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0865-4DEF-4543-BC8F-C90603E66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25C2A-0599-4CAC-B070-74D305E26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C2D01-B835-45EF-A2A5-CF8C4F7BF5CA}"/>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2218DF73-27FD-4D9E-974A-4505FDF5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F355A-0CCB-4312-8010-8FAF06B41985}"/>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75729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B6B9-0016-440B-AFE2-BF52AD088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68F5A-DA02-4694-A48C-ACAE434F1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D77D-CDEB-4CE4-A0EA-6FDDE1D9EE26}"/>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D012DE9F-795A-4E8B-A6D2-008F7A5F2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59E3-7FCF-4B7F-A8B6-5A21AFC9868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4233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F7DED-97BD-4653-946E-9A036FDD1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1CFCD-EBA9-4D4C-A77D-939ECEAAA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B15D0-99C2-47B2-A0FC-D255FA1B7B7C}"/>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7D4DD33A-C822-46CB-AC12-838C000F8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02AE5-FFF7-401E-80F3-B4CD3EDFB9BE}"/>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4429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1D29-240D-4E82-9A91-C395EF494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056B-6133-471D-AD6F-097325C6E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A1FB1-63DF-49D0-B36D-DB337279B83F}"/>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C3F0EACD-94D3-48D2-92D3-DF38FEBE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E245A-D95A-4823-885D-AA0920A06627}"/>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23542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EFBC-AA11-49A4-A3F5-FD9F80F92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01CDA-C391-49A2-8610-02D2BC0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6E89A-AB04-4E62-AD1C-EE5180C4492C}"/>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D11CA180-891B-481A-9288-3C49041B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E2B8-8315-4443-95A3-AA06F464E5D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309417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9949-AC70-42EA-BEFD-D24CF86C3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F1974-7311-4A40-8B53-8D009A5E8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7118D-2873-4A37-817C-B20ADD45E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633A0-F4C1-4C2D-9653-0035B65BFE23}"/>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8FA0E680-99C3-4DA1-AF59-73F5E7A4F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B103E-9000-4311-A7F3-5623342A581F}"/>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14883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48AC-0131-4110-AB09-29015E0C4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13632-E5C8-4D60-AA06-8D5C610E7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1EC6F-5754-4552-A08B-53E3F2E2D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6B301-7745-46E6-A85F-83E742F6E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D1299-D777-448E-95A0-FAE267FB5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694E6B-B5FA-4CA4-BF9D-0C6646D0C5B0}"/>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8" name="Footer Placeholder 7">
            <a:extLst>
              <a:ext uri="{FF2B5EF4-FFF2-40B4-BE49-F238E27FC236}">
                <a16:creationId xmlns:a16="http://schemas.microsoft.com/office/drawing/2014/main" id="{66F9AC70-AA93-4347-AE8C-B3A022216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1A86E-46AD-4B2A-AE57-EB1D3358C99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85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87-8A15-48D4-AC89-6F71BA31B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481B7-0DA3-427B-BAD8-07CBB86B9B32}"/>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4" name="Footer Placeholder 3">
            <a:extLst>
              <a:ext uri="{FF2B5EF4-FFF2-40B4-BE49-F238E27FC236}">
                <a16:creationId xmlns:a16="http://schemas.microsoft.com/office/drawing/2014/main" id="{2A90C052-C9CF-4882-A118-9F68C25D6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856F51-1517-4FB0-8229-414B43EEFFB2}"/>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6934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AB413-5497-4EB6-871D-E01963F64576}"/>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3" name="Footer Placeholder 2">
            <a:extLst>
              <a:ext uri="{FF2B5EF4-FFF2-40B4-BE49-F238E27FC236}">
                <a16:creationId xmlns:a16="http://schemas.microsoft.com/office/drawing/2014/main" id="{6A1FFF46-FD6E-4589-AE06-3F8CF8A2D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8301C-2671-4C40-B559-8C04C525B91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4607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6241-0E96-4D9D-B0A7-E712C9DE6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59D15-8C23-4239-817F-6ED01AACE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8F221-BC12-4BEF-AB63-CE5728AF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33B55-B325-4F84-8BAF-901876EB1619}"/>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469D12AD-112A-49DA-8185-5403DC5C0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8602F-6EF3-4065-AFF1-34F764FCEA7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9459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0EFB-8640-40F2-BB8A-ACFFE764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8F42C-99FC-4801-B339-62A3D0A8B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6A7459-709E-40A2-8948-49B1A09E9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73953-5A56-40C3-BB52-9D0FE810E082}"/>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EF81159C-CA3F-4283-AD7A-0F5889BE0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31343-21D5-47B3-9420-FF05C7FDBDD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1906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3DEAA-09E3-47DF-BFCB-AACA8C341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7D282-A609-427B-BADF-1506CE4CB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4D19-AD39-4CB0-822C-3F333C7CC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C5E5AF99-89C5-44FA-BE8D-82520028E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F66E4-7961-48CF-89C3-664A70B97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F0C7D-CF5A-4A4A-9614-ADE05753653B}" type="slidenum">
              <a:rPr lang="en-US" smtClean="0"/>
              <a:t>‹#›</a:t>
            </a:fld>
            <a:endParaRPr lang="en-US"/>
          </a:p>
        </p:txBody>
      </p:sp>
    </p:spTree>
    <p:extLst>
      <p:ext uri="{BB962C8B-B14F-4D97-AF65-F5344CB8AC3E}">
        <p14:creationId xmlns:p14="http://schemas.microsoft.com/office/powerpoint/2010/main" val="2006894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lu7424@Colorado.edu" TargetMode="External"/><Relationship Id="rId2" Type="http://schemas.openxmlformats.org/officeDocument/2006/relationships/hyperlink" Target="mailto:reidcc@Colorado..edu"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suja3865@Colorado.edu" TargetMode="External"/><Relationship Id="rId4" Type="http://schemas.openxmlformats.org/officeDocument/2006/relationships/hyperlink" Target="mailto:mare3521@Colorado.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elp/dataset-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elp.com/dataset/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1A8F1-2384-443F-BA7D-52197A3A434A}"/>
              </a:ext>
            </a:extLst>
          </p:cNvPr>
          <p:cNvSpPr>
            <a:spLocks noGrp="1"/>
          </p:cNvSpPr>
          <p:nvPr>
            <p:ph type="ctrTitle"/>
          </p:nvPr>
        </p:nvSpPr>
        <p:spPr>
          <a:xfrm>
            <a:off x="6604014" y="168705"/>
            <a:ext cx="4645250" cy="2889114"/>
          </a:xfrm>
        </p:spPr>
        <p:txBody>
          <a:bodyPr anchor="b">
            <a:normAutofit/>
          </a:bodyPr>
          <a:lstStyle/>
          <a:p>
            <a:pPr algn="l"/>
            <a:r>
              <a:rPr lang="en-US" dirty="0">
                <a:solidFill>
                  <a:schemeClr val="bg1"/>
                </a:solidFill>
              </a:rPr>
              <a:t>Exploring the Yelp Dataset </a:t>
            </a:r>
            <a:br>
              <a:rPr lang="en-US" dirty="0">
                <a:solidFill>
                  <a:schemeClr val="bg1"/>
                </a:solidFill>
              </a:rPr>
            </a:br>
            <a:r>
              <a:rPr lang="en-US" sz="1600" dirty="0">
                <a:solidFill>
                  <a:schemeClr val="bg1"/>
                </a:solidFill>
              </a:rPr>
              <a:t>– provided by and the intellectual property of Yelp</a:t>
            </a:r>
          </a:p>
        </p:txBody>
      </p:sp>
      <p:sp>
        <p:nvSpPr>
          <p:cNvPr id="3" name="Subtitle 2">
            <a:extLst>
              <a:ext uri="{FF2B5EF4-FFF2-40B4-BE49-F238E27FC236}">
                <a16:creationId xmlns:a16="http://schemas.microsoft.com/office/drawing/2014/main" id="{89666F37-7268-4FC8-B4FB-BE34BE414F1C}"/>
              </a:ext>
            </a:extLst>
          </p:cNvPr>
          <p:cNvSpPr>
            <a:spLocks noGrp="1"/>
          </p:cNvSpPr>
          <p:nvPr>
            <p:ph type="subTitle" idx="1"/>
          </p:nvPr>
        </p:nvSpPr>
        <p:spPr>
          <a:xfrm>
            <a:off x="7283522" y="5058991"/>
            <a:ext cx="4645250" cy="1477419"/>
          </a:xfrm>
        </p:spPr>
        <p:txBody>
          <a:bodyPr anchor="t">
            <a:normAutofit fontScale="77500" lnSpcReduction="20000"/>
          </a:bodyPr>
          <a:lstStyle/>
          <a:p>
            <a:pPr algn="l"/>
            <a:r>
              <a:rPr lang="en-US" sz="2000" dirty="0">
                <a:solidFill>
                  <a:schemeClr val="bg1"/>
                </a:solidFill>
              </a:rPr>
              <a:t>Group Members: </a:t>
            </a:r>
          </a:p>
          <a:p>
            <a:pPr algn="l"/>
            <a:r>
              <a:rPr lang="en-US" sz="2000" dirty="0">
                <a:solidFill>
                  <a:schemeClr val="bg1"/>
                </a:solidFill>
              </a:rPr>
              <a:t>Carter Reid </a:t>
            </a:r>
            <a:r>
              <a:rPr lang="en-US" sz="2000" dirty="0" err="1">
                <a:solidFill>
                  <a:schemeClr val="bg1"/>
                </a:solidFill>
                <a:hlinkClick r:id="rId2"/>
              </a:rPr>
              <a:t>reidcc@Colorado</a:t>
            </a:r>
            <a:r>
              <a:rPr lang="en-US" sz="2000" dirty="0">
                <a:solidFill>
                  <a:schemeClr val="bg1"/>
                </a:solidFill>
                <a:hlinkClick r:id="rId2"/>
              </a:rPr>
              <a:t>..</a:t>
            </a:r>
            <a:r>
              <a:rPr lang="en-US" sz="2000" dirty="0" err="1">
                <a:solidFill>
                  <a:schemeClr val="bg1"/>
                </a:solidFill>
                <a:hlinkClick r:id="rId2"/>
              </a:rPr>
              <a:t>edu</a:t>
            </a:r>
            <a:endParaRPr lang="en-US" sz="2000" dirty="0">
              <a:solidFill>
                <a:schemeClr val="bg1"/>
              </a:solidFill>
            </a:endParaRPr>
          </a:p>
          <a:p>
            <a:pPr algn="l"/>
            <a:r>
              <a:rPr lang="en-US" sz="2000" dirty="0">
                <a:solidFill>
                  <a:schemeClr val="bg1"/>
                </a:solidFill>
              </a:rPr>
              <a:t>Garrett </a:t>
            </a:r>
            <a:r>
              <a:rPr lang="en-US" sz="2000" dirty="0" err="1">
                <a:solidFill>
                  <a:schemeClr val="bg1"/>
                </a:solidFill>
              </a:rPr>
              <a:t>Lubin</a:t>
            </a:r>
            <a:r>
              <a:rPr lang="en-US" sz="2000" dirty="0">
                <a:solidFill>
                  <a:schemeClr val="bg1"/>
                </a:solidFill>
              </a:rPr>
              <a:t> </a:t>
            </a:r>
            <a:r>
              <a:rPr lang="en-US" sz="2000" dirty="0">
                <a:solidFill>
                  <a:schemeClr val="bg1"/>
                </a:solidFill>
                <a:hlinkClick r:id="rId3"/>
              </a:rPr>
              <a:t>galu7424@Colorado.edu</a:t>
            </a:r>
            <a:endParaRPr lang="en-US" sz="2000" dirty="0">
              <a:solidFill>
                <a:schemeClr val="bg1"/>
              </a:solidFill>
            </a:endParaRPr>
          </a:p>
          <a:p>
            <a:pPr algn="l"/>
            <a:r>
              <a:rPr lang="en-US" sz="2000" dirty="0">
                <a:solidFill>
                  <a:schemeClr val="bg1"/>
                </a:solidFill>
              </a:rPr>
              <a:t>Maxwell Reynolds </a:t>
            </a:r>
            <a:r>
              <a:rPr lang="en-US" sz="2000" dirty="0">
                <a:solidFill>
                  <a:schemeClr val="bg1"/>
                </a:solidFill>
                <a:hlinkClick r:id="rId4"/>
              </a:rPr>
              <a:t>mare3521@Colorado.edu</a:t>
            </a:r>
            <a:endParaRPr lang="en-US" sz="2000" dirty="0">
              <a:solidFill>
                <a:schemeClr val="bg1"/>
              </a:solidFill>
            </a:endParaRPr>
          </a:p>
          <a:p>
            <a:pPr algn="l"/>
            <a:r>
              <a:rPr lang="en-US" sz="2000" dirty="0">
                <a:solidFill>
                  <a:schemeClr val="bg1"/>
                </a:solidFill>
              </a:rPr>
              <a:t>Surya </a:t>
            </a:r>
            <a:r>
              <a:rPr lang="en-US" sz="2000" dirty="0" err="1">
                <a:solidFill>
                  <a:schemeClr val="bg1"/>
                </a:solidFill>
              </a:rPr>
              <a:t>Jatavallabhula</a:t>
            </a:r>
            <a:r>
              <a:rPr lang="en-US" sz="2000" dirty="0">
                <a:solidFill>
                  <a:schemeClr val="bg1"/>
                </a:solidFill>
              </a:rPr>
              <a:t> </a:t>
            </a:r>
            <a:r>
              <a:rPr lang="en-US" sz="2000" dirty="0">
                <a:solidFill>
                  <a:schemeClr val="bg1"/>
                </a:solidFill>
                <a:hlinkClick r:id="rId5"/>
              </a:rPr>
              <a:t>suja3865@Colorado.edu</a:t>
            </a:r>
            <a:r>
              <a:rPr lang="en-US" sz="2000" dirty="0">
                <a:solidFill>
                  <a:schemeClr val="bg1"/>
                </a:solidFill>
              </a:rPr>
              <a:t> </a:t>
            </a:r>
          </a:p>
          <a:p>
            <a:pPr algn="l"/>
            <a:endParaRPr lang="en-US" sz="2000" dirty="0">
              <a:solidFill>
                <a:schemeClr val="bg1"/>
              </a:solidFill>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yelp">
            <a:extLst>
              <a:ext uri="{FF2B5EF4-FFF2-40B4-BE49-F238E27FC236}">
                <a16:creationId xmlns:a16="http://schemas.microsoft.com/office/drawing/2014/main" id="{5C685FEE-E37E-4219-B8DF-2916C4804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632"/>
            <a:ext cx="4548554" cy="45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1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0F1B-A163-4E82-A8D0-076341EF3DC4}"/>
              </a:ext>
            </a:extLst>
          </p:cNvPr>
          <p:cNvSpPr>
            <a:spLocks noGrp="1"/>
          </p:cNvSpPr>
          <p:nvPr>
            <p:ph type="title"/>
          </p:nvPr>
        </p:nvSpPr>
        <p:spPr/>
        <p:txBody>
          <a:bodyPr/>
          <a:lstStyle/>
          <a:p>
            <a:r>
              <a:rPr lang="en-US" b="1" dirty="0">
                <a:solidFill>
                  <a:schemeClr val="bg1"/>
                </a:solidFill>
              </a:rPr>
              <a:t>What we have:</a:t>
            </a:r>
          </a:p>
        </p:txBody>
      </p:sp>
      <p:sp>
        <p:nvSpPr>
          <p:cNvPr id="5" name="TextBox 4">
            <a:extLst>
              <a:ext uri="{FF2B5EF4-FFF2-40B4-BE49-F238E27FC236}">
                <a16:creationId xmlns:a16="http://schemas.microsoft.com/office/drawing/2014/main" id="{81D5F160-66E1-4B12-AFD9-ED7C9351A84B}"/>
              </a:ext>
            </a:extLst>
          </p:cNvPr>
          <p:cNvSpPr txBox="1"/>
          <p:nvPr/>
        </p:nvSpPr>
        <p:spPr>
          <a:xfrm>
            <a:off x="1148263" y="1260764"/>
            <a:ext cx="8785610"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8.69 gigabytes of Business, User, and Review data</a:t>
            </a:r>
          </a:p>
          <a:p>
            <a:pPr marL="285750" indent="-285750">
              <a:buFont typeface="Arial" panose="020B0604020202020204" pitchFamily="34" charset="0"/>
              <a:buChar char="•"/>
            </a:pPr>
            <a:r>
              <a:rPr lang="en-US" sz="2800" dirty="0">
                <a:solidFill>
                  <a:schemeClr val="bg1"/>
                </a:solidFill>
              </a:rPr>
              <a:t>Another 7.67 gigabytes of Business and Customer photos</a:t>
            </a:r>
          </a:p>
          <a:p>
            <a:pPr marL="285750" indent="-285750">
              <a:buFont typeface="Arial" panose="020B0604020202020204" pitchFamily="34" charset="0"/>
              <a:buChar char="•"/>
            </a:pPr>
            <a:r>
              <a:rPr lang="en-US" sz="2800" dirty="0">
                <a:solidFill>
                  <a:schemeClr val="bg1"/>
                </a:solidFill>
              </a:rPr>
              <a:t>Data currently stored as json and csv format</a:t>
            </a:r>
          </a:p>
          <a:p>
            <a:pPr marL="285750" indent="-285750">
              <a:buFont typeface="Arial" panose="020B0604020202020204" pitchFamily="34" charset="0"/>
              <a:buChar char="•"/>
            </a:pPr>
            <a:r>
              <a:rPr lang="en-US" sz="2800" dirty="0">
                <a:solidFill>
                  <a:schemeClr val="bg1"/>
                </a:solidFill>
              </a:rPr>
              <a:t>A potential chance to win $5,000 cash prize from yelp!</a:t>
            </a:r>
          </a:p>
        </p:txBody>
      </p:sp>
      <p:sp>
        <p:nvSpPr>
          <p:cNvPr id="6" name="TextBox 5">
            <a:extLst>
              <a:ext uri="{FF2B5EF4-FFF2-40B4-BE49-F238E27FC236}">
                <a16:creationId xmlns:a16="http://schemas.microsoft.com/office/drawing/2014/main" id="{F20979DE-CA4E-4A4A-8027-94A400C4080D}"/>
              </a:ext>
            </a:extLst>
          </p:cNvPr>
          <p:cNvSpPr txBox="1"/>
          <p:nvPr/>
        </p:nvSpPr>
        <p:spPr>
          <a:xfrm>
            <a:off x="838200" y="3016251"/>
            <a:ext cx="5458738" cy="769441"/>
          </a:xfrm>
          <a:prstGeom prst="rect">
            <a:avLst/>
          </a:prstGeom>
          <a:noFill/>
        </p:spPr>
        <p:txBody>
          <a:bodyPr wrap="none" rtlCol="0">
            <a:spAutoFit/>
          </a:bodyPr>
          <a:lstStyle/>
          <a:p>
            <a:r>
              <a:rPr lang="en-US" sz="4400" dirty="0">
                <a:solidFill>
                  <a:schemeClr val="bg1"/>
                </a:solidFill>
              </a:rPr>
              <a:t>Tools we intend to use:</a:t>
            </a:r>
          </a:p>
        </p:txBody>
      </p:sp>
      <p:sp>
        <p:nvSpPr>
          <p:cNvPr id="7" name="TextBox 6">
            <a:extLst>
              <a:ext uri="{FF2B5EF4-FFF2-40B4-BE49-F238E27FC236}">
                <a16:creationId xmlns:a16="http://schemas.microsoft.com/office/drawing/2014/main" id="{E429226C-A880-4075-A088-B7B9B99E0D54}"/>
              </a:ext>
            </a:extLst>
          </p:cNvPr>
          <p:cNvSpPr txBox="1"/>
          <p:nvPr/>
        </p:nvSpPr>
        <p:spPr>
          <a:xfrm>
            <a:off x="1148263" y="3625516"/>
            <a:ext cx="10126747"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Python – pandas and </a:t>
            </a:r>
            <a:r>
              <a:rPr lang="en-US" sz="2800" dirty="0" err="1">
                <a:solidFill>
                  <a:schemeClr val="bg1"/>
                </a:solidFill>
              </a:rPr>
              <a:t>numpy</a:t>
            </a:r>
            <a:r>
              <a:rPr lang="en-US" sz="2800" dirty="0">
                <a:solidFill>
                  <a:schemeClr val="bg1"/>
                </a:solidFill>
              </a:rPr>
              <a:t> libraries</a:t>
            </a:r>
          </a:p>
          <a:p>
            <a:pPr marL="285750" indent="-285750">
              <a:buFont typeface="Arial" panose="020B0604020202020204" pitchFamily="34" charset="0"/>
              <a:buChar char="•"/>
            </a:pPr>
            <a:r>
              <a:rPr lang="en-US" sz="2800" dirty="0" err="1">
                <a:solidFill>
                  <a:schemeClr val="bg1"/>
                </a:solidFill>
              </a:rPr>
              <a:t>Github</a:t>
            </a:r>
            <a:r>
              <a:rPr lang="en-US" sz="2800" dirty="0">
                <a:solidFill>
                  <a:schemeClr val="bg1"/>
                </a:solidFill>
              </a:rPr>
              <a:t> – documentation, and version control</a:t>
            </a:r>
          </a:p>
          <a:p>
            <a:pPr marL="285750" indent="-285750">
              <a:buFont typeface="Arial" panose="020B0604020202020204" pitchFamily="34" charset="0"/>
              <a:buChar char="•"/>
            </a:pPr>
            <a:r>
              <a:rPr lang="en-US" sz="2800" dirty="0">
                <a:solidFill>
                  <a:schemeClr val="bg1"/>
                </a:solidFill>
              </a:rPr>
              <a:t>SQL – data is organized in a format compatible with SQL relational </a:t>
            </a:r>
          </a:p>
          <a:p>
            <a:r>
              <a:rPr lang="en-US" sz="2800" dirty="0">
                <a:solidFill>
                  <a:schemeClr val="bg1"/>
                </a:solidFill>
              </a:rPr>
              <a:t>   databases. If performance requires, SQL may be used</a:t>
            </a:r>
          </a:p>
          <a:p>
            <a:pPr marL="285750" indent="-285750">
              <a:buFont typeface="Arial" panose="020B0604020202020204" pitchFamily="34" charset="0"/>
              <a:buChar char="•"/>
            </a:pPr>
            <a:r>
              <a:rPr lang="en-US" sz="2800" dirty="0">
                <a:solidFill>
                  <a:schemeClr val="bg1"/>
                </a:solidFill>
              </a:rPr>
              <a:t>Tableau – if needed during data presentation and visualization</a:t>
            </a:r>
          </a:p>
        </p:txBody>
      </p:sp>
      <p:pic>
        <p:nvPicPr>
          <p:cNvPr id="12" name="Picture 11">
            <a:extLst>
              <a:ext uri="{FF2B5EF4-FFF2-40B4-BE49-F238E27FC236}">
                <a16:creationId xmlns:a16="http://schemas.microsoft.com/office/drawing/2014/main" id="{122E0585-5BEF-4704-ADA5-F4BD8DA8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936" y="123913"/>
            <a:ext cx="1948064" cy="1948064"/>
          </a:xfrm>
          <a:prstGeom prst="rect">
            <a:avLst/>
          </a:prstGeom>
        </p:spPr>
      </p:pic>
    </p:spTree>
    <p:extLst>
      <p:ext uri="{BB962C8B-B14F-4D97-AF65-F5344CB8AC3E}">
        <p14:creationId xmlns:p14="http://schemas.microsoft.com/office/powerpoint/2010/main" val="403043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E25-D40E-48B0-8AB4-D98847C5DDA7}"/>
              </a:ext>
            </a:extLst>
          </p:cNvPr>
          <p:cNvSpPr>
            <a:spLocks noGrp="1"/>
          </p:cNvSpPr>
          <p:nvPr>
            <p:ph type="title"/>
          </p:nvPr>
        </p:nvSpPr>
        <p:spPr>
          <a:xfrm>
            <a:off x="838200" y="365125"/>
            <a:ext cx="10515600" cy="1325563"/>
          </a:xfrm>
        </p:spPr>
        <p:txBody>
          <a:bodyPr/>
          <a:lstStyle/>
          <a:p>
            <a:r>
              <a:rPr lang="en-US" b="1">
                <a:solidFill>
                  <a:schemeClr val="bg1"/>
                </a:solidFill>
              </a:rPr>
              <a:t>A more in depth look at the data:</a:t>
            </a:r>
            <a:br>
              <a:rPr lang="en-US" b="1">
                <a:solidFill>
                  <a:schemeClr val="bg1"/>
                </a:solidFill>
              </a:rPr>
            </a:br>
            <a:r>
              <a:rPr lang="en-US" sz="2800" b="1">
                <a:solidFill>
                  <a:schemeClr val="bg1"/>
                </a:solidFill>
              </a:rPr>
              <a:t>6 large json files:</a:t>
            </a:r>
            <a:endParaRPr lang="en-US" b="1" dirty="0">
              <a:solidFill>
                <a:schemeClr val="bg1"/>
              </a:solidFill>
            </a:endParaRPr>
          </a:p>
        </p:txBody>
      </p:sp>
      <p:sp>
        <p:nvSpPr>
          <p:cNvPr id="3" name="Content Placeholder 2">
            <a:extLst>
              <a:ext uri="{FF2B5EF4-FFF2-40B4-BE49-F238E27FC236}">
                <a16:creationId xmlns:a16="http://schemas.microsoft.com/office/drawing/2014/main" id="{B8B00F2F-A978-4111-A5CB-398F7BF37940}"/>
              </a:ext>
            </a:extLst>
          </p:cNvPr>
          <p:cNvSpPr>
            <a:spLocks noGrp="1"/>
          </p:cNvSpPr>
          <p:nvPr>
            <p:ph idx="1"/>
          </p:nvPr>
        </p:nvSpPr>
        <p:spPr>
          <a:xfrm>
            <a:off x="838200" y="1825625"/>
            <a:ext cx="10515600" cy="4351338"/>
          </a:xfrm>
        </p:spPr>
        <p:txBody>
          <a:bodyPr/>
          <a:lstStyle/>
          <a:p>
            <a:r>
              <a:rPr lang="en-US">
                <a:solidFill>
                  <a:schemeClr val="bg1"/>
                </a:solidFill>
              </a:rPr>
              <a:t>Business.json – contains unique business id, name, geographic data, other classifiers</a:t>
            </a:r>
          </a:p>
          <a:p>
            <a:r>
              <a:rPr lang="en-US">
                <a:solidFill>
                  <a:schemeClr val="bg1"/>
                </a:solidFill>
              </a:rPr>
              <a:t>Review.json – contains review information, including user and business id, useful, funny, cool, and stars awarded</a:t>
            </a:r>
          </a:p>
          <a:p>
            <a:r>
              <a:rPr lang="en-US">
                <a:solidFill>
                  <a:schemeClr val="bg1"/>
                </a:solidFill>
              </a:rPr>
              <a:t>User.json – contains user id, review count and other review data</a:t>
            </a:r>
          </a:p>
          <a:p>
            <a:r>
              <a:rPr lang="en-US">
                <a:solidFill>
                  <a:schemeClr val="bg1"/>
                </a:solidFill>
              </a:rPr>
              <a:t>Checkin.json – contains business ID, reservation date, user ID</a:t>
            </a:r>
          </a:p>
          <a:p>
            <a:r>
              <a:rPr lang="en-US">
                <a:solidFill>
                  <a:schemeClr val="bg1"/>
                </a:solidFill>
              </a:rPr>
              <a:t>Tip.json – contains business id, user id, date, and a text field</a:t>
            </a:r>
          </a:p>
          <a:p>
            <a:r>
              <a:rPr lang="en-US">
                <a:solidFill>
                  <a:schemeClr val="bg1"/>
                </a:solidFill>
              </a:rPr>
              <a:t>Photo.json – contains business id, photo classification, caption, photo id </a:t>
            </a:r>
            <a:endParaRPr lang="en-US" dirty="0">
              <a:solidFill>
                <a:schemeClr val="bg1"/>
              </a:solidFill>
            </a:endParaRPr>
          </a:p>
        </p:txBody>
      </p:sp>
      <p:pic>
        <p:nvPicPr>
          <p:cNvPr id="6" name="Picture 5">
            <a:extLst>
              <a:ext uri="{FF2B5EF4-FFF2-40B4-BE49-F238E27FC236}">
                <a16:creationId xmlns:a16="http://schemas.microsoft.com/office/drawing/2014/main" id="{3F8BCA98-B630-4038-835C-205E0BE0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390" y="145101"/>
            <a:ext cx="1765610" cy="1765610"/>
          </a:xfrm>
          <a:prstGeom prst="rect">
            <a:avLst/>
          </a:prstGeom>
        </p:spPr>
      </p:pic>
    </p:spTree>
    <p:extLst>
      <p:ext uri="{BB962C8B-B14F-4D97-AF65-F5344CB8AC3E}">
        <p14:creationId xmlns:p14="http://schemas.microsoft.com/office/powerpoint/2010/main" val="102699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2A27-3745-4B7B-A0F6-5ED3CA0385A7}"/>
              </a:ext>
            </a:extLst>
          </p:cNvPr>
          <p:cNvSpPr>
            <a:spLocks noGrp="1"/>
          </p:cNvSpPr>
          <p:nvPr>
            <p:ph type="title"/>
          </p:nvPr>
        </p:nvSpPr>
        <p:spPr>
          <a:xfrm>
            <a:off x="838200" y="365125"/>
            <a:ext cx="10515600" cy="1325563"/>
          </a:xfrm>
        </p:spPr>
        <p:txBody>
          <a:bodyPr/>
          <a:lstStyle/>
          <a:p>
            <a:r>
              <a:rPr lang="en-US" b="1" dirty="0">
                <a:solidFill>
                  <a:schemeClr val="bg1"/>
                </a:solidFill>
              </a:rPr>
              <a:t>What we intend to do:</a:t>
            </a:r>
          </a:p>
        </p:txBody>
      </p:sp>
      <p:sp>
        <p:nvSpPr>
          <p:cNvPr id="3" name="Content Placeholder 2">
            <a:extLst>
              <a:ext uri="{FF2B5EF4-FFF2-40B4-BE49-F238E27FC236}">
                <a16:creationId xmlns:a16="http://schemas.microsoft.com/office/drawing/2014/main" id="{3F27B70E-0534-4FDB-BA86-60E324C95039}"/>
              </a:ext>
            </a:extLst>
          </p:cNvPr>
          <p:cNvSpPr>
            <a:spLocks noGrp="1"/>
          </p:cNvSpPr>
          <p:nvPr>
            <p:ph idx="1"/>
          </p:nvPr>
        </p:nvSpPr>
        <p:spPr>
          <a:xfrm>
            <a:off x="838200" y="1825625"/>
            <a:ext cx="10515600" cy="4351338"/>
          </a:xfrm>
        </p:spPr>
        <p:txBody>
          <a:bodyPr>
            <a:normAutofit fontScale="92500" lnSpcReduction="10000"/>
          </a:bodyPr>
          <a:lstStyle/>
          <a:p>
            <a:r>
              <a:rPr lang="en-US" dirty="0">
                <a:solidFill>
                  <a:schemeClr val="bg1"/>
                </a:solidFill>
              </a:rPr>
              <a:t>We intend to look for interesting patterns among yelp reviews and their authors. Are funny reviews considered to be more helpful? Do funny reviews usually have low review scores? </a:t>
            </a:r>
          </a:p>
          <a:p>
            <a:r>
              <a:rPr lang="en-US" dirty="0">
                <a:solidFill>
                  <a:schemeClr val="bg1"/>
                </a:solidFill>
              </a:rPr>
              <a:t>We also intend to look for relationships between business attributes and the reviews that they receive.</a:t>
            </a:r>
          </a:p>
          <a:p>
            <a:r>
              <a:rPr lang="en-US" dirty="0">
                <a:solidFill>
                  <a:schemeClr val="bg1"/>
                </a:solidFill>
              </a:rPr>
              <a:t>We also have date attributes, which may allow us to predict rating based on time of year.</a:t>
            </a:r>
          </a:p>
          <a:p>
            <a:r>
              <a:rPr lang="en-US" dirty="0">
                <a:solidFill>
                  <a:schemeClr val="bg1"/>
                </a:solidFill>
              </a:rPr>
              <a:t>Open ended exploration. We intend to look at many different relationships in this dataset. </a:t>
            </a:r>
          </a:p>
          <a:p>
            <a:r>
              <a:rPr lang="en-US" dirty="0">
                <a:solidFill>
                  <a:schemeClr val="bg1"/>
                </a:solidFill>
              </a:rPr>
              <a:t>We might combine external variables such as weather data or health of the economy to view correlations with review volume or sentiment.</a:t>
            </a:r>
          </a:p>
        </p:txBody>
      </p:sp>
      <p:pic>
        <p:nvPicPr>
          <p:cNvPr id="6" name="Picture 5">
            <a:extLst>
              <a:ext uri="{FF2B5EF4-FFF2-40B4-BE49-F238E27FC236}">
                <a16:creationId xmlns:a16="http://schemas.microsoft.com/office/drawing/2014/main" id="{45FABE4C-6F87-4510-910E-7D4DC2ED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242" y="117183"/>
            <a:ext cx="1821445" cy="1821445"/>
          </a:xfrm>
          <a:prstGeom prst="rect">
            <a:avLst/>
          </a:prstGeom>
        </p:spPr>
      </p:pic>
    </p:spTree>
    <p:extLst>
      <p:ext uri="{BB962C8B-B14F-4D97-AF65-F5344CB8AC3E}">
        <p14:creationId xmlns:p14="http://schemas.microsoft.com/office/powerpoint/2010/main" val="60726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26A8-DBF1-4C28-A8E2-85C9DA524CB9}"/>
              </a:ext>
            </a:extLst>
          </p:cNvPr>
          <p:cNvSpPr>
            <a:spLocks noGrp="1"/>
          </p:cNvSpPr>
          <p:nvPr>
            <p:ph type="title"/>
          </p:nvPr>
        </p:nvSpPr>
        <p:spPr>
          <a:xfrm>
            <a:off x="838200" y="365125"/>
            <a:ext cx="10515600" cy="1325563"/>
          </a:xfrm>
        </p:spPr>
        <p:txBody>
          <a:bodyPr/>
          <a:lstStyle/>
          <a:p>
            <a:r>
              <a:rPr lang="en-US" b="1" dirty="0">
                <a:solidFill>
                  <a:schemeClr val="bg1"/>
                </a:solidFill>
              </a:rPr>
              <a:t>Prior work</a:t>
            </a:r>
          </a:p>
        </p:txBody>
      </p:sp>
      <p:sp>
        <p:nvSpPr>
          <p:cNvPr id="3" name="Content Placeholder 2">
            <a:extLst>
              <a:ext uri="{FF2B5EF4-FFF2-40B4-BE49-F238E27FC236}">
                <a16:creationId xmlns:a16="http://schemas.microsoft.com/office/drawing/2014/main" id="{313DE266-37CB-43D4-B409-C8BAEAD1BAB6}"/>
              </a:ext>
            </a:extLst>
          </p:cNvPr>
          <p:cNvSpPr>
            <a:spLocks noGrp="1"/>
          </p:cNvSpPr>
          <p:nvPr>
            <p:ph idx="1"/>
          </p:nvPr>
        </p:nvSpPr>
        <p:spPr>
          <a:xfrm>
            <a:off x="838200" y="1825625"/>
            <a:ext cx="10515600" cy="4351338"/>
          </a:xfrm>
        </p:spPr>
        <p:txBody>
          <a:bodyPr/>
          <a:lstStyle/>
          <a:p>
            <a:r>
              <a:rPr lang="en-US" dirty="0">
                <a:solidFill>
                  <a:schemeClr val="bg1"/>
                </a:solidFill>
              </a:rPr>
              <a:t>Prior work by previous contest winners created a category predictor given review text</a:t>
            </a:r>
          </a:p>
          <a:p>
            <a:r>
              <a:rPr lang="en-US" dirty="0">
                <a:solidFill>
                  <a:schemeClr val="bg1"/>
                </a:solidFill>
              </a:rPr>
              <a:t> A positivity estimator based on review text</a:t>
            </a:r>
          </a:p>
          <a:p>
            <a:r>
              <a:rPr lang="en-US" dirty="0">
                <a:solidFill>
                  <a:schemeClr val="bg1"/>
                </a:solidFill>
              </a:rPr>
              <a:t> An automatic review generator based on a small initial text such as ‘They have the best’</a:t>
            </a:r>
          </a:p>
          <a:p>
            <a:r>
              <a:rPr lang="en-US" dirty="0">
                <a:solidFill>
                  <a:schemeClr val="bg1"/>
                </a:solidFill>
              </a:rPr>
              <a:t>A json to csv converter</a:t>
            </a:r>
          </a:p>
          <a:p>
            <a:r>
              <a:rPr lang="en-US" dirty="0">
                <a:solidFill>
                  <a:schemeClr val="bg1"/>
                </a:solidFill>
              </a:rPr>
              <a:t>Prior work can be found here:</a:t>
            </a:r>
            <a:r>
              <a:rPr lang="en-US" dirty="0"/>
              <a:t> </a:t>
            </a:r>
            <a:r>
              <a:rPr lang="en-US" dirty="0">
                <a:hlinkClick r:id="rId2"/>
              </a:rPr>
              <a:t>https://github.com/Yelp/dataset-examples</a:t>
            </a:r>
            <a:endParaRPr lang="en-US" dirty="0"/>
          </a:p>
        </p:txBody>
      </p:sp>
      <p:pic>
        <p:nvPicPr>
          <p:cNvPr id="6" name="Picture 5">
            <a:extLst>
              <a:ext uri="{FF2B5EF4-FFF2-40B4-BE49-F238E27FC236}">
                <a16:creationId xmlns:a16="http://schemas.microsoft.com/office/drawing/2014/main" id="{E0A5569D-4B26-4516-BDC1-F54F0384C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79936"/>
            <a:ext cx="1779414" cy="1779414"/>
          </a:xfrm>
          <a:prstGeom prst="rect">
            <a:avLst/>
          </a:prstGeom>
        </p:spPr>
      </p:pic>
      <p:pic>
        <p:nvPicPr>
          <p:cNvPr id="8" name="Picture 6" descr="Image result for yelp png transparent">
            <a:extLst>
              <a:ext uri="{FF2B5EF4-FFF2-40B4-BE49-F238E27FC236}">
                <a16:creationId xmlns:a16="http://schemas.microsoft.com/office/drawing/2014/main" id="{286F5427-F979-4FEF-8968-C9415F33F2AC}"/>
              </a:ext>
            </a:extLst>
          </p:cNvPr>
          <p:cNvPicPr>
            <a:picLocks noChangeAspect="1" noChangeArrowheads="1"/>
          </p:cNvPicPr>
          <p:nvPr/>
        </p:nvPicPr>
        <p:blipFill>
          <a:blip r:embed="rId4">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584938" y="5387975"/>
            <a:ext cx="41338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02AD-6471-4C01-80BC-2F9252B1AF2D}"/>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E4423EA9-8F06-4F7D-A389-C484F76D61CF}"/>
              </a:ext>
            </a:extLst>
          </p:cNvPr>
          <p:cNvSpPr>
            <a:spLocks noGrp="1"/>
          </p:cNvSpPr>
          <p:nvPr>
            <p:ph idx="1"/>
          </p:nvPr>
        </p:nvSpPr>
        <p:spPr/>
        <p:txBody>
          <a:bodyPr/>
          <a:lstStyle/>
          <a:p>
            <a:r>
              <a:rPr lang="en-US" dirty="0">
                <a:solidFill>
                  <a:schemeClr val="bg1"/>
                </a:solidFill>
              </a:rPr>
              <a:t>Data cleaning/integration: one of our json files is not importing correctly in our python environment. This happens to be the business table, which contains many important attributes. We currently believe that the problem exists only in one attribute, so we may just try to remove the single attribute if we need to. If this problem persists, there are still many relations to evaluate.</a:t>
            </a:r>
          </a:p>
          <a:p>
            <a:r>
              <a:rPr lang="en-US" dirty="0">
                <a:solidFill>
                  <a:schemeClr val="bg1"/>
                </a:solidFill>
              </a:rPr>
              <a:t>Data has currently been mostly preprocessed into csv files to make importuning them into pandas easier, though we may later decide to import them into an SQL environment if that proves to be faster</a:t>
            </a:r>
          </a:p>
          <a:p>
            <a:endParaRPr lang="en-US" dirty="0"/>
          </a:p>
        </p:txBody>
      </p:sp>
      <p:pic>
        <p:nvPicPr>
          <p:cNvPr id="7" name="Picture 6">
            <a:extLst>
              <a:ext uri="{FF2B5EF4-FFF2-40B4-BE49-F238E27FC236}">
                <a16:creationId xmlns:a16="http://schemas.microsoft.com/office/drawing/2014/main" id="{C0D0B7B2-F876-4CCE-854D-9172BFB4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26" y="161711"/>
            <a:ext cx="1663914" cy="1663914"/>
          </a:xfrm>
          <a:prstGeom prst="rect">
            <a:avLst/>
          </a:prstGeom>
        </p:spPr>
      </p:pic>
      <p:pic>
        <p:nvPicPr>
          <p:cNvPr id="9" name="Picture 8">
            <a:extLst>
              <a:ext uri="{FF2B5EF4-FFF2-40B4-BE49-F238E27FC236}">
                <a16:creationId xmlns:a16="http://schemas.microsoft.com/office/drawing/2014/main" id="{91B33D93-F030-42F5-B757-59B488E15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3" y="5118410"/>
            <a:ext cx="1639229" cy="1639229"/>
          </a:xfrm>
          <a:prstGeom prst="rect">
            <a:avLst/>
          </a:prstGeom>
        </p:spPr>
      </p:pic>
    </p:spTree>
    <p:extLst>
      <p:ext uri="{BB962C8B-B14F-4D97-AF65-F5344CB8AC3E}">
        <p14:creationId xmlns:p14="http://schemas.microsoft.com/office/powerpoint/2010/main" val="343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F6F-FAD4-4F0F-8F9B-5BF6A01157B9}"/>
              </a:ext>
            </a:extLst>
          </p:cNvPr>
          <p:cNvSpPr>
            <a:spLocks noGrp="1"/>
          </p:cNvSpPr>
          <p:nvPr>
            <p:ph type="title"/>
          </p:nvPr>
        </p:nvSpPr>
        <p:spPr>
          <a:xfrm>
            <a:off x="762001" y="803325"/>
            <a:ext cx="5314536" cy="1325563"/>
          </a:xfrm>
        </p:spPr>
        <p:txBody>
          <a:bodyPr>
            <a:normAutofit/>
          </a:bodyPr>
          <a:lstStyle/>
          <a:p>
            <a:r>
              <a:rPr lang="en-US" dirty="0"/>
              <a:t>Where our data comes from:</a:t>
            </a:r>
          </a:p>
        </p:txBody>
      </p:sp>
      <p:sp>
        <p:nvSpPr>
          <p:cNvPr id="3" name="Content Placeholder 2">
            <a:extLst>
              <a:ext uri="{FF2B5EF4-FFF2-40B4-BE49-F238E27FC236}">
                <a16:creationId xmlns:a16="http://schemas.microsoft.com/office/drawing/2014/main" id="{5500FE0E-450C-4AF9-BF63-2DD482A8B34F}"/>
              </a:ext>
            </a:extLst>
          </p:cNvPr>
          <p:cNvSpPr>
            <a:spLocks noGrp="1"/>
          </p:cNvSpPr>
          <p:nvPr>
            <p:ph idx="1"/>
          </p:nvPr>
        </p:nvSpPr>
        <p:spPr>
          <a:xfrm>
            <a:off x="762000" y="2279018"/>
            <a:ext cx="5314543" cy="3375920"/>
          </a:xfrm>
        </p:spPr>
        <p:txBody>
          <a:bodyPr anchor="t">
            <a:normAutofit/>
          </a:bodyPr>
          <a:lstStyle/>
          <a:p>
            <a:r>
              <a:rPr lang="en-US" sz="1800"/>
              <a:t>We received our dataset from yelp (link below) distributed through their dataset challenge. Yelp is the sole owner of this dataset and therefore has intellectual property over any discovery or insight gained in this project.</a:t>
            </a:r>
          </a:p>
          <a:p>
            <a:r>
              <a:rPr lang="en-US" sz="1800">
                <a:hlinkClick r:id="rId2"/>
              </a:rPr>
              <a:t>https://www.yelp.com/dataset/challenge</a:t>
            </a:r>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yelp">
            <a:extLst>
              <a:ext uri="{FF2B5EF4-FFF2-40B4-BE49-F238E27FC236}">
                <a16:creationId xmlns:a16="http://schemas.microsoft.com/office/drawing/2014/main" id="{D8A6899E-9CF8-42F1-8535-6317CDA50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5" r="2684" b="1"/>
          <a:stretch/>
        </p:blipFill>
        <p:spPr bwMode="auto">
          <a:xfrm>
            <a:off x="6850109" y="-2"/>
            <a:ext cx="5341890" cy="5551057"/>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48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578</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Exploring the Yelp Dataset  – provided by and the intellectual property of Yelp</vt:lpstr>
      <vt:lpstr>What we have:</vt:lpstr>
      <vt:lpstr>A more in depth look at the data: 6 large json files:</vt:lpstr>
      <vt:lpstr>What we intend to do:</vt:lpstr>
      <vt:lpstr>Prior work</vt:lpstr>
      <vt:lpstr>Next Steps:</vt:lpstr>
      <vt:lpstr>Where our data comes from: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Yelp Dataset  – provided by and the intellectual property of Yelp</dc:title>
  <dc:creator>Carter Reid</dc:creator>
  <cp:lastModifiedBy>Maxwell Reynolds</cp:lastModifiedBy>
  <cp:revision>6</cp:revision>
  <dcterms:created xsi:type="dcterms:W3CDTF">2019-10-11T21:00:55Z</dcterms:created>
  <dcterms:modified xsi:type="dcterms:W3CDTF">2019-10-12T04:06:49Z</dcterms:modified>
</cp:coreProperties>
</file>