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1" d="100"/>
          <a:sy n="41" d="100"/>
        </p:scale>
        <p:origin x="84" y="1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0865-4DEF-4543-BC8F-C90603E66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025C2A-0599-4CAC-B070-74D305E26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C2D01-B835-45EF-A2A5-CF8C4F7BF5CA}"/>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2218DF73-27FD-4D9E-974A-4505FDF5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F355A-0CCB-4312-8010-8FAF06B41985}"/>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75729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B6B9-0016-440B-AFE2-BF52AD088D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F68F5A-DA02-4694-A48C-ACAE434F1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3D77D-CDEB-4CE4-A0EA-6FDDE1D9EE26}"/>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D012DE9F-795A-4E8B-A6D2-008F7A5F2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D59E3-7FCF-4B7F-A8B6-5A21AFC9868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4233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F7DED-97BD-4653-946E-9A036FDD1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1CFCD-EBA9-4D4C-A77D-939ECEAAA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B15D0-99C2-47B2-A0FC-D255FA1B7B7C}"/>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7D4DD33A-C822-46CB-AC12-838C000F8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02AE5-FFF7-401E-80F3-B4CD3EDFB9BE}"/>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4429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1D29-240D-4E82-9A91-C395EF494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B056B-6133-471D-AD6F-097325C6E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A1FB1-63DF-49D0-B36D-DB337279B83F}"/>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C3F0EACD-94D3-48D2-92D3-DF38FEBE5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E245A-D95A-4823-885D-AA0920A06627}"/>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23542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EFBC-AA11-49A4-A3F5-FD9F80F92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01CDA-C391-49A2-8610-02D2BC0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16E89A-AB04-4E62-AD1C-EE5180C4492C}"/>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D11CA180-891B-481A-9288-3C49041B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DE2B8-8315-4443-95A3-AA06F464E5D0}"/>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309417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9949-AC70-42EA-BEFD-D24CF86C3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F1974-7311-4A40-8B53-8D009A5E8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7118D-2873-4A37-817C-B20ADD45E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1633A0-F4C1-4C2D-9653-0035B65BFE23}"/>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6" name="Footer Placeholder 5">
            <a:extLst>
              <a:ext uri="{FF2B5EF4-FFF2-40B4-BE49-F238E27FC236}">
                <a16:creationId xmlns:a16="http://schemas.microsoft.com/office/drawing/2014/main" id="{8FA0E680-99C3-4DA1-AF59-73F5E7A4F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B103E-9000-4311-A7F3-5623342A581F}"/>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214883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48AC-0131-4110-AB09-29015E0C4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13632-E5C8-4D60-AA06-8D5C610E7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1EC6F-5754-4552-A08B-53E3F2E2D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6B301-7745-46E6-A85F-83E742F6E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D1299-D777-448E-95A0-FAE267FB5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694E6B-B5FA-4CA4-BF9D-0C6646D0C5B0}"/>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8" name="Footer Placeholder 7">
            <a:extLst>
              <a:ext uri="{FF2B5EF4-FFF2-40B4-BE49-F238E27FC236}">
                <a16:creationId xmlns:a16="http://schemas.microsoft.com/office/drawing/2014/main" id="{66F9AC70-AA93-4347-AE8C-B3A022216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1A86E-46AD-4B2A-AE57-EB1D3358C99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85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B87-8A15-48D4-AC89-6F71BA31B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481B7-0DA3-427B-BAD8-07CBB86B9B32}"/>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4" name="Footer Placeholder 3">
            <a:extLst>
              <a:ext uri="{FF2B5EF4-FFF2-40B4-BE49-F238E27FC236}">
                <a16:creationId xmlns:a16="http://schemas.microsoft.com/office/drawing/2014/main" id="{2A90C052-C9CF-4882-A118-9F68C25D65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856F51-1517-4FB0-8229-414B43EEFFB2}"/>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06934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0AB413-5497-4EB6-871D-E01963F64576}"/>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3" name="Footer Placeholder 2">
            <a:extLst>
              <a:ext uri="{FF2B5EF4-FFF2-40B4-BE49-F238E27FC236}">
                <a16:creationId xmlns:a16="http://schemas.microsoft.com/office/drawing/2014/main" id="{6A1FFF46-FD6E-4589-AE06-3F8CF8A2DA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58301C-2671-4C40-B559-8C04C525B91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4607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6241-0E96-4D9D-B0A7-E712C9DE6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959D15-8C23-4239-817F-6ED01AACE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8F221-BC12-4BEF-AB63-CE5728AF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33B55-B325-4F84-8BAF-901876EB1619}"/>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6" name="Footer Placeholder 5">
            <a:extLst>
              <a:ext uri="{FF2B5EF4-FFF2-40B4-BE49-F238E27FC236}">
                <a16:creationId xmlns:a16="http://schemas.microsoft.com/office/drawing/2014/main" id="{469D12AD-112A-49DA-8185-5403DC5C0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8602F-6EF3-4065-AFF1-34F764FCEA7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94591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0EFB-8640-40F2-BB8A-ACFFE764F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A8F42C-99FC-4801-B339-62A3D0A8B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6A7459-709E-40A2-8948-49B1A09E9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73953-5A56-40C3-BB52-9D0FE810E082}"/>
              </a:ext>
            </a:extLst>
          </p:cNvPr>
          <p:cNvSpPr>
            <a:spLocks noGrp="1"/>
          </p:cNvSpPr>
          <p:nvPr>
            <p:ph type="dt" sz="half" idx="10"/>
          </p:nvPr>
        </p:nvSpPr>
        <p:spPr/>
        <p:txBody>
          <a:bodyPr/>
          <a:lstStyle/>
          <a:p>
            <a:fld id="{EBD81C53-0597-4E72-BB79-BE1CB78F10E3}" type="datetimeFigureOut">
              <a:rPr lang="en-US" smtClean="0"/>
              <a:t>10/11/2019</a:t>
            </a:fld>
            <a:endParaRPr lang="en-US"/>
          </a:p>
        </p:txBody>
      </p:sp>
      <p:sp>
        <p:nvSpPr>
          <p:cNvPr id="6" name="Footer Placeholder 5">
            <a:extLst>
              <a:ext uri="{FF2B5EF4-FFF2-40B4-BE49-F238E27FC236}">
                <a16:creationId xmlns:a16="http://schemas.microsoft.com/office/drawing/2014/main" id="{EF81159C-CA3F-4283-AD7A-0F5889BE0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31343-21D5-47B3-9420-FF05C7FDBDD8}"/>
              </a:ext>
            </a:extLst>
          </p:cNvPr>
          <p:cNvSpPr>
            <a:spLocks noGrp="1"/>
          </p:cNvSpPr>
          <p:nvPr>
            <p:ph type="sldNum" sz="quarter" idx="12"/>
          </p:nvPr>
        </p:nvSpPr>
        <p:spPr/>
        <p:txBody>
          <a:bodyPr/>
          <a:lstStyle/>
          <a:p>
            <a:fld id="{52AF0C7D-CF5A-4A4A-9614-ADE05753653B}" type="slidenum">
              <a:rPr lang="en-US" smtClean="0"/>
              <a:t>‹#›</a:t>
            </a:fld>
            <a:endParaRPr lang="en-US"/>
          </a:p>
        </p:txBody>
      </p:sp>
    </p:spTree>
    <p:extLst>
      <p:ext uri="{BB962C8B-B14F-4D97-AF65-F5344CB8AC3E}">
        <p14:creationId xmlns:p14="http://schemas.microsoft.com/office/powerpoint/2010/main" val="119069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3DEAA-09E3-47DF-BFCB-AACA8C341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7D282-A609-427B-BADF-1506CE4CB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4D19-AD39-4CB0-822C-3F333C7CC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81C53-0597-4E72-BB79-BE1CB78F10E3}" type="datetimeFigureOut">
              <a:rPr lang="en-US" smtClean="0"/>
              <a:t>10/11/2019</a:t>
            </a:fld>
            <a:endParaRPr lang="en-US"/>
          </a:p>
        </p:txBody>
      </p:sp>
      <p:sp>
        <p:nvSpPr>
          <p:cNvPr id="5" name="Footer Placeholder 4">
            <a:extLst>
              <a:ext uri="{FF2B5EF4-FFF2-40B4-BE49-F238E27FC236}">
                <a16:creationId xmlns:a16="http://schemas.microsoft.com/office/drawing/2014/main" id="{C5E5AF99-89C5-44FA-BE8D-82520028E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F66E4-7961-48CF-89C3-664A70B97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F0C7D-CF5A-4A4A-9614-ADE05753653B}" type="slidenum">
              <a:rPr lang="en-US" smtClean="0"/>
              <a:t>‹#›</a:t>
            </a:fld>
            <a:endParaRPr lang="en-US"/>
          </a:p>
        </p:txBody>
      </p:sp>
    </p:spTree>
    <p:extLst>
      <p:ext uri="{BB962C8B-B14F-4D97-AF65-F5344CB8AC3E}">
        <p14:creationId xmlns:p14="http://schemas.microsoft.com/office/powerpoint/2010/main" val="2006894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alu7424@Colorado.edu" TargetMode="External"/><Relationship Id="rId2" Type="http://schemas.openxmlformats.org/officeDocument/2006/relationships/hyperlink" Target="mailto:reidcc@Colorado..edu"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mailto:suja3865@Colorado.edu" TargetMode="External"/><Relationship Id="rId4" Type="http://schemas.openxmlformats.org/officeDocument/2006/relationships/hyperlink" Target="mailto:mare3521@Colorado.ed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elp/dataset-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elp.com/dataset/challen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1A8F1-2384-443F-BA7D-52197A3A434A}"/>
              </a:ext>
            </a:extLst>
          </p:cNvPr>
          <p:cNvSpPr>
            <a:spLocks noGrp="1"/>
          </p:cNvSpPr>
          <p:nvPr>
            <p:ph type="ctrTitle"/>
          </p:nvPr>
        </p:nvSpPr>
        <p:spPr>
          <a:xfrm>
            <a:off x="6604014" y="168705"/>
            <a:ext cx="4645250" cy="2889114"/>
          </a:xfrm>
        </p:spPr>
        <p:txBody>
          <a:bodyPr anchor="b">
            <a:normAutofit/>
          </a:bodyPr>
          <a:lstStyle/>
          <a:p>
            <a:pPr algn="l"/>
            <a:r>
              <a:rPr lang="en-US" dirty="0">
                <a:solidFill>
                  <a:schemeClr val="bg1"/>
                </a:solidFill>
              </a:rPr>
              <a:t>Exploring the Yelp Dataset </a:t>
            </a:r>
            <a:br>
              <a:rPr lang="en-US" dirty="0">
                <a:solidFill>
                  <a:schemeClr val="bg1"/>
                </a:solidFill>
              </a:rPr>
            </a:br>
            <a:r>
              <a:rPr lang="en-US" sz="1600" dirty="0">
                <a:solidFill>
                  <a:schemeClr val="bg1"/>
                </a:solidFill>
              </a:rPr>
              <a:t>– provided by and the intellectual property of Yelp</a:t>
            </a:r>
          </a:p>
        </p:txBody>
      </p:sp>
      <p:sp>
        <p:nvSpPr>
          <p:cNvPr id="3" name="Subtitle 2">
            <a:extLst>
              <a:ext uri="{FF2B5EF4-FFF2-40B4-BE49-F238E27FC236}">
                <a16:creationId xmlns:a16="http://schemas.microsoft.com/office/drawing/2014/main" id="{89666F37-7268-4FC8-B4FB-BE34BE414F1C}"/>
              </a:ext>
            </a:extLst>
          </p:cNvPr>
          <p:cNvSpPr>
            <a:spLocks noGrp="1"/>
          </p:cNvSpPr>
          <p:nvPr>
            <p:ph type="subTitle" idx="1"/>
          </p:nvPr>
        </p:nvSpPr>
        <p:spPr>
          <a:xfrm>
            <a:off x="7283522" y="5058991"/>
            <a:ext cx="4645250" cy="1477419"/>
          </a:xfrm>
        </p:spPr>
        <p:txBody>
          <a:bodyPr anchor="t">
            <a:normAutofit fontScale="77500" lnSpcReduction="20000"/>
          </a:bodyPr>
          <a:lstStyle/>
          <a:p>
            <a:pPr algn="l"/>
            <a:r>
              <a:rPr lang="en-US" sz="2000" dirty="0">
                <a:solidFill>
                  <a:schemeClr val="bg1"/>
                </a:solidFill>
              </a:rPr>
              <a:t>Group Members: </a:t>
            </a:r>
          </a:p>
          <a:p>
            <a:pPr algn="l"/>
            <a:r>
              <a:rPr lang="en-US" sz="2000" dirty="0">
                <a:solidFill>
                  <a:schemeClr val="bg1"/>
                </a:solidFill>
              </a:rPr>
              <a:t>Carter Reid </a:t>
            </a:r>
            <a:r>
              <a:rPr lang="en-US" sz="2000" dirty="0" err="1">
                <a:solidFill>
                  <a:schemeClr val="bg1"/>
                </a:solidFill>
                <a:hlinkClick r:id="rId2"/>
              </a:rPr>
              <a:t>reidcc@Colorado</a:t>
            </a:r>
            <a:r>
              <a:rPr lang="en-US" sz="2000" dirty="0">
                <a:solidFill>
                  <a:schemeClr val="bg1"/>
                </a:solidFill>
                <a:hlinkClick r:id="rId2"/>
              </a:rPr>
              <a:t>..</a:t>
            </a:r>
            <a:r>
              <a:rPr lang="en-US" sz="2000" dirty="0" err="1">
                <a:solidFill>
                  <a:schemeClr val="bg1"/>
                </a:solidFill>
                <a:hlinkClick r:id="rId2"/>
              </a:rPr>
              <a:t>edu</a:t>
            </a:r>
            <a:endParaRPr lang="en-US" sz="2000" dirty="0">
              <a:solidFill>
                <a:schemeClr val="bg1"/>
              </a:solidFill>
            </a:endParaRPr>
          </a:p>
          <a:p>
            <a:pPr algn="l"/>
            <a:r>
              <a:rPr lang="en-US" sz="2000" dirty="0">
                <a:solidFill>
                  <a:schemeClr val="bg1"/>
                </a:solidFill>
              </a:rPr>
              <a:t>Garrett </a:t>
            </a:r>
            <a:r>
              <a:rPr lang="en-US" sz="2000" dirty="0" err="1">
                <a:solidFill>
                  <a:schemeClr val="bg1"/>
                </a:solidFill>
              </a:rPr>
              <a:t>Lubin</a:t>
            </a:r>
            <a:r>
              <a:rPr lang="en-US" sz="2000" dirty="0">
                <a:solidFill>
                  <a:schemeClr val="bg1"/>
                </a:solidFill>
              </a:rPr>
              <a:t> </a:t>
            </a:r>
            <a:r>
              <a:rPr lang="en-US" sz="2000" dirty="0">
                <a:solidFill>
                  <a:schemeClr val="bg1"/>
                </a:solidFill>
                <a:hlinkClick r:id="rId3"/>
              </a:rPr>
              <a:t>galu7424@Colorado.edu</a:t>
            </a:r>
            <a:endParaRPr lang="en-US" sz="2000" dirty="0">
              <a:solidFill>
                <a:schemeClr val="bg1"/>
              </a:solidFill>
            </a:endParaRPr>
          </a:p>
          <a:p>
            <a:pPr algn="l"/>
            <a:r>
              <a:rPr lang="en-US" sz="2000" dirty="0">
                <a:solidFill>
                  <a:schemeClr val="bg1"/>
                </a:solidFill>
              </a:rPr>
              <a:t>Maxwell Reynolds </a:t>
            </a:r>
            <a:r>
              <a:rPr lang="en-US" sz="2000" dirty="0">
                <a:solidFill>
                  <a:schemeClr val="bg1"/>
                </a:solidFill>
                <a:hlinkClick r:id="rId4"/>
              </a:rPr>
              <a:t>mare3521@Colorado.edu</a:t>
            </a:r>
            <a:endParaRPr lang="en-US" sz="2000" dirty="0">
              <a:solidFill>
                <a:schemeClr val="bg1"/>
              </a:solidFill>
            </a:endParaRPr>
          </a:p>
          <a:p>
            <a:pPr algn="l"/>
            <a:r>
              <a:rPr lang="en-US" sz="2000" dirty="0">
                <a:solidFill>
                  <a:schemeClr val="bg1"/>
                </a:solidFill>
              </a:rPr>
              <a:t>Surya </a:t>
            </a:r>
            <a:r>
              <a:rPr lang="en-US" sz="2000" dirty="0" err="1">
                <a:solidFill>
                  <a:schemeClr val="bg1"/>
                </a:solidFill>
              </a:rPr>
              <a:t>Jatavallabhula</a:t>
            </a:r>
            <a:r>
              <a:rPr lang="en-US" sz="2000" dirty="0">
                <a:solidFill>
                  <a:schemeClr val="bg1"/>
                </a:solidFill>
              </a:rPr>
              <a:t> </a:t>
            </a:r>
            <a:r>
              <a:rPr lang="en-US" sz="2000" dirty="0">
                <a:solidFill>
                  <a:schemeClr val="bg1"/>
                </a:solidFill>
                <a:hlinkClick r:id="rId5"/>
              </a:rPr>
              <a:t>suja3865@Colorado.edu</a:t>
            </a:r>
            <a:r>
              <a:rPr lang="en-US" sz="2000" dirty="0">
                <a:solidFill>
                  <a:schemeClr val="bg1"/>
                </a:solidFill>
              </a:rPr>
              <a:t> </a:t>
            </a:r>
          </a:p>
          <a:p>
            <a:pPr algn="l"/>
            <a:endParaRPr lang="en-US" sz="2000" dirty="0">
              <a:solidFill>
                <a:schemeClr val="bg1"/>
              </a:solidFill>
            </a:endParaRP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yelp">
            <a:extLst>
              <a:ext uri="{FF2B5EF4-FFF2-40B4-BE49-F238E27FC236}">
                <a16:creationId xmlns:a16="http://schemas.microsoft.com/office/drawing/2014/main" id="{5C685FEE-E37E-4219-B8DF-2916C48040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1632"/>
            <a:ext cx="4548554" cy="45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1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0F1B-A163-4E82-A8D0-076341EF3DC4}"/>
              </a:ext>
            </a:extLst>
          </p:cNvPr>
          <p:cNvSpPr>
            <a:spLocks noGrp="1"/>
          </p:cNvSpPr>
          <p:nvPr>
            <p:ph type="title"/>
          </p:nvPr>
        </p:nvSpPr>
        <p:spPr/>
        <p:txBody>
          <a:bodyPr/>
          <a:lstStyle/>
          <a:p>
            <a:r>
              <a:rPr lang="en-US" b="1" dirty="0"/>
              <a:t>What we have:</a:t>
            </a:r>
          </a:p>
        </p:txBody>
      </p:sp>
      <p:pic>
        <p:nvPicPr>
          <p:cNvPr id="2050" name="Picture 2" descr="Image result for yelp">
            <a:extLst>
              <a:ext uri="{FF2B5EF4-FFF2-40B4-BE49-F238E27FC236}">
                <a16:creationId xmlns:a16="http://schemas.microsoft.com/office/drawing/2014/main" id="{730FE24C-A829-4A29-9BCB-6C444A2356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81999" y="7540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D5F160-66E1-4B12-AFD9-ED7C9351A84B}"/>
              </a:ext>
            </a:extLst>
          </p:cNvPr>
          <p:cNvSpPr txBox="1"/>
          <p:nvPr/>
        </p:nvSpPr>
        <p:spPr>
          <a:xfrm>
            <a:off x="1148263" y="1260764"/>
            <a:ext cx="8785610"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8.69 gigabytes of Business, User, and Review data</a:t>
            </a:r>
          </a:p>
          <a:p>
            <a:pPr marL="285750" indent="-285750">
              <a:buFont typeface="Arial" panose="020B0604020202020204" pitchFamily="34" charset="0"/>
              <a:buChar char="•"/>
            </a:pPr>
            <a:r>
              <a:rPr lang="en-US" sz="2800" dirty="0"/>
              <a:t>Another 7.67 gigabytes of Business and Customer photos</a:t>
            </a:r>
          </a:p>
          <a:p>
            <a:pPr marL="285750" indent="-285750">
              <a:buFont typeface="Arial" panose="020B0604020202020204" pitchFamily="34" charset="0"/>
              <a:buChar char="•"/>
            </a:pPr>
            <a:r>
              <a:rPr lang="en-US" sz="2800" dirty="0"/>
              <a:t>Data currently stored as json and csv format</a:t>
            </a:r>
          </a:p>
          <a:p>
            <a:pPr marL="285750" indent="-285750">
              <a:buFont typeface="Arial" panose="020B0604020202020204" pitchFamily="34" charset="0"/>
              <a:buChar char="•"/>
            </a:pPr>
            <a:r>
              <a:rPr lang="en-US" sz="2800" dirty="0"/>
              <a:t>A potential chance to win $5,000 cash prize from yelp!</a:t>
            </a:r>
          </a:p>
        </p:txBody>
      </p:sp>
      <p:sp>
        <p:nvSpPr>
          <p:cNvPr id="6" name="TextBox 5">
            <a:extLst>
              <a:ext uri="{FF2B5EF4-FFF2-40B4-BE49-F238E27FC236}">
                <a16:creationId xmlns:a16="http://schemas.microsoft.com/office/drawing/2014/main" id="{F20979DE-CA4E-4A4A-8027-94A400C4080D}"/>
              </a:ext>
            </a:extLst>
          </p:cNvPr>
          <p:cNvSpPr txBox="1"/>
          <p:nvPr/>
        </p:nvSpPr>
        <p:spPr>
          <a:xfrm>
            <a:off x="838200" y="3016251"/>
            <a:ext cx="5458738" cy="769441"/>
          </a:xfrm>
          <a:prstGeom prst="rect">
            <a:avLst/>
          </a:prstGeom>
          <a:noFill/>
        </p:spPr>
        <p:txBody>
          <a:bodyPr wrap="none" rtlCol="0">
            <a:spAutoFit/>
          </a:bodyPr>
          <a:lstStyle/>
          <a:p>
            <a:r>
              <a:rPr lang="en-US" sz="4400" dirty="0"/>
              <a:t>Tools we intend to use:</a:t>
            </a:r>
          </a:p>
        </p:txBody>
      </p:sp>
      <p:sp>
        <p:nvSpPr>
          <p:cNvPr id="7" name="TextBox 6">
            <a:extLst>
              <a:ext uri="{FF2B5EF4-FFF2-40B4-BE49-F238E27FC236}">
                <a16:creationId xmlns:a16="http://schemas.microsoft.com/office/drawing/2014/main" id="{E429226C-A880-4075-A088-B7B9B99E0D54}"/>
              </a:ext>
            </a:extLst>
          </p:cNvPr>
          <p:cNvSpPr txBox="1"/>
          <p:nvPr/>
        </p:nvSpPr>
        <p:spPr>
          <a:xfrm>
            <a:off x="1148263" y="3625516"/>
            <a:ext cx="10126747" cy="2246769"/>
          </a:xfrm>
          <a:prstGeom prst="rect">
            <a:avLst/>
          </a:prstGeom>
          <a:noFill/>
        </p:spPr>
        <p:txBody>
          <a:bodyPr wrap="none" rtlCol="0">
            <a:spAutoFit/>
          </a:bodyPr>
          <a:lstStyle/>
          <a:p>
            <a:pPr marL="285750" indent="-285750">
              <a:buFont typeface="Arial" panose="020B0604020202020204" pitchFamily="34" charset="0"/>
              <a:buChar char="•"/>
            </a:pPr>
            <a:r>
              <a:rPr lang="en-US" sz="2800" dirty="0"/>
              <a:t>Python – pandas and </a:t>
            </a:r>
            <a:r>
              <a:rPr lang="en-US" sz="2800" dirty="0" err="1"/>
              <a:t>numpy</a:t>
            </a:r>
            <a:r>
              <a:rPr lang="en-US" sz="2800" dirty="0"/>
              <a:t> libraries</a:t>
            </a:r>
          </a:p>
          <a:p>
            <a:pPr marL="285750" indent="-285750">
              <a:buFont typeface="Arial" panose="020B0604020202020204" pitchFamily="34" charset="0"/>
              <a:buChar char="•"/>
            </a:pPr>
            <a:r>
              <a:rPr lang="en-US" sz="2800" dirty="0" err="1"/>
              <a:t>Github</a:t>
            </a:r>
            <a:r>
              <a:rPr lang="en-US" sz="2800" dirty="0"/>
              <a:t> – documentation, and version control</a:t>
            </a:r>
          </a:p>
          <a:p>
            <a:pPr marL="285750" indent="-285750">
              <a:buFont typeface="Arial" panose="020B0604020202020204" pitchFamily="34" charset="0"/>
              <a:buChar char="•"/>
            </a:pPr>
            <a:r>
              <a:rPr lang="en-US" sz="2800" dirty="0"/>
              <a:t>SQL – data is organized in a format compatible with SQL relational </a:t>
            </a:r>
          </a:p>
          <a:p>
            <a:r>
              <a:rPr lang="en-US" sz="2800" dirty="0"/>
              <a:t>   databases. If performance requires, SQL may be used</a:t>
            </a:r>
          </a:p>
          <a:p>
            <a:pPr marL="285750" indent="-285750">
              <a:buFont typeface="Arial" panose="020B0604020202020204" pitchFamily="34" charset="0"/>
              <a:buChar char="•"/>
            </a:pPr>
            <a:r>
              <a:rPr lang="en-US" sz="2800" dirty="0"/>
              <a:t>Tableau – if needed during data presentation and visualization</a:t>
            </a:r>
          </a:p>
        </p:txBody>
      </p:sp>
    </p:spTree>
    <p:extLst>
      <p:ext uri="{BB962C8B-B14F-4D97-AF65-F5344CB8AC3E}">
        <p14:creationId xmlns:p14="http://schemas.microsoft.com/office/powerpoint/2010/main" val="403043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E25-D40E-48B0-8AB4-D98847C5DDA7}"/>
              </a:ext>
            </a:extLst>
          </p:cNvPr>
          <p:cNvSpPr>
            <a:spLocks noGrp="1"/>
          </p:cNvSpPr>
          <p:nvPr>
            <p:ph type="title"/>
          </p:nvPr>
        </p:nvSpPr>
        <p:spPr/>
        <p:txBody>
          <a:bodyPr/>
          <a:lstStyle/>
          <a:p>
            <a:r>
              <a:rPr lang="en-US" b="1" dirty="0"/>
              <a:t>A more in depth look at the data:</a:t>
            </a:r>
            <a:br>
              <a:rPr lang="en-US" b="1" dirty="0"/>
            </a:br>
            <a:r>
              <a:rPr lang="en-US" sz="2800" b="1" dirty="0"/>
              <a:t>6 large json files:</a:t>
            </a:r>
            <a:endParaRPr lang="en-US" b="1" dirty="0"/>
          </a:p>
        </p:txBody>
      </p:sp>
      <p:sp>
        <p:nvSpPr>
          <p:cNvPr id="3" name="Content Placeholder 2">
            <a:extLst>
              <a:ext uri="{FF2B5EF4-FFF2-40B4-BE49-F238E27FC236}">
                <a16:creationId xmlns:a16="http://schemas.microsoft.com/office/drawing/2014/main" id="{B8B00F2F-A978-4111-A5CB-398F7BF37940}"/>
              </a:ext>
            </a:extLst>
          </p:cNvPr>
          <p:cNvSpPr>
            <a:spLocks noGrp="1"/>
          </p:cNvSpPr>
          <p:nvPr>
            <p:ph idx="1"/>
          </p:nvPr>
        </p:nvSpPr>
        <p:spPr/>
        <p:txBody>
          <a:bodyPr/>
          <a:lstStyle/>
          <a:p>
            <a:r>
              <a:rPr lang="en-US" dirty="0" err="1"/>
              <a:t>Business.json</a:t>
            </a:r>
            <a:r>
              <a:rPr lang="en-US" dirty="0"/>
              <a:t> – contains unique business id, name, geographic data, other classifiers</a:t>
            </a:r>
          </a:p>
          <a:p>
            <a:r>
              <a:rPr lang="en-US" dirty="0" err="1"/>
              <a:t>Review.json</a:t>
            </a:r>
            <a:r>
              <a:rPr lang="en-US" dirty="0"/>
              <a:t> – contains review information, including user and business id, useful, funny, cool, and stars awarded</a:t>
            </a:r>
          </a:p>
          <a:p>
            <a:r>
              <a:rPr lang="en-US" dirty="0" err="1"/>
              <a:t>User.json</a:t>
            </a:r>
            <a:r>
              <a:rPr lang="en-US" dirty="0"/>
              <a:t> – contains user id, review count and other review data</a:t>
            </a:r>
          </a:p>
          <a:p>
            <a:r>
              <a:rPr lang="en-US" dirty="0" err="1"/>
              <a:t>Checkin.json</a:t>
            </a:r>
            <a:r>
              <a:rPr lang="en-US" dirty="0"/>
              <a:t> – contains business ID, reservation date, user ID</a:t>
            </a:r>
          </a:p>
          <a:p>
            <a:r>
              <a:rPr lang="en-US" dirty="0" err="1"/>
              <a:t>Tip.json</a:t>
            </a:r>
            <a:r>
              <a:rPr lang="en-US" dirty="0"/>
              <a:t> – contains business id, user id, date, and a text field</a:t>
            </a:r>
          </a:p>
          <a:p>
            <a:r>
              <a:rPr lang="en-US" dirty="0" err="1"/>
              <a:t>Photo.json</a:t>
            </a:r>
            <a:r>
              <a:rPr lang="en-US" dirty="0"/>
              <a:t> – contains business id, photo classification, caption, photo id </a:t>
            </a:r>
          </a:p>
        </p:txBody>
      </p:sp>
      <p:pic>
        <p:nvPicPr>
          <p:cNvPr id="4" name="Picture 2" descr="Image result for yelp">
            <a:extLst>
              <a:ext uri="{FF2B5EF4-FFF2-40B4-BE49-F238E27FC236}">
                <a16:creationId xmlns:a16="http://schemas.microsoft.com/office/drawing/2014/main" id="{A1DD5CA3-2F88-4FEB-967F-EF6B673FF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252" y="7540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99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2A27-3745-4B7B-A0F6-5ED3CA0385A7}"/>
              </a:ext>
            </a:extLst>
          </p:cNvPr>
          <p:cNvSpPr>
            <a:spLocks noGrp="1"/>
          </p:cNvSpPr>
          <p:nvPr>
            <p:ph type="title"/>
          </p:nvPr>
        </p:nvSpPr>
        <p:spPr/>
        <p:txBody>
          <a:bodyPr/>
          <a:lstStyle/>
          <a:p>
            <a:r>
              <a:rPr lang="en-US" b="1" dirty="0"/>
              <a:t>What we intend to do:</a:t>
            </a:r>
          </a:p>
        </p:txBody>
      </p:sp>
      <p:sp>
        <p:nvSpPr>
          <p:cNvPr id="3" name="Content Placeholder 2">
            <a:extLst>
              <a:ext uri="{FF2B5EF4-FFF2-40B4-BE49-F238E27FC236}">
                <a16:creationId xmlns:a16="http://schemas.microsoft.com/office/drawing/2014/main" id="{3F27B70E-0534-4FDB-BA86-60E324C95039}"/>
              </a:ext>
            </a:extLst>
          </p:cNvPr>
          <p:cNvSpPr>
            <a:spLocks noGrp="1"/>
          </p:cNvSpPr>
          <p:nvPr>
            <p:ph idx="1"/>
          </p:nvPr>
        </p:nvSpPr>
        <p:spPr/>
        <p:txBody>
          <a:bodyPr/>
          <a:lstStyle/>
          <a:p>
            <a:r>
              <a:rPr lang="en-US" dirty="0"/>
              <a:t>We intend to look for interesting patterns among yelp reviews and their authors. Are funny reviews considered to be more helpful? Do funny reviews usually have low review scores? </a:t>
            </a:r>
          </a:p>
          <a:p>
            <a:r>
              <a:rPr lang="en-US" dirty="0"/>
              <a:t>We also intend to look for relationships between business attributes and the reviews that they receive.</a:t>
            </a:r>
          </a:p>
          <a:p>
            <a:r>
              <a:rPr lang="en-US" dirty="0"/>
              <a:t>We also have date attributes, which may allow us to predict rating based on time of year</a:t>
            </a:r>
          </a:p>
          <a:p>
            <a:r>
              <a:rPr lang="en-US" dirty="0"/>
              <a:t>Open ended exploration. We intend to look at many different relationships in this dataset. </a:t>
            </a:r>
          </a:p>
        </p:txBody>
      </p:sp>
      <p:pic>
        <p:nvPicPr>
          <p:cNvPr id="4" name="Picture 2" descr="Image result for yelp">
            <a:extLst>
              <a:ext uri="{FF2B5EF4-FFF2-40B4-BE49-F238E27FC236}">
                <a16:creationId xmlns:a16="http://schemas.microsoft.com/office/drawing/2014/main" id="{555A807A-4B14-408B-93A7-92E4E31BC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1999" y="7540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6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26A8-DBF1-4C28-A8E2-85C9DA524CB9}"/>
              </a:ext>
            </a:extLst>
          </p:cNvPr>
          <p:cNvSpPr>
            <a:spLocks noGrp="1"/>
          </p:cNvSpPr>
          <p:nvPr>
            <p:ph type="title"/>
          </p:nvPr>
        </p:nvSpPr>
        <p:spPr/>
        <p:txBody>
          <a:bodyPr/>
          <a:lstStyle/>
          <a:p>
            <a:r>
              <a:rPr lang="en-US" b="1" dirty="0"/>
              <a:t>Prior work</a:t>
            </a:r>
          </a:p>
        </p:txBody>
      </p:sp>
      <p:sp>
        <p:nvSpPr>
          <p:cNvPr id="3" name="Content Placeholder 2">
            <a:extLst>
              <a:ext uri="{FF2B5EF4-FFF2-40B4-BE49-F238E27FC236}">
                <a16:creationId xmlns:a16="http://schemas.microsoft.com/office/drawing/2014/main" id="{313DE266-37CB-43D4-B409-C8BAEAD1BAB6}"/>
              </a:ext>
            </a:extLst>
          </p:cNvPr>
          <p:cNvSpPr>
            <a:spLocks noGrp="1"/>
          </p:cNvSpPr>
          <p:nvPr>
            <p:ph idx="1"/>
          </p:nvPr>
        </p:nvSpPr>
        <p:spPr/>
        <p:txBody>
          <a:bodyPr/>
          <a:lstStyle/>
          <a:p>
            <a:r>
              <a:rPr lang="en-US" dirty="0"/>
              <a:t>Prior work by previous contest winners created a category predictor given review text</a:t>
            </a:r>
          </a:p>
          <a:p>
            <a:r>
              <a:rPr lang="en-US" dirty="0"/>
              <a:t> A positivity estimator based on review text</a:t>
            </a:r>
          </a:p>
          <a:p>
            <a:r>
              <a:rPr lang="en-US" dirty="0"/>
              <a:t> An automatic review generator based on a small initial text such as ‘They have the best’</a:t>
            </a:r>
          </a:p>
          <a:p>
            <a:r>
              <a:rPr lang="en-US" dirty="0"/>
              <a:t>A json to csv converter</a:t>
            </a:r>
          </a:p>
          <a:p>
            <a:r>
              <a:rPr lang="en-US" dirty="0"/>
              <a:t>Prior work can be found here: </a:t>
            </a:r>
            <a:r>
              <a:rPr lang="en-US" dirty="0">
                <a:hlinkClick r:id="rId2"/>
              </a:rPr>
              <a:t>https://github.com/Yelp/dataset-examples</a:t>
            </a:r>
            <a:endParaRPr lang="en-US" dirty="0"/>
          </a:p>
        </p:txBody>
      </p:sp>
      <p:pic>
        <p:nvPicPr>
          <p:cNvPr id="4" name="Picture 2" descr="Image result for yelp">
            <a:extLst>
              <a:ext uri="{FF2B5EF4-FFF2-40B4-BE49-F238E27FC236}">
                <a16:creationId xmlns:a16="http://schemas.microsoft.com/office/drawing/2014/main" id="{27A91C3E-D122-4015-B3EE-D4E9BFF1E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1999" y="7540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yelp">
            <a:extLst>
              <a:ext uri="{FF2B5EF4-FFF2-40B4-BE49-F238E27FC236}">
                <a16:creationId xmlns:a16="http://schemas.microsoft.com/office/drawing/2014/main" id="{194CDAA0-D1FB-46B6-9FB5-955263963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001" y="5629275"/>
            <a:ext cx="418147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2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02AD-6471-4C01-80BC-2F9252B1AF2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4423EA9-8F06-4F7D-A389-C484F76D61CF}"/>
              </a:ext>
            </a:extLst>
          </p:cNvPr>
          <p:cNvSpPr>
            <a:spLocks noGrp="1"/>
          </p:cNvSpPr>
          <p:nvPr>
            <p:ph idx="1"/>
          </p:nvPr>
        </p:nvSpPr>
        <p:spPr/>
        <p:txBody>
          <a:bodyPr/>
          <a:lstStyle/>
          <a:p>
            <a:r>
              <a:rPr lang="en-US" dirty="0"/>
              <a:t>Data cleaning/integration: one of our json files is not importing correctly in our python environment. This happens to be the business table, which contains many important attributes. We currently believe that the problem exists only in one attribute, so we may just try to remove the single attribute if we need to. If this problem persists, there are still many relations to evaluate.</a:t>
            </a:r>
          </a:p>
          <a:p>
            <a:r>
              <a:rPr lang="en-US" dirty="0"/>
              <a:t>Data has currently been mostly preprocessed into csv files to make importuning them into pandas easier, though we may later decide to import them into an SQL environment if that proves to be faster</a:t>
            </a:r>
          </a:p>
          <a:p>
            <a:endParaRPr lang="en-US" dirty="0"/>
          </a:p>
        </p:txBody>
      </p:sp>
      <p:pic>
        <p:nvPicPr>
          <p:cNvPr id="4" name="Picture 2" descr="Image result for yelp">
            <a:extLst>
              <a:ext uri="{FF2B5EF4-FFF2-40B4-BE49-F238E27FC236}">
                <a16:creationId xmlns:a16="http://schemas.microsoft.com/office/drawing/2014/main" id="{EBD85D90-60CD-4509-8881-3A32EAED1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1999" y="7540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yelp">
            <a:extLst>
              <a:ext uri="{FF2B5EF4-FFF2-40B4-BE49-F238E27FC236}">
                <a16:creationId xmlns:a16="http://schemas.microsoft.com/office/drawing/2014/main" id="{066D3B82-1E64-4AED-9C26-7FB89C686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 y="5410200"/>
            <a:ext cx="14478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CF6F-FAD4-4F0F-8F9B-5BF6A01157B9}"/>
              </a:ext>
            </a:extLst>
          </p:cNvPr>
          <p:cNvSpPr>
            <a:spLocks noGrp="1"/>
          </p:cNvSpPr>
          <p:nvPr>
            <p:ph type="title"/>
          </p:nvPr>
        </p:nvSpPr>
        <p:spPr>
          <a:xfrm>
            <a:off x="762001" y="803325"/>
            <a:ext cx="5314536" cy="1325563"/>
          </a:xfrm>
        </p:spPr>
        <p:txBody>
          <a:bodyPr>
            <a:normAutofit/>
          </a:bodyPr>
          <a:lstStyle/>
          <a:p>
            <a:r>
              <a:rPr lang="en-US" dirty="0"/>
              <a:t>Where our data comes from:</a:t>
            </a:r>
          </a:p>
        </p:txBody>
      </p:sp>
      <p:sp>
        <p:nvSpPr>
          <p:cNvPr id="3" name="Content Placeholder 2">
            <a:extLst>
              <a:ext uri="{FF2B5EF4-FFF2-40B4-BE49-F238E27FC236}">
                <a16:creationId xmlns:a16="http://schemas.microsoft.com/office/drawing/2014/main" id="{5500FE0E-450C-4AF9-BF63-2DD482A8B34F}"/>
              </a:ext>
            </a:extLst>
          </p:cNvPr>
          <p:cNvSpPr>
            <a:spLocks noGrp="1"/>
          </p:cNvSpPr>
          <p:nvPr>
            <p:ph idx="1"/>
          </p:nvPr>
        </p:nvSpPr>
        <p:spPr>
          <a:xfrm>
            <a:off x="762000" y="2279018"/>
            <a:ext cx="5314543" cy="3375920"/>
          </a:xfrm>
        </p:spPr>
        <p:txBody>
          <a:bodyPr anchor="t">
            <a:normAutofit/>
          </a:bodyPr>
          <a:lstStyle/>
          <a:p>
            <a:r>
              <a:rPr lang="en-US" sz="1800"/>
              <a:t>We received our dataset from yelp (link below) distributed through their dataset challenge. Yelp is the sole owner of this dataset and therefore has intellectual property over any discovery or insight gained in this project.</a:t>
            </a:r>
          </a:p>
          <a:p>
            <a:r>
              <a:rPr lang="en-US" sz="1800">
                <a:hlinkClick r:id="rId2"/>
              </a:rPr>
              <a:t>https://www.yelp.com/dataset/challenge</a:t>
            </a:r>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age result for yelp">
            <a:extLst>
              <a:ext uri="{FF2B5EF4-FFF2-40B4-BE49-F238E27FC236}">
                <a16:creationId xmlns:a16="http://schemas.microsoft.com/office/drawing/2014/main" id="{D8A6899E-9CF8-42F1-8535-6317CDA50F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5" r="2684"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5483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554</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Exploring the Yelp Dataset  – provided by and the intellectual property of Yelp</vt:lpstr>
      <vt:lpstr>What we have:</vt:lpstr>
      <vt:lpstr>A more in depth look at the data: 6 large json files:</vt:lpstr>
      <vt:lpstr>What we intend to do:</vt:lpstr>
      <vt:lpstr>Prior work</vt:lpstr>
      <vt:lpstr>Next Steps:</vt:lpstr>
      <vt:lpstr>Where our data comes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Yelp Dataset  – provided by and the intellectual property of Yelp</dc:title>
  <dc:creator>Carter Reid</dc:creator>
  <cp:lastModifiedBy>Carter Reid</cp:lastModifiedBy>
  <cp:revision>1</cp:revision>
  <dcterms:created xsi:type="dcterms:W3CDTF">2019-10-11T21:00:55Z</dcterms:created>
  <dcterms:modified xsi:type="dcterms:W3CDTF">2019-10-11T21:05:01Z</dcterms:modified>
</cp:coreProperties>
</file>