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media1.mov" ContentType="video/unknown"/>
  <Override PartName="/ppt/media/media2.mov" ContentType="video/unknown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93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Текст заголовка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02" name="Уровень текста 1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1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0" name="Уровень текста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9" name="Уровень текста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8" name="Уровень текста 1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Місце для тексту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3" name="Уровень текста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Місце для тексту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83" name="Місце для зображення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Уровень текста 1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1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2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video" Target="../media/media1.mov"/><Relationship Id="rId5" Type="http://schemas.microsoft.com/office/2007/relationships/media" Target="../media/media1.mov"/><Relationship Id="rId6" Type="http://schemas.openxmlformats.org/officeDocument/2006/relationships/image" Target="../media/image10.png"/><Relationship Id="rId7" Type="http://schemas.openxmlformats.org/officeDocument/2006/relationships/video" Target="../media/media2.mov"/><Relationship Id="rId8" Type="http://schemas.microsoft.com/office/2007/relationships/media" Target="../media/media2.mov"/><Relationship Id="rId9" Type="http://schemas.openxmlformats.org/officeDocument/2006/relationships/image" Target="../media/image1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7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Заголовок 1"/>
          <p:cNvSpPr txBox="1"/>
          <p:nvPr>
            <p:ph type="ctrTitle"/>
          </p:nvPr>
        </p:nvSpPr>
        <p:spPr>
          <a:xfrm>
            <a:off x="1524000" y="393179"/>
            <a:ext cx="9144000" cy="1544121"/>
          </a:xfrm>
          <a:prstGeom prst="rect">
            <a:avLst/>
          </a:prstGeom>
        </p:spPr>
        <p:txBody>
          <a:bodyPr/>
          <a:lstStyle/>
          <a:p>
            <a:pPr defTabSz="758951">
              <a:defRPr sz="4482">
                <a:latin typeface="Constantia"/>
                <a:ea typeface="Constantia"/>
                <a:cs typeface="Constantia"/>
                <a:sym typeface="Constantia"/>
              </a:defRPr>
            </a:pPr>
            <a:r>
              <a:t>Задача №2</a:t>
            </a:r>
            <a:br>
              <a:rPr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>
                <a:effectLst>
                  <a:outerShdw sx="100000" sy="100000" kx="0" ky="0" algn="b" rotWithShape="0" blurRad="31623" dist="31623" dir="2700000">
                    <a:srgbClr val="000000">
                      <a:alpha val="43137"/>
                    </a:srgbClr>
                  </a:outerShdw>
                </a:effectLst>
              </a:rPr>
              <a:t>Ют</a:t>
            </a:r>
          </a:p>
        </p:txBody>
      </p:sp>
      <p:sp>
        <p:nvSpPr>
          <p:cNvPr id="113" name="Підзаголовок 2"/>
          <p:cNvSpPr txBox="1"/>
          <p:nvPr>
            <p:ph type="subTitle" sz="quarter" idx="1"/>
          </p:nvPr>
        </p:nvSpPr>
        <p:spPr>
          <a:xfrm>
            <a:off x="5249007" y="2499521"/>
            <a:ext cx="6043248" cy="1116399"/>
          </a:xfrm>
          <a:prstGeom prst="rect">
            <a:avLst/>
          </a:prstGeom>
        </p:spPr>
        <p:txBody>
          <a:bodyPr/>
          <a:lstStyle/>
          <a:p>
            <a:pPr defTabSz="832104">
              <a:lnSpc>
                <a:spcPct val="80000"/>
              </a:lnSpc>
              <a:spcBef>
                <a:spcPts val="900"/>
              </a:spcBef>
              <a:defRPr spc="-91" sz="2002">
                <a:solidFill>
                  <a:srgbClr val="203864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Constantia"/>
                <a:cs typeface="Constantia"/>
                <a:sym typeface="Constantia"/>
              </a:defRPr>
            </a:pPr>
            <a:r>
              <a:t>Факультет радиофизики,   электроники и компьютерных систем</a:t>
            </a:r>
          </a:p>
          <a:p>
            <a:pPr defTabSz="832104">
              <a:lnSpc>
                <a:spcPct val="80000"/>
              </a:lnSpc>
              <a:spcBef>
                <a:spcPts val="900"/>
              </a:spcBef>
              <a:defRPr spc="-91" sz="2002">
                <a:solidFill>
                  <a:srgbClr val="203864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Constantia"/>
                <a:cs typeface="Constantia"/>
                <a:sym typeface="Constantia"/>
              </a:defRPr>
            </a:pPr>
            <a:r>
              <a:t>КНУ им. Т. Г. Шевченка</a:t>
            </a:r>
          </a:p>
        </p:txBody>
      </p:sp>
      <p:pic>
        <p:nvPicPr>
          <p:cNvPr id="11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7115" y="2291451"/>
            <a:ext cx="3881345" cy="3765335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Прямокутник 5"/>
          <p:cNvSpPr/>
          <p:nvPr/>
        </p:nvSpPr>
        <p:spPr>
          <a:xfrm>
            <a:off x="0" y="175846"/>
            <a:ext cx="12192000" cy="105509"/>
          </a:xfrm>
          <a:prstGeom prst="rect">
            <a:avLst/>
          </a:prstGeom>
          <a:solidFill>
            <a:srgbClr val="346A99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6" name="Прямокутник 12"/>
          <p:cNvSpPr/>
          <p:nvPr/>
        </p:nvSpPr>
        <p:spPr>
          <a:xfrm>
            <a:off x="0" y="6310160"/>
            <a:ext cx="12192000" cy="105509"/>
          </a:xfrm>
          <a:prstGeom prst="rect">
            <a:avLst/>
          </a:prstGeom>
          <a:solidFill>
            <a:srgbClr val="346A99"/>
          </a:solidFill>
          <a:ln w="12700">
            <a:solidFill>
              <a:srgbClr val="346A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7" name="Прямокутник 14"/>
          <p:cNvSpPr/>
          <p:nvPr/>
        </p:nvSpPr>
        <p:spPr>
          <a:xfrm>
            <a:off x="2967788" y="1993331"/>
            <a:ext cx="6256424" cy="44746"/>
          </a:xfrm>
          <a:prstGeom prst="rect">
            <a:avLst/>
          </a:prstGeom>
          <a:solidFill>
            <a:srgbClr val="346A99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Підзаголовок 2"/>
          <p:cNvSpPr txBox="1"/>
          <p:nvPr/>
        </p:nvSpPr>
        <p:spPr>
          <a:xfrm>
            <a:off x="5249007" y="3984145"/>
            <a:ext cx="6043248" cy="721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ctr">
              <a:spcBef>
                <a:spcPts val="1000"/>
              </a:spcBef>
              <a:defRPr b="1" spc="-100" sz="3600">
                <a:solidFill>
                  <a:srgbClr val="222A35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Свидетели Максвелловы</a:t>
            </a:r>
          </a:p>
        </p:txBody>
      </p:sp>
      <p:sp>
        <p:nvSpPr>
          <p:cNvPr id="119" name="Підзаголовок 2"/>
          <p:cNvSpPr txBox="1"/>
          <p:nvPr/>
        </p:nvSpPr>
        <p:spPr>
          <a:xfrm>
            <a:off x="5249007" y="4979827"/>
            <a:ext cx="6043248" cy="497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ctr">
              <a:spcBef>
                <a:spcPts val="1000"/>
              </a:spcBef>
              <a:defRPr spc="-100" sz="2400">
                <a:solidFill>
                  <a:srgbClr val="203864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Докладчик:   Колосков Никита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Прямокутник 3"/>
          <p:cNvSpPr/>
          <p:nvPr/>
        </p:nvSpPr>
        <p:spPr>
          <a:xfrm>
            <a:off x="0" y="706914"/>
            <a:ext cx="12192000" cy="72064"/>
          </a:xfrm>
          <a:prstGeom prst="rect">
            <a:avLst/>
          </a:prstGeom>
          <a:solidFill>
            <a:srgbClr val="346A99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6" name="Прямокутник 4"/>
          <p:cNvSpPr/>
          <p:nvPr/>
        </p:nvSpPr>
        <p:spPr>
          <a:xfrm>
            <a:off x="0" y="6319316"/>
            <a:ext cx="12192000" cy="87197"/>
          </a:xfrm>
          <a:prstGeom prst="rect">
            <a:avLst/>
          </a:prstGeom>
          <a:solidFill>
            <a:srgbClr val="346A99"/>
          </a:solidFill>
          <a:ln w="12700">
            <a:solidFill>
              <a:srgbClr val="346A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1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27933" y="21563"/>
            <a:ext cx="698095" cy="677231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Заголовок 1"/>
          <p:cNvSpPr txBox="1"/>
          <p:nvPr/>
        </p:nvSpPr>
        <p:spPr>
          <a:xfrm>
            <a:off x="0" y="0"/>
            <a:ext cx="9917294" cy="716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822959">
              <a:lnSpc>
                <a:spcPct val="90000"/>
              </a:lnSpc>
              <a:defRPr b="1" sz="3780">
                <a:solidFill>
                  <a:srgbClr val="222A35"/>
                </a:solidFill>
                <a:effectLst>
                  <a:outerShdw sx="100000" sy="100000" kx="0" ky="0" algn="b" rotWithShape="0" blurRad="34289" dist="34289" dir="2700000">
                    <a:srgbClr val="000000">
                      <a:alpha val="43137"/>
                    </a:srgbClr>
                  </a:outerShdw>
                </a:effectLst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Вероятность результата: приближение</a:t>
            </a:r>
          </a:p>
        </p:txBody>
      </p:sp>
      <p:sp>
        <p:nvSpPr>
          <p:cNvPr id="219" name="Заголовок 1"/>
          <p:cNvSpPr txBox="1"/>
          <p:nvPr/>
        </p:nvSpPr>
        <p:spPr>
          <a:xfrm>
            <a:off x="5924548" y="6444762"/>
            <a:ext cx="342902" cy="41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r" defTabSz="667512">
              <a:lnSpc>
                <a:spcPct val="72000"/>
              </a:lnSpc>
              <a:defRPr b="1" sz="1971">
                <a:effectLst>
                  <a:outerShdw sx="100000" sy="100000" kx="0" ky="0" algn="b" rotWithShape="0" blurRad="27813" dist="27813" dir="2700000">
                    <a:srgbClr val="000000">
                      <a:alpha val="43137"/>
                    </a:srgbClr>
                  </a:outerShdw>
                </a:effectLst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220" name="Місце для вмісту 12"/>
          <p:cNvSpPr txBox="1"/>
          <p:nvPr>
            <p:ph type="body" idx="1"/>
          </p:nvPr>
        </p:nvSpPr>
        <p:spPr>
          <a:xfrm>
            <a:off x="838200" y="1095999"/>
            <a:ext cx="10454196" cy="4683364"/>
          </a:xfrm>
          <a:prstGeom prst="rect">
            <a:avLst/>
          </a:prstGeom>
        </p:spPr>
        <p:txBody>
          <a:bodyPr/>
          <a:lstStyle/>
          <a:p>
            <a:pPr marL="0" indent="0" algn="just">
              <a:buSzTx/>
              <a:buNone/>
              <a:defRPr>
                <a:latin typeface="Constantia"/>
                <a:ea typeface="Constantia"/>
                <a:cs typeface="Constantia"/>
                <a:sym typeface="Constantia"/>
              </a:defRPr>
            </a:pPr>
          </a:p>
        </p:txBody>
      </p:sp>
      <p:sp>
        <p:nvSpPr>
          <p:cNvPr id="221" name="Line equation:   y = kx + b"/>
          <p:cNvSpPr txBox="1"/>
          <p:nvPr/>
        </p:nvSpPr>
        <p:spPr>
          <a:xfrm>
            <a:off x="7842187" y="1116563"/>
            <a:ext cx="352290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/>
            </a:lvl1pPr>
          </a:lstStyle>
          <a:p>
            <a:pPr/>
            <a:r>
              <a:t>Line equation:   y = kx + b</a:t>
            </a:r>
          </a:p>
        </p:txBody>
      </p:sp>
      <p:pic>
        <p:nvPicPr>
          <p:cNvPr id="222" name="Снимок экрана 2018-11-25 в 01.30.04.png" descr="Снимок экрана 2018-11-25 в 01.30.0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89140" y="2171749"/>
            <a:ext cx="4229003" cy="974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Снимок экрана 2018-11-25 в 01.30.30.png" descr="Снимок экрана 2018-11-25 в 01.30.3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19359" y="3767247"/>
            <a:ext cx="4168564" cy="172179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7" name="Группа"/>
          <p:cNvGrpSpPr/>
          <p:nvPr/>
        </p:nvGrpSpPr>
        <p:grpSpPr>
          <a:xfrm>
            <a:off x="422878" y="877852"/>
            <a:ext cx="6835861" cy="5229672"/>
            <a:chOff x="0" y="0"/>
            <a:chExt cx="6835859" cy="5229670"/>
          </a:xfrm>
        </p:grpSpPr>
        <p:pic>
          <p:nvPicPr>
            <p:cNvPr id="224" name="Снимок экрана 2018-11-25 в 01.29.36.png" descr="Снимок экрана 2018-11-25 в 01.29.36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7976"/>
              <a:ext cx="6835860" cy="50863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5" name="q"/>
            <p:cNvSpPr txBox="1"/>
            <p:nvPr/>
          </p:nvSpPr>
          <p:spPr>
            <a:xfrm>
              <a:off x="234014" y="0"/>
              <a:ext cx="231500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q</a:t>
              </a:r>
            </a:p>
          </p:txBody>
        </p:sp>
        <p:sp>
          <p:nvSpPr>
            <p:cNvPr id="226" name="θ, rad"/>
            <p:cNvSpPr txBox="1"/>
            <p:nvPr/>
          </p:nvSpPr>
          <p:spPr>
            <a:xfrm>
              <a:off x="5707607" y="4871530"/>
              <a:ext cx="71761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θ, rad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Прямокутник 3"/>
          <p:cNvSpPr/>
          <p:nvPr/>
        </p:nvSpPr>
        <p:spPr>
          <a:xfrm>
            <a:off x="0" y="706914"/>
            <a:ext cx="12192000" cy="72064"/>
          </a:xfrm>
          <a:prstGeom prst="rect">
            <a:avLst/>
          </a:prstGeom>
          <a:solidFill>
            <a:srgbClr val="346A99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0" name="Прямокутник 4"/>
          <p:cNvSpPr/>
          <p:nvPr/>
        </p:nvSpPr>
        <p:spPr>
          <a:xfrm>
            <a:off x="0" y="6319316"/>
            <a:ext cx="12192000" cy="87197"/>
          </a:xfrm>
          <a:prstGeom prst="rect">
            <a:avLst/>
          </a:prstGeom>
          <a:solidFill>
            <a:srgbClr val="346A99"/>
          </a:solidFill>
          <a:ln w="12700">
            <a:solidFill>
              <a:srgbClr val="346A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3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27933" y="21563"/>
            <a:ext cx="698095" cy="677231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Заголовок 1"/>
          <p:cNvSpPr txBox="1"/>
          <p:nvPr/>
        </p:nvSpPr>
        <p:spPr>
          <a:xfrm>
            <a:off x="0" y="0"/>
            <a:ext cx="9917294" cy="716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822959">
              <a:lnSpc>
                <a:spcPct val="90000"/>
              </a:lnSpc>
              <a:defRPr b="1" sz="3780">
                <a:solidFill>
                  <a:srgbClr val="222A35"/>
                </a:solidFill>
                <a:effectLst>
                  <a:outerShdw sx="100000" sy="100000" kx="0" ky="0" algn="b" rotWithShape="0" blurRad="34289" dist="34289" dir="2700000">
                    <a:srgbClr val="000000">
                      <a:alpha val="43137"/>
                    </a:srgbClr>
                  </a:outerShdw>
                </a:effectLst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Вероятность результата: приближение</a:t>
            </a:r>
          </a:p>
        </p:txBody>
      </p:sp>
      <p:sp>
        <p:nvSpPr>
          <p:cNvPr id="233" name="Заголовок 1"/>
          <p:cNvSpPr txBox="1"/>
          <p:nvPr/>
        </p:nvSpPr>
        <p:spPr>
          <a:xfrm>
            <a:off x="5924548" y="6444762"/>
            <a:ext cx="342902" cy="41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r" defTabSz="676655">
              <a:lnSpc>
                <a:spcPct val="72000"/>
              </a:lnSpc>
              <a:defRPr b="1" sz="1998">
                <a:effectLst>
                  <a:outerShdw sx="100000" sy="100000" kx="0" ky="0" algn="b" rotWithShape="0" blurRad="28194" dist="28194" dir="2700000">
                    <a:srgbClr val="000000">
                      <a:alpha val="43137"/>
                    </a:srgbClr>
                  </a:outerShdw>
                </a:effectLst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234" name="Місце для вмісту 12"/>
          <p:cNvSpPr txBox="1"/>
          <p:nvPr>
            <p:ph type="body" idx="1"/>
          </p:nvPr>
        </p:nvSpPr>
        <p:spPr>
          <a:xfrm>
            <a:off x="838199" y="1189608"/>
            <a:ext cx="10515601" cy="4856085"/>
          </a:xfrm>
          <a:prstGeom prst="rect">
            <a:avLst/>
          </a:prstGeom>
        </p:spPr>
        <p:txBody>
          <a:bodyPr/>
          <a:lstStyle/>
          <a:p>
            <a:pPr algn="just">
              <a:buSzPct val="30000"/>
              <a:buFontTx/>
              <a:buBlip>
                <a:blip r:embed="rId3"/>
              </a:buBlip>
              <a:defRPr b="1">
                <a:latin typeface="Constantia"/>
                <a:ea typeface="Constantia"/>
                <a:cs typeface="Constantia"/>
                <a:sym typeface="Constantia"/>
              </a:defRPr>
            </a:pPr>
            <a:r>
              <a:t>Формула из статьи с достаточно большой точностью аппроксимируется прямой (R</a:t>
            </a:r>
            <a:r>
              <a:rPr baseline="31999"/>
              <a:t>2</a:t>
            </a:r>
            <a:r>
              <a:t> = 0.983)</a:t>
            </a:r>
          </a:p>
          <a:p>
            <a:pPr algn="just">
              <a:buSzPct val="30000"/>
              <a:buFontTx/>
              <a:buBlip>
                <a:blip r:embed="rId3"/>
              </a:buBlip>
              <a:defRPr b="1">
                <a:latin typeface="Constantia"/>
                <a:ea typeface="Constantia"/>
                <a:cs typeface="Constantia"/>
                <a:sym typeface="Constantia"/>
              </a:defRPr>
            </a:pPr>
          </a:p>
          <a:p>
            <a:pPr algn="just">
              <a:buSzPct val="30000"/>
              <a:buFontTx/>
              <a:buBlip>
                <a:blip r:embed="rId3"/>
              </a:buBlip>
              <a:defRPr b="1">
                <a:latin typeface="Constantia"/>
                <a:ea typeface="Constantia"/>
                <a:cs typeface="Constantia"/>
                <a:sym typeface="Constantia"/>
              </a:defRPr>
            </a:pPr>
          </a:p>
          <a:p>
            <a:pPr algn="just">
              <a:buSzPct val="30000"/>
              <a:buFontTx/>
              <a:buBlip>
                <a:blip r:embed="rId3"/>
              </a:buBlip>
              <a:defRPr b="1">
                <a:latin typeface="Constantia"/>
                <a:ea typeface="Constantia"/>
                <a:cs typeface="Constantia"/>
                <a:sym typeface="Constantia"/>
              </a:defRPr>
            </a:pPr>
          </a:p>
          <a:p>
            <a:pPr algn="just">
              <a:buSzPct val="30000"/>
              <a:buFontTx/>
              <a:buBlip>
                <a:blip r:embed="rId3"/>
              </a:buBlip>
              <a:defRPr b="1">
                <a:latin typeface="Constantia"/>
                <a:ea typeface="Constantia"/>
                <a:cs typeface="Constantia"/>
                <a:sym typeface="Constantia"/>
              </a:defRPr>
            </a:pPr>
            <a:r>
              <a:t>Значит, в экспериментальной части будем ожидать линейную зависимость вероятности от угла θ</a:t>
            </a:r>
          </a:p>
        </p:txBody>
      </p:sp>
      <p:sp>
        <p:nvSpPr>
          <p:cNvPr id="235" name="q = 0.4034 - 0.2391 * θ"/>
          <p:cNvSpPr txBox="1"/>
          <p:nvPr/>
        </p:nvSpPr>
        <p:spPr>
          <a:xfrm>
            <a:off x="2437155" y="2815631"/>
            <a:ext cx="3325495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500"/>
            </a:pPr>
            <a:r>
              <a:t>q = 0.4034 - 0.2391 </a:t>
            </a:r>
            <a:r>
              <a:rPr baseline="-28000"/>
              <a:t>*</a:t>
            </a:r>
            <a:r>
              <a:t> θ</a:t>
            </a:r>
          </a:p>
        </p:txBody>
      </p:sp>
      <p:sp>
        <p:nvSpPr>
          <p:cNvPr id="236" name="Уравнение"/>
          <p:cNvSpPr txBox="1"/>
          <p:nvPr/>
        </p:nvSpPr>
        <p:spPr>
          <a:xfrm>
            <a:off x="7340717" y="2778902"/>
            <a:ext cx="1388444" cy="62209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≤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≤</m:t>
                  </m:r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num>
                    <m:den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</m:oMath>
              </m:oMathPara>
            </a14:m>
            <a:endParaRPr sz="26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Прямокутник 3"/>
          <p:cNvSpPr/>
          <p:nvPr/>
        </p:nvSpPr>
        <p:spPr>
          <a:xfrm>
            <a:off x="0" y="706914"/>
            <a:ext cx="12192000" cy="72064"/>
          </a:xfrm>
          <a:prstGeom prst="rect">
            <a:avLst/>
          </a:prstGeom>
          <a:solidFill>
            <a:srgbClr val="346A99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9" name="Прямокутник 4"/>
          <p:cNvSpPr/>
          <p:nvPr/>
        </p:nvSpPr>
        <p:spPr>
          <a:xfrm>
            <a:off x="0" y="6319316"/>
            <a:ext cx="12192000" cy="87197"/>
          </a:xfrm>
          <a:prstGeom prst="rect">
            <a:avLst/>
          </a:prstGeom>
          <a:solidFill>
            <a:srgbClr val="346A99"/>
          </a:solidFill>
          <a:ln w="12700">
            <a:solidFill>
              <a:srgbClr val="346A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4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27933" y="21563"/>
            <a:ext cx="698095" cy="677231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Заголовок 1"/>
          <p:cNvSpPr txBox="1"/>
          <p:nvPr/>
        </p:nvSpPr>
        <p:spPr>
          <a:xfrm>
            <a:off x="0" y="0"/>
            <a:ext cx="9917294" cy="716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822959">
              <a:lnSpc>
                <a:spcPct val="90000"/>
              </a:lnSpc>
              <a:defRPr b="1" sz="3780">
                <a:solidFill>
                  <a:srgbClr val="222A35"/>
                </a:solidFill>
                <a:effectLst>
                  <a:outerShdw sx="100000" sy="100000" kx="0" ky="0" algn="b" rotWithShape="0" blurRad="34289" dist="34289" dir="2700000">
                    <a:srgbClr val="000000">
                      <a:alpha val="43137"/>
                    </a:srgbClr>
                  </a:outerShdw>
                </a:effectLst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Прочие влияющие параметры</a:t>
            </a:r>
          </a:p>
        </p:txBody>
      </p:sp>
      <p:sp>
        <p:nvSpPr>
          <p:cNvPr id="242" name="Заголовок 1"/>
          <p:cNvSpPr txBox="1"/>
          <p:nvPr/>
        </p:nvSpPr>
        <p:spPr>
          <a:xfrm>
            <a:off x="5924548" y="6444762"/>
            <a:ext cx="342902" cy="41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r" defTabSz="667512">
              <a:lnSpc>
                <a:spcPct val="72000"/>
              </a:lnSpc>
              <a:defRPr b="1" sz="1971">
                <a:effectLst>
                  <a:outerShdw sx="100000" sy="100000" kx="0" ky="0" algn="b" rotWithShape="0" blurRad="27813" dist="27813" dir="2700000">
                    <a:srgbClr val="000000">
                      <a:alpha val="43137"/>
                    </a:srgbClr>
                  </a:outerShdw>
                </a:effectLst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43" name="Місце для вмісту 12"/>
          <p:cNvSpPr txBox="1"/>
          <p:nvPr>
            <p:ph type="body" idx="1"/>
          </p:nvPr>
        </p:nvSpPr>
        <p:spPr>
          <a:xfrm>
            <a:off x="838200" y="1095999"/>
            <a:ext cx="10454196" cy="4683364"/>
          </a:xfrm>
          <a:prstGeom prst="rect">
            <a:avLst/>
          </a:prstGeom>
        </p:spPr>
        <p:txBody>
          <a:bodyPr/>
          <a:lstStyle/>
          <a:p>
            <a:pPr algn="just">
              <a:buSzPct val="30000"/>
              <a:buBlip>
                <a:blip r:embed="rId3"/>
              </a:buBlip>
              <a:defRPr>
                <a:latin typeface="Constantia"/>
                <a:ea typeface="Constantia"/>
                <a:cs typeface="Constantia"/>
                <a:sym typeface="Constantia"/>
              </a:defRPr>
            </a:pPr>
            <a:r>
              <a:t>Из условия задачи: «мягкость» поверхности</a:t>
            </a:r>
          </a:p>
          <a:p>
            <a:pPr algn="just">
              <a:buSzPct val="30000"/>
              <a:buBlip>
                <a:blip r:embed="rId3"/>
              </a:buBlip>
              <a:defRPr>
                <a:latin typeface="Constantia"/>
                <a:ea typeface="Constantia"/>
                <a:cs typeface="Constantia"/>
                <a:sym typeface="Constantia"/>
              </a:defRPr>
            </a:pPr>
            <a:r>
              <a:t>Из английского варианта условия: «закрученость» палочки</a:t>
            </a:r>
          </a:p>
          <a:p>
            <a:pPr algn="just">
              <a:buSzPct val="30000"/>
              <a:buBlip>
                <a:blip r:embed="rId3"/>
              </a:buBlip>
              <a:defRPr>
                <a:latin typeface="Constantia"/>
                <a:ea typeface="Constantia"/>
                <a:cs typeface="Constantia"/>
                <a:sym typeface="Constantia"/>
              </a:defRPr>
            </a:pPr>
            <a:r>
              <a:t>Наши предположения:</a:t>
            </a:r>
          </a:p>
          <a:p>
            <a:pPr lvl="1" marL="952500" indent="-228600" algn="just">
              <a:buSzPct val="30000"/>
              <a:buBlip>
                <a:blip r:embed="rId3"/>
              </a:buBlip>
              <a:defRPr>
                <a:latin typeface="Constantia"/>
                <a:ea typeface="Constantia"/>
                <a:cs typeface="Constantia"/>
                <a:sym typeface="Constantia"/>
              </a:defRPr>
            </a:pPr>
            <a:r>
              <a:t>Высота, с которой происходит бросок</a:t>
            </a:r>
          </a:p>
          <a:p>
            <a:pPr lvl="1" marL="952500" indent="-228600" algn="just">
              <a:buSzPct val="30000"/>
              <a:buBlip>
                <a:blip r:embed="rId3"/>
              </a:buBlip>
              <a:defRPr>
                <a:latin typeface="Constantia"/>
                <a:ea typeface="Constantia"/>
                <a:cs typeface="Constantia"/>
                <a:sym typeface="Constantia"/>
              </a:defRPr>
            </a:pPr>
            <a:r>
              <a:t>Длина палочки</a:t>
            </a:r>
          </a:p>
          <a:p>
            <a:pPr lvl="1" marL="952500" indent="-228600" algn="just">
              <a:buSzPct val="30000"/>
              <a:buBlip>
                <a:blip r:embed="rId3"/>
              </a:buBlip>
              <a:defRPr>
                <a:latin typeface="Constantia"/>
                <a:ea typeface="Constantia"/>
                <a:cs typeface="Constantia"/>
                <a:sym typeface="Constantia"/>
              </a:defRPr>
            </a:pPr>
            <a:r>
              <a:t>Радиус полуцилиндра</a:t>
            </a:r>
          </a:p>
          <a:p>
            <a:pPr lvl="1" marL="952500" indent="-228600" algn="just">
              <a:buSzPct val="30000"/>
              <a:buBlip>
                <a:blip r:embed="rId3"/>
              </a:buBlip>
              <a:defRPr>
                <a:latin typeface="Constantia"/>
                <a:ea typeface="Constantia"/>
                <a:cs typeface="Constantia"/>
                <a:sym typeface="Constantia"/>
              </a:defRPr>
            </a:pPr>
            <a:r>
              <a:t>Материал, из которого изготовлена палочка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Прямокутник 3"/>
          <p:cNvSpPr/>
          <p:nvPr/>
        </p:nvSpPr>
        <p:spPr>
          <a:xfrm>
            <a:off x="0" y="706914"/>
            <a:ext cx="12192000" cy="72064"/>
          </a:xfrm>
          <a:prstGeom prst="rect">
            <a:avLst/>
          </a:prstGeom>
          <a:solidFill>
            <a:srgbClr val="346A99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6" name="Прямокутник 4"/>
          <p:cNvSpPr/>
          <p:nvPr/>
        </p:nvSpPr>
        <p:spPr>
          <a:xfrm>
            <a:off x="0" y="6319316"/>
            <a:ext cx="12192000" cy="87197"/>
          </a:xfrm>
          <a:prstGeom prst="rect">
            <a:avLst/>
          </a:prstGeom>
          <a:solidFill>
            <a:srgbClr val="346A99"/>
          </a:solidFill>
          <a:ln w="12700">
            <a:solidFill>
              <a:srgbClr val="346A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4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27933" y="21563"/>
            <a:ext cx="698095" cy="677231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Заголовок 1"/>
          <p:cNvSpPr txBox="1"/>
          <p:nvPr/>
        </p:nvSpPr>
        <p:spPr>
          <a:xfrm>
            <a:off x="0" y="0"/>
            <a:ext cx="9917294" cy="716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822959">
              <a:lnSpc>
                <a:spcPct val="90000"/>
              </a:lnSpc>
              <a:defRPr b="1" sz="3780">
                <a:solidFill>
                  <a:srgbClr val="222A35"/>
                </a:solidFill>
                <a:effectLst>
                  <a:outerShdw sx="100000" sy="100000" kx="0" ky="0" algn="b" rotWithShape="0" blurRad="34289" dist="34289" dir="2700000">
                    <a:srgbClr val="000000">
                      <a:alpha val="43137"/>
                    </a:srgbClr>
                  </a:outerShdw>
                </a:effectLst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Модель решения</a:t>
            </a:r>
          </a:p>
        </p:txBody>
      </p:sp>
      <p:sp>
        <p:nvSpPr>
          <p:cNvPr id="249" name="Заголовок 1"/>
          <p:cNvSpPr txBox="1"/>
          <p:nvPr/>
        </p:nvSpPr>
        <p:spPr>
          <a:xfrm>
            <a:off x="5924548" y="6444762"/>
            <a:ext cx="342902" cy="41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r" defTabSz="667512">
              <a:lnSpc>
                <a:spcPct val="72000"/>
              </a:lnSpc>
              <a:defRPr b="1" sz="1971">
                <a:effectLst>
                  <a:outerShdw sx="100000" sy="100000" kx="0" ky="0" algn="b" rotWithShape="0" blurRad="27813" dist="27813" dir="2700000">
                    <a:srgbClr val="000000">
                      <a:alpha val="43137"/>
                    </a:srgbClr>
                  </a:outerShdw>
                </a:effectLst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250" name="Місце для вмісту 12"/>
          <p:cNvSpPr txBox="1"/>
          <p:nvPr>
            <p:ph type="body" idx="1"/>
          </p:nvPr>
        </p:nvSpPr>
        <p:spPr>
          <a:xfrm>
            <a:off x="838200" y="1095999"/>
            <a:ext cx="10454196" cy="4683364"/>
          </a:xfrm>
          <a:prstGeom prst="rect">
            <a:avLst/>
          </a:prstGeom>
        </p:spPr>
        <p:txBody>
          <a:bodyPr/>
          <a:lstStyle/>
          <a:p>
            <a:pPr algn="just">
              <a:buSzPct val="30000"/>
              <a:buBlip>
                <a:blip r:embed="rId3"/>
              </a:buBlip>
              <a:defRPr>
                <a:latin typeface="Constantia"/>
                <a:ea typeface="Constantia"/>
                <a:cs typeface="Constantia"/>
                <a:sym typeface="Constantia"/>
              </a:defRPr>
            </a:pPr>
            <a:r>
              <a:t>Machine learning: Logistic regression model</a:t>
            </a:r>
          </a:p>
          <a:p>
            <a:pPr algn="just">
              <a:buSzPct val="30000"/>
              <a:buBlip>
                <a:blip r:embed="rId3"/>
              </a:buBlip>
              <a:defRPr>
                <a:latin typeface="Constantia"/>
                <a:ea typeface="Constantia"/>
                <a:cs typeface="Constantia"/>
                <a:sym typeface="Constantia"/>
              </a:defRPr>
            </a:pPr>
            <a:r>
              <a:t>Последовательность действий:</a:t>
            </a:r>
          </a:p>
          <a:p>
            <a:pPr lvl="1" marL="952500" indent="-228600" algn="just">
              <a:buSzPct val="30000"/>
              <a:buBlip>
                <a:blip r:embed="rId3"/>
              </a:buBlip>
              <a:defRPr>
                <a:latin typeface="Constantia"/>
                <a:ea typeface="Constantia"/>
                <a:cs typeface="Constantia"/>
                <a:sym typeface="Constantia"/>
              </a:defRPr>
            </a:pPr>
            <a:r>
              <a:t>Проводим эксперимент и собираем данные</a:t>
            </a:r>
          </a:p>
          <a:p>
            <a:pPr lvl="1" marL="952500" indent="-228600" algn="just">
              <a:buSzPct val="30000"/>
              <a:buBlip>
                <a:blip r:embed="rId3"/>
              </a:buBlip>
              <a:defRPr>
                <a:latin typeface="Constantia"/>
                <a:ea typeface="Constantia"/>
                <a:cs typeface="Constantia"/>
                <a:sym typeface="Constantia"/>
              </a:defRPr>
            </a:pPr>
            <a:r>
              <a:t>Определяем характер зависимости от каждого из параметров</a:t>
            </a:r>
          </a:p>
          <a:p>
            <a:pPr lvl="1" marL="952500" indent="-228600" algn="just">
              <a:buSzPct val="30000"/>
              <a:buBlip>
                <a:blip r:embed="rId3"/>
              </a:buBlip>
              <a:defRPr>
                <a:latin typeface="Constantia"/>
                <a:ea typeface="Constantia"/>
                <a:cs typeface="Constantia"/>
                <a:sym typeface="Constantia"/>
              </a:defRPr>
            </a:pPr>
            <a:r>
              <a:t>Обучаем функцию логистической регрессии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Місце для вмісту 12"/>
          <p:cNvSpPr txBox="1"/>
          <p:nvPr>
            <p:ph type="body" idx="1"/>
          </p:nvPr>
        </p:nvSpPr>
        <p:spPr>
          <a:xfrm>
            <a:off x="868902" y="2812005"/>
            <a:ext cx="10454196" cy="3456574"/>
          </a:xfrm>
          <a:prstGeom prst="rect">
            <a:avLst/>
          </a:prstGeom>
        </p:spPr>
        <p:txBody>
          <a:bodyPr/>
          <a:lstStyle/>
          <a:p>
            <a:pPr algn="just">
              <a:buSzPct val="30000"/>
              <a:buBlip>
                <a:blip r:embed="rId2"/>
              </a:buBlip>
              <a:defRPr>
                <a:latin typeface="Constantia"/>
                <a:ea typeface="Constantia"/>
                <a:cs typeface="Constantia"/>
                <a:sym typeface="Constantia"/>
              </a:defRPr>
            </a:pPr>
            <a:r>
              <a:t>W - матрица коэффициентов</a:t>
            </a:r>
          </a:p>
          <a:p>
            <a:pPr algn="just">
              <a:buSzPct val="30000"/>
              <a:buBlip>
                <a:blip r:embed="rId2"/>
              </a:buBlip>
              <a:defRPr>
                <a:latin typeface="Constantia"/>
                <a:ea typeface="Constantia"/>
                <a:cs typeface="Constantia"/>
                <a:sym typeface="Constantia"/>
              </a:defRPr>
            </a:pPr>
            <a:r>
              <a:t>X - вектор параметров</a:t>
            </a:r>
          </a:p>
        </p:txBody>
      </p:sp>
      <p:sp>
        <p:nvSpPr>
          <p:cNvPr id="253" name="Прямокутник 3"/>
          <p:cNvSpPr/>
          <p:nvPr/>
        </p:nvSpPr>
        <p:spPr>
          <a:xfrm>
            <a:off x="0" y="706914"/>
            <a:ext cx="12192000" cy="72064"/>
          </a:xfrm>
          <a:prstGeom prst="rect">
            <a:avLst/>
          </a:prstGeom>
          <a:solidFill>
            <a:srgbClr val="346A99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4" name="Прямокутник 4"/>
          <p:cNvSpPr/>
          <p:nvPr/>
        </p:nvSpPr>
        <p:spPr>
          <a:xfrm>
            <a:off x="0" y="6319316"/>
            <a:ext cx="12192000" cy="87197"/>
          </a:xfrm>
          <a:prstGeom prst="rect">
            <a:avLst/>
          </a:prstGeom>
          <a:solidFill>
            <a:srgbClr val="346A99"/>
          </a:solidFill>
          <a:ln w="12700">
            <a:solidFill>
              <a:srgbClr val="346A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55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27933" y="21563"/>
            <a:ext cx="698095" cy="677231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Заголовок 1"/>
          <p:cNvSpPr txBox="1"/>
          <p:nvPr/>
        </p:nvSpPr>
        <p:spPr>
          <a:xfrm>
            <a:off x="0" y="0"/>
            <a:ext cx="9917294" cy="716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822959">
              <a:lnSpc>
                <a:spcPct val="90000"/>
              </a:lnSpc>
              <a:defRPr b="1" sz="3780">
                <a:solidFill>
                  <a:srgbClr val="222A35"/>
                </a:solidFill>
                <a:effectLst>
                  <a:outerShdw sx="100000" sy="100000" kx="0" ky="0" algn="b" rotWithShape="0" blurRad="34289" dist="34289" dir="2700000">
                    <a:srgbClr val="000000">
                      <a:alpha val="43137"/>
                    </a:srgbClr>
                  </a:outerShdw>
                </a:effectLst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Ожидаемый результат</a:t>
            </a:r>
          </a:p>
        </p:txBody>
      </p:sp>
      <p:sp>
        <p:nvSpPr>
          <p:cNvPr id="257" name="Заголовок 1"/>
          <p:cNvSpPr txBox="1"/>
          <p:nvPr/>
        </p:nvSpPr>
        <p:spPr>
          <a:xfrm>
            <a:off x="5924548" y="6444762"/>
            <a:ext cx="342902" cy="41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r" defTabSz="667512">
              <a:lnSpc>
                <a:spcPct val="72000"/>
              </a:lnSpc>
              <a:defRPr b="1" sz="1971">
                <a:effectLst>
                  <a:outerShdw sx="100000" sy="100000" kx="0" ky="0" algn="b" rotWithShape="0" blurRad="27813" dist="27813" dir="2700000">
                    <a:srgbClr val="000000">
                      <a:alpha val="43137"/>
                    </a:srgbClr>
                  </a:outerShdw>
                </a:effectLst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258" name="Уравнение"/>
          <p:cNvSpPr txBox="1"/>
          <p:nvPr/>
        </p:nvSpPr>
        <p:spPr>
          <a:xfrm>
            <a:off x="4559706" y="1286734"/>
            <a:ext cx="3960309" cy="95537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2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↑</m:t>
                  </m:r>
                  <m:r>
                    <a:rPr xmlns:a="http://schemas.openxmlformats.org/drawingml/2006/main" sz="2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xmlns:a="http://schemas.openxmlformats.org/drawingml/2006/main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xmlns:a="http://schemas.openxmlformats.org/drawingml/2006/main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xmlns:a="http://schemas.openxmlformats.org/drawingml/2006/main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sSup>
                            <m:e>
                              <m:r>
                                <a:rPr xmlns:a="http://schemas.openxmlformats.org/drawingml/2006/main" sz="2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p>
                              <m:r>
                                <a:rPr xmlns:a="http://schemas.openxmlformats.org/drawingml/2006/main" sz="2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xmlns:a="http://schemas.openxmlformats.org/drawingml/2006/main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</m:den>
                  </m:f>
                </m:oMath>
              </m:oMathPara>
            </a14:m>
            <a:endParaRPr sz="29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Прямокутник 4"/>
          <p:cNvSpPr/>
          <p:nvPr/>
        </p:nvSpPr>
        <p:spPr>
          <a:xfrm>
            <a:off x="-2" y="4961034"/>
            <a:ext cx="12192001" cy="87197"/>
          </a:xfrm>
          <a:prstGeom prst="rect">
            <a:avLst/>
          </a:prstGeom>
          <a:solidFill>
            <a:srgbClr val="346A99"/>
          </a:solidFill>
          <a:ln w="12700">
            <a:solidFill>
              <a:srgbClr val="346A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1" name="Заголовок 1"/>
          <p:cNvSpPr txBox="1"/>
          <p:nvPr/>
        </p:nvSpPr>
        <p:spPr>
          <a:xfrm>
            <a:off x="0" y="2237104"/>
            <a:ext cx="12192000" cy="238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lnSpc>
                <a:spcPct val="90000"/>
              </a:lnSpc>
              <a:defRPr b="1" sz="7200">
                <a:solidFill>
                  <a:srgbClr val="222A35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Экспериментальная часть</a:t>
            </a:r>
          </a:p>
        </p:txBody>
      </p:sp>
      <p:sp>
        <p:nvSpPr>
          <p:cNvPr id="262" name="Заголовок 1"/>
          <p:cNvSpPr txBox="1"/>
          <p:nvPr/>
        </p:nvSpPr>
        <p:spPr>
          <a:xfrm>
            <a:off x="5924548" y="6444762"/>
            <a:ext cx="342902" cy="41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r" defTabSz="667512">
              <a:lnSpc>
                <a:spcPct val="72000"/>
              </a:lnSpc>
              <a:defRPr b="1" sz="1971">
                <a:effectLst>
                  <a:outerShdw sx="100000" sy="100000" kx="0" ky="0" algn="b" rotWithShape="0" blurRad="27813" dist="27813" dir="2700000">
                    <a:srgbClr val="000000">
                      <a:alpha val="43137"/>
                    </a:srgbClr>
                  </a:outerShdw>
                </a:effectLst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263" name="Прямокутник 8"/>
          <p:cNvSpPr/>
          <p:nvPr/>
        </p:nvSpPr>
        <p:spPr>
          <a:xfrm>
            <a:off x="-2" y="1809768"/>
            <a:ext cx="12192001" cy="87197"/>
          </a:xfrm>
          <a:prstGeom prst="rect">
            <a:avLst/>
          </a:prstGeom>
          <a:solidFill>
            <a:srgbClr val="346A99"/>
          </a:solidFill>
          <a:ln w="12700">
            <a:solidFill>
              <a:srgbClr val="346A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Прямокутник 3"/>
          <p:cNvSpPr/>
          <p:nvPr/>
        </p:nvSpPr>
        <p:spPr>
          <a:xfrm>
            <a:off x="0" y="706914"/>
            <a:ext cx="12192000" cy="72064"/>
          </a:xfrm>
          <a:prstGeom prst="rect">
            <a:avLst/>
          </a:prstGeom>
          <a:solidFill>
            <a:srgbClr val="346A99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6" name="Прямокутник 4"/>
          <p:cNvSpPr/>
          <p:nvPr/>
        </p:nvSpPr>
        <p:spPr>
          <a:xfrm>
            <a:off x="0" y="6319316"/>
            <a:ext cx="12192000" cy="87197"/>
          </a:xfrm>
          <a:prstGeom prst="rect">
            <a:avLst/>
          </a:prstGeom>
          <a:solidFill>
            <a:srgbClr val="346A99"/>
          </a:solidFill>
          <a:ln w="12700">
            <a:solidFill>
              <a:srgbClr val="346A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6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27933" y="21563"/>
            <a:ext cx="698095" cy="677231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Заголовок 1"/>
          <p:cNvSpPr txBox="1"/>
          <p:nvPr/>
        </p:nvSpPr>
        <p:spPr>
          <a:xfrm>
            <a:off x="-2" y="0"/>
            <a:ext cx="8300624" cy="716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822959">
              <a:lnSpc>
                <a:spcPct val="90000"/>
              </a:lnSpc>
              <a:defRPr b="1" sz="3780">
                <a:solidFill>
                  <a:srgbClr val="222A35"/>
                </a:solidFill>
                <a:effectLst>
                  <a:outerShdw sx="100000" sy="100000" kx="0" ky="0" algn="b" rotWithShape="0" blurRad="34289" dist="34289" dir="2700000">
                    <a:srgbClr val="000000">
                      <a:alpha val="43137"/>
                    </a:srgbClr>
                  </a:outerShdw>
                </a:effectLst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Описание параметров</a:t>
            </a:r>
          </a:p>
        </p:txBody>
      </p:sp>
      <p:sp>
        <p:nvSpPr>
          <p:cNvPr id="269" name="Заголовок 1"/>
          <p:cNvSpPr txBox="1"/>
          <p:nvPr/>
        </p:nvSpPr>
        <p:spPr>
          <a:xfrm>
            <a:off x="5924548" y="6444762"/>
            <a:ext cx="342902" cy="41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r" defTabSz="676655">
              <a:lnSpc>
                <a:spcPct val="72000"/>
              </a:lnSpc>
              <a:defRPr b="1" sz="1998">
                <a:effectLst>
                  <a:outerShdw sx="100000" sy="100000" kx="0" ky="0" algn="b" rotWithShape="0" blurRad="28194" dist="28194" dir="2700000">
                    <a:srgbClr val="000000">
                      <a:alpha val="43137"/>
                    </a:srgbClr>
                  </a:outerShdw>
                </a:effectLst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70" name="Місце для вмісту 12"/>
          <p:cNvSpPr txBox="1"/>
          <p:nvPr>
            <p:ph type="body" sz="half" idx="1"/>
          </p:nvPr>
        </p:nvSpPr>
        <p:spPr>
          <a:xfrm>
            <a:off x="838200" y="1095999"/>
            <a:ext cx="5085854" cy="4819762"/>
          </a:xfrm>
          <a:prstGeom prst="rect">
            <a:avLst/>
          </a:prstGeom>
        </p:spPr>
        <p:txBody>
          <a:bodyPr/>
          <a:lstStyle/>
          <a:p>
            <a:pPr marL="280736" indent="-280736" algn="just">
              <a:buSzPct val="60000"/>
              <a:buFontTx/>
              <a:buBlip>
                <a:blip r:embed="rId3"/>
              </a:buBlip>
              <a:defRPr>
                <a:latin typeface="Constantia"/>
                <a:ea typeface="Constantia"/>
                <a:cs typeface="Constantia"/>
                <a:sym typeface="Constantia"/>
              </a:defRPr>
            </a:pPr>
            <a:r>
              <a:t>Длина палочки</a:t>
            </a:r>
          </a:p>
          <a:p>
            <a:pPr marL="280736" indent="-280736" algn="just">
              <a:buSzPct val="60000"/>
              <a:buFontTx/>
              <a:buBlip>
                <a:blip r:embed="rId3"/>
              </a:buBlip>
              <a:defRPr>
                <a:latin typeface="Constantia"/>
                <a:ea typeface="Constantia"/>
                <a:cs typeface="Constantia"/>
                <a:sym typeface="Constantia"/>
              </a:defRPr>
            </a:pPr>
            <a:r>
              <a:t>Радиус полуцилиндра</a:t>
            </a:r>
          </a:p>
        </p:txBody>
      </p:sp>
      <p:pic>
        <p:nvPicPr>
          <p:cNvPr id="271" name="2018-12-01 02.13.20.jpg" descr="2018-12-01 02.13.20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89707" y="1717602"/>
            <a:ext cx="4772465" cy="35765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Прямокутник 3"/>
          <p:cNvSpPr/>
          <p:nvPr/>
        </p:nvSpPr>
        <p:spPr>
          <a:xfrm>
            <a:off x="0" y="706914"/>
            <a:ext cx="12192000" cy="72064"/>
          </a:xfrm>
          <a:prstGeom prst="rect">
            <a:avLst/>
          </a:prstGeom>
          <a:solidFill>
            <a:srgbClr val="346A99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4" name="Прямокутник 4"/>
          <p:cNvSpPr/>
          <p:nvPr/>
        </p:nvSpPr>
        <p:spPr>
          <a:xfrm>
            <a:off x="0" y="6319316"/>
            <a:ext cx="12192000" cy="87197"/>
          </a:xfrm>
          <a:prstGeom prst="rect">
            <a:avLst/>
          </a:prstGeom>
          <a:solidFill>
            <a:srgbClr val="346A99"/>
          </a:solidFill>
          <a:ln w="12700">
            <a:solidFill>
              <a:srgbClr val="346A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7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27933" y="21563"/>
            <a:ext cx="698095" cy="677231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Заголовок 1"/>
          <p:cNvSpPr txBox="1"/>
          <p:nvPr/>
        </p:nvSpPr>
        <p:spPr>
          <a:xfrm>
            <a:off x="-2" y="0"/>
            <a:ext cx="8300624" cy="716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822959">
              <a:lnSpc>
                <a:spcPct val="90000"/>
              </a:lnSpc>
              <a:defRPr b="1" sz="3780">
                <a:solidFill>
                  <a:srgbClr val="222A35"/>
                </a:solidFill>
                <a:effectLst>
                  <a:outerShdw sx="100000" sy="100000" kx="0" ky="0" algn="b" rotWithShape="0" blurRad="34289" dist="34289" dir="2700000">
                    <a:srgbClr val="000000">
                      <a:alpha val="43137"/>
                    </a:srgbClr>
                  </a:outerShdw>
                </a:effectLst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Описание параметров</a:t>
            </a:r>
          </a:p>
        </p:txBody>
      </p:sp>
      <p:sp>
        <p:nvSpPr>
          <p:cNvPr id="277" name="Заголовок 1"/>
          <p:cNvSpPr txBox="1"/>
          <p:nvPr/>
        </p:nvSpPr>
        <p:spPr>
          <a:xfrm>
            <a:off x="5924548" y="6444762"/>
            <a:ext cx="342902" cy="41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r" defTabSz="676655">
              <a:lnSpc>
                <a:spcPct val="72000"/>
              </a:lnSpc>
              <a:defRPr b="1" sz="1998">
                <a:effectLst>
                  <a:outerShdw sx="100000" sy="100000" kx="0" ky="0" algn="b" rotWithShape="0" blurRad="28194" dist="28194" dir="2700000">
                    <a:srgbClr val="000000">
                      <a:alpha val="43137"/>
                    </a:srgbClr>
                  </a:outerShdw>
                </a:effectLst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78" name="Місце для вмісту 12"/>
          <p:cNvSpPr txBox="1"/>
          <p:nvPr>
            <p:ph type="body" sz="quarter" idx="1"/>
          </p:nvPr>
        </p:nvSpPr>
        <p:spPr>
          <a:xfrm>
            <a:off x="838199" y="1095999"/>
            <a:ext cx="3012035" cy="4819762"/>
          </a:xfrm>
          <a:prstGeom prst="rect">
            <a:avLst/>
          </a:prstGeom>
        </p:spPr>
        <p:txBody>
          <a:bodyPr/>
          <a:lstStyle>
            <a:lvl1pPr marL="280736" indent="-280736" algn="just">
              <a:buSzPct val="60000"/>
              <a:buFontTx/>
              <a:buBlip>
                <a:blip r:embed="rId3"/>
              </a:buBlip>
              <a:defRPr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Угол θ</a:t>
            </a:r>
          </a:p>
        </p:txBody>
      </p:sp>
      <p:grpSp>
        <p:nvGrpSpPr>
          <p:cNvPr id="295" name="Группа"/>
          <p:cNvGrpSpPr/>
          <p:nvPr/>
        </p:nvGrpSpPr>
        <p:grpSpPr>
          <a:xfrm>
            <a:off x="7320944" y="1998222"/>
            <a:ext cx="3110098" cy="3582532"/>
            <a:chOff x="0" y="0"/>
            <a:chExt cx="3110097" cy="3582531"/>
          </a:xfrm>
        </p:grpSpPr>
        <p:grpSp>
          <p:nvGrpSpPr>
            <p:cNvPr id="290" name="Группа"/>
            <p:cNvGrpSpPr/>
            <p:nvPr/>
          </p:nvGrpSpPr>
          <p:grpSpPr>
            <a:xfrm>
              <a:off x="0" y="0"/>
              <a:ext cx="3110098" cy="3582532"/>
              <a:chOff x="0" y="0"/>
              <a:chExt cx="3110097" cy="3582531"/>
            </a:xfrm>
          </p:grpSpPr>
          <p:grpSp>
            <p:nvGrpSpPr>
              <p:cNvPr id="288" name="Группа"/>
              <p:cNvGrpSpPr/>
              <p:nvPr/>
            </p:nvGrpSpPr>
            <p:grpSpPr>
              <a:xfrm>
                <a:off x="0" y="0"/>
                <a:ext cx="3110098" cy="3582532"/>
                <a:chOff x="0" y="0"/>
                <a:chExt cx="3110097" cy="3582531"/>
              </a:xfrm>
            </p:grpSpPr>
            <p:grpSp>
              <p:nvGrpSpPr>
                <p:cNvPr id="282" name="Группа"/>
                <p:cNvGrpSpPr/>
                <p:nvPr/>
              </p:nvGrpSpPr>
              <p:grpSpPr>
                <a:xfrm>
                  <a:off x="0" y="0"/>
                  <a:ext cx="3110098" cy="3582532"/>
                  <a:chOff x="0" y="0"/>
                  <a:chExt cx="3110097" cy="3582531"/>
                </a:xfrm>
              </p:grpSpPr>
              <p:sp>
                <p:nvSpPr>
                  <p:cNvPr id="279" name="Овал"/>
                  <p:cNvSpPr/>
                  <p:nvPr/>
                </p:nvSpPr>
                <p:spPr>
                  <a:xfrm>
                    <a:off x="36354" y="0"/>
                    <a:ext cx="3037389" cy="290547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38100" cap="flat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280" name="Прямоугольник"/>
                  <p:cNvSpPr/>
                  <p:nvPr/>
                </p:nvSpPr>
                <p:spPr>
                  <a:xfrm>
                    <a:off x="0" y="2077105"/>
                    <a:ext cx="3110098" cy="150542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281" name="Линия"/>
                  <p:cNvSpPr/>
                  <p:nvPr/>
                </p:nvSpPr>
                <p:spPr>
                  <a:xfrm>
                    <a:off x="180721" y="2077105"/>
                    <a:ext cx="2754109" cy="1"/>
                  </a:xfrm>
                  <a:prstGeom prst="line">
                    <a:avLst/>
                  </a:prstGeom>
                  <a:noFill/>
                  <a:ln w="38100" cap="flat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/>
                  </a:p>
                </p:txBody>
              </p:sp>
            </p:grpSp>
            <p:grpSp>
              <p:nvGrpSpPr>
                <p:cNvPr id="286" name="Группа"/>
                <p:cNvGrpSpPr/>
                <p:nvPr/>
              </p:nvGrpSpPr>
              <p:grpSpPr>
                <a:xfrm>
                  <a:off x="36354" y="1506428"/>
                  <a:ext cx="3037389" cy="569676"/>
                  <a:chOff x="0" y="0"/>
                  <a:chExt cx="3037388" cy="569675"/>
                </a:xfrm>
              </p:grpSpPr>
              <p:sp>
                <p:nvSpPr>
                  <p:cNvPr id="283" name="Линия"/>
                  <p:cNvSpPr/>
                  <p:nvPr/>
                </p:nvSpPr>
                <p:spPr>
                  <a:xfrm>
                    <a:off x="0" y="0"/>
                    <a:ext cx="3037389" cy="0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284" name="Линия"/>
                  <p:cNvSpPr/>
                  <p:nvPr/>
                </p:nvSpPr>
                <p:spPr>
                  <a:xfrm flipV="1">
                    <a:off x="156215" y="2768"/>
                    <a:ext cx="1527726" cy="566908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297" name="Соединит. линия"/>
                  <p:cNvSpPr/>
                  <p:nvPr/>
                </p:nvSpPr>
                <p:spPr>
                  <a:xfrm>
                    <a:off x="1192270" y="4652"/>
                    <a:ext cx="53385" cy="15788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7335" h="21600" fill="norm" stroke="1" extrusionOk="0">
                        <a:moveTo>
                          <a:pt x="17335" y="21600"/>
                        </a:moveTo>
                        <a:cubicBezTo>
                          <a:pt x="136" y="15906"/>
                          <a:pt x="-4265" y="8706"/>
                          <a:pt x="4133" y="0"/>
                        </a:cubicBezTo>
                      </a:path>
                    </a:pathLst>
                  </a:custGeom>
                  <a:noFill/>
                  <a:ln w="12700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/>
                  <a:lstStyle/>
                  <a:p>
                    <a:pPr/>
                  </a:p>
                </p:txBody>
              </p:sp>
            </p:grpSp>
            <p:sp>
              <p:nvSpPr>
                <p:cNvPr id="287" name="θ"/>
                <p:cNvSpPr txBox="1"/>
                <p:nvPr/>
              </p:nvSpPr>
              <p:spPr>
                <a:xfrm>
                  <a:off x="858436" y="1420417"/>
                  <a:ext cx="283139" cy="42453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  <a:r>
                    <a:t>θ</a:t>
                  </a:r>
                </a:p>
              </p:txBody>
            </p:sp>
          </p:grpSp>
          <p:sp>
            <p:nvSpPr>
              <p:cNvPr id="289" name="Линия"/>
              <p:cNvSpPr/>
              <p:nvPr/>
            </p:nvSpPr>
            <p:spPr>
              <a:xfrm flipH="1" flipV="1">
                <a:off x="1713556" y="1506019"/>
                <a:ext cx="1246372" cy="57548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291" name="R"/>
            <p:cNvSpPr txBox="1"/>
            <p:nvPr/>
          </p:nvSpPr>
          <p:spPr>
            <a:xfrm>
              <a:off x="2288170" y="1492048"/>
              <a:ext cx="23719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R</a:t>
              </a:r>
            </a:p>
          </p:txBody>
        </p:sp>
        <p:sp>
          <p:nvSpPr>
            <p:cNvPr id="292" name="R"/>
            <p:cNvSpPr txBox="1"/>
            <p:nvPr/>
          </p:nvSpPr>
          <p:spPr>
            <a:xfrm>
              <a:off x="426113" y="1568929"/>
              <a:ext cx="23719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R</a:t>
              </a:r>
            </a:p>
          </p:txBody>
        </p:sp>
        <p:sp>
          <p:nvSpPr>
            <p:cNvPr id="293" name="X"/>
            <p:cNvSpPr txBox="1"/>
            <p:nvPr/>
          </p:nvSpPr>
          <p:spPr>
            <a:xfrm>
              <a:off x="1514652" y="2133630"/>
              <a:ext cx="231389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X</a:t>
              </a:r>
            </a:p>
          </p:txBody>
        </p:sp>
        <p:sp>
          <p:nvSpPr>
            <p:cNvPr id="294" name="θ"/>
            <p:cNvSpPr txBox="1"/>
            <p:nvPr/>
          </p:nvSpPr>
          <p:spPr>
            <a:xfrm>
              <a:off x="606238" y="1718875"/>
              <a:ext cx="543752" cy="421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just">
                <a:lnSpc>
                  <a:spcPct val="90000"/>
                </a:lnSpc>
                <a:spcBef>
                  <a:spcPts val="1000"/>
                </a:spcBef>
                <a:defRPr sz="2000">
                  <a:latin typeface="Constantia"/>
                  <a:ea typeface="Constantia"/>
                  <a:cs typeface="Constantia"/>
                  <a:sym typeface="Constantia"/>
                </a:defRPr>
              </a:lvl1pPr>
            </a:lstStyle>
            <a:p>
              <a:pPr/>
              <a:r>
                <a:t>θ</a:t>
              </a:r>
            </a:p>
          </p:txBody>
        </p:sp>
      </p:grpSp>
      <p:sp>
        <p:nvSpPr>
          <p:cNvPr id="296" name="Уравнение"/>
          <p:cNvSpPr txBox="1"/>
          <p:nvPr/>
        </p:nvSpPr>
        <p:spPr>
          <a:xfrm>
            <a:off x="2779880" y="2933490"/>
            <a:ext cx="2740860" cy="99102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a:rPr xmlns:a="http://schemas.openxmlformats.org/drawingml/2006/main" sz="3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m:rPr>
                      <m:sty m:val="p"/>
                    </m:rPr>
                    <a:rPr xmlns:a="http://schemas.openxmlformats.org/drawingml/2006/main" sz="3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arccos</m:t>
                  </m:r>
                  <m:f>
                    <m:fPr>
                      <m:ctrlP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num>
                    <m:den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den>
                  </m:f>
                </m:oMath>
              </m:oMathPara>
            </a14:m>
            <a:endParaRPr sz="37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Прямокутник 3"/>
          <p:cNvSpPr/>
          <p:nvPr/>
        </p:nvSpPr>
        <p:spPr>
          <a:xfrm>
            <a:off x="0" y="706914"/>
            <a:ext cx="12192000" cy="72064"/>
          </a:xfrm>
          <a:prstGeom prst="rect">
            <a:avLst/>
          </a:prstGeom>
          <a:solidFill>
            <a:srgbClr val="346A99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0" name="Прямокутник 4"/>
          <p:cNvSpPr/>
          <p:nvPr/>
        </p:nvSpPr>
        <p:spPr>
          <a:xfrm>
            <a:off x="0" y="6319316"/>
            <a:ext cx="12192000" cy="87197"/>
          </a:xfrm>
          <a:prstGeom prst="rect">
            <a:avLst/>
          </a:prstGeom>
          <a:solidFill>
            <a:srgbClr val="346A99"/>
          </a:solidFill>
          <a:ln w="12700">
            <a:solidFill>
              <a:srgbClr val="346A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0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27933" y="21563"/>
            <a:ext cx="698095" cy="677231"/>
          </a:xfrm>
          <a:prstGeom prst="rect">
            <a:avLst/>
          </a:prstGeom>
          <a:ln w="12700">
            <a:miter lim="400000"/>
          </a:ln>
        </p:spPr>
      </p:pic>
      <p:sp>
        <p:nvSpPr>
          <p:cNvPr id="302" name="Заголовок 1"/>
          <p:cNvSpPr txBox="1"/>
          <p:nvPr/>
        </p:nvSpPr>
        <p:spPr>
          <a:xfrm>
            <a:off x="-2" y="0"/>
            <a:ext cx="8300624" cy="716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822959">
              <a:lnSpc>
                <a:spcPct val="90000"/>
              </a:lnSpc>
              <a:defRPr b="1" sz="3780">
                <a:solidFill>
                  <a:srgbClr val="222A35"/>
                </a:solidFill>
                <a:effectLst>
                  <a:outerShdw sx="100000" sy="100000" kx="0" ky="0" algn="b" rotWithShape="0" blurRad="34289" dist="34289" dir="2700000">
                    <a:srgbClr val="000000">
                      <a:alpha val="43137"/>
                    </a:srgbClr>
                  </a:outerShdw>
                </a:effectLst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Описание параметров</a:t>
            </a:r>
          </a:p>
        </p:txBody>
      </p:sp>
      <p:sp>
        <p:nvSpPr>
          <p:cNvPr id="303" name="Заголовок 1"/>
          <p:cNvSpPr txBox="1"/>
          <p:nvPr/>
        </p:nvSpPr>
        <p:spPr>
          <a:xfrm>
            <a:off x="5924548" y="6444762"/>
            <a:ext cx="342902" cy="41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r" defTabSz="676655">
              <a:lnSpc>
                <a:spcPct val="72000"/>
              </a:lnSpc>
              <a:defRPr b="1" sz="1998">
                <a:effectLst>
                  <a:outerShdw sx="100000" sy="100000" kx="0" ky="0" algn="b" rotWithShape="0" blurRad="28194" dist="28194" dir="2700000">
                    <a:srgbClr val="000000">
                      <a:alpha val="43137"/>
                    </a:srgbClr>
                  </a:outerShdw>
                </a:effectLst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04" name="Місце для вмісту 12"/>
          <p:cNvSpPr txBox="1"/>
          <p:nvPr>
            <p:ph type="body" sz="half" idx="1"/>
          </p:nvPr>
        </p:nvSpPr>
        <p:spPr>
          <a:xfrm>
            <a:off x="838200" y="1095999"/>
            <a:ext cx="5274096" cy="4819762"/>
          </a:xfrm>
          <a:prstGeom prst="rect">
            <a:avLst/>
          </a:prstGeom>
        </p:spPr>
        <p:txBody>
          <a:bodyPr/>
          <a:lstStyle>
            <a:lvl1pPr marL="280736" indent="-280736" algn="just">
              <a:buSzPct val="60000"/>
              <a:buFontTx/>
              <a:buBlip>
                <a:blip r:embed="rId3"/>
              </a:buBlip>
              <a:defRPr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Высота, с которой кидаем палочку</a:t>
            </a:r>
          </a:p>
        </p:txBody>
      </p:sp>
      <p:pic>
        <p:nvPicPr>
          <p:cNvPr id="305" name="2018-11-30 22.25.04.jpg" descr="2018-11-30 22.25.04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23771" y="817226"/>
            <a:ext cx="4094683" cy="54638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Прямокутник 3"/>
          <p:cNvSpPr/>
          <p:nvPr/>
        </p:nvSpPr>
        <p:spPr>
          <a:xfrm>
            <a:off x="0" y="706914"/>
            <a:ext cx="12192000" cy="72064"/>
          </a:xfrm>
          <a:prstGeom prst="rect">
            <a:avLst/>
          </a:prstGeom>
          <a:solidFill>
            <a:srgbClr val="346A99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8" name="Прямокутник 4"/>
          <p:cNvSpPr/>
          <p:nvPr/>
        </p:nvSpPr>
        <p:spPr>
          <a:xfrm>
            <a:off x="0" y="6319316"/>
            <a:ext cx="12192000" cy="87197"/>
          </a:xfrm>
          <a:prstGeom prst="rect">
            <a:avLst/>
          </a:prstGeom>
          <a:solidFill>
            <a:srgbClr val="346A99"/>
          </a:solidFill>
          <a:ln w="12700">
            <a:solidFill>
              <a:srgbClr val="346A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0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27933" y="21563"/>
            <a:ext cx="698095" cy="677231"/>
          </a:xfrm>
          <a:prstGeom prst="rect">
            <a:avLst/>
          </a:prstGeom>
          <a:ln w="12700">
            <a:miter lim="400000"/>
          </a:ln>
        </p:spPr>
      </p:pic>
      <p:sp>
        <p:nvSpPr>
          <p:cNvPr id="310" name="Заголовок 1"/>
          <p:cNvSpPr txBox="1"/>
          <p:nvPr/>
        </p:nvSpPr>
        <p:spPr>
          <a:xfrm>
            <a:off x="-2" y="0"/>
            <a:ext cx="8300624" cy="716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822959">
              <a:lnSpc>
                <a:spcPct val="90000"/>
              </a:lnSpc>
              <a:defRPr b="1" sz="3780">
                <a:solidFill>
                  <a:srgbClr val="222A35"/>
                </a:solidFill>
                <a:effectLst>
                  <a:outerShdw sx="100000" sy="100000" kx="0" ky="0" algn="b" rotWithShape="0" blurRad="34289" dist="34289" dir="2700000">
                    <a:srgbClr val="000000">
                      <a:alpha val="43137"/>
                    </a:srgbClr>
                  </a:outerShdw>
                </a:effectLst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Описание параметров</a:t>
            </a:r>
          </a:p>
        </p:txBody>
      </p:sp>
      <p:sp>
        <p:nvSpPr>
          <p:cNvPr id="311" name="Заголовок 1"/>
          <p:cNvSpPr txBox="1"/>
          <p:nvPr/>
        </p:nvSpPr>
        <p:spPr>
          <a:xfrm>
            <a:off x="5924548" y="6444762"/>
            <a:ext cx="342902" cy="41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r" defTabSz="676655">
              <a:lnSpc>
                <a:spcPct val="72000"/>
              </a:lnSpc>
              <a:defRPr b="1" sz="1998">
                <a:effectLst>
                  <a:outerShdw sx="100000" sy="100000" kx="0" ky="0" algn="b" rotWithShape="0" blurRad="28194" dist="28194" dir="2700000">
                    <a:srgbClr val="000000">
                      <a:alpha val="43137"/>
                    </a:srgbClr>
                  </a:outerShdw>
                </a:effectLst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12" name="Місце для вмісту 12"/>
          <p:cNvSpPr txBox="1"/>
          <p:nvPr>
            <p:ph type="body" sz="half" idx="1"/>
          </p:nvPr>
        </p:nvSpPr>
        <p:spPr>
          <a:xfrm>
            <a:off x="838199" y="1095999"/>
            <a:ext cx="4592673" cy="4819762"/>
          </a:xfrm>
          <a:prstGeom prst="rect">
            <a:avLst/>
          </a:prstGeom>
        </p:spPr>
        <p:txBody>
          <a:bodyPr/>
          <a:lstStyle>
            <a:lvl1pPr marL="280736" indent="-280736" algn="just">
              <a:buSzPct val="60000"/>
              <a:buFontTx/>
              <a:buBlip>
                <a:blip r:embed="rId3"/>
              </a:buBlip>
              <a:defRPr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«Мягкость» поверхности определяем как часть высоты, которую сохраняет мячик для пинг-понга после 1 отскока</a:t>
            </a:r>
          </a:p>
        </p:txBody>
      </p:sp>
      <p:pic>
        <p:nvPicPr>
          <p:cNvPr id="313" name="2018-12-01 02.25.05.MOV" descr="2018-12-01 02.25.05.MOV"/>
          <p:cNvPicPr>
            <a:picLocks noChangeAspect="0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6">
            <a:extLst/>
          </a:blip>
          <a:stretch>
            <a:fillRect/>
          </a:stretch>
        </p:blipFill>
        <p:spPr>
          <a:xfrm>
            <a:off x="5930816" y="865031"/>
            <a:ext cx="2937335" cy="53682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2018-12-01 02.25.00.MOV" descr="2018-12-01 02.25.00.MOV"/>
          <p:cNvPicPr>
            <a:picLocks noChangeAspect="0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9">
            <a:extLst/>
          </a:blip>
          <a:stretch>
            <a:fillRect/>
          </a:stretch>
        </p:blipFill>
        <p:spPr>
          <a:xfrm>
            <a:off x="8943054" y="865031"/>
            <a:ext cx="2937336" cy="53682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after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56666" fill="hold"/>
                                        <p:tgtEl>
                                          <p:spTgt spid="3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456666"/>
                            </p:stCondLst>
                            <p:childTnLst>
                              <p:par>
                                <p:cTn id="8" presetClass="mediacall" nodeType="afterEffect" presetSubtype="0" presetID="1" grp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931678" fill="hold"/>
                                        <p:tgtEl>
                                          <p:spTgt spid="3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0">
                <p:cTn id="10" fill="hold" display="0">
                  <p:stCondLst>
                    <p:cond delay="indefinite"/>
                  </p:stCondLst>
                </p:cTn>
                <p:tgtEl>
                  <p:spTgt spid="314"/>
                </p:tgtEl>
              </p:cMediaNode>
            </p:video>
            <p:video fullScrn="0">
              <p:cMediaNode mute="0" showWhenStopped="1" numSld="1" vol="0">
                <p:cTn id="11" fill="hold" display="0">
                  <p:stCondLst>
                    <p:cond delay="indefinite"/>
                  </p:stCondLst>
                </p:cTn>
                <p:tgtEl>
                  <p:spTgt spid="313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Прямокутник 3"/>
          <p:cNvSpPr/>
          <p:nvPr/>
        </p:nvSpPr>
        <p:spPr>
          <a:xfrm>
            <a:off x="0" y="706914"/>
            <a:ext cx="12192000" cy="72064"/>
          </a:xfrm>
          <a:prstGeom prst="rect">
            <a:avLst/>
          </a:prstGeom>
          <a:solidFill>
            <a:srgbClr val="346A99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Прямокутник 4"/>
          <p:cNvSpPr/>
          <p:nvPr/>
        </p:nvSpPr>
        <p:spPr>
          <a:xfrm>
            <a:off x="0" y="6319316"/>
            <a:ext cx="12192000" cy="87197"/>
          </a:xfrm>
          <a:prstGeom prst="rect">
            <a:avLst/>
          </a:prstGeom>
          <a:solidFill>
            <a:srgbClr val="346A99"/>
          </a:solidFill>
          <a:ln w="12700">
            <a:solidFill>
              <a:srgbClr val="346A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27933" y="21563"/>
            <a:ext cx="698095" cy="67723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Заголовок 1"/>
          <p:cNvSpPr txBox="1"/>
          <p:nvPr/>
        </p:nvSpPr>
        <p:spPr>
          <a:xfrm>
            <a:off x="0" y="0"/>
            <a:ext cx="6558094" cy="716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822959">
              <a:lnSpc>
                <a:spcPct val="90000"/>
              </a:lnSpc>
              <a:defRPr b="1" sz="3780">
                <a:solidFill>
                  <a:srgbClr val="222A35"/>
                </a:solidFill>
                <a:effectLst>
                  <a:outerShdw sx="100000" sy="100000" kx="0" ky="0" algn="b" rotWithShape="0" blurRad="34289" dist="34289" dir="2700000">
                    <a:srgbClr val="000000">
                      <a:alpha val="43137"/>
                    </a:srgbClr>
                  </a:outerShdw>
                </a:effectLst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Условие задачи</a:t>
            </a:r>
          </a:p>
        </p:txBody>
      </p:sp>
      <p:sp>
        <p:nvSpPr>
          <p:cNvPr id="125" name="Заголовок 1"/>
          <p:cNvSpPr txBox="1"/>
          <p:nvPr/>
        </p:nvSpPr>
        <p:spPr>
          <a:xfrm>
            <a:off x="5924548" y="6444762"/>
            <a:ext cx="342902" cy="41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r" defTabSz="676655">
              <a:lnSpc>
                <a:spcPct val="72000"/>
              </a:lnSpc>
              <a:defRPr b="1" sz="1998">
                <a:effectLst>
                  <a:outerShdw sx="100000" sy="100000" kx="0" ky="0" algn="b" rotWithShape="0" blurRad="28194" dist="28194" dir="2700000">
                    <a:srgbClr val="000000">
                      <a:alpha val="43137"/>
                    </a:srgbClr>
                  </a:outerShdw>
                </a:effectLst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6" name="Місце для вмісту 12"/>
          <p:cNvSpPr txBox="1"/>
          <p:nvPr>
            <p:ph type="body" idx="1"/>
          </p:nvPr>
        </p:nvSpPr>
        <p:spPr>
          <a:xfrm>
            <a:off x="838199" y="1105371"/>
            <a:ext cx="10515601" cy="4887551"/>
          </a:xfrm>
          <a:prstGeom prst="rect">
            <a:avLst/>
          </a:prstGeom>
        </p:spPr>
        <p:txBody>
          <a:bodyPr/>
          <a:lstStyle/>
          <a:p>
            <a:pPr marL="0" indent="0" algn="just" defTabSz="731520">
              <a:lnSpc>
                <a:spcPct val="150000"/>
              </a:lnSpc>
              <a:spcBef>
                <a:spcPts val="800"/>
              </a:spcBef>
              <a:buSzTx/>
              <a:buNone/>
              <a:defRPr sz="2240">
                <a:latin typeface="Constantia"/>
                <a:ea typeface="Constantia"/>
                <a:cs typeface="Constantia"/>
                <a:sym typeface="Constantia"/>
              </a:defRPr>
            </a:pPr>
            <a:r>
              <a:t>Принимая решения или играя в игру, мы используем такие методы, как подкидывание монеты, игрального кубика или палочки ют. Палочки ют имеют </a:t>
            </a:r>
            <a:r>
              <a:rPr i="1">
                <a:solidFill>
                  <a:srgbClr val="FF0000"/>
                </a:solidFill>
              </a:rPr>
              <a:t>приблизительно</a:t>
            </a:r>
            <a:r>
              <a:t> полуцилиндрическую форму, и таким образом результат их подкидывания может быть более </a:t>
            </a:r>
            <a:r>
              <a:rPr i="1">
                <a:solidFill>
                  <a:srgbClr val="FF0000"/>
                </a:solidFill>
              </a:rPr>
              <a:t>неоднородным</a:t>
            </a:r>
            <a:r>
              <a:t>, чем для монеты или кубика. Если пол мягкий, то палочка </a:t>
            </a:r>
            <a:r>
              <a:rPr b="1">
                <a:solidFill>
                  <a:srgbClr val="FF0000"/>
                </a:solidFill>
              </a:rPr>
              <a:t>с большей вероятностью </a:t>
            </a:r>
            <a:r>
              <a:t>упадет плоской стороной вверх, поскольку круглая часть имеет </a:t>
            </a:r>
            <a:r>
              <a:rPr b="1">
                <a:solidFill>
                  <a:srgbClr val="FF0000"/>
                </a:solidFill>
              </a:rPr>
              <a:t>большую поверхность</a:t>
            </a:r>
            <a:r>
              <a:t>. Если пол твердый, то палочка чаще выпадает круглой стороной вверх. </a:t>
            </a:r>
            <a:r>
              <a:rPr b="1">
                <a:solidFill>
                  <a:srgbClr val="FF0000"/>
                </a:solidFill>
              </a:rPr>
              <a:t>Какие параметры</a:t>
            </a:r>
            <a:r>
              <a:t> будут влиять на вероятность результата подкидывания, и </a:t>
            </a:r>
            <a:r>
              <a:rPr b="1">
                <a:solidFill>
                  <a:srgbClr val="FF0000"/>
                </a:solidFill>
              </a:rPr>
              <a:t>как именно</a:t>
            </a:r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Прямокутник 3"/>
          <p:cNvSpPr/>
          <p:nvPr/>
        </p:nvSpPr>
        <p:spPr>
          <a:xfrm>
            <a:off x="0" y="706914"/>
            <a:ext cx="12192000" cy="72064"/>
          </a:xfrm>
          <a:prstGeom prst="rect">
            <a:avLst/>
          </a:prstGeom>
          <a:solidFill>
            <a:srgbClr val="346A99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7" name="Прямокутник 4"/>
          <p:cNvSpPr/>
          <p:nvPr/>
        </p:nvSpPr>
        <p:spPr>
          <a:xfrm>
            <a:off x="0" y="6319316"/>
            <a:ext cx="12192000" cy="87197"/>
          </a:xfrm>
          <a:prstGeom prst="rect">
            <a:avLst/>
          </a:prstGeom>
          <a:solidFill>
            <a:srgbClr val="346A99"/>
          </a:solidFill>
          <a:ln w="12700">
            <a:solidFill>
              <a:srgbClr val="346A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1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27933" y="21563"/>
            <a:ext cx="698095" cy="677231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Заголовок 1"/>
          <p:cNvSpPr txBox="1"/>
          <p:nvPr/>
        </p:nvSpPr>
        <p:spPr>
          <a:xfrm>
            <a:off x="-2" y="0"/>
            <a:ext cx="8300624" cy="716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822959">
              <a:lnSpc>
                <a:spcPct val="90000"/>
              </a:lnSpc>
              <a:defRPr b="1" sz="3780">
                <a:solidFill>
                  <a:srgbClr val="222A35"/>
                </a:solidFill>
                <a:effectLst>
                  <a:outerShdw sx="100000" sy="100000" kx="0" ky="0" algn="b" rotWithShape="0" blurRad="34289" dist="34289" dir="2700000">
                    <a:srgbClr val="000000">
                      <a:alpha val="43137"/>
                    </a:srgbClr>
                  </a:outerShdw>
                </a:effectLst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Описание параметров</a:t>
            </a:r>
          </a:p>
        </p:txBody>
      </p:sp>
      <p:sp>
        <p:nvSpPr>
          <p:cNvPr id="320" name="Заголовок 1"/>
          <p:cNvSpPr txBox="1"/>
          <p:nvPr/>
        </p:nvSpPr>
        <p:spPr>
          <a:xfrm>
            <a:off x="5924548" y="6444762"/>
            <a:ext cx="342902" cy="41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r" defTabSz="676655">
              <a:lnSpc>
                <a:spcPct val="72000"/>
              </a:lnSpc>
              <a:defRPr b="1" sz="1998">
                <a:effectLst>
                  <a:outerShdw sx="100000" sy="100000" kx="0" ky="0" algn="b" rotWithShape="0" blurRad="28194" dist="28194" dir="2700000">
                    <a:srgbClr val="000000">
                      <a:alpha val="43137"/>
                    </a:srgbClr>
                  </a:outerShdw>
                </a:effectLst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21" name="Місце для вмісту 12"/>
          <p:cNvSpPr txBox="1"/>
          <p:nvPr>
            <p:ph type="body" idx="1"/>
          </p:nvPr>
        </p:nvSpPr>
        <p:spPr>
          <a:xfrm>
            <a:off x="838200" y="1095999"/>
            <a:ext cx="10515600" cy="4819762"/>
          </a:xfrm>
          <a:prstGeom prst="rect">
            <a:avLst/>
          </a:prstGeom>
        </p:spPr>
        <p:txBody>
          <a:bodyPr/>
          <a:lstStyle/>
          <a:p>
            <a:pPr marL="280736" indent="-280736" algn="just">
              <a:buSzPct val="60000"/>
              <a:buFontTx/>
              <a:buBlip>
                <a:blip r:embed="rId3"/>
              </a:buBlip>
              <a:defRPr>
                <a:latin typeface="Constantia"/>
                <a:ea typeface="Constantia"/>
                <a:cs typeface="Constantia"/>
                <a:sym typeface="Constantia"/>
              </a:defRPr>
            </a:pPr>
            <a:r>
              <a:t>Закрученность палочки принимает значения 0 или 1</a:t>
            </a:r>
          </a:p>
          <a:p>
            <a:pPr lvl="1" marL="661736" indent="-280736" algn="just">
              <a:buSzPct val="30000"/>
              <a:buFontTx/>
              <a:buBlip>
                <a:blip r:embed="rId4"/>
              </a:buBlip>
              <a:defRPr>
                <a:latin typeface="Constantia"/>
                <a:ea typeface="Constantia"/>
                <a:cs typeface="Constantia"/>
                <a:sym typeface="Constantia"/>
              </a:defRPr>
            </a:pPr>
            <a:r>
              <a:t>0 - если не закручивали</a:t>
            </a:r>
          </a:p>
          <a:p>
            <a:pPr lvl="1" marL="661736" indent="-280736" algn="just">
              <a:buSzPct val="30000"/>
              <a:buFontTx/>
              <a:buBlip>
                <a:blip r:embed="rId4"/>
              </a:buBlip>
              <a:defRPr>
                <a:latin typeface="Constantia"/>
                <a:ea typeface="Constantia"/>
                <a:cs typeface="Constantia"/>
                <a:sym typeface="Constantia"/>
              </a:defRPr>
            </a:pPr>
            <a:r>
              <a:t>1 - если закручивали</a:t>
            </a:r>
          </a:p>
          <a:p>
            <a:pPr marL="280736" indent="-280736" algn="just">
              <a:buSzPct val="60000"/>
              <a:buFontTx/>
              <a:buBlip>
                <a:blip r:embed="rId3"/>
              </a:buBlip>
              <a:defRPr>
                <a:latin typeface="Constantia"/>
                <a:ea typeface="Constantia"/>
                <a:cs typeface="Constantia"/>
                <a:sym typeface="Constantia"/>
              </a:defRPr>
            </a:pPr>
            <a:r>
              <a:t>Закручивание происходит вокруг оси цилиндра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Прямокутник 3"/>
          <p:cNvSpPr/>
          <p:nvPr/>
        </p:nvSpPr>
        <p:spPr>
          <a:xfrm>
            <a:off x="0" y="706914"/>
            <a:ext cx="12192000" cy="72064"/>
          </a:xfrm>
          <a:prstGeom prst="rect">
            <a:avLst/>
          </a:prstGeom>
          <a:solidFill>
            <a:srgbClr val="346A99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4" name="Прямокутник 4"/>
          <p:cNvSpPr/>
          <p:nvPr/>
        </p:nvSpPr>
        <p:spPr>
          <a:xfrm>
            <a:off x="0" y="6319316"/>
            <a:ext cx="12192000" cy="87197"/>
          </a:xfrm>
          <a:prstGeom prst="rect">
            <a:avLst/>
          </a:prstGeom>
          <a:solidFill>
            <a:srgbClr val="346A99"/>
          </a:solidFill>
          <a:ln w="12700">
            <a:solidFill>
              <a:srgbClr val="346A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2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27933" y="21563"/>
            <a:ext cx="698095" cy="677231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Заголовок 1"/>
          <p:cNvSpPr txBox="1"/>
          <p:nvPr/>
        </p:nvSpPr>
        <p:spPr>
          <a:xfrm>
            <a:off x="-2" y="0"/>
            <a:ext cx="8300624" cy="716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822959">
              <a:lnSpc>
                <a:spcPct val="90000"/>
              </a:lnSpc>
              <a:defRPr b="1" sz="3780">
                <a:solidFill>
                  <a:srgbClr val="222A35"/>
                </a:solidFill>
                <a:effectLst>
                  <a:outerShdw sx="100000" sy="100000" kx="0" ky="0" algn="b" rotWithShape="0" blurRad="34289" dist="34289" dir="2700000">
                    <a:srgbClr val="000000">
                      <a:alpha val="43137"/>
                    </a:srgbClr>
                  </a:outerShdw>
                </a:effectLst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Результат подкидывания</a:t>
            </a:r>
          </a:p>
        </p:txBody>
      </p:sp>
      <p:sp>
        <p:nvSpPr>
          <p:cNvPr id="327" name="Заголовок 1"/>
          <p:cNvSpPr txBox="1"/>
          <p:nvPr/>
        </p:nvSpPr>
        <p:spPr>
          <a:xfrm>
            <a:off x="5924548" y="6444762"/>
            <a:ext cx="342902" cy="41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r" defTabSz="676655">
              <a:lnSpc>
                <a:spcPct val="72000"/>
              </a:lnSpc>
              <a:defRPr b="1" sz="1998">
                <a:effectLst>
                  <a:outerShdw sx="100000" sy="100000" kx="0" ky="0" algn="b" rotWithShape="0" blurRad="28194" dist="28194" dir="2700000">
                    <a:srgbClr val="000000">
                      <a:alpha val="43137"/>
                    </a:srgbClr>
                  </a:outerShdw>
                </a:effectLst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28" name="Місце для вмісту 12"/>
          <p:cNvSpPr txBox="1"/>
          <p:nvPr>
            <p:ph type="body" idx="1"/>
          </p:nvPr>
        </p:nvSpPr>
        <p:spPr>
          <a:xfrm>
            <a:off x="838200" y="1095999"/>
            <a:ext cx="10515600" cy="4819762"/>
          </a:xfrm>
          <a:prstGeom prst="rect">
            <a:avLst/>
          </a:prstGeom>
        </p:spPr>
        <p:txBody>
          <a:bodyPr/>
          <a:lstStyle/>
          <a:p>
            <a:pPr marL="280736" indent="-280736" algn="just">
              <a:buSzPct val="60000"/>
              <a:buFontTx/>
              <a:buBlip>
                <a:blip r:embed="rId3"/>
              </a:buBlip>
              <a:defRPr>
                <a:latin typeface="Constantia"/>
                <a:ea typeface="Constantia"/>
                <a:cs typeface="Constantia"/>
                <a:sym typeface="Constantia"/>
              </a:defRPr>
            </a:pPr>
            <a:r>
              <a:t>Результат принимает значения 0 или 1:</a:t>
            </a:r>
          </a:p>
          <a:p>
            <a:pPr lvl="1" marL="661736" indent="-280736" algn="just">
              <a:buSzPct val="30000"/>
              <a:buFontTx/>
              <a:buBlip>
                <a:blip r:embed="rId4"/>
              </a:buBlip>
              <a:defRPr>
                <a:latin typeface="Constantia"/>
                <a:ea typeface="Constantia"/>
                <a:cs typeface="Constantia"/>
                <a:sym typeface="Constantia"/>
              </a:defRPr>
            </a:pPr>
            <a:r>
              <a:t>0 - если палочка упала плоской частью вниз</a:t>
            </a:r>
          </a:p>
          <a:p>
            <a:pPr lvl="1" marL="661736" indent="-280736" algn="just">
              <a:buSzPct val="30000"/>
              <a:buFontTx/>
              <a:buBlip>
                <a:blip r:embed="rId4"/>
              </a:buBlip>
              <a:defRPr>
                <a:latin typeface="Constantia"/>
                <a:ea typeface="Constantia"/>
                <a:cs typeface="Constantia"/>
                <a:sym typeface="Constantia"/>
              </a:defRPr>
            </a:pPr>
            <a:r>
              <a:t>1 - в ином случае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Прямокутник 3"/>
          <p:cNvSpPr/>
          <p:nvPr/>
        </p:nvSpPr>
        <p:spPr>
          <a:xfrm>
            <a:off x="0" y="706914"/>
            <a:ext cx="12192000" cy="72064"/>
          </a:xfrm>
          <a:prstGeom prst="rect">
            <a:avLst/>
          </a:prstGeom>
          <a:solidFill>
            <a:srgbClr val="346A99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1" name="Прямокутник 4"/>
          <p:cNvSpPr/>
          <p:nvPr/>
        </p:nvSpPr>
        <p:spPr>
          <a:xfrm>
            <a:off x="0" y="6319316"/>
            <a:ext cx="12192000" cy="87197"/>
          </a:xfrm>
          <a:prstGeom prst="rect">
            <a:avLst/>
          </a:prstGeom>
          <a:solidFill>
            <a:srgbClr val="346A99"/>
          </a:solidFill>
          <a:ln w="12700">
            <a:solidFill>
              <a:srgbClr val="346A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3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27933" y="21563"/>
            <a:ext cx="698095" cy="677231"/>
          </a:xfrm>
          <a:prstGeom prst="rect">
            <a:avLst/>
          </a:prstGeom>
          <a:ln w="12700">
            <a:miter lim="400000"/>
          </a:ln>
        </p:spPr>
      </p:pic>
      <p:sp>
        <p:nvSpPr>
          <p:cNvPr id="333" name="Заголовок 1"/>
          <p:cNvSpPr txBox="1"/>
          <p:nvPr/>
        </p:nvSpPr>
        <p:spPr>
          <a:xfrm>
            <a:off x="-2" y="0"/>
            <a:ext cx="8300624" cy="716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822959">
              <a:lnSpc>
                <a:spcPct val="90000"/>
              </a:lnSpc>
              <a:defRPr b="1" sz="3780">
                <a:solidFill>
                  <a:srgbClr val="222A35"/>
                </a:solidFill>
                <a:effectLst>
                  <a:outerShdw sx="100000" sy="100000" kx="0" ky="0" algn="b" rotWithShape="0" blurRad="34289" dist="34289" dir="2700000">
                    <a:srgbClr val="000000">
                      <a:alpha val="43137"/>
                    </a:srgbClr>
                  </a:outerShdw>
                </a:effectLst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Описание параметров</a:t>
            </a:r>
          </a:p>
        </p:txBody>
      </p:sp>
      <p:sp>
        <p:nvSpPr>
          <p:cNvPr id="334" name="Заголовок 1"/>
          <p:cNvSpPr txBox="1"/>
          <p:nvPr/>
        </p:nvSpPr>
        <p:spPr>
          <a:xfrm>
            <a:off x="5924548" y="6444762"/>
            <a:ext cx="342902" cy="41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r" defTabSz="676655">
              <a:lnSpc>
                <a:spcPct val="72000"/>
              </a:lnSpc>
              <a:defRPr b="1" sz="1998">
                <a:effectLst>
                  <a:outerShdw sx="100000" sy="100000" kx="0" ky="0" algn="b" rotWithShape="0" blurRad="28194" dist="28194" dir="2700000">
                    <a:srgbClr val="000000">
                      <a:alpha val="43137"/>
                    </a:srgbClr>
                  </a:outerShdw>
                </a:effectLst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35" name="Місце для вмісту 12"/>
          <p:cNvSpPr txBox="1"/>
          <p:nvPr>
            <p:ph type="body" idx="1"/>
          </p:nvPr>
        </p:nvSpPr>
        <p:spPr>
          <a:xfrm>
            <a:off x="838200" y="1095999"/>
            <a:ext cx="10515600" cy="4819762"/>
          </a:xfrm>
          <a:prstGeom prst="rect">
            <a:avLst/>
          </a:prstGeom>
        </p:spPr>
        <p:txBody>
          <a:bodyPr/>
          <a:lstStyle/>
          <a:p>
            <a:pPr marL="280736" indent="-280736" algn="just">
              <a:buSzPct val="60000"/>
              <a:buFontTx/>
              <a:buBlip>
                <a:blip r:embed="rId3"/>
              </a:buBlip>
              <a:defRPr>
                <a:latin typeface="Constantia"/>
                <a:ea typeface="Constantia"/>
                <a:cs typeface="Constantia"/>
                <a:sym typeface="Constantia"/>
              </a:defRPr>
            </a:pPr>
            <a:r>
              <a:t>Мы НЕ исследуем зависимость от материала</a:t>
            </a:r>
          </a:p>
          <a:p>
            <a:pPr lvl="1" marL="661736" indent="-280736" algn="just">
              <a:buSzPct val="30000"/>
              <a:buFontTx/>
              <a:buBlip>
                <a:blip r:embed="rId4"/>
              </a:buBlip>
              <a:defRPr>
                <a:latin typeface="Constantia"/>
                <a:ea typeface="Constantia"/>
                <a:cs typeface="Constantia"/>
                <a:sym typeface="Constantia"/>
              </a:defRPr>
            </a:pPr>
            <a:r>
              <a:t>Мы не располагаем изобилием материалов</a:t>
            </a:r>
          </a:p>
          <a:p>
            <a:pPr lvl="1" marL="661736" indent="-280736" algn="just">
              <a:buSzPct val="30000"/>
              <a:buFontTx/>
              <a:buBlip>
                <a:blip r:embed="rId4"/>
              </a:buBlip>
              <a:defRPr>
                <a:latin typeface="Constantia"/>
                <a:ea typeface="Constantia"/>
                <a:cs typeface="Constantia"/>
                <a:sym typeface="Constantia"/>
              </a:defRPr>
            </a:pPr>
            <a:r>
              <a:t>Если разнообразие материалов будет небольшим, то будет невозможно точно оценить экспериментально, какие именно свойства материала будут влиять на результат.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Прямокутник 3"/>
          <p:cNvSpPr/>
          <p:nvPr/>
        </p:nvSpPr>
        <p:spPr>
          <a:xfrm>
            <a:off x="0" y="706914"/>
            <a:ext cx="12192000" cy="72064"/>
          </a:xfrm>
          <a:prstGeom prst="rect">
            <a:avLst/>
          </a:prstGeom>
          <a:solidFill>
            <a:srgbClr val="346A99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8" name="Прямокутник 4"/>
          <p:cNvSpPr/>
          <p:nvPr/>
        </p:nvSpPr>
        <p:spPr>
          <a:xfrm>
            <a:off x="0" y="6319316"/>
            <a:ext cx="12192000" cy="87197"/>
          </a:xfrm>
          <a:prstGeom prst="rect">
            <a:avLst/>
          </a:prstGeom>
          <a:solidFill>
            <a:srgbClr val="346A99"/>
          </a:solidFill>
          <a:ln w="12700">
            <a:solidFill>
              <a:srgbClr val="346A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3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27933" y="21563"/>
            <a:ext cx="698095" cy="677231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Заголовок 1"/>
          <p:cNvSpPr txBox="1"/>
          <p:nvPr/>
        </p:nvSpPr>
        <p:spPr>
          <a:xfrm>
            <a:off x="-2" y="0"/>
            <a:ext cx="8300623" cy="716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822959">
              <a:lnSpc>
                <a:spcPct val="90000"/>
              </a:lnSpc>
              <a:defRPr b="1" sz="3780">
                <a:solidFill>
                  <a:srgbClr val="222A35"/>
                </a:solidFill>
                <a:effectLst>
                  <a:outerShdw sx="100000" sy="100000" kx="0" ky="0" algn="b" rotWithShape="0" blurRad="34289" dist="34289" dir="2700000">
                    <a:srgbClr val="000000">
                      <a:alpha val="43137"/>
                    </a:srgbClr>
                  </a:outerShdw>
                </a:effectLst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Экспериментальные данные</a:t>
            </a:r>
          </a:p>
        </p:txBody>
      </p:sp>
      <p:sp>
        <p:nvSpPr>
          <p:cNvPr id="341" name="Заголовок 1"/>
          <p:cNvSpPr txBox="1"/>
          <p:nvPr/>
        </p:nvSpPr>
        <p:spPr>
          <a:xfrm>
            <a:off x="5924548" y="6444762"/>
            <a:ext cx="342902" cy="41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r" defTabSz="676655">
              <a:lnSpc>
                <a:spcPct val="72000"/>
              </a:lnSpc>
              <a:defRPr b="1" sz="1998">
                <a:effectLst>
                  <a:outerShdw sx="100000" sy="100000" kx="0" ky="0" algn="b" rotWithShape="0" blurRad="28194" dist="28194" dir="2700000">
                    <a:srgbClr val="000000">
                      <a:alpha val="43137"/>
                    </a:srgbClr>
                  </a:outerShdw>
                </a:effectLst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342" name="Снимок экрана 2018-12-01 в 02.37.53.png" descr="Снимок экрана 2018-12-01 в 02.37.5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8523" y="874293"/>
            <a:ext cx="2270085" cy="5263174"/>
          </a:xfrm>
          <a:prstGeom prst="rect">
            <a:avLst/>
          </a:prstGeom>
          <a:ln w="12700">
            <a:miter lim="400000"/>
          </a:ln>
        </p:spPr>
      </p:pic>
      <p:pic>
        <p:nvPicPr>
          <p:cNvPr id="343" name="Снимок экрана 2018-12-01 в 02.38.10.png" descr="Снимок экрана 2018-12-01 в 02.38.1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51939" y="874293"/>
            <a:ext cx="2317729" cy="5263174"/>
          </a:xfrm>
          <a:prstGeom prst="rect">
            <a:avLst/>
          </a:prstGeom>
          <a:ln w="12700">
            <a:miter lim="400000"/>
          </a:ln>
        </p:spPr>
      </p:pic>
      <p:pic>
        <p:nvPicPr>
          <p:cNvPr id="344" name="Снимок экрана 2018-12-01 в 02.39.24.png" descr="Снимок экрана 2018-12-01 в 02.39.2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62300" y="850397"/>
            <a:ext cx="4559301" cy="5397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Прямокутник 3"/>
          <p:cNvSpPr/>
          <p:nvPr/>
        </p:nvSpPr>
        <p:spPr>
          <a:xfrm>
            <a:off x="0" y="706914"/>
            <a:ext cx="12192000" cy="72064"/>
          </a:xfrm>
          <a:prstGeom prst="rect">
            <a:avLst/>
          </a:prstGeom>
          <a:solidFill>
            <a:srgbClr val="346A99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7" name="Прямокутник 4"/>
          <p:cNvSpPr/>
          <p:nvPr/>
        </p:nvSpPr>
        <p:spPr>
          <a:xfrm>
            <a:off x="0" y="6319316"/>
            <a:ext cx="12192000" cy="87197"/>
          </a:xfrm>
          <a:prstGeom prst="rect">
            <a:avLst/>
          </a:prstGeom>
          <a:solidFill>
            <a:srgbClr val="346A99"/>
          </a:solidFill>
          <a:ln w="12700">
            <a:solidFill>
              <a:srgbClr val="346A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4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27933" y="21563"/>
            <a:ext cx="698095" cy="677231"/>
          </a:xfrm>
          <a:prstGeom prst="rect">
            <a:avLst/>
          </a:prstGeom>
          <a:ln w="12700">
            <a:miter lim="400000"/>
          </a:ln>
        </p:spPr>
      </p:pic>
      <p:sp>
        <p:nvSpPr>
          <p:cNvPr id="349" name="Заголовок 1"/>
          <p:cNvSpPr txBox="1"/>
          <p:nvPr/>
        </p:nvSpPr>
        <p:spPr>
          <a:xfrm>
            <a:off x="-2" y="0"/>
            <a:ext cx="10134841" cy="716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822959">
              <a:lnSpc>
                <a:spcPct val="90000"/>
              </a:lnSpc>
              <a:defRPr b="1" sz="3780">
                <a:solidFill>
                  <a:srgbClr val="222A35"/>
                </a:solidFill>
                <a:effectLst>
                  <a:outerShdw sx="100000" sy="100000" kx="0" ky="0" algn="b" rotWithShape="0" blurRad="34289" dist="34289" dir="2700000">
                    <a:srgbClr val="000000">
                      <a:alpha val="43137"/>
                    </a:srgbClr>
                  </a:outerShdw>
                </a:effectLst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Обработка экспериментальных данных</a:t>
            </a:r>
          </a:p>
        </p:txBody>
      </p:sp>
      <p:sp>
        <p:nvSpPr>
          <p:cNvPr id="350" name="Заголовок 1"/>
          <p:cNvSpPr txBox="1"/>
          <p:nvPr/>
        </p:nvSpPr>
        <p:spPr>
          <a:xfrm>
            <a:off x="5924548" y="6444762"/>
            <a:ext cx="342902" cy="41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r" defTabSz="676655">
              <a:lnSpc>
                <a:spcPct val="72000"/>
              </a:lnSpc>
              <a:defRPr b="1" sz="1998">
                <a:effectLst>
                  <a:outerShdw sx="100000" sy="100000" kx="0" ky="0" algn="b" rotWithShape="0" blurRad="28194" dist="28194" dir="2700000">
                    <a:srgbClr val="000000">
                      <a:alpha val="43137"/>
                    </a:srgbClr>
                  </a:outerShdw>
                </a:effectLst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351" name="Снимок экрана 2018-12-01 в 02.42.01.png" descr="Снимок экрана 2018-12-01 в 02.42.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887" y="1624543"/>
            <a:ext cx="6220154" cy="3373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352" name="Снимок экрана 2018-12-01 в 02.42.08.png" descr="Снимок экрана 2018-12-01 в 02.42.0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76327" y="1796470"/>
            <a:ext cx="5881714" cy="30299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Прямокутник 3"/>
          <p:cNvSpPr/>
          <p:nvPr/>
        </p:nvSpPr>
        <p:spPr>
          <a:xfrm>
            <a:off x="0" y="706914"/>
            <a:ext cx="12192000" cy="72064"/>
          </a:xfrm>
          <a:prstGeom prst="rect">
            <a:avLst/>
          </a:prstGeom>
          <a:solidFill>
            <a:srgbClr val="346A99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5" name="Прямокутник 4"/>
          <p:cNvSpPr/>
          <p:nvPr/>
        </p:nvSpPr>
        <p:spPr>
          <a:xfrm>
            <a:off x="0" y="6319316"/>
            <a:ext cx="12192000" cy="87197"/>
          </a:xfrm>
          <a:prstGeom prst="rect">
            <a:avLst/>
          </a:prstGeom>
          <a:solidFill>
            <a:srgbClr val="346A99"/>
          </a:solidFill>
          <a:ln w="12700">
            <a:solidFill>
              <a:srgbClr val="346A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5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27933" y="21563"/>
            <a:ext cx="698095" cy="677231"/>
          </a:xfrm>
          <a:prstGeom prst="rect">
            <a:avLst/>
          </a:prstGeom>
          <a:ln w="12700">
            <a:miter lim="400000"/>
          </a:ln>
        </p:spPr>
      </p:pic>
      <p:sp>
        <p:nvSpPr>
          <p:cNvPr id="357" name="Заголовок 1"/>
          <p:cNvSpPr txBox="1"/>
          <p:nvPr/>
        </p:nvSpPr>
        <p:spPr>
          <a:xfrm>
            <a:off x="-3" y="0"/>
            <a:ext cx="11239133" cy="716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804672">
              <a:lnSpc>
                <a:spcPct val="90000"/>
              </a:lnSpc>
              <a:defRPr b="1" sz="3696">
                <a:solidFill>
                  <a:srgbClr val="222A35"/>
                </a:solidFill>
                <a:effectLst>
                  <a:outerShdw sx="100000" sy="100000" kx="0" ky="0" algn="b" rotWithShape="0" blurRad="33528" dist="33528" dir="2700000">
                    <a:srgbClr val="000000">
                      <a:alpha val="43137"/>
                    </a:srgbClr>
                  </a:outerShdw>
                </a:effectLst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Получение результатов и сравнение с теорией</a:t>
            </a:r>
          </a:p>
        </p:txBody>
      </p:sp>
      <p:sp>
        <p:nvSpPr>
          <p:cNvPr id="358" name="Заголовок 1"/>
          <p:cNvSpPr txBox="1"/>
          <p:nvPr/>
        </p:nvSpPr>
        <p:spPr>
          <a:xfrm>
            <a:off x="5924548" y="6444762"/>
            <a:ext cx="342902" cy="41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r" defTabSz="676655">
              <a:lnSpc>
                <a:spcPct val="72000"/>
              </a:lnSpc>
              <a:defRPr b="1" sz="1998">
                <a:effectLst>
                  <a:outerShdw sx="100000" sy="100000" kx="0" ky="0" algn="b" rotWithShape="0" blurRad="28194" dist="28194" dir="2700000">
                    <a:srgbClr val="000000">
                      <a:alpha val="43137"/>
                    </a:srgbClr>
                  </a:outerShdw>
                </a:effectLst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359" name="Снимок экрана 2018-12-01 в 01.59.14.png" descr="Снимок экрана 2018-12-01 в 01.59.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87124" y="2263044"/>
            <a:ext cx="3935102" cy="2331912"/>
          </a:xfrm>
          <a:prstGeom prst="rect">
            <a:avLst/>
          </a:prstGeom>
          <a:ln w="12700">
            <a:miter lim="400000"/>
          </a:ln>
        </p:spPr>
      </p:pic>
      <p:sp>
        <p:nvSpPr>
          <p:cNvPr id="360" name="Уравнение"/>
          <p:cNvSpPr txBox="1"/>
          <p:nvPr/>
        </p:nvSpPr>
        <p:spPr>
          <a:xfrm>
            <a:off x="624356" y="2385997"/>
            <a:ext cx="6543768" cy="81508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↑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["/>
                          <m:endChr m:val="]"/>
                        </m:dPr>
                        <m:e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d>
                            <m:dPr>
                              <m:ctrlPr>
                                <a:rPr xmlns:a="http://schemas.openxmlformats.org/drawingml/2006/ma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xmlns:a="http://schemas.openxmlformats.org/drawingml/2006/ma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0.01</m:t>
                              </m:r>
                              <m:r>
                                <a:rPr xmlns:a="http://schemas.openxmlformats.org/drawingml/2006/ma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a:rPr xmlns:a="http://schemas.openxmlformats.org/drawingml/2006/ma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a:rPr xmlns:a="http://schemas.openxmlformats.org/drawingml/2006/ma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0.09</m:t>
                              </m:r>
                              <m:r>
                                <a:rPr xmlns:a="http://schemas.openxmlformats.org/drawingml/2006/ma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a:rPr xmlns:a="http://schemas.openxmlformats.org/drawingml/2006/ma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a:rPr xmlns:a="http://schemas.openxmlformats.org/drawingml/2006/ma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0.23</m:t>
                              </m:r>
                              <m:r>
                                <a:rPr xmlns:a="http://schemas.openxmlformats.org/drawingml/2006/ma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xmlns:a="http://schemas.openxmlformats.org/drawingml/2006/ma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xmlns:a="http://schemas.openxmlformats.org/drawingml/2006/ma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  <m:r>
                                <a:rPr xmlns:a="http://schemas.openxmlformats.org/drawingml/2006/ma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xmlns:a="http://schemas.openxmlformats.org/drawingml/2006/ma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xmlns:a="http://schemas.openxmlformats.org/drawingml/2006/ma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0.13</m:t>
                              </m:r>
                              <m:r>
                                <a:rPr xmlns:a="http://schemas.openxmlformats.org/drawingml/2006/ma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d>
                        </m:e>
                      </m:d>
                    </m:den>
                  </m:f>
                </m:oMath>
              </m:oMathPara>
            </a14:m>
            <a:endParaRPr sz="2000"/>
          </a:p>
        </p:txBody>
      </p:sp>
      <p:sp>
        <p:nvSpPr>
          <p:cNvPr id="361" name="Полученная эмпирическая формула для вероятности:"/>
          <p:cNvSpPr txBox="1"/>
          <p:nvPr/>
        </p:nvSpPr>
        <p:spPr>
          <a:xfrm>
            <a:off x="394692" y="1340595"/>
            <a:ext cx="744600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/>
            </a:lvl1pPr>
          </a:lstStyle>
          <a:p>
            <a:pPr/>
            <a:r>
              <a:t>Полученная эмпирическая формула для вероятности:</a:t>
            </a:r>
          </a:p>
        </p:txBody>
      </p:sp>
      <p:sp>
        <p:nvSpPr>
          <p:cNvPr id="362" name="Из теоретической части:"/>
          <p:cNvSpPr txBox="1"/>
          <p:nvPr/>
        </p:nvSpPr>
        <p:spPr>
          <a:xfrm>
            <a:off x="451795" y="4044209"/>
            <a:ext cx="355927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/>
            </a:lvl1pPr>
          </a:lstStyle>
          <a:p>
            <a:pPr/>
            <a:r>
              <a:t>Из теоретической части: </a:t>
            </a:r>
          </a:p>
        </p:txBody>
      </p:sp>
      <p:sp>
        <p:nvSpPr>
          <p:cNvPr id="363" name="Уравнение"/>
          <p:cNvSpPr txBox="1"/>
          <p:nvPr/>
        </p:nvSpPr>
        <p:spPr>
          <a:xfrm>
            <a:off x="2054107" y="5004487"/>
            <a:ext cx="3807964" cy="30439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↑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0.4034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0.2391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</m:oMath>
              </m:oMathPara>
            </a14:m>
            <a:endParaRPr sz="2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Прямокутник 4"/>
          <p:cNvSpPr/>
          <p:nvPr/>
        </p:nvSpPr>
        <p:spPr>
          <a:xfrm>
            <a:off x="0" y="4339595"/>
            <a:ext cx="12192000" cy="87197"/>
          </a:xfrm>
          <a:prstGeom prst="rect">
            <a:avLst/>
          </a:prstGeom>
          <a:solidFill>
            <a:srgbClr val="346A99"/>
          </a:solidFill>
          <a:ln w="12700">
            <a:solidFill>
              <a:srgbClr val="346A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6" name="Заголовок 1"/>
          <p:cNvSpPr txBox="1"/>
          <p:nvPr/>
        </p:nvSpPr>
        <p:spPr>
          <a:xfrm>
            <a:off x="3591350" y="2780029"/>
            <a:ext cx="5009298" cy="1297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lnSpc>
                <a:spcPct val="90000"/>
              </a:lnSpc>
              <a:defRPr b="1" sz="7200">
                <a:solidFill>
                  <a:srgbClr val="222A35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 Выводы</a:t>
            </a:r>
          </a:p>
        </p:txBody>
      </p:sp>
      <p:sp>
        <p:nvSpPr>
          <p:cNvPr id="367" name="Заголовок 1"/>
          <p:cNvSpPr txBox="1"/>
          <p:nvPr/>
        </p:nvSpPr>
        <p:spPr>
          <a:xfrm>
            <a:off x="5924548" y="6444762"/>
            <a:ext cx="342902" cy="41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r" defTabSz="676655">
              <a:lnSpc>
                <a:spcPct val="72000"/>
              </a:lnSpc>
              <a:defRPr b="1" sz="1998">
                <a:effectLst>
                  <a:outerShdw sx="100000" sy="100000" kx="0" ky="0" algn="b" rotWithShape="0" blurRad="28194" dist="28194" dir="2700000">
                    <a:srgbClr val="000000">
                      <a:alpha val="43137"/>
                    </a:srgbClr>
                  </a:outerShdw>
                </a:effectLst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68" name="Прямокутник 8"/>
          <p:cNvSpPr/>
          <p:nvPr/>
        </p:nvSpPr>
        <p:spPr>
          <a:xfrm>
            <a:off x="-2" y="2431207"/>
            <a:ext cx="12192001" cy="87198"/>
          </a:xfrm>
          <a:prstGeom prst="rect">
            <a:avLst/>
          </a:prstGeom>
          <a:solidFill>
            <a:srgbClr val="346A99"/>
          </a:solidFill>
          <a:ln w="12700">
            <a:solidFill>
              <a:srgbClr val="346A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Прямокутник 3"/>
          <p:cNvSpPr/>
          <p:nvPr/>
        </p:nvSpPr>
        <p:spPr>
          <a:xfrm>
            <a:off x="0" y="706914"/>
            <a:ext cx="12192000" cy="72064"/>
          </a:xfrm>
          <a:prstGeom prst="rect">
            <a:avLst/>
          </a:prstGeom>
          <a:solidFill>
            <a:srgbClr val="346A99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1" name="Прямокутник 4"/>
          <p:cNvSpPr/>
          <p:nvPr/>
        </p:nvSpPr>
        <p:spPr>
          <a:xfrm>
            <a:off x="0" y="6319316"/>
            <a:ext cx="12192000" cy="87197"/>
          </a:xfrm>
          <a:prstGeom prst="rect">
            <a:avLst/>
          </a:prstGeom>
          <a:solidFill>
            <a:srgbClr val="346A99"/>
          </a:solidFill>
          <a:ln w="12700">
            <a:solidFill>
              <a:srgbClr val="346A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7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27933" y="21563"/>
            <a:ext cx="698095" cy="677231"/>
          </a:xfrm>
          <a:prstGeom prst="rect">
            <a:avLst/>
          </a:prstGeom>
          <a:ln w="12700">
            <a:miter lim="400000"/>
          </a:ln>
        </p:spPr>
      </p:pic>
      <p:sp>
        <p:nvSpPr>
          <p:cNvPr id="373" name="Заголовок 1"/>
          <p:cNvSpPr txBox="1"/>
          <p:nvPr/>
        </p:nvSpPr>
        <p:spPr>
          <a:xfrm>
            <a:off x="0" y="0"/>
            <a:ext cx="9840796" cy="716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822959">
              <a:lnSpc>
                <a:spcPct val="90000"/>
              </a:lnSpc>
              <a:defRPr b="1" sz="3780">
                <a:solidFill>
                  <a:srgbClr val="222A35"/>
                </a:solidFill>
                <a:effectLst>
                  <a:outerShdw sx="100000" sy="100000" kx="0" ky="0" algn="b" rotWithShape="0" blurRad="34289" dist="34289" dir="2700000">
                    <a:srgbClr val="000000">
                      <a:alpha val="43137"/>
                    </a:srgbClr>
                  </a:outerShdw>
                </a:effectLst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Выводы</a:t>
            </a:r>
          </a:p>
        </p:txBody>
      </p:sp>
      <p:sp>
        <p:nvSpPr>
          <p:cNvPr id="374" name="Заголовок 1"/>
          <p:cNvSpPr txBox="1"/>
          <p:nvPr/>
        </p:nvSpPr>
        <p:spPr>
          <a:xfrm>
            <a:off x="5924548" y="6444762"/>
            <a:ext cx="342902" cy="41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r" defTabSz="676655">
              <a:lnSpc>
                <a:spcPct val="72000"/>
              </a:lnSpc>
              <a:defRPr b="1" sz="1998">
                <a:effectLst>
                  <a:outerShdw sx="100000" sy="100000" kx="0" ky="0" algn="b" rotWithShape="0" blurRad="28194" dist="28194" dir="2700000">
                    <a:srgbClr val="000000">
                      <a:alpha val="43137"/>
                    </a:srgbClr>
                  </a:outerShdw>
                </a:effectLst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75" name="Місце для вмісту 12"/>
          <p:cNvSpPr txBox="1"/>
          <p:nvPr>
            <p:ph type="body" idx="1"/>
          </p:nvPr>
        </p:nvSpPr>
        <p:spPr>
          <a:xfrm>
            <a:off x="838200" y="1095999"/>
            <a:ext cx="10454196" cy="4683364"/>
          </a:xfrm>
          <a:prstGeom prst="rect">
            <a:avLst/>
          </a:prstGeom>
        </p:spPr>
        <p:txBody>
          <a:bodyPr/>
          <a:lstStyle/>
          <a:p>
            <a:pPr marL="194310" indent="-194310" algn="just" defTabSz="777240">
              <a:spcBef>
                <a:spcPts val="800"/>
              </a:spcBef>
              <a:buSzPct val="80000"/>
              <a:buBlip>
                <a:blip r:embed="rId3"/>
              </a:buBlip>
              <a:defRPr sz="2380">
                <a:latin typeface="Constantia"/>
                <a:ea typeface="Constantia"/>
                <a:cs typeface="Constantia"/>
                <a:sym typeface="Constantia"/>
              </a:defRPr>
            </a:pPr>
            <a:r>
              <a:t>Проанализировали статьи, с высокой точностью упростили имеющиеся результаты</a:t>
            </a:r>
          </a:p>
          <a:p>
            <a:pPr marL="194310" indent="-194310" algn="just" defTabSz="777240">
              <a:spcBef>
                <a:spcPts val="800"/>
              </a:spcBef>
              <a:buSzPct val="80000"/>
              <a:buBlip>
                <a:blip r:embed="rId3"/>
              </a:buBlip>
              <a:defRPr sz="2380">
                <a:latin typeface="Constantia"/>
                <a:ea typeface="Constantia"/>
                <a:cs typeface="Constantia"/>
                <a:sym typeface="Constantia"/>
              </a:defRPr>
            </a:pPr>
            <a:r>
              <a:t>Описали, зависимость от каких параметров мы исследовали и как именно, а также от каких НЕ исследовали, и почему</a:t>
            </a:r>
          </a:p>
          <a:p>
            <a:pPr marL="194310" indent="-194310" algn="just" defTabSz="777240">
              <a:spcBef>
                <a:spcPts val="800"/>
              </a:spcBef>
              <a:buSzPct val="80000"/>
              <a:buBlip>
                <a:blip r:embed="rId3"/>
              </a:buBlip>
              <a:defRPr sz="2380">
                <a:latin typeface="Constantia"/>
                <a:ea typeface="Constantia"/>
                <a:cs typeface="Constantia"/>
                <a:sym typeface="Constantia"/>
              </a:defRPr>
            </a:pPr>
            <a:r>
              <a:t>Провели большое количество экспериментов</a:t>
            </a:r>
          </a:p>
          <a:p>
            <a:pPr marL="194310" indent="-194310" algn="just" defTabSz="777240">
              <a:spcBef>
                <a:spcPts val="800"/>
              </a:spcBef>
              <a:buSzPct val="80000"/>
              <a:buBlip>
                <a:blip r:embed="rId3"/>
              </a:buBlip>
              <a:defRPr sz="2380">
                <a:latin typeface="Constantia"/>
                <a:ea typeface="Constantia"/>
                <a:cs typeface="Constantia"/>
                <a:sym typeface="Constantia"/>
              </a:defRPr>
            </a:pPr>
            <a:r>
              <a:t>При помощи машинного обучения нашли эмпирическую формулу для вероятности</a:t>
            </a:r>
          </a:p>
          <a:p>
            <a:pPr marL="194310" indent="-194310" algn="just" defTabSz="777240">
              <a:spcBef>
                <a:spcPts val="800"/>
              </a:spcBef>
              <a:buSzPct val="80000"/>
              <a:buBlip>
                <a:blip r:embed="rId3"/>
              </a:buBlip>
              <a:defRPr sz="2380">
                <a:latin typeface="Constantia"/>
                <a:ea typeface="Constantia"/>
                <a:cs typeface="Constantia"/>
                <a:sym typeface="Constantia"/>
              </a:defRPr>
            </a:pPr>
            <a:r>
              <a:t>Сопоставили полученный результат с упрощением, сделанным в теоретической части, и увидели соответствие</a:t>
            </a:r>
          </a:p>
          <a:p>
            <a:pPr marL="194310" indent="-194310" algn="just" defTabSz="777240">
              <a:spcBef>
                <a:spcPts val="800"/>
              </a:spcBef>
              <a:buSzPct val="80000"/>
              <a:buBlip>
                <a:blip r:embed="rId3"/>
              </a:buBlip>
              <a:defRPr sz="2380">
                <a:latin typeface="Constantia"/>
                <a:ea typeface="Constantia"/>
                <a:cs typeface="Constantia"/>
                <a:sym typeface="Constantia"/>
              </a:defRPr>
            </a:pPr>
            <a:r>
              <a:t>Увидели, что результат не зависит от высоты, с которой подбрасываем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Прямокутник 3"/>
          <p:cNvSpPr/>
          <p:nvPr/>
        </p:nvSpPr>
        <p:spPr>
          <a:xfrm>
            <a:off x="0" y="706914"/>
            <a:ext cx="12192000" cy="72064"/>
          </a:xfrm>
          <a:prstGeom prst="rect">
            <a:avLst/>
          </a:prstGeom>
          <a:solidFill>
            <a:srgbClr val="346A99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8" name="Прямокутник 4"/>
          <p:cNvSpPr/>
          <p:nvPr/>
        </p:nvSpPr>
        <p:spPr>
          <a:xfrm>
            <a:off x="0" y="6319316"/>
            <a:ext cx="12192000" cy="87197"/>
          </a:xfrm>
          <a:prstGeom prst="rect">
            <a:avLst/>
          </a:prstGeom>
          <a:solidFill>
            <a:srgbClr val="346A99"/>
          </a:solidFill>
          <a:ln w="12700">
            <a:solidFill>
              <a:srgbClr val="346A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7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27933" y="21563"/>
            <a:ext cx="698095" cy="677231"/>
          </a:xfrm>
          <a:prstGeom prst="rect">
            <a:avLst/>
          </a:prstGeom>
          <a:ln w="12700">
            <a:miter lim="400000"/>
          </a:ln>
        </p:spPr>
      </p:pic>
      <p:sp>
        <p:nvSpPr>
          <p:cNvPr id="380" name="Заголовок 1"/>
          <p:cNvSpPr txBox="1"/>
          <p:nvPr/>
        </p:nvSpPr>
        <p:spPr>
          <a:xfrm>
            <a:off x="0" y="0"/>
            <a:ext cx="9840796" cy="716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822959">
              <a:lnSpc>
                <a:spcPct val="90000"/>
              </a:lnSpc>
              <a:defRPr b="1" sz="3780">
                <a:solidFill>
                  <a:srgbClr val="222A35"/>
                </a:solidFill>
                <a:effectLst>
                  <a:outerShdw sx="100000" sy="100000" kx="0" ky="0" algn="b" rotWithShape="0" blurRad="34289" dist="34289" dir="2700000">
                    <a:srgbClr val="000000">
                      <a:alpha val="43137"/>
                    </a:srgbClr>
                  </a:outerShdw>
                </a:effectLst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Зависимость от высоты</a:t>
            </a:r>
          </a:p>
        </p:txBody>
      </p:sp>
      <p:sp>
        <p:nvSpPr>
          <p:cNvPr id="381" name="Заголовок 1"/>
          <p:cNvSpPr txBox="1"/>
          <p:nvPr/>
        </p:nvSpPr>
        <p:spPr>
          <a:xfrm>
            <a:off x="5924548" y="6444762"/>
            <a:ext cx="342902" cy="41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r" defTabSz="676655">
              <a:lnSpc>
                <a:spcPct val="72000"/>
              </a:lnSpc>
              <a:defRPr b="1" sz="1998">
                <a:effectLst>
                  <a:outerShdw sx="100000" sy="100000" kx="0" ky="0" algn="b" rotWithShape="0" blurRad="28194" dist="28194" dir="2700000">
                    <a:srgbClr val="000000">
                      <a:alpha val="43137"/>
                    </a:srgbClr>
                  </a:outerShdw>
                </a:effectLst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82" name="Місце для вмісту 12"/>
          <p:cNvSpPr txBox="1"/>
          <p:nvPr>
            <p:ph type="body" idx="1"/>
          </p:nvPr>
        </p:nvSpPr>
        <p:spPr>
          <a:xfrm>
            <a:off x="838200" y="1095999"/>
            <a:ext cx="10454196" cy="4683364"/>
          </a:xfrm>
          <a:prstGeom prst="rect">
            <a:avLst/>
          </a:prstGeom>
        </p:spPr>
        <p:txBody>
          <a:bodyPr/>
          <a:lstStyle/>
          <a:p>
            <a:pPr marL="192023" indent="-192023" algn="just" defTabSz="768095">
              <a:spcBef>
                <a:spcPts val="800"/>
              </a:spcBef>
              <a:buSzPct val="80000"/>
              <a:buBlip>
                <a:blip r:embed="rId3"/>
              </a:buBlip>
              <a:defRPr sz="2351">
                <a:latin typeface="Constantia"/>
                <a:ea typeface="Constantia"/>
                <a:cs typeface="Constantia"/>
                <a:sym typeface="Constantia"/>
              </a:defRPr>
            </a:pPr>
            <a:r>
              <a:t>При малой высоте результат броска в большинстве случаев совпадал с тем, какой стороной вверх держалась палочка перед броском</a:t>
            </a:r>
          </a:p>
          <a:p>
            <a:pPr marL="192023" indent="-192023" algn="just" defTabSz="768095">
              <a:spcBef>
                <a:spcPts val="800"/>
              </a:spcBef>
              <a:buSzPct val="80000"/>
              <a:buBlip>
                <a:blip r:embed="rId3"/>
              </a:buBlip>
              <a:defRPr sz="2351">
                <a:latin typeface="Constantia"/>
                <a:ea typeface="Constantia"/>
                <a:cs typeface="Constantia"/>
                <a:sym typeface="Constantia"/>
              </a:defRPr>
            </a:pPr>
            <a:r>
              <a:t>С увеличением высоты этот фактор вносит все меньший вклад</a:t>
            </a:r>
          </a:p>
          <a:p>
            <a:pPr marL="192023" indent="-192023" algn="just" defTabSz="768095">
              <a:spcBef>
                <a:spcPts val="800"/>
              </a:spcBef>
              <a:buSzPct val="80000"/>
              <a:buBlip>
                <a:blip r:embed="rId3"/>
              </a:buBlip>
              <a:defRPr sz="2351">
                <a:latin typeface="Constantia"/>
                <a:ea typeface="Constantia"/>
                <a:cs typeface="Constantia"/>
                <a:sym typeface="Constantia"/>
              </a:defRPr>
            </a:pPr>
            <a:r>
              <a:t>Мы предполагаем, что зависимость от высоты обратно пропорциональная либо экспоненциальная</a:t>
            </a:r>
          </a:p>
          <a:p>
            <a:pPr marL="192023" indent="-192023" algn="just" defTabSz="768095">
              <a:spcBef>
                <a:spcPts val="800"/>
              </a:spcBef>
              <a:buSzPct val="80000"/>
              <a:buBlip>
                <a:blip r:embed="rId3"/>
              </a:buBlip>
              <a:defRPr sz="2351">
                <a:latin typeface="Constantia"/>
                <a:ea typeface="Constantia"/>
                <a:cs typeface="Constantia"/>
                <a:sym typeface="Constantia"/>
              </a:defRPr>
            </a:pPr>
            <a:r>
              <a:t>Возможно, полученный нами результат не зависит от высоты из-за следующих факторов:</a:t>
            </a:r>
          </a:p>
          <a:p>
            <a:pPr lvl="1" marL="800099" indent="-192023" algn="just" defTabSz="768095">
              <a:spcBef>
                <a:spcPts val="800"/>
              </a:spcBef>
              <a:buSzPct val="30000"/>
              <a:buBlip>
                <a:blip r:embed="rId4"/>
              </a:buBlip>
              <a:defRPr sz="2351">
                <a:latin typeface="Constantia"/>
                <a:ea typeface="Constantia"/>
                <a:cs typeface="Constantia"/>
                <a:sym typeface="Constantia"/>
              </a:defRPr>
            </a:pPr>
            <a:r>
              <a:t>Количество бросков плоской стороной вверх и вниз было сбалансировано</a:t>
            </a:r>
          </a:p>
          <a:p>
            <a:pPr lvl="1" marL="800099" indent="-192023" algn="just" defTabSz="768095">
              <a:spcBef>
                <a:spcPts val="800"/>
              </a:spcBef>
              <a:buSzPct val="30000"/>
              <a:buBlip>
                <a:blip r:embed="rId4"/>
              </a:buBlip>
              <a:defRPr sz="2351">
                <a:latin typeface="Constantia"/>
                <a:ea typeface="Constantia"/>
                <a:cs typeface="Constantia"/>
                <a:sym typeface="Constantia"/>
              </a:defRPr>
            </a:pPr>
            <a:r>
              <a:t>Часть бросков были сделаны с прокручиванием, что уменьшает влияние начального положения палочки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Прямокутник 3"/>
          <p:cNvSpPr/>
          <p:nvPr/>
        </p:nvSpPr>
        <p:spPr>
          <a:xfrm>
            <a:off x="0" y="706914"/>
            <a:ext cx="12192000" cy="72064"/>
          </a:xfrm>
          <a:prstGeom prst="rect">
            <a:avLst/>
          </a:prstGeom>
          <a:solidFill>
            <a:srgbClr val="346A99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9" name="Прямокутник 4"/>
          <p:cNvSpPr/>
          <p:nvPr/>
        </p:nvSpPr>
        <p:spPr>
          <a:xfrm>
            <a:off x="0" y="6319316"/>
            <a:ext cx="12192000" cy="87197"/>
          </a:xfrm>
          <a:prstGeom prst="rect">
            <a:avLst/>
          </a:prstGeom>
          <a:solidFill>
            <a:srgbClr val="346A99"/>
          </a:solidFill>
          <a:ln w="12700">
            <a:solidFill>
              <a:srgbClr val="346A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27933" y="21563"/>
            <a:ext cx="698095" cy="677231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Заголовок 1"/>
          <p:cNvSpPr txBox="1"/>
          <p:nvPr/>
        </p:nvSpPr>
        <p:spPr>
          <a:xfrm>
            <a:off x="0" y="0"/>
            <a:ext cx="6558094" cy="716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822959">
              <a:lnSpc>
                <a:spcPct val="90000"/>
              </a:lnSpc>
              <a:defRPr b="1" sz="3780">
                <a:solidFill>
                  <a:srgbClr val="222A35"/>
                </a:solidFill>
                <a:effectLst>
                  <a:outerShdw sx="100000" sy="100000" kx="0" ky="0" algn="b" rotWithShape="0" blurRad="34289" dist="34289" dir="2700000">
                    <a:srgbClr val="000000">
                      <a:alpha val="43137"/>
                    </a:srgbClr>
                  </a:outerShdw>
                </a:effectLst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 План</a:t>
            </a:r>
          </a:p>
        </p:txBody>
      </p:sp>
      <p:sp>
        <p:nvSpPr>
          <p:cNvPr id="132" name="Заголовок 1"/>
          <p:cNvSpPr txBox="1"/>
          <p:nvPr/>
        </p:nvSpPr>
        <p:spPr>
          <a:xfrm>
            <a:off x="5924548" y="6444762"/>
            <a:ext cx="342902" cy="41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r" defTabSz="676655">
              <a:lnSpc>
                <a:spcPct val="72000"/>
              </a:lnSpc>
              <a:defRPr b="1" sz="1998">
                <a:effectLst>
                  <a:outerShdw sx="100000" sy="100000" kx="0" ky="0" algn="b" rotWithShape="0" blurRad="28194" dist="28194" dir="2700000">
                    <a:srgbClr val="000000">
                      <a:alpha val="43137"/>
                    </a:srgbClr>
                  </a:outerShdw>
                </a:effectLst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33" name="Місце для вмісту 12"/>
          <p:cNvSpPr txBox="1"/>
          <p:nvPr>
            <p:ph type="body" idx="1"/>
          </p:nvPr>
        </p:nvSpPr>
        <p:spPr>
          <a:xfrm>
            <a:off x="838199" y="1189608"/>
            <a:ext cx="10515601" cy="4856085"/>
          </a:xfrm>
          <a:prstGeom prst="rect">
            <a:avLst/>
          </a:prstGeom>
        </p:spPr>
        <p:txBody>
          <a:bodyPr/>
          <a:lstStyle/>
          <a:p>
            <a:pPr marL="514350" indent="-514350" algn="just">
              <a:buFontTx/>
              <a:buAutoNum type="arabicPeriod" startAt="1"/>
              <a:defRPr b="1">
                <a:latin typeface="Constantia"/>
                <a:ea typeface="Constantia"/>
                <a:cs typeface="Constantia"/>
                <a:sym typeface="Constantia"/>
              </a:defRPr>
            </a:pPr>
            <a:r>
              <a:t>Теоретическая часть:</a:t>
            </a:r>
          </a:p>
          <a:p>
            <a:pPr lvl="2" marL="1143000" indent="-228600" algn="just">
              <a:spcBef>
                <a:spcPts val="500"/>
              </a:spcBef>
              <a:buFontTx/>
              <a:buChar char="▪"/>
              <a:defRPr sz="2000">
                <a:latin typeface="Constantia"/>
                <a:ea typeface="Constantia"/>
                <a:cs typeface="Constantia"/>
                <a:sym typeface="Constantia"/>
              </a:defRPr>
            </a:pPr>
            <a:r>
              <a:t>Анализ существующих статей</a:t>
            </a:r>
          </a:p>
          <a:p>
            <a:pPr lvl="2" marL="1143000" indent="-228600" algn="just">
              <a:spcBef>
                <a:spcPts val="500"/>
              </a:spcBef>
              <a:buFontTx/>
              <a:buChar char="▪"/>
              <a:defRPr sz="2000">
                <a:latin typeface="Constantia"/>
                <a:ea typeface="Constantia"/>
                <a:cs typeface="Constantia"/>
                <a:sym typeface="Constantia"/>
              </a:defRPr>
            </a:pPr>
            <a:r>
              <a:t>Метод решения</a:t>
            </a:r>
          </a:p>
          <a:p>
            <a:pPr lvl="2" marL="1143000" indent="-228600" algn="just">
              <a:spcBef>
                <a:spcPts val="500"/>
              </a:spcBef>
              <a:buFontTx/>
              <a:buChar char="▪"/>
              <a:defRPr sz="2000">
                <a:latin typeface="Constantia"/>
                <a:ea typeface="Constantia"/>
                <a:cs typeface="Constantia"/>
                <a:sym typeface="Constantia"/>
              </a:defRPr>
            </a:pPr>
            <a:r>
              <a:t>Описание параметров</a:t>
            </a:r>
          </a:p>
          <a:p>
            <a:pPr lvl="2" marL="1143000" indent="-228600" algn="just">
              <a:spcBef>
                <a:spcPts val="500"/>
              </a:spcBef>
              <a:buFontTx/>
              <a:buChar char="▪"/>
              <a:defRPr sz="2000">
                <a:latin typeface="Constantia"/>
                <a:ea typeface="Constantia"/>
                <a:cs typeface="Constantia"/>
                <a:sym typeface="Constantia"/>
              </a:defRPr>
            </a:pPr>
            <a:r>
              <a:t>Ожидаемый результат</a:t>
            </a:r>
          </a:p>
          <a:p>
            <a:pPr marL="514350" indent="-514350" algn="just">
              <a:buFontTx/>
              <a:buAutoNum type="arabicPeriod" startAt="1"/>
              <a:defRPr b="1">
                <a:latin typeface="Constantia"/>
                <a:ea typeface="Constantia"/>
                <a:cs typeface="Constantia"/>
                <a:sym typeface="Constantia"/>
              </a:defRPr>
            </a:pPr>
            <a:r>
              <a:t>Экспериментальная часть:</a:t>
            </a:r>
          </a:p>
          <a:p>
            <a:pPr lvl="2" marL="1143000" indent="-228600" algn="just">
              <a:spcBef>
                <a:spcPts val="500"/>
              </a:spcBef>
              <a:buFontTx/>
              <a:buChar char="▪"/>
              <a:defRPr sz="2000">
                <a:latin typeface="Constantia"/>
                <a:ea typeface="Constantia"/>
                <a:cs typeface="Constantia"/>
                <a:sym typeface="Constantia"/>
              </a:defRPr>
            </a:pPr>
            <a:r>
              <a:t>Уточнение исследуемых параметров</a:t>
            </a:r>
          </a:p>
          <a:p>
            <a:pPr lvl="2" marL="1143000" indent="-228600" algn="just">
              <a:spcBef>
                <a:spcPts val="500"/>
              </a:spcBef>
              <a:buFontTx/>
              <a:buChar char="▪"/>
              <a:defRPr sz="2000">
                <a:latin typeface="Constantia"/>
                <a:ea typeface="Constantia"/>
                <a:cs typeface="Constantia"/>
                <a:sym typeface="Constantia"/>
              </a:defRPr>
            </a:pPr>
            <a:r>
              <a:t>Описание эксперимента</a:t>
            </a:r>
          </a:p>
          <a:p>
            <a:pPr lvl="2" marL="1143000" indent="-228600" algn="just">
              <a:spcBef>
                <a:spcPts val="500"/>
              </a:spcBef>
              <a:buFontTx/>
              <a:buChar char="▪"/>
              <a:defRPr sz="2000">
                <a:latin typeface="Constantia"/>
                <a:ea typeface="Constantia"/>
                <a:cs typeface="Constantia"/>
                <a:sym typeface="Constantia"/>
              </a:defRPr>
            </a:pPr>
            <a:r>
              <a:t>Анализ полученных данных данных</a:t>
            </a:r>
          </a:p>
          <a:p>
            <a:pPr lvl="2" marL="1143000" indent="-228600" algn="just">
              <a:spcBef>
                <a:spcPts val="500"/>
              </a:spcBef>
              <a:buFontTx/>
              <a:buChar char="▪"/>
              <a:defRPr sz="2000">
                <a:latin typeface="Constantia"/>
                <a:ea typeface="Constantia"/>
                <a:cs typeface="Constantia"/>
                <a:sym typeface="Constantia"/>
              </a:defRPr>
            </a:pPr>
            <a:r>
              <a:t>Результаты эксперимента</a:t>
            </a:r>
          </a:p>
          <a:p>
            <a:pPr marL="514350" indent="-514350" algn="just">
              <a:buFontTx/>
              <a:buAutoNum type="arabicPeriod" startAt="1"/>
              <a:defRPr b="1">
                <a:latin typeface="Constantia"/>
                <a:ea typeface="Constantia"/>
                <a:cs typeface="Constantia"/>
                <a:sym typeface="Constantia"/>
              </a:defRPr>
            </a:pPr>
            <a:r>
              <a:t>Выводы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кутник 4"/>
          <p:cNvSpPr/>
          <p:nvPr/>
        </p:nvSpPr>
        <p:spPr>
          <a:xfrm>
            <a:off x="0" y="4339595"/>
            <a:ext cx="12192000" cy="87197"/>
          </a:xfrm>
          <a:prstGeom prst="rect">
            <a:avLst/>
          </a:prstGeom>
          <a:solidFill>
            <a:srgbClr val="346A99"/>
          </a:solidFill>
          <a:ln w="12700">
            <a:solidFill>
              <a:srgbClr val="346A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Заголовок 1"/>
          <p:cNvSpPr txBox="1"/>
          <p:nvPr/>
        </p:nvSpPr>
        <p:spPr>
          <a:xfrm>
            <a:off x="1168983" y="2780030"/>
            <a:ext cx="9854034" cy="1297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90000"/>
              </a:lnSpc>
              <a:defRPr b="1" sz="7200">
                <a:solidFill>
                  <a:srgbClr val="222A35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Теоретическая часть</a:t>
            </a:r>
          </a:p>
        </p:txBody>
      </p:sp>
      <p:sp>
        <p:nvSpPr>
          <p:cNvPr id="137" name="Заголовок 1"/>
          <p:cNvSpPr txBox="1"/>
          <p:nvPr/>
        </p:nvSpPr>
        <p:spPr>
          <a:xfrm>
            <a:off x="5924548" y="6444762"/>
            <a:ext cx="342902" cy="41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r" defTabSz="676655">
              <a:lnSpc>
                <a:spcPct val="72000"/>
              </a:lnSpc>
              <a:defRPr b="1" sz="1998">
                <a:effectLst>
                  <a:outerShdw sx="100000" sy="100000" kx="0" ky="0" algn="b" rotWithShape="0" blurRad="28194" dist="28194" dir="2700000">
                    <a:srgbClr val="000000">
                      <a:alpha val="43137"/>
                    </a:srgbClr>
                  </a:outerShdw>
                </a:effectLst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38" name="Прямокутник 8"/>
          <p:cNvSpPr/>
          <p:nvPr/>
        </p:nvSpPr>
        <p:spPr>
          <a:xfrm>
            <a:off x="-2" y="2431207"/>
            <a:ext cx="12192001" cy="87198"/>
          </a:xfrm>
          <a:prstGeom prst="rect">
            <a:avLst/>
          </a:prstGeom>
          <a:solidFill>
            <a:srgbClr val="346A99"/>
          </a:solidFill>
          <a:ln w="12700">
            <a:solidFill>
              <a:srgbClr val="346A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Прямокутник 3"/>
          <p:cNvSpPr/>
          <p:nvPr/>
        </p:nvSpPr>
        <p:spPr>
          <a:xfrm>
            <a:off x="0" y="706914"/>
            <a:ext cx="12192000" cy="72064"/>
          </a:xfrm>
          <a:prstGeom prst="rect">
            <a:avLst/>
          </a:prstGeom>
          <a:solidFill>
            <a:srgbClr val="346A99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1" name="Прямокутник 4"/>
          <p:cNvSpPr/>
          <p:nvPr/>
        </p:nvSpPr>
        <p:spPr>
          <a:xfrm>
            <a:off x="0" y="6319316"/>
            <a:ext cx="12192000" cy="87197"/>
          </a:xfrm>
          <a:prstGeom prst="rect">
            <a:avLst/>
          </a:prstGeom>
          <a:solidFill>
            <a:srgbClr val="346A99"/>
          </a:solidFill>
          <a:ln w="12700">
            <a:solidFill>
              <a:srgbClr val="346A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4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27933" y="21563"/>
            <a:ext cx="698095" cy="677231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Заголовок 1"/>
          <p:cNvSpPr txBox="1"/>
          <p:nvPr/>
        </p:nvSpPr>
        <p:spPr>
          <a:xfrm>
            <a:off x="0" y="0"/>
            <a:ext cx="6558094" cy="716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822959">
              <a:lnSpc>
                <a:spcPct val="90000"/>
              </a:lnSpc>
              <a:defRPr b="1" sz="3780">
                <a:solidFill>
                  <a:srgbClr val="222A35"/>
                </a:solidFill>
                <a:effectLst>
                  <a:outerShdw sx="100000" sy="100000" kx="0" ky="0" algn="b" rotWithShape="0" blurRad="34289" dist="34289" dir="2700000">
                    <a:srgbClr val="000000">
                      <a:alpha val="43137"/>
                    </a:srgbClr>
                  </a:outerShdw>
                </a:effectLst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Условие: English</a:t>
            </a:r>
          </a:p>
        </p:txBody>
      </p:sp>
      <p:sp>
        <p:nvSpPr>
          <p:cNvPr id="144" name="Заголовок 1"/>
          <p:cNvSpPr txBox="1"/>
          <p:nvPr/>
        </p:nvSpPr>
        <p:spPr>
          <a:xfrm>
            <a:off x="5924548" y="6444762"/>
            <a:ext cx="342902" cy="41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r" defTabSz="676655">
              <a:lnSpc>
                <a:spcPct val="72000"/>
              </a:lnSpc>
              <a:defRPr b="1" sz="1998">
                <a:effectLst>
                  <a:outerShdw sx="100000" sy="100000" kx="0" ky="0" algn="b" rotWithShape="0" blurRad="28194" dist="28194" dir="2700000">
                    <a:srgbClr val="000000">
                      <a:alpha val="43137"/>
                    </a:srgbClr>
                  </a:outerShdw>
                </a:effectLst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45" name="Місце для вмісту 12"/>
          <p:cNvSpPr txBox="1"/>
          <p:nvPr>
            <p:ph type="body" idx="1"/>
          </p:nvPr>
        </p:nvSpPr>
        <p:spPr>
          <a:xfrm>
            <a:off x="838199" y="1105371"/>
            <a:ext cx="10515601" cy="4887551"/>
          </a:xfrm>
          <a:prstGeom prst="rect">
            <a:avLst/>
          </a:prstGeom>
        </p:spPr>
        <p:txBody>
          <a:bodyPr/>
          <a:lstStyle/>
          <a:p>
            <a:pPr marL="0" indent="0" algn="just" defTabSz="804672">
              <a:lnSpc>
                <a:spcPct val="150000"/>
              </a:lnSpc>
              <a:spcBef>
                <a:spcPts val="800"/>
              </a:spcBef>
              <a:buSzTx/>
              <a:buNone/>
              <a:defRPr sz="2464">
                <a:latin typeface="Constantia"/>
                <a:ea typeface="Constantia"/>
                <a:cs typeface="Constantia"/>
                <a:sym typeface="Constantia"/>
              </a:defRPr>
            </a:pPr>
            <a:r>
              <a:t>When making a choice or playing a game, we employ methods such as tossing a coin, rolling dice, or, throwing a Yut stick. Yut sticks are roughly half-cylindrical in shape and as such </a:t>
            </a:r>
            <a:r>
              <a:rPr b="1">
                <a:solidFill>
                  <a:srgbClr val="FF0000"/>
                </a:solidFill>
              </a:rPr>
              <a:t>it is much easier to bias the outcome</a:t>
            </a:r>
            <a:r>
              <a:t> of up vs. down than it is for a coin or dice. If the floor is soft, then the stick is likely to have its flat side up, as the round side has a larger surface. If the floor is hard </a:t>
            </a:r>
            <a:r>
              <a:rPr b="1">
                <a:solidFill>
                  <a:srgbClr val="FF0000"/>
                </a:solidFill>
              </a:rPr>
              <a:t>and the stick is ‘rolled’</a:t>
            </a:r>
            <a:r>
              <a:t>, the stick is likely to have its round side up. How does the probability of the outcomes depend on the relevant parameters?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Прямокутник 3"/>
          <p:cNvSpPr/>
          <p:nvPr/>
        </p:nvSpPr>
        <p:spPr>
          <a:xfrm>
            <a:off x="0" y="706914"/>
            <a:ext cx="12192000" cy="72064"/>
          </a:xfrm>
          <a:prstGeom prst="rect">
            <a:avLst/>
          </a:prstGeom>
          <a:solidFill>
            <a:srgbClr val="346A99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8" name="Прямокутник 4"/>
          <p:cNvSpPr/>
          <p:nvPr/>
        </p:nvSpPr>
        <p:spPr>
          <a:xfrm>
            <a:off x="0" y="6319316"/>
            <a:ext cx="12192000" cy="87197"/>
          </a:xfrm>
          <a:prstGeom prst="rect">
            <a:avLst/>
          </a:prstGeom>
          <a:solidFill>
            <a:srgbClr val="346A99"/>
          </a:solidFill>
          <a:ln w="12700">
            <a:solidFill>
              <a:srgbClr val="346A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4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27933" y="21563"/>
            <a:ext cx="698095" cy="677231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Заголовок 1"/>
          <p:cNvSpPr txBox="1"/>
          <p:nvPr/>
        </p:nvSpPr>
        <p:spPr>
          <a:xfrm>
            <a:off x="0" y="0"/>
            <a:ext cx="9917294" cy="716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685800">
              <a:lnSpc>
                <a:spcPct val="90000"/>
              </a:lnSpc>
              <a:defRPr b="1" sz="3150">
                <a:solidFill>
                  <a:srgbClr val="222A35"/>
                </a:solidFill>
                <a:effectLst>
                  <a:outerShdw sx="100000" sy="100000" kx="0" ky="0" algn="b" rotWithShape="0" blurRad="28575" dist="28575" dir="2700000">
                    <a:srgbClr val="000000">
                      <a:alpha val="43137"/>
                    </a:srgbClr>
                  </a:outerShdw>
                </a:effectLst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«Приблизительно» полуцилиндрическая форма</a:t>
            </a:r>
          </a:p>
        </p:txBody>
      </p:sp>
      <p:sp>
        <p:nvSpPr>
          <p:cNvPr id="151" name="Заголовок 1"/>
          <p:cNvSpPr txBox="1"/>
          <p:nvPr/>
        </p:nvSpPr>
        <p:spPr>
          <a:xfrm>
            <a:off x="5924548" y="6444762"/>
            <a:ext cx="342902" cy="41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r" defTabSz="676655">
              <a:lnSpc>
                <a:spcPct val="72000"/>
              </a:lnSpc>
              <a:defRPr b="1" sz="1998">
                <a:effectLst>
                  <a:outerShdw sx="100000" sy="100000" kx="0" ky="0" algn="b" rotWithShape="0" blurRad="28194" dist="28194" dir="2700000">
                    <a:srgbClr val="000000">
                      <a:alpha val="43137"/>
                    </a:srgbClr>
                  </a:outerShdw>
                </a:effectLst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52" name="Місце для вмісту 12"/>
          <p:cNvSpPr txBox="1"/>
          <p:nvPr>
            <p:ph type="body" idx="1"/>
          </p:nvPr>
        </p:nvSpPr>
        <p:spPr>
          <a:xfrm>
            <a:off x="999542" y="610565"/>
            <a:ext cx="10454197" cy="4683364"/>
          </a:xfrm>
          <a:prstGeom prst="rect">
            <a:avLst/>
          </a:prstGeom>
        </p:spPr>
        <p:txBody>
          <a:bodyPr/>
          <a:lstStyle/>
          <a:p>
            <a:pPr marL="0" indent="0" algn="just">
              <a:buSzTx/>
              <a:buNone/>
              <a:defRPr>
                <a:latin typeface="Constantia"/>
                <a:ea typeface="Constantia"/>
                <a:cs typeface="Constantia"/>
                <a:sym typeface="Constantia"/>
              </a:defRPr>
            </a:pPr>
          </a:p>
        </p:txBody>
      </p:sp>
      <p:grpSp>
        <p:nvGrpSpPr>
          <p:cNvPr id="156" name="Группа"/>
          <p:cNvGrpSpPr/>
          <p:nvPr/>
        </p:nvGrpSpPr>
        <p:grpSpPr>
          <a:xfrm>
            <a:off x="2304181" y="2311785"/>
            <a:ext cx="2452838" cy="3745856"/>
            <a:chOff x="0" y="0"/>
            <a:chExt cx="2452836" cy="3745855"/>
          </a:xfrm>
        </p:grpSpPr>
        <p:sp>
          <p:nvSpPr>
            <p:cNvPr id="153" name="Овал"/>
            <p:cNvSpPr/>
            <p:nvPr/>
          </p:nvSpPr>
          <p:spPr>
            <a:xfrm>
              <a:off x="24047" y="0"/>
              <a:ext cx="2404742" cy="2464379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4" name="Прямоугольник"/>
            <p:cNvSpPr/>
            <p:nvPr/>
          </p:nvSpPr>
          <p:spPr>
            <a:xfrm>
              <a:off x="0" y="1281476"/>
              <a:ext cx="2452837" cy="246438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5" name="Линия"/>
            <p:cNvSpPr/>
            <p:nvPr/>
          </p:nvSpPr>
          <p:spPr>
            <a:xfrm>
              <a:off x="16213" y="1281476"/>
              <a:ext cx="2420410" cy="1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57" name="Полуцилиндр"/>
          <p:cNvSpPr txBox="1"/>
          <p:nvPr/>
        </p:nvSpPr>
        <p:spPr>
          <a:xfrm>
            <a:off x="2496884" y="4671150"/>
            <a:ext cx="206743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/>
            </a:lvl1pPr>
          </a:lstStyle>
          <a:p>
            <a:pPr/>
            <a:r>
              <a:t>Полуцилиндр</a:t>
            </a:r>
          </a:p>
        </p:txBody>
      </p:sp>
      <p:grpSp>
        <p:nvGrpSpPr>
          <p:cNvPr id="167" name="Группа"/>
          <p:cNvGrpSpPr/>
          <p:nvPr/>
        </p:nvGrpSpPr>
        <p:grpSpPr>
          <a:xfrm>
            <a:off x="7378044" y="2318135"/>
            <a:ext cx="2509775" cy="3022278"/>
            <a:chOff x="0" y="0"/>
            <a:chExt cx="2509774" cy="3022277"/>
          </a:xfrm>
        </p:grpSpPr>
        <p:grpSp>
          <p:nvGrpSpPr>
            <p:cNvPr id="161" name="Группа"/>
            <p:cNvGrpSpPr/>
            <p:nvPr/>
          </p:nvGrpSpPr>
          <p:grpSpPr>
            <a:xfrm>
              <a:off x="0" y="0"/>
              <a:ext cx="2509775" cy="3022278"/>
              <a:chOff x="0" y="0"/>
              <a:chExt cx="2509774" cy="3022277"/>
            </a:xfrm>
          </p:grpSpPr>
          <p:sp>
            <p:nvSpPr>
              <p:cNvPr id="158" name="Кружок"/>
              <p:cNvSpPr/>
              <p:nvPr/>
            </p:nvSpPr>
            <p:spPr>
              <a:xfrm>
                <a:off x="29336" y="0"/>
                <a:ext cx="2451101" cy="2451100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59" name="Прямоугольник"/>
              <p:cNvSpPr/>
              <p:nvPr/>
            </p:nvSpPr>
            <p:spPr>
              <a:xfrm>
                <a:off x="0" y="1752277"/>
                <a:ext cx="2509775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60" name="Линия"/>
              <p:cNvSpPr/>
              <p:nvPr/>
            </p:nvSpPr>
            <p:spPr>
              <a:xfrm>
                <a:off x="145837" y="1752277"/>
                <a:ext cx="2222501" cy="1"/>
              </a:xfrm>
              <a:prstGeom prst="line">
                <a:avLst/>
              </a:prstGeom>
              <a:noFill/>
              <a:ln w="381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65" name="Группа"/>
            <p:cNvGrpSpPr/>
            <p:nvPr/>
          </p:nvGrpSpPr>
          <p:grpSpPr>
            <a:xfrm>
              <a:off x="29336" y="1270845"/>
              <a:ext cx="2451101" cy="480588"/>
              <a:chOff x="0" y="0"/>
              <a:chExt cx="2451100" cy="480586"/>
            </a:xfrm>
          </p:grpSpPr>
          <p:sp>
            <p:nvSpPr>
              <p:cNvPr id="162" name="Линия"/>
              <p:cNvSpPr/>
              <p:nvPr/>
            </p:nvSpPr>
            <p:spPr>
              <a:xfrm>
                <a:off x="0" y="0"/>
                <a:ext cx="2451100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3" name="Линия"/>
              <p:cNvSpPr/>
              <p:nvPr/>
            </p:nvSpPr>
            <p:spPr>
              <a:xfrm flipV="1">
                <a:off x="126061" y="2335"/>
                <a:ext cx="1232839" cy="47825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9" name="Соединит. линия"/>
              <p:cNvSpPr/>
              <p:nvPr/>
            </p:nvSpPr>
            <p:spPr>
              <a:xfrm>
                <a:off x="962133" y="3924"/>
                <a:ext cx="43081" cy="1331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335" h="21600" fill="norm" stroke="1" extrusionOk="0">
                    <a:moveTo>
                      <a:pt x="17335" y="21600"/>
                    </a:moveTo>
                    <a:cubicBezTo>
                      <a:pt x="136" y="15906"/>
                      <a:pt x="-4265" y="8706"/>
                      <a:pt x="4133" y="0"/>
                    </a:cubicBezTo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166" name="θ"/>
            <p:cNvSpPr txBox="1"/>
            <p:nvPr/>
          </p:nvSpPr>
          <p:spPr>
            <a:xfrm>
              <a:off x="692737" y="1198285"/>
              <a:ext cx="228487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θ</a:t>
              </a:r>
            </a:p>
          </p:txBody>
        </p:sp>
      </p:grpSp>
      <p:sp>
        <p:nvSpPr>
          <p:cNvPr id="168" name="Yut stick"/>
          <p:cNvSpPr txBox="1"/>
          <p:nvPr/>
        </p:nvSpPr>
        <p:spPr>
          <a:xfrm>
            <a:off x="7973379" y="4671150"/>
            <a:ext cx="131910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/>
            </a:lvl1pPr>
          </a:lstStyle>
          <a:p>
            <a:pPr/>
            <a:r>
              <a:t>Yut stick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Прямокутник 3"/>
          <p:cNvSpPr/>
          <p:nvPr/>
        </p:nvSpPr>
        <p:spPr>
          <a:xfrm>
            <a:off x="0" y="706914"/>
            <a:ext cx="12192000" cy="72064"/>
          </a:xfrm>
          <a:prstGeom prst="rect">
            <a:avLst/>
          </a:prstGeom>
          <a:solidFill>
            <a:srgbClr val="346A99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2" name="Прямокутник 4"/>
          <p:cNvSpPr/>
          <p:nvPr/>
        </p:nvSpPr>
        <p:spPr>
          <a:xfrm>
            <a:off x="0" y="6319316"/>
            <a:ext cx="12192000" cy="87197"/>
          </a:xfrm>
          <a:prstGeom prst="rect">
            <a:avLst/>
          </a:prstGeom>
          <a:solidFill>
            <a:srgbClr val="346A99"/>
          </a:solidFill>
          <a:ln w="12700">
            <a:solidFill>
              <a:srgbClr val="346A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7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27933" y="21563"/>
            <a:ext cx="698095" cy="677231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Заголовок 1"/>
          <p:cNvSpPr txBox="1"/>
          <p:nvPr/>
        </p:nvSpPr>
        <p:spPr>
          <a:xfrm>
            <a:off x="0" y="0"/>
            <a:ext cx="9917294" cy="716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822959">
              <a:lnSpc>
                <a:spcPct val="90000"/>
              </a:lnSpc>
              <a:defRPr b="1" sz="3780">
                <a:solidFill>
                  <a:srgbClr val="222A35"/>
                </a:solidFill>
                <a:effectLst>
                  <a:outerShdw sx="100000" sy="100000" kx="0" ky="0" algn="b" rotWithShape="0" blurRad="34289" dist="34289" dir="2700000">
                    <a:srgbClr val="000000">
                      <a:alpha val="43137"/>
                    </a:srgbClr>
                  </a:outerShdw>
                </a:effectLst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Вероятность результата</a:t>
            </a:r>
          </a:p>
        </p:txBody>
      </p:sp>
      <p:sp>
        <p:nvSpPr>
          <p:cNvPr id="175" name="Заголовок 1"/>
          <p:cNvSpPr txBox="1"/>
          <p:nvPr/>
        </p:nvSpPr>
        <p:spPr>
          <a:xfrm>
            <a:off x="5924548" y="6444762"/>
            <a:ext cx="342902" cy="41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r" defTabSz="676655">
              <a:lnSpc>
                <a:spcPct val="72000"/>
              </a:lnSpc>
              <a:defRPr b="1" sz="1998">
                <a:effectLst>
                  <a:outerShdw sx="100000" sy="100000" kx="0" ky="0" algn="b" rotWithShape="0" blurRad="28194" dist="28194" dir="2700000">
                    <a:srgbClr val="000000">
                      <a:alpha val="43137"/>
                    </a:srgbClr>
                  </a:outerShdw>
                </a:effectLst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76" name="Місце для вмісту 12"/>
          <p:cNvSpPr txBox="1"/>
          <p:nvPr>
            <p:ph type="body" idx="1"/>
          </p:nvPr>
        </p:nvSpPr>
        <p:spPr>
          <a:xfrm>
            <a:off x="838200" y="1095999"/>
            <a:ext cx="10454196" cy="4683364"/>
          </a:xfrm>
          <a:prstGeom prst="rect">
            <a:avLst/>
          </a:prstGeom>
        </p:spPr>
        <p:txBody>
          <a:bodyPr/>
          <a:lstStyle/>
          <a:p>
            <a:pPr marL="0" indent="0" algn="just">
              <a:buSzTx/>
              <a:buNone/>
              <a:defRPr>
                <a:latin typeface="Constantia"/>
                <a:ea typeface="Constantia"/>
                <a:cs typeface="Constantia"/>
                <a:sym typeface="Constantia"/>
              </a:defRPr>
            </a:pPr>
          </a:p>
        </p:txBody>
      </p:sp>
      <p:grpSp>
        <p:nvGrpSpPr>
          <p:cNvPr id="186" name="Группа"/>
          <p:cNvGrpSpPr/>
          <p:nvPr/>
        </p:nvGrpSpPr>
        <p:grpSpPr>
          <a:xfrm>
            <a:off x="8876982" y="1567327"/>
            <a:ext cx="2509775" cy="3022278"/>
            <a:chOff x="0" y="0"/>
            <a:chExt cx="2509774" cy="3022277"/>
          </a:xfrm>
        </p:grpSpPr>
        <p:grpSp>
          <p:nvGrpSpPr>
            <p:cNvPr id="180" name="Группа"/>
            <p:cNvGrpSpPr/>
            <p:nvPr/>
          </p:nvGrpSpPr>
          <p:grpSpPr>
            <a:xfrm>
              <a:off x="0" y="0"/>
              <a:ext cx="2509775" cy="3022278"/>
              <a:chOff x="0" y="0"/>
              <a:chExt cx="2509774" cy="3022277"/>
            </a:xfrm>
          </p:grpSpPr>
          <p:sp>
            <p:nvSpPr>
              <p:cNvPr id="177" name="Кружок"/>
              <p:cNvSpPr/>
              <p:nvPr/>
            </p:nvSpPr>
            <p:spPr>
              <a:xfrm>
                <a:off x="29336" y="0"/>
                <a:ext cx="2451101" cy="2451100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78" name="Прямоугольник"/>
              <p:cNvSpPr/>
              <p:nvPr/>
            </p:nvSpPr>
            <p:spPr>
              <a:xfrm>
                <a:off x="0" y="1752277"/>
                <a:ext cx="2509775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79" name="Линия"/>
              <p:cNvSpPr/>
              <p:nvPr/>
            </p:nvSpPr>
            <p:spPr>
              <a:xfrm>
                <a:off x="145837" y="1752277"/>
                <a:ext cx="2222501" cy="1"/>
              </a:xfrm>
              <a:prstGeom prst="line">
                <a:avLst/>
              </a:prstGeom>
              <a:noFill/>
              <a:ln w="381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84" name="Группа"/>
            <p:cNvGrpSpPr/>
            <p:nvPr/>
          </p:nvGrpSpPr>
          <p:grpSpPr>
            <a:xfrm>
              <a:off x="29336" y="1270845"/>
              <a:ext cx="2451101" cy="480588"/>
              <a:chOff x="0" y="0"/>
              <a:chExt cx="2451100" cy="480586"/>
            </a:xfrm>
          </p:grpSpPr>
          <p:sp>
            <p:nvSpPr>
              <p:cNvPr id="181" name="Линия"/>
              <p:cNvSpPr/>
              <p:nvPr/>
            </p:nvSpPr>
            <p:spPr>
              <a:xfrm>
                <a:off x="0" y="0"/>
                <a:ext cx="2451100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82" name="Линия"/>
              <p:cNvSpPr/>
              <p:nvPr/>
            </p:nvSpPr>
            <p:spPr>
              <a:xfrm flipV="1">
                <a:off x="126061" y="2335"/>
                <a:ext cx="1232839" cy="47825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1" name="Соединит. линия"/>
              <p:cNvSpPr/>
              <p:nvPr/>
            </p:nvSpPr>
            <p:spPr>
              <a:xfrm>
                <a:off x="962133" y="3924"/>
                <a:ext cx="43081" cy="1331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335" h="21600" fill="norm" stroke="1" extrusionOk="0">
                    <a:moveTo>
                      <a:pt x="17335" y="21600"/>
                    </a:moveTo>
                    <a:cubicBezTo>
                      <a:pt x="136" y="15906"/>
                      <a:pt x="-4265" y="8706"/>
                      <a:pt x="4133" y="0"/>
                    </a:cubicBezTo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185" name="θ"/>
            <p:cNvSpPr txBox="1"/>
            <p:nvPr/>
          </p:nvSpPr>
          <p:spPr>
            <a:xfrm>
              <a:off x="692737" y="1198285"/>
              <a:ext cx="228487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θ</a:t>
              </a:r>
            </a:p>
          </p:txBody>
        </p:sp>
      </p:grpSp>
      <p:sp>
        <p:nvSpPr>
          <p:cNvPr id="187" name="Yut stick"/>
          <p:cNvSpPr txBox="1"/>
          <p:nvPr/>
        </p:nvSpPr>
        <p:spPr>
          <a:xfrm>
            <a:off x="9472317" y="3654217"/>
            <a:ext cx="131910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/>
            </a:lvl1pPr>
          </a:lstStyle>
          <a:p>
            <a:pPr/>
            <a:r>
              <a:t>Yut stick</a:t>
            </a:r>
          </a:p>
        </p:txBody>
      </p:sp>
      <p:sp>
        <p:nvSpPr>
          <p:cNvPr id="188" name="Уравнение"/>
          <p:cNvSpPr txBox="1"/>
          <p:nvPr/>
        </p:nvSpPr>
        <p:spPr>
          <a:xfrm>
            <a:off x="699454" y="2917032"/>
            <a:ext cx="6091824" cy="160533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q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den>
                  </m:f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d>
                    <m:dPr>
                      <m:ctrlPr>
                        <a:rPr xmlns:a="http://schemas.openxmlformats.org/drawingml/2006/main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xmlns:a="http://schemas.openxmlformats.org/drawingml/2006/main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a:rPr xmlns:a="http://schemas.openxmlformats.org/drawingml/2006/main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xmlns:a="http://schemas.openxmlformats.org/drawingml/2006/main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xmlns:a="http://schemas.openxmlformats.org/drawingml/2006/main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xmlns:a="http://schemas.openxmlformats.org/drawingml/2006/main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xmlns:a="http://schemas.openxmlformats.org/drawingml/2006/main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xmlns:a="http://schemas.openxmlformats.org/drawingml/2006/main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type m:val="bar"/>
                            </m:fPr>
                            <m:num>
                              <m:r>
                                <a:rPr xmlns:a="http://schemas.openxmlformats.org/drawingml/2006/main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e>
                                  <m:r>
                                    <m:rPr>
                                      <m:sty m:val="p"/>
                                    </m:rPr>
                                    <a:rPr xmlns:a="http://schemas.openxmlformats.org/drawingml/2006/main" sz="3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xmlns:a="http://schemas.openxmlformats.org/drawingml/2006/main" sz="3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xmlns:a="http://schemas.openxmlformats.org/drawingml/2006/main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num>
                            <m:den>
                              <m:r>
                                <a:rPr xmlns:a="http://schemas.openxmlformats.org/drawingml/2006/main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xmlns:a="http://schemas.openxmlformats.org/drawingml/2006/main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xmlns:a="http://schemas.openxmlformats.org/drawingml/2006/main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xmlns:a="http://schemas.openxmlformats.org/drawingml/2006/main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xmlns:a="http://schemas.openxmlformats.org/drawingml/2006/main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xmlns:a="http://schemas.openxmlformats.org/drawingml/2006/main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xmlns:a="http://schemas.openxmlformats.org/drawingml/2006/main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xmlns:a="http://schemas.openxmlformats.org/drawingml/2006/main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xmlns:a="http://schemas.openxmlformats.org/drawingml/2006/main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  <m:r>
                                <m:rPr>
                                  <m:sty m:val="p"/>
                                </m:rPr>
                                <a:rPr xmlns:a="http://schemas.openxmlformats.org/drawingml/2006/main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xmlns:a="http://schemas.openxmlformats.org/drawingml/2006/main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xmlns:a="http://schemas.openxmlformats.org/drawingml/2006/main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xmlns:a="http://schemas.openxmlformats.org/drawingml/2006/main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den>
                      </m:f>
                    </m:e>
                  </m:d>
                </m:oMath>
              </m:oMathPara>
            </a14:m>
            <a:endParaRPr sz="3000"/>
          </a:p>
        </p:txBody>
      </p:sp>
      <p:sp>
        <p:nvSpPr>
          <p:cNvPr id="189" name="«A study on probability of the Korean board game Yut»…"/>
          <p:cNvSpPr txBox="1"/>
          <p:nvPr/>
        </p:nvSpPr>
        <p:spPr>
          <a:xfrm>
            <a:off x="388748" y="5656228"/>
            <a:ext cx="8328495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«A study on probability of the Korean board game Yut»</a:t>
            </a:r>
          </a:p>
          <a:p>
            <a:pPr/>
            <a:r>
              <a:t>Changhyuck Oh, Journal of the Korean Data &amp; Information Science Society, 2010</a:t>
            </a:r>
          </a:p>
        </p:txBody>
      </p:sp>
      <p:sp>
        <p:nvSpPr>
          <p:cNvPr id="190" name="Вероятность падения палочки плоской стороной вниз:"/>
          <p:cNvSpPr txBox="1"/>
          <p:nvPr/>
        </p:nvSpPr>
        <p:spPr>
          <a:xfrm>
            <a:off x="583803" y="1632198"/>
            <a:ext cx="750804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/>
            </a:lvl1pPr>
          </a:lstStyle>
          <a:p>
            <a:pPr/>
            <a:r>
              <a:t>Вероятность падения палочки плоской стороной вниз: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Прямокутник 3"/>
          <p:cNvSpPr/>
          <p:nvPr/>
        </p:nvSpPr>
        <p:spPr>
          <a:xfrm>
            <a:off x="0" y="706914"/>
            <a:ext cx="12192000" cy="72064"/>
          </a:xfrm>
          <a:prstGeom prst="rect">
            <a:avLst/>
          </a:prstGeom>
          <a:solidFill>
            <a:srgbClr val="346A99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4" name="Прямокутник 4"/>
          <p:cNvSpPr/>
          <p:nvPr/>
        </p:nvSpPr>
        <p:spPr>
          <a:xfrm>
            <a:off x="0" y="6319316"/>
            <a:ext cx="12192000" cy="87197"/>
          </a:xfrm>
          <a:prstGeom prst="rect">
            <a:avLst/>
          </a:prstGeom>
          <a:solidFill>
            <a:srgbClr val="346A99"/>
          </a:solidFill>
          <a:ln w="12700">
            <a:solidFill>
              <a:srgbClr val="346A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9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27933" y="21563"/>
            <a:ext cx="698095" cy="677231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Заголовок 1"/>
          <p:cNvSpPr txBox="1"/>
          <p:nvPr/>
        </p:nvSpPr>
        <p:spPr>
          <a:xfrm>
            <a:off x="0" y="0"/>
            <a:ext cx="9917294" cy="716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822959">
              <a:lnSpc>
                <a:spcPct val="90000"/>
              </a:lnSpc>
              <a:defRPr b="1" sz="3780">
                <a:solidFill>
                  <a:srgbClr val="222A35"/>
                </a:solidFill>
                <a:effectLst>
                  <a:outerShdw sx="100000" sy="100000" kx="0" ky="0" algn="b" rotWithShape="0" blurRad="34289" dist="34289" dir="2700000">
                    <a:srgbClr val="000000">
                      <a:alpha val="43137"/>
                    </a:srgbClr>
                  </a:outerShdw>
                </a:effectLst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Вероятность результата: график</a:t>
            </a:r>
          </a:p>
        </p:txBody>
      </p:sp>
      <p:sp>
        <p:nvSpPr>
          <p:cNvPr id="197" name="Заголовок 1"/>
          <p:cNvSpPr txBox="1"/>
          <p:nvPr/>
        </p:nvSpPr>
        <p:spPr>
          <a:xfrm>
            <a:off x="5924548" y="6444762"/>
            <a:ext cx="342902" cy="41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r" defTabSz="676655">
              <a:lnSpc>
                <a:spcPct val="72000"/>
              </a:lnSpc>
              <a:defRPr b="1" sz="1998">
                <a:effectLst>
                  <a:outerShdw sx="100000" sy="100000" kx="0" ky="0" algn="b" rotWithShape="0" blurRad="28194" dist="28194" dir="2700000">
                    <a:srgbClr val="000000">
                      <a:alpha val="43137"/>
                    </a:srgbClr>
                  </a:outerShdw>
                </a:effectLst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98" name="Місце для вмісту 12"/>
          <p:cNvSpPr txBox="1"/>
          <p:nvPr>
            <p:ph type="body" idx="1"/>
          </p:nvPr>
        </p:nvSpPr>
        <p:spPr>
          <a:xfrm>
            <a:off x="838200" y="1095999"/>
            <a:ext cx="10454196" cy="4683364"/>
          </a:xfrm>
          <a:prstGeom prst="rect">
            <a:avLst/>
          </a:prstGeom>
        </p:spPr>
        <p:txBody>
          <a:bodyPr/>
          <a:lstStyle/>
          <a:p>
            <a:pPr marL="0" indent="0" algn="just">
              <a:buSzTx/>
              <a:buNone/>
              <a:defRPr>
                <a:latin typeface="Constantia"/>
                <a:ea typeface="Constantia"/>
                <a:cs typeface="Constantia"/>
                <a:sym typeface="Constantia"/>
              </a:defRPr>
            </a:pPr>
          </a:p>
        </p:txBody>
      </p:sp>
      <p:sp>
        <p:nvSpPr>
          <p:cNvPr id="199" name="Уравнение"/>
          <p:cNvSpPr txBox="1"/>
          <p:nvPr/>
        </p:nvSpPr>
        <p:spPr>
          <a:xfrm>
            <a:off x="337105" y="2795549"/>
            <a:ext cx="4900389" cy="128426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q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den>
                  </m:f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d>
                    <m:d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type m:val="bar"/>
                            </m:fPr>
                            <m:num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e>
                                  <m:r>
                                    <m:rPr>
                                      <m:sty m:val="p"/>
                                    </m:rPr>
                                    <a:rPr xmlns:a="http://schemas.openxmlformats.org/drawingml/2006/mai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xmlns:a="http://schemas.openxmlformats.org/drawingml/2006/mai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num>
                            <m:den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  <m:r>
                                <m:rPr>
                                  <m:sty m:val="p"/>
                                </m:rP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den>
                      </m:f>
                    </m:e>
                  </m:d>
                </m:oMath>
              </m:oMathPara>
            </a14:m>
            <a:endParaRPr sz="2400"/>
          </a:p>
        </p:txBody>
      </p:sp>
      <p:grpSp>
        <p:nvGrpSpPr>
          <p:cNvPr id="203" name="Группа"/>
          <p:cNvGrpSpPr/>
          <p:nvPr/>
        </p:nvGrpSpPr>
        <p:grpSpPr>
          <a:xfrm>
            <a:off x="5331222" y="985356"/>
            <a:ext cx="6789949" cy="5295713"/>
            <a:chOff x="0" y="0"/>
            <a:chExt cx="6789948" cy="5295711"/>
          </a:xfrm>
        </p:grpSpPr>
        <p:pic>
          <p:nvPicPr>
            <p:cNvPr id="200" name="Снимок экрана 2018-11-25 в 01.16.27.png" descr="Снимок экрана 2018-11-25 в 01.16.27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6789949" cy="51275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1" name="θ, rad"/>
            <p:cNvSpPr txBox="1"/>
            <p:nvPr/>
          </p:nvSpPr>
          <p:spPr>
            <a:xfrm>
              <a:off x="5786953" y="4937571"/>
              <a:ext cx="71761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θ, rad</a:t>
              </a:r>
            </a:p>
          </p:txBody>
        </p:sp>
        <p:sp>
          <p:nvSpPr>
            <p:cNvPr id="202" name="q"/>
            <p:cNvSpPr txBox="1"/>
            <p:nvPr/>
          </p:nvSpPr>
          <p:spPr>
            <a:xfrm>
              <a:off x="246733" y="156373"/>
              <a:ext cx="23150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q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Прямокутник 3"/>
          <p:cNvSpPr/>
          <p:nvPr/>
        </p:nvSpPr>
        <p:spPr>
          <a:xfrm>
            <a:off x="0" y="706914"/>
            <a:ext cx="12192000" cy="72064"/>
          </a:xfrm>
          <a:prstGeom prst="rect">
            <a:avLst/>
          </a:prstGeom>
          <a:solidFill>
            <a:srgbClr val="346A99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6" name="Прямокутник 4"/>
          <p:cNvSpPr/>
          <p:nvPr/>
        </p:nvSpPr>
        <p:spPr>
          <a:xfrm>
            <a:off x="0" y="6319316"/>
            <a:ext cx="12192000" cy="87197"/>
          </a:xfrm>
          <a:prstGeom prst="rect">
            <a:avLst/>
          </a:prstGeom>
          <a:solidFill>
            <a:srgbClr val="346A99"/>
          </a:solidFill>
          <a:ln w="12700">
            <a:solidFill>
              <a:srgbClr val="346A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0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27933" y="21563"/>
            <a:ext cx="698095" cy="677231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Заголовок 1"/>
          <p:cNvSpPr txBox="1"/>
          <p:nvPr/>
        </p:nvSpPr>
        <p:spPr>
          <a:xfrm>
            <a:off x="0" y="0"/>
            <a:ext cx="9917294" cy="716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822959">
              <a:lnSpc>
                <a:spcPct val="90000"/>
              </a:lnSpc>
              <a:defRPr b="1" sz="3780">
                <a:solidFill>
                  <a:srgbClr val="222A35"/>
                </a:solidFill>
                <a:effectLst>
                  <a:outerShdw sx="100000" sy="100000" kx="0" ky="0" algn="b" rotWithShape="0" blurRad="34289" dist="34289" dir="2700000">
                    <a:srgbClr val="000000">
                      <a:alpha val="43137"/>
                    </a:srgbClr>
                  </a:outerShdw>
                </a:effectLst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Вероятность результата: приближение</a:t>
            </a:r>
          </a:p>
        </p:txBody>
      </p:sp>
      <p:sp>
        <p:nvSpPr>
          <p:cNvPr id="209" name="Заголовок 1"/>
          <p:cNvSpPr txBox="1"/>
          <p:nvPr/>
        </p:nvSpPr>
        <p:spPr>
          <a:xfrm>
            <a:off x="5924548" y="6444762"/>
            <a:ext cx="342902" cy="41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r" defTabSz="676655">
              <a:lnSpc>
                <a:spcPct val="72000"/>
              </a:lnSpc>
              <a:defRPr b="1" sz="1998">
                <a:effectLst>
                  <a:outerShdw sx="100000" sy="100000" kx="0" ky="0" algn="b" rotWithShape="0" blurRad="28194" dist="28194" dir="2700000">
                    <a:srgbClr val="000000">
                      <a:alpha val="43137"/>
                    </a:srgbClr>
                  </a:outerShdw>
                </a:effectLst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210" name="Місце для вмісту 12"/>
          <p:cNvSpPr txBox="1"/>
          <p:nvPr>
            <p:ph type="body" idx="1"/>
          </p:nvPr>
        </p:nvSpPr>
        <p:spPr>
          <a:xfrm>
            <a:off x="838200" y="1095999"/>
            <a:ext cx="10454196" cy="4683364"/>
          </a:xfrm>
          <a:prstGeom prst="rect">
            <a:avLst/>
          </a:prstGeom>
        </p:spPr>
        <p:txBody>
          <a:bodyPr/>
          <a:lstStyle/>
          <a:p>
            <a:pPr marL="0" indent="0" algn="just">
              <a:buSzTx/>
              <a:buNone/>
              <a:defRPr>
                <a:latin typeface="Constantia"/>
                <a:ea typeface="Constantia"/>
                <a:cs typeface="Constantia"/>
                <a:sym typeface="Constantia"/>
              </a:defRPr>
            </a:pPr>
          </a:p>
        </p:txBody>
      </p:sp>
      <p:sp>
        <p:nvSpPr>
          <p:cNvPr id="211" name="Линия"/>
          <p:cNvSpPr/>
          <p:nvPr/>
        </p:nvSpPr>
        <p:spPr>
          <a:xfrm flipV="1">
            <a:off x="6440995" y="737939"/>
            <a:ext cx="1" cy="5675928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212" name="Снимок экрана 2018-11-25 в 01.56.30.png" descr="Снимок экрана 2018-11-25 в 01.56.3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1256" y="785327"/>
            <a:ext cx="5733577" cy="54561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Снимок экрана 2018-11-25 в 01.56.54.png" descr="Снимок экрана 2018-11-25 в 01.56.5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96543" y="785327"/>
            <a:ext cx="4776268" cy="54957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