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1.xml" ContentType="application/vnd.openxmlformats-officedocument.themeOverride+xml"/>
  <Override PartName="/ppt/tags/tag18.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1" r:id="rId4"/>
    <p:sldId id="264" r:id="rId5"/>
    <p:sldId id="263" r:id="rId6"/>
    <p:sldId id="265" r:id="rId7"/>
    <p:sldId id="262" r:id="rId8"/>
    <p:sldId id="269" r:id="rId9"/>
    <p:sldId id="276" r:id="rId10"/>
    <p:sldId id="275" r:id="rId11"/>
    <p:sldId id="277" r:id="rId12"/>
    <p:sldId id="257"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660"/>
  </p:normalViewPr>
  <p:slideViewPr>
    <p:cSldViewPr snapToGrid="0" showGuides="1">
      <p:cViewPr varScale="1">
        <p:scale>
          <a:sx n="87" d="100"/>
          <a:sy n="87" d="100"/>
        </p:scale>
        <p:origin x="403"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t>2018/7/22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t>‹#›</a:t>
            </a:fld>
            <a:endParaRPr lang="zh-CN" altLang="en-US"/>
          </a:p>
        </p:txBody>
      </p:sp>
    </p:spTree>
    <p:extLst>
      <p:ext uri="{BB962C8B-B14F-4D97-AF65-F5344CB8AC3E}">
        <p14:creationId xmlns:p14="http://schemas.microsoft.com/office/powerpoint/2010/main" val="30262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a:t>
            </a:fld>
            <a:endParaRPr lang="zh-CN" altLang="en-US"/>
          </a:p>
        </p:txBody>
      </p:sp>
    </p:spTree>
    <p:extLst>
      <p:ext uri="{BB962C8B-B14F-4D97-AF65-F5344CB8AC3E}">
        <p14:creationId xmlns:p14="http://schemas.microsoft.com/office/powerpoint/2010/main" val="8437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10</a:t>
            </a:fld>
            <a:endParaRPr lang="zh-CN" altLang="en-US"/>
          </a:p>
        </p:txBody>
      </p:sp>
    </p:spTree>
    <p:extLst>
      <p:ext uri="{BB962C8B-B14F-4D97-AF65-F5344CB8AC3E}">
        <p14:creationId xmlns:p14="http://schemas.microsoft.com/office/powerpoint/2010/main" val="174344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11</a:t>
            </a:fld>
            <a:endParaRPr lang="zh-CN" altLang="en-US"/>
          </a:p>
        </p:txBody>
      </p:sp>
    </p:spTree>
    <p:extLst>
      <p:ext uri="{BB962C8B-B14F-4D97-AF65-F5344CB8AC3E}">
        <p14:creationId xmlns:p14="http://schemas.microsoft.com/office/powerpoint/2010/main" val="1942153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12</a:t>
            </a:fld>
            <a:endParaRPr lang="zh-CN" altLang="en-US"/>
          </a:p>
        </p:txBody>
      </p:sp>
    </p:spTree>
    <p:extLst>
      <p:ext uri="{BB962C8B-B14F-4D97-AF65-F5344CB8AC3E}">
        <p14:creationId xmlns:p14="http://schemas.microsoft.com/office/powerpoint/2010/main" val="327395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a:t>
            </a:fld>
            <a:endParaRPr lang="zh-CN" altLang="en-US"/>
          </a:p>
        </p:txBody>
      </p:sp>
    </p:spTree>
    <p:extLst>
      <p:ext uri="{BB962C8B-B14F-4D97-AF65-F5344CB8AC3E}">
        <p14:creationId xmlns:p14="http://schemas.microsoft.com/office/powerpoint/2010/main" val="77672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3</a:t>
            </a:fld>
            <a:endParaRPr lang="zh-CN" altLang="en-US"/>
          </a:p>
        </p:txBody>
      </p:sp>
    </p:spTree>
    <p:extLst>
      <p:ext uri="{BB962C8B-B14F-4D97-AF65-F5344CB8AC3E}">
        <p14:creationId xmlns:p14="http://schemas.microsoft.com/office/powerpoint/2010/main" val="319189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4</a:t>
            </a:fld>
            <a:endParaRPr lang="zh-CN" altLang="en-US"/>
          </a:p>
        </p:txBody>
      </p:sp>
    </p:spTree>
    <p:extLst>
      <p:ext uri="{BB962C8B-B14F-4D97-AF65-F5344CB8AC3E}">
        <p14:creationId xmlns:p14="http://schemas.microsoft.com/office/powerpoint/2010/main" val="265459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5</a:t>
            </a:fld>
            <a:endParaRPr lang="zh-CN" altLang="en-US"/>
          </a:p>
        </p:txBody>
      </p:sp>
    </p:spTree>
    <p:extLst>
      <p:ext uri="{BB962C8B-B14F-4D97-AF65-F5344CB8AC3E}">
        <p14:creationId xmlns:p14="http://schemas.microsoft.com/office/powerpoint/2010/main" val="17958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6</a:t>
            </a:fld>
            <a:endParaRPr lang="zh-CN" altLang="en-US"/>
          </a:p>
        </p:txBody>
      </p:sp>
    </p:spTree>
    <p:extLst>
      <p:ext uri="{BB962C8B-B14F-4D97-AF65-F5344CB8AC3E}">
        <p14:creationId xmlns:p14="http://schemas.microsoft.com/office/powerpoint/2010/main" val="7530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7</a:t>
            </a:fld>
            <a:endParaRPr lang="zh-CN" altLang="en-US"/>
          </a:p>
        </p:txBody>
      </p:sp>
    </p:spTree>
    <p:extLst>
      <p:ext uri="{BB962C8B-B14F-4D97-AF65-F5344CB8AC3E}">
        <p14:creationId xmlns:p14="http://schemas.microsoft.com/office/powerpoint/2010/main" val="241291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8</a:t>
            </a:fld>
            <a:endParaRPr lang="zh-CN" altLang="en-US"/>
          </a:p>
        </p:txBody>
      </p:sp>
    </p:spTree>
    <p:extLst>
      <p:ext uri="{BB962C8B-B14F-4D97-AF65-F5344CB8AC3E}">
        <p14:creationId xmlns:p14="http://schemas.microsoft.com/office/powerpoint/2010/main" val="319208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9</a:t>
            </a:fld>
            <a:endParaRPr lang="zh-CN" altLang="en-US"/>
          </a:p>
        </p:txBody>
      </p:sp>
    </p:spTree>
    <p:extLst>
      <p:ext uri="{BB962C8B-B14F-4D97-AF65-F5344CB8AC3E}">
        <p14:creationId xmlns:p14="http://schemas.microsoft.com/office/powerpoint/2010/main" val="53894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0746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43543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3240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0423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6940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5626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0962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8616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842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213847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2018/7/22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9178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t>2018/7/22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9236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hemeOverride" Target="../theme/themeOverride11.xml"/><Relationship Id="rId5" Type="http://schemas.openxmlformats.org/officeDocument/2006/relationships/image" Target="../media/image1.jpe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 Target="slide7.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 Target="slide3.xml"/><Relationship Id="rId2" Type="http://schemas.openxmlformats.org/officeDocument/2006/relationships/tags" Target="../tags/tag4.xml"/><Relationship Id="rId1" Type="http://schemas.openxmlformats.org/officeDocument/2006/relationships/themeOverride" Target="../theme/themeOverride2.xml"/><Relationship Id="rId6" Type="http://schemas.openxmlformats.org/officeDocument/2006/relationships/tags" Target="../tags/tag8.xml"/><Relationship Id="rId11" Type="http://schemas.openxmlformats.org/officeDocument/2006/relationships/notesSlide" Target="../notesSlides/notesSlide2.xml"/><Relationship Id="rId5" Type="http://schemas.openxmlformats.org/officeDocument/2006/relationships/tags" Target="../tags/tag7.xml"/><Relationship Id="rId10" Type="http://schemas.openxmlformats.org/officeDocument/2006/relationships/slideLayout" Target="../slideLayouts/slideLayout7.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hemeOverride" Target="../theme/themeOverride3.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5.xml"/><Relationship Id="rId6" Type="http://schemas.openxmlformats.org/officeDocument/2006/relationships/image" Target="../media/image1.jpe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7.xml"/><Relationship Id="rId6" Type="http://schemas.openxmlformats.org/officeDocument/2006/relationships/image" Target="../media/image1.jpe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02487" y="1289791"/>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716685" y="3147064"/>
            <a:ext cx="4752742" cy="1200329"/>
          </a:xfrm>
          <a:prstGeom prst="rect">
            <a:avLst/>
          </a:prstGeom>
          <a:noFill/>
        </p:spPr>
        <p:txBody>
          <a:bodyPr wrap="square" rtlCol="0">
            <a:spAutoFit/>
          </a:bodyPr>
          <a:lstStyle/>
          <a:p>
            <a:pPr algn="ctr"/>
            <a:r>
              <a:rPr lang="en-US" altLang="zh-CN" sz="3600" spc="300" smtClean="0">
                <a:solidFill>
                  <a:schemeClr val="accent1"/>
                </a:solidFill>
                <a:cs typeface="+mn-ea"/>
                <a:sym typeface="+mn-lt"/>
              </a:rPr>
              <a:t>HOMEWORK </a:t>
            </a:r>
            <a:r>
              <a:rPr lang="en-US" altLang="zh-CN" sz="3600" spc="300" dirty="0" smtClean="0">
                <a:solidFill>
                  <a:schemeClr val="accent1"/>
                </a:solidFill>
                <a:cs typeface="+mn-ea"/>
                <a:sym typeface="+mn-lt"/>
              </a:rPr>
              <a:t>REPORT</a:t>
            </a:r>
            <a:endParaRPr lang="zh-CN" altLang="en-US" sz="3600" spc="300" dirty="0">
              <a:solidFill>
                <a:schemeClr val="accent1"/>
              </a:solidFill>
              <a:cs typeface="+mn-ea"/>
              <a:sym typeface="+mn-lt"/>
            </a:endParaRPr>
          </a:p>
        </p:txBody>
      </p:sp>
      <p:sp>
        <p:nvSpPr>
          <p:cNvPr id="13" name="PA_文本框 4"/>
          <p:cNvSpPr txBox="1"/>
          <p:nvPr>
            <p:custDataLst>
              <p:tags r:id="rId3"/>
            </p:custDataLst>
          </p:nvPr>
        </p:nvSpPr>
        <p:spPr>
          <a:xfrm>
            <a:off x="2814206" y="2132916"/>
            <a:ext cx="6557701" cy="923330"/>
          </a:xfrm>
          <a:prstGeom prst="rect">
            <a:avLst/>
          </a:prstGeom>
          <a:noFill/>
        </p:spPr>
        <p:txBody>
          <a:bodyPr wrap="square" rtlCol="0">
            <a:spAutoFit/>
          </a:bodyPr>
          <a:lstStyle/>
          <a:p>
            <a:pPr algn="ctr"/>
            <a:r>
              <a:rPr lang="zh-CN" altLang="en-US" sz="5400" spc="600" dirty="0" smtClean="0">
                <a:cs typeface="+mn-ea"/>
                <a:sym typeface="+mn-lt"/>
              </a:rPr>
              <a:t>一个端口扫描器</a:t>
            </a:r>
            <a:endParaRPr lang="zh-CN" altLang="en-US" sz="5400" spc="600" dirty="0">
              <a:cs typeface="+mn-ea"/>
              <a:sym typeface="+mn-lt"/>
            </a:endParaRPr>
          </a:p>
        </p:txBody>
      </p:sp>
      <p:sp>
        <p:nvSpPr>
          <p:cNvPr id="14" name="文本框 13"/>
          <p:cNvSpPr txBox="1"/>
          <p:nvPr/>
        </p:nvSpPr>
        <p:spPr>
          <a:xfrm>
            <a:off x="4343400" y="4419773"/>
            <a:ext cx="3466584" cy="338554"/>
          </a:xfrm>
          <a:prstGeom prst="rect">
            <a:avLst/>
          </a:prstGeom>
          <a:noFill/>
        </p:spPr>
        <p:txBody>
          <a:bodyPr wrap="square" rtlCol="0">
            <a:spAutoFit/>
          </a:bodyPr>
          <a:lstStyle/>
          <a:p>
            <a:pPr algn="ctr"/>
            <a:r>
              <a:rPr lang="en-US" altLang="zh-CN" sz="1600" dirty="0" smtClean="0">
                <a:cs typeface="+mn-ea"/>
                <a:sym typeface="+mn-lt"/>
              </a:rPr>
              <a:t>Designed by </a:t>
            </a:r>
            <a:r>
              <a:rPr lang="en-US" altLang="zh-CN" sz="1600" dirty="0" err="1" smtClean="0">
                <a:cs typeface="+mn-ea"/>
                <a:sym typeface="+mn-lt"/>
              </a:rPr>
              <a:t>GeChao</a:t>
            </a:r>
            <a:endParaRPr lang="zh-CN" altLang="en-US" sz="1600" dirty="0">
              <a:cs typeface="+mn-ea"/>
              <a:sym typeface="+mn-lt"/>
            </a:endParaRPr>
          </a:p>
        </p:txBody>
      </p:sp>
      <p:sp>
        <p:nvSpPr>
          <p:cNvPr id="15" name="矩形 14"/>
          <p:cNvSpPr/>
          <p:nvPr/>
        </p:nvSpPr>
        <p:spPr>
          <a:xfrm>
            <a:off x="3009384" y="3946227"/>
            <a:ext cx="6167755" cy="338554"/>
          </a:xfrm>
          <a:prstGeom prst="rect">
            <a:avLst/>
          </a:prstGeom>
          <a:noFill/>
          <a:ln>
            <a:noFill/>
          </a:ln>
        </p:spPr>
        <p:txBody>
          <a:bodyPr wrap="square">
            <a:spAutoFit/>
          </a:bodyPr>
          <a:lstStyle/>
          <a:p>
            <a:pPr algn="ctr"/>
            <a:endParaRPr lang="zh-CN" altLang="en-US" sz="1600" dirty="0">
              <a:cs typeface="+mn-ea"/>
              <a:sym typeface="+mn-lt"/>
            </a:endParaRPr>
          </a:p>
        </p:txBody>
      </p:sp>
    </p:spTree>
    <p:extLst>
      <p:ext uri="{BB962C8B-B14F-4D97-AF65-F5344CB8AC3E}">
        <p14:creationId xmlns:p14="http://schemas.microsoft.com/office/powerpoint/2010/main" val="15810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2"/>
                                        </p:tgtEl>
                                        <p:attrNameLst>
                                          <p:attrName>ppt_y</p:attrName>
                                        </p:attrNameLst>
                                      </p:cBhvr>
                                      <p:tavLst>
                                        <p:tav tm="0">
                                          <p:val>
                                            <p:strVal val="#ppt_y"/>
                                          </p:val>
                                        </p:tav>
                                        <p:tav tm="100000">
                                          <p:val>
                                            <p:strVal val="#ppt_y"/>
                                          </p:val>
                                        </p:tav>
                                      </p:tavLst>
                                    </p:anim>
                                    <p:anim calcmode="lin" valueType="num">
                                      <p:cBhvr>
                                        <p:cTn id="2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产品演示</a:t>
            </a:r>
            <a:endParaRPr lang="zh-CN" altLang="en-US" sz="3200" spc="600" dirty="0">
              <a:cs typeface="+mn-ea"/>
              <a:sym typeface="+mn-lt"/>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244" y="1248871"/>
            <a:ext cx="10058400" cy="5032922"/>
          </a:xfrm>
          <a:prstGeom prst="rect">
            <a:avLst/>
          </a:prstGeom>
        </p:spPr>
      </p:pic>
    </p:spTree>
    <p:extLst>
      <p:ext uri="{BB962C8B-B14F-4D97-AF65-F5344CB8AC3E}">
        <p14:creationId xmlns:p14="http://schemas.microsoft.com/office/powerpoint/2010/main" val="9094451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产品演示</a:t>
            </a:r>
            <a:endParaRPr lang="zh-CN" altLang="en-US" sz="3200" spc="600" dirty="0">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415" y="1142238"/>
            <a:ext cx="9752381" cy="5400000"/>
          </a:xfrm>
          <a:prstGeom prst="rect">
            <a:avLst/>
          </a:prstGeom>
        </p:spPr>
      </p:pic>
    </p:spTree>
    <p:extLst>
      <p:ext uri="{BB962C8B-B14F-4D97-AF65-F5344CB8AC3E}">
        <p14:creationId xmlns:p14="http://schemas.microsoft.com/office/powerpoint/2010/main" val="689936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45330" y="1249784"/>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719629" y="2933234"/>
            <a:ext cx="4752742" cy="646331"/>
          </a:xfrm>
          <a:prstGeom prst="rect">
            <a:avLst/>
          </a:prstGeom>
          <a:noFill/>
        </p:spPr>
        <p:txBody>
          <a:bodyPr wrap="square" rtlCol="0">
            <a:spAutoFit/>
          </a:bodyPr>
          <a:lstStyle/>
          <a:p>
            <a:pPr algn="ctr"/>
            <a:r>
              <a:rPr lang="en-US" altLang="zh-CN" sz="3600" spc="300" dirty="0" smtClean="0">
                <a:solidFill>
                  <a:schemeClr val="accent1"/>
                </a:solidFill>
                <a:cs typeface="+mn-ea"/>
                <a:sym typeface="+mn-lt"/>
              </a:rPr>
              <a:t>THANK YOU</a:t>
            </a:r>
            <a:endParaRPr lang="zh-CN" altLang="en-US" sz="3600" spc="300" dirty="0">
              <a:solidFill>
                <a:schemeClr val="accent1"/>
              </a:solidFill>
              <a:cs typeface="+mn-ea"/>
              <a:sym typeface="+mn-lt"/>
            </a:endParaRPr>
          </a:p>
        </p:txBody>
      </p:sp>
    </p:spTree>
    <p:extLst>
      <p:ext uri="{BB962C8B-B14F-4D97-AF65-F5344CB8AC3E}">
        <p14:creationId xmlns:p14="http://schemas.microsoft.com/office/powerpoint/2010/main" val="857701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3958352" y="1810121"/>
            <a:ext cx="6183086" cy="3250457"/>
            <a:chOff x="5399314" y="1916338"/>
            <a:chExt cx="4140001" cy="2176404"/>
          </a:xfrm>
        </p:grpSpPr>
        <p:sp>
          <p:nvSpPr>
            <p:cNvPr id="3" name="MH_Entry_1">
              <a:hlinkClick r:id="rId12" action="ppaction://hlinksldjump"/>
            </p:cNvPr>
            <p:cNvSpPr/>
            <p:nvPr>
              <p:custDataLst>
                <p:tags r:id="rId4"/>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产品介绍</a:t>
              </a:r>
              <a:endParaRPr lang="zh-CN" altLang="en-US" sz="3200" spc="600" dirty="0">
                <a:solidFill>
                  <a:schemeClr val="tx1"/>
                </a:solidFill>
                <a:cs typeface="+mn-ea"/>
                <a:sym typeface="+mn-lt"/>
              </a:endParaRPr>
            </a:p>
          </p:txBody>
        </p:sp>
        <p:sp>
          <p:nvSpPr>
            <p:cNvPr id="4" name="MH_Number_1">
              <a:hlinkClick r:id="rId12" action="ppaction://hlinksldjump"/>
            </p:cNvPr>
            <p:cNvSpPr/>
            <p:nvPr>
              <p:custDataLst>
                <p:tags r:id="rId5"/>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5" name="MH_Entry_2">
              <a:hlinkClick r:id="rId13" action="ppaction://hlinksldjump"/>
            </p:cNvPr>
            <p:cNvSpPr/>
            <p:nvPr>
              <p:custDataLst>
                <p:tags r:id="rId6"/>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en-US" altLang="zh-CN" sz="3200" spc="600" dirty="0">
                  <a:solidFill>
                    <a:schemeClr val="tx1"/>
                  </a:solidFill>
                  <a:cs typeface="+mn-ea"/>
                  <a:sym typeface="+mn-lt"/>
                </a:rPr>
                <a:t> </a:t>
              </a:r>
              <a:r>
                <a:rPr lang="en-US" altLang="zh-CN" sz="3200" spc="600" dirty="0" smtClean="0">
                  <a:solidFill>
                    <a:schemeClr val="tx1"/>
                  </a:solidFill>
                  <a:cs typeface="+mn-ea"/>
                  <a:sym typeface="+mn-lt"/>
                </a:rPr>
                <a:t>  </a:t>
              </a:r>
              <a:r>
                <a:rPr lang="zh-CN" altLang="en-US" sz="3200" spc="600" dirty="0" smtClean="0">
                  <a:solidFill>
                    <a:schemeClr val="tx1"/>
                  </a:solidFill>
                  <a:cs typeface="+mn-ea"/>
                  <a:sym typeface="+mn-lt"/>
                </a:rPr>
                <a:t>原理解释</a:t>
              </a:r>
              <a:endParaRPr lang="zh-CN" altLang="en-US" sz="3200" spc="600" dirty="0">
                <a:solidFill>
                  <a:schemeClr val="tx1"/>
                </a:solidFill>
                <a:cs typeface="+mn-ea"/>
                <a:sym typeface="+mn-lt"/>
              </a:endParaRPr>
            </a:p>
          </p:txBody>
        </p:sp>
        <p:sp>
          <p:nvSpPr>
            <p:cNvPr id="6" name="MH_Number_2">
              <a:hlinkClick r:id="rId13" action="ppaction://hlinksldjump"/>
            </p:cNvPr>
            <p:cNvSpPr/>
            <p:nvPr>
              <p:custDataLst>
                <p:tags r:id="rId7"/>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7" name="MH_Entry_3">
              <a:hlinkClick r:id="rId14"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产品演示</a:t>
              </a:r>
              <a:endParaRPr lang="zh-CN" altLang="en-US" sz="3200" spc="600" dirty="0">
                <a:solidFill>
                  <a:schemeClr val="tx1"/>
                </a:solidFill>
                <a:cs typeface="+mn-ea"/>
                <a:sym typeface="+mn-lt"/>
              </a:endParaRPr>
            </a:p>
          </p:txBody>
        </p:sp>
        <p:sp>
          <p:nvSpPr>
            <p:cNvPr id="8" name="MH_Number_3">
              <a:hlinkClick r:id="rId14"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3</a:t>
              </a:r>
              <a:endParaRPr lang="zh-CN" altLang="en-US" dirty="0">
                <a:solidFill>
                  <a:srgbClr val="FFFFFF"/>
                </a:solidFill>
                <a:cs typeface="+mn-ea"/>
                <a:sym typeface="+mn-lt"/>
              </a:endParaRPr>
            </a:p>
          </p:txBody>
        </p:sp>
      </p:grpSp>
      <p:sp>
        <p:nvSpPr>
          <p:cNvPr id="11" name="PA_MH_Others_1"/>
          <p:cNvSpPr txBox="1"/>
          <p:nvPr>
            <p:custDataLst>
              <p:tags r:id="rId2"/>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p>
        </p:txBody>
      </p:sp>
      <p:sp>
        <p:nvSpPr>
          <p:cNvPr id="12" name="PA_MH_Others_2"/>
          <p:cNvSpPr txBox="1"/>
          <p:nvPr>
            <p:custDataLst>
              <p:tags r:id="rId3"/>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403645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3917948" y="2923601"/>
            <a:ext cx="4356103" cy="1015933"/>
            <a:chOff x="6010522" y="2177416"/>
            <a:chExt cx="5322959" cy="1241424"/>
          </a:xfrm>
        </p:grpSpPr>
        <p:sp>
          <p:nvSpPr>
            <p:cNvPr id="10" name="MH_Title"/>
            <p:cNvSpPr/>
            <p:nvPr>
              <p:custDataLst>
                <p:tags r:id="rId2"/>
              </p:custDataLst>
            </p:nvPr>
          </p:nvSpPr>
          <p:spPr>
            <a:xfrm>
              <a:off x="6010522" y="2177416"/>
              <a:ext cx="5322959" cy="124142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产品介绍</a:t>
              </a:r>
              <a:endParaRPr lang="zh-CN" altLang="en-US" sz="4000" spc="600" dirty="0">
                <a:solidFill>
                  <a:schemeClr val="tx1"/>
                </a:solidFill>
                <a:cs typeface="+mn-ea"/>
                <a:sym typeface="+mn-lt"/>
              </a:endParaRPr>
            </a:p>
          </p:txBody>
        </p:sp>
        <p:sp>
          <p:nvSpPr>
            <p:cNvPr id="17" name="MH_Others_1"/>
            <p:cNvSpPr/>
            <p:nvPr>
              <p:custDataLst>
                <p:tags r:id="rId3"/>
              </p:custDataLst>
            </p:nvPr>
          </p:nvSpPr>
          <p:spPr>
            <a:xfrm>
              <a:off x="6010522" y="2220943"/>
              <a:ext cx="1154368" cy="1154368"/>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53993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产品介绍</a:t>
            </a:r>
            <a:endParaRPr lang="zh-CN" altLang="en-US" sz="3200" spc="600" dirty="0">
              <a:cs typeface="+mn-ea"/>
              <a:sym typeface="+mn-lt"/>
            </a:endParaRPr>
          </a:p>
        </p:txBody>
      </p:sp>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33" y="1496125"/>
            <a:ext cx="6154662" cy="4359552"/>
          </a:xfrm>
          <a:prstGeom prst="rect">
            <a:avLst/>
          </a:prstGeom>
        </p:spPr>
      </p:pic>
      <p:sp>
        <p:nvSpPr>
          <p:cNvPr id="39" name="文本框 38"/>
          <p:cNvSpPr txBox="1"/>
          <p:nvPr/>
        </p:nvSpPr>
        <p:spPr>
          <a:xfrm>
            <a:off x="7218486" y="1859339"/>
            <a:ext cx="4193930" cy="3139321"/>
          </a:xfrm>
          <a:prstGeom prst="rect">
            <a:avLst/>
          </a:prstGeom>
          <a:noFill/>
        </p:spPr>
        <p:txBody>
          <a:bodyPr wrap="square" rtlCol="0">
            <a:spAutoFit/>
          </a:bodyPr>
          <a:lstStyle/>
          <a:p>
            <a:r>
              <a:rPr lang="zh-CN" altLang="en-US" dirty="0" smtClean="0"/>
              <a:t>一个基于</a:t>
            </a:r>
            <a:r>
              <a:rPr lang="en-US" altLang="zh-CN" dirty="0" err="1" smtClean="0"/>
              <a:t>Qt</a:t>
            </a:r>
            <a:r>
              <a:rPr lang="zh-CN" altLang="en-US" dirty="0" smtClean="0"/>
              <a:t>中的</a:t>
            </a:r>
            <a:r>
              <a:rPr lang="en-US" altLang="zh-CN" dirty="0" err="1" smtClean="0"/>
              <a:t>QTcpSocket</a:t>
            </a:r>
            <a:r>
              <a:rPr lang="zh-CN" altLang="en-US" dirty="0" smtClean="0"/>
              <a:t>的一个端口扫描器。</a:t>
            </a:r>
            <a:endParaRPr lang="en-US" altLang="zh-CN" dirty="0" smtClean="0"/>
          </a:p>
          <a:p>
            <a:r>
              <a:rPr lang="zh-CN" altLang="en-US" dirty="0" smtClean="0"/>
              <a:t>具体功能：</a:t>
            </a:r>
            <a:endParaRPr lang="en-US" altLang="zh-CN" dirty="0" smtClean="0"/>
          </a:p>
          <a:p>
            <a:r>
              <a:rPr lang="zh-CN" altLang="en-US" dirty="0" smtClean="0"/>
              <a:t>在目标主机</a:t>
            </a:r>
            <a:r>
              <a:rPr lang="en-US" altLang="zh-CN" dirty="0" err="1" smtClean="0"/>
              <a:t>ip</a:t>
            </a:r>
            <a:r>
              <a:rPr lang="zh-CN" altLang="en-US" dirty="0" smtClean="0"/>
              <a:t>地方输入目标机器的</a:t>
            </a:r>
            <a:r>
              <a:rPr lang="en-US" altLang="zh-CN" dirty="0" err="1" smtClean="0"/>
              <a:t>ip</a:t>
            </a:r>
            <a:r>
              <a:rPr lang="zh-CN" altLang="en-US" dirty="0" smtClean="0"/>
              <a:t>，在端口范围内设置范围在</a:t>
            </a:r>
            <a:r>
              <a:rPr lang="en-US" altLang="zh-CN" dirty="0" smtClean="0"/>
              <a:t>0-65535</a:t>
            </a:r>
            <a:r>
              <a:rPr lang="zh-CN" altLang="en-US" dirty="0" smtClean="0"/>
              <a:t>的起始端口和结束端口，按下开始扫描启动扫描。若目标机器的端口有响应就将结果输出在“扫描结果为”的文本框中。最后可以将结果输出到一个</a:t>
            </a:r>
            <a:r>
              <a:rPr lang="en-US" altLang="zh-CN" dirty="0" smtClean="0"/>
              <a:t>log.txt</a:t>
            </a:r>
            <a:r>
              <a:rPr lang="zh-CN" altLang="en-US" dirty="0" smtClean="0"/>
              <a:t>的日志文件中，以方便之后的分析。</a:t>
            </a:r>
            <a:endParaRPr lang="en-US" altLang="zh-CN" dirty="0" smtClean="0"/>
          </a:p>
          <a:p>
            <a:r>
              <a:rPr lang="zh-CN" altLang="en-US" dirty="0" smtClean="0"/>
              <a:t>按下退出扫描关闭窗口。</a:t>
            </a:r>
            <a:endParaRPr lang="zh-CN" altLang="en-US" dirty="0"/>
          </a:p>
        </p:txBody>
      </p:sp>
    </p:spTree>
    <p:extLst>
      <p:ext uri="{BB962C8B-B14F-4D97-AF65-F5344CB8AC3E}">
        <p14:creationId xmlns:p14="http://schemas.microsoft.com/office/powerpoint/2010/main" val="2748167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96421"/>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3917948" y="2921033"/>
            <a:ext cx="4356103" cy="1015933"/>
            <a:chOff x="3917949" y="2096461"/>
            <a:chExt cx="4356103" cy="1015933"/>
          </a:xfrm>
        </p:grpSpPr>
        <p:sp>
          <p:nvSpPr>
            <p:cNvPr id="10" name="MH_Title"/>
            <p:cNvSpPr/>
            <p:nvPr>
              <p:custDataLst>
                <p:tags r:id="rId2"/>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原理分析</a:t>
              </a:r>
              <a:endParaRPr lang="zh-CN" altLang="en-US" sz="4000" spc="600" dirty="0">
                <a:solidFill>
                  <a:schemeClr val="tx1"/>
                </a:solidFill>
                <a:cs typeface="+mn-ea"/>
                <a:sym typeface="+mn-lt"/>
              </a:endParaRPr>
            </a:p>
          </p:txBody>
        </p:sp>
        <p:sp>
          <p:nvSpPr>
            <p:cNvPr id="8" name="MH_Others_1"/>
            <p:cNvSpPr/>
            <p:nvPr>
              <p:custDataLst>
                <p:tags r:id="rId3"/>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276653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原理解释</a:t>
            </a:r>
            <a:endParaRPr lang="zh-CN" altLang="en-US" sz="3200" spc="600" dirty="0">
              <a:cs typeface="+mn-ea"/>
              <a:sym typeface="+mn-lt"/>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528" y="1295915"/>
            <a:ext cx="5624047" cy="1646063"/>
          </a:xfrm>
          <a:prstGeom prst="rect">
            <a:avLst/>
          </a:prstGeom>
        </p:spPr>
      </p:pic>
      <p:sp>
        <p:nvSpPr>
          <p:cNvPr id="32" name="文本框 31"/>
          <p:cNvSpPr txBox="1"/>
          <p:nvPr/>
        </p:nvSpPr>
        <p:spPr>
          <a:xfrm>
            <a:off x="1181528" y="3613639"/>
            <a:ext cx="9478108" cy="1754326"/>
          </a:xfrm>
          <a:prstGeom prst="rect">
            <a:avLst/>
          </a:prstGeom>
          <a:solidFill>
            <a:schemeClr val="accent1">
              <a:lumMod val="40000"/>
              <a:lumOff val="60000"/>
            </a:schemeClr>
          </a:solidFill>
        </p:spPr>
        <p:txBody>
          <a:bodyPr wrap="square" rtlCol="0">
            <a:spAutoFit/>
          </a:bodyPr>
          <a:lstStyle/>
          <a:p>
            <a:r>
              <a:rPr lang="zh-CN" altLang="en-US" dirty="0" smtClean="0"/>
              <a:t>这里其实就是直接使用了</a:t>
            </a:r>
            <a:r>
              <a:rPr lang="en-US" altLang="zh-CN" dirty="0" err="1" smtClean="0"/>
              <a:t>Qt</a:t>
            </a:r>
            <a:r>
              <a:rPr lang="zh-CN" altLang="en-US" dirty="0" smtClean="0"/>
              <a:t>内部已经存在的方法来实现三次握手。</a:t>
            </a:r>
            <a:endParaRPr lang="en-US" altLang="zh-CN" dirty="0" smtClean="0"/>
          </a:p>
          <a:p>
            <a:r>
              <a:rPr lang="zh-CN" altLang="en-US" dirty="0" smtClean="0"/>
              <a:t>这里的循环中首先断开与目标机器某端口的连接，然后试图连接下一个端口，如果</a:t>
            </a:r>
            <a:endParaRPr lang="en-US" altLang="zh-CN" dirty="0" smtClean="0"/>
          </a:p>
          <a:p>
            <a:r>
              <a:rPr lang="zh-CN" altLang="en-US" dirty="0" smtClean="0"/>
              <a:t>目标机器的端口有响应就执行接下来的操作：</a:t>
            </a:r>
            <a:endParaRPr lang="en-US" altLang="zh-CN" dirty="0" smtClean="0"/>
          </a:p>
          <a:p>
            <a:r>
              <a:rPr lang="zh-CN" altLang="en-US" dirty="0" smtClean="0"/>
              <a:t>首先是将有所响应的结果输出到浏览框中，然后将结果按行存放在</a:t>
            </a:r>
            <a:r>
              <a:rPr lang="en-US" altLang="zh-CN" dirty="0" smtClean="0"/>
              <a:t>log</a:t>
            </a:r>
            <a:r>
              <a:rPr lang="zh-CN" altLang="en-US" dirty="0" smtClean="0"/>
              <a:t>中，这里的</a:t>
            </a:r>
            <a:r>
              <a:rPr lang="en-US" altLang="zh-CN" dirty="0" smtClean="0"/>
              <a:t>log</a:t>
            </a:r>
          </a:p>
          <a:p>
            <a:r>
              <a:rPr lang="zh-CN" altLang="en-US" dirty="0" smtClean="0"/>
              <a:t>就是在最后保存在文档中的内容。</a:t>
            </a:r>
            <a:endParaRPr lang="en-US" altLang="zh-CN" dirty="0"/>
          </a:p>
          <a:p>
            <a:r>
              <a:rPr lang="zh-CN" altLang="en-US" dirty="0" smtClean="0"/>
              <a:t>最后就是将进度条进行更新来达到进度条随着程序的进行而改变进度的效果。</a:t>
            </a:r>
            <a:endParaRPr lang="en-US" altLang="zh-CN" dirty="0" smtClean="0"/>
          </a:p>
        </p:txBody>
      </p:sp>
    </p:spTree>
    <p:extLst>
      <p:ext uri="{BB962C8B-B14F-4D97-AF65-F5344CB8AC3E}">
        <p14:creationId xmlns:p14="http://schemas.microsoft.com/office/powerpoint/2010/main" val="460385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3917948" y="2921033"/>
            <a:ext cx="4356103" cy="1015933"/>
            <a:chOff x="3917949" y="2096461"/>
            <a:chExt cx="4356103" cy="1015933"/>
          </a:xfrm>
        </p:grpSpPr>
        <p:sp>
          <p:nvSpPr>
            <p:cNvPr id="10" name="MH_Title"/>
            <p:cNvSpPr/>
            <p:nvPr>
              <p:custDataLst>
                <p:tags r:id="rId2"/>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产品演示</a:t>
              </a:r>
              <a:endParaRPr lang="zh-CN" altLang="en-US" sz="4000" spc="600" dirty="0">
                <a:solidFill>
                  <a:schemeClr val="tx1"/>
                </a:solidFill>
                <a:cs typeface="+mn-ea"/>
                <a:sym typeface="+mn-lt"/>
              </a:endParaRPr>
            </a:p>
          </p:txBody>
        </p:sp>
        <p:sp>
          <p:nvSpPr>
            <p:cNvPr id="8" name="MH_Others_1"/>
            <p:cNvSpPr/>
            <p:nvPr>
              <p:custDataLst>
                <p:tags r:id="rId3"/>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356214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37567" y="254295"/>
            <a:ext cx="3626777" cy="584775"/>
          </a:xfrm>
          <a:prstGeom prst="rect">
            <a:avLst/>
          </a:prstGeom>
          <a:noFill/>
        </p:spPr>
        <p:txBody>
          <a:bodyPr wrap="square" rtlCol="0">
            <a:spAutoFit/>
          </a:bodyPr>
          <a:lstStyle/>
          <a:p>
            <a:r>
              <a:rPr lang="zh-CN" altLang="en-US" sz="3200" spc="600" dirty="0" smtClean="0">
                <a:cs typeface="+mn-ea"/>
                <a:sym typeface="+mn-lt"/>
              </a:rPr>
              <a:t>产品演示</a:t>
            </a:r>
            <a:endParaRPr lang="zh-CN" altLang="en-US" sz="3200" spc="600" dirty="0">
              <a:cs typeface="+mn-ea"/>
              <a:sym typeface="+mn-lt"/>
            </a:endParaRPr>
          </a:p>
        </p:txBody>
      </p:sp>
      <p:pic>
        <p:nvPicPr>
          <p:cNvPr id="43" name="图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427" y="1388395"/>
            <a:ext cx="7485714" cy="4942857"/>
          </a:xfrm>
          <a:prstGeom prst="rect">
            <a:avLst/>
          </a:prstGeom>
        </p:spPr>
      </p:pic>
    </p:spTree>
    <p:extLst>
      <p:ext uri="{BB962C8B-B14F-4D97-AF65-F5344CB8AC3E}">
        <p14:creationId xmlns:p14="http://schemas.microsoft.com/office/powerpoint/2010/main" val="19180867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46359" y="254295"/>
            <a:ext cx="3626777" cy="584775"/>
          </a:xfrm>
          <a:prstGeom prst="rect">
            <a:avLst/>
          </a:prstGeom>
          <a:noFill/>
        </p:spPr>
        <p:txBody>
          <a:bodyPr wrap="square" rtlCol="0">
            <a:spAutoFit/>
          </a:bodyPr>
          <a:lstStyle/>
          <a:p>
            <a:r>
              <a:rPr lang="zh-CN" altLang="en-US" sz="3200" spc="600" dirty="0" smtClean="0">
                <a:cs typeface="+mn-ea"/>
                <a:sym typeface="+mn-lt"/>
              </a:rPr>
              <a:t>产品演示</a:t>
            </a:r>
            <a:endParaRPr lang="zh-CN" altLang="en-US" sz="3200" spc="600" dirty="0">
              <a:cs typeface="+mn-ea"/>
              <a:sym typeface="+mn-lt"/>
            </a:endParaRPr>
          </a:p>
        </p:txBody>
      </p:sp>
      <p:pic>
        <p:nvPicPr>
          <p:cNvPr id="52" name="图片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232" y="1012548"/>
            <a:ext cx="7542857" cy="5342857"/>
          </a:xfrm>
          <a:prstGeom prst="rect">
            <a:avLst/>
          </a:prstGeom>
        </p:spPr>
      </p:pic>
    </p:spTree>
    <p:extLst>
      <p:ext uri="{BB962C8B-B14F-4D97-AF65-F5344CB8AC3E}">
        <p14:creationId xmlns:p14="http://schemas.microsoft.com/office/powerpoint/2010/main" val="4212297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述职报告"/>
</p:tagLst>
</file>

<file path=ppt/tags/tag1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2"/>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535</TotalTime>
  <Words>260</Words>
  <Application>Microsoft Office PowerPoint</Application>
  <PresentationFormat>宽屏</PresentationFormat>
  <Paragraphs>44</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锐字工房云字库细圆GBK</vt:lpstr>
      <vt:lpstr>微软雅黑 Light</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gc</cp:lastModifiedBy>
  <cp:revision>79</cp:revision>
  <dcterms:created xsi:type="dcterms:W3CDTF">2017-07-30T15:30:02Z</dcterms:created>
  <dcterms:modified xsi:type="dcterms:W3CDTF">2018-07-22T10:57:12Z</dcterms:modified>
</cp:coreProperties>
</file>