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86" r:id="rId2"/>
    <p:sldId id="3570" r:id="rId3"/>
    <p:sldId id="280" r:id="rId4"/>
    <p:sldId id="288" r:id="rId5"/>
    <p:sldId id="3571" r:id="rId6"/>
    <p:sldId id="287" r:id="rId7"/>
    <p:sldId id="282" r:id="rId8"/>
    <p:sldId id="285" r:id="rId9"/>
    <p:sldId id="3546" r:id="rId10"/>
    <p:sldId id="3573" r:id="rId11"/>
    <p:sldId id="3572" r:id="rId12"/>
    <p:sldId id="3569" r:id="rId13"/>
    <p:sldId id="274" r:id="rId14"/>
    <p:sldId id="357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87" d="100"/>
          <a:sy n="87" d="100"/>
        </p:scale>
        <p:origin x="528" y="77"/>
      </p:cViewPr>
      <p:guideLst>
        <p:guide orient="horz" pos="2137"/>
        <p:guide pos="3885"/>
        <p:guide orient="horz" pos="1502"/>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2018/8/16</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2018/8/16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7</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9</a:t>
            </a:fld>
            <a:endParaRPr lang="zh-CN" altLang="en-US"/>
          </a:p>
        </p:txBody>
      </p:sp>
    </p:spTree>
    <p:extLst>
      <p:ext uri="{BB962C8B-B14F-4D97-AF65-F5344CB8AC3E}">
        <p14:creationId xmlns:p14="http://schemas.microsoft.com/office/powerpoint/2010/main" val="350293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10</a:t>
            </a:fld>
            <a:endParaRPr lang="zh-CN" altLang="en-US"/>
          </a:p>
        </p:txBody>
      </p:sp>
    </p:spTree>
    <p:extLst>
      <p:ext uri="{BB962C8B-B14F-4D97-AF65-F5344CB8AC3E}">
        <p14:creationId xmlns:p14="http://schemas.microsoft.com/office/powerpoint/2010/main" val="241366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11</a:t>
            </a:fld>
            <a:endParaRPr lang="zh-CN" altLang="en-US"/>
          </a:p>
        </p:txBody>
      </p:sp>
    </p:spTree>
    <p:extLst>
      <p:ext uri="{BB962C8B-B14F-4D97-AF65-F5344CB8AC3E}">
        <p14:creationId xmlns:p14="http://schemas.microsoft.com/office/powerpoint/2010/main" val="258510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13</a:t>
            </a:fld>
            <a:endParaRPr lang="zh-CN" altLang="en-US"/>
          </a:p>
        </p:txBody>
      </p:sp>
    </p:spTree>
    <p:extLst>
      <p:ext uri="{BB962C8B-B14F-4D97-AF65-F5344CB8AC3E}">
        <p14:creationId xmlns:p14="http://schemas.microsoft.com/office/powerpoint/2010/main" val="150031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14</a:t>
            </a:fld>
            <a:endParaRPr lang="zh-CN" altLang="en-US"/>
          </a:p>
        </p:txBody>
      </p:sp>
    </p:spTree>
    <p:extLst>
      <p:ext uri="{BB962C8B-B14F-4D97-AF65-F5344CB8AC3E}">
        <p14:creationId xmlns:p14="http://schemas.microsoft.com/office/powerpoint/2010/main" val="242505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47947"/>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12075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2018/8/16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jp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518123" y="4406032"/>
            <a:ext cx="1659313"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a:t>
            </a:r>
            <a:r>
              <a:rPr lang="zh-CN" altLang="en-US" sz="1400" dirty="0" smtClean="0">
                <a:latin typeface="明兰" panose="02010600030101010101" pitchFamily="2" charset="-122"/>
                <a:ea typeface="明兰" panose="02010600030101010101" pitchFamily="2" charset="-122"/>
              </a:rPr>
              <a:t>报人：葛超</a:t>
            </a:r>
            <a:endParaRPr lang="zh-CN" altLang="en-US" sz="1400" dirty="0">
              <a:latin typeface="明兰" panose="02010600030101010101" pitchFamily="2" charset="-122"/>
              <a:ea typeface="明兰" panose="02010600030101010101" pitchFamily="2" charset="-122"/>
            </a:endParaRP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5370485" y="4486102"/>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76" name="文本框 75"/>
          <p:cNvSpPr txBox="1"/>
          <p:nvPr/>
        </p:nvSpPr>
        <p:spPr>
          <a:xfrm>
            <a:off x="2438941" y="2123209"/>
            <a:ext cx="7817679" cy="1938992"/>
          </a:xfrm>
          <a:prstGeom prst="rect">
            <a:avLst/>
          </a:prstGeom>
          <a:noFill/>
        </p:spPr>
        <p:txBody>
          <a:bodyPr vert="horz" wrap="square" rtlCol="0">
            <a:spAutoFit/>
          </a:bodyPr>
          <a:lstStyle/>
          <a:p>
            <a:r>
              <a:rPr lang="en-US" altLang="zh-CN"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		</a:t>
            </a:r>
            <a:r>
              <a:rPr lang="en-US" altLang="zh-CN" sz="6000" spc="600" dirty="0" err="1"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NetGAN</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a:t>
            </a:r>
            <a:endParaRPr lang="en-US" altLang="zh-CN"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a:p>
            <a:r>
              <a:rPr lang="zh-CN" altLang="en-US" sz="6000" b="1" dirty="0" smtClean="0">
                <a:solidFill>
                  <a:srgbClr val="1A1A1A"/>
                </a:solidFill>
                <a:latin typeface="-apple-system"/>
              </a:rPr>
              <a:t>通过随机漫步生成图</a:t>
            </a:r>
            <a:endParaRPr lang="en-US" altLang="zh-CN" sz="6000" spc="600" dirty="0">
              <a:solidFill>
                <a:schemeClr val="tx1">
                  <a:lumMod val="85000"/>
                  <a:lumOff val="15000"/>
                </a:schemeClr>
              </a:solidFill>
              <a:latin typeface="-apple-system"/>
              <a:ea typeface="明兰" panose="02010600030101010101" pitchFamily="2" charset="-122"/>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3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nodePh="1">
                                  <p:stCondLst>
                                    <p:cond delay="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C022AABD-6396-480C-8738-F988BD73A705}"/>
              </a:ext>
            </a:extLst>
          </p:cNvPr>
          <p:cNvSpPr/>
          <p:nvPr/>
        </p:nvSpPr>
        <p:spPr>
          <a:xfrm>
            <a:off x="1004715" y="487478"/>
            <a:ext cx="1826141" cy="584775"/>
          </a:xfrm>
          <a:prstGeom prst="rect">
            <a:avLst/>
          </a:prstGeom>
        </p:spPr>
        <p:txBody>
          <a:bodyPr wrap="none">
            <a:spAutoFit/>
          </a:bodyPr>
          <a:lstStyle/>
          <a:p>
            <a:r>
              <a:rPr lang="zh-CN" altLang="en-US" sz="3200" dirty="0" smtClean="0"/>
              <a:t>模型概述</a:t>
            </a:r>
            <a:endParaRPr lang="zh-CN" altLang="en-US" sz="3200" dirty="0"/>
          </a:p>
        </p:txBody>
      </p:sp>
      <p:sp>
        <p:nvSpPr>
          <p:cNvPr id="2" name="矩形 1"/>
          <p:cNvSpPr/>
          <p:nvPr/>
        </p:nvSpPr>
        <p:spPr>
          <a:xfrm>
            <a:off x="1004715" y="2883877"/>
            <a:ext cx="6268916" cy="285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判别器：判别器是基于标准的</a:t>
            </a:r>
            <a:r>
              <a:rPr lang="en-US" altLang="zh-CN" dirty="0" smtClean="0"/>
              <a:t>LSTM</a:t>
            </a:r>
            <a:r>
              <a:rPr lang="zh-CN" altLang="en-US" dirty="0" smtClean="0"/>
              <a:t>结构。在每一步</a:t>
            </a:r>
            <a:r>
              <a:rPr lang="en-US" altLang="zh-CN" dirty="0" smtClean="0"/>
              <a:t>t</a:t>
            </a:r>
            <a:r>
              <a:rPr lang="zh-CN" altLang="en-US" dirty="0" smtClean="0"/>
              <a:t>中，一个独热的向量</a:t>
            </a:r>
            <a:r>
              <a:rPr lang="en-US" altLang="zh-CN" dirty="0" err="1" smtClean="0"/>
              <a:t>vt</a:t>
            </a:r>
            <a:r>
              <a:rPr lang="zh-CN" altLang="en-US" dirty="0" smtClean="0"/>
              <a:t>表示当前的状态，被提供</a:t>
            </a:r>
            <a:r>
              <a:rPr lang="zh-CN" altLang="en-US" dirty="0"/>
              <a:t>为输出</a:t>
            </a:r>
            <a:r>
              <a:rPr lang="zh-CN" altLang="en-US" dirty="0" smtClean="0"/>
              <a:t>。在处理好的整个</a:t>
            </a:r>
            <a:r>
              <a:rPr lang="en-US" altLang="zh-CN" dirty="0" smtClean="0"/>
              <a:t>T</a:t>
            </a:r>
            <a:r>
              <a:rPr lang="zh-CN" altLang="en-US" dirty="0" smtClean="0"/>
              <a:t>节点序列后，判别器输出</a:t>
            </a:r>
            <a:r>
              <a:rPr lang="zh-CN" altLang="en-US" dirty="0"/>
              <a:t>一</a:t>
            </a:r>
            <a:r>
              <a:rPr lang="zh-CN" altLang="en-US" dirty="0" smtClean="0"/>
              <a:t>个数表示随机漫步是存在的可能性。</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535" y="151174"/>
            <a:ext cx="6005323" cy="2548064"/>
          </a:xfrm>
          <a:prstGeom prst="rect">
            <a:avLst/>
          </a:prstGeom>
        </p:spPr>
      </p:pic>
      <p:sp>
        <p:nvSpPr>
          <p:cNvPr id="4" name="椭圆 3"/>
          <p:cNvSpPr/>
          <p:nvPr/>
        </p:nvSpPr>
        <p:spPr>
          <a:xfrm>
            <a:off x="9229725" y="-16733"/>
            <a:ext cx="2479431" cy="2883877"/>
          </a:xfrm>
          <a:prstGeom prst="ellipse">
            <a:avLst/>
          </a:prstGeom>
          <a:solidFill>
            <a:schemeClr val="accent4">
              <a:lumMod val="40000"/>
              <a:lumOff val="60000"/>
              <a:alpha val="39000"/>
            </a:scheme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1 4"/>
          <p:cNvSpPr/>
          <p:nvPr/>
        </p:nvSpPr>
        <p:spPr>
          <a:xfrm>
            <a:off x="7825154" y="4352192"/>
            <a:ext cx="3727938" cy="2224454"/>
          </a:xfrm>
          <a:prstGeom prst="borderCallout1">
            <a:avLst>
              <a:gd name="adj1" fmla="val 18750"/>
              <a:gd name="adj2" fmla="val -8333"/>
              <a:gd name="adj3" fmla="val -4101"/>
              <a:gd name="adj4" fmla="val -163097"/>
            </a:avLst>
          </a:prstGeom>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00" dirty="0" smtClean="0"/>
              <a:t>独热编码的</a:t>
            </a:r>
            <a:r>
              <a:rPr lang="zh-CN" altLang="en-US" sz="1300" dirty="0"/>
              <a:t>概念：在很多机器学习任务中，特征并不总是连续值，而有可能是分类值。为了</a:t>
            </a:r>
            <a:r>
              <a:rPr lang="zh-CN" altLang="en-US" sz="1300" dirty="0" smtClean="0"/>
              <a:t>解决这种问题</a:t>
            </a:r>
            <a:r>
              <a:rPr lang="zh-CN" altLang="en-US" sz="1300" dirty="0"/>
              <a:t>，其中一种可能的解决方法是采用独热编码。独热编码即 </a:t>
            </a:r>
            <a:r>
              <a:rPr lang="en-US" altLang="zh-CN" sz="1300" dirty="0"/>
              <a:t>One-Hot </a:t>
            </a:r>
            <a:r>
              <a:rPr lang="zh-CN" altLang="en-US" sz="1300" dirty="0"/>
              <a:t>编码，又称一位有效编码，其方法是使用</a:t>
            </a:r>
            <a:r>
              <a:rPr lang="en-US" altLang="zh-CN" sz="1300" dirty="0"/>
              <a:t>N</a:t>
            </a:r>
            <a:r>
              <a:rPr lang="zh-CN" altLang="en-US" sz="1300" dirty="0"/>
              <a:t>位状态寄存器来对</a:t>
            </a:r>
            <a:r>
              <a:rPr lang="en-US" altLang="zh-CN" sz="1300" dirty="0"/>
              <a:t>N</a:t>
            </a:r>
            <a:r>
              <a:rPr lang="zh-CN" altLang="en-US" sz="1300" dirty="0"/>
              <a:t>个状态进行编码，每个状态</a:t>
            </a:r>
            <a:r>
              <a:rPr lang="zh-CN" altLang="en-US" sz="1300" dirty="0" smtClean="0"/>
              <a:t>都有其独立的</a:t>
            </a:r>
            <a:r>
              <a:rPr lang="zh-CN" altLang="en-US" sz="1300" dirty="0"/>
              <a:t>寄存器位，并且在任意时候，其中只有一位有效。</a:t>
            </a:r>
          </a:p>
        </p:txBody>
      </p:sp>
    </p:spTree>
    <p:extLst>
      <p:ext uri="{BB962C8B-B14F-4D97-AF65-F5344CB8AC3E}">
        <p14:creationId xmlns:p14="http://schemas.microsoft.com/office/powerpoint/2010/main" val="322057385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C022AABD-6396-480C-8738-F988BD73A705}"/>
              </a:ext>
            </a:extLst>
          </p:cNvPr>
          <p:cNvSpPr/>
          <p:nvPr/>
        </p:nvSpPr>
        <p:spPr>
          <a:xfrm>
            <a:off x="1004715" y="487478"/>
            <a:ext cx="1826141" cy="584775"/>
          </a:xfrm>
          <a:prstGeom prst="rect">
            <a:avLst/>
          </a:prstGeom>
        </p:spPr>
        <p:txBody>
          <a:bodyPr wrap="none">
            <a:spAutoFit/>
          </a:bodyPr>
          <a:lstStyle/>
          <a:p>
            <a:r>
              <a:rPr lang="zh-CN" altLang="en-US" sz="3200" dirty="0" smtClean="0"/>
              <a:t>一些细节</a:t>
            </a:r>
            <a:endParaRPr lang="zh-CN" altLang="en-US" sz="3200" dirty="0"/>
          </a:p>
        </p:txBody>
      </p:sp>
      <p:sp>
        <p:nvSpPr>
          <p:cNvPr id="2" name="圆角矩形 1"/>
          <p:cNvSpPr/>
          <p:nvPr/>
        </p:nvSpPr>
        <p:spPr>
          <a:xfrm>
            <a:off x="1771284" y="1405426"/>
            <a:ext cx="8792307" cy="3974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为什么用有时序记忆的神经网络？</a:t>
            </a:r>
          </a:p>
          <a:p>
            <a:endParaRPr lang="zh-CN" altLang="en-US" dirty="0"/>
          </a:p>
          <a:p>
            <a:r>
              <a:rPr lang="zh-CN" altLang="en-US" dirty="0"/>
              <a:t>理论上，具有足够大能力的模型可以简单地记忆图中所有存在的边并重新创建它们。</a:t>
            </a:r>
          </a:p>
          <a:p>
            <a:endParaRPr lang="zh-CN" altLang="en-US" dirty="0"/>
          </a:p>
          <a:p>
            <a:r>
              <a:rPr lang="zh-CN" altLang="en-US" dirty="0" smtClean="0"/>
              <a:t>那么和</a:t>
            </a:r>
            <a:r>
              <a:rPr lang="zh-CN" altLang="en-US" dirty="0"/>
              <a:t>直接复制一份原图的不同？</a:t>
            </a:r>
          </a:p>
          <a:p>
            <a:endParaRPr lang="zh-CN" altLang="en-US" dirty="0"/>
          </a:p>
          <a:p>
            <a:r>
              <a:rPr lang="zh-CN" altLang="en-US" dirty="0"/>
              <a:t>生成的图跟原图有相似的性质外具有</a:t>
            </a:r>
            <a:r>
              <a:rPr lang="zh-CN" altLang="en-US" b="1" dirty="0">
                <a:solidFill>
                  <a:srgbClr val="FF0000"/>
                </a:solidFill>
              </a:rPr>
              <a:t>泛化性</a:t>
            </a:r>
            <a:r>
              <a:rPr lang="zh-CN" altLang="en-US" dirty="0"/>
              <a:t>。</a:t>
            </a:r>
          </a:p>
          <a:p>
            <a:endParaRPr lang="zh-CN" altLang="en-US" dirty="0"/>
          </a:p>
          <a:p>
            <a:r>
              <a:rPr lang="zh-CN" altLang="en-US" dirty="0"/>
              <a:t>因此，带记忆的偏长</a:t>
            </a:r>
            <a:r>
              <a:rPr lang="zh-CN" altLang="en-US" dirty="0" smtClean="0"/>
              <a:t>随机漫步可以更好地训练学习</a:t>
            </a:r>
            <a:r>
              <a:rPr lang="zh-CN" altLang="en-US" dirty="0"/>
              <a:t>图的拓扑结构和模式</a:t>
            </a:r>
            <a:r>
              <a:rPr lang="zh-CN" altLang="en-US" dirty="0" smtClean="0"/>
              <a:t>。</a:t>
            </a:r>
            <a:endParaRPr lang="zh-CN" altLang="en-US" dirty="0"/>
          </a:p>
        </p:txBody>
      </p:sp>
    </p:spTree>
    <p:extLst>
      <p:ext uri="{BB962C8B-B14F-4D97-AF65-F5344CB8AC3E}">
        <p14:creationId xmlns:p14="http://schemas.microsoft.com/office/powerpoint/2010/main" val="1165398904"/>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1E5E187-C5F2-4AF1-8E00-CFDB650FB628}"/>
              </a:ext>
            </a:extLst>
          </p:cNvPr>
          <p:cNvSpPr/>
          <p:nvPr/>
        </p:nvSpPr>
        <p:spPr>
          <a:xfrm>
            <a:off x="1004715" y="487478"/>
            <a:ext cx="1826141" cy="584775"/>
          </a:xfrm>
          <a:prstGeom prst="rect">
            <a:avLst/>
          </a:prstGeom>
        </p:spPr>
        <p:txBody>
          <a:bodyPr wrap="none">
            <a:spAutoFit/>
          </a:bodyPr>
          <a:lstStyle/>
          <a:p>
            <a:r>
              <a:rPr lang="zh-CN" altLang="en-US" sz="3200" dirty="0" smtClean="0"/>
              <a:t>训练部分</a:t>
            </a:r>
            <a:endParaRPr lang="zh-CN" altLang="en-US" sz="3200" dirty="0"/>
          </a:p>
        </p:txBody>
      </p:sp>
      <p:sp>
        <p:nvSpPr>
          <p:cNvPr id="27" name="圆角矩形 26"/>
          <p:cNvSpPr/>
          <p:nvPr/>
        </p:nvSpPr>
        <p:spPr>
          <a:xfrm>
            <a:off x="1758462" y="1670538"/>
            <a:ext cx="8757138" cy="405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1</a:t>
            </a:r>
            <a:r>
              <a:rPr lang="zh-CN" altLang="en-US" dirty="0" smtClean="0"/>
              <a:t>，</a:t>
            </a:r>
            <a:r>
              <a:rPr lang="en-US" altLang="zh-CN" dirty="0" smtClean="0"/>
              <a:t>Wasserstein </a:t>
            </a:r>
            <a:r>
              <a:rPr lang="en-US" altLang="zh-CN" dirty="0"/>
              <a:t>GAN</a:t>
            </a:r>
            <a:r>
              <a:rPr lang="zh-CN" altLang="en-US" dirty="0"/>
              <a:t>：有效阻止</a:t>
            </a:r>
            <a:r>
              <a:rPr lang="en-US" altLang="zh-CN" dirty="0"/>
              <a:t>GAN</a:t>
            </a:r>
            <a:r>
              <a:rPr lang="zh-CN" altLang="en-US" dirty="0"/>
              <a:t>训练崩溃，训练过程更加稳定。</a:t>
            </a:r>
          </a:p>
          <a:p>
            <a:endParaRPr lang="zh-CN" altLang="en-US" dirty="0"/>
          </a:p>
          <a:p>
            <a:r>
              <a:rPr lang="en-US" altLang="zh-CN" dirty="0" smtClean="0"/>
              <a:t>2</a:t>
            </a:r>
            <a:r>
              <a:rPr lang="zh-CN" altLang="en-US" dirty="0" smtClean="0"/>
              <a:t>，</a:t>
            </a:r>
            <a:r>
              <a:rPr lang="en-US" altLang="zh-CN" dirty="0" smtClean="0"/>
              <a:t>VAL-CRITERION</a:t>
            </a:r>
            <a:r>
              <a:rPr lang="zh-CN" altLang="en-US" dirty="0"/>
              <a:t>：泛化性更强的</a:t>
            </a:r>
            <a:r>
              <a:rPr lang="zh-CN" altLang="en-US" dirty="0" smtClean="0"/>
              <a:t>模型，</a:t>
            </a:r>
            <a:r>
              <a:rPr lang="en-US" altLang="zh-CN" dirty="0" smtClean="0"/>
              <a:t>EO-CRITERION</a:t>
            </a:r>
            <a:r>
              <a:rPr lang="zh-CN" altLang="en-US" dirty="0"/>
              <a:t>：自定义生成图的拟合程度。</a:t>
            </a:r>
          </a:p>
          <a:p>
            <a:endParaRPr lang="zh-CN" altLang="en-US" dirty="0"/>
          </a:p>
          <a:p>
            <a:r>
              <a:rPr lang="en-US" altLang="zh-CN" dirty="0" smtClean="0"/>
              <a:t>3</a:t>
            </a:r>
            <a:r>
              <a:rPr lang="zh-CN" altLang="en-US" dirty="0" smtClean="0"/>
              <a:t>，组装的邻接矩阵：</a:t>
            </a:r>
            <a:r>
              <a:rPr lang="zh-CN" altLang="en-US" dirty="0"/>
              <a:t>用概率对边做采样，构建一个边的数目与原始图一样的邻接矩阵。</a:t>
            </a:r>
          </a:p>
        </p:txBody>
      </p:sp>
    </p:spTree>
    <p:extLst>
      <p:ext uri="{BB962C8B-B14F-4D97-AF65-F5344CB8AC3E}">
        <p14:creationId xmlns:p14="http://schemas.microsoft.com/office/powerpoint/2010/main" val="3903200674"/>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790024" y="1945715"/>
            <a:ext cx="8629536" cy="1563313"/>
          </a:xfrm>
          <a:prstGeom prst="rect">
            <a:avLst/>
          </a:prstGeom>
          <a:noFill/>
        </p:spPr>
        <p:txBody>
          <a:bodyPr vert="horz" wrap="square" rtlCol="0">
            <a:spAutoFit/>
          </a:bodyPr>
          <a:lstStyle/>
          <a:p>
            <a:pPr algn="ctr">
              <a:lnSpc>
                <a:spcPct val="150000"/>
              </a:lnSpc>
            </a:pPr>
            <a:r>
              <a:rPr lang="en-US" altLang="zh-CN" sz="7200" dirty="0" smtClean="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 </a:t>
            </a:r>
            <a:endPar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endParaRPr>
          </a:p>
        </p:txBody>
      </p:sp>
      <p:sp>
        <p:nvSpPr>
          <p:cNvPr id="2" name="流程图: 过程 1"/>
          <p:cNvSpPr/>
          <p:nvPr/>
        </p:nvSpPr>
        <p:spPr>
          <a:xfrm>
            <a:off x="1894376" y="1166659"/>
            <a:ext cx="8546124" cy="4434041"/>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总结：</a:t>
            </a:r>
            <a:endParaRPr lang="en-US" altLang="zh-CN" dirty="0" smtClean="0"/>
          </a:p>
          <a:p>
            <a:r>
              <a:rPr lang="en-US" altLang="zh-CN" dirty="0" err="1" smtClean="0"/>
              <a:t>NetGAN</a:t>
            </a:r>
            <a:r>
              <a:rPr lang="en-US" altLang="zh-CN" dirty="0" smtClean="0"/>
              <a:t>----</a:t>
            </a:r>
            <a:r>
              <a:rPr lang="zh-CN" altLang="en-US" dirty="0" smtClean="0"/>
              <a:t>一个隐</a:t>
            </a:r>
            <a:r>
              <a:rPr lang="zh-CN" altLang="en-US" dirty="0"/>
              <a:t>式</a:t>
            </a:r>
            <a:r>
              <a:rPr lang="zh-CN" altLang="en-US" dirty="0" smtClean="0"/>
              <a:t>生成网络</a:t>
            </a:r>
            <a:r>
              <a:rPr lang="zh-CN" altLang="en-US" dirty="0"/>
              <a:t>数据模型</a:t>
            </a:r>
            <a:r>
              <a:rPr lang="zh-CN" altLang="en-US" dirty="0" smtClean="0"/>
              <a:t>。</a:t>
            </a:r>
            <a:endParaRPr lang="en-US" altLang="zh-CN" dirty="0" smtClean="0"/>
          </a:p>
          <a:p>
            <a:r>
              <a:rPr lang="en-US" altLang="zh-CN" dirty="0" err="1" smtClean="0"/>
              <a:t>NetGAN</a:t>
            </a:r>
            <a:r>
              <a:rPr lang="zh-CN" altLang="en-US" dirty="0" smtClean="0"/>
              <a:t>能够图表捕捉</a:t>
            </a:r>
            <a:r>
              <a:rPr lang="zh-CN" altLang="en-US" dirty="0"/>
              <a:t>重要复杂的</a:t>
            </a:r>
            <a:r>
              <a:rPr lang="zh-CN" altLang="en-US" dirty="0" smtClean="0"/>
              <a:t>拓扑属性网络的图表</a:t>
            </a:r>
            <a:r>
              <a:rPr lang="en-US" altLang="zh-CN" dirty="0" smtClean="0"/>
              <a:t>,</a:t>
            </a:r>
            <a:r>
              <a:rPr lang="zh-CN" altLang="en-US" dirty="0" smtClean="0"/>
              <a:t> 无需</a:t>
            </a:r>
            <a:r>
              <a:rPr lang="zh-CN" altLang="en-US" dirty="0"/>
              <a:t>手动指定其中任何一个。</a:t>
            </a:r>
          </a:p>
          <a:p>
            <a:r>
              <a:rPr lang="zh-CN" altLang="en-US" dirty="0" smtClean="0"/>
              <a:t>此外</a:t>
            </a:r>
            <a:r>
              <a:rPr lang="en-US" altLang="zh-CN" dirty="0" smtClean="0"/>
              <a:t>,</a:t>
            </a:r>
            <a:r>
              <a:rPr lang="zh-CN" altLang="en-US" dirty="0" smtClean="0"/>
              <a:t> 模型</a:t>
            </a:r>
            <a:r>
              <a:rPr lang="zh-CN" altLang="en-US" dirty="0"/>
              <a:t>显示强烈的</a:t>
            </a:r>
            <a:r>
              <a:rPr lang="zh-CN" altLang="en-US" dirty="0" smtClean="0"/>
              <a:t>泛化属性</a:t>
            </a:r>
            <a:r>
              <a:rPr lang="en-US" altLang="zh-CN" dirty="0"/>
              <a:t>,</a:t>
            </a:r>
            <a:r>
              <a:rPr lang="zh-CN" altLang="en-US" dirty="0"/>
              <a:t>也突出了竞争链接</a:t>
            </a:r>
            <a:r>
              <a:rPr lang="zh-CN" altLang="en-US" dirty="0" smtClean="0"/>
              <a:t>预测性能</a:t>
            </a:r>
            <a:r>
              <a:rPr lang="zh-CN" altLang="en-US" dirty="0"/>
              <a:t>的数据集</a:t>
            </a:r>
            <a:r>
              <a:rPr lang="zh-CN" altLang="en-US" dirty="0" smtClean="0"/>
              <a:t>。</a:t>
            </a:r>
            <a:endParaRPr lang="en-US" altLang="zh-CN" dirty="0" smtClean="0"/>
          </a:p>
          <a:p>
            <a:r>
              <a:rPr lang="en-US" altLang="zh-CN" dirty="0" err="1" smtClean="0"/>
              <a:t>NetGAN</a:t>
            </a:r>
            <a:r>
              <a:rPr lang="zh-CN" altLang="en-US" dirty="0"/>
              <a:t>也</a:t>
            </a:r>
            <a:r>
              <a:rPr lang="zh-CN" altLang="en-US" dirty="0" smtClean="0"/>
              <a:t>可以用于生成使用了潜空间插值的不断变化的特征。</a:t>
            </a:r>
            <a:endParaRPr lang="en-US" altLang="zh-CN" dirty="0" smtClean="0"/>
          </a:p>
          <a:p>
            <a:r>
              <a:rPr lang="zh-CN" altLang="en-US" dirty="0" smtClean="0"/>
              <a:t>总之，这种隐</a:t>
            </a:r>
            <a:r>
              <a:rPr lang="zh-CN" altLang="en-US" dirty="0"/>
              <a:t>式</a:t>
            </a:r>
            <a:r>
              <a:rPr lang="zh-CN" altLang="en-US" dirty="0" smtClean="0"/>
              <a:t>生成模型</a:t>
            </a:r>
            <a:r>
              <a:rPr lang="zh-CN" altLang="en-US" dirty="0"/>
              <a:t>图非常适合捕捉</a:t>
            </a:r>
            <a:r>
              <a:rPr lang="zh-CN" altLang="en-US" dirty="0" smtClean="0"/>
              <a:t>复杂现实</a:t>
            </a:r>
            <a:r>
              <a:rPr lang="zh-CN" altLang="en-US" dirty="0"/>
              <a:t>世界的网络的性质。</a:t>
            </a:r>
            <a:endParaRPr lang="en-US" altLang="zh-CN" dirty="0" smtClean="0"/>
          </a:p>
          <a:p>
            <a:endParaRPr lang="zh-CN" altLang="en-US" dirty="0"/>
          </a:p>
        </p:txBody>
      </p:sp>
    </p:spTree>
    <p:extLst>
      <p:ext uri="{BB962C8B-B14F-4D97-AF65-F5344CB8AC3E}">
        <p14:creationId xmlns:p14="http://schemas.microsoft.com/office/powerpoint/2010/main" val="262844977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790024" y="1945715"/>
            <a:ext cx="8629536" cy="1563313"/>
          </a:xfrm>
          <a:prstGeom prst="rect">
            <a:avLst/>
          </a:prstGeom>
          <a:noFill/>
        </p:spPr>
        <p:txBody>
          <a:bodyPr vert="horz" wrap="square" rtlCol="0">
            <a:spAutoFit/>
          </a:bodyPr>
          <a:lstStyle/>
          <a:p>
            <a:pPr algn="ctr">
              <a:lnSpc>
                <a:spcPct val="150000"/>
              </a:lnSpc>
            </a:pPr>
            <a:r>
              <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Thanks </a:t>
            </a:r>
          </a:p>
        </p:txBody>
      </p:sp>
    </p:spTree>
    <p:extLst>
      <p:ext uri="{BB962C8B-B14F-4D97-AF65-F5344CB8AC3E}">
        <p14:creationId xmlns:p14="http://schemas.microsoft.com/office/powerpoint/2010/main" val="7340112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76" name="文本框 75"/>
          <p:cNvSpPr txBox="1"/>
          <p:nvPr/>
        </p:nvSpPr>
        <p:spPr>
          <a:xfrm>
            <a:off x="2438941" y="2123209"/>
            <a:ext cx="7817679" cy="1015663"/>
          </a:xfrm>
          <a:prstGeom prst="rect">
            <a:avLst/>
          </a:prstGeom>
          <a:noFill/>
        </p:spPr>
        <p:txBody>
          <a:bodyPr vert="horz" wrap="square" rtlCol="0">
            <a:spAutoFit/>
          </a:bodyPr>
          <a:lstStyle/>
          <a:p>
            <a:r>
              <a:rPr lang="en-US" altLang="zh-CN"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		</a:t>
            </a:r>
            <a:endParaRPr lang="en-US" altLang="zh-CN" sz="6000" spc="600" dirty="0">
              <a:solidFill>
                <a:schemeClr val="tx1">
                  <a:lumMod val="85000"/>
                  <a:lumOff val="15000"/>
                </a:schemeClr>
              </a:solidFill>
              <a:latin typeface="-apple-system"/>
              <a:ea typeface="明兰" panose="02010600030101010101" pitchFamily="2" charset="-122"/>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
        <p:nvSpPr>
          <p:cNvPr id="3" name="矩形 2"/>
          <p:cNvSpPr/>
          <p:nvPr/>
        </p:nvSpPr>
        <p:spPr>
          <a:xfrm>
            <a:off x="1274518" y="1003617"/>
            <a:ext cx="9785839" cy="400673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文章提出现实世界的网络存在的特征，质疑已建立的模型的有效性。引导我们进入一个问题：“我们如何定义一个模型来捕捉真实图的所有本质的（潜在的未知）性质？”</a:t>
            </a: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8997105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923330"/>
          </a:xfrm>
          <a:prstGeom prst="rect">
            <a:avLst/>
          </a:prstGeom>
          <a:noFill/>
        </p:spPr>
        <p:txBody>
          <a:bodyPr wrap="square" rtlCol="0">
            <a:spAutoFit/>
          </a:bodyPr>
          <a:lstStyle/>
          <a:p>
            <a:r>
              <a:rPr lang="zh-CN" altLang="en-US" sz="5400" spc="100" dirty="0" smtClean="0">
                <a:latin typeface="明兰" panose="02010600030101010101" pitchFamily="2" charset="-122"/>
                <a:ea typeface="明兰" panose="02010600030101010101" pitchFamily="2" charset="-122"/>
              </a:rPr>
              <a:t>介绍</a:t>
            </a:r>
            <a:endParaRPr lang="zh-CN" altLang="en-US" sz="54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901492" y="2079594"/>
            <a:ext cx="3522115" cy="1107996"/>
          </a:xfrm>
          <a:prstGeom prst="rect">
            <a:avLst/>
          </a:prstGeom>
          <a:noFill/>
        </p:spPr>
        <p:txBody>
          <a:bodyPr wrap="square" rtlCol="0">
            <a:spAutoFit/>
          </a:bodyPr>
          <a:lstStyle/>
          <a:p>
            <a:pPr algn="ctr"/>
            <a:r>
              <a:rPr lang="en-US" altLang="zh-CN" sz="6600" spc="100" dirty="0" smtClean="0">
                <a:latin typeface="明兰" panose="02010600030101010101" pitchFamily="2" charset="-122"/>
                <a:ea typeface="明兰" panose="02010600030101010101" pitchFamily="2" charset="-122"/>
              </a:rPr>
              <a:t>Part 1 </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00641" y="384857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6060000" y="1842175"/>
            <a:ext cx="72000" cy="3973555"/>
            <a:chOff x="6060000" y="1941011"/>
            <a:chExt cx="72000" cy="3973555"/>
          </a:xfrm>
        </p:grpSpPr>
        <p:cxnSp>
          <p:nvCxnSpPr>
            <p:cNvPr id="55" name="直接连接符 54"/>
            <p:cNvCxnSpPr>
              <a:stCxn id="56" idx="4"/>
              <a:endCxn id="57" idx="0"/>
            </p:cNvCxnSpPr>
            <p:nvPr/>
          </p:nvCxnSpPr>
          <p:spPr>
            <a:xfrm flipV="1">
              <a:off x="6096000" y="2013011"/>
              <a:ext cx="0" cy="3829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rot="10800000" flipH="1">
              <a:off x="6060000" y="5842566"/>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7" name="椭圆 56"/>
            <p:cNvSpPr/>
            <p:nvPr/>
          </p:nvSpPr>
          <p:spPr>
            <a:xfrm rot="10800000" flipH="1">
              <a:off x="6060000" y="1941011"/>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sp>
        <p:nvSpPr>
          <p:cNvPr id="27" name="矩形 26">
            <a:extLst>
              <a:ext uri="{FF2B5EF4-FFF2-40B4-BE49-F238E27FC236}">
                <a16:creationId xmlns:a16="http://schemas.microsoft.com/office/drawing/2014/main" id="{7A300C78-2589-4F09-B093-850A10B5F87D}"/>
              </a:ext>
            </a:extLst>
          </p:cNvPr>
          <p:cNvSpPr/>
          <p:nvPr/>
        </p:nvSpPr>
        <p:spPr>
          <a:xfrm>
            <a:off x="1004715" y="487478"/>
            <a:ext cx="4956806" cy="584775"/>
          </a:xfrm>
          <a:prstGeom prst="rect">
            <a:avLst/>
          </a:prstGeom>
        </p:spPr>
        <p:txBody>
          <a:bodyPr wrap="none">
            <a:spAutoFit/>
          </a:bodyPr>
          <a:lstStyle/>
          <a:p>
            <a:r>
              <a:rPr lang="zh-CN" altLang="en-US" sz="3200" dirty="0" smtClean="0"/>
              <a:t>关于</a:t>
            </a:r>
            <a:r>
              <a:rPr lang="en-US" altLang="zh-CN" sz="3200" dirty="0" smtClean="0"/>
              <a:t>GAN</a:t>
            </a:r>
            <a:r>
              <a:rPr lang="en-US" altLang="zh-CN" sz="3200" dirty="0"/>
              <a:t>(</a:t>
            </a:r>
            <a:r>
              <a:rPr lang="zh-CN" altLang="en-US" sz="3200" dirty="0" smtClean="0"/>
              <a:t>生成</a:t>
            </a:r>
            <a:r>
              <a:rPr lang="zh-CN" altLang="en-US" sz="3200" dirty="0"/>
              <a:t>式对抗</a:t>
            </a:r>
            <a:r>
              <a:rPr lang="zh-CN" altLang="en-US" sz="3200" dirty="0" smtClean="0"/>
              <a:t>网络</a:t>
            </a:r>
            <a:r>
              <a:rPr lang="en-US" altLang="zh-CN" sz="3200" dirty="0"/>
              <a:t>)</a:t>
            </a:r>
            <a:endParaRPr lang="zh-CN" altLang="en-US" sz="3200" dirty="0"/>
          </a:p>
        </p:txBody>
      </p:sp>
      <p:sp>
        <p:nvSpPr>
          <p:cNvPr id="6" name="椭圆 5"/>
          <p:cNvSpPr/>
          <p:nvPr/>
        </p:nvSpPr>
        <p:spPr>
          <a:xfrm>
            <a:off x="914401" y="1120717"/>
            <a:ext cx="10717822" cy="541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关于</a:t>
            </a:r>
            <a:r>
              <a:rPr lang="en-US" altLang="zh-CN" dirty="0"/>
              <a:t>GAN</a:t>
            </a:r>
            <a:r>
              <a:rPr lang="zh-CN" altLang="zh-CN" smtClean="0"/>
              <a:t>，我</a:t>
            </a:r>
            <a:r>
              <a:rPr lang="zh-CN" altLang="zh-CN" dirty="0"/>
              <a:t>认为就是一</a:t>
            </a:r>
            <a:r>
              <a:rPr lang="zh-CN" altLang="zh-CN" dirty="0" smtClean="0"/>
              <a:t>种使</a:t>
            </a:r>
            <a:r>
              <a:rPr lang="zh-CN" altLang="zh-CN" dirty="0"/>
              <a:t>机器生成图片的训练方式，其生成的图片的效果比自编码器的方式要好很多。具体来说，</a:t>
            </a:r>
            <a:r>
              <a:rPr lang="en-US" altLang="zh-CN" dirty="0"/>
              <a:t>GAN</a:t>
            </a:r>
            <a:r>
              <a:rPr lang="zh-CN" altLang="zh-CN" dirty="0"/>
              <a:t>模型就是采取了一种对抗的方式使生成模型更好地学习数据的分布。</a:t>
            </a:r>
            <a:r>
              <a:rPr lang="en-US" altLang="zh-CN" dirty="0"/>
              <a:t>GAN</a:t>
            </a:r>
            <a:r>
              <a:rPr lang="zh-CN" altLang="zh-CN" dirty="0"/>
              <a:t>中一共有两个网络：用于分析图片质量的</a:t>
            </a:r>
            <a:r>
              <a:rPr lang="en-US" altLang="zh-CN" dirty="0"/>
              <a:t>discriminator</a:t>
            </a:r>
            <a:r>
              <a:rPr lang="zh-CN" altLang="zh-CN" dirty="0"/>
              <a:t>，用于生成图片的</a:t>
            </a:r>
            <a:r>
              <a:rPr lang="en-US" altLang="zh-CN" dirty="0"/>
              <a:t>generator</a:t>
            </a:r>
            <a:r>
              <a:rPr lang="zh-CN" altLang="zh-CN" dirty="0"/>
              <a:t>。这里的</a:t>
            </a:r>
            <a:r>
              <a:rPr lang="en-US" altLang="zh-CN" dirty="0"/>
              <a:t>discriminator</a:t>
            </a:r>
            <a:r>
              <a:rPr lang="zh-CN" altLang="zh-CN" dirty="0"/>
              <a:t>和</a:t>
            </a:r>
            <a:r>
              <a:rPr lang="en-US" altLang="zh-CN" dirty="0"/>
              <a:t>generator</a:t>
            </a:r>
            <a:r>
              <a:rPr lang="zh-CN" altLang="zh-CN" dirty="0"/>
              <a:t>分成很多的级别。首先是一级的</a:t>
            </a:r>
            <a:r>
              <a:rPr lang="en-US" altLang="zh-CN" dirty="0"/>
              <a:t>generator,</a:t>
            </a:r>
            <a:r>
              <a:rPr lang="zh-CN" altLang="zh-CN" dirty="0"/>
              <a:t>能生成较差的图片，然后一级的</a:t>
            </a:r>
            <a:r>
              <a:rPr lang="en-US" altLang="zh-CN" dirty="0"/>
              <a:t>discriminator</a:t>
            </a:r>
            <a:r>
              <a:rPr lang="zh-CN" altLang="zh-CN" dirty="0"/>
              <a:t>能很好</a:t>
            </a:r>
            <a:r>
              <a:rPr lang="zh-CN" altLang="zh-CN" dirty="0" smtClean="0"/>
              <a:t>地分</a:t>
            </a:r>
            <a:r>
              <a:rPr lang="zh-CN" altLang="zh-CN" dirty="0"/>
              <a:t>一级的</a:t>
            </a:r>
            <a:r>
              <a:rPr lang="en-US" altLang="zh-CN" dirty="0"/>
              <a:t>generator</a:t>
            </a:r>
            <a:r>
              <a:rPr lang="zh-CN" altLang="zh-CN" dirty="0"/>
              <a:t>生成的图片和真正的图片。然后训练出二级的</a:t>
            </a:r>
            <a:r>
              <a:rPr lang="en-US" altLang="zh-CN" dirty="0"/>
              <a:t>generator,</a:t>
            </a:r>
            <a:r>
              <a:rPr lang="zh-CN" altLang="zh-CN" dirty="0"/>
              <a:t>能够生成让一级的</a:t>
            </a:r>
            <a:r>
              <a:rPr lang="en-US" altLang="zh-CN" dirty="0"/>
              <a:t>discriminator</a:t>
            </a:r>
            <a:r>
              <a:rPr lang="zh-CN" altLang="zh-CN" dirty="0"/>
              <a:t>无法区分与真实图片区别的图片，继而训练出二级的</a:t>
            </a:r>
            <a:r>
              <a:rPr lang="en-US" altLang="zh-CN" dirty="0"/>
              <a:t>discriminator,</a:t>
            </a:r>
            <a:r>
              <a:rPr lang="zh-CN" altLang="zh-CN" dirty="0"/>
              <a:t>能够很好的区分二级的</a:t>
            </a:r>
            <a:r>
              <a:rPr lang="en-US" altLang="zh-CN" dirty="0"/>
              <a:t>generator</a:t>
            </a:r>
            <a:r>
              <a:rPr lang="zh-CN" altLang="zh-CN" dirty="0"/>
              <a:t>生产的图片和真正的图片。之后以此类推，不断训练三代，四代</a:t>
            </a:r>
            <a:r>
              <a:rPr lang="en-US" altLang="zh-CN" dirty="0"/>
              <a:t>…</a:t>
            </a:r>
            <a:r>
              <a:rPr lang="zh-CN" altLang="zh-CN" dirty="0"/>
              <a:t>的</a:t>
            </a:r>
            <a:r>
              <a:rPr lang="en-US" altLang="zh-CN" dirty="0"/>
              <a:t>generator</a:t>
            </a:r>
            <a:r>
              <a:rPr lang="zh-CN" altLang="zh-CN" dirty="0"/>
              <a:t>和与之对应的</a:t>
            </a:r>
            <a:r>
              <a:rPr lang="en-US" altLang="zh-CN" dirty="0"/>
              <a:t>discriminator</a:t>
            </a:r>
            <a:r>
              <a:rPr lang="zh-CN" altLang="zh-CN" dirty="0"/>
              <a:t>，直到</a:t>
            </a:r>
            <a:r>
              <a:rPr lang="en-US" altLang="zh-CN" dirty="0"/>
              <a:t>discriminator</a:t>
            </a:r>
            <a:r>
              <a:rPr lang="zh-CN" altLang="zh-CN" dirty="0"/>
              <a:t>无法区分</a:t>
            </a:r>
            <a:r>
              <a:rPr lang="en-US" altLang="zh-CN" dirty="0"/>
              <a:t>generator</a:t>
            </a:r>
            <a:r>
              <a:rPr lang="zh-CN" altLang="zh-CN" dirty="0"/>
              <a:t>生成的图片和真正的图片为止。这就是</a:t>
            </a:r>
            <a:r>
              <a:rPr lang="en-US" altLang="zh-CN" dirty="0"/>
              <a:t>GAN</a:t>
            </a:r>
            <a:r>
              <a:rPr lang="zh-CN" altLang="zh-CN" dirty="0"/>
              <a:t>的一个简单的训练思路。</a:t>
            </a:r>
          </a:p>
          <a:p>
            <a:pPr algn="ctr"/>
            <a:endParaRPr lang="zh-CN" altLang="en-US" dirty="0"/>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843774" cy="584775"/>
          </a:xfrm>
          <a:prstGeom prst="rect">
            <a:avLst/>
          </a:prstGeom>
        </p:spPr>
        <p:txBody>
          <a:bodyPr wrap="none">
            <a:spAutoFit/>
          </a:bodyPr>
          <a:lstStyle/>
          <a:p>
            <a:r>
              <a:rPr lang="zh-CN" altLang="en-US" sz="3200" dirty="0" smtClean="0"/>
              <a:t>关于</a:t>
            </a:r>
            <a:r>
              <a:rPr lang="en-US" altLang="zh-CN" sz="3200" dirty="0" smtClean="0"/>
              <a:t>GAN</a:t>
            </a:r>
            <a:endParaRPr lang="zh-CN" altLang="en-US" sz="3200" dirty="0"/>
          </a:p>
        </p:txBody>
      </p:sp>
      <p:sp>
        <p:nvSpPr>
          <p:cNvPr id="6" name="椭圆 5"/>
          <p:cNvSpPr/>
          <p:nvPr/>
        </p:nvSpPr>
        <p:spPr>
          <a:xfrm>
            <a:off x="808527" y="779865"/>
            <a:ext cx="10717822" cy="541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本文采用的</a:t>
            </a:r>
            <a:r>
              <a:rPr lang="en-US" altLang="zh-CN" dirty="0"/>
              <a:t>GAN</a:t>
            </a:r>
            <a:r>
              <a:rPr lang="zh-CN" altLang="zh-CN" dirty="0"/>
              <a:t>是</a:t>
            </a:r>
            <a:r>
              <a:rPr lang="en-US" altLang="zh-CN" dirty="0"/>
              <a:t>Wasserstein GAN</a:t>
            </a:r>
            <a:r>
              <a:rPr lang="zh-CN" altLang="zh-CN" dirty="0"/>
              <a:t>，是一种经过优化过的</a:t>
            </a:r>
            <a:r>
              <a:rPr lang="en-US" altLang="zh-CN" dirty="0"/>
              <a:t>GAN</a:t>
            </a:r>
            <a:r>
              <a:rPr lang="zh-CN" altLang="zh-CN" dirty="0"/>
              <a:t>。原始的</a:t>
            </a:r>
            <a:r>
              <a:rPr lang="en-US" altLang="zh-CN" dirty="0"/>
              <a:t>GAN</a:t>
            </a:r>
            <a:r>
              <a:rPr lang="zh-CN" altLang="zh-CN" dirty="0"/>
              <a:t>有以下的一些缺点：训练困难、生成器和判别器的</a:t>
            </a:r>
            <a:r>
              <a:rPr lang="en-US" altLang="zh-CN" dirty="0"/>
              <a:t>loss</a:t>
            </a:r>
            <a:r>
              <a:rPr lang="zh-CN" altLang="zh-CN" dirty="0"/>
              <a:t>无法指示训练进程、生成样本缺乏多样性等</a:t>
            </a:r>
            <a:r>
              <a:rPr lang="zh-CN" altLang="zh-CN" dirty="0" smtClean="0"/>
              <a:t>。而</a:t>
            </a:r>
            <a:r>
              <a:rPr lang="en-US" altLang="zh-CN" dirty="0"/>
              <a:t>Wasserstein GAN</a:t>
            </a:r>
            <a:r>
              <a:rPr lang="zh-CN" altLang="zh-CN" dirty="0"/>
              <a:t>经过优化</a:t>
            </a:r>
            <a:r>
              <a:rPr lang="zh-CN" altLang="zh-CN" dirty="0" smtClean="0"/>
              <a:t>以后</a:t>
            </a:r>
            <a:r>
              <a:rPr lang="zh-CN" altLang="en-US" dirty="0" smtClean="0"/>
              <a:t>有效阻止了</a:t>
            </a:r>
            <a:r>
              <a:rPr lang="en-US" altLang="zh-CN" dirty="0" smtClean="0"/>
              <a:t>GAN</a:t>
            </a:r>
            <a:r>
              <a:rPr lang="zh-CN" altLang="en-US" dirty="0" smtClean="0"/>
              <a:t>训练的奔溃，</a:t>
            </a:r>
            <a:r>
              <a:rPr lang="zh-CN" altLang="zh-CN" dirty="0" smtClean="0"/>
              <a:t>提高</a:t>
            </a:r>
            <a:r>
              <a:rPr lang="zh-CN" altLang="zh-CN" dirty="0"/>
              <a:t>了训练的稳定性，使得</a:t>
            </a:r>
            <a:r>
              <a:rPr lang="zh-CN" altLang="zh-CN" dirty="0" smtClean="0"/>
              <a:t>训练</a:t>
            </a:r>
            <a:r>
              <a:rPr lang="zh-CN" altLang="en-US" dirty="0" smtClean="0"/>
              <a:t>效果越</a:t>
            </a:r>
            <a:r>
              <a:rPr lang="zh-CN" altLang="zh-CN" dirty="0" smtClean="0"/>
              <a:t>好</a:t>
            </a:r>
            <a:r>
              <a:rPr lang="zh-CN" altLang="zh-CN" dirty="0"/>
              <a:t>，生成的图质量也</a:t>
            </a:r>
            <a:r>
              <a:rPr lang="zh-CN" altLang="zh-CN" dirty="0" smtClean="0"/>
              <a:t>就</a:t>
            </a:r>
            <a:r>
              <a:rPr lang="zh-CN" altLang="en-US" dirty="0" smtClean="0"/>
              <a:t>越</a:t>
            </a:r>
            <a:r>
              <a:rPr lang="zh-CN" altLang="zh-CN" dirty="0" smtClean="0"/>
              <a:t>高。</a:t>
            </a:r>
            <a:endParaRPr lang="zh-CN" altLang="en-US" dirty="0"/>
          </a:p>
        </p:txBody>
      </p:sp>
    </p:spTree>
    <p:extLst>
      <p:ext uri="{BB962C8B-B14F-4D97-AF65-F5344CB8AC3E}">
        <p14:creationId xmlns:p14="http://schemas.microsoft.com/office/powerpoint/2010/main" val="13420815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BDEED6B3-A2A4-4CE6-9768-632AC7947D82}"/>
              </a:ext>
            </a:extLst>
          </p:cNvPr>
          <p:cNvSpPr/>
          <p:nvPr/>
        </p:nvSpPr>
        <p:spPr>
          <a:xfrm>
            <a:off x="1004715" y="487478"/>
            <a:ext cx="1664238" cy="584775"/>
          </a:xfrm>
          <a:prstGeom prst="rect">
            <a:avLst/>
          </a:prstGeom>
        </p:spPr>
        <p:txBody>
          <a:bodyPr wrap="none">
            <a:spAutoFit/>
          </a:bodyPr>
          <a:lstStyle/>
          <a:p>
            <a:r>
              <a:rPr lang="en-US" altLang="zh-CN" sz="3200" dirty="0" err="1" smtClean="0"/>
              <a:t>NetGAN</a:t>
            </a:r>
            <a:endParaRPr lang="zh-CN" altLang="en-US" sz="3200" dirty="0"/>
          </a:p>
        </p:txBody>
      </p:sp>
      <p:sp>
        <p:nvSpPr>
          <p:cNvPr id="4" name="圆角矩形 3"/>
          <p:cNvSpPr/>
          <p:nvPr/>
        </p:nvSpPr>
        <p:spPr>
          <a:xfrm>
            <a:off x="1661379" y="1264750"/>
            <a:ext cx="8836269" cy="4413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本文提出的一种特殊的模型。它侧重解决三个方面的问题：</a:t>
            </a:r>
            <a:endParaRPr lang="en-US" altLang="zh-CN" dirty="0" smtClean="0"/>
          </a:p>
          <a:p>
            <a:r>
              <a:rPr lang="en-US" altLang="zh-CN" dirty="0" smtClean="0"/>
              <a:t>1,</a:t>
            </a:r>
            <a:r>
              <a:rPr lang="zh-CN" altLang="en-US" dirty="0" smtClean="0"/>
              <a:t>将</a:t>
            </a:r>
            <a:r>
              <a:rPr lang="en-US" altLang="zh-CN" dirty="0" smtClean="0"/>
              <a:t>GAN</a:t>
            </a:r>
            <a:r>
              <a:rPr lang="zh-CN" altLang="en-US" dirty="0" smtClean="0"/>
              <a:t>模型由显式的变成隐式的（对应提出的问题中的捕捉潜在的性质这一方面</a:t>
            </a:r>
            <a:r>
              <a:rPr lang="en-US" altLang="zh-CN" dirty="0" smtClean="0"/>
              <a:t>),</a:t>
            </a:r>
            <a:r>
              <a:rPr lang="zh-CN" altLang="en-US" dirty="0" smtClean="0"/>
              <a:t>保存图中重要的拓扑性质。</a:t>
            </a:r>
            <a:endParaRPr lang="en-US" altLang="zh-CN" dirty="0" smtClean="0"/>
          </a:p>
          <a:p>
            <a:r>
              <a:rPr lang="en-US" altLang="zh-CN" dirty="0" smtClean="0"/>
              <a:t>2,</a:t>
            </a:r>
            <a:r>
              <a:rPr lang="zh-CN" altLang="en-US" dirty="0" smtClean="0"/>
              <a:t>从单一图中通过随机漫步的形式去训练，来得到一个较好的输出。</a:t>
            </a:r>
            <a:endParaRPr lang="en-US" altLang="zh-CN" dirty="0" smtClean="0"/>
          </a:p>
          <a:p>
            <a:r>
              <a:rPr lang="en-US" altLang="zh-CN" dirty="0" smtClean="0"/>
              <a:t>3,</a:t>
            </a:r>
            <a:r>
              <a:rPr lang="zh-CN" altLang="en-US" dirty="0" smtClean="0"/>
              <a:t>尽管模型并没有被针对地训练其泛的能力，但是能够生成具备泛化性的图表，而且不需要模型中定义这些特征。简单地说，这种模型具有很好的预测能力。</a:t>
            </a:r>
            <a:endParaRPr lang="en-US" altLang="zh-CN" dirty="0" smtClean="0"/>
          </a:p>
        </p:txBody>
      </p:sp>
      <p:sp>
        <p:nvSpPr>
          <p:cNvPr id="5" name="椭圆 4"/>
          <p:cNvSpPr/>
          <p:nvPr/>
        </p:nvSpPr>
        <p:spPr>
          <a:xfrm>
            <a:off x="3367453" y="4633546"/>
            <a:ext cx="5275385" cy="1688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这就是针对文章刚开始提出的问题作者的解决方法。</a:t>
            </a:r>
            <a:endParaRPr lang="zh-CN" altLang="en-US" dirty="0"/>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932609" y="2225174"/>
            <a:ext cx="3522115" cy="1107996"/>
          </a:xfrm>
          <a:prstGeom prst="rect">
            <a:avLst/>
          </a:prstGeom>
          <a:noFill/>
        </p:spPr>
        <p:txBody>
          <a:bodyPr wrap="square" rtlCol="0">
            <a:spAutoFit/>
          </a:bodyPr>
          <a:lstStyle/>
          <a:p>
            <a:pPr algn="ctr"/>
            <a:r>
              <a:rPr lang="en-US" altLang="zh-CN" sz="6600" spc="100" dirty="0" smtClean="0">
                <a:latin typeface="明兰" panose="02010600030101010101" pitchFamily="2" charset="-122"/>
                <a:ea typeface="明兰" panose="02010600030101010101" pitchFamily="2" charset="-122"/>
              </a:rPr>
              <a:t>Part 2 </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189634" y="2983753"/>
            <a:ext cx="3650313" cy="646331"/>
          </a:xfrm>
          <a:prstGeom prst="rect">
            <a:avLst/>
          </a:prstGeom>
          <a:noFill/>
        </p:spPr>
        <p:txBody>
          <a:bodyPr wrap="square" rtlCol="0">
            <a:spAutoFit/>
          </a:bodyPr>
          <a:lstStyle/>
          <a:p>
            <a:r>
              <a:rPr lang="zh-CN" altLang="en-US" sz="3600" spc="100" dirty="0" smtClean="0">
                <a:latin typeface="明兰" panose="02010600030101010101" pitchFamily="2" charset="-122"/>
                <a:ea typeface="明兰" panose="02010600030101010101" pitchFamily="2" charset="-122"/>
              </a:rPr>
              <a:t>模型结构</a:t>
            </a:r>
            <a:endParaRPr lang="zh-CN" altLang="en-US" sz="3600" spc="100" dirty="0">
              <a:latin typeface="明兰" panose="02010600030101010101" pitchFamily="2" charset="-122"/>
              <a:ea typeface="明兰" panose="02010600030101010101" pitchFamily="2" charset="-122"/>
            </a:endParaRPr>
          </a:p>
        </p:txBody>
      </p:sp>
      <p:sp>
        <p:nvSpPr>
          <p:cNvPr id="81" name="文本框 80"/>
          <p:cNvSpPr txBox="1"/>
          <p:nvPr/>
        </p:nvSpPr>
        <p:spPr>
          <a:xfrm>
            <a:off x="6431471" y="358388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M</a:t>
            </a:r>
            <a:r>
              <a:rPr lang="en-US" altLang="zh-CN" sz="1400" spc="300" dirty="0" smtClean="0">
                <a:latin typeface="微软雅黑 Light" panose="020B0502040204020203" pitchFamily="34" charset="-122"/>
                <a:ea typeface="微软雅黑 Light" panose="020B0502040204020203" pitchFamily="34" charset="-122"/>
              </a:rPr>
              <a:t>odel</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EF78636F-64B4-423E-BF62-1500D2AD6FA2}"/>
              </a:ext>
            </a:extLst>
          </p:cNvPr>
          <p:cNvSpPr/>
          <p:nvPr/>
        </p:nvSpPr>
        <p:spPr>
          <a:xfrm>
            <a:off x="1004715" y="487478"/>
            <a:ext cx="1826141" cy="584775"/>
          </a:xfrm>
          <a:prstGeom prst="rect">
            <a:avLst/>
          </a:prstGeom>
        </p:spPr>
        <p:txBody>
          <a:bodyPr wrap="none">
            <a:spAutoFit/>
          </a:bodyPr>
          <a:lstStyle/>
          <a:p>
            <a:r>
              <a:rPr lang="zh-CN" altLang="en-US" sz="3200" dirty="0" smtClean="0"/>
              <a:t>模型概述</a:t>
            </a:r>
            <a:endParaRPr lang="zh-CN" altLang="en-US" sz="3200" dirty="0"/>
          </a:p>
        </p:txBody>
      </p:sp>
      <p:sp>
        <p:nvSpPr>
          <p:cNvPr id="4" name="圆角矩形 3"/>
          <p:cNvSpPr/>
          <p:nvPr/>
        </p:nvSpPr>
        <p:spPr>
          <a:xfrm>
            <a:off x="712178" y="1178168"/>
            <a:ext cx="7025054" cy="4651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smtClean="0"/>
              <a:t>NetGAN</a:t>
            </a:r>
            <a:r>
              <a:rPr lang="zh-CN" altLang="en-US" dirty="0" smtClean="0"/>
              <a:t>的核心思想是通过随机漫步的方式学习捕获图形的拓扑结构。</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454" y="2080263"/>
            <a:ext cx="4022996" cy="2113667"/>
          </a:xfrm>
          <a:prstGeom prst="rect">
            <a:avLst/>
          </a:prstGeom>
        </p:spPr>
      </p:pic>
      <p:sp>
        <p:nvSpPr>
          <p:cNvPr id="3" name="线形标注 1 2"/>
          <p:cNvSpPr/>
          <p:nvPr/>
        </p:nvSpPr>
        <p:spPr>
          <a:xfrm>
            <a:off x="8440616" y="4695092"/>
            <a:ext cx="3158894" cy="1299311"/>
          </a:xfrm>
          <a:prstGeom prst="borderCallout1">
            <a:avLst>
              <a:gd name="adj1" fmla="val 18750"/>
              <a:gd name="adj2" fmla="val -8333"/>
              <a:gd name="adj3" fmla="val -102255"/>
              <a:gd name="adj4" fmla="val -929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这里利用随机漫步的方式的一个好处就是图的节点在重新排序的情况下节点间的逻辑关系是保持不变的。</a:t>
            </a:r>
            <a:endParaRPr lang="zh-CN" altLang="en-US" dirty="0"/>
          </a:p>
        </p:txBody>
      </p:sp>
    </p:spTree>
    <p:extLst>
      <p:ext uri="{BB962C8B-B14F-4D97-AF65-F5344CB8AC3E}">
        <p14:creationId xmlns:p14="http://schemas.microsoft.com/office/powerpoint/2010/main" val="25859345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830421" y="3902503"/>
            <a:ext cx="9974170" cy="0"/>
          </a:xfrm>
          <a:prstGeom prst="line">
            <a:avLst/>
          </a:prstGeom>
          <a:ln w="9525">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16135"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022AABD-6396-480C-8738-F988BD73A705}"/>
              </a:ext>
            </a:extLst>
          </p:cNvPr>
          <p:cNvSpPr/>
          <p:nvPr/>
        </p:nvSpPr>
        <p:spPr>
          <a:xfrm>
            <a:off x="1004715" y="487478"/>
            <a:ext cx="1826141" cy="584775"/>
          </a:xfrm>
          <a:prstGeom prst="rect">
            <a:avLst/>
          </a:prstGeom>
        </p:spPr>
        <p:txBody>
          <a:bodyPr wrap="none">
            <a:spAutoFit/>
          </a:bodyPr>
          <a:lstStyle/>
          <a:p>
            <a:r>
              <a:rPr lang="zh-CN" altLang="en-US" sz="3200" dirty="0" smtClean="0"/>
              <a:t>模型概述</a:t>
            </a:r>
            <a:endParaRPr lang="zh-CN" altLang="en-US" sz="3200" dirty="0"/>
          </a:p>
        </p:txBody>
      </p:sp>
      <p:sp>
        <p:nvSpPr>
          <p:cNvPr id="2" name="矩形 1"/>
          <p:cNvSpPr/>
          <p:nvPr/>
        </p:nvSpPr>
        <p:spPr>
          <a:xfrm>
            <a:off x="727180" y="2501791"/>
            <a:ext cx="6748463" cy="308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生成器：首先产生</a:t>
            </a:r>
            <a:r>
              <a:rPr lang="zh-CN" altLang="en-US" dirty="0"/>
              <a:t>随机游走序列：</a:t>
            </a:r>
            <a:r>
              <a:rPr lang="en-US" altLang="zh-CN" dirty="0"/>
              <a:t>(v1,v2,....,</a:t>
            </a:r>
            <a:r>
              <a:rPr lang="en-US" altLang="zh-CN" dirty="0" err="1"/>
              <a:t>vT</a:t>
            </a:r>
            <a:r>
              <a:rPr lang="en-US" altLang="zh-CN" dirty="0"/>
              <a:t>)∼</a:t>
            </a:r>
            <a:r>
              <a:rPr lang="en-US" altLang="zh-CN" dirty="0" smtClean="0"/>
              <a:t>G</a:t>
            </a:r>
            <a:r>
              <a:rPr lang="zh-CN" altLang="en-US" dirty="0" smtClean="0"/>
              <a:t>，</a:t>
            </a:r>
            <a:r>
              <a:rPr lang="en-US" altLang="zh-CN" dirty="0" smtClean="0"/>
              <a:t>G</a:t>
            </a:r>
            <a:r>
              <a:rPr lang="zh-CN" altLang="en-US" dirty="0" smtClean="0"/>
              <a:t>的实现函数就是</a:t>
            </a:r>
            <a:r>
              <a:rPr lang="en-US" altLang="zh-CN" dirty="0"/>
              <a:t>f</a:t>
            </a:r>
            <a:r>
              <a:rPr lang="el-GR" altLang="zh-CN" dirty="0" smtClean="0"/>
              <a:t>θ</a:t>
            </a:r>
            <a:r>
              <a:rPr lang="zh-CN" altLang="en-US" dirty="0" smtClean="0"/>
              <a:t>，在每一步</a:t>
            </a:r>
            <a:r>
              <a:rPr lang="en-US" altLang="zh-CN" dirty="0" smtClean="0"/>
              <a:t>t</a:t>
            </a:r>
            <a:r>
              <a:rPr lang="zh-CN" altLang="en-US" dirty="0" smtClean="0"/>
              <a:t>中，</a:t>
            </a:r>
            <a:r>
              <a:rPr lang="en-US" altLang="zh-CN" dirty="0"/>
              <a:t>f</a:t>
            </a:r>
            <a:r>
              <a:rPr lang="el-GR" altLang="zh-CN" dirty="0" smtClean="0"/>
              <a:t>θ</a:t>
            </a:r>
            <a:r>
              <a:rPr lang="zh-CN" altLang="en-US" dirty="0" smtClean="0"/>
              <a:t>提供两种值，一个是下一个被采样的节点的概率分布</a:t>
            </a:r>
            <a:r>
              <a:rPr lang="en-US" altLang="zh-CN" dirty="0" smtClean="0"/>
              <a:t>(</a:t>
            </a:r>
            <a:r>
              <a:rPr lang="zh-CN" altLang="en-US" dirty="0"/>
              <a:t>这里等于</a:t>
            </a:r>
            <a:r>
              <a:rPr lang="en-US" altLang="zh-CN" dirty="0" smtClean="0"/>
              <a:t>LSTM</a:t>
            </a:r>
            <a:r>
              <a:rPr lang="zh-CN" altLang="en-US" dirty="0" smtClean="0"/>
              <a:t>的</a:t>
            </a:r>
            <a:r>
              <a:rPr lang="zh-CN" altLang="en-US" dirty="0"/>
              <a:t>记忆单元状态</a:t>
            </a:r>
            <a:r>
              <a:rPr lang="en-US" altLang="zh-CN" dirty="0" smtClean="0"/>
              <a:t>Ct</a:t>
            </a:r>
            <a:r>
              <a:rPr lang="zh-CN" altLang="en-US" dirty="0" smtClean="0"/>
              <a:t>加上</a:t>
            </a:r>
            <a:r>
              <a:rPr lang="zh-CN" altLang="en-US" dirty="0"/>
              <a:t>隐状态</a:t>
            </a:r>
            <a:r>
              <a:rPr lang="en-US" altLang="zh-CN" dirty="0" err="1" smtClean="0"/>
              <a:t>ht</a:t>
            </a:r>
            <a:r>
              <a:rPr lang="en-US" altLang="zh-CN" dirty="0" smtClean="0"/>
              <a:t>)</a:t>
            </a:r>
            <a:r>
              <a:rPr lang="zh-CN" altLang="en-US" dirty="0" smtClean="0"/>
              <a:t>，记为</a:t>
            </a:r>
            <a:r>
              <a:rPr lang="en-US" altLang="zh-CN" dirty="0" err="1" smtClean="0"/>
              <a:t>pt</a:t>
            </a:r>
            <a:r>
              <a:rPr lang="zh-CN" altLang="en-US" dirty="0"/>
              <a:t>；</a:t>
            </a:r>
            <a:r>
              <a:rPr lang="zh-CN" altLang="en-US" dirty="0" smtClean="0"/>
              <a:t>一个是当前的节点的状态，记为</a:t>
            </a:r>
            <a:r>
              <a:rPr lang="en-US" altLang="zh-CN" dirty="0" err="1" smtClean="0"/>
              <a:t>mt</a:t>
            </a:r>
            <a:r>
              <a:rPr lang="zh-CN" altLang="en-US" dirty="0" smtClean="0"/>
              <a:t>。</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643" y="543281"/>
            <a:ext cx="3764606" cy="1958510"/>
          </a:xfrm>
          <a:prstGeom prst="rect">
            <a:avLst/>
          </a:prstGeom>
        </p:spPr>
      </p:pic>
      <p:sp>
        <p:nvSpPr>
          <p:cNvPr id="5" name="云形标注 4"/>
          <p:cNvSpPr/>
          <p:nvPr/>
        </p:nvSpPr>
        <p:spPr>
          <a:xfrm>
            <a:off x="7475643" y="3981656"/>
            <a:ext cx="4536832" cy="1899138"/>
          </a:xfrm>
          <a:prstGeom prst="cloudCallout">
            <a:avLst>
              <a:gd name="adj1" fmla="val -134825"/>
              <a:gd name="adj2" fmla="val -40741"/>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这里我就把</a:t>
            </a:r>
            <a:r>
              <a:rPr lang="en-US" altLang="zh-CN" dirty="0" smtClean="0">
                <a:solidFill>
                  <a:schemeClr val="tx1"/>
                </a:solidFill>
              </a:rPr>
              <a:t>LSTM</a:t>
            </a:r>
            <a:r>
              <a:rPr lang="zh-CN" altLang="en-US" dirty="0" smtClean="0">
                <a:solidFill>
                  <a:schemeClr val="tx1"/>
                </a:solidFill>
              </a:rPr>
              <a:t>当成一种经过压缩过的算法，是为了实现这样的一种马尔科夫过程。</a:t>
            </a:r>
            <a:endParaRPr lang="zh-CN" altLang="en-US" dirty="0">
              <a:solidFill>
                <a:schemeClr val="tx1"/>
              </a:solidFill>
            </a:endParaRPr>
          </a:p>
        </p:txBody>
      </p:sp>
    </p:spTree>
    <p:extLst>
      <p:ext uri="{BB962C8B-B14F-4D97-AF65-F5344CB8AC3E}">
        <p14:creationId xmlns:p14="http://schemas.microsoft.com/office/powerpoint/2010/main" val="23899314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6521</TotalTime>
  <Words>1037</Words>
  <Application>Microsoft Office PowerPoint</Application>
  <PresentationFormat>宽屏</PresentationFormat>
  <Paragraphs>61</Paragraphs>
  <Slides>14</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-apple-system</vt:lpstr>
      <vt:lpstr>Open Sans</vt:lpstr>
      <vt:lpstr>等线</vt:lpstr>
      <vt:lpstr>等线 Light</vt:lpstr>
      <vt:lpstr>方正正纤黑简体</vt:lpstr>
      <vt:lpstr>明兰</vt:lpstr>
      <vt:lpstr>宋体</vt:lpstr>
      <vt:lpstr>微软雅黑 Light</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灰色点线</dc:title>
  <dc:creator>第一PPT</dc:creator>
  <cp:keywords>www.1ppt.com</cp:keywords>
  <dc:description>www.1ppt.com</dc:description>
  <cp:lastModifiedBy>gc</cp:lastModifiedBy>
  <cp:revision>397</cp:revision>
  <dcterms:created xsi:type="dcterms:W3CDTF">2017-05-16T12:45:30Z</dcterms:created>
  <dcterms:modified xsi:type="dcterms:W3CDTF">2018-08-16T06:30:32Z</dcterms:modified>
</cp:coreProperties>
</file>