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57" r:id="rId4"/>
    <p:sldId id="264" r:id="rId5"/>
    <p:sldId id="258" r:id="rId6"/>
    <p:sldId id="260" r:id="rId7"/>
    <p:sldId id="259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55" autoAdjust="0"/>
  </p:normalViewPr>
  <p:slideViewPr>
    <p:cSldViewPr>
      <p:cViewPr varScale="1">
        <p:scale>
          <a:sx n="104" d="100"/>
          <a:sy n="104" d="100"/>
        </p:scale>
        <p:origin x="18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E5008-37E9-443B-975F-4D35BBA9B18B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34AD53BF-C188-47CB-8B1F-52571141D3FC}">
      <dgm:prSet phldrT="[Text]"/>
      <dgm:spPr/>
      <dgm:t>
        <a:bodyPr/>
        <a:lstStyle/>
        <a:p>
          <a:r>
            <a:rPr lang="de-DE" dirty="0" err="1" smtClean="0"/>
            <a:t>OpenFace</a:t>
          </a:r>
          <a:endParaRPr lang="de-DE" dirty="0"/>
        </a:p>
      </dgm:t>
    </dgm:pt>
    <dgm:pt modelId="{2C3E7AA0-346C-4693-A708-AC7515A5E9C6}" type="parTrans" cxnId="{81662A9F-4F41-4759-8833-1E436B4DBFAF}">
      <dgm:prSet/>
      <dgm:spPr/>
      <dgm:t>
        <a:bodyPr/>
        <a:lstStyle/>
        <a:p>
          <a:endParaRPr lang="de-DE"/>
        </a:p>
      </dgm:t>
    </dgm:pt>
    <dgm:pt modelId="{044747D7-1D05-4168-B5B6-732760D13015}" type="sibTrans" cxnId="{81662A9F-4F41-4759-8833-1E436B4DBFAF}">
      <dgm:prSet/>
      <dgm:spPr/>
      <dgm:t>
        <a:bodyPr/>
        <a:lstStyle/>
        <a:p>
          <a:endParaRPr lang="de-DE"/>
        </a:p>
      </dgm:t>
    </dgm:pt>
    <dgm:pt modelId="{54448B58-7C8D-4FE5-8336-08C44ED78625}">
      <dgm:prSet phldrT="[Text]"/>
      <dgm:spPr/>
      <dgm:t>
        <a:bodyPr/>
        <a:lstStyle/>
        <a:p>
          <a:r>
            <a:rPr lang="de-DE" dirty="0" smtClean="0"/>
            <a:t>Integration in SSI</a:t>
          </a:r>
          <a:endParaRPr lang="de-DE" dirty="0"/>
        </a:p>
      </dgm:t>
    </dgm:pt>
    <dgm:pt modelId="{24FD4B44-3C8E-4F9F-BA5E-48497168C6FD}" type="parTrans" cxnId="{03DF5512-BD7F-40D7-9E30-B4ADB1D84C40}">
      <dgm:prSet/>
      <dgm:spPr/>
      <dgm:t>
        <a:bodyPr/>
        <a:lstStyle/>
        <a:p>
          <a:endParaRPr lang="de-DE"/>
        </a:p>
      </dgm:t>
    </dgm:pt>
    <dgm:pt modelId="{26DE5119-70E6-4056-B367-873600FBF059}" type="sibTrans" cxnId="{03DF5512-BD7F-40D7-9E30-B4ADB1D84C40}">
      <dgm:prSet/>
      <dgm:spPr/>
      <dgm:t>
        <a:bodyPr/>
        <a:lstStyle/>
        <a:p>
          <a:endParaRPr lang="de-DE"/>
        </a:p>
      </dgm:t>
    </dgm:pt>
    <dgm:pt modelId="{26512B25-C5EB-46A8-A7C7-AF40805FE23B}">
      <dgm:prSet phldrT="[Text]"/>
      <dgm:spPr/>
      <dgm:t>
        <a:bodyPr/>
        <a:lstStyle/>
        <a:p>
          <a:r>
            <a:rPr lang="de-DE" dirty="0" smtClean="0"/>
            <a:t>Live Demo</a:t>
          </a:r>
          <a:endParaRPr lang="de-DE" dirty="0"/>
        </a:p>
      </dgm:t>
    </dgm:pt>
    <dgm:pt modelId="{C2BF508E-2EC6-4D7A-929A-50F4973FE016}" type="parTrans" cxnId="{0F696575-952B-4E51-96D4-7E39663A8A32}">
      <dgm:prSet/>
      <dgm:spPr/>
      <dgm:t>
        <a:bodyPr/>
        <a:lstStyle/>
        <a:p>
          <a:endParaRPr lang="de-DE"/>
        </a:p>
      </dgm:t>
    </dgm:pt>
    <dgm:pt modelId="{36E4AAC7-FEF4-4DF7-A748-786747453BE5}" type="sibTrans" cxnId="{0F696575-952B-4E51-96D4-7E39663A8A32}">
      <dgm:prSet/>
      <dgm:spPr/>
      <dgm:t>
        <a:bodyPr/>
        <a:lstStyle/>
        <a:p>
          <a:endParaRPr lang="de-DE"/>
        </a:p>
      </dgm:t>
    </dgm:pt>
    <dgm:pt modelId="{6E404841-9922-4709-BB8C-56BD5247AD9C}" type="pres">
      <dgm:prSet presAssocID="{876E5008-37E9-443B-975F-4D35BBA9B18B}" presName="Name0" presStyleCnt="0">
        <dgm:presLayoutVars>
          <dgm:dir/>
          <dgm:resizeHandles val="exact"/>
        </dgm:presLayoutVars>
      </dgm:prSet>
      <dgm:spPr/>
    </dgm:pt>
    <dgm:pt modelId="{5302A1A0-1E2D-47BB-B2F1-A5F47565E94F}" type="pres">
      <dgm:prSet presAssocID="{34AD53BF-C188-47CB-8B1F-52571141D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5DA7AF-92F1-4D29-8600-19E1C6813600}" type="pres">
      <dgm:prSet presAssocID="{044747D7-1D05-4168-B5B6-732760D13015}" presName="sibTrans" presStyleLbl="sibTrans2D1" presStyleIdx="0" presStyleCnt="2"/>
      <dgm:spPr/>
      <dgm:t>
        <a:bodyPr/>
        <a:lstStyle/>
        <a:p>
          <a:endParaRPr lang="de-DE"/>
        </a:p>
      </dgm:t>
    </dgm:pt>
    <dgm:pt modelId="{FACED6CC-BA66-41DB-BFD4-9A55213A30CE}" type="pres">
      <dgm:prSet presAssocID="{044747D7-1D05-4168-B5B6-732760D13015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FC8DEB38-86D0-42C0-95D7-F5456687F0E1}" type="pres">
      <dgm:prSet presAssocID="{54448B58-7C8D-4FE5-8336-08C44ED786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92B20A-C94B-442C-99A5-7D6DB043FEB9}" type="pres">
      <dgm:prSet presAssocID="{26DE5119-70E6-4056-B367-873600FBF059}" presName="sibTrans" presStyleLbl="sibTrans2D1" presStyleIdx="1" presStyleCnt="2"/>
      <dgm:spPr/>
      <dgm:t>
        <a:bodyPr/>
        <a:lstStyle/>
        <a:p>
          <a:endParaRPr lang="de-DE"/>
        </a:p>
      </dgm:t>
    </dgm:pt>
    <dgm:pt modelId="{8EF387C2-C001-45BE-B0FE-0A47B4B9B6B7}" type="pres">
      <dgm:prSet presAssocID="{26DE5119-70E6-4056-B367-873600FBF059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9B0C656C-4CE7-4F66-816B-309A21F6D6AD}" type="pres">
      <dgm:prSet presAssocID="{26512B25-C5EB-46A8-A7C7-AF40805FE23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F696575-952B-4E51-96D4-7E39663A8A32}" srcId="{876E5008-37E9-443B-975F-4D35BBA9B18B}" destId="{26512B25-C5EB-46A8-A7C7-AF40805FE23B}" srcOrd="2" destOrd="0" parTransId="{C2BF508E-2EC6-4D7A-929A-50F4973FE016}" sibTransId="{36E4AAC7-FEF4-4DF7-A748-786747453BE5}"/>
    <dgm:cxn modelId="{CEE85A54-42D2-406B-AF01-47663CB8A42D}" type="presOf" srcId="{34AD53BF-C188-47CB-8B1F-52571141D3FC}" destId="{5302A1A0-1E2D-47BB-B2F1-A5F47565E94F}" srcOrd="0" destOrd="0" presId="urn:microsoft.com/office/officeart/2005/8/layout/process1"/>
    <dgm:cxn modelId="{81662A9F-4F41-4759-8833-1E436B4DBFAF}" srcId="{876E5008-37E9-443B-975F-4D35BBA9B18B}" destId="{34AD53BF-C188-47CB-8B1F-52571141D3FC}" srcOrd="0" destOrd="0" parTransId="{2C3E7AA0-346C-4693-A708-AC7515A5E9C6}" sibTransId="{044747D7-1D05-4168-B5B6-732760D13015}"/>
    <dgm:cxn modelId="{F2F467BF-91D3-4FE5-BA60-D151437A3D16}" type="presOf" srcId="{26512B25-C5EB-46A8-A7C7-AF40805FE23B}" destId="{9B0C656C-4CE7-4F66-816B-309A21F6D6AD}" srcOrd="0" destOrd="0" presId="urn:microsoft.com/office/officeart/2005/8/layout/process1"/>
    <dgm:cxn modelId="{6BC1D1B2-95DC-4B5C-996D-C48D4DFC604F}" type="presOf" srcId="{26DE5119-70E6-4056-B367-873600FBF059}" destId="{2992B20A-C94B-442C-99A5-7D6DB043FEB9}" srcOrd="0" destOrd="0" presId="urn:microsoft.com/office/officeart/2005/8/layout/process1"/>
    <dgm:cxn modelId="{7C8A8D0B-7A8E-494C-AEEC-16E0ED03ADC5}" type="presOf" srcId="{044747D7-1D05-4168-B5B6-732760D13015}" destId="{9B5DA7AF-92F1-4D29-8600-19E1C6813600}" srcOrd="0" destOrd="0" presId="urn:microsoft.com/office/officeart/2005/8/layout/process1"/>
    <dgm:cxn modelId="{03DF5512-BD7F-40D7-9E30-B4ADB1D84C40}" srcId="{876E5008-37E9-443B-975F-4D35BBA9B18B}" destId="{54448B58-7C8D-4FE5-8336-08C44ED78625}" srcOrd="1" destOrd="0" parTransId="{24FD4B44-3C8E-4F9F-BA5E-48497168C6FD}" sibTransId="{26DE5119-70E6-4056-B367-873600FBF059}"/>
    <dgm:cxn modelId="{E37EFE34-2199-498E-BF16-10228FC36F54}" type="presOf" srcId="{044747D7-1D05-4168-B5B6-732760D13015}" destId="{FACED6CC-BA66-41DB-BFD4-9A55213A30CE}" srcOrd="1" destOrd="0" presId="urn:microsoft.com/office/officeart/2005/8/layout/process1"/>
    <dgm:cxn modelId="{4BC21D87-13C9-44E2-8DA2-1D5B9F7A9DBD}" type="presOf" srcId="{876E5008-37E9-443B-975F-4D35BBA9B18B}" destId="{6E404841-9922-4709-BB8C-56BD5247AD9C}" srcOrd="0" destOrd="0" presId="urn:microsoft.com/office/officeart/2005/8/layout/process1"/>
    <dgm:cxn modelId="{37937176-B692-49D0-881C-5705F36258B2}" type="presOf" srcId="{54448B58-7C8D-4FE5-8336-08C44ED78625}" destId="{FC8DEB38-86D0-42C0-95D7-F5456687F0E1}" srcOrd="0" destOrd="0" presId="urn:microsoft.com/office/officeart/2005/8/layout/process1"/>
    <dgm:cxn modelId="{812A0DF2-65FF-4F47-A444-DE5813ED6EE9}" type="presOf" srcId="{26DE5119-70E6-4056-B367-873600FBF059}" destId="{8EF387C2-C001-45BE-B0FE-0A47B4B9B6B7}" srcOrd="1" destOrd="0" presId="urn:microsoft.com/office/officeart/2005/8/layout/process1"/>
    <dgm:cxn modelId="{6A9BE422-1565-4032-A5D2-2194C9A65AD2}" type="presParOf" srcId="{6E404841-9922-4709-BB8C-56BD5247AD9C}" destId="{5302A1A0-1E2D-47BB-B2F1-A5F47565E94F}" srcOrd="0" destOrd="0" presId="urn:microsoft.com/office/officeart/2005/8/layout/process1"/>
    <dgm:cxn modelId="{678FA60C-94EC-4A0F-B3CF-BDAE7E103094}" type="presParOf" srcId="{6E404841-9922-4709-BB8C-56BD5247AD9C}" destId="{9B5DA7AF-92F1-4D29-8600-19E1C6813600}" srcOrd="1" destOrd="0" presId="urn:microsoft.com/office/officeart/2005/8/layout/process1"/>
    <dgm:cxn modelId="{1864466D-0AC0-4CE2-9F2E-23214A9F7674}" type="presParOf" srcId="{9B5DA7AF-92F1-4D29-8600-19E1C6813600}" destId="{FACED6CC-BA66-41DB-BFD4-9A55213A30CE}" srcOrd="0" destOrd="0" presId="urn:microsoft.com/office/officeart/2005/8/layout/process1"/>
    <dgm:cxn modelId="{A7B4D91C-5AC1-4E49-8A00-8573274241B7}" type="presParOf" srcId="{6E404841-9922-4709-BB8C-56BD5247AD9C}" destId="{FC8DEB38-86D0-42C0-95D7-F5456687F0E1}" srcOrd="2" destOrd="0" presId="urn:microsoft.com/office/officeart/2005/8/layout/process1"/>
    <dgm:cxn modelId="{A0431682-E266-4938-9019-3504349E0316}" type="presParOf" srcId="{6E404841-9922-4709-BB8C-56BD5247AD9C}" destId="{2992B20A-C94B-442C-99A5-7D6DB043FEB9}" srcOrd="3" destOrd="0" presId="urn:microsoft.com/office/officeart/2005/8/layout/process1"/>
    <dgm:cxn modelId="{271E8248-47C9-4DDA-B345-634671A88084}" type="presParOf" srcId="{2992B20A-C94B-442C-99A5-7D6DB043FEB9}" destId="{8EF387C2-C001-45BE-B0FE-0A47B4B9B6B7}" srcOrd="0" destOrd="0" presId="urn:microsoft.com/office/officeart/2005/8/layout/process1"/>
    <dgm:cxn modelId="{C68DF5E0-97E6-4E9B-B88B-95F5BCC3966A}" type="presParOf" srcId="{6E404841-9922-4709-BB8C-56BD5247AD9C}" destId="{9B0C656C-4CE7-4F66-816B-309A21F6D6A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2A1A0-1E2D-47BB-B2F1-A5F47565E94F}">
      <dsp:nvSpPr>
        <dsp:cNvPr id="0" name=""/>
        <dsp:cNvSpPr/>
      </dsp:nvSpPr>
      <dsp:spPr>
        <a:xfrm>
          <a:off x="6476" y="1731444"/>
          <a:ext cx="1935665" cy="11613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err="1" smtClean="0"/>
            <a:t>OpenFace</a:t>
          </a:r>
          <a:endParaRPr lang="de-DE" sz="2800" kern="1200" dirty="0"/>
        </a:p>
      </dsp:txBody>
      <dsp:txXfrm>
        <a:off x="40492" y="1765460"/>
        <a:ext cx="1867633" cy="1093367"/>
      </dsp:txXfrm>
    </dsp:sp>
    <dsp:sp modelId="{9B5DA7AF-92F1-4D29-8600-19E1C6813600}">
      <dsp:nvSpPr>
        <dsp:cNvPr id="0" name=""/>
        <dsp:cNvSpPr/>
      </dsp:nvSpPr>
      <dsp:spPr>
        <a:xfrm>
          <a:off x="2135707" y="2072121"/>
          <a:ext cx="410361" cy="48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2135707" y="2168130"/>
        <a:ext cx="287253" cy="288026"/>
      </dsp:txXfrm>
    </dsp:sp>
    <dsp:sp modelId="{FC8DEB38-86D0-42C0-95D7-F5456687F0E1}">
      <dsp:nvSpPr>
        <dsp:cNvPr id="0" name=""/>
        <dsp:cNvSpPr/>
      </dsp:nvSpPr>
      <dsp:spPr>
        <a:xfrm>
          <a:off x="2716407" y="1731444"/>
          <a:ext cx="1935665" cy="11613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Integration in SSI</a:t>
          </a:r>
          <a:endParaRPr lang="de-DE" sz="2800" kern="1200" dirty="0"/>
        </a:p>
      </dsp:txBody>
      <dsp:txXfrm>
        <a:off x="2750423" y="1765460"/>
        <a:ext cx="1867633" cy="1093367"/>
      </dsp:txXfrm>
    </dsp:sp>
    <dsp:sp modelId="{2992B20A-C94B-442C-99A5-7D6DB043FEB9}">
      <dsp:nvSpPr>
        <dsp:cNvPr id="0" name=""/>
        <dsp:cNvSpPr/>
      </dsp:nvSpPr>
      <dsp:spPr>
        <a:xfrm>
          <a:off x="4845639" y="2072121"/>
          <a:ext cx="410361" cy="48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4845639" y="2168130"/>
        <a:ext cx="287253" cy="288026"/>
      </dsp:txXfrm>
    </dsp:sp>
    <dsp:sp modelId="{9B0C656C-4CE7-4F66-816B-309A21F6D6AD}">
      <dsp:nvSpPr>
        <dsp:cNvPr id="0" name=""/>
        <dsp:cNvSpPr/>
      </dsp:nvSpPr>
      <dsp:spPr>
        <a:xfrm>
          <a:off x="5426338" y="1731444"/>
          <a:ext cx="1935665" cy="11613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Live Demo</a:t>
          </a:r>
          <a:endParaRPr lang="de-DE" sz="2800" kern="1200" dirty="0"/>
        </a:p>
      </dsp:txBody>
      <dsp:txXfrm>
        <a:off x="5460354" y="1765460"/>
        <a:ext cx="1867633" cy="1093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67DE7-0644-4D3D-BE58-037DED83046E}" type="datetimeFigureOut">
              <a:rPr lang="de-DE" smtClean="0"/>
              <a:t>12.07.2016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265F1-121B-4C0E-810E-F3CD7D17B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53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CLNF nutzt intern eine 3D Repräsentation der Landmarks</a:t>
            </a:r>
          </a:p>
          <a:p>
            <a:r>
              <a:rPr lang="de-DE" dirty="0" smtClean="0"/>
              <a:t>Aus diesen Daten kann man sehr akkurat die Kopfhaltung berechnen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265F1-121B-4C0E-810E-F3CD7D17BF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68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Position des Auges und der Pupille wird durch das CLNF Modell bestimmt</a:t>
            </a:r>
          </a:p>
          <a:p>
            <a:r>
              <a:rPr lang="de-DE" dirty="0" smtClean="0"/>
              <a:t>Aus diesen Daten wird für jedes Auge ein Richtungsvektor berechnet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265F1-121B-4C0E-810E-F3CD7D17BF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63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SSI-Sensor: z.B. Cam</a:t>
            </a:r>
          </a:p>
          <a:p>
            <a:endParaRPr lang="de-DE" baseline="0" dirty="0" smtClean="0"/>
          </a:p>
          <a:p>
            <a:r>
              <a:rPr lang="de-DE" baseline="0" dirty="0" smtClean="0"/>
              <a:t>2x Transformer</a:t>
            </a:r>
          </a:p>
          <a:p>
            <a:r>
              <a:rPr lang="de-DE" baseline="0" dirty="0" smtClean="0"/>
              <a:t>1. </a:t>
            </a:r>
            <a:r>
              <a:rPr lang="de-DE" baseline="0" dirty="0" err="1" smtClean="0"/>
              <a:t>Featureberechnung</a:t>
            </a:r>
            <a:endParaRPr lang="de-DE" baseline="0" dirty="0" smtClean="0"/>
          </a:p>
          <a:p>
            <a:r>
              <a:rPr lang="de-DE" baseline="0" dirty="0" smtClean="0"/>
              <a:t>Eigens implementierter Transformer nutzt </a:t>
            </a:r>
            <a:r>
              <a:rPr lang="de-DE" baseline="0" dirty="0" err="1" smtClean="0"/>
              <a:t>Openface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Bibs</a:t>
            </a:r>
            <a:r>
              <a:rPr lang="de-DE" baseline="0" dirty="0" smtClean="0"/>
              <a:t> zur Berechnung der Features und gibt diese aus</a:t>
            </a:r>
          </a:p>
          <a:p>
            <a:r>
              <a:rPr lang="de-DE" baseline="0" dirty="0" smtClean="0"/>
              <a:t>2. </a:t>
            </a:r>
            <a:r>
              <a:rPr lang="de-DE" baseline="0" dirty="0" err="1" smtClean="0"/>
              <a:t>Painter</a:t>
            </a:r>
            <a:endParaRPr lang="de-DE" baseline="0" dirty="0" smtClean="0"/>
          </a:p>
          <a:p>
            <a:r>
              <a:rPr lang="de-DE" baseline="0" dirty="0" smtClean="0"/>
              <a:t>Visualisiert die Features auf das Bild (nutzt auch die </a:t>
            </a:r>
            <a:r>
              <a:rPr lang="de-DE" baseline="0" dirty="0" err="1" smtClean="0"/>
              <a:t>Opanface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Bibs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Ausgabe an SSI </a:t>
            </a:r>
            <a:r>
              <a:rPr lang="de-DE" baseline="0" dirty="0" smtClean="0">
                <a:sym typeface="Wingdings" panose="05000000000000000000" pitchFamily="2" charset="2"/>
              </a:rPr>
              <a:t> Consumer verwendet diese Ergebnisse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265F1-121B-4C0E-810E-F3CD7D17BF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60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924944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45091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10" name="Untertitel 2"/>
          <p:cNvSpPr txBox="1">
            <a:spLocks/>
          </p:cNvSpPr>
          <p:nvPr userDrawn="1"/>
        </p:nvSpPr>
        <p:spPr>
          <a:xfrm>
            <a:off x="3347864" y="2348880"/>
            <a:ext cx="64008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32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multimodal </a:t>
            </a:r>
            <a:r>
              <a:rPr lang="de-DE" sz="32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user</a:t>
            </a:r>
            <a:r>
              <a:rPr lang="de-DE" sz="32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interfaces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AutoShape 5" descr="profile_ionut_damian"/>
          <p:cNvSpPr>
            <a:spLocks noChangeAspect="1" noChangeArrowheads="1"/>
          </p:cNvSpPr>
          <p:nvPr userDrawn="1"/>
        </p:nvSpPr>
        <p:spPr bwMode="auto">
          <a:xfrm>
            <a:off x="155575" y="-1325563"/>
            <a:ext cx="1905000" cy="2762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7" descr="profile_ionut_damian"/>
          <p:cNvSpPr>
            <a:spLocks noChangeAspect="1" noChangeArrowheads="1"/>
          </p:cNvSpPr>
          <p:nvPr userDrawn="1"/>
        </p:nvSpPr>
        <p:spPr bwMode="auto">
          <a:xfrm>
            <a:off x="155575" y="-1325563"/>
            <a:ext cx="1905000" cy="2762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51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4E4-30FD-40D3-BE29-575A6232F92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095B-375F-4385-873E-B87E110BEA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60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4E4-30FD-40D3-BE29-575A6232F92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095B-375F-4385-873E-B87E110BEA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9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324544" y="0"/>
            <a:ext cx="9721080" cy="1268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4E4-30FD-40D3-BE29-575A6232F92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095B-375F-4385-873E-B87E110BEA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012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4E4-30FD-40D3-BE29-575A6232F92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095B-375F-4385-873E-B87E110BEA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052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4E4-30FD-40D3-BE29-575A6232F92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095B-375F-4385-873E-B87E110BEA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79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4E4-30FD-40D3-BE29-575A6232F92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095B-375F-4385-873E-B87E110BEA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082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4E4-30FD-40D3-BE29-575A6232F92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095B-375F-4385-873E-B87E110BEA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74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4E4-30FD-40D3-BE29-575A6232F92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095B-375F-4385-873E-B87E110BEA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87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4E4-30FD-40D3-BE29-575A6232F92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095B-375F-4385-873E-B87E110BEA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48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94E4-30FD-40D3-BE29-575A6232F92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095B-375F-4385-873E-B87E110BEA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63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94E4-30FD-40D3-BE29-575A6232F92E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095B-375F-4385-873E-B87E110BEA9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-324544" y="6237312"/>
            <a:ext cx="9721080" cy="6206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atumsplatzhalter 3"/>
          <p:cNvSpPr txBox="1">
            <a:spLocks/>
          </p:cNvSpPr>
          <p:nvPr userDrawn="1"/>
        </p:nvSpPr>
        <p:spPr>
          <a:xfrm>
            <a:off x="7704856" y="6592267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3194E4-30FD-40D3-BE29-575A6232F92E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12.07.2016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712968" y="6592267"/>
            <a:ext cx="6115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24095B-375F-4385-873E-B87E110BEA9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3" descr="D:\Workspaces\HCM\org\_repo\Lehrstuhl-Logo\kurz_buchstaben\kurz-weiss-300dpi-trans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504" y="6288273"/>
            <a:ext cx="529764" cy="525103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 userDrawn="1"/>
        </p:nvSpPr>
        <p:spPr>
          <a:xfrm>
            <a:off x="971600" y="6237312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Multimodale</a:t>
            </a:r>
            <a:r>
              <a:rPr lang="en-US" sz="1200" baseline="0" dirty="0" smtClean="0">
                <a:solidFill>
                  <a:schemeClr val="bg1"/>
                </a:solidFill>
              </a:rPr>
              <a:t> </a:t>
            </a:r>
            <a:r>
              <a:rPr lang="en-US" sz="1200" baseline="0" dirty="0" err="1" smtClean="0">
                <a:solidFill>
                  <a:schemeClr val="bg1"/>
                </a:solidFill>
              </a:rPr>
              <a:t>Echtzeitsignalverarbeitung</a:t>
            </a:r>
            <a:r>
              <a:rPr lang="en-US" sz="1200" baseline="0" dirty="0" smtClean="0">
                <a:solidFill>
                  <a:schemeClr val="bg1"/>
                </a:solidFill>
              </a:rPr>
              <a:t> SS2016 – Oliver Hoffmann, Julian </a:t>
            </a:r>
            <a:r>
              <a:rPr lang="en-US" sz="1200" baseline="0" dirty="0" err="1" smtClean="0">
                <a:solidFill>
                  <a:schemeClr val="bg1"/>
                </a:solidFill>
              </a:rPr>
              <a:t>Aumiller</a:t>
            </a:r>
            <a:r>
              <a:rPr lang="en-US" sz="1200" baseline="0" dirty="0" smtClean="0">
                <a:solidFill>
                  <a:schemeClr val="bg1"/>
                </a:solidFill>
              </a:rPr>
              <a:t>, Christian </a:t>
            </a:r>
            <a:r>
              <a:rPr lang="en-US" sz="1200" baseline="0" dirty="0" err="1" smtClean="0">
                <a:solidFill>
                  <a:schemeClr val="bg1"/>
                </a:solidFill>
              </a:rPr>
              <a:t>Roletschek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7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7rV0uy7heQ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OpenFace</a:t>
            </a:r>
            <a:r>
              <a:rPr lang="en-US" sz="6000" dirty="0" smtClean="0"/>
              <a:t> - SSI</a:t>
            </a:r>
            <a:endParaRPr lang="en-US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des </a:t>
            </a:r>
            <a:r>
              <a:rPr lang="en-US" dirty="0" err="1" smtClean="0"/>
              <a:t>OpenFace</a:t>
            </a:r>
            <a:r>
              <a:rPr lang="en-US" dirty="0" smtClean="0"/>
              <a:t> Toolkit in SSI</a:t>
            </a:r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259632" y="548680"/>
            <a:ext cx="6620272" cy="1784436"/>
            <a:chOff x="1835696" y="548680"/>
            <a:chExt cx="6620272" cy="1784436"/>
          </a:xfrm>
        </p:grpSpPr>
        <p:pic>
          <p:nvPicPr>
            <p:cNvPr id="4" name="Picture 2" descr="D:\openssi\docs\logo\ssi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548680"/>
              <a:ext cx="4464496" cy="1784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Workspaces\HCM\org\_repo\Lehrstuhl-Logo\kurz_buchstaben\kurz-weiss-300dpi-tran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325" y="752502"/>
              <a:ext cx="1594643" cy="158061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935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7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19000" dirty="0" smtClean="0"/>
              <a:t>?</a:t>
            </a:r>
            <a:endParaRPr lang="de-DE" sz="19000" dirty="0"/>
          </a:p>
        </p:txBody>
      </p:sp>
    </p:spTree>
    <p:extLst>
      <p:ext uri="{BB962C8B-B14F-4D97-AF65-F5344CB8AC3E}">
        <p14:creationId xmlns:p14="http://schemas.microsoft.com/office/powerpoint/2010/main" val="15094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476477397"/>
              </p:ext>
            </p:extLst>
          </p:nvPr>
        </p:nvGraphicFramePr>
        <p:xfrm>
          <a:off x="887760" y="1187624"/>
          <a:ext cx="73684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3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Landmark Detection</a:t>
            </a:r>
          </a:p>
        </p:txBody>
      </p:sp>
      <p:pic>
        <p:nvPicPr>
          <p:cNvPr id="1026" name="Picture 2" descr="Sample facial landmark detec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85314"/>
            <a:ext cx="534352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4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Constrained</a:t>
            </a:r>
            <a:r>
              <a:rPr lang="de-DE" sz="3200" dirty="0"/>
              <a:t> </a:t>
            </a:r>
            <a:r>
              <a:rPr lang="de-DE" sz="3200" dirty="0" err="1"/>
              <a:t>Local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</a:t>
            </a:r>
            <a:r>
              <a:rPr lang="de-DE" sz="3200" dirty="0" smtClean="0"/>
              <a:t>Field</a:t>
            </a:r>
            <a:endParaRPr lang="de-DE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51526"/>
            <a:ext cx="3496419" cy="426078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39552" y="1482194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CLNF Model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4860032" y="2066969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Patch </a:t>
            </a:r>
            <a:r>
              <a:rPr lang="de-DE" dirty="0" err="1" smtClean="0"/>
              <a:t>experts</a:t>
            </a:r>
            <a:r>
              <a:rPr lang="de-DE" dirty="0" smtClean="0"/>
              <a:t> (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detectors</a:t>
            </a:r>
            <a:r>
              <a:rPr lang="de-DE" dirty="0" smtClean="0"/>
              <a:t>) evaluieren die Wahrscheinlichkeit einer Landmark Erkennung bei Pixelpositionen </a:t>
            </a:r>
            <a:r>
              <a:rPr lang="de-DE" dirty="0" smtClean="0">
                <a:sym typeface="Wingdings" panose="05000000000000000000" pitchFamily="2" charset="2"/>
              </a:rPr>
              <a:t> Ausgabe als </a:t>
            </a:r>
            <a:r>
              <a:rPr lang="de-DE" dirty="0" err="1" smtClean="0">
                <a:sym typeface="Wingdings" panose="05000000000000000000" pitchFamily="2" charset="2"/>
              </a:rPr>
              <a:t>response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map</a:t>
            </a:r>
            <a:endParaRPr lang="de-DE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Hier: </a:t>
            </a:r>
            <a:r>
              <a:rPr lang="de-DE" dirty="0" err="1" smtClean="0">
                <a:sym typeface="Wingdings" panose="05000000000000000000" pitchFamily="2" charset="2"/>
              </a:rPr>
              <a:t>Local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Neural</a:t>
            </a:r>
            <a:r>
              <a:rPr lang="de-DE" dirty="0" smtClean="0">
                <a:sym typeface="Wingdings" panose="05000000000000000000" pitchFamily="2" charset="2"/>
              </a:rPr>
              <a:t> Field (LNF)  kann zusätzlich die Beziehung zwischen nicht-linearen und räumlichen Inputpixeln erlernen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Besteht aus neuronalem Netzwerk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663215" y="5806110"/>
            <a:ext cx="3023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https://www.cl.cam.ac.uk/~tb346/pub/papers/iccv2013.pdf</a:t>
            </a:r>
          </a:p>
        </p:txBody>
      </p:sp>
    </p:spTree>
    <p:extLst>
      <p:ext uri="{BB962C8B-B14F-4D97-AF65-F5344CB8AC3E}">
        <p14:creationId xmlns:p14="http://schemas.microsoft.com/office/powerpoint/2010/main" val="30637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</a:t>
            </a:r>
            <a:r>
              <a:rPr lang="en-US" dirty="0"/>
              <a:t>pose tracking</a:t>
            </a:r>
          </a:p>
        </p:txBody>
      </p:sp>
      <p:pic>
        <p:nvPicPr>
          <p:cNvPr id="4" name="V7rV0uy7heQ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75656" y="1772816"/>
            <a:ext cx="627269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tracking</a:t>
            </a:r>
          </a:p>
        </p:txBody>
      </p:sp>
      <p:pic>
        <p:nvPicPr>
          <p:cNvPr id="3074" name="Picture 2" descr="https://raw.githubusercontent.com/TadasBaltrusaitis/OpenFace/master/imgs/gaze_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21" y="1340768"/>
            <a:ext cx="7272958" cy="484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7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Action Unit Recognition</a:t>
            </a:r>
          </a:p>
        </p:txBody>
      </p:sp>
      <p:pic>
        <p:nvPicPr>
          <p:cNvPr id="2050" name="Picture 2" descr="https://raw.githubusercontent.com/TadasBaltrusaitis/OpenFace/master/imgs/au_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00808"/>
            <a:ext cx="867901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098" name="Picture 2" descr="Teaser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51" y="1268760"/>
            <a:ext cx="629104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8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Integration in SSI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590694" y="1340768"/>
            <a:ext cx="5962612" cy="4761656"/>
            <a:chOff x="1331640" y="1412776"/>
            <a:chExt cx="6524625" cy="5153026"/>
          </a:xfrm>
        </p:grpSpPr>
        <p:pic>
          <p:nvPicPr>
            <p:cNvPr id="4098" name="Picture 2" descr="Teaser figur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412776"/>
              <a:ext cx="6524625" cy="5153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hteck 2"/>
            <p:cNvSpPr/>
            <p:nvPr/>
          </p:nvSpPr>
          <p:spPr>
            <a:xfrm>
              <a:off x="1475656" y="1484783"/>
              <a:ext cx="6264696" cy="865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475656" y="5373216"/>
              <a:ext cx="6264696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5122" name="Picture 2" descr="D:\openssi\docs\logo\ssi-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4313" y="1500807"/>
              <a:ext cx="1819275" cy="719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D:\openssi\docs\logo\ssi-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4313" y="5517232"/>
              <a:ext cx="1819275" cy="719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43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Bildschirmpräsentation (4:3)</PresentationFormat>
  <Paragraphs>37</Paragraphs>
  <Slides>11</Slides>
  <Notes>3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Wingdings</vt:lpstr>
      <vt:lpstr>1_Larissa-Design</vt:lpstr>
      <vt:lpstr>OpenFace - SSI</vt:lpstr>
      <vt:lpstr>Agenda</vt:lpstr>
      <vt:lpstr>Facial Landmark Detection</vt:lpstr>
      <vt:lpstr>Constrained Local Neural Field</vt:lpstr>
      <vt:lpstr>Head pose tracking</vt:lpstr>
      <vt:lpstr>Gaze tracking</vt:lpstr>
      <vt:lpstr>Facial Action Unit Recognition</vt:lpstr>
      <vt:lpstr>Framework</vt:lpstr>
      <vt:lpstr>Task: Integration in SSI</vt:lpstr>
      <vt:lpstr>Live Demo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OpenFace</dc:title>
  <dc:creator>wagner</dc:creator>
  <cp:lastModifiedBy>student</cp:lastModifiedBy>
  <cp:revision>14</cp:revision>
  <dcterms:created xsi:type="dcterms:W3CDTF">2016-05-31T07:51:09Z</dcterms:created>
  <dcterms:modified xsi:type="dcterms:W3CDTF">2016-07-12T12:45:40Z</dcterms:modified>
</cp:coreProperties>
</file>