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7" r:id="rId6"/>
    <p:sldId id="263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C833-F423-7B3C-D15F-6824BDF0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859E2-97CB-0644-D1A3-03FE523AF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CF80E-B25E-0238-7AFF-6DB136A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78899-141C-E71B-D1D3-D7658D5F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E9F47-3D7A-253E-8889-E4CCE132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EA7E1-EAE2-A41B-9741-C60ACA90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DFA0D-ED0A-D19C-642B-E473CF1E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60B7D-BF30-F453-EEFB-E60CF6D7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47FD9-D292-3F76-9939-0EF9860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4692-3438-DA26-10BB-020537CF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DDBE5-9012-DAF9-35A3-3199747AE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0A5AB-BA5F-36C1-8F1A-9C682E2A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0D977-4FFF-182D-3B96-7654C26C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FEF17-3317-5A38-4790-D5586E82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914C5-B26A-A86D-8FD0-DD25364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4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014" y="1376779"/>
            <a:ext cx="8293897" cy="1025301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4013" y="2415575"/>
            <a:ext cx="8293898" cy="7533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790-513A-4989-AC94-D5137831F49C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608A3E-1F1C-4981-8247-A48AFD9DED5A}"/>
              </a:ext>
            </a:extLst>
          </p:cNvPr>
          <p:cNvGrpSpPr/>
          <p:nvPr userDrawn="1"/>
        </p:nvGrpSpPr>
        <p:grpSpPr>
          <a:xfrm>
            <a:off x="122125" y="139802"/>
            <a:ext cx="959980" cy="205430"/>
            <a:chOff x="261345" y="249027"/>
            <a:chExt cx="3081445" cy="6594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F9CC23-98BF-4B0A-A100-24AF94C89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26"/>
            <a:stretch/>
          </p:blipFill>
          <p:spPr>
            <a:xfrm>
              <a:off x="261345" y="249027"/>
              <a:ext cx="718369" cy="6594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C10298F-198F-4E1B-9311-0FF21E06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4" y="314349"/>
              <a:ext cx="2363076" cy="528768"/>
            </a:xfrm>
            <a:prstGeom prst="rect">
              <a:avLst/>
            </a:prstGeom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47444" y="6578066"/>
            <a:ext cx="1144556" cy="279935"/>
          </a:xfrm>
        </p:spPr>
        <p:txBody>
          <a:bodyPr/>
          <a:lstStyle>
            <a:lvl1pPr algn="ctr">
              <a:defRPr>
                <a:latin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fld id="{903C335C-FA33-44B2-A16D-1855E6D5F9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4" hasCustomPrompt="1"/>
          </p:nvPr>
        </p:nvSpPr>
        <p:spPr>
          <a:xfrm>
            <a:off x="714013" y="3281514"/>
            <a:ext cx="8293536" cy="59850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altLang="ko-KR" dirty="0"/>
              <a:t>a. Person et al.,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1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469604"/>
            <a:ext cx="10714563" cy="584776"/>
          </a:xfr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10515600" cy="47847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B7F-5E8D-4AF8-A700-BA9F8EE0FDC2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47444" y="6578066"/>
            <a:ext cx="1144556" cy="279935"/>
          </a:xfrm>
        </p:spPr>
        <p:txBody>
          <a:bodyPr/>
          <a:lstStyle>
            <a:lvl1pPr algn="ctr">
              <a:defRPr>
                <a:latin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fld id="{903C335C-FA33-44B2-A16D-1855E6D5F9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1A89-26F6-4DF5-AF91-4ED0B15BFCD5}"/>
              </a:ext>
            </a:extLst>
          </p:cNvPr>
          <p:cNvSpPr/>
          <p:nvPr userDrawn="1"/>
        </p:nvSpPr>
        <p:spPr>
          <a:xfrm>
            <a:off x="225099" y="251107"/>
            <a:ext cx="737938" cy="73793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Roboto Medium" panose="02000000000000000000" pitchFamily="2" charset="0"/>
              <a:ea typeface="나눔스퀘어OTF" panose="020B0600000101010101" pitchFamily="34" charset="-127"/>
              <a:cs typeface="Roboto Medium" panose="02000000000000000000" pitchFamily="2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60668" y="266877"/>
            <a:ext cx="9370956" cy="33855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Chapter title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225099" y="258991"/>
            <a:ext cx="737938" cy="73005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PhagsPa" panose="020B0502040204020203" pitchFamily="34" charset="0"/>
                <a:cs typeface="Roboto Medium" panose="02000000000000000000" pitchFamily="2" charset="0"/>
              </a:defRPr>
            </a:lvl1pPr>
            <a:lvl2pPr algn="ctr">
              <a:defRPr sz="2400">
                <a:latin typeface="Roboto Medium" panose="02000000000000000000" pitchFamily="2" charset="0"/>
                <a:cs typeface="Roboto Medium" panose="02000000000000000000" pitchFamily="2" charset="0"/>
              </a:defRPr>
            </a:lvl2pPr>
            <a:lvl3pPr algn="ctr">
              <a:defRPr sz="2400">
                <a:latin typeface="Roboto Medium" panose="02000000000000000000" pitchFamily="2" charset="0"/>
                <a:cs typeface="Roboto Medium" panose="02000000000000000000" pitchFamily="2" charset="0"/>
              </a:defRPr>
            </a:lvl3pPr>
            <a:lvl4pPr algn="ctr">
              <a:defRPr sz="2400">
                <a:latin typeface="Roboto Medium" panose="02000000000000000000" pitchFamily="2" charset="0"/>
                <a:cs typeface="Roboto Medium" panose="02000000000000000000" pitchFamily="2" charset="0"/>
              </a:defRPr>
            </a:lvl4pPr>
            <a:lvl5pPr algn="ctr">
              <a:defRPr sz="2400">
                <a:latin typeface="Roboto Medium" panose="02000000000000000000" pitchFamily="2" charset="0"/>
                <a:cs typeface="Roboto Medium" panose="02000000000000000000" pitchFamily="2" charset="0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5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5F24-68AC-88CF-F1F6-C47E7F15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E32B9-4C41-1E7E-DE03-A31604F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036CC-D14C-3082-9005-594F6A77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BEAD-98DA-ADCB-CD16-177605BF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AB560-699B-E74A-D591-F7D03D7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EDC36-368A-68F8-A17A-03889F7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80020-5057-2317-DB72-DB687295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4B2B7-ADAC-43DF-B767-AA647F7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BDACB-2B42-D294-389F-A8BB7E8E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B48D2-2276-C351-898B-21DB5E80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FD07-BFF3-3802-4493-7CB9E74D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5F4D6-A8CB-6877-A95C-1AA88484C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E884B-3406-55F8-9AAC-93460696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344EC-276F-927D-2242-B3056798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B5DFF-7F74-9446-2DC7-C84F596B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96EA1-761D-3909-6946-20EA7DB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A89F8-38F4-97D1-93E4-3494BCE8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57315-FA86-ACB6-2B21-709203FE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4ED2F-7D85-4CCB-789A-BB418FB6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B8E9BB-3590-0AF5-1DE2-216C4A243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C86-99CA-DC79-51C2-E3E53826C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9F9F60-0C1D-02F0-A457-BACB50F7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7C02B-EA0F-D312-41C8-3385046D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C6CE39-FEA0-AE75-D831-7BD94985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28E71-F228-C704-9A70-8DB1A8E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A99562-18A0-D9A3-F533-700F878A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7C136-5EE2-6DAF-5599-145B1B21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5A3F9-0D91-D87C-CF96-3DDDC49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FEA38-DB35-F01D-AFC1-F6650C43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38C26E-76F8-3BF5-13D2-D2E0E05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6E821-0503-D438-3942-5A3DD887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21169-A456-D8B9-9FFB-12A37F86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F517A-6F07-92CF-1C32-8B5CEECC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3F99B-05A8-AF7E-ECC6-07ADAE4C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3F842-DEAC-73CD-8148-C5D9DDC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96451-24FD-F06B-F0B9-5CA7775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8775E-6593-477D-9D10-A17DC110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0C2D6-0497-C414-7DFE-58E5F876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6F68F-08BD-9668-37DF-070CBA6B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56E42-B13B-EA3D-B258-1C8F7ED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0B9F2-C2EA-A2B5-4607-7B7EF7C8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DDCB4-B121-8C3E-2FA2-94ADFD2A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7543C-D89B-E189-B1E4-8A3123D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C8ECD-BE14-9825-86DF-2B7AD6B6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B5B83-24AA-BC90-8DB7-716689D8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B80CE-054D-1547-6842-E6369593E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6001-74E0-4FA0-8DF5-D3EAF8E421BE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A8F2F-A24E-A2E0-6BA2-93864E77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C8F78-5F1A-2244-9971-DE18525E6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B620-3FEC-47AE-866A-9EBF0801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014" y="2031691"/>
            <a:ext cx="8293897" cy="10253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CIFAR-10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Classification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4013" y="3070487"/>
            <a:ext cx="8293898" cy="753325"/>
          </a:xfr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+mn-ea"/>
                <a:cs typeface="Roboto" panose="02000000000000000000" pitchFamily="2" charset="0"/>
              </a:rPr>
              <a:t>Using Resnet-18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714013" y="3936426"/>
            <a:ext cx="8293536" cy="598508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Roboto Medium" panose="02000000000000000000" pitchFamily="2" charset="0"/>
              </a:rPr>
              <a:t>전자전기공학부 석사과정 배찬호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84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개선한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87555-E7FC-8A95-F9BF-0163B5B65649}"/>
              </a:ext>
            </a:extLst>
          </p:cNvPr>
          <p:cNvSpPr txBox="1"/>
          <p:nvPr/>
        </p:nvSpPr>
        <p:spPr>
          <a:xfrm>
            <a:off x="1258349" y="2033521"/>
            <a:ext cx="8636339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model_num</a:t>
            </a:r>
            <a:r>
              <a:rPr lang="en-US" altLang="ko-KR" sz="2400" dirty="0"/>
              <a:t> =</a:t>
            </a:r>
            <a:r>
              <a:rPr lang="ko-KR" altLang="en-US" sz="2400" dirty="0"/>
              <a:t> </a:t>
            </a:r>
            <a:r>
              <a:rPr lang="en-US" altLang="ko-KR" sz="2400" dirty="0"/>
              <a:t>5 (ensemble </a:t>
            </a:r>
            <a:r>
              <a:rPr lang="ko-KR" altLang="en-US" sz="2400" dirty="0"/>
              <a:t>모델 </a:t>
            </a:r>
            <a:r>
              <a:rPr lang="en-US" altLang="ko-KR" sz="2400" dirty="0"/>
              <a:t>5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Batch_size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  <a:r>
              <a:rPr lang="en-US" altLang="ko-KR" sz="2400" dirty="0"/>
              <a:t>(128 -&gt; 512),</a:t>
            </a:r>
            <a:r>
              <a:rPr lang="ko-KR" altLang="en-US" sz="2400" dirty="0"/>
              <a:t> </a:t>
            </a:r>
            <a:r>
              <a:rPr lang="en-US" altLang="ko-KR" sz="2400" dirty="0"/>
              <a:t>multi-</a:t>
            </a:r>
            <a:r>
              <a:rPr lang="en-US" altLang="ko-KR" sz="2400" dirty="0" err="1"/>
              <a:t>gpu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Early Stopping </a:t>
            </a:r>
            <a:r>
              <a:rPr lang="ko-KR" altLang="en-US" sz="2400" dirty="0"/>
              <a:t>적용</a:t>
            </a:r>
            <a:r>
              <a:rPr lang="en-US" altLang="ko-KR" sz="2400" dirty="0"/>
              <a:t>(patience = 50)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Image augmentation</a:t>
            </a:r>
            <a:r>
              <a:rPr lang="ko-KR" altLang="en-US" sz="2400" dirty="0"/>
              <a:t>에 </a:t>
            </a:r>
            <a:r>
              <a:rPr lang="en-US" altLang="ko-KR" sz="2400" dirty="0"/>
              <a:t>Random Rotation, Color Jitter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더 많은 학습데이터로 </a:t>
            </a:r>
            <a:r>
              <a:rPr lang="en-US" altLang="ko-KR" sz="2400" dirty="0"/>
              <a:t>pretrained</a:t>
            </a:r>
            <a:r>
              <a:rPr lang="ko-KR" altLang="en-US" sz="2400" dirty="0"/>
              <a:t>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24296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Pretrained Model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0AFD0-D0C2-6711-AE95-0534F0E5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28" y="1316615"/>
            <a:ext cx="7772400" cy="4224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7E7D1-6135-8BC1-BBB8-E954571CC257}"/>
              </a:ext>
            </a:extLst>
          </p:cNvPr>
          <p:cNvSpPr txBox="1"/>
          <p:nvPr/>
        </p:nvSpPr>
        <p:spPr>
          <a:xfrm>
            <a:off x="3561620" y="5868954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Recipes.pdf</a:t>
            </a:r>
            <a:r>
              <a:rPr kumimoji="1" lang="en-US" altLang="ko-Kore-KR" dirty="0"/>
              <a:t>, p.10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C65F3-E1BA-737B-4972-6E2759BD430A}"/>
              </a:ext>
            </a:extLst>
          </p:cNvPr>
          <p:cNvSpPr txBox="1"/>
          <p:nvPr/>
        </p:nvSpPr>
        <p:spPr>
          <a:xfrm>
            <a:off x="7389340" y="2967335"/>
            <a:ext cx="418095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같은 </a:t>
            </a:r>
            <a:r>
              <a:rPr kumimoji="1" lang="en-US" altLang="ko-KR" dirty="0"/>
              <a:t>Pretrained</a:t>
            </a:r>
            <a:r>
              <a:rPr kumimoji="1" lang="ko-KR" altLang="en-US" dirty="0"/>
              <a:t> 된 모델이라도</a:t>
            </a:r>
            <a:br>
              <a:rPr kumimoji="1" lang="en-US" altLang="ko-KR" dirty="0"/>
            </a:br>
            <a:r>
              <a:rPr kumimoji="1" lang="ko-KR" altLang="en-US" dirty="0"/>
              <a:t>어떤 데이터셋으로 학습한지에 따라</a:t>
            </a:r>
            <a:br>
              <a:rPr kumimoji="1" lang="en-US" altLang="ko-KR" dirty="0"/>
            </a:br>
            <a:r>
              <a:rPr kumimoji="1" lang="en-US" altLang="ko-KR" dirty="0"/>
              <a:t>Transfer-learning</a:t>
            </a:r>
            <a:r>
              <a:rPr kumimoji="1" lang="ko-KR" altLang="en-US" dirty="0"/>
              <a:t>에서의</a:t>
            </a:r>
            <a:br>
              <a:rPr kumimoji="1" lang="en-US" altLang="ko-KR" dirty="0"/>
            </a:br>
            <a:r>
              <a:rPr kumimoji="1" lang="ko-KR" altLang="en-US" dirty="0"/>
              <a:t>성능이 달라짐을 알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67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Pretrained Model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481B3-8795-E31E-D4AB-5955300615C3}"/>
              </a:ext>
            </a:extLst>
          </p:cNvPr>
          <p:cNvSpPr txBox="1"/>
          <p:nvPr/>
        </p:nvSpPr>
        <p:spPr>
          <a:xfrm>
            <a:off x="963036" y="1420565"/>
            <a:ext cx="10084407" cy="401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b="1" i="0" u="none" strike="noStrike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Model card for resnet18.fb_swsl_ig1b_ft_in1k</a:t>
            </a:r>
            <a:r>
              <a:rPr lang="en-US" altLang="ko-KR" sz="2400" b="1" i="0" u="none" strike="noStrike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(Hugging Face)</a:t>
            </a:r>
            <a:br>
              <a:rPr lang="en" altLang="ko-Kore-KR" sz="2000" b="0" i="0" u="none" strike="noStrike" dirty="0">
                <a:solidFill>
                  <a:srgbClr val="4B5563"/>
                </a:solidFill>
                <a:effectLst/>
                <a:latin typeface="Source Sans Pro" panose="020F0502020204030204" pitchFamily="34" charset="0"/>
              </a:rPr>
            </a:br>
            <a:r>
              <a:rPr lang="en" altLang="ko-Kore-KR" sz="2000" b="0" i="0" u="none" strike="noStrike" dirty="0">
                <a:solidFill>
                  <a:srgbClr val="4B5563"/>
                </a:solidFill>
                <a:effectLst/>
                <a:latin typeface="Source Sans Pro" panose="020F0502020204030204" pitchFamily="34" charset="0"/>
              </a:rPr>
              <a:t>Pretrained on Instagram-1B hashtags dataset using semi-weakly supervised learning and fine-tuned on ImageNet-1k by paper authors.</a:t>
            </a:r>
          </a:p>
          <a:p>
            <a:pPr>
              <a:lnSpc>
                <a:spcPct val="150000"/>
              </a:lnSpc>
            </a:pPr>
            <a:endParaRPr lang="en" altLang="ko-Kore-KR" dirty="0">
              <a:solidFill>
                <a:srgbClr val="4B5563"/>
              </a:solidFill>
              <a:latin typeface="Source Sans Pro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4151"/>
                </a:solidFill>
                <a:latin typeface="Söhne"/>
              </a:rPr>
              <a:t>Instagram-1B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으로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사전학습을 한 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이를 다시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ImageNet-1K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Fine-tuned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한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pretrained model</a:t>
            </a:r>
            <a:endParaRPr lang="en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Instagram-1B hashtags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데이터셋은 수백만 개의 해시태그로 구성되어 있으며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다양한 주제와 관련된 태그들이 포함되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어 있는 데이터셋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ImageNet-1k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1000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개의 다양한 클래스로 구성된 대규모 이미지 데이터셋</a:t>
            </a:r>
            <a:endParaRPr lang="en-US" altLang="ko-KR" dirty="0">
              <a:latin typeface="Source Sans Pro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ource Sans Pro" panose="020F0502020204030204" pitchFamily="34" charset="0"/>
              </a:rPr>
              <a:t>기존 </a:t>
            </a:r>
            <a:r>
              <a:rPr lang="en-US" altLang="ko-KR" dirty="0">
                <a:latin typeface="Source Sans Pro" panose="020F0502020204030204" pitchFamily="34" charset="0"/>
              </a:rPr>
              <a:t>pretrained</a:t>
            </a:r>
            <a:r>
              <a:rPr lang="ko-KR" altLang="en-US" dirty="0">
                <a:latin typeface="Source Sans Pro" panose="020F0502020204030204" pitchFamily="34" charset="0"/>
              </a:rPr>
              <a:t> 모델과 비교했을 때 </a:t>
            </a:r>
            <a:r>
              <a:rPr lang="en-US" altLang="ko-KR" dirty="0">
                <a:latin typeface="Source Sans Pro" panose="020F0502020204030204" pitchFamily="34" charset="0"/>
              </a:rPr>
              <a:t>CIFAR-10</a:t>
            </a:r>
            <a:r>
              <a:rPr lang="ko-KR" altLang="en-US" dirty="0">
                <a:latin typeface="Source Sans Pro" panose="020F0502020204030204" pitchFamily="34" charset="0"/>
              </a:rPr>
              <a:t>에서 약 </a:t>
            </a:r>
            <a:r>
              <a:rPr lang="en-US" altLang="ko-KR" dirty="0">
                <a:latin typeface="Source Sans Pro" panose="020F0502020204030204" pitchFamily="34" charset="0"/>
              </a:rPr>
              <a:t>2%</a:t>
            </a:r>
            <a:r>
              <a:rPr lang="ko-KR" altLang="en-US" dirty="0">
                <a:latin typeface="Source Sans Pro" panose="020F0502020204030204" pitchFamily="34" charset="0"/>
              </a:rPr>
              <a:t> 정도의 성능 향상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30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Image Augmentation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0080F-0DB1-048C-B2AE-5820F504D032}"/>
              </a:ext>
            </a:extLst>
          </p:cNvPr>
          <p:cNvSpPr txBox="1"/>
          <p:nvPr/>
        </p:nvSpPr>
        <p:spPr>
          <a:xfrm>
            <a:off x="1806923" y="4037947"/>
            <a:ext cx="8578154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Normalize </a:t>
            </a:r>
            <a:r>
              <a:rPr kumimoji="1" lang="ko-KR" altLang="en-US" dirty="0"/>
              <a:t>값 변경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RandomRotation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적용</a:t>
            </a:r>
            <a:br>
              <a:rPr kumimoji="1" lang="en-US" altLang="ko-KR" dirty="0"/>
            </a:br>
            <a:r>
              <a:rPr kumimoji="1" lang="ko-KR" altLang="en-US" dirty="0"/>
              <a:t>지정한 범위 내에서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하게 </a:t>
            </a:r>
            <a:r>
              <a:rPr kumimoji="1" lang="en-US" altLang="ko-KR" dirty="0"/>
              <a:t>rotation </a:t>
            </a:r>
            <a:r>
              <a:rPr kumimoji="1" lang="ko-KR" altLang="en-US" dirty="0"/>
              <a:t>적용</a:t>
            </a:r>
            <a:endParaRPr kumimoji="1" lang="en-US" altLang="ko-Kore-K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Color Jitter</a:t>
            </a:r>
            <a:r>
              <a:rPr kumimoji="1" lang="ko-KR" altLang="en-US" dirty="0"/>
              <a:t> 적용</a:t>
            </a:r>
            <a:br>
              <a:rPr kumimoji="1" lang="en-US" altLang="ko-KR" dirty="0"/>
            </a:b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위의 코드에서 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brightness, contrast, saturation, hue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는 각각 밝기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대비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채도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색상</a:t>
            </a:r>
            <a:b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밝기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대비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채도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색상을 지정한 범위 내에서 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random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하게 변경</a:t>
            </a:r>
            <a:endParaRPr lang="en-US" altLang="ko-KR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6271A-EBF8-0C78-234F-F06AC8D1A82D}"/>
              </a:ext>
            </a:extLst>
          </p:cNvPr>
          <p:cNvSpPr txBox="1"/>
          <p:nvPr/>
        </p:nvSpPr>
        <p:spPr>
          <a:xfrm>
            <a:off x="2563670" y="132506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Baseline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82546-9461-65CD-761A-A12FFFE8C1EE}"/>
              </a:ext>
            </a:extLst>
          </p:cNvPr>
          <p:cNvSpPr txBox="1"/>
          <p:nvPr/>
        </p:nvSpPr>
        <p:spPr>
          <a:xfrm>
            <a:off x="8511772" y="132506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Modified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EA0480-9B46-51FC-335E-D372BB45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7" y="2024164"/>
            <a:ext cx="11195425" cy="15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Early Stopping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C06A8E-BC6D-E277-0D42-0BB23E1A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36" y="1244168"/>
            <a:ext cx="8741927" cy="363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290B5-0325-98A7-C860-B0854E70B98F}"/>
              </a:ext>
            </a:extLst>
          </p:cNvPr>
          <p:cNvSpPr txBox="1"/>
          <p:nvPr/>
        </p:nvSpPr>
        <p:spPr>
          <a:xfrm>
            <a:off x="2615751" y="5135397"/>
            <a:ext cx="733078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Test_accuracy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50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epochs</a:t>
            </a:r>
            <a:r>
              <a:rPr kumimoji="1" lang="ko-KR" altLang="en-US" dirty="0"/>
              <a:t> 동안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가 올라가지 않을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경우</a:t>
            </a:r>
            <a:br>
              <a:rPr kumimoji="1" lang="en-US" altLang="ko-KR" dirty="0"/>
            </a:br>
            <a:r>
              <a:rPr kumimoji="1" lang="ko-KR" altLang="en-US" dirty="0"/>
              <a:t>가장 정확도가 높았던 모델을 저장하고 학습을 종료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65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0669" y="258992"/>
            <a:ext cx="10714563" cy="73005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Result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335C-FA33-44B2-A16D-1855E6D5F9A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1F73E-CE93-D369-1671-55B249DF73ED}"/>
              </a:ext>
            </a:extLst>
          </p:cNvPr>
          <p:cNvSpPr txBox="1"/>
          <p:nvPr/>
        </p:nvSpPr>
        <p:spPr>
          <a:xfrm>
            <a:off x="2409568" y="3606098"/>
            <a:ext cx="756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그</a:t>
            </a:r>
            <a:r>
              <a:rPr kumimoji="1" lang="ko-KR" altLang="en-US" dirty="0"/>
              <a:t> 후 저장된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모델을 </a:t>
            </a:r>
            <a:r>
              <a:rPr kumimoji="1" lang="en-US" altLang="ko-KR" dirty="0"/>
              <a:t>ensemble</a:t>
            </a:r>
            <a:r>
              <a:rPr kumimoji="1" lang="ko-KR" altLang="en-US" dirty="0"/>
              <a:t> 코드를 통해 </a:t>
            </a:r>
            <a:r>
              <a:rPr kumimoji="1" lang="en-US" altLang="ko-KR" dirty="0"/>
              <a:t>load </a:t>
            </a:r>
            <a:r>
              <a:rPr kumimoji="1" lang="ko-KR" altLang="en-US" dirty="0"/>
              <a:t>후 </a:t>
            </a:r>
            <a:r>
              <a:rPr kumimoji="1" lang="en-US" altLang="ko-KR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최종 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97.61%</a:t>
            </a:r>
            <a:endParaRPr kumimoji="1" lang="ko-Kore-KR" altLang="en-US" dirty="0"/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52019C9-478E-D4FD-8D6E-76F0A0D2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69" y="2235140"/>
            <a:ext cx="10181569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363E7073FC0D4A9AE0B56935B039A5" ma:contentTypeVersion="2" ma:contentTypeDescription="새 문서를 만듭니다." ma:contentTypeScope="" ma:versionID="16e2dbc483f57d97d176be38ec3bd0eb">
  <xsd:schema xmlns:xsd="http://www.w3.org/2001/XMLSchema" xmlns:xs="http://www.w3.org/2001/XMLSchema" xmlns:p="http://schemas.microsoft.com/office/2006/metadata/properties" xmlns:ns3="3eb297cf-8def-4c12-a0af-177fdd3f5e7a" targetNamespace="http://schemas.microsoft.com/office/2006/metadata/properties" ma:root="true" ma:fieldsID="7955d171ae8b46423fb7c791d414fb92" ns3:_="">
    <xsd:import namespace="3eb297cf-8def-4c12-a0af-177fdd3f5e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297cf-8def-4c12-a0af-177fdd3f5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64A47B-E9E2-489A-A306-D6FDBD1A2B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5B485-D087-43BA-8ECE-B08CFFD2B9E4}">
  <ds:schemaRefs>
    <ds:schemaRef ds:uri="http://www.w3.org/XML/1998/namespace"/>
    <ds:schemaRef ds:uri="http://schemas.openxmlformats.org/package/2006/metadata/core-properties"/>
    <ds:schemaRef ds:uri="3eb297cf-8def-4c12-a0af-177fdd3f5e7a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2048C6-9FEA-41F4-BEC5-D4EFBE7AB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b297cf-8def-4c12-a0af-177fdd3f5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280</Words>
  <Application>Microsoft Macintosh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휴먼엑스포</vt:lpstr>
      <vt:lpstr>맑은 고딕</vt:lpstr>
      <vt:lpstr>Söhne</vt:lpstr>
      <vt:lpstr>Arial</vt:lpstr>
      <vt:lpstr>Microsoft PhagsPa</vt:lpstr>
      <vt:lpstr>Roboto</vt:lpstr>
      <vt:lpstr>Roboto Medium</vt:lpstr>
      <vt:lpstr>Source Sans Pro</vt:lpstr>
      <vt:lpstr>Office 테마</vt:lpstr>
      <vt:lpstr>CIFAR-10 Classification</vt:lpstr>
      <vt:lpstr>개선한 사항</vt:lpstr>
      <vt:lpstr>Pretrained Model</vt:lpstr>
      <vt:lpstr>Pretrained Model</vt:lpstr>
      <vt:lpstr>Image Augmentation</vt:lpstr>
      <vt:lpstr>Early Stopping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배찬호</dc:creator>
  <cp:lastModifiedBy>배찬호</cp:lastModifiedBy>
  <cp:revision>15</cp:revision>
  <dcterms:created xsi:type="dcterms:W3CDTF">2023-06-03T19:41:37Z</dcterms:created>
  <dcterms:modified xsi:type="dcterms:W3CDTF">2023-06-07T14:57:31Z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0x0101009A363E7073FC0D4A9AE0B56935B039A5</vt:lpwstr>
  </property>
</Properties>
</file>