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6"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75"/>
    <p:restoredTop sz="91512"/>
  </p:normalViewPr>
  <p:slideViewPr>
    <p:cSldViewPr snapToGrid="0" snapToObjects="1">
      <p:cViewPr>
        <p:scale>
          <a:sx n="70" d="100"/>
          <a:sy n="70" d="100"/>
        </p:scale>
        <p:origin x="1608" y="872"/>
      </p:cViewPr>
      <p:guideLst/>
    </p:cSldViewPr>
  </p:slideViewPr>
  <p:notesTextViewPr>
    <p:cViewPr>
      <p:scale>
        <a:sx n="85" d="100"/>
        <a:sy n="85"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1AF65E-C0DA-6C48-8E4E-84852CAE57AF}" type="datetimeFigureOut">
              <a:rPr lang="en-US" smtClean="0"/>
              <a:t>3/29/20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1BAD8-43BF-334A-98E2-5F5525EFA467}" type="slidenum">
              <a:rPr lang="en-US" smtClean="0"/>
              <a:t>‹#›</a:t>
            </a:fld>
            <a:endParaRPr lang="en-US"/>
          </a:p>
        </p:txBody>
      </p:sp>
    </p:spTree>
    <p:extLst>
      <p:ext uri="{BB962C8B-B14F-4D97-AF65-F5344CB8AC3E}">
        <p14:creationId xmlns:p14="http://schemas.microsoft.com/office/powerpoint/2010/main" val="1458424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week, we talked about nodes tendency to cluster or link together based on structural similarities.</a:t>
            </a:r>
          </a:p>
          <a:p>
            <a:endParaRPr lang="en-US" dirty="0"/>
          </a:p>
          <a:p>
            <a:r>
              <a:rPr lang="en-US" dirty="0"/>
              <a:t>This week, we will be discussing the tendency of nodes to cluster together and form communities. </a:t>
            </a:r>
          </a:p>
        </p:txBody>
      </p:sp>
      <p:sp>
        <p:nvSpPr>
          <p:cNvPr id="4" name="Slide Number Placeholder 3"/>
          <p:cNvSpPr>
            <a:spLocks noGrp="1"/>
          </p:cNvSpPr>
          <p:nvPr>
            <p:ph type="sldNum" sz="quarter" idx="5"/>
          </p:nvPr>
        </p:nvSpPr>
        <p:spPr/>
        <p:txBody>
          <a:bodyPr/>
          <a:lstStyle/>
          <a:p>
            <a:fld id="{78F1BAD8-43BF-334A-98E2-5F5525EFA467}" type="slidenum">
              <a:rPr lang="en-US" smtClean="0"/>
              <a:t>2</a:t>
            </a:fld>
            <a:endParaRPr lang="en-US"/>
          </a:p>
        </p:txBody>
      </p:sp>
    </p:spTree>
    <p:extLst>
      <p:ext uri="{BB962C8B-B14F-4D97-AF65-F5344CB8AC3E}">
        <p14:creationId xmlns:p14="http://schemas.microsoft.com/office/powerpoint/2010/main" val="832529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highlight some examples of community detection, we will walk through a few case studies.</a:t>
            </a:r>
          </a:p>
          <a:p>
            <a:endParaRPr lang="en-US" dirty="0"/>
          </a:p>
          <a:p>
            <a:r>
              <a:rPr lang="en-US" dirty="0"/>
              <a:t>[CLICK]</a:t>
            </a:r>
          </a:p>
          <a:p>
            <a:endParaRPr lang="en-US" dirty="0"/>
          </a:p>
          <a:p>
            <a:r>
              <a:rPr lang="en-US" dirty="0"/>
              <a:t>The first case study centers on Belgium, which is built of two predominant ethnic groups, Walloons, who speak French, and Flemish, who speak Dutch.</a:t>
            </a:r>
          </a:p>
          <a:p>
            <a:r>
              <a:rPr lang="en-US" sz="1200" b="0" i="0" kern="1200" dirty="0">
                <a:solidFill>
                  <a:schemeClr val="tx1"/>
                </a:solidFill>
                <a:effectLst/>
                <a:latin typeface="+mn-lt"/>
                <a:ea typeface="+mn-ea"/>
                <a:cs typeface="+mn-cs"/>
              </a:rPr>
              <a:t>As multiethnic countries break up all over the world, we must ask: How did this country foster the peaceful coexistence of these two ethnic groups since 1830? Is Belgium a densely knitted society, where it does not matter if one is Flemish or Walloon? Or we have two nations within the same borders, that learned to minimize contact with each other?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[CLICK]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scientist, Vincent Blondel, decided to study this question with his students. They analyzed data from Belgium’s largest mobile phone company and built a network structure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Nodes represent communities and larger nodes represent nodes with a larger number of individuals in the community. Links represent frequency of calls between communities.</a:t>
            </a:r>
          </a:p>
          <a:p>
            <a:r>
              <a:rPr lang="en-US" sz="1200" b="0" i="0" kern="1200" dirty="0">
                <a:solidFill>
                  <a:schemeClr val="tx1"/>
                </a:solidFill>
                <a:effectLst/>
                <a:latin typeface="+mn-lt"/>
                <a:ea typeface="+mn-ea"/>
                <a:cs typeface="+mn-cs"/>
              </a:rPr>
              <a:t>[CLICK]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Blondel and his students discovered that the communities formed two distinct clusters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[CLICK]</a:t>
            </a:r>
          </a:p>
          <a:p>
            <a:endParaRPr lang="en-US" dirty="0"/>
          </a:p>
        </p:txBody>
      </p:sp>
      <p:sp>
        <p:nvSpPr>
          <p:cNvPr id="4" name="Slide Number Placeholder 3"/>
          <p:cNvSpPr>
            <a:spLocks noGrp="1"/>
          </p:cNvSpPr>
          <p:nvPr>
            <p:ph type="sldNum" sz="quarter" idx="5"/>
          </p:nvPr>
        </p:nvSpPr>
        <p:spPr/>
        <p:txBody>
          <a:bodyPr/>
          <a:lstStyle/>
          <a:p>
            <a:fld id="{78F1BAD8-43BF-334A-98E2-5F5525EFA467}" type="slidenum">
              <a:rPr lang="en-US" smtClean="0"/>
              <a:t>3</a:t>
            </a:fld>
            <a:endParaRPr lang="en-US"/>
          </a:p>
        </p:txBody>
      </p:sp>
    </p:spTree>
    <p:extLst>
      <p:ext uri="{BB962C8B-B14F-4D97-AF65-F5344CB8AC3E}">
        <p14:creationId xmlns:p14="http://schemas.microsoft.com/office/powerpoint/2010/main" val="2164873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when they added colors to the nodes based on the dominant language spoken in each community, they found that the cluster corresponded to language</a:t>
            </a:r>
          </a:p>
          <a:p>
            <a:endParaRPr lang="en-US" dirty="0"/>
          </a:p>
          <a:p>
            <a:r>
              <a:rPr lang="en-US" dirty="0"/>
              <a:t>[CLICK]</a:t>
            </a:r>
          </a:p>
          <a:p>
            <a:endParaRPr lang="en-US" dirty="0"/>
          </a:p>
          <a:p>
            <a:r>
              <a:rPr lang="en-US" dirty="0"/>
              <a:t>When they examined the small third cluster that connected the two separate clusters, they found many intermixed communities that corresponded to communities from Brussels, Belgium’s metropolitan center. Thus, they found that even when separating communities, there were still communities of communities that revealed interesting details about Belgium’s cultural structure. </a:t>
            </a:r>
          </a:p>
          <a:p>
            <a:endParaRPr lang="en-US" dirty="0"/>
          </a:p>
          <a:p>
            <a:r>
              <a:rPr lang="en-US" dirty="0"/>
              <a:t>[CLICK]</a:t>
            </a:r>
          </a:p>
          <a:p>
            <a:endParaRPr lang="en-US" dirty="0"/>
          </a:p>
          <a:p>
            <a:r>
              <a:rPr lang="en-US" dirty="0"/>
              <a:t>In this next chapter we will be examining what exactly community means in network science and how we can detect communities in networks</a:t>
            </a:r>
          </a:p>
        </p:txBody>
      </p:sp>
      <p:sp>
        <p:nvSpPr>
          <p:cNvPr id="4" name="Slide Number Placeholder 3"/>
          <p:cNvSpPr>
            <a:spLocks noGrp="1"/>
          </p:cNvSpPr>
          <p:nvPr>
            <p:ph type="sldNum" sz="quarter" idx="5"/>
          </p:nvPr>
        </p:nvSpPr>
        <p:spPr/>
        <p:txBody>
          <a:bodyPr/>
          <a:lstStyle/>
          <a:p>
            <a:fld id="{78F1BAD8-43BF-334A-98E2-5F5525EFA467}" type="slidenum">
              <a:rPr lang="en-US" smtClean="0"/>
              <a:t>4</a:t>
            </a:fld>
            <a:endParaRPr lang="en-US"/>
          </a:p>
        </p:txBody>
      </p:sp>
    </p:spTree>
    <p:extLst>
      <p:ext uri="{BB962C8B-B14F-4D97-AF65-F5344CB8AC3E}">
        <p14:creationId xmlns:p14="http://schemas.microsoft.com/office/powerpoint/2010/main" val="1657770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730CCD6-22AD-CE45-B7E4-F44B83EC307E}" type="datetimeFigureOut">
              <a:rPr lang="en-US" smtClean="0"/>
              <a:t>3/29/20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E2635-9087-4C40-B879-689A016F73A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96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30CCD6-22AD-CE45-B7E4-F44B83EC307E}" type="datetimeFigureOut">
              <a:rPr lang="en-US" smtClean="0"/>
              <a:t>3/29/20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E2635-9087-4C40-B879-689A016F73AD}" type="slidenum">
              <a:rPr lang="en-US" smtClean="0"/>
              <a:t>‹#›</a:t>
            </a:fld>
            <a:endParaRPr lang="en-US"/>
          </a:p>
        </p:txBody>
      </p:sp>
    </p:spTree>
    <p:extLst>
      <p:ext uri="{BB962C8B-B14F-4D97-AF65-F5344CB8AC3E}">
        <p14:creationId xmlns:p14="http://schemas.microsoft.com/office/powerpoint/2010/main" val="2509328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30CCD6-22AD-CE45-B7E4-F44B83EC307E}" type="datetimeFigureOut">
              <a:rPr lang="en-US" smtClean="0"/>
              <a:t>3/29/20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E2635-9087-4C40-B879-689A016F73AD}"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69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30CCD6-22AD-CE45-B7E4-F44B83EC307E}" type="datetimeFigureOut">
              <a:rPr lang="en-US" smtClean="0"/>
              <a:t>3/29/20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E2635-9087-4C40-B879-689A016F73AD}" type="slidenum">
              <a:rPr lang="en-US" smtClean="0"/>
              <a:t>‹#›</a:t>
            </a:fld>
            <a:endParaRPr lang="en-US"/>
          </a:p>
        </p:txBody>
      </p:sp>
    </p:spTree>
    <p:extLst>
      <p:ext uri="{BB962C8B-B14F-4D97-AF65-F5344CB8AC3E}">
        <p14:creationId xmlns:p14="http://schemas.microsoft.com/office/powerpoint/2010/main" val="2778990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30CCD6-22AD-CE45-B7E4-F44B83EC307E}" type="datetimeFigureOut">
              <a:rPr lang="en-US" smtClean="0"/>
              <a:t>3/29/20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E2635-9087-4C40-B879-689A016F73A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551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30CCD6-22AD-CE45-B7E4-F44B83EC307E}" type="datetimeFigureOut">
              <a:rPr lang="en-US" smtClean="0"/>
              <a:t>3/29/20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E2635-9087-4C40-B879-689A016F73AD}" type="slidenum">
              <a:rPr lang="en-US" smtClean="0"/>
              <a:t>‹#›</a:t>
            </a:fld>
            <a:endParaRPr lang="en-US"/>
          </a:p>
        </p:txBody>
      </p:sp>
    </p:spTree>
    <p:extLst>
      <p:ext uri="{BB962C8B-B14F-4D97-AF65-F5344CB8AC3E}">
        <p14:creationId xmlns:p14="http://schemas.microsoft.com/office/powerpoint/2010/main" val="1029928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30CCD6-22AD-CE45-B7E4-F44B83EC307E}" type="datetimeFigureOut">
              <a:rPr lang="en-US" smtClean="0"/>
              <a:t>3/29/20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BE2635-9087-4C40-B879-689A016F73AD}" type="slidenum">
              <a:rPr lang="en-US" smtClean="0"/>
              <a:t>‹#›</a:t>
            </a:fld>
            <a:endParaRPr lang="en-US"/>
          </a:p>
        </p:txBody>
      </p:sp>
    </p:spTree>
    <p:extLst>
      <p:ext uri="{BB962C8B-B14F-4D97-AF65-F5344CB8AC3E}">
        <p14:creationId xmlns:p14="http://schemas.microsoft.com/office/powerpoint/2010/main" val="182365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30CCD6-22AD-CE45-B7E4-F44B83EC307E}" type="datetimeFigureOut">
              <a:rPr lang="en-US" smtClean="0"/>
              <a:t>3/29/20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BE2635-9087-4C40-B879-689A016F73AD}" type="slidenum">
              <a:rPr lang="en-US" smtClean="0"/>
              <a:t>‹#›</a:t>
            </a:fld>
            <a:endParaRPr lang="en-US"/>
          </a:p>
        </p:txBody>
      </p:sp>
    </p:spTree>
    <p:extLst>
      <p:ext uri="{BB962C8B-B14F-4D97-AF65-F5344CB8AC3E}">
        <p14:creationId xmlns:p14="http://schemas.microsoft.com/office/powerpoint/2010/main" val="588855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30CCD6-22AD-CE45-B7E4-F44B83EC307E}" type="datetimeFigureOut">
              <a:rPr lang="en-US" smtClean="0"/>
              <a:t>3/29/20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BE2635-9087-4C40-B879-689A016F73AD}" type="slidenum">
              <a:rPr lang="en-US" smtClean="0"/>
              <a:t>‹#›</a:t>
            </a:fld>
            <a:endParaRPr lang="en-US"/>
          </a:p>
        </p:txBody>
      </p:sp>
    </p:spTree>
    <p:extLst>
      <p:ext uri="{BB962C8B-B14F-4D97-AF65-F5344CB8AC3E}">
        <p14:creationId xmlns:p14="http://schemas.microsoft.com/office/powerpoint/2010/main" val="603285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30CCD6-22AD-CE45-B7E4-F44B83EC307E}" type="datetimeFigureOut">
              <a:rPr lang="en-US" smtClean="0"/>
              <a:t>3/29/20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E2635-9087-4C40-B879-689A016F73AD}" type="slidenum">
              <a:rPr lang="en-US" smtClean="0"/>
              <a:t>‹#›</a:t>
            </a:fld>
            <a:endParaRPr lang="en-US"/>
          </a:p>
        </p:txBody>
      </p:sp>
    </p:spTree>
    <p:extLst>
      <p:ext uri="{BB962C8B-B14F-4D97-AF65-F5344CB8AC3E}">
        <p14:creationId xmlns:p14="http://schemas.microsoft.com/office/powerpoint/2010/main" val="674505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30CCD6-22AD-CE45-B7E4-F44B83EC307E}" type="datetimeFigureOut">
              <a:rPr lang="en-US" smtClean="0"/>
              <a:t>3/29/20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BE2635-9087-4C40-B879-689A016F73A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736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730CCD6-22AD-CE45-B7E4-F44B83EC307E}" type="datetimeFigureOut">
              <a:rPr lang="en-US" smtClean="0"/>
              <a:t>3/29/20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BBE2635-9087-4C40-B879-689A016F73AD}"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85935"/>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684A7-A874-CF4D-9F24-DE4F015CC1F4}"/>
              </a:ext>
            </a:extLst>
          </p:cNvPr>
          <p:cNvSpPr>
            <a:spLocks noGrp="1"/>
          </p:cNvSpPr>
          <p:nvPr>
            <p:ph type="title"/>
          </p:nvPr>
        </p:nvSpPr>
        <p:spPr/>
        <p:txBody>
          <a:bodyPr/>
          <a:lstStyle/>
          <a:p>
            <a:r>
              <a:rPr lang="en-US" dirty="0"/>
              <a:t>Network Science</a:t>
            </a:r>
          </a:p>
        </p:txBody>
      </p:sp>
      <p:sp>
        <p:nvSpPr>
          <p:cNvPr id="3" name="Subtitle 2">
            <a:extLst>
              <a:ext uri="{FF2B5EF4-FFF2-40B4-BE49-F238E27FC236}">
                <a16:creationId xmlns:a16="http://schemas.microsoft.com/office/drawing/2014/main" id="{CB08A951-0E3A-4A45-845B-0A186C95FC41}"/>
              </a:ext>
            </a:extLst>
          </p:cNvPr>
          <p:cNvSpPr>
            <a:spLocks noGrp="1"/>
          </p:cNvSpPr>
          <p:nvPr>
            <p:ph type="body" sz="half" idx="2"/>
          </p:nvPr>
        </p:nvSpPr>
        <p:spPr/>
        <p:txBody>
          <a:bodyPr/>
          <a:lstStyle/>
          <a:p>
            <a:r>
              <a:rPr lang="en-US" dirty="0"/>
              <a:t>CS 499/CS 599</a:t>
            </a:r>
          </a:p>
          <a:p>
            <a:r>
              <a:rPr lang="en-US" dirty="0"/>
              <a:t>Spring 2020</a:t>
            </a:r>
          </a:p>
          <a:p>
            <a:r>
              <a:rPr lang="en-US" dirty="0"/>
              <a:t>Morgan Vigil-Hayes</a:t>
            </a:r>
          </a:p>
        </p:txBody>
      </p:sp>
      <p:pic>
        <p:nvPicPr>
          <p:cNvPr id="8" name="Picture Placeholder 7">
            <a:extLst>
              <a:ext uri="{FF2B5EF4-FFF2-40B4-BE49-F238E27FC236}">
                <a16:creationId xmlns:a16="http://schemas.microsoft.com/office/drawing/2014/main" id="{A3AE6E20-9BF0-4341-8814-16A2BCAE0A98}"/>
              </a:ext>
            </a:extLst>
          </p:cNvPr>
          <p:cNvPicPr>
            <a:picLocks noGrp="1" noChangeAspect="1"/>
          </p:cNvPicPr>
          <p:nvPr>
            <p:ph type="pic" idx="1"/>
          </p:nvPr>
        </p:nvPicPr>
        <p:blipFill>
          <a:blip r:embed="rId2"/>
          <a:srcRect t="32916" b="32916"/>
          <a:stretch>
            <a:fillRect/>
          </a:stretch>
        </p:blipFill>
        <p:spPr/>
      </p:pic>
    </p:spTree>
    <p:extLst>
      <p:ext uri="{BB962C8B-B14F-4D97-AF65-F5344CB8AC3E}">
        <p14:creationId xmlns:p14="http://schemas.microsoft.com/office/powerpoint/2010/main" val="1860091217"/>
      </p:ext>
    </p:extLst>
  </p:cSld>
  <p:clrMapOvr>
    <a:masterClrMapping/>
  </p:clrMapOvr>
  <mc:AlternateContent xmlns:mc="http://schemas.openxmlformats.org/markup-compatibility/2006" xmlns:p14="http://schemas.microsoft.com/office/powerpoint/2010/main">
    <mc:Choice Requires="p14">
      <p:transition spd="slow" p14:dur="2000" advTm="39514"/>
    </mc:Choice>
    <mc:Fallback xmlns="">
      <p:transition spd="slow" advTm="3951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7402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898DF-443D-5449-9724-76A89371C63E}"/>
              </a:ext>
            </a:extLst>
          </p:cNvPr>
          <p:cNvSpPr>
            <a:spLocks noGrp="1"/>
          </p:cNvSpPr>
          <p:nvPr>
            <p:ph type="title"/>
          </p:nvPr>
        </p:nvSpPr>
        <p:spPr/>
        <p:txBody>
          <a:bodyPr/>
          <a:lstStyle/>
          <a:p>
            <a:r>
              <a:rPr lang="en-US" dirty="0"/>
              <a:t>Case Study: Belgium</a:t>
            </a:r>
          </a:p>
        </p:txBody>
      </p:sp>
      <p:sp>
        <p:nvSpPr>
          <p:cNvPr id="3" name="Content Placeholder 2">
            <a:extLst>
              <a:ext uri="{FF2B5EF4-FFF2-40B4-BE49-F238E27FC236}">
                <a16:creationId xmlns:a16="http://schemas.microsoft.com/office/drawing/2014/main" id="{0C540A72-BB56-9742-900B-D04237D57888}"/>
              </a:ext>
            </a:extLst>
          </p:cNvPr>
          <p:cNvSpPr>
            <a:spLocks noGrp="1"/>
          </p:cNvSpPr>
          <p:nvPr>
            <p:ph idx="1"/>
          </p:nvPr>
        </p:nvSpPr>
        <p:spPr/>
        <p:txBody>
          <a:bodyPr/>
          <a:lstStyle/>
          <a:p>
            <a:r>
              <a:rPr lang="en-US" dirty="0"/>
              <a:t>2 ethnic groups:</a:t>
            </a:r>
          </a:p>
          <a:p>
            <a:pPr lvl="1"/>
            <a:r>
              <a:rPr lang="en-US" dirty="0"/>
              <a:t>40% Walloons (French speaking)</a:t>
            </a:r>
          </a:p>
          <a:p>
            <a:pPr lvl="1"/>
            <a:r>
              <a:rPr lang="en-US" dirty="0"/>
              <a:t>59% Flemish (Dutch speaking)</a:t>
            </a:r>
          </a:p>
        </p:txBody>
      </p:sp>
      <p:pic>
        <p:nvPicPr>
          <p:cNvPr id="5" name="Picture 4">
            <a:extLst>
              <a:ext uri="{FF2B5EF4-FFF2-40B4-BE49-F238E27FC236}">
                <a16:creationId xmlns:a16="http://schemas.microsoft.com/office/drawing/2014/main" id="{5C51A55C-A33A-674F-BF72-1A81BA4174A7}"/>
              </a:ext>
            </a:extLst>
          </p:cNvPr>
          <p:cNvPicPr>
            <a:picLocks noChangeAspect="1"/>
          </p:cNvPicPr>
          <p:nvPr/>
        </p:nvPicPr>
        <p:blipFill>
          <a:blip r:embed="rId3">
            <a:extLst>
              <a:ext uri="{BEBA8EAE-BF5A-486C-A8C5-ECC9F3942E4B}">
                <a14:imgProps xmlns:a14="http://schemas.microsoft.com/office/drawing/2010/main">
                  <a14:imgLayer>
                    <a14:imgEffect>
                      <a14:saturation sat="0"/>
                    </a14:imgEffect>
                  </a14:imgLayer>
                </a14:imgProps>
              </a:ext>
            </a:extLst>
          </a:blip>
          <a:stretch>
            <a:fillRect/>
          </a:stretch>
        </p:blipFill>
        <p:spPr>
          <a:xfrm>
            <a:off x="5884164" y="307599"/>
            <a:ext cx="5715000" cy="6273800"/>
          </a:xfrm>
          <a:prstGeom prst="rect">
            <a:avLst/>
          </a:prstGeom>
        </p:spPr>
      </p:pic>
      <p:sp>
        <p:nvSpPr>
          <p:cNvPr id="6" name="Oval 5">
            <a:extLst>
              <a:ext uri="{FF2B5EF4-FFF2-40B4-BE49-F238E27FC236}">
                <a16:creationId xmlns:a16="http://schemas.microsoft.com/office/drawing/2014/main" id="{375E004D-AF95-1F43-BAB3-94D516D174D3}"/>
              </a:ext>
            </a:extLst>
          </p:cNvPr>
          <p:cNvSpPr/>
          <p:nvPr/>
        </p:nvSpPr>
        <p:spPr>
          <a:xfrm>
            <a:off x="8524068" y="4215539"/>
            <a:ext cx="3440624" cy="2495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2C86E38-3255-D447-9774-397C9AF6A252}"/>
              </a:ext>
            </a:extLst>
          </p:cNvPr>
          <p:cNvSpPr txBox="1"/>
          <p:nvPr/>
        </p:nvSpPr>
        <p:spPr>
          <a:xfrm>
            <a:off x="790414" y="4060556"/>
            <a:ext cx="4897464" cy="1107996"/>
          </a:xfrm>
          <a:prstGeom prst="rect">
            <a:avLst/>
          </a:prstGeom>
          <a:noFill/>
        </p:spPr>
        <p:txBody>
          <a:bodyPr wrap="square" rtlCol="0">
            <a:spAutoFit/>
          </a:bodyPr>
          <a:lstStyle/>
          <a:p>
            <a:r>
              <a:rPr lang="en-US" sz="2400" dirty="0"/>
              <a:t>Network of mobile phone calls from over 2 million users</a:t>
            </a:r>
          </a:p>
          <a:p>
            <a:endParaRPr lang="en-US" dirty="0"/>
          </a:p>
        </p:txBody>
      </p:sp>
    </p:spTree>
    <p:extLst>
      <p:ext uri="{BB962C8B-B14F-4D97-AF65-F5344CB8AC3E}">
        <p14:creationId xmlns:p14="http://schemas.microsoft.com/office/powerpoint/2010/main" val="277586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898DF-443D-5449-9724-76A89371C63E}"/>
              </a:ext>
            </a:extLst>
          </p:cNvPr>
          <p:cNvSpPr>
            <a:spLocks noGrp="1"/>
          </p:cNvSpPr>
          <p:nvPr>
            <p:ph type="title"/>
          </p:nvPr>
        </p:nvSpPr>
        <p:spPr/>
        <p:txBody>
          <a:bodyPr/>
          <a:lstStyle/>
          <a:p>
            <a:r>
              <a:rPr lang="en-US" dirty="0"/>
              <a:t>Case Study: Belgium</a:t>
            </a:r>
          </a:p>
        </p:txBody>
      </p:sp>
      <p:sp>
        <p:nvSpPr>
          <p:cNvPr id="3" name="Content Placeholder 2">
            <a:extLst>
              <a:ext uri="{FF2B5EF4-FFF2-40B4-BE49-F238E27FC236}">
                <a16:creationId xmlns:a16="http://schemas.microsoft.com/office/drawing/2014/main" id="{0C540A72-BB56-9742-900B-D04237D57888}"/>
              </a:ext>
            </a:extLst>
          </p:cNvPr>
          <p:cNvSpPr>
            <a:spLocks noGrp="1"/>
          </p:cNvSpPr>
          <p:nvPr>
            <p:ph idx="1"/>
          </p:nvPr>
        </p:nvSpPr>
        <p:spPr/>
        <p:txBody>
          <a:bodyPr/>
          <a:lstStyle/>
          <a:p>
            <a:r>
              <a:rPr lang="en-US" dirty="0"/>
              <a:t>2 ethnic groups:</a:t>
            </a:r>
          </a:p>
          <a:p>
            <a:pPr lvl="1"/>
            <a:r>
              <a:rPr lang="en-US" dirty="0"/>
              <a:t>40% Walloons (French speaking)</a:t>
            </a:r>
          </a:p>
          <a:p>
            <a:pPr lvl="1"/>
            <a:r>
              <a:rPr lang="en-US" dirty="0"/>
              <a:t>59% Flemish (Dutch speaking)</a:t>
            </a:r>
          </a:p>
        </p:txBody>
      </p:sp>
      <p:pic>
        <p:nvPicPr>
          <p:cNvPr id="5" name="Picture 4">
            <a:extLst>
              <a:ext uri="{FF2B5EF4-FFF2-40B4-BE49-F238E27FC236}">
                <a16:creationId xmlns:a16="http://schemas.microsoft.com/office/drawing/2014/main" id="{5C51A55C-A33A-674F-BF72-1A81BA4174A7}"/>
              </a:ext>
            </a:extLst>
          </p:cNvPr>
          <p:cNvPicPr>
            <a:picLocks noChangeAspect="1"/>
          </p:cNvPicPr>
          <p:nvPr/>
        </p:nvPicPr>
        <p:blipFill>
          <a:blip r:embed="rId3"/>
          <a:stretch>
            <a:fillRect/>
          </a:stretch>
        </p:blipFill>
        <p:spPr>
          <a:xfrm>
            <a:off x="5884164" y="307599"/>
            <a:ext cx="5715000" cy="6273800"/>
          </a:xfrm>
          <a:prstGeom prst="rect">
            <a:avLst/>
          </a:prstGeom>
        </p:spPr>
      </p:pic>
      <p:sp>
        <p:nvSpPr>
          <p:cNvPr id="6" name="Oval 5">
            <a:extLst>
              <a:ext uri="{FF2B5EF4-FFF2-40B4-BE49-F238E27FC236}">
                <a16:creationId xmlns:a16="http://schemas.microsoft.com/office/drawing/2014/main" id="{86DF46CA-97A8-754C-BD3B-80F702CC1622}"/>
              </a:ext>
            </a:extLst>
          </p:cNvPr>
          <p:cNvSpPr/>
          <p:nvPr/>
        </p:nvSpPr>
        <p:spPr>
          <a:xfrm>
            <a:off x="12510852" y="7626096"/>
            <a:ext cx="3440624" cy="2495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0EA7A2E-FB0A-CF47-96F7-853B49E207C3}"/>
              </a:ext>
            </a:extLst>
          </p:cNvPr>
          <p:cNvSpPr txBox="1"/>
          <p:nvPr/>
        </p:nvSpPr>
        <p:spPr>
          <a:xfrm>
            <a:off x="790414" y="4324027"/>
            <a:ext cx="5424406" cy="1200329"/>
          </a:xfrm>
          <a:prstGeom prst="rect">
            <a:avLst/>
          </a:prstGeom>
          <a:noFill/>
        </p:spPr>
        <p:txBody>
          <a:bodyPr wrap="square" rtlCol="0">
            <a:spAutoFit/>
          </a:bodyPr>
          <a:lstStyle/>
          <a:p>
            <a:r>
              <a:rPr lang="en-US" sz="2400" dirty="0">
                <a:solidFill>
                  <a:schemeClr val="accent2"/>
                </a:solidFill>
              </a:rPr>
              <a:t>Here we have a community of communities…but what exactly does “community” mean in network science?</a:t>
            </a:r>
          </a:p>
        </p:txBody>
      </p:sp>
    </p:spTree>
    <p:extLst>
      <p:ext uri="{BB962C8B-B14F-4D97-AF65-F5344CB8AC3E}">
        <p14:creationId xmlns:p14="http://schemas.microsoft.com/office/powerpoint/2010/main" val="188163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AE05-1F50-5847-B491-C71F1E88CF25}"/>
              </a:ext>
            </a:extLst>
          </p:cNvPr>
          <p:cNvSpPr>
            <a:spLocks noGrp="1"/>
          </p:cNvSpPr>
          <p:nvPr>
            <p:ph type="title"/>
          </p:nvPr>
        </p:nvSpPr>
        <p:spPr/>
        <p:txBody>
          <a:bodyPr/>
          <a:lstStyle/>
          <a:p>
            <a:r>
              <a:rPr lang="en-US" dirty="0"/>
              <a:t>Community</a:t>
            </a:r>
          </a:p>
        </p:txBody>
      </p:sp>
      <p:sp>
        <p:nvSpPr>
          <p:cNvPr id="3" name="Content Placeholder 2">
            <a:extLst>
              <a:ext uri="{FF2B5EF4-FFF2-40B4-BE49-F238E27FC236}">
                <a16:creationId xmlns:a16="http://schemas.microsoft.com/office/drawing/2014/main" id="{6BC6FF9C-D59E-A842-A973-917071003F48}"/>
              </a:ext>
            </a:extLst>
          </p:cNvPr>
          <p:cNvSpPr>
            <a:spLocks noGrp="1"/>
          </p:cNvSpPr>
          <p:nvPr>
            <p:ph idx="1"/>
          </p:nvPr>
        </p:nvSpPr>
        <p:spPr/>
        <p:txBody>
          <a:bodyPr>
            <a:normAutofit/>
          </a:bodyPr>
          <a:lstStyle/>
          <a:p>
            <a:r>
              <a:rPr lang="en-US" sz="3200" dirty="0"/>
              <a:t>A group of nodes with a higher likelihood of linking to each other than to nodes from other communities.</a:t>
            </a:r>
          </a:p>
        </p:txBody>
      </p:sp>
    </p:spTree>
    <p:extLst>
      <p:ext uri="{BB962C8B-B14F-4D97-AF65-F5344CB8AC3E}">
        <p14:creationId xmlns:p14="http://schemas.microsoft.com/office/powerpoint/2010/main" val="324586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1A87A-C7D9-4846-9319-0A2F3CD44167}"/>
              </a:ext>
            </a:extLst>
          </p:cNvPr>
          <p:cNvSpPr>
            <a:spLocks noGrp="1"/>
          </p:cNvSpPr>
          <p:nvPr>
            <p:ph type="title"/>
          </p:nvPr>
        </p:nvSpPr>
        <p:spPr/>
        <p:txBody>
          <a:bodyPr/>
          <a:lstStyle/>
          <a:p>
            <a:r>
              <a:rPr lang="en-US" dirty="0"/>
              <a:t>Week 12 Learning objectives</a:t>
            </a:r>
          </a:p>
        </p:txBody>
      </p:sp>
      <p:sp>
        <p:nvSpPr>
          <p:cNvPr id="3" name="Content Placeholder 2">
            <a:extLst>
              <a:ext uri="{FF2B5EF4-FFF2-40B4-BE49-F238E27FC236}">
                <a16:creationId xmlns:a16="http://schemas.microsoft.com/office/drawing/2014/main" id="{5927D578-61E4-CC4E-96E7-42FC7FF31B28}"/>
              </a:ext>
            </a:extLst>
          </p:cNvPr>
          <p:cNvSpPr>
            <a:spLocks noGrp="1"/>
          </p:cNvSpPr>
          <p:nvPr>
            <p:ph idx="1"/>
          </p:nvPr>
        </p:nvSpPr>
        <p:spPr/>
        <p:txBody>
          <a:bodyPr/>
          <a:lstStyle/>
          <a:p>
            <a:r>
              <a:rPr lang="en-US" dirty="0"/>
              <a:t>1. Define communities using structural definitions</a:t>
            </a:r>
          </a:p>
          <a:p>
            <a:r>
              <a:rPr lang="en-US" dirty="0"/>
              <a:t>2. Identify communities in networks using graph partitioning</a:t>
            </a:r>
          </a:p>
          <a:p>
            <a:r>
              <a:rPr lang="en-US" dirty="0"/>
              <a:t>3. Apply community detection algorithms to answer questions about a </a:t>
            </a:r>
            <a:r>
              <a:rPr lang="en-US"/>
              <a:t>complex system</a:t>
            </a:r>
          </a:p>
        </p:txBody>
      </p:sp>
    </p:spTree>
    <p:extLst>
      <p:ext uri="{BB962C8B-B14F-4D97-AF65-F5344CB8AC3E}">
        <p14:creationId xmlns:p14="http://schemas.microsoft.com/office/powerpoint/2010/main" val="3868929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{7290A67B-CE61-C649-814B-2B1490135E2D}tf10001061</Template>
  <TotalTime>26512</TotalTime>
  <Words>482</Words>
  <Application>Microsoft Macintosh PowerPoint</Application>
  <PresentationFormat>Widescreen</PresentationFormat>
  <Paragraphs>53</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Tw Cen MT</vt:lpstr>
      <vt:lpstr>Tw Cen MT Condensed</vt:lpstr>
      <vt:lpstr>Wingdings 3</vt:lpstr>
      <vt:lpstr>Integral</vt:lpstr>
      <vt:lpstr>Network Science</vt:lpstr>
      <vt:lpstr>PowerPoint Presentation</vt:lpstr>
      <vt:lpstr>Case Study: Belgium</vt:lpstr>
      <vt:lpstr>Case Study: Belgium</vt:lpstr>
      <vt:lpstr>Community</vt:lpstr>
      <vt:lpstr>Week 12 Learning objectives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Science</dc:title>
  <dc:creator>Microsoft Office User</dc:creator>
  <cp:lastModifiedBy>Microsoft Office User</cp:lastModifiedBy>
  <cp:revision>92</cp:revision>
  <dcterms:created xsi:type="dcterms:W3CDTF">2020-01-09T20:17:52Z</dcterms:created>
  <dcterms:modified xsi:type="dcterms:W3CDTF">2020-03-30T03:11:24Z</dcterms:modified>
</cp:coreProperties>
</file>