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8" r:id="rId2"/>
    <p:sldId id="272" r:id="rId3"/>
    <p:sldId id="271" r:id="rId4"/>
    <p:sldId id="259" r:id="rId5"/>
    <p:sldId id="273" r:id="rId6"/>
    <p:sldId id="267" r:id="rId7"/>
    <p:sldId id="268" r:id="rId8"/>
    <p:sldId id="266" r:id="rId9"/>
    <p:sldId id="270" r:id="rId10"/>
    <p:sldId id="269" r:id="rId11"/>
    <p:sldId id="256" r:id="rId12"/>
    <p:sldId id="262" r:id="rId13"/>
    <p:sldId id="261" r:id="rId14"/>
    <p:sldId id="260" r:id="rId15"/>
    <p:sldId id="263" r:id="rId16"/>
    <p:sldId id="264" r:id="rId17"/>
    <p:sldId id="265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1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C574-2687-4E3F-9C54-77F705A92C72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F862F-7445-4810-84A6-8063F374D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06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F862F-7445-4810-84A6-8063F374DD5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9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AD62D-D0FC-4DA2-8A10-7B365572B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BBF14-2328-4730-A2CC-F59DE9857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26B4C-185D-40B3-9C79-0D737AB0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D7E8-1DF0-403A-964F-301DE4A75523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B6651-6A0A-46DB-BEFA-D25ACBFF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6D83B-BF3C-4EF2-ADC9-9611290A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69D4-56F8-4FD0-8D51-CB958E777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39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F2D54-E6D4-4882-BD43-4097B822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8EF9D-22EE-4163-85E9-9992EE216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9EDBD-297E-420C-A82D-9850348E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D7E8-1DF0-403A-964F-301DE4A75523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49906-A12B-4180-80CC-E656DA95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4DAB3-B2AD-49F6-9EEC-5C904DBF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69D4-56F8-4FD0-8D51-CB958E777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83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44534F-4031-410A-8266-CE34295CF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3359B-14CE-435B-BEE5-384A391A6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DEB14-869E-433E-8315-BAC49CF1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D7E8-1DF0-403A-964F-301DE4A75523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B4C20-F1E2-44E3-A476-130BF6FC3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9F14C-77E0-4AB5-8A19-F8350DD6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69D4-56F8-4FD0-8D51-CB958E777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15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C3758-6AA9-4F1F-AFB1-E866B455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B6B27-6358-4AFF-84E6-5AE67B342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8B017-6517-4C3B-82D8-67DCB1996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D7E8-1DF0-403A-964F-301DE4A75523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1E667-E71B-443C-9810-6C763CA4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3821C-C3A8-43DA-B99B-A0F1C8B0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69D4-56F8-4FD0-8D51-CB958E777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28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FF6E-CEFC-491D-9B05-60BBC1E53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47AB1-0A5D-4924-82C9-1488462B6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CA7AF-0E97-49E8-9DEB-F1840D8D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D7E8-1DF0-403A-964F-301DE4A75523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C51D7-AD13-4689-90D9-2C263589A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9EAA2-61CD-4CA0-9025-C50AC83F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69D4-56F8-4FD0-8D51-CB958E777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6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EB95-D976-49D9-AF3F-89BAEA00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AB09A-6E68-4136-8F45-1566F8F3A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298A9-8017-4ADD-A7CC-B113A9B57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31E77-8FB4-4CFB-ADD9-0107C2DA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D7E8-1DF0-403A-964F-301DE4A75523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13221-D9C1-445C-9F58-0F981FDD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5E1F3-F00B-4D94-894C-8590830C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69D4-56F8-4FD0-8D51-CB958E777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57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97C7-C9C1-4683-926F-CC9FA7AF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F05EE-2C03-4698-9D4D-4CEA97262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73CCD-72BA-4848-910A-5C87A0AA8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19D7B-4B4B-40B8-A5C9-5F3F686D2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39C75-546C-4028-8EAF-1D224605F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50319F-9B7F-4F10-9DC8-948305E3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D7E8-1DF0-403A-964F-301DE4A75523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D7BFD-B02B-44E3-A69D-955FA033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E74C-BAB8-486E-9338-E9E1CD6F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69D4-56F8-4FD0-8D51-CB958E777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32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B52F-2994-403A-A8C1-A42645EA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9FA32-D7B1-48A6-982D-15CA6632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D7E8-1DF0-403A-964F-301DE4A75523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66DA8-B197-4631-B544-C4D949597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9E275-BA3E-41A0-9BE4-E8C8ABF9F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69D4-56F8-4FD0-8D51-CB958E777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75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71C5D4-ED2E-4148-931F-1725760B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D7E8-1DF0-403A-964F-301DE4A75523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44070-44CE-4DAB-984B-2ABF0BEBD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A7199-18CC-46D6-9BF9-043B1E96C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69D4-56F8-4FD0-8D51-CB958E777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85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3FFE-A3C7-4389-8C26-6EACA149F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3E599-41C7-4FC7-9EF1-7F1567CB1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6D90C-9368-4505-9815-E5C142ED9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B9CA8-100D-4BE8-84E9-75DED930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D7E8-1DF0-403A-964F-301DE4A75523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9067F-90B2-4E70-A689-EA1C263A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49AE5-146A-4BFF-A5F0-BEA9F8C3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69D4-56F8-4FD0-8D51-CB958E777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18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A508-C14E-49AB-821D-B34AA2AFB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AFDBC-20FC-479D-AFD7-7DD5CA462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2004C-47B4-469B-A0E9-4C99969A3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E5E81-6496-49FB-8D56-8212E6A6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D7E8-1DF0-403A-964F-301DE4A75523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315C7-8C24-4D4F-92CE-84C45CA4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BB30C-A801-4AC1-8526-6F3288A2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269D4-56F8-4FD0-8D51-CB958E777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515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6E4A2C-75DC-48C3-B599-1F20B88B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F4112-4267-4015-B103-8B963437F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42EB2-8F9F-4351-97C2-5C54E2A7D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0D7E8-1DF0-403A-964F-301DE4A75523}" type="datetimeFigureOut">
              <a:rPr lang="en-GB" smtClean="0"/>
              <a:t>28/06/2021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4F283-60E3-4AAD-B12A-1E906E5FE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0C725-F910-4793-984C-C8D4F99DE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269D4-56F8-4FD0-8D51-CB958E777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08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get-started/quickstart/set-up-git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7DD30-E617-BB40-B422-052151297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Version control, git, and GitHub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0F6227-4914-F24F-81F4-4EDA33240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Carlos Valencia-Hernández</a:t>
            </a:r>
          </a:p>
        </p:txBody>
      </p:sp>
      <p:pic>
        <p:nvPicPr>
          <p:cNvPr id="1026" name="Picture 2" descr="Repositorios recomendados por GitHub para aprender a programar)">
            <a:extLst>
              <a:ext uri="{FF2B5EF4-FFF2-40B4-BE49-F238E27FC236}">
                <a16:creationId xmlns:a16="http://schemas.microsoft.com/office/drawing/2014/main" id="{2D1DC87C-C343-6247-BE65-54EC27C8F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466" y="4010025"/>
            <a:ext cx="5063067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1107DE-1158-479C-AF10-F2FBA30B684E}"/>
              </a:ext>
            </a:extLst>
          </p:cNvPr>
          <p:cNvSpPr txBox="1"/>
          <p:nvPr/>
        </p:nvSpPr>
        <p:spPr>
          <a:xfrm>
            <a:off x="528033" y="463639"/>
            <a:ext cx="3709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EPH Lunchtime hacks, June 29</a:t>
            </a:r>
            <a:r>
              <a:rPr lang="en-GB" b="1" baseline="30000" dirty="0"/>
              <a:t>th</a:t>
            </a:r>
            <a:r>
              <a:rPr lang="en-GB" b="1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3617716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BD4A-DBEB-4D7E-97A9-42117B1B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82625-A107-4F75-A1B5-AE8E37BA8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Propose a work in progress to be pulled into </a:t>
            </a:r>
            <a:r>
              <a:rPr lang="en-GB"/>
              <a:t>the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6280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4B750A-2A2F-4E59-A808-37F19FC7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new repository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0242DE-2078-49B1-B88F-D3030D026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F42D4D-FED5-4BF6-9700-7C1C0CCDA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85776"/>
            <a:ext cx="10923740" cy="530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AFA9-17CC-4538-91CC-A5C4618B7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691D5-0053-4C29-B75A-721BC0F51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020A2-F97D-4404-BA19-86EED16E5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77" y="1825625"/>
            <a:ext cx="8933645" cy="455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12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773D-7A29-49D5-8DFF-2DBF11C6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97239-E80D-413E-BAA6-5F9C491C5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564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773D-7A29-49D5-8DFF-2DBF11C6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on a UCL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97239-E80D-413E-BAA6-5F9C491C5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421897-0720-4BDA-8A83-25071A1EB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674" y="1825625"/>
            <a:ext cx="5698652" cy="469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560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195E-E8AC-4B6D-9FED-38397838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37"/>
            <a:ext cx="10515600" cy="1325563"/>
          </a:xfrm>
        </p:spPr>
        <p:txBody>
          <a:bodyPr/>
          <a:lstStyle/>
          <a:p>
            <a:r>
              <a:rPr lang="en-GB" dirty="0"/>
              <a:t>Clone the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3DBAB-2BE1-4559-B441-DF3FCF6A1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448787-2284-4A11-9FEA-122228140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4625"/>
            <a:ext cx="10097729" cy="547333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1318791-9035-4A94-8864-BC2F441A71B6}"/>
              </a:ext>
            </a:extLst>
          </p:cNvPr>
          <p:cNvSpPr/>
          <p:nvPr/>
        </p:nvSpPr>
        <p:spPr>
          <a:xfrm>
            <a:off x="8377084" y="2197510"/>
            <a:ext cx="2976716" cy="2536722"/>
          </a:xfrm>
          <a:prstGeom prst="ellipse">
            <a:avLst/>
          </a:prstGeom>
          <a:solidFill>
            <a:schemeClr val="accent1">
              <a:alpha val="54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263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752D-457D-4483-9369-D5D4D5B0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Now we can see the cloned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17DB-875D-4796-8917-17901830D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DCE9C-DCA3-4EE7-8D6F-C6191E70C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01" y="1825624"/>
            <a:ext cx="9916011" cy="485965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460715-2AF7-40CA-B6BC-3209E7190697}"/>
              </a:ext>
            </a:extLst>
          </p:cNvPr>
          <p:cNvSpPr/>
          <p:nvPr/>
        </p:nvSpPr>
        <p:spPr>
          <a:xfrm>
            <a:off x="2654710" y="6046839"/>
            <a:ext cx="6548284" cy="265060"/>
          </a:xfrm>
          <a:prstGeom prst="roundRect">
            <a:avLst/>
          </a:prstGeom>
          <a:solidFill>
            <a:srgbClr val="FF0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955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56365-D1CB-41C8-BBA5-1EE0F264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AB82C-5419-4A7F-A783-F4ABB8493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D6B874-E10A-4A0C-BF58-7581B5DF6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739" y="365125"/>
            <a:ext cx="9227061" cy="61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63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AC07-0120-45C0-81EF-417E1536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resources: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7C0F5-5754-46C5-8AA8-10C1D5219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214" y="1825625"/>
            <a:ext cx="11057586" cy="4351338"/>
          </a:xfrm>
        </p:spPr>
        <p:txBody>
          <a:bodyPr/>
          <a:lstStyle/>
          <a:p>
            <a:r>
              <a:rPr lang="en-GB" dirty="0"/>
              <a:t>The Git book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https://git-scm.com/book/en/v2</a:t>
            </a:r>
            <a:endParaRPr lang="en-GB" dirty="0"/>
          </a:p>
          <a:p>
            <a:r>
              <a:rPr lang="en-GB" dirty="0"/>
              <a:t>Set up Git course</a:t>
            </a:r>
          </a:p>
          <a:p>
            <a:pPr marL="0" indent="0">
              <a:buNone/>
            </a:pPr>
            <a:r>
              <a:rPr lang="en-GB" dirty="0">
                <a:hlinkClick r:id="rId3"/>
              </a:rPr>
              <a:t>https://docs.github.com/en/get-started/quickstart/set-up-git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4FBDD-DE10-4AF0-9683-802669B65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7948" y="3429000"/>
            <a:ext cx="2704684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6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positorios recomendados por GitHub para aprender a programar)">
            <a:extLst>
              <a:ext uri="{FF2B5EF4-FFF2-40B4-BE49-F238E27FC236}">
                <a16:creationId xmlns:a16="http://schemas.microsoft.com/office/drawing/2014/main" id="{9F2196D2-616E-45DB-ADF9-55DEBB1DF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5" y="1635535"/>
            <a:ext cx="5063067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it">
            <a:extLst>
              <a:ext uri="{FF2B5EF4-FFF2-40B4-BE49-F238E27FC236}">
                <a16:creationId xmlns:a16="http://schemas.microsoft.com/office/drawing/2014/main" id="{D9790F8A-BF0D-42B0-985D-830BDA192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873" y="2740025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2AD72C-E71E-4809-987A-7778357337BD}"/>
              </a:ext>
            </a:extLst>
          </p:cNvPr>
          <p:cNvSpPr/>
          <p:nvPr/>
        </p:nvSpPr>
        <p:spPr>
          <a:xfrm>
            <a:off x="9320981" y="2477729"/>
            <a:ext cx="2595444" cy="16075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VERSION CONTROL</a:t>
            </a:r>
          </a:p>
        </p:txBody>
      </p:sp>
      <p:sp>
        <p:nvSpPr>
          <p:cNvPr id="7" name="Equals 6">
            <a:extLst>
              <a:ext uri="{FF2B5EF4-FFF2-40B4-BE49-F238E27FC236}">
                <a16:creationId xmlns:a16="http://schemas.microsoft.com/office/drawing/2014/main" id="{CA0BB07F-1531-4565-A722-DCEFAD889019}"/>
              </a:ext>
            </a:extLst>
          </p:cNvPr>
          <p:cNvSpPr/>
          <p:nvPr/>
        </p:nvSpPr>
        <p:spPr>
          <a:xfrm>
            <a:off x="5228823" y="2740025"/>
            <a:ext cx="729050" cy="68897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Equals 7">
            <a:extLst>
              <a:ext uri="{FF2B5EF4-FFF2-40B4-BE49-F238E27FC236}">
                <a16:creationId xmlns:a16="http://schemas.microsoft.com/office/drawing/2014/main" id="{0E5DC007-3230-42A3-BFAF-2F3EBAAFDC16}"/>
              </a:ext>
            </a:extLst>
          </p:cNvPr>
          <p:cNvSpPr/>
          <p:nvPr/>
        </p:nvSpPr>
        <p:spPr>
          <a:xfrm>
            <a:off x="8337225" y="2756124"/>
            <a:ext cx="729050" cy="68897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90EF81B7-CD9A-4E02-B974-F09AF10D5D83}"/>
              </a:ext>
            </a:extLst>
          </p:cNvPr>
          <p:cNvSpPr/>
          <p:nvPr/>
        </p:nvSpPr>
        <p:spPr>
          <a:xfrm rot="18653442">
            <a:off x="5228823" y="2649873"/>
            <a:ext cx="729050" cy="876300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id="{43EE2B42-C69E-4598-B8DA-BD059E806803}"/>
              </a:ext>
            </a:extLst>
          </p:cNvPr>
          <p:cNvSpPr/>
          <p:nvPr/>
        </p:nvSpPr>
        <p:spPr>
          <a:xfrm rot="18653442">
            <a:off x="8322653" y="2649872"/>
            <a:ext cx="729050" cy="876300"/>
          </a:xfrm>
          <a:prstGeom prst="mathMin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84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1C2E-CA06-4E33-B870-95F606DAA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FDE2D-4563-4A8E-B4EE-2E05AD475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                             	“A </a:t>
            </a:r>
            <a:r>
              <a:rPr lang="en-GB" dirty="0">
                <a:highlight>
                  <a:srgbClr val="FFFF00"/>
                </a:highlight>
              </a:rPr>
              <a:t>free</a:t>
            </a:r>
            <a:r>
              <a:rPr lang="en-GB" dirty="0"/>
              <a:t> and </a:t>
            </a:r>
            <a:r>
              <a:rPr lang="en-GB" dirty="0">
                <a:highlight>
                  <a:srgbClr val="FFFF00"/>
                </a:highlight>
              </a:rPr>
              <a:t>open source</a:t>
            </a:r>
            <a:r>
              <a:rPr lang="en-GB" dirty="0"/>
              <a:t> distributed </a:t>
            </a:r>
            <a:r>
              <a:rPr lang="en-GB" dirty="0">
                <a:highlight>
                  <a:srgbClr val="00FF00"/>
                </a:highlight>
              </a:rPr>
              <a:t>version control </a:t>
            </a:r>
            <a:r>
              <a:rPr lang="en-GB" dirty="0"/>
              <a:t>			 </a:t>
            </a:r>
            <a:r>
              <a:rPr lang="en-GB" dirty="0">
                <a:highlight>
                  <a:srgbClr val="00FF00"/>
                </a:highlight>
              </a:rPr>
              <a:t>system</a:t>
            </a:r>
            <a:r>
              <a:rPr lang="en-GB" dirty="0"/>
              <a:t> designed to handle everything from small to 			 very large projects with speed an efficiency”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Advantages: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4E4770BF-6E38-48DE-87CB-76DA22C54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63" y="1825625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A8A0A3-48A0-4A4F-915A-0638A035F0A2}"/>
              </a:ext>
            </a:extLst>
          </p:cNvPr>
          <p:cNvSpPr txBox="1"/>
          <p:nvPr/>
        </p:nvSpPr>
        <p:spPr>
          <a:xfrm>
            <a:off x="731032" y="6176963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https://git-scm.com/</a:t>
            </a:r>
          </a:p>
        </p:txBody>
      </p:sp>
    </p:spTree>
    <p:extLst>
      <p:ext uri="{BB962C8B-B14F-4D97-AF65-F5344CB8AC3E}">
        <p14:creationId xmlns:p14="http://schemas.microsoft.com/office/powerpoint/2010/main" val="285044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D73FE-ED23-5143-AA92-685749CCD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03"/>
            <a:ext cx="10515600" cy="1325563"/>
          </a:xfrm>
        </p:spPr>
        <p:txBody>
          <a:bodyPr/>
          <a:lstStyle/>
          <a:p>
            <a:r>
              <a:rPr lang="en-GB" dirty="0"/>
              <a:t>Version control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277748-635F-BB49-86DB-D9F76AF71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GB" dirty="0"/>
              <a:t>Management of changes to documents, programs, web sites, or any other information</a:t>
            </a:r>
          </a:p>
          <a:p>
            <a:r>
              <a:rPr lang="en-GB" dirty="0"/>
              <a:t>Snapshots of every change you make</a:t>
            </a:r>
          </a:p>
          <a:p>
            <a:r>
              <a:rPr lang="en-GB" dirty="0"/>
              <a:t>Example: Track changes in MS Word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2050" name="Picture 2" descr="The Most Confusing Moments In The Matrix Trilogy Explained">
            <a:extLst>
              <a:ext uri="{FF2B5EF4-FFF2-40B4-BE49-F238E27FC236}">
                <a16:creationId xmlns:a16="http://schemas.microsoft.com/office/drawing/2014/main" id="{76E1FFD6-CAE2-F04E-BCFE-54F3788F4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344" y="1842469"/>
            <a:ext cx="5650656" cy="317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43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CB37-0615-4FE5-A007-2BD294FB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version control?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4B7DC-19F5-4127-A6CA-0D38FA4CB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2" descr="Git">
            <a:extLst>
              <a:ext uri="{FF2B5EF4-FFF2-40B4-BE49-F238E27FC236}">
                <a16:creationId xmlns:a16="http://schemas.microsoft.com/office/drawing/2014/main" id="{2F7DB2B5-EC96-445C-B66D-948F2A547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358" y="2269039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lus Sign 6">
            <a:extLst>
              <a:ext uri="{FF2B5EF4-FFF2-40B4-BE49-F238E27FC236}">
                <a16:creationId xmlns:a16="http://schemas.microsoft.com/office/drawing/2014/main" id="{8A82704D-2703-4BD6-B92D-5290B0DB7221}"/>
              </a:ext>
            </a:extLst>
          </p:cNvPr>
          <p:cNvSpPr/>
          <p:nvPr/>
        </p:nvSpPr>
        <p:spPr>
          <a:xfrm>
            <a:off x="4297804" y="2229535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7F1860A-398B-491E-9BC0-D1B7DF400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426" y="2229535"/>
            <a:ext cx="113347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2DAD75CD-BBF9-4C3F-91C4-DD8A1EA6F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680" y="2284100"/>
            <a:ext cx="1430255" cy="80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inus Sign 9">
            <a:extLst>
              <a:ext uri="{FF2B5EF4-FFF2-40B4-BE49-F238E27FC236}">
                <a16:creationId xmlns:a16="http://schemas.microsoft.com/office/drawing/2014/main" id="{C71396BA-37EC-4265-B663-3EBA38CBA101}"/>
              </a:ext>
            </a:extLst>
          </p:cNvPr>
          <p:cNvSpPr/>
          <p:nvPr/>
        </p:nvSpPr>
        <p:spPr>
          <a:xfrm rot="18610119">
            <a:off x="6558875" y="2281921"/>
            <a:ext cx="1341589" cy="91440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122" name="Picture 2" descr="GitHub">
            <a:extLst>
              <a:ext uri="{FF2B5EF4-FFF2-40B4-BE49-F238E27FC236}">
                <a16:creationId xmlns:a16="http://schemas.microsoft.com/office/drawing/2014/main" id="{9D86FAFB-1ABC-426F-8B9B-32C7801FA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916" y="3546621"/>
            <a:ext cx="3355569" cy="2237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Bitbucket">
            <a:extLst>
              <a:ext uri="{FF2B5EF4-FFF2-40B4-BE49-F238E27FC236}">
                <a16:creationId xmlns:a16="http://schemas.microsoft.com/office/drawing/2014/main" id="{48C63D7F-313A-4A94-9421-4863A1FAA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52" y="5138813"/>
            <a:ext cx="1564118" cy="117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GitLab">
            <a:extLst>
              <a:ext uri="{FF2B5EF4-FFF2-40B4-BE49-F238E27FC236}">
                <a16:creationId xmlns:a16="http://schemas.microsoft.com/office/drawing/2014/main" id="{F5078551-C4BD-4479-BAB9-D940B06D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163" y="4244409"/>
            <a:ext cx="854433" cy="93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30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8266-296B-4833-8CC9-9535F711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Git(Hub?)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D9C43-80AA-4B04-BA5A-59CA546E9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The Git</a:t>
            </a:r>
            <a:r>
              <a:rPr lang="en-GB" dirty="0">
                <a:solidFill>
                  <a:schemeClr val="bg2"/>
                </a:solidFill>
              </a:rPr>
              <a:t>Hub</a:t>
            </a:r>
          </a:p>
          <a:p>
            <a:r>
              <a:rPr lang="en-GB" dirty="0"/>
              <a:t>Open source program for version control</a:t>
            </a:r>
          </a:p>
          <a:p>
            <a:r>
              <a:rPr lang="en-GB" dirty="0"/>
              <a:t>Multiple programming languages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dirty="0">
                <a:solidFill>
                  <a:schemeClr val="bg2"/>
                </a:solidFill>
              </a:rPr>
              <a:t>Git</a:t>
            </a:r>
            <a:r>
              <a:rPr lang="en-GB" dirty="0"/>
              <a:t>Hub</a:t>
            </a:r>
          </a:p>
          <a:p>
            <a:r>
              <a:rPr lang="en-GB" dirty="0"/>
              <a:t>A collaboration platform</a:t>
            </a:r>
          </a:p>
          <a:p>
            <a:r>
              <a:rPr lang="en-GB" dirty="0"/>
              <a:t>Showcase</a:t>
            </a:r>
          </a:p>
          <a:p>
            <a:r>
              <a:rPr lang="en-GB" dirty="0"/>
              <a:t>Repository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pic>
        <p:nvPicPr>
          <p:cNvPr id="4" name="Picture 2" descr="Repositorios recomendados por GitHub para aprender a programar)">
            <a:extLst>
              <a:ext uri="{FF2B5EF4-FFF2-40B4-BE49-F238E27FC236}">
                <a16:creationId xmlns:a16="http://schemas.microsoft.com/office/drawing/2014/main" id="{D6ED7CFA-5BF0-4373-888F-0BE4C4330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915" y="58738"/>
            <a:ext cx="3141133" cy="176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19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B68A3-276A-4F5F-BA3F-8A7DA5AA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Frequently used 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0A262-CF95-4C74-98AF-BFA7F8BC6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Repository</a:t>
            </a:r>
          </a:p>
          <a:p>
            <a:pPr marL="0" indent="0">
              <a:buNone/>
            </a:pPr>
            <a:r>
              <a:rPr lang="en-GB" dirty="0"/>
              <a:t>A folder that contains a project. (Although you can have multiple projects inside a repository)</a:t>
            </a:r>
          </a:p>
          <a:p>
            <a:r>
              <a:rPr lang="en-GB" dirty="0"/>
              <a:t>Commit</a:t>
            </a:r>
          </a:p>
          <a:p>
            <a:pPr marL="0" indent="0">
              <a:buNone/>
            </a:pPr>
            <a:r>
              <a:rPr lang="en-GB" dirty="0"/>
              <a:t>Each snapshot or version of the project</a:t>
            </a:r>
          </a:p>
          <a:p>
            <a:r>
              <a:rPr lang="en-GB" dirty="0"/>
              <a:t>Branch</a:t>
            </a:r>
          </a:p>
          <a:p>
            <a:pPr marL="0" indent="0">
              <a:buNone/>
            </a:pPr>
            <a:r>
              <a:rPr lang="en-GB" dirty="0"/>
              <a:t>A sequence of commits that has an order.</a:t>
            </a:r>
          </a:p>
          <a:p>
            <a:pPr marL="0" indent="0">
              <a:buNone/>
            </a:pPr>
            <a:r>
              <a:rPr lang="en-GB" dirty="0"/>
              <a:t>A</a:t>
            </a:r>
            <a:r>
              <a:rPr lang="en-GB" i="1" dirty="0"/>
              <a:t> Master </a:t>
            </a:r>
            <a:r>
              <a:rPr lang="en-GB" dirty="0"/>
              <a:t>branch </a:t>
            </a:r>
            <a:endParaRPr lang="en-GB" i="1" dirty="0"/>
          </a:p>
        </p:txBody>
      </p:sp>
      <p:pic>
        <p:nvPicPr>
          <p:cNvPr id="4" name="Picture 2" descr="The Most Confusing Moments In The Matrix Trilogy Explained">
            <a:extLst>
              <a:ext uri="{FF2B5EF4-FFF2-40B4-BE49-F238E27FC236}">
                <a16:creationId xmlns:a16="http://schemas.microsoft.com/office/drawing/2014/main" id="{6A464FC8-5CC3-495B-92F5-A914716BD6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54" b="50000"/>
          <a:stretch/>
        </p:blipFill>
        <p:spPr bwMode="auto">
          <a:xfrm>
            <a:off x="7146028" y="3208028"/>
            <a:ext cx="2115959" cy="158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57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AB48B2-83FB-44C9-BB06-674EA69079A2}"/>
              </a:ext>
            </a:extLst>
          </p:cNvPr>
          <p:cNvCxnSpPr/>
          <p:nvPr/>
        </p:nvCxnSpPr>
        <p:spPr>
          <a:xfrm>
            <a:off x="887741" y="5174533"/>
            <a:ext cx="632705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6768805-A9B9-40C8-AFEB-E48FB1BF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23" y="0"/>
            <a:ext cx="10515600" cy="1325563"/>
          </a:xfrm>
        </p:spPr>
        <p:txBody>
          <a:bodyPr/>
          <a:lstStyle/>
          <a:p>
            <a:r>
              <a:rPr lang="en-GB" dirty="0"/>
              <a:t>Creating branches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0E618C4-F672-4C1A-B1F5-BCFB26368935}"/>
              </a:ext>
            </a:extLst>
          </p:cNvPr>
          <p:cNvSpPr/>
          <p:nvPr/>
        </p:nvSpPr>
        <p:spPr>
          <a:xfrm>
            <a:off x="695630" y="5053155"/>
            <a:ext cx="282367" cy="247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0A5FAD-40A0-43DA-9320-28362F8FC493}"/>
              </a:ext>
            </a:extLst>
          </p:cNvPr>
          <p:cNvCxnSpPr/>
          <p:nvPr/>
        </p:nvCxnSpPr>
        <p:spPr>
          <a:xfrm>
            <a:off x="3362630" y="5163981"/>
            <a:ext cx="632705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805D0D-2D28-4E9C-A883-B5A7549C15BC}"/>
              </a:ext>
            </a:extLst>
          </p:cNvPr>
          <p:cNvSpPr txBox="1"/>
          <p:nvPr/>
        </p:nvSpPr>
        <p:spPr>
          <a:xfrm>
            <a:off x="5656150" y="5251948"/>
            <a:ext cx="235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Master branch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221B86-A940-4605-8D5C-A0DB2000E690}"/>
              </a:ext>
            </a:extLst>
          </p:cNvPr>
          <p:cNvCxnSpPr>
            <a:cxnSpLocks/>
          </p:cNvCxnSpPr>
          <p:nvPr/>
        </p:nvCxnSpPr>
        <p:spPr>
          <a:xfrm>
            <a:off x="4336023" y="6435210"/>
            <a:ext cx="413938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120FDC-C0F6-48A0-8859-EE70AC67607B}"/>
              </a:ext>
            </a:extLst>
          </p:cNvPr>
          <p:cNvCxnSpPr>
            <a:cxnSpLocks/>
          </p:cNvCxnSpPr>
          <p:nvPr/>
        </p:nvCxnSpPr>
        <p:spPr>
          <a:xfrm>
            <a:off x="3515029" y="5176681"/>
            <a:ext cx="820994" cy="1258529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48C99C-34CD-4C91-A70C-B07A18B2807E}"/>
              </a:ext>
            </a:extLst>
          </p:cNvPr>
          <p:cNvCxnSpPr>
            <a:cxnSpLocks/>
          </p:cNvCxnSpPr>
          <p:nvPr/>
        </p:nvCxnSpPr>
        <p:spPr>
          <a:xfrm flipV="1">
            <a:off x="8499986" y="5176681"/>
            <a:ext cx="796412" cy="128802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BB6D3C5-036D-474F-ACF4-F1A8B3E7833F}"/>
              </a:ext>
            </a:extLst>
          </p:cNvPr>
          <p:cNvSpPr txBox="1"/>
          <p:nvPr/>
        </p:nvSpPr>
        <p:spPr>
          <a:xfrm>
            <a:off x="4360605" y="6041942"/>
            <a:ext cx="235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Feature “A” branch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B5F308-CA21-460F-8336-9B908CC15B2E}"/>
              </a:ext>
            </a:extLst>
          </p:cNvPr>
          <p:cNvSpPr txBox="1"/>
          <p:nvPr/>
        </p:nvSpPr>
        <p:spPr>
          <a:xfrm>
            <a:off x="707923" y="1045038"/>
            <a:ext cx="991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This allows to work on the project while not touching the original files available in the </a:t>
            </a:r>
            <a:r>
              <a:rPr lang="en-GB" b="1" dirty="0"/>
              <a:t>Master </a:t>
            </a:r>
            <a:r>
              <a:rPr lang="en-GB" dirty="0"/>
              <a:t>branch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B292825-4076-48FE-874E-C8B907402FC8}"/>
              </a:ext>
            </a:extLst>
          </p:cNvPr>
          <p:cNvSpPr txBox="1">
            <a:spLocks/>
          </p:cNvSpPr>
          <p:nvPr/>
        </p:nvSpPr>
        <p:spPr>
          <a:xfrm>
            <a:off x="695630" y="12585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Committing the changes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A73663-A1C7-4608-BF02-2616AAC6DF31}"/>
              </a:ext>
            </a:extLst>
          </p:cNvPr>
          <p:cNvSpPr txBox="1"/>
          <p:nvPr/>
        </p:nvSpPr>
        <p:spPr>
          <a:xfrm>
            <a:off x="712843" y="2347809"/>
            <a:ext cx="99179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This allows to work on the project while not touching the original files available in the </a:t>
            </a:r>
            <a:r>
              <a:rPr lang="en-GB" b="1" dirty="0"/>
              <a:t>Master </a:t>
            </a:r>
            <a:r>
              <a:rPr lang="en-GB" dirty="0"/>
              <a:t>branch</a:t>
            </a:r>
          </a:p>
          <a:p>
            <a:pPr marL="285750" indent="-285750">
              <a:buFontTx/>
              <a:buChar char="-"/>
            </a:pPr>
            <a:r>
              <a:rPr lang="en-GB" dirty="0"/>
              <a:t>The commit messages should be short (50 characters or less)</a:t>
            </a:r>
          </a:p>
          <a:p>
            <a:pPr marL="285750" indent="-285750">
              <a:buFontTx/>
              <a:buChar char="-"/>
            </a:pPr>
            <a:r>
              <a:rPr lang="en-GB" dirty="0"/>
              <a:t>Using active voice</a:t>
            </a:r>
          </a:p>
          <a:p>
            <a:pPr marL="285750" indent="-285750">
              <a:buFontTx/>
              <a:buChar char="-"/>
            </a:pPr>
            <a:r>
              <a:rPr lang="en-GB" dirty="0"/>
              <a:t>You use commit when you are </a:t>
            </a:r>
            <a:r>
              <a:rPr lang="en-GB" b="1" dirty="0"/>
              <a:t>decided</a:t>
            </a:r>
            <a:r>
              <a:rPr lang="en-GB" dirty="0"/>
              <a:t> to make a change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63F972-1B1D-4886-9F8D-ADDDD48F969C}"/>
              </a:ext>
            </a:extLst>
          </p:cNvPr>
          <p:cNvSpPr/>
          <p:nvPr/>
        </p:nvSpPr>
        <p:spPr>
          <a:xfrm>
            <a:off x="1604039" y="5053155"/>
            <a:ext cx="282367" cy="247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307A939-E4AB-4AC9-9B96-81BA8B6E864C}"/>
              </a:ext>
            </a:extLst>
          </p:cNvPr>
          <p:cNvSpPr/>
          <p:nvPr/>
        </p:nvSpPr>
        <p:spPr>
          <a:xfrm>
            <a:off x="2465436" y="5053154"/>
            <a:ext cx="282367" cy="247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2A6206-421E-41D8-8F35-59E94237FFEB}"/>
              </a:ext>
            </a:extLst>
          </p:cNvPr>
          <p:cNvSpPr/>
          <p:nvPr/>
        </p:nvSpPr>
        <p:spPr>
          <a:xfrm>
            <a:off x="3361555" y="5053153"/>
            <a:ext cx="282367" cy="247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4D319B-4CB0-44DE-A22B-4B7F74397B8D}"/>
              </a:ext>
            </a:extLst>
          </p:cNvPr>
          <p:cNvCxnSpPr>
            <a:cxnSpLocks/>
          </p:cNvCxnSpPr>
          <p:nvPr/>
        </p:nvCxnSpPr>
        <p:spPr>
          <a:xfrm flipH="1">
            <a:off x="4768105" y="4529986"/>
            <a:ext cx="772371" cy="64457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45A0FB-24F7-451E-B3DC-2D3CD08CFAAE}"/>
              </a:ext>
            </a:extLst>
          </p:cNvPr>
          <p:cNvSpPr txBox="1"/>
          <p:nvPr/>
        </p:nvSpPr>
        <p:spPr>
          <a:xfrm>
            <a:off x="5225842" y="4754184"/>
            <a:ext cx="2359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Feature “B” branch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B28FED1-C6C9-4476-9433-89FC3413144A}"/>
              </a:ext>
            </a:extLst>
          </p:cNvPr>
          <p:cNvCxnSpPr>
            <a:cxnSpLocks/>
          </p:cNvCxnSpPr>
          <p:nvPr/>
        </p:nvCxnSpPr>
        <p:spPr>
          <a:xfrm flipV="1">
            <a:off x="5537635" y="4504639"/>
            <a:ext cx="3249562" cy="84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D64A22-E097-4202-ACE8-953DAFFA73AC}"/>
              </a:ext>
            </a:extLst>
          </p:cNvPr>
          <p:cNvCxnSpPr>
            <a:cxnSpLocks/>
          </p:cNvCxnSpPr>
          <p:nvPr/>
        </p:nvCxnSpPr>
        <p:spPr>
          <a:xfrm flipH="1" flipV="1">
            <a:off x="8714552" y="4486802"/>
            <a:ext cx="975136" cy="63671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7CCCF1B-78AE-4757-BD97-0388482A9D1D}"/>
              </a:ext>
            </a:extLst>
          </p:cNvPr>
          <p:cNvSpPr/>
          <p:nvPr/>
        </p:nvSpPr>
        <p:spPr>
          <a:xfrm>
            <a:off x="4626921" y="5053153"/>
            <a:ext cx="282367" cy="247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97835CA-E538-4B59-8317-054963C3F685}"/>
              </a:ext>
            </a:extLst>
          </p:cNvPr>
          <p:cNvSpPr/>
          <p:nvPr/>
        </p:nvSpPr>
        <p:spPr>
          <a:xfrm>
            <a:off x="5384510" y="4380409"/>
            <a:ext cx="282367" cy="2470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57749A8-AC3E-471E-8B0E-7698A40D4C16}"/>
              </a:ext>
            </a:extLst>
          </p:cNvPr>
          <p:cNvSpPr/>
          <p:nvPr/>
        </p:nvSpPr>
        <p:spPr>
          <a:xfrm>
            <a:off x="6986330" y="4353221"/>
            <a:ext cx="282367" cy="2470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42A4FB9-67A3-4630-8920-86C4889960A0}"/>
              </a:ext>
            </a:extLst>
          </p:cNvPr>
          <p:cNvSpPr/>
          <p:nvPr/>
        </p:nvSpPr>
        <p:spPr>
          <a:xfrm>
            <a:off x="8496806" y="4353221"/>
            <a:ext cx="282367" cy="24705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664AC8-DA2E-4C2E-AF9D-72F09A8621A4}"/>
              </a:ext>
            </a:extLst>
          </p:cNvPr>
          <p:cNvSpPr/>
          <p:nvPr/>
        </p:nvSpPr>
        <p:spPr>
          <a:xfrm>
            <a:off x="4207130" y="6260141"/>
            <a:ext cx="282367" cy="247051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5A44ED-E82C-4151-BB21-49A77695B7F9}"/>
              </a:ext>
            </a:extLst>
          </p:cNvPr>
          <p:cNvSpPr/>
          <p:nvPr/>
        </p:nvSpPr>
        <p:spPr>
          <a:xfrm>
            <a:off x="9514144" y="5023061"/>
            <a:ext cx="282367" cy="2470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B9452C0-414F-431E-8452-0666DC066DDC}"/>
              </a:ext>
            </a:extLst>
          </p:cNvPr>
          <p:cNvSpPr/>
          <p:nvPr/>
        </p:nvSpPr>
        <p:spPr>
          <a:xfrm>
            <a:off x="6341267" y="6273009"/>
            <a:ext cx="282367" cy="247051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B53B738-B279-4C7F-8CDB-9498A42D8FE5}"/>
              </a:ext>
            </a:extLst>
          </p:cNvPr>
          <p:cNvSpPr/>
          <p:nvPr/>
        </p:nvSpPr>
        <p:spPr>
          <a:xfrm>
            <a:off x="8334220" y="6273008"/>
            <a:ext cx="282367" cy="247051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27165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C592-8B94-4AA6-84A8-64184689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0FDB-EB37-45DF-B088-7DE7B7A7E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6ECC7-E4BA-44D4-B8D7-0FBA9AE93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28" y="0"/>
            <a:ext cx="11093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5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318</Words>
  <Application>Microsoft Office PowerPoint</Application>
  <PresentationFormat>Widescreen</PresentationFormat>
  <Paragraphs>57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Version control, git, and GitHub</vt:lpstr>
      <vt:lpstr>PowerPoint Presentation</vt:lpstr>
      <vt:lpstr>What is git?</vt:lpstr>
      <vt:lpstr>Version control</vt:lpstr>
      <vt:lpstr>Online version control? </vt:lpstr>
      <vt:lpstr>What is Git(Hub?)</vt:lpstr>
      <vt:lpstr>Frequently used term</vt:lpstr>
      <vt:lpstr>Creating branches</vt:lpstr>
      <vt:lpstr>PowerPoint Presentation</vt:lpstr>
      <vt:lpstr>Pull request</vt:lpstr>
      <vt:lpstr>Creating a new repository</vt:lpstr>
      <vt:lpstr>PowerPoint Presentation</vt:lpstr>
      <vt:lpstr>MAC terminal</vt:lpstr>
      <vt:lpstr>Windows on a UCL computer</vt:lpstr>
      <vt:lpstr>Clone the repository</vt:lpstr>
      <vt:lpstr>Now we can see the cloned repository</vt:lpstr>
      <vt:lpstr>PowerPoint Presentation</vt:lpstr>
      <vt:lpstr>Useful resources: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Valencia-Hernandez, Carlos Andres</dc:creator>
  <cp:lastModifiedBy>Valencia-Hernandez, Carlos Andres</cp:lastModifiedBy>
  <cp:revision>26</cp:revision>
  <dcterms:created xsi:type="dcterms:W3CDTF">2021-05-12T10:17:01Z</dcterms:created>
  <dcterms:modified xsi:type="dcterms:W3CDTF">2021-06-28T16:32:18Z</dcterms:modified>
</cp:coreProperties>
</file>