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4"/>
  </p:sldMasterIdLst>
  <p:notesMasterIdLst>
    <p:notesMasterId r:id="rId18"/>
  </p:notesMasterIdLst>
  <p:sldIdLst>
    <p:sldId id="367" r:id="rId5"/>
    <p:sldId id="552" r:id="rId6"/>
    <p:sldId id="526" r:id="rId7"/>
    <p:sldId id="553" r:id="rId8"/>
    <p:sldId id="558" r:id="rId9"/>
    <p:sldId id="554" r:id="rId10"/>
    <p:sldId id="555" r:id="rId11"/>
    <p:sldId id="556" r:id="rId12"/>
    <p:sldId id="559" r:id="rId13"/>
    <p:sldId id="560" r:id="rId14"/>
    <p:sldId id="557" r:id="rId15"/>
    <p:sldId id="551" r:id="rId16"/>
    <p:sldId id="490" r:id="rId17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C1C"/>
    <a:srgbClr val="F8AD00"/>
    <a:srgbClr val="003068"/>
    <a:srgbClr val="F7AD00"/>
    <a:srgbClr val="00376D"/>
    <a:srgbClr val="01386E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06CB5-71C2-95FA-7EA7-9108AE1E6B22}" v="839" dt="2022-11-22T01:50:23.142"/>
    <p1510:client id="{73CB90E1-0E8D-11B7-2B2E-4C9B8E98C702}" v="1458" dt="2022-11-22T03:17:01.846"/>
    <p1510:client id="{9DA8BFDD-6415-4707-B917-D97A6D39C018}" v="5" dt="2022-11-22T01:18:58.581"/>
    <p1510:client id="{F615C598-07AA-422C-BD63-FF39AE50A674}" v="995" dt="2022-11-22T03:08:04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E9DD2AE-8A6A-4FC1-A4DE-E4B6D057F3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552897A-09C0-4318-8D9C-335A65B234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EF538A95-0EE7-45C9-82F0-0AE5CDF87A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D4D80261-9BD0-4CA0-851A-A92DF43B87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87BB578-6ED4-40A6-8756-271AA94054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824727F9-BA11-4DFC-9D7D-7DB98E9F0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00150DC2-11E0-405B-BDE0-6892403EFE5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55602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C3542-BC1F-405F-9C3F-BB5D6622A7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24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0C3542-BC1F-405F-9C3F-BB5D6622A7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7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50DC2-11E0-405B-BDE0-6892403EFE50}" type="slidenum">
              <a:rPr lang="pt-BR" altLang="pt-BR" smtClean="0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0798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44887" indent="-363419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53671" indent="-290734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035139" indent="-290734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616608" indent="-290734">
              <a:spcBef>
                <a:spcPct val="300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53348" indent="-2907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90088" indent="-2907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226829" indent="-2907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763569" indent="-290734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AB1255-DBF7-403B-92EA-3A12C91DAAC6}" type="slidenum">
              <a:rPr lang="pt-BR" altLang="pt-BR" sz="15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pt-BR" altLang="pt-BR" sz="1500">
              <a:latin typeface="Arial" panose="020B0604020202020204" pitchFamily="34" charset="0"/>
            </a:endParaRPr>
          </a:p>
        </p:txBody>
      </p:sp>
      <p:sp>
        <p:nvSpPr>
          <p:cNvPr id="513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3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0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5">
            <a:extLst>
              <a:ext uri="{FF2B5EF4-FFF2-40B4-BE49-F238E27FC236}">
                <a16:creationId xmlns:a16="http://schemas.microsoft.com/office/drawing/2014/main" id="{76A6CF24-13E2-4D93-BF55-BD8B77F6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588"/>
            <a:ext cx="9140825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ntitled-6">
            <a:extLst>
              <a:ext uri="{FF2B5EF4-FFF2-40B4-BE49-F238E27FC236}">
                <a16:creationId xmlns:a16="http://schemas.microsoft.com/office/drawing/2014/main" id="{27F39F5B-7503-4472-A289-5FD9E407D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33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6F7153-05BB-4943-89B7-3B7431CB97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37B1C02-3ACF-4AD9-B18B-DB0FF25C6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F6F6DE-E6C4-4EFF-AFBB-1BDCE976B9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C84894-53C0-49C8-8EF1-62EE83068C2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767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E7EE1A9-916F-43C9-B3F4-ECC0303260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36AA2-1928-4589-9906-A0ADCBB9F78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136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836613"/>
            <a:ext cx="2195513" cy="59055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836613"/>
            <a:ext cx="6437312" cy="59055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629607-12F7-4A27-A482-E23430708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95098-1961-4A9B-BBA7-D61DD6CFC14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8815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827064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388" y="548680"/>
            <a:ext cx="8785225" cy="581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12267"/>
            <a:ext cx="8785225" cy="51419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B9EC0E-29BF-43D5-BADA-990172C699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734FA-91E7-4932-9B8F-EE736C50F59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236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44321BD-FA24-4E33-A507-2D42AB1FC4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56565-DD13-40AB-B68A-A4F819874D2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31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600200"/>
            <a:ext cx="4316412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413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002A8D-D99F-41B8-A060-0E0B7AEF9C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2BDECB-20FB-4B77-98AB-4B9245030FE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59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39FCC6-8725-4F48-B1AA-7BA29F6190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4209B2-BCE4-405E-8882-A9853AD8371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953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EAC6C9A-514C-4785-825D-427A3C3ABD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FEF41-3E45-4A1E-838A-D72A44C0FAF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374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4C3BCEF-33A0-416B-A9E6-EB0F42031F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08BDE-DE0E-4426-A779-B83AF38094B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4648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4700F12-048A-412F-A1A7-7B787EB158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4B08B8-5C46-4A24-98FF-A109478F92C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350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8AAD99-1F3D-4703-AA4F-BBA134CAB6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6777D6-E754-47B8-895B-8034DCA2903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961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131D11-096C-4411-9C66-674A14E7B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836613"/>
            <a:ext cx="8785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9D574F1-2686-4E56-8627-96EBA8A30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600200"/>
            <a:ext cx="87852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0265FAE-F18C-4926-A87C-9C9334D99EB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524625"/>
            <a:ext cx="4778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2A6E4E8-3AF8-4DA0-95AB-26544FF80FDA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1029" name="Picture 7" descr="Untitled-4">
            <a:extLst>
              <a:ext uri="{FF2B5EF4-FFF2-40B4-BE49-F238E27FC236}">
                <a16:creationId xmlns:a16="http://schemas.microsoft.com/office/drawing/2014/main" id="{E05B6631-6ACF-4351-B9F7-97348D87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laca preta com letras brancas">
            <a:extLst>
              <a:ext uri="{FF2B5EF4-FFF2-40B4-BE49-F238E27FC236}">
                <a16:creationId xmlns:a16="http://schemas.microsoft.com/office/drawing/2014/main" id="{5DA750E0-5D06-7C4C-8E23-1A6EA810A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" y="5750725"/>
            <a:ext cx="936565" cy="99505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22E4EE8-1962-3CF9-513E-7E646BE17E10}"/>
              </a:ext>
            </a:extLst>
          </p:cNvPr>
          <p:cNvSpPr txBox="1"/>
          <p:nvPr/>
        </p:nvSpPr>
        <p:spPr>
          <a:xfrm>
            <a:off x="212009" y="1493274"/>
            <a:ext cx="87166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ea typeface="Verdana"/>
                <a:cs typeface="Arial"/>
              </a:rPr>
              <a:t>Análise e Projeto de Sistemas</a:t>
            </a:r>
          </a:p>
          <a:p>
            <a:pPr algn="ctr"/>
            <a:r>
              <a:rPr lang="pt-BR" sz="4000" b="1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ea typeface="Verdana"/>
                <a:cs typeface="Arial"/>
              </a:rPr>
              <a:t>II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5FA131F-2895-2131-790E-BE692E3FD8A3}"/>
              </a:ext>
            </a:extLst>
          </p:cNvPr>
          <p:cNvSpPr txBox="1"/>
          <p:nvPr/>
        </p:nvSpPr>
        <p:spPr>
          <a:xfrm>
            <a:off x="2765322" y="3340936"/>
            <a:ext cx="36133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400" b="1">
                <a:solidFill>
                  <a:schemeClr val="bg2">
                    <a:lumMod val="75000"/>
                  </a:schemeClr>
                </a:solidFill>
                <a:latin typeface="Verdana"/>
                <a:ea typeface="Verdana"/>
                <a:cs typeface="Arial"/>
              </a:rPr>
              <a:t>Autopeças</a:t>
            </a:r>
            <a:r>
              <a:rPr lang="pt-PT" b="1">
                <a:solidFill>
                  <a:schemeClr val="bg2">
                    <a:lumMod val="75000"/>
                  </a:schemeClr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2400" b="1">
                <a:solidFill>
                  <a:schemeClr val="bg2">
                    <a:lumMod val="75000"/>
                  </a:schemeClr>
                </a:solidFill>
                <a:latin typeface="Verdana"/>
                <a:ea typeface="Verdana"/>
                <a:cs typeface="Arial"/>
              </a:rPr>
              <a:t>McQueen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F212D8-F17B-3E35-CB2C-139DB8378409}"/>
              </a:ext>
            </a:extLst>
          </p:cNvPr>
          <p:cNvSpPr txBox="1"/>
          <p:nvPr/>
        </p:nvSpPr>
        <p:spPr>
          <a:xfrm>
            <a:off x="5807177" y="5936224"/>
            <a:ext cx="329657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b="1">
                <a:latin typeface="Verdana"/>
                <a:ea typeface="Verdana"/>
                <a:cs typeface="Arial"/>
              </a:rPr>
              <a:t>ORIENTADORA:</a:t>
            </a:r>
            <a:endParaRPr lang="pt-PT" b="1">
              <a:ea typeface="Verdana" panose="020B0604030504040204" pitchFamily="34" charset="0"/>
            </a:endParaRPr>
          </a:p>
          <a:p>
            <a:pPr algn="r"/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Geiza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Caruline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Costa</a:t>
            </a:r>
            <a:endParaRPr lang="pt-PT" sz="1600">
              <a:solidFill>
                <a:schemeClr val="tx1">
                  <a:lumMod val="75000"/>
                  <a:lumOff val="25000"/>
                </a:schemeClr>
              </a:solidFill>
              <a:ea typeface="Verdana" panose="020B0604030504040204" pitchFamily="34" charset="0"/>
            </a:endParaRPr>
          </a:p>
        </p:txBody>
      </p:sp>
      <p:cxnSp>
        <p:nvCxnSpPr>
          <p:cNvPr id="10" name="Conexão reta unidirecional 3">
            <a:extLst>
              <a:ext uri="{FF2B5EF4-FFF2-40B4-BE49-F238E27FC236}">
                <a16:creationId xmlns:a16="http://schemas.microsoft.com/office/drawing/2014/main" id="{E365BB8A-D064-B281-F97F-220186B7DFE5}"/>
              </a:ext>
            </a:extLst>
          </p:cNvPr>
          <p:cNvCxnSpPr>
            <a:cxnSpLocks/>
          </p:cNvCxnSpPr>
          <p:nvPr/>
        </p:nvCxnSpPr>
        <p:spPr>
          <a:xfrm>
            <a:off x="88183" y="5626510"/>
            <a:ext cx="8957531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3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10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61" y="927156"/>
            <a:ext cx="8426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MS PGothic"/>
                <a:cs typeface="Arial"/>
              </a:rPr>
              <a:t>Estrutura de Dados</a:t>
            </a:r>
            <a:endParaRPr lang="pt-BR" altLang="pt-BR" sz="320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/>
              <a:ea typeface="MS PGothic"/>
              <a:cs typeface="Arial"/>
            </a:endParaRPr>
          </a:p>
        </p:txBody>
      </p:sp>
      <p:pic>
        <p:nvPicPr>
          <p:cNvPr id="5" name="Imagem 4" descr="Diagrama">
            <a:extLst>
              <a:ext uri="{FF2B5EF4-FFF2-40B4-BE49-F238E27FC236}">
                <a16:creationId xmlns:a16="http://schemas.microsoft.com/office/drawing/2014/main" id="{C88DE4F7-178A-8A14-FE41-648EDFF1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5" y="1579545"/>
            <a:ext cx="6912768" cy="502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11</a:t>
            </a:fld>
            <a:endParaRPr lang="pt-BR" alt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79387" y="2516725"/>
            <a:ext cx="8785225" cy="147732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pt-BR" sz="2400"/>
              <a:t>Regras de negócio.</a:t>
            </a:r>
            <a:endParaRPr lang="pt-BR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pt-BR" sz="2400">
                <a:ea typeface="+mn-lt"/>
                <a:cs typeface="+mn-lt"/>
              </a:rPr>
              <a:t>Poucas participações no desenvolvimento do projeto.</a:t>
            </a:r>
            <a:endParaRPr lang="pt-BR" sz="2400">
              <a:ea typeface="Verdana Bold"/>
            </a:endParaRPr>
          </a:p>
          <a:p>
            <a:pPr>
              <a:buFont typeface="Arial"/>
              <a:buChar char="•"/>
            </a:pPr>
            <a:r>
              <a:rPr lang="pt-BR" sz="2400">
                <a:ea typeface="Verdana Bold"/>
              </a:rPr>
              <a:t>Organização e tempo.</a:t>
            </a:r>
          </a:p>
          <a:p>
            <a:pPr>
              <a:buFont typeface="Arial"/>
              <a:buChar char="•"/>
            </a:pPr>
            <a:endParaRPr lang="pt-BR" sz="2000"/>
          </a:p>
          <a:p>
            <a:pPr>
              <a:buFont typeface="Arial"/>
              <a:buChar char="•"/>
            </a:pPr>
            <a:endParaRPr lang="pt-BR" sz="200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60" y="927155"/>
            <a:ext cx="87954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pt-PT" sz="3600">
                <a:ln w="0"/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Verdana"/>
                <a:cs typeface="Arial"/>
              </a:rPr>
              <a:t>Dificuldades</a:t>
            </a:r>
          </a:p>
          <a:p>
            <a:pPr>
              <a:spcBef>
                <a:spcPct val="50000"/>
              </a:spcBef>
              <a:buNone/>
            </a:pPr>
            <a:endParaRPr lang="pt-PT" sz="3600" b="1">
              <a:ln w="0"/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Verdana"/>
              <a:ea typeface="Verdana"/>
            </a:endParaRPr>
          </a:p>
        </p:txBody>
      </p:sp>
      <p:pic>
        <p:nvPicPr>
          <p:cNvPr id="43" name="Imagem 42" descr="Placa preta com letras brancas">
            <a:extLst>
              <a:ext uri="{FF2B5EF4-FFF2-40B4-BE49-F238E27FC236}">
                <a16:creationId xmlns:a16="http://schemas.microsoft.com/office/drawing/2014/main" id="{9D721DD0-FCCF-36CC-D706-209D2F684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" y="5750725"/>
            <a:ext cx="936565" cy="995056"/>
          </a:xfrm>
          <a:prstGeom prst="rect">
            <a:avLst/>
          </a:prstGeom>
        </p:spPr>
      </p:pic>
      <p:cxnSp>
        <p:nvCxnSpPr>
          <p:cNvPr id="45" name="Conexão reta unidirecional 3">
            <a:extLst>
              <a:ext uri="{FF2B5EF4-FFF2-40B4-BE49-F238E27FC236}">
                <a16:creationId xmlns:a16="http://schemas.microsoft.com/office/drawing/2014/main" id="{7EE4A60F-A40B-B1C0-316B-081947D4F682}"/>
              </a:ext>
            </a:extLst>
          </p:cNvPr>
          <p:cNvCxnSpPr>
            <a:cxnSpLocks/>
          </p:cNvCxnSpPr>
          <p:nvPr/>
        </p:nvCxnSpPr>
        <p:spPr>
          <a:xfrm>
            <a:off x="88183" y="5626510"/>
            <a:ext cx="8957531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4EC8E04-5015-089E-0174-A4B4CE347861}"/>
              </a:ext>
            </a:extLst>
          </p:cNvPr>
          <p:cNvSpPr txBox="1"/>
          <p:nvPr/>
        </p:nvSpPr>
        <p:spPr>
          <a:xfrm>
            <a:off x="5807177" y="5936224"/>
            <a:ext cx="329657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b="1">
                <a:latin typeface="Verdana"/>
                <a:ea typeface="Verdana"/>
                <a:cs typeface="Arial"/>
              </a:rPr>
              <a:t>ORIENTADORA:</a:t>
            </a:r>
            <a:endParaRPr lang="pt-PT" b="1">
              <a:ea typeface="Verdana" panose="020B0604030504040204" pitchFamily="34" charset="0"/>
            </a:endParaRPr>
          </a:p>
          <a:p>
            <a:pPr algn="r"/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Geiza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Caruline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Costa</a:t>
            </a:r>
            <a:endParaRPr lang="pt-PT" sz="1600">
              <a:solidFill>
                <a:schemeClr val="tx1">
                  <a:lumMod val="75000"/>
                  <a:lumOff val="25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12</a:t>
            </a:fld>
            <a:endParaRPr lang="pt-BR" altLang="pt-BR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4CE3B6E-11D2-4873-BFD5-FD6262C5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94" y="838446"/>
            <a:ext cx="7994688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pt-PT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Verdana"/>
                <a:cs typeface="Arial"/>
              </a:rPr>
              <a:t>Agradecimentos</a:t>
            </a:r>
            <a:endParaRPr lang="pt-BR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/>
              <a:ea typeface="MS PGothic" panose="020B0600070205080204" pitchFamily="34" charset="-128"/>
              <a:cs typeface="Arial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pt-BR" altLang="pt-BR" sz="3200">
              <a:ln w="0"/>
              <a:solidFill>
                <a:srgbClr val="003068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37753E4-C5B6-4392-9330-BBB71DEB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7" y="1770088"/>
            <a:ext cx="8785225" cy="1251797"/>
          </a:xfrm>
        </p:spPr>
        <p:txBody>
          <a:bodyPr/>
          <a:lstStyle/>
          <a:p>
            <a:pPr marL="0" indent="0">
              <a:buNone/>
            </a:pPr>
            <a:r>
              <a:rPr lang="pt-BR" sz="2400"/>
              <a:t>Agradecemos a professora do curso pelas correções e ensinamentos que nos permitiram apresentar um melhor desempenho no processo de formação profissional.</a:t>
            </a:r>
            <a:endParaRPr lang="pt-BR" sz="2000"/>
          </a:p>
        </p:txBody>
      </p:sp>
      <p:pic>
        <p:nvPicPr>
          <p:cNvPr id="2" name="Imagem 1" descr="Placa preta com letras brancas">
            <a:extLst>
              <a:ext uri="{FF2B5EF4-FFF2-40B4-BE49-F238E27FC236}">
                <a16:creationId xmlns:a16="http://schemas.microsoft.com/office/drawing/2014/main" id="{E363A5F5-CB55-5B9B-ED20-83223DD25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" y="5750725"/>
            <a:ext cx="936565" cy="995056"/>
          </a:xfrm>
          <a:prstGeom prst="rect">
            <a:avLst/>
          </a:prstGeom>
        </p:spPr>
      </p:pic>
      <p:cxnSp>
        <p:nvCxnSpPr>
          <p:cNvPr id="3" name="Conexão reta unidirecional 3">
            <a:extLst>
              <a:ext uri="{FF2B5EF4-FFF2-40B4-BE49-F238E27FC236}">
                <a16:creationId xmlns:a16="http://schemas.microsoft.com/office/drawing/2014/main" id="{4E71F509-9992-79BF-4FB6-B41505E58EBD}"/>
              </a:ext>
            </a:extLst>
          </p:cNvPr>
          <p:cNvCxnSpPr>
            <a:cxnSpLocks/>
          </p:cNvCxnSpPr>
          <p:nvPr/>
        </p:nvCxnSpPr>
        <p:spPr>
          <a:xfrm>
            <a:off x="88183" y="5626510"/>
            <a:ext cx="8957531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2E7525-E85F-B084-078F-C8E8E7E27CAA}"/>
              </a:ext>
            </a:extLst>
          </p:cNvPr>
          <p:cNvSpPr txBox="1"/>
          <p:nvPr/>
        </p:nvSpPr>
        <p:spPr>
          <a:xfrm>
            <a:off x="5807177" y="5936224"/>
            <a:ext cx="329657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b="1">
                <a:latin typeface="Verdana"/>
                <a:ea typeface="Verdana"/>
                <a:cs typeface="Arial"/>
              </a:rPr>
              <a:t>ORIENTADORA:</a:t>
            </a:r>
            <a:endParaRPr lang="pt-PT" b="1">
              <a:ea typeface="Verdana" panose="020B0604030504040204" pitchFamily="34" charset="0"/>
            </a:endParaRPr>
          </a:p>
          <a:p>
            <a:pPr algn="r"/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Geiza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Caruline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Costa</a:t>
            </a:r>
            <a:endParaRPr lang="pt-PT" sz="1600">
              <a:solidFill>
                <a:schemeClr val="tx1">
                  <a:lumMod val="75000"/>
                  <a:lumOff val="25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02" name="Picture 28" descr="Untitled-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03" name="Text Box 18"/>
          <p:cNvSpPr txBox="1">
            <a:spLocks noChangeArrowheads="1"/>
          </p:cNvSpPr>
          <p:nvPr/>
        </p:nvSpPr>
        <p:spPr bwMode="auto">
          <a:xfrm>
            <a:off x="5208588" y="6000750"/>
            <a:ext cx="3733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pt-BR" sz="1300">
                <a:solidFill>
                  <a:srgbClr val="003871"/>
                </a:solidFill>
                <a:latin typeface="Verdana Bold"/>
              </a:rPr>
              <a:t>www.cruzeirodosul.edu.br</a:t>
            </a:r>
            <a:endParaRPr lang="en-US" altLang="pt-BR" sz="1200">
              <a:solidFill>
                <a:srgbClr val="003871"/>
              </a:solidFill>
              <a:latin typeface="Verdana" panose="020B0604030504040204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pt-BR" sz="1300">
                <a:solidFill>
                  <a:srgbClr val="003871"/>
                </a:solidFill>
                <a:latin typeface="Verdana Bold"/>
              </a:rPr>
              <a:t>www.cruzeirodosulvirtual.com.br</a:t>
            </a:r>
            <a:endParaRPr lang="en-US" altLang="pt-BR" sz="1200">
              <a:solidFill>
                <a:srgbClr val="003871"/>
              </a:solidFill>
              <a:latin typeface="Verdana" panose="020B0604030504040204" pitchFamily="34" charset="0"/>
            </a:endParaRPr>
          </a:p>
        </p:txBody>
      </p:sp>
      <p:pic>
        <p:nvPicPr>
          <p:cNvPr id="512004" name="Picture 30" descr="Untitled-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692775"/>
            <a:ext cx="32766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54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0A6C11-C369-F9CB-40BD-3073C04A8683}"/>
              </a:ext>
            </a:extLst>
          </p:cNvPr>
          <p:cNvSpPr txBox="1"/>
          <p:nvPr/>
        </p:nvSpPr>
        <p:spPr>
          <a:xfrm>
            <a:off x="267313" y="940208"/>
            <a:ext cx="30510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600">
                <a:solidFill>
                  <a:schemeClr val="tx1">
                    <a:lumMod val="85000"/>
                    <a:lumOff val="15000"/>
                  </a:schemeClr>
                </a:solidFill>
                <a:latin typeface="Verdana"/>
                <a:ea typeface="Verdana"/>
                <a:cs typeface="Arial"/>
              </a:rPr>
              <a:t>Nosso time</a:t>
            </a:r>
            <a:endParaRPr lang="pt-PT" sz="3600">
              <a:solidFill>
                <a:schemeClr val="tx1">
                  <a:lumMod val="85000"/>
                  <a:lumOff val="15000"/>
                </a:schemeClr>
              </a:solidFill>
              <a:ea typeface="Verdana"/>
            </a:endParaRPr>
          </a:p>
        </p:txBody>
      </p:sp>
      <p:pic>
        <p:nvPicPr>
          <p:cNvPr id="8" name="Imagem 8" descr="Uma imagem com homem, pessoa, interior, cansativo&#10;&#10;Descrição gerada automaticamente">
            <a:extLst>
              <a:ext uri="{FF2B5EF4-FFF2-40B4-BE49-F238E27FC236}">
                <a16:creationId xmlns:a16="http://schemas.microsoft.com/office/drawing/2014/main" id="{5C820C0E-573C-8B63-ED62-EAEF801A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079" y="1970059"/>
            <a:ext cx="1563330" cy="15132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agem 10" descr="Uma imagem com pessoa, parede, interior&#10;&#10;Descrição gerada automaticamente">
            <a:extLst>
              <a:ext uri="{FF2B5EF4-FFF2-40B4-BE49-F238E27FC236}">
                <a16:creationId xmlns:a16="http://schemas.microsoft.com/office/drawing/2014/main" id="{0A7E142D-A065-C1B3-6C2D-6857DA1AB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374" y="1967217"/>
            <a:ext cx="1535675" cy="1507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Imagem 13" descr="Uma imagem com pessoa, interior, parede&#10;&#10;Descrição gerada automaticamente">
            <a:extLst>
              <a:ext uri="{FF2B5EF4-FFF2-40B4-BE49-F238E27FC236}">
                <a16:creationId xmlns:a16="http://schemas.microsoft.com/office/drawing/2014/main" id="{ABB410B4-C6B7-64B9-EC55-CDEA45DB1D3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20" r="2694" b="4882"/>
          <a:stretch/>
        </p:blipFill>
        <p:spPr>
          <a:xfrm>
            <a:off x="1994733" y="1972154"/>
            <a:ext cx="1563175" cy="151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agem 14" descr="Uma imagem com pessoa, água, homem, cansativo&#10;&#10;Descrição gerada automaticamente">
            <a:extLst>
              <a:ext uri="{FF2B5EF4-FFF2-40B4-BE49-F238E27FC236}">
                <a16:creationId xmlns:a16="http://schemas.microsoft.com/office/drawing/2014/main" id="{902E3BA2-B6CA-8138-606E-6F6D346F3F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33" y="1948286"/>
            <a:ext cx="1443499" cy="15104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9515D37-84E7-5C48-4023-2D9050158DCF}"/>
              </a:ext>
            </a:extLst>
          </p:cNvPr>
          <p:cNvSpPr txBox="1"/>
          <p:nvPr/>
        </p:nvSpPr>
        <p:spPr>
          <a:xfrm>
            <a:off x="7099764" y="3527516"/>
            <a:ext cx="15937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400" b="1">
                <a:solidFill>
                  <a:schemeClr val="tx2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LUKAS</a:t>
            </a:r>
          </a:p>
          <a:p>
            <a:pPr algn="r"/>
            <a:r>
              <a:rPr lang="pt-PT" sz="1400" b="1">
                <a:solidFill>
                  <a:schemeClr val="bg2"/>
                </a:solidFill>
                <a:latin typeface="Verdana"/>
                <a:ea typeface="Verdana"/>
                <a:cs typeface="Arial"/>
              </a:rPr>
              <a:t>OLIVEIRA</a:t>
            </a:r>
            <a:endParaRPr lang="pt-PT" sz="1400" b="1">
              <a:solidFill>
                <a:schemeClr val="bg2"/>
              </a:solidFill>
              <a:ea typeface="Verdana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4E671B-D074-22BE-ABD1-9B96ABB1CD3C}"/>
              </a:ext>
            </a:extLst>
          </p:cNvPr>
          <p:cNvSpPr txBox="1"/>
          <p:nvPr/>
        </p:nvSpPr>
        <p:spPr>
          <a:xfrm>
            <a:off x="5396079" y="3530888"/>
            <a:ext cx="16077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400" b="1">
                <a:solidFill>
                  <a:schemeClr val="tx2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BRENO</a:t>
            </a:r>
            <a:r>
              <a:rPr lang="pt-PT" sz="1400" b="1">
                <a:solidFill>
                  <a:schemeClr val="bg2"/>
                </a:solidFill>
                <a:latin typeface="Verdana"/>
                <a:ea typeface="Verdana"/>
                <a:cs typeface="Arial"/>
              </a:rPr>
              <a:t> CARVALHO</a:t>
            </a:r>
            <a:endParaRPr lang="pt-PT" sz="1400" b="1">
              <a:solidFill>
                <a:schemeClr val="bg2"/>
              </a:solidFill>
              <a:ea typeface="Verdana"/>
            </a:endParaRPr>
          </a:p>
        </p:txBody>
      </p:sp>
      <p:pic>
        <p:nvPicPr>
          <p:cNvPr id="17" name="Imagem 17" descr="Uma imagem com céu, pessoa, exterior, homem&#10;&#10;Descrição gerada automaticamente">
            <a:extLst>
              <a:ext uri="{FF2B5EF4-FFF2-40B4-BE49-F238E27FC236}">
                <a16:creationId xmlns:a16="http://schemas.microsoft.com/office/drawing/2014/main" id="{CC242B32-754B-7A18-A7CA-9919C0F12F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42" r="-438" b="20907"/>
          <a:stretch/>
        </p:blipFill>
        <p:spPr>
          <a:xfrm>
            <a:off x="7099764" y="1942808"/>
            <a:ext cx="1593773" cy="1515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D92BD31B-033B-3DCD-2F93-7161293734C9}"/>
              </a:ext>
            </a:extLst>
          </p:cNvPr>
          <p:cNvSpPr txBox="1"/>
          <p:nvPr/>
        </p:nvSpPr>
        <p:spPr>
          <a:xfrm>
            <a:off x="3753465" y="3527516"/>
            <a:ext cx="15356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400" b="1">
                <a:solidFill>
                  <a:schemeClr val="tx2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AUGUSTUS</a:t>
            </a:r>
          </a:p>
          <a:p>
            <a:pPr algn="r"/>
            <a:r>
              <a:rPr lang="pt-PT" sz="1400" b="1">
                <a:solidFill>
                  <a:schemeClr val="bg2"/>
                </a:solidFill>
                <a:latin typeface="Verdana"/>
                <a:ea typeface="Verdana"/>
                <a:cs typeface="Arial"/>
              </a:rPr>
              <a:t>NICODEMUS</a:t>
            </a:r>
            <a:endParaRPr lang="pt-PT" sz="1400" b="1">
              <a:solidFill>
                <a:schemeClr val="bg2"/>
              </a:solidFill>
              <a:ea typeface="Verdana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DF42E3-552E-56D4-B670-CA79C71D6B0C}"/>
              </a:ext>
            </a:extLst>
          </p:cNvPr>
          <p:cNvSpPr txBox="1"/>
          <p:nvPr/>
        </p:nvSpPr>
        <p:spPr>
          <a:xfrm>
            <a:off x="1957862" y="3527516"/>
            <a:ext cx="1624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400" b="1">
                <a:solidFill>
                  <a:schemeClr val="tx2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GUILHERME</a:t>
            </a:r>
          </a:p>
          <a:p>
            <a:pPr algn="r"/>
            <a:r>
              <a:rPr lang="pt-PT" sz="1400" b="1">
                <a:solidFill>
                  <a:schemeClr val="bg2"/>
                </a:solidFill>
                <a:latin typeface="Verdana"/>
                <a:ea typeface="Verdana"/>
                <a:cs typeface="Arial"/>
              </a:rPr>
              <a:t>FERNANDES</a:t>
            </a:r>
            <a:endParaRPr lang="pt-PT" sz="1400" b="1">
              <a:solidFill>
                <a:schemeClr val="bg2"/>
              </a:solidFill>
              <a:ea typeface="Verdan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42F999-9278-BBB9-C152-02B034827C9D}"/>
              </a:ext>
            </a:extLst>
          </p:cNvPr>
          <p:cNvSpPr txBox="1"/>
          <p:nvPr/>
        </p:nvSpPr>
        <p:spPr>
          <a:xfrm>
            <a:off x="372333" y="3520358"/>
            <a:ext cx="14434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1400" b="1">
                <a:solidFill>
                  <a:schemeClr val="tx2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THIAGO</a:t>
            </a:r>
          </a:p>
          <a:p>
            <a:pPr algn="r"/>
            <a:r>
              <a:rPr lang="pt-PT" sz="1400" b="1">
                <a:solidFill>
                  <a:schemeClr val="bg2"/>
                </a:solidFill>
                <a:latin typeface="Verdana"/>
                <a:ea typeface="Verdana"/>
                <a:cs typeface="Arial"/>
              </a:rPr>
              <a:t>BARBOSA</a:t>
            </a:r>
            <a:endParaRPr lang="pt-PT" sz="1400" b="1">
              <a:solidFill>
                <a:schemeClr val="bg2"/>
              </a:solidFill>
              <a:ea typeface="Verdana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BCAE3C7-F58B-FB8A-1AFF-4ACF38D18231}"/>
              </a:ext>
            </a:extLst>
          </p:cNvPr>
          <p:cNvSpPr txBox="1"/>
          <p:nvPr/>
        </p:nvSpPr>
        <p:spPr>
          <a:xfrm>
            <a:off x="5438468" y="4046587"/>
            <a:ext cx="156363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pt-PT" sz="1200" b="1">
              <a:solidFill>
                <a:srgbClr val="F3AC1C"/>
              </a:solidFill>
              <a:ea typeface="Verdana" panose="020B0604030504040204" pitchFamily="34" charset="0"/>
            </a:endParaRPr>
          </a:p>
        </p:txBody>
      </p:sp>
      <p:pic>
        <p:nvPicPr>
          <p:cNvPr id="6" name="Imagem 5" descr="Placa preta com letras brancas">
            <a:extLst>
              <a:ext uri="{FF2B5EF4-FFF2-40B4-BE49-F238E27FC236}">
                <a16:creationId xmlns:a16="http://schemas.microsoft.com/office/drawing/2014/main" id="{A2C74836-87AD-928C-CD58-E2268599AD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3" y="5750725"/>
            <a:ext cx="936565" cy="995056"/>
          </a:xfrm>
          <a:prstGeom prst="rect">
            <a:avLst/>
          </a:prstGeom>
        </p:spPr>
      </p:pic>
      <p:cxnSp>
        <p:nvCxnSpPr>
          <p:cNvPr id="12" name="Conexão reta unidirecional 3">
            <a:extLst>
              <a:ext uri="{FF2B5EF4-FFF2-40B4-BE49-F238E27FC236}">
                <a16:creationId xmlns:a16="http://schemas.microsoft.com/office/drawing/2014/main" id="{429CBC60-61FC-735B-1D70-DB7FA5D18A3A}"/>
              </a:ext>
            </a:extLst>
          </p:cNvPr>
          <p:cNvCxnSpPr>
            <a:cxnSpLocks/>
          </p:cNvCxnSpPr>
          <p:nvPr/>
        </p:nvCxnSpPr>
        <p:spPr>
          <a:xfrm>
            <a:off x="88183" y="5626510"/>
            <a:ext cx="8957531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0448FD9-A94F-D48F-245D-7CCF1D220006}"/>
              </a:ext>
            </a:extLst>
          </p:cNvPr>
          <p:cNvSpPr txBox="1"/>
          <p:nvPr/>
        </p:nvSpPr>
        <p:spPr>
          <a:xfrm>
            <a:off x="5807177" y="5936224"/>
            <a:ext cx="329657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b="1">
                <a:latin typeface="Verdana"/>
                <a:ea typeface="Verdana"/>
                <a:cs typeface="Arial"/>
              </a:rPr>
              <a:t>ORIENTADORA:</a:t>
            </a:r>
            <a:endParaRPr lang="pt-PT" b="1">
              <a:ea typeface="Verdana" panose="020B0604030504040204" pitchFamily="34" charset="0"/>
            </a:endParaRPr>
          </a:p>
          <a:p>
            <a:pPr algn="r"/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Geiza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</a:t>
            </a:r>
            <a:r>
              <a:rPr lang="pt-PT" sz="1600" b="1" err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Caruline</a:t>
            </a:r>
            <a:r>
              <a:rPr lang="pt-PT" sz="1600" b="1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/>
                <a:cs typeface="Arial"/>
              </a:rPr>
              <a:t> Costa</a:t>
            </a:r>
            <a:endParaRPr lang="pt-PT" sz="1600">
              <a:solidFill>
                <a:schemeClr val="tx1">
                  <a:lumMod val="75000"/>
                  <a:lumOff val="25000"/>
                </a:schemeClr>
              </a:solidFill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3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28" y="908720"/>
            <a:ext cx="7780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rgbClr val="26262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MS PGothic" panose="020B0600070205080204" pitchFamily="34" charset="-128"/>
              </a:rPr>
              <a:t>Histórias de Usuário</a:t>
            </a:r>
            <a:endParaRPr lang="pt-BR" altLang="pt-BR" sz="3200">
              <a:ln w="0"/>
              <a:solidFill>
                <a:srgbClr val="26262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62D8BE4-C146-7F5D-7E72-98ACDA059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18066"/>
              </p:ext>
            </p:extLst>
          </p:nvPr>
        </p:nvGraphicFramePr>
        <p:xfrm>
          <a:off x="175137" y="1742153"/>
          <a:ext cx="8720697" cy="4560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0135">
                  <a:extLst>
                    <a:ext uri="{9D8B030D-6E8A-4147-A177-3AD203B41FA5}">
                      <a16:colId xmlns:a16="http://schemas.microsoft.com/office/drawing/2014/main" val="4025875214"/>
                    </a:ext>
                  </a:extLst>
                </a:gridCol>
                <a:gridCol w="3614228">
                  <a:extLst>
                    <a:ext uri="{9D8B030D-6E8A-4147-A177-3AD203B41FA5}">
                      <a16:colId xmlns:a16="http://schemas.microsoft.com/office/drawing/2014/main" val="3291526361"/>
                    </a:ext>
                  </a:extLst>
                </a:gridCol>
                <a:gridCol w="2866334">
                  <a:extLst>
                    <a:ext uri="{9D8B030D-6E8A-4147-A177-3AD203B41FA5}">
                      <a16:colId xmlns:a16="http://schemas.microsoft.com/office/drawing/2014/main" val="622728610"/>
                    </a:ext>
                  </a:extLst>
                </a:gridCol>
              </a:tblGrid>
              <a:tr h="335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Eu, sendo um...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Desejo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Para...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94610"/>
                  </a:ext>
                </a:extLst>
              </a:tr>
              <a:tr h="65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Vendedor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 b="0" u="sng">
                          <a:effectLst/>
                        </a:rPr>
                        <a:t>Efetuar o cadastro de novos clientes</a:t>
                      </a:r>
                      <a:r>
                        <a:rPr lang="pt-BR" sz="1100">
                          <a:effectLst/>
                        </a:rPr>
                        <a:t>, recuperar dados de clientes cadastrados para realizar uma nova venda, ter acesso aos dados dos produtos.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Ser produtivo utilizando uma ferramenta que facilite as tarefas mais executadas do dia a dia.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038704973"/>
                  </a:ext>
                </a:extLst>
              </a:tr>
              <a:tr h="4596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Estoquista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 u="sng">
                          <a:effectLst/>
                        </a:rPr>
                        <a:t>Solicitar a compra de produtos para reabastecer o estoque</a:t>
                      </a:r>
                      <a:r>
                        <a:rPr lang="pt-BR" sz="1100">
                          <a:effectLst/>
                        </a:rPr>
                        <a:t>, registrar a saída de produtos e categorias.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Organizar o estoque para que a busca de produtos e análises sejam facilitadas.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99713311"/>
                  </a:ext>
                </a:extLst>
              </a:tr>
              <a:tr h="842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Aux. Contas a pagar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 u="sng">
                          <a:effectLst/>
                        </a:rPr>
                        <a:t>Registrar despesas recorrentes (Água, luz, internet, telefone, IPTU, aluguel) e estruturais</a:t>
                      </a:r>
                      <a:r>
                        <a:rPr lang="pt-BR" sz="1100">
                          <a:effectLst/>
                        </a:rPr>
                        <a:t>, gerenciar os lançamentos pendentes de pagamentos, gerar relatório para o controle de gastos.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Obter uma melhor organização financeira, de modo a evitar gastos desnecessários e auxiliar o departamento de contabilidade a realizar o controle de caixa.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96497157"/>
                  </a:ext>
                </a:extLst>
              </a:tr>
              <a:tr h="65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Aux. Compras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 u="sng">
                          <a:effectLst/>
                        </a:rPr>
                        <a:t>Cadastrar fornecedores</a:t>
                      </a:r>
                      <a:r>
                        <a:rPr lang="pt-BR" sz="1100">
                          <a:effectLst/>
                        </a:rPr>
                        <a:t>, consultar a lista de fornecedores parceiros da loja, integrar a minha usabilidade com o setor de contas a pagar.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Facilitar o serviço de reposição de estoque e evitar o desperdício de tempo e serviço.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982572138"/>
                  </a:ext>
                </a:extLst>
              </a:tr>
              <a:tr h="8426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Cliente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 u="none">
                          <a:effectLst/>
                        </a:rPr>
                        <a:t>Agilidade para efetuar minhas compras</a:t>
                      </a:r>
                      <a:r>
                        <a:rPr lang="pt-BR" sz="1100">
                          <a:effectLst/>
                        </a:rPr>
                        <a:t>, </a:t>
                      </a:r>
                      <a:r>
                        <a:rPr lang="pt-BR" sz="1100" u="sng">
                          <a:effectLst/>
                        </a:rPr>
                        <a:t>efetuar pagamentos via cartão de crédito e parcelar minhas compras</a:t>
                      </a:r>
                      <a:r>
                        <a:rPr lang="pt-BR" sz="1100">
                          <a:effectLst/>
                        </a:rPr>
                        <a:t>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Facilitar o processo de compra para que eu faça isso o mais rápido possível, com diversidade em formas de pagamento com segurança e conveniência.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767514273"/>
                  </a:ext>
                </a:extLst>
              </a:tr>
              <a:tr h="651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Gerente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 u="sng">
                          <a:effectLst/>
                        </a:rPr>
                        <a:t>Poder extrair relatórios para analisar finanças</a:t>
                      </a:r>
                      <a:r>
                        <a:rPr lang="pt-BR" sz="1100">
                          <a:effectLst/>
                        </a:rPr>
                        <a:t>, compras e vendas, ter acesso a todos os departamentos da loja.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Manter a loja com um alto número de vendas e buscar melhores estratégias de negócio para aumentar a carteira de clientes.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128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4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28" y="908720"/>
            <a:ext cx="7780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MS PGothic"/>
                <a:cs typeface="Arial"/>
              </a:rPr>
              <a:t>Casos de Uso</a:t>
            </a:r>
            <a:endParaRPr lang="pt-BR" altLang="pt-BR" sz="320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/>
              <a:ea typeface="MS PGothic"/>
              <a:cs typeface="Arial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6EF233A-3A58-548F-CE2C-A2D71696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8" y="1844824"/>
            <a:ext cx="3962240" cy="2631077"/>
          </a:xfrm>
          <a:prstGeom prst="rect">
            <a:avLst/>
          </a:prstGeom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E45B3F5-2DB6-86B0-4551-D1DABA43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82" y="2535191"/>
            <a:ext cx="4462624" cy="35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5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28" y="908720"/>
            <a:ext cx="7780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MS PGothic"/>
                <a:cs typeface="Arial"/>
              </a:rPr>
              <a:t>Casos de Uso</a:t>
            </a:r>
            <a:endParaRPr lang="pt-BR" altLang="pt-BR" sz="320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/>
              <a:ea typeface="MS PGothic"/>
              <a:cs typeface="Arial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BD8F471-E285-CF0B-90B8-59B5CB1EB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28" y="1710025"/>
            <a:ext cx="3730634" cy="3287632"/>
          </a:xfrm>
          <a:prstGeom prst="rect">
            <a:avLst/>
          </a:prstGeom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AD04742A-0EBA-47CB-0024-4330E10DC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66" y="2712267"/>
            <a:ext cx="3538795" cy="37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6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28" y="908720"/>
            <a:ext cx="7780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MS PGothic"/>
                <a:cs typeface="Arial"/>
              </a:rPr>
              <a:t>Regras de Negócio</a:t>
            </a:r>
            <a:endParaRPr lang="pt-BR" altLang="pt-BR" sz="320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/>
              <a:ea typeface="MS PGothic"/>
              <a:cs typeface="Arial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C2339A8-9679-C942-1C3B-F2235672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5240"/>
              </p:ext>
            </p:extLst>
          </p:nvPr>
        </p:nvGraphicFramePr>
        <p:xfrm>
          <a:off x="175137" y="1742153"/>
          <a:ext cx="8625431" cy="33025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9870">
                  <a:extLst>
                    <a:ext uri="{9D8B030D-6E8A-4147-A177-3AD203B41FA5}">
                      <a16:colId xmlns:a16="http://schemas.microsoft.com/office/drawing/2014/main" val="4025875214"/>
                    </a:ext>
                  </a:extLst>
                </a:gridCol>
                <a:gridCol w="7445561">
                  <a:extLst>
                    <a:ext uri="{9D8B030D-6E8A-4147-A177-3AD203B41FA5}">
                      <a16:colId xmlns:a16="http://schemas.microsoft.com/office/drawing/2014/main" val="3291526361"/>
                    </a:ext>
                  </a:extLst>
                </a:gridCol>
              </a:tblGrid>
              <a:tr h="335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Regra de Negócio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Descrição da Regra de Negócio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946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>
                          <a:solidFill>
                            <a:schemeClr val="tx1"/>
                          </a:solidFill>
                          <a:effectLst/>
                        </a:rPr>
                        <a:t>RN01</a:t>
                      </a:r>
                      <a:endParaRPr lang="pt-BR" sz="14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Todos os clientes da autopeças devem possuir um cadastro antes de efetuar uma compra.</a:t>
                      </a:r>
                      <a:endParaRPr lang="pt-BR" sz="1400" b="0">
                        <a:effectLst/>
                        <a:latin typeface="+mn-lt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038704973"/>
                  </a:ext>
                </a:extLst>
              </a:tr>
              <a:tr h="525411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RN03</a:t>
                      </a:r>
                      <a:endParaRPr lang="pt-PT" sz="1400"/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autopeças deve prover diferentes meios de pagamentos.</a:t>
                      </a:r>
                      <a:endParaRPr lang="pt-BR" sz="1400" b="0">
                        <a:effectLst/>
                        <a:latin typeface="+mn-lt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99713311"/>
                  </a:ext>
                </a:extLst>
              </a:tr>
              <a:tr h="525411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RN04</a:t>
                      </a:r>
                      <a:endParaRPr lang="pt-PT" sz="140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>
                          <a:effectLst/>
                          <a:latin typeface="+mn-lt"/>
                          <a:ea typeface="Calibri" panose="020F0502020204030204" pitchFamily="34" charset="0"/>
                          <a:cs typeface="Calibri"/>
                        </a:rPr>
                        <a:t>Todos os funcionários da autopeças devem ser registrados no sistema.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96497157"/>
                  </a:ext>
                </a:extLst>
              </a:tr>
              <a:tr h="414798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RN06</a:t>
                      </a:r>
                      <a:endParaRPr lang="pt-PT" sz="1400"/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>
                          <a:effectLst/>
                          <a:latin typeface="+mn-lt"/>
                          <a:ea typeface="Calibri" panose="020F0502020204030204" pitchFamily="34" charset="0"/>
                          <a:cs typeface="Calibri"/>
                        </a:rPr>
                        <a:t>A autopeças deve possuir divisões de departamentos e tarefas para cada funcionário.</a:t>
                      </a: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982572138"/>
                  </a:ext>
                </a:extLst>
              </a:tr>
              <a:tr h="70976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400" b="1" i="0" u="none" strike="noStrike" noProof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RN11</a:t>
                      </a:r>
                      <a:endParaRPr lang="pt-PT" sz="1400"/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>
                          <a:solidFill>
                            <a:srgbClr val="333333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/>
                        </a:rPr>
                        <a:t>A autopeças deve emitir uma nota fiscal eletrônica para cada venda efetuada, como é determinado na Lei nº 8.846/94.</a:t>
                      </a:r>
                      <a:endParaRPr lang="pt-BR" sz="1400" b="0">
                        <a:effectLst/>
                        <a:latin typeface="+mn-lt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76751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8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7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15" y="899502"/>
            <a:ext cx="77804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MS PGothic"/>
                <a:cs typeface="Arial"/>
              </a:rPr>
              <a:t>Requisitos Funcionais</a:t>
            </a:r>
            <a:endParaRPr lang="pt-BR" altLang="pt-BR" sz="320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/>
              <a:ea typeface="MS PGothic"/>
              <a:cs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D33B95C-9AED-24F9-C5ED-CA6B1251D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30424"/>
              </p:ext>
            </p:extLst>
          </p:nvPr>
        </p:nvGraphicFramePr>
        <p:xfrm>
          <a:off x="175137" y="1742153"/>
          <a:ext cx="8625431" cy="3130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567">
                  <a:extLst>
                    <a:ext uri="{9D8B030D-6E8A-4147-A177-3AD203B41FA5}">
                      <a16:colId xmlns:a16="http://schemas.microsoft.com/office/drawing/2014/main" val="4025875214"/>
                    </a:ext>
                  </a:extLst>
                </a:gridCol>
                <a:gridCol w="6892864">
                  <a:extLst>
                    <a:ext uri="{9D8B030D-6E8A-4147-A177-3AD203B41FA5}">
                      <a16:colId xmlns:a16="http://schemas.microsoft.com/office/drawing/2014/main" val="3291526361"/>
                    </a:ext>
                  </a:extLst>
                </a:gridCol>
              </a:tblGrid>
              <a:tr h="3351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Requisito Funcional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600">
                          <a:solidFill>
                            <a:schemeClr val="tx1"/>
                          </a:solidFill>
                          <a:effectLst/>
                        </a:rPr>
                        <a:t>Descrição do Requisito Funcional</a:t>
                      </a:r>
                      <a:endParaRPr lang="pt-BR" sz="160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1946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/>
                        </a:rPr>
                        <a:t>RF05</a:t>
                      </a:r>
                      <a:endParaRPr lang="pt-PT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/>
                        </a:rPr>
                        <a:t>Controle de estoque</a:t>
                      </a:r>
                      <a:endParaRPr lang="pt-PT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deverá possibilitar que o responsável pelo estoque registre novas compras de produto.</a:t>
                      </a:r>
                      <a:endParaRPr lang="pt-BR" sz="1400" b="0">
                        <a:effectLst/>
                        <a:latin typeface="+mn-lt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038704973"/>
                  </a:ext>
                </a:extLst>
              </a:tr>
              <a:tr h="525411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RF06</a:t>
                      </a:r>
                      <a:endParaRPr lang="pt-PT"/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Extração de relatórios</a:t>
                      </a:r>
                      <a:endParaRPr lang="pt-PT"/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 disponibilizar uma funcionalidade de emissão de relatórios da empresa ao administrador/gerente.</a:t>
                      </a:r>
                      <a:endParaRPr lang="pt-BR" sz="1400" b="0">
                        <a:effectLst/>
                        <a:latin typeface="+mn-lt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299713311"/>
                  </a:ext>
                </a:extLst>
              </a:tr>
              <a:tr h="525411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RF09</a:t>
                      </a:r>
                      <a:endParaRPr lang="pt-PT"/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Movimentações financeiras</a:t>
                      </a:r>
                      <a:endParaRPr lang="pt-PT"/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pt-BR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deve possuir uma tela de registros financeiros, tanto recebimentos quanto pagamentos efetuados pela autopeças.</a:t>
                      </a:r>
                      <a:endParaRPr lang="pt-BR" sz="1400" b="0">
                        <a:effectLst/>
                        <a:latin typeface="+mn-lt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296497157"/>
                  </a:ext>
                </a:extLst>
              </a:tr>
              <a:tr h="709766">
                <a:tc>
                  <a:txBody>
                    <a:bodyPr/>
                    <a:lstStyle/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RF 10</a:t>
                      </a:r>
                      <a:endParaRPr lang="pt-PT"/>
                    </a:p>
                    <a:p>
                      <a:pPr marL="0" marR="0" lv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200" b="1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Controle de pedidos</a:t>
                      </a:r>
                      <a:endParaRPr lang="pt-PT"/>
                    </a:p>
                  </a:txBody>
                  <a:tcPr marL="34925" marR="34925" marT="34925" marB="349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4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 sistema deverá disponibilizar ao usuário qualificado um relatório com todos os pedidos feitos com informações de valor, data de pedido para controle de gastos.</a:t>
                      </a:r>
                      <a:endParaRPr lang="pt-PT" sz="1400" b="0" i="0" u="none" strike="noStrike" baseline="0" noProof="0">
                        <a:latin typeface="+mn-lt"/>
                      </a:endParaRPr>
                    </a:p>
                  </a:txBody>
                  <a:tcPr marL="34925" marR="34925" marT="34925" marB="34925" anchor="ctr"/>
                </a:tc>
                <a:extLst>
                  <a:ext uri="{0D108BD9-81ED-4DB2-BD59-A6C34878D82A}">
                    <a16:rowId xmlns:a16="http://schemas.microsoft.com/office/drawing/2014/main" val="3767514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7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8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61" y="927156"/>
            <a:ext cx="8786227" cy="65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MS PGothic"/>
                <a:cs typeface="Arial"/>
              </a:rPr>
              <a:t>Diagrama de Classes</a:t>
            </a:r>
            <a:endParaRPr lang="pt-BR" altLang="pt-BR" sz="320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/>
              <a:ea typeface="MS PGothic"/>
              <a:cs typeface="Arial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2F48610C-F5FF-D81F-D443-17B677852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2" y="1682164"/>
            <a:ext cx="8776326" cy="49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734FA-91E7-4932-9B8F-EE736C50F59E}" type="slidenum">
              <a:rPr lang="pt-BR" altLang="pt-BR" smtClean="0"/>
              <a:pPr/>
              <a:t>9</a:t>
            </a:fld>
            <a:endParaRPr lang="pt-BR" altLang="pt-BR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53B2FA5-0372-661F-3C2D-BC0BD9164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61" y="927156"/>
            <a:ext cx="84267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360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ea typeface="MS PGothic"/>
                <a:cs typeface="Arial"/>
              </a:rPr>
              <a:t>Diagrama Entidade-Relacionamento</a:t>
            </a:r>
            <a:endParaRPr lang="pt-BR" altLang="pt-BR" sz="320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Verdana"/>
              <a:ea typeface="MS PGothic"/>
              <a:cs typeface="Arial"/>
            </a:endParaRPr>
          </a:p>
        </p:txBody>
      </p:sp>
      <p:pic>
        <p:nvPicPr>
          <p:cNvPr id="8" name="Imagem 7" descr="Diagrama, Esquemático&#10;&#10;Descrição gerada automaticamente">
            <a:extLst>
              <a:ext uri="{FF2B5EF4-FFF2-40B4-BE49-F238E27FC236}">
                <a16:creationId xmlns:a16="http://schemas.microsoft.com/office/drawing/2014/main" id="{362AE182-9A92-8559-145C-4CE643682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2097"/>
            <a:ext cx="9144000" cy="298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B4D652A0-EC7C-4ABB-8732-B97B721CE5FE}"/>
</p:tagLst>
</file>

<file path=ppt/theme/theme1.xml><?xml version="1.0" encoding="utf-8"?>
<a:theme xmlns:a="http://schemas.openxmlformats.org/drawingml/2006/main" name="unicsul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FD32AD4039E4B89AC872379EC2ADB" ma:contentTypeVersion="11" ma:contentTypeDescription="Create a new document." ma:contentTypeScope="" ma:versionID="08ac7b3ffbda32a718c1dbf8b2e32713">
  <xsd:schema xmlns:xsd="http://www.w3.org/2001/XMLSchema" xmlns:xs="http://www.w3.org/2001/XMLSchema" xmlns:p="http://schemas.microsoft.com/office/2006/metadata/properties" xmlns:ns3="bbd63a3c-c5d0-433d-8827-d1dd8837d5cf" xmlns:ns4="2e789be2-23f1-4a1d-b921-1ee6ef1de9f7" targetNamespace="http://schemas.microsoft.com/office/2006/metadata/properties" ma:root="true" ma:fieldsID="db27194147368acc382f69cb60c53b73" ns3:_="" ns4:_="">
    <xsd:import namespace="bbd63a3c-c5d0-433d-8827-d1dd8837d5cf"/>
    <xsd:import namespace="2e789be2-23f1-4a1d-b921-1ee6ef1de9f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63a3c-c5d0-433d-8827-d1dd8837d5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89be2-23f1-4a1d-b921-1ee6ef1de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39359-C834-45CA-B7E6-EFCDC6F27DAC}">
  <ds:schemaRefs>
    <ds:schemaRef ds:uri="2e789be2-23f1-4a1d-b921-1ee6ef1de9f7"/>
    <ds:schemaRef ds:uri="bbd63a3c-c5d0-433d-8827-d1dd8837d5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C28CE7-1866-4B17-8A39-E5837ED16A7D}">
  <ds:schemaRefs>
    <ds:schemaRef ds:uri="2e789be2-23f1-4a1d-b921-1ee6ef1de9f7"/>
    <ds:schemaRef ds:uri="bbd63a3c-c5d0-433d-8827-d1dd8837d5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2A34BF-8417-42B5-9303-9EA63AC3EA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unicsul</Template>
  <Application>Microsoft Office PowerPoint</Application>
  <PresentationFormat>Apresentação na tela (4:3)</PresentationFormat>
  <Slides>13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unicsul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mfpledon</dc:creator>
  <cp:revision>2</cp:revision>
  <cp:lastPrinted>2022-04-13T20:26:53Z</cp:lastPrinted>
  <dcterms:created xsi:type="dcterms:W3CDTF">1601-01-01T00:00:00Z</dcterms:created>
  <dcterms:modified xsi:type="dcterms:W3CDTF">2022-11-25T12:55:39Z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0x01010009DFD32AD4039E4B89AC872379EC2ADB</vt:lpwstr>
  </property>
</Properties>
</file>