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28E7B141-B730-4F31-81E7-FFF431D045A4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5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65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05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61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57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9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0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4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8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B75EC4-70CB-4FB5-8EC1-27A7A0C4BBE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E8952E-0DEA-4FD9-B66F-A745B429AD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 be an image of text that says 'WIG TURISMO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74" y="828676"/>
            <a:ext cx="3274329" cy="24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4663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Berlin Sans FB Demi" panose="020E0802020502020306" pitchFamily="34" charset="0"/>
              </a:rPr>
              <a:t>Taticas</a:t>
            </a:r>
            <a:r>
              <a:rPr lang="en-US" sz="3200" dirty="0">
                <a:latin typeface="Berlin Sans FB Demi" panose="020E0802020502020306" pitchFamily="34" charset="0"/>
              </a:rPr>
              <a:t> e </a:t>
            </a:r>
            <a:r>
              <a:rPr lang="en-US" sz="3200" dirty="0" err="1">
                <a:latin typeface="Berlin Sans FB Demi" panose="020E0802020502020306" pitchFamily="34" charset="0"/>
              </a:rPr>
              <a:t>melhorias</a:t>
            </a:r>
            <a:r>
              <a:rPr lang="en-US" sz="3200" dirty="0">
                <a:latin typeface="Berlin Sans FB Demi" panose="020E0802020502020306" pitchFamily="34" charset="0"/>
              </a:rPr>
              <a:t> de </a:t>
            </a:r>
            <a:r>
              <a:rPr lang="en-US" sz="3200" dirty="0" err="1">
                <a:latin typeface="Berlin Sans FB Demi" panose="020E0802020502020306" pitchFamily="34" charset="0"/>
              </a:rPr>
              <a:t>sustentabilidade</a:t>
            </a:r>
            <a:r>
              <a:rPr lang="en-US" sz="3200" dirty="0">
                <a:latin typeface="Berlin Sans FB Demi" panose="020E0802020502020306" pitchFamily="34" charset="0"/>
              </a:rPr>
              <a:t> </a:t>
            </a:r>
            <a:r>
              <a:rPr lang="en-US" sz="3200" dirty="0">
                <a:latin typeface="Berlin Sans FB Demi" panose="020E0802020502020306" pitchFamily="34" charset="0"/>
              </a:rPr>
              <a:t>para a </a:t>
            </a:r>
            <a:r>
              <a:rPr lang="en-US" sz="3200" dirty="0" err="1">
                <a:latin typeface="Berlin Sans FB Demi" panose="020E0802020502020306" pitchFamily="34" charset="0"/>
              </a:rPr>
              <a:t>empresa</a:t>
            </a:r>
            <a:r>
              <a:rPr lang="en-US" sz="3200" dirty="0">
                <a:latin typeface="Berlin Sans FB Demi" panose="020E0802020502020306" pitchFamily="34" charset="0"/>
              </a:rPr>
              <a:t>   </a:t>
            </a:r>
            <a:endParaRPr lang="en-US" sz="32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054462" y="747734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Escolhas Sustentaveis</a:t>
            </a:r>
            <a:endParaRPr lang="en-US" sz="3200" dirty="0">
              <a:latin typeface="Berlin Sans FB Demi" panose="020E0802020502020306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39833" y="1695798"/>
            <a:ext cx="106402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-A WLG investirá seus negócios em viés de melhorar as opções e escolhas </a:t>
            </a:r>
            <a:r>
              <a:rPr lang="pt-BR" dirty="0" smtClean="0"/>
              <a:t>feitas pelo </a:t>
            </a:r>
            <a:r>
              <a:rPr lang="pt-BR" dirty="0" smtClean="0"/>
              <a:t>publico, garantindo uma venda mais satisfatória para seus clientes e para sua companhia, incentivando o retorno de antigos clientes e minimizando custos devido a imprevistos. 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- A</a:t>
            </a:r>
            <a:r>
              <a:rPr lang="pt-BR" dirty="0" smtClean="0"/>
              <a:t>través de pesquisas pessoais, coletaremos informações </a:t>
            </a:r>
            <a:r>
              <a:rPr lang="pt-BR" dirty="0" smtClean="0"/>
              <a:t>sobre os</a:t>
            </a:r>
            <a:r>
              <a:rPr lang="pt-BR" dirty="0" smtClean="0"/>
              <a:t> clientes para formar um perfil de consumo mais nítido</a:t>
            </a:r>
            <a:r>
              <a:rPr lang="pt-BR" dirty="0" smtClean="0"/>
              <a:t>, oque</a:t>
            </a:r>
            <a:r>
              <a:rPr lang="pt-BR" dirty="0" smtClean="0"/>
              <a:t> auxiliará nos setores das escolhas, velocidade das vendas e redução de custos.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-</a:t>
            </a:r>
            <a:r>
              <a:rPr lang="pt-BR" dirty="0" smtClean="0"/>
              <a:t>Utilizando-se </a:t>
            </a:r>
            <a:r>
              <a:rPr lang="pt-BR" dirty="0" smtClean="0"/>
              <a:t>d</a:t>
            </a:r>
            <a:r>
              <a:rPr lang="pt-BR" dirty="0" smtClean="0"/>
              <a:t>e serviços de terceiros e formulários de preenchimento, tais como o “</a:t>
            </a:r>
            <a:r>
              <a:rPr lang="pt-BR" dirty="0" err="1" smtClean="0"/>
              <a:t>Survey</a:t>
            </a:r>
            <a:r>
              <a:rPr lang="pt-BR" dirty="0" smtClean="0"/>
              <a:t> </a:t>
            </a:r>
            <a:r>
              <a:rPr lang="pt-BR" dirty="0" err="1" smtClean="0"/>
              <a:t>Monkey</a:t>
            </a:r>
            <a:r>
              <a:rPr lang="pt-BR" dirty="0" smtClean="0"/>
              <a:t>”</a:t>
            </a:r>
            <a:r>
              <a:rPr lang="pt-BR" dirty="0" smtClean="0"/>
              <a:t>, “Google </a:t>
            </a:r>
            <a:r>
              <a:rPr lang="pt-BR" dirty="0" err="1" smtClean="0"/>
              <a:t>Forms</a:t>
            </a:r>
            <a:r>
              <a:rPr lang="pt-BR" dirty="0" smtClean="0"/>
              <a:t>” </a:t>
            </a:r>
            <a:r>
              <a:rPr lang="pt-BR" dirty="0"/>
              <a:t>e</a:t>
            </a:r>
            <a:r>
              <a:rPr lang="pt-BR" dirty="0" smtClean="0"/>
              <a:t> dentre outros serviços.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p:pic>
        <p:nvPicPr>
          <p:cNvPr id="1026" name="Picture 2" descr="Como criar um questionário no SurveyMonkey | Internet | TechTu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38" y="4497178"/>
            <a:ext cx="2628610" cy="14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Forms: como enviar um formulário no corpo do e-mail | Utilitários |  TechTu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20" y="4465053"/>
            <a:ext cx="2557952" cy="143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0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988393" y="864544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erlin Sans FB Demi" panose="020E0802020502020306" pitchFamily="34" charset="0"/>
              </a:rPr>
              <a:t>Autonomia</a:t>
            </a:r>
            <a:endParaRPr lang="pt-BR" sz="3200" dirty="0">
              <a:latin typeface="Berlin Sans FB Demi" panose="020E0802020502020306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2959" y="1668154"/>
            <a:ext cx="10573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pt-BR" dirty="0" smtClean="0"/>
              <a:t>Atualmente, a empresa depende de seus equipamentos para se manter operando, para garantir a qualidade e disposição dos equipamentos em todas as instancias, é preciso ter equipamento de linha e melhorias físicas como geradores (Disponibilidade), </a:t>
            </a:r>
            <a:r>
              <a:rPr lang="pt-BR" dirty="0" err="1" smtClean="0"/>
              <a:t>CPUs</a:t>
            </a:r>
            <a:r>
              <a:rPr lang="pt-BR" dirty="0" smtClean="0"/>
              <a:t> mais rápidas (Velocidade de venda e operação) e dentre outros apetrechos.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  <a:p>
            <a:pPr marL="285750" indent="-285750" algn="ctr">
              <a:buFontTx/>
              <a:buChar char="-"/>
            </a:pPr>
            <a:r>
              <a:rPr lang="pt-BR" dirty="0" smtClean="0"/>
              <a:t>A autonomia de seu funcionamento é desprovida devida da boa comunicação e qualidade que a empresa oferece em parceria com suas operadoras. Para garantir uma viagem mais transparente, a disponibilização dos TOS (Termos de serviço) das operadoras ficará sempre disponível para os clientes, melhorando ainda mais as parcerias com o publico, através da melhor comunicação e compreensão com as fontes e provedores das </a:t>
            </a:r>
            <a:r>
              <a:rPr lang="pt-BR" dirty="0" err="1" smtClean="0"/>
              <a:t>viagems</a:t>
            </a:r>
            <a:r>
              <a:rPr lang="pt-BR" dirty="0"/>
              <a:t>.</a:t>
            </a:r>
            <a:endParaRPr lang="pt-BR" dirty="0"/>
          </a:p>
        </p:txBody>
      </p:sp>
      <p:pic>
        <p:nvPicPr>
          <p:cNvPr id="5" name="Picture 2" descr="Órgãos e entidades de turismo no Brasil - Conheça a sua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34" y="3976478"/>
            <a:ext cx="5966748" cy="2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0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559497" y="725035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erlin Sans FB Demi" panose="020E0802020502020306" pitchFamily="34" charset="0"/>
              </a:rPr>
              <a:t>Disponibilidade</a:t>
            </a:r>
            <a:endParaRPr lang="pt-BR" sz="3200" dirty="0">
              <a:latin typeface="Berlin Sans FB Demi" panose="020E0802020502020306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06332" y="1687483"/>
            <a:ext cx="10557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Manter o negocio em aberto visando em aumentar a visibilidade da empresa é o aspecto mais</a:t>
            </a:r>
          </a:p>
          <a:p>
            <a:pPr algn="ctr"/>
            <a:r>
              <a:rPr lang="pt-BR" dirty="0"/>
              <a:t>i</a:t>
            </a:r>
            <a:r>
              <a:rPr lang="pt-BR" dirty="0" smtClean="0"/>
              <a:t>mportante, pois, segurar parcerias e contratos com </a:t>
            </a:r>
            <a:r>
              <a:rPr lang="pt-BR" dirty="0" smtClean="0"/>
              <a:t>provedoras</a:t>
            </a:r>
            <a:r>
              <a:rPr lang="pt-BR" dirty="0" smtClean="0"/>
              <a:t> </a:t>
            </a:r>
            <a:r>
              <a:rPr lang="pt-BR" dirty="0" smtClean="0"/>
              <a:t>é sempre necessário para as agencias se</a:t>
            </a:r>
          </a:p>
          <a:p>
            <a:pPr algn="ctr"/>
            <a:r>
              <a:rPr lang="pt-BR" dirty="0"/>
              <a:t>m</a:t>
            </a:r>
            <a:r>
              <a:rPr lang="pt-BR" dirty="0" smtClean="0"/>
              <a:t>anterem </a:t>
            </a:r>
            <a:r>
              <a:rPr lang="pt-BR" dirty="0" smtClean="0"/>
              <a:t>relevantes como </a:t>
            </a:r>
            <a:r>
              <a:rPr lang="pt-BR" dirty="0" smtClean="0"/>
              <a:t>operadoras</a:t>
            </a:r>
            <a:r>
              <a:rPr lang="pt-BR" dirty="0" smtClean="0"/>
              <a:t> </a:t>
            </a:r>
            <a:r>
              <a:rPr lang="pt-BR" dirty="0" smtClean="0"/>
              <a:t>ou parceiros </a:t>
            </a:r>
            <a:r>
              <a:rPr lang="pt-BR" dirty="0" smtClean="0"/>
              <a:t>dos provedores. 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- Em </a:t>
            </a:r>
            <a:r>
              <a:rPr lang="pt-BR" dirty="0" smtClean="0"/>
              <a:t>termos de sustentabilidade, a empresa será disponibilizada em todos os </a:t>
            </a:r>
            <a:r>
              <a:rPr lang="pt-BR" dirty="0" smtClean="0"/>
              <a:t>“</a:t>
            </a:r>
            <a:r>
              <a:rPr lang="pt-BR" dirty="0" err="1" smtClean="0"/>
              <a:t>outlets</a:t>
            </a:r>
            <a:r>
              <a:rPr lang="pt-BR" dirty="0" smtClean="0"/>
              <a:t>” </a:t>
            </a:r>
            <a:r>
              <a:rPr lang="pt-BR" dirty="0" smtClean="0"/>
              <a:t>e mídias sociais disponíveis atualmente, aumentando a visão e disponibilidade que a empresa precisa para se manter funcionando durante os </a:t>
            </a:r>
            <a:r>
              <a:rPr lang="pt-BR" dirty="0" smtClean="0"/>
              <a:t>anos, visando reerguer seu website mais uma vez quando o trafego de clientes se tornar sustentável, com o </a:t>
            </a:r>
            <a:r>
              <a:rPr lang="pt-BR" dirty="0" smtClean="0"/>
              <a:t>futuro de criar e manter seu próprio aplicativo em “SmartDevices”</a:t>
            </a:r>
            <a:r>
              <a:rPr lang="pt-BR" dirty="0" smtClean="0"/>
              <a:t>.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- Durante </a:t>
            </a:r>
            <a:r>
              <a:rPr lang="pt-BR" dirty="0" smtClean="0"/>
              <a:t>momentos de </a:t>
            </a:r>
            <a:r>
              <a:rPr lang="pt-BR" dirty="0" smtClean="0"/>
              <a:t>desastres </a:t>
            </a:r>
            <a:r>
              <a:rPr lang="pt-BR" dirty="0" smtClean="0"/>
              <a:t>naturais (Como o </a:t>
            </a:r>
            <a:r>
              <a:rPr lang="pt-BR" dirty="0" err="1" smtClean="0"/>
              <a:t>Covid</a:t>
            </a:r>
            <a:r>
              <a:rPr lang="pt-BR" dirty="0" smtClean="0"/>
              <a:t>) a empresa WLG continuará a </a:t>
            </a:r>
            <a:r>
              <a:rPr lang="pt-BR" dirty="0" smtClean="0"/>
              <a:t>fornecer </a:t>
            </a:r>
            <a:r>
              <a:rPr lang="pt-BR" dirty="0" smtClean="0"/>
              <a:t>pacotes para clientes em espera do </a:t>
            </a:r>
            <a:r>
              <a:rPr lang="pt-BR" dirty="0" smtClean="0"/>
              <a:t>alivio, </a:t>
            </a:r>
            <a:r>
              <a:rPr lang="pt-BR" dirty="0" smtClean="0"/>
              <a:t>ao invés de se manter fechada devido as restrições, aumentando sua </a:t>
            </a:r>
            <a:r>
              <a:rPr lang="pt-BR" dirty="0" smtClean="0"/>
              <a:t>disponibilidade e tempo de operações visando-se em se manter operando independente do senário.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35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433879" y="729734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erlin Sans FB Demi" panose="020E0802020502020306" pitchFamily="34" charset="0"/>
              </a:rPr>
              <a:t>Custos</a:t>
            </a:r>
            <a:endParaRPr lang="pt-BR" sz="3200" dirty="0">
              <a:latin typeface="Berlin Sans FB Demi" panose="020E0802020502020306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22960" y="2427422"/>
            <a:ext cx="105654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- Em </a:t>
            </a:r>
            <a:r>
              <a:rPr lang="pt-BR" dirty="0"/>
              <a:t>aspectos relacionados a custos, a empresa pode cortar custos através da disciplina </a:t>
            </a:r>
            <a:r>
              <a:rPr lang="pt-BR" dirty="0" smtClean="0"/>
              <a:t>eficiente de seus funcionários  </a:t>
            </a:r>
            <a:r>
              <a:rPr lang="pt-BR" dirty="0"/>
              <a:t>sobre o </a:t>
            </a:r>
            <a:r>
              <a:rPr lang="pt-BR" dirty="0" smtClean="0"/>
              <a:t>processo interno de funcionamento </a:t>
            </a:r>
            <a:r>
              <a:rPr lang="pt-BR" dirty="0"/>
              <a:t>da empresa, reduzindo problemas ao longo prazo com clientes e outras </a:t>
            </a:r>
            <a:r>
              <a:rPr lang="pt-BR" dirty="0" smtClean="0"/>
              <a:t>possíveis ocorrências </a:t>
            </a:r>
            <a:r>
              <a:rPr lang="pt-BR" dirty="0"/>
              <a:t>devido a </a:t>
            </a:r>
            <a:r>
              <a:rPr lang="pt-BR" dirty="0" smtClean="0"/>
              <a:t>erros humanos </a:t>
            </a:r>
            <a:r>
              <a:rPr lang="pt-BR" dirty="0"/>
              <a:t>e problemas técnicos.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- Opções </a:t>
            </a:r>
            <a:r>
              <a:rPr lang="pt-BR" dirty="0"/>
              <a:t>do tipo físico e operacional, podem ser </a:t>
            </a:r>
            <a:r>
              <a:rPr lang="pt-BR" dirty="0" smtClean="0"/>
              <a:t>resolvidas </a:t>
            </a:r>
            <a:r>
              <a:rPr lang="pt-BR" dirty="0"/>
              <a:t>através da aquisição de equipamentos eficientes, que </a:t>
            </a:r>
            <a:r>
              <a:rPr lang="pt-BR" dirty="0" smtClean="0"/>
              <a:t>consomem menos </a:t>
            </a:r>
            <a:r>
              <a:rPr lang="pt-BR" dirty="0"/>
              <a:t>energia e tem seu teor de retorno maior durante longos períodos de funcionamento </a:t>
            </a:r>
            <a:r>
              <a:rPr lang="pt-BR" dirty="0" smtClean="0"/>
              <a:t>no edifício, utilizando-se do motif “Work </a:t>
            </a:r>
            <a:r>
              <a:rPr lang="pt-BR" dirty="0"/>
              <a:t>smarter not harder</a:t>
            </a:r>
            <a:r>
              <a:rPr lang="pt-BR" dirty="0" smtClean="0"/>
              <a:t>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652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</TotalTime>
  <Words>501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Berlin Sans FB Demi</vt:lpstr>
      <vt:lpstr>Garamond</vt:lpstr>
      <vt:lpstr>Orgânico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Lopes</dc:creator>
  <cp:lastModifiedBy>Gabriel Lopes</cp:lastModifiedBy>
  <cp:revision>16</cp:revision>
  <dcterms:created xsi:type="dcterms:W3CDTF">2022-05-31T19:52:36Z</dcterms:created>
  <dcterms:modified xsi:type="dcterms:W3CDTF">2022-06-16T22:37:37Z</dcterms:modified>
</cp:coreProperties>
</file>