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 flipV="1">
            <a:off x="-360" y="5442120"/>
            <a:ext cx="12191760" cy="141480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926200" y="6313680"/>
            <a:ext cx="282996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7CE2B6B-8C5C-42D1-9021-16F6ED947844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59120" y="261000"/>
            <a:ext cx="9797400" cy="11322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75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75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959120" y="1654200"/>
            <a:ext cx="979740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281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91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1023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54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763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507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1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5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303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265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366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191556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4822200" y="624708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267053-CC54-4533-8724-15F296AFD35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129" name="Line 6"/>
          <p:cNvCxnSpPr/>
          <p:nvPr/>
        </p:nvCxnSpPr>
        <p:spPr>
          <a:xfrm>
            <a:off x="653040" y="370440"/>
            <a:ext cx="8712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0" name="Line 7"/>
          <p:cNvCxnSpPr/>
          <p:nvPr/>
        </p:nvCxnSpPr>
        <p:spPr>
          <a:xfrm>
            <a:off x="870840" y="58824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1" name="Line 8"/>
          <p:cNvCxnSpPr/>
          <p:nvPr/>
        </p:nvCxnSpPr>
        <p:spPr>
          <a:xfrm>
            <a:off x="1044720" y="84960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2" name="Line 9"/>
          <p:cNvCxnSpPr/>
          <p:nvPr/>
        </p:nvCxnSpPr>
        <p:spPr>
          <a:xfrm>
            <a:off x="870840" y="15264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3" name="Line 10"/>
          <p:cNvCxnSpPr/>
          <p:nvPr/>
        </p:nvCxnSpPr>
        <p:spPr>
          <a:xfrm>
            <a:off x="1044720" y="115416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4" name="Line 11"/>
          <p:cNvCxnSpPr/>
          <p:nvPr/>
        </p:nvCxnSpPr>
        <p:spPr>
          <a:xfrm flipH="1">
            <a:off x="653040" y="1633320"/>
            <a:ext cx="87084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5" name="Line 12"/>
          <p:cNvCxnSpPr/>
          <p:nvPr/>
        </p:nvCxnSpPr>
        <p:spPr>
          <a:xfrm flipH="1">
            <a:off x="870480" y="1415520"/>
            <a:ext cx="43596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6" name="Line 13"/>
          <p:cNvCxnSpPr/>
          <p:nvPr/>
        </p:nvCxnSpPr>
        <p:spPr>
          <a:xfrm flipH="1">
            <a:off x="870480" y="1851120"/>
            <a:ext cx="43596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7" name="Line 14"/>
          <p:cNvCxnSpPr/>
          <p:nvPr/>
        </p:nvCxnSpPr>
        <p:spPr>
          <a:xfrm flipH="1">
            <a:off x="1044720" y="211212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8" name="Line 15"/>
          <p:cNvCxnSpPr/>
          <p:nvPr/>
        </p:nvCxnSpPr>
        <p:spPr>
          <a:xfrm flipH="1">
            <a:off x="1044720" y="241704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39" name="Line 16"/>
          <p:cNvCxnSpPr/>
          <p:nvPr/>
        </p:nvCxnSpPr>
        <p:spPr>
          <a:xfrm>
            <a:off x="653040" y="2895840"/>
            <a:ext cx="8712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0" name="Line 17"/>
          <p:cNvCxnSpPr/>
          <p:nvPr/>
        </p:nvCxnSpPr>
        <p:spPr>
          <a:xfrm>
            <a:off x="870840" y="267840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1" name="Line 18"/>
          <p:cNvCxnSpPr/>
          <p:nvPr/>
        </p:nvCxnSpPr>
        <p:spPr>
          <a:xfrm>
            <a:off x="870840" y="312516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2" name="Line 19"/>
          <p:cNvCxnSpPr/>
          <p:nvPr/>
        </p:nvCxnSpPr>
        <p:spPr>
          <a:xfrm>
            <a:off x="1044720" y="338616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3" name="Line 20"/>
          <p:cNvCxnSpPr/>
          <p:nvPr/>
        </p:nvCxnSpPr>
        <p:spPr>
          <a:xfrm>
            <a:off x="1044720" y="369108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4" name="Line 21"/>
          <p:cNvCxnSpPr/>
          <p:nvPr/>
        </p:nvCxnSpPr>
        <p:spPr>
          <a:xfrm flipH="1">
            <a:off x="653040" y="4170240"/>
            <a:ext cx="87084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5" name="Line 22"/>
          <p:cNvCxnSpPr/>
          <p:nvPr/>
        </p:nvCxnSpPr>
        <p:spPr>
          <a:xfrm flipH="1">
            <a:off x="893160" y="3952440"/>
            <a:ext cx="43596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6" name="Line 23"/>
          <p:cNvCxnSpPr/>
          <p:nvPr/>
        </p:nvCxnSpPr>
        <p:spPr>
          <a:xfrm flipH="1">
            <a:off x="882000" y="439884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7" name="Line 24"/>
          <p:cNvCxnSpPr/>
          <p:nvPr/>
        </p:nvCxnSpPr>
        <p:spPr>
          <a:xfrm flipH="1">
            <a:off x="1056240" y="4659840"/>
            <a:ext cx="8712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8" name="Line 25"/>
          <p:cNvCxnSpPr/>
          <p:nvPr/>
        </p:nvCxnSpPr>
        <p:spPr>
          <a:xfrm flipH="1">
            <a:off x="1056240" y="4964760"/>
            <a:ext cx="8712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49" name="Line 26"/>
          <p:cNvCxnSpPr/>
          <p:nvPr/>
        </p:nvCxnSpPr>
        <p:spPr>
          <a:xfrm>
            <a:off x="664200" y="5443560"/>
            <a:ext cx="8712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0" name="Line 27"/>
          <p:cNvCxnSpPr/>
          <p:nvPr/>
        </p:nvCxnSpPr>
        <p:spPr>
          <a:xfrm>
            <a:off x="882000" y="522612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1" name="Line 28"/>
          <p:cNvCxnSpPr/>
          <p:nvPr/>
        </p:nvCxnSpPr>
        <p:spPr>
          <a:xfrm>
            <a:off x="882000" y="566136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2" name="Line 29"/>
          <p:cNvCxnSpPr/>
          <p:nvPr/>
        </p:nvCxnSpPr>
        <p:spPr>
          <a:xfrm>
            <a:off x="1056240" y="592272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3" name="Line 30"/>
          <p:cNvCxnSpPr/>
          <p:nvPr/>
        </p:nvCxnSpPr>
        <p:spPr>
          <a:xfrm>
            <a:off x="1056240" y="6227640"/>
            <a:ext cx="8748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4" name="Line 31"/>
          <p:cNvCxnSpPr/>
          <p:nvPr/>
        </p:nvCxnSpPr>
        <p:spPr>
          <a:xfrm flipH="1">
            <a:off x="664200" y="6706440"/>
            <a:ext cx="8712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55" name="Line 32"/>
          <p:cNvCxnSpPr/>
          <p:nvPr/>
        </p:nvCxnSpPr>
        <p:spPr>
          <a:xfrm flipH="1">
            <a:off x="882000" y="6488640"/>
            <a:ext cx="43560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sp>
        <p:nvSpPr>
          <p:cNvPr id="156" name="CustomShape 33"/>
          <p:cNvSpPr/>
          <p:nvPr/>
        </p:nvSpPr>
        <p:spPr>
          <a:xfrm>
            <a:off x="1523880" y="261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4"/>
          <p:cNvSpPr/>
          <p:nvPr/>
        </p:nvSpPr>
        <p:spPr>
          <a:xfrm>
            <a:off x="1306080" y="4791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5"/>
          <p:cNvSpPr/>
          <p:nvPr/>
        </p:nvSpPr>
        <p:spPr>
          <a:xfrm>
            <a:off x="1306080" y="43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6"/>
          <p:cNvSpPr/>
          <p:nvPr/>
        </p:nvSpPr>
        <p:spPr>
          <a:xfrm>
            <a:off x="1131840" y="74052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7"/>
          <p:cNvSpPr/>
          <p:nvPr/>
        </p:nvSpPr>
        <p:spPr>
          <a:xfrm>
            <a:off x="1131840" y="1045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8"/>
          <p:cNvSpPr/>
          <p:nvPr/>
        </p:nvSpPr>
        <p:spPr>
          <a:xfrm flipH="1">
            <a:off x="1523160" y="15242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9"/>
          <p:cNvSpPr/>
          <p:nvPr/>
        </p:nvSpPr>
        <p:spPr>
          <a:xfrm flipH="1">
            <a:off x="1305720" y="13064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0"/>
          <p:cNvSpPr/>
          <p:nvPr/>
        </p:nvSpPr>
        <p:spPr>
          <a:xfrm flipH="1">
            <a:off x="1305720" y="1742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1"/>
          <p:cNvSpPr/>
          <p:nvPr/>
        </p:nvSpPr>
        <p:spPr>
          <a:xfrm flipH="1">
            <a:off x="1131480" y="2003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2"/>
          <p:cNvSpPr/>
          <p:nvPr/>
        </p:nvSpPr>
        <p:spPr>
          <a:xfrm flipH="1">
            <a:off x="1131480" y="23079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3"/>
          <p:cNvSpPr/>
          <p:nvPr/>
        </p:nvSpPr>
        <p:spPr>
          <a:xfrm>
            <a:off x="1523880" y="2786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4"/>
          <p:cNvSpPr/>
          <p:nvPr/>
        </p:nvSpPr>
        <p:spPr>
          <a:xfrm>
            <a:off x="1306080" y="256932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5"/>
          <p:cNvSpPr/>
          <p:nvPr/>
        </p:nvSpPr>
        <p:spPr>
          <a:xfrm>
            <a:off x="1306080" y="3016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6"/>
          <p:cNvSpPr/>
          <p:nvPr/>
        </p:nvSpPr>
        <p:spPr>
          <a:xfrm>
            <a:off x="1131840" y="3277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7"/>
          <p:cNvSpPr/>
          <p:nvPr/>
        </p:nvSpPr>
        <p:spPr>
          <a:xfrm>
            <a:off x="1131840" y="358200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8"/>
          <p:cNvSpPr/>
          <p:nvPr/>
        </p:nvSpPr>
        <p:spPr>
          <a:xfrm flipH="1">
            <a:off x="1523160" y="40611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9"/>
          <p:cNvSpPr/>
          <p:nvPr/>
        </p:nvSpPr>
        <p:spPr>
          <a:xfrm flipH="1">
            <a:off x="1328400" y="3843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0"/>
          <p:cNvSpPr/>
          <p:nvPr/>
        </p:nvSpPr>
        <p:spPr>
          <a:xfrm flipH="1">
            <a:off x="1316880" y="4289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1"/>
          <p:cNvSpPr/>
          <p:nvPr/>
        </p:nvSpPr>
        <p:spPr>
          <a:xfrm flipH="1">
            <a:off x="1142640" y="4550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2"/>
          <p:cNvSpPr/>
          <p:nvPr/>
        </p:nvSpPr>
        <p:spPr>
          <a:xfrm flipH="1">
            <a:off x="1142640" y="48556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3"/>
          <p:cNvSpPr/>
          <p:nvPr/>
        </p:nvSpPr>
        <p:spPr>
          <a:xfrm>
            <a:off x="1535040" y="53344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4"/>
          <p:cNvSpPr/>
          <p:nvPr/>
        </p:nvSpPr>
        <p:spPr>
          <a:xfrm>
            <a:off x="1317240" y="5117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5"/>
          <p:cNvSpPr/>
          <p:nvPr/>
        </p:nvSpPr>
        <p:spPr>
          <a:xfrm>
            <a:off x="1317240" y="55522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6"/>
          <p:cNvSpPr/>
          <p:nvPr/>
        </p:nvSpPr>
        <p:spPr>
          <a:xfrm>
            <a:off x="1143360" y="58136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7"/>
          <p:cNvSpPr/>
          <p:nvPr/>
        </p:nvSpPr>
        <p:spPr>
          <a:xfrm>
            <a:off x="1143360" y="6118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8"/>
          <p:cNvSpPr/>
          <p:nvPr/>
        </p:nvSpPr>
        <p:spPr>
          <a:xfrm flipH="1">
            <a:off x="446040" y="6597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9"/>
          <p:cNvSpPr/>
          <p:nvPr/>
        </p:nvSpPr>
        <p:spPr>
          <a:xfrm flipH="1">
            <a:off x="663840" y="6379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0"/>
          <p:cNvSpPr/>
          <p:nvPr/>
        </p:nvSpPr>
        <p:spPr>
          <a:xfrm>
            <a:off x="435240" y="261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1"/>
          <p:cNvSpPr/>
          <p:nvPr/>
        </p:nvSpPr>
        <p:spPr>
          <a:xfrm>
            <a:off x="653040" y="4791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2"/>
          <p:cNvSpPr/>
          <p:nvPr/>
        </p:nvSpPr>
        <p:spPr>
          <a:xfrm>
            <a:off x="653040" y="43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3"/>
          <p:cNvSpPr/>
          <p:nvPr/>
        </p:nvSpPr>
        <p:spPr>
          <a:xfrm>
            <a:off x="826920" y="74052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4"/>
          <p:cNvSpPr/>
          <p:nvPr/>
        </p:nvSpPr>
        <p:spPr>
          <a:xfrm>
            <a:off x="826920" y="1045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5"/>
          <p:cNvSpPr/>
          <p:nvPr/>
        </p:nvSpPr>
        <p:spPr>
          <a:xfrm flipH="1">
            <a:off x="434880" y="15242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6"/>
          <p:cNvSpPr/>
          <p:nvPr/>
        </p:nvSpPr>
        <p:spPr>
          <a:xfrm flipH="1">
            <a:off x="652320" y="13064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7"/>
          <p:cNvSpPr/>
          <p:nvPr/>
        </p:nvSpPr>
        <p:spPr>
          <a:xfrm flipH="1">
            <a:off x="652320" y="1742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8"/>
          <p:cNvSpPr/>
          <p:nvPr/>
        </p:nvSpPr>
        <p:spPr>
          <a:xfrm flipH="1">
            <a:off x="826560" y="2003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9"/>
          <p:cNvSpPr/>
          <p:nvPr/>
        </p:nvSpPr>
        <p:spPr>
          <a:xfrm flipH="1">
            <a:off x="826560" y="23079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0"/>
          <p:cNvSpPr/>
          <p:nvPr/>
        </p:nvSpPr>
        <p:spPr>
          <a:xfrm>
            <a:off x="435240" y="2786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1"/>
          <p:cNvSpPr/>
          <p:nvPr/>
        </p:nvSpPr>
        <p:spPr>
          <a:xfrm>
            <a:off x="653040" y="256932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2"/>
          <p:cNvSpPr/>
          <p:nvPr/>
        </p:nvSpPr>
        <p:spPr>
          <a:xfrm>
            <a:off x="653040" y="3016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3"/>
          <p:cNvSpPr/>
          <p:nvPr/>
        </p:nvSpPr>
        <p:spPr>
          <a:xfrm>
            <a:off x="826920" y="32770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4"/>
          <p:cNvSpPr/>
          <p:nvPr/>
        </p:nvSpPr>
        <p:spPr>
          <a:xfrm>
            <a:off x="826920" y="358200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5"/>
          <p:cNvSpPr/>
          <p:nvPr/>
        </p:nvSpPr>
        <p:spPr>
          <a:xfrm flipH="1">
            <a:off x="434880" y="40611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6"/>
          <p:cNvSpPr/>
          <p:nvPr/>
        </p:nvSpPr>
        <p:spPr>
          <a:xfrm flipH="1">
            <a:off x="675000" y="3843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7"/>
          <p:cNvSpPr/>
          <p:nvPr/>
        </p:nvSpPr>
        <p:spPr>
          <a:xfrm flipH="1">
            <a:off x="663840" y="4289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8"/>
          <p:cNvSpPr/>
          <p:nvPr/>
        </p:nvSpPr>
        <p:spPr>
          <a:xfrm flipH="1">
            <a:off x="838080" y="45507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9"/>
          <p:cNvSpPr/>
          <p:nvPr/>
        </p:nvSpPr>
        <p:spPr>
          <a:xfrm flipH="1">
            <a:off x="838080" y="48556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0"/>
          <p:cNvSpPr/>
          <p:nvPr/>
        </p:nvSpPr>
        <p:spPr>
          <a:xfrm>
            <a:off x="446400" y="53344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1"/>
          <p:cNvSpPr/>
          <p:nvPr/>
        </p:nvSpPr>
        <p:spPr>
          <a:xfrm>
            <a:off x="664200" y="51170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2"/>
          <p:cNvSpPr/>
          <p:nvPr/>
        </p:nvSpPr>
        <p:spPr>
          <a:xfrm>
            <a:off x="664200" y="555228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3"/>
          <p:cNvSpPr/>
          <p:nvPr/>
        </p:nvSpPr>
        <p:spPr>
          <a:xfrm>
            <a:off x="838440" y="581364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4"/>
          <p:cNvSpPr/>
          <p:nvPr/>
        </p:nvSpPr>
        <p:spPr>
          <a:xfrm>
            <a:off x="838440" y="6118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5"/>
          <p:cNvSpPr/>
          <p:nvPr/>
        </p:nvSpPr>
        <p:spPr>
          <a:xfrm flipH="1">
            <a:off x="1534680" y="65973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6"/>
          <p:cNvSpPr/>
          <p:nvPr/>
        </p:nvSpPr>
        <p:spPr>
          <a:xfrm flipH="1">
            <a:off x="1316880" y="6379560"/>
            <a:ext cx="217800" cy="217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Workhead@hotmail.com" TargetMode="External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guru.org/hard-drive-failure-causes-solutions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3" descr=""/>
          <p:cNvPicPr/>
          <p:nvPr/>
        </p:nvPicPr>
        <p:blipFill>
          <a:blip r:embed="rId1"/>
          <a:srcRect l="0" t="10001" r="-2" b="-3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247" name="Line 1"/>
          <p:cNvSpPr/>
          <p:nvPr/>
        </p:nvSpPr>
        <p:spPr>
          <a:xfrm>
            <a:off x="5380200" y="5469120"/>
            <a:ext cx="63093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359000" y="279360"/>
            <a:ext cx="9523800" cy="6323400"/>
          </a:xfrm>
          <a:prstGeom prst="rect">
            <a:avLst/>
          </a:prstGeom>
          <a:ln w="0"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1600200" y="1681200"/>
            <a:ext cx="6469200" cy="6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1" strike="noStrike" cap="all">
                <a:solidFill>
                  <a:srgbClr val="f6f9d4"/>
                </a:solidFill>
                <a:latin typeface="Tw Cen MT"/>
                <a:ea typeface="DejaVu Sans"/>
              </a:rPr>
              <a:t> </a:t>
            </a:r>
            <a:r>
              <a:rPr b="0" lang="en-US" sz="2400" spc="191" strike="noStrike" cap="all">
                <a:solidFill>
                  <a:srgbClr val="f6f9d4"/>
                </a:solidFill>
                <a:latin typeface="Tw Cen MT"/>
                <a:ea typeface="DejaVu Sans"/>
              </a:rPr>
              <a:t>OPA TOWOBOLA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914400" y="4800600"/>
            <a:ext cx="6469200" cy="12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9000"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ffffff"/>
                </a:solidFill>
                <a:latin typeface="Tw Cen MT"/>
                <a:ea typeface="DejaVu Sans"/>
              </a:rPr>
              <a:t>	</a:t>
            </a:r>
            <a:r>
              <a:rPr b="0" lang="en-US" sz="5400" spc="-52" strike="noStrike">
                <a:solidFill>
                  <a:srgbClr val="ffffff"/>
                </a:solidFill>
                <a:latin typeface="Tw Cen MT"/>
                <a:ea typeface="DejaVu Sans"/>
              </a:rPr>
              <a:t>Hard Drive Reliability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Expand the analysis to more models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Expand the analysis to more years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Reaching 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Opa Towobola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Workhead@hotmail.com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Linkedin/carvethefuture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601640" y="571500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Predicted ranking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rcRect l="0" t="0" r="0" b="1890"/>
          <a:stretch/>
        </p:blipFill>
        <p:spPr>
          <a:xfrm>
            <a:off x="2971800" y="150120"/>
            <a:ext cx="6438600" cy="533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5200" y="0"/>
            <a:ext cx="10719000" cy="517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9440" y="28800"/>
            <a:ext cx="11181960" cy="556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 rot="21330000">
            <a:off x="1241640" y="352800"/>
            <a:ext cx="9668880" cy="6065280"/>
          </a:xfrm>
          <a:prstGeom prst="rect">
            <a:avLst/>
          </a:prstGeom>
          <a:ln w="0"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15120" y="457200"/>
            <a:ext cx="10056960" cy="15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914400" y="168444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Mishaps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Water Damage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Human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Unforeseen Mishaps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Extreme Energy (Thermal/Magnetic)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Possibly preventable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Virus or Faulty Software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Un-allocated Space Issue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Hardware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Mechanical Flaws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Firmware Corruption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1219680" y="228600"/>
            <a:ext cx="1097244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Causes of Hard Drive Data Loss </a:t>
            </a:r>
            <a:r>
              <a:rPr b="0" lang="en-US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720" y="6172200"/>
            <a:ext cx="6171480" cy="3456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https://sguru.org/hard-drive-failure-causes-solutions/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6400800" y="1194840"/>
            <a:ext cx="4343400" cy="401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143000" y="-156600"/>
            <a:ext cx="8914680" cy="669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15120" y="457200"/>
            <a:ext cx="10056960" cy="15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Hours 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914760" y="1828800"/>
            <a:ext cx="66286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5715000" y="6054480"/>
            <a:ext cx="6171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1"/>
          <a:srcRect l="7716" t="21426" r="2283" b="10713"/>
          <a:stretch/>
        </p:blipFill>
        <p:spPr>
          <a:xfrm>
            <a:off x="228600" y="228600"/>
            <a:ext cx="9600480" cy="5066640"/>
          </a:xfrm>
          <a:prstGeom prst="rect">
            <a:avLst/>
          </a:prstGeom>
          <a:ln w="0"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5715000" y="6054480"/>
            <a:ext cx="6171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https://en.wikipedia.org/wiki/S.M.A.R.T.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-1600200" y="578808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Hours on</a:t>
            </a:r>
            <a:endParaRPr b="0" lang="en-US" sz="3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4154760" y="3281400"/>
            <a:ext cx="3983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https://archive.org/details/car_000122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928880" y="25560"/>
            <a:ext cx="843552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915120" y="457200"/>
            <a:ext cx="10056960" cy="15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914400" y="168444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Causes of Hard Drive Data Loss </a:t>
            </a:r>
            <a:r>
              <a:rPr b="0" lang="en-US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5029920" y="6172200"/>
            <a:ext cx="6171480" cy="3456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https://sguru.org/hard-drive-failure-causes-solutions/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https://recoverit.wondershare.com/harddrive-errors/hard-drive-repair.html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1195560" y="1424520"/>
            <a:ext cx="4301640" cy="3977280"/>
          </a:xfrm>
          <a:prstGeom prst="rect">
            <a:avLst/>
          </a:prstGeom>
          <a:ln w="0"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rcRect l="19729" t="0" r="26123" b="16964"/>
          <a:stretch/>
        </p:blipFill>
        <p:spPr>
          <a:xfrm>
            <a:off x="6446520" y="1418400"/>
            <a:ext cx="4297680" cy="397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97280" y="758880"/>
            <a:ext cx="10056960" cy="10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228600" y="2286000"/>
            <a:ext cx="112010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6020640" y="6234480"/>
            <a:ext cx="6171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https://en.wikipedia.org/wiki/S.M.A.R.T.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TextShape 4"/>
          <p:cNvSpPr txBox="1"/>
          <p:nvPr/>
        </p:nvSpPr>
        <p:spPr>
          <a:xfrm>
            <a:off x="686160" y="228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S.M.A.R.T. ? </a:t>
            </a:r>
            <a:r>
              <a:rPr b="0" lang="en-US" sz="4400" spc="-1" strike="noStrike" baseline="33000">
                <a:latin typeface="Arial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Self-Monitoring,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Analysis and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Reporting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Technology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;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Computer hard disk drive </a:t>
            </a:r>
            <a:r>
              <a:rPr b="0" lang="en-US" sz="1800" spc="-1" strike="noStrike">
                <a:latin typeface="Arial"/>
              </a:rPr>
              <a:t>monitoring system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Detect and report various indicators of drive reliability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Anticipate imminent hardware failures.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6629400" y="1476720"/>
            <a:ext cx="5417640" cy="39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rcRect l="8539" t="10556" r="58032" b="49611"/>
          <a:stretch/>
        </p:blipFill>
        <p:spPr>
          <a:xfrm>
            <a:off x="5477760" y="1371600"/>
            <a:ext cx="6637680" cy="397728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609480" y="76680"/>
            <a:ext cx="10056960" cy="8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914400" y="5499000"/>
            <a:ext cx="10743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68616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source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Every month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Since 2013,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 comma separated values spreadsheet/month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 row/day * ~100 thousand drives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More than 50 of the 255 S.M.A.R.T.  metrics.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rcRect l="0" t="2589" r="7467" b="0"/>
          <a:stretch/>
        </p:blipFill>
        <p:spPr>
          <a:xfrm>
            <a:off x="2851920" y="84600"/>
            <a:ext cx="8669520" cy="677340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0" y="1959120"/>
            <a:ext cx="1088568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1143000" y="578844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0" y="0"/>
            <a:ext cx="2057400" cy="685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86880" y="571500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 </a:t>
            </a: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Unit Segregation by LifeSpan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rcRect l="0" t="6019" r="8970" b="0"/>
          <a:stretch/>
        </p:blipFill>
        <p:spPr>
          <a:xfrm>
            <a:off x="1600200" y="228600"/>
            <a:ext cx="9372240" cy="52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86880" y="571500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Tree classification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rcRect l="0" t="0" r="0" b="1890"/>
          <a:stretch/>
        </p:blipFill>
        <p:spPr>
          <a:xfrm>
            <a:off x="5677200" y="150480"/>
            <a:ext cx="6438600" cy="533628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136440" y="914400"/>
            <a:ext cx="5493960" cy="251460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228600" y="3540600"/>
            <a:ext cx="52578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https://image.slidesharecdn.com/neuralnetworksinthewild-141028173746-conversion-gate01/95/neural-networks-in-the-wild-handwriting-recognition-19-638.jpg?cb=1414535504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7280" y="30168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Algorithmic prediction of performance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rcRect l="0" t="0" r="0" b="5288"/>
          <a:stretch/>
        </p:blipFill>
        <p:spPr>
          <a:xfrm>
            <a:off x="181440" y="450000"/>
            <a:ext cx="6905160" cy="5000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1" name="Table 2"/>
          <p:cNvGraphicFramePr/>
          <p:nvPr/>
        </p:nvGraphicFramePr>
        <p:xfrm>
          <a:off x="6931080" y="505080"/>
          <a:ext cx="4419000" cy="1299960"/>
        </p:xfrm>
        <a:graphic>
          <a:graphicData uri="http://schemas.openxmlformats.org/drawingml/2006/table">
            <a:tbl>
              <a:tblPr/>
              <a:tblGrid>
                <a:gridCol w="3592080"/>
                <a:gridCol w="827280"/>
              </a:tblGrid>
              <a:tr h="427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 prediction metrics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3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CV average score: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0.93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Accuracy: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0.82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2" name="CustomShape 3"/>
          <p:cNvSpPr/>
          <p:nvPr/>
        </p:nvSpPr>
        <p:spPr>
          <a:xfrm>
            <a:off x="686880" y="5715000"/>
            <a:ext cx="1005696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</a:rPr>
              <a:t>Algorithm prediction of performance clusters</a:t>
            </a:r>
            <a:endParaRPr b="0" lang="en-US" sz="3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560" y="10519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Extra trees algorithm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&gt;60% success segregating lifespans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SMART health attributes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048120" y="2743200"/>
            <a:ext cx="9144000" cy="27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2021-01-10T05:22:41Z</dcterms:created>
  <dc:creator/>
  <dc:description/>
  <dc:language>en-US</dc:language>
  <cp:lastModifiedBy/>
  <dcterms:modified xsi:type="dcterms:W3CDTF">2021-01-14T16:32:41Z</dcterms:modified>
  <cp:revision>35</cp:revision>
  <dc:subject/>
  <dc:title>Geometric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SIP_Label_f42aa342-8706-4288-bd11-ebb85995028c_ActionId">
    <vt:lpwstr>4ddf67fa-94c4-4d54-a3db-00003dcf17f4</vt:lpwstr>
  </property>
  <property fmtid="{D5CDD505-2E9C-101B-9397-08002B2CF9AE}" pid="7" name="MSIP_Label_f42aa342-8706-4288-bd11-ebb85995028c_ContentBits">
    <vt:lpwstr>0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Method">
    <vt:lpwstr>Standard</vt:lpwstr>
  </property>
  <property fmtid="{D5CDD505-2E9C-101B-9397-08002B2CF9AE}" pid="10" name="MSIP_Label_f42aa342-8706-4288-bd11-ebb85995028c_Name">
    <vt:lpwstr>Internal</vt:lpwstr>
  </property>
  <property fmtid="{D5CDD505-2E9C-101B-9397-08002B2CF9AE}" pid="11" name="MSIP_Label_f42aa342-8706-4288-bd11-ebb85995028c_SetDate">
    <vt:lpwstr>2020-03-13T04:15:13Z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Notes">
    <vt:i4>0</vt:i4>
  </property>
  <property fmtid="{D5CDD505-2E9C-101B-9397-08002B2CF9AE}" pid="14" name="PresentationFormat">
    <vt:lpwstr>Widescreen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</vt:i4>
  </property>
</Properties>
</file>