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240" y="6400800"/>
            <a:ext cx="12186720" cy="4550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1193400" y="1897200"/>
            <a:ext cx="99669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40" y="6400800"/>
            <a:ext cx="12186720" cy="4550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1207440" y="4474440"/>
            <a:ext cx="98755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 flipH="1" flipV="1">
            <a:off x="-1080" y="5441400"/>
            <a:ext cx="12191040" cy="1414080"/>
          </a:xfrm>
          <a:prstGeom prst="flowChartDocumen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8926200" y="6313680"/>
            <a:ext cx="2829240" cy="43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4FCE8BDC-34AE-4C40-884F-B30F6F8AB7FB}" type="slidenum"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 flipH="1" flipV="1">
            <a:off x="-1080" y="5441400"/>
            <a:ext cx="12191040" cy="1414080"/>
          </a:xfrm>
          <a:prstGeom prst="flowChartDocumen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8926200" y="6313680"/>
            <a:ext cx="2829240" cy="43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14D1886E-B6BD-4A3D-AB99-691BF4081838}" type="slidenum"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53040" y="370440"/>
            <a:ext cx="87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870840" y="588240"/>
            <a:ext cx="434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1044720" y="849600"/>
            <a:ext cx="86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870840" y="152640"/>
            <a:ext cx="434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5"/>
          <p:cNvSpPr/>
          <p:nvPr/>
        </p:nvSpPr>
        <p:spPr>
          <a:xfrm>
            <a:off x="1044720" y="1154160"/>
            <a:ext cx="86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6"/>
          <p:cNvSpPr/>
          <p:nvPr/>
        </p:nvSpPr>
        <p:spPr>
          <a:xfrm flipH="1">
            <a:off x="652320" y="1633320"/>
            <a:ext cx="870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7"/>
          <p:cNvSpPr/>
          <p:nvPr/>
        </p:nvSpPr>
        <p:spPr>
          <a:xfrm flipH="1">
            <a:off x="869760" y="1415520"/>
            <a:ext cx="435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8"/>
          <p:cNvSpPr/>
          <p:nvPr/>
        </p:nvSpPr>
        <p:spPr>
          <a:xfrm flipH="1">
            <a:off x="869760" y="1851120"/>
            <a:ext cx="435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9"/>
          <p:cNvSpPr/>
          <p:nvPr/>
        </p:nvSpPr>
        <p:spPr>
          <a:xfrm flipH="1">
            <a:off x="1044000" y="2112120"/>
            <a:ext cx="86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0"/>
          <p:cNvSpPr/>
          <p:nvPr/>
        </p:nvSpPr>
        <p:spPr>
          <a:xfrm flipH="1">
            <a:off x="1044000" y="2417040"/>
            <a:ext cx="86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1"/>
          <p:cNvSpPr/>
          <p:nvPr/>
        </p:nvSpPr>
        <p:spPr>
          <a:xfrm>
            <a:off x="653040" y="2895840"/>
            <a:ext cx="87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2"/>
          <p:cNvSpPr/>
          <p:nvPr/>
        </p:nvSpPr>
        <p:spPr>
          <a:xfrm>
            <a:off x="870840" y="2678400"/>
            <a:ext cx="434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3"/>
          <p:cNvSpPr/>
          <p:nvPr/>
        </p:nvSpPr>
        <p:spPr>
          <a:xfrm>
            <a:off x="870840" y="3125160"/>
            <a:ext cx="434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4"/>
          <p:cNvSpPr/>
          <p:nvPr/>
        </p:nvSpPr>
        <p:spPr>
          <a:xfrm>
            <a:off x="1044720" y="3386160"/>
            <a:ext cx="86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5"/>
          <p:cNvSpPr/>
          <p:nvPr/>
        </p:nvSpPr>
        <p:spPr>
          <a:xfrm>
            <a:off x="1044720" y="3691080"/>
            <a:ext cx="86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6"/>
          <p:cNvSpPr/>
          <p:nvPr/>
        </p:nvSpPr>
        <p:spPr>
          <a:xfrm flipH="1">
            <a:off x="652320" y="4170240"/>
            <a:ext cx="870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7"/>
          <p:cNvSpPr/>
          <p:nvPr/>
        </p:nvSpPr>
        <p:spPr>
          <a:xfrm flipH="1">
            <a:off x="892440" y="3952440"/>
            <a:ext cx="435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8"/>
          <p:cNvSpPr/>
          <p:nvPr/>
        </p:nvSpPr>
        <p:spPr>
          <a:xfrm flipH="1">
            <a:off x="881280" y="4398840"/>
            <a:ext cx="434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9"/>
          <p:cNvSpPr/>
          <p:nvPr/>
        </p:nvSpPr>
        <p:spPr>
          <a:xfrm flipH="1">
            <a:off x="1055520" y="4659840"/>
            <a:ext cx="86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0"/>
          <p:cNvSpPr/>
          <p:nvPr/>
        </p:nvSpPr>
        <p:spPr>
          <a:xfrm flipH="1">
            <a:off x="1055520" y="4964760"/>
            <a:ext cx="86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1"/>
          <p:cNvSpPr/>
          <p:nvPr/>
        </p:nvSpPr>
        <p:spPr>
          <a:xfrm>
            <a:off x="664200" y="5443560"/>
            <a:ext cx="87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2"/>
          <p:cNvSpPr/>
          <p:nvPr/>
        </p:nvSpPr>
        <p:spPr>
          <a:xfrm>
            <a:off x="882000" y="5226120"/>
            <a:ext cx="434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3"/>
          <p:cNvSpPr/>
          <p:nvPr/>
        </p:nvSpPr>
        <p:spPr>
          <a:xfrm>
            <a:off x="882000" y="5661360"/>
            <a:ext cx="434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4"/>
          <p:cNvSpPr/>
          <p:nvPr/>
        </p:nvSpPr>
        <p:spPr>
          <a:xfrm>
            <a:off x="1056240" y="5922720"/>
            <a:ext cx="86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5"/>
          <p:cNvSpPr/>
          <p:nvPr/>
        </p:nvSpPr>
        <p:spPr>
          <a:xfrm>
            <a:off x="1056240" y="6227640"/>
            <a:ext cx="86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6"/>
          <p:cNvSpPr/>
          <p:nvPr/>
        </p:nvSpPr>
        <p:spPr>
          <a:xfrm flipH="1">
            <a:off x="663480" y="6706440"/>
            <a:ext cx="87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7"/>
          <p:cNvSpPr/>
          <p:nvPr/>
        </p:nvSpPr>
        <p:spPr>
          <a:xfrm flipH="1">
            <a:off x="881280" y="6488640"/>
            <a:ext cx="434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8"/>
          <p:cNvSpPr/>
          <p:nvPr/>
        </p:nvSpPr>
        <p:spPr>
          <a:xfrm>
            <a:off x="1523880" y="26136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9"/>
          <p:cNvSpPr/>
          <p:nvPr/>
        </p:nvSpPr>
        <p:spPr>
          <a:xfrm>
            <a:off x="1306080" y="47916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30"/>
          <p:cNvSpPr/>
          <p:nvPr/>
        </p:nvSpPr>
        <p:spPr>
          <a:xfrm>
            <a:off x="1306080" y="4356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31"/>
          <p:cNvSpPr/>
          <p:nvPr/>
        </p:nvSpPr>
        <p:spPr>
          <a:xfrm>
            <a:off x="1131840" y="74052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32"/>
          <p:cNvSpPr/>
          <p:nvPr/>
        </p:nvSpPr>
        <p:spPr>
          <a:xfrm>
            <a:off x="1131840" y="104508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3"/>
          <p:cNvSpPr/>
          <p:nvPr/>
        </p:nvSpPr>
        <p:spPr>
          <a:xfrm flipH="1">
            <a:off x="1522440" y="152424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4"/>
          <p:cNvSpPr/>
          <p:nvPr/>
        </p:nvSpPr>
        <p:spPr>
          <a:xfrm flipH="1">
            <a:off x="1305000" y="130644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35"/>
          <p:cNvSpPr/>
          <p:nvPr/>
        </p:nvSpPr>
        <p:spPr>
          <a:xfrm flipH="1">
            <a:off x="1305000" y="174204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36"/>
          <p:cNvSpPr/>
          <p:nvPr/>
        </p:nvSpPr>
        <p:spPr>
          <a:xfrm flipH="1">
            <a:off x="1130760" y="200304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7"/>
          <p:cNvSpPr/>
          <p:nvPr/>
        </p:nvSpPr>
        <p:spPr>
          <a:xfrm flipH="1">
            <a:off x="1130760" y="230796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8"/>
          <p:cNvSpPr/>
          <p:nvPr/>
        </p:nvSpPr>
        <p:spPr>
          <a:xfrm>
            <a:off x="1523880" y="278676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9"/>
          <p:cNvSpPr/>
          <p:nvPr/>
        </p:nvSpPr>
        <p:spPr>
          <a:xfrm>
            <a:off x="1306080" y="256932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40"/>
          <p:cNvSpPr/>
          <p:nvPr/>
        </p:nvSpPr>
        <p:spPr>
          <a:xfrm>
            <a:off x="1306080" y="301608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41"/>
          <p:cNvSpPr/>
          <p:nvPr/>
        </p:nvSpPr>
        <p:spPr>
          <a:xfrm>
            <a:off x="1131840" y="327708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42"/>
          <p:cNvSpPr/>
          <p:nvPr/>
        </p:nvSpPr>
        <p:spPr>
          <a:xfrm>
            <a:off x="1131840" y="358200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43"/>
          <p:cNvSpPr/>
          <p:nvPr/>
        </p:nvSpPr>
        <p:spPr>
          <a:xfrm flipH="1">
            <a:off x="1522440" y="406116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44"/>
          <p:cNvSpPr/>
          <p:nvPr/>
        </p:nvSpPr>
        <p:spPr>
          <a:xfrm flipH="1">
            <a:off x="1327680" y="384336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45"/>
          <p:cNvSpPr/>
          <p:nvPr/>
        </p:nvSpPr>
        <p:spPr>
          <a:xfrm flipH="1">
            <a:off x="1316160" y="428976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6"/>
          <p:cNvSpPr/>
          <p:nvPr/>
        </p:nvSpPr>
        <p:spPr>
          <a:xfrm flipH="1">
            <a:off x="1141920" y="455076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47"/>
          <p:cNvSpPr/>
          <p:nvPr/>
        </p:nvSpPr>
        <p:spPr>
          <a:xfrm flipH="1">
            <a:off x="1141920" y="485568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48"/>
          <p:cNvSpPr/>
          <p:nvPr/>
        </p:nvSpPr>
        <p:spPr>
          <a:xfrm>
            <a:off x="1535040" y="533448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49"/>
          <p:cNvSpPr/>
          <p:nvPr/>
        </p:nvSpPr>
        <p:spPr>
          <a:xfrm>
            <a:off x="1317240" y="511704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50"/>
          <p:cNvSpPr/>
          <p:nvPr/>
        </p:nvSpPr>
        <p:spPr>
          <a:xfrm>
            <a:off x="1317240" y="555228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51"/>
          <p:cNvSpPr/>
          <p:nvPr/>
        </p:nvSpPr>
        <p:spPr>
          <a:xfrm>
            <a:off x="1143360" y="581364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52"/>
          <p:cNvSpPr/>
          <p:nvPr/>
        </p:nvSpPr>
        <p:spPr>
          <a:xfrm>
            <a:off x="1143360" y="611856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53"/>
          <p:cNvSpPr/>
          <p:nvPr/>
        </p:nvSpPr>
        <p:spPr>
          <a:xfrm flipH="1">
            <a:off x="445320" y="659736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54"/>
          <p:cNvSpPr/>
          <p:nvPr/>
        </p:nvSpPr>
        <p:spPr>
          <a:xfrm flipH="1">
            <a:off x="663120" y="637956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55"/>
          <p:cNvSpPr/>
          <p:nvPr/>
        </p:nvSpPr>
        <p:spPr>
          <a:xfrm>
            <a:off x="435240" y="26136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56"/>
          <p:cNvSpPr/>
          <p:nvPr/>
        </p:nvSpPr>
        <p:spPr>
          <a:xfrm>
            <a:off x="653040" y="47916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57"/>
          <p:cNvSpPr/>
          <p:nvPr/>
        </p:nvSpPr>
        <p:spPr>
          <a:xfrm>
            <a:off x="653040" y="4356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58"/>
          <p:cNvSpPr/>
          <p:nvPr/>
        </p:nvSpPr>
        <p:spPr>
          <a:xfrm>
            <a:off x="826920" y="74052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59"/>
          <p:cNvSpPr/>
          <p:nvPr/>
        </p:nvSpPr>
        <p:spPr>
          <a:xfrm>
            <a:off x="826920" y="104508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60"/>
          <p:cNvSpPr/>
          <p:nvPr/>
        </p:nvSpPr>
        <p:spPr>
          <a:xfrm flipH="1">
            <a:off x="434160" y="152424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61"/>
          <p:cNvSpPr/>
          <p:nvPr/>
        </p:nvSpPr>
        <p:spPr>
          <a:xfrm flipH="1">
            <a:off x="651600" y="130644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62"/>
          <p:cNvSpPr/>
          <p:nvPr/>
        </p:nvSpPr>
        <p:spPr>
          <a:xfrm flipH="1">
            <a:off x="651600" y="174204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63"/>
          <p:cNvSpPr/>
          <p:nvPr/>
        </p:nvSpPr>
        <p:spPr>
          <a:xfrm flipH="1">
            <a:off x="825840" y="200304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64"/>
          <p:cNvSpPr/>
          <p:nvPr/>
        </p:nvSpPr>
        <p:spPr>
          <a:xfrm flipH="1">
            <a:off x="825840" y="230796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65"/>
          <p:cNvSpPr/>
          <p:nvPr/>
        </p:nvSpPr>
        <p:spPr>
          <a:xfrm>
            <a:off x="435240" y="278676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66"/>
          <p:cNvSpPr/>
          <p:nvPr/>
        </p:nvSpPr>
        <p:spPr>
          <a:xfrm>
            <a:off x="653040" y="256932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67"/>
          <p:cNvSpPr/>
          <p:nvPr/>
        </p:nvSpPr>
        <p:spPr>
          <a:xfrm>
            <a:off x="653040" y="301608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68"/>
          <p:cNvSpPr/>
          <p:nvPr/>
        </p:nvSpPr>
        <p:spPr>
          <a:xfrm>
            <a:off x="826920" y="327708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69"/>
          <p:cNvSpPr/>
          <p:nvPr/>
        </p:nvSpPr>
        <p:spPr>
          <a:xfrm>
            <a:off x="826920" y="358200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70"/>
          <p:cNvSpPr/>
          <p:nvPr/>
        </p:nvSpPr>
        <p:spPr>
          <a:xfrm flipH="1">
            <a:off x="434160" y="406116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71"/>
          <p:cNvSpPr/>
          <p:nvPr/>
        </p:nvSpPr>
        <p:spPr>
          <a:xfrm flipH="1">
            <a:off x="674280" y="384336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72"/>
          <p:cNvSpPr/>
          <p:nvPr/>
        </p:nvSpPr>
        <p:spPr>
          <a:xfrm flipH="1">
            <a:off x="663120" y="428976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73"/>
          <p:cNvSpPr/>
          <p:nvPr/>
        </p:nvSpPr>
        <p:spPr>
          <a:xfrm flipH="1">
            <a:off x="837360" y="455076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74"/>
          <p:cNvSpPr/>
          <p:nvPr/>
        </p:nvSpPr>
        <p:spPr>
          <a:xfrm flipH="1">
            <a:off x="837360" y="485568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75"/>
          <p:cNvSpPr/>
          <p:nvPr/>
        </p:nvSpPr>
        <p:spPr>
          <a:xfrm>
            <a:off x="446400" y="533448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76"/>
          <p:cNvSpPr/>
          <p:nvPr/>
        </p:nvSpPr>
        <p:spPr>
          <a:xfrm>
            <a:off x="664200" y="511704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77"/>
          <p:cNvSpPr/>
          <p:nvPr/>
        </p:nvSpPr>
        <p:spPr>
          <a:xfrm>
            <a:off x="664200" y="555228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78"/>
          <p:cNvSpPr/>
          <p:nvPr/>
        </p:nvSpPr>
        <p:spPr>
          <a:xfrm>
            <a:off x="838440" y="581364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79"/>
          <p:cNvSpPr/>
          <p:nvPr/>
        </p:nvSpPr>
        <p:spPr>
          <a:xfrm>
            <a:off x="838440" y="611856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80"/>
          <p:cNvSpPr/>
          <p:nvPr/>
        </p:nvSpPr>
        <p:spPr>
          <a:xfrm flipH="1">
            <a:off x="1533960" y="659736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81"/>
          <p:cNvSpPr/>
          <p:nvPr/>
        </p:nvSpPr>
        <p:spPr>
          <a:xfrm flipH="1">
            <a:off x="1316160" y="6379560"/>
            <a:ext cx="217080" cy="217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PlaceHolder 8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8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 flipH="1" flipV="1">
            <a:off x="-1080" y="5441400"/>
            <a:ext cx="12191040" cy="1414080"/>
          </a:xfrm>
          <a:prstGeom prst="flowChartDocumen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"/>
          <p:cNvSpPr/>
          <p:nvPr/>
        </p:nvSpPr>
        <p:spPr>
          <a:xfrm>
            <a:off x="8926200" y="6313680"/>
            <a:ext cx="2829240" cy="43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85490829-99AF-414E-A62B-FD0F97E368F2}" type="slidenum"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 hidden="1"/>
          <p:cNvSpPr/>
          <p:nvPr/>
        </p:nvSpPr>
        <p:spPr>
          <a:xfrm>
            <a:off x="3240" y="6400800"/>
            <a:ext cx="12186720" cy="4550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Line 2"/>
          <p:cNvSpPr/>
          <p:nvPr/>
        </p:nvSpPr>
        <p:spPr>
          <a:xfrm>
            <a:off x="1193400" y="1897200"/>
            <a:ext cx="99669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3"/>
          <p:cNvSpPr/>
          <p:nvPr/>
        </p:nvSpPr>
        <p:spPr>
          <a:xfrm>
            <a:off x="3240" y="6400800"/>
            <a:ext cx="12186720" cy="4550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Line 4"/>
          <p:cNvSpPr/>
          <p:nvPr/>
        </p:nvSpPr>
        <p:spPr>
          <a:xfrm>
            <a:off x="1207440" y="4474440"/>
            <a:ext cx="98755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mailto:Workhead@hotmail.com" TargetMode="External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6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sguru.org/hard-drive-failure-causes-solutions/" TargetMode="Externa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Picture 3" descr=""/>
          <p:cNvPicPr/>
          <p:nvPr/>
        </p:nvPicPr>
        <p:blipFill>
          <a:blip r:embed="rId1"/>
          <a:srcRect l="0" t="10001" r="-2" b="-3"/>
          <a:stretch/>
        </p:blipFill>
        <p:spPr>
          <a:xfrm>
            <a:off x="360" y="0"/>
            <a:ext cx="12189960" cy="6855840"/>
          </a:xfrm>
          <a:prstGeom prst="rect">
            <a:avLst/>
          </a:prstGeom>
          <a:ln w="0">
            <a:noFill/>
          </a:ln>
        </p:spPr>
      </p:pic>
      <p:sp>
        <p:nvSpPr>
          <p:cNvPr id="325" name="Line 1"/>
          <p:cNvSpPr/>
          <p:nvPr/>
        </p:nvSpPr>
        <p:spPr>
          <a:xfrm>
            <a:off x="5380200" y="5469120"/>
            <a:ext cx="63093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6" name="" descr=""/>
          <p:cNvPicPr/>
          <p:nvPr/>
        </p:nvPicPr>
        <p:blipFill>
          <a:blip r:embed="rId2"/>
          <a:stretch/>
        </p:blipFill>
        <p:spPr>
          <a:xfrm>
            <a:off x="1359000" y="279360"/>
            <a:ext cx="9523080" cy="6322680"/>
          </a:xfrm>
          <a:prstGeom prst="rect">
            <a:avLst/>
          </a:prstGeom>
          <a:ln w="0">
            <a:noFill/>
          </a:ln>
        </p:spPr>
      </p:pic>
      <p:sp>
        <p:nvSpPr>
          <p:cNvPr id="327" name="CustomShape 2"/>
          <p:cNvSpPr/>
          <p:nvPr/>
        </p:nvSpPr>
        <p:spPr>
          <a:xfrm>
            <a:off x="0" y="6400800"/>
            <a:ext cx="12189960" cy="45504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3"/>
          <p:cNvSpPr/>
          <p:nvPr/>
        </p:nvSpPr>
        <p:spPr>
          <a:xfrm>
            <a:off x="1600200" y="1681200"/>
            <a:ext cx="6468480" cy="60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185" strike="noStrike" cap="all">
                <a:solidFill>
                  <a:srgbClr val="f6f9d4"/>
                </a:solidFill>
                <a:latin typeface="Tw Cen MT"/>
                <a:ea typeface="DejaVu Sans"/>
              </a:rPr>
              <a:t> </a:t>
            </a:r>
            <a:r>
              <a:rPr b="0" lang="en-US" sz="2400" spc="185" strike="noStrike" cap="all">
                <a:solidFill>
                  <a:srgbClr val="f6f9d4"/>
                </a:solidFill>
                <a:latin typeface="Tw Cen MT"/>
                <a:ea typeface="DejaVu Sans"/>
              </a:rPr>
              <a:t>OPA TOWOBOLA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914400" y="4800600"/>
            <a:ext cx="6468480" cy="122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69000"/>
          </a:bodyPr>
          <a:p>
            <a:pPr>
              <a:lnSpc>
                <a:spcPct val="90000"/>
              </a:lnSpc>
            </a:pPr>
            <a:r>
              <a:rPr b="0" lang="en-US" sz="5400" spc="-52" strike="noStrike">
                <a:solidFill>
                  <a:srgbClr val="ffffff"/>
                </a:solidFill>
                <a:latin typeface="Tw Cen MT"/>
                <a:ea typeface="DejaVu Sans"/>
              </a:rPr>
              <a:t>	</a:t>
            </a:r>
            <a:r>
              <a:rPr b="0" lang="en-US" sz="5400" spc="-52" strike="noStrike">
                <a:solidFill>
                  <a:srgbClr val="ffffff"/>
                </a:solidFill>
                <a:latin typeface="Tw Cen MT"/>
                <a:ea typeface="DejaVu Sans"/>
              </a:rPr>
              <a:t>Hard Drive Reliability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Next steps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Expand the analysis to more models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Expand the analysis to more years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Reaching out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Opa Towobola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3f86bf"/>
                </a:solidFill>
                <a:uFillTx/>
                <a:latin typeface="Arial"/>
                <a:ea typeface="DejaVu Sans"/>
                <a:hlinkClick r:id="rId1"/>
              </a:rPr>
              <a:t>Workhead@hotmail.com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f86bf"/>
                </a:solidFill>
                <a:latin typeface="Arial"/>
                <a:ea typeface="DejaVu Sans"/>
              </a:rPr>
              <a:t>Linkedin/carvethefuture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1601640" y="5715000"/>
            <a:ext cx="10056240" cy="84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750" spc="-1" strike="noStrike">
                <a:solidFill>
                  <a:srgbClr val="dd4100"/>
                </a:solidFill>
                <a:latin typeface="Arial"/>
                <a:ea typeface="DejaVu Sans"/>
              </a:rPr>
              <a:t>Predicted ranking</a:t>
            </a:r>
            <a:endParaRPr b="0" lang="en-US" sz="3750" spc="-1" strike="noStrike">
              <a:latin typeface="Arial"/>
            </a:endParaRPr>
          </a:p>
        </p:txBody>
      </p:sp>
      <p:pic>
        <p:nvPicPr>
          <p:cNvPr id="369" name="" descr=""/>
          <p:cNvPicPr/>
          <p:nvPr/>
        </p:nvPicPr>
        <p:blipFill>
          <a:blip r:embed="rId1"/>
          <a:srcRect l="0" t="0" r="0" b="1890"/>
          <a:stretch/>
        </p:blipFill>
        <p:spPr>
          <a:xfrm>
            <a:off x="2971800" y="150120"/>
            <a:ext cx="6437880" cy="533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" descr=""/>
          <p:cNvPicPr/>
          <p:nvPr/>
        </p:nvPicPr>
        <p:blipFill>
          <a:blip r:embed="rId1"/>
          <a:stretch/>
        </p:blipFill>
        <p:spPr>
          <a:xfrm>
            <a:off x="25200" y="0"/>
            <a:ext cx="10718280" cy="517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" descr=""/>
          <p:cNvPicPr/>
          <p:nvPr/>
        </p:nvPicPr>
        <p:blipFill>
          <a:blip r:embed="rId1"/>
          <a:stretch/>
        </p:blipFill>
        <p:spPr>
          <a:xfrm>
            <a:off x="19440" y="28800"/>
            <a:ext cx="11181240" cy="556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1097280" y="758880"/>
            <a:ext cx="10056240" cy="356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4" name="" descr=""/>
          <p:cNvPicPr/>
          <p:nvPr/>
        </p:nvPicPr>
        <p:blipFill>
          <a:blip r:embed="rId1"/>
          <a:stretch/>
        </p:blipFill>
        <p:spPr>
          <a:xfrm rot="21330000">
            <a:off x="1240920" y="352800"/>
            <a:ext cx="9668160" cy="6064560"/>
          </a:xfrm>
          <a:prstGeom prst="rect">
            <a:avLst/>
          </a:prstGeom>
          <a:ln w="0">
            <a:noFill/>
          </a:ln>
          <a:effectLst>
            <a:outerShdw dir="2700000" dist="101823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915120" y="457200"/>
            <a:ext cx="10056240" cy="15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2"/>
          <p:cNvSpPr/>
          <p:nvPr/>
        </p:nvSpPr>
        <p:spPr>
          <a:xfrm>
            <a:off x="914400" y="1684440"/>
            <a:ext cx="10971000" cy="39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2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Mishaps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Water Damage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Human Error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Unforeseen Mishaps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Extreme Energy (Thermal/Magnetic)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Possibly preventable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Virus or Faulty Software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Un-allocated Space Issue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Hardware Issues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Mechanical Flaws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Power Issues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Firmware Corruption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1219680" y="228600"/>
            <a:ext cx="10971720" cy="13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Top Causes of Hard Drive Data Loss </a:t>
            </a:r>
            <a:r>
              <a:rPr b="0" lang="en-US" sz="44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8" name="CustomShape 4"/>
          <p:cNvSpPr/>
          <p:nvPr/>
        </p:nvSpPr>
        <p:spPr>
          <a:xfrm>
            <a:off x="720" y="6172200"/>
            <a:ext cx="6170760" cy="34488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https://sguru.org/hard-drive-failure-causes-solutions/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379" name="" descr=""/>
          <p:cNvPicPr/>
          <p:nvPr/>
        </p:nvPicPr>
        <p:blipFill>
          <a:blip r:embed="rId1"/>
          <a:stretch/>
        </p:blipFill>
        <p:spPr>
          <a:xfrm>
            <a:off x="6400800" y="1194840"/>
            <a:ext cx="4342680" cy="401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1097280" y="758880"/>
            <a:ext cx="10056240" cy="356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2"/>
          <p:cNvSpPr/>
          <p:nvPr/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2" name="" descr=""/>
          <p:cNvPicPr/>
          <p:nvPr/>
        </p:nvPicPr>
        <p:blipFill>
          <a:blip r:embed="rId1"/>
          <a:stretch/>
        </p:blipFill>
        <p:spPr>
          <a:xfrm>
            <a:off x="1143000" y="-156600"/>
            <a:ext cx="8913960" cy="669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915120" y="457200"/>
            <a:ext cx="10056240" cy="15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256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Hours 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914760" y="1828800"/>
            <a:ext cx="6627960" cy="39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5715000" y="6054480"/>
            <a:ext cx="61707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6" name="" descr=""/>
          <p:cNvPicPr/>
          <p:nvPr/>
        </p:nvPicPr>
        <p:blipFill>
          <a:blip r:embed="rId1"/>
          <a:srcRect l="7716" t="21426" r="2283" b="10713"/>
          <a:stretch/>
        </p:blipFill>
        <p:spPr>
          <a:xfrm>
            <a:off x="228600" y="228600"/>
            <a:ext cx="9599760" cy="5065920"/>
          </a:xfrm>
          <a:prstGeom prst="rect">
            <a:avLst/>
          </a:prstGeom>
          <a:ln w="0">
            <a:noFill/>
          </a:ln>
        </p:spPr>
      </p:pic>
      <p:sp>
        <p:nvSpPr>
          <p:cNvPr id="387" name="CustomShape 4"/>
          <p:cNvSpPr/>
          <p:nvPr/>
        </p:nvSpPr>
        <p:spPr>
          <a:xfrm>
            <a:off x="5715000" y="6054480"/>
            <a:ext cx="61707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https://en.wikipedia.org/wiki/S.M.A.R.T.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8" name="CustomShape 5"/>
          <p:cNvSpPr/>
          <p:nvPr/>
        </p:nvSpPr>
        <p:spPr>
          <a:xfrm>
            <a:off x="-1600200" y="5788080"/>
            <a:ext cx="10056240" cy="84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750" spc="-1" strike="noStrike">
                <a:solidFill>
                  <a:srgbClr val="dd4100"/>
                </a:solidFill>
                <a:latin typeface="Arial"/>
                <a:ea typeface="DejaVu Sans"/>
              </a:rPr>
              <a:t>Hours on</a:t>
            </a:r>
            <a:endParaRPr b="0" lang="en-US" sz="3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1097280" y="758880"/>
            <a:ext cx="10056240" cy="356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2"/>
          <p:cNvSpPr/>
          <p:nvPr/>
        </p:nvSpPr>
        <p:spPr>
          <a:xfrm>
            <a:off x="4154760" y="3281400"/>
            <a:ext cx="39830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https://archive.org/details/car_000122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91" name="" descr=""/>
          <p:cNvPicPr/>
          <p:nvPr/>
        </p:nvPicPr>
        <p:blipFill>
          <a:blip r:embed="rId1"/>
          <a:stretch/>
        </p:blipFill>
        <p:spPr>
          <a:xfrm>
            <a:off x="1928880" y="25560"/>
            <a:ext cx="8434800" cy="685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915120" y="457200"/>
            <a:ext cx="10056240" cy="15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2"/>
          <p:cNvSpPr/>
          <p:nvPr/>
        </p:nvSpPr>
        <p:spPr>
          <a:xfrm>
            <a:off x="914400" y="1684440"/>
            <a:ext cx="10971000" cy="39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Top Causes of Hard Drive Data Loss </a:t>
            </a:r>
            <a:r>
              <a:rPr b="0" lang="en-US" sz="44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5029920" y="6172200"/>
            <a:ext cx="6170760" cy="34488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1 </a:t>
            </a:r>
            <a:r>
              <a:rPr b="0" lang="en-US" sz="1400" spc="-1" strike="noStrike" u="sng">
                <a:solidFill>
                  <a:srgbClr val="3f86bf"/>
                </a:solidFill>
                <a:uFillTx/>
                <a:latin typeface="Arial"/>
                <a:ea typeface="DejaVu Sans"/>
                <a:hlinkClick r:id="rId1"/>
              </a:rPr>
              <a:t>https://sguru.org/hard-drive-failure-causes-solutions/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2. https://recoverit.wondershare.com/harddrive-errors/hard-drive-repair.html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2"/>
          <a:stretch/>
        </p:blipFill>
        <p:spPr>
          <a:xfrm>
            <a:off x="1195560" y="1424520"/>
            <a:ext cx="4300920" cy="3976560"/>
          </a:xfrm>
          <a:prstGeom prst="rect">
            <a:avLst/>
          </a:prstGeom>
          <a:ln w="0">
            <a:noFill/>
          </a:ln>
        </p:spPr>
      </p:pic>
      <p:pic>
        <p:nvPicPr>
          <p:cNvPr id="335" name="" descr=""/>
          <p:cNvPicPr/>
          <p:nvPr/>
        </p:nvPicPr>
        <p:blipFill>
          <a:blip r:embed="rId3"/>
          <a:srcRect l="19729" t="0" r="26123" b="16964"/>
          <a:stretch/>
        </p:blipFill>
        <p:spPr>
          <a:xfrm>
            <a:off x="6446520" y="1418400"/>
            <a:ext cx="4296960" cy="397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1097280" y="758880"/>
            <a:ext cx="10056240" cy="10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2"/>
          <p:cNvSpPr/>
          <p:nvPr/>
        </p:nvSpPr>
        <p:spPr>
          <a:xfrm>
            <a:off x="228600" y="2286000"/>
            <a:ext cx="11200320" cy="213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3"/>
          <p:cNvSpPr/>
          <p:nvPr/>
        </p:nvSpPr>
        <p:spPr>
          <a:xfrm>
            <a:off x="6020640" y="6234480"/>
            <a:ext cx="61707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1 https://en.wikipedia.org/wiki/S.M.A.R.T.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9" name="CustomShape 4"/>
          <p:cNvSpPr/>
          <p:nvPr/>
        </p:nvSpPr>
        <p:spPr>
          <a:xfrm>
            <a:off x="686160" y="228600"/>
            <a:ext cx="109717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S.M.A.R.T. ? </a:t>
            </a:r>
            <a:r>
              <a:rPr b="0" lang="en-US" sz="44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0" name="CustomShape 5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Self-Monitoring, 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Analysis and 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Reporting 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Technology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Computer hard disk drive monitoring system 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Detect and report various indicators of drive reliability 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Anticipate imminent hardware failures.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341" name="" descr=""/>
          <p:cNvPicPr/>
          <p:nvPr/>
        </p:nvPicPr>
        <p:blipFill>
          <a:blip r:embed="rId1"/>
          <a:stretch/>
        </p:blipFill>
        <p:spPr>
          <a:xfrm>
            <a:off x="6629400" y="1476720"/>
            <a:ext cx="5416920" cy="395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" descr=""/>
          <p:cNvPicPr/>
          <p:nvPr/>
        </p:nvPicPr>
        <p:blipFill>
          <a:blip r:embed="rId1"/>
          <a:srcRect l="8541" t="10556" r="58049" b="49621"/>
          <a:stretch/>
        </p:blipFill>
        <p:spPr>
          <a:xfrm>
            <a:off x="5477760" y="1371600"/>
            <a:ext cx="6636960" cy="3976560"/>
          </a:xfrm>
          <a:prstGeom prst="rect">
            <a:avLst/>
          </a:prstGeom>
          <a:ln w="0">
            <a:noFill/>
          </a:ln>
        </p:spPr>
      </p:pic>
      <p:sp>
        <p:nvSpPr>
          <p:cNvPr id="343" name="CustomShape 1"/>
          <p:cNvSpPr/>
          <p:nvPr/>
        </p:nvSpPr>
        <p:spPr>
          <a:xfrm>
            <a:off x="609480" y="76680"/>
            <a:ext cx="10056240" cy="8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2"/>
          <p:cNvSpPr/>
          <p:nvPr/>
        </p:nvSpPr>
        <p:spPr>
          <a:xfrm>
            <a:off x="914400" y="5499000"/>
            <a:ext cx="1074312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3"/>
          <p:cNvSpPr/>
          <p:nvPr/>
        </p:nvSpPr>
        <p:spPr>
          <a:xfrm>
            <a:off x="68616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Data source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6" name="CustomShape 4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Every month 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Since 2013, 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comma separated values spreadsheet/month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row/day * ~100 thousand drives 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More than 50 of the 255 S.M.A.R.T.  metrics.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" descr=""/>
          <p:cNvPicPr/>
          <p:nvPr/>
        </p:nvPicPr>
        <p:blipFill>
          <a:blip r:embed="rId1"/>
          <a:srcRect l="0" t="2589" r="7467" b="0"/>
          <a:stretch/>
        </p:blipFill>
        <p:spPr>
          <a:xfrm>
            <a:off x="2851920" y="84600"/>
            <a:ext cx="8668800" cy="6772680"/>
          </a:xfrm>
          <a:prstGeom prst="rect">
            <a:avLst/>
          </a:prstGeom>
          <a:ln w="0">
            <a:noFill/>
          </a:ln>
        </p:spPr>
      </p:pic>
      <p:sp>
        <p:nvSpPr>
          <p:cNvPr id="348" name="CustomShape 1"/>
          <p:cNvSpPr/>
          <p:nvPr/>
        </p:nvSpPr>
        <p:spPr>
          <a:xfrm>
            <a:off x="0" y="1959120"/>
            <a:ext cx="10884960" cy="130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2"/>
          <p:cNvSpPr/>
          <p:nvPr/>
        </p:nvSpPr>
        <p:spPr>
          <a:xfrm>
            <a:off x="1143000" y="5788440"/>
            <a:ext cx="10056240" cy="84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3"/>
          <p:cNvSpPr/>
          <p:nvPr/>
        </p:nvSpPr>
        <p:spPr>
          <a:xfrm>
            <a:off x="0" y="0"/>
            <a:ext cx="2056680" cy="6857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686880" y="5715000"/>
            <a:ext cx="10056240" cy="84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750" spc="-1" strike="noStrike">
                <a:solidFill>
                  <a:srgbClr val="dd4100"/>
                </a:solidFill>
                <a:latin typeface="Arial"/>
                <a:ea typeface="DejaVu Sans"/>
              </a:rPr>
              <a:t> </a:t>
            </a:r>
            <a:r>
              <a:rPr b="0" lang="en-US" sz="3750" spc="-1" strike="noStrike">
                <a:solidFill>
                  <a:srgbClr val="dd4100"/>
                </a:solidFill>
                <a:latin typeface="Arial"/>
                <a:ea typeface="DejaVu Sans"/>
              </a:rPr>
              <a:t>Unit Segregation by LifeSpan</a:t>
            </a:r>
            <a:endParaRPr b="0" lang="en-US" sz="3750" spc="-1" strike="noStrike">
              <a:latin typeface="Arial"/>
            </a:endParaRPr>
          </a:p>
        </p:txBody>
      </p:sp>
      <p:pic>
        <p:nvPicPr>
          <p:cNvPr id="352" name="" descr=""/>
          <p:cNvPicPr/>
          <p:nvPr/>
        </p:nvPicPr>
        <p:blipFill>
          <a:blip r:embed="rId1"/>
          <a:srcRect l="0" t="6019" r="8970" b="0"/>
          <a:stretch/>
        </p:blipFill>
        <p:spPr>
          <a:xfrm>
            <a:off x="1600200" y="228600"/>
            <a:ext cx="9371520" cy="525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686880" y="5715000"/>
            <a:ext cx="10056240" cy="84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750" spc="-1" strike="noStrike">
                <a:solidFill>
                  <a:srgbClr val="dd4100"/>
                </a:solidFill>
                <a:latin typeface="Arial"/>
                <a:ea typeface="DejaVu Sans"/>
              </a:rPr>
              <a:t>Tree classification</a:t>
            </a:r>
            <a:endParaRPr b="0" lang="en-US" sz="3750" spc="-1" strike="noStrike">
              <a:latin typeface="Arial"/>
            </a:endParaRPr>
          </a:p>
        </p:txBody>
      </p:sp>
      <p:pic>
        <p:nvPicPr>
          <p:cNvPr id="354" name="" descr=""/>
          <p:cNvPicPr/>
          <p:nvPr/>
        </p:nvPicPr>
        <p:blipFill>
          <a:blip r:embed="rId1"/>
          <a:srcRect l="0" t="0" r="0" b="1890"/>
          <a:stretch/>
        </p:blipFill>
        <p:spPr>
          <a:xfrm>
            <a:off x="5677200" y="150480"/>
            <a:ext cx="6437880" cy="5335560"/>
          </a:xfrm>
          <a:prstGeom prst="rect">
            <a:avLst/>
          </a:prstGeom>
          <a:ln w="0">
            <a:noFill/>
          </a:ln>
        </p:spPr>
      </p:pic>
      <p:pic>
        <p:nvPicPr>
          <p:cNvPr id="355" name="" descr=""/>
          <p:cNvPicPr/>
          <p:nvPr/>
        </p:nvPicPr>
        <p:blipFill>
          <a:blip r:embed="rId2"/>
          <a:stretch/>
        </p:blipFill>
        <p:spPr>
          <a:xfrm>
            <a:off x="136440" y="914400"/>
            <a:ext cx="5493240" cy="2513880"/>
          </a:xfrm>
          <a:prstGeom prst="rect">
            <a:avLst/>
          </a:prstGeom>
          <a:ln w="0">
            <a:noFill/>
          </a:ln>
        </p:spPr>
      </p:pic>
      <p:sp>
        <p:nvSpPr>
          <p:cNvPr id="356" name="CustomShape 2"/>
          <p:cNvSpPr/>
          <p:nvPr/>
        </p:nvSpPr>
        <p:spPr>
          <a:xfrm>
            <a:off x="228600" y="3540600"/>
            <a:ext cx="5257080" cy="57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1 https://image.slidesharecdn.com/neuralnetworksinthewild-141028173746-conversion-gate01/95/neural-networks-in-the-wild-handwriting-recognition-19-638.jpg?cb=1414535504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1097280" y="301680"/>
            <a:ext cx="10056240" cy="84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750" spc="-1" strike="noStrike">
                <a:solidFill>
                  <a:srgbClr val="dd4100"/>
                </a:solidFill>
                <a:latin typeface="Arial"/>
                <a:ea typeface="DejaVu Sans"/>
              </a:rPr>
              <a:t>Algorithmic prediction of performance</a:t>
            </a:r>
            <a:endParaRPr b="0" lang="en-US" sz="3750" spc="-1" strike="noStrike">
              <a:latin typeface="Arial"/>
            </a:endParaRPr>
          </a:p>
        </p:txBody>
      </p:sp>
      <p:pic>
        <p:nvPicPr>
          <p:cNvPr id="358" name="" descr=""/>
          <p:cNvPicPr/>
          <p:nvPr/>
        </p:nvPicPr>
        <p:blipFill>
          <a:blip r:embed="rId1"/>
          <a:srcRect l="0" t="0" r="0" b="5288"/>
          <a:stretch/>
        </p:blipFill>
        <p:spPr>
          <a:xfrm>
            <a:off x="181440" y="450000"/>
            <a:ext cx="6904440" cy="49996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359" name="Table 2"/>
          <p:cNvGraphicFramePr/>
          <p:nvPr/>
        </p:nvGraphicFramePr>
        <p:xfrm>
          <a:off x="6931080" y="505080"/>
          <a:ext cx="4419000" cy="1299600"/>
        </p:xfrm>
        <a:graphic>
          <a:graphicData uri="http://schemas.openxmlformats.org/drawingml/2006/table">
            <a:tbl>
              <a:tblPr/>
              <a:tblGrid>
                <a:gridCol w="3592080"/>
                <a:gridCol w="827280"/>
              </a:tblGrid>
              <a:tr h="4276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Model prediction metrics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Value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438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CV average score: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0.93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8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Accuracy: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0.82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60" name="CustomShape 3"/>
          <p:cNvSpPr/>
          <p:nvPr/>
        </p:nvSpPr>
        <p:spPr>
          <a:xfrm>
            <a:off x="686880" y="5715000"/>
            <a:ext cx="10056240" cy="84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750" spc="-1" strike="noStrike">
                <a:solidFill>
                  <a:srgbClr val="dd4100"/>
                </a:solidFill>
                <a:latin typeface="Arial"/>
                <a:ea typeface="DejaVu Sans"/>
              </a:rPr>
              <a:t>Algorithm prediction of performance clusters</a:t>
            </a:r>
            <a:endParaRPr b="0" lang="en-US" sz="3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Conclusion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457560" y="1051920"/>
            <a:ext cx="1097172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Extra trees algorithm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&gt;60% success segregating lifespans 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using SMART health attributes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63" name="" descr=""/>
          <p:cNvPicPr/>
          <p:nvPr/>
        </p:nvPicPr>
        <p:blipFill>
          <a:blip r:embed="rId1"/>
          <a:stretch/>
        </p:blipFill>
        <p:spPr>
          <a:xfrm>
            <a:off x="852120" y="2899800"/>
            <a:ext cx="8977680" cy="251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c2b31"/>
      </a:dk2>
      <a:lt2>
        <a:srgbClr val="f0f3f0"/>
      </a:lt2>
      <a:accent1>
        <a:srgbClr val="d630e0"/>
      </a:accent1>
      <a:accent2>
        <a:srgbClr val="7d22cf"/>
      </a:accent2>
      <a:accent3>
        <a:srgbClr val="4430e0"/>
      </a:accent3>
      <a:accent4>
        <a:srgbClr val="1e54ce"/>
      </a:accent4>
      <a:accent5>
        <a:srgbClr val="30afe0"/>
      </a:accent5>
      <a:accent6>
        <a:srgbClr val="1dc3ac"/>
      </a:accent6>
      <a:hlink>
        <a:srgbClr val="3f86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c2b31"/>
      </a:dk2>
      <a:lt2>
        <a:srgbClr val="f0f3f0"/>
      </a:lt2>
      <a:accent1>
        <a:srgbClr val="d630e0"/>
      </a:accent1>
      <a:accent2>
        <a:srgbClr val="7d22cf"/>
      </a:accent2>
      <a:accent3>
        <a:srgbClr val="4430e0"/>
      </a:accent3>
      <a:accent4>
        <a:srgbClr val="1e54ce"/>
      </a:accent4>
      <a:accent5>
        <a:srgbClr val="30afe0"/>
      </a:accent5>
      <a:accent6>
        <a:srgbClr val="1dc3ac"/>
      </a:accent6>
      <a:hlink>
        <a:srgbClr val="3f86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c2b31"/>
      </a:dk2>
      <a:lt2>
        <a:srgbClr val="f0f3f0"/>
      </a:lt2>
      <a:accent1>
        <a:srgbClr val="d630e0"/>
      </a:accent1>
      <a:accent2>
        <a:srgbClr val="7d22cf"/>
      </a:accent2>
      <a:accent3>
        <a:srgbClr val="4430e0"/>
      </a:accent3>
      <a:accent4>
        <a:srgbClr val="1e54ce"/>
      </a:accent4>
      <a:accent5>
        <a:srgbClr val="30afe0"/>
      </a:accent5>
      <a:accent6>
        <a:srgbClr val="1dc3ac"/>
      </a:accent6>
      <a:hlink>
        <a:srgbClr val="3f86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c2b31"/>
      </a:dk2>
      <a:lt2>
        <a:srgbClr val="f0f3f0"/>
      </a:lt2>
      <a:accent1>
        <a:srgbClr val="d630e0"/>
      </a:accent1>
      <a:accent2>
        <a:srgbClr val="7d22cf"/>
      </a:accent2>
      <a:accent3>
        <a:srgbClr val="4430e0"/>
      </a:accent3>
      <a:accent4>
        <a:srgbClr val="1e54ce"/>
      </a:accent4>
      <a:accent5>
        <a:srgbClr val="30afe0"/>
      </a:accent5>
      <a:accent6>
        <a:srgbClr val="1dc3ac"/>
      </a:accent6>
      <a:hlink>
        <a:srgbClr val="3f86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c2b31"/>
      </a:dk2>
      <a:lt2>
        <a:srgbClr val="f0f3f0"/>
      </a:lt2>
      <a:accent1>
        <a:srgbClr val="d630e0"/>
      </a:accent1>
      <a:accent2>
        <a:srgbClr val="7d22cf"/>
      </a:accent2>
      <a:accent3>
        <a:srgbClr val="4430e0"/>
      </a:accent3>
      <a:accent4>
        <a:srgbClr val="1e54ce"/>
      </a:accent4>
      <a:accent5>
        <a:srgbClr val="30afe0"/>
      </a:accent5>
      <a:accent6>
        <a:srgbClr val="1dc3ac"/>
      </a:accent6>
      <a:hlink>
        <a:srgbClr val="3f86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c2b31"/>
      </a:dk2>
      <a:lt2>
        <a:srgbClr val="f0f3f0"/>
      </a:lt2>
      <a:accent1>
        <a:srgbClr val="d630e0"/>
      </a:accent1>
      <a:accent2>
        <a:srgbClr val="7d22cf"/>
      </a:accent2>
      <a:accent3>
        <a:srgbClr val="4430e0"/>
      </a:accent3>
      <a:accent4>
        <a:srgbClr val="1e54ce"/>
      </a:accent4>
      <a:accent5>
        <a:srgbClr val="30afe0"/>
      </a:accent5>
      <a:accent6>
        <a:srgbClr val="1dc3ac"/>
      </a:accent6>
      <a:hlink>
        <a:srgbClr val="3f86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1553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2021-01-10T05:22:41Z</dcterms:created>
  <dc:creator/>
  <dc:description/>
  <dc:language>en-US</dc:language>
  <cp:lastModifiedBy/>
  <dcterms:modified xsi:type="dcterms:W3CDTF">2021-01-16T06:48:02Z</dcterms:modified>
  <cp:revision>38</cp:revision>
  <dc:subject/>
  <dc:title>Geometric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SIP_Label_f42aa342-8706-4288-bd11-ebb85995028c_ActionId">
    <vt:lpwstr>4ddf67fa-94c4-4d54-a3db-00003dcf17f4</vt:lpwstr>
  </property>
  <property fmtid="{D5CDD505-2E9C-101B-9397-08002B2CF9AE}" pid="7" name="MSIP_Label_f42aa342-8706-4288-bd11-ebb85995028c_ContentBits">
    <vt:lpwstr>0</vt:lpwstr>
  </property>
  <property fmtid="{D5CDD505-2E9C-101B-9397-08002B2CF9AE}" pid="8" name="MSIP_Label_f42aa342-8706-4288-bd11-ebb85995028c_Enabled">
    <vt:lpwstr>true</vt:lpwstr>
  </property>
  <property fmtid="{D5CDD505-2E9C-101B-9397-08002B2CF9AE}" pid="9" name="MSIP_Label_f42aa342-8706-4288-bd11-ebb85995028c_Method">
    <vt:lpwstr>Standard</vt:lpwstr>
  </property>
  <property fmtid="{D5CDD505-2E9C-101B-9397-08002B2CF9AE}" pid="10" name="MSIP_Label_f42aa342-8706-4288-bd11-ebb85995028c_Name">
    <vt:lpwstr>Internal</vt:lpwstr>
  </property>
  <property fmtid="{D5CDD505-2E9C-101B-9397-08002B2CF9AE}" pid="11" name="MSIP_Label_f42aa342-8706-4288-bd11-ebb85995028c_SetDate">
    <vt:lpwstr>2020-03-13T04:15:13Z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Notes">
    <vt:i4>0</vt:i4>
  </property>
  <property fmtid="{D5CDD505-2E9C-101B-9397-08002B2CF9AE}" pid="14" name="PresentationFormat">
    <vt:lpwstr>Widescreen</vt:lpwstr>
  </property>
  <property fmtid="{D5CDD505-2E9C-101B-9397-08002B2CF9AE}" pid="15" name="ScaleCrop">
    <vt:bool>0</vt:bool>
  </property>
  <property fmtid="{D5CDD505-2E9C-101B-9397-08002B2CF9AE}" pid="16" name="ShareDoc">
    <vt:bool>0</vt:bool>
  </property>
  <property fmtid="{D5CDD505-2E9C-101B-9397-08002B2CF9AE}" pid="17" name="Slides">
    <vt:i4>1</vt:i4>
  </property>
</Properties>
</file>