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1" r:id="rId1"/>
    <p:sldMasterId id="2147483708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6" r:id="rId10"/>
    <p:sldId id="265" r:id="rId11"/>
    <p:sldId id="263" r:id="rId12"/>
    <p:sldId id="264" r:id="rId13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0.15466551632598899"/>
          <c:y val="0.16046386192017301"/>
          <c:w val="0.79506238385983496"/>
          <c:h val="0.839446242358864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14"/>
                <c:pt idx="0">
                  <c:v>Gather Requirements</c:v>
                </c:pt>
                <c:pt idx="1">
                  <c:v>Technology Review</c:v>
                </c:pt>
                <c:pt idx="2">
                  <c:v>Design Document</c:v>
                </c:pt>
                <c:pt idx="3">
                  <c:v>Iteration 0</c:v>
                </c:pt>
                <c:pt idx="4">
                  <c:v>Iteration 1</c:v>
                </c:pt>
                <c:pt idx="5">
                  <c:v>Iteration 2</c:v>
                </c:pt>
                <c:pt idx="6">
                  <c:v>Iteration 3</c:v>
                </c:pt>
                <c:pt idx="7">
                  <c:v>Iteration 4</c:v>
                </c:pt>
                <c:pt idx="8">
                  <c:v>Iteration 5</c:v>
                </c:pt>
                <c:pt idx="9">
                  <c:v>Iteration 6</c:v>
                </c:pt>
                <c:pt idx="10">
                  <c:v>Iteration 7</c:v>
                </c:pt>
                <c:pt idx="11">
                  <c:v>Iteration 8</c:v>
                </c:pt>
                <c:pt idx="12">
                  <c:v>Iteration 9</c:v>
                </c:pt>
                <c:pt idx="13">
                  <c:v>iteration 10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4"/>
                <c:pt idx="0">
                  <c:v>43031</c:v>
                </c:pt>
                <c:pt idx="1">
                  <c:v>43040</c:v>
                </c:pt>
                <c:pt idx="2">
                  <c:v>43056</c:v>
                </c:pt>
                <c:pt idx="3">
                  <c:v>43108</c:v>
                </c:pt>
                <c:pt idx="4">
                  <c:v>43122</c:v>
                </c:pt>
                <c:pt idx="5">
                  <c:v>43136</c:v>
                </c:pt>
                <c:pt idx="6">
                  <c:v>43150</c:v>
                </c:pt>
                <c:pt idx="7">
                  <c:v>43164</c:v>
                </c:pt>
                <c:pt idx="8">
                  <c:v>43178</c:v>
                </c:pt>
                <c:pt idx="9">
                  <c:v>43192</c:v>
                </c:pt>
                <c:pt idx="10">
                  <c:v>43206</c:v>
                </c:pt>
                <c:pt idx="11">
                  <c:v>43220</c:v>
                </c:pt>
                <c:pt idx="12">
                  <c:v>43234</c:v>
                </c:pt>
                <c:pt idx="13">
                  <c:v>43248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12-47A5-94BF-A87696CB78B6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Duration</c:v>
                </c:pt>
              </c:strCache>
            </c:strRef>
          </c:tx>
          <c:spPr>
            <a:solidFill>
              <a:srgbClr val="54A021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14"/>
                <c:pt idx="0">
                  <c:v>Gather Requirements</c:v>
                </c:pt>
                <c:pt idx="1">
                  <c:v>Technology Review</c:v>
                </c:pt>
                <c:pt idx="2">
                  <c:v>Design Document</c:v>
                </c:pt>
                <c:pt idx="3">
                  <c:v>Iteration 0</c:v>
                </c:pt>
                <c:pt idx="4">
                  <c:v>Iteration 1</c:v>
                </c:pt>
                <c:pt idx="5">
                  <c:v>Iteration 2</c:v>
                </c:pt>
                <c:pt idx="6">
                  <c:v>Iteration 3</c:v>
                </c:pt>
                <c:pt idx="7">
                  <c:v>Iteration 4</c:v>
                </c:pt>
                <c:pt idx="8">
                  <c:v>Iteration 5</c:v>
                </c:pt>
                <c:pt idx="9">
                  <c:v>Iteration 6</c:v>
                </c:pt>
                <c:pt idx="10">
                  <c:v>Iteration 7</c:v>
                </c:pt>
                <c:pt idx="11">
                  <c:v>Iteration 8</c:v>
                </c:pt>
                <c:pt idx="12">
                  <c:v>Iteration 9</c:v>
                </c:pt>
                <c:pt idx="13">
                  <c:v>iteration 10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4"/>
                <c:pt idx="0">
                  <c:v>9</c:v>
                </c:pt>
                <c:pt idx="1">
                  <c:v>16</c:v>
                </c:pt>
                <c:pt idx="2">
                  <c:v>14</c:v>
                </c:pt>
                <c:pt idx="3">
                  <c:v>14</c:v>
                </c:pt>
                <c:pt idx="4">
                  <c:v>14</c:v>
                </c:pt>
                <c:pt idx="5">
                  <c:v>14</c:v>
                </c:pt>
                <c:pt idx="6">
                  <c:v>14</c:v>
                </c:pt>
                <c:pt idx="7">
                  <c:v>14</c:v>
                </c:pt>
                <c:pt idx="8">
                  <c:v>14</c:v>
                </c:pt>
                <c:pt idx="9">
                  <c:v>14</c:v>
                </c:pt>
                <c:pt idx="10">
                  <c:v>14</c:v>
                </c:pt>
                <c:pt idx="11">
                  <c:v>14</c:v>
                </c:pt>
                <c:pt idx="12">
                  <c:v>14</c:v>
                </c:pt>
                <c:pt idx="13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E12-47A5-94BF-A87696CB78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34732801"/>
        <c:axId val="87001374"/>
      </c:barChart>
      <c:catAx>
        <c:axId val="34732801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9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</a:defRPr>
            </a:pPr>
            <a:endParaRPr lang="en-US"/>
          </a:p>
        </c:txPr>
        <c:crossAx val="87001374"/>
        <c:crosses val="autoZero"/>
        <c:auto val="1"/>
        <c:lblAlgn val="ctr"/>
        <c:lblOffset val="100"/>
        <c:noMultiLvlLbl val="1"/>
      </c:catAx>
      <c:valAx>
        <c:axId val="87001374"/>
        <c:scaling>
          <c:orientation val="minMax"/>
          <c:min val="43031"/>
        </c:scaling>
        <c:delete val="0"/>
        <c:axPos val="t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m/d/yyyy" sourceLinked="0"/>
        <c:majorTickMark val="none"/>
        <c:minorTickMark val="none"/>
        <c:tickLblPos val="nextTo"/>
        <c:spPr>
          <a:ln w="12600">
            <a:noFill/>
          </a:ln>
        </c:spPr>
        <c:txPr>
          <a:bodyPr/>
          <a:lstStyle/>
          <a:p>
            <a:pPr>
              <a:defRPr sz="9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</a:defRPr>
            </a:pPr>
            <a:endParaRPr lang="en-US"/>
          </a:p>
        </c:txPr>
        <c:crossAx val="34732801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1"/>
  </c:chart>
  <c:spPr>
    <a:solidFill>
      <a:srgbClr val="FFFFFF"/>
    </a:solidFill>
    <a:ln w="9360">
      <a:noFill/>
    </a:ln>
  </c:spPr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1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1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1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1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265BFA24-D9C6-42B5-9713-99EC8D16D2CB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6120" cy="396036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Travis</a:t>
            </a:r>
          </a:p>
        </p:txBody>
      </p:sp>
      <p:sp>
        <p:nvSpPr>
          <p:cNvPr id="145" name="TextShape 2"/>
          <p:cNvSpPr txBox="1"/>
          <p:nvPr/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2936A41-0F7F-481B-BBE2-6C075A014016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11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05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20299D0-8412-45DE-B6D8-B02D2A8A61DE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5747D92-F52B-4156-941B-3EBC9AD373E9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03706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20299D0-8412-45DE-B6D8-B02D2A8A61DE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5747D92-F52B-4156-941B-3EBC9AD373E9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1144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20299D0-8412-45DE-B6D8-B02D2A8A61DE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5747D92-F52B-4156-941B-3EBC9AD373E9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66709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20299D0-8412-45DE-B6D8-B02D2A8A61DE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5747D92-F52B-4156-941B-3EBC9AD373E9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8898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20299D0-8412-45DE-B6D8-B02D2A8A61DE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5747D92-F52B-4156-941B-3EBC9AD373E9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96366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20299D0-8412-45DE-B6D8-B02D2A8A61DE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5747D92-F52B-4156-941B-3EBC9AD373E9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08341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20299D0-8412-45DE-B6D8-B02D2A8A61DE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5747D92-F52B-4156-941B-3EBC9AD373E9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51730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7447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057490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58001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20299D0-8412-45DE-B6D8-B02D2A8A61DE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5747D92-F52B-4156-941B-3EBC9AD373E9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953861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64840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18677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1009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787417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53322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571867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373819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57333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463221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451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20299D0-8412-45DE-B6D8-B02D2A8A61DE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5747D92-F52B-4156-941B-3EBC9AD373E9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002902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450337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371818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56075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20299D0-8412-45DE-B6D8-B02D2A8A61DE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5747D92-F52B-4156-941B-3EBC9AD373E9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45939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20299D0-8412-45DE-B6D8-B02D2A8A61DE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5747D92-F52B-4156-941B-3EBC9AD373E9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7837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012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20299D0-8412-45DE-B6D8-B02D2A8A61DE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5747D92-F52B-4156-941B-3EBC9AD373E9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25224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20299D0-8412-45DE-B6D8-B02D2A8A61DE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5747D92-F52B-4156-941B-3EBC9AD373E9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86331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20299D0-8412-45DE-B6D8-B02D2A8A61DE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5747D92-F52B-4156-941B-3EBC9AD373E9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30571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8601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1332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506960" y="2404440"/>
            <a:ext cx="7766280" cy="164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PlanteR-GB </a:t>
            </a:r>
            <a:endParaRPr lang="en-US" sz="5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1506960" y="4050720"/>
            <a:ext cx="7766280" cy="10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62500" lnSpcReduction="20000"/>
          </a:bodyPr>
          <a:lstStyle/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Group 64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Winter is coming….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Zach Lerew, Travis </a:t>
            </a:r>
            <a:r>
              <a:rPr lang="en-US" sz="1800" b="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Hodgin</a:t>
            </a:r>
            <a:r>
              <a:rPr lang="en-US" sz="18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,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Max Schmidt, Austin </a:t>
            </a:r>
            <a:r>
              <a:rPr lang="en-US" sz="1800" b="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Hodgin</a:t>
            </a:r>
            <a:r>
              <a:rPr lang="en-US" sz="18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9" name="Picture 4"/>
          <p:cNvPicPr/>
          <p:nvPr/>
        </p:nvPicPr>
        <p:blipFill>
          <a:blip r:embed="rId2"/>
          <a:stretch/>
        </p:blipFill>
        <p:spPr>
          <a:xfrm>
            <a:off x="1976400" y="2109960"/>
            <a:ext cx="2985120" cy="2985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Conclusion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677160" y="148896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3"/>
          <p:cNvSpPr/>
          <p:nvPr/>
        </p:nvSpPr>
        <p:spPr>
          <a:xfrm>
            <a:off x="677160" y="147528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Goals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Timeline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Web service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Command line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Web Interface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System architecture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Hardware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Hardware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3"/>
          <p:cNvSpPr/>
          <p:nvPr/>
        </p:nvSpPr>
        <p:spPr>
          <a:xfrm>
            <a:off x="677160" y="148896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WS2812 NeoPixel LEDs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Fully Addressable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Clock based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Supported chosen LED library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Master Controller: Raspberry Pi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Multi-tasking processor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Wireless and Bluetooth chip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Teeny 3.2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Small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Runs Arduino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FastLED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Arduino Library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Quick development.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3" name="Picture 2"/>
          <p:cNvPicPr/>
          <p:nvPr/>
        </p:nvPicPr>
        <p:blipFill>
          <a:blip r:embed="rId3"/>
          <a:stretch/>
        </p:blipFill>
        <p:spPr>
          <a:xfrm>
            <a:off x="5175000" y="1488960"/>
            <a:ext cx="6586200" cy="3068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Introduction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CustomShape 3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TextShape 4"/>
          <p:cNvSpPr txBox="1"/>
          <p:nvPr/>
        </p:nvSpPr>
        <p:spPr>
          <a:xfrm>
            <a:off x="677160" y="1463040"/>
            <a:ext cx="8596080" cy="2874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Problem: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Winter is dark and cold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Hard to grow plants</a:t>
            </a: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Our Project: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RGB lighting system indoor growth system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RGB lighting is used to simulate different type of plant growth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Timeline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26" name="Chart 3"/>
          <p:cNvGraphicFramePr/>
          <p:nvPr/>
        </p:nvGraphicFramePr>
        <p:xfrm>
          <a:off x="259920" y="1426680"/>
          <a:ext cx="10848600" cy="4004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 Interface &amp; Web Service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Two different Interfaces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Command Line Interface Asks Questions About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Bed, Zones, Schedule, Profiles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Web interface will have different pages for each section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Bed, Zones, Schedule, Profile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Apache Web Service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Reliable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Process based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 Interface – Command Line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0" name="Picture 121"/>
          <p:cNvPicPr/>
          <p:nvPr/>
        </p:nvPicPr>
        <p:blipFill>
          <a:blip r:embed="rId2"/>
          <a:stretch/>
        </p:blipFill>
        <p:spPr>
          <a:xfrm>
            <a:off x="1097280" y="2143800"/>
            <a:ext cx="7772040" cy="1179720"/>
          </a:xfrm>
          <a:prstGeom prst="rect">
            <a:avLst/>
          </a:prstGeom>
          <a:ln>
            <a:noFill/>
          </a:ln>
        </p:spPr>
      </p:pic>
      <p:pic>
        <p:nvPicPr>
          <p:cNvPr id="131" name="Picture 122"/>
          <p:cNvPicPr/>
          <p:nvPr/>
        </p:nvPicPr>
        <p:blipFill>
          <a:blip r:embed="rId3"/>
          <a:stretch/>
        </p:blipFill>
        <p:spPr>
          <a:xfrm>
            <a:off x="1107000" y="3429720"/>
            <a:ext cx="7853760" cy="2611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 Interface – Web Interface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3" name="Picture 124"/>
          <p:cNvPicPr/>
          <p:nvPr/>
        </p:nvPicPr>
        <p:blipFill>
          <a:blip r:embed="rId2"/>
          <a:stretch/>
        </p:blipFill>
        <p:spPr>
          <a:xfrm>
            <a:off x="446040" y="2194560"/>
            <a:ext cx="5222880" cy="3976920"/>
          </a:xfrm>
          <a:prstGeom prst="rect">
            <a:avLst/>
          </a:prstGeom>
          <a:ln>
            <a:noFill/>
          </a:ln>
        </p:spPr>
      </p:pic>
      <p:pic>
        <p:nvPicPr>
          <p:cNvPr id="134" name="Picture 125"/>
          <p:cNvPicPr/>
          <p:nvPr/>
        </p:nvPicPr>
        <p:blipFill>
          <a:blip r:embed="rId3"/>
          <a:stretch/>
        </p:blipFill>
        <p:spPr>
          <a:xfrm>
            <a:off x="5760720" y="2249640"/>
            <a:ext cx="4901400" cy="4059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System Architecture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23A669-9447-498A-933D-1CC503858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37" y="1259551"/>
            <a:ext cx="7400997" cy="52851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System Architecture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23A669-9447-498A-933D-1CC503858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37" y="1337090"/>
            <a:ext cx="7400997" cy="513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0000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System Architecture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23A669-9447-498A-933D-1CC503858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37" y="1663267"/>
            <a:ext cx="7400997" cy="447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0639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</TotalTime>
  <Words>131</Words>
  <Application>Microsoft Office PowerPoint</Application>
  <PresentationFormat>Widescreen</PresentationFormat>
  <Paragraphs>54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DejaVu Sans</vt:lpstr>
      <vt:lpstr>Symbol</vt:lpstr>
      <vt:lpstr>Times New Roman</vt:lpstr>
      <vt:lpstr>Trebuchet MS</vt:lpstr>
      <vt:lpstr>Wingdings 3</vt:lpstr>
      <vt:lpstr>Facet</vt:lpstr>
      <vt:lpstr>1_Facet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PlanteR-GB</dc:title>
  <dc:subject/>
  <dc:creator>Austin Hodgin</dc:creator>
  <dc:description/>
  <cp:lastModifiedBy>Lerew, Zach</cp:lastModifiedBy>
  <cp:revision>9</cp:revision>
  <dcterms:created xsi:type="dcterms:W3CDTF">2017-12-03T07:20:50Z</dcterms:created>
  <dcterms:modified xsi:type="dcterms:W3CDTF">2017-12-04T00:08:40Z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