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11"/>
  </p:notesMasterIdLst>
  <p:sldIdLst>
    <p:sldId id="256" r:id="rId2"/>
    <p:sldId id="266" r:id="rId3"/>
    <p:sldId id="267" r:id="rId4"/>
    <p:sldId id="268" r:id="rId5"/>
    <p:sldId id="269" r:id="rId6"/>
    <p:sldId id="270" r:id="rId7"/>
    <p:sldId id="271" r:id="rId8"/>
    <p:sldId id="272" r:id="rId9"/>
    <p:sldId id="265" r:id="rId10"/>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3"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4"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15"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16" name="PlaceHolder 5"/>
          <p:cNvSpPr>
            <a:spLocks noGrp="1"/>
          </p:cNvSpPr>
          <p:nvPr>
            <p:ph type="sldNum"/>
          </p:nvPr>
        </p:nvSpPr>
        <p:spPr>
          <a:xfrm>
            <a:off x="4399200" y="9555480"/>
            <a:ext cx="3372840" cy="502560"/>
          </a:xfrm>
          <a:prstGeom prst="rect">
            <a:avLst/>
          </a:prstGeom>
        </p:spPr>
        <p:txBody>
          <a:bodyPr lIns="0" tIns="0" rIns="0" bIns="0" anchor="b"/>
          <a:lstStyle/>
          <a:p>
            <a:pPr algn="r"/>
            <a:fld id="{340FD70C-385F-4298-83FB-16658D8311BD}"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350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5140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414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3432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833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74340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32981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6889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0848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7183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8780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8374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40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451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033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6796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fld id="{69377F4A-8983-4CA7-8A9F-046B758600CF}" type="datetime">
              <a:rPr lang="en-US" sz="900" b="0" strike="noStrike" spc="-1" smtClean="0">
                <a:solidFill>
                  <a:srgbClr val="8B8B8B"/>
                </a:solidFill>
                <a:uFill>
                  <a:solidFill>
                    <a:srgbClr val="FFFFFF"/>
                  </a:solidFill>
                </a:uFill>
                <a:latin typeface="Trebuchet MS"/>
              </a:rPr>
              <a:t>5/5/2018</a:t>
            </a:fld>
            <a:endParaRPr lang="en-US" sz="9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r">
              <a:lnSpc>
                <a:spcPct val="100000"/>
              </a:lnSpc>
            </a:pPr>
            <a:fld id="{FA14EA94-4152-4467-9F48-2B9AF604411A}" type="slidenum">
              <a:rPr lang="en-US" sz="900" b="0" strike="noStrike" spc="-1" smtClean="0">
                <a:solidFill>
                  <a:srgbClr val="90C226"/>
                </a:solidFill>
                <a:uFill>
                  <a:solidFill>
                    <a:srgbClr val="FFFFFF"/>
                  </a:solidFill>
                </a:uFill>
                <a:latin typeface="Trebuchet MS"/>
              </a:rPr>
              <a:t>‹#›</a:t>
            </a:fld>
            <a:endParaRPr lang="en-US" sz="9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9101658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506960" y="2404440"/>
            <a:ext cx="7765920" cy="16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US" sz="5400" b="0" strike="noStrike" spc="-1">
                <a:solidFill>
                  <a:srgbClr val="90C226"/>
                </a:solidFill>
                <a:uFill>
                  <a:solidFill>
                    <a:srgbClr val="FFFFFF"/>
                  </a:solidFill>
                </a:uFill>
                <a:latin typeface="Trebuchet MS"/>
              </a:rPr>
              <a:t>PlanteR-GB </a:t>
            </a:r>
            <a:endParaRPr lang="en-US" sz="5400" b="0" strike="noStrike" spc="-1">
              <a:solidFill>
                <a:srgbClr val="000000"/>
              </a:solidFill>
              <a:uFill>
                <a:solidFill>
                  <a:srgbClr val="FFFFFF"/>
                </a:solidFill>
              </a:uFill>
              <a:latin typeface="Arial"/>
            </a:endParaRPr>
          </a:p>
        </p:txBody>
      </p:sp>
      <p:sp>
        <p:nvSpPr>
          <p:cNvPr id="118" name="CustomShape 2"/>
          <p:cNvSpPr/>
          <p:nvPr/>
        </p:nvSpPr>
        <p:spPr>
          <a:xfrm>
            <a:off x="1506960" y="4050720"/>
            <a:ext cx="776592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pPr algn="r">
              <a:lnSpc>
                <a:spcPct val="100000"/>
              </a:lnSpc>
              <a:spcBef>
                <a:spcPts val="1001"/>
              </a:spcBef>
            </a:pPr>
            <a:r>
              <a:rPr lang="en-US" sz="1800" b="0" strike="noStrike" spc="-1">
                <a:solidFill>
                  <a:srgbClr val="808080"/>
                </a:solidFill>
                <a:uFill>
                  <a:solidFill>
                    <a:srgbClr val="FFFFFF"/>
                  </a:solidFill>
                </a:uFill>
                <a:latin typeface="Trebuchet MS"/>
              </a:rPr>
              <a:t>Group 64 </a:t>
            </a:r>
            <a:endParaRPr lang="en-US" sz="1800" b="0" strike="noStrike" spc="-1">
              <a:solidFill>
                <a:srgbClr val="000000"/>
              </a:solidFill>
              <a:uFill>
                <a:solidFill>
                  <a:srgbClr val="FFFFFF"/>
                </a:solidFill>
              </a:uFill>
              <a:latin typeface="Arial"/>
            </a:endParaRPr>
          </a:p>
          <a:p>
            <a:pPr algn="r">
              <a:lnSpc>
                <a:spcPct val="100000"/>
              </a:lnSpc>
              <a:spcBef>
                <a:spcPts val="1001"/>
              </a:spcBef>
            </a:pPr>
            <a:r>
              <a:rPr lang="en-US" sz="1800" b="0" strike="noStrike" spc="-1">
                <a:solidFill>
                  <a:srgbClr val="808080"/>
                </a:solidFill>
                <a:uFill>
                  <a:solidFill>
                    <a:srgbClr val="FFFFFF"/>
                  </a:solidFill>
                </a:uFill>
                <a:latin typeface="Trebuchet MS"/>
              </a:rPr>
              <a:t>Winter is coming….</a:t>
            </a:r>
            <a:endParaRPr lang="en-US" sz="1800" b="0" strike="noStrike" spc="-1">
              <a:solidFill>
                <a:srgbClr val="000000"/>
              </a:solidFill>
              <a:uFill>
                <a:solidFill>
                  <a:srgbClr val="FFFFFF"/>
                </a:solidFill>
              </a:uFill>
              <a:latin typeface="Arial"/>
            </a:endParaRPr>
          </a:p>
          <a:p>
            <a:pPr algn="r">
              <a:lnSpc>
                <a:spcPct val="100000"/>
              </a:lnSpc>
              <a:spcBef>
                <a:spcPts val="1001"/>
              </a:spcBef>
            </a:pPr>
            <a:r>
              <a:rPr lang="en-US" sz="1800" b="0" strike="noStrike" spc="-1">
                <a:solidFill>
                  <a:srgbClr val="808080"/>
                </a:solidFill>
                <a:uFill>
                  <a:solidFill>
                    <a:srgbClr val="FFFFFF"/>
                  </a:solidFill>
                </a:uFill>
                <a:latin typeface="Trebuchet MS"/>
              </a:rPr>
              <a:t>Zach Lerew, Travis Hodgin,</a:t>
            </a:r>
            <a:endParaRPr lang="en-US" sz="1800" b="0" strike="noStrike" spc="-1">
              <a:solidFill>
                <a:srgbClr val="000000"/>
              </a:solidFill>
              <a:uFill>
                <a:solidFill>
                  <a:srgbClr val="FFFFFF"/>
                </a:solidFill>
              </a:uFill>
              <a:latin typeface="Arial"/>
            </a:endParaRPr>
          </a:p>
          <a:p>
            <a:pPr algn="r">
              <a:lnSpc>
                <a:spcPct val="100000"/>
              </a:lnSpc>
              <a:spcBef>
                <a:spcPts val="1001"/>
              </a:spcBef>
            </a:pPr>
            <a:r>
              <a:rPr lang="en-US" sz="1800" b="0" strike="noStrike" spc="-1">
                <a:solidFill>
                  <a:srgbClr val="808080"/>
                </a:solidFill>
                <a:uFill>
                  <a:solidFill>
                    <a:srgbClr val="FFFFFF"/>
                  </a:solidFill>
                </a:uFill>
                <a:latin typeface="Trebuchet MS"/>
              </a:rPr>
              <a:t> Max Schmidt, Austin Hodgin </a:t>
            </a:r>
            <a:endParaRPr lang="en-US" sz="1800" b="0" strike="noStrike" spc="-1">
              <a:solidFill>
                <a:srgbClr val="000000"/>
              </a:solidFill>
              <a:uFill>
                <a:solidFill>
                  <a:srgbClr val="FFFFFF"/>
                </a:solidFill>
              </a:uFill>
              <a:latin typeface="Arial"/>
            </a:endParaRPr>
          </a:p>
        </p:txBody>
      </p:sp>
      <p:pic>
        <p:nvPicPr>
          <p:cNvPr id="119" name="Picture 4"/>
          <p:cNvPicPr/>
          <p:nvPr/>
        </p:nvPicPr>
        <p:blipFill>
          <a:blip r:embed="rId2"/>
          <a:stretch/>
        </p:blipFill>
        <p:spPr>
          <a:xfrm>
            <a:off x="1976400" y="2109960"/>
            <a:ext cx="2984760" cy="2984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A8C3C35-0E5C-42B3-973C-58F4F4787219}"/>
              </a:ext>
            </a:extLst>
          </p:cNvPr>
          <p:cNvSpPr txBox="1"/>
          <p:nvPr/>
        </p:nvSpPr>
        <p:spPr>
          <a:xfrm>
            <a:off x="677160" y="609480"/>
            <a:ext cx="8596440" cy="1320480"/>
          </a:xfrm>
          <a:prstGeom prst="rect">
            <a:avLst/>
          </a:prstGeom>
          <a:noFill/>
          <a:ln>
            <a:noFill/>
          </a:ln>
        </p:spPr>
        <p:txBody>
          <a:bodyPr/>
          <a:lstStyle/>
          <a:p>
            <a:r>
              <a:rPr lang="en-US" sz="3600" spc="-1" dirty="0">
                <a:solidFill>
                  <a:srgbClr val="90C226"/>
                </a:solidFill>
                <a:uFill>
                  <a:solidFill>
                    <a:srgbClr val="FFFFFF"/>
                  </a:solidFill>
                </a:uFill>
              </a:rPr>
              <a:t>Iteration 1</a:t>
            </a:r>
            <a:endParaRPr lang="en-US" sz="3600" spc="-1" dirty="0">
              <a:solidFill>
                <a:srgbClr val="000000"/>
              </a:solidFill>
              <a:uFill>
                <a:solidFill>
                  <a:srgbClr val="FFFFFF"/>
                </a:solidFill>
              </a:uFill>
            </a:endParaRPr>
          </a:p>
          <a:p>
            <a:pPr>
              <a:lnSpc>
                <a:spcPct val="100000"/>
              </a:lnSpc>
            </a:pPr>
            <a:endParaRPr lang="en-US" sz="3600" b="0" strike="noStrike" spc="-1" dirty="0">
              <a:solidFill>
                <a:srgbClr val="000000"/>
              </a:solidFill>
              <a:uFill>
                <a:solidFill>
                  <a:srgbClr val="FFFFFF"/>
                </a:solidFill>
              </a:uFill>
              <a:latin typeface="Trebuchet MS"/>
            </a:endParaRPr>
          </a:p>
        </p:txBody>
      </p:sp>
      <p:sp>
        <p:nvSpPr>
          <p:cNvPr id="3" name="TextShape 2">
            <a:extLst>
              <a:ext uri="{FF2B5EF4-FFF2-40B4-BE49-F238E27FC236}">
                <a16:creationId xmlns:a16="http://schemas.microsoft.com/office/drawing/2014/main" id="{3480FF70-4EE5-43BF-ACA1-B0480C1EB475}"/>
              </a:ext>
            </a:extLst>
          </p:cNvPr>
          <p:cNvSpPr txBox="1"/>
          <p:nvPr/>
        </p:nvSpPr>
        <p:spPr>
          <a:xfrm>
            <a:off x="227981" y="1694235"/>
            <a:ext cx="9798335" cy="3317962"/>
          </a:xfrm>
          <a:prstGeom prst="rect">
            <a:avLst/>
          </a:prstGeom>
          <a:noFill/>
          <a:ln>
            <a:noFill/>
          </a:ln>
        </p:spPr>
        <p:txBody>
          <a:bodyPr>
            <a:normAutofit/>
          </a:bodyPr>
          <a:lstStyle/>
          <a:p>
            <a:pPr marL="343080" indent="-342720">
              <a:lnSpc>
                <a:spcPct val="120000"/>
              </a:lnSpc>
              <a:spcBef>
                <a:spcPts val="1001"/>
              </a:spcBef>
              <a:buClr>
                <a:srgbClr val="90C226"/>
              </a:buClr>
              <a:buSzPct val="80000"/>
              <a:buFont typeface="Wingdings 3" charset="2"/>
              <a:buChar char=""/>
            </a:pPr>
            <a:r>
              <a:rPr lang="en-US" spc="-1" dirty="0">
                <a:solidFill>
                  <a:srgbClr val="404040"/>
                </a:solidFill>
                <a:uFill>
                  <a:solidFill>
                    <a:srgbClr val="FFFFFF"/>
                  </a:solidFill>
                </a:uFill>
              </a:rPr>
              <a:t>Iteration 0 accomplishes rough connectivity between the RGB strips and the microcontroller system. This means the Master controller can provide input to the LED controllers to manipulate trivial options like color and brightness. This iteration is only expected to take a maximum of 2 weeks, and may take closer to the end of those two weeks. This is the initial "get the ball rolling" iteration. It is expected there may be some complications	 getting used to the code environment, and getting the hardware up and running.</a:t>
            </a:r>
            <a:endParaRPr lang="en-US" sz="1800" b="0" strike="noStrike" spc="-1" dirty="0">
              <a:solidFill>
                <a:srgbClr val="404040"/>
              </a:solidFill>
              <a:uFill>
                <a:solidFill>
                  <a:srgbClr val="FFFFFF"/>
                </a:solidFill>
              </a:uFill>
              <a:latin typeface="Trebuchet MS"/>
            </a:endParaRPr>
          </a:p>
          <a:p>
            <a:pPr marL="343080" indent="-342720">
              <a:lnSpc>
                <a:spcPct val="120000"/>
              </a:lnSpc>
              <a:spcBef>
                <a:spcPts val="1001"/>
              </a:spcBef>
              <a:buClr>
                <a:srgbClr val="90C226"/>
              </a:buClr>
              <a:buSzPct val="80000"/>
              <a:buFont typeface="Wingdings 3" charset="2"/>
              <a:buChar char=""/>
            </a:pPr>
            <a:endParaRPr lang="en-US" sz="1800" b="0" strike="noStrike" spc="-1" dirty="0">
              <a:solidFill>
                <a:srgbClr val="404040"/>
              </a:solidFill>
              <a:uFill>
                <a:solidFill>
                  <a:srgbClr val="FFFFFF"/>
                </a:solidFill>
              </a:uFill>
              <a:latin typeface="Trebuchet MS"/>
            </a:endParaRPr>
          </a:p>
        </p:txBody>
      </p:sp>
    </p:spTree>
    <p:extLst>
      <p:ext uri="{BB962C8B-B14F-4D97-AF65-F5344CB8AC3E}">
        <p14:creationId xmlns:p14="http://schemas.microsoft.com/office/powerpoint/2010/main" val="388525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E2A7A50-A034-4DF5-9E5B-CB3BC92306F0}"/>
              </a:ext>
            </a:extLst>
          </p:cNvPr>
          <p:cNvSpPr txBox="1"/>
          <p:nvPr/>
        </p:nvSpPr>
        <p:spPr>
          <a:xfrm>
            <a:off x="677160" y="609480"/>
            <a:ext cx="8596440" cy="1320480"/>
          </a:xfrm>
          <a:prstGeom prst="rect">
            <a:avLst/>
          </a:prstGeom>
          <a:noFill/>
          <a:ln>
            <a:noFill/>
          </a:ln>
        </p:spPr>
        <p:txBody>
          <a:bodyPr/>
          <a:lstStyle/>
          <a:p>
            <a:r>
              <a:rPr lang="en-US" sz="3600" spc="-1" dirty="0">
                <a:solidFill>
                  <a:srgbClr val="90C226"/>
                </a:solidFill>
                <a:uFill>
                  <a:solidFill>
                    <a:srgbClr val="FFFFFF"/>
                  </a:solidFill>
                </a:uFill>
              </a:rPr>
              <a:t>Iteration 2</a:t>
            </a:r>
            <a:endParaRPr lang="en-US" sz="3600" spc="-1" dirty="0">
              <a:solidFill>
                <a:srgbClr val="000000"/>
              </a:solidFill>
              <a:uFill>
                <a:solidFill>
                  <a:srgbClr val="FFFFFF"/>
                </a:solidFill>
              </a:uFill>
            </a:endParaRPr>
          </a:p>
          <a:p>
            <a:pPr>
              <a:lnSpc>
                <a:spcPct val="100000"/>
              </a:lnSpc>
            </a:pPr>
            <a:endParaRPr lang="en-US" sz="3600" b="0" strike="noStrike" spc="-1" dirty="0">
              <a:solidFill>
                <a:srgbClr val="000000"/>
              </a:solidFill>
              <a:uFill>
                <a:solidFill>
                  <a:srgbClr val="FFFFFF"/>
                </a:solidFill>
              </a:uFill>
              <a:latin typeface="Trebuchet MS"/>
            </a:endParaRPr>
          </a:p>
        </p:txBody>
      </p:sp>
      <p:sp>
        <p:nvSpPr>
          <p:cNvPr id="3" name="TextShape 2">
            <a:extLst>
              <a:ext uri="{FF2B5EF4-FFF2-40B4-BE49-F238E27FC236}">
                <a16:creationId xmlns:a16="http://schemas.microsoft.com/office/drawing/2014/main" id="{1B85F56A-F0C9-4913-97A0-D09BD02A506A}"/>
              </a:ext>
            </a:extLst>
          </p:cNvPr>
          <p:cNvSpPr txBox="1"/>
          <p:nvPr/>
        </p:nvSpPr>
        <p:spPr>
          <a:xfrm>
            <a:off x="227981" y="1929960"/>
            <a:ext cx="9798335" cy="3317962"/>
          </a:xfrm>
          <a:prstGeom prst="rect">
            <a:avLst/>
          </a:prstGeom>
          <a:noFill/>
          <a:ln>
            <a:noFill/>
          </a:ln>
        </p:spPr>
        <p:txBody>
          <a:bodyPr>
            <a:normAutofit/>
          </a:bodyPr>
          <a:lstStyle/>
          <a:p>
            <a:pPr marL="343080" indent="-342720">
              <a:lnSpc>
                <a:spcPct val="120000"/>
              </a:lnSpc>
              <a:spcBef>
                <a:spcPts val="1001"/>
              </a:spcBef>
              <a:buClr>
                <a:srgbClr val="90C226"/>
              </a:buClr>
              <a:buSzPct val="80000"/>
              <a:buFont typeface="Wingdings 3" charset="2"/>
              <a:buChar char=""/>
            </a:pPr>
            <a:r>
              <a:rPr lang="en-US" spc="-1" dirty="0">
                <a:solidFill>
                  <a:srgbClr val="404040"/>
                </a:solidFill>
                <a:uFill>
                  <a:solidFill>
                    <a:srgbClr val="FFFFFF"/>
                  </a:solidFill>
                </a:uFill>
              </a:rPr>
              <a:t>Iteration 2 builds on Iteration 1 by making the LED controller look for values and configurations on the Master controller. These are scheduled statically. This is more of a testing iteration to see what the capabilities of communication are between the two controllers. This time will likely decrease. However, it still leaves time should any new issues arise in the details of the design.</a:t>
            </a:r>
            <a:endParaRPr lang="en-US" sz="1800" b="0" strike="noStrike" spc="-1" dirty="0">
              <a:solidFill>
                <a:srgbClr val="404040"/>
              </a:solidFill>
              <a:uFill>
                <a:solidFill>
                  <a:srgbClr val="FFFFFF"/>
                </a:solidFill>
              </a:uFill>
              <a:latin typeface="Trebuchet MS"/>
            </a:endParaRPr>
          </a:p>
        </p:txBody>
      </p:sp>
    </p:spTree>
    <p:extLst>
      <p:ext uri="{BB962C8B-B14F-4D97-AF65-F5344CB8AC3E}">
        <p14:creationId xmlns:p14="http://schemas.microsoft.com/office/powerpoint/2010/main" val="250433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F78C178-3A9B-46C7-8A22-243713B8DAD5}"/>
              </a:ext>
            </a:extLst>
          </p:cNvPr>
          <p:cNvSpPr txBox="1"/>
          <p:nvPr/>
        </p:nvSpPr>
        <p:spPr>
          <a:xfrm>
            <a:off x="677160" y="609480"/>
            <a:ext cx="8596440" cy="1320480"/>
          </a:xfrm>
          <a:prstGeom prst="rect">
            <a:avLst/>
          </a:prstGeom>
          <a:noFill/>
          <a:ln>
            <a:noFill/>
          </a:ln>
        </p:spPr>
        <p:txBody>
          <a:bodyPr/>
          <a:lstStyle/>
          <a:p>
            <a:pPr>
              <a:lnSpc>
                <a:spcPct val="100000"/>
              </a:lnSpc>
            </a:pPr>
            <a:r>
              <a:rPr lang="en-US" sz="3600" spc="-1" dirty="0">
                <a:solidFill>
                  <a:srgbClr val="90C226"/>
                </a:solidFill>
                <a:uFill>
                  <a:solidFill>
                    <a:srgbClr val="FFFFFF"/>
                  </a:solidFill>
                </a:uFill>
              </a:rPr>
              <a:t>Iteration 3</a:t>
            </a:r>
            <a:endParaRPr lang="en-US" sz="3600" spc="-1" dirty="0">
              <a:solidFill>
                <a:srgbClr val="000000"/>
              </a:solidFill>
              <a:uFill>
                <a:solidFill>
                  <a:srgbClr val="FFFFFF"/>
                </a:solidFill>
              </a:uFill>
            </a:endParaRPr>
          </a:p>
        </p:txBody>
      </p:sp>
      <p:sp>
        <p:nvSpPr>
          <p:cNvPr id="3" name="TextShape 2">
            <a:extLst>
              <a:ext uri="{FF2B5EF4-FFF2-40B4-BE49-F238E27FC236}">
                <a16:creationId xmlns:a16="http://schemas.microsoft.com/office/drawing/2014/main" id="{BC7AB731-BE28-4D66-A49F-83A0465693CF}"/>
              </a:ext>
            </a:extLst>
          </p:cNvPr>
          <p:cNvSpPr txBox="1"/>
          <p:nvPr/>
        </p:nvSpPr>
        <p:spPr>
          <a:xfrm>
            <a:off x="76212" y="1662151"/>
            <a:ext cx="9798335" cy="3317962"/>
          </a:xfrm>
          <a:prstGeom prst="rect">
            <a:avLst/>
          </a:prstGeom>
          <a:noFill/>
          <a:ln>
            <a:noFill/>
          </a:ln>
        </p:spPr>
        <p:txBody>
          <a:bodyPr>
            <a:normAutofit/>
          </a:bodyPr>
          <a:lstStyle/>
          <a:p>
            <a:pPr marL="343080" indent="-342720">
              <a:lnSpc>
                <a:spcPct val="120000"/>
              </a:lnSpc>
              <a:spcBef>
                <a:spcPts val="1001"/>
              </a:spcBef>
              <a:buClr>
                <a:srgbClr val="90C226"/>
              </a:buClr>
              <a:buSzPct val="80000"/>
              <a:buFont typeface="Wingdings 3" charset="2"/>
              <a:buChar char=""/>
            </a:pPr>
            <a:r>
              <a:rPr lang="en-US" spc="-1" dirty="0">
                <a:solidFill>
                  <a:srgbClr val="404040"/>
                </a:solidFill>
                <a:uFill>
                  <a:solidFill>
                    <a:srgbClr val="FFFFFF"/>
                  </a:solidFill>
                </a:uFill>
              </a:rPr>
              <a:t>Iteration 3's largest feature is the scripting of the basic LED controls. A user may run a text based script to insert values into the control	service. This updates the LEDs quickly, but may not be user friendly. This may also be a shortened iteration interval. The passing of data is completed, and a script is now taking over for manual updates. This script may also be the base for which future command line interfaces to the LEDs are made.</a:t>
            </a:r>
            <a:endParaRPr lang="en-US" sz="1800" b="0" strike="noStrike" spc="-1" dirty="0">
              <a:solidFill>
                <a:srgbClr val="404040"/>
              </a:solidFill>
              <a:uFill>
                <a:solidFill>
                  <a:srgbClr val="FFFFFF"/>
                </a:solidFill>
              </a:uFill>
              <a:latin typeface="Trebuchet MS"/>
            </a:endParaRPr>
          </a:p>
        </p:txBody>
      </p:sp>
    </p:spTree>
    <p:extLst>
      <p:ext uri="{BB962C8B-B14F-4D97-AF65-F5344CB8AC3E}">
        <p14:creationId xmlns:p14="http://schemas.microsoft.com/office/powerpoint/2010/main" val="89741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B18B3AB-C094-4FE2-99BD-9E92AD5AE6B6}"/>
              </a:ext>
            </a:extLst>
          </p:cNvPr>
          <p:cNvSpPr txBox="1"/>
          <p:nvPr/>
        </p:nvSpPr>
        <p:spPr>
          <a:xfrm>
            <a:off x="677160" y="609480"/>
            <a:ext cx="8596440" cy="1320480"/>
          </a:xfrm>
          <a:prstGeom prst="rect">
            <a:avLst/>
          </a:prstGeom>
          <a:noFill/>
          <a:ln>
            <a:noFill/>
          </a:ln>
        </p:spPr>
        <p:txBody>
          <a:bodyPr/>
          <a:lstStyle/>
          <a:p>
            <a:pPr>
              <a:lnSpc>
                <a:spcPct val="100000"/>
              </a:lnSpc>
            </a:pPr>
            <a:r>
              <a:rPr lang="en-US" sz="3600" spc="-1" dirty="0">
                <a:solidFill>
                  <a:srgbClr val="90C226"/>
                </a:solidFill>
                <a:uFill>
                  <a:solidFill>
                    <a:srgbClr val="FFFFFF"/>
                  </a:solidFill>
                </a:uFill>
              </a:rPr>
              <a:t>Iteration 4</a:t>
            </a:r>
            <a:endParaRPr lang="en-US" sz="3600" spc="-1" dirty="0">
              <a:solidFill>
                <a:srgbClr val="000000"/>
              </a:solidFill>
              <a:uFill>
                <a:solidFill>
                  <a:srgbClr val="FFFFFF"/>
                </a:solidFill>
              </a:uFill>
            </a:endParaRPr>
          </a:p>
        </p:txBody>
      </p:sp>
      <p:sp>
        <p:nvSpPr>
          <p:cNvPr id="3" name="TextShape 2">
            <a:extLst>
              <a:ext uri="{FF2B5EF4-FFF2-40B4-BE49-F238E27FC236}">
                <a16:creationId xmlns:a16="http://schemas.microsoft.com/office/drawing/2014/main" id="{5EF182C4-8C06-4D2E-9FE2-8BC7373EF65A}"/>
              </a:ext>
            </a:extLst>
          </p:cNvPr>
          <p:cNvSpPr txBox="1"/>
          <p:nvPr/>
        </p:nvSpPr>
        <p:spPr>
          <a:xfrm>
            <a:off x="76212" y="1593076"/>
            <a:ext cx="9798335" cy="3317962"/>
          </a:xfrm>
          <a:prstGeom prst="rect">
            <a:avLst/>
          </a:prstGeom>
          <a:noFill/>
          <a:ln>
            <a:noFill/>
          </a:ln>
        </p:spPr>
        <p:txBody>
          <a:bodyPr>
            <a:normAutofit/>
          </a:bodyPr>
          <a:lstStyle/>
          <a:p>
            <a:pPr marL="343080" indent="-342720">
              <a:lnSpc>
                <a:spcPct val="120000"/>
              </a:lnSpc>
              <a:spcBef>
                <a:spcPts val="1001"/>
              </a:spcBef>
              <a:buClr>
                <a:srgbClr val="90C226"/>
              </a:buClr>
              <a:buSzPct val="80000"/>
              <a:buFont typeface="Wingdings 3" charset="2"/>
              <a:buChar char=""/>
            </a:pPr>
            <a:r>
              <a:rPr lang="en-US" spc="-1" dirty="0">
                <a:solidFill>
                  <a:srgbClr val="404040"/>
                </a:solidFill>
                <a:uFill>
                  <a:solidFill>
                    <a:srgbClr val="FFFFFF"/>
                  </a:solidFill>
                </a:uFill>
              </a:rPr>
              <a:t>This iteration sees the first basic functionality of scheduling the LED timings. Currently, the requirements state the iteration includes daily or weekly changes, but could also include hourly start timings for a specific LED state. Seeing as this iteration requires the implementation of a clock, and potentially multiple schedules running, this iteration could take the entire two weeks of the interval.</a:t>
            </a:r>
            <a:endParaRPr lang="en-US" sz="1800" b="0" strike="noStrike" spc="-1" dirty="0">
              <a:solidFill>
                <a:srgbClr val="404040"/>
              </a:solidFill>
              <a:uFill>
                <a:solidFill>
                  <a:srgbClr val="FFFFFF"/>
                </a:solidFill>
              </a:uFill>
              <a:latin typeface="Trebuchet MS"/>
            </a:endParaRPr>
          </a:p>
        </p:txBody>
      </p:sp>
    </p:spTree>
    <p:extLst>
      <p:ext uri="{BB962C8B-B14F-4D97-AF65-F5344CB8AC3E}">
        <p14:creationId xmlns:p14="http://schemas.microsoft.com/office/powerpoint/2010/main" val="134748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656AE53-93CC-45F3-8FD1-2082CBBDA2AC}"/>
              </a:ext>
            </a:extLst>
          </p:cNvPr>
          <p:cNvSpPr txBox="1"/>
          <p:nvPr/>
        </p:nvSpPr>
        <p:spPr>
          <a:xfrm>
            <a:off x="677160" y="609480"/>
            <a:ext cx="8596440" cy="1320480"/>
          </a:xfrm>
          <a:prstGeom prst="rect">
            <a:avLst/>
          </a:prstGeom>
          <a:noFill/>
          <a:ln>
            <a:noFill/>
          </a:ln>
        </p:spPr>
        <p:txBody>
          <a:bodyPr/>
          <a:lstStyle/>
          <a:p>
            <a:r>
              <a:rPr lang="en-US" sz="3600" spc="-1" dirty="0">
                <a:solidFill>
                  <a:srgbClr val="90C226"/>
                </a:solidFill>
                <a:uFill>
                  <a:solidFill>
                    <a:srgbClr val="FFFFFF"/>
                  </a:solidFill>
                </a:uFill>
              </a:rPr>
              <a:t>Iteration 5</a:t>
            </a:r>
            <a:endParaRPr lang="en-US" sz="3600" spc="-1" dirty="0">
              <a:solidFill>
                <a:srgbClr val="000000"/>
              </a:solidFill>
              <a:uFill>
                <a:solidFill>
                  <a:srgbClr val="FFFFFF"/>
                </a:solidFill>
              </a:uFill>
            </a:endParaRPr>
          </a:p>
          <a:p>
            <a:pPr>
              <a:lnSpc>
                <a:spcPct val="100000"/>
              </a:lnSpc>
            </a:pPr>
            <a:endParaRPr lang="en-US" sz="3600" b="0" strike="noStrike" spc="-1" dirty="0">
              <a:solidFill>
                <a:srgbClr val="000000"/>
              </a:solidFill>
              <a:uFill>
                <a:solidFill>
                  <a:srgbClr val="FFFFFF"/>
                </a:solidFill>
              </a:uFill>
              <a:latin typeface="Trebuchet MS"/>
            </a:endParaRPr>
          </a:p>
        </p:txBody>
      </p:sp>
      <p:sp>
        <p:nvSpPr>
          <p:cNvPr id="3" name="TextShape 2">
            <a:extLst>
              <a:ext uri="{FF2B5EF4-FFF2-40B4-BE49-F238E27FC236}">
                <a16:creationId xmlns:a16="http://schemas.microsoft.com/office/drawing/2014/main" id="{37502144-BC89-4246-A5B2-CACB96509EA9}"/>
              </a:ext>
            </a:extLst>
          </p:cNvPr>
          <p:cNvSpPr txBox="1"/>
          <p:nvPr/>
        </p:nvSpPr>
        <p:spPr>
          <a:xfrm>
            <a:off x="76212" y="1549856"/>
            <a:ext cx="9798335" cy="3317962"/>
          </a:xfrm>
          <a:prstGeom prst="rect">
            <a:avLst/>
          </a:prstGeom>
          <a:noFill/>
          <a:ln>
            <a:noFill/>
          </a:ln>
        </p:spPr>
        <p:txBody>
          <a:bodyPr>
            <a:normAutofit/>
          </a:bodyPr>
          <a:lstStyle/>
          <a:p>
            <a:pPr marL="343080" indent="-342720">
              <a:lnSpc>
                <a:spcPct val="120000"/>
              </a:lnSpc>
              <a:spcBef>
                <a:spcPts val="1001"/>
              </a:spcBef>
              <a:buClr>
                <a:srgbClr val="90C226"/>
              </a:buClr>
              <a:buSzPct val="80000"/>
              <a:buFont typeface="Wingdings 3" charset="2"/>
              <a:buChar char=""/>
            </a:pPr>
            <a:r>
              <a:rPr lang="en-US" spc="-1" dirty="0">
                <a:solidFill>
                  <a:srgbClr val="404040"/>
                </a:solidFill>
                <a:uFill>
                  <a:solidFill>
                    <a:srgbClr val="FFFFFF"/>
                  </a:solidFill>
                </a:uFill>
              </a:rPr>
              <a:t>Adding the largest functionality yet, Iteration 5 includes the implementation of LED zoning. Each zone has its own state and schedule. This iteration should almost certainly take the entire two week interval. This is due to the increased coding of the internal state housed by the master controller, which keeps a complete "image" of all zones, their specific LEDs, and schedules</a:t>
            </a:r>
            <a:endParaRPr lang="en-US" sz="1800" b="0" strike="noStrike" spc="-1" dirty="0">
              <a:solidFill>
                <a:srgbClr val="404040"/>
              </a:solidFill>
              <a:uFill>
                <a:solidFill>
                  <a:srgbClr val="FFFFFF"/>
                </a:solidFill>
              </a:uFill>
              <a:latin typeface="Trebuchet MS"/>
            </a:endParaRPr>
          </a:p>
        </p:txBody>
      </p:sp>
    </p:spTree>
    <p:extLst>
      <p:ext uri="{BB962C8B-B14F-4D97-AF65-F5344CB8AC3E}">
        <p14:creationId xmlns:p14="http://schemas.microsoft.com/office/powerpoint/2010/main" val="414597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C2F1855-54D8-40B7-B690-D56A019F0AC1}"/>
              </a:ext>
            </a:extLst>
          </p:cNvPr>
          <p:cNvSpPr txBox="1"/>
          <p:nvPr/>
        </p:nvSpPr>
        <p:spPr>
          <a:xfrm>
            <a:off x="677160" y="609480"/>
            <a:ext cx="8596440" cy="1320480"/>
          </a:xfrm>
          <a:prstGeom prst="rect">
            <a:avLst/>
          </a:prstGeom>
          <a:noFill/>
          <a:ln>
            <a:noFill/>
          </a:ln>
        </p:spPr>
        <p:txBody>
          <a:bodyPr/>
          <a:lstStyle/>
          <a:p>
            <a:pPr>
              <a:lnSpc>
                <a:spcPct val="100000"/>
              </a:lnSpc>
            </a:pPr>
            <a:r>
              <a:rPr lang="en-US" sz="3600" spc="-1" dirty="0">
                <a:solidFill>
                  <a:srgbClr val="90C226"/>
                </a:solidFill>
                <a:uFill>
                  <a:solidFill>
                    <a:srgbClr val="FFFFFF"/>
                  </a:solidFill>
                </a:uFill>
              </a:rPr>
              <a:t>Iteration 6</a:t>
            </a:r>
            <a:endParaRPr lang="en-US" sz="3600" spc="-1" dirty="0">
              <a:solidFill>
                <a:srgbClr val="000000"/>
              </a:solidFill>
              <a:uFill>
                <a:solidFill>
                  <a:srgbClr val="FFFFFF"/>
                </a:solidFill>
              </a:uFill>
            </a:endParaRPr>
          </a:p>
        </p:txBody>
      </p:sp>
      <p:sp>
        <p:nvSpPr>
          <p:cNvPr id="3" name="TextShape 2">
            <a:extLst>
              <a:ext uri="{FF2B5EF4-FFF2-40B4-BE49-F238E27FC236}">
                <a16:creationId xmlns:a16="http://schemas.microsoft.com/office/drawing/2014/main" id="{643A58B0-E1ED-4890-8E45-7C00D9EE10CA}"/>
              </a:ext>
            </a:extLst>
          </p:cNvPr>
          <p:cNvSpPr txBox="1"/>
          <p:nvPr/>
        </p:nvSpPr>
        <p:spPr>
          <a:xfrm>
            <a:off x="76212" y="1565898"/>
            <a:ext cx="9798335" cy="3317962"/>
          </a:xfrm>
          <a:prstGeom prst="rect">
            <a:avLst/>
          </a:prstGeom>
          <a:noFill/>
          <a:ln>
            <a:noFill/>
          </a:ln>
        </p:spPr>
        <p:txBody>
          <a:bodyPr>
            <a:normAutofit/>
          </a:bodyPr>
          <a:lstStyle/>
          <a:p>
            <a:pPr marL="343080" indent="-342720">
              <a:lnSpc>
                <a:spcPct val="120000"/>
              </a:lnSpc>
              <a:spcBef>
                <a:spcPts val="1001"/>
              </a:spcBef>
              <a:buClr>
                <a:srgbClr val="90C226"/>
              </a:buClr>
              <a:buSzPct val="80000"/>
              <a:buFont typeface="Wingdings 3" charset="2"/>
              <a:buChar char=""/>
            </a:pPr>
            <a:r>
              <a:rPr lang="en-US" spc="-1" dirty="0">
                <a:solidFill>
                  <a:srgbClr val="404040"/>
                </a:solidFill>
                <a:uFill>
                  <a:solidFill>
                    <a:srgbClr val="FFFFFF"/>
                  </a:solidFill>
                </a:uFill>
              </a:rPr>
              <a:t>	Further building upon the previous iteration, Iteration 5 increases the amount of LEDs that can be driven, and the amount of control zones. This provides	more precise control, and more options for future customization. This iteration is not expected to take the full two allotted weeks. Spending less time at this stage gives wiggle room to the final iteration.</a:t>
            </a:r>
            <a:endParaRPr lang="en-US" sz="1800" b="0" strike="noStrike" spc="-1" dirty="0">
              <a:solidFill>
                <a:srgbClr val="404040"/>
              </a:solidFill>
              <a:uFill>
                <a:solidFill>
                  <a:srgbClr val="FFFFFF"/>
                </a:solidFill>
              </a:uFill>
              <a:latin typeface="Trebuchet MS"/>
            </a:endParaRPr>
          </a:p>
        </p:txBody>
      </p:sp>
    </p:spTree>
    <p:extLst>
      <p:ext uri="{BB962C8B-B14F-4D97-AF65-F5344CB8AC3E}">
        <p14:creationId xmlns:p14="http://schemas.microsoft.com/office/powerpoint/2010/main" val="78621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B6E1F78-42FB-45C9-9C33-0A44858FC7D7}"/>
              </a:ext>
            </a:extLst>
          </p:cNvPr>
          <p:cNvSpPr txBox="1"/>
          <p:nvPr/>
        </p:nvSpPr>
        <p:spPr>
          <a:xfrm>
            <a:off x="677160" y="609480"/>
            <a:ext cx="8596440" cy="1320480"/>
          </a:xfrm>
          <a:prstGeom prst="rect">
            <a:avLst/>
          </a:prstGeom>
          <a:noFill/>
          <a:ln>
            <a:noFill/>
          </a:ln>
        </p:spPr>
        <p:txBody>
          <a:bodyPr/>
          <a:lstStyle/>
          <a:p>
            <a:pPr>
              <a:lnSpc>
                <a:spcPct val="100000"/>
              </a:lnSpc>
            </a:pPr>
            <a:r>
              <a:rPr lang="en-US" sz="3600" spc="-1" dirty="0">
                <a:solidFill>
                  <a:srgbClr val="90C226"/>
                </a:solidFill>
                <a:uFill>
                  <a:solidFill>
                    <a:srgbClr val="FFFFFF"/>
                  </a:solidFill>
                </a:uFill>
              </a:rPr>
              <a:t>Iteration 7</a:t>
            </a:r>
            <a:endParaRPr lang="en-US" sz="3600" spc="-1" dirty="0">
              <a:solidFill>
                <a:srgbClr val="000000"/>
              </a:solidFill>
              <a:uFill>
                <a:solidFill>
                  <a:srgbClr val="FFFFFF"/>
                </a:solidFill>
              </a:uFill>
            </a:endParaRPr>
          </a:p>
        </p:txBody>
      </p:sp>
      <p:sp>
        <p:nvSpPr>
          <p:cNvPr id="3" name="TextShape 2">
            <a:extLst>
              <a:ext uri="{FF2B5EF4-FFF2-40B4-BE49-F238E27FC236}">
                <a16:creationId xmlns:a16="http://schemas.microsoft.com/office/drawing/2014/main" id="{EE569319-2C74-4D43-B5FE-08E5C2434333}"/>
              </a:ext>
            </a:extLst>
          </p:cNvPr>
          <p:cNvSpPr txBox="1"/>
          <p:nvPr/>
        </p:nvSpPr>
        <p:spPr>
          <a:xfrm>
            <a:off x="76212" y="1533814"/>
            <a:ext cx="9798335" cy="3317962"/>
          </a:xfrm>
          <a:prstGeom prst="rect">
            <a:avLst/>
          </a:prstGeom>
          <a:noFill/>
          <a:ln>
            <a:noFill/>
          </a:ln>
        </p:spPr>
        <p:txBody>
          <a:bodyPr>
            <a:normAutofit/>
          </a:bodyPr>
          <a:lstStyle/>
          <a:p>
            <a:pPr marL="343080" indent="-342720">
              <a:lnSpc>
                <a:spcPct val="120000"/>
              </a:lnSpc>
              <a:spcBef>
                <a:spcPts val="1001"/>
              </a:spcBef>
              <a:buClr>
                <a:srgbClr val="90C226"/>
              </a:buClr>
              <a:buSzPct val="80000"/>
              <a:buFont typeface="Wingdings 3" charset="2"/>
              <a:buChar char=""/>
            </a:pPr>
            <a:r>
              <a:rPr lang="en-US" spc="-1" dirty="0">
                <a:solidFill>
                  <a:srgbClr val="404040"/>
                </a:solidFill>
                <a:uFill>
                  <a:solidFill>
                    <a:srgbClr val="FFFFFF"/>
                  </a:solidFill>
                </a:uFill>
              </a:rPr>
              <a:t>Of the 7 iterations, Iteration 6 provides the largest boost of usability with a full fledged web interface. This web page, or set of pages, can provide	 the end	user the graphical representation of the current planter bed and all its LEDs. It also gives them full control of color, brightness, zoning, and scheduling, all within a few clicks. This iteration should take the remaining time left. If it turns out that it is completed early, the next set of iterations can be attempted.</a:t>
            </a:r>
            <a:endParaRPr lang="en-US" sz="1800" b="0" strike="noStrike" spc="-1" dirty="0">
              <a:solidFill>
                <a:srgbClr val="404040"/>
              </a:solidFill>
              <a:uFill>
                <a:solidFill>
                  <a:srgbClr val="FFFFFF"/>
                </a:solidFill>
              </a:uFill>
              <a:latin typeface="Trebuchet MS"/>
            </a:endParaRPr>
          </a:p>
        </p:txBody>
      </p:sp>
    </p:spTree>
    <p:extLst>
      <p:ext uri="{BB962C8B-B14F-4D97-AF65-F5344CB8AC3E}">
        <p14:creationId xmlns:p14="http://schemas.microsoft.com/office/powerpoint/2010/main" val="120231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77160" y="590760"/>
            <a:ext cx="8596440" cy="1320480"/>
          </a:xfrm>
          <a:prstGeom prst="rect">
            <a:avLst/>
          </a:prstGeom>
          <a:noFill/>
          <a:ln>
            <a:noFill/>
          </a:ln>
        </p:spPr>
        <p:txBody>
          <a:bodyPr/>
          <a:lstStyle/>
          <a:p>
            <a:pPr>
              <a:lnSpc>
                <a:spcPct val="100000"/>
              </a:lnSpc>
            </a:pPr>
            <a:r>
              <a:rPr lang="en-US" sz="3600" spc="-1" dirty="0">
                <a:solidFill>
                  <a:srgbClr val="90C226"/>
                </a:solidFill>
                <a:uFill>
                  <a:solidFill>
                    <a:srgbClr val="FFFFFF"/>
                  </a:solidFill>
                </a:uFill>
                <a:latin typeface="Trebuchet MS"/>
              </a:rPr>
              <a:t>Conclusion</a:t>
            </a:r>
            <a:endParaRPr lang="en-US" sz="3600" b="0" strike="noStrike" spc="-1" dirty="0">
              <a:solidFill>
                <a:srgbClr val="000000"/>
              </a:solidFill>
              <a:uFill>
                <a:solidFill>
                  <a:srgbClr val="FFFFFF"/>
                </a:solidFill>
              </a:uFill>
              <a:latin typeface="Trebuchet MS"/>
            </a:endParaRPr>
          </a:p>
        </p:txBody>
      </p:sp>
      <p:sp>
        <p:nvSpPr>
          <p:cNvPr id="137" name="TextShape 2"/>
          <p:cNvSpPr txBox="1"/>
          <p:nvPr/>
        </p:nvSpPr>
        <p:spPr>
          <a:xfrm>
            <a:off x="677160" y="2160720"/>
            <a:ext cx="8596440" cy="3880440"/>
          </a:xfrm>
          <a:prstGeom prst="rect">
            <a:avLst/>
          </a:prstGeom>
          <a:noFill/>
          <a:ln>
            <a:noFill/>
          </a:ln>
        </p:spPr>
        <p:txBody>
          <a:bodyPr/>
          <a:lstStyle/>
          <a:p>
            <a:pPr marL="343080" indent="-342720">
              <a:lnSpc>
                <a:spcPct val="100000"/>
              </a:lnSpc>
              <a:spcBef>
                <a:spcPts val="1001"/>
              </a:spcBef>
              <a:buClr>
                <a:srgbClr val="90C226"/>
              </a:buClr>
              <a:buSzPct val="80000"/>
              <a:buFont typeface="Wingdings 3" charset="2"/>
              <a:buChar char=""/>
            </a:pPr>
            <a:r>
              <a:rPr lang="en-US" spc="-1" dirty="0">
                <a:solidFill>
                  <a:srgbClr val="404040"/>
                </a:solidFill>
                <a:uFill>
                  <a:solidFill>
                    <a:srgbClr val="FFFFFF"/>
                  </a:solidFill>
                </a:uFill>
                <a:latin typeface="Trebuchet MS"/>
              </a:rPr>
              <a:t>Features we would like to add</a:t>
            </a:r>
          </a:p>
          <a:p>
            <a:pPr marL="800280" lvl="1" indent="-342720">
              <a:spcBef>
                <a:spcPts val="1001"/>
              </a:spcBef>
              <a:buClr>
                <a:srgbClr val="90C226"/>
              </a:buClr>
              <a:buSzPct val="80000"/>
              <a:buFont typeface="Wingdings 3" charset="2"/>
              <a:buChar char=""/>
            </a:pPr>
            <a:r>
              <a:rPr lang="en-US" spc="-1" dirty="0">
                <a:solidFill>
                  <a:srgbClr val="404040"/>
                </a:solidFill>
                <a:uFill>
                  <a:solidFill>
                    <a:srgbClr val="FFFFFF"/>
                  </a:solidFill>
                </a:uFill>
                <a:latin typeface="Trebuchet MS"/>
              </a:rPr>
              <a:t>Mobile site improvements</a:t>
            </a:r>
          </a:p>
          <a:p>
            <a:pPr marL="800280" lvl="1" indent="-342720">
              <a:spcBef>
                <a:spcPts val="1001"/>
              </a:spcBef>
              <a:buClr>
                <a:srgbClr val="90C226"/>
              </a:buClr>
              <a:buSzPct val="80000"/>
              <a:buFont typeface="Wingdings 3" charset="2"/>
              <a:buChar char=""/>
            </a:pPr>
            <a:r>
              <a:rPr lang="en-US" spc="-1" dirty="0">
                <a:solidFill>
                  <a:srgbClr val="404040"/>
                </a:solidFill>
                <a:uFill>
                  <a:solidFill>
                    <a:srgbClr val="FFFFFF"/>
                  </a:solidFill>
                </a:uFill>
                <a:latin typeface="Trebuchet MS"/>
              </a:rPr>
              <a:t>Pre-build profile settings </a:t>
            </a:r>
          </a:p>
          <a:p>
            <a:pPr marL="800280" lvl="1" indent="-342720">
              <a:spcBef>
                <a:spcPts val="1001"/>
              </a:spcBef>
              <a:buClr>
                <a:srgbClr val="90C226"/>
              </a:buClr>
              <a:buSzPct val="80000"/>
              <a:buFont typeface="Wingdings 3" charset="2"/>
              <a:buChar char=""/>
            </a:pPr>
            <a:r>
              <a:rPr lang="en-US" spc="-1" dirty="0">
                <a:solidFill>
                  <a:srgbClr val="404040"/>
                </a:solidFill>
                <a:uFill>
                  <a:solidFill>
                    <a:srgbClr val="FFFFFF"/>
                  </a:solidFill>
                </a:uFill>
                <a:latin typeface="Trebuchet MS"/>
              </a:rPr>
              <a:t>3D printed planter box</a:t>
            </a:r>
          </a:p>
          <a:p>
            <a:pPr marL="800280" lvl="1" indent="-342720">
              <a:spcBef>
                <a:spcPts val="1001"/>
              </a:spcBef>
              <a:buClr>
                <a:srgbClr val="90C226"/>
              </a:buClr>
              <a:buSzPct val="80000"/>
              <a:buFont typeface="Wingdings 3" charset="2"/>
              <a:buChar char=""/>
            </a:pPr>
            <a:r>
              <a:rPr lang="en-US" b="0" strike="noStrike" spc="-1" dirty="0">
                <a:solidFill>
                  <a:srgbClr val="404040"/>
                </a:solidFill>
                <a:uFill>
                  <a:solidFill>
                    <a:srgbClr val="FFFFFF"/>
                  </a:solidFill>
                </a:uFill>
                <a:latin typeface="Trebuchet MS"/>
              </a:rPr>
              <a:t>Moisture and Temperature sensors.</a:t>
            </a:r>
          </a:p>
          <a:p>
            <a:pPr marL="800280" lvl="1" indent="-342720">
              <a:spcBef>
                <a:spcPts val="1001"/>
              </a:spcBef>
              <a:buClr>
                <a:srgbClr val="90C226"/>
              </a:buClr>
              <a:buSzPct val="80000"/>
              <a:buFont typeface="Wingdings 3" charset="2"/>
              <a:buChar char=""/>
            </a:pPr>
            <a:endParaRPr lang="en-US" b="0" strike="noStrike" spc="-1" dirty="0">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567</TotalTime>
  <Words>401</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DejaVu Sans</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PlanteR-GB</dc:title>
  <dc:subject/>
  <dc:creator>Austin Hodgin</dc:creator>
  <dc:description/>
  <cp:lastModifiedBy>Austin Hodgin</cp:lastModifiedBy>
  <cp:revision>55</cp:revision>
  <dcterms:created xsi:type="dcterms:W3CDTF">2017-12-03T07:20:50Z</dcterms:created>
  <dcterms:modified xsi:type="dcterms:W3CDTF">2018-05-06T05:37:38Z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