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471" autoAdjust="0"/>
    <p:restoredTop sz="94759"/>
  </p:normalViewPr>
  <p:slideViewPr>
    <p:cSldViewPr snapToGrid="0" snapToObjects="1">
      <p:cViewPr varScale="1">
        <p:scale>
          <a:sx n="24" d="100"/>
          <a:sy n="24" d="100"/>
        </p:scale>
        <p:origin x="2658" y="54"/>
      </p:cViewPr>
      <p:guideLst>
        <p:guide orient="horz" pos="19551"/>
        <p:guide orient="horz" pos="10368"/>
        <p:guide pos="21376"/>
        <p:guide pos="6187"/>
        <p:guide pos="26410"/>
        <p:guide pos="1217"/>
        <p:guide pos="19873"/>
        <p:guide pos="7751"/>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4/21/2018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8B59D90-AAE0-4ED7-B60F-92FD0777F1A5}"/>
              </a:ext>
            </a:extLst>
          </p:cNvPr>
          <p:cNvPicPr>
            <a:picLocks noGrp="1" noChangeAspect="1"/>
          </p:cNvPicPr>
          <p:nvPr>
            <p:ph type="pic" sz="quarter" idx="10"/>
          </p:nvPr>
        </p:nvPicPr>
        <p:blipFill>
          <a:blip r:embed="rId2"/>
          <a:srcRect t="8269" b="8269"/>
          <a:stretch>
            <a:fillRect/>
          </a:stretch>
        </p:blipFill>
        <p:spPr>
          <a:xfrm>
            <a:off x="12304713" y="9153506"/>
            <a:ext cx="19243675" cy="12045642"/>
          </a:xfrm>
        </p:spPr>
      </p:pic>
      <p:pic>
        <p:nvPicPr>
          <p:cNvPr id="21" name="Picture Placeholder 20" descr="A close up of a logo&#10;&#10;Description generated with very high confidence">
            <a:extLst>
              <a:ext uri="{FF2B5EF4-FFF2-40B4-BE49-F238E27FC236}">
                <a16:creationId xmlns:a16="http://schemas.microsoft.com/office/drawing/2014/main" id="{3A76E94C-790C-4528-B79D-E862B549C2C5}"/>
              </a:ext>
            </a:extLst>
          </p:cNvPr>
          <p:cNvPicPr>
            <a:picLocks noGrp="1" noChangeAspect="1"/>
          </p:cNvPicPr>
          <p:nvPr>
            <p:ph type="pic" sz="quarter" idx="11"/>
          </p:nvPr>
        </p:nvPicPr>
        <p:blipFill>
          <a:blip r:embed="rId3"/>
          <a:srcRect l="6079" r="6079"/>
          <a:stretch>
            <a:fillRect/>
          </a:stretch>
        </p:blipFill>
        <p:spPr>
          <a:xfrm>
            <a:off x="-17476071" y="-8242009"/>
            <a:ext cx="7994507" cy="9101138"/>
          </a:xfrm>
        </p:spPr>
      </p:pic>
      <p:sp>
        <p:nvSpPr>
          <p:cNvPr id="6" name="Text Placeholder 16"/>
          <p:cNvSpPr txBox="1">
            <a:spLocks/>
          </p:cNvSpPr>
          <p:nvPr/>
        </p:nvSpPr>
        <p:spPr>
          <a:xfrm>
            <a:off x="1798110" y="16141690"/>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chemeClr val="bg1"/>
                </a:solidFill>
                <a:latin typeface="Verdana Regular" charset="0"/>
              </a:rPr>
              <a:t>The Team</a:t>
            </a:r>
          </a:p>
        </p:txBody>
      </p:sp>
      <p:sp>
        <p:nvSpPr>
          <p:cNvPr id="7" name="Text Placeholder 18"/>
          <p:cNvSpPr txBox="1">
            <a:spLocks/>
          </p:cNvSpPr>
          <p:nvPr/>
        </p:nvSpPr>
        <p:spPr>
          <a:xfrm>
            <a:off x="1432350" y="17199051"/>
            <a:ext cx="9418320" cy="8227893"/>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00000"/>
              </a:lnSpc>
              <a:spcAft>
                <a:spcPts val="2600"/>
              </a:spcAft>
            </a:pPr>
            <a:r>
              <a:rPr lang="en-US" sz="3200" b="1" dirty="0">
                <a:solidFill>
                  <a:schemeClr val="bg1"/>
                </a:solidFill>
                <a:latin typeface="Verdana Regular" charset="0"/>
              </a:rPr>
              <a:t>Victor Hsu</a:t>
            </a:r>
            <a:r>
              <a:rPr lang="en-US" sz="3200" dirty="0">
                <a:solidFill>
                  <a:schemeClr val="bg1"/>
                </a:solidFill>
                <a:latin typeface="Verdana Regular" charset="0"/>
              </a:rPr>
              <a:t>: Project sponsor. Provided us with hardware. Loves fresh herbs and spices. hsuv@oregonstate.edu</a:t>
            </a:r>
          </a:p>
          <a:p>
            <a:pPr>
              <a:lnSpc>
                <a:spcPct val="100000"/>
              </a:lnSpc>
              <a:spcAft>
                <a:spcPts val="2600"/>
              </a:spcAft>
            </a:pPr>
            <a:r>
              <a:rPr lang="en-US" sz="3200" b="1" dirty="0">
                <a:solidFill>
                  <a:schemeClr val="bg1"/>
                </a:solidFill>
                <a:latin typeface="Verdana Regular" charset="0"/>
              </a:rPr>
              <a:t>Austin </a:t>
            </a:r>
            <a:r>
              <a:rPr lang="en-US" sz="3200" b="1" dirty="0" err="1">
                <a:solidFill>
                  <a:schemeClr val="bg1"/>
                </a:solidFill>
                <a:latin typeface="Verdana Regular" charset="0"/>
              </a:rPr>
              <a:t>Hodgin</a:t>
            </a:r>
            <a:r>
              <a:rPr lang="en-US" sz="3200" dirty="0">
                <a:solidFill>
                  <a:schemeClr val="bg1"/>
                </a:solidFill>
                <a:latin typeface="Verdana Regular" charset="0"/>
              </a:rPr>
              <a:t>: Expo Captain. CLI, Site.  austin.hodgin@oregonstate.edu</a:t>
            </a:r>
          </a:p>
          <a:p>
            <a:pPr>
              <a:lnSpc>
                <a:spcPct val="100000"/>
              </a:lnSpc>
              <a:spcAft>
                <a:spcPts val="2600"/>
              </a:spcAft>
            </a:pPr>
            <a:r>
              <a:rPr lang="en-US" sz="3200" b="1" dirty="0">
                <a:solidFill>
                  <a:schemeClr val="bg1"/>
                </a:solidFill>
                <a:latin typeface="Verdana Regular" charset="0"/>
              </a:rPr>
              <a:t>Travis </a:t>
            </a:r>
            <a:r>
              <a:rPr lang="en-US" sz="3200" b="1" dirty="0" err="1">
                <a:solidFill>
                  <a:schemeClr val="bg1"/>
                </a:solidFill>
                <a:latin typeface="Verdana Regular" charset="0"/>
              </a:rPr>
              <a:t>Hodgin</a:t>
            </a:r>
            <a:r>
              <a:rPr lang="en-US" sz="3200" dirty="0">
                <a:solidFill>
                  <a:schemeClr val="bg1"/>
                </a:solidFill>
                <a:latin typeface="Verdana Regular" charset="0"/>
              </a:rPr>
              <a:t>: </a:t>
            </a:r>
            <a:r>
              <a:rPr lang="en-US" sz="3200" dirty="0" err="1">
                <a:solidFill>
                  <a:schemeClr val="bg1"/>
                </a:solidFill>
                <a:latin typeface="Verdana Regular" charset="0"/>
              </a:rPr>
              <a:t>WebDev</a:t>
            </a:r>
            <a:r>
              <a:rPr lang="en-US" sz="3200" dirty="0">
                <a:solidFill>
                  <a:schemeClr val="bg1"/>
                </a:solidFill>
                <a:latin typeface="Verdana Regular" charset="0"/>
              </a:rPr>
              <a:t> Hero. Website, LED controller firmware. hodgint@oregonstate.edu</a:t>
            </a:r>
          </a:p>
          <a:p>
            <a:pPr>
              <a:lnSpc>
                <a:spcPct val="100000"/>
              </a:lnSpc>
              <a:spcAft>
                <a:spcPts val="2600"/>
              </a:spcAft>
            </a:pPr>
            <a:r>
              <a:rPr lang="en-US" sz="3200" b="1" dirty="0">
                <a:solidFill>
                  <a:schemeClr val="bg1"/>
                </a:solidFill>
                <a:latin typeface="Verdana Regular" charset="0"/>
              </a:rPr>
              <a:t>Max Schmidt</a:t>
            </a:r>
            <a:r>
              <a:rPr lang="en-US" sz="3200" dirty="0">
                <a:solidFill>
                  <a:schemeClr val="bg1"/>
                </a:solidFill>
                <a:latin typeface="Verdana Regular" charset="0"/>
              </a:rPr>
              <a:t>: Hardware Guru. State composer, power system. schmidtm@oregonstate.edu</a:t>
            </a:r>
          </a:p>
          <a:p>
            <a:pPr>
              <a:lnSpc>
                <a:spcPct val="100000"/>
              </a:lnSpc>
              <a:spcAft>
                <a:spcPts val="2600"/>
              </a:spcAft>
            </a:pPr>
            <a:r>
              <a:rPr lang="en-US" sz="3200" b="1" dirty="0">
                <a:solidFill>
                  <a:schemeClr val="bg1"/>
                </a:solidFill>
                <a:latin typeface="Verdana Regular" charset="0"/>
              </a:rPr>
              <a:t>Zach Lerew</a:t>
            </a:r>
            <a:r>
              <a:rPr lang="en-US" sz="3200" dirty="0">
                <a:solidFill>
                  <a:schemeClr val="bg1"/>
                </a:solidFill>
                <a:latin typeface="Verdana Regular" charset="0"/>
              </a:rPr>
              <a:t>: Project lead. API, internal state</a:t>
            </a:r>
            <a:r>
              <a:rPr lang="en-US" sz="3200">
                <a:solidFill>
                  <a:schemeClr val="bg1"/>
                </a:solidFill>
                <a:latin typeface="Verdana Regular" charset="0"/>
              </a:rPr>
              <a:t>, database </a:t>
            </a:r>
            <a:r>
              <a:rPr lang="en-US" sz="3200" dirty="0">
                <a:solidFill>
                  <a:schemeClr val="bg1"/>
                </a:solidFill>
                <a:latin typeface="Verdana Regular" charset="0"/>
              </a:rPr>
              <a:t>management system. lerewz@oregonstate.edu</a:t>
            </a:r>
          </a:p>
        </p:txBody>
      </p:sp>
      <p:sp>
        <p:nvSpPr>
          <p:cNvPr id="8" name="Text Placeholder 16"/>
          <p:cNvSpPr txBox="1">
            <a:spLocks/>
          </p:cNvSpPr>
          <p:nvPr/>
        </p:nvSpPr>
        <p:spPr>
          <a:xfrm>
            <a:off x="17626806" y="22841608"/>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ctr"/>
            <a:r>
              <a:rPr lang="en-US" dirty="0">
                <a:solidFill>
                  <a:srgbClr val="E05529"/>
                </a:solidFill>
                <a:latin typeface="Verdana Regular" charset="0"/>
              </a:rPr>
              <a:t>Results</a:t>
            </a:r>
          </a:p>
        </p:txBody>
      </p:sp>
      <p:sp>
        <p:nvSpPr>
          <p:cNvPr id="10" name="Text Placeholder 16"/>
          <p:cNvSpPr txBox="1">
            <a:spLocks/>
          </p:cNvSpPr>
          <p:nvPr/>
        </p:nvSpPr>
        <p:spPr>
          <a:xfrm>
            <a:off x="1655870" y="3463917"/>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Introduction</a:t>
            </a:r>
          </a:p>
        </p:txBody>
      </p:sp>
      <p:sp>
        <p:nvSpPr>
          <p:cNvPr id="11" name="Text Placeholder 18"/>
          <p:cNvSpPr txBox="1">
            <a:spLocks/>
          </p:cNvSpPr>
          <p:nvPr/>
        </p:nvSpPr>
        <p:spPr>
          <a:xfrm>
            <a:off x="1550986" y="4382714"/>
            <a:ext cx="9049387" cy="10592643"/>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sz="3200" dirty="0">
                <a:solidFill>
                  <a:schemeClr val="bg1"/>
                </a:solidFill>
                <a:latin typeface="Verdana" charset="0"/>
                <a:ea typeface="Verdana" charset="0"/>
                <a:cs typeface="Verdana" charset="0"/>
              </a:rPr>
              <a:t>During cold and dark winters, growing inside can be difficult. In Oregon we are well accustomed to low temperatures and rain for most of the year. Many plants and herbs such as tomatoes, basil, and plants from foreign climates do not grow well in these conditions. </a:t>
            </a:r>
          </a:p>
          <a:p>
            <a:pPr>
              <a:spcAft>
                <a:spcPts val="2600"/>
              </a:spcAft>
            </a:pPr>
            <a:r>
              <a:rPr lang="en-US" sz="3200" dirty="0">
                <a:solidFill>
                  <a:schemeClr val="bg1"/>
                </a:solidFill>
                <a:latin typeface="Verdana" charset="0"/>
                <a:ea typeface="Verdana" charset="0"/>
                <a:cs typeface="Verdana" charset="0"/>
              </a:rPr>
              <a:t>To fix this problem, many growers have started small indoor grow systems. This allows them to have more consistent lighting, while also keeping the plants out of the cold.</a:t>
            </a:r>
          </a:p>
          <a:p>
            <a:pPr>
              <a:spcAft>
                <a:spcPts val="2600"/>
              </a:spcAft>
            </a:pPr>
            <a:r>
              <a:rPr lang="en-US" sz="3200" dirty="0">
                <a:solidFill>
                  <a:schemeClr val="bg1"/>
                </a:solidFill>
                <a:latin typeface="Verdana" charset="0"/>
                <a:ea typeface="Verdana" charset="0"/>
                <a:cs typeface="Verdana" charset="0"/>
              </a:rPr>
              <a:t>One issue with these lighting systems is the color range. These systems generally only consist of one color such as white or pink. Another issue is scheduling. Most systems do not include a way to schedule when lights turn on, or off, the color or the intensity. This creates a conflict between optimal lighting conditions for the plant, and the user. </a:t>
            </a:r>
          </a:p>
          <a:p>
            <a:pPr marL="0" indent="0">
              <a:spcAft>
                <a:spcPts val="2600"/>
              </a:spcAft>
              <a:buNone/>
            </a:pPr>
            <a:endParaRPr lang="en-US" sz="3200" dirty="0">
              <a:solidFill>
                <a:schemeClr val="bg1"/>
              </a:solidFill>
              <a:latin typeface="Verdana" charset="0"/>
              <a:ea typeface="Verdana" charset="0"/>
              <a:cs typeface="Verdana" charset="0"/>
            </a:endParaRP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a:solidFill>
                  <a:srgbClr val="E05529"/>
                </a:solidFill>
                <a:latin typeface="Impact" charset="0"/>
                <a:ea typeface="Impact" charset="0"/>
                <a:cs typeface="Impact" charset="0"/>
              </a:rPr>
              <a:t>Winter is coming….</a:t>
            </a:r>
          </a:p>
        </p:txBody>
      </p:sp>
      <p:sp>
        <p:nvSpPr>
          <p:cNvPr id="13" name="Subtitle 2"/>
          <p:cNvSpPr txBox="1">
            <a:spLocks/>
          </p:cNvSpPr>
          <p:nvPr/>
        </p:nvSpPr>
        <p:spPr>
          <a:xfrm>
            <a:off x="12292012" y="5503233"/>
            <a:ext cx="19544199" cy="6080503"/>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dirty="0" err="1">
                <a:latin typeface="Georgia" charset="0"/>
                <a:ea typeface="Georgia" charset="0"/>
                <a:cs typeface="Georgia" charset="0"/>
              </a:rPr>
              <a:t>PlanteR</a:t>
            </a:r>
            <a:r>
              <a:rPr lang="en-US" dirty="0">
                <a:latin typeface="Georgia" charset="0"/>
                <a:ea typeface="Georgia" charset="0"/>
                <a:cs typeface="Georgia" charset="0"/>
              </a:rPr>
              <a:t>-GB: An RGB lighting system for indoor plant growth.</a:t>
            </a:r>
          </a:p>
        </p:txBody>
      </p:sp>
      <p:sp>
        <p:nvSpPr>
          <p:cNvPr id="14" name="Text Placeholder 16"/>
          <p:cNvSpPr txBox="1">
            <a:spLocks/>
          </p:cNvSpPr>
          <p:nvPr/>
        </p:nvSpPr>
        <p:spPr>
          <a:xfrm>
            <a:off x="33934401" y="13735677"/>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Project description</a:t>
            </a:r>
          </a:p>
        </p:txBody>
      </p:sp>
      <p:sp>
        <p:nvSpPr>
          <p:cNvPr id="15" name="Text Placeholder 18"/>
          <p:cNvSpPr txBox="1">
            <a:spLocks/>
          </p:cNvSpPr>
          <p:nvPr/>
        </p:nvSpPr>
        <p:spPr>
          <a:xfrm>
            <a:off x="33252728" y="14654474"/>
            <a:ext cx="8840362" cy="14798923"/>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sz="3200" dirty="0">
                <a:latin typeface="Verdana Regular" charset="0"/>
              </a:rPr>
              <a:t>Creating an RGB plant lighting system </a:t>
            </a:r>
          </a:p>
          <a:p>
            <a:pPr>
              <a:spcAft>
                <a:spcPts val="2600"/>
              </a:spcAft>
            </a:pPr>
            <a:r>
              <a:rPr lang="en-US" sz="3200" dirty="0">
                <a:latin typeface="Verdana Regular" charset="0"/>
              </a:rPr>
              <a:t>An Arduino Nano is being used to control the LEDs.</a:t>
            </a:r>
          </a:p>
          <a:p>
            <a:pPr>
              <a:spcAft>
                <a:spcPts val="2600"/>
              </a:spcAft>
            </a:pPr>
            <a:r>
              <a:rPr lang="en-US" sz="3200" dirty="0">
                <a:latin typeface="Verdana Regular" charset="0"/>
              </a:rPr>
              <a:t>A Raspberry pi Zero W is being used to host everything else.</a:t>
            </a:r>
          </a:p>
          <a:p>
            <a:pPr>
              <a:spcAft>
                <a:spcPts val="2600"/>
              </a:spcAft>
            </a:pPr>
            <a:r>
              <a:rPr lang="en-US" sz="3200" dirty="0">
                <a:latin typeface="Verdana Regular" charset="0"/>
              </a:rPr>
              <a:t>API: RESTful communication interface between the internal state and the user interface.</a:t>
            </a:r>
          </a:p>
          <a:p>
            <a:pPr>
              <a:spcAft>
                <a:spcPts val="2600"/>
              </a:spcAft>
            </a:pPr>
            <a:r>
              <a:rPr lang="en-US" sz="3200" dirty="0">
                <a:latin typeface="Verdana Regular" charset="0"/>
              </a:rPr>
              <a:t>Internal State: Virtual representation of the full system.</a:t>
            </a:r>
          </a:p>
          <a:p>
            <a:pPr>
              <a:spcAft>
                <a:spcPts val="2600"/>
              </a:spcAft>
            </a:pPr>
            <a:r>
              <a:rPr lang="en-US" sz="3200" dirty="0">
                <a:latin typeface="Verdana Regular" charset="0"/>
              </a:rPr>
              <a:t>User Interface: Python script/Nodejs based web page for interacting with the system</a:t>
            </a:r>
          </a:p>
          <a:p>
            <a:pPr>
              <a:spcAft>
                <a:spcPts val="2600"/>
              </a:spcAft>
            </a:pPr>
            <a:r>
              <a:rPr lang="en-US" sz="3200" dirty="0">
                <a:latin typeface="Verdana Regular" charset="0"/>
              </a:rPr>
              <a:t>State Composer: Systematic translation of the virtual state onto the hardware.</a:t>
            </a:r>
          </a:p>
          <a:p>
            <a:pPr>
              <a:spcAft>
                <a:spcPts val="2600"/>
              </a:spcAft>
            </a:pPr>
            <a:r>
              <a:rPr lang="en-US" sz="3200" dirty="0">
                <a:latin typeface="Verdana Regular" charset="0"/>
              </a:rPr>
              <a:t>Database storage: persistent storage of internal state </a:t>
            </a:r>
          </a:p>
          <a:p>
            <a:pPr>
              <a:spcAft>
                <a:spcPts val="2600"/>
              </a:spcAft>
            </a:pPr>
            <a:r>
              <a:rPr lang="en-US" sz="3200" dirty="0">
                <a:latin typeface="Verdana Regular" charset="0"/>
              </a:rPr>
              <a:t>Hardware: Physical components that reflect the state given by the system</a:t>
            </a:r>
          </a:p>
          <a:p>
            <a:pPr marL="0" indent="0">
              <a:spcAft>
                <a:spcPts val="2600"/>
              </a:spcAft>
              <a:buNone/>
            </a:pPr>
            <a:endParaRPr lang="en-US" sz="3200" dirty="0">
              <a:latin typeface="Verdana Regular" charset="0"/>
            </a:endParaRPr>
          </a:p>
          <a:p>
            <a:pPr marL="0" indent="0">
              <a:spcAft>
                <a:spcPts val="2600"/>
              </a:spcAft>
              <a:buNone/>
            </a:pPr>
            <a:r>
              <a:rPr lang="en-US" sz="3200" dirty="0">
                <a:latin typeface="Verdana Regular" charset="0"/>
              </a:rPr>
              <a:t>Hardware Used:</a:t>
            </a:r>
          </a:p>
          <a:p>
            <a:pPr>
              <a:spcAft>
                <a:spcPts val="2600"/>
              </a:spcAft>
            </a:pPr>
            <a:r>
              <a:rPr lang="en-US" sz="3200" dirty="0">
                <a:latin typeface="Verdana Regular" charset="0"/>
              </a:rPr>
              <a:t>Arduino Nano</a:t>
            </a:r>
            <a:endParaRPr lang="en-US" sz="3200" i="1" dirty="0">
              <a:latin typeface="Verdana Regular" charset="0"/>
            </a:endParaRPr>
          </a:p>
          <a:p>
            <a:pPr>
              <a:spcAft>
                <a:spcPts val="2600"/>
              </a:spcAft>
            </a:pPr>
            <a:r>
              <a:rPr lang="en-US" sz="3200" dirty="0">
                <a:latin typeface="Verdana Regular" charset="0"/>
              </a:rPr>
              <a:t>Raspberry Pi Zero W</a:t>
            </a:r>
          </a:p>
          <a:p>
            <a:pPr>
              <a:spcAft>
                <a:spcPts val="2600"/>
              </a:spcAft>
            </a:pPr>
            <a:r>
              <a:rPr lang="en-US" sz="3200" dirty="0">
                <a:latin typeface="Verdana Regular" charset="0"/>
              </a:rPr>
              <a:t>WS2812 </a:t>
            </a:r>
            <a:r>
              <a:rPr lang="en-US" sz="3200">
                <a:latin typeface="Verdana Regular" charset="0"/>
              </a:rPr>
              <a:t>Neopixel</a:t>
            </a:r>
            <a:r>
              <a:rPr lang="en-US" sz="3200" dirty="0">
                <a:latin typeface="Verdana Regular" charset="0"/>
              </a:rPr>
              <a:t> LEDs </a:t>
            </a: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baseline="0" dirty="0">
                <a:latin typeface="Impact" charset="0"/>
                <a:ea typeface="Impact" charset="0"/>
                <a:cs typeface="Impact" charset="0"/>
              </a:rPr>
              <a:t>#64</a:t>
            </a:r>
          </a:p>
        </p:txBody>
      </p:sp>
      <p:sp>
        <p:nvSpPr>
          <p:cNvPr id="17" name="TextBox 16">
            <a:extLst>
              <a:ext uri="{FF2B5EF4-FFF2-40B4-BE49-F238E27FC236}">
                <a16:creationId xmlns:a16="http://schemas.microsoft.com/office/drawing/2014/main" id="{595E0145-78B1-4BF6-B57C-9C1EFA122943}"/>
              </a:ext>
            </a:extLst>
          </p:cNvPr>
          <p:cNvSpPr txBox="1"/>
          <p:nvPr/>
        </p:nvSpPr>
        <p:spPr>
          <a:xfrm>
            <a:off x="12292012" y="21319490"/>
            <a:ext cx="19243675" cy="1077218"/>
          </a:xfrm>
          <a:prstGeom prst="rect">
            <a:avLst/>
          </a:prstGeom>
          <a:noFill/>
        </p:spPr>
        <p:txBody>
          <a:bodyPr wrap="square" rtlCol="0">
            <a:spAutoFit/>
          </a:bodyPr>
          <a:lstStyle/>
          <a:p>
            <a:r>
              <a:rPr lang="en-US" sz="3200" dirty="0">
                <a:latin typeface="Verdana Regular"/>
              </a:rPr>
              <a:t>From left to right: Tall, Dark, Handsome (PLACEHOLDER FOR LIGHT SYSTEM AND INFOGRAPHCS)</a:t>
            </a:r>
          </a:p>
        </p:txBody>
      </p:sp>
      <p:pic>
        <p:nvPicPr>
          <p:cNvPr id="18" name="Picture Placeholder 20" descr="A close up of a logo&#10;&#10;Description generated with very high confidence">
            <a:extLst>
              <a:ext uri="{FF2B5EF4-FFF2-40B4-BE49-F238E27FC236}">
                <a16:creationId xmlns:a16="http://schemas.microsoft.com/office/drawing/2014/main" id="{0F86049D-4600-40CB-A255-D59FD129C404}"/>
              </a:ext>
            </a:extLst>
          </p:cNvPr>
          <p:cNvPicPr>
            <a:picLocks noChangeAspect="1"/>
          </p:cNvPicPr>
          <p:nvPr/>
        </p:nvPicPr>
        <p:blipFill>
          <a:blip r:embed="rId3"/>
          <a:srcRect l="6079" r="6079"/>
          <a:stretch>
            <a:fillRect/>
          </a:stretch>
        </p:blipFill>
        <p:spPr>
          <a:xfrm>
            <a:off x="33934401" y="2810140"/>
            <a:ext cx="7994507" cy="9101138"/>
          </a:xfrm>
          <a:prstGeom prst="rect">
            <a:avLst/>
          </a:prstGeom>
        </p:spPr>
      </p:pic>
      <p:sp>
        <p:nvSpPr>
          <p:cNvPr id="19" name="TextBox 18">
            <a:extLst>
              <a:ext uri="{FF2B5EF4-FFF2-40B4-BE49-F238E27FC236}">
                <a16:creationId xmlns:a16="http://schemas.microsoft.com/office/drawing/2014/main" id="{B9C77DF0-B466-4679-9B7F-BD1544051A5C}"/>
              </a:ext>
            </a:extLst>
          </p:cNvPr>
          <p:cNvSpPr txBox="1"/>
          <p:nvPr/>
        </p:nvSpPr>
        <p:spPr>
          <a:xfrm>
            <a:off x="33604200" y="12086656"/>
            <a:ext cx="8158690" cy="584775"/>
          </a:xfrm>
          <a:prstGeom prst="rect">
            <a:avLst/>
          </a:prstGeom>
          <a:noFill/>
        </p:spPr>
        <p:txBody>
          <a:bodyPr wrap="square" rtlCol="0">
            <a:spAutoFit/>
          </a:bodyPr>
          <a:lstStyle/>
          <a:p>
            <a:r>
              <a:rPr lang="en-US" sz="3200" dirty="0">
                <a:latin typeface="Verdana Regular"/>
              </a:rPr>
              <a:t>Team Photo  PLACEHOLDER</a:t>
            </a:r>
          </a:p>
        </p:txBody>
      </p:sp>
      <p:pic>
        <p:nvPicPr>
          <p:cNvPr id="3" name="Picture 2" descr="meirl&#10;">
            <a:extLst>
              <a:ext uri="{FF2B5EF4-FFF2-40B4-BE49-F238E27FC236}">
                <a16:creationId xmlns:a16="http://schemas.microsoft.com/office/drawing/2014/main" id="{D8964882-EA23-4487-ACE7-1DE45B2B001F}"/>
              </a:ext>
            </a:extLst>
          </p:cNvPr>
          <p:cNvPicPr>
            <a:picLocks noChangeAspect="1"/>
          </p:cNvPicPr>
          <p:nvPr/>
        </p:nvPicPr>
        <p:blipFill>
          <a:blip r:embed="rId4"/>
          <a:stretch>
            <a:fillRect/>
          </a:stretch>
        </p:blipFill>
        <p:spPr>
          <a:xfrm>
            <a:off x="12301728" y="23732076"/>
            <a:ext cx="9086025" cy="6530580"/>
          </a:xfrm>
          <a:prstGeom prst="rect">
            <a:avLst/>
          </a:prstGeom>
        </p:spPr>
      </p:pic>
      <p:pic>
        <p:nvPicPr>
          <p:cNvPr id="20" name="Picture 19" descr="Sir monkeyton of ikea">
            <a:extLst>
              <a:ext uri="{FF2B5EF4-FFF2-40B4-BE49-F238E27FC236}">
                <a16:creationId xmlns:a16="http://schemas.microsoft.com/office/drawing/2014/main" id="{40CD0A93-BC7E-47F6-B02A-5E6D705EF604}"/>
              </a:ext>
            </a:extLst>
          </p:cNvPr>
          <p:cNvPicPr>
            <a:picLocks noChangeAspect="1"/>
          </p:cNvPicPr>
          <p:nvPr/>
        </p:nvPicPr>
        <p:blipFill>
          <a:blip r:embed="rId5"/>
          <a:stretch>
            <a:fillRect/>
          </a:stretch>
        </p:blipFill>
        <p:spPr>
          <a:xfrm>
            <a:off x="22494240" y="23732077"/>
            <a:ext cx="9244329" cy="6530580"/>
          </a:xfrm>
          <a:prstGeom prst="rect">
            <a:avLst/>
          </a:prstGeom>
        </p:spPr>
      </p:pic>
      <p:sp>
        <p:nvSpPr>
          <p:cNvPr id="22" name="TextBox 21">
            <a:extLst>
              <a:ext uri="{FF2B5EF4-FFF2-40B4-BE49-F238E27FC236}">
                <a16:creationId xmlns:a16="http://schemas.microsoft.com/office/drawing/2014/main" id="{37AE2980-AC6D-42A7-BC61-F041C8C43857}"/>
              </a:ext>
            </a:extLst>
          </p:cNvPr>
          <p:cNvSpPr txBox="1"/>
          <p:nvPr/>
        </p:nvSpPr>
        <p:spPr>
          <a:xfrm>
            <a:off x="11765280" y="30476016"/>
            <a:ext cx="19770407" cy="1169551"/>
          </a:xfrm>
          <a:prstGeom prst="rect">
            <a:avLst/>
          </a:prstGeom>
          <a:noFill/>
        </p:spPr>
        <p:txBody>
          <a:bodyPr wrap="square" rtlCol="0">
            <a:spAutoFit/>
          </a:bodyPr>
          <a:lstStyle/>
          <a:p>
            <a:r>
              <a:rPr lang="en-US" dirty="0">
                <a:latin typeface="Verdana Regular"/>
              </a:rPr>
              <a:t>Placeholder for pictures of system/interface</a:t>
            </a: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2472</TotalTime>
  <Words>412</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Lerew, Zach</cp:lastModifiedBy>
  <cp:revision>81</cp:revision>
  <dcterms:created xsi:type="dcterms:W3CDTF">2017-04-19T21:01:26Z</dcterms:created>
  <dcterms:modified xsi:type="dcterms:W3CDTF">2018-04-21T16:57:21Z</dcterms:modified>
</cp:coreProperties>
</file>