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57" r:id="rId4"/>
  </p:sldMasterIdLst>
  <p:notesMasterIdLst>
    <p:notesMasterId r:id="rId28"/>
  </p:notesMasterIdLst>
  <p:handoutMasterIdLst>
    <p:handoutMasterId r:id="rId29"/>
  </p:handoutMasterIdLst>
  <p:sldIdLst>
    <p:sldId id="391" r:id="rId5"/>
    <p:sldId id="392" r:id="rId6"/>
    <p:sldId id="397" r:id="rId7"/>
    <p:sldId id="396" r:id="rId8"/>
    <p:sldId id="407" r:id="rId9"/>
    <p:sldId id="408" r:id="rId10"/>
    <p:sldId id="394" r:id="rId11"/>
    <p:sldId id="395" r:id="rId12"/>
    <p:sldId id="393" r:id="rId13"/>
    <p:sldId id="400" r:id="rId14"/>
    <p:sldId id="412" r:id="rId15"/>
    <p:sldId id="413" r:id="rId16"/>
    <p:sldId id="414" r:id="rId17"/>
    <p:sldId id="401" r:id="rId18"/>
    <p:sldId id="402" r:id="rId19"/>
    <p:sldId id="406" r:id="rId20"/>
    <p:sldId id="403" r:id="rId21"/>
    <p:sldId id="410" r:id="rId22"/>
    <p:sldId id="411" r:id="rId23"/>
    <p:sldId id="398" r:id="rId24"/>
    <p:sldId id="404" r:id="rId25"/>
    <p:sldId id="399" r:id="rId26"/>
    <p:sldId id="405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ie Wollan" initials="AK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9D2"/>
    <a:srgbClr val="CC6600"/>
    <a:srgbClr val="F78E1E"/>
    <a:srgbClr val="CD5F21"/>
    <a:srgbClr val="F78F1E"/>
    <a:srgbClr val="7E8083"/>
    <a:srgbClr val="EAEAEA"/>
    <a:srgbClr val="FFFFFF"/>
    <a:srgbClr val="686A6E"/>
    <a:srgbClr val="E6E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2" autoAdjust="0"/>
    <p:restoredTop sz="94622"/>
  </p:normalViewPr>
  <p:slideViewPr>
    <p:cSldViewPr snapToGrid="0">
      <p:cViewPr varScale="1">
        <p:scale>
          <a:sx n="119" d="100"/>
          <a:sy n="119" d="100"/>
        </p:scale>
        <p:origin x="1650" y="108"/>
      </p:cViewPr>
      <p:guideLst>
        <p:guide orient="horz" pos="864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1483" y="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6A2B9E-B600-5540-B3B7-5DB61B9243AA}" type="datetimeFigureOut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51B524-9D2C-9449-9B51-6D0F420BD2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87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1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A46095-D8CD-B943-9263-524BD5E90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05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3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228600" y="5105400"/>
            <a:ext cx="172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000" i="1" dirty="0">
                <a:solidFill>
                  <a:srgbClr val="F78F1E"/>
                </a:solidFill>
                <a:latin typeface="Times New Roman" charset="0"/>
                <a:cs typeface="Times New Roman" charset="0"/>
              </a:rPr>
              <a:t>Proprietary and Confidential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5581"/>
            <a:ext cx="6400800" cy="31597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80000"/>
              </a:lnSpc>
              <a:buNone/>
              <a:defRPr sz="2200" b="0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0" y="3799793"/>
            <a:ext cx="6400800" cy="45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None/>
              <a:defRPr sz="1800" b="0" i="0">
                <a:solidFill>
                  <a:srgbClr val="F78F1E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88939" y="2241664"/>
            <a:ext cx="7794661" cy="796925"/>
          </a:xfrm>
        </p:spPr>
        <p:txBody>
          <a:bodyPr bIns="0" anchor="ctr" anchorCtr="0">
            <a:normAutofit/>
          </a:bodyPr>
          <a:lstStyle>
            <a:lvl1pPr marL="0" indent="0">
              <a:lnSpc>
                <a:spcPct val="80000"/>
              </a:lnSpc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148046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428371"/>
            <a:ext cx="9144000" cy="142418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5" t="5520" r="32107" b="82640"/>
          <a:stretch/>
        </p:blipFill>
        <p:spPr>
          <a:xfrm>
            <a:off x="-10510" y="-6991"/>
            <a:ext cx="9154510" cy="1471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9" t="5520" r="46644" b="82640"/>
          <a:stretch/>
        </p:blipFill>
        <p:spPr>
          <a:xfrm rot="12344153">
            <a:off x="6518085" y="4776623"/>
            <a:ext cx="3782436" cy="14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2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96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9149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0"/>
            <a:ext cx="6400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5421" y="3626054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7" r="31685" b="58782"/>
          <a:stretch/>
        </p:blipFill>
        <p:spPr>
          <a:xfrm>
            <a:off x="0" y="-1"/>
            <a:ext cx="9144000" cy="49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228600" y="5105400"/>
            <a:ext cx="172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000" i="1" dirty="0">
                <a:solidFill>
                  <a:srgbClr val="F78F1E"/>
                </a:solidFill>
                <a:latin typeface="Times New Roman" charset="0"/>
                <a:cs typeface="Times New Roman" charset="0"/>
              </a:rPr>
              <a:t>Proprietary and Confidential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61754"/>
            <a:ext cx="6400800" cy="455488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 algn="l">
              <a:lnSpc>
                <a:spcPct val="80000"/>
              </a:lnSpc>
              <a:buNone/>
              <a:defRPr sz="2200" b="1" i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C. Grant Anderson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3799793"/>
            <a:ext cx="6400800" cy="386449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lnSpc>
                <a:spcPct val="100000"/>
              </a:lnSpc>
              <a:buNone/>
              <a:defRPr sz="1800" b="0" i="0">
                <a:solidFill>
                  <a:srgbClr val="F78F1E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 dirty="0"/>
              <a:t>770-715-8466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4192513"/>
            <a:ext cx="6400800" cy="394805"/>
          </a:xfrm>
          <a:prstGeom prst="rect">
            <a:avLst/>
          </a:prstGeom>
        </p:spPr>
        <p:txBody>
          <a:bodyPr tIns="0" bIns="91440" anchor="t" anchorCtr="0">
            <a:normAutofit/>
          </a:bodyPr>
          <a:lstStyle>
            <a:lvl1pPr>
              <a:lnSpc>
                <a:spcPct val="100000"/>
              </a:lnSpc>
              <a:buNone/>
              <a:defRPr sz="1800" b="0" i="0">
                <a:solidFill>
                  <a:srgbClr val="F78F1E"/>
                </a:solidFill>
                <a:latin typeface="Calibri"/>
                <a:cs typeface="Calibri"/>
              </a:defRPr>
            </a:lvl1pPr>
            <a:lvl2pPr>
              <a:buNone/>
              <a:defRPr sz="1400">
                <a:solidFill>
                  <a:srgbClr val="F78F1E"/>
                </a:solidFill>
              </a:defRPr>
            </a:lvl2pPr>
            <a:lvl3pPr>
              <a:buNone/>
              <a:defRPr sz="1400">
                <a:solidFill>
                  <a:srgbClr val="F78F1E"/>
                </a:solidFill>
              </a:defRPr>
            </a:lvl3pPr>
            <a:lvl4pPr>
              <a:buNone/>
              <a:defRPr sz="1400">
                <a:solidFill>
                  <a:srgbClr val="F78F1E"/>
                </a:solidFill>
              </a:defRPr>
            </a:lvl4pPr>
            <a:lvl5pPr>
              <a:buNone/>
              <a:defRPr sz="1400">
                <a:solidFill>
                  <a:srgbClr val="F78F1E"/>
                </a:solidFill>
              </a:defRPr>
            </a:lvl5pPr>
          </a:lstStyle>
          <a:p>
            <a:pPr lvl="0"/>
            <a:r>
              <a:rPr lang="en-US" dirty="0"/>
              <a:t>Grant@CGrantAnderson.com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5146" y="3325813"/>
            <a:ext cx="6409391" cy="317304"/>
          </a:xfrm>
        </p:spPr>
        <p:txBody>
          <a:bodyPr bIns="91440" anchor="ctr" anchorCtr="0">
            <a:no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Software Architect/Developer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148" y="2314549"/>
            <a:ext cx="6458765" cy="52641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buClr>
                <a:srgbClr val="F78F1E"/>
              </a:buClr>
              <a:buSzPct val="1500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CGrantAnderson.com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9144000" cy="148046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428371"/>
            <a:ext cx="9144000" cy="142418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5" t="5520" r="32107" b="82640"/>
          <a:stretch/>
        </p:blipFill>
        <p:spPr>
          <a:xfrm>
            <a:off x="-10510" y="-1"/>
            <a:ext cx="9154510" cy="1471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9" t="5520" r="46644" b="82640"/>
          <a:stretch/>
        </p:blipFill>
        <p:spPr>
          <a:xfrm rot="12344153">
            <a:off x="6518085" y="4776623"/>
            <a:ext cx="3782436" cy="14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4975" y="1573213"/>
            <a:ext cx="8480425" cy="4276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5153" y="10279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buClr>
                <a:srgbClr val="F78F1E"/>
              </a:buClr>
              <a:buSzPct val="150000"/>
            </a:pP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9647" y="103990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buClr>
                <a:srgbClr val="F78F1E"/>
              </a:buClr>
              <a:buSzPct val="150000"/>
            </a:pP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0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97186" y="2279309"/>
            <a:ext cx="3436938" cy="29003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4975" y="1687513"/>
            <a:ext cx="4498975" cy="436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32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4975" y="1687513"/>
            <a:ext cx="4498975" cy="43672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470525" y="1853406"/>
            <a:ext cx="3444875" cy="40354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631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921624" y="1842246"/>
            <a:ext cx="3993776" cy="404658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34248" y="1842245"/>
            <a:ext cx="3993776" cy="404658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70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550863" y="1612900"/>
            <a:ext cx="8270875" cy="458628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52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50863" y="1801813"/>
            <a:ext cx="8270875" cy="44513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521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4975" y="1681163"/>
            <a:ext cx="4083050" cy="4491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816475" y="1681163"/>
            <a:ext cx="4083050" cy="4491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8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1"/>
          </p:nvPr>
        </p:nvSpPr>
        <p:spPr>
          <a:xfrm>
            <a:off x="434975" y="1479550"/>
            <a:ext cx="8480425" cy="45450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10"/>
            <a:ext cx="9144000" cy="89730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4975" y="43413"/>
            <a:ext cx="8481152" cy="8036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8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247" y="1308538"/>
            <a:ext cx="8481153" cy="495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34246" y="6577768"/>
            <a:ext cx="3525636" cy="215900"/>
            <a:chOff x="1244600" y="6572250"/>
            <a:chExt cx="1337354" cy="215900"/>
          </a:xfrm>
        </p:grpSpPr>
        <p:sp>
          <p:nvSpPr>
            <p:cNvPr id="6" name="Text Placeholder 36"/>
            <p:cNvSpPr txBox="1">
              <a:spLocks/>
            </p:cNvSpPr>
            <p:nvPr userDrawn="1"/>
          </p:nvSpPr>
          <p:spPr>
            <a:xfrm>
              <a:off x="1244600" y="6576007"/>
              <a:ext cx="749300" cy="21214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None/>
                <a:defRPr sz="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/>
                  <a:ea typeface="ＭＳ Ｐゴシック" charset="0"/>
                  <a:cs typeface="Arial Black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Char char="–"/>
                <a:defRPr sz="2400"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Wingdings" charset="0"/>
                <a:buChar char="ü"/>
                <a:defRPr sz="2000"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Lucida Grande" charset="0"/>
                <a:buChar char="*"/>
                <a:defRPr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78F1E"/>
                </a:buClr>
                <a:buFont typeface="Arial" charset="0"/>
                <a:buChar char="»"/>
                <a:defRPr kern="1200">
                  <a:solidFill>
                    <a:srgbClr val="404040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aseline="0" dirty="0"/>
                <a:t>© </a:t>
              </a:r>
              <a:r>
                <a:rPr lang="en-US" sz="1000" b="1" i="0" dirty="0">
                  <a:latin typeface="Arial"/>
                  <a:cs typeface="Arial"/>
                </a:rPr>
                <a:t>2019 – C. Grant Anderson</a:t>
              </a:r>
            </a:p>
          </p:txBody>
        </p:sp>
        <p:sp>
          <p:nvSpPr>
            <p:cNvPr id="7" name="Footer Placeholder 4"/>
            <p:cNvSpPr txBox="1">
              <a:spLocks/>
            </p:cNvSpPr>
            <p:nvPr userDrawn="1"/>
          </p:nvSpPr>
          <p:spPr>
            <a:xfrm>
              <a:off x="2019301" y="6572250"/>
              <a:ext cx="562653" cy="21172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78F1E"/>
                  </a:solidFill>
                  <a:latin typeface="Arial"/>
                  <a:cs typeface="Arial"/>
                </a:rPr>
                <a:t>Proprietary and Confidential</a:t>
              </a:r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1993900" y="6613198"/>
              <a:ext cx="0" cy="155902"/>
            </a:xfrm>
            <a:prstGeom prst="line">
              <a:avLst/>
            </a:prstGeom>
            <a:ln w="6350" cmpd="sng"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34248" y="236468"/>
            <a:ext cx="8481152" cy="80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58000" y="64188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2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71" r:id="rId2"/>
    <p:sldLayoutId id="2147483979" r:id="rId3"/>
    <p:sldLayoutId id="2147483972" r:id="rId4"/>
    <p:sldLayoutId id="2147483978" r:id="rId5"/>
    <p:sldLayoutId id="2147483974" r:id="rId6"/>
    <p:sldLayoutId id="2147483975" r:id="rId7"/>
    <p:sldLayoutId id="2147483976" r:id="rId8"/>
    <p:sldLayoutId id="2147483977" r:id="rId9"/>
    <p:sldLayoutId id="2147483980" r:id="rId10"/>
    <p:sldLayoutId id="2147483962" r:id="rId11"/>
    <p:sldLayoutId id="2147483969" r:id="rId12"/>
  </p:sldLayoutIdLst>
  <p:hf hdr="0" ftr="0" dt="0"/>
  <p:txStyles>
    <p:titleStyle>
      <a:lvl1pPr algn="l" defTabSz="457200" rtl="0" eaLnBrk="1" latinLnBrk="0" hangingPunct="1">
        <a:lnSpc>
          <a:spcPct val="7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963" indent="-461963" algn="l" defTabSz="457200" rtl="0" eaLnBrk="1" latinLnBrk="0" hangingPunct="1">
        <a:spcBef>
          <a:spcPct val="20000"/>
        </a:spcBef>
        <a:buClr>
          <a:schemeClr val="tx2"/>
        </a:buClr>
        <a:buSzPct val="100000"/>
        <a:buFont typeface="Calibri" pitchFamily="34" charset="0"/>
        <a:buChar char="●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139825" indent="-457200" algn="l" defTabSz="4572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457200" algn="l" defTabSz="4572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100000"/>
        <a:buFont typeface="+mj-lt"/>
        <a:buAutoNum type="alphaLcParenR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73287" indent="-400050" algn="l" defTabSz="4572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100000"/>
        <a:buFont typeface="+mj-lt"/>
        <a:buAutoNum type="roman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55862" indent="-285750" algn="l" defTabSz="4572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Applied Definition Programming with Smart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C. Grant Anderson</a:t>
            </a:r>
          </a:p>
          <a:p>
            <a:r>
              <a:rPr lang="en-US" dirty="0"/>
              <a:t>March 30, 2018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8939" y="2039816"/>
            <a:ext cx="7794661" cy="998774"/>
          </a:xfrm>
        </p:spPr>
        <p:txBody>
          <a:bodyPr>
            <a:normAutofit/>
          </a:bodyPr>
          <a:lstStyle/>
          <a:p>
            <a:r>
              <a:rPr lang="en-US" dirty="0"/>
              <a:t>Universal ETL Program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6418263"/>
            <a:ext cx="2057400" cy="365125"/>
          </a:xfrm>
        </p:spPr>
        <p:txBody>
          <a:bodyPr/>
          <a:lstStyle/>
          <a:p>
            <a:fld id="{059ABE3D-0306-47E9-8957-6FD3294A431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1C3FB15-DCC7-48CA-921C-A64D91742717}"/>
              </a:ext>
            </a:extLst>
          </p:cNvPr>
          <p:cNvSpPr/>
          <p:nvPr/>
        </p:nvSpPr>
        <p:spPr>
          <a:xfrm>
            <a:off x="5509260" y="1753206"/>
            <a:ext cx="1493520" cy="1032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Procedural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DA9FBA-54FA-4B6B-B85A-A34F4A33F4DD}"/>
              </a:ext>
            </a:extLst>
          </p:cNvPr>
          <p:cNvSpPr/>
          <p:nvPr/>
        </p:nvSpPr>
        <p:spPr>
          <a:xfrm>
            <a:off x="5356860" y="1632015"/>
            <a:ext cx="1493520" cy="1032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Procedural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9B57C-E6C0-4436-8BF3-1274501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Definition Programming?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7FD3B-13A3-4455-842E-E4AE489C2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335B4-76DE-481B-9390-E46803865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458" y="1131236"/>
            <a:ext cx="3775997" cy="4785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New Paradigm…</a:t>
            </a:r>
          </a:p>
          <a:p>
            <a:r>
              <a:rPr lang="en-US" dirty="0"/>
              <a:t>Take the base definition of what a program does…</a:t>
            </a:r>
          </a:p>
          <a:p>
            <a:r>
              <a:rPr lang="en-US" dirty="0"/>
              <a:t>Out of the code itself…</a:t>
            </a:r>
          </a:p>
          <a:p>
            <a:r>
              <a:rPr lang="en-US" dirty="0"/>
              <a:t>And put it into a human readable &amp; understandable &amp; editable text file…</a:t>
            </a:r>
          </a:p>
          <a:p>
            <a:r>
              <a:rPr lang="en-US" dirty="0"/>
              <a:t>A Definition File.</a:t>
            </a:r>
          </a:p>
          <a:p>
            <a:r>
              <a:rPr lang="en-US" dirty="0"/>
              <a:t>That defines what the program needs to do…</a:t>
            </a:r>
          </a:p>
          <a:p>
            <a:r>
              <a:rPr lang="en-US" dirty="0"/>
              <a:t>Without coding.</a:t>
            </a:r>
          </a:p>
          <a:p>
            <a:r>
              <a:rPr lang="en-US" dirty="0"/>
              <a:t>Why Code when you can just Define?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A0BBC-7A29-4E27-A4F1-F992ACE6BBB4}"/>
              </a:ext>
            </a:extLst>
          </p:cNvPr>
          <p:cNvSpPr/>
          <p:nvPr/>
        </p:nvSpPr>
        <p:spPr>
          <a:xfrm>
            <a:off x="5204460" y="1479615"/>
            <a:ext cx="1493520" cy="1032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Procedural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30563E-C83F-4732-873B-26B6947D0B1D}"/>
              </a:ext>
            </a:extLst>
          </p:cNvPr>
          <p:cNvSpPr/>
          <p:nvPr/>
        </p:nvSpPr>
        <p:spPr>
          <a:xfrm>
            <a:off x="5524500" y="1820255"/>
            <a:ext cx="853440" cy="541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Program</a:t>
            </a:r>
          </a:p>
          <a:p>
            <a:pPr algn="ctr"/>
            <a:r>
              <a:rPr lang="en-US" sz="1100" dirty="0"/>
              <a:t>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321BA-D915-4D7B-9C6D-F8D916CB5422}"/>
              </a:ext>
            </a:extLst>
          </p:cNvPr>
          <p:cNvSpPr txBox="1"/>
          <p:nvPr/>
        </p:nvSpPr>
        <p:spPr>
          <a:xfrm>
            <a:off x="4809982" y="1064544"/>
            <a:ext cx="3775996" cy="3295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400" dirty="0">
                <a:latin typeface="Calibri"/>
                <a:cs typeface="Calibri"/>
              </a:rPr>
              <a:t>With Conventional Procedural Programming: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EB3DA-599D-4339-B0E1-9C8B970986EF}"/>
              </a:ext>
            </a:extLst>
          </p:cNvPr>
          <p:cNvSpPr txBox="1"/>
          <p:nvPr/>
        </p:nvSpPr>
        <p:spPr>
          <a:xfrm>
            <a:off x="4809982" y="4182888"/>
            <a:ext cx="3775996" cy="3295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400" dirty="0">
                <a:latin typeface="Calibri"/>
                <a:cs typeface="Calibri"/>
              </a:rPr>
              <a:t>With the New Definition Programming Paradigm: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7A920-E932-4486-BA8A-8925A588B5E9}"/>
              </a:ext>
            </a:extLst>
          </p:cNvPr>
          <p:cNvSpPr txBox="1"/>
          <p:nvPr/>
        </p:nvSpPr>
        <p:spPr>
          <a:xfrm>
            <a:off x="7068646" y="1626750"/>
            <a:ext cx="1537478" cy="93834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100" dirty="0">
                <a:latin typeface="Calibri"/>
                <a:cs typeface="Calibri"/>
              </a:rPr>
              <a:t>The Program Definition…What it does…Is intricately embedded with custom procedural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184F6-3168-466D-A8F0-10F7285B5FC7}"/>
              </a:ext>
            </a:extLst>
          </p:cNvPr>
          <p:cNvSpPr txBox="1"/>
          <p:nvPr/>
        </p:nvSpPr>
        <p:spPr>
          <a:xfrm>
            <a:off x="4983480" y="2855227"/>
            <a:ext cx="3931920" cy="107674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100" dirty="0">
                <a:latin typeface="Calibri"/>
                <a:cs typeface="Calibri"/>
              </a:rPr>
              <a:t>So you’re CONTINUALLY:</a:t>
            </a:r>
          </a:p>
          <a:p>
            <a:pPr marL="171450" indent="-171450">
              <a:buClr>
                <a:srgbClr val="F78F1E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100" dirty="0">
                <a:latin typeface="Calibri"/>
                <a:cs typeface="Calibri"/>
              </a:rPr>
              <a:t>Making changes to it to change the definition including the business logic.</a:t>
            </a:r>
          </a:p>
          <a:p>
            <a:pPr marL="171450" indent="-171450">
              <a:buClr>
                <a:srgbClr val="F78F1E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100" dirty="0">
                <a:latin typeface="Calibri"/>
                <a:cs typeface="Calibri"/>
              </a:rPr>
              <a:t>Making clone copies and variants of it to solve the same problems over and over again…</a:t>
            </a:r>
          </a:p>
          <a:p>
            <a:pPr marL="171450" indent="-171450">
              <a:buClr>
                <a:srgbClr val="F78F1E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100" dirty="0">
                <a:latin typeface="Calibri"/>
                <a:cs typeface="Calibri"/>
              </a:rPr>
              <a:t>And it just gets more and more complex and hard to manage!</a:t>
            </a:r>
          </a:p>
          <a:p>
            <a:pPr marL="171450" indent="-171450" algn="ctr">
              <a:buClr>
                <a:srgbClr val="F78F1E"/>
              </a:buClr>
              <a:buSzPct val="150000"/>
              <a:buFont typeface="Arial" panose="020B0604020202020204" pitchFamily="34" charset="0"/>
              <a:buChar char="•"/>
            </a:pP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892E5-2873-40C2-8CBE-D60D05D5A32A}"/>
              </a:ext>
            </a:extLst>
          </p:cNvPr>
          <p:cNvSpPr/>
          <p:nvPr/>
        </p:nvSpPr>
        <p:spPr>
          <a:xfrm>
            <a:off x="4063222" y="4722161"/>
            <a:ext cx="1493520" cy="1032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Procedural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D3028B-0770-4F54-A11B-78B6BF103C14}"/>
              </a:ext>
            </a:extLst>
          </p:cNvPr>
          <p:cNvSpPr/>
          <p:nvPr/>
        </p:nvSpPr>
        <p:spPr>
          <a:xfrm>
            <a:off x="5979938" y="5014276"/>
            <a:ext cx="853440" cy="541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Program</a:t>
            </a:r>
          </a:p>
          <a:p>
            <a:pPr algn="ctr"/>
            <a:r>
              <a:rPr lang="en-US" sz="1100" dirty="0"/>
              <a:t>Definition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F7511A-9F29-4CFB-AC92-FF1D8B215745}"/>
              </a:ext>
            </a:extLst>
          </p:cNvPr>
          <p:cNvSpPr/>
          <p:nvPr/>
        </p:nvSpPr>
        <p:spPr>
          <a:xfrm>
            <a:off x="7215505" y="4713287"/>
            <a:ext cx="1493520" cy="1032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Smart Component</a:t>
            </a:r>
          </a:p>
          <a:p>
            <a:pPr algn="ctr"/>
            <a:r>
              <a:rPr lang="en-US" sz="1400" dirty="0"/>
              <a:t>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62DC9-DFEF-46C0-AFEC-91C30488E9EF}"/>
              </a:ext>
            </a:extLst>
          </p:cNvPr>
          <p:cNvSpPr txBox="1"/>
          <p:nvPr/>
        </p:nvSpPr>
        <p:spPr>
          <a:xfrm>
            <a:off x="3781282" y="5870718"/>
            <a:ext cx="2057400" cy="6273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100" dirty="0">
                <a:latin typeface="Calibri"/>
                <a:cs typeface="Calibri"/>
              </a:rPr>
              <a:t>1.  Extract the Program Definition out of the mess of the procedural code…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F71F9-D93B-4A51-8775-E38DB109FC10}"/>
              </a:ext>
            </a:extLst>
          </p:cNvPr>
          <p:cNvSpPr txBox="1"/>
          <p:nvPr/>
        </p:nvSpPr>
        <p:spPr>
          <a:xfrm>
            <a:off x="5775960" y="5691662"/>
            <a:ext cx="1392698" cy="6273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100" dirty="0">
                <a:latin typeface="Calibri"/>
                <a:cs typeface="Calibri"/>
              </a:rPr>
              <a:t>2.  And put it into a text file that anyone can read and write…</a:t>
            </a:r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CF3AF361-0342-48C5-802C-2137CD95A97E}"/>
              </a:ext>
            </a:extLst>
          </p:cNvPr>
          <p:cNvSpPr/>
          <p:nvPr/>
        </p:nvSpPr>
        <p:spPr>
          <a:xfrm>
            <a:off x="5257800" y="5082540"/>
            <a:ext cx="693420" cy="430066"/>
          </a:xfrm>
          <a:prstGeom prst="striped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C2CBCE5-B33C-4DD5-B1E0-B866660BABFC}"/>
              </a:ext>
            </a:extLst>
          </p:cNvPr>
          <p:cNvSpPr/>
          <p:nvPr/>
        </p:nvSpPr>
        <p:spPr>
          <a:xfrm>
            <a:off x="6856801" y="5161611"/>
            <a:ext cx="335280" cy="2463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4C5E8-5675-458C-B3CD-08481BDFF1B8}"/>
              </a:ext>
            </a:extLst>
          </p:cNvPr>
          <p:cNvSpPr txBox="1"/>
          <p:nvPr/>
        </p:nvSpPr>
        <p:spPr>
          <a:xfrm>
            <a:off x="7284085" y="5855851"/>
            <a:ext cx="1392698" cy="6273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100" dirty="0">
                <a:latin typeface="Calibri"/>
                <a:cs typeface="Calibri"/>
              </a:rPr>
              <a:t>3.  And use it to drive a universal smart component program.</a:t>
            </a:r>
          </a:p>
        </p:txBody>
      </p:sp>
    </p:spTree>
    <p:extLst>
      <p:ext uri="{BB962C8B-B14F-4D97-AF65-F5344CB8AC3E}">
        <p14:creationId xmlns:p14="http://schemas.microsoft.com/office/powerpoint/2010/main" val="200234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4BF9-FA7C-4EA7-B4AF-A944CBC0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Conventional Procedural Code?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FC31-65EC-4B01-BFB1-F54E20904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F4298-9C88-47F5-91C9-D105C6ED8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It’s code that you have to write and compile and deploy…Over and over again.</a:t>
            </a:r>
          </a:p>
          <a:p>
            <a:r>
              <a:rPr lang="en-US" dirty="0"/>
              <a:t>It’s custom written by hordes of programmers who are actually doing just about the exact same things with small variations…Over and over again.</a:t>
            </a:r>
          </a:p>
          <a:p>
            <a:r>
              <a:rPr lang="en-US" dirty="0"/>
              <a:t>The same “solutions” are invented and re-invented over and over again by many people…But they are never simplified and standardized into components.</a:t>
            </a:r>
          </a:p>
          <a:p>
            <a:r>
              <a:rPr lang="en-US" dirty="0"/>
              <a:t>Programmers just keep writing more and more code…</a:t>
            </a:r>
          </a:p>
          <a:p>
            <a:r>
              <a:rPr lang="en-US" dirty="0"/>
              <a:t>More complexity…More code…And it never ends…</a:t>
            </a:r>
          </a:p>
        </p:txBody>
      </p:sp>
    </p:spTree>
    <p:extLst>
      <p:ext uri="{BB962C8B-B14F-4D97-AF65-F5344CB8AC3E}">
        <p14:creationId xmlns:p14="http://schemas.microsoft.com/office/powerpoint/2010/main" val="156869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E338-F91A-47E1-B6B5-2D782B0B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Conventional Procedural Programming Paradigm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D38C8-8410-4334-9707-D2F47B516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92C94-C4B2-4677-8902-38F51D0104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 that in this context we’re using the term “Procedural Programming” to mean the variations of the conventional programming paradigm – Imperative, Procedural, Functional, etc:</a:t>
            </a:r>
          </a:p>
          <a:p>
            <a:pPr lvl="1"/>
            <a:r>
              <a:rPr lang="en-US" dirty="0"/>
              <a:t>You write a lot of code statements…</a:t>
            </a:r>
          </a:p>
          <a:p>
            <a:pPr lvl="1"/>
            <a:r>
              <a:rPr lang="en-US" dirty="0"/>
              <a:t>You compile them…</a:t>
            </a:r>
          </a:p>
          <a:p>
            <a:pPr lvl="1"/>
            <a:r>
              <a:rPr lang="en-US" dirty="0"/>
              <a:t>You deploy them…</a:t>
            </a:r>
          </a:p>
          <a:p>
            <a:r>
              <a:rPr lang="en-US" dirty="0"/>
              <a:t>The code statements your write is the sum total of the “procedures” to get what you need…</a:t>
            </a:r>
          </a:p>
          <a:p>
            <a:r>
              <a:rPr lang="en-US" dirty="0"/>
              <a:t>This includes such variations as:</a:t>
            </a:r>
          </a:p>
          <a:p>
            <a:pPr lvl="1"/>
            <a:r>
              <a:rPr lang="en-US" dirty="0"/>
              <a:t>Imperative Programming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41846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E6D8-6F0B-4AA2-92E7-5503F4F8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Wrong with Conventional Programming?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26017-0DBF-4760-B899-29320E3F4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26A8A-C122-481C-9C4A-9A240BA2C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Very limited ability to fully modularized code…And re-use it elsewhere.</a:t>
            </a:r>
          </a:p>
          <a:p>
            <a:r>
              <a:rPr lang="en-US" dirty="0"/>
              <a:t>Code complexity is not “collapsed” into simpler reusable modules.</a:t>
            </a:r>
          </a:p>
          <a:p>
            <a:r>
              <a:rPr lang="en-US" dirty="0"/>
              <a:t>Code becomes like writing a novel…Just write more and more code!</a:t>
            </a:r>
          </a:p>
          <a:p>
            <a:pPr algn="ctr"/>
            <a:r>
              <a:rPr lang="en-US" i="1" dirty="0"/>
              <a:t>“I didn’t have time to write you a short letter so I wrote you a long one.”</a:t>
            </a:r>
            <a:r>
              <a:rPr lang="en-US" dirty="0"/>
              <a:t>	  - Mark Twain</a:t>
            </a:r>
          </a:p>
          <a:p>
            <a:r>
              <a:rPr lang="en-US" dirty="0"/>
              <a:t>We don’t have Software Factories building and assembling software system component modules…</a:t>
            </a:r>
          </a:p>
          <a:p>
            <a:r>
              <a:rPr lang="en-US" dirty="0"/>
              <a:t>We have software sweat shops cranking out one of a kind pieces of code that don’t connect well with other pieces…</a:t>
            </a:r>
          </a:p>
          <a:p>
            <a:r>
              <a:rPr lang="en-US" dirty="0"/>
              <a:t>And just keeps on getting more and more complex.</a:t>
            </a:r>
          </a:p>
          <a:p>
            <a:r>
              <a:rPr lang="en-US" dirty="0"/>
              <a:t>That’s great if you get paid by the hour…</a:t>
            </a:r>
          </a:p>
          <a:p>
            <a:r>
              <a:rPr lang="en-US" dirty="0"/>
              <a:t>But it’s very bad for the companies and the industry that just want things to work quickly and easily…And long term.</a:t>
            </a:r>
          </a:p>
        </p:txBody>
      </p:sp>
    </p:spTree>
    <p:extLst>
      <p:ext uri="{BB962C8B-B14F-4D97-AF65-F5344CB8AC3E}">
        <p14:creationId xmlns:p14="http://schemas.microsoft.com/office/powerpoint/2010/main" val="139508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5553-7395-4796-A652-9B46DCDE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Definition Programming Better?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ADB8F-47BF-4378-850A-9EBD8804A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4320-8DE9-4A43-B28F-2A3A94F503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Program Component Modules do all the hard work…</a:t>
            </a:r>
          </a:p>
          <a:p>
            <a:r>
              <a:rPr lang="en-US" dirty="0"/>
              <a:t>Once built you just use and reuse them everywhere you can without touching their code.</a:t>
            </a:r>
          </a:p>
          <a:p>
            <a:r>
              <a:rPr lang="en-US" dirty="0"/>
              <a:t>To use them you don’t procedural code…</a:t>
            </a:r>
          </a:p>
          <a:p>
            <a:r>
              <a:rPr lang="en-US" dirty="0"/>
              <a:t>You just write or edit TEXT Definition Files…</a:t>
            </a:r>
          </a:p>
          <a:p>
            <a:r>
              <a:rPr lang="en-US" dirty="0"/>
              <a:t>The Definition Files tell </a:t>
            </a:r>
          </a:p>
          <a:p>
            <a:pPr marL="0" indent="0">
              <a:buNone/>
            </a:pPr>
            <a:r>
              <a:rPr lang="en-US" dirty="0"/>
              <a:t>	the Smart Components </a:t>
            </a:r>
          </a:p>
          <a:p>
            <a:pPr marL="0" indent="0">
              <a:buNone/>
            </a:pPr>
            <a:r>
              <a:rPr lang="en-US" dirty="0"/>
              <a:t>	what to do.</a:t>
            </a:r>
          </a:p>
          <a:p>
            <a:r>
              <a:rPr lang="en-US" dirty="0"/>
              <a:t>Without programming!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36128-D62B-4743-B6C3-EF6AC7C6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08" y="3711575"/>
            <a:ext cx="4484589" cy="30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8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9A61-74D9-4970-A80A-A4341F72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a Smart Module?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568E2-8C92-490D-AF99-A3D5F75E7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55D1A-8233-4210-83E0-C8A5ECA84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Smart Module is an advanced software program that:</a:t>
            </a:r>
          </a:p>
          <a:p>
            <a:pPr lvl="1"/>
            <a:r>
              <a:rPr lang="en-US" dirty="0"/>
              <a:t>Reads in a Definition File</a:t>
            </a:r>
          </a:p>
          <a:p>
            <a:pPr lvl="1"/>
            <a:r>
              <a:rPr lang="en-US" dirty="0"/>
              <a:t>To determine what it should do.</a:t>
            </a:r>
          </a:p>
          <a:p>
            <a:r>
              <a:rPr lang="en-US" dirty="0"/>
              <a:t>It’s a highly abstracted flexible and powerful framework.</a:t>
            </a:r>
          </a:p>
          <a:p>
            <a:r>
              <a:rPr lang="en-US" dirty="0"/>
              <a:t>Rather than a mess of procedural spaghetti code that is written  differently by each and every programmer.</a:t>
            </a:r>
          </a:p>
          <a:p>
            <a:r>
              <a:rPr lang="en-US" dirty="0"/>
              <a:t>Smart Modules are ENGINEERED…Not written like a novel.</a:t>
            </a:r>
          </a:p>
          <a:p>
            <a:r>
              <a:rPr lang="en-US" dirty="0"/>
              <a:t>Different Smart Modules do different things…</a:t>
            </a:r>
          </a:p>
          <a:p>
            <a:r>
              <a:rPr lang="en-US" dirty="0"/>
              <a:t>Just pick the one you need…</a:t>
            </a:r>
          </a:p>
        </p:txBody>
      </p:sp>
    </p:spTree>
    <p:extLst>
      <p:ext uri="{BB962C8B-B14F-4D97-AF65-F5344CB8AC3E}">
        <p14:creationId xmlns:p14="http://schemas.microsoft.com/office/powerpoint/2010/main" val="227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306BFC-B1FD-4EF4-B155-3C226968C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Anywhere a data processing process can be automated and defined…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D38A2-0645-4D93-BDB8-ACDE5539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and How it can be Used</a:t>
            </a:r>
          </a:p>
        </p:txBody>
      </p:sp>
    </p:spTree>
    <p:extLst>
      <p:ext uri="{BB962C8B-B14F-4D97-AF65-F5344CB8AC3E}">
        <p14:creationId xmlns:p14="http://schemas.microsoft.com/office/powerpoint/2010/main" val="406008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F486-08CB-401B-B169-E785CB31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this All Work Together?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73F6-7632-4692-B4F2-62117E405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A145B-3E7B-418A-B2E6-709F82CA39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 that you have a new business need to develop a file processing system that:</a:t>
            </a:r>
          </a:p>
          <a:p>
            <a:pPr lvl="1"/>
            <a:r>
              <a:rPr lang="en-US" dirty="0"/>
              <a:t>Automatically detects new files when they are </a:t>
            </a:r>
            <a:r>
              <a:rPr lang="en-US" dirty="0" err="1"/>
              <a:t>SFTP’d</a:t>
            </a:r>
            <a:r>
              <a:rPr lang="en-US" dirty="0"/>
              <a:t> in…</a:t>
            </a:r>
          </a:p>
          <a:p>
            <a:pPr lvl="1"/>
            <a:r>
              <a:rPr lang="en-US" dirty="0"/>
              <a:t>Loads the files and processes them according to a set of business rules…</a:t>
            </a:r>
          </a:p>
          <a:p>
            <a:pPr lvl="1"/>
            <a:r>
              <a:rPr lang="en-US" dirty="0"/>
              <a:t>Extracts their data and loads it into a database for reporting…</a:t>
            </a:r>
          </a:p>
          <a:p>
            <a:r>
              <a:rPr lang="en-US" dirty="0"/>
              <a:t>Simple, right?</a:t>
            </a:r>
          </a:p>
          <a:p>
            <a:r>
              <a:rPr lang="en-US" dirty="0"/>
              <a:t>But…How do you implement such a system?</a:t>
            </a:r>
          </a:p>
        </p:txBody>
      </p:sp>
    </p:spTree>
    <p:extLst>
      <p:ext uri="{BB962C8B-B14F-4D97-AF65-F5344CB8AC3E}">
        <p14:creationId xmlns:p14="http://schemas.microsoft.com/office/powerpoint/2010/main" val="190907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7ADF-C8AF-4778-8281-4168B907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Old Procedural Coding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AC42D-156C-4241-A537-013ED6A7C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C3C7C-1DA7-46B6-915A-9E1FCA665A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get a bunch of developers together…</a:t>
            </a:r>
          </a:p>
          <a:p>
            <a:r>
              <a:rPr lang="en-US" dirty="0"/>
              <a:t>And they start writing custom procedural code programs:</a:t>
            </a:r>
          </a:p>
          <a:p>
            <a:pPr lvl="1"/>
            <a:r>
              <a:rPr lang="en-US" dirty="0"/>
              <a:t>File Detection – Python or C#</a:t>
            </a:r>
          </a:p>
          <a:p>
            <a:pPr lvl="1"/>
            <a:r>
              <a:rPr lang="en-US" dirty="0"/>
              <a:t>File Handling – Azure functions</a:t>
            </a:r>
          </a:p>
          <a:p>
            <a:pPr lvl="1"/>
            <a:r>
              <a:rPr lang="en-US" dirty="0"/>
              <a:t>Database Loading - SSIS</a:t>
            </a:r>
          </a:p>
          <a:p>
            <a:pPr lvl="1"/>
            <a:r>
              <a:rPr lang="en-US" dirty="0"/>
              <a:t>Business Rules – SQL Server Stored Procedures</a:t>
            </a:r>
          </a:p>
          <a:p>
            <a:pPr lvl="1"/>
            <a:r>
              <a:rPr lang="en-US" dirty="0"/>
              <a:t>Reporting – SQL, Excel, Tabular Cubes</a:t>
            </a:r>
          </a:p>
          <a:p>
            <a:r>
              <a:rPr lang="en-US" dirty="0"/>
              <a:t>And you’ve got a lot of different code in a lot of different languages in a lot of different environments…</a:t>
            </a:r>
          </a:p>
          <a:p>
            <a:r>
              <a:rPr lang="en-US" dirty="0"/>
              <a:t>And how long does it take to write all this code?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C8F6-BD6C-4BCE-8B78-9254F3FE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New Smart Module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40F7F-DE97-4FBF-8E90-11D4E5C038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8DB9A-87C6-419D-ADB1-885FC9C227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select and install 3 Smart Modules:</a:t>
            </a:r>
          </a:p>
          <a:p>
            <a:pPr lvl="1"/>
            <a:r>
              <a:rPr lang="en-US" dirty="0"/>
              <a:t>File Processing</a:t>
            </a:r>
          </a:p>
          <a:p>
            <a:pPr lvl="1"/>
            <a:r>
              <a:rPr lang="en-US" dirty="0"/>
              <a:t>Business Rules Engine</a:t>
            </a:r>
          </a:p>
          <a:p>
            <a:pPr lvl="1"/>
            <a:r>
              <a:rPr lang="en-US" dirty="0"/>
              <a:t>Report Generator</a:t>
            </a:r>
          </a:p>
          <a:p>
            <a:r>
              <a:rPr lang="en-US" dirty="0"/>
              <a:t>You then edit the Definition Files for each using an easy to use GUI editor with wizard.</a:t>
            </a:r>
          </a:p>
          <a:p>
            <a:r>
              <a:rPr lang="en-US" dirty="0"/>
              <a:t>You start running data through it…</a:t>
            </a:r>
          </a:p>
          <a:p>
            <a:r>
              <a:rPr lang="en-US" dirty="0"/>
              <a:t>While monitoring the data flows through the built in logging and Smart Real Time Dashboard that each Smart Module intrinsically supports.</a:t>
            </a:r>
          </a:p>
          <a:p>
            <a:r>
              <a:rPr lang="en-US" dirty="0"/>
              <a:t>Not bad for a single day’s work…</a:t>
            </a:r>
          </a:p>
        </p:txBody>
      </p:sp>
    </p:spTree>
    <p:extLst>
      <p:ext uri="{BB962C8B-B14F-4D97-AF65-F5344CB8AC3E}">
        <p14:creationId xmlns:p14="http://schemas.microsoft.com/office/powerpoint/2010/main" val="222562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the Universal ETL Program?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13655" y="1301114"/>
            <a:ext cx="3801745" cy="4276725"/>
          </a:xfrm>
        </p:spPr>
        <p:txBody>
          <a:bodyPr>
            <a:normAutofit/>
          </a:bodyPr>
          <a:lstStyle/>
          <a:p>
            <a:r>
              <a:rPr lang="en-US" dirty="0"/>
              <a:t>A command line ETL program…</a:t>
            </a:r>
          </a:p>
          <a:p>
            <a:r>
              <a:rPr lang="en-US" dirty="0"/>
              <a:t>Extract JSON documents from the a Cosmos DB NoSQL database…</a:t>
            </a:r>
          </a:p>
          <a:p>
            <a:r>
              <a:rPr lang="en-US" dirty="0"/>
              <a:t>Transforms and loads the data into SQL Server…</a:t>
            </a:r>
          </a:p>
          <a:p>
            <a:r>
              <a:rPr lang="en-US" dirty="0"/>
              <a:t>For reporting via SQL and Analysis Services tabular cubes.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61B28-3069-4576-8222-E2DE5DC1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290637"/>
            <a:ext cx="4341988" cy="26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831C-AA6F-4135-97D6-5BB21F9A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Get There?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3A35B-24B2-4E38-8152-5C5CD7BAF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2329-5A99-4610-B525-7BBE34BE4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Grant has been pioneering this at his last several jobs…</a:t>
            </a:r>
          </a:p>
          <a:p>
            <a:r>
              <a:rPr lang="en-US" dirty="0"/>
              <a:t>He’s built several modules:</a:t>
            </a:r>
          </a:p>
          <a:p>
            <a:pPr lvl="1"/>
            <a:r>
              <a:rPr lang="en-US" dirty="0"/>
              <a:t>File Import Service Module</a:t>
            </a:r>
          </a:p>
          <a:p>
            <a:pPr lvl="1"/>
            <a:r>
              <a:rPr lang="en-US" dirty="0"/>
              <a:t>Business Rules Engine</a:t>
            </a:r>
          </a:p>
          <a:p>
            <a:pPr lvl="1"/>
            <a:r>
              <a:rPr lang="en-US" dirty="0"/>
              <a:t>Data Transport Module</a:t>
            </a:r>
          </a:p>
          <a:p>
            <a:r>
              <a:rPr lang="en-US" dirty="0"/>
              <a:t>Now he’s produced a Universal ETL Program that is the core of an ETL Smart Module.</a:t>
            </a:r>
          </a:p>
          <a:p>
            <a:r>
              <a:rPr lang="en-US" dirty="0"/>
              <a:t>He is producing a short introductory book this year on “Definition Programming with Smart Modules” which will include several open source examples.</a:t>
            </a:r>
          </a:p>
          <a:p>
            <a:r>
              <a:rPr lang="en-US" dirty="0"/>
              <a:t>Definition Programming will take some time to catch on…</a:t>
            </a:r>
          </a:p>
          <a:p>
            <a:r>
              <a:rPr lang="en-US" dirty="0"/>
              <a:t>And a base set of Smart Modules needs to be created first.</a:t>
            </a:r>
          </a:p>
          <a:p>
            <a:r>
              <a:rPr lang="en-US" dirty="0"/>
              <a:t>So it’s not going to be an overnight revolution.</a:t>
            </a:r>
          </a:p>
          <a:p>
            <a:r>
              <a:rPr lang="en-US" dirty="0"/>
              <a:t>But slowly and surely it will start to eat away at custom procedural coding…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B33D-0D37-4025-A0CC-C0BDBF43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and Where Can It Be Used?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5E3D4-9705-4DEE-AF86-8FEBF1145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75517-5846-43F2-A23E-FC968D1688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it will not replace all procedural programming it will chip away at it year after year in a growing number of application scenarios:</a:t>
            </a:r>
          </a:p>
          <a:p>
            <a:pPr lvl="1"/>
            <a:r>
              <a:rPr lang="en-US" dirty="0"/>
              <a:t>ETL…</a:t>
            </a:r>
          </a:p>
          <a:p>
            <a:pPr lvl="1"/>
            <a:r>
              <a:rPr lang="en-US" dirty="0"/>
              <a:t>Data Transport and Transformation between databases…</a:t>
            </a:r>
          </a:p>
          <a:p>
            <a:pPr lvl="1"/>
            <a:r>
              <a:rPr lang="en-US" dirty="0"/>
              <a:t>File Data Loading…</a:t>
            </a:r>
          </a:p>
          <a:p>
            <a:pPr lvl="1"/>
            <a:r>
              <a:rPr lang="en-US" dirty="0"/>
              <a:t>Business Rule Data Transformation…</a:t>
            </a:r>
          </a:p>
          <a:p>
            <a:pPr lvl="1"/>
            <a:r>
              <a:rPr lang="en-US" dirty="0"/>
              <a:t>Business Processes…</a:t>
            </a:r>
          </a:p>
          <a:p>
            <a:pPr lvl="1"/>
            <a:r>
              <a:rPr lang="en-US" dirty="0"/>
              <a:t>And even Web Sites…</a:t>
            </a:r>
          </a:p>
          <a:p>
            <a:pPr lvl="1"/>
            <a:r>
              <a:rPr lang="en-US" dirty="0"/>
              <a:t>And some GUI programs as well..</a:t>
            </a:r>
          </a:p>
          <a:p>
            <a:r>
              <a:rPr lang="en-US" dirty="0"/>
              <a:t>And since the Definition Files are universal…</a:t>
            </a:r>
          </a:p>
          <a:p>
            <a:r>
              <a:rPr lang="en-US" dirty="0"/>
              <a:t>It’s inherently cross platform and Cloud ready with cross platform modules on each platform…</a:t>
            </a:r>
          </a:p>
          <a:p>
            <a:r>
              <a:rPr lang="en-US" dirty="0"/>
              <a:t>Each year it will grab a bit more of the software marketplace…</a:t>
            </a:r>
          </a:p>
          <a:p>
            <a:r>
              <a:rPr lang="en-US" dirty="0"/>
              <a:t>And software will get EASIER to write instead of harder.</a:t>
            </a:r>
          </a:p>
        </p:txBody>
      </p:sp>
    </p:spTree>
    <p:extLst>
      <p:ext uri="{BB962C8B-B14F-4D97-AF65-F5344CB8AC3E}">
        <p14:creationId xmlns:p14="http://schemas.microsoft.com/office/powerpoint/2010/main" val="276613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3C4F-1099-4197-A296-1F359345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Can </a:t>
            </a:r>
            <a:r>
              <a:rPr lang="en-US"/>
              <a:t>a Company </a:t>
            </a:r>
            <a:r>
              <a:rPr lang="en-US" dirty="0"/>
              <a:t>Leverage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AB46D-5302-43DE-AFB0-3C9342D7A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22A9E-A9E0-4694-9CA5-BE8110F83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Universal ETL Program is a great start.</a:t>
            </a:r>
          </a:p>
          <a:p>
            <a:r>
              <a:rPr lang="en-US" dirty="0"/>
              <a:t>See where it can be expanded and used elsewhere.</a:t>
            </a:r>
          </a:p>
          <a:p>
            <a:r>
              <a:rPr lang="en-US" dirty="0"/>
              <a:t>Consider building Smart Modules due to the competitive advantages.</a:t>
            </a:r>
          </a:p>
          <a:p>
            <a:r>
              <a:rPr lang="en-US" dirty="0"/>
              <a:t>Every competitor uses the same:</a:t>
            </a:r>
          </a:p>
          <a:p>
            <a:pPr lvl="1"/>
            <a:r>
              <a:rPr lang="en-US" dirty="0"/>
              <a:t>Languages</a:t>
            </a:r>
          </a:p>
          <a:p>
            <a:pPr lvl="1"/>
            <a:r>
              <a:rPr lang="en-US" dirty="0"/>
              <a:t>Code Libraries</a:t>
            </a:r>
          </a:p>
          <a:p>
            <a:pPr lvl="1"/>
            <a:r>
              <a:rPr lang="en-US" dirty="0"/>
              <a:t>Software Technology and Clouds</a:t>
            </a:r>
          </a:p>
          <a:p>
            <a:r>
              <a:rPr lang="en-US" dirty="0"/>
              <a:t>It’s a level playing field competing on price and </a:t>
            </a:r>
          </a:p>
          <a:p>
            <a:pPr lvl="1"/>
            <a:r>
              <a:rPr lang="en-US" dirty="0"/>
              <a:t>“Our developers are better than your developers!”</a:t>
            </a:r>
          </a:p>
          <a:p>
            <a:r>
              <a:rPr lang="en-US" dirty="0"/>
              <a:t>Why not consider Smart Modules and Definition Programming as a competitive advantage?</a:t>
            </a:r>
          </a:p>
          <a:p>
            <a:pPr lvl="1"/>
            <a:r>
              <a:rPr lang="en-US" dirty="0"/>
              <a:t>Software systems in days instead of months…</a:t>
            </a:r>
          </a:p>
          <a:p>
            <a:pPr lvl="1"/>
            <a:r>
              <a:rPr lang="en-US" dirty="0"/>
              <a:t>With a fraction of the programmers…</a:t>
            </a:r>
          </a:p>
          <a:p>
            <a:pPr lvl="1"/>
            <a:r>
              <a:rPr lang="en-US" dirty="0"/>
              <a:t>At a very competitive price…</a:t>
            </a:r>
          </a:p>
          <a:p>
            <a:pPr lvl="1"/>
            <a:r>
              <a:rPr lang="en-US" dirty="0"/>
              <a:t>And much higher profit.</a:t>
            </a:r>
          </a:p>
        </p:txBody>
      </p:sp>
    </p:spTree>
    <p:extLst>
      <p:ext uri="{BB962C8B-B14F-4D97-AF65-F5344CB8AC3E}">
        <p14:creationId xmlns:p14="http://schemas.microsoft.com/office/powerpoint/2010/main" val="44408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82CD-E980-48B4-A18A-06EC6CCB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Listening!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321D-58C2-48D0-9BDB-084A9ABBAE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08DAE-2DAC-4643-B366-B7ECBCD5D8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5597" y="1201420"/>
            <a:ext cx="5932805" cy="445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8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0BBE-68A6-472B-8582-014C60C0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B274C-D801-44E6-8852-E3D2691EB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BD0C15EC-7676-42AD-AC3E-BBFB0F656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546" y="1375539"/>
            <a:ext cx="32004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Letters Universal ETL Program Operation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: Rounded Corners 337">
            <a:extLst>
              <a:ext uri="{FF2B5EF4-FFF2-40B4-BE49-F238E27FC236}">
                <a16:creationId xmlns:a16="http://schemas.microsoft.com/office/drawing/2014/main" id="{54A328CC-4710-4A4F-9509-ABE886EB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296" y="2509014"/>
            <a:ext cx="974725" cy="57943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ETL Program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E940EE4E-531F-45A2-8E11-432D788E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996" y="3693673"/>
            <a:ext cx="2019300" cy="65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" algn="l"/>
              </a:tabLst>
            </a:pPr>
            <a:r>
              <a:rPr lang="en-US" alt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Transformed data is loaded into SQL Server table ReportDatabase.stage.Letters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F39554D-1DC5-425D-AFC5-87EFEE5A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234" y="3465456"/>
            <a:ext cx="2266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 Letters documents in the Journal History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C606EFA-CB7A-461A-A0D7-70931DCF9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386" y="1979926"/>
            <a:ext cx="220472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 Universal ETL Program with Definition File for the Letters ETL.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5A7E87A-89B2-4FE1-A5BC-42E3D960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871" y="3556764"/>
            <a:ext cx="895350" cy="1009650"/>
          </a:xfrm>
          <a:prstGeom prst="rect">
            <a:avLst/>
          </a:prstGeom>
          <a:solidFill>
            <a:srgbClr val="00B0F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Definition File - Letters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FCCF03-CD03-47E4-B9A5-2F824AC202B9}"/>
              </a:ext>
            </a:extLst>
          </p:cNvPr>
          <p:cNvCxnSpPr/>
          <p:nvPr/>
        </p:nvCxnSpPr>
        <p:spPr>
          <a:xfrm flipV="1">
            <a:off x="4379546" y="3107952"/>
            <a:ext cx="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0BF19D0A-A67A-4EEE-839F-9AC64D28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7848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E4A42A9-BF7C-4982-B013-F8907435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420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E17E30-DE56-4824-A532-2A1A543F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992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815EF77D-56EE-46A0-877F-E5F8902A1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564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A686592-A322-4E9F-9C18-10311F51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13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EBD2060C-0ABB-4006-85DE-3FE18D1A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13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35CF8DD5-DFA2-4754-82B9-AAA76E218490}"/>
              </a:ext>
            </a:extLst>
          </p:cNvPr>
          <p:cNvSpPr/>
          <p:nvPr/>
        </p:nvSpPr>
        <p:spPr>
          <a:xfrm>
            <a:off x="1413388" y="2398839"/>
            <a:ext cx="982980" cy="876300"/>
          </a:xfrm>
          <a:prstGeom prst="can">
            <a:avLst/>
          </a:prstGeom>
          <a:gradFill>
            <a:gsLst>
              <a:gs pos="0">
                <a:srgbClr val="CC66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Journal History Collection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1E938D2-AB94-4FB3-B773-93618D62F849}"/>
              </a:ext>
            </a:extLst>
          </p:cNvPr>
          <p:cNvSpPr/>
          <p:nvPr/>
        </p:nvSpPr>
        <p:spPr>
          <a:xfrm>
            <a:off x="6476791" y="2406085"/>
            <a:ext cx="982980" cy="1150679"/>
          </a:xfrm>
          <a:prstGeom prst="can">
            <a:avLst/>
          </a:prstGeom>
          <a:gradFill>
            <a:gsLst>
              <a:gs pos="0">
                <a:srgbClr val="CC66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Cube Database Table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03D068-40EB-43B7-A067-7CEC2E41DF99}"/>
              </a:ext>
            </a:extLst>
          </p:cNvPr>
          <p:cNvSpPr/>
          <p:nvPr/>
        </p:nvSpPr>
        <p:spPr>
          <a:xfrm>
            <a:off x="5031702" y="2664503"/>
            <a:ext cx="1336431" cy="2545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F1A24D-BD9A-40DC-9B20-80E92843E17A}"/>
              </a:ext>
            </a:extLst>
          </p:cNvPr>
          <p:cNvSpPr/>
          <p:nvPr/>
        </p:nvSpPr>
        <p:spPr>
          <a:xfrm>
            <a:off x="2512536" y="2654235"/>
            <a:ext cx="1336431" cy="2545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9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C48-AF33-4BA8-AD8C-781599B9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it Used?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1A5B1-2427-4DFD-A1B4-DEA3445E0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66A9C-7717-4986-A528-9B7FE7463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573213"/>
            <a:ext cx="2869876" cy="4276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ETL Program grabs data from the Letters JSON documents in the Cosmos DB collection.</a:t>
            </a:r>
          </a:p>
          <a:p>
            <a:r>
              <a:rPr lang="en-US" dirty="0"/>
              <a:t>Transforms the data and inserts it into the Cube database tables in the ReportData data warehouse.</a:t>
            </a:r>
          </a:p>
          <a:p>
            <a:r>
              <a:rPr lang="en-US" dirty="0"/>
              <a:t>From there it is cubed in the cube.</a:t>
            </a:r>
          </a:p>
          <a:p>
            <a:r>
              <a:rPr lang="en-US" dirty="0"/>
              <a:t>And reports then use the cubed data for reporting.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5AFE7B8C-427E-4233-8570-FC9D938CE9CC}"/>
              </a:ext>
            </a:extLst>
          </p:cNvPr>
          <p:cNvSpPr/>
          <p:nvPr/>
        </p:nvSpPr>
        <p:spPr>
          <a:xfrm>
            <a:off x="5558914" y="1579199"/>
            <a:ext cx="982980" cy="933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A0AED-9048-4572-B183-59D77380691F}"/>
              </a:ext>
            </a:extLst>
          </p:cNvPr>
          <p:cNvSpPr/>
          <p:nvPr/>
        </p:nvSpPr>
        <p:spPr>
          <a:xfrm>
            <a:off x="7367009" y="1620214"/>
            <a:ext cx="1143000" cy="702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96030-2406-415D-BD90-8990A4F8DA4D}"/>
              </a:ext>
            </a:extLst>
          </p:cNvPr>
          <p:cNvSpPr/>
          <p:nvPr/>
        </p:nvSpPr>
        <p:spPr>
          <a:xfrm>
            <a:off x="7517878" y="1749374"/>
            <a:ext cx="1143000" cy="702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A7B2A0-7288-41C7-8B7F-3296B40A7A61}"/>
              </a:ext>
            </a:extLst>
          </p:cNvPr>
          <p:cNvSpPr/>
          <p:nvPr/>
        </p:nvSpPr>
        <p:spPr>
          <a:xfrm>
            <a:off x="7691607" y="1862074"/>
            <a:ext cx="1143000" cy="702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073195-DCC5-4B55-9DB5-97B8C4DDDBE2}"/>
              </a:ext>
            </a:extLst>
          </p:cNvPr>
          <p:cNvCxnSpPr>
            <a:cxnSpLocks/>
          </p:cNvCxnSpPr>
          <p:nvPr/>
        </p:nvCxnSpPr>
        <p:spPr>
          <a:xfrm>
            <a:off x="6598992" y="1971369"/>
            <a:ext cx="7146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58A84465-7FA2-4A2A-AA82-B3229AD096D6}"/>
              </a:ext>
            </a:extLst>
          </p:cNvPr>
          <p:cNvSpPr/>
          <p:nvPr/>
        </p:nvSpPr>
        <p:spPr>
          <a:xfrm>
            <a:off x="3375660" y="5212080"/>
            <a:ext cx="982980" cy="876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Journal History - Letters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2F659-B962-4299-A60B-436F62BCD41A}"/>
              </a:ext>
            </a:extLst>
          </p:cNvPr>
          <p:cNvSpPr txBox="1"/>
          <p:nvPr/>
        </p:nvSpPr>
        <p:spPr>
          <a:xfrm>
            <a:off x="3265169" y="6088380"/>
            <a:ext cx="1203962" cy="3295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400" dirty="0">
                <a:latin typeface="Calibri"/>
                <a:cs typeface="Calibri"/>
              </a:rPr>
              <a:t>Cosmos 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F99D5-D26D-4E84-A425-E2A57E9EBC3B}"/>
              </a:ext>
            </a:extLst>
          </p:cNvPr>
          <p:cNvSpPr txBox="1"/>
          <p:nvPr/>
        </p:nvSpPr>
        <p:spPr>
          <a:xfrm>
            <a:off x="5234867" y="4056300"/>
            <a:ext cx="1364125" cy="3295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Clr>
                <a:srgbClr val="F78F1E"/>
              </a:buClr>
              <a:buSzPct val="150000"/>
            </a:pPr>
            <a:r>
              <a:rPr lang="en-US" sz="1400" dirty="0">
                <a:latin typeface="Calibri"/>
                <a:cs typeface="Calibri"/>
              </a:rPr>
              <a:t>SQL Server DB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44964E-EAC0-441B-86DD-B1C33BB08FF6}"/>
              </a:ext>
            </a:extLst>
          </p:cNvPr>
          <p:cNvSpPr/>
          <p:nvPr/>
        </p:nvSpPr>
        <p:spPr>
          <a:xfrm>
            <a:off x="4129967" y="4309110"/>
            <a:ext cx="876300" cy="5257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Universal ETL Pgm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20DF68-4BE9-45DE-9257-65459E5E9777}"/>
              </a:ext>
            </a:extLst>
          </p:cNvPr>
          <p:cNvCxnSpPr>
            <a:cxnSpLocks/>
          </p:cNvCxnSpPr>
          <p:nvPr/>
        </p:nvCxnSpPr>
        <p:spPr>
          <a:xfrm flipV="1">
            <a:off x="4114727" y="4897755"/>
            <a:ext cx="243913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B03411B0-5482-41C5-A6BB-FB43D0920CA6}"/>
              </a:ext>
            </a:extLst>
          </p:cNvPr>
          <p:cNvSpPr/>
          <p:nvPr/>
        </p:nvSpPr>
        <p:spPr>
          <a:xfrm>
            <a:off x="5414010" y="3154132"/>
            <a:ext cx="982980" cy="876300"/>
          </a:xfrm>
          <a:prstGeom prst="can">
            <a:avLst/>
          </a:prstGeom>
          <a:gradFill>
            <a:gsLst>
              <a:gs pos="0">
                <a:srgbClr val="CC66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Cube 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741E15-699A-4743-9C13-83BB1514220C}"/>
              </a:ext>
            </a:extLst>
          </p:cNvPr>
          <p:cNvCxnSpPr>
            <a:cxnSpLocks/>
          </p:cNvCxnSpPr>
          <p:nvPr/>
        </p:nvCxnSpPr>
        <p:spPr>
          <a:xfrm flipV="1">
            <a:off x="4832055" y="3701415"/>
            <a:ext cx="540045" cy="551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4C6426-0578-4922-A475-94C419FBE7BD}"/>
              </a:ext>
            </a:extLst>
          </p:cNvPr>
          <p:cNvCxnSpPr>
            <a:cxnSpLocks/>
          </p:cNvCxnSpPr>
          <p:nvPr/>
        </p:nvCxnSpPr>
        <p:spPr>
          <a:xfrm flipV="1">
            <a:off x="5905500" y="2564385"/>
            <a:ext cx="0" cy="563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01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FF0B-F692-4FAF-A2ED-46488B42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Was it Built?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97A4C-EFF5-4A82-883B-4155676B03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533C-30AA-4ABE-B8F6-13AB2BC6DB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needed to report on the Journal History data.</a:t>
            </a:r>
          </a:p>
          <a:p>
            <a:r>
              <a:rPr lang="en-US" dirty="0"/>
              <a:t>Microsoft’s ODBC SQL bridge driver did not work.</a:t>
            </a:r>
          </a:p>
          <a:p>
            <a:r>
              <a:rPr lang="en-US" dirty="0"/>
              <a:t>Commercial bridge drivers did not work either due to being on Azure Government.</a:t>
            </a:r>
          </a:p>
          <a:p>
            <a:r>
              <a:rPr lang="en-US" dirty="0"/>
              <a:t>The solution was to build a command line ETL program:</a:t>
            </a:r>
          </a:p>
          <a:p>
            <a:pPr lvl="1"/>
            <a:r>
              <a:rPr lang="en-US" dirty="0"/>
              <a:t>The CMD ETL Program.</a:t>
            </a:r>
          </a:p>
          <a:p>
            <a:r>
              <a:rPr lang="en-US" dirty="0"/>
              <a:t>Did it work?</a:t>
            </a:r>
          </a:p>
          <a:p>
            <a:pPr lvl="1"/>
            <a:r>
              <a:rPr lang="en-US" dirty="0"/>
              <a:t>Yes…But it would have to be cloned and modified for each and every other specific application scenario and instance.</a:t>
            </a:r>
          </a:p>
        </p:txBody>
      </p:sp>
    </p:spTree>
    <p:extLst>
      <p:ext uri="{BB962C8B-B14F-4D97-AF65-F5344CB8AC3E}">
        <p14:creationId xmlns:p14="http://schemas.microsoft.com/office/powerpoint/2010/main" val="185380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A909-A220-4D08-AEA8-60EA71C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Better Longer Term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AA937-B742-4086-94CC-C3554040A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8C12F-5247-4600-8BBE-C276DECEB0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we could write ONE ETL program…</a:t>
            </a:r>
          </a:p>
          <a:p>
            <a:r>
              <a:rPr lang="en-US" dirty="0"/>
              <a:t>And use it everywhere with just different configuration files?</a:t>
            </a:r>
          </a:p>
          <a:p>
            <a:r>
              <a:rPr lang="en-US" dirty="0"/>
              <a:t>This is exactly what the Universal ETL Program does.</a:t>
            </a:r>
          </a:p>
          <a:p>
            <a:r>
              <a:rPr lang="en-US" dirty="0"/>
              <a:t>Why not use SSIS?</a:t>
            </a:r>
          </a:p>
          <a:p>
            <a:r>
              <a:rPr lang="en-US" dirty="0"/>
              <a:t>SSIS requires C# scripting…</a:t>
            </a:r>
          </a:p>
          <a:p>
            <a:pPr lvl="1"/>
            <a:r>
              <a:rPr lang="en-US" dirty="0"/>
              <a:t>And doesn’t deploy properly when the JSON.NET library is used…</a:t>
            </a:r>
          </a:p>
          <a:p>
            <a:pPr lvl="1"/>
            <a:r>
              <a:rPr lang="en-US" dirty="0"/>
              <a:t>And doesn’t work better than just a direct C# program.</a:t>
            </a:r>
          </a:p>
          <a:p>
            <a:r>
              <a:rPr lang="en-US" dirty="0"/>
              <a:t>So the Universal ETL Program was developed.</a:t>
            </a:r>
          </a:p>
          <a:p>
            <a:r>
              <a:rPr lang="en-US" dirty="0"/>
              <a:t>Why keep on writing custom code when you can just make changes to a text based definition file?</a:t>
            </a:r>
          </a:p>
        </p:txBody>
      </p:sp>
    </p:spTree>
    <p:extLst>
      <p:ext uri="{BB962C8B-B14F-4D97-AF65-F5344CB8AC3E}">
        <p14:creationId xmlns:p14="http://schemas.microsoft.com/office/powerpoint/2010/main" val="381054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9CE5-FD7A-469A-B3DD-DF3D611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Problem Does it Solve?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AA07A-3A38-4F76-B732-C7FF5B890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8385A-5F66-48DA-95DB-0A03AF939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Journal History data…</a:t>
            </a:r>
          </a:p>
          <a:p>
            <a:r>
              <a:rPr lang="en-US" dirty="0"/>
              <a:t>And other data…</a:t>
            </a:r>
          </a:p>
          <a:p>
            <a:r>
              <a:rPr lang="en-US" dirty="0"/>
              <a:t>Is stored as JSON documents…</a:t>
            </a:r>
          </a:p>
          <a:p>
            <a:r>
              <a:rPr lang="en-US" dirty="0"/>
              <a:t>Not as relational database tables.</a:t>
            </a:r>
          </a:p>
          <a:p>
            <a:r>
              <a:rPr lang="en-US" dirty="0"/>
              <a:t>We can’t use SQL to report on it…</a:t>
            </a:r>
          </a:p>
          <a:p>
            <a:r>
              <a:rPr lang="en-US" dirty="0"/>
              <a:t>Nor directly cube it.</a:t>
            </a:r>
          </a:p>
          <a:p>
            <a:r>
              <a:rPr lang="en-US" dirty="0"/>
              <a:t>Getting the data into SQL Server is necessary to be able to report on it.</a:t>
            </a:r>
          </a:p>
          <a:p>
            <a:r>
              <a:rPr lang="en-US" dirty="0"/>
              <a:t>And put it into reporting cubes for advanced reporting.</a:t>
            </a:r>
          </a:p>
        </p:txBody>
      </p:sp>
    </p:spTree>
    <p:extLst>
      <p:ext uri="{BB962C8B-B14F-4D97-AF65-F5344CB8AC3E}">
        <p14:creationId xmlns:p14="http://schemas.microsoft.com/office/powerpoint/2010/main" val="35006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0865-70E9-4D71-A8A1-49B0602E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E65DE-BDED-4D0C-888A-EC2318847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80140-D491-49DB-91CD-A1606DD16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8785" y="1485899"/>
            <a:ext cx="3106615" cy="48463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Smart Modules contain advanced parsing and processing code in a framework organization.</a:t>
            </a:r>
          </a:p>
          <a:p>
            <a:r>
              <a:rPr lang="en-US" dirty="0"/>
              <a:t>Program actions are abstracted into Definitions and encoded into text Definition Files.</a:t>
            </a:r>
          </a:p>
          <a:p>
            <a:r>
              <a:rPr lang="en-US" dirty="0"/>
              <a:t>The Smart Modules read the Definition Files and do what they say.</a:t>
            </a:r>
          </a:p>
          <a:p>
            <a:r>
              <a:rPr lang="en-US" dirty="0"/>
              <a:t>The “Secret” of the Smart Modules is the high-level action abstractions in the code that requires a high cognitive visualization and modeling ability (Level 3 Cognition Level of Triality Theory).</a:t>
            </a:r>
          </a:p>
          <a:p>
            <a:r>
              <a:rPr lang="en-US" dirty="0"/>
              <a:t>Instead of trying to “nail jelly to a tree” with procedural code Smart Modules use higher level internal programming constructs to create an action framework that does the work that the Definition Files tell it too.</a:t>
            </a:r>
          </a:p>
          <a:p>
            <a:r>
              <a:rPr lang="en-US" dirty="0"/>
              <a:t>And, yes, the Definition Files can be stored in a database or two for enterprise wide coverage…And easy updating.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0F6CE8-3E45-422A-96B8-E16B0BEF4F15}"/>
              </a:ext>
            </a:extLst>
          </p:cNvPr>
          <p:cNvSpPr/>
          <p:nvPr/>
        </p:nvSpPr>
        <p:spPr>
          <a:xfrm>
            <a:off x="531638" y="1307537"/>
            <a:ext cx="853440" cy="778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Program</a:t>
            </a:r>
          </a:p>
          <a:p>
            <a:pPr algn="ctr"/>
            <a:r>
              <a:rPr lang="en-US" sz="1100" dirty="0"/>
              <a:t>Definition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BB507-98E3-456B-AC61-87FE78ECF294}"/>
              </a:ext>
            </a:extLst>
          </p:cNvPr>
          <p:cNvSpPr/>
          <p:nvPr/>
        </p:nvSpPr>
        <p:spPr>
          <a:xfrm>
            <a:off x="2517529" y="1175542"/>
            <a:ext cx="1493520" cy="1032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/>
              <a:t>Smart Component</a:t>
            </a:r>
          </a:p>
          <a:p>
            <a:pPr algn="ctr"/>
            <a:r>
              <a:rPr lang="en-US" sz="1400" dirty="0"/>
              <a:t>Program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96DF53-3258-4DDF-808B-F2BAD2460D73}"/>
              </a:ext>
            </a:extLst>
          </p:cNvPr>
          <p:cNvSpPr/>
          <p:nvPr/>
        </p:nvSpPr>
        <p:spPr>
          <a:xfrm>
            <a:off x="1524583" y="1568780"/>
            <a:ext cx="853440" cy="2463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E8223-2DC4-48F4-B091-0C34A595C99D}"/>
              </a:ext>
            </a:extLst>
          </p:cNvPr>
          <p:cNvSpPr/>
          <p:nvPr/>
        </p:nvSpPr>
        <p:spPr>
          <a:xfrm>
            <a:off x="2774263" y="2367004"/>
            <a:ext cx="980051" cy="627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Definition File Parsing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8E3436-5896-4168-A3A0-B02F17255052}"/>
              </a:ext>
            </a:extLst>
          </p:cNvPr>
          <p:cNvSpPr/>
          <p:nvPr/>
        </p:nvSpPr>
        <p:spPr>
          <a:xfrm>
            <a:off x="2620398" y="3183382"/>
            <a:ext cx="1287780" cy="899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Actions Engine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975F27-B7F7-4C38-B634-3BB8B047C207}"/>
              </a:ext>
            </a:extLst>
          </p:cNvPr>
          <p:cNvSpPr/>
          <p:nvPr/>
        </p:nvSpPr>
        <p:spPr>
          <a:xfrm>
            <a:off x="2584645" y="4271587"/>
            <a:ext cx="1455420" cy="803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Actions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667605-B25F-4FB7-9E62-9E875E3DAA56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264289" y="2208369"/>
            <a:ext cx="0" cy="158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B1FE05-46F7-474D-9D22-09A005969CE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264288" y="2994337"/>
            <a:ext cx="1" cy="189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0E039A-E5D4-4ACA-97E6-CFAC9BB3CF66}"/>
              </a:ext>
            </a:extLst>
          </p:cNvPr>
          <p:cNvCxnSpPr>
            <a:stCxn id="10" idx="4"/>
          </p:cNvCxnSpPr>
          <p:nvPr/>
        </p:nvCxnSpPr>
        <p:spPr>
          <a:xfrm>
            <a:off x="3264288" y="4082542"/>
            <a:ext cx="0" cy="189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ABA9E1-ABF1-4EC3-8A2B-F7357D10C8FD}"/>
              </a:ext>
            </a:extLst>
          </p:cNvPr>
          <p:cNvSpPr/>
          <p:nvPr/>
        </p:nvSpPr>
        <p:spPr>
          <a:xfrm>
            <a:off x="983853" y="5466027"/>
            <a:ext cx="980051" cy="627333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Source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B9C337-53B2-46F2-B1C9-44D6225B1163}"/>
              </a:ext>
            </a:extLst>
          </p:cNvPr>
          <p:cNvSpPr/>
          <p:nvPr/>
        </p:nvSpPr>
        <p:spPr>
          <a:xfrm>
            <a:off x="4572000" y="5435547"/>
            <a:ext cx="980051" cy="627333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Destination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BB1A41-F06B-49F3-88FF-460CD1FB03EB}"/>
              </a:ext>
            </a:extLst>
          </p:cNvPr>
          <p:cNvSpPr/>
          <p:nvPr/>
        </p:nvSpPr>
        <p:spPr>
          <a:xfrm>
            <a:off x="2718585" y="5459792"/>
            <a:ext cx="1135371" cy="633568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Processing and Transforms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872775-96C4-4366-81F7-662705E8BDBF}"/>
              </a:ext>
            </a:extLst>
          </p:cNvPr>
          <p:cNvSpPr/>
          <p:nvPr/>
        </p:nvSpPr>
        <p:spPr>
          <a:xfrm>
            <a:off x="3957415" y="5635366"/>
            <a:ext cx="558607" cy="246350"/>
          </a:xfrm>
          <a:prstGeom prst="rightArrow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3777F6-BF4A-4DAC-9BA7-F4FB89127453}"/>
              </a:ext>
            </a:extLst>
          </p:cNvPr>
          <p:cNvSpPr/>
          <p:nvPr/>
        </p:nvSpPr>
        <p:spPr>
          <a:xfrm>
            <a:off x="2075276" y="5626038"/>
            <a:ext cx="558607" cy="246350"/>
          </a:xfrm>
          <a:prstGeom prst="rightArrow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76DCA1-63D8-4EF5-91E7-1DF53E41B634}"/>
              </a:ext>
            </a:extLst>
          </p:cNvPr>
          <p:cNvCxnSpPr/>
          <p:nvPr/>
        </p:nvCxnSpPr>
        <p:spPr>
          <a:xfrm flipH="1">
            <a:off x="1951303" y="5075254"/>
            <a:ext cx="566226" cy="360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CA5D3-17C4-4B67-9E8B-6ADA70CF6D54}"/>
              </a:ext>
            </a:extLst>
          </p:cNvPr>
          <p:cNvCxnSpPr/>
          <p:nvPr/>
        </p:nvCxnSpPr>
        <p:spPr>
          <a:xfrm>
            <a:off x="4040065" y="5075254"/>
            <a:ext cx="531935" cy="360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E6F14C-C2B7-41BA-8DC0-7A4CEDBDCDA9}"/>
              </a:ext>
            </a:extLst>
          </p:cNvPr>
          <p:cNvCxnSpPr>
            <a:cxnSpLocks/>
          </p:cNvCxnSpPr>
          <p:nvPr/>
        </p:nvCxnSpPr>
        <p:spPr>
          <a:xfrm>
            <a:off x="3277182" y="5146254"/>
            <a:ext cx="1" cy="28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E071004-FEB4-4A2B-B5EC-9D33B61B255E}"/>
              </a:ext>
            </a:extLst>
          </p:cNvPr>
          <p:cNvSpPr/>
          <p:nvPr/>
        </p:nvSpPr>
        <p:spPr>
          <a:xfrm>
            <a:off x="4441577" y="2367004"/>
            <a:ext cx="980051" cy="25084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Action</a:t>
            </a:r>
          </a:p>
          <a:p>
            <a:pPr algn="ctr"/>
            <a:r>
              <a:rPr lang="en-US" sz="1050" dirty="0"/>
              <a:t>Framework Functions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53E5F0-BFE0-4D17-9FD4-74B33C85AA9E}"/>
              </a:ext>
            </a:extLst>
          </p:cNvPr>
          <p:cNvCxnSpPr/>
          <p:nvPr/>
        </p:nvCxnSpPr>
        <p:spPr>
          <a:xfrm>
            <a:off x="3853956" y="2735580"/>
            <a:ext cx="5556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78DC52-E3F4-4BBD-9013-530AD12F9E58}"/>
              </a:ext>
            </a:extLst>
          </p:cNvPr>
          <p:cNvCxnSpPr>
            <a:cxnSpLocks/>
          </p:cNvCxnSpPr>
          <p:nvPr/>
        </p:nvCxnSpPr>
        <p:spPr>
          <a:xfrm>
            <a:off x="3998734" y="3632962"/>
            <a:ext cx="4109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F4C8C7-A532-4793-BA93-3732BCDCA134}"/>
              </a:ext>
            </a:extLst>
          </p:cNvPr>
          <p:cNvCxnSpPr>
            <a:cxnSpLocks/>
          </p:cNvCxnSpPr>
          <p:nvPr/>
        </p:nvCxnSpPr>
        <p:spPr>
          <a:xfrm>
            <a:off x="4076690" y="4602480"/>
            <a:ext cx="332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7042F93-16F7-43B0-B541-E6A738AD2DC1}"/>
              </a:ext>
            </a:extLst>
          </p:cNvPr>
          <p:cNvSpPr/>
          <p:nvPr/>
        </p:nvSpPr>
        <p:spPr>
          <a:xfrm>
            <a:off x="1124239" y="2376332"/>
            <a:ext cx="980051" cy="250843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Internal</a:t>
            </a:r>
          </a:p>
          <a:p>
            <a:pPr algn="ctr"/>
            <a:r>
              <a:rPr lang="en-US" sz="1050" dirty="0"/>
              <a:t>Advanced Data Structures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7F7E7D-D757-427A-85A6-53BA650BE24C}"/>
              </a:ext>
            </a:extLst>
          </p:cNvPr>
          <p:cNvCxnSpPr/>
          <p:nvPr/>
        </p:nvCxnSpPr>
        <p:spPr>
          <a:xfrm>
            <a:off x="2162904" y="2735580"/>
            <a:ext cx="5556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E546AF-EF12-482E-B0DC-2AB9587C4BE7}"/>
              </a:ext>
            </a:extLst>
          </p:cNvPr>
          <p:cNvCxnSpPr>
            <a:cxnSpLocks/>
          </p:cNvCxnSpPr>
          <p:nvPr/>
        </p:nvCxnSpPr>
        <p:spPr>
          <a:xfrm>
            <a:off x="2149127" y="3621149"/>
            <a:ext cx="4109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7AB35-E4C1-43FE-81D6-1A5FF74F99F5}"/>
              </a:ext>
            </a:extLst>
          </p:cNvPr>
          <p:cNvCxnSpPr>
            <a:cxnSpLocks/>
          </p:cNvCxnSpPr>
          <p:nvPr/>
        </p:nvCxnSpPr>
        <p:spPr>
          <a:xfrm>
            <a:off x="2188104" y="4602480"/>
            <a:ext cx="332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8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Smart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Primer – Definition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6418263"/>
            <a:ext cx="2057400" cy="365125"/>
          </a:xfrm>
        </p:spPr>
        <p:txBody>
          <a:bodyPr/>
          <a:lstStyle/>
          <a:p>
            <a:fld id="{059ABE3D-0306-47E9-8957-6FD3294A431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5594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ognosante Orange, Black, White Pallet">
      <a:dk1>
        <a:srgbClr val="404041"/>
      </a:dk1>
      <a:lt1>
        <a:srgbClr val="FFFFFF"/>
      </a:lt1>
      <a:dk2>
        <a:srgbClr val="2F2F2F"/>
      </a:dk2>
      <a:lt2>
        <a:srgbClr val="FABB77"/>
      </a:lt2>
      <a:accent1>
        <a:srgbClr val="F78E1E"/>
      </a:accent1>
      <a:accent2>
        <a:srgbClr val="FABB77"/>
      </a:accent2>
      <a:accent3>
        <a:srgbClr val="FBD1A4"/>
      </a:accent3>
      <a:accent4>
        <a:srgbClr val="2F2F2F"/>
      </a:accent4>
      <a:accent5>
        <a:srgbClr val="8B8B8B"/>
      </a:accent5>
      <a:accent6>
        <a:srgbClr val="B2B2B2"/>
      </a:accent6>
      <a:hlink>
        <a:srgbClr val="8B8B8B"/>
      </a:hlink>
      <a:folHlink>
        <a:srgbClr val="B2B2B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>
          <a:buClr>
            <a:srgbClr val="F78F1E"/>
          </a:buClr>
          <a:buSzPct val="150000"/>
          <a:defRPr sz="1400" dirty="0" smtClean="0"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osante Template 2015" id="{812E159F-B3B1-4EC7-8483-0BF06333B7A3}" vid="{64C760F7-D475-4334-AFC7-BABA5D416C0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partment xmlns="31A69685-07CA-49AD-8F00-352021A255BA">Style and Formatting</Department>
    <Category xmlns="http://schemas.microsoft.com/sharepoint/v3">3_Template</Category>
    <Audience xmlns="31A69685-07CA-49AD-8F00-352021A255BA">All</Audienc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990BD3B86564B9454D481BAA6796C" ma:contentTypeVersion="17" ma:contentTypeDescription="Create a new document." ma:contentTypeScope="" ma:versionID="62be8162eaff32504c93e75f1a19b387">
  <xsd:schema xmlns:xsd="http://www.w3.org/2001/XMLSchema" xmlns:xs="http://www.w3.org/2001/XMLSchema" xmlns:p="http://schemas.microsoft.com/office/2006/metadata/properties" xmlns:ns1="http://schemas.microsoft.com/sharepoint/v3" xmlns:ns2="31A69685-07CA-49AD-8F00-352021A255BA" xmlns:ns3="239b6883-bb45-484d-80ce-14f4708fe205" xmlns:ns4="c8e3a19f-4bd1-4f22-8460-dee742450fd4" targetNamespace="http://schemas.microsoft.com/office/2006/metadata/properties" ma:root="true" ma:fieldsID="434c244be092bc99fe8e788ea8dace1e" ns1:_="" ns2:_="" ns3:_="" ns4:_="">
    <xsd:import namespace="http://schemas.microsoft.com/sharepoint/v3"/>
    <xsd:import namespace="31A69685-07CA-49AD-8F00-352021A255BA"/>
    <xsd:import namespace="239b6883-bb45-484d-80ce-14f4708fe205"/>
    <xsd:import namespace="c8e3a19f-4bd1-4f22-8460-dee742450fd4"/>
    <xsd:element name="properties">
      <xsd:complexType>
        <xsd:sequence>
          <xsd:element name="documentManagement">
            <xsd:complexType>
              <xsd:all>
                <xsd:element ref="ns2:Department" minOccurs="0"/>
                <xsd:element ref="ns2:Audience" minOccurs="0"/>
                <xsd:element ref="ns1:Category" minOccurs="0"/>
                <xsd:element ref="ns3:SharedWithUsers" minOccurs="0"/>
                <xsd:element ref="ns3:SharedWithDetails" minOccurs="0"/>
                <xsd:element ref="ns4:LastSharedByUser" minOccurs="0"/>
                <xsd:element ref="ns4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ategory" ma:index="4" nillable="true" ma:displayName="Document Type" ma:format="Dropdown" ma:internalName="Category" ma:readOnly="false">
      <xsd:simpleType>
        <xsd:restriction base="dms:Choice">
          <xsd:enumeration value="1_Policy"/>
          <xsd:enumeration value="2_Procedure"/>
          <xsd:enumeration value="3_Template"/>
          <xsd:enumeration value="4_Resource Material"/>
          <xsd:enumeration value="5_Training Materi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69685-07CA-49AD-8F00-352021A255BA" elementFormDefault="qualified">
    <xsd:import namespace="http://schemas.microsoft.com/office/2006/documentManagement/types"/>
    <xsd:import namespace="http://schemas.microsoft.com/office/infopath/2007/PartnerControls"/>
    <xsd:element name="Department" ma:index="2" nillable="true" ma:displayName="Topic" ma:format="Dropdown" ma:internalName="Department">
      <xsd:simpleType>
        <xsd:restriction base="dms:Choice">
          <xsd:enumeration value="Benefits"/>
          <xsd:enumeration value="Business Continuity"/>
          <xsd:enumeration value="Campaign Contribution"/>
          <xsd:enumeration value="CMMI"/>
          <xsd:enumeration value="Cognosante Communications"/>
          <xsd:enumeration value="Contracts"/>
          <xsd:enumeration value="Corporate Discounts"/>
          <xsd:enumeration value="Decisions"/>
          <xsd:enumeration value="Deliverables"/>
          <xsd:enumeration value="Document and Record Management"/>
          <xsd:enumeration value="Ethics"/>
          <xsd:enumeration value="Facilities"/>
          <xsd:enumeration value="Finance"/>
          <xsd:enumeration value="HIPAA HITECH"/>
          <xsd:enumeration value="Human Resources"/>
          <xsd:enumeration value="Information Technology"/>
          <xsd:enumeration value="Logos"/>
          <xsd:enumeration value="Meetings"/>
          <xsd:enumeration value="Organizational Conflict of Interest"/>
          <xsd:enumeration value="Planning"/>
          <xsd:enumeration value="Privacy and Security"/>
          <xsd:enumeration value="Quality Management"/>
          <xsd:enumeration value="Risk Management"/>
          <xsd:enumeration value="Style and Formatting"/>
          <xsd:enumeration value="Time and Expense"/>
          <xsd:enumeration value="Training"/>
          <xsd:enumeration value="Travel"/>
          <xsd:enumeration value="Workplace Rules"/>
        </xsd:restriction>
      </xsd:simpleType>
    </xsd:element>
    <xsd:element name="Audience" ma:index="3" nillable="true" ma:displayName="Audience" ma:default="All" ma:format="Dropdown" ma:internalName="Audience">
      <xsd:simpleType>
        <xsd:restriction base="dms:Choice">
          <xsd:enumeration value="All"/>
          <xsd:enumeration value="EAP"/>
          <xsd:enumeration value="Management"/>
          <xsd:enumeration value="Serco"/>
          <xsd:enumeration value="New Hi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b6883-bb45-484d-80ce-14f4708fe20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3a19f-4bd1-4f22-8460-dee742450fd4" elementFormDefault="qualified">
    <xsd:import namespace="http://schemas.microsoft.com/office/2006/documentManagement/types"/>
    <xsd:import namespace="http://schemas.microsoft.com/office/infopath/2007/PartnerControls"/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B672AB-01EF-4F22-BE9C-B220BDBF7E63}">
  <ds:schemaRefs>
    <ds:schemaRef ds:uri="http://schemas.microsoft.com/office/infopath/2007/PartnerControls"/>
    <ds:schemaRef ds:uri="239b6883-bb45-484d-80ce-14f4708fe205"/>
    <ds:schemaRef ds:uri="http://purl.org/dc/terms/"/>
    <ds:schemaRef ds:uri="http://schemas.microsoft.com/office/2006/metadata/properties"/>
    <ds:schemaRef ds:uri="31A69685-07CA-49AD-8F00-352021A255BA"/>
    <ds:schemaRef ds:uri="http://schemas.microsoft.com/office/2006/documentManagement/types"/>
    <ds:schemaRef ds:uri="http://schemas.microsoft.com/sharepoint/v3"/>
    <ds:schemaRef ds:uri="c8e3a19f-4bd1-4f22-8460-dee742450fd4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A43B0C-6C74-4BAB-B2B3-6546D7E57C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1A69685-07CA-49AD-8F00-352021A255BA"/>
    <ds:schemaRef ds:uri="239b6883-bb45-484d-80ce-14f4708fe205"/>
    <ds:schemaRef ds:uri="c8e3a19f-4bd1-4f22-8460-dee742450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9CFE30-44A7-47A3-875C-11083E95D1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1810</Words>
  <Application>Microsoft Office PowerPoint</Application>
  <PresentationFormat>On-screen Show (4:3)</PresentationFormat>
  <Paragraphs>249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Times New Roman</vt:lpstr>
      <vt:lpstr>Wingdings</vt:lpstr>
      <vt:lpstr>1_Custom Design</vt:lpstr>
      <vt:lpstr>PowerPoint Presentation</vt:lpstr>
      <vt:lpstr>What’s the Universal ETL Program?</vt:lpstr>
      <vt:lpstr>What Does it Do?</vt:lpstr>
      <vt:lpstr>How is it Used?</vt:lpstr>
      <vt:lpstr>Why Was it Built?</vt:lpstr>
      <vt:lpstr>The Better Longer Term Solution</vt:lpstr>
      <vt:lpstr>What Problem Does it Solve?</vt:lpstr>
      <vt:lpstr>How Does it Work?</vt:lpstr>
      <vt:lpstr>Quick Primer – Definition Programming</vt:lpstr>
      <vt:lpstr>What is Definition Programming?</vt:lpstr>
      <vt:lpstr>What is Conventional Procedural Code?</vt:lpstr>
      <vt:lpstr>The Conventional Procedural Programming Paradigm</vt:lpstr>
      <vt:lpstr>What’s Wrong with Conventional Programming?</vt:lpstr>
      <vt:lpstr>How is Definition Programming Better?</vt:lpstr>
      <vt:lpstr>What’s a Smart Module?</vt:lpstr>
      <vt:lpstr>Where and How it can be Used</vt:lpstr>
      <vt:lpstr>How Does this All Work Together?</vt:lpstr>
      <vt:lpstr>The Old Procedural Coding Way</vt:lpstr>
      <vt:lpstr>The New Smart Module Way</vt:lpstr>
      <vt:lpstr>How to Get There?</vt:lpstr>
      <vt:lpstr>How and Where Can It Be Used?</vt:lpstr>
      <vt:lpstr>How Can a Company Leverage It?</vt:lpstr>
      <vt:lpstr>Thanks for Listening!</vt:lpstr>
    </vt:vector>
  </TitlesOfParts>
  <Company>C. Grant Anderson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Grant Anderson</dc:creator>
  <cp:lastModifiedBy>Cary Grant Anderson</cp:lastModifiedBy>
  <cp:revision>76</cp:revision>
  <cp:lastPrinted>2018-03-30T15:26:13Z</cp:lastPrinted>
  <dcterms:created xsi:type="dcterms:W3CDTF">2014-10-28T16:01:28Z</dcterms:created>
  <dcterms:modified xsi:type="dcterms:W3CDTF">2019-09-04T22:03:49Z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0x010100BD6990BD3B86564B9454D481BAA6796C</vt:lpwstr>
  </property>
  <property fmtid="{D5CDD505-2E9C-101B-9397-08002B2CF9AE}" pid="3" name="Subcategory">
    <vt:lpwstr>Templates</vt:lpwstr>
  </property>
</Properties>
</file>