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3"/>
  </p:sldMasterIdLst>
  <p:notesMasterIdLst>
    <p:notesMasterId r:id="rId16"/>
  </p:notesMasterIdLst>
  <p:sldIdLst>
    <p:sldId id="257" r:id="rId4"/>
    <p:sldId id="355" r:id="rId5"/>
    <p:sldId id="319" r:id="rId6"/>
    <p:sldId id="385" r:id="rId7"/>
    <p:sldId id="386" r:id="rId8"/>
    <p:sldId id="299" r:id="rId9"/>
    <p:sldId id="387" r:id="rId10"/>
    <p:sldId id="388" r:id="rId11"/>
    <p:sldId id="389" r:id="rId12"/>
    <p:sldId id="390" r:id="rId13"/>
    <p:sldId id="398" r:id="rId14"/>
    <p:sldId id="391" r:id="rId15"/>
    <p:sldId id="303" r:id="rId17"/>
    <p:sldId id="392" r:id="rId18"/>
    <p:sldId id="394" r:id="rId19"/>
    <p:sldId id="395" r:id="rId20"/>
    <p:sldId id="396" r:id="rId21"/>
    <p:sldId id="393" r:id="rId22"/>
    <p:sldId id="311" r:id="rId23"/>
    <p:sldId id="410" r:id="rId24"/>
    <p:sldId id="413" r:id="rId25"/>
    <p:sldId id="411" r:id="rId26"/>
    <p:sldId id="412" r:id="rId27"/>
    <p:sldId id="357" r:id="rId28"/>
    <p:sldId id="308" r:id="rId29"/>
  </p:sldIdLst>
  <p:sldSz cx="12192000" cy="6858000"/>
  <p:notesSz cx="6858000" cy="9144000"/>
  <p:embeddedFontLst>
    <p:embeddedFont>
      <p:font typeface="等线" charset="-122"/>
      <p:regular r:id="rId33"/>
    </p:embeddedFont>
    <p:embeddedFont>
      <p:font typeface="微软雅黑" pitchFamily="34" charset="-122"/>
      <p:regular r:id="rId34"/>
    </p:embeddedFont>
    <p:embeddedFont>
      <p:font typeface="微软雅黑" charset="0"/>
      <p:regular r:id="rId35"/>
    </p:embeddedFont>
    <p:embeddedFont>
      <p:font typeface="Droid Sans Mono Dotted for Powe" pitchFamily="49" charset="0"/>
      <p:regular r:id="rId36"/>
    </p:embeddedFont>
    <p:embeddedFont>
      <p:font typeface="DEJAVU SANS MONO FOR POWERLINE" panose="020B0609030804020204" pitchFamily="49" charset="0"/>
      <p:regular r:id="rId37"/>
    </p:embeddedFont>
    <p:embeddedFont>
      <p:font typeface="等线 Light" charset="0"/>
      <p:regular r:id="rId3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48"/>
  </p:normalViewPr>
  <p:slideViewPr>
    <p:cSldViewPr snapToGrid="0">
      <p:cViewPr varScale="1">
        <p:scale>
          <a:sx n="121" d="100"/>
          <a:sy n="121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8" Type="http://schemas.openxmlformats.org/officeDocument/2006/relationships/font" Target="fonts/font6.fntdata"/><Relationship Id="rId37" Type="http://schemas.openxmlformats.org/officeDocument/2006/relationships/font" Target="fonts/font5.fntdata"/><Relationship Id="rId36" Type="http://schemas.openxmlformats.org/officeDocument/2006/relationships/font" Target="fonts/font4.fntdata"/><Relationship Id="rId35" Type="http://schemas.openxmlformats.org/officeDocument/2006/relationships/font" Target="fonts/font3.fntdata"/><Relationship Id="rId34" Type="http://schemas.openxmlformats.org/officeDocument/2006/relationships/font" Target="fonts/font2.fntdata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7CEAE-69D4-DC40-80BB-7AD4CCB6C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688E4-B227-364F-AABB-A9EB2D9750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688E4-B227-364F-AABB-A9EB2D9750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688E4-B227-364F-AABB-A9EB2D9750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688E4-B227-364F-AABB-A9EB2D9750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688E4-B227-364F-AABB-A9EB2D9750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688E4-B227-364F-AABB-A9EB2D9750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688E4-B227-364F-AABB-A9EB2D9750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688E4-B227-364F-AABB-A9EB2D9750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hyperlink" Target="http://127.0.0.1:5000/data" TargetMode="Externa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hyperlink" Target="https://apifox.com/?utm_source=360&amp;utm_medium=sem&amp;utm_term=postman&amp;qhclickid=bf7e410853238f8c" TargetMode="Externa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hyperlink" Target="https://blog.csdn.net/qq_48082548/article/details/120344299" TargetMode="External"/><Relationship Id="rId5" Type="http://schemas.openxmlformats.org/officeDocument/2006/relationships/hyperlink" Target="https://docs.docker.com/engine/reference/commandline/run/" TargetMode="External"/><Relationship Id="rId4" Type="http://schemas.openxmlformats.org/officeDocument/2006/relationships/hyperlink" Target="https://flask.palletsprojects.com/en/2.2.x/" TargetMode="External"/><Relationship Id="rId3" Type="http://schemas.openxmlformats.org/officeDocument/2006/relationships/hyperlink" Target="https://www.runoob.com/w3cnote/restful-architecture.html" TargetMode="External"/><Relationship Id="rId2" Type="http://schemas.openxmlformats.org/officeDocument/2006/relationships/hyperlink" Target="https://juejin.cn/post/7128307721954148366" TargetMode="External"/><Relationship Id="rId1" Type="http://schemas.openxmlformats.org/officeDocument/2006/relationships/hyperlink" Target="https://www.myfreax.com/curl-rest-ap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1" Type="http://schemas.openxmlformats.org/officeDocument/2006/relationships/hyperlink" Target="https://www.python.org/download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81462"/>
            <a:ext cx="12192000" cy="3826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07809" y="2670766"/>
            <a:ext cx="6976382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zh-CN" altLang="en-US" sz="4800" b="1" spc="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数据库期中作业样例</a:t>
            </a:r>
            <a:endParaRPr lang="zh-CN" altLang="en-US" sz="4800" b="1" spc="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99845" y="5975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ea typeface="思源黑体 CN Light" panose="020B0300000000000000"/>
            </a:endParaRPr>
          </a:p>
        </p:txBody>
      </p:sp>
      <p:sp>
        <p:nvSpPr>
          <p:cNvPr id="99" name="日期占位符 3"/>
          <p:cNvSpPr txBox="1">
            <a:spLocks noChangeArrowheads="1"/>
          </p:cNvSpPr>
          <p:nvPr/>
        </p:nvSpPr>
        <p:spPr>
          <a:xfrm>
            <a:off x="273824" y="6281019"/>
            <a:ext cx="2133600" cy="365125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9pPr>
          </a:lstStyle>
          <a:p>
            <a:fld id="{44E20FB4-0BC5-487D-822B-85D26C6CDDBE}" type="datetime1">
              <a:rPr lang="zh-CN" altLang="en-US" smtClean="0">
                <a:solidFill>
                  <a:srgbClr val="4E95E1"/>
                </a:solidFill>
                <a:latin typeface="+mj-lt"/>
                <a:ea typeface="+mj-ea"/>
                <a:cs typeface="Segoe UI Light" panose="020B0502040204020203" pitchFamily="34" charset="0"/>
              </a:rPr>
            </a:fld>
            <a:endParaRPr lang="zh-CN" altLang="en-US" dirty="0">
              <a:solidFill>
                <a:srgbClr val="4E95E1"/>
              </a:solidFill>
              <a:latin typeface="+mj-lt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7" name="直角三角形 6"/>
          <p:cNvSpPr/>
          <p:nvPr/>
        </p:nvSpPr>
        <p:spPr>
          <a:xfrm rot="5400000">
            <a:off x="0" y="1181462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直角三角形 99"/>
          <p:cNvSpPr/>
          <p:nvPr/>
        </p:nvSpPr>
        <p:spPr>
          <a:xfrm rot="16200000">
            <a:off x="10769600" y="3585916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2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数据库连接和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CURD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409471" y="2216385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630626" y="1583050"/>
            <a:ext cx="8096250" cy="968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可以看到，使用</a:t>
            </a:r>
            <a:r>
              <a:rPr lang="en-US" altLang="zh-CN" sz="2000" dirty="0" err="1">
                <a:latin typeface="+mn-ea"/>
                <a:ea typeface="+mn-ea"/>
              </a:rPr>
              <a:t>PyMySQL</a:t>
            </a:r>
            <a:r>
              <a:rPr lang="zh-CN" altLang="en-US" sz="2000" dirty="0">
                <a:latin typeface="+mn-ea"/>
                <a:ea typeface="+mn-ea"/>
              </a:rPr>
              <a:t>操作数据库其实还是需要写</a:t>
            </a:r>
            <a:r>
              <a:rPr lang="en-US" altLang="zh-CN" sz="2000" dirty="0">
                <a:latin typeface="+mn-ea"/>
                <a:ea typeface="+mn-ea"/>
              </a:rPr>
              <a:t>SQL</a:t>
            </a:r>
            <a:r>
              <a:rPr lang="zh-CN" altLang="en-US" sz="2000" dirty="0">
                <a:latin typeface="+mn-ea"/>
                <a:ea typeface="+mn-ea"/>
              </a:rPr>
              <a:t>语句的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如果是使用</a:t>
            </a:r>
            <a:r>
              <a:rPr lang="en-US" altLang="zh-CN" sz="2000" dirty="0">
                <a:latin typeface="+mn-ea"/>
                <a:ea typeface="+mn-ea"/>
              </a:rPr>
              <a:t>ORM</a:t>
            </a:r>
            <a:r>
              <a:rPr lang="zh-CN" altLang="en-US" sz="2000" dirty="0">
                <a:latin typeface="+mn-ea"/>
                <a:ea typeface="+mn-ea"/>
              </a:rPr>
              <a:t>框架的话，就可以避免这个问题。下面我们测试一下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0626" y="2824557"/>
            <a:ext cx="3869917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+mn-ea"/>
                <a:ea typeface="+mn-ea"/>
              </a:rPr>
              <a:t>首先是连接并且建立对应的</a:t>
            </a:r>
            <a:r>
              <a:rPr lang="en-US" altLang="zh-CN" sz="1800" dirty="0">
                <a:latin typeface="+mn-ea"/>
                <a:ea typeface="+mn-ea"/>
              </a:rPr>
              <a:t>model</a:t>
            </a:r>
            <a:r>
              <a:rPr lang="zh-CN" altLang="en-US" sz="1800" dirty="0">
                <a:latin typeface="+mn-ea"/>
                <a:ea typeface="+mn-ea"/>
              </a:rPr>
              <a:t>。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 err="1">
                <a:latin typeface="+mn-ea"/>
              </a:rPr>
              <a:t>db.create_all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创建上面定义的</a:t>
            </a:r>
            <a:r>
              <a:rPr lang="en-US" altLang="zh-CN" dirty="0">
                <a:latin typeface="+mn-ea"/>
              </a:rPr>
              <a:t>User</a:t>
            </a:r>
            <a:r>
              <a:rPr lang="zh-CN" altLang="en-US" dirty="0">
                <a:latin typeface="+mn-ea"/>
              </a:rPr>
              <a:t>模型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数据表</a:t>
            </a:r>
            <a:r>
              <a:rPr lang="en-US" altLang="zh-CN" dirty="0">
                <a:latin typeface="+mn-ea"/>
              </a:rPr>
              <a:t>)</a:t>
            </a:r>
            <a:endParaRPr lang="en-US" altLang="zh-CN" sz="1800" dirty="0">
              <a:latin typeface="+mn-ea"/>
              <a:ea typeface="+mn-ea"/>
            </a:endParaRPr>
          </a:p>
          <a:p>
            <a:endParaRPr kumimoji="1" lang="zh-CN" altLang="en-US" dirty="0"/>
          </a:p>
          <a:p>
            <a:r>
              <a:rPr kumimoji="1" lang="zh-CN" altLang="en-US" dirty="0"/>
              <a:t>这里需要安装新的</a:t>
            </a:r>
            <a:r>
              <a:rPr kumimoji="1" lang="zh-CN" altLang="en-US" dirty="0"/>
              <a:t>依赖</a:t>
            </a:r>
            <a:endParaRPr kumimoji="1" lang="zh-CN" altLang="en-US" dirty="0"/>
          </a:p>
          <a:p>
            <a:r>
              <a:rPr kumimoji="1" lang="en-US" altLang="zh-CN" dirty="0"/>
              <a:t>pip install </a:t>
            </a:r>
            <a:r>
              <a:rPr kumimoji="1" lang="en-US" altLang="zh-CN" dirty="0"/>
              <a:t>Flask</a:t>
            </a:r>
            <a:endParaRPr kumimoji="1" lang="en-US" altLang="zh-CN" dirty="0"/>
          </a:p>
          <a:p>
            <a:r>
              <a:rPr kumimoji="1" lang="en-US" altLang="zh-CN" dirty="0"/>
              <a:t>pip install Flask-SQLAlchemy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245" y="2703830"/>
            <a:ext cx="6550660" cy="38944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2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数据库连接和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CURD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409471" y="2216385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8143" y="1974689"/>
            <a:ext cx="53523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DEJAVU SANS MONO FOR POWERLINE" panose="020B0609030804020204" pitchFamily="49" charset="0"/>
                <a:cs typeface="DEJAVU SANS MONO FOR POWERLINE" panose="020B0609030804020204" pitchFamily="49" charset="0"/>
              </a:rPr>
              <a:t>对于数据的插入，直接新建一个</a:t>
            </a:r>
            <a:r>
              <a:rPr kumimoji="1" lang="en-US" altLang="zh-CN" dirty="0">
                <a:latin typeface="DEJAVU SANS MONO FOR POWERLINE" panose="020B0609030804020204" pitchFamily="49" charset="0"/>
                <a:cs typeface="DEJAVU SANS MONO FOR POWERLINE" panose="020B0609030804020204" pitchFamily="49" charset="0"/>
              </a:rPr>
              <a:t>User</a:t>
            </a:r>
            <a:r>
              <a:rPr kumimoji="1" lang="zh-CN" altLang="en-US" dirty="0">
                <a:latin typeface="DEJAVU SANS MONO FOR POWERLINE" panose="020B0609030804020204" pitchFamily="49" charset="0"/>
                <a:cs typeface="DEJAVU SANS MONO FOR POWERLINE" panose="020B0609030804020204" pitchFamily="49" charset="0"/>
              </a:rPr>
              <a:t>对象，然后使用</a:t>
            </a:r>
            <a:r>
              <a:rPr kumimoji="1" lang="en-US" altLang="zh-CN" dirty="0">
                <a:latin typeface="DEJAVU SANS MONO FOR POWERLINE" panose="020B0609030804020204" pitchFamily="49" charset="0"/>
                <a:cs typeface="DEJAVU SANS MONO FOR POWERLINE" panose="020B0609030804020204" pitchFamily="49" charset="0"/>
              </a:rPr>
              <a:t>add()</a:t>
            </a:r>
            <a:r>
              <a:rPr kumimoji="1" lang="zh-CN" altLang="en-US" dirty="0">
                <a:latin typeface="DEJAVU SANS MONO FOR POWERLINE" panose="020B0609030804020204" pitchFamily="49" charset="0"/>
                <a:cs typeface="DEJAVU SANS MONO FOR POWERLINE" panose="020B0609030804020204" pitchFamily="49" charset="0"/>
              </a:rPr>
              <a:t>方法就可以添加到</a:t>
            </a:r>
            <a:r>
              <a:rPr kumimoji="1" lang="zh-CN" altLang="en-US" dirty="0">
                <a:latin typeface="DEJAVU SANS MONO FOR POWERLINE" panose="020B0609030804020204" pitchFamily="49" charset="0"/>
                <a:cs typeface="DEJAVU SANS MONO FOR POWERLINE" panose="020B0609030804020204" pitchFamily="49" charset="0"/>
              </a:rPr>
              <a:t>数据库</a:t>
            </a:r>
            <a:endParaRPr kumimoji="1" lang="zh-CN" altLang="en-US" dirty="0">
              <a:latin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  <a:p>
            <a:r>
              <a:rPr kumimoji="1" lang="zh-CN" altLang="en-US" dirty="0">
                <a:latin typeface="DEJAVU SANS MONO FOR POWERLINE" panose="020B0609030804020204" pitchFamily="49" charset="0"/>
                <a:cs typeface="DEJAVU SANS MONO FOR POWERLINE" panose="020B0609030804020204" pitchFamily="49" charset="0"/>
              </a:rPr>
              <a:t>这里注意需要使用</a:t>
            </a:r>
            <a:r>
              <a:rPr kumimoji="1" lang="en-US" altLang="zh-CN" dirty="0">
                <a:latin typeface="DEJAVU SANS MONO FOR POWERLINE" panose="020B0609030804020204" pitchFamily="49" charset="0"/>
                <a:cs typeface="DEJAVU SANS MONO FOR POWERLINE" panose="020B0609030804020204" pitchFamily="49" charset="0"/>
              </a:rPr>
              <a:t>commit()</a:t>
            </a:r>
            <a:r>
              <a:rPr kumimoji="1" lang="zh-CN" altLang="en-US" dirty="0">
                <a:latin typeface="DEJAVU SANS MONO FOR POWERLINE" panose="020B0609030804020204" pitchFamily="49" charset="0"/>
                <a:cs typeface="DEJAVU SANS MONO FOR POWERLINE" panose="020B0609030804020204" pitchFamily="49" charset="0"/>
              </a:rPr>
              <a:t>方法确认</a:t>
            </a:r>
            <a:r>
              <a:rPr kumimoji="1" lang="zh-CN" altLang="en-US" dirty="0">
                <a:latin typeface="DEJAVU SANS MONO FOR POWERLINE" panose="020B0609030804020204" pitchFamily="49" charset="0"/>
                <a:cs typeface="DEJAVU SANS MONO FOR POWERLINE" panose="020B0609030804020204" pitchFamily="49" charset="0"/>
              </a:rPr>
              <a:t>提交</a:t>
            </a:r>
            <a:endParaRPr kumimoji="1" lang="zh-CN" altLang="en-US" dirty="0">
              <a:latin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  <a:p>
            <a:endParaRPr kumimoji="1" lang="zh-CN" altLang="en-US" dirty="0">
              <a:latin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  <a:p>
            <a:r>
              <a:rPr kumimoji="1" lang="zh-CN" altLang="en-US" dirty="0">
                <a:latin typeface="DEJAVU SANS MONO FOR POWERLINE" panose="020B0609030804020204" pitchFamily="49" charset="0"/>
                <a:cs typeface="DEJAVU SANS MONO FOR POWERLINE" panose="020B0609030804020204" pitchFamily="49" charset="0"/>
              </a:rPr>
              <a:t>查询</a:t>
            </a:r>
            <a:r>
              <a:rPr kumimoji="1" lang="en-US" altLang="zh-CN" dirty="0">
                <a:latin typeface="DEJAVU SANS MONO FOR POWERLINE" panose="020B0609030804020204" pitchFamily="49" charset="0"/>
                <a:cs typeface="DEJAVU SANS MONO FOR POWERLINE" panose="020B0609030804020204" pitchFamily="49" charset="0"/>
              </a:rPr>
              <a:t>User</a:t>
            </a:r>
            <a:r>
              <a:rPr kumimoji="1" lang="zh-CN" altLang="en-US" dirty="0">
                <a:latin typeface="DEJAVU SANS MONO FOR POWERLINE" panose="020B0609030804020204" pitchFamily="49" charset="0"/>
                <a:cs typeface="DEJAVU SANS MONO FOR POWERLINE" panose="020B0609030804020204" pitchFamily="49" charset="0"/>
              </a:rPr>
              <a:t>表的时候可以使用</a:t>
            </a:r>
            <a:r>
              <a:rPr kumimoji="1" lang="en-US" altLang="zh-CN" dirty="0">
                <a:latin typeface="DEJAVU SANS MONO FOR POWERLINE" panose="020B0609030804020204" pitchFamily="49" charset="0"/>
                <a:cs typeface="DEJAVU SANS MONO FOR POWERLINE" panose="020B0609030804020204" pitchFamily="49" charset="0"/>
              </a:rPr>
              <a:t>query()</a:t>
            </a:r>
            <a:r>
              <a:rPr kumimoji="1" lang="zh-CN" altLang="en-US" dirty="0">
                <a:latin typeface="DEJAVU SANS MONO FOR POWERLINE" panose="020B0609030804020204" pitchFamily="49" charset="0"/>
                <a:cs typeface="DEJAVU SANS MONO FOR POWERLINE" panose="020B0609030804020204" pitchFamily="49" charset="0"/>
              </a:rPr>
              <a:t>来实现，</a:t>
            </a:r>
            <a:r>
              <a:rPr kumimoji="1" lang="en-US" altLang="zh-CN" dirty="0">
                <a:latin typeface="DEJAVU SANS MONO FOR POWERLINE" panose="020B0609030804020204" pitchFamily="49" charset="0"/>
                <a:cs typeface="DEJAVU SANS MONO FOR POWERLINE" panose="020B0609030804020204" pitchFamily="49" charset="0"/>
              </a:rPr>
              <a:t>all()</a:t>
            </a:r>
            <a:r>
              <a:rPr kumimoji="1" lang="zh-CN" altLang="en-US" dirty="0">
                <a:latin typeface="DEJAVU SANS MONO FOR POWERLINE" panose="020B0609030804020204" pitchFamily="49" charset="0"/>
                <a:cs typeface="DEJAVU SANS MONO FOR POWERLINE" panose="020B0609030804020204" pitchFamily="49" charset="0"/>
              </a:rPr>
              <a:t>代表查询全部的</a:t>
            </a:r>
            <a:r>
              <a:rPr kumimoji="1" lang="zh-CN" altLang="en-US" dirty="0">
                <a:latin typeface="DEJAVU SANS MONO FOR POWERLINE" panose="020B0609030804020204" pitchFamily="49" charset="0"/>
                <a:cs typeface="DEJAVU SANS MONO FOR POWERLINE" panose="020B0609030804020204" pitchFamily="49" charset="0"/>
              </a:rPr>
              <a:t>结果。</a:t>
            </a:r>
            <a:endParaRPr kumimoji="1" lang="zh-CN" altLang="en-US" dirty="0">
              <a:latin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  <a:p>
            <a:endParaRPr kumimoji="1" lang="zh-CN" altLang="en-US" dirty="0">
              <a:latin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  <a:p>
            <a:r>
              <a:rPr kumimoji="1" lang="zh-CN" altLang="en-US" dirty="0">
                <a:latin typeface="DEJAVU SANS MONO FOR POWERLINE" panose="020B0609030804020204" pitchFamily="49" charset="0"/>
                <a:cs typeface="DEJAVU SANS MONO FOR POWERLINE" panose="020B0609030804020204" pitchFamily="49" charset="0"/>
              </a:rPr>
              <a:t>执行右边的代码可以看到</a:t>
            </a:r>
            <a:r>
              <a:rPr kumimoji="1" lang="en-US" altLang="zh-CN" dirty="0">
                <a:latin typeface="DEJAVU SANS MONO FOR POWERLINE" panose="020B0609030804020204" pitchFamily="49" charset="0"/>
                <a:cs typeface="DEJAVU SANS MONO FOR POWERLINE" panose="020B0609030804020204" pitchFamily="49" charset="0"/>
              </a:rPr>
              <a:t>User</a:t>
            </a:r>
            <a:r>
              <a:rPr kumimoji="1" lang="zh-CN" altLang="en-US" dirty="0">
                <a:latin typeface="DEJAVU SANS MONO FOR POWERLINE" panose="020B0609030804020204" pitchFamily="49" charset="0"/>
                <a:cs typeface="DEJAVU SANS MONO FOR POWERLINE" panose="020B0609030804020204" pitchFamily="49" charset="0"/>
              </a:rPr>
              <a:t>表中已有的</a:t>
            </a:r>
            <a:r>
              <a:rPr kumimoji="1" lang="zh-CN" altLang="en-US" dirty="0">
                <a:latin typeface="DEJAVU SANS MONO FOR POWERLINE" panose="020B0609030804020204" pitchFamily="49" charset="0"/>
                <a:cs typeface="DEJAVU SANS MONO FOR POWERLINE" panose="020B0609030804020204" pitchFamily="49" charset="0"/>
              </a:rPr>
              <a:t>数据</a:t>
            </a:r>
            <a:endParaRPr kumimoji="1" lang="zh-CN" altLang="en-US" dirty="0">
              <a:latin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  <a:p>
            <a:endParaRPr kumimoji="1" lang="zh-CN" altLang="en-US" dirty="0">
              <a:latin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  <a:p>
            <a:r>
              <a:rPr kumimoji="1" lang="zh-CN" altLang="en-US" dirty="0">
                <a:latin typeface="DEJAVU SANS MONO FOR POWERLINE" panose="020B0609030804020204" pitchFamily="49" charset="0"/>
                <a:cs typeface="DEJAVU SANS MONO FOR POWERLINE" panose="020B0609030804020204" pitchFamily="49" charset="0"/>
              </a:rPr>
              <a:t>对于删除和更新</a:t>
            </a:r>
            <a:r>
              <a:rPr kumimoji="1" lang="zh-CN" altLang="en-US" dirty="0">
                <a:latin typeface="DEJAVU SANS MONO FOR POWERLINE" panose="020B0609030804020204" pitchFamily="49" charset="0"/>
                <a:cs typeface="DEJAVU SANS MONO FOR POWERLINE" panose="020B0609030804020204" pitchFamily="49" charset="0"/>
              </a:rPr>
              <a:t>操作，请同学们自行</a:t>
            </a:r>
            <a:r>
              <a:rPr kumimoji="1" lang="zh-CN" altLang="en-US" dirty="0">
                <a:latin typeface="DEJAVU SANS MONO FOR POWERLINE" panose="020B0609030804020204" pitchFamily="49" charset="0"/>
                <a:cs typeface="DEJAVU SANS MONO FOR POWERLINE" panose="020B0609030804020204" pitchFamily="49" charset="0"/>
              </a:rPr>
              <a:t>实现。</a:t>
            </a:r>
            <a:endParaRPr kumimoji="1" lang="zh-CN" altLang="en-US" dirty="0">
              <a:latin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0740" y="1974850"/>
            <a:ext cx="5160010" cy="35090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3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提供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RESTful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接口服务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157223" y="2363528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344827" y="1677342"/>
            <a:ext cx="4103469" cy="3738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+mn-ea"/>
                <a:ea typeface="+mn-ea"/>
              </a:rPr>
              <a:t>提供一个数据插入的</a:t>
            </a:r>
            <a:r>
              <a:rPr lang="en-US" altLang="zh-CN" sz="2000" dirty="0">
                <a:latin typeface="+mn-ea"/>
                <a:ea typeface="+mn-ea"/>
              </a:rPr>
              <a:t>RESTful</a:t>
            </a:r>
            <a:r>
              <a:rPr lang="zh-CN" altLang="en-US" sz="2000" dirty="0">
                <a:latin typeface="+mn-ea"/>
                <a:ea typeface="+mn-ea"/>
              </a:rPr>
              <a:t>接口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假设右边代码保存在</a:t>
            </a:r>
            <a:r>
              <a:rPr lang="en-US" altLang="zh-CN" sz="2000" dirty="0" err="1">
                <a:latin typeface="+mn-ea"/>
                <a:ea typeface="+mn-ea"/>
              </a:rPr>
              <a:t>main.py</a:t>
            </a:r>
            <a:r>
              <a:rPr lang="zh-CN" altLang="en-US" sz="2000" dirty="0">
                <a:latin typeface="+mn-ea"/>
                <a:ea typeface="+mn-ea"/>
              </a:rPr>
              <a:t>文件中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运行代码 </a:t>
            </a:r>
            <a:r>
              <a:rPr lang="en-US" altLang="zh-CN" sz="2000" dirty="0">
                <a:latin typeface="+mn-ea"/>
                <a:ea typeface="+mn-ea"/>
              </a:rPr>
              <a:t>python </a:t>
            </a:r>
            <a:r>
              <a:rPr lang="en-US" altLang="zh-CN" sz="2000" dirty="0" err="1">
                <a:latin typeface="+mn-ea"/>
                <a:ea typeface="+mn-ea"/>
              </a:rPr>
              <a:t>main.py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看到下面的输出就说明服务已经正常启动了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还可以通过查看端口情况验证（自己尝试一下）</a:t>
            </a:r>
            <a:endParaRPr lang="en-US" altLang="zh-CN" sz="20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573" y="5872137"/>
            <a:ext cx="4501486" cy="8834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952" y="1793452"/>
            <a:ext cx="6347568" cy="46490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4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测试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RESTful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服务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236305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6074" y="1521948"/>
            <a:ext cx="10751317" cy="4200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1.</a:t>
            </a:r>
            <a:r>
              <a:rPr lang="zh-CN" altLang="en-US" sz="2000" dirty="0">
                <a:latin typeface="+mn-ea"/>
              </a:rPr>
              <a:t> 使用</a:t>
            </a:r>
            <a:r>
              <a:rPr lang="en-US" altLang="zh-CN" sz="2000" dirty="0">
                <a:latin typeface="+mn-ea"/>
              </a:rPr>
              <a:t>curl</a:t>
            </a:r>
            <a:r>
              <a:rPr lang="zh-CN" altLang="en-US" sz="2000" dirty="0">
                <a:latin typeface="+mn-ea"/>
              </a:rPr>
              <a:t>测试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上一个</a:t>
            </a:r>
            <a:r>
              <a:rPr lang="en-US" altLang="zh-CN" sz="2000" dirty="0">
                <a:latin typeface="+mn-ea"/>
              </a:rPr>
              <a:t>task</a:t>
            </a:r>
            <a:r>
              <a:rPr lang="zh-CN" altLang="en-US" sz="2000" dirty="0">
                <a:latin typeface="+mn-ea"/>
              </a:rPr>
              <a:t>中，我们部署了数据插入的服务，这里对其进行验证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首先在数据库中新建一个表 </a:t>
            </a:r>
            <a:r>
              <a:rPr lang="en-US" altLang="zh-CN" sz="2000" dirty="0" err="1">
                <a:latin typeface="+mn-ea"/>
              </a:rPr>
              <a:t>table_test</a:t>
            </a:r>
            <a:r>
              <a:rPr lang="zh-CN" altLang="en-US" sz="2000" dirty="0">
                <a:latin typeface="+mn-ea"/>
              </a:rPr>
              <a:t>，其</a:t>
            </a:r>
            <a:r>
              <a:rPr lang="en-US" altLang="zh-CN" sz="2000" dirty="0">
                <a:latin typeface="+mn-ea"/>
              </a:rPr>
              <a:t>columns</a:t>
            </a:r>
            <a:r>
              <a:rPr lang="zh-CN" altLang="en-US" sz="2000" dirty="0">
                <a:latin typeface="+mn-ea"/>
              </a:rPr>
              <a:t>有两列，分别是</a:t>
            </a:r>
            <a:r>
              <a:rPr lang="en-US" altLang="zh-CN" sz="2000" dirty="0">
                <a:latin typeface="+mn-ea"/>
              </a:rPr>
              <a:t>id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int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name: varchar(20)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highlight>
                  <a:srgbClr val="C0C0C0"/>
                </a:highlight>
                <a:latin typeface="+mn-ea"/>
              </a:rPr>
              <a:t>curl -X POST -H "Content-Type: application/</a:t>
            </a:r>
            <a:r>
              <a:rPr lang="en-US" altLang="zh-CN" sz="2000" dirty="0" err="1">
                <a:highlight>
                  <a:srgbClr val="C0C0C0"/>
                </a:highlight>
                <a:latin typeface="+mn-ea"/>
              </a:rPr>
              <a:t>json</a:t>
            </a:r>
            <a:r>
              <a:rPr lang="en-US" altLang="zh-CN" sz="2000" dirty="0">
                <a:highlight>
                  <a:srgbClr val="C0C0C0"/>
                </a:highlight>
                <a:latin typeface="+mn-ea"/>
              </a:rPr>
              <a:t>" -d '{"</a:t>
            </a:r>
            <a:r>
              <a:rPr lang="en-US" altLang="zh-CN" sz="2000" dirty="0" err="1">
                <a:highlight>
                  <a:srgbClr val="C0C0C0"/>
                </a:highlight>
                <a:latin typeface="+mn-ea"/>
              </a:rPr>
              <a:t>table_name</a:t>
            </a:r>
            <a:r>
              <a:rPr lang="en-US" altLang="zh-CN" sz="2000" dirty="0">
                <a:highlight>
                  <a:srgbClr val="C0C0C0"/>
                </a:highlight>
                <a:latin typeface="+mn-ea"/>
              </a:rPr>
              <a:t>": "</a:t>
            </a:r>
            <a:r>
              <a:rPr lang="en-US" altLang="zh-CN" sz="2000" dirty="0" err="1">
                <a:highlight>
                  <a:srgbClr val="C0C0C0"/>
                </a:highlight>
                <a:latin typeface="+mn-ea"/>
              </a:rPr>
              <a:t>table_test</a:t>
            </a:r>
            <a:r>
              <a:rPr lang="en-US" altLang="zh-CN" sz="2000" dirty="0">
                <a:highlight>
                  <a:srgbClr val="C0C0C0"/>
                </a:highlight>
                <a:latin typeface="+mn-ea"/>
              </a:rPr>
              <a:t>", "rows": [ {"id": 1,"name": "test1"},{"id": 2,"name": "test2"}]}' </a:t>
            </a:r>
            <a:r>
              <a:rPr lang="en-US" altLang="zh-CN" sz="2000" dirty="0">
                <a:highlight>
                  <a:srgbClr val="C0C0C0"/>
                </a:highlight>
                <a:latin typeface="+mn-ea"/>
                <a:hlinkClick r:id="rId1"/>
              </a:rPr>
              <a:t>http://127.0.0.1:5000/data</a:t>
            </a:r>
            <a:endParaRPr lang="en-US" altLang="zh-CN" sz="2000" dirty="0">
              <a:highlight>
                <a:srgbClr val="C0C0C0"/>
              </a:highlight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highlight>
                <a:srgbClr val="C0C0C0"/>
              </a:highligh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在命令行执行上述</a:t>
            </a:r>
            <a:r>
              <a:rPr lang="en-US" altLang="zh-CN" sz="2000" dirty="0">
                <a:latin typeface="+mn-ea"/>
              </a:rPr>
              <a:t>curl</a:t>
            </a:r>
            <a:r>
              <a:rPr lang="zh-CN" altLang="en-US" sz="2000" dirty="0">
                <a:latin typeface="+mn-ea"/>
              </a:rPr>
              <a:t>命令，成功后会看到返回信息。（部署服务那里也会有成功的信息）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查看数据库可以看到数据已经插入成功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317" y="5499054"/>
            <a:ext cx="34671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4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测试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RESTful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服务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236305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6074" y="1521948"/>
            <a:ext cx="10751317" cy="466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2.</a:t>
            </a:r>
            <a:r>
              <a:rPr lang="zh-CN" altLang="en-US" sz="2000" dirty="0">
                <a:latin typeface="+mn-ea"/>
              </a:rPr>
              <a:t> 使用</a:t>
            </a:r>
            <a:r>
              <a:rPr lang="en-US" altLang="zh-CN" sz="2000" dirty="0" err="1">
                <a:latin typeface="+mn-ea"/>
              </a:rPr>
              <a:t>Apifox</a:t>
            </a:r>
            <a:r>
              <a:rPr lang="zh-CN" altLang="en-US" sz="2000" dirty="0">
                <a:latin typeface="+mn-ea"/>
              </a:rPr>
              <a:t>测试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为了简便，这里演示使用网页端。大家可以下载应用端，具体使用流程类似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首先网页登陆</a:t>
            </a:r>
            <a:r>
              <a:rPr lang="en-US" altLang="zh-CN" sz="2000" dirty="0" err="1">
                <a:latin typeface="+mn-ea"/>
              </a:rPr>
              <a:t>Apifox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hlinkClick r:id="rId1"/>
              </a:rPr>
              <a:t>https://apifox.com/?utm_source=360&amp;utm_medium=sem&amp;utm_term=postman&amp;qhclickid=bf7e410853238f8c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登陆后进入个人空间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730" y="3429000"/>
            <a:ext cx="6686511" cy="341695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4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测试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RESTful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服务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236305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6074" y="1521948"/>
            <a:ext cx="10751317" cy="1892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2.</a:t>
            </a:r>
            <a:r>
              <a:rPr lang="zh-CN" altLang="en-US" sz="2000" dirty="0">
                <a:latin typeface="+mn-ea"/>
              </a:rPr>
              <a:t> 使用</a:t>
            </a:r>
            <a:r>
              <a:rPr lang="en-US" altLang="zh-CN" sz="2000" dirty="0" err="1">
                <a:latin typeface="+mn-ea"/>
              </a:rPr>
              <a:t>Apifox</a:t>
            </a:r>
            <a:r>
              <a:rPr lang="zh-CN" altLang="en-US" sz="2000" dirty="0">
                <a:latin typeface="+mn-ea"/>
              </a:rPr>
              <a:t>测试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然后点击快捷请求，进入具体的请求页面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8960" y="1007163"/>
            <a:ext cx="5242468" cy="28506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00" y="4127716"/>
            <a:ext cx="7110297" cy="24166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4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测试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RESTful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服务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236305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6074" y="1521948"/>
            <a:ext cx="10751317" cy="2815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2.</a:t>
            </a:r>
            <a:r>
              <a:rPr lang="zh-CN" altLang="en-US" sz="2000" dirty="0">
                <a:latin typeface="+mn-ea"/>
              </a:rPr>
              <a:t> 使用</a:t>
            </a:r>
            <a:r>
              <a:rPr lang="en-US" altLang="zh-CN" sz="2000" dirty="0" err="1">
                <a:latin typeface="+mn-ea"/>
              </a:rPr>
              <a:t>Apifox</a:t>
            </a:r>
            <a:r>
              <a:rPr lang="zh-CN" altLang="en-US" sz="2000" dirty="0">
                <a:latin typeface="+mn-ea"/>
              </a:rPr>
              <a:t>测试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这里配置一些参数，以及请求的具体数据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第一步配置地址：</a:t>
            </a:r>
            <a:r>
              <a:rPr lang="en-US" altLang="zh-CN" sz="2000" dirty="0">
                <a:latin typeface="+mn-ea"/>
              </a:rPr>
              <a:t>http://127.0.0.1:5000/data</a:t>
            </a:r>
            <a:r>
              <a:rPr lang="zh-CN" altLang="en-US" sz="2000" dirty="0">
                <a:latin typeface="+mn-ea"/>
              </a:rPr>
              <a:t>，类型选择为</a:t>
            </a:r>
            <a:r>
              <a:rPr lang="en-US" altLang="zh-CN" sz="2000" dirty="0">
                <a:latin typeface="+mn-ea"/>
              </a:rPr>
              <a:t>POST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第二步配置</a:t>
            </a:r>
            <a:r>
              <a:rPr lang="en-US" altLang="zh-CN" sz="2000" dirty="0">
                <a:latin typeface="+mn-ea"/>
              </a:rPr>
              <a:t>Content-type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application/</a:t>
            </a:r>
            <a:r>
              <a:rPr lang="en-US" altLang="zh-CN" sz="2000" dirty="0" err="1">
                <a:latin typeface="+mn-ea"/>
              </a:rPr>
              <a:t>json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688" y="3012527"/>
            <a:ext cx="4914900" cy="68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52" y="4471801"/>
            <a:ext cx="7772400" cy="179283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4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测试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RESTful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服务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236305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6074" y="1521948"/>
            <a:ext cx="10751317" cy="1892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2.</a:t>
            </a:r>
            <a:r>
              <a:rPr lang="zh-CN" altLang="en-US" sz="2000" dirty="0">
                <a:latin typeface="+mn-ea"/>
              </a:rPr>
              <a:t> 使用</a:t>
            </a:r>
            <a:r>
              <a:rPr lang="en-US" altLang="zh-CN" sz="2000" dirty="0" err="1">
                <a:latin typeface="+mn-ea"/>
              </a:rPr>
              <a:t>Apifox</a:t>
            </a:r>
            <a:r>
              <a:rPr lang="zh-CN" altLang="en-US" sz="2000" dirty="0">
                <a:latin typeface="+mn-ea"/>
              </a:rPr>
              <a:t>测试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这里配置一些参数，以及请求的具体数据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第三步配置数据，类型选择</a:t>
            </a:r>
            <a:r>
              <a:rPr lang="en-US" altLang="zh-CN" sz="2000" dirty="0" err="1">
                <a:latin typeface="+mn-ea"/>
              </a:rPr>
              <a:t>json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9690" y="3414004"/>
            <a:ext cx="7772400" cy="21319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4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测试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RESTful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服务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236305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6074" y="1521948"/>
            <a:ext cx="10751317" cy="968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2.</a:t>
            </a:r>
            <a:r>
              <a:rPr lang="zh-CN" altLang="en-US" sz="2000" dirty="0">
                <a:latin typeface="+mn-ea"/>
              </a:rPr>
              <a:t> 使用</a:t>
            </a:r>
            <a:r>
              <a:rPr lang="en-US" altLang="zh-CN" sz="2000" dirty="0">
                <a:latin typeface="+mn-ea"/>
              </a:rPr>
              <a:t>postman</a:t>
            </a:r>
            <a:r>
              <a:rPr lang="zh-CN" altLang="en-US" sz="2000" dirty="0">
                <a:latin typeface="+mn-ea"/>
              </a:rPr>
              <a:t>测试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点击发送，成功后可以看到返回的结果如下图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7151" y="2623567"/>
            <a:ext cx="8129161" cy="41649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5 (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选做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)docker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镜像构建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0759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9818" y="1754746"/>
            <a:ext cx="1029236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该任务是为了将上述的服务部署在</a:t>
            </a:r>
            <a:r>
              <a:rPr lang="en-US" altLang="zh-CN" sz="2000" dirty="0">
                <a:latin typeface="+mn-ea"/>
              </a:rPr>
              <a:t>docker</a:t>
            </a:r>
            <a:r>
              <a:rPr lang="zh-CN" altLang="en-US" sz="2000" dirty="0">
                <a:latin typeface="+mn-ea"/>
              </a:rPr>
              <a:t>中，实现跨平台的一键部署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关于</a:t>
            </a:r>
            <a:r>
              <a:rPr lang="en-US" altLang="zh-CN" sz="2000" dirty="0">
                <a:latin typeface="+mn-ea"/>
              </a:rPr>
              <a:t>docker</a:t>
            </a:r>
            <a:r>
              <a:rPr lang="zh-CN" altLang="en-US" sz="2000" dirty="0">
                <a:latin typeface="+mn-ea"/>
              </a:rPr>
              <a:t>的介绍请查看课程</a:t>
            </a:r>
            <a:r>
              <a:rPr lang="en-US" altLang="zh-CN" sz="2000" dirty="0">
                <a:latin typeface="+mn-ea"/>
              </a:rPr>
              <a:t>ppt</a:t>
            </a:r>
            <a:r>
              <a:rPr lang="zh-CN" altLang="en-US" sz="2000" dirty="0">
                <a:latin typeface="+mn-ea"/>
              </a:rPr>
              <a:t>，这里直接进行具体操作。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-</a:t>
            </a:r>
            <a:r>
              <a:rPr lang="zh-CN" altLang="en-US" sz="2000" dirty="0">
                <a:latin typeface="+mn-ea"/>
              </a:rPr>
              <a:t> 该</a:t>
            </a:r>
            <a:r>
              <a:rPr lang="en-US" altLang="zh-CN" sz="2000" dirty="0">
                <a:latin typeface="+mn-ea"/>
              </a:rPr>
              <a:t>Task</a:t>
            </a:r>
            <a:r>
              <a:rPr lang="zh-CN" altLang="en-US" sz="2000" dirty="0">
                <a:latin typeface="+mn-ea"/>
              </a:rPr>
              <a:t>需要大家电脑具备</a:t>
            </a:r>
            <a:r>
              <a:rPr lang="en-US" altLang="zh-CN" sz="2000" dirty="0">
                <a:latin typeface="+mn-ea"/>
              </a:rPr>
              <a:t>docker</a:t>
            </a:r>
            <a:r>
              <a:rPr lang="zh-CN" altLang="en-US" sz="2000" dirty="0">
                <a:latin typeface="+mn-ea"/>
              </a:rPr>
              <a:t>环境，并且确保可以连接</a:t>
            </a:r>
            <a:r>
              <a:rPr lang="zh-CN" altLang="en-US" sz="2000" dirty="0">
                <a:latin typeface="+mn-ea"/>
              </a:rPr>
              <a:t>互联网</a:t>
            </a:r>
            <a:endParaRPr lang="zh-CN" altLang="en-US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具体流程为以下</a:t>
            </a:r>
            <a:r>
              <a:rPr lang="zh-CN" altLang="en-US" sz="2000" dirty="0">
                <a:latin typeface="+mn-ea"/>
              </a:rPr>
              <a:t>四步：</a:t>
            </a:r>
            <a:endParaRPr lang="zh-CN" altLang="en-US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sym typeface="+mn-ea"/>
              </a:rPr>
              <a:t>1. </a:t>
            </a:r>
            <a:r>
              <a:rPr lang="zh-CN" altLang="en-US" sz="2000" dirty="0">
                <a:latin typeface="+mn-ea"/>
                <a:sym typeface="+mn-ea"/>
              </a:rPr>
              <a:t>我们需要一份代码，提供数据库连接以及</a:t>
            </a:r>
            <a:r>
              <a:rPr lang="en-US" altLang="zh-CN" sz="2000" dirty="0">
                <a:latin typeface="+mn-ea"/>
                <a:sym typeface="+mn-ea"/>
              </a:rPr>
              <a:t>RESTful</a:t>
            </a:r>
            <a:r>
              <a:rPr lang="zh-CN" altLang="en-US" sz="2000" dirty="0">
                <a:latin typeface="+mn-ea"/>
                <a:sym typeface="+mn-ea"/>
              </a:rPr>
              <a:t>服务</a:t>
            </a:r>
            <a:endParaRPr lang="zh-CN" altLang="en-US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sym typeface="+mn-ea"/>
              </a:rPr>
              <a:t>2. </a:t>
            </a:r>
            <a:r>
              <a:rPr lang="zh-CN" altLang="en-US" sz="2000" dirty="0">
                <a:latin typeface="+mn-ea"/>
                <a:sym typeface="+mn-ea"/>
              </a:rPr>
              <a:t>构建</a:t>
            </a:r>
            <a:r>
              <a:rPr lang="en-US" altLang="zh-CN" sz="2000" dirty="0">
                <a:latin typeface="+mn-ea"/>
                <a:sym typeface="+mn-ea"/>
              </a:rPr>
              <a:t>docker</a:t>
            </a:r>
            <a:r>
              <a:rPr lang="zh-CN" altLang="en-US" sz="2000" dirty="0">
                <a:latin typeface="+mn-ea"/>
                <a:sym typeface="+mn-ea"/>
              </a:rPr>
              <a:t>镜像</a:t>
            </a:r>
            <a:endParaRPr lang="zh-CN" altLang="en-US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sym typeface="+mn-ea"/>
              </a:rPr>
              <a:t>3. </a:t>
            </a:r>
            <a:r>
              <a:rPr lang="zh-CN" altLang="en-US" sz="2000" dirty="0">
                <a:latin typeface="+mn-ea"/>
                <a:sym typeface="+mn-ea"/>
              </a:rPr>
              <a:t>本地有</a:t>
            </a:r>
            <a:r>
              <a:rPr lang="en-US" altLang="zh-CN" sz="2000" dirty="0">
                <a:latin typeface="+mn-ea"/>
                <a:sym typeface="+mn-ea"/>
              </a:rPr>
              <a:t>mysql</a:t>
            </a:r>
            <a:r>
              <a:rPr lang="zh-CN" altLang="en-US" sz="2000" dirty="0">
                <a:latin typeface="+mn-ea"/>
                <a:sym typeface="+mn-ea"/>
              </a:rPr>
              <a:t>数据库</a:t>
            </a:r>
            <a:endParaRPr lang="zh-CN" altLang="en-US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sym typeface="+mn-ea"/>
              </a:rPr>
              <a:t>4. </a:t>
            </a:r>
            <a:r>
              <a:rPr lang="zh-CN" altLang="en-US" sz="2000" dirty="0">
                <a:latin typeface="+mn-ea"/>
                <a:sym typeface="+mn-ea"/>
              </a:rPr>
              <a:t>运行</a:t>
            </a:r>
            <a:r>
              <a:rPr lang="en-US" altLang="zh-CN" sz="2000" dirty="0">
                <a:latin typeface="+mn-ea"/>
                <a:sym typeface="+mn-ea"/>
              </a:rPr>
              <a:t>docker container</a:t>
            </a:r>
            <a:r>
              <a:rPr lang="zh-CN" altLang="en-US" sz="2000" dirty="0">
                <a:latin typeface="+mn-ea"/>
                <a:ea typeface="宋体" charset="0"/>
                <a:sym typeface="+mn-ea"/>
              </a:rPr>
              <a:t>，测试代码正确性</a:t>
            </a:r>
            <a:endParaRPr lang="zh-CN" altLang="en-US" sz="2000" dirty="0">
              <a:latin typeface="+mn-ea"/>
              <a:ea typeface="宋体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本次上机任务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0452" y="2386639"/>
            <a:ext cx="93684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本次的上机任务主要是熟悉期中作业相关的一些技术：</a:t>
            </a:r>
            <a:endParaRPr lang="en-US" altLang="zh-CN" sz="2000" dirty="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TASK1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：相关软件安装</a:t>
            </a: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flask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2000" dirty="0" err="1">
                <a:latin typeface="微软雅黑" charset="0"/>
                <a:ea typeface="微软雅黑" charset="0"/>
                <a:cs typeface="微软雅黑" charset="0"/>
              </a:rPr>
              <a:t>PyMySQL</a:t>
            </a:r>
            <a:endParaRPr lang="en-US" altLang="zh-CN" sz="2000" dirty="0">
              <a:latin typeface="微软雅黑" charset="0"/>
              <a:ea typeface="微软雅黑" charset="0"/>
              <a:cs typeface="微软雅黑" charset="0"/>
            </a:endParaRPr>
          </a:p>
          <a:p>
            <a:endParaRPr lang="en-US" altLang="zh-CN" sz="2000" dirty="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TASK2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：数据库连接和</a:t>
            </a: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CURD</a:t>
            </a:r>
            <a:endParaRPr lang="en-US" altLang="zh-CN" sz="2000" dirty="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000" dirty="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TASK3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：提供</a:t>
            </a: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RESTful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接口服务</a:t>
            </a:r>
            <a:endParaRPr lang="en-US" altLang="zh-CN" sz="2000" dirty="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2000" dirty="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TASK4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：测试</a:t>
            </a: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RESTful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服务</a:t>
            </a:r>
            <a:endParaRPr lang="en-US" altLang="zh-CN" sz="2000" dirty="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000" dirty="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TASK5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选做</a:t>
            </a: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) docker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镜像构建</a:t>
            </a:r>
            <a:endParaRPr lang="en-US" altLang="zh-CN" sz="2000" dirty="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0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5 (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选做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)docker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镜像构建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11393646" y="10759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7180" y="2069465"/>
            <a:ext cx="789813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>
                <a:sym typeface="+mn-ea"/>
              </a:rPr>
              <a:t>1. </a:t>
            </a:r>
            <a:r>
              <a:rPr kumimoji="1" lang="zh-CN" altLang="en-US" dirty="0">
                <a:sym typeface="+mn-ea"/>
              </a:rPr>
              <a:t>服务代码</a:t>
            </a:r>
            <a:endParaRPr kumimoji="1" lang="zh-CN" altLang="en-US" dirty="0">
              <a:sym typeface="+mn-ea"/>
            </a:endParaRPr>
          </a:p>
          <a:p>
            <a:r>
              <a:rPr kumimoji="1" lang="zh-CN" altLang="en-US" dirty="0">
                <a:sym typeface="+mn-ea"/>
              </a:rPr>
              <a:t>这里假设工作目录为</a:t>
            </a:r>
            <a:r>
              <a:rPr kumimoji="1" lang="en-US" altLang="zh-CN" dirty="0">
                <a:sym typeface="+mn-ea"/>
              </a:rPr>
              <a:t>/</a:t>
            </a:r>
            <a:endParaRPr kumimoji="1" lang="en-US" altLang="zh-CN" dirty="0"/>
          </a:p>
          <a:p>
            <a:r>
              <a:rPr kumimoji="1" lang="en-US" altLang="zh-CN" dirty="0">
                <a:sym typeface="+mn-ea"/>
              </a:rPr>
              <a:t>- mkdir app</a:t>
            </a:r>
            <a:endParaRPr kumimoji="1" lang="en-US" altLang="zh-CN" dirty="0"/>
          </a:p>
          <a:p>
            <a:r>
              <a:rPr kumimoji="1" lang="en-US" altLang="zh-CN" dirty="0">
                <a:sym typeface="+mn-ea"/>
              </a:rPr>
              <a:t>- cd app</a:t>
            </a:r>
            <a:endParaRPr kumimoji="1" lang="en-US" altLang="zh-CN" dirty="0"/>
          </a:p>
          <a:p>
            <a:r>
              <a:rPr kumimoji="1" lang="en-US" altLang="zh-CN" dirty="0">
                <a:sym typeface="+mn-ea"/>
              </a:rPr>
              <a:t>- touch test.py</a:t>
            </a:r>
            <a:endParaRPr kumimoji="1" lang="en-US" altLang="zh-CN" dirty="0"/>
          </a:p>
          <a:p>
            <a:r>
              <a:rPr kumimoji="1" lang="en-US" altLang="zh-CN" dirty="0">
                <a:sym typeface="+mn-ea"/>
              </a:rPr>
              <a:t>- </a:t>
            </a:r>
            <a:r>
              <a:rPr kumimoji="1" lang="zh-CN" altLang="en-US" dirty="0">
                <a:sym typeface="+mn-ea"/>
              </a:rPr>
              <a:t>将</a:t>
            </a:r>
            <a:r>
              <a:rPr kumimoji="1" lang="zh-CN" altLang="en-US" dirty="0">
                <a:sym typeface="+mn-ea"/>
              </a:rPr>
              <a:t>下一页的代码保存在</a:t>
            </a:r>
            <a:r>
              <a:rPr kumimoji="1" lang="en-US" altLang="zh-CN" dirty="0">
                <a:sym typeface="+mn-ea"/>
              </a:rPr>
              <a:t>test.py</a:t>
            </a:r>
            <a:r>
              <a:rPr kumimoji="1" lang="zh-CN" altLang="en-US" dirty="0">
                <a:sym typeface="+mn-ea"/>
              </a:rPr>
              <a:t>文件内</a:t>
            </a:r>
            <a:endParaRPr kumimoji="1" lang="zh-CN" altLang="en-US" dirty="0"/>
          </a:p>
          <a:p>
            <a:r>
              <a:rPr kumimoji="1" lang="en-US" altLang="zh-CN" dirty="0"/>
              <a:t>- </a:t>
            </a:r>
            <a:r>
              <a:rPr kumimoji="1" lang="zh-CN" altLang="en-US" dirty="0"/>
              <a:t>创建</a:t>
            </a:r>
            <a:r>
              <a:rPr kumimoji="1" lang="en-US" altLang="zh-CN" dirty="0"/>
              <a:t>requirements.txt</a:t>
            </a:r>
            <a:r>
              <a:rPr kumimoji="1" lang="zh-CN" altLang="en-US" dirty="0"/>
              <a:t>文件，添加依赖</a:t>
            </a:r>
            <a:r>
              <a:rPr kumimoji="1" lang="en-US" altLang="zh-CN" dirty="0"/>
              <a:t>Flask</a:t>
            </a:r>
            <a:r>
              <a:rPr kumimoji="1" lang="zh-CN" altLang="en-US" dirty="0"/>
              <a:t>和</a:t>
            </a:r>
            <a:r>
              <a:rPr kumimoji="1" lang="en-US" altLang="zh-CN" dirty="0"/>
              <a:t>PyMySQL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- </a:t>
            </a:r>
            <a:r>
              <a:rPr kumimoji="1" lang="zh-CN" altLang="en-US" dirty="0"/>
              <a:t>大家可以找一下这份代码和之前的区别，并且尝试自己</a:t>
            </a:r>
            <a:r>
              <a:rPr kumimoji="1" lang="zh-CN" altLang="en-US" dirty="0"/>
              <a:t>给出解释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2884805"/>
            <a:ext cx="2832100" cy="1244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5 (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选做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)docker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镜像构建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11393646" y="10759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832" y="568104"/>
            <a:ext cx="7772400" cy="603929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5 (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选做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)docker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镜像构建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11393646" y="10759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595" y="1732280"/>
            <a:ext cx="70980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2. </a:t>
            </a:r>
            <a:r>
              <a:rPr kumimoji="1" lang="zh-CN" altLang="en-US" dirty="0"/>
              <a:t>构建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镜像</a:t>
            </a:r>
            <a:endParaRPr kumimoji="1" lang="zh-CN" altLang="en-US" dirty="0"/>
          </a:p>
          <a:p>
            <a:endParaRPr kumimoji="1"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docker pull python:latest</a:t>
            </a:r>
            <a:endParaRPr kumimoji="1" lang="en-US" altLang="zh-CN" dirty="0"/>
          </a:p>
          <a:p>
            <a:r>
              <a:rPr kumimoji="1" lang="zh-CN" altLang="en-US" dirty="0"/>
              <a:t>这一步</a:t>
            </a:r>
            <a:r>
              <a:rPr kumimoji="1" lang="zh-CN" altLang="en-US" dirty="0"/>
              <a:t>是因为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镜像需要</a:t>
            </a:r>
            <a:r>
              <a:rPr kumimoji="1" lang="en-US" altLang="zh-CN" dirty="0"/>
              <a:t>base</a:t>
            </a:r>
            <a:r>
              <a:rPr kumimoji="1" lang="zh-CN" altLang="en-US" dirty="0">
                <a:ea typeface="宋体" charset="0"/>
              </a:rPr>
              <a:t>，我们选择</a:t>
            </a:r>
            <a:r>
              <a:rPr kumimoji="1" lang="en-US" altLang="zh-CN" dirty="0">
                <a:ea typeface="宋体" charset="0"/>
              </a:rPr>
              <a:t>python</a:t>
            </a:r>
            <a:r>
              <a:rPr kumimoji="1" lang="zh-CN" altLang="en-US" dirty="0">
                <a:ea typeface="宋体" charset="0"/>
              </a:rPr>
              <a:t>作为</a:t>
            </a:r>
            <a:r>
              <a:rPr kumimoji="1" lang="en-US" altLang="zh-CN" dirty="0">
                <a:ea typeface="宋体" charset="0"/>
              </a:rPr>
              <a:t>base</a:t>
            </a:r>
            <a:endParaRPr kumimoji="1" lang="en-US" altLang="zh-CN" dirty="0">
              <a:ea typeface="宋体" charset="0"/>
            </a:endParaRPr>
          </a:p>
          <a:p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在工作目录创建</a:t>
            </a:r>
            <a:r>
              <a:rPr kumimoji="1" lang="en-US" altLang="zh-CN" dirty="0"/>
              <a:t>Dockerfile</a:t>
            </a:r>
            <a:r>
              <a:rPr kumimoji="1" lang="zh-CN" altLang="en-US" dirty="0"/>
              <a:t>文件，并且将右边的代码保存到</a:t>
            </a:r>
            <a:r>
              <a:rPr kumimoji="1" lang="en-US" altLang="zh-CN" dirty="0"/>
              <a:t>Dockerfile</a:t>
            </a:r>
            <a:r>
              <a:rPr kumimoji="1" lang="zh-CN" altLang="en-US" dirty="0"/>
              <a:t>文件中</a:t>
            </a:r>
            <a:endParaRPr kumimoji="1" lang="en-US" altLang="zh-CN" dirty="0"/>
          </a:p>
          <a:p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在工作根目录下执行</a:t>
            </a:r>
            <a:r>
              <a:rPr kumimoji="1" lang="en-US" altLang="zh-CN" dirty="0"/>
              <a:t> </a:t>
            </a:r>
            <a:r>
              <a:rPr kumimoji="1" lang="en-US" altLang="zh-CN" dirty="0">
                <a:highlight>
                  <a:srgbClr val="C0C0C0"/>
                </a:highlight>
              </a:rPr>
              <a:t>docker build -t app:v1 -f dockerfile .</a:t>
            </a:r>
            <a:endParaRPr kumimoji="1" lang="en-US" altLang="zh-CN" dirty="0"/>
          </a:p>
          <a:p>
            <a:pPr indent="0">
              <a:buFont typeface="Arial" panose="020B0604020202020204" pitchFamily="34" charset="0"/>
              <a:buNone/>
            </a:pPr>
            <a:r>
              <a:rPr kumimoji="1" lang="zh-CN" altLang="en-US" b="1" dirty="0"/>
              <a:t>注意最后面的点</a:t>
            </a:r>
            <a:r>
              <a:rPr kumimoji="1" lang="en-US" altLang="zh-CN" b="1" dirty="0"/>
              <a:t> </a:t>
            </a:r>
            <a:r>
              <a:rPr kumimoji="1" lang="zh-CN" altLang="en-US" b="1" dirty="0">
                <a:ea typeface="宋体" charset="0"/>
              </a:rPr>
              <a:t>“</a:t>
            </a:r>
            <a:r>
              <a:rPr kumimoji="1" lang="en-US" altLang="zh-CN" b="1" dirty="0"/>
              <a:t>.</a:t>
            </a:r>
            <a:r>
              <a:rPr kumimoji="1" lang="zh-CN" altLang="en-US" b="1" dirty="0">
                <a:ea typeface="宋体" charset="0"/>
              </a:rPr>
              <a:t>”</a:t>
            </a:r>
            <a:r>
              <a:rPr kumimoji="1" lang="en-US" altLang="zh-CN" b="1" dirty="0"/>
              <a:t> </a:t>
            </a:r>
            <a:r>
              <a:rPr kumimoji="1" lang="zh-CN" altLang="en-US" b="1" dirty="0"/>
              <a:t>表示当前目录</a:t>
            </a:r>
            <a:endParaRPr kumimoji="1" lang="zh-CN" altLang="en-US" b="1" dirty="0"/>
          </a:p>
          <a:p>
            <a:pPr indent="0">
              <a:buFont typeface="Arial" panose="020B0604020202020204" pitchFamily="34" charset="0"/>
              <a:buNone/>
            </a:pPr>
            <a:endParaRPr kumimoji="1" lang="zh-CN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image</a:t>
            </a:r>
            <a:r>
              <a:rPr kumimoji="1" lang="zh-CN" altLang="en-US" dirty="0"/>
              <a:t>构建完成后，执行</a:t>
            </a:r>
            <a:r>
              <a:rPr kumimoji="1" lang="en-US" altLang="zh-CN" dirty="0"/>
              <a:t>docker images</a:t>
            </a:r>
            <a:r>
              <a:rPr kumimoji="1" lang="zh-CN" altLang="en-US" dirty="0"/>
              <a:t>可以看到新建的</a:t>
            </a:r>
            <a:r>
              <a:rPr kumimoji="1" lang="en-US" altLang="zh-CN" dirty="0"/>
              <a:t>image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2865" y="2442210"/>
            <a:ext cx="3568700" cy="17399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5 (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选做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)docker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镜像构建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11393646" y="10759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9405" y="1772920"/>
            <a:ext cx="106578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3. </a:t>
            </a:r>
            <a:r>
              <a:rPr kumimoji="1" lang="zh-CN" altLang="en-US" dirty="0"/>
              <a:t>配置本地</a:t>
            </a:r>
            <a:r>
              <a:rPr kumimoji="1" lang="en-US" altLang="zh-CN" dirty="0"/>
              <a:t>MySQL</a:t>
            </a:r>
            <a:r>
              <a:rPr kumimoji="1" lang="zh-CN" altLang="en-US" dirty="0"/>
              <a:t>服务，并且确保有</a:t>
            </a:r>
            <a:r>
              <a:rPr kumimoji="1" lang="zh-CN" altLang="en-US" dirty="0"/>
              <a:t>密码正确</a:t>
            </a:r>
            <a:endParaRPr kumimoji="1" lang="zh-CN" altLang="en-US" dirty="0"/>
          </a:p>
          <a:p>
            <a:endParaRPr kumimoji="1" lang="en-US" altLang="zh-CN" dirty="0"/>
          </a:p>
          <a:p>
            <a:r>
              <a:rPr kumimoji="1" lang="en-US" altLang="zh-CN" dirty="0"/>
              <a:t>4. </a:t>
            </a:r>
            <a:r>
              <a:rPr kumimoji="1" lang="zh-CN" altLang="en-US" dirty="0"/>
              <a:t>运行</a:t>
            </a:r>
            <a:r>
              <a:rPr kumimoji="1" lang="en-US" altLang="zh-CN" dirty="0"/>
              <a:t>Docker </a:t>
            </a:r>
            <a:r>
              <a:rPr kumimoji="1" lang="en-US" altLang="zh-CN" dirty="0"/>
              <a:t>container</a:t>
            </a:r>
            <a:endParaRPr kumimoji="1" lang="en-US" altLang="zh-CN" dirty="0"/>
          </a:p>
          <a:p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docker run -it --rm -d -p 5555:5555 app:v1</a:t>
            </a:r>
            <a:endParaRPr kumimoji="1" lang="en-US" altLang="zh-CN" dirty="0"/>
          </a:p>
          <a:p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使用前面的两种方式进行</a:t>
            </a:r>
            <a:r>
              <a:rPr kumimoji="1" lang="zh-CN" altLang="en-US" dirty="0"/>
              <a:t>测试</a:t>
            </a:r>
            <a:endParaRPr kumimoji="1"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curl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Apifox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关于作业提交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20266" y="1842571"/>
            <a:ext cx="9994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本次作业不需要提交材料，大家自行探索实现，注意本次作业和期中大作业息息相关，请认真对待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586010" cy="511876"/>
            <a:chOff x="1187820" y="652928"/>
            <a:chExt cx="158601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500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相关参考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632" y="2013638"/>
            <a:ext cx="99229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linkClick r:id="rId1"/>
              </a:rPr>
              <a:t>https://www.myfreax.com/curl-rest-api/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hlinkClick r:id="rId2"/>
              </a:rPr>
              <a:t>https://juejin.cn/post/7128307721954148366</a:t>
            </a:r>
            <a:endParaRPr lang="en-US" altLang="zh-CN" sz="2000" dirty="0"/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hlinkClick r:id="rId3"/>
              </a:rPr>
              <a:t>RESTful </a:t>
            </a:r>
            <a:r>
              <a:rPr lang="zh-CN" altLang="en-US" sz="2000" dirty="0">
                <a:hlinkClick r:id="rId3"/>
              </a:rPr>
              <a:t>架构详解 </a:t>
            </a:r>
            <a:r>
              <a:rPr lang="en-US" altLang="zh-CN" sz="2000" dirty="0">
                <a:hlinkClick r:id="rId3"/>
              </a:rPr>
              <a:t>| </a:t>
            </a:r>
            <a:r>
              <a:rPr lang="zh-CN" altLang="en-US" sz="2000" dirty="0">
                <a:hlinkClick r:id="rId3"/>
              </a:rPr>
              <a:t>菜鸟教程 </a:t>
            </a:r>
            <a:r>
              <a:rPr lang="en-US" altLang="zh-CN" sz="2000" dirty="0">
                <a:hlinkClick r:id="rId3"/>
              </a:rPr>
              <a:t>(runoob.com)</a:t>
            </a:r>
            <a:endParaRPr lang="en-US" altLang="zh-CN" sz="2000" dirty="0"/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hlinkClick r:id="rId4"/>
              </a:rPr>
              <a:t>Welcome to Flask — Flask Documentation (2.2.x) (palletsprojects.com)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linkClick r:id="rId5"/>
              </a:rPr>
              <a:t>https://docs.docker.com/engine/reference/commandline/run/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linkClick r:id="rId6"/>
              </a:rPr>
              <a:t>(28</a:t>
            </a:r>
            <a:r>
              <a:rPr lang="zh-CN" altLang="en-US" sz="2000" dirty="0">
                <a:hlinkClick r:id="rId6"/>
              </a:rPr>
              <a:t>条消息</a:t>
            </a:r>
            <a:r>
              <a:rPr lang="en-US" altLang="zh-CN" sz="2000" dirty="0">
                <a:hlinkClick r:id="rId6"/>
              </a:rPr>
              <a:t>) python Flask-ORM</a:t>
            </a:r>
            <a:r>
              <a:rPr lang="zh-CN" altLang="en-US" sz="2000" dirty="0">
                <a:hlinkClick r:id="rId6"/>
              </a:rPr>
              <a:t>操作</a:t>
            </a:r>
            <a:r>
              <a:rPr lang="en-US" altLang="zh-CN" sz="2000" dirty="0">
                <a:hlinkClick r:id="rId6"/>
              </a:rPr>
              <a:t>MYSQL</a:t>
            </a:r>
            <a:r>
              <a:rPr lang="zh-CN" altLang="en-US" sz="2000" dirty="0">
                <a:hlinkClick r:id="rId6"/>
              </a:rPr>
              <a:t>数据库</a:t>
            </a:r>
            <a:r>
              <a:rPr lang="en-US" altLang="zh-CN" sz="2000" dirty="0">
                <a:hlinkClick r:id="rId6"/>
              </a:rPr>
              <a:t>_flask mysql orm_</a:t>
            </a:r>
            <a:r>
              <a:rPr lang="zh-CN" altLang="en-US" sz="2000" dirty="0">
                <a:hlinkClick r:id="rId6"/>
              </a:rPr>
              <a:t>笑得好虚伪的博客</a:t>
            </a:r>
            <a:r>
              <a:rPr lang="en-US" altLang="zh-CN" sz="2000" dirty="0">
                <a:hlinkClick r:id="rId6"/>
              </a:rPr>
              <a:t>-CSDN</a:t>
            </a:r>
            <a:r>
              <a:rPr lang="zh-CN" altLang="en-US" sz="2000" dirty="0">
                <a:hlinkClick r:id="rId6"/>
              </a:rPr>
              <a:t>博客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latin typeface="+mn-ea"/>
              </a:rPr>
              <a:t>关于</a:t>
            </a:r>
            <a:r>
              <a:rPr lang="en-US" altLang="zh-CN" sz="2000" dirty="0">
                <a:latin typeface="+mn-ea"/>
              </a:rPr>
              <a:t>Flask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RESTful</a:t>
            </a:r>
            <a:r>
              <a:rPr lang="zh-CN" altLang="en-US" sz="2000" dirty="0">
                <a:latin typeface="+mn-ea"/>
              </a:rPr>
              <a:t>相关的教程在百度和</a:t>
            </a:r>
            <a:r>
              <a:rPr lang="en-US" altLang="zh-CN" sz="2000" dirty="0">
                <a:latin typeface="+mn-ea"/>
              </a:rPr>
              <a:t>google</a:t>
            </a:r>
            <a:r>
              <a:rPr lang="zh-CN" altLang="en-US" sz="2000" dirty="0">
                <a:latin typeface="+mn-ea"/>
              </a:rPr>
              <a:t>上可以找到很多，请大家自行搜索。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python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包安装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393859" y="2015834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5940" y="1784985"/>
            <a:ext cx="8700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en-US" altLang="zh-CN" sz="2000" dirty="0">
                <a:latin typeface="Droid Sans Mono Dotted for Powe" pitchFamily="49" charset="0"/>
                <a:ea typeface="微软雅黑" charset="0"/>
                <a:cs typeface="微软雅黑" charset="0"/>
              </a:rPr>
              <a:t>.</a:t>
            </a:r>
            <a:r>
              <a:rPr lang="zh-CN" altLang="en-US" sz="2000" dirty="0">
                <a:latin typeface="Droid Sans Mono Dotted for Powe" pitchFamily="49" charset="0"/>
                <a:ea typeface="微软雅黑" charset="0"/>
                <a:cs typeface="微软雅黑" charset="0"/>
              </a:rPr>
              <a:t>安装</a:t>
            </a:r>
            <a:r>
              <a:rPr lang="en-US" altLang="zh-CN" sz="2000" dirty="0">
                <a:latin typeface="Droid Sans Mono Dotted for Powe" pitchFamily="49" charset="0"/>
                <a:ea typeface="微软雅黑" charset="0"/>
                <a:cs typeface="微软雅黑" charset="0"/>
              </a:rPr>
              <a:t>python</a:t>
            </a:r>
            <a:endParaRPr lang="en-US" altLang="zh-CN" sz="2000" dirty="0">
              <a:latin typeface="Droid Sans Mono Dotted for Powe" pitchFamily="49" charset="0"/>
              <a:ea typeface="微软雅黑" charset="0"/>
              <a:cs typeface="微软雅黑" charset="0"/>
            </a:endParaRPr>
          </a:p>
          <a:p>
            <a:pPr algn="l"/>
            <a:r>
              <a:rPr lang="en-US" altLang="zh-CN" sz="2000" dirty="0">
                <a:hlinkClick r:id="rId1"/>
              </a:rPr>
              <a:t>https://www.python.org/downloads/</a:t>
            </a:r>
            <a:endParaRPr lang="en-US" altLang="zh-CN" sz="2000" dirty="0">
              <a:latin typeface="Droid Sans Mono Dotted for Powe" pitchFamily="49" charset="0"/>
              <a:ea typeface="微软雅黑" charset="0"/>
            </a:endParaRPr>
          </a:p>
          <a:p>
            <a:pPr algn="l"/>
            <a:r>
              <a:rPr lang="zh-CN" altLang="en-US" sz="2000" dirty="0">
                <a:latin typeface="Droid Sans Mono Dotted for Powe" pitchFamily="49" charset="0"/>
                <a:ea typeface="微软雅黑" charset="0"/>
                <a:cs typeface="微软雅黑" charset="0"/>
              </a:rPr>
              <a:t>下载对应操作系统的安装包并且安装，若已安装好</a:t>
            </a:r>
            <a:r>
              <a:rPr lang="en-US" altLang="zh-CN" sz="2000" dirty="0">
                <a:latin typeface="Droid Sans Mono Dotted for Powe" pitchFamily="49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2000" dirty="0">
                <a:latin typeface="Droid Sans Mono Dotted for Powe" pitchFamily="49" charset="0"/>
                <a:ea typeface="微软雅黑" charset="0"/>
                <a:cs typeface="微软雅黑" charset="0"/>
              </a:rPr>
              <a:t>，直接到下一步</a:t>
            </a:r>
            <a:endParaRPr lang="en-US" altLang="zh-CN" sz="2000" dirty="0">
              <a:latin typeface="Droid Sans Mono Dotted for Powe" pitchFamily="49" charset="0"/>
              <a:ea typeface="微软雅黑" charset="0"/>
              <a:cs typeface="微软雅黑" charset="0"/>
            </a:endParaRPr>
          </a:p>
          <a:p>
            <a:pPr algn="l"/>
            <a:endParaRPr lang="en-US" altLang="zh-CN" sz="2000" dirty="0">
              <a:latin typeface="Droid Sans Mono Dotted for Powe" pitchFamily="49" charset="0"/>
              <a:ea typeface="微软雅黑" charset="0"/>
              <a:cs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41" y="3108424"/>
            <a:ext cx="7772400" cy="27825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python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包安装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195" y="1664335"/>
            <a:ext cx="104495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Droid Sans Mono Dotted for Powe" pitchFamily="49" charset="0"/>
                <a:ea typeface="微软雅黑" charset="0"/>
                <a:cs typeface="微软雅黑" charset="0"/>
              </a:rPr>
              <a:t>2. </a:t>
            </a:r>
            <a:r>
              <a:rPr lang="zh-CN" altLang="en-US" sz="2000" dirty="0">
                <a:latin typeface="Droid Sans Mono Dotted for Powe" pitchFamily="49" charset="0"/>
                <a:ea typeface="微软雅黑" charset="0"/>
                <a:cs typeface="微软雅黑" charset="0"/>
              </a:rPr>
              <a:t>安装</a:t>
            </a:r>
            <a:r>
              <a:rPr lang="en-US" altLang="zh-CN" sz="2000" dirty="0">
                <a:latin typeface="Droid Sans Mono Dotted for Powe" pitchFamily="49" charset="0"/>
                <a:ea typeface="微软雅黑" charset="0"/>
                <a:cs typeface="微软雅黑" charset="0"/>
              </a:rPr>
              <a:t>flask</a:t>
            </a:r>
            <a:r>
              <a:rPr lang="zh-CN" altLang="en-US" sz="2000" dirty="0">
                <a:latin typeface="Droid Sans Mono Dotted for Powe" pitchFamily="49" charset="0"/>
                <a:ea typeface="微软雅黑" charset="0"/>
                <a:cs typeface="微软雅黑" charset="0"/>
              </a:rPr>
              <a:t>和</a:t>
            </a:r>
            <a:r>
              <a:rPr lang="en-US" altLang="zh-CN" sz="2000" dirty="0" err="1">
                <a:latin typeface="Droid Sans Mono Dotted for Powe" pitchFamily="49" charset="0"/>
                <a:ea typeface="微软雅黑" charset="0"/>
                <a:cs typeface="微软雅黑" charset="0"/>
              </a:rPr>
              <a:t>PyMySQL</a:t>
            </a:r>
            <a:endParaRPr lang="en-US" altLang="zh-CN" sz="2000" dirty="0">
              <a:latin typeface="Droid Sans Mono Dotted for Powe" pitchFamily="49" charset="0"/>
              <a:ea typeface="微软雅黑" charset="0"/>
              <a:cs typeface="微软雅黑" charset="0"/>
            </a:endParaRPr>
          </a:p>
          <a:p>
            <a:pPr algn="l"/>
            <a:endParaRPr lang="en-US" altLang="zh-CN" sz="2000" dirty="0">
              <a:latin typeface="Droid Sans Mono Dotted for Powe" pitchFamily="49" charset="0"/>
              <a:ea typeface="微软雅黑" charset="0"/>
              <a:cs typeface="微软雅黑" charset="0"/>
            </a:endParaRPr>
          </a:p>
          <a:p>
            <a:pPr algn="l"/>
            <a:r>
              <a:rPr lang="en-US" altLang="zh-CN" sz="2000" dirty="0">
                <a:latin typeface="Droid Sans Mono Dotted for Powe" pitchFamily="49" charset="0"/>
                <a:ea typeface="微软雅黑" charset="0"/>
                <a:cs typeface="微软雅黑" charset="0"/>
              </a:rPr>
              <a:t>pip install flask</a:t>
            </a:r>
            <a:endParaRPr lang="en-US" altLang="zh-CN" sz="2000" dirty="0">
              <a:latin typeface="Droid Sans Mono Dotted for Powe" pitchFamily="49" charset="0"/>
              <a:ea typeface="微软雅黑" charset="0"/>
              <a:cs typeface="微软雅黑" charset="0"/>
            </a:endParaRPr>
          </a:p>
          <a:p>
            <a:pPr algn="l"/>
            <a:r>
              <a:rPr lang="en-US" altLang="zh-CN" sz="2000" dirty="0">
                <a:latin typeface="Droid Sans Mono Dotted for Powe" pitchFamily="49" charset="0"/>
                <a:ea typeface="微软雅黑" charset="0"/>
                <a:cs typeface="微软雅黑" charset="0"/>
              </a:rPr>
              <a:t>pip install </a:t>
            </a:r>
            <a:r>
              <a:rPr lang="en-US" altLang="zh-CN" sz="2000" dirty="0" err="1">
                <a:latin typeface="Droid Sans Mono Dotted for Powe" pitchFamily="49" charset="0"/>
                <a:ea typeface="微软雅黑" charset="0"/>
                <a:cs typeface="微软雅黑" charset="0"/>
              </a:rPr>
              <a:t>PyMySQL</a:t>
            </a:r>
            <a:r>
              <a:rPr lang="zh-CN" altLang="en-US" sz="2000" dirty="0">
                <a:latin typeface="Droid Sans Mono Dotted for Powe" pitchFamily="49" charset="0"/>
                <a:ea typeface="微软雅黑" charset="0"/>
                <a:cs typeface="微软雅黑" charset="0"/>
              </a:rPr>
              <a:t>（</a:t>
            </a:r>
            <a:r>
              <a:rPr lang="en-US" altLang="zh-CN" sz="2000" dirty="0">
                <a:latin typeface="Droid Sans Mono Dotted for Powe" pitchFamily="49" charset="0"/>
                <a:ea typeface="微软雅黑" charset="0"/>
                <a:cs typeface="微软雅黑" charset="0"/>
              </a:rPr>
              <a:t>python3</a:t>
            </a:r>
            <a:r>
              <a:rPr lang="zh-CN" altLang="en-US" sz="2000" dirty="0">
                <a:latin typeface="Droid Sans Mono Dotted for Powe" pitchFamily="49" charset="0"/>
                <a:ea typeface="微软雅黑" charset="0"/>
                <a:cs typeface="微软雅黑" charset="0"/>
              </a:rPr>
              <a:t>应该默认安装，如果没有执行安装一下）</a:t>
            </a:r>
            <a:endParaRPr lang="en-US" altLang="zh-CN" sz="2000" dirty="0">
              <a:latin typeface="Droid Sans Mono Dotted for Powe" pitchFamily="49" charset="0"/>
              <a:ea typeface="微软雅黑" charset="0"/>
              <a:cs typeface="微软雅黑" charset="0"/>
            </a:endParaRPr>
          </a:p>
          <a:p>
            <a:pPr algn="l"/>
            <a:endParaRPr lang="en-US" altLang="zh-CN" sz="2000" dirty="0">
              <a:latin typeface="Droid Sans Mono Dotted for Powe" pitchFamily="49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2000" dirty="0">
                <a:latin typeface="Droid Sans Mono Dotted for Powe" pitchFamily="49" charset="0"/>
                <a:ea typeface="微软雅黑" charset="0"/>
                <a:cs typeface="微软雅黑" charset="0"/>
              </a:rPr>
              <a:t>如果下载速度比较慢，可以尝试使用清华镜像</a:t>
            </a:r>
            <a:endParaRPr lang="zh-CN" altLang="en-US" sz="2000" dirty="0">
              <a:latin typeface="Droid Sans Mono Dotted for Powe" pitchFamily="49" charset="0"/>
              <a:ea typeface="微软雅黑" charset="0"/>
              <a:cs typeface="微软雅黑" charset="0"/>
            </a:endParaRPr>
          </a:p>
          <a:p>
            <a:pPr algn="l"/>
            <a:r>
              <a:rPr lang="en-US" altLang="zh-CN" sz="2000" dirty="0">
                <a:latin typeface="Droid Sans Mono Dotted for Powe" pitchFamily="49" charset="0"/>
                <a:ea typeface="微软雅黑" charset="0"/>
                <a:cs typeface="微软雅黑" charset="0"/>
              </a:rPr>
              <a:t>pip install -i https://pypi.tuna.tsinghua.edu.cn/simple package</a:t>
            </a:r>
            <a:endParaRPr lang="en-US" altLang="zh-CN" sz="2000" dirty="0">
              <a:latin typeface="Droid Sans Mono Dotted for Powe" pitchFamily="49" charset="0"/>
              <a:ea typeface="微软雅黑" charset="0"/>
              <a:cs typeface="微软雅黑" charset="0"/>
            </a:endParaRPr>
          </a:p>
          <a:p>
            <a:pPr algn="l"/>
            <a:endParaRPr lang="en-US" altLang="zh-CN" sz="2000" dirty="0">
              <a:solidFill>
                <a:srgbClr val="FF0000"/>
              </a:solidFill>
              <a:latin typeface="Droid Sans Mono Dotted for Powe" pitchFamily="49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2000" dirty="0">
                <a:latin typeface="Droid Sans Mono Dotted for Powe" pitchFamily="49" charset="0"/>
                <a:ea typeface="微软雅黑" charset="0"/>
                <a:cs typeface="微软雅黑" charset="0"/>
              </a:rPr>
              <a:t>例如：</a:t>
            </a:r>
            <a:r>
              <a:rPr lang="en-US" altLang="zh-CN" sz="2000" dirty="0">
                <a:latin typeface="Droid Sans Mono Dotted for Powe" pitchFamily="49" charset="0"/>
                <a:ea typeface="微软雅黑" charset="0"/>
                <a:cs typeface="微软雅黑" charset="0"/>
              </a:rPr>
              <a:t>pip install -i https://pypi.tuna.tsinghua.edu.cn/simple flask</a:t>
            </a:r>
            <a:endParaRPr lang="zh-CN" altLang="en-US" sz="2000" dirty="0">
              <a:solidFill>
                <a:srgbClr val="FF0000"/>
              </a:solidFill>
              <a:latin typeface="Droid Sans Mono Dotted for Powe" pitchFamily="49" charset="0"/>
            </a:endParaRPr>
          </a:p>
          <a:p>
            <a:pPr algn="l"/>
            <a:endParaRPr lang="zh-CN" altLang="en-US" sz="2000" dirty="0">
              <a:solidFill>
                <a:srgbClr val="FF0000"/>
              </a:solidFill>
              <a:latin typeface="Droid Sans Mono Dotted for Powe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2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数据库连接和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CURD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8512" y="1828800"/>
            <a:ext cx="5811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/>
              <a:t>使用</a:t>
            </a:r>
            <a:r>
              <a:rPr kumimoji="1" lang="en-US" altLang="zh-CN" dirty="0" err="1"/>
              <a:t>mysql</a:t>
            </a:r>
            <a:r>
              <a:rPr kumimoji="1" lang="en-US" altLang="zh-CN" dirty="0"/>
              <a:t>-connector-python</a:t>
            </a:r>
            <a:r>
              <a:rPr kumimoji="1" lang="zh-CN" altLang="en-US" dirty="0"/>
              <a:t>包进行数据库的连接。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运行下面的代码，连接成功可以看到数据库版本信息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35" y="3059861"/>
            <a:ext cx="4406900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2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数据库连接和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CURD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954680" y="1645032"/>
            <a:ext cx="8096250" cy="96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1.</a:t>
            </a:r>
            <a:r>
              <a:rPr lang="zh-CN" altLang="en-US" sz="2000" dirty="0">
                <a:latin typeface="+mn-ea"/>
                <a:ea typeface="+mn-ea"/>
              </a:rPr>
              <a:t> 创建表</a:t>
            </a:r>
            <a:endParaRPr lang="zh-CN" altLang="en-US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43618" b="5371"/>
          <a:stretch>
            <a:fillRect/>
          </a:stretch>
        </p:blipFill>
        <p:spPr>
          <a:xfrm>
            <a:off x="1298686" y="2636361"/>
            <a:ext cx="7264400" cy="23322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2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数据库连接和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CURD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954680" y="1645032"/>
            <a:ext cx="8096250" cy="96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2.</a:t>
            </a:r>
            <a:r>
              <a:rPr lang="zh-CN" altLang="en-US" sz="2000" dirty="0">
                <a:latin typeface="+mn-ea"/>
                <a:ea typeface="+mn-ea"/>
              </a:rPr>
              <a:t> 插入数据</a:t>
            </a:r>
            <a:endParaRPr lang="zh-CN" altLang="en-US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b="3966"/>
          <a:stretch>
            <a:fillRect/>
          </a:stretch>
        </p:blipFill>
        <p:spPr>
          <a:xfrm>
            <a:off x="2941317" y="1873955"/>
            <a:ext cx="5549900" cy="43906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2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数据库连接和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CURD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954680" y="1645032"/>
            <a:ext cx="8096250" cy="96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3.</a:t>
            </a:r>
            <a:r>
              <a:rPr lang="zh-CN" altLang="en-US" sz="2000" dirty="0">
                <a:latin typeface="+mn-ea"/>
                <a:ea typeface="+mn-ea"/>
              </a:rPr>
              <a:t> 更新数据</a:t>
            </a:r>
            <a:endParaRPr lang="zh-CN" altLang="en-US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b="5003"/>
          <a:stretch>
            <a:fillRect/>
          </a:stretch>
        </p:blipFill>
        <p:spPr>
          <a:xfrm>
            <a:off x="2002785" y="2129427"/>
            <a:ext cx="7759700" cy="43432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2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数据库连接和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CURD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954680" y="1645032"/>
            <a:ext cx="8096250" cy="96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4.</a:t>
            </a:r>
            <a:r>
              <a:rPr lang="zh-CN" altLang="en-US" sz="2000" dirty="0">
                <a:latin typeface="+mn-ea"/>
                <a:ea typeface="+mn-ea"/>
              </a:rPr>
              <a:t> 删除数据</a:t>
            </a:r>
            <a:endParaRPr lang="zh-CN" altLang="en-US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b="5923"/>
          <a:stretch>
            <a:fillRect/>
          </a:stretch>
        </p:blipFill>
        <p:spPr>
          <a:xfrm>
            <a:off x="2098035" y="2212606"/>
            <a:ext cx="7569200" cy="43012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3137</Words>
  <Application>WPS 演示</Application>
  <PresentationFormat>宽屏</PresentationFormat>
  <Paragraphs>221</Paragraphs>
  <Slides>25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6" baseType="lpstr">
      <vt:lpstr>Arial</vt:lpstr>
      <vt:lpstr>宋体</vt:lpstr>
      <vt:lpstr>Wingdings</vt:lpstr>
      <vt:lpstr>等线</vt:lpstr>
      <vt:lpstr>微软雅黑</vt:lpstr>
      <vt:lpstr>思源黑体 CN Light</vt:lpstr>
      <vt:lpstr>汉仪书宋二KW</vt:lpstr>
      <vt:lpstr>Segoe UI Light</vt:lpstr>
      <vt:lpstr>微软雅黑</vt:lpstr>
      <vt:lpstr>Droid Sans Mono Dotted for Powe</vt:lpstr>
      <vt:lpstr>DEJAVU SANS MONO FOR POWERLINE</vt:lpstr>
      <vt:lpstr>宋体</vt:lpstr>
      <vt:lpstr>等线 Light</vt:lpstr>
      <vt:lpstr>Calibri</vt:lpstr>
      <vt:lpstr>Helvetica Neue</vt:lpstr>
      <vt:lpstr>汉仪中黑KW</vt:lpstr>
      <vt:lpstr>苹方-简</vt:lpstr>
      <vt:lpstr>Arial Unicode MS</vt:lpstr>
      <vt:lpstr>等线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C2H6 _</dc:creator>
  <cp:lastModifiedBy>WPS_442408990</cp:lastModifiedBy>
  <cp:revision>278</cp:revision>
  <dcterms:created xsi:type="dcterms:W3CDTF">2023-04-12T11:26:37Z</dcterms:created>
  <dcterms:modified xsi:type="dcterms:W3CDTF">2023-04-12T11:26:37Z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2052-5.1.1.7662</vt:lpwstr>
  </property>
  <property fmtid="{D5CDD505-2E9C-101B-9397-08002B2CF9AE}" pid="3" name="ICV">
    <vt:lpwstr>47698606CF3778DB66F633641702DD2E</vt:lpwstr>
  </property>
</Properties>
</file>