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4" r:id="rId4"/>
    <p:sldId id="276" r:id="rId5"/>
    <p:sldId id="267" r:id="rId6"/>
    <p:sldId id="272" r:id="rId7"/>
    <p:sldId id="273" r:id="rId8"/>
    <p:sldId id="274" r:id="rId9"/>
    <p:sldId id="268" r:id="rId10"/>
    <p:sldId id="277" r:id="rId11"/>
    <p:sldId id="269" r:id="rId12"/>
    <p:sldId id="278" r:id="rId13"/>
    <p:sldId id="279" r:id="rId14"/>
    <p:sldId id="275" r:id="rId15"/>
    <p:sldId id="280" r:id="rId16"/>
    <p:sldId id="294" r:id="rId17"/>
    <p:sldId id="293" r:id="rId18"/>
    <p:sldId id="282" r:id="rId19"/>
    <p:sldId id="301" r:id="rId20"/>
    <p:sldId id="302" r:id="rId21"/>
    <p:sldId id="304" r:id="rId22"/>
    <p:sldId id="300" r:id="rId23"/>
    <p:sldId id="306" r:id="rId24"/>
    <p:sldId id="288" r:id="rId25"/>
    <p:sldId id="287" r:id="rId26"/>
    <p:sldId id="290" r:id="rId27"/>
    <p:sldId id="295" r:id="rId28"/>
    <p:sldId id="296" r:id="rId29"/>
    <p:sldId id="297" r:id="rId30"/>
    <p:sldId id="298" r:id="rId31"/>
    <p:sldId id="299" r:id="rId32"/>
    <p:sldId id="291" r:id="rId33"/>
    <p:sldId id="292" r:id="rId34"/>
    <p:sldId id="26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000" autoAdjust="0"/>
    <p:restoredTop sz="78799" autoAdjust="0"/>
  </p:normalViewPr>
  <p:slideViewPr>
    <p:cSldViewPr>
      <p:cViewPr>
        <p:scale>
          <a:sx n="90" d="100"/>
          <a:sy n="90" d="100"/>
        </p:scale>
        <p:origin x="1194" y="1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6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686FC-D6B8-4CC0-AB65-88F2490BBF0F}" type="datetimeFigureOut">
              <a:rPr lang="en-NZ" smtClean="0"/>
              <a:t>27/11/2013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44BF-0131-47B6-8F6C-AA14D560457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908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44BF-0131-47B6-8F6C-AA14D5604575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11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210C6-B226-44DD-82F0-F310046E76A2}" type="slidenum">
              <a:rPr lang="en-AU"/>
              <a:pPr/>
              <a:t>5</a:t>
            </a:fld>
            <a:endParaRPr lang="en-AU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/>
              <a:t>So what is CASAL all about?</a:t>
            </a:r>
          </a:p>
          <a:p>
            <a:endParaRPr lang="en-NZ"/>
          </a:p>
          <a:p>
            <a:r>
              <a:rPr lang="en-NZ"/>
              <a:t>We put in the data (or observations), assumptions (stock structure, timeing, etc)</a:t>
            </a:r>
          </a:p>
          <a:p>
            <a:endParaRPr lang="en-NZ"/>
          </a:p>
          <a:p>
            <a:r>
              <a:rPr lang="en-NZ"/>
              <a:t>We get out estimates of status of stocks, yields estimates, risjk estimates, and a range of other descriptors and parameter estimates</a:t>
            </a:r>
          </a:p>
          <a:p>
            <a:endParaRPr lang="en-NZ"/>
          </a:p>
          <a:p>
            <a:r>
              <a:rPr lang="en-NZ"/>
              <a:t>The bit in the middle is the engine of the process. Its is a fairly complex process, but the key idea is that we obtain a “best fit” to the observations, given the assumptions.</a:t>
            </a:r>
          </a:p>
          <a:p>
            <a:endParaRPr lang="en-NZ"/>
          </a:p>
          <a:p>
            <a:r>
              <a:rPr lang="en-NZ"/>
              <a:t>And, as importantly, we also get out an idea of the level of uncertainty associaated with our answer.</a:t>
            </a:r>
          </a:p>
          <a:p>
            <a:endParaRPr lang="en-NZ"/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1817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1B749-C43A-41B1-8761-1AB90D8C0C63}" type="slidenum">
              <a:rPr lang="en-AU"/>
              <a:pPr/>
              <a:t>9</a:t>
            </a:fld>
            <a:endParaRPr lang="en-AU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/>
              <a:t>Read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103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2DBFC9-2882-4E17-AC0B-BC79BDAAEE12}" type="slidenum">
              <a:rPr lang="en-AU"/>
              <a:pPr/>
              <a:t>11</a:t>
            </a:fld>
            <a:endParaRPr lang="en-AU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NZ"/>
              <a:t>I’ve hgh lighted one aspect of haw CASAL has changed the way in which we work.</a:t>
            </a:r>
          </a:p>
          <a:p>
            <a:endParaRPr lang="en-NZ"/>
          </a:p>
          <a:p>
            <a:r>
              <a:rPr lang="en-NZ"/>
              <a:t>Before this tool, models were often one off, written by a single person for a single problem</a:t>
            </a:r>
          </a:p>
          <a:p>
            <a:endParaRPr lang="en-NZ"/>
          </a:p>
          <a:p>
            <a:r>
              <a:rPr lang="en-NZ"/>
              <a:t>With CASAL, we now spend less time on code development, bug and error checking, and simply “turning the handle”</a:t>
            </a:r>
          </a:p>
          <a:p>
            <a:endParaRPr lang="en-NZ"/>
          </a:p>
          <a:p>
            <a:r>
              <a:rPr lang="en-NZ"/>
              <a:t>More time is focused on the validity of models, how well they fit out assumptions, and how we can interpret the output.</a:t>
            </a:r>
          </a:p>
          <a:p>
            <a:endParaRPr lang="en-NZ"/>
          </a:p>
          <a:p>
            <a:r>
              <a:rPr lang="en-NZ"/>
              <a:t>Plus, as the tool is becoming recognised by Ministry of Fisheries and Industry, we find they want to spend more time in collaboration, rather than competition.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8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nn\Desktop\Picture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7650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962151"/>
            <a:ext cx="5472608" cy="890786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99695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5433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unn\Desktop\Pictur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99" y="9799"/>
            <a:ext cx="913765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04235"/>
            <a:ext cx="792088" cy="365125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FCF281C7-637C-418C-BF64-B3C95E98E383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5932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unn\Desktop\Pictur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" y="-6350"/>
            <a:ext cx="913765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04235"/>
            <a:ext cx="792088" cy="365125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FCF281C7-637C-418C-BF64-B3C95E98E38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556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unn\Desktop\Pictur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-6350"/>
            <a:ext cx="9137650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04235"/>
            <a:ext cx="792088" cy="365125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FCF281C7-637C-418C-BF64-B3C95E98E38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677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unn\Desktop\Pictur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37650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04235"/>
            <a:ext cx="792088" cy="365125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FCF281C7-637C-418C-BF64-B3C95E98E38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49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unn\Desktop\Pictur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99" y="9799"/>
            <a:ext cx="913765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unn\Desktop\Picture1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71"/>
          <a:stretch/>
        </p:blipFill>
        <p:spPr bwMode="auto">
          <a:xfrm>
            <a:off x="-47999" y="9799"/>
            <a:ext cx="1875867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868" y="274638"/>
            <a:ext cx="6858932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868" y="1600201"/>
            <a:ext cx="6858932" cy="4493096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27868" y="6309320"/>
            <a:ext cx="655900" cy="365125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FCF281C7-637C-418C-BF64-B3C95E98E383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9732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unn\Desktop\Pictur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" y="-6350"/>
            <a:ext cx="913765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355" y="274638"/>
            <a:ext cx="6847445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pic>
        <p:nvPicPr>
          <p:cNvPr id="12" name="Picture 2" descr="C:\Users\Dunn\Desktop\Picture1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71"/>
          <a:stretch/>
        </p:blipFill>
        <p:spPr bwMode="auto">
          <a:xfrm>
            <a:off x="-36512" y="-6350"/>
            <a:ext cx="1875867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9354" y="1535113"/>
            <a:ext cx="330871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9354" y="2174875"/>
            <a:ext cx="3308710" cy="395128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3"/>
          </p:nvPr>
        </p:nvSpPr>
        <p:spPr>
          <a:xfrm>
            <a:off x="5364088" y="1535113"/>
            <a:ext cx="330871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5364088" y="2214016"/>
            <a:ext cx="3308710" cy="3879280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1842362" y="2171997"/>
            <a:ext cx="3308710" cy="3921299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27868" y="6309320"/>
            <a:ext cx="655900" cy="365125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FCF281C7-637C-418C-BF64-B3C95E98E383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760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unn\Desktop\Pictur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-6350"/>
            <a:ext cx="9137650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unn\Desktop\Picture1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71"/>
          <a:stretch/>
        </p:blipFill>
        <p:spPr bwMode="auto">
          <a:xfrm>
            <a:off x="-36512" y="-6350"/>
            <a:ext cx="1875867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354" y="274638"/>
            <a:ext cx="6847445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27868" y="6309320"/>
            <a:ext cx="655900" cy="365125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FCF281C7-637C-418C-BF64-B3C95E98E383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3740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unn\Desktop\Pictur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37650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unn\Desktop\Picture1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71"/>
          <a:stretch/>
        </p:blipFill>
        <p:spPr bwMode="auto">
          <a:xfrm>
            <a:off x="-36512" y="-6350"/>
            <a:ext cx="1875867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27868" y="6309320"/>
            <a:ext cx="655900" cy="365125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FCF281C7-637C-418C-BF64-B3C95E98E383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2040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544" y="6304235"/>
            <a:ext cx="792088" cy="365125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FCF281C7-637C-418C-BF64-B3C95E98E383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173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060848"/>
            <a:ext cx="7920880" cy="2304256"/>
          </a:xfrm>
        </p:spPr>
        <p:txBody>
          <a:bodyPr/>
          <a:lstStyle/>
          <a:p>
            <a:r>
              <a:rPr lang="en-NZ" sz="2800" dirty="0"/>
              <a:t>Building a stock assessment package: </a:t>
            </a:r>
            <a:r>
              <a:rPr lang="en-NZ" sz="2800" dirty="0" smtClean="0"/>
              <a:t>the developments towards </a:t>
            </a:r>
            <a:r>
              <a:rPr lang="en-NZ" sz="2800" dirty="0" err="1" smtClean="0"/>
              <a:t>CASAL2</a:t>
            </a:r>
            <a:r>
              <a:rPr lang="en-NZ" dirty="0"/>
              <a:t/>
            </a:r>
            <a:br>
              <a:rPr lang="en-NZ" dirty="0"/>
            </a:br>
            <a:r>
              <a:rPr lang="en-NZ" sz="2400" dirty="0" smtClean="0"/>
              <a:t/>
            </a:r>
            <a:br>
              <a:rPr lang="en-NZ" sz="2400" dirty="0" smtClean="0"/>
            </a:br>
            <a:r>
              <a:rPr lang="en-NZ" sz="1800" dirty="0" smtClean="0"/>
              <a:t>Presentation to the Knowledge Based Bio‐Economy (</a:t>
            </a:r>
            <a:r>
              <a:rPr lang="en-NZ" sz="1800" dirty="0" err="1" smtClean="0"/>
              <a:t>KBBE</a:t>
            </a:r>
            <a:r>
              <a:rPr lang="en-NZ" sz="1800" dirty="0" smtClean="0"/>
              <a:t>) workshop on stock assessment methods including low information stocks and mixed species fisheries, Hobart, November 2013</a:t>
            </a:r>
            <a:endParaRPr lang="en-NZ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509120"/>
            <a:ext cx="6400800" cy="672480"/>
          </a:xfrm>
        </p:spPr>
        <p:txBody>
          <a:bodyPr/>
          <a:lstStyle/>
          <a:p>
            <a:r>
              <a:rPr lang="en-NZ" b="1" dirty="0"/>
              <a:t>Alistair </a:t>
            </a:r>
            <a:r>
              <a:rPr lang="en-NZ" b="1" dirty="0" smtClean="0"/>
              <a:t>Dunn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849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CASAL usage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Has been used many (but not all) of New Zealand assessed stocks over the past 12 years</a:t>
            </a:r>
          </a:p>
          <a:p>
            <a:r>
              <a:rPr lang="en-NZ" dirty="0" smtClean="0"/>
              <a:t>Used to assess most toothfish stocks at CCAMLR</a:t>
            </a:r>
          </a:p>
          <a:p>
            <a:r>
              <a:rPr lang="en-NZ" dirty="0" smtClean="0"/>
              <a:t>And is also used elsewhere</a:t>
            </a:r>
          </a:p>
          <a:p>
            <a:pPr lvl="1"/>
            <a:r>
              <a:rPr lang="en-NZ" dirty="0" smtClean="0"/>
              <a:t>Although, often in places where are few alternatives due to time or skill resource shortages</a:t>
            </a:r>
          </a:p>
          <a:p>
            <a:r>
              <a:rPr lang="en-NZ" dirty="0" smtClean="0"/>
              <a:t>Has been valuable for removing conflict/trust over perceived “good” or “bad” methods or code</a:t>
            </a:r>
          </a:p>
          <a:p>
            <a:pPr lvl="1"/>
            <a:r>
              <a:rPr lang="en-NZ" dirty="0" smtClean="0"/>
              <a:t>Increased focus on understanding outputs with a focus on model assumptions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3409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Increased efficiency</a:t>
            </a:r>
            <a:endParaRPr lang="en-AU" dirty="0"/>
          </a:p>
        </p:txBody>
      </p:sp>
      <p:grpSp>
        <p:nvGrpSpPr>
          <p:cNvPr id="134161" name="Group 17"/>
          <p:cNvGrpSpPr>
            <a:grpSpLocks/>
          </p:cNvGrpSpPr>
          <p:nvPr/>
        </p:nvGrpSpPr>
        <p:grpSpPr bwMode="auto">
          <a:xfrm>
            <a:off x="260188" y="2014364"/>
            <a:ext cx="3340101" cy="3429000"/>
            <a:chOff x="384" y="1392"/>
            <a:chExt cx="2104" cy="2160"/>
          </a:xfrm>
        </p:grpSpPr>
        <p:pic>
          <p:nvPicPr>
            <p:cNvPr id="13415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60" t="26190" r="13773" b="28572"/>
            <a:stretch>
              <a:fillRect/>
            </a:stretch>
          </p:blipFill>
          <p:spPr bwMode="auto">
            <a:xfrm>
              <a:off x="384" y="1392"/>
              <a:ext cx="2104" cy="2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4154" name="Text Box 10"/>
            <p:cNvSpPr txBox="1">
              <a:spLocks noChangeArrowheads="1"/>
            </p:cNvSpPr>
            <p:nvPr/>
          </p:nvSpPr>
          <p:spPr bwMode="auto">
            <a:xfrm>
              <a:off x="624" y="2640"/>
              <a:ext cx="16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NZ" sz="2000" b="1">
                  <a:solidFill>
                    <a:schemeClr val="tx1"/>
                  </a:solidFill>
                </a:rPr>
                <a:t>Model development</a:t>
              </a:r>
              <a:endParaRPr lang="en-AU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34162" name="Group 18"/>
          <p:cNvGrpSpPr>
            <a:grpSpLocks/>
          </p:cNvGrpSpPr>
          <p:nvPr/>
        </p:nvGrpSpPr>
        <p:grpSpPr bwMode="auto">
          <a:xfrm>
            <a:off x="5402101" y="2014364"/>
            <a:ext cx="3881438" cy="3429000"/>
            <a:chOff x="3024" y="1392"/>
            <a:chExt cx="2445" cy="2160"/>
          </a:xfrm>
        </p:grpSpPr>
        <p:pic>
          <p:nvPicPr>
            <p:cNvPr id="13415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3" t="26509" r="14285" b="28047"/>
            <a:stretch>
              <a:fillRect/>
            </a:stretch>
          </p:blipFill>
          <p:spPr bwMode="auto">
            <a:xfrm>
              <a:off x="3024" y="1392"/>
              <a:ext cx="2160" cy="2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4156" name="Text Box 12"/>
            <p:cNvSpPr txBox="1">
              <a:spLocks noChangeArrowheads="1"/>
            </p:cNvSpPr>
            <p:nvPr/>
          </p:nvSpPr>
          <p:spPr bwMode="auto">
            <a:xfrm>
              <a:off x="4368" y="1814"/>
              <a:ext cx="1101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NZ" sz="2000" b="1">
                  <a:solidFill>
                    <a:schemeClr val="tx1"/>
                  </a:solidFill>
                </a:rPr>
                <a:t>Model</a:t>
              </a:r>
            </a:p>
            <a:p>
              <a:pPr algn="l"/>
              <a:r>
                <a:rPr lang="en-NZ" sz="2000" b="1">
                  <a:solidFill>
                    <a:schemeClr val="tx1"/>
                  </a:solidFill>
                </a:rPr>
                <a:t>development</a:t>
              </a:r>
              <a:endParaRPr lang="en-AU" sz="2000" b="1">
                <a:solidFill>
                  <a:schemeClr val="tx1"/>
                </a:solidFill>
              </a:endParaRPr>
            </a:p>
          </p:txBody>
        </p:sp>
        <p:sp>
          <p:nvSpPr>
            <p:cNvPr id="134157" name="Text Box 13"/>
            <p:cNvSpPr txBox="1">
              <a:spLocks noChangeArrowheads="1"/>
            </p:cNvSpPr>
            <p:nvPr/>
          </p:nvSpPr>
          <p:spPr bwMode="auto">
            <a:xfrm>
              <a:off x="3456" y="2640"/>
              <a:ext cx="110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NZ" sz="2000" b="1">
                  <a:solidFill>
                    <a:schemeClr val="tx1"/>
                  </a:solidFill>
                </a:rPr>
                <a:t>Scientific</a:t>
              </a:r>
            </a:p>
            <a:p>
              <a:pPr algn="l"/>
              <a:r>
                <a:rPr lang="en-NZ" sz="2000" b="1">
                  <a:solidFill>
                    <a:schemeClr val="tx1"/>
                  </a:solidFill>
                </a:rPr>
                <a:t>investigation</a:t>
              </a:r>
              <a:endParaRPr lang="en-AU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2469988" y="2547764"/>
            <a:ext cx="1746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NZ" sz="2000" b="1">
                <a:solidFill>
                  <a:schemeClr val="tx1"/>
                </a:solidFill>
              </a:rPr>
              <a:t>Scientific</a:t>
            </a:r>
          </a:p>
          <a:p>
            <a:pPr algn="l"/>
            <a:r>
              <a:rPr lang="en-NZ" sz="2000" b="1">
                <a:solidFill>
                  <a:schemeClr val="tx1"/>
                </a:solidFill>
              </a:rPr>
              <a:t>investigation</a:t>
            </a:r>
            <a:endParaRPr lang="en-AU" sz="2000" b="1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280"/>
            <a:ext cx="1728216" cy="1085088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3998004" y="3538364"/>
            <a:ext cx="1222067" cy="538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415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Problems with CASAL…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Some problems do not fit the model paradigm</a:t>
            </a:r>
          </a:p>
          <a:p>
            <a:r>
              <a:rPr lang="en-NZ" dirty="0" smtClean="0"/>
              <a:t>Observation rich and “large” partition models can be unwieldy and too slow to be useful</a:t>
            </a:r>
          </a:p>
          <a:p>
            <a:r>
              <a:rPr lang="en-NZ" dirty="0" smtClean="0"/>
              <a:t>Slow and difficult to use as operating model – simulation model experiment</a:t>
            </a:r>
          </a:p>
          <a:p>
            <a:r>
              <a:rPr lang="en-NZ" dirty="0" smtClean="0"/>
              <a:t>Slow and difficult to use as an </a:t>
            </a:r>
            <a:r>
              <a:rPr lang="en-NZ" dirty="0" err="1" smtClean="0"/>
              <a:t>MSE</a:t>
            </a:r>
            <a:r>
              <a:rPr lang="en-NZ" dirty="0" smtClean="0"/>
              <a:t> tool</a:t>
            </a:r>
          </a:p>
          <a:p>
            <a:r>
              <a:rPr lang="en-NZ" dirty="0" smtClean="0"/>
              <a:t>Some ideas about parameter uncertainty/ variability and how they may change over time cannot be implemented within the current framework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5699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Why not modify CASAL?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“Not the best” code architecture design</a:t>
            </a:r>
          </a:p>
          <a:p>
            <a:r>
              <a:rPr lang="en-NZ" dirty="0" smtClean="0"/>
              <a:t>Complicated </a:t>
            </a:r>
            <a:r>
              <a:rPr lang="en-NZ" dirty="0"/>
              <a:t>underlying code </a:t>
            </a:r>
          </a:p>
          <a:p>
            <a:pPr lvl="1"/>
            <a:r>
              <a:rPr lang="en-NZ" dirty="0"/>
              <a:t>Makes it difficult for experienced </a:t>
            </a:r>
            <a:r>
              <a:rPr lang="en-NZ" dirty="0" smtClean="0"/>
              <a:t>scientists </a:t>
            </a:r>
            <a:r>
              <a:rPr lang="en-NZ" dirty="0"/>
              <a:t>to check what's happening</a:t>
            </a:r>
          </a:p>
          <a:p>
            <a:pPr lvl="1"/>
            <a:r>
              <a:rPr lang="en-NZ" dirty="0"/>
              <a:t>Difficult to modify</a:t>
            </a:r>
          </a:p>
          <a:p>
            <a:pPr lvl="1"/>
            <a:r>
              <a:rPr lang="en-NZ" dirty="0"/>
              <a:t>Modern methods for code validation difficult to implement</a:t>
            </a:r>
          </a:p>
          <a:p>
            <a:pPr lvl="1"/>
            <a:r>
              <a:rPr lang="en-NZ" dirty="0"/>
              <a:t>Hard-coded 32-bit minimiser and code implementation in some </a:t>
            </a:r>
            <a:r>
              <a:rPr lang="en-NZ" dirty="0" smtClean="0"/>
              <a:t>places</a:t>
            </a:r>
          </a:p>
          <a:p>
            <a:pPr lvl="1"/>
            <a:r>
              <a:rPr lang="en-NZ" dirty="0" smtClean="0"/>
              <a:t>Doesn’t interface easily with other software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5334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Time for a replacement?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Same reasons that led to the development for CASAL still exist</a:t>
            </a:r>
          </a:p>
          <a:p>
            <a:r>
              <a:rPr lang="en-NZ" dirty="0" smtClean="0"/>
              <a:t>Improved scientific understanding and knowledge allows us think extended capabilities will be useful</a:t>
            </a:r>
          </a:p>
          <a:p>
            <a:r>
              <a:rPr lang="en-NZ" dirty="0" smtClean="0"/>
              <a:t>Hence, we started to think about something to replace CASAL….</a:t>
            </a:r>
          </a:p>
        </p:txBody>
      </p:sp>
    </p:spTree>
    <p:extLst>
      <p:ext uri="{BB962C8B-B14F-4D97-AF65-F5344CB8AC3E}">
        <p14:creationId xmlns:p14="http://schemas.microsoft.com/office/powerpoint/2010/main" val="17366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Introducing </a:t>
            </a:r>
            <a:r>
              <a:rPr lang="en-NZ" dirty="0" err="1" smtClean="0"/>
              <a:t>CASAL2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Current project at NIWA with funding contributions by the Ministry for Primary Industries</a:t>
            </a:r>
          </a:p>
          <a:p>
            <a:r>
              <a:rPr lang="en-NZ" dirty="0" smtClean="0"/>
              <a:t>Initial development has begun</a:t>
            </a:r>
          </a:p>
          <a:p>
            <a:pPr lvl="1"/>
            <a:r>
              <a:rPr lang="en-NZ" dirty="0" smtClean="0"/>
              <a:t>has focused on code architecture and software design</a:t>
            </a:r>
          </a:p>
          <a:p>
            <a:pPr lvl="1"/>
            <a:r>
              <a:rPr lang="en-NZ" dirty="0" smtClean="0"/>
              <a:t>systems design issues defined and (mostly) resolved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2"/>
            <a:endParaRPr lang="en-NZ" dirty="0" smtClean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1271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Design objectives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Up-to-date flexible age- or length- structured stock assessment modelling tool</a:t>
            </a:r>
          </a:p>
          <a:p>
            <a:r>
              <a:rPr lang="en-NZ" dirty="0" smtClean="0"/>
              <a:t>Easy to learn, use, and adapt to new assessments</a:t>
            </a:r>
          </a:p>
          <a:p>
            <a:r>
              <a:rPr lang="en-NZ" dirty="0" smtClean="0"/>
              <a:t>Encapsulates ‘best practise’ in its methods</a:t>
            </a:r>
          </a:p>
          <a:p>
            <a:r>
              <a:rPr lang="en-NZ" dirty="0" smtClean="0"/>
              <a:t>Allows for the production of ‘standard outputs’ for management and reporting purposes</a:t>
            </a:r>
          </a:p>
          <a:p>
            <a:r>
              <a:rPr lang="en-NZ" dirty="0"/>
              <a:t>Fully </a:t>
            </a:r>
            <a:r>
              <a:rPr lang="en-NZ" dirty="0" smtClean="0"/>
              <a:t>documented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2"/>
            <a:endParaRPr lang="en-NZ" dirty="0" smtClean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39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Code objectives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Open source architecture</a:t>
            </a:r>
          </a:p>
          <a:p>
            <a:r>
              <a:rPr lang="en-NZ" dirty="0" smtClean="0"/>
              <a:t>Allows for different type of use</a:t>
            </a:r>
          </a:p>
          <a:p>
            <a:pPr lvl="1"/>
            <a:r>
              <a:rPr lang="en-NZ" dirty="0" smtClean="0"/>
              <a:t>“plays nice” with python/R or other software</a:t>
            </a:r>
          </a:p>
          <a:p>
            <a:r>
              <a:rPr lang="en-NZ" dirty="0" smtClean="0"/>
              <a:t>Easily extended (C++ code modification)</a:t>
            </a:r>
          </a:p>
          <a:p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2"/>
            <a:endParaRPr lang="en-NZ" dirty="0" smtClean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98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Constraints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Must replicate most (all?) of the current CASAL assessments</a:t>
            </a:r>
          </a:p>
          <a:p>
            <a:r>
              <a:rPr lang="en-NZ" dirty="0" smtClean="0"/>
              <a:t>Must be self-validating and include modern code design elements</a:t>
            </a:r>
          </a:p>
          <a:p>
            <a:pPr lvl="1"/>
            <a:r>
              <a:rPr lang="en-NZ" dirty="0" smtClean="0"/>
              <a:t>Self contained 3</a:t>
            </a:r>
            <a:r>
              <a:rPr lang="en-NZ" baseline="30000" dirty="0" smtClean="0"/>
              <a:t>rd</a:t>
            </a:r>
            <a:r>
              <a:rPr lang="en-NZ" dirty="0" smtClean="0"/>
              <a:t> party code and build enviroment</a:t>
            </a:r>
          </a:p>
          <a:p>
            <a:pPr lvl="1"/>
            <a:r>
              <a:rPr lang="en-NZ" dirty="0" smtClean="0"/>
              <a:t>Integrated unit tests and build validation tests</a:t>
            </a:r>
          </a:p>
          <a:p>
            <a:pPr lvl="1"/>
            <a:r>
              <a:rPr lang="en-NZ" dirty="0" smtClean="0"/>
              <a:t>Simple end-user methods for validating model </a:t>
            </a:r>
            <a:r>
              <a:rPr lang="en-NZ" dirty="0"/>
              <a:t>outputs </a:t>
            </a:r>
            <a:endParaRPr lang="en-NZ" dirty="0" smtClean="0"/>
          </a:p>
          <a:p>
            <a:r>
              <a:rPr lang="en-NZ" dirty="0"/>
              <a:t>U</a:t>
            </a:r>
            <a:r>
              <a:rPr lang="en-NZ" dirty="0" smtClean="0"/>
              <a:t>sable in </a:t>
            </a:r>
            <a:r>
              <a:rPr lang="en-NZ" dirty="0" err="1" smtClean="0"/>
              <a:t>MSE</a:t>
            </a:r>
            <a:r>
              <a:rPr lang="en-NZ" dirty="0" smtClean="0"/>
              <a:t>/simulation studies</a:t>
            </a:r>
          </a:p>
          <a:p>
            <a:pPr lvl="2"/>
            <a:endParaRPr lang="en-NZ" dirty="0" smtClean="0"/>
          </a:p>
          <a:p>
            <a:pPr lvl="2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2"/>
            <a:endParaRPr lang="en-NZ" dirty="0" smtClean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92020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Population modelling concepts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Includes the usual suspects</a:t>
            </a:r>
          </a:p>
          <a:p>
            <a:pPr lvl="1"/>
            <a:r>
              <a:rPr lang="en-NZ" dirty="0" smtClean="0"/>
              <a:t>Ageing, mortality, recruitment, maturity or maturation, etc.</a:t>
            </a:r>
          </a:p>
          <a:p>
            <a:r>
              <a:rPr lang="en-NZ" dirty="0" smtClean="0"/>
              <a:t>Adds multi-species, -stock, -sex options</a:t>
            </a:r>
          </a:p>
          <a:p>
            <a:r>
              <a:rPr lang="en-NZ" dirty="0" smtClean="0"/>
              <a:t>Adds interdependent processes</a:t>
            </a:r>
          </a:p>
          <a:p>
            <a:pPr lvl="1"/>
            <a:r>
              <a:rPr lang="en-NZ" dirty="0"/>
              <a:t>d</a:t>
            </a:r>
            <a:r>
              <a:rPr lang="en-NZ" dirty="0" smtClean="0"/>
              <a:t>ensity dependent growth, mortality, etc.</a:t>
            </a:r>
          </a:p>
          <a:p>
            <a:r>
              <a:rPr lang="en-NZ" dirty="0" smtClean="0"/>
              <a:t>Allows for the usual observations and likelihoods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8043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Introduction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CASAL: A summary</a:t>
            </a:r>
          </a:p>
          <a:p>
            <a:r>
              <a:rPr lang="en-NZ" dirty="0" smtClean="0"/>
              <a:t>Building a new assessment model - </a:t>
            </a:r>
            <a:r>
              <a:rPr lang="en-NZ" dirty="0" err="1" smtClean="0"/>
              <a:t>CASAL2</a:t>
            </a:r>
            <a:endParaRPr lang="en-NZ" dirty="0" smtClean="0"/>
          </a:p>
          <a:p>
            <a:pPr lvl="1"/>
            <a:r>
              <a:rPr lang="en-NZ" dirty="0" smtClean="0"/>
              <a:t>Design objectives</a:t>
            </a:r>
          </a:p>
          <a:p>
            <a:pPr lvl="1"/>
            <a:r>
              <a:rPr lang="en-NZ" dirty="0" smtClean="0"/>
              <a:t>Key principles</a:t>
            </a:r>
          </a:p>
          <a:p>
            <a:pPr lvl="1"/>
            <a:r>
              <a:rPr lang="en-NZ" dirty="0" smtClean="0"/>
              <a:t>Current state</a:t>
            </a:r>
          </a:p>
          <a:p>
            <a:pPr lvl="1"/>
            <a:r>
              <a:rPr lang="en-NZ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604324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Observations and likelihoods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Allow for the usual observations and likelihoods</a:t>
            </a:r>
          </a:p>
          <a:p>
            <a:pPr lvl="1"/>
            <a:r>
              <a:rPr lang="en-NZ" dirty="0" smtClean="0"/>
              <a:t>Abundance</a:t>
            </a:r>
          </a:p>
          <a:p>
            <a:pPr lvl="1"/>
            <a:r>
              <a:rPr lang="en-NZ" dirty="0" smtClean="0"/>
              <a:t>Proportions at age/length</a:t>
            </a:r>
          </a:p>
          <a:p>
            <a:pPr lvl="1"/>
            <a:r>
              <a:rPr lang="en-NZ" dirty="0" smtClean="0"/>
              <a:t>Proportions by category (e.g. sex ratios, mature ratios etc.)</a:t>
            </a:r>
          </a:p>
          <a:p>
            <a:pPr lvl="1"/>
            <a:r>
              <a:rPr lang="en-NZ" dirty="0" smtClean="0"/>
              <a:t>Optional likelihoods</a:t>
            </a:r>
          </a:p>
          <a:p>
            <a:pPr lvl="2"/>
            <a:r>
              <a:rPr lang="en-NZ" dirty="0" smtClean="0"/>
              <a:t>Normal, lognormal, multinomial, and (recent developments with the logistic normal)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539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Outputs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Standard outputs </a:t>
            </a:r>
          </a:p>
          <a:p>
            <a:pPr lvl="1"/>
            <a:r>
              <a:rPr lang="en-NZ" dirty="0" smtClean="0"/>
              <a:t>Object based outputs for validation for code calculations</a:t>
            </a:r>
          </a:p>
          <a:p>
            <a:pPr lvl="1"/>
            <a:r>
              <a:rPr lang="en-NZ" dirty="0" smtClean="0"/>
              <a:t>System output for model interpretation </a:t>
            </a:r>
          </a:p>
          <a:p>
            <a:r>
              <a:rPr lang="en-NZ" dirty="0" smtClean="0"/>
              <a:t>Standard fishery performance outputs for </a:t>
            </a:r>
            <a:r>
              <a:rPr lang="en-NZ" dirty="0" err="1" smtClean="0"/>
              <a:t>MPI</a:t>
            </a:r>
            <a:r>
              <a:rPr lang="en-NZ" dirty="0" smtClean="0"/>
              <a:t> reports</a:t>
            </a:r>
          </a:p>
          <a:p>
            <a:r>
              <a:rPr lang="en-NZ" dirty="0" smtClean="0"/>
              <a:t>Pre-written </a:t>
            </a:r>
            <a:r>
              <a:rPr lang="en-NZ" dirty="0"/>
              <a:t>methods for end user </a:t>
            </a:r>
            <a:r>
              <a:rPr lang="en-NZ" dirty="0" smtClean="0"/>
              <a:t>reports</a:t>
            </a:r>
          </a:p>
          <a:p>
            <a:r>
              <a:rPr lang="en-NZ" dirty="0" smtClean="0"/>
              <a:t>Yields, projections, and simulations</a:t>
            </a:r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21678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Templates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Standard templates to build “standard” models</a:t>
            </a:r>
          </a:p>
          <a:p>
            <a:pPr lvl="1"/>
            <a:r>
              <a:rPr lang="en-NZ" dirty="0" smtClean="0"/>
              <a:t>End-user assistance </a:t>
            </a:r>
          </a:p>
          <a:p>
            <a:pPr lvl="2"/>
            <a:r>
              <a:rPr lang="en-NZ" dirty="0" smtClean="0"/>
              <a:t>Allow “handholding” for simple or standard model implementations</a:t>
            </a:r>
          </a:p>
          <a:p>
            <a:pPr lvl="2"/>
            <a:r>
              <a:rPr lang="en-NZ" dirty="0" smtClean="0"/>
              <a:t>Allow “errors” to be enforced/supressed for handling model exceptions</a:t>
            </a:r>
          </a:p>
          <a:p>
            <a:pPr lvl="2"/>
            <a:r>
              <a:rPr lang="en-NZ" dirty="0" smtClean="0"/>
              <a:t>Allow prompts to encourage “best-practise”</a:t>
            </a:r>
          </a:p>
          <a:p>
            <a:pPr lvl="2"/>
            <a:r>
              <a:rPr lang="en-NZ" dirty="0" smtClean="0"/>
              <a:t>Allow different paradigms to be implemented via different templates for different jurisdiction “best-practise” defaults</a:t>
            </a:r>
          </a:p>
          <a:p>
            <a:pPr lvl="1"/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951036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Other features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“Management module</a:t>
            </a:r>
            <a:r>
              <a:rPr lang="en-NZ" dirty="0" smtClean="0"/>
              <a:t>”</a:t>
            </a:r>
          </a:p>
          <a:p>
            <a:pPr lvl="1"/>
            <a:r>
              <a:rPr lang="en-NZ" dirty="0" smtClean="0"/>
              <a:t>Simple </a:t>
            </a:r>
            <a:r>
              <a:rPr lang="en-NZ" dirty="0"/>
              <a:t>interface into completed models for managers</a:t>
            </a:r>
          </a:p>
          <a:p>
            <a:pPr lvl="2"/>
            <a:r>
              <a:rPr lang="en-NZ" dirty="0"/>
              <a:t>Projection and other </a:t>
            </a:r>
            <a:r>
              <a:rPr lang="en-NZ" dirty="0" smtClean="0"/>
              <a:t>“what if” scenario outputs</a:t>
            </a:r>
          </a:p>
          <a:p>
            <a:r>
              <a:rPr lang="en-NZ" dirty="0" smtClean="0"/>
              <a:t>Time-varying parameters</a:t>
            </a:r>
          </a:p>
          <a:p>
            <a:r>
              <a:rPr lang="en-NZ" dirty="0" smtClean="0"/>
              <a:t>Introduction of alternative parameter value choices and parameter distributions into projections, yields, and simulations 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7924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Software design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Integrated custom build wrapper (python). All third party libraries packaged with and built automagically</a:t>
            </a:r>
          </a:p>
          <a:p>
            <a:r>
              <a:rPr lang="en-NZ" dirty="0" smtClean="0"/>
              <a:t>Integration with Google's Unit Test and Mock frameworks</a:t>
            </a:r>
          </a:p>
          <a:p>
            <a:r>
              <a:rPr lang="en-NZ" dirty="0" smtClean="0"/>
              <a:t>Definition of the coding standard to the Google C++ coding style</a:t>
            </a:r>
          </a:p>
          <a:p>
            <a:r>
              <a:rPr lang="en-NZ" dirty="0" smtClean="0"/>
              <a:t>No exception handling</a:t>
            </a:r>
          </a:p>
          <a:p>
            <a:r>
              <a:rPr lang="en-NZ" dirty="0" smtClean="0"/>
              <a:t>Highly modular/component architecture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2551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200" dirty="0" smtClean="0"/>
              <a:t>Modern code architecture and code standards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Employed a professional developer</a:t>
            </a:r>
          </a:p>
          <a:p>
            <a:pPr lvl="1"/>
            <a:r>
              <a:rPr lang="en-NZ" dirty="0" smtClean="0"/>
              <a:t>Higher chance of the code meeting performance criteria</a:t>
            </a:r>
          </a:p>
          <a:p>
            <a:pPr lvl="1"/>
            <a:r>
              <a:rPr lang="en-NZ" dirty="0" smtClean="0"/>
              <a:t>Enhances long term maintainability</a:t>
            </a:r>
          </a:p>
          <a:p>
            <a:pPr lvl="2"/>
            <a:r>
              <a:rPr lang="en-NZ" dirty="0" smtClean="0"/>
              <a:t>Forced coding standard</a:t>
            </a:r>
          </a:p>
          <a:p>
            <a:pPr lvl="2"/>
            <a:r>
              <a:rPr lang="en-NZ" dirty="0" smtClean="0"/>
              <a:t>State machine (mimicked)</a:t>
            </a:r>
          </a:p>
          <a:p>
            <a:pPr lvl="2"/>
            <a:r>
              <a:rPr lang="en-NZ" dirty="0" smtClean="0"/>
              <a:t>Loose coupling, high cohesion modular design</a:t>
            </a:r>
          </a:p>
          <a:p>
            <a:pPr lvl="1"/>
            <a:r>
              <a:rPr lang="en-NZ" dirty="0" smtClean="0"/>
              <a:t>Greater chance of implementing modern methods that take advantage of available technologies</a:t>
            </a:r>
          </a:p>
        </p:txBody>
      </p:sp>
    </p:spTree>
    <p:extLst>
      <p:ext uri="{BB962C8B-B14F-4D97-AF65-F5344CB8AC3E}">
        <p14:creationId xmlns:p14="http://schemas.microsoft.com/office/powerpoint/2010/main" val="1490404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Program flow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00" y="1124745"/>
            <a:ext cx="8229600" cy="864096"/>
          </a:xfrm>
        </p:spPr>
        <p:txBody>
          <a:bodyPr>
            <a:normAutofit fontScale="92500" lnSpcReduction="20000"/>
          </a:bodyPr>
          <a:lstStyle/>
          <a:p>
            <a:r>
              <a:rPr lang="en-NZ" dirty="0" smtClean="0"/>
              <a:t>Standard program flow to gather and validate user input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0637" y="268121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Input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2948516" y="246643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Construct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2948516" y="275446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Validate</a:t>
            </a:r>
            <a:endParaRPr lang="en-NZ" dirty="0"/>
          </a:p>
        </p:txBody>
      </p:sp>
      <p:sp>
        <p:nvSpPr>
          <p:cNvPr id="11" name="Rectangle 10"/>
          <p:cNvSpPr/>
          <p:nvPr/>
        </p:nvSpPr>
        <p:spPr>
          <a:xfrm>
            <a:off x="2804500" y="2435075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/>
          <p:cNvSpPr/>
          <p:nvPr/>
        </p:nvSpPr>
        <p:spPr>
          <a:xfrm>
            <a:off x="776621" y="2440856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/>
          <p:cNvSpPr/>
          <p:nvPr/>
        </p:nvSpPr>
        <p:spPr>
          <a:xfrm>
            <a:off x="4932040" y="2442904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/>
          <p:cNvSpPr/>
          <p:nvPr/>
        </p:nvSpPr>
        <p:spPr>
          <a:xfrm>
            <a:off x="4964740" y="3680996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7171686" y="3680996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036748" y="26599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Build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5024660" y="3885597"/>
            <a:ext cx="7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Verify</a:t>
            </a:r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7186569" y="3899151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Execute</a:t>
            </a:r>
            <a:endParaRPr lang="en-NZ" dirty="0"/>
          </a:p>
        </p:txBody>
      </p:sp>
      <p:cxnSp>
        <p:nvCxnSpPr>
          <p:cNvPr id="23" name="Straight Arrow Connector 22"/>
          <p:cNvCxnSpPr>
            <a:endCxn id="14" idx="1"/>
          </p:cNvCxnSpPr>
          <p:nvPr/>
        </p:nvCxnSpPr>
        <p:spPr>
          <a:xfrm>
            <a:off x="4100644" y="2831119"/>
            <a:ext cx="831396" cy="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</p:cNvCxnSpPr>
          <p:nvPr/>
        </p:nvCxnSpPr>
        <p:spPr>
          <a:xfrm>
            <a:off x="5580112" y="3234992"/>
            <a:ext cx="0" cy="35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3"/>
            <a:endCxn id="16" idx="1"/>
          </p:cNvCxnSpPr>
          <p:nvPr/>
        </p:nvCxnSpPr>
        <p:spPr>
          <a:xfrm>
            <a:off x="6260884" y="4077040"/>
            <a:ext cx="910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1" idx="1"/>
          </p:cNvCxnSpPr>
          <p:nvPr/>
        </p:nvCxnSpPr>
        <p:spPr>
          <a:xfrm flipV="1">
            <a:off x="2072765" y="2831119"/>
            <a:ext cx="731735" cy="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481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Program flow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00" y="1124745"/>
            <a:ext cx="8229600" cy="864096"/>
          </a:xfrm>
        </p:spPr>
        <p:txBody>
          <a:bodyPr>
            <a:normAutofit fontScale="92500" lnSpcReduction="20000"/>
          </a:bodyPr>
          <a:lstStyle/>
          <a:p>
            <a:r>
              <a:rPr lang="en-NZ" dirty="0" smtClean="0"/>
              <a:t>Standard program flow to gather and validate user input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0637" y="268121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Input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2948516" y="246643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Construct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2948516" y="275446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Validate</a:t>
            </a:r>
            <a:endParaRPr lang="en-NZ" dirty="0"/>
          </a:p>
        </p:txBody>
      </p:sp>
      <p:sp>
        <p:nvSpPr>
          <p:cNvPr id="11" name="Rectangle 10"/>
          <p:cNvSpPr/>
          <p:nvPr/>
        </p:nvSpPr>
        <p:spPr>
          <a:xfrm>
            <a:off x="2804500" y="2435075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/>
          <p:cNvSpPr/>
          <p:nvPr/>
        </p:nvSpPr>
        <p:spPr>
          <a:xfrm>
            <a:off x="776621" y="2440856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/>
          <p:cNvSpPr/>
          <p:nvPr/>
        </p:nvSpPr>
        <p:spPr>
          <a:xfrm>
            <a:off x="4932040" y="2442904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/>
          <p:cNvSpPr/>
          <p:nvPr/>
        </p:nvSpPr>
        <p:spPr>
          <a:xfrm>
            <a:off x="4964740" y="3680996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7171686" y="3680996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036748" y="26599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Build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5024660" y="3885597"/>
            <a:ext cx="7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Verify</a:t>
            </a:r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7186569" y="3899151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Execute</a:t>
            </a:r>
            <a:endParaRPr lang="en-NZ" dirty="0"/>
          </a:p>
        </p:txBody>
      </p:sp>
      <p:cxnSp>
        <p:nvCxnSpPr>
          <p:cNvPr id="23" name="Straight Arrow Connector 22"/>
          <p:cNvCxnSpPr>
            <a:endCxn id="14" idx="1"/>
          </p:cNvCxnSpPr>
          <p:nvPr/>
        </p:nvCxnSpPr>
        <p:spPr>
          <a:xfrm>
            <a:off x="4100644" y="2831119"/>
            <a:ext cx="831396" cy="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</p:cNvCxnSpPr>
          <p:nvPr/>
        </p:nvCxnSpPr>
        <p:spPr>
          <a:xfrm>
            <a:off x="5580112" y="3234992"/>
            <a:ext cx="0" cy="35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3"/>
            <a:endCxn id="16" idx="1"/>
          </p:cNvCxnSpPr>
          <p:nvPr/>
        </p:nvCxnSpPr>
        <p:spPr>
          <a:xfrm>
            <a:off x="6260884" y="4077040"/>
            <a:ext cx="910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1" idx="1"/>
          </p:cNvCxnSpPr>
          <p:nvPr/>
        </p:nvCxnSpPr>
        <p:spPr>
          <a:xfrm flipV="1">
            <a:off x="2072765" y="2831119"/>
            <a:ext cx="731735" cy="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34"/>
          <p:cNvSpPr/>
          <p:nvPr/>
        </p:nvSpPr>
        <p:spPr>
          <a:xfrm>
            <a:off x="599754" y="4427005"/>
            <a:ext cx="2232248" cy="1137941"/>
          </a:xfrm>
          <a:prstGeom prst="wedgeRoundRectCallout">
            <a:avLst>
              <a:gd name="adj1" fmla="val -19880"/>
              <a:gd name="adj2" fmla="val -1449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Input user command files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39130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Program flow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00" y="1124745"/>
            <a:ext cx="8229600" cy="864096"/>
          </a:xfrm>
        </p:spPr>
        <p:txBody>
          <a:bodyPr>
            <a:normAutofit fontScale="92500" lnSpcReduction="20000"/>
          </a:bodyPr>
          <a:lstStyle/>
          <a:p>
            <a:r>
              <a:rPr lang="en-NZ" dirty="0" smtClean="0"/>
              <a:t>Standard program flow to gather and validate user input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0637" y="268121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Input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2948516" y="246643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Construct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2948516" y="275446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Validate</a:t>
            </a:r>
            <a:endParaRPr lang="en-NZ" dirty="0"/>
          </a:p>
        </p:txBody>
      </p:sp>
      <p:sp>
        <p:nvSpPr>
          <p:cNvPr id="11" name="Rectangle 10"/>
          <p:cNvSpPr/>
          <p:nvPr/>
        </p:nvSpPr>
        <p:spPr>
          <a:xfrm>
            <a:off x="2804500" y="2435075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/>
          <p:cNvSpPr/>
          <p:nvPr/>
        </p:nvSpPr>
        <p:spPr>
          <a:xfrm>
            <a:off x="776621" y="2440856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/>
          <p:cNvSpPr/>
          <p:nvPr/>
        </p:nvSpPr>
        <p:spPr>
          <a:xfrm>
            <a:off x="4932040" y="2442904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/>
          <p:cNvSpPr/>
          <p:nvPr/>
        </p:nvSpPr>
        <p:spPr>
          <a:xfrm>
            <a:off x="4964740" y="3680996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7171686" y="3680996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036748" y="26599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Build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5024660" y="3885597"/>
            <a:ext cx="7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Verify</a:t>
            </a:r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7186569" y="3899151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Execute</a:t>
            </a:r>
            <a:endParaRPr lang="en-NZ" dirty="0"/>
          </a:p>
        </p:txBody>
      </p:sp>
      <p:cxnSp>
        <p:nvCxnSpPr>
          <p:cNvPr id="23" name="Straight Arrow Connector 22"/>
          <p:cNvCxnSpPr>
            <a:endCxn id="14" idx="1"/>
          </p:cNvCxnSpPr>
          <p:nvPr/>
        </p:nvCxnSpPr>
        <p:spPr>
          <a:xfrm>
            <a:off x="4100644" y="2831119"/>
            <a:ext cx="831396" cy="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</p:cNvCxnSpPr>
          <p:nvPr/>
        </p:nvCxnSpPr>
        <p:spPr>
          <a:xfrm>
            <a:off x="5580112" y="3234992"/>
            <a:ext cx="0" cy="35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3"/>
            <a:endCxn id="16" idx="1"/>
          </p:cNvCxnSpPr>
          <p:nvPr/>
        </p:nvCxnSpPr>
        <p:spPr>
          <a:xfrm>
            <a:off x="6260884" y="4077040"/>
            <a:ext cx="910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1" idx="1"/>
          </p:cNvCxnSpPr>
          <p:nvPr/>
        </p:nvCxnSpPr>
        <p:spPr>
          <a:xfrm flipV="1">
            <a:off x="2072765" y="2831119"/>
            <a:ext cx="731735" cy="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34"/>
          <p:cNvSpPr/>
          <p:nvPr/>
        </p:nvSpPr>
        <p:spPr>
          <a:xfrm>
            <a:off x="2370847" y="4725144"/>
            <a:ext cx="2232248" cy="1137941"/>
          </a:xfrm>
          <a:prstGeom prst="wedgeRoundRectCallout">
            <a:avLst>
              <a:gd name="adj1" fmla="val -8448"/>
              <a:gd name="adj2" fmla="val -1654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Construct the object and check the user has given the correct information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54884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Program flow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00" y="1124745"/>
            <a:ext cx="8229600" cy="864096"/>
          </a:xfrm>
        </p:spPr>
        <p:txBody>
          <a:bodyPr>
            <a:normAutofit fontScale="92500" lnSpcReduction="20000"/>
          </a:bodyPr>
          <a:lstStyle/>
          <a:p>
            <a:r>
              <a:rPr lang="en-NZ" dirty="0" smtClean="0"/>
              <a:t>Standard program flow to gather and validate user input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0637" y="268121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Input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2948516" y="246643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Construct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2948516" y="275446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Validate</a:t>
            </a:r>
            <a:endParaRPr lang="en-NZ" dirty="0"/>
          </a:p>
        </p:txBody>
      </p:sp>
      <p:sp>
        <p:nvSpPr>
          <p:cNvPr id="11" name="Rectangle 10"/>
          <p:cNvSpPr/>
          <p:nvPr/>
        </p:nvSpPr>
        <p:spPr>
          <a:xfrm>
            <a:off x="2804500" y="2435075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/>
          <p:cNvSpPr/>
          <p:nvPr/>
        </p:nvSpPr>
        <p:spPr>
          <a:xfrm>
            <a:off x="776621" y="2440856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/>
          <p:cNvSpPr/>
          <p:nvPr/>
        </p:nvSpPr>
        <p:spPr>
          <a:xfrm>
            <a:off x="4932040" y="2442904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/>
          <p:cNvSpPr/>
          <p:nvPr/>
        </p:nvSpPr>
        <p:spPr>
          <a:xfrm>
            <a:off x="4964740" y="3680996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7171686" y="3680996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036748" y="26599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Build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5024660" y="3885597"/>
            <a:ext cx="7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Verify</a:t>
            </a:r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7186569" y="3899151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Execute</a:t>
            </a:r>
            <a:endParaRPr lang="en-NZ" dirty="0"/>
          </a:p>
        </p:txBody>
      </p:sp>
      <p:cxnSp>
        <p:nvCxnSpPr>
          <p:cNvPr id="23" name="Straight Arrow Connector 22"/>
          <p:cNvCxnSpPr>
            <a:endCxn id="14" idx="1"/>
          </p:cNvCxnSpPr>
          <p:nvPr/>
        </p:nvCxnSpPr>
        <p:spPr>
          <a:xfrm>
            <a:off x="4100644" y="2831119"/>
            <a:ext cx="831396" cy="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</p:cNvCxnSpPr>
          <p:nvPr/>
        </p:nvCxnSpPr>
        <p:spPr>
          <a:xfrm>
            <a:off x="5580112" y="3234992"/>
            <a:ext cx="0" cy="35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3"/>
            <a:endCxn id="16" idx="1"/>
          </p:cNvCxnSpPr>
          <p:nvPr/>
        </p:nvCxnSpPr>
        <p:spPr>
          <a:xfrm>
            <a:off x="6260884" y="4077040"/>
            <a:ext cx="910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1" idx="1"/>
          </p:cNvCxnSpPr>
          <p:nvPr/>
        </p:nvCxnSpPr>
        <p:spPr>
          <a:xfrm flipV="1">
            <a:off x="2072765" y="2831119"/>
            <a:ext cx="731735" cy="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34"/>
          <p:cNvSpPr/>
          <p:nvPr/>
        </p:nvSpPr>
        <p:spPr>
          <a:xfrm>
            <a:off x="1907704" y="4268484"/>
            <a:ext cx="2397309" cy="1738618"/>
          </a:xfrm>
          <a:prstGeom prst="wedgeRoundRectCallout">
            <a:avLst>
              <a:gd name="adj1" fmla="val 72147"/>
              <a:gd name="adj2" fmla="val -1067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Link to other relevant objects and build the relationships needed to run the model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4394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066130"/>
          </a:xfrm>
        </p:spPr>
        <p:txBody>
          <a:bodyPr/>
          <a:lstStyle/>
          <a:p>
            <a:r>
              <a:rPr lang="en-NZ" dirty="0" smtClean="0"/>
              <a:t>CASAL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Conceived 1999, version 1.0 available in 2001 </a:t>
            </a:r>
          </a:p>
          <a:p>
            <a:r>
              <a:rPr lang="en-NZ" dirty="0" smtClean="0"/>
              <a:t>Current version</a:t>
            </a:r>
          </a:p>
          <a:p>
            <a:pPr lvl="1"/>
            <a:r>
              <a:rPr lang="en-NZ" dirty="0" smtClean="0"/>
              <a:t>Bull, B.; Francis, </a:t>
            </a:r>
            <a:r>
              <a:rPr lang="en-NZ" dirty="0" err="1" smtClean="0"/>
              <a:t>R.I.C.C</a:t>
            </a:r>
            <a:r>
              <a:rPr lang="en-NZ" dirty="0" smtClean="0"/>
              <a:t>.; Dunn, A.; McKenzie, A.; Gilbert, </a:t>
            </a:r>
            <a:r>
              <a:rPr lang="en-NZ" dirty="0" err="1" smtClean="0"/>
              <a:t>D.J</a:t>
            </a:r>
            <a:r>
              <a:rPr lang="en-NZ" dirty="0" smtClean="0"/>
              <a:t>.; Smith, </a:t>
            </a:r>
            <a:r>
              <a:rPr lang="en-NZ" dirty="0" err="1" smtClean="0"/>
              <a:t>M.H</a:t>
            </a:r>
            <a:r>
              <a:rPr lang="en-NZ" dirty="0" smtClean="0"/>
              <a:t>.; </a:t>
            </a:r>
            <a:r>
              <a:rPr lang="en-NZ" dirty="0" err="1" smtClean="0"/>
              <a:t>Bian</a:t>
            </a:r>
            <a:r>
              <a:rPr lang="en-NZ" dirty="0" smtClean="0"/>
              <a:t>, R.; Fu, D. (2012). CASAL (C++ algorithmic stock assessment laboratory): CASAL user manual </a:t>
            </a:r>
            <a:r>
              <a:rPr lang="en-NZ" dirty="0" err="1" smtClean="0"/>
              <a:t>v2.30</a:t>
            </a:r>
            <a:r>
              <a:rPr lang="en-NZ" dirty="0" smtClean="0"/>
              <a:t>-2012/03/21. NIWA Technical Report. 135. 280 p.</a:t>
            </a:r>
          </a:p>
          <a:p>
            <a:r>
              <a:rPr lang="en-NZ" dirty="0" smtClean="0"/>
              <a:t>Extensively used within New Zealand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280"/>
            <a:ext cx="1728216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59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Program flow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00" y="1124745"/>
            <a:ext cx="8229600" cy="864096"/>
          </a:xfrm>
        </p:spPr>
        <p:txBody>
          <a:bodyPr>
            <a:normAutofit fontScale="92500" lnSpcReduction="20000"/>
          </a:bodyPr>
          <a:lstStyle/>
          <a:p>
            <a:r>
              <a:rPr lang="en-NZ" dirty="0" smtClean="0"/>
              <a:t>Standard program flow to gather and validate user input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0637" y="268121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Input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2948516" y="246643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Construct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2948516" y="275446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Validate</a:t>
            </a:r>
            <a:endParaRPr lang="en-NZ" dirty="0"/>
          </a:p>
        </p:txBody>
      </p:sp>
      <p:sp>
        <p:nvSpPr>
          <p:cNvPr id="11" name="Rectangle 10"/>
          <p:cNvSpPr/>
          <p:nvPr/>
        </p:nvSpPr>
        <p:spPr>
          <a:xfrm>
            <a:off x="2804500" y="2435075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/>
          <p:cNvSpPr/>
          <p:nvPr/>
        </p:nvSpPr>
        <p:spPr>
          <a:xfrm>
            <a:off x="776621" y="2440856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/>
          <p:cNvSpPr/>
          <p:nvPr/>
        </p:nvSpPr>
        <p:spPr>
          <a:xfrm>
            <a:off x="4932040" y="2442904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/>
          <p:cNvSpPr/>
          <p:nvPr/>
        </p:nvSpPr>
        <p:spPr>
          <a:xfrm>
            <a:off x="4964740" y="3680996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7171686" y="3680996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036748" y="26599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Build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5024660" y="3885597"/>
            <a:ext cx="7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Verify</a:t>
            </a:r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7186569" y="3899151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Execute</a:t>
            </a:r>
            <a:endParaRPr lang="en-NZ" dirty="0"/>
          </a:p>
        </p:txBody>
      </p:sp>
      <p:cxnSp>
        <p:nvCxnSpPr>
          <p:cNvPr id="23" name="Straight Arrow Connector 22"/>
          <p:cNvCxnSpPr>
            <a:endCxn id="14" idx="1"/>
          </p:cNvCxnSpPr>
          <p:nvPr/>
        </p:nvCxnSpPr>
        <p:spPr>
          <a:xfrm>
            <a:off x="4100644" y="2831119"/>
            <a:ext cx="831396" cy="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</p:cNvCxnSpPr>
          <p:nvPr/>
        </p:nvCxnSpPr>
        <p:spPr>
          <a:xfrm>
            <a:off x="5580112" y="3234992"/>
            <a:ext cx="0" cy="35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3"/>
            <a:endCxn id="16" idx="1"/>
          </p:cNvCxnSpPr>
          <p:nvPr/>
        </p:nvCxnSpPr>
        <p:spPr>
          <a:xfrm>
            <a:off x="6260884" y="4077040"/>
            <a:ext cx="910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1" idx="1"/>
          </p:cNvCxnSpPr>
          <p:nvPr/>
        </p:nvCxnSpPr>
        <p:spPr>
          <a:xfrm flipV="1">
            <a:off x="2072765" y="2831119"/>
            <a:ext cx="731735" cy="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34"/>
          <p:cNvSpPr/>
          <p:nvPr/>
        </p:nvSpPr>
        <p:spPr>
          <a:xfrm>
            <a:off x="1619671" y="4365104"/>
            <a:ext cx="2105609" cy="1641997"/>
          </a:xfrm>
          <a:prstGeom prst="wedgeRoundRectCallout">
            <a:avLst>
              <a:gd name="adj1" fmla="val 104048"/>
              <a:gd name="adj2" fmla="val -660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(Optionally) </a:t>
            </a:r>
            <a:r>
              <a:rPr lang="en-NZ" dirty="0"/>
              <a:t>a</a:t>
            </a:r>
            <a:r>
              <a:rPr lang="en-NZ" dirty="0" smtClean="0"/>
              <a:t>pply consistency checks across the model. Does the model make sense?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34056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Program flow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00" y="1124745"/>
            <a:ext cx="8229600" cy="864096"/>
          </a:xfrm>
        </p:spPr>
        <p:txBody>
          <a:bodyPr>
            <a:normAutofit fontScale="92500" lnSpcReduction="20000"/>
          </a:bodyPr>
          <a:lstStyle/>
          <a:p>
            <a:r>
              <a:rPr lang="en-NZ" dirty="0" smtClean="0"/>
              <a:t>Standard program flow to gather and validate user input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0637" y="268121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Input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2948516" y="246643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Construct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2948516" y="275446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Validate</a:t>
            </a:r>
            <a:endParaRPr lang="en-NZ" dirty="0"/>
          </a:p>
        </p:txBody>
      </p:sp>
      <p:sp>
        <p:nvSpPr>
          <p:cNvPr id="11" name="Rectangle 10"/>
          <p:cNvSpPr/>
          <p:nvPr/>
        </p:nvSpPr>
        <p:spPr>
          <a:xfrm>
            <a:off x="2804500" y="2435075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/>
          <p:cNvSpPr/>
          <p:nvPr/>
        </p:nvSpPr>
        <p:spPr>
          <a:xfrm>
            <a:off x="776621" y="2440856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/>
          <p:cNvSpPr/>
          <p:nvPr/>
        </p:nvSpPr>
        <p:spPr>
          <a:xfrm>
            <a:off x="4932040" y="2442904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/>
          <p:cNvSpPr/>
          <p:nvPr/>
        </p:nvSpPr>
        <p:spPr>
          <a:xfrm>
            <a:off x="4964740" y="3680996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7171686" y="3680996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036748" y="26599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Build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5024660" y="3885597"/>
            <a:ext cx="7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Verify</a:t>
            </a:r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7186569" y="3899151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Execute</a:t>
            </a:r>
            <a:endParaRPr lang="en-NZ" dirty="0"/>
          </a:p>
        </p:txBody>
      </p:sp>
      <p:cxnSp>
        <p:nvCxnSpPr>
          <p:cNvPr id="23" name="Straight Arrow Connector 22"/>
          <p:cNvCxnSpPr>
            <a:endCxn id="14" idx="1"/>
          </p:cNvCxnSpPr>
          <p:nvPr/>
        </p:nvCxnSpPr>
        <p:spPr>
          <a:xfrm>
            <a:off x="4100644" y="2831119"/>
            <a:ext cx="831396" cy="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</p:cNvCxnSpPr>
          <p:nvPr/>
        </p:nvCxnSpPr>
        <p:spPr>
          <a:xfrm>
            <a:off x="5580112" y="3234992"/>
            <a:ext cx="0" cy="35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3"/>
            <a:endCxn id="16" idx="1"/>
          </p:cNvCxnSpPr>
          <p:nvPr/>
        </p:nvCxnSpPr>
        <p:spPr>
          <a:xfrm>
            <a:off x="6260884" y="4077040"/>
            <a:ext cx="910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1" idx="1"/>
          </p:cNvCxnSpPr>
          <p:nvPr/>
        </p:nvCxnSpPr>
        <p:spPr>
          <a:xfrm flipV="1">
            <a:off x="2072765" y="2831119"/>
            <a:ext cx="731735" cy="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34"/>
          <p:cNvSpPr/>
          <p:nvPr/>
        </p:nvSpPr>
        <p:spPr>
          <a:xfrm>
            <a:off x="6472169" y="5445224"/>
            <a:ext cx="1428799" cy="576064"/>
          </a:xfrm>
          <a:prstGeom prst="wedgeRoundRectCallout">
            <a:avLst>
              <a:gd name="adj1" fmla="val 43444"/>
              <a:gd name="adj2" fmla="val -2120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Run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5193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Current state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Base code design framework in place</a:t>
            </a:r>
          </a:p>
          <a:p>
            <a:r>
              <a:rPr lang="en-NZ" dirty="0" smtClean="0"/>
              <a:t>Initial/basic functionality developed and currently being tested</a:t>
            </a:r>
          </a:p>
          <a:p>
            <a:r>
              <a:rPr lang="en-NZ" dirty="0" smtClean="0"/>
              <a:t>Self documentation (code) implemented</a:t>
            </a:r>
          </a:p>
          <a:p>
            <a:r>
              <a:rPr lang="en-NZ" dirty="0" smtClean="0"/>
              <a:t>Unit test framework and </a:t>
            </a:r>
            <a:r>
              <a:rPr lang="en-NZ" dirty="0" err="1" smtClean="0"/>
              <a:t>automagic</a:t>
            </a:r>
            <a:r>
              <a:rPr lang="en-NZ" dirty="0" smtClean="0"/>
              <a:t> build system fully functional</a:t>
            </a:r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81061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Next </a:t>
            </a:r>
            <a:r>
              <a:rPr lang="en-NZ" dirty="0" smtClean="0"/>
              <a:t>steps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Complete model specification requires documenting</a:t>
            </a:r>
          </a:p>
          <a:p>
            <a:r>
              <a:rPr lang="en-NZ" dirty="0" smtClean="0"/>
              <a:t>Implement required functionality</a:t>
            </a:r>
          </a:p>
          <a:p>
            <a:r>
              <a:rPr lang="en-NZ" dirty="0"/>
              <a:t>End-user documentation developed</a:t>
            </a:r>
          </a:p>
          <a:p>
            <a:r>
              <a:rPr lang="en-NZ" dirty="0"/>
              <a:t>“Verify” process and template definitions</a:t>
            </a:r>
          </a:p>
          <a:p>
            <a:r>
              <a:rPr lang="en-NZ" dirty="0" smtClean="0"/>
              <a:t>R/python code integration</a:t>
            </a:r>
          </a:p>
          <a:p>
            <a:r>
              <a:rPr lang="en-NZ" dirty="0" smtClean="0"/>
              <a:t>CASAL model validation and comparison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52748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Acknowledgements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 smtClean="0"/>
              <a:t>CASAL2</a:t>
            </a:r>
            <a:r>
              <a:rPr lang="en-NZ" dirty="0" smtClean="0"/>
              <a:t> development and applications have been funded by NIWA and Ministry for Primary Industries</a:t>
            </a:r>
          </a:p>
          <a:p>
            <a:r>
              <a:rPr lang="en-NZ" dirty="0"/>
              <a:t>Ian </a:t>
            </a:r>
            <a:r>
              <a:rPr lang="en-NZ" dirty="0" smtClean="0"/>
              <a:t>Doonan </a:t>
            </a:r>
            <a:r>
              <a:rPr lang="en-NZ" dirty="0"/>
              <a:t>and Scott </a:t>
            </a:r>
            <a:r>
              <a:rPr lang="en-NZ" dirty="0" smtClean="0"/>
              <a:t>Rasmussen </a:t>
            </a:r>
          </a:p>
          <a:p>
            <a:r>
              <a:rPr lang="en-NZ" dirty="0" smtClean="0"/>
              <a:t>The </a:t>
            </a:r>
            <a:r>
              <a:rPr lang="en-NZ" dirty="0" err="1" smtClean="0"/>
              <a:t>CASAL2</a:t>
            </a:r>
            <a:r>
              <a:rPr lang="en-NZ" dirty="0" smtClean="0"/>
              <a:t> 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233568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1104" cy="1066130"/>
          </a:xfrm>
        </p:spPr>
        <p:txBody>
          <a:bodyPr/>
          <a:lstStyle/>
          <a:p>
            <a:r>
              <a:rPr lang="en-NZ" dirty="0" smtClean="0"/>
              <a:t>Why?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smtClean="0"/>
              <a:t>Design objective:</a:t>
            </a:r>
          </a:p>
          <a:p>
            <a:pPr lvl="1"/>
            <a:r>
              <a:rPr lang="en-NZ" smtClean="0"/>
              <a:t>A flexible, generalised statistical age or length structured model</a:t>
            </a:r>
          </a:p>
          <a:p>
            <a:pPr lvl="1"/>
            <a:r>
              <a:rPr lang="en-NZ" smtClean="0"/>
              <a:t>Assisting scientists</a:t>
            </a:r>
          </a:p>
          <a:p>
            <a:pPr lvl="2"/>
            <a:r>
              <a:rPr lang="en-NZ" smtClean="0"/>
              <a:t>Standard, validated code base with a common knowledge pool of problems and solutions</a:t>
            </a:r>
          </a:p>
          <a:p>
            <a:pPr lvl="2"/>
            <a:r>
              <a:rPr lang="en-NZ" smtClean="0"/>
              <a:t>Standardised interface that ‘self-documents’ each model</a:t>
            </a:r>
          </a:p>
          <a:p>
            <a:pPr lvl="1"/>
            <a:r>
              <a:rPr lang="en-NZ" smtClean="0"/>
              <a:t>Assisting stakeholders</a:t>
            </a:r>
          </a:p>
          <a:p>
            <a:pPr lvl="2"/>
            <a:r>
              <a:rPr lang="en-NZ" smtClean="0"/>
              <a:t>Standardised terminology</a:t>
            </a:r>
          </a:p>
          <a:p>
            <a:pPr lvl="2"/>
            <a:r>
              <a:rPr lang="en-NZ" smtClean="0"/>
              <a:t>Standardised mathematical description contained in one place </a:t>
            </a:r>
          </a:p>
          <a:p>
            <a:pPr lvl="2"/>
            <a:r>
              <a:rPr lang="en-NZ" smtClean="0"/>
              <a:t>Consistent outputs allowing easy comparison between models, over time, and across stocks</a:t>
            </a:r>
          </a:p>
          <a:p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280"/>
            <a:ext cx="1728216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6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851104" cy="1066130"/>
          </a:xfrm>
        </p:spPr>
        <p:txBody>
          <a:bodyPr/>
          <a:lstStyle/>
          <a:p>
            <a:r>
              <a:rPr lang="en-AU" dirty="0" smtClean="0"/>
              <a:t>So …. what is CASAL?</a:t>
            </a:r>
            <a:endParaRPr lang="en-AU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Generalised software that implements a fairly standard age- (or length-) structured discrete time-step population dynamics model</a:t>
            </a:r>
          </a:p>
          <a:p>
            <a:r>
              <a:rPr lang="en-AU" dirty="0" smtClean="0"/>
              <a:t>Consists of three components</a:t>
            </a:r>
          </a:p>
          <a:p>
            <a:pPr lvl="1"/>
            <a:r>
              <a:rPr lang="en-AU" dirty="0" smtClean="0"/>
              <a:t>Population</a:t>
            </a:r>
          </a:p>
          <a:p>
            <a:pPr lvl="1"/>
            <a:r>
              <a:rPr lang="en-AU" dirty="0" smtClean="0"/>
              <a:t>Estimation &amp; observations</a:t>
            </a:r>
          </a:p>
          <a:p>
            <a:pPr lvl="1"/>
            <a:r>
              <a:rPr lang="en-AU" dirty="0" smtClean="0"/>
              <a:t>Outputs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pPr lvl="1"/>
            <a:endParaRPr lang="en-AU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280"/>
            <a:ext cx="1728216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50200" cy="1066130"/>
          </a:xfrm>
        </p:spPr>
        <p:txBody>
          <a:bodyPr/>
          <a:lstStyle/>
          <a:p>
            <a:r>
              <a:rPr lang="en-NZ" dirty="0" smtClean="0"/>
              <a:t>Population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dirty="0"/>
              <a:t>Sex, maturity, stock structure options</a:t>
            </a:r>
          </a:p>
          <a:p>
            <a:pPr>
              <a:lnSpc>
                <a:spcPct val="90000"/>
              </a:lnSpc>
            </a:pPr>
            <a:r>
              <a:rPr lang="en-AU" dirty="0"/>
              <a:t>Flexible time period, annual cycle, with some additional optional population processes</a:t>
            </a:r>
          </a:p>
          <a:p>
            <a:pPr>
              <a:lnSpc>
                <a:spcPct val="90000"/>
              </a:lnSpc>
            </a:pPr>
            <a:r>
              <a:rPr lang="en-AU" dirty="0"/>
              <a:t>Multiple fleets and fisheries occurring in single or multiple areas</a:t>
            </a:r>
          </a:p>
          <a:p>
            <a:pPr>
              <a:lnSpc>
                <a:spcPct val="90000"/>
              </a:lnSpc>
            </a:pPr>
            <a:r>
              <a:rPr lang="en-AU" dirty="0"/>
              <a:t>Optional catch-equations: Baranov or exploitation </a:t>
            </a:r>
            <a:r>
              <a:rPr lang="en-AU" dirty="0" smtClean="0"/>
              <a:t>rate</a:t>
            </a:r>
          </a:p>
          <a:p>
            <a:pPr>
              <a:lnSpc>
                <a:spcPct val="90000"/>
              </a:lnSpc>
            </a:pPr>
            <a:r>
              <a:rPr lang="en-AU" dirty="0" smtClean="0"/>
              <a:t>Alternative forms of age-length relationships</a:t>
            </a:r>
          </a:p>
          <a:p>
            <a:pPr>
              <a:lnSpc>
                <a:spcPct val="90000"/>
              </a:lnSpc>
            </a:pPr>
            <a:r>
              <a:rPr lang="en-AU" dirty="0" smtClean="0"/>
              <a:t>Selectivity/</a:t>
            </a:r>
            <a:r>
              <a:rPr lang="en-AU" dirty="0" err="1" smtClean="0"/>
              <a:t>ogive</a:t>
            </a:r>
            <a:r>
              <a:rPr lang="en-AU" dirty="0" smtClean="0"/>
              <a:t> definitions</a:t>
            </a:r>
            <a:endParaRPr lang="en-AU" dirty="0"/>
          </a:p>
          <a:p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280"/>
            <a:ext cx="1728216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2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50200" cy="1066130"/>
          </a:xfrm>
        </p:spPr>
        <p:txBody>
          <a:bodyPr/>
          <a:lstStyle/>
          <a:p>
            <a:r>
              <a:rPr lang="en-NZ" dirty="0" smtClean="0"/>
              <a:t>Estimation &amp; observation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Methods (mechanics) of estimation</a:t>
            </a:r>
          </a:p>
          <a:p>
            <a:r>
              <a:rPr lang="en-NZ" dirty="0" smtClean="0"/>
              <a:t>Observations </a:t>
            </a:r>
          </a:p>
          <a:p>
            <a:r>
              <a:rPr lang="en-NZ" dirty="0" smtClean="0"/>
              <a:t>Estimation</a:t>
            </a:r>
          </a:p>
          <a:p>
            <a:pPr lvl="1"/>
            <a:r>
              <a:rPr lang="en-NZ" dirty="0" smtClean="0"/>
              <a:t>Parameters</a:t>
            </a:r>
          </a:p>
          <a:p>
            <a:pPr lvl="1"/>
            <a:r>
              <a:rPr lang="en-NZ" dirty="0" smtClean="0"/>
              <a:t>Bounds</a:t>
            </a:r>
          </a:p>
          <a:p>
            <a:r>
              <a:rPr lang="en-NZ" dirty="0" smtClean="0"/>
              <a:t>Likelihoods</a:t>
            </a:r>
          </a:p>
          <a:p>
            <a:r>
              <a:rPr lang="en-NZ" dirty="0" smtClean="0"/>
              <a:t>Penalties</a:t>
            </a:r>
          </a:p>
          <a:p>
            <a:r>
              <a:rPr lang="en-NZ" dirty="0" smtClean="0"/>
              <a:t>Priors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280"/>
            <a:ext cx="1728216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50200" cy="1066130"/>
          </a:xfrm>
        </p:spPr>
        <p:txBody>
          <a:bodyPr/>
          <a:lstStyle/>
          <a:p>
            <a:r>
              <a:rPr lang="en-NZ" dirty="0" smtClean="0"/>
              <a:t>Outputs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Output quantities </a:t>
            </a:r>
          </a:p>
          <a:p>
            <a:r>
              <a:rPr lang="en-NZ" dirty="0" smtClean="0"/>
              <a:t>“Pseudo” </a:t>
            </a:r>
            <a:r>
              <a:rPr lang="en-NZ" dirty="0"/>
              <a:t>observations</a:t>
            </a:r>
          </a:p>
          <a:p>
            <a:r>
              <a:rPr lang="en-NZ" dirty="0" smtClean="0"/>
              <a:t>Projections</a:t>
            </a:r>
            <a:endParaRPr lang="en-NZ" dirty="0"/>
          </a:p>
          <a:p>
            <a:r>
              <a:rPr lang="en-NZ" dirty="0" smtClean="0"/>
              <a:t>Yields</a:t>
            </a:r>
          </a:p>
          <a:p>
            <a:pPr lvl="1"/>
            <a:r>
              <a:rPr lang="en-NZ" dirty="0" smtClean="0"/>
              <a:t>Deterministic </a:t>
            </a:r>
            <a:endParaRPr lang="en-NZ" dirty="0"/>
          </a:p>
          <a:p>
            <a:pPr lvl="1"/>
            <a:r>
              <a:rPr lang="en-NZ" dirty="0" smtClean="0"/>
              <a:t>Stochastic </a:t>
            </a:r>
            <a:r>
              <a:rPr lang="en-NZ" dirty="0"/>
              <a:t>(</a:t>
            </a:r>
            <a:r>
              <a:rPr lang="en-NZ" dirty="0" err="1"/>
              <a:t>MCY</a:t>
            </a:r>
            <a:r>
              <a:rPr lang="en-NZ" dirty="0"/>
              <a:t> and CAY</a:t>
            </a:r>
            <a:r>
              <a:rPr lang="en-NZ" dirty="0" smtClean="0"/>
              <a:t>)</a:t>
            </a:r>
          </a:p>
          <a:p>
            <a:r>
              <a:rPr lang="en-NZ" dirty="0" smtClean="0"/>
              <a:t>Simulated observations</a:t>
            </a:r>
            <a:endParaRPr lang="en-NZ" dirty="0"/>
          </a:p>
          <a:p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280"/>
            <a:ext cx="1728216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3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50200" cy="1066130"/>
          </a:xfrm>
        </p:spPr>
        <p:txBody>
          <a:bodyPr/>
          <a:lstStyle/>
          <a:p>
            <a:r>
              <a:rPr lang="en-AU" dirty="0" smtClean="0"/>
              <a:t>Has it been useful?</a:t>
            </a:r>
            <a:endParaRPr lang="en-AU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7085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AU" dirty="0" smtClean="0"/>
              <a:t>Assisted in having standard </a:t>
            </a:r>
            <a:r>
              <a:rPr lang="en-AU" dirty="0"/>
              <a:t>approach</a:t>
            </a:r>
          </a:p>
          <a:p>
            <a:pPr lvl="1">
              <a:lnSpc>
                <a:spcPct val="90000"/>
              </a:lnSpc>
            </a:pPr>
            <a:r>
              <a:rPr lang="en-AU" dirty="0"/>
              <a:t>Consistent results</a:t>
            </a:r>
          </a:p>
          <a:p>
            <a:pPr lvl="1">
              <a:lnSpc>
                <a:spcPct val="90000"/>
              </a:lnSpc>
            </a:pPr>
            <a:r>
              <a:rPr lang="en-AU" dirty="0"/>
              <a:t>Transfer of </a:t>
            </a:r>
            <a:r>
              <a:rPr lang="en-AU" dirty="0" smtClean="0"/>
              <a:t>scientist skills </a:t>
            </a:r>
            <a:r>
              <a:rPr lang="en-AU" dirty="0"/>
              <a:t>between </a:t>
            </a:r>
            <a:r>
              <a:rPr lang="en-AU" dirty="0" smtClean="0"/>
              <a:t>stocks/assessments</a:t>
            </a:r>
            <a:endParaRPr lang="en-AU" dirty="0"/>
          </a:p>
          <a:p>
            <a:pPr lvl="1">
              <a:lnSpc>
                <a:spcPct val="90000"/>
              </a:lnSpc>
            </a:pPr>
            <a:r>
              <a:rPr lang="en-AU" dirty="0" smtClean="0"/>
              <a:t>Allows more efficient </a:t>
            </a:r>
            <a:r>
              <a:rPr lang="en-AU" dirty="0"/>
              <a:t>use of time</a:t>
            </a:r>
          </a:p>
          <a:p>
            <a:pPr>
              <a:lnSpc>
                <a:spcPct val="90000"/>
              </a:lnSpc>
            </a:pPr>
            <a:r>
              <a:rPr lang="en-AU" dirty="0" smtClean="0"/>
              <a:t>Helped reduce </a:t>
            </a:r>
            <a:r>
              <a:rPr lang="en-AU" dirty="0"/>
              <a:t>errors</a:t>
            </a:r>
          </a:p>
          <a:p>
            <a:pPr lvl="1">
              <a:lnSpc>
                <a:spcPct val="90000"/>
              </a:lnSpc>
            </a:pPr>
            <a:r>
              <a:rPr lang="en-AU" dirty="0"/>
              <a:t>Aid bug detection</a:t>
            </a:r>
          </a:p>
          <a:p>
            <a:pPr lvl="1">
              <a:lnSpc>
                <a:spcPct val="90000"/>
              </a:lnSpc>
            </a:pPr>
            <a:r>
              <a:rPr lang="en-AU" dirty="0"/>
              <a:t>Standardised </a:t>
            </a:r>
            <a:r>
              <a:rPr lang="en-AU" dirty="0" smtClean="0"/>
              <a:t>output and interpretation</a:t>
            </a:r>
            <a:endParaRPr lang="en-AU" dirty="0"/>
          </a:p>
          <a:p>
            <a:pPr>
              <a:lnSpc>
                <a:spcPct val="90000"/>
              </a:lnSpc>
            </a:pPr>
            <a:r>
              <a:rPr lang="en-AU" dirty="0" smtClean="0"/>
              <a:t>Allowed for more efficient </a:t>
            </a:r>
            <a:r>
              <a:rPr lang="en-AU" dirty="0"/>
              <a:t>flexibility</a:t>
            </a:r>
          </a:p>
          <a:p>
            <a:pPr lvl="1">
              <a:lnSpc>
                <a:spcPct val="90000"/>
              </a:lnSpc>
            </a:pPr>
            <a:r>
              <a:rPr lang="en-AU" dirty="0" smtClean="0"/>
              <a:t>Allows faster comparison </a:t>
            </a:r>
            <a:r>
              <a:rPr lang="en-AU" dirty="0"/>
              <a:t>of </a:t>
            </a:r>
            <a:r>
              <a:rPr lang="en-AU" dirty="0" smtClean="0"/>
              <a:t>alternatives model assumptions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280"/>
            <a:ext cx="1728216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29369"/>
      </p:ext>
    </p:extLst>
  </p:cSld>
  <p:clrMapOvr>
    <a:masterClrMapping/>
  </p:clrMapOvr>
</p:sld>
</file>

<file path=ppt/theme/theme1.xml><?xml version="1.0" encoding="utf-8"?>
<a:theme xmlns:a="http://schemas.openxmlformats.org/drawingml/2006/main" name="NIWA Template (AD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3719</TotalTime>
  <Words>1513</Words>
  <Application>Microsoft Office PowerPoint</Application>
  <PresentationFormat>On-screen Show (4:3)</PresentationFormat>
  <Paragraphs>282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NIWA Template (AD)</vt:lpstr>
      <vt:lpstr>Building a stock assessment package: the developments towards CASAL2  Presentation to the Knowledge Based Bio‐Economy (KBBE) workshop on stock assessment methods including low information stocks and mixed species fisheries, Hobart, November 2013</vt:lpstr>
      <vt:lpstr>Introduction</vt:lpstr>
      <vt:lpstr>CASAL</vt:lpstr>
      <vt:lpstr>Why?</vt:lpstr>
      <vt:lpstr>So …. what is CASAL?</vt:lpstr>
      <vt:lpstr>Population </vt:lpstr>
      <vt:lpstr>Estimation &amp; observation</vt:lpstr>
      <vt:lpstr>Outputs</vt:lpstr>
      <vt:lpstr>Has it been useful?</vt:lpstr>
      <vt:lpstr>CASAL usage</vt:lpstr>
      <vt:lpstr>Increased efficiency</vt:lpstr>
      <vt:lpstr>Problems with CASAL…</vt:lpstr>
      <vt:lpstr>Why not modify CASAL?</vt:lpstr>
      <vt:lpstr>Time for a replacement?</vt:lpstr>
      <vt:lpstr>Introducing CASAL2</vt:lpstr>
      <vt:lpstr>Design objectives</vt:lpstr>
      <vt:lpstr>Code objectives </vt:lpstr>
      <vt:lpstr>Constraints</vt:lpstr>
      <vt:lpstr>Population modelling concepts</vt:lpstr>
      <vt:lpstr>Observations and likelihoods</vt:lpstr>
      <vt:lpstr>Outputs</vt:lpstr>
      <vt:lpstr>Templates</vt:lpstr>
      <vt:lpstr>Other features</vt:lpstr>
      <vt:lpstr>Software design</vt:lpstr>
      <vt:lpstr>Modern code architecture and code standards</vt:lpstr>
      <vt:lpstr>Program flow</vt:lpstr>
      <vt:lpstr>Program flow</vt:lpstr>
      <vt:lpstr>Program flow</vt:lpstr>
      <vt:lpstr>Program flow</vt:lpstr>
      <vt:lpstr>Program flow</vt:lpstr>
      <vt:lpstr>Program flow</vt:lpstr>
      <vt:lpstr>Current state</vt:lpstr>
      <vt:lpstr>Next steps</vt:lpstr>
      <vt:lpstr>Acknowledgements</vt:lpstr>
    </vt:vector>
  </TitlesOfParts>
  <Company>NIWA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Alistair Dunn</dc:creator>
  <cp:lastModifiedBy>Alistair Dunn</cp:lastModifiedBy>
  <cp:revision>217</cp:revision>
  <dcterms:created xsi:type="dcterms:W3CDTF">2013-01-22T01:36:54Z</dcterms:created>
  <dcterms:modified xsi:type="dcterms:W3CDTF">2013-11-26T21:30:18Z</dcterms:modified>
</cp:coreProperties>
</file>