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14" r:id="rId4"/>
    <p:sldId id="311" r:id="rId5"/>
    <p:sldId id="312" r:id="rId6"/>
    <p:sldId id="278" r:id="rId7"/>
    <p:sldId id="280" r:id="rId8"/>
    <p:sldId id="315" r:id="rId9"/>
    <p:sldId id="310" r:id="rId10"/>
    <p:sldId id="308" r:id="rId11"/>
    <p:sldId id="282" r:id="rId12"/>
    <p:sldId id="29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799" autoAdjust="0"/>
  </p:normalViewPr>
  <p:slideViewPr>
    <p:cSldViewPr>
      <p:cViewPr varScale="1">
        <p:scale>
          <a:sx n="55" d="100"/>
          <a:sy n="55" d="100"/>
        </p:scale>
        <p:origin x="157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86FC-D6B8-4CC0-AB65-88F2490BBF0F}" type="datetimeFigureOut">
              <a:rPr lang="en-NZ" smtClean="0"/>
              <a:t>21/09/2015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44BF-0131-47B6-8F6C-AA14D56045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908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44BF-0131-47B6-8F6C-AA14D560457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11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See SS3 &amp; other similar programs</a:t>
            </a:r>
          </a:p>
          <a:p>
            <a:r>
              <a:rPr lang="en-NZ" dirty="0" smtClean="0"/>
              <a:t>Modern methods</a:t>
            </a:r>
          </a:p>
          <a:p>
            <a:r>
              <a:rPr lang="en-NZ" dirty="0" smtClean="0"/>
              <a:t>More scope in range of problems</a:t>
            </a:r>
          </a:p>
          <a:p>
            <a:r>
              <a:rPr lang="en-NZ" dirty="0" smtClean="0"/>
              <a:t>Easily</a:t>
            </a:r>
            <a:r>
              <a:rPr lang="en-NZ" baseline="0" dirty="0" smtClean="0"/>
              <a:t> extended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44BF-0131-47B6-8F6C-AA14D5604575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285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See SS3 &amp; other similar programs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44BF-0131-47B6-8F6C-AA14D5604575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0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DBFC9-2882-4E17-AC0B-BC79BDAAEE12}" type="slidenum">
              <a:rPr lang="en-AU"/>
              <a:pPr/>
              <a:t>4</a:t>
            </a:fld>
            <a:endParaRPr lang="en-AU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I’ve </a:t>
            </a:r>
            <a:r>
              <a:rPr lang="en-NZ" dirty="0" err="1"/>
              <a:t>hgh</a:t>
            </a:r>
            <a:r>
              <a:rPr lang="en-NZ" dirty="0"/>
              <a:t> lighted one aspect of </a:t>
            </a:r>
            <a:r>
              <a:rPr lang="en-NZ" dirty="0" smtClean="0"/>
              <a:t>how </a:t>
            </a:r>
            <a:r>
              <a:rPr lang="en-NZ" dirty="0"/>
              <a:t>CASAL has changed the way in which we work.</a:t>
            </a:r>
          </a:p>
          <a:p>
            <a:endParaRPr lang="en-NZ" dirty="0"/>
          </a:p>
          <a:p>
            <a:r>
              <a:rPr lang="en-NZ" dirty="0"/>
              <a:t>Before this tool, models were often one off, written by a single person for a single problem</a:t>
            </a:r>
          </a:p>
          <a:p>
            <a:r>
              <a:rPr lang="en-NZ" dirty="0" smtClean="0"/>
              <a:t>With </a:t>
            </a:r>
            <a:r>
              <a:rPr lang="en-NZ" dirty="0"/>
              <a:t>CASAL, we now spend less time on code development, bug and error checking, and simply “turning the handle”</a:t>
            </a:r>
          </a:p>
          <a:p>
            <a:r>
              <a:rPr lang="en-NZ" dirty="0" smtClean="0"/>
              <a:t>More </a:t>
            </a:r>
            <a:r>
              <a:rPr lang="en-NZ" dirty="0"/>
              <a:t>time is focused on the validity of models, how well they fit out assumptions, and how we can interpret the output.</a:t>
            </a:r>
          </a:p>
          <a:p>
            <a:r>
              <a:rPr lang="en-NZ" dirty="0" smtClean="0"/>
              <a:t>Plus</a:t>
            </a:r>
            <a:r>
              <a:rPr lang="en-NZ" dirty="0"/>
              <a:t>, as the tool is becoming recognised by Ministry of Fisheries and Industry, we find they want to spend more time in collaboration, rather than competition.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271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NZ" dirty="0" smtClean="0"/>
              <a:t>Allows a </a:t>
            </a:r>
            <a:r>
              <a:rPr lang="en-NZ" dirty="0" smtClean="0">
                <a:sym typeface="Wingdings" panose="05000000000000000000" pitchFamily="2" charset="2"/>
              </a:rPr>
              <a:t>wider pool of staff to draw on</a:t>
            </a:r>
            <a:endParaRPr lang="en-NZ" dirty="0" smtClean="0"/>
          </a:p>
          <a:p>
            <a:pPr lvl="2"/>
            <a:r>
              <a:rPr lang="en-NZ" dirty="0" smtClean="0"/>
              <a:t>Knowledgeable biologist can concentrate on the assessment rather than knowing all the little mathematical details </a:t>
            </a:r>
          </a:p>
          <a:p>
            <a:pPr lvl="2"/>
            <a:r>
              <a:rPr lang="en-AU" dirty="0" smtClean="0"/>
              <a:t>Consistent results</a:t>
            </a:r>
          </a:p>
          <a:p>
            <a:pPr lvl="2"/>
            <a:r>
              <a:rPr lang="en-AU" dirty="0" smtClean="0"/>
              <a:t>Allows more efficient use of time</a:t>
            </a:r>
          </a:p>
          <a:p>
            <a:pPr lvl="1"/>
            <a:r>
              <a:rPr lang="en-NZ" dirty="0" smtClean="0"/>
              <a:t>Assisting stakeholders</a:t>
            </a:r>
          </a:p>
          <a:p>
            <a:pPr lvl="2"/>
            <a:r>
              <a:rPr lang="en-NZ" dirty="0" smtClean="0"/>
              <a:t>Standardised terminology</a:t>
            </a:r>
          </a:p>
          <a:p>
            <a:pPr lvl="2"/>
            <a:r>
              <a:rPr lang="en-NZ" dirty="0" smtClean="0"/>
              <a:t>Standardised mathematical description contained in one place </a:t>
            </a:r>
          </a:p>
          <a:p>
            <a:pPr lvl="2"/>
            <a:r>
              <a:rPr lang="en-NZ" dirty="0" smtClean="0"/>
              <a:t>Consistent outputs allowing easy comparison between models, over time, and across stocks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44BF-0131-47B6-8F6C-AA14D560457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886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nn\Desktop\Picture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76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962151"/>
            <a:ext cx="5472608" cy="890786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9695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5433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9" y="9799"/>
            <a:ext cx="913765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04235"/>
            <a:ext cx="792088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932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" y="-6350"/>
            <a:ext cx="913765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04235"/>
            <a:ext cx="792088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556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6350"/>
            <a:ext cx="91376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04235"/>
            <a:ext cx="792088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67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376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04235"/>
            <a:ext cx="792088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4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9" y="9799"/>
            <a:ext cx="913765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nn\Desktop\Pictur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1"/>
          <a:stretch/>
        </p:blipFill>
        <p:spPr bwMode="auto">
          <a:xfrm>
            <a:off x="-47999" y="9799"/>
            <a:ext cx="1875867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68" y="274638"/>
            <a:ext cx="6858932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868" y="1600201"/>
            <a:ext cx="6858932" cy="4493096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27868" y="6309320"/>
            <a:ext cx="655900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732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" y="-6350"/>
            <a:ext cx="913765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55" y="274638"/>
            <a:ext cx="6847445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pic>
        <p:nvPicPr>
          <p:cNvPr id="12" name="Picture 2" descr="C:\Users\Dunn\Desktop\Pictur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1"/>
          <a:stretch/>
        </p:blipFill>
        <p:spPr bwMode="auto">
          <a:xfrm>
            <a:off x="-36512" y="-6350"/>
            <a:ext cx="1875867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9354" y="1535113"/>
            <a:ext cx="330871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9354" y="2174875"/>
            <a:ext cx="3308710" cy="395128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5364088" y="1535113"/>
            <a:ext cx="330871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5364088" y="2214016"/>
            <a:ext cx="3308710" cy="3879280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1842362" y="2171997"/>
            <a:ext cx="3308710" cy="3921299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27868" y="6309320"/>
            <a:ext cx="655900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760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6350"/>
            <a:ext cx="91376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unn\Desktop\Pictur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1"/>
          <a:stretch/>
        </p:blipFill>
        <p:spPr bwMode="auto">
          <a:xfrm>
            <a:off x="-36512" y="-6350"/>
            <a:ext cx="1875867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54" y="274638"/>
            <a:ext cx="6847445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27868" y="6309320"/>
            <a:ext cx="655900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740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376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unn\Desktop\Pictur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1"/>
          <a:stretch/>
        </p:blipFill>
        <p:spPr bwMode="auto">
          <a:xfrm>
            <a:off x="-36512" y="-6350"/>
            <a:ext cx="1875867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27868" y="6309320"/>
            <a:ext cx="655900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04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04235"/>
            <a:ext cx="792088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17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44824"/>
            <a:ext cx="7920880" cy="2304256"/>
          </a:xfrm>
        </p:spPr>
        <p:txBody>
          <a:bodyPr/>
          <a:lstStyle/>
          <a:p>
            <a:r>
              <a:rPr lang="en-NZ" sz="2800" dirty="0" smtClean="0"/>
              <a:t>Building </a:t>
            </a:r>
            <a:r>
              <a:rPr lang="en-NZ" sz="2800" dirty="0"/>
              <a:t>a stock assessment package: </a:t>
            </a:r>
            <a:r>
              <a:rPr lang="en-NZ" sz="2800" dirty="0" smtClean="0"/>
              <a:t>the developments towards CASAL</a:t>
            </a:r>
            <a:r>
              <a:rPr lang="en-NZ" sz="3200" baseline="30000" dirty="0" smtClean="0"/>
              <a:t>2</a:t>
            </a:r>
            <a:r>
              <a:rPr lang="en-NZ" dirty="0"/>
              <a:t/>
            </a:r>
            <a:br>
              <a:rPr lang="en-NZ" dirty="0"/>
            </a:br>
            <a:r>
              <a:rPr lang="en-NZ" sz="2400" dirty="0" smtClean="0"/>
              <a:t/>
            </a:r>
            <a:br>
              <a:rPr lang="en-NZ" sz="2400" dirty="0" smtClean="0"/>
            </a:br>
            <a:r>
              <a:rPr lang="en-NZ" sz="1800" dirty="0" smtClean="0"/>
              <a:t>Presentation to </a:t>
            </a:r>
            <a:r>
              <a:rPr lang="en-NZ" sz="1800" dirty="0" smtClean="0">
                <a:solidFill>
                  <a:schemeClr val="tx1"/>
                </a:solidFill>
              </a:rPr>
              <a:t>ICES ASC </a:t>
            </a:r>
            <a:r>
              <a:rPr lang="en-NZ" sz="1800" dirty="0" smtClean="0">
                <a:solidFill>
                  <a:schemeClr val="tx1"/>
                </a:solidFill>
              </a:rPr>
              <a:t>2015</a:t>
            </a:r>
            <a:r>
              <a:rPr lang="en-NZ" sz="1800" dirty="0">
                <a:solidFill>
                  <a:schemeClr val="tx1"/>
                </a:solidFill>
              </a:rPr>
              <a:t>,</a:t>
            </a:r>
            <a:r>
              <a:rPr lang="en-NZ" sz="1800" dirty="0" smtClean="0">
                <a:solidFill>
                  <a:schemeClr val="tx1"/>
                </a:solidFill>
              </a:rPr>
              <a:t> A:13 </a:t>
            </a:r>
            <a:endParaRPr lang="en-NZ" sz="1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143182"/>
            <a:ext cx="6400800" cy="960512"/>
          </a:xfrm>
        </p:spPr>
        <p:txBody>
          <a:bodyPr>
            <a:normAutofit fontScale="85000" lnSpcReduction="20000"/>
          </a:bodyPr>
          <a:lstStyle/>
          <a:p>
            <a:r>
              <a:rPr lang="en-NZ" b="1" dirty="0" smtClean="0"/>
              <a:t>Ian Doonan </a:t>
            </a:r>
          </a:p>
          <a:p>
            <a:r>
              <a:rPr lang="en-NZ" b="1" dirty="0" smtClean="0"/>
              <a:t>Alistair Dunn</a:t>
            </a:r>
          </a:p>
          <a:p>
            <a:r>
              <a:rPr lang="en-NZ" b="1" dirty="0" smtClean="0"/>
              <a:t>Kath Large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49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1960" y="52164"/>
            <a:ext cx="547260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## Fishing Mortality </a:t>
            </a:r>
          </a:p>
          <a:p>
            <a:r>
              <a:rPr lang="en-NZ" sz="2400" b="1" i="1" dirty="0">
                <a:solidFill>
                  <a:schemeClr val="bg1">
                    <a:lumMod val="85000"/>
                  </a:schemeClr>
                </a:solidFill>
              </a:rPr>
              <a:t>@process </a:t>
            </a:r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fisheries </a:t>
            </a:r>
          </a:p>
          <a:p>
            <a:r>
              <a:rPr lang="en-NZ" sz="2400" b="1" i="1" dirty="0">
                <a:solidFill>
                  <a:schemeClr val="bg1">
                    <a:lumMod val="85000"/>
                  </a:schemeClr>
                </a:solidFill>
              </a:rPr>
              <a:t>type </a:t>
            </a:r>
            <a:r>
              <a:rPr lang="en-NZ" sz="2400" b="1" i="1" dirty="0" err="1">
                <a:solidFill>
                  <a:schemeClr val="bg1">
                    <a:lumMod val="85000"/>
                  </a:schemeClr>
                </a:solidFill>
              </a:rPr>
              <a:t>mortality_instantaneous</a:t>
            </a:r>
            <a:r>
              <a:rPr lang="en-NZ" sz="2400" b="1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NZ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NZ" sz="2400" b="1" i="1" dirty="0">
                <a:solidFill>
                  <a:schemeClr val="bg1">
                    <a:lumMod val="85000"/>
                  </a:schemeClr>
                </a:solidFill>
              </a:rPr>
              <a:t>m </a:t>
            </a:r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0.19 </a:t>
            </a:r>
          </a:p>
          <a:p>
            <a:endParaRPr lang="en-NZ" sz="1100" b="1" i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NZ" sz="2400" b="1" i="1" dirty="0" smtClean="0">
                <a:solidFill>
                  <a:schemeClr val="bg1">
                    <a:lumMod val="85000"/>
                  </a:schemeClr>
                </a:solidFill>
              </a:rPr>
              <a:t>table </a:t>
            </a:r>
            <a:r>
              <a:rPr lang="en-NZ" sz="2400" b="1" i="1" dirty="0">
                <a:solidFill>
                  <a:schemeClr val="bg1">
                    <a:lumMod val="85000"/>
                  </a:schemeClr>
                </a:solidFill>
              </a:rPr>
              <a:t>catches </a:t>
            </a:r>
            <a:endParaRPr lang="en-NZ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year </a:t>
            </a:r>
            <a:r>
              <a:rPr lang="en-NZ" sz="2400" dirty="0" err="1">
                <a:solidFill>
                  <a:schemeClr val="bg1">
                    <a:lumMod val="85000"/>
                  </a:schemeClr>
                </a:solidFill>
              </a:rPr>
              <a:t>FishingWest</a:t>
            </a:r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NZ" sz="2400" dirty="0" err="1">
                <a:solidFill>
                  <a:schemeClr val="bg1">
                    <a:lumMod val="85000"/>
                  </a:schemeClr>
                </a:solidFill>
              </a:rPr>
              <a:t>FishingEast</a:t>
            </a:r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1975 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  80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	 </a:t>
            </a:r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111 </a:t>
            </a:r>
          </a:p>
          <a:p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1976 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		152	 </a:t>
            </a:r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336 </a:t>
            </a:r>
          </a:p>
          <a:p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… </a:t>
            </a:r>
          </a:p>
          <a:p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2012 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  80 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	152 </a:t>
            </a:r>
            <a:endParaRPr lang="en-NZ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NZ" sz="2400" b="1" i="1" dirty="0" err="1">
                <a:solidFill>
                  <a:schemeClr val="bg1">
                    <a:lumMod val="85000"/>
                  </a:schemeClr>
                </a:solidFill>
              </a:rPr>
              <a:t>end_table</a:t>
            </a:r>
            <a:r>
              <a:rPr lang="en-NZ" sz="2400" b="1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NZ" sz="2400" b="1" i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NZ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NZ" sz="2400" b="1" i="1" dirty="0">
                <a:solidFill>
                  <a:schemeClr val="bg1">
                    <a:lumMod val="85000"/>
                  </a:schemeClr>
                </a:solidFill>
              </a:rPr>
              <a:t>table fisheries </a:t>
            </a:r>
            <a:endParaRPr lang="en-NZ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fishery 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		category </a:t>
            </a:r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selectivity step </a:t>
            </a:r>
          </a:p>
          <a:p>
            <a:r>
              <a:rPr lang="en-NZ" sz="2400" dirty="0" err="1">
                <a:solidFill>
                  <a:schemeClr val="bg1">
                    <a:lumMod val="85000"/>
                  </a:schemeClr>
                </a:solidFill>
              </a:rPr>
              <a:t>FishingWest</a:t>
            </a:r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	stock	 </a:t>
            </a:r>
            <a:r>
              <a:rPr lang="en-NZ" sz="2400" dirty="0" err="1">
                <a:solidFill>
                  <a:schemeClr val="bg1">
                    <a:lumMod val="85000"/>
                  </a:schemeClr>
                </a:solidFill>
              </a:rPr>
              <a:t>westFSel</a:t>
            </a:r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    s_1 </a:t>
            </a:r>
            <a:endParaRPr lang="en-NZ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NZ" sz="2400" dirty="0" err="1">
                <a:solidFill>
                  <a:schemeClr val="bg1">
                    <a:lumMod val="85000"/>
                  </a:schemeClr>
                </a:solidFill>
              </a:rPr>
              <a:t>FishingEest</a:t>
            </a:r>
            <a:r>
              <a:rPr lang="en-NZ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	stock	 </a:t>
            </a:r>
            <a:r>
              <a:rPr lang="en-NZ" sz="2400" dirty="0" err="1" smtClean="0">
                <a:solidFill>
                  <a:schemeClr val="bg1">
                    <a:lumMod val="85000"/>
                  </a:schemeClr>
                </a:solidFill>
              </a:rPr>
              <a:t>eastFSel</a:t>
            </a:r>
            <a:r>
              <a:rPr lang="en-NZ" sz="2400" dirty="0" smtClean="0">
                <a:solidFill>
                  <a:schemeClr val="bg1">
                    <a:lumMod val="85000"/>
                  </a:schemeClr>
                </a:solidFill>
              </a:rPr>
              <a:t>      s_1 </a:t>
            </a:r>
            <a:endParaRPr lang="en-NZ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NZ" sz="2400" b="1" i="1" dirty="0" err="1">
                <a:solidFill>
                  <a:schemeClr val="bg1">
                    <a:lumMod val="85000"/>
                  </a:schemeClr>
                </a:solidFill>
              </a:rPr>
              <a:t>end_table</a:t>
            </a:r>
            <a:endParaRPr lang="en-NZ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44624"/>
            <a:ext cx="5472608" cy="62478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2400" dirty="0"/>
              <a:t>## Fishing Mortality </a:t>
            </a:r>
          </a:p>
          <a:p>
            <a:r>
              <a:rPr lang="en-NZ" sz="2400" b="1" i="1" dirty="0"/>
              <a:t>@process </a:t>
            </a:r>
            <a:r>
              <a:rPr lang="en-NZ" sz="2400" dirty="0"/>
              <a:t>fisheries </a:t>
            </a:r>
          </a:p>
          <a:p>
            <a:r>
              <a:rPr lang="en-NZ" sz="2400" b="1" i="1" dirty="0"/>
              <a:t>type </a:t>
            </a:r>
            <a:r>
              <a:rPr lang="en-NZ" sz="2400" b="1" i="1" dirty="0" err="1"/>
              <a:t>mortality_instantaneous</a:t>
            </a:r>
            <a:r>
              <a:rPr lang="en-NZ" sz="2400" b="1" i="1" dirty="0"/>
              <a:t> </a:t>
            </a:r>
            <a:endParaRPr lang="en-NZ" sz="2400" dirty="0"/>
          </a:p>
          <a:p>
            <a:r>
              <a:rPr lang="en-NZ" sz="2400" b="1" i="1" dirty="0"/>
              <a:t>m </a:t>
            </a:r>
            <a:r>
              <a:rPr lang="en-NZ" sz="2400" dirty="0"/>
              <a:t>0.19 </a:t>
            </a:r>
          </a:p>
          <a:p>
            <a:endParaRPr lang="en-NZ" sz="1100" b="1" i="1" dirty="0" smtClean="0"/>
          </a:p>
          <a:p>
            <a:r>
              <a:rPr lang="en-NZ" sz="2400" b="1" i="1" dirty="0" smtClean="0"/>
              <a:t>table </a:t>
            </a:r>
            <a:r>
              <a:rPr lang="en-NZ" sz="2400" b="1" i="1" dirty="0"/>
              <a:t>catches </a:t>
            </a:r>
            <a:endParaRPr lang="en-NZ" sz="2400" dirty="0"/>
          </a:p>
          <a:p>
            <a:r>
              <a:rPr lang="en-NZ" sz="2400" dirty="0"/>
              <a:t>! include Hake_catches.txt</a:t>
            </a:r>
          </a:p>
          <a:p>
            <a:r>
              <a:rPr lang="en-NZ" sz="2400" b="1" i="1" dirty="0" err="1" smtClean="0"/>
              <a:t>end_table</a:t>
            </a:r>
            <a:r>
              <a:rPr lang="en-NZ" sz="2400" b="1" i="1" dirty="0" smtClean="0"/>
              <a:t> </a:t>
            </a:r>
          </a:p>
          <a:p>
            <a:endParaRPr lang="en-NZ" sz="1100" dirty="0"/>
          </a:p>
          <a:p>
            <a:r>
              <a:rPr lang="en-NZ" sz="2400" b="1" i="1" dirty="0"/>
              <a:t>table fisheries </a:t>
            </a:r>
            <a:endParaRPr lang="en-NZ" sz="2400" dirty="0"/>
          </a:p>
          <a:p>
            <a:r>
              <a:rPr lang="en-NZ" sz="2400" dirty="0"/>
              <a:t>fishery </a:t>
            </a:r>
            <a:r>
              <a:rPr lang="en-NZ" sz="2400" dirty="0" smtClean="0"/>
              <a:t>		category </a:t>
            </a:r>
            <a:r>
              <a:rPr lang="en-NZ" sz="2400" dirty="0"/>
              <a:t>selectivity step </a:t>
            </a:r>
          </a:p>
          <a:p>
            <a:r>
              <a:rPr lang="en-NZ" sz="2400" dirty="0" err="1"/>
              <a:t>FishingWest</a:t>
            </a:r>
            <a:r>
              <a:rPr lang="en-NZ" sz="2400" dirty="0"/>
              <a:t> </a:t>
            </a:r>
            <a:r>
              <a:rPr lang="en-NZ" sz="2400" dirty="0" smtClean="0"/>
              <a:t>	stock	 </a:t>
            </a:r>
            <a:r>
              <a:rPr lang="en-NZ" sz="2400" dirty="0" err="1"/>
              <a:t>westFSel</a:t>
            </a:r>
            <a:r>
              <a:rPr lang="en-NZ" sz="2400" dirty="0"/>
              <a:t> </a:t>
            </a:r>
            <a:r>
              <a:rPr lang="en-NZ" sz="2400" dirty="0" smtClean="0"/>
              <a:t>    s_1 </a:t>
            </a:r>
            <a:endParaRPr lang="en-NZ" sz="2400" dirty="0"/>
          </a:p>
          <a:p>
            <a:r>
              <a:rPr lang="en-NZ" sz="2400" dirty="0" err="1"/>
              <a:t>FishingEest</a:t>
            </a:r>
            <a:r>
              <a:rPr lang="en-NZ" sz="2400" dirty="0"/>
              <a:t> </a:t>
            </a:r>
            <a:r>
              <a:rPr lang="en-NZ" sz="2400" dirty="0" smtClean="0"/>
              <a:t>	stock	 </a:t>
            </a:r>
            <a:r>
              <a:rPr lang="en-NZ" sz="2400" dirty="0" err="1" smtClean="0"/>
              <a:t>eastFSel</a:t>
            </a:r>
            <a:r>
              <a:rPr lang="en-NZ" sz="2400" dirty="0" smtClean="0"/>
              <a:t>      s_1 </a:t>
            </a:r>
            <a:endParaRPr lang="en-NZ" sz="2400" dirty="0"/>
          </a:p>
          <a:p>
            <a:r>
              <a:rPr lang="en-NZ" sz="2400" b="1" i="1" dirty="0" err="1" smtClean="0"/>
              <a:t>end_table</a:t>
            </a:r>
            <a:endParaRPr lang="en-NZ" sz="2400" b="1" i="1" dirty="0" smtClean="0"/>
          </a:p>
          <a:p>
            <a:endParaRPr lang="en-NZ" sz="2400" b="1" i="1" dirty="0"/>
          </a:p>
          <a:p>
            <a:endParaRPr lang="en-NZ" sz="2400" b="1" i="1" dirty="0" smtClean="0"/>
          </a:p>
          <a:p>
            <a:endParaRPr lang="en-NZ" sz="2400" dirty="0"/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140968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3394720" cy="106613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Example inputs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i="1" dirty="0"/>
              <a:t>@selectivity </a:t>
            </a:r>
            <a:r>
              <a:rPr lang="en-NZ" sz="2400" dirty="0" err="1"/>
              <a:t>westFSel</a:t>
            </a:r>
            <a:r>
              <a:rPr lang="en-NZ" sz="2400" dirty="0"/>
              <a:t> </a:t>
            </a:r>
          </a:p>
          <a:p>
            <a:r>
              <a:rPr lang="en-NZ" sz="2400" b="1" i="1" dirty="0"/>
              <a:t>type </a:t>
            </a:r>
            <a:r>
              <a:rPr lang="en-NZ" sz="2400" b="1" i="1" dirty="0" err="1"/>
              <a:t>double_normal</a:t>
            </a:r>
            <a:r>
              <a:rPr lang="en-NZ" sz="2400" b="1" i="1" dirty="0"/>
              <a:t> </a:t>
            </a:r>
            <a:endParaRPr lang="en-NZ" sz="2400" dirty="0"/>
          </a:p>
          <a:p>
            <a:r>
              <a:rPr lang="en-NZ" sz="2400" b="1" i="1" dirty="0" smtClean="0"/>
              <a:t>mu		  </a:t>
            </a:r>
            <a:r>
              <a:rPr lang="en-NZ" sz="2400" dirty="0"/>
              <a:t>6 </a:t>
            </a:r>
          </a:p>
          <a:p>
            <a:r>
              <a:rPr lang="en-NZ" sz="2400" b="1" i="1" dirty="0" err="1"/>
              <a:t>sigma</a:t>
            </a:r>
            <a:r>
              <a:rPr lang="en-NZ" sz="2400" dirty="0" err="1"/>
              <a:t>_l</a:t>
            </a:r>
            <a:r>
              <a:rPr lang="en-NZ" sz="2400" dirty="0"/>
              <a:t> </a:t>
            </a:r>
            <a:r>
              <a:rPr lang="en-NZ" sz="2400" dirty="0" smtClean="0"/>
              <a:t>	  3 </a:t>
            </a:r>
            <a:endParaRPr lang="en-NZ" sz="2400" dirty="0"/>
          </a:p>
          <a:p>
            <a:r>
              <a:rPr lang="en-NZ" sz="2400" b="1" i="1" dirty="0" err="1"/>
              <a:t>sigma</a:t>
            </a:r>
            <a:r>
              <a:rPr lang="en-NZ" sz="2400" dirty="0" err="1"/>
              <a:t>_r</a:t>
            </a:r>
            <a:r>
              <a:rPr lang="en-NZ" sz="2400" dirty="0"/>
              <a:t> </a:t>
            </a:r>
            <a:r>
              <a:rPr lang="en-NZ" sz="2400" dirty="0" smtClean="0"/>
              <a:t>	10 </a:t>
            </a:r>
            <a:endParaRPr lang="en-NZ" sz="2400" dirty="0"/>
          </a:p>
          <a:p>
            <a:r>
              <a:rPr lang="en-NZ" sz="2400" b="1" i="1" dirty="0"/>
              <a:t>alpha </a:t>
            </a:r>
            <a:r>
              <a:rPr lang="en-NZ" sz="2400" b="1" i="1" dirty="0" smtClean="0"/>
              <a:t>		</a:t>
            </a:r>
            <a:r>
              <a:rPr lang="en-NZ" sz="2400" dirty="0" smtClean="0"/>
              <a:t>1.0 </a:t>
            </a:r>
          </a:p>
          <a:p>
            <a:endParaRPr lang="en-NZ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91264" y="44624"/>
            <a:ext cx="15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</a:rPr>
              <a:t>CASAL</a:t>
            </a:r>
            <a:r>
              <a:rPr lang="en-NZ" sz="2800" baseline="30000" dirty="0" smtClean="0">
                <a:solidFill>
                  <a:srgbClr val="0070C0"/>
                </a:solidFill>
              </a:rPr>
              <a:t>2</a:t>
            </a:r>
            <a:endParaRPr lang="en-NZ" sz="2800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1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041830"/>
          </a:xfrm>
        </p:spPr>
        <p:txBody>
          <a:bodyPr/>
          <a:lstStyle/>
          <a:p>
            <a:r>
              <a:rPr lang="en-NZ" dirty="0" smtClean="0"/>
              <a:t>Constraints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544616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Must replicate all important current CASAL assessments</a:t>
            </a:r>
          </a:p>
          <a:p>
            <a:pPr lvl="4"/>
            <a:endParaRPr lang="en-NZ" dirty="0" smtClean="0"/>
          </a:p>
          <a:p>
            <a:r>
              <a:rPr lang="en-NZ" dirty="0" smtClean="0"/>
              <a:t>Must be self-validating and include modern code design elements</a:t>
            </a:r>
          </a:p>
          <a:p>
            <a:pPr lvl="1"/>
            <a:r>
              <a:rPr lang="en-NZ" dirty="0" smtClean="0"/>
              <a:t>Self contained 3</a:t>
            </a:r>
            <a:r>
              <a:rPr lang="en-NZ" baseline="30000" dirty="0" smtClean="0"/>
              <a:t>rd</a:t>
            </a:r>
            <a:r>
              <a:rPr lang="en-NZ" dirty="0" smtClean="0"/>
              <a:t> party code and build environment</a:t>
            </a:r>
          </a:p>
          <a:p>
            <a:pPr lvl="1"/>
            <a:r>
              <a:rPr lang="en-NZ" dirty="0" smtClean="0"/>
              <a:t>Integrated unit tests and build validation tests</a:t>
            </a:r>
          </a:p>
          <a:p>
            <a:pPr lvl="1"/>
            <a:r>
              <a:rPr lang="en-NZ" dirty="0" smtClean="0"/>
              <a:t>Simple end-user methods for validating model </a:t>
            </a:r>
            <a:r>
              <a:rPr lang="en-NZ" dirty="0"/>
              <a:t>outputs </a:t>
            </a:r>
            <a:endParaRPr lang="en-NZ" dirty="0" smtClean="0"/>
          </a:p>
          <a:p>
            <a:pPr lvl="5"/>
            <a:endParaRPr lang="en-NZ" dirty="0" smtClean="0"/>
          </a:p>
          <a:p>
            <a:r>
              <a:rPr lang="en-NZ" dirty="0" smtClean="0">
                <a:solidFill>
                  <a:schemeClr val="tx1"/>
                </a:solidFill>
              </a:rPr>
              <a:t>It should be easy </a:t>
            </a:r>
            <a:r>
              <a:rPr lang="en-NZ" dirty="0" smtClean="0">
                <a:solidFill>
                  <a:schemeClr val="tx1"/>
                </a:solidFill>
              </a:rPr>
              <a:t>to find errors in input files (e.g., line numbers and file name)</a:t>
            </a:r>
          </a:p>
          <a:p>
            <a:pPr lvl="3"/>
            <a:endParaRPr lang="en-NZ" dirty="0" smtClean="0">
              <a:solidFill>
                <a:schemeClr val="accent1"/>
              </a:solidFill>
            </a:endParaRPr>
          </a:p>
          <a:p>
            <a:r>
              <a:rPr lang="en-NZ" dirty="0"/>
              <a:t>U</a:t>
            </a:r>
            <a:r>
              <a:rPr lang="en-NZ" dirty="0" smtClean="0"/>
              <a:t>sable </a:t>
            </a:r>
            <a:r>
              <a:rPr lang="en-NZ" smtClean="0"/>
              <a:t>in </a:t>
            </a:r>
            <a:r>
              <a:rPr lang="en-NZ" smtClean="0"/>
              <a:t>Management </a:t>
            </a:r>
            <a:r>
              <a:rPr lang="en-NZ" dirty="0" smtClean="0"/>
              <a:t>Strategy Evaluations/ simulation </a:t>
            </a:r>
            <a:r>
              <a:rPr lang="en-NZ" dirty="0" smtClean="0"/>
              <a:t>studies</a:t>
            </a:r>
          </a:p>
          <a:p>
            <a:pPr lvl="3"/>
            <a:endParaRPr lang="en-NZ" dirty="0" smtClean="0"/>
          </a:p>
          <a:p>
            <a:r>
              <a:rPr lang="en-NZ" dirty="0"/>
              <a:t>Allows for different type of use</a:t>
            </a:r>
          </a:p>
          <a:p>
            <a:pPr lvl="1"/>
            <a:r>
              <a:rPr lang="en-NZ" dirty="0"/>
              <a:t>“plays nice” with python/R or other software</a:t>
            </a:r>
          </a:p>
          <a:p>
            <a:pPr lvl="1"/>
            <a:r>
              <a:rPr lang="en-NZ" dirty="0"/>
              <a:t>single step </a:t>
            </a:r>
          </a:p>
          <a:p>
            <a:endParaRPr lang="en-NZ" dirty="0" smtClean="0"/>
          </a:p>
          <a:p>
            <a:pPr lvl="2"/>
            <a:endParaRPr lang="en-NZ" dirty="0" smtClean="0"/>
          </a:p>
          <a:p>
            <a:pPr lvl="2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2"/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7602669" y="44624"/>
            <a:ext cx="157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</a:rPr>
              <a:t>CASAL</a:t>
            </a:r>
            <a:r>
              <a:rPr lang="en-NZ" sz="2800" baseline="30000" dirty="0" smtClean="0">
                <a:solidFill>
                  <a:srgbClr val="0070C0"/>
                </a:solidFill>
              </a:rPr>
              <a:t>2</a:t>
            </a:r>
            <a:endParaRPr lang="en-NZ" sz="2800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066130"/>
          </a:xfrm>
        </p:spPr>
        <p:txBody>
          <a:bodyPr>
            <a:normAutofit/>
          </a:bodyPr>
          <a:lstStyle/>
          <a:p>
            <a:r>
              <a:rPr lang="en-NZ" dirty="0"/>
              <a:t>Next </a:t>
            </a:r>
            <a:r>
              <a:rPr lang="en-NZ" dirty="0" smtClean="0"/>
              <a:t>steps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754"/>
            <a:ext cx="8229600" cy="5198566"/>
          </a:xfrm>
        </p:spPr>
        <p:txBody>
          <a:bodyPr>
            <a:normAutofit fontScale="70000" lnSpcReduction="20000"/>
          </a:bodyPr>
          <a:lstStyle/>
          <a:p>
            <a:r>
              <a:rPr lang="en-NZ" dirty="0" smtClean="0"/>
              <a:t>Open source code to be made available to everyone by December 2015</a:t>
            </a:r>
          </a:p>
          <a:p>
            <a:pPr lvl="5"/>
            <a:endParaRPr lang="en-NZ" dirty="0" smtClean="0"/>
          </a:p>
          <a:p>
            <a:r>
              <a:rPr lang="en-NZ" dirty="0" smtClean="0"/>
              <a:t>Implement required extra functionality</a:t>
            </a:r>
          </a:p>
          <a:p>
            <a:pPr lvl="4"/>
            <a:endParaRPr lang="en-NZ" dirty="0" smtClean="0"/>
          </a:p>
          <a:p>
            <a:r>
              <a:rPr lang="en-NZ" dirty="0" smtClean="0"/>
              <a:t>“Verify” process and template definitions</a:t>
            </a:r>
          </a:p>
          <a:p>
            <a:pPr lvl="1"/>
            <a:r>
              <a:rPr lang="en-NZ" dirty="0" smtClean="0"/>
              <a:t>easier fishery-like commands that hide base commands</a:t>
            </a:r>
          </a:p>
          <a:p>
            <a:pPr lvl="4"/>
            <a:endParaRPr lang="en-NZ" dirty="0" smtClean="0"/>
          </a:p>
          <a:p>
            <a:r>
              <a:rPr lang="en-NZ" dirty="0" smtClean="0"/>
              <a:t>R/python code integration</a:t>
            </a:r>
          </a:p>
          <a:p>
            <a:pPr lvl="3"/>
            <a:endParaRPr lang="en-NZ" dirty="0" smtClean="0"/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Ongoing: </a:t>
            </a:r>
            <a:r>
              <a:rPr lang="en-NZ" dirty="0" smtClean="0">
                <a:solidFill>
                  <a:schemeClr val="tx1"/>
                </a:solidFill>
              </a:rPr>
              <a:t>e</a:t>
            </a:r>
            <a:r>
              <a:rPr lang="en-NZ" dirty="0" smtClean="0"/>
              <a:t>nd-user </a:t>
            </a:r>
            <a:r>
              <a:rPr lang="en-NZ" dirty="0"/>
              <a:t>documentation </a:t>
            </a:r>
            <a:r>
              <a:rPr lang="en-NZ" dirty="0" smtClean="0"/>
              <a:t>developed</a:t>
            </a:r>
          </a:p>
          <a:p>
            <a:pPr lvl="1"/>
            <a:r>
              <a:rPr lang="en-NZ" dirty="0" smtClean="0"/>
              <a:t>Primer, manual, examples, R library, test suite for validations</a:t>
            </a:r>
          </a:p>
          <a:p>
            <a:pPr lvl="4"/>
            <a:endParaRPr lang="en-NZ" dirty="0" smtClean="0"/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Partially done: </a:t>
            </a:r>
            <a:r>
              <a:rPr lang="en-NZ" dirty="0" smtClean="0"/>
              <a:t>CASAL model validation and comparison. </a:t>
            </a:r>
            <a:r>
              <a:rPr lang="en-NZ" dirty="0" smtClean="0">
                <a:solidFill>
                  <a:schemeClr val="tx1"/>
                </a:solidFill>
              </a:rPr>
              <a:t>Update R library to provide plots/tabulate </a:t>
            </a:r>
            <a:r>
              <a:rPr lang="en-NZ" dirty="0">
                <a:solidFill>
                  <a:schemeClr val="tx1"/>
                </a:solidFill>
              </a:rPr>
              <a:t>(already </a:t>
            </a:r>
            <a:r>
              <a:rPr lang="en-NZ" dirty="0" smtClean="0">
                <a:solidFill>
                  <a:schemeClr val="tx1"/>
                </a:solidFill>
              </a:rPr>
              <a:t>extracts results) </a:t>
            </a:r>
          </a:p>
          <a:p>
            <a:pPr lvl="3"/>
            <a:endParaRPr lang="en-NZ" dirty="0" smtClean="0">
              <a:solidFill>
                <a:schemeClr val="tx1"/>
              </a:solidFill>
            </a:endParaRP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Excel interface ?</a:t>
            </a:r>
          </a:p>
          <a:p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7675240" y="44624"/>
            <a:ext cx="15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</a:rPr>
              <a:t>CASAL</a:t>
            </a:r>
            <a:r>
              <a:rPr lang="en-NZ" sz="2800" baseline="30000" dirty="0" smtClean="0">
                <a:solidFill>
                  <a:srgbClr val="0070C0"/>
                </a:solidFill>
              </a:rPr>
              <a:t>2</a:t>
            </a:r>
            <a:endParaRPr lang="en-NZ" sz="2800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Acknowledgements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708525"/>
          </a:xfrm>
        </p:spPr>
        <p:txBody>
          <a:bodyPr>
            <a:normAutofit/>
          </a:bodyPr>
          <a:lstStyle/>
          <a:p>
            <a:r>
              <a:rPr lang="en-NZ" sz="2800" dirty="0" smtClean="0"/>
              <a:t>CASAL</a:t>
            </a:r>
            <a:r>
              <a:rPr lang="en-NZ" sz="2800" baseline="30000" dirty="0" smtClean="0"/>
              <a:t>2</a:t>
            </a:r>
            <a:r>
              <a:rPr lang="en-NZ" sz="2800" dirty="0" smtClean="0"/>
              <a:t> development and applications have been funded by NIWA and Ministry for Primary </a:t>
            </a:r>
            <a:r>
              <a:rPr lang="en-NZ" sz="2800" dirty="0" smtClean="0"/>
              <a:t>Industries</a:t>
            </a:r>
          </a:p>
          <a:p>
            <a:pPr lvl="6"/>
            <a:endParaRPr lang="en-NZ" sz="800" dirty="0" smtClean="0"/>
          </a:p>
          <a:p>
            <a:r>
              <a:rPr lang="en-NZ" sz="2800" dirty="0" smtClean="0"/>
              <a:t>Scott Rasmussen </a:t>
            </a:r>
            <a:endParaRPr lang="en-NZ" sz="2800" dirty="0" smtClean="0"/>
          </a:p>
          <a:p>
            <a:pPr lvl="4"/>
            <a:endParaRPr lang="en-NZ" sz="800" dirty="0" smtClean="0"/>
          </a:p>
          <a:p>
            <a:r>
              <a:rPr lang="en-NZ" sz="2800" dirty="0" smtClean="0"/>
              <a:t>The </a:t>
            </a:r>
            <a:r>
              <a:rPr lang="en-NZ" sz="2800" dirty="0"/>
              <a:t>CASAL</a:t>
            </a:r>
            <a:r>
              <a:rPr lang="en-NZ" sz="2800" baseline="30000" dirty="0"/>
              <a:t>2</a:t>
            </a:r>
            <a:r>
              <a:rPr lang="en-NZ" sz="2800" dirty="0" smtClean="0"/>
              <a:t> development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524" y="3717032"/>
            <a:ext cx="85689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285750" algn="just"/>
            <a:r>
              <a:rPr lang="en-NZ" sz="2000" dirty="0"/>
              <a:t>Current </a:t>
            </a:r>
            <a:r>
              <a:rPr lang="en-NZ" sz="2000" dirty="0" smtClean="0"/>
              <a:t>CASAL-1 version </a:t>
            </a:r>
            <a:r>
              <a:rPr lang="en-NZ" sz="2000" dirty="0"/>
              <a:t>is v2.30-2013-07-30 23:19:18 UTC (rev.4982) </a:t>
            </a:r>
            <a:endParaRPr lang="en-NZ" sz="2000" dirty="0" smtClean="0"/>
          </a:p>
          <a:p>
            <a:pPr marL="446088" indent="-285750" algn="just"/>
            <a:endParaRPr lang="en-NZ" sz="2000" dirty="0"/>
          </a:p>
          <a:p>
            <a:pPr marL="446088" indent="-285750" algn="just"/>
            <a:r>
              <a:rPr lang="en-NZ" sz="2000" dirty="0"/>
              <a:t>Bull, B.; Francis, R.I.C.C.; Dunn, A.; McKenzie, A.; Gilbert, D.J.; Smith, M.H.; </a:t>
            </a:r>
            <a:r>
              <a:rPr lang="en-NZ" sz="2000" dirty="0" err="1"/>
              <a:t>Bian</a:t>
            </a:r>
            <a:r>
              <a:rPr lang="en-NZ" sz="2000" dirty="0"/>
              <a:t>, R.; Fu, D. (2012). CASAL (C++ algorithmic stock assessment laboratory): CASAL user manual v2.30-2012/03/21. NIWA Technical Report. 135. 280 p.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56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66130"/>
          </a:xfrm>
        </p:spPr>
        <p:txBody>
          <a:bodyPr/>
          <a:lstStyle/>
          <a:p>
            <a:r>
              <a:rPr lang="en-NZ" dirty="0" smtClean="0"/>
              <a:t>CASAL</a:t>
            </a:r>
            <a:r>
              <a:rPr lang="en-NZ" dirty="0"/>
              <a:t>: 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742950" lvl="2" indent="-342900"/>
            <a:r>
              <a:rPr lang="en-NZ" dirty="0" smtClean="0"/>
              <a:t>C++ algorithmic stock assessment laboratory</a:t>
            </a:r>
          </a:p>
          <a:p>
            <a:pPr marL="2114550" lvl="5" indent="-342900"/>
            <a:endParaRPr lang="en-NZ" dirty="0" smtClean="0"/>
          </a:p>
          <a:p>
            <a:pPr marL="742950" lvl="2" indent="-342900"/>
            <a:r>
              <a:rPr lang="en-AU" dirty="0" smtClean="0"/>
              <a:t>Generalised </a:t>
            </a:r>
            <a:r>
              <a:rPr lang="en-AU" dirty="0"/>
              <a:t>software that implements a fairly standard age- (or length-) structured </a:t>
            </a:r>
            <a:r>
              <a:rPr lang="en-AU" dirty="0" smtClean="0"/>
              <a:t>discrete </a:t>
            </a:r>
            <a:r>
              <a:rPr lang="en-AU" dirty="0"/>
              <a:t>time-step population dynamics </a:t>
            </a:r>
            <a:r>
              <a:rPr lang="en-AU" dirty="0" smtClean="0"/>
              <a:t>model</a:t>
            </a:r>
          </a:p>
          <a:p>
            <a:pPr marL="1200150" lvl="3" indent="-342900"/>
            <a:r>
              <a:rPr lang="en-AU" dirty="0"/>
              <a:t>Bayesian analyses available</a:t>
            </a:r>
          </a:p>
          <a:p>
            <a:pPr marL="1200150" lvl="3" indent="-342900"/>
            <a:r>
              <a:rPr lang="en-AU" dirty="0"/>
              <a:t>Multiple fleets and fisheries occurring in single or multiple </a:t>
            </a:r>
            <a:r>
              <a:rPr lang="en-AU" dirty="0" smtClean="0"/>
              <a:t>areas</a:t>
            </a:r>
          </a:p>
          <a:p>
            <a:pPr marL="2571750" lvl="6" indent="-342900"/>
            <a:endParaRPr lang="en-AU" dirty="0" smtClean="0"/>
          </a:p>
          <a:p>
            <a:pPr marL="742950" lvl="2" indent="-342900"/>
            <a:r>
              <a:rPr lang="en-NZ" dirty="0" smtClean="0"/>
              <a:t>First available in 2001</a:t>
            </a:r>
          </a:p>
          <a:p>
            <a:pPr marL="2114550" lvl="5" indent="-342900"/>
            <a:endParaRPr lang="en-NZ" dirty="0" smtClean="0"/>
          </a:p>
          <a:p>
            <a:pPr marL="742950" lvl="2" indent="-342900"/>
            <a:r>
              <a:rPr lang="en-NZ" dirty="0" smtClean="0"/>
              <a:t>Extensively </a:t>
            </a:r>
            <a:r>
              <a:rPr lang="en-NZ" dirty="0"/>
              <a:t>used within New </a:t>
            </a:r>
            <a:r>
              <a:rPr lang="en-NZ" dirty="0" smtClean="0"/>
              <a:t>Zealand</a:t>
            </a:r>
          </a:p>
          <a:p>
            <a:pPr marL="1200150" lvl="3" indent="-342900"/>
            <a:r>
              <a:rPr lang="en-NZ" dirty="0" smtClean="0"/>
              <a:t>used to assess </a:t>
            </a:r>
            <a:r>
              <a:rPr lang="en-NZ" dirty="0"/>
              <a:t>most </a:t>
            </a:r>
            <a:r>
              <a:rPr lang="en-NZ" dirty="0" err="1"/>
              <a:t>toothfish</a:t>
            </a:r>
            <a:r>
              <a:rPr lang="en-NZ" dirty="0"/>
              <a:t> stocks at CCAMLR</a:t>
            </a:r>
          </a:p>
          <a:p>
            <a:pPr marL="2571750" lvl="6" indent="-342900"/>
            <a:endParaRPr lang="en-NZ" dirty="0" smtClean="0"/>
          </a:p>
          <a:p>
            <a:pPr marL="742950" lvl="2" indent="-342900"/>
            <a:r>
              <a:rPr lang="en-NZ" dirty="0" smtClean="0"/>
              <a:t>At end of development life, hard to maintain, difficult to extend and improve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38184"/>
            <a:ext cx="1728216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NZ" dirty="0" smtClean="0">
                <a:solidFill>
                  <a:schemeClr val="tx1"/>
                </a:solidFill>
              </a:rPr>
              <a:t>Building </a:t>
            </a:r>
            <a:r>
              <a:rPr lang="en-NZ" dirty="0">
                <a:solidFill>
                  <a:schemeClr val="tx1"/>
                </a:solidFill>
              </a:rPr>
              <a:t>a new assessment model - CASAL</a:t>
            </a:r>
            <a:r>
              <a:rPr lang="en-NZ" sz="4800" baseline="30000" dirty="0">
                <a:solidFill>
                  <a:schemeClr val="tx1"/>
                </a:solidFill>
              </a:rPr>
              <a:t>2</a:t>
            </a:r>
            <a:r>
              <a:rPr lang="en-NZ" sz="4800" baseline="30000" dirty="0"/>
              <a:t/>
            </a:r>
            <a:br>
              <a:rPr lang="en-NZ" sz="4800" baseline="30000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solidFill>
                  <a:schemeClr val="tx1"/>
                </a:solidFill>
              </a:rPr>
              <a:t>Replaces CASAL</a:t>
            </a:r>
          </a:p>
          <a:p>
            <a:pPr lvl="2"/>
            <a:endParaRPr lang="en-NZ" dirty="0">
              <a:solidFill>
                <a:schemeClr val="tx1"/>
              </a:solidFill>
            </a:endParaRPr>
          </a:p>
          <a:p>
            <a:r>
              <a:rPr lang="en-NZ" dirty="0" smtClean="0">
                <a:solidFill>
                  <a:schemeClr val="tx1"/>
                </a:solidFill>
              </a:rPr>
              <a:t>More flexibility</a:t>
            </a:r>
          </a:p>
          <a:p>
            <a:pPr lvl="2"/>
            <a:endParaRPr lang="en-NZ" dirty="0" smtClean="0">
              <a:solidFill>
                <a:schemeClr val="tx1"/>
              </a:solidFill>
            </a:endParaRPr>
          </a:p>
          <a:p>
            <a:r>
              <a:rPr lang="en-NZ" dirty="0" smtClean="0">
                <a:solidFill>
                  <a:schemeClr val="tx1"/>
                </a:solidFill>
              </a:rPr>
              <a:t>Modern methods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assessment methods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programming</a:t>
            </a:r>
          </a:p>
          <a:p>
            <a:pPr lvl="2"/>
            <a:endParaRPr lang="en-NZ" dirty="0" smtClean="0">
              <a:solidFill>
                <a:schemeClr val="tx1"/>
              </a:solidFill>
            </a:endParaRPr>
          </a:p>
          <a:p>
            <a:r>
              <a:rPr lang="en-NZ" dirty="0" smtClean="0">
                <a:solidFill>
                  <a:schemeClr val="tx1"/>
                </a:solidFill>
              </a:rPr>
              <a:t>High </a:t>
            </a:r>
            <a:r>
              <a:rPr lang="en-NZ" dirty="0">
                <a:solidFill>
                  <a:schemeClr val="tx1"/>
                </a:solidFill>
              </a:rPr>
              <a:t>maintainability &amp; easily </a:t>
            </a:r>
            <a:r>
              <a:rPr lang="en-NZ" dirty="0" smtClean="0">
                <a:solidFill>
                  <a:schemeClr val="tx1"/>
                </a:solidFill>
              </a:rPr>
              <a:t>extended</a:t>
            </a:r>
          </a:p>
          <a:p>
            <a:pPr lvl="2"/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2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61239" y="274902"/>
            <a:ext cx="9540552" cy="1233545"/>
          </a:xfrm>
        </p:spPr>
        <p:txBody>
          <a:bodyPr>
            <a:normAutofit/>
          </a:bodyPr>
          <a:lstStyle/>
          <a:p>
            <a:r>
              <a:rPr lang="en-NZ" sz="4000" dirty="0" smtClean="0"/>
              <a:t>CASAL has changed </a:t>
            </a:r>
            <a:r>
              <a:rPr lang="en-NZ" sz="4000" dirty="0"/>
              <a:t>the way </a:t>
            </a:r>
            <a:r>
              <a:rPr lang="en-NZ" sz="4000" dirty="0" smtClean="0"/>
              <a:t>we </a:t>
            </a:r>
            <a:r>
              <a:rPr lang="en-NZ" sz="4000" dirty="0"/>
              <a:t>work</a:t>
            </a:r>
            <a:br>
              <a:rPr lang="en-NZ" sz="4000" dirty="0"/>
            </a:br>
            <a:r>
              <a:rPr lang="en-AU" sz="3100" dirty="0" smtClean="0"/>
              <a:t>Shift focus &amp; effort </a:t>
            </a:r>
            <a:r>
              <a:rPr lang="en-AU" sz="3100" dirty="0" smtClean="0">
                <a:sym typeface="Wingdings" panose="05000000000000000000" pitchFamily="2" charset="2"/>
              </a:rPr>
              <a:t> time</a:t>
            </a:r>
            <a:r>
              <a:rPr lang="en-AU" sz="3100" dirty="0" smtClean="0"/>
              <a:t> efficiency </a:t>
            </a:r>
            <a:r>
              <a:rPr lang="en-AU" sz="3100" dirty="0" smtClean="0">
                <a:sym typeface="Symbol" panose="05050102010706020507" pitchFamily="18" charset="2"/>
              </a:rPr>
              <a:t></a:t>
            </a:r>
            <a:r>
              <a:rPr lang="en-AU" sz="3100" dirty="0" smtClean="0"/>
              <a:t> costs</a:t>
            </a:r>
            <a:endParaRPr lang="en-AU" sz="3100" dirty="0"/>
          </a:p>
        </p:txBody>
      </p:sp>
      <p:grpSp>
        <p:nvGrpSpPr>
          <p:cNvPr id="134161" name="Group 17"/>
          <p:cNvGrpSpPr>
            <a:grpSpLocks/>
          </p:cNvGrpSpPr>
          <p:nvPr/>
        </p:nvGrpSpPr>
        <p:grpSpPr bwMode="auto">
          <a:xfrm>
            <a:off x="260188" y="2014364"/>
            <a:ext cx="3340101" cy="3429000"/>
            <a:chOff x="384" y="1392"/>
            <a:chExt cx="2104" cy="2160"/>
          </a:xfrm>
        </p:grpSpPr>
        <p:pic>
          <p:nvPicPr>
            <p:cNvPr id="13415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60" t="26190" r="13773" b="28572"/>
            <a:stretch>
              <a:fillRect/>
            </a:stretch>
          </p:blipFill>
          <p:spPr bwMode="auto">
            <a:xfrm>
              <a:off x="384" y="1392"/>
              <a:ext cx="2104" cy="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154" name="Text Box 10"/>
            <p:cNvSpPr txBox="1">
              <a:spLocks noChangeArrowheads="1"/>
            </p:cNvSpPr>
            <p:nvPr/>
          </p:nvSpPr>
          <p:spPr bwMode="auto">
            <a:xfrm>
              <a:off x="624" y="2640"/>
              <a:ext cx="16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NZ" sz="2000" b="1">
                  <a:solidFill>
                    <a:schemeClr val="tx1"/>
                  </a:solidFill>
                </a:rPr>
                <a:t>Model development</a:t>
              </a:r>
              <a:endParaRPr lang="en-AU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4162" name="Group 18"/>
          <p:cNvGrpSpPr>
            <a:grpSpLocks/>
          </p:cNvGrpSpPr>
          <p:nvPr/>
        </p:nvGrpSpPr>
        <p:grpSpPr bwMode="auto">
          <a:xfrm>
            <a:off x="5402101" y="2014364"/>
            <a:ext cx="3881438" cy="3429000"/>
            <a:chOff x="3024" y="1392"/>
            <a:chExt cx="2445" cy="2160"/>
          </a:xfrm>
        </p:grpSpPr>
        <p:pic>
          <p:nvPicPr>
            <p:cNvPr id="13415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3" t="26509" r="14285" b="28047"/>
            <a:stretch>
              <a:fillRect/>
            </a:stretch>
          </p:blipFill>
          <p:spPr bwMode="auto">
            <a:xfrm>
              <a:off x="3024" y="1392"/>
              <a:ext cx="2160" cy="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156" name="Text Box 12"/>
            <p:cNvSpPr txBox="1">
              <a:spLocks noChangeArrowheads="1"/>
            </p:cNvSpPr>
            <p:nvPr/>
          </p:nvSpPr>
          <p:spPr bwMode="auto">
            <a:xfrm>
              <a:off x="4368" y="1814"/>
              <a:ext cx="11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NZ" sz="2000" b="1">
                  <a:solidFill>
                    <a:schemeClr val="tx1"/>
                  </a:solidFill>
                </a:rPr>
                <a:t>Model</a:t>
              </a:r>
            </a:p>
            <a:p>
              <a:pPr algn="l"/>
              <a:r>
                <a:rPr lang="en-NZ" sz="2000" b="1">
                  <a:solidFill>
                    <a:schemeClr val="tx1"/>
                  </a:solidFill>
                </a:rPr>
                <a:t>development</a:t>
              </a:r>
              <a:endParaRPr lang="en-AU" sz="2000" b="1">
                <a:solidFill>
                  <a:schemeClr val="tx1"/>
                </a:solidFill>
              </a:endParaRPr>
            </a:p>
          </p:txBody>
        </p:sp>
        <p:sp>
          <p:nvSpPr>
            <p:cNvPr id="134157" name="Text Box 13"/>
            <p:cNvSpPr txBox="1">
              <a:spLocks noChangeArrowheads="1"/>
            </p:cNvSpPr>
            <p:nvPr/>
          </p:nvSpPr>
          <p:spPr bwMode="auto">
            <a:xfrm>
              <a:off x="3456" y="2640"/>
              <a:ext cx="97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NZ" sz="20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Scientific</a:t>
              </a:r>
            </a:p>
            <a:p>
              <a:pPr algn="l"/>
              <a:r>
                <a:rPr lang="en-NZ" sz="20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investigation</a:t>
              </a:r>
              <a:endParaRPr lang="en-AU" sz="20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2469988" y="2547764"/>
            <a:ext cx="1546299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NZ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Scientific</a:t>
            </a:r>
          </a:p>
          <a:p>
            <a:pPr algn="l"/>
            <a:r>
              <a:rPr lang="en-NZ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investigation</a:t>
            </a:r>
            <a:endParaRPr lang="en-AU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280"/>
            <a:ext cx="1728216" cy="108508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998004" y="3538364"/>
            <a:ext cx="1222067" cy="538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7300686" y="44624"/>
            <a:ext cx="1519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</a:rPr>
              <a:t>CASAL-1</a:t>
            </a:r>
            <a:endParaRPr lang="en-NZ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CASAL usage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en-NZ" dirty="0" smtClean="0"/>
              <a:t>Has been valuable for removing conflict, building trust over perceived “good” or “bad” methods or code</a:t>
            </a:r>
          </a:p>
          <a:p>
            <a:pPr lvl="4"/>
            <a:endParaRPr lang="en-NZ" dirty="0" smtClean="0"/>
          </a:p>
          <a:p>
            <a:r>
              <a:rPr lang="en-NZ" dirty="0" smtClean="0"/>
              <a:t>Assists </a:t>
            </a:r>
            <a:r>
              <a:rPr lang="en-NZ" dirty="0"/>
              <a:t>scientists</a:t>
            </a:r>
          </a:p>
          <a:p>
            <a:pPr lvl="1"/>
            <a:r>
              <a:rPr lang="en-NZ" dirty="0"/>
              <a:t>Standard, validated code base with a common knowledge pool of problems and solutions</a:t>
            </a:r>
          </a:p>
          <a:p>
            <a:pPr lvl="1"/>
            <a:r>
              <a:rPr lang="en-NZ" dirty="0"/>
              <a:t>Standardised interface that ‘self-documents’ each </a:t>
            </a:r>
            <a:r>
              <a:rPr lang="en-NZ" dirty="0" smtClean="0"/>
              <a:t>model</a:t>
            </a:r>
          </a:p>
          <a:p>
            <a:pPr lvl="4"/>
            <a:endParaRPr lang="en-NZ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NZ" sz="3200" dirty="0"/>
              <a:t>Allows a </a:t>
            </a:r>
            <a:r>
              <a:rPr lang="en-NZ" sz="3200" dirty="0">
                <a:sym typeface="Wingdings" panose="05000000000000000000" pitchFamily="2" charset="2"/>
              </a:rPr>
              <a:t>wider pool of staff to </a:t>
            </a:r>
            <a:r>
              <a:rPr lang="en-NZ" sz="3200" dirty="0" smtClean="0">
                <a:sym typeface="Wingdings" panose="05000000000000000000" pitchFamily="2" charset="2"/>
              </a:rPr>
              <a:t>be involved</a:t>
            </a:r>
          </a:p>
          <a:p>
            <a:pPr marL="1657350" lvl="4" indent="-342900"/>
            <a:endParaRPr lang="en-NZ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NZ" sz="3200" dirty="0" smtClean="0"/>
              <a:t>Assists stakeholders</a:t>
            </a:r>
          </a:p>
          <a:p>
            <a:pPr marL="1200150" lvl="3" indent="-342900"/>
            <a:endParaRPr lang="en-NZ" dirty="0" smtClean="0"/>
          </a:p>
          <a:p>
            <a:pPr marL="0" lvl="1" indent="0">
              <a:buNone/>
            </a:pPr>
            <a:r>
              <a:rPr lang="en-NZ" sz="3200" dirty="0" smtClean="0">
                <a:sym typeface="Wingdings" panose="05000000000000000000" pitchFamily="2" charset="2"/>
              </a:rPr>
              <a:t>these functions still important to NIWA</a:t>
            </a:r>
            <a:endParaRPr lang="en-NZ" sz="3200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7300686" y="44624"/>
            <a:ext cx="1519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</a:rPr>
              <a:t>CASAL-1</a:t>
            </a:r>
            <a:endParaRPr lang="en-NZ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Problems with CASAL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Some problems do not fit the model paradigm</a:t>
            </a:r>
          </a:p>
          <a:p>
            <a:pPr lvl="1"/>
            <a:r>
              <a:rPr lang="en-NZ" dirty="0" smtClean="0"/>
              <a:t>hardwired processes</a:t>
            </a:r>
          </a:p>
          <a:p>
            <a:pPr lvl="2"/>
            <a:endParaRPr lang="en-NZ" dirty="0" smtClean="0"/>
          </a:p>
          <a:p>
            <a:r>
              <a:rPr lang="en-NZ" dirty="0" smtClean="0"/>
              <a:t>Observation rich and “large” partition models can be unwieldy and too slow to be useful</a:t>
            </a:r>
          </a:p>
          <a:p>
            <a:pPr lvl="2"/>
            <a:endParaRPr lang="en-NZ" dirty="0" smtClean="0"/>
          </a:p>
          <a:p>
            <a:r>
              <a:rPr lang="en-NZ" dirty="0" smtClean="0"/>
              <a:t>Cannot be used for:</a:t>
            </a:r>
          </a:p>
          <a:p>
            <a:pPr lvl="1"/>
            <a:r>
              <a:rPr lang="en-NZ" dirty="0" smtClean="0"/>
              <a:t>as operating model – simulation model experiment</a:t>
            </a:r>
          </a:p>
          <a:p>
            <a:pPr lvl="1"/>
            <a:r>
              <a:rPr lang="en-NZ" dirty="0" smtClean="0"/>
              <a:t>to use as an MSE tool</a:t>
            </a:r>
          </a:p>
          <a:p>
            <a:pPr lvl="2"/>
            <a:endParaRPr lang="en-NZ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NZ" sz="3200" dirty="0"/>
              <a:t>Doesn’t interface easily with other software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7300686" y="44624"/>
            <a:ext cx="1519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</a:rPr>
              <a:t>CASAL-1</a:t>
            </a:r>
            <a:endParaRPr lang="en-NZ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Introducing CASAL</a:t>
            </a:r>
            <a:r>
              <a:rPr lang="en-NZ" sz="4600" baseline="30000" dirty="0" smtClean="0"/>
              <a:t>2</a:t>
            </a:r>
            <a:endParaRPr lang="en-NZ" sz="4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Overcomes </a:t>
            </a:r>
            <a:r>
              <a:rPr lang="en-NZ" dirty="0" smtClean="0"/>
              <a:t>problems </a:t>
            </a:r>
            <a:r>
              <a:rPr lang="en-NZ" dirty="0" smtClean="0"/>
              <a:t>that CASAL has</a:t>
            </a:r>
            <a:endParaRPr lang="en-NZ" dirty="0" smtClean="0"/>
          </a:p>
          <a:p>
            <a:pPr lvl="3"/>
            <a:endParaRPr lang="en-NZ" dirty="0" smtClean="0"/>
          </a:p>
          <a:p>
            <a:r>
              <a:rPr lang="en-NZ" dirty="0" smtClean="0"/>
              <a:t>Multiple species (incl. predator/prey) , multiple stock, multiple fisheries, multiple areas, sexes, </a:t>
            </a:r>
            <a:r>
              <a:rPr lang="en-NZ" dirty="0" err="1" smtClean="0"/>
              <a:t>etc</a:t>
            </a:r>
            <a:endParaRPr lang="en-NZ" dirty="0" smtClean="0"/>
          </a:p>
          <a:p>
            <a:pPr lvl="1"/>
            <a:endParaRPr lang="en-NZ" dirty="0"/>
          </a:p>
          <a:p>
            <a:r>
              <a:rPr lang="en-NZ" dirty="0" smtClean="0"/>
              <a:t>Avoid a structure that prevents solving future unseen problems </a:t>
            </a:r>
          </a:p>
          <a:p>
            <a:pPr lvl="1"/>
            <a:r>
              <a:rPr lang="en-NZ" dirty="0" smtClean="0"/>
              <a:t>generalised </a:t>
            </a:r>
            <a:r>
              <a:rPr lang="en-NZ" dirty="0"/>
              <a:t>processes rather than </a:t>
            </a:r>
            <a:r>
              <a:rPr lang="en-NZ" dirty="0" smtClean="0"/>
              <a:t>hard-wired processes</a:t>
            </a:r>
          </a:p>
          <a:p>
            <a:pPr lvl="2"/>
            <a:r>
              <a:rPr lang="en-NZ" dirty="0"/>
              <a:t>User defined problems</a:t>
            </a:r>
          </a:p>
          <a:p>
            <a:pPr lvl="2"/>
            <a:r>
              <a:rPr lang="en-NZ" dirty="0"/>
              <a:t>Interpretation is user defined</a:t>
            </a:r>
          </a:p>
          <a:p>
            <a:pPr lvl="1"/>
            <a:endParaRPr lang="en-NZ" dirty="0"/>
          </a:p>
          <a:p>
            <a:pPr lvl="1"/>
            <a:r>
              <a:rPr lang="en-NZ" dirty="0"/>
              <a:t>trade </a:t>
            </a:r>
            <a:r>
              <a:rPr lang="en-NZ" dirty="0" smtClean="0"/>
              <a:t>off: slightly </a:t>
            </a:r>
            <a:r>
              <a:rPr lang="en-NZ" dirty="0"/>
              <a:t>more complex syntax with </a:t>
            </a:r>
            <a:r>
              <a:rPr lang="en-NZ" dirty="0" smtClean="0"/>
              <a:t>flexibility in problem solving</a:t>
            </a:r>
            <a:endParaRPr lang="en-NZ" dirty="0"/>
          </a:p>
          <a:p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2"/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7496055" y="44624"/>
            <a:ext cx="154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</a:rPr>
              <a:t>CASAL</a:t>
            </a:r>
            <a:r>
              <a:rPr lang="en-NZ" sz="2800" baseline="30000" dirty="0" smtClean="0">
                <a:solidFill>
                  <a:srgbClr val="0070C0"/>
                </a:solidFill>
              </a:rPr>
              <a:t>2</a:t>
            </a:r>
            <a:endParaRPr lang="en-NZ" sz="2800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NZ" dirty="0"/>
              <a:t>Development is underway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9169"/>
            <a:ext cx="8229600" cy="57561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NZ" sz="3600" dirty="0"/>
              <a:t>Open source architecture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NZ" sz="3600" dirty="0" smtClean="0"/>
              <a:t>Uses a </a:t>
            </a:r>
            <a:r>
              <a:rPr lang="en-NZ" sz="3600" dirty="0"/>
              <a:t>professional developer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NZ" sz="3600" dirty="0" smtClean="0"/>
              <a:t>Systems </a:t>
            </a:r>
            <a:r>
              <a:rPr lang="en-NZ" sz="3600" dirty="0"/>
              <a:t>design issues defined and (mostly) </a:t>
            </a:r>
            <a:r>
              <a:rPr lang="en-NZ" sz="3600" dirty="0" smtClean="0"/>
              <a:t>resolved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NZ" sz="3600" dirty="0"/>
              <a:t>Self documentation (code) implemented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NZ" sz="3600" dirty="0"/>
              <a:t>Unit test framework and </a:t>
            </a:r>
            <a:r>
              <a:rPr lang="en-NZ" sz="3600" dirty="0" err="1"/>
              <a:t>automagic</a:t>
            </a:r>
            <a:r>
              <a:rPr lang="en-NZ" sz="3600" dirty="0"/>
              <a:t> build system fully functional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NZ" sz="3600" dirty="0"/>
              <a:t>Statements in code are harvested for manual </a:t>
            </a:r>
            <a:r>
              <a:rPr lang="en-NZ" sz="3600" dirty="0">
                <a:sym typeface="Wingdings" panose="05000000000000000000" pitchFamily="2" charset="2"/>
              </a:rPr>
              <a:t> </a:t>
            </a:r>
            <a:r>
              <a:rPr lang="en-NZ" sz="3600" dirty="0"/>
              <a:t>manual should stay up-to-date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NZ" sz="3600" dirty="0"/>
              <a:t>Detail testing  in </a:t>
            </a:r>
            <a:r>
              <a:rPr lang="en-NZ" sz="3600" dirty="0" smtClean="0"/>
              <a:t>progress</a:t>
            </a:r>
            <a:endParaRPr lang="en-NZ" sz="3600" dirty="0"/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NZ" sz="3600" dirty="0"/>
              <a:t>Metrics: 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NZ" sz="3300" dirty="0"/>
              <a:t>570 files, 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NZ" sz="3300" dirty="0"/>
              <a:t>over 90 directories,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NZ" sz="3300" dirty="0"/>
              <a:t> 30000 lines of C++ code of which 6000 lines of unit tests and 117 test cases (scenarios) in the unit tests, including a number of full models tests to the level of model minimisation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NZ" sz="3300" dirty="0"/>
              <a:t>15000 lines of comments</a:t>
            </a:r>
          </a:p>
          <a:p>
            <a:pPr marL="1257300" lvl="3" indent="0">
              <a:lnSpc>
                <a:spcPct val="120000"/>
              </a:lnSpc>
              <a:spcBef>
                <a:spcPts val="800"/>
              </a:spcBef>
              <a:buNone/>
            </a:pPr>
            <a:endParaRPr lang="en-NZ" dirty="0"/>
          </a:p>
          <a:p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7603232" y="44624"/>
            <a:ext cx="15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</a:rPr>
              <a:t>CASAL</a:t>
            </a:r>
            <a:r>
              <a:rPr lang="en-NZ" sz="2800" baseline="30000" dirty="0" smtClean="0">
                <a:solidFill>
                  <a:srgbClr val="0070C0"/>
                </a:solidFill>
              </a:rPr>
              <a:t>2</a:t>
            </a:r>
            <a:endParaRPr lang="en-NZ" sz="2800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Generalised processes</a:t>
            </a:r>
            <a:br>
              <a:rPr lang="en-NZ" dirty="0" smtClean="0"/>
            </a:br>
            <a:r>
              <a:rPr lang="en-NZ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5544615"/>
          </a:xfrm>
        </p:spPr>
        <p:txBody>
          <a:bodyPr>
            <a:normAutofit fontScale="62500" lnSpcReduction="20000"/>
          </a:bodyPr>
          <a:lstStyle/>
          <a:p>
            <a:r>
              <a:rPr lang="en-NZ" dirty="0" smtClean="0"/>
              <a:t>Input commands are generalisations rather then hard-wired </a:t>
            </a:r>
            <a:endParaRPr lang="en-NZ" b="1" dirty="0" smtClean="0"/>
          </a:p>
          <a:p>
            <a:pPr lvl="4"/>
            <a:endParaRPr lang="en-NZ" b="1" dirty="0" smtClean="0"/>
          </a:p>
          <a:p>
            <a:r>
              <a:rPr lang="en-NZ" dirty="0"/>
              <a:t>E</a:t>
            </a:r>
            <a:r>
              <a:rPr lang="en-NZ" dirty="0" smtClean="0"/>
              <a:t>.g</a:t>
            </a:r>
            <a:r>
              <a:rPr lang="en-NZ" dirty="0"/>
              <a:t>., </a:t>
            </a:r>
            <a:r>
              <a:rPr lang="en-NZ" dirty="0" smtClean="0"/>
              <a:t>using the command, </a:t>
            </a:r>
            <a:r>
              <a:rPr lang="en-NZ" b="1" i="1" dirty="0" smtClean="0"/>
              <a:t>categories</a:t>
            </a:r>
            <a:r>
              <a:rPr lang="en-NZ" b="1" dirty="0" smtClean="0"/>
              <a:t>, </a:t>
            </a:r>
            <a:r>
              <a:rPr lang="en-NZ" dirty="0" smtClean="0"/>
              <a:t>sex is specified as </a:t>
            </a:r>
          </a:p>
          <a:p>
            <a:endParaRPr lang="en-NZ" dirty="0"/>
          </a:p>
          <a:p>
            <a:endParaRPr lang="en-NZ" dirty="0" smtClean="0"/>
          </a:p>
          <a:p>
            <a:pPr lvl="5"/>
            <a:endParaRPr lang="en-NZ" dirty="0" smtClean="0"/>
          </a:p>
          <a:p>
            <a:pPr lvl="1"/>
            <a:r>
              <a:rPr lang="en-NZ" dirty="0" smtClean="0"/>
              <a:t>but </a:t>
            </a:r>
            <a:r>
              <a:rPr lang="en-NZ" dirty="0"/>
              <a:t>CASAL</a:t>
            </a:r>
            <a:r>
              <a:rPr lang="en-NZ" sz="3000" baseline="30000" dirty="0"/>
              <a:t>2</a:t>
            </a:r>
            <a:r>
              <a:rPr lang="en-NZ" dirty="0"/>
              <a:t> </a:t>
            </a:r>
            <a:r>
              <a:rPr lang="en-NZ" dirty="0" smtClean="0"/>
              <a:t>does not know about sex explicitly; it is just another user defined category </a:t>
            </a:r>
          </a:p>
          <a:p>
            <a:pPr lvl="1"/>
            <a:r>
              <a:rPr lang="en-NZ" dirty="0" smtClean="0"/>
              <a:t>relationship to </a:t>
            </a:r>
            <a:r>
              <a:rPr lang="en-NZ" dirty="0" smtClean="0"/>
              <a:t>stock </a:t>
            </a:r>
            <a:r>
              <a:rPr lang="en-NZ" dirty="0" smtClean="0"/>
              <a:t>dynamics is defined by processes that act on the categories not the name  </a:t>
            </a:r>
          </a:p>
          <a:p>
            <a:pPr lvl="1"/>
            <a:r>
              <a:rPr lang="en-NZ" dirty="0"/>
              <a:t>y</a:t>
            </a:r>
            <a:r>
              <a:rPr lang="en-NZ" dirty="0" smtClean="0"/>
              <a:t>ou could have </a:t>
            </a:r>
          </a:p>
          <a:p>
            <a:endParaRPr lang="en-NZ" dirty="0"/>
          </a:p>
          <a:p>
            <a:endParaRPr lang="en-NZ" dirty="0" smtClean="0"/>
          </a:p>
          <a:p>
            <a:pPr lvl="3"/>
            <a:endParaRPr lang="en-NZ" dirty="0"/>
          </a:p>
          <a:p>
            <a:r>
              <a:rPr lang="en-NZ" dirty="0" smtClean="0"/>
              <a:t>For one sex models, no categories about sex would be specified</a:t>
            </a:r>
          </a:p>
          <a:p>
            <a:pPr lvl="3"/>
            <a:endParaRPr lang="en-NZ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NZ" dirty="0">
                <a:sym typeface="Wingdings" panose="05000000000000000000" pitchFamily="2" charset="2"/>
              </a:rPr>
              <a:t>I</a:t>
            </a:r>
            <a:r>
              <a:rPr lang="en-NZ" dirty="0" smtClean="0">
                <a:sym typeface="Wingdings" panose="05000000000000000000" pitchFamily="2" charset="2"/>
              </a:rPr>
              <a:t>nput files are a bit more verbose, but the syntax allows much more flexibility</a:t>
            </a:r>
          </a:p>
          <a:p>
            <a:pPr lvl="5">
              <a:buFont typeface="Wingdings" panose="05000000000000000000" pitchFamily="2" charset="2"/>
              <a:buChar char="à"/>
            </a:pPr>
            <a:endParaRPr lang="en-NZ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NZ" dirty="0" smtClean="0">
                <a:sym typeface="Wingdings" panose="05000000000000000000" pitchFamily="2" charset="2"/>
              </a:rPr>
              <a:t>We i</a:t>
            </a:r>
            <a:r>
              <a:rPr lang="en-NZ" dirty="0" smtClean="0">
                <a:sym typeface="Wingdings" panose="05000000000000000000" pitchFamily="2" charset="2"/>
              </a:rPr>
              <a:t>ntend </a:t>
            </a:r>
            <a:r>
              <a:rPr lang="en-NZ" dirty="0" smtClean="0">
                <a:sym typeface="Wingdings" panose="05000000000000000000" pitchFamily="2" charset="2"/>
              </a:rPr>
              <a:t>to use templates to </a:t>
            </a:r>
            <a:r>
              <a:rPr lang="en-NZ" dirty="0" smtClean="0">
                <a:sym typeface="Wingdings" panose="05000000000000000000" pitchFamily="2" charset="2"/>
              </a:rPr>
              <a:t>simplify </a:t>
            </a:r>
            <a:r>
              <a:rPr lang="en-NZ" dirty="0" smtClean="0">
                <a:sym typeface="Wingdings" panose="05000000000000000000" pitchFamily="2" charset="2"/>
              </a:rPr>
              <a:t>standard models</a:t>
            </a:r>
            <a:endParaRPr lang="en-NZ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49579" y="1688034"/>
            <a:ext cx="169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/>
              <a:t>@categories</a:t>
            </a:r>
          </a:p>
          <a:p>
            <a:r>
              <a:rPr lang="en-NZ" dirty="0"/>
              <a:t>sex male </a:t>
            </a:r>
            <a:r>
              <a:rPr lang="en-NZ" dirty="0" smtClean="0"/>
              <a:t>female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3657798"/>
            <a:ext cx="2527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/>
              <a:t>@categories</a:t>
            </a:r>
          </a:p>
          <a:p>
            <a:r>
              <a:rPr lang="en-NZ" dirty="0"/>
              <a:t>sex male female unsexed</a:t>
            </a:r>
          </a:p>
          <a:p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7675240" y="44624"/>
            <a:ext cx="15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</a:rPr>
              <a:t>CASAL</a:t>
            </a:r>
            <a:r>
              <a:rPr lang="en-NZ" sz="2800" baseline="30000" dirty="0" smtClean="0">
                <a:solidFill>
                  <a:srgbClr val="0070C0"/>
                </a:solidFill>
              </a:rPr>
              <a:t>2</a:t>
            </a:r>
            <a:endParaRPr lang="en-NZ" sz="2800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WA Template (AD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28943</TotalTime>
  <Words>1009</Words>
  <Application>Microsoft Office PowerPoint</Application>
  <PresentationFormat>On-screen Show (4:3)</PresentationFormat>
  <Paragraphs>231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NIWA Template (AD)</vt:lpstr>
      <vt:lpstr>Building a stock assessment package: the developments towards CASAL2  Presentation to ICES ASC 2015, A:13 </vt:lpstr>
      <vt:lpstr>CASAL: a summary</vt:lpstr>
      <vt:lpstr>Building a new assessment model - CASAL2 </vt:lpstr>
      <vt:lpstr>CASAL has changed the way we work Shift focus &amp; effort  time efficiency  costs</vt:lpstr>
      <vt:lpstr>CASAL usage</vt:lpstr>
      <vt:lpstr>Problems with CASAL</vt:lpstr>
      <vt:lpstr>Introducing CASAL2</vt:lpstr>
      <vt:lpstr>Development is underway </vt:lpstr>
      <vt:lpstr>Generalised processes  </vt:lpstr>
      <vt:lpstr>Example inputs</vt:lpstr>
      <vt:lpstr>Constraints</vt:lpstr>
      <vt:lpstr>Next steps</vt:lpstr>
      <vt:lpstr>Acknowledgements</vt:lpstr>
    </vt:vector>
  </TitlesOfParts>
  <Company>NIWA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Dunn</dc:creator>
  <cp:lastModifiedBy>Ian Doonan</cp:lastModifiedBy>
  <cp:revision>272</cp:revision>
  <dcterms:created xsi:type="dcterms:W3CDTF">2013-01-22T01:36:54Z</dcterms:created>
  <dcterms:modified xsi:type="dcterms:W3CDTF">2015-09-20T13:33:29Z</dcterms:modified>
</cp:coreProperties>
</file>