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0" r:id="rId4"/>
    <p:sldId id="261" r:id="rId5"/>
    <p:sldId id="262" r:id="rId6"/>
    <p:sldId id="268" r:id="rId7"/>
    <p:sldId id="269" r:id="rId8"/>
    <p:sldId id="258" r:id="rId9"/>
    <p:sldId id="264" r:id="rId10"/>
    <p:sldId id="273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6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3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full/10.1080/19490976.2020.1747329" TargetMode="External"/><Relationship Id="rId2" Type="http://schemas.openxmlformats.org/officeDocument/2006/relationships/hyperlink" Target="https://www.kaggle.com/datasets/antaresnyc/human-gut-microbiome-with-as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DEBA-F729-F6EF-A0D7-68E9B033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Autistic</a:t>
            </a:r>
            <a:r>
              <a:rPr lang="zh-CN" altLang="en-US" sz="4400" dirty="0"/>
              <a:t> </a:t>
            </a:r>
            <a:r>
              <a:rPr lang="en-US" altLang="zh-CN" sz="4400" dirty="0"/>
              <a:t>Spectrum</a:t>
            </a:r>
            <a:r>
              <a:rPr lang="zh-CN" altLang="en-US" sz="4400" dirty="0"/>
              <a:t> </a:t>
            </a:r>
            <a:r>
              <a:rPr lang="en-US" altLang="zh-CN" sz="4400" dirty="0"/>
              <a:t>Disorder</a:t>
            </a:r>
            <a:r>
              <a:rPr lang="zh-CN" altLang="en-US" sz="4400" dirty="0"/>
              <a:t> </a:t>
            </a:r>
            <a:r>
              <a:rPr lang="en-US" altLang="zh-CN" sz="4400" dirty="0"/>
              <a:t>Prediction</a:t>
            </a:r>
            <a:r>
              <a:rPr lang="zh-CN" altLang="en-US" sz="4400" dirty="0"/>
              <a:t> </a:t>
            </a:r>
            <a:r>
              <a:rPr lang="en-US" altLang="zh-CN" sz="4400" dirty="0"/>
              <a:t>Based</a:t>
            </a:r>
            <a:r>
              <a:rPr lang="zh-CN" altLang="en-US" sz="4400" dirty="0"/>
              <a:t> </a:t>
            </a:r>
            <a:r>
              <a:rPr lang="en-US" altLang="zh-CN" sz="4400" dirty="0"/>
              <a:t>on</a:t>
            </a:r>
            <a:r>
              <a:rPr lang="zh-CN" altLang="en-US" sz="4400" dirty="0"/>
              <a:t> </a:t>
            </a:r>
            <a:r>
              <a:rPr lang="en-US" altLang="zh-CN" sz="4400" dirty="0"/>
              <a:t>human</a:t>
            </a:r>
            <a:r>
              <a:rPr lang="zh-CN" altLang="en-US" sz="4400" dirty="0"/>
              <a:t> </a:t>
            </a:r>
            <a:r>
              <a:rPr lang="en-US" altLang="zh-CN" sz="4400" dirty="0"/>
              <a:t>gut</a:t>
            </a:r>
            <a:r>
              <a:rPr lang="zh-CN" altLang="en-US" sz="4400" dirty="0"/>
              <a:t> </a:t>
            </a:r>
            <a:r>
              <a:rPr lang="en-US" altLang="zh-CN" sz="4400" dirty="0"/>
              <a:t>microbiome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57FA4-B647-A003-0455-87F4FAC1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Chris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</p:txBody>
      </p:sp>
      <p:pic>
        <p:nvPicPr>
          <p:cNvPr id="18" name="Picture 3" descr="White spheres in a blurry effect">
            <a:extLst>
              <a:ext uri="{FF2B5EF4-FFF2-40B4-BE49-F238E27FC236}">
                <a16:creationId xmlns:a16="http://schemas.microsoft.com/office/drawing/2014/main" id="{55E35A88-D661-C28E-ADB4-58972647A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4" r="5036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6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AE01-FFD0-2738-DF89-26BC6424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Method—</a:t>
            </a:r>
            <a:r>
              <a:rPr lang="en-US" altLang="zh-CN" dirty="0">
                <a:solidFill>
                  <a:srgbClr val="92D050"/>
                </a:solidFill>
              </a:rPr>
              <a:t>Convergence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2CF9-A49C-F22A-41CE-BF149723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What</a:t>
            </a:r>
            <a:r>
              <a:rPr lang="zh-CN" altLang="en-US" sz="1800" dirty="0"/>
              <a:t> </a:t>
            </a:r>
            <a:r>
              <a:rPr lang="en-US" altLang="zh-CN" sz="1800" dirty="0"/>
              <a:t>do</a:t>
            </a:r>
            <a:r>
              <a:rPr lang="zh-CN" altLang="en-US" sz="1800" dirty="0"/>
              <a:t> </a:t>
            </a:r>
            <a:r>
              <a:rPr lang="en-US" altLang="zh-CN" sz="1800" dirty="0"/>
              <a:t>I</a:t>
            </a:r>
            <a:r>
              <a:rPr lang="zh-CN" altLang="en-US" sz="1800" dirty="0"/>
              <a:t> </a:t>
            </a:r>
            <a:r>
              <a:rPr lang="en-US" altLang="zh-CN" sz="1800" dirty="0"/>
              <a:t>mean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convergence?</a:t>
            </a:r>
          </a:p>
          <a:p>
            <a:r>
              <a:rPr lang="en-US" altLang="zh-CN" sz="1800" dirty="0"/>
              <a:t>Basically,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measure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generalization</a:t>
            </a:r>
            <a:r>
              <a:rPr lang="zh-CN" altLang="en-US" sz="1800" dirty="0"/>
              <a:t> </a:t>
            </a:r>
            <a:r>
              <a:rPr lang="en-US" altLang="zh-CN" sz="1800" dirty="0"/>
              <a:t>potential</a:t>
            </a:r>
          </a:p>
          <a:p>
            <a:r>
              <a:rPr lang="en-US" altLang="zh-CN" sz="1800" dirty="0"/>
              <a:t>Motivated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answering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question: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overfitting</a:t>
            </a:r>
            <a:r>
              <a:rPr lang="zh-CN" altLang="en-US" sz="1800" dirty="0"/>
              <a:t> </a:t>
            </a:r>
            <a:r>
              <a:rPr lang="en-US" altLang="zh-CN" sz="1800" dirty="0"/>
              <a:t>or</a:t>
            </a:r>
            <a:r>
              <a:rPr lang="zh-CN" altLang="en-US" sz="1800" dirty="0"/>
              <a:t> </a:t>
            </a:r>
            <a:r>
              <a:rPr lang="en-US" altLang="zh-CN" sz="1800" dirty="0"/>
              <a:t>supremacy?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How</a:t>
            </a:r>
            <a:r>
              <a:rPr lang="zh-CN" altLang="en-US" sz="1800" dirty="0"/>
              <a:t> </a:t>
            </a:r>
            <a:r>
              <a:rPr lang="en-US" altLang="zh-CN" sz="1800" dirty="0"/>
              <a:t>do</a:t>
            </a:r>
            <a:r>
              <a:rPr lang="zh-CN" altLang="en-US" sz="1800" dirty="0"/>
              <a:t> </a:t>
            </a:r>
            <a:r>
              <a:rPr lang="en-US" altLang="zh-CN" sz="1800" dirty="0"/>
              <a:t>I</a:t>
            </a:r>
            <a:r>
              <a:rPr lang="zh-CN" altLang="en-US" sz="1800" dirty="0"/>
              <a:t> </a:t>
            </a:r>
            <a:r>
              <a:rPr lang="en-US" altLang="zh-CN" sz="1800" dirty="0"/>
              <a:t>know</a:t>
            </a:r>
            <a:r>
              <a:rPr lang="zh-CN" altLang="en-US" sz="1800" dirty="0"/>
              <a:t> </a:t>
            </a:r>
            <a:r>
              <a:rPr lang="en-US" altLang="zh-CN" sz="1800" dirty="0"/>
              <a:t>that?</a:t>
            </a:r>
            <a:r>
              <a:rPr lang="zh-CN" altLang="en-US" sz="1800" dirty="0"/>
              <a:t> </a:t>
            </a:r>
            <a:r>
              <a:rPr lang="en-US" altLang="zh-CN" sz="1800" dirty="0"/>
              <a:t>I</a:t>
            </a:r>
            <a:r>
              <a:rPr lang="zh-CN" altLang="en-US" sz="1800" dirty="0"/>
              <a:t> </a:t>
            </a:r>
            <a:r>
              <a:rPr lang="en-US" altLang="zh-CN" sz="1800" dirty="0"/>
              <a:t>select</a:t>
            </a:r>
            <a:r>
              <a:rPr lang="zh-CN" altLang="en-US" sz="1800" dirty="0"/>
              <a:t> </a:t>
            </a:r>
            <a:r>
              <a:rPr lang="en-US" altLang="zh-CN" sz="1800" dirty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/>
              <a:t>number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features,</a:t>
            </a:r>
            <a:r>
              <a:rPr lang="zh-CN" altLang="en-US" sz="1800" dirty="0"/>
              <a:t> </a:t>
            </a:r>
            <a:r>
              <a:rPr lang="en-US" altLang="zh-CN" sz="1800" dirty="0"/>
              <a:t>varying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20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1000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observe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training</a:t>
            </a:r>
            <a:r>
              <a:rPr lang="zh-CN" altLang="en-US" sz="1800" dirty="0"/>
              <a:t> </a:t>
            </a:r>
            <a:r>
              <a:rPr lang="en-US" altLang="zh-CN" sz="1800" dirty="0"/>
              <a:t>errors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errors.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altLang="zh-CN" sz="1800" dirty="0"/>
              <a:t>training</a:t>
            </a:r>
            <a:r>
              <a:rPr lang="zh-CN" altLang="en-US" sz="1800" dirty="0"/>
              <a:t> </a:t>
            </a:r>
            <a:r>
              <a:rPr lang="en-US" altLang="zh-CN" sz="1800" dirty="0"/>
              <a:t>error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always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error</a:t>
            </a:r>
            <a:r>
              <a:rPr lang="zh-CN" altLang="en-US" sz="1800" dirty="0"/>
              <a:t> </a:t>
            </a:r>
            <a:r>
              <a:rPr lang="en-US" altLang="zh-CN" sz="1800" dirty="0"/>
              <a:t>cannot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lower</a:t>
            </a:r>
            <a:r>
              <a:rPr lang="zh-CN" altLang="en-US" sz="1800" dirty="0"/>
              <a:t> </a:t>
            </a:r>
            <a:r>
              <a:rPr lang="en-US" altLang="zh-CN" sz="1800" dirty="0"/>
              <a:t>than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full</a:t>
            </a:r>
            <a:r>
              <a:rPr lang="zh-CN" altLang="en-US" sz="1800" dirty="0"/>
              <a:t> </a:t>
            </a:r>
            <a:r>
              <a:rPr lang="en-US" altLang="zh-CN" sz="1800" dirty="0"/>
              <a:t>model,</a:t>
            </a:r>
            <a:r>
              <a:rPr lang="zh-CN" altLang="en-US" sz="1800" dirty="0"/>
              <a:t> </a:t>
            </a:r>
            <a:r>
              <a:rPr lang="en-US" altLang="zh-CN" sz="1800" dirty="0"/>
              <a:t>then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supremacy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altLang="zh-CN" sz="1800" dirty="0"/>
              <a:t>this</a:t>
            </a:r>
            <a:r>
              <a:rPr lang="zh-CN" altLang="en-US" sz="1800" dirty="0"/>
              <a:t> </a:t>
            </a:r>
            <a:r>
              <a:rPr lang="en-US" altLang="zh-CN" sz="1800" dirty="0"/>
              <a:t>“AND”</a:t>
            </a:r>
            <a:r>
              <a:rPr lang="zh-CN" altLang="en-US" sz="1800" dirty="0"/>
              <a:t> </a:t>
            </a:r>
            <a:r>
              <a:rPr lang="en-US" altLang="zh-CN" sz="1800" dirty="0"/>
              <a:t>condition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satisfied,</a:t>
            </a:r>
            <a:r>
              <a:rPr lang="zh-CN" altLang="en-US" sz="1800" dirty="0"/>
              <a:t> </a:t>
            </a:r>
            <a:r>
              <a:rPr lang="en-US" altLang="zh-CN" sz="1800" dirty="0"/>
              <a:t>then</a:t>
            </a:r>
            <a:r>
              <a:rPr lang="zh-CN" altLang="en-US" sz="1800" dirty="0"/>
              <a:t> </a:t>
            </a:r>
            <a:r>
              <a:rPr lang="en-US" altLang="zh-CN" sz="1800" dirty="0"/>
              <a:t>it’s</a:t>
            </a:r>
            <a:r>
              <a:rPr lang="zh-CN" altLang="en-US" sz="1800" dirty="0"/>
              <a:t> </a:t>
            </a:r>
            <a:r>
              <a:rPr lang="en-US" altLang="zh-CN" sz="1800" dirty="0"/>
              <a:t>overfitting</a:t>
            </a:r>
          </a:p>
          <a:p>
            <a:r>
              <a:rPr lang="en-US" altLang="zh-CN" sz="1800" dirty="0"/>
              <a:t>How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select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features?</a:t>
            </a:r>
          </a:p>
          <a:p>
            <a:r>
              <a:rPr lang="en-US" altLang="zh-CN" sz="1800" dirty="0"/>
              <a:t>Select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10,</a:t>
            </a:r>
            <a:r>
              <a:rPr lang="zh-CN" altLang="en-US" sz="1800" dirty="0"/>
              <a:t> </a:t>
            </a:r>
            <a:r>
              <a:rPr lang="en-US" altLang="zh-CN" sz="1800" dirty="0"/>
              <a:t>20,</a:t>
            </a:r>
            <a:r>
              <a:rPr lang="zh-CN" altLang="en-US" sz="1800" dirty="0"/>
              <a:t> </a:t>
            </a:r>
            <a:r>
              <a:rPr lang="en-US" altLang="zh-CN" sz="1800" dirty="0"/>
              <a:t>…,</a:t>
            </a:r>
            <a:r>
              <a:rPr lang="zh-CN" altLang="en-US" sz="1800" dirty="0"/>
              <a:t> </a:t>
            </a:r>
            <a:r>
              <a:rPr lang="en-US" altLang="zh-CN" sz="1800" dirty="0"/>
              <a:t>500</a:t>
            </a:r>
            <a:r>
              <a:rPr lang="zh-CN" altLang="en-US" sz="1800" dirty="0"/>
              <a:t> </a:t>
            </a:r>
            <a:r>
              <a:rPr lang="en-US" altLang="zh-CN" sz="1800" dirty="0"/>
              <a:t>most</a:t>
            </a:r>
            <a:r>
              <a:rPr lang="zh-CN" altLang="en-US" sz="1800" dirty="0"/>
              <a:t> </a:t>
            </a:r>
            <a:r>
              <a:rPr lang="en-US" altLang="zh-CN" sz="1800" dirty="0"/>
              <a:t>important</a:t>
            </a:r>
            <a:r>
              <a:rPr lang="zh-CN" altLang="en-US" sz="1800" dirty="0"/>
              <a:t> </a:t>
            </a:r>
            <a:r>
              <a:rPr lang="en-US" altLang="zh-CN" sz="1800" dirty="0"/>
              <a:t>features</a:t>
            </a:r>
            <a:r>
              <a:rPr lang="zh-CN" altLang="en-US" sz="1800" dirty="0"/>
              <a:t> </a:t>
            </a:r>
            <a:r>
              <a:rPr lang="en-US" altLang="zh-CN" sz="1800" dirty="0"/>
              <a:t>(MIF)</a:t>
            </a:r>
            <a:r>
              <a:rPr lang="zh-CN" altLang="en-US" sz="1800" dirty="0"/>
              <a:t> </a:t>
            </a:r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/>
              <a:t>each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full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>
                <a:sym typeface="Wingdings" pitchFamily="2" charset="2"/>
              </a:rPr>
              <a:t>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construct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a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MIF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consensus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pool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(size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range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from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27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to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996)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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fit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the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model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on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these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features,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calculate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the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train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and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test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error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rate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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see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if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there’s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any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convergence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trend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and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see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if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>
                <a:sym typeface="Wingdings" pitchFamily="2" charset="2"/>
              </a:rPr>
              <a:t>the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dirty="0"/>
              <a:t>“AND”</a:t>
            </a:r>
            <a:r>
              <a:rPr lang="zh-CN" altLang="en-US" sz="1800" dirty="0"/>
              <a:t> </a:t>
            </a:r>
            <a:r>
              <a:rPr lang="en-US" altLang="zh-CN" sz="1800" dirty="0"/>
              <a:t>condition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satisfied</a:t>
            </a:r>
          </a:p>
          <a:p>
            <a:endParaRPr lang="en-US" altLang="zh-C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21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98B-8661-B603-FE94-275C6255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95" y="580504"/>
            <a:ext cx="10209810" cy="1382156"/>
          </a:xfrm>
        </p:spPr>
        <p:txBody>
          <a:bodyPr/>
          <a:lstStyle/>
          <a:p>
            <a:r>
              <a:rPr lang="en-US" altLang="zh-CN" dirty="0"/>
              <a:t>Results—Model</a:t>
            </a:r>
            <a:r>
              <a:rPr lang="zh-CN" altLang="en-US" dirty="0"/>
              <a:t> </a:t>
            </a:r>
            <a:r>
              <a:rPr lang="en-US" altLang="zh-CN" dirty="0" err="1"/>
              <a:t>PerFoRmance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9115E3-5EB9-19E2-7EBF-3AD525407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867547"/>
              </p:ext>
            </p:extLst>
          </p:nvPr>
        </p:nvGraphicFramePr>
        <p:xfrm>
          <a:off x="1143000" y="2316480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208">
                  <a:extLst>
                    <a:ext uri="{9D8B030D-6E8A-4147-A177-3AD203B41FA5}">
                      <a16:colId xmlns:a16="http://schemas.microsoft.com/office/drawing/2014/main" val="3345518576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404188564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49891402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81108778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47922353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67195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0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Gradient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7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8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Reconstructed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34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8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8AD8-F9BA-70BB-A2B4-7C4405A6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Results—feature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C33BB3-3E01-14B0-A6CD-7B2769153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49688"/>
              </p:ext>
            </p:extLst>
          </p:nvPr>
        </p:nvGraphicFramePr>
        <p:xfrm>
          <a:off x="1143000" y="2009775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99">
                  <a:extLst>
                    <a:ext uri="{9D8B030D-6E8A-4147-A177-3AD203B41FA5}">
                      <a16:colId xmlns:a16="http://schemas.microsoft.com/office/drawing/2014/main" val="2082192329"/>
                    </a:ext>
                  </a:extLst>
                </a:gridCol>
                <a:gridCol w="8353301">
                  <a:extLst>
                    <a:ext uri="{9D8B030D-6E8A-4147-A177-3AD203B41FA5}">
                      <a16:colId xmlns:a16="http://schemas.microsoft.com/office/drawing/2014/main" val="346882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Important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OTUs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(Decreasing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Importance)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7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1053, 910,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628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793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3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Gradient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970,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964, 53, 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840, 400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0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1279, 41, 1087, 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75, 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4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1020, 713, 1157, 893, 167, 814, 680, 20, 94, 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628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3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A691-1CBD-1943-2310-17143E16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Results—</a:t>
            </a:r>
            <a:r>
              <a:rPr lang="en-US" altLang="zh-CN" dirty="0">
                <a:solidFill>
                  <a:srgbClr val="92D050"/>
                </a:solidFill>
              </a:rPr>
              <a:t>Convergence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5" name="Content Placeholder 14" descr="A graph of a pool size&#10;&#10;Description automatically generated with low confidence">
            <a:extLst>
              <a:ext uri="{FF2B5EF4-FFF2-40B4-BE49-F238E27FC236}">
                <a16:creationId xmlns:a16="http://schemas.microsoft.com/office/drawing/2014/main" id="{4A33AC3E-A644-3B7E-6459-A1A37EFBA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21259"/>
            <a:ext cx="4636801" cy="2861569"/>
          </a:xfrm>
        </p:spPr>
      </p:pic>
      <p:pic>
        <p:nvPicPr>
          <p:cNvPr id="17" name="Picture 16" descr="A picture containing text, font, diagram, line&#10;&#10;Description automatically generated">
            <a:extLst>
              <a:ext uri="{FF2B5EF4-FFF2-40B4-BE49-F238E27FC236}">
                <a16:creationId xmlns:a16="http://schemas.microsoft.com/office/drawing/2014/main" id="{768E7683-2849-B3F0-B909-737FBAC7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198" y="1421259"/>
            <a:ext cx="4636802" cy="2861569"/>
          </a:xfrm>
          <a:prstGeom prst="rect">
            <a:avLst/>
          </a:prstGeom>
        </p:spPr>
      </p:pic>
      <p:pic>
        <p:nvPicPr>
          <p:cNvPr id="19" name="Picture 18" descr="A picture containing text, sketch, diagram, line&#10;&#10;Description automatically generated">
            <a:extLst>
              <a:ext uri="{FF2B5EF4-FFF2-40B4-BE49-F238E27FC236}">
                <a16:creationId xmlns:a16="http://schemas.microsoft.com/office/drawing/2014/main" id="{5376C7BD-CDF9-CCCE-0EFC-414FA09CE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00" y="3996431"/>
            <a:ext cx="4636802" cy="2861569"/>
          </a:xfrm>
          <a:prstGeom prst="rect">
            <a:avLst/>
          </a:prstGeom>
        </p:spPr>
      </p:pic>
      <p:pic>
        <p:nvPicPr>
          <p:cNvPr id="21" name="Picture 20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FE86B769-1A95-2376-7823-ADEE0506B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198" y="4005957"/>
            <a:ext cx="4636800" cy="28615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69F179D-6D62-8D69-6034-443E585D4913}"/>
              </a:ext>
            </a:extLst>
          </p:cNvPr>
          <p:cNvSpPr txBox="1"/>
          <p:nvPr/>
        </p:nvSpPr>
        <p:spPr>
          <a:xfrm>
            <a:off x="2778632" y="1546225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59F9BC-3537-003C-5FD9-EE3B36D52BBD}"/>
              </a:ext>
            </a:extLst>
          </p:cNvPr>
          <p:cNvSpPr txBox="1"/>
          <p:nvPr/>
        </p:nvSpPr>
        <p:spPr>
          <a:xfrm>
            <a:off x="7951929" y="1546225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Boost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5FAF2-A2E5-6695-CF8D-06818B2A27A3}"/>
              </a:ext>
            </a:extLst>
          </p:cNvPr>
          <p:cNvSpPr txBox="1"/>
          <p:nvPr/>
        </p:nvSpPr>
        <p:spPr>
          <a:xfrm>
            <a:off x="2339146" y="4098162"/>
            <a:ext cx="2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Xtreme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Boost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A12A90-F2C1-8305-47A1-C2307E9279FA}"/>
              </a:ext>
            </a:extLst>
          </p:cNvPr>
          <p:cNvSpPr txBox="1"/>
          <p:nvPr/>
        </p:nvSpPr>
        <p:spPr>
          <a:xfrm>
            <a:off x="7509015" y="4098162"/>
            <a:ext cx="24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9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697C-4EBA-FCDA-23F5-0B120E30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Conclusion—Answering</a:t>
            </a:r>
            <a:r>
              <a:rPr lang="zh-CN" altLang="en-US" dirty="0"/>
              <a:t> </a:t>
            </a:r>
            <a:r>
              <a:rPr lang="en-US" altLang="zh-CN" dirty="0"/>
              <a:t>Qs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E226-8729-99E5-8524-0C263095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Based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plain</a:t>
            </a:r>
            <a:r>
              <a:rPr lang="zh-CN" altLang="en-US" sz="1800" dirty="0"/>
              <a:t> </a:t>
            </a:r>
            <a:r>
              <a:rPr lang="en-US" altLang="zh-CN" sz="1800" dirty="0"/>
              <a:t>evaluation</a:t>
            </a:r>
            <a:r>
              <a:rPr lang="zh-CN" altLang="en-US" sz="1800" dirty="0"/>
              <a:t> </a:t>
            </a:r>
            <a:r>
              <a:rPr lang="en-US" altLang="zh-CN" sz="1800" dirty="0"/>
              <a:t>metrics,</a:t>
            </a:r>
            <a:r>
              <a:rPr lang="zh-CN" altLang="en-US" sz="1800" dirty="0"/>
              <a:t> </a:t>
            </a:r>
            <a:r>
              <a:rPr lang="en-US" altLang="zh-CN" sz="1800" dirty="0"/>
              <a:t>RF,</a:t>
            </a:r>
            <a:r>
              <a:rPr lang="zh-CN" altLang="en-US" sz="1800" dirty="0"/>
              <a:t> </a:t>
            </a:r>
            <a:r>
              <a:rPr lang="en-US" altLang="zh-CN" sz="1800" dirty="0"/>
              <a:t>XGB,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SVM</a:t>
            </a:r>
            <a:r>
              <a:rPr lang="zh-CN" altLang="en-US" sz="1800" dirty="0"/>
              <a:t> </a:t>
            </a:r>
            <a:r>
              <a:rPr lang="en-US" altLang="zh-CN" sz="1800" dirty="0"/>
              <a:t>perform</a:t>
            </a:r>
            <a:r>
              <a:rPr lang="zh-CN" altLang="en-US" sz="1800" dirty="0"/>
              <a:t> </a:t>
            </a:r>
            <a:r>
              <a:rPr lang="en-US" altLang="zh-CN" sz="1800" dirty="0"/>
              <a:t>equally</a:t>
            </a:r>
            <a:r>
              <a:rPr lang="zh-CN" altLang="en-US" sz="1800" dirty="0"/>
              <a:t> </a:t>
            </a:r>
            <a:r>
              <a:rPr lang="en-US" altLang="zh-CN" sz="1800" dirty="0"/>
              <a:t>good;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SVM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GB</a:t>
            </a:r>
            <a:r>
              <a:rPr lang="zh-CN" altLang="en-US" sz="1800" dirty="0"/>
              <a:t> </a:t>
            </a:r>
            <a:r>
              <a:rPr lang="en-US" altLang="zh-CN" sz="1800" dirty="0"/>
              <a:t>overfits</a:t>
            </a:r>
            <a:r>
              <a:rPr lang="zh-CN" altLang="en-US" sz="1800" dirty="0"/>
              <a:t> </a:t>
            </a:r>
            <a:r>
              <a:rPr lang="en-US" altLang="zh-CN" sz="1800" dirty="0"/>
              <a:t>while</a:t>
            </a:r>
            <a:r>
              <a:rPr lang="zh-CN" altLang="en-US" sz="1800" dirty="0"/>
              <a:t> </a:t>
            </a:r>
            <a:r>
              <a:rPr lang="en-US" altLang="zh-CN" sz="1800" dirty="0"/>
              <a:t>others</a:t>
            </a:r>
            <a:r>
              <a:rPr lang="zh-CN" altLang="en-US" sz="1800" dirty="0"/>
              <a:t> </a:t>
            </a:r>
            <a:r>
              <a:rPr lang="en-US" altLang="zh-CN" sz="1800" dirty="0"/>
              <a:t>achieve</a:t>
            </a:r>
            <a:r>
              <a:rPr lang="zh-CN" altLang="en-US" sz="1800" dirty="0"/>
              <a:t> </a:t>
            </a:r>
            <a:r>
              <a:rPr lang="en-US" altLang="zh-CN" sz="1800" dirty="0"/>
              <a:t>supremacy</a:t>
            </a:r>
            <a:r>
              <a:rPr lang="zh-CN" altLang="en-US" sz="1800" dirty="0"/>
              <a:t> </a:t>
            </a:r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/>
              <a:t>full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</a:p>
          <a:p>
            <a:r>
              <a:rPr lang="en-US" altLang="zh-CN" sz="1800" dirty="0"/>
              <a:t>XGB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very</a:t>
            </a:r>
            <a:r>
              <a:rPr lang="zh-CN" altLang="en-US" sz="1800" dirty="0"/>
              <a:t> </a:t>
            </a:r>
            <a:r>
              <a:rPr lang="en-US" altLang="zh-CN" sz="1800" dirty="0"/>
              <a:t>slow</a:t>
            </a:r>
            <a:r>
              <a:rPr lang="zh-CN" altLang="en-US" sz="1800" dirty="0"/>
              <a:t> </a:t>
            </a:r>
            <a:r>
              <a:rPr lang="en-US" altLang="zh-CN" sz="1800" dirty="0"/>
              <a:t>though</a:t>
            </a:r>
            <a:r>
              <a:rPr lang="zh-CN" altLang="en-US" sz="1800" dirty="0"/>
              <a:t> </a:t>
            </a:r>
            <a:r>
              <a:rPr lang="en-US" altLang="zh-CN" sz="1800" dirty="0"/>
              <a:t>(3-5</a:t>
            </a:r>
            <a:r>
              <a:rPr lang="zh-CN" altLang="en-US" sz="1800" dirty="0"/>
              <a:t> </a:t>
            </a:r>
            <a:r>
              <a:rPr lang="en-US" altLang="zh-CN" sz="1800" dirty="0"/>
              <a:t>times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run</a:t>
            </a:r>
            <a:r>
              <a:rPr lang="zh-CN" altLang="en-US" sz="1800" dirty="0"/>
              <a:t> </a:t>
            </a:r>
            <a:r>
              <a:rPr lang="en-US" altLang="zh-CN" sz="1800" dirty="0"/>
              <a:t>time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RF)</a:t>
            </a:r>
          </a:p>
          <a:p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most</a:t>
            </a:r>
            <a:r>
              <a:rPr lang="zh-CN" altLang="en-US" sz="1800" dirty="0"/>
              <a:t> </a:t>
            </a:r>
            <a:r>
              <a:rPr lang="en-US" altLang="zh-CN" sz="1800" dirty="0"/>
              <a:t>important</a:t>
            </a:r>
            <a:r>
              <a:rPr lang="zh-CN" altLang="en-US" sz="1800" dirty="0"/>
              <a:t> </a:t>
            </a:r>
            <a:r>
              <a:rPr lang="en-US" altLang="zh-CN" sz="1800" dirty="0"/>
              <a:t>features: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models</a:t>
            </a:r>
            <a:r>
              <a:rPr lang="zh-CN" altLang="en-US" sz="1800" dirty="0"/>
              <a:t> </a:t>
            </a:r>
            <a:r>
              <a:rPr lang="en-US" altLang="zh-CN" sz="1800" dirty="0"/>
              <a:t>agreed</a:t>
            </a:r>
            <a:r>
              <a:rPr lang="zh-CN" altLang="en-US" sz="1800" dirty="0"/>
              <a:t> </a:t>
            </a:r>
            <a:r>
              <a:rPr lang="en-US" altLang="zh-CN" sz="1800" dirty="0"/>
              <a:t>that</a:t>
            </a:r>
            <a:r>
              <a:rPr lang="zh-CN" altLang="en-US" sz="1800" dirty="0"/>
              <a:t> </a:t>
            </a:r>
            <a:r>
              <a:rPr lang="en-US" altLang="zh-CN" sz="1800" dirty="0"/>
              <a:t>OTU625,</a:t>
            </a:r>
            <a:r>
              <a:rPr lang="zh-CN" altLang="en-US" sz="1800" dirty="0"/>
              <a:t> </a:t>
            </a:r>
            <a:r>
              <a:rPr lang="en-US" altLang="zh-CN" sz="1800" dirty="0"/>
              <a:t>OTU976,</a:t>
            </a:r>
            <a:r>
              <a:rPr lang="zh-CN" altLang="en-US" sz="1800" dirty="0"/>
              <a:t> </a:t>
            </a:r>
            <a:r>
              <a:rPr lang="en-US" altLang="zh-CN" sz="1800" dirty="0"/>
              <a:t>OTU1301,</a:t>
            </a:r>
            <a:r>
              <a:rPr lang="zh-CN" altLang="en-US" sz="1800" dirty="0"/>
              <a:t> </a:t>
            </a:r>
            <a:r>
              <a:rPr lang="en-US" altLang="zh-CN" sz="1800" dirty="0"/>
              <a:t>OTU390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among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most</a:t>
            </a:r>
            <a:r>
              <a:rPr lang="zh-CN" altLang="en-US" sz="1800" dirty="0"/>
              <a:t> </a:t>
            </a:r>
            <a:r>
              <a:rPr lang="en-US" altLang="zh-CN" sz="1800" dirty="0"/>
              <a:t>important</a:t>
            </a:r>
            <a:r>
              <a:rPr lang="zh-CN" altLang="en-US" sz="1800" dirty="0"/>
              <a:t> </a:t>
            </a:r>
            <a:r>
              <a:rPr lang="en-US" altLang="zh-CN" sz="1800" dirty="0"/>
              <a:t>OTUs;</a:t>
            </a:r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 </a:t>
            </a:r>
            <a:r>
              <a:rPr lang="en-US" altLang="zh-CN" sz="1800" dirty="0"/>
              <a:t>models</a:t>
            </a:r>
            <a:r>
              <a:rPr lang="zh-CN" altLang="en-US" sz="1800" dirty="0"/>
              <a:t> </a:t>
            </a:r>
            <a:r>
              <a:rPr lang="en-US" altLang="zh-CN" sz="1800" dirty="0"/>
              <a:t>agreed</a:t>
            </a:r>
            <a:r>
              <a:rPr lang="zh-CN" altLang="en-US" sz="1800" dirty="0"/>
              <a:t> </a:t>
            </a:r>
            <a:r>
              <a:rPr lang="en-US" altLang="zh-CN" sz="1800" dirty="0"/>
              <a:t>that</a:t>
            </a:r>
            <a:r>
              <a:rPr lang="zh-CN" altLang="en-US" sz="1800" dirty="0"/>
              <a:t> </a:t>
            </a:r>
            <a:r>
              <a:rPr lang="en-US" altLang="zh-CN" sz="1800" dirty="0"/>
              <a:t>OTU1225,</a:t>
            </a:r>
            <a:r>
              <a:rPr lang="zh-CN" altLang="en-US" sz="1800" dirty="0"/>
              <a:t> </a:t>
            </a:r>
            <a:r>
              <a:rPr lang="en-US" altLang="zh-CN" sz="1800" dirty="0"/>
              <a:t>OTU970,</a:t>
            </a:r>
            <a:r>
              <a:rPr lang="zh-CN" altLang="en-US" sz="1800" dirty="0"/>
              <a:t> </a:t>
            </a:r>
            <a:r>
              <a:rPr lang="en-US" altLang="zh-CN" sz="1800" dirty="0"/>
              <a:t>OTU628,</a:t>
            </a:r>
            <a:r>
              <a:rPr lang="zh-CN" altLang="en-US" sz="1800" dirty="0"/>
              <a:t> </a:t>
            </a:r>
            <a:r>
              <a:rPr lang="en-US" altLang="zh-CN" sz="1800" dirty="0"/>
              <a:t>OTU222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among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most</a:t>
            </a:r>
            <a:r>
              <a:rPr lang="zh-CN" altLang="en-US" sz="1800" dirty="0"/>
              <a:t> </a:t>
            </a:r>
            <a:r>
              <a:rPr lang="en-US" altLang="zh-CN" sz="1800" dirty="0"/>
              <a:t>important</a:t>
            </a:r>
            <a:r>
              <a:rPr lang="zh-CN" altLang="en-US" sz="1800" dirty="0"/>
              <a:t> </a:t>
            </a:r>
            <a:r>
              <a:rPr lang="en-US" altLang="zh-CN" sz="1800" dirty="0"/>
              <a:t>OTUs</a:t>
            </a:r>
            <a:r>
              <a:rPr lang="zh-CN" altLang="en-US" sz="1800" dirty="0"/>
              <a:t> </a:t>
            </a:r>
            <a:r>
              <a:rPr lang="en-US" altLang="zh-CN" sz="1800" dirty="0"/>
              <a:t>(names</a:t>
            </a:r>
            <a:r>
              <a:rPr lang="zh-CN" altLang="en-US" sz="1800" dirty="0"/>
              <a:t> </a:t>
            </a:r>
            <a:r>
              <a:rPr lang="en-US" altLang="zh-CN" sz="1800" dirty="0"/>
              <a:t>too</a:t>
            </a:r>
            <a:r>
              <a:rPr lang="zh-CN" altLang="en-US" sz="1800" dirty="0"/>
              <a:t> </a:t>
            </a:r>
            <a:r>
              <a:rPr lang="en-US" altLang="zh-CN" sz="1800" dirty="0"/>
              <a:t>long,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provided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this</a:t>
            </a:r>
            <a:r>
              <a:rPr lang="zh-CN" altLang="en-US" sz="1800" dirty="0"/>
              <a:t> </a:t>
            </a:r>
            <a:r>
              <a:rPr lang="en-US" altLang="zh-CN" sz="1800" dirty="0"/>
              <a:t>page)</a:t>
            </a:r>
          </a:p>
          <a:p>
            <a:r>
              <a:rPr lang="en-US" altLang="zh-CN" sz="1800" dirty="0"/>
              <a:t>Based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convergence,</a:t>
            </a:r>
            <a:r>
              <a:rPr lang="zh-CN" altLang="en-US" sz="1800" dirty="0"/>
              <a:t> </a:t>
            </a:r>
            <a:r>
              <a:rPr lang="en-US" altLang="zh-CN" sz="1800" dirty="0"/>
              <a:t>i.e.</a:t>
            </a:r>
            <a:r>
              <a:rPr lang="zh-CN" altLang="en-US" sz="1800" dirty="0"/>
              <a:t> </a:t>
            </a:r>
            <a:r>
              <a:rPr lang="en-US" altLang="zh-CN" sz="1800" dirty="0"/>
              <a:t>generalization</a:t>
            </a:r>
            <a:r>
              <a:rPr lang="zh-CN" altLang="en-US" sz="1800" dirty="0"/>
              <a:t> </a:t>
            </a:r>
            <a:r>
              <a:rPr lang="en-US" altLang="zh-CN" sz="1800" dirty="0"/>
              <a:t>potential,</a:t>
            </a:r>
            <a:r>
              <a:rPr lang="zh-CN" altLang="en-US" sz="1800" dirty="0"/>
              <a:t> </a:t>
            </a:r>
            <a:r>
              <a:rPr lang="en-US" altLang="zh-CN" sz="1800" dirty="0"/>
              <a:t>SVM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best: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error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go</a:t>
            </a:r>
            <a:r>
              <a:rPr lang="zh-CN" altLang="en-US" sz="1800" dirty="0"/>
              <a:t> </a:t>
            </a:r>
            <a:r>
              <a:rPr lang="en-US" altLang="zh-CN" sz="1800" dirty="0"/>
              <a:t>down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0.04</a:t>
            </a:r>
          </a:p>
        </p:txBody>
      </p:sp>
    </p:spTree>
    <p:extLst>
      <p:ext uri="{BB962C8B-B14F-4D97-AF65-F5344CB8AC3E}">
        <p14:creationId xmlns:p14="http://schemas.microsoft.com/office/powerpoint/2010/main" val="155434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344B-E229-EFD4-6FB4-FAA7EA17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Conclusion—Discussion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C9BD-07D2-47C0-5732-BF58E6CD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Feature extraction is not recommended</a:t>
            </a:r>
            <a:r>
              <a:rPr lang="zh-CN" altLang="en-US" sz="1800" dirty="0"/>
              <a:t> </a:t>
            </a:r>
            <a:r>
              <a:rPr lang="en-US" altLang="zh-CN" sz="1800" dirty="0"/>
              <a:t>(tried</a:t>
            </a:r>
            <a:r>
              <a:rPr lang="zh-CN" altLang="en-US" sz="1800" dirty="0"/>
              <a:t> </a:t>
            </a:r>
            <a:r>
              <a:rPr lang="en-US" altLang="zh-CN" sz="1800" dirty="0"/>
              <a:t>PCA,</a:t>
            </a:r>
            <a:r>
              <a:rPr lang="zh-CN" altLang="en-US" sz="1800" dirty="0"/>
              <a:t> </a:t>
            </a:r>
            <a:r>
              <a:rPr lang="en-US" altLang="zh-CN" sz="1800" dirty="0"/>
              <a:t>ICA,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t-SNE)</a:t>
            </a:r>
            <a:endParaRPr lang="en-US" sz="1800" dirty="0"/>
          </a:p>
          <a:p>
            <a:r>
              <a:rPr lang="en-US" sz="1800" dirty="0"/>
              <a:t>The largest problem: interpretability</a:t>
            </a:r>
            <a:r>
              <a:rPr lang="en-US" altLang="zh-CN" sz="1800" dirty="0"/>
              <a:t>—</a:t>
            </a:r>
            <a:r>
              <a:rPr lang="en-US" sz="1800" dirty="0"/>
              <a:t>Since one of our goals is to identify the most important/influential OTUs, it's not desirable to combine the OTUs to form new entities</a:t>
            </a:r>
          </a:p>
          <a:p>
            <a:r>
              <a:rPr lang="en-US" sz="1800" dirty="0"/>
              <a:t>Besides this problem, the result </a:t>
            </a:r>
            <a:r>
              <a:rPr lang="en-US" altLang="zh-CN" sz="1800" dirty="0"/>
              <a:t>produced</a:t>
            </a:r>
            <a:r>
              <a:rPr lang="en-US" sz="1800" dirty="0"/>
              <a:t> is pretty bad—the accuracy is around 0.6 for all models</a:t>
            </a:r>
          </a:p>
          <a:p>
            <a:r>
              <a:rPr lang="en-US" altLang="zh-CN" sz="1800" dirty="0"/>
              <a:t>Tree-based</a:t>
            </a:r>
            <a:r>
              <a:rPr lang="zh-CN" altLang="en-US" sz="1800" dirty="0"/>
              <a:t> </a:t>
            </a:r>
            <a:r>
              <a:rPr lang="en-US" altLang="zh-CN" sz="1800" dirty="0"/>
              <a:t>algorithms</a:t>
            </a:r>
            <a:r>
              <a:rPr lang="zh-CN" altLang="en-US" sz="1800" dirty="0"/>
              <a:t> </a:t>
            </a:r>
            <a:r>
              <a:rPr lang="en-US" altLang="zh-CN" sz="1800" dirty="0"/>
              <a:t>perform</a:t>
            </a:r>
            <a:r>
              <a:rPr lang="zh-CN" altLang="en-US" sz="1800" dirty="0"/>
              <a:t> </a:t>
            </a:r>
            <a:r>
              <a:rPr lang="en-US" altLang="zh-CN" sz="1800" dirty="0"/>
              <a:t>similarly—they</a:t>
            </a:r>
            <a:r>
              <a:rPr lang="zh-CN" altLang="en-US" sz="1800" dirty="0"/>
              <a:t> </a:t>
            </a:r>
            <a:r>
              <a:rPr lang="en-US" altLang="zh-CN" sz="1800" dirty="0"/>
              <a:t>have</a:t>
            </a:r>
            <a:r>
              <a:rPr lang="zh-CN" altLang="en-US" sz="1800" dirty="0"/>
              <a:t> </a:t>
            </a:r>
            <a:r>
              <a:rPr lang="en-US" altLang="zh-CN" sz="1800" dirty="0"/>
              <a:t>close</a:t>
            </a:r>
            <a:r>
              <a:rPr lang="zh-CN" altLang="en-US" sz="1800" dirty="0"/>
              <a:t> </a:t>
            </a:r>
            <a:r>
              <a:rPr lang="en-US" altLang="zh-CN" sz="1800" dirty="0"/>
              <a:t>metrics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similar</a:t>
            </a:r>
            <a:r>
              <a:rPr lang="zh-CN" altLang="en-US" sz="1800" dirty="0"/>
              <a:t> </a:t>
            </a:r>
            <a:r>
              <a:rPr lang="en-US" altLang="zh-CN" sz="1800" dirty="0"/>
              <a:t>feature</a:t>
            </a:r>
            <a:r>
              <a:rPr lang="zh-CN" altLang="en-US" sz="1800" dirty="0"/>
              <a:t> </a:t>
            </a:r>
            <a:r>
              <a:rPr lang="en-US" altLang="zh-CN" sz="1800" dirty="0"/>
              <a:t>importance</a:t>
            </a:r>
            <a:r>
              <a:rPr lang="zh-CN" altLang="en-US" sz="1800" dirty="0"/>
              <a:t> </a:t>
            </a:r>
            <a:r>
              <a:rPr lang="en-US" altLang="zh-CN" sz="1800" dirty="0"/>
              <a:t>rankings</a:t>
            </a:r>
          </a:p>
          <a:p>
            <a:r>
              <a:rPr lang="en-US" altLang="zh-CN" sz="1800" dirty="0"/>
              <a:t>Distance-based</a:t>
            </a:r>
            <a:r>
              <a:rPr lang="zh-CN" altLang="en-US" sz="1800" dirty="0"/>
              <a:t> </a:t>
            </a:r>
            <a:r>
              <a:rPr lang="en-US" altLang="zh-CN" sz="1800" dirty="0"/>
              <a:t>algorithm</a:t>
            </a:r>
            <a:r>
              <a:rPr lang="zh-CN" altLang="en-US" sz="1800" dirty="0"/>
              <a:t> </a:t>
            </a:r>
            <a:r>
              <a:rPr lang="en-US" altLang="zh-CN" sz="1800" dirty="0"/>
              <a:t>gives</a:t>
            </a:r>
            <a:r>
              <a:rPr lang="zh-CN" altLang="en-US" sz="1800" dirty="0"/>
              <a:t> </a:t>
            </a:r>
            <a:r>
              <a:rPr lang="en-US" altLang="zh-CN" sz="1800" dirty="0"/>
              <a:t>very</a:t>
            </a:r>
            <a:r>
              <a:rPr lang="zh-CN" altLang="en-US" sz="1800" dirty="0"/>
              <a:t> </a:t>
            </a:r>
            <a:r>
              <a:rPr lang="en-US" altLang="zh-CN" sz="1800" dirty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/>
              <a:t>feature</a:t>
            </a:r>
            <a:r>
              <a:rPr lang="zh-CN" altLang="en-US" sz="1800" dirty="0"/>
              <a:t> </a:t>
            </a:r>
            <a:r>
              <a:rPr lang="en-US" altLang="zh-CN" sz="1800" dirty="0"/>
              <a:t>importance</a:t>
            </a:r>
            <a:r>
              <a:rPr lang="zh-CN" altLang="en-US" sz="1800" dirty="0"/>
              <a:t> </a:t>
            </a:r>
            <a:r>
              <a:rPr lang="en-US" altLang="zh-CN" sz="1800" dirty="0"/>
              <a:t>ranking—likely</a:t>
            </a:r>
            <a:r>
              <a:rPr lang="zh-CN" altLang="en-US" sz="1800" dirty="0"/>
              <a:t> </a:t>
            </a:r>
            <a:r>
              <a:rPr lang="en-US" altLang="zh-CN" sz="1800" dirty="0"/>
              <a:t>because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quantity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judge</a:t>
            </a:r>
            <a:r>
              <a:rPr lang="zh-CN" altLang="en-US" sz="1800" dirty="0"/>
              <a:t> </a:t>
            </a:r>
            <a:r>
              <a:rPr lang="en-US" altLang="zh-CN" sz="1800" dirty="0"/>
              <a:t>“importance”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different—weights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SVM,</a:t>
            </a:r>
            <a:r>
              <a:rPr lang="zh-CN" altLang="en-US" sz="1800" dirty="0"/>
              <a:t> </a:t>
            </a:r>
            <a:r>
              <a:rPr lang="en-US" altLang="zh-CN" sz="1800" dirty="0"/>
              <a:t>mean</a:t>
            </a:r>
            <a:r>
              <a:rPr lang="zh-CN" altLang="en-US" sz="1800" dirty="0"/>
              <a:t> </a:t>
            </a:r>
            <a:r>
              <a:rPr lang="en-US" altLang="zh-CN" sz="1800" dirty="0"/>
              <a:t>decreased</a:t>
            </a:r>
            <a:r>
              <a:rPr lang="zh-CN" altLang="en-US" sz="1800" dirty="0"/>
              <a:t> </a:t>
            </a:r>
            <a:r>
              <a:rPr lang="en-US" altLang="zh-CN" sz="1800" dirty="0"/>
              <a:t>Gini</a:t>
            </a:r>
            <a:r>
              <a:rPr lang="zh-CN" altLang="en-US" sz="1800" dirty="0"/>
              <a:t> </a:t>
            </a:r>
            <a:r>
              <a:rPr lang="en-US" altLang="zh-CN" sz="1800" dirty="0"/>
              <a:t>Index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Trees</a:t>
            </a:r>
          </a:p>
          <a:p>
            <a:r>
              <a:rPr lang="en-US" altLang="zh-CN" sz="1800" dirty="0"/>
              <a:t>Tree-based</a:t>
            </a:r>
            <a:r>
              <a:rPr lang="zh-CN" altLang="en-US" sz="1800" dirty="0"/>
              <a:t> </a:t>
            </a:r>
            <a:r>
              <a:rPr lang="en-US" altLang="zh-CN" sz="1800" dirty="0"/>
              <a:t>algorithms</a:t>
            </a:r>
            <a:r>
              <a:rPr lang="zh-CN" altLang="en-US" sz="1800" dirty="0"/>
              <a:t> </a:t>
            </a:r>
            <a:r>
              <a:rPr lang="en-US" altLang="zh-CN" sz="1800" dirty="0"/>
              <a:t>exhibit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“alternating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error</a:t>
            </a:r>
            <a:r>
              <a:rPr lang="zh-CN" altLang="en-US" sz="1800" dirty="0"/>
              <a:t> </a:t>
            </a:r>
            <a:r>
              <a:rPr lang="en-US" altLang="zh-CN" sz="1800" dirty="0"/>
              <a:t>rate”</a:t>
            </a:r>
            <a:r>
              <a:rPr lang="zh-CN" altLang="en-US" sz="1800" dirty="0"/>
              <a:t> </a:t>
            </a:r>
            <a:r>
              <a:rPr lang="en-US" altLang="zh-CN" sz="1800" dirty="0"/>
              <a:t>behavior—because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final</a:t>
            </a:r>
            <a:r>
              <a:rPr lang="zh-CN" altLang="en-US" sz="1800" dirty="0"/>
              <a:t> </a:t>
            </a:r>
            <a:r>
              <a:rPr lang="en-US" altLang="zh-CN" sz="1800" dirty="0"/>
              <a:t>classification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one</a:t>
            </a:r>
            <a:r>
              <a:rPr lang="zh-CN" altLang="en-US" sz="1800" dirty="0"/>
              <a:t> </a:t>
            </a:r>
            <a:r>
              <a:rPr lang="en-US" altLang="zh-CN" sz="1800" dirty="0"/>
              <a:t>or</a:t>
            </a:r>
            <a:r>
              <a:rPr lang="zh-CN" altLang="en-US" sz="1800" dirty="0"/>
              <a:t> </a:t>
            </a:r>
            <a:r>
              <a:rPr lang="en-US" altLang="zh-CN" sz="1800" dirty="0"/>
              <a:t>few</a:t>
            </a:r>
            <a:r>
              <a:rPr lang="zh-CN" altLang="en-US" sz="1800" dirty="0"/>
              <a:t> </a:t>
            </a:r>
            <a:r>
              <a:rPr lang="en-US" altLang="zh-CN" sz="1800" dirty="0"/>
              <a:t>points</a:t>
            </a:r>
            <a:r>
              <a:rPr lang="zh-CN" altLang="en-US" sz="1800" dirty="0"/>
              <a:t> </a:t>
            </a:r>
            <a:r>
              <a:rPr lang="en-US" altLang="zh-CN" sz="1800" dirty="0"/>
              <a:t>alternates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have</a:t>
            </a:r>
            <a:r>
              <a:rPr lang="zh-CN" altLang="en-US" sz="1800" dirty="0"/>
              <a:t> </a:t>
            </a:r>
            <a:r>
              <a:rPr lang="en-US" altLang="zh-CN" sz="1800" dirty="0"/>
              <a:t>more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more</a:t>
            </a:r>
            <a:r>
              <a:rPr lang="zh-CN" altLang="en-US" sz="1800" dirty="0"/>
              <a:t> </a:t>
            </a:r>
            <a:r>
              <a:rPr lang="en-US" altLang="zh-CN" sz="1800" dirty="0"/>
              <a:t>information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43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FA55-1CBC-6E9E-5353-8C0BE2DF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66" y="627398"/>
            <a:ext cx="10150434" cy="1382156"/>
          </a:xfrm>
        </p:spPr>
        <p:txBody>
          <a:bodyPr/>
          <a:lstStyle/>
          <a:p>
            <a:r>
              <a:rPr lang="en-US" altLang="zh-CN" dirty="0"/>
              <a:t>Conclusion—Future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1652-7005-8BEC-C773-7B50A391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Parameter</a:t>
            </a:r>
            <a:r>
              <a:rPr lang="zh-CN" altLang="en-US" sz="1800" dirty="0"/>
              <a:t> </a:t>
            </a:r>
            <a:r>
              <a:rPr lang="en-US" altLang="zh-CN" sz="1800" dirty="0"/>
              <a:t>tuning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done</a:t>
            </a:r>
            <a:r>
              <a:rPr lang="zh-CN" altLang="en-US" sz="1800" dirty="0"/>
              <a:t> </a:t>
            </a:r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/>
              <a:t>k-fold</a:t>
            </a:r>
            <a:r>
              <a:rPr lang="zh-CN" altLang="en-US" sz="1800" dirty="0"/>
              <a:t> </a:t>
            </a:r>
            <a:r>
              <a:rPr lang="en-US" altLang="zh-CN" sz="1800" dirty="0"/>
              <a:t>cross</a:t>
            </a:r>
            <a:r>
              <a:rPr lang="zh-CN" altLang="en-US" sz="1800" dirty="0"/>
              <a:t> </a:t>
            </a:r>
            <a:r>
              <a:rPr lang="en-US" altLang="zh-CN" sz="1800" dirty="0"/>
              <a:t>validation—not</a:t>
            </a:r>
            <a:r>
              <a:rPr lang="zh-CN" altLang="en-US" sz="1800" dirty="0"/>
              <a:t> </a:t>
            </a:r>
            <a:r>
              <a:rPr lang="en-US" altLang="zh-CN" sz="1800" dirty="0"/>
              <a:t>done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all</a:t>
            </a:r>
            <a:r>
              <a:rPr lang="zh-CN" altLang="en-US" sz="1800" dirty="0"/>
              <a:t> </a:t>
            </a:r>
            <a:r>
              <a:rPr lang="en-US" altLang="zh-CN" sz="1800" dirty="0"/>
              <a:t>models</a:t>
            </a:r>
            <a:r>
              <a:rPr lang="zh-CN" altLang="en-US" sz="1800" dirty="0"/>
              <a:t> </a:t>
            </a:r>
            <a:r>
              <a:rPr lang="en-US" altLang="zh-CN" sz="1800" dirty="0"/>
              <a:t>yet</a:t>
            </a:r>
            <a:r>
              <a:rPr lang="zh-CN" altLang="en-US" sz="1800" dirty="0"/>
              <a:t> </a:t>
            </a:r>
            <a:r>
              <a:rPr lang="en-US" altLang="zh-CN" sz="1800" dirty="0"/>
              <a:t>because</a:t>
            </a:r>
            <a:r>
              <a:rPr lang="zh-CN" altLang="en-US" sz="1800" dirty="0"/>
              <a:t> </a:t>
            </a:r>
            <a:r>
              <a:rPr lang="en-US" altLang="zh-CN" sz="1800" dirty="0"/>
              <a:t>it’s</a:t>
            </a:r>
            <a:r>
              <a:rPr lang="zh-CN" altLang="en-US" sz="1800" dirty="0"/>
              <a:t> </a:t>
            </a:r>
            <a:r>
              <a:rPr lang="en-US" altLang="zh-CN" sz="1800" dirty="0"/>
              <a:t>too</a:t>
            </a:r>
            <a:r>
              <a:rPr lang="zh-CN" altLang="en-US" sz="1800" dirty="0"/>
              <a:t> </a:t>
            </a:r>
            <a:r>
              <a:rPr lang="en-US" altLang="zh-CN" sz="1800" dirty="0"/>
              <a:t>time</a:t>
            </a:r>
            <a:r>
              <a:rPr lang="zh-CN" altLang="en-US" sz="1800" dirty="0"/>
              <a:t> </a:t>
            </a:r>
            <a:r>
              <a:rPr lang="en-US" altLang="zh-CN" sz="1800" dirty="0"/>
              <a:t>consuming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because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tried</a:t>
            </a:r>
            <a:r>
              <a:rPr lang="zh-CN" altLang="en-US" sz="1800" dirty="0"/>
              <a:t> </a:t>
            </a:r>
            <a:r>
              <a:rPr lang="en-US" altLang="zh-CN" sz="1800" dirty="0"/>
              <a:t>one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RF—the</a:t>
            </a:r>
            <a:r>
              <a:rPr lang="zh-CN" altLang="en-US" sz="1800" dirty="0"/>
              <a:t> </a:t>
            </a:r>
            <a:r>
              <a:rPr lang="en-US" altLang="zh-CN" sz="1800" dirty="0"/>
              <a:t>result</a:t>
            </a:r>
            <a:r>
              <a:rPr lang="zh-CN" altLang="en-US" sz="1800" dirty="0"/>
              <a:t> </a:t>
            </a:r>
            <a:r>
              <a:rPr lang="en-US" altLang="zh-CN" sz="1800" dirty="0"/>
              <a:t>given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</a:t>
            </a:r>
            <a:r>
              <a:rPr lang="zh-CN" altLang="en-US" sz="1800" dirty="0"/>
              <a:t> </a:t>
            </a:r>
            <a:r>
              <a:rPr lang="en-US" altLang="zh-CN" sz="1800" dirty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/>
              <a:t>than</a:t>
            </a:r>
            <a:r>
              <a:rPr lang="zh-CN" altLang="en-US" sz="1800" dirty="0"/>
              <a:t> </a:t>
            </a:r>
            <a:r>
              <a:rPr lang="en-US" altLang="zh-CN" sz="1800" dirty="0"/>
              <a:t>that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untuned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</a:p>
          <a:p>
            <a:r>
              <a:rPr lang="en-US" altLang="zh-CN" sz="1800" dirty="0"/>
              <a:t>Deep</a:t>
            </a:r>
            <a:r>
              <a:rPr lang="zh-CN" altLang="en-US" sz="1800" dirty="0"/>
              <a:t> </a:t>
            </a:r>
            <a:r>
              <a:rPr lang="en-US" altLang="zh-CN" sz="1800" dirty="0"/>
              <a:t>Learning</a:t>
            </a:r>
            <a:r>
              <a:rPr lang="zh-CN" altLang="en-US" sz="1800" dirty="0"/>
              <a:t> </a:t>
            </a:r>
            <a:r>
              <a:rPr lang="en-US" altLang="zh-CN" sz="1800" dirty="0"/>
              <a:t>models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implemented</a:t>
            </a:r>
            <a:r>
              <a:rPr lang="zh-CN" altLang="en-US" sz="1800" dirty="0"/>
              <a:t> </a:t>
            </a:r>
            <a:r>
              <a:rPr lang="en-US" altLang="zh-CN" sz="1800" dirty="0"/>
              <a:t>due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R</a:t>
            </a:r>
            <a:r>
              <a:rPr lang="zh-CN" altLang="en-US" sz="1800" dirty="0"/>
              <a:t> </a:t>
            </a:r>
            <a:r>
              <a:rPr lang="en-US" altLang="zh-CN" sz="1800" dirty="0"/>
              <a:t>problems—</a:t>
            </a:r>
            <a:r>
              <a:rPr lang="en-US" altLang="zh-CN" sz="1800" dirty="0" err="1"/>
              <a:t>Keras</a:t>
            </a:r>
            <a:r>
              <a:rPr lang="zh-CN" altLang="en-US" sz="1800" dirty="0"/>
              <a:t> </a:t>
            </a:r>
            <a:r>
              <a:rPr lang="en-US" altLang="zh-CN" sz="1800" dirty="0"/>
              <a:t>(for</a:t>
            </a:r>
            <a:r>
              <a:rPr lang="zh-CN" altLang="en-US" sz="1800" dirty="0"/>
              <a:t> </a:t>
            </a:r>
            <a:r>
              <a:rPr lang="en-US" altLang="zh-CN" sz="1800" dirty="0"/>
              <a:t>MLPNN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CNN),</a:t>
            </a:r>
            <a:r>
              <a:rPr lang="zh-CN" altLang="en-US" sz="1800" dirty="0"/>
              <a:t> </a:t>
            </a:r>
            <a:r>
              <a:rPr lang="en-US" altLang="zh-CN" sz="1800" dirty="0" err="1"/>
              <a:t>Ruta</a:t>
            </a:r>
            <a:r>
              <a:rPr lang="zh-CN" altLang="en-US" sz="1800" dirty="0"/>
              <a:t> </a:t>
            </a:r>
            <a:r>
              <a:rPr lang="en-US" altLang="zh-CN" sz="1800" dirty="0"/>
              <a:t>(for</a:t>
            </a:r>
            <a:r>
              <a:rPr lang="zh-CN" altLang="en-US" sz="1800" dirty="0"/>
              <a:t> </a:t>
            </a:r>
            <a:r>
              <a:rPr lang="en-US" altLang="zh-CN" sz="1800" dirty="0"/>
              <a:t>Autoencoders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LSTM)</a:t>
            </a:r>
            <a:r>
              <a:rPr lang="zh-CN" altLang="en-US" sz="1800" dirty="0"/>
              <a:t> </a:t>
            </a:r>
            <a:r>
              <a:rPr lang="en-US" altLang="zh-CN" sz="1800" dirty="0"/>
              <a:t>always</a:t>
            </a:r>
            <a:r>
              <a:rPr lang="zh-CN" altLang="en-US" sz="1800" dirty="0"/>
              <a:t> </a:t>
            </a:r>
            <a:r>
              <a:rPr lang="en-US" altLang="zh-CN" sz="1800" dirty="0"/>
              <a:t>lead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abortion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R</a:t>
            </a:r>
            <a:r>
              <a:rPr lang="zh-CN" altLang="en-US" sz="1800" dirty="0"/>
              <a:t> </a:t>
            </a:r>
            <a:r>
              <a:rPr lang="en-US" altLang="zh-CN" sz="1800" dirty="0"/>
              <a:t>sessions;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try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better</a:t>
            </a:r>
            <a:r>
              <a:rPr lang="zh-CN" altLang="en-US" sz="1800" dirty="0"/>
              <a:t> </a:t>
            </a:r>
            <a:r>
              <a:rPr lang="en-US" altLang="zh-CN" sz="1800" dirty="0"/>
              <a:t>computers</a:t>
            </a:r>
          </a:p>
          <a:p>
            <a:r>
              <a:rPr lang="en-US" altLang="zh-CN" sz="1800" dirty="0"/>
              <a:t>Dataset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larger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include</a:t>
            </a:r>
            <a:r>
              <a:rPr lang="zh-CN" altLang="en-US" sz="1800" dirty="0"/>
              <a:t> </a:t>
            </a:r>
            <a:r>
              <a:rPr lang="en-US" altLang="zh-CN" sz="1800" dirty="0"/>
              <a:t>more</a:t>
            </a:r>
            <a:r>
              <a:rPr lang="zh-CN" altLang="en-US" sz="1800" dirty="0"/>
              <a:t> </a:t>
            </a:r>
            <a:r>
              <a:rPr lang="en-US" altLang="zh-CN" sz="1800" dirty="0"/>
              <a:t>OTUs</a:t>
            </a:r>
          </a:p>
          <a:p>
            <a:r>
              <a:rPr lang="en-US" altLang="zh-CN" sz="1800" dirty="0"/>
              <a:t>Better</a:t>
            </a:r>
            <a:r>
              <a:rPr lang="zh-CN" altLang="en-US" sz="1800" dirty="0"/>
              <a:t> </a:t>
            </a:r>
            <a:r>
              <a:rPr lang="en-US" altLang="zh-CN" sz="1800" dirty="0"/>
              <a:t>interpretation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results—not</a:t>
            </a:r>
            <a:r>
              <a:rPr lang="zh-CN" altLang="en-US" sz="1800" dirty="0"/>
              <a:t> </a:t>
            </a:r>
            <a:r>
              <a:rPr lang="en-US" altLang="zh-CN" sz="1800" dirty="0"/>
              <a:t>only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/>
              <a:t>“OTU</a:t>
            </a:r>
            <a:r>
              <a:rPr lang="zh-CN" altLang="en-US" sz="1800"/>
              <a:t> </a:t>
            </a:r>
            <a:r>
              <a:rPr lang="en-US" altLang="zh-CN" sz="1800" dirty="0"/>
              <a:t>level”,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go</a:t>
            </a:r>
            <a:r>
              <a:rPr lang="zh-CN" altLang="en-US" sz="1800" dirty="0"/>
              <a:t> </a:t>
            </a:r>
            <a:r>
              <a:rPr lang="en-US" altLang="zh-CN" sz="1800" dirty="0"/>
              <a:t>deeper</a:t>
            </a:r>
            <a:r>
              <a:rPr lang="zh-CN" altLang="en-US" sz="1800" dirty="0"/>
              <a:t> </a:t>
            </a:r>
            <a:r>
              <a:rPr lang="en-US" altLang="zh-CN" sz="1800" dirty="0"/>
              <a:t>onto</a:t>
            </a:r>
            <a:r>
              <a:rPr lang="zh-CN" altLang="en-US" sz="1800" dirty="0"/>
              <a:t> </a:t>
            </a:r>
            <a:r>
              <a:rPr lang="en-US" altLang="zh-CN" sz="1800" dirty="0"/>
              <a:t>microbiome</a:t>
            </a:r>
            <a:r>
              <a:rPr lang="zh-CN" altLang="en-US" sz="1800" dirty="0"/>
              <a:t> </a:t>
            </a:r>
            <a:r>
              <a:rPr lang="en-US" altLang="zh-CN" sz="1800" dirty="0"/>
              <a:t>level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biological</a:t>
            </a:r>
            <a:r>
              <a:rPr lang="zh-CN" altLang="en-US" sz="1800" dirty="0"/>
              <a:t> </a:t>
            </a:r>
            <a:r>
              <a:rPr lang="en-US" altLang="zh-CN" sz="1800" dirty="0"/>
              <a:t>perspective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6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59DF-5D0D-CD07-4261-8E801D59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Microbiomes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D168BC-A6A9-67A8-DA04-0AE8BDB86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111923"/>
              </p:ext>
            </p:extLst>
          </p:nvPr>
        </p:nvGraphicFramePr>
        <p:xfrm>
          <a:off x="1143000" y="2009775"/>
          <a:ext cx="9883371" cy="319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519715853"/>
                    </a:ext>
                  </a:extLst>
                </a:gridCol>
                <a:gridCol w="8887691">
                  <a:extLst>
                    <a:ext uri="{9D8B030D-6E8A-4147-A177-3AD203B41FA5}">
                      <a16:colId xmlns:a16="http://schemas.microsoft.com/office/drawing/2014/main" val="371264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OTU222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d__Bacteria;_k__norank;_p__Firmicutes;_c__Clostridia;_o__Clostridiales;_f__Ruminococcaceae;_g__Intestinimonas;_s__Intestinimonas_butyriciproducens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08050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OTU390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d__Bacteria;_k__norank;_p__Bacteroidetes;_c__Bacteroidia;_o__Bacteroidales;_f__Porphyromonadaceae;_g__Barnesiella;_s__uncultured_organism_g__Barnesiella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18318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OTU625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d__Bacteria;_k__norank;_p__Bacteroidetes;_c__Bacteroidia;_o__Bacteroidales;_f__Prevotellaceae;_g__Prevotella_2;_s__uncultured_organism_g__Prevotella_2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22728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OTU628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d__Bacteria;_k__norank;_p__Firmicutes;_c__Clostridia;_o__Clostridiales;_f__Ruminococcaceae;_g__Ruminiclostridium_6;_s__[Eubacterium]_siraeum_DSM_15702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1537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OTU970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d__Bacteria;_k__norank;_p__Firmicutes;_c__Clostridia;_o__Clostridiales;_f__Ruminococcaceae;_g__Ruminiclostridium_6;_s__unclassified_g__Ruminiclostridium_6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67494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OTU976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d__Bacteria;_k__norank;_p__Firmicutes;_c__Clostridia;_o__Clostridiales;_f__Ruminococcaceae;_g__Ruminococcaceae_UCG-014;_s__unclassified_g__Ruminococcaceae_UCG-014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59900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OTU1225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d__Bacteria;_k__norank;_p__Firmicutes;_c__Clostridia;_o__Clostridiales;_f__Lachnospiraceae;_g__Lachnoclostridium;_s__uncultured_Clostridiales_bacterium_g__Lachnoclostridium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4951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OTU1301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d__Bacteria;_k__norank;_p__Firmicutes;_c__Negativicutes;_o__Selenomonadales;_f__Veillonellaceae;_g__Megasphaera;_s__uncultured_bacterium_g__Megasphaera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522835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32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82C8-8D0C-B8D7-8F03-3088D793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/>
              <a:t> </a:t>
            </a:r>
            <a:r>
              <a:rPr lang="en-US" altLang="zh-CN"/>
              <a:t>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FDAA-88C6-388A-24CD-D1CA8531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Dataset: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https://www.kaggle.com/datasets/antaresnyc/human-gut-microbiome-with-asd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Origina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publication: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https://www.tandfonline.com/doi/full/10.1080/19490976.2020.1747329</a:t>
            </a:r>
            <a:endParaRPr lang="en-US" altLang="zh-CN" sz="1800" dirty="0">
              <a:solidFill>
                <a:schemeClr val="tx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7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B34E-5106-41B9-13CA-F2EBCF0C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Background—Dataset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D6A1-9352-37A6-506A-44253C60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This is a dataset about </a:t>
            </a:r>
            <a:r>
              <a:rPr lang="en-US" altLang="zh-CN" sz="1800" dirty="0"/>
              <a:t>human</a:t>
            </a:r>
            <a:r>
              <a:rPr lang="zh-CN" altLang="en-US" sz="1800" dirty="0"/>
              <a:t> </a:t>
            </a:r>
            <a:r>
              <a:rPr lang="en-US" sz="1800" dirty="0"/>
              <a:t>gut microbiome of healthy vs </a:t>
            </a:r>
            <a:r>
              <a:rPr lang="en-US" altLang="zh-CN" sz="1800" dirty="0"/>
              <a:t>Autistic</a:t>
            </a:r>
            <a:r>
              <a:rPr lang="zh-CN" altLang="en-US" sz="1800" dirty="0"/>
              <a:t> </a:t>
            </a:r>
            <a:r>
              <a:rPr lang="en-US" altLang="zh-CN" sz="1800" dirty="0"/>
              <a:t>Spectrum</a:t>
            </a:r>
            <a:r>
              <a:rPr lang="zh-CN" altLang="en-US" sz="1800" dirty="0"/>
              <a:t> </a:t>
            </a:r>
            <a:r>
              <a:rPr lang="en-US" altLang="zh-CN" sz="1800" dirty="0"/>
              <a:t>Disorder</a:t>
            </a:r>
            <a:r>
              <a:rPr lang="zh-CN" altLang="en-US" sz="1800" dirty="0"/>
              <a:t> </a:t>
            </a:r>
            <a:r>
              <a:rPr lang="en-US" altLang="zh-CN" sz="1800" dirty="0"/>
              <a:t>(ASD)</a:t>
            </a:r>
            <a:r>
              <a:rPr lang="en-US" sz="1800" dirty="0"/>
              <a:t> patients. </a:t>
            </a:r>
          </a:p>
          <a:p>
            <a:r>
              <a:rPr lang="en-US" altLang="zh-CN" sz="1800" dirty="0"/>
              <a:t>n=254,</a:t>
            </a:r>
            <a:r>
              <a:rPr lang="zh-CN" altLang="en-US" sz="1800" dirty="0"/>
              <a:t> </a:t>
            </a:r>
            <a:r>
              <a:rPr lang="en-US" altLang="zh-CN" sz="1800" dirty="0"/>
              <a:t>143</a:t>
            </a:r>
            <a:r>
              <a:rPr lang="zh-CN" altLang="en-US" sz="1800" dirty="0"/>
              <a:t> </a:t>
            </a:r>
            <a:r>
              <a:rPr lang="en-US" altLang="zh-CN" sz="1800" dirty="0"/>
              <a:t>ASD</a:t>
            </a:r>
            <a:r>
              <a:rPr lang="zh-CN" altLang="en-US" sz="1800" dirty="0"/>
              <a:t> </a:t>
            </a:r>
            <a:r>
              <a:rPr lang="en-US" altLang="zh-CN" sz="1800" dirty="0"/>
              <a:t>subjects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111</a:t>
            </a:r>
            <a:r>
              <a:rPr lang="zh-CN" altLang="en-US" sz="1800" dirty="0"/>
              <a:t> </a:t>
            </a:r>
            <a:r>
              <a:rPr lang="en-US" altLang="zh-CN" sz="1800" dirty="0"/>
              <a:t>healthy</a:t>
            </a:r>
            <a:r>
              <a:rPr lang="zh-CN" altLang="en-US" sz="1800" dirty="0"/>
              <a:t> </a:t>
            </a:r>
            <a:r>
              <a:rPr lang="en-US" altLang="zh-CN" sz="1800" dirty="0"/>
              <a:t>subjects</a:t>
            </a:r>
            <a:r>
              <a:rPr lang="en-US" sz="1800" dirty="0"/>
              <a:t>. </a:t>
            </a:r>
          </a:p>
          <a:p>
            <a:r>
              <a:rPr lang="en-US" sz="1800" dirty="0"/>
              <a:t>Response is </a:t>
            </a:r>
            <a:r>
              <a:rPr lang="en-US" altLang="zh-CN" sz="1800" dirty="0"/>
              <a:t>ASD</a:t>
            </a:r>
            <a:r>
              <a:rPr lang="en-US" sz="1800" dirty="0"/>
              <a:t> or not (</a:t>
            </a:r>
            <a:r>
              <a:rPr lang="en-US" altLang="zh-CN" sz="1800" dirty="0"/>
              <a:t>artificially</a:t>
            </a:r>
            <a:r>
              <a:rPr lang="zh-CN" altLang="en-US" sz="1800" dirty="0"/>
              <a:t> </a:t>
            </a:r>
            <a:r>
              <a:rPr lang="en-US" altLang="zh-CN" sz="1800" dirty="0"/>
              <a:t>constructed</a:t>
            </a:r>
            <a:r>
              <a:rPr lang="en-US" sz="1800" dirty="0"/>
              <a:t>), encoded as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(no)</a:t>
            </a:r>
            <a:r>
              <a:rPr lang="zh-CN" altLang="en-US" sz="1800" dirty="0"/>
              <a:t> </a:t>
            </a:r>
            <a:r>
              <a:rPr lang="en-US" sz="1800" dirty="0"/>
              <a:t>or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(yes).</a:t>
            </a:r>
            <a:endParaRPr lang="en-US" sz="1800" dirty="0"/>
          </a:p>
          <a:p>
            <a:r>
              <a:rPr lang="en-US" altLang="zh-CN" sz="1800" dirty="0"/>
              <a:t>C</a:t>
            </a:r>
            <a:r>
              <a:rPr lang="en-US" sz="1800" dirty="0"/>
              <a:t>ovariates are Operational Taxonomic Unit (OTU)</a:t>
            </a:r>
            <a:r>
              <a:rPr lang="zh-CN" altLang="en-US" sz="1800" dirty="0"/>
              <a:t> </a:t>
            </a:r>
            <a:r>
              <a:rPr lang="en-US" sz="1800" dirty="0"/>
              <a:t>abundance, encoded numerically. The OTU information is obtained using High Throughput Sequencing.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have</a:t>
            </a:r>
            <a:r>
              <a:rPr lang="zh-CN" altLang="en-US" sz="1800" dirty="0"/>
              <a:t> </a:t>
            </a:r>
            <a:r>
              <a:rPr lang="en-US" altLang="zh-CN" sz="1800" dirty="0"/>
              <a:t>1322</a:t>
            </a:r>
            <a:r>
              <a:rPr lang="zh-CN" altLang="en-US" sz="1800" dirty="0"/>
              <a:t> </a:t>
            </a:r>
            <a:r>
              <a:rPr lang="en-US" altLang="zh-CN" sz="1800" dirty="0"/>
              <a:t>OTUs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total.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corresponding</a:t>
            </a:r>
            <a:r>
              <a:rPr lang="zh-CN" altLang="en-US" sz="1800" dirty="0"/>
              <a:t> </a:t>
            </a:r>
            <a:r>
              <a:rPr lang="en-US" altLang="zh-CN" sz="1800" dirty="0"/>
              <a:t>taxa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OTUs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also</a:t>
            </a:r>
            <a:r>
              <a:rPr lang="zh-CN" altLang="en-US" sz="1800" dirty="0"/>
              <a:t> </a:t>
            </a:r>
            <a:r>
              <a:rPr lang="en-US" altLang="zh-CN" sz="1800" dirty="0"/>
              <a:t>provided.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22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7A3E-4590-C910-BCF0-D68C0D4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Background—Collection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01E7-EE01-56D5-6B36-E73ECEDB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All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subjects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Chinese</a:t>
            </a:r>
            <a:r>
              <a:rPr lang="zh-CN" altLang="en-US" sz="1800" dirty="0"/>
              <a:t> </a:t>
            </a:r>
            <a:r>
              <a:rPr lang="en-US" altLang="zh-CN" sz="1800" dirty="0"/>
              <a:t>children</a:t>
            </a:r>
            <a:r>
              <a:rPr lang="zh-CN" altLang="en-US" sz="1800" dirty="0"/>
              <a:t> </a:t>
            </a:r>
            <a:r>
              <a:rPr lang="en-US" altLang="zh-CN" sz="1800" dirty="0"/>
              <a:t>aged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13</a:t>
            </a:r>
          </a:p>
          <a:p>
            <a:r>
              <a:rPr lang="en-US" altLang="zh-CN" sz="1800" dirty="0"/>
              <a:t>Recruited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May</a:t>
            </a:r>
            <a:r>
              <a:rPr lang="zh-CN" altLang="en-US" sz="1800" dirty="0"/>
              <a:t> </a:t>
            </a:r>
            <a:r>
              <a:rPr lang="en-US" altLang="zh-CN" sz="1800" dirty="0"/>
              <a:t>2016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Aug</a:t>
            </a:r>
            <a:r>
              <a:rPr lang="zh-CN" altLang="en-US" sz="1800" dirty="0"/>
              <a:t> </a:t>
            </a:r>
            <a:r>
              <a:rPr lang="en-US" altLang="zh-CN" sz="1800" dirty="0"/>
              <a:t>2017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hospitals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/>
              <a:t>kindergartens</a:t>
            </a:r>
            <a:endParaRPr lang="en-US" altLang="zh-CN" sz="1800" dirty="0"/>
          </a:p>
          <a:p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children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ASD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this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were</a:t>
            </a:r>
            <a:r>
              <a:rPr lang="zh-CN" altLang="en-US" sz="1800" dirty="0"/>
              <a:t> </a:t>
            </a:r>
            <a:r>
              <a:rPr lang="en-US" altLang="zh-CN" sz="1800" dirty="0"/>
              <a:t>diagnosed</a:t>
            </a:r>
            <a:r>
              <a:rPr lang="zh-CN" altLang="en-US" sz="1800" dirty="0"/>
              <a:t> </a:t>
            </a:r>
            <a:r>
              <a:rPr lang="en-US" altLang="zh-CN" sz="1800" dirty="0"/>
              <a:t>according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DSM-5</a:t>
            </a:r>
          </a:p>
          <a:p>
            <a:r>
              <a:rPr lang="en-US" altLang="zh-CN" sz="1800" dirty="0"/>
              <a:t>Feces</a:t>
            </a:r>
            <a:r>
              <a:rPr lang="zh-CN" altLang="en-US" sz="1800" dirty="0"/>
              <a:t> </a:t>
            </a:r>
            <a:r>
              <a:rPr lang="en-US" altLang="zh-CN" sz="1800" dirty="0"/>
              <a:t>were</a:t>
            </a:r>
            <a:r>
              <a:rPr lang="zh-CN" altLang="en-US" sz="1800" dirty="0"/>
              <a:t> </a:t>
            </a:r>
            <a:r>
              <a:rPr lang="en-US" altLang="zh-CN" sz="1800" dirty="0"/>
              <a:t>collected</a:t>
            </a:r>
            <a:r>
              <a:rPr lang="zh-CN" altLang="en-US" sz="1800" dirty="0"/>
              <a:t> </a:t>
            </a:r>
            <a:r>
              <a:rPr lang="en-US" altLang="zh-CN" sz="1800" dirty="0"/>
              <a:t>at</a:t>
            </a:r>
            <a:r>
              <a:rPr lang="zh-CN" altLang="en-US" sz="1800" dirty="0"/>
              <a:t> </a:t>
            </a:r>
            <a:r>
              <a:rPr lang="en-US" altLang="zh-CN" sz="1800" dirty="0"/>
              <a:t>hospital</a:t>
            </a:r>
            <a:r>
              <a:rPr lang="zh-CN" altLang="en-US" sz="1800" dirty="0"/>
              <a:t> </a:t>
            </a:r>
            <a:r>
              <a:rPr lang="en-US" altLang="zh-CN" sz="1800" dirty="0"/>
              <a:t>or</a:t>
            </a:r>
            <a:r>
              <a:rPr lang="zh-CN" altLang="en-US" sz="1800" dirty="0"/>
              <a:t> </a:t>
            </a:r>
            <a:r>
              <a:rPr lang="en-US" altLang="zh-CN" sz="1800" dirty="0"/>
              <a:t>home</a:t>
            </a:r>
            <a:r>
              <a:rPr lang="zh-CN" altLang="en-US" sz="1800" dirty="0"/>
              <a:t> </a:t>
            </a:r>
            <a:r>
              <a:rPr lang="en-US" altLang="zh-CN" sz="1800" dirty="0"/>
              <a:t>according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delivered</a:t>
            </a:r>
            <a:r>
              <a:rPr lang="zh-CN" altLang="en-US" sz="1800" dirty="0"/>
              <a:t> </a:t>
            </a:r>
            <a:r>
              <a:rPr lang="en-US" altLang="zh-CN" sz="1800" dirty="0"/>
              <a:t>immediately</a:t>
            </a:r>
            <a:r>
              <a:rPr lang="zh-CN" altLang="en-US" sz="1800" dirty="0"/>
              <a:t> </a:t>
            </a:r>
            <a:r>
              <a:rPr lang="en-US" altLang="zh-CN" sz="1800" dirty="0"/>
              <a:t>at</a:t>
            </a:r>
            <a:r>
              <a:rPr lang="zh-CN" altLang="en-US" sz="1800" dirty="0"/>
              <a:t> </a:t>
            </a:r>
            <a:r>
              <a:rPr lang="en-US" altLang="zh-CN" sz="1800" dirty="0"/>
              <a:t>low</a:t>
            </a:r>
            <a:r>
              <a:rPr lang="zh-CN" altLang="en-US" sz="1800" dirty="0"/>
              <a:t> </a:t>
            </a:r>
            <a:r>
              <a:rPr lang="en-US" altLang="zh-CN" sz="1800" dirty="0"/>
              <a:t>temperatures</a:t>
            </a:r>
          </a:p>
          <a:p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frozen</a:t>
            </a:r>
            <a:r>
              <a:rPr lang="zh-CN" altLang="en-US" sz="1800" dirty="0"/>
              <a:t> </a:t>
            </a:r>
            <a:r>
              <a:rPr lang="en-US" altLang="zh-CN" sz="1800" dirty="0"/>
              <a:t>feces</a:t>
            </a:r>
            <a:r>
              <a:rPr lang="zh-CN" altLang="en-US" sz="1800" dirty="0"/>
              <a:t> </a:t>
            </a:r>
            <a:r>
              <a:rPr lang="en-US" altLang="zh-CN" sz="1800" dirty="0"/>
              <a:t>were</a:t>
            </a:r>
            <a:r>
              <a:rPr lang="zh-CN" altLang="en-US" sz="1800" dirty="0"/>
              <a:t> </a:t>
            </a:r>
            <a:r>
              <a:rPr lang="en-US" altLang="zh-CN" sz="1800" dirty="0"/>
              <a:t>shipped</a:t>
            </a:r>
            <a:r>
              <a:rPr lang="zh-CN" altLang="en-US" sz="1800" dirty="0"/>
              <a:t> </a:t>
            </a:r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/>
              <a:t>dry</a:t>
            </a:r>
            <a:r>
              <a:rPr lang="zh-CN" altLang="en-US" sz="1800" dirty="0"/>
              <a:t> </a:t>
            </a:r>
            <a:r>
              <a:rPr lang="en-US" altLang="zh-CN" sz="1800" dirty="0"/>
              <a:t>ice</a:t>
            </a:r>
            <a:r>
              <a:rPr lang="zh-CN" altLang="en-US" sz="1800" dirty="0"/>
              <a:t> </a:t>
            </a:r>
            <a:r>
              <a:rPr lang="en-US" altLang="zh-CN" sz="1800" dirty="0"/>
              <a:t>overnight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Nanjing</a:t>
            </a:r>
            <a:r>
              <a:rPr lang="zh-CN" altLang="en-US" sz="1800" dirty="0"/>
              <a:t> </a:t>
            </a:r>
            <a:r>
              <a:rPr lang="en-US" altLang="zh-CN" sz="1800" dirty="0"/>
              <a:t>Medical</a:t>
            </a:r>
            <a:r>
              <a:rPr lang="zh-CN" altLang="en-US" sz="1800" dirty="0"/>
              <a:t> </a:t>
            </a:r>
            <a:r>
              <a:rPr lang="en-US" altLang="zh-CN" sz="1800" dirty="0"/>
              <a:t>University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were</a:t>
            </a:r>
            <a:r>
              <a:rPr lang="zh-CN" altLang="en-US" sz="1800" dirty="0"/>
              <a:t> </a:t>
            </a:r>
            <a:r>
              <a:rPr lang="en-US" altLang="zh-CN" sz="1800" dirty="0"/>
              <a:t>analyzed</a:t>
            </a:r>
            <a:r>
              <a:rPr lang="zh-CN" altLang="en-US" sz="1800" dirty="0"/>
              <a:t> </a:t>
            </a:r>
            <a:r>
              <a:rPr lang="en-US" altLang="zh-CN" sz="1800" dirty="0"/>
              <a:t>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3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B0F5-6EF0-4460-19B8-44FD1DBD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Scientific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3E96-F7A5-4BE7-7E72-7B29E603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predict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subject’s</a:t>
            </a:r>
            <a:r>
              <a:rPr lang="zh-CN" altLang="en-US" sz="1800" dirty="0"/>
              <a:t> </a:t>
            </a:r>
            <a:r>
              <a:rPr lang="en-US" altLang="zh-CN" sz="1800" dirty="0"/>
              <a:t>ASD</a:t>
            </a:r>
            <a:r>
              <a:rPr lang="zh-CN" altLang="en-US" sz="1800" dirty="0"/>
              <a:t> </a:t>
            </a:r>
            <a:r>
              <a:rPr lang="en-US" altLang="zh-CN" sz="1800" dirty="0"/>
              <a:t>outcome</a:t>
            </a:r>
            <a:r>
              <a:rPr lang="zh-CN" altLang="en-US" sz="1800" dirty="0"/>
              <a:t> </a:t>
            </a:r>
            <a:r>
              <a:rPr lang="en-US" altLang="zh-CN" sz="1800" dirty="0"/>
              <a:t>based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his/her</a:t>
            </a:r>
            <a:r>
              <a:rPr lang="zh-CN" altLang="en-US" sz="1800" dirty="0"/>
              <a:t> </a:t>
            </a:r>
            <a:r>
              <a:rPr lang="en-US" altLang="zh-CN" sz="1800" dirty="0"/>
              <a:t>OTU</a:t>
            </a:r>
            <a:r>
              <a:rPr lang="zh-CN" altLang="en-US" sz="1800" dirty="0"/>
              <a:t> </a:t>
            </a:r>
            <a:r>
              <a:rPr lang="en-US" altLang="zh-CN" sz="1800" dirty="0"/>
              <a:t>information?</a:t>
            </a:r>
            <a:r>
              <a:rPr lang="zh-CN" altLang="en-US" sz="1800" dirty="0"/>
              <a:t> </a:t>
            </a:r>
            <a:r>
              <a:rPr lang="en-US" altLang="zh-CN" sz="1800" dirty="0"/>
              <a:t>Efficient</a:t>
            </a:r>
            <a:r>
              <a:rPr lang="zh-CN" altLang="en-US" sz="1800" dirty="0"/>
              <a:t> </a:t>
            </a:r>
            <a:r>
              <a:rPr lang="en-US" altLang="zh-CN" sz="1800" dirty="0"/>
              <a:t>prediction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potentially</a:t>
            </a:r>
            <a:r>
              <a:rPr lang="zh-CN" altLang="en-US" sz="1800" dirty="0"/>
              <a:t> </a:t>
            </a:r>
            <a:r>
              <a:rPr lang="en-US" altLang="zh-CN" sz="1800" dirty="0"/>
              <a:t>save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lot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medical</a:t>
            </a:r>
            <a:r>
              <a:rPr lang="zh-CN" altLang="en-US" sz="1800" dirty="0"/>
              <a:t> </a:t>
            </a:r>
            <a:r>
              <a:rPr lang="en-US" altLang="zh-CN" sz="1800" dirty="0"/>
              <a:t>resources</a:t>
            </a:r>
          </a:p>
          <a:p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OTU(s)</a:t>
            </a:r>
            <a:r>
              <a:rPr lang="zh-CN" altLang="en-US" sz="1800" dirty="0"/>
              <a:t> </a:t>
            </a:r>
            <a:r>
              <a:rPr lang="en-US" altLang="zh-CN" sz="1800" dirty="0"/>
              <a:t>contribute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most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outcome?</a:t>
            </a:r>
            <a:r>
              <a:rPr lang="zh-CN" altLang="en-US" sz="1800" dirty="0"/>
              <a:t> </a:t>
            </a:r>
            <a:r>
              <a:rPr lang="en-US" altLang="zh-CN" sz="1800" dirty="0"/>
              <a:t>They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bring</a:t>
            </a:r>
            <a:r>
              <a:rPr lang="zh-CN" altLang="en-US" sz="1800" dirty="0"/>
              <a:t> </a:t>
            </a:r>
            <a:r>
              <a:rPr lang="en-US" altLang="zh-CN" sz="1800" dirty="0"/>
              <a:t>insight</a:t>
            </a:r>
            <a:r>
              <a:rPr lang="zh-CN" altLang="en-US" sz="1800" dirty="0"/>
              <a:t> </a:t>
            </a:r>
            <a:r>
              <a:rPr lang="en-US" altLang="zh-CN" sz="1800" dirty="0"/>
              <a:t>into</a:t>
            </a:r>
            <a:r>
              <a:rPr lang="zh-CN" altLang="en-US" sz="1800" dirty="0"/>
              <a:t> </a:t>
            </a:r>
            <a:r>
              <a:rPr lang="en-US" altLang="zh-CN" sz="1800" dirty="0"/>
              <a:t>future</a:t>
            </a:r>
            <a:r>
              <a:rPr lang="zh-CN" altLang="en-US" sz="1800" dirty="0"/>
              <a:t> </a:t>
            </a:r>
            <a:r>
              <a:rPr lang="en-US" altLang="zh-CN" sz="1800" dirty="0"/>
              <a:t>ASD</a:t>
            </a:r>
            <a:r>
              <a:rPr lang="zh-CN" altLang="en-US" sz="1800" dirty="0"/>
              <a:t> </a:t>
            </a:r>
            <a:r>
              <a:rPr lang="en-US" altLang="zh-CN" sz="1800" dirty="0"/>
              <a:t>treatment</a:t>
            </a:r>
            <a:r>
              <a:rPr lang="zh-CN" altLang="en-US" sz="1800" dirty="0"/>
              <a:t> </a:t>
            </a:r>
            <a:r>
              <a:rPr lang="en-US" altLang="zh-CN" sz="1800" dirty="0"/>
              <a:t>/</a:t>
            </a:r>
            <a:r>
              <a:rPr lang="zh-CN" altLang="en-US" sz="1800" dirty="0"/>
              <a:t> </a:t>
            </a:r>
            <a:r>
              <a:rPr lang="en-US" altLang="zh-CN" sz="1800" dirty="0"/>
              <a:t>intervention</a:t>
            </a:r>
          </a:p>
          <a:p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method(s)</a:t>
            </a:r>
            <a:r>
              <a:rPr lang="zh-CN" altLang="en-US" sz="1800" dirty="0"/>
              <a:t> </a:t>
            </a:r>
            <a:r>
              <a:rPr lang="en-US" altLang="zh-CN" sz="1800" dirty="0"/>
              <a:t>have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best</a:t>
            </a:r>
            <a:r>
              <a:rPr lang="zh-CN" altLang="en-US" sz="1800" dirty="0"/>
              <a:t> </a:t>
            </a:r>
            <a:r>
              <a:rPr lang="en-US" altLang="zh-CN" sz="1800" dirty="0"/>
              <a:t>performance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generalization</a:t>
            </a:r>
            <a:r>
              <a:rPr lang="zh-CN" altLang="en-US" sz="1800" dirty="0"/>
              <a:t> </a:t>
            </a:r>
            <a:r>
              <a:rPr lang="en-US" altLang="zh-CN" sz="1800" dirty="0"/>
              <a:t>potential?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872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DE837-D8BE-06B8-AE56-B6C51D8B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000" dirty="0"/>
              <a:t>Overview—Descriptive Statistics</a:t>
            </a:r>
            <a:endParaRPr lang="en-US" sz="50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F525C69-33C5-00A7-CE40-01D79C0FA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67" y="272600"/>
            <a:ext cx="3077489" cy="63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956B15-7E7B-DF11-A28E-0C42DFB9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3100" dirty="0" err="1"/>
              <a:t>OverView</a:t>
            </a:r>
            <a:r>
              <a:rPr lang="en-US" altLang="zh-CN" sz="3100" dirty="0"/>
              <a:t>—Distributions (Micro)</a:t>
            </a:r>
            <a:endParaRPr lang="en-US" sz="3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19BA43A7-CBBE-8945-5B1D-92DE2EE4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195057"/>
            <a:ext cx="7228091" cy="44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5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49D42-9996-9C6E-B25D-DF408B3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46" y="927212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200" dirty="0" err="1"/>
              <a:t>OVervieW</a:t>
            </a:r>
            <a:r>
              <a:rPr lang="en-US" altLang="zh-CN" sz="4200" dirty="0"/>
              <a:t>—Distributions (Macro)</a:t>
            </a:r>
            <a:endParaRPr lang="en-US" sz="4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2EBCF519-D22A-0AD1-FA29-6C740F45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77" y="1364832"/>
            <a:ext cx="6243823" cy="38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B01-0C53-54B5-106D-5793C304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Method—Workflow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5CF1-3F12-C473-C996-FB5A1479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M</a:t>
            </a:r>
            <a:r>
              <a:rPr lang="en-US" sz="1800" dirty="0"/>
              <a:t>achine learning classification models</a:t>
            </a:r>
            <a:r>
              <a:rPr lang="zh-CN" altLang="en-US" sz="1800" dirty="0"/>
              <a:t> </a:t>
            </a:r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/>
              <a:t>RF,</a:t>
            </a:r>
            <a:r>
              <a:rPr lang="zh-CN" altLang="en-US" sz="1800" dirty="0"/>
              <a:t> </a:t>
            </a:r>
            <a:r>
              <a:rPr lang="en-US" altLang="zh-CN" sz="1800" dirty="0"/>
              <a:t>Gradient</a:t>
            </a:r>
            <a:r>
              <a:rPr lang="zh-CN" altLang="en-US" sz="1800" dirty="0"/>
              <a:t> </a:t>
            </a:r>
            <a:r>
              <a:rPr lang="en-US" altLang="zh-CN" sz="1800" dirty="0"/>
              <a:t>Boost,</a:t>
            </a:r>
            <a:r>
              <a:rPr lang="zh-CN" altLang="en-US" sz="1800" dirty="0"/>
              <a:t> </a:t>
            </a:r>
            <a:r>
              <a:rPr lang="en-US" altLang="zh-CN" sz="1800" dirty="0" err="1"/>
              <a:t>XGBoost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SVM</a:t>
            </a:r>
            <a:r>
              <a:rPr lang="zh-CN" altLang="en-US" sz="1800" dirty="0"/>
              <a:t> </a:t>
            </a:r>
            <a:r>
              <a:rPr lang="en-US" altLang="zh-CN" sz="1800" dirty="0"/>
              <a:t>were</a:t>
            </a:r>
            <a:r>
              <a:rPr lang="zh-CN" altLang="en-US" sz="1800" dirty="0"/>
              <a:t> </a:t>
            </a:r>
            <a:r>
              <a:rPr lang="en-US" altLang="zh-CN" sz="1800" dirty="0"/>
              <a:t>constructed</a:t>
            </a:r>
            <a:r>
              <a:rPr lang="en-US" sz="1800" dirty="0"/>
              <a:t> to predict the outcome (</a:t>
            </a:r>
            <a:r>
              <a:rPr lang="en-US" altLang="zh-CN" sz="1800" dirty="0"/>
              <a:t>ASD</a:t>
            </a:r>
            <a:r>
              <a:rPr lang="en-US" sz="1800" dirty="0"/>
              <a:t> or healthy) of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subject</a:t>
            </a:r>
            <a:r>
              <a:rPr lang="en-US" sz="1800" dirty="0"/>
              <a:t> based on his/her OTU information</a:t>
            </a:r>
          </a:p>
          <a:p>
            <a:r>
              <a:rPr lang="en-US" altLang="zh-CN" sz="1800" dirty="0"/>
              <a:t>Feature</a:t>
            </a:r>
            <a:r>
              <a:rPr lang="zh-CN" altLang="en-US" sz="1800" dirty="0"/>
              <a:t> </a:t>
            </a:r>
            <a:r>
              <a:rPr lang="en-US" altLang="zh-CN" sz="1800" dirty="0"/>
              <a:t>rescaling</a:t>
            </a:r>
            <a:r>
              <a:rPr lang="zh-CN" altLang="en-US" sz="1800" dirty="0"/>
              <a:t> </a:t>
            </a:r>
            <a:r>
              <a:rPr lang="en-US" altLang="zh-CN" sz="1800" dirty="0"/>
              <a:t>was</a:t>
            </a:r>
            <a:r>
              <a:rPr lang="zh-CN" altLang="en-US" sz="1800" dirty="0"/>
              <a:t> </a:t>
            </a:r>
            <a:r>
              <a:rPr lang="en-US" altLang="zh-CN" sz="1800" dirty="0"/>
              <a:t>done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improve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performance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SVM</a:t>
            </a:r>
            <a:r>
              <a:rPr lang="zh-CN" altLang="en-US" sz="1800" dirty="0"/>
              <a:t> </a:t>
            </a:r>
            <a:r>
              <a:rPr lang="en-US" altLang="zh-CN" sz="1800" dirty="0"/>
              <a:t>due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nature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SVM</a:t>
            </a:r>
            <a:endParaRPr lang="en-US" sz="1800" dirty="0"/>
          </a:p>
          <a:p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error</a:t>
            </a:r>
            <a:r>
              <a:rPr lang="zh-CN" altLang="en-US" sz="1800" dirty="0"/>
              <a:t> </a:t>
            </a:r>
            <a:r>
              <a:rPr lang="en-US" altLang="zh-CN" sz="1800" dirty="0"/>
              <a:t>rate,</a:t>
            </a:r>
            <a:r>
              <a:rPr lang="zh-CN" altLang="en-US" sz="1800" dirty="0"/>
              <a:t> </a:t>
            </a:r>
            <a:r>
              <a:rPr lang="en-US" altLang="zh-CN" sz="1800" dirty="0"/>
              <a:t>precision,</a:t>
            </a:r>
            <a:r>
              <a:rPr lang="zh-CN" altLang="en-US" sz="1800" dirty="0"/>
              <a:t> </a:t>
            </a:r>
            <a:r>
              <a:rPr lang="en-US" altLang="zh-CN" sz="1800" dirty="0"/>
              <a:t>recall,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F-1</a:t>
            </a:r>
            <a:r>
              <a:rPr lang="zh-CN" altLang="en-US" sz="1800" dirty="0"/>
              <a:t> </a:t>
            </a:r>
            <a:r>
              <a:rPr lang="en-US" altLang="zh-CN" sz="1800" dirty="0"/>
              <a:t>score</a:t>
            </a:r>
            <a:r>
              <a:rPr lang="zh-CN" altLang="en-US" sz="1800" dirty="0"/>
              <a:t> </a:t>
            </a:r>
            <a:r>
              <a:rPr lang="en-US" altLang="zh-CN" sz="1800" dirty="0"/>
              <a:t>were</a:t>
            </a:r>
            <a:r>
              <a:rPr lang="zh-CN" altLang="en-US" sz="1800" dirty="0"/>
              <a:t> </a:t>
            </a:r>
            <a:r>
              <a:rPr lang="en-US" altLang="zh-CN" sz="1800" dirty="0"/>
              <a:t>calculated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evaluate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compare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models</a:t>
            </a:r>
          </a:p>
          <a:p>
            <a:r>
              <a:rPr lang="en-US" altLang="zh-CN" sz="1800" dirty="0"/>
              <a:t>Feature</a:t>
            </a:r>
            <a:r>
              <a:rPr lang="zh-CN" altLang="en-US" sz="1800" dirty="0"/>
              <a:t> </a:t>
            </a:r>
            <a:r>
              <a:rPr lang="en-US" altLang="zh-CN" sz="1800" dirty="0"/>
              <a:t>importance</a:t>
            </a:r>
            <a:r>
              <a:rPr lang="zh-CN" altLang="en-US" sz="1800" dirty="0"/>
              <a:t> </a:t>
            </a:r>
            <a:r>
              <a:rPr lang="en-US" altLang="zh-CN" sz="1800" dirty="0"/>
              <a:t>were</a:t>
            </a:r>
            <a:r>
              <a:rPr lang="zh-CN" altLang="en-US" sz="1800" dirty="0"/>
              <a:t> </a:t>
            </a:r>
            <a:r>
              <a:rPr lang="en-US" altLang="zh-CN" sz="1800" dirty="0"/>
              <a:t>calculated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ranked</a:t>
            </a:r>
          </a:p>
          <a:p>
            <a:r>
              <a:rPr lang="en-US" altLang="zh-CN" sz="1800" dirty="0"/>
              <a:t>Models</a:t>
            </a:r>
            <a:r>
              <a:rPr lang="zh-CN" altLang="en-US" sz="1800" dirty="0"/>
              <a:t> </a:t>
            </a:r>
            <a:r>
              <a:rPr lang="en-US" altLang="zh-CN" sz="1800" dirty="0"/>
              <a:t>were</a:t>
            </a:r>
            <a:r>
              <a:rPr lang="zh-CN" altLang="en-US" sz="1800" dirty="0"/>
              <a:t> </a:t>
            </a:r>
            <a:r>
              <a:rPr lang="en-US" altLang="zh-CN" sz="1800" dirty="0"/>
              <a:t>re-fitted</a:t>
            </a:r>
            <a:r>
              <a:rPr lang="zh-CN" altLang="en-US" sz="1800" dirty="0"/>
              <a:t> </a:t>
            </a:r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selected</a:t>
            </a:r>
            <a:r>
              <a:rPr lang="zh-CN" altLang="en-US" sz="1800" dirty="0"/>
              <a:t> </a:t>
            </a:r>
            <a:r>
              <a:rPr lang="en-US" altLang="zh-CN" sz="1800" dirty="0"/>
              <a:t>most</a:t>
            </a:r>
            <a:r>
              <a:rPr lang="zh-CN" altLang="en-US" sz="1800" dirty="0"/>
              <a:t> </a:t>
            </a:r>
            <a:r>
              <a:rPr lang="en-US" altLang="zh-CN" sz="1800" dirty="0"/>
              <a:t>important</a:t>
            </a:r>
            <a:r>
              <a:rPr lang="zh-CN" altLang="en-US" sz="1800" dirty="0"/>
              <a:t> </a:t>
            </a:r>
            <a:r>
              <a:rPr lang="en-US" altLang="zh-CN" sz="1800" dirty="0"/>
              <a:t>features</a:t>
            </a:r>
            <a:r>
              <a:rPr lang="zh-CN" altLang="en-US" sz="1800" dirty="0"/>
              <a:t> </a:t>
            </a:r>
            <a:r>
              <a:rPr lang="en-US" altLang="zh-CN" sz="1800" dirty="0"/>
              <a:t>(numbers</a:t>
            </a:r>
            <a:r>
              <a:rPr lang="zh-CN" altLang="en-US" sz="1800" dirty="0"/>
              <a:t> </a:t>
            </a:r>
            <a:r>
              <a:rPr lang="en-US" altLang="zh-CN" sz="1800" dirty="0"/>
              <a:t>vary)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92D050"/>
                </a:solidFill>
              </a:rPr>
              <a:t>convergence</a:t>
            </a:r>
            <a:r>
              <a:rPr lang="zh-CN" altLang="en-US" sz="1800" dirty="0">
                <a:solidFill>
                  <a:srgbClr val="92D050"/>
                </a:solidFill>
              </a:rPr>
              <a:t> </a:t>
            </a:r>
            <a:r>
              <a:rPr lang="en-US" altLang="zh-CN" sz="1800" dirty="0">
                <a:solidFill>
                  <a:srgbClr val="92D050"/>
                </a:solidFill>
              </a:rPr>
              <a:t>behaviors</a:t>
            </a:r>
            <a:r>
              <a:rPr lang="zh-CN" altLang="en-US" sz="1800" dirty="0">
                <a:solidFill>
                  <a:srgbClr val="92D050"/>
                </a:solidFill>
              </a:rPr>
              <a:t> </a:t>
            </a:r>
            <a:r>
              <a:rPr lang="en-US" altLang="zh-CN" sz="1800" dirty="0"/>
              <a:t>were</a:t>
            </a:r>
            <a:r>
              <a:rPr lang="zh-CN" altLang="en-US" sz="1800" dirty="0"/>
              <a:t> </a:t>
            </a:r>
            <a:r>
              <a:rPr lang="en-US" altLang="zh-CN" sz="1800" dirty="0"/>
              <a:t>studied</a:t>
            </a:r>
          </a:p>
          <a:p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that</a:t>
            </a:r>
            <a:r>
              <a:rPr lang="zh-CN" altLang="en-US" sz="1800" dirty="0"/>
              <a:t> </a:t>
            </a:r>
            <a:r>
              <a:rPr lang="en-US" altLang="zh-CN" sz="1800" dirty="0"/>
              <a:t>has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best</a:t>
            </a:r>
            <a:r>
              <a:rPr lang="zh-CN" altLang="en-US" sz="1800" dirty="0"/>
              <a:t> </a:t>
            </a:r>
            <a:r>
              <a:rPr lang="en-US" altLang="zh-CN" sz="1800" dirty="0"/>
              <a:t>performance</a:t>
            </a:r>
            <a:r>
              <a:rPr lang="zh-CN" altLang="en-US" sz="1800" dirty="0"/>
              <a:t> </a:t>
            </a:r>
            <a:r>
              <a:rPr lang="en-US" altLang="zh-CN" sz="1800" dirty="0"/>
              <a:t>was</a:t>
            </a:r>
            <a:r>
              <a:rPr lang="zh-CN" altLang="en-US" sz="1800" dirty="0"/>
              <a:t> </a:t>
            </a:r>
            <a:r>
              <a:rPr lang="en-US" altLang="zh-CN" sz="1800" dirty="0"/>
              <a:t>selected</a:t>
            </a:r>
          </a:p>
          <a:p>
            <a:endParaRPr lang="en-US" altLang="zh-C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007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017D-E73B-41D9-4A08-5FD39EDD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Method—Logic</a:t>
            </a:r>
            <a:r>
              <a:rPr lang="zh-CN" altLang="en-US" dirty="0"/>
              <a:t> </a:t>
            </a:r>
            <a:r>
              <a:rPr lang="en-US" altLang="zh-CN" dirty="0"/>
              <a:t>explained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95ADA-C0A2-3284-821C-0A1849BB4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800" dirty="0"/>
                  <a:t>Since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don’t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know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anything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about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distribution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of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data,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it’s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not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preferrable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to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use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parametric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model</a:t>
                </a:r>
              </a:p>
              <a:p>
                <a:r>
                  <a:rPr lang="en-US" altLang="zh-CN" sz="1800" dirty="0"/>
                  <a:t>Hence,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propose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nonparametric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model.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assume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that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b="0" dirty="0">
                  <a:ea typeface="Cambria Math" panose="02040503050406030204" pitchFamily="18" charset="0"/>
                </a:endParaRPr>
              </a:p>
              <a:p>
                <a:r>
                  <a:rPr lang="en-US" altLang="zh-CN" sz="1800" dirty="0"/>
                  <a:t>Random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Forest,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Gradient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Boost,</a:t>
                </a:r>
                <a:r>
                  <a:rPr lang="zh-CN" altLang="en-US" sz="1800" dirty="0"/>
                  <a:t> </a:t>
                </a:r>
                <a:r>
                  <a:rPr lang="en-US" altLang="zh-CN" sz="1800" dirty="0" err="1"/>
                  <a:t>XGBoost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and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Support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Vector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Machine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were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implemented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for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classification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task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since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are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nonparametric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methods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that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work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well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with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smaller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datasets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and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hence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are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most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widely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used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methods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to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do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disease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prediction</a:t>
                </a:r>
              </a:p>
              <a:p>
                <a:r>
                  <a:rPr lang="en-US" altLang="zh-CN" sz="1800" dirty="0"/>
                  <a:t>Feature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rescaling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was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done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(and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only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done)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to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improve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performance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of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SVM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because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SVM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distance-based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algorithm—different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scales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of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features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mess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up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task</a:t>
                </a:r>
              </a:p>
              <a:p>
                <a:r>
                  <a:rPr lang="en-US" altLang="zh-CN" sz="1800" dirty="0"/>
                  <a:t>It’s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not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problem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for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tree-based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algorithms,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because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each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decision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boundary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determined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each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feature’s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own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scale</a:t>
                </a:r>
                <a:endParaRPr lang="en-US" sz="1800" dirty="0"/>
              </a:p>
              <a:p>
                <a:r>
                  <a:rPr lang="en-US" altLang="zh-CN" sz="1800" dirty="0"/>
                  <a:t>Feature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selection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was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done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via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feature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importance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assessment;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was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done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because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training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error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of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all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models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are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0—not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sure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if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it’s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overfitting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supremacy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95ADA-C0A2-3284-821C-0A1849BB4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6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9865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1578</Words>
  <Application>Microsoft Macintosh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Univers Condensed Light</vt:lpstr>
      <vt:lpstr>Walbaum Display Light</vt:lpstr>
      <vt:lpstr>AngleLinesVTI</vt:lpstr>
      <vt:lpstr>Autistic Spectrum Disorder Prediction Based on human gut microbiome</vt:lpstr>
      <vt:lpstr>Background—Dataset</vt:lpstr>
      <vt:lpstr>Background—Collection </vt:lpstr>
      <vt:lpstr>Scientific questions</vt:lpstr>
      <vt:lpstr>Overview—Descriptive Statistics</vt:lpstr>
      <vt:lpstr>OverView—Distributions (Micro)</vt:lpstr>
      <vt:lpstr>OVervieW—Distributions (Macro)</vt:lpstr>
      <vt:lpstr>Method—Workflow</vt:lpstr>
      <vt:lpstr>Method—Logic explained</vt:lpstr>
      <vt:lpstr>Method—Convergence</vt:lpstr>
      <vt:lpstr>Results—Model PerFoRmance</vt:lpstr>
      <vt:lpstr>Results—feature Importance</vt:lpstr>
      <vt:lpstr>Results—Convergence</vt:lpstr>
      <vt:lpstr>Conclusion—Answering Qs</vt:lpstr>
      <vt:lpstr>Conclusion—Discussion</vt:lpstr>
      <vt:lpstr>Conclusion—Future Direction</vt:lpstr>
      <vt:lpstr>Related Microbiomes</vt:lpstr>
      <vt:lpstr>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Type-ii diabetes Prediction Based on human gut microbiome</dc:title>
  <dc:creator>Chris Chen</dc:creator>
  <cp:lastModifiedBy>Chris Chen</cp:lastModifiedBy>
  <cp:revision>20</cp:revision>
  <dcterms:created xsi:type="dcterms:W3CDTF">2023-04-04T03:03:45Z</dcterms:created>
  <dcterms:modified xsi:type="dcterms:W3CDTF">2023-05-30T08:51:39Z</dcterms:modified>
</cp:coreProperties>
</file>