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94eda8f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94eda8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8c130278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8c13027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94eda8fb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94eda8fb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194eda8fb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194eda8fb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18c130278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18c130278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8c130278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8c130278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 mean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8c130278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8c130278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Approximately normal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194eda8fb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194eda8f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18c130278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18c130278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&amp; significant: brand, dept, scents, notes</a:t>
            </a:r>
            <a:endParaRPr/>
          </a:p>
          <a:p>
            <a:pPr marL="0" lvl="0" indent="0" algn="l" rtl="0">
              <a:spcBef>
                <a:spcPts val="0"/>
              </a:spcBef>
              <a:spcAft>
                <a:spcPts val="0"/>
              </a:spcAft>
              <a:buNone/>
            </a:pPr>
            <a:r>
              <a:rPr lang="en"/>
              <a:t>Expected &amp; non-sig: customer rating, seller, seller rating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cf7a3c503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8c1302789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8c13027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chemeClr val="dk1"/>
                </a:solidFill>
              </a:rPr>
              <a:t>With  an  overwhelming  amount  of  perfumes  in  the  markets,  it  is  often  hard for  consumers  to  identify  the  perfume  that  best  fits  their  demands.   Moreover,  given  the perfumes’ high retail prices, a false purchase can lead to great loss of money.  In this project, we are interested in exploring some possible factors that affect the price of perfume, which lead to our three research questions.</a:t>
            </a:r>
            <a:endParaRPr sz="125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af9278a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af9278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take price as the response variable, and consider all other variables as the potential predictors, except for perfume ID and perfume name. Here’s the distribution of the price before we do any data cleaning. We will talk about how we deal with the outliers later in the data modeling section.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8af9278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8af9278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is the data cleaning part. There’s no missings in our data set, which is good. But there are lots of typos and special characters. We manually correct the typos, and remove observations with special characters. There are also errors such as different abbreviations for the same brand, which we also fixed manually. After these procedures, there are 889 observations left.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8c13024eb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8c13024eb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variable brand originally contains 148 levels. We converted it into a variable with two levels: big brands and niche. Big brands are brands that contains more than 10 perfumes in our dataset, niche are those with 10 or below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8af9278a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8af9278a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Similarly, the variable seller originally contain 115 levels, which we merged to two: Noon or non-noon, where noon is the official seller.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8c13024eb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8c13024eb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more than one elements in the variables base notes and middle notes for almost all observations, so we counted the total number of elements, and stored this information in a variable called complexity.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94eda8fb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94eda8fb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94eda8fb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94eda8fb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 name="Google Shape;13;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 name="Google Shape;14;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 name="Google Shape;15;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 name="Google Shape;16;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
        <p:cNvGrpSpPr/>
        <p:nvPr/>
      </p:nvGrpSpPr>
      <p:grpSpPr>
        <a:xfrm>
          <a:off x="0" y="0"/>
          <a:ext cx="0" cy="0"/>
          <a:chOff x="0" y="0"/>
          <a:chExt cx="0" cy="0"/>
        </a:xfrm>
      </p:grpSpPr>
      <p:sp>
        <p:nvSpPr>
          <p:cNvPr id="76" name="Google Shape;7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78" name="Google Shape;7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9" name="Google Shape;7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0" name="Google Shape;8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81" name="Google Shape;8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82" name="Google Shape;82;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
        <p:nvSpPr>
          <p:cNvPr id="84" name="Google Shape;84;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7" name="Google Shape;87;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8" name="Google Shape;88;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9" name="Google Shape;89;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90" name="Google Shape;90;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 name="Google Shape;91;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92" name="Google Shape;92;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3" name="Google Shape;93;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94" name="Google Shape;94;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5" name="Google Shape;95;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98" name="Google Shape;98;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99" name="Google Shape;99;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0" name="Google Shape;100;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01" name="Google Shape;10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04" name="Google Shape;104;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05" name="Google Shape;105;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6" name="Google Shape;106;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07" name="Google Shape;10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10" name="Google Shape;110;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11" name="Google Shape;111;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2" name="Google Shape;112;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13" name="Google Shape;11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16" name="Google Shape;116;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8" name="Google Shape;118;p16"/>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19" name="Google Shape;119;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2" name="Google Shape;122;p17"/>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23" name="Google Shape;123;p17"/>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24" name="Google Shape;124;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5" name="Google Shape;125;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6" name="Google Shape;126;p17"/>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27" name="Google Shape;12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1043725" y="1185550"/>
            <a:ext cx="3123000" cy="201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0" name="Google Shape;130;p1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131" name="Google Shape;131;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2" name="Google Shape;132;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3" name="Google Shape;133;p1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34" name="Google Shape;13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35"/>
        <p:cNvGrpSpPr/>
        <p:nvPr/>
      </p:nvGrpSpPr>
      <p:grpSpPr>
        <a:xfrm>
          <a:off x="0" y="0"/>
          <a:ext cx="0" cy="0"/>
          <a:chOff x="0" y="0"/>
          <a:chExt cx="0" cy="0"/>
        </a:xfrm>
      </p:grpSpPr>
      <p:sp>
        <p:nvSpPr>
          <p:cNvPr id="136" name="Google Shape;136;p19"/>
          <p:cNvSpPr txBox="1">
            <a:spLocks noGrp="1"/>
          </p:cNvSpPr>
          <p:nvPr>
            <p:ph type="subTitle" idx="1"/>
          </p:nvPr>
        </p:nvSpPr>
        <p:spPr>
          <a:xfrm>
            <a:off x="3509000"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7" name="Google Shape;137;p19"/>
          <p:cNvSpPr txBox="1">
            <a:spLocks noGrp="1"/>
          </p:cNvSpPr>
          <p:nvPr>
            <p:ph type="subTitle" idx="2"/>
          </p:nvPr>
        </p:nvSpPr>
        <p:spPr>
          <a:xfrm>
            <a:off x="35090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 name="Google Shape;138;p19"/>
          <p:cNvSpPr txBox="1">
            <a:spLocks noGrp="1"/>
          </p:cNvSpPr>
          <p:nvPr>
            <p:ph type="subTitle" idx="3"/>
          </p:nvPr>
        </p:nvSpPr>
        <p:spPr>
          <a:xfrm>
            <a:off x="95302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9" name="Google Shape;139;p19"/>
          <p:cNvSpPr txBox="1">
            <a:spLocks noGrp="1"/>
          </p:cNvSpPr>
          <p:nvPr>
            <p:ph type="subTitle" idx="4"/>
          </p:nvPr>
        </p:nvSpPr>
        <p:spPr>
          <a:xfrm>
            <a:off x="9531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19"/>
          <p:cNvSpPr txBox="1">
            <a:spLocks noGrp="1"/>
          </p:cNvSpPr>
          <p:nvPr>
            <p:ph type="subTitle" idx="5"/>
          </p:nvPr>
        </p:nvSpPr>
        <p:spPr>
          <a:xfrm>
            <a:off x="606487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41" name="Google Shape;141;p19"/>
          <p:cNvSpPr txBox="1">
            <a:spLocks noGrp="1"/>
          </p:cNvSpPr>
          <p:nvPr>
            <p:ph type="subTitle" idx="6"/>
          </p:nvPr>
        </p:nvSpPr>
        <p:spPr>
          <a:xfrm>
            <a:off x="606487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2" name="Google Shape;142;p19"/>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43" name="Google Shape;143;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4" name="Google Shape;144;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45" name="Google Shape;14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4_2_1">
    <p:spTree>
      <p:nvGrpSpPr>
        <p:cNvPr id="1" name="Shape 146"/>
        <p:cNvGrpSpPr/>
        <p:nvPr/>
      </p:nvGrpSpPr>
      <p:grpSpPr>
        <a:xfrm>
          <a:off x="0" y="0"/>
          <a:ext cx="0" cy="0"/>
          <a:chOff x="0" y="0"/>
          <a:chExt cx="0" cy="0"/>
        </a:xfrm>
      </p:grpSpPr>
      <p:sp>
        <p:nvSpPr>
          <p:cNvPr id="147" name="Google Shape;147;p20"/>
          <p:cNvSpPr txBox="1">
            <a:spLocks noGrp="1"/>
          </p:cNvSpPr>
          <p:nvPr>
            <p:ph type="subTitle" idx="1"/>
          </p:nvPr>
        </p:nvSpPr>
        <p:spPr>
          <a:xfrm>
            <a:off x="37183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48" name="Google Shape;148;p20"/>
          <p:cNvSpPr txBox="1">
            <a:spLocks noGrp="1"/>
          </p:cNvSpPr>
          <p:nvPr>
            <p:ph type="subTitle" idx="2"/>
          </p:nvPr>
        </p:nvSpPr>
        <p:spPr>
          <a:xfrm>
            <a:off x="3617675"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49" name="Google Shape;149;p20"/>
          <p:cNvSpPr txBox="1">
            <a:spLocks noGrp="1"/>
          </p:cNvSpPr>
          <p:nvPr>
            <p:ph type="subTitle" idx="3"/>
          </p:nvPr>
        </p:nvSpPr>
        <p:spPr>
          <a:xfrm>
            <a:off x="13280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0" name="Google Shape;150;p20"/>
          <p:cNvSpPr txBox="1">
            <a:spLocks noGrp="1"/>
          </p:cNvSpPr>
          <p:nvPr>
            <p:ph type="subTitle" idx="4"/>
          </p:nvPr>
        </p:nvSpPr>
        <p:spPr>
          <a:xfrm>
            <a:off x="1227426"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51" name="Google Shape;151;p20"/>
          <p:cNvSpPr txBox="1">
            <a:spLocks noGrp="1"/>
          </p:cNvSpPr>
          <p:nvPr>
            <p:ph type="subTitle" idx="5"/>
          </p:nvPr>
        </p:nvSpPr>
        <p:spPr>
          <a:xfrm>
            <a:off x="6108550" y="3391775"/>
            <a:ext cx="1643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2" name="Google Shape;152;p20"/>
          <p:cNvSpPr txBox="1">
            <a:spLocks noGrp="1"/>
          </p:cNvSpPr>
          <p:nvPr>
            <p:ph type="subTitle" idx="6"/>
          </p:nvPr>
        </p:nvSpPr>
        <p:spPr>
          <a:xfrm>
            <a:off x="6008050"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53" name="Google Shape;153;p20"/>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54" name="Google Shape;154;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5" name="Google Shape;155;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56" name="Google Shape;156;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20" name="Google Shape;20;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1" name="Google Shape;21;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 name="Google Shape;22;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 name="Google Shape;23;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4" name="Google Shape;24;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5" name="Google Shape;25;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157"/>
        <p:cNvGrpSpPr/>
        <p:nvPr/>
      </p:nvGrpSpPr>
      <p:grpSpPr>
        <a:xfrm>
          <a:off x="0" y="0"/>
          <a:ext cx="0" cy="0"/>
          <a:chOff x="0" y="0"/>
          <a:chExt cx="0" cy="0"/>
        </a:xfrm>
      </p:grpSpPr>
      <p:sp>
        <p:nvSpPr>
          <p:cNvPr id="158" name="Google Shape;158;p21"/>
          <p:cNvSpPr txBox="1">
            <a:spLocks noGrp="1"/>
          </p:cNvSpPr>
          <p:nvPr>
            <p:ph type="subTitle" idx="1"/>
          </p:nvPr>
        </p:nvSpPr>
        <p:spPr>
          <a:xfrm>
            <a:off x="3414050"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59" name="Google Shape;159;p21"/>
          <p:cNvSpPr txBox="1">
            <a:spLocks noGrp="1"/>
          </p:cNvSpPr>
          <p:nvPr>
            <p:ph type="subTitle" idx="2"/>
          </p:nvPr>
        </p:nvSpPr>
        <p:spPr>
          <a:xfrm>
            <a:off x="3564200"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0" name="Google Shape;160;p21"/>
          <p:cNvSpPr txBox="1">
            <a:spLocks noGrp="1"/>
          </p:cNvSpPr>
          <p:nvPr>
            <p:ph type="subTitle" idx="3"/>
          </p:nvPr>
        </p:nvSpPr>
        <p:spPr>
          <a:xfrm>
            <a:off x="7057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1" name="Google Shape;161;p21"/>
          <p:cNvSpPr txBox="1">
            <a:spLocks noGrp="1"/>
          </p:cNvSpPr>
          <p:nvPr>
            <p:ph type="subTitle" idx="4"/>
          </p:nvPr>
        </p:nvSpPr>
        <p:spPr>
          <a:xfrm>
            <a:off x="8558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2" name="Google Shape;162;p21"/>
          <p:cNvSpPr txBox="1">
            <a:spLocks noGrp="1"/>
          </p:cNvSpPr>
          <p:nvPr>
            <p:ph type="subTitle" idx="5"/>
          </p:nvPr>
        </p:nvSpPr>
        <p:spPr>
          <a:xfrm>
            <a:off x="61223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3" name="Google Shape;163;p21"/>
          <p:cNvSpPr txBox="1">
            <a:spLocks noGrp="1"/>
          </p:cNvSpPr>
          <p:nvPr>
            <p:ph type="subTitle" idx="6"/>
          </p:nvPr>
        </p:nvSpPr>
        <p:spPr>
          <a:xfrm>
            <a:off x="62724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4" name="Google Shape;164;p21"/>
          <p:cNvSpPr txBox="1">
            <a:spLocks noGrp="1"/>
          </p:cNvSpPr>
          <p:nvPr>
            <p:ph type="subTitle" idx="7"/>
          </p:nvPr>
        </p:nvSpPr>
        <p:spPr>
          <a:xfrm>
            <a:off x="3414050"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5" name="Google Shape;165;p21"/>
          <p:cNvSpPr txBox="1">
            <a:spLocks noGrp="1"/>
          </p:cNvSpPr>
          <p:nvPr>
            <p:ph type="subTitle" idx="8"/>
          </p:nvPr>
        </p:nvSpPr>
        <p:spPr>
          <a:xfrm>
            <a:off x="3564200"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21"/>
          <p:cNvSpPr txBox="1">
            <a:spLocks noGrp="1"/>
          </p:cNvSpPr>
          <p:nvPr>
            <p:ph type="subTitle" idx="9"/>
          </p:nvPr>
        </p:nvSpPr>
        <p:spPr>
          <a:xfrm>
            <a:off x="7057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7" name="Google Shape;167;p21"/>
          <p:cNvSpPr txBox="1">
            <a:spLocks noGrp="1"/>
          </p:cNvSpPr>
          <p:nvPr>
            <p:ph type="subTitle" idx="13"/>
          </p:nvPr>
        </p:nvSpPr>
        <p:spPr>
          <a:xfrm>
            <a:off x="8558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1"/>
          <p:cNvSpPr txBox="1">
            <a:spLocks noGrp="1"/>
          </p:cNvSpPr>
          <p:nvPr>
            <p:ph type="subTitle" idx="14"/>
          </p:nvPr>
        </p:nvSpPr>
        <p:spPr>
          <a:xfrm>
            <a:off x="61223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69" name="Google Shape;169;p21"/>
          <p:cNvSpPr txBox="1">
            <a:spLocks noGrp="1"/>
          </p:cNvSpPr>
          <p:nvPr>
            <p:ph type="subTitle" idx="15"/>
          </p:nvPr>
        </p:nvSpPr>
        <p:spPr>
          <a:xfrm>
            <a:off x="62724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0" name="Google Shape;170;p21"/>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71" name="Google Shape;171;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2" name="Google Shape;172;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73" name="Google Shape;173;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4_1_1">
    <p:spTree>
      <p:nvGrpSpPr>
        <p:cNvPr id="1" name="Shape 174"/>
        <p:cNvGrpSpPr/>
        <p:nvPr/>
      </p:nvGrpSpPr>
      <p:grpSpPr>
        <a:xfrm>
          <a:off x="0" y="0"/>
          <a:ext cx="0" cy="0"/>
          <a:chOff x="0" y="0"/>
          <a:chExt cx="0" cy="0"/>
        </a:xfrm>
      </p:grpSpPr>
      <p:sp>
        <p:nvSpPr>
          <p:cNvPr id="175" name="Google Shape;175;p22"/>
          <p:cNvSpPr txBox="1">
            <a:spLocks noGrp="1"/>
          </p:cNvSpPr>
          <p:nvPr>
            <p:ph type="subTitle" idx="1"/>
          </p:nvPr>
        </p:nvSpPr>
        <p:spPr>
          <a:xfrm>
            <a:off x="49168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6" name="Google Shape;176;p22"/>
          <p:cNvSpPr txBox="1">
            <a:spLocks noGrp="1"/>
          </p:cNvSpPr>
          <p:nvPr>
            <p:ph type="subTitle" idx="2"/>
          </p:nvPr>
        </p:nvSpPr>
        <p:spPr>
          <a:xfrm>
            <a:off x="50589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2"/>
          <p:cNvSpPr txBox="1">
            <a:spLocks noGrp="1"/>
          </p:cNvSpPr>
          <p:nvPr>
            <p:ph type="subTitle" idx="3"/>
          </p:nvPr>
        </p:nvSpPr>
        <p:spPr>
          <a:xfrm>
            <a:off x="19111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8" name="Google Shape;178;p22"/>
          <p:cNvSpPr txBox="1">
            <a:spLocks noGrp="1"/>
          </p:cNvSpPr>
          <p:nvPr>
            <p:ph type="subTitle" idx="4"/>
          </p:nvPr>
        </p:nvSpPr>
        <p:spPr>
          <a:xfrm>
            <a:off x="20533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2"/>
          <p:cNvSpPr txBox="1">
            <a:spLocks noGrp="1"/>
          </p:cNvSpPr>
          <p:nvPr>
            <p:ph type="subTitle" idx="5"/>
          </p:nvPr>
        </p:nvSpPr>
        <p:spPr>
          <a:xfrm>
            <a:off x="49168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0" name="Google Shape;180;p22"/>
          <p:cNvSpPr txBox="1">
            <a:spLocks noGrp="1"/>
          </p:cNvSpPr>
          <p:nvPr>
            <p:ph type="subTitle" idx="6"/>
          </p:nvPr>
        </p:nvSpPr>
        <p:spPr>
          <a:xfrm>
            <a:off x="50589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22"/>
          <p:cNvSpPr txBox="1">
            <a:spLocks noGrp="1"/>
          </p:cNvSpPr>
          <p:nvPr>
            <p:ph type="subTitle" idx="7"/>
          </p:nvPr>
        </p:nvSpPr>
        <p:spPr>
          <a:xfrm>
            <a:off x="19111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2" name="Google Shape;182;p22"/>
          <p:cNvSpPr txBox="1">
            <a:spLocks noGrp="1"/>
          </p:cNvSpPr>
          <p:nvPr>
            <p:ph type="subTitle" idx="8"/>
          </p:nvPr>
        </p:nvSpPr>
        <p:spPr>
          <a:xfrm>
            <a:off x="20532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22"/>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84" name="Google Shape;184;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5" name="Google Shape;185;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186" name="Google Shape;18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2_2">
    <p:spTree>
      <p:nvGrpSpPr>
        <p:cNvPr id="1" name="Shape 187"/>
        <p:cNvGrpSpPr/>
        <p:nvPr/>
      </p:nvGrpSpPr>
      <p:grpSpPr>
        <a:xfrm>
          <a:off x="0" y="0"/>
          <a:ext cx="0" cy="0"/>
          <a:chOff x="0" y="0"/>
          <a:chExt cx="0" cy="0"/>
        </a:xfrm>
      </p:grpSpPr>
      <p:sp>
        <p:nvSpPr>
          <p:cNvPr id="188" name="Google Shape;188;p23"/>
          <p:cNvSpPr txBox="1">
            <a:spLocks noGrp="1"/>
          </p:cNvSpPr>
          <p:nvPr>
            <p:ph type="subTitle" idx="1"/>
          </p:nvPr>
        </p:nvSpPr>
        <p:spPr>
          <a:xfrm>
            <a:off x="3568125"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9" name="Google Shape;189;p23"/>
          <p:cNvSpPr txBox="1">
            <a:spLocks noGrp="1"/>
          </p:cNvSpPr>
          <p:nvPr>
            <p:ph type="subTitle" idx="2"/>
          </p:nvPr>
        </p:nvSpPr>
        <p:spPr>
          <a:xfrm>
            <a:off x="3568125"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0" name="Google Shape;190;p23"/>
          <p:cNvSpPr txBox="1">
            <a:spLocks noGrp="1"/>
          </p:cNvSpPr>
          <p:nvPr>
            <p:ph type="subTitle" idx="3"/>
          </p:nvPr>
        </p:nvSpPr>
        <p:spPr>
          <a:xfrm>
            <a:off x="10883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91" name="Google Shape;191;p23"/>
          <p:cNvSpPr txBox="1">
            <a:spLocks noGrp="1"/>
          </p:cNvSpPr>
          <p:nvPr>
            <p:ph type="subTitle" idx="4"/>
          </p:nvPr>
        </p:nvSpPr>
        <p:spPr>
          <a:xfrm>
            <a:off x="1088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2" name="Google Shape;192;p23"/>
          <p:cNvSpPr txBox="1">
            <a:spLocks noGrp="1"/>
          </p:cNvSpPr>
          <p:nvPr>
            <p:ph type="subTitle" idx="5"/>
          </p:nvPr>
        </p:nvSpPr>
        <p:spPr>
          <a:xfrm>
            <a:off x="60554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93" name="Google Shape;193;p23"/>
          <p:cNvSpPr txBox="1">
            <a:spLocks noGrp="1"/>
          </p:cNvSpPr>
          <p:nvPr>
            <p:ph type="subTitle" idx="6"/>
          </p:nvPr>
        </p:nvSpPr>
        <p:spPr>
          <a:xfrm>
            <a:off x="6055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4" name="Google Shape;194;p23"/>
          <p:cNvSpPr txBox="1">
            <a:spLocks noGrp="1"/>
          </p:cNvSpPr>
          <p:nvPr>
            <p:ph type="title"/>
          </p:nvPr>
        </p:nvSpPr>
        <p:spPr>
          <a:xfrm>
            <a:off x="713225" y="445025"/>
            <a:ext cx="476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95" name="Google Shape;195;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6" name="Google Shape;196;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3"/>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98" name="Google Shape;198;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199"/>
        <p:cNvGrpSpPr/>
        <p:nvPr/>
      </p:nvGrpSpPr>
      <p:grpSpPr>
        <a:xfrm>
          <a:off x="0" y="0"/>
          <a:ext cx="0" cy="0"/>
          <a:chOff x="0" y="0"/>
          <a:chExt cx="0" cy="0"/>
        </a:xfrm>
      </p:grpSpPr>
      <p:sp>
        <p:nvSpPr>
          <p:cNvPr id="200" name="Google Shape;200;p24"/>
          <p:cNvSpPr txBox="1">
            <a:spLocks noGrp="1"/>
          </p:cNvSpPr>
          <p:nvPr>
            <p:ph type="subTitle" idx="1"/>
          </p:nvPr>
        </p:nvSpPr>
        <p:spPr>
          <a:xfrm>
            <a:off x="4750187" y="1722900"/>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1" name="Google Shape;201;p24"/>
          <p:cNvSpPr txBox="1">
            <a:spLocks noGrp="1"/>
          </p:cNvSpPr>
          <p:nvPr>
            <p:ph type="subTitle" idx="2"/>
          </p:nvPr>
        </p:nvSpPr>
        <p:spPr>
          <a:xfrm>
            <a:off x="4750184" y="206290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2" name="Google Shape;202;p24"/>
          <p:cNvSpPr txBox="1">
            <a:spLocks noGrp="1"/>
          </p:cNvSpPr>
          <p:nvPr>
            <p:ph type="subTitle" idx="3"/>
          </p:nvPr>
        </p:nvSpPr>
        <p:spPr>
          <a:xfrm>
            <a:off x="2306462" y="1722900"/>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3" name="Google Shape;203;p24"/>
          <p:cNvSpPr txBox="1">
            <a:spLocks noGrp="1"/>
          </p:cNvSpPr>
          <p:nvPr>
            <p:ph type="subTitle" idx="4"/>
          </p:nvPr>
        </p:nvSpPr>
        <p:spPr>
          <a:xfrm>
            <a:off x="2306462" y="2062900"/>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4" name="Google Shape;204;p24"/>
          <p:cNvSpPr txBox="1">
            <a:spLocks noGrp="1"/>
          </p:cNvSpPr>
          <p:nvPr>
            <p:ph type="subTitle" idx="5"/>
          </p:nvPr>
        </p:nvSpPr>
        <p:spPr>
          <a:xfrm>
            <a:off x="4750187" y="3158925"/>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5" name="Google Shape;205;p24"/>
          <p:cNvSpPr txBox="1">
            <a:spLocks noGrp="1"/>
          </p:cNvSpPr>
          <p:nvPr>
            <p:ph type="subTitle" idx="6"/>
          </p:nvPr>
        </p:nvSpPr>
        <p:spPr>
          <a:xfrm>
            <a:off x="4750184" y="3498925"/>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6" name="Google Shape;206;p24"/>
          <p:cNvSpPr txBox="1">
            <a:spLocks noGrp="1"/>
          </p:cNvSpPr>
          <p:nvPr>
            <p:ph type="subTitle" idx="7"/>
          </p:nvPr>
        </p:nvSpPr>
        <p:spPr>
          <a:xfrm>
            <a:off x="2306462" y="3158925"/>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07" name="Google Shape;207;p24"/>
          <p:cNvSpPr txBox="1">
            <a:spLocks noGrp="1"/>
          </p:cNvSpPr>
          <p:nvPr>
            <p:ph type="subTitle" idx="8"/>
          </p:nvPr>
        </p:nvSpPr>
        <p:spPr>
          <a:xfrm>
            <a:off x="2306462" y="3498925"/>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8" name="Google Shape;208;p24"/>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09" name="Google Shape;209;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0" name="Google Shape;210;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11" name="Google Shape;21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12"/>
        <p:cNvGrpSpPr/>
        <p:nvPr/>
      </p:nvGrpSpPr>
      <p:grpSpPr>
        <a:xfrm>
          <a:off x="0" y="0"/>
          <a:ext cx="0" cy="0"/>
          <a:chOff x="0" y="0"/>
          <a:chExt cx="0" cy="0"/>
        </a:xfrm>
      </p:grpSpPr>
      <p:sp>
        <p:nvSpPr>
          <p:cNvPr id="213" name="Google Shape;213;p25"/>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4" name="Google Shape;214;p25"/>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25"/>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6" name="Google Shape;216;p25"/>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7" name="Google Shape;217;p25"/>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8" name="Google Shape;218;p25"/>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19" name="Google Shape;219;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21" name="Google Shape;22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803750" y="2025800"/>
            <a:ext cx="4087500" cy="673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6"/>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25" name="Google Shape;225;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27" name="Google Shape;227;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4490150" y="2047725"/>
            <a:ext cx="3364200" cy="62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230" name="Google Shape;230;p27"/>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231" name="Google Shape;231;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2" name="Google Shape;232;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33" name="Google Shape;23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1">
  <p:cSld name="CUSTOM_8">
    <p:spTree>
      <p:nvGrpSpPr>
        <p:cNvPr id="1" name="Shape 234"/>
        <p:cNvGrpSpPr/>
        <p:nvPr/>
      </p:nvGrpSpPr>
      <p:grpSpPr>
        <a:xfrm>
          <a:off x="0" y="0"/>
          <a:ext cx="0" cy="0"/>
          <a:chOff x="0" y="0"/>
          <a:chExt cx="0" cy="0"/>
        </a:xfrm>
      </p:grpSpPr>
      <p:sp>
        <p:nvSpPr>
          <p:cNvPr id="235" name="Google Shape;235;p28"/>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236" name="Google Shape;236;p28"/>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7" name="Google Shape;237;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8" name="Google Shape;238;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28"/>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40" name="Google Shape;240;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41"/>
        <p:cNvGrpSpPr/>
        <p:nvPr/>
      </p:nvGrpSpPr>
      <p:grpSpPr>
        <a:xfrm>
          <a:off x="0" y="0"/>
          <a:ext cx="0" cy="0"/>
          <a:chOff x="0" y="0"/>
          <a:chExt cx="0" cy="0"/>
        </a:xfrm>
      </p:grpSpPr>
      <p:sp>
        <p:nvSpPr>
          <p:cNvPr id="242" name="Google Shape;242;p29"/>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29"/>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29"/>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29"/>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29"/>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47" name="Google Shape;247;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8" name="Google Shape;248;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49" name="Google Shape;249;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52" name="Google Shape;252;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3" name="Google Shape;253;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54" name="Google Shape;254;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5" name="Google Shape;255;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6" name="Google Shape;256;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7" name="Google Shape;257;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58" name="Google Shape;25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9" name="Google Shape;29;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 name="Google Shape;30;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 name="Google Shape;3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59"/>
        <p:cNvGrpSpPr/>
        <p:nvPr/>
      </p:nvGrpSpPr>
      <p:grpSpPr>
        <a:xfrm>
          <a:off x="0" y="0"/>
          <a:ext cx="0" cy="0"/>
          <a:chOff x="0" y="0"/>
          <a:chExt cx="0" cy="0"/>
        </a:xfrm>
      </p:grpSpPr>
      <p:cxnSp>
        <p:nvCxnSpPr>
          <p:cNvPr id="260" name="Google Shape;26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1" name="Google Shape;26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62" name="Google Shape;26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3"/>
        <p:cNvGrpSpPr/>
        <p:nvPr/>
      </p:nvGrpSpPr>
      <p:grpSpPr>
        <a:xfrm>
          <a:off x="0" y="0"/>
          <a:ext cx="0" cy="0"/>
          <a:chOff x="0" y="0"/>
          <a:chExt cx="0" cy="0"/>
        </a:xfrm>
      </p:grpSpPr>
      <p:cxnSp>
        <p:nvCxnSpPr>
          <p:cNvPr id="264" name="Google Shape;264;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5" name="Google Shape;265;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6" name="Google Shape;266;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67" name="Google Shape;267;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68" name="Google Shape;268;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69"/>
        <p:cNvGrpSpPr/>
        <p:nvPr/>
      </p:nvGrpSpPr>
      <p:grpSpPr>
        <a:xfrm>
          <a:off x="0" y="0"/>
          <a:ext cx="0" cy="0"/>
          <a:chOff x="0" y="0"/>
          <a:chExt cx="0" cy="0"/>
        </a:xfrm>
      </p:grpSpPr>
      <p:cxnSp>
        <p:nvCxnSpPr>
          <p:cNvPr id="270" name="Google Shape;270;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1" name="Google Shape;271;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2" name="Google Shape;272;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73" name="Google Shape;273;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6" name="Google Shape;36;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 name="Google Shape;37;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8" name="Google Shape;38;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9" name="Google Shape;39;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 name="Google Shape;40;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2" name="Google Shape;4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5" name="Google Shape;45;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 name="Google Shape;46;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47" name="Google Shape;4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subTitle" idx="1"/>
          </p:nvPr>
        </p:nvSpPr>
        <p:spPr>
          <a:xfrm>
            <a:off x="2360375" y="143305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50" name="Google Shape;50;p7"/>
          <p:cNvSpPr txBox="1">
            <a:spLocks noGrp="1"/>
          </p:cNvSpPr>
          <p:nvPr>
            <p:ph type="subTitle" idx="2"/>
          </p:nvPr>
        </p:nvSpPr>
        <p:spPr>
          <a:xfrm>
            <a:off x="2247500" y="1790050"/>
            <a:ext cx="5160300" cy="2402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1" name="Google Shape;51;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2" name="Google Shape;52;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3" name="Google Shape;53;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54" name="Google Shape;5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122500" y="1225400"/>
            <a:ext cx="6899100" cy="2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7" name="Google Shape;57;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60" name="Google Shape;60;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61" name="Google Shape;61;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64" name="Google Shape;64;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5" name="Google Shape;65;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6" name="Google Shape;66;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7" name="Google Shape;67;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68" name="Google Shape;6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13225" y="539500"/>
            <a:ext cx="3557100" cy="977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71" name="Google Shape;71;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2" name="Google Shape;72;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3" name="Google Shape;73;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74" name="Google Shape;74;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ctrTitle"/>
          </p:nvPr>
        </p:nvSpPr>
        <p:spPr>
          <a:xfrm>
            <a:off x="1039950" y="10382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Perfume</a:t>
            </a:r>
            <a:endParaRPr/>
          </a:p>
        </p:txBody>
      </p:sp>
      <p:sp>
        <p:nvSpPr>
          <p:cNvPr id="279" name="Google Shape;279;p34"/>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Chris Chen, Peter Liu, Yueqi Xu</a:t>
            </a:r>
            <a:endParaRPr/>
          </a:p>
        </p:txBody>
      </p:sp>
      <p:sp>
        <p:nvSpPr>
          <p:cNvPr id="280" name="Google Shape;280;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3"/>
          <p:cNvSpPr txBox="1">
            <a:spLocks noGrp="1"/>
          </p:cNvSpPr>
          <p:nvPr>
            <p:ph type="title"/>
          </p:nvPr>
        </p:nvSpPr>
        <p:spPr>
          <a:xfrm>
            <a:off x="388350" y="3692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Modeling: Interaction</a:t>
            </a:r>
            <a:endParaRPr/>
          </a:p>
          <a:p>
            <a:pPr marL="0" lvl="0" indent="0" algn="l" rtl="0">
              <a:spcBef>
                <a:spcPts val="0"/>
              </a:spcBef>
              <a:spcAft>
                <a:spcPts val="0"/>
              </a:spcAft>
              <a:buNone/>
            </a:pPr>
            <a:endParaRPr/>
          </a:p>
        </p:txBody>
      </p:sp>
      <p:pic>
        <p:nvPicPr>
          <p:cNvPr id="353" name="Google Shape;353;p43"/>
          <p:cNvPicPr preferRelativeResize="0"/>
          <p:nvPr/>
        </p:nvPicPr>
        <p:blipFill rotWithShape="1">
          <a:blip r:embed="rId3">
            <a:alphaModFix/>
          </a:blip>
          <a:srcRect r="4370"/>
          <a:stretch/>
        </p:blipFill>
        <p:spPr>
          <a:xfrm>
            <a:off x="388350" y="1119175"/>
            <a:ext cx="5156701" cy="3331649"/>
          </a:xfrm>
          <a:prstGeom prst="rect">
            <a:avLst/>
          </a:prstGeom>
          <a:noFill/>
          <a:ln w="19050" cap="flat" cmpd="sng">
            <a:solidFill>
              <a:schemeClr val="dk2"/>
            </a:solidFill>
            <a:prstDash val="solid"/>
            <a:round/>
            <a:headEnd type="none" w="sm" len="sm"/>
            <a:tailEnd type="none" w="sm" len="sm"/>
          </a:ln>
        </p:spPr>
      </p:pic>
      <p:grpSp>
        <p:nvGrpSpPr>
          <p:cNvPr id="354" name="Google Shape;354;p43"/>
          <p:cNvGrpSpPr/>
          <p:nvPr/>
        </p:nvGrpSpPr>
        <p:grpSpPr>
          <a:xfrm>
            <a:off x="5771674" y="1119131"/>
            <a:ext cx="3075165" cy="3331742"/>
            <a:chOff x="1348599" y="775763"/>
            <a:chExt cx="4394976" cy="3896775"/>
          </a:xfrm>
        </p:grpSpPr>
        <p:pic>
          <p:nvPicPr>
            <p:cNvPr id="355" name="Google Shape;355;p43"/>
            <p:cNvPicPr preferRelativeResize="0"/>
            <p:nvPr/>
          </p:nvPicPr>
          <p:blipFill>
            <a:blip r:embed="rId4">
              <a:alphaModFix/>
            </a:blip>
            <a:stretch>
              <a:fillRect/>
            </a:stretch>
          </p:blipFill>
          <p:spPr>
            <a:xfrm>
              <a:off x="1348599" y="775763"/>
              <a:ext cx="2356621" cy="3896775"/>
            </a:xfrm>
            <a:prstGeom prst="rect">
              <a:avLst/>
            </a:prstGeom>
            <a:noFill/>
            <a:ln w="19050" cap="flat" cmpd="sng">
              <a:solidFill>
                <a:schemeClr val="dk2"/>
              </a:solidFill>
              <a:prstDash val="solid"/>
              <a:round/>
              <a:headEnd type="none" w="sm" len="sm"/>
              <a:tailEnd type="none" w="sm" len="sm"/>
            </a:ln>
          </p:spPr>
        </p:pic>
        <p:pic>
          <p:nvPicPr>
            <p:cNvPr id="356" name="Google Shape;356;p43"/>
            <p:cNvPicPr preferRelativeResize="0"/>
            <p:nvPr/>
          </p:nvPicPr>
          <p:blipFill>
            <a:blip r:embed="rId5">
              <a:alphaModFix/>
            </a:blip>
            <a:stretch>
              <a:fillRect/>
            </a:stretch>
          </p:blipFill>
          <p:spPr>
            <a:xfrm>
              <a:off x="3705225" y="775775"/>
              <a:ext cx="2038350" cy="3896750"/>
            </a:xfrm>
            <a:prstGeom prst="rect">
              <a:avLst/>
            </a:prstGeom>
            <a:noFill/>
            <a:ln w="19050" cap="flat" cmpd="sng">
              <a:solidFill>
                <a:schemeClr val="dk2"/>
              </a:solidFill>
              <a:prstDash val="solid"/>
              <a:round/>
              <a:headEnd type="none" w="sm" len="sm"/>
              <a:tailEnd type="none" w="sm" len="sm"/>
            </a:ln>
          </p:spPr>
        </p:pic>
      </p:grpSp>
      <p:sp>
        <p:nvSpPr>
          <p:cNvPr id="357" name="Google Shape;357;p43"/>
          <p:cNvSpPr/>
          <p:nvPr/>
        </p:nvSpPr>
        <p:spPr>
          <a:xfrm>
            <a:off x="5814963" y="4125925"/>
            <a:ext cx="2988600" cy="324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 First Round</a:t>
            </a:r>
            <a:endParaRPr/>
          </a:p>
        </p:txBody>
      </p:sp>
      <p:sp>
        <p:nvSpPr>
          <p:cNvPr id="364" name="Google Shape;364;p44"/>
          <p:cNvSpPr txBox="1"/>
          <p:nvPr/>
        </p:nvSpPr>
        <p:spPr>
          <a:xfrm>
            <a:off x="356550" y="1081175"/>
            <a:ext cx="8430900" cy="205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latin typeface="Montserrat"/>
                <a:ea typeface="Montserrat"/>
                <a:cs typeface="Montserrat"/>
                <a:sym typeface="Montserrat"/>
              </a:rPr>
              <a:t>lm.1 </a:t>
            </a:r>
            <a:r>
              <a:rPr lang="en" sz="1600">
                <a:latin typeface="Montserrat"/>
                <a:ea typeface="Montserrat"/>
                <a:cs typeface="Montserrat"/>
                <a:sym typeface="Montserrat"/>
              </a:rPr>
              <a:t>= lm(old_price ~ ., data = perfume_original)</a:t>
            </a:r>
            <a:endParaRPr sz="1600">
              <a:latin typeface="Montserrat"/>
              <a:ea typeface="Montserrat"/>
              <a:cs typeface="Montserrat"/>
              <a:sym typeface="Montserrat"/>
            </a:endParaRPr>
          </a:p>
          <a:p>
            <a:pPr marL="0" lvl="0" indent="0" algn="l" rtl="0">
              <a:lnSpc>
                <a:spcPct val="115000"/>
              </a:lnSpc>
              <a:spcBef>
                <a:spcPts val="0"/>
              </a:spcBef>
              <a:spcAft>
                <a:spcPts val="0"/>
              </a:spcAft>
              <a:buNone/>
            </a:pPr>
            <a:r>
              <a:rPr lang="en" sz="1600" b="1">
                <a:solidFill>
                  <a:schemeClr val="dk1"/>
                </a:solidFill>
                <a:latin typeface="Montserrat"/>
                <a:ea typeface="Montserrat"/>
                <a:cs typeface="Montserrat"/>
                <a:sym typeface="Montserrat"/>
              </a:rPr>
              <a:t>lm.2 </a:t>
            </a:r>
            <a:r>
              <a:rPr lang="en" sz="1600">
                <a:solidFill>
                  <a:schemeClr val="dk1"/>
                </a:solidFill>
                <a:latin typeface="Montserrat"/>
                <a:ea typeface="Montserrat"/>
                <a:cs typeface="Montserrat"/>
                <a:sym typeface="Montserrat"/>
              </a:rPr>
              <a:t>= lm(old_price ~ ., data = perfume)</a:t>
            </a:r>
            <a:endParaRPr sz="1600" b="1">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600" b="1">
                <a:solidFill>
                  <a:schemeClr val="dk1"/>
                </a:solidFill>
                <a:latin typeface="Montserrat"/>
                <a:ea typeface="Montserrat"/>
                <a:cs typeface="Montserrat"/>
                <a:sym typeface="Montserrat"/>
              </a:rPr>
              <a:t>lm.3</a:t>
            </a:r>
            <a:r>
              <a:rPr lang="en" sz="1600">
                <a:solidFill>
                  <a:schemeClr val="dk1"/>
                </a:solidFill>
                <a:latin typeface="Montserrat"/>
                <a:ea typeface="Montserrat"/>
                <a:cs typeface="Montserrat"/>
                <a:sym typeface="Montserrat"/>
              </a:rPr>
              <a:t> = lm(old_price ~ . - is_noon, data = perfume)</a:t>
            </a:r>
            <a:endParaRPr sz="160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600" b="1">
                <a:solidFill>
                  <a:schemeClr val="dk1"/>
                </a:solidFill>
                <a:latin typeface="Montserrat"/>
                <a:ea typeface="Montserrat"/>
                <a:cs typeface="Montserrat"/>
                <a:sym typeface="Montserrat"/>
              </a:rPr>
              <a:t>lm.4 </a:t>
            </a:r>
            <a:r>
              <a:rPr lang="en" sz="1600">
                <a:solidFill>
                  <a:schemeClr val="dk1"/>
                </a:solidFill>
                <a:latin typeface="Montserrat"/>
                <a:ea typeface="Montserrat"/>
                <a:cs typeface="Montserrat"/>
                <a:sym typeface="Montserrat"/>
              </a:rPr>
              <a:t>= lm(old_price ~ . - is_noon - item_rating, data = perfume)</a:t>
            </a:r>
            <a:endParaRPr sz="1600">
              <a:solidFill>
                <a:schemeClr val="dk1"/>
              </a:solidFill>
              <a:latin typeface="Montserrat"/>
              <a:ea typeface="Montserrat"/>
              <a:cs typeface="Montserrat"/>
              <a:sym typeface="Montserrat"/>
            </a:endParaRPr>
          </a:p>
          <a:p>
            <a:pPr marL="0" lvl="0" indent="0" algn="l" rtl="0">
              <a:spcBef>
                <a:spcPts val="0"/>
              </a:spcBef>
              <a:spcAft>
                <a:spcPts val="0"/>
              </a:spcAft>
              <a:buNone/>
            </a:pPr>
            <a:r>
              <a:rPr lang="en" sz="1600" b="1">
                <a:solidFill>
                  <a:schemeClr val="dk1"/>
                </a:solidFill>
                <a:latin typeface="Montserrat"/>
                <a:ea typeface="Montserrat"/>
                <a:cs typeface="Montserrat"/>
                <a:sym typeface="Montserrat"/>
              </a:rPr>
              <a:t>lm.5</a:t>
            </a:r>
            <a:r>
              <a:rPr lang="en" sz="1600">
                <a:solidFill>
                  <a:schemeClr val="dk1"/>
                </a:solidFill>
                <a:latin typeface="Montserrat"/>
                <a:ea typeface="Montserrat"/>
                <a:cs typeface="Montserrat"/>
                <a:sym typeface="Montserrat"/>
              </a:rPr>
              <a:t> = lm(old_price ~ . - is_noon - item_rating - num_sel_ratings, data = perfume)</a:t>
            </a:r>
            <a:endParaRPr sz="1600">
              <a:solidFill>
                <a:schemeClr val="dk1"/>
              </a:solidFill>
              <a:latin typeface="Montserrat"/>
              <a:ea typeface="Montserrat"/>
              <a:cs typeface="Montserrat"/>
              <a:sym typeface="Montserrat"/>
            </a:endParaRPr>
          </a:p>
          <a:p>
            <a:pPr marL="0" lvl="0" indent="0" algn="l" rtl="0">
              <a:spcBef>
                <a:spcPts val="0"/>
              </a:spcBef>
              <a:spcAft>
                <a:spcPts val="0"/>
              </a:spcAft>
              <a:buNone/>
            </a:pPr>
            <a:endParaRPr sz="1600">
              <a:latin typeface="Montserrat"/>
              <a:ea typeface="Montserrat"/>
              <a:cs typeface="Montserrat"/>
              <a:sym typeface="Montserrat"/>
            </a:endParaRPr>
          </a:p>
          <a:p>
            <a:pPr marL="0" lvl="0" indent="0" algn="l" rtl="0">
              <a:spcBef>
                <a:spcPts val="0"/>
              </a:spcBef>
              <a:spcAft>
                <a:spcPts val="0"/>
              </a:spcAft>
              <a:buNone/>
            </a:pPr>
            <a:endParaRPr sz="1600">
              <a:latin typeface="Montserrat"/>
              <a:ea typeface="Montserrat"/>
              <a:cs typeface="Montserrat"/>
              <a:sym typeface="Montserrat"/>
            </a:endParaRPr>
          </a:p>
        </p:txBody>
      </p:sp>
      <p:grpSp>
        <p:nvGrpSpPr>
          <p:cNvPr id="365" name="Google Shape;365;p44"/>
          <p:cNvGrpSpPr/>
          <p:nvPr/>
        </p:nvGrpSpPr>
        <p:grpSpPr>
          <a:xfrm>
            <a:off x="352675" y="2804700"/>
            <a:ext cx="8438594" cy="1504225"/>
            <a:chOff x="352675" y="2804700"/>
            <a:chExt cx="8438594" cy="1504225"/>
          </a:xfrm>
        </p:grpSpPr>
        <p:pic>
          <p:nvPicPr>
            <p:cNvPr id="366" name="Google Shape;366;p44"/>
            <p:cNvPicPr preferRelativeResize="0"/>
            <p:nvPr/>
          </p:nvPicPr>
          <p:blipFill>
            <a:blip r:embed="rId3">
              <a:alphaModFix/>
            </a:blip>
            <a:stretch>
              <a:fillRect/>
            </a:stretch>
          </p:blipFill>
          <p:spPr>
            <a:xfrm>
              <a:off x="352675" y="2804700"/>
              <a:ext cx="8438594" cy="1504225"/>
            </a:xfrm>
            <a:prstGeom prst="rect">
              <a:avLst/>
            </a:prstGeom>
            <a:noFill/>
            <a:ln w="19050" cap="flat" cmpd="sng">
              <a:solidFill>
                <a:schemeClr val="dk2"/>
              </a:solidFill>
              <a:prstDash val="solid"/>
              <a:round/>
              <a:headEnd type="none" w="sm" len="sm"/>
              <a:tailEnd type="none" w="sm" len="sm"/>
            </a:ln>
          </p:spPr>
        </p:pic>
        <p:sp>
          <p:nvSpPr>
            <p:cNvPr id="367" name="Google Shape;367;p44"/>
            <p:cNvSpPr/>
            <p:nvPr/>
          </p:nvSpPr>
          <p:spPr>
            <a:xfrm>
              <a:off x="352675" y="3844875"/>
              <a:ext cx="9252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4"/>
            <p:cNvSpPr/>
            <p:nvPr/>
          </p:nvSpPr>
          <p:spPr>
            <a:xfrm>
              <a:off x="2870525" y="339792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4"/>
            <p:cNvSpPr/>
            <p:nvPr/>
          </p:nvSpPr>
          <p:spPr>
            <a:xfrm>
              <a:off x="4072850"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4"/>
            <p:cNvSpPr/>
            <p:nvPr/>
          </p:nvSpPr>
          <p:spPr>
            <a:xfrm>
              <a:off x="1582800" y="38448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7864000" y="4039275"/>
              <a:ext cx="9252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6657200"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5365025"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title"/>
          </p:nvPr>
        </p:nvSpPr>
        <p:spPr>
          <a:xfrm>
            <a:off x="280100" y="4342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 Merging Scent/Gender</a:t>
            </a:r>
            <a:endParaRPr/>
          </a:p>
        </p:txBody>
      </p:sp>
      <p:grpSp>
        <p:nvGrpSpPr>
          <p:cNvPr id="380" name="Google Shape;380;p45"/>
          <p:cNvGrpSpPr/>
          <p:nvPr/>
        </p:nvGrpSpPr>
        <p:grpSpPr>
          <a:xfrm>
            <a:off x="4744725" y="1176575"/>
            <a:ext cx="3737224" cy="3336550"/>
            <a:chOff x="4279100" y="1176575"/>
            <a:chExt cx="3737224" cy="3336550"/>
          </a:xfrm>
        </p:grpSpPr>
        <p:grpSp>
          <p:nvGrpSpPr>
            <p:cNvPr id="381" name="Google Shape;381;p45"/>
            <p:cNvGrpSpPr/>
            <p:nvPr/>
          </p:nvGrpSpPr>
          <p:grpSpPr>
            <a:xfrm>
              <a:off x="4279550" y="1176575"/>
              <a:ext cx="3736774" cy="3336550"/>
              <a:chOff x="4657825" y="1360675"/>
              <a:chExt cx="3736774" cy="3336550"/>
            </a:xfrm>
          </p:grpSpPr>
          <p:pic>
            <p:nvPicPr>
              <p:cNvPr id="382" name="Google Shape;382;p45"/>
              <p:cNvPicPr preferRelativeResize="0"/>
              <p:nvPr/>
            </p:nvPicPr>
            <p:blipFill rotWithShape="1">
              <a:blip r:embed="rId3">
                <a:alphaModFix/>
              </a:blip>
              <a:srcRect r="86989"/>
              <a:stretch/>
            </p:blipFill>
            <p:spPr>
              <a:xfrm>
                <a:off x="4657825" y="1360675"/>
                <a:ext cx="1189650" cy="3336550"/>
              </a:xfrm>
              <a:prstGeom prst="rect">
                <a:avLst/>
              </a:prstGeom>
              <a:noFill/>
              <a:ln w="19050" cap="flat" cmpd="sng">
                <a:solidFill>
                  <a:schemeClr val="dk2"/>
                </a:solidFill>
                <a:prstDash val="solid"/>
                <a:round/>
                <a:headEnd type="none" w="sm" len="sm"/>
                <a:tailEnd type="none" w="sm" len="sm"/>
              </a:ln>
            </p:spPr>
          </p:pic>
          <p:pic>
            <p:nvPicPr>
              <p:cNvPr id="383" name="Google Shape;383;p45"/>
              <p:cNvPicPr preferRelativeResize="0"/>
              <p:nvPr/>
            </p:nvPicPr>
            <p:blipFill rotWithShape="1">
              <a:blip r:embed="rId3">
                <a:alphaModFix/>
              </a:blip>
              <a:srcRect l="58948" r="25242"/>
              <a:stretch/>
            </p:blipFill>
            <p:spPr>
              <a:xfrm>
                <a:off x="5847475" y="1360675"/>
                <a:ext cx="1445586" cy="3336550"/>
              </a:xfrm>
              <a:prstGeom prst="rect">
                <a:avLst/>
              </a:prstGeom>
              <a:noFill/>
              <a:ln w="19050" cap="flat" cmpd="sng">
                <a:solidFill>
                  <a:schemeClr val="dk2"/>
                </a:solidFill>
                <a:prstDash val="solid"/>
                <a:round/>
                <a:headEnd type="none" w="sm" len="sm"/>
                <a:tailEnd type="none" w="sm" len="sm"/>
              </a:ln>
            </p:spPr>
          </p:pic>
          <p:pic>
            <p:nvPicPr>
              <p:cNvPr id="384" name="Google Shape;384;p45"/>
              <p:cNvPicPr preferRelativeResize="0"/>
              <p:nvPr/>
            </p:nvPicPr>
            <p:blipFill rotWithShape="1">
              <a:blip r:embed="rId3">
                <a:alphaModFix/>
              </a:blip>
              <a:srcRect l="87953"/>
              <a:stretch/>
            </p:blipFill>
            <p:spPr>
              <a:xfrm>
                <a:off x="7293050" y="1360675"/>
                <a:ext cx="1101549" cy="3336550"/>
              </a:xfrm>
              <a:prstGeom prst="rect">
                <a:avLst/>
              </a:prstGeom>
              <a:noFill/>
              <a:ln w="19050" cap="flat" cmpd="sng">
                <a:solidFill>
                  <a:schemeClr val="dk2"/>
                </a:solidFill>
                <a:prstDash val="solid"/>
                <a:round/>
                <a:headEnd type="none" w="sm" len="sm"/>
                <a:tailEnd type="none" w="sm" len="sm"/>
              </a:ln>
            </p:spPr>
          </p:pic>
        </p:grpSp>
        <p:sp>
          <p:nvSpPr>
            <p:cNvPr id="385" name="Google Shape;385;p45"/>
            <p:cNvSpPr/>
            <p:nvPr/>
          </p:nvSpPr>
          <p:spPr>
            <a:xfrm>
              <a:off x="4279100" y="2588375"/>
              <a:ext cx="3737100" cy="342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87" name="Google Shape;387;p45"/>
          <p:cNvGrpSpPr/>
          <p:nvPr/>
        </p:nvGrpSpPr>
        <p:grpSpPr>
          <a:xfrm>
            <a:off x="1049738" y="1176535"/>
            <a:ext cx="3357657" cy="3336624"/>
            <a:chOff x="432500" y="1688975"/>
            <a:chExt cx="2643200" cy="2616550"/>
          </a:xfrm>
        </p:grpSpPr>
        <p:pic>
          <p:nvPicPr>
            <p:cNvPr id="388" name="Google Shape;388;p45"/>
            <p:cNvPicPr preferRelativeResize="0"/>
            <p:nvPr/>
          </p:nvPicPr>
          <p:blipFill rotWithShape="1">
            <a:blip r:embed="rId4">
              <a:alphaModFix/>
            </a:blip>
            <a:srcRect r="57204"/>
            <a:stretch/>
          </p:blipFill>
          <p:spPr>
            <a:xfrm>
              <a:off x="432500" y="1688975"/>
              <a:ext cx="1700825" cy="2616550"/>
            </a:xfrm>
            <a:prstGeom prst="rect">
              <a:avLst/>
            </a:prstGeom>
            <a:noFill/>
            <a:ln w="19050" cap="flat" cmpd="sng">
              <a:solidFill>
                <a:schemeClr val="dk2"/>
              </a:solidFill>
              <a:prstDash val="solid"/>
              <a:round/>
              <a:headEnd type="none" w="sm" len="sm"/>
              <a:tailEnd type="none" w="sm" len="sm"/>
            </a:ln>
          </p:spPr>
        </p:pic>
        <p:pic>
          <p:nvPicPr>
            <p:cNvPr id="389" name="Google Shape;389;p45"/>
            <p:cNvPicPr preferRelativeResize="0"/>
            <p:nvPr/>
          </p:nvPicPr>
          <p:blipFill rotWithShape="1">
            <a:blip r:embed="rId4">
              <a:alphaModFix/>
            </a:blip>
            <a:srcRect l="76288"/>
            <a:stretch/>
          </p:blipFill>
          <p:spPr>
            <a:xfrm>
              <a:off x="2133325" y="1688975"/>
              <a:ext cx="942375" cy="2616550"/>
            </a:xfrm>
            <a:prstGeom prst="rect">
              <a:avLst/>
            </a:prstGeom>
            <a:noFill/>
            <a:ln w="19050" cap="flat" cmpd="sng">
              <a:solidFill>
                <a:schemeClr val="dk2"/>
              </a:solidFill>
              <a:prstDash val="solid"/>
              <a:round/>
              <a:headEnd type="none" w="sm" len="sm"/>
              <a:tailEnd type="none" w="sm" len="sm"/>
            </a:ln>
          </p:spPr>
        </p:pic>
      </p:grpSp>
      <p:sp>
        <p:nvSpPr>
          <p:cNvPr id="390" name="Google Shape;390;p45"/>
          <p:cNvSpPr/>
          <p:nvPr/>
        </p:nvSpPr>
        <p:spPr>
          <a:xfrm>
            <a:off x="1049750" y="3313800"/>
            <a:ext cx="3357600" cy="292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1049775" y="2425500"/>
            <a:ext cx="3357600" cy="2925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485800" y="4342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Selection: Second Round</a:t>
            </a:r>
            <a:endParaRPr/>
          </a:p>
        </p:txBody>
      </p:sp>
      <p:grpSp>
        <p:nvGrpSpPr>
          <p:cNvPr id="397" name="Google Shape;397;p46"/>
          <p:cNvGrpSpPr/>
          <p:nvPr/>
        </p:nvGrpSpPr>
        <p:grpSpPr>
          <a:xfrm>
            <a:off x="462625" y="1138888"/>
            <a:ext cx="8438594" cy="1504225"/>
            <a:chOff x="352675" y="2804700"/>
            <a:chExt cx="8438594" cy="1504225"/>
          </a:xfrm>
        </p:grpSpPr>
        <p:pic>
          <p:nvPicPr>
            <p:cNvPr id="398" name="Google Shape;398;p46"/>
            <p:cNvPicPr preferRelativeResize="0"/>
            <p:nvPr/>
          </p:nvPicPr>
          <p:blipFill>
            <a:blip r:embed="rId3">
              <a:alphaModFix/>
            </a:blip>
            <a:stretch>
              <a:fillRect/>
            </a:stretch>
          </p:blipFill>
          <p:spPr>
            <a:xfrm>
              <a:off x="352675" y="2804700"/>
              <a:ext cx="8438594" cy="1504225"/>
            </a:xfrm>
            <a:prstGeom prst="rect">
              <a:avLst/>
            </a:prstGeom>
            <a:noFill/>
            <a:ln w="19050" cap="flat" cmpd="sng">
              <a:solidFill>
                <a:schemeClr val="dk2"/>
              </a:solidFill>
              <a:prstDash val="solid"/>
              <a:round/>
              <a:headEnd type="none" w="sm" len="sm"/>
              <a:tailEnd type="none" w="sm" len="sm"/>
            </a:ln>
          </p:spPr>
        </p:pic>
        <p:sp>
          <p:nvSpPr>
            <p:cNvPr id="399" name="Google Shape;399;p46"/>
            <p:cNvSpPr/>
            <p:nvPr/>
          </p:nvSpPr>
          <p:spPr>
            <a:xfrm>
              <a:off x="352675" y="3844888"/>
              <a:ext cx="9252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6"/>
            <p:cNvSpPr/>
            <p:nvPr/>
          </p:nvSpPr>
          <p:spPr>
            <a:xfrm>
              <a:off x="2870525" y="339792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6"/>
            <p:cNvSpPr/>
            <p:nvPr/>
          </p:nvSpPr>
          <p:spPr>
            <a:xfrm>
              <a:off x="4072850"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6"/>
            <p:cNvSpPr/>
            <p:nvPr/>
          </p:nvSpPr>
          <p:spPr>
            <a:xfrm>
              <a:off x="1582800" y="38448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6"/>
            <p:cNvSpPr/>
            <p:nvPr/>
          </p:nvSpPr>
          <p:spPr>
            <a:xfrm>
              <a:off x="7864000" y="4039288"/>
              <a:ext cx="9252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6"/>
            <p:cNvSpPr/>
            <p:nvPr/>
          </p:nvSpPr>
          <p:spPr>
            <a:xfrm>
              <a:off x="6657200"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6"/>
            <p:cNvSpPr/>
            <p:nvPr/>
          </p:nvSpPr>
          <p:spPr>
            <a:xfrm>
              <a:off x="5365025" y="4039275"/>
              <a:ext cx="996300" cy="19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07" name="Google Shape;407;p46"/>
          <p:cNvPicPr preferRelativeResize="0"/>
          <p:nvPr/>
        </p:nvPicPr>
        <p:blipFill>
          <a:blip r:embed="rId4">
            <a:alphaModFix/>
          </a:blip>
          <a:stretch>
            <a:fillRect/>
          </a:stretch>
        </p:blipFill>
        <p:spPr>
          <a:xfrm>
            <a:off x="391650" y="2996600"/>
            <a:ext cx="8578600" cy="1399762"/>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Model</a:t>
            </a:r>
            <a:endParaRPr/>
          </a:p>
        </p:txBody>
      </p:sp>
      <p:sp>
        <p:nvSpPr>
          <p:cNvPr id="413" name="Google Shape;413;p47"/>
          <p:cNvSpPr txBox="1"/>
          <p:nvPr/>
        </p:nvSpPr>
        <p:spPr>
          <a:xfrm>
            <a:off x="444675" y="1129175"/>
            <a:ext cx="37152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latin typeface="Montserrat"/>
                <a:ea typeface="Montserrat"/>
                <a:cs typeface="Montserrat"/>
                <a:sym typeface="Montserrat"/>
              </a:rPr>
              <a:t>Price = 23.34</a:t>
            </a:r>
            <a:endParaRPr sz="1800">
              <a:latin typeface="Montserrat"/>
              <a:ea typeface="Montserrat"/>
              <a:cs typeface="Montserrat"/>
              <a:sym typeface="Montserrat"/>
            </a:endParaRPr>
          </a:p>
          <a:p>
            <a:pPr marL="0" lvl="0" indent="0" algn="l" rtl="0">
              <a:lnSpc>
                <a:spcPct val="150000"/>
              </a:lnSpc>
              <a:spcBef>
                <a:spcPts val="0"/>
              </a:spcBef>
              <a:spcAft>
                <a:spcPts val="0"/>
              </a:spcAft>
              <a:buNone/>
            </a:pPr>
            <a:r>
              <a:rPr lang="en" sz="1800">
                <a:latin typeface="Montserrat"/>
                <a:ea typeface="Montserrat"/>
                <a:cs typeface="Montserrat"/>
                <a:sym typeface="Montserrat"/>
              </a:rPr>
              <a:t>+ 85.56·big_brand </a:t>
            </a:r>
            <a:endParaRPr sz="1800">
              <a:latin typeface="Montserrat"/>
              <a:ea typeface="Montserrat"/>
              <a:cs typeface="Montserrat"/>
              <a:sym typeface="Montserrat"/>
            </a:endParaRPr>
          </a:p>
          <a:p>
            <a:pPr marL="0" lvl="0" indent="0" algn="l" rtl="0">
              <a:lnSpc>
                <a:spcPct val="150000"/>
              </a:lnSpc>
              <a:spcBef>
                <a:spcPts val="0"/>
              </a:spcBef>
              <a:spcAft>
                <a:spcPts val="0"/>
              </a:spcAft>
              <a:buNone/>
            </a:pPr>
            <a:r>
              <a:rPr lang="en" sz="1800">
                <a:latin typeface="Montserrat"/>
                <a:ea typeface="Montserrat"/>
                <a:cs typeface="Montserrat"/>
                <a:sym typeface="Montserrat"/>
              </a:rPr>
              <a:t>- 111.02·I(concentration = EDT)</a:t>
            </a:r>
            <a:endParaRPr sz="1800">
              <a:latin typeface="Montserrat"/>
              <a:ea typeface="Montserrat"/>
              <a:cs typeface="Montserrat"/>
              <a:sym typeface="Montserrat"/>
            </a:endParaRPr>
          </a:p>
          <a:p>
            <a:pPr marL="0" lvl="0" indent="0" algn="l" rtl="0">
              <a:lnSpc>
                <a:spcPct val="150000"/>
              </a:lnSpc>
              <a:spcBef>
                <a:spcPts val="0"/>
              </a:spcBef>
              <a:spcAft>
                <a:spcPts val="0"/>
              </a:spcAft>
              <a:buNone/>
            </a:pPr>
            <a:r>
              <a:rPr lang="en" sz="1800">
                <a:latin typeface="Montserrat"/>
                <a:ea typeface="Montserrat"/>
                <a:cs typeface="Montserrat"/>
                <a:sym typeface="Montserrat"/>
              </a:rPr>
              <a:t>- 4.44</a:t>
            </a:r>
            <a:r>
              <a:rPr lang="en" sz="1800">
                <a:solidFill>
                  <a:schemeClr val="dk1"/>
                </a:solidFill>
                <a:latin typeface="Montserrat"/>
                <a:ea typeface="Montserrat"/>
                <a:cs typeface="Montserrat"/>
                <a:sym typeface="Montserrat"/>
              </a:rPr>
              <a:t>·comp</a:t>
            </a:r>
            <a:endParaRPr sz="180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800">
                <a:solidFill>
                  <a:schemeClr val="dk1"/>
                </a:solidFill>
                <a:latin typeface="Montserrat"/>
                <a:ea typeface="Montserrat"/>
                <a:cs typeface="Montserrat"/>
                <a:sym typeface="Montserrat"/>
              </a:rPr>
              <a:t>+ </a:t>
            </a:r>
            <a:r>
              <a:rPr lang="en" sz="1800">
                <a:latin typeface="Montserrat"/>
                <a:ea typeface="Montserrat"/>
                <a:cs typeface="Montserrat"/>
                <a:sym typeface="Montserrat"/>
              </a:rPr>
              <a:t>56.85</a:t>
            </a:r>
            <a:r>
              <a:rPr lang="en" sz="1800">
                <a:solidFill>
                  <a:schemeClr val="dk1"/>
                </a:solidFill>
                <a:latin typeface="Montserrat"/>
                <a:ea typeface="Montserrat"/>
                <a:cs typeface="Montserrat"/>
                <a:sym typeface="Montserrat"/>
              </a:rPr>
              <a:t>·seller_rating </a:t>
            </a:r>
            <a:endParaRPr sz="180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800">
                <a:latin typeface="Montserrat"/>
                <a:ea typeface="Montserrat"/>
                <a:cs typeface="Montserrat"/>
                <a:sym typeface="Montserrat"/>
              </a:rPr>
              <a:t>+ 1.21</a:t>
            </a:r>
            <a:r>
              <a:rPr lang="en" sz="1800">
                <a:solidFill>
                  <a:schemeClr val="dk1"/>
                </a:solidFill>
                <a:latin typeface="Montserrat"/>
                <a:ea typeface="Montserrat"/>
                <a:cs typeface="Montserrat"/>
                <a:sym typeface="Montserrat"/>
              </a:rPr>
              <a:t>·volume </a:t>
            </a:r>
            <a:endParaRPr sz="180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800">
                <a:solidFill>
                  <a:schemeClr val="dk1"/>
                </a:solidFill>
                <a:latin typeface="Montserrat"/>
                <a:ea typeface="Montserrat"/>
                <a:cs typeface="Montserrat"/>
                <a:sym typeface="Montserrat"/>
              </a:rPr>
              <a:t>-</a:t>
            </a:r>
            <a:r>
              <a:rPr lang="en" sz="1800">
                <a:latin typeface="Montserrat"/>
                <a:ea typeface="Montserrat"/>
                <a:cs typeface="Montserrat"/>
                <a:sym typeface="Montserrat"/>
              </a:rPr>
              <a:t> 146.3·I(gender = Unisex) </a:t>
            </a:r>
            <a:endParaRPr sz="1800">
              <a:latin typeface="Montserrat"/>
              <a:ea typeface="Montserrat"/>
              <a:cs typeface="Montserrat"/>
              <a:sym typeface="Montserrat"/>
            </a:endParaRPr>
          </a:p>
          <a:p>
            <a:pPr marL="0" lvl="0" indent="0" algn="l" rtl="0">
              <a:lnSpc>
                <a:spcPct val="150000"/>
              </a:lnSpc>
              <a:spcBef>
                <a:spcPts val="0"/>
              </a:spcBef>
              <a:spcAft>
                <a:spcPts val="0"/>
              </a:spcAft>
              <a:buNone/>
            </a:pPr>
            <a:r>
              <a:rPr lang="en" sz="1800">
                <a:latin typeface="Montserrat"/>
                <a:ea typeface="Montserrat"/>
                <a:cs typeface="Montserrat"/>
                <a:sym typeface="Montserrat"/>
              </a:rPr>
              <a:t>- 85.37</a:t>
            </a:r>
            <a:r>
              <a:rPr lang="en" sz="1800">
                <a:solidFill>
                  <a:schemeClr val="dk1"/>
                </a:solidFill>
                <a:latin typeface="Montserrat"/>
                <a:ea typeface="Montserrat"/>
                <a:cs typeface="Montserrat"/>
                <a:sym typeface="Montserrat"/>
              </a:rPr>
              <a:t>·I(scent = fresh)</a:t>
            </a:r>
            <a:endParaRPr sz="1800">
              <a:latin typeface="Montserrat"/>
              <a:ea typeface="Montserrat"/>
              <a:cs typeface="Montserrat"/>
              <a:sym typeface="Montserrat"/>
            </a:endParaRPr>
          </a:p>
        </p:txBody>
      </p:sp>
      <p:pic>
        <p:nvPicPr>
          <p:cNvPr id="414" name="Google Shape;414;p47"/>
          <p:cNvPicPr preferRelativeResize="0"/>
          <p:nvPr/>
        </p:nvPicPr>
        <p:blipFill>
          <a:blip r:embed="rId3">
            <a:alphaModFix/>
          </a:blip>
          <a:stretch>
            <a:fillRect/>
          </a:stretch>
        </p:blipFill>
        <p:spPr>
          <a:xfrm>
            <a:off x="4159725" y="643537"/>
            <a:ext cx="4672202" cy="3856425"/>
          </a:xfrm>
          <a:prstGeom prst="rect">
            <a:avLst/>
          </a:prstGeom>
          <a:noFill/>
          <a:ln w="19050" cap="flat" cmpd="sng">
            <a:solidFill>
              <a:schemeClr val="dk2"/>
            </a:solidFill>
            <a:prstDash val="solid"/>
            <a:round/>
            <a:headEnd type="none" w="sm" len="sm"/>
            <a:tailEnd type="none" w="sm" len="sm"/>
          </a:ln>
        </p:spPr>
      </p:pic>
      <p:sp>
        <p:nvSpPr>
          <p:cNvPr id="415" name="Google Shape;41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Model</a:t>
            </a:r>
            <a:endParaRPr/>
          </a:p>
        </p:txBody>
      </p:sp>
      <p:pic>
        <p:nvPicPr>
          <p:cNvPr id="421" name="Google Shape;421;p48"/>
          <p:cNvPicPr preferRelativeResize="0"/>
          <p:nvPr/>
        </p:nvPicPr>
        <p:blipFill>
          <a:blip r:embed="rId3">
            <a:alphaModFix/>
          </a:blip>
          <a:stretch>
            <a:fillRect/>
          </a:stretch>
        </p:blipFill>
        <p:spPr>
          <a:xfrm>
            <a:off x="224075" y="1272000"/>
            <a:ext cx="4911099" cy="3034351"/>
          </a:xfrm>
          <a:prstGeom prst="rect">
            <a:avLst/>
          </a:prstGeom>
          <a:noFill/>
          <a:ln w="19050" cap="flat" cmpd="sng">
            <a:solidFill>
              <a:schemeClr val="dk2"/>
            </a:solidFill>
            <a:prstDash val="solid"/>
            <a:round/>
            <a:headEnd type="none" w="sm" len="sm"/>
            <a:tailEnd type="none" w="sm" len="sm"/>
          </a:ln>
        </p:spPr>
      </p:pic>
      <p:pic>
        <p:nvPicPr>
          <p:cNvPr id="422" name="Google Shape;422;p48"/>
          <p:cNvPicPr preferRelativeResize="0"/>
          <p:nvPr/>
        </p:nvPicPr>
        <p:blipFill>
          <a:blip r:embed="rId4">
            <a:alphaModFix/>
          </a:blip>
          <a:stretch>
            <a:fillRect/>
          </a:stretch>
        </p:blipFill>
        <p:spPr>
          <a:xfrm>
            <a:off x="5365875" y="3231625"/>
            <a:ext cx="3613825" cy="885825"/>
          </a:xfrm>
          <a:prstGeom prst="rect">
            <a:avLst/>
          </a:prstGeom>
          <a:noFill/>
          <a:ln w="19050" cap="flat" cmpd="sng">
            <a:solidFill>
              <a:schemeClr val="dk2"/>
            </a:solidFill>
            <a:prstDash val="solid"/>
            <a:round/>
            <a:headEnd type="none" w="sm" len="sm"/>
            <a:tailEnd type="none" w="sm" len="sm"/>
          </a:ln>
        </p:spPr>
      </p:pic>
      <p:pic>
        <p:nvPicPr>
          <p:cNvPr id="423" name="Google Shape;423;p48"/>
          <p:cNvPicPr preferRelativeResize="0"/>
          <p:nvPr/>
        </p:nvPicPr>
        <p:blipFill>
          <a:blip r:embed="rId5">
            <a:alphaModFix/>
          </a:blip>
          <a:stretch>
            <a:fillRect/>
          </a:stretch>
        </p:blipFill>
        <p:spPr>
          <a:xfrm>
            <a:off x="5365875" y="1473089"/>
            <a:ext cx="3613824" cy="1371235"/>
          </a:xfrm>
          <a:prstGeom prst="rect">
            <a:avLst/>
          </a:prstGeom>
          <a:noFill/>
          <a:ln w="19050" cap="flat" cmpd="sng">
            <a:solidFill>
              <a:schemeClr val="dk2"/>
            </a:solidFill>
            <a:prstDash val="solid"/>
            <a:round/>
            <a:headEnd type="none" w="sm" len="sm"/>
            <a:tailEnd type="none" w="sm" len="sm"/>
          </a:ln>
        </p:spPr>
      </p:pic>
      <p:sp>
        <p:nvSpPr>
          <p:cNvPr id="424" name="Google Shape;424;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Model</a:t>
            </a:r>
            <a:endParaRPr/>
          </a:p>
        </p:txBody>
      </p:sp>
      <p:pic>
        <p:nvPicPr>
          <p:cNvPr id="430" name="Google Shape;430;p49"/>
          <p:cNvPicPr preferRelativeResize="0"/>
          <p:nvPr/>
        </p:nvPicPr>
        <p:blipFill>
          <a:blip r:embed="rId3">
            <a:alphaModFix/>
          </a:blip>
          <a:stretch>
            <a:fillRect/>
          </a:stretch>
        </p:blipFill>
        <p:spPr>
          <a:xfrm>
            <a:off x="1687513" y="1128025"/>
            <a:ext cx="5768924" cy="3564399"/>
          </a:xfrm>
          <a:prstGeom prst="rect">
            <a:avLst/>
          </a:prstGeom>
          <a:noFill/>
          <a:ln w="19050" cap="flat" cmpd="sng">
            <a:solidFill>
              <a:schemeClr val="dk2"/>
            </a:solidFill>
            <a:prstDash val="solid"/>
            <a:round/>
            <a:headEnd type="none" w="sm" len="sm"/>
            <a:tailEnd type="none" w="sm" len="sm"/>
          </a:ln>
        </p:spPr>
      </p:pic>
      <p:sp>
        <p:nvSpPr>
          <p:cNvPr id="431" name="Google Shape;431;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37" name="Google Shape;437;p50"/>
          <p:cNvPicPr preferRelativeResize="0"/>
          <p:nvPr/>
        </p:nvPicPr>
        <p:blipFill>
          <a:blip r:embed="rId3">
            <a:alphaModFix/>
          </a:blip>
          <a:stretch>
            <a:fillRect/>
          </a:stretch>
        </p:blipFill>
        <p:spPr>
          <a:xfrm>
            <a:off x="2235900" y="643537"/>
            <a:ext cx="4672202" cy="3856425"/>
          </a:xfrm>
          <a:prstGeom prst="rect">
            <a:avLst/>
          </a:prstGeom>
          <a:noFill/>
          <a:ln w="19050" cap="flat" cmpd="sng">
            <a:solidFill>
              <a:schemeClr val="dk2"/>
            </a:solidFill>
            <a:prstDash val="solid"/>
            <a:round/>
            <a:headEnd type="none" w="sm" len="sm"/>
            <a:tailEnd type="none" w="sm" len="sm"/>
          </a:ln>
        </p:spPr>
      </p:pic>
      <p:sp>
        <p:nvSpPr>
          <p:cNvPr id="438" name="Google Shape;438;p50"/>
          <p:cNvSpPr/>
          <p:nvPr/>
        </p:nvSpPr>
        <p:spPr>
          <a:xfrm>
            <a:off x="2940800" y="2341100"/>
            <a:ext cx="103800" cy="1152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0"/>
          <p:cNvSpPr/>
          <p:nvPr/>
        </p:nvSpPr>
        <p:spPr>
          <a:xfrm>
            <a:off x="3211000" y="2839900"/>
            <a:ext cx="103800" cy="1152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0"/>
          <p:cNvSpPr/>
          <p:nvPr/>
        </p:nvSpPr>
        <p:spPr>
          <a:xfrm>
            <a:off x="2940800" y="3167775"/>
            <a:ext cx="103800" cy="1152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0"/>
          <p:cNvSpPr/>
          <p:nvPr/>
        </p:nvSpPr>
        <p:spPr>
          <a:xfrm>
            <a:off x="2864600" y="3320175"/>
            <a:ext cx="103800" cy="1152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2788400" y="2481975"/>
            <a:ext cx="103800" cy="115200"/>
          </a:xfrm>
          <a:prstGeom prst="ellipse">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2587400" y="2664450"/>
            <a:ext cx="103800" cy="115200"/>
          </a:xfrm>
          <a:prstGeom prst="ellipse">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2425950" y="3003850"/>
            <a:ext cx="103800" cy="115200"/>
          </a:xfrm>
          <a:prstGeom prst="ellipse">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2968400" y="3320175"/>
            <a:ext cx="103800" cy="115200"/>
          </a:xfrm>
          <a:prstGeom prst="ellipse">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451" name="Google Shape;451;p51"/>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457200" marR="50800" lvl="0" indent="-330200" algn="l" rtl="0">
              <a:lnSpc>
                <a:spcPct val="166000"/>
              </a:lnSpc>
              <a:spcBef>
                <a:spcPts val="0"/>
              </a:spcBef>
              <a:spcAft>
                <a:spcPts val="0"/>
              </a:spcAft>
              <a:buSzPts val="1600"/>
              <a:buChar char="●"/>
            </a:pPr>
            <a:r>
              <a:rPr lang="en" sz="1600"/>
              <a:t>The prestige of the </a:t>
            </a:r>
            <a:r>
              <a:rPr lang="en" sz="1600" b="1"/>
              <a:t>brands</a:t>
            </a:r>
            <a:r>
              <a:rPr lang="en" sz="1600"/>
              <a:t> contribute the most to the perfume’s retail </a:t>
            </a:r>
            <a:r>
              <a:rPr lang="en" sz="1600" b="1"/>
              <a:t>price</a:t>
            </a:r>
            <a:r>
              <a:rPr lang="en" sz="1600"/>
              <a:t>.</a:t>
            </a:r>
            <a:endParaRPr sz="1600"/>
          </a:p>
          <a:p>
            <a:pPr marL="457200" marR="50800" lvl="0" indent="-330200" algn="l" rtl="0">
              <a:lnSpc>
                <a:spcPct val="166000"/>
              </a:lnSpc>
              <a:spcBef>
                <a:spcPts val="0"/>
              </a:spcBef>
              <a:spcAft>
                <a:spcPts val="0"/>
              </a:spcAft>
              <a:buSzPts val="1600"/>
              <a:buChar char="●"/>
            </a:pPr>
            <a:r>
              <a:rPr lang="en" sz="1600"/>
              <a:t>The </a:t>
            </a:r>
            <a:r>
              <a:rPr lang="en" sz="1600" b="1"/>
              <a:t>customer rating</a:t>
            </a:r>
            <a:r>
              <a:rPr lang="en" sz="1600"/>
              <a:t> and </a:t>
            </a:r>
            <a:r>
              <a:rPr lang="en" sz="1600" b="1"/>
              <a:t>seller</a:t>
            </a:r>
            <a:r>
              <a:rPr lang="en" sz="1600"/>
              <a:t> do not contribute to the perfume’s retail </a:t>
            </a:r>
            <a:r>
              <a:rPr lang="en" sz="1600" b="1"/>
              <a:t>price</a:t>
            </a:r>
            <a:r>
              <a:rPr lang="en" sz="1600"/>
              <a:t>. However, </a:t>
            </a:r>
            <a:r>
              <a:rPr lang="en" sz="1600" b="1">
                <a:solidFill>
                  <a:schemeClr val="dk1"/>
                </a:solidFill>
              </a:rPr>
              <a:t>seller rating does</a:t>
            </a:r>
            <a:r>
              <a:rPr lang="en" sz="1600">
                <a:solidFill>
                  <a:schemeClr val="dk1"/>
                </a:solidFill>
              </a:rPr>
              <a:t>.</a:t>
            </a:r>
            <a:endParaRPr sz="1600"/>
          </a:p>
          <a:p>
            <a:pPr marL="457200" marR="50800" lvl="0" indent="-330200" algn="l" rtl="0">
              <a:lnSpc>
                <a:spcPct val="166000"/>
              </a:lnSpc>
              <a:spcBef>
                <a:spcPts val="0"/>
              </a:spcBef>
              <a:spcAft>
                <a:spcPts val="0"/>
              </a:spcAft>
              <a:buSzPts val="1600"/>
              <a:buChar char="●"/>
            </a:pPr>
            <a:r>
              <a:rPr lang="en" sz="1600"/>
              <a:t>The perfume's </a:t>
            </a:r>
            <a:r>
              <a:rPr lang="en" sz="1600" b="1"/>
              <a:t>department</a:t>
            </a:r>
            <a:r>
              <a:rPr lang="en" sz="1600"/>
              <a:t> (female/male/unisex), </a:t>
            </a:r>
            <a:r>
              <a:rPr lang="en" sz="1600" b="1"/>
              <a:t>scents</a:t>
            </a:r>
            <a:r>
              <a:rPr lang="en" sz="1600"/>
              <a:t> (woody/floral/fruity/etc...), and </a:t>
            </a:r>
            <a:r>
              <a:rPr lang="en" sz="1600" b="1"/>
              <a:t>notes</a:t>
            </a:r>
            <a:r>
              <a:rPr lang="en" sz="1600"/>
              <a:t> leads to difference in retail prices and customer ratings.</a:t>
            </a:r>
            <a:endParaRPr sz="1600"/>
          </a:p>
          <a:p>
            <a:pPr marL="0" lvl="0" indent="0" algn="l" rtl="0">
              <a:spcBef>
                <a:spcPts val="0"/>
              </a:spcBef>
              <a:spcAft>
                <a:spcPts val="1200"/>
              </a:spcAft>
              <a:buNone/>
            </a:pPr>
            <a:endParaRPr sz="1600"/>
          </a:p>
        </p:txBody>
      </p:sp>
      <p:sp>
        <p:nvSpPr>
          <p:cNvPr id="452" name="Google Shape;452;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txBox="1">
            <a:spLocks noGrp="1"/>
          </p:cNvSpPr>
          <p:nvPr>
            <p:ph type="title"/>
          </p:nvPr>
        </p:nvSpPr>
        <p:spPr>
          <a:xfrm>
            <a:off x="2832900" y="18580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58" name="Google Shape;458;p52"/>
          <p:cNvGrpSpPr/>
          <p:nvPr/>
        </p:nvGrpSpPr>
        <p:grpSpPr>
          <a:xfrm>
            <a:off x="4961882" y="2876803"/>
            <a:ext cx="458723" cy="458684"/>
            <a:chOff x="1379798" y="1723250"/>
            <a:chExt cx="397887" cy="397887"/>
          </a:xfrm>
        </p:grpSpPr>
        <p:sp>
          <p:nvSpPr>
            <p:cNvPr id="459" name="Google Shape;459;p5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0" name="Google Shape;460;p5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1" name="Google Shape;461;p5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2" name="Google Shape;462;p5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63" name="Google Shape;463;p52"/>
          <p:cNvGrpSpPr/>
          <p:nvPr/>
        </p:nvGrpSpPr>
        <p:grpSpPr>
          <a:xfrm>
            <a:off x="3721699" y="2876803"/>
            <a:ext cx="458747" cy="458684"/>
            <a:chOff x="266768" y="1721375"/>
            <a:chExt cx="397907" cy="397887"/>
          </a:xfrm>
        </p:grpSpPr>
        <p:sp>
          <p:nvSpPr>
            <p:cNvPr id="464" name="Google Shape;464;p5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5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66" name="Google Shape;466;p52"/>
          <p:cNvGrpSpPr/>
          <p:nvPr/>
        </p:nvGrpSpPr>
        <p:grpSpPr>
          <a:xfrm>
            <a:off x="4350135" y="2876803"/>
            <a:ext cx="458699" cy="458684"/>
            <a:chOff x="864491" y="1723250"/>
            <a:chExt cx="397866" cy="397887"/>
          </a:xfrm>
        </p:grpSpPr>
        <p:sp>
          <p:nvSpPr>
            <p:cNvPr id="467" name="Google Shape;467;p5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8" name="Google Shape;468;p5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9" name="Google Shape;469;p5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70" name="Google Shape;470;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286" name="Google Shape;286;p35"/>
          <p:cNvSpPr txBox="1">
            <a:spLocks noGrp="1"/>
          </p:cNvSpPr>
          <p:nvPr>
            <p:ph type="body" idx="4294967295"/>
          </p:nvPr>
        </p:nvSpPr>
        <p:spPr>
          <a:xfrm>
            <a:off x="713250" y="1328700"/>
            <a:ext cx="7717500" cy="3295800"/>
          </a:xfrm>
          <a:prstGeom prst="rect">
            <a:avLst/>
          </a:prstGeom>
        </p:spPr>
        <p:txBody>
          <a:bodyPr spcFirstLastPara="1" wrap="square" lIns="91425" tIns="91425" rIns="91425" bIns="91425" anchor="t" anchorCtr="0">
            <a:noAutofit/>
          </a:bodyPr>
          <a:lstStyle/>
          <a:p>
            <a:pPr marL="457200" marR="50800" lvl="0" indent="-330200" algn="l" rtl="0">
              <a:lnSpc>
                <a:spcPct val="166000"/>
              </a:lnSpc>
              <a:spcBef>
                <a:spcPts val="0"/>
              </a:spcBef>
              <a:spcAft>
                <a:spcPts val="0"/>
              </a:spcAft>
              <a:buSzPts val="1600"/>
              <a:buChar char="●"/>
            </a:pPr>
            <a:r>
              <a:rPr lang="en" sz="1600"/>
              <a:t>Does the prestige of the </a:t>
            </a:r>
            <a:r>
              <a:rPr lang="en" sz="1600" b="1"/>
              <a:t>brands</a:t>
            </a:r>
            <a:r>
              <a:rPr lang="en" sz="1600"/>
              <a:t> contribute to the most of the perfume’s retail </a:t>
            </a:r>
            <a:r>
              <a:rPr lang="en" sz="1600" b="1"/>
              <a:t>price</a:t>
            </a:r>
            <a:r>
              <a:rPr lang="en" sz="1600"/>
              <a:t>? </a:t>
            </a:r>
            <a:endParaRPr sz="1600"/>
          </a:p>
          <a:p>
            <a:pPr marL="457200" marR="50800" lvl="0" indent="-330200" algn="l" rtl="0">
              <a:lnSpc>
                <a:spcPct val="166000"/>
              </a:lnSpc>
              <a:spcBef>
                <a:spcPts val="0"/>
              </a:spcBef>
              <a:spcAft>
                <a:spcPts val="0"/>
              </a:spcAft>
              <a:buSzPts val="1600"/>
              <a:buChar char="●"/>
            </a:pPr>
            <a:r>
              <a:rPr lang="en" sz="1600"/>
              <a:t>Does the </a:t>
            </a:r>
            <a:r>
              <a:rPr lang="en" sz="1600" b="1"/>
              <a:t>customer rating</a:t>
            </a:r>
            <a:r>
              <a:rPr lang="en" sz="1600"/>
              <a:t>, </a:t>
            </a:r>
            <a:r>
              <a:rPr lang="en" sz="1600" b="1"/>
              <a:t>seller</a:t>
            </a:r>
            <a:r>
              <a:rPr lang="en" sz="1600"/>
              <a:t>, and </a:t>
            </a:r>
            <a:r>
              <a:rPr lang="en" sz="1600" b="1"/>
              <a:t>seller rating</a:t>
            </a:r>
            <a:r>
              <a:rPr lang="en" sz="1600"/>
              <a:t> contribute to the perfume’s retail </a:t>
            </a:r>
            <a:r>
              <a:rPr lang="en" sz="1600" b="1"/>
              <a:t>price</a:t>
            </a:r>
            <a:r>
              <a:rPr lang="en" sz="1600"/>
              <a:t>?</a:t>
            </a:r>
            <a:endParaRPr sz="1600"/>
          </a:p>
          <a:p>
            <a:pPr marL="457200" marR="50800" lvl="0" indent="-330200" algn="l" rtl="0">
              <a:lnSpc>
                <a:spcPct val="166000"/>
              </a:lnSpc>
              <a:spcBef>
                <a:spcPts val="0"/>
              </a:spcBef>
              <a:spcAft>
                <a:spcPts val="0"/>
              </a:spcAft>
              <a:buSzPts val="1600"/>
              <a:buChar char="●"/>
            </a:pPr>
            <a:r>
              <a:rPr lang="en" sz="1600"/>
              <a:t>Does the perfume's </a:t>
            </a:r>
            <a:r>
              <a:rPr lang="en" sz="1600" b="1"/>
              <a:t>department</a:t>
            </a:r>
            <a:r>
              <a:rPr lang="en" sz="1600"/>
              <a:t> (female, male, or unisex), </a:t>
            </a:r>
            <a:r>
              <a:rPr lang="en" sz="1600" b="1"/>
              <a:t>scents</a:t>
            </a:r>
            <a:r>
              <a:rPr lang="en" sz="1600"/>
              <a:t> (woody, floral, fruity, etc.), and </a:t>
            </a:r>
            <a:r>
              <a:rPr lang="en" sz="1600" b="1"/>
              <a:t>notes</a:t>
            </a:r>
            <a:r>
              <a:rPr lang="en" sz="1600"/>
              <a:t> potentially leads to difference in retail prices? </a:t>
            </a:r>
            <a:endParaRPr sz="1600"/>
          </a:p>
          <a:p>
            <a:pPr marL="0" lvl="0" indent="0" algn="l" rtl="0">
              <a:spcBef>
                <a:spcPts val="0"/>
              </a:spcBef>
              <a:spcAft>
                <a:spcPts val="1200"/>
              </a:spcAft>
              <a:buNone/>
            </a:pPr>
            <a:endParaRPr sz="1600"/>
          </a:p>
        </p:txBody>
      </p:sp>
      <p:sp>
        <p:nvSpPr>
          <p:cNvPr id="287" name="Google Shape;28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Response and Predictors</a:t>
            </a:r>
            <a:endParaRPr/>
          </a:p>
        </p:txBody>
      </p:sp>
      <p:sp>
        <p:nvSpPr>
          <p:cNvPr id="293" name="Google Shape;293;p36"/>
          <p:cNvSpPr txBox="1"/>
          <p:nvPr/>
        </p:nvSpPr>
        <p:spPr>
          <a:xfrm>
            <a:off x="830350" y="1118650"/>
            <a:ext cx="7254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Response</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Price</a:t>
            </a:r>
            <a:endParaRPr>
              <a:latin typeface="Montserrat"/>
              <a:ea typeface="Montserrat"/>
              <a:cs typeface="Montserrat"/>
              <a:sym typeface="Montserrat"/>
            </a:endParaRPr>
          </a:p>
          <a:p>
            <a:pPr marL="45720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Predictors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Brand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Volume</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Concentration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Department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Scent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Base note</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Middle note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Item rating</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Seller</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Seller rating </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 of seller rating</a:t>
            </a:r>
            <a:endParaRPr>
              <a:latin typeface="Montserrat"/>
              <a:ea typeface="Montserrat"/>
              <a:cs typeface="Montserrat"/>
              <a:sym typeface="Montserrat"/>
            </a:endParaRPr>
          </a:p>
        </p:txBody>
      </p:sp>
      <p:pic>
        <p:nvPicPr>
          <p:cNvPr id="294" name="Google Shape;294;p36"/>
          <p:cNvPicPr preferRelativeResize="0"/>
          <p:nvPr/>
        </p:nvPicPr>
        <p:blipFill>
          <a:blip r:embed="rId3">
            <a:alphaModFix/>
          </a:blip>
          <a:stretch>
            <a:fillRect/>
          </a:stretch>
        </p:blipFill>
        <p:spPr>
          <a:xfrm>
            <a:off x="3488050" y="1240838"/>
            <a:ext cx="5134875" cy="3172625"/>
          </a:xfrm>
          <a:prstGeom prst="rect">
            <a:avLst/>
          </a:prstGeom>
          <a:noFill/>
          <a:ln w="19050" cap="flat" cmpd="sng">
            <a:solidFill>
              <a:schemeClr val="dk2"/>
            </a:solidFill>
            <a:prstDash val="solid"/>
            <a:round/>
            <a:headEnd type="none" w="sm" len="sm"/>
            <a:tailEnd type="none" w="sm" len="sm"/>
          </a:ln>
        </p:spPr>
      </p:pic>
      <p:sp>
        <p:nvSpPr>
          <p:cNvPr id="295" name="Google Shape;29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Remove Nonsense</a:t>
            </a:r>
            <a:endParaRPr/>
          </a:p>
          <a:p>
            <a:pPr marL="0" lvl="0" indent="0" algn="l" rtl="0">
              <a:spcBef>
                <a:spcPts val="0"/>
              </a:spcBef>
              <a:spcAft>
                <a:spcPts val="0"/>
              </a:spcAft>
              <a:buNone/>
            </a:pPr>
            <a:endParaRPr/>
          </a:p>
        </p:txBody>
      </p:sp>
      <p:sp>
        <p:nvSpPr>
          <p:cNvPr id="301" name="Google Shape;301;p37"/>
          <p:cNvSpPr txBox="1"/>
          <p:nvPr/>
        </p:nvSpPr>
        <p:spPr>
          <a:xfrm>
            <a:off x="811200" y="1367250"/>
            <a:ext cx="7254000" cy="28014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Font typeface="Montserrat"/>
              <a:buChar char="●"/>
            </a:pPr>
            <a:r>
              <a:rPr lang="en" sz="1700">
                <a:latin typeface="Montserrat"/>
                <a:ea typeface="Montserrat"/>
                <a:cs typeface="Montserrat"/>
                <a:sym typeface="Montserrat"/>
              </a:rPr>
              <a:t>The data contains no NA, which is good!</a:t>
            </a:r>
            <a:endParaRPr sz="1700">
              <a:latin typeface="Montserrat"/>
              <a:ea typeface="Montserrat"/>
              <a:cs typeface="Montserrat"/>
              <a:sym typeface="Montserrat"/>
            </a:endParaRPr>
          </a:p>
          <a:p>
            <a:pPr marL="457200" lvl="0" indent="-336550" algn="l" rtl="0">
              <a:lnSpc>
                <a:spcPct val="150000"/>
              </a:lnSpc>
              <a:spcBef>
                <a:spcPts val="0"/>
              </a:spcBef>
              <a:spcAft>
                <a:spcPts val="0"/>
              </a:spcAft>
              <a:buSzPts val="1700"/>
              <a:buFont typeface="Montserrat"/>
              <a:buChar char="●"/>
            </a:pPr>
            <a:r>
              <a:rPr lang="en" sz="1700">
                <a:latin typeface="Montserrat"/>
                <a:ea typeface="Montserrat"/>
                <a:cs typeface="Montserrat"/>
                <a:sym typeface="Montserrat"/>
              </a:rPr>
              <a:t>Lots of typos </a:t>
            </a:r>
            <a:endParaRPr sz="1700">
              <a:latin typeface="Montserrat"/>
              <a:ea typeface="Montserrat"/>
              <a:cs typeface="Montserrat"/>
              <a:sym typeface="Montserrat"/>
            </a:endParaRPr>
          </a:p>
          <a:p>
            <a:pPr marL="457200" lvl="0" indent="-336550" algn="l" rtl="0">
              <a:lnSpc>
                <a:spcPct val="150000"/>
              </a:lnSpc>
              <a:spcBef>
                <a:spcPts val="0"/>
              </a:spcBef>
              <a:spcAft>
                <a:spcPts val="0"/>
              </a:spcAft>
              <a:buSzPts val="1700"/>
              <a:buFont typeface="Montserrat"/>
              <a:buChar char="●"/>
            </a:pPr>
            <a:r>
              <a:rPr lang="en" sz="1700">
                <a:latin typeface="Montserrat"/>
                <a:ea typeface="Montserrat"/>
                <a:cs typeface="Montserrat"/>
                <a:sym typeface="Montserrat"/>
              </a:rPr>
              <a:t>Characters in other languages (Arabian, Latin, etc.)</a:t>
            </a:r>
            <a:endParaRPr sz="1700">
              <a:latin typeface="Montserrat"/>
              <a:ea typeface="Montserrat"/>
              <a:cs typeface="Montserrat"/>
              <a:sym typeface="Montserrat"/>
            </a:endParaRPr>
          </a:p>
          <a:p>
            <a:pPr marL="457200" lvl="0" indent="-336550" algn="l" rtl="0">
              <a:lnSpc>
                <a:spcPct val="150000"/>
              </a:lnSpc>
              <a:spcBef>
                <a:spcPts val="0"/>
              </a:spcBef>
              <a:spcAft>
                <a:spcPts val="0"/>
              </a:spcAft>
              <a:buSzPts val="1700"/>
              <a:buFont typeface="Montserrat"/>
              <a:buChar char="●"/>
            </a:pPr>
            <a:r>
              <a:rPr lang="en" sz="1700">
                <a:latin typeface="Montserrat"/>
                <a:ea typeface="Montserrat"/>
                <a:cs typeface="Montserrat"/>
                <a:sym typeface="Montserrat"/>
              </a:rPr>
              <a:t>Nonsense induced by web page crawling. For instance, considering </a:t>
            </a:r>
            <a:r>
              <a:rPr lang="en" sz="1700" i="1">
                <a:latin typeface="Montserrat"/>
                <a:ea typeface="Montserrat"/>
                <a:cs typeface="Montserrat"/>
                <a:sym typeface="Montserrat"/>
              </a:rPr>
              <a:t>Yves Saint Laurent</a:t>
            </a:r>
            <a:r>
              <a:rPr lang="en" sz="1700">
                <a:latin typeface="Montserrat"/>
                <a:ea typeface="Montserrat"/>
                <a:cs typeface="Montserrat"/>
                <a:sym typeface="Montserrat"/>
              </a:rPr>
              <a:t> (A famous cosmetic brand, often abbreviated into YSL) into three different brands.</a:t>
            </a:r>
            <a:endParaRPr sz="1700">
              <a:latin typeface="Montserrat"/>
              <a:ea typeface="Montserrat"/>
              <a:cs typeface="Montserrat"/>
              <a:sym typeface="Montserrat"/>
            </a:endParaRPr>
          </a:p>
          <a:p>
            <a:pPr marL="457200" lvl="0" indent="-336550" algn="l" rtl="0">
              <a:lnSpc>
                <a:spcPct val="150000"/>
              </a:lnSpc>
              <a:spcBef>
                <a:spcPts val="0"/>
              </a:spcBef>
              <a:spcAft>
                <a:spcPts val="0"/>
              </a:spcAft>
              <a:buSzPts val="1700"/>
              <a:buFont typeface="Montserrat"/>
              <a:buChar char="●"/>
            </a:pPr>
            <a:r>
              <a:rPr lang="en" sz="1700">
                <a:latin typeface="Montserrat"/>
                <a:ea typeface="Montserrat"/>
                <a:cs typeface="Montserrat"/>
                <a:sym typeface="Montserrat"/>
              </a:rPr>
              <a:t>889 observations after removing nonsenses</a:t>
            </a:r>
            <a:endParaRPr sz="1700">
              <a:latin typeface="Montserrat"/>
              <a:ea typeface="Montserrat"/>
              <a:cs typeface="Montserrat"/>
              <a:sym typeface="Montserrat"/>
            </a:endParaRPr>
          </a:p>
        </p:txBody>
      </p:sp>
      <p:sp>
        <p:nvSpPr>
          <p:cNvPr id="302" name="Google Shape;302;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575100" y="455250"/>
            <a:ext cx="799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 Cleaning: Merging Categorical Covariates</a:t>
            </a:r>
            <a:endParaRPr sz="2800"/>
          </a:p>
        </p:txBody>
      </p:sp>
      <p:sp>
        <p:nvSpPr>
          <p:cNvPr id="308" name="Google Shape;308;p38"/>
          <p:cNvSpPr txBox="1">
            <a:spLocks noGrp="1"/>
          </p:cNvSpPr>
          <p:nvPr>
            <p:ph type="body" idx="4294967295"/>
          </p:nvPr>
        </p:nvSpPr>
        <p:spPr>
          <a:xfrm>
            <a:off x="439700" y="1569775"/>
            <a:ext cx="4945500" cy="25110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Covariate</a:t>
            </a:r>
            <a:r>
              <a:rPr lang="en" sz="1700" b="1"/>
              <a:t> Brand</a:t>
            </a:r>
            <a:r>
              <a:rPr lang="en" sz="1700"/>
              <a:t> originally contain 148 levels. </a:t>
            </a:r>
            <a:endParaRPr sz="1700"/>
          </a:p>
          <a:p>
            <a:pPr marL="457200" lvl="0" indent="-336550" algn="l" rtl="0">
              <a:lnSpc>
                <a:spcPct val="115000"/>
              </a:lnSpc>
              <a:spcBef>
                <a:spcPts val="0"/>
              </a:spcBef>
              <a:spcAft>
                <a:spcPts val="0"/>
              </a:spcAft>
              <a:buSzPts val="1700"/>
              <a:buChar char="●"/>
            </a:pPr>
            <a:r>
              <a:rPr lang="en" sz="1700"/>
              <a:t>We converted it into a categorical variable called </a:t>
            </a:r>
            <a:r>
              <a:rPr lang="en" sz="1700" b="1"/>
              <a:t>big_brand</a:t>
            </a:r>
            <a:r>
              <a:rPr lang="en" sz="1700"/>
              <a:t> with 2 levels: </a:t>
            </a:r>
            <a:endParaRPr sz="1700"/>
          </a:p>
          <a:p>
            <a:pPr marL="457200" lvl="0" indent="-336550" algn="l" rtl="0">
              <a:lnSpc>
                <a:spcPct val="115000"/>
              </a:lnSpc>
              <a:spcBef>
                <a:spcPts val="0"/>
              </a:spcBef>
              <a:spcAft>
                <a:spcPts val="0"/>
              </a:spcAft>
              <a:buSzPts val="1700"/>
              <a:buChar char="●"/>
            </a:pPr>
            <a:r>
              <a:rPr lang="en" sz="1700" b="1"/>
              <a:t>1 (Big Brand)</a:t>
            </a:r>
            <a:r>
              <a:rPr lang="en" sz="1700"/>
              <a:t>: brand that contains more than 10 listed individual perfumes;</a:t>
            </a:r>
            <a:endParaRPr sz="1700"/>
          </a:p>
          <a:p>
            <a:pPr marL="457200" lvl="0" indent="-336550" algn="l" rtl="0">
              <a:lnSpc>
                <a:spcPct val="115000"/>
              </a:lnSpc>
              <a:spcBef>
                <a:spcPts val="0"/>
              </a:spcBef>
              <a:spcAft>
                <a:spcPts val="0"/>
              </a:spcAft>
              <a:buSzPts val="1700"/>
              <a:buChar char="●"/>
            </a:pPr>
            <a:r>
              <a:rPr lang="en" sz="1700" b="1"/>
              <a:t>0 (Niche brand)</a:t>
            </a:r>
            <a:r>
              <a:rPr lang="en" sz="1700"/>
              <a:t>: otherwise.</a:t>
            </a:r>
            <a:endParaRPr sz="1700"/>
          </a:p>
          <a:p>
            <a:pPr marL="0" lvl="0" indent="0" algn="l" rtl="0">
              <a:lnSpc>
                <a:spcPct val="115000"/>
              </a:lnSpc>
              <a:spcBef>
                <a:spcPts val="1200"/>
              </a:spcBef>
              <a:spcAft>
                <a:spcPts val="0"/>
              </a:spcAft>
              <a:buNone/>
            </a:pPr>
            <a:endParaRPr sz="1700"/>
          </a:p>
          <a:p>
            <a:pPr marL="0" lvl="0" indent="0" algn="l" rtl="0">
              <a:lnSpc>
                <a:spcPct val="115000"/>
              </a:lnSpc>
              <a:spcBef>
                <a:spcPts val="1200"/>
              </a:spcBef>
              <a:spcAft>
                <a:spcPts val="1200"/>
              </a:spcAft>
              <a:buNone/>
            </a:pPr>
            <a:endParaRPr sz="1700"/>
          </a:p>
        </p:txBody>
      </p:sp>
      <p:pic>
        <p:nvPicPr>
          <p:cNvPr id="309" name="Google Shape;309;p38"/>
          <p:cNvPicPr preferRelativeResize="0"/>
          <p:nvPr/>
        </p:nvPicPr>
        <p:blipFill rotWithShape="1">
          <a:blip r:embed="rId3">
            <a:alphaModFix/>
          </a:blip>
          <a:srcRect l="26984" r="22415" b="23465"/>
          <a:stretch/>
        </p:blipFill>
        <p:spPr>
          <a:xfrm>
            <a:off x="5505050" y="1375125"/>
            <a:ext cx="3302974" cy="3086549"/>
          </a:xfrm>
          <a:prstGeom prst="rect">
            <a:avLst/>
          </a:prstGeom>
          <a:noFill/>
          <a:ln w="19050" cap="flat" cmpd="sng">
            <a:solidFill>
              <a:schemeClr val="dk2"/>
            </a:solidFill>
            <a:prstDash val="solid"/>
            <a:round/>
            <a:headEnd type="none" w="sm" len="sm"/>
            <a:tailEnd type="none" w="sm" len="sm"/>
          </a:ln>
        </p:spPr>
      </p:pic>
      <p:sp>
        <p:nvSpPr>
          <p:cNvPr id="310" name="Google Shape;310;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title"/>
          </p:nvPr>
        </p:nvSpPr>
        <p:spPr>
          <a:xfrm>
            <a:off x="713250" y="4348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t>Data Cleaning: Merging Categorical Covariates</a:t>
            </a:r>
            <a:endParaRPr sz="2800"/>
          </a:p>
          <a:p>
            <a:pPr marL="0" lvl="0" indent="0" algn="l" rtl="0">
              <a:spcBef>
                <a:spcPts val="0"/>
              </a:spcBef>
              <a:spcAft>
                <a:spcPts val="0"/>
              </a:spcAft>
              <a:buNone/>
            </a:pPr>
            <a:endParaRPr sz="2800"/>
          </a:p>
        </p:txBody>
      </p:sp>
      <p:sp>
        <p:nvSpPr>
          <p:cNvPr id="316" name="Google Shape;316;p39"/>
          <p:cNvSpPr txBox="1">
            <a:spLocks noGrp="1"/>
          </p:cNvSpPr>
          <p:nvPr>
            <p:ph type="body" idx="4294967295"/>
          </p:nvPr>
        </p:nvSpPr>
        <p:spPr>
          <a:xfrm>
            <a:off x="713250" y="1447825"/>
            <a:ext cx="4272000" cy="2795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Covariate </a:t>
            </a:r>
            <a:r>
              <a:rPr lang="en" sz="1700" b="1"/>
              <a:t>Seller </a:t>
            </a:r>
            <a:r>
              <a:rPr lang="en" sz="1700"/>
              <a:t>originally contains 115 levels.</a:t>
            </a:r>
            <a:endParaRPr sz="1700"/>
          </a:p>
          <a:p>
            <a:pPr marL="457200" lvl="0" indent="-336550" algn="l" rtl="0">
              <a:spcBef>
                <a:spcPts val="0"/>
              </a:spcBef>
              <a:spcAft>
                <a:spcPts val="0"/>
              </a:spcAft>
              <a:buSzPts val="1700"/>
              <a:buChar char="●"/>
            </a:pPr>
            <a:r>
              <a:rPr lang="en" sz="1700"/>
              <a:t>We converted it into a categorical variable called </a:t>
            </a:r>
            <a:r>
              <a:rPr lang="en" sz="1700" b="1"/>
              <a:t>is_noon</a:t>
            </a:r>
            <a:r>
              <a:rPr lang="en" sz="1700"/>
              <a:t> with two levels: </a:t>
            </a:r>
            <a:endParaRPr sz="1700"/>
          </a:p>
          <a:p>
            <a:pPr marL="457200" lvl="0" indent="-336550" algn="l" rtl="0">
              <a:spcBef>
                <a:spcPts val="0"/>
              </a:spcBef>
              <a:spcAft>
                <a:spcPts val="0"/>
              </a:spcAft>
              <a:buSzPts val="1700"/>
              <a:buChar char="●"/>
            </a:pPr>
            <a:r>
              <a:rPr lang="en" sz="1700" b="1"/>
              <a:t>1 (Noon)</a:t>
            </a:r>
            <a:r>
              <a:rPr lang="en" sz="1700"/>
              <a:t>: the perfume is sold by noon official</a:t>
            </a:r>
            <a:endParaRPr sz="1700"/>
          </a:p>
          <a:p>
            <a:pPr marL="457200" lvl="0" indent="-336550" algn="l" rtl="0">
              <a:spcBef>
                <a:spcPts val="0"/>
              </a:spcBef>
              <a:spcAft>
                <a:spcPts val="0"/>
              </a:spcAft>
              <a:buSzPts val="1700"/>
              <a:buChar char="●"/>
            </a:pPr>
            <a:r>
              <a:rPr lang="en" sz="1700" b="1"/>
              <a:t>0 (Non-noon)</a:t>
            </a:r>
            <a:r>
              <a:rPr lang="en" sz="1700"/>
              <a:t>: the perfume is sold by individual sellers</a:t>
            </a:r>
            <a:endParaRPr sz="1300"/>
          </a:p>
        </p:txBody>
      </p:sp>
      <p:pic>
        <p:nvPicPr>
          <p:cNvPr id="317" name="Google Shape;317;p39"/>
          <p:cNvPicPr preferRelativeResize="0"/>
          <p:nvPr/>
        </p:nvPicPr>
        <p:blipFill rotWithShape="1">
          <a:blip r:embed="rId3">
            <a:alphaModFix/>
          </a:blip>
          <a:srcRect l="23222" r="20886" b="22827"/>
          <a:stretch/>
        </p:blipFill>
        <p:spPr>
          <a:xfrm>
            <a:off x="5160050" y="1326638"/>
            <a:ext cx="3561124" cy="3038075"/>
          </a:xfrm>
          <a:prstGeom prst="rect">
            <a:avLst/>
          </a:prstGeom>
          <a:noFill/>
          <a:ln w="19050" cap="flat" cmpd="sng">
            <a:solidFill>
              <a:schemeClr val="dk2"/>
            </a:solidFill>
            <a:prstDash val="solid"/>
            <a:round/>
            <a:headEnd type="none" w="sm" len="sm"/>
            <a:tailEnd type="none" w="sm" len="sm"/>
          </a:ln>
        </p:spPr>
      </p:pic>
      <p:sp>
        <p:nvSpPr>
          <p:cNvPr id="318" name="Google Shape;318;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324" name="Google Shape;324;p40"/>
          <p:cNvSpPr txBox="1">
            <a:spLocks noGrp="1"/>
          </p:cNvSpPr>
          <p:nvPr>
            <p:ph type="body" idx="4294967295"/>
          </p:nvPr>
        </p:nvSpPr>
        <p:spPr>
          <a:xfrm>
            <a:off x="713250" y="1272925"/>
            <a:ext cx="3564300" cy="2715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b="1"/>
              <a:t>Base Notes </a:t>
            </a:r>
            <a:r>
              <a:rPr lang="en" sz="1700"/>
              <a:t>&amp; </a:t>
            </a:r>
            <a:r>
              <a:rPr lang="en" sz="1700" b="1"/>
              <a:t>Middle Notes</a:t>
            </a:r>
            <a:r>
              <a:rPr lang="en" sz="1700"/>
              <a:t>: We counted the total number of distinct notes in base notes and middle notes, and stored this information in a new variable called </a:t>
            </a:r>
            <a:r>
              <a:rPr lang="en" sz="1700" b="1"/>
              <a:t>Complexity</a:t>
            </a:r>
            <a:r>
              <a:rPr lang="en" sz="1700"/>
              <a:t>.</a:t>
            </a:r>
            <a:endParaRPr sz="1700"/>
          </a:p>
        </p:txBody>
      </p:sp>
      <p:pic>
        <p:nvPicPr>
          <p:cNvPr id="325" name="Google Shape;325;p40"/>
          <p:cNvPicPr preferRelativeResize="0"/>
          <p:nvPr/>
        </p:nvPicPr>
        <p:blipFill rotWithShape="1">
          <a:blip r:embed="rId3">
            <a:alphaModFix/>
          </a:blip>
          <a:srcRect r="4370"/>
          <a:stretch/>
        </p:blipFill>
        <p:spPr>
          <a:xfrm>
            <a:off x="4390325" y="583650"/>
            <a:ext cx="4362376" cy="2818449"/>
          </a:xfrm>
          <a:prstGeom prst="rect">
            <a:avLst/>
          </a:prstGeom>
          <a:noFill/>
          <a:ln w="19050" cap="flat" cmpd="sng">
            <a:solidFill>
              <a:schemeClr val="dk2"/>
            </a:solidFill>
            <a:prstDash val="solid"/>
            <a:round/>
            <a:headEnd type="none" w="sm" len="sm"/>
            <a:tailEnd type="none" w="sm" len="sm"/>
          </a:ln>
        </p:spPr>
      </p:pic>
      <p:sp>
        <p:nvSpPr>
          <p:cNvPr id="326" name="Google Shape;326;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27" name="Google Shape;327;p40"/>
          <p:cNvPicPr preferRelativeResize="0"/>
          <p:nvPr/>
        </p:nvPicPr>
        <p:blipFill>
          <a:blip r:embed="rId4">
            <a:alphaModFix/>
          </a:blip>
          <a:stretch>
            <a:fillRect/>
          </a:stretch>
        </p:blipFill>
        <p:spPr>
          <a:xfrm>
            <a:off x="713250" y="3622200"/>
            <a:ext cx="5710626" cy="10731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431700" y="3475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Modeling: Outliers</a:t>
            </a:r>
            <a:endParaRPr/>
          </a:p>
        </p:txBody>
      </p:sp>
      <p:pic>
        <p:nvPicPr>
          <p:cNvPr id="333" name="Google Shape;333;p41"/>
          <p:cNvPicPr preferRelativeResize="0"/>
          <p:nvPr/>
        </p:nvPicPr>
        <p:blipFill>
          <a:blip r:embed="rId3">
            <a:alphaModFix/>
          </a:blip>
          <a:stretch>
            <a:fillRect/>
          </a:stretch>
        </p:blipFill>
        <p:spPr>
          <a:xfrm>
            <a:off x="626600" y="1061050"/>
            <a:ext cx="5887850" cy="3573901"/>
          </a:xfrm>
          <a:prstGeom prst="rect">
            <a:avLst/>
          </a:prstGeom>
          <a:noFill/>
          <a:ln w="19050" cap="flat" cmpd="sng">
            <a:solidFill>
              <a:schemeClr val="dk2"/>
            </a:solidFill>
            <a:prstDash val="solid"/>
            <a:round/>
            <a:headEnd type="none" w="sm" len="sm"/>
            <a:tailEnd type="none" w="sm" len="sm"/>
          </a:ln>
        </p:spPr>
      </p:pic>
      <p:pic>
        <p:nvPicPr>
          <p:cNvPr id="334" name="Google Shape;334;p41"/>
          <p:cNvPicPr preferRelativeResize="0"/>
          <p:nvPr/>
        </p:nvPicPr>
        <p:blipFill>
          <a:blip r:embed="rId4">
            <a:alphaModFix/>
          </a:blip>
          <a:stretch>
            <a:fillRect/>
          </a:stretch>
        </p:blipFill>
        <p:spPr>
          <a:xfrm>
            <a:off x="6882750" y="1061050"/>
            <a:ext cx="1574064" cy="3573900"/>
          </a:xfrm>
          <a:prstGeom prst="rect">
            <a:avLst/>
          </a:prstGeom>
          <a:noFill/>
          <a:ln w="19050" cap="flat" cmpd="sng">
            <a:solidFill>
              <a:schemeClr val="dk2"/>
            </a:solidFill>
            <a:prstDash val="solid"/>
            <a:round/>
            <a:headEnd type="none" w="sm" len="sm"/>
            <a:tailEnd type="none" w="sm" len="sm"/>
          </a:ln>
        </p:spPr>
      </p:pic>
      <p:sp>
        <p:nvSpPr>
          <p:cNvPr id="335" name="Google Shape;335;p41"/>
          <p:cNvSpPr/>
          <p:nvPr/>
        </p:nvSpPr>
        <p:spPr>
          <a:xfrm>
            <a:off x="6623150" y="1397650"/>
            <a:ext cx="303300" cy="1299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6623150" y="1931050"/>
            <a:ext cx="303300" cy="129900"/>
          </a:xfrm>
          <a:prstGeom prst="rightArrow">
            <a:avLst>
              <a:gd name="adj1" fmla="val 50000"/>
              <a:gd name="adj2" fmla="val 50000"/>
            </a:avLst>
          </a:prstGeom>
          <a:solidFill>
            <a:srgbClr val="4A86E8"/>
          </a:solidFill>
          <a:ln w="9525" cap="flat" cmpd="sng">
            <a:solidFill>
              <a:srgbClr val="4A86E8"/>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995825" y="1397650"/>
            <a:ext cx="422400" cy="248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2318225" y="2492125"/>
            <a:ext cx="422400" cy="2487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40" name="Google Shape;340;p41"/>
          <p:cNvSpPr txBox="1"/>
          <p:nvPr/>
        </p:nvSpPr>
        <p:spPr>
          <a:xfrm>
            <a:off x="5392675" y="520075"/>
            <a:ext cx="332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lm(old_price ~ . , data = perfume)</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377525" y="3584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 Modeling: Interaction</a:t>
            </a:r>
            <a:endParaRPr/>
          </a:p>
          <a:p>
            <a:pPr marL="0" lvl="0" indent="0" algn="l" rtl="0">
              <a:spcBef>
                <a:spcPts val="0"/>
              </a:spcBef>
              <a:spcAft>
                <a:spcPts val="0"/>
              </a:spcAft>
              <a:buNone/>
            </a:pPr>
            <a:endParaRPr/>
          </a:p>
        </p:txBody>
      </p:sp>
      <p:pic>
        <p:nvPicPr>
          <p:cNvPr id="346" name="Google Shape;346;p42"/>
          <p:cNvPicPr preferRelativeResize="0"/>
          <p:nvPr/>
        </p:nvPicPr>
        <p:blipFill>
          <a:blip r:embed="rId3">
            <a:alphaModFix/>
          </a:blip>
          <a:stretch>
            <a:fillRect/>
          </a:stretch>
        </p:blipFill>
        <p:spPr>
          <a:xfrm>
            <a:off x="1652038" y="1006875"/>
            <a:ext cx="5839925" cy="3608250"/>
          </a:xfrm>
          <a:prstGeom prst="rect">
            <a:avLst/>
          </a:prstGeom>
          <a:noFill/>
          <a:ln w="19050" cap="flat" cmpd="sng">
            <a:solidFill>
              <a:schemeClr val="dk2"/>
            </a:solidFill>
            <a:prstDash val="solid"/>
            <a:round/>
            <a:headEnd type="none" w="sm" len="sm"/>
            <a:tailEnd type="none" w="sm" len="sm"/>
          </a:ln>
        </p:spPr>
      </p:pic>
      <p:sp>
        <p:nvSpPr>
          <p:cNvPr id="347" name="Google Shape;347;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Macintosh PowerPoint</Application>
  <PresentationFormat>On-screen Show (16:9)</PresentationFormat>
  <Paragraphs>97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Merriweather Light</vt:lpstr>
      <vt:lpstr>Montserrat</vt:lpstr>
      <vt:lpstr>Open Sans SemiBold</vt:lpstr>
      <vt:lpstr>Vidaloka</vt:lpstr>
      <vt:lpstr>Russo One</vt:lpstr>
      <vt:lpstr>Open Sans</vt:lpstr>
      <vt:lpstr>Minimalist Business Slides by Slidesgo</vt:lpstr>
      <vt:lpstr>Project Perfume</vt:lpstr>
      <vt:lpstr>Research Questions</vt:lpstr>
      <vt:lpstr>Response and Predictors</vt:lpstr>
      <vt:lpstr>Data cleaning: Remove Nonsense </vt:lpstr>
      <vt:lpstr>Data Cleaning: Merging Categorical Covariates</vt:lpstr>
      <vt:lpstr>Data Cleaning: Merging Categorical Covariates </vt:lpstr>
      <vt:lpstr>Data Cleaning</vt:lpstr>
      <vt:lpstr>Data Modeling: Outliers</vt:lpstr>
      <vt:lpstr>Data Modeling: Interaction </vt:lpstr>
      <vt:lpstr>Data Modeling: Interaction </vt:lpstr>
      <vt:lpstr>Model Selection: First Round</vt:lpstr>
      <vt:lpstr>Model Selection: Merging Scent/Gender</vt:lpstr>
      <vt:lpstr>Model Selection: Second Round</vt:lpstr>
      <vt:lpstr>Final Model</vt:lpstr>
      <vt:lpstr>Final Model</vt:lpstr>
      <vt:lpstr>Final Model</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Perfume</dc:title>
  <cp:lastModifiedBy>Chris Chen</cp:lastModifiedBy>
  <cp:revision>1</cp:revision>
  <dcterms:modified xsi:type="dcterms:W3CDTF">2022-03-09T22:02:09Z</dcterms:modified>
</cp:coreProperties>
</file>