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84c814ca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184c814ca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8cbb6031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8cbb6031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84c814ca8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84c814ca8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84c814ca8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84c814ca8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84c814ca8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84c814ca8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84c814ca8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84c814ca8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69316c671_3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169316c671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8cbb6031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8cbb6031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8455dd7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8455dd7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In the experiment, a Gibbs sampler was implemented with three regimes, the general structure is listed as follows. The parameters were updated using a Metropolis-Hasting algorithm, and gaussian proposal distributions were used. The estimated posterior mean and posterior standard deviation for ρ is −0.12 and 0.014, respectively. A negative value for ρ suggests that an increasing temperature is (conditionally) associated with a decreasing total precipitation. </a:t>
            </a:r>
            <a:endParaRPr sz="1600"/>
          </a:p>
          <a:p>
            <a:pPr marL="0" lvl="0" indent="0" algn="l" rtl="0">
              <a:lnSpc>
                <a:spcPct val="115000"/>
              </a:lnSpc>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None/>
            </a:pP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69316c671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169316c671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This plot shows the posterior mean for the winter season. The fixed effects show a clear east to west gradient, while the spatial effects seem to follow the feature of a topography, In general, the spatial effects for change in temperature have a smaller magnitude than the fixed  effects, while in contrast, the spatial effects of precipitation is slightly higher.  The sum of the two effects for temperature shows a consistent pattern of winter warming on average throughout the west, while the sum for precipitation is much more localized. For example, we can see there’s a sharp decline in northern California. </a:t>
            </a:r>
            <a:endParaRPr sz="1500"/>
          </a:p>
          <a:p>
            <a:pPr marL="0" lvl="0" indent="0" algn="l" rtl="0">
              <a:lnSpc>
                <a:spcPct val="115000"/>
              </a:lnSpc>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None/>
            </a:pPr>
            <a:endParaRPr sz="1500"/>
          </a:p>
          <a:p>
            <a:pPr marL="0" lvl="0" indent="0" algn="l" rtl="0">
              <a:lnSpc>
                <a:spcPct val="115000"/>
              </a:lnSpc>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None/>
            </a:pPr>
            <a:endParaRPr sz="1500"/>
          </a:p>
          <a:p>
            <a:pPr marL="0" lvl="0" indent="0" algn="l" rtl="0">
              <a:lnSpc>
                <a:spcPct val="115000"/>
              </a:lnSpc>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Clr>
                <a:schemeClr val="dk1"/>
              </a:buClr>
              <a:buSzPts val="1100"/>
              <a:buFont typeface="Arial"/>
              <a:buNone/>
            </a:pPr>
            <a:r>
              <a:rPr lang="en" sz="1500"/>
              <a:t>		</a:t>
            </a:r>
            <a:endParaRPr sz="1500"/>
          </a:p>
          <a:p>
            <a:pPr marL="0" lvl="0" indent="0" algn="l" rtl="0">
              <a:spcBef>
                <a:spcPts val="0"/>
              </a:spcBef>
              <a:spcAft>
                <a:spcPts val="0"/>
              </a:spcAft>
              <a:buNone/>
            </a:pPr>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f7a3c50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69316c671_3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69316c671_3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 shows the estimated pointwise probabilities. Again, it provide evidence of widespread increase in temperature and decrease in total precipitation across the western U.S. </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8455dd72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8455dd72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Gibbs sampler for the summer season has a similar structure in general, with some small differences in detail. The number of iterations in the second regime is doubled. In addition, all five conditional-dependence parameters were updated simultaneously, instead of only three. The posterior mean of 	ρ  is −0.41, which suggests that the summer season has a much stronger negative correlation between the change in temperature and the change in total precipitation. </a:t>
            </a:r>
            <a:endParaRPr sz="1600"/>
          </a:p>
          <a:p>
            <a:pPr marL="0" lvl="0" indent="0" algn="l" rtl="0">
              <a:lnSpc>
                <a:spcPct val="115000"/>
              </a:lnSpc>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None/>
            </a:pPr>
            <a:endParaRPr sz="1600"/>
          </a:p>
          <a:p>
            <a:pPr marL="0" lvl="0" indent="0" algn="l" rtl="0">
              <a:lnSpc>
                <a:spcPct val="115000"/>
              </a:lnSpc>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None/>
            </a:pP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9316c671_3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9316c671_3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This plot shows posterior means for the summer season. Now, the general trends in fixed effects appear to be west-to-east. And again, for temperature, the spatial random effects are of smaller magnitude than the fixed effects. The sum for temperature shows a consistent pattern of summer warming on average throughout the west, while the sum for total precipitation again shows patterns that are much more localized </a:t>
            </a:r>
            <a:endParaRPr sz="1600"/>
          </a:p>
          <a:p>
            <a:pPr marL="0" lvl="0" indent="0" algn="l" rtl="0">
              <a:lnSpc>
                <a:spcPct val="115000"/>
              </a:lnSpc>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None/>
            </a:pPr>
            <a:endParaRPr sz="1600"/>
          </a:p>
          <a:p>
            <a:pPr marL="0" lvl="0" indent="0" algn="l" rtl="0">
              <a:lnSpc>
                <a:spcPct val="115000"/>
              </a:lnSpc>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None/>
            </a:pP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Clr>
                <a:schemeClr val="dk1"/>
              </a:buClr>
              <a:buSzPts val="1100"/>
              <a:buFont typeface="Arial"/>
              <a:buNone/>
            </a:pPr>
            <a:r>
              <a:rPr lang="en" sz="1600"/>
              <a:t>		</a:t>
            </a:r>
            <a:endParaRPr sz="1600"/>
          </a:p>
          <a:p>
            <a:pPr marL="0" lvl="0" indent="0" algn="l" rtl="0">
              <a:spcBef>
                <a:spcPts val="0"/>
              </a:spcBef>
              <a:spcAft>
                <a:spcPts val="0"/>
              </a:spcAft>
              <a:buNone/>
            </a:pP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69316c671_3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69316c671_3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winter, this figure shows estimated pointwise probabilities for summer. In general, summer warming and decreasing total precipitation focused more on the eastern side of the domain. </a:t>
            </a: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f7a3c503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f7a3c50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8455dd72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18455dd7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capture the range of variation in the model output, there is an increasing use of ensembles consisting to multiple model runs. These experiments may involve one of the presented ensembles, or some combinations of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84c814ca8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84c814ca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84c814ca8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84c814ca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capture the range of variation in the model output, there is an increasing use of ensembles consisting to multiple model runs. These experiments may involve one of the presented ensembles, or some combinations of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84c814ca8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84c814ca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capture the range of variation in the model output, there is an increasing use of ensembles consisting to multiple model runs. These experiments may involve one of the presented ensembles, or some combinations of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69316c671_3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69316c671_3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69316c671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69316c671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497763"/>
            <a:ext cx="77175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27878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1" name="Google Shape;10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2" name="Google Shape;10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3" name="Google Shape;103;p16"/>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6" name="Google Shape;106;p17"/>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07" name="Google Shape;107;p17"/>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08" name="Google Shape;10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9" name="Google Shape;10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7"/>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43725" y="1185550"/>
            <a:ext cx="3123000" cy="201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3" name="Google Shape;113;p1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114" name="Google Shape;114;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5" name="Google Shape;115;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6" name="Google Shape;116;p1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17"/>
        <p:cNvGrpSpPr/>
        <p:nvPr/>
      </p:nvGrpSpPr>
      <p:grpSpPr>
        <a:xfrm>
          <a:off x="0" y="0"/>
          <a:ext cx="0" cy="0"/>
          <a:chOff x="0" y="0"/>
          <a:chExt cx="0" cy="0"/>
        </a:xfrm>
      </p:grpSpPr>
      <p:sp>
        <p:nvSpPr>
          <p:cNvPr id="118" name="Google Shape;118;p19"/>
          <p:cNvSpPr txBox="1">
            <a:spLocks noGrp="1"/>
          </p:cNvSpPr>
          <p:nvPr>
            <p:ph type="subTitle" idx="1"/>
          </p:nvPr>
        </p:nvSpPr>
        <p:spPr>
          <a:xfrm>
            <a:off x="3509000"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19" name="Google Shape;119;p19"/>
          <p:cNvSpPr txBox="1">
            <a:spLocks noGrp="1"/>
          </p:cNvSpPr>
          <p:nvPr>
            <p:ph type="subTitle" idx="2"/>
          </p:nvPr>
        </p:nvSpPr>
        <p:spPr>
          <a:xfrm>
            <a:off x="35090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19"/>
          <p:cNvSpPr txBox="1">
            <a:spLocks noGrp="1"/>
          </p:cNvSpPr>
          <p:nvPr>
            <p:ph type="subTitle" idx="3"/>
          </p:nvPr>
        </p:nvSpPr>
        <p:spPr>
          <a:xfrm>
            <a:off x="95302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1" name="Google Shape;121;p19"/>
          <p:cNvSpPr txBox="1">
            <a:spLocks noGrp="1"/>
          </p:cNvSpPr>
          <p:nvPr>
            <p:ph type="subTitle" idx="4"/>
          </p:nvPr>
        </p:nvSpPr>
        <p:spPr>
          <a:xfrm>
            <a:off x="9531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19"/>
          <p:cNvSpPr txBox="1">
            <a:spLocks noGrp="1"/>
          </p:cNvSpPr>
          <p:nvPr>
            <p:ph type="subTitle" idx="5"/>
          </p:nvPr>
        </p:nvSpPr>
        <p:spPr>
          <a:xfrm>
            <a:off x="606487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3" name="Google Shape;123;p19"/>
          <p:cNvSpPr txBox="1">
            <a:spLocks noGrp="1"/>
          </p:cNvSpPr>
          <p:nvPr>
            <p:ph type="subTitle" idx="6"/>
          </p:nvPr>
        </p:nvSpPr>
        <p:spPr>
          <a:xfrm>
            <a:off x="606487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19"/>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25" name="Google Shape;125;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6" name="Google Shape;126;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4_2_1">
    <p:spTree>
      <p:nvGrpSpPr>
        <p:cNvPr id="1" name="Shape 127"/>
        <p:cNvGrpSpPr/>
        <p:nvPr/>
      </p:nvGrpSpPr>
      <p:grpSpPr>
        <a:xfrm>
          <a:off x="0" y="0"/>
          <a:ext cx="0" cy="0"/>
          <a:chOff x="0" y="0"/>
          <a:chExt cx="0" cy="0"/>
        </a:xfrm>
      </p:grpSpPr>
      <p:sp>
        <p:nvSpPr>
          <p:cNvPr id="128" name="Google Shape;128;p20"/>
          <p:cNvSpPr txBox="1">
            <a:spLocks noGrp="1"/>
          </p:cNvSpPr>
          <p:nvPr>
            <p:ph type="subTitle" idx="1"/>
          </p:nvPr>
        </p:nvSpPr>
        <p:spPr>
          <a:xfrm>
            <a:off x="37183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9" name="Google Shape;129;p20"/>
          <p:cNvSpPr txBox="1">
            <a:spLocks noGrp="1"/>
          </p:cNvSpPr>
          <p:nvPr>
            <p:ph type="subTitle" idx="2"/>
          </p:nvPr>
        </p:nvSpPr>
        <p:spPr>
          <a:xfrm>
            <a:off x="3617675"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0" name="Google Shape;130;p20"/>
          <p:cNvSpPr txBox="1">
            <a:spLocks noGrp="1"/>
          </p:cNvSpPr>
          <p:nvPr>
            <p:ph type="subTitle" idx="3"/>
          </p:nvPr>
        </p:nvSpPr>
        <p:spPr>
          <a:xfrm>
            <a:off x="13280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1" name="Google Shape;131;p20"/>
          <p:cNvSpPr txBox="1">
            <a:spLocks noGrp="1"/>
          </p:cNvSpPr>
          <p:nvPr>
            <p:ph type="subTitle" idx="4"/>
          </p:nvPr>
        </p:nvSpPr>
        <p:spPr>
          <a:xfrm>
            <a:off x="1227426"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2" name="Google Shape;132;p20"/>
          <p:cNvSpPr txBox="1">
            <a:spLocks noGrp="1"/>
          </p:cNvSpPr>
          <p:nvPr>
            <p:ph type="subTitle" idx="5"/>
          </p:nvPr>
        </p:nvSpPr>
        <p:spPr>
          <a:xfrm>
            <a:off x="6108550" y="3391775"/>
            <a:ext cx="1643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3" name="Google Shape;133;p20"/>
          <p:cNvSpPr txBox="1">
            <a:spLocks noGrp="1"/>
          </p:cNvSpPr>
          <p:nvPr>
            <p:ph type="subTitle" idx="6"/>
          </p:nvPr>
        </p:nvSpPr>
        <p:spPr>
          <a:xfrm>
            <a:off x="6008050"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4" name="Google Shape;134;p20"/>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35" name="Google Shape;135;p2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2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137"/>
        <p:cNvGrpSpPr/>
        <p:nvPr/>
      </p:nvGrpSpPr>
      <p:grpSpPr>
        <a:xfrm>
          <a:off x="0" y="0"/>
          <a:ext cx="0" cy="0"/>
          <a:chOff x="0" y="0"/>
          <a:chExt cx="0" cy="0"/>
        </a:xfrm>
      </p:grpSpPr>
      <p:sp>
        <p:nvSpPr>
          <p:cNvPr id="138" name="Google Shape;138;p21"/>
          <p:cNvSpPr txBox="1">
            <a:spLocks noGrp="1"/>
          </p:cNvSpPr>
          <p:nvPr>
            <p:ph type="subTitle" idx="1"/>
          </p:nvPr>
        </p:nvSpPr>
        <p:spPr>
          <a:xfrm>
            <a:off x="3414050"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39" name="Google Shape;139;p21"/>
          <p:cNvSpPr txBox="1">
            <a:spLocks noGrp="1"/>
          </p:cNvSpPr>
          <p:nvPr>
            <p:ph type="subTitle" idx="2"/>
          </p:nvPr>
        </p:nvSpPr>
        <p:spPr>
          <a:xfrm>
            <a:off x="3564200"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1"/>
          <p:cNvSpPr txBox="1">
            <a:spLocks noGrp="1"/>
          </p:cNvSpPr>
          <p:nvPr>
            <p:ph type="subTitle" idx="3"/>
          </p:nvPr>
        </p:nvSpPr>
        <p:spPr>
          <a:xfrm>
            <a:off x="7057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1" name="Google Shape;141;p21"/>
          <p:cNvSpPr txBox="1">
            <a:spLocks noGrp="1"/>
          </p:cNvSpPr>
          <p:nvPr>
            <p:ph type="subTitle" idx="4"/>
          </p:nvPr>
        </p:nvSpPr>
        <p:spPr>
          <a:xfrm>
            <a:off x="8558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2" name="Google Shape;142;p21"/>
          <p:cNvSpPr txBox="1">
            <a:spLocks noGrp="1"/>
          </p:cNvSpPr>
          <p:nvPr>
            <p:ph type="subTitle" idx="5"/>
          </p:nvPr>
        </p:nvSpPr>
        <p:spPr>
          <a:xfrm>
            <a:off x="61223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3" name="Google Shape;143;p21"/>
          <p:cNvSpPr txBox="1">
            <a:spLocks noGrp="1"/>
          </p:cNvSpPr>
          <p:nvPr>
            <p:ph type="subTitle" idx="6"/>
          </p:nvPr>
        </p:nvSpPr>
        <p:spPr>
          <a:xfrm>
            <a:off x="62724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1"/>
          <p:cNvSpPr txBox="1">
            <a:spLocks noGrp="1"/>
          </p:cNvSpPr>
          <p:nvPr>
            <p:ph type="subTitle" idx="7"/>
          </p:nvPr>
        </p:nvSpPr>
        <p:spPr>
          <a:xfrm>
            <a:off x="3414050"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5" name="Google Shape;145;p21"/>
          <p:cNvSpPr txBox="1">
            <a:spLocks noGrp="1"/>
          </p:cNvSpPr>
          <p:nvPr>
            <p:ph type="subTitle" idx="8"/>
          </p:nvPr>
        </p:nvSpPr>
        <p:spPr>
          <a:xfrm>
            <a:off x="3564200"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6" name="Google Shape;146;p21"/>
          <p:cNvSpPr txBox="1">
            <a:spLocks noGrp="1"/>
          </p:cNvSpPr>
          <p:nvPr>
            <p:ph type="subTitle" idx="9"/>
          </p:nvPr>
        </p:nvSpPr>
        <p:spPr>
          <a:xfrm>
            <a:off x="7057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7" name="Google Shape;147;p21"/>
          <p:cNvSpPr txBox="1">
            <a:spLocks noGrp="1"/>
          </p:cNvSpPr>
          <p:nvPr>
            <p:ph type="subTitle" idx="13"/>
          </p:nvPr>
        </p:nvSpPr>
        <p:spPr>
          <a:xfrm>
            <a:off x="8558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8" name="Google Shape;148;p21"/>
          <p:cNvSpPr txBox="1">
            <a:spLocks noGrp="1"/>
          </p:cNvSpPr>
          <p:nvPr>
            <p:ph type="subTitle" idx="14"/>
          </p:nvPr>
        </p:nvSpPr>
        <p:spPr>
          <a:xfrm>
            <a:off x="61223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9" name="Google Shape;149;p21"/>
          <p:cNvSpPr txBox="1">
            <a:spLocks noGrp="1"/>
          </p:cNvSpPr>
          <p:nvPr>
            <p:ph type="subTitle" idx="15"/>
          </p:nvPr>
        </p:nvSpPr>
        <p:spPr>
          <a:xfrm>
            <a:off x="62724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0" name="Google Shape;150;p21"/>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51" name="Google Shape;151;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4_1_1">
    <p:spTree>
      <p:nvGrpSpPr>
        <p:cNvPr id="1" name="Shape 153"/>
        <p:cNvGrpSpPr/>
        <p:nvPr/>
      </p:nvGrpSpPr>
      <p:grpSpPr>
        <a:xfrm>
          <a:off x="0" y="0"/>
          <a:ext cx="0" cy="0"/>
          <a:chOff x="0" y="0"/>
          <a:chExt cx="0" cy="0"/>
        </a:xfrm>
      </p:grpSpPr>
      <p:sp>
        <p:nvSpPr>
          <p:cNvPr id="154" name="Google Shape;154;p22"/>
          <p:cNvSpPr txBox="1">
            <a:spLocks noGrp="1"/>
          </p:cNvSpPr>
          <p:nvPr>
            <p:ph type="subTitle" idx="1"/>
          </p:nvPr>
        </p:nvSpPr>
        <p:spPr>
          <a:xfrm>
            <a:off x="49168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5" name="Google Shape;155;p22"/>
          <p:cNvSpPr txBox="1">
            <a:spLocks noGrp="1"/>
          </p:cNvSpPr>
          <p:nvPr>
            <p:ph type="subTitle" idx="2"/>
          </p:nvPr>
        </p:nvSpPr>
        <p:spPr>
          <a:xfrm>
            <a:off x="50589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2"/>
          <p:cNvSpPr txBox="1">
            <a:spLocks noGrp="1"/>
          </p:cNvSpPr>
          <p:nvPr>
            <p:ph type="subTitle" idx="3"/>
          </p:nvPr>
        </p:nvSpPr>
        <p:spPr>
          <a:xfrm>
            <a:off x="19111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7" name="Google Shape;157;p22"/>
          <p:cNvSpPr txBox="1">
            <a:spLocks noGrp="1"/>
          </p:cNvSpPr>
          <p:nvPr>
            <p:ph type="subTitle" idx="4"/>
          </p:nvPr>
        </p:nvSpPr>
        <p:spPr>
          <a:xfrm>
            <a:off x="20533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8" name="Google Shape;158;p22"/>
          <p:cNvSpPr txBox="1">
            <a:spLocks noGrp="1"/>
          </p:cNvSpPr>
          <p:nvPr>
            <p:ph type="subTitle" idx="5"/>
          </p:nvPr>
        </p:nvSpPr>
        <p:spPr>
          <a:xfrm>
            <a:off x="49168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9" name="Google Shape;159;p22"/>
          <p:cNvSpPr txBox="1">
            <a:spLocks noGrp="1"/>
          </p:cNvSpPr>
          <p:nvPr>
            <p:ph type="subTitle" idx="6"/>
          </p:nvPr>
        </p:nvSpPr>
        <p:spPr>
          <a:xfrm>
            <a:off x="50589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0" name="Google Shape;160;p22"/>
          <p:cNvSpPr txBox="1">
            <a:spLocks noGrp="1"/>
          </p:cNvSpPr>
          <p:nvPr>
            <p:ph type="subTitle" idx="7"/>
          </p:nvPr>
        </p:nvSpPr>
        <p:spPr>
          <a:xfrm>
            <a:off x="19111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1" name="Google Shape;161;p22"/>
          <p:cNvSpPr txBox="1">
            <a:spLocks noGrp="1"/>
          </p:cNvSpPr>
          <p:nvPr>
            <p:ph type="subTitle" idx="8"/>
          </p:nvPr>
        </p:nvSpPr>
        <p:spPr>
          <a:xfrm>
            <a:off x="20532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2" name="Google Shape;162;p22"/>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63" name="Google Shape;163;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4" name="Google Shape;164;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4_2_2">
    <p:spTree>
      <p:nvGrpSpPr>
        <p:cNvPr id="1" name="Shape 165"/>
        <p:cNvGrpSpPr/>
        <p:nvPr/>
      </p:nvGrpSpPr>
      <p:grpSpPr>
        <a:xfrm>
          <a:off x="0" y="0"/>
          <a:ext cx="0" cy="0"/>
          <a:chOff x="0" y="0"/>
          <a:chExt cx="0" cy="0"/>
        </a:xfrm>
      </p:grpSpPr>
      <p:sp>
        <p:nvSpPr>
          <p:cNvPr id="166" name="Google Shape;166;p23"/>
          <p:cNvSpPr txBox="1">
            <a:spLocks noGrp="1"/>
          </p:cNvSpPr>
          <p:nvPr>
            <p:ph type="subTitle" idx="1"/>
          </p:nvPr>
        </p:nvSpPr>
        <p:spPr>
          <a:xfrm>
            <a:off x="3568125"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7" name="Google Shape;167;p23"/>
          <p:cNvSpPr txBox="1">
            <a:spLocks noGrp="1"/>
          </p:cNvSpPr>
          <p:nvPr>
            <p:ph type="subTitle" idx="2"/>
          </p:nvPr>
        </p:nvSpPr>
        <p:spPr>
          <a:xfrm>
            <a:off x="3568125"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3"/>
          <p:cNvSpPr txBox="1">
            <a:spLocks noGrp="1"/>
          </p:cNvSpPr>
          <p:nvPr>
            <p:ph type="subTitle" idx="3"/>
          </p:nvPr>
        </p:nvSpPr>
        <p:spPr>
          <a:xfrm>
            <a:off x="10883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9" name="Google Shape;169;p23"/>
          <p:cNvSpPr txBox="1">
            <a:spLocks noGrp="1"/>
          </p:cNvSpPr>
          <p:nvPr>
            <p:ph type="subTitle" idx="4"/>
          </p:nvPr>
        </p:nvSpPr>
        <p:spPr>
          <a:xfrm>
            <a:off x="1088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0" name="Google Shape;170;p23"/>
          <p:cNvSpPr txBox="1">
            <a:spLocks noGrp="1"/>
          </p:cNvSpPr>
          <p:nvPr>
            <p:ph type="subTitle" idx="5"/>
          </p:nvPr>
        </p:nvSpPr>
        <p:spPr>
          <a:xfrm>
            <a:off x="60554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1" name="Google Shape;171;p23"/>
          <p:cNvSpPr txBox="1">
            <a:spLocks noGrp="1"/>
          </p:cNvSpPr>
          <p:nvPr>
            <p:ph type="subTitle" idx="6"/>
          </p:nvPr>
        </p:nvSpPr>
        <p:spPr>
          <a:xfrm>
            <a:off x="6055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3"/>
          <p:cNvSpPr txBox="1">
            <a:spLocks noGrp="1"/>
          </p:cNvSpPr>
          <p:nvPr>
            <p:ph type="title"/>
          </p:nvPr>
        </p:nvSpPr>
        <p:spPr>
          <a:xfrm>
            <a:off x="713225" y="445025"/>
            <a:ext cx="476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73" name="Google Shape;173;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4" name="Google Shape;174;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5" name="Google Shape;175;p23"/>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5">
    <p:spTree>
      <p:nvGrpSpPr>
        <p:cNvPr id="1" name="Shape 176"/>
        <p:cNvGrpSpPr/>
        <p:nvPr/>
      </p:nvGrpSpPr>
      <p:grpSpPr>
        <a:xfrm>
          <a:off x="0" y="0"/>
          <a:ext cx="0" cy="0"/>
          <a:chOff x="0" y="0"/>
          <a:chExt cx="0" cy="0"/>
        </a:xfrm>
      </p:grpSpPr>
      <p:sp>
        <p:nvSpPr>
          <p:cNvPr id="177" name="Google Shape;177;p24"/>
          <p:cNvSpPr txBox="1">
            <a:spLocks noGrp="1"/>
          </p:cNvSpPr>
          <p:nvPr>
            <p:ph type="subTitle" idx="1"/>
          </p:nvPr>
        </p:nvSpPr>
        <p:spPr>
          <a:xfrm>
            <a:off x="4750187" y="1722900"/>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8" name="Google Shape;178;p24"/>
          <p:cNvSpPr txBox="1">
            <a:spLocks noGrp="1"/>
          </p:cNvSpPr>
          <p:nvPr>
            <p:ph type="subTitle" idx="2"/>
          </p:nvPr>
        </p:nvSpPr>
        <p:spPr>
          <a:xfrm>
            <a:off x="4750184" y="206290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9" name="Google Shape;179;p24"/>
          <p:cNvSpPr txBox="1">
            <a:spLocks noGrp="1"/>
          </p:cNvSpPr>
          <p:nvPr>
            <p:ph type="subTitle" idx="3"/>
          </p:nvPr>
        </p:nvSpPr>
        <p:spPr>
          <a:xfrm>
            <a:off x="2306462" y="1722900"/>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0" name="Google Shape;180;p24"/>
          <p:cNvSpPr txBox="1">
            <a:spLocks noGrp="1"/>
          </p:cNvSpPr>
          <p:nvPr>
            <p:ph type="subTitle" idx="4"/>
          </p:nvPr>
        </p:nvSpPr>
        <p:spPr>
          <a:xfrm>
            <a:off x="2306462" y="2062900"/>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1" name="Google Shape;181;p24"/>
          <p:cNvSpPr txBox="1">
            <a:spLocks noGrp="1"/>
          </p:cNvSpPr>
          <p:nvPr>
            <p:ph type="subTitle" idx="5"/>
          </p:nvPr>
        </p:nvSpPr>
        <p:spPr>
          <a:xfrm>
            <a:off x="4750187" y="3158925"/>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2" name="Google Shape;182;p24"/>
          <p:cNvSpPr txBox="1">
            <a:spLocks noGrp="1"/>
          </p:cNvSpPr>
          <p:nvPr>
            <p:ph type="subTitle" idx="6"/>
          </p:nvPr>
        </p:nvSpPr>
        <p:spPr>
          <a:xfrm>
            <a:off x="4750184" y="3498925"/>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3" name="Google Shape;183;p24"/>
          <p:cNvSpPr txBox="1">
            <a:spLocks noGrp="1"/>
          </p:cNvSpPr>
          <p:nvPr>
            <p:ph type="subTitle" idx="7"/>
          </p:nvPr>
        </p:nvSpPr>
        <p:spPr>
          <a:xfrm>
            <a:off x="2306462" y="3158925"/>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4" name="Google Shape;184;p24"/>
          <p:cNvSpPr txBox="1">
            <a:spLocks noGrp="1"/>
          </p:cNvSpPr>
          <p:nvPr>
            <p:ph type="subTitle" idx="8"/>
          </p:nvPr>
        </p:nvSpPr>
        <p:spPr>
          <a:xfrm>
            <a:off x="2306462" y="3498925"/>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24"/>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86" name="Google Shape;186;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7" name="Google Shape;187;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88"/>
        <p:cNvGrpSpPr/>
        <p:nvPr/>
      </p:nvGrpSpPr>
      <p:grpSpPr>
        <a:xfrm>
          <a:off x="0" y="0"/>
          <a:ext cx="0" cy="0"/>
          <a:chOff x="0" y="0"/>
          <a:chExt cx="0" cy="0"/>
        </a:xfrm>
      </p:grpSpPr>
      <p:sp>
        <p:nvSpPr>
          <p:cNvPr id="189" name="Google Shape;189;p25"/>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25"/>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25"/>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5" name="Google Shape;195;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6" name="Google Shape;196;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803750" y="2025800"/>
            <a:ext cx="4087500" cy="673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26"/>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0" name="Google Shape;200;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1" name="Google Shape;201;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4490150" y="2047725"/>
            <a:ext cx="3364200" cy="62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204" name="Google Shape;204;p27"/>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205" name="Google Shape;205;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6" name="Google Shape;206;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1">
  <p:cSld name="CUSTOM_8">
    <p:spTree>
      <p:nvGrpSpPr>
        <p:cNvPr id="1" name="Shape 207"/>
        <p:cNvGrpSpPr/>
        <p:nvPr/>
      </p:nvGrpSpPr>
      <p:grpSpPr>
        <a:xfrm>
          <a:off x="0" y="0"/>
          <a:ext cx="0" cy="0"/>
          <a:chOff x="0" y="0"/>
          <a:chExt cx="0" cy="0"/>
        </a:xfrm>
      </p:grpSpPr>
      <p:sp>
        <p:nvSpPr>
          <p:cNvPr id="208" name="Google Shape;208;p28"/>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209" name="Google Shape;209;p28"/>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10" name="Google Shape;210;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1" name="Google Shape;211;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2" name="Google Shape;212;p28"/>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13"/>
        <p:cNvGrpSpPr/>
        <p:nvPr/>
      </p:nvGrpSpPr>
      <p:grpSpPr>
        <a:xfrm>
          <a:off x="0" y="0"/>
          <a:ext cx="0" cy="0"/>
          <a:chOff x="0" y="0"/>
          <a:chExt cx="0" cy="0"/>
        </a:xfrm>
      </p:grpSpPr>
      <p:sp>
        <p:nvSpPr>
          <p:cNvPr id="214" name="Google Shape;214;p29"/>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15" name="Google Shape;215;p29"/>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29"/>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17" name="Google Shape;217;p29"/>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8" name="Google Shape;218;p29"/>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19" name="Google Shape;219;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360375" y="1433050"/>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4021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225400"/>
            <a:ext cx="6899100" cy="2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539500"/>
            <a:ext cx="3557100" cy="977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ctrTitle"/>
          </p:nvPr>
        </p:nvSpPr>
        <p:spPr>
          <a:xfrm>
            <a:off x="1039937" y="1886575"/>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Summary of </a:t>
            </a:r>
            <a:r>
              <a:rPr lang="en" sz="4800" i="1"/>
              <a:t>A Spatial Analysis of Multivariate Output From Regional Climate Models</a:t>
            </a:r>
            <a:endParaRPr sz="4800" i="1"/>
          </a:p>
        </p:txBody>
      </p:sp>
      <p:sp>
        <p:nvSpPr>
          <p:cNvPr id="246" name="Google Shape;246;p34"/>
          <p:cNvSpPr txBox="1">
            <a:spLocks noGrp="1"/>
          </p:cNvSpPr>
          <p:nvPr>
            <p:ph type="subTitle" idx="1"/>
          </p:nvPr>
        </p:nvSpPr>
        <p:spPr>
          <a:xfrm>
            <a:off x="1039963" y="3939175"/>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Presented by Chris Chen &amp; Yueqi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alternative formulation of MRF</a:t>
            </a:r>
            <a:endParaRPr/>
          </a:p>
          <a:p>
            <a:pPr marL="0" lvl="0" indent="0" algn="l" rtl="0">
              <a:spcBef>
                <a:spcPts val="0"/>
              </a:spcBef>
              <a:spcAft>
                <a:spcPts val="0"/>
              </a:spcAft>
              <a:buNone/>
            </a:pPr>
            <a:endParaRPr/>
          </a:p>
        </p:txBody>
      </p:sp>
      <p:sp>
        <p:nvSpPr>
          <p:cNvPr id="315" name="Google Shape;315;p43"/>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Key features:</a:t>
            </a:r>
            <a:endParaRPr sz="1300" b="1"/>
          </a:p>
          <a:p>
            <a:pPr marL="457200" lvl="0" indent="-317500" algn="l" rtl="0">
              <a:spcBef>
                <a:spcPts val="1200"/>
              </a:spcBef>
              <a:spcAft>
                <a:spcPts val="0"/>
              </a:spcAft>
              <a:buSzPts val="1400"/>
              <a:buChar char="●"/>
            </a:pPr>
            <a:r>
              <a:rPr lang="en" sz="1400"/>
              <a:t>“Stacking” of the lattices associated with each variable, so it still falls within the original univariate framework, but can predict more than one variable simultaneously.</a:t>
            </a:r>
            <a:endParaRPr sz="1400"/>
          </a:p>
          <a:p>
            <a:pPr marL="0" lvl="0" indent="0" algn="l" rtl="0">
              <a:spcBef>
                <a:spcPts val="1200"/>
              </a:spcBef>
              <a:spcAft>
                <a:spcPts val="1200"/>
              </a:spcAft>
              <a:buNone/>
            </a:pPr>
            <a:r>
              <a:rPr lang="en" sz="1400"/>
              <a:t>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p:nvPr/>
        </p:nvSpPr>
        <p:spPr>
          <a:xfrm>
            <a:off x="409175" y="1137700"/>
            <a:ext cx="8325600" cy="389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500" b="1">
                <a:solidFill>
                  <a:schemeClr val="dk1"/>
                </a:solidFill>
                <a:latin typeface="Montserrat"/>
                <a:ea typeface="Montserrat"/>
                <a:cs typeface="Montserrat"/>
                <a:sym typeface="Montserrat"/>
              </a:rPr>
              <a:t>New neighbors:</a:t>
            </a:r>
            <a:endParaRPr>
              <a:solidFill>
                <a:schemeClr val="dk1"/>
              </a:solidFill>
              <a:latin typeface="Montserrat"/>
              <a:ea typeface="Montserrat"/>
              <a:cs typeface="Montserrat"/>
              <a:sym typeface="Montserrat"/>
            </a:endParaRPr>
          </a:p>
          <a:p>
            <a:pPr marL="457200" lvl="0" indent="-317500" algn="l" rtl="0">
              <a:lnSpc>
                <a:spcPct val="115000"/>
              </a:lnSpc>
              <a:spcBef>
                <a:spcPts val="120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Connections between locations for each variable within each lattice + locations across each lattice structure</a:t>
            </a: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r>
              <a:rPr lang="en" sz="1100">
                <a:solidFill>
                  <a:schemeClr val="dk1"/>
                </a:solidFill>
                <a:latin typeface="Montserrat"/>
                <a:ea typeface="Montserrat"/>
                <a:cs typeface="Montserrat"/>
                <a:sym typeface="Montserrat"/>
              </a:rPr>
              <a:t>             Within variable dependencies</a:t>
            </a:r>
            <a:r>
              <a:rPr lang="en" sz="1500">
                <a:solidFill>
                  <a:schemeClr val="dk1"/>
                </a:solidFill>
                <a:latin typeface="Montserrat"/>
                <a:ea typeface="Montserrat"/>
                <a:cs typeface="Montserrat"/>
                <a:sym typeface="Montserrat"/>
              </a:rPr>
              <a:t>      </a:t>
            </a:r>
            <a:r>
              <a:rPr lang="en" sz="1100">
                <a:solidFill>
                  <a:schemeClr val="dk1"/>
                </a:solidFill>
                <a:latin typeface="Montserrat"/>
                <a:ea typeface="Montserrat"/>
                <a:cs typeface="Montserrat"/>
                <a:sym typeface="Montserrat"/>
              </a:rPr>
              <a:t>within location cross dependencies</a:t>
            </a:r>
            <a:r>
              <a:rPr lang="en" sz="1500">
                <a:solidFill>
                  <a:schemeClr val="dk1"/>
                </a:solidFill>
                <a:latin typeface="Montserrat"/>
                <a:ea typeface="Montserrat"/>
                <a:cs typeface="Montserrat"/>
                <a:sym typeface="Montserrat"/>
              </a:rPr>
              <a:t>    </a:t>
            </a:r>
            <a:r>
              <a:rPr lang="en" sz="1100">
                <a:solidFill>
                  <a:schemeClr val="dk1"/>
                </a:solidFill>
                <a:latin typeface="Montserrat"/>
                <a:ea typeface="Montserrat"/>
                <a:cs typeface="Montserrat"/>
                <a:sym typeface="Montserrat"/>
              </a:rPr>
              <a:t>across locations cross dependencies</a:t>
            </a:r>
            <a:endParaRPr sz="1000">
              <a:solidFill>
                <a:schemeClr val="dk1"/>
              </a:solidFill>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p:txBody>
      </p:sp>
      <p:sp>
        <p:nvSpPr>
          <p:cNvPr id="321" name="Google Shape;321;p4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alternative formulation of MRF</a:t>
            </a:r>
            <a:endParaRPr/>
          </a:p>
          <a:p>
            <a:pPr marL="0" lvl="0" indent="0" algn="l" rtl="0">
              <a:spcBef>
                <a:spcPts val="0"/>
              </a:spcBef>
              <a:spcAft>
                <a:spcPts val="0"/>
              </a:spcAft>
              <a:buNone/>
            </a:pPr>
            <a:endParaRPr/>
          </a:p>
        </p:txBody>
      </p:sp>
      <p:pic>
        <p:nvPicPr>
          <p:cNvPr id="322" name="Google Shape;322;p44"/>
          <p:cNvPicPr preferRelativeResize="0"/>
          <p:nvPr/>
        </p:nvPicPr>
        <p:blipFill>
          <a:blip r:embed="rId3">
            <a:alphaModFix/>
          </a:blip>
          <a:stretch>
            <a:fillRect/>
          </a:stretch>
        </p:blipFill>
        <p:spPr>
          <a:xfrm>
            <a:off x="713225" y="2272150"/>
            <a:ext cx="7717502" cy="1965212"/>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Gaussian Joint Distribution</a:t>
            </a:r>
            <a:endParaRPr/>
          </a:p>
        </p:txBody>
      </p:sp>
      <p:pic>
        <p:nvPicPr>
          <p:cNvPr id="328" name="Google Shape;328;p45"/>
          <p:cNvPicPr preferRelativeResize="0"/>
          <p:nvPr/>
        </p:nvPicPr>
        <p:blipFill>
          <a:blip r:embed="rId3">
            <a:alphaModFix/>
          </a:blip>
          <a:stretch>
            <a:fillRect/>
          </a:stretch>
        </p:blipFill>
        <p:spPr>
          <a:xfrm>
            <a:off x="713225" y="2035075"/>
            <a:ext cx="4672451" cy="1312625"/>
          </a:xfrm>
          <a:prstGeom prst="rect">
            <a:avLst/>
          </a:prstGeom>
          <a:noFill/>
          <a:ln w="19050" cap="flat" cmpd="sng">
            <a:solidFill>
              <a:schemeClr val="dk2"/>
            </a:solidFill>
            <a:prstDash val="solid"/>
            <a:round/>
            <a:headEnd type="none" w="sm" len="sm"/>
            <a:tailEnd type="none" w="sm" len="sm"/>
          </a:ln>
        </p:spPr>
      </p:pic>
      <p:sp>
        <p:nvSpPr>
          <p:cNvPr id="329" name="Google Shape;329;p45"/>
          <p:cNvSpPr txBox="1"/>
          <p:nvPr/>
        </p:nvSpPr>
        <p:spPr>
          <a:xfrm>
            <a:off x="713225" y="1193275"/>
            <a:ext cx="9031800" cy="1908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Montserrat"/>
                <a:ea typeface="Montserrat"/>
                <a:cs typeface="Montserrat"/>
                <a:sym typeface="Montserrat"/>
              </a:rPr>
              <a:t>Mean: </a:t>
            </a:r>
            <a:r>
              <a:rPr lang="en" sz="1600" b="1">
                <a:solidFill>
                  <a:schemeClr val="dk1"/>
                </a:solidFill>
                <a:latin typeface="Montserrat"/>
                <a:ea typeface="Montserrat"/>
                <a:cs typeface="Montserrat"/>
                <a:sym typeface="Montserrat"/>
              </a:rPr>
              <a:t>μ </a:t>
            </a:r>
            <a:r>
              <a:rPr lang="en" sz="1600">
                <a:solidFill>
                  <a:schemeClr val="dk1"/>
                </a:solidFill>
                <a:latin typeface="Montserrat"/>
                <a:ea typeface="Montserrat"/>
                <a:cs typeface="Montserrat"/>
                <a:sym typeface="Montserrat"/>
              </a:rPr>
              <a:t>= [</a:t>
            </a:r>
            <a:r>
              <a:rPr lang="en" sz="1600" b="1">
                <a:solidFill>
                  <a:schemeClr val="dk1"/>
                </a:solidFill>
                <a:latin typeface="Montserrat"/>
                <a:ea typeface="Montserrat"/>
                <a:cs typeface="Montserrat"/>
                <a:sym typeface="Montserrat"/>
              </a:rPr>
              <a:t>μ′</a:t>
            </a:r>
            <a:r>
              <a:rPr lang="en" sz="800">
                <a:solidFill>
                  <a:schemeClr val="dk1"/>
                </a:solidFill>
                <a:latin typeface="Montserrat"/>
                <a:ea typeface="Montserrat"/>
                <a:cs typeface="Montserrat"/>
                <a:sym typeface="Montserrat"/>
              </a:rPr>
              <a:t>1</a:t>
            </a:r>
            <a:r>
              <a:rPr lang="en" sz="1600">
                <a:solidFill>
                  <a:schemeClr val="dk1"/>
                </a:solidFill>
                <a:latin typeface="Montserrat"/>
                <a:ea typeface="Montserrat"/>
                <a:cs typeface="Montserrat"/>
                <a:sym typeface="Montserrat"/>
              </a:rPr>
              <a:t> , . . . , </a:t>
            </a:r>
            <a:r>
              <a:rPr lang="en" sz="1600" b="1">
                <a:solidFill>
                  <a:schemeClr val="dk1"/>
                </a:solidFill>
                <a:latin typeface="Montserrat"/>
                <a:ea typeface="Montserrat"/>
                <a:cs typeface="Montserrat"/>
                <a:sym typeface="Montserrat"/>
              </a:rPr>
              <a:t>μ′</a:t>
            </a:r>
            <a:r>
              <a:rPr lang="en" sz="800">
                <a:solidFill>
                  <a:schemeClr val="dk1"/>
                </a:solidFill>
                <a:latin typeface="Montserrat"/>
                <a:ea typeface="Montserrat"/>
                <a:cs typeface="Montserrat"/>
                <a:sym typeface="Montserrat"/>
              </a:rPr>
              <a:t>n</a:t>
            </a:r>
            <a:r>
              <a:rPr lang="en" sz="1600">
                <a:solidFill>
                  <a:schemeClr val="dk1"/>
                </a:solidFill>
                <a:latin typeface="Montserrat"/>
                <a:ea typeface="Montserrat"/>
                <a:cs typeface="Montserrat"/>
                <a:sym typeface="Montserrat"/>
              </a:rPr>
              <a:t> ]′ and </a:t>
            </a:r>
            <a:r>
              <a:rPr lang="en" sz="1600" b="1">
                <a:solidFill>
                  <a:schemeClr val="dk1"/>
                </a:solidFill>
                <a:latin typeface="Montserrat"/>
                <a:ea typeface="Montserrat"/>
                <a:cs typeface="Montserrat"/>
                <a:sym typeface="Montserrat"/>
              </a:rPr>
              <a:t>μ</a:t>
            </a:r>
            <a:r>
              <a:rPr lang="en" sz="800">
                <a:solidFill>
                  <a:schemeClr val="dk1"/>
                </a:solidFill>
                <a:latin typeface="Montserrat"/>
                <a:ea typeface="Montserrat"/>
                <a:cs typeface="Montserrat"/>
                <a:sym typeface="Montserrat"/>
              </a:rPr>
              <a:t>i</a:t>
            </a:r>
            <a:r>
              <a:rPr lang="en" sz="1600">
                <a:solidFill>
                  <a:schemeClr val="dk1"/>
                </a:solidFill>
                <a:latin typeface="Montserrat"/>
                <a:ea typeface="Montserrat"/>
                <a:cs typeface="Montserrat"/>
                <a:sym typeface="Montserrat"/>
              </a:rPr>
              <a:t> = [μ</a:t>
            </a:r>
            <a:r>
              <a:rPr lang="en" sz="800">
                <a:solidFill>
                  <a:schemeClr val="dk1"/>
                </a:solidFill>
                <a:latin typeface="Montserrat"/>
                <a:ea typeface="Montserrat"/>
                <a:cs typeface="Montserrat"/>
                <a:sym typeface="Montserrat"/>
              </a:rPr>
              <a:t>i1</a:t>
            </a:r>
            <a:r>
              <a:rPr lang="en" sz="1600">
                <a:solidFill>
                  <a:schemeClr val="dk1"/>
                </a:solidFill>
                <a:latin typeface="Montserrat"/>
                <a:ea typeface="Montserrat"/>
                <a:cs typeface="Montserrat"/>
                <a:sym typeface="Montserrat"/>
              </a:rPr>
              <a:t>, . . . , μ</a:t>
            </a:r>
            <a:r>
              <a:rPr lang="en" sz="800">
                <a:solidFill>
                  <a:schemeClr val="dk1"/>
                </a:solidFill>
                <a:latin typeface="Montserrat"/>
                <a:ea typeface="Montserrat"/>
                <a:cs typeface="Montserrat"/>
                <a:sym typeface="Montserrat"/>
              </a:rPr>
              <a:t>ip</a:t>
            </a:r>
            <a:r>
              <a:rPr lang="en" sz="16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r>
              <a:rPr lang="en" sz="1600">
                <a:solidFill>
                  <a:schemeClr val="dk1"/>
                </a:solidFill>
                <a:latin typeface="Montserrat"/>
                <a:ea typeface="Montserrat"/>
                <a:cs typeface="Montserrat"/>
                <a:sym typeface="Montserrat"/>
              </a:rPr>
              <a:t>Covariance Matrix: </a:t>
            </a:r>
            <a:endParaRPr sz="1600">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endParaRPr sz="1600" b="1">
              <a:solidFill>
                <a:schemeClr val="dk1"/>
              </a:solidFill>
              <a:latin typeface="Montserrat"/>
              <a:ea typeface="Montserrat"/>
              <a:cs typeface="Montserrat"/>
              <a:sym typeface="Montserrat"/>
            </a:endParaRPr>
          </a:p>
          <a:p>
            <a:pPr marL="0" lvl="0" indent="0" algn="l" rtl="0">
              <a:lnSpc>
                <a:spcPct val="150000"/>
              </a:lnSpc>
              <a:spcBef>
                <a:spcPts val="0"/>
              </a:spcBef>
              <a:spcAft>
                <a:spcPts val="0"/>
              </a:spcAft>
              <a:buNone/>
            </a:pPr>
            <a:endParaRPr sz="1600" b="1">
              <a:solidFill>
                <a:schemeClr val="dk1"/>
              </a:solidFill>
              <a:latin typeface="Montserrat"/>
              <a:ea typeface="Montserrat"/>
              <a:cs typeface="Montserrat"/>
              <a:sym typeface="Montserrat"/>
            </a:endParaRPr>
          </a:p>
          <a:p>
            <a:pPr marL="4572000" lvl="0" indent="0" algn="l" rtl="0">
              <a:lnSpc>
                <a:spcPct val="150000"/>
              </a:lnSpc>
              <a:spcBef>
                <a:spcPts val="0"/>
              </a:spcBef>
              <a:spcAft>
                <a:spcPts val="0"/>
              </a:spcAft>
              <a:buNone/>
            </a:pPr>
            <a:endParaRPr sz="1600">
              <a:solidFill>
                <a:schemeClr val="dk1"/>
              </a:solidFill>
              <a:latin typeface="Montserrat"/>
              <a:ea typeface="Montserrat"/>
              <a:cs typeface="Montserrat"/>
              <a:sym typeface="Montserrat"/>
            </a:endParaRPr>
          </a:p>
        </p:txBody>
      </p:sp>
      <p:pic>
        <p:nvPicPr>
          <p:cNvPr id="330" name="Google Shape;330;p45"/>
          <p:cNvPicPr preferRelativeResize="0"/>
          <p:nvPr/>
        </p:nvPicPr>
        <p:blipFill>
          <a:blip r:embed="rId4">
            <a:alphaModFix/>
          </a:blip>
          <a:stretch>
            <a:fillRect/>
          </a:stretch>
        </p:blipFill>
        <p:spPr>
          <a:xfrm>
            <a:off x="713225" y="3492175"/>
            <a:ext cx="2262175" cy="936275"/>
          </a:xfrm>
          <a:prstGeom prst="rect">
            <a:avLst/>
          </a:prstGeom>
          <a:noFill/>
          <a:ln w="19050" cap="flat" cmpd="sng">
            <a:solidFill>
              <a:schemeClr val="dk2"/>
            </a:solidFill>
            <a:prstDash val="solid"/>
            <a:round/>
            <a:headEnd type="none" w="sm" len="sm"/>
            <a:tailEnd type="none" w="sm" len="sm"/>
          </a:ln>
        </p:spPr>
      </p:pic>
      <p:pic>
        <p:nvPicPr>
          <p:cNvPr id="331" name="Google Shape;331;p45"/>
          <p:cNvPicPr preferRelativeResize="0"/>
          <p:nvPr/>
        </p:nvPicPr>
        <p:blipFill>
          <a:blip r:embed="rId5">
            <a:alphaModFix/>
          </a:blip>
          <a:stretch>
            <a:fillRect/>
          </a:stretch>
        </p:blipFill>
        <p:spPr>
          <a:xfrm>
            <a:off x="3149150" y="3492175"/>
            <a:ext cx="2467206" cy="936275"/>
          </a:xfrm>
          <a:prstGeom prst="rect">
            <a:avLst/>
          </a:prstGeom>
          <a:noFill/>
          <a:ln w="19050" cap="flat" cmpd="sng">
            <a:solidFill>
              <a:schemeClr val="dk2"/>
            </a:solidFill>
            <a:prstDash val="solid"/>
            <a:round/>
            <a:headEnd type="none" w="sm" len="sm"/>
            <a:tailEnd type="none" w="sm" len="sm"/>
          </a:ln>
        </p:spPr>
      </p:pic>
      <p:sp>
        <p:nvSpPr>
          <p:cNvPr id="332" name="Google Shape;332;p45"/>
          <p:cNvSpPr txBox="1"/>
          <p:nvPr/>
        </p:nvSpPr>
        <p:spPr>
          <a:xfrm>
            <a:off x="5385675" y="2475825"/>
            <a:ext cx="37584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500" b="1">
                <a:solidFill>
                  <a:schemeClr val="dk1"/>
                </a:solidFill>
                <a:latin typeface="Montserrat"/>
                <a:ea typeface="Montserrat"/>
                <a:cs typeface="Montserrat"/>
                <a:sym typeface="Montserrat"/>
              </a:rPr>
              <a:t>T</a:t>
            </a:r>
            <a:r>
              <a:rPr lang="en" sz="1500">
                <a:solidFill>
                  <a:schemeClr val="dk1"/>
                </a:solidFill>
                <a:latin typeface="Montserrat"/>
                <a:ea typeface="Montserrat"/>
                <a:cs typeface="Montserrat"/>
                <a:sym typeface="Montserrat"/>
              </a:rPr>
              <a:t>= diag(τ</a:t>
            </a:r>
            <a:r>
              <a:rPr lang="en" sz="700">
                <a:solidFill>
                  <a:schemeClr val="dk1"/>
                </a:solidFill>
                <a:latin typeface="Montserrat"/>
                <a:ea typeface="Montserrat"/>
                <a:cs typeface="Montserrat"/>
                <a:sym typeface="Montserrat"/>
              </a:rPr>
              <a:t>11</a:t>
            </a:r>
            <a:r>
              <a:rPr lang="en" sz="1300">
                <a:solidFill>
                  <a:schemeClr val="dk1"/>
                </a:solidFill>
                <a:latin typeface="Montserrat"/>
                <a:ea typeface="Montserrat"/>
                <a:cs typeface="Montserrat"/>
                <a:sym typeface="Montserrat"/>
              </a:rPr>
              <a:t>²</a:t>
            </a:r>
            <a:r>
              <a:rPr lang="en" sz="1500">
                <a:solidFill>
                  <a:schemeClr val="dk1"/>
                </a:solidFill>
                <a:latin typeface="Montserrat"/>
                <a:ea typeface="Montserrat"/>
                <a:cs typeface="Montserrat"/>
                <a:sym typeface="Montserrat"/>
              </a:rPr>
              <a:t> , . . . , τ</a:t>
            </a:r>
            <a:r>
              <a:rPr lang="en" sz="700">
                <a:solidFill>
                  <a:schemeClr val="dk1"/>
                </a:solidFill>
                <a:latin typeface="Montserrat"/>
                <a:ea typeface="Montserrat"/>
                <a:cs typeface="Montserrat"/>
                <a:sym typeface="Montserrat"/>
              </a:rPr>
              <a:t>1p</a:t>
            </a:r>
            <a:r>
              <a:rPr lang="en" sz="1500">
                <a:solidFill>
                  <a:schemeClr val="dk1"/>
                </a:solidFill>
                <a:latin typeface="Montserrat"/>
                <a:ea typeface="Montserrat"/>
                <a:cs typeface="Montserrat"/>
                <a:sym typeface="Montserrat"/>
              </a:rPr>
              <a:t>², . . ., τ</a:t>
            </a:r>
            <a:r>
              <a:rPr lang="en" sz="700">
                <a:solidFill>
                  <a:schemeClr val="dk1"/>
                </a:solidFill>
                <a:latin typeface="Montserrat"/>
                <a:ea typeface="Montserrat"/>
                <a:cs typeface="Montserrat"/>
                <a:sym typeface="Montserrat"/>
              </a:rPr>
              <a:t>n1</a:t>
            </a:r>
            <a:r>
              <a:rPr lang="en" sz="1500">
                <a:solidFill>
                  <a:schemeClr val="dk1"/>
                </a:solidFill>
                <a:latin typeface="Montserrat"/>
                <a:ea typeface="Montserrat"/>
                <a:cs typeface="Montserrat"/>
                <a:sym typeface="Montserrat"/>
              </a:rPr>
              <a:t>², . . ., τ</a:t>
            </a:r>
            <a:r>
              <a:rPr lang="en" sz="700">
                <a:solidFill>
                  <a:schemeClr val="dk1"/>
                </a:solidFill>
                <a:latin typeface="Montserrat"/>
                <a:ea typeface="Montserrat"/>
                <a:cs typeface="Montserrat"/>
                <a:sym typeface="Montserrat"/>
              </a:rPr>
              <a:t>np</a:t>
            </a:r>
            <a:r>
              <a:rPr lang="en" sz="1500">
                <a:solidFill>
                  <a:schemeClr val="dk1"/>
                </a:solidFill>
                <a:latin typeface="Montserrat"/>
                <a:ea typeface="Montserrat"/>
                <a:cs typeface="Montserrat"/>
                <a:sym typeface="Montserrat"/>
              </a:rPr>
              <a:t>²)</a:t>
            </a:r>
            <a:endParaRPr sz="1300">
              <a:latin typeface="Montserrat"/>
              <a:ea typeface="Montserrat"/>
              <a:cs typeface="Montserrat"/>
              <a:sym typeface="Montserrat"/>
            </a:endParaRPr>
          </a:p>
        </p:txBody>
      </p:sp>
      <p:sp>
        <p:nvSpPr>
          <p:cNvPr id="333" name="Google Shape;333;p45"/>
          <p:cNvSpPr txBox="1"/>
          <p:nvPr/>
        </p:nvSpPr>
        <p:spPr>
          <a:xfrm>
            <a:off x="5385675" y="2891313"/>
            <a:ext cx="37584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Montserrat"/>
                <a:ea typeface="Montserrat"/>
                <a:cs typeface="Montserrat"/>
                <a:sym typeface="Montserrat"/>
              </a:rPr>
              <a:t>𝛿</a:t>
            </a:r>
            <a:r>
              <a:rPr lang="en" sz="800">
                <a:solidFill>
                  <a:schemeClr val="dk1"/>
                </a:solidFill>
                <a:latin typeface="Montserrat"/>
                <a:ea typeface="Montserrat"/>
                <a:cs typeface="Montserrat"/>
                <a:sym typeface="Montserrat"/>
              </a:rPr>
              <a:t>ik</a:t>
            </a:r>
            <a:r>
              <a:rPr lang="en" sz="1500">
                <a:solidFill>
                  <a:schemeClr val="dk1"/>
                </a:solidFill>
                <a:latin typeface="Montserrat"/>
                <a:ea typeface="Montserrat"/>
                <a:cs typeface="Montserrat"/>
                <a:sym typeface="Montserrat"/>
              </a:rPr>
              <a:t> = 𝛿</a:t>
            </a:r>
            <a:r>
              <a:rPr lang="en" sz="800">
                <a:solidFill>
                  <a:schemeClr val="dk1"/>
                </a:solidFill>
                <a:latin typeface="Montserrat"/>
                <a:ea typeface="Montserrat"/>
                <a:cs typeface="Montserrat"/>
                <a:sym typeface="Montserrat"/>
              </a:rPr>
              <a:t>ki</a:t>
            </a:r>
            <a:r>
              <a:rPr lang="en" sz="1500">
                <a:solidFill>
                  <a:schemeClr val="dk1"/>
                </a:solidFill>
                <a:latin typeface="Montserrat"/>
                <a:ea typeface="Montserrat"/>
                <a:cs typeface="Montserrat"/>
                <a:sym typeface="Montserrat"/>
              </a:rPr>
              <a:t> = 1 if i ~ k, 0 otherwise</a:t>
            </a:r>
            <a:endParaRPr sz="13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Hierarchical model for RCM experiments</a:t>
            </a:r>
            <a:endParaRPr/>
          </a:p>
          <a:p>
            <a:pPr marL="0" lvl="0" indent="0" algn="l" rtl="0">
              <a:spcBef>
                <a:spcPts val="0"/>
              </a:spcBef>
              <a:spcAft>
                <a:spcPts val="0"/>
              </a:spcAft>
              <a:buNone/>
            </a:pPr>
            <a:endParaRPr/>
          </a:p>
        </p:txBody>
      </p:sp>
      <p:sp>
        <p:nvSpPr>
          <p:cNvPr id="339" name="Google Shape;339;p46"/>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Data model:</a:t>
            </a:r>
            <a:endParaRPr sz="1500" b="1"/>
          </a:p>
          <a:p>
            <a:pPr marL="0" lvl="0" indent="0" algn="l" rtl="0">
              <a:spcBef>
                <a:spcPts val="1200"/>
              </a:spcBef>
              <a:spcAft>
                <a:spcPts val="0"/>
              </a:spcAft>
              <a:buNone/>
            </a:pPr>
            <a:endParaRPr sz="1500" b="1"/>
          </a:p>
          <a:p>
            <a:pPr marL="0" lvl="0" indent="0" algn="l" rtl="0">
              <a:spcBef>
                <a:spcPts val="1200"/>
              </a:spcBef>
              <a:spcAft>
                <a:spcPts val="0"/>
              </a:spcAft>
              <a:buNone/>
            </a:pPr>
            <a:r>
              <a:rPr lang="en" sz="1500" b="1"/>
              <a:t>Process model:</a:t>
            </a:r>
            <a:endParaRPr sz="1400"/>
          </a:p>
          <a:p>
            <a:pPr marL="0" lvl="0" indent="0" algn="l" rtl="0">
              <a:spcBef>
                <a:spcPts val="1200"/>
              </a:spcBef>
              <a:spcAft>
                <a:spcPts val="1200"/>
              </a:spcAft>
              <a:buNone/>
            </a:pPr>
            <a:endParaRPr sz="1400"/>
          </a:p>
        </p:txBody>
      </p:sp>
      <p:pic>
        <p:nvPicPr>
          <p:cNvPr id="340" name="Google Shape;340;p46"/>
          <p:cNvPicPr preferRelativeResize="0"/>
          <p:nvPr/>
        </p:nvPicPr>
        <p:blipFill rotWithShape="1">
          <a:blip r:embed="rId3">
            <a:alphaModFix/>
          </a:blip>
          <a:srcRect l="5749"/>
          <a:stretch/>
        </p:blipFill>
        <p:spPr>
          <a:xfrm>
            <a:off x="1210925" y="1634050"/>
            <a:ext cx="5185651" cy="499475"/>
          </a:xfrm>
          <a:prstGeom prst="rect">
            <a:avLst/>
          </a:prstGeom>
          <a:noFill/>
          <a:ln w="19050" cap="flat" cmpd="sng">
            <a:solidFill>
              <a:schemeClr val="dk2"/>
            </a:solidFill>
            <a:prstDash val="solid"/>
            <a:round/>
            <a:headEnd type="none" w="sm" len="sm"/>
            <a:tailEnd type="none" w="sm" len="sm"/>
          </a:ln>
        </p:spPr>
      </p:pic>
      <p:pic>
        <p:nvPicPr>
          <p:cNvPr id="341" name="Google Shape;341;p46"/>
          <p:cNvPicPr preferRelativeResize="0"/>
          <p:nvPr/>
        </p:nvPicPr>
        <p:blipFill>
          <a:blip r:embed="rId4">
            <a:alphaModFix/>
          </a:blip>
          <a:stretch>
            <a:fillRect/>
          </a:stretch>
        </p:blipFill>
        <p:spPr>
          <a:xfrm>
            <a:off x="1210925" y="2519200"/>
            <a:ext cx="3540476" cy="895475"/>
          </a:xfrm>
          <a:prstGeom prst="rect">
            <a:avLst/>
          </a:prstGeom>
          <a:noFill/>
          <a:ln w="19050" cap="flat" cmpd="sng">
            <a:solidFill>
              <a:schemeClr val="dk2"/>
            </a:solidFill>
            <a:prstDash val="solid"/>
            <a:round/>
            <a:headEnd type="none" w="sm" len="sm"/>
            <a:tailEnd type="none" w="sm" len="sm"/>
          </a:ln>
        </p:spPr>
      </p:pic>
      <p:pic>
        <p:nvPicPr>
          <p:cNvPr id="342" name="Google Shape;342;p46"/>
          <p:cNvPicPr preferRelativeResize="0"/>
          <p:nvPr/>
        </p:nvPicPr>
        <p:blipFill>
          <a:blip r:embed="rId5">
            <a:alphaModFix/>
          </a:blip>
          <a:stretch>
            <a:fillRect/>
          </a:stretch>
        </p:blipFill>
        <p:spPr>
          <a:xfrm>
            <a:off x="1210926" y="3585175"/>
            <a:ext cx="1522309" cy="895475"/>
          </a:xfrm>
          <a:prstGeom prst="rect">
            <a:avLst/>
          </a:prstGeom>
          <a:noFill/>
          <a:ln w="19050" cap="flat" cmpd="sng">
            <a:solidFill>
              <a:schemeClr val="dk2"/>
            </a:solidFill>
            <a:prstDash val="solid"/>
            <a:round/>
            <a:headEnd type="none" w="sm" len="sm"/>
            <a:tailEnd type="none" w="sm" len="sm"/>
          </a:ln>
        </p:spPr>
      </p:pic>
      <p:pic>
        <p:nvPicPr>
          <p:cNvPr id="343" name="Google Shape;343;p46"/>
          <p:cNvPicPr preferRelativeResize="0"/>
          <p:nvPr/>
        </p:nvPicPr>
        <p:blipFill>
          <a:blip r:embed="rId6">
            <a:alphaModFix/>
          </a:blip>
          <a:stretch>
            <a:fillRect/>
          </a:stretch>
        </p:blipFill>
        <p:spPr>
          <a:xfrm>
            <a:off x="2733225" y="3585175"/>
            <a:ext cx="4413893" cy="895475"/>
          </a:xfrm>
          <a:prstGeom prst="rect">
            <a:avLst/>
          </a:prstGeom>
          <a:noFill/>
          <a:ln w="19050" cap="flat" cmpd="sng">
            <a:solidFill>
              <a:schemeClr val="dk2"/>
            </a:solidFill>
            <a:prstDash val="solid"/>
            <a:round/>
            <a:headEnd type="none" w="sm" len="sm"/>
            <a:tailEnd type="none" w="sm" len="sm"/>
          </a:ln>
        </p:spPr>
      </p:pic>
      <p:sp>
        <p:nvSpPr>
          <p:cNvPr id="344" name="Google Shape;344;p46"/>
          <p:cNvSpPr/>
          <p:nvPr/>
        </p:nvSpPr>
        <p:spPr>
          <a:xfrm>
            <a:off x="2687075" y="3585175"/>
            <a:ext cx="103800" cy="89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 Model and Priors</a:t>
            </a:r>
            <a:endParaRPr/>
          </a:p>
        </p:txBody>
      </p:sp>
      <p:sp>
        <p:nvSpPr>
          <p:cNvPr id="350" name="Google Shape;350;p47"/>
          <p:cNvSpPr txBox="1"/>
          <p:nvPr/>
        </p:nvSpPr>
        <p:spPr>
          <a:xfrm>
            <a:off x="713225" y="1321200"/>
            <a:ext cx="7590300" cy="305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Montserrat"/>
                <a:ea typeface="Montserrat"/>
                <a:cs typeface="Montserrat"/>
                <a:sym typeface="Montserrat"/>
              </a:rPr>
              <a:t>Parameter model:</a:t>
            </a:r>
            <a:r>
              <a:rPr lang="en" sz="1100">
                <a:solidFill>
                  <a:schemeClr val="dk1"/>
                </a:solidFill>
              </a:rPr>
              <a:t>					</a:t>
            </a:r>
            <a:endParaRPr sz="1100">
              <a:solidFill>
                <a:schemeClr val="dk1"/>
              </a:solidFill>
            </a:endParaRPr>
          </a:p>
          <a:p>
            <a:pPr marL="457200" lvl="0" indent="-317500" algn="l" rtl="0">
              <a:lnSpc>
                <a:spcPct val="115000"/>
              </a:lnSpc>
              <a:spcBef>
                <a:spcPts val="120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σ</a:t>
            </a:r>
            <a:r>
              <a:rPr lang="en" sz="9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α</a:t>
            </a:r>
            <a:r>
              <a:rPr lang="en" sz="9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β</a:t>
            </a:r>
            <a:r>
              <a:rPr lang="en" sz="9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h</a:t>
            </a:r>
            <a:r>
              <a:rPr lang="en" sz="9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and Σb</a:t>
            </a:r>
            <a:endParaRPr>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τ</a:t>
            </a:r>
            <a:r>
              <a:rPr lang="en" sz="9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²</a:t>
            </a:r>
            <a:r>
              <a:rPr lang="en" sz="1100">
                <a:solidFill>
                  <a:schemeClr val="dk1"/>
                </a:solidFill>
                <a:latin typeface="Montserrat"/>
                <a:ea typeface="Montserrat"/>
                <a:cs typeface="Montserrat"/>
                <a:sym typeface="Montserrat"/>
              </a:rPr>
              <a:t>, </a:t>
            </a:r>
            <a:r>
              <a:rPr lang="en">
                <a:solidFill>
                  <a:schemeClr val="dk1"/>
                </a:solidFill>
                <a:latin typeface="Montserrat"/>
                <a:ea typeface="Montserrat"/>
                <a:cs typeface="Montserrat"/>
                <a:sym typeface="Montserrat"/>
              </a:rPr>
              <a:t>ρ, and φ</a:t>
            </a:r>
            <a:r>
              <a:rPr lang="en" sz="600">
                <a:solidFill>
                  <a:schemeClr val="dk1"/>
                </a:solidFill>
                <a:latin typeface="Montserrat"/>
                <a:ea typeface="Montserrat"/>
                <a:cs typeface="Montserrat"/>
                <a:sym typeface="Montserrat"/>
              </a:rPr>
              <a:t>ij</a:t>
            </a:r>
            <a:endParaRPr sz="1100">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Informative priors lead to biased estimates → noninformative (and independent) priors are assigned</a:t>
            </a:r>
            <a:endParaRPr>
              <a:solidFill>
                <a:schemeClr val="dk1"/>
              </a:solidFill>
              <a:latin typeface="Montserrat"/>
              <a:ea typeface="Montserrat"/>
              <a:cs typeface="Montserrat"/>
              <a:sym typeface="Montserrat"/>
            </a:endParaRPr>
          </a:p>
          <a:p>
            <a:pPr marL="0" lvl="0" indent="0" algn="l" rtl="0">
              <a:lnSpc>
                <a:spcPct val="115000"/>
              </a:lnSpc>
              <a:spcBef>
                <a:spcPts val="1200"/>
              </a:spcBef>
              <a:spcAft>
                <a:spcPts val="0"/>
              </a:spcAft>
              <a:buNone/>
            </a:pPr>
            <a:r>
              <a:rPr lang="en" sz="1500" b="1">
                <a:solidFill>
                  <a:schemeClr val="dk1"/>
                </a:solidFill>
                <a:latin typeface="Montserrat"/>
                <a:ea typeface="Montserrat"/>
                <a:cs typeface="Montserrat"/>
                <a:sym typeface="Montserrat"/>
              </a:rPr>
              <a:t>Priors:	</a:t>
            </a:r>
            <a:r>
              <a:rPr lang="en" sz="1100">
                <a:solidFill>
                  <a:schemeClr val="dk1"/>
                </a:solidFill>
              </a:rPr>
              <a:t>				</a:t>
            </a:r>
            <a:endParaRPr sz="1100">
              <a:solidFill>
                <a:schemeClr val="dk1"/>
              </a:solidFill>
            </a:endParaRPr>
          </a:p>
          <a:p>
            <a:pPr marL="457200" marR="0" lvl="0" indent="-317500" algn="l" rtl="0">
              <a:lnSpc>
                <a:spcPct val="115000"/>
              </a:lnSpc>
              <a:spcBef>
                <a:spcPts val="120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 (σ²) </a:t>
            </a:r>
            <a:r>
              <a:rPr lang="en" sz="2400">
                <a:solidFill>
                  <a:schemeClr val="dk1"/>
                </a:solidFill>
                <a:latin typeface="Montserrat"/>
                <a:ea typeface="Montserrat"/>
                <a:cs typeface="Montserrat"/>
                <a:sym typeface="Montserrat"/>
              </a:rPr>
              <a:t>∝</a:t>
            </a:r>
            <a:r>
              <a:rPr lang="en">
                <a:solidFill>
                  <a:schemeClr val="dk1"/>
                </a:solidFill>
                <a:latin typeface="Montserrat"/>
                <a:ea typeface="Montserrat"/>
                <a:cs typeface="Montserrat"/>
                <a:sym typeface="Montserrat"/>
              </a:rPr>
              <a:t> 1/σ²</a:t>
            </a:r>
            <a:r>
              <a:rPr lang="en" sz="1100">
                <a:solidFill>
                  <a:schemeClr val="dk1"/>
                </a:solidFill>
              </a:rPr>
              <a:t>					</a:t>
            </a:r>
            <a:endParaRPr sz="1100">
              <a:solidFill>
                <a:schemeClr val="dk1"/>
              </a:solidFill>
            </a:endParaRPr>
          </a:p>
          <a:p>
            <a:pPr marL="457200" marR="0" lvl="0" indent="-317500" algn="l" rtl="0">
              <a:lnSpc>
                <a:spcPct val="115000"/>
              </a:lnSpc>
              <a:spcBef>
                <a:spcPts val="0"/>
              </a:spcBef>
              <a:spcAft>
                <a:spcPts val="0"/>
              </a:spcAft>
              <a:buClr>
                <a:schemeClr val="dk1"/>
              </a:buClr>
              <a:buSzPts val="1400"/>
              <a:buFont typeface="Montserrat"/>
              <a:buChar char="●"/>
            </a:pPr>
            <a:r>
              <a:rPr lang="en" b="1">
                <a:solidFill>
                  <a:schemeClr val="dk1"/>
                </a:solidFill>
                <a:latin typeface="Montserrat"/>
                <a:ea typeface="Montserrat"/>
                <a:cs typeface="Montserrat"/>
                <a:sym typeface="Montserrat"/>
              </a:rPr>
              <a:t>α</a:t>
            </a:r>
            <a:r>
              <a:rPr lang="en" sz="8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 N(</a:t>
            </a:r>
            <a:r>
              <a:rPr lang="en" b="1">
                <a:solidFill>
                  <a:schemeClr val="dk1"/>
                </a:solidFill>
                <a:latin typeface="Montserrat"/>
                <a:ea typeface="Montserrat"/>
                <a:cs typeface="Montserrat"/>
                <a:sym typeface="Montserrat"/>
              </a:rPr>
              <a:t>0</a:t>
            </a:r>
            <a:r>
              <a:rPr lang="en">
                <a:solidFill>
                  <a:schemeClr val="dk1"/>
                </a:solidFill>
                <a:latin typeface="Montserrat"/>
                <a:ea typeface="Montserrat"/>
                <a:cs typeface="Montserrat"/>
                <a:sym typeface="Montserrat"/>
              </a:rPr>
              <a:t>, 10</a:t>
            </a:r>
            <a:r>
              <a:rPr lang="en" b="1">
                <a:solidFill>
                  <a:schemeClr val="dk1"/>
                </a:solidFill>
                <a:latin typeface="Montserrat"/>
                <a:ea typeface="Montserrat"/>
                <a:cs typeface="Montserrat"/>
                <a:sym typeface="Montserrat"/>
              </a:rPr>
              <a:t>I</a:t>
            </a:r>
            <a:r>
              <a:rPr lang="en" sz="800">
                <a:solidFill>
                  <a:schemeClr val="dk1"/>
                </a:solidFill>
                <a:latin typeface="Montserrat"/>
                <a:ea typeface="Montserrat"/>
                <a:cs typeface="Montserrat"/>
                <a:sym typeface="Montserrat"/>
              </a:rPr>
              <a:t>p</a:t>
            </a:r>
            <a:r>
              <a:rPr lang="en">
                <a:solidFill>
                  <a:schemeClr val="dk1"/>
                </a:solidFill>
                <a:latin typeface="Montserrat"/>
                <a:ea typeface="Montserrat"/>
                <a:cs typeface="Montserrat"/>
                <a:sym typeface="Montserrat"/>
              </a:rPr>
              <a:t>), </a:t>
            </a:r>
            <a:r>
              <a:rPr lang="en" b="1">
                <a:solidFill>
                  <a:schemeClr val="dk1"/>
                </a:solidFill>
                <a:latin typeface="Montserrat"/>
                <a:ea typeface="Montserrat"/>
                <a:cs typeface="Montserrat"/>
                <a:sym typeface="Montserrat"/>
              </a:rPr>
              <a:t>β</a:t>
            </a:r>
            <a:r>
              <a:rPr lang="en" sz="8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 N(</a:t>
            </a:r>
            <a:r>
              <a:rPr lang="en" b="1">
                <a:solidFill>
                  <a:schemeClr val="dk1"/>
                </a:solidFill>
                <a:latin typeface="Montserrat"/>
                <a:ea typeface="Montserrat"/>
                <a:cs typeface="Montserrat"/>
                <a:sym typeface="Montserrat"/>
              </a:rPr>
              <a:t>0</a:t>
            </a:r>
            <a:r>
              <a:rPr lang="en">
                <a:solidFill>
                  <a:schemeClr val="dk1"/>
                </a:solidFill>
                <a:latin typeface="Montserrat"/>
                <a:ea typeface="Montserrat"/>
                <a:cs typeface="Montserrat"/>
                <a:sym typeface="Montserrat"/>
              </a:rPr>
              <a:t>, 100</a:t>
            </a:r>
            <a:r>
              <a:rPr lang="en" b="1">
                <a:solidFill>
                  <a:schemeClr val="dk1"/>
                </a:solidFill>
                <a:latin typeface="Montserrat"/>
                <a:ea typeface="Montserrat"/>
                <a:cs typeface="Montserrat"/>
                <a:sym typeface="Montserrat"/>
              </a:rPr>
              <a:t>I</a:t>
            </a:r>
            <a:r>
              <a:rPr lang="en" sz="800">
                <a:solidFill>
                  <a:schemeClr val="dk1"/>
                </a:solidFill>
                <a:latin typeface="Montserrat"/>
                <a:ea typeface="Montserrat"/>
                <a:cs typeface="Montserrat"/>
                <a:sym typeface="Montserrat"/>
              </a:rPr>
              <a:t>p</a:t>
            </a:r>
            <a:r>
              <a:rPr lang="en">
                <a:solidFill>
                  <a:schemeClr val="dk1"/>
                </a:solidFill>
                <a:latin typeface="Montserrat"/>
                <a:ea typeface="Montserrat"/>
                <a:cs typeface="Montserrat"/>
                <a:sym typeface="Montserrat"/>
              </a:rPr>
              <a:t>), </a:t>
            </a:r>
            <a:r>
              <a:rPr lang="en" b="1">
                <a:solidFill>
                  <a:schemeClr val="dk1"/>
                </a:solidFill>
                <a:latin typeface="Montserrat"/>
                <a:ea typeface="Montserrat"/>
                <a:cs typeface="Montserrat"/>
                <a:sym typeface="Montserrat"/>
              </a:rPr>
              <a:t>h</a:t>
            </a:r>
            <a:r>
              <a:rPr lang="en" sz="800">
                <a:solidFill>
                  <a:schemeClr val="dk1"/>
                </a:solidFill>
                <a:latin typeface="Montserrat"/>
                <a:ea typeface="Montserrat"/>
                <a:cs typeface="Montserrat"/>
                <a:sym typeface="Montserrat"/>
              </a:rPr>
              <a:t>j</a:t>
            </a:r>
            <a:r>
              <a:rPr lang="en">
                <a:solidFill>
                  <a:schemeClr val="dk1"/>
                </a:solidFill>
                <a:latin typeface="Montserrat"/>
                <a:ea typeface="Montserrat"/>
                <a:cs typeface="Montserrat"/>
                <a:sym typeface="Montserrat"/>
              </a:rPr>
              <a:t> ~ N(</a:t>
            </a:r>
            <a:r>
              <a:rPr lang="en" b="1">
                <a:solidFill>
                  <a:schemeClr val="dk1"/>
                </a:solidFill>
                <a:latin typeface="Montserrat"/>
                <a:ea typeface="Montserrat"/>
                <a:cs typeface="Montserrat"/>
                <a:sym typeface="Montserrat"/>
              </a:rPr>
              <a:t>0</a:t>
            </a:r>
            <a:r>
              <a:rPr lang="en">
                <a:solidFill>
                  <a:schemeClr val="dk1"/>
                </a:solidFill>
                <a:latin typeface="Montserrat"/>
                <a:ea typeface="Montserrat"/>
                <a:cs typeface="Montserrat"/>
                <a:sym typeface="Montserrat"/>
              </a:rPr>
              <a:t>, 10</a:t>
            </a:r>
            <a:r>
              <a:rPr lang="en" b="1">
                <a:solidFill>
                  <a:schemeClr val="dk1"/>
                </a:solidFill>
                <a:latin typeface="Montserrat"/>
                <a:ea typeface="Montserrat"/>
                <a:cs typeface="Montserrat"/>
                <a:sym typeface="Montserrat"/>
              </a:rPr>
              <a:t>I</a:t>
            </a:r>
            <a:r>
              <a:rPr lang="en">
                <a:solidFill>
                  <a:schemeClr val="dk1"/>
                </a:solidFill>
                <a:latin typeface="Montserrat"/>
                <a:ea typeface="Montserrat"/>
                <a:cs typeface="Montserrat"/>
                <a:sym typeface="Montserrat"/>
              </a:rPr>
              <a:t>p)</a:t>
            </a:r>
            <a:endParaRPr>
              <a:solidFill>
                <a:schemeClr val="dk1"/>
              </a:solidFill>
              <a:latin typeface="Montserrat"/>
              <a:ea typeface="Montserrat"/>
              <a:cs typeface="Montserrat"/>
              <a:sym typeface="Montserrat"/>
            </a:endParaRPr>
          </a:p>
          <a:p>
            <a:pPr marL="457200" lvl="0" indent="-317500" algn="l" rtl="0">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ρ, φ</a:t>
            </a:r>
            <a:r>
              <a:rPr lang="en" sz="800">
                <a:solidFill>
                  <a:schemeClr val="dk1"/>
                </a:solidFill>
                <a:latin typeface="Montserrat"/>
                <a:ea typeface="Montserrat"/>
                <a:cs typeface="Montserrat"/>
                <a:sym typeface="Montserrat"/>
              </a:rPr>
              <a:t>ij </a:t>
            </a:r>
            <a:r>
              <a:rPr lang="en">
                <a:solidFill>
                  <a:schemeClr val="dk1"/>
                </a:solidFill>
                <a:latin typeface="Montserrat"/>
                <a:ea typeface="Montserrat"/>
                <a:cs typeface="Montserrat"/>
                <a:sym typeface="Montserrat"/>
              </a:rPr>
              <a:t>~ Unif(range of values that gives a positive definite covariance matrix)</a:t>
            </a:r>
            <a:endParaRPr>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Posterior Distribution</a:t>
            </a:r>
            <a:endParaRPr/>
          </a:p>
        </p:txBody>
      </p:sp>
      <p:pic>
        <p:nvPicPr>
          <p:cNvPr id="356" name="Google Shape;356;p48"/>
          <p:cNvPicPr preferRelativeResize="0"/>
          <p:nvPr/>
        </p:nvPicPr>
        <p:blipFill>
          <a:blip r:embed="rId3">
            <a:alphaModFix/>
          </a:blip>
          <a:stretch>
            <a:fillRect/>
          </a:stretch>
        </p:blipFill>
        <p:spPr>
          <a:xfrm>
            <a:off x="713225" y="1311000"/>
            <a:ext cx="7080850" cy="1768175"/>
          </a:xfrm>
          <a:prstGeom prst="rect">
            <a:avLst/>
          </a:prstGeom>
          <a:noFill/>
          <a:ln w="19050" cap="flat" cmpd="sng">
            <a:solidFill>
              <a:schemeClr val="dk2"/>
            </a:solidFill>
            <a:prstDash val="solid"/>
            <a:round/>
            <a:headEnd type="none" w="sm" len="sm"/>
            <a:tailEnd type="none" w="sm" len="sm"/>
          </a:ln>
        </p:spPr>
      </p:pic>
      <p:sp>
        <p:nvSpPr>
          <p:cNvPr id="357" name="Google Shape;357;p48"/>
          <p:cNvSpPr txBox="1"/>
          <p:nvPr/>
        </p:nvSpPr>
        <p:spPr>
          <a:xfrm>
            <a:off x="713225" y="3199450"/>
            <a:ext cx="7186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Has no closed form, so we use MCMC to sample from the Posterior Distribution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Gibbs Sampling + Metropolis-Hastings steps while needed</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2714550" y="254396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363" name="Google Shape;363;p49"/>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64" name="Google Shape;364;p49"/>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Experimental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 Design</a:t>
            </a:r>
            <a:endParaRPr/>
          </a:p>
        </p:txBody>
      </p:sp>
      <p:sp>
        <p:nvSpPr>
          <p:cNvPr id="370" name="Google Shape;370;p50"/>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sz="1400" b="1">
                <a:solidFill>
                  <a:schemeClr val="dk1"/>
                </a:solidFill>
              </a:rPr>
              <a:t>n = 44 </a:t>
            </a:r>
            <a:r>
              <a:rPr lang="en" sz="2600" b="1">
                <a:solidFill>
                  <a:schemeClr val="dk1"/>
                </a:solidFill>
              </a:rPr>
              <a:t>⨯</a:t>
            </a:r>
            <a:r>
              <a:rPr lang="en" sz="1400" b="1">
                <a:solidFill>
                  <a:schemeClr val="dk1"/>
                </a:solidFill>
              </a:rPr>
              <a:t> 56 = 2464</a:t>
            </a:r>
            <a:r>
              <a:rPr lang="en" sz="1400">
                <a:solidFill>
                  <a:schemeClr val="dk1"/>
                </a:solidFill>
              </a:rPr>
              <a:t>: 2464 grid boxes on a regular lattice</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b="1">
                <a:solidFill>
                  <a:schemeClr val="dk1"/>
                </a:solidFill>
              </a:rPr>
              <a:t>p = 2</a:t>
            </a:r>
            <a:r>
              <a:rPr lang="en" sz="1400">
                <a:solidFill>
                  <a:schemeClr val="dk1"/>
                </a:solidFill>
              </a:rPr>
              <a:t>: seasonal temperature and precipitation</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b="1">
                <a:solidFill>
                  <a:schemeClr val="dk1"/>
                </a:solidFill>
              </a:rPr>
              <a:t>m = 3</a:t>
            </a:r>
            <a:r>
              <a:rPr lang="en" sz="1400">
                <a:solidFill>
                  <a:schemeClr val="dk1"/>
                </a:solidFill>
              </a:rPr>
              <a:t>: 3 ensemble members</a:t>
            </a:r>
            <a:endParaRPr sz="1400">
              <a:solidFill>
                <a:schemeClr val="dk1"/>
              </a:solidFill>
            </a:endParaRPr>
          </a:p>
          <a:p>
            <a:pPr marL="0" lvl="0" indent="0" algn="l" rtl="0">
              <a:lnSpc>
                <a:spcPct val="100000"/>
              </a:lnSpc>
              <a:spcBef>
                <a:spcPts val="1200"/>
              </a:spcBef>
              <a:spcAft>
                <a:spcPts val="0"/>
              </a:spcAft>
              <a:buClr>
                <a:schemeClr val="dk1"/>
              </a:buClr>
              <a:buSzPts val="1100"/>
              <a:buFont typeface="Arial"/>
              <a:buNone/>
            </a:pPr>
            <a:endParaRPr sz="1400">
              <a:solidFill>
                <a:schemeClr val="dk1"/>
              </a:solidFill>
            </a:endParaRPr>
          </a:p>
          <a:p>
            <a:pPr marL="0" marR="0" lvl="0" indent="0" algn="l" rtl="0">
              <a:lnSpc>
                <a:spcPct val="100000"/>
              </a:lnSpc>
              <a:spcBef>
                <a:spcPts val="1200"/>
              </a:spcBef>
              <a:spcAft>
                <a:spcPts val="1200"/>
              </a:spcAft>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Winter</a:t>
            </a:r>
            <a:endParaRPr/>
          </a:p>
        </p:txBody>
      </p:sp>
      <p:sp>
        <p:nvSpPr>
          <p:cNvPr id="376" name="Google Shape;376;p51"/>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b="1"/>
              <a:t>First Regime:</a:t>
            </a:r>
            <a:endParaRPr sz="1300" b="1"/>
          </a:p>
          <a:p>
            <a:pPr marL="457200" lvl="0" indent="-317500" algn="l" rtl="0">
              <a:lnSpc>
                <a:spcPct val="100000"/>
              </a:lnSpc>
              <a:spcBef>
                <a:spcPts val="0"/>
              </a:spcBef>
              <a:spcAft>
                <a:spcPts val="0"/>
              </a:spcAft>
              <a:buSzPts val="1400"/>
              <a:buChar char="●"/>
            </a:pPr>
            <a:r>
              <a:rPr lang="en" sz="1400"/>
              <a:t>2500 iterations</a:t>
            </a:r>
            <a:endParaRPr sz="1400"/>
          </a:p>
          <a:p>
            <a:pPr marL="457200" lvl="0" indent="-317500" algn="l" rtl="0">
              <a:lnSpc>
                <a:spcPct val="100000"/>
              </a:lnSpc>
              <a:spcBef>
                <a:spcPts val="0"/>
              </a:spcBef>
              <a:spcAft>
                <a:spcPts val="0"/>
              </a:spcAft>
              <a:buSzPts val="1400"/>
              <a:buChar char="●"/>
            </a:pPr>
            <a:r>
              <a:rPr lang="en" sz="1400"/>
              <a:t>Conditional dependent variables were updated one at a time</a:t>
            </a:r>
            <a:endParaRPr sz="1400"/>
          </a:p>
          <a:p>
            <a:pPr marL="457200" lvl="0" indent="-317500" algn="l" rtl="0">
              <a:lnSpc>
                <a:spcPct val="100000"/>
              </a:lnSpc>
              <a:spcBef>
                <a:spcPts val="0"/>
              </a:spcBef>
              <a:spcAft>
                <a:spcPts val="0"/>
              </a:spcAft>
              <a:buSzPts val="1400"/>
              <a:buChar char="●"/>
            </a:pPr>
            <a:r>
              <a:rPr lang="en" sz="1400"/>
              <a:t>Proposal variance updated to achieve ~20% acceptance rate</a:t>
            </a:r>
            <a:endParaRPr sz="1400"/>
          </a:p>
          <a:p>
            <a:pPr marL="0" lvl="0" indent="0" algn="l" rtl="0">
              <a:lnSpc>
                <a:spcPct val="100000"/>
              </a:lnSpc>
              <a:spcBef>
                <a:spcPts val="1200"/>
              </a:spcBef>
              <a:spcAft>
                <a:spcPts val="0"/>
              </a:spcAft>
              <a:buNone/>
            </a:pPr>
            <a:r>
              <a:rPr lang="en" sz="1500" b="1"/>
              <a:t>Second Regime</a:t>
            </a:r>
            <a:r>
              <a:rPr lang="en" sz="1400"/>
              <a:t>:</a:t>
            </a:r>
            <a:endParaRPr sz="1400"/>
          </a:p>
          <a:p>
            <a:pPr marL="457200" lvl="0" indent="-317500" algn="l" rtl="0">
              <a:lnSpc>
                <a:spcPct val="100000"/>
              </a:lnSpc>
              <a:spcBef>
                <a:spcPts val="0"/>
              </a:spcBef>
              <a:spcAft>
                <a:spcPts val="0"/>
              </a:spcAft>
              <a:buSzPts val="1400"/>
              <a:buChar char="●"/>
            </a:pPr>
            <a:r>
              <a:rPr lang="en" sz="1400"/>
              <a:t>10,000 iterations</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sz="1400"/>
              <a:t>ρ, φ</a:t>
            </a:r>
            <a:r>
              <a:rPr lang="en" sz="600"/>
              <a:t>12</a:t>
            </a:r>
            <a:r>
              <a:rPr lang="en" sz="1400"/>
              <a:t>, and φ</a:t>
            </a:r>
            <a:r>
              <a:rPr lang="en" sz="600"/>
              <a:t>21</a:t>
            </a:r>
            <a:r>
              <a:rPr lang="en" sz="1400"/>
              <a:t> were updated simultaneously</a:t>
            </a:r>
            <a:endParaRPr sz="1400"/>
          </a:p>
          <a:p>
            <a:pPr marL="457200" lvl="0" indent="-317500" algn="l" rtl="0">
              <a:lnSpc>
                <a:spcPct val="100000"/>
              </a:lnSpc>
              <a:spcBef>
                <a:spcPts val="0"/>
              </a:spcBef>
              <a:spcAft>
                <a:spcPts val="0"/>
              </a:spcAft>
              <a:buSzPts val="1400"/>
              <a:buChar char="●"/>
            </a:pPr>
            <a:r>
              <a:rPr lang="en" sz="1400">
                <a:solidFill>
                  <a:schemeClr val="dk1"/>
                </a:solidFill>
              </a:rPr>
              <a:t>φ</a:t>
            </a:r>
            <a:r>
              <a:rPr lang="en" sz="600">
                <a:solidFill>
                  <a:schemeClr val="dk1"/>
                </a:solidFill>
              </a:rPr>
              <a:t>11</a:t>
            </a:r>
            <a:r>
              <a:rPr lang="en" sz="1400">
                <a:solidFill>
                  <a:schemeClr val="dk1"/>
                </a:solidFill>
              </a:rPr>
              <a:t>, and φ</a:t>
            </a:r>
            <a:r>
              <a:rPr lang="en" sz="600">
                <a:solidFill>
                  <a:schemeClr val="dk1"/>
                </a:solidFill>
              </a:rPr>
              <a:t>22 </a:t>
            </a:r>
            <a:r>
              <a:rPr lang="en" sz="1400">
                <a:solidFill>
                  <a:schemeClr val="dk1"/>
                </a:solidFill>
              </a:rPr>
              <a:t>were updated one at a time</a:t>
            </a:r>
            <a:endParaRPr sz="1400"/>
          </a:p>
          <a:p>
            <a:pPr marL="457200" lvl="0" indent="-317500" algn="l" rtl="0">
              <a:lnSpc>
                <a:spcPct val="100000"/>
              </a:lnSpc>
              <a:spcBef>
                <a:spcPts val="0"/>
              </a:spcBef>
              <a:spcAft>
                <a:spcPts val="0"/>
              </a:spcAft>
              <a:buSzPts val="1400"/>
              <a:buChar char="●"/>
            </a:pPr>
            <a:r>
              <a:rPr lang="en" sz="1400">
                <a:solidFill>
                  <a:schemeClr val="dk1"/>
                </a:solidFill>
              </a:rPr>
              <a:t>Proposal covariance matrix updated to achieve ~20% acceptance rate</a:t>
            </a:r>
            <a:endParaRPr sz="1400"/>
          </a:p>
          <a:p>
            <a:pPr marL="0" lvl="0" indent="0" algn="l" rtl="0">
              <a:lnSpc>
                <a:spcPct val="100000"/>
              </a:lnSpc>
              <a:spcBef>
                <a:spcPts val="1200"/>
              </a:spcBef>
              <a:spcAft>
                <a:spcPts val="0"/>
              </a:spcAft>
              <a:buNone/>
            </a:pPr>
            <a:r>
              <a:rPr lang="en" sz="1500" b="1"/>
              <a:t>Third Regime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457200" lvl="0" indent="-317500" algn="l" rtl="0">
              <a:lnSpc>
                <a:spcPct val="100000"/>
              </a:lnSpc>
              <a:spcBef>
                <a:spcPts val="0"/>
              </a:spcBef>
              <a:spcAft>
                <a:spcPts val="0"/>
              </a:spcAft>
              <a:buSzPts val="1400"/>
              <a:buChar char="●"/>
            </a:pPr>
            <a:r>
              <a:rPr lang="en" sz="1400"/>
              <a:t>Same as the second regime</a:t>
            </a:r>
            <a:endParaRPr sz="1400"/>
          </a:p>
          <a:p>
            <a:pPr marL="457200" marR="0" lvl="0" indent="-317500" algn="l" rtl="0">
              <a:lnSpc>
                <a:spcPct val="100000"/>
              </a:lnSpc>
              <a:spcBef>
                <a:spcPts val="0"/>
              </a:spcBef>
              <a:spcAft>
                <a:spcPts val="0"/>
              </a:spcAft>
              <a:buSzPts val="1400"/>
              <a:buChar char="●"/>
            </a:pPr>
            <a:r>
              <a:rPr lang="en" sz="1400"/>
              <a:t>No further updates to the proposal distribution</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Winter</a:t>
            </a:r>
            <a:endParaRPr/>
          </a:p>
        </p:txBody>
      </p:sp>
      <p:pic>
        <p:nvPicPr>
          <p:cNvPr id="382" name="Google Shape;382;p52"/>
          <p:cNvPicPr preferRelativeResize="0"/>
          <p:nvPr/>
        </p:nvPicPr>
        <p:blipFill>
          <a:blip r:embed="rId3">
            <a:alphaModFix/>
          </a:blip>
          <a:stretch>
            <a:fillRect/>
          </a:stretch>
        </p:blipFill>
        <p:spPr>
          <a:xfrm>
            <a:off x="1815050" y="1217738"/>
            <a:ext cx="5513879" cy="2975400"/>
          </a:xfrm>
          <a:prstGeom prst="rect">
            <a:avLst/>
          </a:prstGeom>
          <a:noFill/>
          <a:ln w="19050" cap="flat" cmpd="sng">
            <a:solidFill>
              <a:schemeClr val="dk2"/>
            </a:solidFill>
            <a:prstDash val="solid"/>
            <a:round/>
            <a:headEnd type="none" w="sm" len="sm"/>
            <a:tailEnd type="none" w="sm" len="sm"/>
          </a:ln>
        </p:spPr>
      </p:pic>
      <p:sp>
        <p:nvSpPr>
          <p:cNvPr id="383" name="Google Shape;383;p52"/>
          <p:cNvSpPr txBox="1"/>
          <p:nvPr/>
        </p:nvSpPr>
        <p:spPr>
          <a:xfrm>
            <a:off x="1934100" y="4187500"/>
            <a:ext cx="12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Posterior Means (Fixed Effect)</a:t>
            </a:r>
            <a:endParaRPr>
              <a:latin typeface="Montserrat"/>
              <a:ea typeface="Montserrat"/>
              <a:cs typeface="Montserrat"/>
              <a:sym typeface="Montserrat"/>
            </a:endParaRPr>
          </a:p>
        </p:txBody>
      </p:sp>
      <p:sp>
        <p:nvSpPr>
          <p:cNvPr id="384" name="Google Shape;384;p52"/>
          <p:cNvSpPr txBox="1"/>
          <p:nvPr/>
        </p:nvSpPr>
        <p:spPr>
          <a:xfrm>
            <a:off x="3866700" y="4187500"/>
            <a:ext cx="1228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Spatial Effect</a:t>
            </a:r>
            <a:endParaRPr>
              <a:latin typeface="Montserrat"/>
              <a:ea typeface="Montserrat"/>
              <a:cs typeface="Montserrat"/>
              <a:sym typeface="Montserrat"/>
            </a:endParaRPr>
          </a:p>
        </p:txBody>
      </p:sp>
      <p:sp>
        <p:nvSpPr>
          <p:cNvPr id="385" name="Google Shape;385;p52"/>
          <p:cNvSpPr txBox="1"/>
          <p:nvPr/>
        </p:nvSpPr>
        <p:spPr>
          <a:xfrm>
            <a:off x="6105075" y="4187500"/>
            <a:ext cx="56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Sum</a:t>
            </a:r>
            <a:endParaRPr>
              <a:latin typeface="Montserrat"/>
              <a:ea typeface="Montserrat"/>
              <a:cs typeface="Montserrat"/>
              <a:sym typeface="Montserrat"/>
            </a:endParaRPr>
          </a:p>
        </p:txBody>
      </p:sp>
      <p:sp>
        <p:nvSpPr>
          <p:cNvPr id="386" name="Google Shape;386;p52"/>
          <p:cNvSpPr txBox="1"/>
          <p:nvPr/>
        </p:nvSpPr>
        <p:spPr>
          <a:xfrm>
            <a:off x="318650" y="1597875"/>
            <a:ext cx="1496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Change in midpoint temperature</a:t>
            </a:r>
            <a:endParaRPr>
              <a:latin typeface="Montserrat"/>
              <a:ea typeface="Montserrat"/>
              <a:cs typeface="Montserrat"/>
              <a:sym typeface="Montserrat"/>
            </a:endParaRPr>
          </a:p>
        </p:txBody>
      </p:sp>
      <p:sp>
        <p:nvSpPr>
          <p:cNvPr id="387" name="Google Shape;387;p52"/>
          <p:cNvSpPr txBox="1"/>
          <p:nvPr/>
        </p:nvSpPr>
        <p:spPr>
          <a:xfrm>
            <a:off x="433400" y="3240950"/>
            <a:ext cx="1266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Change in total precipitation</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2" name="Google Shape;252;p35"/>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Goal</a:t>
            </a:r>
            <a:endParaRPr/>
          </a:p>
        </p:txBody>
      </p:sp>
      <p:sp>
        <p:nvSpPr>
          <p:cNvPr id="253" name="Google Shape;253;p35"/>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a:t>
            </a:r>
            <a:endParaRPr/>
          </a:p>
        </p:txBody>
      </p:sp>
      <p:sp>
        <p:nvSpPr>
          <p:cNvPr id="254" name="Google Shape;254;p35"/>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Climate, Climate System, and Climate Model</a:t>
            </a:r>
            <a:endParaRPr/>
          </a:p>
        </p:txBody>
      </p:sp>
      <p:sp>
        <p:nvSpPr>
          <p:cNvPr id="255" name="Google Shape;255;p35"/>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Main research problem</a:t>
            </a:r>
            <a:endParaRPr>
              <a:solidFill>
                <a:schemeClr val="dk1"/>
              </a:solidFill>
            </a:endParaRPr>
          </a:p>
          <a:p>
            <a:pPr marL="0" lvl="0" indent="0" algn="ctr" rtl="0">
              <a:spcBef>
                <a:spcPts val="0"/>
              </a:spcBef>
              <a:spcAft>
                <a:spcPts val="0"/>
              </a:spcAft>
              <a:buNone/>
            </a:pPr>
            <a:endParaRPr/>
          </a:p>
        </p:txBody>
      </p:sp>
      <p:sp>
        <p:nvSpPr>
          <p:cNvPr id="256" name="Google Shape;256;p35"/>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
        <p:nvSpPr>
          <p:cNvPr id="257" name="Google Shape;257;p35"/>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Experimental results</a:t>
            </a:r>
            <a:endParaRPr/>
          </a:p>
        </p:txBody>
      </p:sp>
      <p:sp>
        <p:nvSpPr>
          <p:cNvPr id="258" name="Google Shape;258;p35"/>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Models</a:t>
            </a:r>
            <a:endParaRPr/>
          </a:p>
        </p:txBody>
      </p:sp>
      <p:sp>
        <p:nvSpPr>
          <p:cNvPr id="259" name="Google Shape;259;p35"/>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MRF, CAR, multivariate Hierarchical model</a:t>
            </a:r>
            <a:endParaRPr/>
          </a:p>
        </p:txBody>
      </p:sp>
      <p:sp>
        <p:nvSpPr>
          <p:cNvPr id="260" name="Google Shape;260;p35"/>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1" name="Google Shape;261;p35"/>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35"/>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3" name="Google Shape;263;p35"/>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Winter</a:t>
            </a:r>
            <a:endParaRPr/>
          </a:p>
        </p:txBody>
      </p:sp>
      <p:pic>
        <p:nvPicPr>
          <p:cNvPr id="393" name="Google Shape;393;p53"/>
          <p:cNvPicPr preferRelativeResize="0"/>
          <p:nvPr/>
        </p:nvPicPr>
        <p:blipFill>
          <a:blip r:embed="rId3">
            <a:alphaModFix/>
          </a:blip>
          <a:stretch>
            <a:fillRect/>
          </a:stretch>
        </p:blipFill>
        <p:spPr>
          <a:xfrm>
            <a:off x="152400" y="1184400"/>
            <a:ext cx="8839199" cy="2485478"/>
          </a:xfrm>
          <a:prstGeom prst="rect">
            <a:avLst/>
          </a:prstGeom>
          <a:noFill/>
          <a:ln w="19050" cap="flat" cmpd="sng">
            <a:solidFill>
              <a:schemeClr val="dk2"/>
            </a:solidFill>
            <a:prstDash val="solid"/>
            <a:round/>
            <a:headEnd type="none" w="sm" len="sm"/>
            <a:tailEnd type="none" w="sm" len="sm"/>
          </a:ln>
        </p:spPr>
      </p:pic>
      <p:sp>
        <p:nvSpPr>
          <p:cNvPr id="394" name="Google Shape;394;p53"/>
          <p:cNvSpPr txBox="1"/>
          <p:nvPr/>
        </p:nvSpPr>
        <p:spPr>
          <a:xfrm>
            <a:off x="556775" y="3884200"/>
            <a:ext cx="1733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Increasing temperature</a:t>
            </a:r>
            <a:endParaRPr>
              <a:latin typeface="Montserrat"/>
              <a:ea typeface="Montserrat"/>
              <a:cs typeface="Montserrat"/>
              <a:sym typeface="Montserrat"/>
            </a:endParaRPr>
          </a:p>
        </p:txBody>
      </p:sp>
      <p:sp>
        <p:nvSpPr>
          <p:cNvPr id="395" name="Google Shape;395;p53"/>
          <p:cNvSpPr txBox="1"/>
          <p:nvPr/>
        </p:nvSpPr>
        <p:spPr>
          <a:xfrm>
            <a:off x="3438075" y="3884200"/>
            <a:ext cx="211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Decreasing total precipitation</a:t>
            </a:r>
            <a:endParaRPr>
              <a:latin typeface="Montserrat"/>
              <a:ea typeface="Montserrat"/>
              <a:cs typeface="Montserrat"/>
              <a:sym typeface="Montserrat"/>
            </a:endParaRPr>
          </a:p>
        </p:txBody>
      </p:sp>
      <p:sp>
        <p:nvSpPr>
          <p:cNvPr id="396" name="Google Shape;396;p53"/>
          <p:cNvSpPr txBox="1"/>
          <p:nvPr/>
        </p:nvSpPr>
        <p:spPr>
          <a:xfrm>
            <a:off x="6411425" y="3730300"/>
            <a:ext cx="2019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Simultaneously increasing temperature and decreasing total precipitation</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Summer</a:t>
            </a:r>
            <a:endParaRPr/>
          </a:p>
        </p:txBody>
      </p:sp>
      <p:sp>
        <p:nvSpPr>
          <p:cNvPr id="402" name="Google Shape;402;p54"/>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b="1"/>
              <a:t>First Regime:</a:t>
            </a:r>
            <a:endParaRPr sz="1300" b="1"/>
          </a:p>
          <a:p>
            <a:pPr marL="457200" lvl="0" indent="-317500" algn="l" rtl="0">
              <a:lnSpc>
                <a:spcPct val="100000"/>
              </a:lnSpc>
              <a:spcBef>
                <a:spcPts val="0"/>
              </a:spcBef>
              <a:spcAft>
                <a:spcPts val="0"/>
              </a:spcAft>
              <a:buSzPts val="1400"/>
              <a:buChar char="●"/>
            </a:pPr>
            <a:r>
              <a:rPr lang="en" sz="1400"/>
              <a:t>2500 iterations</a:t>
            </a:r>
            <a:endParaRPr sz="1400"/>
          </a:p>
          <a:p>
            <a:pPr marL="457200" lvl="0" indent="-317500" algn="l" rtl="0">
              <a:lnSpc>
                <a:spcPct val="100000"/>
              </a:lnSpc>
              <a:spcBef>
                <a:spcPts val="0"/>
              </a:spcBef>
              <a:spcAft>
                <a:spcPts val="0"/>
              </a:spcAft>
              <a:buSzPts val="1400"/>
              <a:buChar char="●"/>
            </a:pPr>
            <a:r>
              <a:rPr lang="en" sz="1400"/>
              <a:t>Conditional dependent parameters were updated one at a time</a:t>
            </a:r>
            <a:endParaRPr sz="1400"/>
          </a:p>
          <a:p>
            <a:pPr marL="457200" lvl="0" indent="-317500" algn="l" rtl="0">
              <a:lnSpc>
                <a:spcPct val="100000"/>
              </a:lnSpc>
              <a:spcBef>
                <a:spcPts val="0"/>
              </a:spcBef>
              <a:spcAft>
                <a:spcPts val="0"/>
              </a:spcAft>
              <a:buSzPts val="1400"/>
              <a:buChar char="●"/>
            </a:pPr>
            <a:r>
              <a:rPr lang="en" sz="1400"/>
              <a:t>Proposal variance updated to achieve ~20% acceptance rate</a:t>
            </a:r>
            <a:endParaRPr sz="1400"/>
          </a:p>
          <a:p>
            <a:pPr marL="0" lvl="0" indent="0" algn="l" rtl="0">
              <a:lnSpc>
                <a:spcPct val="100000"/>
              </a:lnSpc>
              <a:spcBef>
                <a:spcPts val="1200"/>
              </a:spcBef>
              <a:spcAft>
                <a:spcPts val="0"/>
              </a:spcAft>
              <a:buNone/>
            </a:pPr>
            <a:r>
              <a:rPr lang="en" sz="1500" b="1"/>
              <a:t>Second Regime</a:t>
            </a:r>
            <a:r>
              <a:rPr lang="en" sz="1400"/>
              <a:t>:</a:t>
            </a:r>
            <a:endParaRPr sz="1400"/>
          </a:p>
          <a:p>
            <a:pPr marL="457200" lvl="0" indent="-317500" algn="l" rtl="0">
              <a:lnSpc>
                <a:spcPct val="100000"/>
              </a:lnSpc>
              <a:spcBef>
                <a:spcPts val="0"/>
              </a:spcBef>
              <a:spcAft>
                <a:spcPts val="0"/>
              </a:spcAft>
              <a:buSzPts val="1400"/>
              <a:buChar char="●"/>
            </a:pPr>
            <a:r>
              <a:rPr lang="en" sz="1400"/>
              <a:t>20,000 iterations</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sz="1400"/>
              <a:t>ρ, </a:t>
            </a:r>
            <a:r>
              <a:rPr lang="en" sz="1400">
                <a:solidFill>
                  <a:schemeClr val="dk1"/>
                </a:solidFill>
              </a:rPr>
              <a:t>φ</a:t>
            </a:r>
            <a:r>
              <a:rPr lang="en" sz="600">
                <a:solidFill>
                  <a:schemeClr val="dk1"/>
                </a:solidFill>
              </a:rPr>
              <a:t>11</a:t>
            </a:r>
            <a:r>
              <a:rPr lang="en" sz="1400">
                <a:solidFill>
                  <a:schemeClr val="dk1"/>
                </a:solidFill>
              </a:rPr>
              <a:t>, </a:t>
            </a:r>
            <a:r>
              <a:rPr lang="en" sz="1400"/>
              <a:t>φ</a:t>
            </a:r>
            <a:r>
              <a:rPr lang="en" sz="600"/>
              <a:t>12</a:t>
            </a:r>
            <a:r>
              <a:rPr lang="en" sz="1400"/>
              <a:t>, </a:t>
            </a:r>
            <a:r>
              <a:rPr lang="en" sz="1400">
                <a:solidFill>
                  <a:schemeClr val="dk1"/>
                </a:solidFill>
              </a:rPr>
              <a:t>φ</a:t>
            </a:r>
            <a:r>
              <a:rPr lang="en" sz="600">
                <a:solidFill>
                  <a:schemeClr val="dk1"/>
                </a:solidFill>
              </a:rPr>
              <a:t>21</a:t>
            </a:r>
            <a:r>
              <a:rPr lang="en" sz="1400">
                <a:solidFill>
                  <a:schemeClr val="dk1"/>
                </a:solidFill>
              </a:rPr>
              <a:t>, </a:t>
            </a:r>
            <a:r>
              <a:rPr lang="en" sz="1400"/>
              <a:t>and φ</a:t>
            </a:r>
            <a:r>
              <a:rPr lang="en" sz="600"/>
              <a:t>22</a:t>
            </a:r>
            <a:r>
              <a:rPr lang="en" sz="1400"/>
              <a:t> were updated simultaneously</a:t>
            </a:r>
            <a:endParaRPr sz="1400"/>
          </a:p>
          <a:p>
            <a:pPr marL="457200" lvl="0" indent="-317500" algn="l" rtl="0">
              <a:lnSpc>
                <a:spcPct val="100000"/>
              </a:lnSpc>
              <a:spcBef>
                <a:spcPts val="0"/>
              </a:spcBef>
              <a:spcAft>
                <a:spcPts val="0"/>
              </a:spcAft>
              <a:buSzPts val="1400"/>
              <a:buChar char="●"/>
            </a:pPr>
            <a:r>
              <a:rPr lang="en" sz="1400">
                <a:solidFill>
                  <a:schemeClr val="dk1"/>
                </a:solidFill>
              </a:rPr>
              <a:t>Proposal covariance matrix updated to achieve ~20% acceptance rate</a:t>
            </a:r>
            <a:endParaRPr sz="1400"/>
          </a:p>
          <a:p>
            <a:pPr marL="0" lvl="0" indent="0" algn="l" rtl="0">
              <a:lnSpc>
                <a:spcPct val="100000"/>
              </a:lnSpc>
              <a:spcBef>
                <a:spcPts val="1200"/>
              </a:spcBef>
              <a:spcAft>
                <a:spcPts val="0"/>
              </a:spcAft>
              <a:buNone/>
            </a:pPr>
            <a:r>
              <a:rPr lang="en" sz="1500" b="1"/>
              <a:t>Third Regime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457200" marR="0" lvl="0" indent="-317500" algn="l" rtl="0">
              <a:lnSpc>
                <a:spcPct val="100000"/>
              </a:lnSpc>
              <a:spcBef>
                <a:spcPts val="0"/>
              </a:spcBef>
              <a:spcAft>
                <a:spcPts val="0"/>
              </a:spcAft>
              <a:buSzPts val="1400"/>
              <a:buChar char="●"/>
            </a:pPr>
            <a:r>
              <a:rPr lang="en" sz="1400"/>
              <a:t>10,000 iterations		</a:t>
            </a:r>
            <a:endParaRPr sz="1400"/>
          </a:p>
          <a:p>
            <a:pPr marL="457200" lvl="0" indent="-317500" algn="l" rtl="0">
              <a:lnSpc>
                <a:spcPct val="100000"/>
              </a:lnSpc>
              <a:spcBef>
                <a:spcPts val="0"/>
              </a:spcBef>
              <a:spcAft>
                <a:spcPts val="0"/>
              </a:spcAft>
              <a:buSzPts val="1400"/>
              <a:buChar char="●"/>
            </a:pPr>
            <a:r>
              <a:rPr lang="en" sz="1400">
                <a:solidFill>
                  <a:schemeClr val="dk1"/>
                </a:solidFill>
              </a:rPr>
              <a:t>ρ, φ</a:t>
            </a:r>
            <a:r>
              <a:rPr lang="en" sz="600">
                <a:solidFill>
                  <a:schemeClr val="dk1"/>
                </a:solidFill>
              </a:rPr>
              <a:t>11</a:t>
            </a:r>
            <a:r>
              <a:rPr lang="en" sz="1400">
                <a:solidFill>
                  <a:schemeClr val="dk1"/>
                </a:solidFill>
              </a:rPr>
              <a:t>, φ</a:t>
            </a:r>
            <a:r>
              <a:rPr lang="en" sz="600">
                <a:solidFill>
                  <a:schemeClr val="dk1"/>
                </a:solidFill>
              </a:rPr>
              <a:t>12</a:t>
            </a:r>
            <a:r>
              <a:rPr lang="en" sz="1400">
                <a:solidFill>
                  <a:schemeClr val="dk1"/>
                </a:solidFill>
              </a:rPr>
              <a:t>, φ</a:t>
            </a:r>
            <a:r>
              <a:rPr lang="en" sz="600">
                <a:solidFill>
                  <a:schemeClr val="dk1"/>
                </a:solidFill>
              </a:rPr>
              <a:t>21</a:t>
            </a:r>
            <a:r>
              <a:rPr lang="en" sz="1400">
                <a:solidFill>
                  <a:schemeClr val="dk1"/>
                </a:solidFill>
              </a:rPr>
              <a:t>, and φ</a:t>
            </a:r>
            <a:r>
              <a:rPr lang="en" sz="600">
                <a:solidFill>
                  <a:schemeClr val="dk1"/>
                </a:solidFill>
              </a:rPr>
              <a:t>22</a:t>
            </a:r>
            <a:r>
              <a:rPr lang="en" sz="1400">
                <a:solidFill>
                  <a:schemeClr val="dk1"/>
                </a:solidFill>
              </a:rPr>
              <a:t> were updated simultaneously</a:t>
            </a:r>
            <a:endParaRPr sz="1400"/>
          </a:p>
          <a:p>
            <a:pPr marL="457200" marR="0" lvl="0" indent="-317500" algn="l" rtl="0">
              <a:lnSpc>
                <a:spcPct val="100000"/>
              </a:lnSpc>
              <a:spcBef>
                <a:spcPts val="0"/>
              </a:spcBef>
              <a:spcAft>
                <a:spcPts val="0"/>
              </a:spcAft>
              <a:buSzPts val="1400"/>
              <a:buChar char="●"/>
            </a:pPr>
            <a:r>
              <a:rPr lang="en" sz="1400"/>
              <a:t>No further updates to the proposal distribution</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Summer</a:t>
            </a:r>
            <a:endParaRPr/>
          </a:p>
        </p:txBody>
      </p:sp>
      <p:pic>
        <p:nvPicPr>
          <p:cNvPr id="408" name="Google Shape;408;p55"/>
          <p:cNvPicPr preferRelativeResize="0"/>
          <p:nvPr/>
        </p:nvPicPr>
        <p:blipFill>
          <a:blip r:embed="rId3">
            <a:alphaModFix/>
          </a:blip>
          <a:stretch>
            <a:fillRect/>
          </a:stretch>
        </p:blipFill>
        <p:spPr>
          <a:xfrm>
            <a:off x="1892749" y="1160475"/>
            <a:ext cx="5741098" cy="3091374"/>
          </a:xfrm>
          <a:prstGeom prst="rect">
            <a:avLst/>
          </a:prstGeom>
          <a:noFill/>
          <a:ln w="19050" cap="flat" cmpd="sng">
            <a:solidFill>
              <a:schemeClr val="dk2"/>
            </a:solidFill>
            <a:prstDash val="solid"/>
            <a:round/>
            <a:headEnd type="none" w="sm" len="sm"/>
            <a:tailEnd type="none" w="sm" len="sm"/>
          </a:ln>
        </p:spPr>
      </p:pic>
      <p:sp>
        <p:nvSpPr>
          <p:cNvPr id="409" name="Google Shape;409;p55"/>
          <p:cNvSpPr txBox="1"/>
          <p:nvPr/>
        </p:nvSpPr>
        <p:spPr>
          <a:xfrm>
            <a:off x="2081725" y="4251850"/>
            <a:ext cx="128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Posterior Means (Fixed Effect)</a:t>
            </a:r>
            <a:endParaRPr>
              <a:latin typeface="Montserrat"/>
              <a:ea typeface="Montserrat"/>
              <a:cs typeface="Montserrat"/>
              <a:sym typeface="Montserrat"/>
            </a:endParaRPr>
          </a:p>
        </p:txBody>
      </p:sp>
      <p:sp>
        <p:nvSpPr>
          <p:cNvPr id="410" name="Google Shape;410;p55"/>
          <p:cNvSpPr txBox="1"/>
          <p:nvPr/>
        </p:nvSpPr>
        <p:spPr>
          <a:xfrm>
            <a:off x="4183375" y="4251850"/>
            <a:ext cx="1228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Spatial Effect</a:t>
            </a:r>
            <a:endParaRPr>
              <a:latin typeface="Montserrat"/>
              <a:ea typeface="Montserrat"/>
              <a:cs typeface="Montserrat"/>
              <a:sym typeface="Montserrat"/>
            </a:endParaRPr>
          </a:p>
        </p:txBody>
      </p:sp>
      <p:sp>
        <p:nvSpPr>
          <p:cNvPr id="411" name="Google Shape;411;p55"/>
          <p:cNvSpPr txBox="1"/>
          <p:nvPr/>
        </p:nvSpPr>
        <p:spPr>
          <a:xfrm>
            <a:off x="6600350" y="4251850"/>
            <a:ext cx="56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Sum</a:t>
            </a:r>
            <a:endParaRPr>
              <a:latin typeface="Montserrat"/>
              <a:ea typeface="Montserrat"/>
              <a:cs typeface="Montserrat"/>
              <a:sym typeface="Montserrat"/>
            </a:endParaRPr>
          </a:p>
        </p:txBody>
      </p:sp>
      <p:sp>
        <p:nvSpPr>
          <p:cNvPr id="412" name="Google Shape;412;p55"/>
          <p:cNvSpPr txBox="1"/>
          <p:nvPr/>
        </p:nvSpPr>
        <p:spPr>
          <a:xfrm>
            <a:off x="396350" y="1621700"/>
            <a:ext cx="1496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Change in midpoint temperature</a:t>
            </a:r>
            <a:endParaRPr>
              <a:latin typeface="Montserrat"/>
              <a:ea typeface="Montserrat"/>
              <a:cs typeface="Montserrat"/>
              <a:sym typeface="Montserrat"/>
            </a:endParaRPr>
          </a:p>
        </p:txBody>
      </p:sp>
      <p:sp>
        <p:nvSpPr>
          <p:cNvPr id="413" name="Google Shape;413;p55"/>
          <p:cNvSpPr txBox="1"/>
          <p:nvPr/>
        </p:nvSpPr>
        <p:spPr>
          <a:xfrm>
            <a:off x="511100" y="3140925"/>
            <a:ext cx="1266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Change in total precipitation</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Summer</a:t>
            </a:r>
            <a:endParaRPr/>
          </a:p>
        </p:txBody>
      </p:sp>
      <p:pic>
        <p:nvPicPr>
          <p:cNvPr id="419" name="Google Shape;419;p56"/>
          <p:cNvPicPr preferRelativeResize="0"/>
          <p:nvPr/>
        </p:nvPicPr>
        <p:blipFill>
          <a:blip r:embed="rId3">
            <a:alphaModFix/>
          </a:blip>
          <a:stretch>
            <a:fillRect/>
          </a:stretch>
        </p:blipFill>
        <p:spPr>
          <a:xfrm>
            <a:off x="152400" y="1237288"/>
            <a:ext cx="8839199" cy="2421264"/>
          </a:xfrm>
          <a:prstGeom prst="rect">
            <a:avLst/>
          </a:prstGeom>
          <a:noFill/>
          <a:ln w="19050" cap="flat" cmpd="sng">
            <a:solidFill>
              <a:schemeClr val="dk2"/>
            </a:solidFill>
            <a:prstDash val="solid"/>
            <a:round/>
            <a:headEnd type="none" w="sm" len="sm"/>
            <a:tailEnd type="none" w="sm" len="sm"/>
          </a:ln>
        </p:spPr>
      </p:pic>
      <p:sp>
        <p:nvSpPr>
          <p:cNvPr id="420" name="Google Shape;420;p56"/>
          <p:cNvSpPr txBox="1"/>
          <p:nvPr/>
        </p:nvSpPr>
        <p:spPr>
          <a:xfrm>
            <a:off x="556775" y="3884200"/>
            <a:ext cx="1733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Increasing temperature</a:t>
            </a:r>
            <a:endParaRPr>
              <a:latin typeface="Montserrat"/>
              <a:ea typeface="Montserrat"/>
              <a:cs typeface="Montserrat"/>
              <a:sym typeface="Montserrat"/>
            </a:endParaRPr>
          </a:p>
        </p:txBody>
      </p:sp>
      <p:sp>
        <p:nvSpPr>
          <p:cNvPr id="421" name="Google Shape;421;p56"/>
          <p:cNvSpPr txBox="1"/>
          <p:nvPr/>
        </p:nvSpPr>
        <p:spPr>
          <a:xfrm>
            <a:off x="3438075" y="3884200"/>
            <a:ext cx="211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Decreasing total precipitation</a:t>
            </a:r>
            <a:endParaRPr>
              <a:latin typeface="Montserrat"/>
              <a:ea typeface="Montserrat"/>
              <a:cs typeface="Montserrat"/>
              <a:sym typeface="Montserrat"/>
            </a:endParaRPr>
          </a:p>
        </p:txBody>
      </p:sp>
      <p:sp>
        <p:nvSpPr>
          <p:cNvPr id="422" name="Google Shape;422;p56"/>
          <p:cNvSpPr txBox="1"/>
          <p:nvPr/>
        </p:nvSpPr>
        <p:spPr>
          <a:xfrm>
            <a:off x="6411425" y="3730300"/>
            <a:ext cx="2019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Simultaneously increasing temperature and decreasing total precipitation</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28" name="Google Shape;428;p57"/>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 you have any questions?</a:t>
            </a:r>
            <a:endParaRPr/>
          </a:p>
          <a:p>
            <a:pPr marL="0" lvl="0" indent="0" algn="ctr" rtl="0">
              <a:spcBef>
                <a:spcPts val="0"/>
              </a:spcBef>
              <a:spcAft>
                <a:spcPts val="0"/>
              </a:spcAft>
              <a:buNone/>
            </a:pPr>
            <a:r>
              <a:rPr lang="en"/>
              <a:t>your email@freepik.com</a:t>
            </a:r>
            <a:endParaRPr/>
          </a:p>
          <a:p>
            <a:pPr marL="0" lvl="0" indent="0" algn="ctr" rtl="0">
              <a:spcBef>
                <a:spcPts val="0"/>
              </a:spcBef>
              <a:spcAft>
                <a:spcPts val="0"/>
              </a:spcAft>
              <a:buNone/>
            </a:pPr>
            <a:r>
              <a:rPr lang="en"/>
              <a:t>+91 620 421 838 yourcompany.com</a:t>
            </a:r>
            <a:endParaRPr/>
          </a:p>
        </p:txBody>
      </p:sp>
      <p:grpSp>
        <p:nvGrpSpPr>
          <p:cNvPr id="429" name="Google Shape;429;p57"/>
          <p:cNvGrpSpPr/>
          <p:nvPr/>
        </p:nvGrpSpPr>
        <p:grpSpPr>
          <a:xfrm>
            <a:off x="4961882" y="2876803"/>
            <a:ext cx="458723" cy="458684"/>
            <a:chOff x="1379798" y="1723250"/>
            <a:chExt cx="397887" cy="397887"/>
          </a:xfrm>
        </p:grpSpPr>
        <p:sp>
          <p:nvSpPr>
            <p:cNvPr id="430" name="Google Shape;430;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1" name="Google Shape;431;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2" name="Google Shape;432;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3" name="Google Shape;433;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34" name="Google Shape;434;p57"/>
          <p:cNvGrpSpPr/>
          <p:nvPr/>
        </p:nvGrpSpPr>
        <p:grpSpPr>
          <a:xfrm>
            <a:off x="3721699" y="2876803"/>
            <a:ext cx="458747" cy="458684"/>
            <a:chOff x="266768" y="1721375"/>
            <a:chExt cx="397907" cy="397887"/>
          </a:xfrm>
        </p:grpSpPr>
        <p:sp>
          <p:nvSpPr>
            <p:cNvPr id="435" name="Google Shape;435;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6" name="Google Shape;436;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37" name="Google Shape;437;p57"/>
          <p:cNvGrpSpPr/>
          <p:nvPr/>
        </p:nvGrpSpPr>
        <p:grpSpPr>
          <a:xfrm>
            <a:off x="4350135" y="2876803"/>
            <a:ext cx="458699" cy="458684"/>
            <a:chOff x="864491" y="1723250"/>
            <a:chExt cx="397866" cy="397887"/>
          </a:xfrm>
        </p:grpSpPr>
        <p:sp>
          <p:nvSpPr>
            <p:cNvPr id="438" name="Google Shape;438;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9" name="Google Shape;439;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57"/>
          <p:cNvSpPr txBox="1">
            <a:spLocks noGrp="1"/>
          </p:cNvSpPr>
          <p:nvPr>
            <p:ph type="subTitle" idx="4294967295"/>
          </p:nvPr>
        </p:nvSpPr>
        <p:spPr>
          <a:xfrm>
            <a:off x="2684380" y="4088550"/>
            <a:ext cx="3790200" cy="279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100"/>
              <a:t>Please keep this slide for attribution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2714550" y="254396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Goal</a:t>
            </a:r>
            <a:endParaRPr/>
          </a:p>
        </p:txBody>
      </p:sp>
      <p:sp>
        <p:nvSpPr>
          <p:cNvPr id="269" name="Google Shape;269;p36"/>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0" name="Google Shape;270;p36"/>
          <p:cNvSpPr txBox="1">
            <a:spLocks noGrp="1"/>
          </p:cNvSpPr>
          <p:nvPr>
            <p:ph type="subTitle" idx="1"/>
          </p:nvPr>
        </p:nvSpPr>
        <p:spPr>
          <a:xfrm>
            <a:off x="2248850" y="3279625"/>
            <a:ext cx="47052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 study climate and to conquer the challenge of characterization of distribution of RCM output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points</a:t>
            </a:r>
            <a:endParaRPr/>
          </a:p>
        </p:txBody>
      </p:sp>
      <p:sp>
        <p:nvSpPr>
          <p:cNvPr id="276" name="Google Shape;276;p37"/>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Focus &amp; significance:</a:t>
            </a:r>
            <a:r>
              <a:rPr lang="en" sz="1300" b="1"/>
              <a:t> </a:t>
            </a:r>
            <a:endParaRPr sz="1300" b="1"/>
          </a:p>
          <a:p>
            <a:pPr marL="457200" lvl="0" indent="-317500" algn="l" rtl="0">
              <a:spcBef>
                <a:spcPts val="1200"/>
              </a:spcBef>
              <a:spcAft>
                <a:spcPts val="0"/>
              </a:spcAft>
              <a:buSzPts val="1400"/>
              <a:buChar char="●"/>
            </a:pPr>
            <a:r>
              <a:rPr lang="en" sz="1400"/>
              <a:t>On the projected change in seasonal temperatures and precipitation over the next 50 years. Global warming? Natural disasters? We need to get prepared.</a:t>
            </a:r>
            <a:endParaRPr sz="1400"/>
          </a:p>
          <a:p>
            <a:pPr marL="0" lvl="0" indent="0" algn="l" rtl="0">
              <a:spcBef>
                <a:spcPts val="1200"/>
              </a:spcBef>
              <a:spcAft>
                <a:spcPts val="0"/>
              </a:spcAft>
              <a:buNone/>
            </a:pPr>
            <a:r>
              <a:rPr lang="en" sz="1500" b="1"/>
              <a:t>Challenge:</a:t>
            </a:r>
            <a:endParaRPr sz="1400"/>
          </a:p>
          <a:p>
            <a:pPr marL="457200" marR="50800" lvl="0" indent="-330200" algn="l" rtl="0">
              <a:lnSpc>
                <a:spcPct val="115000"/>
              </a:lnSpc>
              <a:spcBef>
                <a:spcPts val="1200"/>
              </a:spcBef>
              <a:spcAft>
                <a:spcPts val="0"/>
              </a:spcAft>
              <a:buClr>
                <a:srgbClr val="000000"/>
              </a:buClr>
              <a:buSzPts val="1600"/>
              <a:buFont typeface="Montserrat"/>
              <a:buChar char="●"/>
            </a:pPr>
            <a:r>
              <a:rPr lang="en" sz="1400">
                <a:solidFill>
                  <a:srgbClr val="000000"/>
                </a:solidFill>
              </a:rPr>
              <a:t>RCMs are usually ensembles of models, which include tons of parameters, hence the estimation is very computationally expensive</a:t>
            </a:r>
            <a:endParaRPr sz="1400">
              <a:solidFill>
                <a:srgbClr val="000000"/>
              </a:solidFill>
            </a:endParaRPr>
          </a:p>
          <a:p>
            <a:pPr marL="457200" marR="50800" lvl="0" indent="-317500" algn="l" rtl="0">
              <a:lnSpc>
                <a:spcPct val="115000"/>
              </a:lnSpc>
              <a:spcBef>
                <a:spcPts val="0"/>
              </a:spcBef>
              <a:spcAft>
                <a:spcPts val="0"/>
              </a:spcAft>
              <a:buClr>
                <a:srgbClr val="000000"/>
              </a:buClr>
              <a:buSzPts val="1400"/>
              <a:buFont typeface="Montserrat"/>
              <a:buChar char="●"/>
            </a:pPr>
            <a:r>
              <a:rPr lang="en" sz="1400">
                <a:solidFill>
                  <a:srgbClr val="000000"/>
                </a:solidFill>
              </a:rPr>
              <a:t>Why ensemble? Because climate is largely unpredictable and heavily dependent on initial conditions. We need to take into account all sources of uncertainties. </a:t>
            </a:r>
            <a:endParaRPr sz="1400">
              <a:solidFill>
                <a:srgbClr val="000000"/>
              </a:solidFill>
            </a:endParaRPr>
          </a:p>
          <a:p>
            <a:pPr marL="0" marR="50800" lvl="0" indent="0" algn="l" rtl="0">
              <a:lnSpc>
                <a:spcPct val="166000"/>
              </a:lnSpc>
              <a:spcBef>
                <a:spcPts val="0"/>
              </a:spcBef>
              <a:spcAft>
                <a:spcPts val="0"/>
              </a:spcAft>
              <a:buNone/>
            </a:pPr>
            <a:endParaRPr sz="1400">
              <a:solidFill>
                <a:srgbClr val="374957"/>
              </a:solidFill>
            </a:endParaRPr>
          </a:p>
          <a:p>
            <a:pPr marL="0" lvl="0" indent="0" algn="l" rtl="0">
              <a:spcBef>
                <a:spcPts val="0"/>
              </a:spcBef>
              <a:spcAft>
                <a:spcPts val="1200"/>
              </a:spcAft>
              <a:buNone/>
            </a:pP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2714550" y="254396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Background</a:t>
            </a:r>
            <a:endParaRPr/>
          </a:p>
        </p:txBody>
      </p:sp>
      <p:sp>
        <p:nvSpPr>
          <p:cNvPr id="282" name="Google Shape;282;p38"/>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3" name="Google Shape;283;p38"/>
          <p:cNvSpPr txBox="1">
            <a:spLocks noGrp="1"/>
          </p:cNvSpPr>
          <p:nvPr>
            <p:ph type="subTitle" idx="1"/>
          </p:nvPr>
        </p:nvSpPr>
        <p:spPr>
          <a:xfrm>
            <a:off x="2248850" y="3279625"/>
            <a:ext cx="47052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Climate, Climate System, and Climate Model</a:t>
            </a:r>
            <a:endParaRPr>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Definitions</a:t>
            </a:r>
            <a:endParaRPr/>
          </a:p>
        </p:txBody>
      </p:sp>
      <p:sp>
        <p:nvSpPr>
          <p:cNvPr id="289" name="Google Shape;289;p39"/>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Climate:</a:t>
            </a:r>
            <a:r>
              <a:rPr lang="en" sz="1300" b="1"/>
              <a:t> </a:t>
            </a:r>
            <a:endParaRPr sz="1300" b="1"/>
          </a:p>
          <a:p>
            <a:pPr marL="457200" lvl="0" indent="-317500" algn="l" rtl="0">
              <a:spcBef>
                <a:spcPts val="1200"/>
              </a:spcBef>
              <a:spcAft>
                <a:spcPts val="0"/>
              </a:spcAft>
              <a:buSzPts val="1400"/>
              <a:buChar char="●"/>
            </a:pPr>
            <a:r>
              <a:rPr lang="en" sz="1400"/>
              <a:t>The long-term distribution of weather.</a:t>
            </a:r>
            <a:endParaRPr sz="1400"/>
          </a:p>
          <a:p>
            <a:pPr marL="0" lvl="0" indent="0" algn="l" rtl="0">
              <a:spcBef>
                <a:spcPts val="1200"/>
              </a:spcBef>
              <a:spcAft>
                <a:spcPts val="0"/>
              </a:spcAft>
              <a:buNone/>
            </a:pPr>
            <a:r>
              <a:rPr lang="en" sz="1500" b="1"/>
              <a:t>Climate System:</a:t>
            </a:r>
            <a:r>
              <a:rPr lang="en" sz="1300"/>
              <a:t> </a:t>
            </a:r>
            <a:endParaRPr sz="1400"/>
          </a:p>
          <a:p>
            <a:pPr marL="457200" marR="50800" lvl="0" indent="-330200" algn="l" rtl="0">
              <a:lnSpc>
                <a:spcPct val="166000"/>
              </a:lnSpc>
              <a:spcBef>
                <a:spcPts val="1200"/>
              </a:spcBef>
              <a:spcAft>
                <a:spcPts val="0"/>
              </a:spcAft>
              <a:buClr>
                <a:schemeClr val="accent1"/>
              </a:buClr>
              <a:buSzPts val="1600"/>
              <a:buFont typeface="Montserrat"/>
              <a:buChar char="●"/>
            </a:pPr>
            <a:r>
              <a:rPr lang="en" sz="1400">
                <a:solidFill>
                  <a:srgbClr val="374957"/>
                </a:solidFill>
              </a:rPr>
              <a:t>Atmosphere, oceans, terrestrial, marine biospheres, sea ice, etc.</a:t>
            </a:r>
            <a:endParaRPr sz="1400">
              <a:solidFill>
                <a:srgbClr val="374957"/>
              </a:solidFill>
            </a:endParaRPr>
          </a:p>
          <a:p>
            <a:pPr marL="0" marR="50800" lvl="0" indent="0" algn="l" rtl="0">
              <a:lnSpc>
                <a:spcPct val="166000"/>
              </a:lnSpc>
              <a:spcBef>
                <a:spcPts val="0"/>
              </a:spcBef>
              <a:spcAft>
                <a:spcPts val="0"/>
              </a:spcAft>
              <a:buNone/>
            </a:pPr>
            <a:r>
              <a:rPr lang="en" sz="1500" b="1">
                <a:solidFill>
                  <a:schemeClr val="dk1"/>
                </a:solidFill>
              </a:rPr>
              <a:t>Climate Model</a:t>
            </a:r>
            <a:r>
              <a:rPr lang="en" sz="1400" b="1">
                <a:solidFill>
                  <a:schemeClr val="dk1"/>
                </a:solidFill>
              </a:rPr>
              <a:t>:</a:t>
            </a:r>
            <a:endParaRPr sz="1400" b="1">
              <a:solidFill>
                <a:schemeClr val="dk1"/>
              </a:solidFill>
            </a:endParaRPr>
          </a:p>
          <a:p>
            <a:pPr marL="457200" marR="50800" lvl="0" indent="-330200" algn="l" rtl="0">
              <a:lnSpc>
                <a:spcPct val="166000"/>
              </a:lnSpc>
              <a:spcBef>
                <a:spcPts val="0"/>
              </a:spcBef>
              <a:spcAft>
                <a:spcPts val="0"/>
              </a:spcAft>
              <a:buClr>
                <a:schemeClr val="accent1"/>
              </a:buClr>
              <a:buSzPts val="1600"/>
              <a:buFont typeface="Montserrat"/>
              <a:buChar char="●"/>
            </a:pPr>
            <a:r>
              <a:rPr lang="en" sz="1400">
                <a:solidFill>
                  <a:srgbClr val="374957"/>
                </a:solidFill>
              </a:rPr>
              <a:t>Climate system + human intervention</a:t>
            </a:r>
            <a:endParaRPr sz="1400" b="1">
              <a:solidFill>
                <a:schemeClr val="dk1"/>
              </a:solidFill>
            </a:endParaRPr>
          </a:p>
          <a:p>
            <a:pPr marL="0" marR="50800" lvl="0" indent="0" algn="l" rtl="0">
              <a:lnSpc>
                <a:spcPct val="166000"/>
              </a:lnSpc>
              <a:spcBef>
                <a:spcPts val="0"/>
              </a:spcBef>
              <a:spcAft>
                <a:spcPts val="0"/>
              </a:spcAft>
              <a:buNone/>
            </a:pPr>
            <a:endParaRPr sz="1400">
              <a:solidFill>
                <a:srgbClr val="374957"/>
              </a:solidFill>
            </a:endParaRPr>
          </a:p>
          <a:p>
            <a:pPr marL="0" lvl="0" indent="0" algn="l" rtl="0">
              <a:spcBef>
                <a:spcPts val="0"/>
              </a:spcBef>
              <a:spcAft>
                <a:spcPts val="1200"/>
              </a:spcAft>
              <a:buNone/>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Climate models</a:t>
            </a:r>
            <a:endParaRPr/>
          </a:p>
        </p:txBody>
      </p:sp>
      <p:sp>
        <p:nvSpPr>
          <p:cNvPr id="295" name="Google Shape;295;p40"/>
          <p:cNvSpPr txBox="1">
            <a:spLocks noGrp="1"/>
          </p:cNvSpPr>
          <p:nvPr>
            <p:ph type="body" idx="4294967295"/>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Planetary CMs:</a:t>
            </a:r>
            <a:r>
              <a:rPr lang="en" sz="1300" b="1"/>
              <a:t> </a:t>
            </a:r>
            <a:endParaRPr sz="1300" b="1"/>
          </a:p>
          <a:p>
            <a:pPr marL="457200" lvl="0" indent="-317500" algn="l" rtl="0">
              <a:spcBef>
                <a:spcPts val="1200"/>
              </a:spcBef>
              <a:spcAft>
                <a:spcPts val="0"/>
              </a:spcAft>
              <a:buSzPts val="1400"/>
              <a:buChar char="●"/>
            </a:pPr>
            <a:r>
              <a:rPr lang="en" sz="1400"/>
              <a:t>Relatively well developed, because of (almost) unlimited budget and lower dependence on planetary level.</a:t>
            </a:r>
            <a:endParaRPr sz="1400"/>
          </a:p>
          <a:p>
            <a:pPr marL="0" lvl="0" indent="0" algn="l" rtl="0">
              <a:spcBef>
                <a:spcPts val="1200"/>
              </a:spcBef>
              <a:spcAft>
                <a:spcPts val="0"/>
              </a:spcAft>
              <a:buNone/>
            </a:pPr>
            <a:r>
              <a:rPr lang="en" sz="1500" b="1">
                <a:solidFill>
                  <a:srgbClr val="CC0000"/>
                </a:solidFill>
              </a:rPr>
              <a:t>Regional CMs:</a:t>
            </a:r>
            <a:endParaRPr sz="1400">
              <a:solidFill>
                <a:srgbClr val="CC0000"/>
              </a:solidFill>
            </a:endParaRPr>
          </a:p>
          <a:p>
            <a:pPr marL="457200" marR="50800" lvl="0" indent="-330200" algn="l" rtl="0">
              <a:lnSpc>
                <a:spcPct val="115000"/>
              </a:lnSpc>
              <a:spcBef>
                <a:spcPts val="1200"/>
              </a:spcBef>
              <a:spcAft>
                <a:spcPts val="0"/>
              </a:spcAft>
              <a:buClr>
                <a:schemeClr val="accent1"/>
              </a:buClr>
              <a:buSzPts val="1600"/>
              <a:buFont typeface="Montserrat"/>
              <a:buChar char="●"/>
            </a:pPr>
            <a:r>
              <a:rPr lang="en" sz="1400">
                <a:solidFill>
                  <a:srgbClr val="374957"/>
                </a:solidFill>
              </a:rPr>
              <a:t>Relatively worse developed, because we have limited budget, higher difficulty due to large dependencies, yet we require them to have high accuracies.</a:t>
            </a:r>
            <a:endParaRPr sz="1400">
              <a:solidFill>
                <a:srgbClr val="374957"/>
              </a:solidFill>
            </a:endParaRPr>
          </a:p>
          <a:p>
            <a:pPr marL="0" marR="50800" lvl="0" indent="0" algn="l" rtl="0">
              <a:lnSpc>
                <a:spcPct val="166000"/>
              </a:lnSpc>
              <a:spcBef>
                <a:spcPts val="0"/>
              </a:spcBef>
              <a:spcAft>
                <a:spcPts val="0"/>
              </a:spcAft>
              <a:buNone/>
            </a:pPr>
            <a:r>
              <a:rPr lang="en" sz="1500" b="1">
                <a:solidFill>
                  <a:schemeClr val="dk1"/>
                </a:solidFill>
              </a:rPr>
              <a:t>Local CMs:</a:t>
            </a:r>
            <a:endParaRPr sz="1400" b="1">
              <a:solidFill>
                <a:schemeClr val="dk1"/>
              </a:solidFill>
            </a:endParaRPr>
          </a:p>
          <a:p>
            <a:pPr marL="457200" marR="50800" lvl="0" indent="-330200" algn="l" rtl="0">
              <a:lnSpc>
                <a:spcPct val="115000"/>
              </a:lnSpc>
              <a:spcBef>
                <a:spcPts val="0"/>
              </a:spcBef>
              <a:spcAft>
                <a:spcPts val="0"/>
              </a:spcAft>
              <a:buClr>
                <a:schemeClr val="accent1"/>
              </a:buClr>
              <a:buSzPts val="1600"/>
              <a:buFont typeface="Montserrat"/>
              <a:buChar char="●"/>
            </a:pPr>
            <a:r>
              <a:rPr lang="en" sz="1400">
                <a:solidFill>
                  <a:srgbClr val="374957"/>
                </a:solidFill>
              </a:rPr>
              <a:t>Relatively well developed, because of smaller volume of data and lower requirement on accuracy.</a:t>
            </a:r>
            <a:endParaRPr sz="1400" b="1">
              <a:solidFill>
                <a:schemeClr val="dk1"/>
              </a:solidFill>
            </a:endParaRPr>
          </a:p>
          <a:p>
            <a:pPr marL="0" marR="50800" lvl="0" indent="0" algn="l" rtl="0">
              <a:lnSpc>
                <a:spcPct val="166000"/>
              </a:lnSpc>
              <a:spcBef>
                <a:spcPts val="0"/>
              </a:spcBef>
              <a:spcAft>
                <a:spcPts val="0"/>
              </a:spcAft>
              <a:buNone/>
            </a:pPr>
            <a:endParaRPr sz="1400">
              <a:solidFill>
                <a:srgbClr val="374957"/>
              </a:solidFill>
            </a:endParaRPr>
          </a:p>
          <a:p>
            <a:pPr marL="0" lvl="0" indent="0" algn="l" rtl="0">
              <a:spcBef>
                <a:spcPts val="0"/>
              </a:spcBef>
              <a:spcAft>
                <a:spcPts val="1200"/>
              </a:spcAft>
              <a:buNone/>
            </a:pP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2714550" y="254396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Models</a:t>
            </a:r>
            <a:endParaRPr/>
          </a:p>
        </p:txBody>
      </p:sp>
      <p:sp>
        <p:nvSpPr>
          <p:cNvPr id="301" name="Google Shape;301;p41"/>
          <p:cNvSpPr txBox="1">
            <a:spLocks noGrp="1"/>
          </p:cNvSpPr>
          <p:nvPr>
            <p:ph type="title" idx="2"/>
          </p:nvPr>
        </p:nvSpPr>
        <p:spPr>
          <a:xfrm>
            <a:off x="3746550" y="1478925"/>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2" name="Google Shape;302;p41"/>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MRF, CAR, multivariate Hierarchical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MRFs and CARs</a:t>
            </a:r>
            <a:endParaRPr/>
          </a:p>
        </p:txBody>
      </p:sp>
      <p:sp>
        <p:nvSpPr>
          <p:cNvPr id="308" name="Google Shape;308;p42"/>
          <p:cNvSpPr txBox="1">
            <a:spLocks noGrp="1"/>
          </p:cNvSpPr>
          <p:nvPr>
            <p:ph type="body" idx="4294967295"/>
          </p:nvPr>
        </p:nvSpPr>
        <p:spPr>
          <a:xfrm>
            <a:off x="713250" y="1272925"/>
            <a:ext cx="7717500" cy="14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Markov Random Field Key features:</a:t>
            </a:r>
            <a:endParaRPr sz="1300" b="1"/>
          </a:p>
          <a:p>
            <a:pPr marL="457200" lvl="0" indent="-317500" algn="l" rtl="0">
              <a:spcBef>
                <a:spcPts val="1200"/>
              </a:spcBef>
              <a:spcAft>
                <a:spcPts val="0"/>
              </a:spcAft>
              <a:buSzPts val="1400"/>
              <a:buChar char="●"/>
            </a:pPr>
            <a:r>
              <a:rPr lang="en" sz="1400"/>
              <a:t>Great for data laid out on spatial lattice data</a:t>
            </a:r>
            <a:endParaRPr sz="1400"/>
          </a:p>
          <a:p>
            <a:pPr marL="457200" lvl="0" indent="-317500" algn="l" rtl="0">
              <a:spcBef>
                <a:spcPts val="0"/>
              </a:spcBef>
              <a:spcAft>
                <a:spcPts val="0"/>
              </a:spcAft>
              <a:buSzPts val="1400"/>
              <a:buChar char="●"/>
            </a:pPr>
            <a:r>
              <a:rPr lang="en" sz="1400"/>
              <a:t>Represent the conditional expectation of an observation at a spatial location as a linear combination of observations at neighbouring locations</a:t>
            </a:r>
            <a:endParaRPr sz="1400"/>
          </a:p>
        </p:txBody>
      </p:sp>
      <p:sp>
        <p:nvSpPr>
          <p:cNvPr id="309" name="Google Shape;309;p42"/>
          <p:cNvSpPr txBox="1">
            <a:spLocks noGrp="1"/>
          </p:cNvSpPr>
          <p:nvPr>
            <p:ph type="body" idx="4294967295"/>
          </p:nvPr>
        </p:nvSpPr>
        <p:spPr>
          <a:xfrm>
            <a:off x="713250" y="2720725"/>
            <a:ext cx="7717500" cy="10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Conditional AutoRegressive Models:</a:t>
            </a:r>
            <a:endParaRPr sz="1300" b="1"/>
          </a:p>
          <a:p>
            <a:pPr marL="457200" lvl="0" indent="-317500" algn="l" rtl="0">
              <a:spcBef>
                <a:spcPts val="1200"/>
              </a:spcBef>
              <a:spcAft>
                <a:spcPts val="0"/>
              </a:spcAft>
              <a:buSzPts val="1400"/>
              <a:buChar char="●"/>
            </a:pPr>
            <a:r>
              <a:rPr lang="en" sz="1400"/>
              <a:t>Special MRF where the conditional distributions are assumed to be Gaussian.</a:t>
            </a:r>
            <a:endParaRPr sz="1400"/>
          </a:p>
        </p:txBody>
      </p:sp>
    </p:spTree>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1544</Words>
  <Application>Microsoft Macintosh PowerPoint</Application>
  <PresentationFormat>On-screen Show (16:9)</PresentationFormat>
  <Paragraphs>194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Merriweather Light</vt:lpstr>
      <vt:lpstr>Montserrat</vt:lpstr>
      <vt:lpstr>Open Sans SemiBold</vt:lpstr>
      <vt:lpstr>Vidaloka</vt:lpstr>
      <vt:lpstr>Russo One</vt:lpstr>
      <vt:lpstr>Open Sans</vt:lpstr>
      <vt:lpstr>Minimalist Business Slides by Slidesgo</vt:lpstr>
      <vt:lpstr>Summary of A Spatial Analysis of Multivariate Output From Regional Climate Models</vt:lpstr>
      <vt:lpstr>Table of contents</vt:lpstr>
      <vt:lpstr>Goal</vt:lpstr>
      <vt:lpstr>Key points</vt:lpstr>
      <vt:lpstr>Background</vt:lpstr>
      <vt:lpstr>Definitions</vt:lpstr>
      <vt:lpstr>Climate models</vt:lpstr>
      <vt:lpstr>Models</vt:lpstr>
      <vt:lpstr>MRFs and CARs</vt:lpstr>
      <vt:lpstr>An alternative formulation of MRF </vt:lpstr>
      <vt:lpstr>An alternative formulation of MRF </vt:lpstr>
      <vt:lpstr>New Gaussian Joint Distribution</vt:lpstr>
      <vt:lpstr>Hierarchical model for RCM experiments </vt:lpstr>
      <vt:lpstr>Parameter Model and Priors</vt:lpstr>
      <vt:lpstr>Posterior Distribution</vt:lpstr>
      <vt:lpstr>Results</vt:lpstr>
      <vt:lpstr>Experiment Design</vt:lpstr>
      <vt:lpstr>Winter</vt:lpstr>
      <vt:lpstr>Winter</vt:lpstr>
      <vt:lpstr>Winter</vt:lpstr>
      <vt:lpstr>Summer</vt:lpstr>
      <vt:lpstr>Summer</vt:lpstr>
      <vt:lpstr>Summer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A Spatial Analysis of Multivariate Output From Regional Climate Models</dc:title>
  <cp:lastModifiedBy>Chris Chen</cp:lastModifiedBy>
  <cp:revision>1</cp:revision>
  <dcterms:modified xsi:type="dcterms:W3CDTF">2022-03-08T20:01:47Z</dcterms:modified>
</cp:coreProperties>
</file>