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743200"/>
            <a:ext cx="7772400" cy="2209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Georgia" pitchFamily="18" charset="0"/>
              </a:rPr>
              <a:t>Proiect</a:t>
            </a:r>
            <a:r>
              <a:rPr lang="en-US" dirty="0" smtClean="0">
                <a:latin typeface="Georgia" pitchFamily="18" charset="0"/>
              </a:rPr>
              <a:t> : ,,Image puzzle game”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sz="3600" dirty="0" err="1" smtClean="0">
                <a:latin typeface="Georgia" pitchFamily="18" charset="0"/>
              </a:rPr>
              <a:t>Procesare</a:t>
            </a:r>
            <a:r>
              <a:rPr lang="en-US" sz="3600" dirty="0" smtClean="0">
                <a:latin typeface="Georgia" pitchFamily="18" charset="0"/>
              </a:rPr>
              <a:t> de </a:t>
            </a:r>
            <a:r>
              <a:rPr lang="en-US" sz="3600" dirty="0" err="1" smtClean="0">
                <a:latin typeface="Georgia" pitchFamily="18" charset="0"/>
              </a:rPr>
              <a:t>Imagini</a:t>
            </a:r>
            <a:endParaRPr lang="ro-RO" sz="3600" dirty="0">
              <a:latin typeface="Georgia" pitchFamily="18" charset="0"/>
            </a:endParaRPr>
          </a:p>
        </p:txBody>
      </p:sp>
      <p:pic>
        <p:nvPicPr>
          <p:cNvPr id="4" name="Picture 3" descr="logo_utc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6362700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912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itchFamily="18" charset="0"/>
              </a:rPr>
              <a:t>  </a:t>
            </a:r>
            <a:r>
              <a:rPr lang="en-US" sz="2400" dirty="0" err="1" smtClean="0">
                <a:latin typeface="Georgia" pitchFamily="18" charset="0"/>
              </a:rPr>
              <a:t>Profesor</a:t>
            </a:r>
            <a:r>
              <a:rPr lang="en-US" sz="2400" dirty="0" smtClean="0">
                <a:latin typeface="Georgia" pitchFamily="18" charset="0"/>
              </a:rPr>
              <a:t> : Robert </a:t>
            </a:r>
            <a:r>
              <a:rPr lang="en-US" sz="2400" dirty="0" err="1" smtClean="0">
                <a:latin typeface="Georgia" pitchFamily="18" charset="0"/>
              </a:rPr>
              <a:t>Varga</a:t>
            </a:r>
            <a:r>
              <a:rPr lang="en-US" sz="2400" dirty="0" smtClean="0">
                <a:latin typeface="Georgia" pitchFamily="18" charset="0"/>
              </a:rPr>
              <a:t>                          Student : </a:t>
            </a:r>
            <a:r>
              <a:rPr lang="en-US" sz="2400" dirty="0" err="1" smtClean="0">
                <a:latin typeface="Georgia" pitchFamily="18" charset="0"/>
              </a:rPr>
              <a:t>Casap</a:t>
            </a: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err="1" smtClean="0">
                <a:latin typeface="Georgia" pitchFamily="18" charset="0"/>
              </a:rPr>
              <a:t>Dumitru</a:t>
            </a:r>
            <a:endParaRPr lang="ro-RO" sz="24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eorgia" pitchFamily="18" charset="0"/>
              </a:rPr>
              <a:t>Dezvolt</a:t>
            </a:r>
            <a:r>
              <a:rPr lang="ro-RO" dirty="0" smtClean="0">
                <a:latin typeface="Georgia" pitchFamily="18" charset="0"/>
              </a:rPr>
              <a:t>ări ulterioare</a:t>
            </a:r>
            <a:endParaRPr lang="ro-RO" dirty="0">
              <a:latin typeface="Georgia" pitchFamily="18" charset="0"/>
            </a:endParaRPr>
          </a:p>
        </p:txBody>
      </p:sp>
      <p:pic>
        <p:nvPicPr>
          <p:cNvPr id="4" name="Content Placeholder 3" descr="MoreImprovemen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3810000" cy="4495800"/>
          </a:xfrm>
        </p:spPr>
      </p:pic>
      <p:sp>
        <p:nvSpPr>
          <p:cNvPr id="6" name="TextBox 5"/>
          <p:cNvSpPr txBox="1"/>
          <p:nvPr/>
        </p:nvSpPr>
        <p:spPr>
          <a:xfrm>
            <a:off x="4419600" y="2057400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o-RO" sz="2400" dirty="0" smtClean="0">
                <a:latin typeface="Georgia" pitchFamily="18" charset="0"/>
              </a:rPr>
              <a:t>Componentele în care este împărțită imaginea să aiba forma ca la un puzzle adevărat.</a:t>
            </a:r>
          </a:p>
          <a:p>
            <a:pPr>
              <a:buFont typeface="Wingdings" pitchFamily="2" charset="2"/>
              <a:buChar char="Ø"/>
            </a:pPr>
            <a:r>
              <a:rPr lang="ro-RO" sz="2400" dirty="0" smtClean="0">
                <a:latin typeface="Georgia" pitchFamily="18" charset="0"/>
              </a:rPr>
              <a:t>Interschimbare să nu să se facă prin click-uri, dar cu drag and drop și componentele unite să formeze o imagine nouă.</a:t>
            </a:r>
            <a:endParaRPr lang="ro-RO" sz="24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igsaw-puzzle-game-1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4495800" cy="6324600"/>
          </a:xfrm>
        </p:spPr>
      </p:pic>
      <p:sp>
        <p:nvSpPr>
          <p:cNvPr id="5" name="TextBox 4"/>
          <p:cNvSpPr txBox="1"/>
          <p:nvPr/>
        </p:nvSpPr>
        <p:spPr>
          <a:xfrm>
            <a:off x="5486400" y="838200"/>
            <a:ext cx="3200400" cy="52629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Georgia" pitchFamily="18" charset="0"/>
              </a:rPr>
              <a:t>John </a:t>
            </a:r>
            <a:r>
              <a:rPr lang="en-US" sz="2800" dirty="0" err="1" smtClean="0">
                <a:latin typeface="Georgia" pitchFamily="18" charset="0"/>
              </a:rPr>
              <a:t>Splibury</a:t>
            </a:r>
            <a:r>
              <a:rPr lang="en-US" sz="2800" dirty="0" smtClean="0">
                <a:latin typeface="Georgia" pitchFamily="18" charset="0"/>
              </a:rPr>
              <a:t> a </a:t>
            </a:r>
            <a:r>
              <a:rPr lang="en-US" sz="2800" dirty="0" err="1" smtClean="0">
                <a:latin typeface="Georgia" pitchFamily="18" charset="0"/>
              </a:rPr>
              <a:t>inventat</a:t>
            </a:r>
            <a:r>
              <a:rPr lang="en-US" sz="2800" dirty="0" smtClean="0">
                <a:latin typeface="Georgia" pitchFamily="18" charset="0"/>
              </a:rPr>
              <a:t> </a:t>
            </a:r>
            <a:r>
              <a:rPr lang="en-US" sz="2800" dirty="0" err="1" smtClean="0">
                <a:latin typeface="Georgia" pitchFamily="18" charset="0"/>
              </a:rPr>
              <a:t>primul</a:t>
            </a:r>
            <a:r>
              <a:rPr lang="en-US" sz="2800" dirty="0" smtClean="0">
                <a:latin typeface="Georgia" pitchFamily="18" charset="0"/>
              </a:rPr>
              <a:t> puzzle in </a:t>
            </a:r>
            <a:r>
              <a:rPr lang="en-US" sz="2800" dirty="0" err="1" smtClean="0">
                <a:latin typeface="Georgia" pitchFamily="18" charset="0"/>
              </a:rPr>
              <a:t>anul</a:t>
            </a:r>
            <a:r>
              <a:rPr lang="en-US" sz="2800" dirty="0" smtClean="0">
                <a:latin typeface="Georgia" pitchFamily="18" charset="0"/>
              </a:rPr>
              <a:t> 1760.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Georgia" pitchFamily="18" charset="0"/>
              </a:rPr>
              <a:t>Este un </a:t>
            </a:r>
            <a:r>
              <a:rPr lang="en-US" sz="2800" dirty="0" err="1" smtClean="0">
                <a:latin typeface="Georgia" pitchFamily="18" charset="0"/>
              </a:rPr>
              <a:t>joc</a:t>
            </a:r>
            <a:r>
              <a:rPr lang="en-US" sz="2800" dirty="0" smtClean="0">
                <a:latin typeface="Georgia" pitchFamily="18" charset="0"/>
              </a:rPr>
              <a:t> popular, </a:t>
            </a:r>
            <a:r>
              <a:rPr lang="en-US" sz="2800" dirty="0" err="1" smtClean="0">
                <a:latin typeface="Georgia" pitchFamily="18" charset="0"/>
              </a:rPr>
              <a:t>pe</a:t>
            </a:r>
            <a:r>
              <a:rPr lang="en-US" sz="2800" dirty="0" smtClean="0">
                <a:latin typeface="Georgia" pitchFamily="18" charset="0"/>
              </a:rPr>
              <a:t> care </a:t>
            </a:r>
            <a:r>
              <a:rPr lang="en-US" sz="2800" dirty="0" err="1" smtClean="0">
                <a:latin typeface="Georgia" pitchFamily="18" charset="0"/>
              </a:rPr>
              <a:t>fiecare</a:t>
            </a:r>
            <a:r>
              <a:rPr lang="en-US" sz="2800" dirty="0" smtClean="0">
                <a:latin typeface="Georgia" pitchFamily="18" charset="0"/>
              </a:rPr>
              <a:t> </a:t>
            </a:r>
            <a:r>
              <a:rPr lang="en-US" sz="2800" dirty="0" err="1" smtClean="0">
                <a:latin typeface="Georgia" pitchFamily="18" charset="0"/>
              </a:rPr>
              <a:t>copil</a:t>
            </a:r>
            <a:r>
              <a:rPr lang="en-US" sz="2800" dirty="0" smtClean="0">
                <a:latin typeface="Georgia" pitchFamily="18" charset="0"/>
              </a:rPr>
              <a:t> l-a </a:t>
            </a:r>
            <a:r>
              <a:rPr lang="en-US" sz="2800" dirty="0" err="1" smtClean="0">
                <a:latin typeface="Georgia" pitchFamily="18" charset="0"/>
              </a:rPr>
              <a:t>jucat</a:t>
            </a:r>
            <a:r>
              <a:rPr lang="en-US" sz="2800" dirty="0" smtClean="0">
                <a:latin typeface="Georgia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Georgia" pitchFamily="18" charset="0"/>
              </a:rPr>
              <a:t>Scopul</a:t>
            </a:r>
            <a:r>
              <a:rPr lang="en-US" sz="2800" dirty="0" smtClean="0">
                <a:latin typeface="Georgia" pitchFamily="18" charset="0"/>
              </a:rPr>
              <a:t> </a:t>
            </a:r>
            <a:r>
              <a:rPr lang="en-US" sz="2800" dirty="0" err="1" smtClean="0">
                <a:latin typeface="Georgia" pitchFamily="18" charset="0"/>
              </a:rPr>
              <a:t>este</a:t>
            </a:r>
            <a:r>
              <a:rPr lang="en-US" sz="2800" dirty="0" smtClean="0">
                <a:latin typeface="Georgia" pitchFamily="18" charset="0"/>
              </a:rPr>
              <a:t> s</a:t>
            </a:r>
            <a:r>
              <a:rPr lang="ro-RO" sz="2800" dirty="0" smtClean="0">
                <a:latin typeface="Georgia" pitchFamily="18" charset="0"/>
              </a:rPr>
              <a:t>ă formezi imaginea inițială din bucăți mici de imagini.</a:t>
            </a:r>
            <a:endParaRPr lang="ro-RO" sz="28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Georgia" pitchFamily="18" charset="0"/>
              </a:rPr>
              <a:t>Specificația proiectului</a:t>
            </a:r>
            <a:endParaRPr lang="ro-RO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sz="3600" dirty="0"/>
              <a:t> </a:t>
            </a:r>
            <a:r>
              <a:rPr lang="ro-RO" sz="3600" dirty="0" smtClean="0"/>
              <a:t>Implementat folosind limbajul de programare C++ și libraria OpenCV.</a:t>
            </a:r>
          </a:p>
          <a:p>
            <a:pPr>
              <a:buFont typeface="Wingdings" pitchFamily="2" charset="2"/>
              <a:buChar char="Ø"/>
            </a:pPr>
            <a:r>
              <a:rPr lang="ro-RO" sz="3600" dirty="0" smtClean="0"/>
              <a:t>Este citită o imagine, care este împărțită în mai multe componente mici.</a:t>
            </a:r>
          </a:p>
          <a:p>
            <a:pPr>
              <a:buFont typeface="Wingdings" pitchFamily="2" charset="2"/>
              <a:buChar char="Ø"/>
            </a:pPr>
            <a:r>
              <a:rPr lang="ro-RO" sz="3600" dirty="0" smtClean="0"/>
              <a:t>Folosind mouse-ul, imaginea trebuie refăcută interschimbând componentele.</a:t>
            </a:r>
          </a:p>
          <a:p>
            <a:pPr>
              <a:buNone/>
            </a:pP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Georgia" pitchFamily="18" charset="0"/>
              </a:rPr>
              <a:t>Pașii implementării</a:t>
            </a:r>
            <a:endParaRPr lang="ro-RO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o-RO" dirty="0" smtClean="0">
                <a:latin typeface="Georgia" pitchFamily="18" charset="0"/>
              </a:rPr>
              <a:t>Imaginea este citită și salvată într-o matrice de tip Mat.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o-RO" dirty="0" smtClean="0">
                <a:latin typeface="Georgia" pitchFamily="18" charset="0"/>
              </a:rPr>
              <a:t>Folosind funcția resize() din OpenCV,  se redemensionează imaginea astfel încât să poată fi împărțită pe baza numărului de coloane și rânduri date de utilizator.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o-RO" dirty="0" smtClean="0">
                <a:latin typeface="Georgia" pitchFamily="18" charset="0"/>
              </a:rPr>
              <a:t>Este creat un vector border de tip int, pe baza căruia  se vor obține 2 tipuri de figuri  care vor putea fi interschimbate doar între ele.</a:t>
            </a:r>
            <a:endParaRPr lang="ro-RO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Georgia" pitchFamily="18" charset="0"/>
              </a:rPr>
              <a:t>Pașii implementării</a:t>
            </a:r>
            <a:endParaRPr lang="ro-RO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o-RO" dirty="0" smtClean="0">
                <a:latin typeface="Georgia" pitchFamily="18" charset="0"/>
              </a:rPr>
              <a:t>Este creată o structură cell, care conține numărul rândului și coloanei pe care se află componenta din puzzle.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o-RO" dirty="0" smtClean="0">
                <a:latin typeface="Georgia" pitchFamily="18" charset="0"/>
              </a:rPr>
              <a:t>În vectorii cells1 și cells2 de tip structură cell, sunt randomizate toate componentele imaginei.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o-RO" dirty="0" smtClean="0">
                <a:latin typeface="Georgia" pitchFamily="18" charset="0"/>
              </a:rPr>
              <a:t>Pe baza acestor vectori, știindu-se ce lățime și înălțime are o componentă se construiește imaginea randomizată pe baza imaginei originale.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Georgia" pitchFamily="18" charset="0"/>
              </a:rPr>
              <a:t>Pașii implementării</a:t>
            </a:r>
            <a:endParaRPr lang="ro-RO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o-RO" dirty="0" smtClean="0"/>
              <a:t>Pentru a interschimba componentele, se activează evenimentele pentru mouse, pe fereastra </a:t>
            </a:r>
            <a:r>
              <a:rPr lang="en-US" dirty="0" smtClean="0"/>
              <a:t>“Puzzle” cu </a:t>
            </a:r>
            <a:r>
              <a:rPr lang="ro-RO" dirty="0" smtClean="0"/>
              <a:t>setMouseCallback</a:t>
            </a:r>
            <a:r>
              <a:rPr lang="ro-RO" dirty="0"/>
              <a:t>("Puzzle", MyCallBackFunc1, NULL</a:t>
            </a:r>
            <a:r>
              <a:rPr lang="ro-RO" dirty="0" smtClean="0"/>
              <a:t>);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err="1" smtClean="0">
                <a:latin typeface="Georgia" pitchFamily="18" charset="0"/>
              </a:rPr>
              <a:t>Interschimbarea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ro-RO" dirty="0" smtClean="0">
                <a:latin typeface="Georgia" pitchFamily="18" charset="0"/>
              </a:rPr>
              <a:t>este </a:t>
            </a:r>
            <a:r>
              <a:rPr lang="en-US" dirty="0" smtClean="0">
                <a:latin typeface="Georgia" pitchFamily="18" charset="0"/>
              </a:rPr>
              <a:t>f</a:t>
            </a:r>
            <a:r>
              <a:rPr lang="ro-RO" dirty="0" smtClean="0">
                <a:latin typeface="Georgia" pitchFamily="18" charset="0"/>
              </a:rPr>
              <a:t>ăcută de swapCells(), care mai întâi verifică dacă figurile sunt de același timp.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o-RO" dirty="0" smtClean="0">
                <a:latin typeface="Georgia" pitchFamily="18" charset="0"/>
              </a:rPr>
              <a:t>După fiecare interschimbare cu funția win(), se verifică dacă imaginea nu este refăcută.</a:t>
            </a:r>
            <a:endParaRPr lang="ro-RO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Georgia" pitchFamily="18" charset="0"/>
              </a:rPr>
              <a:t>Manual de utilizare</a:t>
            </a:r>
            <a:endParaRPr lang="ro-RO" dirty="0">
              <a:latin typeface="Georgia" pitchFamily="18" charset="0"/>
            </a:endParaRPr>
          </a:p>
        </p:txBody>
      </p:sp>
      <p:pic>
        <p:nvPicPr>
          <p:cNvPr id="4" name="Content Placeholder 3" descr="Screenshot_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00200"/>
            <a:ext cx="5101168" cy="4876799"/>
          </a:xfrm>
        </p:spPr>
      </p:pic>
      <p:sp>
        <p:nvSpPr>
          <p:cNvPr id="5" name="TextBox 4"/>
          <p:cNvSpPr txBox="1"/>
          <p:nvPr/>
        </p:nvSpPr>
        <p:spPr>
          <a:xfrm>
            <a:off x="5562600" y="1981200"/>
            <a:ext cx="335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o-RO" sz="3200" dirty="0" smtClean="0">
                <a:latin typeface="Georgia" pitchFamily="18" charset="0"/>
              </a:rPr>
              <a:t>Se deschide aplicația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o-RO" sz="3200" dirty="0" smtClean="0">
                <a:latin typeface="Georgia" pitchFamily="18" charset="0"/>
              </a:rPr>
              <a:t>Se tastează opțiunea 1.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o-RO" sz="3200" dirty="0" smtClean="0">
                <a:latin typeface="Georgia" pitchFamily="18" charset="0"/>
              </a:rPr>
              <a:t>Se alege imaginea pentru puzzle</a:t>
            </a:r>
            <a:endParaRPr lang="ro-RO" sz="32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Georgia" pitchFamily="18" charset="0"/>
              </a:rPr>
              <a:t>Manual de utilizare</a:t>
            </a:r>
            <a:endParaRPr lang="ro-RO" dirty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1524000"/>
            <a:ext cx="3352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o-RO" sz="2600" dirty="0" smtClean="0">
                <a:latin typeface="Georgia" pitchFamily="18" charset="0"/>
              </a:rPr>
              <a:t>Se introduce numărul de rânduri și coloane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o-RO" sz="2600" dirty="0" smtClean="0">
                <a:latin typeface="Georgia" pitchFamily="18" charset="0"/>
              </a:rPr>
              <a:t>Se afișează imaginea originală și cea randomizată</a:t>
            </a:r>
            <a:r>
              <a:rPr lang="en-US" sz="2600" dirty="0" smtClean="0">
                <a:latin typeface="Georgia" pitchFamily="18" charset="0"/>
              </a:rPr>
              <a:t>, care </a:t>
            </a:r>
            <a:r>
              <a:rPr lang="en-US" sz="2600" dirty="0" err="1" smtClean="0">
                <a:latin typeface="Georgia" pitchFamily="18" charset="0"/>
              </a:rPr>
              <a:t>trebuie</a:t>
            </a:r>
            <a:r>
              <a:rPr lang="en-US" sz="2600" dirty="0" smtClean="0">
                <a:latin typeface="Georgia" pitchFamily="18" charset="0"/>
              </a:rPr>
              <a:t> ref</a:t>
            </a:r>
            <a:r>
              <a:rPr lang="ro-RO" sz="2600" dirty="0" smtClean="0">
                <a:latin typeface="Georgia" pitchFamily="18" charset="0"/>
              </a:rPr>
              <a:t>ăcută cu ajutorul mouse-ului.</a:t>
            </a:r>
          </a:p>
          <a:p>
            <a:pPr marL="514350" indent="-514350"/>
            <a:endParaRPr lang="ro-RO" sz="2600" dirty="0">
              <a:latin typeface="Georgia" pitchFamily="18" charset="0"/>
            </a:endParaRPr>
          </a:p>
        </p:txBody>
      </p:sp>
      <p:pic>
        <p:nvPicPr>
          <p:cNvPr id="8" name="Picture 7" descr="Screensho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4825022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Georgia" pitchFamily="18" charset="0"/>
              </a:rPr>
              <a:t>Manual de utilizare</a:t>
            </a:r>
            <a:endParaRPr lang="ro-RO" dirty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15240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o-RO" sz="2600" dirty="0" smtClean="0">
                <a:latin typeface="Georgia" pitchFamily="18" charset="0"/>
              </a:rPr>
              <a:t>Nu se pot interschimba figuri de tipuri diferite.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o-RO" sz="2600" dirty="0" smtClean="0">
                <a:latin typeface="Georgia" pitchFamily="18" charset="0"/>
              </a:rPr>
              <a:t>După ce imaginea este refăcută, se va afișa un mesaj </a:t>
            </a:r>
            <a:r>
              <a:rPr lang="en-US" sz="2600" dirty="0" smtClean="0">
                <a:latin typeface="Georgia" pitchFamily="18" charset="0"/>
              </a:rPr>
              <a:t>“You WON!”.</a:t>
            </a:r>
            <a:endParaRPr lang="ro-RO" sz="2600" dirty="0" smtClean="0">
              <a:latin typeface="Georgia" pitchFamily="18" charset="0"/>
            </a:endParaRPr>
          </a:p>
          <a:p>
            <a:pPr marL="514350" indent="-514350"/>
            <a:endParaRPr lang="ro-RO" sz="2600" dirty="0">
              <a:latin typeface="Georgia" pitchFamily="18" charset="0"/>
            </a:endParaRPr>
          </a:p>
        </p:txBody>
      </p:sp>
      <p:pic>
        <p:nvPicPr>
          <p:cNvPr id="6" name="Picture 5" descr="Screensho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4747074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386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Proiect : ,,Image puzzle game”  Procesare de Imagini</vt:lpstr>
      <vt:lpstr>Slide 2</vt:lpstr>
      <vt:lpstr>Specificația proiectului</vt:lpstr>
      <vt:lpstr>Pașii implementării</vt:lpstr>
      <vt:lpstr>Pașii implementării</vt:lpstr>
      <vt:lpstr>Pașii implementării</vt:lpstr>
      <vt:lpstr>Manual de utilizare</vt:lpstr>
      <vt:lpstr>Manual de utilizare</vt:lpstr>
      <vt:lpstr>Manual de utilizare</vt:lpstr>
      <vt:lpstr>Dezvoltări ulterioare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: ,,Image puzzle game”  Procesare de Imagini</dc:title>
  <dc:creator>CasapDumitru</dc:creator>
  <cp:lastModifiedBy>Windows User</cp:lastModifiedBy>
  <cp:revision>2</cp:revision>
  <dcterms:created xsi:type="dcterms:W3CDTF">2006-08-16T00:00:00Z</dcterms:created>
  <dcterms:modified xsi:type="dcterms:W3CDTF">2017-05-28T20:35:42Z</dcterms:modified>
</cp:coreProperties>
</file>