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embeddedFontLst>
    <p:embeddedFont>
      <p:font typeface="Montserrat SemiBold"/>
      <p:regular r:id="rId30"/>
      <p:bold r:id="rId31"/>
      <p:italic r:id="rId32"/>
      <p:boldItalic r:id="rId33"/>
    </p:embeddedFont>
    <p:embeddedFont>
      <p:font typeface="Roboto Mono Medium"/>
      <p:regular r:id="rId34"/>
      <p:bold r:id="rId35"/>
      <p:italic r:id="rId36"/>
      <p:boldItalic r:id="rId37"/>
    </p:embeddedFont>
    <p:embeddedFont>
      <p:font typeface="Montserrat"/>
      <p:regular r:id="rId38"/>
      <p:bold r:id="rId39"/>
      <p:italic r:id="rId40"/>
      <p:boldItalic r:id="rId41"/>
    </p:embeddedFont>
    <p:embeddedFont>
      <p:font typeface="Montserrat Medium"/>
      <p:regular r:id="rId42"/>
      <p:bold r:id="rId43"/>
      <p:italic r:id="rId44"/>
      <p:boldItalic r:id="rId45"/>
    </p:embeddedFont>
    <p:embeddedFont>
      <p:font typeface="Montserrat ExtraLight"/>
      <p:regular r:id="rId46"/>
      <p:bold r:id="rId47"/>
      <p:italic r:id="rId48"/>
      <p:boldItalic r:id="rId49"/>
    </p:embeddedFont>
    <p:embeddedFont>
      <p:font typeface="Roboto Mono"/>
      <p:regular r:id="rId50"/>
      <p:bold r:id="rId51"/>
      <p:italic r:id="rId52"/>
      <p:boldItalic r:id="rId53"/>
    </p:embeddedFont>
    <p:embeddedFont>
      <p:font typeface="Merriweather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42" Type="http://schemas.openxmlformats.org/officeDocument/2006/relationships/font" Target="fonts/MontserratMedium-regular.fntdata"/><Relationship Id="rId41" Type="http://schemas.openxmlformats.org/officeDocument/2006/relationships/font" Target="fonts/Montserrat-boldItalic.fntdata"/><Relationship Id="rId44" Type="http://schemas.openxmlformats.org/officeDocument/2006/relationships/font" Target="fonts/MontserratMedium-italic.fntdata"/><Relationship Id="rId43" Type="http://schemas.openxmlformats.org/officeDocument/2006/relationships/font" Target="fonts/MontserratMedium-bold.fntdata"/><Relationship Id="rId46" Type="http://schemas.openxmlformats.org/officeDocument/2006/relationships/font" Target="fonts/MontserratExtraLight-regular.fntdata"/><Relationship Id="rId45" Type="http://schemas.openxmlformats.org/officeDocument/2006/relationships/font" Target="fonts/Montserrat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ExtraLight-italic.fntdata"/><Relationship Id="rId47" Type="http://schemas.openxmlformats.org/officeDocument/2006/relationships/font" Target="fonts/MontserratExtraLight-bold.fntdata"/><Relationship Id="rId49" Type="http://schemas.openxmlformats.org/officeDocument/2006/relationships/font" Target="fonts/MontserratExtra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SemiBold-bold.fntdata"/><Relationship Id="rId30" Type="http://schemas.openxmlformats.org/officeDocument/2006/relationships/font" Target="fonts/MontserratSemiBold-regular.fntdata"/><Relationship Id="rId33" Type="http://schemas.openxmlformats.org/officeDocument/2006/relationships/font" Target="fonts/MontserratSemiBold-boldItalic.fntdata"/><Relationship Id="rId32" Type="http://schemas.openxmlformats.org/officeDocument/2006/relationships/font" Target="fonts/MontserratSemiBold-italic.fntdata"/><Relationship Id="rId35" Type="http://schemas.openxmlformats.org/officeDocument/2006/relationships/font" Target="fonts/RobotoMonoMedium-bold.fntdata"/><Relationship Id="rId34" Type="http://schemas.openxmlformats.org/officeDocument/2006/relationships/font" Target="fonts/RobotoMonoMedium-regular.fntdata"/><Relationship Id="rId37" Type="http://schemas.openxmlformats.org/officeDocument/2006/relationships/font" Target="fonts/RobotoMonoMedium-boldItalic.fntdata"/><Relationship Id="rId36" Type="http://schemas.openxmlformats.org/officeDocument/2006/relationships/font" Target="fonts/RobotoMonoMedium-italic.fntdata"/><Relationship Id="rId39" Type="http://schemas.openxmlformats.org/officeDocument/2006/relationships/font" Target="fonts/Montserrat-bold.fntdata"/><Relationship Id="rId38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ono-bold.fntdata"/><Relationship Id="rId50" Type="http://schemas.openxmlformats.org/officeDocument/2006/relationships/font" Target="fonts/RobotoMono-regular.fntdata"/><Relationship Id="rId53" Type="http://schemas.openxmlformats.org/officeDocument/2006/relationships/font" Target="fonts/RobotoMono-boldItalic.fntdata"/><Relationship Id="rId52" Type="http://schemas.openxmlformats.org/officeDocument/2006/relationships/font" Target="fonts/RobotoMono-italic.fntdata"/><Relationship Id="rId11" Type="http://schemas.openxmlformats.org/officeDocument/2006/relationships/slide" Target="slides/slide6.xml"/><Relationship Id="rId55" Type="http://schemas.openxmlformats.org/officeDocument/2006/relationships/font" Target="fonts/Merriweather-bold.fntdata"/><Relationship Id="rId10" Type="http://schemas.openxmlformats.org/officeDocument/2006/relationships/slide" Target="slides/slide5.xml"/><Relationship Id="rId54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57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56" Type="http://schemas.openxmlformats.org/officeDocument/2006/relationships/font" Target="fonts/Merriweather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548e0e3a9_0_9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548e0e3a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548e0e3a9_0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548e0e3a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 creates a network, so you connect to it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548e0e3a9_0_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548e0e3a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548e0e3a9_0_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548e0e3a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548e0e3a9_0_1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548e0e3a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548e0e3a9_0_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548e0e3a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548e0e3a9_0_10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548e0e3a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548e0e3a9_0_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548e0e3a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548e0e3a9_0_10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548e0e3a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4a36ab2de_1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4a36ab2de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cd57d352_0_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cd57d35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4a36ab2de_1_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4a36ab2de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4a36ab2de_1_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4a36ab2de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5b7a2f779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5b7a2f77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548e0e3a9_0_1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548e0e3a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548e0e3a9_0_1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548e0e3a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4a36ab2de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4a36ab2d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4a36ab2de_1_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4a36ab2d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4a36ab2de_1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4a36ab2d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4a36ab2de_1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4a36ab2d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4a36ab2de_1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4a36ab2de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548e0e3a9_0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548e0e3a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erriweather"/>
              <a:buChar char="-"/>
            </a:pPr>
            <a:r>
              <a:rPr lang="es" sz="1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talk about examples of unsecure IoT</a:t>
            </a:r>
            <a:endParaRPr sz="10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erriweather"/>
              <a:buChar char="-"/>
            </a:pPr>
            <a:r>
              <a:rPr lang="es" sz="1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Smart fiungerprint padlock (smart loker)</a:t>
            </a:r>
            <a:endParaRPr sz="10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erriweather"/>
              <a:buChar char="-"/>
            </a:pPr>
            <a:r>
              <a:rPr lang="es" sz="1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explan how it works</a:t>
            </a:r>
            <a:endParaRPr sz="10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erriweather"/>
              <a:buChar char="-"/>
            </a:pPr>
            <a:r>
              <a:rPr lang="es" sz="1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proces</a:t>
            </a:r>
            <a:endParaRPr sz="10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erriweather"/>
              <a:buChar char="-"/>
            </a:pPr>
            <a:r>
              <a:rPr lang="es" sz="1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can be open with screwdriver</a:t>
            </a:r>
            <a:endParaRPr sz="10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erriweather"/>
              <a:buChar char="-"/>
            </a:pPr>
            <a:r>
              <a:rPr lang="es" sz="1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you can use bt to unlock it</a:t>
            </a:r>
            <a:endParaRPr sz="10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erriweather"/>
              <a:buChar char="-"/>
            </a:pPr>
            <a:r>
              <a:rPr lang="es" sz="1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clous services that the app talks to, to find locks</a:t>
            </a:r>
            <a:endParaRPr sz="10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erriweather"/>
              <a:buChar char="-"/>
            </a:pPr>
            <a:r>
              <a:rPr lang="es" sz="1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Wifi kettle </a:t>
            </a:r>
            <a:endParaRPr sz="10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erriweather"/>
              <a:buChar char="-"/>
            </a:pPr>
            <a:r>
              <a:rPr lang="es" sz="1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connects to wifi</a:t>
            </a:r>
            <a:endParaRPr sz="10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erriweather"/>
              <a:buChar char="-"/>
            </a:pPr>
            <a:r>
              <a:rPr lang="es" sz="1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conect with the kattle</a:t>
            </a:r>
            <a:endParaRPr sz="10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erriweather"/>
              <a:buChar char="-"/>
            </a:pPr>
            <a:r>
              <a:rPr lang="es" sz="1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fint the chip data sheet</a:t>
            </a:r>
            <a:endParaRPr sz="10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erriweather"/>
              <a:buChar char="-"/>
            </a:pPr>
            <a:r>
              <a:rPr lang="es" sz="1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get the pasword</a:t>
            </a:r>
            <a:endParaRPr sz="10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erriweather"/>
              <a:buChar char="-"/>
            </a:pPr>
            <a:r>
              <a:rPr lang="es" sz="1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it’s fixed</a:t>
            </a:r>
            <a:endParaRPr sz="10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erriweather"/>
              <a:buChar char="-"/>
            </a:pPr>
            <a:r>
              <a:rPr lang="es" sz="1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My friend cayla: interactive speaking kid’s toy</a:t>
            </a:r>
            <a:endParaRPr sz="10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erriweather"/>
              <a:buChar char="-"/>
            </a:pPr>
            <a:r>
              <a:rPr lang="es" sz="1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it has no bt pin</a:t>
            </a:r>
            <a:endParaRPr sz="10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erriweather"/>
              <a:buChar char="-"/>
            </a:pPr>
            <a:r>
              <a:rPr lang="es" sz="1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anyone in range can listen and talk with kids</a:t>
            </a:r>
            <a:endParaRPr sz="10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erriweather"/>
              <a:buChar char="-"/>
            </a:pPr>
            <a:r>
              <a:rPr lang="es" sz="1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Wireles home security camera</a:t>
            </a:r>
            <a:endParaRPr sz="10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erriweather"/>
              <a:buChar char="-"/>
            </a:pPr>
            <a:r>
              <a:rPr lang="es" sz="1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when you acces the cloud services there was a bug, you could view other’s camera</a:t>
            </a:r>
            <a:endParaRPr sz="10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erriweather"/>
              <a:buChar char="-"/>
            </a:pPr>
            <a:r>
              <a:rPr lang="es" sz="1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the issue was fixed in a week, but it was iun the market for 9montsh</a:t>
            </a:r>
            <a:endParaRPr sz="10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erriweather"/>
              <a:buChar char="-"/>
            </a:pPr>
            <a:r>
              <a:rPr lang="es" sz="1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Wired camera</a:t>
            </a:r>
            <a:endParaRPr sz="10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erriweather"/>
              <a:buChar char="-"/>
            </a:pPr>
            <a:r>
              <a:rPr lang="es" sz="1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3thre handred thausand cameras were used to do an DDoS attak to twitter ans facebook</a:t>
            </a:r>
            <a:endParaRPr sz="10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erriweather"/>
              <a:buChar char="-"/>
            </a:pPr>
            <a:r>
              <a:rPr lang="es" sz="1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Termostat</a:t>
            </a:r>
            <a:endParaRPr sz="10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erriweather"/>
              <a:buChar char="-"/>
            </a:pPr>
            <a:r>
              <a:rPr lang="es" sz="1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the problem is thay every one can be used all together to turn of city lights</a:t>
            </a:r>
            <a:endParaRPr sz="10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erriweather"/>
              <a:buChar char="-"/>
            </a:pPr>
            <a:r>
              <a:rPr lang="es" sz="1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cayla again</a:t>
            </a:r>
            <a:endParaRPr sz="10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erriweather"/>
              <a:buChar char="-"/>
            </a:pPr>
            <a:r>
              <a:rPr lang="es" sz="1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it was prohivited in some countries</a:t>
            </a:r>
            <a:endParaRPr sz="10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erriweather"/>
              <a:buChar char="-"/>
            </a:pPr>
            <a:r>
              <a:rPr lang="es" sz="1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but laws are slow</a:t>
            </a:r>
            <a:endParaRPr sz="10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erriweather"/>
              <a:buChar char="-"/>
            </a:pPr>
            <a:r>
              <a:rPr lang="es" sz="1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who to be safe</a:t>
            </a:r>
            <a:endParaRPr sz="10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erriweather"/>
              <a:buChar char="-"/>
            </a:pPr>
            <a:r>
              <a:rPr lang="es" sz="1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usestrong paswords</a:t>
            </a:r>
            <a:endParaRPr sz="10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erriweather"/>
              <a:buChar char="-"/>
            </a:pPr>
            <a:r>
              <a:rPr lang="es" sz="1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Put IoT in a separate network</a:t>
            </a:r>
            <a:endParaRPr sz="10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erriweather"/>
              <a:buChar char="-"/>
            </a:pPr>
            <a:r>
              <a:rPr lang="es" sz="1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Don’t buy IoT unless vendors prove it’s secure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548e0e3a9_0_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548e0e3a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Relationship Id="rId4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image" Target="../media/image7.jpg"/><Relationship Id="rId5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insecam.org/en/view/789630/" TargetMode="External"/><Relationship Id="rId4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youtube.com/channel/UC2HCAhj6JiOsV_PcMFrjykw" TargetMode="External"/><Relationship Id="rId4" Type="http://schemas.openxmlformats.org/officeDocument/2006/relationships/hyperlink" Target="https://www.youtube.com/channel/UC2HCAhj6JiOsV_PcMFrjykw" TargetMode="External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Medium"/>
                <a:ea typeface="Montserrat Medium"/>
                <a:cs typeface="Montserrat Medium"/>
                <a:sym typeface="Montserrat Medium"/>
              </a:rPr>
              <a:t>INTERNET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s" sz="3000">
                <a:latin typeface="Montserrat"/>
                <a:ea typeface="Montserrat"/>
                <a:cs typeface="Montserrat"/>
                <a:sym typeface="Montserrat"/>
              </a:rPr>
              <a:t>OF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>
                <a:latin typeface="Montserrat Medium"/>
                <a:ea typeface="Montserrat Medium"/>
                <a:cs typeface="Montserrat Medium"/>
                <a:sym typeface="Montserrat Medium"/>
              </a:rPr>
              <a:t>THINGS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65950" y="4742208"/>
            <a:ext cx="34956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Merriweather"/>
                <a:ea typeface="Merriweather"/>
                <a:cs typeface="Merriweather"/>
                <a:sym typeface="Merriweather"/>
              </a:rPr>
              <a:t>Maurici Abad</a:t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Agustin D’acunto</a:t>
            </a:r>
            <a:endParaRPr b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Merriweather"/>
                <a:ea typeface="Merriweather"/>
                <a:cs typeface="Merriweather"/>
                <a:sym typeface="Merriweather"/>
              </a:rPr>
              <a:t>Mohamed Chait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Merriweather"/>
                <a:ea typeface="Merriweather"/>
                <a:cs typeface="Merriweather"/>
                <a:sym typeface="Merriweather"/>
              </a:rPr>
              <a:t>Meir Carlos Mouyal Amselem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715250" y="593375"/>
            <a:ext cx="7713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Medium"/>
                <a:ea typeface="Montserrat Medium"/>
                <a:cs typeface="Montserrat Medium"/>
                <a:sym typeface="Montserrat Medium"/>
              </a:rPr>
              <a:t>Tapplock one+</a:t>
            </a:r>
            <a:r>
              <a:rPr lang="es">
                <a:latin typeface="Montserrat Medium"/>
                <a:ea typeface="Montserrat Medium"/>
                <a:cs typeface="Montserrat Medium"/>
                <a:sym typeface="Montserrat Medium"/>
              </a:rPr>
              <a:t> -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THREATS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715250" y="1536625"/>
            <a:ext cx="48525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Steal your </a:t>
            </a: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belongings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5653" y="2020900"/>
            <a:ext cx="2553201" cy="358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729275" y="593375"/>
            <a:ext cx="76854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Medium"/>
                <a:ea typeface="Montserrat Medium"/>
                <a:cs typeface="Montserrat Medium"/>
                <a:sym typeface="Montserrat Medium"/>
              </a:rPr>
              <a:t>Smarter iKettle 1st gen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descr="Smarter iKettle 2.0 Wifi Kettle, Stainless Steel, Black"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425" y="1152850"/>
            <a:ext cx="4485575" cy="552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/>
          <p:nvPr/>
        </p:nvSpPr>
        <p:spPr>
          <a:xfrm>
            <a:off x="729275" y="1564850"/>
            <a:ext cx="3929100" cy="4614000"/>
          </a:xfrm>
          <a:prstGeom prst="roundRect">
            <a:avLst>
              <a:gd fmla="val 5421" name="adj"/>
            </a:avLst>
          </a:prstGeom>
          <a:solidFill>
            <a:srgbClr val="434343"/>
          </a:solidFill>
          <a:ln>
            <a:noFill/>
          </a:ln>
          <a:effectLst>
            <a:outerShdw blurRad="200025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6B26B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$</a:t>
            </a:r>
            <a:r>
              <a:rPr lang="es" sz="18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s" sz="1800">
                <a:solidFill>
                  <a:srgbClr val="B6D7A8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telnet </a:t>
            </a:r>
            <a:r>
              <a:rPr lang="es" sz="18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169.254.1.1</a:t>
            </a:r>
            <a:endParaRPr sz="18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AT+ command shell</a:t>
            </a:r>
            <a:endParaRPr sz="18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Password:</a:t>
            </a:r>
            <a:r>
              <a:rPr lang="es" sz="1800">
                <a:solidFill>
                  <a:srgbClr val="9FC5E8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000000</a:t>
            </a:r>
            <a:endParaRPr sz="1800">
              <a:solidFill>
                <a:srgbClr val="9FC5E8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Login successfully</a:t>
            </a:r>
            <a:endParaRPr sz="18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Type ‘exit’ for quit</a:t>
            </a:r>
            <a:endParaRPr sz="18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6B26B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HED&gt;</a:t>
            </a:r>
            <a:r>
              <a:rPr lang="es" sz="18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AT+SSID</a:t>
            </a:r>
            <a:endParaRPr sz="18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+OK=”</a:t>
            </a:r>
            <a:r>
              <a:rPr lang="es" sz="1800">
                <a:solidFill>
                  <a:srgbClr val="9FC5E8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Orange-A9EA</a:t>
            </a:r>
            <a:r>
              <a:rPr lang="es" sz="18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”</a:t>
            </a:r>
            <a:endParaRPr sz="18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6B26B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HED&gt;</a:t>
            </a:r>
            <a:r>
              <a:rPr lang="es" sz="18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AT+KEY</a:t>
            </a:r>
            <a:endParaRPr sz="18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+OK=1.0.”</a:t>
            </a:r>
            <a:r>
              <a:rPr lang="es" sz="1800">
                <a:solidFill>
                  <a:srgbClr val="9FC5E8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si38r8tg89cm024</a:t>
            </a:r>
            <a:r>
              <a:rPr lang="es" sz="18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”</a:t>
            </a:r>
            <a:endParaRPr sz="18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6B26B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HED&gt;</a:t>
            </a:r>
            <a:r>
              <a:rPr lang="es" sz="18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_</a:t>
            </a:r>
            <a:endParaRPr sz="18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729275" y="593375"/>
            <a:ext cx="76854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Medium"/>
                <a:ea typeface="Montserrat Medium"/>
                <a:cs typeface="Montserrat Medium"/>
                <a:sym typeface="Montserrat Medium"/>
              </a:rPr>
              <a:t>Smarter iKettle 1st gen</a:t>
            </a:r>
            <a:r>
              <a:rPr lang="es">
                <a:latin typeface="Montserrat Medium"/>
                <a:ea typeface="Montserrat Medium"/>
                <a:cs typeface="Montserrat Medium"/>
                <a:sym typeface="Montserrat Medium"/>
              </a:rPr>
              <a:t> -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THREATS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descr="Smarter iKettle 2.0 Wifi Kettle, Stainless Steel, Black"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425" y="1152850"/>
            <a:ext cx="4485575" cy="552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715250" y="1536625"/>
            <a:ext cx="4347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Access all </a:t>
            </a: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traffic</a:t>
            </a: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of your Wi-Fi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Redirects to phishing pages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Steal </a:t>
            </a: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bandwidth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Next generations are safer</a:t>
            </a:r>
            <a:endParaRPr i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715250" y="1536625"/>
            <a:ext cx="41652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Released on 2014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 won Most Wanted Dolls of 2015 </a:t>
            </a:r>
            <a:b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i="1" lang="es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from TTPM </a:t>
            </a:r>
            <a:endParaRPr i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5"/>
          <p:cNvSpPr txBox="1"/>
          <p:nvPr>
            <p:ph type="title"/>
          </p:nvPr>
        </p:nvSpPr>
        <p:spPr>
          <a:xfrm>
            <a:off x="673175" y="593375"/>
            <a:ext cx="7797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Medium"/>
                <a:ea typeface="Montserrat Medium"/>
                <a:cs typeface="Montserrat Medium"/>
                <a:sym typeface="Montserrat Medium"/>
              </a:rPr>
              <a:t>My friend Cayla doll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 rotWithShape="1">
          <a:blip r:embed="rId3">
            <a:alphaModFix/>
          </a:blip>
          <a:srcRect b="0" l="18585" r="15083" t="0"/>
          <a:stretch/>
        </p:blipFill>
        <p:spPr>
          <a:xfrm>
            <a:off x="5578625" y="1361538"/>
            <a:ext cx="3253675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673175" y="593375"/>
            <a:ext cx="7797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Medium"/>
                <a:ea typeface="Montserrat Medium"/>
                <a:cs typeface="Montserrat Medium"/>
                <a:sym typeface="Montserrat Medium"/>
              </a:rPr>
              <a:t>My friend Cayla doll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8" name="Google Shape;138;p26"/>
          <p:cNvPicPr preferRelativeResize="0"/>
          <p:nvPr/>
        </p:nvPicPr>
        <p:blipFill rotWithShape="1">
          <a:blip r:embed="rId3">
            <a:alphaModFix/>
          </a:blip>
          <a:srcRect b="0" l="18585" r="15083" t="0"/>
          <a:stretch/>
        </p:blipFill>
        <p:spPr>
          <a:xfrm>
            <a:off x="5578625" y="1361538"/>
            <a:ext cx="3253675" cy="49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/>
        </p:nvSpPr>
        <p:spPr>
          <a:xfrm>
            <a:off x="1371425" y="3339325"/>
            <a:ext cx="25023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latin typeface="Montserrat ExtraLight"/>
                <a:ea typeface="Montserrat ExtraLight"/>
                <a:cs typeface="Montserrat ExtraLight"/>
                <a:sym typeface="Montserrat ExtraLight"/>
              </a:rPr>
              <a:t>PIN</a:t>
            </a:r>
            <a:endParaRPr sz="72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40" name="Google Shape;140;p26"/>
          <p:cNvCxnSpPr/>
          <p:nvPr/>
        </p:nvCxnSpPr>
        <p:spPr>
          <a:xfrm>
            <a:off x="1773900" y="3452750"/>
            <a:ext cx="1789800" cy="712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715250" y="1536625"/>
            <a:ext cx="41652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Released on 2014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 won Most Wanted Dolls of 2015 </a:t>
            </a:r>
            <a:b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i="1" lang="es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from TTPM </a:t>
            </a:r>
            <a:endParaRPr i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673175" y="593375"/>
            <a:ext cx="7797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Medium"/>
                <a:ea typeface="Montserrat Medium"/>
                <a:cs typeface="Montserrat Medium"/>
                <a:sym typeface="Montserrat Medium"/>
              </a:rPr>
              <a:t>My friend Cayla doll -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THREATS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 rotWithShape="1">
          <a:blip r:embed="rId3">
            <a:alphaModFix/>
          </a:blip>
          <a:srcRect b="0" l="1346" r="10625" t="0"/>
          <a:stretch/>
        </p:blipFill>
        <p:spPr>
          <a:xfrm flipH="1">
            <a:off x="479975" y="2394625"/>
            <a:ext cx="3897900" cy="2948400"/>
          </a:xfrm>
          <a:prstGeom prst="roundRect">
            <a:avLst>
              <a:gd fmla="val 1584" name="adj"/>
            </a:avLst>
          </a:prstGeom>
          <a:noFill/>
          <a:ln>
            <a:noFill/>
          </a:ln>
          <a:effectLst>
            <a:outerShdw blurRad="214313" rotWithShape="0" algn="bl" dir="4980000" dist="38100">
              <a:srgbClr val="000000">
                <a:alpha val="11000"/>
              </a:srgbClr>
            </a:outerShdw>
          </a:effectLst>
        </p:spPr>
      </p:pic>
      <p:pic>
        <p:nvPicPr>
          <p:cNvPr id="148" name="Google Shape;148;p27"/>
          <p:cNvPicPr preferRelativeResize="0"/>
          <p:nvPr/>
        </p:nvPicPr>
        <p:blipFill rotWithShape="1">
          <a:blip r:embed="rId4">
            <a:alphaModFix/>
          </a:blip>
          <a:srcRect b="0" l="7540" r="12753" t="0"/>
          <a:stretch/>
        </p:blipFill>
        <p:spPr>
          <a:xfrm rot="-274">
            <a:off x="4894525" y="2394779"/>
            <a:ext cx="3769500" cy="2948100"/>
          </a:xfrm>
          <a:prstGeom prst="roundRect">
            <a:avLst>
              <a:gd fmla="val 1584" name="adj"/>
            </a:avLst>
          </a:prstGeom>
          <a:noFill/>
          <a:ln>
            <a:noFill/>
          </a:ln>
          <a:effectLst>
            <a:outerShdw blurRad="214313" rotWithShape="0" algn="bl" dir="4980000" dist="38100">
              <a:srgbClr val="000000">
                <a:alpha val="11000"/>
              </a:srgbClr>
            </a:outerShdw>
          </a:effectLst>
        </p:spPr>
      </p:pic>
      <p:cxnSp>
        <p:nvCxnSpPr>
          <p:cNvPr id="149" name="Google Shape;149;p27"/>
          <p:cNvCxnSpPr/>
          <p:nvPr/>
        </p:nvCxnSpPr>
        <p:spPr>
          <a:xfrm>
            <a:off x="3828675" y="2077925"/>
            <a:ext cx="1781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triangle"/>
            <a:tailEnd len="med" w="med" type="triangle"/>
          </a:ln>
        </p:spPr>
      </p:cxnSp>
      <p:sp>
        <p:nvSpPr>
          <p:cNvPr id="150" name="Google Shape;150;p27"/>
          <p:cNvSpPr txBox="1"/>
          <p:nvPr/>
        </p:nvSpPr>
        <p:spPr>
          <a:xfrm>
            <a:off x="3842775" y="1356863"/>
            <a:ext cx="17532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</a:t>
            </a:r>
            <a:r>
              <a:rPr lang="es" sz="12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s" sz="30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80m</a:t>
            </a:r>
            <a:endParaRPr sz="30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673175" y="593375"/>
            <a:ext cx="7797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Medium"/>
                <a:ea typeface="Montserrat Medium"/>
                <a:cs typeface="Montserrat Medium"/>
                <a:sym typeface="Montserrat Medium"/>
              </a:rPr>
              <a:t>My friend Cayla doll -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THREADS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 rotWithShape="1">
          <a:blip r:embed="rId3">
            <a:alphaModFix/>
          </a:blip>
          <a:srcRect b="0" l="1346" r="10625" t="0"/>
          <a:stretch/>
        </p:blipFill>
        <p:spPr>
          <a:xfrm flipH="1">
            <a:off x="479975" y="2394625"/>
            <a:ext cx="3897900" cy="2948400"/>
          </a:xfrm>
          <a:prstGeom prst="roundRect">
            <a:avLst>
              <a:gd fmla="val 1584" name="adj"/>
            </a:avLst>
          </a:prstGeom>
          <a:noFill/>
          <a:ln>
            <a:noFill/>
          </a:ln>
          <a:effectLst>
            <a:outerShdw blurRad="214313" rotWithShape="0" algn="bl" dir="4980000" dist="38100">
              <a:srgbClr val="000000">
                <a:alpha val="11000"/>
              </a:srgbClr>
            </a:outerShdw>
          </a:effectLst>
        </p:spPr>
      </p:pic>
      <p:pic>
        <p:nvPicPr>
          <p:cNvPr id="157" name="Google Shape;157;p28"/>
          <p:cNvPicPr preferRelativeResize="0"/>
          <p:nvPr/>
        </p:nvPicPr>
        <p:blipFill rotWithShape="1">
          <a:blip r:embed="rId4">
            <a:alphaModFix/>
          </a:blip>
          <a:srcRect b="0" l="7540" r="12753" t="0"/>
          <a:stretch/>
        </p:blipFill>
        <p:spPr>
          <a:xfrm rot="-274">
            <a:off x="4894525" y="2394779"/>
            <a:ext cx="3769500" cy="2948100"/>
          </a:xfrm>
          <a:prstGeom prst="roundRect">
            <a:avLst>
              <a:gd fmla="val 1584" name="adj"/>
            </a:avLst>
          </a:prstGeom>
          <a:noFill/>
          <a:ln>
            <a:noFill/>
          </a:ln>
          <a:effectLst>
            <a:outerShdw blurRad="214313" rotWithShape="0" algn="bl" dir="4980000" dist="38100">
              <a:srgbClr val="000000">
                <a:alpha val="11000"/>
              </a:srgbClr>
            </a:outerShdw>
          </a:effectLst>
        </p:spPr>
      </p:pic>
      <p:cxnSp>
        <p:nvCxnSpPr>
          <p:cNvPr id="158" name="Google Shape;158;p28"/>
          <p:cNvCxnSpPr/>
          <p:nvPr/>
        </p:nvCxnSpPr>
        <p:spPr>
          <a:xfrm>
            <a:off x="3828675" y="2077925"/>
            <a:ext cx="1781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triangle"/>
            <a:tailEnd len="med" w="med" type="triangle"/>
          </a:ln>
        </p:spPr>
      </p:cxnSp>
      <p:sp>
        <p:nvSpPr>
          <p:cNvPr id="159" name="Google Shape;159;p28"/>
          <p:cNvSpPr txBox="1"/>
          <p:nvPr/>
        </p:nvSpPr>
        <p:spPr>
          <a:xfrm>
            <a:off x="3842775" y="1356863"/>
            <a:ext cx="17532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</a:t>
            </a:r>
            <a:r>
              <a:rPr lang="es" sz="12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s" sz="30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80m</a:t>
            </a:r>
            <a:endParaRPr sz="30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725" y="254779"/>
            <a:ext cx="7889300" cy="6348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560975" y="593375"/>
            <a:ext cx="8022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Medium"/>
                <a:ea typeface="Montserrat Medium"/>
                <a:cs typeface="Montserrat Medium"/>
                <a:sym typeface="Montserrat Medium"/>
              </a:rPr>
              <a:t>Smart home security cameras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560975" y="1536632"/>
            <a:ext cx="5027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Google dorks &amp; Public IP Cameras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intitle:”sony network camera snc-p1?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intitle:snc-z20 inurl:home/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http://www.insecam.org/en/view/789630/</a:t>
            </a: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Mirai malware </a:t>
            </a:r>
            <a:r>
              <a:rPr i="1"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IoT BotNet</a:t>
            </a:r>
            <a:endParaRPr i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7" name="Google Shape;167;p29"/>
          <p:cNvPicPr preferRelativeResize="0"/>
          <p:nvPr/>
        </p:nvPicPr>
        <p:blipFill rotWithShape="1">
          <a:blip r:embed="rId4">
            <a:alphaModFix/>
          </a:blip>
          <a:srcRect b="0" l="17466" r="17459" t="0"/>
          <a:stretch/>
        </p:blipFill>
        <p:spPr>
          <a:xfrm>
            <a:off x="5792125" y="2211525"/>
            <a:ext cx="2871875" cy="44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560975" y="593375"/>
            <a:ext cx="8022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Medium"/>
                <a:ea typeface="Montserrat Medium"/>
                <a:cs typeface="Montserrat Medium"/>
                <a:sym typeface="Montserrat Medium"/>
              </a:rPr>
              <a:t>Smart home security cameras</a:t>
            </a:r>
            <a:r>
              <a:rPr lang="es">
                <a:latin typeface="Montserrat Medium"/>
                <a:ea typeface="Montserrat Medium"/>
                <a:cs typeface="Montserrat Medium"/>
                <a:sym typeface="Montserrat Medium"/>
              </a:rPr>
              <a:t> -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THREADS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560975" y="1536632"/>
            <a:ext cx="5027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DDoS attacks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Know when you are not at home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Infect other IoT devices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 a thermostat is infected the hacker may cause a power cut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4" name="Google Shape;174;p30"/>
          <p:cNvPicPr preferRelativeResize="0"/>
          <p:nvPr/>
        </p:nvPicPr>
        <p:blipFill rotWithShape="1">
          <a:blip r:embed="rId3">
            <a:alphaModFix/>
          </a:blip>
          <a:srcRect b="0" l="17466" r="17459" t="0"/>
          <a:stretch/>
        </p:blipFill>
        <p:spPr>
          <a:xfrm>
            <a:off x="5792125" y="2211525"/>
            <a:ext cx="2871875" cy="44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36829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latin typeface="Montserrat Medium"/>
                <a:ea typeface="Montserrat Medium"/>
                <a:cs typeface="Montserrat Medium"/>
                <a:sym typeface="Montserrat Medium"/>
              </a:rPr>
              <a:t>SECURITY IN</a:t>
            </a:r>
            <a:r>
              <a:rPr lang="es" sz="4800">
                <a:latin typeface="Montserrat Medium"/>
                <a:ea typeface="Montserrat Medium"/>
                <a:cs typeface="Montserrat Medium"/>
                <a:sym typeface="Montserrat Medium"/>
              </a:rPr>
              <a:t> IoT</a:t>
            </a:r>
            <a:endParaRPr sz="4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715250" y="593375"/>
            <a:ext cx="7713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Medium"/>
                <a:ea typeface="Montserrat Medium"/>
                <a:cs typeface="Montserrat Medium"/>
                <a:sym typeface="Montserrat Medium"/>
              </a:rPr>
              <a:t>What is the Internet of Things (IoT)?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988" y="2049175"/>
            <a:ext cx="5088025" cy="368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652710" y="593375"/>
            <a:ext cx="7833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Montserrat SemiBold"/>
                <a:ea typeface="Montserrat SemiBold"/>
                <a:cs typeface="Montserrat SemiBold"/>
                <a:sym typeface="Montserrat SemiBold"/>
              </a:rPr>
              <a:t>Security challenges </a:t>
            </a:r>
            <a:endParaRPr sz="3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589025" y="1536639"/>
            <a:ext cx="78330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 building security from start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Hard-coded and default passwords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 enough resources for advanced security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Security updates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Lack of standards</a:t>
            </a:r>
            <a:endParaRPr sz="2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687200" y="593375"/>
            <a:ext cx="7769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Montserrat SemiBold"/>
                <a:ea typeface="Montserrat SemiBold"/>
                <a:cs typeface="Montserrat SemiBold"/>
                <a:sym typeface="Montserrat SemiBold"/>
              </a:rPr>
              <a:t>Security measures	</a:t>
            </a:r>
            <a:endParaRPr sz="3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687200" y="1789249"/>
            <a:ext cx="7769700" cy="4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 security on design phase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Update security software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 hard-coded passwords, and changing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API Security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Network Security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Educate </a:t>
            </a: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customers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36829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latin typeface="Montserrat Medium"/>
                <a:ea typeface="Montserrat Medium"/>
                <a:cs typeface="Montserrat Medium"/>
                <a:sym typeface="Montserrat Medium"/>
              </a:rPr>
              <a:t>CONCLUSION</a:t>
            </a:r>
            <a:endParaRPr sz="4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687200" y="593375"/>
            <a:ext cx="7769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Montserrat SemiBold"/>
                <a:ea typeface="Montserrat SemiBold"/>
                <a:cs typeface="Montserrat SemiBold"/>
                <a:sym typeface="Montserrat SemiBold"/>
              </a:rPr>
              <a:t>Conclusion</a:t>
            </a:r>
            <a:endParaRPr sz="3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687200" y="1789249"/>
            <a:ext cx="7769700" cy="43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IoT is not secure</a:t>
            </a:r>
            <a:endParaRPr sz="3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311700" y="36829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latin typeface="Montserrat Medium"/>
                <a:ea typeface="Montserrat Medium"/>
                <a:cs typeface="Montserrat Medium"/>
                <a:sym typeface="Montserrat Medium"/>
              </a:rPr>
              <a:t>THANK YOU</a:t>
            </a:r>
            <a:endParaRPr sz="4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7621" l="7339" r="8293" t="6059"/>
          <a:stretch/>
        </p:blipFill>
        <p:spPr>
          <a:xfrm>
            <a:off x="873250" y="0"/>
            <a:ext cx="7176675" cy="67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36829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latin typeface="Montserrat Medium"/>
                <a:ea typeface="Montserrat Medium"/>
                <a:cs typeface="Montserrat Medium"/>
                <a:sym typeface="Montserrat Medium"/>
              </a:rPr>
              <a:t>HISTORY OF IoT</a:t>
            </a:r>
            <a:endParaRPr sz="4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7975" y="3262747"/>
            <a:ext cx="5398749" cy="350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7975" y="163875"/>
            <a:ext cx="2099425" cy="279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 rotWithShape="1">
          <a:blip r:embed="rId5">
            <a:alphaModFix/>
          </a:blip>
          <a:srcRect b="0" l="0" r="0" t="3269"/>
          <a:stretch/>
        </p:blipFill>
        <p:spPr>
          <a:xfrm>
            <a:off x="5472575" y="163875"/>
            <a:ext cx="3034150" cy="29350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248100" y="462825"/>
            <a:ext cx="25947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First devices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429275" y="3922600"/>
            <a:ext cx="23982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1999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775" y="2614038"/>
            <a:ext cx="7594825" cy="30440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>
            <p:ph type="title"/>
          </p:nvPr>
        </p:nvSpPr>
        <p:spPr>
          <a:xfrm>
            <a:off x="715250" y="593375"/>
            <a:ext cx="7713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Medium"/>
                <a:ea typeface="Montserrat Medium"/>
                <a:cs typeface="Montserrat Medium"/>
                <a:sym typeface="Montserrat Medium"/>
              </a:rPr>
              <a:t>Future of IoT: Garner forecast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504875" y="274599"/>
            <a:ext cx="8327400" cy="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Medium"/>
                <a:ea typeface="Montserrat Medium"/>
                <a:cs typeface="Montserrat Medium"/>
                <a:sym typeface="Montserrat Medium"/>
              </a:rPr>
              <a:t>How does it work?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 rotWithShape="1">
          <a:blip r:embed="rId3">
            <a:alphaModFix/>
          </a:blip>
          <a:srcRect b="6437" l="7033" r="8119" t="7504"/>
          <a:stretch/>
        </p:blipFill>
        <p:spPr>
          <a:xfrm>
            <a:off x="1343900" y="993000"/>
            <a:ext cx="6595174" cy="576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3682942"/>
            <a:ext cx="85206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latin typeface="Montserrat Medium"/>
                <a:ea typeface="Montserrat Medium"/>
                <a:cs typeface="Montserrat Medium"/>
                <a:sym typeface="Montserrat Medium"/>
              </a:rPr>
              <a:t>EXAMPLES OF</a:t>
            </a:r>
            <a:r>
              <a:rPr lang="es" sz="4800">
                <a:latin typeface="Montserrat Medium"/>
                <a:ea typeface="Montserrat Medium"/>
                <a:cs typeface="Montserrat Medium"/>
                <a:sym typeface="Montserrat Medium"/>
              </a:rPr>
              <a:t> BREACHES</a:t>
            </a:r>
            <a:endParaRPr sz="4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latin typeface="Montserrat Medium"/>
                <a:ea typeface="Montserrat Medium"/>
                <a:cs typeface="Montserrat Medium"/>
                <a:sym typeface="Montserrat Medium"/>
              </a:rPr>
              <a:t> &amp;</a:t>
            </a:r>
            <a:endParaRPr sz="4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latin typeface="Montserrat Medium"/>
                <a:ea typeface="Montserrat Medium"/>
                <a:cs typeface="Montserrat Medium"/>
                <a:sym typeface="Montserrat Medium"/>
              </a:rPr>
              <a:t>POSSIBLE THREATS</a:t>
            </a:r>
            <a:endParaRPr sz="4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715250" y="593375"/>
            <a:ext cx="7713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Medium"/>
                <a:ea typeface="Montserrat Medium"/>
                <a:cs typeface="Montserrat Medium"/>
                <a:sym typeface="Montserrat Medium"/>
              </a:rPr>
              <a:t>Tapplock one+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715250" y="1536625"/>
            <a:ext cx="48525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Easily disassembled with a screwdriver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1400">
                <a:solidFill>
                  <a:srgbClr val="0A0A0A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Pen Test Partners</a:t>
            </a:r>
            <a:r>
              <a:rPr i="1" lang="e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discovered</a:t>
            </a:r>
            <a:endParaRPr i="1"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Its digital key is its bluetooth address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1400">
                <a:solidFill>
                  <a:srgbClr val="0A0A0A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Pen Test Partners</a:t>
            </a:r>
            <a:r>
              <a:rPr i="1" lang="e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discovered</a:t>
            </a:r>
            <a:endParaRPr i="1"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Its location can be discovered </a:t>
            </a:r>
            <a:b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with the app Cloud Service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5653" y="2020900"/>
            <a:ext cx="2553201" cy="358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