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handoutMasterIdLst>
    <p:handoutMasterId r:id="rId25"/>
  </p:handoutMasterIdLst>
  <p:sldIdLst>
    <p:sldId id="256" r:id="rId2"/>
    <p:sldId id="261" r:id="rId3"/>
    <p:sldId id="284" r:id="rId4"/>
    <p:sldId id="302" r:id="rId5"/>
    <p:sldId id="310" r:id="rId6"/>
    <p:sldId id="311" r:id="rId7"/>
    <p:sldId id="312" r:id="rId8"/>
    <p:sldId id="313" r:id="rId9"/>
    <p:sldId id="289" r:id="rId10"/>
    <p:sldId id="272" r:id="rId11"/>
    <p:sldId id="303" r:id="rId12"/>
    <p:sldId id="304" r:id="rId13"/>
    <p:sldId id="305" r:id="rId14"/>
    <p:sldId id="306" r:id="rId15"/>
    <p:sldId id="307" r:id="rId16"/>
    <p:sldId id="308" r:id="rId17"/>
    <p:sldId id="309" r:id="rId18"/>
    <p:sldId id="296" r:id="rId19"/>
    <p:sldId id="297" r:id="rId20"/>
    <p:sldId id="298" r:id="rId21"/>
    <p:sldId id="299" r:id="rId22"/>
    <p:sldId id="300"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40FE564-5406-4B20-A0FC-1C66F16788E4}">
  <a:tblStyle styleId="{140FE564-5406-4B20-A0FC-1C66F16788E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13" autoAdjust="0"/>
    <p:restoredTop sz="96732" autoAdjust="0"/>
  </p:normalViewPr>
  <p:slideViewPr>
    <p:cSldViewPr snapToGrid="0" snapToObjects="1">
      <p:cViewPr>
        <p:scale>
          <a:sx n="94" d="100"/>
          <a:sy n="94" d="100"/>
        </p:scale>
        <p:origin x="-1168"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D4D54-37C0-DF4B-9539-72C524CE7345}" type="doc">
      <dgm:prSet loTypeId="urn:microsoft.com/office/officeart/2005/8/layout/hProcess4" loCatId="" qsTypeId="urn:microsoft.com/office/officeart/2005/8/quickstyle/simple1" qsCatId="simple" csTypeId="urn:microsoft.com/office/officeart/2005/8/colors/accent3_5" csCatId="accent3" phldr="1"/>
      <dgm:spPr/>
      <dgm:t>
        <a:bodyPr/>
        <a:lstStyle/>
        <a:p>
          <a:endParaRPr lang="en-US"/>
        </a:p>
      </dgm:t>
    </dgm:pt>
    <dgm:pt modelId="{90F64BBA-A248-F04C-8D7B-F27302BF29B0}">
      <dgm:prSet phldrT="[Text]"/>
      <dgm:spPr/>
      <dgm:t>
        <a:bodyPr/>
        <a:lstStyle/>
        <a:p>
          <a:r>
            <a:rPr lang="en-US" dirty="0" smtClean="0"/>
            <a:t>Problem</a:t>
          </a:r>
          <a:endParaRPr lang="en-US" dirty="0"/>
        </a:p>
      </dgm:t>
    </dgm:pt>
    <dgm:pt modelId="{1F2836A8-06B8-634A-AF85-6E2093010748}" type="parTrans" cxnId="{DAEFB869-69A3-5541-9309-D8C26B67CC22}">
      <dgm:prSet/>
      <dgm:spPr/>
      <dgm:t>
        <a:bodyPr/>
        <a:lstStyle/>
        <a:p>
          <a:endParaRPr lang="en-US"/>
        </a:p>
      </dgm:t>
    </dgm:pt>
    <dgm:pt modelId="{F55E8ADF-505F-1A4F-857B-586E016531B2}" type="sibTrans" cxnId="{DAEFB869-69A3-5541-9309-D8C26B67CC22}">
      <dgm:prSet/>
      <dgm:spPr/>
      <dgm:t>
        <a:bodyPr/>
        <a:lstStyle/>
        <a:p>
          <a:endParaRPr lang="en-US"/>
        </a:p>
      </dgm:t>
    </dgm:pt>
    <dgm:pt modelId="{C8AE41DC-01BF-DF4B-9E41-5E9B40287C38}">
      <dgm:prSet phldrT="[Text]"/>
      <dgm:spPr/>
      <dgm:t>
        <a:bodyPr/>
        <a:lstStyle/>
        <a:p>
          <a:r>
            <a:rPr lang="en-US" dirty="0" smtClean="0"/>
            <a:t>Use live social media updates</a:t>
          </a:r>
          <a:endParaRPr lang="en-US" dirty="0"/>
        </a:p>
      </dgm:t>
    </dgm:pt>
    <dgm:pt modelId="{1409648C-9528-DE45-9A10-87D16CCAB476}" type="parTrans" cxnId="{54493B42-EA34-7941-BA4D-BD9127E1E4E1}">
      <dgm:prSet/>
      <dgm:spPr/>
      <dgm:t>
        <a:bodyPr/>
        <a:lstStyle/>
        <a:p>
          <a:endParaRPr lang="en-US"/>
        </a:p>
      </dgm:t>
    </dgm:pt>
    <dgm:pt modelId="{760216CE-267C-CC4B-A0EF-FFE9D69315E5}" type="sibTrans" cxnId="{54493B42-EA34-7941-BA4D-BD9127E1E4E1}">
      <dgm:prSet/>
      <dgm:spPr/>
      <dgm:t>
        <a:bodyPr/>
        <a:lstStyle/>
        <a:p>
          <a:endParaRPr lang="en-US"/>
        </a:p>
      </dgm:t>
    </dgm:pt>
    <dgm:pt modelId="{ABD12019-C0F8-4447-8044-36DF04621828}">
      <dgm:prSet phldrT="[Text]"/>
      <dgm:spPr/>
      <dgm:t>
        <a:bodyPr/>
        <a:lstStyle/>
        <a:p>
          <a:r>
            <a:rPr lang="en-US" dirty="0" smtClean="0"/>
            <a:t>Identify road conditions</a:t>
          </a:r>
          <a:endParaRPr lang="en-US" dirty="0"/>
        </a:p>
      </dgm:t>
    </dgm:pt>
    <dgm:pt modelId="{5BBFB37E-42A2-A941-89F8-9B520A6E1BF4}" type="parTrans" cxnId="{C9889045-C7DF-5041-9ECD-A37ED5D809DA}">
      <dgm:prSet/>
      <dgm:spPr/>
      <dgm:t>
        <a:bodyPr/>
        <a:lstStyle/>
        <a:p>
          <a:endParaRPr lang="en-US"/>
        </a:p>
      </dgm:t>
    </dgm:pt>
    <dgm:pt modelId="{14B0FC6D-03A5-A244-8B6D-D113F9B4E5E0}" type="sibTrans" cxnId="{C9889045-C7DF-5041-9ECD-A37ED5D809DA}">
      <dgm:prSet/>
      <dgm:spPr/>
      <dgm:t>
        <a:bodyPr/>
        <a:lstStyle/>
        <a:p>
          <a:endParaRPr lang="en-US"/>
        </a:p>
      </dgm:t>
    </dgm:pt>
    <dgm:pt modelId="{2452E812-F974-A54F-96C6-78B78DCCE885}">
      <dgm:prSet phldrT="[Text]"/>
      <dgm:spPr/>
      <dgm:t>
        <a:bodyPr/>
        <a:lstStyle/>
        <a:p>
          <a:r>
            <a:rPr lang="en-US" dirty="0" smtClean="0"/>
            <a:t>Data Collection</a:t>
          </a:r>
          <a:endParaRPr lang="en-US" dirty="0"/>
        </a:p>
      </dgm:t>
    </dgm:pt>
    <dgm:pt modelId="{88DA6D4E-029A-824B-8773-C6BC6C22BA30}" type="parTrans" cxnId="{72966391-650E-8544-A174-14FFC83698BD}">
      <dgm:prSet/>
      <dgm:spPr/>
      <dgm:t>
        <a:bodyPr/>
        <a:lstStyle/>
        <a:p>
          <a:endParaRPr lang="en-US"/>
        </a:p>
      </dgm:t>
    </dgm:pt>
    <dgm:pt modelId="{CA02F0AF-3E65-3444-9F5D-5A7EB4B23D47}" type="sibTrans" cxnId="{72966391-650E-8544-A174-14FFC83698BD}">
      <dgm:prSet/>
      <dgm:spPr/>
      <dgm:t>
        <a:bodyPr/>
        <a:lstStyle/>
        <a:p>
          <a:endParaRPr lang="en-US"/>
        </a:p>
      </dgm:t>
    </dgm:pt>
    <dgm:pt modelId="{8DA9BE56-DFE0-6540-8D1F-C20A7391093E}">
      <dgm:prSet phldrT="[Text]"/>
      <dgm:spPr/>
      <dgm:t>
        <a:bodyPr/>
        <a:lstStyle/>
        <a:p>
          <a:r>
            <a:rPr lang="en-US" dirty="0" smtClean="0"/>
            <a:t>Twitter</a:t>
          </a:r>
          <a:endParaRPr lang="en-US" dirty="0"/>
        </a:p>
      </dgm:t>
    </dgm:pt>
    <dgm:pt modelId="{68482B00-4A87-EA41-87E6-3C5EF6ECD0B3}" type="parTrans" cxnId="{4ED97456-447C-1947-9354-4D65E9C7BAC8}">
      <dgm:prSet/>
      <dgm:spPr/>
      <dgm:t>
        <a:bodyPr/>
        <a:lstStyle/>
        <a:p>
          <a:endParaRPr lang="en-US"/>
        </a:p>
      </dgm:t>
    </dgm:pt>
    <dgm:pt modelId="{357CA184-3987-C245-BF7A-93F648E6085F}" type="sibTrans" cxnId="{4ED97456-447C-1947-9354-4D65E9C7BAC8}">
      <dgm:prSet/>
      <dgm:spPr/>
      <dgm:t>
        <a:bodyPr/>
        <a:lstStyle/>
        <a:p>
          <a:endParaRPr lang="en-US"/>
        </a:p>
      </dgm:t>
    </dgm:pt>
    <dgm:pt modelId="{F056FA51-61C7-8041-9A11-603BACAA0C12}">
      <dgm:prSet phldrT="[Text]"/>
      <dgm:spPr/>
      <dgm:t>
        <a:bodyPr/>
        <a:lstStyle/>
        <a:p>
          <a:r>
            <a:rPr lang="en-US" dirty="0" smtClean="0"/>
            <a:t>News API</a:t>
          </a:r>
          <a:endParaRPr lang="en-US" dirty="0"/>
        </a:p>
      </dgm:t>
    </dgm:pt>
    <dgm:pt modelId="{825BAB42-0A08-B447-A8F8-11898782E701}" type="parTrans" cxnId="{DEEE1DD7-58BB-2049-9405-8D2A8214A90F}">
      <dgm:prSet/>
      <dgm:spPr/>
      <dgm:t>
        <a:bodyPr/>
        <a:lstStyle/>
        <a:p>
          <a:endParaRPr lang="en-US"/>
        </a:p>
      </dgm:t>
    </dgm:pt>
    <dgm:pt modelId="{A76FE797-96D7-8C49-9598-F847AFCA316F}" type="sibTrans" cxnId="{DEEE1DD7-58BB-2049-9405-8D2A8214A90F}">
      <dgm:prSet/>
      <dgm:spPr/>
      <dgm:t>
        <a:bodyPr/>
        <a:lstStyle/>
        <a:p>
          <a:endParaRPr lang="en-US"/>
        </a:p>
      </dgm:t>
    </dgm:pt>
    <dgm:pt modelId="{2581BA47-6A0D-7242-A1B0-E88E3587CB67}">
      <dgm:prSet phldrT="[Text]"/>
      <dgm:spPr/>
      <dgm:t>
        <a:bodyPr/>
        <a:lstStyle/>
        <a:p>
          <a:r>
            <a:rPr lang="en-US" dirty="0" smtClean="0"/>
            <a:t>Implementation</a:t>
          </a:r>
          <a:endParaRPr lang="en-US" dirty="0"/>
        </a:p>
      </dgm:t>
    </dgm:pt>
    <dgm:pt modelId="{D8BDB064-2149-7348-B5D7-3066517B20F9}" type="parTrans" cxnId="{D296B4BE-EF37-8D49-ADCA-04AA55060D9C}">
      <dgm:prSet/>
      <dgm:spPr/>
      <dgm:t>
        <a:bodyPr/>
        <a:lstStyle/>
        <a:p>
          <a:endParaRPr lang="en-US"/>
        </a:p>
      </dgm:t>
    </dgm:pt>
    <dgm:pt modelId="{276F9515-6E32-3B43-8051-3E2E541E78AF}" type="sibTrans" cxnId="{D296B4BE-EF37-8D49-ADCA-04AA55060D9C}">
      <dgm:prSet/>
      <dgm:spPr/>
      <dgm:t>
        <a:bodyPr/>
        <a:lstStyle/>
        <a:p>
          <a:endParaRPr lang="en-US"/>
        </a:p>
      </dgm:t>
    </dgm:pt>
    <dgm:pt modelId="{14F9EBED-4D21-1948-9A89-217EB0351311}">
      <dgm:prSet phldrT="[Text]"/>
      <dgm:spPr/>
      <dgm:t>
        <a:bodyPr/>
        <a:lstStyle/>
        <a:p>
          <a:r>
            <a:rPr lang="en-US" dirty="0" smtClean="0"/>
            <a:t>Rank results</a:t>
          </a:r>
          <a:endParaRPr lang="en-US" dirty="0"/>
        </a:p>
      </dgm:t>
    </dgm:pt>
    <dgm:pt modelId="{3C782030-06EB-7742-B5E6-3A886184B649}" type="parTrans" cxnId="{F5282F75-4D10-0C43-89F3-F8E0AA7BD26D}">
      <dgm:prSet/>
      <dgm:spPr/>
      <dgm:t>
        <a:bodyPr/>
        <a:lstStyle/>
        <a:p>
          <a:endParaRPr lang="en-US"/>
        </a:p>
      </dgm:t>
    </dgm:pt>
    <dgm:pt modelId="{0D3CCE79-49BA-D54E-B159-6A82DB0BFDE8}" type="sibTrans" cxnId="{F5282F75-4D10-0C43-89F3-F8E0AA7BD26D}">
      <dgm:prSet/>
      <dgm:spPr/>
      <dgm:t>
        <a:bodyPr/>
        <a:lstStyle/>
        <a:p>
          <a:endParaRPr lang="en-US"/>
        </a:p>
      </dgm:t>
    </dgm:pt>
    <dgm:pt modelId="{E8ED80D8-5C6E-AD41-94D6-3C33A38C4C22}">
      <dgm:prSet phldrT="[Text]"/>
      <dgm:spPr/>
      <dgm:t>
        <a:bodyPr/>
        <a:lstStyle/>
        <a:p>
          <a:r>
            <a:rPr lang="en-US" dirty="0" smtClean="0"/>
            <a:t>Show full text</a:t>
          </a:r>
          <a:endParaRPr lang="en-US" dirty="0"/>
        </a:p>
      </dgm:t>
    </dgm:pt>
    <dgm:pt modelId="{5B7094BB-985B-1C4B-9440-8B602081AA7F}" type="parTrans" cxnId="{CB6506B8-235B-2541-9E5E-D1A89B7D7EA1}">
      <dgm:prSet/>
      <dgm:spPr/>
      <dgm:t>
        <a:bodyPr/>
        <a:lstStyle/>
        <a:p>
          <a:endParaRPr lang="en-US"/>
        </a:p>
      </dgm:t>
    </dgm:pt>
    <dgm:pt modelId="{2CF28C39-4C4A-DC47-BD26-E327F59F00C5}" type="sibTrans" cxnId="{CB6506B8-235B-2541-9E5E-D1A89B7D7EA1}">
      <dgm:prSet/>
      <dgm:spPr/>
      <dgm:t>
        <a:bodyPr/>
        <a:lstStyle/>
        <a:p>
          <a:endParaRPr lang="en-US"/>
        </a:p>
      </dgm:t>
    </dgm:pt>
    <dgm:pt modelId="{1C4E2EFB-5EDA-8747-9244-D6DF86154314}">
      <dgm:prSet phldrT="[Text]"/>
      <dgm:spPr/>
      <dgm:t>
        <a:bodyPr/>
        <a:lstStyle/>
        <a:p>
          <a:r>
            <a:rPr lang="en-US" dirty="0" smtClean="0"/>
            <a:t>FEMA</a:t>
          </a:r>
          <a:endParaRPr lang="en-US" dirty="0"/>
        </a:p>
      </dgm:t>
    </dgm:pt>
    <dgm:pt modelId="{FDAE2557-B380-5748-8937-7486538BEB3E}" type="parTrans" cxnId="{D629F5C2-E9EE-1344-8BFC-145DB9F0F842}">
      <dgm:prSet/>
      <dgm:spPr/>
      <dgm:t>
        <a:bodyPr/>
        <a:lstStyle/>
        <a:p>
          <a:endParaRPr lang="en-US"/>
        </a:p>
      </dgm:t>
    </dgm:pt>
    <dgm:pt modelId="{6979547F-3AC2-0C42-9786-E5D83CA86E90}" type="sibTrans" cxnId="{D629F5C2-E9EE-1344-8BFC-145DB9F0F842}">
      <dgm:prSet/>
      <dgm:spPr/>
      <dgm:t>
        <a:bodyPr/>
        <a:lstStyle/>
        <a:p>
          <a:endParaRPr lang="en-US"/>
        </a:p>
      </dgm:t>
    </dgm:pt>
    <dgm:pt modelId="{C217FE46-E97F-4141-9D9E-F5C185187EDC}">
      <dgm:prSet phldrT="[Text]"/>
      <dgm:spPr/>
      <dgm:t>
        <a:bodyPr/>
        <a:lstStyle/>
        <a:p>
          <a:r>
            <a:rPr lang="en-US" dirty="0" smtClean="0"/>
            <a:t>Use</a:t>
          </a:r>
          <a:endParaRPr lang="en-US" dirty="0"/>
        </a:p>
      </dgm:t>
    </dgm:pt>
    <dgm:pt modelId="{2AD99ED3-7C08-2146-9DB3-F5D6533C8703}" type="parTrans" cxnId="{43052DFA-90FC-1E48-AEED-E8478EEBD6DC}">
      <dgm:prSet/>
      <dgm:spPr/>
      <dgm:t>
        <a:bodyPr/>
        <a:lstStyle/>
        <a:p>
          <a:endParaRPr lang="en-US"/>
        </a:p>
      </dgm:t>
    </dgm:pt>
    <dgm:pt modelId="{D6F26488-765D-E84D-BAA0-A891B31401B6}" type="sibTrans" cxnId="{43052DFA-90FC-1E48-AEED-E8478EEBD6DC}">
      <dgm:prSet/>
      <dgm:spPr/>
      <dgm:t>
        <a:bodyPr/>
        <a:lstStyle/>
        <a:p>
          <a:endParaRPr lang="en-US"/>
        </a:p>
      </dgm:t>
    </dgm:pt>
    <dgm:pt modelId="{6E030624-331A-1F44-A8C8-D9DEEF453754}">
      <dgm:prSet phldrT="[Text]"/>
      <dgm:spPr/>
      <dgm:t>
        <a:bodyPr/>
        <a:lstStyle/>
        <a:p>
          <a:r>
            <a:rPr lang="en-US" dirty="0" smtClean="0"/>
            <a:t>Use results to reroute traffic or send help</a:t>
          </a:r>
          <a:endParaRPr lang="en-US" dirty="0"/>
        </a:p>
      </dgm:t>
    </dgm:pt>
    <dgm:pt modelId="{B285E499-06C3-7A40-9671-6A1524D28EB0}" type="parTrans" cxnId="{D1CACA8F-1F44-134A-A9AB-439EB9F91797}">
      <dgm:prSet/>
      <dgm:spPr/>
      <dgm:t>
        <a:bodyPr/>
        <a:lstStyle/>
        <a:p>
          <a:endParaRPr lang="en-US"/>
        </a:p>
      </dgm:t>
    </dgm:pt>
    <dgm:pt modelId="{FC477226-DC48-8344-AE0C-7DCAB1BCCD79}" type="sibTrans" cxnId="{D1CACA8F-1F44-134A-A9AB-439EB9F91797}">
      <dgm:prSet/>
      <dgm:spPr/>
      <dgm:t>
        <a:bodyPr/>
        <a:lstStyle/>
        <a:p>
          <a:endParaRPr lang="en-US"/>
        </a:p>
      </dgm:t>
    </dgm:pt>
    <dgm:pt modelId="{77BABF76-B782-4741-A18D-14A96C855A2A}" type="pres">
      <dgm:prSet presAssocID="{FD2D4D54-37C0-DF4B-9539-72C524CE7345}" presName="Name0" presStyleCnt="0">
        <dgm:presLayoutVars>
          <dgm:dir/>
          <dgm:animLvl val="lvl"/>
          <dgm:resizeHandles val="exact"/>
        </dgm:presLayoutVars>
      </dgm:prSet>
      <dgm:spPr/>
      <dgm:t>
        <a:bodyPr/>
        <a:lstStyle/>
        <a:p>
          <a:endParaRPr lang="en-US"/>
        </a:p>
      </dgm:t>
    </dgm:pt>
    <dgm:pt modelId="{D5926760-31E0-D040-A260-9474C6685B0D}" type="pres">
      <dgm:prSet presAssocID="{FD2D4D54-37C0-DF4B-9539-72C524CE7345}" presName="tSp" presStyleCnt="0"/>
      <dgm:spPr/>
    </dgm:pt>
    <dgm:pt modelId="{FABE5D49-9E41-5C48-A2B7-FA6274149F15}" type="pres">
      <dgm:prSet presAssocID="{FD2D4D54-37C0-DF4B-9539-72C524CE7345}" presName="bSp" presStyleCnt="0"/>
      <dgm:spPr/>
    </dgm:pt>
    <dgm:pt modelId="{BB615627-6E6A-424C-8B0D-6EAEB4B35329}" type="pres">
      <dgm:prSet presAssocID="{FD2D4D54-37C0-DF4B-9539-72C524CE7345}" presName="process" presStyleCnt="0"/>
      <dgm:spPr/>
    </dgm:pt>
    <dgm:pt modelId="{40B7AC85-3E83-7F4A-AC9F-8F7040BB5200}" type="pres">
      <dgm:prSet presAssocID="{90F64BBA-A248-F04C-8D7B-F27302BF29B0}" presName="composite1" presStyleCnt="0"/>
      <dgm:spPr/>
    </dgm:pt>
    <dgm:pt modelId="{3FBC68E3-AA5E-4C47-87C9-8C598A3108A7}" type="pres">
      <dgm:prSet presAssocID="{90F64BBA-A248-F04C-8D7B-F27302BF29B0}" presName="dummyNode1" presStyleLbl="node1" presStyleIdx="0" presStyleCnt="4"/>
      <dgm:spPr/>
    </dgm:pt>
    <dgm:pt modelId="{985F8327-535A-3548-9AD7-02802A95FEA4}" type="pres">
      <dgm:prSet presAssocID="{90F64BBA-A248-F04C-8D7B-F27302BF29B0}" presName="childNode1" presStyleLbl="bgAcc1" presStyleIdx="0" presStyleCnt="4">
        <dgm:presLayoutVars>
          <dgm:bulletEnabled val="1"/>
        </dgm:presLayoutVars>
      </dgm:prSet>
      <dgm:spPr/>
      <dgm:t>
        <a:bodyPr/>
        <a:lstStyle/>
        <a:p>
          <a:endParaRPr lang="en-US"/>
        </a:p>
      </dgm:t>
    </dgm:pt>
    <dgm:pt modelId="{BE12C7BF-48A7-9142-9E57-E2F6AC4EBC77}" type="pres">
      <dgm:prSet presAssocID="{90F64BBA-A248-F04C-8D7B-F27302BF29B0}" presName="childNode1tx" presStyleLbl="bgAcc1" presStyleIdx="0" presStyleCnt="4">
        <dgm:presLayoutVars>
          <dgm:bulletEnabled val="1"/>
        </dgm:presLayoutVars>
      </dgm:prSet>
      <dgm:spPr/>
      <dgm:t>
        <a:bodyPr/>
        <a:lstStyle/>
        <a:p>
          <a:endParaRPr lang="en-US"/>
        </a:p>
      </dgm:t>
    </dgm:pt>
    <dgm:pt modelId="{9F2175CA-F6CE-2245-87C5-402D1686B2B9}" type="pres">
      <dgm:prSet presAssocID="{90F64BBA-A248-F04C-8D7B-F27302BF29B0}" presName="parentNode1" presStyleLbl="node1" presStyleIdx="0" presStyleCnt="4">
        <dgm:presLayoutVars>
          <dgm:chMax val="1"/>
          <dgm:bulletEnabled val="1"/>
        </dgm:presLayoutVars>
      </dgm:prSet>
      <dgm:spPr/>
      <dgm:t>
        <a:bodyPr/>
        <a:lstStyle/>
        <a:p>
          <a:endParaRPr lang="en-US"/>
        </a:p>
      </dgm:t>
    </dgm:pt>
    <dgm:pt modelId="{4DCB9438-29F9-8D48-A910-99551CF05C1B}" type="pres">
      <dgm:prSet presAssocID="{90F64BBA-A248-F04C-8D7B-F27302BF29B0}" presName="connSite1" presStyleCnt="0"/>
      <dgm:spPr/>
    </dgm:pt>
    <dgm:pt modelId="{68994262-8435-6D4E-A397-2E061DF9B81A}" type="pres">
      <dgm:prSet presAssocID="{F55E8ADF-505F-1A4F-857B-586E016531B2}" presName="Name9" presStyleLbl="sibTrans2D1" presStyleIdx="0" presStyleCnt="3"/>
      <dgm:spPr/>
      <dgm:t>
        <a:bodyPr/>
        <a:lstStyle/>
        <a:p>
          <a:endParaRPr lang="en-US"/>
        </a:p>
      </dgm:t>
    </dgm:pt>
    <dgm:pt modelId="{2C78ECC9-95F5-534C-BCFD-02A97652B767}" type="pres">
      <dgm:prSet presAssocID="{2452E812-F974-A54F-96C6-78B78DCCE885}" presName="composite2" presStyleCnt="0"/>
      <dgm:spPr/>
    </dgm:pt>
    <dgm:pt modelId="{B47A14B5-EDC5-854C-A721-5A0EC011CECC}" type="pres">
      <dgm:prSet presAssocID="{2452E812-F974-A54F-96C6-78B78DCCE885}" presName="dummyNode2" presStyleLbl="node1" presStyleIdx="0" presStyleCnt="4"/>
      <dgm:spPr/>
    </dgm:pt>
    <dgm:pt modelId="{B50695FB-D6DC-C646-90C9-A7C8FA5A9933}" type="pres">
      <dgm:prSet presAssocID="{2452E812-F974-A54F-96C6-78B78DCCE885}" presName="childNode2" presStyleLbl="bgAcc1" presStyleIdx="1" presStyleCnt="4">
        <dgm:presLayoutVars>
          <dgm:bulletEnabled val="1"/>
        </dgm:presLayoutVars>
      </dgm:prSet>
      <dgm:spPr/>
      <dgm:t>
        <a:bodyPr/>
        <a:lstStyle/>
        <a:p>
          <a:endParaRPr lang="en-US"/>
        </a:p>
      </dgm:t>
    </dgm:pt>
    <dgm:pt modelId="{653A341A-DD59-F340-BDBB-1671678CB57E}" type="pres">
      <dgm:prSet presAssocID="{2452E812-F974-A54F-96C6-78B78DCCE885}" presName="childNode2tx" presStyleLbl="bgAcc1" presStyleIdx="1" presStyleCnt="4">
        <dgm:presLayoutVars>
          <dgm:bulletEnabled val="1"/>
        </dgm:presLayoutVars>
      </dgm:prSet>
      <dgm:spPr/>
      <dgm:t>
        <a:bodyPr/>
        <a:lstStyle/>
        <a:p>
          <a:endParaRPr lang="en-US"/>
        </a:p>
      </dgm:t>
    </dgm:pt>
    <dgm:pt modelId="{2EB484E8-2177-4341-8868-26CCA646C81D}" type="pres">
      <dgm:prSet presAssocID="{2452E812-F974-A54F-96C6-78B78DCCE885}" presName="parentNode2" presStyleLbl="node1" presStyleIdx="1" presStyleCnt="4">
        <dgm:presLayoutVars>
          <dgm:chMax val="0"/>
          <dgm:bulletEnabled val="1"/>
        </dgm:presLayoutVars>
      </dgm:prSet>
      <dgm:spPr/>
      <dgm:t>
        <a:bodyPr/>
        <a:lstStyle/>
        <a:p>
          <a:endParaRPr lang="en-US"/>
        </a:p>
      </dgm:t>
    </dgm:pt>
    <dgm:pt modelId="{1DB05B12-194D-1847-9668-0C5445B6BACD}" type="pres">
      <dgm:prSet presAssocID="{2452E812-F974-A54F-96C6-78B78DCCE885}" presName="connSite2" presStyleCnt="0"/>
      <dgm:spPr/>
    </dgm:pt>
    <dgm:pt modelId="{C9705D4F-14DA-B245-9D0B-3F7607E6F313}" type="pres">
      <dgm:prSet presAssocID="{CA02F0AF-3E65-3444-9F5D-5A7EB4B23D47}" presName="Name18" presStyleLbl="sibTrans2D1" presStyleIdx="1" presStyleCnt="3"/>
      <dgm:spPr/>
      <dgm:t>
        <a:bodyPr/>
        <a:lstStyle/>
        <a:p>
          <a:endParaRPr lang="en-US"/>
        </a:p>
      </dgm:t>
    </dgm:pt>
    <dgm:pt modelId="{2AA5122F-95C5-254D-BFD7-03DC6C201C7F}" type="pres">
      <dgm:prSet presAssocID="{2581BA47-6A0D-7242-A1B0-E88E3587CB67}" presName="composite1" presStyleCnt="0"/>
      <dgm:spPr/>
    </dgm:pt>
    <dgm:pt modelId="{A704ECD8-AC86-884C-9288-C85967545EFC}" type="pres">
      <dgm:prSet presAssocID="{2581BA47-6A0D-7242-A1B0-E88E3587CB67}" presName="dummyNode1" presStyleLbl="node1" presStyleIdx="1" presStyleCnt="4"/>
      <dgm:spPr/>
    </dgm:pt>
    <dgm:pt modelId="{2EEDC02A-34E0-F446-9507-7172CAA6C46A}" type="pres">
      <dgm:prSet presAssocID="{2581BA47-6A0D-7242-A1B0-E88E3587CB67}" presName="childNode1" presStyleLbl="bgAcc1" presStyleIdx="2" presStyleCnt="4">
        <dgm:presLayoutVars>
          <dgm:bulletEnabled val="1"/>
        </dgm:presLayoutVars>
      </dgm:prSet>
      <dgm:spPr/>
      <dgm:t>
        <a:bodyPr/>
        <a:lstStyle/>
        <a:p>
          <a:endParaRPr lang="en-US"/>
        </a:p>
      </dgm:t>
    </dgm:pt>
    <dgm:pt modelId="{55D9E334-5E47-9643-B908-53B7EDBBF428}" type="pres">
      <dgm:prSet presAssocID="{2581BA47-6A0D-7242-A1B0-E88E3587CB67}" presName="childNode1tx" presStyleLbl="bgAcc1" presStyleIdx="2" presStyleCnt="4">
        <dgm:presLayoutVars>
          <dgm:bulletEnabled val="1"/>
        </dgm:presLayoutVars>
      </dgm:prSet>
      <dgm:spPr/>
      <dgm:t>
        <a:bodyPr/>
        <a:lstStyle/>
        <a:p>
          <a:endParaRPr lang="en-US"/>
        </a:p>
      </dgm:t>
    </dgm:pt>
    <dgm:pt modelId="{5E1D1310-8F4F-DB4D-8EDE-A1105A58118B}" type="pres">
      <dgm:prSet presAssocID="{2581BA47-6A0D-7242-A1B0-E88E3587CB67}" presName="parentNode1" presStyleLbl="node1" presStyleIdx="2" presStyleCnt="4">
        <dgm:presLayoutVars>
          <dgm:chMax val="1"/>
          <dgm:bulletEnabled val="1"/>
        </dgm:presLayoutVars>
      </dgm:prSet>
      <dgm:spPr/>
      <dgm:t>
        <a:bodyPr/>
        <a:lstStyle/>
        <a:p>
          <a:endParaRPr lang="en-US"/>
        </a:p>
      </dgm:t>
    </dgm:pt>
    <dgm:pt modelId="{46582D22-DA6E-CD4E-BB78-A90E8AFAC2DC}" type="pres">
      <dgm:prSet presAssocID="{2581BA47-6A0D-7242-A1B0-E88E3587CB67}" presName="connSite1" presStyleCnt="0"/>
      <dgm:spPr/>
    </dgm:pt>
    <dgm:pt modelId="{052FEF62-8972-6043-A617-F3FA131CC8D8}" type="pres">
      <dgm:prSet presAssocID="{276F9515-6E32-3B43-8051-3E2E541E78AF}" presName="Name9" presStyleLbl="sibTrans2D1" presStyleIdx="2" presStyleCnt="3"/>
      <dgm:spPr/>
      <dgm:t>
        <a:bodyPr/>
        <a:lstStyle/>
        <a:p>
          <a:endParaRPr lang="en-US"/>
        </a:p>
      </dgm:t>
    </dgm:pt>
    <dgm:pt modelId="{9FA2D5F3-E0E7-E740-9B24-D1A3CECC11CC}" type="pres">
      <dgm:prSet presAssocID="{C217FE46-E97F-4141-9D9E-F5C185187EDC}" presName="composite2" presStyleCnt="0"/>
      <dgm:spPr/>
    </dgm:pt>
    <dgm:pt modelId="{8726E9F6-4BC6-C14F-A7CD-85572FC580DB}" type="pres">
      <dgm:prSet presAssocID="{C217FE46-E97F-4141-9D9E-F5C185187EDC}" presName="dummyNode2" presStyleLbl="node1" presStyleIdx="2" presStyleCnt="4"/>
      <dgm:spPr/>
    </dgm:pt>
    <dgm:pt modelId="{F25335AC-4527-984A-97F3-BFF5726A0EF1}" type="pres">
      <dgm:prSet presAssocID="{C217FE46-E97F-4141-9D9E-F5C185187EDC}" presName="childNode2" presStyleLbl="bgAcc1" presStyleIdx="3" presStyleCnt="4">
        <dgm:presLayoutVars>
          <dgm:bulletEnabled val="1"/>
        </dgm:presLayoutVars>
      </dgm:prSet>
      <dgm:spPr/>
      <dgm:t>
        <a:bodyPr/>
        <a:lstStyle/>
        <a:p>
          <a:endParaRPr lang="en-US"/>
        </a:p>
      </dgm:t>
    </dgm:pt>
    <dgm:pt modelId="{93CEEA27-0458-234B-A3D9-A429F888B2F7}" type="pres">
      <dgm:prSet presAssocID="{C217FE46-E97F-4141-9D9E-F5C185187EDC}" presName="childNode2tx" presStyleLbl="bgAcc1" presStyleIdx="3" presStyleCnt="4">
        <dgm:presLayoutVars>
          <dgm:bulletEnabled val="1"/>
        </dgm:presLayoutVars>
      </dgm:prSet>
      <dgm:spPr/>
      <dgm:t>
        <a:bodyPr/>
        <a:lstStyle/>
        <a:p>
          <a:endParaRPr lang="en-US"/>
        </a:p>
      </dgm:t>
    </dgm:pt>
    <dgm:pt modelId="{17F8BB50-7B32-AF42-B090-F2CE373140BD}" type="pres">
      <dgm:prSet presAssocID="{C217FE46-E97F-4141-9D9E-F5C185187EDC}" presName="parentNode2" presStyleLbl="node1" presStyleIdx="3" presStyleCnt="4">
        <dgm:presLayoutVars>
          <dgm:chMax val="0"/>
          <dgm:bulletEnabled val="1"/>
        </dgm:presLayoutVars>
      </dgm:prSet>
      <dgm:spPr/>
      <dgm:t>
        <a:bodyPr/>
        <a:lstStyle/>
        <a:p>
          <a:endParaRPr lang="en-US"/>
        </a:p>
      </dgm:t>
    </dgm:pt>
    <dgm:pt modelId="{0EEEC46D-B1B0-AD41-9578-6E0540CE6D8A}" type="pres">
      <dgm:prSet presAssocID="{C217FE46-E97F-4141-9D9E-F5C185187EDC}" presName="connSite2" presStyleCnt="0"/>
      <dgm:spPr/>
    </dgm:pt>
  </dgm:ptLst>
  <dgm:cxnLst>
    <dgm:cxn modelId="{6AC2BDC3-AA48-D349-9C9C-15A3882CF4A8}" type="presOf" srcId="{C8AE41DC-01BF-DF4B-9E41-5E9B40287C38}" destId="{BE12C7BF-48A7-9142-9E57-E2F6AC4EBC77}" srcOrd="1" destOrd="0" presId="urn:microsoft.com/office/officeart/2005/8/layout/hProcess4"/>
    <dgm:cxn modelId="{078E253E-906C-F34B-81E2-F548111BCA9C}" type="presOf" srcId="{6E030624-331A-1F44-A8C8-D9DEEF453754}" destId="{F25335AC-4527-984A-97F3-BFF5726A0EF1}" srcOrd="0" destOrd="0" presId="urn:microsoft.com/office/officeart/2005/8/layout/hProcess4"/>
    <dgm:cxn modelId="{DEEE1DD7-58BB-2049-9405-8D2A8214A90F}" srcId="{2452E812-F974-A54F-96C6-78B78DCCE885}" destId="{F056FA51-61C7-8041-9A11-603BACAA0C12}" srcOrd="1" destOrd="0" parTransId="{825BAB42-0A08-B447-A8F8-11898782E701}" sibTransId="{A76FE797-96D7-8C49-9598-F847AFCA316F}"/>
    <dgm:cxn modelId="{6C1E95A5-F0C3-4D40-8B3C-3FBA45BB640F}" type="presOf" srcId="{14F9EBED-4D21-1948-9A89-217EB0351311}" destId="{55D9E334-5E47-9643-B908-53B7EDBBF428}" srcOrd="1" destOrd="0" presId="urn:microsoft.com/office/officeart/2005/8/layout/hProcess4"/>
    <dgm:cxn modelId="{58E90019-803A-5743-AE86-1963308EF0D5}" type="presOf" srcId="{F55E8ADF-505F-1A4F-857B-586E016531B2}" destId="{68994262-8435-6D4E-A397-2E061DF9B81A}" srcOrd="0" destOrd="0" presId="urn:microsoft.com/office/officeart/2005/8/layout/hProcess4"/>
    <dgm:cxn modelId="{645CC249-4167-C248-ACC9-A14C2CD6CAA8}" type="presOf" srcId="{E8ED80D8-5C6E-AD41-94D6-3C33A38C4C22}" destId="{55D9E334-5E47-9643-B908-53B7EDBBF428}" srcOrd="1" destOrd="1" presId="urn:microsoft.com/office/officeart/2005/8/layout/hProcess4"/>
    <dgm:cxn modelId="{DAEFB869-69A3-5541-9309-D8C26B67CC22}" srcId="{FD2D4D54-37C0-DF4B-9539-72C524CE7345}" destId="{90F64BBA-A248-F04C-8D7B-F27302BF29B0}" srcOrd="0" destOrd="0" parTransId="{1F2836A8-06B8-634A-AF85-6E2093010748}" sibTransId="{F55E8ADF-505F-1A4F-857B-586E016531B2}"/>
    <dgm:cxn modelId="{C9889045-C7DF-5041-9ECD-A37ED5D809DA}" srcId="{90F64BBA-A248-F04C-8D7B-F27302BF29B0}" destId="{ABD12019-C0F8-4447-8044-36DF04621828}" srcOrd="1" destOrd="0" parTransId="{5BBFB37E-42A2-A941-89F8-9B520A6E1BF4}" sibTransId="{14B0FC6D-03A5-A244-8B6D-D113F9B4E5E0}"/>
    <dgm:cxn modelId="{48A62F82-5856-9744-A39A-6F430F5BD03F}" type="presOf" srcId="{276F9515-6E32-3B43-8051-3E2E541E78AF}" destId="{052FEF62-8972-6043-A617-F3FA131CC8D8}" srcOrd="0" destOrd="0" presId="urn:microsoft.com/office/officeart/2005/8/layout/hProcess4"/>
    <dgm:cxn modelId="{3A26EAF6-72A5-8C4C-ADEB-760D2827FCE2}" type="presOf" srcId="{C217FE46-E97F-4141-9D9E-F5C185187EDC}" destId="{17F8BB50-7B32-AF42-B090-F2CE373140BD}" srcOrd="0" destOrd="0" presId="urn:microsoft.com/office/officeart/2005/8/layout/hProcess4"/>
    <dgm:cxn modelId="{6038C319-394F-5A46-88C1-8238740D0164}" type="presOf" srcId="{8DA9BE56-DFE0-6540-8D1F-C20A7391093E}" destId="{B50695FB-D6DC-C646-90C9-A7C8FA5A9933}" srcOrd="0" destOrd="0" presId="urn:microsoft.com/office/officeart/2005/8/layout/hProcess4"/>
    <dgm:cxn modelId="{F65C6632-2556-0541-B1A2-5606F470C3EC}" type="presOf" srcId="{E8ED80D8-5C6E-AD41-94D6-3C33A38C4C22}" destId="{2EEDC02A-34E0-F446-9507-7172CAA6C46A}" srcOrd="0" destOrd="1" presId="urn:microsoft.com/office/officeart/2005/8/layout/hProcess4"/>
    <dgm:cxn modelId="{CB6506B8-235B-2541-9E5E-D1A89B7D7EA1}" srcId="{2581BA47-6A0D-7242-A1B0-E88E3587CB67}" destId="{E8ED80D8-5C6E-AD41-94D6-3C33A38C4C22}" srcOrd="1" destOrd="0" parTransId="{5B7094BB-985B-1C4B-9440-8B602081AA7F}" sibTransId="{2CF28C39-4C4A-DC47-BD26-E327F59F00C5}"/>
    <dgm:cxn modelId="{4ED97456-447C-1947-9354-4D65E9C7BAC8}" srcId="{2452E812-F974-A54F-96C6-78B78DCCE885}" destId="{8DA9BE56-DFE0-6540-8D1F-C20A7391093E}" srcOrd="0" destOrd="0" parTransId="{68482B00-4A87-EA41-87E6-3C5EF6ECD0B3}" sibTransId="{357CA184-3987-C245-BF7A-93F648E6085F}"/>
    <dgm:cxn modelId="{BDB3A9D8-2217-EF49-AD12-588A10DAF034}" type="presOf" srcId="{90F64BBA-A248-F04C-8D7B-F27302BF29B0}" destId="{9F2175CA-F6CE-2245-87C5-402D1686B2B9}" srcOrd="0" destOrd="0" presId="urn:microsoft.com/office/officeart/2005/8/layout/hProcess4"/>
    <dgm:cxn modelId="{54493B42-EA34-7941-BA4D-BD9127E1E4E1}" srcId="{90F64BBA-A248-F04C-8D7B-F27302BF29B0}" destId="{C8AE41DC-01BF-DF4B-9E41-5E9B40287C38}" srcOrd="0" destOrd="0" parTransId="{1409648C-9528-DE45-9A10-87D16CCAB476}" sibTransId="{760216CE-267C-CC4B-A0EF-FFE9D69315E5}"/>
    <dgm:cxn modelId="{8A138A13-6D1E-844A-82DB-73CBB9621CD8}" type="presOf" srcId="{ABD12019-C0F8-4447-8044-36DF04621828}" destId="{985F8327-535A-3548-9AD7-02802A95FEA4}" srcOrd="0" destOrd="1" presId="urn:microsoft.com/office/officeart/2005/8/layout/hProcess4"/>
    <dgm:cxn modelId="{F90342D0-7DF7-C044-9198-6EF049E01500}" type="presOf" srcId="{1C4E2EFB-5EDA-8747-9244-D6DF86154314}" destId="{653A341A-DD59-F340-BDBB-1671678CB57E}" srcOrd="1" destOrd="2" presId="urn:microsoft.com/office/officeart/2005/8/layout/hProcess4"/>
    <dgm:cxn modelId="{72966391-650E-8544-A174-14FFC83698BD}" srcId="{FD2D4D54-37C0-DF4B-9539-72C524CE7345}" destId="{2452E812-F974-A54F-96C6-78B78DCCE885}" srcOrd="1" destOrd="0" parTransId="{88DA6D4E-029A-824B-8773-C6BC6C22BA30}" sibTransId="{CA02F0AF-3E65-3444-9F5D-5A7EB4B23D47}"/>
    <dgm:cxn modelId="{E00BCB08-910B-8948-8CBE-1185F6FE24B6}" type="presOf" srcId="{F056FA51-61C7-8041-9A11-603BACAA0C12}" destId="{653A341A-DD59-F340-BDBB-1671678CB57E}" srcOrd="1" destOrd="1" presId="urn:microsoft.com/office/officeart/2005/8/layout/hProcess4"/>
    <dgm:cxn modelId="{164702A7-2707-2843-BCB8-15F6BF643FE2}" type="presOf" srcId="{F056FA51-61C7-8041-9A11-603BACAA0C12}" destId="{B50695FB-D6DC-C646-90C9-A7C8FA5A9933}" srcOrd="0" destOrd="1" presId="urn:microsoft.com/office/officeart/2005/8/layout/hProcess4"/>
    <dgm:cxn modelId="{AAEE6D2C-5789-BA4E-81B2-4200B5625DB0}" type="presOf" srcId="{CA02F0AF-3E65-3444-9F5D-5A7EB4B23D47}" destId="{C9705D4F-14DA-B245-9D0B-3F7607E6F313}" srcOrd="0" destOrd="0" presId="urn:microsoft.com/office/officeart/2005/8/layout/hProcess4"/>
    <dgm:cxn modelId="{D8EF56D0-092F-2646-82E4-37DE43B7374A}" type="presOf" srcId="{8DA9BE56-DFE0-6540-8D1F-C20A7391093E}" destId="{653A341A-DD59-F340-BDBB-1671678CB57E}" srcOrd="1" destOrd="0" presId="urn:microsoft.com/office/officeart/2005/8/layout/hProcess4"/>
    <dgm:cxn modelId="{D296B4BE-EF37-8D49-ADCA-04AA55060D9C}" srcId="{FD2D4D54-37C0-DF4B-9539-72C524CE7345}" destId="{2581BA47-6A0D-7242-A1B0-E88E3587CB67}" srcOrd="2" destOrd="0" parTransId="{D8BDB064-2149-7348-B5D7-3066517B20F9}" sibTransId="{276F9515-6E32-3B43-8051-3E2E541E78AF}"/>
    <dgm:cxn modelId="{80CD02E0-80B8-934D-A9AB-4BDF28AE66AE}" type="presOf" srcId="{2452E812-F974-A54F-96C6-78B78DCCE885}" destId="{2EB484E8-2177-4341-8868-26CCA646C81D}" srcOrd="0" destOrd="0" presId="urn:microsoft.com/office/officeart/2005/8/layout/hProcess4"/>
    <dgm:cxn modelId="{D1CACA8F-1F44-134A-A9AB-439EB9F91797}" srcId="{C217FE46-E97F-4141-9D9E-F5C185187EDC}" destId="{6E030624-331A-1F44-A8C8-D9DEEF453754}" srcOrd="0" destOrd="0" parTransId="{B285E499-06C3-7A40-9671-6A1524D28EB0}" sibTransId="{FC477226-DC48-8344-AE0C-7DCAB1BCCD79}"/>
    <dgm:cxn modelId="{D629F5C2-E9EE-1344-8BFC-145DB9F0F842}" srcId="{2452E812-F974-A54F-96C6-78B78DCCE885}" destId="{1C4E2EFB-5EDA-8747-9244-D6DF86154314}" srcOrd="2" destOrd="0" parTransId="{FDAE2557-B380-5748-8937-7486538BEB3E}" sibTransId="{6979547F-3AC2-0C42-9786-E5D83CA86E90}"/>
    <dgm:cxn modelId="{43052DFA-90FC-1E48-AEED-E8478EEBD6DC}" srcId="{FD2D4D54-37C0-DF4B-9539-72C524CE7345}" destId="{C217FE46-E97F-4141-9D9E-F5C185187EDC}" srcOrd="3" destOrd="0" parTransId="{2AD99ED3-7C08-2146-9DB3-F5D6533C8703}" sibTransId="{D6F26488-765D-E84D-BAA0-A891B31401B6}"/>
    <dgm:cxn modelId="{29CCA8CD-DC28-494A-B880-D3217E7A01B4}" type="presOf" srcId="{1C4E2EFB-5EDA-8747-9244-D6DF86154314}" destId="{B50695FB-D6DC-C646-90C9-A7C8FA5A9933}" srcOrd="0" destOrd="2" presId="urn:microsoft.com/office/officeart/2005/8/layout/hProcess4"/>
    <dgm:cxn modelId="{7C739371-F8CC-7143-97AD-F252D3B2BEAE}" type="presOf" srcId="{14F9EBED-4D21-1948-9A89-217EB0351311}" destId="{2EEDC02A-34E0-F446-9507-7172CAA6C46A}" srcOrd="0" destOrd="0" presId="urn:microsoft.com/office/officeart/2005/8/layout/hProcess4"/>
    <dgm:cxn modelId="{3F0C7237-ED46-A546-82A8-F529E6069C5C}" type="presOf" srcId="{6E030624-331A-1F44-A8C8-D9DEEF453754}" destId="{93CEEA27-0458-234B-A3D9-A429F888B2F7}" srcOrd="1" destOrd="0" presId="urn:microsoft.com/office/officeart/2005/8/layout/hProcess4"/>
    <dgm:cxn modelId="{8C3C5B39-A46A-F040-83C2-9556C9924D14}" type="presOf" srcId="{FD2D4D54-37C0-DF4B-9539-72C524CE7345}" destId="{77BABF76-B782-4741-A18D-14A96C855A2A}" srcOrd="0" destOrd="0" presId="urn:microsoft.com/office/officeart/2005/8/layout/hProcess4"/>
    <dgm:cxn modelId="{6F77D4C8-26EB-4043-AF39-E0982B8D34D5}" type="presOf" srcId="{C8AE41DC-01BF-DF4B-9E41-5E9B40287C38}" destId="{985F8327-535A-3548-9AD7-02802A95FEA4}" srcOrd="0" destOrd="0" presId="urn:microsoft.com/office/officeart/2005/8/layout/hProcess4"/>
    <dgm:cxn modelId="{F5282F75-4D10-0C43-89F3-F8E0AA7BD26D}" srcId="{2581BA47-6A0D-7242-A1B0-E88E3587CB67}" destId="{14F9EBED-4D21-1948-9A89-217EB0351311}" srcOrd="0" destOrd="0" parTransId="{3C782030-06EB-7742-B5E6-3A886184B649}" sibTransId="{0D3CCE79-49BA-D54E-B159-6A82DB0BFDE8}"/>
    <dgm:cxn modelId="{25999A8E-ABA6-0544-B785-0B2599EF0849}" type="presOf" srcId="{2581BA47-6A0D-7242-A1B0-E88E3587CB67}" destId="{5E1D1310-8F4F-DB4D-8EDE-A1105A58118B}" srcOrd="0" destOrd="0" presId="urn:microsoft.com/office/officeart/2005/8/layout/hProcess4"/>
    <dgm:cxn modelId="{191819F1-5192-7848-AB69-24E69F53045E}" type="presOf" srcId="{ABD12019-C0F8-4447-8044-36DF04621828}" destId="{BE12C7BF-48A7-9142-9E57-E2F6AC4EBC77}" srcOrd="1" destOrd="1" presId="urn:microsoft.com/office/officeart/2005/8/layout/hProcess4"/>
    <dgm:cxn modelId="{6C8C5AF5-F669-524C-9879-636A76FE1801}" type="presParOf" srcId="{77BABF76-B782-4741-A18D-14A96C855A2A}" destId="{D5926760-31E0-D040-A260-9474C6685B0D}" srcOrd="0" destOrd="0" presId="urn:microsoft.com/office/officeart/2005/8/layout/hProcess4"/>
    <dgm:cxn modelId="{1A7106AB-7060-5B4A-8BFF-C21AF35C990F}" type="presParOf" srcId="{77BABF76-B782-4741-A18D-14A96C855A2A}" destId="{FABE5D49-9E41-5C48-A2B7-FA6274149F15}" srcOrd="1" destOrd="0" presId="urn:microsoft.com/office/officeart/2005/8/layout/hProcess4"/>
    <dgm:cxn modelId="{B08F8947-59B6-C84E-AA62-D5E83BB5CEF3}" type="presParOf" srcId="{77BABF76-B782-4741-A18D-14A96C855A2A}" destId="{BB615627-6E6A-424C-8B0D-6EAEB4B35329}" srcOrd="2" destOrd="0" presId="urn:microsoft.com/office/officeart/2005/8/layout/hProcess4"/>
    <dgm:cxn modelId="{4AF7DD99-CF4C-9942-9CC0-26A653AFC38B}" type="presParOf" srcId="{BB615627-6E6A-424C-8B0D-6EAEB4B35329}" destId="{40B7AC85-3E83-7F4A-AC9F-8F7040BB5200}" srcOrd="0" destOrd="0" presId="urn:microsoft.com/office/officeart/2005/8/layout/hProcess4"/>
    <dgm:cxn modelId="{FDE5BBAC-CFAB-3E48-829D-E89E23B235BA}" type="presParOf" srcId="{40B7AC85-3E83-7F4A-AC9F-8F7040BB5200}" destId="{3FBC68E3-AA5E-4C47-87C9-8C598A3108A7}" srcOrd="0" destOrd="0" presId="urn:microsoft.com/office/officeart/2005/8/layout/hProcess4"/>
    <dgm:cxn modelId="{28BB3310-6C05-FA4B-8425-1929D9E3CE8C}" type="presParOf" srcId="{40B7AC85-3E83-7F4A-AC9F-8F7040BB5200}" destId="{985F8327-535A-3548-9AD7-02802A95FEA4}" srcOrd="1" destOrd="0" presId="urn:microsoft.com/office/officeart/2005/8/layout/hProcess4"/>
    <dgm:cxn modelId="{FB6412FA-ACDE-6440-A445-F85EB68C3FD0}" type="presParOf" srcId="{40B7AC85-3E83-7F4A-AC9F-8F7040BB5200}" destId="{BE12C7BF-48A7-9142-9E57-E2F6AC4EBC77}" srcOrd="2" destOrd="0" presId="urn:microsoft.com/office/officeart/2005/8/layout/hProcess4"/>
    <dgm:cxn modelId="{6B362F68-6F63-A240-844F-75AC847D097D}" type="presParOf" srcId="{40B7AC85-3E83-7F4A-AC9F-8F7040BB5200}" destId="{9F2175CA-F6CE-2245-87C5-402D1686B2B9}" srcOrd="3" destOrd="0" presId="urn:microsoft.com/office/officeart/2005/8/layout/hProcess4"/>
    <dgm:cxn modelId="{14E09A04-518C-0D46-9D2F-A3D4A8B90734}" type="presParOf" srcId="{40B7AC85-3E83-7F4A-AC9F-8F7040BB5200}" destId="{4DCB9438-29F9-8D48-A910-99551CF05C1B}" srcOrd="4" destOrd="0" presId="urn:microsoft.com/office/officeart/2005/8/layout/hProcess4"/>
    <dgm:cxn modelId="{3F302F28-67FF-F542-B468-3036BD573670}" type="presParOf" srcId="{BB615627-6E6A-424C-8B0D-6EAEB4B35329}" destId="{68994262-8435-6D4E-A397-2E061DF9B81A}" srcOrd="1" destOrd="0" presId="urn:microsoft.com/office/officeart/2005/8/layout/hProcess4"/>
    <dgm:cxn modelId="{AEED98FA-0032-FF4E-9785-B73474ACA990}" type="presParOf" srcId="{BB615627-6E6A-424C-8B0D-6EAEB4B35329}" destId="{2C78ECC9-95F5-534C-BCFD-02A97652B767}" srcOrd="2" destOrd="0" presId="urn:microsoft.com/office/officeart/2005/8/layout/hProcess4"/>
    <dgm:cxn modelId="{A3BB78E6-6697-9B4F-A691-3A3826C3A41C}" type="presParOf" srcId="{2C78ECC9-95F5-534C-BCFD-02A97652B767}" destId="{B47A14B5-EDC5-854C-A721-5A0EC011CECC}" srcOrd="0" destOrd="0" presId="urn:microsoft.com/office/officeart/2005/8/layout/hProcess4"/>
    <dgm:cxn modelId="{276F7166-6BF3-FB44-9CF9-8E054BBCCDA8}" type="presParOf" srcId="{2C78ECC9-95F5-534C-BCFD-02A97652B767}" destId="{B50695FB-D6DC-C646-90C9-A7C8FA5A9933}" srcOrd="1" destOrd="0" presId="urn:microsoft.com/office/officeart/2005/8/layout/hProcess4"/>
    <dgm:cxn modelId="{082F586E-D0C3-1448-A695-744A9DB6B2E5}" type="presParOf" srcId="{2C78ECC9-95F5-534C-BCFD-02A97652B767}" destId="{653A341A-DD59-F340-BDBB-1671678CB57E}" srcOrd="2" destOrd="0" presId="urn:microsoft.com/office/officeart/2005/8/layout/hProcess4"/>
    <dgm:cxn modelId="{1DEDAF85-28B6-6345-9FDB-D7ED65B78A09}" type="presParOf" srcId="{2C78ECC9-95F5-534C-BCFD-02A97652B767}" destId="{2EB484E8-2177-4341-8868-26CCA646C81D}" srcOrd="3" destOrd="0" presId="urn:microsoft.com/office/officeart/2005/8/layout/hProcess4"/>
    <dgm:cxn modelId="{95FAF44D-63A2-D344-9F07-BE5FB643197F}" type="presParOf" srcId="{2C78ECC9-95F5-534C-BCFD-02A97652B767}" destId="{1DB05B12-194D-1847-9668-0C5445B6BACD}" srcOrd="4" destOrd="0" presId="urn:microsoft.com/office/officeart/2005/8/layout/hProcess4"/>
    <dgm:cxn modelId="{F04309AF-A611-3844-9EE3-5973CDA7840B}" type="presParOf" srcId="{BB615627-6E6A-424C-8B0D-6EAEB4B35329}" destId="{C9705D4F-14DA-B245-9D0B-3F7607E6F313}" srcOrd="3" destOrd="0" presId="urn:microsoft.com/office/officeart/2005/8/layout/hProcess4"/>
    <dgm:cxn modelId="{CBA3D7C8-8777-2E43-A8C9-F1E5B6660A1D}" type="presParOf" srcId="{BB615627-6E6A-424C-8B0D-6EAEB4B35329}" destId="{2AA5122F-95C5-254D-BFD7-03DC6C201C7F}" srcOrd="4" destOrd="0" presId="urn:microsoft.com/office/officeart/2005/8/layout/hProcess4"/>
    <dgm:cxn modelId="{5E2E851C-FE87-DF4C-A27C-83DB635322EE}" type="presParOf" srcId="{2AA5122F-95C5-254D-BFD7-03DC6C201C7F}" destId="{A704ECD8-AC86-884C-9288-C85967545EFC}" srcOrd="0" destOrd="0" presId="urn:microsoft.com/office/officeart/2005/8/layout/hProcess4"/>
    <dgm:cxn modelId="{B16C3069-8F27-DD4E-B7AD-F73E8D6424DE}" type="presParOf" srcId="{2AA5122F-95C5-254D-BFD7-03DC6C201C7F}" destId="{2EEDC02A-34E0-F446-9507-7172CAA6C46A}" srcOrd="1" destOrd="0" presId="urn:microsoft.com/office/officeart/2005/8/layout/hProcess4"/>
    <dgm:cxn modelId="{4E8997BE-5644-5747-915E-75BC4969EB9C}" type="presParOf" srcId="{2AA5122F-95C5-254D-BFD7-03DC6C201C7F}" destId="{55D9E334-5E47-9643-B908-53B7EDBBF428}" srcOrd="2" destOrd="0" presId="urn:microsoft.com/office/officeart/2005/8/layout/hProcess4"/>
    <dgm:cxn modelId="{693607A2-E5CC-5F41-80E4-04D68F0D2E0F}" type="presParOf" srcId="{2AA5122F-95C5-254D-BFD7-03DC6C201C7F}" destId="{5E1D1310-8F4F-DB4D-8EDE-A1105A58118B}" srcOrd="3" destOrd="0" presId="urn:microsoft.com/office/officeart/2005/8/layout/hProcess4"/>
    <dgm:cxn modelId="{DD715821-3D4C-834D-B069-9A8EB53EEADA}" type="presParOf" srcId="{2AA5122F-95C5-254D-BFD7-03DC6C201C7F}" destId="{46582D22-DA6E-CD4E-BB78-A90E8AFAC2DC}" srcOrd="4" destOrd="0" presId="urn:microsoft.com/office/officeart/2005/8/layout/hProcess4"/>
    <dgm:cxn modelId="{8A3E8710-68B6-C545-9449-29AFC3B62AEA}" type="presParOf" srcId="{BB615627-6E6A-424C-8B0D-6EAEB4B35329}" destId="{052FEF62-8972-6043-A617-F3FA131CC8D8}" srcOrd="5" destOrd="0" presId="urn:microsoft.com/office/officeart/2005/8/layout/hProcess4"/>
    <dgm:cxn modelId="{EE3D3311-5CA5-554A-959F-EB779AA75AD3}" type="presParOf" srcId="{BB615627-6E6A-424C-8B0D-6EAEB4B35329}" destId="{9FA2D5F3-E0E7-E740-9B24-D1A3CECC11CC}" srcOrd="6" destOrd="0" presId="urn:microsoft.com/office/officeart/2005/8/layout/hProcess4"/>
    <dgm:cxn modelId="{AB5F8985-A860-6946-8753-4723EE31CCAF}" type="presParOf" srcId="{9FA2D5F3-E0E7-E740-9B24-D1A3CECC11CC}" destId="{8726E9F6-4BC6-C14F-A7CD-85572FC580DB}" srcOrd="0" destOrd="0" presId="urn:microsoft.com/office/officeart/2005/8/layout/hProcess4"/>
    <dgm:cxn modelId="{9392D1C1-F6BD-8246-802C-A8DD348E91AB}" type="presParOf" srcId="{9FA2D5F3-E0E7-E740-9B24-D1A3CECC11CC}" destId="{F25335AC-4527-984A-97F3-BFF5726A0EF1}" srcOrd="1" destOrd="0" presId="urn:microsoft.com/office/officeart/2005/8/layout/hProcess4"/>
    <dgm:cxn modelId="{433A64BD-67F9-964E-AB59-8DE75B13F8A9}" type="presParOf" srcId="{9FA2D5F3-E0E7-E740-9B24-D1A3CECC11CC}" destId="{93CEEA27-0458-234B-A3D9-A429F888B2F7}" srcOrd="2" destOrd="0" presId="urn:microsoft.com/office/officeart/2005/8/layout/hProcess4"/>
    <dgm:cxn modelId="{12013FC7-4A98-B94C-8AF5-BA8A2456F69E}" type="presParOf" srcId="{9FA2D5F3-E0E7-E740-9B24-D1A3CECC11CC}" destId="{17F8BB50-7B32-AF42-B090-F2CE373140BD}" srcOrd="3" destOrd="0" presId="urn:microsoft.com/office/officeart/2005/8/layout/hProcess4"/>
    <dgm:cxn modelId="{90888D83-2A87-9445-8925-A9A1F4780183}" type="presParOf" srcId="{9FA2D5F3-E0E7-E740-9B24-D1A3CECC11CC}" destId="{0EEEC46D-B1B0-AD41-9578-6E0540CE6D8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F8327-535A-3548-9AD7-02802A95FEA4}">
      <dsp:nvSpPr>
        <dsp:cNvPr id="0" name=""/>
        <dsp:cNvSpPr/>
      </dsp:nvSpPr>
      <dsp:spPr>
        <a:xfrm>
          <a:off x="3693" y="2471996"/>
          <a:ext cx="1739288" cy="1434549"/>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 live social media updates</a:t>
          </a:r>
          <a:endParaRPr lang="en-US" sz="1700" kern="1200" dirty="0"/>
        </a:p>
        <a:p>
          <a:pPr marL="171450" lvl="1" indent="-171450" algn="l" defTabSz="755650">
            <a:lnSpc>
              <a:spcPct val="90000"/>
            </a:lnSpc>
            <a:spcBef>
              <a:spcPct val="0"/>
            </a:spcBef>
            <a:spcAft>
              <a:spcPct val="15000"/>
            </a:spcAft>
            <a:buChar char="••"/>
          </a:pPr>
          <a:r>
            <a:rPr lang="en-US" sz="1700" kern="1200" dirty="0" smtClean="0"/>
            <a:t>Identify road conditions</a:t>
          </a:r>
          <a:endParaRPr lang="en-US" sz="1700" kern="1200" dirty="0"/>
        </a:p>
      </dsp:txBody>
      <dsp:txXfrm>
        <a:off x="36706" y="2505009"/>
        <a:ext cx="1673262" cy="1061119"/>
      </dsp:txXfrm>
    </dsp:sp>
    <dsp:sp modelId="{68994262-8435-6D4E-A397-2E061DF9B81A}">
      <dsp:nvSpPr>
        <dsp:cNvPr id="0" name=""/>
        <dsp:cNvSpPr/>
      </dsp:nvSpPr>
      <dsp:spPr>
        <a:xfrm>
          <a:off x="1010595" y="2919497"/>
          <a:ext cx="1761761" cy="1761761"/>
        </a:xfrm>
        <a:prstGeom prst="leftCircularArrow">
          <a:avLst>
            <a:gd name="adj1" fmla="val 2273"/>
            <a:gd name="adj2" fmla="val 274047"/>
            <a:gd name="adj3" fmla="val 2049558"/>
            <a:gd name="adj4" fmla="val 9024489"/>
            <a:gd name="adj5" fmla="val 2652"/>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2175CA-F6CE-2245-87C5-402D1686B2B9}">
      <dsp:nvSpPr>
        <dsp:cNvPr id="0" name=""/>
        <dsp:cNvSpPr/>
      </dsp:nvSpPr>
      <dsp:spPr>
        <a:xfrm>
          <a:off x="390201" y="3599142"/>
          <a:ext cx="1546033" cy="614806"/>
        </a:xfrm>
        <a:prstGeom prst="roundRect">
          <a:avLst>
            <a:gd name="adj" fmla="val 10000"/>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Problem</a:t>
          </a:r>
          <a:endParaRPr lang="en-US" sz="1600" kern="1200" dirty="0"/>
        </a:p>
      </dsp:txBody>
      <dsp:txXfrm>
        <a:off x="408208" y="3617149"/>
        <a:ext cx="1510019" cy="578792"/>
      </dsp:txXfrm>
    </dsp:sp>
    <dsp:sp modelId="{B50695FB-D6DC-C646-90C9-A7C8FA5A9933}">
      <dsp:nvSpPr>
        <dsp:cNvPr id="0" name=""/>
        <dsp:cNvSpPr/>
      </dsp:nvSpPr>
      <dsp:spPr>
        <a:xfrm>
          <a:off x="2126935" y="2471996"/>
          <a:ext cx="1739288" cy="1434549"/>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Twitter</a:t>
          </a:r>
          <a:endParaRPr lang="en-US" sz="1700" kern="1200" dirty="0"/>
        </a:p>
        <a:p>
          <a:pPr marL="171450" lvl="1" indent="-171450" algn="l" defTabSz="755650">
            <a:lnSpc>
              <a:spcPct val="90000"/>
            </a:lnSpc>
            <a:spcBef>
              <a:spcPct val="0"/>
            </a:spcBef>
            <a:spcAft>
              <a:spcPct val="15000"/>
            </a:spcAft>
            <a:buChar char="••"/>
          </a:pPr>
          <a:r>
            <a:rPr lang="en-US" sz="1700" kern="1200" dirty="0" smtClean="0"/>
            <a:t>News API</a:t>
          </a:r>
          <a:endParaRPr lang="en-US" sz="1700" kern="1200" dirty="0"/>
        </a:p>
        <a:p>
          <a:pPr marL="171450" lvl="1" indent="-171450" algn="l" defTabSz="755650">
            <a:lnSpc>
              <a:spcPct val="90000"/>
            </a:lnSpc>
            <a:spcBef>
              <a:spcPct val="0"/>
            </a:spcBef>
            <a:spcAft>
              <a:spcPct val="15000"/>
            </a:spcAft>
            <a:buChar char="••"/>
          </a:pPr>
          <a:r>
            <a:rPr lang="en-US" sz="1700" kern="1200" dirty="0" smtClean="0"/>
            <a:t>FEMA</a:t>
          </a:r>
          <a:endParaRPr lang="en-US" sz="1700" kern="1200" dirty="0"/>
        </a:p>
      </dsp:txBody>
      <dsp:txXfrm>
        <a:off x="2159948" y="2812412"/>
        <a:ext cx="1673262" cy="1061119"/>
      </dsp:txXfrm>
    </dsp:sp>
    <dsp:sp modelId="{C9705D4F-14DA-B245-9D0B-3F7607E6F313}">
      <dsp:nvSpPr>
        <dsp:cNvPr id="0" name=""/>
        <dsp:cNvSpPr/>
      </dsp:nvSpPr>
      <dsp:spPr>
        <a:xfrm>
          <a:off x="3119344" y="1641035"/>
          <a:ext cx="1984003" cy="1984003"/>
        </a:xfrm>
        <a:prstGeom prst="circularArrow">
          <a:avLst>
            <a:gd name="adj1" fmla="val 2018"/>
            <a:gd name="adj2" fmla="val 241931"/>
            <a:gd name="adj3" fmla="val 19582558"/>
            <a:gd name="adj4" fmla="val 12575511"/>
            <a:gd name="adj5" fmla="val 2355"/>
          </a:avLst>
        </a:prstGeom>
        <a:solidFill>
          <a:schemeClr val="accent3">
            <a:shade val="90000"/>
            <a:hueOff val="175573"/>
            <a:satOff val="-9059"/>
            <a:lumOff val="1811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B484E8-2177-4341-8868-26CCA646C81D}">
      <dsp:nvSpPr>
        <dsp:cNvPr id="0" name=""/>
        <dsp:cNvSpPr/>
      </dsp:nvSpPr>
      <dsp:spPr>
        <a:xfrm>
          <a:off x="2513444" y="2164593"/>
          <a:ext cx="1546033" cy="614806"/>
        </a:xfrm>
        <a:prstGeom prst="roundRect">
          <a:avLst>
            <a:gd name="adj" fmla="val 10000"/>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Data Collection</a:t>
          </a:r>
          <a:endParaRPr lang="en-US" sz="1600" kern="1200" dirty="0"/>
        </a:p>
      </dsp:txBody>
      <dsp:txXfrm>
        <a:off x="2531451" y="2182600"/>
        <a:ext cx="1510019" cy="578792"/>
      </dsp:txXfrm>
    </dsp:sp>
    <dsp:sp modelId="{2EEDC02A-34E0-F446-9507-7172CAA6C46A}">
      <dsp:nvSpPr>
        <dsp:cNvPr id="0" name=""/>
        <dsp:cNvSpPr/>
      </dsp:nvSpPr>
      <dsp:spPr>
        <a:xfrm>
          <a:off x="4250178" y="2471996"/>
          <a:ext cx="1739288" cy="1434549"/>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Rank results</a:t>
          </a:r>
          <a:endParaRPr lang="en-US" sz="1700" kern="1200" dirty="0"/>
        </a:p>
        <a:p>
          <a:pPr marL="171450" lvl="1" indent="-171450" algn="l" defTabSz="755650">
            <a:lnSpc>
              <a:spcPct val="90000"/>
            </a:lnSpc>
            <a:spcBef>
              <a:spcPct val="0"/>
            </a:spcBef>
            <a:spcAft>
              <a:spcPct val="15000"/>
            </a:spcAft>
            <a:buChar char="••"/>
          </a:pPr>
          <a:r>
            <a:rPr lang="en-US" sz="1700" kern="1200" dirty="0" smtClean="0"/>
            <a:t>Show full text</a:t>
          </a:r>
          <a:endParaRPr lang="en-US" sz="1700" kern="1200" dirty="0"/>
        </a:p>
      </dsp:txBody>
      <dsp:txXfrm>
        <a:off x="4283191" y="2505009"/>
        <a:ext cx="1673262" cy="1061119"/>
      </dsp:txXfrm>
    </dsp:sp>
    <dsp:sp modelId="{052FEF62-8972-6043-A617-F3FA131CC8D8}">
      <dsp:nvSpPr>
        <dsp:cNvPr id="0" name=""/>
        <dsp:cNvSpPr/>
      </dsp:nvSpPr>
      <dsp:spPr>
        <a:xfrm>
          <a:off x="5257081" y="2919497"/>
          <a:ext cx="1761761" cy="1761761"/>
        </a:xfrm>
        <a:prstGeom prst="leftCircularArrow">
          <a:avLst>
            <a:gd name="adj1" fmla="val 2273"/>
            <a:gd name="adj2" fmla="val 274047"/>
            <a:gd name="adj3" fmla="val 2049558"/>
            <a:gd name="adj4" fmla="val 9024489"/>
            <a:gd name="adj5" fmla="val 2652"/>
          </a:avLst>
        </a:prstGeom>
        <a:solidFill>
          <a:schemeClr val="accent3">
            <a:shade val="90000"/>
            <a:hueOff val="351146"/>
            <a:satOff val="-18117"/>
            <a:lumOff val="362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1D1310-8F4F-DB4D-8EDE-A1105A58118B}">
      <dsp:nvSpPr>
        <dsp:cNvPr id="0" name=""/>
        <dsp:cNvSpPr/>
      </dsp:nvSpPr>
      <dsp:spPr>
        <a:xfrm>
          <a:off x="4636687" y="3599142"/>
          <a:ext cx="1546033" cy="614806"/>
        </a:xfrm>
        <a:prstGeom prst="roundRect">
          <a:avLst>
            <a:gd name="adj" fmla="val 10000"/>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Implementation</a:t>
          </a:r>
          <a:endParaRPr lang="en-US" sz="1600" kern="1200" dirty="0"/>
        </a:p>
      </dsp:txBody>
      <dsp:txXfrm>
        <a:off x="4654694" y="3617149"/>
        <a:ext cx="1510019" cy="578792"/>
      </dsp:txXfrm>
    </dsp:sp>
    <dsp:sp modelId="{F25335AC-4527-984A-97F3-BFF5726A0EF1}">
      <dsp:nvSpPr>
        <dsp:cNvPr id="0" name=""/>
        <dsp:cNvSpPr/>
      </dsp:nvSpPr>
      <dsp:spPr>
        <a:xfrm>
          <a:off x="6373421" y="2471996"/>
          <a:ext cx="1739288" cy="1434549"/>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 results to reroute traffic or send help</a:t>
          </a:r>
          <a:endParaRPr lang="en-US" sz="1700" kern="1200" dirty="0"/>
        </a:p>
      </dsp:txBody>
      <dsp:txXfrm>
        <a:off x="6406434" y="2812412"/>
        <a:ext cx="1673262" cy="1061119"/>
      </dsp:txXfrm>
    </dsp:sp>
    <dsp:sp modelId="{17F8BB50-7B32-AF42-B090-F2CE373140BD}">
      <dsp:nvSpPr>
        <dsp:cNvPr id="0" name=""/>
        <dsp:cNvSpPr/>
      </dsp:nvSpPr>
      <dsp:spPr>
        <a:xfrm>
          <a:off x="6759929" y="2164593"/>
          <a:ext cx="1546033" cy="614806"/>
        </a:xfrm>
        <a:prstGeom prst="roundRect">
          <a:avLst>
            <a:gd name="adj" fmla="val 10000"/>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Use</a:t>
          </a:r>
          <a:endParaRPr lang="en-US" sz="1600" kern="1200" dirty="0"/>
        </a:p>
      </dsp:txBody>
      <dsp:txXfrm>
        <a:off x="6777936" y="2182600"/>
        <a:ext cx="1510019" cy="5787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8E2A16-BF19-CF45-BAA8-1A68687AAB44}" type="datetimeFigureOut">
              <a:rPr lang="en-US" smtClean="0"/>
              <a:t>10/5/18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A82AC5-064C-3E40-8F3E-5903BB186C51}" type="slidenum">
              <a:rPr lang="en-US" smtClean="0"/>
              <a:t>‹#›</a:t>
            </a:fld>
            <a:endParaRPr lang="en-US"/>
          </a:p>
        </p:txBody>
      </p:sp>
    </p:spTree>
    <p:extLst>
      <p:ext uri="{BB962C8B-B14F-4D97-AF65-F5344CB8AC3E}">
        <p14:creationId xmlns:p14="http://schemas.microsoft.com/office/powerpoint/2010/main" val="2512155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7241991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latin typeface="Arial"/>
                <a:ea typeface="Arial"/>
                <a:cs typeface="Arial"/>
                <a:sym typeface="Arial"/>
              </a:rPr>
              <a:t>Okay now let’s move on to implementation — using the data we’ve collected to identify road problems.</a:t>
            </a:r>
          </a:p>
          <a:p>
            <a:endParaRPr lang="en-US" sz="1100" b="0" i="0" u="none" strike="noStrike" cap="none" dirty="0" smtClean="0">
              <a:solidFill>
                <a:srgbClr val="000000"/>
              </a:solidFill>
              <a:latin typeface="Arial"/>
              <a:ea typeface="Arial"/>
              <a:cs typeface="Arial"/>
              <a:sym typeface="Arial"/>
            </a:endParaRPr>
          </a:p>
          <a:p>
            <a:r>
              <a:rPr lang="en-US" sz="1100" b="0" i="0" u="none" strike="noStrike" cap="none" dirty="0" smtClean="0">
                <a:solidFill>
                  <a:srgbClr val="000000"/>
                </a:solidFill>
                <a:latin typeface="Arial"/>
                <a:ea typeface="Arial"/>
                <a:cs typeface="Arial"/>
                <a:sym typeface="Arial"/>
              </a:rPr>
              <a:t>So we have our data. We’ve pulled it in from all these different sources. The main thing we’re concerned with is the text from these sources. We load the data into Python scripts, and these scripts do 3 main things:</a:t>
            </a:r>
          </a:p>
          <a:p>
            <a:endParaRPr lang="en-US" sz="1100" b="0" i="0" u="none" strike="noStrike" cap="none" dirty="0" smtClean="0">
              <a:solidFill>
                <a:srgbClr val="000000"/>
              </a:solidFill>
              <a:latin typeface="Arial"/>
              <a:ea typeface="Arial"/>
              <a:cs typeface="Arial"/>
              <a:sym typeface="Arial"/>
            </a:endParaRPr>
          </a:p>
          <a:p>
            <a:r>
              <a:rPr lang="en-US" sz="1100" b="0" i="0" u="none" strike="noStrike" cap="none" dirty="0" smtClean="0">
                <a:solidFill>
                  <a:srgbClr val="000000"/>
                </a:solidFill>
                <a:latin typeface="Arial"/>
                <a:ea typeface="Arial"/>
                <a:cs typeface="Arial"/>
                <a:sym typeface="Arial"/>
              </a:rPr>
              <a:t>0. Define a list of important words. This includes the search terms the user specifies, but also includes some words we’ve defined in the background that the user may not have specified but which would be important to finding road problems. </a:t>
            </a:r>
          </a:p>
          <a:p>
            <a:r>
              <a:rPr lang="en-US" sz="1100" b="0" i="0" u="none" strike="noStrike" cap="none" dirty="0" smtClean="0">
                <a:solidFill>
                  <a:srgbClr val="000000"/>
                </a:solidFill>
                <a:latin typeface="Arial"/>
                <a:ea typeface="Arial"/>
                <a:cs typeface="Arial"/>
                <a:sym typeface="Arial"/>
              </a:rPr>
              <a:t>	- These background words include things like “closed”, “street”, “flood”, “inaccessible”. Part of our efforts to continually improve this project is altering this list of words to be as responsive to road issues as possible.</a:t>
            </a:r>
          </a:p>
          <a:p>
            <a:pPr marL="139700" indent="0">
              <a:buNone/>
            </a:pPr>
            <a:endParaRPr lang="en-US" sz="1100" b="0" i="0" u="none" strike="noStrike" cap="none" dirty="0" smtClean="0">
              <a:solidFill>
                <a:srgbClr val="000000"/>
              </a:solidFill>
              <a:latin typeface="Arial"/>
              <a:ea typeface="Arial"/>
              <a:cs typeface="Arial"/>
              <a:sym typeface="Arial"/>
            </a:endParaRPr>
          </a:p>
          <a:p>
            <a:r>
              <a:rPr lang="en-US" sz="1100" b="0" i="0" u="none" strike="noStrike" cap="none" dirty="0" smtClean="0">
                <a:solidFill>
                  <a:srgbClr val="000000"/>
                </a:solidFill>
                <a:latin typeface="Arial"/>
                <a:ea typeface="Arial"/>
                <a:cs typeface="Arial"/>
                <a:sym typeface="Arial"/>
              </a:rPr>
              <a:t>1. The second step is to extract text features from the data</a:t>
            </a:r>
          </a:p>
          <a:p>
            <a:r>
              <a:rPr lang="en-US" sz="1100" b="0" i="0" u="none" strike="noStrike" cap="none" dirty="0" smtClean="0">
                <a:solidFill>
                  <a:srgbClr val="000000"/>
                </a:solidFill>
                <a:latin typeface="Arial"/>
                <a:ea typeface="Arial"/>
                <a:cs typeface="Arial"/>
                <a:sym typeface="Arial"/>
              </a:rPr>
              <a:t>	- For Twitter this would be tweets</a:t>
            </a:r>
          </a:p>
          <a:p>
            <a:r>
              <a:rPr lang="en-US" sz="1100" b="0" i="0" u="none" strike="noStrike" cap="none" dirty="0" smtClean="0">
                <a:solidFill>
                  <a:srgbClr val="000000"/>
                </a:solidFill>
                <a:latin typeface="Arial"/>
                <a:ea typeface="Arial"/>
                <a:cs typeface="Arial"/>
                <a:sym typeface="Arial"/>
              </a:rPr>
              <a:t>	- For </a:t>
            </a:r>
            <a:r>
              <a:rPr lang="en-US" sz="1100" b="0" i="0" u="none" strike="noStrike" cap="none" dirty="0" err="1" smtClean="0">
                <a:solidFill>
                  <a:srgbClr val="000000"/>
                </a:solidFill>
                <a:latin typeface="Arial"/>
                <a:ea typeface="Arial"/>
                <a:cs typeface="Arial"/>
                <a:sym typeface="Arial"/>
              </a:rPr>
              <a:t>NewsAPI</a:t>
            </a:r>
            <a:r>
              <a:rPr lang="en-US" sz="1100" b="0" i="0" u="none" strike="noStrike" cap="none" dirty="0" smtClean="0">
                <a:solidFill>
                  <a:srgbClr val="000000"/>
                </a:solidFill>
                <a:latin typeface="Arial"/>
                <a:ea typeface="Arial"/>
                <a:cs typeface="Arial"/>
                <a:sym typeface="Arial"/>
              </a:rPr>
              <a:t> this would be headlines, summaries, and sometimes full articles</a:t>
            </a:r>
          </a:p>
          <a:p>
            <a:r>
              <a:rPr lang="en-US" sz="1100" b="0" i="0" u="none" strike="noStrike" cap="none" dirty="0" smtClean="0">
                <a:solidFill>
                  <a:srgbClr val="000000"/>
                </a:solidFill>
                <a:latin typeface="Arial"/>
                <a:ea typeface="Arial"/>
                <a:cs typeface="Arial"/>
                <a:sym typeface="Arial"/>
              </a:rPr>
              <a:t>	- For FEMA this would be short descriptions.</a:t>
            </a:r>
          </a:p>
          <a:p>
            <a:pPr marL="139700" indent="0">
              <a:buNone/>
            </a:pPr>
            <a:endParaRPr lang="en-US" sz="1100" b="0" i="0" u="none" strike="noStrike" cap="none" dirty="0" smtClean="0">
              <a:solidFill>
                <a:srgbClr val="000000"/>
              </a:solidFill>
              <a:latin typeface="Arial"/>
              <a:ea typeface="Arial"/>
              <a:cs typeface="Arial"/>
              <a:sym typeface="Arial"/>
            </a:endParaRPr>
          </a:p>
          <a:p>
            <a:r>
              <a:rPr lang="en-US" sz="1100" b="0" i="0" u="none" strike="noStrike" cap="none" dirty="0" smtClean="0">
                <a:solidFill>
                  <a:srgbClr val="000000"/>
                </a:solidFill>
                <a:latin typeface="Arial"/>
                <a:ea typeface="Arial"/>
                <a:cs typeface="Arial"/>
                <a:sym typeface="Arial"/>
              </a:rPr>
              <a:t>2. Then finally we use Python to break these texts down into individual, searchable words, and we compare what is in these texts to the words in our important words list. We count the number of occurrences of important words in a text and assign a score. If a text, for example a tweet, has more of the important words than another text, then it will have a higher score, and higher scored texts will be displayed first to the user. This ensures that the most relevant and urgent results rise to the top.</a:t>
            </a:r>
          </a:p>
          <a:p>
            <a:endParaRPr lang="en-US" sz="1100" b="0" i="0" u="none" strike="noStrike" cap="none" dirty="0" smtClean="0">
              <a:solidFill>
                <a:srgbClr val="000000"/>
              </a:solidFill>
              <a:latin typeface="Arial"/>
              <a:ea typeface="Arial"/>
              <a:cs typeface="Arial"/>
              <a:sym typeface="Arial"/>
            </a:endParaRPr>
          </a:p>
          <a:p>
            <a:endParaRPr lang="en-US" sz="1100" b="0" i="0" u="none" strike="noStrike" cap="none" dirty="0" smtClean="0">
              <a:solidFill>
                <a:srgbClr val="000000"/>
              </a:solidFill>
              <a:latin typeface="Arial"/>
              <a:ea typeface="Arial"/>
              <a:cs typeface="Arial"/>
              <a:sym typeface="Arial"/>
            </a:endParaRPr>
          </a:p>
          <a:p>
            <a:pPr marL="139700" indent="0">
              <a:buNone/>
            </a:pPr>
            <a:endParaRPr lang="en-US" sz="1100" b="0" i="0" u="none" strike="noStrike" cap="none" dirty="0" smtClean="0">
              <a:solidFill>
                <a:srgbClr val="000000"/>
              </a:solidFill>
              <a:latin typeface="Arial"/>
              <a:ea typeface="Arial"/>
              <a:cs typeface="Arial"/>
              <a:sym typeface="Arial"/>
            </a:endParaRPr>
          </a:p>
          <a:p>
            <a:r>
              <a:rPr lang="en-US" sz="1100" b="0" i="0" u="none" strike="noStrike" cap="none" dirty="0" smtClean="0">
                <a:solidFill>
                  <a:srgbClr val="000000"/>
                </a:solidFill>
                <a:latin typeface="Arial"/>
                <a:ea typeface="Arial"/>
                <a:cs typeface="Arial"/>
                <a:sym typeface="Arial"/>
              </a:rPr>
              <a:t>The user can then use the results to find road closures that are important to them, or just identify road closures in general so that they can start rerouting people.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 Just a reminder, take your twitter out and send a tweet using the hashtag #</a:t>
            </a:r>
            <a:r>
              <a:rPr lang="en-US" dirty="0" err="1"/>
              <a:t>hurricanepython</a:t>
            </a:r>
            <a:endParaRPr lang="en-US" dirty="0"/>
          </a:p>
          <a:p>
            <a:r>
              <a:rPr lang="en-US" dirty="0"/>
              <a:t>2. We are going to do a simulation on how this would work in the real-world.</a:t>
            </a:r>
          </a:p>
          <a:p>
            <a:r>
              <a:rPr lang="en-US" dirty="0"/>
              <a:t>3. I’m a resident of Washington, DC and hurricane python has hit our city! I’m sitting in my apartment looking out the window and all of a sudden I see a lamppost fall across the intersection of 15</a:t>
            </a:r>
            <a:r>
              <a:rPr lang="en-US" baseline="30000" dirty="0"/>
              <a:t>th</a:t>
            </a:r>
            <a:r>
              <a:rPr lang="en-US" dirty="0"/>
              <a:t> and M.</a:t>
            </a:r>
          </a:p>
          <a:p>
            <a:r>
              <a:rPr lang="en-US" dirty="0"/>
              <a:t>4. I decide to turn to twitter to tweet what I’m seeing to my followers.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031A603-7B73-9346-AA80-509D95C35123}" type="slidenum">
              <a:rPr lang="en-US" smtClean="0"/>
              <a:t>12</a:t>
            </a:fld>
            <a:endParaRPr lang="en-US"/>
          </a:p>
        </p:txBody>
      </p:sp>
    </p:spTree>
    <p:extLst>
      <p:ext uri="{BB962C8B-B14F-4D97-AF65-F5344CB8AC3E}">
        <p14:creationId xmlns:p14="http://schemas.microsoft.com/office/powerpoint/2010/main" val="317577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 compose my tweet, I share my location and send my tweet. </a:t>
            </a:r>
          </a:p>
        </p:txBody>
      </p:sp>
    </p:spTree>
    <p:extLst>
      <p:ext uri="{BB962C8B-B14F-4D97-AF65-F5344CB8AC3E}">
        <p14:creationId xmlns:p14="http://schemas.microsoft.com/office/powerpoint/2010/main" val="51375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Now, we are going to look at how the program works on the end of FEMA, and emergency service providers. </a:t>
            </a:r>
          </a:p>
          <a:p>
            <a:pPr marL="228600" lvl="0" indent="-228600" algn="l" rtl="0">
              <a:spcBef>
                <a:spcPts val="0"/>
              </a:spcBef>
              <a:spcAft>
                <a:spcPts val="0"/>
              </a:spcAft>
              <a:buAutoNum type="arabicPeriod"/>
            </a:pPr>
            <a:r>
              <a:rPr lang="en-US" dirty="0"/>
              <a:t>Maybe, I want to see if the route to the hospital has any potential blockages,</a:t>
            </a:r>
            <a:r>
              <a:rPr lang="en-US" dirty="0">
                <a:sym typeface="Wingdings" pitchFamily="2" charset="2"/>
              </a:rPr>
              <a:t> I would search via the event hashtag, the hospital is in dc, and I want to know if the route via 15</a:t>
            </a:r>
            <a:r>
              <a:rPr lang="en-US" baseline="30000" dirty="0">
                <a:sym typeface="Wingdings" pitchFamily="2" charset="2"/>
              </a:rPr>
              <a:t>th</a:t>
            </a:r>
            <a:r>
              <a:rPr lang="en-US" dirty="0">
                <a:sym typeface="Wingdings" pitchFamily="2" charset="2"/>
              </a:rPr>
              <a:t> </a:t>
            </a:r>
            <a:r>
              <a:rPr lang="en-US" dirty="0" err="1">
                <a:sym typeface="Wingdings" pitchFamily="2" charset="2"/>
              </a:rPr>
              <a:t>st</a:t>
            </a:r>
            <a:r>
              <a:rPr lang="en-US" dirty="0">
                <a:sym typeface="Wingdings" pitchFamily="2" charset="2"/>
              </a:rPr>
              <a:t> is closed</a:t>
            </a:r>
            <a:endParaRPr lang="en-US" dirty="0"/>
          </a:p>
          <a:p>
            <a:pPr marL="228600" lvl="0" indent="-228600" algn="l" rtl="0">
              <a:spcBef>
                <a:spcPts val="0"/>
              </a:spcBef>
              <a:spcAft>
                <a:spcPts val="0"/>
              </a:spcAft>
              <a:buAutoNum type="arabicPeriod"/>
            </a:pPr>
            <a:r>
              <a:rPr lang="en-US" dirty="0"/>
              <a:t>For this example, I’m specifically interested if this intersection is closed and I want to know about this particular neighborhood.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Because of hashtags, it actually makes it difficult to search twitter for very specific situations; we’ve tweeted out about the hurricane but if I were to go to twitter with these same search terms it returns no results. </a:t>
            </a:r>
          </a:p>
          <a:p>
            <a:pPr marL="228600" lvl="0" indent="-228600" algn="l" rtl="0">
              <a:spcBef>
                <a:spcPts val="0"/>
              </a:spcBef>
              <a:spcAft>
                <a:spcPts val="0"/>
              </a:spcAft>
              <a:buAutoNum type="arabicPeriod"/>
            </a:pPr>
            <a:r>
              <a:rPr lang="en-US" dirty="0"/>
              <a:t>Additionally, while these demo mostly focuses on this hypothetically situation remember the value </a:t>
            </a:r>
            <a:r>
              <a:rPr lang="en-US" dirty="0" smtClean="0"/>
              <a:t>add </a:t>
            </a:r>
            <a:r>
              <a:rPr lang="en-US" dirty="0"/>
              <a:t>is that this will return from multiple social media feeds (FEMA and News).</a:t>
            </a:r>
          </a:p>
          <a:p>
            <a:pPr marL="228600" lvl="0" indent="-228600" algn="l" rtl="0">
              <a:spcBef>
                <a:spcPts val="0"/>
              </a:spcBef>
              <a:spcAft>
                <a:spcPts val="0"/>
              </a:spcAft>
              <a:buAutoNum type="arabicPeriod"/>
            </a:pPr>
            <a:r>
              <a:rPr lang="en-US" dirty="0"/>
              <a:t>Lastly, when searching for an abbreviated teams you are returning ALL tweets about the hurricane in chronological order which may not yield meaning for your specific situation.</a:t>
            </a:r>
          </a:p>
          <a:p>
            <a:pPr marL="228600" lvl="0" indent="-228600" algn="l" rtl="0">
              <a:spcBef>
                <a:spcPts val="0"/>
              </a:spcBef>
              <a:spcAft>
                <a:spcPts val="0"/>
              </a:spcAft>
              <a:buAutoNum type="arabicPeriod"/>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Here’s what returns from out function: the function will return a table with the text of the tweet ranked; however we also export to csv a number of additional features that be customized to your output.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We can return a number of other features via csv: retweets, user information, geocoordinates (if they had been enabled), links to attached images, and </a:t>
            </a:r>
            <a:r>
              <a:rPr lang="en-US" dirty="0" err="1"/>
              <a:t>url</a:t>
            </a:r>
            <a:r>
              <a:rPr lang="en-US" dirty="0"/>
              <a:t>, </a:t>
            </a:r>
            <a:r>
              <a:rPr lang="en-US" dirty="0" err="1"/>
              <a:t>ect</a:t>
            </a:r>
            <a:r>
              <a:rPr lang="en-US" dirty="0"/>
              <a:t>.</a:t>
            </a:r>
          </a:p>
        </p:txBody>
      </p:sp>
    </p:spTree>
    <p:extLst>
      <p:ext uri="{BB962C8B-B14F-4D97-AF65-F5344CB8AC3E}">
        <p14:creationId xmlns:p14="http://schemas.microsoft.com/office/powerpoint/2010/main" val="1235630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75a7f99e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a:t>----- Meeting Notes (10/4/18 18:27) -----</a:t>
            </a:r>
          </a:p>
          <a:p>
            <a:pPr marL="0" lvl="0" indent="0" algn="l" rtl="0">
              <a:spcBef>
                <a:spcPts val="0"/>
              </a:spcBef>
              <a:spcAft>
                <a:spcPts val="0"/>
              </a:spcAft>
              <a:buNone/>
            </a:pPr>
            <a:r>
              <a:rPr/>
              <a:t>- include only 1 #HurricanePython</a:t>
            </a:r>
          </a:p>
          <a:p>
            <a:pPr marL="0" lvl="0" indent="0" algn="l" rtl="0">
              <a:spcBef>
                <a:spcPts val="0"/>
              </a:spcBef>
              <a:spcAft>
                <a:spcPts val="0"/>
              </a:spcAft>
              <a:buNone/>
            </a:pPr>
            <a:r>
              <a:rPr/>
              <a:t>- include it after the Problem Statement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 Just a reminder, take your twitter out and send a tweet using the hashtag #</a:t>
            </a:r>
            <a:r>
              <a:rPr lang="en-US" dirty="0" err="1"/>
              <a:t>hurricanepython</a:t>
            </a:r>
            <a:endParaRPr lang="en-US" dirty="0"/>
          </a:p>
          <a:p>
            <a:r>
              <a:rPr lang="en-US" dirty="0"/>
              <a:t>2. We are going to do a simulation on how this would work in the real-world.</a:t>
            </a:r>
          </a:p>
          <a:p>
            <a:r>
              <a:rPr lang="en-US" dirty="0"/>
              <a:t>3. I’m a resident of Washington, DC and hurricane python has hit our city! I’m sitting in my apartment looking out the window</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031A603-7B73-9346-AA80-509D95C35123}" type="slidenum">
              <a:rPr lang="en-US" smtClean="0"/>
              <a:t>4</a:t>
            </a:fld>
            <a:endParaRPr lang="en-US"/>
          </a:p>
        </p:txBody>
      </p:sp>
    </p:spTree>
    <p:extLst>
      <p:ext uri="{BB962C8B-B14F-4D97-AF65-F5344CB8AC3E}">
        <p14:creationId xmlns:p14="http://schemas.microsoft.com/office/powerpoint/2010/main" val="3175775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C7F464"/>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960550"/>
            <a:ext cx="5445900" cy="2405700"/>
          </a:xfrm>
          <a:prstGeom prst="rect">
            <a:avLst/>
          </a:prstGeom>
        </p:spPr>
        <p:txBody>
          <a:bodyPr spcFirstLastPara="1" wrap="square" lIns="91425" tIns="91425" rIns="91425" bIns="91425" anchor="b" anchorCtr="0"/>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5619450"/>
            <a:ext cx="2250000" cy="137700"/>
          </a:xfrm>
          <a:prstGeom prst="rect">
            <a:avLst/>
          </a:prstGeom>
          <a:solidFill>
            <a:srgbClr val="4EC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811604"/>
            <a:ext cx="7761600" cy="4412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7" name="Google Shape;27;p5"/>
          <p:cNvSpPr/>
          <p:nvPr/>
        </p:nvSpPr>
        <p:spPr>
          <a:xfrm>
            <a:off x="813273" y="1506189"/>
            <a:ext cx="1533600" cy="137700"/>
          </a:xfrm>
          <a:prstGeom prst="rect">
            <a:avLst/>
          </a:prstGeom>
          <a:solidFill>
            <a:srgbClr val="4EC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37700" cy="6858000"/>
          </a:xfrm>
          <a:prstGeom prst="rect">
            <a:avLst/>
          </a:prstGeom>
          <a:solidFill>
            <a:srgbClr val="C7F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91200" y="634300"/>
            <a:ext cx="7761600" cy="6579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7" name="Google Shape;47;p8"/>
          <p:cNvSpPr/>
          <p:nvPr/>
        </p:nvSpPr>
        <p:spPr>
          <a:xfrm>
            <a:off x="0" y="0"/>
            <a:ext cx="137700" cy="6858000"/>
          </a:xfrm>
          <a:prstGeom prst="rect">
            <a:avLst/>
          </a:prstGeom>
          <a:solidFill>
            <a:srgbClr val="C7F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813273" y="1506189"/>
            <a:ext cx="1533600" cy="137700"/>
          </a:xfrm>
          <a:prstGeom prst="rect">
            <a:avLst/>
          </a:prstGeom>
          <a:solidFill>
            <a:srgbClr val="4EC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ECDC4"/>
        </a:solidFill>
        <a:effectLst/>
      </p:bgPr>
    </p:bg>
    <p:spTree>
      <p:nvGrpSpPr>
        <p:cNvPr id="1" name="Shape 12"/>
        <p:cNvGrpSpPr/>
        <p:nvPr/>
      </p:nvGrpSpPr>
      <p:grpSpPr>
        <a:xfrm>
          <a:off x="0" y="0"/>
          <a:ext cx="0" cy="0"/>
          <a:chOff x="0" y="0"/>
          <a:chExt cx="0" cy="0"/>
        </a:xfrm>
      </p:grpSpPr>
      <p:sp>
        <p:nvSpPr>
          <p:cNvPr id="13" name="Google Shape;13;p3"/>
          <p:cNvSpPr/>
          <p:nvPr/>
        </p:nvSpPr>
        <p:spPr>
          <a:xfrm>
            <a:off x="5680600" y="0"/>
            <a:ext cx="34632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3863725"/>
            <a:ext cx="4505400" cy="19104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5" name="Google Shape;15;p3"/>
          <p:cNvSpPr txBox="1">
            <a:spLocks noGrp="1"/>
          </p:cNvSpPr>
          <p:nvPr>
            <p:ph type="subTitle" idx="1"/>
          </p:nvPr>
        </p:nvSpPr>
        <p:spPr>
          <a:xfrm>
            <a:off x="6101100" y="3817852"/>
            <a:ext cx="2446500" cy="1910400"/>
          </a:xfrm>
          <a:prstGeom prst="rect">
            <a:avLst/>
          </a:prstGeom>
        </p:spPr>
        <p:txBody>
          <a:bodyPr spcFirstLastPara="1" wrap="square" lIns="91425" tIns="91425" rIns="91425" bIns="91425" anchor="b" anchorCtr="0"/>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a:endParaRPr/>
          </a:p>
        </p:txBody>
      </p:sp>
      <p:sp>
        <p:nvSpPr>
          <p:cNvPr id="16" name="Google Shape;16;p3"/>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1348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91200" y="634300"/>
            <a:ext cx="7761600" cy="6579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body" idx="1"/>
          </p:nvPr>
        </p:nvSpPr>
        <p:spPr>
          <a:xfrm>
            <a:off x="691200" y="1857900"/>
            <a:ext cx="3767400" cy="4710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3" name="Google Shape;33;p6"/>
          <p:cNvSpPr txBox="1">
            <a:spLocks noGrp="1"/>
          </p:cNvSpPr>
          <p:nvPr>
            <p:ph type="body" idx="2"/>
          </p:nvPr>
        </p:nvSpPr>
        <p:spPr>
          <a:xfrm>
            <a:off x="4685500" y="1857900"/>
            <a:ext cx="3767400" cy="4710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6"/>
          <p:cNvSpPr/>
          <p:nvPr/>
        </p:nvSpPr>
        <p:spPr>
          <a:xfrm>
            <a:off x="813273" y="1506189"/>
            <a:ext cx="1533600" cy="137700"/>
          </a:xfrm>
          <a:prstGeom prst="rect">
            <a:avLst/>
          </a:prstGeom>
          <a:solidFill>
            <a:srgbClr val="4EC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137700" cy="6858000"/>
          </a:xfrm>
          <a:prstGeom prst="rect">
            <a:avLst/>
          </a:prstGeom>
          <a:solidFill>
            <a:srgbClr val="C7F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0673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DFB2E5-9AAF-DD46-BFE5-280C3976D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E5D3C04-E232-3646-BCC2-FE60B409E6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AD5CD92-A07B-464E-A333-FD24D2AEA26F}"/>
              </a:ext>
            </a:extLst>
          </p:cNvPr>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a:extLst>
              <a:ext uri="{FF2B5EF4-FFF2-40B4-BE49-F238E27FC236}">
                <a16:creationId xmlns="" xmlns:a16="http://schemas.microsoft.com/office/drawing/2014/main" id="{2EDB9210-9542-A047-8C57-5670DBBD10DD}"/>
              </a:ext>
            </a:extLst>
          </p:cNvPr>
          <p:cNvSpPr>
            <a:spLocks noGrp="1"/>
          </p:cNvSpPr>
          <p:nvPr>
            <p:ph type="ftr" sz="quarter" idx="11"/>
          </p:nvPr>
        </p:nvSpPr>
        <p:spPr>
          <a:xfrm>
            <a:off x="3028950" y="6356351"/>
            <a:ext cx="3086100" cy="365125"/>
          </a:xfrm>
          <a:prstGeom prst="rect">
            <a:avLst/>
          </a:prstGeom>
        </p:spPr>
        <p:txBody>
          <a:bodyPr/>
          <a:lstStyle/>
          <a:p>
            <a:r>
              <a:rPr lang="en-US" smtClean="0"/>
              <a:t>#HurricanePython</a:t>
            </a:r>
            <a:endParaRPr lang="en-US"/>
          </a:p>
        </p:txBody>
      </p:sp>
      <p:sp>
        <p:nvSpPr>
          <p:cNvPr id="6" name="Slide Number Placeholder 5">
            <a:extLst>
              <a:ext uri="{FF2B5EF4-FFF2-40B4-BE49-F238E27FC236}">
                <a16:creationId xmlns="" xmlns:a16="http://schemas.microsoft.com/office/drawing/2014/main" id="{A1ADFC77-85B9-EA46-85AC-3F91C70E7CAA}"/>
              </a:ext>
            </a:extLst>
          </p:cNvPr>
          <p:cNvSpPr>
            <a:spLocks noGrp="1"/>
          </p:cNvSpPr>
          <p:nvPr>
            <p:ph type="sldNum" sz="quarter" idx="12"/>
          </p:nvPr>
        </p:nvSpPr>
        <p:spPr/>
        <p:txBody>
          <a:bodyPr/>
          <a:lstStyle/>
          <a:p>
            <a:fld id="{316EB1EF-665D-4A41-891F-78DDA1DAB888}" type="slidenum">
              <a:rPr lang="en-US" smtClean="0"/>
              <a:t>‹#›</a:t>
            </a:fld>
            <a:endParaRPr lang="en-US"/>
          </a:p>
        </p:txBody>
      </p:sp>
    </p:spTree>
    <p:extLst>
      <p:ext uri="{BB962C8B-B14F-4D97-AF65-F5344CB8AC3E}">
        <p14:creationId xmlns:p14="http://schemas.microsoft.com/office/powerpoint/2010/main" val="198514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4ECDC4"/>
        </a:solidFill>
        <a:effectLst/>
      </p:bgPr>
    </p:bg>
    <p:spTree>
      <p:nvGrpSpPr>
        <p:cNvPr id="1" name="Shape 55"/>
        <p:cNvGrpSpPr/>
        <p:nvPr/>
      </p:nvGrpSpPr>
      <p:grpSpPr>
        <a:xfrm>
          <a:off x="0" y="0"/>
          <a:ext cx="0" cy="0"/>
          <a:chOff x="0" y="0"/>
          <a:chExt cx="0" cy="0"/>
        </a:xfrm>
      </p:grpSpPr>
      <p:sp>
        <p:nvSpPr>
          <p:cNvPr id="56" name="Google Shape;56;p10"/>
          <p:cNvSpPr/>
          <p:nvPr/>
        </p:nvSpPr>
        <p:spPr>
          <a:xfrm>
            <a:off x="-4" y="6720300"/>
            <a:ext cx="9144000" cy="137700"/>
          </a:xfrm>
          <a:prstGeom prst="rect">
            <a:avLst/>
          </a:prstGeom>
          <a:solidFill>
            <a:srgbClr val="C7F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6369977"/>
            <a:ext cx="548700" cy="4119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02957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34300"/>
            <a:ext cx="7761600" cy="657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1pPr>
            <a:lvl2pPr lvl="1">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2pPr>
            <a:lvl3pPr lvl="2">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3pPr>
            <a:lvl4pPr lvl="3">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4pPr>
            <a:lvl5pPr lvl="4">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5pPr>
            <a:lvl6pPr lvl="5">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6pPr>
            <a:lvl7pPr lvl="6">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7pPr>
            <a:lvl8pPr lvl="7">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8pPr>
            <a:lvl9pPr lvl="8">
              <a:spcBef>
                <a:spcPts val="0"/>
              </a:spcBef>
              <a:spcAft>
                <a:spcPts val="0"/>
              </a:spcAft>
              <a:buClr>
                <a:srgbClr val="454F5B"/>
              </a:buClr>
              <a:buSzPts val="3000"/>
              <a:buFont typeface="Montserrat"/>
              <a:buNone/>
              <a:defRPr sz="3000" b="1">
                <a:solidFill>
                  <a:srgbClr val="454F5B"/>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811604"/>
            <a:ext cx="7761600" cy="4412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C7F464"/>
              </a:buClr>
              <a:buSzPts val="2400"/>
              <a:buFont typeface="Montserrat"/>
              <a:buChar char="▣"/>
              <a:defRPr sz="2400">
                <a:solidFill>
                  <a:srgbClr val="454F5B"/>
                </a:solidFill>
                <a:latin typeface="Montserrat"/>
                <a:ea typeface="Montserrat"/>
                <a:cs typeface="Montserrat"/>
                <a:sym typeface="Montserrat"/>
              </a:defRPr>
            </a:lvl1pPr>
            <a:lvl2pPr marL="914400" lvl="1" indent="-355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2pPr>
            <a:lvl3pPr marL="1371600" lvl="2" indent="-355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3pPr>
            <a:lvl4pPr marL="1828800" lvl="3" indent="-3429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4pPr>
            <a:lvl5pPr marL="2286000" lvl="4" indent="-3429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5pPr>
            <a:lvl6pPr marL="2743200" lvl="5" indent="-3429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6pPr>
            <a:lvl7pPr marL="3200400" lvl="6" indent="-3429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7pPr>
            <a:lvl8pPr marL="3657600" lvl="7" indent="-3429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8pPr>
            <a:lvl9pPr marL="4114800" lvl="8" indent="-3429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6446177"/>
            <a:ext cx="548700" cy="411900"/>
          </a:xfrm>
          <a:prstGeom prst="rect">
            <a:avLst/>
          </a:prstGeom>
          <a:noFill/>
          <a:ln>
            <a:noFill/>
          </a:ln>
        </p:spPr>
        <p:txBody>
          <a:bodyPr spcFirstLastPara="1" wrap="square" lIns="91425" tIns="91425" rIns="91425" bIns="91425" anchor="t" anchorCtr="0">
            <a:noAutofit/>
          </a:bodyPr>
          <a:lstStyle>
            <a:lvl1pPr lvl="0" algn="r">
              <a:buNone/>
              <a:defRPr sz="1200" b="1">
                <a:solidFill>
                  <a:srgbClr val="4ECDC4"/>
                </a:solidFill>
                <a:latin typeface="Montserrat"/>
                <a:ea typeface="Montserrat"/>
                <a:cs typeface="Montserrat"/>
                <a:sym typeface="Montserrat"/>
              </a:defRPr>
            </a:lvl1pPr>
            <a:lvl2pPr lvl="1" algn="r">
              <a:buNone/>
              <a:defRPr sz="1200" b="1">
                <a:solidFill>
                  <a:srgbClr val="4ECDC4"/>
                </a:solidFill>
                <a:latin typeface="Montserrat"/>
                <a:ea typeface="Montserrat"/>
                <a:cs typeface="Montserrat"/>
                <a:sym typeface="Montserrat"/>
              </a:defRPr>
            </a:lvl2pPr>
            <a:lvl3pPr lvl="2" algn="r">
              <a:buNone/>
              <a:defRPr sz="1200" b="1">
                <a:solidFill>
                  <a:srgbClr val="4ECDC4"/>
                </a:solidFill>
                <a:latin typeface="Montserrat"/>
                <a:ea typeface="Montserrat"/>
                <a:cs typeface="Montserrat"/>
                <a:sym typeface="Montserrat"/>
              </a:defRPr>
            </a:lvl3pPr>
            <a:lvl4pPr lvl="3" algn="r">
              <a:buNone/>
              <a:defRPr sz="1200" b="1">
                <a:solidFill>
                  <a:srgbClr val="4ECDC4"/>
                </a:solidFill>
                <a:latin typeface="Montserrat"/>
                <a:ea typeface="Montserrat"/>
                <a:cs typeface="Montserrat"/>
                <a:sym typeface="Montserrat"/>
              </a:defRPr>
            </a:lvl4pPr>
            <a:lvl5pPr lvl="4" algn="r">
              <a:buNone/>
              <a:defRPr sz="1200" b="1">
                <a:solidFill>
                  <a:srgbClr val="4ECDC4"/>
                </a:solidFill>
                <a:latin typeface="Montserrat"/>
                <a:ea typeface="Montserrat"/>
                <a:cs typeface="Montserrat"/>
                <a:sym typeface="Montserrat"/>
              </a:defRPr>
            </a:lvl5pPr>
            <a:lvl6pPr lvl="5" algn="r">
              <a:buNone/>
              <a:defRPr sz="1200" b="1">
                <a:solidFill>
                  <a:srgbClr val="4ECDC4"/>
                </a:solidFill>
                <a:latin typeface="Montserrat"/>
                <a:ea typeface="Montserrat"/>
                <a:cs typeface="Montserrat"/>
                <a:sym typeface="Montserrat"/>
              </a:defRPr>
            </a:lvl6pPr>
            <a:lvl7pPr lvl="6" algn="r">
              <a:buNone/>
              <a:defRPr sz="1200" b="1">
                <a:solidFill>
                  <a:srgbClr val="4ECDC4"/>
                </a:solidFill>
                <a:latin typeface="Montserrat"/>
                <a:ea typeface="Montserrat"/>
                <a:cs typeface="Montserrat"/>
                <a:sym typeface="Montserrat"/>
              </a:defRPr>
            </a:lvl7pPr>
            <a:lvl8pPr lvl="7" algn="r">
              <a:buNone/>
              <a:defRPr sz="1200" b="1">
                <a:solidFill>
                  <a:srgbClr val="4ECDC4"/>
                </a:solidFill>
                <a:latin typeface="Montserrat"/>
                <a:ea typeface="Montserrat"/>
                <a:cs typeface="Montserrat"/>
                <a:sym typeface="Montserrat"/>
              </a:defRPr>
            </a:lvl8pPr>
            <a:lvl9pPr lvl="8" algn="r">
              <a:buNone/>
              <a:defRPr sz="1200" b="1">
                <a:solidFill>
                  <a:srgbClr val="4ECDC4"/>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 id="2147483659" r:id="rId5"/>
    <p:sldLayoutId id="2147483660" r:id="rId6"/>
    <p:sldLayoutId id="2147483661" r:id="rId7"/>
  </p:sldLayoutIdLst>
  <p:transition xmlns:p14="http://schemas.microsoft.com/office/powerpoint/2010/mai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jpeg"/><Relationship Id="rId6" Type="http://schemas.openxmlformats.org/officeDocument/2006/relationships/image" Target="../media/image9.png"/><Relationship Id="rId7"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jpeg"/><Relationship Id="rId5"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F464">
            <a:alpha val="70000"/>
          </a:srgbClr>
        </a:solidFill>
        <a:effectLst/>
      </p:bgPr>
    </p:bg>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3012325" y="2960550"/>
            <a:ext cx="5445900" cy="240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Using Live Feeds to Identify Road Closures</a:t>
            </a:r>
            <a:endParaRPr dirty="0"/>
          </a:p>
        </p:txBody>
      </p:sp>
      <p:sp>
        <p:nvSpPr>
          <p:cNvPr id="2" name="TextBox 1"/>
          <p:cNvSpPr txBox="1"/>
          <p:nvPr/>
        </p:nvSpPr>
        <p:spPr>
          <a:xfrm>
            <a:off x="5189357" y="5809214"/>
            <a:ext cx="3268868" cy="738664"/>
          </a:xfrm>
          <a:prstGeom prst="rect">
            <a:avLst/>
          </a:prstGeom>
          <a:noFill/>
        </p:spPr>
        <p:txBody>
          <a:bodyPr wrap="square" rtlCol="0">
            <a:spAutoFit/>
          </a:bodyPr>
          <a:lstStyle/>
          <a:p>
            <a:pPr algn="r"/>
            <a:r>
              <a:rPr lang="en-US" b="1" dirty="0" smtClean="0">
                <a:latin typeface="Montserrat"/>
                <a:cs typeface="Montserrat"/>
              </a:rPr>
              <a:t>Team FXN</a:t>
            </a:r>
          </a:p>
          <a:p>
            <a:pPr algn="r"/>
            <a:r>
              <a:rPr lang="en-US" b="1" dirty="0" smtClean="0">
                <a:latin typeface="Montserrat"/>
                <a:cs typeface="Montserrat"/>
              </a:rPr>
              <a:t>Alex </a:t>
            </a:r>
            <a:r>
              <a:rPr lang="en-US" b="1" dirty="0" err="1" smtClean="0">
                <a:latin typeface="Montserrat"/>
                <a:cs typeface="Montserrat"/>
              </a:rPr>
              <a:t>Celis</a:t>
            </a:r>
            <a:r>
              <a:rPr lang="en-US" b="1" dirty="0" smtClean="0">
                <a:latin typeface="Montserrat"/>
                <a:cs typeface="Montserrat"/>
              </a:rPr>
              <a:t>	 | April Griffin </a:t>
            </a:r>
          </a:p>
          <a:p>
            <a:pPr algn="r"/>
            <a:r>
              <a:rPr lang="en-US" b="1" dirty="0" err="1" smtClean="0">
                <a:latin typeface="Montserrat"/>
                <a:cs typeface="Montserrat"/>
              </a:rPr>
              <a:t>Jamila</a:t>
            </a:r>
            <a:r>
              <a:rPr lang="en-US" b="1" dirty="0" smtClean="0">
                <a:latin typeface="Montserrat"/>
                <a:cs typeface="Montserrat"/>
              </a:rPr>
              <a:t> Holt | Jordan Nelson</a:t>
            </a:r>
            <a:endParaRPr lang="en-US" b="1" dirty="0">
              <a:latin typeface="Montserrat"/>
              <a:cs typeface="Montserrat"/>
            </a:endParaRPr>
          </a:p>
        </p:txBody>
      </p:sp>
      <p:pic>
        <p:nvPicPr>
          <p:cNvPr id="3" name="Picture 2" descr="twitter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14" y="116049"/>
            <a:ext cx="551553" cy="448417"/>
          </a:xfrm>
          <a:prstGeom prst="rect">
            <a:avLst/>
          </a:prstGeom>
        </p:spPr>
      </p:pic>
      <p:sp>
        <p:nvSpPr>
          <p:cNvPr id="4" name="TextBox 3"/>
          <p:cNvSpPr txBox="1"/>
          <p:nvPr/>
        </p:nvSpPr>
        <p:spPr>
          <a:xfrm>
            <a:off x="678267" y="256689"/>
            <a:ext cx="2341763" cy="307777"/>
          </a:xfrm>
          <a:prstGeom prst="rect">
            <a:avLst/>
          </a:prstGeom>
          <a:noFill/>
        </p:spPr>
        <p:txBody>
          <a:bodyPr wrap="square" rtlCol="0">
            <a:spAutoFit/>
          </a:bodyPr>
          <a:lstStyle/>
          <a:p>
            <a:r>
              <a:rPr lang="en-US" b="1" dirty="0" smtClean="0"/>
              <a:t>#</a:t>
            </a:r>
            <a:r>
              <a:rPr lang="en-US" b="1" dirty="0" err="1" smtClean="0"/>
              <a:t>HurricanePython</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22" name="Google Shape;222;p27"/>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TextBox 3"/>
          <p:cNvSpPr txBox="1"/>
          <p:nvPr/>
        </p:nvSpPr>
        <p:spPr>
          <a:xfrm>
            <a:off x="824210" y="1567157"/>
            <a:ext cx="184666" cy="307777"/>
          </a:xfrm>
          <a:prstGeom prst="rect">
            <a:avLst/>
          </a:prstGeom>
          <a:noFill/>
        </p:spPr>
        <p:txBody>
          <a:bodyPr wrap="none" rtlCol="0">
            <a:spAutoFit/>
          </a:bodyPr>
          <a:lstStyle/>
          <a:p>
            <a:endParaRPr lang="en-US" dirty="0"/>
          </a:p>
        </p:txBody>
      </p:sp>
      <p:sp>
        <p:nvSpPr>
          <p:cNvPr id="14" name="Google Shape;217;p27"/>
          <p:cNvSpPr txBox="1"/>
          <p:nvPr/>
        </p:nvSpPr>
        <p:spPr>
          <a:xfrm>
            <a:off x="578223" y="340616"/>
            <a:ext cx="2299756" cy="1534318"/>
          </a:xfrm>
          <a:prstGeom prst="rect">
            <a:avLst/>
          </a:prstGeom>
          <a:solidFill>
            <a:schemeClr val="bg1"/>
          </a:solidFill>
          <a:ln w="114300" cap="rnd" cmpd="sng">
            <a:solidFill>
              <a:srgbClr val="C7F46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454F5B"/>
              </a:solidFill>
              <a:latin typeface="Montserrat"/>
              <a:ea typeface="Montserrat"/>
              <a:cs typeface="Montserrat"/>
              <a:sym typeface="Montserrat"/>
            </a:endParaRPr>
          </a:p>
        </p:txBody>
      </p:sp>
      <p:sp>
        <p:nvSpPr>
          <p:cNvPr id="15" name="Google Shape;218;p27"/>
          <p:cNvSpPr txBox="1"/>
          <p:nvPr/>
        </p:nvSpPr>
        <p:spPr>
          <a:xfrm>
            <a:off x="3375132" y="2631536"/>
            <a:ext cx="2299756" cy="1534318"/>
          </a:xfrm>
          <a:prstGeom prst="rect">
            <a:avLst/>
          </a:prstGeom>
          <a:noFill/>
          <a:ln w="114300" cap="rnd" cmpd="sng">
            <a:solidFill>
              <a:srgbClr val="C7F46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454F5B"/>
              </a:solidFill>
              <a:latin typeface="Montserrat"/>
              <a:ea typeface="Montserrat"/>
              <a:cs typeface="Montserrat"/>
              <a:sym typeface="Montserrat"/>
            </a:endParaRPr>
          </a:p>
        </p:txBody>
      </p:sp>
      <p:sp>
        <p:nvSpPr>
          <p:cNvPr id="16" name="Google Shape;219;p27"/>
          <p:cNvSpPr txBox="1"/>
          <p:nvPr/>
        </p:nvSpPr>
        <p:spPr>
          <a:xfrm>
            <a:off x="6063947" y="4663730"/>
            <a:ext cx="2299756" cy="1484237"/>
          </a:xfrm>
          <a:prstGeom prst="rect">
            <a:avLst/>
          </a:prstGeom>
          <a:noFill/>
          <a:ln w="114300" cap="rnd" cmpd="sng">
            <a:solidFill>
              <a:srgbClr val="C7F46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rgbClr val="454F5B"/>
              </a:solidFill>
              <a:latin typeface="Montserrat"/>
              <a:ea typeface="Montserrat"/>
              <a:cs typeface="Montserrat"/>
              <a:sym typeface="Montserrat"/>
            </a:endParaRPr>
          </a:p>
        </p:txBody>
      </p:sp>
      <p:cxnSp>
        <p:nvCxnSpPr>
          <p:cNvPr id="17" name="Google Shape;220;p27"/>
          <p:cNvCxnSpPr>
            <a:stCxn id="14" idx="2"/>
            <a:endCxn id="15" idx="0"/>
          </p:cNvCxnSpPr>
          <p:nvPr/>
        </p:nvCxnSpPr>
        <p:spPr>
          <a:xfrm rot="16200000" flipH="1">
            <a:off x="2748254" y="854780"/>
            <a:ext cx="756602" cy="2796909"/>
          </a:xfrm>
          <a:prstGeom prst="bentConnector3">
            <a:avLst>
              <a:gd name="adj1" fmla="val 50000"/>
            </a:avLst>
          </a:prstGeom>
          <a:noFill/>
          <a:ln w="38100" cap="rnd" cmpd="sng">
            <a:solidFill>
              <a:srgbClr val="454F5B"/>
            </a:solidFill>
            <a:prstDash val="solid"/>
            <a:round/>
            <a:headEnd type="none" w="sm" len="sm"/>
            <a:tailEnd type="triangle" w="sm" len="sm"/>
          </a:ln>
        </p:spPr>
      </p:cxnSp>
      <p:cxnSp>
        <p:nvCxnSpPr>
          <p:cNvPr id="18" name="Google Shape;221;p27"/>
          <p:cNvCxnSpPr>
            <a:stCxn id="15" idx="2"/>
            <a:endCxn id="16" idx="0"/>
          </p:cNvCxnSpPr>
          <p:nvPr/>
        </p:nvCxnSpPr>
        <p:spPr>
          <a:xfrm rot="16200000" flipH="1">
            <a:off x="5620479" y="3070384"/>
            <a:ext cx="497876" cy="2688815"/>
          </a:xfrm>
          <a:prstGeom prst="bentConnector3">
            <a:avLst>
              <a:gd name="adj1" fmla="val 50000"/>
            </a:avLst>
          </a:prstGeom>
          <a:noFill/>
          <a:ln w="38100" cap="rnd" cmpd="sng">
            <a:solidFill>
              <a:srgbClr val="454F5B"/>
            </a:solidFill>
            <a:prstDash val="solid"/>
            <a:round/>
            <a:headEnd type="none" w="sm" len="sm"/>
            <a:tailEnd type="triangle" w="sm" len="sm"/>
          </a:ln>
        </p:spPr>
      </p:cxnSp>
      <p:pic>
        <p:nvPicPr>
          <p:cNvPr id="30" name="Picture 29" descr="Screen Shot 2018-10-04 at 1.52.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71" y="421676"/>
            <a:ext cx="1536700" cy="469900"/>
          </a:xfrm>
          <a:prstGeom prst="rect">
            <a:avLst/>
          </a:prstGeom>
        </p:spPr>
      </p:pic>
      <p:pic>
        <p:nvPicPr>
          <p:cNvPr id="29" name="Picture 28" descr="twitter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71" y="991410"/>
            <a:ext cx="940705" cy="764801"/>
          </a:xfrm>
          <a:prstGeom prst="rect">
            <a:avLst/>
          </a:prstGeom>
        </p:spPr>
      </p:pic>
      <p:pic>
        <p:nvPicPr>
          <p:cNvPr id="28" name="Picture 27" descr="fema_logo.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2198" y="764801"/>
            <a:ext cx="1045450" cy="1045450"/>
          </a:xfrm>
          <a:prstGeom prst="rect">
            <a:avLst/>
          </a:prstGeom>
        </p:spPr>
      </p:pic>
      <p:pic>
        <p:nvPicPr>
          <p:cNvPr id="31" name="Picture 30" descr="python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3545" y="2776329"/>
            <a:ext cx="1744620" cy="1308465"/>
          </a:xfrm>
          <a:prstGeom prst="rect">
            <a:avLst/>
          </a:prstGeom>
        </p:spPr>
      </p:pic>
      <p:pic>
        <p:nvPicPr>
          <p:cNvPr id="192" name="Picture 191" descr="podium.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5766" y="4731211"/>
            <a:ext cx="2062817" cy="1375211"/>
          </a:xfrm>
          <a:prstGeom prst="rect">
            <a:avLst/>
          </a:prstGeom>
        </p:spPr>
      </p:pic>
      <p:sp>
        <p:nvSpPr>
          <p:cNvPr id="193" name="TextBox 192"/>
          <p:cNvSpPr txBox="1"/>
          <p:nvPr/>
        </p:nvSpPr>
        <p:spPr>
          <a:xfrm>
            <a:off x="3107676" y="764801"/>
            <a:ext cx="2567212" cy="461665"/>
          </a:xfrm>
          <a:prstGeom prst="rect">
            <a:avLst/>
          </a:prstGeom>
          <a:noFill/>
        </p:spPr>
        <p:txBody>
          <a:bodyPr wrap="square" rtlCol="0">
            <a:spAutoFit/>
          </a:bodyPr>
          <a:lstStyle/>
          <a:p>
            <a:r>
              <a:rPr lang="en-US" sz="2400" dirty="0" smtClean="0">
                <a:latin typeface="Montserrat"/>
                <a:cs typeface="Montserrat"/>
              </a:rPr>
              <a:t>Collect Data</a:t>
            </a:r>
            <a:endParaRPr lang="en-US" sz="2400" dirty="0">
              <a:latin typeface="Montserrat"/>
              <a:cs typeface="Montserrat"/>
            </a:endParaRPr>
          </a:p>
        </p:txBody>
      </p:sp>
      <p:sp>
        <p:nvSpPr>
          <p:cNvPr id="41" name="TextBox 40"/>
          <p:cNvSpPr txBox="1"/>
          <p:nvPr/>
        </p:nvSpPr>
        <p:spPr>
          <a:xfrm>
            <a:off x="5813775" y="3213896"/>
            <a:ext cx="2743000" cy="461665"/>
          </a:xfrm>
          <a:prstGeom prst="rect">
            <a:avLst/>
          </a:prstGeom>
          <a:noFill/>
        </p:spPr>
        <p:txBody>
          <a:bodyPr wrap="square" rtlCol="0">
            <a:spAutoFit/>
          </a:bodyPr>
          <a:lstStyle/>
          <a:p>
            <a:r>
              <a:rPr lang="en-US" sz="2400" dirty="0" smtClean="0"/>
              <a:t>Parse Data</a:t>
            </a:r>
            <a:endParaRPr lang="en-US" sz="2400" dirty="0"/>
          </a:p>
        </p:txBody>
      </p:sp>
      <p:sp>
        <p:nvSpPr>
          <p:cNvPr id="42" name="TextBox 41"/>
          <p:cNvSpPr txBox="1"/>
          <p:nvPr/>
        </p:nvSpPr>
        <p:spPr>
          <a:xfrm>
            <a:off x="4323723" y="4743243"/>
            <a:ext cx="1594374" cy="1200328"/>
          </a:xfrm>
          <a:prstGeom prst="rect">
            <a:avLst/>
          </a:prstGeom>
          <a:noFill/>
        </p:spPr>
        <p:txBody>
          <a:bodyPr wrap="square" rtlCol="0">
            <a:spAutoFit/>
          </a:bodyPr>
          <a:lstStyle/>
          <a:p>
            <a:r>
              <a:rPr lang="en-US" sz="2400" dirty="0" smtClean="0"/>
              <a:t>Rank and Display</a:t>
            </a:r>
          </a:p>
          <a:p>
            <a:r>
              <a:rPr lang="en-US" sz="2400" dirty="0" smtClean="0"/>
              <a:t>Results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3863725"/>
            <a:ext cx="4505400" cy="191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9600" dirty="0">
                <a:solidFill>
                  <a:srgbClr val="C7F464"/>
                </a:solidFill>
              </a:rPr>
              <a:t>3</a:t>
            </a:r>
            <a:r>
              <a:rPr lang="en" sz="9600" dirty="0">
                <a:solidFill>
                  <a:srgbClr val="C7F464"/>
                </a:solidFill>
              </a:rPr>
              <a:t>.</a:t>
            </a:r>
            <a:endParaRPr sz="9600" dirty="0">
              <a:solidFill>
                <a:srgbClr val="C7F464"/>
              </a:solidFill>
            </a:endParaRPr>
          </a:p>
          <a:p>
            <a:pPr marL="0" lvl="0" indent="0" algn="r" rtl="0">
              <a:spcBef>
                <a:spcPts val="0"/>
              </a:spcBef>
              <a:spcAft>
                <a:spcPts val="0"/>
              </a:spcAft>
              <a:buNone/>
            </a:pPr>
            <a:r>
              <a:rPr lang="en-US" dirty="0"/>
              <a:t>Demonstration</a:t>
            </a:r>
            <a:endParaRPr dirty="0"/>
          </a:p>
        </p:txBody>
      </p:sp>
      <p:sp>
        <p:nvSpPr>
          <p:cNvPr id="87" name="Google Shape;87;p14"/>
          <p:cNvSpPr txBox="1">
            <a:spLocks noGrp="1"/>
          </p:cNvSpPr>
          <p:nvPr>
            <p:ph type="subTitle" idx="1"/>
          </p:nvPr>
        </p:nvSpPr>
        <p:spPr>
          <a:xfrm>
            <a:off x="6101100" y="3817852"/>
            <a:ext cx="2446500" cy="19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Let’s see this in action.</a:t>
            </a:r>
            <a:endParaRPr dirty="0"/>
          </a:p>
        </p:txBody>
      </p:sp>
      <p:sp>
        <p:nvSpPr>
          <p:cNvPr id="88" name="Google Shape;88;p14"/>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8763827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BB3C6-54CD-8D43-95F4-69E864BD557A}"/>
              </a:ext>
            </a:extLst>
          </p:cNvPr>
          <p:cNvSpPr>
            <a:spLocks noGrp="1"/>
          </p:cNvSpPr>
          <p:nvPr>
            <p:ph type="title"/>
          </p:nvPr>
        </p:nvSpPr>
        <p:spPr>
          <a:xfrm>
            <a:off x="628650" y="365126"/>
            <a:ext cx="7886700" cy="1325563"/>
          </a:xfrm>
        </p:spPr>
        <p:txBody>
          <a:bodyPr>
            <a:normAutofit/>
          </a:bodyPr>
          <a:lstStyle/>
          <a:p>
            <a:endParaRPr lang="en-US" dirty="0"/>
          </a:p>
        </p:txBody>
      </p:sp>
      <p:pic>
        <p:nvPicPr>
          <p:cNvPr id="4" name="Picture 3">
            <a:extLst>
              <a:ext uri="{FF2B5EF4-FFF2-40B4-BE49-F238E27FC236}">
                <a16:creationId xmlns:a16="http://schemas.microsoft.com/office/drawing/2014/main" xmlns="" id="{19580C93-40FC-0944-A4CC-FEF980DC5A8A}"/>
              </a:ext>
            </a:extLst>
          </p:cNvPr>
          <p:cNvPicPr>
            <a:picLocks/>
          </p:cNvPicPr>
          <p:nvPr/>
        </p:nvPicPr>
        <p:blipFill>
          <a:blip r:embed="rId3"/>
          <a:stretch>
            <a:fillRect/>
          </a:stretch>
        </p:blipFill>
        <p:spPr>
          <a:xfrm>
            <a:off x="628650" y="1941342"/>
            <a:ext cx="7886700" cy="2733948"/>
          </a:xfrm>
          <a:prstGeom prst="rect">
            <a:avLst/>
          </a:prstGeom>
        </p:spPr>
      </p:pic>
      <p:sp>
        <p:nvSpPr>
          <p:cNvPr id="5" name="Footer Placeholder 4"/>
          <p:cNvSpPr>
            <a:spLocks noGrp="1"/>
          </p:cNvSpPr>
          <p:nvPr>
            <p:ph type="ftr" sz="quarter" idx="11"/>
          </p:nvPr>
        </p:nvSpPr>
        <p:spPr/>
        <p:txBody>
          <a:bodyPr/>
          <a:lstStyle/>
          <a:p>
            <a:r>
              <a:rPr lang="en-US" dirty="0"/>
              <a:t>#</a:t>
            </a:r>
            <a:r>
              <a:rPr lang="en-US" dirty="0" err="1"/>
              <a:t>HurricanePython</a:t>
            </a:r>
            <a:endParaRPr lang="en-US" dirty="0"/>
          </a:p>
        </p:txBody>
      </p:sp>
      <p:sp>
        <p:nvSpPr>
          <p:cNvPr id="6" name="Slide Number Placeholder 5"/>
          <p:cNvSpPr>
            <a:spLocks noGrp="1"/>
          </p:cNvSpPr>
          <p:nvPr>
            <p:ph type="sldNum" sz="quarter" idx="12"/>
          </p:nvPr>
        </p:nvSpPr>
        <p:spPr/>
        <p:txBody>
          <a:bodyPr/>
          <a:lstStyle/>
          <a:p>
            <a:fld id="{316EB1EF-665D-4A41-891F-78DDA1DAB888}" type="slidenum">
              <a:rPr lang="en-US" smtClean="0"/>
              <a:t>12</a:t>
            </a:fld>
            <a:endParaRPr lang="en-US"/>
          </a:p>
        </p:txBody>
      </p:sp>
    </p:spTree>
    <p:extLst>
      <p:ext uri="{BB962C8B-B14F-4D97-AF65-F5344CB8AC3E}">
        <p14:creationId xmlns:p14="http://schemas.microsoft.com/office/powerpoint/2010/main" val="766568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489C1-930D-2A4F-BE8A-E86905D8EE2A}"/>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xmlns="" id="{A00F572E-6870-B049-90ED-0EE283B9E0BB}"/>
              </a:ext>
            </a:extLst>
          </p:cNvPr>
          <p:cNvSpPr>
            <a:spLocks noGrp="1"/>
          </p:cNvSpPr>
          <p:nvPr>
            <p:ph type="ftr" sz="quarter" idx="11"/>
          </p:nvPr>
        </p:nvSpPr>
        <p:spPr/>
        <p:txBody>
          <a:bodyPr/>
          <a:lstStyle/>
          <a:p>
            <a:r>
              <a:rPr lang="en-US"/>
              <a:t>#HurricanePython</a:t>
            </a:r>
          </a:p>
        </p:txBody>
      </p:sp>
      <p:sp>
        <p:nvSpPr>
          <p:cNvPr id="5" name="Slide Number Placeholder 4">
            <a:extLst>
              <a:ext uri="{FF2B5EF4-FFF2-40B4-BE49-F238E27FC236}">
                <a16:creationId xmlns:a16="http://schemas.microsoft.com/office/drawing/2014/main" xmlns="" id="{F5BD9E13-54C2-C340-8DE7-F86A62DA6C64}"/>
              </a:ext>
            </a:extLst>
          </p:cNvPr>
          <p:cNvSpPr>
            <a:spLocks noGrp="1"/>
          </p:cNvSpPr>
          <p:nvPr>
            <p:ph type="sldNum" sz="quarter" idx="12"/>
          </p:nvPr>
        </p:nvSpPr>
        <p:spPr/>
        <p:txBody>
          <a:bodyPr/>
          <a:lstStyle/>
          <a:p>
            <a:fld id="{316EB1EF-665D-4A41-891F-78DDA1DAB888}" type="slidenum">
              <a:rPr lang="en-US" smtClean="0"/>
              <a:t>13</a:t>
            </a:fld>
            <a:endParaRPr lang="en-US"/>
          </a:p>
        </p:txBody>
      </p:sp>
      <p:sp>
        <p:nvSpPr>
          <p:cNvPr id="8" name="Content Placeholder 7">
            <a:extLst>
              <a:ext uri="{FF2B5EF4-FFF2-40B4-BE49-F238E27FC236}">
                <a16:creationId xmlns:a16="http://schemas.microsoft.com/office/drawing/2014/main" xmlns="" id="{90A8B943-13D5-2B4B-A8E3-6874AC66F75D}"/>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xmlns="" id="{923CCBBE-E18D-1843-97C6-386837DC996A}"/>
              </a:ext>
            </a:extLst>
          </p:cNvPr>
          <p:cNvPicPr>
            <a:picLocks noChangeAspect="1"/>
          </p:cNvPicPr>
          <p:nvPr/>
        </p:nvPicPr>
        <p:blipFill>
          <a:blip r:embed="rId3"/>
          <a:stretch>
            <a:fillRect/>
          </a:stretch>
        </p:blipFill>
        <p:spPr>
          <a:xfrm>
            <a:off x="691200" y="1817269"/>
            <a:ext cx="7767168" cy="2515577"/>
          </a:xfrm>
          <a:prstGeom prst="rect">
            <a:avLst/>
          </a:prstGeom>
        </p:spPr>
      </p:pic>
    </p:spTree>
    <p:extLst>
      <p:ext uri="{BB962C8B-B14F-4D97-AF65-F5344CB8AC3E}">
        <p14:creationId xmlns:p14="http://schemas.microsoft.com/office/powerpoint/2010/main" val="3789038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t>
            </a:r>
            <a:r>
              <a:rPr lang="en-US" dirty="0" err="1"/>
              <a:t>HurricanePython</a:t>
            </a:r>
            <a:r>
              <a:rPr lang="en-US" dirty="0"/>
              <a:t> Road Closure Search</a:t>
            </a:r>
            <a:endParaRPr dirty="0"/>
          </a:p>
        </p:txBody>
      </p:sp>
      <p:sp>
        <p:nvSpPr>
          <p:cNvPr id="100" name="Google Shape;100;p16"/>
          <p:cNvSpPr txBox="1">
            <a:spLocks noGrp="1"/>
          </p:cNvSpPr>
          <p:nvPr>
            <p:ph type="body" idx="1"/>
          </p:nvPr>
        </p:nvSpPr>
        <p:spPr>
          <a:xfrm>
            <a:off x="691200" y="1811604"/>
            <a:ext cx="7761600" cy="44121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800" dirty="0" smtClean="0"/>
              <a:t>Keywords you can search:</a:t>
            </a:r>
            <a:endParaRPr sz="2800" dirty="0"/>
          </a:p>
          <a:p>
            <a:pPr lvl="1" indent="-381000">
              <a:buSzPts val="2400"/>
              <a:buChar char="▣"/>
            </a:pPr>
            <a:r>
              <a:rPr lang="en-US" sz="2800" dirty="0"/>
              <a:t>Event hashtag </a:t>
            </a:r>
            <a:endParaRPr lang="en-US" sz="2800" dirty="0">
              <a:sym typeface="Wingdings" pitchFamily="2" charset="2"/>
            </a:endParaRPr>
          </a:p>
          <a:p>
            <a:pPr lvl="1" indent="-381000">
              <a:buSzPts val="2400"/>
              <a:buChar char="▣"/>
            </a:pPr>
            <a:r>
              <a:rPr lang="en-US" sz="2800" dirty="0"/>
              <a:t>Geographic location</a:t>
            </a:r>
          </a:p>
          <a:p>
            <a:pPr lvl="1" indent="-381000">
              <a:buSzPts val="2400"/>
              <a:buChar char="▣"/>
            </a:pPr>
            <a:r>
              <a:rPr lang="en-US" sz="2800" dirty="0"/>
              <a:t>Intersection</a:t>
            </a:r>
          </a:p>
          <a:p>
            <a:pPr lvl="1" indent="-381000">
              <a:buSzPts val="2400"/>
              <a:buChar char="▣"/>
            </a:pPr>
            <a:r>
              <a:rPr lang="en-US" sz="2800" dirty="0"/>
              <a:t>Condition</a:t>
            </a:r>
            <a:endParaRPr sz="2800" dirty="0"/>
          </a:p>
          <a:p>
            <a:pPr marL="0" lvl="0" indent="0" algn="l" rtl="0">
              <a:spcBef>
                <a:spcPts val="600"/>
              </a:spcBef>
              <a:spcAft>
                <a:spcPts val="0"/>
              </a:spcAft>
              <a:buNone/>
            </a:pPr>
            <a:endParaRPr sz="2800" dirty="0"/>
          </a:p>
        </p:txBody>
      </p:sp>
      <p:sp>
        <p:nvSpPr>
          <p:cNvPr id="101" name="Google Shape;101;p16"/>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xmlns="" id="{95417935-6F2E-7440-A6DC-3D2520D8DABD}"/>
              </a:ext>
            </a:extLst>
          </p:cNvPr>
          <p:cNvPicPr>
            <a:picLocks noChangeAspect="1"/>
          </p:cNvPicPr>
          <p:nvPr/>
        </p:nvPicPr>
        <p:blipFill rotWithShape="1">
          <a:blip r:embed="rId3"/>
          <a:srcRect l="14229" t="6888" r="39099" b="-13643"/>
          <a:stretch/>
        </p:blipFill>
        <p:spPr>
          <a:xfrm>
            <a:off x="1359568" y="4764504"/>
            <a:ext cx="6954810" cy="568863"/>
          </a:xfrm>
          <a:prstGeom prst="rect">
            <a:avLst/>
          </a:prstGeom>
        </p:spPr>
      </p:pic>
      <p:pic>
        <p:nvPicPr>
          <p:cNvPr id="6" name="Picture 5">
            <a:extLst>
              <a:ext uri="{FF2B5EF4-FFF2-40B4-BE49-F238E27FC236}">
                <a16:creationId xmlns:a16="http://schemas.microsoft.com/office/drawing/2014/main" xmlns="" id="{BFAA3F0A-7E93-6946-8C6D-3B47637E8F36}"/>
              </a:ext>
            </a:extLst>
          </p:cNvPr>
          <p:cNvPicPr>
            <a:picLocks noChangeAspect="1"/>
          </p:cNvPicPr>
          <p:nvPr/>
        </p:nvPicPr>
        <p:blipFill rotWithShape="1">
          <a:blip r:embed="rId3"/>
          <a:srcRect l="62432" t="-31366" r="1612" b="-1"/>
          <a:stretch/>
        </p:blipFill>
        <p:spPr>
          <a:xfrm>
            <a:off x="2063365" y="5248959"/>
            <a:ext cx="5215740" cy="681443"/>
          </a:xfrm>
          <a:prstGeom prst="rect">
            <a:avLst/>
          </a:prstGeom>
        </p:spPr>
      </p:pic>
    </p:spTree>
    <p:extLst>
      <p:ext uri="{BB962C8B-B14F-4D97-AF65-F5344CB8AC3E}">
        <p14:creationId xmlns:p14="http://schemas.microsoft.com/office/powerpoint/2010/main" val="10105292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Why not just search </a:t>
            </a:r>
            <a:br>
              <a:rPr lang="en-US" dirty="0"/>
            </a:br>
            <a:r>
              <a:rPr lang="en-US" dirty="0"/>
              <a:t>Twitter?</a:t>
            </a:r>
            <a:endParaRPr dirty="0"/>
          </a:p>
        </p:txBody>
      </p:sp>
      <p:sp>
        <p:nvSpPr>
          <p:cNvPr id="144" name="Google Shape;144;p20"/>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3" name="Picture 12">
            <a:extLst>
              <a:ext uri="{FF2B5EF4-FFF2-40B4-BE49-F238E27FC236}">
                <a16:creationId xmlns:a16="http://schemas.microsoft.com/office/drawing/2014/main" xmlns="" id="{0414BDB5-6816-0747-B8D7-61B977E1636A}"/>
              </a:ext>
            </a:extLst>
          </p:cNvPr>
          <p:cNvPicPr>
            <a:picLocks noChangeAspect="1"/>
          </p:cNvPicPr>
          <p:nvPr/>
        </p:nvPicPr>
        <p:blipFill>
          <a:blip r:embed="rId3"/>
          <a:stretch>
            <a:fillRect/>
          </a:stretch>
        </p:blipFill>
        <p:spPr>
          <a:xfrm>
            <a:off x="3657112" y="862824"/>
            <a:ext cx="5299735" cy="5081565"/>
          </a:xfrm>
          <a:prstGeom prst="rect">
            <a:avLst/>
          </a:prstGeom>
        </p:spPr>
      </p:pic>
      <p:pic>
        <p:nvPicPr>
          <p:cNvPr id="12" name="Picture 11">
            <a:extLst>
              <a:ext uri="{FF2B5EF4-FFF2-40B4-BE49-F238E27FC236}">
                <a16:creationId xmlns:a16="http://schemas.microsoft.com/office/drawing/2014/main" xmlns="" id="{E3ED8A4A-F055-0348-906E-E7DD8AD80868}"/>
              </a:ext>
            </a:extLst>
          </p:cNvPr>
          <p:cNvPicPr>
            <a:picLocks noChangeAspect="1"/>
          </p:cNvPicPr>
          <p:nvPr/>
        </p:nvPicPr>
        <p:blipFill>
          <a:blip r:embed="rId4"/>
          <a:stretch>
            <a:fillRect/>
          </a:stretch>
        </p:blipFill>
        <p:spPr>
          <a:xfrm>
            <a:off x="186015" y="3190127"/>
            <a:ext cx="5330641" cy="2117057"/>
          </a:xfrm>
          <a:prstGeom prst="rect">
            <a:avLst/>
          </a:prstGeom>
        </p:spPr>
      </p:pic>
    </p:spTree>
    <p:extLst>
      <p:ext uri="{BB962C8B-B14F-4D97-AF65-F5344CB8AC3E}">
        <p14:creationId xmlns:p14="http://schemas.microsoft.com/office/powerpoint/2010/main" val="4061916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91200" y="634300"/>
            <a:ext cx="7761600" cy="6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Search Return</a:t>
            </a:r>
            <a:endParaRPr dirty="0"/>
          </a:p>
        </p:txBody>
      </p:sp>
      <p:graphicFrame>
        <p:nvGraphicFramePr>
          <p:cNvPr id="171" name="Google Shape;171;p23"/>
          <p:cNvGraphicFramePr/>
          <p:nvPr>
            <p:extLst>
              <p:ext uri="{D42A27DB-BD31-4B8C-83A1-F6EECF244321}">
                <p14:modId xmlns:p14="http://schemas.microsoft.com/office/powerpoint/2010/main" val="630073408"/>
              </p:ext>
            </p:extLst>
          </p:nvPr>
        </p:nvGraphicFramePr>
        <p:xfrm>
          <a:off x="691200" y="1821879"/>
          <a:ext cx="7528901" cy="4679900"/>
        </p:xfrm>
        <a:graphic>
          <a:graphicData uri="http://schemas.openxmlformats.org/drawingml/2006/table">
            <a:tbl>
              <a:tblPr>
                <a:noFill/>
                <a:tableStyleId>{140FE564-5406-4B20-A0FC-1C66F16788E4}</a:tableStyleId>
              </a:tblPr>
              <a:tblGrid>
                <a:gridCol w="4253698">
                  <a:extLst>
                    <a:ext uri="{9D8B030D-6E8A-4147-A177-3AD203B41FA5}">
                      <a16:colId xmlns:a16="http://schemas.microsoft.com/office/drawing/2014/main" xmlns="" val="20000"/>
                    </a:ext>
                  </a:extLst>
                </a:gridCol>
                <a:gridCol w="3275203">
                  <a:extLst>
                    <a:ext uri="{9D8B030D-6E8A-4147-A177-3AD203B41FA5}">
                      <a16:colId xmlns:a16="http://schemas.microsoft.com/office/drawing/2014/main" xmlns="" val="20001"/>
                    </a:ext>
                  </a:extLst>
                </a:gridCol>
              </a:tblGrid>
              <a:tr h="667070">
                <a:tc>
                  <a:txBody>
                    <a:bodyPr/>
                    <a:lstStyle/>
                    <a:p>
                      <a:pPr marL="0" lvl="0" indent="0" algn="ctr" rtl="0">
                        <a:spcBef>
                          <a:spcPts val="0"/>
                        </a:spcBef>
                        <a:spcAft>
                          <a:spcPts val="0"/>
                        </a:spcAft>
                        <a:buNone/>
                      </a:pPr>
                      <a:r>
                        <a:rPr lang="en-US" dirty="0">
                          <a:solidFill>
                            <a:srgbClr val="454F5B"/>
                          </a:solidFill>
                          <a:latin typeface="Montserrat"/>
                          <a:ea typeface="Montserrat"/>
                          <a:cs typeface="Montserrat"/>
                          <a:sym typeface="Montserrat"/>
                        </a:rPr>
                        <a:t>Text</a:t>
                      </a:r>
                      <a:endParaRPr dirty="0">
                        <a:solidFill>
                          <a:srgbClr val="454F5B"/>
                        </a:solidFill>
                        <a:latin typeface="Montserrat"/>
                        <a:ea typeface="Montserrat"/>
                        <a:cs typeface="Montserrat"/>
                        <a:sym typeface="Montserrat"/>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4300" cap="flat" cmpd="sng">
                      <a:solidFill>
                        <a:srgbClr val="C7F464"/>
                      </a:solidFill>
                      <a:prstDash val="solid"/>
                      <a:round/>
                      <a:headEnd type="none" w="sm" len="sm"/>
                      <a:tailEnd type="none" w="sm" len="sm"/>
                    </a:lnT>
                    <a:lnB w="9525" cap="flat" cmpd="sng" algn="ctr">
                      <a:solidFill>
                        <a:srgbClr val="738498"/>
                      </a:solidFill>
                      <a:prstDash val="solid"/>
                      <a:round/>
                      <a:headEnd type="none" w="sm" len="sm"/>
                      <a:tailEnd type="none" w="sm" len="sm"/>
                    </a:lnB>
                  </a:tcPr>
                </a:tc>
                <a:tc>
                  <a:txBody>
                    <a:bodyPr/>
                    <a:lstStyle/>
                    <a:p>
                      <a:pPr marL="0" lvl="0" indent="0" algn="ctr" rtl="0">
                        <a:spcBef>
                          <a:spcPts val="0"/>
                        </a:spcBef>
                        <a:spcAft>
                          <a:spcPts val="0"/>
                        </a:spcAft>
                        <a:buNone/>
                      </a:pPr>
                      <a:r>
                        <a:rPr lang="en-US" baseline="0" dirty="0">
                          <a:solidFill>
                            <a:srgbClr val="454F5B"/>
                          </a:solidFill>
                          <a:latin typeface="Montserrat"/>
                          <a:ea typeface="Montserrat"/>
                          <a:cs typeface="Montserrat"/>
                          <a:sym typeface="Montserrat"/>
                        </a:rPr>
                        <a:t>Rank</a:t>
                      </a:r>
                      <a:endParaRPr dirty="0">
                        <a:solidFill>
                          <a:srgbClr val="454F5B"/>
                        </a:solidFill>
                        <a:latin typeface="Montserrat"/>
                        <a:ea typeface="Montserrat"/>
                        <a:cs typeface="Montserrat"/>
                        <a:sym typeface="Montserrat"/>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4300" cap="flat" cmpd="sng">
                      <a:solidFill>
                        <a:srgbClr val="C7F464"/>
                      </a:solidFill>
                      <a:prstDash val="solid"/>
                      <a:round/>
                      <a:headEnd type="none" w="sm" len="sm"/>
                      <a:tailEnd type="none" w="sm" len="sm"/>
                    </a:lnT>
                    <a:lnB w="9525" cap="flat" cmpd="sng">
                      <a:solidFill>
                        <a:srgbClr val="738498"/>
                      </a:solidFill>
                      <a:prstDash val="solid"/>
                      <a:round/>
                      <a:headEnd type="none" w="sm" len="sm"/>
                      <a:tailEnd type="none" w="sm" len="sm"/>
                    </a:lnB>
                  </a:tcPr>
                </a:tc>
                <a:extLst>
                  <a:ext uri="{0D108BD9-81ED-4DB2-BD59-A6C34878D82A}">
                    <a16:rowId xmlns:a16="http://schemas.microsoft.com/office/drawing/2014/main" xmlns="" val="10000"/>
                  </a:ext>
                </a:extLst>
              </a:tr>
              <a:tr h="99979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kern="1200" dirty="0"/>
                        <a:t>#</a:t>
                      </a:r>
                      <a:r>
                        <a:rPr lang="en-US" sz="1800" b="1" kern="1200" dirty="0" err="1"/>
                        <a:t>hurricanepython</a:t>
                      </a:r>
                      <a:r>
                        <a:rPr lang="en-US" sz="1800" b="1" kern="1200" dirty="0"/>
                        <a:t> </a:t>
                      </a:r>
                      <a:r>
                        <a:rPr lang="en-US" sz="1800" kern="1200" dirty="0"/>
                        <a:t>is hitting </a:t>
                      </a:r>
                      <a:r>
                        <a:rPr lang="en-US" sz="1800" b="1" kern="1200" dirty="0"/>
                        <a:t>dc</a:t>
                      </a:r>
                      <a:r>
                        <a:rPr lang="en-US" sz="1800" kern="1200" dirty="0"/>
                        <a:t>! A </a:t>
                      </a:r>
                      <a:r>
                        <a:rPr lang="en-US" sz="1800" kern="1200" dirty="0" smtClean="0"/>
                        <a:t>tree </a:t>
                      </a:r>
                      <a:r>
                        <a:rPr lang="en-US" sz="1800" kern="1200" dirty="0"/>
                        <a:t>fell down in the middle of </a:t>
                      </a:r>
                      <a:r>
                        <a:rPr lang="en-US" sz="1800" b="1" kern="1200" dirty="0" err="1"/>
                        <a:t>mcpherson</a:t>
                      </a:r>
                      <a:r>
                        <a:rPr lang="en-US" sz="1800" kern="1200" dirty="0"/>
                        <a:t> </a:t>
                      </a:r>
                      <a:r>
                        <a:rPr lang="en-US" sz="1800" kern="1200" dirty="0" err="1"/>
                        <a:t>sq</a:t>
                      </a:r>
                      <a:r>
                        <a:rPr lang="en-US" sz="1800" kern="1200" dirty="0"/>
                        <a:t> and is blocking </a:t>
                      </a:r>
                      <a:r>
                        <a:rPr lang="en-US" sz="1800" b="1" kern="1200" dirty="0"/>
                        <a:t>15th and m</a:t>
                      </a:r>
                      <a:r>
                        <a:rPr lang="en-US" sz="1800" kern="1200" dirty="0"/>
                        <a:t>! </a:t>
                      </a:r>
                      <a:r>
                        <a:rPr lang="en-US" sz="1800" b="1" kern="1200" dirty="0"/>
                        <a:t>#</a:t>
                      </a:r>
                      <a:r>
                        <a:rPr lang="en-US" sz="1800" b="1" kern="1200" dirty="0" err="1"/>
                        <a:t>roadclosed</a:t>
                      </a:r>
                      <a:endParaRPr lang="en-US" sz="1800" b="1" i="0" u="none" strike="noStrike" kern="1200" cap="none" dirty="0">
                        <a:solidFill>
                          <a:schemeClr val="dk1"/>
                        </a:solidFill>
                        <a:latin typeface="Arial"/>
                        <a:ea typeface="Arial"/>
                        <a:cs typeface="Arial"/>
                        <a:sym typeface="Aria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738498"/>
                      </a:solidFill>
                      <a:prstDash val="solid"/>
                      <a:round/>
                      <a:headEnd type="none" w="sm" len="sm"/>
                      <a:tailEnd type="none" w="sm" len="sm"/>
                    </a:lnT>
                    <a:lnB w="9525" cap="flat" cmpd="sng" algn="ctr">
                      <a:solidFill>
                        <a:srgbClr val="738498"/>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solidFill>
                            <a:srgbClr val="454F5B"/>
                          </a:solidFill>
                          <a:latin typeface="Montserrat"/>
                          <a:ea typeface="Montserrat"/>
                          <a:cs typeface="Montserrat"/>
                          <a:sym typeface="Montserrat"/>
                        </a:rPr>
                        <a:t>11</a:t>
                      </a:r>
                      <a:r>
                        <a:rPr lang="en" sz="1800" b="1" dirty="0" smtClean="0">
                          <a:solidFill>
                            <a:srgbClr val="454F5B"/>
                          </a:solidFill>
                          <a:latin typeface="Montserrat"/>
                          <a:ea typeface="Montserrat"/>
                          <a:cs typeface="Montserrat"/>
                          <a:sym typeface="Montserrat"/>
                        </a:rPr>
                        <a:t>0</a:t>
                      </a:r>
                      <a:endParaRPr sz="1800" b="1" dirty="0">
                        <a:solidFill>
                          <a:srgbClr val="454F5B"/>
                        </a:solidFill>
                        <a:latin typeface="Montserrat"/>
                        <a:ea typeface="Montserrat"/>
                        <a:cs typeface="Montserrat"/>
                        <a:sym typeface="Montserrat"/>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38498"/>
                      </a:solidFill>
                      <a:prstDash val="solid"/>
                      <a:round/>
                      <a:headEnd type="none" w="sm" len="sm"/>
                      <a:tailEnd type="none" w="sm" len="sm"/>
                    </a:lnT>
                    <a:lnB w="9525" cap="flat" cmpd="sng">
                      <a:solidFill>
                        <a:srgbClr val="738498"/>
                      </a:solidFill>
                      <a:prstDash val="solid"/>
                      <a:round/>
                      <a:headEnd type="none" w="sm" len="sm"/>
                      <a:tailEnd type="none" w="sm" len="sm"/>
                    </a:lnB>
                  </a:tcPr>
                </a:tc>
                <a:extLst>
                  <a:ext uri="{0D108BD9-81ED-4DB2-BD59-A6C34878D82A}">
                    <a16:rowId xmlns:a16="http://schemas.microsoft.com/office/drawing/2014/main" xmlns="" val="10001"/>
                  </a:ext>
                </a:extLst>
              </a:tr>
              <a:tr h="6670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kern="1200" dirty="0"/>
                        <a:t>#</a:t>
                      </a:r>
                      <a:r>
                        <a:rPr lang="en-US" sz="1800" b="1" kern="1200" dirty="0" err="1"/>
                        <a:t>HurricanePython</a:t>
                      </a:r>
                      <a:r>
                        <a:rPr lang="en-US" sz="1800" b="1" kern="1200" dirty="0"/>
                        <a:t> road closed</a:t>
                      </a:r>
                      <a:endParaRPr lang="en-US" sz="1800" b="1" i="0" u="none" strike="noStrike" kern="1200" cap="none" dirty="0">
                        <a:solidFill>
                          <a:schemeClr val="dk1"/>
                        </a:solidFill>
                        <a:latin typeface="Arial"/>
                        <a:ea typeface="Arial"/>
                        <a:cs typeface="Arial"/>
                        <a:sym typeface="Aria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738498"/>
                      </a:solidFill>
                      <a:prstDash val="solid"/>
                      <a:round/>
                      <a:headEnd type="none" w="sm" len="sm"/>
                      <a:tailEnd type="none" w="sm" len="sm"/>
                    </a:lnT>
                    <a:lnB w="9525" cap="flat" cmpd="sng" algn="ctr">
                      <a:solidFill>
                        <a:srgbClr val="738498"/>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solidFill>
                            <a:srgbClr val="454F5B"/>
                          </a:solidFill>
                          <a:latin typeface="Montserrat"/>
                          <a:ea typeface="Montserrat"/>
                          <a:cs typeface="Montserrat"/>
                          <a:sym typeface="Montserrat"/>
                        </a:rPr>
                        <a:t>108</a:t>
                      </a:r>
                      <a:endParaRPr sz="1800" b="1" dirty="0">
                        <a:solidFill>
                          <a:srgbClr val="454F5B"/>
                        </a:solidFill>
                        <a:latin typeface="Montserrat"/>
                        <a:ea typeface="Montserrat"/>
                        <a:cs typeface="Montserrat"/>
                        <a:sym typeface="Montserrat"/>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38498"/>
                      </a:solidFill>
                      <a:prstDash val="solid"/>
                      <a:round/>
                      <a:headEnd type="none" w="sm" len="sm"/>
                      <a:tailEnd type="none" w="sm" len="sm"/>
                    </a:lnT>
                    <a:lnB w="9525" cap="flat" cmpd="sng">
                      <a:solidFill>
                        <a:srgbClr val="738498"/>
                      </a:solidFill>
                      <a:prstDash val="solid"/>
                      <a:round/>
                      <a:headEnd type="none" w="sm" len="sm"/>
                      <a:tailEnd type="none" w="sm" len="sm"/>
                    </a:lnB>
                  </a:tcPr>
                </a:tc>
                <a:extLst>
                  <a:ext uri="{0D108BD9-81ED-4DB2-BD59-A6C34878D82A}">
                    <a16:rowId xmlns:a16="http://schemas.microsoft.com/office/drawing/2014/main" xmlns="" val="10002"/>
                  </a:ext>
                </a:extLst>
              </a:tr>
              <a:tr h="6670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kern="1200" dirty="0"/>
                        <a:t>#</a:t>
                      </a:r>
                      <a:r>
                        <a:rPr lang="en-US" sz="1800" b="1" kern="1200" dirty="0" err="1"/>
                        <a:t>HurricanePython</a:t>
                      </a:r>
                      <a:r>
                        <a:rPr lang="en-US" sz="1800" kern="1200" dirty="0"/>
                        <a:t> business formal?!</a:t>
                      </a:r>
                      <a:endParaRPr lang="en-US" sz="1800" b="0" i="0" u="none" strike="noStrike" kern="1200" cap="none" dirty="0">
                        <a:solidFill>
                          <a:schemeClr val="dk1"/>
                        </a:solidFill>
                        <a:latin typeface="Arial"/>
                        <a:ea typeface="Arial"/>
                        <a:cs typeface="Arial"/>
                        <a:sym typeface="Aria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738498"/>
                      </a:solidFill>
                      <a:prstDash val="solid"/>
                      <a:round/>
                      <a:headEnd type="none" w="sm" len="sm"/>
                      <a:tailEnd type="none" w="sm" len="sm"/>
                    </a:lnT>
                    <a:lnB w="9525" cap="flat" cmpd="sng" algn="ctr">
                      <a:solidFill>
                        <a:srgbClr val="738498"/>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solidFill>
                            <a:srgbClr val="454F5B"/>
                          </a:solidFill>
                          <a:latin typeface="Montserrat"/>
                          <a:ea typeface="Montserrat"/>
                          <a:cs typeface="Montserrat"/>
                          <a:sym typeface="Montserrat"/>
                        </a:rPr>
                        <a:t>106</a:t>
                      </a:r>
                      <a:endParaRPr sz="1800" b="1" dirty="0">
                        <a:solidFill>
                          <a:srgbClr val="454F5B"/>
                        </a:solidFill>
                        <a:latin typeface="Montserrat"/>
                        <a:ea typeface="Montserrat"/>
                        <a:cs typeface="Montserrat"/>
                        <a:sym typeface="Montserrat"/>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38498"/>
                      </a:solidFill>
                      <a:prstDash val="solid"/>
                      <a:round/>
                      <a:headEnd type="none" w="sm" len="sm"/>
                      <a:tailEnd type="none" w="sm" len="sm"/>
                    </a:lnT>
                    <a:lnB w="9525" cap="flat" cmpd="sng" algn="ctr">
                      <a:solidFill>
                        <a:srgbClr val="738498"/>
                      </a:solidFill>
                      <a:prstDash val="solid"/>
                      <a:round/>
                      <a:headEnd type="none" w="sm" len="sm"/>
                      <a:tailEnd type="none" w="sm" len="sm"/>
                    </a:lnB>
                  </a:tcPr>
                </a:tc>
                <a:extLst>
                  <a:ext uri="{0D108BD9-81ED-4DB2-BD59-A6C34878D82A}">
                    <a16:rowId xmlns:a16="http://schemas.microsoft.com/office/drawing/2014/main" xmlns="" val="10003"/>
                  </a:ext>
                </a:extLst>
              </a:tr>
              <a:tr h="6670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kern="1200" dirty="0"/>
                        <a:t>#</a:t>
                      </a:r>
                      <a:r>
                        <a:rPr lang="en-US" sz="1800" b="1" kern="1200" dirty="0" err="1"/>
                        <a:t>HurricanePython</a:t>
                      </a:r>
                      <a:r>
                        <a:rPr lang="en-US" sz="1800" kern="1200" dirty="0"/>
                        <a:t> rainbows</a:t>
                      </a:r>
                      <a:endParaRPr lang="en-US" sz="1800" b="0" i="0" u="none" strike="noStrike" kern="1200" cap="none" dirty="0">
                        <a:solidFill>
                          <a:schemeClr val="dk1"/>
                        </a:solidFill>
                        <a:latin typeface="Arial"/>
                        <a:ea typeface="Arial"/>
                        <a:cs typeface="Arial"/>
                        <a:sym typeface="Aria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738498"/>
                      </a:solidFill>
                      <a:prstDash val="solid"/>
                      <a:round/>
                      <a:headEnd type="none" w="sm" len="sm"/>
                      <a:tailEnd type="none" w="sm" len="sm"/>
                    </a:lnT>
                    <a:lnB w="9525" cap="flat" cmpd="sng" algn="ctr">
                      <a:solidFill>
                        <a:srgbClr val="738498"/>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solidFill>
                            <a:srgbClr val="454F5B"/>
                          </a:solidFill>
                          <a:latin typeface="Montserrat"/>
                          <a:ea typeface="Montserrat"/>
                          <a:cs typeface="Montserrat"/>
                          <a:sym typeface="Montserrat"/>
                        </a:rPr>
                        <a:t>106</a:t>
                      </a:r>
                      <a:endParaRPr sz="1800" b="1" dirty="0">
                        <a:solidFill>
                          <a:srgbClr val="454F5B"/>
                        </a:solidFill>
                        <a:latin typeface="Montserrat"/>
                        <a:ea typeface="Montserrat"/>
                        <a:cs typeface="Montserrat"/>
                        <a:sym typeface="Montserrat"/>
                      </a:endParaRPr>
                    </a:p>
                  </a:txBody>
                  <a:tcPr marL="91425" marR="91425" marT="91425" marB="914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38498"/>
                      </a:solidFill>
                      <a:prstDash val="solid"/>
                      <a:round/>
                      <a:headEnd type="none" w="sm" len="sm"/>
                      <a:tailEnd type="none" w="sm" len="sm"/>
                    </a:lnT>
                    <a:lnB w="9525" cap="flat" cmpd="sng" algn="ctr">
                      <a:solidFill>
                        <a:srgbClr val="738498"/>
                      </a:solidFill>
                      <a:prstDash val="solid"/>
                      <a:round/>
                      <a:headEnd type="none" w="sm" len="sm"/>
                      <a:tailEnd type="none" w="sm" len="sm"/>
                    </a:lnB>
                  </a:tcPr>
                </a:tc>
                <a:extLst>
                  <a:ext uri="{0D108BD9-81ED-4DB2-BD59-A6C34878D82A}">
                    <a16:rowId xmlns:a16="http://schemas.microsoft.com/office/drawing/2014/main" xmlns="" val="10004"/>
                  </a:ext>
                </a:extLst>
              </a:tr>
              <a:tr h="6670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kern="1200" dirty="0"/>
                        <a:t>A lot going on in these trial runs with the rains </a:t>
                      </a:r>
                      <a:r>
                        <a:rPr lang="en-US" sz="1800" b="1" kern="1200" dirty="0"/>
                        <a:t>#</a:t>
                      </a:r>
                      <a:r>
                        <a:rPr lang="en-US" sz="1800" b="1" kern="1200" dirty="0" err="1"/>
                        <a:t>hurricanepython</a:t>
                      </a:r>
                      <a:endParaRPr lang="en-US" sz="1800" b="1" i="0" u="none" strike="noStrike" kern="1200" cap="none" dirty="0">
                        <a:solidFill>
                          <a:schemeClr val="dk1"/>
                        </a:solidFill>
                        <a:latin typeface="Arial"/>
                        <a:ea typeface="Arial"/>
                        <a:cs typeface="Arial"/>
                        <a:sym typeface="Aria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738498"/>
                      </a:solidFill>
                      <a:prstDash val="solid"/>
                      <a:round/>
                      <a:headEnd type="none" w="sm" len="sm"/>
                      <a:tailEnd type="none" w="sm" len="sm"/>
                    </a:lnT>
                    <a:lnB w="114300" cap="flat" cmpd="sng">
                      <a:solidFill>
                        <a:srgbClr val="C7F464"/>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solidFill>
                            <a:srgbClr val="454F5B"/>
                          </a:solidFill>
                          <a:latin typeface="Montserrat"/>
                          <a:ea typeface="Montserrat"/>
                          <a:cs typeface="Montserrat"/>
                          <a:sym typeface="Montserrat"/>
                        </a:rPr>
                        <a:t>106</a:t>
                      </a:r>
                      <a:endParaRPr sz="1800" b="1" dirty="0">
                        <a:solidFill>
                          <a:srgbClr val="454F5B"/>
                        </a:solidFill>
                        <a:latin typeface="Montserrat"/>
                        <a:ea typeface="Montserrat"/>
                        <a:cs typeface="Montserrat"/>
                        <a:sym typeface="Montserrat"/>
                      </a:endParaRPr>
                    </a:p>
                  </a:txBody>
                  <a:tcPr marL="91425" marR="91425" marT="91425" marB="914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38498"/>
                      </a:solidFill>
                      <a:prstDash val="solid"/>
                      <a:round/>
                      <a:headEnd type="none" w="sm" len="sm"/>
                      <a:tailEnd type="none" w="sm" len="sm"/>
                    </a:lnT>
                    <a:lnB w="114300" cap="flat" cmpd="sng">
                      <a:solidFill>
                        <a:srgbClr val="C7F464"/>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172" name="Google Shape;172;p23"/>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8915362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B0DD8-013A-204A-A520-76E51DA579EF}"/>
              </a:ext>
            </a:extLst>
          </p:cNvPr>
          <p:cNvSpPr>
            <a:spLocks noGrp="1"/>
          </p:cNvSpPr>
          <p:nvPr>
            <p:ph type="title"/>
          </p:nvPr>
        </p:nvSpPr>
        <p:spPr/>
        <p:txBody>
          <a:bodyPr/>
          <a:lstStyle/>
          <a:p>
            <a:r>
              <a:rPr lang="en-US" dirty="0"/>
              <a:t>Additional Search Return</a:t>
            </a:r>
          </a:p>
        </p:txBody>
      </p:sp>
      <p:sp>
        <p:nvSpPr>
          <p:cNvPr id="8" name="Text Placeholder 7">
            <a:extLst>
              <a:ext uri="{FF2B5EF4-FFF2-40B4-BE49-F238E27FC236}">
                <a16:creationId xmlns:a16="http://schemas.microsoft.com/office/drawing/2014/main" xmlns="" id="{1855598D-A9A7-8946-98E6-558578D5FCD1}"/>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Time stamp</a:t>
            </a:r>
          </a:p>
          <a:p>
            <a:r>
              <a:rPr lang="en-US" dirty="0"/>
              <a:t>Geocoordinates</a:t>
            </a:r>
          </a:p>
        </p:txBody>
      </p:sp>
      <p:sp>
        <p:nvSpPr>
          <p:cNvPr id="9" name="Text Placeholder 8">
            <a:extLst>
              <a:ext uri="{FF2B5EF4-FFF2-40B4-BE49-F238E27FC236}">
                <a16:creationId xmlns:a16="http://schemas.microsoft.com/office/drawing/2014/main" xmlns="" id="{A13D2E0A-6059-E540-801D-745D4EFEBA2C}"/>
              </a:ext>
            </a:extLst>
          </p:cNvPr>
          <p:cNvSpPr>
            <a:spLocks noGrp="1"/>
          </p:cNvSpPr>
          <p:nvPr>
            <p:ph type="body"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URL</a:t>
            </a:r>
          </a:p>
          <a:p>
            <a:r>
              <a:rPr lang="en-US" dirty="0"/>
              <a:t>Images</a:t>
            </a:r>
          </a:p>
        </p:txBody>
      </p:sp>
      <p:sp>
        <p:nvSpPr>
          <p:cNvPr id="3" name="Slide Number Placeholder 2">
            <a:extLst>
              <a:ext uri="{FF2B5EF4-FFF2-40B4-BE49-F238E27FC236}">
                <a16:creationId xmlns:a16="http://schemas.microsoft.com/office/drawing/2014/main" xmlns="" id="{A411A11A-4D88-3046-9B47-C9DEC1B15E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xmlns="" id="{B6BA912C-BFD4-914C-83FD-10626A9F7590}"/>
              </a:ext>
            </a:extLst>
          </p:cNvPr>
          <p:cNvPicPr>
            <a:picLocks noChangeAspect="1"/>
          </p:cNvPicPr>
          <p:nvPr/>
        </p:nvPicPr>
        <p:blipFill>
          <a:blip r:embed="rId3"/>
          <a:stretch>
            <a:fillRect/>
          </a:stretch>
        </p:blipFill>
        <p:spPr>
          <a:xfrm>
            <a:off x="590550" y="1752600"/>
            <a:ext cx="7962900" cy="3352800"/>
          </a:xfrm>
          <a:prstGeom prst="rect">
            <a:avLst/>
          </a:prstGeom>
          <a:ln>
            <a:solidFill>
              <a:schemeClr val="accent1">
                <a:shade val="50000"/>
                <a:alpha val="15000"/>
              </a:schemeClr>
            </a:solidFill>
          </a:ln>
        </p:spPr>
      </p:pic>
    </p:spTree>
    <p:extLst>
      <p:ext uri="{BB962C8B-B14F-4D97-AF65-F5344CB8AC3E}">
        <p14:creationId xmlns:p14="http://schemas.microsoft.com/office/powerpoint/2010/main" val="37085764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3863725"/>
            <a:ext cx="4505400" cy="191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9600" dirty="0">
                <a:solidFill>
                  <a:srgbClr val="C7F464"/>
                </a:solidFill>
              </a:rPr>
              <a:t>4</a:t>
            </a:r>
            <a:r>
              <a:rPr lang="en" sz="9600" dirty="0" smtClean="0">
                <a:solidFill>
                  <a:srgbClr val="C7F464"/>
                </a:solidFill>
              </a:rPr>
              <a:t>.</a:t>
            </a:r>
          </a:p>
          <a:p>
            <a:pPr marL="0" lvl="0" indent="0" algn="r" rtl="0">
              <a:spcBef>
                <a:spcPts val="0"/>
              </a:spcBef>
              <a:spcAft>
                <a:spcPts val="0"/>
              </a:spcAft>
              <a:buNone/>
            </a:pPr>
            <a:r>
              <a:rPr lang="en-US" dirty="0" smtClean="0"/>
              <a:t>Next</a:t>
            </a:r>
            <a:br>
              <a:rPr lang="en-US" dirty="0" smtClean="0"/>
            </a:br>
            <a:r>
              <a:rPr lang="en-US" dirty="0" smtClean="0"/>
              <a:t>Steps</a:t>
            </a:r>
            <a:endParaRPr dirty="0"/>
          </a:p>
        </p:txBody>
      </p:sp>
      <p:sp>
        <p:nvSpPr>
          <p:cNvPr id="87" name="Google Shape;87;p14"/>
          <p:cNvSpPr txBox="1">
            <a:spLocks noGrp="1"/>
          </p:cNvSpPr>
          <p:nvPr>
            <p:ph type="subTitle" idx="1"/>
          </p:nvPr>
        </p:nvSpPr>
        <p:spPr>
          <a:xfrm>
            <a:off x="6101100" y="3817852"/>
            <a:ext cx="2446500" cy="19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What else do we have in mind?</a:t>
            </a:r>
            <a:endParaRPr dirty="0"/>
          </a:p>
        </p:txBody>
      </p:sp>
      <p:sp>
        <p:nvSpPr>
          <p:cNvPr id="88" name="Google Shape;88;p14"/>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4545616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Next Steps</a:t>
            </a:r>
            <a:endParaRPr dirty="0"/>
          </a:p>
        </p:txBody>
      </p:sp>
      <p:sp>
        <p:nvSpPr>
          <p:cNvPr id="100" name="Google Shape;100;p16"/>
          <p:cNvSpPr txBox="1">
            <a:spLocks noGrp="1"/>
          </p:cNvSpPr>
          <p:nvPr>
            <p:ph type="body" idx="1"/>
          </p:nvPr>
        </p:nvSpPr>
        <p:spPr>
          <a:xfrm>
            <a:off x="691200" y="1811604"/>
            <a:ext cx="7761600" cy="4412100"/>
          </a:xfrm>
          <a:prstGeom prst="rect">
            <a:avLst/>
          </a:prstGeom>
        </p:spPr>
        <p:txBody>
          <a:bodyPr spcFirstLastPara="1" wrap="square" lIns="91425" tIns="91425" rIns="91425" bIns="91425" anchor="t" anchorCtr="0">
            <a:noAutofit/>
          </a:bodyPr>
          <a:lstStyle/>
          <a:p>
            <a:pPr marL="533400" lvl="0" indent="-457200" algn="l" rtl="0">
              <a:spcBef>
                <a:spcPts val="600"/>
              </a:spcBef>
              <a:spcAft>
                <a:spcPts val="0"/>
              </a:spcAft>
              <a:buSzPts val="2400"/>
              <a:buFont typeface="+mj-lt"/>
              <a:buAutoNum type="arabicPeriod"/>
            </a:pPr>
            <a:r>
              <a:rPr lang="en-US" dirty="0" smtClean="0"/>
              <a:t>Premium access to Twitter</a:t>
            </a:r>
          </a:p>
          <a:p>
            <a:pPr marL="533400" lvl="0" indent="-457200" algn="l" rtl="0">
              <a:spcBef>
                <a:spcPts val="600"/>
              </a:spcBef>
              <a:spcAft>
                <a:spcPts val="0"/>
              </a:spcAft>
              <a:buSzPts val="2400"/>
              <a:buFont typeface="+mj-lt"/>
              <a:buAutoNum type="arabicPeriod"/>
            </a:pPr>
            <a:r>
              <a:rPr lang="en-US" dirty="0" smtClean="0"/>
              <a:t>Access to different map and social media APIs</a:t>
            </a:r>
          </a:p>
          <a:p>
            <a:pPr marL="533400" lvl="0" indent="-457200" algn="l" rtl="0">
              <a:spcBef>
                <a:spcPts val="600"/>
              </a:spcBef>
              <a:spcAft>
                <a:spcPts val="0"/>
              </a:spcAft>
              <a:buSzPts val="2400"/>
              <a:buFont typeface="+mj-lt"/>
              <a:buAutoNum type="arabicPeriod"/>
            </a:pPr>
            <a:r>
              <a:rPr lang="en-US" dirty="0" smtClean="0"/>
              <a:t>Cross platform validation</a:t>
            </a:r>
            <a:endParaRPr dirty="0"/>
          </a:p>
        </p:txBody>
      </p:sp>
      <p:sp>
        <p:nvSpPr>
          <p:cNvPr id="101" name="Google Shape;101;p16"/>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884971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Agenda</a:t>
            </a:r>
            <a:endParaRPr dirty="0"/>
          </a:p>
        </p:txBody>
      </p:sp>
      <p:sp>
        <p:nvSpPr>
          <p:cNvPr id="100" name="Google Shape;100;p16"/>
          <p:cNvSpPr txBox="1">
            <a:spLocks noGrp="1"/>
          </p:cNvSpPr>
          <p:nvPr>
            <p:ph type="body" idx="1"/>
          </p:nvPr>
        </p:nvSpPr>
        <p:spPr>
          <a:xfrm>
            <a:off x="691200" y="1811604"/>
            <a:ext cx="7761600" cy="44121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smtClean="0"/>
              <a:t>Define the problem</a:t>
            </a:r>
          </a:p>
          <a:p>
            <a:pPr marL="457200" lvl="0" indent="-381000" algn="l" rtl="0">
              <a:spcBef>
                <a:spcPts val="600"/>
              </a:spcBef>
              <a:spcAft>
                <a:spcPts val="0"/>
              </a:spcAft>
              <a:buSzPts val="2400"/>
              <a:buChar char="▣"/>
            </a:pPr>
            <a:r>
              <a:rPr lang="en-US" dirty="0" smtClean="0"/>
              <a:t>Data collection</a:t>
            </a:r>
          </a:p>
          <a:p>
            <a:pPr marL="457200" lvl="0" indent="-381000" algn="l" rtl="0">
              <a:spcBef>
                <a:spcPts val="600"/>
              </a:spcBef>
              <a:spcAft>
                <a:spcPts val="0"/>
              </a:spcAft>
              <a:buSzPts val="2400"/>
              <a:buChar char="▣"/>
            </a:pPr>
            <a:r>
              <a:rPr lang="en-US" dirty="0" smtClean="0"/>
              <a:t>Implementation</a:t>
            </a:r>
          </a:p>
          <a:p>
            <a:pPr marL="457200" lvl="0" indent="-381000" algn="l" rtl="0">
              <a:spcBef>
                <a:spcPts val="600"/>
              </a:spcBef>
              <a:spcAft>
                <a:spcPts val="0"/>
              </a:spcAft>
              <a:buSzPts val="2400"/>
              <a:buChar char="▣"/>
            </a:pPr>
            <a:r>
              <a:rPr lang="en-US" dirty="0" smtClean="0"/>
              <a:t>Demonstration</a:t>
            </a:r>
          </a:p>
          <a:p>
            <a:pPr marL="457200" lvl="0" indent="-381000" algn="l" rtl="0">
              <a:spcBef>
                <a:spcPts val="600"/>
              </a:spcBef>
              <a:spcAft>
                <a:spcPts val="0"/>
              </a:spcAft>
              <a:buSzPts val="2400"/>
              <a:buChar char="▣"/>
            </a:pPr>
            <a:r>
              <a:rPr lang="en-US" dirty="0" smtClean="0"/>
              <a:t>Next steps</a:t>
            </a:r>
          </a:p>
          <a:p>
            <a:pPr marL="457200" lvl="0" indent="-381000" algn="l" rtl="0">
              <a:spcBef>
                <a:spcPts val="600"/>
              </a:spcBef>
              <a:spcAft>
                <a:spcPts val="0"/>
              </a:spcAft>
              <a:buSzPts val="2400"/>
              <a:buChar char="▣"/>
            </a:pPr>
            <a:r>
              <a:rPr lang="en-US" dirty="0" smtClean="0"/>
              <a:t>Conclusions</a:t>
            </a:r>
            <a:endParaRPr dirty="0" smtClean="0"/>
          </a:p>
        </p:txBody>
      </p:sp>
      <p:sp>
        <p:nvSpPr>
          <p:cNvPr id="101" name="Google Shape;101;p16"/>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3863725"/>
            <a:ext cx="4505400" cy="191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9600" dirty="0">
                <a:solidFill>
                  <a:srgbClr val="C7F464"/>
                </a:solidFill>
              </a:rPr>
              <a:t>5</a:t>
            </a:r>
            <a:r>
              <a:rPr lang="en" sz="9600" dirty="0" smtClean="0">
                <a:solidFill>
                  <a:srgbClr val="C7F464"/>
                </a:solidFill>
              </a:rPr>
              <a:t>.</a:t>
            </a:r>
          </a:p>
          <a:p>
            <a:pPr marL="0" lvl="0" indent="0" algn="r" rtl="0">
              <a:spcBef>
                <a:spcPts val="0"/>
              </a:spcBef>
              <a:spcAft>
                <a:spcPts val="0"/>
              </a:spcAft>
              <a:buNone/>
            </a:pPr>
            <a:r>
              <a:rPr lang="en-US" dirty="0" smtClean="0"/>
              <a:t>Conclusion</a:t>
            </a:r>
            <a:endParaRPr dirty="0"/>
          </a:p>
        </p:txBody>
      </p:sp>
      <p:sp>
        <p:nvSpPr>
          <p:cNvPr id="87" name="Google Shape;87;p14"/>
          <p:cNvSpPr txBox="1">
            <a:spLocks noGrp="1"/>
          </p:cNvSpPr>
          <p:nvPr>
            <p:ph type="subTitle" idx="1"/>
          </p:nvPr>
        </p:nvSpPr>
        <p:spPr>
          <a:xfrm>
            <a:off x="6101100" y="3817852"/>
            <a:ext cx="2446500" cy="19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Let’s wrap it up.</a:t>
            </a:r>
            <a:endParaRPr dirty="0"/>
          </a:p>
        </p:txBody>
      </p:sp>
      <p:sp>
        <p:nvSpPr>
          <p:cNvPr id="88" name="Google Shape;88;p14"/>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8835843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22" name="Google Shape;222;p27"/>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 name="Diagram 1"/>
          <p:cNvGraphicFramePr/>
          <p:nvPr>
            <p:extLst>
              <p:ext uri="{D42A27DB-BD31-4B8C-83A1-F6EECF244321}">
                <p14:modId xmlns:p14="http://schemas.microsoft.com/office/powerpoint/2010/main" val="1736493271"/>
              </p:ext>
            </p:extLst>
          </p:nvPr>
        </p:nvGraphicFramePr>
        <p:xfrm>
          <a:off x="364813" y="110085"/>
          <a:ext cx="8309657" cy="6378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32372" y="1215898"/>
            <a:ext cx="2594235" cy="73387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278246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4"/>
          <p:cNvSpPr/>
          <p:nvPr/>
        </p:nvSpPr>
        <p:spPr>
          <a:xfrm>
            <a:off x="0" y="0"/>
            <a:ext cx="9144000" cy="2619900"/>
          </a:xfrm>
          <a:prstGeom prst="rect">
            <a:avLst/>
          </a:prstGeom>
          <a:solidFill>
            <a:srgbClr val="C7F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txBox="1">
            <a:spLocks noGrp="1"/>
          </p:cNvSpPr>
          <p:nvPr>
            <p:ph type="ctrTitle" idx="4294967295"/>
          </p:nvPr>
        </p:nvSpPr>
        <p:spPr>
          <a:xfrm>
            <a:off x="582500" y="1285411"/>
            <a:ext cx="6746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dirty="0">
                <a:solidFill>
                  <a:srgbClr val="4ECDC4"/>
                </a:solidFill>
              </a:rPr>
              <a:t>Thanks!</a:t>
            </a:r>
            <a:endParaRPr sz="12000" dirty="0">
              <a:solidFill>
                <a:srgbClr val="4ECDC4"/>
              </a:solidFill>
            </a:endParaRPr>
          </a:p>
        </p:txBody>
      </p:sp>
      <p:sp>
        <p:nvSpPr>
          <p:cNvPr id="362" name="Google Shape;362;p34"/>
          <p:cNvSpPr txBox="1">
            <a:spLocks noGrp="1"/>
          </p:cNvSpPr>
          <p:nvPr>
            <p:ph type="subTitle" idx="4294967295"/>
          </p:nvPr>
        </p:nvSpPr>
        <p:spPr>
          <a:xfrm>
            <a:off x="701982" y="2917881"/>
            <a:ext cx="5025300" cy="8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64" name="Google Shape;364;p34"/>
          <p:cNvSpPr/>
          <p:nvPr/>
        </p:nvSpPr>
        <p:spPr>
          <a:xfrm>
            <a:off x="813273" y="4100264"/>
            <a:ext cx="1533600" cy="137700"/>
          </a:xfrm>
          <a:prstGeom prst="rect">
            <a:avLst/>
          </a:prstGeom>
          <a:solidFill>
            <a:srgbClr val="45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65" name="Google Shape;365;p34"/>
          <p:cNvSpPr txBox="1">
            <a:spLocks noGrp="1"/>
          </p:cNvSpPr>
          <p:nvPr>
            <p:ph type="sldNum" idx="12"/>
          </p:nvPr>
        </p:nvSpPr>
        <p:spPr>
          <a:xfrm>
            <a:off x="4297650" y="6369977"/>
            <a:ext cx="548700" cy="41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4476789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Problem Statement</a:t>
            </a:r>
            <a:endParaRPr dirty="0"/>
          </a:p>
        </p:txBody>
      </p:sp>
      <p:sp>
        <p:nvSpPr>
          <p:cNvPr id="138" name="Google Shape;138;p20"/>
          <p:cNvSpPr txBox="1">
            <a:spLocks noGrp="1"/>
          </p:cNvSpPr>
          <p:nvPr>
            <p:ph type="body" idx="1"/>
          </p:nvPr>
        </p:nvSpPr>
        <p:spPr>
          <a:xfrm>
            <a:off x="691200" y="1783316"/>
            <a:ext cx="5268270" cy="1717142"/>
          </a:xfrm>
          <a:prstGeom prst="rect">
            <a:avLst/>
          </a:prstGeom>
        </p:spPr>
        <p:txBody>
          <a:bodyPr spcFirstLastPara="1" wrap="square" lIns="91425" tIns="91425" rIns="91425" bIns="91425" anchor="b" anchorCtr="0">
            <a:noAutofit/>
          </a:bodyPr>
          <a:lstStyle/>
          <a:p>
            <a:pPr marL="0" lvl="0" indent="0">
              <a:buNone/>
            </a:pPr>
            <a:r>
              <a:rPr lang="en-US" sz="2000" b="1" dirty="0"/>
              <a:t>Use social media and real-time data to</a:t>
            </a:r>
          </a:p>
          <a:p>
            <a:pPr marL="342900" indent="-342900"/>
            <a:r>
              <a:rPr lang="en-US" sz="2000" dirty="0"/>
              <a:t>Identify road closures</a:t>
            </a:r>
          </a:p>
          <a:p>
            <a:pPr marL="342900" indent="-342900"/>
            <a:r>
              <a:rPr lang="en-US" sz="2000" dirty="0"/>
              <a:t>Allow users to search for condition</a:t>
            </a:r>
          </a:p>
          <a:p>
            <a:pPr marL="342900" indent="-342900"/>
            <a:r>
              <a:rPr lang="en-US" sz="2000" dirty="0"/>
              <a:t>Identify location of condition</a:t>
            </a:r>
          </a:p>
        </p:txBody>
      </p:sp>
      <p:sp>
        <p:nvSpPr>
          <p:cNvPr id="144" name="Google Shape;144;p20"/>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p:cNvPicPr>
            <a:picLocks noChangeAspect="1"/>
          </p:cNvPicPr>
          <p:nvPr/>
        </p:nvPicPr>
        <p:blipFill>
          <a:blip r:embed="rId3"/>
          <a:stretch>
            <a:fillRect/>
          </a:stretch>
        </p:blipFill>
        <p:spPr>
          <a:xfrm>
            <a:off x="162140" y="3782792"/>
            <a:ext cx="7767058" cy="1098680"/>
          </a:xfrm>
          <a:prstGeom prst="rect">
            <a:avLst/>
          </a:prstGeom>
        </p:spPr>
      </p:pic>
      <p:pic>
        <p:nvPicPr>
          <p:cNvPr id="5" name="Picture 4"/>
          <p:cNvPicPr>
            <a:picLocks noChangeAspect="1"/>
          </p:cNvPicPr>
          <p:nvPr/>
        </p:nvPicPr>
        <p:blipFill>
          <a:blip r:embed="rId4"/>
          <a:stretch>
            <a:fillRect/>
          </a:stretch>
        </p:blipFill>
        <p:spPr>
          <a:xfrm>
            <a:off x="2426685" y="4732862"/>
            <a:ext cx="6658530" cy="1306096"/>
          </a:xfrm>
          <a:prstGeom prst="rect">
            <a:avLst/>
          </a:prstGeom>
        </p:spPr>
      </p:pic>
      <p:pic>
        <p:nvPicPr>
          <p:cNvPr id="3" name="Picture 2"/>
          <p:cNvPicPr>
            <a:picLocks noChangeAspect="1"/>
          </p:cNvPicPr>
          <p:nvPr/>
        </p:nvPicPr>
        <p:blipFill>
          <a:blip r:embed="rId5"/>
          <a:stretch>
            <a:fillRect/>
          </a:stretch>
        </p:blipFill>
        <p:spPr>
          <a:xfrm>
            <a:off x="294016" y="5124651"/>
            <a:ext cx="5515183" cy="1206104"/>
          </a:xfrm>
          <a:prstGeom prst="rect">
            <a:avLst/>
          </a:prstGeom>
        </p:spPr>
      </p:pic>
      <p:pic>
        <p:nvPicPr>
          <p:cNvPr id="2" name="Picture 1"/>
          <p:cNvPicPr>
            <a:picLocks noChangeAspect="1"/>
          </p:cNvPicPr>
          <p:nvPr/>
        </p:nvPicPr>
        <p:blipFill>
          <a:blip r:embed="rId6"/>
          <a:stretch>
            <a:fillRect/>
          </a:stretch>
        </p:blipFill>
        <p:spPr>
          <a:xfrm>
            <a:off x="4982416" y="5775783"/>
            <a:ext cx="4161584" cy="852848"/>
          </a:xfrm>
          <a:prstGeom prst="rect">
            <a:avLst/>
          </a:prstGeom>
        </p:spPr>
      </p:pic>
    </p:spTree>
    <p:extLst>
      <p:ext uri="{BB962C8B-B14F-4D97-AF65-F5344CB8AC3E}">
        <p14:creationId xmlns:p14="http://schemas.microsoft.com/office/powerpoint/2010/main" val="18736301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ABB3C6-54CD-8D43-95F4-69E864BD557A}"/>
              </a:ext>
            </a:extLst>
          </p:cNvPr>
          <p:cNvSpPr>
            <a:spLocks noGrp="1"/>
          </p:cNvSpPr>
          <p:nvPr>
            <p:ph type="title"/>
          </p:nvPr>
        </p:nvSpPr>
        <p:spPr>
          <a:xfrm>
            <a:off x="628650" y="365126"/>
            <a:ext cx="7886700" cy="1325563"/>
          </a:xfrm>
        </p:spPr>
        <p:txBody>
          <a:bodyPr>
            <a:normAutofit/>
          </a:bodyPr>
          <a:lstStyle/>
          <a:p>
            <a:endParaRPr lang="en-US" dirty="0"/>
          </a:p>
        </p:txBody>
      </p:sp>
      <p:pic>
        <p:nvPicPr>
          <p:cNvPr id="4" name="Picture 3">
            <a:extLst>
              <a:ext uri="{FF2B5EF4-FFF2-40B4-BE49-F238E27FC236}">
                <a16:creationId xmlns="" xmlns:a16="http://schemas.microsoft.com/office/drawing/2014/main" id="{19580C93-40FC-0944-A4CC-FEF980DC5A8A}"/>
              </a:ext>
            </a:extLst>
          </p:cNvPr>
          <p:cNvPicPr>
            <a:picLocks noChangeAspect="1"/>
          </p:cNvPicPr>
          <p:nvPr/>
        </p:nvPicPr>
        <p:blipFill>
          <a:blip r:embed="rId3"/>
          <a:stretch>
            <a:fillRect/>
          </a:stretch>
        </p:blipFill>
        <p:spPr>
          <a:xfrm>
            <a:off x="314793" y="1314164"/>
            <a:ext cx="8454453" cy="3713770"/>
          </a:xfrm>
          <a:prstGeom prst="rect">
            <a:avLst/>
          </a:prstGeom>
        </p:spPr>
      </p:pic>
      <p:sp>
        <p:nvSpPr>
          <p:cNvPr id="5" name="Footer Placeholder 4"/>
          <p:cNvSpPr>
            <a:spLocks noGrp="1"/>
          </p:cNvSpPr>
          <p:nvPr>
            <p:ph type="ftr" sz="quarter" idx="11"/>
          </p:nvPr>
        </p:nvSpPr>
        <p:spPr/>
        <p:txBody>
          <a:bodyPr/>
          <a:lstStyle/>
          <a:p>
            <a:r>
              <a:rPr lang="en-US" dirty="0" smtClean="0"/>
              <a:t>#</a:t>
            </a:r>
            <a:r>
              <a:rPr lang="en-US" dirty="0" err="1" smtClean="0"/>
              <a:t>HurricanePython</a:t>
            </a:r>
            <a:endParaRPr lang="en-US" dirty="0"/>
          </a:p>
        </p:txBody>
      </p:sp>
      <p:sp>
        <p:nvSpPr>
          <p:cNvPr id="6" name="Slide Number Placeholder 5"/>
          <p:cNvSpPr>
            <a:spLocks noGrp="1"/>
          </p:cNvSpPr>
          <p:nvPr>
            <p:ph type="sldNum" sz="quarter" idx="12"/>
          </p:nvPr>
        </p:nvSpPr>
        <p:spPr/>
        <p:txBody>
          <a:bodyPr/>
          <a:lstStyle/>
          <a:p>
            <a:fld id="{316EB1EF-665D-4A41-891F-78DDA1DAB888}" type="slidenum">
              <a:rPr lang="en-US" smtClean="0"/>
              <a:t>4</a:t>
            </a:fld>
            <a:endParaRPr lang="en-US"/>
          </a:p>
        </p:txBody>
      </p:sp>
    </p:spTree>
    <p:extLst>
      <p:ext uri="{BB962C8B-B14F-4D97-AF65-F5344CB8AC3E}">
        <p14:creationId xmlns:p14="http://schemas.microsoft.com/office/powerpoint/2010/main" val="37033974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3863725"/>
            <a:ext cx="4505400" cy="191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rgbClr val="C7F464"/>
                </a:solidFill>
              </a:rPr>
              <a:t>1.</a:t>
            </a:r>
            <a:endParaRPr sz="9600" dirty="0">
              <a:solidFill>
                <a:srgbClr val="C7F464"/>
              </a:solidFill>
            </a:endParaRPr>
          </a:p>
          <a:p>
            <a:pPr marL="0" lvl="0" indent="0" algn="r" rtl="0">
              <a:spcBef>
                <a:spcPts val="0"/>
              </a:spcBef>
              <a:spcAft>
                <a:spcPts val="0"/>
              </a:spcAft>
              <a:buNone/>
            </a:pPr>
            <a:r>
              <a:rPr lang="en-US" dirty="0"/>
              <a:t>Collecting</a:t>
            </a:r>
            <a:br>
              <a:rPr lang="en-US" dirty="0"/>
            </a:br>
            <a:r>
              <a:rPr lang="en-US" dirty="0"/>
              <a:t>data</a:t>
            </a:r>
            <a:endParaRPr dirty="0"/>
          </a:p>
        </p:txBody>
      </p:sp>
      <p:sp>
        <p:nvSpPr>
          <p:cNvPr id="87" name="Google Shape;87;p14"/>
          <p:cNvSpPr txBox="1">
            <a:spLocks noGrp="1"/>
          </p:cNvSpPr>
          <p:nvPr>
            <p:ph type="subTitle" idx="1"/>
          </p:nvPr>
        </p:nvSpPr>
        <p:spPr>
          <a:xfrm>
            <a:off x="6101100" y="3817852"/>
            <a:ext cx="2446500" cy="19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Where are we looking for data and how are we getting it?</a:t>
            </a:r>
            <a:endParaRPr dirty="0"/>
          </a:p>
        </p:txBody>
      </p:sp>
      <p:sp>
        <p:nvSpPr>
          <p:cNvPr id="88" name="Google Shape;88;p14"/>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0585064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0"/>
            <a:ext cx="77616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Terminology </a:t>
            </a:r>
            <a:endParaRPr dirty="0"/>
          </a:p>
        </p:txBody>
      </p:sp>
      <p:sp>
        <p:nvSpPr>
          <p:cNvPr id="100" name="Google Shape;100;p16"/>
          <p:cNvSpPr txBox="1">
            <a:spLocks noGrp="1"/>
          </p:cNvSpPr>
          <p:nvPr>
            <p:ph type="body" idx="1"/>
          </p:nvPr>
        </p:nvSpPr>
        <p:spPr>
          <a:xfrm>
            <a:off x="691200" y="1811604"/>
            <a:ext cx="7761600" cy="44121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API – Application Programming Interface</a:t>
            </a:r>
          </a:p>
          <a:p>
            <a:pPr marL="457200" lvl="0" indent="-381000" algn="l" rtl="0">
              <a:spcBef>
                <a:spcPts val="600"/>
              </a:spcBef>
              <a:spcAft>
                <a:spcPts val="0"/>
              </a:spcAft>
              <a:buSzPts val="2400"/>
              <a:buChar char="▣"/>
            </a:pPr>
            <a:r>
              <a:rPr lang="en-US" dirty="0"/>
              <a:t>Key – secret code used to access APIs</a:t>
            </a:r>
          </a:p>
          <a:p>
            <a:pPr marL="457200" lvl="0" indent="-381000" algn="l" rtl="0">
              <a:spcBef>
                <a:spcPts val="600"/>
              </a:spcBef>
              <a:spcAft>
                <a:spcPts val="0"/>
              </a:spcAft>
              <a:buSzPts val="2400"/>
              <a:buChar char="▣"/>
            </a:pPr>
            <a:r>
              <a:rPr lang="en-US" dirty="0"/>
              <a:t>Scrape – extract large amounts of information from web</a:t>
            </a:r>
          </a:p>
          <a:p>
            <a:pPr marL="457200" lvl="0" indent="-381000" algn="l" rtl="0">
              <a:spcBef>
                <a:spcPts val="600"/>
              </a:spcBef>
              <a:spcAft>
                <a:spcPts val="0"/>
              </a:spcAft>
              <a:buSzPts val="2400"/>
              <a:buChar char="▣"/>
            </a:pPr>
            <a:r>
              <a:rPr lang="en-US" dirty="0"/>
              <a:t>Parse – manually sift through data</a:t>
            </a:r>
            <a:endParaRPr dirty="0"/>
          </a:p>
        </p:txBody>
      </p:sp>
      <p:sp>
        <p:nvSpPr>
          <p:cNvPr id="101" name="Google Shape;101;p16"/>
          <p:cNvSpPr txBox="1">
            <a:spLocks noGrp="1"/>
          </p:cNvSpPr>
          <p:nvPr>
            <p:ph type="sldNum" idx="12"/>
          </p:nvPr>
        </p:nvSpPr>
        <p:spPr>
          <a:xfrm>
            <a:off x="6782842" y="6446177"/>
            <a:ext cx="2322633"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153801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857900"/>
            <a:ext cx="3767400" cy="471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Developer Tools</a:t>
            </a:r>
            <a:endParaRPr b="1" dirty="0"/>
          </a:p>
          <a:p>
            <a:pPr lvl="0" indent="-457200" algn="l" rtl="0">
              <a:spcBef>
                <a:spcPts val="600"/>
              </a:spcBef>
              <a:spcAft>
                <a:spcPts val="0"/>
              </a:spcAft>
              <a:buFont typeface="+mj-lt"/>
              <a:buAutoNum type="arabicPeriod"/>
            </a:pPr>
            <a:r>
              <a:rPr lang="en-US" dirty="0"/>
              <a:t>Apply for developer access</a:t>
            </a:r>
          </a:p>
          <a:p>
            <a:pPr lvl="0" indent="-457200" algn="l" rtl="0">
              <a:spcBef>
                <a:spcPts val="600"/>
              </a:spcBef>
              <a:spcAft>
                <a:spcPts val="0"/>
              </a:spcAft>
              <a:buFont typeface="+mj-lt"/>
              <a:buAutoNum type="arabicPeriod"/>
            </a:pPr>
            <a:r>
              <a:rPr lang="en-US" dirty="0"/>
              <a:t>Receive keys</a:t>
            </a:r>
          </a:p>
          <a:p>
            <a:pPr lvl="0" indent="-457200" algn="l" rtl="0">
              <a:spcBef>
                <a:spcPts val="600"/>
              </a:spcBef>
              <a:spcAft>
                <a:spcPts val="0"/>
              </a:spcAft>
              <a:buFont typeface="+mj-lt"/>
              <a:buAutoNum type="arabicPeriod"/>
            </a:pPr>
            <a:r>
              <a:rPr lang="en-US" dirty="0"/>
              <a:t>Scrape using API</a:t>
            </a:r>
            <a:endParaRPr dirty="0"/>
          </a:p>
        </p:txBody>
      </p:sp>
      <p:sp>
        <p:nvSpPr>
          <p:cNvPr id="120" name="Google Shape;120;p18"/>
          <p:cNvSpPr txBox="1">
            <a:spLocks noGrp="1"/>
          </p:cNvSpPr>
          <p:nvPr>
            <p:ph type="title"/>
          </p:nvPr>
        </p:nvSpPr>
        <p:spPr>
          <a:xfrm>
            <a:off x="691200" y="634300"/>
            <a:ext cx="7761600" cy="6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Science Techniques: Web Scraping</a:t>
            </a:r>
            <a:endParaRPr dirty="0"/>
          </a:p>
        </p:txBody>
      </p:sp>
      <p:sp>
        <p:nvSpPr>
          <p:cNvPr id="121" name="Google Shape;121;p18"/>
          <p:cNvSpPr txBox="1">
            <a:spLocks noGrp="1"/>
          </p:cNvSpPr>
          <p:nvPr>
            <p:ph type="body" idx="2"/>
          </p:nvPr>
        </p:nvSpPr>
        <p:spPr>
          <a:xfrm>
            <a:off x="4685500" y="1857900"/>
            <a:ext cx="3767400" cy="471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Web Scraping</a:t>
            </a:r>
          </a:p>
          <a:p>
            <a:pPr lvl="0" indent="-457200" algn="l" rtl="0">
              <a:spcBef>
                <a:spcPts val="600"/>
              </a:spcBef>
              <a:spcAft>
                <a:spcPts val="0"/>
              </a:spcAft>
              <a:buFont typeface="+mj-lt"/>
              <a:buAutoNum type="arabicPeriod"/>
            </a:pPr>
            <a:r>
              <a:rPr lang="en-US" dirty="0"/>
              <a:t>Inspect website’s HTML</a:t>
            </a:r>
          </a:p>
          <a:p>
            <a:pPr lvl="0" indent="-457200" algn="l" rtl="0">
              <a:spcBef>
                <a:spcPts val="600"/>
              </a:spcBef>
              <a:spcAft>
                <a:spcPts val="0"/>
              </a:spcAft>
              <a:buFont typeface="+mj-lt"/>
              <a:buAutoNum type="arabicPeriod"/>
            </a:pPr>
            <a:r>
              <a:rPr lang="en-US" dirty="0"/>
              <a:t>Parse</a:t>
            </a:r>
          </a:p>
          <a:p>
            <a:pPr lvl="0" indent="-457200" algn="l" rtl="0">
              <a:spcBef>
                <a:spcPts val="600"/>
              </a:spcBef>
              <a:spcAft>
                <a:spcPts val="0"/>
              </a:spcAft>
              <a:buFont typeface="+mj-lt"/>
              <a:buAutoNum type="arabicPeriod"/>
            </a:pPr>
            <a:r>
              <a:rPr lang="en-US" dirty="0"/>
              <a:t>Define functions</a:t>
            </a:r>
            <a:endParaRPr dirty="0"/>
          </a:p>
        </p:txBody>
      </p:sp>
      <p:sp>
        <p:nvSpPr>
          <p:cNvPr id="122" name="Google Shape;122;p18"/>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7932475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857900"/>
            <a:ext cx="3767400" cy="471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Scraped</a:t>
            </a:r>
          </a:p>
          <a:p>
            <a:pPr marL="342900" indent="-342900"/>
            <a:r>
              <a:rPr lang="en-US" dirty="0" smtClean="0"/>
              <a:t>Twitter API</a:t>
            </a:r>
            <a:endParaRPr lang="en-US" dirty="0"/>
          </a:p>
          <a:p>
            <a:pPr marL="800100" lvl="1" indent="-342900"/>
            <a:r>
              <a:rPr lang="en-US" dirty="0" smtClean="0"/>
              <a:t>Python-Twitter</a:t>
            </a:r>
            <a:endParaRPr lang="en-US" dirty="0"/>
          </a:p>
          <a:p>
            <a:pPr marL="800100" lvl="1" indent="-342900"/>
            <a:r>
              <a:rPr lang="en-US" dirty="0" err="1"/>
              <a:t>Tweepy</a:t>
            </a:r>
            <a:endParaRPr lang="en-US" dirty="0"/>
          </a:p>
          <a:p>
            <a:pPr marL="342900" indent="-342900"/>
            <a:r>
              <a:rPr lang="en-US" dirty="0"/>
              <a:t>News API</a:t>
            </a:r>
          </a:p>
          <a:p>
            <a:pPr marL="342900" indent="-342900"/>
            <a:r>
              <a:rPr lang="en-US" dirty="0"/>
              <a:t>FEMA App</a:t>
            </a:r>
            <a:endParaRPr dirty="0"/>
          </a:p>
        </p:txBody>
      </p:sp>
      <p:sp>
        <p:nvSpPr>
          <p:cNvPr id="120" name="Google Shape;120;p18"/>
          <p:cNvSpPr txBox="1">
            <a:spLocks noGrp="1"/>
          </p:cNvSpPr>
          <p:nvPr>
            <p:ph type="title"/>
          </p:nvPr>
        </p:nvSpPr>
        <p:spPr>
          <a:xfrm>
            <a:off x="691200" y="634300"/>
            <a:ext cx="7761600" cy="6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Data</a:t>
            </a:r>
            <a:endParaRPr dirty="0"/>
          </a:p>
        </p:txBody>
      </p:sp>
      <p:sp>
        <p:nvSpPr>
          <p:cNvPr id="121" name="Google Shape;121;p18"/>
          <p:cNvSpPr txBox="1">
            <a:spLocks noGrp="1"/>
          </p:cNvSpPr>
          <p:nvPr>
            <p:ph type="body" idx="2"/>
          </p:nvPr>
        </p:nvSpPr>
        <p:spPr>
          <a:xfrm>
            <a:off x="4685500" y="1857900"/>
            <a:ext cx="3767400" cy="471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Collected</a:t>
            </a:r>
          </a:p>
          <a:p>
            <a:pPr marL="342900" indent="-342900"/>
            <a:r>
              <a:rPr lang="en-US" dirty="0"/>
              <a:t>Live tweets</a:t>
            </a:r>
          </a:p>
          <a:p>
            <a:pPr marL="342900" indent="-342900"/>
            <a:r>
              <a:rPr lang="en-US" dirty="0"/>
              <a:t>Live news articles</a:t>
            </a:r>
          </a:p>
          <a:p>
            <a:pPr marL="342900" indent="-342900"/>
            <a:r>
              <a:rPr lang="en-US" i="1" dirty="0"/>
              <a:t>Every</a:t>
            </a:r>
            <a:r>
              <a:rPr lang="en-US" dirty="0"/>
              <a:t> post </a:t>
            </a:r>
            <a:r>
              <a:rPr lang="en-US" sz="2000" dirty="0"/>
              <a:t>from</a:t>
            </a:r>
            <a:r>
              <a:rPr lang="en-US" i="1" dirty="0"/>
              <a:t> Every </a:t>
            </a:r>
            <a:r>
              <a:rPr lang="en-US" dirty="0"/>
              <a:t>page - FEMA</a:t>
            </a:r>
            <a:endParaRPr dirty="0"/>
          </a:p>
        </p:txBody>
      </p:sp>
      <p:sp>
        <p:nvSpPr>
          <p:cNvPr id="122" name="Google Shape;122;p18"/>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descr="twitter_logo.png">
            <a:extLst>
              <a:ext uri="{FF2B5EF4-FFF2-40B4-BE49-F238E27FC236}">
                <a16:creationId xmlns:a16="http://schemas.microsoft.com/office/drawing/2014/main" xmlns="" id="{F3E6C5F8-D294-184C-83CA-A3B3FCBA0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25" y="5588176"/>
            <a:ext cx="940705" cy="764801"/>
          </a:xfrm>
          <a:prstGeom prst="rect">
            <a:avLst/>
          </a:prstGeom>
        </p:spPr>
      </p:pic>
      <p:pic>
        <p:nvPicPr>
          <p:cNvPr id="9" name="Picture 8" descr="fema_logo.jpeg">
            <a:extLst>
              <a:ext uri="{FF2B5EF4-FFF2-40B4-BE49-F238E27FC236}">
                <a16:creationId xmlns:a16="http://schemas.microsoft.com/office/drawing/2014/main" xmlns="" id="{326ADC00-64B2-AB48-96A4-590562B970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6663" y="5307527"/>
            <a:ext cx="1045450" cy="1045450"/>
          </a:xfrm>
          <a:prstGeom prst="rect">
            <a:avLst/>
          </a:prstGeom>
        </p:spPr>
      </p:pic>
      <p:pic>
        <p:nvPicPr>
          <p:cNvPr id="11" name="Picture 10" descr="Screen Shot 2018-10-04 at 1.52.49 PM.png">
            <a:extLst>
              <a:ext uri="{FF2B5EF4-FFF2-40B4-BE49-F238E27FC236}">
                <a16:creationId xmlns:a16="http://schemas.microsoft.com/office/drawing/2014/main" xmlns="" id="{0961F4D9-49DD-0244-98FE-BE2116DFA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3095" y="5615152"/>
            <a:ext cx="1536700" cy="469900"/>
          </a:xfrm>
          <a:prstGeom prst="rect">
            <a:avLst/>
          </a:prstGeom>
        </p:spPr>
      </p:pic>
    </p:spTree>
    <p:extLst>
      <p:ext uri="{BB962C8B-B14F-4D97-AF65-F5344CB8AC3E}">
        <p14:creationId xmlns:p14="http://schemas.microsoft.com/office/powerpoint/2010/main" val="41998678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3863725"/>
            <a:ext cx="4505400" cy="191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9600" dirty="0">
                <a:solidFill>
                  <a:srgbClr val="C7F464"/>
                </a:solidFill>
              </a:rPr>
              <a:t>2</a:t>
            </a:r>
            <a:r>
              <a:rPr lang="en" sz="9600" dirty="0" smtClean="0">
                <a:solidFill>
                  <a:srgbClr val="C7F464"/>
                </a:solidFill>
              </a:rPr>
              <a:t>.</a:t>
            </a:r>
            <a:endParaRPr sz="9600" dirty="0">
              <a:solidFill>
                <a:srgbClr val="C7F464"/>
              </a:solidFill>
            </a:endParaRPr>
          </a:p>
          <a:p>
            <a:pPr marL="0" lvl="0" indent="0" algn="r" rtl="0">
              <a:spcBef>
                <a:spcPts val="0"/>
              </a:spcBef>
              <a:spcAft>
                <a:spcPts val="0"/>
              </a:spcAft>
              <a:buNone/>
            </a:pPr>
            <a:r>
              <a:rPr lang="en-US" dirty="0" smtClean="0"/>
              <a:t>Implementation</a:t>
            </a:r>
            <a:endParaRPr dirty="0"/>
          </a:p>
        </p:txBody>
      </p:sp>
      <p:sp>
        <p:nvSpPr>
          <p:cNvPr id="87" name="Google Shape;87;p14"/>
          <p:cNvSpPr txBox="1">
            <a:spLocks noGrp="1"/>
          </p:cNvSpPr>
          <p:nvPr>
            <p:ph type="subTitle" idx="1"/>
          </p:nvPr>
        </p:nvSpPr>
        <p:spPr>
          <a:xfrm>
            <a:off x="6101100" y="3817852"/>
            <a:ext cx="2446500" cy="191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We have data.</a:t>
            </a:r>
          </a:p>
          <a:p>
            <a:pPr marL="0" lvl="0" indent="0" algn="l" rtl="0">
              <a:spcBef>
                <a:spcPts val="0"/>
              </a:spcBef>
              <a:spcAft>
                <a:spcPts val="0"/>
              </a:spcAft>
              <a:buNone/>
            </a:pPr>
            <a:r>
              <a:rPr lang="en-US" dirty="0" smtClean="0"/>
              <a:t>Now what?</a:t>
            </a:r>
            <a:endParaRPr dirty="0"/>
          </a:p>
        </p:txBody>
      </p:sp>
      <p:sp>
        <p:nvSpPr>
          <p:cNvPr id="88" name="Google Shape;88;p14"/>
          <p:cNvSpPr txBox="1">
            <a:spLocks noGrp="1"/>
          </p:cNvSpPr>
          <p:nvPr>
            <p:ph type="sldNum" idx="12"/>
          </p:nvPr>
        </p:nvSpPr>
        <p:spPr>
          <a:xfrm>
            <a:off x="8556775" y="6446177"/>
            <a:ext cx="548700" cy="41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0866061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TotalTime>
  <Words>945</Words>
  <Application>Microsoft Macintosh PowerPoint</Application>
  <PresentationFormat>On-screen Show (4:3)</PresentationFormat>
  <Paragraphs>184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Desdemona template</vt:lpstr>
      <vt:lpstr>Using Live Feeds to Identify Road Closures</vt:lpstr>
      <vt:lpstr>Agenda</vt:lpstr>
      <vt:lpstr>Problem Statement</vt:lpstr>
      <vt:lpstr>PowerPoint Presentation</vt:lpstr>
      <vt:lpstr>1. Collecting data</vt:lpstr>
      <vt:lpstr>Terminology </vt:lpstr>
      <vt:lpstr>Data Science Techniques: Web Scraping</vt:lpstr>
      <vt:lpstr>The Data</vt:lpstr>
      <vt:lpstr>2. Implementation</vt:lpstr>
      <vt:lpstr>PowerPoint Presentation</vt:lpstr>
      <vt:lpstr>3. Demonstration</vt:lpstr>
      <vt:lpstr>PowerPoint Presentation</vt:lpstr>
      <vt:lpstr>PowerPoint Presentation</vt:lpstr>
      <vt:lpstr>#HurricanePython Road Closure Search</vt:lpstr>
      <vt:lpstr>Why not just search  Twitter?</vt:lpstr>
      <vt:lpstr>Search Return</vt:lpstr>
      <vt:lpstr>Additional Search Return</vt:lpstr>
      <vt:lpstr>4. Next Steps</vt:lpstr>
      <vt:lpstr>Next Steps</vt:lpstr>
      <vt:lpstr>5. Conclusion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Live Feeds to Identify Road Closures</dc:title>
  <cp:lastModifiedBy>April Griffin</cp:lastModifiedBy>
  <cp:revision>25</cp:revision>
  <dcterms:modified xsi:type="dcterms:W3CDTF">2018-10-05T14:57:03Z</dcterms:modified>
</cp:coreProperties>
</file>