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2" r:id="rId4"/>
    <p:sldId id="280" r:id="rId5"/>
    <p:sldId id="281" r:id="rId6"/>
    <p:sldId id="261" r:id="rId7"/>
    <p:sldId id="287" r:id="rId8"/>
    <p:sldId id="282" r:id="rId9"/>
    <p:sldId id="289" r:id="rId10"/>
    <p:sldId id="290" r:id="rId11"/>
    <p:sldId id="283" r:id="rId12"/>
    <p:sldId id="288" r:id="rId13"/>
    <p:sldId id="292" r:id="rId14"/>
    <p:sldId id="291" r:id="rId15"/>
    <p:sldId id="294" r:id="rId16"/>
    <p:sldId id="284" r:id="rId17"/>
    <p:sldId id="305" r:id="rId18"/>
    <p:sldId id="304" r:id="rId19"/>
    <p:sldId id="285" r:id="rId20"/>
    <p:sldId id="296" r:id="rId21"/>
    <p:sldId id="286" r:id="rId22"/>
    <p:sldId id="306" r:id="rId23"/>
    <p:sldId id="299" r:id="rId24"/>
    <p:sldId id="263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8DF"/>
    <a:srgbClr val="238ACB"/>
    <a:srgbClr val="1A6798"/>
    <a:srgbClr val="56BEEC"/>
    <a:srgbClr val="74B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>
        <p:guide pos="3817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909BA-5304-4306-9F73-9677D5B0ED79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EECFD-787B-4FAE-8038-9CCB9A44946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98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EECFD-787B-4FAE-8038-9CCB9A44946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58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EECFD-787B-4FAE-8038-9CCB9A44946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72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EECFD-787B-4FAE-8038-9CCB9A44946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988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EECFD-787B-4FAE-8038-9CCB9A44946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86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EECFD-787B-4FAE-8038-9CCB9A44946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854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EECFD-787B-4FAE-8038-9CCB9A44946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5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EECFD-787B-4FAE-8038-9CCB9A44946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65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EECFD-787B-4FAE-8038-9CCB9A44946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15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EECFD-787B-4FAE-8038-9CCB9A44946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31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EECFD-787B-4FAE-8038-9CCB9A44946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42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EECFD-787B-4FAE-8038-9CCB9A44946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694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EECFD-787B-4FAE-8038-9CCB9A44946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EECFD-787B-4FAE-8038-9CCB9A44946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75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EECFD-787B-4FAE-8038-9CCB9A44946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8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EECFD-787B-4FAE-8038-9CCB9A44946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87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EECFD-787B-4FAE-8038-9CCB9A44946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56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EECFD-787B-4FAE-8038-9CCB9A44946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58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EECFD-787B-4FAE-8038-9CCB9A44946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7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41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721100"/>
          </a:xfrm>
          <a:custGeom>
            <a:avLst/>
            <a:gdLst>
              <a:gd name="connsiteX0" fmla="*/ 0 w 12192000"/>
              <a:gd name="connsiteY0" fmla="*/ 0 h 3721100"/>
              <a:gd name="connsiteX1" fmla="*/ 12192000 w 12192000"/>
              <a:gd name="connsiteY1" fmla="*/ 0 h 3721100"/>
              <a:gd name="connsiteX2" fmla="*/ 12192000 w 12192000"/>
              <a:gd name="connsiteY2" fmla="*/ 3721100 h 3721100"/>
              <a:gd name="connsiteX3" fmla="*/ 0 w 12192000"/>
              <a:gd name="connsiteY3" fmla="*/ 3721100 h 372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721100">
                <a:moveTo>
                  <a:pt x="0" y="0"/>
                </a:moveTo>
                <a:lnTo>
                  <a:pt x="12192000" y="0"/>
                </a:lnTo>
                <a:lnTo>
                  <a:pt x="12192000" y="3721100"/>
                </a:lnTo>
                <a:lnTo>
                  <a:pt x="0" y="37211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1"/>
          </p:nvPr>
        </p:nvSpPr>
        <p:spPr>
          <a:xfrm>
            <a:off x="1016000" y="1422400"/>
            <a:ext cx="4254500" cy="4762500"/>
          </a:xfrm>
          <a:custGeom>
            <a:avLst/>
            <a:gdLst>
              <a:gd name="connsiteX0" fmla="*/ 0 w 4254500"/>
              <a:gd name="connsiteY0" fmla="*/ 0 h 4762500"/>
              <a:gd name="connsiteX1" fmla="*/ 4254500 w 4254500"/>
              <a:gd name="connsiteY1" fmla="*/ 0 h 4762500"/>
              <a:gd name="connsiteX2" fmla="*/ 4254500 w 4254500"/>
              <a:gd name="connsiteY2" fmla="*/ 4762500 h 4762500"/>
              <a:gd name="connsiteX3" fmla="*/ 0 w 4254500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4500" h="4762500">
                <a:moveTo>
                  <a:pt x="0" y="0"/>
                </a:moveTo>
                <a:lnTo>
                  <a:pt x="4254500" y="0"/>
                </a:lnTo>
                <a:lnTo>
                  <a:pt x="4254500" y="4762500"/>
                </a:lnTo>
                <a:lnTo>
                  <a:pt x="0" y="4762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5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6489700" y="0"/>
            <a:ext cx="5702300" cy="6858000"/>
          </a:xfrm>
          <a:custGeom>
            <a:avLst/>
            <a:gdLst>
              <a:gd name="connsiteX0" fmla="*/ 0 w 5702300"/>
              <a:gd name="connsiteY0" fmla="*/ 6833242 h 6858000"/>
              <a:gd name="connsiteX1" fmla="*/ 6350 w 5702300"/>
              <a:gd name="connsiteY1" fmla="*/ 6858000 h 6858000"/>
              <a:gd name="connsiteX2" fmla="*/ 0 w 5702300"/>
              <a:gd name="connsiteY2" fmla="*/ 6858000 h 6858000"/>
              <a:gd name="connsiteX3" fmla="*/ 1765300 w 5702300"/>
              <a:gd name="connsiteY3" fmla="*/ 0 h 6858000"/>
              <a:gd name="connsiteX4" fmla="*/ 5702300 w 5702300"/>
              <a:gd name="connsiteY4" fmla="*/ 0 h 6858000"/>
              <a:gd name="connsiteX5" fmla="*/ 5702300 w 5702300"/>
              <a:gd name="connsiteY5" fmla="*/ 6858000 h 6858000"/>
              <a:gd name="connsiteX6" fmla="*/ 6350 w 57023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2300" h="6858000">
                <a:moveTo>
                  <a:pt x="0" y="6833242"/>
                </a:moveTo>
                <a:lnTo>
                  <a:pt x="6350" y="6858000"/>
                </a:lnTo>
                <a:lnTo>
                  <a:pt x="0" y="6858000"/>
                </a:lnTo>
                <a:close/>
                <a:moveTo>
                  <a:pt x="1765300" y="0"/>
                </a:moveTo>
                <a:lnTo>
                  <a:pt x="5702300" y="0"/>
                </a:lnTo>
                <a:lnTo>
                  <a:pt x="5702300" y="6858000"/>
                </a:lnTo>
                <a:lnTo>
                  <a:pt x="635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836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111500"/>
          </a:xfrm>
          <a:custGeom>
            <a:avLst/>
            <a:gdLst>
              <a:gd name="connsiteX0" fmla="*/ 0 w 12192000"/>
              <a:gd name="connsiteY0" fmla="*/ 0 h 3111500"/>
              <a:gd name="connsiteX1" fmla="*/ 12192000 w 12192000"/>
              <a:gd name="connsiteY1" fmla="*/ 0 h 3111500"/>
              <a:gd name="connsiteX2" fmla="*/ 12192000 w 12192000"/>
              <a:gd name="connsiteY2" fmla="*/ 3111500 h 3111500"/>
              <a:gd name="connsiteX3" fmla="*/ 0 w 12192000"/>
              <a:gd name="connsiteY3" fmla="*/ 3111500 h 311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111500">
                <a:moveTo>
                  <a:pt x="0" y="0"/>
                </a:moveTo>
                <a:lnTo>
                  <a:pt x="12192000" y="0"/>
                </a:lnTo>
                <a:lnTo>
                  <a:pt x="12192000" y="3111500"/>
                </a:lnTo>
                <a:lnTo>
                  <a:pt x="0" y="3111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6836229" y="609600"/>
            <a:ext cx="4165600" cy="5638800"/>
          </a:xfrm>
          <a:custGeom>
            <a:avLst/>
            <a:gdLst>
              <a:gd name="connsiteX0" fmla="*/ 0 w 4165600"/>
              <a:gd name="connsiteY0" fmla="*/ 0 h 5638800"/>
              <a:gd name="connsiteX1" fmla="*/ 4165600 w 4165600"/>
              <a:gd name="connsiteY1" fmla="*/ 0 h 5638800"/>
              <a:gd name="connsiteX2" fmla="*/ 4165600 w 4165600"/>
              <a:gd name="connsiteY2" fmla="*/ 5638800 h 5638800"/>
              <a:gd name="connsiteX3" fmla="*/ 0 w 4165600"/>
              <a:gd name="connsiteY3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5600" h="5638800">
                <a:moveTo>
                  <a:pt x="0" y="0"/>
                </a:moveTo>
                <a:lnTo>
                  <a:pt x="4165600" y="0"/>
                </a:lnTo>
                <a:lnTo>
                  <a:pt x="4165600" y="5638800"/>
                </a:lnTo>
                <a:lnTo>
                  <a:pt x="0" y="56388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625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5353050" y="0"/>
            <a:ext cx="6838950" cy="6858000"/>
          </a:xfrm>
          <a:custGeom>
            <a:avLst/>
            <a:gdLst>
              <a:gd name="connsiteX0" fmla="*/ 0 w 6838950"/>
              <a:gd name="connsiteY0" fmla="*/ 0 h 6858000"/>
              <a:gd name="connsiteX1" fmla="*/ 6838950 w 6838950"/>
              <a:gd name="connsiteY1" fmla="*/ 0 h 6858000"/>
              <a:gd name="connsiteX2" fmla="*/ 6838950 w 6838950"/>
              <a:gd name="connsiteY2" fmla="*/ 6858000 h 6858000"/>
              <a:gd name="connsiteX3" fmla="*/ 2543175 w 68389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38950" h="6858000">
                <a:moveTo>
                  <a:pt x="0" y="0"/>
                </a:moveTo>
                <a:lnTo>
                  <a:pt x="6838950" y="0"/>
                </a:lnTo>
                <a:lnTo>
                  <a:pt x="6838950" y="6858000"/>
                </a:lnTo>
                <a:lnTo>
                  <a:pt x="2543175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962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4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>
            <a:spLocks noGrp="1"/>
          </p:cNvSpPr>
          <p:nvPr>
            <p:ph type="pic" sz="quarter" idx="10"/>
          </p:nvPr>
        </p:nvSpPr>
        <p:spPr>
          <a:xfrm>
            <a:off x="544610" y="1819838"/>
            <a:ext cx="2586563" cy="2475478"/>
          </a:xfrm>
          <a:custGeom>
            <a:avLst/>
            <a:gdLst>
              <a:gd name="connsiteX0" fmla="*/ 0 w 2586563"/>
              <a:gd name="connsiteY0" fmla="*/ 0 h 2475478"/>
              <a:gd name="connsiteX1" fmla="*/ 2586563 w 2586563"/>
              <a:gd name="connsiteY1" fmla="*/ 0 h 2475478"/>
              <a:gd name="connsiteX2" fmla="*/ 2586563 w 2586563"/>
              <a:gd name="connsiteY2" fmla="*/ 2475478 h 2475478"/>
              <a:gd name="connsiteX3" fmla="*/ 0 w 2586563"/>
              <a:gd name="connsiteY3" fmla="*/ 2475478 h 247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6563" h="2475478">
                <a:moveTo>
                  <a:pt x="0" y="0"/>
                </a:moveTo>
                <a:lnTo>
                  <a:pt x="2586563" y="0"/>
                </a:lnTo>
                <a:lnTo>
                  <a:pt x="2586563" y="2475478"/>
                </a:lnTo>
                <a:lnTo>
                  <a:pt x="0" y="247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任意多边形: 形状 15"/>
          <p:cNvSpPr>
            <a:spLocks noGrp="1"/>
          </p:cNvSpPr>
          <p:nvPr>
            <p:ph type="pic" sz="quarter" idx="11"/>
          </p:nvPr>
        </p:nvSpPr>
        <p:spPr>
          <a:xfrm>
            <a:off x="3392906" y="3429000"/>
            <a:ext cx="2586563" cy="2475478"/>
          </a:xfrm>
          <a:custGeom>
            <a:avLst/>
            <a:gdLst>
              <a:gd name="connsiteX0" fmla="*/ 0 w 2586563"/>
              <a:gd name="connsiteY0" fmla="*/ 0 h 2475478"/>
              <a:gd name="connsiteX1" fmla="*/ 2586563 w 2586563"/>
              <a:gd name="connsiteY1" fmla="*/ 0 h 2475478"/>
              <a:gd name="connsiteX2" fmla="*/ 2586563 w 2586563"/>
              <a:gd name="connsiteY2" fmla="*/ 2475478 h 2475478"/>
              <a:gd name="connsiteX3" fmla="*/ 0 w 2586563"/>
              <a:gd name="connsiteY3" fmla="*/ 2475478 h 247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6563" h="2475478">
                <a:moveTo>
                  <a:pt x="0" y="0"/>
                </a:moveTo>
                <a:lnTo>
                  <a:pt x="2586563" y="0"/>
                </a:lnTo>
                <a:lnTo>
                  <a:pt x="2586563" y="2475478"/>
                </a:lnTo>
                <a:lnTo>
                  <a:pt x="0" y="247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任意多边形: 形状 16"/>
          <p:cNvSpPr>
            <a:spLocks noGrp="1"/>
          </p:cNvSpPr>
          <p:nvPr>
            <p:ph type="pic" sz="quarter" idx="12"/>
          </p:nvPr>
        </p:nvSpPr>
        <p:spPr>
          <a:xfrm>
            <a:off x="6241202" y="1819838"/>
            <a:ext cx="2586563" cy="2475478"/>
          </a:xfrm>
          <a:custGeom>
            <a:avLst/>
            <a:gdLst>
              <a:gd name="connsiteX0" fmla="*/ 0 w 2586563"/>
              <a:gd name="connsiteY0" fmla="*/ 0 h 2475478"/>
              <a:gd name="connsiteX1" fmla="*/ 2586563 w 2586563"/>
              <a:gd name="connsiteY1" fmla="*/ 0 h 2475478"/>
              <a:gd name="connsiteX2" fmla="*/ 2586563 w 2586563"/>
              <a:gd name="connsiteY2" fmla="*/ 2475478 h 2475478"/>
              <a:gd name="connsiteX3" fmla="*/ 0 w 2586563"/>
              <a:gd name="connsiteY3" fmla="*/ 2475478 h 247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6563" h="2475478">
                <a:moveTo>
                  <a:pt x="0" y="0"/>
                </a:moveTo>
                <a:lnTo>
                  <a:pt x="2586563" y="0"/>
                </a:lnTo>
                <a:lnTo>
                  <a:pt x="2586563" y="2475478"/>
                </a:lnTo>
                <a:lnTo>
                  <a:pt x="0" y="247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任意多边形: 形状 17"/>
          <p:cNvSpPr>
            <a:spLocks noGrp="1"/>
          </p:cNvSpPr>
          <p:nvPr>
            <p:ph type="pic" sz="quarter" idx="13"/>
          </p:nvPr>
        </p:nvSpPr>
        <p:spPr>
          <a:xfrm>
            <a:off x="9089499" y="3429000"/>
            <a:ext cx="2586563" cy="2475478"/>
          </a:xfrm>
          <a:custGeom>
            <a:avLst/>
            <a:gdLst>
              <a:gd name="connsiteX0" fmla="*/ 0 w 2586563"/>
              <a:gd name="connsiteY0" fmla="*/ 0 h 2475478"/>
              <a:gd name="connsiteX1" fmla="*/ 2586563 w 2586563"/>
              <a:gd name="connsiteY1" fmla="*/ 0 h 2475478"/>
              <a:gd name="connsiteX2" fmla="*/ 2586563 w 2586563"/>
              <a:gd name="connsiteY2" fmla="*/ 2475478 h 2475478"/>
              <a:gd name="connsiteX3" fmla="*/ 0 w 2586563"/>
              <a:gd name="connsiteY3" fmla="*/ 2475478 h 247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6563" h="2475478">
                <a:moveTo>
                  <a:pt x="0" y="0"/>
                </a:moveTo>
                <a:lnTo>
                  <a:pt x="2586563" y="0"/>
                </a:lnTo>
                <a:lnTo>
                  <a:pt x="2586563" y="2475478"/>
                </a:lnTo>
                <a:lnTo>
                  <a:pt x="0" y="247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7048878" y="29259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0"/>
          </p:nvPr>
        </p:nvSpPr>
        <p:spPr>
          <a:xfrm>
            <a:off x="544610" y="1819838"/>
            <a:ext cx="2586563" cy="2475478"/>
          </a:xfrm>
          <a:custGeom>
            <a:avLst/>
            <a:gdLst>
              <a:gd name="connsiteX0" fmla="*/ 0 w 2586563"/>
              <a:gd name="connsiteY0" fmla="*/ 0 h 2475478"/>
              <a:gd name="connsiteX1" fmla="*/ 2586563 w 2586563"/>
              <a:gd name="connsiteY1" fmla="*/ 0 h 2475478"/>
              <a:gd name="connsiteX2" fmla="*/ 2586563 w 2586563"/>
              <a:gd name="connsiteY2" fmla="*/ 2475478 h 2475478"/>
              <a:gd name="connsiteX3" fmla="*/ 0 w 2586563"/>
              <a:gd name="connsiteY3" fmla="*/ 2475478 h 247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6563" h="2475478">
                <a:moveTo>
                  <a:pt x="0" y="0"/>
                </a:moveTo>
                <a:lnTo>
                  <a:pt x="2586563" y="0"/>
                </a:lnTo>
                <a:lnTo>
                  <a:pt x="2586563" y="2475478"/>
                </a:lnTo>
                <a:lnTo>
                  <a:pt x="0" y="247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任意多边形: 形状 15"/>
          <p:cNvSpPr>
            <a:spLocks noGrp="1"/>
          </p:cNvSpPr>
          <p:nvPr>
            <p:ph type="pic" sz="quarter" idx="11"/>
          </p:nvPr>
        </p:nvSpPr>
        <p:spPr>
          <a:xfrm>
            <a:off x="3392906" y="3429000"/>
            <a:ext cx="2586563" cy="2475478"/>
          </a:xfrm>
          <a:custGeom>
            <a:avLst/>
            <a:gdLst>
              <a:gd name="connsiteX0" fmla="*/ 0 w 2586563"/>
              <a:gd name="connsiteY0" fmla="*/ 0 h 2475478"/>
              <a:gd name="connsiteX1" fmla="*/ 2586563 w 2586563"/>
              <a:gd name="connsiteY1" fmla="*/ 0 h 2475478"/>
              <a:gd name="connsiteX2" fmla="*/ 2586563 w 2586563"/>
              <a:gd name="connsiteY2" fmla="*/ 2475478 h 2475478"/>
              <a:gd name="connsiteX3" fmla="*/ 0 w 2586563"/>
              <a:gd name="connsiteY3" fmla="*/ 2475478 h 247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6563" h="2475478">
                <a:moveTo>
                  <a:pt x="0" y="0"/>
                </a:moveTo>
                <a:lnTo>
                  <a:pt x="2586563" y="0"/>
                </a:lnTo>
                <a:lnTo>
                  <a:pt x="2586563" y="2475478"/>
                </a:lnTo>
                <a:lnTo>
                  <a:pt x="0" y="247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任意多边形: 形状 16"/>
          <p:cNvSpPr>
            <a:spLocks noGrp="1"/>
          </p:cNvSpPr>
          <p:nvPr>
            <p:ph type="pic" sz="quarter" idx="12"/>
          </p:nvPr>
        </p:nvSpPr>
        <p:spPr>
          <a:xfrm>
            <a:off x="6241202" y="1819838"/>
            <a:ext cx="2586563" cy="2475478"/>
          </a:xfrm>
          <a:custGeom>
            <a:avLst/>
            <a:gdLst>
              <a:gd name="connsiteX0" fmla="*/ 0 w 2586563"/>
              <a:gd name="connsiteY0" fmla="*/ 0 h 2475478"/>
              <a:gd name="connsiteX1" fmla="*/ 2586563 w 2586563"/>
              <a:gd name="connsiteY1" fmla="*/ 0 h 2475478"/>
              <a:gd name="connsiteX2" fmla="*/ 2586563 w 2586563"/>
              <a:gd name="connsiteY2" fmla="*/ 2475478 h 2475478"/>
              <a:gd name="connsiteX3" fmla="*/ 0 w 2586563"/>
              <a:gd name="connsiteY3" fmla="*/ 2475478 h 247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6563" h="2475478">
                <a:moveTo>
                  <a:pt x="0" y="0"/>
                </a:moveTo>
                <a:lnTo>
                  <a:pt x="2586563" y="0"/>
                </a:lnTo>
                <a:lnTo>
                  <a:pt x="2586563" y="2475478"/>
                </a:lnTo>
                <a:lnTo>
                  <a:pt x="0" y="247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任意多边形: 形状 17"/>
          <p:cNvSpPr>
            <a:spLocks noGrp="1"/>
          </p:cNvSpPr>
          <p:nvPr>
            <p:ph type="pic" sz="quarter" idx="13"/>
          </p:nvPr>
        </p:nvSpPr>
        <p:spPr>
          <a:xfrm>
            <a:off x="9089499" y="3429000"/>
            <a:ext cx="2586563" cy="2475478"/>
          </a:xfrm>
          <a:custGeom>
            <a:avLst/>
            <a:gdLst>
              <a:gd name="connsiteX0" fmla="*/ 0 w 2586563"/>
              <a:gd name="connsiteY0" fmla="*/ 0 h 2475478"/>
              <a:gd name="connsiteX1" fmla="*/ 2586563 w 2586563"/>
              <a:gd name="connsiteY1" fmla="*/ 0 h 2475478"/>
              <a:gd name="connsiteX2" fmla="*/ 2586563 w 2586563"/>
              <a:gd name="connsiteY2" fmla="*/ 2475478 h 2475478"/>
              <a:gd name="connsiteX3" fmla="*/ 0 w 2586563"/>
              <a:gd name="connsiteY3" fmla="*/ 2475478 h 247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6563" h="2475478">
                <a:moveTo>
                  <a:pt x="0" y="0"/>
                </a:moveTo>
                <a:lnTo>
                  <a:pt x="2586563" y="0"/>
                </a:lnTo>
                <a:lnTo>
                  <a:pt x="2586563" y="2475478"/>
                </a:lnTo>
                <a:lnTo>
                  <a:pt x="0" y="2475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41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0172701" cy="6858000"/>
          </a:xfrm>
          <a:custGeom>
            <a:avLst/>
            <a:gdLst>
              <a:gd name="connsiteX0" fmla="*/ 0 w 10172701"/>
              <a:gd name="connsiteY0" fmla="*/ 0 h 6858000"/>
              <a:gd name="connsiteX1" fmla="*/ 10172701 w 10172701"/>
              <a:gd name="connsiteY1" fmla="*/ 0 h 6858000"/>
              <a:gd name="connsiteX2" fmla="*/ 1938142 w 10172701"/>
              <a:gd name="connsiteY2" fmla="*/ 6858000 h 6858000"/>
              <a:gd name="connsiteX3" fmla="*/ 0 w 101727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2701" h="6858000">
                <a:moveTo>
                  <a:pt x="0" y="0"/>
                </a:moveTo>
                <a:lnTo>
                  <a:pt x="10172701" y="0"/>
                </a:lnTo>
                <a:lnTo>
                  <a:pt x="193814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44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6832598" y="2670324"/>
            <a:ext cx="5359400" cy="4187676"/>
          </a:xfrm>
          <a:custGeom>
            <a:avLst/>
            <a:gdLst>
              <a:gd name="connsiteX0" fmla="*/ 3354986 w 5359400"/>
              <a:gd name="connsiteY0" fmla="*/ 0 h 4187676"/>
              <a:gd name="connsiteX1" fmla="*/ 5359400 w 5359400"/>
              <a:gd name="connsiteY1" fmla="*/ 2501898 h 4187676"/>
              <a:gd name="connsiteX2" fmla="*/ 5359400 w 5359400"/>
              <a:gd name="connsiteY2" fmla="*/ 4187676 h 4187676"/>
              <a:gd name="connsiteX3" fmla="*/ 0 w 5359400"/>
              <a:gd name="connsiteY3" fmla="*/ 4187676 h 418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400" h="4187676">
                <a:moveTo>
                  <a:pt x="3354986" y="0"/>
                </a:moveTo>
                <a:lnTo>
                  <a:pt x="5359400" y="2501898"/>
                </a:lnTo>
                <a:lnTo>
                  <a:pt x="5359400" y="4187676"/>
                </a:lnTo>
                <a:lnTo>
                  <a:pt x="0" y="4187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9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515938" y="1714500"/>
            <a:ext cx="3465368" cy="2184400"/>
          </a:xfrm>
          <a:custGeom>
            <a:avLst/>
            <a:gdLst>
              <a:gd name="connsiteX0" fmla="*/ 0 w 3465368"/>
              <a:gd name="connsiteY0" fmla="*/ 0 h 2184400"/>
              <a:gd name="connsiteX1" fmla="*/ 3465368 w 3465368"/>
              <a:gd name="connsiteY1" fmla="*/ 0 h 2184400"/>
              <a:gd name="connsiteX2" fmla="*/ 3465368 w 3465368"/>
              <a:gd name="connsiteY2" fmla="*/ 2184400 h 2184400"/>
              <a:gd name="connsiteX3" fmla="*/ 0 w 3465368"/>
              <a:gd name="connsiteY3" fmla="*/ 2184400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5368" h="2184400">
                <a:moveTo>
                  <a:pt x="0" y="0"/>
                </a:moveTo>
                <a:lnTo>
                  <a:pt x="3465368" y="0"/>
                </a:lnTo>
                <a:lnTo>
                  <a:pt x="3465368" y="2184400"/>
                </a:lnTo>
                <a:lnTo>
                  <a:pt x="0" y="2184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12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544612" y="1612004"/>
            <a:ext cx="3101987" cy="4572897"/>
          </a:xfrm>
          <a:custGeom>
            <a:avLst/>
            <a:gdLst>
              <a:gd name="connsiteX0" fmla="*/ 0 w 3101987"/>
              <a:gd name="connsiteY0" fmla="*/ 0 h 4572897"/>
              <a:gd name="connsiteX1" fmla="*/ 3101987 w 3101987"/>
              <a:gd name="connsiteY1" fmla="*/ 0 h 4572897"/>
              <a:gd name="connsiteX2" fmla="*/ 3101987 w 3101987"/>
              <a:gd name="connsiteY2" fmla="*/ 4572897 h 4572897"/>
              <a:gd name="connsiteX3" fmla="*/ 0 w 3101987"/>
              <a:gd name="connsiteY3" fmla="*/ 4572897 h 457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1987" h="4572897">
                <a:moveTo>
                  <a:pt x="0" y="0"/>
                </a:moveTo>
                <a:lnTo>
                  <a:pt x="3101987" y="0"/>
                </a:lnTo>
                <a:lnTo>
                  <a:pt x="3101987" y="4572897"/>
                </a:lnTo>
                <a:lnTo>
                  <a:pt x="0" y="45728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0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24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>
            <a:spLocks noGrp="1"/>
          </p:cNvSpPr>
          <p:nvPr>
            <p:ph type="pic" sz="quarter" idx="10"/>
          </p:nvPr>
        </p:nvSpPr>
        <p:spPr>
          <a:xfrm>
            <a:off x="829093" y="1752600"/>
            <a:ext cx="4102100" cy="4127500"/>
          </a:xfrm>
          <a:custGeom>
            <a:avLst/>
            <a:gdLst>
              <a:gd name="connsiteX0" fmla="*/ 0 w 4102100"/>
              <a:gd name="connsiteY0" fmla="*/ 0 h 4127500"/>
              <a:gd name="connsiteX1" fmla="*/ 4102100 w 4102100"/>
              <a:gd name="connsiteY1" fmla="*/ 0 h 4127500"/>
              <a:gd name="connsiteX2" fmla="*/ 4102100 w 4102100"/>
              <a:gd name="connsiteY2" fmla="*/ 4127500 h 4127500"/>
              <a:gd name="connsiteX3" fmla="*/ 0 w 4102100"/>
              <a:gd name="connsiteY3" fmla="*/ 4127500 h 41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2100" h="4127500">
                <a:moveTo>
                  <a:pt x="0" y="0"/>
                </a:moveTo>
                <a:lnTo>
                  <a:pt x="4102100" y="0"/>
                </a:lnTo>
                <a:lnTo>
                  <a:pt x="4102100" y="4127500"/>
                </a:lnTo>
                <a:lnTo>
                  <a:pt x="0" y="4127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4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03103-768C-43C0-B879-65FD64D814A8}" type="datetimeFigureOut">
              <a:rPr lang="zh-CN" altLang="en-US" smtClean="0"/>
              <a:pPr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35A79-D6BC-4949-B12F-9C37FF8576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8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8" r:id="rId2"/>
    <p:sldLayoutId id="2147483669" r:id="rId3"/>
    <p:sldLayoutId id="2147483667" r:id="rId4"/>
    <p:sldLayoutId id="2147483666" r:id="rId5"/>
    <p:sldLayoutId id="2147483665" r:id="rId6"/>
    <p:sldLayoutId id="2147483664" r:id="rId7"/>
    <p:sldLayoutId id="2147483663" r:id="rId8"/>
    <p:sldLayoutId id="2147483662" r:id="rId9"/>
    <p:sldLayoutId id="2147483661" r:id="rId10"/>
    <p:sldLayoutId id="2147483660" r:id="rId11"/>
    <p:sldLayoutId id="2147483659" r:id="rId12"/>
    <p:sldLayoutId id="2147483658" r:id="rId13"/>
    <p:sldLayoutId id="2147483657" r:id="rId14"/>
    <p:sldLayoutId id="214748365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占位符 22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12" name="矩形 11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等腰三角形 10"/>
          <p:cNvSpPr/>
          <p:nvPr/>
        </p:nvSpPr>
        <p:spPr>
          <a:xfrm>
            <a:off x="8853714" y="3193143"/>
            <a:ext cx="3338286" cy="3664858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-1" y="0"/>
            <a:ext cx="2142699" cy="1951630"/>
          </a:xfrm>
          <a:prstGeom prst="triangle">
            <a:avLst>
              <a:gd name="adj" fmla="val 4172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0" y="0"/>
            <a:ext cx="3616657" cy="6858000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1241946" y="2070338"/>
            <a:ext cx="2524836" cy="47876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/>
          <p:cNvSpPr/>
          <p:nvPr/>
        </p:nvSpPr>
        <p:spPr>
          <a:xfrm>
            <a:off x="8853714" y="4020456"/>
            <a:ext cx="3338286" cy="283754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59629" y="1908797"/>
            <a:ext cx="6494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tx2">
                    <a:lumMod val="50000"/>
                  </a:schemeClr>
                </a:solidFill>
              </a:rPr>
              <a:t>盲盲人海</a:t>
            </a:r>
            <a:r>
              <a:rPr lang="zh-TW" altLang="en-US" sz="3600" b="1" dirty="0">
                <a:solidFill>
                  <a:srgbClr val="238ACB"/>
                </a:solidFill>
              </a:rPr>
              <a:t>（行動輔助系統</a:t>
            </a:r>
            <a:r>
              <a:rPr lang="zh-TW" altLang="en-US" sz="4800" b="1" dirty="0">
                <a:solidFill>
                  <a:srgbClr val="238ACB"/>
                </a:solidFill>
              </a:rPr>
              <a:t>）</a:t>
            </a:r>
            <a:endParaRPr lang="zh-CN" altLang="en-US" sz="4800" b="1" dirty="0">
              <a:solidFill>
                <a:srgbClr val="238ACB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14856" y="1538349"/>
            <a:ext cx="330928" cy="330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66782" y="4455686"/>
            <a:ext cx="568964" cy="568964"/>
          </a:xfrm>
          <a:prstGeom prst="rect">
            <a:avLst/>
          </a:prstGeom>
          <a:noFill/>
          <a:ln w="381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193505" y="4882409"/>
            <a:ext cx="284482" cy="284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504364" y="2820352"/>
            <a:ext cx="6741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等线" panose="02010600030101010101" pitchFamily="2" charset="-122"/>
              </a:rPr>
              <a:t>第</a:t>
            </a:r>
            <a:r>
              <a:rPr kumimoji="0" lang="en-US" altLang="zh-TW" sz="2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109504</a:t>
            </a:r>
            <a:r>
              <a:rPr kumimoji="0" lang="zh-TW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rPr>
              <a:t>組</a:t>
            </a:r>
            <a:endParaRPr kumimoji="0" lang="zh-CN" altLang="en-US" sz="200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C7B71B6-3815-4349-9C83-C0DCB34D5437}"/>
              </a:ext>
            </a:extLst>
          </p:cNvPr>
          <p:cNvSpPr txBox="1"/>
          <p:nvPr/>
        </p:nvSpPr>
        <p:spPr>
          <a:xfrm>
            <a:off x="4429969" y="3617553"/>
            <a:ext cx="5750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指導老師：蘇建興老師</a:t>
            </a:r>
            <a:endParaRPr lang="en-US" altLang="zh-TW" dirty="0"/>
          </a:p>
          <a:p>
            <a:r>
              <a:rPr lang="zh-TW" altLang="en-US" dirty="0"/>
              <a:t>專題學生：</a:t>
            </a:r>
            <a:r>
              <a:rPr lang="en-US" altLang="zh-TW" dirty="0"/>
              <a:t>10556019</a:t>
            </a:r>
            <a:r>
              <a:rPr lang="zh-TW" altLang="zh-TW" dirty="0"/>
              <a:t>鍾紫絨、</a:t>
            </a:r>
            <a:r>
              <a:rPr lang="en-US" altLang="zh-TW" dirty="0"/>
              <a:t>10556002</a:t>
            </a:r>
            <a:r>
              <a:rPr lang="zh-TW" altLang="zh-TW" dirty="0"/>
              <a:t>蔣秉叡、</a:t>
            </a:r>
            <a:r>
              <a:rPr lang="en-US" altLang="zh-TW" dirty="0"/>
              <a:t>10556027</a:t>
            </a:r>
            <a:r>
              <a:rPr lang="zh-TW" altLang="zh-TW" dirty="0"/>
              <a:t>詹舒融、</a:t>
            </a:r>
            <a:r>
              <a:rPr lang="en-US" altLang="zh-TW" dirty="0"/>
              <a:t>10556029</a:t>
            </a:r>
            <a:r>
              <a:rPr lang="zh-TW" altLang="zh-TW" dirty="0"/>
              <a:t>陳昱家、</a:t>
            </a:r>
            <a:r>
              <a:rPr lang="en-US" altLang="zh-TW" dirty="0"/>
              <a:t>10556039</a:t>
            </a:r>
            <a:r>
              <a:rPr lang="zh-TW" altLang="zh-TW" dirty="0"/>
              <a:t>曾品翰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87014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5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27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7">
            <a:extLst>
              <a:ext uri="{FF2B5EF4-FFF2-40B4-BE49-F238E27FC236}">
                <a16:creationId xmlns:a16="http://schemas.microsoft.com/office/drawing/2014/main" id="{407CB42E-6753-49CC-8D1A-BB7760A42022}"/>
              </a:ext>
            </a:extLst>
          </p:cNvPr>
          <p:cNvSpPr/>
          <p:nvPr/>
        </p:nvSpPr>
        <p:spPr>
          <a:xfrm flipH="1">
            <a:off x="6819499" y="2076127"/>
            <a:ext cx="4709482" cy="665401"/>
          </a:xfrm>
          <a:prstGeom prst="parallelogram">
            <a:avLst>
              <a:gd name="adj" fmla="val 49802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平行四边形 30">
            <a:extLst>
              <a:ext uri="{FF2B5EF4-FFF2-40B4-BE49-F238E27FC236}">
                <a16:creationId xmlns:a16="http://schemas.microsoft.com/office/drawing/2014/main" id="{F0A8FF6E-0F5C-4D84-A864-5ED512F171E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181109" y="2835998"/>
            <a:ext cx="3932334" cy="665401"/>
          </a:xfrm>
          <a:prstGeom prst="parallelogram">
            <a:avLst>
              <a:gd name="adj" fmla="val 49828"/>
            </a:avLst>
          </a:prstGeom>
          <a:noFill/>
          <a:ln w="19050">
            <a:solidFill>
              <a:schemeClr val="accent3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平行四边形 31">
            <a:extLst>
              <a:ext uri="{FF2B5EF4-FFF2-40B4-BE49-F238E27FC236}">
                <a16:creationId xmlns:a16="http://schemas.microsoft.com/office/drawing/2014/main" id="{EABE2C3F-9BC9-49CC-8BC3-3F68C22E9BF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4141" y="3542474"/>
            <a:ext cx="4202252" cy="667456"/>
          </a:xfrm>
          <a:prstGeom prst="parallelogram">
            <a:avLst>
              <a:gd name="adj" fmla="val 49675"/>
            </a:avLst>
          </a:prstGeom>
          <a:noFill/>
          <a:ln w="19050">
            <a:solidFill>
              <a:schemeClr val="accent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平行四边形 32">
            <a:extLst>
              <a:ext uri="{FF2B5EF4-FFF2-40B4-BE49-F238E27FC236}">
                <a16:creationId xmlns:a16="http://schemas.microsoft.com/office/drawing/2014/main" id="{B8B808D3-4CF1-46DD-8C28-6550C623272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11604" y="4292078"/>
            <a:ext cx="3644077" cy="665401"/>
          </a:xfrm>
          <a:prstGeom prst="parallelogram">
            <a:avLst>
              <a:gd name="adj" fmla="val 49828"/>
            </a:avLst>
          </a:prstGeom>
          <a:noFill/>
          <a:ln w="19050">
            <a:solidFill>
              <a:schemeClr val="accent2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0" name="组合 2">
            <a:extLst>
              <a:ext uri="{FF2B5EF4-FFF2-40B4-BE49-F238E27FC236}">
                <a16:creationId xmlns:a16="http://schemas.microsoft.com/office/drawing/2014/main" id="{B2612554-A5D4-4C8B-BF17-8B5FD3C1B9AD}"/>
              </a:ext>
            </a:extLst>
          </p:cNvPr>
          <p:cNvGrpSpPr/>
          <p:nvPr/>
        </p:nvGrpSpPr>
        <p:grpSpPr>
          <a:xfrm>
            <a:off x="5490753" y="2076127"/>
            <a:ext cx="1601892" cy="1382146"/>
            <a:chOff x="5490753" y="2076127"/>
            <a:chExt cx="1601892" cy="1382146"/>
          </a:xfrm>
          <a:solidFill>
            <a:schemeClr val="accent4"/>
          </a:solidFill>
        </p:grpSpPr>
        <p:sp>
          <p:nvSpPr>
            <p:cNvPr id="11" name="六边形 3">
              <a:extLst>
                <a:ext uri="{FF2B5EF4-FFF2-40B4-BE49-F238E27FC236}">
                  <a16:creationId xmlns:a16="http://schemas.microsoft.com/office/drawing/2014/main" id="{EA34E9DC-8A68-4040-99D5-615D08A6FDAE}"/>
                </a:ext>
              </a:extLst>
            </p:cNvPr>
            <p:cNvSpPr/>
            <p:nvPr/>
          </p:nvSpPr>
          <p:spPr>
            <a:xfrm>
              <a:off x="5490753" y="2076127"/>
              <a:ext cx="1601892" cy="138214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93731A16-6828-4365-8357-7CA540A89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403" y="2534104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S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26">
            <a:extLst>
              <a:ext uri="{FF2B5EF4-FFF2-40B4-BE49-F238E27FC236}">
                <a16:creationId xmlns:a16="http://schemas.microsoft.com/office/drawing/2014/main" id="{732C1448-105E-4993-9F16-D0FD589AF348}"/>
              </a:ext>
            </a:extLst>
          </p:cNvPr>
          <p:cNvGrpSpPr/>
          <p:nvPr/>
        </p:nvGrpSpPr>
        <p:grpSpPr>
          <a:xfrm>
            <a:off x="6844146" y="2838053"/>
            <a:ext cx="1601892" cy="1380091"/>
            <a:chOff x="6844146" y="2838053"/>
            <a:chExt cx="1601892" cy="1380091"/>
          </a:xfrm>
          <a:solidFill>
            <a:schemeClr val="accent3"/>
          </a:solidFill>
        </p:grpSpPr>
        <p:sp>
          <p:nvSpPr>
            <p:cNvPr id="14" name="六边形 5">
              <a:extLst>
                <a:ext uri="{FF2B5EF4-FFF2-40B4-BE49-F238E27FC236}">
                  <a16:creationId xmlns:a16="http://schemas.microsoft.com/office/drawing/2014/main" id="{6E82A13A-6BF4-4163-915A-000021D021BB}"/>
                </a:ext>
              </a:extLst>
            </p:cNvPr>
            <p:cNvSpPr/>
            <p:nvPr/>
          </p:nvSpPr>
          <p:spPr>
            <a:xfrm>
              <a:off x="6844146" y="2838053"/>
              <a:ext cx="1601892" cy="138009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A791BCF1-E1F4-4D53-AD36-44326B3F7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0795" y="3363802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W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27">
            <a:extLst>
              <a:ext uri="{FF2B5EF4-FFF2-40B4-BE49-F238E27FC236}">
                <a16:creationId xmlns:a16="http://schemas.microsoft.com/office/drawing/2014/main" id="{51A92C7C-FB6E-40DC-8A17-AFF05682AB43}"/>
              </a:ext>
            </a:extLst>
          </p:cNvPr>
          <p:cNvGrpSpPr/>
          <p:nvPr/>
        </p:nvGrpSpPr>
        <p:grpSpPr>
          <a:xfrm>
            <a:off x="5490753" y="3579441"/>
            <a:ext cx="1601892" cy="1382146"/>
            <a:chOff x="5490753" y="3579441"/>
            <a:chExt cx="1601892" cy="1382146"/>
          </a:xfrm>
          <a:solidFill>
            <a:schemeClr val="accent2"/>
          </a:solidFill>
        </p:grpSpPr>
        <p:sp>
          <p:nvSpPr>
            <p:cNvPr id="17" name="六边形 4">
              <a:extLst>
                <a:ext uri="{FF2B5EF4-FFF2-40B4-BE49-F238E27FC236}">
                  <a16:creationId xmlns:a16="http://schemas.microsoft.com/office/drawing/2014/main" id="{76D51799-D8BF-47C8-93AC-B5F10B973E9F}"/>
                </a:ext>
              </a:extLst>
            </p:cNvPr>
            <p:cNvSpPr/>
            <p:nvPr/>
          </p:nvSpPr>
          <p:spPr>
            <a:xfrm>
              <a:off x="5490753" y="3579441"/>
              <a:ext cx="1601892" cy="1382146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5752A996-1BAC-4108-8A2F-14BA3E000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403" y="4057955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O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">
            <a:extLst>
              <a:ext uri="{FF2B5EF4-FFF2-40B4-BE49-F238E27FC236}">
                <a16:creationId xmlns:a16="http://schemas.microsoft.com/office/drawing/2014/main" id="{E0744B50-AE26-4A4F-82F2-C5A035FBE52B}"/>
              </a:ext>
            </a:extLst>
          </p:cNvPr>
          <p:cNvGrpSpPr/>
          <p:nvPr/>
        </p:nvGrpSpPr>
        <p:grpSpPr>
          <a:xfrm>
            <a:off x="4137360" y="2823676"/>
            <a:ext cx="1601892" cy="1380091"/>
            <a:chOff x="4137360" y="2823676"/>
            <a:chExt cx="1601892" cy="1380091"/>
          </a:xfrm>
          <a:solidFill>
            <a:schemeClr val="accent1"/>
          </a:solidFill>
        </p:grpSpPr>
        <p:sp>
          <p:nvSpPr>
            <p:cNvPr id="20" name="六边形 6">
              <a:extLst>
                <a:ext uri="{FF2B5EF4-FFF2-40B4-BE49-F238E27FC236}">
                  <a16:creationId xmlns:a16="http://schemas.microsoft.com/office/drawing/2014/main" id="{737B8080-8C13-433A-A65F-3D5FAD3CF7DB}"/>
                </a:ext>
              </a:extLst>
            </p:cNvPr>
            <p:cNvSpPr/>
            <p:nvPr/>
          </p:nvSpPr>
          <p:spPr>
            <a:xfrm>
              <a:off x="4137360" y="2823676"/>
              <a:ext cx="1601892" cy="138009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200">
                <a:solidFill>
                  <a:schemeClr val="bg1"/>
                </a:solidFill>
              </a:endParaRPr>
            </a:p>
          </p:txBody>
        </p:sp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422A80A4-8BA0-4FC4-9338-1AA4D31A0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493" y="3349425"/>
              <a:ext cx="328593" cy="3285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4000" dirty="0">
                  <a:solidFill>
                    <a:schemeClr val="bg1"/>
                  </a:solidFill>
                </a:rPr>
                <a:t>T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矩形 7">
            <a:extLst>
              <a:ext uri="{FF2B5EF4-FFF2-40B4-BE49-F238E27FC236}">
                <a16:creationId xmlns:a16="http://schemas.microsoft.com/office/drawing/2014/main" id="{F168645C-6D59-44E9-B387-864DCBA00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634" y="2190179"/>
            <a:ext cx="5147563" cy="429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b="1" dirty="0">
                <a:solidFill>
                  <a:srgbClr val="1A6798"/>
                </a:solidFill>
              </a:rPr>
              <a:t>提升即時性及適用環境的廣泛程度。</a:t>
            </a:r>
            <a:endParaRPr lang="zh-CN" altLang="en-US" sz="2000" b="1" dirty="0">
              <a:solidFill>
                <a:srgbClr val="1A6798"/>
              </a:solidFill>
            </a:endParaRPr>
          </a:p>
        </p:txBody>
      </p:sp>
      <p:sp>
        <p:nvSpPr>
          <p:cNvPr id="23" name="矩形 7">
            <a:extLst>
              <a:ext uri="{FF2B5EF4-FFF2-40B4-BE49-F238E27FC236}">
                <a16:creationId xmlns:a16="http://schemas.microsoft.com/office/drawing/2014/main" id="{3430FE93-D2CF-4B13-828E-82A04DB62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8098" y="2967613"/>
            <a:ext cx="4224233" cy="429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b="1" dirty="0">
                <a:solidFill>
                  <a:srgbClr val="238ACB"/>
                </a:solidFill>
              </a:rPr>
              <a:t>分析資料時可能產生誤差。</a:t>
            </a:r>
          </a:p>
        </p:txBody>
      </p:sp>
      <p:sp>
        <p:nvSpPr>
          <p:cNvPr id="24" name="矩形 7">
            <a:extLst>
              <a:ext uri="{FF2B5EF4-FFF2-40B4-BE49-F238E27FC236}">
                <a16:creationId xmlns:a16="http://schemas.microsoft.com/office/drawing/2014/main" id="{21C38216-6859-46FC-9CDA-2406A1310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163" y="4405379"/>
            <a:ext cx="3300904" cy="429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b="1" dirty="0">
                <a:solidFill>
                  <a:srgbClr val="31A8DF"/>
                </a:solidFill>
              </a:rPr>
              <a:t>視障人口逐年增加。</a:t>
            </a:r>
          </a:p>
        </p:txBody>
      </p:sp>
      <p:sp>
        <p:nvSpPr>
          <p:cNvPr id="25" name="矩形 7">
            <a:extLst>
              <a:ext uri="{FF2B5EF4-FFF2-40B4-BE49-F238E27FC236}">
                <a16:creationId xmlns:a16="http://schemas.microsoft.com/office/drawing/2014/main" id="{6DDF3FD1-DAF1-4CA0-997F-FD2F6272D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11" y="3664179"/>
            <a:ext cx="5455340" cy="429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b="1" dirty="0">
                <a:solidFill>
                  <a:srgbClr val="56BEEC"/>
                </a:solidFill>
              </a:rPr>
              <a:t>單比技術方面有被替代的風險。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89FBB93-CBA2-4985-865B-2D9820B0847A}"/>
              </a:ext>
            </a:extLst>
          </p:cNvPr>
          <p:cNvSpPr/>
          <p:nvPr/>
        </p:nvSpPr>
        <p:spPr>
          <a:xfrm>
            <a:off x="544611" y="406200"/>
            <a:ext cx="568964" cy="568964"/>
          </a:xfrm>
          <a:prstGeom prst="rect">
            <a:avLst/>
          </a:prstGeom>
          <a:noFill/>
          <a:ln w="381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2553514-B2F3-4D0C-8A89-2B3FA8C12A6A}"/>
              </a:ext>
            </a:extLst>
          </p:cNvPr>
          <p:cNvSpPr/>
          <p:nvPr/>
        </p:nvSpPr>
        <p:spPr>
          <a:xfrm>
            <a:off x="971334" y="832923"/>
            <a:ext cx="284482" cy="284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4">
            <a:extLst>
              <a:ext uri="{FF2B5EF4-FFF2-40B4-BE49-F238E27FC236}">
                <a16:creationId xmlns:a16="http://schemas.microsoft.com/office/drawing/2014/main" id="{9A458A95-E77D-442B-A01F-0EC8B603AF8E}"/>
              </a:ext>
            </a:extLst>
          </p:cNvPr>
          <p:cNvSpPr txBox="1"/>
          <p:nvPr/>
        </p:nvSpPr>
        <p:spPr>
          <a:xfrm>
            <a:off x="1403624" y="430821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</a:rPr>
              <a:t>SWOT</a:t>
            </a:r>
            <a:r>
              <a:rPr lang="zh-TW" altLang="en-US" sz="3200" b="1" dirty="0">
                <a:solidFill>
                  <a:schemeClr val="tx2">
                    <a:lumMod val="50000"/>
                  </a:schemeClr>
                </a:solidFill>
              </a:rPr>
              <a:t> 分析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8791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2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-47806" y="3193143"/>
            <a:ext cx="6855006" cy="3664858"/>
            <a:chOff x="5062764" y="3193143"/>
            <a:chExt cx="3338286" cy="3664858"/>
          </a:xfrm>
        </p:grpSpPr>
        <p:sp>
          <p:nvSpPr>
            <p:cNvPr id="6" name="等腰三角形 5"/>
            <p:cNvSpPr/>
            <p:nvPr/>
          </p:nvSpPr>
          <p:spPr>
            <a:xfrm>
              <a:off x="5062764" y="3193143"/>
              <a:ext cx="3338286" cy="3664858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062764" y="4020456"/>
              <a:ext cx="3338286" cy="2837543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2259993" y="2537262"/>
            <a:ext cx="1459094" cy="14590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73087" y="2758978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solidFill>
                  <a:schemeClr val="tx2">
                    <a:lumMod val="50000"/>
                  </a:schemeClr>
                </a:solidFill>
              </a:rPr>
              <a:t>系統功能簡介</a:t>
            </a:r>
            <a:endParaRPr lang="zh-CN" altLang="en-US" sz="6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>
            <a:off x="4287671" y="-1046330"/>
            <a:ext cx="3616657" cy="12192002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32993" y="2758978"/>
            <a:ext cx="1713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</a:rPr>
              <a:t>0</a:t>
            </a:r>
            <a:r>
              <a:rPr lang="en-US" altLang="zh-TW" sz="6000" b="1" dirty="0">
                <a:solidFill>
                  <a:schemeClr val="bg1"/>
                </a:solidFill>
              </a:rPr>
              <a:t>4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4EAAA51-4F51-49FD-B106-51783826ED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858" y="2513163"/>
            <a:ext cx="1218895" cy="12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474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2DFB3B-DFF3-4144-9926-DB6B723416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0" y="2501900"/>
            <a:ext cx="12192000" cy="3149600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>
            <a:off x="1142645" y="1386470"/>
            <a:ext cx="1854200" cy="1854200"/>
          </a:xfrm>
          <a:prstGeom prst="diamon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3951739" y="1380755"/>
            <a:ext cx="1854000" cy="1854000"/>
          </a:xfrm>
          <a:prstGeom prst="diamon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6668519" y="1295400"/>
            <a:ext cx="1854000" cy="1854000"/>
          </a:xfrm>
          <a:prstGeom prst="diamon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9368814" y="1295400"/>
            <a:ext cx="1854000" cy="1854000"/>
          </a:xfrm>
          <a:prstGeom prst="diamon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52200" y="3359292"/>
            <a:ext cx="2032708" cy="1081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800" b="1" dirty="0">
                <a:solidFill>
                  <a:schemeClr val="bg1"/>
                </a:solidFill>
              </a:rPr>
              <a:t>多重感測</a:t>
            </a:r>
            <a:endParaRPr lang="en-US" altLang="zh-TW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TW" altLang="en-US" sz="2800" b="1" dirty="0">
                <a:solidFill>
                  <a:schemeClr val="bg1"/>
                </a:solidFill>
              </a:rPr>
              <a:t>融合技術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42940" y="3359292"/>
            <a:ext cx="2326269" cy="1081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800" b="1" dirty="0">
                <a:solidFill>
                  <a:schemeClr val="bg1"/>
                </a:solidFill>
              </a:rPr>
              <a:t>即時回饋語音、震動提示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79165" y="3327402"/>
            <a:ext cx="2032708" cy="1081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增加交通</a:t>
            </a:r>
            <a:endParaRPr lang="en-US" altLang="zh-CN" sz="2800" b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</a:rPr>
              <a:t>工具提醒</a:t>
            </a:r>
          </a:p>
        </p:txBody>
      </p:sp>
      <p:sp>
        <p:nvSpPr>
          <p:cNvPr id="35" name="矩形 34"/>
          <p:cNvSpPr/>
          <p:nvPr/>
        </p:nvSpPr>
        <p:spPr>
          <a:xfrm>
            <a:off x="9279460" y="3362837"/>
            <a:ext cx="2032708" cy="1081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800" b="1" dirty="0">
                <a:solidFill>
                  <a:schemeClr val="bg1"/>
                </a:solidFill>
              </a:rPr>
              <a:t>不同使用者的基礎介面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4" name="圖片 13" descr="一張含有 畫畫 的圖片&#10;&#10;自動產生的描述">
            <a:extLst>
              <a:ext uri="{FF2B5EF4-FFF2-40B4-BE49-F238E27FC236}">
                <a16:creationId xmlns:a16="http://schemas.microsoft.com/office/drawing/2014/main" id="{DF35CE07-AD1C-482E-8F27-03E0A5C92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17" y="1869927"/>
            <a:ext cx="873274" cy="87327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DC83DBAF-DFC5-4E06-BA4C-3C00D477B8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882" y="1785763"/>
            <a:ext cx="873274" cy="87327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4A61B3D4-CF8A-48C1-A38B-E9BD0FAB02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46" y="1737094"/>
            <a:ext cx="1022817" cy="102281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F24202D7-BB6B-4622-A97E-D4FD656A57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38" y="1832678"/>
            <a:ext cx="989842" cy="98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015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3BCD868-C75C-4652-A617-965104C6792B}"/>
              </a:ext>
            </a:extLst>
          </p:cNvPr>
          <p:cNvSpPr/>
          <p:nvPr/>
        </p:nvSpPr>
        <p:spPr>
          <a:xfrm>
            <a:off x="544611" y="406200"/>
            <a:ext cx="568964" cy="568964"/>
          </a:xfrm>
          <a:prstGeom prst="rect">
            <a:avLst/>
          </a:prstGeom>
          <a:noFill/>
          <a:ln w="381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B836BF-BB38-4743-AD2F-D18885503BF8}"/>
              </a:ext>
            </a:extLst>
          </p:cNvPr>
          <p:cNvSpPr/>
          <p:nvPr/>
        </p:nvSpPr>
        <p:spPr>
          <a:xfrm>
            <a:off x="971334" y="832923"/>
            <a:ext cx="284482" cy="284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15635ECB-609D-4926-ACCE-4177BB3A7A92}"/>
              </a:ext>
            </a:extLst>
          </p:cNvPr>
          <p:cNvSpPr txBox="1"/>
          <p:nvPr/>
        </p:nvSpPr>
        <p:spPr>
          <a:xfrm>
            <a:off x="1403624" y="430821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chemeClr val="tx2">
                    <a:lumMod val="50000"/>
                  </a:schemeClr>
                </a:solidFill>
              </a:rPr>
              <a:t>FDD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5EC6E76-7EDA-40D9-84B0-9E26580BBE24}"/>
              </a:ext>
            </a:extLst>
          </p:cNvPr>
          <p:cNvCxnSpPr>
            <a:cxnSpLocks/>
          </p:cNvCxnSpPr>
          <p:nvPr/>
        </p:nvCxnSpPr>
        <p:spPr>
          <a:xfrm>
            <a:off x="5660199" y="1497545"/>
            <a:ext cx="0" cy="582291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35AE364-1AF4-4734-B4BC-A9B33A717B59}"/>
              </a:ext>
            </a:extLst>
          </p:cNvPr>
          <p:cNvCxnSpPr>
            <a:cxnSpLocks/>
          </p:cNvCxnSpPr>
          <p:nvPr/>
        </p:nvCxnSpPr>
        <p:spPr>
          <a:xfrm>
            <a:off x="3321479" y="2079836"/>
            <a:ext cx="4857575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1432BD9-C8F5-49DE-B910-ED1D3537334C}"/>
              </a:ext>
            </a:extLst>
          </p:cNvPr>
          <p:cNvCxnSpPr>
            <a:cxnSpLocks/>
          </p:cNvCxnSpPr>
          <p:nvPr/>
        </p:nvCxnSpPr>
        <p:spPr>
          <a:xfrm>
            <a:off x="3321479" y="2079836"/>
            <a:ext cx="0" cy="582291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04A3E73-25CF-4D43-B003-A8BC2724BB6B}"/>
              </a:ext>
            </a:extLst>
          </p:cNvPr>
          <p:cNvCxnSpPr>
            <a:cxnSpLocks/>
          </p:cNvCxnSpPr>
          <p:nvPr/>
        </p:nvCxnSpPr>
        <p:spPr>
          <a:xfrm>
            <a:off x="8179055" y="2079836"/>
            <a:ext cx="0" cy="582291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7180D55-737C-4C73-8E65-291AAEE4AA3A}"/>
              </a:ext>
            </a:extLst>
          </p:cNvPr>
          <p:cNvSpPr/>
          <p:nvPr/>
        </p:nvSpPr>
        <p:spPr>
          <a:xfrm>
            <a:off x="4827328" y="661653"/>
            <a:ext cx="1709866" cy="872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盲盲人海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9DDBDA6E-1722-44E3-AF95-11FA458A1AFF}"/>
              </a:ext>
            </a:extLst>
          </p:cNvPr>
          <p:cNvSpPr/>
          <p:nvPr/>
        </p:nvSpPr>
        <p:spPr>
          <a:xfrm>
            <a:off x="2511525" y="2621692"/>
            <a:ext cx="1958567" cy="9541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路面偵測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0B012A6-91C9-4F72-8941-E808722C788E}"/>
              </a:ext>
            </a:extLst>
          </p:cNvPr>
          <p:cNvSpPr/>
          <p:nvPr/>
        </p:nvSpPr>
        <p:spPr>
          <a:xfrm>
            <a:off x="7324122" y="2621693"/>
            <a:ext cx="1709866" cy="95417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大眾運輸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及時提醒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75A3ECD-3C4E-4F64-9AB1-6A5E7234AE21}"/>
              </a:ext>
            </a:extLst>
          </p:cNvPr>
          <p:cNvCxnSpPr>
            <a:cxnSpLocks/>
          </p:cNvCxnSpPr>
          <p:nvPr/>
        </p:nvCxnSpPr>
        <p:spPr>
          <a:xfrm>
            <a:off x="8192701" y="3575854"/>
            <a:ext cx="0" cy="495002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1DA793AA-FFA3-4FA9-B02A-E6B2C295EF86}"/>
              </a:ext>
            </a:extLst>
          </p:cNvPr>
          <p:cNvCxnSpPr>
            <a:cxnSpLocks/>
          </p:cNvCxnSpPr>
          <p:nvPr/>
        </p:nvCxnSpPr>
        <p:spPr>
          <a:xfrm>
            <a:off x="5783945" y="4070856"/>
            <a:ext cx="5100487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72E76EF6-8238-4DCE-BCAA-4A64804C93D1}"/>
              </a:ext>
            </a:extLst>
          </p:cNvPr>
          <p:cNvCxnSpPr>
            <a:cxnSpLocks/>
          </p:cNvCxnSpPr>
          <p:nvPr/>
        </p:nvCxnSpPr>
        <p:spPr>
          <a:xfrm>
            <a:off x="5783945" y="4070856"/>
            <a:ext cx="0" cy="33069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70EA4E0F-FBFD-45EC-8D37-D936CBC07308}"/>
              </a:ext>
            </a:extLst>
          </p:cNvPr>
          <p:cNvCxnSpPr>
            <a:cxnSpLocks/>
          </p:cNvCxnSpPr>
          <p:nvPr/>
        </p:nvCxnSpPr>
        <p:spPr>
          <a:xfrm>
            <a:off x="6989592" y="4070856"/>
            <a:ext cx="0" cy="33069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2C69A22-8AB2-43BE-814A-A074FB6DF402}"/>
              </a:ext>
            </a:extLst>
          </p:cNvPr>
          <p:cNvCxnSpPr>
            <a:cxnSpLocks/>
          </p:cNvCxnSpPr>
          <p:nvPr/>
        </p:nvCxnSpPr>
        <p:spPr>
          <a:xfrm>
            <a:off x="9570561" y="4071719"/>
            <a:ext cx="0" cy="33069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C9B78722-AC71-45A9-8ADC-26CF844AC15D}"/>
              </a:ext>
            </a:extLst>
          </p:cNvPr>
          <p:cNvCxnSpPr>
            <a:cxnSpLocks/>
          </p:cNvCxnSpPr>
          <p:nvPr/>
        </p:nvCxnSpPr>
        <p:spPr>
          <a:xfrm>
            <a:off x="10884400" y="4071719"/>
            <a:ext cx="0" cy="33069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9A19120-C19E-42FB-AF96-68243AD3A89F}"/>
              </a:ext>
            </a:extLst>
          </p:cNvPr>
          <p:cNvCxnSpPr>
            <a:cxnSpLocks/>
          </p:cNvCxnSpPr>
          <p:nvPr/>
        </p:nvCxnSpPr>
        <p:spPr>
          <a:xfrm>
            <a:off x="8192701" y="4070856"/>
            <a:ext cx="0" cy="33069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6B2B0312-0B5C-46CE-8F61-389B9ADAB5D2}"/>
              </a:ext>
            </a:extLst>
          </p:cNvPr>
          <p:cNvSpPr/>
          <p:nvPr/>
        </p:nvSpPr>
        <p:spPr>
          <a:xfrm>
            <a:off x="10596914" y="4401548"/>
            <a:ext cx="633600" cy="22410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2.5</a:t>
            </a: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即時位置查詢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3FCB72D0-112D-426F-A134-F0C28CC0F40E}"/>
              </a:ext>
            </a:extLst>
          </p:cNvPr>
          <p:cNvSpPr/>
          <p:nvPr/>
        </p:nvSpPr>
        <p:spPr>
          <a:xfrm>
            <a:off x="9283077" y="4401734"/>
            <a:ext cx="633600" cy="22409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2.4</a:t>
            </a: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路線查詢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F5A3C725-E9F7-4004-8329-79963CF96015}"/>
              </a:ext>
            </a:extLst>
          </p:cNvPr>
          <p:cNvSpPr/>
          <p:nvPr/>
        </p:nvSpPr>
        <p:spPr>
          <a:xfrm>
            <a:off x="7907448" y="4401734"/>
            <a:ext cx="633600" cy="22409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2.3</a:t>
            </a: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時刻表查詢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06BE749E-1557-4C28-AE48-CE31E8AB8582}"/>
              </a:ext>
            </a:extLst>
          </p:cNvPr>
          <p:cNvSpPr/>
          <p:nvPr/>
        </p:nvSpPr>
        <p:spPr>
          <a:xfrm>
            <a:off x="6699569" y="4401734"/>
            <a:ext cx="633600" cy="22409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2.2</a:t>
            </a: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到站提醒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F4E34665-56E8-4229-8D19-2C93611A1002}"/>
              </a:ext>
            </a:extLst>
          </p:cNvPr>
          <p:cNvSpPr/>
          <p:nvPr/>
        </p:nvSpPr>
        <p:spPr>
          <a:xfrm>
            <a:off x="5499298" y="4401734"/>
            <a:ext cx="633600" cy="22408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2.1</a:t>
            </a: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查詢站牌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B24897D6-D3AD-4D39-A6E7-0F5B643D3ACF}"/>
              </a:ext>
            </a:extLst>
          </p:cNvPr>
          <p:cNvCxnSpPr>
            <a:cxnSpLocks/>
          </p:cNvCxnSpPr>
          <p:nvPr/>
        </p:nvCxnSpPr>
        <p:spPr>
          <a:xfrm>
            <a:off x="3385651" y="3575757"/>
            <a:ext cx="0" cy="495002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D57B6AF2-89F7-4B80-81EF-5D54BAAF63DB}"/>
              </a:ext>
            </a:extLst>
          </p:cNvPr>
          <p:cNvCxnSpPr>
            <a:cxnSpLocks/>
          </p:cNvCxnSpPr>
          <p:nvPr/>
        </p:nvCxnSpPr>
        <p:spPr>
          <a:xfrm>
            <a:off x="976895" y="4070759"/>
            <a:ext cx="3786616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6C260796-54A1-4CFA-B139-5F4FF1998B06}"/>
              </a:ext>
            </a:extLst>
          </p:cNvPr>
          <p:cNvCxnSpPr>
            <a:cxnSpLocks/>
          </p:cNvCxnSpPr>
          <p:nvPr/>
        </p:nvCxnSpPr>
        <p:spPr>
          <a:xfrm>
            <a:off x="976895" y="4070759"/>
            <a:ext cx="0" cy="33069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5478524-5907-4223-80A0-893583A39A7C}"/>
              </a:ext>
            </a:extLst>
          </p:cNvPr>
          <p:cNvCxnSpPr>
            <a:cxnSpLocks/>
          </p:cNvCxnSpPr>
          <p:nvPr/>
        </p:nvCxnSpPr>
        <p:spPr>
          <a:xfrm>
            <a:off x="2182542" y="4070759"/>
            <a:ext cx="0" cy="33069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DB866152-A0CB-413A-A0F5-A71AFA0DC222}"/>
              </a:ext>
            </a:extLst>
          </p:cNvPr>
          <p:cNvCxnSpPr>
            <a:cxnSpLocks/>
          </p:cNvCxnSpPr>
          <p:nvPr/>
        </p:nvCxnSpPr>
        <p:spPr>
          <a:xfrm>
            <a:off x="4763511" y="4071622"/>
            <a:ext cx="0" cy="33069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93917DC4-1BBE-4763-A25E-CD799676EA02}"/>
              </a:ext>
            </a:extLst>
          </p:cNvPr>
          <p:cNvCxnSpPr>
            <a:cxnSpLocks/>
          </p:cNvCxnSpPr>
          <p:nvPr/>
        </p:nvCxnSpPr>
        <p:spPr>
          <a:xfrm>
            <a:off x="3385651" y="4070759"/>
            <a:ext cx="0" cy="330693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2343DBE3-95AA-4115-B20C-002ADFD9AC48}"/>
              </a:ext>
            </a:extLst>
          </p:cNvPr>
          <p:cNvSpPr/>
          <p:nvPr/>
        </p:nvSpPr>
        <p:spPr>
          <a:xfrm>
            <a:off x="3100398" y="4401637"/>
            <a:ext cx="633600" cy="22409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1.3</a:t>
            </a: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語音回饋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E1C4E0D0-447A-400C-BF6A-1BB49B214C1F}"/>
              </a:ext>
            </a:extLst>
          </p:cNvPr>
          <p:cNvSpPr/>
          <p:nvPr/>
        </p:nvSpPr>
        <p:spPr>
          <a:xfrm>
            <a:off x="1892520" y="4401637"/>
            <a:ext cx="633069" cy="22409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1.2</a:t>
            </a: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震動提醒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A5085CAE-842C-4DED-92CB-FD1DE09AFA5E}"/>
              </a:ext>
            </a:extLst>
          </p:cNvPr>
          <p:cNvSpPr/>
          <p:nvPr/>
        </p:nvSpPr>
        <p:spPr>
          <a:xfrm>
            <a:off x="692249" y="4401637"/>
            <a:ext cx="633069" cy="22408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1.1</a:t>
            </a: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分析程式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408AE942-154B-4F18-B198-A19BA48CAAF3}"/>
              </a:ext>
            </a:extLst>
          </p:cNvPr>
          <p:cNvSpPr/>
          <p:nvPr/>
        </p:nvSpPr>
        <p:spPr>
          <a:xfrm>
            <a:off x="4470106" y="4401632"/>
            <a:ext cx="633600" cy="22409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1.4</a:t>
            </a: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警告通知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243529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FA7041FB-7499-4211-83C0-721FC00C477A}"/>
              </a:ext>
            </a:extLst>
          </p:cNvPr>
          <p:cNvSpPr/>
          <p:nvPr/>
        </p:nvSpPr>
        <p:spPr>
          <a:xfrm>
            <a:off x="544611" y="406200"/>
            <a:ext cx="568964" cy="568964"/>
          </a:xfrm>
          <a:prstGeom prst="rect">
            <a:avLst/>
          </a:prstGeom>
          <a:noFill/>
          <a:ln w="381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0D9778A-F4A9-420A-B29F-F176B6CD8F6E}"/>
              </a:ext>
            </a:extLst>
          </p:cNvPr>
          <p:cNvSpPr/>
          <p:nvPr/>
        </p:nvSpPr>
        <p:spPr>
          <a:xfrm>
            <a:off x="971334" y="832923"/>
            <a:ext cx="284482" cy="284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4">
            <a:extLst>
              <a:ext uri="{FF2B5EF4-FFF2-40B4-BE49-F238E27FC236}">
                <a16:creationId xmlns:a16="http://schemas.microsoft.com/office/drawing/2014/main" id="{D4875779-DA03-4B71-BC19-B365B4EE1DB8}"/>
              </a:ext>
            </a:extLst>
          </p:cNvPr>
          <p:cNvSpPr txBox="1"/>
          <p:nvPr/>
        </p:nvSpPr>
        <p:spPr>
          <a:xfrm>
            <a:off x="1403624" y="43082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tx2">
                    <a:lumMod val="50000"/>
                  </a:schemeClr>
                </a:solidFill>
              </a:rPr>
              <a:t>使用者情境圖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6" name="Picture 8" descr="相關圖片">
            <a:extLst>
              <a:ext uri="{FF2B5EF4-FFF2-40B4-BE49-F238E27FC236}">
                <a16:creationId xmlns:a16="http://schemas.microsoft.com/office/drawing/2014/main" id="{08ECDA6E-EEE5-4379-9D4B-1A2D15F98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08" b="10956"/>
          <a:stretch/>
        </p:blipFill>
        <p:spPr bwMode="auto">
          <a:xfrm>
            <a:off x="614437" y="2027053"/>
            <a:ext cx="2624714" cy="296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Related image">
            <a:extLst>
              <a:ext uri="{FF2B5EF4-FFF2-40B4-BE49-F238E27FC236}">
                <a16:creationId xmlns:a16="http://schemas.microsoft.com/office/drawing/2014/main" id="{5BE67998-0A0C-4EDD-A469-AC65C1C90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4" t="3741" r="52697" b="50001"/>
          <a:stretch/>
        </p:blipFill>
        <p:spPr bwMode="auto">
          <a:xfrm>
            <a:off x="2908811" y="3216531"/>
            <a:ext cx="783638" cy="104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Image result for sensor 標誌">
            <a:extLst>
              <a:ext uri="{FF2B5EF4-FFF2-40B4-BE49-F238E27FC236}">
                <a16:creationId xmlns:a16="http://schemas.microsoft.com/office/drawing/2014/main" id="{C9AB6FA3-6F99-4BED-B1E3-F23950D98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51" t="24886" r="9190" b="33132"/>
          <a:stretch/>
        </p:blipFill>
        <p:spPr bwMode="auto">
          <a:xfrm>
            <a:off x="3987423" y="3183603"/>
            <a:ext cx="982017" cy="90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Related image">
            <a:extLst>
              <a:ext uri="{FF2B5EF4-FFF2-40B4-BE49-F238E27FC236}">
                <a16:creationId xmlns:a16="http://schemas.microsoft.com/office/drawing/2014/main" id="{23FADE78-876E-4A52-B3E4-6F0FEA8F8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359" y="4125353"/>
            <a:ext cx="4677282" cy="72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0" descr="Image result for 障礙物 Q版">
            <a:extLst>
              <a:ext uri="{FF2B5EF4-FFF2-40B4-BE49-F238E27FC236}">
                <a16:creationId xmlns:a16="http://schemas.microsoft.com/office/drawing/2014/main" id="{85D492F3-C48D-491A-80E2-45AD4DD49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615" y="2599994"/>
            <a:ext cx="2099863" cy="296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語音泡泡: 橢圓形 70">
            <a:extLst>
              <a:ext uri="{FF2B5EF4-FFF2-40B4-BE49-F238E27FC236}">
                <a16:creationId xmlns:a16="http://schemas.microsoft.com/office/drawing/2014/main" id="{A8DDD7A9-A25C-4E55-829B-7FFF0DCA1B07}"/>
              </a:ext>
            </a:extLst>
          </p:cNvPr>
          <p:cNvSpPr/>
          <p:nvPr/>
        </p:nvSpPr>
        <p:spPr>
          <a:xfrm>
            <a:off x="2570117" y="1723044"/>
            <a:ext cx="3620326" cy="1042653"/>
          </a:xfrm>
          <a:prstGeom prst="wedgeEllipseCallou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FDF09A67-A208-4772-89A1-CEC8FF25721D}"/>
              </a:ext>
            </a:extLst>
          </p:cNvPr>
          <p:cNvSpPr txBox="1"/>
          <p:nvPr/>
        </p:nvSpPr>
        <p:spPr>
          <a:xfrm>
            <a:off x="2926821" y="2083414"/>
            <a:ext cx="2906918" cy="4247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b="1"/>
            </a:lvl1pPr>
          </a:lstStyle>
          <a:p>
            <a:r>
              <a:rPr lang="zh-TW" altLang="en-US" dirty="0"/>
              <a:t>前方</a:t>
            </a:r>
            <a:r>
              <a:rPr lang="en-US" altLang="zh-TW" dirty="0"/>
              <a:t>20</a:t>
            </a:r>
            <a:r>
              <a:rPr lang="zh-TW" altLang="en-US" dirty="0"/>
              <a:t>公尺有一障礙物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E1A79CBA-1972-4FB5-AF98-A1C293D4AE18}"/>
              </a:ext>
            </a:extLst>
          </p:cNvPr>
          <p:cNvSpPr txBox="1"/>
          <p:nvPr/>
        </p:nvSpPr>
        <p:spPr>
          <a:xfrm>
            <a:off x="76260" y="4995445"/>
            <a:ext cx="5929828" cy="3961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b="1"/>
            </a:lvl1pPr>
          </a:lstStyle>
          <a:p>
            <a:r>
              <a:rPr lang="zh-TW" altLang="en-US" dirty="0"/>
              <a:t>盲人透過手機偵測得知前方有障礙物</a:t>
            </a:r>
            <a:endParaRPr lang="en-US" altLang="zh-TW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0616F24F-7880-4190-AA50-F28199E0DEA9}"/>
              </a:ext>
            </a:extLst>
          </p:cNvPr>
          <p:cNvSpPr txBox="1"/>
          <p:nvPr/>
        </p:nvSpPr>
        <p:spPr>
          <a:xfrm>
            <a:off x="5776797" y="3737857"/>
            <a:ext cx="1863326" cy="5648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b="1"/>
            </a:lvl1pPr>
          </a:lstStyle>
          <a:p>
            <a:r>
              <a:rPr lang="en-US" altLang="zh-TW" sz="2800" dirty="0"/>
              <a:t>20</a:t>
            </a:r>
            <a:r>
              <a:rPr lang="zh-TW" altLang="en-US" sz="2800" dirty="0"/>
              <a:t>公尺</a:t>
            </a:r>
          </a:p>
        </p:txBody>
      </p:sp>
    </p:spTree>
    <p:extLst>
      <p:ext uri="{BB962C8B-B14F-4D97-AF65-F5344CB8AC3E}">
        <p14:creationId xmlns:p14="http://schemas.microsoft.com/office/powerpoint/2010/main" val="375116506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2753D51-B2D1-4BA1-AB6F-8367D8D9B04A}"/>
              </a:ext>
            </a:extLst>
          </p:cNvPr>
          <p:cNvSpPr/>
          <p:nvPr/>
        </p:nvSpPr>
        <p:spPr>
          <a:xfrm>
            <a:off x="544611" y="406200"/>
            <a:ext cx="568964" cy="568964"/>
          </a:xfrm>
          <a:prstGeom prst="rect">
            <a:avLst/>
          </a:prstGeom>
          <a:noFill/>
          <a:ln w="381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950D0E-C24B-4CDA-A031-A9EB9FB767CE}"/>
              </a:ext>
            </a:extLst>
          </p:cNvPr>
          <p:cNvSpPr/>
          <p:nvPr/>
        </p:nvSpPr>
        <p:spPr>
          <a:xfrm>
            <a:off x="971334" y="832923"/>
            <a:ext cx="284482" cy="284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EA4236C0-94A3-4072-8C41-9A8970C7C339}"/>
              </a:ext>
            </a:extLst>
          </p:cNvPr>
          <p:cNvSpPr txBox="1"/>
          <p:nvPr/>
        </p:nvSpPr>
        <p:spPr>
          <a:xfrm>
            <a:off x="1403624" y="43082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tx2">
                    <a:lumMod val="50000"/>
                  </a:schemeClr>
                </a:solidFill>
              </a:rPr>
              <a:t>使用者介面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E7881A3-01CD-4C32-8B76-D32ACA922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35" y="779865"/>
            <a:ext cx="3064591" cy="5446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16C1D02-E24F-4926-B2FF-3A9C6D0E91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454" y="779865"/>
            <a:ext cx="3064325" cy="54463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21472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-47806" y="3193143"/>
            <a:ext cx="6855006" cy="3664858"/>
            <a:chOff x="5062764" y="3193143"/>
            <a:chExt cx="3338286" cy="3664858"/>
          </a:xfrm>
        </p:grpSpPr>
        <p:sp>
          <p:nvSpPr>
            <p:cNvPr id="6" name="等腰三角形 5"/>
            <p:cNvSpPr/>
            <p:nvPr/>
          </p:nvSpPr>
          <p:spPr>
            <a:xfrm>
              <a:off x="5062764" y="3193143"/>
              <a:ext cx="3338286" cy="3664858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062764" y="4020456"/>
              <a:ext cx="3338286" cy="2837543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2259993" y="2537262"/>
            <a:ext cx="1459094" cy="14590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73087" y="2758978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solidFill>
                  <a:schemeClr val="tx2">
                    <a:lumMod val="50000"/>
                  </a:schemeClr>
                </a:solidFill>
              </a:rPr>
              <a:t>系統開發工具</a:t>
            </a:r>
            <a:endParaRPr lang="zh-CN" altLang="en-US" sz="6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>
            <a:off x="4287671" y="-1046330"/>
            <a:ext cx="3616657" cy="12192002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32993" y="2758978"/>
            <a:ext cx="1713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</a:rPr>
              <a:t>0</a:t>
            </a:r>
            <a:r>
              <a:rPr lang="en-US" altLang="zh-TW" sz="6000" b="1" dirty="0">
                <a:solidFill>
                  <a:schemeClr val="bg1"/>
                </a:solidFill>
              </a:rPr>
              <a:t>5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A8F4C8F-CF75-4BF5-A01C-B19302D7F2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913" y="2315547"/>
            <a:ext cx="1459094" cy="145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473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4611" y="406200"/>
            <a:ext cx="568964" cy="568964"/>
          </a:xfrm>
          <a:prstGeom prst="rect">
            <a:avLst/>
          </a:prstGeom>
          <a:noFill/>
          <a:ln w="381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1334" y="832923"/>
            <a:ext cx="284482" cy="284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3624" y="4308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tx2">
                    <a:lumMod val="50000"/>
                  </a:schemeClr>
                </a:solidFill>
              </a:rPr>
              <a:t>開發工具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645124" y="1526694"/>
            <a:ext cx="1931939" cy="1905000"/>
            <a:chOff x="3733032" y="1612003"/>
            <a:chExt cx="1931939" cy="1905000"/>
          </a:xfrm>
        </p:grpSpPr>
        <p:sp>
          <p:nvSpPr>
            <p:cNvPr id="7" name="矩形 6"/>
            <p:cNvSpPr/>
            <p:nvPr/>
          </p:nvSpPr>
          <p:spPr>
            <a:xfrm>
              <a:off x="3746500" y="1612003"/>
              <a:ext cx="1905000" cy="1905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733032" y="2149004"/>
              <a:ext cx="19319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</a:rPr>
                <a:t>99.2%</a:t>
              </a:r>
              <a:endParaRPr lang="zh-CN" altLang="en-US" sz="4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865935" y="1526693"/>
            <a:ext cx="7572857" cy="1905000"/>
            <a:chOff x="5751401" y="1612003"/>
            <a:chExt cx="5924661" cy="1905000"/>
          </a:xfrm>
        </p:grpSpPr>
        <p:sp>
          <p:nvSpPr>
            <p:cNvPr id="8" name="矩形 7"/>
            <p:cNvSpPr/>
            <p:nvPr/>
          </p:nvSpPr>
          <p:spPr>
            <a:xfrm>
              <a:off x="5751401" y="1612003"/>
              <a:ext cx="5924661" cy="1905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75453" y="1872647"/>
              <a:ext cx="5498290" cy="13837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TW" sz="2400" b="1" dirty="0">
                  <a:solidFill>
                    <a:schemeClr val="bg1"/>
                  </a:solidFill>
                </a:rPr>
                <a:t>Android Studio</a:t>
              </a:r>
              <a:r>
                <a:rPr lang="zh-TW" altLang="en-US" sz="2400" b="1" dirty="0">
                  <a:solidFill>
                    <a:schemeClr val="bg1"/>
                  </a:solidFill>
                </a:rPr>
                <a:t>：</a:t>
              </a:r>
              <a:endParaRPr lang="en-US" altLang="zh-TW" sz="2400" b="1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TW" altLang="en-US" sz="2400" b="1" dirty="0">
                  <a:solidFill>
                    <a:schemeClr val="bg1"/>
                  </a:solidFill>
                </a:rPr>
                <a:t>由於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Android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版本相容性問題</a:t>
              </a:r>
              <a:r>
                <a:rPr lang="zh-TW" altLang="en-US" sz="2400" b="1" dirty="0">
                  <a:solidFill>
                    <a:schemeClr val="bg1"/>
                  </a:solidFill>
                </a:rPr>
                <a:t>，我們決定使用相容性最高的</a:t>
              </a:r>
              <a:r>
                <a:rPr lang="en-US" altLang="zh-TW" sz="2400" b="1" dirty="0">
                  <a:solidFill>
                    <a:schemeClr val="bg1"/>
                  </a:solidFill>
                </a:rPr>
                <a:t>4.1</a:t>
              </a:r>
              <a:endParaRPr lang="zh-TW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696227" y="3963309"/>
            <a:ext cx="2808622" cy="2470656"/>
            <a:chOff x="3284192" y="3577609"/>
            <a:chExt cx="2246768" cy="1976411"/>
          </a:xfrm>
        </p:grpSpPr>
        <p:sp>
          <p:nvSpPr>
            <p:cNvPr id="33" name="椭圆 32"/>
            <p:cNvSpPr/>
            <p:nvPr/>
          </p:nvSpPr>
          <p:spPr>
            <a:xfrm>
              <a:off x="4034966" y="3577609"/>
              <a:ext cx="733197" cy="733197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3284192" y="4523986"/>
              <a:ext cx="2246768" cy="1030034"/>
              <a:chOff x="5969921" y="4384209"/>
              <a:chExt cx="2246768" cy="103003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5969921" y="4832989"/>
                <a:ext cx="2246768" cy="581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使用</a:t>
                </a: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JAVA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編寫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SDK package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76950" y="4384209"/>
                <a:ext cx="2032708" cy="395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Android </a:t>
                </a:r>
                <a:r>
                  <a:rPr lang="en-US" altLang="zh-TW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</a:t>
                </a:r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tudio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3548" y="3687230"/>
              <a:ext cx="512093" cy="512093"/>
            </a:xfrm>
            <a:prstGeom prst="rect">
              <a:avLst/>
            </a:prstGeom>
          </p:spPr>
        </p:pic>
      </p:grpSp>
      <p:grpSp>
        <p:nvGrpSpPr>
          <p:cNvPr id="19" name="群組 18"/>
          <p:cNvGrpSpPr/>
          <p:nvPr/>
        </p:nvGrpSpPr>
        <p:grpSpPr>
          <a:xfrm>
            <a:off x="4656827" y="3999381"/>
            <a:ext cx="2808622" cy="2140181"/>
            <a:chOff x="5630687" y="3755409"/>
            <a:chExt cx="2246768" cy="1712046"/>
          </a:xfrm>
        </p:grpSpPr>
        <p:grpSp>
          <p:nvGrpSpPr>
            <p:cNvPr id="26" name="组合 25"/>
            <p:cNvGrpSpPr/>
            <p:nvPr/>
          </p:nvGrpSpPr>
          <p:grpSpPr>
            <a:xfrm>
              <a:off x="5630687" y="4701786"/>
              <a:ext cx="2246768" cy="765669"/>
              <a:chOff x="5969921" y="4384209"/>
              <a:chExt cx="2246768" cy="765669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969921" y="4832989"/>
                <a:ext cx="2246768" cy="316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TW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內部資料判斷及分析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076950" y="4384209"/>
                <a:ext cx="2032708" cy="395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Python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6384466" y="3755409"/>
              <a:ext cx="733197" cy="733197"/>
              <a:chOff x="6384466" y="3755409"/>
              <a:chExt cx="733197" cy="733197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6384466" y="3755409"/>
                <a:ext cx="733197" cy="733197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94985" y="3869637"/>
                <a:ext cx="516428" cy="516428"/>
              </a:xfrm>
              <a:prstGeom prst="rect">
                <a:avLst/>
              </a:prstGeom>
            </p:spPr>
          </p:pic>
        </p:grpSp>
      </p:grpSp>
      <p:grpSp>
        <p:nvGrpSpPr>
          <p:cNvPr id="14" name="群組 13"/>
          <p:cNvGrpSpPr/>
          <p:nvPr/>
        </p:nvGrpSpPr>
        <p:grpSpPr>
          <a:xfrm>
            <a:off x="7532587" y="3999382"/>
            <a:ext cx="2808622" cy="2140182"/>
            <a:chOff x="7977180" y="3755409"/>
            <a:chExt cx="2246768" cy="1712046"/>
          </a:xfrm>
        </p:grpSpPr>
        <p:sp>
          <p:nvSpPr>
            <p:cNvPr id="16" name="椭圆 15"/>
            <p:cNvSpPr/>
            <p:nvPr/>
          </p:nvSpPr>
          <p:spPr>
            <a:xfrm>
              <a:off x="8733966" y="3755409"/>
              <a:ext cx="733197" cy="733197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977180" y="4701786"/>
              <a:ext cx="2246768" cy="765669"/>
              <a:chOff x="5969921" y="4384209"/>
              <a:chExt cx="2246768" cy="765669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5969921" y="4832989"/>
                <a:ext cx="2246768" cy="316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資料庫管理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076950" y="4384209"/>
                <a:ext cx="2032708" cy="395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MySQL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7121" y="3946684"/>
              <a:ext cx="606884" cy="312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85088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44611" y="406200"/>
            <a:ext cx="568964" cy="568964"/>
          </a:xfrm>
          <a:prstGeom prst="rect">
            <a:avLst/>
          </a:prstGeom>
          <a:noFill/>
          <a:ln w="381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71334" y="832923"/>
            <a:ext cx="284482" cy="284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03624" y="43082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tx2">
                    <a:lumMod val="50000"/>
                  </a:schemeClr>
                </a:solidFill>
              </a:rPr>
              <a:t>開發環境軟硬體需求</a:t>
            </a:r>
          </a:p>
        </p:txBody>
      </p:sp>
      <p:sp>
        <p:nvSpPr>
          <p:cNvPr id="22" name="椭圆 21"/>
          <p:cNvSpPr/>
          <p:nvPr/>
        </p:nvSpPr>
        <p:spPr>
          <a:xfrm>
            <a:off x="1593702" y="4254804"/>
            <a:ext cx="1476442" cy="1476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424748" y="4254804"/>
            <a:ext cx="1476442" cy="147644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5255794" y="4254804"/>
            <a:ext cx="1476442" cy="1476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613349" y="4519470"/>
            <a:ext cx="1500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CPU</a:t>
            </a:r>
          </a:p>
          <a:p>
            <a:pPr algn="ctr"/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i5-7300</a:t>
            </a:r>
            <a:r>
              <a:rPr lang="zh-TW" altLang="en-US" sz="2000" b="1" dirty="0">
                <a:solidFill>
                  <a:schemeClr val="bg1"/>
                </a:solidFill>
              </a:rPr>
              <a:t>↑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28269" y="4519470"/>
            <a:ext cx="15006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RAM</a:t>
            </a: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8G Memory</a:t>
            </a:r>
            <a:r>
              <a:rPr lang="zh-TW" altLang="en-US" sz="1600" b="1" dirty="0">
                <a:solidFill>
                  <a:schemeClr val="bg1"/>
                </a:solidFill>
              </a:rPr>
              <a:t> ↑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59800" y="4519470"/>
            <a:ext cx="15006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GPU</a:t>
            </a: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GTX1050 </a:t>
            </a:r>
            <a:r>
              <a:rPr lang="en-US" altLang="zh-CN" sz="1600" b="1" dirty="0" err="1">
                <a:solidFill>
                  <a:schemeClr val="bg1"/>
                </a:solidFill>
              </a:rPr>
              <a:t>Ti</a:t>
            </a:r>
            <a:r>
              <a:rPr lang="zh-TW" altLang="en-US" sz="1600" b="1" dirty="0">
                <a:solidFill>
                  <a:schemeClr val="bg1"/>
                </a:solidFill>
              </a:rPr>
              <a:t> ↑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等腰三角形 1"/>
          <p:cNvSpPr/>
          <p:nvPr/>
        </p:nvSpPr>
        <p:spPr>
          <a:xfrm flipH="1" flipV="1">
            <a:off x="8183169" y="0"/>
            <a:ext cx="4008831" cy="25019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 flipH="1" flipV="1">
            <a:off x="8927969" y="1650873"/>
            <a:ext cx="4673601" cy="185445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58AB00AF-3039-44CB-8163-799B8270E48F}"/>
              </a:ext>
            </a:extLst>
          </p:cNvPr>
          <p:cNvSpPr/>
          <p:nvPr/>
        </p:nvSpPr>
        <p:spPr>
          <a:xfrm>
            <a:off x="6320176" y="2587635"/>
            <a:ext cx="7323548" cy="4485760"/>
          </a:xfrm>
          <a:prstGeom prst="triangle">
            <a:avLst>
              <a:gd name="adj" fmla="val 5270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椭圆 21">
            <a:extLst>
              <a:ext uri="{FF2B5EF4-FFF2-40B4-BE49-F238E27FC236}">
                <a16:creationId xmlns:a16="http://schemas.microsoft.com/office/drawing/2014/main" id="{0EF3DD7E-39B1-44B3-9F60-9B75152E4415}"/>
              </a:ext>
            </a:extLst>
          </p:cNvPr>
          <p:cNvSpPr/>
          <p:nvPr/>
        </p:nvSpPr>
        <p:spPr>
          <a:xfrm>
            <a:off x="1036411" y="1907471"/>
            <a:ext cx="1476442" cy="1476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22">
            <a:extLst>
              <a:ext uri="{FF2B5EF4-FFF2-40B4-BE49-F238E27FC236}">
                <a16:creationId xmlns:a16="http://schemas.microsoft.com/office/drawing/2014/main" id="{8333F934-EFE0-4D35-A90C-508F8694E8AE}"/>
              </a:ext>
            </a:extLst>
          </p:cNvPr>
          <p:cNvSpPr/>
          <p:nvPr/>
        </p:nvSpPr>
        <p:spPr>
          <a:xfrm>
            <a:off x="2867457" y="1907471"/>
            <a:ext cx="1476442" cy="147644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23">
            <a:extLst>
              <a:ext uri="{FF2B5EF4-FFF2-40B4-BE49-F238E27FC236}">
                <a16:creationId xmlns:a16="http://schemas.microsoft.com/office/drawing/2014/main" id="{85D12533-F1C7-4754-BB68-AD04DA66E5C0}"/>
              </a:ext>
            </a:extLst>
          </p:cNvPr>
          <p:cNvSpPr/>
          <p:nvPr/>
        </p:nvSpPr>
        <p:spPr>
          <a:xfrm>
            <a:off x="4698503" y="1907471"/>
            <a:ext cx="1476442" cy="14764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24">
            <a:extLst>
              <a:ext uri="{FF2B5EF4-FFF2-40B4-BE49-F238E27FC236}">
                <a16:creationId xmlns:a16="http://schemas.microsoft.com/office/drawing/2014/main" id="{C99EAEC1-7836-4ACA-88A7-6082AA5E1783}"/>
              </a:ext>
            </a:extLst>
          </p:cNvPr>
          <p:cNvSpPr/>
          <p:nvPr/>
        </p:nvSpPr>
        <p:spPr>
          <a:xfrm>
            <a:off x="6529548" y="1907471"/>
            <a:ext cx="1476442" cy="1476442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97EA23E-3288-4A26-8437-9C469598E40B}"/>
              </a:ext>
            </a:extLst>
          </p:cNvPr>
          <p:cNvSpPr/>
          <p:nvPr/>
        </p:nvSpPr>
        <p:spPr>
          <a:xfrm>
            <a:off x="1012173" y="2172137"/>
            <a:ext cx="1500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OS</a:t>
            </a:r>
          </a:p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  Ubuntu16.04 ↑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109DAA4-B2ED-449C-9CE9-1B30D11EA3F8}"/>
              </a:ext>
            </a:extLst>
          </p:cNvPr>
          <p:cNvSpPr/>
          <p:nvPr/>
        </p:nvSpPr>
        <p:spPr>
          <a:xfrm>
            <a:off x="2870978" y="2172137"/>
            <a:ext cx="1500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CUDA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ver. &gt; 6.0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A72FD73-CC5C-41BC-9E87-BC0456819E16}"/>
              </a:ext>
            </a:extLst>
          </p:cNvPr>
          <p:cNvSpPr/>
          <p:nvPr/>
        </p:nvSpPr>
        <p:spPr>
          <a:xfrm>
            <a:off x="4625558" y="2326025"/>
            <a:ext cx="16223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OpenCV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E51B2D0-8CD1-410B-89BD-35FFD2D6E30A}"/>
              </a:ext>
            </a:extLst>
          </p:cNvPr>
          <p:cNvSpPr/>
          <p:nvPr/>
        </p:nvSpPr>
        <p:spPr>
          <a:xfrm>
            <a:off x="6517429" y="2326025"/>
            <a:ext cx="150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err="1">
                <a:solidFill>
                  <a:schemeClr val="bg1"/>
                </a:solidFill>
              </a:rPr>
              <a:t>Cmake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0966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-47806" y="3193143"/>
            <a:ext cx="6855006" cy="3664858"/>
            <a:chOff x="5062764" y="3193143"/>
            <a:chExt cx="3338286" cy="3664858"/>
          </a:xfrm>
        </p:grpSpPr>
        <p:sp>
          <p:nvSpPr>
            <p:cNvPr id="6" name="等腰三角形 5"/>
            <p:cNvSpPr/>
            <p:nvPr/>
          </p:nvSpPr>
          <p:spPr>
            <a:xfrm>
              <a:off x="5062764" y="3193143"/>
              <a:ext cx="3338286" cy="3664858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062764" y="4020456"/>
              <a:ext cx="3338286" cy="2837543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2259993" y="2537262"/>
            <a:ext cx="1459094" cy="14590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73087" y="2758978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solidFill>
                  <a:schemeClr val="tx2">
                    <a:lumMod val="50000"/>
                  </a:schemeClr>
                </a:solidFill>
              </a:rPr>
              <a:t>系統使用環境</a:t>
            </a:r>
            <a:endParaRPr lang="zh-CN" altLang="en-US" sz="6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>
            <a:off x="4287671" y="-1046330"/>
            <a:ext cx="3616657" cy="12192002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32993" y="2758978"/>
            <a:ext cx="1713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</a:rPr>
              <a:t>0</a:t>
            </a:r>
            <a:r>
              <a:rPr lang="en-US" altLang="zh-TW" sz="6000" b="1" dirty="0">
                <a:solidFill>
                  <a:schemeClr val="bg1"/>
                </a:solidFill>
              </a:rPr>
              <a:t>6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7C275A2-A24F-4D27-BC43-017B4C5177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401" y="2333191"/>
            <a:ext cx="1333939" cy="133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526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8226089" y="1944369"/>
            <a:ext cx="3988060" cy="4896893"/>
            <a:chOff x="5062764" y="3193143"/>
            <a:chExt cx="3338286" cy="3664858"/>
          </a:xfrm>
        </p:grpSpPr>
        <p:sp>
          <p:nvSpPr>
            <p:cNvPr id="6" name="等腰三角形 5"/>
            <p:cNvSpPr/>
            <p:nvPr/>
          </p:nvSpPr>
          <p:spPr>
            <a:xfrm>
              <a:off x="5062764" y="3193143"/>
              <a:ext cx="3338286" cy="3664858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062764" y="4020456"/>
              <a:ext cx="3338286" cy="2837543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003653" y="359800"/>
            <a:ext cx="1943100" cy="769441"/>
            <a:chOff x="697593" y="469523"/>
            <a:chExt cx="1943100" cy="769441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697593" y="470236"/>
              <a:ext cx="1943100" cy="0"/>
            </a:xfrm>
            <a:prstGeom prst="line">
              <a:avLst/>
            </a:prstGeom>
            <a:ln w="381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97593" y="1238250"/>
              <a:ext cx="1943100" cy="0"/>
            </a:xfrm>
            <a:prstGeom prst="line">
              <a:avLst/>
            </a:prstGeom>
            <a:ln w="38100" cap="rnd">
              <a:solidFill>
                <a:schemeClr val="accent3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968441" y="469523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4400" b="1" dirty="0">
                  <a:solidFill>
                    <a:schemeClr val="tx2">
                      <a:lumMod val="50000"/>
                    </a:schemeClr>
                  </a:solidFill>
                </a:rPr>
                <a:t>大綱</a:t>
              </a:r>
              <a:endParaRPr lang="zh-CN" altLang="en-US" sz="44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985093" y="1525796"/>
            <a:ext cx="806584" cy="8065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b="1" dirty="0"/>
              <a:t>01</a:t>
            </a:r>
            <a:endParaRPr lang="zh-CN" altLang="en-US" sz="26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1934854" y="1698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>
                    <a:lumMod val="50000"/>
                  </a:schemeClr>
                </a:solidFill>
              </a:rPr>
              <a:t>前言</a:t>
            </a:r>
          </a:p>
        </p:txBody>
      </p:sp>
      <p:sp>
        <p:nvSpPr>
          <p:cNvPr id="82" name="椭圆 11">
            <a:extLst>
              <a:ext uri="{FF2B5EF4-FFF2-40B4-BE49-F238E27FC236}">
                <a16:creationId xmlns:a16="http://schemas.microsoft.com/office/drawing/2014/main" id="{CFB52232-6B42-4885-B451-9C0453C41F95}"/>
              </a:ext>
            </a:extLst>
          </p:cNvPr>
          <p:cNvSpPr/>
          <p:nvPr/>
        </p:nvSpPr>
        <p:spPr>
          <a:xfrm>
            <a:off x="981330" y="2660597"/>
            <a:ext cx="806584" cy="8065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b="1" dirty="0"/>
              <a:t>02</a:t>
            </a:r>
            <a:endParaRPr lang="zh-CN" altLang="en-US" sz="2600" b="1" dirty="0"/>
          </a:p>
        </p:txBody>
      </p:sp>
      <p:sp>
        <p:nvSpPr>
          <p:cNvPr id="83" name="文本框 15">
            <a:extLst>
              <a:ext uri="{FF2B5EF4-FFF2-40B4-BE49-F238E27FC236}">
                <a16:creationId xmlns:a16="http://schemas.microsoft.com/office/drawing/2014/main" id="{79651500-88F1-4F45-B9C1-845AF382DED5}"/>
              </a:ext>
            </a:extLst>
          </p:cNvPr>
          <p:cNvSpPr txBox="1"/>
          <p:nvPr/>
        </p:nvSpPr>
        <p:spPr>
          <a:xfrm>
            <a:off x="1931091" y="283305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tx2">
                    <a:lumMod val="50000"/>
                  </a:schemeClr>
                </a:solidFill>
              </a:rPr>
              <a:t>系統使用對象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4" name="椭圆 11">
            <a:extLst>
              <a:ext uri="{FF2B5EF4-FFF2-40B4-BE49-F238E27FC236}">
                <a16:creationId xmlns:a16="http://schemas.microsoft.com/office/drawing/2014/main" id="{7B4E6BBE-FC30-4AC5-9AF0-6196EACC040D}"/>
              </a:ext>
            </a:extLst>
          </p:cNvPr>
          <p:cNvSpPr/>
          <p:nvPr/>
        </p:nvSpPr>
        <p:spPr>
          <a:xfrm>
            <a:off x="981330" y="3835770"/>
            <a:ext cx="806584" cy="8065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b="1" dirty="0"/>
              <a:t>03</a:t>
            </a:r>
            <a:endParaRPr lang="zh-CN" altLang="en-US" sz="2600" b="1" dirty="0"/>
          </a:p>
        </p:txBody>
      </p:sp>
      <p:sp>
        <p:nvSpPr>
          <p:cNvPr id="85" name="文本框 15">
            <a:extLst>
              <a:ext uri="{FF2B5EF4-FFF2-40B4-BE49-F238E27FC236}">
                <a16:creationId xmlns:a16="http://schemas.microsoft.com/office/drawing/2014/main" id="{7A3F3C85-8340-4D68-9F81-284AAF9174F6}"/>
              </a:ext>
            </a:extLst>
          </p:cNvPr>
          <p:cNvSpPr txBox="1"/>
          <p:nvPr/>
        </p:nvSpPr>
        <p:spPr>
          <a:xfrm>
            <a:off x="1931091" y="40082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tx2">
                    <a:lumMod val="50000"/>
                  </a:schemeClr>
                </a:solidFill>
              </a:rPr>
              <a:t>系統特色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6" name="椭圆 11">
            <a:extLst>
              <a:ext uri="{FF2B5EF4-FFF2-40B4-BE49-F238E27FC236}">
                <a16:creationId xmlns:a16="http://schemas.microsoft.com/office/drawing/2014/main" id="{DBA38285-73E7-4C97-B2FB-ABD6101BDB98}"/>
              </a:ext>
            </a:extLst>
          </p:cNvPr>
          <p:cNvSpPr/>
          <p:nvPr/>
        </p:nvSpPr>
        <p:spPr>
          <a:xfrm>
            <a:off x="981330" y="5010944"/>
            <a:ext cx="806584" cy="8065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b="1" dirty="0"/>
              <a:t>04</a:t>
            </a:r>
            <a:endParaRPr lang="zh-CN" altLang="en-US" sz="2600" b="1" dirty="0"/>
          </a:p>
        </p:txBody>
      </p:sp>
      <p:sp>
        <p:nvSpPr>
          <p:cNvPr id="87" name="文本框 15">
            <a:extLst>
              <a:ext uri="{FF2B5EF4-FFF2-40B4-BE49-F238E27FC236}">
                <a16:creationId xmlns:a16="http://schemas.microsoft.com/office/drawing/2014/main" id="{95E26DB4-D8E5-42F5-BAD4-5E216B27C71F}"/>
              </a:ext>
            </a:extLst>
          </p:cNvPr>
          <p:cNvSpPr txBox="1"/>
          <p:nvPr/>
        </p:nvSpPr>
        <p:spPr>
          <a:xfrm>
            <a:off x="1931091" y="518340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tx2">
                    <a:lumMod val="50000"/>
                  </a:schemeClr>
                </a:solidFill>
              </a:rPr>
              <a:t>系統功能簡介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8" name="椭圆 11">
            <a:extLst>
              <a:ext uri="{FF2B5EF4-FFF2-40B4-BE49-F238E27FC236}">
                <a16:creationId xmlns:a16="http://schemas.microsoft.com/office/drawing/2014/main" id="{02A3C2A4-8EE9-4CB8-9C6C-20805C7415A6}"/>
              </a:ext>
            </a:extLst>
          </p:cNvPr>
          <p:cNvSpPr/>
          <p:nvPr/>
        </p:nvSpPr>
        <p:spPr>
          <a:xfrm>
            <a:off x="5470138" y="2037133"/>
            <a:ext cx="806584" cy="8065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b="1" dirty="0"/>
              <a:t>05</a:t>
            </a:r>
            <a:endParaRPr lang="zh-CN" altLang="en-US" sz="2600" b="1" dirty="0"/>
          </a:p>
        </p:txBody>
      </p:sp>
      <p:sp>
        <p:nvSpPr>
          <p:cNvPr id="89" name="文本框 15">
            <a:extLst>
              <a:ext uri="{FF2B5EF4-FFF2-40B4-BE49-F238E27FC236}">
                <a16:creationId xmlns:a16="http://schemas.microsoft.com/office/drawing/2014/main" id="{1DE96884-67D4-40E0-B7F4-D409F963E0BD}"/>
              </a:ext>
            </a:extLst>
          </p:cNvPr>
          <p:cNvSpPr txBox="1"/>
          <p:nvPr/>
        </p:nvSpPr>
        <p:spPr>
          <a:xfrm>
            <a:off x="6419899" y="220959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tx2">
                    <a:lumMod val="50000"/>
                  </a:schemeClr>
                </a:solidFill>
              </a:rPr>
              <a:t>系統開發工具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0" name="椭圆 11">
            <a:extLst>
              <a:ext uri="{FF2B5EF4-FFF2-40B4-BE49-F238E27FC236}">
                <a16:creationId xmlns:a16="http://schemas.microsoft.com/office/drawing/2014/main" id="{A0E662E4-7214-409A-99AD-421F7CD8A7E2}"/>
              </a:ext>
            </a:extLst>
          </p:cNvPr>
          <p:cNvSpPr/>
          <p:nvPr/>
        </p:nvSpPr>
        <p:spPr>
          <a:xfrm>
            <a:off x="5470138" y="3200438"/>
            <a:ext cx="806584" cy="8065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b="1" dirty="0"/>
              <a:t>06</a:t>
            </a:r>
            <a:endParaRPr lang="zh-CN" altLang="en-US" sz="2600" b="1" dirty="0"/>
          </a:p>
        </p:txBody>
      </p:sp>
      <p:sp>
        <p:nvSpPr>
          <p:cNvPr id="91" name="文本框 15">
            <a:extLst>
              <a:ext uri="{FF2B5EF4-FFF2-40B4-BE49-F238E27FC236}">
                <a16:creationId xmlns:a16="http://schemas.microsoft.com/office/drawing/2014/main" id="{E2A5A9AE-ACAF-43D7-98DC-ECDAF2609750}"/>
              </a:ext>
            </a:extLst>
          </p:cNvPr>
          <p:cNvSpPr txBox="1"/>
          <p:nvPr/>
        </p:nvSpPr>
        <p:spPr>
          <a:xfrm>
            <a:off x="6419899" y="337289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tx2">
                    <a:lumMod val="50000"/>
                  </a:schemeClr>
                </a:solidFill>
              </a:rPr>
              <a:t>系統使用環境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2" name="椭圆 11">
            <a:extLst>
              <a:ext uri="{FF2B5EF4-FFF2-40B4-BE49-F238E27FC236}">
                <a16:creationId xmlns:a16="http://schemas.microsoft.com/office/drawing/2014/main" id="{48C0C66E-9925-45D1-9E5D-0FCBCC13B73D}"/>
              </a:ext>
            </a:extLst>
          </p:cNvPr>
          <p:cNvSpPr/>
          <p:nvPr/>
        </p:nvSpPr>
        <p:spPr>
          <a:xfrm>
            <a:off x="5470138" y="4459393"/>
            <a:ext cx="806584" cy="8065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600" b="1" dirty="0"/>
              <a:t>07</a:t>
            </a:r>
            <a:endParaRPr lang="zh-CN" altLang="en-US" sz="2600" b="1" dirty="0"/>
          </a:p>
        </p:txBody>
      </p:sp>
      <p:sp>
        <p:nvSpPr>
          <p:cNvPr id="93" name="文本框 15">
            <a:extLst>
              <a:ext uri="{FF2B5EF4-FFF2-40B4-BE49-F238E27FC236}">
                <a16:creationId xmlns:a16="http://schemas.microsoft.com/office/drawing/2014/main" id="{6549A8FD-EA34-47C1-9F24-420555A663F6}"/>
              </a:ext>
            </a:extLst>
          </p:cNvPr>
          <p:cNvSpPr txBox="1"/>
          <p:nvPr/>
        </p:nvSpPr>
        <p:spPr>
          <a:xfrm>
            <a:off x="6419899" y="463185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tx2">
                    <a:lumMod val="50000"/>
                  </a:schemeClr>
                </a:solidFill>
              </a:rPr>
              <a:t>結論及未來發展</a:t>
            </a:r>
            <a:endParaRPr lang="zh-CN" alt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99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/>
          <p:nvPr/>
        </p:nvSpPr>
        <p:spPr>
          <a:xfrm>
            <a:off x="6489700" y="0"/>
            <a:ext cx="5702301" cy="6858000"/>
          </a:xfrm>
          <a:custGeom>
            <a:avLst/>
            <a:gdLst>
              <a:gd name="connsiteX0" fmla="*/ 1505188 w 5639893"/>
              <a:gd name="connsiteY0" fmla="*/ 0 h 6858000"/>
              <a:gd name="connsiteX1" fmla="*/ 5639893 w 5639893"/>
              <a:gd name="connsiteY1" fmla="*/ 0 h 6858000"/>
              <a:gd name="connsiteX2" fmla="*/ 5639893 w 5639893"/>
              <a:gd name="connsiteY2" fmla="*/ 6858000 h 6858000"/>
              <a:gd name="connsiteX3" fmla="*/ 0 w 56398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9893" h="6858000">
                <a:moveTo>
                  <a:pt x="1505188" y="0"/>
                </a:moveTo>
                <a:lnTo>
                  <a:pt x="5639893" y="0"/>
                </a:lnTo>
                <a:lnTo>
                  <a:pt x="56398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4611" y="406200"/>
            <a:ext cx="568964" cy="568964"/>
          </a:xfrm>
          <a:prstGeom prst="rect">
            <a:avLst/>
          </a:prstGeom>
          <a:noFill/>
          <a:ln w="381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1334" y="832923"/>
            <a:ext cx="284482" cy="284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3624" y="43082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tx2">
                    <a:lumMod val="50000"/>
                  </a:schemeClr>
                </a:solidFill>
              </a:rPr>
              <a:t>系統使用環境</a:t>
            </a:r>
          </a:p>
        </p:txBody>
      </p:sp>
      <p:sp>
        <p:nvSpPr>
          <p:cNvPr id="25" name="矩形 24"/>
          <p:cNvSpPr/>
          <p:nvPr/>
        </p:nvSpPr>
        <p:spPr>
          <a:xfrm>
            <a:off x="1113575" y="1817429"/>
            <a:ext cx="6096000" cy="9023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4800" dirty="0">
                <a:solidFill>
                  <a:schemeClr val="accent3"/>
                </a:solidFill>
              </a:rPr>
              <a:t>Android</a:t>
            </a:r>
            <a:r>
              <a:rPr lang="zh-CN" altLang="en-US" sz="4800" dirty="0">
                <a:solidFill>
                  <a:schemeClr val="accent3"/>
                </a:solidFill>
              </a:rPr>
              <a:t>版本：</a:t>
            </a:r>
            <a:r>
              <a:rPr lang="en-US" altLang="zh-CN" sz="4800" dirty="0">
                <a:solidFill>
                  <a:schemeClr val="accent3"/>
                </a:solidFill>
              </a:rPr>
              <a:t>4.10.</a:t>
            </a:r>
          </a:p>
        </p:txBody>
      </p:sp>
      <p:sp>
        <p:nvSpPr>
          <p:cNvPr id="27" name="椭圆 26"/>
          <p:cNvSpPr/>
          <p:nvPr/>
        </p:nvSpPr>
        <p:spPr>
          <a:xfrm>
            <a:off x="1233820" y="3318146"/>
            <a:ext cx="1470750" cy="1470750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27793" y="3318146"/>
            <a:ext cx="1470750" cy="1470750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813772" y="3318146"/>
            <a:ext cx="1470750" cy="1470750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824945F-9018-483A-BCF5-B18E81967B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37" y="3499420"/>
            <a:ext cx="1108201" cy="110820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952B2AE-C068-4481-8BE2-F5160576E9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508" y="3499420"/>
            <a:ext cx="1043122" cy="104312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4FAE545-54B5-413C-A523-568F3C4C2B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553" y="3455686"/>
            <a:ext cx="1063657" cy="1063657"/>
          </a:xfrm>
          <a:prstGeom prst="rect">
            <a:avLst/>
          </a:prstGeom>
        </p:spPr>
      </p:pic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C187CF26-FDA6-4416-8274-8F2962961320}"/>
              </a:ext>
            </a:extLst>
          </p:cNvPr>
          <p:cNvSpPr/>
          <p:nvPr/>
        </p:nvSpPr>
        <p:spPr>
          <a:xfrm rot="10800000">
            <a:off x="7984502" y="0"/>
            <a:ext cx="4207497" cy="2884602"/>
          </a:xfrm>
          <a:prstGeom prst="triangle">
            <a:avLst>
              <a:gd name="adj" fmla="val 4798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7D8F6AE7-F5E1-4BCC-984F-FFE6EB8D1FFF}"/>
              </a:ext>
            </a:extLst>
          </p:cNvPr>
          <p:cNvSpPr/>
          <p:nvPr/>
        </p:nvSpPr>
        <p:spPr>
          <a:xfrm>
            <a:off x="6489701" y="0"/>
            <a:ext cx="5702300" cy="6858000"/>
          </a:xfrm>
          <a:prstGeom prst="triangle">
            <a:avLst>
              <a:gd name="adj" fmla="val 99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4270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/>
      <p:bldP spid="27" grpId="0" animBg="1"/>
      <p:bldP spid="30" grpId="0" animBg="1"/>
      <p:bldP spid="22" grpId="0" animBg="1"/>
      <p:bldP spid="18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-47806" y="3193143"/>
            <a:ext cx="6855006" cy="3664858"/>
            <a:chOff x="5062764" y="3193143"/>
            <a:chExt cx="3338286" cy="3664858"/>
          </a:xfrm>
        </p:grpSpPr>
        <p:sp>
          <p:nvSpPr>
            <p:cNvPr id="6" name="等腰三角形 5"/>
            <p:cNvSpPr/>
            <p:nvPr/>
          </p:nvSpPr>
          <p:spPr>
            <a:xfrm>
              <a:off x="5062764" y="3193143"/>
              <a:ext cx="3338286" cy="3664858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062764" y="4020456"/>
              <a:ext cx="3338286" cy="2837543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2033745" y="2537262"/>
            <a:ext cx="1459094" cy="14590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46839" y="2758978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solidFill>
                  <a:schemeClr val="tx2">
                    <a:lumMod val="50000"/>
                  </a:schemeClr>
                </a:solidFill>
              </a:rPr>
              <a:t>結論及未來發展</a:t>
            </a:r>
            <a:endParaRPr lang="zh-CN" altLang="en-US" sz="6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>
            <a:off x="4287671" y="-1046330"/>
            <a:ext cx="3616657" cy="12192002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16172" y="2758978"/>
            <a:ext cx="1713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</a:rPr>
              <a:t>0</a:t>
            </a:r>
            <a:r>
              <a:rPr lang="en-US" altLang="zh-TW" sz="6000" b="1" dirty="0">
                <a:solidFill>
                  <a:schemeClr val="bg1"/>
                </a:solidFill>
              </a:rPr>
              <a:t>7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8238BF8-93A9-48E5-8249-3AE0CF8867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595" y="2807338"/>
            <a:ext cx="868005" cy="86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941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4611" y="406200"/>
            <a:ext cx="568964" cy="568964"/>
          </a:xfrm>
          <a:prstGeom prst="rect">
            <a:avLst/>
          </a:prstGeom>
          <a:noFill/>
          <a:ln w="381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1334" y="832923"/>
            <a:ext cx="284482" cy="284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3624" y="43082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chemeClr val="tx2">
                    <a:lumMod val="50000"/>
                  </a:schemeClr>
                </a:solidFill>
              </a:rPr>
              <a:t>結論</a:t>
            </a:r>
            <a:endParaRPr lang="zh-CN" alt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51483" y="4708899"/>
            <a:ext cx="2089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2">
                    <a:lumMod val="50000"/>
                  </a:schemeClr>
                </a:solidFill>
              </a:rPr>
              <a:t>路面障礙物偵測</a:t>
            </a:r>
            <a:endParaRPr lang="en-US" altLang="zh-TW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2">
                    <a:lumMod val="50000"/>
                  </a:schemeClr>
                </a:solidFill>
              </a:rPr>
              <a:t>語音震動通知</a:t>
            </a:r>
            <a:endParaRPr lang="en-US" altLang="zh-TW" b="1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2">
                    <a:lumMod val="50000"/>
                  </a:schemeClr>
                </a:solidFill>
              </a:rPr>
              <a:t>到站提醒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66FAAD6-F44A-4F02-AACE-4DCAE3B5FF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90" y="2930809"/>
            <a:ext cx="975220" cy="97522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8C31A5D-B60E-4D91-9566-3460AA4898A8}"/>
              </a:ext>
            </a:extLst>
          </p:cNvPr>
          <p:cNvSpPr/>
          <p:nvPr/>
        </p:nvSpPr>
        <p:spPr>
          <a:xfrm>
            <a:off x="341984" y="4708991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b="1" dirty="0">
                <a:solidFill>
                  <a:schemeClr val="tx2">
                    <a:lumMod val="50000"/>
                  </a:schemeClr>
                </a:solidFill>
              </a:rPr>
              <a:t>不同使用者介面和手勢操作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3" name="组合 37">
            <a:extLst>
              <a:ext uri="{FF2B5EF4-FFF2-40B4-BE49-F238E27FC236}">
                <a16:creationId xmlns:a16="http://schemas.microsoft.com/office/drawing/2014/main" id="{C4B05F6A-5667-4F4C-BD50-05E9CFA01DA6}"/>
              </a:ext>
            </a:extLst>
          </p:cNvPr>
          <p:cNvGrpSpPr/>
          <p:nvPr/>
        </p:nvGrpSpPr>
        <p:grpSpPr>
          <a:xfrm>
            <a:off x="575787" y="2350850"/>
            <a:ext cx="11160125" cy="1911624"/>
            <a:chOff x="515938" y="1701800"/>
            <a:chExt cx="11160125" cy="1911624"/>
          </a:xfrm>
        </p:grpSpPr>
        <p:sp>
          <p:nvSpPr>
            <p:cNvPr id="44" name="椭圆 1">
              <a:extLst>
                <a:ext uri="{FF2B5EF4-FFF2-40B4-BE49-F238E27FC236}">
                  <a16:creationId xmlns:a16="http://schemas.microsoft.com/office/drawing/2014/main" id="{0B21A3D2-0C22-4324-A75C-64037F1840C0}"/>
                </a:ext>
              </a:extLst>
            </p:cNvPr>
            <p:cNvSpPr/>
            <p:nvPr/>
          </p:nvSpPr>
          <p:spPr>
            <a:xfrm>
              <a:off x="515938" y="1701800"/>
              <a:ext cx="1911624" cy="19116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6">
              <a:extLst>
                <a:ext uri="{FF2B5EF4-FFF2-40B4-BE49-F238E27FC236}">
                  <a16:creationId xmlns:a16="http://schemas.microsoft.com/office/drawing/2014/main" id="{100CF8B9-55F3-4246-9818-CD357EE2BFC5}"/>
                </a:ext>
              </a:extLst>
            </p:cNvPr>
            <p:cNvSpPr/>
            <p:nvPr/>
          </p:nvSpPr>
          <p:spPr>
            <a:xfrm>
              <a:off x="5140188" y="1701800"/>
              <a:ext cx="1911624" cy="19116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7">
              <a:extLst>
                <a:ext uri="{FF2B5EF4-FFF2-40B4-BE49-F238E27FC236}">
                  <a16:creationId xmlns:a16="http://schemas.microsoft.com/office/drawing/2014/main" id="{A3BB324C-EC0E-4A3F-A167-47160A5C1DE8}"/>
                </a:ext>
              </a:extLst>
            </p:cNvPr>
            <p:cNvSpPr/>
            <p:nvPr/>
          </p:nvSpPr>
          <p:spPr>
            <a:xfrm>
              <a:off x="9764439" y="1701800"/>
              <a:ext cx="1911624" cy="19116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8">
              <a:extLst>
                <a:ext uri="{FF2B5EF4-FFF2-40B4-BE49-F238E27FC236}">
                  <a16:creationId xmlns:a16="http://schemas.microsoft.com/office/drawing/2014/main" id="{828F2AF2-A5CC-4B91-BE47-8A87CF3BA80F}"/>
                </a:ext>
              </a:extLst>
            </p:cNvPr>
            <p:cNvSpPr/>
            <p:nvPr/>
          </p:nvSpPr>
          <p:spPr>
            <a:xfrm>
              <a:off x="7820613" y="2070100"/>
              <a:ext cx="1175024" cy="117502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9">
              <a:extLst>
                <a:ext uri="{FF2B5EF4-FFF2-40B4-BE49-F238E27FC236}">
                  <a16:creationId xmlns:a16="http://schemas.microsoft.com/office/drawing/2014/main" id="{6D607FDA-E32E-44D7-9DA9-FAB6B56F4B8D}"/>
                </a:ext>
              </a:extLst>
            </p:cNvPr>
            <p:cNvSpPr/>
            <p:nvPr/>
          </p:nvSpPr>
          <p:spPr>
            <a:xfrm>
              <a:off x="3196362" y="2070100"/>
              <a:ext cx="1175024" cy="117502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箭头: V 形 19">
              <a:extLst>
                <a:ext uri="{FF2B5EF4-FFF2-40B4-BE49-F238E27FC236}">
                  <a16:creationId xmlns:a16="http://schemas.microsoft.com/office/drawing/2014/main" id="{2913E970-1F4D-4390-97B4-F921FB0D0B85}"/>
                </a:ext>
              </a:extLst>
            </p:cNvPr>
            <p:cNvSpPr/>
            <p:nvPr/>
          </p:nvSpPr>
          <p:spPr>
            <a:xfrm>
              <a:off x="2691311" y="2409962"/>
              <a:ext cx="241300" cy="495300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箭头: V 形 20">
              <a:extLst>
                <a:ext uri="{FF2B5EF4-FFF2-40B4-BE49-F238E27FC236}">
                  <a16:creationId xmlns:a16="http://schemas.microsoft.com/office/drawing/2014/main" id="{A9F4877C-BBA7-4DB4-BC45-8743AB2AA2FB}"/>
                </a:ext>
              </a:extLst>
            </p:cNvPr>
            <p:cNvSpPr/>
            <p:nvPr/>
          </p:nvSpPr>
          <p:spPr>
            <a:xfrm>
              <a:off x="4635136" y="2409962"/>
              <a:ext cx="241300" cy="4953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箭头: V 形 21">
              <a:extLst>
                <a:ext uri="{FF2B5EF4-FFF2-40B4-BE49-F238E27FC236}">
                  <a16:creationId xmlns:a16="http://schemas.microsoft.com/office/drawing/2014/main" id="{B77D651E-613A-4C6C-80CA-361090C97063}"/>
                </a:ext>
              </a:extLst>
            </p:cNvPr>
            <p:cNvSpPr/>
            <p:nvPr/>
          </p:nvSpPr>
          <p:spPr>
            <a:xfrm>
              <a:off x="7315562" y="2409962"/>
              <a:ext cx="241300" cy="495300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箭头: V 形 22">
              <a:extLst>
                <a:ext uri="{FF2B5EF4-FFF2-40B4-BE49-F238E27FC236}">
                  <a16:creationId xmlns:a16="http://schemas.microsoft.com/office/drawing/2014/main" id="{8342DAB3-84FA-4227-8FDB-0834960A328D}"/>
                </a:ext>
              </a:extLst>
            </p:cNvPr>
            <p:cNvSpPr/>
            <p:nvPr/>
          </p:nvSpPr>
          <p:spPr>
            <a:xfrm>
              <a:off x="9259388" y="2409962"/>
              <a:ext cx="241300" cy="49530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815E03BA-5FB1-49D7-9671-1665F20DD8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33" y="2688896"/>
            <a:ext cx="1235532" cy="1235532"/>
          </a:xfrm>
          <a:prstGeom prst="rect">
            <a:avLst/>
          </a:prstGeom>
        </p:spPr>
      </p:pic>
      <p:grpSp>
        <p:nvGrpSpPr>
          <p:cNvPr id="32" name="群組 31">
            <a:extLst>
              <a:ext uri="{FF2B5EF4-FFF2-40B4-BE49-F238E27FC236}">
                <a16:creationId xmlns:a16="http://schemas.microsoft.com/office/drawing/2014/main" id="{BF9D4FE1-0F5A-416F-A694-5224BA10AA82}"/>
              </a:ext>
            </a:extLst>
          </p:cNvPr>
          <p:cNvGrpSpPr/>
          <p:nvPr/>
        </p:nvGrpSpPr>
        <p:grpSpPr>
          <a:xfrm>
            <a:off x="5705086" y="2732818"/>
            <a:ext cx="1307202" cy="1096777"/>
            <a:chOff x="5705087" y="1969247"/>
            <a:chExt cx="1307202" cy="1096777"/>
          </a:xfrm>
        </p:grpSpPr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D8079911-E6B3-4958-99EF-7EA5AA802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087" y="1969247"/>
              <a:ext cx="1096777" cy="1096777"/>
            </a:xfrm>
            <a:prstGeom prst="rect">
              <a:avLst/>
            </a:prstGeom>
          </p:spPr>
        </p:pic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A7356F8D-49BE-44C3-9949-C4A1E9971339}"/>
                </a:ext>
              </a:extLst>
            </p:cNvPr>
            <p:cNvSpPr/>
            <p:nvPr/>
          </p:nvSpPr>
          <p:spPr>
            <a:xfrm>
              <a:off x="6841075" y="2422156"/>
              <a:ext cx="171214" cy="1712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58" name="圖片 57">
            <a:extLst>
              <a:ext uri="{FF2B5EF4-FFF2-40B4-BE49-F238E27FC236}">
                <a16:creationId xmlns:a16="http://schemas.microsoft.com/office/drawing/2014/main" id="{ABDED6D4-2445-4EB4-81D2-3DF4A43724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2" y="3006344"/>
            <a:ext cx="644265" cy="644265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A22A5417-610C-493B-ADB4-07ECA126C8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9452">
            <a:off x="3540432" y="3022418"/>
            <a:ext cx="664962" cy="664962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5A1D5D40-D161-4C9A-BA94-EBACE7A2A2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742" y="3031392"/>
            <a:ext cx="828666" cy="828666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56733689-EC3B-4735-9113-7568EAB3DA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253" y="2732818"/>
            <a:ext cx="523381" cy="523381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DD579EED-826B-4208-BD16-3626BF12D4DD}"/>
              </a:ext>
            </a:extLst>
          </p:cNvPr>
          <p:cNvSpPr/>
          <p:nvPr/>
        </p:nvSpPr>
        <p:spPr>
          <a:xfrm>
            <a:off x="9455507" y="477119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tx2">
                    <a:lumMod val="50000"/>
                  </a:schemeClr>
                </a:solidFill>
              </a:rPr>
              <a:t>降低交通事故</a:t>
            </a:r>
            <a:endParaRPr lang="en-US" altLang="zh-TW" b="1" dirty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zh-TW" altLang="en-US" b="1" dirty="0">
                <a:solidFill>
                  <a:schemeClr val="tx2">
                    <a:lumMod val="50000"/>
                  </a:schemeClr>
                </a:solidFill>
              </a:rPr>
              <a:t>保障所有用路人的安全</a:t>
            </a:r>
          </a:p>
        </p:txBody>
      </p:sp>
    </p:spTree>
    <p:extLst>
      <p:ext uri="{BB962C8B-B14F-4D97-AF65-F5344CB8AC3E}">
        <p14:creationId xmlns:p14="http://schemas.microsoft.com/office/powerpoint/2010/main" val="2259867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4611" y="406200"/>
            <a:ext cx="568964" cy="568964"/>
          </a:xfrm>
          <a:prstGeom prst="rect">
            <a:avLst/>
          </a:prstGeom>
          <a:noFill/>
          <a:ln w="381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1334" y="832923"/>
            <a:ext cx="284482" cy="284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03624" y="43082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chemeClr val="tx2">
                    <a:lumMod val="50000"/>
                  </a:schemeClr>
                </a:solidFill>
              </a:rPr>
              <a:t>未來發展</a:t>
            </a:r>
            <a:endParaRPr lang="zh-CN" alt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71359" y="1620156"/>
            <a:ext cx="2920497" cy="4253485"/>
            <a:chOff x="7925303" y="1544066"/>
            <a:chExt cx="2920497" cy="4253485"/>
          </a:xfrm>
        </p:grpSpPr>
        <p:sp>
          <p:nvSpPr>
            <p:cNvPr id="8" name="六边形 7"/>
            <p:cNvSpPr/>
            <p:nvPr/>
          </p:nvSpPr>
          <p:spPr>
            <a:xfrm rot="5400000">
              <a:off x="7410702" y="2362452"/>
              <a:ext cx="3949700" cy="2920497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02699" y="1544066"/>
              <a:ext cx="965706" cy="965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statistics-on-laptop_82095"/>
            <p:cNvSpPr>
              <a:spLocks noChangeAspect="1"/>
            </p:cNvSpPr>
            <p:nvPr/>
          </p:nvSpPr>
          <p:spPr bwMode="auto">
            <a:xfrm>
              <a:off x="9196663" y="1754508"/>
              <a:ext cx="377776" cy="544820"/>
            </a:xfrm>
            <a:custGeom>
              <a:avLst/>
              <a:gdLst>
                <a:gd name="connsiteX0" fmla="*/ 116681 w 233363"/>
                <a:gd name="connsiteY0" fmla="*/ 74613 h 336550"/>
                <a:gd name="connsiteX1" fmla="*/ 74612 w 233363"/>
                <a:gd name="connsiteY1" fmla="*/ 116682 h 336550"/>
                <a:gd name="connsiteX2" fmla="*/ 116681 w 233363"/>
                <a:gd name="connsiteY2" fmla="*/ 158751 h 336550"/>
                <a:gd name="connsiteX3" fmla="*/ 158750 w 233363"/>
                <a:gd name="connsiteY3" fmla="*/ 116682 h 336550"/>
                <a:gd name="connsiteX4" fmla="*/ 116681 w 233363"/>
                <a:gd name="connsiteY4" fmla="*/ 74613 h 336550"/>
                <a:gd name="connsiteX5" fmla="*/ 116682 w 233363"/>
                <a:gd name="connsiteY5" fmla="*/ 0 h 336550"/>
                <a:gd name="connsiteX6" fmla="*/ 233363 w 233363"/>
                <a:gd name="connsiteY6" fmla="*/ 117004 h 336550"/>
                <a:gd name="connsiteX7" fmla="*/ 123237 w 233363"/>
                <a:gd name="connsiteY7" fmla="*/ 329977 h 336550"/>
                <a:gd name="connsiteX8" fmla="*/ 119304 w 233363"/>
                <a:gd name="connsiteY8" fmla="*/ 335236 h 336550"/>
                <a:gd name="connsiteX9" fmla="*/ 116682 w 233363"/>
                <a:gd name="connsiteY9" fmla="*/ 336550 h 336550"/>
                <a:gd name="connsiteX10" fmla="*/ 114059 w 233363"/>
                <a:gd name="connsiteY10" fmla="*/ 335236 h 336550"/>
                <a:gd name="connsiteX11" fmla="*/ 110126 w 233363"/>
                <a:gd name="connsiteY11" fmla="*/ 329977 h 336550"/>
                <a:gd name="connsiteX12" fmla="*/ 0 w 233363"/>
                <a:gd name="connsiteY12" fmla="*/ 117004 h 336550"/>
                <a:gd name="connsiteX13" fmla="*/ 116682 w 233363"/>
                <a:gd name="connsiteY13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3363" h="336550">
                  <a:moveTo>
                    <a:pt x="116681" y="74613"/>
                  </a:moveTo>
                  <a:cubicBezTo>
                    <a:pt x="93447" y="74613"/>
                    <a:pt x="74612" y="93448"/>
                    <a:pt x="74612" y="116682"/>
                  </a:cubicBezTo>
                  <a:cubicBezTo>
                    <a:pt x="74612" y="139916"/>
                    <a:pt x="93447" y="158751"/>
                    <a:pt x="116681" y="158751"/>
                  </a:cubicBezTo>
                  <a:cubicBezTo>
                    <a:pt x="139915" y="158751"/>
                    <a:pt x="158750" y="139916"/>
                    <a:pt x="158750" y="116682"/>
                  </a:cubicBezTo>
                  <a:cubicBezTo>
                    <a:pt x="158750" y="93448"/>
                    <a:pt x="139915" y="74613"/>
                    <a:pt x="116681" y="74613"/>
                  </a:cubicBezTo>
                  <a:close/>
                  <a:moveTo>
                    <a:pt x="116682" y="0"/>
                  </a:moveTo>
                  <a:cubicBezTo>
                    <a:pt x="180922" y="0"/>
                    <a:pt x="233363" y="52586"/>
                    <a:pt x="233363" y="117004"/>
                  </a:cubicBezTo>
                  <a:cubicBezTo>
                    <a:pt x="233363" y="178792"/>
                    <a:pt x="127170" y="323404"/>
                    <a:pt x="123237" y="329977"/>
                  </a:cubicBezTo>
                  <a:cubicBezTo>
                    <a:pt x="123237" y="329977"/>
                    <a:pt x="123237" y="329977"/>
                    <a:pt x="119304" y="335236"/>
                  </a:cubicBezTo>
                  <a:cubicBezTo>
                    <a:pt x="117993" y="336550"/>
                    <a:pt x="117993" y="336550"/>
                    <a:pt x="116682" y="336550"/>
                  </a:cubicBezTo>
                  <a:cubicBezTo>
                    <a:pt x="115371" y="336550"/>
                    <a:pt x="115371" y="336550"/>
                    <a:pt x="114059" y="335236"/>
                  </a:cubicBezTo>
                  <a:cubicBezTo>
                    <a:pt x="114059" y="335236"/>
                    <a:pt x="114059" y="335236"/>
                    <a:pt x="110126" y="329977"/>
                  </a:cubicBezTo>
                  <a:cubicBezTo>
                    <a:pt x="106193" y="323404"/>
                    <a:pt x="0" y="178792"/>
                    <a:pt x="0" y="117004"/>
                  </a:cubicBezTo>
                  <a:cubicBezTo>
                    <a:pt x="0" y="52586"/>
                    <a:pt x="52441" y="0"/>
                    <a:pt x="116682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213522" y="3048500"/>
              <a:ext cx="2344058" cy="1659420"/>
              <a:chOff x="1665921" y="3041607"/>
              <a:chExt cx="2344058" cy="165942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665921" y="3452287"/>
                <a:ext cx="2344058" cy="1248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1600" dirty="0">
                    <a:solidFill>
                      <a:schemeClr val="bg1"/>
                    </a:solidFill>
                  </a:rPr>
                  <a:t>從過去使用者或者自身的資料分析出此區的潛在風險</a:t>
                </a:r>
              </a:p>
              <a:p>
                <a:pPr marL="285750" indent="-285750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sz="1600" dirty="0">
                    <a:solidFill>
                      <a:schemeClr val="bg1"/>
                    </a:solidFill>
                  </a:rPr>
                  <a:t>語音藍芽傳輸等功能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821595" y="3041607"/>
                <a:ext cx="2032708" cy="4298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TW" altLang="en-US" sz="2000" b="1" dirty="0">
                    <a:solidFill>
                      <a:schemeClr val="bg1"/>
                    </a:solidFill>
                  </a:rPr>
                  <a:t>加入定位系統</a:t>
                </a:r>
              </a:p>
            </p:txBody>
          </p:sp>
        </p:grp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9DCC698-8B70-4F28-A120-62099B9977C9}"/>
              </a:ext>
            </a:extLst>
          </p:cNvPr>
          <p:cNvGrpSpPr/>
          <p:nvPr/>
        </p:nvGrpSpPr>
        <p:grpSpPr>
          <a:xfrm>
            <a:off x="4635751" y="1628909"/>
            <a:ext cx="2920497" cy="4253485"/>
            <a:chOff x="4635751" y="1544066"/>
            <a:chExt cx="2920497" cy="425348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F574E639-F3EB-4F32-965D-2B520F4E4C71}"/>
                </a:ext>
              </a:extLst>
            </p:cNvPr>
            <p:cNvGrpSpPr/>
            <p:nvPr/>
          </p:nvGrpSpPr>
          <p:grpSpPr>
            <a:xfrm>
              <a:off x="4635751" y="1544066"/>
              <a:ext cx="2920497" cy="4253485"/>
              <a:chOff x="4635751" y="1544066"/>
              <a:chExt cx="2920497" cy="4253485"/>
            </a:xfrm>
          </p:grpSpPr>
          <p:sp>
            <p:nvSpPr>
              <p:cNvPr id="7" name="六边形 6"/>
              <p:cNvSpPr/>
              <p:nvPr/>
            </p:nvSpPr>
            <p:spPr>
              <a:xfrm rot="5400000">
                <a:off x="4121150" y="2362452"/>
                <a:ext cx="3949700" cy="2920497"/>
              </a:xfrm>
              <a:prstGeom prst="hexagon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5613147" y="1544066"/>
                <a:ext cx="965706" cy="9657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4923971" y="3020566"/>
                <a:ext cx="2476601" cy="1391888"/>
                <a:chOff x="1665921" y="3013673"/>
                <a:chExt cx="2476601" cy="1391888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1665921" y="3452287"/>
                  <a:ext cx="2344058" cy="9532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lnSpc>
                      <a:spcPct val="120000"/>
                    </a:lnSpc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bg1"/>
                      </a:solidFill>
                    </a:rPr>
                    <a:t>使用者可自由自在切換其他</a:t>
                  </a:r>
                  <a:r>
                    <a:rPr lang="en-US" altLang="zh-TW" sz="1600" dirty="0">
                      <a:solidFill>
                        <a:schemeClr val="bg1"/>
                      </a:solidFill>
                    </a:rPr>
                    <a:t>APP</a:t>
                  </a:r>
                </a:p>
                <a:p>
                  <a:pPr marL="285750" indent="-285750">
                    <a:lnSpc>
                      <a:spcPct val="120000"/>
                    </a:lnSpc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bg1"/>
                      </a:solidFill>
                    </a:rPr>
                    <a:t>適用於低頭族</a:t>
                  </a: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1665921" y="3013673"/>
                  <a:ext cx="2476601" cy="4298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TW" altLang="en-US" sz="2000" b="1" dirty="0">
                      <a:solidFill>
                        <a:schemeClr val="bg1"/>
                      </a:solidFill>
                    </a:rPr>
                    <a:t>可於背景程式運作</a:t>
                  </a:r>
                </a:p>
              </p:txBody>
            </p:sp>
          </p:grpSp>
        </p:grpSp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F3BADBAE-1D63-466A-AFAA-B9C37F8E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7668" y="1719832"/>
              <a:ext cx="596663" cy="596663"/>
            </a:xfrm>
            <a:prstGeom prst="rect">
              <a:avLst/>
            </a:prstGeom>
          </p:spPr>
        </p:pic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18E2AEF-2C7B-486E-B4D3-582BB90034AA}"/>
              </a:ext>
            </a:extLst>
          </p:cNvPr>
          <p:cNvGrpSpPr/>
          <p:nvPr/>
        </p:nvGrpSpPr>
        <p:grpSpPr>
          <a:xfrm>
            <a:off x="8000143" y="1620156"/>
            <a:ext cx="2920497" cy="4253485"/>
            <a:chOff x="8000143" y="1535313"/>
            <a:chExt cx="2920497" cy="4253485"/>
          </a:xfrm>
        </p:grpSpPr>
        <p:grpSp>
          <p:nvGrpSpPr>
            <p:cNvPr id="31" name="组合 30"/>
            <p:cNvGrpSpPr/>
            <p:nvPr/>
          </p:nvGrpSpPr>
          <p:grpSpPr>
            <a:xfrm>
              <a:off x="8000143" y="1535313"/>
              <a:ext cx="2920497" cy="4253485"/>
              <a:chOff x="1346199" y="1544066"/>
              <a:chExt cx="2920497" cy="4253485"/>
            </a:xfrm>
          </p:grpSpPr>
          <p:sp>
            <p:nvSpPr>
              <p:cNvPr id="2" name="六边形 1"/>
              <p:cNvSpPr/>
              <p:nvPr/>
            </p:nvSpPr>
            <p:spPr>
              <a:xfrm rot="5400000">
                <a:off x="831598" y="2362452"/>
                <a:ext cx="3949700" cy="2920497"/>
              </a:xfrm>
              <a:prstGeom prst="hexag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323595" y="1544066"/>
                <a:ext cx="965706" cy="9657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1634418" y="3048500"/>
                <a:ext cx="2344058" cy="773023"/>
                <a:chOff x="1665921" y="3041607"/>
                <a:chExt cx="2344058" cy="773023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1665921" y="3452287"/>
                  <a:ext cx="2344058" cy="3623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lnSpc>
                      <a:spcPct val="120000"/>
                    </a:lnSpc>
                    <a:buFont typeface="Wingdings" panose="05000000000000000000" pitchFamily="2" charset="2"/>
                    <a:buChar char="ü"/>
                  </a:pPr>
                  <a:r>
                    <a:rPr lang="zh-TW" altLang="en-US" sz="1600" dirty="0">
                      <a:solidFill>
                        <a:schemeClr val="bg1"/>
                      </a:solidFill>
                    </a:rPr>
                    <a:t>發生事故有錄影存證</a:t>
                  </a: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821595" y="3041607"/>
                  <a:ext cx="2032708" cy="4298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2000" b="1" dirty="0">
                      <a:solidFill>
                        <a:schemeClr val="bg1"/>
                      </a:solidFill>
                    </a:rPr>
                    <a:t>錄影存檔</a:t>
                  </a:r>
                </a:p>
              </p:txBody>
            </p:sp>
          </p:grpSp>
        </p:grp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B3500FC6-0AAB-46D8-BB51-0EB8263D8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44626" y="1772370"/>
              <a:ext cx="512108" cy="518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17515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占位符 22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8853714" y="3193143"/>
            <a:ext cx="3338286" cy="3664858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 flipV="1">
            <a:off x="-1" y="0"/>
            <a:ext cx="2142699" cy="1951630"/>
          </a:xfrm>
          <a:prstGeom prst="triangle">
            <a:avLst>
              <a:gd name="adj" fmla="val 4172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0" y="0"/>
            <a:ext cx="3616657" cy="6858000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1241946" y="2070338"/>
            <a:ext cx="2524836" cy="47876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/>
          <p:cNvSpPr/>
          <p:nvPr/>
        </p:nvSpPr>
        <p:spPr>
          <a:xfrm>
            <a:off x="8853714" y="4020456"/>
            <a:ext cx="3338286" cy="283754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26272" y="2601293"/>
            <a:ext cx="62639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THANK YOU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96843" y="1538298"/>
            <a:ext cx="330928" cy="330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66782" y="4455686"/>
            <a:ext cx="568964" cy="568964"/>
          </a:xfrm>
          <a:prstGeom prst="rect">
            <a:avLst/>
          </a:prstGeom>
          <a:noFill/>
          <a:ln w="381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93505" y="4882409"/>
            <a:ext cx="284482" cy="284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6493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-47806" y="3193143"/>
            <a:ext cx="6855006" cy="3664858"/>
            <a:chOff x="5062764" y="3193143"/>
            <a:chExt cx="3338286" cy="3664858"/>
          </a:xfrm>
        </p:grpSpPr>
        <p:sp>
          <p:nvSpPr>
            <p:cNvPr id="6" name="等腰三角形 5"/>
            <p:cNvSpPr/>
            <p:nvPr/>
          </p:nvSpPr>
          <p:spPr>
            <a:xfrm>
              <a:off x="5062764" y="3193143"/>
              <a:ext cx="3338286" cy="3664858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062764" y="4020456"/>
              <a:ext cx="3338286" cy="2837543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3312819" y="2524442"/>
            <a:ext cx="1459094" cy="14590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25913" y="2785748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778495">
                    <a:lumMod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前言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778495">
                  <a:lumMod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>
            <a:off x="4287671" y="-1046330"/>
            <a:ext cx="3616657" cy="12192002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85819" y="2746158"/>
            <a:ext cx="1713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</a:rPr>
              <a:t>01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B0386D1-AA08-4FCD-8C57-02ADE7588E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62" y="2746158"/>
            <a:ext cx="814790" cy="8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515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54"/>
          <p:cNvGrpSpPr/>
          <p:nvPr/>
        </p:nvGrpSpPr>
        <p:grpSpPr>
          <a:xfrm>
            <a:off x="8226089" y="1992495"/>
            <a:ext cx="3988060" cy="4896893"/>
            <a:chOff x="5062764" y="3193143"/>
            <a:chExt cx="3338286" cy="3664858"/>
          </a:xfrm>
        </p:grpSpPr>
        <p:sp>
          <p:nvSpPr>
            <p:cNvPr id="8" name="等腰三角形 7"/>
            <p:cNvSpPr/>
            <p:nvPr/>
          </p:nvSpPr>
          <p:spPr>
            <a:xfrm>
              <a:off x="5062764" y="3193143"/>
              <a:ext cx="3338286" cy="3664858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5062764" y="4020456"/>
              <a:ext cx="3338286" cy="2837543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18" y="1390778"/>
            <a:ext cx="4128064" cy="412806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A7041FB-7499-4211-83C0-721FC00C477A}"/>
              </a:ext>
            </a:extLst>
          </p:cNvPr>
          <p:cNvSpPr/>
          <p:nvPr/>
        </p:nvSpPr>
        <p:spPr>
          <a:xfrm>
            <a:off x="544611" y="406200"/>
            <a:ext cx="568964" cy="568964"/>
          </a:xfrm>
          <a:prstGeom prst="rect">
            <a:avLst/>
          </a:prstGeom>
          <a:noFill/>
          <a:ln w="381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D9778A-F4A9-420A-B29F-F176B6CD8F6E}"/>
              </a:ext>
            </a:extLst>
          </p:cNvPr>
          <p:cNvSpPr/>
          <p:nvPr/>
        </p:nvSpPr>
        <p:spPr>
          <a:xfrm>
            <a:off x="971334" y="832923"/>
            <a:ext cx="284482" cy="284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D4875779-DA03-4B71-BC19-B365B4EE1DB8}"/>
              </a:ext>
            </a:extLst>
          </p:cNvPr>
          <p:cNvSpPr txBox="1"/>
          <p:nvPr/>
        </p:nvSpPr>
        <p:spPr>
          <a:xfrm>
            <a:off x="1403624" y="43082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tx2">
                    <a:lumMod val="50000"/>
                  </a:schemeClr>
                </a:solidFill>
              </a:rPr>
              <a:t>正常人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8529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25" y="1364914"/>
            <a:ext cx="4128171" cy="4128171"/>
          </a:xfrm>
          <a:prstGeom prst="rect">
            <a:avLst/>
          </a:prstGeom>
        </p:spPr>
      </p:pic>
      <p:grpSp>
        <p:nvGrpSpPr>
          <p:cNvPr id="13" name="组合 54"/>
          <p:cNvGrpSpPr/>
          <p:nvPr/>
        </p:nvGrpSpPr>
        <p:grpSpPr>
          <a:xfrm>
            <a:off x="8226089" y="1992495"/>
            <a:ext cx="3988060" cy="4896893"/>
            <a:chOff x="5062764" y="3193143"/>
            <a:chExt cx="3338286" cy="3664858"/>
          </a:xfrm>
        </p:grpSpPr>
        <p:sp>
          <p:nvSpPr>
            <p:cNvPr id="14" name="等腰三角形 13"/>
            <p:cNvSpPr/>
            <p:nvPr/>
          </p:nvSpPr>
          <p:spPr>
            <a:xfrm>
              <a:off x="5062764" y="3193143"/>
              <a:ext cx="3338286" cy="3664858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5062764" y="4020456"/>
              <a:ext cx="3338286" cy="2837543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FA7041FB-7499-4211-83C0-721FC00C477A}"/>
              </a:ext>
            </a:extLst>
          </p:cNvPr>
          <p:cNvSpPr/>
          <p:nvPr/>
        </p:nvSpPr>
        <p:spPr>
          <a:xfrm>
            <a:off x="544611" y="406200"/>
            <a:ext cx="568964" cy="568964"/>
          </a:xfrm>
          <a:prstGeom prst="rect">
            <a:avLst/>
          </a:prstGeom>
          <a:noFill/>
          <a:ln w="381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D9778A-F4A9-420A-B29F-F176B6CD8F6E}"/>
              </a:ext>
            </a:extLst>
          </p:cNvPr>
          <p:cNvSpPr/>
          <p:nvPr/>
        </p:nvSpPr>
        <p:spPr>
          <a:xfrm>
            <a:off x="971334" y="832923"/>
            <a:ext cx="284482" cy="284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4">
            <a:extLst>
              <a:ext uri="{FF2B5EF4-FFF2-40B4-BE49-F238E27FC236}">
                <a16:creationId xmlns:a16="http://schemas.microsoft.com/office/drawing/2014/main" id="{D4875779-DA03-4B71-BC19-B365B4EE1DB8}"/>
              </a:ext>
            </a:extLst>
          </p:cNvPr>
          <p:cNvSpPr txBox="1"/>
          <p:nvPr/>
        </p:nvSpPr>
        <p:spPr>
          <a:xfrm>
            <a:off x="1403624" y="43082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tx2">
                    <a:lumMod val="50000"/>
                  </a:schemeClr>
                </a:solidFill>
              </a:rPr>
              <a:t>視障者與盲人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CEEB796-C4EA-46FA-B5B5-89E7D4245B51}"/>
              </a:ext>
            </a:extLst>
          </p:cNvPr>
          <p:cNvGrpSpPr/>
          <p:nvPr/>
        </p:nvGrpSpPr>
        <p:grpSpPr>
          <a:xfrm>
            <a:off x="7098024" y="1678706"/>
            <a:ext cx="1733013" cy="1733013"/>
            <a:chOff x="7204043" y="690682"/>
            <a:chExt cx="2044091" cy="2044091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45C3F9B-9332-4B8D-B8D1-3515630B1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043" y="690682"/>
              <a:ext cx="2044091" cy="2044091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F9E1587-8566-4EB3-A82B-1659589A188B}"/>
                </a:ext>
              </a:extLst>
            </p:cNvPr>
            <p:cNvSpPr/>
            <p:nvPr/>
          </p:nvSpPr>
          <p:spPr>
            <a:xfrm>
              <a:off x="7635712" y="1439025"/>
              <a:ext cx="735290" cy="8638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07325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Image result for 人像 標誌">
            <a:extLst>
              <a:ext uri="{FF2B5EF4-FFF2-40B4-BE49-F238E27FC236}">
                <a16:creationId xmlns:a16="http://schemas.microsoft.com/office/drawing/2014/main" id="{597A14CF-757E-4A19-B79C-FFECD9F8E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2" t="24923" r="27613" b="26486"/>
          <a:stretch/>
        </p:blipFill>
        <p:spPr bwMode="auto">
          <a:xfrm>
            <a:off x="8774401" y="2779767"/>
            <a:ext cx="931073" cy="99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 flipH="1">
            <a:off x="-47806" y="3193143"/>
            <a:ext cx="6855006" cy="3664858"/>
            <a:chOff x="5062764" y="3193143"/>
            <a:chExt cx="3338286" cy="3664858"/>
          </a:xfrm>
        </p:grpSpPr>
        <p:sp>
          <p:nvSpPr>
            <p:cNvPr id="6" name="等腰三角形 5"/>
            <p:cNvSpPr/>
            <p:nvPr/>
          </p:nvSpPr>
          <p:spPr>
            <a:xfrm>
              <a:off x="5062764" y="3193143"/>
              <a:ext cx="3338286" cy="3664858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062764" y="4020456"/>
              <a:ext cx="3338286" cy="2837543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2259993" y="2537262"/>
            <a:ext cx="1459094" cy="14590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73087" y="2758978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TW" altLang="en-US" sz="6000" b="1" dirty="0">
                <a:solidFill>
                  <a:srgbClr val="778495">
                    <a:lumMod val="50000"/>
                  </a:srgbClr>
                </a:solidFill>
              </a:rPr>
              <a:t>系統使用對象</a:t>
            </a:r>
          </a:p>
        </p:txBody>
      </p:sp>
      <p:sp>
        <p:nvSpPr>
          <p:cNvPr id="33" name="等腰三角形 32"/>
          <p:cNvSpPr/>
          <p:nvPr/>
        </p:nvSpPr>
        <p:spPr>
          <a:xfrm rot="16200000">
            <a:off x="4287671" y="-1046330"/>
            <a:ext cx="3616657" cy="12192002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32993" y="2758978"/>
            <a:ext cx="1713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</a:rPr>
              <a:t>02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3063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橢圓 14">
            <a:extLst>
              <a:ext uri="{FF2B5EF4-FFF2-40B4-BE49-F238E27FC236}">
                <a16:creationId xmlns:a16="http://schemas.microsoft.com/office/drawing/2014/main" id="{D26E2A9E-6081-4890-9AB7-11EF4015FA44}"/>
              </a:ext>
            </a:extLst>
          </p:cNvPr>
          <p:cNvSpPr/>
          <p:nvPr/>
        </p:nvSpPr>
        <p:spPr>
          <a:xfrm>
            <a:off x="-85135" y="2541459"/>
            <a:ext cx="758826" cy="75882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7335BEC-EDD7-47F5-9A07-23A3F6BE0434}"/>
              </a:ext>
            </a:extLst>
          </p:cNvPr>
          <p:cNvSpPr/>
          <p:nvPr/>
        </p:nvSpPr>
        <p:spPr>
          <a:xfrm>
            <a:off x="-160256" y="6220118"/>
            <a:ext cx="744718" cy="7447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5FF49155-4090-4D3D-B010-941DC0A7BB63}"/>
              </a:ext>
            </a:extLst>
          </p:cNvPr>
          <p:cNvSpPr/>
          <p:nvPr/>
        </p:nvSpPr>
        <p:spPr>
          <a:xfrm>
            <a:off x="6825219" y="4940402"/>
            <a:ext cx="427190" cy="4271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F3E585C6-7DF4-4AF8-8DCD-72BCB3E1BE64}"/>
              </a:ext>
            </a:extLst>
          </p:cNvPr>
          <p:cNvSpPr/>
          <p:nvPr/>
        </p:nvSpPr>
        <p:spPr>
          <a:xfrm>
            <a:off x="1596843" y="4830029"/>
            <a:ext cx="291204" cy="291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41A9F1E3-27CA-467B-AC8F-C4538B366741}"/>
              </a:ext>
            </a:extLst>
          </p:cNvPr>
          <p:cNvSpPr/>
          <p:nvPr/>
        </p:nvSpPr>
        <p:spPr>
          <a:xfrm>
            <a:off x="10299916" y="5904320"/>
            <a:ext cx="631595" cy="6315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B9181521-431A-4DE9-8578-7D45D1767AB2}"/>
              </a:ext>
            </a:extLst>
          </p:cNvPr>
          <p:cNvSpPr/>
          <p:nvPr/>
        </p:nvSpPr>
        <p:spPr>
          <a:xfrm>
            <a:off x="11517945" y="3522160"/>
            <a:ext cx="758826" cy="75882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1F2CB1-3A7F-4661-A307-22A66CC7F753}"/>
              </a:ext>
            </a:extLst>
          </p:cNvPr>
          <p:cNvSpPr/>
          <p:nvPr/>
        </p:nvSpPr>
        <p:spPr>
          <a:xfrm>
            <a:off x="-112148" y="-954056"/>
            <a:ext cx="12416295" cy="3733014"/>
          </a:xfrm>
          <a:prstGeom prst="rect">
            <a:avLst/>
          </a:prstGeom>
          <a:solidFill>
            <a:srgbClr val="31A8DF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椭圆 16"/>
          <p:cNvSpPr/>
          <p:nvPr/>
        </p:nvSpPr>
        <p:spPr>
          <a:xfrm>
            <a:off x="7899495" y="1499611"/>
            <a:ext cx="2322001" cy="2322001"/>
          </a:xfrm>
          <a:prstGeom prst="ellipse">
            <a:avLst/>
          </a:prstGeom>
          <a:solidFill>
            <a:srgbClr val="238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828215" y="3893713"/>
            <a:ext cx="4689730" cy="676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自行注意路況有困難者</a:t>
            </a:r>
          </a:p>
        </p:txBody>
      </p:sp>
      <p:sp>
        <p:nvSpPr>
          <p:cNvPr id="33" name="椭圆 32"/>
          <p:cNvSpPr/>
          <p:nvPr/>
        </p:nvSpPr>
        <p:spPr>
          <a:xfrm>
            <a:off x="1893274" y="1499611"/>
            <a:ext cx="2322050" cy="2322051"/>
          </a:xfrm>
          <a:prstGeom prst="ellipse">
            <a:avLst/>
          </a:prstGeom>
          <a:solidFill>
            <a:srgbClr val="238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rgbClr val="238ACB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55396" y="3883875"/>
            <a:ext cx="4029346" cy="632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視覺辨識能力不足者</a:t>
            </a:r>
          </a:p>
        </p:txBody>
      </p:sp>
      <p:pic>
        <p:nvPicPr>
          <p:cNvPr id="3" name="圖片 2" descr="一張含有 畫畫 的圖片&#10;&#10;自動產生的描述">
            <a:extLst>
              <a:ext uri="{FF2B5EF4-FFF2-40B4-BE49-F238E27FC236}">
                <a16:creationId xmlns:a16="http://schemas.microsoft.com/office/drawing/2014/main" id="{8104B0C4-DC6E-4A3B-AC2F-8AC4ED958B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499" y="1919108"/>
            <a:ext cx="1479600" cy="1479600"/>
          </a:xfrm>
          <a:prstGeom prst="rect">
            <a:avLst/>
          </a:prstGeom>
        </p:spPr>
      </p:pic>
      <p:pic>
        <p:nvPicPr>
          <p:cNvPr id="5" name="圖片 4" descr="一張含有 畫畫 的圖片&#10;&#10;自動產生的描述">
            <a:extLst>
              <a:ext uri="{FF2B5EF4-FFF2-40B4-BE49-F238E27FC236}">
                <a16:creationId xmlns:a16="http://schemas.microsoft.com/office/drawing/2014/main" id="{9E033B53-0AE7-4CEC-BFDB-D609631D1E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695" y="1919108"/>
            <a:ext cx="1479600" cy="1479600"/>
          </a:xfrm>
          <a:prstGeom prst="rect">
            <a:avLst/>
          </a:prstGeom>
        </p:spPr>
      </p:pic>
      <p:sp>
        <p:nvSpPr>
          <p:cNvPr id="16" name="橢圓 15">
            <a:extLst>
              <a:ext uri="{FF2B5EF4-FFF2-40B4-BE49-F238E27FC236}">
                <a16:creationId xmlns:a16="http://schemas.microsoft.com/office/drawing/2014/main" id="{A97D9F42-EA42-4AED-9AB0-CEE88A3EFB02}"/>
              </a:ext>
            </a:extLst>
          </p:cNvPr>
          <p:cNvSpPr/>
          <p:nvPr/>
        </p:nvSpPr>
        <p:spPr>
          <a:xfrm>
            <a:off x="5695731" y="3583644"/>
            <a:ext cx="291204" cy="29120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6672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1" grpId="0"/>
      <p:bldP spid="33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-47806" y="3193143"/>
            <a:ext cx="6855006" cy="3664858"/>
            <a:chOff x="5062764" y="3193143"/>
            <a:chExt cx="3338286" cy="3664858"/>
          </a:xfrm>
        </p:grpSpPr>
        <p:sp>
          <p:nvSpPr>
            <p:cNvPr id="6" name="等腰三角形 5"/>
            <p:cNvSpPr/>
            <p:nvPr/>
          </p:nvSpPr>
          <p:spPr>
            <a:xfrm>
              <a:off x="5062764" y="3193143"/>
              <a:ext cx="3338286" cy="3664858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062764" y="4020456"/>
              <a:ext cx="3338286" cy="2837543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2259993" y="2537262"/>
            <a:ext cx="1459094" cy="14590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73087" y="275897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solidFill>
                  <a:schemeClr val="tx2">
                    <a:lumMod val="50000"/>
                  </a:schemeClr>
                </a:solidFill>
              </a:rPr>
              <a:t>系統特色</a:t>
            </a:r>
            <a:endParaRPr lang="zh-CN" altLang="en-US" sz="6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>
            <a:off x="4287671" y="-1046330"/>
            <a:ext cx="3616657" cy="12192002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32993" y="2758978"/>
            <a:ext cx="1713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bg1"/>
                </a:solidFill>
              </a:rPr>
              <a:t>03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06D774-AD43-4C40-B579-5A25676865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519" y="2580432"/>
            <a:ext cx="1168599" cy="116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648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836569D-1BD5-4C11-8FEA-35B85A9EFC12}"/>
              </a:ext>
            </a:extLst>
          </p:cNvPr>
          <p:cNvSpPr/>
          <p:nvPr/>
        </p:nvSpPr>
        <p:spPr>
          <a:xfrm rot="16200000">
            <a:off x="8383200" y="1893902"/>
            <a:ext cx="1117941" cy="1888483"/>
          </a:xfrm>
          <a:prstGeom prst="rect">
            <a:avLst/>
          </a:prstGeom>
          <a:noFill/>
          <a:ln>
            <a:solidFill>
              <a:srgbClr val="74BAE7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475067-83BC-45D2-9777-B0595E08605F}"/>
              </a:ext>
            </a:extLst>
          </p:cNvPr>
          <p:cNvSpPr/>
          <p:nvPr/>
        </p:nvSpPr>
        <p:spPr>
          <a:xfrm rot="1800000">
            <a:off x="8383200" y="1893902"/>
            <a:ext cx="1117941" cy="1888483"/>
          </a:xfrm>
          <a:prstGeom prst="rect">
            <a:avLst/>
          </a:prstGeom>
          <a:noFill/>
          <a:ln>
            <a:solidFill>
              <a:srgbClr val="74BAE7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641A8C-653D-41D0-8AAB-6D77B21E4624}"/>
              </a:ext>
            </a:extLst>
          </p:cNvPr>
          <p:cNvSpPr/>
          <p:nvPr/>
        </p:nvSpPr>
        <p:spPr>
          <a:xfrm rot="9000000">
            <a:off x="8383200" y="1893902"/>
            <a:ext cx="1117941" cy="1888483"/>
          </a:xfrm>
          <a:prstGeom prst="rect">
            <a:avLst/>
          </a:prstGeom>
          <a:noFill/>
          <a:ln>
            <a:solidFill>
              <a:srgbClr val="74BAE7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" name="组合 7">
            <a:extLst>
              <a:ext uri="{FF2B5EF4-FFF2-40B4-BE49-F238E27FC236}">
                <a16:creationId xmlns:a16="http://schemas.microsoft.com/office/drawing/2014/main" id="{3116AF64-1560-45BA-8923-2D1E02FBC8BC}"/>
              </a:ext>
            </a:extLst>
          </p:cNvPr>
          <p:cNvGrpSpPr/>
          <p:nvPr/>
        </p:nvGrpSpPr>
        <p:grpSpPr>
          <a:xfrm>
            <a:off x="7810043" y="1719269"/>
            <a:ext cx="2264256" cy="2264256"/>
            <a:chOff x="5700612" y="0"/>
            <a:chExt cx="1537554" cy="153755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1" name="椭圆 8">
              <a:extLst>
                <a:ext uri="{FF2B5EF4-FFF2-40B4-BE49-F238E27FC236}">
                  <a16:creationId xmlns:a16="http://schemas.microsoft.com/office/drawing/2014/main" id="{236D9D36-3645-42F0-BC9E-DE6003126CAF}"/>
                </a:ext>
              </a:extLst>
            </p:cNvPr>
            <p:cNvSpPr/>
            <p:nvPr/>
          </p:nvSpPr>
          <p:spPr>
            <a:xfrm>
              <a:off x="5700612" y="750777"/>
              <a:ext cx="36000" cy="36000"/>
            </a:xfrm>
            <a:prstGeom prst="ellipse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椭圆 9">
              <a:extLst>
                <a:ext uri="{FF2B5EF4-FFF2-40B4-BE49-F238E27FC236}">
                  <a16:creationId xmlns:a16="http://schemas.microsoft.com/office/drawing/2014/main" id="{4434F285-361D-430E-96BE-7185F70240A2}"/>
                </a:ext>
              </a:extLst>
            </p:cNvPr>
            <p:cNvSpPr/>
            <p:nvPr/>
          </p:nvSpPr>
          <p:spPr>
            <a:xfrm>
              <a:off x="5801197" y="375388"/>
              <a:ext cx="36000" cy="36000"/>
            </a:xfrm>
            <a:prstGeom prst="ellipse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3C0682CF-0413-461A-AD9E-8755F45A2277}"/>
                </a:ext>
              </a:extLst>
            </p:cNvPr>
            <p:cNvSpPr/>
            <p:nvPr/>
          </p:nvSpPr>
          <p:spPr>
            <a:xfrm>
              <a:off x="6076000" y="100585"/>
              <a:ext cx="36000" cy="36000"/>
            </a:xfrm>
            <a:prstGeom prst="ellipse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椭圆 11">
              <a:extLst>
                <a:ext uri="{FF2B5EF4-FFF2-40B4-BE49-F238E27FC236}">
                  <a16:creationId xmlns:a16="http://schemas.microsoft.com/office/drawing/2014/main" id="{A0BB80C0-F8F3-4E81-9885-CF1F6994313C}"/>
                </a:ext>
              </a:extLst>
            </p:cNvPr>
            <p:cNvSpPr/>
            <p:nvPr/>
          </p:nvSpPr>
          <p:spPr>
            <a:xfrm>
              <a:off x="6451389" y="0"/>
              <a:ext cx="36000" cy="36000"/>
            </a:xfrm>
            <a:prstGeom prst="ellipse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椭圆 12">
              <a:extLst>
                <a:ext uri="{FF2B5EF4-FFF2-40B4-BE49-F238E27FC236}">
                  <a16:creationId xmlns:a16="http://schemas.microsoft.com/office/drawing/2014/main" id="{B9623E5F-C5B1-45B6-B655-3BF4ED98CFE6}"/>
                </a:ext>
              </a:extLst>
            </p:cNvPr>
            <p:cNvSpPr/>
            <p:nvPr/>
          </p:nvSpPr>
          <p:spPr>
            <a:xfrm>
              <a:off x="6826777" y="100585"/>
              <a:ext cx="36000" cy="36000"/>
            </a:xfrm>
            <a:prstGeom prst="ellipse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椭圆 13">
              <a:extLst>
                <a:ext uri="{FF2B5EF4-FFF2-40B4-BE49-F238E27FC236}">
                  <a16:creationId xmlns:a16="http://schemas.microsoft.com/office/drawing/2014/main" id="{1C30961B-83F9-497E-9139-9D27518D21D0}"/>
                </a:ext>
              </a:extLst>
            </p:cNvPr>
            <p:cNvSpPr/>
            <p:nvPr/>
          </p:nvSpPr>
          <p:spPr>
            <a:xfrm>
              <a:off x="7101581" y="375388"/>
              <a:ext cx="36000" cy="36000"/>
            </a:xfrm>
            <a:prstGeom prst="ellipse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椭圆 14">
              <a:extLst>
                <a:ext uri="{FF2B5EF4-FFF2-40B4-BE49-F238E27FC236}">
                  <a16:creationId xmlns:a16="http://schemas.microsoft.com/office/drawing/2014/main" id="{0351876B-7C3A-4121-A8CE-54E5B657DC8D}"/>
                </a:ext>
              </a:extLst>
            </p:cNvPr>
            <p:cNvSpPr/>
            <p:nvPr/>
          </p:nvSpPr>
          <p:spPr>
            <a:xfrm>
              <a:off x="7202166" y="750777"/>
              <a:ext cx="36000" cy="36000"/>
            </a:xfrm>
            <a:prstGeom prst="ellipse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椭圆 15">
              <a:extLst>
                <a:ext uri="{FF2B5EF4-FFF2-40B4-BE49-F238E27FC236}">
                  <a16:creationId xmlns:a16="http://schemas.microsoft.com/office/drawing/2014/main" id="{19A065FD-C81D-4D86-9BBF-7E75D3E5DA64}"/>
                </a:ext>
              </a:extLst>
            </p:cNvPr>
            <p:cNvSpPr/>
            <p:nvPr/>
          </p:nvSpPr>
          <p:spPr>
            <a:xfrm>
              <a:off x="7101581" y="1126165"/>
              <a:ext cx="36000" cy="36000"/>
            </a:xfrm>
            <a:prstGeom prst="ellipse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椭圆 16">
              <a:extLst>
                <a:ext uri="{FF2B5EF4-FFF2-40B4-BE49-F238E27FC236}">
                  <a16:creationId xmlns:a16="http://schemas.microsoft.com/office/drawing/2014/main" id="{3C8FA2B6-4D6E-4CB9-8F41-6B6F6FF5783F}"/>
                </a:ext>
              </a:extLst>
            </p:cNvPr>
            <p:cNvSpPr/>
            <p:nvPr/>
          </p:nvSpPr>
          <p:spPr>
            <a:xfrm>
              <a:off x="6826777" y="1400969"/>
              <a:ext cx="36000" cy="36000"/>
            </a:xfrm>
            <a:prstGeom prst="ellipse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椭圆 17">
              <a:extLst>
                <a:ext uri="{FF2B5EF4-FFF2-40B4-BE49-F238E27FC236}">
                  <a16:creationId xmlns:a16="http://schemas.microsoft.com/office/drawing/2014/main" id="{ABC0A966-0EB6-4BDE-880C-5440D38049CC}"/>
                </a:ext>
              </a:extLst>
            </p:cNvPr>
            <p:cNvSpPr/>
            <p:nvPr/>
          </p:nvSpPr>
          <p:spPr>
            <a:xfrm>
              <a:off x="6451389" y="1501554"/>
              <a:ext cx="36000" cy="36000"/>
            </a:xfrm>
            <a:prstGeom prst="ellipse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椭圆 18">
              <a:extLst>
                <a:ext uri="{FF2B5EF4-FFF2-40B4-BE49-F238E27FC236}">
                  <a16:creationId xmlns:a16="http://schemas.microsoft.com/office/drawing/2014/main" id="{0DE9CDA0-77C1-4041-B885-514296ABF83E}"/>
                </a:ext>
              </a:extLst>
            </p:cNvPr>
            <p:cNvSpPr/>
            <p:nvPr/>
          </p:nvSpPr>
          <p:spPr>
            <a:xfrm>
              <a:off x="6076000" y="1400969"/>
              <a:ext cx="36000" cy="36000"/>
            </a:xfrm>
            <a:prstGeom prst="ellipse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19">
              <a:extLst>
                <a:ext uri="{FF2B5EF4-FFF2-40B4-BE49-F238E27FC236}">
                  <a16:creationId xmlns:a16="http://schemas.microsoft.com/office/drawing/2014/main" id="{73B6DA17-8B2E-44A1-B625-105DA8701C7B}"/>
                </a:ext>
              </a:extLst>
            </p:cNvPr>
            <p:cNvSpPr/>
            <p:nvPr/>
          </p:nvSpPr>
          <p:spPr>
            <a:xfrm>
              <a:off x="5801197" y="1126165"/>
              <a:ext cx="36000" cy="36000"/>
            </a:xfrm>
            <a:prstGeom prst="ellipse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0">
            <a:extLst>
              <a:ext uri="{FF2B5EF4-FFF2-40B4-BE49-F238E27FC236}">
                <a16:creationId xmlns:a16="http://schemas.microsoft.com/office/drawing/2014/main" id="{5F2CE9C8-936B-490F-A07A-527F59B2DDDD}"/>
              </a:ext>
            </a:extLst>
          </p:cNvPr>
          <p:cNvGrpSpPr/>
          <p:nvPr/>
        </p:nvGrpSpPr>
        <p:grpSpPr>
          <a:xfrm>
            <a:off x="8059619" y="1942458"/>
            <a:ext cx="1733989" cy="1733989"/>
            <a:chOff x="2412445" y="1981221"/>
            <a:chExt cx="1535544" cy="1535544"/>
          </a:xfrm>
          <a:solidFill>
            <a:srgbClr val="238ACB"/>
          </a:solidFill>
        </p:grpSpPr>
        <p:sp>
          <p:nvSpPr>
            <p:cNvPr id="24" name="椭圆 21">
              <a:extLst>
                <a:ext uri="{FF2B5EF4-FFF2-40B4-BE49-F238E27FC236}">
                  <a16:creationId xmlns:a16="http://schemas.microsoft.com/office/drawing/2014/main" id="{B283E534-5761-46BE-A137-8A29A9D295DD}"/>
                </a:ext>
              </a:extLst>
            </p:cNvPr>
            <p:cNvSpPr/>
            <p:nvPr/>
          </p:nvSpPr>
          <p:spPr>
            <a:xfrm>
              <a:off x="2412445" y="1981221"/>
              <a:ext cx="1535544" cy="1535544"/>
            </a:xfrm>
            <a:prstGeom prst="ellipse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309221BE-B12A-46E0-974F-DB5E536C53E6}"/>
                </a:ext>
              </a:extLst>
            </p:cNvPr>
            <p:cNvSpPr/>
            <p:nvPr/>
          </p:nvSpPr>
          <p:spPr>
            <a:xfrm rot="13899583">
              <a:off x="2859391" y="2302335"/>
              <a:ext cx="461942" cy="715375"/>
            </a:xfrm>
            <a:prstGeom prst="triangle">
              <a:avLst>
                <a:gd name="adj" fmla="val 23089"/>
              </a:avLst>
            </a:prstGeom>
            <a:grp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48977D26-35A5-47B4-99AB-0FF166AA4B87}"/>
                </a:ext>
              </a:extLst>
            </p:cNvPr>
            <p:cNvSpPr/>
            <p:nvPr/>
          </p:nvSpPr>
          <p:spPr>
            <a:xfrm rot="18432766">
              <a:off x="3078997" y="1868413"/>
              <a:ext cx="375753" cy="1122108"/>
            </a:xfrm>
            <a:prstGeom prst="triangle">
              <a:avLst>
                <a:gd name="adj" fmla="val 11649"/>
              </a:avLst>
            </a:prstGeom>
            <a:grpFill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9EB6FF35-06ED-46F5-858C-7CECFF3E04F5}"/>
                </a:ext>
              </a:extLst>
            </p:cNvPr>
            <p:cNvSpPr/>
            <p:nvPr/>
          </p:nvSpPr>
          <p:spPr>
            <a:xfrm rot="18708038">
              <a:off x="2864269" y="2590164"/>
              <a:ext cx="461942" cy="715375"/>
            </a:xfrm>
            <a:prstGeom prst="triangle">
              <a:avLst>
                <a:gd name="adj" fmla="val 23089"/>
              </a:avLst>
            </a:prstGeom>
            <a:grp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AE3D4639-0492-47E5-AD17-B78A848937B2}"/>
                </a:ext>
              </a:extLst>
            </p:cNvPr>
            <p:cNvSpPr/>
            <p:nvPr/>
          </p:nvSpPr>
          <p:spPr>
            <a:xfrm rot="1214989">
              <a:off x="2636430" y="2394824"/>
              <a:ext cx="461942" cy="715375"/>
            </a:xfrm>
            <a:prstGeom prst="triangle">
              <a:avLst>
                <a:gd name="adj" fmla="val 23089"/>
              </a:avLst>
            </a:prstGeom>
            <a:grp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9" name="组合 47">
            <a:extLst>
              <a:ext uri="{FF2B5EF4-FFF2-40B4-BE49-F238E27FC236}">
                <a16:creationId xmlns:a16="http://schemas.microsoft.com/office/drawing/2014/main" id="{04F3A662-4015-4C9C-92AC-5674A715A604}"/>
              </a:ext>
            </a:extLst>
          </p:cNvPr>
          <p:cNvGrpSpPr/>
          <p:nvPr/>
        </p:nvGrpSpPr>
        <p:grpSpPr>
          <a:xfrm>
            <a:off x="2119244" y="1796681"/>
            <a:ext cx="2056393" cy="2056393"/>
            <a:chOff x="2412445" y="1981221"/>
            <a:chExt cx="1535544" cy="1535544"/>
          </a:xfrm>
          <a:solidFill>
            <a:srgbClr val="238ACB"/>
          </a:solidFill>
        </p:grpSpPr>
        <p:sp>
          <p:nvSpPr>
            <p:cNvPr id="30" name="椭圆 48">
              <a:extLst>
                <a:ext uri="{FF2B5EF4-FFF2-40B4-BE49-F238E27FC236}">
                  <a16:creationId xmlns:a16="http://schemas.microsoft.com/office/drawing/2014/main" id="{DEBEB6EC-F0F8-4C1B-AEED-34462D191B83}"/>
                </a:ext>
              </a:extLst>
            </p:cNvPr>
            <p:cNvSpPr/>
            <p:nvPr/>
          </p:nvSpPr>
          <p:spPr>
            <a:xfrm>
              <a:off x="2412445" y="1981221"/>
              <a:ext cx="1535544" cy="1535544"/>
            </a:xfrm>
            <a:prstGeom prst="ellipse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6FE207A1-EE88-4D11-990D-65CBBA6D6889}"/>
                </a:ext>
              </a:extLst>
            </p:cNvPr>
            <p:cNvSpPr/>
            <p:nvPr/>
          </p:nvSpPr>
          <p:spPr>
            <a:xfrm rot="13899583">
              <a:off x="2859391" y="2302335"/>
              <a:ext cx="461942" cy="715375"/>
            </a:xfrm>
            <a:prstGeom prst="triangle">
              <a:avLst>
                <a:gd name="adj" fmla="val 23089"/>
              </a:avLst>
            </a:prstGeom>
            <a:grp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F2AB2ABE-ACED-4511-A1E0-EE494527F3AF}"/>
                </a:ext>
              </a:extLst>
            </p:cNvPr>
            <p:cNvSpPr/>
            <p:nvPr/>
          </p:nvSpPr>
          <p:spPr>
            <a:xfrm rot="18432766">
              <a:off x="3078997" y="1868413"/>
              <a:ext cx="375753" cy="1122108"/>
            </a:xfrm>
            <a:prstGeom prst="triangle">
              <a:avLst>
                <a:gd name="adj" fmla="val 11649"/>
              </a:avLst>
            </a:prstGeom>
            <a:grpFill/>
          </p:spPr>
          <p:txBody>
            <a:bodyPr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2D92E7B8-ADD3-49C8-8DA3-BC7B545AD792}"/>
                </a:ext>
              </a:extLst>
            </p:cNvPr>
            <p:cNvSpPr/>
            <p:nvPr/>
          </p:nvSpPr>
          <p:spPr>
            <a:xfrm rot="18708038">
              <a:off x="2864269" y="2590164"/>
              <a:ext cx="461942" cy="715375"/>
            </a:xfrm>
            <a:prstGeom prst="triangle">
              <a:avLst>
                <a:gd name="adj" fmla="val 23089"/>
              </a:avLst>
            </a:prstGeom>
            <a:grp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60F83448-22A2-4C9B-AFA9-92B3A33670F0}"/>
                </a:ext>
              </a:extLst>
            </p:cNvPr>
            <p:cNvSpPr/>
            <p:nvPr/>
          </p:nvSpPr>
          <p:spPr>
            <a:xfrm rot="1214989">
              <a:off x="2636430" y="2394824"/>
              <a:ext cx="461942" cy="715375"/>
            </a:xfrm>
            <a:prstGeom prst="triangle">
              <a:avLst>
                <a:gd name="adj" fmla="val 23089"/>
              </a:avLst>
            </a:prstGeom>
            <a:grp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5" name="组合 53">
            <a:extLst>
              <a:ext uri="{FF2B5EF4-FFF2-40B4-BE49-F238E27FC236}">
                <a16:creationId xmlns:a16="http://schemas.microsoft.com/office/drawing/2014/main" id="{6143D1B2-C85A-468F-9733-88C58969CB61}"/>
              </a:ext>
            </a:extLst>
          </p:cNvPr>
          <p:cNvGrpSpPr/>
          <p:nvPr/>
        </p:nvGrpSpPr>
        <p:grpSpPr>
          <a:xfrm>
            <a:off x="6060000" y="1842175"/>
            <a:ext cx="72000" cy="3973555"/>
            <a:chOff x="6060000" y="1941011"/>
            <a:chExt cx="72000" cy="3973555"/>
          </a:xfrm>
        </p:grpSpPr>
        <p:cxnSp>
          <p:nvCxnSpPr>
            <p:cNvPr id="36" name="直接连接符 54">
              <a:extLst>
                <a:ext uri="{FF2B5EF4-FFF2-40B4-BE49-F238E27FC236}">
                  <a16:creationId xmlns:a16="http://schemas.microsoft.com/office/drawing/2014/main" id="{E717C246-01B7-485A-90D0-51742BC66140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 flipV="1">
              <a:off x="6096000" y="2013011"/>
              <a:ext cx="0" cy="38295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55">
              <a:extLst>
                <a:ext uri="{FF2B5EF4-FFF2-40B4-BE49-F238E27FC236}">
                  <a16:creationId xmlns:a16="http://schemas.microsoft.com/office/drawing/2014/main" id="{ABE67C66-564E-459F-8A10-865ED50F8BC1}"/>
                </a:ext>
              </a:extLst>
            </p:cNvPr>
            <p:cNvSpPr/>
            <p:nvPr/>
          </p:nvSpPr>
          <p:spPr>
            <a:xfrm rot="10800000" flipH="1">
              <a:off x="6060000" y="5842566"/>
              <a:ext cx="72000" cy="72000"/>
            </a:xfrm>
            <a:prstGeom prst="ellipse">
              <a:avLst/>
            </a:prstGeom>
            <a:solidFill>
              <a:schemeClr val="tx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椭圆 56">
              <a:extLst>
                <a:ext uri="{FF2B5EF4-FFF2-40B4-BE49-F238E27FC236}">
                  <a16:creationId xmlns:a16="http://schemas.microsoft.com/office/drawing/2014/main" id="{C4020AF5-025D-4245-AD0A-F793D2B59F3B}"/>
                </a:ext>
              </a:extLst>
            </p:cNvPr>
            <p:cNvSpPr/>
            <p:nvPr/>
          </p:nvSpPr>
          <p:spPr>
            <a:xfrm rot="10800000" flipH="1">
              <a:off x="6060000" y="1941011"/>
              <a:ext cx="72000" cy="72000"/>
            </a:xfrm>
            <a:prstGeom prst="ellipse">
              <a:avLst/>
            </a:prstGeom>
            <a:solidFill>
              <a:schemeClr val="tx1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48A5D042-2AE1-4AE3-B520-B42FCB3D13BE}"/>
              </a:ext>
            </a:extLst>
          </p:cNvPr>
          <p:cNvSpPr/>
          <p:nvPr/>
        </p:nvSpPr>
        <p:spPr>
          <a:xfrm>
            <a:off x="7181148" y="4121059"/>
            <a:ext cx="3575061" cy="1383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採多重感測融合技術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可即時反應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降低交通狀況發生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B346868-7646-4625-B5A0-DC0967FC51EB}"/>
              </a:ext>
            </a:extLst>
          </p:cNvPr>
          <p:cNvSpPr/>
          <p:nvPr/>
        </p:nvSpPr>
        <p:spPr>
          <a:xfrm>
            <a:off x="1395124" y="4121059"/>
            <a:ext cx="3733055" cy="1383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混合實境頭戴顯示器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不能及時反應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室內路線輔助尚未健全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文本框 82">
            <a:extLst>
              <a:ext uri="{FF2B5EF4-FFF2-40B4-BE49-F238E27FC236}">
                <a16:creationId xmlns:a16="http://schemas.microsoft.com/office/drawing/2014/main" id="{4081F9EE-C93E-4569-A18F-B415CED1E159}"/>
              </a:ext>
            </a:extLst>
          </p:cNvPr>
          <p:cNvSpPr txBox="1"/>
          <p:nvPr/>
        </p:nvSpPr>
        <p:spPr>
          <a:xfrm>
            <a:off x="2252808" y="2284363"/>
            <a:ext cx="1789264" cy="115807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微軟</a:t>
            </a:r>
            <a:endParaRPr lang="en-US" altLang="zh-CN" sz="28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HoloLens</a:t>
            </a:r>
            <a:endParaRPr lang="zh-CN" altLang="en-US" sz="28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</a:endParaRPr>
          </a:p>
        </p:txBody>
      </p:sp>
      <p:sp>
        <p:nvSpPr>
          <p:cNvPr id="42" name="文本框 83">
            <a:extLst>
              <a:ext uri="{FF2B5EF4-FFF2-40B4-BE49-F238E27FC236}">
                <a16:creationId xmlns:a16="http://schemas.microsoft.com/office/drawing/2014/main" id="{38AF3C84-5F94-41C0-8076-BDE89DB6C6B7}"/>
              </a:ext>
            </a:extLst>
          </p:cNvPr>
          <p:cNvSpPr txBox="1"/>
          <p:nvPr/>
        </p:nvSpPr>
        <p:spPr>
          <a:xfrm>
            <a:off x="8475213" y="2188796"/>
            <a:ext cx="902803" cy="1158070"/>
          </a:xfrm>
          <a:prstGeom prst="rect">
            <a:avLst/>
          </a:prstGeom>
          <a:noFill/>
          <a:ln>
            <a:noFill/>
          </a:ln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盲盲</a:t>
            </a:r>
            <a:endParaRPr lang="en-US" altLang="zh-CN" sz="2800" dirty="0">
              <a:solidFill>
                <a:schemeClr val="bg1"/>
              </a:solidFill>
              <a:latin typeface="明兰" panose="02010600030101010101" pitchFamily="2" charset="-122"/>
              <a:ea typeface="明兰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明兰" panose="02010600030101010101" pitchFamily="2" charset="-122"/>
                <a:ea typeface="明兰" panose="02010600030101010101" pitchFamily="2" charset="-122"/>
              </a:rPr>
              <a:t>人海</a:t>
            </a:r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B44EDAF9-ED2D-4696-A9F7-F4040064DE73}"/>
              </a:ext>
            </a:extLst>
          </p:cNvPr>
          <p:cNvSpPr/>
          <p:nvPr/>
        </p:nvSpPr>
        <p:spPr>
          <a:xfrm>
            <a:off x="8853714" y="3813981"/>
            <a:ext cx="3338286" cy="3664858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5CD33EBB-3F4F-4987-8C98-AD5D9D1F83AA}"/>
              </a:ext>
            </a:extLst>
          </p:cNvPr>
          <p:cNvSpPr/>
          <p:nvPr/>
        </p:nvSpPr>
        <p:spPr>
          <a:xfrm>
            <a:off x="8853714" y="4641294"/>
            <a:ext cx="3338286" cy="283754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A7041FB-7499-4211-83C0-721FC00C477A}"/>
              </a:ext>
            </a:extLst>
          </p:cNvPr>
          <p:cNvSpPr/>
          <p:nvPr/>
        </p:nvSpPr>
        <p:spPr>
          <a:xfrm>
            <a:off x="544611" y="406200"/>
            <a:ext cx="568964" cy="568964"/>
          </a:xfrm>
          <a:prstGeom prst="rect">
            <a:avLst/>
          </a:prstGeom>
          <a:noFill/>
          <a:ln w="381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0D9778A-F4A9-420A-B29F-F176B6CD8F6E}"/>
              </a:ext>
            </a:extLst>
          </p:cNvPr>
          <p:cNvSpPr/>
          <p:nvPr/>
        </p:nvSpPr>
        <p:spPr>
          <a:xfrm>
            <a:off x="971334" y="832923"/>
            <a:ext cx="284482" cy="2844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4">
            <a:extLst>
              <a:ext uri="{FF2B5EF4-FFF2-40B4-BE49-F238E27FC236}">
                <a16:creationId xmlns:a16="http://schemas.microsoft.com/office/drawing/2014/main" id="{D4875779-DA03-4B71-BC19-B365B4EE1DB8}"/>
              </a:ext>
            </a:extLst>
          </p:cNvPr>
          <p:cNvSpPr txBox="1"/>
          <p:nvPr/>
        </p:nvSpPr>
        <p:spPr>
          <a:xfrm>
            <a:off x="1403624" y="430821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tx2">
                    <a:lumMod val="50000"/>
                  </a:schemeClr>
                </a:solidFill>
              </a:rPr>
              <a:t>市面上現有系統與本系統比較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2310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Scale>
                                      <p:cBhvr>
                                        <p:cTn id="25" dur="200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mph" presetSubtype="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3" dur="200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41" dur="200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2" grpId="0"/>
      <p:bldP spid="4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6BEEC"/>
      </a:accent1>
      <a:accent2>
        <a:srgbClr val="31A8DF"/>
      </a:accent2>
      <a:accent3>
        <a:srgbClr val="238ACB"/>
      </a:accent3>
      <a:accent4>
        <a:srgbClr val="1A6798"/>
      </a:accent4>
      <a:accent5>
        <a:srgbClr val="189ED9"/>
      </a:accent5>
      <a:accent6>
        <a:srgbClr val="189ED9"/>
      </a:accent6>
      <a:hlink>
        <a:srgbClr val="56BEEC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6BEEC"/>
    </a:accent1>
    <a:accent2>
      <a:srgbClr val="31A8DF"/>
    </a:accent2>
    <a:accent3>
      <a:srgbClr val="238ACB"/>
    </a:accent3>
    <a:accent4>
      <a:srgbClr val="1A6798"/>
    </a:accent4>
    <a:accent5>
      <a:srgbClr val="189ED9"/>
    </a:accent5>
    <a:accent6>
      <a:srgbClr val="189ED9"/>
    </a:accent6>
    <a:hlink>
      <a:srgbClr val="56BEEC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6BEEC"/>
    </a:accent1>
    <a:accent2>
      <a:srgbClr val="31A8DF"/>
    </a:accent2>
    <a:accent3>
      <a:srgbClr val="238ACB"/>
    </a:accent3>
    <a:accent4>
      <a:srgbClr val="1A6798"/>
    </a:accent4>
    <a:accent5>
      <a:srgbClr val="189ED9"/>
    </a:accent5>
    <a:accent6>
      <a:srgbClr val="189ED9"/>
    </a:accent6>
    <a:hlink>
      <a:srgbClr val="56BEEC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437</Words>
  <Application>Microsoft Office PowerPoint</Application>
  <PresentationFormat>寬螢幕</PresentationFormat>
  <Paragraphs>154</Paragraphs>
  <Slides>24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等线</vt:lpstr>
      <vt:lpstr>明兰</vt:lpstr>
      <vt:lpstr>標楷體</vt:lpstr>
      <vt:lpstr>Arial</vt:lpstr>
      <vt:lpstr>Calibri</vt:lpstr>
      <vt:lpstr>Wingdings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蓝色通用商务</dc:title>
  <dc:creator>第一PPT</dc:creator>
  <cp:keywords>www.1ppt.com</cp:keywords>
  <dc:description>www.1ppt.com</dc:description>
  <cp:lastModifiedBy>舒融 詹</cp:lastModifiedBy>
  <cp:revision>107</cp:revision>
  <dcterms:created xsi:type="dcterms:W3CDTF">2017-04-19T09:34:36Z</dcterms:created>
  <dcterms:modified xsi:type="dcterms:W3CDTF">2019-12-08T15:13:29Z</dcterms:modified>
</cp:coreProperties>
</file>