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B8C595-33CC-4C26-8D53-8F7391E792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54C6C2-3787-4806-A623-FD63A6F8D0F1}">
      <dgm:prSet/>
      <dgm:spPr/>
      <dgm:t>
        <a:bodyPr/>
        <a:lstStyle/>
        <a:p>
          <a:r>
            <a:rPr lang="en-US" dirty="0"/>
            <a:t>14 day active window</a:t>
          </a:r>
        </a:p>
      </dgm:t>
    </dgm:pt>
    <dgm:pt modelId="{F3ACB8C9-AB04-4C38-BD37-E03A2629E113}" type="parTrans" cxnId="{937CDDBB-BDDF-466C-8E9E-DF04B0102F2B}">
      <dgm:prSet/>
      <dgm:spPr/>
      <dgm:t>
        <a:bodyPr/>
        <a:lstStyle/>
        <a:p>
          <a:endParaRPr lang="en-US"/>
        </a:p>
      </dgm:t>
    </dgm:pt>
    <dgm:pt modelId="{77104406-6BB8-4F32-9149-1539E15821BC}" type="sibTrans" cxnId="{937CDDBB-BDDF-466C-8E9E-DF04B0102F2B}">
      <dgm:prSet/>
      <dgm:spPr/>
      <dgm:t>
        <a:bodyPr/>
        <a:lstStyle/>
        <a:p>
          <a:endParaRPr lang="en-US"/>
        </a:p>
      </dgm:t>
    </dgm:pt>
    <dgm:pt modelId="{19853D77-3598-4020-A5EB-7E34B98C2193}">
      <dgm:prSet/>
      <dgm:spPr/>
      <dgm:t>
        <a:bodyPr/>
        <a:lstStyle/>
        <a:p>
          <a:r>
            <a:rPr lang="en-US" dirty="0"/>
            <a:t>7 day delay – reporting + incubation</a:t>
          </a:r>
        </a:p>
      </dgm:t>
    </dgm:pt>
    <dgm:pt modelId="{047CD287-7172-4C70-9FDD-0190DCE7E821}" type="parTrans" cxnId="{9019F73F-BE21-4345-AC63-4A7EFBC95337}">
      <dgm:prSet/>
      <dgm:spPr/>
      <dgm:t>
        <a:bodyPr/>
        <a:lstStyle/>
        <a:p>
          <a:endParaRPr lang="en-US"/>
        </a:p>
      </dgm:t>
    </dgm:pt>
    <dgm:pt modelId="{5790F1A9-7D9C-4CFE-B865-0D565A92B15E}" type="sibTrans" cxnId="{9019F73F-BE21-4345-AC63-4A7EFBC95337}">
      <dgm:prSet/>
      <dgm:spPr/>
      <dgm:t>
        <a:bodyPr/>
        <a:lstStyle/>
        <a:p>
          <a:endParaRPr lang="en-US"/>
        </a:p>
      </dgm:t>
    </dgm:pt>
    <dgm:pt modelId="{0B7B26D5-6CF3-416F-86AA-813D9D545303}">
      <dgm:prSet/>
      <dgm:spPr/>
      <dgm:t>
        <a:bodyPr/>
        <a:lstStyle/>
        <a:p>
          <a:r>
            <a:rPr lang="en-US" dirty="0"/>
            <a:t>7 day rolling average of new cases</a:t>
          </a:r>
        </a:p>
      </dgm:t>
    </dgm:pt>
    <dgm:pt modelId="{E09BFBAF-18F5-4F3D-88CD-4B1257BEC269}" type="parTrans" cxnId="{7FE00236-253F-4D7D-B702-17FF590179DD}">
      <dgm:prSet/>
      <dgm:spPr/>
      <dgm:t>
        <a:bodyPr/>
        <a:lstStyle/>
        <a:p>
          <a:endParaRPr lang="en-US"/>
        </a:p>
      </dgm:t>
    </dgm:pt>
    <dgm:pt modelId="{A8108870-5D7B-457E-9619-3379EE5FA33A}" type="sibTrans" cxnId="{7FE00236-253F-4D7D-B702-17FF590179DD}">
      <dgm:prSet/>
      <dgm:spPr/>
      <dgm:t>
        <a:bodyPr/>
        <a:lstStyle/>
        <a:p>
          <a:endParaRPr lang="en-US"/>
        </a:p>
      </dgm:t>
    </dgm:pt>
    <dgm:pt modelId="{18D9B5D6-938B-4350-A07C-0C0F2B66ABFA}">
      <dgm:prSet/>
      <dgm:spPr/>
      <dgm:t>
        <a:bodyPr/>
        <a:lstStyle/>
        <a:p>
          <a:r>
            <a:rPr lang="en-US" dirty="0"/>
            <a:t>Transmission parameters constant throughout month and county</a:t>
          </a:r>
        </a:p>
      </dgm:t>
    </dgm:pt>
    <dgm:pt modelId="{B88167CB-D5BD-43EA-B9A6-C8D80DCB3ACB}" type="parTrans" cxnId="{45BB7D1D-D576-4BDC-AD82-6FFED3F905B1}">
      <dgm:prSet/>
      <dgm:spPr/>
      <dgm:t>
        <a:bodyPr/>
        <a:lstStyle/>
        <a:p>
          <a:endParaRPr lang="en-US"/>
        </a:p>
      </dgm:t>
    </dgm:pt>
    <dgm:pt modelId="{AF92DBF3-F05B-43D1-9DF1-77F4FE694887}" type="sibTrans" cxnId="{45BB7D1D-D576-4BDC-AD82-6FFED3F905B1}">
      <dgm:prSet/>
      <dgm:spPr/>
      <dgm:t>
        <a:bodyPr/>
        <a:lstStyle/>
        <a:p>
          <a:endParaRPr lang="en-US"/>
        </a:p>
      </dgm:t>
    </dgm:pt>
    <dgm:pt modelId="{E23F3754-E68C-4980-A56B-7C550498F2EC}" type="pres">
      <dgm:prSet presAssocID="{15B8C595-33CC-4C26-8D53-8F7391E79220}" presName="root" presStyleCnt="0">
        <dgm:presLayoutVars>
          <dgm:dir/>
          <dgm:resizeHandles val="exact"/>
        </dgm:presLayoutVars>
      </dgm:prSet>
      <dgm:spPr/>
    </dgm:pt>
    <dgm:pt modelId="{48A9FC14-B1DF-4E55-BD88-6EE5780A35D7}" type="pres">
      <dgm:prSet presAssocID="{A554C6C2-3787-4806-A623-FD63A6F8D0F1}" presName="compNode" presStyleCnt="0"/>
      <dgm:spPr/>
    </dgm:pt>
    <dgm:pt modelId="{F5163481-9D3D-4306-874B-1866146367F7}" type="pres">
      <dgm:prSet presAssocID="{A554C6C2-3787-4806-A623-FD63A6F8D0F1}" presName="bgRect" presStyleLbl="bgShp" presStyleIdx="0" presStyleCnt="4"/>
      <dgm:spPr/>
    </dgm:pt>
    <dgm:pt modelId="{CD4DDF79-E102-48C9-9800-D8C3EBF5D2D7}" type="pres">
      <dgm:prSet presAssocID="{A554C6C2-3787-4806-A623-FD63A6F8D0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151A207D-1045-4726-8244-3FB2279A0982}" type="pres">
      <dgm:prSet presAssocID="{A554C6C2-3787-4806-A623-FD63A6F8D0F1}" presName="spaceRect" presStyleCnt="0"/>
      <dgm:spPr/>
    </dgm:pt>
    <dgm:pt modelId="{5360351D-E02A-45A5-83FF-1F1D37F41941}" type="pres">
      <dgm:prSet presAssocID="{A554C6C2-3787-4806-A623-FD63A6F8D0F1}" presName="parTx" presStyleLbl="revTx" presStyleIdx="0" presStyleCnt="4">
        <dgm:presLayoutVars>
          <dgm:chMax val="0"/>
          <dgm:chPref val="0"/>
        </dgm:presLayoutVars>
      </dgm:prSet>
      <dgm:spPr/>
    </dgm:pt>
    <dgm:pt modelId="{23FC34BF-CBD7-4257-A939-ECA7BCF98BFD}" type="pres">
      <dgm:prSet presAssocID="{77104406-6BB8-4F32-9149-1539E15821BC}" presName="sibTrans" presStyleCnt="0"/>
      <dgm:spPr/>
    </dgm:pt>
    <dgm:pt modelId="{44A54337-C249-4834-BAC3-574BE769D0B8}" type="pres">
      <dgm:prSet presAssocID="{19853D77-3598-4020-A5EB-7E34B98C2193}" presName="compNode" presStyleCnt="0"/>
      <dgm:spPr/>
    </dgm:pt>
    <dgm:pt modelId="{E41740F4-37CC-41BD-B0EC-04CF6D9BFE97}" type="pres">
      <dgm:prSet presAssocID="{19853D77-3598-4020-A5EB-7E34B98C2193}" presName="bgRect" presStyleLbl="bgShp" presStyleIdx="1" presStyleCnt="4"/>
      <dgm:spPr/>
    </dgm:pt>
    <dgm:pt modelId="{E3B9249E-558F-4CC6-8EDE-24D128238A34}" type="pres">
      <dgm:prSet presAssocID="{19853D77-3598-4020-A5EB-7E34B98C21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8D73620-10F3-45A2-8C9B-414BEA6EDB99}" type="pres">
      <dgm:prSet presAssocID="{19853D77-3598-4020-A5EB-7E34B98C2193}" presName="spaceRect" presStyleCnt="0"/>
      <dgm:spPr/>
    </dgm:pt>
    <dgm:pt modelId="{2ADB2CFD-025B-46F0-B86C-36042DB71CED}" type="pres">
      <dgm:prSet presAssocID="{19853D77-3598-4020-A5EB-7E34B98C2193}" presName="parTx" presStyleLbl="revTx" presStyleIdx="1" presStyleCnt="4">
        <dgm:presLayoutVars>
          <dgm:chMax val="0"/>
          <dgm:chPref val="0"/>
        </dgm:presLayoutVars>
      </dgm:prSet>
      <dgm:spPr/>
    </dgm:pt>
    <dgm:pt modelId="{9148D9F7-525C-45DE-8B66-341D3C0385DD}" type="pres">
      <dgm:prSet presAssocID="{5790F1A9-7D9C-4CFE-B865-0D565A92B15E}" presName="sibTrans" presStyleCnt="0"/>
      <dgm:spPr/>
    </dgm:pt>
    <dgm:pt modelId="{93173943-A0BB-4F65-A2ED-A1E5CD0AC2F9}" type="pres">
      <dgm:prSet presAssocID="{0B7B26D5-6CF3-416F-86AA-813D9D545303}" presName="compNode" presStyleCnt="0"/>
      <dgm:spPr/>
    </dgm:pt>
    <dgm:pt modelId="{89CE53D4-A02C-4BAC-BB20-B5A19F4A0CA1}" type="pres">
      <dgm:prSet presAssocID="{0B7B26D5-6CF3-416F-86AA-813D9D545303}" presName="bgRect" presStyleLbl="bgShp" presStyleIdx="2" presStyleCnt="4"/>
      <dgm:spPr/>
    </dgm:pt>
    <dgm:pt modelId="{9E1D9251-5CEB-4FBC-917D-8A3B47845BC2}" type="pres">
      <dgm:prSet presAssocID="{0B7B26D5-6CF3-416F-86AA-813D9D5453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7D98DBE1-0A98-400B-876C-690067DCD1F2}" type="pres">
      <dgm:prSet presAssocID="{0B7B26D5-6CF3-416F-86AA-813D9D545303}" presName="spaceRect" presStyleCnt="0"/>
      <dgm:spPr/>
    </dgm:pt>
    <dgm:pt modelId="{D41BA44B-1739-46B9-8C9C-0A78756590D9}" type="pres">
      <dgm:prSet presAssocID="{0B7B26D5-6CF3-416F-86AA-813D9D545303}" presName="parTx" presStyleLbl="revTx" presStyleIdx="2" presStyleCnt="4">
        <dgm:presLayoutVars>
          <dgm:chMax val="0"/>
          <dgm:chPref val="0"/>
        </dgm:presLayoutVars>
      </dgm:prSet>
      <dgm:spPr/>
    </dgm:pt>
    <dgm:pt modelId="{9EDD9A91-90D8-46FB-80A9-59E2FC3905E8}" type="pres">
      <dgm:prSet presAssocID="{A8108870-5D7B-457E-9619-3379EE5FA33A}" presName="sibTrans" presStyleCnt="0"/>
      <dgm:spPr/>
    </dgm:pt>
    <dgm:pt modelId="{8D5EB16C-6CA3-4EB7-82D3-CAD750C54913}" type="pres">
      <dgm:prSet presAssocID="{18D9B5D6-938B-4350-A07C-0C0F2B66ABFA}" presName="compNode" presStyleCnt="0"/>
      <dgm:spPr/>
    </dgm:pt>
    <dgm:pt modelId="{000FF775-57E6-40CA-9B0B-F7A6117679BA}" type="pres">
      <dgm:prSet presAssocID="{18D9B5D6-938B-4350-A07C-0C0F2B66ABFA}" presName="bgRect" presStyleLbl="bgShp" presStyleIdx="3" presStyleCnt="4"/>
      <dgm:spPr/>
    </dgm:pt>
    <dgm:pt modelId="{E4378D63-453D-4055-A8C2-052BE9229D0B}" type="pres">
      <dgm:prSet presAssocID="{18D9B5D6-938B-4350-A07C-0C0F2B66AB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gh with solid fill"/>
        </a:ext>
      </dgm:extLst>
    </dgm:pt>
    <dgm:pt modelId="{A5316850-0353-4956-8D44-3BD64BAB2D19}" type="pres">
      <dgm:prSet presAssocID="{18D9B5D6-938B-4350-A07C-0C0F2B66ABFA}" presName="spaceRect" presStyleCnt="0"/>
      <dgm:spPr/>
    </dgm:pt>
    <dgm:pt modelId="{7707DEA3-F925-43C8-B646-7DAE3F5E5707}" type="pres">
      <dgm:prSet presAssocID="{18D9B5D6-938B-4350-A07C-0C0F2B66ABF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174FA01-DE63-4E5F-861E-A4D48814C193}" type="presOf" srcId="{0B7B26D5-6CF3-416F-86AA-813D9D545303}" destId="{D41BA44B-1739-46B9-8C9C-0A78756590D9}" srcOrd="0" destOrd="0" presId="urn:microsoft.com/office/officeart/2018/2/layout/IconVerticalSolidList"/>
    <dgm:cxn modelId="{45BB7D1D-D576-4BDC-AD82-6FFED3F905B1}" srcId="{15B8C595-33CC-4C26-8D53-8F7391E79220}" destId="{18D9B5D6-938B-4350-A07C-0C0F2B66ABFA}" srcOrd="3" destOrd="0" parTransId="{B88167CB-D5BD-43EA-B9A6-C8D80DCB3ACB}" sibTransId="{AF92DBF3-F05B-43D1-9DF1-77F4FE694887}"/>
    <dgm:cxn modelId="{7FE00236-253F-4D7D-B702-17FF590179DD}" srcId="{15B8C595-33CC-4C26-8D53-8F7391E79220}" destId="{0B7B26D5-6CF3-416F-86AA-813D9D545303}" srcOrd="2" destOrd="0" parTransId="{E09BFBAF-18F5-4F3D-88CD-4B1257BEC269}" sibTransId="{A8108870-5D7B-457E-9619-3379EE5FA33A}"/>
    <dgm:cxn modelId="{9326F33E-E6CD-4AC6-B836-DC975AD46E4D}" type="presOf" srcId="{A554C6C2-3787-4806-A623-FD63A6F8D0F1}" destId="{5360351D-E02A-45A5-83FF-1F1D37F41941}" srcOrd="0" destOrd="0" presId="urn:microsoft.com/office/officeart/2018/2/layout/IconVerticalSolidList"/>
    <dgm:cxn modelId="{9019F73F-BE21-4345-AC63-4A7EFBC95337}" srcId="{15B8C595-33CC-4C26-8D53-8F7391E79220}" destId="{19853D77-3598-4020-A5EB-7E34B98C2193}" srcOrd="1" destOrd="0" parTransId="{047CD287-7172-4C70-9FDD-0190DCE7E821}" sibTransId="{5790F1A9-7D9C-4CFE-B865-0D565A92B15E}"/>
    <dgm:cxn modelId="{751D6C40-B3BA-442F-BD4C-3FBC3F0BE3DA}" type="presOf" srcId="{18D9B5D6-938B-4350-A07C-0C0F2B66ABFA}" destId="{7707DEA3-F925-43C8-B646-7DAE3F5E5707}" srcOrd="0" destOrd="0" presId="urn:microsoft.com/office/officeart/2018/2/layout/IconVerticalSolidList"/>
    <dgm:cxn modelId="{96BF0157-8FEB-4F0A-B653-BEAB09B14ECE}" type="presOf" srcId="{15B8C595-33CC-4C26-8D53-8F7391E79220}" destId="{E23F3754-E68C-4980-A56B-7C550498F2EC}" srcOrd="0" destOrd="0" presId="urn:microsoft.com/office/officeart/2018/2/layout/IconVerticalSolidList"/>
    <dgm:cxn modelId="{937CDDBB-BDDF-466C-8E9E-DF04B0102F2B}" srcId="{15B8C595-33CC-4C26-8D53-8F7391E79220}" destId="{A554C6C2-3787-4806-A623-FD63A6F8D0F1}" srcOrd="0" destOrd="0" parTransId="{F3ACB8C9-AB04-4C38-BD37-E03A2629E113}" sibTransId="{77104406-6BB8-4F32-9149-1539E15821BC}"/>
    <dgm:cxn modelId="{69CE94F7-5DD1-433B-9061-7868E6F5A051}" type="presOf" srcId="{19853D77-3598-4020-A5EB-7E34B98C2193}" destId="{2ADB2CFD-025B-46F0-B86C-36042DB71CED}" srcOrd="0" destOrd="0" presId="urn:microsoft.com/office/officeart/2018/2/layout/IconVerticalSolidList"/>
    <dgm:cxn modelId="{F201BBDD-C064-44AA-89F4-A41B3036ADA3}" type="presParOf" srcId="{E23F3754-E68C-4980-A56B-7C550498F2EC}" destId="{48A9FC14-B1DF-4E55-BD88-6EE5780A35D7}" srcOrd="0" destOrd="0" presId="urn:microsoft.com/office/officeart/2018/2/layout/IconVerticalSolidList"/>
    <dgm:cxn modelId="{B157DAF8-A618-4B65-AAD8-701550C10F67}" type="presParOf" srcId="{48A9FC14-B1DF-4E55-BD88-6EE5780A35D7}" destId="{F5163481-9D3D-4306-874B-1866146367F7}" srcOrd="0" destOrd="0" presId="urn:microsoft.com/office/officeart/2018/2/layout/IconVerticalSolidList"/>
    <dgm:cxn modelId="{C83A665C-BBEB-4CBC-BB53-2AE37458FC4D}" type="presParOf" srcId="{48A9FC14-B1DF-4E55-BD88-6EE5780A35D7}" destId="{CD4DDF79-E102-48C9-9800-D8C3EBF5D2D7}" srcOrd="1" destOrd="0" presId="urn:microsoft.com/office/officeart/2018/2/layout/IconVerticalSolidList"/>
    <dgm:cxn modelId="{590BC106-D86E-4224-9D53-15785C8CCC87}" type="presParOf" srcId="{48A9FC14-B1DF-4E55-BD88-6EE5780A35D7}" destId="{151A207D-1045-4726-8244-3FB2279A0982}" srcOrd="2" destOrd="0" presId="urn:microsoft.com/office/officeart/2018/2/layout/IconVerticalSolidList"/>
    <dgm:cxn modelId="{259B61AC-3ADB-417C-9322-395470E056CB}" type="presParOf" srcId="{48A9FC14-B1DF-4E55-BD88-6EE5780A35D7}" destId="{5360351D-E02A-45A5-83FF-1F1D37F41941}" srcOrd="3" destOrd="0" presId="urn:microsoft.com/office/officeart/2018/2/layout/IconVerticalSolidList"/>
    <dgm:cxn modelId="{50893067-63F9-4686-A1EA-73CFEE13C1C3}" type="presParOf" srcId="{E23F3754-E68C-4980-A56B-7C550498F2EC}" destId="{23FC34BF-CBD7-4257-A939-ECA7BCF98BFD}" srcOrd="1" destOrd="0" presId="urn:microsoft.com/office/officeart/2018/2/layout/IconVerticalSolidList"/>
    <dgm:cxn modelId="{207B94AA-7104-40BE-9206-BBF98B553A5A}" type="presParOf" srcId="{E23F3754-E68C-4980-A56B-7C550498F2EC}" destId="{44A54337-C249-4834-BAC3-574BE769D0B8}" srcOrd="2" destOrd="0" presId="urn:microsoft.com/office/officeart/2018/2/layout/IconVerticalSolidList"/>
    <dgm:cxn modelId="{8BF2FA72-1F9D-49E6-B05B-A6AAFDA00749}" type="presParOf" srcId="{44A54337-C249-4834-BAC3-574BE769D0B8}" destId="{E41740F4-37CC-41BD-B0EC-04CF6D9BFE97}" srcOrd="0" destOrd="0" presId="urn:microsoft.com/office/officeart/2018/2/layout/IconVerticalSolidList"/>
    <dgm:cxn modelId="{77AD62F6-1ED7-4ED8-974E-1F637D70A744}" type="presParOf" srcId="{44A54337-C249-4834-BAC3-574BE769D0B8}" destId="{E3B9249E-558F-4CC6-8EDE-24D128238A34}" srcOrd="1" destOrd="0" presId="urn:microsoft.com/office/officeart/2018/2/layout/IconVerticalSolidList"/>
    <dgm:cxn modelId="{1FB082D3-44AD-4EF9-9D57-8C6A641CFC8E}" type="presParOf" srcId="{44A54337-C249-4834-BAC3-574BE769D0B8}" destId="{18D73620-10F3-45A2-8C9B-414BEA6EDB99}" srcOrd="2" destOrd="0" presId="urn:microsoft.com/office/officeart/2018/2/layout/IconVerticalSolidList"/>
    <dgm:cxn modelId="{CC7290D4-FE30-4EF6-9C89-E53BD66FE4F2}" type="presParOf" srcId="{44A54337-C249-4834-BAC3-574BE769D0B8}" destId="{2ADB2CFD-025B-46F0-B86C-36042DB71CED}" srcOrd="3" destOrd="0" presId="urn:microsoft.com/office/officeart/2018/2/layout/IconVerticalSolidList"/>
    <dgm:cxn modelId="{AD96B905-ED8A-4553-800D-79181C4D7DB5}" type="presParOf" srcId="{E23F3754-E68C-4980-A56B-7C550498F2EC}" destId="{9148D9F7-525C-45DE-8B66-341D3C0385DD}" srcOrd="3" destOrd="0" presId="urn:microsoft.com/office/officeart/2018/2/layout/IconVerticalSolidList"/>
    <dgm:cxn modelId="{7DEA4DDE-7446-4234-8171-015A8D78922A}" type="presParOf" srcId="{E23F3754-E68C-4980-A56B-7C550498F2EC}" destId="{93173943-A0BB-4F65-A2ED-A1E5CD0AC2F9}" srcOrd="4" destOrd="0" presId="urn:microsoft.com/office/officeart/2018/2/layout/IconVerticalSolidList"/>
    <dgm:cxn modelId="{BBAA1215-ADB0-40FD-8806-7B1DD8E9F611}" type="presParOf" srcId="{93173943-A0BB-4F65-A2ED-A1E5CD0AC2F9}" destId="{89CE53D4-A02C-4BAC-BB20-B5A19F4A0CA1}" srcOrd="0" destOrd="0" presId="urn:microsoft.com/office/officeart/2018/2/layout/IconVerticalSolidList"/>
    <dgm:cxn modelId="{C344379C-A96F-41A5-8CCA-E0D061D0E2AA}" type="presParOf" srcId="{93173943-A0BB-4F65-A2ED-A1E5CD0AC2F9}" destId="{9E1D9251-5CEB-4FBC-917D-8A3B47845BC2}" srcOrd="1" destOrd="0" presId="urn:microsoft.com/office/officeart/2018/2/layout/IconVerticalSolidList"/>
    <dgm:cxn modelId="{A168C83D-22B4-4E61-AA24-969D82D38BCF}" type="presParOf" srcId="{93173943-A0BB-4F65-A2ED-A1E5CD0AC2F9}" destId="{7D98DBE1-0A98-400B-876C-690067DCD1F2}" srcOrd="2" destOrd="0" presId="urn:microsoft.com/office/officeart/2018/2/layout/IconVerticalSolidList"/>
    <dgm:cxn modelId="{8D2265A4-567F-4ED3-B36B-A4DEABE21E6A}" type="presParOf" srcId="{93173943-A0BB-4F65-A2ED-A1E5CD0AC2F9}" destId="{D41BA44B-1739-46B9-8C9C-0A78756590D9}" srcOrd="3" destOrd="0" presId="urn:microsoft.com/office/officeart/2018/2/layout/IconVerticalSolidList"/>
    <dgm:cxn modelId="{5C6A84D1-F0D3-4623-80CD-97FFC69CB2C2}" type="presParOf" srcId="{E23F3754-E68C-4980-A56B-7C550498F2EC}" destId="{9EDD9A91-90D8-46FB-80A9-59E2FC3905E8}" srcOrd="5" destOrd="0" presId="urn:microsoft.com/office/officeart/2018/2/layout/IconVerticalSolidList"/>
    <dgm:cxn modelId="{337071E3-9CC3-4F6B-A453-23B1DF58DBB6}" type="presParOf" srcId="{E23F3754-E68C-4980-A56B-7C550498F2EC}" destId="{8D5EB16C-6CA3-4EB7-82D3-CAD750C54913}" srcOrd="6" destOrd="0" presId="urn:microsoft.com/office/officeart/2018/2/layout/IconVerticalSolidList"/>
    <dgm:cxn modelId="{EEBCCFFC-C055-41D1-82EC-73F9A23A56F0}" type="presParOf" srcId="{8D5EB16C-6CA3-4EB7-82D3-CAD750C54913}" destId="{000FF775-57E6-40CA-9B0B-F7A6117679BA}" srcOrd="0" destOrd="0" presId="urn:microsoft.com/office/officeart/2018/2/layout/IconVerticalSolidList"/>
    <dgm:cxn modelId="{86196CC8-4784-4F7A-BDA9-6DD8315D904F}" type="presParOf" srcId="{8D5EB16C-6CA3-4EB7-82D3-CAD750C54913}" destId="{E4378D63-453D-4055-A8C2-052BE9229D0B}" srcOrd="1" destOrd="0" presId="urn:microsoft.com/office/officeart/2018/2/layout/IconVerticalSolidList"/>
    <dgm:cxn modelId="{E89C5EFC-F838-44E1-B874-6E5EDE54BA86}" type="presParOf" srcId="{8D5EB16C-6CA3-4EB7-82D3-CAD750C54913}" destId="{A5316850-0353-4956-8D44-3BD64BAB2D19}" srcOrd="2" destOrd="0" presId="urn:microsoft.com/office/officeart/2018/2/layout/IconVerticalSolidList"/>
    <dgm:cxn modelId="{80C2B2B6-EA1F-4EA1-8A32-CA21DF4DED2A}" type="presParOf" srcId="{8D5EB16C-6CA3-4EB7-82D3-CAD750C54913}" destId="{7707DEA3-F925-43C8-B646-7DAE3F5E57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63481-9D3D-4306-874B-1866146367F7}">
      <dsp:nvSpPr>
        <dsp:cNvPr id="0" name=""/>
        <dsp:cNvSpPr/>
      </dsp:nvSpPr>
      <dsp:spPr>
        <a:xfrm>
          <a:off x="0" y="2207"/>
          <a:ext cx="5889686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DDF79-E102-48C9-9800-D8C3EBF5D2D7}">
      <dsp:nvSpPr>
        <dsp:cNvPr id="0" name=""/>
        <dsp:cNvSpPr/>
      </dsp:nvSpPr>
      <dsp:spPr>
        <a:xfrm>
          <a:off x="338470" y="253962"/>
          <a:ext cx="615400" cy="61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0351D-E02A-45A5-83FF-1F1D37F41941}">
      <dsp:nvSpPr>
        <dsp:cNvPr id="0" name=""/>
        <dsp:cNvSpPr/>
      </dsp:nvSpPr>
      <dsp:spPr>
        <a:xfrm>
          <a:off x="1292341" y="2207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14 day active window</a:t>
          </a:r>
        </a:p>
      </dsp:txBody>
      <dsp:txXfrm>
        <a:off x="1292341" y="2207"/>
        <a:ext cx="4597344" cy="1118910"/>
      </dsp:txXfrm>
    </dsp:sp>
    <dsp:sp modelId="{E41740F4-37CC-41BD-B0EC-04CF6D9BFE97}">
      <dsp:nvSpPr>
        <dsp:cNvPr id="0" name=""/>
        <dsp:cNvSpPr/>
      </dsp:nvSpPr>
      <dsp:spPr>
        <a:xfrm>
          <a:off x="0" y="1400846"/>
          <a:ext cx="5889686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9249E-558F-4CC6-8EDE-24D128238A34}">
      <dsp:nvSpPr>
        <dsp:cNvPr id="0" name=""/>
        <dsp:cNvSpPr/>
      </dsp:nvSpPr>
      <dsp:spPr>
        <a:xfrm>
          <a:off x="338470" y="1652600"/>
          <a:ext cx="615400" cy="61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B2CFD-025B-46F0-B86C-36042DB71CED}">
      <dsp:nvSpPr>
        <dsp:cNvPr id="0" name=""/>
        <dsp:cNvSpPr/>
      </dsp:nvSpPr>
      <dsp:spPr>
        <a:xfrm>
          <a:off x="1292341" y="1400846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7 day delay – reporting + incubation</a:t>
          </a:r>
        </a:p>
      </dsp:txBody>
      <dsp:txXfrm>
        <a:off x="1292341" y="1400846"/>
        <a:ext cx="4597344" cy="1118910"/>
      </dsp:txXfrm>
    </dsp:sp>
    <dsp:sp modelId="{89CE53D4-A02C-4BAC-BB20-B5A19F4A0CA1}">
      <dsp:nvSpPr>
        <dsp:cNvPr id="0" name=""/>
        <dsp:cNvSpPr/>
      </dsp:nvSpPr>
      <dsp:spPr>
        <a:xfrm>
          <a:off x="0" y="2799484"/>
          <a:ext cx="5889686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D9251-5CEB-4FBC-917D-8A3B47845BC2}">
      <dsp:nvSpPr>
        <dsp:cNvPr id="0" name=""/>
        <dsp:cNvSpPr/>
      </dsp:nvSpPr>
      <dsp:spPr>
        <a:xfrm>
          <a:off x="338470" y="3051239"/>
          <a:ext cx="615400" cy="61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BA44B-1739-46B9-8C9C-0A78756590D9}">
      <dsp:nvSpPr>
        <dsp:cNvPr id="0" name=""/>
        <dsp:cNvSpPr/>
      </dsp:nvSpPr>
      <dsp:spPr>
        <a:xfrm>
          <a:off x="1292341" y="2799484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7 day rolling average of new cases</a:t>
          </a:r>
        </a:p>
      </dsp:txBody>
      <dsp:txXfrm>
        <a:off x="1292341" y="2799484"/>
        <a:ext cx="4597344" cy="1118910"/>
      </dsp:txXfrm>
    </dsp:sp>
    <dsp:sp modelId="{000FF775-57E6-40CA-9B0B-F7A6117679BA}">
      <dsp:nvSpPr>
        <dsp:cNvPr id="0" name=""/>
        <dsp:cNvSpPr/>
      </dsp:nvSpPr>
      <dsp:spPr>
        <a:xfrm>
          <a:off x="0" y="4198122"/>
          <a:ext cx="5889686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78D63-453D-4055-A8C2-052BE9229D0B}">
      <dsp:nvSpPr>
        <dsp:cNvPr id="0" name=""/>
        <dsp:cNvSpPr/>
      </dsp:nvSpPr>
      <dsp:spPr>
        <a:xfrm>
          <a:off x="338470" y="4449877"/>
          <a:ext cx="615400" cy="61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7DEA3-F925-43C8-B646-7DAE3F5E5707}">
      <dsp:nvSpPr>
        <dsp:cNvPr id="0" name=""/>
        <dsp:cNvSpPr/>
      </dsp:nvSpPr>
      <dsp:spPr>
        <a:xfrm>
          <a:off x="1292341" y="4198122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Transmission parameters constant throughout month and county</a:t>
          </a:r>
        </a:p>
      </dsp:txBody>
      <dsp:txXfrm>
        <a:off x="1292341" y="4198122"/>
        <a:ext cx="4597344" cy="1118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D0CF-6A43-4E3C-B63C-A47ABFAF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583" y="378153"/>
            <a:ext cx="7958331" cy="107722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COVID and Affordable Housing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In Gwinnett County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637B9-716B-4408-BD9F-7BCE73A3A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228121">
            <a:off x="1017454" y="3034114"/>
            <a:ext cx="5953956" cy="12574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A3EEAA-602D-449A-910C-D18839272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2022">
            <a:off x="4558272" y="2438261"/>
            <a:ext cx="6182588" cy="1324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591A60-DA83-4BA6-AFAE-359F099C4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09" y="4268475"/>
            <a:ext cx="5833686" cy="1314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9EED8-B6A6-4E56-9CC0-766BDDBB3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83625">
            <a:off x="4370560" y="4712957"/>
            <a:ext cx="6077798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7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7E58-91D1-46E0-A0F3-6413D184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Transmission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E97D0-F340-432E-A39B-60656E4FE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9873" y="1576968"/>
            <a:ext cx="3891960" cy="179843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Transmission Chance r</a:t>
            </a:r>
          </a:p>
          <a:p>
            <a:pPr marL="0" indent="0" algn="ctr">
              <a:buNone/>
            </a:pPr>
            <a:r>
              <a:rPr lang="en-US" sz="1400" dirty="0"/>
              <a:t>Chance during an exposure that a vulnerable person is infected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4B9B9-13C2-4F75-8D64-7DB1A4BF2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1529" y="1653929"/>
            <a:ext cx="3894222" cy="12028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Exposure Rate x</a:t>
            </a:r>
          </a:p>
          <a:p>
            <a:pPr marL="0" indent="0" algn="ctr">
              <a:buNone/>
            </a:pPr>
            <a:r>
              <a:rPr lang="en-US" sz="1400" dirty="0"/>
              <a:t>Number of exposures a person experiences per 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EF1D2-495B-4F1A-899C-3CBE3FEB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87" y="3042306"/>
            <a:ext cx="3810532" cy="83831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09EAD8B-6362-460B-BD4B-46F573AB5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55" y="4828869"/>
            <a:ext cx="2610449" cy="163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431ADC8-1497-489E-BE1F-E30CEDCB8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7" y="4828869"/>
            <a:ext cx="3324225" cy="163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4140BAB-8E50-42CE-8326-033E3D753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978" y="4299781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D1D458-3B83-491B-9084-20BA9556CD97}"/>
              </a:ext>
            </a:extLst>
          </p:cNvPr>
          <p:cNvSpPr txBox="1"/>
          <p:nvPr/>
        </p:nvSpPr>
        <p:spPr>
          <a:xfrm>
            <a:off x="1665649" y="4161281"/>
            <a:ext cx="2486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High Transmission Low Exposure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80F06-C8C3-4A71-945D-324D697FB220}"/>
              </a:ext>
            </a:extLst>
          </p:cNvPr>
          <p:cNvSpPr txBox="1"/>
          <p:nvPr/>
        </p:nvSpPr>
        <p:spPr>
          <a:xfrm>
            <a:off x="5492496" y="4161785"/>
            <a:ext cx="84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Balanced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0A114D-58DC-4B50-9222-D70503E6488A}"/>
              </a:ext>
            </a:extLst>
          </p:cNvPr>
          <p:cNvSpPr txBox="1"/>
          <p:nvPr/>
        </p:nvSpPr>
        <p:spPr>
          <a:xfrm>
            <a:off x="7734912" y="4132712"/>
            <a:ext cx="2486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Low Transmission High Exposure</a:t>
            </a:r>
          </a:p>
        </p:txBody>
      </p:sp>
    </p:spTree>
    <p:extLst>
      <p:ext uri="{BB962C8B-B14F-4D97-AF65-F5344CB8AC3E}">
        <p14:creationId xmlns:p14="http://schemas.microsoft.com/office/powerpoint/2010/main" val="17625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13C9F-BFDA-412E-A862-3F0A2CAD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Assumptions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31544A-05C3-44CF-B24E-ED34150D9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998592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8551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40DB-B69B-4AF8-A96B-7C5EDEDA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05213-4F74-4E56-88E5-7C932EA8D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5567" y="1592020"/>
            <a:ext cx="3896467" cy="713818"/>
          </a:xfrm>
        </p:spPr>
        <p:txBody>
          <a:bodyPr/>
          <a:lstStyle/>
          <a:p>
            <a:r>
              <a:rPr lang="en-US" dirty="0"/>
              <a:t>Gwinnett County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1BAA5-99B9-4014-84EB-FA9541B86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700351" y="3929680"/>
            <a:ext cx="3899798" cy="713818"/>
          </a:xfrm>
        </p:spPr>
        <p:txBody>
          <a:bodyPr/>
          <a:lstStyle/>
          <a:p>
            <a:r>
              <a:rPr lang="en-US" dirty="0"/>
              <a:t>Atlanta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D541FA-02F5-424B-BB36-213E950F072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010" y="649301"/>
            <a:ext cx="6756344" cy="277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1262AF0-294D-4390-BAAA-19A5C914758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010" y="3509649"/>
            <a:ext cx="6756344" cy="275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210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97</TotalTime>
  <Words>74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COVID and Affordable Housing In Gwinnett County</vt:lpstr>
      <vt:lpstr>Transmission Model</vt:lpstr>
      <vt:lpstr>Assumptions</vt:lpstr>
      <vt:lpstr>Model Success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and Affordable Housing In Gwinnett County</dc:title>
  <dc:creator>Caleb Case</dc:creator>
  <cp:lastModifiedBy>Caleb Case</cp:lastModifiedBy>
  <cp:revision>1</cp:revision>
  <dcterms:created xsi:type="dcterms:W3CDTF">2021-12-04T23:28:03Z</dcterms:created>
  <dcterms:modified xsi:type="dcterms:W3CDTF">2021-12-05T01:05:08Z</dcterms:modified>
</cp:coreProperties>
</file>