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7" r:id="rId5"/>
    <p:sldId id="258" r:id="rId6"/>
    <p:sldId id="259" r:id="rId7"/>
    <p:sldId id="266" r:id="rId8"/>
    <p:sldId id="264" r:id="rId9"/>
    <p:sldId id="265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3A37"/>
    <a:srgbClr val="9BBB59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7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3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1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90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44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0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1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79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57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62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4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82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979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46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70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908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14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95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99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33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470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61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694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85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94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046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9049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131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618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62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214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466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13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605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1148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434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609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3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1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6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2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3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4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0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8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5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トレジャーハンター：リモ（仮）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1260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HAL</a:t>
            </a:r>
            <a:r>
              <a:rPr kumimoji="1" lang="ja-JP" altLang="en-US" dirty="0" smtClean="0"/>
              <a:t>東京　</a:t>
            </a:r>
            <a:r>
              <a:rPr kumimoji="1" lang="en-US" altLang="ja-JP" dirty="0" smtClean="0"/>
              <a:t>G-18</a:t>
            </a:r>
          </a:p>
          <a:p>
            <a:r>
              <a:rPr lang="ja-JP" altLang="en-US" dirty="0" smtClean="0"/>
              <a:t>チーム：楽栗</a:t>
            </a:r>
            <a:endParaRPr lang="en-US" altLang="ja-JP" dirty="0" smtClean="0"/>
          </a:p>
          <a:p>
            <a:r>
              <a:rPr lang="ja-JP" altLang="en-US" dirty="0" smtClean="0"/>
              <a:t>企画代表兼発表者</a:t>
            </a:r>
            <a:endParaRPr lang="en-US" altLang="ja-JP" dirty="0" smtClean="0"/>
          </a:p>
          <a:p>
            <a:r>
              <a:rPr lang="ja-JP" altLang="en-US" dirty="0" smtClean="0"/>
              <a:t>岩崎秀斗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8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090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022888"/>
            <a:ext cx="10515600" cy="5154075"/>
          </a:xfrm>
        </p:spPr>
        <p:txBody>
          <a:bodyPr/>
          <a:lstStyle/>
          <a:p>
            <a:r>
              <a:rPr kumimoji="1" lang="ja-JP" altLang="en-US" dirty="0" smtClean="0"/>
              <a:t>ジャンル：対戦アクションゲーム</a:t>
            </a:r>
            <a:endParaRPr kumimoji="1" lang="en-US" altLang="ja-JP" dirty="0" smtClean="0"/>
          </a:p>
          <a:p>
            <a:r>
              <a:rPr lang="ja-JP" altLang="en-US" dirty="0" smtClean="0"/>
              <a:t>プラットフォーム：ひかりＴＶゲームにて配信</a:t>
            </a:r>
            <a:endParaRPr lang="en-US" altLang="ja-JP" dirty="0" smtClean="0"/>
          </a:p>
          <a:p>
            <a:r>
              <a:rPr kumimoji="1" lang="ja-JP" altLang="en-US" dirty="0" smtClean="0"/>
              <a:t>配信価格：無料</a:t>
            </a:r>
            <a:endParaRPr kumimoji="1" lang="en-US" altLang="ja-JP" dirty="0" smtClean="0"/>
          </a:p>
          <a:p>
            <a:r>
              <a:rPr lang="ja-JP" altLang="en-US" dirty="0" smtClean="0"/>
              <a:t>ターゲット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コアターゲット：小学生１～</a:t>
            </a:r>
            <a:r>
              <a:rPr lang="ja-JP" altLang="en-US" dirty="0"/>
              <a:t>３</a:t>
            </a:r>
            <a:r>
              <a:rPr kumimoji="1" lang="ja-JP" altLang="en-US" dirty="0" smtClean="0"/>
              <a:t>年男子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（テレビの前に集まってゲームをよくする年代）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サブターゲット：３０代女性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（コアターゲットを持つ家族の中で母親ターゲット）</a:t>
            </a:r>
            <a:endParaRPr lang="en-US" altLang="ja-JP" dirty="0" smtClean="0"/>
          </a:p>
          <a:p>
            <a:r>
              <a:rPr lang="ja-JP" altLang="en-US" dirty="0" smtClean="0"/>
              <a:t>ＣＥＲＯ：Ａ</a:t>
            </a:r>
            <a:endParaRPr lang="en-US" altLang="ja-JP" dirty="0" smtClean="0"/>
          </a:p>
          <a:p>
            <a:r>
              <a:rPr lang="ja-JP" altLang="en-US" dirty="0" smtClean="0"/>
              <a:t>最大４人同時対戦（オンライン非対応）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542" y="2211798"/>
            <a:ext cx="4743450" cy="33051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3062" y="82338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ゲーム</a:t>
            </a:r>
            <a:r>
              <a:rPr lang="ja-JP" altLang="en-US" dirty="0"/>
              <a:t>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1000" y="1393152"/>
            <a:ext cx="10515600" cy="5347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希少データを個々のホーム（　　）に持ち帰った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プレイヤーが勝利のゲーム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変形や電脳ネットを駆使し、マップに一つの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希少データ（中央に配置）を取り合う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/>
              <a:t>一</a:t>
            </a:r>
            <a:r>
              <a:rPr lang="ja-JP" altLang="en-US" dirty="0" smtClean="0"/>
              <a:t>つしかない為、プレイヤー同士での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奪い合いが発生する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2400" dirty="0" smtClean="0"/>
              <a:t>変形や電脳ネットの使い方は後述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542696" y="1835368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ゲーム画面イメージ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  <p:sp>
        <p:nvSpPr>
          <p:cNvPr id="12" name="フローチャート: 和接合 11"/>
          <p:cNvSpPr/>
          <p:nvPr/>
        </p:nvSpPr>
        <p:spPr>
          <a:xfrm>
            <a:off x="8109016" y="2431334"/>
            <a:ext cx="375138" cy="37513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3" name="フローチャート: 和接合 12"/>
          <p:cNvSpPr/>
          <p:nvPr/>
        </p:nvSpPr>
        <p:spPr>
          <a:xfrm>
            <a:off x="10984524" y="2393474"/>
            <a:ext cx="375138" cy="375138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4" name="フローチャート: 和接合 13"/>
          <p:cNvSpPr/>
          <p:nvPr/>
        </p:nvSpPr>
        <p:spPr>
          <a:xfrm>
            <a:off x="10978662" y="4170903"/>
            <a:ext cx="375138" cy="375138"/>
          </a:xfrm>
          <a:prstGeom prst="flowChartSummingJunc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5" name="フローチャート: 和接合 14"/>
          <p:cNvSpPr/>
          <p:nvPr/>
        </p:nvSpPr>
        <p:spPr>
          <a:xfrm>
            <a:off x="8167558" y="4227539"/>
            <a:ext cx="375138" cy="375138"/>
          </a:xfrm>
          <a:prstGeom prst="flowChartSummingJunc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7" name="フローチャート: 和接合 16"/>
          <p:cNvSpPr/>
          <p:nvPr/>
        </p:nvSpPr>
        <p:spPr>
          <a:xfrm>
            <a:off x="4744419" y="1443893"/>
            <a:ext cx="375138" cy="37513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プレイヤーはそれぞれ体力ゲージと変形ゲージを持っている。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体力</a:t>
            </a:r>
            <a:r>
              <a:rPr lang="ja-JP" altLang="en-US" dirty="0"/>
              <a:t>ゲージが０になると一定時間行動不能になる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変形は変形ゲージが有る時のみ変形することができる。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変形ゲージは変形している状態の時、減少していくが通常形態の時は回復していく。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各種変形はそれぞれ固有のアクションが</a:t>
            </a:r>
            <a:r>
              <a:rPr lang="ja-JP" altLang="en-US" dirty="0" smtClean="0"/>
              <a:t>使える。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97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0278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キーコンフィグ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35664" y="1758156"/>
            <a:ext cx="4938714" cy="3668501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 smtClean="0"/>
              <a:t>移動</a:t>
            </a:r>
            <a:endParaRPr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 smtClean="0"/>
              <a:t>各種変形</a:t>
            </a:r>
            <a:endParaRPr kumimoji="1" lang="en-US" altLang="ja-JP" sz="3600" dirty="0" smtClean="0"/>
          </a:p>
          <a:p>
            <a:pPr>
              <a:lnSpc>
                <a:spcPct val="150000"/>
              </a:lnSpc>
            </a:pPr>
            <a:r>
              <a:rPr lang="ja-JP" altLang="en-US" sz="3600" dirty="0" smtClean="0"/>
              <a:t>糸アクション</a:t>
            </a:r>
            <a:endParaRPr lang="en-US" altLang="ja-JP" sz="3600" dirty="0" smtClean="0"/>
          </a:p>
          <a:p>
            <a:pPr>
              <a:lnSpc>
                <a:spcPct val="150000"/>
              </a:lnSpc>
            </a:pPr>
            <a:r>
              <a:rPr kumimoji="1" lang="ja-JP" altLang="en-US" sz="3600" dirty="0" smtClean="0"/>
              <a:t>攻撃</a:t>
            </a:r>
            <a:r>
              <a:rPr kumimoji="1" lang="ja-JP" altLang="en-US" sz="3600" dirty="0"/>
              <a:t>アクション</a:t>
            </a:r>
            <a:endParaRPr kumimoji="1" lang="en-US" altLang="ja-JP" sz="36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9" y="1690688"/>
            <a:ext cx="5667375" cy="3803438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>
            <a:off x="1143000" y="2935182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1914525" y="3843337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321969" y="2904066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2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4076700" y="1690801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3200" dirty="0" smtClean="0">
                <a:solidFill>
                  <a:srgbClr val="FF0000"/>
                </a:solidFill>
              </a:rPr>
              <a:t>4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838200" y="1654813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6069748" y="1984322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072994" y="2862223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2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6069748" y="3740124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3200" dirty="0">
                <a:solidFill>
                  <a:srgbClr val="FF0000"/>
                </a:solidFill>
              </a:rPr>
              <a:t>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6069748" y="4618025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>
                <a:solidFill>
                  <a:srgbClr val="FF0000"/>
                </a:solidFill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4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0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44343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各種</a:t>
            </a:r>
            <a:r>
              <a:rPr lang="ja-JP" altLang="en-US" dirty="0"/>
              <a:t>変形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70" y="1802549"/>
            <a:ext cx="2686050" cy="3810000"/>
          </a:xfrm>
          <a:prstGeom prst="rect">
            <a:avLst/>
          </a:prstGeom>
        </p:spPr>
      </p:pic>
      <p:grpSp>
        <p:nvGrpSpPr>
          <p:cNvPr id="26" name="グループ化 25"/>
          <p:cNvGrpSpPr/>
          <p:nvPr/>
        </p:nvGrpSpPr>
        <p:grpSpPr>
          <a:xfrm>
            <a:off x="3069897" y="1712675"/>
            <a:ext cx="2771589" cy="3379392"/>
            <a:chOff x="3638148" y="1751299"/>
            <a:chExt cx="2771589" cy="3379392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4035849" y="2235091"/>
              <a:ext cx="2373888" cy="2895600"/>
              <a:chOff x="4795838" y="1905000"/>
              <a:chExt cx="2373888" cy="2895600"/>
            </a:xfrm>
          </p:grpSpPr>
          <p:sp>
            <p:nvSpPr>
              <p:cNvPr id="4" name="角丸四角形 3"/>
              <p:cNvSpPr/>
              <p:nvPr/>
            </p:nvSpPr>
            <p:spPr>
              <a:xfrm>
                <a:off x="4900611" y="1905000"/>
                <a:ext cx="2269115" cy="2895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3600" dirty="0"/>
                  <a:t>通常形態</a:t>
                </a:r>
              </a:p>
            </p:txBody>
          </p:sp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5838" y="2562224"/>
                <a:ext cx="2345324" cy="1969112"/>
              </a:xfrm>
              <a:prstGeom prst="rect">
                <a:avLst/>
              </a:prstGeom>
            </p:spPr>
          </p:pic>
        </p:grpSp>
        <p:sp>
          <p:nvSpPr>
            <p:cNvPr id="21" name="円/楕円 20"/>
            <p:cNvSpPr/>
            <p:nvPr/>
          </p:nvSpPr>
          <p:spPr>
            <a:xfrm>
              <a:off x="3638148" y="1751299"/>
              <a:ext cx="504825" cy="4837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800" dirty="0" smtClean="0">
                  <a:solidFill>
                    <a:schemeClr val="bg1"/>
                  </a:solidFill>
                </a:rPr>
                <a:t>1</a:t>
              </a:r>
              <a:endParaRPr kumimoji="1" lang="ja-JP" alt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096000" y="110193"/>
            <a:ext cx="2768673" cy="3384711"/>
            <a:chOff x="6519833" y="82263"/>
            <a:chExt cx="2768673" cy="3384711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7009868" y="571374"/>
              <a:ext cx="2278638" cy="2895600"/>
              <a:chOff x="4672026" y="3743325"/>
              <a:chExt cx="2438400" cy="3381375"/>
            </a:xfrm>
            <a:solidFill>
              <a:srgbClr val="F79646"/>
            </a:solidFill>
          </p:grpSpPr>
          <p:sp>
            <p:nvSpPr>
              <p:cNvPr id="11" name="角丸四角形 10"/>
              <p:cNvSpPr/>
              <p:nvPr/>
            </p:nvSpPr>
            <p:spPr>
              <a:xfrm>
                <a:off x="4672026" y="3743325"/>
                <a:ext cx="2438400" cy="3381375"/>
              </a:xfrm>
              <a:prstGeom prst="roundRect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3600" dirty="0" smtClean="0"/>
                  <a:t>妨害</a:t>
                </a:r>
                <a:r>
                  <a:rPr kumimoji="1" lang="ja-JP" altLang="en-US" sz="3600" dirty="0"/>
                  <a:t>形態</a:t>
                </a:r>
              </a:p>
            </p:txBody>
          </p:sp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4476" y="4638676"/>
                <a:ext cx="1473003" cy="2219324"/>
              </a:xfrm>
              <a:prstGeom prst="rect">
                <a:avLst/>
              </a:prstGeom>
              <a:grpFill/>
            </p:spPr>
          </p:pic>
        </p:grpSp>
        <p:sp>
          <p:nvSpPr>
            <p:cNvPr id="23" name="円/楕円 22"/>
            <p:cNvSpPr/>
            <p:nvPr/>
          </p:nvSpPr>
          <p:spPr>
            <a:xfrm>
              <a:off x="6519833" y="82263"/>
              <a:ext cx="504825" cy="483791"/>
            </a:xfrm>
            <a:prstGeom prst="ellipse">
              <a:avLst/>
            </a:prstGeom>
            <a:solidFill>
              <a:srgbClr val="F796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800" dirty="0" smtClean="0">
                  <a:solidFill>
                    <a:schemeClr val="bg1"/>
                  </a:solidFill>
                </a:rPr>
                <a:t>2</a:t>
              </a:r>
              <a:endParaRPr kumimoji="1" lang="ja-JP" alt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6096000" y="3253186"/>
            <a:ext cx="2823969" cy="3379391"/>
            <a:chOff x="6464537" y="3223758"/>
            <a:chExt cx="2823969" cy="3379391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6967011" y="3707549"/>
              <a:ext cx="2321495" cy="2895600"/>
              <a:chOff x="4932861" y="3612823"/>
              <a:chExt cx="2345324" cy="2895600"/>
            </a:xfrm>
          </p:grpSpPr>
          <p:sp>
            <p:nvSpPr>
              <p:cNvPr id="15" name="角丸四角形 14"/>
              <p:cNvSpPr/>
              <p:nvPr/>
            </p:nvSpPr>
            <p:spPr>
              <a:xfrm>
                <a:off x="4932861" y="3612823"/>
                <a:ext cx="2345324" cy="2895600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3600"/>
                  <a:t>高速形態</a:t>
                </a:r>
              </a:p>
            </p:txBody>
          </p:sp>
          <p:pic>
            <p:nvPicPr>
              <p:cNvPr id="18" name="図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1100" y="4391025"/>
                <a:ext cx="2247900" cy="1771650"/>
              </a:xfrm>
              <a:prstGeom prst="rect">
                <a:avLst/>
              </a:prstGeom>
            </p:spPr>
          </p:pic>
        </p:grpSp>
        <p:sp>
          <p:nvSpPr>
            <p:cNvPr id="24" name="円/楕円 23"/>
            <p:cNvSpPr/>
            <p:nvPr/>
          </p:nvSpPr>
          <p:spPr>
            <a:xfrm>
              <a:off x="6464537" y="3223758"/>
              <a:ext cx="504825" cy="483791"/>
            </a:xfrm>
            <a:prstGeom prst="ellipse">
              <a:avLst/>
            </a:prstGeom>
            <a:solidFill>
              <a:srgbClr val="9BBB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800" dirty="0">
                  <a:solidFill>
                    <a:schemeClr val="bg1"/>
                  </a:solidFill>
                </a:rPr>
                <a:t> </a:t>
              </a:r>
              <a:r>
                <a:rPr lang="en-US" altLang="ja-JP" sz="1800" dirty="0">
                  <a:solidFill>
                    <a:schemeClr val="bg1"/>
                  </a:solidFill>
                </a:rPr>
                <a:t>4</a:t>
              </a:r>
              <a:endParaRPr kumimoji="1" lang="ja-JP" alt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9071236" y="1669906"/>
            <a:ext cx="2777144" cy="3379392"/>
            <a:chOff x="9356801" y="1751299"/>
            <a:chExt cx="2777144" cy="3379392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9864830" y="2235090"/>
              <a:ext cx="2269115" cy="2895601"/>
              <a:chOff x="8061182" y="406851"/>
              <a:chExt cx="2350510" cy="2895601"/>
            </a:xfrm>
          </p:grpSpPr>
          <p:sp>
            <p:nvSpPr>
              <p:cNvPr id="8" name="角丸四角形 7"/>
              <p:cNvSpPr/>
              <p:nvPr/>
            </p:nvSpPr>
            <p:spPr>
              <a:xfrm>
                <a:off x="8061182" y="406851"/>
                <a:ext cx="2350510" cy="2895601"/>
              </a:xfrm>
              <a:prstGeom prst="roundRect">
                <a:avLst/>
              </a:prstGeom>
              <a:solidFill>
                <a:srgbClr val="973A3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3600" dirty="0"/>
                  <a:t>攻撃形態</a:t>
                </a:r>
              </a:p>
            </p:txBody>
          </p:sp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96336" y="1162038"/>
                <a:ext cx="880201" cy="2101790"/>
              </a:xfrm>
              <a:prstGeom prst="rect">
                <a:avLst/>
              </a:prstGeom>
            </p:spPr>
          </p:pic>
        </p:grpSp>
        <p:sp>
          <p:nvSpPr>
            <p:cNvPr id="25" name="円/楕円 24"/>
            <p:cNvSpPr/>
            <p:nvPr/>
          </p:nvSpPr>
          <p:spPr>
            <a:xfrm>
              <a:off x="9356801" y="1751299"/>
              <a:ext cx="504825" cy="483791"/>
            </a:xfrm>
            <a:prstGeom prst="ellipse">
              <a:avLst/>
            </a:prstGeom>
            <a:solidFill>
              <a:srgbClr val="973A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8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1800" dirty="0" smtClean="0">
                  <a:solidFill>
                    <a:schemeClr val="bg1"/>
                  </a:solidFill>
                </a:rPr>
                <a:t>3</a:t>
              </a:r>
              <a:endParaRPr kumimoji="1" lang="ja-JP" altLang="en-US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37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各種形態特徴</a:t>
            </a:r>
            <a:r>
              <a:rPr lang="en-US" altLang="ja-JP" dirty="0" smtClean="0">
                <a:latin typeface="+mn-ea"/>
                <a:ea typeface="+mn-ea"/>
              </a:rPr>
              <a:t>1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50015" y="3195659"/>
            <a:ext cx="39052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通常形態</a:t>
            </a:r>
            <a:r>
              <a:rPr lang="ja-JP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：帽子モード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79" y="1319253"/>
            <a:ext cx="2150508" cy="180554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592782" y="1510929"/>
            <a:ext cx="676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糸　：正面に電脳ネットを飛ばす</a:t>
            </a:r>
            <a:endParaRPr kumimoji="1" lang="en-US" altLang="ja-JP" sz="2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攻撃：正面の敵を帽子の足で攻撃</a:t>
            </a:r>
            <a:endParaRPr kumimoji="1" lang="ja-JP" altLang="en-US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52501" y="5699837"/>
            <a:ext cx="41264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妨害</a:t>
            </a:r>
            <a:r>
              <a:rPr lang="ja-JP" altLang="en-US" sz="3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形態</a:t>
            </a:r>
            <a:r>
              <a:rPr lang="ja-JP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：バックモード</a:t>
            </a: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85" y="3899035"/>
            <a:ext cx="1209085" cy="1821688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4724400" y="4136367"/>
            <a:ext cx="676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糸　：</a:t>
            </a:r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鈍足トラップを設置する</a:t>
            </a:r>
            <a:endParaRPr kumimoji="1" lang="en-US" altLang="ja-JP" sz="2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攻撃</a:t>
            </a:r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：変刑</a:t>
            </a:r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ゲージを</a:t>
            </a:r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減らす弾を投げる</a:t>
            </a:r>
            <a:endParaRPr kumimoji="1" lang="ja-JP" altLang="en-US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各種形態特徴</a:t>
            </a:r>
            <a:r>
              <a:rPr kumimoji="1" lang="en-US" altLang="ja-JP" dirty="0" smtClean="0">
                <a:latin typeface="+mn-ea"/>
                <a:ea typeface="+mn-ea"/>
              </a:rPr>
              <a:t>2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49969" y="3443289"/>
            <a:ext cx="42114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移動</a:t>
            </a:r>
            <a:r>
              <a:rPr lang="ja-JP" altLang="en-US" sz="3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形態</a:t>
            </a:r>
            <a:r>
              <a:rPr lang="ja-JP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：乗り物モード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47" y="1722552"/>
            <a:ext cx="1894267" cy="1810221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745182" y="2164928"/>
            <a:ext cx="676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糸　：正面に道を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作</a:t>
            </a:r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る</a:t>
            </a:r>
            <a:endParaRPr kumimoji="1" lang="en-US" altLang="ja-JP" sz="2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攻撃：正面に一定距離タックルする</a:t>
            </a:r>
            <a:endParaRPr kumimoji="1" lang="ja-JP" altLang="en-US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45182" y="4593567"/>
            <a:ext cx="676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糸　：正面遠距離</a:t>
            </a:r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に電脳ネットを飛ばす</a:t>
            </a:r>
            <a:endParaRPr kumimoji="1" lang="en-US" altLang="ja-JP" sz="2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攻撃：周辺に範囲攻撃</a:t>
            </a:r>
            <a:endParaRPr kumimoji="1" lang="ja-JP" altLang="en-US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23952" y="5878998"/>
            <a:ext cx="52693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攻撃形態</a:t>
            </a:r>
            <a:r>
              <a:rPr lang="ja-JP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：アクセサリーモード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05" y="4085521"/>
            <a:ext cx="773536" cy="18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1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/>
        </p:nvSpPr>
        <p:spPr>
          <a:xfrm>
            <a:off x="8719783" y="4266279"/>
            <a:ext cx="1447800" cy="1447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6" name="円/楕円 25"/>
          <p:cNvSpPr/>
          <p:nvPr/>
        </p:nvSpPr>
        <p:spPr>
          <a:xfrm>
            <a:off x="5511724" y="4275804"/>
            <a:ext cx="1447800" cy="1447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変形ゲージ</a:t>
            </a:r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2325273" y="4241115"/>
            <a:ext cx="14478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テキスト ボックス 14"/>
          <p:cNvSpPr txBox="1"/>
          <p:nvPr/>
        </p:nvSpPr>
        <p:spPr>
          <a:xfrm>
            <a:off x="1891872" y="5960378"/>
            <a:ext cx="2114550" cy="3048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 smtClean="0"/>
              <a:t>変刑ゲージ：</a:t>
            </a:r>
            <a:r>
              <a:rPr kumimoji="1" lang="ja-JP" altLang="en-US" sz="1600" dirty="0"/>
              <a:t>残り</a:t>
            </a:r>
            <a:r>
              <a:rPr kumimoji="1" lang="en-US" altLang="ja-JP" sz="1600" dirty="0"/>
              <a:t>15</a:t>
            </a:r>
            <a:r>
              <a:rPr kumimoji="1" lang="ja-JP" altLang="en-US" sz="1600" dirty="0"/>
              <a:t>秒</a:t>
            </a:r>
            <a:endParaRPr kumimoji="1" lang="en-US" altLang="ja-JP" sz="1600" dirty="0"/>
          </a:p>
          <a:p>
            <a:endParaRPr kumimoji="1" lang="en-US" altLang="ja-JP" sz="1600" dirty="0"/>
          </a:p>
        </p:txBody>
      </p:sp>
      <p:sp>
        <p:nvSpPr>
          <p:cNvPr id="21" name="テキスト ボックス 17"/>
          <p:cNvSpPr txBox="1"/>
          <p:nvPr/>
        </p:nvSpPr>
        <p:spPr>
          <a:xfrm>
            <a:off x="8386408" y="5960378"/>
            <a:ext cx="2114550" cy="3048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 smtClean="0"/>
              <a:t>変刑ゲージ：</a:t>
            </a:r>
            <a:r>
              <a:rPr kumimoji="1" lang="ja-JP" altLang="en-US" sz="1600" dirty="0"/>
              <a:t>残り</a:t>
            </a:r>
            <a:r>
              <a:rPr kumimoji="1" lang="en-US" altLang="ja-JP" sz="1600" dirty="0"/>
              <a:t>5</a:t>
            </a:r>
            <a:r>
              <a:rPr kumimoji="1" lang="ja-JP" altLang="en-US" sz="1600" dirty="0"/>
              <a:t>秒</a:t>
            </a:r>
            <a:endParaRPr kumimoji="1" lang="en-US" altLang="ja-JP" sz="1600" dirty="0"/>
          </a:p>
          <a:p>
            <a:endParaRPr kumimoji="1" lang="en-US" altLang="ja-JP" sz="1600" dirty="0"/>
          </a:p>
        </p:txBody>
      </p:sp>
      <p:sp>
        <p:nvSpPr>
          <p:cNvPr id="20" name="パイ 19"/>
          <p:cNvSpPr/>
          <p:nvPr/>
        </p:nvSpPr>
        <p:spPr>
          <a:xfrm>
            <a:off x="5421288" y="4275804"/>
            <a:ext cx="1457325" cy="1457325"/>
          </a:xfrm>
          <a:prstGeom prst="pie">
            <a:avLst>
              <a:gd name="adj1" fmla="val 5420764"/>
              <a:gd name="adj2" fmla="val 1620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2" name="テキスト ボックス 18"/>
          <p:cNvSpPr txBox="1"/>
          <p:nvPr/>
        </p:nvSpPr>
        <p:spPr>
          <a:xfrm>
            <a:off x="5139140" y="5960378"/>
            <a:ext cx="2114550" cy="3048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 smtClean="0"/>
              <a:t>変刑ゲージ：</a:t>
            </a:r>
            <a:r>
              <a:rPr kumimoji="1" lang="ja-JP" altLang="en-US" sz="1600" dirty="0"/>
              <a:t>残り</a:t>
            </a:r>
            <a:r>
              <a:rPr kumimoji="1" lang="en-US" altLang="ja-JP" sz="1600" dirty="0"/>
              <a:t>10</a:t>
            </a:r>
            <a:r>
              <a:rPr kumimoji="1" lang="ja-JP" altLang="en-US" sz="1600" dirty="0"/>
              <a:t>秒</a:t>
            </a:r>
            <a:endParaRPr kumimoji="1" lang="en-US" altLang="ja-JP" sz="1600" dirty="0"/>
          </a:p>
          <a:p>
            <a:endParaRPr kumimoji="1" lang="en-US" altLang="ja-JP" sz="1600" dirty="0"/>
          </a:p>
        </p:txBody>
      </p:sp>
      <p:sp>
        <p:nvSpPr>
          <p:cNvPr id="23" name="パイ 22"/>
          <p:cNvSpPr/>
          <p:nvPr/>
        </p:nvSpPr>
        <p:spPr>
          <a:xfrm>
            <a:off x="8725471" y="4266279"/>
            <a:ext cx="1457325" cy="1457325"/>
          </a:xfrm>
          <a:prstGeom prst="pie">
            <a:avLst>
              <a:gd name="adj1" fmla="val 63962"/>
              <a:gd name="adj2" fmla="val 1620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4" name="テキスト ボックス 21"/>
          <p:cNvSpPr txBox="1"/>
          <p:nvPr/>
        </p:nvSpPr>
        <p:spPr>
          <a:xfrm>
            <a:off x="2168590" y="1957388"/>
            <a:ext cx="8134067" cy="1700212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dirty="0"/>
              <a:t>残り時間に応じて各プレイヤーカラーのサークルが</a:t>
            </a:r>
            <a:r>
              <a:rPr kumimoji="1" lang="ja-JP" altLang="en-US" sz="2400" dirty="0" smtClean="0"/>
              <a:t>減少します</a:t>
            </a:r>
            <a:endParaRPr kumimoji="1" lang="en-US" altLang="ja-JP" sz="2400" dirty="0"/>
          </a:p>
          <a:p>
            <a:r>
              <a:rPr kumimoji="1" lang="ja-JP" altLang="en-US" sz="2400" dirty="0"/>
              <a:t>変形しているときのみ対応キャラの頭上</a:t>
            </a:r>
            <a:r>
              <a:rPr kumimoji="1" lang="ja-JP" altLang="en-US" sz="2400" dirty="0" smtClean="0"/>
              <a:t>に</a:t>
            </a:r>
            <a:r>
              <a:rPr lang="ja-JP" altLang="en-US" sz="2400" dirty="0"/>
              <a:t>表示</a:t>
            </a:r>
            <a:r>
              <a:rPr lang="ja-JP" altLang="en-US" sz="2400" dirty="0" smtClean="0"/>
              <a:t>されます</a:t>
            </a:r>
            <a:endParaRPr kumimoji="1" lang="en-US" altLang="ja-JP" sz="2400" dirty="0"/>
          </a:p>
          <a:p>
            <a:r>
              <a:rPr kumimoji="1" lang="ja-JP" altLang="en-US" sz="2400" dirty="0" smtClean="0"/>
              <a:t>ゲージが</a:t>
            </a:r>
            <a:r>
              <a:rPr kumimoji="1" lang="en-US" altLang="ja-JP" sz="2400" dirty="0" smtClean="0"/>
              <a:t>0</a:t>
            </a:r>
            <a:r>
              <a:rPr kumimoji="1" lang="ja-JP" altLang="en-US" sz="2400" dirty="0"/>
              <a:t>になってしまった場合、</a:t>
            </a:r>
            <a:r>
              <a:rPr kumimoji="1" lang="ja-JP" altLang="en-US" sz="2400" dirty="0" smtClean="0"/>
              <a:t>サークルが点滅</a:t>
            </a:r>
            <a:r>
              <a:rPr lang="ja-JP" altLang="en-US" sz="2400" dirty="0" smtClean="0"/>
              <a:t>しま</a:t>
            </a:r>
            <a:r>
              <a:rPr lang="ja-JP" altLang="en-US" sz="2400" dirty="0"/>
              <a:t>す</a:t>
            </a:r>
            <a:endParaRPr kumimoji="1" lang="en-US" altLang="ja-JP" sz="2400" dirty="0"/>
          </a:p>
          <a:p>
            <a:r>
              <a:rPr kumimoji="1" lang="ja-JP" altLang="en-US" sz="2400" dirty="0" smtClean="0"/>
              <a:t>変形していないときゲージは回復します</a:t>
            </a:r>
            <a:endParaRPr kumimoji="1" lang="ja-JP" altLang="en-US" sz="2400" dirty="0"/>
          </a:p>
        </p:txBody>
      </p:sp>
      <p:sp>
        <p:nvSpPr>
          <p:cNvPr id="25" name="パイ 24"/>
          <p:cNvSpPr/>
          <p:nvPr/>
        </p:nvSpPr>
        <p:spPr>
          <a:xfrm rot="16200000">
            <a:off x="2314716" y="4236353"/>
            <a:ext cx="1457325" cy="1457325"/>
          </a:xfrm>
          <a:prstGeom prst="pie">
            <a:avLst>
              <a:gd name="adj1" fmla="val 63962"/>
              <a:gd name="adj2" fmla="val 16200000"/>
            </a:avLst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708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236</Words>
  <Application>Microsoft Office PowerPoint</Application>
  <PresentationFormat>ワイド画面</PresentationFormat>
  <Paragraphs>79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ＭＳ Ｐゴシック</vt:lpstr>
      <vt:lpstr>ＭＳ ゴシック</vt:lpstr>
      <vt:lpstr>Arial</vt:lpstr>
      <vt:lpstr>Calibri</vt:lpstr>
      <vt:lpstr>Calibri Light</vt:lpstr>
      <vt:lpstr>1_Office テーマ</vt:lpstr>
      <vt:lpstr>2_Office テーマ</vt:lpstr>
      <vt:lpstr>3_Office テーマ</vt:lpstr>
      <vt:lpstr>4_Office テーマ</vt:lpstr>
      <vt:lpstr>トレジャーハンター：リモ（仮）</vt:lpstr>
      <vt:lpstr>概要</vt:lpstr>
      <vt:lpstr>ゲームルール</vt:lpstr>
      <vt:lpstr>ゲームルール</vt:lpstr>
      <vt:lpstr>キーコンフィグ</vt:lpstr>
      <vt:lpstr>各種変形</vt:lpstr>
      <vt:lpstr>各種形態特徴1</vt:lpstr>
      <vt:lpstr>各種形態特徴2</vt:lpstr>
      <vt:lpstr>変形ゲージ</vt:lpstr>
      <vt:lpstr>PowerPoint プレゼンテーション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トレジャーハンター：リモ（仮）</dc:title>
  <dc:creator>na ma</dc:creator>
  <cp:lastModifiedBy>na ma</cp:lastModifiedBy>
  <cp:revision>18</cp:revision>
  <dcterms:created xsi:type="dcterms:W3CDTF">2015-05-29T05:50:52Z</dcterms:created>
  <dcterms:modified xsi:type="dcterms:W3CDTF">2015-06-05T07:16:41Z</dcterms:modified>
</cp:coreProperties>
</file>