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</p:sldMasterIdLst>
  <p:sldIdLst>
    <p:sldId id="257" r:id="rId5"/>
    <p:sldId id="258" r:id="rId6"/>
    <p:sldId id="259" r:id="rId7"/>
    <p:sldId id="266" r:id="rId8"/>
    <p:sldId id="264" r:id="rId9"/>
    <p:sldId id="265" r:id="rId10"/>
    <p:sldId id="260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3A37"/>
    <a:srgbClr val="9BBB59"/>
    <a:srgbClr val="F79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7" autoAdjust="0"/>
    <p:restoredTop sz="94424" autoAdjust="0"/>
  </p:normalViewPr>
  <p:slideViewPr>
    <p:cSldViewPr snapToGrid="0">
      <p:cViewPr varScale="1">
        <p:scale>
          <a:sx n="70" d="100"/>
          <a:sy n="70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335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188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616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6900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444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008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012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579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5578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2625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740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5820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9796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2462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7054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0908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6142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0959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8994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4337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4700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615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56947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6854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3794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2046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90495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51317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3618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76210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62148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84663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137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46059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11482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44340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8609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3322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17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960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325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32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74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104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40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480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068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8D1A-4457-49BA-BB5E-C9E5D5BCA42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E5811-196D-44D1-8E3E-F569C56CF25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354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 smtClean="0"/>
              <a:t>トレジャーハンター：リモ（仮）</a:t>
            </a:r>
            <a:endParaRPr kumimoji="1" lang="ja-JP" altLang="en-US" sz="48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212608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HAL</a:t>
            </a:r>
            <a:r>
              <a:rPr kumimoji="1" lang="ja-JP" altLang="en-US" dirty="0" smtClean="0"/>
              <a:t>東京　</a:t>
            </a:r>
            <a:r>
              <a:rPr kumimoji="1" lang="en-US" altLang="ja-JP" dirty="0" smtClean="0"/>
              <a:t>G-18</a:t>
            </a:r>
          </a:p>
          <a:p>
            <a:r>
              <a:rPr lang="ja-JP" altLang="en-US" dirty="0" smtClean="0"/>
              <a:t>チーム：楽栗</a:t>
            </a:r>
            <a:endParaRPr lang="en-US" altLang="ja-JP" dirty="0" smtClean="0"/>
          </a:p>
          <a:p>
            <a:r>
              <a:rPr lang="ja-JP" altLang="en-US" dirty="0" smtClean="0"/>
              <a:t>企画代表兼発表者</a:t>
            </a:r>
            <a:endParaRPr lang="en-US" altLang="ja-JP" dirty="0" smtClean="0"/>
          </a:p>
          <a:p>
            <a:r>
              <a:rPr lang="ja-JP" altLang="en-US" dirty="0" smtClean="0"/>
              <a:t>岩崎秀斗</a:t>
            </a:r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636" y="0"/>
            <a:ext cx="1122363" cy="112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38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20906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022888"/>
            <a:ext cx="10515600" cy="5154075"/>
          </a:xfrm>
        </p:spPr>
        <p:txBody>
          <a:bodyPr/>
          <a:lstStyle/>
          <a:p>
            <a:r>
              <a:rPr kumimoji="1" lang="ja-JP" altLang="en-US" dirty="0" smtClean="0"/>
              <a:t>ジャンル：対戦アクションゲーム</a:t>
            </a:r>
            <a:endParaRPr kumimoji="1" lang="en-US" altLang="ja-JP" dirty="0" smtClean="0"/>
          </a:p>
          <a:p>
            <a:r>
              <a:rPr lang="ja-JP" altLang="en-US" dirty="0" smtClean="0"/>
              <a:t>プラットフォーム：ひかりＴＶゲームにて配信</a:t>
            </a:r>
            <a:endParaRPr lang="en-US" altLang="ja-JP" dirty="0" smtClean="0"/>
          </a:p>
          <a:p>
            <a:r>
              <a:rPr kumimoji="1" lang="ja-JP" altLang="en-US" dirty="0" smtClean="0"/>
              <a:t>配信価格：無料</a:t>
            </a:r>
            <a:endParaRPr kumimoji="1" lang="en-US" altLang="ja-JP" dirty="0" smtClean="0"/>
          </a:p>
          <a:p>
            <a:r>
              <a:rPr lang="ja-JP" altLang="en-US" dirty="0" smtClean="0"/>
              <a:t>ターゲット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コアターゲット：小学生１～</a:t>
            </a:r>
            <a:r>
              <a:rPr lang="ja-JP" altLang="en-US" dirty="0"/>
              <a:t>３</a:t>
            </a:r>
            <a:r>
              <a:rPr kumimoji="1" lang="ja-JP" altLang="en-US" dirty="0" smtClean="0"/>
              <a:t>年男子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（テレビの前に集まってゲームをよくする年代）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サブターゲット：３０代女性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（コアターゲットを持つ家族の中で母親ターゲット）</a:t>
            </a:r>
            <a:endParaRPr lang="en-US" altLang="ja-JP" dirty="0" smtClean="0"/>
          </a:p>
          <a:p>
            <a:r>
              <a:rPr lang="ja-JP" altLang="en-US" dirty="0" smtClean="0"/>
              <a:t>ＣＥＲＯ：Ａ</a:t>
            </a:r>
            <a:endParaRPr lang="en-US" altLang="ja-JP" dirty="0" smtClean="0"/>
          </a:p>
          <a:p>
            <a:r>
              <a:rPr lang="ja-JP" altLang="en-US" dirty="0" smtClean="0"/>
              <a:t>最大４人同時対戦（オンライン非対応）</a:t>
            </a:r>
            <a:endParaRPr kumimoji="1"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636" y="0"/>
            <a:ext cx="1122363" cy="112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19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9542" y="2211798"/>
            <a:ext cx="4743450" cy="330517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3062" y="82338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ゲーム</a:t>
            </a:r>
            <a:r>
              <a:rPr lang="ja-JP" altLang="en-US" dirty="0"/>
              <a:t>ルール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1000" y="1393152"/>
            <a:ext cx="10515600" cy="53476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 smtClean="0"/>
              <a:t>希少データを個々のホーム（　　）に持ち帰った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プレイヤーが勝利のゲーム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 smtClean="0"/>
              <a:t>変形や電脳ネットを駆使し、マップに一つの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希少データ（中央に配置）を取り合う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ja-JP" altLang="en-US" dirty="0"/>
              <a:t>一</a:t>
            </a:r>
            <a:r>
              <a:rPr lang="ja-JP" altLang="en-US" dirty="0" smtClean="0"/>
              <a:t>つしかない為、プレイヤー同士での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奪い合いが発生する</a:t>
            </a: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sz="2400" dirty="0" smtClean="0"/>
              <a:t>変形や電脳ネットの使い方は後述</a:t>
            </a:r>
            <a:endParaRPr lang="en-US" altLang="ja-JP" sz="2400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ja-JP" altLang="en-US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542696" y="1835368"/>
            <a:ext cx="217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prstClr val="black"/>
                </a:solidFill>
              </a:rPr>
              <a:t>ゲーム画面イメージ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636" y="0"/>
            <a:ext cx="1122363" cy="1122363"/>
          </a:xfrm>
          <a:prstGeom prst="rect">
            <a:avLst/>
          </a:prstGeom>
        </p:spPr>
      </p:pic>
      <p:sp>
        <p:nvSpPr>
          <p:cNvPr id="12" name="フローチャート: 和接合 11"/>
          <p:cNvSpPr/>
          <p:nvPr/>
        </p:nvSpPr>
        <p:spPr>
          <a:xfrm>
            <a:off x="8109016" y="2431334"/>
            <a:ext cx="375138" cy="375138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3" name="フローチャート: 和接合 12"/>
          <p:cNvSpPr/>
          <p:nvPr/>
        </p:nvSpPr>
        <p:spPr>
          <a:xfrm>
            <a:off x="10984524" y="2393474"/>
            <a:ext cx="375138" cy="375138"/>
          </a:xfrm>
          <a:prstGeom prst="flowChartSummingJunct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14" name="フローチャート: 和接合 13"/>
          <p:cNvSpPr/>
          <p:nvPr/>
        </p:nvSpPr>
        <p:spPr>
          <a:xfrm>
            <a:off x="10978662" y="4170903"/>
            <a:ext cx="375138" cy="375138"/>
          </a:xfrm>
          <a:prstGeom prst="flowChartSummingJunc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15" name="フローチャート: 和接合 14"/>
          <p:cNvSpPr/>
          <p:nvPr/>
        </p:nvSpPr>
        <p:spPr>
          <a:xfrm>
            <a:off x="8167558" y="4227539"/>
            <a:ext cx="375138" cy="375138"/>
          </a:xfrm>
          <a:prstGeom prst="flowChartSummingJunct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17" name="フローチャート: 和接合 16"/>
          <p:cNvSpPr/>
          <p:nvPr/>
        </p:nvSpPr>
        <p:spPr>
          <a:xfrm>
            <a:off x="4744419" y="1443893"/>
            <a:ext cx="375138" cy="375138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2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ゲームルール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プレイヤーはそれぞれ体力ゲージと変形ゲージを持っている。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体力</a:t>
            </a:r>
            <a:r>
              <a:rPr lang="ja-JP" altLang="en-US" dirty="0"/>
              <a:t>ゲージが０になると一定時間行動不能になる</a:t>
            </a:r>
            <a:r>
              <a:rPr lang="ja-JP" altLang="en-US" dirty="0" smtClean="0"/>
              <a:t>。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変形は変形ゲージが有る時のみ変形することができる。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変形ゲージは変形している状態の時、減少していくが通常形態の時は回復していく。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各種変形はそれぞれ固有のアクションが</a:t>
            </a:r>
            <a:r>
              <a:rPr lang="ja-JP" altLang="en-US" dirty="0" smtClean="0"/>
              <a:t>使える。</a:t>
            </a:r>
            <a:endParaRPr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79970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02780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キーコンフィグ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535664" y="1758156"/>
            <a:ext cx="4938714" cy="3668501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600" dirty="0" smtClean="0"/>
              <a:t>移動</a:t>
            </a:r>
            <a:endParaRPr lang="en-US" altLang="ja-JP" sz="3600" dirty="0"/>
          </a:p>
          <a:p>
            <a:pPr>
              <a:lnSpc>
                <a:spcPct val="150000"/>
              </a:lnSpc>
            </a:pPr>
            <a:r>
              <a:rPr kumimoji="1" lang="ja-JP" altLang="en-US" sz="3600" dirty="0" smtClean="0"/>
              <a:t>各種変形</a:t>
            </a:r>
            <a:endParaRPr kumimoji="1" lang="en-US" altLang="ja-JP" sz="3600" dirty="0" smtClean="0"/>
          </a:p>
          <a:p>
            <a:pPr>
              <a:lnSpc>
                <a:spcPct val="150000"/>
              </a:lnSpc>
            </a:pPr>
            <a:r>
              <a:rPr lang="ja-JP" altLang="en-US" sz="3600" dirty="0" smtClean="0"/>
              <a:t>糸アクション</a:t>
            </a:r>
            <a:endParaRPr lang="en-US" altLang="ja-JP" sz="3600" dirty="0" smtClean="0"/>
          </a:p>
          <a:p>
            <a:pPr>
              <a:lnSpc>
                <a:spcPct val="150000"/>
              </a:lnSpc>
            </a:pPr>
            <a:r>
              <a:rPr kumimoji="1" lang="ja-JP" altLang="en-US" sz="3600" dirty="0" smtClean="0"/>
              <a:t>攻撃</a:t>
            </a:r>
            <a:r>
              <a:rPr kumimoji="1" lang="ja-JP" altLang="en-US" sz="3600" dirty="0"/>
              <a:t>アクション</a:t>
            </a:r>
            <a:endParaRPr kumimoji="1" lang="en-US" altLang="ja-JP" sz="3600" dirty="0" smtClean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69" y="1690688"/>
            <a:ext cx="5667375" cy="3803438"/>
          </a:xfrm>
          <a:prstGeom prst="rect">
            <a:avLst/>
          </a:prstGeom>
        </p:spPr>
      </p:pic>
      <p:sp>
        <p:nvSpPr>
          <p:cNvPr id="6" name="円/楕円 5"/>
          <p:cNvSpPr/>
          <p:nvPr/>
        </p:nvSpPr>
        <p:spPr>
          <a:xfrm>
            <a:off x="1143000" y="2935182"/>
            <a:ext cx="685800" cy="65722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3200" dirty="0" smtClean="0">
                <a:solidFill>
                  <a:srgbClr val="FF0000"/>
                </a:solidFill>
              </a:rPr>
              <a:t>1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1914525" y="3843337"/>
            <a:ext cx="685800" cy="65722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3200" dirty="0" smtClean="0">
                <a:solidFill>
                  <a:srgbClr val="FF0000"/>
                </a:solidFill>
              </a:rPr>
              <a:t>1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4321969" y="2904066"/>
            <a:ext cx="685800" cy="65722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3200" dirty="0" smtClean="0">
                <a:solidFill>
                  <a:srgbClr val="FF0000"/>
                </a:solidFill>
              </a:rPr>
              <a:t>2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4076700" y="1690801"/>
            <a:ext cx="685800" cy="65722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3200" dirty="0" smtClean="0">
                <a:solidFill>
                  <a:srgbClr val="FF0000"/>
                </a:solidFill>
              </a:rPr>
              <a:t>4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838200" y="1654813"/>
            <a:ext cx="685800" cy="65722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3200" dirty="0" smtClean="0">
                <a:solidFill>
                  <a:srgbClr val="FF0000"/>
                </a:solidFill>
              </a:rPr>
              <a:t>3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6069748" y="1984322"/>
            <a:ext cx="685800" cy="65722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3200" dirty="0" smtClean="0">
                <a:solidFill>
                  <a:srgbClr val="FF0000"/>
                </a:solidFill>
              </a:rPr>
              <a:t>1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6072994" y="2862223"/>
            <a:ext cx="685800" cy="65722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3200" dirty="0" smtClean="0">
                <a:solidFill>
                  <a:srgbClr val="FF0000"/>
                </a:solidFill>
              </a:rPr>
              <a:t>2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14" name="円/楕円 13"/>
          <p:cNvSpPr/>
          <p:nvPr/>
        </p:nvSpPr>
        <p:spPr>
          <a:xfrm>
            <a:off x="6069748" y="3740124"/>
            <a:ext cx="685800" cy="65722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3200" dirty="0">
                <a:solidFill>
                  <a:srgbClr val="FF0000"/>
                </a:solidFill>
              </a:rPr>
              <a:t>3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15" name="円/楕円 14"/>
          <p:cNvSpPr/>
          <p:nvPr/>
        </p:nvSpPr>
        <p:spPr>
          <a:xfrm>
            <a:off x="6069748" y="4618025"/>
            <a:ext cx="685800" cy="65722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3200" dirty="0">
                <a:solidFill>
                  <a:srgbClr val="FF0000"/>
                </a:solidFill>
              </a:rPr>
              <a:t> </a:t>
            </a:r>
            <a:r>
              <a:rPr kumimoji="1" lang="en-US" altLang="ja-JP" sz="3200" dirty="0" smtClean="0">
                <a:solidFill>
                  <a:srgbClr val="FF0000"/>
                </a:solidFill>
              </a:rPr>
              <a:t>4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003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44343"/>
            <a:ext cx="10515600" cy="1325563"/>
          </a:xfrm>
        </p:spPr>
        <p:txBody>
          <a:bodyPr/>
          <a:lstStyle/>
          <a:p>
            <a:r>
              <a:rPr lang="ja-JP" altLang="en-US" dirty="0" smtClean="0"/>
              <a:t>各種</a:t>
            </a:r>
            <a:r>
              <a:rPr lang="ja-JP" altLang="en-US" dirty="0"/>
              <a:t>変形</a:t>
            </a:r>
            <a:endParaRPr kumimoji="1" lang="ja-JP" altLang="en-US" dirty="0"/>
          </a:p>
        </p:txBody>
      </p:sp>
      <p:pic>
        <p:nvPicPr>
          <p:cNvPr id="7" name="コンテンツ プレースホルダー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670" y="1802549"/>
            <a:ext cx="2686050" cy="3810000"/>
          </a:xfrm>
          <a:prstGeom prst="rect">
            <a:avLst/>
          </a:prstGeom>
        </p:spPr>
      </p:pic>
      <p:grpSp>
        <p:nvGrpSpPr>
          <p:cNvPr id="26" name="グループ化 25"/>
          <p:cNvGrpSpPr/>
          <p:nvPr/>
        </p:nvGrpSpPr>
        <p:grpSpPr>
          <a:xfrm>
            <a:off x="3069897" y="1712675"/>
            <a:ext cx="2771589" cy="3379392"/>
            <a:chOff x="3638148" y="1751299"/>
            <a:chExt cx="2771589" cy="3379392"/>
          </a:xfrm>
        </p:grpSpPr>
        <p:grpSp>
          <p:nvGrpSpPr>
            <p:cNvPr id="6" name="グループ化 5"/>
            <p:cNvGrpSpPr/>
            <p:nvPr/>
          </p:nvGrpSpPr>
          <p:grpSpPr>
            <a:xfrm>
              <a:off x="4035849" y="2235091"/>
              <a:ext cx="2373888" cy="2895600"/>
              <a:chOff x="4795838" y="1905000"/>
              <a:chExt cx="2373888" cy="2895600"/>
            </a:xfrm>
          </p:grpSpPr>
          <p:sp>
            <p:nvSpPr>
              <p:cNvPr id="4" name="角丸四角形 3"/>
              <p:cNvSpPr/>
              <p:nvPr/>
            </p:nvSpPr>
            <p:spPr>
              <a:xfrm>
                <a:off x="4900611" y="1905000"/>
                <a:ext cx="2269115" cy="28956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ja-JP" altLang="en-US" sz="3600" dirty="0"/>
                  <a:t>通常形態</a:t>
                </a:r>
              </a:p>
            </p:txBody>
          </p:sp>
          <p:pic>
            <p:nvPicPr>
              <p:cNvPr id="5" name="図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95838" y="2562224"/>
                <a:ext cx="2345324" cy="1969112"/>
              </a:xfrm>
              <a:prstGeom prst="rect">
                <a:avLst/>
              </a:prstGeom>
            </p:spPr>
          </p:pic>
        </p:grpSp>
        <p:sp>
          <p:nvSpPr>
            <p:cNvPr id="21" name="円/楕円 20"/>
            <p:cNvSpPr/>
            <p:nvPr/>
          </p:nvSpPr>
          <p:spPr>
            <a:xfrm>
              <a:off x="3638148" y="1751299"/>
              <a:ext cx="504825" cy="4837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800" dirty="0" smtClean="0">
                  <a:solidFill>
                    <a:schemeClr val="bg1"/>
                  </a:solidFill>
                </a:rPr>
                <a:t>1</a:t>
              </a:r>
              <a:endParaRPr kumimoji="1" lang="ja-JP" altLang="en-US"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グループ化 26"/>
          <p:cNvGrpSpPr/>
          <p:nvPr/>
        </p:nvGrpSpPr>
        <p:grpSpPr>
          <a:xfrm>
            <a:off x="6096000" y="110193"/>
            <a:ext cx="2768673" cy="3384711"/>
            <a:chOff x="6519833" y="82263"/>
            <a:chExt cx="2768673" cy="3384711"/>
          </a:xfrm>
        </p:grpSpPr>
        <p:grpSp>
          <p:nvGrpSpPr>
            <p:cNvPr id="14" name="グループ化 13"/>
            <p:cNvGrpSpPr/>
            <p:nvPr/>
          </p:nvGrpSpPr>
          <p:grpSpPr>
            <a:xfrm>
              <a:off x="7009868" y="571374"/>
              <a:ext cx="2278638" cy="2895600"/>
              <a:chOff x="4672026" y="3743325"/>
              <a:chExt cx="2438400" cy="3381375"/>
            </a:xfrm>
            <a:solidFill>
              <a:srgbClr val="F79646"/>
            </a:solidFill>
          </p:grpSpPr>
          <p:sp>
            <p:nvSpPr>
              <p:cNvPr id="11" name="角丸四角形 10"/>
              <p:cNvSpPr/>
              <p:nvPr/>
            </p:nvSpPr>
            <p:spPr>
              <a:xfrm>
                <a:off x="4672026" y="3743325"/>
                <a:ext cx="2438400" cy="3381375"/>
              </a:xfrm>
              <a:prstGeom prst="roundRect">
                <a:avLst/>
              </a:prstGeom>
              <a:grpFill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ja-JP" altLang="en-US" sz="3600" dirty="0" smtClean="0"/>
                  <a:t>妨害</a:t>
                </a:r>
                <a:r>
                  <a:rPr kumimoji="1" lang="ja-JP" altLang="en-US" sz="3600" dirty="0"/>
                  <a:t>形態</a:t>
                </a:r>
              </a:p>
            </p:txBody>
          </p:sp>
          <p:pic>
            <p:nvPicPr>
              <p:cNvPr id="12" name="図 1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24476" y="4638676"/>
                <a:ext cx="1473003" cy="2219324"/>
              </a:xfrm>
              <a:prstGeom prst="rect">
                <a:avLst/>
              </a:prstGeom>
              <a:grpFill/>
            </p:spPr>
          </p:pic>
        </p:grpSp>
        <p:sp>
          <p:nvSpPr>
            <p:cNvPr id="23" name="円/楕円 22"/>
            <p:cNvSpPr/>
            <p:nvPr/>
          </p:nvSpPr>
          <p:spPr>
            <a:xfrm>
              <a:off x="6519833" y="82263"/>
              <a:ext cx="504825" cy="483791"/>
            </a:xfrm>
            <a:prstGeom prst="ellipse">
              <a:avLst/>
            </a:prstGeom>
            <a:solidFill>
              <a:srgbClr val="F7964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800" dirty="0" smtClean="0">
                  <a:solidFill>
                    <a:schemeClr val="bg1"/>
                  </a:solidFill>
                </a:rPr>
                <a:t>2</a:t>
              </a:r>
              <a:endParaRPr kumimoji="1" lang="ja-JP" altLang="en-US"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グループ化 27"/>
          <p:cNvGrpSpPr/>
          <p:nvPr/>
        </p:nvGrpSpPr>
        <p:grpSpPr>
          <a:xfrm>
            <a:off x="6096000" y="3253186"/>
            <a:ext cx="2823969" cy="3379391"/>
            <a:chOff x="6464537" y="3223758"/>
            <a:chExt cx="2823969" cy="3379391"/>
          </a:xfrm>
        </p:grpSpPr>
        <p:grpSp>
          <p:nvGrpSpPr>
            <p:cNvPr id="19" name="グループ化 18"/>
            <p:cNvGrpSpPr/>
            <p:nvPr/>
          </p:nvGrpSpPr>
          <p:grpSpPr>
            <a:xfrm>
              <a:off x="6967011" y="3707549"/>
              <a:ext cx="2321495" cy="2895600"/>
              <a:chOff x="4932861" y="3612823"/>
              <a:chExt cx="2345324" cy="2895600"/>
            </a:xfrm>
          </p:grpSpPr>
          <p:sp>
            <p:nvSpPr>
              <p:cNvPr id="15" name="角丸四角形 14"/>
              <p:cNvSpPr/>
              <p:nvPr/>
            </p:nvSpPr>
            <p:spPr>
              <a:xfrm>
                <a:off x="4932861" y="3612823"/>
                <a:ext cx="2345324" cy="2895600"/>
              </a:xfrm>
              <a:prstGeom prst="roundRect">
                <a:avLst/>
              </a:prstGeom>
              <a:solidFill>
                <a:srgbClr val="9BBB59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ja-JP" altLang="en-US" sz="3600"/>
                  <a:t>高速形態</a:t>
                </a:r>
              </a:p>
            </p:txBody>
          </p:sp>
          <p:pic>
            <p:nvPicPr>
              <p:cNvPr id="18" name="図 1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91100" y="4391025"/>
                <a:ext cx="2247900" cy="1771650"/>
              </a:xfrm>
              <a:prstGeom prst="rect">
                <a:avLst/>
              </a:prstGeom>
            </p:spPr>
          </p:pic>
        </p:grpSp>
        <p:sp>
          <p:nvSpPr>
            <p:cNvPr id="24" name="円/楕円 23"/>
            <p:cNvSpPr/>
            <p:nvPr/>
          </p:nvSpPr>
          <p:spPr>
            <a:xfrm>
              <a:off x="6464537" y="3223758"/>
              <a:ext cx="504825" cy="483791"/>
            </a:xfrm>
            <a:prstGeom prst="ellipse">
              <a:avLst/>
            </a:prstGeom>
            <a:solidFill>
              <a:srgbClr val="9BBB5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800" dirty="0">
                  <a:solidFill>
                    <a:schemeClr val="bg1"/>
                  </a:solidFill>
                </a:rPr>
                <a:t> </a:t>
              </a:r>
              <a:r>
                <a:rPr lang="en-US" altLang="ja-JP" sz="1800" dirty="0">
                  <a:solidFill>
                    <a:schemeClr val="bg1"/>
                  </a:solidFill>
                </a:rPr>
                <a:t>4</a:t>
              </a:r>
              <a:endParaRPr kumimoji="1" lang="ja-JP" altLang="en-US"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グループ化 28"/>
          <p:cNvGrpSpPr/>
          <p:nvPr/>
        </p:nvGrpSpPr>
        <p:grpSpPr>
          <a:xfrm>
            <a:off x="9071236" y="1669906"/>
            <a:ext cx="2777144" cy="3379392"/>
            <a:chOff x="9356801" y="1751299"/>
            <a:chExt cx="2777144" cy="3379392"/>
          </a:xfrm>
        </p:grpSpPr>
        <p:grpSp>
          <p:nvGrpSpPr>
            <p:cNvPr id="10" name="グループ化 9"/>
            <p:cNvGrpSpPr/>
            <p:nvPr/>
          </p:nvGrpSpPr>
          <p:grpSpPr>
            <a:xfrm>
              <a:off x="9864830" y="2235090"/>
              <a:ext cx="2269115" cy="2895601"/>
              <a:chOff x="8061182" y="406851"/>
              <a:chExt cx="2350510" cy="2895601"/>
            </a:xfrm>
          </p:grpSpPr>
          <p:sp>
            <p:nvSpPr>
              <p:cNvPr id="8" name="角丸四角形 7"/>
              <p:cNvSpPr/>
              <p:nvPr/>
            </p:nvSpPr>
            <p:spPr>
              <a:xfrm>
                <a:off x="8061182" y="406851"/>
                <a:ext cx="2350510" cy="2895601"/>
              </a:xfrm>
              <a:prstGeom prst="roundRect">
                <a:avLst/>
              </a:prstGeom>
              <a:solidFill>
                <a:srgbClr val="973A37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ja-JP" altLang="en-US" sz="3600" dirty="0"/>
                  <a:t>攻撃形態</a:t>
                </a:r>
              </a:p>
            </p:txBody>
          </p:sp>
          <p:pic>
            <p:nvPicPr>
              <p:cNvPr id="9" name="図 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96336" y="1162038"/>
                <a:ext cx="880201" cy="2101790"/>
              </a:xfrm>
              <a:prstGeom prst="rect">
                <a:avLst/>
              </a:prstGeom>
            </p:spPr>
          </p:pic>
        </p:grpSp>
        <p:sp>
          <p:nvSpPr>
            <p:cNvPr id="25" name="円/楕円 24"/>
            <p:cNvSpPr/>
            <p:nvPr/>
          </p:nvSpPr>
          <p:spPr>
            <a:xfrm>
              <a:off x="9356801" y="1751299"/>
              <a:ext cx="504825" cy="483791"/>
            </a:xfrm>
            <a:prstGeom prst="ellipse">
              <a:avLst/>
            </a:prstGeom>
            <a:solidFill>
              <a:srgbClr val="973A3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800" dirty="0">
                  <a:solidFill>
                    <a:schemeClr val="bg1"/>
                  </a:solidFill>
                </a:rPr>
                <a:t> </a:t>
              </a:r>
              <a:r>
                <a:rPr kumimoji="1" lang="en-US" altLang="ja-JP" sz="1800" dirty="0" smtClean="0">
                  <a:solidFill>
                    <a:schemeClr val="bg1"/>
                  </a:solidFill>
                </a:rPr>
                <a:t>3</a:t>
              </a:r>
              <a:endParaRPr kumimoji="1" lang="ja-JP" altLang="en-US" sz="1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6370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185016"/>
            <a:ext cx="10515600" cy="1325563"/>
          </a:xfrm>
        </p:spPr>
        <p:txBody>
          <a:bodyPr/>
          <a:lstStyle/>
          <a:p>
            <a:r>
              <a:rPr lang="ja-JP" altLang="en-US" dirty="0" smtClean="0"/>
              <a:t>各種形態特徴</a:t>
            </a:r>
            <a:r>
              <a:rPr lang="en-US" altLang="ja-JP" dirty="0" smtClean="0">
                <a:latin typeface="+mn-ea"/>
                <a:ea typeface="+mn-ea"/>
              </a:rPr>
              <a:t>1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850015" y="3195659"/>
            <a:ext cx="390523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32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通常形態</a:t>
            </a:r>
            <a:r>
              <a:rPr lang="ja-JP" altLang="en-US" sz="32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：帽子モード</a:t>
            </a: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636" y="0"/>
            <a:ext cx="1122363" cy="1122363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379" y="1319253"/>
            <a:ext cx="2150508" cy="1805546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4592782" y="1510929"/>
            <a:ext cx="6761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糸　：正面に電脳ネットを飛ばす</a:t>
            </a:r>
            <a:endParaRPr kumimoji="1" lang="en-US" altLang="ja-JP" sz="24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2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攻撃：正面の敵を帽子の足で攻撃</a:t>
            </a:r>
            <a:endParaRPr kumimoji="1" lang="ja-JP" altLang="en-US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852501" y="5699837"/>
            <a:ext cx="412645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32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妨害</a:t>
            </a:r>
            <a:r>
              <a:rPr lang="ja-JP" altLang="en-US" sz="32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形態</a:t>
            </a:r>
            <a:r>
              <a:rPr lang="ja-JP" altLang="en-US" sz="32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：バックモード</a:t>
            </a:r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185" y="3899035"/>
            <a:ext cx="1209085" cy="1821688"/>
          </a:xfrm>
          <a:prstGeom prst="rect">
            <a:avLst/>
          </a:prstGeom>
        </p:spPr>
      </p:pic>
      <p:sp>
        <p:nvSpPr>
          <p:cNvPr id="24" name="テキスト ボックス 23"/>
          <p:cNvSpPr txBox="1"/>
          <p:nvPr/>
        </p:nvSpPr>
        <p:spPr>
          <a:xfrm>
            <a:off x="4724400" y="4136367"/>
            <a:ext cx="6761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糸　：</a:t>
            </a:r>
            <a:r>
              <a:rPr lang="ja-JP" altLang="en-US" sz="2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鈍足トラップを設置する</a:t>
            </a:r>
            <a:endParaRPr kumimoji="1" lang="en-US" altLang="ja-JP" sz="24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2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攻撃</a:t>
            </a:r>
            <a:r>
              <a:rPr lang="ja-JP" altLang="en-US" sz="2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：変刑</a:t>
            </a:r>
            <a:r>
              <a:rPr lang="ja-JP" altLang="en-US" sz="2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ゲージを</a:t>
            </a:r>
            <a:r>
              <a:rPr lang="ja-JP" altLang="en-US" sz="2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減らす弾を投げる</a:t>
            </a:r>
            <a:endParaRPr kumimoji="1" lang="ja-JP" altLang="en-US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5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各種形態特徴</a:t>
            </a:r>
            <a:r>
              <a:rPr kumimoji="1" lang="en-US" altLang="ja-JP" dirty="0" smtClean="0">
                <a:latin typeface="+mn-ea"/>
                <a:ea typeface="+mn-ea"/>
              </a:rPr>
              <a:t>2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549969" y="3443289"/>
            <a:ext cx="421140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32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移動</a:t>
            </a:r>
            <a:r>
              <a:rPr lang="ja-JP" altLang="en-US" sz="32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形態</a:t>
            </a:r>
            <a:r>
              <a:rPr lang="ja-JP" altLang="en-US" sz="32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：乗り物モード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047" y="1722552"/>
            <a:ext cx="1894267" cy="1810221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4745182" y="2164928"/>
            <a:ext cx="6761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糸　：正面に道を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作</a:t>
            </a:r>
            <a:r>
              <a:rPr lang="ja-JP" altLang="en-US" sz="2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る</a:t>
            </a:r>
            <a:endParaRPr kumimoji="1" lang="en-US" altLang="ja-JP" sz="24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2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攻撃：正面に一定距離タックルする</a:t>
            </a:r>
            <a:endParaRPr kumimoji="1" lang="ja-JP" altLang="en-US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745182" y="4593567"/>
            <a:ext cx="6761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糸　：正面遠距離</a:t>
            </a:r>
            <a:r>
              <a:rPr lang="ja-JP" altLang="en-US" sz="2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に電脳ネットを飛ばす</a:t>
            </a:r>
            <a:endParaRPr kumimoji="1" lang="en-US" altLang="ja-JP" sz="24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2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攻撃：周辺に範囲攻撃</a:t>
            </a:r>
            <a:endParaRPr kumimoji="1" lang="ja-JP" altLang="en-US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423952" y="5878998"/>
            <a:ext cx="526939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32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攻撃形態</a:t>
            </a:r>
            <a:r>
              <a:rPr lang="ja-JP" altLang="en-US" sz="32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：アクセサリーモード</a:t>
            </a: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905" y="4085521"/>
            <a:ext cx="773536" cy="184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810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円/楕円 26"/>
          <p:cNvSpPr/>
          <p:nvPr/>
        </p:nvSpPr>
        <p:spPr>
          <a:xfrm>
            <a:off x="8719783" y="4266279"/>
            <a:ext cx="1447800" cy="14478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6" name="円/楕円 25"/>
          <p:cNvSpPr/>
          <p:nvPr/>
        </p:nvSpPr>
        <p:spPr>
          <a:xfrm>
            <a:off x="5511724" y="4275804"/>
            <a:ext cx="1447800" cy="14478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変形ゲージ</a:t>
            </a:r>
            <a:endParaRPr kumimoji="1" lang="ja-JP" altLang="en-US" dirty="0"/>
          </a:p>
        </p:txBody>
      </p:sp>
      <p:sp>
        <p:nvSpPr>
          <p:cNvPr id="18" name="円/楕円 17"/>
          <p:cNvSpPr/>
          <p:nvPr/>
        </p:nvSpPr>
        <p:spPr>
          <a:xfrm>
            <a:off x="2325273" y="4241115"/>
            <a:ext cx="1447800" cy="1447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9" name="テキスト ボックス 14"/>
          <p:cNvSpPr txBox="1"/>
          <p:nvPr/>
        </p:nvSpPr>
        <p:spPr>
          <a:xfrm>
            <a:off x="1891872" y="5960378"/>
            <a:ext cx="2114550" cy="30480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600" dirty="0" smtClean="0"/>
              <a:t>変刑ゲージ：</a:t>
            </a:r>
            <a:r>
              <a:rPr kumimoji="1" lang="ja-JP" altLang="en-US" sz="1600" dirty="0"/>
              <a:t>残り</a:t>
            </a:r>
            <a:r>
              <a:rPr kumimoji="1" lang="en-US" altLang="ja-JP" sz="1600" dirty="0"/>
              <a:t>15</a:t>
            </a:r>
            <a:r>
              <a:rPr kumimoji="1" lang="ja-JP" altLang="en-US" sz="1600" dirty="0"/>
              <a:t>秒</a:t>
            </a:r>
            <a:endParaRPr kumimoji="1" lang="en-US" altLang="ja-JP" sz="1600" dirty="0"/>
          </a:p>
          <a:p>
            <a:endParaRPr kumimoji="1" lang="en-US" altLang="ja-JP" sz="1600" dirty="0"/>
          </a:p>
        </p:txBody>
      </p:sp>
      <p:sp>
        <p:nvSpPr>
          <p:cNvPr id="21" name="テキスト ボックス 17"/>
          <p:cNvSpPr txBox="1"/>
          <p:nvPr/>
        </p:nvSpPr>
        <p:spPr>
          <a:xfrm>
            <a:off x="8386408" y="5960378"/>
            <a:ext cx="2114550" cy="30480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600" dirty="0" smtClean="0"/>
              <a:t>変刑ゲージ：</a:t>
            </a:r>
            <a:r>
              <a:rPr kumimoji="1" lang="ja-JP" altLang="en-US" sz="1600" dirty="0"/>
              <a:t>残り</a:t>
            </a:r>
            <a:r>
              <a:rPr kumimoji="1" lang="en-US" altLang="ja-JP" sz="1600" dirty="0"/>
              <a:t>5</a:t>
            </a:r>
            <a:r>
              <a:rPr kumimoji="1" lang="ja-JP" altLang="en-US" sz="1600" dirty="0"/>
              <a:t>秒</a:t>
            </a:r>
            <a:endParaRPr kumimoji="1" lang="en-US" altLang="ja-JP" sz="1600" dirty="0"/>
          </a:p>
          <a:p>
            <a:endParaRPr kumimoji="1" lang="en-US" altLang="ja-JP" sz="1600" dirty="0"/>
          </a:p>
        </p:txBody>
      </p:sp>
      <p:sp>
        <p:nvSpPr>
          <p:cNvPr id="20" name="パイ 19"/>
          <p:cNvSpPr/>
          <p:nvPr/>
        </p:nvSpPr>
        <p:spPr>
          <a:xfrm>
            <a:off x="5421288" y="4275804"/>
            <a:ext cx="1457325" cy="1457325"/>
          </a:xfrm>
          <a:prstGeom prst="pie">
            <a:avLst>
              <a:gd name="adj1" fmla="val 5420764"/>
              <a:gd name="adj2" fmla="val 1620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22" name="テキスト ボックス 18"/>
          <p:cNvSpPr txBox="1"/>
          <p:nvPr/>
        </p:nvSpPr>
        <p:spPr>
          <a:xfrm>
            <a:off x="5139140" y="5960378"/>
            <a:ext cx="2114550" cy="30480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600" dirty="0" smtClean="0"/>
              <a:t>変刑ゲージ：</a:t>
            </a:r>
            <a:r>
              <a:rPr kumimoji="1" lang="ja-JP" altLang="en-US" sz="1600" dirty="0"/>
              <a:t>残り</a:t>
            </a:r>
            <a:r>
              <a:rPr kumimoji="1" lang="en-US" altLang="ja-JP" sz="1600" dirty="0"/>
              <a:t>10</a:t>
            </a:r>
            <a:r>
              <a:rPr kumimoji="1" lang="ja-JP" altLang="en-US" sz="1600" dirty="0"/>
              <a:t>秒</a:t>
            </a:r>
            <a:endParaRPr kumimoji="1" lang="en-US" altLang="ja-JP" sz="1600" dirty="0"/>
          </a:p>
          <a:p>
            <a:endParaRPr kumimoji="1" lang="en-US" altLang="ja-JP" sz="1600" dirty="0"/>
          </a:p>
        </p:txBody>
      </p:sp>
      <p:sp>
        <p:nvSpPr>
          <p:cNvPr id="23" name="パイ 22"/>
          <p:cNvSpPr/>
          <p:nvPr/>
        </p:nvSpPr>
        <p:spPr>
          <a:xfrm>
            <a:off x="8725471" y="4266279"/>
            <a:ext cx="1457325" cy="1457325"/>
          </a:xfrm>
          <a:prstGeom prst="pie">
            <a:avLst>
              <a:gd name="adj1" fmla="val 63962"/>
              <a:gd name="adj2" fmla="val 1620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24" name="テキスト ボックス 21"/>
          <p:cNvSpPr txBox="1"/>
          <p:nvPr/>
        </p:nvSpPr>
        <p:spPr>
          <a:xfrm>
            <a:off x="2168590" y="1957388"/>
            <a:ext cx="8134067" cy="1700212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2400" dirty="0"/>
              <a:t>残り時間に応じて各プレイヤーカラーのサークルが</a:t>
            </a:r>
            <a:r>
              <a:rPr kumimoji="1" lang="ja-JP" altLang="en-US" sz="2400" dirty="0" smtClean="0"/>
              <a:t>減少します</a:t>
            </a:r>
            <a:endParaRPr kumimoji="1" lang="en-US" altLang="ja-JP" sz="2400" dirty="0"/>
          </a:p>
          <a:p>
            <a:r>
              <a:rPr kumimoji="1" lang="ja-JP" altLang="en-US" sz="2400" dirty="0"/>
              <a:t>変形しているときのみ対応キャラの頭上</a:t>
            </a:r>
            <a:r>
              <a:rPr kumimoji="1" lang="ja-JP" altLang="en-US" sz="2400" dirty="0" smtClean="0"/>
              <a:t>に</a:t>
            </a:r>
            <a:r>
              <a:rPr lang="ja-JP" altLang="en-US" sz="2400" dirty="0"/>
              <a:t>表示</a:t>
            </a:r>
            <a:r>
              <a:rPr lang="ja-JP" altLang="en-US" sz="2400" dirty="0" smtClean="0"/>
              <a:t>されます</a:t>
            </a:r>
            <a:endParaRPr kumimoji="1" lang="en-US" altLang="ja-JP" sz="2400" dirty="0"/>
          </a:p>
          <a:p>
            <a:r>
              <a:rPr kumimoji="1" lang="ja-JP" altLang="en-US" sz="2400" dirty="0" smtClean="0"/>
              <a:t>ゲージが</a:t>
            </a:r>
            <a:r>
              <a:rPr kumimoji="1" lang="en-US" altLang="ja-JP" sz="2400" dirty="0" smtClean="0"/>
              <a:t>0</a:t>
            </a:r>
            <a:r>
              <a:rPr kumimoji="1" lang="ja-JP" altLang="en-US" sz="2400" dirty="0"/>
              <a:t>になってしまった場合、</a:t>
            </a:r>
            <a:r>
              <a:rPr kumimoji="1" lang="ja-JP" altLang="en-US" sz="2400" dirty="0" smtClean="0"/>
              <a:t>サークルが点滅</a:t>
            </a:r>
            <a:r>
              <a:rPr lang="ja-JP" altLang="en-US" sz="2400" dirty="0" smtClean="0"/>
              <a:t>しま</a:t>
            </a:r>
            <a:r>
              <a:rPr lang="ja-JP" altLang="en-US" sz="2400" dirty="0"/>
              <a:t>す</a:t>
            </a:r>
            <a:endParaRPr kumimoji="1" lang="en-US" altLang="ja-JP" sz="2400" dirty="0"/>
          </a:p>
          <a:p>
            <a:r>
              <a:rPr kumimoji="1" lang="ja-JP" altLang="en-US" sz="2400" dirty="0" smtClean="0"/>
              <a:t>変形していないときゲージは回復します</a:t>
            </a:r>
            <a:endParaRPr kumimoji="1" lang="ja-JP" altLang="en-US" sz="2400" dirty="0"/>
          </a:p>
        </p:txBody>
      </p:sp>
      <p:sp>
        <p:nvSpPr>
          <p:cNvPr id="25" name="パイ 24"/>
          <p:cNvSpPr/>
          <p:nvPr/>
        </p:nvSpPr>
        <p:spPr>
          <a:xfrm rot="16200000">
            <a:off x="2314716" y="4236353"/>
            <a:ext cx="1457325" cy="1457325"/>
          </a:xfrm>
          <a:prstGeom prst="pie">
            <a:avLst>
              <a:gd name="adj1" fmla="val 63962"/>
              <a:gd name="adj2" fmla="val 16200000"/>
            </a:avLst>
          </a:prstGeom>
          <a:solidFill>
            <a:srgbClr val="0070C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37084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236</Words>
  <Application>Microsoft Office PowerPoint</Application>
  <PresentationFormat>ワイド画面</PresentationFormat>
  <Paragraphs>79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4</vt:i4>
      </vt:variant>
      <vt:variant>
        <vt:lpstr>スライド タイトル</vt:lpstr>
      </vt:variant>
      <vt:variant>
        <vt:i4>10</vt:i4>
      </vt:variant>
    </vt:vector>
  </HeadingPairs>
  <TitlesOfParts>
    <vt:vector size="19" baseType="lpstr">
      <vt:lpstr>ＭＳ Ｐゴシック</vt:lpstr>
      <vt:lpstr>ＭＳ ゴシック</vt:lpstr>
      <vt:lpstr>Arial</vt:lpstr>
      <vt:lpstr>Calibri</vt:lpstr>
      <vt:lpstr>Calibri Light</vt:lpstr>
      <vt:lpstr>1_Office テーマ</vt:lpstr>
      <vt:lpstr>2_Office テーマ</vt:lpstr>
      <vt:lpstr>3_Office テーマ</vt:lpstr>
      <vt:lpstr>4_Office テーマ</vt:lpstr>
      <vt:lpstr>トレジャーハンター：リモ（仮）</vt:lpstr>
      <vt:lpstr>概要</vt:lpstr>
      <vt:lpstr>ゲームルール</vt:lpstr>
      <vt:lpstr>ゲームルール</vt:lpstr>
      <vt:lpstr>キーコンフィグ</vt:lpstr>
      <vt:lpstr>各種変形</vt:lpstr>
      <vt:lpstr>各種形態特徴1</vt:lpstr>
      <vt:lpstr>各種形態特徴2</vt:lpstr>
      <vt:lpstr>変形ゲージ</vt:lpstr>
      <vt:lpstr>PowerPoint プレゼンテーション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トレジャーハンター：リモ（仮）</dc:title>
  <dc:creator>na ma</dc:creator>
  <cp:lastModifiedBy>na ma</cp:lastModifiedBy>
  <cp:revision>18</cp:revision>
  <dcterms:created xsi:type="dcterms:W3CDTF">2015-05-29T05:50:52Z</dcterms:created>
  <dcterms:modified xsi:type="dcterms:W3CDTF">2015-06-05T06:15:14Z</dcterms:modified>
</cp:coreProperties>
</file>