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98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12" r:id="rId2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CC05A"/>
    <a:srgbClr val="FC26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62" autoAdjust="0"/>
    <p:restoredTop sz="94660"/>
  </p:normalViewPr>
  <p:slideViewPr>
    <p:cSldViewPr>
      <p:cViewPr varScale="1">
        <p:scale>
          <a:sx n="107" d="100"/>
          <a:sy n="107" d="100"/>
        </p:scale>
        <p:origin x="1476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96"/>
      </p:cViewPr>
      <p:guideLst/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31BC260A-42A5-41EF-9C6E-CED596B1FD31}" type="datetime1">
              <a:rPr lang="zh-CN" altLang="en-US"/>
              <a:pPr>
                <a:defRPr/>
              </a:pPr>
              <a:t>2016/12/27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200" smtClean="0"/>
              <a:t>单击此处编辑母版文本样式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200" smtClean="0"/>
              <a:t>二级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200" smtClean="0"/>
              <a:t>三级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200" smtClean="0"/>
              <a:t>四级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200" smtClean="0"/>
              <a:t>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B77E7A58-C676-4D70-A440-A3C5565191B0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7364895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C32494-3B64-4EB3-A81C-818039BD14BA}" type="datetime1">
              <a:rPr lang="zh-CN" altLang="en-US"/>
              <a:pPr>
                <a:defRPr/>
              </a:pPr>
              <a:t>2016/12/27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82B417-ADF1-47A2-B0C6-B8BEF70273F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 useBgFill="1">
        <p:nvSpPr>
          <p:cNvPr id="7" name="副标题 2"/>
          <p:cNvSpPr txBox="1">
            <a:spLocks noChangeArrowheads="1"/>
          </p:cNvSpPr>
          <p:nvPr userDrawn="1"/>
        </p:nvSpPr>
        <p:spPr bwMode="auto">
          <a:xfrm>
            <a:off x="7177115" y="6336580"/>
            <a:ext cx="2019866" cy="404664"/>
          </a:xfrm>
          <a:prstGeom prst="rect">
            <a:avLst/>
          </a:prstGeom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zh-CN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博雅互动国际有限公司  版权所有 严禁复制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文档创建者</a:t>
            </a:r>
            <a:r>
              <a:rPr lang="zh-CN" altLang="zh-CN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：</a:t>
            </a:r>
            <a:r>
              <a:rPr lang="zh-CN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云计算部</a:t>
            </a:r>
            <a:r>
              <a:rPr lang="en-US" altLang="zh-CN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/Server</a:t>
            </a:r>
            <a:r>
              <a:rPr lang="zh-CN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开发二组</a:t>
            </a:r>
            <a:endParaRPr lang="en-US" altLang="zh-CN" sz="7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文件密级：</a:t>
            </a: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内部使用</a:t>
            </a:r>
            <a:endParaRPr lang="zh-CN" altLang="zh-CN" sz="7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774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9B808D-D047-49C2-8358-F2492B6F94E5}" type="datetime1">
              <a:rPr lang="zh-CN" altLang="en-US"/>
              <a:pPr>
                <a:defRPr/>
              </a:pPr>
              <a:t>2016/12/27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9A713-E848-44AB-9C80-BAF4FDD7A9D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56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F376CD-5C58-476F-BABF-06BF13D76F0E}" type="datetime1">
              <a:rPr lang="zh-CN" altLang="en-US"/>
              <a:pPr>
                <a:defRPr/>
              </a:pPr>
              <a:t>2016/12/27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92D28-2B1F-4065-92D9-5FAF75C1E03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975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8662" y="4748234"/>
            <a:ext cx="7772400" cy="1038220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929718" y="4729178"/>
            <a:ext cx="214282" cy="1057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357290" y="6357958"/>
            <a:ext cx="1400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www.boyaa.com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12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AFC19-EA65-4F3E-9324-694D7A826BC0}" type="datetime1">
              <a:rPr lang="zh-CN" altLang="en-US"/>
              <a:pPr>
                <a:defRPr/>
              </a:pPr>
              <a:t>2016/12/27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F08273-8371-46F9-AC5D-4F934A674B7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40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FF5E1-39A4-4F64-BF3B-6F0340DC4965}" type="datetime1">
              <a:rPr lang="zh-CN" altLang="en-US"/>
              <a:pPr>
                <a:defRPr/>
              </a:pPr>
              <a:t>2016/12/27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FBA52-2C66-41FB-9AE0-3ABCA108A73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67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7304E-37E1-4D79-858C-D99A7BC3FFBA}" type="datetime1">
              <a:rPr lang="zh-CN" altLang="en-US"/>
              <a:pPr>
                <a:defRPr/>
              </a:pPr>
              <a:t>2016/12/27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3E0C8-6823-4690-9E69-BEEBAB93304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97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95A05-B65D-47CA-A0C2-CD74DBC60556}" type="datetime1">
              <a:rPr lang="zh-CN" altLang="en-US"/>
              <a:pPr>
                <a:defRPr/>
              </a:pPr>
              <a:t>2016/12/27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9C268-F8B6-4681-9067-7F5EADF1D75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76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52EA0-7F70-4EEA-88E0-F761FA545100}" type="datetime1">
              <a:rPr lang="zh-CN" altLang="en-US"/>
              <a:pPr>
                <a:defRPr/>
              </a:pPr>
              <a:t>2016/12/27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11F2C-F47A-4AC8-A08D-5CEE8BCABCF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2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E8C81-6311-4BFD-835E-E22ACD0F800F}" type="datetime1">
              <a:rPr lang="zh-CN" altLang="en-US"/>
              <a:pPr>
                <a:defRPr/>
              </a:pPr>
              <a:t>2016/12/27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3A4B8-F382-4BDC-A12C-DC7B27BF9B4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57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E64A9-D240-41FA-89AD-E521482A03A5}" type="datetime1">
              <a:rPr lang="zh-CN" altLang="en-US"/>
              <a:pPr>
                <a:defRPr/>
              </a:pPr>
              <a:t>2016/12/27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B4DC0F-5F1B-4E15-AA76-A62295BFFA4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65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4384CD-5672-447A-A6F9-A86BA2DBEFCA}" type="datetime1">
              <a:rPr lang="zh-CN" altLang="en-US"/>
              <a:pPr>
                <a:defRPr/>
              </a:pPr>
              <a:t>2016/12/27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CF231B-88E3-4C65-ACBC-7064565B453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07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41A90A4-11DC-48DE-BD79-F8CF483B88BD}" type="datetime1">
              <a:rPr lang="zh-CN" altLang="en-US"/>
              <a:pPr>
                <a:defRPr/>
              </a:pPr>
              <a:t>2016/12/27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7C42C6F-6C1A-482D-AAE4-3FE5AF989BA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7715" y="4869100"/>
            <a:ext cx="8064560" cy="1163941"/>
          </a:xfrm>
          <a:prstGeom prst="rect">
            <a:avLst/>
          </a:prstGeom>
          <a:noFill/>
        </p:spPr>
        <p:txBody>
          <a:bodyPr/>
          <a:lstStyle>
            <a:lvl1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54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Lua5.3.3</a:t>
            </a:r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内存分布浅析</a:t>
            </a:r>
            <a:endParaRPr lang="en-US" altLang="zh-CN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553840" y="3429000"/>
            <a:ext cx="4608320" cy="792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演讲人：    郑凯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</a:pP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部门：       云计算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后台业务开发二组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6" name="副标题 2"/>
          <p:cNvSpPr txBox="1">
            <a:spLocks noChangeArrowheads="1"/>
          </p:cNvSpPr>
          <p:nvPr/>
        </p:nvSpPr>
        <p:spPr bwMode="auto">
          <a:xfrm>
            <a:off x="7236185" y="6453336"/>
            <a:ext cx="2019866" cy="404664"/>
          </a:xfrm>
          <a:prstGeom prst="rect">
            <a:avLst/>
          </a:prstGeom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zh-CN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博雅互动国际有限公司  版权所有 严禁复制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文档创建者</a:t>
            </a:r>
            <a:r>
              <a:rPr lang="zh-CN" altLang="zh-CN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：</a:t>
            </a:r>
            <a:r>
              <a:rPr lang="zh-CN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云计算</a:t>
            </a:r>
            <a:r>
              <a:rPr lang="en-US" altLang="zh-CN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/Server</a:t>
            </a:r>
            <a:r>
              <a:rPr lang="zh-CN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开发二组</a:t>
            </a:r>
            <a:endParaRPr lang="en-US" altLang="zh-CN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zh-CN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文件密级：</a:t>
            </a:r>
            <a:r>
              <a:rPr lang="zh-CN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内部使用</a:t>
            </a:r>
            <a:endParaRPr lang="zh-CN" altLang="zh-CN" sz="7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07690" y="116770"/>
            <a:ext cx="7020170" cy="764815"/>
          </a:xfrm>
          <a:prstGeom prst="rect">
            <a:avLst/>
          </a:prstGeom>
          <a:noFill/>
        </p:spPr>
        <p:txBody>
          <a:bodyPr/>
          <a:lstStyle>
            <a:lvl1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l" eaLnBrk="1" hangingPunct="1"/>
            <a:r>
              <a:rPr lang="en-US" altLang="zh-CN" sz="2800" dirty="0">
                <a:solidFill>
                  <a:schemeClr val="bg1"/>
                </a:solidFill>
                <a:latin typeface="+mj-ea"/>
              </a:rPr>
              <a:t>3</a:t>
            </a:r>
            <a:r>
              <a:rPr lang="zh-CN" altLang="en-US" sz="2800" dirty="0">
                <a:solidFill>
                  <a:schemeClr val="bg1"/>
                </a:solidFill>
                <a:latin typeface="+mj-ea"/>
              </a:rPr>
              <a:t>、</a:t>
            </a:r>
            <a:r>
              <a:rPr lang="en-US" altLang="zh-CN" sz="2800" dirty="0" err="1">
                <a:solidFill>
                  <a:schemeClr val="bg1"/>
                </a:solidFill>
                <a:latin typeface="+mj-ea"/>
              </a:rPr>
              <a:t>Lua</a:t>
            </a:r>
            <a:r>
              <a:rPr lang="en-US" altLang="zh-CN" sz="2800" dirty="0">
                <a:solidFill>
                  <a:schemeClr val="bg1"/>
                </a:solidFill>
                <a:latin typeface="+mj-ea"/>
              </a:rPr>
              <a:t> GC</a:t>
            </a:r>
            <a:r>
              <a:rPr lang="zh-CN" altLang="en-US" sz="2800" dirty="0">
                <a:solidFill>
                  <a:schemeClr val="bg1"/>
                </a:solidFill>
                <a:latin typeface="+mj-ea"/>
              </a:rPr>
              <a:t>算法大体演示</a:t>
            </a:r>
          </a:p>
          <a:p>
            <a:pPr algn="l" eaLnBrk="1" hangingPunct="1"/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074" y="881585"/>
            <a:ext cx="5261401" cy="578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07690" y="116770"/>
            <a:ext cx="7020170" cy="764815"/>
          </a:xfrm>
          <a:prstGeom prst="rect">
            <a:avLst/>
          </a:prstGeom>
          <a:noFill/>
        </p:spPr>
        <p:txBody>
          <a:bodyPr/>
          <a:lstStyle>
            <a:lvl1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l" eaLnBrk="1" hangingPunct="1"/>
            <a:r>
              <a:rPr lang="en-US" altLang="zh-CN" sz="2800" dirty="0">
                <a:solidFill>
                  <a:schemeClr val="bg1"/>
                </a:solidFill>
                <a:latin typeface="+mj-ea"/>
              </a:rPr>
              <a:t>3</a:t>
            </a:r>
            <a:r>
              <a:rPr lang="zh-CN" altLang="en-US" sz="2800" dirty="0">
                <a:solidFill>
                  <a:schemeClr val="bg1"/>
                </a:solidFill>
                <a:latin typeface="+mj-ea"/>
              </a:rPr>
              <a:t>、</a:t>
            </a:r>
            <a:r>
              <a:rPr lang="en-US" altLang="zh-CN" sz="2800" dirty="0" err="1">
                <a:solidFill>
                  <a:schemeClr val="bg1"/>
                </a:solidFill>
                <a:latin typeface="+mj-ea"/>
              </a:rPr>
              <a:t>Lua</a:t>
            </a:r>
            <a:r>
              <a:rPr lang="en-US" altLang="zh-CN" sz="2800" dirty="0">
                <a:solidFill>
                  <a:schemeClr val="bg1"/>
                </a:solidFill>
                <a:latin typeface="+mj-ea"/>
              </a:rPr>
              <a:t> GC</a:t>
            </a:r>
            <a:r>
              <a:rPr lang="zh-CN" altLang="en-US" sz="2800" dirty="0">
                <a:solidFill>
                  <a:schemeClr val="bg1"/>
                </a:solidFill>
                <a:latin typeface="+mj-ea"/>
              </a:rPr>
              <a:t>算法大体演示</a:t>
            </a:r>
          </a:p>
          <a:p>
            <a:pPr algn="l" eaLnBrk="1" hangingPunct="1"/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45" y="881585"/>
            <a:ext cx="5271558" cy="582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4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07690" y="116770"/>
            <a:ext cx="7020170" cy="764815"/>
          </a:xfrm>
          <a:prstGeom prst="rect">
            <a:avLst/>
          </a:prstGeom>
          <a:noFill/>
        </p:spPr>
        <p:txBody>
          <a:bodyPr/>
          <a:lstStyle>
            <a:lvl1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l" eaLnBrk="1" hangingPunct="1"/>
            <a:r>
              <a:rPr lang="en-US" altLang="zh-CN" sz="2800" dirty="0">
                <a:solidFill>
                  <a:schemeClr val="bg1"/>
                </a:solidFill>
                <a:latin typeface="+mj-ea"/>
              </a:rPr>
              <a:t>3</a:t>
            </a:r>
            <a:r>
              <a:rPr lang="zh-CN" altLang="en-US" sz="2800" dirty="0">
                <a:solidFill>
                  <a:schemeClr val="bg1"/>
                </a:solidFill>
                <a:latin typeface="+mj-ea"/>
              </a:rPr>
              <a:t>、</a:t>
            </a:r>
            <a:r>
              <a:rPr lang="en-US" altLang="zh-CN" sz="2800" dirty="0" err="1">
                <a:solidFill>
                  <a:schemeClr val="bg1"/>
                </a:solidFill>
                <a:latin typeface="+mj-ea"/>
              </a:rPr>
              <a:t>Lua</a:t>
            </a:r>
            <a:r>
              <a:rPr lang="en-US" altLang="zh-CN" sz="2800" dirty="0">
                <a:solidFill>
                  <a:schemeClr val="bg1"/>
                </a:solidFill>
                <a:latin typeface="+mj-ea"/>
              </a:rPr>
              <a:t> GC</a:t>
            </a:r>
            <a:r>
              <a:rPr lang="zh-CN" altLang="en-US" sz="2800" dirty="0">
                <a:solidFill>
                  <a:schemeClr val="bg1"/>
                </a:solidFill>
                <a:latin typeface="+mj-ea"/>
              </a:rPr>
              <a:t>算法大体演示</a:t>
            </a:r>
          </a:p>
          <a:p>
            <a:pPr algn="l" eaLnBrk="1" hangingPunct="1"/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25" y="881585"/>
            <a:ext cx="5241086" cy="582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8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07690" y="116770"/>
            <a:ext cx="7020170" cy="764815"/>
          </a:xfrm>
          <a:prstGeom prst="rect">
            <a:avLst/>
          </a:prstGeom>
          <a:noFill/>
        </p:spPr>
        <p:txBody>
          <a:bodyPr/>
          <a:lstStyle>
            <a:lvl1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l" eaLnBrk="1" hangingPunct="1"/>
            <a:r>
              <a:rPr lang="en-US" altLang="zh-CN" sz="2800" dirty="0">
                <a:solidFill>
                  <a:schemeClr val="bg1"/>
                </a:solidFill>
                <a:latin typeface="+mj-ea"/>
              </a:rPr>
              <a:t>3</a:t>
            </a:r>
            <a:r>
              <a:rPr lang="zh-CN" altLang="en-US" sz="2800" dirty="0">
                <a:solidFill>
                  <a:schemeClr val="bg1"/>
                </a:solidFill>
                <a:latin typeface="+mj-ea"/>
              </a:rPr>
              <a:t>、</a:t>
            </a:r>
            <a:r>
              <a:rPr lang="en-US" altLang="zh-CN" sz="2800" dirty="0" err="1">
                <a:solidFill>
                  <a:schemeClr val="bg1"/>
                </a:solidFill>
                <a:latin typeface="+mj-ea"/>
              </a:rPr>
              <a:t>Lua</a:t>
            </a:r>
            <a:r>
              <a:rPr lang="en-US" altLang="zh-CN" sz="2800" dirty="0">
                <a:solidFill>
                  <a:schemeClr val="bg1"/>
                </a:solidFill>
                <a:latin typeface="+mj-ea"/>
              </a:rPr>
              <a:t> GC</a:t>
            </a:r>
            <a:r>
              <a:rPr lang="zh-CN" altLang="en-US" sz="2800" dirty="0">
                <a:solidFill>
                  <a:schemeClr val="bg1"/>
                </a:solidFill>
                <a:latin typeface="+mj-ea"/>
              </a:rPr>
              <a:t>算法大体演示</a:t>
            </a:r>
          </a:p>
          <a:p>
            <a:pPr algn="l" eaLnBrk="1" hangingPunct="1"/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25" y="902415"/>
            <a:ext cx="5241086" cy="582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7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07690" y="116770"/>
            <a:ext cx="7020170" cy="764815"/>
          </a:xfrm>
          <a:prstGeom prst="rect">
            <a:avLst/>
          </a:prstGeom>
          <a:noFill/>
        </p:spPr>
        <p:txBody>
          <a:bodyPr/>
          <a:lstStyle>
            <a:lvl1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l" eaLnBrk="1" hangingPunct="1"/>
            <a:r>
              <a:rPr lang="en-US" altLang="zh-CN" sz="2800" dirty="0">
                <a:solidFill>
                  <a:schemeClr val="bg1"/>
                </a:solidFill>
                <a:latin typeface="+mj-ea"/>
              </a:rPr>
              <a:t>3</a:t>
            </a:r>
            <a:r>
              <a:rPr lang="zh-CN" altLang="en-US" sz="2800" dirty="0">
                <a:solidFill>
                  <a:schemeClr val="bg1"/>
                </a:solidFill>
                <a:latin typeface="+mj-ea"/>
              </a:rPr>
              <a:t>、</a:t>
            </a:r>
            <a:r>
              <a:rPr lang="en-US" altLang="zh-CN" sz="2800" dirty="0" err="1">
                <a:solidFill>
                  <a:schemeClr val="bg1"/>
                </a:solidFill>
                <a:latin typeface="+mj-ea"/>
              </a:rPr>
              <a:t>Lua</a:t>
            </a:r>
            <a:r>
              <a:rPr lang="en-US" altLang="zh-CN" sz="2800" dirty="0">
                <a:solidFill>
                  <a:schemeClr val="bg1"/>
                </a:solidFill>
                <a:latin typeface="+mj-ea"/>
              </a:rPr>
              <a:t> GC</a:t>
            </a:r>
            <a:r>
              <a:rPr lang="zh-CN" altLang="en-US" sz="2800" dirty="0">
                <a:solidFill>
                  <a:schemeClr val="bg1"/>
                </a:solidFill>
                <a:latin typeface="+mj-ea"/>
              </a:rPr>
              <a:t>算法大体演示</a:t>
            </a:r>
          </a:p>
          <a:p>
            <a:pPr algn="l" eaLnBrk="1" hangingPunct="1"/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15" y="881585"/>
            <a:ext cx="5241086" cy="585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0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07690" y="116770"/>
            <a:ext cx="7020170" cy="764815"/>
          </a:xfrm>
          <a:prstGeom prst="rect">
            <a:avLst/>
          </a:prstGeom>
          <a:noFill/>
        </p:spPr>
        <p:txBody>
          <a:bodyPr/>
          <a:lstStyle>
            <a:lvl1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l" eaLnBrk="1" hangingPunct="1"/>
            <a:r>
              <a:rPr lang="en-US" altLang="zh-CN" sz="2800" dirty="0">
                <a:solidFill>
                  <a:schemeClr val="bg1"/>
                </a:solidFill>
                <a:latin typeface="+mj-ea"/>
              </a:rPr>
              <a:t>3</a:t>
            </a:r>
            <a:r>
              <a:rPr lang="zh-CN" altLang="en-US" sz="2800" dirty="0">
                <a:solidFill>
                  <a:schemeClr val="bg1"/>
                </a:solidFill>
                <a:latin typeface="+mj-ea"/>
              </a:rPr>
              <a:t>、</a:t>
            </a:r>
            <a:r>
              <a:rPr lang="en-US" altLang="zh-CN" sz="2800" dirty="0" err="1">
                <a:solidFill>
                  <a:schemeClr val="bg1"/>
                </a:solidFill>
                <a:latin typeface="+mj-ea"/>
              </a:rPr>
              <a:t>Lua</a:t>
            </a:r>
            <a:r>
              <a:rPr lang="en-US" altLang="zh-CN" sz="2800" dirty="0">
                <a:solidFill>
                  <a:schemeClr val="bg1"/>
                </a:solidFill>
                <a:latin typeface="+mj-ea"/>
              </a:rPr>
              <a:t> GC</a:t>
            </a:r>
            <a:r>
              <a:rPr lang="zh-CN" altLang="en-US" sz="2800" dirty="0">
                <a:solidFill>
                  <a:schemeClr val="bg1"/>
                </a:solidFill>
                <a:latin typeface="+mj-ea"/>
              </a:rPr>
              <a:t>算法大体演示</a:t>
            </a:r>
          </a:p>
          <a:p>
            <a:pPr algn="l" eaLnBrk="1" hangingPunct="1"/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40" y="881585"/>
            <a:ext cx="5230929" cy="582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4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07690" y="116770"/>
            <a:ext cx="7020170" cy="764815"/>
          </a:xfrm>
          <a:prstGeom prst="rect">
            <a:avLst/>
          </a:prstGeom>
          <a:noFill/>
        </p:spPr>
        <p:txBody>
          <a:bodyPr/>
          <a:lstStyle>
            <a:lvl1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l"/>
            <a:r>
              <a:rPr lang="en-US" altLang="zh-CN" sz="2800" dirty="0">
                <a:solidFill>
                  <a:schemeClr val="bg1"/>
                </a:solidFill>
                <a:latin typeface="+mj-ea"/>
              </a:rPr>
              <a:t>4</a:t>
            </a:r>
            <a:r>
              <a:rPr lang="zh-CN" altLang="en-US" sz="2800" dirty="0">
                <a:solidFill>
                  <a:schemeClr val="bg1"/>
                </a:solidFill>
                <a:latin typeface="+mj-ea"/>
              </a:rPr>
              <a:t>、</a:t>
            </a:r>
            <a:r>
              <a:rPr lang="en-US" altLang="zh-CN" sz="2800" dirty="0" err="1">
                <a:solidFill>
                  <a:schemeClr val="bg1"/>
                </a:solidFill>
                <a:latin typeface="+mj-ea"/>
              </a:rPr>
              <a:t>Lua</a:t>
            </a:r>
            <a:r>
              <a:rPr lang="en-US" altLang="zh-CN" sz="2800" dirty="0">
                <a:solidFill>
                  <a:schemeClr val="bg1"/>
                </a:solidFill>
                <a:latin typeface="+mj-ea"/>
              </a:rPr>
              <a:t> GC</a:t>
            </a:r>
            <a:r>
              <a:rPr lang="zh-CN" altLang="en-US" sz="2800" dirty="0">
                <a:solidFill>
                  <a:schemeClr val="bg1"/>
                </a:solidFill>
                <a:latin typeface="+mj-ea"/>
              </a:rPr>
              <a:t>浅析与部分疑问的解答</a:t>
            </a:r>
          </a:p>
          <a:p>
            <a:pPr algn="l" eaLnBrk="1" hangingPunct="1"/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1725" y="1340855"/>
            <a:ext cx="74885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Lua</a:t>
            </a:r>
            <a:r>
              <a:rPr lang="en-US" altLang="zh-CN" dirty="0"/>
              <a:t> GC</a:t>
            </a:r>
            <a:r>
              <a:rPr lang="zh-CN" altLang="zh-CN" dirty="0"/>
              <a:t>使用了标记清除算法，</a:t>
            </a:r>
            <a:r>
              <a:rPr lang="en-US" altLang="zh-CN" dirty="0" err="1"/>
              <a:t>Lua</a:t>
            </a:r>
            <a:r>
              <a:rPr lang="zh-CN" altLang="zh-CN" dirty="0"/>
              <a:t>的所有对象引用都在虚拟机的准确管理下，因此可以准确的处理对象的引用情况。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标记清除算法：包含标记和清除两个主要阶段。标记阶段查找所有被对象集合直接或间接引用的对象。清除阶段释放所有没有被标记的对象，将被标记的对象的标记清除。</a:t>
            </a:r>
          </a:p>
          <a:p>
            <a:r>
              <a:rPr lang="en-US" altLang="zh-CN" dirty="0"/>
              <a:t>  </a:t>
            </a:r>
            <a:endParaRPr lang="zh-CN" altLang="zh-CN" dirty="0"/>
          </a:p>
          <a:p>
            <a:r>
              <a:rPr lang="en-US" altLang="zh-CN" dirty="0"/>
              <a:t>GC</a:t>
            </a:r>
            <a:r>
              <a:rPr lang="zh-CN" altLang="zh-CN" dirty="0"/>
              <a:t>在标记阶段使用三种颜色来标记对象</a:t>
            </a:r>
          </a:p>
          <a:p>
            <a:r>
              <a:rPr lang="zh-CN" altLang="zh-CN" dirty="0"/>
              <a:t>白色：未被引用</a:t>
            </a:r>
          </a:p>
          <a:p>
            <a:r>
              <a:rPr lang="zh-CN" altLang="zh-CN" dirty="0"/>
              <a:t>灰色：被引用，切本身包含未进一步处理的对其它对象的引用</a:t>
            </a:r>
          </a:p>
          <a:p>
            <a:r>
              <a:rPr lang="zh-CN" altLang="zh-CN" dirty="0"/>
              <a:t>黑色：被引用，且无更多对其它对象的引用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Lua</a:t>
            </a:r>
            <a:r>
              <a:rPr lang="en-US" altLang="zh-CN" dirty="0"/>
              <a:t> GC</a:t>
            </a:r>
            <a:r>
              <a:rPr lang="zh-CN" altLang="zh-CN" dirty="0"/>
              <a:t>是增量式</a:t>
            </a:r>
            <a:r>
              <a:rPr lang="en-US" altLang="zh-CN" dirty="0"/>
              <a:t>GC</a:t>
            </a:r>
            <a:r>
              <a:rPr lang="zh-CN" altLang="zh-CN" dirty="0"/>
              <a:t>，不会因为单次</a:t>
            </a:r>
            <a:r>
              <a:rPr lang="en-US" altLang="zh-CN" dirty="0"/>
              <a:t>GC</a:t>
            </a:r>
            <a:r>
              <a:rPr lang="zh-CN" altLang="zh-CN" dirty="0"/>
              <a:t>时间过长导致主逻辑卡顿。</a:t>
            </a:r>
          </a:p>
          <a:p>
            <a:endParaRPr lang="en-US" altLang="zh-CN" dirty="0" smtClean="0"/>
          </a:p>
          <a:p>
            <a:r>
              <a:rPr lang="zh-CN" altLang="zh-CN" dirty="0"/>
              <a:t>增量式</a:t>
            </a:r>
            <a:r>
              <a:rPr lang="en-US" altLang="zh-CN" dirty="0"/>
              <a:t>GC</a:t>
            </a:r>
            <a:r>
              <a:rPr lang="zh-CN" altLang="zh-CN" dirty="0"/>
              <a:t>：</a:t>
            </a:r>
            <a:r>
              <a:rPr lang="en-US" altLang="zh-CN" dirty="0" err="1"/>
              <a:t>Lua</a:t>
            </a:r>
            <a:r>
              <a:rPr lang="zh-CN" altLang="zh-CN" dirty="0"/>
              <a:t>的增量式</a:t>
            </a:r>
            <a:r>
              <a:rPr lang="en-US" altLang="zh-CN" dirty="0"/>
              <a:t>GC</a:t>
            </a:r>
            <a:r>
              <a:rPr lang="zh-CN" altLang="zh-CN" dirty="0"/>
              <a:t>主要体现在标记和各个清除阶段是可以分多次执行的，每次执行后都暂停</a:t>
            </a:r>
            <a:r>
              <a:rPr lang="en-US" altLang="zh-CN" dirty="0"/>
              <a:t>GC</a:t>
            </a:r>
            <a:r>
              <a:rPr lang="zh-CN" altLang="zh-CN" dirty="0"/>
              <a:t>，之后再继续向下处理。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246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07690" y="116770"/>
            <a:ext cx="7020170" cy="764815"/>
          </a:xfrm>
          <a:prstGeom prst="rect">
            <a:avLst/>
          </a:prstGeom>
          <a:noFill/>
        </p:spPr>
        <p:txBody>
          <a:bodyPr/>
          <a:lstStyle>
            <a:lvl1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l"/>
            <a:r>
              <a:rPr lang="en-US" altLang="zh-CN" sz="2800" dirty="0">
                <a:solidFill>
                  <a:schemeClr val="bg1"/>
                </a:solidFill>
                <a:latin typeface="+mj-ea"/>
              </a:rPr>
              <a:t>4</a:t>
            </a:r>
            <a:r>
              <a:rPr lang="zh-CN" altLang="en-US" sz="2800" dirty="0">
                <a:solidFill>
                  <a:schemeClr val="bg1"/>
                </a:solidFill>
                <a:latin typeface="+mj-ea"/>
              </a:rPr>
              <a:t>、</a:t>
            </a:r>
            <a:r>
              <a:rPr lang="en-US" altLang="zh-CN" sz="2800" dirty="0" err="1">
                <a:solidFill>
                  <a:schemeClr val="bg1"/>
                </a:solidFill>
                <a:latin typeface="+mj-ea"/>
              </a:rPr>
              <a:t>Lua</a:t>
            </a:r>
            <a:r>
              <a:rPr lang="en-US" altLang="zh-CN" sz="2800" dirty="0">
                <a:solidFill>
                  <a:schemeClr val="bg1"/>
                </a:solidFill>
                <a:latin typeface="+mj-ea"/>
              </a:rPr>
              <a:t> GC</a:t>
            </a:r>
            <a:r>
              <a:rPr lang="zh-CN" altLang="en-US" sz="2800" dirty="0">
                <a:solidFill>
                  <a:schemeClr val="bg1"/>
                </a:solidFill>
                <a:latin typeface="+mj-ea"/>
              </a:rPr>
              <a:t>浅析与部分疑问的解答</a:t>
            </a:r>
          </a:p>
          <a:p>
            <a:pPr algn="l" eaLnBrk="1" hangingPunct="1"/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710" y="881585"/>
            <a:ext cx="79925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GC</a:t>
            </a:r>
            <a:r>
              <a:rPr lang="zh-CN" altLang="zh-CN" dirty="0"/>
              <a:t>的基本阶段：</a:t>
            </a:r>
          </a:p>
          <a:p>
            <a:r>
              <a:rPr lang="en-US" altLang="zh-CN" dirty="0" err="1">
                <a:solidFill>
                  <a:srgbClr val="FFC000"/>
                </a:solidFill>
              </a:rPr>
              <a:t>GCSpause</a:t>
            </a:r>
            <a:r>
              <a:rPr lang="en-US" altLang="zh-CN" dirty="0">
                <a:solidFill>
                  <a:srgbClr val="FFC000"/>
                </a:solidFill>
              </a:rPr>
              <a:t>: </a:t>
            </a:r>
            <a:r>
              <a:rPr lang="zh-CN" altLang="zh-CN" dirty="0">
                <a:solidFill>
                  <a:srgbClr val="FFC000"/>
                </a:solidFill>
              </a:rPr>
              <a:t>处于两次完整</a:t>
            </a:r>
            <a:r>
              <a:rPr lang="en-US" altLang="zh-CN" dirty="0">
                <a:solidFill>
                  <a:srgbClr val="FFC000"/>
                </a:solidFill>
              </a:rPr>
              <a:t> GC </a:t>
            </a:r>
            <a:r>
              <a:rPr lang="zh-CN" altLang="zh-CN" dirty="0">
                <a:solidFill>
                  <a:srgbClr val="FFC000"/>
                </a:solidFill>
              </a:rPr>
              <a:t>流程中间的休息状态，</a:t>
            </a:r>
            <a:r>
              <a:rPr lang="en-US" altLang="zh-CN" dirty="0" err="1">
                <a:solidFill>
                  <a:srgbClr val="FFC000"/>
                </a:solidFill>
              </a:rPr>
              <a:t>GCSpause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zh-CN" dirty="0">
                <a:solidFill>
                  <a:srgbClr val="FFC000"/>
                </a:solidFill>
              </a:rPr>
              <a:t>到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en-US" altLang="zh-CN" dirty="0" err="1">
                <a:solidFill>
                  <a:srgbClr val="FFC000"/>
                </a:solidFill>
              </a:rPr>
              <a:t>GCSpropagate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zh-CN" dirty="0">
                <a:solidFill>
                  <a:srgbClr val="FFC000"/>
                </a:solidFill>
              </a:rPr>
              <a:t>，一次性标记</a:t>
            </a:r>
            <a:r>
              <a:rPr lang="en-US" altLang="zh-CN" dirty="0">
                <a:solidFill>
                  <a:srgbClr val="FFC000"/>
                </a:solidFill>
              </a:rPr>
              <a:t> root </a:t>
            </a:r>
            <a:r>
              <a:rPr lang="en-US" altLang="zh-CN" dirty="0" smtClean="0">
                <a:solidFill>
                  <a:srgbClr val="FFC000"/>
                </a:solidFill>
              </a:rPr>
              <a:t>set</a:t>
            </a:r>
          </a:p>
          <a:p>
            <a:endParaRPr lang="zh-CN" altLang="zh-CN" dirty="0"/>
          </a:p>
          <a:p>
            <a:r>
              <a:rPr lang="en-US" altLang="zh-CN" dirty="0" err="1"/>
              <a:t>GCSpropagate</a:t>
            </a:r>
            <a:r>
              <a:rPr lang="en-US" altLang="zh-CN" dirty="0"/>
              <a:t>: </a:t>
            </a:r>
            <a:r>
              <a:rPr lang="zh-CN" altLang="zh-CN" dirty="0"/>
              <a:t>可分多次执行，直到 </a:t>
            </a:r>
            <a:r>
              <a:rPr lang="en-US" altLang="zh-CN" dirty="0"/>
              <a:t>gray </a:t>
            </a:r>
            <a:r>
              <a:rPr lang="zh-CN" altLang="zh-CN" dirty="0"/>
              <a:t>链表处理完，进入</a:t>
            </a:r>
            <a:r>
              <a:rPr lang="en-US" altLang="zh-CN" dirty="0" err="1" smtClean="0"/>
              <a:t>GCSatomic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en-US" altLang="zh-CN" dirty="0" err="1">
                <a:solidFill>
                  <a:srgbClr val="FFC000"/>
                </a:solidFill>
              </a:rPr>
              <a:t>GCSatomic</a:t>
            </a:r>
            <a:r>
              <a:rPr lang="en-US" altLang="zh-CN" dirty="0">
                <a:solidFill>
                  <a:srgbClr val="FFC000"/>
                </a:solidFill>
              </a:rPr>
              <a:t>: </a:t>
            </a:r>
            <a:r>
              <a:rPr lang="zh-CN" altLang="zh-CN" dirty="0">
                <a:solidFill>
                  <a:srgbClr val="FFC000"/>
                </a:solidFill>
              </a:rPr>
              <a:t>一次性的处理所有需要回顾一遍的地方</a:t>
            </a:r>
            <a:r>
              <a:rPr lang="en-US" altLang="zh-CN" dirty="0">
                <a:solidFill>
                  <a:srgbClr val="FFC000"/>
                </a:solidFill>
              </a:rPr>
              <a:t>, </a:t>
            </a:r>
            <a:r>
              <a:rPr lang="zh-CN" altLang="zh-CN" dirty="0">
                <a:solidFill>
                  <a:srgbClr val="FFC000"/>
                </a:solidFill>
              </a:rPr>
              <a:t>保证一致性</a:t>
            </a:r>
            <a:r>
              <a:rPr lang="en-US" altLang="zh-CN" dirty="0">
                <a:solidFill>
                  <a:srgbClr val="FFC000"/>
                </a:solidFill>
              </a:rPr>
              <a:t>, </a:t>
            </a:r>
            <a:r>
              <a:rPr lang="zh-CN" altLang="zh-CN" dirty="0">
                <a:solidFill>
                  <a:srgbClr val="FFC000"/>
                </a:solidFill>
              </a:rPr>
              <a:t>然后进入清理阶段 </a:t>
            </a:r>
            <a:r>
              <a:rPr lang="en-US" altLang="zh-CN" dirty="0" err="1" smtClean="0">
                <a:solidFill>
                  <a:srgbClr val="FFC000"/>
                </a:solidFill>
              </a:rPr>
              <a:t>GCSswpallgc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endParaRPr lang="zh-CN" altLang="zh-CN" dirty="0"/>
          </a:p>
          <a:p>
            <a:r>
              <a:rPr lang="en-US" altLang="zh-CN" dirty="0" err="1"/>
              <a:t>GCSswpallgc</a:t>
            </a:r>
            <a:r>
              <a:rPr lang="en-US" altLang="zh-CN" dirty="0"/>
              <a:t>: </a:t>
            </a:r>
            <a:r>
              <a:rPr lang="zh-CN" altLang="zh-CN" dirty="0"/>
              <a:t>清理</a:t>
            </a:r>
            <a:r>
              <a:rPr lang="en-US" altLang="zh-CN" dirty="0"/>
              <a:t> </a:t>
            </a:r>
            <a:r>
              <a:rPr lang="en-US" altLang="zh-CN" dirty="0" err="1"/>
              <a:t>allgc</a:t>
            </a:r>
            <a:r>
              <a:rPr lang="en-US" altLang="zh-CN" dirty="0"/>
              <a:t>,</a:t>
            </a:r>
            <a:r>
              <a:rPr lang="zh-CN" altLang="zh-CN" dirty="0"/>
              <a:t>可以多次执行</a:t>
            </a:r>
            <a:r>
              <a:rPr lang="en-US" altLang="zh-CN" dirty="0"/>
              <a:t>,</a:t>
            </a:r>
            <a:r>
              <a:rPr lang="zh-CN" altLang="zh-CN" dirty="0"/>
              <a:t>清理完完进入</a:t>
            </a:r>
            <a:r>
              <a:rPr lang="en-US" altLang="zh-CN" dirty="0"/>
              <a:t> </a:t>
            </a:r>
            <a:r>
              <a:rPr lang="en-US" altLang="zh-CN" dirty="0" err="1"/>
              <a:t>GCSswpfinobj</a:t>
            </a:r>
            <a:endParaRPr lang="zh-CN" altLang="zh-CN" dirty="0"/>
          </a:p>
          <a:p>
            <a:r>
              <a:rPr lang="en-US" altLang="zh-CN" dirty="0" err="1"/>
              <a:t>GCSswpfinobj</a:t>
            </a:r>
            <a:r>
              <a:rPr lang="en-US" altLang="zh-CN" dirty="0"/>
              <a:t>: </a:t>
            </a:r>
            <a:r>
              <a:rPr lang="zh-CN" altLang="zh-CN" dirty="0"/>
              <a:t>清理</a:t>
            </a:r>
            <a:r>
              <a:rPr lang="en-US" altLang="zh-CN" dirty="0"/>
              <a:t> </a:t>
            </a:r>
            <a:r>
              <a:rPr lang="en-US" altLang="zh-CN" dirty="0" err="1"/>
              <a:t>finobj</a:t>
            </a:r>
            <a:r>
              <a:rPr lang="en-US" altLang="zh-CN" dirty="0"/>
              <a:t>,</a:t>
            </a:r>
            <a:r>
              <a:rPr lang="zh-CN" altLang="zh-CN" dirty="0"/>
              <a:t>可分多次执行</a:t>
            </a:r>
            <a:r>
              <a:rPr lang="en-US" altLang="zh-CN" dirty="0"/>
              <a:t>,</a:t>
            </a:r>
            <a:r>
              <a:rPr lang="zh-CN" altLang="zh-CN" dirty="0"/>
              <a:t>清理完进入</a:t>
            </a:r>
            <a:r>
              <a:rPr lang="en-US" altLang="zh-CN" dirty="0"/>
              <a:t> </a:t>
            </a:r>
            <a:r>
              <a:rPr lang="en-US" altLang="zh-CN" dirty="0" err="1"/>
              <a:t>GCSswptobefnz</a:t>
            </a:r>
            <a:endParaRPr lang="zh-CN" altLang="zh-CN" dirty="0"/>
          </a:p>
          <a:p>
            <a:r>
              <a:rPr lang="en-US" altLang="zh-CN" dirty="0" err="1"/>
              <a:t>GCSswptobefnz</a:t>
            </a:r>
            <a:r>
              <a:rPr lang="en-US" altLang="zh-CN" dirty="0"/>
              <a:t>: </a:t>
            </a:r>
            <a:r>
              <a:rPr lang="zh-CN" altLang="zh-CN" dirty="0"/>
              <a:t>清理</a:t>
            </a:r>
            <a:r>
              <a:rPr lang="en-US" altLang="zh-CN" dirty="0"/>
              <a:t> </a:t>
            </a:r>
            <a:r>
              <a:rPr lang="en-US" altLang="zh-CN" dirty="0" err="1"/>
              <a:t>tobefnz</a:t>
            </a:r>
            <a:r>
              <a:rPr lang="en-US" altLang="zh-CN" dirty="0"/>
              <a:t>,</a:t>
            </a:r>
            <a:r>
              <a:rPr lang="zh-CN" altLang="zh-CN" dirty="0"/>
              <a:t>可分多次执行</a:t>
            </a:r>
            <a:r>
              <a:rPr lang="en-US" altLang="zh-CN" dirty="0"/>
              <a:t>,</a:t>
            </a:r>
            <a:r>
              <a:rPr lang="zh-CN" altLang="zh-CN" dirty="0"/>
              <a:t>清理完后进入</a:t>
            </a:r>
            <a:r>
              <a:rPr lang="en-US" altLang="zh-CN" dirty="0" err="1" smtClean="0"/>
              <a:t>GCSswpend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en-US" altLang="zh-CN" dirty="0" err="1">
                <a:solidFill>
                  <a:srgbClr val="FFC000"/>
                </a:solidFill>
              </a:rPr>
              <a:t>GCSswpend</a:t>
            </a:r>
            <a:r>
              <a:rPr lang="en-US" altLang="zh-CN" dirty="0">
                <a:solidFill>
                  <a:srgbClr val="FFC000"/>
                </a:solidFill>
              </a:rPr>
              <a:t>: sweep main thread </a:t>
            </a:r>
            <a:r>
              <a:rPr lang="zh-CN" altLang="zh-CN" dirty="0">
                <a:solidFill>
                  <a:srgbClr val="FFC000"/>
                </a:solidFill>
              </a:rPr>
              <a:t>然后进入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en-US" altLang="zh-CN" dirty="0" err="1" smtClean="0">
                <a:solidFill>
                  <a:srgbClr val="FFC000"/>
                </a:solidFill>
              </a:rPr>
              <a:t>GCScallfin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endParaRPr lang="zh-CN" altLang="zh-CN" dirty="0"/>
          </a:p>
          <a:p>
            <a:r>
              <a:rPr lang="en-US" altLang="zh-CN" dirty="0" err="1"/>
              <a:t>GCScallfin</a:t>
            </a:r>
            <a:r>
              <a:rPr lang="en-US" altLang="zh-CN" dirty="0"/>
              <a:t>: </a:t>
            </a:r>
            <a:r>
              <a:rPr lang="zh-CN" altLang="zh-CN" dirty="0"/>
              <a:t>执行一些</a:t>
            </a:r>
            <a:r>
              <a:rPr lang="en-US" altLang="zh-CN" dirty="0"/>
              <a:t> finalizer (__</a:t>
            </a:r>
            <a:r>
              <a:rPr lang="en-US" altLang="zh-CN" dirty="0" err="1"/>
              <a:t>gc</a:t>
            </a:r>
            <a:r>
              <a:rPr lang="en-US" altLang="zh-CN" dirty="0"/>
              <a:t>) </a:t>
            </a:r>
            <a:r>
              <a:rPr lang="zh-CN" altLang="zh-CN" dirty="0"/>
              <a:t>，可分多次执行，然后进入</a:t>
            </a:r>
            <a:r>
              <a:rPr lang="en-US" altLang="zh-CN" dirty="0"/>
              <a:t> </a:t>
            </a:r>
            <a:r>
              <a:rPr lang="en-US" altLang="zh-CN" dirty="0" err="1"/>
              <a:t>GCSpause</a:t>
            </a:r>
            <a:r>
              <a:rPr lang="en-US" altLang="zh-CN" dirty="0"/>
              <a:t>,</a:t>
            </a:r>
            <a:r>
              <a:rPr lang="zh-CN" altLang="zh-CN" dirty="0"/>
              <a:t>完成循环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907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07690" y="116770"/>
            <a:ext cx="7020170" cy="764815"/>
          </a:xfrm>
          <a:prstGeom prst="rect">
            <a:avLst/>
          </a:prstGeom>
          <a:noFill/>
        </p:spPr>
        <p:txBody>
          <a:bodyPr/>
          <a:lstStyle>
            <a:lvl1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l"/>
            <a:r>
              <a:rPr lang="en-US" altLang="zh-CN" sz="2800" dirty="0">
                <a:solidFill>
                  <a:schemeClr val="bg1"/>
                </a:solidFill>
                <a:latin typeface="+mj-ea"/>
              </a:rPr>
              <a:t>4</a:t>
            </a:r>
            <a:r>
              <a:rPr lang="zh-CN" altLang="en-US" sz="2800" dirty="0">
                <a:solidFill>
                  <a:schemeClr val="bg1"/>
                </a:solidFill>
                <a:latin typeface="+mj-ea"/>
              </a:rPr>
              <a:t>、</a:t>
            </a:r>
            <a:r>
              <a:rPr lang="en-US" altLang="zh-CN" sz="2800" dirty="0" err="1">
                <a:solidFill>
                  <a:schemeClr val="bg1"/>
                </a:solidFill>
                <a:latin typeface="+mj-ea"/>
              </a:rPr>
              <a:t>Lua</a:t>
            </a:r>
            <a:r>
              <a:rPr lang="en-US" altLang="zh-CN" sz="2800" dirty="0">
                <a:solidFill>
                  <a:schemeClr val="bg1"/>
                </a:solidFill>
                <a:latin typeface="+mj-ea"/>
              </a:rPr>
              <a:t> GC</a:t>
            </a:r>
            <a:r>
              <a:rPr lang="zh-CN" altLang="en-US" sz="2800" dirty="0">
                <a:solidFill>
                  <a:schemeClr val="bg1"/>
                </a:solidFill>
                <a:latin typeface="+mj-ea"/>
              </a:rPr>
              <a:t>浅析与部分疑问的解答</a:t>
            </a:r>
          </a:p>
          <a:p>
            <a:pPr algn="l" eaLnBrk="1" hangingPunct="1"/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710" y="881585"/>
            <a:ext cx="79925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sweep</a:t>
            </a:r>
            <a:r>
              <a:rPr lang="zh-CN" altLang="zh-CN" dirty="0"/>
              <a:t>阶段创建新的对象，会不会有问题</a:t>
            </a:r>
            <a:r>
              <a:rPr lang="zh-CN" altLang="zh-CN" dirty="0" smtClean="0"/>
              <a:t>？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即</a:t>
            </a:r>
            <a:r>
              <a:rPr lang="en-US" altLang="zh-CN" dirty="0"/>
              <a:t>sweep </a:t>
            </a:r>
            <a:r>
              <a:rPr lang="zh-CN" altLang="zh-CN" dirty="0"/>
              <a:t>的工作是干掉白色对象，把黑色对象涂回白色，新创建的对象是挂在</a:t>
            </a:r>
            <a:r>
              <a:rPr lang="en-US" altLang="zh-CN" dirty="0" err="1"/>
              <a:t>allgc</a:t>
            </a:r>
            <a:r>
              <a:rPr lang="zh-CN" altLang="zh-CN" dirty="0"/>
              <a:t>头部的白色对象。那么新创建的对象会不会又被</a:t>
            </a:r>
            <a:r>
              <a:rPr lang="en-US" altLang="zh-CN" dirty="0" err="1"/>
              <a:t>gc</a:t>
            </a:r>
            <a:r>
              <a:rPr lang="zh-CN" altLang="zh-CN" dirty="0"/>
              <a:t>干掉的可能？</a:t>
            </a:r>
          </a:p>
          <a:p>
            <a:r>
              <a:rPr lang="zh-CN" altLang="zh-CN" dirty="0"/>
              <a:t>这种情况不会发生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en-US" altLang="zh-CN" dirty="0"/>
              <a:t>1.</a:t>
            </a:r>
            <a:r>
              <a:rPr lang="zh-CN" altLang="zh-CN" dirty="0"/>
              <a:t>进入</a:t>
            </a:r>
            <a:r>
              <a:rPr lang="en-US" altLang="zh-CN" dirty="0"/>
              <a:t> sweep </a:t>
            </a:r>
            <a:r>
              <a:rPr lang="zh-CN" altLang="zh-CN" dirty="0"/>
              <a:t>阶段之前</a:t>
            </a:r>
            <a:r>
              <a:rPr lang="en-US" altLang="zh-CN" dirty="0"/>
              <a:t> white bit </a:t>
            </a:r>
            <a:r>
              <a:rPr lang="zh-CN" altLang="zh-CN" dirty="0"/>
              <a:t>进行了</a:t>
            </a:r>
            <a:r>
              <a:rPr lang="en-US" altLang="zh-CN" dirty="0"/>
              <a:t> flip</a:t>
            </a:r>
            <a:r>
              <a:rPr lang="zh-CN" altLang="zh-CN" dirty="0"/>
              <a:t>，此时判断死亡用的是</a:t>
            </a:r>
            <a:r>
              <a:rPr lang="en-US" altLang="zh-CN" dirty="0"/>
              <a:t> other white bit, </a:t>
            </a:r>
            <a:r>
              <a:rPr lang="zh-CN" altLang="zh-CN" dirty="0"/>
              <a:t>跟新创建对象用的</a:t>
            </a:r>
            <a:r>
              <a:rPr lang="en-US" altLang="zh-CN" dirty="0"/>
              <a:t> white bit </a:t>
            </a:r>
            <a:r>
              <a:rPr lang="zh-CN" altLang="zh-CN" dirty="0"/>
              <a:t>不一样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en-US" altLang="zh-CN" dirty="0"/>
              <a:t>2. </a:t>
            </a:r>
            <a:r>
              <a:rPr lang="zh-CN" altLang="zh-CN" dirty="0"/>
              <a:t>进入</a:t>
            </a:r>
            <a:r>
              <a:rPr lang="en-US" altLang="zh-CN" dirty="0"/>
              <a:t> sweep </a:t>
            </a:r>
            <a:r>
              <a:rPr lang="zh-CN" altLang="zh-CN" dirty="0"/>
              <a:t>阶段前</a:t>
            </a:r>
            <a:r>
              <a:rPr lang="en-US" altLang="zh-CN" dirty="0"/>
              <a:t> </a:t>
            </a:r>
            <a:r>
              <a:rPr lang="en-US" altLang="zh-CN" dirty="0" err="1"/>
              <a:t>entersweep</a:t>
            </a:r>
            <a:r>
              <a:rPr lang="en-US" altLang="zh-CN" dirty="0"/>
              <a:t> </a:t>
            </a:r>
            <a:r>
              <a:rPr lang="zh-CN" altLang="zh-CN" dirty="0"/>
              <a:t>函数会线进行</a:t>
            </a:r>
            <a:r>
              <a:rPr lang="en-US" altLang="zh-CN" dirty="0"/>
              <a:t>1</a:t>
            </a:r>
            <a:r>
              <a:rPr lang="zh-CN" altLang="zh-CN" dirty="0"/>
              <a:t>次单步</a:t>
            </a:r>
            <a:r>
              <a:rPr lang="en-US" altLang="zh-CN" dirty="0"/>
              <a:t>sweep,</a:t>
            </a:r>
            <a:r>
              <a:rPr lang="zh-CN" altLang="zh-CN" dirty="0"/>
              <a:t>让</a:t>
            </a:r>
            <a:r>
              <a:rPr lang="en-US" altLang="zh-CN" dirty="0"/>
              <a:t> </a:t>
            </a:r>
            <a:r>
              <a:rPr lang="en-US" altLang="zh-CN" dirty="0" err="1"/>
              <a:t>sweepgc</a:t>
            </a:r>
            <a:r>
              <a:rPr lang="en-US" altLang="zh-CN" dirty="0"/>
              <a:t> </a:t>
            </a:r>
            <a:r>
              <a:rPr lang="zh-CN" altLang="zh-CN" dirty="0"/>
              <a:t>指针指向</a:t>
            </a:r>
            <a:r>
              <a:rPr lang="en-US" altLang="zh-CN" dirty="0"/>
              <a:t> </a:t>
            </a:r>
            <a:r>
              <a:rPr lang="en-US" altLang="zh-CN" dirty="0" err="1"/>
              <a:t>allgc</a:t>
            </a:r>
            <a:r>
              <a:rPr lang="en-US" altLang="zh-CN" dirty="0"/>
              <a:t> </a:t>
            </a:r>
            <a:r>
              <a:rPr lang="zh-CN" altLang="zh-CN" dirty="0"/>
              <a:t>链表内部而不是头部</a:t>
            </a:r>
            <a:r>
              <a:rPr lang="en-US" altLang="zh-CN" dirty="0"/>
              <a:t>. </a:t>
            </a:r>
            <a:r>
              <a:rPr lang="zh-CN" altLang="zh-CN" dirty="0"/>
              <a:t>这样的目的是避免正式开始</a:t>
            </a:r>
            <a:r>
              <a:rPr lang="en-US" altLang="zh-CN" dirty="0"/>
              <a:t> sweep </a:t>
            </a:r>
            <a:r>
              <a:rPr lang="zh-CN" altLang="zh-CN" dirty="0"/>
              <a:t>阶段时</a:t>
            </a:r>
            <a:r>
              <a:rPr lang="en-US" altLang="zh-CN" dirty="0"/>
              <a:t>, </a:t>
            </a:r>
            <a:r>
              <a:rPr lang="zh-CN" altLang="zh-CN" dirty="0"/>
              <a:t>还需要花时间跳过链表头部现在到正式开始</a:t>
            </a:r>
            <a:r>
              <a:rPr lang="en-US" altLang="zh-CN" dirty="0"/>
              <a:t> sweep </a:t>
            </a:r>
            <a:r>
              <a:rPr lang="zh-CN" altLang="zh-CN" dirty="0"/>
              <a:t>阶段之间新创建的对象们</a:t>
            </a:r>
            <a:r>
              <a:rPr lang="en-US" altLang="zh-CN" dirty="0"/>
              <a:t>.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771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07690" y="116770"/>
            <a:ext cx="7020170" cy="764815"/>
          </a:xfrm>
          <a:prstGeom prst="rect">
            <a:avLst/>
          </a:prstGeom>
          <a:noFill/>
        </p:spPr>
        <p:txBody>
          <a:bodyPr/>
          <a:lstStyle>
            <a:lvl1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l"/>
            <a:r>
              <a:rPr lang="en-US" altLang="zh-CN" sz="2800" dirty="0">
                <a:solidFill>
                  <a:schemeClr val="bg1"/>
                </a:solidFill>
                <a:latin typeface="+mj-ea"/>
              </a:rPr>
              <a:t>4</a:t>
            </a:r>
            <a:r>
              <a:rPr lang="zh-CN" altLang="en-US" sz="2800" dirty="0">
                <a:solidFill>
                  <a:schemeClr val="bg1"/>
                </a:solidFill>
                <a:latin typeface="+mj-ea"/>
              </a:rPr>
              <a:t>、</a:t>
            </a:r>
            <a:r>
              <a:rPr lang="en-US" altLang="zh-CN" sz="2800" dirty="0" err="1">
                <a:solidFill>
                  <a:schemeClr val="bg1"/>
                </a:solidFill>
                <a:latin typeface="+mj-ea"/>
              </a:rPr>
              <a:t>Lua</a:t>
            </a:r>
            <a:r>
              <a:rPr lang="en-US" altLang="zh-CN" sz="2800" dirty="0">
                <a:solidFill>
                  <a:schemeClr val="bg1"/>
                </a:solidFill>
                <a:latin typeface="+mj-ea"/>
              </a:rPr>
              <a:t> GC</a:t>
            </a:r>
            <a:r>
              <a:rPr lang="zh-CN" altLang="en-US" sz="2800" dirty="0">
                <a:solidFill>
                  <a:schemeClr val="bg1"/>
                </a:solidFill>
                <a:latin typeface="+mj-ea"/>
              </a:rPr>
              <a:t>浅析与部分疑问的解答</a:t>
            </a:r>
          </a:p>
          <a:p>
            <a:pPr algn="l" eaLnBrk="1" hangingPunct="1"/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705" y="1412860"/>
            <a:ext cx="79925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改变对象的引用，</a:t>
            </a:r>
            <a:r>
              <a:rPr lang="en-US" altLang="zh-CN" dirty="0" err="1"/>
              <a:t>gc</a:t>
            </a:r>
            <a:r>
              <a:rPr lang="zh-CN" altLang="zh-CN" dirty="0"/>
              <a:t>会不会有问题？</a:t>
            </a:r>
          </a:p>
          <a:p>
            <a:r>
              <a:rPr lang="en-US" altLang="zh-CN" dirty="0"/>
              <a:t>write barrier </a:t>
            </a:r>
            <a:r>
              <a:rPr lang="zh-CN" altLang="zh-CN" dirty="0"/>
              <a:t>用来保证增量式</a:t>
            </a:r>
            <a:r>
              <a:rPr lang="en-US" altLang="zh-CN" dirty="0"/>
              <a:t>GC</a:t>
            </a:r>
            <a:r>
              <a:rPr lang="zh-CN" altLang="zh-CN" dirty="0"/>
              <a:t>在</a:t>
            </a:r>
            <a:r>
              <a:rPr lang="en-US" altLang="zh-CN" dirty="0"/>
              <a:t>GC</a:t>
            </a:r>
            <a:r>
              <a:rPr lang="zh-CN" altLang="zh-CN" dirty="0"/>
              <a:t>流程中暂停时，对象引用状态的改变不会引起</a:t>
            </a:r>
            <a:r>
              <a:rPr lang="en-US" altLang="zh-CN" dirty="0"/>
              <a:t>GC</a:t>
            </a:r>
            <a:r>
              <a:rPr lang="zh-CN" altLang="zh-CN" dirty="0"/>
              <a:t>流程产生错误的结果</a:t>
            </a:r>
          </a:p>
          <a:p>
            <a:endParaRPr lang="en-US" altLang="zh-CN" dirty="0" smtClean="0"/>
          </a:p>
          <a:p>
            <a:r>
              <a:rPr lang="en-US" altLang="zh-CN" dirty="0"/>
              <a:t>1. </a:t>
            </a:r>
            <a:r>
              <a:rPr lang="en-US" altLang="zh-CN" dirty="0" err="1"/>
              <a:t>luaC_barrier</a:t>
            </a:r>
            <a:endParaRPr lang="zh-CN" altLang="zh-CN" dirty="0"/>
          </a:p>
          <a:p>
            <a:r>
              <a:rPr lang="zh-CN" altLang="zh-CN" dirty="0"/>
              <a:t>对象</a:t>
            </a:r>
            <a:r>
              <a:rPr lang="en-US" altLang="zh-CN" dirty="0"/>
              <a:t>p</a:t>
            </a:r>
            <a:r>
              <a:rPr lang="zh-CN" altLang="zh-CN" dirty="0"/>
              <a:t>指向对象</a:t>
            </a:r>
            <a:r>
              <a:rPr lang="en-US" altLang="zh-CN" dirty="0"/>
              <a:t>v</a:t>
            </a:r>
            <a:r>
              <a:rPr lang="zh-CN" altLang="zh-CN" dirty="0"/>
              <a:t>，对象</a:t>
            </a:r>
            <a:r>
              <a:rPr lang="en-US" altLang="zh-CN" dirty="0"/>
              <a:t>v</a:t>
            </a:r>
            <a:r>
              <a:rPr lang="zh-CN" altLang="zh-CN" dirty="0"/>
              <a:t>可被回收，</a:t>
            </a:r>
            <a:r>
              <a:rPr lang="en-US" altLang="zh-CN" dirty="0"/>
              <a:t>p</a:t>
            </a:r>
            <a:r>
              <a:rPr lang="zh-CN" altLang="zh-CN" dirty="0"/>
              <a:t>是黑色，</a:t>
            </a:r>
            <a:r>
              <a:rPr lang="en-US" altLang="zh-CN" dirty="0"/>
              <a:t>v-&gt;</a:t>
            </a:r>
            <a:r>
              <a:rPr lang="en-US" altLang="zh-CN" dirty="0" err="1"/>
              <a:t>gc</a:t>
            </a:r>
            <a:r>
              <a:rPr lang="zh-CN" altLang="zh-CN" dirty="0"/>
              <a:t>是白色</a:t>
            </a:r>
          </a:p>
          <a:p>
            <a:r>
              <a:rPr lang="zh-CN" altLang="zh-CN" dirty="0"/>
              <a:t>标记阶段，标记</a:t>
            </a:r>
            <a:r>
              <a:rPr lang="en-US" altLang="zh-CN" dirty="0"/>
              <a:t>v</a:t>
            </a:r>
            <a:endParaRPr lang="zh-CN" altLang="zh-CN" dirty="0"/>
          </a:p>
          <a:p>
            <a:r>
              <a:rPr lang="zh-CN" altLang="zh-CN" dirty="0"/>
              <a:t>清理阶段，将</a:t>
            </a:r>
            <a:r>
              <a:rPr lang="en-US" altLang="zh-CN" dirty="0"/>
              <a:t>v</a:t>
            </a:r>
            <a:r>
              <a:rPr lang="zh-CN" altLang="zh-CN" dirty="0"/>
              <a:t>直接标记为白色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en-US" altLang="zh-CN" dirty="0" err="1"/>
              <a:t>luaC_objbarrier</a:t>
            </a:r>
            <a:endParaRPr lang="zh-CN" altLang="zh-CN" dirty="0"/>
          </a:p>
          <a:p>
            <a:r>
              <a:rPr lang="zh-CN" altLang="zh-CN" dirty="0"/>
              <a:t>和</a:t>
            </a:r>
            <a:r>
              <a:rPr lang="en-US" altLang="zh-CN" dirty="0" err="1"/>
              <a:t>luaC_barrier</a:t>
            </a:r>
            <a:r>
              <a:rPr lang="zh-CN" altLang="zh-CN" dirty="0"/>
              <a:t>雷同，不同的是</a:t>
            </a:r>
            <a:r>
              <a:rPr lang="en-US" altLang="zh-CN" dirty="0" err="1"/>
              <a:t>luaC_barrier</a:t>
            </a:r>
            <a:r>
              <a:rPr lang="zh-CN" altLang="zh-CN" dirty="0"/>
              <a:t>针对的是</a:t>
            </a:r>
            <a:r>
              <a:rPr lang="en-US" altLang="zh-CN" dirty="0"/>
              <a:t>TValue</a:t>
            </a:r>
            <a:r>
              <a:rPr lang="zh-CN" altLang="zh-CN" dirty="0"/>
              <a:t>，</a:t>
            </a:r>
            <a:r>
              <a:rPr lang="en-US" altLang="zh-CN" dirty="0" err="1"/>
              <a:t>luaC_objbarrier</a:t>
            </a:r>
            <a:r>
              <a:rPr lang="zh-CN" altLang="zh-CN" dirty="0"/>
              <a:t>针对</a:t>
            </a:r>
            <a:r>
              <a:rPr lang="en-US" altLang="zh-CN" dirty="0" err="1"/>
              <a:t>GCObject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018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0" y="0"/>
            <a:ext cx="6444130" cy="764815"/>
          </a:xfrm>
          <a:prstGeom prst="rect">
            <a:avLst/>
          </a:prstGeom>
          <a:noFill/>
        </p:spPr>
        <p:txBody>
          <a:bodyPr/>
          <a:lstStyle>
            <a:lvl1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47790" y="1700880"/>
            <a:ext cx="5976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+mj-ea"/>
                <a:ea typeface="+mj-ea"/>
              </a:rPr>
              <a:t>1</a:t>
            </a:r>
            <a:r>
              <a:rPr lang="zh-CN" altLang="en-US" sz="2800" dirty="0" smtClean="0">
                <a:latin typeface="+mj-ea"/>
                <a:ea typeface="+mj-ea"/>
              </a:rPr>
              <a:t>、</a:t>
            </a:r>
            <a:r>
              <a:rPr lang="en-US" altLang="zh-CN" sz="2800" dirty="0" err="1" smtClean="0">
                <a:latin typeface="+mj-ea"/>
                <a:ea typeface="+mj-ea"/>
              </a:rPr>
              <a:t>Lua</a:t>
            </a:r>
            <a:r>
              <a:rPr lang="en-US" altLang="zh-CN" sz="2800" dirty="0" smtClean="0">
                <a:latin typeface="+mj-ea"/>
                <a:ea typeface="+mj-ea"/>
              </a:rPr>
              <a:t> </a:t>
            </a:r>
            <a:r>
              <a:rPr lang="zh-CN" altLang="en-US" sz="2800" dirty="0" smtClean="0">
                <a:latin typeface="+mj-ea"/>
                <a:ea typeface="+mj-ea"/>
              </a:rPr>
              <a:t>基本类型介绍及内存布局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47788" y="2587679"/>
            <a:ext cx="5976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+mj-ea"/>
                <a:ea typeface="+mj-ea"/>
              </a:rPr>
              <a:t>2</a:t>
            </a:r>
            <a:r>
              <a:rPr lang="zh-CN" altLang="en-US" sz="2800" dirty="0" smtClean="0">
                <a:latin typeface="+mj-ea"/>
                <a:ea typeface="+mj-ea"/>
              </a:rPr>
              <a:t>、</a:t>
            </a:r>
            <a:r>
              <a:rPr lang="en-US" altLang="zh-CN" sz="2800" dirty="0" err="1" smtClean="0">
                <a:latin typeface="+mj-ea"/>
                <a:ea typeface="+mj-ea"/>
              </a:rPr>
              <a:t>Lua</a:t>
            </a:r>
            <a:r>
              <a:rPr lang="en-US" altLang="zh-CN" sz="2800" dirty="0" smtClean="0">
                <a:latin typeface="+mj-ea"/>
                <a:ea typeface="+mj-ea"/>
              </a:rPr>
              <a:t> </a:t>
            </a:r>
            <a:r>
              <a:rPr lang="zh-CN" altLang="en-US" sz="2800" dirty="0" smtClean="0">
                <a:latin typeface="+mj-ea"/>
                <a:ea typeface="+mj-ea"/>
              </a:rPr>
              <a:t>运行时堆栈变动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547790" y="3429000"/>
            <a:ext cx="5976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ea"/>
                <a:ea typeface="+mj-ea"/>
              </a:rPr>
              <a:t>3</a:t>
            </a:r>
            <a:r>
              <a:rPr lang="zh-CN" altLang="en-US" sz="2800" dirty="0" smtClean="0">
                <a:latin typeface="+mj-ea"/>
                <a:ea typeface="+mj-ea"/>
              </a:rPr>
              <a:t>、</a:t>
            </a:r>
            <a:r>
              <a:rPr lang="en-US" altLang="zh-CN" sz="2800" dirty="0" err="1" smtClean="0">
                <a:latin typeface="+mj-ea"/>
                <a:ea typeface="+mj-ea"/>
              </a:rPr>
              <a:t>Lua</a:t>
            </a:r>
            <a:r>
              <a:rPr lang="en-US" altLang="zh-CN" sz="2800" dirty="0" smtClean="0">
                <a:latin typeface="+mj-ea"/>
                <a:ea typeface="+mj-ea"/>
              </a:rPr>
              <a:t> GC</a:t>
            </a:r>
            <a:r>
              <a:rPr lang="zh-CN" altLang="en-US" sz="2800" dirty="0" smtClean="0">
                <a:latin typeface="+mj-ea"/>
                <a:ea typeface="+mj-ea"/>
              </a:rPr>
              <a:t>算法大体演示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47790" y="4437070"/>
            <a:ext cx="5976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+mj-ea"/>
                <a:ea typeface="+mj-ea"/>
              </a:rPr>
              <a:t>4</a:t>
            </a:r>
            <a:r>
              <a:rPr lang="zh-CN" altLang="en-US" sz="2800" dirty="0" smtClean="0">
                <a:latin typeface="+mj-ea"/>
                <a:ea typeface="+mj-ea"/>
              </a:rPr>
              <a:t>、</a:t>
            </a:r>
            <a:r>
              <a:rPr lang="en-US" altLang="zh-CN" sz="2800" dirty="0" err="1" smtClean="0">
                <a:latin typeface="+mj-ea"/>
                <a:ea typeface="+mj-ea"/>
              </a:rPr>
              <a:t>Lua</a:t>
            </a:r>
            <a:r>
              <a:rPr lang="en-US" altLang="zh-CN" sz="2800" dirty="0" smtClean="0">
                <a:latin typeface="+mj-ea"/>
                <a:ea typeface="+mj-ea"/>
              </a:rPr>
              <a:t> GC</a:t>
            </a:r>
            <a:r>
              <a:rPr lang="zh-CN" altLang="en-US" sz="2800" dirty="0" smtClean="0">
                <a:latin typeface="+mj-ea"/>
                <a:ea typeface="+mj-ea"/>
              </a:rPr>
              <a:t>浅析与部分疑问的解答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547787" y="5445140"/>
            <a:ext cx="5976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ea"/>
                <a:ea typeface="+mj-ea"/>
              </a:rPr>
              <a:t>5</a:t>
            </a:r>
            <a:r>
              <a:rPr lang="zh-CN" altLang="en-US" sz="2800" dirty="0" smtClean="0">
                <a:latin typeface="+mj-ea"/>
                <a:ea typeface="+mj-ea"/>
              </a:rPr>
              <a:t>、</a:t>
            </a:r>
            <a:r>
              <a:rPr lang="en-US" altLang="zh-CN" sz="2800" dirty="0" smtClean="0">
                <a:latin typeface="+mj-ea"/>
                <a:ea typeface="+mj-ea"/>
              </a:rPr>
              <a:t>QA</a:t>
            </a:r>
            <a:endParaRPr lang="zh-CN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9419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07690" y="116770"/>
            <a:ext cx="7020170" cy="764815"/>
          </a:xfrm>
          <a:prstGeom prst="rect">
            <a:avLst/>
          </a:prstGeom>
          <a:noFill/>
        </p:spPr>
        <p:txBody>
          <a:bodyPr/>
          <a:lstStyle>
            <a:lvl1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l"/>
            <a:r>
              <a:rPr lang="en-US" altLang="zh-CN" sz="2800" dirty="0">
                <a:solidFill>
                  <a:schemeClr val="bg1"/>
                </a:solidFill>
                <a:latin typeface="+mj-ea"/>
              </a:rPr>
              <a:t>4</a:t>
            </a:r>
            <a:r>
              <a:rPr lang="zh-CN" altLang="en-US" sz="2800" dirty="0">
                <a:solidFill>
                  <a:schemeClr val="bg1"/>
                </a:solidFill>
                <a:latin typeface="+mj-ea"/>
              </a:rPr>
              <a:t>、</a:t>
            </a:r>
            <a:r>
              <a:rPr lang="en-US" altLang="zh-CN" sz="2800" dirty="0" err="1">
                <a:solidFill>
                  <a:schemeClr val="bg1"/>
                </a:solidFill>
                <a:latin typeface="+mj-ea"/>
              </a:rPr>
              <a:t>Lua</a:t>
            </a:r>
            <a:r>
              <a:rPr lang="en-US" altLang="zh-CN" sz="2800" dirty="0">
                <a:solidFill>
                  <a:schemeClr val="bg1"/>
                </a:solidFill>
                <a:latin typeface="+mj-ea"/>
              </a:rPr>
              <a:t> GC</a:t>
            </a:r>
            <a:r>
              <a:rPr lang="zh-CN" altLang="en-US" sz="2800" dirty="0">
                <a:solidFill>
                  <a:schemeClr val="bg1"/>
                </a:solidFill>
                <a:latin typeface="+mj-ea"/>
              </a:rPr>
              <a:t>浅析与部分疑问的解答</a:t>
            </a:r>
          </a:p>
          <a:p>
            <a:pPr algn="l" eaLnBrk="1" hangingPunct="1"/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705" y="1412860"/>
            <a:ext cx="79925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改变对象的引用，</a:t>
            </a:r>
            <a:r>
              <a:rPr lang="en-US" altLang="zh-CN" dirty="0" err="1"/>
              <a:t>gc</a:t>
            </a:r>
            <a:r>
              <a:rPr lang="zh-CN" altLang="zh-CN" dirty="0"/>
              <a:t>会不会有问题？</a:t>
            </a:r>
          </a:p>
          <a:p>
            <a:r>
              <a:rPr lang="en-US" altLang="zh-CN" dirty="0"/>
              <a:t>write barrier </a:t>
            </a:r>
            <a:r>
              <a:rPr lang="zh-CN" altLang="zh-CN" dirty="0"/>
              <a:t>用来保证增量式</a:t>
            </a:r>
            <a:r>
              <a:rPr lang="en-US" altLang="zh-CN" dirty="0"/>
              <a:t>GC</a:t>
            </a:r>
            <a:r>
              <a:rPr lang="zh-CN" altLang="zh-CN" dirty="0"/>
              <a:t>在</a:t>
            </a:r>
            <a:r>
              <a:rPr lang="en-US" altLang="zh-CN" dirty="0"/>
              <a:t>GC</a:t>
            </a:r>
            <a:r>
              <a:rPr lang="zh-CN" altLang="zh-CN" dirty="0"/>
              <a:t>流程中暂停时，对象引用状态的改变不会引起</a:t>
            </a:r>
            <a:r>
              <a:rPr lang="en-US" altLang="zh-CN" dirty="0"/>
              <a:t>GC</a:t>
            </a:r>
            <a:r>
              <a:rPr lang="zh-CN" altLang="zh-CN" dirty="0"/>
              <a:t>流程产生错误的结果</a:t>
            </a:r>
          </a:p>
          <a:p>
            <a:endParaRPr lang="en-US" altLang="zh-CN" dirty="0" smtClean="0"/>
          </a:p>
          <a:p>
            <a:r>
              <a:rPr lang="en-US" altLang="zh-CN" dirty="0"/>
              <a:t>3. </a:t>
            </a:r>
            <a:r>
              <a:rPr lang="en-US" altLang="zh-CN" dirty="0" err="1"/>
              <a:t>luaC_barrierback</a:t>
            </a:r>
            <a:endParaRPr lang="zh-CN" altLang="zh-CN" dirty="0"/>
          </a:p>
          <a:p>
            <a:r>
              <a:rPr lang="zh-CN" altLang="zh-CN" dirty="0"/>
              <a:t>针对给对象设置元表时元表的状态设置，将</a:t>
            </a:r>
            <a:r>
              <a:rPr lang="en-US" altLang="zh-CN" dirty="0"/>
              <a:t>t</a:t>
            </a:r>
            <a:r>
              <a:rPr lang="zh-CN" altLang="zh-CN" dirty="0"/>
              <a:t>从黑色置为灰色，加入</a:t>
            </a:r>
            <a:r>
              <a:rPr lang="en-US" altLang="zh-CN" dirty="0" err="1"/>
              <a:t>grayagain</a:t>
            </a:r>
            <a:r>
              <a:rPr lang="zh-CN" altLang="zh-CN" dirty="0"/>
              <a:t>列表，这样可以进一步处理</a:t>
            </a:r>
            <a:r>
              <a:rPr lang="en-US" altLang="zh-CN" dirty="0"/>
              <a:t>t</a:t>
            </a:r>
            <a:r>
              <a:rPr lang="zh-CN" altLang="zh-CN" dirty="0"/>
              <a:t>中引用的进一步变化。如果使用</a:t>
            </a:r>
            <a:r>
              <a:rPr lang="en-US" altLang="zh-CN" dirty="0" err="1"/>
              <a:t>luaC_barrier</a:t>
            </a:r>
            <a:r>
              <a:rPr lang="zh-CN" altLang="zh-CN" dirty="0"/>
              <a:t>，会导致</a:t>
            </a:r>
            <a:r>
              <a:rPr lang="en-US" altLang="zh-CN" dirty="0"/>
              <a:t>t</a:t>
            </a:r>
            <a:r>
              <a:rPr lang="zh-CN" altLang="zh-CN" dirty="0"/>
              <a:t>可能被错误标记</a:t>
            </a:r>
          </a:p>
          <a:p>
            <a:r>
              <a:rPr lang="zh-CN" altLang="zh-CN" dirty="0"/>
              <a:t>如</a:t>
            </a:r>
            <a:r>
              <a:rPr lang="en-US" altLang="zh-CN" dirty="0"/>
              <a:t>local u = </a:t>
            </a:r>
            <a:r>
              <a:rPr lang="en-US" altLang="zh-CN" dirty="0" err="1"/>
              <a:t>new_userdata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 err="1"/>
              <a:t>setmetatable</a:t>
            </a:r>
            <a:r>
              <a:rPr lang="en-US" altLang="zh-CN" dirty="0"/>
              <a:t>(u, </a:t>
            </a:r>
            <a:r>
              <a:rPr lang="en-US" altLang="zh-CN" dirty="0" err="1"/>
              <a:t>mt</a:t>
            </a:r>
            <a:r>
              <a:rPr lang="en-US" altLang="zh-CN" dirty="0"/>
              <a:t>)				//</a:t>
            </a:r>
            <a:r>
              <a:rPr lang="zh-CN" altLang="zh-CN" dirty="0"/>
              <a:t>使用</a:t>
            </a:r>
            <a:r>
              <a:rPr lang="en-US" altLang="zh-CN" dirty="0" err="1"/>
              <a:t>luaC_barrier</a:t>
            </a:r>
            <a:r>
              <a:rPr lang="en-US" altLang="zh-CN" dirty="0"/>
              <a:t> </a:t>
            </a:r>
            <a:r>
              <a:rPr lang="en-US" altLang="zh-CN" dirty="0" err="1"/>
              <a:t>mt</a:t>
            </a:r>
            <a:r>
              <a:rPr lang="zh-CN" altLang="zh-CN" dirty="0"/>
              <a:t>被标记为白色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setmetatable</a:t>
            </a:r>
            <a:r>
              <a:rPr lang="en-US" altLang="zh-CN" dirty="0"/>
              <a:t>(u, nil)</a:t>
            </a:r>
            <a:br>
              <a:rPr lang="en-US" altLang="zh-CN" dirty="0"/>
            </a:br>
            <a:r>
              <a:rPr lang="zh-CN" altLang="zh-CN" dirty="0"/>
              <a:t>会导致</a:t>
            </a:r>
            <a:r>
              <a:rPr lang="en-US" altLang="zh-CN" dirty="0"/>
              <a:t> </a:t>
            </a:r>
            <a:r>
              <a:rPr lang="en-US" altLang="zh-CN" dirty="0" err="1"/>
              <a:t>mt</a:t>
            </a:r>
            <a:r>
              <a:rPr lang="en-US" altLang="zh-CN" dirty="0"/>
              <a:t> </a:t>
            </a:r>
            <a:r>
              <a:rPr lang="zh-CN" altLang="zh-CN" dirty="0"/>
              <a:t>被错误标记</a:t>
            </a:r>
            <a:r>
              <a:rPr lang="en-US" altLang="zh-CN" dirty="0"/>
              <a:t>, </a:t>
            </a:r>
            <a:r>
              <a:rPr lang="zh-CN" altLang="zh-CN" dirty="0"/>
              <a:t>要下一次</a:t>
            </a:r>
            <a:r>
              <a:rPr lang="en-US" altLang="zh-CN" dirty="0"/>
              <a:t> </a:t>
            </a:r>
            <a:r>
              <a:rPr lang="en-US" altLang="zh-CN" dirty="0" err="1"/>
              <a:t>gc</a:t>
            </a:r>
            <a:r>
              <a:rPr lang="en-US" altLang="zh-CN" dirty="0"/>
              <a:t> </a:t>
            </a:r>
            <a:r>
              <a:rPr lang="zh-CN" altLang="zh-CN" dirty="0"/>
              <a:t>循环才能正确清理</a:t>
            </a:r>
          </a:p>
          <a:p>
            <a:r>
              <a:rPr lang="zh-CN" altLang="zh-CN" dirty="0"/>
              <a:t>如果直接将</a:t>
            </a:r>
            <a:r>
              <a:rPr lang="en-US" altLang="zh-CN" dirty="0"/>
              <a:t>u</a:t>
            </a:r>
            <a:r>
              <a:rPr lang="zh-CN" altLang="zh-CN" dirty="0"/>
              <a:t>标记为灰色，那么就可以处理这种变化。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en-US" altLang="zh-CN" dirty="0"/>
              <a:t>. </a:t>
            </a:r>
            <a:r>
              <a:rPr lang="en-US" altLang="zh-CN" dirty="0" err="1"/>
              <a:t>luaC_upvalbarrier</a:t>
            </a:r>
            <a:endParaRPr lang="zh-CN" altLang="zh-CN" dirty="0"/>
          </a:p>
          <a:p>
            <a:r>
              <a:rPr lang="zh-CN" altLang="zh-CN" dirty="0"/>
              <a:t>针对</a:t>
            </a:r>
            <a:r>
              <a:rPr lang="en-US" altLang="zh-CN" dirty="0"/>
              <a:t>close </a:t>
            </a:r>
            <a:r>
              <a:rPr lang="en-US" altLang="zh-CN" dirty="0" err="1"/>
              <a:t>upvalue</a:t>
            </a:r>
            <a:r>
              <a:rPr lang="zh-CN" altLang="zh-CN" dirty="0"/>
              <a:t>，</a:t>
            </a:r>
            <a:r>
              <a:rPr lang="en-US" altLang="zh-CN" dirty="0" err="1"/>
              <a:t>upvalue</a:t>
            </a:r>
            <a:r>
              <a:rPr lang="zh-CN" altLang="zh-CN" dirty="0"/>
              <a:t>的值可被回收，且</a:t>
            </a:r>
            <a:r>
              <a:rPr lang="en-US" altLang="zh-CN" dirty="0" err="1"/>
              <a:t>upvalue</a:t>
            </a:r>
            <a:r>
              <a:rPr lang="zh-CN" altLang="zh-CN" dirty="0"/>
              <a:t>是</a:t>
            </a:r>
            <a:r>
              <a:rPr lang="en-US" altLang="zh-CN" dirty="0"/>
              <a:t>close</a:t>
            </a:r>
            <a:r>
              <a:rPr lang="zh-CN" altLang="zh-CN" dirty="0"/>
              <a:t>的，标记它即可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00752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07690" y="116770"/>
            <a:ext cx="7020170" cy="764815"/>
          </a:xfrm>
          <a:prstGeom prst="rect">
            <a:avLst/>
          </a:prstGeom>
          <a:noFill/>
        </p:spPr>
        <p:txBody>
          <a:bodyPr/>
          <a:lstStyle>
            <a:lvl1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l"/>
            <a:r>
              <a:rPr lang="en-US" altLang="zh-CN" sz="2800" dirty="0">
                <a:solidFill>
                  <a:schemeClr val="bg1"/>
                </a:solidFill>
                <a:latin typeface="+mj-ea"/>
              </a:rPr>
              <a:t>4</a:t>
            </a:r>
            <a:r>
              <a:rPr lang="zh-CN" altLang="en-US" sz="2800" dirty="0">
                <a:solidFill>
                  <a:schemeClr val="bg1"/>
                </a:solidFill>
                <a:latin typeface="+mj-ea"/>
              </a:rPr>
              <a:t>、</a:t>
            </a:r>
            <a:r>
              <a:rPr lang="en-US" altLang="zh-CN" sz="2800" dirty="0" err="1">
                <a:solidFill>
                  <a:schemeClr val="bg1"/>
                </a:solidFill>
                <a:latin typeface="+mj-ea"/>
              </a:rPr>
              <a:t>Lua</a:t>
            </a:r>
            <a:r>
              <a:rPr lang="en-US" altLang="zh-CN" sz="2800" dirty="0">
                <a:solidFill>
                  <a:schemeClr val="bg1"/>
                </a:solidFill>
                <a:latin typeface="+mj-ea"/>
              </a:rPr>
              <a:t> GC</a:t>
            </a:r>
            <a:r>
              <a:rPr lang="zh-CN" altLang="en-US" sz="2800" dirty="0">
                <a:solidFill>
                  <a:schemeClr val="bg1"/>
                </a:solidFill>
                <a:latin typeface="+mj-ea"/>
              </a:rPr>
              <a:t>浅析与部分疑问的解答</a:t>
            </a:r>
          </a:p>
          <a:p>
            <a:pPr algn="l" eaLnBrk="1" hangingPunct="1"/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705" y="1412860"/>
            <a:ext cx="79925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thread</a:t>
            </a:r>
            <a:r>
              <a:rPr lang="zh-CN" altLang="zh-CN" dirty="0"/>
              <a:t>的特殊之处是什么？</a:t>
            </a:r>
          </a:p>
          <a:p>
            <a:r>
              <a:rPr lang="en-US" altLang="zh-CN" dirty="0" err="1"/>
              <a:t>1.thread</a:t>
            </a:r>
            <a:r>
              <a:rPr lang="zh-CN" altLang="zh-CN" dirty="0"/>
              <a:t>是由</a:t>
            </a:r>
            <a:r>
              <a:rPr lang="en-US" altLang="zh-CN" dirty="0" err="1"/>
              <a:t>lua_newthread</a:t>
            </a:r>
            <a:r>
              <a:rPr lang="zh-CN" altLang="zh-CN" dirty="0"/>
              <a:t>创建的，而别的对象由</a:t>
            </a:r>
            <a:r>
              <a:rPr lang="en-US" altLang="zh-CN" dirty="0" err="1"/>
              <a:t>luaC_newobj</a:t>
            </a:r>
            <a:r>
              <a:rPr lang="zh-CN" altLang="zh-CN" dirty="0"/>
              <a:t>创建。</a:t>
            </a:r>
          </a:p>
          <a:p>
            <a:r>
              <a:rPr lang="en-US" altLang="zh-CN" dirty="0" err="1"/>
              <a:t>2.thread</a:t>
            </a:r>
            <a:r>
              <a:rPr lang="zh-CN" altLang="zh-CN" dirty="0"/>
              <a:t>刚创建时是白色，在标记阶段将一直是灰色。在清理阶段再标记为白色。因为</a:t>
            </a:r>
            <a:r>
              <a:rPr lang="en-US" altLang="zh-CN" dirty="0" err="1"/>
              <a:t>Lua</a:t>
            </a:r>
            <a:r>
              <a:rPr lang="zh-CN" altLang="zh-CN" dirty="0"/>
              <a:t>在执行时其栈一直在变化，其引用关系也在变化，所以</a:t>
            </a:r>
            <a:r>
              <a:rPr lang="en-US" altLang="zh-CN" dirty="0"/>
              <a:t>thread</a:t>
            </a:r>
            <a:r>
              <a:rPr lang="zh-CN" altLang="zh-CN" dirty="0"/>
              <a:t>一直是灰色的。</a:t>
            </a:r>
          </a:p>
        </p:txBody>
      </p:sp>
    </p:spTree>
    <p:extLst>
      <p:ext uri="{BB962C8B-B14F-4D97-AF65-F5344CB8AC3E}">
        <p14:creationId xmlns:p14="http://schemas.microsoft.com/office/powerpoint/2010/main" val="264991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07690" y="116770"/>
            <a:ext cx="7020170" cy="764815"/>
          </a:xfrm>
          <a:prstGeom prst="rect">
            <a:avLst/>
          </a:prstGeom>
          <a:noFill/>
        </p:spPr>
        <p:txBody>
          <a:bodyPr/>
          <a:lstStyle>
            <a:lvl1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l"/>
            <a:r>
              <a:rPr lang="en-US" altLang="zh-CN" sz="2800" dirty="0">
                <a:solidFill>
                  <a:schemeClr val="bg1"/>
                </a:solidFill>
                <a:latin typeface="+mj-ea"/>
              </a:rPr>
              <a:t>4</a:t>
            </a:r>
            <a:r>
              <a:rPr lang="zh-CN" altLang="en-US" sz="2800" dirty="0">
                <a:solidFill>
                  <a:schemeClr val="bg1"/>
                </a:solidFill>
                <a:latin typeface="+mj-ea"/>
              </a:rPr>
              <a:t>、</a:t>
            </a:r>
            <a:r>
              <a:rPr lang="en-US" altLang="zh-CN" sz="2800" dirty="0" err="1">
                <a:solidFill>
                  <a:schemeClr val="bg1"/>
                </a:solidFill>
                <a:latin typeface="+mj-ea"/>
              </a:rPr>
              <a:t>Lua</a:t>
            </a:r>
            <a:r>
              <a:rPr lang="en-US" altLang="zh-CN" sz="2800" dirty="0">
                <a:solidFill>
                  <a:schemeClr val="bg1"/>
                </a:solidFill>
                <a:latin typeface="+mj-ea"/>
              </a:rPr>
              <a:t> GC</a:t>
            </a:r>
            <a:r>
              <a:rPr lang="zh-CN" altLang="en-US" sz="2800" dirty="0">
                <a:solidFill>
                  <a:schemeClr val="bg1"/>
                </a:solidFill>
                <a:latin typeface="+mj-ea"/>
              </a:rPr>
              <a:t>浅析与部分疑问的解答</a:t>
            </a:r>
          </a:p>
          <a:p>
            <a:pPr algn="l" eaLnBrk="1" hangingPunct="1"/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705" y="1412860"/>
            <a:ext cx="79925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为什么要有</a:t>
            </a:r>
            <a:r>
              <a:rPr lang="en-US" altLang="zh-CN" dirty="0" err="1"/>
              <a:t>grayagain</a:t>
            </a:r>
            <a:r>
              <a:rPr lang="zh-CN" altLang="zh-CN" dirty="0"/>
              <a:t>列表，和</a:t>
            </a:r>
            <a:r>
              <a:rPr lang="en-US" altLang="zh-CN" dirty="0" err="1"/>
              <a:t>gary</a:t>
            </a:r>
            <a:r>
              <a:rPr lang="zh-CN" altLang="zh-CN" dirty="0"/>
              <a:t>列表的不同？</a:t>
            </a:r>
          </a:p>
          <a:p>
            <a:r>
              <a:rPr lang="zh-CN" altLang="zh-CN" dirty="0"/>
              <a:t>当</a:t>
            </a:r>
            <a:r>
              <a:rPr lang="en-US" altLang="zh-CN" dirty="0"/>
              <a:t> </a:t>
            </a:r>
            <a:r>
              <a:rPr lang="en-US" altLang="zh-CN" dirty="0" err="1"/>
              <a:t>propagatemark</a:t>
            </a:r>
            <a:r>
              <a:rPr lang="en-US" altLang="zh-CN" dirty="0"/>
              <a:t> </a:t>
            </a:r>
            <a:r>
              <a:rPr lang="zh-CN" altLang="zh-CN" dirty="0"/>
              <a:t>处理所有</a:t>
            </a:r>
            <a:r>
              <a:rPr lang="en-US" altLang="zh-CN" dirty="0"/>
              <a:t> gray </a:t>
            </a:r>
            <a:r>
              <a:rPr lang="zh-CN" altLang="zh-CN" dirty="0"/>
              <a:t>对象时</a:t>
            </a:r>
            <a:r>
              <a:rPr lang="en-US" altLang="zh-CN" dirty="0"/>
              <a:t>, thread </a:t>
            </a:r>
            <a:r>
              <a:rPr lang="zh-CN" altLang="zh-CN" dirty="0"/>
              <a:t>对象也会被从</a:t>
            </a:r>
            <a:r>
              <a:rPr lang="en-US" altLang="zh-CN" dirty="0"/>
              <a:t> gray </a:t>
            </a:r>
            <a:r>
              <a:rPr lang="zh-CN" altLang="zh-CN" dirty="0"/>
              <a:t>链表中拿出来</a:t>
            </a:r>
            <a:r>
              <a:rPr lang="en-US" altLang="zh-CN" dirty="0"/>
              <a:t>, thread </a:t>
            </a:r>
            <a:r>
              <a:rPr lang="zh-CN" altLang="zh-CN" dirty="0"/>
              <a:t>总是灰色的</a:t>
            </a:r>
            <a:r>
              <a:rPr lang="en-US" altLang="zh-CN" dirty="0"/>
              <a:t>, </a:t>
            </a:r>
            <a:r>
              <a:rPr lang="zh-CN" altLang="zh-CN" dirty="0"/>
              <a:t>被处理完后也不会变成黑色</a:t>
            </a:r>
            <a:r>
              <a:rPr lang="en-US" altLang="zh-CN" dirty="0"/>
              <a:t>, </a:t>
            </a:r>
            <a:r>
              <a:rPr lang="zh-CN" altLang="zh-CN" dirty="0"/>
              <a:t>而是保持灰色</a:t>
            </a:r>
            <a:r>
              <a:rPr lang="en-US" altLang="zh-CN" dirty="0"/>
              <a:t>, </a:t>
            </a:r>
            <a:r>
              <a:rPr lang="zh-CN" altLang="zh-CN" dirty="0"/>
              <a:t>但是也不能这样直接放回</a:t>
            </a:r>
            <a:r>
              <a:rPr lang="en-US" altLang="zh-CN" dirty="0"/>
              <a:t> gray </a:t>
            </a:r>
            <a:r>
              <a:rPr lang="zh-CN" altLang="zh-CN" dirty="0"/>
              <a:t>链表</a:t>
            </a:r>
            <a:r>
              <a:rPr lang="en-US" altLang="zh-CN" dirty="0"/>
              <a:t>, </a:t>
            </a:r>
            <a:r>
              <a:rPr lang="zh-CN" altLang="zh-CN" dirty="0"/>
              <a:t>否则</a:t>
            </a:r>
            <a:r>
              <a:rPr lang="en-US" altLang="zh-CN" dirty="0"/>
              <a:t> gray </a:t>
            </a:r>
            <a:r>
              <a:rPr lang="zh-CN" altLang="zh-CN" dirty="0"/>
              <a:t>链表就永远处理不完了</a:t>
            </a:r>
            <a:r>
              <a:rPr lang="en-US" altLang="zh-CN" dirty="0"/>
              <a:t>. </a:t>
            </a:r>
            <a:r>
              <a:rPr lang="zh-CN" altLang="zh-CN" dirty="0"/>
              <a:t>所以另外放到一个叫</a:t>
            </a:r>
            <a:r>
              <a:rPr lang="en-US" altLang="zh-CN" dirty="0"/>
              <a:t> </a:t>
            </a:r>
            <a:r>
              <a:rPr lang="en-US" altLang="zh-CN" dirty="0" err="1"/>
              <a:t>grayagain</a:t>
            </a:r>
            <a:r>
              <a:rPr lang="en-US" altLang="zh-CN" dirty="0"/>
              <a:t> </a:t>
            </a:r>
            <a:r>
              <a:rPr lang="zh-CN" altLang="zh-CN" dirty="0"/>
              <a:t>的链表中。另外在</a:t>
            </a:r>
            <a:r>
              <a:rPr lang="en-US" altLang="zh-CN" dirty="0"/>
              <a:t> </a:t>
            </a:r>
            <a:r>
              <a:rPr lang="en-US" altLang="zh-CN" dirty="0" err="1"/>
              <a:t>barrierback</a:t>
            </a:r>
            <a:r>
              <a:rPr lang="en-US" altLang="zh-CN" dirty="0"/>
              <a:t> </a:t>
            </a:r>
            <a:r>
              <a:rPr lang="zh-CN" altLang="zh-CN" dirty="0"/>
              <a:t>系列函数中</a:t>
            </a:r>
            <a:r>
              <a:rPr lang="en-US" altLang="zh-CN" dirty="0"/>
              <a:t>, </a:t>
            </a:r>
            <a:r>
              <a:rPr lang="zh-CN" altLang="zh-CN" dirty="0"/>
              <a:t>对象被涂成灰色</a:t>
            </a:r>
            <a:r>
              <a:rPr lang="en-US" altLang="zh-CN" dirty="0"/>
              <a:t>, </a:t>
            </a:r>
            <a:r>
              <a:rPr lang="zh-CN" altLang="zh-CN" dirty="0"/>
              <a:t>也不是放到</a:t>
            </a:r>
            <a:r>
              <a:rPr lang="en-US" altLang="zh-CN" dirty="0"/>
              <a:t> gray </a:t>
            </a:r>
            <a:r>
              <a:rPr lang="zh-CN" altLang="zh-CN" dirty="0"/>
              <a:t>链表</a:t>
            </a:r>
            <a:r>
              <a:rPr lang="en-US" altLang="zh-CN" dirty="0"/>
              <a:t>, </a:t>
            </a:r>
            <a:r>
              <a:rPr lang="zh-CN" altLang="zh-CN" dirty="0"/>
              <a:t>而是放到</a:t>
            </a:r>
            <a:r>
              <a:rPr lang="en-US" altLang="zh-CN" dirty="0"/>
              <a:t> </a:t>
            </a:r>
            <a:r>
              <a:rPr lang="en-US" altLang="zh-CN" dirty="0" err="1"/>
              <a:t>grayagain</a:t>
            </a:r>
            <a:r>
              <a:rPr lang="en-US" altLang="zh-CN" dirty="0"/>
              <a:t> </a:t>
            </a:r>
            <a:r>
              <a:rPr lang="zh-CN" altLang="zh-CN" dirty="0"/>
              <a:t>链表。在</a:t>
            </a:r>
            <a:r>
              <a:rPr lang="en-US" altLang="zh-CN" dirty="0"/>
              <a:t> </a:t>
            </a:r>
            <a:r>
              <a:rPr lang="en-US" altLang="zh-CN" dirty="0" err="1"/>
              <a:t>traverseweakvalue</a:t>
            </a:r>
            <a:r>
              <a:rPr lang="en-US" altLang="zh-CN" dirty="0"/>
              <a:t> </a:t>
            </a:r>
            <a:r>
              <a:rPr lang="zh-CN" altLang="zh-CN" dirty="0"/>
              <a:t>和</a:t>
            </a:r>
            <a:r>
              <a:rPr lang="en-US" altLang="zh-CN" dirty="0"/>
              <a:t> </a:t>
            </a:r>
            <a:r>
              <a:rPr lang="en-US" altLang="zh-CN" dirty="0" err="1"/>
              <a:t>traverseephemoron</a:t>
            </a:r>
            <a:r>
              <a:rPr lang="en-US" altLang="zh-CN" dirty="0"/>
              <a:t> </a:t>
            </a:r>
            <a:r>
              <a:rPr lang="zh-CN" altLang="zh-CN" dirty="0"/>
              <a:t>中也有把对象挂到</a:t>
            </a:r>
            <a:r>
              <a:rPr lang="en-US" altLang="zh-CN" dirty="0"/>
              <a:t> </a:t>
            </a:r>
            <a:r>
              <a:rPr lang="en-US" altLang="zh-CN" dirty="0" err="1"/>
              <a:t>grayagain</a:t>
            </a:r>
            <a:r>
              <a:rPr lang="en-US" altLang="zh-CN" dirty="0"/>
              <a:t> </a:t>
            </a:r>
            <a:r>
              <a:rPr lang="zh-CN" altLang="zh-CN" dirty="0"/>
              <a:t>上。</a:t>
            </a:r>
            <a:r>
              <a:rPr lang="en-US" altLang="zh-CN" dirty="0" err="1"/>
              <a:t>grayagain</a:t>
            </a:r>
            <a:r>
              <a:rPr lang="en-US" altLang="zh-CN" dirty="0"/>
              <a:t> </a:t>
            </a:r>
            <a:r>
              <a:rPr lang="zh-CN" altLang="zh-CN" dirty="0"/>
              <a:t>最后是在</a:t>
            </a:r>
            <a:r>
              <a:rPr lang="en-US" altLang="zh-CN" dirty="0"/>
              <a:t> atomic </a:t>
            </a:r>
            <a:r>
              <a:rPr lang="zh-CN" altLang="zh-CN" dirty="0"/>
              <a:t>阶段的</a:t>
            </a:r>
            <a:r>
              <a:rPr lang="en-US" altLang="zh-CN" dirty="0"/>
              <a:t> </a:t>
            </a:r>
            <a:r>
              <a:rPr lang="en-US" altLang="zh-CN" dirty="0" err="1"/>
              <a:t>retraversegrays</a:t>
            </a:r>
            <a:r>
              <a:rPr lang="en-US" altLang="zh-CN" dirty="0"/>
              <a:t> </a:t>
            </a:r>
            <a:r>
              <a:rPr lang="zh-CN" altLang="zh-CN" dirty="0"/>
              <a:t>中处理</a:t>
            </a:r>
          </a:p>
        </p:txBody>
      </p:sp>
    </p:spTree>
    <p:extLst>
      <p:ext uri="{BB962C8B-B14F-4D97-AF65-F5344CB8AC3E}">
        <p14:creationId xmlns:p14="http://schemas.microsoft.com/office/powerpoint/2010/main" val="273921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07690" y="116770"/>
            <a:ext cx="7020170" cy="764815"/>
          </a:xfrm>
          <a:prstGeom prst="rect">
            <a:avLst/>
          </a:prstGeom>
          <a:noFill/>
        </p:spPr>
        <p:txBody>
          <a:bodyPr/>
          <a:lstStyle>
            <a:lvl1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l"/>
            <a:r>
              <a:rPr lang="en-US" altLang="zh-CN" sz="2800" dirty="0">
                <a:solidFill>
                  <a:schemeClr val="bg1"/>
                </a:solidFill>
                <a:latin typeface="+mj-ea"/>
              </a:rPr>
              <a:t>4</a:t>
            </a:r>
            <a:r>
              <a:rPr lang="zh-CN" altLang="en-US" sz="2800" dirty="0">
                <a:solidFill>
                  <a:schemeClr val="bg1"/>
                </a:solidFill>
                <a:latin typeface="+mj-ea"/>
              </a:rPr>
              <a:t>、</a:t>
            </a:r>
            <a:r>
              <a:rPr lang="en-US" altLang="zh-CN" sz="2800" dirty="0" err="1">
                <a:solidFill>
                  <a:schemeClr val="bg1"/>
                </a:solidFill>
                <a:latin typeface="+mj-ea"/>
              </a:rPr>
              <a:t>Lua</a:t>
            </a:r>
            <a:r>
              <a:rPr lang="en-US" altLang="zh-CN" sz="2800" dirty="0">
                <a:solidFill>
                  <a:schemeClr val="bg1"/>
                </a:solidFill>
                <a:latin typeface="+mj-ea"/>
              </a:rPr>
              <a:t> GC</a:t>
            </a:r>
            <a:r>
              <a:rPr lang="zh-CN" altLang="en-US" sz="2800" dirty="0">
                <a:solidFill>
                  <a:schemeClr val="bg1"/>
                </a:solidFill>
                <a:latin typeface="+mj-ea"/>
              </a:rPr>
              <a:t>浅析与部分疑问的解答</a:t>
            </a:r>
          </a:p>
          <a:p>
            <a:pPr algn="l" eaLnBrk="1" hangingPunct="1"/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705" y="1412860"/>
            <a:ext cx="799255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Lua</a:t>
            </a:r>
            <a:r>
              <a:rPr lang="en-US" altLang="zh-CN" dirty="0"/>
              <a:t> GC</a:t>
            </a:r>
            <a:r>
              <a:rPr lang="zh-CN" altLang="zh-CN" dirty="0"/>
              <a:t>运行可以由外部通过</a:t>
            </a:r>
            <a:r>
              <a:rPr lang="en-US" altLang="zh-CN" dirty="0" err="1"/>
              <a:t>collectgarbage</a:t>
            </a:r>
            <a:r>
              <a:rPr lang="zh-CN" altLang="zh-CN" dirty="0"/>
              <a:t>直接调用。也可以由程序内部触发。</a:t>
            </a:r>
          </a:p>
          <a:p>
            <a:r>
              <a:rPr lang="en-US" altLang="zh-CN" dirty="0"/>
              <a:t>1.</a:t>
            </a:r>
            <a:r>
              <a:rPr lang="zh-CN" altLang="zh-CN" dirty="0"/>
              <a:t>外部调用，可以完成一次完整循环，也可以执行一个单步。</a:t>
            </a:r>
          </a:p>
          <a:p>
            <a:r>
              <a:rPr lang="en-US" altLang="zh-CN" dirty="0" err="1"/>
              <a:t>collectgarbage</a:t>
            </a:r>
            <a:r>
              <a:rPr lang="en-US" altLang="zh-CN" dirty="0"/>
              <a:t> ([opt [, </a:t>
            </a:r>
            <a:r>
              <a:rPr lang="en-US" altLang="zh-CN" dirty="0" err="1"/>
              <a:t>arg</a:t>
            </a:r>
            <a:r>
              <a:rPr lang="en-US" altLang="zh-CN" dirty="0"/>
              <a:t>]])</a:t>
            </a:r>
            <a:endParaRPr lang="zh-CN" altLang="zh-CN" dirty="0"/>
          </a:p>
          <a:p>
            <a:r>
              <a:rPr lang="zh-CN" altLang="zh-CN" dirty="0"/>
              <a:t>垃圾收集器的通用接口，通过参数</a:t>
            </a:r>
            <a:r>
              <a:rPr lang="en-US" altLang="zh-CN" dirty="0"/>
              <a:t>opt</a:t>
            </a:r>
            <a:r>
              <a:rPr lang="zh-CN" altLang="zh-CN" dirty="0"/>
              <a:t>提供一组不同的功能：</a:t>
            </a:r>
          </a:p>
          <a:p>
            <a:pPr lvl="0"/>
            <a:r>
              <a:rPr lang="en-US" altLang="zh-CN" b="1" dirty="0"/>
              <a:t>"</a:t>
            </a:r>
            <a:r>
              <a:rPr lang="en-US" altLang="zh-CN" dirty="0"/>
              <a:t>collect</a:t>
            </a:r>
            <a:r>
              <a:rPr lang="en-US" altLang="zh-CN" b="1" dirty="0"/>
              <a:t>": </a:t>
            </a:r>
            <a:r>
              <a:rPr lang="zh-CN" altLang="zh-CN" dirty="0"/>
              <a:t>做一次完整的垃圾收集循环。 这是默认选项。 </a:t>
            </a:r>
          </a:p>
          <a:p>
            <a:pPr lvl="0"/>
            <a:r>
              <a:rPr lang="en-US" altLang="zh-CN" b="1" dirty="0"/>
              <a:t>"</a:t>
            </a:r>
            <a:r>
              <a:rPr lang="en-US" altLang="zh-CN" dirty="0"/>
              <a:t>stop</a:t>
            </a:r>
            <a:r>
              <a:rPr lang="en-US" altLang="zh-CN" b="1" dirty="0"/>
              <a:t>": </a:t>
            </a:r>
            <a:r>
              <a:rPr lang="zh-CN" altLang="zh-CN" dirty="0"/>
              <a:t>停止垃圾收集器的运行。 在调用重启前，收集器只会因显式的调用运行。 </a:t>
            </a:r>
          </a:p>
          <a:p>
            <a:pPr lvl="0"/>
            <a:r>
              <a:rPr lang="en-US" altLang="zh-CN" b="1" dirty="0"/>
              <a:t>"</a:t>
            </a:r>
            <a:r>
              <a:rPr lang="en-US" altLang="zh-CN" dirty="0"/>
              <a:t>restart</a:t>
            </a:r>
            <a:r>
              <a:rPr lang="en-US" altLang="zh-CN" b="1" dirty="0"/>
              <a:t>": </a:t>
            </a:r>
            <a:r>
              <a:rPr lang="zh-CN" altLang="zh-CN" dirty="0"/>
              <a:t>重启垃圾收集器的自动运行。 </a:t>
            </a:r>
          </a:p>
          <a:p>
            <a:pPr lvl="0"/>
            <a:r>
              <a:rPr lang="en-US" altLang="zh-CN" b="1" dirty="0"/>
              <a:t>"</a:t>
            </a:r>
            <a:r>
              <a:rPr lang="en-US" altLang="zh-CN" dirty="0"/>
              <a:t>count</a:t>
            </a:r>
            <a:r>
              <a:rPr lang="en-US" altLang="zh-CN" b="1" dirty="0"/>
              <a:t>": </a:t>
            </a:r>
            <a:r>
              <a:rPr lang="zh-CN" altLang="zh-CN" dirty="0"/>
              <a:t>以</a:t>
            </a:r>
            <a:r>
              <a:rPr lang="en-US" altLang="zh-CN" dirty="0"/>
              <a:t> K </a:t>
            </a:r>
            <a:r>
              <a:rPr lang="zh-CN" altLang="zh-CN" dirty="0"/>
              <a:t>字节数为单位返回</a:t>
            </a:r>
            <a:r>
              <a:rPr lang="en-US" altLang="zh-CN" dirty="0"/>
              <a:t> </a:t>
            </a:r>
            <a:r>
              <a:rPr lang="en-US" altLang="zh-CN" dirty="0" err="1"/>
              <a:t>Lua</a:t>
            </a:r>
            <a:r>
              <a:rPr lang="en-US" altLang="zh-CN" dirty="0"/>
              <a:t> </a:t>
            </a:r>
            <a:r>
              <a:rPr lang="zh-CN" altLang="zh-CN" dirty="0"/>
              <a:t>使用的总内存数。 这个值有小数部分，所以只需要乘上</a:t>
            </a:r>
            <a:r>
              <a:rPr lang="en-US" altLang="zh-CN" dirty="0"/>
              <a:t> 1024 </a:t>
            </a:r>
            <a:r>
              <a:rPr lang="zh-CN" altLang="zh-CN" dirty="0"/>
              <a:t>就能得到</a:t>
            </a:r>
            <a:r>
              <a:rPr lang="en-US" altLang="zh-CN" dirty="0"/>
              <a:t> </a:t>
            </a:r>
            <a:r>
              <a:rPr lang="en-US" altLang="zh-CN" dirty="0" err="1"/>
              <a:t>Lua</a:t>
            </a:r>
            <a:r>
              <a:rPr lang="en-US" altLang="zh-CN" dirty="0"/>
              <a:t> </a:t>
            </a:r>
            <a:r>
              <a:rPr lang="zh-CN" altLang="zh-CN" dirty="0"/>
              <a:t>使用的准确字节数（除非溢出）。 </a:t>
            </a:r>
          </a:p>
          <a:p>
            <a:pPr lvl="0"/>
            <a:r>
              <a:rPr lang="en-US" altLang="zh-CN" b="1" dirty="0"/>
              <a:t>"</a:t>
            </a:r>
            <a:r>
              <a:rPr lang="en-US" altLang="zh-CN" dirty="0"/>
              <a:t>step</a:t>
            </a:r>
            <a:r>
              <a:rPr lang="en-US" altLang="zh-CN" b="1" dirty="0"/>
              <a:t>": </a:t>
            </a:r>
            <a:r>
              <a:rPr lang="zh-CN" altLang="zh-CN" dirty="0"/>
              <a:t>单步运行垃圾收集器。 步长</a:t>
            </a:r>
            <a:r>
              <a:rPr lang="en-US" altLang="zh-CN" dirty="0"/>
              <a:t>“</a:t>
            </a:r>
            <a:r>
              <a:rPr lang="zh-CN" altLang="zh-CN" dirty="0"/>
              <a:t>大小</a:t>
            </a:r>
            <a:r>
              <a:rPr lang="en-US" altLang="zh-CN" dirty="0"/>
              <a:t>”</a:t>
            </a:r>
            <a:r>
              <a:rPr lang="zh-CN" altLang="zh-CN" dirty="0"/>
              <a:t>由</a:t>
            </a:r>
            <a:r>
              <a:rPr lang="en-US" altLang="zh-CN" dirty="0"/>
              <a:t> </a:t>
            </a:r>
            <a:r>
              <a:rPr lang="en-US" altLang="zh-CN" dirty="0" err="1"/>
              <a:t>arg</a:t>
            </a:r>
            <a:r>
              <a:rPr lang="en-US" altLang="zh-CN" dirty="0"/>
              <a:t> </a:t>
            </a:r>
            <a:r>
              <a:rPr lang="zh-CN" altLang="zh-CN" dirty="0"/>
              <a:t>控制。 传入</a:t>
            </a:r>
            <a:r>
              <a:rPr lang="en-US" altLang="zh-CN" dirty="0"/>
              <a:t> 0 </a:t>
            </a:r>
            <a:r>
              <a:rPr lang="zh-CN" altLang="zh-CN" dirty="0"/>
              <a:t>时，收集器步进（不可分割的）一步。 传入非</a:t>
            </a:r>
            <a:r>
              <a:rPr lang="en-US" altLang="zh-CN" dirty="0"/>
              <a:t> 0 </a:t>
            </a:r>
            <a:r>
              <a:rPr lang="zh-CN" altLang="zh-CN" dirty="0"/>
              <a:t>值， 收集器收集相当于</a:t>
            </a:r>
            <a:r>
              <a:rPr lang="en-US" altLang="zh-CN" dirty="0"/>
              <a:t> </a:t>
            </a:r>
            <a:r>
              <a:rPr lang="en-US" altLang="zh-CN" dirty="0" err="1"/>
              <a:t>Lua</a:t>
            </a:r>
            <a:r>
              <a:rPr lang="en-US" altLang="zh-CN" dirty="0"/>
              <a:t> </a:t>
            </a:r>
            <a:r>
              <a:rPr lang="zh-CN" altLang="zh-CN" dirty="0"/>
              <a:t>分配这些多（</a:t>
            </a:r>
            <a:r>
              <a:rPr lang="en-US" altLang="zh-CN" dirty="0"/>
              <a:t>K </a:t>
            </a:r>
            <a:r>
              <a:rPr lang="zh-CN" altLang="zh-CN" dirty="0"/>
              <a:t>字节）内存的工作。如果收集器结束一个循环将返回 </a:t>
            </a:r>
            <a:r>
              <a:rPr lang="en-US" altLang="zh-CN" b="1" dirty="0"/>
              <a:t>true </a:t>
            </a:r>
            <a:r>
              <a:rPr lang="zh-CN" altLang="zh-CN" dirty="0"/>
              <a:t>。 </a:t>
            </a:r>
          </a:p>
          <a:p>
            <a:pPr lvl="0"/>
            <a:r>
              <a:rPr lang="en-US" altLang="zh-CN" b="1" dirty="0"/>
              <a:t>"</a:t>
            </a:r>
            <a:r>
              <a:rPr lang="en-US" altLang="zh-CN" dirty="0" err="1"/>
              <a:t>setpause</a:t>
            </a:r>
            <a:r>
              <a:rPr lang="en-US" altLang="zh-CN" b="1" dirty="0"/>
              <a:t>": </a:t>
            </a:r>
            <a:r>
              <a:rPr lang="zh-CN" altLang="zh-CN" dirty="0"/>
              <a:t>将</a:t>
            </a:r>
            <a:r>
              <a:rPr lang="en-US" altLang="zh-CN" dirty="0"/>
              <a:t> </a:t>
            </a:r>
            <a:r>
              <a:rPr lang="en-US" altLang="zh-CN" dirty="0" err="1"/>
              <a:t>arg</a:t>
            </a:r>
            <a:r>
              <a:rPr lang="en-US" altLang="zh-CN" dirty="0"/>
              <a:t> </a:t>
            </a:r>
            <a:r>
              <a:rPr lang="zh-CN" altLang="zh-CN" dirty="0"/>
              <a:t>设为收集器的 间歇率。返回 间歇率 的前一个值。 </a:t>
            </a:r>
          </a:p>
          <a:p>
            <a:pPr lvl="0"/>
            <a:r>
              <a:rPr lang="en-US" altLang="zh-CN" b="1" dirty="0"/>
              <a:t>"</a:t>
            </a:r>
            <a:r>
              <a:rPr lang="en-US" altLang="zh-CN" dirty="0" err="1"/>
              <a:t>setstepmul</a:t>
            </a:r>
            <a:r>
              <a:rPr lang="en-US" altLang="zh-CN" b="1" dirty="0"/>
              <a:t>": </a:t>
            </a:r>
            <a:r>
              <a:rPr lang="zh-CN" altLang="zh-CN" dirty="0"/>
              <a:t>将</a:t>
            </a:r>
            <a:r>
              <a:rPr lang="en-US" altLang="zh-CN" dirty="0"/>
              <a:t> </a:t>
            </a:r>
            <a:r>
              <a:rPr lang="en-US" altLang="zh-CN" dirty="0" err="1"/>
              <a:t>arg</a:t>
            </a:r>
            <a:r>
              <a:rPr lang="en-US" altLang="zh-CN" dirty="0"/>
              <a:t> </a:t>
            </a:r>
            <a:r>
              <a:rPr lang="zh-CN" altLang="zh-CN" dirty="0"/>
              <a:t>设为收集器的 步进倍率。返回 步进倍率 的前一个值。 </a:t>
            </a:r>
          </a:p>
          <a:p>
            <a:r>
              <a:rPr lang="en-US" altLang="zh-CN" b="1" dirty="0"/>
              <a:t>"</a:t>
            </a:r>
            <a:r>
              <a:rPr lang="en-US" altLang="zh-CN" dirty="0" err="1"/>
              <a:t>isrunning</a:t>
            </a:r>
            <a:r>
              <a:rPr lang="en-US" altLang="zh-CN" b="1" dirty="0"/>
              <a:t>": </a:t>
            </a:r>
            <a:r>
              <a:rPr lang="zh-CN" altLang="zh-CN" dirty="0"/>
              <a:t>返回表示收集器是否在工作的布尔值 （即未被停止）。</a:t>
            </a:r>
          </a:p>
        </p:txBody>
      </p:sp>
    </p:spTree>
    <p:extLst>
      <p:ext uri="{BB962C8B-B14F-4D97-AF65-F5344CB8AC3E}">
        <p14:creationId xmlns:p14="http://schemas.microsoft.com/office/powerpoint/2010/main" val="125613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07690" y="116770"/>
            <a:ext cx="7020170" cy="764815"/>
          </a:xfrm>
          <a:prstGeom prst="rect">
            <a:avLst/>
          </a:prstGeom>
          <a:noFill/>
        </p:spPr>
        <p:txBody>
          <a:bodyPr/>
          <a:lstStyle>
            <a:lvl1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l"/>
            <a:r>
              <a:rPr lang="en-US" altLang="zh-CN" sz="2800" dirty="0">
                <a:solidFill>
                  <a:schemeClr val="bg1"/>
                </a:solidFill>
                <a:latin typeface="+mj-ea"/>
              </a:rPr>
              <a:t>4</a:t>
            </a:r>
            <a:r>
              <a:rPr lang="zh-CN" altLang="en-US" sz="2800" dirty="0">
                <a:solidFill>
                  <a:schemeClr val="bg1"/>
                </a:solidFill>
                <a:latin typeface="+mj-ea"/>
              </a:rPr>
              <a:t>、</a:t>
            </a:r>
            <a:r>
              <a:rPr lang="en-US" altLang="zh-CN" sz="2800" dirty="0" err="1">
                <a:solidFill>
                  <a:schemeClr val="bg1"/>
                </a:solidFill>
                <a:latin typeface="+mj-ea"/>
              </a:rPr>
              <a:t>Lua</a:t>
            </a:r>
            <a:r>
              <a:rPr lang="en-US" altLang="zh-CN" sz="2800" dirty="0">
                <a:solidFill>
                  <a:schemeClr val="bg1"/>
                </a:solidFill>
                <a:latin typeface="+mj-ea"/>
              </a:rPr>
              <a:t> GC</a:t>
            </a:r>
            <a:r>
              <a:rPr lang="zh-CN" altLang="en-US" sz="2800" dirty="0">
                <a:solidFill>
                  <a:schemeClr val="bg1"/>
                </a:solidFill>
                <a:latin typeface="+mj-ea"/>
              </a:rPr>
              <a:t>浅析与部分疑问的解答</a:t>
            </a:r>
          </a:p>
          <a:p>
            <a:pPr algn="l" eaLnBrk="1" hangingPunct="1"/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710" y="1196845"/>
            <a:ext cx="79925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zh-CN" dirty="0"/>
              <a:t>分配内存不足时自动调用，完成一次完整循环。但此时设置紧急模式。</a:t>
            </a:r>
          </a:p>
          <a:p>
            <a:r>
              <a:rPr lang="zh-CN" altLang="zh-CN" dirty="0"/>
              <a:t>此时，标记</a:t>
            </a:r>
            <a:r>
              <a:rPr lang="en-US" altLang="zh-CN" dirty="0"/>
              <a:t>thread</a:t>
            </a:r>
            <a:r>
              <a:rPr lang="zh-CN" altLang="zh-CN" dirty="0"/>
              <a:t>不会标记栈，不会收缩栈，不会去清理</a:t>
            </a:r>
            <a:r>
              <a:rPr lang="en-US" altLang="zh-CN" dirty="0" err="1"/>
              <a:t>tobefnz</a:t>
            </a:r>
            <a:r>
              <a:rPr lang="zh-CN" altLang="zh-CN" dirty="0" smtClean="0"/>
              <a:t>列表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3.Lua</a:t>
            </a:r>
            <a:r>
              <a:rPr lang="zh-CN" altLang="zh-CN" dirty="0"/>
              <a:t>在运行时检查</a:t>
            </a:r>
            <a:r>
              <a:rPr lang="en-US" altLang="zh-CN" dirty="0"/>
              <a:t>GC</a:t>
            </a:r>
            <a:r>
              <a:rPr lang="zh-CN" altLang="zh-CN" dirty="0"/>
              <a:t>发现其负债超过限定，会单步执行</a:t>
            </a:r>
            <a:r>
              <a:rPr lang="en-US" altLang="zh-CN" dirty="0" smtClean="0"/>
              <a:t>GC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zh-CN" dirty="0"/>
              <a:t>上面</a:t>
            </a:r>
            <a:r>
              <a:rPr lang="en-US" altLang="zh-CN" dirty="0"/>
              <a:t>3</a:t>
            </a:r>
            <a:r>
              <a:rPr lang="zh-CN" altLang="zh-CN" dirty="0"/>
              <a:t>点即</a:t>
            </a:r>
            <a:r>
              <a:rPr lang="en-US" altLang="zh-CN" dirty="0" err="1"/>
              <a:t>LuaGC</a:t>
            </a:r>
            <a:r>
              <a:rPr lang="zh-CN" altLang="zh-CN" dirty="0"/>
              <a:t>运行的时机，第三点是</a:t>
            </a:r>
            <a:r>
              <a:rPr lang="en-US" altLang="zh-CN" dirty="0" err="1"/>
              <a:t>Lua</a:t>
            </a:r>
            <a:r>
              <a:rPr lang="zh-CN" altLang="zh-CN" dirty="0"/>
              <a:t>自动单步运行</a:t>
            </a:r>
            <a:r>
              <a:rPr lang="en-US" altLang="zh-CN" dirty="0"/>
              <a:t>GC</a:t>
            </a:r>
            <a:r>
              <a:rPr lang="zh-CN" altLang="zh-CN" dirty="0"/>
              <a:t>，那么这个自动运行的间隙如何控制呢？</a:t>
            </a:r>
          </a:p>
          <a:p>
            <a:r>
              <a:rPr lang="zh-CN" altLang="zh-CN" dirty="0"/>
              <a:t>这个可以看上面的</a:t>
            </a:r>
            <a:r>
              <a:rPr lang="en-US" altLang="zh-CN" dirty="0" err="1"/>
              <a:t>collectgarbage</a:t>
            </a:r>
            <a:r>
              <a:rPr lang="en-US" altLang="zh-CN" dirty="0"/>
              <a:t> ([opt [, </a:t>
            </a:r>
            <a:r>
              <a:rPr lang="en-US" altLang="zh-CN" dirty="0" err="1"/>
              <a:t>arg</a:t>
            </a:r>
            <a:r>
              <a:rPr lang="en-US" altLang="zh-CN" dirty="0"/>
              <a:t>]])</a:t>
            </a:r>
            <a:r>
              <a:rPr lang="zh-CN" altLang="zh-CN" dirty="0"/>
              <a:t>函数。</a:t>
            </a:r>
            <a:endParaRPr lang="en-US" altLang="zh-CN" dirty="0"/>
          </a:p>
          <a:p>
            <a:r>
              <a:rPr lang="zh-CN" altLang="zh-CN" dirty="0"/>
              <a:t>通俗的讲</a:t>
            </a:r>
            <a:r>
              <a:rPr lang="en-US" altLang="zh-CN" dirty="0"/>
              <a:t>pause</a:t>
            </a:r>
            <a:r>
              <a:rPr lang="zh-CN" altLang="zh-CN" dirty="0"/>
              <a:t>是一次</a:t>
            </a:r>
            <a:r>
              <a:rPr lang="en-US" altLang="zh-CN" dirty="0" err="1"/>
              <a:t>Lua</a:t>
            </a:r>
            <a:r>
              <a:rPr lang="en-US" altLang="zh-CN" dirty="0"/>
              <a:t> GC</a:t>
            </a:r>
            <a:r>
              <a:rPr lang="zh-CN" altLang="zh-CN" dirty="0"/>
              <a:t>完成循环后的等待</a:t>
            </a:r>
            <a:r>
              <a:rPr lang="en-US" altLang="zh-CN" dirty="0"/>
              <a:t>“</a:t>
            </a:r>
            <a:r>
              <a:rPr lang="zh-CN" altLang="zh-CN" dirty="0"/>
              <a:t>时间</a:t>
            </a:r>
            <a:r>
              <a:rPr lang="en-US" altLang="zh-CN" dirty="0"/>
              <a:t>”</a:t>
            </a:r>
            <a:r>
              <a:rPr lang="zh-CN" altLang="zh-CN" dirty="0"/>
              <a:t>。而</a:t>
            </a:r>
            <a:r>
              <a:rPr lang="en-US" altLang="zh-CN" dirty="0" err="1"/>
              <a:t>stepmul</a:t>
            </a:r>
            <a:r>
              <a:rPr lang="zh-CN" altLang="zh-CN" dirty="0"/>
              <a:t>是</a:t>
            </a:r>
            <a:r>
              <a:rPr lang="en-US" altLang="zh-CN" dirty="0"/>
              <a:t>GC</a:t>
            </a:r>
            <a:r>
              <a:rPr lang="zh-CN" altLang="zh-CN" dirty="0"/>
              <a:t>在一次循环过程中，一步结束后，下一步清理的间隔</a:t>
            </a:r>
            <a:r>
              <a:rPr lang="en-US" altLang="zh-CN" dirty="0"/>
              <a:t>“</a:t>
            </a:r>
            <a:r>
              <a:rPr lang="zh-CN" altLang="zh-CN" dirty="0"/>
              <a:t>时间</a:t>
            </a:r>
            <a:r>
              <a:rPr lang="en-US" altLang="zh-CN" dirty="0"/>
              <a:t>”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3995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07690" y="116770"/>
            <a:ext cx="7020170" cy="764815"/>
          </a:xfrm>
          <a:prstGeom prst="rect">
            <a:avLst/>
          </a:prstGeom>
          <a:noFill/>
        </p:spPr>
        <p:txBody>
          <a:bodyPr/>
          <a:lstStyle>
            <a:lvl1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l"/>
            <a:r>
              <a:rPr lang="en-US" altLang="zh-CN" sz="2800" dirty="0">
                <a:solidFill>
                  <a:schemeClr val="bg1"/>
                </a:solidFill>
                <a:latin typeface="+mj-ea"/>
              </a:rPr>
              <a:t>5</a:t>
            </a:r>
            <a:r>
              <a:rPr lang="zh-CN" altLang="en-US" sz="2800" dirty="0">
                <a:solidFill>
                  <a:schemeClr val="bg1"/>
                </a:solidFill>
                <a:latin typeface="+mj-ea"/>
              </a:rPr>
              <a:t>、</a:t>
            </a:r>
            <a:r>
              <a:rPr lang="en-US" altLang="zh-CN" sz="2800" dirty="0" smtClean="0">
                <a:solidFill>
                  <a:schemeClr val="bg1"/>
                </a:solidFill>
                <a:latin typeface="+mj-ea"/>
              </a:rPr>
              <a:t>QA</a:t>
            </a:r>
            <a:endParaRPr lang="zh-CN" altLang="en-US" sz="28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710" y="2708950"/>
            <a:ext cx="79925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rgbClr val="00B050"/>
                </a:solidFill>
              </a:rPr>
              <a:t>QA</a:t>
            </a:r>
            <a:endParaRPr lang="zh-CN" altLang="zh-CN" sz="9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05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/>
              <a:t>THANKS</a:t>
            </a:r>
            <a:endParaRPr lang="zh-CN" altLang="en-US" sz="5400" dirty="0"/>
          </a:p>
        </p:txBody>
      </p:sp>
      <p:sp useBgFill="1">
        <p:nvSpPr>
          <p:cNvPr id="3" name="副标题 2"/>
          <p:cNvSpPr txBox="1">
            <a:spLocks noChangeArrowheads="1"/>
          </p:cNvSpPr>
          <p:nvPr/>
        </p:nvSpPr>
        <p:spPr bwMode="auto">
          <a:xfrm>
            <a:off x="7308190" y="6433741"/>
            <a:ext cx="2019866" cy="404664"/>
          </a:xfrm>
          <a:prstGeom prst="rect">
            <a:avLst/>
          </a:prstGeom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zh-CN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博雅互动国际有限公司  版权所有 严禁复制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文档创建者：</a:t>
            </a: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人力资源部</a:t>
            </a:r>
            <a:r>
              <a:rPr lang="en-US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/</a:t>
            </a: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组织发展组</a:t>
            </a:r>
            <a:endParaRPr lang="en-US" altLang="zh-CN" sz="7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文件密级：</a:t>
            </a: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内部使用</a:t>
            </a:r>
            <a:endParaRPr lang="zh-CN" altLang="zh-CN" sz="7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214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0" y="0"/>
            <a:ext cx="7020170" cy="764815"/>
          </a:xfrm>
          <a:prstGeom prst="rect">
            <a:avLst/>
          </a:prstGeom>
          <a:noFill/>
        </p:spPr>
        <p:txBody>
          <a:bodyPr/>
          <a:lstStyle>
            <a:lvl1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latin typeface="+mj-ea"/>
              </a:rPr>
              <a:t>1.</a:t>
            </a:r>
            <a:r>
              <a:rPr lang="en-US" altLang="zh-CN" sz="2800" dirty="0" err="1" smtClean="0">
                <a:solidFill>
                  <a:schemeClr val="bg1"/>
                </a:solidFill>
                <a:latin typeface="+mj-ea"/>
              </a:rPr>
              <a:t>Lua</a:t>
            </a:r>
            <a:r>
              <a:rPr lang="en-US" altLang="zh-CN" sz="2800" dirty="0" smtClean="0">
                <a:solidFill>
                  <a:schemeClr val="bg1"/>
                </a:solidFill>
                <a:latin typeface="+mj-ea"/>
              </a:rPr>
              <a:t> </a:t>
            </a:r>
            <a:r>
              <a:rPr lang="zh-CN" altLang="en-US" sz="2800" dirty="0">
                <a:solidFill>
                  <a:schemeClr val="bg1"/>
                </a:solidFill>
                <a:latin typeface="+mj-ea"/>
              </a:rPr>
              <a:t>基本类型介绍及内存布局</a:t>
            </a:r>
          </a:p>
          <a:p>
            <a:pPr algn="l" eaLnBrk="1" hangingPunct="1"/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325" y="1850434"/>
            <a:ext cx="2838450" cy="8763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900" y="893287"/>
            <a:ext cx="2781300" cy="8286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1" y="893287"/>
            <a:ext cx="2781300" cy="59351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0950" y="2996970"/>
            <a:ext cx="2676525" cy="25336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247132" y="998520"/>
            <a:ext cx="14210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1.Nil</a:t>
            </a:r>
            <a:endParaRPr lang="en-US" altLang="zh-CN" dirty="0" smtClean="0"/>
          </a:p>
          <a:p>
            <a:r>
              <a:rPr lang="en-US" altLang="zh-CN" dirty="0" err="1" smtClean="0"/>
              <a:t>2.</a:t>
            </a:r>
            <a:r>
              <a:rPr lang="en-US" altLang="zh-CN" dirty="0" err="1" smtClean="0">
                <a:solidFill>
                  <a:srgbClr val="FFC000"/>
                </a:solidFill>
              </a:rPr>
              <a:t>Number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r>
              <a:rPr lang="en-US" altLang="zh-CN" dirty="0" err="1" smtClean="0"/>
              <a:t>3.Table</a:t>
            </a:r>
            <a:endParaRPr lang="en-US" altLang="zh-CN" dirty="0" smtClean="0"/>
          </a:p>
          <a:p>
            <a:r>
              <a:rPr lang="en-US" altLang="zh-CN" dirty="0" err="1" smtClean="0"/>
              <a:t>4.Thread</a:t>
            </a:r>
            <a:endParaRPr lang="en-US" altLang="zh-CN" dirty="0" smtClean="0"/>
          </a:p>
          <a:p>
            <a:r>
              <a:rPr lang="en-US" altLang="zh-CN" dirty="0" err="1" smtClean="0"/>
              <a:t>5.Function</a:t>
            </a:r>
            <a:endParaRPr lang="en-US" altLang="zh-CN" dirty="0" smtClean="0"/>
          </a:p>
          <a:p>
            <a:r>
              <a:rPr lang="en-US" altLang="zh-CN" dirty="0" err="1" smtClean="0"/>
              <a:t>6.String</a:t>
            </a:r>
            <a:endParaRPr lang="en-US" altLang="zh-CN" dirty="0" smtClean="0"/>
          </a:p>
          <a:p>
            <a:r>
              <a:rPr lang="en-US" altLang="zh-CN" dirty="0" err="1" smtClean="0"/>
              <a:t>7.</a:t>
            </a:r>
            <a:r>
              <a:rPr lang="en-US" altLang="zh-CN" dirty="0" err="1" smtClean="0">
                <a:solidFill>
                  <a:srgbClr val="FFC000"/>
                </a:solidFill>
              </a:rPr>
              <a:t>Boolean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r>
              <a:rPr lang="en-US" altLang="zh-CN" dirty="0" err="1" smtClean="0"/>
              <a:t>8.Userdata</a:t>
            </a:r>
            <a:endParaRPr lang="en-US" altLang="zh-CN" dirty="0" smtClean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7132" y="3789025"/>
            <a:ext cx="20669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1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0" y="0"/>
            <a:ext cx="7020170" cy="764815"/>
          </a:xfrm>
          <a:prstGeom prst="rect">
            <a:avLst/>
          </a:prstGeom>
          <a:noFill/>
        </p:spPr>
        <p:txBody>
          <a:bodyPr/>
          <a:lstStyle>
            <a:lvl1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latin typeface="+mj-ea"/>
              </a:rPr>
              <a:t>1.</a:t>
            </a:r>
            <a:r>
              <a:rPr lang="en-US" altLang="zh-CN" sz="2800" dirty="0" err="1" smtClean="0">
                <a:solidFill>
                  <a:schemeClr val="bg1"/>
                </a:solidFill>
                <a:latin typeface="+mj-ea"/>
              </a:rPr>
              <a:t>Lua</a:t>
            </a:r>
            <a:r>
              <a:rPr lang="en-US" altLang="zh-CN" sz="2800" dirty="0" smtClean="0">
                <a:solidFill>
                  <a:schemeClr val="bg1"/>
                </a:solidFill>
                <a:latin typeface="+mj-ea"/>
              </a:rPr>
              <a:t> </a:t>
            </a:r>
            <a:r>
              <a:rPr lang="zh-CN" altLang="en-US" sz="2800" dirty="0">
                <a:solidFill>
                  <a:schemeClr val="bg1"/>
                </a:solidFill>
                <a:latin typeface="+mj-ea"/>
              </a:rPr>
              <a:t>基本类型介绍及内存布局</a:t>
            </a:r>
          </a:p>
          <a:p>
            <a:pPr algn="l" eaLnBrk="1" hangingPunct="1"/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46" y="4365065"/>
            <a:ext cx="5229225" cy="447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29" y="5217916"/>
            <a:ext cx="2314575" cy="752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29" y="884284"/>
            <a:ext cx="4752975" cy="28765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2782" y="1700880"/>
            <a:ext cx="39147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6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0" y="0"/>
            <a:ext cx="7020170" cy="764815"/>
          </a:xfrm>
          <a:prstGeom prst="rect">
            <a:avLst/>
          </a:prstGeom>
          <a:noFill/>
        </p:spPr>
        <p:txBody>
          <a:bodyPr/>
          <a:lstStyle>
            <a:lvl1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latin typeface="+mj-ea"/>
              </a:rPr>
              <a:t>1.</a:t>
            </a:r>
            <a:r>
              <a:rPr lang="en-US" altLang="zh-CN" sz="2800" dirty="0" err="1" smtClean="0">
                <a:solidFill>
                  <a:schemeClr val="bg1"/>
                </a:solidFill>
                <a:latin typeface="+mj-ea"/>
              </a:rPr>
              <a:t>Lua</a:t>
            </a:r>
            <a:r>
              <a:rPr lang="en-US" altLang="zh-CN" sz="2800" dirty="0" smtClean="0">
                <a:solidFill>
                  <a:schemeClr val="bg1"/>
                </a:solidFill>
                <a:latin typeface="+mj-ea"/>
              </a:rPr>
              <a:t> </a:t>
            </a:r>
            <a:r>
              <a:rPr lang="zh-CN" altLang="en-US" sz="2800" dirty="0">
                <a:solidFill>
                  <a:schemeClr val="bg1"/>
                </a:solidFill>
                <a:latin typeface="+mj-ea"/>
              </a:rPr>
              <a:t>基本类型介绍及内存布局</a:t>
            </a:r>
          </a:p>
          <a:p>
            <a:pPr algn="l" eaLnBrk="1" hangingPunct="1"/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95" y="836820"/>
            <a:ext cx="4381500" cy="26098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95" y="3645015"/>
            <a:ext cx="55245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2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0" y="0"/>
            <a:ext cx="7020170" cy="764815"/>
          </a:xfrm>
          <a:prstGeom prst="rect">
            <a:avLst/>
          </a:prstGeom>
          <a:noFill/>
        </p:spPr>
        <p:txBody>
          <a:bodyPr/>
          <a:lstStyle>
            <a:lvl1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latin typeface="+mj-ea"/>
              </a:rPr>
              <a:t>1.</a:t>
            </a:r>
            <a:r>
              <a:rPr lang="en-US" altLang="zh-CN" sz="2800" dirty="0" err="1" smtClean="0">
                <a:solidFill>
                  <a:schemeClr val="bg1"/>
                </a:solidFill>
                <a:latin typeface="+mj-ea"/>
              </a:rPr>
              <a:t>Lua</a:t>
            </a:r>
            <a:r>
              <a:rPr lang="en-US" altLang="zh-CN" sz="2800" dirty="0" smtClean="0">
                <a:solidFill>
                  <a:schemeClr val="bg1"/>
                </a:solidFill>
                <a:latin typeface="+mj-ea"/>
              </a:rPr>
              <a:t> </a:t>
            </a:r>
            <a:r>
              <a:rPr lang="zh-CN" altLang="en-US" sz="2800" dirty="0">
                <a:solidFill>
                  <a:schemeClr val="bg1"/>
                </a:solidFill>
                <a:latin typeface="+mj-ea"/>
              </a:rPr>
              <a:t>基本类型介绍及内存布局</a:t>
            </a:r>
          </a:p>
          <a:p>
            <a:pPr algn="l" eaLnBrk="1" hangingPunct="1"/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00" y="980830"/>
            <a:ext cx="2581275" cy="20764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55" y="980830"/>
            <a:ext cx="2447925" cy="14573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47" y="3740901"/>
            <a:ext cx="2143125" cy="2333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7742" y="4240895"/>
            <a:ext cx="28003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0" y="0"/>
            <a:ext cx="7020170" cy="764815"/>
          </a:xfrm>
          <a:prstGeom prst="rect">
            <a:avLst/>
          </a:prstGeom>
          <a:noFill/>
        </p:spPr>
        <p:txBody>
          <a:bodyPr/>
          <a:lstStyle>
            <a:lvl1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bg1"/>
                </a:solidFill>
                <a:latin typeface="+mj-ea"/>
              </a:rPr>
              <a:t>2</a:t>
            </a:r>
            <a:r>
              <a:rPr lang="zh-CN" altLang="en-US" sz="2800" dirty="0">
                <a:solidFill>
                  <a:schemeClr val="bg1"/>
                </a:solidFill>
                <a:latin typeface="+mj-ea"/>
              </a:rPr>
              <a:t>、</a:t>
            </a:r>
            <a:r>
              <a:rPr lang="en-US" altLang="zh-CN" sz="2800" dirty="0" err="1">
                <a:solidFill>
                  <a:schemeClr val="bg1"/>
                </a:solidFill>
                <a:latin typeface="+mj-ea"/>
              </a:rPr>
              <a:t>Lua</a:t>
            </a:r>
            <a:r>
              <a:rPr lang="en-US" altLang="zh-CN" sz="2800" dirty="0">
                <a:solidFill>
                  <a:schemeClr val="bg1"/>
                </a:solidFill>
                <a:latin typeface="+mj-ea"/>
              </a:rPr>
              <a:t> </a:t>
            </a:r>
            <a:r>
              <a:rPr lang="zh-CN" altLang="en-US" sz="2800" dirty="0">
                <a:solidFill>
                  <a:schemeClr val="bg1"/>
                </a:solidFill>
                <a:latin typeface="+mj-ea"/>
              </a:rPr>
              <a:t>运行时堆栈变动</a:t>
            </a:r>
          </a:p>
          <a:p>
            <a:pPr algn="l" eaLnBrk="1" hangingPunct="1"/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42" y="908825"/>
            <a:ext cx="6094286" cy="532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9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0" y="0"/>
            <a:ext cx="7020170" cy="764815"/>
          </a:xfrm>
          <a:prstGeom prst="rect">
            <a:avLst/>
          </a:prstGeom>
          <a:noFill/>
        </p:spPr>
        <p:txBody>
          <a:bodyPr/>
          <a:lstStyle>
            <a:lvl1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bg1"/>
                </a:solidFill>
                <a:latin typeface="+mj-ea"/>
              </a:rPr>
              <a:t>2</a:t>
            </a:r>
            <a:r>
              <a:rPr lang="zh-CN" altLang="en-US" sz="2800" dirty="0">
                <a:solidFill>
                  <a:schemeClr val="bg1"/>
                </a:solidFill>
                <a:latin typeface="+mj-ea"/>
              </a:rPr>
              <a:t>、</a:t>
            </a:r>
            <a:r>
              <a:rPr lang="en-US" altLang="zh-CN" sz="2800" dirty="0" err="1">
                <a:solidFill>
                  <a:schemeClr val="bg1"/>
                </a:solidFill>
                <a:latin typeface="+mj-ea"/>
              </a:rPr>
              <a:t>Lua</a:t>
            </a:r>
            <a:r>
              <a:rPr lang="en-US" altLang="zh-CN" sz="2800" dirty="0">
                <a:solidFill>
                  <a:schemeClr val="bg1"/>
                </a:solidFill>
                <a:latin typeface="+mj-ea"/>
              </a:rPr>
              <a:t> </a:t>
            </a:r>
            <a:r>
              <a:rPr lang="zh-CN" altLang="en-US" sz="2800" dirty="0">
                <a:solidFill>
                  <a:schemeClr val="bg1"/>
                </a:solidFill>
                <a:latin typeface="+mj-ea"/>
              </a:rPr>
              <a:t>运行时堆栈变动</a:t>
            </a:r>
          </a:p>
          <a:p>
            <a:pPr algn="l" eaLnBrk="1" hangingPunct="1"/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95" y="908825"/>
            <a:ext cx="7632530" cy="563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9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0" y="0"/>
            <a:ext cx="7020170" cy="764815"/>
          </a:xfrm>
          <a:prstGeom prst="rect">
            <a:avLst/>
          </a:prstGeom>
          <a:noFill/>
        </p:spPr>
        <p:txBody>
          <a:bodyPr/>
          <a:lstStyle>
            <a:lvl1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bg1"/>
                </a:solidFill>
                <a:latin typeface="+mj-ea"/>
              </a:rPr>
              <a:t>2</a:t>
            </a:r>
            <a:r>
              <a:rPr lang="zh-CN" altLang="en-US" sz="2800" dirty="0">
                <a:solidFill>
                  <a:schemeClr val="bg1"/>
                </a:solidFill>
                <a:latin typeface="+mj-ea"/>
              </a:rPr>
              <a:t>、</a:t>
            </a:r>
            <a:r>
              <a:rPr lang="en-US" altLang="zh-CN" sz="2800" dirty="0" err="1">
                <a:solidFill>
                  <a:schemeClr val="bg1"/>
                </a:solidFill>
                <a:latin typeface="+mj-ea"/>
              </a:rPr>
              <a:t>Lua</a:t>
            </a:r>
            <a:r>
              <a:rPr lang="en-US" altLang="zh-CN" sz="2800" dirty="0">
                <a:solidFill>
                  <a:schemeClr val="bg1"/>
                </a:solidFill>
                <a:latin typeface="+mj-ea"/>
              </a:rPr>
              <a:t> </a:t>
            </a:r>
            <a:r>
              <a:rPr lang="zh-CN" altLang="en-US" sz="2800" dirty="0">
                <a:solidFill>
                  <a:schemeClr val="bg1"/>
                </a:solidFill>
                <a:latin typeface="+mj-ea"/>
              </a:rPr>
              <a:t>运行时堆栈变动</a:t>
            </a:r>
          </a:p>
          <a:p>
            <a:pPr algn="l" eaLnBrk="1" hangingPunct="1"/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5" y="552450"/>
            <a:ext cx="7019925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4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15323</TotalTime>
  <Pages>0</Pages>
  <Words>1419</Words>
  <Characters>0</Characters>
  <Application>Microsoft Office PowerPoint</Application>
  <DocSecurity>0</DocSecurity>
  <PresentationFormat>全屏显示(4:3)</PresentationFormat>
  <Lines>0</Lines>
  <Paragraphs>130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Manager/>
  <Company>boyaa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beckzhang</dc:creator>
  <cp:keywords/>
  <dc:description/>
  <cp:lastModifiedBy>郑凯</cp:lastModifiedBy>
  <cp:revision>1091</cp:revision>
  <dcterms:created xsi:type="dcterms:W3CDTF">2012-06-15T09:11:00Z</dcterms:created>
  <dcterms:modified xsi:type="dcterms:W3CDTF">2016-12-27T02:59:49Z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