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329" r:id="rId5"/>
    <p:sldId id="337" r:id="rId6"/>
    <p:sldId id="302" r:id="rId7"/>
    <p:sldId id="339" r:id="rId8"/>
    <p:sldId id="340" r:id="rId9"/>
    <p:sldId id="341" r:id="rId10"/>
    <p:sldId id="342" r:id="rId11"/>
    <p:sldId id="343" r:id="rId12"/>
    <p:sldId id="344" r:id="rId13"/>
    <p:sldId id="345" r:id="rId14"/>
    <p:sldId id="346" r:id="rId15"/>
    <p:sldId id="348" r:id="rId16"/>
    <p:sldId id="349" r:id="rId17"/>
    <p:sldId id="350" r:id="rId18"/>
    <p:sldId id="351" r:id="rId19"/>
    <p:sldId id="352" r:id="rId20"/>
    <p:sldId id="353" r:id="rId21"/>
    <p:sldId id="354" r:id="rId22"/>
    <p:sldId id="356"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9" autoAdjust="0"/>
    <p:restoredTop sz="75000" autoAdjust="0"/>
  </p:normalViewPr>
  <p:slideViewPr>
    <p:cSldViewPr snapToGrid="0">
      <p:cViewPr>
        <p:scale>
          <a:sx n="100" d="100"/>
          <a:sy n="100" d="100"/>
        </p:scale>
        <p:origin x="104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2/6/2018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2/6/2018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a:t>
            </a:fld>
            <a:endParaRPr lang="en-US" altLang="en-US" dirty="0"/>
          </a:p>
        </p:txBody>
      </p:sp>
    </p:spTree>
    <p:extLst>
      <p:ext uri="{BB962C8B-B14F-4D97-AF65-F5344CB8AC3E}">
        <p14:creationId xmlns:p14="http://schemas.microsoft.com/office/powerpoint/2010/main" val="1522535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GB" sz="1200" kern="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88488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device driver</a:t>
            </a:r>
            <a:r>
              <a:rPr lang="en-US" baseline="0" dirty="0"/>
              <a:t> </a:t>
            </a:r>
            <a:r>
              <a:rPr lang="en-US" dirty="0"/>
              <a:t>is a software</a:t>
            </a:r>
            <a:r>
              <a:rPr lang="en-US" baseline="0" dirty="0"/>
              <a:t> </a:t>
            </a:r>
            <a:r>
              <a:rPr lang="en-US" dirty="0"/>
              <a:t>program that </a:t>
            </a:r>
            <a:r>
              <a:rPr lang="en-US" baseline="0" dirty="0"/>
              <a:t>controls a specific </a:t>
            </a:r>
            <a:r>
              <a:rPr lang="en-GB" dirty="0"/>
              <a:t>hardware peripheral.</a:t>
            </a:r>
            <a:r>
              <a:rPr lang="en-GB" baseline="0" dirty="0"/>
              <a:t> It provides an additional layer of abstraction that allows</a:t>
            </a:r>
            <a:r>
              <a:rPr lang="en-US" baseline="0" dirty="0"/>
              <a:t> OSs and other programs to communicate with specific hardware block functions without the need to know the exact details of the hardware being accessed. The software typically calls a routine in the driver, which triggers the latter to instruct its corresponding hardware to perform tasks (reads data, sends data back, etc.). The hardware peripheral can also sometimes evoke routines in the main program by sending data back or generating interruption signals.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It should be noted that drivers are hardware-dependent and operating-system-specific; so, the driver for a 16550 UART is different from the driver for a FTDI serial port converter, even if both drivers perform the same generic functions such as “send data” or “receive data”.</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3731955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of writing a</a:t>
            </a:r>
            <a:r>
              <a:rPr lang="en-US" baseline="0" dirty="0"/>
              <a:t> </a:t>
            </a:r>
            <a:r>
              <a:rPr lang="en-US" dirty="0"/>
              <a:t>driver for a hardware device requires </a:t>
            </a:r>
            <a:r>
              <a:rPr lang="en-US" baseline="0" dirty="0"/>
              <a:t>very good</a:t>
            </a:r>
            <a:r>
              <a:rPr lang="en-US" dirty="0"/>
              <a:t> understanding of how the hardware and software works/interacts.</a:t>
            </a:r>
            <a:r>
              <a:rPr lang="en-US" baseline="0" dirty="0"/>
              <a:t> </a:t>
            </a:r>
            <a:r>
              <a:rPr lang="en-US" dirty="0"/>
              <a:t>Most drivers can provide generic functions that allow developers to write higher-level application independently from specific hardware. Therefore, it is usually</a:t>
            </a:r>
            <a:r>
              <a:rPr lang="en-US" baseline="0" dirty="0"/>
              <a:t> the case that device drivers are written by </a:t>
            </a:r>
            <a:r>
              <a:rPr lang="en-US" dirty="0"/>
              <a:t>software engineers working</a:t>
            </a:r>
            <a:r>
              <a:rPr lang="en-US" baseline="0" dirty="0"/>
              <a:t> </a:t>
            </a:r>
            <a:r>
              <a:rPr lang="en-US" dirty="0"/>
              <a:t>for hardware-design companies. This is because they usually have a much better understanding than most outsiders of how their hardware works. In</a:t>
            </a:r>
            <a:r>
              <a:rPr lang="en-US" baseline="0" dirty="0"/>
              <a:t> addition, </a:t>
            </a:r>
            <a:r>
              <a:rPr lang="en-US" dirty="0"/>
              <a:t>it is</a:t>
            </a:r>
            <a:r>
              <a:rPr lang="en-US" baseline="0" dirty="0"/>
              <a:t> usually</a:t>
            </a:r>
            <a:r>
              <a:rPr lang="en-US" dirty="0"/>
              <a:t> considered in the hardware manufacturer's interest to guarantee that their customers can use their hardware in an ideal manner. The development of drivers commonly involves both the physical device vendors (physical level) and the OS vendors (logical level). In this module, we will focus on writing device drivers for the</a:t>
            </a:r>
            <a:r>
              <a:rPr lang="en-US" baseline="0" dirty="0"/>
              <a:t> peripherals connected to the AHB bus in our SoC.</a:t>
            </a:r>
            <a:endParaRPr lang="en-US"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241183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1476713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in the previous module</a:t>
            </a:r>
            <a:r>
              <a:rPr lang="en-US" baseline="0" dirty="0"/>
              <a:t>, i</a:t>
            </a:r>
            <a:r>
              <a:rPr lang="en-US" dirty="0"/>
              <a:t>n the Cortex-M0, it is very easy to define the base address of a peripheral using C language,</a:t>
            </a:r>
            <a:r>
              <a:rPr lang="en-US" baseline="0" dirty="0"/>
              <a:t> </a:t>
            </a:r>
            <a:r>
              <a:rPr lang="en-US" dirty="0"/>
              <a:t>as illustrated in this example, where we use the directive #define to define the address</a:t>
            </a:r>
            <a:r>
              <a:rPr lang="en-US" baseline="0" dirty="0"/>
              <a:t> </a:t>
            </a:r>
            <a:r>
              <a:rPr lang="en-US" dirty="0"/>
              <a:t>of the AHB timer.</a:t>
            </a:r>
            <a:r>
              <a:rPr lang="en-US" baseline="0" dirty="0"/>
              <a:t> This way, peripherals and their registers can be mapped to the global memory space and can be accessed using memory pointers. </a:t>
            </a:r>
            <a:r>
              <a:rPr lang="en-US" dirty="0"/>
              <a:t>Once the address of a peripheral is defined, it can be written to and read using C language</a:t>
            </a:r>
            <a:r>
              <a:rPr lang="en-US" baseline="0" dirty="0"/>
              <a:t>. </a:t>
            </a:r>
            <a:r>
              <a:rPr lang="en-GB" dirty="0"/>
              <a:t>This solution is fine for simple applications. However, if multiple instances of the same type of peripheral are available at the same time, we need to define the registers for each peripheral, which makes the maintenance of the code difficult.</a:t>
            </a:r>
            <a:r>
              <a:rPr lang="en-GB" baseline="0" dirty="0"/>
              <a:t> Furthermore</a:t>
            </a:r>
            <a:r>
              <a:rPr lang="en-GB" dirty="0"/>
              <a:t>, since each register is defined as a separate pointer, each register access requires a 32-bit address constant. As a result, the program image will consume more memory space.</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4110716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800"/>
              </a:spcBef>
            </a:pPr>
            <a:r>
              <a:rPr lang="en-GB" dirty="0"/>
              <a:t>To further simplify the code of the driver software and reduce code length, we can</a:t>
            </a:r>
            <a:r>
              <a:rPr lang="en-GB" baseline="0" dirty="0"/>
              <a:t> </a:t>
            </a:r>
            <a:r>
              <a:rPr lang="en-GB" dirty="0"/>
              <a:t>define the peripheral register set as a data structure, and</a:t>
            </a:r>
            <a:r>
              <a:rPr lang="en-GB" baseline="0" dirty="0"/>
              <a:t> then d</a:t>
            </a:r>
            <a:r>
              <a:rPr lang="en-GB" dirty="0"/>
              <a:t>efine the peripheral as a memory pointer to this data structure,</a:t>
            </a:r>
            <a:r>
              <a:rPr lang="en-GB" baseline="0" dirty="0"/>
              <a:t> as shown in this example. Such configuration makes it possible to share the peripheral data structure among several instances, which facilitates the maintenance of the code. </a:t>
            </a:r>
            <a:r>
              <a:rPr lang="en-GB" sz="2000" dirty="0"/>
              <a:t>It should be noted here that in most cases, all registers are defined as 32-bit words, since most peripherals are connected to the 32-bit AHB bus.</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16</a:t>
            </a:fld>
            <a:endParaRPr lang="en-US" altLang="en-US" dirty="0"/>
          </a:p>
        </p:txBody>
      </p:sp>
    </p:spTree>
    <p:extLst>
      <p:ext uri="{BB962C8B-B14F-4D97-AF65-F5344CB8AC3E}">
        <p14:creationId xmlns:p14="http://schemas.microsoft.com/office/powerpoint/2010/main" val="330916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392274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a:t>
            </a:r>
            <a:r>
              <a:rPr lang="en-US" baseline="0" dirty="0"/>
              <a:t> drivers software are written for all AHB peripherals, we need to define these peripherals in the device header file using the same standard format. </a:t>
            </a:r>
            <a:r>
              <a:rPr lang="en-US" dirty="0"/>
              <a:t>The device header file &lt;device.h&gt; contains the following four</a:t>
            </a:r>
            <a:r>
              <a:rPr lang="en-US" baseline="0" dirty="0"/>
              <a:t> </a:t>
            </a:r>
            <a:r>
              <a:rPr lang="en-US" dirty="0"/>
              <a:t>sections that are device specific:</a:t>
            </a:r>
          </a:p>
          <a:p>
            <a:endParaRPr lang="en-US" dirty="0"/>
          </a:p>
          <a:p>
            <a:pPr marL="228600" indent="-228600">
              <a:buFont typeface="+mj-lt"/>
              <a:buAutoNum type="arabicPeriod"/>
            </a:pPr>
            <a:r>
              <a:rPr lang="en-US" dirty="0"/>
              <a:t>Interrupt number definition that provides interrupt numbers (IRQn) for all exceptions and interrupts of the device</a:t>
            </a:r>
          </a:p>
          <a:p>
            <a:pPr marL="228600" indent="-228600">
              <a:buFont typeface="+mj-lt"/>
              <a:buAutoNum type="arabicPeriod"/>
            </a:pPr>
            <a:r>
              <a:rPr lang="en-US" dirty="0"/>
              <a:t>Configuration of the processor and core peripherals that reflect the features of the device</a:t>
            </a:r>
          </a:p>
          <a:p>
            <a:pPr marL="228600" indent="-228600">
              <a:buFont typeface="+mj-lt"/>
              <a:buAutoNum type="arabicPeriod"/>
            </a:pPr>
            <a:r>
              <a:rPr lang="en-US" dirty="0"/>
              <a:t>Device peripheral access layer that provides definitions for the peripheral access to all device peripherals. It contains all data structures and the address mapping for device-specific peripherals. </a:t>
            </a:r>
          </a:p>
          <a:p>
            <a:pPr marL="228600" indent="-228600">
              <a:buFont typeface="+mj-lt"/>
              <a:buAutoNum type="arabicPeriod"/>
            </a:pPr>
            <a:r>
              <a:rPr lang="en-US" dirty="0"/>
              <a:t>Access functions for peripherals (optional) provide additional helper functions for peripherals, which</a:t>
            </a:r>
            <a:r>
              <a:rPr lang="en-US" baseline="0" dirty="0"/>
              <a:t> </a:t>
            </a:r>
            <a:r>
              <a:rPr lang="en-US" dirty="0"/>
              <a:t>are useful for the programming of these peripherals.</a:t>
            </a:r>
          </a:p>
          <a:p>
            <a:pPr marL="0" indent="0">
              <a:buFont typeface="+mj-lt"/>
              <a:buNone/>
            </a:pPr>
            <a:endParaRPr lang="en-US" dirty="0"/>
          </a:p>
          <a:p>
            <a:pPr marL="0" indent="0">
              <a:buFont typeface="+mj-lt"/>
              <a:buNone/>
            </a:pPr>
            <a:r>
              <a:rPr lang="en-US" dirty="0"/>
              <a:t>Access functions may be provided as inline functions or can be external references to a device-specific library provided by the silicon vendor.</a:t>
            </a:r>
            <a:r>
              <a:rPr lang="en-US" baseline="0" dirty="0"/>
              <a:t> </a:t>
            </a:r>
            <a:r>
              <a:rPr lang="en-GB" dirty="0"/>
              <a:t>The</a:t>
            </a:r>
            <a:r>
              <a:rPr lang="en-GB" baseline="0" dirty="0"/>
              <a:t> definition of the AHB peripherals given in this example will need to go in Section 3 of the device header files. </a:t>
            </a:r>
            <a:endParaRPr lang="en-US"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1264388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This table summarizes some simple example functions you can write for each peripheral</a:t>
            </a:r>
            <a:r>
              <a:rPr lang="en-GB" baseline="0" dirty="0"/>
              <a:t>.</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19</a:t>
            </a:fld>
            <a:endParaRPr lang="en-US" altLang="en-US" dirty="0"/>
          </a:p>
        </p:txBody>
      </p:sp>
    </p:spTree>
    <p:extLst>
      <p:ext uri="{BB962C8B-B14F-4D97-AF65-F5344CB8AC3E}">
        <p14:creationId xmlns:p14="http://schemas.microsoft.com/office/powerpoint/2010/main" val="4027971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module explores </a:t>
            </a:r>
            <a:r>
              <a:rPr lang="en-GB" baseline="0" dirty="0"/>
              <a:t>how to </a:t>
            </a:r>
            <a:r>
              <a:rPr lang="it-IT" dirty="0"/>
              <a:t>use CMSIS functions to ease the programming of Cortex-M0 microprocessor</a:t>
            </a:r>
            <a:r>
              <a:rPr lang="it-IT" baseline="0" dirty="0"/>
              <a:t> and how to </a:t>
            </a:r>
            <a:r>
              <a:rPr lang="en-GB" dirty="0"/>
              <a:t>design and implement standard low-level software drivers for peripherals.</a:t>
            </a:r>
            <a:endParaRPr lang="it-IT"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247574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becoming increasingly</a:t>
            </a:r>
            <a:r>
              <a:rPr lang="en-US" baseline="0" dirty="0"/>
              <a:t> important for software developers to be able to reuse </a:t>
            </a:r>
            <a:r>
              <a:rPr lang="en-US" dirty="0"/>
              <a:t>software</a:t>
            </a:r>
            <a:r>
              <a:rPr lang="en-US" baseline="0" dirty="0"/>
              <a:t> </a:t>
            </a:r>
            <a:r>
              <a:rPr lang="en-US" dirty="0"/>
              <a:t>code. This is due</a:t>
            </a:r>
            <a:r>
              <a:rPr lang="en-US" baseline="0" dirty="0"/>
              <a:t> to the continued rise of the </a:t>
            </a:r>
            <a:r>
              <a:rPr lang="en-US" dirty="0"/>
              <a:t>complexity of embedded systems.</a:t>
            </a:r>
            <a:r>
              <a:rPr lang="en-US" baseline="0" dirty="0"/>
              <a:t> </a:t>
            </a:r>
            <a:r>
              <a:rPr lang="en-US" dirty="0"/>
              <a:t>This</a:t>
            </a:r>
            <a:r>
              <a:rPr lang="en-US" baseline="0" dirty="0"/>
              <a:t> helps </a:t>
            </a:r>
            <a:r>
              <a:rPr lang="en-US" dirty="0"/>
              <a:t>reducing development time</a:t>
            </a:r>
            <a:r>
              <a:rPr lang="en-US" baseline="0" dirty="0"/>
              <a:t> </a:t>
            </a:r>
            <a:r>
              <a:rPr lang="en-US" dirty="0"/>
              <a:t>for subsequent projects and for market releases. In addition,</a:t>
            </a:r>
            <a:r>
              <a:rPr lang="en-US" baseline="0" dirty="0"/>
              <a:t> </a:t>
            </a:r>
            <a:r>
              <a:rPr lang="en-US" dirty="0"/>
              <a:t>software compatibility</a:t>
            </a:r>
            <a:r>
              <a:rPr lang="en-US" baseline="0" dirty="0"/>
              <a:t> assists</a:t>
            </a:r>
            <a:r>
              <a:rPr lang="en-US" dirty="0"/>
              <a:t> the</a:t>
            </a:r>
            <a:r>
              <a:rPr lang="en-US" baseline="0" dirty="0"/>
              <a:t> integration of </a:t>
            </a:r>
            <a:r>
              <a:rPr lang="en-US" dirty="0"/>
              <a:t>third-party software components; such practice is becoming increasingly common.</a:t>
            </a:r>
            <a:r>
              <a:rPr lang="en-US" baseline="0" dirty="0"/>
              <a:t> </a:t>
            </a:r>
            <a:r>
              <a:rPr lang="en-US" dirty="0"/>
              <a:t>Compatibility is becoming critical for</a:t>
            </a:r>
            <a:r>
              <a:rPr lang="en-US" baseline="0" dirty="0"/>
              <a:t> </a:t>
            </a:r>
            <a:r>
              <a:rPr lang="en-US" dirty="0"/>
              <a:t>many large-scale software projects;</a:t>
            </a:r>
            <a:r>
              <a:rPr lang="en-US" baseline="0" dirty="0"/>
              <a:t> </a:t>
            </a:r>
            <a:r>
              <a:rPr lang="en-US" dirty="0"/>
              <a:t>this is due</a:t>
            </a:r>
            <a:r>
              <a:rPr lang="en-US" baseline="0" dirty="0"/>
              <a:t> to (again) the continued rise of the </a:t>
            </a:r>
            <a:r>
              <a:rPr lang="en-US" dirty="0"/>
              <a:t>complexity of embedded systems and</a:t>
            </a:r>
            <a:r>
              <a:rPr lang="en-US" baseline="0" dirty="0"/>
              <a:t> the need to reduce development time. </a:t>
            </a:r>
            <a:r>
              <a:rPr lang="en-US" dirty="0"/>
              <a:t>CMSIS is</a:t>
            </a:r>
            <a:r>
              <a:rPr lang="en-US" baseline="0" dirty="0"/>
              <a:t> a software interface standard, specifically developed by Arm and its partners, to enhance </a:t>
            </a:r>
            <a:r>
              <a:rPr lang="en-US" dirty="0"/>
              <a:t>software portability.</a:t>
            </a:r>
            <a:r>
              <a:rPr lang="en-US" baseline="0" dirty="0"/>
              <a:t> It supports the majority of</a:t>
            </a:r>
            <a:r>
              <a:rPr lang="en-US" dirty="0"/>
              <a:t> the</a:t>
            </a:r>
            <a:r>
              <a:rPr lang="en-US" baseline="0" dirty="0"/>
              <a:t> </a:t>
            </a:r>
            <a:r>
              <a:rPr lang="en-US" dirty="0"/>
              <a:t>Cortex-M processor series. CMSIS provides a standardized software interface to the processor features, such as library functions that can help us control the processor easily; e.g., configuring the nested vectored interrupt controller (NVIC). Many of these processor’s feature access functions are available in</a:t>
            </a:r>
            <a:r>
              <a:rPr lang="en-US" baseline="0" dirty="0"/>
              <a:t> </a:t>
            </a:r>
            <a:r>
              <a:rPr lang="en-US" dirty="0"/>
              <a:t>CMSIS for the Cortex-M0, Cortex-M3, and Cortex-M4, allowing easy software porting</a:t>
            </a:r>
            <a:r>
              <a:rPr lang="en-US" baseline="0" dirty="0"/>
              <a:t> </a:t>
            </a:r>
            <a:r>
              <a:rPr lang="en-US" dirty="0"/>
              <a:t>between these processors.</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3484390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a number of embedded software areas that have been </a:t>
            </a:r>
            <a:r>
              <a:rPr lang="en-US" dirty="0"/>
              <a:t>standardized in CMSIS.</a:t>
            </a:r>
            <a:r>
              <a:rPr lang="en-US" baseline="0" dirty="0"/>
              <a:t> These are listed above. </a:t>
            </a:r>
            <a:r>
              <a:rPr lang="en-US" sz="1200" b="0" i="0" u="none" strike="noStrike" kern="1200" baseline="0" dirty="0">
                <a:solidFill>
                  <a:schemeClr val="tx1"/>
                </a:solidFill>
                <a:latin typeface="Arial" pitchFamily="100" charset="0"/>
                <a:ea typeface="MS PGothic" pitchFamily="34" charset="-128"/>
              </a:rPr>
              <a:t> </a:t>
            </a:r>
            <a:r>
              <a:rPr lang="en-US" sz="1200" b="0" i="0" u="none" strike="noStrike" kern="1200" baseline="0" dirty="0">
                <a:solidFill>
                  <a:schemeClr val="tx1"/>
                </a:solidFill>
                <a:latin typeface="Arial" pitchFamily="100" charset="0"/>
                <a:ea typeface="MS PGothic" pitchFamily="34" charset="-128"/>
                <a:cs typeface="ＭＳ Ｐゴシック" charset="0"/>
              </a:rPr>
              <a:t>In addition, CMSIS provides a common platform for device driver libraries. Each device driver library has structure software </a:t>
            </a:r>
            <a:r>
              <a:rPr lang="en-GB" sz="1200" b="0" i="0" u="none" strike="noStrike" kern="1200" baseline="0" dirty="0">
                <a:solidFill>
                  <a:schemeClr val="tx1"/>
                </a:solidFill>
                <a:latin typeface="Arial" pitchFamily="100" charset="0"/>
                <a:ea typeface="MS PGothic" pitchFamily="34" charset="-128"/>
                <a:cs typeface="ＭＳ Ｐゴシック" charset="0"/>
              </a:rPr>
              <a:t>porting.</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341756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CMSIS-CORE</a:t>
            </a:r>
            <a:r>
              <a:rPr lang="en-GB" baseline="0" dirty="0"/>
              <a:t> p</a:t>
            </a:r>
            <a:r>
              <a:rPr lang="en-GB" dirty="0"/>
              <a:t>rovides an interface to Cortex-M0, Cortex-M3, Cortex-M4, SC000, and SC300 processors and peripheral registers. CMSIS-DSP</a:t>
            </a:r>
            <a:r>
              <a:rPr lang="en-GB" baseline="0" dirty="0"/>
              <a:t> includes </a:t>
            </a:r>
            <a:r>
              <a:rPr lang="en-GB" dirty="0"/>
              <a:t>over 60 functions in fixed-point (fractional q7, q15, q31) and single precision floating-point (32-bit) implementation. CMSIS-RTOS API</a:t>
            </a:r>
            <a:r>
              <a:rPr lang="en-GB" baseline="0" dirty="0"/>
              <a:t> is a s</a:t>
            </a:r>
            <a:r>
              <a:rPr lang="en-GB" dirty="0"/>
              <a:t>tandardized programming interface for real-time OSs for thread control, resource, and time management. CMSIS-SVD (System View Description) is an XML files that contain the programmer's view of a complete microcontroller system, including peripherals.</a:t>
            </a:r>
            <a:r>
              <a:rPr lang="en-GB" sz="1200" dirty="0"/>
              <a:t> </a:t>
            </a:r>
            <a:endParaRPr lang="en-GB" sz="1800"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198369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0" charset="0"/>
                <a:ea typeface="MS PGothic" pitchFamily="34" charset="-128"/>
                <a:cs typeface="ＭＳ Ｐゴシック" charset="0"/>
              </a:rPr>
              <a:t>There are a number of </a:t>
            </a:r>
            <a:r>
              <a:rPr lang="en-GB" sz="1200" b="0" i="0" u="none" strike="noStrike" kern="1200" baseline="0" dirty="0">
                <a:solidFill>
                  <a:schemeClr val="tx1"/>
                </a:solidFill>
                <a:latin typeface="Arial" pitchFamily="100" charset="0"/>
                <a:ea typeface="MS PGothic" pitchFamily="34" charset="-128"/>
                <a:cs typeface="ＭＳ Ｐゴシック" charset="0"/>
              </a:rPr>
              <a:t>standardized functions included in the CMSIS; these mainly include access functions for peripherals, registers, and special instructions.</a:t>
            </a:r>
            <a:endParaRPr lang="en-GB" sz="1200" b="0" i="0" u="none" strike="noStrike" kern="1200" dirty="0">
              <a:solidFill>
                <a:schemeClr val="tx1"/>
              </a:solidFill>
              <a:effectLst/>
              <a:latin typeface="Arial" pitchFamily="100" charset="0"/>
              <a:ea typeface="MS PGothic"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1516664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CMSIS  includes functions for reading from or writing to core registers. In this table, we can see a few examples of how we can access and modify these registers. For example, to read from the PRIMASK register, we can use </a:t>
            </a:r>
            <a:r>
              <a:rPr lang="en-GB" sz="1200" i="1" dirty="0">
                <a:effectLst/>
              </a:rPr>
              <a:t>uint32_t __get_PRIMASK (void).</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153387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also use CMSIS to </a:t>
            </a:r>
            <a:r>
              <a:rPr lang="en-GB" sz="1200" dirty="0"/>
              <a:t>execute special instructions. The table</a:t>
            </a:r>
            <a:r>
              <a:rPr lang="en-GB" sz="1200" baseline="0" dirty="0"/>
              <a:t> here lists some of the Cortex-M0 special instructions and their corresponding CMSIS intrinsic functions. For example, in order to </a:t>
            </a:r>
            <a:r>
              <a:rPr lang="en-GB" sz="1200" b="0" i="0" u="none" strike="noStrike" kern="1200" baseline="0" dirty="0">
                <a:solidFill>
                  <a:schemeClr val="tx1"/>
                </a:solidFill>
                <a:latin typeface="Arial" pitchFamily="100" charset="0"/>
                <a:ea typeface="MS PGothic" pitchFamily="34" charset="-128"/>
                <a:cs typeface="ＭＳ Ｐゴシック" charset="0"/>
              </a:rPr>
              <a:t>enable interrupt, we can use </a:t>
            </a:r>
            <a:r>
              <a:rPr lang="en-GB" sz="1200" i="1" dirty="0">
                <a:effectLst/>
              </a:rPr>
              <a:t>void __enable_irq(void);</a:t>
            </a:r>
            <a:r>
              <a:rPr lang="en-GB" sz="1200" i="1" baseline="0" dirty="0">
                <a:effectLst/>
              </a:rPr>
              <a:t> </a:t>
            </a:r>
            <a:r>
              <a:rPr lang="en-GB" sz="1200" i="0" baseline="0" dirty="0">
                <a:effectLst/>
              </a:rPr>
              <a:t>this will clear </a:t>
            </a:r>
            <a:r>
              <a:rPr lang="en-GB" sz="1200" b="0" i="0" u="none" strike="noStrike" kern="1200" baseline="0" dirty="0">
                <a:solidFill>
                  <a:schemeClr val="tx1"/>
                </a:solidFill>
                <a:latin typeface="Arial" pitchFamily="100" charset="0"/>
                <a:ea typeface="MS PGothic" pitchFamily="34" charset="-128"/>
                <a:cs typeface="ＭＳ Ｐゴシック" charset="0"/>
              </a:rPr>
              <a:t>PRIMASK. </a:t>
            </a:r>
            <a:r>
              <a:rPr lang="en-GB" sz="1200" b="0" i="0" u="none" strike="noStrike" kern="1200" baseline="0" dirty="0">
                <a:solidFill>
                  <a:schemeClr val="tx1"/>
                </a:solidFill>
                <a:effectLst/>
                <a:latin typeface="Arial" pitchFamily="100" charset="0"/>
                <a:ea typeface="MS PGothic" pitchFamily="34" charset="-128"/>
                <a:cs typeface="ＭＳ Ｐゴシック" charset="0"/>
              </a:rPr>
              <a:t>Another example is controlling the processor sleeping modes; we can use </a:t>
            </a:r>
            <a:r>
              <a:rPr lang="en-GB" sz="1200" b="0" i="1" u="none" strike="noStrike" kern="1200" dirty="0">
                <a:solidFill>
                  <a:srgbClr val="FFFFFF"/>
                </a:solidFill>
                <a:effectLst/>
                <a:latin typeface="Arial"/>
              </a:rPr>
              <a:t>void __WFE(void)</a:t>
            </a:r>
            <a:r>
              <a:rPr lang="en-GB" sz="1400" b="0" i="1" u="none" strike="noStrike" kern="1200" baseline="0" dirty="0">
                <a:solidFill>
                  <a:schemeClr val="tx1"/>
                </a:solidFill>
                <a:effectLst/>
                <a:latin typeface="Arial"/>
              </a:rPr>
              <a:t> or </a:t>
            </a:r>
            <a:r>
              <a:rPr lang="en-GB" sz="1200" b="0" i="1" u="none" strike="noStrike" kern="1200" dirty="0">
                <a:solidFill>
                  <a:srgbClr val="000000"/>
                </a:solidFill>
                <a:effectLst/>
                <a:latin typeface="Arial"/>
              </a:rPr>
              <a:t>void __WFI(void).</a:t>
            </a:r>
            <a:endParaRPr lang="en-GB" sz="1400" b="0" i="1" u="none" strike="noStrike" dirty="0">
              <a:effectLst/>
              <a:latin typeface="Arial"/>
            </a:endParaRP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9</a:t>
            </a:fld>
            <a:endParaRPr lang="en-US" altLang="en-US" dirty="0"/>
          </a:p>
        </p:txBody>
      </p:sp>
    </p:spTree>
    <p:extLst>
      <p:ext uri="{BB962C8B-B14F-4D97-AF65-F5344CB8AC3E}">
        <p14:creationId xmlns:p14="http://schemas.microsoft.com/office/powerpoint/2010/main" val="1468633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also use CMSIS </a:t>
            </a:r>
            <a:r>
              <a:rPr lang="en-US" dirty="0"/>
              <a:t>for system control and SysTick setup. For example, to i</a:t>
            </a:r>
            <a:r>
              <a:rPr lang="en-US" sz="1200" b="0" i="0" u="none" strike="noStrike" kern="1200" baseline="0" dirty="0">
                <a:solidFill>
                  <a:schemeClr val="tx1"/>
                </a:solidFill>
                <a:latin typeface="Arial" pitchFamily="100" charset="0"/>
                <a:ea typeface="MS PGothic" pitchFamily="34" charset="-128"/>
                <a:cs typeface="ＭＳ Ｐゴシック" charset="0"/>
              </a:rPr>
              <a:t>nitiate a system reset request, we can use the CMSIS function </a:t>
            </a:r>
            <a:r>
              <a:rPr lang="en-GB" sz="1200" i="1" dirty="0">
                <a:effectLst/>
              </a:rPr>
              <a:t>void NVIC_SystemReset(void), </a:t>
            </a:r>
            <a:r>
              <a:rPr lang="en-GB" sz="1200" i="0" dirty="0">
                <a:effectLst/>
              </a:rPr>
              <a:t>which does not need any parameters. To initialize the system, </a:t>
            </a:r>
            <a:r>
              <a:rPr lang="en-US" sz="1200" i="0" dirty="0">
                <a:effectLst/>
              </a:rPr>
              <a:t>we can use the CMSIS function </a:t>
            </a:r>
            <a:r>
              <a:rPr lang="en-US" sz="1200" i="1" dirty="0">
                <a:effectLst/>
              </a:rPr>
              <a:t>void SystemInit (void), </a:t>
            </a:r>
            <a:r>
              <a:rPr lang="en-US" sz="1200" i="0" dirty="0">
                <a:effectLst/>
              </a:rPr>
              <a:t>which does not need any parameters. To update the SystemCoreClock variable, we can use</a:t>
            </a:r>
            <a:r>
              <a:rPr lang="en-US" sz="1200" i="0" baseline="0" dirty="0">
                <a:effectLst/>
              </a:rPr>
              <a:t> </a:t>
            </a:r>
            <a:r>
              <a:rPr lang="en-US" sz="1200" i="1" baseline="0" dirty="0">
                <a:effectLst/>
              </a:rPr>
              <a:t>void SystemCoreClockUpdate(void); </a:t>
            </a:r>
            <a:r>
              <a:rPr lang="en-US" sz="1200" i="0" baseline="0" dirty="0">
                <a:effectLst/>
              </a:rPr>
              <a:t>the latter is device-specific and </a:t>
            </a:r>
            <a:r>
              <a:rPr lang="en-US" sz="1200" b="0" i="0" u="none" strike="noStrike" kern="1200" baseline="0" dirty="0">
                <a:solidFill>
                  <a:schemeClr val="tx1"/>
                </a:solidFill>
                <a:latin typeface="Arial" pitchFamily="100" charset="0"/>
                <a:ea typeface="MS PGothic" pitchFamily="34" charset="-128"/>
                <a:cs typeface="ＭＳ Ｐゴシック" charset="0"/>
              </a:rPr>
              <a:t>should be used every time the clock </a:t>
            </a:r>
            <a:r>
              <a:rPr lang="en-GB" sz="1200" b="0" i="0" u="none" strike="noStrike" kern="1200" baseline="0" dirty="0">
                <a:solidFill>
                  <a:schemeClr val="tx1"/>
                </a:solidFill>
                <a:latin typeface="Arial" pitchFamily="100" charset="0"/>
                <a:ea typeface="MS PGothic" pitchFamily="34" charset="-128"/>
                <a:cs typeface="ＭＳ Ｐゴシック" charset="0"/>
              </a:rPr>
              <a:t>settings are changed. </a:t>
            </a:r>
            <a:r>
              <a:rPr lang="en-GB" sz="1200" i="0" dirty="0">
                <a:effectLst/>
              </a:rPr>
              <a:t>The </a:t>
            </a:r>
            <a:r>
              <a:rPr lang="en-GB" sz="1200" i="1" dirty="0">
                <a:effectLst/>
              </a:rPr>
              <a:t>uint32_t SysTick_Config(uint32_t</a:t>
            </a:r>
            <a:r>
              <a:rPr lang="en-GB" sz="1200" i="1" baseline="0" dirty="0">
                <a:effectLst/>
              </a:rPr>
              <a:t> ticks) </a:t>
            </a:r>
            <a:r>
              <a:rPr lang="en-GB" sz="1200" i="0" baseline="0" dirty="0">
                <a:effectLst/>
              </a:rPr>
              <a:t>CMSIS</a:t>
            </a:r>
            <a:r>
              <a:rPr lang="en-GB" sz="1200" i="1" baseline="0" dirty="0">
                <a:effectLst/>
              </a:rPr>
              <a:t> </a:t>
            </a:r>
            <a:r>
              <a:rPr lang="en-US" sz="1200" i="0" baseline="0" dirty="0">
                <a:effectLst/>
              </a:rPr>
              <a:t>programs the SysTick to generate a SysTick exception for every “ticks” number of core clock cycles. The parameter ticks is the number of clock ticks between two interrupts.</a:t>
            </a:r>
            <a:endParaRPr lang="en-US" sz="1200" i="0" dirty="0">
              <a:effectLst/>
            </a:endParaRP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1954049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444950" y="1563688"/>
            <a:ext cx="7894564" cy="1555750"/>
          </a:xfrm>
        </p:spPr>
        <p:txBody>
          <a:bodyPr wrap="square" numCol="1" compatLnSpc="1">
            <a:prstTxWarp prst="textNoShape">
              <a:avLst/>
            </a:prstTxWarp>
          </a:bodyPr>
          <a:lstStyle/>
          <a:p>
            <a:pPr>
              <a:defRPr/>
            </a:pPr>
            <a:r>
              <a:rPr lang="en-GB" sz="6000" dirty="0"/>
              <a:t>Arm CMSIS and </a:t>
            </a:r>
            <a:br>
              <a:rPr lang="en-GB" sz="6000" dirty="0"/>
            </a:br>
            <a:r>
              <a:rPr lang="en-GB" sz="6000" dirty="0"/>
              <a:t>Software Drivers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Access System Using CMSIS</a:t>
            </a:r>
            <a:endParaRPr lang="en-US" dirty="0"/>
          </a:p>
        </p:txBody>
      </p:sp>
      <p:graphicFrame>
        <p:nvGraphicFramePr>
          <p:cNvPr id="7" name="Content Placeholder 3">
            <a:extLst>
              <a:ext uri="{FF2B5EF4-FFF2-40B4-BE49-F238E27FC236}">
                <a16:creationId xmlns:a16="http://schemas.microsoft.com/office/drawing/2014/main" id="{D0DF8B68-E2D6-4450-9109-B35992427F56}"/>
              </a:ext>
            </a:extLst>
          </p:cNvPr>
          <p:cNvGraphicFramePr>
            <a:graphicFrameLocks noGrp="1"/>
          </p:cNvGraphicFramePr>
          <p:nvPr>
            <p:ph idx="1"/>
            <p:extLst>
              <p:ext uri="{D42A27DB-BD31-4B8C-83A1-F6EECF244321}">
                <p14:modId xmlns:p14="http://schemas.microsoft.com/office/powerpoint/2010/main" val="1370275529"/>
              </p:ext>
            </p:extLst>
          </p:nvPr>
        </p:nvGraphicFramePr>
        <p:xfrm>
          <a:off x="374277" y="1426969"/>
          <a:ext cx="11696364" cy="3341687"/>
        </p:xfrm>
        <a:graphic>
          <a:graphicData uri="http://schemas.openxmlformats.org/drawingml/2006/table">
            <a:tbl>
              <a:tblPr firstRow="1" bandRow="1">
                <a:tableStyleId>{5C22544A-7EE6-4342-B048-85BDC9FD1C3A}</a:tableStyleId>
              </a:tblPr>
              <a:tblGrid>
                <a:gridCol w="5848182">
                  <a:extLst>
                    <a:ext uri="{9D8B030D-6E8A-4147-A177-3AD203B41FA5}">
                      <a16:colId xmlns:a16="http://schemas.microsoft.com/office/drawing/2014/main" val="20000"/>
                    </a:ext>
                  </a:extLst>
                </a:gridCol>
                <a:gridCol w="5848182">
                  <a:extLst>
                    <a:ext uri="{9D8B030D-6E8A-4147-A177-3AD203B41FA5}">
                      <a16:colId xmlns:a16="http://schemas.microsoft.com/office/drawing/2014/main" val="20001"/>
                    </a:ext>
                  </a:extLst>
                </a:gridCol>
              </a:tblGrid>
              <a:tr h="443301">
                <a:tc>
                  <a:txBody>
                    <a:bodyPr/>
                    <a:lstStyle/>
                    <a:p>
                      <a:r>
                        <a:rPr lang="en-GB" sz="1600" b="1" dirty="0">
                          <a:effectLst/>
                        </a:rPr>
                        <a:t>CMSIS function</a:t>
                      </a:r>
                    </a:p>
                  </a:txBody>
                  <a:tcPr marL="121872" marR="121872" marT="45718" marB="45718" anchor="ctr"/>
                </a:tc>
                <a:tc>
                  <a:txBody>
                    <a:bodyPr/>
                    <a:lstStyle/>
                    <a:p>
                      <a:r>
                        <a:rPr lang="en-GB" sz="1600" b="1" dirty="0">
                          <a:effectLst/>
                        </a:rPr>
                        <a:t>Description</a:t>
                      </a:r>
                    </a:p>
                  </a:txBody>
                  <a:tcPr marL="121872" marR="121872" marT="45718" marB="45718" anchor="ctr"/>
                </a:tc>
                <a:extLst>
                  <a:ext uri="{0D108BD9-81ED-4DB2-BD59-A6C34878D82A}">
                    <a16:rowId xmlns:a16="http://schemas.microsoft.com/office/drawing/2014/main" val="10000"/>
                  </a:ext>
                </a:extLst>
              </a:tr>
              <a:tr h="691025">
                <a:tc>
                  <a:txBody>
                    <a:bodyPr/>
                    <a:lstStyle/>
                    <a:p>
                      <a:r>
                        <a:rPr lang="en-GB" sz="1600" i="1" dirty="0">
                          <a:effectLst/>
                        </a:rPr>
                        <a:t>void NVIC_SystemReset(void)</a:t>
                      </a:r>
                    </a:p>
                  </a:txBody>
                  <a:tcPr marL="121872" marR="121872" marT="45718" marB="45718" anchor="ctr"/>
                </a:tc>
                <a:tc>
                  <a:txBody>
                    <a:bodyPr/>
                    <a:lstStyle/>
                    <a:p>
                      <a:r>
                        <a:rPr lang="en-GB" sz="1600" dirty="0">
                          <a:effectLst/>
                        </a:rPr>
                        <a:t>Initiate</a:t>
                      </a:r>
                      <a:r>
                        <a:rPr lang="en-GB" sz="1600" baseline="0" dirty="0">
                          <a:effectLst/>
                        </a:rPr>
                        <a:t> a system reset request.</a:t>
                      </a:r>
                      <a:endParaRPr lang="en-GB" sz="1600" dirty="0">
                        <a:effectLst/>
                      </a:endParaRPr>
                    </a:p>
                  </a:txBody>
                  <a:tcPr marL="121872" marR="121872" marT="45718" marB="45718" anchor="ctr"/>
                </a:tc>
                <a:extLst>
                  <a:ext uri="{0D108BD9-81ED-4DB2-BD59-A6C34878D82A}">
                    <a16:rowId xmlns:a16="http://schemas.microsoft.com/office/drawing/2014/main" val="10001"/>
                  </a:ext>
                </a:extLst>
              </a:tr>
              <a:tr h="828780">
                <a:tc>
                  <a:txBody>
                    <a:bodyPr/>
                    <a:lstStyle/>
                    <a:p>
                      <a:r>
                        <a:rPr lang="en-GB" sz="1600" i="1" dirty="0">
                          <a:effectLst/>
                        </a:rPr>
                        <a:t>uint32_t SysTick_Config(uint32_t</a:t>
                      </a:r>
                      <a:r>
                        <a:rPr lang="en-GB" sz="1600" i="1" baseline="0" dirty="0">
                          <a:effectLst/>
                        </a:rPr>
                        <a:t> ticks)</a:t>
                      </a:r>
                      <a:endParaRPr lang="en-GB" sz="1600" i="1" dirty="0">
                        <a:effectLst/>
                      </a:endParaRPr>
                    </a:p>
                  </a:txBody>
                  <a:tcPr marL="121872" marR="121872" marT="45718" marB="45718" anchor="ctr"/>
                </a:tc>
                <a:tc>
                  <a:txBody>
                    <a:bodyPr/>
                    <a:lstStyle/>
                    <a:p>
                      <a:r>
                        <a:rPr lang="en-GB" sz="1600" dirty="0">
                          <a:effectLst/>
                        </a:rPr>
                        <a:t>Initialize and start the SysTick</a:t>
                      </a:r>
                      <a:r>
                        <a:rPr lang="en-GB" sz="1600" baseline="0" dirty="0">
                          <a:effectLst/>
                        </a:rPr>
                        <a:t> counter and its interrupt.</a:t>
                      </a:r>
                      <a:endParaRPr lang="en-GB" sz="1600" dirty="0">
                        <a:effectLst/>
                      </a:endParaRPr>
                    </a:p>
                  </a:txBody>
                  <a:tcPr marL="121872" marR="121872" marT="45718" marB="45718" anchor="ctr"/>
                </a:tc>
                <a:extLst>
                  <a:ext uri="{0D108BD9-81ED-4DB2-BD59-A6C34878D82A}">
                    <a16:rowId xmlns:a16="http://schemas.microsoft.com/office/drawing/2014/main" val="10002"/>
                  </a:ext>
                </a:extLst>
              </a:tr>
              <a:tr h="686304">
                <a:tc>
                  <a:txBody>
                    <a:bodyPr/>
                    <a:lstStyle/>
                    <a:p>
                      <a:r>
                        <a:rPr lang="en-GB" sz="1600" i="1" dirty="0">
                          <a:effectLst/>
                        </a:rPr>
                        <a:t>void SystemInit (void)</a:t>
                      </a:r>
                    </a:p>
                  </a:txBody>
                  <a:tcPr marL="121872" marR="121872" marT="45718" marB="45718" anchor="ctr"/>
                </a:tc>
                <a:tc>
                  <a:txBody>
                    <a:bodyPr/>
                    <a:lstStyle/>
                    <a:p>
                      <a:r>
                        <a:rPr lang="en-GB" sz="1600" dirty="0">
                          <a:effectLst/>
                        </a:rPr>
                        <a:t>Initialize the system.</a:t>
                      </a:r>
                    </a:p>
                  </a:txBody>
                  <a:tcPr marL="121872" marR="121872" marT="45718" marB="45718" anchor="ctr"/>
                </a:tc>
                <a:extLst>
                  <a:ext uri="{0D108BD9-81ED-4DB2-BD59-A6C34878D82A}">
                    <a16:rowId xmlns:a16="http://schemas.microsoft.com/office/drawing/2014/main" val="10003"/>
                  </a:ext>
                </a:extLst>
              </a:tr>
              <a:tr h="692277">
                <a:tc>
                  <a:txBody>
                    <a:bodyPr/>
                    <a:lstStyle/>
                    <a:p>
                      <a:r>
                        <a:rPr lang="en-GB" sz="1600" i="1" dirty="0">
                          <a:effectLst/>
                        </a:rPr>
                        <a:t>void SystemCoreClockUpdate(void)</a:t>
                      </a:r>
                    </a:p>
                  </a:txBody>
                  <a:tcPr marL="121872" marR="121872" marT="45718" marB="45718" anchor="ctr"/>
                </a:tc>
                <a:tc>
                  <a:txBody>
                    <a:bodyPr/>
                    <a:lstStyle/>
                    <a:p>
                      <a:r>
                        <a:rPr lang="en-GB" sz="1600" dirty="0">
                          <a:effectLst/>
                        </a:rPr>
                        <a:t>Update the SystemCoreClock variable.</a:t>
                      </a:r>
                    </a:p>
                  </a:txBody>
                  <a:tcPr marL="121872" marR="121872" marT="45718" marB="45718"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644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Benefits of CMSIS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65221"/>
            <a:ext cx="11180763" cy="4086225"/>
          </a:xfrm>
        </p:spPr>
        <p:txBody>
          <a:bodyPr wrap="square" numCol="1" anchor="t" anchorCtr="0" compatLnSpc="1">
            <a:prstTxWarp prst="textNoShape">
              <a:avLst/>
            </a:prstTxWarp>
          </a:bodyPr>
          <a:lstStyle/>
          <a:p>
            <a:r>
              <a:rPr lang="en-US" altLang="en-US" dirty="0">
                <a:ea typeface="ＭＳ Ｐゴシック" panose="020B0600070205080204" pitchFamily="34" charset="-128"/>
              </a:rPr>
              <a:t>Easier to port application code from one Cortex-M microcontroller to another Cortex-M microcontroller</a:t>
            </a:r>
          </a:p>
          <a:p>
            <a:r>
              <a:rPr lang="en-US" altLang="en-US" dirty="0">
                <a:ea typeface="ＭＳ Ｐゴシック" panose="020B0600070205080204" pitchFamily="34" charset="-128"/>
              </a:rPr>
              <a:t>Less effort to reuse the same code between different Cortex-M-based microcontrollers</a:t>
            </a:r>
          </a:p>
          <a:p>
            <a:r>
              <a:rPr lang="en-US" altLang="en-US" dirty="0">
                <a:ea typeface="ＭＳ Ｐゴシック" panose="020B0600070205080204" pitchFamily="34" charset="-128"/>
              </a:rPr>
              <a:t>Better compatibility when integrating third-party software components; applications, embedded OS, middleware, etc., can share the standard CMSIS interface</a:t>
            </a:r>
          </a:p>
          <a:p>
            <a:r>
              <a:rPr lang="en-US" altLang="en-US" dirty="0">
                <a:ea typeface="ＭＳ Ｐゴシック" panose="020B0600070205080204" pitchFamily="34" charset="-128"/>
              </a:rPr>
              <a:t>Better code density and smaller memory footprint, since the codes in CMSIS have been tested and optimized</a:t>
            </a:r>
          </a:p>
        </p:txBody>
      </p:sp>
      <p:pic>
        <p:nvPicPr>
          <p:cNvPr id="5" name="Picture 2">
            <a:extLst>
              <a:ext uri="{FF2B5EF4-FFF2-40B4-BE49-F238E27FC236}">
                <a16:creationId xmlns:a16="http://schemas.microsoft.com/office/drawing/2014/main" id="{00B7CB02-371E-46DC-BD59-92D5249A8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361" y="4107540"/>
            <a:ext cx="5146834" cy="2621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35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Device Driver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78636"/>
            <a:ext cx="11180763" cy="4086225"/>
          </a:xfrm>
        </p:spPr>
        <p:txBody>
          <a:bodyPr wrap="square" numCol="1" anchor="t" anchorCtr="0" compatLnSpc="1">
            <a:prstTxWarp prst="textNoShape">
              <a:avLst/>
            </a:prstTxWarp>
          </a:bodyPr>
          <a:lstStyle/>
          <a:p>
            <a:r>
              <a:rPr lang="en-GB" dirty="0"/>
              <a:t>What is a device driver?</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The software program used to control a particular hardware peripheral</a:t>
            </a:r>
          </a:p>
          <a:p>
            <a:r>
              <a:rPr lang="en-GB" dirty="0"/>
              <a:t>What is the purpose of drivers?</a:t>
            </a:r>
            <a:endParaRPr lang="en-US" altLang="en-US" dirty="0">
              <a:ea typeface="ＭＳ Ｐゴシック" panose="020B0600070205080204" pitchFamily="34" charset="-128"/>
            </a:endParaRPr>
          </a:p>
          <a:p>
            <a:pPr lvl="1"/>
            <a:r>
              <a:rPr lang="en-GB" dirty="0"/>
              <a:t>Providing a simplified, easy-to-use interface for application developers</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pic>
        <p:nvPicPr>
          <p:cNvPr id="5" name="Picture 5" descr="C:\Users\seahon01\AppData\Local\Microsoft\Windows\Temporary Internet Files\Content.IE5\2JIFLXU7\MC900431566[1].png">
            <a:extLst>
              <a:ext uri="{FF2B5EF4-FFF2-40B4-BE49-F238E27FC236}">
                <a16:creationId xmlns:a16="http://schemas.microsoft.com/office/drawing/2014/main" id="{38559430-8F92-4428-825C-424C8CB75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369" y="4630738"/>
            <a:ext cx="1582648"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Users\seahon01\AppData\Local\Microsoft\Windows\Temporary Internet Files\Content.IE5\2OK930UB\MC900433878[1].png">
            <a:extLst>
              <a:ext uri="{FF2B5EF4-FFF2-40B4-BE49-F238E27FC236}">
                <a16:creationId xmlns:a16="http://schemas.microsoft.com/office/drawing/2014/main" id="{77117E75-5BB3-4CD4-935C-D42ED26D0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3904" y="4678363"/>
            <a:ext cx="121660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Users\seahon01\AppData\Local\Microsoft\Windows\Temporary Internet Files\Content.IE5\2JIFLXU7\MC900432577[1].png">
            <a:extLst>
              <a:ext uri="{FF2B5EF4-FFF2-40B4-BE49-F238E27FC236}">
                <a16:creationId xmlns:a16="http://schemas.microsoft.com/office/drawing/2014/main" id="{67A5D564-F59F-44B8-9E28-FF2121D306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536" y="4986339"/>
            <a:ext cx="15361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Bent Arrow 28">
            <a:extLst>
              <a:ext uri="{FF2B5EF4-FFF2-40B4-BE49-F238E27FC236}">
                <a16:creationId xmlns:a16="http://schemas.microsoft.com/office/drawing/2014/main" id="{565B640C-BBE2-4013-88CD-88746C338580}"/>
              </a:ext>
            </a:extLst>
          </p:cNvPr>
          <p:cNvSpPr/>
          <p:nvPr/>
        </p:nvSpPr>
        <p:spPr bwMode="auto">
          <a:xfrm>
            <a:off x="2149694" y="3582989"/>
            <a:ext cx="2536893" cy="892175"/>
          </a:xfrm>
          <a:prstGeom prst="bentArrow">
            <a:avLst>
              <a:gd name="adj1" fmla="val 17309"/>
              <a:gd name="adj2" fmla="val 25000"/>
              <a:gd name="adj3" fmla="val 31409"/>
              <a:gd name="adj4" fmla="val 4375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9" name="Up Arrow 29">
            <a:extLst>
              <a:ext uri="{FF2B5EF4-FFF2-40B4-BE49-F238E27FC236}">
                <a16:creationId xmlns:a16="http://schemas.microsoft.com/office/drawing/2014/main" id="{6D0E9B1F-73FC-45C3-AE02-1F7CC6FC6C88}"/>
              </a:ext>
            </a:extLst>
          </p:cNvPr>
          <p:cNvSpPr/>
          <p:nvPr/>
        </p:nvSpPr>
        <p:spPr bwMode="auto">
          <a:xfrm rot="2700000">
            <a:off x="4870596" y="4272676"/>
            <a:ext cx="349250" cy="941549"/>
          </a:xfrm>
          <a:prstGeom prst="up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pic>
        <p:nvPicPr>
          <p:cNvPr id="10" name="Picture 10" descr="C:\Users\seahon01\AppData\Local\Microsoft\Windows\Temporary Internet Files\Content.IE5\2JIFLXU7\MC900433880[1].png">
            <a:extLst>
              <a:ext uri="{FF2B5EF4-FFF2-40B4-BE49-F238E27FC236}">
                <a16:creationId xmlns:a16="http://schemas.microsoft.com/office/drawing/2014/main" id="{4E19E672-9BF3-4049-B663-65001D2CC5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7283" y="5135563"/>
            <a:ext cx="11002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C:\Users\seahon01\AppData\Local\Microsoft\Windows\Temporary Internet Files\Content.IE5\RJRYJ6T0\MC900431616[1].png">
            <a:extLst>
              <a:ext uri="{FF2B5EF4-FFF2-40B4-BE49-F238E27FC236}">
                <a16:creationId xmlns:a16="http://schemas.microsoft.com/office/drawing/2014/main" id="{B8B27BBF-864C-4769-8996-F9CBAD765B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1089" y="3382963"/>
            <a:ext cx="145569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ent Arrow 32">
            <a:extLst>
              <a:ext uri="{FF2B5EF4-FFF2-40B4-BE49-F238E27FC236}">
                <a16:creationId xmlns:a16="http://schemas.microsoft.com/office/drawing/2014/main" id="{A4CC448B-5D86-410E-A692-54603468C0F2}"/>
              </a:ext>
            </a:extLst>
          </p:cNvPr>
          <p:cNvSpPr/>
          <p:nvPr/>
        </p:nvSpPr>
        <p:spPr bwMode="auto">
          <a:xfrm flipH="1">
            <a:off x="7092295" y="3582989"/>
            <a:ext cx="2718855" cy="892175"/>
          </a:xfrm>
          <a:prstGeom prst="bentArrow">
            <a:avLst>
              <a:gd name="adj1" fmla="val 17309"/>
              <a:gd name="adj2" fmla="val 25000"/>
              <a:gd name="adj3" fmla="val 31409"/>
              <a:gd name="adj4" fmla="val 4375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3" name="Up Arrow 33">
            <a:extLst>
              <a:ext uri="{FF2B5EF4-FFF2-40B4-BE49-F238E27FC236}">
                <a16:creationId xmlns:a16="http://schemas.microsoft.com/office/drawing/2014/main" id="{D4971937-D841-4A07-83E7-B46003438C9D}"/>
              </a:ext>
            </a:extLst>
          </p:cNvPr>
          <p:cNvSpPr/>
          <p:nvPr/>
        </p:nvSpPr>
        <p:spPr bwMode="auto">
          <a:xfrm rot="18900000">
            <a:off x="6535830" y="4391025"/>
            <a:ext cx="465485" cy="706438"/>
          </a:xfrm>
          <a:prstGeom prst="up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14" name="TextBox 34">
            <a:extLst>
              <a:ext uri="{FF2B5EF4-FFF2-40B4-BE49-F238E27FC236}">
                <a16:creationId xmlns:a16="http://schemas.microsoft.com/office/drawing/2014/main" id="{03D8354D-F44E-4B20-8842-AED3AC109D0B}"/>
              </a:ext>
            </a:extLst>
          </p:cNvPr>
          <p:cNvSpPr txBox="1">
            <a:spLocks noChangeArrowheads="1"/>
          </p:cNvSpPr>
          <p:nvPr/>
        </p:nvSpPr>
        <p:spPr bwMode="auto">
          <a:xfrm>
            <a:off x="2826762" y="3929063"/>
            <a:ext cx="165881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Video driver</a:t>
            </a:r>
          </a:p>
        </p:txBody>
      </p:sp>
      <p:sp>
        <p:nvSpPr>
          <p:cNvPr id="15" name="TextBox 35">
            <a:extLst>
              <a:ext uri="{FF2B5EF4-FFF2-40B4-BE49-F238E27FC236}">
                <a16:creationId xmlns:a16="http://schemas.microsoft.com/office/drawing/2014/main" id="{C58EB7CE-07DA-47E5-A0B6-4829CC21AE32}"/>
              </a:ext>
            </a:extLst>
          </p:cNvPr>
          <p:cNvSpPr txBox="1">
            <a:spLocks noChangeArrowheads="1"/>
          </p:cNvSpPr>
          <p:nvPr/>
        </p:nvSpPr>
        <p:spPr bwMode="auto">
          <a:xfrm>
            <a:off x="7526044" y="3929063"/>
            <a:ext cx="197619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Mouse driver</a:t>
            </a:r>
          </a:p>
        </p:txBody>
      </p:sp>
      <p:sp>
        <p:nvSpPr>
          <p:cNvPr id="16" name="TextBox 36">
            <a:extLst>
              <a:ext uri="{FF2B5EF4-FFF2-40B4-BE49-F238E27FC236}">
                <a16:creationId xmlns:a16="http://schemas.microsoft.com/office/drawing/2014/main" id="{00BA9553-C163-4EE0-A620-0B6BAF79C3CB}"/>
              </a:ext>
            </a:extLst>
          </p:cNvPr>
          <p:cNvSpPr txBox="1">
            <a:spLocks noChangeArrowheads="1"/>
          </p:cNvSpPr>
          <p:nvPr/>
        </p:nvSpPr>
        <p:spPr bwMode="auto">
          <a:xfrm>
            <a:off x="7024589" y="4556126"/>
            <a:ext cx="21391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Memory driver</a:t>
            </a:r>
          </a:p>
        </p:txBody>
      </p:sp>
      <p:sp>
        <p:nvSpPr>
          <p:cNvPr id="17" name="TextBox 37">
            <a:extLst>
              <a:ext uri="{FF2B5EF4-FFF2-40B4-BE49-F238E27FC236}">
                <a16:creationId xmlns:a16="http://schemas.microsoft.com/office/drawing/2014/main" id="{87A865A8-C0AE-409A-9694-0345CCC84EA8}"/>
              </a:ext>
            </a:extLst>
          </p:cNvPr>
          <p:cNvSpPr txBox="1">
            <a:spLocks noChangeArrowheads="1"/>
          </p:cNvSpPr>
          <p:nvPr/>
        </p:nvSpPr>
        <p:spPr bwMode="auto">
          <a:xfrm>
            <a:off x="3158950" y="4524376"/>
            <a:ext cx="222374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Audio driver</a:t>
            </a:r>
          </a:p>
        </p:txBody>
      </p:sp>
      <p:sp>
        <p:nvSpPr>
          <p:cNvPr id="18" name="Rectangle 17">
            <a:extLst>
              <a:ext uri="{FF2B5EF4-FFF2-40B4-BE49-F238E27FC236}">
                <a16:creationId xmlns:a16="http://schemas.microsoft.com/office/drawing/2014/main" id="{EB39180F-7672-4AA3-B80C-265EA1869256}"/>
              </a:ext>
            </a:extLst>
          </p:cNvPr>
          <p:cNvSpPr/>
          <p:nvPr/>
        </p:nvSpPr>
        <p:spPr>
          <a:xfrm>
            <a:off x="5694094" y="6324600"/>
            <a:ext cx="4886851" cy="369332"/>
          </a:xfrm>
          <a:prstGeom prst="rect">
            <a:avLst/>
          </a:prstGeom>
        </p:spPr>
        <p:txBody>
          <a:bodyPr wrap="none">
            <a:spAutoFit/>
          </a:bodyPr>
          <a:lstStyle/>
          <a:p>
            <a:r>
              <a:rPr lang="en-GB" dirty="0"/>
              <a:t>Source: https://en.wikipedia.org/wiki/Device_driver</a:t>
            </a:r>
          </a:p>
        </p:txBody>
      </p:sp>
    </p:spTree>
    <p:extLst>
      <p:ext uri="{BB962C8B-B14F-4D97-AF65-F5344CB8AC3E}">
        <p14:creationId xmlns:p14="http://schemas.microsoft.com/office/powerpoint/2010/main" val="21383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Device Driver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05316"/>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In OS development, drivers are normally low level components that directly interface with physical devices.</a:t>
            </a:r>
          </a:p>
          <a:p>
            <a:r>
              <a:rPr lang="en-IN" altLang="en-US" dirty="0">
                <a:ea typeface="ＭＳ Ｐゴシック" panose="020B0600070205080204" pitchFamily="34" charset="-128"/>
              </a:rPr>
              <a:t>The development of drivers commonly involves both the physical device vendors (physical level) and the OS vendors (logical level).</a:t>
            </a:r>
          </a:p>
          <a:p>
            <a:r>
              <a:rPr lang="en-IN" altLang="en-US" dirty="0">
                <a:ea typeface="ＭＳ Ｐゴシック" panose="020B0600070205080204" pitchFamily="34" charset="-128"/>
              </a:rPr>
              <a:t>Most drivers can provide generic functions that allow developers to write higher-level applications independently from specific hardware.</a:t>
            </a:r>
            <a:endParaRPr lang="en-US" altLang="en-US" dirty="0">
              <a:ea typeface="ＭＳ Ｐゴシック" panose="020B0600070205080204" pitchFamily="34" charset="-128"/>
            </a:endParaRPr>
          </a:p>
        </p:txBody>
      </p:sp>
      <p:pic>
        <p:nvPicPr>
          <p:cNvPr id="5" name="Picture 5" descr="C:\Users\seahon01\AppData\Local\Microsoft\Windows\Temporary Internet Files\Content.IE5\2JIFLXU7\MC900431566[1].png">
            <a:extLst>
              <a:ext uri="{FF2B5EF4-FFF2-40B4-BE49-F238E27FC236}">
                <a16:creationId xmlns:a16="http://schemas.microsoft.com/office/drawing/2014/main" id="{52B38F20-0268-487D-A126-5317A1F74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519" y="5412544"/>
            <a:ext cx="1381643"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Users\seahon01\AppData\Local\Microsoft\Windows\Temporary Internet Files\Content.IE5\2OK930UB\MC900433878[1].png">
            <a:extLst>
              <a:ext uri="{FF2B5EF4-FFF2-40B4-BE49-F238E27FC236}">
                <a16:creationId xmlns:a16="http://schemas.microsoft.com/office/drawing/2014/main" id="{1F0A5870-6A65-4B25-8472-24EE2F07D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4993" y="5536369"/>
            <a:ext cx="11171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Users\seahon01\AppData\Local\Microsoft\Windows\Temporary Internet Files\Content.IE5\2JIFLXU7\MC900432577[1].png">
            <a:extLst>
              <a:ext uri="{FF2B5EF4-FFF2-40B4-BE49-F238E27FC236}">
                <a16:creationId xmlns:a16="http://schemas.microsoft.com/office/drawing/2014/main" id="{6FAFB6EF-8DAD-4F79-8D40-BCA6EB211B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7924" y="5431594"/>
            <a:ext cx="1335096"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C:\Users\seahon01\AppData\Local\Microsoft\Windows\Temporary Internet Files\Content.IE5\2JIFLXU7\MC900433880[1].png">
            <a:extLst>
              <a:ext uri="{FF2B5EF4-FFF2-40B4-BE49-F238E27FC236}">
                <a16:creationId xmlns:a16="http://schemas.microsoft.com/office/drawing/2014/main" id="{9DF46010-8D6A-4F58-858C-773ECCC24D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274" y="5536369"/>
            <a:ext cx="105792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
            <a:extLst>
              <a:ext uri="{FF2B5EF4-FFF2-40B4-BE49-F238E27FC236}">
                <a16:creationId xmlns:a16="http://schemas.microsoft.com/office/drawing/2014/main" id="{5A745092-523E-4C94-8186-FE4FAB834DD2}"/>
              </a:ext>
            </a:extLst>
          </p:cNvPr>
          <p:cNvGrpSpPr>
            <a:grpSpLocks/>
          </p:cNvGrpSpPr>
          <p:nvPr/>
        </p:nvGrpSpPr>
        <p:grpSpPr bwMode="auto">
          <a:xfrm>
            <a:off x="2872569" y="3632958"/>
            <a:ext cx="8175605" cy="1798637"/>
            <a:chOff x="1007222" y="3478531"/>
            <a:chExt cx="7400178" cy="1797941"/>
          </a:xfrm>
          <a:effectLst>
            <a:outerShdw blurRad="50800" dist="38100" dir="2700000" algn="tl" rotWithShape="0">
              <a:prstClr val="black">
                <a:alpha val="40000"/>
              </a:prstClr>
            </a:outerShdw>
          </a:effectLst>
        </p:grpSpPr>
        <p:sp>
          <p:nvSpPr>
            <p:cNvPr id="10" name="Rounded Rectangle 3">
              <a:extLst>
                <a:ext uri="{FF2B5EF4-FFF2-40B4-BE49-F238E27FC236}">
                  <a16:creationId xmlns:a16="http://schemas.microsoft.com/office/drawing/2014/main" id="{D0B68160-0EAC-4534-A412-00E1BF9975D1}"/>
                </a:ext>
              </a:extLst>
            </p:cNvPr>
            <p:cNvSpPr/>
            <p:nvPr/>
          </p:nvSpPr>
          <p:spPr bwMode="auto">
            <a:xfrm>
              <a:off x="1007222" y="4971790"/>
              <a:ext cx="1482334" cy="285639"/>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Video Driver</a:t>
              </a:r>
            </a:p>
          </p:txBody>
        </p:sp>
        <p:sp>
          <p:nvSpPr>
            <p:cNvPr id="11" name="Rounded Rectangle 17">
              <a:extLst>
                <a:ext uri="{FF2B5EF4-FFF2-40B4-BE49-F238E27FC236}">
                  <a16:creationId xmlns:a16="http://schemas.microsoft.com/office/drawing/2014/main" id="{06DAEE4F-E64E-4B5E-A33E-5A6E62571087}"/>
                </a:ext>
              </a:extLst>
            </p:cNvPr>
            <p:cNvSpPr/>
            <p:nvPr/>
          </p:nvSpPr>
          <p:spPr bwMode="auto">
            <a:xfrm>
              <a:off x="2974091" y="4971790"/>
              <a:ext cx="1547449" cy="304682"/>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Audio Driver</a:t>
              </a:r>
            </a:p>
          </p:txBody>
        </p:sp>
        <p:sp>
          <p:nvSpPr>
            <p:cNvPr id="12" name="Rounded Rectangle 18">
              <a:extLst>
                <a:ext uri="{FF2B5EF4-FFF2-40B4-BE49-F238E27FC236}">
                  <a16:creationId xmlns:a16="http://schemas.microsoft.com/office/drawing/2014/main" id="{E76F917A-30C5-43E3-B589-31AF84A0BA60}"/>
                </a:ext>
              </a:extLst>
            </p:cNvPr>
            <p:cNvSpPr/>
            <p:nvPr/>
          </p:nvSpPr>
          <p:spPr bwMode="auto">
            <a:xfrm>
              <a:off x="5067361" y="4971790"/>
              <a:ext cx="1549364" cy="285639"/>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Memory Driver</a:t>
              </a:r>
            </a:p>
          </p:txBody>
        </p:sp>
        <p:sp>
          <p:nvSpPr>
            <p:cNvPr id="13" name="Rounded Rectangle 19">
              <a:extLst>
                <a:ext uri="{FF2B5EF4-FFF2-40B4-BE49-F238E27FC236}">
                  <a16:creationId xmlns:a16="http://schemas.microsoft.com/office/drawing/2014/main" id="{0281DBCA-4744-416D-8957-F0863AC65596}"/>
                </a:ext>
              </a:extLst>
            </p:cNvPr>
            <p:cNvSpPr/>
            <p:nvPr/>
          </p:nvSpPr>
          <p:spPr bwMode="auto">
            <a:xfrm>
              <a:off x="6934641" y="4971790"/>
              <a:ext cx="1472759" cy="304682"/>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Mouse Driver</a:t>
              </a:r>
            </a:p>
          </p:txBody>
        </p:sp>
        <p:sp>
          <p:nvSpPr>
            <p:cNvPr id="14" name="Rounded Rectangle 20">
              <a:extLst>
                <a:ext uri="{FF2B5EF4-FFF2-40B4-BE49-F238E27FC236}">
                  <a16:creationId xmlns:a16="http://schemas.microsoft.com/office/drawing/2014/main" id="{D4CFB92D-96FE-4FFF-B5BD-0B1C7A2D6EFA}"/>
                </a:ext>
              </a:extLst>
            </p:cNvPr>
            <p:cNvSpPr/>
            <p:nvPr/>
          </p:nvSpPr>
          <p:spPr bwMode="auto">
            <a:xfrm>
              <a:off x="1007222" y="4483029"/>
              <a:ext cx="7400178" cy="244380"/>
            </a:xfrm>
            <a:prstGeom prst="roundRect">
              <a:avLst/>
            </a:prstGeom>
            <a:solidFill>
              <a:schemeClr val="accent1">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OS Kernel</a:t>
              </a:r>
            </a:p>
          </p:txBody>
        </p:sp>
        <p:sp>
          <p:nvSpPr>
            <p:cNvPr id="15" name="Rounded Rectangle 21">
              <a:extLst>
                <a:ext uri="{FF2B5EF4-FFF2-40B4-BE49-F238E27FC236}">
                  <a16:creationId xmlns:a16="http://schemas.microsoft.com/office/drawing/2014/main" id="{5D13F322-F4B8-4BAD-8FA5-D9AFE245BA9E}"/>
                </a:ext>
              </a:extLst>
            </p:cNvPr>
            <p:cNvSpPr/>
            <p:nvPr/>
          </p:nvSpPr>
          <p:spPr bwMode="auto">
            <a:xfrm>
              <a:off x="1007222" y="3983161"/>
              <a:ext cx="7400178" cy="244380"/>
            </a:xfrm>
            <a:prstGeom prst="round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OS Shell </a:t>
              </a:r>
            </a:p>
          </p:txBody>
        </p:sp>
        <p:sp>
          <p:nvSpPr>
            <p:cNvPr id="16" name="Rounded Rectangle 22">
              <a:extLst>
                <a:ext uri="{FF2B5EF4-FFF2-40B4-BE49-F238E27FC236}">
                  <a16:creationId xmlns:a16="http://schemas.microsoft.com/office/drawing/2014/main" id="{0F1BD953-2DDD-467F-9908-B9B038376679}"/>
                </a:ext>
              </a:extLst>
            </p:cNvPr>
            <p:cNvSpPr/>
            <p:nvPr/>
          </p:nvSpPr>
          <p:spPr bwMode="auto">
            <a:xfrm>
              <a:off x="1007222" y="3478531"/>
              <a:ext cx="7400178" cy="242793"/>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User Application</a:t>
              </a:r>
            </a:p>
          </p:txBody>
        </p:sp>
        <p:sp>
          <p:nvSpPr>
            <p:cNvPr id="17" name="Up-Down Arrow 23">
              <a:extLst>
                <a:ext uri="{FF2B5EF4-FFF2-40B4-BE49-F238E27FC236}">
                  <a16:creationId xmlns:a16="http://schemas.microsoft.com/office/drawing/2014/main" id="{F22C577E-C2A2-4AD8-9F64-726A85B898BE}"/>
                </a:ext>
              </a:extLst>
            </p:cNvPr>
            <p:cNvSpPr/>
            <p:nvPr/>
          </p:nvSpPr>
          <p:spPr bwMode="auto">
            <a:xfrm>
              <a:off x="5758733" y="4736931"/>
              <a:ext cx="155129" cy="236446"/>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8" name="Up-Down Arrow 24">
              <a:extLst>
                <a:ext uri="{FF2B5EF4-FFF2-40B4-BE49-F238E27FC236}">
                  <a16:creationId xmlns:a16="http://schemas.microsoft.com/office/drawing/2014/main" id="{C1E66BDD-3334-4BD7-A1FF-BB8D2AC6113E}"/>
                </a:ext>
              </a:extLst>
            </p:cNvPr>
            <p:cNvSpPr/>
            <p:nvPr/>
          </p:nvSpPr>
          <p:spPr bwMode="auto">
            <a:xfrm>
              <a:off x="3675039" y="4736931"/>
              <a:ext cx="153213" cy="236446"/>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9" name="Up-Down Arrow 38">
              <a:extLst>
                <a:ext uri="{FF2B5EF4-FFF2-40B4-BE49-F238E27FC236}">
                  <a16:creationId xmlns:a16="http://schemas.microsoft.com/office/drawing/2014/main" id="{3072BDBC-DEF2-4A7F-8696-F9A33E5F12D4}"/>
                </a:ext>
              </a:extLst>
            </p:cNvPr>
            <p:cNvSpPr/>
            <p:nvPr/>
          </p:nvSpPr>
          <p:spPr bwMode="auto">
            <a:xfrm>
              <a:off x="1671782" y="4736931"/>
              <a:ext cx="153213" cy="236446"/>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0" name="Up-Down Arrow 39">
              <a:extLst>
                <a:ext uri="{FF2B5EF4-FFF2-40B4-BE49-F238E27FC236}">
                  <a16:creationId xmlns:a16="http://schemas.microsoft.com/office/drawing/2014/main" id="{BB0D71AA-BAC9-43F0-841C-8BE614D990B2}"/>
                </a:ext>
              </a:extLst>
            </p:cNvPr>
            <p:cNvSpPr/>
            <p:nvPr/>
          </p:nvSpPr>
          <p:spPr bwMode="auto">
            <a:xfrm>
              <a:off x="7593456" y="4736931"/>
              <a:ext cx="155129" cy="236446"/>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1" name="Up-Down Arrow 40">
              <a:extLst>
                <a:ext uri="{FF2B5EF4-FFF2-40B4-BE49-F238E27FC236}">
                  <a16:creationId xmlns:a16="http://schemas.microsoft.com/office/drawing/2014/main" id="{4B0B705C-068E-4995-8D28-3C59E614925D}"/>
                </a:ext>
              </a:extLst>
            </p:cNvPr>
            <p:cNvSpPr/>
            <p:nvPr/>
          </p:nvSpPr>
          <p:spPr bwMode="auto">
            <a:xfrm>
              <a:off x="4630705" y="4240236"/>
              <a:ext cx="153213" cy="23644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2" name="Up-Down Arrow 41">
              <a:extLst>
                <a:ext uri="{FF2B5EF4-FFF2-40B4-BE49-F238E27FC236}">
                  <a16:creationId xmlns:a16="http://schemas.microsoft.com/office/drawing/2014/main" id="{A716EE97-0941-4ADC-8E86-0D9254CFFACE}"/>
                </a:ext>
              </a:extLst>
            </p:cNvPr>
            <p:cNvSpPr/>
            <p:nvPr/>
          </p:nvSpPr>
          <p:spPr bwMode="auto">
            <a:xfrm>
              <a:off x="4630705" y="3735606"/>
              <a:ext cx="153213" cy="23644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grpSp>
      <p:sp>
        <p:nvSpPr>
          <p:cNvPr id="23" name="Up Arrow 42">
            <a:extLst>
              <a:ext uri="{FF2B5EF4-FFF2-40B4-BE49-F238E27FC236}">
                <a16:creationId xmlns:a16="http://schemas.microsoft.com/office/drawing/2014/main" id="{BFFAE9E5-1E1A-4E88-A3F7-2A735A6EFBD3}"/>
              </a:ext>
            </a:extLst>
          </p:cNvPr>
          <p:cNvSpPr/>
          <p:nvPr/>
        </p:nvSpPr>
        <p:spPr bwMode="auto">
          <a:xfrm>
            <a:off x="2195500" y="3610733"/>
            <a:ext cx="372388" cy="25622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4" name="TextBox 43">
            <a:extLst>
              <a:ext uri="{FF2B5EF4-FFF2-40B4-BE49-F238E27FC236}">
                <a16:creationId xmlns:a16="http://schemas.microsoft.com/office/drawing/2014/main" id="{FB3AD9EF-D8EA-45E3-B3DE-C3A59C8FC5D7}"/>
              </a:ext>
            </a:extLst>
          </p:cNvPr>
          <p:cNvSpPr txBox="1">
            <a:spLocks noChangeArrowheads="1"/>
          </p:cNvSpPr>
          <p:nvPr/>
        </p:nvSpPr>
        <p:spPr bwMode="auto">
          <a:xfrm>
            <a:off x="604388" y="5536370"/>
            <a:ext cx="196349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Low-level</a:t>
            </a:r>
          </a:p>
          <a:p>
            <a:pPr algn="ctr" eaLnBrk="1" hangingPunct="1"/>
            <a:r>
              <a:rPr lang="en-GB" b="0" dirty="0"/>
              <a:t>Programming</a:t>
            </a:r>
          </a:p>
        </p:txBody>
      </p:sp>
      <p:sp>
        <p:nvSpPr>
          <p:cNvPr id="25" name="TextBox 45">
            <a:extLst>
              <a:ext uri="{FF2B5EF4-FFF2-40B4-BE49-F238E27FC236}">
                <a16:creationId xmlns:a16="http://schemas.microsoft.com/office/drawing/2014/main" id="{33C0FF91-F34E-4563-B57E-09196CD2759A}"/>
              </a:ext>
            </a:extLst>
          </p:cNvPr>
          <p:cNvSpPr txBox="1">
            <a:spLocks noChangeArrowheads="1"/>
          </p:cNvSpPr>
          <p:nvPr/>
        </p:nvSpPr>
        <p:spPr bwMode="auto">
          <a:xfrm>
            <a:off x="604388" y="3755194"/>
            <a:ext cx="1963499"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High-level</a:t>
            </a:r>
          </a:p>
          <a:p>
            <a:pPr algn="ctr" eaLnBrk="1" hangingPunct="1"/>
            <a:r>
              <a:rPr lang="en-GB" b="0" dirty="0"/>
              <a:t>Programming</a:t>
            </a:r>
          </a:p>
        </p:txBody>
      </p:sp>
    </p:spTree>
    <p:extLst>
      <p:ext uri="{BB962C8B-B14F-4D97-AF65-F5344CB8AC3E}">
        <p14:creationId xmlns:p14="http://schemas.microsoft.com/office/powerpoint/2010/main" val="266467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AHB Peripheral Drivers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509262"/>
            <a:ext cx="11180763" cy="4086225"/>
          </a:xfrm>
        </p:spPr>
        <p:txBody>
          <a:bodyPr wrap="square" numCol="1" anchor="t" anchorCtr="0" compatLnSpc="1">
            <a:prstTxWarp prst="textNoShape">
              <a:avLst/>
            </a:prstTxWarp>
          </a:bodyPr>
          <a:lstStyle/>
          <a:p>
            <a:r>
              <a:rPr lang="en-GB" dirty="0"/>
              <a:t>In this course:</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We will write the software driver for each peripheral (except memory controller).</a:t>
            </a:r>
          </a:p>
          <a:p>
            <a:pPr lvl="1"/>
            <a:r>
              <a:rPr lang="en-IN" altLang="en-US" dirty="0">
                <a:ea typeface="ＭＳ Ｐゴシック" panose="020B0600070205080204" pitchFamily="34" charset="-128"/>
              </a:rPr>
              <a:t>No OS is required.</a:t>
            </a:r>
          </a:p>
          <a:p>
            <a:pPr lvl="1"/>
            <a:r>
              <a:rPr lang="en-IN" altLang="en-US" dirty="0">
                <a:ea typeface="ＭＳ Ｐゴシック" panose="020B0600070205080204" pitchFamily="34" charset="-128"/>
              </a:rPr>
              <a:t>Software drivers should provide basic functions to ease the access to peripherals.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AFDCF729-31C4-4A2F-A92E-180E6D2CE9C6}"/>
              </a:ext>
            </a:extLst>
          </p:cNvPr>
          <p:cNvSpPr/>
          <p:nvPr/>
        </p:nvSpPr>
        <p:spPr bwMode="auto">
          <a:xfrm>
            <a:off x="1193675" y="4825000"/>
            <a:ext cx="1644008" cy="477837"/>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VGA</a:t>
            </a:r>
          </a:p>
          <a:p>
            <a:pPr algn="ctr">
              <a:defRPr/>
            </a:pPr>
            <a:r>
              <a:rPr lang="en-GB" sz="1200" dirty="0"/>
              <a:t>Peripheral</a:t>
            </a:r>
          </a:p>
        </p:txBody>
      </p:sp>
      <p:sp>
        <p:nvSpPr>
          <p:cNvPr id="6" name="Rectangle 5">
            <a:extLst>
              <a:ext uri="{FF2B5EF4-FFF2-40B4-BE49-F238E27FC236}">
                <a16:creationId xmlns:a16="http://schemas.microsoft.com/office/drawing/2014/main" id="{6AC0EA19-EC20-4320-98A9-5202A2406CF4}"/>
              </a:ext>
            </a:extLst>
          </p:cNvPr>
          <p:cNvSpPr/>
          <p:nvPr/>
        </p:nvSpPr>
        <p:spPr bwMode="auto">
          <a:xfrm>
            <a:off x="3197376" y="4825000"/>
            <a:ext cx="1639775" cy="477837"/>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UART</a:t>
            </a:r>
          </a:p>
          <a:p>
            <a:pPr algn="ctr">
              <a:defRPr/>
            </a:pPr>
            <a:r>
              <a:rPr lang="en-GB" sz="1200" dirty="0"/>
              <a:t>Peripheral</a:t>
            </a:r>
          </a:p>
        </p:txBody>
      </p:sp>
      <p:sp>
        <p:nvSpPr>
          <p:cNvPr id="7" name="Rectangle 6">
            <a:extLst>
              <a:ext uri="{FF2B5EF4-FFF2-40B4-BE49-F238E27FC236}">
                <a16:creationId xmlns:a16="http://schemas.microsoft.com/office/drawing/2014/main" id="{997ACA24-663D-45DF-BECD-06646952890B}"/>
              </a:ext>
            </a:extLst>
          </p:cNvPr>
          <p:cNvSpPr/>
          <p:nvPr/>
        </p:nvSpPr>
        <p:spPr bwMode="auto">
          <a:xfrm>
            <a:off x="5213771" y="4825000"/>
            <a:ext cx="1644008" cy="477837"/>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Timer</a:t>
            </a:r>
          </a:p>
          <a:p>
            <a:pPr algn="ctr">
              <a:defRPr/>
            </a:pPr>
            <a:r>
              <a:rPr lang="en-GB" sz="1200" dirty="0"/>
              <a:t>Peripheral</a:t>
            </a:r>
          </a:p>
        </p:txBody>
      </p:sp>
      <p:sp>
        <p:nvSpPr>
          <p:cNvPr id="8" name="Rectangle 7">
            <a:extLst>
              <a:ext uri="{FF2B5EF4-FFF2-40B4-BE49-F238E27FC236}">
                <a16:creationId xmlns:a16="http://schemas.microsoft.com/office/drawing/2014/main" id="{64BFE6C9-7576-4D41-92BA-425E1F956699}"/>
              </a:ext>
            </a:extLst>
          </p:cNvPr>
          <p:cNvSpPr/>
          <p:nvPr/>
        </p:nvSpPr>
        <p:spPr bwMode="auto">
          <a:xfrm>
            <a:off x="7268252" y="4825000"/>
            <a:ext cx="1641892" cy="477837"/>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GPIO</a:t>
            </a:r>
          </a:p>
          <a:p>
            <a:pPr algn="ctr">
              <a:defRPr/>
            </a:pPr>
            <a:r>
              <a:rPr lang="en-GB" sz="1200" dirty="0"/>
              <a:t>Peripheral</a:t>
            </a:r>
          </a:p>
        </p:txBody>
      </p:sp>
      <p:sp>
        <p:nvSpPr>
          <p:cNvPr id="9" name="Rectangle 8">
            <a:extLst>
              <a:ext uri="{FF2B5EF4-FFF2-40B4-BE49-F238E27FC236}">
                <a16:creationId xmlns:a16="http://schemas.microsoft.com/office/drawing/2014/main" id="{855C5E79-DA21-499F-916A-19A726C1D4B6}"/>
              </a:ext>
            </a:extLst>
          </p:cNvPr>
          <p:cNvSpPr/>
          <p:nvPr/>
        </p:nvSpPr>
        <p:spPr bwMode="auto">
          <a:xfrm>
            <a:off x="9261374" y="4825000"/>
            <a:ext cx="1644007" cy="477837"/>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7-Segment</a:t>
            </a:r>
          </a:p>
          <a:p>
            <a:pPr algn="ctr">
              <a:defRPr/>
            </a:pPr>
            <a:r>
              <a:rPr lang="en-GB" sz="1200" dirty="0"/>
              <a:t>Peripheral</a:t>
            </a:r>
          </a:p>
        </p:txBody>
      </p:sp>
      <p:sp>
        <p:nvSpPr>
          <p:cNvPr id="10" name="Up-Down Arrow 24">
            <a:extLst>
              <a:ext uri="{FF2B5EF4-FFF2-40B4-BE49-F238E27FC236}">
                <a16:creationId xmlns:a16="http://schemas.microsoft.com/office/drawing/2014/main" id="{85240162-ABEA-4F2A-9E54-7BDC728ECD44}"/>
              </a:ext>
            </a:extLst>
          </p:cNvPr>
          <p:cNvSpPr/>
          <p:nvPr/>
        </p:nvSpPr>
        <p:spPr bwMode="auto">
          <a:xfrm>
            <a:off x="9980760" y="4586875"/>
            <a:ext cx="205236" cy="2381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1" name="Rectangle 10">
            <a:extLst>
              <a:ext uri="{FF2B5EF4-FFF2-40B4-BE49-F238E27FC236}">
                <a16:creationId xmlns:a16="http://schemas.microsoft.com/office/drawing/2014/main" id="{C66CEA49-4B34-4548-9A13-AA7284A25258}"/>
              </a:ext>
            </a:extLst>
          </p:cNvPr>
          <p:cNvSpPr/>
          <p:nvPr/>
        </p:nvSpPr>
        <p:spPr bwMode="auto">
          <a:xfrm>
            <a:off x="1193675" y="4099511"/>
            <a:ext cx="1644008" cy="4778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VGA</a:t>
            </a:r>
          </a:p>
          <a:p>
            <a:pPr algn="ctr">
              <a:defRPr/>
            </a:pPr>
            <a:r>
              <a:rPr lang="en-GB" sz="1200" dirty="0"/>
              <a:t>Software Driver</a:t>
            </a:r>
          </a:p>
        </p:txBody>
      </p:sp>
      <p:sp>
        <p:nvSpPr>
          <p:cNvPr id="12" name="Rectangle 11">
            <a:extLst>
              <a:ext uri="{FF2B5EF4-FFF2-40B4-BE49-F238E27FC236}">
                <a16:creationId xmlns:a16="http://schemas.microsoft.com/office/drawing/2014/main" id="{858297A7-F8B1-42D0-8F16-678F070B4782}"/>
              </a:ext>
            </a:extLst>
          </p:cNvPr>
          <p:cNvSpPr/>
          <p:nvPr/>
        </p:nvSpPr>
        <p:spPr bwMode="auto">
          <a:xfrm>
            <a:off x="3197376" y="4099511"/>
            <a:ext cx="1639775" cy="4778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UART</a:t>
            </a:r>
          </a:p>
          <a:p>
            <a:pPr algn="ctr">
              <a:defRPr/>
            </a:pPr>
            <a:r>
              <a:rPr lang="en-GB" sz="1200" dirty="0"/>
              <a:t>Software Driver</a:t>
            </a:r>
          </a:p>
        </p:txBody>
      </p:sp>
      <p:sp>
        <p:nvSpPr>
          <p:cNvPr id="13" name="Rectangle 12">
            <a:extLst>
              <a:ext uri="{FF2B5EF4-FFF2-40B4-BE49-F238E27FC236}">
                <a16:creationId xmlns:a16="http://schemas.microsoft.com/office/drawing/2014/main" id="{F905FC1B-0414-408F-9283-6EAE5248D372}"/>
              </a:ext>
            </a:extLst>
          </p:cNvPr>
          <p:cNvSpPr/>
          <p:nvPr/>
        </p:nvSpPr>
        <p:spPr bwMode="auto">
          <a:xfrm>
            <a:off x="5213771" y="4099511"/>
            <a:ext cx="1644008" cy="4778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Timer</a:t>
            </a:r>
          </a:p>
          <a:p>
            <a:pPr algn="ctr">
              <a:defRPr/>
            </a:pPr>
            <a:r>
              <a:rPr lang="en-GB" sz="1200" dirty="0"/>
              <a:t>Software Driver</a:t>
            </a:r>
          </a:p>
        </p:txBody>
      </p:sp>
      <p:sp>
        <p:nvSpPr>
          <p:cNvPr id="14" name="Rectangle 13">
            <a:extLst>
              <a:ext uri="{FF2B5EF4-FFF2-40B4-BE49-F238E27FC236}">
                <a16:creationId xmlns:a16="http://schemas.microsoft.com/office/drawing/2014/main" id="{B0615C20-9870-4606-8890-DB3C09256223}"/>
              </a:ext>
            </a:extLst>
          </p:cNvPr>
          <p:cNvSpPr/>
          <p:nvPr/>
        </p:nvSpPr>
        <p:spPr bwMode="auto">
          <a:xfrm>
            <a:off x="7268252" y="4099511"/>
            <a:ext cx="1641892" cy="4778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GPIO</a:t>
            </a:r>
          </a:p>
          <a:p>
            <a:pPr algn="ctr">
              <a:defRPr/>
            </a:pPr>
            <a:r>
              <a:rPr lang="en-GB" sz="1200" dirty="0"/>
              <a:t>Software Driver</a:t>
            </a:r>
          </a:p>
        </p:txBody>
      </p:sp>
      <p:sp>
        <p:nvSpPr>
          <p:cNvPr id="15" name="Rectangle 14">
            <a:extLst>
              <a:ext uri="{FF2B5EF4-FFF2-40B4-BE49-F238E27FC236}">
                <a16:creationId xmlns:a16="http://schemas.microsoft.com/office/drawing/2014/main" id="{366B048C-B69B-4EF3-9700-D5575FF368A8}"/>
              </a:ext>
            </a:extLst>
          </p:cNvPr>
          <p:cNvSpPr/>
          <p:nvPr/>
        </p:nvSpPr>
        <p:spPr bwMode="auto">
          <a:xfrm>
            <a:off x="9261374" y="4099511"/>
            <a:ext cx="1644007" cy="4778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7-Segment</a:t>
            </a:r>
          </a:p>
          <a:p>
            <a:pPr algn="ctr">
              <a:defRPr/>
            </a:pPr>
            <a:r>
              <a:rPr lang="en-GB" sz="1200" dirty="0"/>
              <a:t>Software Driver</a:t>
            </a:r>
          </a:p>
        </p:txBody>
      </p:sp>
      <p:sp>
        <p:nvSpPr>
          <p:cNvPr id="16" name="Up-Down Arrow 39">
            <a:extLst>
              <a:ext uri="{FF2B5EF4-FFF2-40B4-BE49-F238E27FC236}">
                <a16:creationId xmlns:a16="http://schemas.microsoft.com/office/drawing/2014/main" id="{E85A1A29-7AAA-4D88-ABF5-C4B50DE32AFB}"/>
              </a:ext>
            </a:extLst>
          </p:cNvPr>
          <p:cNvSpPr/>
          <p:nvPr/>
        </p:nvSpPr>
        <p:spPr bwMode="auto">
          <a:xfrm>
            <a:off x="7985521" y="4586875"/>
            <a:ext cx="205237" cy="2381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7" name="Up-Down Arrow 40">
            <a:extLst>
              <a:ext uri="{FF2B5EF4-FFF2-40B4-BE49-F238E27FC236}">
                <a16:creationId xmlns:a16="http://schemas.microsoft.com/office/drawing/2014/main" id="{093A78CE-0392-4DFB-BE5E-5D5DFD4EDF10}"/>
              </a:ext>
            </a:extLst>
          </p:cNvPr>
          <p:cNvSpPr/>
          <p:nvPr/>
        </p:nvSpPr>
        <p:spPr bwMode="auto">
          <a:xfrm>
            <a:off x="5933157" y="4586875"/>
            <a:ext cx="205237" cy="2381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8" name="Up-Down Arrow 41">
            <a:extLst>
              <a:ext uri="{FF2B5EF4-FFF2-40B4-BE49-F238E27FC236}">
                <a16:creationId xmlns:a16="http://schemas.microsoft.com/office/drawing/2014/main" id="{07E8B35B-3736-40D3-9735-0DED9A96E77A}"/>
              </a:ext>
            </a:extLst>
          </p:cNvPr>
          <p:cNvSpPr/>
          <p:nvPr/>
        </p:nvSpPr>
        <p:spPr bwMode="auto">
          <a:xfrm>
            <a:off x="3914645" y="4586875"/>
            <a:ext cx="205237" cy="2381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19" name="Up-Down Arrow 42">
            <a:extLst>
              <a:ext uri="{FF2B5EF4-FFF2-40B4-BE49-F238E27FC236}">
                <a16:creationId xmlns:a16="http://schemas.microsoft.com/office/drawing/2014/main" id="{C36B0001-2BF2-47DD-830B-D032DCB4CBC8}"/>
              </a:ext>
            </a:extLst>
          </p:cNvPr>
          <p:cNvSpPr/>
          <p:nvPr/>
        </p:nvSpPr>
        <p:spPr bwMode="auto">
          <a:xfrm>
            <a:off x="1913061" y="4586875"/>
            <a:ext cx="205237" cy="2381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0" name="Up-Down Arrow 43">
            <a:extLst>
              <a:ext uri="{FF2B5EF4-FFF2-40B4-BE49-F238E27FC236}">
                <a16:creationId xmlns:a16="http://schemas.microsoft.com/office/drawing/2014/main" id="{7CE4BBEE-A9EA-4CE0-A1E9-E29A664CB60F}"/>
              </a:ext>
            </a:extLst>
          </p:cNvPr>
          <p:cNvSpPr/>
          <p:nvPr/>
        </p:nvSpPr>
        <p:spPr bwMode="auto">
          <a:xfrm>
            <a:off x="9980760" y="3862975"/>
            <a:ext cx="205236" cy="236537"/>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1" name="Up-Down Arrow 44">
            <a:extLst>
              <a:ext uri="{FF2B5EF4-FFF2-40B4-BE49-F238E27FC236}">
                <a16:creationId xmlns:a16="http://schemas.microsoft.com/office/drawing/2014/main" id="{315CD77B-5C95-4DCC-A559-F354BBCED44A}"/>
              </a:ext>
            </a:extLst>
          </p:cNvPr>
          <p:cNvSpPr/>
          <p:nvPr/>
        </p:nvSpPr>
        <p:spPr bwMode="auto">
          <a:xfrm>
            <a:off x="7985521" y="3862975"/>
            <a:ext cx="205237" cy="236537"/>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2" name="Up-Down Arrow 45">
            <a:extLst>
              <a:ext uri="{FF2B5EF4-FFF2-40B4-BE49-F238E27FC236}">
                <a16:creationId xmlns:a16="http://schemas.microsoft.com/office/drawing/2014/main" id="{1E1BF956-B788-4240-996A-10B48C041F3B}"/>
              </a:ext>
            </a:extLst>
          </p:cNvPr>
          <p:cNvSpPr/>
          <p:nvPr/>
        </p:nvSpPr>
        <p:spPr bwMode="auto">
          <a:xfrm>
            <a:off x="5933157" y="3862975"/>
            <a:ext cx="205237" cy="236537"/>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3" name="Up-Down Arrow 46">
            <a:extLst>
              <a:ext uri="{FF2B5EF4-FFF2-40B4-BE49-F238E27FC236}">
                <a16:creationId xmlns:a16="http://schemas.microsoft.com/office/drawing/2014/main" id="{B3289300-007D-45F6-A7A1-FD8E004D3F78}"/>
              </a:ext>
            </a:extLst>
          </p:cNvPr>
          <p:cNvSpPr/>
          <p:nvPr/>
        </p:nvSpPr>
        <p:spPr bwMode="auto">
          <a:xfrm>
            <a:off x="3914645" y="3862975"/>
            <a:ext cx="205237" cy="236537"/>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4" name="Up-Down Arrow 47">
            <a:extLst>
              <a:ext uri="{FF2B5EF4-FFF2-40B4-BE49-F238E27FC236}">
                <a16:creationId xmlns:a16="http://schemas.microsoft.com/office/drawing/2014/main" id="{AF6B2334-CF07-4EDE-A4D0-029692F53629}"/>
              </a:ext>
            </a:extLst>
          </p:cNvPr>
          <p:cNvSpPr/>
          <p:nvPr/>
        </p:nvSpPr>
        <p:spPr bwMode="auto">
          <a:xfrm>
            <a:off x="1913061" y="3862975"/>
            <a:ext cx="205237" cy="236537"/>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5" name="Rectangle 24">
            <a:extLst>
              <a:ext uri="{FF2B5EF4-FFF2-40B4-BE49-F238E27FC236}">
                <a16:creationId xmlns:a16="http://schemas.microsoft.com/office/drawing/2014/main" id="{E1817602-4548-4BA9-B746-F24955678895}"/>
              </a:ext>
            </a:extLst>
          </p:cNvPr>
          <p:cNvSpPr/>
          <p:nvPr/>
        </p:nvSpPr>
        <p:spPr bwMode="auto">
          <a:xfrm>
            <a:off x="1178866" y="3566112"/>
            <a:ext cx="9711705" cy="276225"/>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t>Functions to access peripherals</a:t>
            </a:r>
          </a:p>
        </p:txBody>
      </p:sp>
    </p:spTree>
    <p:extLst>
      <p:ext uri="{BB962C8B-B14F-4D97-AF65-F5344CB8AC3E}">
        <p14:creationId xmlns:p14="http://schemas.microsoft.com/office/powerpoint/2010/main" val="339164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Using Pointer to Access Peripherals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66980"/>
            <a:ext cx="11180763" cy="4086225"/>
          </a:xfrm>
        </p:spPr>
        <p:txBody>
          <a:bodyPr wrap="square" numCol="1" anchor="t" anchorCtr="0" compatLnSpc="1">
            <a:prstTxWarp prst="textNoShape">
              <a:avLst/>
            </a:prstTxWarp>
          </a:bodyPr>
          <a:lstStyle/>
          <a:p>
            <a:r>
              <a:rPr lang="en-GB" dirty="0"/>
              <a:t>Peripherals and their registers are mapped to the global memory space; hence, they can be accessed using memory pointers. </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460F660-36BD-402A-AE0D-4EA4F666D926}"/>
              </a:ext>
            </a:extLst>
          </p:cNvPr>
          <p:cNvSpPr/>
          <p:nvPr/>
        </p:nvSpPr>
        <p:spPr bwMode="auto">
          <a:xfrm>
            <a:off x="417121" y="2152653"/>
            <a:ext cx="11402565" cy="3972379"/>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lvl="1"/>
            <a:r>
              <a:rPr lang="en-GB" sz="1200" b="0" dirty="0">
                <a:latin typeface="Lucida Console" panose="020B0609040504020204" pitchFamily="49" charset="0"/>
              </a:rPr>
              <a:t>#define AHB_TIMER_BASE  	0x52000000</a:t>
            </a:r>
          </a:p>
          <a:p>
            <a:pPr lvl="1"/>
            <a:endParaRPr lang="en-GB" sz="1200" b="0" dirty="0">
              <a:latin typeface="Lucida Console" panose="020B0609040504020204" pitchFamily="49" charset="0"/>
            </a:endParaRPr>
          </a:p>
          <a:p>
            <a:pPr lvl="1"/>
            <a:r>
              <a:rPr lang="en-GB" sz="1200" b="0" dirty="0">
                <a:latin typeface="Lucida Console" panose="020B0609040504020204" pitchFamily="49" charset="0"/>
              </a:rPr>
              <a:t>#define AHB_TIMER_INITVALUE   (*((volatile unsigned long *)(AHB_TIMER_BASE + 0x00)))</a:t>
            </a:r>
          </a:p>
          <a:p>
            <a:pPr lvl="1"/>
            <a:endParaRPr lang="en-GB" sz="1200" b="0" dirty="0">
              <a:latin typeface="Lucida Console" panose="020B0609040504020204" pitchFamily="49" charset="0"/>
            </a:endParaRPr>
          </a:p>
          <a:p>
            <a:pPr lvl="1"/>
            <a:r>
              <a:rPr lang="en-GB" sz="1200" b="0" dirty="0">
                <a:latin typeface="Lucida Console" panose="020B0609040504020204" pitchFamily="49" charset="0"/>
              </a:rPr>
              <a:t>#define AHB_TIMER_CURVALUE    (*((volatile unsigned long *)(AHB_TIMER_BASE + 0x04)))</a:t>
            </a:r>
          </a:p>
          <a:p>
            <a:pPr lvl="1"/>
            <a:endParaRPr lang="en-GB" sz="1200" b="0" dirty="0">
              <a:latin typeface="Lucida Console" panose="020B0609040504020204" pitchFamily="49" charset="0"/>
            </a:endParaRPr>
          </a:p>
          <a:p>
            <a:pPr lvl="1"/>
            <a:r>
              <a:rPr lang="en-GB" sz="1200" b="0" dirty="0">
                <a:latin typeface="Lucida Console" panose="020B0609040504020204" pitchFamily="49" charset="0"/>
              </a:rPr>
              <a:t>#define AHB_TIMER_CONTROL     (*((volatile unsigned long *)(AHB_TIMER_BASE + 0x08)))</a:t>
            </a:r>
          </a:p>
          <a:p>
            <a:pPr lvl="1"/>
            <a:endParaRPr lang="en-GB" sz="1200" b="0" dirty="0">
              <a:latin typeface="Lucida Console" panose="020B0609040504020204" pitchFamily="49" charset="0"/>
            </a:endParaRPr>
          </a:p>
          <a:p>
            <a:pPr lvl="1"/>
            <a:r>
              <a:rPr lang="en-GB" sz="1200" b="0" dirty="0">
                <a:latin typeface="Lucida Console" panose="020B0609040504020204" pitchFamily="49" charset="0"/>
              </a:rPr>
              <a:t>#define AHB_TIMER_CLEAR       (*((volatile unsigned long *)(AHB_TIMER_BASE + 0x0C)))</a:t>
            </a:r>
          </a:p>
          <a:p>
            <a:pPr lvl="1"/>
            <a:endParaRPr lang="en-GB" sz="1200" b="0" dirty="0">
              <a:latin typeface="Lucida Console" panose="020B0609040504020204" pitchFamily="49" charset="0"/>
            </a:endParaRPr>
          </a:p>
          <a:p>
            <a:pPr lvl="1"/>
            <a:r>
              <a:rPr lang="en-GB" sz="1200" b="0" dirty="0">
                <a:latin typeface="Lucida Console" panose="020B0609040504020204" pitchFamily="49" charset="0"/>
              </a:rPr>
              <a:t>// timer initialization function </a:t>
            </a:r>
          </a:p>
          <a:p>
            <a:pPr lvl="1"/>
            <a:endParaRPr lang="en-GB" sz="1200" b="0" dirty="0">
              <a:latin typeface="Lucida Console" panose="020B0609040504020204" pitchFamily="49" charset="0"/>
            </a:endParaRPr>
          </a:p>
          <a:p>
            <a:pPr lvl="1"/>
            <a:r>
              <a:rPr lang="en-GB" sz="1200" b="0" dirty="0">
                <a:latin typeface="Lucida Console" panose="020B0609040504020204" pitchFamily="49" charset="0"/>
              </a:rPr>
              <a:t>void timer_init (int value, int control) {</a:t>
            </a:r>
          </a:p>
          <a:p>
            <a:pPr lvl="1"/>
            <a:endParaRPr lang="en-GB" sz="1200" b="0" dirty="0">
              <a:latin typeface="Lucida Console" panose="020B0609040504020204" pitchFamily="49" charset="0"/>
            </a:endParaRPr>
          </a:p>
          <a:p>
            <a:pPr lvl="1"/>
            <a:r>
              <a:rPr lang="en-GB" sz="1200" b="0" dirty="0">
                <a:latin typeface="Lucida Console" panose="020B0609040504020204" pitchFamily="49" charset="0"/>
              </a:rPr>
              <a:t>    AHB_TIMER_INITVALUE = value;</a:t>
            </a:r>
          </a:p>
          <a:p>
            <a:pPr lvl="1"/>
            <a:endParaRPr lang="en-GB" sz="1200" b="0" dirty="0">
              <a:latin typeface="Lucida Console" panose="020B0609040504020204" pitchFamily="49" charset="0"/>
            </a:endParaRPr>
          </a:p>
          <a:p>
            <a:pPr lvl="1"/>
            <a:r>
              <a:rPr lang="en-GB" sz="1200" b="0" dirty="0">
                <a:latin typeface="Lucida Console" panose="020B0609040504020204" pitchFamily="49" charset="0"/>
              </a:rPr>
              <a:t>    AHB_TIMER_CONTROL = control;</a:t>
            </a:r>
          </a:p>
          <a:p>
            <a:pPr lvl="1"/>
            <a:endParaRPr lang="en-GB" sz="1200" b="0" dirty="0">
              <a:latin typeface="Lucida Console" panose="020B0609040504020204" pitchFamily="49" charset="0"/>
            </a:endParaRPr>
          </a:p>
          <a:p>
            <a:pPr lvl="1"/>
            <a:r>
              <a:rPr lang="en-GB" sz="1200" b="0" dirty="0">
                <a:latin typeface="Lucida Console" panose="020B0609040504020204" pitchFamily="49" charset="0"/>
              </a:rPr>
              <a:t>    AHB_TIMER_CLEAR = 0;</a:t>
            </a:r>
          </a:p>
          <a:p>
            <a:pPr lvl="1"/>
            <a:r>
              <a:rPr lang="en-GB" sz="1200" b="0" dirty="0">
                <a:latin typeface="Lucida Console" panose="020B0609040504020204" pitchFamily="49" charset="0"/>
              </a:rPr>
              <a:t>}</a:t>
            </a:r>
          </a:p>
        </p:txBody>
      </p:sp>
    </p:spTree>
    <p:extLst>
      <p:ext uri="{BB962C8B-B14F-4D97-AF65-F5344CB8AC3E}">
        <p14:creationId xmlns:p14="http://schemas.microsoft.com/office/powerpoint/2010/main" val="14663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Define Data Structure for Peripherals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31019" y="1034595"/>
            <a:ext cx="11180763" cy="4086225"/>
          </a:xfrm>
        </p:spPr>
        <p:txBody>
          <a:bodyPr wrap="square" numCol="1" anchor="t" anchorCtr="0" compatLnSpc="1">
            <a:prstTxWarp prst="textNoShape">
              <a:avLst/>
            </a:prstTxWarp>
          </a:bodyPr>
          <a:lstStyle/>
          <a:p>
            <a:r>
              <a:rPr lang="en-GB" dirty="0"/>
              <a:t>To further simplify the code and reduce code length, we can:</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Define the peripheral register set as a data structure.</a:t>
            </a:r>
          </a:p>
          <a:p>
            <a:pPr lvl="1"/>
            <a:r>
              <a:rPr lang="en-IN" altLang="en-US" dirty="0">
                <a:ea typeface="ＭＳ Ｐゴシック" panose="020B0600070205080204" pitchFamily="34" charset="-128"/>
              </a:rPr>
              <a:t>Define the peripheral as a memory pointer to this data structure.</a:t>
            </a:r>
            <a:endParaRPr lang="en-US" altLang="en-US" dirty="0">
              <a:ea typeface="ＭＳ Ｐゴシック" panose="020B0600070205080204" pitchFamily="34" charset="-128"/>
            </a:endParaRPr>
          </a:p>
          <a:p>
            <a:pPr lvl="1"/>
            <a:endParaRPr lang="en-IN"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B635E7B-8B55-475F-8852-910507498F77}"/>
              </a:ext>
            </a:extLst>
          </p:cNvPr>
          <p:cNvSpPr/>
          <p:nvPr/>
        </p:nvSpPr>
        <p:spPr bwMode="auto">
          <a:xfrm>
            <a:off x="531019" y="2719195"/>
            <a:ext cx="10918944" cy="357868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marL="0" indent="0">
              <a:buFont typeface="Wingdings" pitchFamily="2" charset="2"/>
              <a:buNone/>
              <a:defRPr/>
            </a:pPr>
            <a:r>
              <a:rPr lang="en-GB" b="0" dirty="0">
                <a:latin typeface="Lucida Console" panose="020B0609040504020204" pitchFamily="49" charset="0"/>
              </a:rPr>
              <a:t>       typedef struct {</a:t>
            </a:r>
          </a:p>
          <a:p>
            <a:pPr marL="0" indent="0">
              <a:spcBef>
                <a:spcPts val="0"/>
              </a:spcBef>
              <a:buFont typeface="Wingdings" pitchFamily="2" charset="2"/>
              <a:buNone/>
              <a:defRPr/>
            </a:pPr>
            <a:r>
              <a:rPr lang="en-GB" b="0" dirty="0">
                <a:latin typeface="Lucida Console" panose="020B0609040504020204" pitchFamily="49" charset="0"/>
              </a:rPr>
              <a:t>             volatile  unsigned int  INITVALUE;        </a:t>
            </a:r>
          </a:p>
          <a:p>
            <a:pPr marL="0" indent="0">
              <a:spcBef>
                <a:spcPts val="0"/>
              </a:spcBef>
              <a:buFont typeface="Wingdings" pitchFamily="2" charset="2"/>
              <a:buNone/>
              <a:defRPr/>
            </a:pPr>
            <a:r>
              <a:rPr lang="en-GB" b="0" dirty="0">
                <a:latin typeface="Lucida Console" panose="020B0609040504020204" pitchFamily="49" charset="0"/>
              </a:rPr>
              <a:t>             volatile  unsigned int  CURVALUE;         </a:t>
            </a:r>
          </a:p>
          <a:p>
            <a:pPr marL="0" indent="0">
              <a:spcBef>
                <a:spcPts val="0"/>
              </a:spcBef>
              <a:buFont typeface="Wingdings" pitchFamily="2" charset="2"/>
              <a:buNone/>
              <a:defRPr/>
            </a:pPr>
            <a:r>
              <a:rPr lang="en-GB" b="0" dirty="0">
                <a:latin typeface="Lucida Console" panose="020B0609040504020204" pitchFamily="49" charset="0"/>
              </a:rPr>
              <a:t>             volatile  unsigned int  CONTROL;       </a:t>
            </a:r>
          </a:p>
          <a:p>
            <a:pPr marL="0" indent="0">
              <a:spcBef>
                <a:spcPts val="0"/>
              </a:spcBef>
              <a:buFont typeface="Wingdings" pitchFamily="2" charset="2"/>
              <a:buNone/>
              <a:defRPr/>
            </a:pPr>
            <a:r>
              <a:rPr lang="en-GB" b="0" dirty="0">
                <a:latin typeface="Lucida Console" panose="020B0609040504020204" pitchFamily="49" charset="0"/>
              </a:rPr>
              <a:t>             volatile  unsigned int  CLEAR;      </a:t>
            </a:r>
          </a:p>
          <a:p>
            <a:pPr marL="0" indent="0">
              <a:spcBef>
                <a:spcPts val="0"/>
              </a:spcBef>
              <a:buFont typeface="Wingdings" pitchFamily="2" charset="2"/>
              <a:buNone/>
              <a:defRPr/>
            </a:pPr>
            <a:r>
              <a:rPr lang="en-GB" b="0" dirty="0">
                <a:latin typeface="Lucida Console" panose="020B0609040504020204" pitchFamily="49" charset="0"/>
              </a:rPr>
              <a:t>        } TIMER_TypeDef;</a:t>
            </a:r>
          </a:p>
          <a:p>
            <a:pPr marL="0" indent="0">
              <a:spcBef>
                <a:spcPts val="0"/>
              </a:spcBef>
              <a:buFont typeface="Wingdings" pitchFamily="2" charset="2"/>
              <a:buNone/>
              <a:defRPr/>
            </a:pPr>
            <a:endParaRPr lang="en-GB" b="0" dirty="0">
              <a:latin typeface="Lucida Console" panose="020B0609040504020204" pitchFamily="49" charset="0"/>
            </a:endParaRPr>
          </a:p>
          <a:p>
            <a:pPr marL="0" indent="0">
              <a:spcBef>
                <a:spcPts val="0"/>
              </a:spcBef>
              <a:buFont typeface="Wingdings" pitchFamily="2" charset="2"/>
              <a:buNone/>
              <a:defRPr/>
            </a:pPr>
            <a:r>
              <a:rPr lang="en-GB" b="0" dirty="0">
                <a:latin typeface="Lucida Console" panose="020B0609040504020204" pitchFamily="49" charset="0"/>
              </a:rPr>
              <a:t>      #define AHB_TIMER_BASE	0x52000000</a:t>
            </a:r>
          </a:p>
          <a:p>
            <a:pPr marL="0" indent="0">
              <a:spcBef>
                <a:spcPts val="0"/>
              </a:spcBef>
              <a:buFont typeface="Wingdings" pitchFamily="2" charset="2"/>
              <a:buNone/>
              <a:defRPr/>
            </a:pPr>
            <a:endParaRPr lang="en-GB" b="0" dirty="0">
              <a:latin typeface="Lucida Console" panose="020B0609040504020204" pitchFamily="49" charset="0"/>
            </a:endParaRPr>
          </a:p>
          <a:p>
            <a:pPr marL="0" indent="0">
              <a:spcBef>
                <a:spcPts val="0"/>
              </a:spcBef>
              <a:buFont typeface="Wingdings" pitchFamily="2" charset="2"/>
              <a:buNone/>
              <a:defRPr/>
            </a:pPr>
            <a:r>
              <a:rPr lang="en-GB" b="0" dirty="0">
                <a:latin typeface="Lucida Console" panose="020B0609040504020204" pitchFamily="49" charset="0"/>
              </a:rPr>
              <a:t>      #define TIMER          	((TIMER_TypeDef *) AHB_TIMER_BASE )</a:t>
            </a:r>
          </a:p>
          <a:p>
            <a:pPr marL="0" indent="0">
              <a:spcBef>
                <a:spcPts val="0"/>
              </a:spcBef>
              <a:buFont typeface="Wingdings" pitchFamily="2" charset="2"/>
              <a:buNone/>
              <a:defRPr/>
            </a:pPr>
            <a:endParaRPr lang="en-GB" b="0" dirty="0">
              <a:latin typeface="Lucida Console" panose="020B0609040504020204" pitchFamily="49" charset="0"/>
            </a:endParaRPr>
          </a:p>
          <a:p>
            <a:pPr marL="0" indent="0">
              <a:spcBef>
                <a:spcPts val="0"/>
              </a:spcBef>
              <a:buFont typeface="Wingdings" pitchFamily="2" charset="2"/>
              <a:buNone/>
              <a:defRPr/>
            </a:pPr>
            <a:r>
              <a:rPr lang="en-GB" b="0" dirty="0">
                <a:latin typeface="Lucida Console" panose="020B0609040504020204" pitchFamily="49" charset="0"/>
              </a:rPr>
              <a:t>      void timer_init (int value, int control) {</a:t>
            </a:r>
          </a:p>
          <a:p>
            <a:pPr marL="0" indent="0">
              <a:spcBef>
                <a:spcPts val="0"/>
              </a:spcBef>
              <a:buFont typeface="Wingdings" pitchFamily="2" charset="2"/>
              <a:buNone/>
              <a:defRPr/>
            </a:pPr>
            <a:r>
              <a:rPr lang="en-GB" b="0" dirty="0">
                <a:latin typeface="Lucida Console" panose="020B0609040504020204" pitchFamily="49" charset="0"/>
              </a:rPr>
              <a:t>	TIMER-&gt;INITVALUE = value;</a:t>
            </a:r>
          </a:p>
          <a:p>
            <a:pPr marL="0" indent="0">
              <a:spcBef>
                <a:spcPts val="0"/>
              </a:spcBef>
              <a:buFont typeface="Wingdings" pitchFamily="2" charset="2"/>
              <a:buNone/>
              <a:defRPr/>
            </a:pPr>
            <a:r>
              <a:rPr lang="en-GB" b="0" dirty="0">
                <a:latin typeface="Lucida Console" panose="020B0609040504020204" pitchFamily="49" charset="0"/>
              </a:rPr>
              <a:t>	TIMER-&gt;CONTROL = control;</a:t>
            </a:r>
          </a:p>
          <a:p>
            <a:pPr marL="0" indent="0">
              <a:spcBef>
                <a:spcPts val="0"/>
              </a:spcBef>
              <a:buFont typeface="Wingdings" pitchFamily="2" charset="2"/>
              <a:buNone/>
              <a:defRPr/>
            </a:pPr>
            <a:r>
              <a:rPr lang="en-GB" b="0" dirty="0">
                <a:latin typeface="Lucida Console" panose="020B0609040504020204" pitchFamily="49" charset="0"/>
              </a:rPr>
              <a:t>	TIMER-&gt; CLEAR = 0;				</a:t>
            </a:r>
          </a:p>
          <a:p>
            <a:pPr marL="0" indent="0">
              <a:spcBef>
                <a:spcPts val="0"/>
              </a:spcBef>
              <a:buFont typeface="Wingdings" pitchFamily="2" charset="2"/>
              <a:buNone/>
              <a:defRPr/>
            </a:pPr>
            <a:r>
              <a:rPr lang="en-GB" b="0" dirty="0">
                <a:latin typeface="Lucida Console" panose="020B0609040504020204" pitchFamily="49" charset="0"/>
              </a:rPr>
              <a:t>       }</a:t>
            </a:r>
          </a:p>
        </p:txBody>
      </p:sp>
    </p:spTree>
    <p:extLst>
      <p:ext uri="{BB962C8B-B14F-4D97-AF65-F5344CB8AC3E}">
        <p14:creationId xmlns:p14="http://schemas.microsoft.com/office/powerpoint/2010/main" val="55233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Functions Reuse Between Multiple Units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26563"/>
            <a:ext cx="11180763" cy="4086225"/>
          </a:xfrm>
        </p:spPr>
        <p:txBody>
          <a:bodyPr wrap="square" numCol="1" anchor="t" anchorCtr="0" compatLnSpc="1">
            <a:prstTxWarp prst="textNoShape">
              <a:avLst/>
            </a:prstTxWarp>
          </a:bodyPr>
          <a:lstStyle/>
          <a:p>
            <a:r>
              <a:rPr lang="en-GB" dirty="0"/>
              <a:t>For example, the same function can be reused by passing different base pointers: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85AAAFF-F390-4D4B-8937-28B60A5C6D4B}"/>
              </a:ext>
            </a:extLst>
          </p:cNvPr>
          <p:cNvSpPr/>
          <p:nvPr/>
        </p:nvSpPr>
        <p:spPr bwMode="auto">
          <a:xfrm>
            <a:off x="804019" y="1772560"/>
            <a:ext cx="10918944" cy="427355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marL="0" indent="0">
              <a:buFont typeface="Wingdings" pitchFamily="2" charset="2"/>
              <a:buNone/>
              <a:defRPr/>
            </a:pPr>
            <a:r>
              <a:rPr lang="en-GB" b="0" dirty="0">
                <a:latin typeface="Lucida Console" panose="020B0609040504020204" pitchFamily="49" charset="0"/>
              </a:rPr>
              <a:t>       typedef struct {</a:t>
            </a:r>
          </a:p>
          <a:p>
            <a:pPr marL="0" indent="0">
              <a:buFont typeface="Wingdings" pitchFamily="2" charset="2"/>
              <a:buNone/>
              <a:defRPr/>
            </a:pPr>
            <a:r>
              <a:rPr lang="en-GB" b="0" dirty="0">
                <a:latin typeface="Lucida Console" panose="020B0609040504020204" pitchFamily="49" charset="0"/>
              </a:rPr>
              <a:t>             volatile  unsigned int  INITVALUE;        </a:t>
            </a:r>
          </a:p>
          <a:p>
            <a:pPr marL="0" indent="0">
              <a:buFont typeface="Wingdings" pitchFamily="2" charset="2"/>
              <a:buNone/>
              <a:defRPr/>
            </a:pPr>
            <a:r>
              <a:rPr lang="en-GB" b="0" dirty="0">
                <a:latin typeface="Lucida Console" panose="020B0609040504020204" pitchFamily="49" charset="0"/>
              </a:rPr>
              <a:t>             volatile  unsigned int  CURVALUE;         </a:t>
            </a:r>
          </a:p>
          <a:p>
            <a:pPr marL="0" indent="0">
              <a:buFont typeface="Wingdings" pitchFamily="2" charset="2"/>
              <a:buNone/>
              <a:defRPr/>
            </a:pPr>
            <a:r>
              <a:rPr lang="en-GB" b="0" dirty="0">
                <a:latin typeface="Lucida Console" panose="020B0609040504020204" pitchFamily="49" charset="0"/>
              </a:rPr>
              <a:t>             volatile  unsigned int  CONTROL;       </a:t>
            </a:r>
          </a:p>
          <a:p>
            <a:pPr marL="0" indent="0">
              <a:buFont typeface="Wingdings" pitchFamily="2" charset="2"/>
              <a:buNone/>
              <a:defRPr/>
            </a:pPr>
            <a:r>
              <a:rPr lang="en-GB" b="0" dirty="0">
                <a:latin typeface="Lucida Console" panose="020B0609040504020204" pitchFamily="49" charset="0"/>
              </a:rPr>
              <a:t>             volatile  unsigned int  CLEAR;      </a:t>
            </a:r>
          </a:p>
          <a:p>
            <a:pPr marL="0" indent="0">
              <a:buFont typeface="Wingdings" pitchFamily="2" charset="2"/>
              <a:buNone/>
              <a:defRPr/>
            </a:pPr>
            <a:r>
              <a:rPr lang="en-GB" b="0" dirty="0">
                <a:latin typeface="Lucida Console" panose="020B0609040504020204" pitchFamily="49" charset="0"/>
              </a:rPr>
              <a:t>        } TIMER_TypeDef;</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#define AHB_TIMER0_BASE	0x52000000</a:t>
            </a:r>
          </a:p>
          <a:p>
            <a:pPr marL="0" indent="0">
              <a:buFont typeface="Wingdings" pitchFamily="2" charset="2"/>
              <a:buNone/>
              <a:defRPr/>
            </a:pPr>
            <a:r>
              <a:rPr lang="en-GB" b="0" dirty="0">
                <a:latin typeface="Lucida Console" panose="020B0609040504020204" pitchFamily="49" charset="0"/>
              </a:rPr>
              <a:t>      #define AHB_TIMER1_BASE	0x52100000</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#define TIMER0          	((TIMER_TypeDef *) AHB_TIMER0_BASE )</a:t>
            </a:r>
          </a:p>
          <a:p>
            <a:pPr marL="0" indent="0">
              <a:buFont typeface="Wingdings" pitchFamily="2" charset="2"/>
              <a:buNone/>
              <a:defRPr/>
            </a:pPr>
            <a:r>
              <a:rPr lang="en-GB" b="0" dirty="0">
                <a:latin typeface="Lucida Console" panose="020B0609040504020204" pitchFamily="49" charset="0"/>
              </a:rPr>
              <a:t>      #define TIMER1          	((TIMER_TypeDef *) AHB_TIMER1_BASE )</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void timer_init (TIMER_TypeDef *timer_pointer) {</a:t>
            </a:r>
          </a:p>
          <a:p>
            <a:pPr marL="0" indent="0">
              <a:buFont typeface="Wingdings" pitchFamily="2" charset="2"/>
              <a:buNone/>
              <a:defRPr/>
            </a:pPr>
            <a:r>
              <a:rPr lang="en-GB" b="0" dirty="0">
                <a:latin typeface="Lucida Console" panose="020B0609040504020204" pitchFamily="49" charset="0"/>
              </a:rPr>
              <a:t>	timer_pointer &gt;INITVALUE = value;</a:t>
            </a:r>
          </a:p>
          <a:p>
            <a:pPr marL="0" indent="0">
              <a:buFont typeface="Wingdings" pitchFamily="2" charset="2"/>
              <a:buNone/>
              <a:defRPr/>
            </a:pPr>
            <a:r>
              <a:rPr lang="en-GB" b="0" dirty="0">
                <a:latin typeface="Lucida Console" panose="020B0609040504020204" pitchFamily="49" charset="0"/>
              </a:rPr>
              <a:t>	timer_pointer &gt;CONTROL = control;</a:t>
            </a:r>
          </a:p>
          <a:p>
            <a:pPr marL="0" indent="0">
              <a:buFont typeface="Wingdings" pitchFamily="2" charset="2"/>
              <a:buNone/>
              <a:defRPr/>
            </a:pPr>
            <a:r>
              <a:rPr lang="en-GB" b="0" dirty="0">
                <a:latin typeface="Lucida Console" panose="020B0609040504020204" pitchFamily="49" charset="0"/>
              </a:rPr>
              <a:t>	timer_pointer &gt; CLEAR = 0;				</a:t>
            </a:r>
          </a:p>
          <a:p>
            <a:pPr marL="0" indent="0">
              <a:buFont typeface="Wingdings" pitchFamily="2" charset="2"/>
              <a:buNone/>
              <a:defRPr/>
            </a:pPr>
            <a:r>
              <a:rPr lang="en-GB" b="0" dirty="0">
                <a:latin typeface="Lucida Console" panose="020B0609040504020204" pitchFamily="49" charset="0"/>
              </a:rPr>
              <a:t>       }</a:t>
            </a:r>
          </a:p>
        </p:txBody>
      </p:sp>
    </p:spTree>
    <p:extLst>
      <p:ext uri="{BB962C8B-B14F-4D97-AF65-F5344CB8AC3E}">
        <p14:creationId xmlns:p14="http://schemas.microsoft.com/office/powerpoint/2010/main" val="163076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Define AHB Peripherals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962025"/>
            <a:ext cx="11180763" cy="4086225"/>
          </a:xfrm>
        </p:spPr>
        <p:txBody>
          <a:bodyPr wrap="square" numCol="1" anchor="t" anchorCtr="0" compatLnSpc="1">
            <a:prstTxWarp prst="textNoShape">
              <a:avLst/>
            </a:prstTxWarp>
          </a:bodyPr>
          <a:lstStyle/>
          <a:p>
            <a:r>
              <a:rPr lang="en-GB" dirty="0"/>
              <a:t>Now we can define all the AHB peripherals in the device header file (e.g., edk_cm0.h) using the same standard format:</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6CB146B8-43E5-4804-9ED8-AF60C0BE3DF7}"/>
              </a:ext>
            </a:extLst>
          </p:cNvPr>
          <p:cNvSpPr/>
          <p:nvPr/>
        </p:nvSpPr>
        <p:spPr bwMode="auto">
          <a:xfrm>
            <a:off x="623033" y="1660086"/>
            <a:ext cx="10918944" cy="45720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marL="0" indent="0">
              <a:buFont typeface="Wingdings" pitchFamily="2" charset="2"/>
              <a:buNone/>
              <a:defRPr/>
            </a:pPr>
            <a:r>
              <a:rPr lang="en-GB" b="0" dirty="0">
                <a:latin typeface="Lucida Console" panose="020B0609040504020204" pitchFamily="49" charset="0"/>
              </a:rPr>
              <a:t>          #define AHB_VGA_BASE			0x51000000</a:t>
            </a:r>
          </a:p>
          <a:p>
            <a:pPr marL="0" indent="0">
              <a:buFont typeface="Wingdings" pitchFamily="2" charset="2"/>
              <a:buNone/>
              <a:defRPr/>
            </a:pPr>
            <a:r>
              <a:rPr lang="en-GB" b="0" dirty="0">
                <a:latin typeface="Lucida Console" panose="020B0609040504020204" pitchFamily="49" charset="0"/>
              </a:rPr>
              <a:t>          #define AHB_UART_BASE			0x52000000</a:t>
            </a:r>
          </a:p>
          <a:p>
            <a:pPr marL="0" indent="0">
              <a:buFont typeface="Wingdings" pitchFamily="2" charset="2"/>
              <a:buNone/>
              <a:defRPr/>
            </a:pPr>
            <a:r>
              <a:rPr lang="en-GB" b="0" dirty="0">
                <a:latin typeface="Lucida Console" panose="020B0609040504020204" pitchFamily="49" charset="0"/>
              </a:rPr>
              <a:t>          #define AHB_TIMER_BASE			0x52000000</a:t>
            </a:r>
          </a:p>
          <a:p>
            <a:pPr marL="0" indent="0">
              <a:buFont typeface="Wingdings" pitchFamily="2" charset="2"/>
              <a:buNone/>
              <a:defRPr/>
            </a:pPr>
            <a:r>
              <a:rPr lang="en-GB" b="0" dirty="0">
                <a:latin typeface="Lucida Console" panose="020B0609040504020204" pitchFamily="49" charset="0"/>
              </a:rPr>
              <a:t>          #define AHB_GPIO_BASE			0x53000000</a:t>
            </a:r>
          </a:p>
          <a:p>
            <a:pPr marL="0" indent="0">
              <a:buFont typeface="Wingdings" pitchFamily="2" charset="2"/>
              <a:buNone/>
              <a:defRPr/>
            </a:pPr>
            <a:r>
              <a:rPr lang="en-GB" b="0" dirty="0">
                <a:latin typeface="Lucida Console" panose="020B0609040504020204" pitchFamily="49" charset="0"/>
              </a:rPr>
              <a:t>          #define AHB_7SEG_BASE			0x54000000</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typedef struct{</a:t>
            </a:r>
          </a:p>
          <a:p>
            <a:pPr marL="0" indent="0">
              <a:buFont typeface="Wingdings" pitchFamily="2" charset="2"/>
              <a:buNone/>
              <a:defRPr/>
            </a:pPr>
            <a:r>
              <a:rPr lang="en-GB" b="0" dirty="0">
                <a:latin typeface="Lucida Console" panose="020B0609040504020204" pitchFamily="49" charset="0"/>
              </a:rPr>
              <a:t>           …</a:t>
            </a:r>
          </a:p>
          <a:p>
            <a:pPr marL="0" indent="0">
              <a:buFont typeface="Wingdings" pitchFamily="2" charset="2"/>
              <a:buNone/>
              <a:defRPr/>
            </a:pPr>
            <a:r>
              <a:rPr lang="en-GB" b="0" dirty="0">
                <a:latin typeface="Lucida Console" panose="020B0609040504020204" pitchFamily="49" charset="0"/>
              </a:rPr>
              <a:t>          } VGA_TypeDef;</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typedef struct{</a:t>
            </a:r>
          </a:p>
          <a:p>
            <a:pPr marL="0" indent="0">
              <a:buFont typeface="Wingdings" pitchFamily="2" charset="2"/>
              <a:buNone/>
              <a:defRPr/>
            </a:pPr>
            <a:r>
              <a:rPr lang="en-GB" b="0" dirty="0">
                <a:latin typeface="Lucida Console" panose="020B0609040504020204" pitchFamily="49" charset="0"/>
              </a:rPr>
              <a:t>           …</a:t>
            </a:r>
          </a:p>
          <a:p>
            <a:pPr marL="0" indent="0">
              <a:buFont typeface="Wingdings" pitchFamily="2" charset="2"/>
              <a:buNone/>
              <a:defRPr/>
            </a:pPr>
            <a:r>
              <a:rPr lang="en-GB" b="0" dirty="0">
                <a:latin typeface="Lucida Console" panose="020B0609040504020204" pitchFamily="49" charset="0"/>
              </a:rPr>
              <a:t>          } UART_TypeDef;</a:t>
            </a:r>
          </a:p>
          <a:p>
            <a:pPr marL="0" indent="0">
              <a:buFont typeface="Wingdings" pitchFamily="2" charset="2"/>
              <a:buNone/>
              <a:defRPr/>
            </a:pPr>
            <a:endParaRPr lang="en-GB" b="0" dirty="0">
              <a:latin typeface="Lucida Console" panose="020B0609040504020204" pitchFamily="49" charset="0"/>
            </a:endParaRPr>
          </a:p>
          <a:p>
            <a:pPr marL="0" indent="0">
              <a:buFont typeface="Wingdings" pitchFamily="2" charset="2"/>
              <a:buNone/>
              <a:defRPr/>
            </a:pPr>
            <a:r>
              <a:rPr lang="en-GB" b="0" dirty="0">
                <a:latin typeface="Lucida Console" panose="020B0609040504020204" pitchFamily="49" charset="0"/>
              </a:rPr>
              <a:t>          …</a:t>
            </a:r>
          </a:p>
          <a:p>
            <a:pPr marL="0" indent="0">
              <a:buFont typeface="Wingdings" pitchFamily="2" charset="2"/>
              <a:buNone/>
              <a:defRPr/>
            </a:pPr>
            <a:r>
              <a:rPr lang="en-GB" b="0" dirty="0">
                <a:latin typeface="Lucida Console" panose="020B0609040504020204" pitchFamily="49" charset="0"/>
              </a:rPr>
              <a:t>          #define VGA		((VGA_TypeDef   *) AHB_VGA_BASE   )</a:t>
            </a:r>
          </a:p>
          <a:p>
            <a:pPr marL="0" indent="0">
              <a:buFont typeface="Wingdings" pitchFamily="2" charset="2"/>
              <a:buNone/>
              <a:defRPr/>
            </a:pPr>
            <a:r>
              <a:rPr lang="en-GB" b="0" dirty="0">
                <a:latin typeface="Lucida Console" panose="020B0609040504020204" pitchFamily="49" charset="0"/>
              </a:rPr>
              <a:t>          #define UART           	((UART_TypeDef  *) AHB_UART_BASE  )</a:t>
            </a:r>
          </a:p>
          <a:p>
            <a:pPr marL="0" indent="0">
              <a:buFont typeface="Wingdings" pitchFamily="2" charset="2"/>
              <a:buNone/>
              <a:defRPr/>
            </a:pPr>
            <a:r>
              <a:rPr lang="en-GB" b="0" dirty="0">
                <a:latin typeface="Lucida Console" panose="020B0609040504020204" pitchFamily="49" charset="0"/>
              </a:rPr>
              <a:t>          #define TIMER           	((TIMER_TypeDef *) AHB_TIMER_BASE )</a:t>
            </a:r>
          </a:p>
          <a:p>
            <a:pPr marL="0" indent="0">
              <a:buFont typeface="Wingdings" pitchFamily="2" charset="2"/>
              <a:buNone/>
              <a:defRPr/>
            </a:pPr>
            <a:r>
              <a:rPr lang="en-GB" b="0" dirty="0">
                <a:latin typeface="Lucida Console" panose="020B0609040504020204" pitchFamily="49" charset="0"/>
              </a:rPr>
              <a:t>          #define GPIO            	((GPIO_TypeDef  *) AHB_GPIO_BASE  )</a:t>
            </a:r>
          </a:p>
          <a:p>
            <a:pPr marL="0" indent="0">
              <a:buFont typeface="Wingdings" pitchFamily="2" charset="2"/>
              <a:buNone/>
              <a:defRPr/>
            </a:pPr>
            <a:r>
              <a:rPr lang="en-GB" b="0" dirty="0">
                <a:latin typeface="Lucida Console" panose="020B0609040504020204" pitchFamily="49" charset="0"/>
              </a:rPr>
              <a:t>          #define SEVSEG         	((SEVENSEG_TypeDef  *) AHB_7SEG_BASE  )</a:t>
            </a:r>
          </a:p>
        </p:txBody>
      </p:sp>
    </p:spTree>
    <p:extLst>
      <p:ext uri="{BB962C8B-B14F-4D97-AF65-F5344CB8AC3E}">
        <p14:creationId xmlns:p14="http://schemas.microsoft.com/office/powerpoint/2010/main" val="395830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Examples of Simple Functions</a:t>
            </a:r>
            <a:endParaRPr lang="en-US" dirty="0"/>
          </a:p>
        </p:txBody>
      </p:sp>
      <p:graphicFrame>
        <p:nvGraphicFramePr>
          <p:cNvPr id="6" name="Content Placeholder 3">
            <a:extLst>
              <a:ext uri="{FF2B5EF4-FFF2-40B4-BE49-F238E27FC236}">
                <a16:creationId xmlns:a16="http://schemas.microsoft.com/office/drawing/2014/main" id="{924100E4-0048-454F-93FF-CC27331EE9C8}"/>
              </a:ext>
            </a:extLst>
          </p:cNvPr>
          <p:cNvGraphicFramePr>
            <a:graphicFrameLocks noGrp="1"/>
          </p:cNvGraphicFramePr>
          <p:nvPr>
            <p:ph idx="1"/>
            <p:extLst>
              <p:ext uri="{D42A27DB-BD31-4B8C-83A1-F6EECF244321}">
                <p14:modId xmlns:p14="http://schemas.microsoft.com/office/powerpoint/2010/main" val="3144510665"/>
              </p:ext>
            </p:extLst>
          </p:nvPr>
        </p:nvGraphicFramePr>
        <p:xfrm>
          <a:off x="337380" y="1215952"/>
          <a:ext cx="11696362" cy="4654550"/>
        </p:xfrm>
        <a:graphic>
          <a:graphicData uri="http://schemas.openxmlformats.org/drawingml/2006/table">
            <a:tbl>
              <a:tblPr firstRow="1" bandRow="1">
                <a:tableStyleId>{5C22544A-7EE6-4342-B048-85BDC9FD1C3A}</a:tableStyleId>
              </a:tblPr>
              <a:tblGrid>
                <a:gridCol w="2079870">
                  <a:extLst>
                    <a:ext uri="{9D8B030D-6E8A-4147-A177-3AD203B41FA5}">
                      <a16:colId xmlns:a16="http://schemas.microsoft.com/office/drawing/2014/main" val="20000"/>
                    </a:ext>
                  </a:extLst>
                </a:gridCol>
                <a:gridCol w="4575051">
                  <a:extLst>
                    <a:ext uri="{9D8B030D-6E8A-4147-A177-3AD203B41FA5}">
                      <a16:colId xmlns:a16="http://schemas.microsoft.com/office/drawing/2014/main" val="20001"/>
                    </a:ext>
                  </a:extLst>
                </a:gridCol>
                <a:gridCol w="5041441">
                  <a:extLst>
                    <a:ext uri="{9D8B030D-6E8A-4147-A177-3AD203B41FA5}">
                      <a16:colId xmlns:a16="http://schemas.microsoft.com/office/drawing/2014/main" val="20002"/>
                    </a:ext>
                  </a:extLst>
                </a:gridCol>
              </a:tblGrid>
              <a:tr h="358288">
                <a:tc>
                  <a:txBody>
                    <a:bodyPr/>
                    <a:lstStyle/>
                    <a:p>
                      <a:r>
                        <a:rPr lang="en-GB" sz="1600" dirty="0"/>
                        <a:t>Peripheral </a:t>
                      </a:r>
                    </a:p>
                  </a:txBody>
                  <a:tcPr marL="121872" marR="121872" marT="45723" marB="45723"/>
                </a:tc>
                <a:tc>
                  <a:txBody>
                    <a:bodyPr/>
                    <a:lstStyle/>
                    <a:p>
                      <a:r>
                        <a:rPr lang="en-GB" sz="1600" dirty="0"/>
                        <a:t>Function</a:t>
                      </a:r>
                      <a:r>
                        <a:rPr lang="en-GB" sz="1600" baseline="0" dirty="0"/>
                        <a:t> </a:t>
                      </a:r>
                      <a:endParaRPr lang="en-GB" sz="1600" dirty="0"/>
                    </a:p>
                  </a:txBody>
                  <a:tcPr marL="121872" marR="121872" marT="45723" marB="45723"/>
                </a:tc>
                <a:tc>
                  <a:txBody>
                    <a:bodyPr/>
                    <a:lstStyle/>
                    <a:p>
                      <a:r>
                        <a:rPr lang="en-GB" sz="1600" dirty="0"/>
                        <a:t>Description</a:t>
                      </a:r>
                      <a:r>
                        <a:rPr lang="en-GB" sz="1600" baseline="0" dirty="0"/>
                        <a:t> </a:t>
                      </a:r>
                      <a:endParaRPr lang="en-GB" sz="1600" dirty="0"/>
                    </a:p>
                  </a:txBody>
                  <a:tcPr marL="121872" marR="121872" marT="45723" marB="45723"/>
                </a:tc>
                <a:extLst>
                  <a:ext uri="{0D108BD9-81ED-4DB2-BD59-A6C34878D82A}">
                    <a16:rowId xmlns:a16="http://schemas.microsoft.com/office/drawing/2014/main" val="10000"/>
                  </a:ext>
                </a:extLst>
              </a:tr>
              <a:tr h="813417">
                <a:tc>
                  <a:txBody>
                    <a:bodyPr/>
                    <a:lstStyle/>
                    <a:p>
                      <a:pPr algn="l"/>
                      <a:r>
                        <a:rPr lang="en-GB" sz="1600" dirty="0"/>
                        <a:t>VGA</a:t>
                      </a:r>
                    </a:p>
                  </a:txBody>
                  <a:tcPr marL="121872" marR="121872" marT="45723" marB="45723" anchor="ctr"/>
                </a:tc>
                <a:tc>
                  <a:txBody>
                    <a:bodyPr/>
                    <a:lstStyle/>
                    <a:p>
                      <a:pPr algn="l"/>
                      <a:r>
                        <a:rPr lang="fr-FR" sz="1600" dirty="0"/>
                        <a:t>void VGA_plot_pixel (int x, int y, int col);</a:t>
                      </a:r>
                      <a:endParaRPr lang="en-GB" sz="1600" dirty="0"/>
                    </a:p>
                  </a:txBody>
                  <a:tcPr marL="121872" marR="121872" marT="45723" marB="45723" anchor="ctr"/>
                </a:tc>
                <a:tc>
                  <a:txBody>
                    <a:bodyPr/>
                    <a:lstStyle/>
                    <a:p>
                      <a:pPr algn="l"/>
                      <a:r>
                        <a:rPr lang="en-GB" sz="1600" dirty="0"/>
                        <a:t>Plot a pixel in the image region.</a:t>
                      </a:r>
                      <a:endParaRPr lang="en-GB" sz="1600" baseline="0" dirty="0"/>
                    </a:p>
                  </a:txBody>
                  <a:tcPr marL="121872" marR="121872" marT="45723" marB="45723" anchor="ctr"/>
                </a:tc>
                <a:extLst>
                  <a:ext uri="{0D108BD9-81ED-4DB2-BD59-A6C34878D82A}">
                    <a16:rowId xmlns:a16="http://schemas.microsoft.com/office/drawing/2014/main" val="10001"/>
                  </a:ext>
                </a:extLst>
              </a:tr>
              <a:tr h="879401">
                <a:tc>
                  <a:txBody>
                    <a:bodyPr/>
                    <a:lstStyle/>
                    <a:p>
                      <a:pPr algn="l"/>
                      <a:r>
                        <a:rPr lang="en-GB" sz="1600" dirty="0"/>
                        <a:t>7-segment</a:t>
                      </a:r>
                      <a:r>
                        <a:rPr lang="en-GB" sz="1600" baseline="0" dirty="0"/>
                        <a:t> display</a:t>
                      </a:r>
                      <a:endParaRPr lang="en-GB" sz="1600" dirty="0"/>
                    </a:p>
                  </a:txBody>
                  <a:tcPr marL="121872" marR="121872" marT="45723" marB="45723" anchor="ctr"/>
                </a:tc>
                <a:tc>
                  <a:txBody>
                    <a:bodyPr/>
                    <a:lstStyle/>
                    <a:p>
                      <a:pPr algn="l"/>
                      <a:r>
                        <a:rPr lang="en-GB" sz="1600" dirty="0"/>
                        <a:t>void seven_seg_write(char dig1, char dig2,char dig3,char dig4);</a:t>
                      </a:r>
                    </a:p>
                  </a:txBody>
                  <a:tcPr marL="121872" marR="121872" marT="45723" marB="45723" anchor="ctr"/>
                </a:tc>
                <a:tc>
                  <a:txBody>
                    <a:bodyPr/>
                    <a:lstStyle/>
                    <a:p>
                      <a:pPr algn="l"/>
                      <a:r>
                        <a:rPr lang="en-GB" sz="1600" dirty="0"/>
                        <a:t>Write four digits on the 7-segment display.</a:t>
                      </a:r>
                      <a:endParaRPr lang="en-GB" sz="1600" i="0" dirty="0"/>
                    </a:p>
                  </a:txBody>
                  <a:tcPr marL="121872" marR="121872" marT="45723" marB="45723" anchor="ctr"/>
                </a:tc>
                <a:extLst>
                  <a:ext uri="{0D108BD9-81ED-4DB2-BD59-A6C34878D82A}">
                    <a16:rowId xmlns:a16="http://schemas.microsoft.com/office/drawing/2014/main" val="10002"/>
                  </a:ext>
                </a:extLst>
              </a:tr>
              <a:tr h="772635">
                <a:tc rowSpan="3">
                  <a:txBody>
                    <a:bodyPr/>
                    <a:lstStyle/>
                    <a:p>
                      <a:pPr algn="l"/>
                      <a:r>
                        <a:rPr lang="en-GB" sz="1600" dirty="0"/>
                        <a:t>Timer</a:t>
                      </a:r>
                    </a:p>
                  </a:txBody>
                  <a:tcPr marL="121872" marR="121872" marT="45723" marB="45723" anchor="ctr"/>
                </a:tc>
                <a:tc>
                  <a:txBody>
                    <a:bodyPr/>
                    <a:lstStyle/>
                    <a:p>
                      <a:pPr algn="l"/>
                      <a:r>
                        <a:rPr lang="en-GB" sz="1600" dirty="0"/>
                        <a:t>void timer_init</a:t>
                      </a:r>
                      <a:r>
                        <a:rPr lang="en-GB" sz="1600" baseline="0" dirty="0"/>
                        <a:t> </a:t>
                      </a:r>
                      <a:r>
                        <a:rPr lang="en-GB" sz="1600" dirty="0"/>
                        <a:t>(int load_value, int prescale, int mode);</a:t>
                      </a:r>
                    </a:p>
                  </a:txBody>
                  <a:tcPr marL="121872" marR="121872" marT="45723" marB="45723" anchor="ctr"/>
                </a:tc>
                <a:tc>
                  <a:txBody>
                    <a:bodyPr/>
                    <a:lstStyle/>
                    <a:p>
                      <a:pPr algn="l"/>
                      <a:r>
                        <a:rPr lang="en-GB" sz="1600" dirty="0"/>
                        <a:t>Initialize the timer.</a:t>
                      </a:r>
                    </a:p>
                  </a:txBody>
                  <a:tcPr marL="121872" marR="121872" marT="45723" marB="45723" anchor="ctr"/>
                </a:tc>
                <a:extLst>
                  <a:ext uri="{0D108BD9-81ED-4DB2-BD59-A6C34878D82A}">
                    <a16:rowId xmlns:a16="http://schemas.microsoft.com/office/drawing/2014/main" val="10003"/>
                  </a:ext>
                </a:extLst>
              </a:tr>
              <a:tr h="400521">
                <a:tc vMerge="1">
                  <a:txBody>
                    <a:bodyPr/>
                    <a:lstStyle/>
                    <a:p>
                      <a:pPr algn="ctr"/>
                      <a:endParaRPr lang="en-GB" sz="1600" dirty="0"/>
                    </a:p>
                  </a:txBody>
                  <a:tcPr marT="45722" marB="45722" anchor="ctr"/>
                </a:tc>
                <a:tc>
                  <a:txBody>
                    <a:bodyPr/>
                    <a:lstStyle/>
                    <a:p>
                      <a:pPr algn="l"/>
                      <a:r>
                        <a:rPr lang="en-GB" sz="1600" dirty="0"/>
                        <a:t>void timer_enable(void);</a:t>
                      </a:r>
                    </a:p>
                  </a:txBody>
                  <a:tcPr marL="121872" marR="121872" marT="45723" marB="45723" anchor="ctr"/>
                </a:tc>
                <a:tc>
                  <a:txBody>
                    <a:bodyPr/>
                    <a:lstStyle/>
                    <a:p>
                      <a:pPr algn="l"/>
                      <a:r>
                        <a:rPr lang="en-GB" sz="1600" dirty="0"/>
                        <a:t>Enable the timer.</a:t>
                      </a:r>
                    </a:p>
                  </a:txBody>
                  <a:tcPr marL="121872" marR="121872" marT="45723" marB="45723" anchor="ctr"/>
                </a:tc>
                <a:extLst>
                  <a:ext uri="{0D108BD9-81ED-4DB2-BD59-A6C34878D82A}">
                    <a16:rowId xmlns:a16="http://schemas.microsoft.com/office/drawing/2014/main" val="10004"/>
                  </a:ext>
                </a:extLst>
              </a:tr>
              <a:tr h="492869">
                <a:tc vMerge="1">
                  <a:txBody>
                    <a:bodyPr/>
                    <a:lstStyle/>
                    <a:p>
                      <a:pPr algn="ctr"/>
                      <a:endParaRPr lang="en-GB" sz="1600" dirty="0"/>
                    </a:p>
                  </a:txBody>
                  <a:tcPr marT="45722" marB="45722" anchor="ctr"/>
                </a:tc>
                <a:tc>
                  <a:txBody>
                    <a:bodyPr/>
                    <a:lstStyle/>
                    <a:p>
                      <a:pPr algn="l"/>
                      <a:r>
                        <a:rPr lang="en-GB" sz="1600" dirty="0"/>
                        <a:t>void timer_irq_clear(void);	</a:t>
                      </a:r>
                    </a:p>
                  </a:txBody>
                  <a:tcPr marL="121872" marR="121872" marT="45723" marB="45723" anchor="ctr"/>
                </a:tc>
                <a:tc>
                  <a:txBody>
                    <a:bodyPr/>
                    <a:lstStyle/>
                    <a:p>
                      <a:pPr algn="l"/>
                      <a:r>
                        <a:rPr lang="en-GB" sz="1600" dirty="0"/>
                        <a:t>Clear interrupt request from the timer.</a:t>
                      </a:r>
                    </a:p>
                  </a:txBody>
                  <a:tcPr marL="121872" marR="121872" marT="45723" marB="45723" anchor="ctr"/>
                </a:tc>
                <a:extLst>
                  <a:ext uri="{0D108BD9-81ED-4DB2-BD59-A6C34878D82A}">
                    <a16:rowId xmlns:a16="http://schemas.microsoft.com/office/drawing/2014/main" val="10005"/>
                  </a:ext>
                </a:extLst>
              </a:tr>
              <a:tr h="579131">
                <a:tc rowSpan="2">
                  <a:txBody>
                    <a:bodyPr/>
                    <a:lstStyle/>
                    <a:p>
                      <a:pPr algn="l"/>
                      <a:r>
                        <a:rPr lang="en-GB" sz="1600" dirty="0"/>
                        <a:t>GPIO</a:t>
                      </a:r>
                    </a:p>
                  </a:txBody>
                  <a:tcPr marL="121872" marR="121872" marT="45723" marB="45723" anchor="ctr"/>
                </a:tc>
                <a:tc>
                  <a:txBody>
                    <a:bodyPr/>
                    <a:lstStyle/>
                    <a:p>
                      <a:pPr algn="l"/>
                      <a:r>
                        <a:rPr lang="en-GB" sz="1600" dirty="0"/>
                        <a:t>int GPIO_read(void)</a:t>
                      </a:r>
                    </a:p>
                  </a:txBody>
                  <a:tcPr marL="121872" marR="121872" marT="45723" marB="45723" anchor="ctr"/>
                </a:tc>
                <a:tc>
                  <a:txBody>
                    <a:bodyPr/>
                    <a:lstStyle/>
                    <a:p>
                      <a:pPr algn="l"/>
                      <a:r>
                        <a:rPr lang="en-GB" sz="1600" dirty="0"/>
                        <a:t>Return</a:t>
                      </a:r>
                      <a:r>
                        <a:rPr lang="en-GB" sz="1600" baseline="0" dirty="0"/>
                        <a:t> with the value read from the input port.</a:t>
                      </a:r>
                      <a:endParaRPr lang="en-GB" sz="1600" dirty="0"/>
                    </a:p>
                  </a:txBody>
                  <a:tcPr marL="121872" marR="121872" marT="45723" marB="45723" anchor="ctr"/>
                </a:tc>
                <a:extLst>
                  <a:ext uri="{0D108BD9-81ED-4DB2-BD59-A6C34878D82A}">
                    <a16:rowId xmlns:a16="http://schemas.microsoft.com/office/drawing/2014/main" val="10006"/>
                  </a:ext>
                </a:extLst>
              </a:tr>
              <a:tr h="358288">
                <a:tc vMerge="1">
                  <a:txBody>
                    <a:bodyPr/>
                    <a:lstStyle/>
                    <a:p>
                      <a:endParaRPr lang="en-GB" dirty="0"/>
                    </a:p>
                  </a:txBody>
                  <a:tcPr/>
                </a:tc>
                <a:tc>
                  <a:txBody>
                    <a:bodyPr/>
                    <a:lstStyle/>
                    <a:p>
                      <a:pPr algn="l"/>
                      <a:r>
                        <a:rPr lang="en-GB" sz="1600" dirty="0"/>
                        <a:t>void GPIO_write(int data)</a:t>
                      </a:r>
                    </a:p>
                  </a:txBody>
                  <a:tcPr marL="121872" marR="121872" marT="45723" marB="45723" anchor="ctr"/>
                </a:tc>
                <a:tc>
                  <a:txBody>
                    <a:bodyPr/>
                    <a:lstStyle/>
                    <a:p>
                      <a:pPr algn="l"/>
                      <a:r>
                        <a:rPr lang="en-GB" sz="1600" dirty="0"/>
                        <a:t>Write a value</a:t>
                      </a:r>
                      <a:r>
                        <a:rPr lang="en-GB" sz="1600" baseline="0" dirty="0"/>
                        <a:t> to the GPIO output.</a:t>
                      </a:r>
                      <a:endParaRPr lang="en-GB" sz="1600" dirty="0"/>
                    </a:p>
                  </a:txBody>
                  <a:tcPr marL="121872" marR="121872" marT="45723" marB="45723"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645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Module Syllabus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Cortex Microcontroller Software Interface Standard (CMSIS)</a:t>
            </a:r>
            <a:endParaRPr lang="en-US" altLang="en-US" sz="1800" dirty="0">
              <a:ea typeface="ＭＳ Ｐゴシック" panose="020B0600070205080204" pitchFamily="34" charset="-128"/>
            </a:endParaRPr>
          </a:p>
          <a:p>
            <a:r>
              <a:rPr lang="en-IN" altLang="en-US" sz="2400" dirty="0">
                <a:ea typeface="ＭＳ Ｐゴシック" panose="020B0600070205080204" pitchFamily="34" charset="-128"/>
              </a:rPr>
              <a:t>Design and Implementation of Standard Low-level </a:t>
            </a:r>
            <a:r>
              <a:rPr lang="en-IN" altLang="en-US" dirty="0">
                <a:ea typeface="ＭＳ Ｐゴシック" panose="020B0600070205080204" pitchFamily="34" charset="-128"/>
              </a:rPr>
              <a:t>S</a:t>
            </a:r>
            <a:r>
              <a:rPr lang="en-IN" altLang="en-US" sz="2400" dirty="0">
                <a:ea typeface="ＭＳ Ｐゴシック" panose="020B0600070205080204" pitchFamily="34" charset="-128"/>
              </a:rPr>
              <a:t>oftware </a:t>
            </a:r>
            <a:r>
              <a:rPr lang="en-IN" altLang="en-US" dirty="0">
                <a:ea typeface="ＭＳ Ｐゴシック" panose="020B0600070205080204" pitchFamily="34" charset="-128"/>
              </a:rPr>
              <a:t>D</a:t>
            </a:r>
            <a:r>
              <a:rPr lang="en-IN" altLang="en-US" sz="2400" dirty="0">
                <a:ea typeface="ＭＳ Ｐゴシック" panose="020B0600070205080204" pitchFamily="34" charset="-128"/>
              </a:rPr>
              <a:t>rivers for Peripherals</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64749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Building a System on a Chip (SoC)</a:t>
            </a:r>
            <a:endParaRPr lang="en-US" dirty="0"/>
          </a:p>
        </p:txBody>
      </p:sp>
      <p:sp>
        <p:nvSpPr>
          <p:cNvPr id="6" name="Rectangle 5">
            <a:extLst>
              <a:ext uri="{FF2B5EF4-FFF2-40B4-BE49-F238E27FC236}">
                <a16:creationId xmlns:a16="http://schemas.microsoft.com/office/drawing/2014/main" id="{6C688B71-6D52-4C43-9DB5-813487E11D5B}"/>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7" name="Rectangle 6">
            <a:extLst>
              <a:ext uri="{FF2B5EF4-FFF2-40B4-BE49-F238E27FC236}">
                <a16:creationId xmlns:a16="http://schemas.microsoft.com/office/drawing/2014/main" id="{F5707536-3BCD-4448-AAE8-E12270090C11}"/>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US" altLang="zh-CN" sz="1000" dirty="0">
                <a:cs typeface="Arial" charset="0"/>
              </a:rPr>
              <a:t>Memory</a:t>
            </a:r>
            <a:endParaRPr lang="en-GB" sz="1000" dirty="0">
              <a:cs typeface="Arial" charset="0"/>
            </a:endParaRPr>
          </a:p>
        </p:txBody>
      </p:sp>
      <p:sp>
        <p:nvSpPr>
          <p:cNvPr id="8" name="Rectangle 7">
            <a:extLst>
              <a:ext uri="{FF2B5EF4-FFF2-40B4-BE49-F238E27FC236}">
                <a16:creationId xmlns:a16="http://schemas.microsoft.com/office/drawing/2014/main" id="{C0A2AA7C-C158-4920-8C89-640A096F68AA}"/>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id="{82E0EA61-D20C-4BFF-BE88-496D1919DF0E}"/>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584039AD-F321-4444-8866-64A790AAFBA4}"/>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E461C2DE-0332-40AE-9755-0626612C94E1}"/>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8F6C486F-DFF6-49EE-BC68-672D8FA719BA}"/>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id="{7B11E44E-FA98-4492-B293-E5EC9AE92F7E}"/>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4" name="Rectangle 13">
            <a:extLst>
              <a:ext uri="{FF2B5EF4-FFF2-40B4-BE49-F238E27FC236}">
                <a16:creationId xmlns:a16="http://schemas.microsoft.com/office/drawing/2014/main" id="{9ED7062B-2942-4B11-B545-ECAA38C1747D}"/>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5" name="Rectangle 14">
            <a:extLst>
              <a:ext uri="{FF2B5EF4-FFF2-40B4-BE49-F238E27FC236}">
                <a16:creationId xmlns:a16="http://schemas.microsoft.com/office/drawing/2014/main" id="{490FBBEE-A889-44CB-B3D4-315C96B8368F}"/>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16" name="Rectangle 15">
            <a:extLst>
              <a:ext uri="{FF2B5EF4-FFF2-40B4-BE49-F238E27FC236}">
                <a16:creationId xmlns:a16="http://schemas.microsoft.com/office/drawing/2014/main" id="{C2EA2756-535F-4C2C-8B45-AE4457121ED8}"/>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7" name="Up-Down Arrow 34">
            <a:extLst>
              <a:ext uri="{FF2B5EF4-FFF2-40B4-BE49-F238E27FC236}">
                <a16:creationId xmlns:a16="http://schemas.microsoft.com/office/drawing/2014/main" id="{91A6E5D1-ACBE-4626-AD14-F90BC3C54506}"/>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Up-Down Arrow 35">
            <a:extLst>
              <a:ext uri="{FF2B5EF4-FFF2-40B4-BE49-F238E27FC236}">
                <a16:creationId xmlns:a16="http://schemas.microsoft.com/office/drawing/2014/main" id="{BC0CED43-2D4D-4EF2-B072-05E4DB507985}"/>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9" name="Up-Down Arrow 36">
            <a:extLst>
              <a:ext uri="{FF2B5EF4-FFF2-40B4-BE49-F238E27FC236}">
                <a16:creationId xmlns:a16="http://schemas.microsoft.com/office/drawing/2014/main" id="{541FF7EC-9AB6-4521-BB5C-B09C67AF7B18}"/>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TextBox 21">
            <a:extLst>
              <a:ext uri="{FF2B5EF4-FFF2-40B4-BE49-F238E27FC236}">
                <a16:creationId xmlns:a16="http://schemas.microsoft.com/office/drawing/2014/main" id="{027B53D9-0378-4AD3-8BFB-F7000C579E82}"/>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1" name="TextBox 22">
            <a:extLst>
              <a:ext uri="{FF2B5EF4-FFF2-40B4-BE49-F238E27FC236}">
                <a16:creationId xmlns:a16="http://schemas.microsoft.com/office/drawing/2014/main" id="{C00E5304-B59F-4046-AC19-A2FB02D91AD1}"/>
              </a:ext>
            </a:extLst>
          </p:cNvPr>
          <p:cNvSpPr txBox="1">
            <a:spLocks noChangeArrowheads="1"/>
          </p:cNvSpPr>
          <p:nvPr/>
        </p:nvSpPr>
        <p:spPr bwMode="auto">
          <a:xfrm>
            <a:off x="448557" y="266053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solidFill>
                  <a:schemeClr val="tx1"/>
                </a:solidFill>
              </a:rPr>
              <a:t>Software low-level drivers &amp; libraries programming </a:t>
            </a:r>
          </a:p>
        </p:txBody>
      </p:sp>
      <p:sp>
        <p:nvSpPr>
          <p:cNvPr id="22" name="TextBox 23">
            <a:extLst>
              <a:ext uri="{FF2B5EF4-FFF2-40B4-BE49-F238E27FC236}">
                <a16:creationId xmlns:a16="http://schemas.microsoft.com/office/drawing/2014/main" id="{867E3D56-5334-4F4B-AC59-D77268D36F4D}"/>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solidFill>
                  <a:schemeClr val="tx1"/>
                </a:solidFill>
              </a:rPr>
              <a:t>Software high-level </a:t>
            </a:r>
          </a:p>
          <a:p>
            <a:pPr eaLnBrk="1" hangingPunct="1"/>
            <a:r>
              <a:rPr lang="en-GB" b="0" dirty="0">
                <a:solidFill>
                  <a:schemeClr val="tx1"/>
                </a:solidFill>
              </a:rPr>
              <a:t>application development</a:t>
            </a:r>
          </a:p>
        </p:txBody>
      </p:sp>
      <p:sp>
        <p:nvSpPr>
          <p:cNvPr id="23" name="Up Arrow 40">
            <a:extLst>
              <a:ext uri="{FF2B5EF4-FFF2-40B4-BE49-F238E27FC236}">
                <a16:creationId xmlns:a16="http://schemas.microsoft.com/office/drawing/2014/main" id="{05C35EB8-271B-48F2-9A26-619933BE424D}"/>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Up-Down Arrow 41">
            <a:extLst>
              <a:ext uri="{FF2B5EF4-FFF2-40B4-BE49-F238E27FC236}">
                <a16:creationId xmlns:a16="http://schemas.microsoft.com/office/drawing/2014/main" id="{D8E24F7B-1F37-4B8E-B501-A49807A4BE6A}"/>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1E039C4B-C318-4CFC-B855-FB5AC3895EFF}"/>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6" name="Up-Down Arrow 43">
            <a:extLst>
              <a:ext uri="{FF2B5EF4-FFF2-40B4-BE49-F238E27FC236}">
                <a16:creationId xmlns:a16="http://schemas.microsoft.com/office/drawing/2014/main" id="{F05AD2C3-EF74-49E6-8C55-7FEE0B70F552}"/>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Up-Down Arrow 44">
            <a:extLst>
              <a:ext uri="{FF2B5EF4-FFF2-40B4-BE49-F238E27FC236}">
                <a16:creationId xmlns:a16="http://schemas.microsoft.com/office/drawing/2014/main" id="{D2AAEC45-BADC-411D-B7BA-CFB77C6FCD1B}"/>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8" name="TextBox 21">
            <a:extLst>
              <a:ext uri="{FF2B5EF4-FFF2-40B4-BE49-F238E27FC236}">
                <a16:creationId xmlns:a16="http://schemas.microsoft.com/office/drawing/2014/main" id="{0AC5B18E-E96C-43AB-A915-EBB6DBBF70ED}"/>
              </a:ext>
            </a:extLst>
          </p:cNvPr>
          <p:cNvSpPr txBox="1">
            <a:spLocks noChangeArrowheads="1"/>
          </p:cNvSpPr>
          <p:nvPr/>
        </p:nvSpPr>
        <p:spPr bwMode="auto">
          <a:xfrm>
            <a:off x="5751769" y="3805829"/>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9" name="Curved Down Arrow 47">
            <a:extLst>
              <a:ext uri="{FF2B5EF4-FFF2-40B4-BE49-F238E27FC236}">
                <a16:creationId xmlns:a16="http://schemas.microsoft.com/office/drawing/2014/main" id="{5BCE7AC1-43D1-418F-A89D-708A1D475B47}"/>
              </a:ext>
            </a:extLst>
          </p:cNvPr>
          <p:cNvSpPr/>
          <p:nvPr/>
        </p:nvSpPr>
        <p:spPr bwMode="auto">
          <a:xfrm rot="10800000">
            <a:off x="4627381" y="4669191"/>
            <a:ext cx="2960019" cy="647700"/>
          </a:xfrm>
          <a:prstGeom prst="curvedDownArrow">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0" name="TextBox 67">
            <a:extLst>
              <a:ext uri="{FF2B5EF4-FFF2-40B4-BE49-F238E27FC236}">
                <a16:creationId xmlns:a16="http://schemas.microsoft.com/office/drawing/2014/main" id="{56529EB8-6BDD-40CF-A42E-74F2AAE48961}"/>
              </a:ext>
            </a:extLst>
          </p:cNvPr>
          <p:cNvSpPr txBox="1">
            <a:spLocks noChangeArrowheads="1"/>
          </p:cNvSpPr>
          <p:nvPr/>
        </p:nvSpPr>
        <p:spPr bwMode="auto">
          <a:xfrm>
            <a:off x="5677856" y="4839054"/>
            <a:ext cx="13774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Interrupt </a:t>
            </a:r>
          </a:p>
        </p:txBody>
      </p:sp>
      <p:sp>
        <p:nvSpPr>
          <p:cNvPr id="31" name="Rectangle 30">
            <a:extLst>
              <a:ext uri="{FF2B5EF4-FFF2-40B4-BE49-F238E27FC236}">
                <a16:creationId xmlns:a16="http://schemas.microsoft.com/office/drawing/2014/main" id="{C3813C84-53F0-46C2-8980-E6DF095F3D51}"/>
              </a:ext>
            </a:extLst>
          </p:cNvPr>
          <p:cNvSpPr/>
          <p:nvPr/>
        </p:nvSpPr>
        <p:spPr bwMode="auto">
          <a:xfrm>
            <a:off x="2750591" y="2857692"/>
            <a:ext cx="8159889" cy="423556"/>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What Is CMSIS?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62870"/>
            <a:ext cx="11180763" cy="4086225"/>
          </a:xfrm>
        </p:spPr>
        <p:txBody>
          <a:bodyPr wrap="square" numCol="1" anchor="t" anchorCtr="0" compatLnSpc="1">
            <a:prstTxWarp prst="textNoShape">
              <a:avLst/>
            </a:prstTxWarp>
          </a:bodyPr>
          <a:lstStyle/>
          <a:p>
            <a:r>
              <a:rPr lang="en-GB" dirty="0"/>
              <a:t>CMSIS: Cortex Microcontroller Software Interface Standard</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CMSIS is a vendor-independent hardware abstraction layer for the Cortex-M processor series.</a:t>
            </a:r>
          </a:p>
          <a:p>
            <a:pPr lvl="1"/>
            <a:r>
              <a:rPr lang="en-IN" altLang="en-US" dirty="0">
                <a:ea typeface="ＭＳ Ｐゴシック" panose="020B0600070205080204" pitchFamily="34" charset="-128"/>
              </a:rPr>
              <a:t>CMSIS provides a standardized software interface, such as library functions that can help us control the processor easily; e.g., configuring the nested vectored interrupt controller (NVIC).</a:t>
            </a:r>
          </a:p>
          <a:p>
            <a:pPr lvl="1"/>
            <a:r>
              <a:rPr lang="en-IN" altLang="en-US" dirty="0">
                <a:ea typeface="ＭＳ Ｐゴシック" panose="020B0600070205080204" pitchFamily="34" charset="-128"/>
              </a:rPr>
              <a:t>Main function is to improve the software portability between different Cortex-M serial processors and microcontrollers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2BFBA74A-157A-4144-B5A5-CD8A3AFCEFDB}"/>
              </a:ext>
            </a:extLst>
          </p:cNvPr>
          <p:cNvSpPr/>
          <p:nvPr/>
        </p:nvSpPr>
        <p:spPr bwMode="auto">
          <a:xfrm>
            <a:off x="7492191" y="4745038"/>
            <a:ext cx="3871987" cy="265112"/>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mn-cs"/>
              </a:rPr>
              <a:t>Arm CMSIS-Core</a:t>
            </a:r>
          </a:p>
        </p:txBody>
      </p:sp>
      <p:sp>
        <p:nvSpPr>
          <p:cNvPr id="6" name="Rectangle 5">
            <a:extLst>
              <a:ext uri="{FF2B5EF4-FFF2-40B4-BE49-F238E27FC236}">
                <a16:creationId xmlns:a16="http://schemas.microsoft.com/office/drawing/2014/main" id="{6C836166-A4A1-4FAF-9650-FB0D65780221}"/>
              </a:ext>
            </a:extLst>
          </p:cNvPr>
          <p:cNvSpPr/>
          <p:nvPr/>
        </p:nvSpPr>
        <p:spPr bwMode="auto">
          <a:xfrm>
            <a:off x="7492191" y="5267326"/>
            <a:ext cx="3871987" cy="8286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b="0" dirty="0">
              <a:cs typeface="+mn-cs"/>
            </a:endParaRPr>
          </a:p>
        </p:txBody>
      </p:sp>
      <p:sp>
        <p:nvSpPr>
          <p:cNvPr id="7" name="Up-Down Arrow 12">
            <a:extLst>
              <a:ext uri="{FF2B5EF4-FFF2-40B4-BE49-F238E27FC236}">
                <a16:creationId xmlns:a16="http://schemas.microsoft.com/office/drawing/2014/main" id="{9DB84E31-143F-4228-98FD-25F0E270C36C}"/>
              </a:ext>
            </a:extLst>
          </p:cNvPr>
          <p:cNvSpPr/>
          <p:nvPr/>
        </p:nvSpPr>
        <p:spPr bwMode="auto">
          <a:xfrm>
            <a:off x="9349898" y="5010151"/>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8" name="Up-Down Arrow 20">
            <a:extLst>
              <a:ext uri="{FF2B5EF4-FFF2-40B4-BE49-F238E27FC236}">
                <a16:creationId xmlns:a16="http://schemas.microsoft.com/office/drawing/2014/main" id="{05B2A90E-E91C-4982-B1D0-317BC905EAFD}"/>
              </a:ext>
            </a:extLst>
          </p:cNvPr>
          <p:cNvSpPr/>
          <p:nvPr/>
        </p:nvSpPr>
        <p:spPr bwMode="auto">
          <a:xfrm>
            <a:off x="9349898" y="4487864"/>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9" name="Rectangle 8">
            <a:extLst>
              <a:ext uri="{FF2B5EF4-FFF2-40B4-BE49-F238E27FC236}">
                <a16:creationId xmlns:a16="http://schemas.microsoft.com/office/drawing/2014/main" id="{ED818ACB-6985-4C8A-A0F3-2DE2B8A965BF}"/>
              </a:ext>
            </a:extLst>
          </p:cNvPr>
          <p:cNvSpPr/>
          <p:nvPr/>
        </p:nvSpPr>
        <p:spPr bwMode="auto">
          <a:xfrm>
            <a:off x="1925414" y="5267326"/>
            <a:ext cx="2786562" cy="8286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mn-cs"/>
              </a:rPr>
              <a:t>Arm Cortex-M0</a:t>
            </a:r>
          </a:p>
          <a:p>
            <a:pPr algn="ctr">
              <a:defRPr/>
            </a:pPr>
            <a:r>
              <a:rPr lang="en-GB" dirty="0">
                <a:cs typeface="+mn-cs"/>
              </a:rPr>
              <a:t>Processor</a:t>
            </a:r>
          </a:p>
        </p:txBody>
      </p:sp>
      <p:sp>
        <p:nvSpPr>
          <p:cNvPr id="10" name="Up-Down Arrow 23">
            <a:extLst>
              <a:ext uri="{FF2B5EF4-FFF2-40B4-BE49-F238E27FC236}">
                <a16:creationId xmlns:a16="http://schemas.microsoft.com/office/drawing/2014/main" id="{8A78537D-51D1-44EC-A06B-0E5B43AE8D80}"/>
              </a:ext>
            </a:extLst>
          </p:cNvPr>
          <p:cNvSpPr/>
          <p:nvPr/>
        </p:nvSpPr>
        <p:spPr bwMode="auto">
          <a:xfrm>
            <a:off x="3228772" y="4616450"/>
            <a:ext cx="239091" cy="5842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1" name="Right Arrow 2">
            <a:extLst>
              <a:ext uri="{FF2B5EF4-FFF2-40B4-BE49-F238E27FC236}">
                <a16:creationId xmlns:a16="http://schemas.microsoft.com/office/drawing/2014/main" id="{2BA8CD33-81D6-4297-95F9-3C7846CA1D9C}"/>
              </a:ext>
            </a:extLst>
          </p:cNvPr>
          <p:cNvSpPr/>
          <p:nvPr/>
        </p:nvSpPr>
        <p:spPr bwMode="auto">
          <a:xfrm>
            <a:off x="5619671" y="4957763"/>
            <a:ext cx="914043" cy="360362"/>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2" name="Rectangle 11">
            <a:extLst>
              <a:ext uri="{FF2B5EF4-FFF2-40B4-BE49-F238E27FC236}">
                <a16:creationId xmlns:a16="http://schemas.microsoft.com/office/drawing/2014/main" id="{753EB0A6-AD9C-457C-A103-80AE9F109474}"/>
              </a:ext>
            </a:extLst>
          </p:cNvPr>
          <p:cNvSpPr/>
          <p:nvPr/>
        </p:nvSpPr>
        <p:spPr bwMode="auto">
          <a:xfrm>
            <a:off x="8325831" y="5318126"/>
            <a:ext cx="2763287" cy="180975"/>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cs typeface="+mn-cs"/>
              </a:rPr>
              <a:t>Cortex-M0</a:t>
            </a:r>
          </a:p>
        </p:txBody>
      </p:sp>
      <p:sp>
        <p:nvSpPr>
          <p:cNvPr id="13" name="Rectangle 12">
            <a:extLst>
              <a:ext uri="{FF2B5EF4-FFF2-40B4-BE49-F238E27FC236}">
                <a16:creationId xmlns:a16="http://schemas.microsoft.com/office/drawing/2014/main" id="{0B35492B-93FD-4A13-924C-97A093E8A49F}"/>
              </a:ext>
            </a:extLst>
          </p:cNvPr>
          <p:cNvSpPr/>
          <p:nvPr/>
        </p:nvSpPr>
        <p:spPr bwMode="auto">
          <a:xfrm>
            <a:off x="8325831" y="5591176"/>
            <a:ext cx="2763287" cy="180975"/>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cs typeface="+mn-cs"/>
              </a:rPr>
              <a:t>Cortex-M3</a:t>
            </a:r>
          </a:p>
        </p:txBody>
      </p:sp>
      <p:sp>
        <p:nvSpPr>
          <p:cNvPr id="14" name="Rectangle 13">
            <a:extLst>
              <a:ext uri="{FF2B5EF4-FFF2-40B4-BE49-F238E27FC236}">
                <a16:creationId xmlns:a16="http://schemas.microsoft.com/office/drawing/2014/main" id="{CBD6FFAD-139B-4E64-B1A2-16D95274ABF7}"/>
              </a:ext>
            </a:extLst>
          </p:cNvPr>
          <p:cNvSpPr/>
          <p:nvPr/>
        </p:nvSpPr>
        <p:spPr bwMode="auto">
          <a:xfrm>
            <a:off x="8325831" y="5857876"/>
            <a:ext cx="2763287" cy="180975"/>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b="0" dirty="0">
                <a:cs typeface="+mn-cs"/>
              </a:rPr>
              <a:t>Cortex-M4</a:t>
            </a:r>
          </a:p>
        </p:txBody>
      </p:sp>
      <p:sp>
        <p:nvSpPr>
          <p:cNvPr id="15" name="TextBox 19">
            <a:extLst>
              <a:ext uri="{FF2B5EF4-FFF2-40B4-BE49-F238E27FC236}">
                <a16:creationId xmlns:a16="http://schemas.microsoft.com/office/drawing/2014/main" id="{06881F4E-8FAF-4178-8CC2-115E6FD67738}"/>
              </a:ext>
            </a:extLst>
          </p:cNvPr>
          <p:cNvSpPr txBox="1">
            <a:spLocks noChangeArrowheads="1"/>
          </p:cNvSpPr>
          <p:nvPr/>
        </p:nvSpPr>
        <p:spPr bwMode="auto">
          <a:xfrm rot="-5400000">
            <a:off x="7315331" y="5527775"/>
            <a:ext cx="958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Cortex-M</a:t>
            </a:r>
          </a:p>
        </p:txBody>
      </p:sp>
      <p:sp>
        <p:nvSpPr>
          <p:cNvPr id="16" name="Rectangle 15">
            <a:extLst>
              <a:ext uri="{FF2B5EF4-FFF2-40B4-BE49-F238E27FC236}">
                <a16:creationId xmlns:a16="http://schemas.microsoft.com/office/drawing/2014/main" id="{89E95AE8-6B33-4869-B569-B00744B3A695}"/>
              </a:ext>
            </a:extLst>
          </p:cNvPr>
          <p:cNvSpPr/>
          <p:nvPr/>
        </p:nvSpPr>
        <p:spPr bwMode="auto">
          <a:xfrm>
            <a:off x="685532" y="3632201"/>
            <a:ext cx="5374233" cy="817563"/>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algn="ctr" eaLnBrk="1" hangingPunct="1"/>
            <a:r>
              <a:rPr lang="en-GB" b="0" dirty="0"/>
              <a:t>Configure Cortex-M0 by directly accessing its </a:t>
            </a:r>
          </a:p>
          <a:p>
            <a:pPr algn="ctr" eaLnBrk="1" hangingPunct="1"/>
            <a:r>
              <a:rPr lang="en-GB" b="0" dirty="0"/>
              <a:t>registers in its internal memory space,</a:t>
            </a:r>
          </a:p>
          <a:p>
            <a:pPr algn="ctr" eaLnBrk="1" hangingPunct="1"/>
            <a:r>
              <a:rPr lang="en-GB" b="0" dirty="0"/>
              <a:t>e.g., *(unsigned int*) NVIC_INT_ENABLE = 0x01;</a:t>
            </a:r>
          </a:p>
        </p:txBody>
      </p:sp>
      <p:sp>
        <p:nvSpPr>
          <p:cNvPr id="17" name="Rectangle 16">
            <a:extLst>
              <a:ext uri="{FF2B5EF4-FFF2-40B4-BE49-F238E27FC236}">
                <a16:creationId xmlns:a16="http://schemas.microsoft.com/office/drawing/2014/main" id="{3C202E9E-C856-4B26-B4E8-17563F0C6F18}"/>
              </a:ext>
            </a:extLst>
          </p:cNvPr>
          <p:cNvSpPr/>
          <p:nvPr/>
        </p:nvSpPr>
        <p:spPr bwMode="auto">
          <a:xfrm>
            <a:off x="7143075" y="3632201"/>
            <a:ext cx="4671775" cy="817563"/>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algn="ctr" eaLnBrk="1" hangingPunct="1"/>
            <a:r>
              <a:rPr lang="en-GB" b="0" dirty="0"/>
              <a:t>Configure Cortex-M serial processors </a:t>
            </a:r>
          </a:p>
          <a:p>
            <a:pPr algn="ctr" eaLnBrk="1" hangingPunct="1"/>
            <a:r>
              <a:rPr lang="en-GB" b="0" dirty="0"/>
              <a:t>by using CMSIS libraries,</a:t>
            </a:r>
          </a:p>
          <a:p>
            <a:pPr algn="ctr" eaLnBrk="1" hangingPunct="1"/>
            <a:r>
              <a:rPr lang="en-GB" b="0" dirty="0"/>
              <a:t>e.g., NVIC_EnableIRQ(Timer_IRQn);</a:t>
            </a:r>
          </a:p>
        </p:txBody>
      </p:sp>
    </p:spTree>
    <p:extLst>
      <p:ext uri="{BB962C8B-B14F-4D97-AF65-F5344CB8AC3E}">
        <p14:creationId xmlns:p14="http://schemas.microsoft.com/office/powerpoint/2010/main" val="228568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What Is Standardized in CMSIS?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77610" y="1119383"/>
            <a:ext cx="11180763" cy="4086225"/>
          </a:xfrm>
        </p:spPr>
        <p:txBody>
          <a:bodyPr wrap="square" numCol="1" anchor="t" anchorCtr="0" compatLnSpc="1">
            <a:prstTxWarp prst="textNoShape">
              <a:avLst/>
            </a:prstTxWarp>
          </a:bodyPr>
          <a:lstStyle/>
          <a:p>
            <a:r>
              <a:rPr lang="en-GB" dirty="0"/>
              <a:t>Standardized functions to access NVIC, system control block (SCB), and system tick timer (SysTick); for example:</a:t>
            </a:r>
            <a:endParaRPr lang="en-US" altLang="en-US" dirty="0">
              <a:ea typeface="ＭＳ Ｐゴシック" panose="020B0600070205080204" pitchFamily="34" charset="-128"/>
            </a:endParaRPr>
          </a:p>
          <a:p>
            <a:pPr lvl="1"/>
            <a:r>
              <a:rPr lang="en-GB" dirty="0"/>
              <a:t>Enables an interrupt or exception: NVIC_EnableIRQ (IRQn_Type IRQn)</a:t>
            </a:r>
          </a:p>
          <a:p>
            <a:pPr lvl="1"/>
            <a:r>
              <a:rPr lang="en-GB" dirty="0"/>
              <a:t>Sets pending status of interrupt: void NVIC_SetPendingIRQ (IRQn_Type IRQn)</a:t>
            </a:r>
          </a:p>
          <a:p>
            <a:r>
              <a:rPr lang="en-GB" dirty="0"/>
              <a:t>Standardized access of special registers; for example:</a:t>
            </a:r>
            <a:endParaRPr lang="en-US" altLang="en-US" dirty="0">
              <a:ea typeface="ＭＳ Ｐゴシック" panose="020B0600070205080204" pitchFamily="34" charset="-128"/>
            </a:endParaRPr>
          </a:p>
          <a:p>
            <a:pPr lvl="1"/>
            <a:r>
              <a:rPr lang="en-GB" dirty="0"/>
              <a:t>Read PRIMASK register: uint32_t __get_PRIMASK (void)</a:t>
            </a:r>
          </a:p>
          <a:p>
            <a:pPr lvl="1"/>
            <a:r>
              <a:rPr lang="en-GB" dirty="0"/>
              <a:t>Set CONTROL register: void __set_CONTROL (uint32_t value)</a:t>
            </a:r>
          </a:p>
          <a:p>
            <a:r>
              <a:rPr lang="en-GB" dirty="0"/>
              <a:t>Standardized functions to access special instructions; for example:</a:t>
            </a:r>
            <a:endParaRPr lang="en-US" altLang="en-US" dirty="0">
              <a:ea typeface="ＭＳ Ｐゴシック" panose="020B0600070205080204" pitchFamily="34" charset="-128"/>
            </a:endParaRPr>
          </a:p>
          <a:p>
            <a:pPr lvl="1"/>
            <a:r>
              <a:rPr lang="en-GB" dirty="0"/>
              <a:t>REV: uint32_t __REV(uint32_t int value)</a:t>
            </a:r>
          </a:p>
          <a:p>
            <a:pPr lvl="1"/>
            <a:r>
              <a:rPr lang="en-GB" dirty="0"/>
              <a:t>NOP: void __NOP(void)</a:t>
            </a:r>
          </a:p>
          <a:p>
            <a:r>
              <a:rPr lang="en-GB" dirty="0"/>
              <a:t>Standardized name of system initialization functions; for example:</a:t>
            </a:r>
            <a:endParaRPr lang="en-US" altLang="en-US" dirty="0">
              <a:ea typeface="ＭＳ Ｐゴシック" panose="020B0600070205080204" pitchFamily="34" charset="-128"/>
            </a:endParaRPr>
          </a:p>
          <a:p>
            <a:pPr lvl="1"/>
            <a:r>
              <a:rPr lang="en-GB" dirty="0"/>
              <a:t>System initialization: void SystemInit(void)</a:t>
            </a:r>
          </a:p>
          <a:p>
            <a:pPr lvl="1"/>
            <a:endParaRPr lang="en-US" altLang="en-US" dirty="0">
              <a:ea typeface="ＭＳ Ｐゴシック" panose="020B0600070205080204" pitchFamily="34" charset="-128"/>
            </a:endParaRPr>
          </a:p>
        </p:txBody>
      </p:sp>
      <p:pic>
        <p:nvPicPr>
          <p:cNvPr id="5" name="Picture 2">
            <a:extLst>
              <a:ext uri="{FF2B5EF4-FFF2-40B4-BE49-F238E27FC236}">
                <a16:creationId xmlns:a16="http://schemas.microsoft.com/office/drawing/2014/main" id="{35D8C549-24F0-42D0-BC15-BA4E94FD1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0273" y="5265469"/>
            <a:ext cx="2531150" cy="957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9644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CMSIS Components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45993"/>
            <a:ext cx="11180763" cy="4086225"/>
          </a:xfrm>
        </p:spPr>
        <p:txBody>
          <a:bodyPr wrap="square" numCol="1" anchor="t" anchorCtr="0" compatLnSpc="1">
            <a:prstTxWarp prst="textNoShape">
              <a:avLst/>
            </a:prstTxWarp>
          </a:bodyPr>
          <a:lstStyle/>
          <a:p>
            <a:r>
              <a:rPr lang="en-GB" dirty="0"/>
              <a:t>The CMSIS consists of the following components: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CMSIS-CORE </a:t>
            </a:r>
          </a:p>
          <a:p>
            <a:pPr lvl="1"/>
            <a:r>
              <a:rPr lang="en-IN" altLang="en-US" dirty="0">
                <a:ea typeface="ＭＳ Ｐゴシック" panose="020B0600070205080204" pitchFamily="34" charset="-128"/>
              </a:rPr>
              <a:t>CMSIS-DSP, CMSIS-RTOS API, and CMSIS-SVD</a:t>
            </a:r>
          </a:p>
          <a:p>
            <a:pPr marL="231775" lvl="1" indent="0">
              <a:buNone/>
            </a:pPr>
            <a:r>
              <a:rPr lang="en-IN" altLang="en-US" sz="2400" dirty="0"/>
              <a:t>This course focuses on CMSIS-CORE.</a:t>
            </a:r>
            <a:endParaRPr lang="en-US" altLang="en-US" sz="2400" dirty="0"/>
          </a:p>
        </p:txBody>
      </p:sp>
      <p:pic>
        <p:nvPicPr>
          <p:cNvPr id="5" name="Picture 2">
            <a:extLst>
              <a:ext uri="{FF2B5EF4-FFF2-40B4-BE49-F238E27FC236}">
                <a16:creationId xmlns:a16="http://schemas.microsoft.com/office/drawing/2014/main" id="{5DFD0BD2-968D-477A-B80A-6739B4DFA3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771"/>
          <a:stretch/>
        </p:blipFill>
        <p:spPr bwMode="auto">
          <a:xfrm>
            <a:off x="1623752" y="2905725"/>
            <a:ext cx="8687039" cy="3049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872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Access NVIC Using CMSIS</a:t>
            </a:r>
            <a:endParaRPr lang="en-US" dirty="0"/>
          </a:p>
        </p:txBody>
      </p:sp>
      <p:graphicFrame>
        <p:nvGraphicFramePr>
          <p:cNvPr id="6" name="Content Placeholder 3">
            <a:extLst>
              <a:ext uri="{FF2B5EF4-FFF2-40B4-BE49-F238E27FC236}">
                <a16:creationId xmlns:a16="http://schemas.microsoft.com/office/drawing/2014/main" id="{C461F570-3AB7-48EE-AD5C-622F199C4D79}"/>
              </a:ext>
            </a:extLst>
          </p:cNvPr>
          <p:cNvGraphicFramePr>
            <a:graphicFrameLocks noGrp="1"/>
          </p:cNvGraphicFramePr>
          <p:nvPr>
            <p:ph idx="1"/>
            <p:extLst>
              <p:ext uri="{D42A27DB-BD31-4B8C-83A1-F6EECF244321}">
                <p14:modId xmlns:p14="http://schemas.microsoft.com/office/powerpoint/2010/main" val="94376475"/>
              </p:ext>
            </p:extLst>
          </p:nvPr>
        </p:nvGraphicFramePr>
        <p:xfrm>
          <a:off x="379584" y="1131546"/>
          <a:ext cx="11696364" cy="5126037"/>
        </p:xfrm>
        <a:graphic>
          <a:graphicData uri="http://schemas.openxmlformats.org/drawingml/2006/table">
            <a:tbl>
              <a:tblPr firstRow="1" bandRow="1">
                <a:tableStyleId>{5C22544A-7EE6-4342-B048-85BDC9FD1C3A}</a:tableStyleId>
              </a:tblPr>
              <a:tblGrid>
                <a:gridCol w="5848182">
                  <a:extLst>
                    <a:ext uri="{9D8B030D-6E8A-4147-A177-3AD203B41FA5}">
                      <a16:colId xmlns:a16="http://schemas.microsoft.com/office/drawing/2014/main" val="20000"/>
                    </a:ext>
                  </a:extLst>
                </a:gridCol>
                <a:gridCol w="5848182">
                  <a:extLst>
                    <a:ext uri="{9D8B030D-6E8A-4147-A177-3AD203B41FA5}">
                      <a16:colId xmlns:a16="http://schemas.microsoft.com/office/drawing/2014/main" val="20001"/>
                    </a:ext>
                  </a:extLst>
                </a:gridCol>
              </a:tblGrid>
              <a:tr h="422826">
                <a:tc>
                  <a:txBody>
                    <a:bodyPr/>
                    <a:lstStyle/>
                    <a:p>
                      <a:r>
                        <a:rPr lang="en-GB" sz="1600" b="1" dirty="0">
                          <a:effectLst/>
                        </a:rPr>
                        <a:t>CMSIS function</a:t>
                      </a:r>
                    </a:p>
                  </a:txBody>
                  <a:tcPr marL="121872" marR="121872" anchor="ctr"/>
                </a:tc>
                <a:tc>
                  <a:txBody>
                    <a:bodyPr/>
                    <a:lstStyle/>
                    <a:p>
                      <a:r>
                        <a:rPr lang="en-GB" sz="1600" b="1" dirty="0">
                          <a:effectLst/>
                        </a:rPr>
                        <a:t>Description</a:t>
                      </a:r>
                    </a:p>
                  </a:txBody>
                  <a:tcPr marL="121872" marR="121872" anchor="ctr"/>
                </a:tc>
                <a:extLst>
                  <a:ext uri="{0D108BD9-81ED-4DB2-BD59-A6C34878D82A}">
                    <a16:rowId xmlns:a16="http://schemas.microsoft.com/office/drawing/2014/main" val="10000"/>
                  </a:ext>
                </a:extLst>
              </a:tr>
              <a:tr h="422826">
                <a:tc>
                  <a:txBody>
                    <a:bodyPr/>
                    <a:lstStyle/>
                    <a:p>
                      <a:r>
                        <a:rPr lang="en-GB" sz="1600" b="0" i="1" dirty="0">
                          <a:effectLst/>
                        </a:rPr>
                        <a:t>void NVIC_EnableIRQ (IRQn_Type IRQn)</a:t>
                      </a:r>
                      <a:endParaRPr lang="en-GB" sz="1600" dirty="0">
                        <a:effectLst/>
                      </a:endParaRPr>
                    </a:p>
                  </a:txBody>
                  <a:tcPr marL="121872" marR="121872" anchor="ctr"/>
                </a:tc>
                <a:tc>
                  <a:txBody>
                    <a:bodyPr/>
                    <a:lstStyle/>
                    <a:p>
                      <a:r>
                        <a:rPr lang="en-GB" sz="1600" dirty="0">
                          <a:effectLst/>
                        </a:rPr>
                        <a:t>Enables an interrupt or exception</a:t>
                      </a:r>
                    </a:p>
                  </a:txBody>
                  <a:tcPr marL="121872" marR="121872" anchor="ctr"/>
                </a:tc>
                <a:extLst>
                  <a:ext uri="{0D108BD9-81ED-4DB2-BD59-A6C34878D82A}">
                    <a16:rowId xmlns:a16="http://schemas.microsoft.com/office/drawing/2014/main" val="10001"/>
                  </a:ext>
                </a:extLst>
              </a:tr>
              <a:tr h="422826">
                <a:tc>
                  <a:txBody>
                    <a:bodyPr/>
                    <a:lstStyle/>
                    <a:p>
                      <a:r>
                        <a:rPr lang="en-GB" sz="1600" b="0" i="1" dirty="0">
                          <a:effectLst/>
                        </a:rPr>
                        <a:t>void NVIC_DisableIRQ (IRQn_Type IRQn)</a:t>
                      </a:r>
                      <a:endParaRPr lang="en-GB" sz="1600" dirty="0">
                        <a:effectLst/>
                      </a:endParaRPr>
                    </a:p>
                  </a:txBody>
                  <a:tcPr marL="121872" marR="121872" anchor="ctr"/>
                </a:tc>
                <a:tc>
                  <a:txBody>
                    <a:bodyPr/>
                    <a:lstStyle/>
                    <a:p>
                      <a:r>
                        <a:rPr lang="en-GB" sz="1600" dirty="0">
                          <a:effectLst/>
                        </a:rPr>
                        <a:t>Disables an interrupt or exception</a:t>
                      </a:r>
                    </a:p>
                  </a:txBody>
                  <a:tcPr marL="121872" marR="121872" anchor="ctr"/>
                </a:tc>
                <a:extLst>
                  <a:ext uri="{0D108BD9-81ED-4DB2-BD59-A6C34878D82A}">
                    <a16:rowId xmlns:a16="http://schemas.microsoft.com/office/drawing/2014/main" val="10002"/>
                  </a:ext>
                </a:extLst>
              </a:tr>
              <a:tr h="660303">
                <a:tc>
                  <a:txBody>
                    <a:bodyPr/>
                    <a:lstStyle/>
                    <a:p>
                      <a:r>
                        <a:rPr lang="en-GB" sz="1600" b="0" i="1" dirty="0">
                          <a:effectLst/>
                        </a:rPr>
                        <a:t>void NVIC_SetPendingIRQ (IRQn_Type IRQn)</a:t>
                      </a:r>
                      <a:endParaRPr lang="en-GB" sz="1600" dirty="0">
                        <a:effectLst/>
                      </a:endParaRPr>
                    </a:p>
                  </a:txBody>
                  <a:tcPr marL="121872" marR="121872" anchor="ctr"/>
                </a:tc>
                <a:tc>
                  <a:txBody>
                    <a:bodyPr/>
                    <a:lstStyle/>
                    <a:p>
                      <a:r>
                        <a:rPr lang="en-GB" sz="1600" dirty="0">
                          <a:effectLst/>
                        </a:rPr>
                        <a:t>Sets the pending status of interrupt or exception to 1</a:t>
                      </a:r>
                    </a:p>
                  </a:txBody>
                  <a:tcPr marL="121872" marR="121872" anchor="ctr"/>
                </a:tc>
                <a:extLst>
                  <a:ext uri="{0D108BD9-81ED-4DB2-BD59-A6C34878D82A}">
                    <a16:rowId xmlns:a16="http://schemas.microsoft.com/office/drawing/2014/main" val="10003"/>
                  </a:ext>
                </a:extLst>
              </a:tr>
              <a:tr h="660303">
                <a:tc>
                  <a:txBody>
                    <a:bodyPr/>
                    <a:lstStyle/>
                    <a:p>
                      <a:r>
                        <a:rPr lang="en-GB" sz="1600" b="0" i="1" dirty="0">
                          <a:effectLst/>
                        </a:rPr>
                        <a:t>void NVIC_ClearPendingIRQ (IRQn_Type IRQn)</a:t>
                      </a:r>
                      <a:endParaRPr lang="en-GB" sz="1600" dirty="0">
                        <a:effectLst/>
                      </a:endParaRPr>
                    </a:p>
                  </a:txBody>
                  <a:tcPr marL="121872" marR="121872" anchor="ctr"/>
                </a:tc>
                <a:tc>
                  <a:txBody>
                    <a:bodyPr/>
                    <a:lstStyle/>
                    <a:p>
                      <a:r>
                        <a:rPr lang="en-GB" sz="1600" dirty="0">
                          <a:effectLst/>
                        </a:rPr>
                        <a:t>Clears the pending status of interrupt or exception to 0</a:t>
                      </a:r>
                    </a:p>
                  </a:txBody>
                  <a:tcPr marL="121872" marR="121872" anchor="ctr"/>
                </a:tc>
                <a:extLst>
                  <a:ext uri="{0D108BD9-81ED-4DB2-BD59-A6C34878D82A}">
                    <a16:rowId xmlns:a16="http://schemas.microsoft.com/office/drawing/2014/main" val="10004"/>
                  </a:ext>
                </a:extLst>
              </a:tr>
              <a:tr h="938325">
                <a:tc>
                  <a:txBody>
                    <a:bodyPr/>
                    <a:lstStyle/>
                    <a:p>
                      <a:r>
                        <a:rPr lang="en-GB" sz="1600" b="0" i="1" dirty="0">
                          <a:effectLst/>
                        </a:rPr>
                        <a:t>uint32_t NVIC_GetPendingIRQ (IRQn_Type IRQn)</a:t>
                      </a:r>
                      <a:endParaRPr lang="en-GB" sz="1600" dirty="0">
                        <a:effectLst/>
                      </a:endParaRPr>
                    </a:p>
                  </a:txBody>
                  <a:tcPr marL="121872" marR="121872" anchor="ctr"/>
                </a:tc>
                <a:tc>
                  <a:txBody>
                    <a:bodyPr/>
                    <a:lstStyle/>
                    <a:p>
                      <a:r>
                        <a:rPr lang="en-GB" sz="1600" dirty="0">
                          <a:effectLst/>
                        </a:rPr>
                        <a:t>Reads the pending status of interrupt or exception. This function returns a non-zero value if the pending status is set to 1.</a:t>
                      </a:r>
                    </a:p>
                  </a:txBody>
                  <a:tcPr marL="121872" marR="121872" anchor="ctr"/>
                </a:tc>
                <a:extLst>
                  <a:ext uri="{0D108BD9-81ED-4DB2-BD59-A6C34878D82A}">
                    <a16:rowId xmlns:a16="http://schemas.microsoft.com/office/drawing/2014/main" val="10005"/>
                  </a:ext>
                </a:extLst>
              </a:tr>
              <a:tr h="660303">
                <a:tc>
                  <a:txBody>
                    <a:bodyPr/>
                    <a:lstStyle/>
                    <a:p>
                      <a:r>
                        <a:rPr lang="en-GB" sz="1600" b="0" i="1" dirty="0">
                          <a:effectLst/>
                        </a:rPr>
                        <a:t>void NVIC_SetPriority (IRQn_Type IRQn, uint32_t priority)</a:t>
                      </a:r>
                      <a:endParaRPr lang="en-GB" sz="1600" dirty="0">
                        <a:effectLst/>
                      </a:endParaRPr>
                    </a:p>
                  </a:txBody>
                  <a:tcPr marL="121872" marR="121872" anchor="ctr"/>
                </a:tc>
                <a:tc>
                  <a:txBody>
                    <a:bodyPr/>
                    <a:lstStyle/>
                    <a:p>
                      <a:r>
                        <a:rPr lang="en-GB" sz="1600" dirty="0">
                          <a:effectLst/>
                        </a:rPr>
                        <a:t>Sets the priority of an interrupt or exception with configurable priority level to 1</a:t>
                      </a:r>
                    </a:p>
                  </a:txBody>
                  <a:tcPr marL="121872" marR="121872" anchor="ctr"/>
                </a:tc>
                <a:extLst>
                  <a:ext uri="{0D108BD9-81ED-4DB2-BD59-A6C34878D82A}">
                    <a16:rowId xmlns:a16="http://schemas.microsoft.com/office/drawing/2014/main" val="10006"/>
                  </a:ext>
                </a:extLst>
              </a:tr>
              <a:tr h="938325">
                <a:tc>
                  <a:txBody>
                    <a:bodyPr/>
                    <a:lstStyle/>
                    <a:p>
                      <a:r>
                        <a:rPr lang="en-GB" sz="1600" b="0" i="1" dirty="0">
                          <a:effectLst/>
                        </a:rPr>
                        <a:t>uint32_t NVIC_GetPriority (IRQn_Type IRQn)</a:t>
                      </a:r>
                      <a:endParaRPr lang="en-GB" sz="1600" dirty="0">
                        <a:effectLst/>
                      </a:endParaRPr>
                    </a:p>
                  </a:txBody>
                  <a:tcPr marL="121872" marR="121872" anchor="ctr"/>
                </a:tc>
                <a:tc>
                  <a:txBody>
                    <a:bodyPr/>
                    <a:lstStyle/>
                    <a:p>
                      <a:r>
                        <a:rPr lang="en-GB" sz="1600" dirty="0">
                          <a:effectLst/>
                        </a:rPr>
                        <a:t>Reads the priority of an interrupt or exception with configurable priority level. This function returns the current priority level.</a:t>
                      </a:r>
                    </a:p>
                  </a:txBody>
                  <a:tcPr marL="121872" marR="121872"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919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Access Special Registers Using CMSIS</a:t>
            </a:r>
            <a:endParaRPr lang="en-US" dirty="0"/>
          </a:p>
        </p:txBody>
      </p:sp>
      <p:graphicFrame>
        <p:nvGraphicFramePr>
          <p:cNvPr id="6" name="Content Placeholder 3">
            <a:extLst>
              <a:ext uri="{FF2B5EF4-FFF2-40B4-BE49-F238E27FC236}">
                <a16:creationId xmlns:a16="http://schemas.microsoft.com/office/drawing/2014/main" id="{18F2DBE9-ADF9-4D2E-9F6F-0D43918C7505}"/>
              </a:ext>
            </a:extLst>
          </p:cNvPr>
          <p:cNvGraphicFramePr>
            <a:graphicFrameLocks noGrp="1"/>
          </p:cNvGraphicFramePr>
          <p:nvPr>
            <p:ph idx="1"/>
            <p:extLst>
              <p:ext uri="{D42A27DB-BD31-4B8C-83A1-F6EECF244321}">
                <p14:modId xmlns:p14="http://schemas.microsoft.com/office/powerpoint/2010/main" val="1184930633"/>
              </p:ext>
            </p:extLst>
          </p:nvPr>
        </p:nvGraphicFramePr>
        <p:xfrm>
          <a:off x="234324" y="1272224"/>
          <a:ext cx="11696363" cy="4846635"/>
        </p:xfrm>
        <a:graphic>
          <a:graphicData uri="http://schemas.openxmlformats.org/drawingml/2006/table">
            <a:tbl>
              <a:tblPr firstRow="1" bandRow="1">
                <a:tableStyleId>{5C22544A-7EE6-4342-B048-85BDC9FD1C3A}</a:tableStyleId>
              </a:tblPr>
              <a:tblGrid>
                <a:gridCol w="2740012">
                  <a:extLst>
                    <a:ext uri="{9D8B030D-6E8A-4147-A177-3AD203B41FA5}">
                      <a16:colId xmlns:a16="http://schemas.microsoft.com/office/drawing/2014/main" val="20000"/>
                    </a:ext>
                  </a:extLst>
                </a:gridCol>
                <a:gridCol w="1641892">
                  <a:extLst>
                    <a:ext uri="{9D8B030D-6E8A-4147-A177-3AD203B41FA5}">
                      <a16:colId xmlns:a16="http://schemas.microsoft.com/office/drawing/2014/main" val="20001"/>
                    </a:ext>
                  </a:extLst>
                </a:gridCol>
                <a:gridCol w="7314459">
                  <a:extLst>
                    <a:ext uri="{9D8B030D-6E8A-4147-A177-3AD203B41FA5}">
                      <a16:colId xmlns:a16="http://schemas.microsoft.com/office/drawing/2014/main" val="20002"/>
                    </a:ext>
                  </a:extLst>
                </a:gridCol>
              </a:tblGrid>
              <a:tr h="538515">
                <a:tc>
                  <a:txBody>
                    <a:bodyPr/>
                    <a:lstStyle/>
                    <a:p>
                      <a:r>
                        <a:rPr lang="en-GB" sz="1600" b="1" dirty="0">
                          <a:effectLst/>
                        </a:rPr>
                        <a:t>Special register</a:t>
                      </a:r>
                    </a:p>
                  </a:txBody>
                  <a:tcPr marL="121872" marR="121872" anchor="ctr"/>
                </a:tc>
                <a:tc>
                  <a:txBody>
                    <a:bodyPr/>
                    <a:lstStyle/>
                    <a:p>
                      <a:r>
                        <a:rPr lang="en-GB" sz="1600" b="1" dirty="0">
                          <a:effectLst/>
                        </a:rPr>
                        <a:t>Access</a:t>
                      </a:r>
                    </a:p>
                  </a:txBody>
                  <a:tcPr marL="121872" marR="121872" anchor="ctr"/>
                </a:tc>
                <a:tc>
                  <a:txBody>
                    <a:bodyPr/>
                    <a:lstStyle/>
                    <a:p>
                      <a:r>
                        <a:rPr lang="en-GB" sz="1600" b="1" dirty="0">
                          <a:effectLst/>
                        </a:rPr>
                        <a:t>CMSIS function</a:t>
                      </a:r>
                    </a:p>
                  </a:txBody>
                  <a:tcPr marL="121872" marR="121872" anchor="ctr"/>
                </a:tc>
                <a:extLst>
                  <a:ext uri="{0D108BD9-81ED-4DB2-BD59-A6C34878D82A}">
                    <a16:rowId xmlns:a16="http://schemas.microsoft.com/office/drawing/2014/main" val="10000"/>
                  </a:ext>
                </a:extLst>
              </a:tr>
              <a:tr h="538515">
                <a:tc rowSpan="2">
                  <a:txBody>
                    <a:bodyPr/>
                    <a:lstStyle/>
                    <a:p>
                      <a:r>
                        <a:rPr lang="en-GB" sz="1600" dirty="0">
                          <a:effectLst/>
                        </a:rPr>
                        <a:t>PRIMASK</a:t>
                      </a:r>
                    </a:p>
                  </a:txBody>
                  <a:tcPr marL="121872" marR="121872" anchor="ctr"/>
                </a:tc>
                <a:tc>
                  <a:txBody>
                    <a:bodyPr/>
                    <a:lstStyle/>
                    <a:p>
                      <a:r>
                        <a:rPr lang="en-GB" sz="1600" dirty="0">
                          <a:effectLst/>
                        </a:rPr>
                        <a:t>Read</a:t>
                      </a:r>
                    </a:p>
                  </a:txBody>
                  <a:tcPr marL="121872" marR="121872" anchor="ctr"/>
                </a:tc>
                <a:tc>
                  <a:txBody>
                    <a:bodyPr/>
                    <a:lstStyle/>
                    <a:p>
                      <a:r>
                        <a:rPr lang="en-GB" sz="1600" i="1" dirty="0">
                          <a:effectLst/>
                        </a:rPr>
                        <a:t>uint32_t __get_PRIMASK (void)</a:t>
                      </a:r>
                    </a:p>
                  </a:txBody>
                  <a:tcPr marL="121872" marR="121872" anchor="ctr"/>
                </a:tc>
                <a:extLst>
                  <a:ext uri="{0D108BD9-81ED-4DB2-BD59-A6C34878D82A}">
                    <a16:rowId xmlns:a16="http://schemas.microsoft.com/office/drawing/2014/main" val="10001"/>
                  </a:ext>
                </a:extLst>
              </a:tr>
              <a:tr h="538515">
                <a:tc vMerge="1">
                  <a:txBody>
                    <a:bodyPr/>
                    <a:lstStyle/>
                    <a:p>
                      <a:endParaRPr lang="en-GB"/>
                    </a:p>
                  </a:txBody>
                  <a:tcPr/>
                </a:tc>
                <a:tc>
                  <a:txBody>
                    <a:bodyPr/>
                    <a:lstStyle/>
                    <a:p>
                      <a:r>
                        <a:rPr lang="en-GB" sz="1600" dirty="0">
                          <a:effectLst/>
                        </a:rPr>
                        <a:t>Write</a:t>
                      </a:r>
                    </a:p>
                  </a:txBody>
                  <a:tcPr marL="121872" marR="121872" anchor="ctr"/>
                </a:tc>
                <a:tc>
                  <a:txBody>
                    <a:bodyPr/>
                    <a:lstStyle/>
                    <a:p>
                      <a:r>
                        <a:rPr lang="en-GB" sz="1600" i="1" dirty="0">
                          <a:effectLst/>
                        </a:rPr>
                        <a:t>void __set_PRIMASK (uint32_t value)</a:t>
                      </a:r>
                    </a:p>
                  </a:txBody>
                  <a:tcPr marL="121872" marR="121872" anchor="ctr"/>
                </a:tc>
                <a:extLst>
                  <a:ext uri="{0D108BD9-81ED-4DB2-BD59-A6C34878D82A}">
                    <a16:rowId xmlns:a16="http://schemas.microsoft.com/office/drawing/2014/main" val="10002"/>
                  </a:ext>
                </a:extLst>
              </a:tr>
              <a:tr h="538515">
                <a:tc rowSpan="2">
                  <a:txBody>
                    <a:bodyPr/>
                    <a:lstStyle/>
                    <a:p>
                      <a:r>
                        <a:rPr lang="en-GB" sz="1600" dirty="0">
                          <a:effectLst/>
                        </a:rPr>
                        <a:t>CONTROL</a:t>
                      </a:r>
                    </a:p>
                  </a:txBody>
                  <a:tcPr marL="121872" marR="121872" anchor="ctr"/>
                </a:tc>
                <a:tc>
                  <a:txBody>
                    <a:bodyPr/>
                    <a:lstStyle/>
                    <a:p>
                      <a:r>
                        <a:rPr lang="en-GB" sz="1600" dirty="0">
                          <a:effectLst/>
                        </a:rPr>
                        <a:t>Read</a:t>
                      </a:r>
                    </a:p>
                  </a:txBody>
                  <a:tcPr marL="121872" marR="121872" anchor="ctr"/>
                </a:tc>
                <a:tc>
                  <a:txBody>
                    <a:bodyPr/>
                    <a:lstStyle/>
                    <a:p>
                      <a:r>
                        <a:rPr lang="en-GB" sz="1600" i="1" dirty="0">
                          <a:effectLst/>
                        </a:rPr>
                        <a:t>uint32_t __get_CONTROL (void)</a:t>
                      </a:r>
                    </a:p>
                  </a:txBody>
                  <a:tcPr marL="121872" marR="121872" anchor="ctr"/>
                </a:tc>
                <a:extLst>
                  <a:ext uri="{0D108BD9-81ED-4DB2-BD59-A6C34878D82A}">
                    <a16:rowId xmlns:a16="http://schemas.microsoft.com/office/drawing/2014/main" val="10003"/>
                  </a:ext>
                </a:extLst>
              </a:tr>
              <a:tr h="538515">
                <a:tc vMerge="1">
                  <a:txBody>
                    <a:bodyPr/>
                    <a:lstStyle/>
                    <a:p>
                      <a:endParaRPr lang="en-GB"/>
                    </a:p>
                  </a:txBody>
                  <a:tcPr/>
                </a:tc>
                <a:tc>
                  <a:txBody>
                    <a:bodyPr/>
                    <a:lstStyle/>
                    <a:p>
                      <a:r>
                        <a:rPr lang="en-GB" sz="1600" dirty="0">
                          <a:effectLst/>
                        </a:rPr>
                        <a:t>Write</a:t>
                      </a:r>
                    </a:p>
                  </a:txBody>
                  <a:tcPr marL="121872" marR="121872" anchor="ctr"/>
                </a:tc>
                <a:tc>
                  <a:txBody>
                    <a:bodyPr/>
                    <a:lstStyle/>
                    <a:p>
                      <a:r>
                        <a:rPr lang="en-GB" sz="1600" i="1" dirty="0">
                          <a:effectLst/>
                        </a:rPr>
                        <a:t>void __set_CONTROL (uint32_t value)</a:t>
                      </a:r>
                    </a:p>
                  </a:txBody>
                  <a:tcPr marL="121872" marR="121872" anchor="ctr"/>
                </a:tc>
                <a:extLst>
                  <a:ext uri="{0D108BD9-81ED-4DB2-BD59-A6C34878D82A}">
                    <a16:rowId xmlns:a16="http://schemas.microsoft.com/office/drawing/2014/main" val="10004"/>
                  </a:ext>
                </a:extLst>
              </a:tr>
              <a:tr h="538515">
                <a:tc rowSpan="2">
                  <a:txBody>
                    <a:bodyPr/>
                    <a:lstStyle/>
                    <a:p>
                      <a:r>
                        <a:rPr lang="en-GB" sz="1600" dirty="0">
                          <a:effectLst/>
                        </a:rPr>
                        <a:t>MSP</a:t>
                      </a:r>
                    </a:p>
                  </a:txBody>
                  <a:tcPr marL="121872" marR="121872" anchor="ctr"/>
                </a:tc>
                <a:tc>
                  <a:txBody>
                    <a:bodyPr/>
                    <a:lstStyle/>
                    <a:p>
                      <a:r>
                        <a:rPr lang="en-GB" sz="1600" dirty="0">
                          <a:effectLst/>
                        </a:rPr>
                        <a:t>Read</a:t>
                      </a:r>
                    </a:p>
                  </a:txBody>
                  <a:tcPr marL="121872" marR="121872" anchor="ctr"/>
                </a:tc>
                <a:tc>
                  <a:txBody>
                    <a:bodyPr/>
                    <a:lstStyle/>
                    <a:p>
                      <a:r>
                        <a:rPr lang="en-GB" sz="1600" i="1" dirty="0">
                          <a:effectLst/>
                        </a:rPr>
                        <a:t>uint32_t __get_MSP (void)</a:t>
                      </a:r>
                    </a:p>
                  </a:txBody>
                  <a:tcPr marL="121872" marR="121872" anchor="ctr"/>
                </a:tc>
                <a:extLst>
                  <a:ext uri="{0D108BD9-81ED-4DB2-BD59-A6C34878D82A}">
                    <a16:rowId xmlns:a16="http://schemas.microsoft.com/office/drawing/2014/main" val="10005"/>
                  </a:ext>
                </a:extLst>
              </a:tr>
              <a:tr h="538515">
                <a:tc vMerge="1">
                  <a:txBody>
                    <a:bodyPr/>
                    <a:lstStyle/>
                    <a:p>
                      <a:endParaRPr lang="en-GB"/>
                    </a:p>
                  </a:txBody>
                  <a:tcPr/>
                </a:tc>
                <a:tc>
                  <a:txBody>
                    <a:bodyPr/>
                    <a:lstStyle/>
                    <a:p>
                      <a:r>
                        <a:rPr lang="en-GB" sz="1600" dirty="0">
                          <a:effectLst/>
                        </a:rPr>
                        <a:t>Write</a:t>
                      </a:r>
                    </a:p>
                  </a:txBody>
                  <a:tcPr marL="121872" marR="121872" anchor="ctr"/>
                </a:tc>
                <a:tc>
                  <a:txBody>
                    <a:bodyPr/>
                    <a:lstStyle/>
                    <a:p>
                      <a:r>
                        <a:rPr lang="en-GB" sz="1600" i="1" dirty="0">
                          <a:effectLst/>
                        </a:rPr>
                        <a:t>void __set_MSP (uint32_t TopOfMainStack)</a:t>
                      </a:r>
                    </a:p>
                  </a:txBody>
                  <a:tcPr marL="121872" marR="121872" anchor="ctr"/>
                </a:tc>
                <a:extLst>
                  <a:ext uri="{0D108BD9-81ED-4DB2-BD59-A6C34878D82A}">
                    <a16:rowId xmlns:a16="http://schemas.microsoft.com/office/drawing/2014/main" val="10006"/>
                  </a:ext>
                </a:extLst>
              </a:tr>
              <a:tr h="538515">
                <a:tc rowSpan="2">
                  <a:txBody>
                    <a:bodyPr/>
                    <a:lstStyle/>
                    <a:p>
                      <a:r>
                        <a:rPr lang="en-GB" sz="1600" dirty="0">
                          <a:effectLst/>
                        </a:rPr>
                        <a:t>PSP</a:t>
                      </a:r>
                    </a:p>
                  </a:txBody>
                  <a:tcPr marL="121872" marR="121872" anchor="ctr"/>
                </a:tc>
                <a:tc>
                  <a:txBody>
                    <a:bodyPr/>
                    <a:lstStyle/>
                    <a:p>
                      <a:r>
                        <a:rPr lang="en-GB" sz="1600" dirty="0">
                          <a:effectLst/>
                        </a:rPr>
                        <a:t>Read</a:t>
                      </a:r>
                    </a:p>
                  </a:txBody>
                  <a:tcPr marL="121872" marR="121872" anchor="ctr"/>
                </a:tc>
                <a:tc>
                  <a:txBody>
                    <a:bodyPr/>
                    <a:lstStyle/>
                    <a:p>
                      <a:r>
                        <a:rPr lang="en-GB" sz="1600" i="1" dirty="0">
                          <a:effectLst/>
                        </a:rPr>
                        <a:t>uint32_t __get_PSP (void)</a:t>
                      </a:r>
                    </a:p>
                  </a:txBody>
                  <a:tcPr marL="121872" marR="121872" anchor="ctr"/>
                </a:tc>
                <a:extLst>
                  <a:ext uri="{0D108BD9-81ED-4DB2-BD59-A6C34878D82A}">
                    <a16:rowId xmlns:a16="http://schemas.microsoft.com/office/drawing/2014/main" val="10007"/>
                  </a:ext>
                </a:extLst>
              </a:tr>
              <a:tr h="538515">
                <a:tc vMerge="1">
                  <a:txBody>
                    <a:bodyPr/>
                    <a:lstStyle/>
                    <a:p>
                      <a:endParaRPr lang="en-GB"/>
                    </a:p>
                  </a:txBody>
                  <a:tcPr/>
                </a:tc>
                <a:tc>
                  <a:txBody>
                    <a:bodyPr/>
                    <a:lstStyle/>
                    <a:p>
                      <a:r>
                        <a:rPr lang="en-GB" sz="1600" dirty="0">
                          <a:effectLst/>
                        </a:rPr>
                        <a:t>Write</a:t>
                      </a:r>
                    </a:p>
                  </a:txBody>
                  <a:tcPr marL="121872" marR="121872" anchor="ctr"/>
                </a:tc>
                <a:tc>
                  <a:txBody>
                    <a:bodyPr/>
                    <a:lstStyle/>
                    <a:p>
                      <a:r>
                        <a:rPr lang="en-GB" sz="1600" i="1" dirty="0">
                          <a:effectLst/>
                        </a:rPr>
                        <a:t>void __set_PSP (uint32_t TopOfProcStack)</a:t>
                      </a:r>
                    </a:p>
                  </a:txBody>
                  <a:tcPr marL="121872" marR="121872"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7171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Execute Special Instructions Using CMSIS</a:t>
            </a:r>
            <a:endParaRPr lang="en-US" dirty="0"/>
          </a:p>
        </p:txBody>
      </p:sp>
      <p:graphicFrame>
        <p:nvGraphicFramePr>
          <p:cNvPr id="6" name="Content Placeholder 3">
            <a:extLst>
              <a:ext uri="{FF2B5EF4-FFF2-40B4-BE49-F238E27FC236}">
                <a16:creationId xmlns:a16="http://schemas.microsoft.com/office/drawing/2014/main" id="{8F542690-0623-4AA7-8B2E-923B641C238D}"/>
              </a:ext>
            </a:extLst>
          </p:cNvPr>
          <p:cNvGraphicFramePr>
            <a:graphicFrameLocks noGrp="1"/>
          </p:cNvGraphicFramePr>
          <p:nvPr>
            <p:ph idx="1"/>
            <p:extLst>
              <p:ext uri="{D42A27DB-BD31-4B8C-83A1-F6EECF244321}">
                <p14:modId xmlns:p14="http://schemas.microsoft.com/office/powerpoint/2010/main" val="781045700"/>
              </p:ext>
            </p:extLst>
          </p:nvPr>
        </p:nvGraphicFramePr>
        <p:xfrm>
          <a:off x="269236" y="1145615"/>
          <a:ext cx="11626539" cy="4960943"/>
        </p:xfrm>
        <a:graphic>
          <a:graphicData uri="http://schemas.openxmlformats.org/drawingml/2006/table">
            <a:tbl>
              <a:tblPr firstRow="1" bandRow="1">
                <a:tableStyleId>{5C22544A-7EE6-4342-B048-85BDC9FD1C3A}</a:tableStyleId>
              </a:tblPr>
              <a:tblGrid>
                <a:gridCol w="3168427">
                  <a:extLst>
                    <a:ext uri="{9D8B030D-6E8A-4147-A177-3AD203B41FA5}">
                      <a16:colId xmlns:a16="http://schemas.microsoft.com/office/drawing/2014/main" val="20000"/>
                    </a:ext>
                  </a:extLst>
                </a:gridCol>
                <a:gridCol w="8458112">
                  <a:extLst>
                    <a:ext uri="{9D8B030D-6E8A-4147-A177-3AD203B41FA5}">
                      <a16:colId xmlns:a16="http://schemas.microsoft.com/office/drawing/2014/main" val="20001"/>
                    </a:ext>
                  </a:extLst>
                </a:gridCol>
              </a:tblGrid>
              <a:tr h="381611">
                <a:tc>
                  <a:txBody>
                    <a:bodyPr/>
                    <a:lstStyle/>
                    <a:p>
                      <a:r>
                        <a:rPr lang="en-GB" sz="1600" b="1" dirty="0">
                          <a:effectLst/>
                        </a:rPr>
                        <a:t>Instruction</a:t>
                      </a:r>
                    </a:p>
                  </a:txBody>
                  <a:tcPr marL="121872" marR="121872" anchor="ctr"/>
                </a:tc>
                <a:tc>
                  <a:txBody>
                    <a:bodyPr/>
                    <a:lstStyle/>
                    <a:p>
                      <a:r>
                        <a:rPr lang="en-GB" sz="1600" b="1" dirty="0">
                          <a:effectLst/>
                        </a:rPr>
                        <a:t>CMSIS intrinsic function</a:t>
                      </a:r>
                    </a:p>
                  </a:txBody>
                  <a:tcPr marL="121872" marR="121872" anchor="ctr"/>
                </a:tc>
                <a:extLst>
                  <a:ext uri="{0D108BD9-81ED-4DB2-BD59-A6C34878D82A}">
                    <a16:rowId xmlns:a16="http://schemas.microsoft.com/office/drawing/2014/main" val="10000"/>
                  </a:ext>
                </a:extLst>
              </a:tr>
              <a:tr h="381611">
                <a:tc>
                  <a:txBody>
                    <a:bodyPr/>
                    <a:lstStyle/>
                    <a:p>
                      <a:r>
                        <a:rPr lang="en-GB" sz="1600" dirty="0">
                          <a:effectLst/>
                        </a:rPr>
                        <a:t>CPSIE i</a:t>
                      </a:r>
                    </a:p>
                  </a:txBody>
                  <a:tcPr marL="121872" marR="121872" anchor="ctr"/>
                </a:tc>
                <a:tc>
                  <a:txBody>
                    <a:bodyPr/>
                    <a:lstStyle/>
                    <a:p>
                      <a:r>
                        <a:rPr lang="en-GB" sz="1600" i="1" dirty="0">
                          <a:effectLst/>
                        </a:rPr>
                        <a:t>void __enable_irq(void)</a:t>
                      </a:r>
                    </a:p>
                  </a:txBody>
                  <a:tcPr marL="121872" marR="121872" anchor="ctr"/>
                </a:tc>
                <a:extLst>
                  <a:ext uri="{0D108BD9-81ED-4DB2-BD59-A6C34878D82A}">
                    <a16:rowId xmlns:a16="http://schemas.microsoft.com/office/drawing/2014/main" val="10001"/>
                  </a:ext>
                </a:extLst>
              </a:tr>
              <a:tr h="381611">
                <a:tc>
                  <a:txBody>
                    <a:bodyPr/>
                    <a:lstStyle/>
                    <a:p>
                      <a:r>
                        <a:rPr lang="en-GB" sz="1600" dirty="0">
                          <a:effectLst/>
                        </a:rPr>
                        <a:t>CPSID i</a:t>
                      </a:r>
                    </a:p>
                  </a:txBody>
                  <a:tcPr marL="121872" marR="121872" anchor="ctr"/>
                </a:tc>
                <a:tc>
                  <a:txBody>
                    <a:bodyPr/>
                    <a:lstStyle/>
                    <a:p>
                      <a:r>
                        <a:rPr lang="en-GB" sz="1600" i="1" dirty="0">
                          <a:effectLst/>
                        </a:rPr>
                        <a:t>void __disable_irq(void)</a:t>
                      </a:r>
                    </a:p>
                  </a:txBody>
                  <a:tcPr marL="121872" marR="121872" anchor="ctr"/>
                </a:tc>
                <a:extLst>
                  <a:ext uri="{0D108BD9-81ED-4DB2-BD59-A6C34878D82A}">
                    <a16:rowId xmlns:a16="http://schemas.microsoft.com/office/drawing/2014/main" val="10002"/>
                  </a:ext>
                </a:extLst>
              </a:tr>
              <a:tr h="381611">
                <a:tc>
                  <a:txBody>
                    <a:bodyPr/>
                    <a:lstStyle/>
                    <a:p>
                      <a:r>
                        <a:rPr lang="en-GB" sz="1600" dirty="0">
                          <a:effectLst/>
                        </a:rPr>
                        <a:t>ISB</a:t>
                      </a:r>
                    </a:p>
                  </a:txBody>
                  <a:tcPr marL="121872" marR="121872" anchor="ctr"/>
                </a:tc>
                <a:tc>
                  <a:txBody>
                    <a:bodyPr/>
                    <a:lstStyle/>
                    <a:p>
                      <a:r>
                        <a:rPr lang="en-GB" sz="1600" i="1" dirty="0">
                          <a:effectLst/>
                        </a:rPr>
                        <a:t>void __ISB(void)</a:t>
                      </a:r>
                    </a:p>
                  </a:txBody>
                  <a:tcPr marL="121872" marR="121872" anchor="ctr"/>
                </a:tc>
                <a:extLst>
                  <a:ext uri="{0D108BD9-81ED-4DB2-BD59-A6C34878D82A}">
                    <a16:rowId xmlns:a16="http://schemas.microsoft.com/office/drawing/2014/main" val="10003"/>
                  </a:ext>
                </a:extLst>
              </a:tr>
              <a:tr h="381611">
                <a:tc>
                  <a:txBody>
                    <a:bodyPr/>
                    <a:lstStyle/>
                    <a:p>
                      <a:r>
                        <a:rPr lang="en-GB" sz="1600" dirty="0">
                          <a:effectLst/>
                        </a:rPr>
                        <a:t>DSB</a:t>
                      </a:r>
                    </a:p>
                  </a:txBody>
                  <a:tcPr marL="121872" marR="121872" anchor="ctr"/>
                </a:tc>
                <a:tc>
                  <a:txBody>
                    <a:bodyPr/>
                    <a:lstStyle/>
                    <a:p>
                      <a:r>
                        <a:rPr lang="en-GB" sz="1600" i="1" dirty="0">
                          <a:effectLst/>
                        </a:rPr>
                        <a:t>void __DSB(void)</a:t>
                      </a:r>
                    </a:p>
                  </a:txBody>
                  <a:tcPr marL="121872" marR="121872" anchor="ctr"/>
                </a:tc>
                <a:extLst>
                  <a:ext uri="{0D108BD9-81ED-4DB2-BD59-A6C34878D82A}">
                    <a16:rowId xmlns:a16="http://schemas.microsoft.com/office/drawing/2014/main" val="10004"/>
                  </a:ext>
                </a:extLst>
              </a:tr>
              <a:tr h="381611">
                <a:tc>
                  <a:txBody>
                    <a:bodyPr/>
                    <a:lstStyle/>
                    <a:p>
                      <a:r>
                        <a:rPr lang="en-GB" sz="1600" dirty="0">
                          <a:effectLst/>
                        </a:rPr>
                        <a:t>DMB</a:t>
                      </a:r>
                    </a:p>
                  </a:txBody>
                  <a:tcPr marL="121872" marR="121872" anchor="ctr"/>
                </a:tc>
                <a:tc>
                  <a:txBody>
                    <a:bodyPr/>
                    <a:lstStyle/>
                    <a:p>
                      <a:r>
                        <a:rPr lang="en-GB" sz="1600" i="1" dirty="0">
                          <a:effectLst/>
                        </a:rPr>
                        <a:t>void __DMB(void)</a:t>
                      </a:r>
                    </a:p>
                  </a:txBody>
                  <a:tcPr marL="121872" marR="121872" anchor="ctr"/>
                </a:tc>
                <a:extLst>
                  <a:ext uri="{0D108BD9-81ED-4DB2-BD59-A6C34878D82A}">
                    <a16:rowId xmlns:a16="http://schemas.microsoft.com/office/drawing/2014/main" val="10005"/>
                  </a:ext>
                </a:extLst>
              </a:tr>
              <a:tr h="381611">
                <a:tc>
                  <a:txBody>
                    <a:bodyPr/>
                    <a:lstStyle/>
                    <a:p>
                      <a:r>
                        <a:rPr lang="en-GB" sz="1600" dirty="0">
                          <a:effectLst/>
                        </a:rPr>
                        <a:t>NOP</a:t>
                      </a:r>
                    </a:p>
                  </a:txBody>
                  <a:tcPr marL="121872" marR="121872" anchor="ctr"/>
                </a:tc>
                <a:tc>
                  <a:txBody>
                    <a:bodyPr/>
                    <a:lstStyle/>
                    <a:p>
                      <a:r>
                        <a:rPr lang="en-GB" sz="1600" i="1" dirty="0">
                          <a:effectLst/>
                        </a:rPr>
                        <a:t>void __NOP(void)</a:t>
                      </a:r>
                    </a:p>
                  </a:txBody>
                  <a:tcPr marL="121872" marR="121872" anchor="ctr"/>
                </a:tc>
                <a:extLst>
                  <a:ext uri="{0D108BD9-81ED-4DB2-BD59-A6C34878D82A}">
                    <a16:rowId xmlns:a16="http://schemas.microsoft.com/office/drawing/2014/main" val="10006"/>
                  </a:ext>
                </a:extLst>
              </a:tr>
              <a:tr h="381611">
                <a:tc>
                  <a:txBody>
                    <a:bodyPr/>
                    <a:lstStyle/>
                    <a:p>
                      <a:r>
                        <a:rPr lang="en-GB" sz="1600" dirty="0">
                          <a:effectLst/>
                        </a:rPr>
                        <a:t>REV</a:t>
                      </a:r>
                    </a:p>
                  </a:txBody>
                  <a:tcPr marL="121872" marR="121872" anchor="ctr"/>
                </a:tc>
                <a:tc>
                  <a:txBody>
                    <a:bodyPr/>
                    <a:lstStyle/>
                    <a:p>
                      <a:r>
                        <a:rPr lang="en-GB" sz="1600" i="1" dirty="0">
                          <a:effectLst/>
                        </a:rPr>
                        <a:t>uint32_t __REV(uint32_t int value)</a:t>
                      </a:r>
                    </a:p>
                  </a:txBody>
                  <a:tcPr marL="121872" marR="121872" anchor="ctr"/>
                </a:tc>
                <a:extLst>
                  <a:ext uri="{0D108BD9-81ED-4DB2-BD59-A6C34878D82A}">
                    <a16:rowId xmlns:a16="http://schemas.microsoft.com/office/drawing/2014/main" val="10007"/>
                  </a:ext>
                </a:extLst>
              </a:tr>
              <a:tr h="381611">
                <a:tc>
                  <a:txBody>
                    <a:bodyPr/>
                    <a:lstStyle/>
                    <a:p>
                      <a:r>
                        <a:rPr lang="en-GB" sz="1600" dirty="0">
                          <a:effectLst/>
                        </a:rPr>
                        <a:t>REV16</a:t>
                      </a:r>
                    </a:p>
                  </a:txBody>
                  <a:tcPr marL="121872" marR="121872" anchor="ctr"/>
                </a:tc>
                <a:tc>
                  <a:txBody>
                    <a:bodyPr/>
                    <a:lstStyle/>
                    <a:p>
                      <a:r>
                        <a:rPr lang="en-GB" sz="1600" i="1" dirty="0">
                          <a:effectLst/>
                        </a:rPr>
                        <a:t>uint32_t __REV16(uint32_t int value)</a:t>
                      </a:r>
                    </a:p>
                  </a:txBody>
                  <a:tcPr marL="121872" marR="121872" anchor="ctr"/>
                </a:tc>
                <a:extLst>
                  <a:ext uri="{0D108BD9-81ED-4DB2-BD59-A6C34878D82A}">
                    <a16:rowId xmlns:a16="http://schemas.microsoft.com/office/drawing/2014/main" val="10008"/>
                  </a:ext>
                </a:extLst>
              </a:tr>
              <a:tr h="381611">
                <a:tc>
                  <a:txBody>
                    <a:bodyPr/>
                    <a:lstStyle/>
                    <a:p>
                      <a:r>
                        <a:rPr lang="en-GB" sz="1600" dirty="0">
                          <a:effectLst/>
                        </a:rPr>
                        <a:t>REVSH</a:t>
                      </a:r>
                    </a:p>
                  </a:txBody>
                  <a:tcPr marL="121872" marR="121872" anchor="ctr"/>
                </a:tc>
                <a:tc>
                  <a:txBody>
                    <a:bodyPr/>
                    <a:lstStyle/>
                    <a:p>
                      <a:r>
                        <a:rPr lang="en-GB" sz="1600" i="1" dirty="0">
                          <a:effectLst/>
                        </a:rPr>
                        <a:t>uint32_t __REVSH(uint32_t int value)</a:t>
                      </a:r>
                    </a:p>
                  </a:txBody>
                  <a:tcPr marL="121872" marR="121872" anchor="ctr"/>
                </a:tc>
                <a:extLst>
                  <a:ext uri="{0D108BD9-81ED-4DB2-BD59-A6C34878D82A}">
                    <a16:rowId xmlns:a16="http://schemas.microsoft.com/office/drawing/2014/main" val="10009"/>
                  </a:ext>
                </a:extLst>
              </a:tr>
              <a:tr h="381611">
                <a:tc>
                  <a:txBody>
                    <a:bodyPr/>
                    <a:lstStyle/>
                    <a:p>
                      <a:r>
                        <a:rPr lang="en-GB" sz="1600" dirty="0">
                          <a:effectLst/>
                        </a:rPr>
                        <a:t>SEV</a:t>
                      </a:r>
                    </a:p>
                  </a:txBody>
                  <a:tcPr marL="121872" marR="121872" anchor="ctr"/>
                </a:tc>
                <a:tc>
                  <a:txBody>
                    <a:bodyPr/>
                    <a:lstStyle/>
                    <a:p>
                      <a:r>
                        <a:rPr lang="en-GB" sz="1600" i="1" dirty="0">
                          <a:effectLst/>
                        </a:rPr>
                        <a:t>void __SEV(void)</a:t>
                      </a:r>
                    </a:p>
                  </a:txBody>
                  <a:tcPr marL="121872" marR="121872" anchor="ctr"/>
                </a:tc>
                <a:extLst>
                  <a:ext uri="{0D108BD9-81ED-4DB2-BD59-A6C34878D82A}">
                    <a16:rowId xmlns:a16="http://schemas.microsoft.com/office/drawing/2014/main" val="10010"/>
                  </a:ext>
                </a:extLst>
              </a:tr>
              <a:tr h="381611">
                <a:tc>
                  <a:txBody>
                    <a:bodyPr/>
                    <a:lstStyle/>
                    <a:p>
                      <a:r>
                        <a:rPr lang="en-GB" sz="1600" dirty="0">
                          <a:effectLst/>
                        </a:rPr>
                        <a:t>WFE</a:t>
                      </a:r>
                    </a:p>
                  </a:txBody>
                  <a:tcPr marL="121872" marR="121872" anchor="ctr"/>
                </a:tc>
                <a:tc>
                  <a:txBody>
                    <a:bodyPr/>
                    <a:lstStyle/>
                    <a:p>
                      <a:r>
                        <a:rPr lang="en-GB" sz="1600" i="1" dirty="0">
                          <a:effectLst/>
                        </a:rPr>
                        <a:t>void __WFE(void)</a:t>
                      </a:r>
                    </a:p>
                  </a:txBody>
                  <a:tcPr marL="121872" marR="121872" anchor="ctr"/>
                </a:tc>
                <a:extLst>
                  <a:ext uri="{0D108BD9-81ED-4DB2-BD59-A6C34878D82A}">
                    <a16:rowId xmlns:a16="http://schemas.microsoft.com/office/drawing/2014/main" val="10011"/>
                  </a:ext>
                </a:extLst>
              </a:tr>
              <a:tr h="381611">
                <a:tc>
                  <a:txBody>
                    <a:bodyPr/>
                    <a:lstStyle/>
                    <a:p>
                      <a:r>
                        <a:rPr lang="en-GB" sz="1600" dirty="0">
                          <a:effectLst/>
                        </a:rPr>
                        <a:t>WFI</a:t>
                      </a:r>
                    </a:p>
                  </a:txBody>
                  <a:tcPr marL="121872" marR="121872" anchor="ctr"/>
                </a:tc>
                <a:tc>
                  <a:txBody>
                    <a:bodyPr/>
                    <a:lstStyle/>
                    <a:p>
                      <a:r>
                        <a:rPr lang="en-GB" sz="1600" i="1" dirty="0">
                          <a:effectLst/>
                        </a:rPr>
                        <a:t>void __WFI(void)</a:t>
                      </a:r>
                    </a:p>
                  </a:txBody>
                  <a:tcPr marL="121872" marR="121872"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46219200"/>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2909</Words>
  <Application>Microsoft Office PowerPoint</Application>
  <PresentationFormat>Widescreen</PresentationFormat>
  <Paragraphs>344</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MS PGothic</vt:lpstr>
      <vt:lpstr>MS PGothic</vt:lpstr>
      <vt:lpstr>Arial</vt:lpstr>
      <vt:lpstr>Calibri</vt:lpstr>
      <vt:lpstr>Lucida Console</vt:lpstr>
      <vt:lpstr>Mangal</vt:lpstr>
      <vt:lpstr>Wingdings</vt:lpstr>
      <vt:lpstr>ARM PPT template 2017_Confidential</vt:lpstr>
      <vt:lpstr>Arm CMSIS and  Software Drivers</vt:lpstr>
      <vt:lpstr>Module Syllabus</vt:lpstr>
      <vt:lpstr>Building a System on a Chip (SoC)</vt:lpstr>
      <vt:lpstr>What Is CMSIS?</vt:lpstr>
      <vt:lpstr>What Is Standardized in CMSIS?</vt:lpstr>
      <vt:lpstr>CMSIS Components</vt:lpstr>
      <vt:lpstr>Access NVIC Using CMSIS</vt:lpstr>
      <vt:lpstr>Access Special Registers Using CMSIS</vt:lpstr>
      <vt:lpstr>Execute Special Instructions Using CMSIS</vt:lpstr>
      <vt:lpstr>Access System Using CMSIS</vt:lpstr>
      <vt:lpstr>Benefits of CMSIS</vt:lpstr>
      <vt:lpstr>Device Driver</vt:lpstr>
      <vt:lpstr>Device Driver</vt:lpstr>
      <vt:lpstr>AHB Peripheral Drivers</vt:lpstr>
      <vt:lpstr>Using Pointer to Access Peripherals</vt:lpstr>
      <vt:lpstr>Define Data Structure for Peripherals</vt:lpstr>
      <vt:lpstr>Functions Reuse Between Multiple Units</vt:lpstr>
      <vt:lpstr>Define AHB Peripherals</vt:lpstr>
      <vt:lpstr>Examples of Simple Functions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2018-02-06T16:30:52Z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