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29" r:id="rId5"/>
    <p:sldId id="337" r:id="rId6"/>
    <p:sldId id="302" r:id="rId7"/>
    <p:sldId id="339" r:id="rId8"/>
    <p:sldId id="340" r:id="rId9"/>
    <p:sldId id="341" r:id="rId10"/>
    <p:sldId id="342" r:id="rId11"/>
    <p:sldId id="343"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13" autoAdjust="0"/>
    <p:restoredTop sz="56019" autoAdjust="0"/>
  </p:normalViewPr>
  <p:slideViewPr>
    <p:cSldViewPr snapToGrid="0">
      <p:cViewPr varScale="1">
        <p:scale>
          <a:sx n="65" d="100"/>
          <a:sy n="65" d="100"/>
        </p:scale>
        <p:origin x="269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2/9/2018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2/9/2018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362777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200" kern="0" dirty="0"/>
              <a:t>The main function of the proposed VGA peripheral is to display texts and images on a monitor through a VGA cable.</a:t>
            </a:r>
          </a:p>
          <a:p>
            <a:pPr>
              <a:defRPr/>
            </a:pPr>
            <a:endParaRPr lang="en-GB" sz="1200" kern="0" dirty="0"/>
          </a:p>
          <a:p>
            <a:pPr>
              <a:defRPr/>
            </a:pPr>
            <a:r>
              <a:rPr lang="en-GB" sz="1200" kern="0" dirty="0"/>
              <a:t>The block diagram VGA peripheral is illustrated above. It consists of 5 components: an AHB interface, a text console module, an image</a:t>
            </a:r>
            <a:r>
              <a:rPr lang="en-GB" sz="1200" kern="0" baseline="0" dirty="0"/>
              <a:t> buffer, a multiplexer </a:t>
            </a:r>
            <a:r>
              <a:rPr lang="en-GB" sz="1200" kern="0" dirty="0"/>
              <a:t>and a VGA interface.</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22063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We</a:t>
            </a:r>
            <a:r>
              <a:rPr lang="en-GB" baseline="0" dirty="0"/>
              <a:t> are now going to examine the functionality of each of these components, beginning with the VGA interface block.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218754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4133216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full list of</a:t>
            </a:r>
            <a:r>
              <a:rPr lang="en-GB" baseline="0" dirty="0"/>
              <a:t> the VGA signals used in our proposed implementation is provided here. Note that the blue color is only represented using a 2-bit signal as opposed to the 3-bit representation of the red and green color. This is because the human eye is less sensitive to variations of blue.</a:t>
            </a:r>
          </a:p>
          <a:p>
            <a:endParaRPr lang="en-GB" baseline="0"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74523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Another block in our implementation is the image buffer. In this design, the image buffer stores the RGB information for all the pixels in the image region. The buffer is implemented on a dual-port RAM, which allows pixels to be modified at the same time the VGA interface is reading the pixel.</a:t>
            </a:r>
          </a:p>
          <a:p>
            <a:endParaRPr lang="en-GB" sz="1200" dirty="0"/>
          </a:p>
          <a:p>
            <a:r>
              <a:rPr lang="en-GB" sz="1200" dirty="0"/>
              <a:t>The image buffer receives the address of the pixel to be displayed from the VGA interface and outputs an 8-bit color information. The Cortex-M0 processor core can communicate with the image buffer using the AHB interface in order to store color information.</a:t>
            </a:r>
          </a:p>
          <a:p>
            <a:endParaRPr lang="en-GB" sz="1200" dirty="0"/>
          </a:p>
          <a:p>
            <a:pPr>
              <a:defRPr/>
            </a:pP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4049184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dirty="0"/>
              <a:t>In order to reduce</a:t>
            </a:r>
            <a:r>
              <a:rPr lang="en-GB" baseline="0" dirty="0"/>
              <a:t> the size of the image buffer, we can</a:t>
            </a:r>
            <a:r>
              <a:rPr lang="en-GB" sz="1200" dirty="0"/>
              <a:t> map multiple pixels to a single data point</a:t>
            </a:r>
            <a:r>
              <a:rPr lang="en-GB" sz="1200" baseline="0" dirty="0"/>
              <a:t> i</a:t>
            </a:r>
            <a:r>
              <a:rPr lang="en-GB" sz="1200" dirty="0"/>
              <a:t>n memory. For example, a 4</a:t>
            </a:r>
            <a:r>
              <a:rPr lang="en-GB" sz="1200" b="0" dirty="0"/>
              <a:t>×</a:t>
            </a:r>
            <a:r>
              <a:rPr lang="en-GB" sz="1200" dirty="0"/>
              <a:t>4 pixel region can be presented by one single data point in the image buffer.</a:t>
            </a:r>
            <a:r>
              <a:rPr lang="en-GB" sz="1200" baseline="0" dirty="0"/>
              <a:t> </a:t>
            </a:r>
            <a:r>
              <a:rPr lang="en-GB" sz="1200" dirty="0"/>
              <a:t>This may reduce the quality of the image displayed, but it can also save valuable silicon resources. </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1977742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VGA console module is used to generate the color information for pixels in the text region.</a:t>
            </a:r>
          </a:p>
          <a:p>
            <a:endParaRPr lang="en-GB" dirty="0"/>
          </a:p>
          <a:p>
            <a:pPr defTabSz="966612" eaLnBrk="0" fontAlgn="base" hangingPunct="0">
              <a:spcBef>
                <a:spcPct val="30000"/>
              </a:spcBef>
              <a:spcAft>
                <a:spcPct val="0"/>
              </a:spcAft>
              <a:defRPr/>
            </a:pPr>
            <a:r>
              <a:rPr lang="en-GB" sz="1200" dirty="0"/>
              <a:t>Ideally, all the pixels’ information is stored in one frame buffer. However, since the on-chip memory is not sufficient, the resolution of the frame is reduced.</a:t>
            </a:r>
          </a:p>
          <a:p>
            <a:pPr defTabSz="966612" eaLnBrk="0" fontAlgn="base" hangingPunct="0">
              <a:spcBef>
                <a:spcPct val="30000"/>
              </a:spcBef>
              <a:spcAft>
                <a:spcPct val="0"/>
              </a:spcAft>
              <a:defRPr/>
            </a:pPr>
            <a:r>
              <a:rPr lang="en-GB" sz="1200" dirty="0"/>
              <a:t> </a:t>
            </a:r>
          </a:p>
          <a:p>
            <a:pPr defTabSz="966612" eaLnBrk="0" fontAlgn="base" hangingPunct="0">
              <a:spcBef>
                <a:spcPct val="30000"/>
              </a:spcBef>
              <a:spcAft>
                <a:spcPct val="0"/>
              </a:spcAft>
              <a:defRPr/>
            </a:pPr>
            <a:r>
              <a:rPr lang="en-GB" sz="1200" dirty="0"/>
              <a:t>In theory, we can also map multiple pixels to a single data point as we did in the case of the image buffer. However, such a technique can only be used with image data and cannot be used to clearly display texts. This is because the variation of the color information in images is typically gradual; therefore, adjacent pixels have very similar values, whereas neighboring pixels in displayed texts most probably store different color information (e.g., black and white). </a:t>
            </a:r>
          </a:p>
          <a:p>
            <a:pPr defTabSz="966612" eaLnBrk="0" fontAlgn="base" hangingPunct="0">
              <a:spcBef>
                <a:spcPct val="30000"/>
              </a:spcBef>
              <a:spcAft>
                <a:spcPct val="0"/>
              </a:spcAft>
              <a:defRPr/>
            </a:pPr>
            <a:r>
              <a:rPr lang="en-GB" sz="1200" dirty="0"/>
              <a:t>Therefore, giving multiple adjacent text pixels the same value will result in blurry texts.  </a:t>
            </a:r>
          </a:p>
          <a:p>
            <a:pPr defTabSz="966612" eaLnBrk="0" fontAlgn="base" hangingPunct="0">
              <a:spcBef>
                <a:spcPct val="30000"/>
              </a:spcBef>
              <a:spcAft>
                <a:spcPct val="0"/>
              </a:spcAft>
              <a:defRPr/>
            </a:pPr>
            <a:r>
              <a:rPr lang="en-GB" sz="1200" dirty="0"/>
              <a:t>  </a:t>
            </a:r>
          </a:p>
          <a:p>
            <a:pPr defTabSz="966612" eaLnBrk="0" fontAlgn="base" hangingPunct="0">
              <a:spcBef>
                <a:spcPct val="30000"/>
              </a:spcBef>
              <a:spcAft>
                <a:spcPct val="0"/>
              </a:spcAft>
              <a:defRPr/>
            </a:pPr>
            <a:r>
              <a:rPr lang="en-GB" sz="1200" dirty="0"/>
              <a:t>To avoid this and to still display clear texts at the same time, t</a:t>
            </a:r>
            <a:r>
              <a:rPr lang="en-GB" dirty="0"/>
              <a:t>he color information is generated dynamically using hardware logics, rather than storing every single pixel in memory, whereby the valuable on-chip memory can be saved.</a:t>
            </a:r>
          </a:p>
          <a:p>
            <a:pPr>
              <a:defRPr/>
            </a:pP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228044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baseline="0" dirty="0"/>
          </a:p>
          <a:p>
            <a:pPr>
              <a:defRPr/>
            </a:pPr>
            <a:r>
              <a:rPr lang="en-GB" baseline="0" dirty="0"/>
              <a:t>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3078777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design of the VGA peripheral is</a:t>
            </a:r>
            <a:r>
              <a:rPr lang="en-GB" baseline="0" dirty="0"/>
              <a:t> finished and its behavior is verified through digital simulations</a:t>
            </a:r>
            <a:r>
              <a:rPr lang="en-GB" dirty="0"/>
              <a:t>,</a:t>
            </a:r>
            <a:r>
              <a:rPr lang="en-GB" baseline="0" dirty="0"/>
              <a:t> it can be integrated with the SoC design we have implemented in the previous lab. Our example SoC design will have two peripherals as shown here. Each of these needs to have a unique memory space. The table here shows the base and end addresses allocated to each peripheral. </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364512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dirty="0"/>
              <a:t>The internal memory space of the VGA peripheral</a:t>
            </a:r>
            <a:r>
              <a:rPr lang="en-GB" baseline="0" dirty="0"/>
              <a:t> </a:t>
            </a:r>
            <a:r>
              <a:rPr lang="en-GB" dirty="0"/>
              <a:t>is divided into two regions: the console text,</a:t>
            </a:r>
            <a:r>
              <a:rPr lang="en-GB" baseline="0" dirty="0"/>
              <a:t> which is only a 32-bit </a:t>
            </a:r>
            <a:r>
              <a:rPr lang="en-GB" dirty="0"/>
              <a:t>word (4 byte) space to print a character,</a:t>
            </a:r>
            <a:r>
              <a:rPr lang="en-GB" baseline="0" dirty="0"/>
              <a:t> and </a:t>
            </a:r>
            <a:r>
              <a:rPr lang="en-GB" dirty="0"/>
              <a:t>the rest of the space, which is used to store pixels in the image region. </a:t>
            </a:r>
            <a:r>
              <a:rPr lang="en-GB" baseline="0" dirty="0"/>
              <a:t>The table in this slide shows the base and end addresses allocated to each of these regions.</a:t>
            </a:r>
            <a:endParaRPr lang="en-GB"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278365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modules explores </a:t>
            </a:r>
            <a:r>
              <a:rPr lang="en-GB" baseline="0" dirty="0"/>
              <a:t>how to connect the AHB bus to a video device such as a monitor. To do this, we will use the v</a:t>
            </a:r>
            <a:r>
              <a:rPr lang="en-GB" dirty="0"/>
              <a:t>ideo graphics array (VGA)  interface.</a:t>
            </a:r>
            <a:endParaRPr lang="en-GB" sz="1300" dirty="0"/>
          </a:p>
          <a:p>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240071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A VGA connector</a:t>
            </a:r>
            <a:r>
              <a:rPr lang="en-GB" baseline="0" dirty="0"/>
              <a:t> </a:t>
            </a:r>
            <a:r>
              <a:rPr lang="en-US" dirty="0"/>
              <a:t>is a standard 15-pin connector</a:t>
            </a:r>
            <a:r>
              <a:rPr lang="en-US" baseline="0" dirty="0"/>
              <a:t> that is used to </a:t>
            </a:r>
            <a:r>
              <a:rPr lang="en-US" dirty="0"/>
              <a:t>drive video devices. The cable includes</a:t>
            </a:r>
            <a:r>
              <a:rPr lang="en-US" baseline="0" dirty="0"/>
              <a:t> five analog components, namely, RGBHV. This stands for red, green, and blue video signal and also horizontal and vertical synchronization. This can be seen in the diagram. Additionally, it carries </a:t>
            </a:r>
            <a:r>
              <a:rPr lang="it-IT" baseline="0" dirty="0"/>
              <a:t>VESA display data channel data. </a:t>
            </a:r>
          </a:p>
          <a:p>
            <a:pPr marL="0" lvl="2" defTabSz="966612" eaLnBrk="0" fontAlgn="base" hangingPunct="0">
              <a:spcBef>
                <a:spcPct val="30000"/>
              </a:spcBef>
              <a:spcAft>
                <a:spcPct val="0"/>
              </a:spcAft>
              <a:defRPr/>
            </a:pP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12174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The operation principles</a:t>
            </a:r>
            <a:r>
              <a:rPr lang="en-GB" sz="1200" baseline="0" dirty="0"/>
              <a:t> of this device can be summarized as follows: The cathode is heated until it naturally generates a stream of electrons into the vacuum. The positive anode attracts the negative electrons. Then, the electron beam is focused</a:t>
            </a:r>
            <a:r>
              <a:rPr lang="en-US" sz="1200" b="0" i="0" kern="1200" dirty="0">
                <a:solidFill>
                  <a:schemeClr val="tx1"/>
                </a:solidFill>
                <a:effectLst/>
                <a:latin typeface="+mn-lt"/>
                <a:ea typeface="ＭＳ Ｐゴシック" charset="0"/>
                <a:cs typeface="ＭＳ Ｐゴシック" charset="0"/>
              </a:rPr>
              <a:t> into a tight beam using a focusing coil.</a:t>
            </a:r>
            <a:r>
              <a:rPr lang="en-US" sz="1200" b="0" i="0" kern="1200" baseline="0" dirty="0">
                <a:solidFill>
                  <a:schemeClr val="tx1"/>
                </a:solidFill>
                <a:effectLst/>
                <a:latin typeface="+mn-lt"/>
                <a:ea typeface="ＭＳ Ｐゴシック" charset="0"/>
                <a:cs typeface="ＭＳ Ｐゴシック" charset="0"/>
              </a:rPr>
              <a:t> It is </a:t>
            </a:r>
            <a:r>
              <a:rPr lang="en-US" sz="1200" b="0" i="0" kern="1200" dirty="0">
                <a:solidFill>
                  <a:schemeClr val="tx1"/>
                </a:solidFill>
                <a:effectLst/>
                <a:latin typeface="+mn-lt"/>
                <a:ea typeface="ＭＳ Ｐゴシック" charset="0"/>
                <a:cs typeface="ＭＳ Ｐゴシック" charset="0"/>
              </a:rPr>
              <a:t>then accelerated by an accelerating anode. This</a:t>
            </a:r>
            <a:r>
              <a:rPr lang="en-US" sz="1200" b="0" i="0" kern="1200" baseline="0" dirty="0">
                <a:solidFill>
                  <a:schemeClr val="tx1"/>
                </a:solidFill>
                <a:effectLst/>
                <a:latin typeface="+mn-lt"/>
                <a:ea typeface="ＭＳ Ｐゴシック" charset="0"/>
                <a:cs typeface="ＭＳ Ｐゴシック" charset="0"/>
              </a:rPr>
              <a:t> accelerated beam speeds up into the tube vacuum </a:t>
            </a:r>
            <a:r>
              <a:rPr lang="en-US" sz="1200" b="0" i="0" kern="1200" dirty="0">
                <a:solidFill>
                  <a:schemeClr val="tx1"/>
                </a:solidFill>
                <a:effectLst/>
                <a:latin typeface="+mn-lt"/>
                <a:ea typeface="ＭＳ Ｐゴシック" charset="0"/>
                <a:cs typeface="ＭＳ Ｐゴシック" charset="0"/>
              </a:rPr>
              <a:t>and hits</a:t>
            </a:r>
            <a:r>
              <a:rPr lang="en-US" sz="1200" b="0" i="0" kern="1200" baseline="0" dirty="0">
                <a:solidFill>
                  <a:schemeClr val="tx1"/>
                </a:solidFill>
                <a:effectLst/>
                <a:latin typeface="+mn-lt"/>
                <a:ea typeface="ＭＳ Ｐゴシック" charset="0"/>
                <a:cs typeface="ＭＳ Ｐゴシック" charset="0"/>
              </a:rPr>
              <a:t> the fluorescent</a:t>
            </a:r>
            <a:r>
              <a:rPr lang="en-US" sz="1200" b="0" i="0" kern="1200" dirty="0">
                <a:solidFill>
                  <a:schemeClr val="tx1"/>
                </a:solidFill>
                <a:effectLst/>
                <a:latin typeface="+mn-lt"/>
                <a:ea typeface="ＭＳ Ｐゴシック" charset="0"/>
                <a:cs typeface="ＭＳ Ｐゴシック" charset="0"/>
              </a:rPr>
              <a:t> screen, which glows when struck by the beam.</a:t>
            </a:r>
            <a:r>
              <a:rPr lang="en-US" sz="1200" b="0" i="0" kern="1200" baseline="0" dirty="0">
                <a:solidFill>
                  <a:schemeClr val="tx1"/>
                </a:solidFill>
                <a:effectLst/>
                <a:latin typeface="+mn-lt"/>
                <a:ea typeface="ＭＳ Ｐゴシック" charset="0"/>
                <a:cs typeface="ＭＳ Ｐゴシック" charset="0"/>
              </a:rPr>
              <a:t> </a:t>
            </a:r>
            <a:endParaRPr lang="en-US" dirty="0"/>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16916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a:t>
            </a:r>
            <a:r>
              <a:rPr lang="en-US" baseline="0" dirty="0"/>
              <a:t> stopped, </a:t>
            </a:r>
            <a:r>
              <a:rPr lang="en-US" dirty="0"/>
              <a:t>the beam will move to the bottom right</a:t>
            </a:r>
            <a:r>
              <a:rPr lang="en-US" baseline="0" dirty="0"/>
              <a:t> </a:t>
            </a:r>
            <a:r>
              <a:rPr lang="en-US" dirty="0"/>
              <a:t>of the screen and remain</a:t>
            </a:r>
            <a:r>
              <a:rPr lang="en-US" baseline="0" dirty="0"/>
              <a:t> </a:t>
            </a:r>
            <a:r>
              <a:rPr lang="en-US" dirty="0"/>
              <a:t>there. The</a:t>
            </a:r>
            <a:r>
              <a:rPr lang="en-US" baseline="0" dirty="0"/>
              <a:t> </a:t>
            </a:r>
            <a:r>
              <a:rPr lang="en-US" dirty="0"/>
              <a:t>beam can be forced to move back to the left by asserting an active-low signal called hSync (horizontal sync).</a:t>
            </a:r>
            <a:r>
              <a:rPr lang="en-US" baseline="0" dirty="0"/>
              <a:t> </a:t>
            </a:r>
            <a:r>
              <a:rPr lang="en-US" dirty="0"/>
              <a:t>The beam can be forced to move back to the top of the screen by asserting an active-low signal called vSync (vertical sync). </a:t>
            </a:r>
            <a:r>
              <a:rPr lang="en-US" sz="1300" dirty="0"/>
              <a:t>This is called raster scanning as shown in this figure.</a:t>
            </a:r>
            <a:r>
              <a:rPr lang="en-US" sz="1300" baseline="0" dirty="0"/>
              <a:t> </a:t>
            </a:r>
            <a:r>
              <a:rPr lang="en-GB" sz="1300" dirty="0"/>
              <a:t>The</a:t>
            </a:r>
            <a:r>
              <a:rPr lang="en-GB" sz="1300" baseline="0" dirty="0"/>
              <a:t> </a:t>
            </a:r>
            <a:r>
              <a:rPr lang="en-GB" sz="1300" dirty="0"/>
              <a:t>screen resolution and scanning frequency of the monitor can be adjusted according to the synchronization signal. The fixed rate movement of the beam</a:t>
            </a:r>
            <a:r>
              <a:rPr lang="en-GB" sz="1300" baseline="0" dirty="0"/>
              <a:t> allows t</a:t>
            </a:r>
            <a:r>
              <a:rPr lang="en-GB" sz="1300" dirty="0"/>
              <a:t>racking its</a:t>
            </a:r>
            <a:r>
              <a:rPr lang="en-GB" sz="1300" baseline="0" dirty="0"/>
              <a:t> </a:t>
            </a:r>
            <a:r>
              <a:rPr lang="en-GB" sz="1300" dirty="0"/>
              <a:t>location on the screen,</a:t>
            </a:r>
            <a:r>
              <a:rPr lang="en-GB" sz="1300" baseline="0" dirty="0"/>
              <a:t> which can be </a:t>
            </a:r>
            <a:r>
              <a:rPr lang="en-US" sz="1200" baseline="0" dirty="0"/>
              <a:t>done</a:t>
            </a:r>
            <a:r>
              <a:rPr lang="en-US" baseline="0" dirty="0"/>
              <a:t> </a:t>
            </a:r>
            <a:r>
              <a:rPr lang="en-US" dirty="0"/>
              <a:t>by counting clock ticks after the hSync and vSync signals.</a:t>
            </a:r>
            <a:r>
              <a:rPr lang="en-US" baseline="0" dirty="0"/>
              <a:t> </a:t>
            </a:r>
            <a:r>
              <a:rPr lang="en-US" dirty="0"/>
              <a:t>To summarize</a:t>
            </a:r>
            <a:r>
              <a:rPr lang="en-US" baseline="0" dirty="0"/>
              <a:t>,</a:t>
            </a:r>
            <a:r>
              <a:rPr lang="en-US" dirty="0"/>
              <a:t> the</a:t>
            </a:r>
            <a:r>
              <a:rPr lang="en-US" baseline="0" dirty="0"/>
              <a:t> </a:t>
            </a:r>
            <a:r>
              <a:rPr lang="en-US" dirty="0"/>
              <a:t>control/timer circuits of VGA  consist</a:t>
            </a:r>
            <a:r>
              <a:rPr lang="en-US" baseline="0" dirty="0"/>
              <a:t> of a pair of</a:t>
            </a:r>
            <a:r>
              <a:rPr lang="en-US" dirty="0"/>
              <a:t> counters</a:t>
            </a:r>
            <a:r>
              <a:rPr lang="en-US" baseline="0" dirty="0"/>
              <a:t> that </a:t>
            </a:r>
            <a:r>
              <a:rPr lang="en-US" dirty="0"/>
              <a:t>count both the horizontal ticks and the vertical ticks of the VGA clock.</a:t>
            </a:r>
            <a:endParaRPr lang="en-GB" sz="1300" dirty="0"/>
          </a:p>
          <a:p>
            <a:endParaRPr lang="en-GB" sz="1300" dirty="0"/>
          </a:p>
          <a:p>
            <a:endParaRPr lang="en-GB" sz="13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103785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200" dirty="0"/>
              <a:t>While the beam is resetting to the start of the next frame (after </a:t>
            </a:r>
            <a:r>
              <a:rPr lang="en-US" dirty="0"/>
              <a:t>the vSync pulse or hSync</a:t>
            </a:r>
            <a:r>
              <a:rPr lang="en-US" baseline="0" dirty="0"/>
              <a:t> pulse)</a:t>
            </a:r>
            <a:r>
              <a:rPr lang="en-US" dirty="0"/>
              <a:t>,</a:t>
            </a:r>
            <a:r>
              <a:rPr lang="en-US" baseline="0" dirty="0"/>
              <a:t> one</a:t>
            </a:r>
            <a:r>
              <a:rPr lang="en-US" dirty="0"/>
              <a:t> should</a:t>
            </a:r>
            <a:r>
              <a:rPr lang="en-US" baseline="0" dirty="0"/>
              <a:t> wait for several </a:t>
            </a:r>
            <a:r>
              <a:rPr lang="en-US" dirty="0"/>
              <a:t>ticks before painting pixels to the screen</a:t>
            </a:r>
            <a:r>
              <a:rPr lang="en-GB" sz="1200" dirty="0"/>
              <a:t>. This</a:t>
            </a:r>
            <a:r>
              <a:rPr lang="en-GB" sz="1200" baseline="0" dirty="0"/>
              <a:t> </a:t>
            </a:r>
            <a:r>
              <a:rPr lang="en-GB" sz="1200" dirty="0"/>
              <a:t>specific region is known as the front/back porch. </a:t>
            </a:r>
            <a:r>
              <a:rPr lang="en-US" dirty="0"/>
              <a:t>This allows the beam sufficient time</a:t>
            </a:r>
            <a:r>
              <a:rPr lang="en-US" baseline="0" dirty="0"/>
              <a:t> to go back</a:t>
            </a:r>
            <a:r>
              <a:rPr lang="en-US" dirty="0"/>
              <a:t> to the top/left and start moving forward again.</a:t>
            </a:r>
            <a:r>
              <a:rPr lang="en-US" baseline="0" dirty="0"/>
              <a:t> </a:t>
            </a:r>
            <a:r>
              <a:rPr lang="en-GB" sz="1200" baseline="0" dirty="0"/>
              <a:t>Except for</a:t>
            </a:r>
            <a:r>
              <a:rPr lang="en-GB" sz="1200" dirty="0"/>
              <a:t> some displaying technologies such as CRT or LCD, most of the monitors can provide a standard interface, such as VGA or DVI. The VGA timing information for different resolutions is specified and published by the VESA organization.</a:t>
            </a:r>
          </a:p>
          <a:p>
            <a:endParaRPr lang="en-GB"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90104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timing of the VGA control signals </a:t>
            </a:r>
            <a:r>
              <a:rPr lang="en-US" dirty="0"/>
              <a:t>depends on how fast your clock is, how many pixels you want to paint during the time the beam takes to move across the screen, and the screen refresh rate.</a:t>
            </a:r>
          </a:p>
          <a:p>
            <a:endParaRPr lang="en-US" dirty="0"/>
          </a:p>
          <a:p>
            <a:r>
              <a:rPr lang="en-US" dirty="0"/>
              <a:t>For a monitor with 60 Hz refresh in 640 × 480 mode and a 25 MHz pixel clock, you can use the timing</a:t>
            </a:r>
            <a:r>
              <a:rPr lang="en-US" baseline="0" dirty="0"/>
              <a:t> information </a:t>
            </a:r>
            <a:r>
              <a:rPr lang="en-US" dirty="0"/>
              <a:t>summarized</a:t>
            </a:r>
            <a:r>
              <a:rPr lang="en-US" baseline="0" dirty="0"/>
              <a:t> in the table here,</a:t>
            </a:r>
            <a:r>
              <a:rPr lang="en-US" dirty="0"/>
              <a:t> where T</a:t>
            </a:r>
            <a:r>
              <a:rPr lang="en-US" baseline="-25000" dirty="0"/>
              <a:t>S </a:t>
            </a:r>
            <a:r>
              <a:rPr lang="en-US" dirty="0"/>
              <a:t> is</a:t>
            </a:r>
            <a:r>
              <a:rPr lang="en-US" baseline="0" dirty="0"/>
              <a:t> s</a:t>
            </a:r>
            <a:r>
              <a:rPr lang="en-US" dirty="0"/>
              <a:t>ync pulse time, T</a:t>
            </a:r>
            <a:r>
              <a:rPr lang="en-US" baseline="-25000" dirty="0"/>
              <a:t>D</a:t>
            </a:r>
            <a:r>
              <a:rPr lang="en-US" baseline="0" dirty="0"/>
              <a:t> is the d</a:t>
            </a:r>
            <a:r>
              <a:rPr lang="en-US" dirty="0"/>
              <a:t>isplay time, TH</a:t>
            </a:r>
            <a:r>
              <a:rPr lang="en-US" baseline="-25000" dirty="0"/>
              <a:t>PW</a:t>
            </a:r>
            <a:r>
              <a:rPr lang="en-US" dirty="0"/>
              <a:t> is the horizontal pulse width, TH</a:t>
            </a:r>
            <a:r>
              <a:rPr lang="en-US" baseline="-25000" dirty="0"/>
              <a:t>FP</a:t>
            </a:r>
            <a:r>
              <a:rPr lang="en-US" dirty="0"/>
              <a:t> and TH</a:t>
            </a:r>
            <a:r>
              <a:rPr lang="en-US" baseline="-25000" dirty="0"/>
              <a:t>BP</a:t>
            </a:r>
            <a:r>
              <a:rPr lang="en-US" dirty="0"/>
              <a:t> are the width of the front and back horizontal</a:t>
            </a:r>
            <a:r>
              <a:rPr lang="en-US" baseline="0" dirty="0"/>
              <a:t> </a:t>
            </a:r>
            <a:r>
              <a:rPr lang="en-US" dirty="0"/>
              <a:t>porch, and TV</a:t>
            </a:r>
            <a:r>
              <a:rPr lang="en-US" baseline="-25000" dirty="0"/>
              <a:t>PW</a:t>
            </a:r>
            <a:r>
              <a:rPr lang="en-US" dirty="0"/>
              <a:t> is the vertical</a:t>
            </a:r>
            <a:r>
              <a:rPr lang="en-US" baseline="0" dirty="0"/>
              <a:t> p</a:t>
            </a:r>
            <a:r>
              <a:rPr lang="en-US" dirty="0"/>
              <a:t>ulse width.</a:t>
            </a:r>
          </a:p>
          <a:p>
            <a:pPr defTabSz="966612" eaLnBrk="0" fontAlgn="base" hangingPunct="0">
              <a:spcBef>
                <a:spcPct val="30000"/>
              </a:spcBef>
              <a:spcAft>
                <a:spcPct val="0"/>
              </a:spcAft>
              <a:defRPr/>
            </a:pPr>
            <a:endParaRPr lang="en-US" dirty="0"/>
          </a:p>
          <a:p>
            <a:pPr defTabSz="966612" eaLnBrk="0" fontAlgn="base" hangingPunct="0">
              <a:spcBef>
                <a:spcPct val="30000"/>
              </a:spcBef>
              <a:spcAft>
                <a:spcPct val="0"/>
              </a:spcAft>
              <a:defRPr/>
            </a:pPr>
            <a:r>
              <a:rPr lang="en-GB" dirty="0"/>
              <a:t>In sum, </a:t>
            </a:r>
            <a:r>
              <a:rPr lang="en-US" dirty="0"/>
              <a:t>both the horizontal and vertical timing for the VGA control are just counters. You may have to enable things,</a:t>
            </a:r>
            <a:r>
              <a:rPr lang="en-US" baseline="0" dirty="0"/>
              <a:t> </a:t>
            </a:r>
            <a:r>
              <a:rPr lang="en-US" dirty="0"/>
              <a:t>reset things, or change things when the counters get to a certain value, but they are just counters.</a:t>
            </a:r>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35855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We will now learn how to design and implement an AHB VGA peripheral to display images onto a VGA monitor.</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382602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34"/>
              </a:spcBef>
            </a:pPr>
            <a:r>
              <a:rPr lang="en-GB" sz="1200" dirty="0"/>
              <a:t>In our proposed hardware implementation, we need to account for the following two requirements:</a:t>
            </a:r>
          </a:p>
          <a:p>
            <a:pPr>
              <a:spcBef>
                <a:spcPts val="634"/>
              </a:spcBef>
            </a:pPr>
            <a:endParaRPr lang="en-GB" sz="1200" dirty="0"/>
          </a:p>
          <a:p>
            <a:pPr>
              <a:spcBef>
                <a:spcPts val="634"/>
              </a:spcBef>
            </a:pPr>
            <a:r>
              <a:rPr lang="en-GB" sz="1200" dirty="0"/>
              <a:t>The full region of the screen is divided into two </a:t>
            </a:r>
            <a:r>
              <a:rPr lang="en-GB" sz="1200" dirty="0" err="1"/>
              <a:t>subregions</a:t>
            </a:r>
            <a:r>
              <a:rPr lang="en-GB" sz="1200" dirty="0"/>
              <a:t>, as explained above, and separate storage locations for image and text are needed.</a:t>
            </a:r>
            <a:r>
              <a:rPr lang="en-GB" sz="1200" baseline="0" dirty="0"/>
              <a:t> I</a:t>
            </a:r>
            <a:r>
              <a:rPr lang="en-GB" sz="1200" dirty="0"/>
              <a:t>deally, all the pixels’ information is stored in one frame buffer. However, since the on-chip memory is not sufficient, the resolution of the frame is reduced. Hence, to still display clear text at the same time, the text region is separated, where the dynamic hardware logic is used instead of the frame buffer.</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27341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00400" y="1563688"/>
            <a:ext cx="8139113" cy="1555750"/>
          </a:xfrm>
        </p:spPr>
        <p:txBody>
          <a:bodyPr wrap="square" numCol="1" compatLnSpc="1">
            <a:prstTxWarp prst="textNoShape">
              <a:avLst/>
            </a:prstTxWarp>
          </a:bodyPr>
          <a:lstStyle/>
          <a:p>
            <a:pPr>
              <a:defRPr/>
            </a:pPr>
            <a:r>
              <a:rPr lang="en-GB" sz="6000"/>
              <a:t>AHB VGA Peripheral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Additional Design Requirement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994400"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full region of the screen is divided into two subregions: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Text region (console): displays text strings in a relatively high resolution</a:t>
            </a:r>
          </a:p>
          <a:p>
            <a:pPr lvl="1"/>
            <a:r>
              <a:rPr lang="en-IN" altLang="en-US" dirty="0">
                <a:ea typeface="ＭＳ Ｐゴシック" panose="020B0600070205080204" pitchFamily="34" charset="-128"/>
              </a:rPr>
              <a:t>Image region (frame buffer): displays a desired image in a lower resolution</a:t>
            </a:r>
          </a:p>
          <a:p>
            <a:r>
              <a:rPr lang="en-GB" dirty="0"/>
              <a:t>Separate storage locations for image and text are needed to compensate for insufficient space in the on-chip memory.</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0A17915-A531-4CED-9D3A-527235C0F0F6}"/>
              </a:ext>
            </a:extLst>
          </p:cNvPr>
          <p:cNvSpPr/>
          <p:nvPr/>
        </p:nvSpPr>
        <p:spPr bwMode="auto">
          <a:xfrm>
            <a:off x="7401209" y="2120107"/>
            <a:ext cx="4405179" cy="2324100"/>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b="0" dirty="0"/>
          </a:p>
        </p:txBody>
      </p:sp>
      <p:sp>
        <p:nvSpPr>
          <p:cNvPr id="6" name="Rectangle 5">
            <a:extLst>
              <a:ext uri="{FF2B5EF4-FFF2-40B4-BE49-F238E27FC236}">
                <a16:creationId xmlns:a16="http://schemas.microsoft.com/office/drawing/2014/main" id="{97EBD5CC-F8A4-4CBE-92E3-75A54127BD6E}"/>
              </a:ext>
            </a:extLst>
          </p:cNvPr>
          <p:cNvSpPr/>
          <p:nvPr/>
        </p:nvSpPr>
        <p:spPr bwMode="auto">
          <a:xfrm>
            <a:off x="9419720" y="2291557"/>
            <a:ext cx="2145462" cy="2000250"/>
          </a:xfrm>
          <a:prstGeom prst="rect">
            <a:avLst/>
          </a:prstGeom>
          <a:solidFill>
            <a:schemeClr val="accent3">
              <a:lumMod val="20000"/>
              <a:lumOff val="80000"/>
            </a:schemeClr>
          </a:solidFill>
          <a:ln w="19050" cap="flat" cmpd="sng" algn="ctr">
            <a:solidFill>
              <a:schemeClr val="accent3">
                <a:lumMod val="50000"/>
              </a:schemeClr>
            </a:solidFill>
            <a:prstDash val="sysDash"/>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b="0" dirty="0"/>
              <a:t>Image region</a:t>
            </a:r>
          </a:p>
        </p:txBody>
      </p:sp>
      <p:sp>
        <p:nvSpPr>
          <p:cNvPr id="7" name="Rectangle 6">
            <a:extLst>
              <a:ext uri="{FF2B5EF4-FFF2-40B4-BE49-F238E27FC236}">
                <a16:creationId xmlns:a16="http://schemas.microsoft.com/office/drawing/2014/main" id="{A5B7DCFB-2498-42E2-ACE7-EFCAEE480B2C}"/>
              </a:ext>
            </a:extLst>
          </p:cNvPr>
          <p:cNvSpPr/>
          <p:nvPr/>
        </p:nvSpPr>
        <p:spPr bwMode="auto">
          <a:xfrm>
            <a:off x="7629719" y="2291557"/>
            <a:ext cx="1472625" cy="2000250"/>
          </a:xfrm>
          <a:prstGeom prst="rect">
            <a:avLst/>
          </a:prstGeom>
          <a:solidFill>
            <a:schemeClr val="accent5">
              <a:lumMod val="20000"/>
              <a:lumOff val="80000"/>
            </a:schemeClr>
          </a:solidFill>
          <a:ln w="19050" cap="flat" cmpd="sng" algn="ctr">
            <a:solidFill>
              <a:schemeClr val="accent5">
                <a:lumMod val="50000"/>
              </a:schemeClr>
            </a:solidFill>
            <a:prstDash val="sysDash"/>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b="0" dirty="0"/>
              <a:t>Text region</a:t>
            </a:r>
          </a:p>
        </p:txBody>
      </p:sp>
      <p:sp>
        <p:nvSpPr>
          <p:cNvPr id="8" name="Rectangular Callout 10">
            <a:extLst>
              <a:ext uri="{FF2B5EF4-FFF2-40B4-BE49-F238E27FC236}">
                <a16:creationId xmlns:a16="http://schemas.microsoft.com/office/drawing/2014/main" id="{5C228A9F-4B39-4CEE-955A-BE72544F164F}"/>
              </a:ext>
            </a:extLst>
          </p:cNvPr>
          <p:cNvSpPr/>
          <p:nvPr/>
        </p:nvSpPr>
        <p:spPr bwMode="auto">
          <a:xfrm>
            <a:off x="8366032" y="1270795"/>
            <a:ext cx="2932554" cy="409575"/>
          </a:xfrm>
          <a:prstGeom prst="wedgeRectCallout">
            <a:avLst>
              <a:gd name="adj1" fmla="val 18499"/>
              <a:gd name="adj2" fmla="val 188081"/>
            </a:avLst>
          </a:prstGeom>
          <a:solidFill>
            <a:schemeClr val="accent3">
              <a:lumMod val="20000"/>
              <a:lumOff val="80000"/>
            </a:schemeClr>
          </a:solidFill>
          <a:ln w="19050" cap="flat" cmpd="sng" algn="ctr">
            <a:solidFill>
              <a:schemeClr val="accent3">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b="0" dirty="0"/>
          </a:p>
        </p:txBody>
      </p:sp>
      <p:sp>
        <p:nvSpPr>
          <p:cNvPr id="9" name="TextBox 9">
            <a:extLst>
              <a:ext uri="{FF2B5EF4-FFF2-40B4-BE49-F238E27FC236}">
                <a16:creationId xmlns:a16="http://schemas.microsoft.com/office/drawing/2014/main" id="{24C02422-3CA5-40FB-A15E-B0AF23E02633}"/>
              </a:ext>
            </a:extLst>
          </p:cNvPr>
          <p:cNvSpPr txBox="1">
            <a:spLocks noChangeArrowheads="1"/>
          </p:cNvSpPr>
          <p:nvPr/>
        </p:nvSpPr>
        <p:spPr bwMode="auto">
          <a:xfrm>
            <a:off x="8346988" y="1237457"/>
            <a:ext cx="316529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Color information of all pixels are stored in memory.</a:t>
            </a:r>
          </a:p>
        </p:txBody>
      </p:sp>
      <p:sp>
        <p:nvSpPr>
          <p:cNvPr id="10" name="Rectangular Callout 12">
            <a:extLst>
              <a:ext uri="{FF2B5EF4-FFF2-40B4-BE49-F238E27FC236}">
                <a16:creationId xmlns:a16="http://schemas.microsoft.com/office/drawing/2014/main" id="{932FEDA6-1D79-4173-99F0-B78D2FC5DCBC}"/>
              </a:ext>
            </a:extLst>
          </p:cNvPr>
          <p:cNvSpPr/>
          <p:nvPr/>
        </p:nvSpPr>
        <p:spPr bwMode="auto">
          <a:xfrm>
            <a:off x="7401209" y="5025233"/>
            <a:ext cx="3091241" cy="428625"/>
          </a:xfrm>
          <a:prstGeom prst="wedgeRectCallout">
            <a:avLst>
              <a:gd name="adj1" fmla="val -20400"/>
              <a:gd name="adj2" fmla="val -230192"/>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b="0" dirty="0"/>
          </a:p>
        </p:txBody>
      </p:sp>
      <p:sp>
        <p:nvSpPr>
          <p:cNvPr id="11" name="TextBox 11">
            <a:extLst>
              <a:ext uri="{FF2B5EF4-FFF2-40B4-BE49-F238E27FC236}">
                <a16:creationId xmlns:a16="http://schemas.microsoft.com/office/drawing/2014/main" id="{0BC6F0EA-1DCE-4CCC-990B-D6744E6861AE}"/>
              </a:ext>
            </a:extLst>
          </p:cNvPr>
          <p:cNvSpPr txBox="1">
            <a:spLocks noChangeArrowheads="1"/>
          </p:cNvSpPr>
          <p:nvPr/>
        </p:nvSpPr>
        <p:spPr bwMode="auto">
          <a:xfrm>
            <a:off x="7401209" y="4991895"/>
            <a:ext cx="3091241"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Color information is generated using hardware logic.</a:t>
            </a:r>
          </a:p>
        </p:txBody>
      </p:sp>
      <p:sp>
        <p:nvSpPr>
          <p:cNvPr id="12" name="TextBox 11">
            <a:extLst>
              <a:ext uri="{FF2B5EF4-FFF2-40B4-BE49-F238E27FC236}">
                <a16:creationId xmlns:a16="http://schemas.microsoft.com/office/drawing/2014/main" id="{28BB14CB-F926-4917-8560-A5B4C96C1CB4}"/>
              </a:ext>
            </a:extLst>
          </p:cNvPr>
          <p:cNvSpPr txBox="1">
            <a:spLocks noChangeArrowheads="1"/>
          </p:cNvSpPr>
          <p:nvPr/>
        </p:nvSpPr>
        <p:spPr bwMode="auto">
          <a:xfrm>
            <a:off x="9136198" y="4417220"/>
            <a:ext cx="935201" cy="2778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Monitor</a:t>
            </a:r>
          </a:p>
        </p:txBody>
      </p:sp>
    </p:spTree>
    <p:extLst>
      <p:ext uri="{BB962C8B-B14F-4D97-AF65-F5344CB8AC3E}">
        <p14:creationId xmlns:p14="http://schemas.microsoft.com/office/powerpoint/2010/main" val="68097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VGA Peripheral Hardware Architecture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kern="0" dirty="0"/>
              <a:t>The VGA peripheral can display texts and images on a monitor through a VGA cable.</a:t>
            </a:r>
          </a:p>
          <a:p>
            <a:r>
              <a:rPr lang="en-GB" kern="0" dirty="0"/>
              <a:t>The VGA peripheral consists of 5 components: , an AHB interface, a VGA interface, an image buffer for displaying images, a text console module for displaying texts, and a multiplexer.</a:t>
            </a:r>
            <a:endParaRPr lang="en-US" altLang="en-US" dirty="0">
              <a:ea typeface="ＭＳ Ｐゴシック" panose="020B0600070205080204" pitchFamily="34" charset="-128"/>
            </a:endParaRPr>
          </a:p>
        </p:txBody>
      </p:sp>
      <p:grpSp>
        <p:nvGrpSpPr>
          <p:cNvPr id="2" name="Group 1">
            <a:extLst>
              <a:ext uri="{FF2B5EF4-FFF2-40B4-BE49-F238E27FC236}">
                <a16:creationId xmlns:a16="http://schemas.microsoft.com/office/drawing/2014/main" id="{F44B4C09-0C1A-41B2-8913-0E90D3A55B88}"/>
              </a:ext>
            </a:extLst>
          </p:cNvPr>
          <p:cNvGrpSpPr/>
          <p:nvPr/>
        </p:nvGrpSpPr>
        <p:grpSpPr>
          <a:xfrm>
            <a:off x="1689877" y="3199246"/>
            <a:ext cx="8764123" cy="2770909"/>
            <a:chOff x="769644" y="2908300"/>
            <a:chExt cx="10604589" cy="3352800"/>
          </a:xfrm>
        </p:grpSpPr>
        <p:sp>
          <p:nvSpPr>
            <p:cNvPr id="5" name="Rectangle 4">
              <a:extLst>
                <a:ext uri="{FF2B5EF4-FFF2-40B4-BE49-F238E27FC236}">
                  <a16:creationId xmlns:a16="http://schemas.microsoft.com/office/drawing/2014/main" id="{89893E87-C7FB-4BD0-95CD-87B57A41C564}"/>
                </a:ext>
              </a:extLst>
            </p:cNvPr>
            <p:cNvSpPr/>
            <p:nvPr/>
          </p:nvSpPr>
          <p:spPr bwMode="auto">
            <a:xfrm>
              <a:off x="1560968" y="2908300"/>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683446C9-D912-4239-9FA7-B3CDED83C58F}"/>
                </a:ext>
              </a:extLst>
            </p:cNvPr>
            <p:cNvSpPr/>
            <p:nvPr/>
          </p:nvSpPr>
          <p:spPr bwMode="auto">
            <a:xfrm>
              <a:off x="8725202" y="3132138"/>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VGA </a:t>
              </a:r>
            </a:p>
            <a:p>
              <a:pPr algn="ctr">
                <a:defRPr/>
              </a:pPr>
              <a:r>
                <a:rPr lang="en-GB" sz="1200" dirty="0"/>
                <a:t>interface</a:t>
              </a:r>
            </a:p>
          </p:txBody>
        </p:sp>
        <p:cxnSp>
          <p:nvCxnSpPr>
            <p:cNvPr id="7" name="Straight Arrow Connector 6">
              <a:extLst>
                <a:ext uri="{FF2B5EF4-FFF2-40B4-BE49-F238E27FC236}">
                  <a16:creationId xmlns:a16="http://schemas.microsoft.com/office/drawing/2014/main" id="{668F2D88-50DF-46CF-A7B4-9B294D97C4A7}"/>
                </a:ext>
              </a:extLst>
            </p:cNvPr>
            <p:cNvCxnSpPr/>
            <p:nvPr/>
          </p:nvCxnSpPr>
          <p:spPr bwMode="auto">
            <a:xfrm>
              <a:off x="9905840" y="4575175"/>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525A099E-06B5-4230-8762-D7025770966C}"/>
                </a:ext>
              </a:extLst>
            </p:cNvPr>
            <p:cNvCxnSpPr/>
            <p:nvPr/>
          </p:nvCxnSpPr>
          <p:spPr bwMode="auto">
            <a:xfrm>
              <a:off x="9905840" y="5537200"/>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F708A6F6-8C23-472F-9DD4-16C5A639D8AE}"/>
                </a:ext>
              </a:extLst>
            </p:cNvPr>
            <p:cNvCxnSpPr/>
            <p:nvPr/>
          </p:nvCxnSpPr>
          <p:spPr bwMode="auto">
            <a:xfrm>
              <a:off x="9905840" y="3756025"/>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16675774-8D21-4C18-9C55-FAC37AFD4DCF}"/>
                </a:ext>
              </a:extLst>
            </p:cNvPr>
            <p:cNvSpPr/>
            <p:nvPr/>
          </p:nvSpPr>
          <p:spPr bwMode="auto">
            <a:xfrm rot="5400000">
              <a:off x="7101517" y="4362537"/>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11" name="Rectangle 10">
              <a:extLst>
                <a:ext uri="{FF2B5EF4-FFF2-40B4-BE49-F238E27FC236}">
                  <a16:creationId xmlns:a16="http://schemas.microsoft.com/office/drawing/2014/main" id="{4731E576-2BFB-4CCE-A3BD-78B1DEE48FA3}"/>
                </a:ext>
              </a:extLst>
            </p:cNvPr>
            <p:cNvSpPr/>
            <p:nvPr/>
          </p:nvSpPr>
          <p:spPr bwMode="auto">
            <a:xfrm>
              <a:off x="4561229" y="3195637"/>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Image</a:t>
              </a:r>
            </a:p>
            <a:p>
              <a:pPr algn="ctr">
                <a:defRPr/>
              </a:pPr>
              <a:r>
                <a:rPr lang="en-GB" sz="1200" dirty="0"/>
                <a:t>buffer</a:t>
              </a:r>
            </a:p>
          </p:txBody>
        </p:sp>
        <p:sp>
          <p:nvSpPr>
            <p:cNvPr id="12" name="Rectangle 11">
              <a:extLst>
                <a:ext uri="{FF2B5EF4-FFF2-40B4-BE49-F238E27FC236}">
                  <a16:creationId xmlns:a16="http://schemas.microsoft.com/office/drawing/2014/main" id="{453F2AF1-8E80-4D42-A0E7-D1EA4B3731C0}"/>
                </a:ext>
              </a:extLst>
            </p:cNvPr>
            <p:cNvSpPr/>
            <p:nvPr/>
          </p:nvSpPr>
          <p:spPr bwMode="auto">
            <a:xfrm>
              <a:off x="4561229" y="4932362"/>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Text</a:t>
              </a:r>
            </a:p>
            <a:p>
              <a:pPr algn="ctr">
                <a:defRPr/>
              </a:pPr>
              <a:r>
                <a:rPr lang="en-GB" sz="1200" dirty="0"/>
                <a:t>console</a:t>
              </a:r>
            </a:p>
          </p:txBody>
        </p:sp>
        <p:cxnSp>
          <p:nvCxnSpPr>
            <p:cNvPr id="13" name="Straight Arrow Connector 12">
              <a:extLst>
                <a:ext uri="{FF2B5EF4-FFF2-40B4-BE49-F238E27FC236}">
                  <a16:creationId xmlns:a16="http://schemas.microsoft.com/office/drawing/2014/main" id="{D47A64C8-8245-49A5-A90D-CF7E7125EFC8}"/>
                </a:ext>
              </a:extLst>
            </p:cNvPr>
            <p:cNvCxnSpPr/>
            <p:nvPr/>
          </p:nvCxnSpPr>
          <p:spPr bwMode="auto">
            <a:xfrm flipH="1">
              <a:off x="6021159" y="3308350"/>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9451BE6B-FBA2-40CE-A650-989D0593B012}"/>
                </a:ext>
              </a:extLst>
            </p:cNvPr>
            <p:cNvCxnSpPr/>
            <p:nvPr/>
          </p:nvCxnSpPr>
          <p:spPr bwMode="auto">
            <a:xfrm flipH="1">
              <a:off x="6021159" y="3622675"/>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0EC246BF-43F6-4F04-B3F9-E87053F98490}"/>
                </a:ext>
              </a:extLst>
            </p:cNvPr>
            <p:cNvCxnSpPr/>
            <p:nvPr/>
          </p:nvCxnSpPr>
          <p:spPr bwMode="auto">
            <a:xfrm flipH="1">
              <a:off x="6021159" y="5080000"/>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81A8A47D-BC5A-46CC-87BF-434975E034AB}"/>
                </a:ext>
              </a:extLst>
            </p:cNvPr>
            <p:cNvCxnSpPr/>
            <p:nvPr/>
          </p:nvCxnSpPr>
          <p:spPr bwMode="auto">
            <a:xfrm flipH="1">
              <a:off x="6021158" y="5316537"/>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0FC96402-EEAD-421E-8BD6-1528823DAC98}"/>
                </a:ext>
              </a:extLst>
            </p:cNvPr>
            <p:cNvCxnSpPr/>
            <p:nvPr/>
          </p:nvCxnSpPr>
          <p:spPr bwMode="auto">
            <a:xfrm flipV="1">
              <a:off x="6440095" y="3316287"/>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A14DB8B0-B124-4489-96B3-00B2D91494C9}"/>
                </a:ext>
              </a:extLst>
            </p:cNvPr>
            <p:cNvCxnSpPr/>
            <p:nvPr/>
          </p:nvCxnSpPr>
          <p:spPr bwMode="auto">
            <a:xfrm flipV="1">
              <a:off x="6861147" y="3622675"/>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8B2015A6-E54B-4358-AF8F-8AF28A14811D}"/>
                </a:ext>
              </a:extLst>
            </p:cNvPr>
            <p:cNvSpPr/>
            <p:nvPr/>
          </p:nvSpPr>
          <p:spPr bwMode="auto">
            <a:xfrm>
              <a:off x="6402010" y="3286126"/>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20" name="Oval 19">
              <a:extLst>
                <a:ext uri="{FF2B5EF4-FFF2-40B4-BE49-F238E27FC236}">
                  <a16:creationId xmlns:a16="http://schemas.microsoft.com/office/drawing/2014/main" id="{23C13298-12A4-4CF2-8A2D-4F46A3EBD00A}"/>
                </a:ext>
              </a:extLst>
            </p:cNvPr>
            <p:cNvSpPr/>
            <p:nvPr/>
          </p:nvSpPr>
          <p:spPr bwMode="auto">
            <a:xfrm>
              <a:off x="6829410" y="3606801"/>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cxnSp>
          <p:nvCxnSpPr>
            <p:cNvPr id="21" name="Straight Arrow Connector 20">
              <a:extLst>
                <a:ext uri="{FF2B5EF4-FFF2-40B4-BE49-F238E27FC236}">
                  <a16:creationId xmlns:a16="http://schemas.microsoft.com/office/drawing/2014/main" id="{B748690A-DE27-4A0F-A9F7-54FC7B6BE1F1}"/>
                </a:ext>
              </a:extLst>
            </p:cNvPr>
            <p:cNvCxnSpPr/>
            <p:nvPr/>
          </p:nvCxnSpPr>
          <p:spPr bwMode="auto">
            <a:xfrm>
              <a:off x="6021159" y="4065587"/>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88A40148-9247-475F-9E5D-E5232D54B7B9}"/>
                </a:ext>
              </a:extLst>
            </p:cNvPr>
            <p:cNvCxnSpPr/>
            <p:nvPr/>
          </p:nvCxnSpPr>
          <p:spPr bwMode="auto">
            <a:xfrm>
              <a:off x="7176407" y="4937125"/>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8C555C53-101B-460B-AD2B-79FD2398F9B6}"/>
                </a:ext>
              </a:extLst>
            </p:cNvPr>
            <p:cNvCxnSpPr/>
            <p:nvPr/>
          </p:nvCxnSpPr>
          <p:spPr bwMode="auto">
            <a:xfrm flipV="1">
              <a:off x="7176407" y="4937125"/>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A5D632B-E9D2-46FF-A08F-300E3B599A31}"/>
                </a:ext>
              </a:extLst>
            </p:cNvPr>
            <p:cNvCxnSpPr/>
            <p:nvPr/>
          </p:nvCxnSpPr>
          <p:spPr bwMode="auto">
            <a:xfrm>
              <a:off x="6021159" y="5737225"/>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2CB98F86-4EDC-4BA7-B472-DD77434AEA69}"/>
                </a:ext>
              </a:extLst>
            </p:cNvPr>
            <p:cNvCxnSpPr/>
            <p:nvPr/>
          </p:nvCxnSpPr>
          <p:spPr bwMode="auto">
            <a:xfrm>
              <a:off x="8109492" y="4570412"/>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7EDFE022-4859-4A41-8A9C-8CA1B1D97858}"/>
                </a:ext>
              </a:extLst>
            </p:cNvPr>
            <p:cNvSpPr txBox="1">
              <a:spLocks noChangeArrowheads="1"/>
            </p:cNvSpPr>
            <p:nvPr/>
          </p:nvSpPr>
          <p:spPr bwMode="auto">
            <a:xfrm>
              <a:off x="10341703" y="4306888"/>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Color</a:t>
              </a:r>
            </a:p>
          </p:txBody>
        </p:sp>
        <p:sp>
          <p:nvSpPr>
            <p:cNvPr id="27" name="TextBox 51">
              <a:extLst>
                <a:ext uri="{FF2B5EF4-FFF2-40B4-BE49-F238E27FC236}">
                  <a16:creationId xmlns:a16="http://schemas.microsoft.com/office/drawing/2014/main" id="{F2C29DFD-164B-47C6-8CED-5ABE96C9BDFC}"/>
                </a:ext>
              </a:extLst>
            </p:cNvPr>
            <p:cNvSpPr txBox="1">
              <a:spLocks noChangeArrowheads="1"/>
            </p:cNvSpPr>
            <p:nvPr/>
          </p:nvSpPr>
          <p:spPr bwMode="auto">
            <a:xfrm>
              <a:off x="10341704" y="3506788"/>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HS</a:t>
              </a:r>
            </a:p>
          </p:txBody>
        </p:sp>
        <p:sp>
          <p:nvSpPr>
            <p:cNvPr id="28" name="TextBox 52">
              <a:extLst>
                <a:ext uri="{FF2B5EF4-FFF2-40B4-BE49-F238E27FC236}">
                  <a16:creationId xmlns:a16="http://schemas.microsoft.com/office/drawing/2014/main" id="{AC2829D2-97C1-44BA-A109-1953C8C4B0EA}"/>
                </a:ext>
              </a:extLst>
            </p:cNvPr>
            <p:cNvSpPr txBox="1">
              <a:spLocks noChangeArrowheads="1"/>
            </p:cNvSpPr>
            <p:nvPr/>
          </p:nvSpPr>
          <p:spPr bwMode="auto">
            <a:xfrm>
              <a:off x="10341704" y="5299075"/>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VS</a:t>
              </a:r>
            </a:p>
          </p:txBody>
        </p:sp>
        <p:sp>
          <p:nvSpPr>
            <p:cNvPr id="29" name="TextBox 53">
              <a:extLst>
                <a:ext uri="{FF2B5EF4-FFF2-40B4-BE49-F238E27FC236}">
                  <a16:creationId xmlns:a16="http://schemas.microsoft.com/office/drawing/2014/main" id="{7E19B968-DD24-48F8-A502-274A2B529A2F}"/>
                </a:ext>
              </a:extLst>
            </p:cNvPr>
            <p:cNvSpPr txBox="1">
              <a:spLocks noChangeArrowheads="1"/>
            </p:cNvSpPr>
            <p:nvPr/>
          </p:nvSpPr>
          <p:spPr bwMode="auto">
            <a:xfrm rot="5400000">
              <a:off x="7561098" y="4446994"/>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Mux</a:t>
              </a:r>
            </a:p>
          </p:txBody>
        </p:sp>
        <p:sp>
          <p:nvSpPr>
            <p:cNvPr id="30" name="TextBox 54">
              <a:extLst>
                <a:ext uri="{FF2B5EF4-FFF2-40B4-BE49-F238E27FC236}">
                  <a16:creationId xmlns:a16="http://schemas.microsoft.com/office/drawing/2014/main" id="{5AB8D87C-79FA-4B27-A685-A701CAF7BE74}"/>
                </a:ext>
              </a:extLst>
            </p:cNvPr>
            <p:cNvSpPr txBox="1">
              <a:spLocks noChangeArrowheads="1"/>
            </p:cNvSpPr>
            <p:nvPr/>
          </p:nvSpPr>
          <p:spPr bwMode="auto">
            <a:xfrm>
              <a:off x="7667282" y="310515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x</a:t>
              </a:r>
            </a:p>
          </p:txBody>
        </p:sp>
        <p:sp>
          <p:nvSpPr>
            <p:cNvPr id="31" name="TextBox 55">
              <a:extLst>
                <a:ext uri="{FF2B5EF4-FFF2-40B4-BE49-F238E27FC236}">
                  <a16:creationId xmlns:a16="http://schemas.microsoft.com/office/drawing/2014/main" id="{6E4DB8AF-51D0-4971-B126-24548D5C491A}"/>
                </a:ext>
              </a:extLst>
            </p:cNvPr>
            <p:cNvSpPr txBox="1">
              <a:spLocks noChangeArrowheads="1"/>
            </p:cNvSpPr>
            <p:nvPr/>
          </p:nvSpPr>
          <p:spPr bwMode="auto">
            <a:xfrm>
              <a:off x="7667282" y="3392488"/>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y</a:t>
              </a:r>
            </a:p>
          </p:txBody>
        </p:sp>
        <p:sp>
          <p:nvSpPr>
            <p:cNvPr id="32" name="TextBox 56">
              <a:extLst>
                <a:ext uri="{FF2B5EF4-FFF2-40B4-BE49-F238E27FC236}">
                  <a16:creationId xmlns:a16="http://schemas.microsoft.com/office/drawing/2014/main" id="{7AF760C4-D072-42B3-B621-3422C298A25C}"/>
                </a:ext>
              </a:extLst>
            </p:cNvPr>
            <p:cNvSpPr txBox="1">
              <a:spLocks noChangeArrowheads="1"/>
            </p:cNvSpPr>
            <p:nvPr/>
          </p:nvSpPr>
          <p:spPr bwMode="auto">
            <a:xfrm>
              <a:off x="5983073" y="3878262"/>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Image color</a:t>
              </a:r>
            </a:p>
          </p:txBody>
        </p:sp>
        <p:sp>
          <p:nvSpPr>
            <p:cNvPr id="33" name="TextBox 58">
              <a:extLst>
                <a:ext uri="{FF2B5EF4-FFF2-40B4-BE49-F238E27FC236}">
                  <a16:creationId xmlns:a16="http://schemas.microsoft.com/office/drawing/2014/main" id="{8FB07126-DCAE-492B-AB71-8E19E9B04B39}"/>
                </a:ext>
              </a:extLst>
            </p:cNvPr>
            <p:cNvSpPr txBox="1">
              <a:spLocks noChangeArrowheads="1"/>
            </p:cNvSpPr>
            <p:nvPr/>
          </p:nvSpPr>
          <p:spPr bwMode="auto">
            <a:xfrm>
              <a:off x="5983073" y="5511801"/>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Text color</a:t>
              </a:r>
            </a:p>
          </p:txBody>
        </p:sp>
        <p:sp>
          <p:nvSpPr>
            <p:cNvPr id="34" name="TextBox 59">
              <a:extLst>
                <a:ext uri="{FF2B5EF4-FFF2-40B4-BE49-F238E27FC236}">
                  <a16:creationId xmlns:a16="http://schemas.microsoft.com/office/drawing/2014/main" id="{AC850C45-7D92-4C01-AF63-D4F32059A0DE}"/>
                </a:ext>
              </a:extLst>
            </p:cNvPr>
            <p:cNvSpPr txBox="1">
              <a:spLocks noChangeArrowheads="1"/>
            </p:cNvSpPr>
            <p:nvPr/>
          </p:nvSpPr>
          <p:spPr bwMode="auto">
            <a:xfrm>
              <a:off x="7210260" y="5494337"/>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Console region or image region</a:t>
              </a:r>
            </a:p>
          </p:txBody>
        </p:sp>
        <p:cxnSp>
          <p:nvCxnSpPr>
            <p:cNvPr id="35" name="Straight Connector 34">
              <a:extLst>
                <a:ext uri="{FF2B5EF4-FFF2-40B4-BE49-F238E27FC236}">
                  <a16:creationId xmlns:a16="http://schemas.microsoft.com/office/drawing/2014/main" id="{1FA5DCB6-A7C8-4254-ADAD-536DBE82F5CD}"/>
                </a:ext>
              </a:extLst>
            </p:cNvPr>
            <p:cNvCxnSpPr/>
            <p:nvPr/>
          </p:nvCxnSpPr>
          <p:spPr bwMode="auto">
            <a:xfrm flipV="1">
              <a:off x="7923298" y="5243513"/>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3C7AFDF7-F443-4011-9C23-1F5A3689FA50}"/>
                </a:ext>
              </a:extLst>
            </p:cNvPr>
            <p:cNvCxnSpPr/>
            <p:nvPr/>
          </p:nvCxnSpPr>
          <p:spPr bwMode="auto">
            <a:xfrm flipV="1">
              <a:off x="7301241" y="32289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DFF9D9BD-8469-4C5D-ABAD-461CBAD762B6}"/>
                </a:ext>
              </a:extLst>
            </p:cNvPr>
            <p:cNvCxnSpPr/>
            <p:nvPr/>
          </p:nvCxnSpPr>
          <p:spPr bwMode="auto">
            <a:xfrm flipV="1">
              <a:off x="7301241" y="3571876"/>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E295A46A-C3B7-4620-B4DD-A00C1FD4C167}"/>
                </a:ext>
              </a:extLst>
            </p:cNvPr>
            <p:cNvCxnSpPr/>
            <p:nvPr/>
          </p:nvCxnSpPr>
          <p:spPr bwMode="auto">
            <a:xfrm flipV="1">
              <a:off x="7301241" y="4005262"/>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E4454CD-2D43-43B2-B8D0-BAA4BD834286}"/>
                </a:ext>
              </a:extLst>
            </p:cNvPr>
            <p:cNvCxnSpPr/>
            <p:nvPr/>
          </p:nvCxnSpPr>
          <p:spPr bwMode="auto">
            <a:xfrm flipV="1">
              <a:off x="7301241" y="4875213"/>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499C4F6E-21E3-42EC-94EE-B6E39B47EF8D}"/>
                </a:ext>
              </a:extLst>
            </p:cNvPr>
            <p:cNvCxnSpPr/>
            <p:nvPr/>
          </p:nvCxnSpPr>
          <p:spPr bwMode="auto">
            <a:xfrm flipV="1">
              <a:off x="8272413" y="4516437"/>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CBC08E04-9B16-4FA2-BA61-CDA31297FE79}"/>
                </a:ext>
              </a:extLst>
            </p:cNvPr>
            <p:cNvCxnSpPr/>
            <p:nvPr/>
          </p:nvCxnSpPr>
          <p:spPr bwMode="auto">
            <a:xfrm flipV="1">
              <a:off x="10089918" y="4516437"/>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6">
              <a:extLst>
                <a:ext uri="{FF2B5EF4-FFF2-40B4-BE49-F238E27FC236}">
                  <a16:creationId xmlns:a16="http://schemas.microsoft.com/office/drawing/2014/main" id="{B4F14A86-1FD6-48C6-9C03-5ED56F9C5316}"/>
                </a:ext>
              </a:extLst>
            </p:cNvPr>
            <p:cNvSpPr txBox="1">
              <a:spLocks noChangeArrowheads="1"/>
            </p:cNvSpPr>
            <p:nvPr/>
          </p:nvSpPr>
          <p:spPr bwMode="auto">
            <a:xfrm>
              <a:off x="7176407" y="38703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3" name="TextBox 77">
              <a:extLst>
                <a:ext uri="{FF2B5EF4-FFF2-40B4-BE49-F238E27FC236}">
                  <a16:creationId xmlns:a16="http://schemas.microsoft.com/office/drawing/2014/main" id="{CC3CFE45-7491-47C0-8A64-B578534FEDC4}"/>
                </a:ext>
              </a:extLst>
            </p:cNvPr>
            <p:cNvSpPr txBox="1">
              <a:spLocks noChangeArrowheads="1"/>
            </p:cNvSpPr>
            <p:nvPr/>
          </p:nvSpPr>
          <p:spPr bwMode="auto">
            <a:xfrm>
              <a:off x="7176407" y="4738688"/>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4" name="TextBox 78">
              <a:extLst>
                <a:ext uri="{FF2B5EF4-FFF2-40B4-BE49-F238E27FC236}">
                  <a16:creationId xmlns:a16="http://schemas.microsoft.com/office/drawing/2014/main" id="{0E35FBE2-D44F-42F3-A76F-06B682593C3D}"/>
                </a:ext>
              </a:extLst>
            </p:cNvPr>
            <p:cNvSpPr txBox="1">
              <a:spLocks noChangeArrowheads="1"/>
            </p:cNvSpPr>
            <p:nvPr/>
          </p:nvSpPr>
          <p:spPr bwMode="auto">
            <a:xfrm>
              <a:off x="8111608" y="4381501"/>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5" name="TextBox 79">
              <a:extLst>
                <a:ext uri="{FF2B5EF4-FFF2-40B4-BE49-F238E27FC236}">
                  <a16:creationId xmlns:a16="http://schemas.microsoft.com/office/drawing/2014/main" id="{1E17CD45-3756-43E5-A260-AD67DA3E0A42}"/>
                </a:ext>
              </a:extLst>
            </p:cNvPr>
            <p:cNvSpPr txBox="1">
              <a:spLocks noChangeArrowheads="1"/>
            </p:cNvSpPr>
            <p:nvPr/>
          </p:nvSpPr>
          <p:spPr bwMode="auto">
            <a:xfrm>
              <a:off x="9933346" y="4384676"/>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6" name="Straight Arrow Connector 45">
              <a:extLst>
                <a:ext uri="{FF2B5EF4-FFF2-40B4-BE49-F238E27FC236}">
                  <a16:creationId xmlns:a16="http://schemas.microsoft.com/office/drawing/2014/main" id="{E22DCD7D-541A-46E4-96DF-E18B8693C48C}"/>
                </a:ext>
              </a:extLst>
            </p:cNvPr>
            <p:cNvCxnSpPr/>
            <p:nvPr/>
          </p:nvCxnSpPr>
          <p:spPr bwMode="auto">
            <a:xfrm flipH="1">
              <a:off x="3039939" y="3473450"/>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7" name="TextBox 83">
              <a:extLst>
                <a:ext uri="{FF2B5EF4-FFF2-40B4-BE49-F238E27FC236}">
                  <a16:creationId xmlns:a16="http://schemas.microsoft.com/office/drawing/2014/main" id="{4DA94083-BE61-4D87-9E42-17E49DCA9E26}"/>
                </a:ext>
              </a:extLst>
            </p:cNvPr>
            <p:cNvSpPr txBox="1">
              <a:spLocks noChangeArrowheads="1"/>
            </p:cNvSpPr>
            <p:nvPr/>
          </p:nvSpPr>
          <p:spPr bwMode="auto">
            <a:xfrm>
              <a:off x="3061098" y="3217862"/>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address</a:t>
              </a:r>
            </a:p>
          </p:txBody>
        </p:sp>
        <p:cxnSp>
          <p:nvCxnSpPr>
            <p:cNvPr id="48" name="Straight Arrow Connector 47">
              <a:extLst>
                <a:ext uri="{FF2B5EF4-FFF2-40B4-BE49-F238E27FC236}">
                  <a16:creationId xmlns:a16="http://schemas.microsoft.com/office/drawing/2014/main" id="{98BD3714-1CDE-4D43-B921-4FA1AD00E01E}"/>
                </a:ext>
              </a:extLst>
            </p:cNvPr>
            <p:cNvCxnSpPr/>
            <p:nvPr/>
          </p:nvCxnSpPr>
          <p:spPr bwMode="auto">
            <a:xfrm>
              <a:off x="3061098" y="3756025"/>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6">
              <a:extLst>
                <a:ext uri="{FF2B5EF4-FFF2-40B4-BE49-F238E27FC236}">
                  <a16:creationId xmlns:a16="http://schemas.microsoft.com/office/drawing/2014/main" id="{F000DE75-7108-4525-B6E0-F223B8ADA50D}"/>
                </a:ext>
              </a:extLst>
            </p:cNvPr>
            <p:cNvSpPr txBox="1">
              <a:spLocks noChangeArrowheads="1"/>
            </p:cNvSpPr>
            <p:nvPr/>
          </p:nvSpPr>
          <p:spPr bwMode="auto">
            <a:xfrm>
              <a:off x="3196512" y="3529013"/>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data</a:t>
              </a:r>
            </a:p>
          </p:txBody>
        </p:sp>
        <p:cxnSp>
          <p:nvCxnSpPr>
            <p:cNvPr id="50" name="Straight Arrow Connector 49">
              <a:extLst>
                <a:ext uri="{FF2B5EF4-FFF2-40B4-BE49-F238E27FC236}">
                  <a16:creationId xmlns:a16="http://schemas.microsoft.com/office/drawing/2014/main" id="{0ABDE2C1-BD9A-42BF-8E30-C0D42DB1492A}"/>
                </a:ext>
              </a:extLst>
            </p:cNvPr>
            <p:cNvCxnSpPr/>
            <p:nvPr/>
          </p:nvCxnSpPr>
          <p:spPr bwMode="auto">
            <a:xfrm>
              <a:off x="3042056" y="4067175"/>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9">
              <a:extLst>
                <a:ext uri="{FF2B5EF4-FFF2-40B4-BE49-F238E27FC236}">
                  <a16:creationId xmlns:a16="http://schemas.microsoft.com/office/drawing/2014/main" id="{FD0322B3-EB9D-4635-BD9F-643257C94E34}"/>
                </a:ext>
              </a:extLst>
            </p:cNvPr>
            <p:cNvSpPr txBox="1">
              <a:spLocks noChangeArrowheads="1"/>
            </p:cNvSpPr>
            <p:nvPr/>
          </p:nvSpPr>
          <p:spPr bwMode="auto">
            <a:xfrm>
              <a:off x="3196512" y="3838575"/>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cxnSp>
          <p:nvCxnSpPr>
            <p:cNvPr id="52" name="Straight Arrow Connector 51">
              <a:extLst>
                <a:ext uri="{FF2B5EF4-FFF2-40B4-BE49-F238E27FC236}">
                  <a16:creationId xmlns:a16="http://schemas.microsoft.com/office/drawing/2014/main" id="{9E59165F-DB80-4562-ADC3-596B82E09928}"/>
                </a:ext>
              </a:extLst>
            </p:cNvPr>
            <p:cNvCxnSpPr/>
            <p:nvPr/>
          </p:nvCxnSpPr>
          <p:spPr bwMode="auto">
            <a:xfrm>
              <a:off x="3061098" y="5248275"/>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93">
              <a:extLst>
                <a:ext uri="{FF2B5EF4-FFF2-40B4-BE49-F238E27FC236}">
                  <a16:creationId xmlns:a16="http://schemas.microsoft.com/office/drawing/2014/main" id="{B31AC8B6-B80D-4F9A-B542-302347B3AA15}"/>
                </a:ext>
              </a:extLst>
            </p:cNvPr>
            <p:cNvSpPr txBox="1">
              <a:spLocks noChangeArrowheads="1"/>
            </p:cNvSpPr>
            <p:nvPr/>
          </p:nvSpPr>
          <p:spPr bwMode="auto">
            <a:xfrm>
              <a:off x="3042056" y="4962525"/>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Text data (Asci)</a:t>
              </a:r>
            </a:p>
          </p:txBody>
        </p:sp>
        <p:cxnSp>
          <p:nvCxnSpPr>
            <p:cNvPr id="54" name="Straight Arrow Connector 53">
              <a:extLst>
                <a:ext uri="{FF2B5EF4-FFF2-40B4-BE49-F238E27FC236}">
                  <a16:creationId xmlns:a16="http://schemas.microsoft.com/office/drawing/2014/main" id="{FF91C773-2768-4DFA-AE46-0A2C84369AED}"/>
                </a:ext>
              </a:extLst>
            </p:cNvPr>
            <p:cNvCxnSpPr/>
            <p:nvPr/>
          </p:nvCxnSpPr>
          <p:spPr bwMode="auto">
            <a:xfrm>
              <a:off x="3061098" y="5559425"/>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5">
              <a:extLst>
                <a:ext uri="{FF2B5EF4-FFF2-40B4-BE49-F238E27FC236}">
                  <a16:creationId xmlns:a16="http://schemas.microsoft.com/office/drawing/2014/main" id="{F4D11356-7F15-4964-A529-3C0A5D253301}"/>
                </a:ext>
              </a:extLst>
            </p:cNvPr>
            <p:cNvSpPr txBox="1">
              <a:spLocks noChangeArrowheads="1"/>
            </p:cNvSpPr>
            <p:nvPr/>
          </p:nvSpPr>
          <p:spPr bwMode="auto">
            <a:xfrm>
              <a:off x="3158427" y="5302250"/>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sp>
          <p:nvSpPr>
            <p:cNvPr id="56" name="Rectangle 55">
              <a:extLst>
                <a:ext uri="{FF2B5EF4-FFF2-40B4-BE49-F238E27FC236}">
                  <a16:creationId xmlns:a16="http://schemas.microsoft.com/office/drawing/2014/main" id="{C8A5803A-897B-4846-819E-B2706D1DF7AF}"/>
                </a:ext>
              </a:extLst>
            </p:cNvPr>
            <p:cNvSpPr/>
            <p:nvPr/>
          </p:nvSpPr>
          <p:spPr bwMode="auto">
            <a:xfrm>
              <a:off x="1918545" y="3132138"/>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57" name="Left-Right Arrow 5">
              <a:extLst>
                <a:ext uri="{FF2B5EF4-FFF2-40B4-BE49-F238E27FC236}">
                  <a16:creationId xmlns:a16="http://schemas.microsoft.com/office/drawing/2014/main" id="{72347A1D-7DF0-4347-890A-75EEE74A1CA8}"/>
                </a:ext>
              </a:extLst>
            </p:cNvPr>
            <p:cNvSpPr/>
            <p:nvPr/>
          </p:nvSpPr>
          <p:spPr bwMode="auto">
            <a:xfrm>
              <a:off x="769644" y="3571876"/>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Data </a:t>
              </a:r>
            </a:p>
          </p:txBody>
        </p:sp>
        <p:sp>
          <p:nvSpPr>
            <p:cNvPr id="58" name="Left-Right Arrow 63">
              <a:extLst>
                <a:ext uri="{FF2B5EF4-FFF2-40B4-BE49-F238E27FC236}">
                  <a16:creationId xmlns:a16="http://schemas.microsoft.com/office/drawing/2014/main" id="{E525CAC7-A85E-4C9C-B5C3-DBE6C3511D0E}"/>
                </a:ext>
              </a:extLst>
            </p:cNvPr>
            <p:cNvSpPr/>
            <p:nvPr/>
          </p:nvSpPr>
          <p:spPr bwMode="auto">
            <a:xfrm>
              <a:off x="769644" y="4252912"/>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Addr </a:t>
              </a:r>
            </a:p>
          </p:txBody>
        </p:sp>
        <p:sp>
          <p:nvSpPr>
            <p:cNvPr id="59" name="Left-Right Arrow 64">
              <a:extLst>
                <a:ext uri="{FF2B5EF4-FFF2-40B4-BE49-F238E27FC236}">
                  <a16:creationId xmlns:a16="http://schemas.microsoft.com/office/drawing/2014/main" id="{A5BD8A6A-96A9-4C11-AE90-7EDF8840EFD1}"/>
                </a:ext>
              </a:extLst>
            </p:cNvPr>
            <p:cNvSpPr/>
            <p:nvPr/>
          </p:nvSpPr>
          <p:spPr bwMode="auto">
            <a:xfrm>
              <a:off x="769644" y="4949826"/>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Control</a:t>
              </a:r>
            </a:p>
          </p:txBody>
        </p:sp>
      </p:grpSp>
    </p:spTree>
    <p:extLst>
      <p:ext uri="{BB962C8B-B14F-4D97-AF65-F5344CB8AC3E}">
        <p14:creationId xmlns:p14="http://schemas.microsoft.com/office/powerpoint/2010/main" val="185700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Interface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95401"/>
            <a:ext cx="11180763" cy="4086225"/>
          </a:xfrm>
        </p:spPr>
        <p:txBody>
          <a:bodyPr wrap="square" numCol="1" anchor="t" anchorCtr="0" compatLnSpc="1">
            <a:prstTxWarp prst="textNoShape">
              <a:avLst/>
            </a:prstTxWarp>
          </a:bodyPr>
          <a:lstStyle/>
          <a:p>
            <a:pPr lvl="1"/>
            <a:r>
              <a:rPr lang="en-IN" altLang="en-US" dirty="0">
                <a:ea typeface="ＭＳ Ｐゴシック" panose="020B0600070205080204" pitchFamily="34" charset="-128"/>
              </a:rPr>
              <a:t>Generates synchronization signals to the VGA port</a:t>
            </a:r>
          </a:p>
          <a:p>
            <a:pPr lvl="1"/>
            <a:r>
              <a:rPr lang="en-IN" altLang="en-US" dirty="0">
                <a:ea typeface="ＭＳ Ｐゴシック" panose="020B0600070205080204" pitchFamily="34" charset="-128"/>
              </a:rPr>
              <a:t>Is directly connected to external pins of the VGA port</a:t>
            </a:r>
          </a:p>
          <a:p>
            <a:pPr lvl="1"/>
            <a:r>
              <a:rPr lang="en-IN" altLang="en-US" dirty="0">
                <a:ea typeface="ＭＳ Ｐゴシック" panose="020B0600070205080204" pitchFamily="34" charset="-128"/>
              </a:rPr>
              <a:t>Outputs the address of the current pixel</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F265D9CE-3F7F-407B-B5DA-D685F45BEF97}"/>
              </a:ext>
            </a:extLst>
          </p:cNvPr>
          <p:cNvSpPr/>
          <p:nvPr/>
        </p:nvSpPr>
        <p:spPr bwMode="auto">
          <a:xfrm>
            <a:off x="1546680" y="3051176"/>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656109E9-F8B0-4F0C-BB3E-71825944D42B}"/>
              </a:ext>
            </a:extLst>
          </p:cNvPr>
          <p:cNvSpPr/>
          <p:nvPr/>
        </p:nvSpPr>
        <p:spPr bwMode="auto">
          <a:xfrm>
            <a:off x="8710914" y="3275014"/>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VGA </a:t>
            </a:r>
          </a:p>
          <a:p>
            <a:pPr algn="ctr">
              <a:defRPr/>
            </a:pPr>
            <a:r>
              <a:rPr lang="en-GB" sz="1200" dirty="0"/>
              <a:t>interface</a:t>
            </a:r>
          </a:p>
        </p:txBody>
      </p:sp>
      <p:cxnSp>
        <p:nvCxnSpPr>
          <p:cNvPr id="7" name="Straight Arrow Connector 6">
            <a:extLst>
              <a:ext uri="{FF2B5EF4-FFF2-40B4-BE49-F238E27FC236}">
                <a16:creationId xmlns:a16="http://schemas.microsoft.com/office/drawing/2014/main" id="{E75F75B5-4435-4969-8B1B-5B134E571829}"/>
              </a:ext>
            </a:extLst>
          </p:cNvPr>
          <p:cNvCxnSpPr/>
          <p:nvPr/>
        </p:nvCxnSpPr>
        <p:spPr bwMode="auto">
          <a:xfrm>
            <a:off x="9891552" y="4718051"/>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D4FD5130-1875-4E06-90EE-BE59CF284644}"/>
              </a:ext>
            </a:extLst>
          </p:cNvPr>
          <p:cNvCxnSpPr/>
          <p:nvPr/>
        </p:nvCxnSpPr>
        <p:spPr bwMode="auto">
          <a:xfrm>
            <a:off x="9891552" y="5680076"/>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E88BEAAC-4E04-464D-BFB5-B43811D2B0C3}"/>
              </a:ext>
            </a:extLst>
          </p:cNvPr>
          <p:cNvCxnSpPr/>
          <p:nvPr/>
        </p:nvCxnSpPr>
        <p:spPr bwMode="auto">
          <a:xfrm>
            <a:off x="9891552" y="3898901"/>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F28FBE80-F5CB-4F15-9ADD-F0B1C5B341E0}"/>
              </a:ext>
            </a:extLst>
          </p:cNvPr>
          <p:cNvSpPr/>
          <p:nvPr/>
        </p:nvSpPr>
        <p:spPr bwMode="auto">
          <a:xfrm rot="5400000">
            <a:off x="7087229" y="4505413"/>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11" name="Rectangle 10">
            <a:extLst>
              <a:ext uri="{FF2B5EF4-FFF2-40B4-BE49-F238E27FC236}">
                <a16:creationId xmlns:a16="http://schemas.microsoft.com/office/drawing/2014/main" id="{C77B0B9E-8402-4FD0-9DFD-C46AFE0DDCDB}"/>
              </a:ext>
            </a:extLst>
          </p:cNvPr>
          <p:cNvSpPr/>
          <p:nvPr/>
        </p:nvSpPr>
        <p:spPr bwMode="auto">
          <a:xfrm>
            <a:off x="4546941" y="3338513"/>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Image</a:t>
            </a:r>
          </a:p>
          <a:p>
            <a:pPr algn="ctr">
              <a:defRPr/>
            </a:pPr>
            <a:r>
              <a:rPr lang="en-GB" sz="1200" dirty="0"/>
              <a:t>buffer</a:t>
            </a:r>
          </a:p>
        </p:txBody>
      </p:sp>
      <p:sp>
        <p:nvSpPr>
          <p:cNvPr id="12" name="Rectangle 11">
            <a:extLst>
              <a:ext uri="{FF2B5EF4-FFF2-40B4-BE49-F238E27FC236}">
                <a16:creationId xmlns:a16="http://schemas.microsoft.com/office/drawing/2014/main" id="{09373002-E379-4EFF-9717-961E2D39F24F}"/>
              </a:ext>
            </a:extLst>
          </p:cNvPr>
          <p:cNvSpPr/>
          <p:nvPr/>
        </p:nvSpPr>
        <p:spPr bwMode="auto">
          <a:xfrm>
            <a:off x="4546941" y="5075238"/>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Text</a:t>
            </a:r>
          </a:p>
          <a:p>
            <a:pPr algn="ctr">
              <a:defRPr/>
            </a:pPr>
            <a:r>
              <a:rPr lang="en-GB" sz="1200" dirty="0"/>
              <a:t>console</a:t>
            </a:r>
          </a:p>
        </p:txBody>
      </p:sp>
      <p:cxnSp>
        <p:nvCxnSpPr>
          <p:cNvPr id="13" name="Straight Arrow Connector 12">
            <a:extLst>
              <a:ext uri="{FF2B5EF4-FFF2-40B4-BE49-F238E27FC236}">
                <a16:creationId xmlns:a16="http://schemas.microsoft.com/office/drawing/2014/main" id="{84F96FB5-F2CB-46BF-A1F3-E27F64474AA9}"/>
              </a:ext>
            </a:extLst>
          </p:cNvPr>
          <p:cNvCxnSpPr/>
          <p:nvPr/>
        </p:nvCxnSpPr>
        <p:spPr bwMode="auto">
          <a:xfrm flipH="1">
            <a:off x="6006871" y="3451226"/>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9D76351F-13F6-40DC-B55C-4ADB5EAB968A}"/>
              </a:ext>
            </a:extLst>
          </p:cNvPr>
          <p:cNvCxnSpPr/>
          <p:nvPr/>
        </p:nvCxnSpPr>
        <p:spPr bwMode="auto">
          <a:xfrm flipH="1">
            <a:off x="6006871" y="3765551"/>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AAE698FC-CD3A-4634-95C2-6726FADCEEE1}"/>
              </a:ext>
            </a:extLst>
          </p:cNvPr>
          <p:cNvCxnSpPr/>
          <p:nvPr/>
        </p:nvCxnSpPr>
        <p:spPr bwMode="auto">
          <a:xfrm flipH="1">
            <a:off x="6006871" y="5222876"/>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F5BCF925-90C3-47EF-A008-02EC942CDD2E}"/>
              </a:ext>
            </a:extLst>
          </p:cNvPr>
          <p:cNvCxnSpPr/>
          <p:nvPr/>
        </p:nvCxnSpPr>
        <p:spPr bwMode="auto">
          <a:xfrm flipH="1">
            <a:off x="6006870" y="5459413"/>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84B7BB1E-795A-4AB6-ABF1-DC68ABFEB99E}"/>
              </a:ext>
            </a:extLst>
          </p:cNvPr>
          <p:cNvCxnSpPr/>
          <p:nvPr/>
        </p:nvCxnSpPr>
        <p:spPr bwMode="auto">
          <a:xfrm flipV="1">
            <a:off x="6425807" y="3459163"/>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EA9FC8E5-5CEF-4ABC-991D-456FB55F5A14}"/>
              </a:ext>
            </a:extLst>
          </p:cNvPr>
          <p:cNvCxnSpPr/>
          <p:nvPr/>
        </p:nvCxnSpPr>
        <p:spPr bwMode="auto">
          <a:xfrm flipV="1">
            <a:off x="6846859" y="3765551"/>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4D4359D1-3C52-4E09-91BF-7698107FC792}"/>
              </a:ext>
            </a:extLst>
          </p:cNvPr>
          <p:cNvSpPr/>
          <p:nvPr/>
        </p:nvSpPr>
        <p:spPr bwMode="auto">
          <a:xfrm>
            <a:off x="6387722" y="3429002"/>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20" name="Oval 19">
            <a:extLst>
              <a:ext uri="{FF2B5EF4-FFF2-40B4-BE49-F238E27FC236}">
                <a16:creationId xmlns:a16="http://schemas.microsoft.com/office/drawing/2014/main" id="{01DC8EF2-DB98-466B-AF63-2BDE95CE7C49}"/>
              </a:ext>
            </a:extLst>
          </p:cNvPr>
          <p:cNvSpPr/>
          <p:nvPr/>
        </p:nvSpPr>
        <p:spPr bwMode="auto">
          <a:xfrm>
            <a:off x="6815122" y="3749677"/>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cxnSp>
        <p:nvCxnSpPr>
          <p:cNvPr id="21" name="Straight Arrow Connector 20">
            <a:extLst>
              <a:ext uri="{FF2B5EF4-FFF2-40B4-BE49-F238E27FC236}">
                <a16:creationId xmlns:a16="http://schemas.microsoft.com/office/drawing/2014/main" id="{24CA049E-3FE5-465C-AE46-61B1D68ABCF2}"/>
              </a:ext>
            </a:extLst>
          </p:cNvPr>
          <p:cNvCxnSpPr/>
          <p:nvPr/>
        </p:nvCxnSpPr>
        <p:spPr bwMode="auto">
          <a:xfrm>
            <a:off x="6006871" y="4208463"/>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0A664365-29B7-4904-AD6E-920F8319B848}"/>
              </a:ext>
            </a:extLst>
          </p:cNvPr>
          <p:cNvCxnSpPr/>
          <p:nvPr/>
        </p:nvCxnSpPr>
        <p:spPr bwMode="auto">
          <a:xfrm>
            <a:off x="7162119" y="5080001"/>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288A719B-76F5-4043-AE99-DDC2051466EF}"/>
              </a:ext>
            </a:extLst>
          </p:cNvPr>
          <p:cNvCxnSpPr/>
          <p:nvPr/>
        </p:nvCxnSpPr>
        <p:spPr bwMode="auto">
          <a:xfrm flipV="1">
            <a:off x="7162119" y="5080001"/>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6177E4F3-44F7-4EC6-8DDE-ABBC211C6983}"/>
              </a:ext>
            </a:extLst>
          </p:cNvPr>
          <p:cNvCxnSpPr/>
          <p:nvPr/>
        </p:nvCxnSpPr>
        <p:spPr bwMode="auto">
          <a:xfrm>
            <a:off x="6006871" y="5880101"/>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98AB78C5-5CFC-461B-B88E-EBF2BE7CFC28}"/>
              </a:ext>
            </a:extLst>
          </p:cNvPr>
          <p:cNvCxnSpPr/>
          <p:nvPr/>
        </p:nvCxnSpPr>
        <p:spPr bwMode="auto">
          <a:xfrm>
            <a:off x="8095204" y="4713288"/>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022D98EF-3B48-415B-AB93-0495E7E0C4A8}"/>
              </a:ext>
            </a:extLst>
          </p:cNvPr>
          <p:cNvSpPr txBox="1">
            <a:spLocks noChangeArrowheads="1"/>
          </p:cNvSpPr>
          <p:nvPr/>
        </p:nvSpPr>
        <p:spPr bwMode="auto">
          <a:xfrm>
            <a:off x="10327415" y="4449764"/>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Color</a:t>
            </a:r>
          </a:p>
        </p:txBody>
      </p:sp>
      <p:sp>
        <p:nvSpPr>
          <p:cNvPr id="27" name="TextBox 51">
            <a:extLst>
              <a:ext uri="{FF2B5EF4-FFF2-40B4-BE49-F238E27FC236}">
                <a16:creationId xmlns:a16="http://schemas.microsoft.com/office/drawing/2014/main" id="{8D724B12-FF3B-4413-B58E-3236D16F1DF1}"/>
              </a:ext>
            </a:extLst>
          </p:cNvPr>
          <p:cNvSpPr txBox="1">
            <a:spLocks noChangeArrowheads="1"/>
          </p:cNvSpPr>
          <p:nvPr/>
        </p:nvSpPr>
        <p:spPr bwMode="auto">
          <a:xfrm>
            <a:off x="10327416" y="3649664"/>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HS</a:t>
            </a:r>
          </a:p>
        </p:txBody>
      </p:sp>
      <p:sp>
        <p:nvSpPr>
          <p:cNvPr id="28" name="TextBox 52">
            <a:extLst>
              <a:ext uri="{FF2B5EF4-FFF2-40B4-BE49-F238E27FC236}">
                <a16:creationId xmlns:a16="http://schemas.microsoft.com/office/drawing/2014/main" id="{D9EB365E-5E05-4C32-81B4-2085C53084B9}"/>
              </a:ext>
            </a:extLst>
          </p:cNvPr>
          <p:cNvSpPr txBox="1">
            <a:spLocks noChangeArrowheads="1"/>
          </p:cNvSpPr>
          <p:nvPr/>
        </p:nvSpPr>
        <p:spPr bwMode="auto">
          <a:xfrm>
            <a:off x="10327416" y="5441951"/>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VS</a:t>
            </a:r>
          </a:p>
        </p:txBody>
      </p:sp>
      <p:sp>
        <p:nvSpPr>
          <p:cNvPr id="29" name="TextBox 53">
            <a:extLst>
              <a:ext uri="{FF2B5EF4-FFF2-40B4-BE49-F238E27FC236}">
                <a16:creationId xmlns:a16="http://schemas.microsoft.com/office/drawing/2014/main" id="{9C96832C-6891-400A-9853-4F038B44712F}"/>
              </a:ext>
            </a:extLst>
          </p:cNvPr>
          <p:cNvSpPr txBox="1">
            <a:spLocks noChangeArrowheads="1"/>
          </p:cNvSpPr>
          <p:nvPr/>
        </p:nvSpPr>
        <p:spPr bwMode="auto">
          <a:xfrm rot="5400000">
            <a:off x="7546810" y="4589870"/>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Mux</a:t>
            </a:r>
          </a:p>
        </p:txBody>
      </p:sp>
      <p:sp>
        <p:nvSpPr>
          <p:cNvPr id="30" name="TextBox 54">
            <a:extLst>
              <a:ext uri="{FF2B5EF4-FFF2-40B4-BE49-F238E27FC236}">
                <a16:creationId xmlns:a16="http://schemas.microsoft.com/office/drawing/2014/main" id="{FD71A50E-CF78-40F3-A154-19604CA106DF}"/>
              </a:ext>
            </a:extLst>
          </p:cNvPr>
          <p:cNvSpPr txBox="1">
            <a:spLocks noChangeArrowheads="1"/>
          </p:cNvSpPr>
          <p:nvPr/>
        </p:nvSpPr>
        <p:spPr bwMode="auto">
          <a:xfrm>
            <a:off x="7652994" y="3248026"/>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x</a:t>
            </a:r>
          </a:p>
        </p:txBody>
      </p:sp>
      <p:sp>
        <p:nvSpPr>
          <p:cNvPr id="31" name="TextBox 55">
            <a:extLst>
              <a:ext uri="{FF2B5EF4-FFF2-40B4-BE49-F238E27FC236}">
                <a16:creationId xmlns:a16="http://schemas.microsoft.com/office/drawing/2014/main" id="{0766C3A7-0DB0-4C63-BAAE-ED458E8FE022}"/>
              </a:ext>
            </a:extLst>
          </p:cNvPr>
          <p:cNvSpPr txBox="1">
            <a:spLocks noChangeArrowheads="1"/>
          </p:cNvSpPr>
          <p:nvPr/>
        </p:nvSpPr>
        <p:spPr bwMode="auto">
          <a:xfrm>
            <a:off x="7652994" y="3535364"/>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y</a:t>
            </a:r>
          </a:p>
        </p:txBody>
      </p:sp>
      <p:sp>
        <p:nvSpPr>
          <p:cNvPr id="32" name="TextBox 56">
            <a:extLst>
              <a:ext uri="{FF2B5EF4-FFF2-40B4-BE49-F238E27FC236}">
                <a16:creationId xmlns:a16="http://schemas.microsoft.com/office/drawing/2014/main" id="{3815B6EA-6133-47F0-AB17-38E77D631849}"/>
              </a:ext>
            </a:extLst>
          </p:cNvPr>
          <p:cNvSpPr txBox="1">
            <a:spLocks noChangeArrowheads="1"/>
          </p:cNvSpPr>
          <p:nvPr/>
        </p:nvSpPr>
        <p:spPr bwMode="auto">
          <a:xfrm>
            <a:off x="5968785" y="4021138"/>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Image color</a:t>
            </a:r>
          </a:p>
        </p:txBody>
      </p:sp>
      <p:sp>
        <p:nvSpPr>
          <p:cNvPr id="33" name="TextBox 58">
            <a:extLst>
              <a:ext uri="{FF2B5EF4-FFF2-40B4-BE49-F238E27FC236}">
                <a16:creationId xmlns:a16="http://schemas.microsoft.com/office/drawing/2014/main" id="{289B2A5E-B9DE-4397-A767-8FA825B4F075}"/>
              </a:ext>
            </a:extLst>
          </p:cNvPr>
          <p:cNvSpPr txBox="1">
            <a:spLocks noChangeArrowheads="1"/>
          </p:cNvSpPr>
          <p:nvPr/>
        </p:nvSpPr>
        <p:spPr bwMode="auto">
          <a:xfrm>
            <a:off x="5968785" y="5654677"/>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Text color</a:t>
            </a:r>
          </a:p>
        </p:txBody>
      </p:sp>
      <p:sp>
        <p:nvSpPr>
          <p:cNvPr id="34" name="TextBox 59">
            <a:extLst>
              <a:ext uri="{FF2B5EF4-FFF2-40B4-BE49-F238E27FC236}">
                <a16:creationId xmlns:a16="http://schemas.microsoft.com/office/drawing/2014/main" id="{9FE86E99-074B-4DC8-A3A5-11F2A4B699D4}"/>
              </a:ext>
            </a:extLst>
          </p:cNvPr>
          <p:cNvSpPr txBox="1">
            <a:spLocks noChangeArrowheads="1"/>
          </p:cNvSpPr>
          <p:nvPr/>
        </p:nvSpPr>
        <p:spPr bwMode="auto">
          <a:xfrm>
            <a:off x="7195972" y="5637213"/>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Console region or image region</a:t>
            </a:r>
          </a:p>
        </p:txBody>
      </p:sp>
      <p:cxnSp>
        <p:nvCxnSpPr>
          <p:cNvPr id="35" name="Straight Connector 34">
            <a:extLst>
              <a:ext uri="{FF2B5EF4-FFF2-40B4-BE49-F238E27FC236}">
                <a16:creationId xmlns:a16="http://schemas.microsoft.com/office/drawing/2014/main" id="{80486F10-94BD-4FFF-87FE-F2157EE34771}"/>
              </a:ext>
            </a:extLst>
          </p:cNvPr>
          <p:cNvCxnSpPr/>
          <p:nvPr/>
        </p:nvCxnSpPr>
        <p:spPr bwMode="auto">
          <a:xfrm flipV="1">
            <a:off x="7909010" y="5386389"/>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A23EAB0E-C14E-4E5B-8F97-0A2F870045F1}"/>
              </a:ext>
            </a:extLst>
          </p:cNvPr>
          <p:cNvCxnSpPr/>
          <p:nvPr/>
        </p:nvCxnSpPr>
        <p:spPr bwMode="auto">
          <a:xfrm flipV="1">
            <a:off x="7286953" y="3371852"/>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36667CD7-ECA5-454E-B5A2-777DE662D008}"/>
              </a:ext>
            </a:extLst>
          </p:cNvPr>
          <p:cNvCxnSpPr/>
          <p:nvPr/>
        </p:nvCxnSpPr>
        <p:spPr bwMode="auto">
          <a:xfrm flipV="1">
            <a:off x="7286953" y="3714752"/>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C6A942DF-5EEF-4C3F-B0E7-27F5C2042C06}"/>
              </a:ext>
            </a:extLst>
          </p:cNvPr>
          <p:cNvCxnSpPr/>
          <p:nvPr/>
        </p:nvCxnSpPr>
        <p:spPr bwMode="auto">
          <a:xfrm flipV="1">
            <a:off x="7286953" y="4148138"/>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5D83C0A4-8D43-4BB3-943C-AF689E7A260B}"/>
              </a:ext>
            </a:extLst>
          </p:cNvPr>
          <p:cNvCxnSpPr/>
          <p:nvPr/>
        </p:nvCxnSpPr>
        <p:spPr bwMode="auto">
          <a:xfrm flipV="1">
            <a:off x="7286953" y="501808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869C3DF6-4F08-4ADC-8C93-7F61B0137964}"/>
              </a:ext>
            </a:extLst>
          </p:cNvPr>
          <p:cNvCxnSpPr/>
          <p:nvPr/>
        </p:nvCxnSpPr>
        <p:spPr bwMode="auto">
          <a:xfrm flipV="1">
            <a:off x="8258125" y="4659313"/>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5594F1C0-1FCB-4644-904E-3CB1AC19F35B}"/>
              </a:ext>
            </a:extLst>
          </p:cNvPr>
          <p:cNvCxnSpPr/>
          <p:nvPr/>
        </p:nvCxnSpPr>
        <p:spPr bwMode="auto">
          <a:xfrm flipV="1">
            <a:off x="10075630" y="4659313"/>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5">
            <a:extLst>
              <a:ext uri="{FF2B5EF4-FFF2-40B4-BE49-F238E27FC236}">
                <a16:creationId xmlns:a16="http://schemas.microsoft.com/office/drawing/2014/main" id="{61CD516A-957A-4436-9FC6-07901495222D}"/>
              </a:ext>
            </a:extLst>
          </p:cNvPr>
          <p:cNvSpPr txBox="1">
            <a:spLocks noChangeArrowheads="1"/>
          </p:cNvSpPr>
          <p:nvPr/>
        </p:nvSpPr>
        <p:spPr bwMode="auto">
          <a:xfrm>
            <a:off x="7081717" y="3579813"/>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10</a:t>
            </a:r>
          </a:p>
        </p:txBody>
      </p:sp>
      <p:sp>
        <p:nvSpPr>
          <p:cNvPr id="43" name="TextBox 76">
            <a:extLst>
              <a:ext uri="{FF2B5EF4-FFF2-40B4-BE49-F238E27FC236}">
                <a16:creationId xmlns:a16="http://schemas.microsoft.com/office/drawing/2014/main" id="{974CC299-AFD5-44AE-94BA-EB504AD0FA8A}"/>
              </a:ext>
            </a:extLst>
          </p:cNvPr>
          <p:cNvSpPr txBox="1">
            <a:spLocks noChangeArrowheads="1"/>
          </p:cNvSpPr>
          <p:nvPr/>
        </p:nvSpPr>
        <p:spPr bwMode="auto">
          <a:xfrm>
            <a:off x="7162119" y="4013202"/>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4" name="TextBox 77">
            <a:extLst>
              <a:ext uri="{FF2B5EF4-FFF2-40B4-BE49-F238E27FC236}">
                <a16:creationId xmlns:a16="http://schemas.microsoft.com/office/drawing/2014/main" id="{9CB0FDEA-F839-4287-8683-5ED67E853301}"/>
              </a:ext>
            </a:extLst>
          </p:cNvPr>
          <p:cNvSpPr txBox="1">
            <a:spLocks noChangeArrowheads="1"/>
          </p:cNvSpPr>
          <p:nvPr/>
        </p:nvSpPr>
        <p:spPr bwMode="auto">
          <a:xfrm>
            <a:off x="7162119" y="48815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5" name="TextBox 78">
            <a:extLst>
              <a:ext uri="{FF2B5EF4-FFF2-40B4-BE49-F238E27FC236}">
                <a16:creationId xmlns:a16="http://schemas.microsoft.com/office/drawing/2014/main" id="{E49AA9CB-A59A-44E0-8B30-9FC651EB1EC8}"/>
              </a:ext>
            </a:extLst>
          </p:cNvPr>
          <p:cNvSpPr txBox="1">
            <a:spLocks noChangeArrowheads="1"/>
          </p:cNvSpPr>
          <p:nvPr/>
        </p:nvSpPr>
        <p:spPr bwMode="auto">
          <a:xfrm>
            <a:off x="8097320" y="4524377"/>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6" name="TextBox 79">
            <a:extLst>
              <a:ext uri="{FF2B5EF4-FFF2-40B4-BE49-F238E27FC236}">
                <a16:creationId xmlns:a16="http://schemas.microsoft.com/office/drawing/2014/main" id="{D3599753-99DD-409C-BD15-3E5F549014F5}"/>
              </a:ext>
            </a:extLst>
          </p:cNvPr>
          <p:cNvSpPr txBox="1">
            <a:spLocks noChangeArrowheads="1"/>
          </p:cNvSpPr>
          <p:nvPr/>
        </p:nvSpPr>
        <p:spPr bwMode="auto">
          <a:xfrm>
            <a:off x="9919058" y="4527552"/>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7" name="Straight Arrow Connector 46">
            <a:extLst>
              <a:ext uri="{FF2B5EF4-FFF2-40B4-BE49-F238E27FC236}">
                <a16:creationId xmlns:a16="http://schemas.microsoft.com/office/drawing/2014/main" id="{2D9B3DEB-106A-43D9-910D-13D1BE51E44C}"/>
              </a:ext>
            </a:extLst>
          </p:cNvPr>
          <p:cNvCxnSpPr/>
          <p:nvPr/>
        </p:nvCxnSpPr>
        <p:spPr bwMode="auto">
          <a:xfrm flipH="1">
            <a:off x="3025651" y="3616326"/>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8" name="TextBox 83">
            <a:extLst>
              <a:ext uri="{FF2B5EF4-FFF2-40B4-BE49-F238E27FC236}">
                <a16:creationId xmlns:a16="http://schemas.microsoft.com/office/drawing/2014/main" id="{99433A72-0C1B-44E0-93E6-6B6AC0269C65}"/>
              </a:ext>
            </a:extLst>
          </p:cNvPr>
          <p:cNvSpPr txBox="1">
            <a:spLocks noChangeArrowheads="1"/>
          </p:cNvSpPr>
          <p:nvPr/>
        </p:nvSpPr>
        <p:spPr bwMode="auto">
          <a:xfrm>
            <a:off x="3046810" y="336073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address</a:t>
            </a:r>
          </a:p>
        </p:txBody>
      </p:sp>
      <p:cxnSp>
        <p:nvCxnSpPr>
          <p:cNvPr id="49" name="Straight Arrow Connector 48">
            <a:extLst>
              <a:ext uri="{FF2B5EF4-FFF2-40B4-BE49-F238E27FC236}">
                <a16:creationId xmlns:a16="http://schemas.microsoft.com/office/drawing/2014/main" id="{127002BD-8E38-49E5-99EB-B3CC6C55818B}"/>
              </a:ext>
            </a:extLst>
          </p:cNvPr>
          <p:cNvCxnSpPr/>
          <p:nvPr/>
        </p:nvCxnSpPr>
        <p:spPr bwMode="auto">
          <a:xfrm>
            <a:off x="3046810" y="3898901"/>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0" name="TextBox 86">
            <a:extLst>
              <a:ext uri="{FF2B5EF4-FFF2-40B4-BE49-F238E27FC236}">
                <a16:creationId xmlns:a16="http://schemas.microsoft.com/office/drawing/2014/main" id="{8FCF7FCA-C572-46C1-9544-038A326ADE60}"/>
              </a:ext>
            </a:extLst>
          </p:cNvPr>
          <p:cNvSpPr txBox="1">
            <a:spLocks noChangeArrowheads="1"/>
          </p:cNvSpPr>
          <p:nvPr/>
        </p:nvSpPr>
        <p:spPr bwMode="auto">
          <a:xfrm>
            <a:off x="3182224" y="3671889"/>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data</a:t>
            </a:r>
          </a:p>
        </p:txBody>
      </p:sp>
      <p:cxnSp>
        <p:nvCxnSpPr>
          <p:cNvPr id="51" name="Straight Arrow Connector 50">
            <a:extLst>
              <a:ext uri="{FF2B5EF4-FFF2-40B4-BE49-F238E27FC236}">
                <a16:creationId xmlns:a16="http://schemas.microsoft.com/office/drawing/2014/main" id="{FA6C6582-5A61-4BF4-AFEB-E5AA11BF577B}"/>
              </a:ext>
            </a:extLst>
          </p:cNvPr>
          <p:cNvCxnSpPr/>
          <p:nvPr/>
        </p:nvCxnSpPr>
        <p:spPr bwMode="auto">
          <a:xfrm>
            <a:off x="3027768" y="4210051"/>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2" name="TextBox 89">
            <a:extLst>
              <a:ext uri="{FF2B5EF4-FFF2-40B4-BE49-F238E27FC236}">
                <a16:creationId xmlns:a16="http://schemas.microsoft.com/office/drawing/2014/main" id="{43626287-7B9B-4CC5-83D2-EB379FFD30D2}"/>
              </a:ext>
            </a:extLst>
          </p:cNvPr>
          <p:cNvSpPr txBox="1">
            <a:spLocks noChangeArrowheads="1"/>
          </p:cNvSpPr>
          <p:nvPr/>
        </p:nvSpPr>
        <p:spPr bwMode="auto">
          <a:xfrm>
            <a:off x="3182224" y="3981451"/>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cxnSp>
        <p:nvCxnSpPr>
          <p:cNvPr id="53" name="Straight Arrow Connector 52">
            <a:extLst>
              <a:ext uri="{FF2B5EF4-FFF2-40B4-BE49-F238E27FC236}">
                <a16:creationId xmlns:a16="http://schemas.microsoft.com/office/drawing/2014/main" id="{9EE93961-2063-4407-8960-423D90EE9CFA}"/>
              </a:ext>
            </a:extLst>
          </p:cNvPr>
          <p:cNvCxnSpPr/>
          <p:nvPr/>
        </p:nvCxnSpPr>
        <p:spPr bwMode="auto">
          <a:xfrm>
            <a:off x="3046810" y="5391151"/>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4" name="TextBox 93">
            <a:extLst>
              <a:ext uri="{FF2B5EF4-FFF2-40B4-BE49-F238E27FC236}">
                <a16:creationId xmlns:a16="http://schemas.microsoft.com/office/drawing/2014/main" id="{4526D3D3-A85A-400D-85AE-04B393E4242D}"/>
              </a:ext>
            </a:extLst>
          </p:cNvPr>
          <p:cNvSpPr txBox="1">
            <a:spLocks noChangeArrowheads="1"/>
          </p:cNvSpPr>
          <p:nvPr/>
        </p:nvSpPr>
        <p:spPr bwMode="auto">
          <a:xfrm>
            <a:off x="3027768" y="5105401"/>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Text data (ASCii)</a:t>
            </a:r>
          </a:p>
        </p:txBody>
      </p:sp>
      <p:cxnSp>
        <p:nvCxnSpPr>
          <p:cNvPr id="55" name="Straight Arrow Connector 54">
            <a:extLst>
              <a:ext uri="{FF2B5EF4-FFF2-40B4-BE49-F238E27FC236}">
                <a16:creationId xmlns:a16="http://schemas.microsoft.com/office/drawing/2014/main" id="{A116C188-8357-4357-AB2E-BA0DF740EC87}"/>
              </a:ext>
            </a:extLst>
          </p:cNvPr>
          <p:cNvCxnSpPr/>
          <p:nvPr/>
        </p:nvCxnSpPr>
        <p:spPr bwMode="auto">
          <a:xfrm>
            <a:off x="3046810" y="5702301"/>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6" name="TextBox 95">
            <a:extLst>
              <a:ext uri="{FF2B5EF4-FFF2-40B4-BE49-F238E27FC236}">
                <a16:creationId xmlns:a16="http://schemas.microsoft.com/office/drawing/2014/main" id="{7BBDAA24-F947-48F1-904A-F66B8335DB59}"/>
              </a:ext>
            </a:extLst>
          </p:cNvPr>
          <p:cNvSpPr txBox="1">
            <a:spLocks noChangeArrowheads="1"/>
          </p:cNvSpPr>
          <p:nvPr/>
        </p:nvSpPr>
        <p:spPr bwMode="auto">
          <a:xfrm>
            <a:off x="3144139" y="5445126"/>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sp>
        <p:nvSpPr>
          <p:cNvPr id="57" name="Rectangle 56">
            <a:extLst>
              <a:ext uri="{FF2B5EF4-FFF2-40B4-BE49-F238E27FC236}">
                <a16:creationId xmlns:a16="http://schemas.microsoft.com/office/drawing/2014/main" id="{7F4ABFE2-ACF7-467F-8464-B33E04688215}"/>
              </a:ext>
            </a:extLst>
          </p:cNvPr>
          <p:cNvSpPr/>
          <p:nvPr/>
        </p:nvSpPr>
        <p:spPr bwMode="auto">
          <a:xfrm>
            <a:off x="1904257" y="3275014"/>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58" name="Left-Right Arrow 5">
            <a:extLst>
              <a:ext uri="{FF2B5EF4-FFF2-40B4-BE49-F238E27FC236}">
                <a16:creationId xmlns:a16="http://schemas.microsoft.com/office/drawing/2014/main" id="{7C65C365-75D2-47AE-B9E2-0350519B6F26}"/>
              </a:ext>
            </a:extLst>
          </p:cNvPr>
          <p:cNvSpPr/>
          <p:nvPr/>
        </p:nvSpPr>
        <p:spPr bwMode="auto">
          <a:xfrm>
            <a:off x="755356" y="3714752"/>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Data </a:t>
            </a:r>
          </a:p>
        </p:txBody>
      </p:sp>
      <p:sp>
        <p:nvSpPr>
          <p:cNvPr id="59" name="Left-Right Arrow 63">
            <a:extLst>
              <a:ext uri="{FF2B5EF4-FFF2-40B4-BE49-F238E27FC236}">
                <a16:creationId xmlns:a16="http://schemas.microsoft.com/office/drawing/2014/main" id="{0F4D1B61-1FF7-4CA8-BEC8-4CA81CAC64C1}"/>
              </a:ext>
            </a:extLst>
          </p:cNvPr>
          <p:cNvSpPr/>
          <p:nvPr/>
        </p:nvSpPr>
        <p:spPr bwMode="auto">
          <a:xfrm>
            <a:off x="755356" y="4395788"/>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Addr </a:t>
            </a:r>
          </a:p>
        </p:txBody>
      </p:sp>
      <p:sp>
        <p:nvSpPr>
          <p:cNvPr id="60" name="Left-Right Arrow 64">
            <a:extLst>
              <a:ext uri="{FF2B5EF4-FFF2-40B4-BE49-F238E27FC236}">
                <a16:creationId xmlns:a16="http://schemas.microsoft.com/office/drawing/2014/main" id="{9F78E587-C841-44E3-8898-848F1C7E24C1}"/>
              </a:ext>
            </a:extLst>
          </p:cNvPr>
          <p:cNvSpPr/>
          <p:nvPr/>
        </p:nvSpPr>
        <p:spPr bwMode="auto">
          <a:xfrm>
            <a:off x="755356" y="5092702"/>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Control</a:t>
            </a:r>
          </a:p>
        </p:txBody>
      </p:sp>
      <p:sp>
        <p:nvSpPr>
          <p:cNvPr id="61" name="Rectangle 60">
            <a:extLst>
              <a:ext uri="{FF2B5EF4-FFF2-40B4-BE49-F238E27FC236}">
                <a16:creationId xmlns:a16="http://schemas.microsoft.com/office/drawing/2014/main" id="{6FD274E4-5E02-4B1C-BBEB-A1496114FB9E}"/>
              </a:ext>
            </a:extLst>
          </p:cNvPr>
          <p:cNvSpPr/>
          <p:nvPr/>
        </p:nvSpPr>
        <p:spPr bwMode="auto">
          <a:xfrm>
            <a:off x="8497214" y="2954338"/>
            <a:ext cx="1578417" cy="3449638"/>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74801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Interface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85887"/>
            <a:ext cx="11180763" cy="4086225"/>
          </a:xfrm>
        </p:spPr>
        <p:txBody>
          <a:bodyPr wrap="square" numCol="1" anchor="t" anchorCtr="0" compatLnSpc="1">
            <a:prstTxWarp prst="textNoShape">
              <a:avLst/>
            </a:prstTxWarp>
          </a:bodyPr>
          <a:lstStyle/>
          <a:p>
            <a:pPr lvl="1"/>
            <a:r>
              <a:rPr lang="en-IN" altLang="en-US" dirty="0">
                <a:ea typeface="ＭＳ Ｐゴシック" panose="020B0600070205080204" pitchFamily="34" charset="-128"/>
              </a:rPr>
              <a:t>The digital outputs from the FPGA can be converted to analog and connected to the VGA connector using resistor-divider circuits.</a:t>
            </a:r>
          </a:p>
          <a:p>
            <a:pPr lvl="1"/>
            <a:r>
              <a:rPr lang="en-IN" altLang="en-US" dirty="0">
                <a:ea typeface="ＭＳ Ｐゴシック" panose="020B0600070205080204" pitchFamily="34" charset="-128"/>
              </a:rPr>
              <a:t>The </a:t>
            </a:r>
            <a:r>
              <a:rPr lang="en-US" altLang="zh-CN" dirty="0">
                <a:ea typeface="ＭＳ Ｐゴシック" panose="020B0600070205080204" pitchFamily="34" charset="-128"/>
              </a:rPr>
              <a:t>example below</a:t>
            </a:r>
            <a:r>
              <a:rPr lang="en-IN" altLang="en-US" dirty="0">
                <a:ea typeface="ＭＳ Ｐゴシック" panose="020B0600070205080204" pitchFamily="34" charset="-128"/>
              </a:rPr>
              <a:t> utilizes 10 signals, including  8-bit color and two standard sync signals; thus, 256 color levels can be presented.</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3249863-A042-4257-B0EF-6B85455EB7CE}"/>
              </a:ext>
            </a:extLst>
          </p:cNvPr>
          <p:cNvSpPr/>
          <p:nvPr/>
        </p:nvSpPr>
        <p:spPr bwMode="auto">
          <a:xfrm>
            <a:off x="1248345" y="3168650"/>
            <a:ext cx="1853476" cy="250825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 name="TextBox 4">
            <a:extLst>
              <a:ext uri="{FF2B5EF4-FFF2-40B4-BE49-F238E27FC236}">
                <a16:creationId xmlns:a16="http://schemas.microsoft.com/office/drawing/2014/main" id="{BA94B99E-0C45-4364-BC27-8001558A98DE}"/>
              </a:ext>
            </a:extLst>
          </p:cNvPr>
          <p:cNvSpPr txBox="1">
            <a:spLocks noChangeArrowheads="1"/>
          </p:cNvSpPr>
          <p:nvPr/>
        </p:nvSpPr>
        <p:spPr bwMode="auto">
          <a:xfrm>
            <a:off x="1692673" y="3127375"/>
            <a:ext cx="1443003"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b="0" dirty="0"/>
              <a:t>RED0</a:t>
            </a:r>
          </a:p>
          <a:p>
            <a:pPr algn="r" eaLnBrk="1" hangingPunct="1"/>
            <a:r>
              <a:rPr lang="en-GB" b="0" dirty="0"/>
              <a:t>RED1</a:t>
            </a:r>
          </a:p>
          <a:p>
            <a:pPr algn="r" eaLnBrk="1" hangingPunct="1"/>
            <a:r>
              <a:rPr lang="en-GB" b="0" dirty="0"/>
              <a:t>RED2</a:t>
            </a:r>
          </a:p>
          <a:p>
            <a:pPr algn="r" eaLnBrk="1" hangingPunct="1"/>
            <a:endParaRPr lang="en-GB" sz="800" b="0" dirty="0"/>
          </a:p>
          <a:p>
            <a:pPr algn="r" eaLnBrk="1" hangingPunct="1"/>
            <a:r>
              <a:rPr lang="en-GB" b="0" dirty="0"/>
              <a:t>GREEN0</a:t>
            </a:r>
          </a:p>
          <a:p>
            <a:pPr algn="r" eaLnBrk="1" hangingPunct="1"/>
            <a:r>
              <a:rPr lang="en-GB" b="0" dirty="0"/>
              <a:t>GREEN1</a:t>
            </a:r>
          </a:p>
          <a:p>
            <a:pPr algn="r" eaLnBrk="1" hangingPunct="1"/>
            <a:r>
              <a:rPr lang="en-GB" b="0" dirty="0"/>
              <a:t>GREEN2</a:t>
            </a:r>
          </a:p>
          <a:p>
            <a:pPr algn="r" eaLnBrk="1" hangingPunct="1"/>
            <a:endParaRPr lang="en-GB" sz="800" b="0" dirty="0"/>
          </a:p>
          <a:p>
            <a:pPr algn="r" eaLnBrk="1" hangingPunct="1"/>
            <a:r>
              <a:rPr lang="en-GB" b="0" dirty="0"/>
              <a:t>BLUE0</a:t>
            </a:r>
          </a:p>
          <a:p>
            <a:pPr algn="r" eaLnBrk="1" hangingPunct="1"/>
            <a:r>
              <a:rPr lang="en-GB" b="0" dirty="0"/>
              <a:t>BLUE1</a:t>
            </a:r>
          </a:p>
          <a:p>
            <a:pPr algn="r" eaLnBrk="1" hangingPunct="1"/>
            <a:endParaRPr lang="en-GB" sz="800" b="0" dirty="0"/>
          </a:p>
          <a:p>
            <a:pPr algn="r" eaLnBrk="1" hangingPunct="1"/>
            <a:r>
              <a:rPr lang="en-GB" b="0" dirty="0"/>
              <a:t>HSYNC</a:t>
            </a:r>
          </a:p>
          <a:p>
            <a:pPr algn="r" eaLnBrk="1" hangingPunct="1"/>
            <a:r>
              <a:rPr lang="en-GB" b="0" dirty="0"/>
              <a:t>VSYNC</a:t>
            </a:r>
          </a:p>
        </p:txBody>
      </p:sp>
      <p:sp>
        <p:nvSpPr>
          <p:cNvPr id="7" name="TextBox 5">
            <a:extLst>
              <a:ext uri="{FF2B5EF4-FFF2-40B4-BE49-F238E27FC236}">
                <a16:creationId xmlns:a16="http://schemas.microsoft.com/office/drawing/2014/main" id="{1EE27E2F-0637-40AA-9A52-710485336AB2}"/>
              </a:ext>
            </a:extLst>
          </p:cNvPr>
          <p:cNvSpPr txBox="1">
            <a:spLocks noChangeArrowheads="1"/>
          </p:cNvSpPr>
          <p:nvPr/>
        </p:nvSpPr>
        <p:spPr bwMode="auto">
          <a:xfrm>
            <a:off x="1100237" y="5703888"/>
            <a:ext cx="20015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a:defRPr/>
            </a:pPr>
            <a:r>
              <a:rPr lang="en-GB" dirty="0"/>
              <a:t>VGA Interface</a:t>
            </a:r>
          </a:p>
          <a:p>
            <a:pPr algn="ctr" eaLnBrk="1" hangingPunct="1"/>
            <a:r>
              <a:rPr lang="en-GB" dirty="0"/>
              <a:t>  on FPGA</a:t>
            </a:r>
          </a:p>
        </p:txBody>
      </p:sp>
      <p:cxnSp>
        <p:nvCxnSpPr>
          <p:cNvPr id="8" name="Straight Connector 7">
            <a:extLst>
              <a:ext uri="{FF2B5EF4-FFF2-40B4-BE49-F238E27FC236}">
                <a16:creationId xmlns:a16="http://schemas.microsoft.com/office/drawing/2014/main" id="{D9D1EE7F-99DD-4743-B3B9-B8A1C99D1A76}"/>
              </a:ext>
            </a:extLst>
          </p:cNvPr>
          <p:cNvCxnSpPr/>
          <p:nvPr/>
        </p:nvCxnSpPr>
        <p:spPr bwMode="auto">
          <a:xfrm>
            <a:off x="3101822" y="334962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D1EDACC4-A6B4-4092-85BF-7FD72B08CF4E}"/>
              </a:ext>
            </a:extLst>
          </p:cNvPr>
          <p:cNvCxnSpPr/>
          <p:nvPr/>
        </p:nvCxnSpPr>
        <p:spPr bwMode="auto">
          <a:xfrm>
            <a:off x="4335357" y="3349625"/>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0" name="Group 28">
            <a:extLst>
              <a:ext uri="{FF2B5EF4-FFF2-40B4-BE49-F238E27FC236}">
                <a16:creationId xmlns:a16="http://schemas.microsoft.com/office/drawing/2014/main" id="{9BA87EA2-795B-4FC0-84AD-2B23D9ED8254}"/>
              </a:ext>
            </a:extLst>
          </p:cNvPr>
          <p:cNvGrpSpPr>
            <a:grpSpLocks/>
          </p:cNvGrpSpPr>
          <p:nvPr/>
        </p:nvGrpSpPr>
        <p:grpSpPr bwMode="auto">
          <a:xfrm>
            <a:off x="3819092" y="3281363"/>
            <a:ext cx="516265" cy="112712"/>
            <a:chOff x="3962400" y="3406576"/>
            <a:chExt cx="721968" cy="251024"/>
          </a:xfrm>
        </p:grpSpPr>
        <p:cxnSp>
          <p:nvCxnSpPr>
            <p:cNvPr id="11" name="Straight Connector 10">
              <a:extLst>
                <a:ext uri="{FF2B5EF4-FFF2-40B4-BE49-F238E27FC236}">
                  <a16:creationId xmlns:a16="http://schemas.microsoft.com/office/drawing/2014/main" id="{99EE24EE-4B4C-48FB-8960-1812260FB650}"/>
                </a:ext>
              </a:extLst>
            </p:cNvPr>
            <p:cNvCxnSpPr/>
            <p:nvPr/>
          </p:nvCxnSpPr>
          <p:spPr bwMode="auto">
            <a:xfrm flipV="1">
              <a:off x="3962400" y="3406576"/>
              <a:ext cx="50300"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0F89EC30-F0B5-4184-9E82-0B6602977784}"/>
                </a:ext>
              </a:extLst>
            </p:cNvPr>
            <p:cNvCxnSpPr/>
            <p:nvPr/>
          </p:nvCxnSpPr>
          <p:spPr bwMode="auto">
            <a:xfrm flipV="1">
              <a:off x="4116262"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2D39AA67-BE4D-4DAB-A730-833AC7E22EEC}"/>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2A59DB0B-75E7-477B-8215-235F671315BF}"/>
                </a:ext>
              </a:extLst>
            </p:cNvPr>
            <p:cNvCxnSpPr/>
            <p:nvPr/>
          </p:nvCxnSpPr>
          <p:spPr bwMode="auto">
            <a:xfrm flipV="1">
              <a:off x="4311548"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A0706E4F-8858-43B4-A7A9-72E07B8671B2}"/>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648A7501-07EA-4298-95DB-95C75D080016}"/>
                </a:ext>
              </a:extLst>
            </p:cNvPr>
            <p:cNvCxnSpPr/>
            <p:nvPr/>
          </p:nvCxnSpPr>
          <p:spPr bwMode="auto">
            <a:xfrm flipV="1">
              <a:off x="4515711"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A10E8E6-4DE6-475A-9C3B-542C32C9791D}"/>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BD8566CF-A660-4FFE-87A1-B8CDFCA2EE29}"/>
                </a:ext>
              </a:extLst>
            </p:cNvPr>
            <p:cNvCxnSpPr/>
            <p:nvPr/>
          </p:nvCxnSpPr>
          <p:spPr bwMode="auto">
            <a:xfrm flipH="1" flipV="1">
              <a:off x="4625190" y="3406576"/>
              <a:ext cx="59178"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9" name="Straight Connector 18">
            <a:extLst>
              <a:ext uri="{FF2B5EF4-FFF2-40B4-BE49-F238E27FC236}">
                <a16:creationId xmlns:a16="http://schemas.microsoft.com/office/drawing/2014/main" id="{67EFA65A-BF82-433E-918E-A2B1A10E3BF6}"/>
              </a:ext>
            </a:extLst>
          </p:cNvPr>
          <p:cNvCxnSpPr/>
          <p:nvPr/>
        </p:nvCxnSpPr>
        <p:spPr bwMode="auto">
          <a:xfrm>
            <a:off x="3101822" y="354488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55B031AC-B7C5-42EF-996D-E0ECB47AF29A}"/>
              </a:ext>
            </a:extLst>
          </p:cNvPr>
          <p:cNvCxnSpPr/>
          <p:nvPr/>
        </p:nvCxnSpPr>
        <p:spPr bwMode="auto">
          <a:xfrm>
            <a:off x="4335357" y="3544888"/>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1" name="Group 48">
            <a:extLst>
              <a:ext uri="{FF2B5EF4-FFF2-40B4-BE49-F238E27FC236}">
                <a16:creationId xmlns:a16="http://schemas.microsoft.com/office/drawing/2014/main" id="{5EE247CD-693E-4861-8F37-A1D74F514378}"/>
              </a:ext>
            </a:extLst>
          </p:cNvPr>
          <p:cNvGrpSpPr>
            <a:grpSpLocks/>
          </p:cNvGrpSpPr>
          <p:nvPr/>
        </p:nvGrpSpPr>
        <p:grpSpPr bwMode="auto">
          <a:xfrm>
            <a:off x="3819092" y="3476626"/>
            <a:ext cx="516265" cy="112713"/>
            <a:chOff x="3962400" y="3406576"/>
            <a:chExt cx="721968" cy="251024"/>
          </a:xfrm>
        </p:grpSpPr>
        <p:cxnSp>
          <p:nvCxnSpPr>
            <p:cNvPr id="22" name="Straight Connector 21">
              <a:extLst>
                <a:ext uri="{FF2B5EF4-FFF2-40B4-BE49-F238E27FC236}">
                  <a16:creationId xmlns:a16="http://schemas.microsoft.com/office/drawing/2014/main" id="{882E5915-B155-4F67-82BC-4AD895F0BA5A}"/>
                </a:ext>
              </a:extLst>
            </p:cNvPr>
            <p:cNvCxnSpPr/>
            <p:nvPr/>
          </p:nvCxnSpPr>
          <p:spPr bwMode="auto">
            <a:xfrm flipV="1">
              <a:off x="3962400" y="3406576"/>
              <a:ext cx="50300"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9949CB64-8942-4848-8536-E4018D6A7756}"/>
                </a:ext>
              </a:extLst>
            </p:cNvPr>
            <p:cNvCxnSpPr/>
            <p:nvPr/>
          </p:nvCxnSpPr>
          <p:spPr bwMode="auto">
            <a:xfrm flipV="1">
              <a:off x="4116262"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56F08DAC-4BB1-4D21-9E81-515FFB92F589}"/>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D389D4F-BFAC-4B12-87E6-58B07DA2594D}"/>
                </a:ext>
              </a:extLst>
            </p:cNvPr>
            <p:cNvCxnSpPr/>
            <p:nvPr/>
          </p:nvCxnSpPr>
          <p:spPr bwMode="auto">
            <a:xfrm flipV="1">
              <a:off x="4311548"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8E74C50-92F9-42D5-96D3-1380218E0CAD}"/>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BF554453-179D-4B6A-89BD-26A5126D5FFC}"/>
                </a:ext>
              </a:extLst>
            </p:cNvPr>
            <p:cNvCxnSpPr/>
            <p:nvPr/>
          </p:nvCxnSpPr>
          <p:spPr bwMode="auto">
            <a:xfrm flipV="1">
              <a:off x="4515711"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C8C8C9D1-399A-4A8B-8791-319C44AA11EC}"/>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DACBA6CE-86E9-46F7-9DD7-C317028B846E}"/>
                </a:ext>
              </a:extLst>
            </p:cNvPr>
            <p:cNvCxnSpPr/>
            <p:nvPr/>
          </p:nvCxnSpPr>
          <p:spPr bwMode="auto">
            <a:xfrm flipH="1" flipV="1">
              <a:off x="4625190" y="3406576"/>
              <a:ext cx="59178"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0" name="Straight Connector 29">
            <a:extLst>
              <a:ext uri="{FF2B5EF4-FFF2-40B4-BE49-F238E27FC236}">
                <a16:creationId xmlns:a16="http://schemas.microsoft.com/office/drawing/2014/main" id="{E19B9FB1-4D28-4E3F-9196-801A41A2522D}"/>
              </a:ext>
            </a:extLst>
          </p:cNvPr>
          <p:cNvCxnSpPr/>
          <p:nvPr/>
        </p:nvCxnSpPr>
        <p:spPr bwMode="auto">
          <a:xfrm>
            <a:off x="3101822" y="374173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73A9EA9-E158-4026-BC60-3CE0A0A035A9}"/>
              </a:ext>
            </a:extLst>
          </p:cNvPr>
          <p:cNvCxnSpPr/>
          <p:nvPr/>
        </p:nvCxnSpPr>
        <p:spPr bwMode="auto">
          <a:xfrm>
            <a:off x="4335357" y="3741738"/>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2" name="Group 60">
            <a:extLst>
              <a:ext uri="{FF2B5EF4-FFF2-40B4-BE49-F238E27FC236}">
                <a16:creationId xmlns:a16="http://schemas.microsoft.com/office/drawing/2014/main" id="{9142BC11-5640-4667-BDF1-F7F2E0271A23}"/>
              </a:ext>
            </a:extLst>
          </p:cNvPr>
          <p:cNvGrpSpPr>
            <a:grpSpLocks/>
          </p:cNvGrpSpPr>
          <p:nvPr/>
        </p:nvGrpSpPr>
        <p:grpSpPr bwMode="auto">
          <a:xfrm>
            <a:off x="3819092" y="3673476"/>
            <a:ext cx="516265" cy="112713"/>
            <a:chOff x="3962400" y="3406576"/>
            <a:chExt cx="721968" cy="251024"/>
          </a:xfrm>
        </p:grpSpPr>
        <p:cxnSp>
          <p:nvCxnSpPr>
            <p:cNvPr id="33" name="Straight Connector 32">
              <a:extLst>
                <a:ext uri="{FF2B5EF4-FFF2-40B4-BE49-F238E27FC236}">
                  <a16:creationId xmlns:a16="http://schemas.microsoft.com/office/drawing/2014/main" id="{DACC6707-2365-4887-AEE3-B12868DB975C}"/>
                </a:ext>
              </a:extLst>
            </p:cNvPr>
            <p:cNvCxnSpPr/>
            <p:nvPr/>
          </p:nvCxnSpPr>
          <p:spPr bwMode="auto">
            <a:xfrm flipV="1">
              <a:off x="3962400" y="3406576"/>
              <a:ext cx="50300"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7A71DCDA-54EA-40C5-A88C-7FE61CA9114C}"/>
                </a:ext>
              </a:extLst>
            </p:cNvPr>
            <p:cNvCxnSpPr/>
            <p:nvPr/>
          </p:nvCxnSpPr>
          <p:spPr bwMode="auto">
            <a:xfrm flipV="1">
              <a:off x="4116262"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C19FF4BF-38E0-42C1-B3C1-3BD544A19B7D}"/>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58819D59-E260-44F8-BD4E-A9A0B8227028}"/>
                </a:ext>
              </a:extLst>
            </p:cNvPr>
            <p:cNvCxnSpPr/>
            <p:nvPr/>
          </p:nvCxnSpPr>
          <p:spPr bwMode="auto">
            <a:xfrm flipV="1">
              <a:off x="4311548"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ADEF2E24-C23E-497A-8D73-C17E42D68092}"/>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C4B78580-177F-4DE0-9A9B-8C6FF089F794}"/>
                </a:ext>
              </a:extLst>
            </p:cNvPr>
            <p:cNvCxnSpPr/>
            <p:nvPr/>
          </p:nvCxnSpPr>
          <p:spPr bwMode="auto">
            <a:xfrm flipV="1">
              <a:off x="4515711" y="3406576"/>
              <a:ext cx="100602" cy="2474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DE9AF7F1-EA11-4A0D-A296-D7661F0C1603}"/>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62A4A3D9-93A5-49A9-B326-1A562FE1EF76}"/>
                </a:ext>
              </a:extLst>
            </p:cNvPr>
            <p:cNvCxnSpPr/>
            <p:nvPr/>
          </p:nvCxnSpPr>
          <p:spPr bwMode="auto">
            <a:xfrm flipH="1" flipV="1">
              <a:off x="4625190" y="3406576"/>
              <a:ext cx="59178" cy="1555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41" name="Straight Connector 40">
            <a:extLst>
              <a:ext uri="{FF2B5EF4-FFF2-40B4-BE49-F238E27FC236}">
                <a16:creationId xmlns:a16="http://schemas.microsoft.com/office/drawing/2014/main" id="{E2222FF6-9C08-4E83-B83D-FD5B822E3569}"/>
              </a:ext>
            </a:extLst>
          </p:cNvPr>
          <p:cNvCxnSpPr/>
          <p:nvPr/>
        </p:nvCxnSpPr>
        <p:spPr bwMode="auto">
          <a:xfrm>
            <a:off x="3101822" y="4062413"/>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303C0AF1-31C3-4884-90D8-B48721F99813}"/>
              </a:ext>
            </a:extLst>
          </p:cNvPr>
          <p:cNvCxnSpPr/>
          <p:nvPr/>
        </p:nvCxnSpPr>
        <p:spPr bwMode="auto">
          <a:xfrm>
            <a:off x="4335357" y="4062413"/>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43" name="Group 72">
            <a:extLst>
              <a:ext uri="{FF2B5EF4-FFF2-40B4-BE49-F238E27FC236}">
                <a16:creationId xmlns:a16="http://schemas.microsoft.com/office/drawing/2014/main" id="{8EF8AD73-F8F9-4385-8DCA-AEE9AF188747}"/>
              </a:ext>
            </a:extLst>
          </p:cNvPr>
          <p:cNvGrpSpPr>
            <a:grpSpLocks/>
          </p:cNvGrpSpPr>
          <p:nvPr/>
        </p:nvGrpSpPr>
        <p:grpSpPr bwMode="auto">
          <a:xfrm>
            <a:off x="3819092" y="3995739"/>
            <a:ext cx="516265" cy="111125"/>
            <a:chOff x="3962400" y="3406576"/>
            <a:chExt cx="721968" cy="251024"/>
          </a:xfrm>
        </p:grpSpPr>
        <p:cxnSp>
          <p:nvCxnSpPr>
            <p:cNvPr id="44" name="Straight Connector 43">
              <a:extLst>
                <a:ext uri="{FF2B5EF4-FFF2-40B4-BE49-F238E27FC236}">
                  <a16:creationId xmlns:a16="http://schemas.microsoft.com/office/drawing/2014/main" id="{FF1CFBDA-8661-4A4F-A41D-6BA9ABEF2A7E}"/>
                </a:ext>
              </a:extLst>
            </p:cNvPr>
            <p:cNvCxnSpPr/>
            <p:nvPr/>
          </p:nvCxnSpPr>
          <p:spPr bwMode="auto">
            <a:xfrm flipV="1">
              <a:off x="3962400" y="3406576"/>
              <a:ext cx="50300"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3CBF3274-CC6B-45A3-AA50-1CC687DDCF1D}"/>
                </a:ext>
              </a:extLst>
            </p:cNvPr>
            <p:cNvCxnSpPr/>
            <p:nvPr/>
          </p:nvCxnSpPr>
          <p:spPr bwMode="auto">
            <a:xfrm flipV="1">
              <a:off x="4116262"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35890F77-9D5D-410B-95F8-C5A6157119CA}"/>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A5CB50E0-DC6C-44BA-8070-03D383D035B0}"/>
                </a:ext>
              </a:extLst>
            </p:cNvPr>
            <p:cNvCxnSpPr/>
            <p:nvPr/>
          </p:nvCxnSpPr>
          <p:spPr bwMode="auto">
            <a:xfrm flipV="1">
              <a:off x="4311548"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31E75FE0-B695-4188-B992-2959B8062774}"/>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3E8AEF1C-E3D4-4199-959C-A621CADFDFBA}"/>
                </a:ext>
              </a:extLst>
            </p:cNvPr>
            <p:cNvCxnSpPr/>
            <p:nvPr/>
          </p:nvCxnSpPr>
          <p:spPr bwMode="auto">
            <a:xfrm flipV="1">
              <a:off x="4515711"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9B89660A-47EF-4A52-85C8-E3B39DDD3454}"/>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B4EE6C7E-142B-4D43-8304-12EB4BE30DB0}"/>
                </a:ext>
              </a:extLst>
            </p:cNvPr>
            <p:cNvCxnSpPr/>
            <p:nvPr/>
          </p:nvCxnSpPr>
          <p:spPr bwMode="auto">
            <a:xfrm flipH="1" flipV="1">
              <a:off x="4625190" y="3406576"/>
              <a:ext cx="59178"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52" name="Straight Connector 51">
            <a:extLst>
              <a:ext uri="{FF2B5EF4-FFF2-40B4-BE49-F238E27FC236}">
                <a16:creationId xmlns:a16="http://schemas.microsoft.com/office/drawing/2014/main" id="{6DC5E563-2307-4947-B12F-99ECB9059F7E}"/>
              </a:ext>
            </a:extLst>
          </p:cNvPr>
          <p:cNvCxnSpPr/>
          <p:nvPr/>
        </p:nvCxnSpPr>
        <p:spPr bwMode="auto">
          <a:xfrm>
            <a:off x="3101822" y="4257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786DB3F0-6BDB-425D-8D7E-6BA2C9BFBAAF}"/>
              </a:ext>
            </a:extLst>
          </p:cNvPr>
          <p:cNvCxnSpPr/>
          <p:nvPr/>
        </p:nvCxnSpPr>
        <p:spPr bwMode="auto">
          <a:xfrm>
            <a:off x="4335357" y="4257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4" name="Group 84">
            <a:extLst>
              <a:ext uri="{FF2B5EF4-FFF2-40B4-BE49-F238E27FC236}">
                <a16:creationId xmlns:a16="http://schemas.microsoft.com/office/drawing/2014/main" id="{FAF1C586-6442-4CD6-9169-0D6BFBD9CB27}"/>
              </a:ext>
            </a:extLst>
          </p:cNvPr>
          <p:cNvGrpSpPr>
            <a:grpSpLocks/>
          </p:cNvGrpSpPr>
          <p:nvPr/>
        </p:nvGrpSpPr>
        <p:grpSpPr bwMode="auto">
          <a:xfrm>
            <a:off x="3819092" y="4191001"/>
            <a:ext cx="516265" cy="111125"/>
            <a:chOff x="3962400" y="3406576"/>
            <a:chExt cx="721968" cy="251024"/>
          </a:xfrm>
        </p:grpSpPr>
        <p:cxnSp>
          <p:nvCxnSpPr>
            <p:cNvPr id="55" name="Straight Connector 54">
              <a:extLst>
                <a:ext uri="{FF2B5EF4-FFF2-40B4-BE49-F238E27FC236}">
                  <a16:creationId xmlns:a16="http://schemas.microsoft.com/office/drawing/2014/main" id="{01EFCA46-30D1-482F-870D-77E631A51619}"/>
                </a:ext>
              </a:extLst>
            </p:cNvPr>
            <p:cNvCxnSpPr/>
            <p:nvPr/>
          </p:nvCxnSpPr>
          <p:spPr bwMode="auto">
            <a:xfrm flipV="1">
              <a:off x="3962400" y="3406576"/>
              <a:ext cx="50300"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FE2B11DA-2CB4-4461-A89E-5C0F264E9915}"/>
                </a:ext>
              </a:extLst>
            </p:cNvPr>
            <p:cNvCxnSpPr/>
            <p:nvPr/>
          </p:nvCxnSpPr>
          <p:spPr bwMode="auto">
            <a:xfrm flipV="1">
              <a:off x="4116262"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8969C316-7246-4D85-9154-CF1BE16A8B9F}"/>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4D68553-16E3-4FE1-9A47-336598BEAC5C}"/>
                </a:ext>
              </a:extLst>
            </p:cNvPr>
            <p:cNvCxnSpPr/>
            <p:nvPr/>
          </p:nvCxnSpPr>
          <p:spPr bwMode="auto">
            <a:xfrm flipV="1">
              <a:off x="4311548"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9AA65595-0BFC-4963-810E-9314F36AEEE4}"/>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F2C7BC88-1F67-407E-8978-FDC5628F2C07}"/>
                </a:ext>
              </a:extLst>
            </p:cNvPr>
            <p:cNvCxnSpPr/>
            <p:nvPr/>
          </p:nvCxnSpPr>
          <p:spPr bwMode="auto">
            <a:xfrm flipV="1">
              <a:off x="4515711"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CC013FDC-BFDF-45B0-95B1-01B74224130D}"/>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D6CAC407-EF15-41CE-8DD9-56997A4FECB3}"/>
                </a:ext>
              </a:extLst>
            </p:cNvPr>
            <p:cNvCxnSpPr/>
            <p:nvPr/>
          </p:nvCxnSpPr>
          <p:spPr bwMode="auto">
            <a:xfrm flipH="1" flipV="1">
              <a:off x="4625190" y="3406576"/>
              <a:ext cx="59178"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63" name="Straight Connector 62">
            <a:extLst>
              <a:ext uri="{FF2B5EF4-FFF2-40B4-BE49-F238E27FC236}">
                <a16:creationId xmlns:a16="http://schemas.microsoft.com/office/drawing/2014/main" id="{949CC735-87BB-481C-A99F-A07F4DD8BEB0}"/>
              </a:ext>
            </a:extLst>
          </p:cNvPr>
          <p:cNvCxnSpPr/>
          <p:nvPr/>
        </p:nvCxnSpPr>
        <p:spPr bwMode="auto">
          <a:xfrm>
            <a:off x="3101822" y="445452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680F0607-6C4D-4E35-9CEC-999C257DE57B}"/>
              </a:ext>
            </a:extLst>
          </p:cNvPr>
          <p:cNvCxnSpPr/>
          <p:nvPr/>
        </p:nvCxnSpPr>
        <p:spPr bwMode="auto">
          <a:xfrm>
            <a:off x="4335357" y="445452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5" name="Group 96">
            <a:extLst>
              <a:ext uri="{FF2B5EF4-FFF2-40B4-BE49-F238E27FC236}">
                <a16:creationId xmlns:a16="http://schemas.microsoft.com/office/drawing/2014/main" id="{56A921DE-D159-4F45-804D-0A7D9E83533D}"/>
              </a:ext>
            </a:extLst>
          </p:cNvPr>
          <p:cNvGrpSpPr>
            <a:grpSpLocks/>
          </p:cNvGrpSpPr>
          <p:nvPr/>
        </p:nvGrpSpPr>
        <p:grpSpPr bwMode="auto">
          <a:xfrm>
            <a:off x="3819092" y="4387851"/>
            <a:ext cx="516265" cy="111125"/>
            <a:chOff x="3962400" y="3406576"/>
            <a:chExt cx="721968" cy="251024"/>
          </a:xfrm>
        </p:grpSpPr>
        <p:cxnSp>
          <p:nvCxnSpPr>
            <p:cNvPr id="66" name="Straight Connector 65">
              <a:extLst>
                <a:ext uri="{FF2B5EF4-FFF2-40B4-BE49-F238E27FC236}">
                  <a16:creationId xmlns:a16="http://schemas.microsoft.com/office/drawing/2014/main" id="{B320DAEE-3A62-4DC0-B3C2-95CEC8D61B57}"/>
                </a:ext>
              </a:extLst>
            </p:cNvPr>
            <p:cNvCxnSpPr/>
            <p:nvPr/>
          </p:nvCxnSpPr>
          <p:spPr bwMode="auto">
            <a:xfrm flipV="1">
              <a:off x="3962400" y="3406576"/>
              <a:ext cx="50300"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E7A1D55-0E12-41D4-AD2B-0786DCD20F2F}"/>
                </a:ext>
              </a:extLst>
            </p:cNvPr>
            <p:cNvCxnSpPr/>
            <p:nvPr/>
          </p:nvCxnSpPr>
          <p:spPr bwMode="auto">
            <a:xfrm flipV="1">
              <a:off x="4116262"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9261EF6F-614C-4F38-A664-F08268BB443E}"/>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E7F0CA29-079C-4BD9-AB54-9A072759A519}"/>
                </a:ext>
              </a:extLst>
            </p:cNvPr>
            <p:cNvCxnSpPr/>
            <p:nvPr/>
          </p:nvCxnSpPr>
          <p:spPr bwMode="auto">
            <a:xfrm flipV="1">
              <a:off x="4311548"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4DB7E1F4-F86E-4C7D-84A1-EDE55BEE7286}"/>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A6CDA467-ABD9-4FDC-9758-9FC249DDD084}"/>
                </a:ext>
              </a:extLst>
            </p:cNvPr>
            <p:cNvCxnSpPr/>
            <p:nvPr/>
          </p:nvCxnSpPr>
          <p:spPr bwMode="auto">
            <a:xfrm flipV="1">
              <a:off x="4515711"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405C7E5E-AEC1-4A08-AF5A-CA40CA1321D0}"/>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C22D53C2-DACF-42AB-AB7D-58694AD0EC74}"/>
                </a:ext>
              </a:extLst>
            </p:cNvPr>
            <p:cNvCxnSpPr/>
            <p:nvPr/>
          </p:nvCxnSpPr>
          <p:spPr bwMode="auto">
            <a:xfrm flipH="1" flipV="1">
              <a:off x="4625190" y="3406576"/>
              <a:ext cx="59178"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74" name="Straight Connector 73">
            <a:extLst>
              <a:ext uri="{FF2B5EF4-FFF2-40B4-BE49-F238E27FC236}">
                <a16:creationId xmlns:a16="http://schemas.microsoft.com/office/drawing/2014/main" id="{A2F7BF97-C96A-493C-9499-B8C1EDCFE5CC}"/>
              </a:ext>
            </a:extLst>
          </p:cNvPr>
          <p:cNvCxnSpPr/>
          <p:nvPr/>
        </p:nvCxnSpPr>
        <p:spPr bwMode="auto">
          <a:xfrm>
            <a:off x="3101822" y="4765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21BF2CBF-A59F-4940-9005-04F9E20C984E}"/>
              </a:ext>
            </a:extLst>
          </p:cNvPr>
          <p:cNvCxnSpPr/>
          <p:nvPr/>
        </p:nvCxnSpPr>
        <p:spPr bwMode="auto">
          <a:xfrm>
            <a:off x="4335357" y="4765675"/>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76" name="Group 108">
            <a:extLst>
              <a:ext uri="{FF2B5EF4-FFF2-40B4-BE49-F238E27FC236}">
                <a16:creationId xmlns:a16="http://schemas.microsoft.com/office/drawing/2014/main" id="{CF75BAC2-500F-4BC2-B7DB-E0410119BB06}"/>
              </a:ext>
            </a:extLst>
          </p:cNvPr>
          <p:cNvGrpSpPr>
            <a:grpSpLocks/>
          </p:cNvGrpSpPr>
          <p:nvPr/>
        </p:nvGrpSpPr>
        <p:grpSpPr bwMode="auto">
          <a:xfrm>
            <a:off x="3819092" y="4699001"/>
            <a:ext cx="516265" cy="111125"/>
            <a:chOff x="3962400" y="3406576"/>
            <a:chExt cx="721968" cy="251024"/>
          </a:xfrm>
        </p:grpSpPr>
        <p:cxnSp>
          <p:nvCxnSpPr>
            <p:cNvPr id="77" name="Straight Connector 76">
              <a:extLst>
                <a:ext uri="{FF2B5EF4-FFF2-40B4-BE49-F238E27FC236}">
                  <a16:creationId xmlns:a16="http://schemas.microsoft.com/office/drawing/2014/main" id="{5B608841-D0CA-4323-9E3C-D6AF1A15EBC9}"/>
                </a:ext>
              </a:extLst>
            </p:cNvPr>
            <p:cNvCxnSpPr/>
            <p:nvPr/>
          </p:nvCxnSpPr>
          <p:spPr bwMode="auto">
            <a:xfrm flipV="1">
              <a:off x="3962400" y="3406576"/>
              <a:ext cx="50300"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9E2A0D13-1695-42F6-82E4-1C610CE0A8C3}"/>
                </a:ext>
              </a:extLst>
            </p:cNvPr>
            <p:cNvCxnSpPr/>
            <p:nvPr/>
          </p:nvCxnSpPr>
          <p:spPr bwMode="auto">
            <a:xfrm flipV="1">
              <a:off x="4116262"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657E69E7-72AC-4DFF-9BDD-ECDB95BD38D3}"/>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21FAB24F-A8BA-4247-B1CB-47D570045820}"/>
                </a:ext>
              </a:extLst>
            </p:cNvPr>
            <p:cNvCxnSpPr/>
            <p:nvPr/>
          </p:nvCxnSpPr>
          <p:spPr bwMode="auto">
            <a:xfrm flipV="1">
              <a:off x="4311548"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52ABDC5E-848B-41F4-B751-81D6D9EB6503}"/>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FAB3C516-8804-41ED-8B2E-B5D8498ED24B}"/>
                </a:ext>
              </a:extLst>
            </p:cNvPr>
            <p:cNvCxnSpPr/>
            <p:nvPr/>
          </p:nvCxnSpPr>
          <p:spPr bwMode="auto">
            <a:xfrm flipV="1">
              <a:off x="4515711" y="3406576"/>
              <a:ext cx="100602" cy="24743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85C242BA-CFF9-429D-B354-005700066723}"/>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C400339B-9CAD-4B97-B054-9C6B52079263}"/>
                </a:ext>
              </a:extLst>
            </p:cNvPr>
            <p:cNvCxnSpPr/>
            <p:nvPr/>
          </p:nvCxnSpPr>
          <p:spPr bwMode="auto">
            <a:xfrm flipH="1" flipV="1">
              <a:off x="4625190" y="3406576"/>
              <a:ext cx="59178" cy="15420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85" name="Straight Connector 84">
            <a:extLst>
              <a:ext uri="{FF2B5EF4-FFF2-40B4-BE49-F238E27FC236}">
                <a16:creationId xmlns:a16="http://schemas.microsoft.com/office/drawing/2014/main" id="{CF6BE9D1-5D70-4D0B-BA53-D89575C906C4}"/>
              </a:ext>
            </a:extLst>
          </p:cNvPr>
          <p:cNvCxnSpPr/>
          <p:nvPr/>
        </p:nvCxnSpPr>
        <p:spPr bwMode="auto">
          <a:xfrm>
            <a:off x="3101822" y="496093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1A14588D-E1BB-44B7-B01A-6EA2FBA088CD}"/>
              </a:ext>
            </a:extLst>
          </p:cNvPr>
          <p:cNvCxnSpPr/>
          <p:nvPr/>
        </p:nvCxnSpPr>
        <p:spPr bwMode="auto">
          <a:xfrm>
            <a:off x="4335357" y="4960938"/>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87" name="Group 120">
            <a:extLst>
              <a:ext uri="{FF2B5EF4-FFF2-40B4-BE49-F238E27FC236}">
                <a16:creationId xmlns:a16="http://schemas.microsoft.com/office/drawing/2014/main" id="{33CCDCBA-126E-404D-8202-FD4A8D987D51}"/>
              </a:ext>
            </a:extLst>
          </p:cNvPr>
          <p:cNvGrpSpPr>
            <a:grpSpLocks/>
          </p:cNvGrpSpPr>
          <p:nvPr/>
        </p:nvGrpSpPr>
        <p:grpSpPr bwMode="auto">
          <a:xfrm>
            <a:off x="3819092" y="4894264"/>
            <a:ext cx="516265" cy="111125"/>
            <a:chOff x="3962400" y="3406576"/>
            <a:chExt cx="721968" cy="251024"/>
          </a:xfrm>
        </p:grpSpPr>
        <p:cxnSp>
          <p:nvCxnSpPr>
            <p:cNvPr id="88" name="Straight Connector 87">
              <a:extLst>
                <a:ext uri="{FF2B5EF4-FFF2-40B4-BE49-F238E27FC236}">
                  <a16:creationId xmlns:a16="http://schemas.microsoft.com/office/drawing/2014/main" id="{C144C39D-DF46-4FB7-9245-7F621DE2CECC}"/>
                </a:ext>
              </a:extLst>
            </p:cNvPr>
            <p:cNvCxnSpPr/>
            <p:nvPr/>
          </p:nvCxnSpPr>
          <p:spPr bwMode="auto">
            <a:xfrm flipV="1">
              <a:off x="3962400" y="3406576"/>
              <a:ext cx="50300"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0FEF0C00-4061-487E-A498-CACA372AC932}"/>
                </a:ext>
              </a:extLst>
            </p:cNvPr>
            <p:cNvCxnSpPr/>
            <p:nvPr/>
          </p:nvCxnSpPr>
          <p:spPr bwMode="auto">
            <a:xfrm flipV="1">
              <a:off x="4116262"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3C72D05-912E-4F2D-94F6-795BCF4BF48E}"/>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4D2D093-B005-4B97-97AD-DC5EF946FC17}"/>
                </a:ext>
              </a:extLst>
            </p:cNvPr>
            <p:cNvCxnSpPr/>
            <p:nvPr/>
          </p:nvCxnSpPr>
          <p:spPr bwMode="auto">
            <a:xfrm flipV="1">
              <a:off x="4311548"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54C5CA7C-4C1A-445B-8D40-09B52C850F1B}"/>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1C8380F6-2014-4845-AE62-D58586F3B25A}"/>
                </a:ext>
              </a:extLst>
            </p:cNvPr>
            <p:cNvCxnSpPr/>
            <p:nvPr/>
          </p:nvCxnSpPr>
          <p:spPr bwMode="auto">
            <a:xfrm flipV="1">
              <a:off x="4515711" y="3406576"/>
              <a:ext cx="100602" cy="2474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F9C5C34-0B1B-47FC-8CD2-B6DEA4ED5E53}"/>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F39F6151-13A6-4735-975C-6167A23F2DDD}"/>
                </a:ext>
              </a:extLst>
            </p:cNvPr>
            <p:cNvCxnSpPr/>
            <p:nvPr/>
          </p:nvCxnSpPr>
          <p:spPr bwMode="auto">
            <a:xfrm flipH="1" flipV="1">
              <a:off x="4625190" y="3406576"/>
              <a:ext cx="59178" cy="154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96" name="Straight Connector 95">
            <a:extLst>
              <a:ext uri="{FF2B5EF4-FFF2-40B4-BE49-F238E27FC236}">
                <a16:creationId xmlns:a16="http://schemas.microsoft.com/office/drawing/2014/main" id="{1D65687E-8AC0-488E-A99A-8231C90A0931}"/>
              </a:ext>
            </a:extLst>
          </p:cNvPr>
          <p:cNvCxnSpPr/>
          <p:nvPr/>
        </p:nvCxnSpPr>
        <p:spPr bwMode="auto">
          <a:xfrm>
            <a:off x="3101822" y="5346700"/>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67308082-8940-4D31-AB18-108763C28955}"/>
              </a:ext>
            </a:extLst>
          </p:cNvPr>
          <p:cNvCxnSpPr/>
          <p:nvPr/>
        </p:nvCxnSpPr>
        <p:spPr bwMode="auto">
          <a:xfrm>
            <a:off x="4335358" y="5346700"/>
            <a:ext cx="17032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98" name="Group 144">
            <a:extLst>
              <a:ext uri="{FF2B5EF4-FFF2-40B4-BE49-F238E27FC236}">
                <a16:creationId xmlns:a16="http://schemas.microsoft.com/office/drawing/2014/main" id="{7A2203DB-74E0-4469-B2DE-1262BA3F42E8}"/>
              </a:ext>
            </a:extLst>
          </p:cNvPr>
          <p:cNvGrpSpPr>
            <a:grpSpLocks/>
          </p:cNvGrpSpPr>
          <p:nvPr/>
        </p:nvGrpSpPr>
        <p:grpSpPr bwMode="auto">
          <a:xfrm>
            <a:off x="3819092" y="5278438"/>
            <a:ext cx="516265" cy="112712"/>
            <a:chOff x="3962400" y="3406576"/>
            <a:chExt cx="721968" cy="251024"/>
          </a:xfrm>
        </p:grpSpPr>
        <p:cxnSp>
          <p:nvCxnSpPr>
            <p:cNvPr id="99" name="Straight Connector 98">
              <a:extLst>
                <a:ext uri="{FF2B5EF4-FFF2-40B4-BE49-F238E27FC236}">
                  <a16:creationId xmlns:a16="http://schemas.microsoft.com/office/drawing/2014/main" id="{DED6A0DE-73D9-4933-8951-CA9C0E303642}"/>
                </a:ext>
              </a:extLst>
            </p:cNvPr>
            <p:cNvCxnSpPr/>
            <p:nvPr/>
          </p:nvCxnSpPr>
          <p:spPr bwMode="auto">
            <a:xfrm flipV="1">
              <a:off x="3962400" y="3406576"/>
              <a:ext cx="50300"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83B81562-DB48-4193-9DE5-4624F134DD41}"/>
                </a:ext>
              </a:extLst>
            </p:cNvPr>
            <p:cNvCxnSpPr/>
            <p:nvPr/>
          </p:nvCxnSpPr>
          <p:spPr bwMode="auto">
            <a:xfrm flipV="1">
              <a:off x="4116262"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63F66263-08DE-4911-8C81-BEDBF4F7CC2F}"/>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E535A008-8669-4620-962B-8044DBE920D2}"/>
                </a:ext>
              </a:extLst>
            </p:cNvPr>
            <p:cNvCxnSpPr/>
            <p:nvPr/>
          </p:nvCxnSpPr>
          <p:spPr bwMode="auto">
            <a:xfrm flipV="1">
              <a:off x="4311548"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75318156-7029-4C9F-BDC7-0C7142E65894}"/>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3B643B33-03FC-448C-AD28-26D3750B5CE3}"/>
                </a:ext>
              </a:extLst>
            </p:cNvPr>
            <p:cNvCxnSpPr/>
            <p:nvPr/>
          </p:nvCxnSpPr>
          <p:spPr bwMode="auto">
            <a:xfrm flipV="1">
              <a:off x="4515711"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F3EEDF31-471B-4095-A670-B3E5855C2FAD}"/>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16051A63-DB23-4DA0-88C6-4EB6DD937E7B}"/>
                </a:ext>
              </a:extLst>
            </p:cNvPr>
            <p:cNvCxnSpPr/>
            <p:nvPr/>
          </p:nvCxnSpPr>
          <p:spPr bwMode="auto">
            <a:xfrm flipH="1" flipV="1">
              <a:off x="4625190" y="3406576"/>
              <a:ext cx="59178"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07" name="Straight Connector 106">
            <a:extLst>
              <a:ext uri="{FF2B5EF4-FFF2-40B4-BE49-F238E27FC236}">
                <a16:creationId xmlns:a16="http://schemas.microsoft.com/office/drawing/2014/main" id="{2C64407B-ED7D-4367-B141-0805E81FE6F4}"/>
              </a:ext>
            </a:extLst>
          </p:cNvPr>
          <p:cNvCxnSpPr/>
          <p:nvPr/>
        </p:nvCxnSpPr>
        <p:spPr bwMode="auto">
          <a:xfrm>
            <a:off x="3110285" y="5581650"/>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1B9E9E54-9BDD-47C2-B71C-C72917714BD7}"/>
              </a:ext>
            </a:extLst>
          </p:cNvPr>
          <p:cNvCxnSpPr/>
          <p:nvPr/>
        </p:nvCxnSpPr>
        <p:spPr bwMode="auto">
          <a:xfrm>
            <a:off x="4356516" y="5581650"/>
            <a:ext cx="17032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09" name="Group 156">
            <a:extLst>
              <a:ext uri="{FF2B5EF4-FFF2-40B4-BE49-F238E27FC236}">
                <a16:creationId xmlns:a16="http://schemas.microsoft.com/office/drawing/2014/main" id="{A7E9458F-DDAD-4743-95BB-A75EF5991FAA}"/>
              </a:ext>
            </a:extLst>
          </p:cNvPr>
          <p:cNvGrpSpPr>
            <a:grpSpLocks/>
          </p:cNvGrpSpPr>
          <p:nvPr/>
        </p:nvGrpSpPr>
        <p:grpSpPr bwMode="auto">
          <a:xfrm>
            <a:off x="3831787" y="5513388"/>
            <a:ext cx="516265" cy="112712"/>
            <a:chOff x="3962400" y="3406576"/>
            <a:chExt cx="721968" cy="251024"/>
          </a:xfrm>
        </p:grpSpPr>
        <p:cxnSp>
          <p:nvCxnSpPr>
            <p:cNvPr id="110" name="Straight Connector 109">
              <a:extLst>
                <a:ext uri="{FF2B5EF4-FFF2-40B4-BE49-F238E27FC236}">
                  <a16:creationId xmlns:a16="http://schemas.microsoft.com/office/drawing/2014/main" id="{3A4791D0-844C-44B2-B9E6-26C7768FE5ED}"/>
                </a:ext>
              </a:extLst>
            </p:cNvPr>
            <p:cNvCxnSpPr/>
            <p:nvPr/>
          </p:nvCxnSpPr>
          <p:spPr bwMode="auto">
            <a:xfrm flipV="1">
              <a:off x="3962400" y="3406576"/>
              <a:ext cx="50300"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83A16655-525A-46EC-B0D5-A831EA52A577}"/>
                </a:ext>
              </a:extLst>
            </p:cNvPr>
            <p:cNvCxnSpPr/>
            <p:nvPr/>
          </p:nvCxnSpPr>
          <p:spPr bwMode="auto">
            <a:xfrm flipV="1">
              <a:off x="4116262"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6BB9EC70-7198-4EE3-B174-35C19400D44E}"/>
                </a:ext>
              </a:extLst>
            </p:cNvPr>
            <p:cNvCxnSpPr/>
            <p:nvPr/>
          </p:nvCxnSpPr>
          <p:spPr bwMode="auto">
            <a:xfrm flipH="1" flipV="1">
              <a:off x="4018618" y="3406576"/>
              <a:ext cx="9764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3" name="Straight Connector 112">
              <a:extLst>
                <a:ext uri="{FF2B5EF4-FFF2-40B4-BE49-F238E27FC236}">
                  <a16:creationId xmlns:a16="http://schemas.microsoft.com/office/drawing/2014/main" id="{CF98C6E6-3656-4EC4-80B6-50A84D1F93E8}"/>
                </a:ext>
              </a:extLst>
            </p:cNvPr>
            <p:cNvCxnSpPr/>
            <p:nvPr/>
          </p:nvCxnSpPr>
          <p:spPr bwMode="auto">
            <a:xfrm flipV="1">
              <a:off x="4311548"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A714A2B9-162C-41F3-BE5F-8F0C25152976}"/>
                </a:ext>
              </a:extLst>
            </p:cNvPr>
            <p:cNvCxnSpPr/>
            <p:nvPr/>
          </p:nvCxnSpPr>
          <p:spPr bwMode="auto">
            <a:xfrm flipH="1" flipV="1">
              <a:off x="4216864"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34F6D63D-1E5D-4F1E-ADC2-DDD5AF41AE04}"/>
                </a:ext>
              </a:extLst>
            </p:cNvPr>
            <p:cNvCxnSpPr/>
            <p:nvPr/>
          </p:nvCxnSpPr>
          <p:spPr bwMode="auto">
            <a:xfrm flipV="1">
              <a:off x="4515711" y="3406576"/>
              <a:ext cx="100602" cy="2474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A1055CA4-29DE-45C1-B6B5-7C98678C7112}"/>
                </a:ext>
              </a:extLst>
            </p:cNvPr>
            <p:cNvCxnSpPr/>
            <p:nvPr/>
          </p:nvCxnSpPr>
          <p:spPr bwMode="auto">
            <a:xfrm flipH="1" flipV="1">
              <a:off x="4421026" y="3406576"/>
              <a:ext cx="94684" cy="25102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EB5F01A2-C231-4B32-972E-4A4DF4D113BC}"/>
                </a:ext>
              </a:extLst>
            </p:cNvPr>
            <p:cNvCxnSpPr/>
            <p:nvPr/>
          </p:nvCxnSpPr>
          <p:spPr bwMode="auto">
            <a:xfrm flipH="1" flipV="1">
              <a:off x="4625190" y="3406576"/>
              <a:ext cx="59178" cy="1555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118" name="TextBox 165">
            <a:extLst>
              <a:ext uri="{FF2B5EF4-FFF2-40B4-BE49-F238E27FC236}">
                <a16:creationId xmlns:a16="http://schemas.microsoft.com/office/drawing/2014/main" id="{8F87786A-34D5-49D8-9300-4A068E911A47}"/>
              </a:ext>
            </a:extLst>
          </p:cNvPr>
          <p:cNvSpPr txBox="1">
            <a:spLocks noChangeArrowheads="1"/>
          </p:cNvSpPr>
          <p:nvPr/>
        </p:nvSpPr>
        <p:spPr bwMode="auto">
          <a:xfrm>
            <a:off x="3249931" y="3119439"/>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2K</a:t>
            </a:r>
            <a:r>
              <a:rPr lang="el-GR" sz="1100" b="0" dirty="0"/>
              <a:t>Ω</a:t>
            </a:r>
            <a:endParaRPr lang="en-GB" sz="1100" b="0" dirty="0"/>
          </a:p>
        </p:txBody>
      </p:sp>
      <p:sp>
        <p:nvSpPr>
          <p:cNvPr id="119" name="TextBox 166">
            <a:extLst>
              <a:ext uri="{FF2B5EF4-FFF2-40B4-BE49-F238E27FC236}">
                <a16:creationId xmlns:a16="http://schemas.microsoft.com/office/drawing/2014/main" id="{E3536C11-987C-4B9D-A341-DF537879DB22}"/>
              </a:ext>
            </a:extLst>
          </p:cNvPr>
          <p:cNvSpPr txBox="1">
            <a:spLocks noChangeArrowheads="1"/>
          </p:cNvSpPr>
          <p:nvPr/>
        </p:nvSpPr>
        <p:spPr bwMode="auto">
          <a:xfrm>
            <a:off x="3222425" y="3325813"/>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1K</a:t>
            </a:r>
            <a:r>
              <a:rPr lang="el-GR" sz="1100" b="0" dirty="0"/>
              <a:t>Ω</a:t>
            </a:r>
            <a:endParaRPr lang="en-GB" sz="1100" b="0" dirty="0"/>
          </a:p>
        </p:txBody>
      </p:sp>
      <p:sp>
        <p:nvSpPr>
          <p:cNvPr id="120" name="TextBox 167">
            <a:extLst>
              <a:ext uri="{FF2B5EF4-FFF2-40B4-BE49-F238E27FC236}">
                <a16:creationId xmlns:a16="http://schemas.microsoft.com/office/drawing/2014/main" id="{09D77CED-DACE-429A-8C6C-43EB81BA1DCB}"/>
              </a:ext>
            </a:extLst>
          </p:cNvPr>
          <p:cNvSpPr txBox="1">
            <a:spLocks noChangeArrowheads="1"/>
          </p:cNvSpPr>
          <p:nvPr/>
        </p:nvSpPr>
        <p:spPr bwMode="auto">
          <a:xfrm>
            <a:off x="3207614" y="3533775"/>
            <a:ext cx="7595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510</a:t>
            </a:r>
            <a:r>
              <a:rPr lang="el-GR" sz="1100" b="0"/>
              <a:t>Ω</a:t>
            </a:r>
            <a:endParaRPr lang="en-GB" sz="1100" b="0" dirty="0"/>
          </a:p>
        </p:txBody>
      </p:sp>
      <p:sp>
        <p:nvSpPr>
          <p:cNvPr id="121" name="TextBox 168">
            <a:extLst>
              <a:ext uri="{FF2B5EF4-FFF2-40B4-BE49-F238E27FC236}">
                <a16:creationId xmlns:a16="http://schemas.microsoft.com/office/drawing/2014/main" id="{433F679E-A6DB-4D40-A99A-8E16B21A2005}"/>
              </a:ext>
            </a:extLst>
          </p:cNvPr>
          <p:cNvSpPr txBox="1">
            <a:spLocks noChangeArrowheads="1"/>
          </p:cNvSpPr>
          <p:nvPr/>
        </p:nvSpPr>
        <p:spPr bwMode="auto">
          <a:xfrm>
            <a:off x="3249931" y="3821114"/>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2K</a:t>
            </a:r>
            <a:r>
              <a:rPr lang="el-GR" sz="1100" b="0" dirty="0"/>
              <a:t>Ω</a:t>
            </a:r>
            <a:endParaRPr lang="en-GB" sz="1100" b="0" dirty="0"/>
          </a:p>
        </p:txBody>
      </p:sp>
      <p:sp>
        <p:nvSpPr>
          <p:cNvPr id="122" name="TextBox 169">
            <a:extLst>
              <a:ext uri="{FF2B5EF4-FFF2-40B4-BE49-F238E27FC236}">
                <a16:creationId xmlns:a16="http://schemas.microsoft.com/office/drawing/2014/main" id="{8B64A554-CD7A-4FAB-BCEC-AF05E396EC12}"/>
              </a:ext>
            </a:extLst>
          </p:cNvPr>
          <p:cNvSpPr txBox="1">
            <a:spLocks noChangeArrowheads="1"/>
          </p:cNvSpPr>
          <p:nvPr/>
        </p:nvSpPr>
        <p:spPr bwMode="auto">
          <a:xfrm>
            <a:off x="3222425" y="4029075"/>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1K</a:t>
            </a:r>
            <a:r>
              <a:rPr lang="el-GR" sz="1100" b="0" dirty="0"/>
              <a:t>Ω</a:t>
            </a:r>
            <a:endParaRPr lang="en-GB" sz="1100" b="0" dirty="0"/>
          </a:p>
        </p:txBody>
      </p:sp>
      <p:sp>
        <p:nvSpPr>
          <p:cNvPr id="123" name="TextBox 170">
            <a:extLst>
              <a:ext uri="{FF2B5EF4-FFF2-40B4-BE49-F238E27FC236}">
                <a16:creationId xmlns:a16="http://schemas.microsoft.com/office/drawing/2014/main" id="{DB8461AA-35DF-4259-9A85-94ED9AA3EAE1}"/>
              </a:ext>
            </a:extLst>
          </p:cNvPr>
          <p:cNvSpPr txBox="1">
            <a:spLocks noChangeArrowheads="1"/>
          </p:cNvSpPr>
          <p:nvPr/>
        </p:nvSpPr>
        <p:spPr bwMode="auto">
          <a:xfrm>
            <a:off x="3207614" y="4235450"/>
            <a:ext cx="7595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510</a:t>
            </a:r>
            <a:r>
              <a:rPr lang="el-GR" sz="1100" b="0"/>
              <a:t>Ω</a:t>
            </a:r>
            <a:endParaRPr lang="en-GB" sz="1100" b="0" dirty="0"/>
          </a:p>
        </p:txBody>
      </p:sp>
      <p:sp>
        <p:nvSpPr>
          <p:cNvPr id="124" name="TextBox 171">
            <a:extLst>
              <a:ext uri="{FF2B5EF4-FFF2-40B4-BE49-F238E27FC236}">
                <a16:creationId xmlns:a16="http://schemas.microsoft.com/office/drawing/2014/main" id="{28FD5906-C485-4966-B0CE-2EA2C41C2E21}"/>
              </a:ext>
            </a:extLst>
          </p:cNvPr>
          <p:cNvSpPr txBox="1">
            <a:spLocks noChangeArrowheads="1"/>
          </p:cNvSpPr>
          <p:nvPr/>
        </p:nvSpPr>
        <p:spPr bwMode="auto">
          <a:xfrm>
            <a:off x="3249931" y="4514850"/>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1K</a:t>
            </a:r>
            <a:r>
              <a:rPr lang="el-GR" sz="1100" b="0" dirty="0"/>
              <a:t>Ω</a:t>
            </a:r>
            <a:endParaRPr lang="en-GB" sz="1100" b="0" dirty="0"/>
          </a:p>
        </p:txBody>
      </p:sp>
      <p:sp>
        <p:nvSpPr>
          <p:cNvPr id="125" name="TextBox 172">
            <a:extLst>
              <a:ext uri="{FF2B5EF4-FFF2-40B4-BE49-F238E27FC236}">
                <a16:creationId xmlns:a16="http://schemas.microsoft.com/office/drawing/2014/main" id="{E8A92DCF-7586-4D8A-91A5-1652CB970FD5}"/>
              </a:ext>
            </a:extLst>
          </p:cNvPr>
          <p:cNvSpPr txBox="1">
            <a:spLocks noChangeArrowheads="1"/>
          </p:cNvSpPr>
          <p:nvPr/>
        </p:nvSpPr>
        <p:spPr bwMode="auto">
          <a:xfrm>
            <a:off x="3222425" y="4743450"/>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510</a:t>
            </a:r>
            <a:r>
              <a:rPr lang="el-GR" sz="1100" b="0"/>
              <a:t>Ω</a:t>
            </a:r>
            <a:endParaRPr lang="en-GB" sz="1100" b="0" dirty="0"/>
          </a:p>
        </p:txBody>
      </p:sp>
      <p:sp>
        <p:nvSpPr>
          <p:cNvPr id="126" name="TextBox 174">
            <a:extLst>
              <a:ext uri="{FF2B5EF4-FFF2-40B4-BE49-F238E27FC236}">
                <a16:creationId xmlns:a16="http://schemas.microsoft.com/office/drawing/2014/main" id="{2ABB8375-62DF-4AE6-AF41-F5B310EBDB6B}"/>
              </a:ext>
            </a:extLst>
          </p:cNvPr>
          <p:cNvSpPr txBox="1">
            <a:spLocks noChangeArrowheads="1"/>
          </p:cNvSpPr>
          <p:nvPr/>
        </p:nvSpPr>
        <p:spPr bwMode="auto">
          <a:xfrm>
            <a:off x="3222425" y="5132389"/>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100</a:t>
            </a:r>
            <a:r>
              <a:rPr lang="el-GR" sz="1100" b="0"/>
              <a:t>Ω</a:t>
            </a:r>
            <a:endParaRPr lang="en-GB" sz="1100" b="0" dirty="0"/>
          </a:p>
        </p:txBody>
      </p:sp>
      <p:sp>
        <p:nvSpPr>
          <p:cNvPr id="127" name="TextBox 175">
            <a:extLst>
              <a:ext uri="{FF2B5EF4-FFF2-40B4-BE49-F238E27FC236}">
                <a16:creationId xmlns:a16="http://schemas.microsoft.com/office/drawing/2014/main" id="{641F7FCC-E03E-4B56-8911-6FE28D836C79}"/>
              </a:ext>
            </a:extLst>
          </p:cNvPr>
          <p:cNvSpPr txBox="1">
            <a:spLocks noChangeArrowheads="1"/>
          </p:cNvSpPr>
          <p:nvPr/>
        </p:nvSpPr>
        <p:spPr bwMode="auto">
          <a:xfrm>
            <a:off x="3222425" y="5330825"/>
            <a:ext cx="757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100</a:t>
            </a:r>
            <a:r>
              <a:rPr lang="el-GR" sz="1100" b="0"/>
              <a:t>Ω</a:t>
            </a:r>
            <a:endParaRPr lang="en-GB" sz="1100" b="0" dirty="0"/>
          </a:p>
        </p:txBody>
      </p:sp>
      <p:cxnSp>
        <p:nvCxnSpPr>
          <p:cNvPr id="128" name="Straight Connector 127">
            <a:extLst>
              <a:ext uri="{FF2B5EF4-FFF2-40B4-BE49-F238E27FC236}">
                <a16:creationId xmlns:a16="http://schemas.microsoft.com/office/drawing/2014/main" id="{FFD0052E-D78F-4360-B2C7-A0FEB0A36E92}"/>
              </a:ext>
            </a:extLst>
          </p:cNvPr>
          <p:cNvCxnSpPr/>
          <p:nvPr/>
        </p:nvCxnSpPr>
        <p:spPr bwMode="auto">
          <a:xfrm>
            <a:off x="5348843" y="3336925"/>
            <a:ext cx="0" cy="9969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6290EFA0-B51E-417D-BDCD-FD934CF6570E}"/>
              </a:ext>
            </a:extLst>
          </p:cNvPr>
          <p:cNvCxnSpPr/>
          <p:nvPr/>
        </p:nvCxnSpPr>
        <p:spPr bwMode="auto">
          <a:xfrm>
            <a:off x="5042047" y="4051300"/>
            <a:ext cx="0" cy="6096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9E127024-58BA-4707-A4E7-620E42C9D96A}"/>
              </a:ext>
            </a:extLst>
          </p:cNvPr>
          <p:cNvCxnSpPr/>
          <p:nvPr/>
        </p:nvCxnSpPr>
        <p:spPr bwMode="auto">
          <a:xfrm>
            <a:off x="5042047" y="4765676"/>
            <a:ext cx="0" cy="19526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E0C6FC7B-4554-46D4-A291-0D854FB23F5C}"/>
              </a:ext>
            </a:extLst>
          </p:cNvPr>
          <p:cNvCxnSpPr/>
          <p:nvPr/>
        </p:nvCxnSpPr>
        <p:spPr bwMode="auto">
          <a:xfrm>
            <a:off x="5348844" y="4330700"/>
            <a:ext cx="706691"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ED71F0DE-A494-4162-AB00-3C20F48AE8D2}"/>
              </a:ext>
            </a:extLst>
          </p:cNvPr>
          <p:cNvCxnSpPr/>
          <p:nvPr/>
        </p:nvCxnSpPr>
        <p:spPr bwMode="auto">
          <a:xfrm>
            <a:off x="5042047" y="4660900"/>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38D806E8-0C9F-468E-A35C-48FD9E039220}"/>
              </a:ext>
            </a:extLst>
          </p:cNvPr>
          <p:cNvCxnSpPr/>
          <p:nvPr/>
        </p:nvCxnSpPr>
        <p:spPr bwMode="auto">
          <a:xfrm>
            <a:off x="5042047" y="4960938"/>
            <a:ext cx="101348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34" name="Rectangle 133">
            <a:extLst>
              <a:ext uri="{FF2B5EF4-FFF2-40B4-BE49-F238E27FC236}">
                <a16:creationId xmlns:a16="http://schemas.microsoft.com/office/drawing/2014/main" id="{3672BCFD-6427-4BBB-B8B7-CA2E91E54449}"/>
              </a:ext>
            </a:extLst>
          </p:cNvPr>
          <p:cNvSpPr/>
          <p:nvPr/>
        </p:nvSpPr>
        <p:spPr bwMode="auto">
          <a:xfrm>
            <a:off x="6055535" y="4106864"/>
            <a:ext cx="1648240" cy="1570037"/>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5" name="TextBox 196">
            <a:extLst>
              <a:ext uri="{FF2B5EF4-FFF2-40B4-BE49-F238E27FC236}">
                <a16:creationId xmlns:a16="http://schemas.microsoft.com/office/drawing/2014/main" id="{4DD6590D-6DA4-4733-8BDA-996B302B272D}"/>
              </a:ext>
            </a:extLst>
          </p:cNvPr>
          <p:cNvSpPr txBox="1">
            <a:spLocks noChangeArrowheads="1"/>
          </p:cNvSpPr>
          <p:nvPr/>
        </p:nvSpPr>
        <p:spPr bwMode="auto">
          <a:xfrm>
            <a:off x="5996291" y="4159250"/>
            <a:ext cx="9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RED</a:t>
            </a:r>
          </a:p>
        </p:txBody>
      </p:sp>
      <p:sp>
        <p:nvSpPr>
          <p:cNvPr id="136" name="TextBox 197">
            <a:extLst>
              <a:ext uri="{FF2B5EF4-FFF2-40B4-BE49-F238E27FC236}">
                <a16:creationId xmlns:a16="http://schemas.microsoft.com/office/drawing/2014/main" id="{3D241BA5-845C-410A-B118-D8B63125C66F}"/>
              </a:ext>
            </a:extLst>
          </p:cNvPr>
          <p:cNvSpPr txBox="1">
            <a:spLocks noChangeArrowheads="1"/>
          </p:cNvSpPr>
          <p:nvPr/>
        </p:nvSpPr>
        <p:spPr bwMode="auto">
          <a:xfrm>
            <a:off x="5996290" y="4503738"/>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GREEN</a:t>
            </a:r>
          </a:p>
        </p:txBody>
      </p:sp>
      <p:sp>
        <p:nvSpPr>
          <p:cNvPr id="137" name="TextBox 198">
            <a:extLst>
              <a:ext uri="{FF2B5EF4-FFF2-40B4-BE49-F238E27FC236}">
                <a16:creationId xmlns:a16="http://schemas.microsoft.com/office/drawing/2014/main" id="{C6DC1310-1A45-419F-A1DC-468EFDFE92B9}"/>
              </a:ext>
            </a:extLst>
          </p:cNvPr>
          <p:cNvSpPr txBox="1">
            <a:spLocks noChangeArrowheads="1"/>
          </p:cNvSpPr>
          <p:nvPr/>
        </p:nvSpPr>
        <p:spPr bwMode="auto">
          <a:xfrm>
            <a:off x="5996290" y="4806950"/>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BLUE</a:t>
            </a:r>
          </a:p>
        </p:txBody>
      </p:sp>
      <p:sp>
        <p:nvSpPr>
          <p:cNvPr id="138" name="TextBox 199">
            <a:extLst>
              <a:ext uri="{FF2B5EF4-FFF2-40B4-BE49-F238E27FC236}">
                <a16:creationId xmlns:a16="http://schemas.microsoft.com/office/drawing/2014/main" id="{32FB9AE0-AA7B-4293-B1FC-C5E21F05E861}"/>
              </a:ext>
            </a:extLst>
          </p:cNvPr>
          <p:cNvSpPr txBox="1">
            <a:spLocks noChangeArrowheads="1"/>
          </p:cNvSpPr>
          <p:nvPr/>
        </p:nvSpPr>
        <p:spPr bwMode="auto">
          <a:xfrm>
            <a:off x="5996290" y="5140326"/>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HS</a:t>
            </a:r>
          </a:p>
        </p:txBody>
      </p:sp>
      <p:sp>
        <p:nvSpPr>
          <p:cNvPr id="139" name="TextBox 200">
            <a:extLst>
              <a:ext uri="{FF2B5EF4-FFF2-40B4-BE49-F238E27FC236}">
                <a16:creationId xmlns:a16="http://schemas.microsoft.com/office/drawing/2014/main" id="{D5D0E5EB-3A13-4382-9CFF-57BE11C4A62C}"/>
              </a:ext>
            </a:extLst>
          </p:cNvPr>
          <p:cNvSpPr txBox="1">
            <a:spLocks noChangeArrowheads="1"/>
          </p:cNvSpPr>
          <p:nvPr/>
        </p:nvSpPr>
        <p:spPr bwMode="auto">
          <a:xfrm>
            <a:off x="5996290" y="5394325"/>
            <a:ext cx="12271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VS</a:t>
            </a:r>
          </a:p>
        </p:txBody>
      </p:sp>
      <p:sp>
        <p:nvSpPr>
          <p:cNvPr id="140" name="TextBox 202">
            <a:extLst>
              <a:ext uri="{FF2B5EF4-FFF2-40B4-BE49-F238E27FC236}">
                <a16:creationId xmlns:a16="http://schemas.microsoft.com/office/drawing/2014/main" id="{84376005-6E76-47EB-9E41-F947B6A860A5}"/>
              </a:ext>
            </a:extLst>
          </p:cNvPr>
          <p:cNvSpPr txBox="1">
            <a:spLocks noChangeArrowheads="1"/>
          </p:cNvSpPr>
          <p:nvPr/>
        </p:nvSpPr>
        <p:spPr bwMode="auto">
          <a:xfrm>
            <a:off x="5725463" y="5691189"/>
            <a:ext cx="234435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VGA connector</a:t>
            </a:r>
          </a:p>
        </p:txBody>
      </p:sp>
      <p:pic>
        <p:nvPicPr>
          <p:cNvPr id="141" name="Picture 2">
            <a:extLst>
              <a:ext uri="{FF2B5EF4-FFF2-40B4-BE49-F238E27FC236}">
                <a16:creationId xmlns:a16="http://schemas.microsoft.com/office/drawing/2014/main" id="{2C26627E-1630-4DC6-AAB0-9DB6CFE7A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056" y="4329006"/>
            <a:ext cx="2180539" cy="119868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2" name="TextBox 205">
            <a:extLst>
              <a:ext uri="{FF2B5EF4-FFF2-40B4-BE49-F238E27FC236}">
                <a16:creationId xmlns:a16="http://schemas.microsoft.com/office/drawing/2014/main" id="{8CE12610-7332-47EB-AD43-CAAC5C78EE3D}"/>
              </a:ext>
            </a:extLst>
          </p:cNvPr>
          <p:cNvSpPr txBox="1">
            <a:spLocks noChangeArrowheads="1"/>
          </p:cNvSpPr>
          <p:nvPr/>
        </p:nvSpPr>
        <p:spPr bwMode="auto">
          <a:xfrm>
            <a:off x="9368940" y="5691189"/>
            <a:ext cx="23422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VGA cable</a:t>
            </a:r>
          </a:p>
        </p:txBody>
      </p:sp>
      <p:sp>
        <p:nvSpPr>
          <p:cNvPr id="143" name="Right Arrow 206">
            <a:extLst>
              <a:ext uri="{FF2B5EF4-FFF2-40B4-BE49-F238E27FC236}">
                <a16:creationId xmlns:a16="http://schemas.microsoft.com/office/drawing/2014/main" id="{F57AB3E4-7B2A-41CA-B416-10FD05AE6C1A}"/>
              </a:ext>
            </a:extLst>
          </p:cNvPr>
          <p:cNvSpPr/>
          <p:nvPr/>
        </p:nvSpPr>
        <p:spPr bwMode="auto">
          <a:xfrm>
            <a:off x="8090973" y="4618039"/>
            <a:ext cx="1233535" cy="492125"/>
          </a:xfrm>
          <a:prstGeom prst="rightArrow">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Tree>
    <p:extLst>
      <p:ext uri="{BB962C8B-B14F-4D97-AF65-F5344CB8AC3E}">
        <p14:creationId xmlns:p14="http://schemas.microsoft.com/office/powerpoint/2010/main" val="78640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VGA Interface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17511"/>
          </a:xfrm>
        </p:spPr>
        <p:txBody>
          <a:bodyPr wrap="square" numCol="1" anchor="t" anchorCtr="0" compatLnSpc="1">
            <a:prstTxWarp prst="textNoShape">
              <a:avLst/>
            </a:prstTxWarp>
          </a:bodyPr>
          <a:lstStyle/>
          <a:p>
            <a:r>
              <a:rPr lang="en-GB" dirty="0"/>
              <a:t>VGA signals</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F8671B70-2A04-4D78-9135-43866DD22EAB}"/>
              </a:ext>
            </a:extLst>
          </p:cNvPr>
          <p:cNvGraphicFramePr>
            <a:graphicFrameLocks noGrp="1"/>
          </p:cNvGraphicFramePr>
          <p:nvPr>
            <p:extLst>
              <p:ext uri="{D42A27DB-BD31-4B8C-83A1-F6EECF244321}">
                <p14:modId xmlns:p14="http://schemas.microsoft.com/office/powerpoint/2010/main" val="4159348552"/>
              </p:ext>
            </p:extLst>
          </p:nvPr>
        </p:nvGraphicFramePr>
        <p:xfrm>
          <a:off x="683419" y="2133600"/>
          <a:ext cx="10596127" cy="3149598"/>
        </p:xfrm>
        <a:graphic>
          <a:graphicData uri="http://schemas.openxmlformats.org/drawingml/2006/table">
            <a:tbl>
              <a:tblPr firstRow="1" bandRow="1">
                <a:tableStyleId>{5C22544A-7EE6-4342-B048-85BDC9FD1C3A}</a:tableStyleId>
              </a:tblPr>
              <a:tblGrid>
                <a:gridCol w="2826849">
                  <a:extLst>
                    <a:ext uri="{9D8B030D-6E8A-4147-A177-3AD203B41FA5}">
                      <a16:colId xmlns:a16="http://schemas.microsoft.com/office/drawing/2014/main" val="20000"/>
                    </a:ext>
                  </a:extLst>
                </a:gridCol>
                <a:gridCol w="7769278">
                  <a:extLst>
                    <a:ext uri="{9D8B030D-6E8A-4147-A177-3AD203B41FA5}">
                      <a16:colId xmlns:a16="http://schemas.microsoft.com/office/drawing/2014/main" val="20001"/>
                    </a:ext>
                  </a:extLst>
                </a:gridCol>
              </a:tblGrid>
              <a:tr h="440503">
                <a:tc>
                  <a:txBody>
                    <a:bodyPr/>
                    <a:lstStyle/>
                    <a:p>
                      <a:r>
                        <a:rPr lang="en-GB" sz="1800" dirty="0"/>
                        <a:t>Name </a:t>
                      </a:r>
                    </a:p>
                  </a:txBody>
                  <a:tcPr marL="121872" marR="121872"/>
                </a:tc>
                <a:tc>
                  <a:txBody>
                    <a:bodyPr/>
                    <a:lstStyle/>
                    <a:p>
                      <a:r>
                        <a:rPr lang="en-GB" sz="1800" dirty="0"/>
                        <a:t>Description </a:t>
                      </a:r>
                    </a:p>
                  </a:txBody>
                  <a:tcPr marL="121872" marR="121872"/>
                </a:tc>
                <a:extLst>
                  <a:ext uri="{0D108BD9-81ED-4DB2-BD59-A6C34878D82A}">
                    <a16:rowId xmlns:a16="http://schemas.microsoft.com/office/drawing/2014/main" val="10000"/>
                  </a:ext>
                </a:extLst>
              </a:tr>
              <a:tr h="440503">
                <a:tc>
                  <a:txBody>
                    <a:bodyPr/>
                    <a:lstStyle/>
                    <a:p>
                      <a:r>
                        <a:rPr lang="en-GB" sz="1800" dirty="0"/>
                        <a:t>vga_red[2:0]</a:t>
                      </a:r>
                    </a:p>
                  </a:txBody>
                  <a:tcPr marL="121872" marR="121872"/>
                </a:tc>
                <a:tc>
                  <a:txBody>
                    <a:bodyPr/>
                    <a:lstStyle/>
                    <a:p>
                      <a:r>
                        <a:rPr lang="en-GB" sz="1800" dirty="0"/>
                        <a:t>3-bit red signal</a:t>
                      </a:r>
                    </a:p>
                  </a:txBody>
                  <a:tcPr marL="121872" marR="121872"/>
                </a:tc>
                <a:extLst>
                  <a:ext uri="{0D108BD9-81ED-4DB2-BD59-A6C34878D82A}">
                    <a16:rowId xmlns:a16="http://schemas.microsoft.com/office/drawing/2014/main" val="10001"/>
                  </a:ext>
                </a:extLst>
              </a:tr>
              <a:tr h="440503">
                <a:tc>
                  <a:txBody>
                    <a:bodyPr/>
                    <a:lstStyle/>
                    <a:p>
                      <a:r>
                        <a:rPr lang="en-GB" sz="1800" dirty="0"/>
                        <a:t>vga_green[2:0]</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3-bit green signal</a:t>
                      </a:r>
                    </a:p>
                  </a:txBody>
                  <a:tcPr marL="121872" marR="121872"/>
                </a:tc>
                <a:extLst>
                  <a:ext uri="{0D108BD9-81ED-4DB2-BD59-A6C34878D82A}">
                    <a16:rowId xmlns:a16="http://schemas.microsoft.com/office/drawing/2014/main" val="10002"/>
                  </a:ext>
                </a:extLst>
              </a:tr>
              <a:tr h="440503">
                <a:tc>
                  <a:txBody>
                    <a:bodyPr/>
                    <a:lstStyle/>
                    <a:p>
                      <a:r>
                        <a:rPr lang="en-GB" sz="1800" dirty="0"/>
                        <a:t>vga_blue[1:0]</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2-bit blue signal (less sensitive to eyes)</a:t>
                      </a:r>
                    </a:p>
                  </a:txBody>
                  <a:tcPr marL="121872" marR="121872"/>
                </a:tc>
                <a:extLst>
                  <a:ext uri="{0D108BD9-81ED-4DB2-BD59-A6C34878D82A}">
                    <a16:rowId xmlns:a16="http://schemas.microsoft.com/office/drawing/2014/main" val="10003"/>
                  </a:ext>
                </a:extLst>
              </a:tr>
              <a:tr h="693793">
                <a:tc>
                  <a:txBody>
                    <a:bodyPr/>
                    <a:lstStyle/>
                    <a:p>
                      <a:r>
                        <a:rPr lang="en-GB" sz="1800" dirty="0"/>
                        <a:t>hsync</a:t>
                      </a:r>
                    </a:p>
                  </a:txBody>
                  <a:tcPr marL="121872" marR="121872"/>
                </a:tc>
                <a:tc>
                  <a:txBody>
                    <a:bodyPr/>
                    <a:lstStyle/>
                    <a:p>
                      <a:r>
                        <a:rPr lang="en-GB" sz="1800" dirty="0"/>
                        <a:t>Horizontal synchronization signal: one pulse indicates the start of the next line.</a:t>
                      </a:r>
                    </a:p>
                  </a:txBody>
                  <a:tcPr marL="121872" marR="121872"/>
                </a:tc>
                <a:extLst>
                  <a:ext uri="{0D108BD9-81ED-4DB2-BD59-A6C34878D82A}">
                    <a16:rowId xmlns:a16="http://schemas.microsoft.com/office/drawing/2014/main" val="10004"/>
                  </a:ext>
                </a:extLst>
              </a:tr>
              <a:tr h="693793">
                <a:tc>
                  <a:txBody>
                    <a:bodyPr/>
                    <a:lstStyle/>
                    <a:p>
                      <a:r>
                        <a:rPr lang="en-GB" sz="1800" dirty="0"/>
                        <a:t>vsync</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Vertical synchronization signal: one pulse indicates the start of the next frame.</a:t>
                      </a:r>
                    </a:p>
                  </a:txBody>
                  <a:tcPr marL="121872" marR="121872"/>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2262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Image Buffer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58913"/>
            <a:ext cx="11180763" cy="4086225"/>
          </a:xfrm>
        </p:spPr>
        <p:txBody>
          <a:bodyPr wrap="square" numCol="1" anchor="t" anchorCtr="0" compatLnSpc="1">
            <a:prstTxWarp prst="textNoShape">
              <a:avLst/>
            </a:prstTxWarp>
          </a:bodyPr>
          <a:lstStyle/>
          <a:p>
            <a:pPr lvl="1"/>
            <a:r>
              <a:rPr lang="en-IN" altLang="en-US" dirty="0">
                <a:ea typeface="ＭＳ Ｐゴシック" panose="020B0600070205080204" pitchFamily="34" charset="-128"/>
              </a:rPr>
              <a:t>Stores the color information of all pixels in the image region</a:t>
            </a:r>
          </a:p>
          <a:p>
            <a:pPr lvl="1"/>
            <a:r>
              <a:rPr lang="en-IN" altLang="en-US" dirty="0">
                <a:ea typeface="ＭＳ Ｐゴシック" panose="020B0600070205080204" pitchFamily="34" charset="-128"/>
              </a:rPr>
              <a:t>Is implemented on a dual-port memory</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BFFE601-43BE-4F0D-8B56-AF53E9DB3F41}"/>
              </a:ext>
            </a:extLst>
          </p:cNvPr>
          <p:cNvSpPr/>
          <p:nvPr/>
        </p:nvSpPr>
        <p:spPr bwMode="auto">
          <a:xfrm>
            <a:off x="1546680" y="2751138"/>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3061F828-1B18-4A1E-BB78-F02C9193FD34}"/>
              </a:ext>
            </a:extLst>
          </p:cNvPr>
          <p:cNvSpPr/>
          <p:nvPr/>
        </p:nvSpPr>
        <p:spPr bwMode="auto">
          <a:xfrm>
            <a:off x="8710914" y="2974976"/>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VGA </a:t>
            </a:r>
          </a:p>
          <a:p>
            <a:pPr algn="ctr">
              <a:defRPr/>
            </a:pPr>
            <a:r>
              <a:rPr lang="en-GB" sz="1200" dirty="0"/>
              <a:t>interface</a:t>
            </a:r>
          </a:p>
        </p:txBody>
      </p:sp>
      <p:cxnSp>
        <p:nvCxnSpPr>
          <p:cNvPr id="7" name="Straight Arrow Connector 6">
            <a:extLst>
              <a:ext uri="{FF2B5EF4-FFF2-40B4-BE49-F238E27FC236}">
                <a16:creationId xmlns:a16="http://schemas.microsoft.com/office/drawing/2014/main" id="{5218E354-E4B0-4FA6-9170-9125F58795DA}"/>
              </a:ext>
            </a:extLst>
          </p:cNvPr>
          <p:cNvCxnSpPr/>
          <p:nvPr/>
        </p:nvCxnSpPr>
        <p:spPr bwMode="auto">
          <a:xfrm>
            <a:off x="9891552" y="441801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4DF76C7E-47C5-4DA1-8CDF-6943E480EBC1}"/>
              </a:ext>
            </a:extLst>
          </p:cNvPr>
          <p:cNvCxnSpPr/>
          <p:nvPr/>
        </p:nvCxnSpPr>
        <p:spPr bwMode="auto">
          <a:xfrm>
            <a:off x="9891552" y="5380038"/>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E12BD0C3-2481-4B05-8A8F-4EBFD49264F9}"/>
              </a:ext>
            </a:extLst>
          </p:cNvPr>
          <p:cNvCxnSpPr/>
          <p:nvPr/>
        </p:nvCxnSpPr>
        <p:spPr bwMode="auto">
          <a:xfrm>
            <a:off x="9891552" y="359886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1D86E936-9522-4B61-BC75-561181B62AEF}"/>
              </a:ext>
            </a:extLst>
          </p:cNvPr>
          <p:cNvSpPr/>
          <p:nvPr/>
        </p:nvSpPr>
        <p:spPr bwMode="auto">
          <a:xfrm rot="5400000">
            <a:off x="7087229" y="4205375"/>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11" name="Rectangle 10">
            <a:extLst>
              <a:ext uri="{FF2B5EF4-FFF2-40B4-BE49-F238E27FC236}">
                <a16:creationId xmlns:a16="http://schemas.microsoft.com/office/drawing/2014/main" id="{43039C08-F65B-484A-9FFA-393B0B2EEEAA}"/>
              </a:ext>
            </a:extLst>
          </p:cNvPr>
          <p:cNvSpPr/>
          <p:nvPr/>
        </p:nvSpPr>
        <p:spPr bwMode="auto">
          <a:xfrm>
            <a:off x="4546941" y="3038475"/>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Image</a:t>
            </a:r>
          </a:p>
          <a:p>
            <a:pPr algn="ctr">
              <a:defRPr/>
            </a:pPr>
            <a:r>
              <a:rPr lang="en-GB" sz="1200" dirty="0"/>
              <a:t>buffer</a:t>
            </a:r>
          </a:p>
        </p:txBody>
      </p:sp>
      <p:sp>
        <p:nvSpPr>
          <p:cNvPr id="12" name="Rectangle 11">
            <a:extLst>
              <a:ext uri="{FF2B5EF4-FFF2-40B4-BE49-F238E27FC236}">
                <a16:creationId xmlns:a16="http://schemas.microsoft.com/office/drawing/2014/main" id="{E1DC2C56-72FC-43C2-8E5A-891FCC820182}"/>
              </a:ext>
            </a:extLst>
          </p:cNvPr>
          <p:cNvSpPr/>
          <p:nvPr/>
        </p:nvSpPr>
        <p:spPr bwMode="auto">
          <a:xfrm>
            <a:off x="4546941" y="4775200"/>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Text</a:t>
            </a:r>
          </a:p>
          <a:p>
            <a:pPr algn="ctr">
              <a:defRPr/>
            </a:pPr>
            <a:r>
              <a:rPr lang="en-GB" sz="1200" dirty="0"/>
              <a:t>console</a:t>
            </a:r>
          </a:p>
        </p:txBody>
      </p:sp>
      <p:cxnSp>
        <p:nvCxnSpPr>
          <p:cNvPr id="13" name="Straight Arrow Connector 12">
            <a:extLst>
              <a:ext uri="{FF2B5EF4-FFF2-40B4-BE49-F238E27FC236}">
                <a16:creationId xmlns:a16="http://schemas.microsoft.com/office/drawing/2014/main" id="{0D5CBC52-2EBA-4C00-B999-B14A26E8AA71}"/>
              </a:ext>
            </a:extLst>
          </p:cNvPr>
          <p:cNvCxnSpPr/>
          <p:nvPr/>
        </p:nvCxnSpPr>
        <p:spPr bwMode="auto">
          <a:xfrm flipH="1">
            <a:off x="6006871" y="3151188"/>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B522EA80-3823-4F2E-9562-5137533CF235}"/>
              </a:ext>
            </a:extLst>
          </p:cNvPr>
          <p:cNvCxnSpPr/>
          <p:nvPr/>
        </p:nvCxnSpPr>
        <p:spPr bwMode="auto">
          <a:xfrm flipH="1">
            <a:off x="6006871" y="3465513"/>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A2889CC4-D502-4A1B-829C-8765C7FFCF45}"/>
              </a:ext>
            </a:extLst>
          </p:cNvPr>
          <p:cNvCxnSpPr/>
          <p:nvPr/>
        </p:nvCxnSpPr>
        <p:spPr bwMode="auto">
          <a:xfrm flipH="1">
            <a:off x="6006871" y="4922838"/>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6E38C28B-2D13-455E-A995-3736DEAE3B7D}"/>
              </a:ext>
            </a:extLst>
          </p:cNvPr>
          <p:cNvCxnSpPr/>
          <p:nvPr/>
        </p:nvCxnSpPr>
        <p:spPr bwMode="auto">
          <a:xfrm flipH="1">
            <a:off x="6006870" y="5159375"/>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2B85E158-1EE6-46DE-B4ED-4353D89ADCD5}"/>
              </a:ext>
            </a:extLst>
          </p:cNvPr>
          <p:cNvCxnSpPr/>
          <p:nvPr/>
        </p:nvCxnSpPr>
        <p:spPr bwMode="auto">
          <a:xfrm flipV="1">
            <a:off x="6425807" y="3159125"/>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CC93C75F-A146-4F3B-9A6E-DCF3365EA727}"/>
              </a:ext>
            </a:extLst>
          </p:cNvPr>
          <p:cNvCxnSpPr/>
          <p:nvPr/>
        </p:nvCxnSpPr>
        <p:spPr bwMode="auto">
          <a:xfrm flipV="1">
            <a:off x="6846859" y="3465513"/>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A5383135-1E0E-4E04-B378-EDFC96948596}"/>
              </a:ext>
            </a:extLst>
          </p:cNvPr>
          <p:cNvSpPr/>
          <p:nvPr/>
        </p:nvSpPr>
        <p:spPr bwMode="auto">
          <a:xfrm>
            <a:off x="6387722" y="3128964"/>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20" name="Oval 19">
            <a:extLst>
              <a:ext uri="{FF2B5EF4-FFF2-40B4-BE49-F238E27FC236}">
                <a16:creationId xmlns:a16="http://schemas.microsoft.com/office/drawing/2014/main" id="{E666EF36-E9AE-4F66-A889-36F655D4384D}"/>
              </a:ext>
            </a:extLst>
          </p:cNvPr>
          <p:cNvSpPr/>
          <p:nvPr/>
        </p:nvSpPr>
        <p:spPr bwMode="auto">
          <a:xfrm>
            <a:off x="6815122" y="3449639"/>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cxnSp>
        <p:nvCxnSpPr>
          <p:cNvPr id="21" name="Straight Arrow Connector 20">
            <a:extLst>
              <a:ext uri="{FF2B5EF4-FFF2-40B4-BE49-F238E27FC236}">
                <a16:creationId xmlns:a16="http://schemas.microsoft.com/office/drawing/2014/main" id="{2F4C1F6E-BD38-4CCB-9685-4482D51D5C5D}"/>
              </a:ext>
            </a:extLst>
          </p:cNvPr>
          <p:cNvCxnSpPr/>
          <p:nvPr/>
        </p:nvCxnSpPr>
        <p:spPr bwMode="auto">
          <a:xfrm>
            <a:off x="6006871" y="3908425"/>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5560DE31-CE47-499F-A3C6-AFA0197C46C4}"/>
              </a:ext>
            </a:extLst>
          </p:cNvPr>
          <p:cNvCxnSpPr/>
          <p:nvPr/>
        </p:nvCxnSpPr>
        <p:spPr bwMode="auto">
          <a:xfrm>
            <a:off x="7162119" y="4779963"/>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76834CF1-E905-401F-A821-0C5F10BFCDD2}"/>
              </a:ext>
            </a:extLst>
          </p:cNvPr>
          <p:cNvCxnSpPr/>
          <p:nvPr/>
        </p:nvCxnSpPr>
        <p:spPr bwMode="auto">
          <a:xfrm flipV="1">
            <a:off x="7162119" y="4779963"/>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1E1B8EBE-D2CD-4D77-B739-C1265A87F1B0}"/>
              </a:ext>
            </a:extLst>
          </p:cNvPr>
          <p:cNvCxnSpPr/>
          <p:nvPr/>
        </p:nvCxnSpPr>
        <p:spPr bwMode="auto">
          <a:xfrm>
            <a:off x="6006871" y="5580063"/>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261B0606-0C39-49F2-A7A8-A971CD928A65}"/>
              </a:ext>
            </a:extLst>
          </p:cNvPr>
          <p:cNvCxnSpPr/>
          <p:nvPr/>
        </p:nvCxnSpPr>
        <p:spPr bwMode="auto">
          <a:xfrm>
            <a:off x="8095204" y="4413250"/>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81FE1BD5-70BC-4E73-BC63-A6D508BF9D69}"/>
              </a:ext>
            </a:extLst>
          </p:cNvPr>
          <p:cNvSpPr txBox="1">
            <a:spLocks noChangeArrowheads="1"/>
          </p:cNvSpPr>
          <p:nvPr/>
        </p:nvSpPr>
        <p:spPr bwMode="auto">
          <a:xfrm>
            <a:off x="10327415" y="4149726"/>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Color</a:t>
            </a:r>
          </a:p>
        </p:txBody>
      </p:sp>
      <p:sp>
        <p:nvSpPr>
          <p:cNvPr id="27" name="TextBox 51">
            <a:extLst>
              <a:ext uri="{FF2B5EF4-FFF2-40B4-BE49-F238E27FC236}">
                <a16:creationId xmlns:a16="http://schemas.microsoft.com/office/drawing/2014/main" id="{807E070B-21D0-4CE8-B251-F9CE414701C7}"/>
              </a:ext>
            </a:extLst>
          </p:cNvPr>
          <p:cNvSpPr txBox="1">
            <a:spLocks noChangeArrowheads="1"/>
          </p:cNvSpPr>
          <p:nvPr/>
        </p:nvSpPr>
        <p:spPr bwMode="auto">
          <a:xfrm>
            <a:off x="10327416" y="3349626"/>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HS</a:t>
            </a:r>
          </a:p>
        </p:txBody>
      </p:sp>
      <p:sp>
        <p:nvSpPr>
          <p:cNvPr id="28" name="TextBox 52">
            <a:extLst>
              <a:ext uri="{FF2B5EF4-FFF2-40B4-BE49-F238E27FC236}">
                <a16:creationId xmlns:a16="http://schemas.microsoft.com/office/drawing/2014/main" id="{0B74EAB8-6896-456C-A13E-0062A42AF3F7}"/>
              </a:ext>
            </a:extLst>
          </p:cNvPr>
          <p:cNvSpPr txBox="1">
            <a:spLocks noChangeArrowheads="1"/>
          </p:cNvSpPr>
          <p:nvPr/>
        </p:nvSpPr>
        <p:spPr bwMode="auto">
          <a:xfrm>
            <a:off x="10327416" y="5141913"/>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VS</a:t>
            </a:r>
          </a:p>
        </p:txBody>
      </p:sp>
      <p:sp>
        <p:nvSpPr>
          <p:cNvPr id="29" name="TextBox 53">
            <a:extLst>
              <a:ext uri="{FF2B5EF4-FFF2-40B4-BE49-F238E27FC236}">
                <a16:creationId xmlns:a16="http://schemas.microsoft.com/office/drawing/2014/main" id="{4E021A6A-C188-4DDE-B329-1053E2658673}"/>
              </a:ext>
            </a:extLst>
          </p:cNvPr>
          <p:cNvSpPr txBox="1">
            <a:spLocks noChangeArrowheads="1"/>
          </p:cNvSpPr>
          <p:nvPr/>
        </p:nvSpPr>
        <p:spPr bwMode="auto">
          <a:xfrm rot="5400000">
            <a:off x="7546810" y="4289832"/>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Mux</a:t>
            </a:r>
          </a:p>
        </p:txBody>
      </p:sp>
      <p:sp>
        <p:nvSpPr>
          <p:cNvPr id="30" name="TextBox 54">
            <a:extLst>
              <a:ext uri="{FF2B5EF4-FFF2-40B4-BE49-F238E27FC236}">
                <a16:creationId xmlns:a16="http://schemas.microsoft.com/office/drawing/2014/main" id="{EAB543A6-D563-416F-81DD-306D63406283}"/>
              </a:ext>
            </a:extLst>
          </p:cNvPr>
          <p:cNvSpPr txBox="1">
            <a:spLocks noChangeArrowheads="1"/>
          </p:cNvSpPr>
          <p:nvPr/>
        </p:nvSpPr>
        <p:spPr bwMode="auto">
          <a:xfrm>
            <a:off x="7652994" y="294798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x</a:t>
            </a:r>
          </a:p>
        </p:txBody>
      </p:sp>
      <p:sp>
        <p:nvSpPr>
          <p:cNvPr id="31" name="TextBox 55">
            <a:extLst>
              <a:ext uri="{FF2B5EF4-FFF2-40B4-BE49-F238E27FC236}">
                <a16:creationId xmlns:a16="http://schemas.microsoft.com/office/drawing/2014/main" id="{CDBC4DD8-D51A-40DE-9C88-3C04F32A2F0F}"/>
              </a:ext>
            </a:extLst>
          </p:cNvPr>
          <p:cNvSpPr txBox="1">
            <a:spLocks noChangeArrowheads="1"/>
          </p:cNvSpPr>
          <p:nvPr/>
        </p:nvSpPr>
        <p:spPr bwMode="auto">
          <a:xfrm>
            <a:off x="7652994" y="3235326"/>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y</a:t>
            </a:r>
          </a:p>
        </p:txBody>
      </p:sp>
      <p:sp>
        <p:nvSpPr>
          <p:cNvPr id="32" name="TextBox 56">
            <a:extLst>
              <a:ext uri="{FF2B5EF4-FFF2-40B4-BE49-F238E27FC236}">
                <a16:creationId xmlns:a16="http://schemas.microsoft.com/office/drawing/2014/main" id="{D7F302CD-1F4C-410C-8FF8-A3F1962F8A91}"/>
              </a:ext>
            </a:extLst>
          </p:cNvPr>
          <p:cNvSpPr txBox="1">
            <a:spLocks noChangeArrowheads="1"/>
          </p:cNvSpPr>
          <p:nvPr/>
        </p:nvSpPr>
        <p:spPr bwMode="auto">
          <a:xfrm>
            <a:off x="5968785" y="3721100"/>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Image color</a:t>
            </a:r>
          </a:p>
        </p:txBody>
      </p:sp>
      <p:sp>
        <p:nvSpPr>
          <p:cNvPr id="33" name="TextBox 58">
            <a:extLst>
              <a:ext uri="{FF2B5EF4-FFF2-40B4-BE49-F238E27FC236}">
                <a16:creationId xmlns:a16="http://schemas.microsoft.com/office/drawing/2014/main" id="{F0F9C443-5A7D-4A3C-B3E4-C8D536FD6A1E}"/>
              </a:ext>
            </a:extLst>
          </p:cNvPr>
          <p:cNvSpPr txBox="1">
            <a:spLocks noChangeArrowheads="1"/>
          </p:cNvSpPr>
          <p:nvPr/>
        </p:nvSpPr>
        <p:spPr bwMode="auto">
          <a:xfrm>
            <a:off x="5968785" y="5354639"/>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Text color</a:t>
            </a:r>
          </a:p>
        </p:txBody>
      </p:sp>
      <p:sp>
        <p:nvSpPr>
          <p:cNvPr id="34" name="TextBox 59">
            <a:extLst>
              <a:ext uri="{FF2B5EF4-FFF2-40B4-BE49-F238E27FC236}">
                <a16:creationId xmlns:a16="http://schemas.microsoft.com/office/drawing/2014/main" id="{20A76FA7-A89B-4D0C-89F3-47CCC67F0B75}"/>
              </a:ext>
            </a:extLst>
          </p:cNvPr>
          <p:cNvSpPr txBox="1">
            <a:spLocks noChangeArrowheads="1"/>
          </p:cNvSpPr>
          <p:nvPr/>
        </p:nvSpPr>
        <p:spPr bwMode="auto">
          <a:xfrm>
            <a:off x="7195972" y="5337175"/>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Console region or image region</a:t>
            </a:r>
          </a:p>
        </p:txBody>
      </p:sp>
      <p:cxnSp>
        <p:nvCxnSpPr>
          <p:cNvPr id="35" name="Straight Connector 34">
            <a:extLst>
              <a:ext uri="{FF2B5EF4-FFF2-40B4-BE49-F238E27FC236}">
                <a16:creationId xmlns:a16="http://schemas.microsoft.com/office/drawing/2014/main" id="{E832DB30-8453-4D44-974F-9D7F0559DA25}"/>
              </a:ext>
            </a:extLst>
          </p:cNvPr>
          <p:cNvCxnSpPr/>
          <p:nvPr/>
        </p:nvCxnSpPr>
        <p:spPr bwMode="auto">
          <a:xfrm flipV="1">
            <a:off x="7909010" y="5086351"/>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44B871D9-CE84-4550-AEA1-3252FF2F18A0}"/>
              </a:ext>
            </a:extLst>
          </p:cNvPr>
          <p:cNvCxnSpPr/>
          <p:nvPr/>
        </p:nvCxnSpPr>
        <p:spPr bwMode="auto">
          <a:xfrm flipV="1">
            <a:off x="7286953" y="3071814"/>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760DE103-267B-4155-8708-0BD2AE99A38B}"/>
              </a:ext>
            </a:extLst>
          </p:cNvPr>
          <p:cNvCxnSpPr/>
          <p:nvPr/>
        </p:nvCxnSpPr>
        <p:spPr bwMode="auto">
          <a:xfrm flipV="1">
            <a:off x="7286953" y="3414714"/>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A4A4E686-0A58-42E7-A91A-7398C5F6B96E}"/>
              </a:ext>
            </a:extLst>
          </p:cNvPr>
          <p:cNvCxnSpPr/>
          <p:nvPr/>
        </p:nvCxnSpPr>
        <p:spPr bwMode="auto">
          <a:xfrm flipV="1">
            <a:off x="7286953" y="3848100"/>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4A5FAF9-F9D3-49A3-AA0D-480CBCC02D0A}"/>
              </a:ext>
            </a:extLst>
          </p:cNvPr>
          <p:cNvCxnSpPr/>
          <p:nvPr/>
        </p:nvCxnSpPr>
        <p:spPr bwMode="auto">
          <a:xfrm flipV="1">
            <a:off x="7286953" y="471805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088C8304-739A-4F69-AAA9-ECAD9FE4420B}"/>
              </a:ext>
            </a:extLst>
          </p:cNvPr>
          <p:cNvCxnSpPr/>
          <p:nvPr/>
        </p:nvCxnSpPr>
        <p:spPr bwMode="auto">
          <a:xfrm flipV="1">
            <a:off x="8258125" y="4359275"/>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D4B79573-E765-4E47-B124-0697B557A39E}"/>
              </a:ext>
            </a:extLst>
          </p:cNvPr>
          <p:cNvCxnSpPr/>
          <p:nvPr/>
        </p:nvCxnSpPr>
        <p:spPr bwMode="auto">
          <a:xfrm flipV="1">
            <a:off x="10075630" y="4359275"/>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6">
            <a:extLst>
              <a:ext uri="{FF2B5EF4-FFF2-40B4-BE49-F238E27FC236}">
                <a16:creationId xmlns:a16="http://schemas.microsoft.com/office/drawing/2014/main" id="{E023C5DB-1A08-40C0-B15D-D2431CAF46B8}"/>
              </a:ext>
            </a:extLst>
          </p:cNvPr>
          <p:cNvSpPr txBox="1">
            <a:spLocks noChangeArrowheads="1"/>
          </p:cNvSpPr>
          <p:nvPr/>
        </p:nvSpPr>
        <p:spPr bwMode="auto">
          <a:xfrm>
            <a:off x="7162119" y="37131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3" name="TextBox 77">
            <a:extLst>
              <a:ext uri="{FF2B5EF4-FFF2-40B4-BE49-F238E27FC236}">
                <a16:creationId xmlns:a16="http://schemas.microsoft.com/office/drawing/2014/main" id="{BF86B562-0101-4A9F-9807-2CF8D3FDE879}"/>
              </a:ext>
            </a:extLst>
          </p:cNvPr>
          <p:cNvSpPr txBox="1">
            <a:spLocks noChangeArrowheads="1"/>
          </p:cNvSpPr>
          <p:nvPr/>
        </p:nvSpPr>
        <p:spPr bwMode="auto">
          <a:xfrm>
            <a:off x="7162119" y="45815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4" name="TextBox 78">
            <a:extLst>
              <a:ext uri="{FF2B5EF4-FFF2-40B4-BE49-F238E27FC236}">
                <a16:creationId xmlns:a16="http://schemas.microsoft.com/office/drawing/2014/main" id="{F95E7C2B-7E17-44C5-8508-B52FAF14E547}"/>
              </a:ext>
            </a:extLst>
          </p:cNvPr>
          <p:cNvSpPr txBox="1">
            <a:spLocks noChangeArrowheads="1"/>
          </p:cNvSpPr>
          <p:nvPr/>
        </p:nvSpPr>
        <p:spPr bwMode="auto">
          <a:xfrm>
            <a:off x="8097320" y="4224339"/>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5" name="TextBox 79">
            <a:extLst>
              <a:ext uri="{FF2B5EF4-FFF2-40B4-BE49-F238E27FC236}">
                <a16:creationId xmlns:a16="http://schemas.microsoft.com/office/drawing/2014/main" id="{78FD2D83-03AA-4B19-BF77-533AFF2F227A}"/>
              </a:ext>
            </a:extLst>
          </p:cNvPr>
          <p:cNvSpPr txBox="1">
            <a:spLocks noChangeArrowheads="1"/>
          </p:cNvSpPr>
          <p:nvPr/>
        </p:nvSpPr>
        <p:spPr bwMode="auto">
          <a:xfrm>
            <a:off x="9919058" y="4227514"/>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6" name="Straight Arrow Connector 45">
            <a:extLst>
              <a:ext uri="{FF2B5EF4-FFF2-40B4-BE49-F238E27FC236}">
                <a16:creationId xmlns:a16="http://schemas.microsoft.com/office/drawing/2014/main" id="{386E2F51-38C5-4BE9-B6D7-FBE99B6598B2}"/>
              </a:ext>
            </a:extLst>
          </p:cNvPr>
          <p:cNvCxnSpPr/>
          <p:nvPr/>
        </p:nvCxnSpPr>
        <p:spPr bwMode="auto">
          <a:xfrm flipH="1">
            <a:off x="3025651" y="3316288"/>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7" name="TextBox 83">
            <a:extLst>
              <a:ext uri="{FF2B5EF4-FFF2-40B4-BE49-F238E27FC236}">
                <a16:creationId xmlns:a16="http://schemas.microsoft.com/office/drawing/2014/main" id="{644BCB10-2030-42F5-A35C-605BA59B256F}"/>
              </a:ext>
            </a:extLst>
          </p:cNvPr>
          <p:cNvSpPr txBox="1">
            <a:spLocks noChangeArrowheads="1"/>
          </p:cNvSpPr>
          <p:nvPr/>
        </p:nvSpPr>
        <p:spPr bwMode="auto">
          <a:xfrm>
            <a:off x="3046810" y="306070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address</a:t>
            </a:r>
          </a:p>
        </p:txBody>
      </p:sp>
      <p:cxnSp>
        <p:nvCxnSpPr>
          <p:cNvPr id="48" name="Straight Arrow Connector 47">
            <a:extLst>
              <a:ext uri="{FF2B5EF4-FFF2-40B4-BE49-F238E27FC236}">
                <a16:creationId xmlns:a16="http://schemas.microsoft.com/office/drawing/2014/main" id="{51310F0D-AB23-40E6-9E24-8307DEEE9311}"/>
              </a:ext>
            </a:extLst>
          </p:cNvPr>
          <p:cNvCxnSpPr/>
          <p:nvPr/>
        </p:nvCxnSpPr>
        <p:spPr bwMode="auto">
          <a:xfrm>
            <a:off x="3046810" y="35988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6">
            <a:extLst>
              <a:ext uri="{FF2B5EF4-FFF2-40B4-BE49-F238E27FC236}">
                <a16:creationId xmlns:a16="http://schemas.microsoft.com/office/drawing/2014/main" id="{900C01CF-C67B-484D-A1A0-6816585F179C}"/>
              </a:ext>
            </a:extLst>
          </p:cNvPr>
          <p:cNvSpPr txBox="1">
            <a:spLocks noChangeArrowheads="1"/>
          </p:cNvSpPr>
          <p:nvPr/>
        </p:nvSpPr>
        <p:spPr bwMode="auto">
          <a:xfrm>
            <a:off x="3182224" y="3371851"/>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data</a:t>
            </a:r>
          </a:p>
        </p:txBody>
      </p:sp>
      <p:cxnSp>
        <p:nvCxnSpPr>
          <p:cNvPr id="50" name="Straight Arrow Connector 49">
            <a:extLst>
              <a:ext uri="{FF2B5EF4-FFF2-40B4-BE49-F238E27FC236}">
                <a16:creationId xmlns:a16="http://schemas.microsoft.com/office/drawing/2014/main" id="{3534A18F-2EF4-4328-BBBB-2FA912B02621}"/>
              </a:ext>
            </a:extLst>
          </p:cNvPr>
          <p:cNvCxnSpPr/>
          <p:nvPr/>
        </p:nvCxnSpPr>
        <p:spPr bwMode="auto">
          <a:xfrm>
            <a:off x="3027768" y="3910013"/>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9">
            <a:extLst>
              <a:ext uri="{FF2B5EF4-FFF2-40B4-BE49-F238E27FC236}">
                <a16:creationId xmlns:a16="http://schemas.microsoft.com/office/drawing/2014/main" id="{7FADAAA4-EEC9-4608-BC14-F7E7461F936D}"/>
              </a:ext>
            </a:extLst>
          </p:cNvPr>
          <p:cNvSpPr txBox="1">
            <a:spLocks noChangeArrowheads="1"/>
          </p:cNvSpPr>
          <p:nvPr/>
        </p:nvSpPr>
        <p:spPr bwMode="auto">
          <a:xfrm>
            <a:off x="3182224" y="3681413"/>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cxnSp>
        <p:nvCxnSpPr>
          <p:cNvPr id="52" name="Straight Arrow Connector 51">
            <a:extLst>
              <a:ext uri="{FF2B5EF4-FFF2-40B4-BE49-F238E27FC236}">
                <a16:creationId xmlns:a16="http://schemas.microsoft.com/office/drawing/2014/main" id="{A8033DC3-FED6-466E-831C-A72F5A34939E}"/>
              </a:ext>
            </a:extLst>
          </p:cNvPr>
          <p:cNvCxnSpPr/>
          <p:nvPr/>
        </p:nvCxnSpPr>
        <p:spPr bwMode="auto">
          <a:xfrm>
            <a:off x="3046810" y="509111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93">
            <a:extLst>
              <a:ext uri="{FF2B5EF4-FFF2-40B4-BE49-F238E27FC236}">
                <a16:creationId xmlns:a16="http://schemas.microsoft.com/office/drawing/2014/main" id="{2B8C5B10-A847-4DCD-A40A-4419659F9971}"/>
              </a:ext>
            </a:extLst>
          </p:cNvPr>
          <p:cNvSpPr txBox="1">
            <a:spLocks noChangeArrowheads="1"/>
          </p:cNvSpPr>
          <p:nvPr/>
        </p:nvSpPr>
        <p:spPr bwMode="auto">
          <a:xfrm>
            <a:off x="3027768" y="4805363"/>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Text data (ASCii)</a:t>
            </a:r>
          </a:p>
        </p:txBody>
      </p:sp>
      <p:cxnSp>
        <p:nvCxnSpPr>
          <p:cNvPr id="54" name="Straight Arrow Connector 53">
            <a:extLst>
              <a:ext uri="{FF2B5EF4-FFF2-40B4-BE49-F238E27FC236}">
                <a16:creationId xmlns:a16="http://schemas.microsoft.com/office/drawing/2014/main" id="{F78CD355-6FE4-4D2D-A3F8-204C7F2C5DC9}"/>
              </a:ext>
            </a:extLst>
          </p:cNvPr>
          <p:cNvCxnSpPr/>
          <p:nvPr/>
        </p:nvCxnSpPr>
        <p:spPr bwMode="auto">
          <a:xfrm>
            <a:off x="3046810" y="54022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5">
            <a:extLst>
              <a:ext uri="{FF2B5EF4-FFF2-40B4-BE49-F238E27FC236}">
                <a16:creationId xmlns:a16="http://schemas.microsoft.com/office/drawing/2014/main" id="{FCF28075-1E9C-4971-BA2E-90A9CF4341B4}"/>
              </a:ext>
            </a:extLst>
          </p:cNvPr>
          <p:cNvSpPr txBox="1">
            <a:spLocks noChangeArrowheads="1"/>
          </p:cNvSpPr>
          <p:nvPr/>
        </p:nvSpPr>
        <p:spPr bwMode="auto">
          <a:xfrm>
            <a:off x="3144139" y="5145088"/>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sp>
        <p:nvSpPr>
          <p:cNvPr id="56" name="Rectangle 55">
            <a:extLst>
              <a:ext uri="{FF2B5EF4-FFF2-40B4-BE49-F238E27FC236}">
                <a16:creationId xmlns:a16="http://schemas.microsoft.com/office/drawing/2014/main" id="{476FE951-CC54-4EC0-9CA9-AE91AEF12C01}"/>
              </a:ext>
            </a:extLst>
          </p:cNvPr>
          <p:cNvSpPr/>
          <p:nvPr/>
        </p:nvSpPr>
        <p:spPr bwMode="auto">
          <a:xfrm>
            <a:off x="1904257" y="2974976"/>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57" name="Left-Right Arrow 5">
            <a:extLst>
              <a:ext uri="{FF2B5EF4-FFF2-40B4-BE49-F238E27FC236}">
                <a16:creationId xmlns:a16="http://schemas.microsoft.com/office/drawing/2014/main" id="{6C1DE063-9B1F-466B-A49D-69D317DF2086}"/>
              </a:ext>
            </a:extLst>
          </p:cNvPr>
          <p:cNvSpPr/>
          <p:nvPr/>
        </p:nvSpPr>
        <p:spPr bwMode="auto">
          <a:xfrm>
            <a:off x="755356" y="341471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Data </a:t>
            </a:r>
          </a:p>
        </p:txBody>
      </p:sp>
      <p:sp>
        <p:nvSpPr>
          <p:cNvPr id="58" name="Left-Right Arrow 63">
            <a:extLst>
              <a:ext uri="{FF2B5EF4-FFF2-40B4-BE49-F238E27FC236}">
                <a16:creationId xmlns:a16="http://schemas.microsoft.com/office/drawing/2014/main" id="{15942166-8A93-49D7-AACD-B62C6F056D0A}"/>
              </a:ext>
            </a:extLst>
          </p:cNvPr>
          <p:cNvSpPr/>
          <p:nvPr/>
        </p:nvSpPr>
        <p:spPr bwMode="auto">
          <a:xfrm>
            <a:off x="755356" y="4095750"/>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Addr </a:t>
            </a:r>
          </a:p>
        </p:txBody>
      </p:sp>
      <p:sp>
        <p:nvSpPr>
          <p:cNvPr id="59" name="Left-Right Arrow 64">
            <a:extLst>
              <a:ext uri="{FF2B5EF4-FFF2-40B4-BE49-F238E27FC236}">
                <a16:creationId xmlns:a16="http://schemas.microsoft.com/office/drawing/2014/main" id="{39BCC157-744A-49F7-828A-33B81C3C5A5F}"/>
              </a:ext>
            </a:extLst>
          </p:cNvPr>
          <p:cNvSpPr/>
          <p:nvPr/>
        </p:nvSpPr>
        <p:spPr bwMode="auto">
          <a:xfrm>
            <a:off x="755356" y="479266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Control</a:t>
            </a:r>
          </a:p>
        </p:txBody>
      </p:sp>
      <p:sp>
        <p:nvSpPr>
          <p:cNvPr id="60" name="Rectangle 59">
            <a:extLst>
              <a:ext uri="{FF2B5EF4-FFF2-40B4-BE49-F238E27FC236}">
                <a16:creationId xmlns:a16="http://schemas.microsoft.com/office/drawing/2014/main" id="{391666D9-FA34-4F7A-9394-03F025840879}"/>
              </a:ext>
            </a:extLst>
          </p:cNvPr>
          <p:cNvSpPr/>
          <p:nvPr/>
        </p:nvSpPr>
        <p:spPr bwMode="auto">
          <a:xfrm>
            <a:off x="4367095" y="2947989"/>
            <a:ext cx="1734989" cy="1394617"/>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23444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Image Buffer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43995" y="1326357"/>
            <a:ext cx="11180763" cy="4086225"/>
          </a:xfrm>
        </p:spPr>
        <p:txBody>
          <a:bodyPr wrap="square" numCol="1" anchor="t" anchorCtr="0" compatLnSpc="1">
            <a:prstTxWarp prst="textNoShape">
              <a:avLst/>
            </a:prstTxWarp>
          </a:bodyPr>
          <a:lstStyle/>
          <a:p>
            <a:r>
              <a:rPr lang="en-GB" sz="1800" dirty="0"/>
              <a:t>Some chips do not have a large on-chip memory, such as on-chip SRAM. In such a case, the resolution can be reduced by mapping multiple pixels to a single data in the memory. For example, a 4×4 pixel region can be presented by one single data in the image buffer</a:t>
            </a:r>
            <a:r>
              <a:rPr lang="en-GB" dirty="0"/>
              <a:t>.</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940C092-7E12-499F-8B1B-D1E01D9D200D}"/>
              </a:ext>
            </a:extLst>
          </p:cNvPr>
          <p:cNvSpPr/>
          <p:nvPr/>
        </p:nvSpPr>
        <p:spPr bwMode="auto">
          <a:xfrm>
            <a:off x="4475002" y="2496344"/>
            <a:ext cx="1548795" cy="2381250"/>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6" name="Rectangle 5">
            <a:extLst>
              <a:ext uri="{FF2B5EF4-FFF2-40B4-BE49-F238E27FC236}">
                <a16:creationId xmlns:a16="http://schemas.microsoft.com/office/drawing/2014/main" id="{66389B62-41E1-4916-A729-27A7205ACCFC}"/>
              </a:ext>
            </a:extLst>
          </p:cNvPr>
          <p:cNvSpPr/>
          <p:nvPr/>
        </p:nvSpPr>
        <p:spPr bwMode="auto">
          <a:xfrm>
            <a:off x="7623372" y="3029744"/>
            <a:ext cx="2378204" cy="18415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100" b="0" dirty="0">
                <a:solidFill>
                  <a:schemeClr val="tx1"/>
                </a:solidFill>
              </a:rPr>
              <a:t>Image region</a:t>
            </a:r>
          </a:p>
          <a:p>
            <a:pPr algn="ctr">
              <a:defRPr/>
            </a:pPr>
            <a:r>
              <a:rPr lang="en-GB" sz="1100" b="0" dirty="0">
                <a:solidFill>
                  <a:schemeClr val="tx1"/>
                </a:solidFill>
              </a:rPr>
              <a:t>400</a:t>
            </a:r>
            <a:r>
              <a:rPr lang="en-GB" sz="1100" dirty="0"/>
              <a:t>×</a:t>
            </a:r>
            <a:r>
              <a:rPr lang="en-GB" sz="1100" b="0" dirty="0">
                <a:solidFill>
                  <a:schemeClr val="tx1"/>
                </a:solidFill>
              </a:rPr>
              <a:t>480 pixels</a:t>
            </a:r>
          </a:p>
        </p:txBody>
      </p:sp>
      <p:sp>
        <p:nvSpPr>
          <p:cNvPr id="7" name="Rectangle 6">
            <a:extLst>
              <a:ext uri="{FF2B5EF4-FFF2-40B4-BE49-F238E27FC236}">
                <a16:creationId xmlns:a16="http://schemas.microsoft.com/office/drawing/2014/main" id="{D71AEB1E-E6E1-49A4-BF57-1637159D85AF}"/>
              </a:ext>
            </a:extLst>
          </p:cNvPr>
          <p:cNvSpPr/>
          <p:nvPr/>
        </p:nvSpPr>
        <p:spPr bwMode="auto">
          <a:xfrm>
            <a:off x="7619140" y="3032920"/>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8" name="Rectangle 7">
            <a:extLst>
              <a:ext uri="{FF2B5EF4-FFF2-40B4-BE49-F238E27FC236}">
                <a16:creationId xmlns:a16="http://schemas.microsoft.com/office/drawing/2014/main" id="{AD3FEF1A-4166-408B-8778-982FB172E145}"/>
              </a:ext>
            </a:extLst>
          </p:cNvPr>
          <p:cNvSpPr/>
          <p:nvPr/>
        </p:nvSpPr>
        <p:spPr bwMode="auto">
          <a:xfrm>
            <a:off x="7866695" y="3032920"/>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9" name="Rectangle 8">
            <a:extLst>
              <a:ext uri="{FF2B5EF4-FFF2-40B4-BE49-F238E27FC236}">
                <a16:creationId xmlns:a16="http://schemas.microsoft.com/office/drawing/2014/main" id="{186F24BB-AE4C-42B7-8731-DE9265414FFE}"/>
              </a:ext>
            </a:extLst>
          </p:cNvPr>
          <p:cNvSpPr/>
          <p:nvPr/>
        </p:nvSpPr>
        <p:spPr bwMode="auto">
          <a:xfrm>
            <a:off x="7619140" y="3201195"/>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0" name="Rectangle 9">
            <a:extLst>
              <a:ext uri="{FF2B5EF4-FFF2-40B4-BE49-F238E27FC236}">
                <a16:creationId xmlns:a16="http://schemas.microsoft.com/office/drawing/2014/main" id="{1DA23DA6-F9FF-4FB4-9A3F-A7CD29FD85B0}"/>
              </a:ext>
            </a:extLst>
          </p:cNvPr>
          <p:cNvSpPr/>
          <p:nvPr/>
        </p:nvSpPr>
        <p:spPr bwMode="auto">
          <a:xfrm>
            <a:off x="7866695" y="3201195"/>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1" name="Rectangle 10">
            <a:extLst>
              <a:ext uri="{FF2B5EF4-FFF2-40B4-BE49-F238E27FC236}">
                <a16:creationId xmlns:a16="http://schemas.microsoft.com/office/drawing/2014/main" id="{A5FA13C6-A440-4FD8-AD85-4C487CB620EC}"/>
              </a:ext>
            </a:extLst>
          </p:cNvPr>
          <p:cNvSpPr/>
          <p:nvPr/>
        </p:nvSpPr>
        <p:spPr bwMode="auto">
          <a:xfrm>
            <a:off x="8105783" y="3032920"/>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2" name="Rectangle 11">
            <a:extLst>
              <a:ext uri="{FF2B5EF4-FFF2-40B4-BE49-F238E27FC236}">
                <a16:creationId xmlns:a16="http://schemas.microsoft.com/office/drawing/2014/main" id="{DC4DCD4A-F968-40FA-BD8B-4B4FCDE33133}"/>
              </a:ext>
            </a:extLst>
          </p:cNvPr>
          <p:cNvSpPr/>
          <p:nvPr/>
        </p:nvSpPr>
        <p:spPr bwMode="auto">
          <a:xfrm>
            <a:off x="8353338" y="3032920"/>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3" name="Rectangle 12">
            <a:extLst>
              <a:ext uri="{FF2B5EF4-FFF2-40B4-BE49-F238E27FC236}">
                <a16:creationId xmlns:a16="http://schemas.microsoft.com/office/drawing/2014/main" id="{BE70A951-A0EF-4955-A306-FD4B0FA66B39}"/>
              </a:ext>
            </a:extLst>
          </p:cNvPr>
          <p:cNvSpPr/>
          <p:nvPr/>
        </p:nvSpPr>
        <p:spPr bwMode="auto">
          <a:xfrm>
            <a:off x="8105783" y="3201195"/>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4" name="Rectangle 13">
            <a:extLst>
              <a:ext uri="{FF2B5EF4-FFF2-40B4-BE49-F238E27FC236}">
                <a16:creationId xmlns:a16="http://schemas.microsoft.com/office/drawing/2014/main" id="{7BBDDAB9-2326-4094-81B1-4764CA52BF1B}"/>
              </a:ext>
            </a:extLst>
          </p:cNvPr>
          <p:cNvSpPr/>
          <p:nvPr/>
        </p:nvSpPr>
        <p:spPr bwMode="auto">
          <a:xfrm>
            <a:off x="8353338" y="3201195"/>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5" name="Rectangle 14">
            <a:extLst>
              <a:ext uri="{FF2B5EF4-FFF2-40B4-BE49-F238E27FC236}">
                <a16:creationId xmlns:a16="http://schemas.microsoft.com/office/drawing/2014/main" id="{D40064C9-6FAB-43FB-B790-9FD6EA4C5C67}"/>
              </a:ext>
            </a:extLst>
          </p:cNvPr>
          <p:cNvSpPr/>
          <p:nvPr/>
        </p:nvSpPr>
        <p:spPr bwMode="auto">
          <a:xfrm>
            <a:off x="7619140" y="3369470"/>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6" name="Rectangle 15">
            <a:extLst>
              <a:ext uri="{FF2B5EF4-FFF2-40B4-BE49-F238E27FC236}">
                <a16:creationId xmlns:a16="http://schemas.microsoft.com/office/drawing/2014/main" id="{D5DB9102-756C-477B-9115-31302006CE23}"/>
              </a:ext>
            </a:extLst>
          </p:cNvPr>
          <p:cNvSpPr/>
          <p:nvPr/>
        </p:nvSpPr>
        <p:spPr bwMode="auto">
          <a:xfrm>
            <a:off x="7866695" y="3369470"/>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7" name="Rectangle 16">
            <a:extLst>
              <a:ext uri="{FF2B5EF4-FFF2-40B4-BE49-F238E27FC236}">
                <a16:creationId xmlns:a16="http://schemas.microsoft.com/office/drawing/2014/main" id="{035228F1-5B88-4BB0-944F-871476669B8C}"/>
              </a:ext>
            </a:extLst>
          </p:cNvPr>
          <p:cNvSpPr/>
          <p:nvPr/>
        </p:nvSpPr>
        <p:spPr bwMode="auto">
          <a:xfrm>
            <a:off x="7619140" y="3539332"/>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8" name="Rectangle 17">
            <a:extLst>
              <a:ext uri="{FF2B5EF4-FFF2-40B4-BE49-F238E27FC236}">
                <a16:creationId xmlns:a16="http://schemas.microsoft.com/office/drawing/2014/main" id="{18782998-8410-48F4-97BA-AEC5FB5F65B6}"/>
              </a:ext>
            </a:extLst>
          </p:cNvPr>
          <p:cNvSpPr/>
          <p:nvPr/>
        </p:nvSpPr>
        <p:spPr bwMode="auto">
          <a:xfrm>
            <a:off x="7866695" y="3539332"/>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19" name="Rectangle 18">
            <a:extLst>
              <a:ext uri="{FF2B5EF4-FFF2-40B4-BE49-F238E27FC236}">
                <a16:creationId xmlns:a16="http://schemas.microsoft.com/office/drawing/2014/main" id="{24597443-3AB8-4B68-AD5C-2835F576D50B}"/>
              </a:ext>
            </a:extLst>
          </p:cNvPr>
          <p:cNvSpPr/>
          <p:nvPr/>
        </p:nvSpPr>
        <p:spPr bwMode="auto">
          <a:xfrm>
            <a:off x="8105783" y="3369470"/>
            <a:ext cx="247554"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20" name="Rectangle 19">
            <a:extLst>
              <a:ext uri="{FF2B5EF4-FFF2-40B4-BE49-F238E27FC236}">
                <a16:creationId xmlns:a16="http://schemas.microsoft.com/office/drawing/2014/main" id="{F076B30F-17F9-4871-B2DF-D4DA96CDCE54}"/>
              </a:ext>
            </a:extLst>
          </p:cNvPr>
          <p:cNvSpPr/>
          <p:nvPr/>
        </p:nvSpPr>
        <p:spPr bwMode="auto">
          <a:xfrm>
            <a:off x="8353338" y="3369470"/>
            <a:ext cx="247553" cy="169863"/>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21" name="Rectangle 20">
            <a:extLst>
              <a:ext uri="{FF2B5EF4-FFF2-40B4-BE49-F238E27FC236}">
                <a16:creationId xmlns:a16="http://schemas.microsoft.com/office/drawing/2014/main" id="{5FCD0DC7-468F-43DA-AB58-5F4B9AA7771B}"/>
              </a:ext>
            </a:extLst>
          </p:cNvPr>
          <p:cNvSpPr/>
          <p:nvPr/>
        </p:nvSpPr>
        <p:spPr bwMode="auto">
          <a:xfrm>
            <a:off x="8105783" y="3539332"/>
            <a:ext cx="247554"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22" name="Rectangle 21">
            <a:extLst>
              <a:ext uri="{FF2B5EF4-FFF2-40B4-BE49-F238E27FC236}">
                <a16:creationId xmlns:a16="http://schemas.microsoft.com/office/drawing/2014/main" id="{D940058D-3BB8-4DB7-84A7-E2352AD38EAB}"/>
              </a:ext>
            </a:extLst>
          </p:cNvPr>
          <p:cNvSpPr/>
          <p:nvPr/>
        </p:nvSpPr>
        <p:spPr bwMode="auto">
          <a:xfrm>
            <a:off x="8353338" y="3539332"/>
            <a:ext cx="247553" cy="168275"/>
          </a:xfrm>
          <a:prstGeom prst="rect">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cxnSp>
        <p:nvCxnSpPr>
          <p:cNvPr id="23" name="Straight Arrow Connector 22">
            <a:extLst>
              <a:ext uri="{FF2B5EF4-FFF2-40B4-BE49-F238E27FC236}">
                <a16:creationId xmlns:a16="http://schemas.microsoft.com/office/drawing/2014/main" id="{B7C3AEE5-D5F5-4CC1-9D14-66C587784EB5}"/>
              </a:ext>
            </a:extLst>
          </p:cNvPr>
          <p:cNvCxnSpPr/>
          <p:nvPr/>
        </p:nvCxnSpPr>
        <p:spPr bwMode="auto">
          <a:xfrm flipH="1">
            <a:off x="3455168" y="2732882"/>
            <a:ext cx="1011371"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24" name="TextBox 57">
            <a:extLst>
              <a:ext uri="{FF2B5EF4-FFF2-40B4-BE49-F238E27FC236}">
                <a16:creationId xmlns:a16="http://schemas.microsoft.com/office/drawing/2014/main" id="{4813617C-F852-4FC0-8036-7458D5CDF6FE}"/>
              </a:ext>
            </a:extLst>
          </p:cNvPr>
          <p:cNvSpPr txBox="1">
            <a:spLocks noChangeArrowheads="1"/>
          </p:cNvSpPr>
          <p:nvPr/>
        </p:nvSpPr>
        <p:spPr bwMode="auto">
          <a:xfrm>
            <a:off x="3243584" y="2453482"/>
            <a:ext cx="1400686"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address</a:t>
            </a:r>
          </a:p>
        </p:txBody>
      </p:sp>
      <p:cxnSp>
        <p:nvCxnSpPr>
          <p:cNvPr id="25" name="Straight Arrow Connector 24">
            <a:extLst>
              <a:ext uri="{FF2B5EF4-FFF2-40B4-BE49-F238E27FC236}">
                <a16:creationId xmlns:a16="http://schemas.microsoft.com/office/drawing/2014/main" id="{70FF8E98-B7FA-44EB-8EB4-95FE054DFE4A}"/>
              </a:ext>
            </a:extLst>
          </p:cNvPr>
          <p:cNvCxnSpPr/>
          <p:nvPr/>
        </p:nvCxnSpPr>
        <p:spPr bwMode="auto">
          <a:xfrm>
            <a:off x="3455167" y="3144044"/>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26" name="TextBox 59">
            <a:extLst>
              <a:ext uri="{FF2B5EF4-FFF2-40B4-BE49-F238E27FC236}">
                <a16:creationId xmlns:a16="http://schemas.microsoft.com/office/drawing/2014/main" id="{5915D724-6A40-4EDE-9C6C-6FB8A7F04750}"/>
              </a:ext>
            </a:extLst>
          </p:cNvPr>
          <p:cNvSpPr txBox="1">
            <a:spLocks noChangeArrowheads="1"/>
          </p:cNvSpPr>
          <p:nvPr/>
        </p:nvSpPr>
        <p:spPr bwMode="auto">
          <a:xfrm>
            <a:off x="3434009" y="2837657"/>
            <a:ext cx="142819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data</a:t>
            </a:r>
          </a:p>
        </p:txBody>
      </p:sp>
      <p:cxnSp>
        <p:nvCxnSpPr>
          <p:cNvPr id="27" name="Straight Arrow Connector 26">
            <a:extLst>
              <a:ext uri="{FF2B5EF4-FFF2-40B4-BE49-F238E27FC236}">
                <a16:creationId xmlns:a16="http://schemas.microsoft.com/office/drawing/2014/main" id="{E26A4AD1-90C0-48E4-9863-3B9D3B5959E5}"/>
              </a:ext>
            </a:extLst>
          </p:cNvPr>
          <p:cNvCxnSpPr/>
          <p:nvPr/>
        </p:nvCxnSpPr>
        <p:spPr bwMode="auto">
          <a:xfrm>
            <a:off x="3455167" y="3567907"/>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28" name="TextBox 61">
            <a:extLst>
              <a:ext uri="{FF2B5EF4-FFF2-40B4-BE49-F238E27FC236}">
                <a16:creationId xmlns:a16="http://schemas.microsoft.com/office/drawing/2014/main" id="{3B71404E-A8D2-44E5-BD2C-3571E30F64EF}"/>
              </a:ext>
            </a:extLst>
          </p:cNvPr>
          <p:cNvSpPr txBox="1">
            <a:spLocks noChangeArrowheads="1"/>
          </p:cNvSpPr>
          <p:nvPr/>
        </p:nvSpPr>
        <p:spPr bwMode="auto">
          <a:xfrm>
            <a:off x="3275322" y="3283745"/>
            <a:ext cx="1434539"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cxnSp>
        <p:nvCxnSpPr>
          <p:cNvPr id="29" name="Straight Arrow Connector 28">
            <a:extLst>
              <a:ext uri="{FF2B5EF4-FFF2-40B4-BE49-F238E27FC236}">
                <a16:creationId xmlns:a16="http://schemas.microsoft.com/office/drawing/2014/main" id="{2F342EAA-8C91-4405-8811-BF34D7B2767B}"/>
              </a:ext>
            </a:extLst>
          </p:cNvPr>
          <p:cNvCxnSpPr/>
          <p:nvPr/>
        </p:nvCxnSpPr>
        <p:spPr bwMode="auto">
          <a:xfrm flipH="1">
            <a:off x="3455168" y="4668044"/>
            <a:ext cx="1011371"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30" name="TextBox 65">
            <a:extLst>
              <a:ext uri="{FF2B5EF4-FFF2-40B4-BE49-F238E27FC236}">
                <a16:creationId xmlns:a16="http://schemas.microsoft.com/office/drawing/2014/main" id="{74BE7A41-0651-440B-A759-9CFFF4AE6BFC}"/>
              </a:ext>
            </a:extLst>
          </p:cNvPr>
          <p:cNvSpPr txBox="1">
            <a:spLocks noChangeArrowheads="1"/>
          </p:cNvSpPr>
          <p:nvPr/>
        </p:nvSpPr>
        <p:spPr bwMode="auto">
          <a:xfrm>
            <a:off x="3459400" y="4350545"/>
            <a:ext cx="113832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Read data</a:t>
            </a:r>
          </a:p>
        </p:txBody>
      </p:sp>
      <p:cxnSp>
        <p:nvCxnSpPr>
          <p:cNvPr id="31" name="Straight Arrow Connector 30">
            <a:extLst>
              <a:ext uri="{FF2B5EF4-FFF2-40B4-BE49-F238E27FC236}">
                <a16:creationId xmlns:a16="http://schemas.microsoft.com/office/drawing/2014/main" id="{1C6DA9AB-FB9E-498F-BC7C-0C43B2F05DC3}"/>
              </a:ext>
            </a:extLst>
          </p:cNvPr>
          <p:cNvCxnSpPr/>
          <p:nvPr/>
        </p:nvCxnSpPr>
        <p:spPr bwMode="auto">
          <a:xfrm>
            <a:off x="3455167" y="4274344"/>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med"/>
          </a:ln>
          <a:effectLst/>
        </p:spPr>
      </p:cxnSp>
      <p:sp>
        <p:nvSpPr>
          <p:cNvPr id="32" name="TextBox 68">
            <a:extLst>
              <a:ext uri="{FF2B5EF4-FFF2-40B4-BE49-F238E27FC236}">
                <a16:creationId xmlns:a16="http://schemas.microsoft.com/office/drawing/2014/main" id="{7AECA541-8EB9-40D1-AE52-D8EE9C401547}"/>
              </a:ext>
            </a:extLst>
          </p:cNvPr>
          <p:cNvSpPr txBox="1">
            <a:spLocks noChangeArrowheads="1"/>
          </p:cNvSpPr>
          <p:nvPr/>
        </p:nvSpPr>
        <p:spPr bwMode="auto">
          <a:xfrm>
            <a:off x="3228774" y="3950494"/>
            <a:ext cx="1434539"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Read address</a:t>
            </a:r>
          </a:p>
        </p:txBody>
      </p:sp>
      <p:cxnSp>
        <p:nvCxnSpPr>
          <p:cNvPr id="33" name="Straight Connector 32">
            <a:extLst>
              <a:ext uri="{FF2B5EF4-FFF2-40B4-BE49-F238E27FC236}">
                <a16:creationId xmlns:a16="http://schemas.microsoft.com/office/drawing/2014/main" id="{FF300F88-BD70-4028-BFA1-4D837C56D50E}"/>
              </a:ext>
            </a:extLst>
          </p:cNvPr>
          <p:cNvCxnSpPr/>
          <p:nvPr/>
        </p:nvCxnSpPr>
        <p:spPr bwMode="auto">
          <a:xfrm flipH="1">
            <a:off x="1834434" y="3842544"/>
            <a:ext cx="2632105" cy="0"/>
          </a:xfrm>
          <a:prstGeom prst="line">
            <a:avLst/>
          </a:prstGeom>
          <a:noFill/>
          <a:ln w="19050" cap="flat" cmpd="sng" algn="ctr">
            <a:solidFill>
              <a:schemeClr val="tx1">
                <a:lumMod val="50000"/>
                <a:lumOff val="50000"/>
              </a:schemeClr>
            </a:solidFill>
            <a:prstDash val="sysDash"/>
            <a:round/>
            <a:headEnd type="none" w="med" len="med"/>
            <a:tailEnd type="none" w="med" len="med"/>
          </a:ln>
          <a:effectLst/>
        </p:spPr>
      </p:cxnSp>
      <p:sp>
        <p:nvSpPr>
          <p:cNvPr id="34" name="TextBox 33">
            <a:extLst>
              <a:ext uri="{FF2B5EF4-FFF2-40B4-BE49-F238E27FC236}">
                <a16:creationId xmlns:a16="http://schemas.microsoft.com/office/drawing/2014/main" id="{B2C934C0-8A1C-4CFF-BE17-85FBE56F0FDA}"/>
              </a:ext>
            </a:extLst>
          </p:cNvPr>
          <p:cNvSpPr txBox="1"/>
          <p:nvPr/>
        </p:nvSpPr>
        <p:spPr>
          <a:xfrm>
            <a:off x="1284316" y="2878933"/>
            <a:ext cx="1222955" cy="400110"/>
          </a:xfrm>
          <a:prstGeom prst="rect">
            <a:avLst/>
          </a:prstGeom>
          <a:noFill/>
          <a:ln>
            <a:solidFill>
              <a:schemeClr val="tx1">
                <a:lumMod val="50000"/>
                <a:lumOff val="50000"/>
              </a:schemeClr>
            </a:solidFill>
          </a:ln>
        </p:spPr>
        <p:txBody>
          <a:bodyPr>
            <a:spAutoFit/>
          </a:bodyPr>
          <a:lstStyle/>
          <a:p>
            <a:pPr>
              <a:defRPr/>
            </a:pPr>
            <a:r>
              <a:rPr lang="en-GB" sz="1000" b="0" dirty="0"/>
              <a:t>Used for changing image</a:t>
            </a:r>
          </a:p>
        </p:txBody>
      </p:sp>
      <p:sp>
        <p:nvSpPr>
          <p:cNvPr id="35" name="TextBox 34">
            <a:extLst>
              <a:ext uri="{FF2B5EF4-FFF2-40B4-BE49-F238E27FC236}">
                <a16:creationId xmlns:a16="http://schemas.microsoft.com/office/drawing/2014/main" id="{47C9F33E-5570-4110-9EB3-DA12CA10340A}"/>
              </a:ext>
            </a:extLst>
          </p:cNvPr>
          <p:cNvSpPr txBox="1"/>
          <p:nvPr/>
        </p:nvSpPr>
        <p:spPr>
          <a:xfrm>
            <a:off x="1284316" y="4112419"/>
            <a:ext cx="1222955" cy="400110"/>
          </a:xfrm>
          <a:prstGeom prst="rect">
            <a:avLst/>
          </a:prstGeom>
          <a:noFill/>
          <a:ln>
            <a:solidFill>
              <a:schemeClr val="tx1">
                <a:lumMod val="50000"/>
                <a:lumOff val="50000"/>
              </a:schemeClr>
            </a:solidFill>
          </a:ln>
        </p:spPr>
        <p:txBody>
          <a:bodyPr>
            <a:spAutoFit/>
          </a:bodyPr>
          <a:lstStyle/>
          <a:p>
            <a:pPr>
              <a:defRPr/>
            </a:pPr>
            <a:r>
              <a:rPr lang="en-GB" sz="1000" b="0" dirty="0"/>
              <a:t>Connected to VGA interface</a:t>
            </a:r>
          </a:p>
        </p:txBody>
      </p:sp>
      <p:sp>
        <p:nvSpPr>
          <p:cNvPr id="36" name="TextBox 35">
            <a:extLst>
              <a:ext uri="{FF2B5EF4-FFF2-40B4-BE49-F238E27FC236}">
                <a16:creationId xmlns:a16="http://schemas.microsoft.com/office/drawing/2014/main" id="{DAAB5D8F-F974-4296-930D-8D5C7617A33A}"/>
              </a:ext>
            </a:extLst>
          </p:cNvPr>
          <p:cNvSpPr txBox="1"/>
          <p:nvPr/>
        </p:nvSpPr>
        <p:spPr>
          <a:xfrm>
            <a:off x="4709861" y="2610645"/>
            <a:ext cx="1036762" cy="2124075"/>
          </a:xfrm>
          <a:prstGeom prst="rect">
            <a:avLst/>
          </a:prstGeom>
          <a:noFill/>
          <a:ln>
            <a:solidFill>
              <a:schemeClr val="accent3">
                <a:lumMod val="50000"/>
              </a:schemeClr>
            </a:solidFill>
          </a:ln>
        </p:spPr>
        <p:txBody>
          <a:bodyPr>
            <a:spAutoFit/>
          </a:bodyPr>
          <a:lstStyle/>
          <a:p>
            <a:pPr algn="just">
              <a:defRPr/>
            </a:pPr>
            <a:r>
              <a:rPr lang="en-GB" sz="1100" b="0" dirty="0">
                <a:solidFill>
                  <a:schemeClr val="accent5">
                    <a:lumMod val="50000"/>
                  </a:schemeClr>
                </a:solidFill>
                <a:latin typeface="Calibri" pitchFamily="34" charset="0"/>
              </a:rPr>
              <a:t>11000100</a:t>
            </a:r>
          </a:p>
          <a:p>
            <a:pPr algn="just">
              <a:defRPr/>
            </a:pPr>
            <a:r>
              <a:rPr lang="en-GB" sz="1100" b="0" dirty="0">
                <a:latin typeface="Calibri" pitchFamily="34" charset="0"/>
              </a:rPr>
              <a:t>00101000</a:t>
            </a:r>
          </a:p>
          <a:p>
            <a:pPr algn="just">
              <a:defRPr/>
            </a:pPr>
            <a:r>
              <a:rPr lang="en-GB" sz="1100" b="0" dirty="0">
                <a:latin typeface="Calibri" pitchFamily="34" charset="0"/>
              </a:rPr>
              <a:t>11101001</a:t>
            </a:r>
          </a:p>
          <a:p>
            <a:pPr algn="just">
              <a:defRPr/>
            </a:pPr>
            <a:r>
              <a:rPr lang="en-GB" sz="1100" b="0" dirty="0">
                <a:latin typeface="Calibri" pitchFamily="34" charset="0"/>
              </a:rPr>
              <a:t>00001111</a:t>
            </a:r>
          </a:p>
          <a:p>
            <a:pPr algn="just">
              <a:defRPr/>
            </a:pPr>
            <a:r>
              <a:rPr lang="en-GB" sz="1100" b="0" dirty="0">
                <a:latin typeface="Calibri" pitchFamily="34" charset="0"/>
              </a:rPr>
              <a:t>11011100</a:t>
            </a:r>
          </a:p>
          <a:p>
            <a:pPr algn="just">
              <a:defRPr/>
            </a:pPr>
            <a:r>
              <a:rPr lang="en-GB" sz="1100" b="0" dirty="0">
                <a:latin typeface="Calibri" pitchFamily="34" charset="0"/>
              </a:rPr>
              <a:t>00101111</a:t>
            </a:r>
          </a:p>
          <a:p>
            <a:pPr algn="just">
              <a:defRPr/>
            </a:pPr>
            <a:r>
              <a:rPr lang="en-GB" sz="1100" b="0" dirty="0">
                <a:latin typeface="Calibri" pitchFamily="34" charset="0"/>
              </a:rPr>
              <a:t>10101011</a:t>
            </a:r>
          </a:p>
          <a:p>
            <a:pPr algn="just">
              <a:defRPr/>
            </a:pPr>
            <a:r>
              <a:rPr lang="en-GB" sz="1100" b="0" dirty="0">
                <a:latin typeface="Calibri" pitchFamily="34" charset="0"/>
              </a:rPr>
              <a:t>11110110</a:t>
            </a:r>
          </a:p>
          <a:p>
            <a:pPr algn="just">
              <a:defRPr/>
            </a:pPr>
            <a:r>
              <a:rPr lang="en-GB" sz="1100" b="0" dirty="0">
                <a:latin typeface="Calibri" pitchFamily="34" charset="0"/>
              </a:rPr>
              <a:t>11010100</a:t>
            </a:r>
          </a:p>
          <a:p>
            <a:pPr algn="ctr">
              <a:defRPr/>
            </a:pPr>
            <a:r>
              <a:rPr lang="en-GB" sz="1100" b="0" dirty="0">
                <a:latin typeface="Calibri" pitchFamily="34" charset="0"/>
              </a:rPr>
              <a:t>.</a:t>
            </a:r>
          </a:p>
          <a:p>
            <a:pPr algn="ctr">
              <a:defRPr/>
            </a:pPr>
            <a:r>
              <a:rPr lang="en-GB" sz="1100" b="0" dirty="0">
                <a:latin typeface="Calibri" pitchFamily="34" charset="0"/>
              </a:rPr>
              <a:t>.</a:t>
            </a:r>
          </a:p>
          <a:p>
            <a:pPr algn="ctr">
              <a:defRPr/>
            </a:pPr>
            <a:r>
              <a:rPr lang="en-GB" sz="1100" b="0" dirty="0">
                <a:latin typeface="Calibri" pitchFamily="34" charset="0"/>
              </a:rPr>
              <a:t>.</a:t>
            </a:r>
          </a:p>
        </p:txBody>
      </p:sp>
      <p:cxnSp>
        <p:nvCxnSpPr>
          <p:cNvPr id="37" name="Straight Connector 36">
            <a:extLst>
              <a:ext uri="{FF2B5EF4-FFF2-40B4-BE49-F238E27FC236}">
                <a16:creationId xmlns:a16="http://schemas.microsoft.com/office/drawing/2014/main" id="{B5EBA092-CB5B-477D-938A-1B4682FE8AE0}"/>
              </a:ext>
            </a:extLst>
          </p:cNvPr>
          <p:cNvCxnSpPr/>
          <p:nvPr/>
        </p:nvCxnSpPr>
        <p:spPr bwMode="auto">
          <a:xfrm flipH="1" flipV="1">
            <a:off x="5623904" y="2732883"/>
            <a:ext cx="1995236" cy="301625"/>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38" name="Straight Connector 37">
            <a:extLst>
              <a:ext uri="{FF2B5EF4-FFF2-40B4-BE49-F238E27FC236}">
                <a16:creationId xmlns:a16="http://schemas.microsoft.com/office/drawing/2014/main" id="{75D9FE09-FB7C-4175-B1F8-49B53B542D1E}"/>
              </a:ext>
            </a:extLst>
          </p:cNvPr>
          <p:cNvCxnSpPr/>
          <p:nvPr/>
        </p:nvCxnSpPr>
        <p:spPr bwMode="auto">
          <a:xfrm flipH="1" flipV="1">
            <a:off x="5579470" y="2790032"/>
            <a:ext cx="2039670" cy="919162"/>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39" name="Rectangular Callout 93">
            <a:extLst>
              <a:ext uri="{FF2B5EF4-FFF2-40B4-BE49-F238E27FC236}">
                <a16:creationId xmlns:a16="http://schemas.microsoft.com/office/drawing/2014/main" id="{5C16F9D2-6ECD-4051-ABE2-0A2924FEB004}"/>
              </a:ext>
            </a:extLst>
          </p:cNvPr>
          <p:cNvSpPr/>
          <p:nvPr/>
        </p:nvSpPr>
        <p:spPr bwMode="auto">
          <a:xfrm>
            <a:off x="7619141" y="2396332"/>
            <a:ext cx="3406502" cy="430212"/>
          </a:xfrm>
          <a:prstGeom prst="wedgeRectCallout">
            <a:avLst>
              <a:gd name="adj1" fmla="val -35826"/>
              <a:gd name="adj2" fmla="val 90554"/>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0" name="TextBox 94">
            <a:extLst>
              <a:ext uri="{FF2B5EF4-FFF2-40B4-BE49-F238E27FC236}">
                <a16:creationId xmlns:a16="http://schemas.microsoft.com/office/drawing/2014/main" id="{AFDAC55E-9B2C-4A7D-B5B0-51EE92E7E295}"/>
              </a:ext>
            </a:extLst>
          </p:cNvPr>
          <p:cNvSpPr txBox="1">
            <a:spLocks noChangeArrowheads="1"/>
          </p:cNvSpPr>
          <p:nvPr/>
        </p:nvSpPr>
        <p:spPr bwMode="auto">
          <a:xfrm>
            <a:off x="7623373" y="2382044"/>
            <a:ext cx="355037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4×4 pixel region is presented by one single data (1 byte)  in the image buffer</a:t>
            </a:r>
          </a:p>
        </p:txBody>
      </p:sp>
      <p:sp>
        <p:nvSpPr>
          <p:cNvPr id="41" name="TextBox 40">
            <a:extLst>
              <a:ext uri="{FF2B5EF4-FFF2-40B4-BE49-F238E27FC236}">
                <a16:creationId xmlns:a16="http://schemas.microsoft.com/office/drawing/2014/main" id="{31E4BEA2-DE26-4CF1-978B-4DC7098C7F0F}"/>
              </a:ext>
            </a:extLst>
          </p:cNvPr>
          <p:cNvSpPr txBox="1"/>
          <p:nvPr/>
        </p:nvSpPr>
        <p:spPr>
          <a:xfrm>
            <a:off x="4644269" y="4887119"/>
            <a:ext cx="1390108" cy="261938"/>
          </a:xfrm>
          <a:prstGeom prst="rect">
            <a:avLst/>
          </a:prstGeom>
          <a:noFill/>
        </p:spPr>
        <p:txBody>
          <a:bodyPr>
            <a:spAutoFit/>
          </a:bodyPr>
          <a:lstStyle/>
          <a:p>
            <a:pPr>
              <a:defRPr/>
            </a:pPr>
            <a:r>
              <a:rPr lang="en-GB" sz="1050" b="0" dirty="0"/>
              <a:t>Image buffer</a:t>
            </a:r>
          </a:p>
        </p:txBody>
      </p:sp>
      <p:sp>
        <p:nvSpPr>
          <p:cNvPr id="42" name="TextBox 41">
            <a:extLst>
              <a:ext uri="{FF2B5EF4-FFF2-40B4-BE49-F238E27FC236}">
                <a16:creationId xmlns:a16="http://schemas.microsoft.com/office/drawing/2014/main" id="{C894ACBD-3EC7-4007-BCC4-9E16F1A7BD14}"/>
              </a:ext>
            </a:extLst>
          </p:cNvPr>
          <p:cNvSpPr txBox="1"/>
          <p:nvPr/>
        </p:nvSpPr>
        <p:spPr>
          <a:xfrm>
            <a:off x="8150217" y="4887119"/>
            <a:ext cx="1390106" cy="261938"/>
          </a:xfrm>
          <a:prstGeom prst="rect">
            <a:avLst/>
          </a:prstGeom>
          <a:noFill/>
        </p:spPr>
        <p:txBody>
          <a:bodyPr>
            <a:spAutoFit/>
          </a:bodyPr>
          <a:lstStyle/>
          <a:p>
            <a:pPr>
              <a:defRPr/>
            </a:pPr>
            <a:r>
              <a:rPr lang="en-GB" sz="1050" b="0" dirty="0"/>
              <a:t>VGA monitor</a:t>
            </a:r>
          </a:p>
        </p:txBody>
      </p:sp>
      <p:cxnSp>
        <p:nvCxnSpPr>
          <p:cNvPr id="43" name="Straight Connector 42">
            <a:extLst>
              <a:ext uri="{FF2B5EF4-FFF2-40B4-BE49-F238E27FC236}">
                <a16:creationId xmlns:a16="http://schemas.microsoft.com/office/drawing/2014/main" id="{27937B6A-6002-4AC1-B496-16ECDBF9584F}"/>
              </a:ext>
            </a:extLst>
          </p:cNvPr>
          <p:cNvCxnSpPr/>
          <p:nvPr/>
        </p:nvCxnSpPr>
        <p:spPr bwMode="auto">
          <a:xfrm flipV="1">
            <a:off x="3984127" y="2661445"/>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1416CF8F-F4CF-4419-9A8C-FC6EA2A8318D}"/>
              </a:ext>
            </a:extLst>
          </p:cNvPr>
          <p:cNvSpPr txBox="1">
            <a:spLocks noChangeArrowheads="1"/>
          </p:cNvSpPr>
          <p:nvPr/>
        </p:nvSpPr>
        <p:spPr bwMode="auto">
          <a:xfrm>
            <a:off x="3759849" y="2559844"/>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15</a:t>
            </a:r>
          </a:p>
        </p:txBody>
      </p:sp>
      <p:cxnSp>
        <p:nvCxnSpPr>
          <p:cNvPr id="45" name="Straight Connector 44">
            <a:extLst>
              <a:ext uri="{FF2B5EF4-FFF2-40B4-BE49-F238E27FC236}">
                <a16:creationId xmlns:a16="http://schemas.microsoft.com/office/drawing/2014/main" id="{EFDF550D-34AC-4733-B3B7-B768C45BB1A0}"/>
              </a:ext>
            </a:extLst>
          </p:cNvPr>
          <p:cNvCxnSpPr/>
          <p:nvPr/>
        </p:nvCxnSpPr>
        <p:spPr bwMode="auto">
          <a:xfrm flipV="1">
            <a:off x="3977780" y="3074195"/>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B8FC2A6F-4403-41A9-BB8C-B0ABCB3FAC5D}"/>
              </a:ext>
            </a:extLst>
          </p:cNvPr>
          <p:cNvSpPr txBox="1">
            <a:spLocks noChangeArrowheads="1"/>
          </p:cNvSpPr>
          <p:nvPr/>
        </p:nvSpPr>
        <p:spPr bwMode="auto">
          <a:xfrm>
            <a:off x="3829672" y="2972594"/>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7" name="Straight Connector 46">
            <a:extLst>
              <a:ext uri="{FF2B5EF4-FFF2-40B4-BE49-F238E27FC236}">
                <a16:creationId xmlns:a16="http://schemas.microsoft.com/office/drawing/2014/main" id="{16A88083-A321-4937-8B88-F5002E5FB4B0}"/>
              </a:ext>
            </a:extLst>
          </p:cNvPr>
          <p:cNvCxnSpPr/>
          <p:nvPr/>
        </p:nvCxnSpPr>
        <p:spPr bwMode="auto">
          <a:xfrm flipV="1">
            <a:off x="3903725" y="4214020"/>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8" name="TextBox 74">
            <a:extLst>
              <a:ext uri="{FF2B5EF4-FFF2-40B4-BE49-F238E27FC236}">
                <a16:creationId xmlns:a16="http://schemas.microsoft.com/office/drawing/2014/main" id="{3B94D8F0-098D-47D1-8126-598C62434A73}"/>
              </a:ext>
            </a:extLst>
          </p:cNvPr>
          <p:cNvSpPr txBox="1">
            <a:spLocks noChangeArrowheads="1"/>
          </p:cNvSpPr>
          <p:nvPr/>
        </p:nvSpPr>
        <p:spPr bwMode="auto">
          <a:xfrm>
            <a:off x="3687910" y="4099719"/>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15</a:t>
            </a:r>
          </a:p>
        </p:txBody>
      </p:sp>
      <p:cxnSp>
        <p:nvCxnSpPr>
          <p:cNvPr id="49" name="Straight Connector 48">
            <a:extLst>
              <a:ext uri="{FF2B5EF4-FFF2-40B4-BE49-F238E27FC236}">
                <a16:creationId xmlns:a16="http://schemas.microsoft.com/office/drawing/2014/main" id="{0487A98A-AE83-4394-87A8-D0474A6DBFA9}"/>
              </a:ext>
            </a:extLst>
          </p:cNvPr>
          <p:cNvCxnSpPr/>
          <p:nvPr/>
        </p:nvCxnSpPr>
        <p:spPr bwMode="auto">
          <a:xfrm flipV="1">
            <a:off x="3903725" y="459660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50" name="TextBox 74">
            <a:extLst>
              <a:ext uri="{FF2B5EF4-FFF2-40B4-BE49-F238E27FC236}">
                <a16:creationId xmlns:a16="http://schemas.microsoft.com/office/drawing/2014/main" id="{D463AF38-C523-435A-A64E-D12F68386BEF}"/>
              </a:ext>
            </a:extLst>
          </p:cNvPr>
          <p:cNvSpPr txBox="1">
            <a:spLocks noChangeArrowheads="1"/>
          </p:cNvSpPr>
          <p:nvPr/>
        </p:nvSpPr>
        <p:spPr bwMode="auto">
          <a:xfrm>
            <a:off x="3755617" y="4495008"/>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Tree>
    <p:extLst>
      <p:ext uri="{BB962C8B-B14F-4D97-AF65-F5344CB8AC3E}">
        <p14:creationId xmlns:p14="http://schemas.microsoft.com/office/powerpoint/2010/main" val="242957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Text Console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371601"/>
            <a:ext cx="11180763" cy="4086225"/>
          </a:xfrm>
        </p:spPr>
        <p:txBody>
          <a:bodyPr wrap="square" numCol="1" anchor="t" anchorCtr="0" compatLnSpc="1">
            <a:prstTxWarp prst="textNoShape">
              <a:avLst/>
            </a:prstTxWarp>
          </a:bodyPr>
          <a:lstStyle/>
          <a:p>
            <a:pPr lvl="1"/>
            <a:r>
              <a:rPr lang="en-IN" altLang="en-US" dirty="0">
                <a:ea typeface="ＭＳ Ｐゴシック" panose="020B0600070205080204" pitchFamily="34" charset="-128"/>
              </a:rPr>
              <a:t>Displays texts in the text region</a:t>
            </a:r>
          </a:p>
          <a:p>
            <a:pPr lvl="1"/>
            <a:r>
              <a:rPr lang="en-IN" altLang="en-US" dirty="0">
                <a:ea typeface="ＭＳ Ｐゴシック" panose="020B0600070205080204" pitchFamily="34" charset="-128"/>
              </a:rPr>
              <a:t>Is implemented on hardware logics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31FD184-F2E0-4A90-9EDF-1C414583274B}"/>
              </a:ext>
            </a:extLst>
          </p:cNvPr>
          <p:cNvSpPr/>
          <p:nvPr/>
        </p:nvSpPr>
        <p:spPr bwMode="auto">
          <a:xfrm>
            <a:off x="1546680" y="2751138"/>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38B2C6FC-AC5E-474A-A523-71ECCE9641E9}"/>
              </a:ext>
            </a:extLst>
          </p:cNvPr>
          <p:cNvSpPr/>
          <p:nvPr/>
        </p:nvSpPr>
        <p:spPr bwMode="auto">
          <a:xfrm>
            <a:off x="8710914" y="2974976"/>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VGA </a:t>
            </a:r>
          </a:p>
          <a:p>
            <a:pPr algn="ctr">
              <a:defRPr/>
            </a:pPr>
            <a:r>
              <a:rPr lang="en-GB" sz="1200" dirty="0"/>
              <a:t>interface</a:t>
            </a:r>
          </a:p>
        </p:txBody>
      </p:sp>
      <p:cxnSp>
        <p:nvCxnSpPr>
          <p:cNvPr id="7" name="Straight Arrow Connector 6">
            <a:extLst>
              <a:ext uri="{FF2B5EF4-FFF2-40B4-BE49-F238E27FC236}">
                <a16:creationId xmlns:a16="http://schemas.microsoft.com/office/drawing/2014/main" id="{4ED39E8C-CDB4-48ED-A144-6B11E691ECC4}"/>
              </a:ext>
            </a:extLst>
          </p:cNvPr>
          <p:cNvCxnSpPr/>
          <p:nvPr/>
        </p:nvCxnSpPr>
        <p:spPr bwMode="auto">
          <a:xfrm>
            <a:off x="9891552" y="441801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ECC98EA1-E225-4F3A-A342-8E67D7CCD64C}"/>
              </a:ext>
            </a:extLst>
          </p:cNvPr>
          <p:cNvCxnSpPr/>
          <p:nvPr/>
        </p:nvCxnSpPr>
        <p:spPr bwMode="auto">
          <a:xfrm>
            <a:off x="9891552" y="5380038"/>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EECED169-AAFF-4893-8F2F-38B4C29713A9}"/>
              </a:ext>
            </a:extLst>
          </p:cNvPr>
          <p:cNvCxnSpPr/>
          <p:nvPr/>
        </p:nvCxnSpPr>
        <p:spPr bwMode="auto">
          <a:xfrm>
            <a:off x="9891552" y="359886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BF01C429-8570-46B9-84A3-BD07737CF303}"/>
              </a:ext>
            </a:extLst>
          </p:cNvPr>
          <p:cNvSpPr/>
          <p:nvPr/>
        </p:nvSpPr>
        <p:spPr bwMode="auto">
          <a:xfrm rot="5400000">
            <a:off x="7087229" y="4205375"/>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11" name="Rectangle 10">
            <a:extLst>
              <a:ext uri="{FF2B5EF4-FFF2-40B4-BE49-F238E27FC236}">
                <a16:creationId xmlns:a16="http://schemas.microsoft.com/office/drawing/2014/main" id="{1BE4F3E9-17E6-453A-AFF9-CAA3FACC206B}"/>
              </a:ext>
            </a:extLst>
          </p:cNvPr>
          <p:cNvSpPr/>
          <p:nvPr/>
        </p:nvSpPr>
        <p:spPr bwMode="auto">
          <a:xfrm>
            <a:off x="4546941" y="3038475"/>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Image</a:t>
            </a:r>
          </a:p>
          <a:p>
            <a:pPr algn="ctr">
              <a:defRPr/>
            </a:pPr>
            <a:r>
              <a:rPr lang="en-GB" sz="1200" dirty="0"/>
              <a:t>buffer</a:t>
            </a:r>
          </a:p>
        </p:txBody>
      </p:sp>
      <p:sp>
        <p:nvSpPr>
          <p:cNvPr id="12" name="Rectangle 11">
            <a:extLst>
              <a:ext uri="{FF2B5EF4-FFF2-40B4-BE49-F238E27FC236}">
                <a16:creationId xmlns:a16="http://schemas.microsoft.com/office/drawing/2014/main" id="{1FA67056-E5EC-47AE-86C1-3A8771056A75}"/>
              </a:ext>
            </a:extLst>
          </p:cNvPr>
          <p:cNvSpPr/>
          <p:nvPr/>
        </p:nvSpPr>
        <p:spPr bwMode="auto">
          <a:xfrm>
            <a:off x="4546941" y="4775200"/>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Text</a:t>
            </a:r>
          </a:p>
          <a:p>
            <a:pPr algn="ctr">
              <a:defRPr/>
            </a:pPr>
            <a:r>
              <a:rPr lang="en-GB" sz="1200" dirty="0"/>
              <a:t>console</a:t>
            </a:r>
          </a:p>
        </p:txBody>
      </p:sp>
      <p:cxnSp>
        <p:nvCxnSpPr>
          <p:cNvPr id="13" name="Straight Arrow Connector 12">
            <a:extLst>
              <a:ext uri="{FF2B5EF4-FFF2-40B4-BE49-F238E27FC236}">
                <a16:creationId xmlns:a16="http://schemas.microsoft.com/office/drawing/2014/main" id="{39364217-57B8-4C80-B718-849E12534A78}"/>
              </a:ext>
            </a:extLst>
          </p:cNvPr>
          <p:cNvCxnSpPr/>
          <p:nvPr/>
        </p:nvCxnSpPr>
        <p:spPr bwMode="auto">
          <a:xfrm flipH="1">
            <a:off x="6006871" y="3151188"/>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B89932CA-7F5C-410F-93DD-FA20B8CD74EB}"/>
              </a:ext>
            </a:extLst>
          </p:cNvPr>
          <p:cNvCxnSpPr/>
          <p:nvPr/>
        </p:nvCxnSpPr>
        <p:spPr bwMode="auto">
          <a:xfrm flipH="1">
            <a:off x="6006871" y="3465513"/>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EB889096-9097-497C-AE98-735ABFB52B4C}"/>
              </a:ext>
            </a:extLst>
          </p:cNvPr>
          <p:cNvCxnSpPr/>
          <p:nvPr/>
        </p:nvCxnSpPr>
        <p:spPr bwMode="auto">
          <a:xfrm flipH="1">
            <a:off x="6006871" y="4922838"/>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7C23BC28-174B-41A4-BFD5-33459214888F}"/>
              </a:ext>
            </a:extLst>
          </p:cNvPr>
          <p:cNvCxnSpPr/>
          <p:nvPr/>
        </p:nvCxnSpPr>
        <p:spPr bwMode="auto">
          <a:xfrm flipH="1">
            <a:off x="6006870" y="5159375"/>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D230A660-2A1D-4C14-8152-FFD25A1D58C2}"/>
              </a:ext>
            </a:extLst>
          </p:cNvPr>
          <p:cNvCxnSpPr/>
          <p:nvPr/>
        </p:nvCxnSpPr>
        <p:spPr bwMode="auto">
          <a:xfrm flipV="1">
            <a:off x="6425807" y="3159125"/>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2F9BF6FE-E935-47E0-AD83-5425AAE9B561}"/>
              </a:ext>
            </a:extLst>
          </p:cNvPr>
          <p:cNvCxnSpPr/>
          <p:nvPr/>
        </p:nvCxnSpPr>
        <p:spPr bwMode="auto">
          <a:xfrm flipV="1">
            <a:off x="6846859" y="3465513"/>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0AB0AF32-AAB5-4B5E-B064-AF8269737A59}"/>
              </a:ext>
            </a:extLst>
          </p:cNvPr>
          <p:cNvSpPr/>
          <p:nvPr/>
        </p:nvSpPr>
        <p:spPr bwMode="auto">
          <a:xfrm>
            <a:off x="6387722" y="3128964"/>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20" name="Oval 19">
            <a:extLst>
              <a:ext uri="{FF2B5EF4-FFF2-40B4-BE49-F238E27FC236}">
                <a16:creationId xmlns:a16="http://schemas.microsoft.com/office/drawing/2014/main" id="{98121369-0EDD-4547-8C7B-7C7B272F572A}"/>
              </a:ext>
            </a:extLst>
          </p:cNvPr>
          <p:cNvSpPr/>
          <p:nvPr/>
        </p:nvSpPr>
        <p:spPr bwMode="auto">
          <a:xfrm>
            <a:off x="6815122" y="3449639"/>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cxnSp>
        <p:nvCxnSpPr>
          <p:cNvPr id="21" name="Straight Arrow Connector 20">
            <a:extLst>
              <a:ext uri="{FF2B5EF4-FFF2-40B4-BE49-F238E27FC236}">
                <a16:creationId xmlns:a16="http://schemas.microsoft.com/office/drawing/2014/main" id="{D57A6C1C-853C-4C46-AF7B-7B9A582469C6}"/>
              </a:ext>
            </a:extLst>
          </p:cNvPr>
          <p:cNvCxnSpPr/>
          <p:nvPr/>
        </p:nvCxnSpPr>
        <p:spPr bwMode="auto">
          <a:xfrm>
            <a:off x="6006871" y="3908425"/>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BC6E26E5-9B62-4223-B69F-EA08A078BEF2}"/>
              </a:ext>
            </a:extLst>
          </p:cNvPr>
          <p:cNvCxnSpPr/>
          <p:nvPr/>
        </p:nvCxnSpPr>
        <p:spPr bwMode="auto">
          <a:xfrm>
            <a:off x="7162119" y="4779963"/>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ED14B8D1-0E45-4EA5-9B02-F3F1ABC2AB64}"/>
              </a:ext>
            </a:extLst>
          </p:cNvPr>
          <p:cNvCxnSpPr/>
          <p:nvPr/>
        </p:nvCxnSpPr>
        <p:spPr bwMode="auto">
          <a:xfrm flipV="1">
            <a:off x="7162119" y="4779963"/>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021617B5-FFBF-48FD-BCF7-0D9E41185136}"/>
              </a:ext>
            </a:extLst>
          </p:cNvPr>
          <p:cNvCxnSpPr/>
          <p:nvPr/>
        </p:nvCxnSpPr>
        <p:spPr bwMode="auto">
          <a:xfrm>
            <a:off x="6006871" y="5580063"/>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A24E6C62-A175-4354-9B44-5A4922EB82EE}"/>
              </a:ext>
            </a:extLst>
          </p:cNvPr>
          <p:cNvCxnSpPr/>
          <p:nvPr/>
        </p:nvCxnSpPr>
        <p:spPr bwMode="auto">
          <a:xfrm>
            <a:off x="8095204" y="4413250"/>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D42AFA07-116F-4A03-B805-58F29F591526}"/>
              </a:ext>
            </a:extLst>
          </p:cNvPr>
          <p:cNvSpPr txBox="1">
            <a:spLocks noChangeArrowheads="1"/>
          </p:cNvSpPr>
          <p:nvPr/>
        </p:nvSpPr>
        <p:spPr bwMode="auto">
          <a:xfrm>
            <a:off x="10327415" y="4149726"/>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Color</a:t>
            </a:r>
          </a:p>
        </p:txBody>
      </p:sp>
      <p:sp>
        <p:nvSpPr>
          <p:cNvPr id="27" name="TextBox 51">
            <a:extLst>
              <a:ext uri="{FF2B5EF4-FFF2-40B4-BE49-F238E27FC236}">
                <a16:creationId xmlns:a16="http://schemas.microsoft.com/office/drawing/2014/main" id="{114471C8-FFC0-4239-B4AE-3BA77C6C4C06}"/>
              </a:ext>
            </a:extLst>
          </p:cNvPr>
          <p:cNvSpPr txBox="1">
            <a:spLocks noChangeArrowheads="1"/>
          </p:cNvSpPr>
          <p:nvPr/>
        </p:nvSpPr>
        <p:spPr bwMode="auto">
          <a:xfrm>
            <a:off x="10327416" y="3349626"/>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HS</a:t>
            </a:r>
          </a:p>
        </p:txBody>
      </p:sp>
      <p:sp>
        <p:nvSpPr>
          <p:cNvPr id="28" name="TextBox 52">
            <a:extLst>
              <a:ext uri="{FF2B5EF4-FFF2-40B4-BE49-F238E27FC236}">
                <a16:creationId xmlns:a16="http://schemas.microsoft.com/office/drawing/2014/main" id="{5D84A9B8-FDB0-48DA-BD92-14F3C4472855}"/>
              </a:ext>
            </a:extLst>
          </p:cNvPr>
          <p:cNvSpPr txBox="1">
            <a:spLocks noChangeArrowheads="1"/>
          </p:cNvSpPr>
          <p:nvPr/>
        </p:nvSpPr>
        <p:spPr bwMode="auto">
          <a:xfrm>
            <a:off x="10327416" y="5141913"/>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VS</a:t>
            </a:r>
          </a:p>
        </p:txBody>
      </p:sp>
      <p:sp>
        <p:nvSpPr>
          <p:cNvPr id="29" name="TextBox 53">
            <a:extLst>
              <a:ext uri="{FF2B5EF4-FFF2-40B4-BE49-F238E27FC236}">
                <a16:creationId xmlns:a16="http://schemas.microsoft.com/office/drawing/2014/main" id="{696A5867-9EE5-4A7E-98C0-D6AD1B892E53}"/>
              </a:ext>
            </a:extLst>
          </p:cNvPr>
          <p:cNvSpPr txBox="1">
            <a:spLocks noChangeArrowheads="1"/>
          </p:cNvSpPr>
          <p:nvPr/>
        </p:nvSpPr>
        <p:spPr bwMode="auto">
          <a:xfrm rot="5400000">
            <a:off x="7546810" y="4289832"/>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Mux</a:t>
            </a:r>
          </a:p>
        </p:txBody>
      </p:sp>
      <p:sp>
        <p:nvSpPr>
          <p:cNvPr id="30" name="TextBox 54">
            <a:extLst>
              <a:ext uri="{FF2B5EF4-FFF2-40B4-BE49-F238E27FC236}">
                <a16:creationId xmlns:a16="http://schemas.microsoft.com/office/drawing/2014/main" id="{A108D3C4-FECF-4558-9E19-350D18BBDB61}"/>
              </a:ext>
            </a:extLst>
          </p:cNvPr>
          <p:cNvSpPr txBox="1">
            <a:spLocks noChangeArrowheads="1"/>
          </p:cNvSpPr>
          <p:nvPr/>
        </p:nvSpPr>
        <p:spPr bwMode="auto">
          <a:xfrm>
            <a:off x="7652994" y="294798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x</a:t>
            </a:r>
          </a:p>
        </p:txBody>
      </p:sp>
      <p:sp>
        <p:nvSpPr>
          <p:cNvPr id="31" name="TextBox 55">
            <a:extLst>
              <a:ext uri="{FF2B5EF4-FFF2-40B4-BE49-F238E27FC236}">
                <a16:creationId xmlns:a16="http://schemas.microsoft.com/office/drawing/2014/main" id="{EE74A9EF-8835-4750-B67F-52C78780E128}"/>
              </a:ext>
            </a:extLst>
          </p:cNvPr>
          <p:cNvSpPr txBox="1">
            <a:spLocks noChangeArrowheads="1"/>
          </p:cNvSpPr>
          <p:nvPr/>
        </p:nvSpPr>
        <p:spPr bwMode="auto">
          <a:xfrm>
            <a:off x="7652994" y="3235326"/>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y</a:t>
            </a:r>
          </a:p>
        </p:txBody>
      </p:sp>
      <p:sp>
        <p:nvSpPr>
          <p:cNvPr id="32" name="TextBox 56">
            <a:extLst>
              <a:ext uri="{FF2B5EF4-FFF2-40B4-BE49-F238E27FC236}">
                <a16:creationId xmlns:a16="http://schemas.microsoft.com/office/drawing/2014/main" id="{57527BB6-0517-4B00-9734-0B1810302DB4}"/>
              </a:ext>
            </a:extLst>
          </p:cNvPr>
          <p:cNvSpPr txBox="1">
            <a:spLocks noChangeArrowheads="1"/>
          </p:cNvSpPr>
          <p:nvPr/>
        </p:nvSpPr>
        <p:spPr bwMode="auto">
          <a:xfrm>
            <a:off x="5968785" y="3721100"/>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Image color</a:t>
            </a:r>
          </a:p>
        </p:txBody>
      </p:sp>
      <p:sp>
        <p:nvSpPr>
          <p:cNvPr id="33" name="TextBox 58">
            <a:extLst>
              <a:ext uri="{FF2B5EF4-FFF2-40B4-BE49-F238E27FC236}">
                <a16:creationId xmlns:a16="http://schemas.microsoft.com/office/drawing/2014/main" id="{AD1AAE5F-D9B6-4BB1-B9AC-DE32CA679868}"/>
              </a:ext>
            </a:extLst>
          </p:cNvPr>
          <p:cNvSpPr txBox="1">
            <a:spLocks noChangeArrowheads="1"/>
          </p:cNvSpPr>
          <p:nvPr/>
        </p:nvSpPr>
        <p:spPr bwMode="auto">
          <a:xfrm>
            <a:off x="5968785" y="5354639"/>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Text color</a:t>
            </a:r>
          </a:p>
        </p:txBody>
      </p:sp>
      <p:sp>
        <p:nvSpPr>
          <p:cNvPr id="34" name="TextBox 59">
            <a:extLst>
              <a:ext uri="{FF2B5EF4-FFF2-40B4-BE49-F238E27FC236}">
                <a16:creationId xmlns:a16="http://schemas.microsoft.com/office/drawing/2014/main" id="{ABD2D52E-0B2A-42D5-8E29-4E44D233C38D}"/>
              </a:ext>
            </a:extLst>
          </p:cNvPr>
          <p:cNvSpPr txBox="1">
            <a:spLocks noChangeArrowheads="1"/>
          </p:cNvSpPr>
          <p:nvPr/>
        </p:nvSpPr>
        <p:spPr bwMode="auto">
          <a:xfrm>
            <a:off x="7195972" y="5337175"/>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Console region or image region</a:t>
            </a:r>
          </a:p>
        </p:txBody>
      </p:sp>
      <p:cxnSp>
        <p:nvCxnSpPr>
          <p:cNvPr id="35" name="Straight Connector 34">
            <a:extLst>
              <a:ext uri="{FF2B5EF4-FFF2-40B4-BE49-F238E27FC236}">
                <a16:creationId xmlns:a16="http://schemas.microsoft.com/office/drawing/2014/main" id="{F3D28C48-ADDD-4C38-AC84-5B85F85B0346}"/>
              </a:ext>
            </a:extLst>
          </p:cNvPr>
          <p:cNvCxnSpPr/>
          <p:nvPr/>
        </p:nvCxnSpPr>
        <p:spPr bwMode="auto">
          <a:xfrm flipV="1">
            <a:off x="7909010" y="5086351"/>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97D678D5-6B77-47F9-AD03-B3C4938F5F8F}"/>
              </a:ext>
            </a:extLst>
          </p:cNvPr>
          <p:cNvCxnSpPr/>
          <p:nvPr/>
        </p:nvCxnSpPr>
        <p:spPr bwMode="auto">
          <a:xfrm flipV="1">
            <a:off x="7286953" y="3071814"/>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4784BB26-CF10-4862-BA41-68ADE9A566DE}"/>
              </a:ext>
            </a:extLst>
          </p:cNvPr>
          <p:cNvCxnSpPr/>
          <p:nvPr/>
        </p:nvCxnSpPr>
        <p:spPr bwMode="auto">
          <a:xfrm flipV="1">
            <a:off x="7286953" y="3414714"/>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4C9A8DC-AEF8-4EBB-84C1-2F33486CA6AD}"/>
              </a:ext>
            </a:extLst>
          </p:cNvPr>
          <p:cNvCxnSpPr/>
          <p:nvPr/>
        </p:nvCxnSpPr>
        <p:spPr bwMode="auto">
          <a:xfrm flipV="1">
            <a:off x="7286953" y="3848100"/>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84A6CC25-9EEB-44F8-A630-20F80EF524B6}"/>
              </a:ext>
            </a:extLst>
          </p:cNvPr>
          <p:cNvCxnSpPr/>
          <p:nvPr/>
        </p:nvCxnSpPr>
        <p:spPr bwMode="auto">
          <a:xfrm flipV="1">
            <a:off x="7286953" y="471805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DDD8C386-E99B-468B-8F9E-2A7B06E8CCAD}"/>
              </a:ext>
            </a:extLst>
          </p:cNvPr>
          <p:cNvCxnSpPr/>
          <p:nvPr/>
        </p:nvCxnSpPr>
        <p:spPr bwMode="auto">
          <a:xfrm flipV="1">
            <a:off x="8258125" y="4359275"/>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1C4779B6-C292-421B-B199-0B086561C50C}"/>
              </a:ext>
            </a:extLst>
          </p:cNvPr>
          <p:cNvCxnSpPr/>
          <p:nvPr/>
        </p:nvCxnSpPr>
        <p:spPr bwMode="auto">
          <a:xfrm flipV="1">
            <a:off x="10075630" y="4359275"/>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C8C0602D-2C92-45C0-B9B1-4ABF57A6ADBA}"/>
              </a:ext>
            </a:extLst>
          </p:cNvPr>
          <p:cNvSpPr txBox="1">
            <a:spLocks noChangeArrowheads="1"/>
          </p:cNvSpPr>
          <p:nvPr/>
        </p:nvSpPr>
        <p:spPr bwMode="auto">
          <a:xfrm>
            <a:off x="7071138" y="2970214"/>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10</a:t>
            </a:r>
          </a:p>
        </p:txBody>
      </p:sp>
      <p:sp>
        <p:nvSpPr>
          <p:cNvPr id="43" name="TextBox 75">
            <a:extLst>
              <a:ext uri="{FF2B5EF4-FFF2-40B4-BE49-F238E27FC236}">
                <a16:creationId xmlns:a16="http://schemas.microsoft.com/office/drawing/2014/main" id="{B0CED5E0-00BA-48F2-9F80-06D8567E16D4}"/>
              </a:ext>
            </a:extLst>
          </p:cNvPr>
          <p:cNvSpPr txBox="1">
            <a:spLocks noChangeArrowheads="1"/>
          </p:cNvSpPr>
          <p:nvPr/>
        </p:nvSpPr>
        <p:spPr bwMode="auto">
          <a:xfrm>
            <a:off x="7081717" y="32797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10</a:t>
            </a:r>
          </a:p>
        </p:txBody>
      </p:sp>
      <p:sp>
        <p:nvSpPr>
          <p:cNvPr id="44" name="TextBox 76">
            <a:extLst>
              <a:ext uri="{FF2B5EF4-FFF2-40B4-BE49-F238E27FC236}">
                <a16:creationId xmlns:a16="http://schemas.microsoft.com/office/drawing/2014/main" id="{05240EED-F2F7-4923-9EAD-8333548817B9}"/>
              </a:ext>
            </a:extLst>
          </p:cNvPr>
          <p:cNvSpPr txBox="1">
            <a:spLocks noChangeArrowheads="1"/>
          </p:cNvSpPr>
          <p:nvPr/>
        </p:nvSpPr>
        <p:spPr bwMode="auto">
          <a:xfrm>
            <a:off x="7162119" y="37131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5" name="TextBox 77">
            <a:extLst>
              <a:ext uri="{FF2B5EF4-FFF2-40B4-BE49-F238E27FC236}">
                <a16:creationId xmlns:a16="http://schemas.microsoft.com/office/drawing/2014/main" id="{55AED209-4D63-4E01-A427-609538593EB3}"/>
              </a:ext>
            </a:extLst>
          </p:cNvPr>
          <p:cNvSpPr txBox="1">
            <a:spLocks noChangeArrowheads="1"/>
          </p:cNvSpPr>
          <p:nvPr/>
        </p:nvSpPr>
        <p:spPr bwMode="auto">
          <a:xfrm>
            <a:off x="7162119" y="45815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6" name="TextBox 78">
            <a:extLst>
              <a:ext uri="{FF2B5EF4-FFF2-40B4-BE49-F238E27FC236}">
                <a16:creationId xmlns:a16="http://schemas.microsoft.com/office/drawing/2014/main" id="{463522E8-1AAE-45F2-B6BC-598565217BB2}"/>
              </a:ext>
            </a:extLst>
          </p:cNvPr>
          <p:cNvSpPr txBox="1">
            <a:spLocks noChangeArrowheads="1"/>
          </p:cNvSpPr>
          <p:nvPr/>
        </p:nvSpPr>
        <p:spPr bwMode="auto">
          <a:xfrm>
            <a:off x="8097320" y="4224339"/>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TextBox 79">
            <a:extLst>
              <a:ext uri="{FF2B5EF4-FFF2-40B4-BE49-F238E27FC236}">
                <a16:creationId xmlns:a16="http://schemas.microsoft.com/office/drawing/2014/main" id="{FDA3A10B-F043-4D4B-8CC3-4AA1B577D49F}"/>
              </a:ext>
            </a:extLst>
          </p:cNvPr>
          <p:cNvSpPr txBox="1">
            <a:spLocks noChangeArrowheads="1"/>
          </p:cNvSpPr>
          <p:nvPr/>
        </p:nvSpPr>
        <p:spPr bwMode="auto">
          <a:xfrm>
            <a:off x="9919058" y="4227514"/>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8" name="Straight Arrow Connector 47">
            <a:extLst>
              <a:ext uri="{FF2B5EF4-FFF2-40B4-BE49-F238E27FC236}">
                <a16:creationId xmlns:a16="http://schemas.microsoft.com/office/drawing/2014/main" id="{9E59C18D-5FAD-4E2F-B29E-E47B1D9B457E}"/>
              </a:ext>
            </a:extLst>
          </p:cNvPr>
          <p:cNvCxnSpPr/>
          <p:nvPr/>
        </p:nvCxnSpPr>
        <p:spPr bwMode="auto">
          <a:xfrm flipH="1">
            <a:off x="3025651" y="3316288"/>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3">
            <a:extLst>
              <a:ext uri="{FF2B5EF4-FFF2-40B4-BE49-F238E27FC236}">
                <a16:creationId xmlns:a16="http://schemas.microsoft.com/office/drawing/2014/main" id="{69C21304-7819-412D-9EAF-73211C0C7E41}"/>
              </a:ext>
            </a:extLst>
          </p:cNvPr>
          <p:cNvSpPr txBox="1">
            <a:spLocks noChangeArrowheads="1"/>
          </p:cNvSpPr>
          <p:nvPr/>
        </p:nvSpPr>
        <p:spPr bwMode="auto">
          <a:xfrm>
            <a:off x="3046810" y="306070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address</a:t>
            </a:r>
          </a:p>
        </p:txBody>
      </p:sp>
      <p:cxnSp>
        <p:nvCxnSpPr>
          <p:cNvPr id="50" name="Straight Arrow Connector 49">
            <a:extLst>
              <a:ext uri="{FF2B5EF4-FFF2-40B4-BE49-F238E27FC236}">
                <a16:creationId xmlns:a16="http://schemas.microsoft.com/office/drawing/2014/main" id="{B4A0EC88-2C2F-4FC3-ACF0-11D9D1A28914}"/>
              </a:ext>
            </a:extLst>
          </p:cNvPr>
          <p:cNvCxnSpPr/>
          <p:nvPr/>
        </p:nvCxnSpPr>
        <p:spPr bwMode="auto">
          <a:xfrm>
            <a:off x="3046810" y="35988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6">
            <a:extLst>
              <a:ext uri="{FF2B5EF4-FFF2-40B4-BE49-F238E27FC236}">
                <a16:creationId xmlns:a16="http://schemas.microsoft.com/office/drawing/2014/main" id="{052ECFA4-8D22-48C7-AEF9-51B275AE6A81}"/>
              </a:ext>
            </a:extLst>
          </p:cNvPr>
          <p:cNvSpPr txBox="1">
            <a:spLocks noChangeArrowheads="1"/>
          </p:cNvSpPr>
          <p:nvPr/>
        </p:nvSpPr>
        <p:spPr bwMode="auto">
          <a:xfrm>
            <a:off x="3182224" y="3371851"/>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data</a:t>
            </a:r>
          </a:p>
        </p:txBody>
      </p:sp>
      <p:cxnSp>
        <p:nvCxnSpPr>
          <p:cNvPr id="52" name="Straight Arrow Connector 51">
            <a:extLst>
              <a:ext uri="{FF2B5EF4-FFF2-40B4-BE49-F238E27FC236}">
                <a16:creationId xmlns:a16="http://schemas.microsoft.com/office/drawing/2014/main" id="{515EB25C-376F-454E-A441-98E014567354}"/>
              </a:ext>
            </a:extLst>
          </p:cNvPr>
          <p:cNvCxnSpPr/>
          <p:nvPr/>
        </p:nvCxnSpPr>
        <p:spPr bwMode="auto">
          <a:xfrm>
            <a:off x="3027768" y="3910013"/>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89">
            <a:extLst>
              <a:ext uri="{FF2B5EF4-FFF2-40B4-BE49-F238E27FC236}">
                <a16:creationId xmlns:a16="http://schemas.microsoft.com/office/drawing/2014/main" id="{BA798AD6-0C9B-4D8D-A311-52A1F955EC79}"/>
              </a:ext>
            </a:extLst>
          </p:cNvPr>
          <p:cNvSpPr txBox="1">
            <a:spLocks noChangeArrowheads="1"/>
          </p:cNvSpPr>
          <p:nvPr/>
        </p:nvSpPr>
        <p:spPr bwMode="auto">
          <a:xfrm>
            <a:off x="3182224" y="3681413"/>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cxnSp>
        <p:nvCxnSpPr>
          <p:cNvPr id="54" name="Straight Arrow Connector 53">
            <a:extLst>
              <a:ext uri="{FF2B5EF4-FFF2-40B4-BE49-F238E27FC236}">
                <a16:creationId xmlns:a16="http://schemas.microsoft.com/office/drawing/2014/main" id="{F551D120-6130-4B8B-AC1B-C45D7DE7076F}"/>
              </a:ext>
            </a:extLst>
          </p:cNvPr>
          <p:cNvCxnSpPr/>
          <p:nvPr/>
        </p:nvCxnSpPr>
        <p:spPr bwMode="auto">
          <a:xfrm>
            <a:off x="3046810" y="509111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3">
            <a:extLst>
              <a:ext uri="{FF2B5EF4-FFF2-40B4-BE49-F238E27FC236}">
                <a16:creationId xmlns:a16="http://schemas.microsoft.com/office/drawing/2014/main" id="{8BF2A18C-A067-49EC-B3D6-7B36F63F92F0}"/>
              </a:ext>
            </a:extLst>
          </p:cNvPr>
          <p:cNvSpPr txBox="1">
            <a:spLocks noChangeArrowheads="1"/>
          </p:cNvSpPr>
          <p:nvPr/>
        </p:nvSpPr>
        <p:spPr bwMode="auto">
          <a:xfrm>
            <a:off x="3027768" y="4805363"/>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Text data (ASCii)</a:t>
            </a:r>
          </a:p>
        </p:txBody>
      </p:sp>
      <p:cxnSp>
        <p:nvCxnSpPr>
          <p:cNvPr id="56" name="Straight Arrow Connector 55">
            <a:extLst>
              <a:ext uri="{FF2B5EF4-FFF2-40B4-BE49-F238E27FC236}">
                <a16:creationId xmlns:a16="http://schemas.microsoft.com/office/drawing/2014/main" id="{B337A4B2-0200-44AB-B44F-46B6E84FA049}"/>
              </a:ext>
            </a:extLst>
          </p:cNvPr>
          <p:cNvCxnSpPr/>
          <p:nvPr/>
        </p:nvCxnSpPr>
        <p:spPr bwMode="auto">
          <a:xfrm>
            <a:off x="3046810" y="54022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7" name="TextBox 95">
            <a:extLst>
              <a:ext uri="{FF2B5EF4-FFF2-40B4-BE49-F238E27FC236}">
                <a16:creationId xmlns:a16="http://schemas.microsoft.com/office/drawing/2014/main" id="{450A8E83-6989-4AEF-9FE6-781A2D7A8416}"/>
              </a:ext>
            </a:extLst>
          </p:cNvPr>
          <p:cNvSpPr txBox="1">
            <a:spLocks noChangeArrowheads="1"/>
          </p:cNvSpPr>
          <p:nvPr/>
        </p:nvSpPr>
        <p:spPr bwMode="auto">
          <a:xfrm>
            <a:off x="3144139" y="5145088"/>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sp>
        <p:nvSpPr>
          <p:cNvPr id="58" name="Rectangle 57">
            <a:extLst>
              <a:ext uri="{FF2B5EF4-FFF2-40B4-BE49-F238E27FC236}">
                <a16:creationId xmlns:a16="http://schemas.microsoft.com/office/drawing/2014/main" id="{3F397BBB-3962-4A35-8C04-3CF4810644AD}"/>
              </a:ext>
            </a:extLst>
          </p:cNvPr>
          <p:cNvSpPr/>
          <p:nvPr/>
        </p:nvSpPr>
        <p:spPr bwMode="auto">
          <a:xfrm>
            <a:off x="1904257" y="2974976"/>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59" name="Left-Right Arrow 5">
            <a:extLst>
              <a:ext uri="{FF2B5EF4-FFF2-40B4-BE49-F238E27FC236}">
                <a16:creationId xmlns:a16="http://schemas.microsoft.com/office/drawing/2014/main" id="{9457AB04-B5BF-4150-A873-C545B23BB029}"/>
              </a:ext>
            </a:extLst>
          </p:cNvPr>
          <p:cNvSpPr/>
          <p:nvPr/>
        </p:nvSpPr>
        <p:spPr bwMode="auto">
          <a:xfrm>
            <a:off x="755356" y="341471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Data </a:t>
            </a:r>
          </a:p>
        </p:txBody>
      </p:sp>
      <p:sp>
        <p:nvSpPr>
          <p:cNvPr id="60" name="Left-Right Arrow 63">
            <a:extLst>
              <a:ext uri="{FF2B5EF4-FFF2-40B4-BE49-F238E27FC236}">
                <a16:creationId xmlns:a16="http://schemas.microsoft.com/office/drawing/2014/main" id="{F2E4306F-01DC-40D4-9F28-6B47C29D1489}"/>
              </a:ext>
            </a:extLst>
          </p:cNvPr>
          <p:cNvSpPr/>
          <p:nvPr/>
        </p:nvSpPr>
        <p:spPr bwMode="auto">
          <a:xfrm>
            <a:off x="755356" y="4095750"/>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Addr </a:t>
            </a:r>
          </a:p>
        </p:txBody>
      </p:sp>
      <p:sp>
        <p:nvSpPr>
          <p:cNvPr id="61" name="Left-Right Arrow 64">
            <a:extLst>
              <a:ext uri="{FF2B5EF4-FFF2-40B4-BE49-F238E27FC236}">
                <a16:creationId xmlns:a16="http://schemas.microsoft.com/office/drawing/2014/main" id="{E18E5B71-798E-49DE-BF96-97CF7BDE78D9}"/>
              </a:ext>
            </a:extLst>
          </p:cNvPr>
          <p:cNvSpPr/>
          <p:nvPr/>
        </p:nvSpPr>
        <p:spPr bwMode="auto">
          <a:xfrm>
            <a:off x="755356" y="479266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Control</a:t>
            </a:r>
          </a:p>
        </p:txBody>
      </p:sp>
      <p:sp>
        <p:nvSpPr>
          <p:cNvPr id="62" name="Rectangle 61">
            <a:extLst>
              <a:ext uri="{FF2B5EF4-FFF2-40B4-BE49-F238E27FC236}">
                <a16:creationId xmlns:a16="http://schemas.microsoft.com/office/drawing/2014/main" id="{07503ED4-348D-4813-8030-B104BBEA40CD}"/>
              </a:ext>
            </a:extLst>
          </p:cNvPr>
          <p:cNvSpPr/>
          <p:nvPr/>
        </p:nvSpPr>
        <p:spPr bwMode="auto">
          <a:xfrm>
            <a:off x="4333242" y="4581525"/>
            <a:ext cx="1883096" cy="1367632"/>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79884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Interface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lvl="1"/>
            <a:r>
              <a:rPr lang="en-US" kern="0" dirty="0"/>
              <a:t>Manages the flow of data and control signals between the AHB bus and the VGA peripheral internal memories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AD903D2-0849-4C7D-AC71-2A86A2B47D50}"/>
              </a:ext>
            </a:extLst>
          </p:cNvPr>
          <p:cNvSpPr/>
          <p:nvPr/>
        </p:nvSpPr>
        <p:spPr bwMode="auto">
          <a:xfrm>
            <a:off x="1546680" y="2751138"/>
            <a:ext cx="8839979" cy="335280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6D67A100-C394-49D4-937B-414769B78861}"/>
              </a:ext>
            </a:extLst>
          </p:cNvPr>
          <p:cNvSpPr/>
          <p:nvPr/>
        </p:nvSpPr>
        <p:spPr bwMode="auto">
          <a:xfrm>
            <a:off x="8710914" y="2974976"/>
            <a:ext cx="1180639"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VGA </a:t>
            </a:r>
          </a:p>
          <a:p>
            <a:pPr algn="ctr">
              <a:defRPr/>
            </a:pPr>
            <a:r>
              <a:rPr lang="en-GB" sz="1200" dirty="0"/>
              <a:t>interface</a:t>
            </a:r>
          </a:p>
        </p:txBody>
      </p:sp>
      <p:cxnSp>
        <p:nvCxnSpPr>
          <p:cNvPr id="7" name="Straight Arrow Connector 6">
            <a:extLst>
              <a:ext uri="{FF2B5EF4-FFF2-40B4-BE49-F238E27FC236}">
                <a16:creationId xmlns:a16="http://schemas.microsoft.com/office/drawing/2014/main" id="{CB708F9A-E61A-4FDC-97DD-552CB5914BE4}"/>
              </a:ext>
            </a:extLst>
          </p:cNvPr>
          <p:cNvCxnSpPr/>
          <p:nvPr/>
        </p:nvCxnSpPr>
        <p:spPr bwMode="auto">
          <a:xfrm>
            <a:off x="9891552" y="441801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9423F1B0-C65A-4083-91F9-A0E657FD7ED7}"/>
              </a:ext>
            </a:extLst>
          </p:cNvPr>
          <p:cNvCxnSpPr/>
          <p:nvPr/>
        </p:nvCxnSpPr>
        <p:spPr bwMode="auto">
          <a:xfrm>
            <a:off x="9891552" y="5380038"/>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8A857B29-3957-4C1F-8F97-8C8CB059D0C0}"/>
              </a:ext>
            </a:extLst>
          </p:cNvPr>
          <p:cNvCxnSpPr/>
          <p:nvPr/>
        </p:nvCxnSpPr>
        <p:spPr bwMode="auto">
          <a:xfrm>
            <a:off x="9891552" y="3598863"/>
            <a:ext cx="10156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0" name="Trapezoid 9">
            <a:extLst>
              <a:ext uri="{FF2B5EF4-FFF2-40B4-BE49-F238E27FC236}">
                <a16:creationId xmlns:a16="http://schemas.microsoft.com/office/drawing/2014/main" id="{C88F7C1A-DEA6-4F91-B28E-219535871BCC}"/>
              </a:ext>
            </a:extLst>
          </p:cNvPr>
          <p:cNvSpPr/>
          <p:nvPr/>
        </p:nvSpPr>
        <p:spPr bwMode="auto">
          <a:xfrm rot="5400000">
            <a:off x="7087229" y="4205375"/>
            <a:ext cx="1571625" cy="444326"/>
          </a:xfrm>
          <a:prstGeom prst="trapezoid">
            <a:avLst>
              <a:gd name="adj" fmla="val 76429"/>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11" name="Rectangle 10">
            <a:extLst>
              <a:ext uri="{FF2B5EF4-FFF2-40B4-BE49-F238E27FC236}">
                <a16:creationId xmlns:a16="http://schemas.microsoft.com/office/drawing/2014/main" id="{7749AFF1-3F1C-46E7-8305-8FEBD55FF611}"/>
              </a:ext>
            </a:extLst>
          </p:cNvPr>
          <p:cNvSpPr/>
          <p:nvPr/>
        </p:nvSpPr>
        <p:spPr bwMode="auto">
          <a:xfrm>
            <a:off x="4546941" y="3038475"/>
            <a:ext cx="1459930" cy="1030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Image</a:t>
            </a:r>
          </a:p>
          <a:p>
            <a:pPr algn="ctr">
              <a:defRPr/>
            </a:pPr>
            <a:r>
              <a:rPr lang="en-GB" sz="1200" dirty="0"/>
              <a:t>buffer</a:t>
            </a:r>
          </a:p>
        </p:txBody>
      </p:sp>
      <p:sp>
        <p:nvSpPr>
          <p:cNvPr id="12" name="Rectangle 11">
            <a:extLst>
              <a:ext uri="{FF2B5EF4-FFF2-40B4-BE49-F238E27FC236}">
                <a16:creationId xmlns:a16="http://schemas.microsoft.com/office/drawing/2014/main" id="{FD22DCDD-9BAF-4962-9D7C-BDD482E8B2C0}"/>
              </a:ext>
            </a:extLst>
          </p:cNvPr>
          <p:cNvSpPr/>
          <p:nvPr/>
        </p:nvSpPr>
        <p:spPr bwMode="auto">
          <a:xfrm>
            <a:off x="4546941" y="4775200"/>
            <a:ext cx="1459930" cy="9477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Text</a:t>
            </a:r>
          </a:p>
          <a:p>
            <a:pPr algn="ctr">
              <a:defRPr/>
            </a:pPr>
            <a:r>
              <a:rPr lang="en-GB" sz="1200" dirty="0"/>
              <a:t>console</a:t>
            </a:r>
          </a:p>
        </p:txBody>
      </p:sp>
      <p:cxnSp>
        <p:nvCxnSpPr>
          <p:cNvPr id="13" name="Straight Arrow Connector 12">
            <a:extLst>
              <a:ext uri="{FF2B5EF4-FFF2-40B4-BE49-F238E27FC236}">
                <a16:creationId xmlns:a16="http://schemas.microsoft.com/office/drawing/2014/main" id="{36B074A1-2EBB-4BEC-9A76-DCF681FE5B28}"/>
              </a:ext>
            </a:extLst>
          </p:cNvPr>
          <p:cNvCxnSpPr/>
          <p:nvPr/>
        </p:nvCxnSpPr>
        <p:spPr bwMode="auto">
          <a:xfrm flipH="1">
            <a:off x="6006871" y="3151188"/>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AEFD924E-9129-44BD-A117-85C42DDD3FCE}"/>
              </a:ext>
            </a:extLst>
          </p:cNvPr>
          <p:cNvCxnSpPr/>
          <p:nvPr/>
        </p:nvCxnSpPr>
        <p:spPr bwMode="auto">
          <a:xfrm flipH="1">
            <a:off x="6006871" y="3465513"/>
            <a:ext cx="270404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DDDDE6F4-788A-4A8F-AF24-EB426294CCA2}"/>
              </a:ext>
            </a:extLst>
          </p:cNvPr>
          <p:cNvCxnSpPr/>
          <p:nvPr/>
        </p:nvCxnSpPr>
        <p:spPr bwMode="auto">
          <a:xfrm flipH="1">
            <a:off x="6006871" y="4922838"/>
            <a:ext cx="41893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1D70CF61-2E8D-4736-9DAE-444F57243D30}"/>
              </a:ext>
            </a:extLst>
          </p:cNvPr>
          <p:cNvCxnSpPr/>
          <p:nvPr/>
        </p:nvCxnSpPr>
        <p:spPr bwMode="auto">
          <a:xfrm flipH="1">
            <a:off x="6006870" y="5159375"/>
            <a:ext cx="83787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FE86F8DF-5375-4406-8719-EE54D2C55409}"/>
              </a:ext>
            </a:extLst>
          </p:cNvPr>
          <p:cNvCxnSpPr/>
          <p:nvPr/>
        </p:nvCxnSpPr>
        <p:spPr bwMode="auto">
          <a:xfrm flipV="1">
            <a:off x="6425807" y="3159125"/>
            <a:ext cx="0" cy="177165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636AA203-017D-4A90-9A4F-F58F1E62782C}"/>
              </a:ext>
            </a:extLst>
          </p:cNvPr>
          <p:cNvCxnSpPr/>
          <p:nvPr/>
        </p:nvCxnSpPr>
        <p:spPr bwMode="auto">
          <a:xfrm flipV="1">
            <a:off x="6846859" y="3465513"/>
            <a:ext cx="4232" cy="169386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B88BF793-2FB2-4A08-A867-6043B0A0DD65}"/>
              </a:ext>
            </a:extLst>
          </p:cNvPr>
          <p:cNvSpPr/>
          <p:nvPr/>
        </p:nvSpPr>
        <p:spPr bwMode="auto">
          <a:xfrm>
            <a:off x="6387722" y="3128964"/>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20" name="Oval 19">
            <a:extLst>
              <a:ext uri="{FF2B5EF4-FFF2-40B4-BE49-F238E27FC236}">
                <a16:creationId xmlns:a16="http://schemas.microsoft.com/office/drawing/2014/main" id="{DC828A46-FFD9-4A1A-AA75-CFA7392E876F}"/>
              </a:ext>
            </a:extLst>
          </p:cNvPr>
          <p:cNvSpPr/>
          <p:nvPr/>
        </p:nvSpPr>
        <p:spPr bwMode="auto">
          <a:xfrm>
            <a:off x="6815122" y="3449639"/>
            <a:ext cx="69822" cy="52387"/>
          </a:xfrm>
          <a:prstGeom prst="ellipse">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200" b="0" dirty="0"/>
          </a:p>
        </p:txBody>
      </p:sp>
      <p:cxnSp>
        <p:nvCxnSpPr>
          <p:cNvPr id="21" name="Straight Arrow Connector 20">
            <a:extLst>
              <a:ext uri="{FF2B5EF4-FFF2-40B4-BE49-F238E27FC236}">
                <a16:creationId xmlns:a16="http://schemas.microsoft.com/office/drawing/2014/main" id="{82EB7CEC-8B30-44A7-B47C-3D21DD9FCF74}"/>
              </a:ext>
            </a:extLst>
          </p:cNvPr>
          <p:cNvCxnSpPr/>
          <p:nvPr/>
        </p:nvCxnSpPr>
        <p:spPr bwMode="auto">
          <a:xfrm>
            <a:off x="6006871" y="3908425"/>
            <a:ext cx="164400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8F1148D9-2911-4B73-B979-5BFE24217685}"/>
              </a:ext>
            </a:extLst>
          </p:cNvPr>
          <p:cNvCxnSpPr/>
          <p:nvPr/>
        </p:nvCxnSpPr>
        <p:spPr bwMode="auto">
          <a:xfrm>
            <a:off x="7162119" y="4779963"/>
            <a:ext cx="4887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3" name="Straight Connector 22">
            <a:extLst>
              <a:ext uri="{FF2B5EF4-FFF2-40B4-BE49-F238E27FC236}">
                <a16:creationId xmlns:a16="http://schemas.microsoft.com/office/drawing/2014/main" id="{EBC72A59-7F56-4858-A0A1-CAFEE2F4F3E3}"/>
              </a:ext>
            </a:extLst>
          </p:cNvPr>
          <p:cNvCxnSpPr/>
          <p:nvPr/>
        </p:nvCxnSpPr>
        <p:spPr bwMode="auto">
          <a:xfrm flipV="1">
            <a:off x="7162119" y="4779963"/>
            <a:ext cx="0" cy="8001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B98AC8B0-6E3A-4725-8451-58A1DFDFB5C0}"/>
              </a:ext>
            </a:extLst>
          </p:cNvPr>
          <p:cNvCxnSpPr/>
          <p:nvPr/>
        </p:nvCxnSpPr>
        <p:spPr bwMode="auto">
          <a:xfrm>
            <a:off x="6006871" y="5580063"/>
            <a:ext cx="1155249"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Arrow Connector 24">
            <a:extLst>
              <a:ext uri="{FF2B5EF4-FFF2-40B4-BE49-F238E27FC236}">
                <a16:creationId xmlns:a16="http://schemas.microsoft.com/office/drawing/2014/main" id="{E071A54E-D81D-4D4E-8C35-848D75FB6049}"/>
              </a:ext>
            </a:extLst>
          </p:cNvPr>
          <p:cNvCxnSpPr/>
          <p:nvPr/>
        </p:nvCxnSpPr>
        <p:spPr bwMode="auto">
          <a:xfrm>
            <a:off x="8095204" y="4413250"/>
            <a:ext cx="61571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TextBox 50">
            <a:extLst>
              <a:ext uri="{FF2B5EF4-FFF2-40B4-BE49-F238E27FC236}">
                <a16:creationId xmlns:a16="http://schemas.microsoft.com/office/drawing/2014/main" id="{B669D06C-7189-4C3B-8CCD-E04C7B79B882}"/>
              </a:ext>
            </a:extLst>
          </p:cNvPr>
          <p:cNvSpPr txBox="1">
            <a:spLocks noChangeArrowheads="1"/>
          </p:cNvSpPr>
          <p:nvPr/>
        </p:nvSpPr>
        <p:spPr bwMode="auto">
          <a:xfrm>
            <a:off x="10327415" y="4149726"/>
            <a:ext cx="103253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Color</a:t>
            </a:r>
          </a:p>
        </p:txBody>
      </p:sp>
      <p:sp>
        <p:nvSpPr>
          <p:cNvPr id="27" name="TextBox 51">
            <a:extLst>
              <a:ext uri="{FF2B5EF4-FFF2-40B4-BE49-F238E27FC236}">
                <a16:creationId xmlns:a16="http://schemas.microsoft.com/office/drawing/2014/main" id="{56BED7F3-149D-483E-9CEC-DEF6C2F93604}"/>
              </a:ext>
            </a:extLst>
          </p:cNvPr>
          <p:cNvSpPr txBox="1">
            <a:spLocks noChangeArrowheads="1"/>
          </p:cNvSpPr>
          <p:nvPr/>
        </p:nvSpPr>
        <p:spPr bwMode="auto">
          <a:xfrm>
            <a:off x="10327416" y="3349626"/>
            <a:ext cx="5797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HS</a:t>
            </a:r>
          </a:p>
        </p:txBody>
      </p:sp>
      <p:sp>
        <p:nvSpPr>
          <p:cNvPr id="28" name="TextBox 52">
            <a:extLst>
              <a:ext uri="{FF2B5EF4-FFF2-40B4-BE49-F238E27FC236}">
                <a16:creationId xmlns:a16="http://schemas.microsoft.com/office/drawing/2014/main" id="{114F0221-4D21-409F-90BA-695E4E1CE10F}"/>
              </a:ext>
            </a:extLst>
          </p:cNvPr>
          <p:cNvSpPr txBox="1">
            <a:spLocks noChangeArrowheads="1"/>
          </p:cNvSpPr>
          <p:nvPr/>
        </p:nvSpPr>
        <p:spPr bwMode="auto">
          <a:xfrm>
            <a:off x="10327416" y="5141913"/>
            <a:ext cx="672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VS</a:t>
            </a:r>
          </a:p>
        </p:txBody>
      </p:sp>
      <p:sp>
        <p:nvSpPr>
          <p:cNvPr id="29" name="TextBox 53">
            <a:extLst>
              <a:ext uri="{FF2B5EF4-FFF2-40B4-BE49-F238E27FC236}">
                <a16:creationId xmlns:a16="http://schemas.microsoft.com/office/drawing/2014/main" id="{ED85F316-CEA5-442C-A984-DFE510C33985}"/>
              </a:ext>
            </a:extLst>
          </p:cNvPr>
          <p:cNvSpPr txBox="1">
            <a:spLocks noChangeArrowheads="1"/>
          </p:cNvSpPr>
          <p:nvPr/>
        </p:nvSpPr>
        <p:spPr bwMode="auto">
          <a:xfrm rot="5400000">
            <a:off x="7546810" y="4289832"/>
            <a:ext cx="6524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Mux</a:t>
            </a:r>
          </a:p>
        </p:txBody>
      </p:sp>
      <p:sp>
        <p:nvSpPr>
          <p:cNvPr id="30" name="TextBox 54">
            <a:extLst>
              <a:ext uri="{FF2B5EF4-FFF2-40B4-BE49-F238E27FC236}">
                <a16:creationId xmlns:a16="http://schemas.microsoft.com/office/drawing/2014/main" id="{67A642D6-6114-48E3-8665-064FEAA8BBF5}"/>
              </a:ext>
            </a:extLst>
          </p:cNvPr>
          <p:cNvSpPr txBox="1">
            <a:spLocks noChangeArrowheads="1"/>
          </p:cNvSpPr>
          <p:nvPr/>
        </p:nvSpPr>
        <p:spPr bwMode="auto">
          <a:xfrm>
            <a:off x="7652994" y="2947988"/>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x</a:t>
            </a:r>
          </a:p>
        </p:txBody>
      </p:sp>
      <p:sp>
        <p:nvSpPr>
          <p:cNvPr id="31" name="TextBox 55">
            <a:extLst>
              <a:ext uri="{FF2B5EF4-FFF2-40B4-BE49-F238E27FC236}">
                <a16:creationId xmlns:a16="http://schemas.microsoft.com/office/drawing/2014/main" id="{9843499E-28D7-449C-BC29-669E898E0C35}"/>
              </a:ext>
            </a:extLst>
          </p:cNvPr>
          <p:cNvSpPr txBox="1">
            <a:spLocks noChangeArrowheads="1"/>
          </p:cNvSpPr>
          <p:nvPr/>
        </p:nvSpPr>
        <p:spPr bwMode="auto">
          <a:xfrm>
            <a:off x="7652994" y="3235326"/>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Address y</a:t>
            </a:r>
          </a:p>
        </p:txBody>
      </p:sp>
      <p:sp>
        <p:nvSpPr>
          <p:cNvPr id="32" name="TextBox 56">
            <a:extLst>
              <a:ext uri="{FF2B5EF4-FFF2-40B4-BE49-F238E27FC236}">
                <a16:creationId xmlns:a16="http://schemas.microsoft.com/office/drawing/2014/main" id="{7A8A688B-5889-435D-89E3-446230D80FAB}"/>
              </a:ext>
            </a:extLst>
          </p:cNvPr>
          <p:cNvSpPr txBox="1">
            <a:spLocks noChangeArrowheads="1"/>
          </p:cNvSpPr>
          <p:nvPr/>
        </p:nvSpPr>
        <p:spPr bwMode="auto">
          <a:xfrm>
            <a:off x="5968785" y="3721100"/>
            <a:ext cx="169267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Image color</a:t>
            </a:r>
          </a:p>
        </p:txBody>
      </p:sp>
      <p:sp>
        <p:nvSpPr>
          <p:cNvPr id="33" name="TextBox 58">
            <a:extLst>
              <a:ext uri="{FF2B5EF4-FFF2-40B4-BE49-F238E27FC236}">
                <a16:creationId xmlns:a16="http://schemas.microsoft.com/office/drawing/2014/main" id="{2E4B824B-90F8-4936-9635-CE5B36E6854A}"/>
              </a:ext>
            </a:extLst>
          </p:cNvPr>
          <p:cNvSpPr txBox="1">
            <a:spLocks noChangeArrowheads="1"/>
          </p:cNvSpPr>
          <p:nvPr/>
        </p:nvSpPr>
        <p:spPr bwMode="auto">
          <a:xfrm>
            <a:off x="5968785" y="5354639"/>
            <a:ext cx="169267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Text color</a:t>
            </a:r>
          </a:p>
        </p:txBody>
      </p:sp>
      <p:sp>
        <p:nvSpPr>
          <p:cNvPr id="34" name="TextBox 59">
            <a:extLst>
              <a:ext uri="{FF2B5EF4-FFF2-40B4-BE49-F238E27FC236}">
                <a16:creationId xmlns:a16="http://schemas.microsoft.com/office/drawing/2014/main" id="{789424A7-8698-4F1D-9EFB-46EEDCA8BC86}"/>
              </a:ext>
            </a:extLst>
          </p:cNvPr>
          <p:cNvSpPr txBox="1">
            <a:spLocks noChangeArrowheads="1"/>
          </p:cNvSpPr>
          <p:nvPr/>
        </p:nvSpPr>
        <p:spPr bwMode="auto">
          <a:xfrm>
            <a:off x="7195972" y="5337175"/>
            <a:ext cx="1690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Console region or image region</a:t>
            </a:r>
          </a:p>
        </p:txBody>
      </p:sp>
      <p:cxnSp>
        <p:nvCxnSpPr>
          <p:cNvPr id="35" name="Straight Connector 34">
            <a:extLst>
              <a:ext uri="{FF2B5EF4-FFF2-40B4-BE49-F238E27FC236}">
                <a16:creationId xmlns:a16="http://schemas.microsoft.com/office/drawing/2014/main" id="{CE8992D1-BA7C-468E-878C-454EED8CE39A}"/>
              </a:ext>
            </a:extLst>
          </p:cNvPr>
          <p:cNvCxnSpPr/>
          <p:nvPr/>
        </p:nvCxnSpPr>
        <p:spPr bwMode="auto">
          <a:xfrm flipV="1">
            <a:off x="7909010" y="5086351"/>
            <a:ext cx="0" cy="3016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81E1DCD8-4EB4-4717-B8FB-D1F659273C0A}"/>
              </a:ext>
            </a:extLst>
          </p:cNvPr>
          <p:cNvCxnSpPr/>
          <p:nvPr/>
        </p:nvCxnSpPr>
        <p:spPr bwMode="auto">
          <a:xfrm flipV="1">
            <a:off x="7286953" y="3071814"/>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7B7DAB80-769F-4F49-961C-16177730DC8A}"/>
              </a:ext>
            </a:extLst>
          </p:cNvPr>
          <p:cNvCxnSpPr/>
          <p:nvPr/>
        </p:nvCxnSpPr>
        <p:spPr bwMode="auto">
          <a:xfrm flipV="1">
            <a:off x="7286953" y="3414714"/>
            <a:ext cx="143877" cy="12223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4879402B-58E1-4F2B-BADD-2A63DCC98B22}"/>
              </a:ext>
            </a:extLst>
          </p:cNvPr>
          <p:cNvCxnSpPr/>
          <p:nvPr/>
        </p:nvCxnSpPr>
        <p:spPr bwMode="auto">
          <a:xfrm flipV="1">
            <a:off x="7286953" y="3848100"/>
            <a:ext cx="143877"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4A20EBD-600D-4CAF-AE58-5F8F3D0BB870}"/>
              </a:ext>
            </a:extLst>
          </p:cNvPr>
          <p:cNvCxnSpPr/>
          <p:nvPr/>
        </p:nvCxnSpPr>
        <p:spPr bwMode="auto">
          <a:xfrm flipV="1">
            <a:off x="7286953" y="471805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CC00C769-D427-4B62-99BD-BBA29F45091C}"/>
              </a:ext>
            </a:extLst>
          </p:cNvPr>
          <p:cNvCxnSpPr/>
          <p:nvPr/>
        </p:nvCxnSpPr>
        <p:spPr bwMode="auto">
          <a:xfrm flipV="1">
            <a:off x="8258125" y="4359275"/>
            <a:ext cx="145992"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DEF7357D-F614-40AC-920B-78BF88DEBF69}"/>
              </a:ext>
            </a:extLst>
          </p:cNvPr>
          <p:cNvCxnSpPr/>
          <p:nvPr/>
        </p:nvCxnSpPr>
        <p:spPr bwMode="auto">
          <a:xfrm flipV="1">
            <a:off x="10075630" y="4359275"/>
            <a:ext cx="145994" cy="1222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7F7FAF7A-2758-4E8A-AA3F-0FED71C76118}"/>
              </a:ext>
            </a:extLst>
          </p:cNvPr>
          <p:cNvSpPr txBox="1">
            <a:spLocks noChangeArrowheads="1"/>
          </p:cNvSpPr>
          <p:nvPr/>
        </p:nvSpPr>
        <p:spPr bwMode="auto">
          <a:xfrm>
            <a:off x="7071138" y="2970214"/>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10</a:t>
            </a:r>
          </a:p>
        </p:txBody>
      </p:sp>
      <p:sp>
        <p:nvSpPr>
          <p:cNvPr id="43" name="TextBox 75">
            <a:extLst>
              <a:ext uri="{FF2B5EF4-FFF2-40B4-BE49-F238E27FC236}">
                <a16:creationId xmlns:a16="http://schemas.microsoft.com/office/drawing/2014/main" id="{CBDA3BFD-AE89-4699-AFEC-79B515F5FC36}"/>
              </a:ext>
            </a:extLst>
          </p:cNvPr>
          <p:cNvSpPr txBox="1">
            <a:spLocks noChangeArrowheads="1"/>
          </p:cNvSpPr>
          <p:nvPr/>
        </p:nvSpPr>
        <p:spPr bwMode="auto">
          <a:xfrm>
            <a:off x="7081717" y="32797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10</a:t>
            </a:r>
          </a:p>
        </p:txBody>
      </p:sp>
      <p:sp>
        <p:nvSpPr>
          <p:cNvPr id="44" name="TextBox 76">
            <a:extLst>
              <a:ext uri="{FF2B5EF4-FFF2-40B4-BE49-F238E27FC236}">
                <a16:creationId xmlns:a16="http://schemas.microsoft.com/office/drawing/2014/main" id="{38F48D61-4A75-4404-8B18-CDB28B7D2A03}"/>
              </a:ext>
            </a:extLst>
          </p:cNvPr>
          <p:cNvSpPr txBox="1">
            <a:spLocks noChangeArrowheads="1"/>
          </p:cNvSpPr>
          <p:nvPr/>
        </p:nvSpPr>
        <p:spPr bwMode="auto">
          <a:xfrm>
            <a:off x="7162119" y="3713164"/>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5" name="TextBox 77">
            <a:extLst>
              <a:ext uri="{FF2B5EF4-FFF2-40B4-BE49-F238E27FC236}">
                <a16:creationId xmlns:a16="http://schemas.microsoft.com/office/drawing/2014/main" id="{EC1A2B47-D102-4125-A963-9DD330393780}"/>
              </a:ext>
            </a:extLst>
          </p:cNvPr>
          <p:cNvSpPr txBox="1">
            <a:spLocks noChangeArrowheads="1"/>
          </p:cNvSpPr>
          <p:nvPr/>
        </p:nvSpPr>
        <p:spPr bwMode="auto">
          <a:xfrm>
            <a:off x="7162119" y="4581526"/>
            <a:ext cx="51414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6" name="TextBox 78">
            <a:extLst>
              <a:ext uri="{FF2B5EF4-FFF2-40B4-BE49-F238E27FC236}">
                <a16:creationId xmlns:a16="http://schemas.microsoft.com/office/drawing/2014/main" id="{27628A41-7EFB-4E6F-86F2-A99CB4582D96}"/>
              </a:ext>
            </a:extLst>
          </p:cNvPr>
          <p:cNvSpPr txBox="1">
            <a:spLocks noChangeArrowheads="1"/>
          </p:cNvSpPr>
          <p:nvPr/>
        </p:nvSpPr>
        <p:spPr bwMode="auto">
          <a:xfrm>
            <a:off x="8097320" y="4224339"/>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TextBox 79">
            <a:extLst>
              <a:ext uri="{FF2B5EF4-FFF2-40B4-BE49-F238E27FC236}">
                <a16:creationId xmlns:a16="http://schemas.microsoft.com/office/drawing/2014/main" id="{C5784858-53BA-47CD-B690-38090BF29C66}"/>
              </a:ext>
            </a:extLst>
          </p:cNvPr>
          <p:cNvSpPr txBox="1">
            <a:spLocks noChangeArrowheads="1"/>
          </p:cNvSpPr>
          <p:nvPr/>
        </p:nvSpPr>
        <p:spPr bwMode="auto">
          <a:xfrm>
            <a:off x="9919058" y="4227514"/>
            <a:ext cx="51626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8" name="Straight Arrow Connector 47">
            <a:extLst>
              <a:ext uri="{FF2B5EF4-FFF2-40B4-BE49-F238E27FC236}">
                <a16:creationId xmlns:a16="http://schemas.microsoft.com/office/drawing/2014/main" id="{1DFDEFDA-F086-40BA-A237-F685AAB5A5FD}"/>
              </a:ext>
            </a:extLst>
          </p:cNvPr>
          <p:cNvCxnSpPr/>
          <p:nvPr/>
        </p:nvCxnSpPr>
        <p:spPr bwMode="auto">
          <a:xfrm flipH="1">
            <a:off x="3025651" y="3316288"/>
            <a:ext cx="149801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9" name="TextBox 83">
            <a:extLst>
              <a:ext uri="{FF2B5EF4-FFF2-40B4-BE49-F238E27FC236}">
                <a16:creationId xmlns:a16="http://schemas.microsoft.com/office/drawing/2014/main" id="{17C57D6A-0E94-403B-A8F4-BA05D6324272}"/>
              </a:ext>
            </a:extLst>
          </p:cNvPr>
          <p:cNvSpPr txBox="1">
            <a:spLocks noChangeArrowheads="1"/>
          </p:cNvSpPr>
          <p:nvPr/>
        </p:nvSpPr>
        <p:spPr bwMode="auto">
          <a:xfrm>
            <a:off x="3046810" y="3060700"/>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address</a:t>
            </a:r>
          </a:p>
        </p:txBody>
      </p:sp>
      <p:cxnSp>
        <p:nvCxnSpPr>
          <p:cNvPr id="50" name="Straight Arrow Connector 49">
            <a:extLst>
              <a:ext uri="{FF2B5EF4-FFF2-40B4-BE49-F238E27FC236}">
                <a16:creationId xmlns:a16="http://schemas.microsoft.com/office/drawing/2014/main" id="{C64539F8-0B34-465E-B365-E8B45DF99797}"/>
              </a:ext>
            </a:extLst>
          </p:cNvPr>
          <p:cNvCxnSpPr/>
          <p:nvPr/>
        </p:nvCxnSpPr>
        <p:spPr bwMode="auto">
          <a:xfrm>
            <a:off x="3046810" y="35988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TextBox 86">
            <a:extLst>
              <a:ext uri="{FF2B5EF4-FFF2-40B4-BE49-F238E27FC236}">
                <a16:creationId xmlns:a16="http://schemas.microsoft.com/office/drawing/2014/main" id="{AF22C2FD-B9F5-473B-A05D-221D1F2B223E}"/>
              </a:ext>
            </a:extLst>
          </p:cNvPr>
          <p:cNvSpPr txBox="1">
            <a:spLocks noChangeArrowheads="1"/>
          </p:cNvSpPr>
          <p:nvPr/>
        </p:nvSpPr>
        <p:spPr bwMode="auto">
          <a:xfrm>
            <a:off x="3182224" y="3371851"/>
            <a:ext cx="168844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Memory data</a:t>
            </a:r>
          </a:p>
        </p:txBody>
      </p:sp>
      <p:cxnSp>
        <p:nvCxnSpPr>
          <p:cNvPr id="52" name="Straight Arrow Connector 51">
            <a:extLst>
              <a:ext uri="{FF2B5EF4-FFF2-40B4-BE49-F238E27FC236}">
                <a16:creationId xmlns:a16="http://schemas.microsoft.com/office/drawing/2014/main" id="{D9C77A7D-715B-47BC-BD92-C3342AD9E07A}"/>
              </a:ext>
            </a:extLst>
          </p:cNvPr>
          <p:cNvCxnSpPr/>
          <p:nvPr/>
        </p:nvCxnSpPr>
        <p:spPr bwMode="auto">
          <a:xfrm>
            <a:off x="3027768" y="3910013"/>
            <a:ext cx="15212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3" name="TextBox 89">
            <a:extLst>
              <a:ext uri="{FF2B5EF4-FFF2-40B4-BE49-F238E27FC236}">
                <a16:creationId xmlns:a16="http://schemas.microsoft.com/office/drawing/2014/main" id="{32A6F788-8F08-4A6F-BCC8-1B2EB4EFE1CF}"/>
              </a:ext>
            </a:extLst>
          </p:cNvPr>
          <p:cNvSpPr txBox="1">
            <a:spLocks noChangeArrowheads="1"/>
          </p:cNvSpPr>
          <p:nvPr/>
        </p:nvSpPr>
        <p:spPr bwMode="auto">
          <a:xfrm>
            <a:off x="3182224" y="3681413"/>
            <a:ext cx="168844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cxnSp>
        <p:nvCxnSpPr>
          <p:cNvPr id="54" name="Straight Arrow Connector 53">
            <a:extLst>
              <a:ext uri="{FF2B5EF4-FFF2-40B4-BE49-F238E27FC236}">
                <a16:creationId xmlns:a16="http://schemas.microsoft.com/office/drawing/2014/main" id="{567DD9A8-7273-4CC4-8CC7-D87F0D6A29DE}"/>
              </a:ext>
            </a:extLst>
          </p:cNvPr>
          <p:cNvCxnSpPr/>
          <p:nvPr/>
        </p:nvCxnSpPr>
        <p:spPr bwMode="auto">
          <a:xfrm>
            <a:off x="3046810" y="509111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5" name="TextBox 93">
            <a:extLst>
              <a:ext uri="{FF2B5EF4-FFF2-40B4-BE49-F238E27FC236}">
                <a16:creationId xmlns:a16="http://schemas.microsoft.com/office/drawing/2014/main" id="{CA97F872-C394-411F-A47D-6FE32C22297D}"/>
              </a:ext>
            </a:extLst>
          </p:cNvPr>
          <p:cNvSpPr txBox="1">
            <a:spLocks noChangeArrowheads="1"/>
          </p:cNvSpPr>
          <p:nvPr/>
        </p:nvSpPr>
        <p:spPr bwMode="auto">
          <a:xfrm>
            <a:off x="3027768" y="4805363"/>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Text data (ASCii)</a:t>
            </a:r>
          </a:p>
        </p:txBody>
      </p:sp>
      <p:cxnSp>
        <p:nvCxnSpPr>
          <p:cNvPr id="56" name="Straight Arrow Connector 55">
            <a:extLst>
              <a:ext uri="{FF2B5EF4-FFF2-40B4-BE49-F238E27FC236}">
                <a16:creationId xmlns:a16="http://schemas.microsoft.com/office/drawing/2014/main" id="{00835977-3EFB-47DE-9E3B-EABD0B1B157A}"/>
              </a:ext>
            </a:extLst>
          </p:cNvPr>
          <p:cNvCxnSpPr/>
          <p:nvPr/>
        </p:nvCxnSpPr>
        <p:spPr bwMode="auto">
          <a:xfrm>
            <a:off x="3046810" y="5402263"/>
            <a:ext cx="150224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7" name="TextBox 95">
            <a:extLst>
              <a:ext uri="{FF2B5EF4-FFF2-40B4-BE49-F238E27FC236}">
                <a16:creationId xmlns:a16="http://schemas.microsoft.com/office/drawing/2014/main" id="{7AB117D5-E72A-4596-AD2E-DF4D868F7DDA}"/>
              </a:ext>
            </a:extLst>
          </p:cNvPr>
          <p:cNvSpPr txBox="1">
            <a:spLocks noChangeArrowheads="1"/>
          </p:cNvSpPr>
          <p:nvPr/>
        </p:nvSpPr>
        <p:spPr bwMode="auto">
          <a:xfrm>
            <a:off x="3144139" y="5145088"/>
            <a:ext cx="168844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Write enable</a:t>
            </a:r>
          </a:p>
        </p:txBody>
      </p:sp>
      <p:sp>
        <p:nvSpPr>
          <p:cNvPr id="58" name="Rectangle 57">
            <a:extLst>
              <a:ext uri="{FF2B5EF4-FFF2-40B4-BE49-F238E27FC236}">
                <a16:creationId xmlns:a16="http://schemas.microsoft.com/office/drawing/2014/main" id="{43D0A646-6040-4EE6-BF27-8B22D4762D3E}"/>
              </a:ext>
            </a:extLst>
          </p:cNvPr>
          <p:cNvSpPr/>
          <p:nvPr/>
        </p:nvSpPr>
        <p:spPr bwMode="auto">
          <a:xfrm>
            <a:off x="1904257" y="2974976"/>
            <a:ext cx="1121395" cy="29051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59" name="Left-Right Arrow 5">
            <a:extLst>
              <a:ext uri="{FF2B5EF4-FFF2-40B4-BE49-F238E27FC236}">
                <a16:creationId xmlns:a16="http://schemas.microsoft.com/office/drawing/2014/main" id="{F970B2B0-0071-4ECD-9ADF-2F71FD6718C1}"/>
              </a:ext>
            </a:extLst>
          </p:cNvPr>
          <p:cNvSpPr/>
          <p:nvPr/>
        </p:nvSpPr>
        <p:spPr bwMode="auto">
          <a:xfrm>
            <a:off x="755356" y="341471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Data </a:t>
            </a:r>
          </a:p>
        </p:txBody>
      </p:sp>
      <p:sp>
        <p:nvSpPr>
          <p:cNvPr id="60" name="Left-Right Arrow 63">
            <a:extLst>
              <a:ext uri="{FF2B5EF4-FFF2-40B4-BE49-F238E27FC236}">
                <a16:creationId xmlns:a16="http://schemas.microsoft.com/office/drawing/2014/main" id="{C8F7D958-11E2-457A-BD62-A8B6F826709D}"/>
              </a:ext>
            </a:extLst>
          </p:cNvPr>
          <p:cNvSpPr/>
          <p:nvPr/>
        </p:nvSpPr>
        <p:spPr bwMode="auto">
          <a:xfrm>
            <a:off x="755356" y="4095750"/>
            <a:ext cx="1148900" cy="414338"/>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Addr </a:t>
            </a:r>
          </a:p>
        </p:txBody>
      </p:sp>
      <p:sp>
        <p:nvSpPr>
          <p:cNvPr id="61" name="Left-Right Arrow 64">
            <a:extLst>
              <a:ext uri="{FF2B5EF4-FFF2-40B4-BE49-F238E27FC236}">
                <a16:creationId xmlns:a16="http://schemas.microsoft.com/office/drawing/2014/main" id="{630E79AB-8B41-405D-8166-4C8F9558F603}"/>
              </a:ext>
            </a:extLst>
          </p:cNvPr>
          <p:cNvSpPr/>
          <p:nvPr/>
        </p:nvSpPr>
        <p:spPr bwMode="auto">
          <a:xfrm>
            <a:off x="755356" y="4792664"/>
            <a:ext cx="1148900" cy="414337"/>
          </a:xfrm>
          <a:prstGeom prst="leftRight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Control</a:t>
            </a:r>
          </a:p>
        </p:txBody>
      </p:sp>
      <p:sp>
        <p:nvSpPr>
          <p:cNvPr id="62" name="Rectangle 61">
            <a:extLst>
              <a:ext uri="{FF2B5EF4-FFF2-40B4-BE49-F238E27FC236}">
                <a16:creationId xmlns:a16="http://schemas.microsoft.com/office/drawing/2014/main" id="{082D056F-4034-4815-906E-21C4182BCFEC}"/>
              </a:ext>
            </a:extLst>
          </p:cNvPr>
          <p:cNvSpPr/>
          <p:nvPr/>
        </p:nvSpPr>
        <p:spPr bwMode="auto">
          <a:xfrm>
            <a:off x="1546680" y="2853134"/>
            <a:ext cx="1883096" cy="3250804"/>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275226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55822" y="1265241"/>
            <a:ext cx="11180763" cy="360362"/>
          </a:xfrm>
        </p:spPr>
        <p:txBody>
          <a:bodyPr wrap="square" numCol="1" anchor="t" anchorCtr="0" compatLnSpc="1">
            <a:prstTxWarp prst="textNoShape">
              <a:avLst/>
            </a:prstTxWarp>
          </a:bodyPr>
          <a:lstStyle/>
          <a:p>
            <a:r>
              <a:rPr lang="en-GB" dirty="0"/>
              <a:t>The memory space is allocated as follows:</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C1BEA07A-6C90-4190-851D-E5C5C280F617}"/>
              </a:ext>
            </a:extLst>
          </p:cNvPr>
          <p:cNvGraphicFramePr>
            <a:graphicFrameLocks/>
          </p:cNvGraphicFramePr>
          <p:nvPr>
            <p:extLst>
              <p:ext uri="{D42A27DB-BD31-4B8C-83A1-F6EECF244321}">
                <p14:modId xmlns:p14="http://schemas.microsoft.com/office/powerpoint/2010/main" val="906354649"/>
              </p:ext>
            </p:extLst>
          </p:nvPr>
        </p:nvGraphicFramePr>
        <p:xfrm>
          <a:off x="455822" y="1743078"/>
          <a:ext cx="10985440" cy="1112838"/>
        </p:xfrm>
        <a:graphic>
          <a:graphicData uri="http://schemas.openxmlformats.org/drawingml/2006/table">
            <a:tbl>
              <a:tblPr firstRow="1" bandRow="1">
                <a:tableStyleId>{5C22544A-7EE6-4342-B048-85BDC9FD1C3A}</a:tableStyleId>
              </a:tblPr>
              <a:tblGrid>
                <a:gridCol w="2746360">
                  <a:extLst>
                    <a:ext uri="{9D8B030D-6E8A-4147-A177-3AD203B41FA5}">
                      <a16:colId xmlns:a16="http://schemas.microsoft.com/office/drawing/2014/main" val="20000"/>
                    </a:ext>
                  </a:extLst>
                </a:gridCol>
                <a:gridCol w="2746360">
                  <a:extLst>
                    <a:ext uri="{9D8B030D-6E8A-4147-A177-3AD203B41FA5}">
                      <a16:colId xmlns:a16="http://schemas.microsoft.com/office/drawing/2014/main" val="20001"/>
                    </a:ext>
                  </a:extLst>
                </a:gridCol>
                <a:gridCol w="2746360">
                  <a:extLst>
                    <a:ext uri="{9D8B030D-6E8A-4147-A177-3AD203B41FA5}">
                      <a16:colId xmlns:a16="http://schemas.microsoft.com/office/drawing/2014/main" val="20002"/>
                    </a:ext>
                  </a:extLst>
                </a:gridCol>
                <a:gridCol w="2746360">
                  <a:extLst>
                    <a:ext uri="{9D8B030D-6E8A-4147-A177-3AD203B41FA5}">
                      <a16:colId xmlns:a16="http://schemas.microsoft.com/office/drawing/2014/main" val="20003"/>
                    </a:ext>
                  </a:extLst>
                </a:gridCol>
              </a:tblGrid>
              <a:tr h="370946">
                <a:tc>
                  <a:txBody>
                    <a:bodyPr/>
                    <a:lstStyle/>
                    <a:p>
                      <a:r>
                        <a:rPr lang="en-GB" sz="1800" dirty="0"/>
                        <a:t>Peripheral</a:t>
                      </a:r>
                    </a:p>
                  </a:txBody>
                  <a:tcPr marL="121872" marR="121872" marT="45733" marB="45733"/>
                </a:tc>
                <a:tc>
                  <a:txBody>
                    <a:bodyPr/>
                    <a:lstStyle/>
                    <a:p>
                      <a:r>
                        <a:rPr lang="en-GB" sz="1800" dirty="0"/>
                        <a:t>Base</a:t>
                      </a:r>
                      <a:r>
                        <a:rPr lang="en-GB" sz="1800" baseline="0" dirty="0"/>
                        <a:t> address</a:t>
                      </a:r>
                      <a:endParaRPr lang="en-GB" sz="1800" dirty="0"/>
                    </a:p>
                  </a:txBody>
                  <a:tcPr marL="121872" marR="121872" marT="45733" marB="45733"/>
                </a:tc>
                <a:tc>
                  <a:txBody>
                    <a:bodyPr/>
                    <a:lstStyle/>
                    <a:p>
                      <a:r>
                        <a:rPr lang="en-GB" sz="1800" dirty="0"/>
                        <a:t>End address</a:t>
                      </a:r>
                    </a:p>
                  </a:txBody>
                  <a:tcPr marL="121872" marR="121872" marT="45733" marB="45733"/>
                </a:tc>
                <a:tc>
                  <a:txBody>
                    <a:bodyPr/>
                    <a:lstStyle/>
                    <a:p>
                      <a:r>
                        <a:rPr lang="en-GB" sz="1800" dirty="0"/>
                        <a:t>Size</a:t>
                      </a:r>
                    </a:p>
                  </a:txBody>
                  <a:tcPr marL="121872" marR="121872" marT="45733" marB="45733"/>
                </a:tc>
                <a:extLst>
                  <a:ext uri="{0D108BD9-81ED-4DB2-BD59-A6C34878D82A}">
                    <a16:rowId xmlns:a16="http://schemas.microsoft.com/office/drawing/2014/main" val="10000"/>
                  </a:ext>
                </a:extLst>
              </a:tr>
              <a:tr h="370946">
                <a:tc>
                  <a:txBody>
                    <a:bodyPr/>
                    <a:lstStyle/>
                    <a:p>
                      <a:r>
                        <a:rPr lang="en-GB" sz="1800" dirty="0"/>
                        <a:t>MEM</a:t>
                      </a:r>
                    </a:p>
                  </a:txBody>
                  <a:tcPr marL="121872" marR="121872" marT="45733" marB="45733"/>
                </a:tc>
                <a:tc>
                  <a:txBody>
                    <a:bodyPr/>
                    <a:lstStyle/>
                    <a:p>
                      <a:r>
                        <a:rPr lang="en-GB" sz="1800" dirty="0"/>
                        <a:t>0x0000_0000</a:t>
                      </a:r>
                    </a:p>
                  </a:txBody>
                  <a:tcPr marL="121872" marR="121872" marT="45733" marB="45733"/>
                </a:tc>
                <a:tc>
                  <a:txBody>
                    <a:bodyPr/>
                    <a:lstStyle/>
                    <a:p>
                      <a:r>
                        <a:rPr lang="en-GB" sz="1800" dirty="0"/>
                        <a:t>0x0FFF_FFFF</a:t>
                      </a:r>
                    </a:p>
                  </a:txBody>
                  <a:tcPr marL="121872" marR="121872" marT="45733" marB="45733"/>
                </a:tc>
                <a:tc>
                  <a:txBody>
                    <a:bodyPr/>
                    <a:lstStyle/>
                    <a:p>
                      <a:r>
                        <a:rPr lang="en-GB" sz="1800" dirty="0"/>
                        <a:t>16MB</a:t>
                      </a:r>
                    </a:p>
                  </a:txBody>
                  <a:tcPr marL="121872" marR="121872" marT="45733" marB="45733"/>
                </a:tc>
                <a:extLst>
                  <a:ext uri="{0D108BD9-81ED-4DB2-BD59-A6C34878D82A}">
                    <a16:rowId xmlns:a16="http://schemas.microsoft.com/office/drawing/2014/main" val="10001"/>
                  </a:ext>
                </a:extLst>
              </a:tr>
              <a:tr h="370946">
                <a:tc>
                  <a:txBody>
                    <a:bodyPr/>
                    <a:lstStyle/>
                    <a:p>
                      <a:r>
                        <a:rPr lang="en-GB" sz="1800" dirty="0"/>
                        <a:t>VGA</a:t>
                      </a:r>
                    </a:p>
                  </a:txBody>
                  <a:tcPr marL="121872" marR="121872" marT="45733" marB="45733"/>
                </a:tc>
                <a:tc>
                  <a:txBody>
                    <a:bodyPr/>
                    <a:lstStyle/>
                    <a:p>
                      <a:r>
                        <a:rPr lang="en-GB" sz="1800" dirty="0"/>
                        <a:t>0x5000_0000</a:t>
                      </a:r>
                    </a:p>
                  </a:txBody>
                  <a:tcPr marL="121872" marR="121872" marT="45733" marB="45733"/>
                </a:tc>
                <a:tc>
                  <a:txBody>
                    <a:bodyPr/>
                    <a:lstStyle/>
                    <a:p>
                      <a:r>
                        <a:rPr lang="en-GB" sz="1800" dirty="0"/>
                        <a:t>0x50FF_FFFF</a:t>
                      </a:r>
                    </a:p>
                  </a:txBody>
                  <a:tcPr marL="121872" marR="121872" marT="45733" marB="45733"/>
                </a:tc>
                <a:tc>
                  <a:txBody>
                    <a:bodyPr/>
                    <a:lstStyle/>
                    <a:p>
                      <a:r>
                        <a:rPr lang="en-GB" sz="1800" dirty="0"/>
                        <a:t>16MB</a:t>
                      </a:r>
                    </a:p>
                  </a:txBody>
                  <a:tcPr marL="121872" marR="121872" marT="45733" marB="45733"/>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635F7476-AB8A-4078-AC1A-4744A32A7237}"/>
              </a:ext>
            </a:extLst>
          </p:cNvPr>
          <p:cNvSpPr/>
          <p:nvPr/>
        </p:nvSpPr>
        <p:spPr bwMode="auto">
          <a:xfrm>
            <a:off x="664565" y="3113089"/>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Rectangle 6">
            <a:extLst>
              <a:ext uri="{FF2B5EF4-FFF2-40B4-BE49-F238E27FC236}">
                <a16:creationId xmlns:a16="http://schemas.microsoft.com/office/drawing/2014/main" id="{19D3701C-D373-4C41-A646-880E8DB16289}"/>
              </a:ext>
            </a:extLst>
          </p:cNvPr>
          <p:cNvSpPr/>
          <p:nvPr/>
        </p:nvSpPr>
        <p:spPr bwMode="auto">
          <a:xfrm>
            <a:off x="1077154" y="4008439"/>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6">
            <a:extLst>
              <a:ext uri="{FF2B5EF4-FFF2-40B4-BE49-F238E27FC236}">
                <a16:creationId xmlns:a16="http://schemas.microsoft.com/office/drawing/2014/main" id="{4DEA0D51-CF7A-460F-BBBF-9D563E432219}"/>
              </a:ext>
            </a:extLst>
          </p:cNvPr>
          <p:cNvSpPr/>
          <p:nvPr/>
        </p:nvSpPr>
        <p:spPr bwMode="auto">
          <a:xfrm>
            <a:off x="1995429" y="404336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9" name="Down Arrow 7">
            <a:extLst>
              <a:ext uri="{FF2B5EF4-FFF2-40B4-BE49-F238E27FC236}">
                <a16:creationId xmlns:a16="http://schemas.microsoft.com/office/drawing/2014/main" id="{BF2957EA-D51C-446D-B1C6-ABFACC9AEB5D}"/>
              </a:ext>
            </a:extLst>
          </p:cNvPr>
          <p:cNvSpPr/>
          <p:nvPr/>
        </p:nvSpPr>
        <p:spPr bwMode="auto">
          <a:xfrm>
            <a:off x="3836210" y="404336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0" name="Rectangle 9">
            <a:extLst>
              <a:ext uri="{FF2B5EF4-FFF2-40B4-BE49-F238E27FC236}">
                <a16:creationId xmlns:a16="http://schemas.microsoft.com/office/drawing/2014/main" id="{6C24A85A-4694-4D9C-91D4-97F1CB74DB27}"/>
              </a:ext>
            </a:extLst>
          </p:cNvPr>
          <p:cNvSpPr/>
          <p:nvPr/>
        </p:nvSpPr>
        <p:spPr bwMode="auto">
          <a:xfrm>
            <a:off x="1077154" y="4249740"/>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1" name="Down Arrow 9">
            <a:extLst>
              <a:ext uri="{FF2B5EF4-FFF2-40B4-BE49-F238E27FC236}">
                <a16:creationId xmlns:a16="http://schemas.microsoft.com/office/drawing/2014/main" id="{AAA6A8AA-73CA-45F0-8BCE-EF0E27C1A6A2}"/>
              </a:ext>
            </a:extLst>
          </p:cNvPr>
          <p:cNvSpPr/>
          <p:nvPr/>
        </p:nvSpPr>
        <p:spPr bwMode="auto">
          <a:xfrm>
            <a:off x="1527828" y="4283078"/>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2" name="Down Arrow 10">
            <a:extLst>
              <a:ext uri="{FF2B5EF4-FFF2-40B4-BE49-F238E27FC236}">
                <a16:creationId xmlns:a16="http://schemas.microsoft.com/office/drawing/2014/main" id="{F8CF9A25-82D3-4726-AE0E-17CC6C221DA5}"/>
              </a:ext>
            </a:extLst>
          </p:cNvPr>
          <p:cNvSpPr/>
          <p:nvPr/>
        </p:nvSpPr>
        <p:spPr bwMode="auto">
          <a:xfrm>
            <a:off x="3349567" y="4283078"/>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3" name="Rectangle 12">
            <a:extLst>
              <a:ext uri="{FF2B5EF4-FFF2-40B4-BE49-F238E27FC236}">
                <a16:creationId xmlns:a16="http://schemas.microsoft.com/office/drawing/2014/main" id="{F8C2C585-2795-4F83-9DFE-168F11F68F6B}"/>
              </a:ext>
            </a:extLst>
          </p:cNvPr>
          <p:cNvSpPr/>
          <p:nvPr/>
        </p:nvSpPr>
        <p:spPr bwMode="auto">
          <a:xfrm>
            <a:off x="4953374" y="3313115"/>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cs typeface="Arial" charset="0"/>
              </a:rPr>
              <a:t>Processor</a:t>
            </a:r>
            <a:endParaRPr lang="en-GB" sz="1200" dirty="0"/>
          </a:p>
        </p:txBody>
      </p:sp>
      <p:sp>
        <p:nvSpPr>
          <p:cNvPr id="14" name="Rectangle 13">
            <a:extLst>
              <a:ext uri="{FF2B5EF4-FFF2-40B4-BE49-F238E27FC236}">
                <a16:creationId xmlns:a16="http://schemas.microsoft.com/office/drawing/2014/main" id="{C2EE341D-5447-42EB-B165-87CDCC75439E}"/>
              </a:ext>
            </a:extLst>
          </p:cNvPr>
          <p:cNvSpPr/>
          <p:nvPr/>
        </p:nvSpPr>
        <p:spPr bwMode="auto">
          <a:xfrm>
            <a:off x="1075039" y="482600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15" name="Rectangle 14">
            <a:extLst>
              <a:ext uri="{FF2B5EF4-FFF2-40B4-BE49-F238E27FC236}">
                <a16:creationId xmlns:a16="http://schemas.microsoft.com/office/drawing/2014/main" id="{96AD33DB-BB87-41C3-8BC7-0059188A969C}"/>
              </a:ext>
            </a:extLst>
          </p:cNvPr>
          <p:cNvSpPr/>
          <p:nvPr/>
        </p:nvSpPr>
        <p:spPr bwMode="auto">
          <a:xfrm>
            <a:off x="1075038" y="4492628"/>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6" name="TextBox 30">
            <a:extLst>
              <a:ext uri="{FF2B5EF4-FFF2-40B4-BE49-F238E27FC236}">
                <a16:creationId xmlns:a16="http://schemas.microsoft.com/office/drawing/2014/main" id="{0BADAAF2-4788-4120-BF01-6732669617D5}"/>
              </a:ext>
            </a:extLst>
          </p:cNvPr>
          <p:cNvSpPr txBox="1">
            <a:spLocks noChangeArrowheads="1"/>
          </p:cNvSpPr>
          <p:nvPr/>
        </p:nvSpPr>
        <p:spPr bwMode="auto">
          <a:xfrm>
            <a:off x="721693" y="3195640"/>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17" name="TextBox 75">
            <a:extLst>
              <a:ext uri="{FF2B5EF4-FFF2-40B4-BE49-F238E27FC236}">
                <a16:creationId xmlns:a16="http://schemas.microsoft.com/office/drawing/2014/main" id="{1AA9CB49-346B-4252-A80B-40C2D7925DE8}"/>
              </a:ext>
            </a:extLst>
          </p:cNvPr>
          <p:cNvSpPr txBox="1">
            <a:spLocks noChangeArrowheads="1"/>
          </p:cNvSpPr>
          <p:nvPr/>
        </p:nvSpPr>
        <p:spPr bwMode="auto">
          <a:xfrm>
            <a:off x="7627795" y="3727452"/>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18" name="Down Arrow 16">
            <a:extLst>
              <a:ext uri="{FF2B5EF4-FFF2-40B4-BE49-F238E27FC236}">
                <a16:creationId xmlns:a16="http://schemas.microsoft.com/office/drawing/2014/main" id="{F80EC366-D5D0-48BD-A25D-048C5734F4A6}"/>
              </a:ext>
            </a:extLst>
          </p:cNvPr>
          <p:cNvSpPr/>
          <p:nvPr/>
        </p:nvSpPr>
        <p:spPr bwMode="auto">
          <a:xfrm>
            <a:off x="1077154" y="452596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9" name="Down Arrow 17">
            <a:extLst>
              <a:ext uri="{FF2B5EF4-FFF2-40B4-BE49-F238E27FC236}">
                <a16:creationId xmlns:a16="http://schemas.microsoft.com/office/drawing/2014/main" id="{AD0FC024-12B5-4489-ABCB-E50B98813A87}"/>
              </a:ext>
            </a:extLst>
          </p:cNvPr>
          <p:cNvSpPr/>
          <p:nvPr/>
        </p:nvSpPr>
        <p:spPr bwMode="auto">
          <a:xfrm>
            <a:off x="2924282" y="452596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0" name="Down Arrow 18">
            <a:extLst>
              <a:ext uri="{FF2B5EF4-FFF2-40B4-BE49-F238E27FC236}">
                <a16:creationId xmlns:a16="http://schemas.microsoft.com/office/drawing/2014/main" id="{58DA2B89-3727-4126-A677-D98DB95A91F1}"/>
              </a:ext>
            </a:extLst>
          </p:cNvPr>
          <p:cNvSpPr/>
          <p:nvPr/>
        </p:nvSpPr>
        <p:spPr bwMode="auto">
          <a:xfrm rot="10800000">
            <a:off x="5270749" y="3738565"/>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1" name="Down Arrow 19">
            <a:extLst>
              <a:ext uri="{FF2B5EF4-FFF2-40B4-BE49-F238E27FC236}">
                <a16:creationId xmlns:a16="http://schemas.microsoft.com/office/drawing/2014/main" id="{FE9A112B-6AC9-495A-BB30-49AD3AFAA67A}"/>
              </a:ext>
            </a:extLst>
          </p:cNvPr>
          <p:cNvSpPr/>
          <p:nvPr/>
        </p:nvSpPr>
        <p:spPr bwMode="auto">
          <a:xfrm rot="10800000">
            <a:off x="5907617" y="3738565"/>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2" name="Down Arrow 20">
            <a:extLst>
              <a:ext uri="{FF2B5EF4-FFF2-40B4-BE49-F238E27FC236}">
                <a16:creationId xmlns:a16="http://schemas.microsoft.com/office/drawing/2014/main" id="{23F20934-D8C4-408B-B497-DEE52BE749E2}"/>
              </a:ext>
            </a:extLst>
          </p:cNvPr>
          <p:cNvSpPr/>
          <p:nvPr/>
        </p:nvSpPr>
        <p:spPr bwMode="auto">
          <a:xfrm rot="10800000">
            <a:off x="6538137" y="3738565"/>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3" name="TextBox 29">
            <a:extLst>
              <a:ext uri="{FF2B5EF4-FFF2-40B4-BE49-F238E27FC236}">
                <a16:creationId xmlns:a16="http://schemas.microsoft.com/office/drawing/2014/main" id="{5DAE14FE-F0F7-446D-AF1F-2CEF7FF3D0E9}"/>
              </a:ext>
            </a:extLst>
          </p:cNvPr>
          <p:cNvSpPr txBox="1">
            <a:spLocks noChangeArrowheads="1"/>
          </p:cNvSpPr>
          <p:nvPr/>
        </p:nvSpPr>
        <p:spPr bwMode="auto">
          <a:xfrm>
            <a:off x="5448481" y="4189415"/>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24" name="TextBox 28">
            <a:extLst>
              <a:ext uri="{FF2B5EF4-FFF2-40B4-BE49-F238E27FC236}">
                <a16:creationId xmlns:a16="http://schemas.microsoft.com/office/drawing/2014/main" id="{68491C65-CDE7-495F-96F3-BBD4D5CA094F}"/>
              </a:ext>
            </a:extLst>
          </p:cNvPr>
          <p:cNvSpPr txBox="1">
            <a:spLocks noChangeArrowheads="1"/>
          </p:cNvSpPr>
          <p:nvPr/>
        </p:nvSpPr>
        <p:spPr bwMode="auto">
          <a:xfrm>
            <a:off x="4640229" y="4432303"/>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25" name="TextBox 29">
            <a:extLst>
              <a:ext uri="{FF2B5EF4-FFF2-40B4-BE49-F238E27FC236}">
                <a16:creationId xmlns:a16="http://schemas.microsoft.com/office/drawing/2014/main" id="{5C28E4E4-42F2-4BB9-BB5E-089F4B4C9E6C}"/>
              </a:ext>
            </a:extLst>
          </p:cNvPr>
          <p:cNvSpPr txBox="1">
            <a:spLocks noChangeArrowheads="1"/>
          </p:cNvSpPr>
          <p:nvPr/>
        </p:nvSpPr>
        <p:spPr bwMode="auto">
          <a:xfrm>
            <a:off x="6087463" y="3944940"/>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26" name="Picture 42">
            <a:extLst>
              <a:ext uri="{FF2B5EF4-FFF2-40B4-BE49-F238E27FC236}">
                <a16:creationId xmlns:a16="http://schemas.microsoft.com/office/drawing/2014/main" id="{A0488B1A-BD21-4EBF-ACE1-9CA4D17F3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0643" y="3333752"/>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a:extLst>
              <a:ext uri="{FF2B5EF4-FFF2-40B4-BE49-F238E27FC236}">
                <a16:creationId xmlns:a16="http://schemas.microsoft.com/office/drawing/2014/main" id="{C83F5389-FA68-4FC2-84FF-28A4E9C67156}"/>
              </a:ext>
            </a:extLst>
          </p:cNvPr>
          <p:cNvSpPr/>
          <p:nvPr/>
        </p:nvSpPr>
        <p:spPr bwMode="auto">
          <a:xfrm>
            <a:off x="2812144" y="482600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28" name="Rectangle 27">
            <a:extLst>
              <a:ext uri="{FF2B5EF4-FFF2-40B4-BE49-F238E27FC236}">
                <a16:creationId xmlns:a16="http://schemas.microsoft.com/office/drawing/2014/main" id="{03E81D9B-AB78-4568-84B0-8ABB43FC1E22}"/>
              </a:ext>
            </a:extLst>
          </p:cNvPr>
          <p:cNvSpPr/>
          <p:nvPr/>
        </p:nvSpPr>
        <p:spPr bwMode="auto">
          <a:xfrm>
            <a:off x="2812144" y="569277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29" name="Up-Down Arrow 27">
            <a:extLst>
              <a:ext uri="{FF2B5EF4-FFF2-40B4-BE49-F238E27FC236}">
                <a16:creationId xmlns:a16="http://schemas.microsoft.com/office/drawing/2014/main" id="{D962E8A6-9760-4CDC-9003-28FC5DF7D94D}"/>
              </a:ext>
            </a:extLst>
          </p:cNvPr>
          <p:cNvSpPr/>
          <p:nvPr/>
        </p:nvSpPr>
        <p:spPr bwMode="auto">
          <a:xfrm>
            <a:off x="3349567" y="5284790"/>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0" name="Rounded Rectangle 49">
            <a:extLst>
              <a:ext uri="{FF2B5EF4-FFF2-40B4-BE49-F238E27FC236}">
                <a16:creationId xmlns:a16="http://schemas.microsoft.com/office/drawing/2014/main" id="{1B2613E7-45CD-470B-9F4E-AC6115567C4E}"/>
              </a:ext>
            </a:extLst>
          </p:cNvPr>
          <p:cNvSpPr>
            <a:spLocks noChangeArrowheads="1"/>
          </p:cNvSpPr>
          <p:nvPr/>
        </p:nvSpPr>
        <p:spPr bwMode="auto">
          <a:xfrm>
            <a:off x="2566706" y="4708528"/>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Tree>
    <p:extLst>
      <p:ext uri="{BB962C8B-B14F-4D97-AF65-F5344CB8AC3E}">
        <p14:creationId xmlns:p14="http://schemas.microsoft.com/office/powerpoint/2010/main" val="360035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dirty="0">
                <a:ea typeface="ＭＳ Ｐゴシック" panose="020B0600070205080204" pitchFamily="34" charset="-128"/>
              </a:rPr>
              <a:t>P</a:t>
            </a:r>
            <a:r>
              <a:rPr lang="en-GB" dirty="0"/>
              <a:t>rinciples of VGA Interfaces</a:t>
            </a:r>
            <a:endParaRPr lang="en-US" altLang="en-US" dirty="0">
              <a:ea typeface="ＭＳ Ｐゴシック" panose="020B0600070205080204" pitchFamily="34" charset="-128"/>
            </a:endParaRPr>
          </a:p>
          <a:p>
            <a:pPr marL="0" lvl="1" indent="0">
              <a:spcAft>
                <a:spcPts val="1600"/>
              </a:spcAft>
              <a:buNone/>
            </a:pPr>
            <a:r>
              <a:rPr lang="en-GB" sz="2400" dirty="0"/>
              <a:t>Design and Implementation of an AHB VGA Peripheral</a:t>
            </a:r>
            <a:endParaRPr lang="en-US" altLang="en-US" sz="2400" dirty="0"/>
          </a:p>
        </p:txBody>
      </p:sp>
    </p:spTree>
    <p:extLst>
      <p:ext uri="{BB962C8B-B14F-4D97-AF65-F5344CB8AC3E}">
        <p14:creationId xmlns:p14="http://schemas.microsoft.com/office/powerpoint/2010/main" val="2583109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1417637"/>
          </a:xfrm>
        </p:spPr>
        <p:txBody>
          <a:bodyPr wrap="square" numCol="1" anchor="t" anchorCtr="0" compatLnSpc="1">
            <a:prstTxWarp prst="textNoShape">
              <a:avLst/>
            </a:prstTxWarp>
          </a:bodyPr>
          <a:lstStyle/>
          <a:p>
            <a:r>
              <a:rPr lang="en-GB" dirty="0"/>
              <a:t>The internal memory space of VGA is divided into two regions:</a:t>
            </a:r>
            <a:endParaRPr lang="en-US" altLang="en-US" dirty="0">
              <a:ea typeface="ＭＳ Ｐゴシック" panose="020B0600070205080204" pitchFamily="34" charset="-128"/>
            </a:endParaRPr>
          </a:p>
          <a:p>
            <a:pPr lvl="1"/>
            <a:r>
              <a:rPr lang="en-GB" dirty="0"/>
              <a:t>Console text: 1 word (4 byte) space to print a character </a:t>
            </a:r>
          </a:p>
          <a:p>
            <a:pPr lvl="1"/>
            <a:r>
              <a:rPr lang="en-GB" dirty="0"/>
              <a:t>Image buffer: the rest of the space is used to store pixels in the image region.</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B34939F4-6817-4E9C-A15A-BA51AFD2BB7D}"/>
              </a:ext>
            </a:extLst>
          </p:cNvPr>
          <p:cNvGraphicFramePr>
            <a:graphicFrameLocks/>
          </p:cNvGraphicFramePr>
          <p:nvPr>
            <p:extLst>
              <p:ext uri="{D42A27DB-BD31-4B8C-83A1-F6EECF244321}">
                <p14:modId xmlns:p14="http://schemas.microsoft.com/office/powerpoint/2010/main" val="1243683461"/>
              </p:ext>
            </p:extLst>
          </p:nvPr>
        </p:nvGraphicFramePr>
        <p:xfrm>
          <a:off x="778629" y="3078163"/>
          <a:ext cx="10985440" cy="1112838"/>
        </p:xfrm>
        <a:graphic>
          <a:graphicData uri="http://schemas.openxmlformats.org/drawingml/2006/table">
            <a:tbl>
              <a:tblPr firstRow="1" bandRow="1">
                <a:tableStyleId>{5C22544A-7EE6-4342-B048-85BDC9FD1C3A}</a:tableStyleId>
              </a:tblPr>
              <a:tblGrid>
                <a:gridCol w="2809835">
                  <a:extLst>
                    <a:ext uri="{9D8B030D-6E8A-4147-A177-3AD203B41FA5}">
                      <a16:colId xmlns:a16="http://schemas.microsoft.com/office/drawing/2014/main" val="20000"/>
                    </a:ext>
                  </a:extLst>
                </a:gridCol>
                <a:gridCol w="2682885">
                  <a:extLst>
                    <a:ext uri="{9D8B030D-6E8A-4147-A177-3AD203B41FA5}">
                      <a16:colId xmlns:a16="http://schemas.microsoft.com/office/drawing/2014/main" val="20001"/>
                    </a:ext>
                  </a:extLst>
                </a:gridCol>
                <a:gridCol w="2746360">
                  <a:extLst>
                    <a:ext uri="{9D8B030D-6E8A-4147-A177-3AD203B41FA5}">
                      <a16:colId xmlns:a16="http://schemas.microsoft.com/office/drawing/2014/main" val="20002"/>
                    </a:ext>
                  </a:extLst>
                </a:gridCol>
                <a:gridCol w="2746360">
                  <a:extLst>
                    <a:ext uri="{9D8B030D-6E8A-4147-A177-3AD203B41FA5}">
                      <a16:colId xmlns:a16="http://schemas.microsoft.com/office/drawing/2014/main" val="20003"/>
                    </a:ext>
                  </a:extLst>
                </a:gridCol>
              </a:tblGrid>
              <a:tr h="370946">
                <a:tc>
                  <a:txBody>
                    <a:bodyPr/>
                    <a:lstStyle/>
                    <a:p>
                      <a:r>
                        <a:rPr lang="en-GB" sz="1800" dirty="0"/>
                        <a:t>Register</a:t>
                      </a:r>
                      <a:r>
                        <a:rPr lang="en-GB" sz="1800" baseline="0" dirty="0"/>
                        <a:t> </a:t>
                      </a:r>
                      <a:endParaRPr lang="en-GB" sz="1800" dirty="0"/>
                    </a:p>
                  </a:txBody>
                  <a:tcPr marL="121872" marR="121872" marT="45733" marB="45733"/>
                </a:tc>
                <a:tc>
                  <a:txBody>
                    <a:bodyPr/>
                    <a:lstStyle/>
                    <a:p>
                      <a:r>
                        <a:rPr lang="en-GB" sz="1800" dirty="0"/>
                        <a:t>Base</a:t>
                      </a:r>
                      <a:r>
                        <a:rPr lang="en-GB" sz="1800" baseline="0" dirty="0"/>
                        <a:t> address</a:t>
                      </a:r>
                      <a:endParaRPr lang="en-GB" sz="1800" dirty="0"/>
                    </a:p>
                  </a:txBody>
                  <a:tcPr marL="121872" marR="121872" marT="45733" marB="45733"/>
                </a:tc>
                <a:tc>
                  <a:txBody>
                    <a:bodyPr/>
                    <a:lstStyle/>
                    <a:p>
                      <a:r>
                        <a:rPr lang="en-GB" sz="1800" dirty="0"/>
                        <a:t>End address</a:t>
                      </a:r>
                    </a:p>
                  </a:txBody>
                  <a:tcPr marL="121872" marR="121872" marT="45733" marB="45733"/>
                </a:tc>
                <a:tc>
                  <a:txBody>
                    <a:bodyPr/>
                    <a:lstStyle/>
                    <a:p>
                      <a:r>
                        <a:rPr lang="en-GB" sz="1800" dirty="0"/>
                        <a:t>Size</a:t>
                      </a:r>
                    </a:p>
                  </a:txBody>
                  <a:tcPr marL="121872" marR="121872" marT="45733" marB="45733"/>
                </a:tc>
                <a:extLst>
                  <a:ext uri="{0D108BD9-81ED-4DB2-BD59-A6C34878D82A}">
                    <a16:rowId xmlns:a16="http://schemas.microsoft.com/office/drawing/2014/main" val="10000"/>
                  </a:ext>
                </a:extLst>
              </a:tr>
              <a:tr h="370946">
                <a:tc>
                  <a:txBody>
                    <a:bodyPr/>
                    <a:lstStyle/>
                    <a:p>
                      <a:pPr algn="l"/>
                      <a:r>
                        <a:rPr lang="en-GB" sz="1800" dirty="0"/>
                        <a:t>Console</a:t>
                      </a:r>
                      <a:r>
                        <a:rPr lang="en-GB" sz="1800" baseline="0" dirty="0"/>
                        <a:t> </a:t>
                      </a:r>
                      <a:r>
                        <a:rPr lang="en-GB" sz="1800" dirty="0"/>
                        <a:t>text</a:t>
                      </a:r>
                    </a:p>
                  </a:txBody>
                  <a:tcPr marL="121872" marR="121872"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33" marB="45733"/>
                </a:tc>
                <a:tc>
                  <a:txBody>
                    <a:bodyPr/>
                    <a:lstStyle/>
                    <a:p>
                      <a:r>
                        <a:rPr lang="en-GB" sz="1800" dirty="0"/>
                        <a:t>4 Byte</a:t>
                      </a:r>
                    </a:p>
                  </a:txBody>
                  <a:tcPr marL="121872" marR="121872" marT="45733" marB="45733"/>
                </a:tc>
                <a:extLst>
                  <a:ext uri="{0D108BD9-81ED-4DB2-BD59-A6C34878D82A}">
                    <a16:rowId xmlns:a16="http://schemas.microsoft.com/office/drawing/2014/main" val="10001"/>
                  </a:ext>
                </a:extLst>
              </a:tr>
              <a:tr h="370946">
                <a:tc>
                  <a:txBody>
                    <a:bodyPr/>
                    <a:lstStyle/>
                    <a:p>
                      <a:pPr algn="l"/>
                      <a:r>
                        <a:rPr lang="en-GB" sz="1800" dirty="0"/>
                        <a:t>Image buffer</a:t>
                      </a:r>
                    </a:p>
                  </a:txBody>
                  <a:tcPr marL="121872" marR="121872"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0x5000_0004</a:t>
                      </a:r>
                    </a:p>
                  </a:txBody>
                  <a:tcPr marL="121872" marR="121872" marT="45733" marB="45733"/>
                </a:tc>
                <a:tc>
                  <a:txBody>
                    <a:bodyPr/>
                    <a:lstStyle/>
                    <a:p>
                      <a:r>
                        <a:rPr lang="en-GB" sz="1800" dirty="0"/>
                        <a:t>0x50FF_FFFF</a:t>
                      </a:r>
                    </a:p>
                  </a:txBody>
                  <a:tcPr marL="121872" marR="121872" marT="45733" marB="45733"/>
                </a:tc>
                <a:tc>
                  <a:txBody>
                    <a:bodyPr/>
                    <a:lstStyle/>
                    <a:p>
                      <a:r>
                        <a:rPr lang="en-GB" sz="1800" dirty="0"/>
                        <a:t>(16M-4)</a:t>
                      </a:r>
                      <a:r>
                        <a:rPr lang="en-GB" sz="1800" baseline="0" dirty="0"/>
                        <a:t> </a:t>
                      </a:r>
                      <a:r>
                        <a:rPr lang="en-GB" sz="1800" dirty="0"/>
                        <a:t>Byte</a:t>
                      </a:r>
                    </a:p>
                  </a:txBody>
                  <a:tcPr marL="121872" marR="121872"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7079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a:t>
            </a:r>
            <a:endParaRPr lang="en-US" dirty="0"/>
          </a:p>
        </p:txBody>
      </p:sp>
      <p:sp>
        <p:nvSpPr>
          <p:cNvPr id="6" name="Rectangle 5">
            <a:extLst>
              <a:ext uri="{FF2B5EF4-FFF2-40B4-BE49-F238E27FC236}">
                <a16:creationId xmlns:a16="http://schemas.microsoft.com/office/drawing/2014/main" id="{8DA90D86-3900-4F07-868D-5043851C855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BAF7CDF0-79E2-4C31-8498-301EDE239798}"/>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057589B3-CE42-42DD-A80D-BF7B25D36651}"/>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BDD4923B-C123-44CA-803C-22E063EB6E39}"/>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BE77C40B-717B-43C7-B353-6BED4CAFFE4F}"/>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570EEB0F-B98D-4E4D-BA12-007141AC45CE}"/>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867EC65E-B591-4E61-846E-CFBCBB0E8729}"/>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F4CFA192-8CD0-4E91-B609-376821AC3030}"/>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EBD55518-79C5-46D8-9FDD-518AC9B3184E}"/>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84BF9A38-A27D-4D07-ABDC-FA0CE11158A1}"/>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B4E6492F-0C36-41A1-B646-5628578799ED}"/>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A26FFE06-4961-4491-A485-2D401AACB083}"/>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773B6B4D-D007-4C52-8549-7E6156C58A7A}"/>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0CA7665F-1CCF-4528-9A54-BB3183FBDF40}"/>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961C153A-851F-4AE6-B592-7E702935CEE3}"/>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E62C051C-A589-4971-AED4-3529434A13E2}"/>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8164437D-973C-4754-91A8-EB4654E4AF89}"/>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a:t>
            </a:r>
          </a:p>
          <a:p>
            <a:pPr eaLnBrk="1" hangingPunct="1"/>
            <a:r>
              <a:rPr lang="en-GB" b="0" dirty="0"/>
              <a:t> application development</a:t>
            </a:r>
          </a:p>
        </p:txBody>
      </p:sp>
      <p:sp>
        <p:nvSpPr>
          <p:cNvPr id="23" name="Up Arrow 40">
            <a:extLst>
              <a:ext uri="{FF2B5EF4-FFF2-40B4-BE49-F238E27FC236}">
                <a16:creationId xmlns:a16="http://schemas.microsoft.com/office/drawing/2014/main" id="{1DD7449B-9AFB-4D3C-8EC6-8CAF775EEBB7}"/>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B0ED4E85-E542-4023-B0E5-A7FBA081EB64}"/>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C555C480-4AF8-494E-A425-6938D89B439F}"/>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AFCBBA3C-3930-4607-A29F-DCBA74076913}"/>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FB83B642-9A8B-4B17-8F60-B79CFE128DF8}"/>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81BC9F22-15B4-4F22-93B2-24CB27E2EB83}"/>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36059893-B124-456B-A88A-4B68AA73F6B5}"/>
              </a:ext>
            </a:extLst>
          </p:cNvPr>
          <p:cNvSpPr/>
          <p:nvPr/>
        </p:nvSpPr>
        <p:spPr bwMode="auto">
          <a:xfrm>
            <a:off x="7820143" y="3913527"/>
            <a:ext cx="1318166"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VGA connector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Five analog components</a:t>
            </a:r>
          </a:p>
          <a:p>
            <a:pPr lvl="1"/>
            <a:r>
              <a:rPr lang="en-IN" altLang="en-US" dirty="0">
                <a:ea typeface="ＭＳ Ｐゴシック" panose="020B0600070205080204" pitchFamily="34" charset="-128"/>
              </a:rPr>
              <a:t>Blue, green, red </a:t>
            </a:r>
          </a:p>
          <a:p>
            <a:pPr lvl="1"/>
            <a:r>
              <a:rPr lang="en-IN" altLang="en-US" dirty="0">
                <a:ea typeface="ＭＳ Ｐゴシック" panose="020B0600070205080204" pitchFamily="34" charset="-128"/>
              </a:rPr>
              <a:t>Horizontal and vertical synchronization</a:t>
            </a:r>
          </a:p>
          <a:p>
            <a:pPr lvl="1"/>
            <a:r>
              <a:rPr lang="en-IN" altLang="en-US" dirty="0">
                <a:ea typeface="ＭＳ Ｐゴシック" panose="020B0600070205080204" pitchFamily="34" charset="-128"/>
              </a:rPr>
              <a:t>Designed in 1987 and still used nowadays, most of them are superseded by digital visual interface (DVI) and high-definition multimedia interface (HDMI).</a:t>
            </a:r>
            <a:endParaRPr lang="en-US" altLang="en-US" dirty="0">
              <a:ea typeface="ＭＳ Ｐゴシック" panose="020B0600070205080204" pitchFamily="34" charset="-128"/>
            </a:endParaRPr>
          </a:p>
        </p:txBody>
      </p:sp>
      <p:pic>
        <p:nvPicPr>
          <p:cNvPr id="5" name="Picture 2">
            <a:extLst>
              <a:ext uri="{FF2B5EF4-FFF2-40B4-BE49-F238E27FC236}">
                <a16:creationId xmlns:a16="http://schemas.microsoft.com/office/drawing/2014/main" id="{97DF269D-7A3B-4B0F-BA5F-5991DAB4A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13" y="4508531"/>
            <a:ext cx="2564398" cy="14097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C2B66D28-2FFC-4FE3-97B2-417616D515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23"/>
          <a:stretch/>
        </p:blipFill>
        <p:spPr bwMode="auto">
          <a:xfrm>
            <a:off x="5712768" y="4538663"/>
            <a:ext cx="3571538" cy="129973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28">
            <a:extLst>
              <a:ext uri="{FF2B5EF4-FFF2-40B4-BE49-F238E27FC236}">
                <a16:creationId xmlns:a16="http://schemas.microsoft.com/office/drawing/2014/main" id="{7047E230-585F-4F94-8A5D-80246586C3D8}"/>
              </a:ext>
            </a:extLst>
          </p:cNvPr>
          <p:cNvCxnSpPr>
            <a:cxnSpLocks noChangeShapeType="1"/>
          </p:cNvCxnSpPr>
          <p:nvPr/>
        </p:nvCxnSpPr>
        <p:spPr bwMode="auto">
          <a:xfrm flipV="1">
            <a:off x="7913241" y="4538663"/>
            <a:ext cx="0" cy="404812"/>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8" name="Straight Connector 31">
            <a:extLst>
              <a:ext uri="{FF2B5EF4-FFF2-40B4-BE49-F238E27FC236}">
                <a16:creationId xmlns:a16="http://schemas.microsoft.com/office/drawing/2014/main" id="{889602CE-D772-4E55-84F2-973D04C1782F}"/>
              </a:ext>
            </a:extLst>
          </p:cNvPr>
          <p:cNvCxnSpPr>
            <a:cxnSpLocks noChangeShapeType="1"/>
          </p:cNvCxnSpPr>
          <p:nvPr/>
        </p:nvCxnSpPr>
        <p:spPr bwMode="auto">
          <a:xfrm flipV="1">
            <a:off x="7693194" y="4384675"/>
            <a:ext cx="0" cy="558800"/>
          </a:xfrm>
          <a:prstGeom prst="line">
            <a:avLst/>
          </a:prstGeom>
          <a:noFill/>
          <a:ln w="19050" algn="ctr">
            <a:solidFill>
              <a:srgbClr val="00B050"/>
            </a:solidFill>
            <a:round/>
            <a:headEnd/>
            <a:tailEnd/>
          </a:ln>
          <a:extLst>
            <a:ext uri="{909E8E84-426E-40DD-AFC4-6F175D3DCCD1}">
              <a14:hiddenFill xmlns:a14="http://schemas.microsoft.com/office/drawing/2010/main">
                <a:noFill/>
              </a14:hiddenFill>
            </a:ext>
          </a:extLst>
        </p:spPr>
      </p:cxnSp>
      <p:cxnSp>
        <p:nvCxnSpPr>
          <p:cNvPr id="9" name="Straight Connector 32">
            <a:extLst>
              <a:ext uri="{FF2B5EF4-FFF2-40B4-BE49-F238E27FC236}">
                <a16:creationId xmlns:a16="http://schemas.microsoft.com/office/drawing/2014/main" id="{4085D3A3-088D-4B7B-BEE2-DA9623C84E4E}"/>
              </a:ext>
            </a:extLst>
          </p:cNvPr>
          <p:cNvCxnSpPr>
            <a:cxnSpLocks noChangeShapeType="1"/>
          </p:cNvCxnSpPr>
          <p:nvPr/>
        </p:nvCxnSpPr>
        <p:spPr bwMode="auto">
          <a:xfrm flipV="1">
            <a:off x="7464683" y="4219575"/>
            <a:ext cx="0" cy="72390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0" name="Straight Arrow Connector 36">
            <a:extLst>
              <a:ext uri="{FF2B5EF4-FFF2-40B4-BE49-F238E27FC236}">
                <a16:creationId xmlns:a16="http://schemas.microsoft.com/office/drawing/2014/main" id="{8B47DB4A-7529-4B7D-831B-2FECB1BA2225}"/>
              </a:ext>
            </a:extLst>
          </p:cNvPr>
          <p:cNvCxnSpPr>
            <a:cxnSpLocks noChangeShapeType="1"/>
          </p:cNvCxnSpPr>
          <p:nvPr/>
        </p:nvCxnSpPr>
        <p:spPr bwMode="auto">
          <a:xfrm>
            <a:off x="7913241" y="4538663"/>
            <a:ext cx="1811159" cy="0"/>
          </a:xfrm>
          <a:prstGeom prst="straightConnector1">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cxnSp>
        <p:nvCxnSpPr>
          <p:cNvPr id="11" name="Straight Arrow Connector 40">
            <a:extLst>
              <a:ext uri="{FF2B5EF4-FFF2-40B4-BE49-F238E27FC236}">
                <a16:creationId xmlns:a16="http://schemas.microsoft.com/office/drawing/2014/main" id="{7636C352-9145-4259-A09A-12FCECF7C9A7}"/>
              </a:ext>
            </a:extLst>
          </p:cNvPr>
          <p:cNvCxnSpPr>
            <a:cxnSpLocks noChangeShapeType="1"/>
          </p:cNvCxnSpPr>
          <p:nvPr/>
        </p:nvCxnSpPr>
        <p:spPr bwMode="auto">
          <a:xfrm>
            <a:off x="7693194" y="4384675"/>
            <a:ext cx="2031206" cy="0"/>
          </a:xfrm>
          <a:prstGeom prst="straightConnector1">
            <a:avLst/>
          </a:prstGeom>
          <a:noFill/>
          <a:ln w="19050"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12" name="Straight Arrow Connector 42">
            <a:extLst>
              <a:ext uri="{FF2B5EF4-FFF2-40B4-BE49-F238E27FC236}">
                <a16:creationId xmlns:a16="http://schemas.microsoft.com/office/drawing/2014/main" id="{43D4EF38-3776-42D9-AFEB-424867C701E1}"/>
              </a:ext>
            </a:extLst>
          </p:cNvPr>
          <p:cNvCxnSpPr>
            <a:cxnSpLocks noChangeShapeType="1"/>
          </p:cNvCxnSpPr>
          <p:nvPr/>
        </p:nvCxnSpPr>
        <p:spPr bwMode="auto">
          <a:xfrm>
            <a:off x="7464683" y="4219575"/>
            <a:ext cx="2259717" cy="0"/>
          </a:xfrm>
          <a:prstGeom prst="straightConnector1">
            <a:avLst/>
          </a:prstGeom>
          <a:noFill/>
          <a:ln w="19050" algn="ctr">
            <a:solidFill>
              <a:srgbClr val="00B0F0"/>
            </a:solidFill>
            <a:round/>
            <a:headEnd/>
            <a:tailEnd type="triangle" w="lg" len="lg"/>
          </a:ln>
          <a:extLst>
            <a:ext uri="{909E8E84-426E-40DD-AFC4-6F175D3DCCD1}">
              <a14:hiddenFill xmlns:a14="http://schemas.microsoft.com/office/drawing/2010/main">
                <a:noFill/>
              </a14:hiddenFill>
            </a:ext>
          </a:extLst>
        </p:spPr>
      </p:cxnSp>
      <p:cxnSp>
        <p:nvCxnSpPr>
          <p:cNvPr id="13" name="Straight Connector 12">
            <a:extLst>
              <a:ext uri="{FF2B5EF4-FFF2-40B4-BE49-F238E27FC236}">
                <a16:creationId xmlns:a16="http://schemas.microsoft.com/office/drawing/2014/main" id="{A0532757-CF46-43A3-9700-43480E73267B}"/>
              </a:ext>
            </a:extLst>
          </p:cNvPr>
          <p:cNvCxnSpPr/>
          <p:nvPr/>
        </p:nvCxnSpPr>
        <p:spPr bwMode="auto">
          <a:xfrm flipV="1">
            <a:off x="7481610" y="5322888"/>
            <a:ext cx="0" cy="4048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6341833E-84AC-4342-AC6D-79EA6860949E}"/>
              </a:ext>
            </a:extLst>
          </p:cNvPr>
          <p:cNvCxnSpPr/>
          <p:nvPr/>
        </p:nvCxnSpPr>
        <p:spPr bwMode="auto">
          <a:xfrm flipV="1">
            <a:off x="7295416" y="5322889"/>
            <a:ext cx="0" cy="56197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Arrow Connector 14">
            <a:extLst>
              <a:ext uri="{FF2B5EF4-FFF2-40B4-BE49-F238E27FC236}">
                <a16:creationId xmlns:a16="http://schemas.microsoft.com/office/drawing/2014/main" id="{E2D78767-CD24-4079-970E-5AFE747CED77}"/>
              </a:ext>
            </a:extLst>
          </p:cNvPr>
          <p:cNvCxnSpPr/>
          <p:nvPr/>
        </p:nvCxnSpPr>
        <p:spPr bwMode="auto">
          <a:xfrm flipV="1">
            <a:off x="7481610" y="5727700"/>
            <a:ext cx="222586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DFA39FBF-712C-4D89-A1D4-3FE6966068E2}"/>
              </a:ext>
            </a:extLst>
          </p:cNvPr>
          <p:cNvCxnSpPr/>
          <p:nvPr/>
        </p:nvCxnSpPr>
        <p:spPr bwMode="auto">
          <a:xfrm>
            <a:off x="7295416" y="5892800"/>
            <a:ext cx="241205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7" name="TextBox 50">
            <a:extLst>
              <a:ext uri="{FF2B5EF4-FFF2-40B4-BE49-F238E27FC236}">
                <a16:creationId xmlns:a16="http://schemas.microsoft.com/office/drawing/2014/main" id="{12E3AD1F-06CC-4567-BFB8-CC54D64930A0}"/>
              </a:ext>
            </a:extLst>
          </p:cNvPr>
          <p:cNvSpPr txBox="1">
            <a:spLocks noChangeArrowheads="1"/>
          </p:cNvSpPr>
          <p:nvPr/>
        </p:nvSpPr>
        <p:spPr bwMode="auto">
          <a:xfrm>
            <a:off x="9724400" y="4051301"/>
            <a:ext cx="89711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Blue </a:t>
            </a:r>
          </a:p>
        </p:txBody>
      </p:sp>
      <p:sp>
        <p:nvSpPr>
          <p:cNvPr id="18" name="TextBox 54">
            <a:extLst>
              <a:ext uri="{FF2B5EF4-FFF2-40B4-BE49-F238E27FC236}">
                <a16:creationId xmlns:a16="http://schemas.microsoft.com/office/drawing/2014/main" id="{9744C9E9-23E7-41C2-801F-63F6F0D7C218}"/>
              </a:ext>
            </a:extLst>
          </p:cNvPr>
          <p:cNvSpPr txBox="1">
            <a:spLocks noChangeArrowheads="1"/>
          </p:cNvSpPr>
          <p:nvPr/>
        </p:nvSpPr>
        <p:spPr bwMode="auto">
          <a:xfrm>
            <a:off x="9707474" y="4217989"/>
            <a:ext cx="132874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Green</a:t>
            </a:r>
          </a:p>
        </p:txBody>
      </p:sp>
      <p:sp>
        <p:nvSpPr>
          <p:cNvPr id="19" name="TextBox 55">
            <a:extLst>
              <a:ext uri="{FF2B5EF4-FFF2-40B4-BE49-F238E27FC236}">
                <a16:creationId xmlns:a16="http://schemas.microsoft.com/office/drawing/2014/main" id="{C6896E8C-E0D8-4C37-98DB-2F4137E9DCAE}"/>
              </a:ext>
            </a:extLst>
          </p:cNvPr>
          <p:cNvSpPr txBox="1">
            <a:spLocks noChangeArrowheads="1"/>
          </p:cNvSpPr>
          <p:nvPr/>
        </p:nvSpPr>
        <p:spPr bwMode="auto">
          <a:xfrm>
            <a:off x="9724401" y="4408489"/>
            <a:ext cx="132874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Red</a:t>
            </a:r>
          </a:p>
        </p:txBody>
      </p:sp>
      <p:sp>
        <p:nvSpPr>
          <p:cNvPr id="20" name="TextBox 56">
            <a:extLst>
              <a:ext uri="{FF2B5EF4-FFF2-40B4-BE49-F238E27FC236}">
                <a16:creationId xmlns:a16="http://schemas.microsoft.com/office/drawing/2014/main" id="{A0CCFAE5-401E-4991-84C4-09C932D7F4AB}"/>
              </a:ext>
            </a:extLst>
          </p:cNvPr>
          <p:cNvSpPr txBox="1">
            <a:spLocks noChangeArrowheads="1"/>
          </p:cNvSpPr>
          <p:nvPr/>
        </p:nvSpPr>
        <p:spPr bwMode="auto">
          <a:xfrm>
            <a:off x="9707474" y="5548314"/>
            <a:ext cx="236127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Horizontal Sync </a:t>
            </a:r>
          </a:p>
        </p:txBody>
      </p:sp>
      <p:sp>
        <p:nvSpPr>
          <p:cNvPr id="21" name="TextBox 57">
            <a:extLst>
              <a:ext uri="{FF2B5EF4-FFF2-40B4-BE49-F238E27FC236}">
                <a16:creationId xmlns:a16="http://schemas.microsoft.com/office/drawing/2014/main" id="{FF777678-E0FB-4C36-9DE8-75683DE0D064}"/>
              </a:ext>
            </a:extLst>
          </p:cNvPr>
          <p:cNvSpPr txBox="1">
            <a:spLocks noChangeArrowheads="1"/>
          </p:cNvSpPr>
          <p:nvPr/>
        </p:nvSpPr>
        <p:spPr bwMode="auto">
          <a:xfrm>
            <a:off x="9707474" y="5740401"/>
            <a:ext cx="236127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Vertical Sync </a:t>
            </a:r>
          </a:p>
        </p:txBody>
      </p:sp>
    </p:spTree>
    <p:extLst>
      <p:ext uri="{BB962C8B-B14F-4D97-AF65-F5344CB8AC3E}">
        <p14:creationId xmlns:p14="http://schemas.microsoft.com/office/powerpoint/2010/main" val="314062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How VGA Signals Work</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139826"/>
            <a:ext cx="11180763" cy="4086225"/>
          </a:xfrm>
        </p:spPr>
        <p:txBody>
          <a:bodyPr wrap="square" numCol="1" anchor="t" anchorCtr="0" compatLnSpc="1">
            <a:prstTxWarp prst="textNoShape">
              <a:avLst/>
            </a:prstTxWarp>
          </a:bodyPr>
          <a:lstStyle/>
          <a:p>
            <a:r>
              <a:rPr lang="en-IN" altLang="en-US" sz="2000" dirty="0">
                <a:ea typeface="ＭＳ Ｐゴシック" panose="020B0600070205080204" pitchFamily="34" charset="-128"/>
              </a:rPr>
              <a:t>CRT monitors display images on a phosphor-coated screen using amplitude-modulated moving electron beams as shown in the figure below.</a:t>
            </a:r>
          </a:p>
          <a:p>
            <a:r>
              <a:rPr lang="en-IN" altLang="en-US" sz="2000" dirty="0">
                <a:ea typeface="ＭＳ Ｐゴシック" panose="020B0600070205080204" pitchFamily="34" charset="-128"/>
              </a:rPr>
              <a:t>Beams horizontally move from left to right, and vertically from top to bottom.</a:t>
            </a:r>
          </a:p>
          <a:p>
            <a:r>
              <a:rPr lang="en-IN" altLang="en-US" sz="2000" dirty="0">
                <a:ea typeface="ＭＳ Ｐゴシック" panose="020B0600070205080204" pitchFamily="34" charset="-128"/>
              </a:rPr>
              <a:t>As the beam moves over the whole screen, the color information of the pixel that is currently being scanned is given from the VGA cable.</a:t>
            </a:r>
            <a:endParaRPr lang="en-US" altLang="en-US" sz="2000"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C29823D-5EE6-4F40-9A3B-44F0F5C84211}"/>
              </a:ext>
            </a:extLst>
          </p:cNvPr>
          <p:cNvSpPr/>
          <p:nvPr/>
        </p:nvSpPr>
        <p:spPr bwMode="auto">
          <a:xfrm>
            <a:off x="1760379" y="5908412"/>
            <a:ext cx="1218724" cy="217275"/>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6" name="TextBox 5">
            <a:extLst>
              <a:ext uri="{FF2B5EF4-FFF2-40B4-BE49-F238E27FC236}">
                <a16:creationId xmlns:a16="http://schemas.microsoft.com/office/drawing/2014/main" id="{35284EA4-CC11-4BE4-8F75-9FA0FD5E5C98}"/>
              </a:ext>
            </a:extLst>
          </p:cNvPr>
          <p:cNvSpPr txBox="1"/>
          <p:nvPr/>
        </p:nvSpPr>
        <p:spPr>
          <a:xfrm>
            <a:off x="4798219" y="6324600"/>
            <a:ext cx="1869551" cy="369332"/>
          </a:xfrm>
          <a:prstGeom prst="rect">
            <a:avLst/>
          </a:prstGeom>
          <a:noFill/>
        </p:spPr>
        <p:txBody>
          <a:bodyPr wrap="none" rtlCol="0">
            <a:spAutoFit/>
          </a:bodyPr>
          <a:lstStyle/>
          <a:p>
            <a:r>
              <a:rPr lang="en-GB" dirty="0"/>
              <a:t>Cathode Ray Tube</a:t>
            </a:r>
          </a:p>
        </p:txBody>
      </p:sp>
      <p:pic>
        <p:nvPicPr>
          <p:cNvPr id="7" name="Picture 6">
            <a:extLst>
              <a:ext uri="{FF2B5EF4-FFF2-40B4-BE49-F238E27FC236}">
                <a16:creationId xmlns:a16="http://schemas.microsoft.com/office/drawing/2014/main" id="{D4FE5957-1D65-4EA1-B7A4-EA01A3E14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887" y="3093560"/>
            <a:ext cx="4632213" cy="3032127"/>
          </a:xfrm>
          <a:prstGeom prst="rect">
            <a:avLst/>
          </a:prstGeom>
        </p:spPr>
      </p:pic>
    </p:spTree>
    <p:extLst>
      <p:ext uri="{BB962C8B-B14F-4D97-AF65-F5344CB8AC3E}">
        <p14:creationId xmlns:p14="http://schemas.microsoft.com/office/powerpoint/2010/main" val="36204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How VGA Signals Work</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068388"/>
            <a:ext cx="11180763" cy="4086225"/>
          </a:xfrm>
        </p:spPr>
        <p:txBody>
          <a:bodyPr wrap="square" numCol="1" anchor="t" anchorCtr="0" compatLnSpc="1">
            <a:prstTxWarp prst="textNoShape">
              <a:avLst/>
            </a:prstTxWarp>
          </a:bodyPr>
          <a:lstStyle/>
          <a:p>
            <a:r>
              <a:rPr lang="en-IN" altLang="en-US" sz="2000" dirty="0">
                <a:ea typeface="ＭＳ Ｐゴシック" panose="020B0600070205080204" pitchFamily="34" charset="-128"/>
              </a:rPr>
              <a:t>The horizontal synchronization is used to reset the beam to the start of the next line.</a:t>
            </a:r>
          </a:p>
          <a:p>
            <a:r>
              <a:rPr lang="en-IN" altLang="en-US" sz="2000" dirty="0">
                <a:ea typeface="ＭＳ Ｐゴシック" panose="020B0600070205080204" pitchFamily="34" charset="-128"/>
              </a:rPr>
              <a:t>The vertical synchronization is used to start the next frame.</a:t>
            </a:r>
          </a:p>
          <a:p>
            <a:r>
              <a:rPr lang="en-IN" altLang="en-US" sz="2000" dirty="0">
                <a:ea typeface="ＭＳ Ｐゴシック" panose="020B0600070205080204" pitchFamily="34" charset="-128"/>
              </a:rPr>
              <a:t>The monitor will adjust its scanning frequency and screen resolution according to the synchronization signal given from the user.</a:t>
            </a:r>
          </a:p>
        </p:txBody>
      </p:sp>
      <p:sp>
        <p:nvSpPr>
          <p:cNvPr id="5" name="TextBox 4">
            <a:extLst>
              <a:ext uri="{FF2B5EF4-FFF2-40B4-BE49-F238E27FC236}">
                <a16:creationId xmlns:a16="http://schemas.microsoft.com/office/drawing/2014/main" id="{020A190C-63E0-4ACD-9A88-13B799D3F903}"/>
              </a:ext>
            </a:extLst>
          </p:cNvPr>
          <p:cNvSpPr txBox="1"/>
          <p:nvPr/>
        </p:nvSpPr>
        <p:spPr>
          <a:xfrm>
            <a:off x="4900326" y="6219310"/>
            <a:ext cx="1765901" cy="369332"/>
          </a:xfrm>
          <a:prstGeom prst="rect">
            <a:avLst/>
          </a:prstGeom>
          <a:noFill/>
        </p:spPr>
        <p:txBody>
          <a:bodyPr wrap="square" rtlCol="0">
            <a:spAutoFit/>
          </a:bodyPr>
          <a:lstStyle/>
          <a:p>
            <a:r>
              <a:rPr lang="en-GB" dirty="0"/>
              <a:t>Raster Scanning</a:t>
            </a:r>
          </a:p>
        </p:txBody>
      </p:sp>
      <p:pic>
        <p:nvPicPr>
          <p:cNvPr id="6" name="Picture 2">
            <a:extLst>
              <a:ext uri="{FF2B5EF4-FFF2-40B4-BE49-F238E27FC236}">
                <a16:creationId xmlns:a16="http://schemas.microsoft.com/office/drawing/2014/main" id="{AEA2EFC0-9D66-4AB0-AD74-210D0215B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99" y="2692474"/>
            <a:ext cx="4725957" cy="3198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15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Timing</a:t>
            </a:r>
            <a:endParaRPr lang="en-US" dirty="0"/>
          </a:p>
        </p:txBody>
      </p:sp>
      <p:sp>
        <p:nvSpPr>
          <p:cNvPr id="6" name="Rectangle 5">
            <a:extLst>
              <a:ext uri="{FF2B5EF4-FFF2-40B4-BE49-F238E27FC236}">
                <a16:creationId xmlns:a16="http://schemas.microsoft.com/office/drawing/2014/main" id="{F49F5F41-28B2-40AA-BC22-4959225BF5F4}"/>
              </a:ext>
            </a:extLst>
          </p:cNvPr>
          <p:cNvSpPr/>
          <p:nvPr/>
        </p:nvSpPr>
        <p:spPr bwMode="auto">
          <a:xfrm>
            <a:off x="1887329" y="1143000"/>
            <a:ext cx="8124825" cy="4222750"/>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7" name="Rectangle 6">
            <a:extLst>
              <a:ext uri="{FF2B5EF4-FFF2-40B4-BE49-F238E27FC236}">
                <a16:creationId xmlns:a16="http://schemas.microsoft.com/office/drawing/2014/main" id="{EEA91F6F-6206-4E09-9954-60C637EA51DC}"/>
              </a:ext>
            </a:extLst>
          </p:cNvPr>
          <p:cNvSpPr/>
          <p:nvPr/>
        </p:nvSpPr>
        <p:spPr bwMode="auto">
          <a:xfrm>
            <a:off x="3469977" y="1965325"/>
            <a:ext cx="4959529" cy="2578100"/>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cxnSp>
        <p:nvCxnSpPr>
          <p:cNvPr id="8" name="Straight Connector 7">
            <a:extLst>
              <a:ext uri="{FF2B5EF4-FFF2-40B4-BE49-F238E27FC236}">
                <a16:creationId xmlns:a16="http://schemas.microsoft.com/office/drawing/2014/main" id="{EDF99322-B70C-4575-AF7B-C0572CCDFAB0}"/>
              </a:ext>
            </a:extLst>
          </p:cNvPr>
          <p:cNvCxnSpPr/>
          <p:nvPr/>
        </p:nvCxnSpPr>
        <p:spPr bwMode="auto">
          <a:xfrm>
            <a:off x="3469977" y="1724025"/>
            <a:ext cx="0" cy="296862"/>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6C39E92A-043F-477A-81E7-46178E3F0BC3}"/>
              </a:ext>
            </a:extLst>
          </p:cNvPr>
          <p:cNvCxnSpPr/>
          <p:nvPr/>
        </p:nvCxnSpPr>
        <p:spPr bwMode="auto">
          <a:xfrm>
            <a:off x="8431623" y="1724025"/>
            <a:ext cx="0" cy="296862"/>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0" name="Straight Arrow Connector 9">
            <a:extLst>
              <a:ext uri="{FF2B5EF4-FFF2-40B4-BE49-F238E27FC236}">
                <a16:creationId xmlns:a16="http://schemas.microsoft.com/office/drawing/2014/main" id="{A8E07035-FD75-416D-8669-2038EE84DAD1}"/>
              </a:ext>
            </a:extLst>
          </p:cNvPr>
          <p:cNvCxnSpPr/>
          <p:nvPr/>
        </p:nvCxnSpPr>
        <p:spPr bwMode="auto">
          <a:xfrm>
            <a:off x="3469978" y="1847850"/>
            <a:ext cx="4961645"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11" name="TextBox 10">
            <a:extLst>
              <a:ext uri="{FF2B5EF4-FFF2-40B4-BE49-F238E27FC236}">
                <a16:creationId xmlns:a16="http://schemas.microsoft.com/office/drawing/2014/main" id="{F87F15F7-D4E5-41D7-89C5-2EEED5B48AD2}"/>
              </a:ext>
            </a:extLst>
          </p:cNvPr>
          <p:cNvSpPr txBox="1"/>
          <p:nvPr/>
        </p:nvSpPr>
        <p:spPr>
          <a:xfrm>
            <a:off x="5238820" y="1617662"/>
            <a:ext cx="1423961" cy="254000"/>
          </a:xfrm>
          <a:prstGeom prst="rect">
            <a:avLst/>
          </a:prstGeom>
          <a:noFill/>
        </p:spPr>
        <p:txBody>
          <a:bodyPr>
            <a:spAutoFit/>
          </a:bodyPr>
          <a:lstStyle/>
          <a:p>
            <a:pPr algn="ctr">
              <a:defRPr/>
            </a:pPr>
            <a:r>
              <a:rPr lang="en-GB" sz="1050" b="0" dirty="0"/>
              <a:t>640 pixels</a:t>
            </a:r>
          </a:p>
        </p:txBody>
      </p:sp>
      <p:cxnSp>
        <p:nvCxnSpPr>
          <p:cNvPr id="12" name="Straight Connector 11">
            <a:extLst>
              <a:ext uri="{FF2B5EF4-FFF2-40B4-BE49-F238E27FC236}">
                <a16:creationId xmlns:a16="http://schemas.microsoft.com/office/drawing/2014/main" id="{39AB0224-E697-4884-860B-D8407EE50C57}"/>
              </a:ext>
            </a:extLst>
          </p:cNvPr>
          <p:cNvCxnSpPr/>
          <p:nvPr/>
        </p:nvCxnSpPr>
        <p:spPr bwMode="auto">
          <a:xfrm>
            <a:off x="8236966" y="4543425"/>
            <a:ext cx="177518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3" name="Straight Connector 12">
            <a:extLst>
              <a:ext uri="{FF2B5EF4-FFF2-40B4-BE49-F238E27FC236}">
                <a16:creationId xmlns:a16="http://schemas.microsoft.com/office/drawing/2014/main" id="{394EF86E-360B-4881-B2D5-FECE9C0A6B0C}"/>
              </a:ext>
            </a:extLst>
          </p:cNvPr>
          <p:cNvCxnSpPr/>
          <p:nvPr/>
        </p:nvCxnSpPr>
        <p:spPr bwMode="auto">
          <a:xfrm>
            <a:off x="8236966" y="1966912"/>
            <a:ext cx="478180"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4" name="Straight Arrow Connector 13">
            <a:extLst>
              <a:ext uri="{FF2B5EF4-FFF2-40B4-BE49-F238E27FC236}">
                <a16:creationId xmlns:a16="http://schemas.microsoft.com/office/drawing/2014/main" id="{D8EF4AC5-67CB-4A87-BF1E-B054C087CF8B}"/>
              </a:ext>
            </a:extLst>
          </p:cNvPr>
          <p:cNvCxnSpPr/>
          <p:nvPr/>
        </p:nvCxnSpPr>
        <p:spPr bwMode="auto">
          <a:xfrm>
            <a:off x="8564920" y="1965325"/>
            <a:ext cx="0" cy="257810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15" name="TextBox 14">
            <a:extLst>
              <a:ext uri="{FF2B5EF4-FFF2-40B4-BE49-F238E27FC236}">
                <a16:creationId xmlns:a16="http://schemas.microsoft.com/office/drawing/2014/main" id="{B03ED357-CE6B-4F26-9049-1785940D4163}"/>
              </a:ext>
            </a:extLst>
          </p:cNvPr>
          <p:cNvSpPr txBox="1"/>
          <p:nvPr/>
        </p:nvSpPr>
        <p:spPr>
          <a:xfrm rot="5400000">
            <a:off x="8180158" y="3127417"/>
            <a:ext cx="1069975" cy="253916"/>
          </a:xfrm>
          <a:prstGeom prst="rect">
            <a:avLst/>
          </a:prstGeom>
          <a:noFill/>
        </p:spPr>
        <p:txBody>
          <a:bodyPr>
            <a:spAutoFit/>
          </a:bodyPr>
          <a:lstStyle/>
          <a:p>
            <a:pPr algn="ctr">
              <a:defRPr/>
            </a:pPr>
            <a:r>
              <a:rPr lang="en-GB" sz="1050" b="0" dirty="0"/>
              <a:t>480 pixels</a:t>
            </a:r>
          </a:p>
        </p:txBody>
      </p:sp>
      <p:cxnSp>
        <p:nvCxnSpPr>
          <p:cNvPr id="16" name="Straight Connector 15">
            <a:extLst>
              <a:ext uri="{FF2B5EF4-FFF2-40B4-BE49-F238E27FC236}">
                <a16:creationId xmlns:a16="http://schemas.microsoft.com/office/drawing/2014/main" id="{BDBFE4F4-3259-447B-B0BF-D2012F68C2B1}"/>
              </a:ext>
            </a:extLst>
          </p:cNvPr>
          <p:cNvCxnSpPr/>
          <p:nvPr/>
        </p:nvCxnSpPr>
        <p:spPr bwMode="auto">
          <a:xfrm>
            <a:off x="10012155" y="911225"/>
            <a:ext cx="0" cy="29845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D3E3F0FA-90C2-473D-9308-914DB2242DB5}"/>
              </a:ext>
            </a:extLst>
          </p:cNvPr>
          <p:cNvCxnSpPr/>
          <p:nvPr/>
        </p:nvCxnSpPr>
        <p:spPr bwMode="auto">
          <a:xfrm>
            <a:off x="1891561" y="911225"/>
            <a:ext cx="0" cy="29845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8" name="Straight Arrow Connector 17">
            <a:extLst>
              <a:ext uri="{FF2B5EF4-FFF2-40B4-BE49-F238E27FC236}">
                <a16:creationId xmlns:a16="http://schemas.microsoft.com/office/drawing/2014/main" id="{2637B0A1-6F8C-4AC4-A13F-39C2081E42E7}"/>
              </a:ext>
            </a:extLst>
          </p:cNvPr>
          <p:cNvCxnSpPr/>
          <p:nvPr/>
        </p:nvCxnSpPr>
        <p:spPr bwMode="auto">
          <a:xfrm>
            <a:off x="1887329" y="1038225"/>
            <a:ext cx="8124825"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19" name="TextBox 18">
            <a:extLst>
              <a:ext uri="{FF2B5EF4-FFF2-40B4-BE49-F238E27FC236}">
                <a16:creationId xmlns:a16="http://schemas.microsoft.com/office/drawing/2014/main" id="{45F7E6AE-05AB-448A-992D-AD8E5BC8180C}"/>
              </a:ext>
            </a:extLst>
          </p:cNvPr>
          <p:cNvSpPr txBox="1"/>
          <p:nvPr/>
        </p:nvSpPr>
        <p:spPr>
          <a:xfrm>
            <a:off x="5416550" y="804862"/>
            <a:ext cx="1423961" cy="254000"/>
          </a:xfrm>
          <a:prstGeom prst="rect">
            <a:avLst/>
          </a:prstGeom>
          <a:noFill/>
        </p:spPr>
        <p:txBody>
          <a:bodyPr>
            <a:spAutoFit/>
          </a:bodyPr>
          <a:lstStyle/>
          <a:p>
            <a:pPr algn="ctr">
              <a:defRPr/>
            </a:pPr>
            <a:r>
              <a:rPr lang="en-GB" sz="1050" b="0" dirty="0"/>
              <a:t>800</a:t>
            </a:r>
          </a:p>
        </p:txBody>
      </p:sp>
      <p:cxnSp>
        <p:nvCxnSpPr>
          <p:cNvPr id="20" name="Straight Arrow Connector 19">
            <a:extLst>
              <a:ext uri="{FF2B5EF4-FFF2-40B4-BE49-F238E27FC236}">
                <a16:creationId xmlns:a16="http://schemas.microsoft.com/office/drawing/2014/main" id="{90103992-D87F-4709-834C-5DE0A679AAB6}"/>
              </a:ext>
            </a:extLst>
          </p:cNvPr>
          <p:cNvCxnSpPr/>
          <p:nvPr/>
        </p:nvCxnSpPr>
        <p:spPr bwMode="auto">
          <a:xfrm>
            <a:off x="10196233" y="1143000"/>
            <a:ext cx="0" cy="422275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21" name="Straight Connector 20">
            <a:extLst>
              <a:ext uri="{FF2B5EF4-FFF2-40B4-BE49-F238E27FC236}">
                <a16:creationId xmlns:a16="http://schemas.microsoft.com/office/drawing/2014/main" id="{DF798051-EAF9-4AD7-841A-2ABF9BC7ACE0}"/>
              </a:ext>
            </a:extLst>
          </p:cNvPr>
          <p:cNvCxnSpPr/>
          <p:nvPr/>
        </p:nvCxnSpPr>
        <p:spPr bwMode="auto">
          <a:xfrm>
            <a:off x="9828078" y="1143000"/>
            <a:ext cx="478180"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51559ADF-7105-438D-B57B-02006ACB0AA3}"/>
              </a:ext>
            </a:extLst>
          </p:cNvPr>
          <p:cNvCxnSpPr/>
          <p:nvPr/>
        </p:nvCxnSpPr>
        <p:spPr bwMode="auto">
          <a:xfrm>
            <a:off x="9828078" y="5365750"/>
            <a:ext cx="478180"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23" name="TextBox 22">
            <a:extLst>
              <a:ext uri="{FF2B5EF4-FFF2-40B4-BE49-F238E27FC236}">
                <a16:creationId xmlns:a16="http://schemas.microsoft.com/office/drawing/2014/main" id="{84B8465B-25AC-4F4D-A5BD-627C4200C180}"/>
              </a:ext>
            </a:extLst>
          </p:cNvPr>
          <p:cNvSpPr txBox="1"/>
          <p:nvPr/>
        </p:nvSpPr>
        <p:spPr>
          <a:xfrm rot="5400000">
            <a:off x="9845323" y="3127417"/>
            <a:ext cx="1069975" cy="253916"/>
          </a:xfrm>
          <a:prstGeom prst="rect">
            <a:avLst/>
          </a:prstGeom>
          <a:noFill/>
        </p:spPr>
        <p:txBody>
          <a:bodyPr>
            <a:spAutoFit/>
          </a:bodyPr>
          <a:lstStyle/>
          <a:p>
            <a:pPr algn="ctr">
              <a:defRPr/>
            </a:pPr>
            <a:r>
              <a:rPr lang="en-GB" sz="1050" b="0" dirty="0"/>
              <a:t>600</a:t>
            </a:r>
          </a:p>
        </p:txBody>
      </p:sp>
      <p:cxnSp>
        <p:nvCxnSpPr>
          <p:cNvPr id="24" name="Straight Arrow Connector 23">
            <a:extLst>
              <a:ext uri="{FF2B5EF4-FFF2-40B4-BE49-F238E27FC236}">
                <a16:creationId xmlns:a16="http://schemas.microsoft.com/office/drawing/2014/main" id="{850A0239-F4BF-4284-A730-A22CFEA7AF31}"/>
              </a:ext>
            </a:extLst>
          </p:cNvPr>
          <p:cNvCxnSpPr/>
          <p:nvPr/>
        </p:nvCxnSpPr>
        <p:spPr bwMode="auto">
          <a:xfrm>
            <a:off x="1887329" y="2290762"/>
            <a:ext cx="8124825" cy="0"/>
          </a:xfrm>
          <a:prstGeom prst="straightConnector1">
            <a:avLst/>
          </a:prstGeom>
          <a:noFill/>
          <a:ln w="22225" cap="flat" cmpd="sng" algn="ctr">
            <a:solidFill>
              <a:schemeClr val="accent2">
                <a:lumMod val="75000"/>
              </a:schemeClr>
            </a:solidFill>
            <a:prstDash val="solid"/>
            <a:round/>
            <a:headEnd type="none" w="med" len="med"/>
            <a:tailEnd type="stealth" w="lg" len="lg"/>
          </a:ln>
          <a:effectLst/>
        </p:spPr>
      </p:cxnSp>
      <p:cxnSp>
        <p:nvCxnSpPr>
          <p:cNvPr id="25" name="Straight Arrow Connector 24">
            <a:extLst>
              <a:ext uri="{FF2B5EF4-FFF2-40B4-BE49-F238E27FC236}">
                <a16:creationId xmlns:a16="http://schemas.microsoft.com/office/drawing/2014/main" id="{CCACBF46-211F-490A-A4EE-FF51D1093E86}"/>
              </a:ext>
            </a:extLst>
          </p:cNvPr>
          <p:cNvCxnSpPr/>
          <p:nvPr/>
        </p:nvCxnSpPr>
        <p:spPr bwMode="auto">
          <a:xfrm>
            <a:off x="1887329" y="2700337"/>
            <a:ext cx="8124825" cy="0"/>
          </a:xfrm>
          <a:prstGeom prst="straightConnector1">
            <a:avLst/>
          </a:prstGeom>
          <a:noFill/>
          <a:ln w="22225" cap="flat" cmpd="sng" algn="ctr">
            <a:solidFill>
              <a:schemeClr val="accent2">
                <a:lumMod val="75000"/>
              </a:schemeClr>
            </a:solidFill>
            <a:prstDash val="solid"/>
            <a:round/>
            <a:headEnd type="none" w="med" len="med"/>
            <a:tailEnd type="stealth" w="lg" len="lg"/>
          </a:ln>
          <a:effectLst/>
        </p:spPr>
      </p:cxnSp>
      <p:sp>
        <p:nvSpPr>
          <p:cNvPr id="26" name="Freeform 60">
            <a:extLst>
              <a:ext uri="{FF2B5EF4-FFF2-40B4-BE49-F238E27FC236}">
                <a16:creationId xmlns:a16="http://schemas.microsoft.com/office/drawing/2014/main" id="{BB83B5DF-0ED2-45E1-A393-40447401F58E}"/>
              </a:ext>
            </a:extLst>
          </p:cNvPr>
          <p:cNvSpPr/>
          <p:nvPr/>
        </p:nvSpPr>
        <p:spPr bwMode="auto">
          <a:xfrm>
            <a:off x="1550912" y="2300287"/>
            <a:ext cx="8617815" cy="381000"/>
          </a:xfrm>
          <a:custGeom>
            <a:avLst/>
            <a:gdLst>
              <a:gd name="connsiteX0" fmla="*/ 223312 w 6466134"/>
              <a:gd name="connsiteY0" fmla="*/ 381000 h 381000"/>
              <a:gd name="connsiteX1" fmla="*/ 670987 w 6466134"/>
              <a:gd name="connsiteY1" fmla="*/ 238125 h 381000"/>
              <a:gd name="connsiteX2" fmla="*/ 5852587 w 6466134"/>
              <a:gd name="connsiteY2" fmla="*/ 219075 h 381000"/>
              <a:gd name="connsiteX3" fmla="*/ 6414562 w 6466134"/>
              <a:gd name="connsiteY3" fmla="*/ 0 h 381000"/>
            </a:gdLst>
            <a:ahLst/>
            <a:cxnLst>
              <a:cxn ang="0">
                <a:pos x="connsiteX0" y="connsiteY0"/>
              </a:cxn>
              <a:cxn ang="0">
                <a:pos x="connsiteX1" y="connsiteY1"/>
              </a:cxn>
              <a:cxn ang="0">
                <a:pos x="connsiteX2" y="connsiteY2"/>
              </a:cxn>
              <a:cxn ang="0">
                <a:pos x="connsiteX3" y="connsiteY3"/>
              </a:cxn>
            </a:cxnLst>
            <a:rect l="l" t="t" r="r" b="b"/>
            <a:pathLst>
              <a:path w="6466134" h="381000">
                <a:moveTo>
                  <a:pt x="223312" y="381000"/>
                </a:moveTo>
                <a:cubicBezTo>
                  <a:pt x="-21957" y="323056"/>
                  <a:pt x="-267226" y="265112"/>
                  <a:pt x="670987" y="238125"/>
                </a:cubicBezTo>
                <a:cubicBezTo>
                  <a:pt x="1609200" y="211137"/>
                  <a:pt x="4895325" y="258762"/>
                  <a:pt x="5852587" y="219075"/>
                </a:cubicBezTo>
                <a:cubicBezTo>
                  <a:pt x="6809850" y="179387"/>
                  <a:pt x="6341537" y="42862"/>
                  <a:pt x="6414562" y="0"/>
                </a:cubicBezTo>
              </a:path>
            </a:pathLst>
          </a:custGeom>
          <a:noFill/>
          <a:ln w="19050" cap="flat" cmpd="sng" algn="ctr">
            <a:solidFill>
              <a:schemeClr val="accent2">
                <a:lumMod val="75000"/>
              </a:schemeClr>
            </a:solidFill>
            <a:prstDash val="sysDot"/>
            <a:round/>
            <a:headEnd type="triangle" w="med" len="med"/>
            <a:tailEnd type="none" w="med" len="med"/>
          </a:ln>
          <a:effectLst/>
        </p:spPr>
        <p:txBody>
          <a:bodyPr wrap="none" anchor="ctr"/>
          <a:lstStyle/>
          <a:p>
            <a:pPr algn="ctr">
              <a:defRPr/>
            </a:pPr>
            <a:endParaRPr lang="en-GB" b="0" dirty="0"/>
          </a:p>
        </p:txBody>
      </p:sp>
      <p:sp>
        <p:nvSpPr>
          <p:cNvPr id="27" name="TextBox 26">
            <a:extLst>
              <a:ext uri="{FF2B5EF4-FFF2-40B4-BE49-F238E27FC236}">
                <a16:creationId xmlns:a16="http://schemas.microsoft.com/office/drawing/2014/main" id="{1487C199-3AEA-479A-B758-1D2BD838AE0F}"/>
              </a:ext>
            </a:extLst>
          </p:cNvPr>
          <p:cNvSpPr txBox="1"/>
          <p:nvPr/>
        </p:nvSpPr>
        <p:spPr>
          <a:xfrm>
            <a:off x="1887330" y="2671762"/>
            <a:ext cx="1426076" cy="254000"/>
          </a:xfrm>
          <a:prstGeom prst="rect">
            <a:avLst/>
          </a:prstGeom>
          <a:noFill/>
        </p:spPr>
        <p:txBody>
          <a:bodyPr>
            <a:spAutoFit/>
          </a:bodyPr>
          <a:lstStyle/>
          <a:p>
            <a:pPr algn="ctr">
              <a:defRPr/>
            </a:pPr>
            <a:r>
              <a:rPr lang="en-GB" sz="1050" b="0" dirty="0"/>
              <a:t>Next line</a:t>
            </a:r>
          </a:p>
        </p:txBody>
      </p:sp>
      <p:cxnSp>
        <p:nvCxnSpPr>
          <p:cNvPr id="28" name="Straight Connector 27">
            <a:extLst>
              <a:ext uri="{FF2B5EF4-FFF2-40B4-BE49-F238E27FC236}">
                <a16:creationId xmlns:a16="http://schemas.microsoft.com/office/drawing/2014/main" id="{3EAE2B87-0281-49ED-ABE3-1105B7690925}"/>
              </a:ext>
            </a:extLst>
          </p:cNvPr>
          <p:cNvCxnSpPr/>
          <p:nvPr/>
        </p:nvCxnSpPr>
        <p:spPr bwMode="auto">
          <a:xfrm>
            <a:off x="2414174" y="3365500"/>
            <a:ext cx="7597981" cy="0"/>
          </a:xfrm>
          <a:prstGeom prst="line">
            <a:avLst/>
          </a:prstGeom>
          <a:noFill/>
          <a:ln w="19050" cap="flat" cmpd="sng" algn="ctr">
            <a:solidFill>
              <a:schemeClr val="accent5">
                <a:lumMod val="50000"/>
              </a:schemeClr>
            </a:solidFill>
            <a:prstDash val="solid"/>
            <a:round/>
            <a:headEnd type="none" w="med" len="med"/>
            <a:tailEnd type="triangle" w="med" len="med"/>
          </a:ln>
          <a:effectLst/>
        </p:spPr>
      </p:cxnSp>
      <p:grpSp>
        <p:nvGrpSpPr>
          <p:cNvPr id="29" name="Group 76">
            <a:extLst>
              <a:ext uri="{FF2B5EF4-FFF2-40B4-BE49-F238E27FC236}">
                <a16:creationId xmlns:a16="http://schemas.microsoft.com/office/drawing/2014/main" id="{390BE95A-D01E-4EDA-9E53-7993345CBD47}"/>
              </a:ext>
            </a:extLst>
          </p:cNvPr>
          <p:cNvGrpSpPr>
            <a:grpSpLocks/>
          </p:cNvGrpSpPr>
          <p:nvPr/>
        </p:nvGrpSpPr>
        <p:grpSpPr bwMode="auto">
          <a:xfrm>
            <a:off x="1910604" y="3365501"/>
            <a:ext cx="522612" cy="161925"/>
            <a:chOff x="1540673" y="3514179"/>
            <a:chExt cx="392908" cy="161926"/>
          </a:xfrm>
        </p:grpSpPr>
        <p:cxnSp>
          <p:nvCxnSpPr>
            <p:cNvPr id="30" name="Straight Connector 29">
              <a:extLst>
                <a:ext uri="{FF2B5EF4-FFF2-40B4-BE49-F238E27FC236}">
                  <a16:creationId xmlns:a16="http://schemas.microsoft.com/office/drawing/2014/main" id="{4BEE9876-D5BA-47A9-B860-8E7FA06451BD}"/>
                </a:ext>
              </a:extLst>
            </p:cNvPr>
            <p:cNvCxnSpPr/>
            <p:nvPr/>
          </p:nvCxnSpPr>
          <p:spPr bwMode="auto">
            <a:xfrm>
              <a:off x="1540673" y="3514179"/>
              <a:ext cx="66810" cy="0"/>
            </a:xfrm>
            <a:prstGeom prst="line">
              <a:avLst/>
            </a:prstGeom>
            <a:noFill/>
            <a:ln w="19050" cap="flat" cmpd="sng" algn="ctr">
              <a:solidFill>
                <a:schemeClr val="accent5">
                  <a:lumMod val="50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18D2B9FE-0C1A-4376-98F9-473A325C8BDF}"/>
                </a:ext>
              </a:extLst>
            </p:cNvPr>
            <p:cNvCxnSpPr/>
            <p:nvPr/>
          </p:nvCxnSpPr>
          <p:spPr bwMode="auto">
            <a:xfrm>
              <a:off x="1597939" y="3514179"/>
              <a:ext cx="0" cy="160338"/>
            </a:xfrm>
            <a:prstGeom prst="line">
              <a:avLst/>
            </a:prstGeom>
            <a:noFill/>
            <a:ln w="19050" cap="flat" cmpd="sng" algn="ctr">
              <a:solidFill>
                <a:schemeClr val="accent5">
                  <a:lumMod val="50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1E26744A-3196-418B-962F-DC98AF0725ED}"/>
                </a:ext>
              </a:extLst>
            </p:cNvPr>
            <p:cNvCxnSpPr/>
            <p:nvPr/>
          </p:nvCxnSpPr>
          <p:spPr bwMode="auto">
            <a:xfrm>
              <a:off x="1928809" y="3514179"/>
              <a:ext cx="0" cy="160338"/>
            </a:xfrm>
            <a:prstGeom prst="line">
              <a:avLst/>
            </a:prstGeom>
            <a:noFill/>
            <a:ln w="19050" cap="flat" cmpd="sng" algn="ctr">
              <a:solidFill>
                <a:schemeClr val="accent5">
                  <a:lumMod val="50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6FDA287C-5D3C-4024-899C-3F116E23D1AB}"/>
                </a:ext>
              </a:extLst>
            </p:cNvPr>
            <p:cNvCxnSpPr/>
            <p:nvPr/>
          </p:nvCxnSpPr>
          <p:spPr bwMode="auto">
            <a:xfrm>
              <a:off x="1588395" y="3674517"/>
              <a:ext cx="345186" cy="1588"/>
            </a:xfrm>
            <a:prstGeom prst="line">
              <a:avLst/>
            </a:prstGeom>
            <a:noFill/>
            <a:ln w="19050" cap="flat" cmpd="sng" algn="ctr">
              <a:solidFill>
                <a:schemeClr val="accent5">
                  <a:lumMod val="50000"/>
                </a:schemeClr>
              </a:solidFill>
              <a:prstDash val="solid"/>
              <a:round/>
              <a:headEnd type="none" w="med" len="med"/>
              <a:tailEnd type="none" w="med" len="med"/>
            </a:ln>
            <a:effectLst/>
          </p:spPr>
        </p:cxnSp>
      </p:grpSp>
      <p:grpSp>
        <p:nvGrpSpPr>
          <p:cNvPr id="34" name="Group 77">
            <a:extLst>
              <a:ext uri="{FF2B5EF4-FFF2-40B4-BE49-F238E27FC236}">
                <a16:creationId xmlns:a16="http://schemas.microsoft.com/office/drawing/2014/main" id="{DDB23CD0-945F-4142-809E-17FE8426DDB5}"/>
              </a:ext>
            </a:extLst>
          </p:cNvPr>
          <p:cNvGrpSpPr>
            <a:grpSpLocks/>
          </p:cNvGrpSpPr>
          <p:nvPr/>
        </p:nvGrpSpPr>
        <p:grpSpPr bwMode="auto">
          <a:xfrm rot="5400000">
            <a:off x="3969239" y="1238292"/>
            <a:ext cx="393700" cy="215816"/>
            <a:chOff x="1545436" y="3514179"/>
            <a:chExt cx="392908" cy="161926"/>
          </a:xfrm>
        </p:grpSpPr>
        <p:cxnSp>
          <p:nvCxnSpPr>
            <p:cNvPr id="35" name="Straight Connector 34">
              <a:extLst>
                <a:ext uri="{FF2B5EF4-FFF2-40B4-BE49-F238E27FC236}">
                  <a16:creationId xmlns:a16="http://schemas.microsoft.com/office/drawing/2014/main" id="{153DFC73-9591-4193-8DDE-A7CC01855FA6}"/>
                </a:ext>
              </a:extLst>
            </p:cNvPr>
            <p:cNvCxnSpPr/>
            <p:nvPr/>
          </p:nvCxnSpPr>
          <p:spPr bwMode="auto">
            <a:xfrm>
              <a:off x="1545437" y="3514180"/>
              <a:ext cx="66541" cy="0"/>
            </a:xfrm>
            <a:prstGeom prst="line">
              <a:avLst/>
            </a:prstGeom>
            <a:noFill/>
            <a:ln w="19050" cap="flat" cmpd="sng" algn="ctr">
              <a:solidFill>
                <a:schemeClr val="accent3">
                  <a:lumMod val="75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493E8E51-23AF-4200-A185-18F0EADFCFD3}"/>
                </a:ext>
              </a:extLst>
            </p:cNvPr>
            <p:cNvCxnSpPr/>
            <p:nvPr/>
          </p:nvCxnSpPr>
          <p:spPr bwMode="auto">
            <a:xfrm>
              <a:off x="1602471" y="3539579"/>
              <a:ext cx="0" cy="160338"/>
            </a:xfrm>
            <a:prstGeom prst="line">
              <a:avLst/>
            </a:prstGeom>
            <a:noFill/>
            <a:ln w="19050" cap="flat" cmpd="sng" algn="ctr">
              <a:solidFill>
                <a:schemeClr val="accent3">
                  <a:lumMod val="7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B6942BF-2B9B-4205-A0BE-DD09A44BAD58}"/>
                </a:ext>
              </a:extLst>
            </p:cNvPr>
            <p:cNvCxnSpPr/>
            <p:nvPr/>
          </p:nvCxnSpPr>
          <p:spPr bwMode="auto">
            <a:xfrm>
              <a:off x="1928838" y="3539579"/>
              <a:ext cx="0" cy="160338"/>
            </a:xfrm>
            <a:prstGeom prst="line">
              <a:avLst/>
            </a:prstGeom>
            <a:noFill/>
            <a:ln w="19050" cap="flat" cmpd="sng" algn="ctr">
              <a:solidFill>
                <a:schemeClr val="accent3">
                  <a:lumMod val="7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BAEA6965-69F1-4A37-B2AA-2CF57E12D1FB}"/>
                </a:ext>
              </a:extLst>
            </p:cNvPr>
            <p:cNvCxnSpPr/>
            <p:nvPr/>
          </p:nvCxnSpPr>
          <p:spPr bwMode="auto">
            <a:xfrm>
              <a:off x="1592966" y="3699918"/>
              <a:ext cx="345379" cy="1588"/>
            </a:xfrm>
            <a:prstGeom prst="line">
              <a:avLst/>
            </a:prstGeom>
            <a:noFill/>
            <a:ln w="19050" cap="flat" cmpd="sng" algn="ctr">
              <a:solidFill>
                <a:schemeClr val="accent3">
                  <a:lumMod val="75000"/>
                </a:schemeClr>
              </a:solidFill>
              <a:prstDash val="solid"/>
              <a:round/>
              <a:headEnd type="none" w="med" len="med"/>
              <a:tailEnd type="none" w="med" len="med"/>
            </a:ln>
            <a:effectLst/>
          </p:spPr>
        </p:cxnSp>
      </p:grpSp>
      <p:cxnSp>
        <p:nvCxnSpPr>
          <p:cNvPr id="39" name="Straight Connector 38">
            <a:extLst>
              <a:ext uri="{FF2B5EF4-FFF2-40B4-BE49-F238E27FC236}">
                <a16:creationId xmlns:a16="http://schemas.microsoft.com/office/drawing/2014/main" id="{CF29F229-FC0C-4976-B892-57CADF62C5DD}"/>
              </a:ext>
            </a:extLst>
          </p:cNvPr>
          <p:cNvCxnSpPr/>
          <p:nvPr/>
        </p:nvCxnSpPr>
        <p:spPr bwMode="auto">
          <a:xfrm>
            <a:off x="4261302" y="1530350"/>
            <a:ext cx="0" cy="3822700"/>
          </a:xfrm>
          <a:prstGeom prst="line">
            <a:avLst/>
          </a:prstGeom>
          <a:noFill/>
          <a:ln w="19050" cap="flat" cmpd="sng" algn="ctr">
            <a:solidFill>
              <a:schemeClr val="accent3">
                <a:lumMod val="75000"/>
              </a:schemeClr>
            </a:solidFill>
            <a:prstDash val="solid"/>
            <a:round/>
            <a:headEnd type="none" w="med" len="med"/>
            <a:tailEnd type="triangle" w="med" len="med"/>
          </a:ln>
          <a:effectLst/>
        </p:spPr>
      </p:cxnSp>
      <p:sp>
        <p:nvSpPr>
          <p:cNvPr id="40" name="TextBox 88">
            <a:extLst>
              <a:ext uri="{FF2B5EF4-FFF2-40B4-BE49-F238E27FC236}">
                <a16:creationId xmlns:a16="http://schemas.microsoft.com/office/drawing/2014/main" id="{18CB6C86-8996-444E-9F07-D65EA31C0C63}"/>
              </a:ext>
            </a:extLst>
          </p:cNvPr>
          <p:cNvSpPr txBox="1">
            <a:spLocks noChangeArrowheads="1"/>
          </p:cNvSpPr>
          <p:nvPr/>
        </p:nvSpPr>
        <p:spPr bwMode="auto">
          <a:xfrm>
            <a:off x="4813537" y="2905126"/>
            <a:ext cx="227452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600" b="0" dirty="0"/>
              <a:t>Display region</a:t>
            </a:r>
          </a:p>
        </p:txBody>
      </p:sp>
      <p:cxnSp>
        <p:nvCxnSpPr>
          <p:cNvPr id="41" name="Straight Connector 40">
            <a:extLst>
              <a:ext uri="{FF2B5EF4-FFF2-40B4-BE49-F238E27FC236}">
                <a16:creationId xmlns:a16="http://schemas.microsoft.com/office/drawing/2014/main" id="{E0581AC3-2952-4DA7-9765-73E3F607FE24}"/>
              </a:ext>
            </a:extLst>
          </p:cNvPr>
          <p:cNvCxnSpPr/>
          <p:nvPr/>
        </p:nvCxnSpPr>
        <p:spPr bwMode="auto">
          <a:xfrm>
            <a:off x="1887329" y="5319713"/>
            <a:ext cx="0" cy="296863"/>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2" name="Straight Connector 41">
            <a:extLst>
              <a:ext uri="{FF2B5EF4-FFF2-40B4-BE49-F238E27FC236}">
                <a16:creationId xmlns:a16="http://schemas.microsoft.com/office/drawing/2014/main" id="{911961D3-E37B-44D2-ABD0-CA43097D582D}"/>
              </a:ext>
            </a:extLst>
          </p:cNvPr>
          <p:cNvCxnSpPr/>
          <p:nvPr/>
        </p:nvCxnSpPr>
        <p:spPr bwMode="auto">
          <a:xfrm>
            <a:off x="3469977" y="4406901"/>
            <a:ext cx="0" cy="1228725"/>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3" name="Straight Arrow Connector 42">
            <a:extLst>
              <a:ext uri="{FF2B5EF4-FFF2-40B4-BE49-F238E27FC236}">
                <a16:creationId xmlns:a16="http://schemas.microsoft.com/office/drawing/2014/main" id="{7D37D436-CE05-4BE8-960E-2A4AF2423180}"/>
              </a:ext>
            </a:extLst>
          </p:cNvPr>
          <p:cNvCxnSpPr/>
          <p:nvPr/>
        </p:nvCxnSpPr>
        <p:spPr bwMode="auto">
          <a:xfrm>
            <a:off x="1887329" y="5449887"/>
            <a:ext cx="1582648"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44" name="Straight Arrow Connector 43">
            <a:extLst>
              <a:ext uri="{FF2B5EF4-FFF2-40B4-BE49-F238E27FC236}">
                <a16:creationId xmlns:a16="http://schemas.microsoft.com/office/drawing/2014/main" id="{D67BA44E-5A43-4226-87E1-83F6BBFFD4DB}"/>
              </a:ext>
            </a:extLst>
          </p:cNvPr>
          <p:cNvCxnSpPr/>
          <p:nvPr/>
        </p:nvCxnSpPr>
        <p:spPr bwMode="auto">
          <a:xfrm>
            <a:off x="8421043" y="5449887"/>
            <a:ext cx="1548795" cy="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45" name="Straight Connector 44">
            <a:extLst>
              <a:ext uri="{FF2B5EF4-FFF2-40B4-BE49-F238E27FC236}">
                <a16:creationId xmlns:a16="http://schemas.microsoft.com/office/drawing/2014/main" id="{12CCBD7C-7132-4D0A-86AA-98B22E41F31D}"/>
              </a:ext>
            </a:extLst>
          </p:cNvPr>
          <p:cNvCxnSpPr/>
          <p:nvPr/>
        </p:nvCxnSpPr>
        <p:spPr bwMode="auto">
          <a:xfrm>
            <a:off x="8429506" y="4381501"/>
            <a:ext cx="0" cy="1228725"/>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6" name="Straight Connector 45">
            <a:extLst>
              <a:ext uri="{FF2B5EF4-FFF2-40B4-BE49-F238E27FC236}">
                <a16:creationId xmlns:a16="http://schemas.microsoft.com/office/drawing/2014/main" id="{EC7F4B56-6A2F-449E-B091-9914490A6E6B}"/>
              </a:ext>
            </a:extLst>
          </p:cNvPr>
          <p:cNvCxnSpPr/>
          <p:nvPr/>
        </p:nvCxnSpPr>
        <p:spPr bwMode="auto">
          <a:xfrm>
            <a:off x="9961374" y="5319713"/>
            <a:ext cx="0" cy="296863"/>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47" name="Rectangular Callout 73">
            <a:extLst>
              <a:ext uri="{FF2B5EF4-FFF2-40B4-BE49-F238E27FC236}">
                <a16:creationId xmlns:a16="http://schemas.microsoft.com/office/drawing/2014/main" id="{338A13A0-A9F8-4219-B6BB-4FFBFA903B49}"/>
              </a:ext>
            </a:extLst>
          </p:cNvPr>
          <p:cNvSpPr/>
          <p:nvPr/>
        </p:nvSpPr>
        <p:spPr bwMode="auto">
          <a:xfrm>
            <a:off x="1409150" y="3767137"/>
            <a:ext cx="2255485" cy="412750"/>
          </a:xfrm>
          <a:prstGeom prst="wedgeRectCallout">
            <a:avLst>
              <a:gd name="adj1" fmla="val -11051"/>
              <a:gd name="adj2" fmla="val -99572"/>
            </a:avLst>
          </a:prstGeom>
          <a:solidFill>
            <a:schemeClr val="accent5">
              <a:lumMod val="40000"/>
              <a:lumOff val="60000"/>
            </a:schemeClr>
          </a:solid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8" name="TextBox 47">
            <a:extLst>
              <a:ext uri="{FF2B5EF4-FFF2-40B4-BE49-F238E27FC236}">
                <a16:creationId xmlns:a16="http://schemas.microsoft.com/office/drawing/2014/main" id="{89ABFE62-22F1-44B9-8FD2-1A4A98056E68}"/>
              </a:ext>
            </a:extLst>
          </p:cNvPr>
          <p:cNvSpPr txBox="1"/>
          <p:nvPr/>
        </p:nvSpPr>
        <p:spPr>
          <a:xfrm>
            <a:off x="1254694" y="3762376"/>
            <a:ext cx="2570745" cy="414337"/>
          </a:xfrm>
          <a:prstGeom prst="rect">
            <a:avLst/>
          </a:prstGeom>
          <a:noFill/>
        </p:spPr>
        <p:txBody>
          <a:bodyPr>
            <a:spAutoFit/>
          </a:bodyPr>
          <a:lstStyle/>
          <a:p>
            <a:pPr algn="ctr">
              <a:defRPr/>
            </a:pPr>
            <a:r>
              <a:rPr lang="en-GB" sz="1050" b="0" dirty="0"/>
              <a:t>Horizontal sync, give a zero pulse to start the next line</a:t>
            </a:r>
          </a:p>
        </p:txBody>
      </p:sp>
      <p:sp>
        <p:nvSpPr>
          <p:cNvPr id="49" name="Rectangular Callout 87">
            <a:extLst>
              <a:ext uri="{FF2B5EF4-FFF2-40B4-BE49-F238E27FC236}">
                <a16:creationId xmlns:a16="http://schemas.microsoft.com/office/drawing/2014/main" id="{FDDBB393-5FCE-4898-AB3D-F79333FA614D}"/>
              </a:ext>
            </a:extLst>
          </p:cNvPr>
          <p:cNvSpPr/>
          <p:nvPr/>
        </p:nvSpPr>
        <p:spPr bwMode="auto">
          <a:xfrm>
            <a:off x="1775190" y="1370013"/>
            <a:ext cx="2198357" cy="354013"/>
          </a:xfrm>
          <a:prstGeom prst="wedgeRectCallout">
            <a:avLst>
              <a:gd name="adj1" fmla="val 50785"/>
              <a:gd name="adj2" fmla="val -83020"/>
            </a:avLst>
          </a:prstGeom>
          <a:solidFill>
            <a:schemeClr val="accent3">
              <a:lumMod val="20000"/>
              <a:lumOff val="80000"/>
            </a:schemeClr>
          </a:solidFill>
          <a:ln w="19050" cap="flat" cmpd="sng" algn="ctr">
            <a:solidFill>
              <a:schemeClr val="accent3">
                <a:lumMod val="75000"/>
              </a:schemeClr>
            </a:solidFill>
            <a:prstDash val="solid"/>
            <a:round/>
            <a:headEnd type="none" w="med" len="med"/>
            <a:tailEnd type="none" w="med" len="med"/>
          </a:ln>
          <a:effectLst/>
        </p:spPr>
        <p:txBody>
          <a:bodyPr wrap="none" anchor="ctr"/>
          <a:lstStyle/>
          <a:p>
            <a:pPr algn="ctr">
              <a:defRPr/>
            </a:pPr>
            <a:endParaRPr lang="en-GB" b="0" dirty="0"/>
          </a:p>
        </p:txBody>
      </p:sp>
      <p:sp>
        <p:nvSpPr>
          <p:cNvPr id="50" name="TextBox 49">
            <a:extLst>
              <a:ext uri="{FF2B5EF4-FFF2-40B4-BE49-F238E27FC236}">
                <a16:creationId xmlns:a16="http://schemas.microsoft.com/office/drawing/2014/main" id="{BDFBD291-9C57-4956-A401-80EF66A06691}"/>
              </a:ext>
            </a:extLst>
          </p:cNvPr>
          <p:cNvSpPr txBox="1"/>
          <p:nvPr/>
        </p:nvSpPr>
        <p:spPr>
          <a:xfrm>
            <a:off x="1550912" y="1335088"/>
            <a:ext cx="2594020" cy="415925"/>
          </a:xfrm>
          <a:prstGeom prst="rect">
            <a:avLst/>
          </a:prstGeom>
          <a:noFill/>
        </p:spPr>
        <p:txBody>
          <a:bodyPr>
            <a:spAutoFit/>
          </a:bodyPr>
          <a:lstStyle/>
          <a:p>
            <a:pPr algn="ctr">
              <a:defRPr/>
            </a:pPr>
            <a:r>
              <a:rPr lang="en-GB" sz="1050" b="0" dirty="0"/>
              <a:t>Vertical sync, give a zero pulse to start a new frame </a:t>
            </a:r>
          </a:p>
        </p:txBody>
      </p:sp>
      <p:sp>
        <p:nvSpPr>
          <p:cNvPr id="51" name="Rectangular Callout 104">
            <a:extLst>
              <a:ext uri="{FF2B5EF4-FFF2-40B4-BE49-F238E27FC236}">
                <a16:creationId xmlns:a16="http://schemas.microsoft.com/office/drawing/2014/main" id="{4961F9E6-0D41-4703-B37B-35BF8991A8D2}"/>
              </a:ext>
            </a:extLst>
          </p:cNvPr>
          <p:cNvSpPr/>
          <p:nvPr/>
        </p:nvSpPr>
        <p:spPr bwMode="auto">
          <a:xfrm>
            <a:off x="9362592" y="1473201"/>
            <a:ext cx="2215284" cy="511175"/>
          </a:xfrm>
          <a:prstGeom prst="wedgeRectCallout">
            <a:avLst>
              <a:gd name="adj1" fmla="val -44800"/>
              <a:gd name="adj2" fmla="val 105876"/>
            </a:avLst>
          </a:prstGeom>
          <a:solidFill>
            <a:schemeClr val="accent2">
              <a:lumMod val="20000"/>
              <a:lumOff val="80000"/>
            </a:schemeClr>
          </a:solidFill>
          <a:ln w="19050" cap="flat" cmpd="sng" algn="ctr">
            <a:solidFill>
              <a:schemeClr val="accent2">
                <a:lumMod val="75000"/>
              </a:schemeClr>
            </a:solidFill>
            <a:prstDash val="solid"/>
            <a:round/>
            <a:headEnd type="none" w="med" len="med"/>
            <a:tailEnd type="none" w="med" len="med"/>
          </a:ln>
          <a:effectLst/>
        </p:spPr>
        <p:txBody>
          <a:bodyPr wrap="none" anchor="ctr"/>
          <a:lstStyle/>
          <a:p>
            <a:pPr algn="ctr">
              <a:defRPr/>
            </a:pPr>
            <a:endParaRPr lang="en-GB" b="0" dirty="0"/>
          </a:p>
        </p:txBody>
      </p:sp>
      <p:sp>
        <p:nvSpPr>
          <p:cNvPr id="52" name="TextBox 51">
            <a:extLst>
              <a:ext uri="{FF2B5EF4-FFF2-40B4-BE49-F238E27FC236}">
                <a16:creationId xmlns:a16="http://schemas.microsoft.com/office/drawing/2014/main" id="{BB6D500B-8259-4D79-93F8-D4943267EFC7}"/>
              </a:ext>
            </a:extLst>
          </p:cNvPr>
          <p:cNvSpPr txBox="1"/>
          <p:nvPr/>
        </p:nvSpPr>
        <p:spPr>
          <a:xfrm>
            <a:off x="9309696" y="1428750"/>
            <a:ext cx="2268180" cy="415498"/>
          </a:xfrm>
          <a:prstGeom prst="rect">
            <a:avLst/>
          </a:prstGeom>
          <a:noFill/>
        </p:spPr>
        <p:txBody>
          <a:bodyPr>
            <a:spAutoFit/>
          </a:bodyPr>
          <a:lstStyle/>
          <a:p>
            <a:pPr algn="ctr">
              <a:defRPr/>
            </a:pPr>
            <a:r>
              <a:rPr lang="en-GB" sz="1050" b="0" dirty="0"/>
              <a:t>Beam automatically scans from left to right, and then goes to the next line</a:t>
            </a:r>
          </a:p>
        </p:txBody>
      </p:sp>
      <p:sp>
        <p:nvSpPr>
          <p:cNvPr id="53" name="Right Brace 52">
            <a:extLst>
              <a:ext uri="{FF2B5EF4-FFF2-40B4-BE49-F238E27FC236}">
                <a16:creationId xmlns:a16="http://schemas.microsoft.com/office/drawing/2014/main" id="{584F8A6D-2294-468D-AF53-FEF4E9A2BF96}"/>
              </a:ext>
            </a:extLst>
          </p:cNvPr>
          <p:cNvSpPr/>
          <p:nvPr/>
        </p:nvSpPr>
        <p:spPr bwMode="auto">
          <a:xfrm rot="5400000">
            <a:off x="5876449" y="2182982"/>
            <a:ext cx="163513" cy="4925675"/>
          </a:xfrm>
          <a:prstGeom prst="rightBrace">
            <a:avLst>
              <a:gd name="adj1" fmla="val 55150"/>
              <a:gd name="adj2" fmla="val 50000"/>
            </a:avLst>
          </a:prstGeom>
          <a:noFill/>
          <a:ln w="1905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54" name="TextBox 53">
            <a:extLst>
              <a:ext uri="{FF2B5EF4-FFF2-40B4-BE49-F238E27FC236}">
                <a16:creationId xmlns:a16="http://schemas.microsoft.com/office/drawing/2014/main" id="{5D5E3860-2DEC-43F7-94EC-41F8E22DA9AC}"/>
              </a:ext>
            </a:extLst>
          </p:cNvPr>
          <p:cNvSpPr txBox="1"/>
          <p:nvPr/>
        </p:nvSpPr>
        <p:spPr>
          <a:xfrm>
            <a:off x="4601952" y="4683126"/>
            <a:ext cx="2926206" cy="414337"/>
          </a:xfrm>
          <a:prstGeom prst="rect">
            <a:avLst/>
          </a:prstGeom>
          <a:noFill/>
        </p:spPr>
        <p:txBody>
          <a:bodyPr>
            <a:spAutoFit/>
          </a:bodyPr>
          <a:lstStyle/>
          <a:p>
            <a:pPr algn="ctr">
              <a:defRPr/>
            </a:pPr>
            <a:r>
              <a:rPr lang="en-GB" sz="1050" b="0" dirty="0"/>
              <a:t>Set color to your expected value while beam is in this region </a:t>
            </a:r>
          </a:p>
        </p:txBody>
      </p:sp>
      <p:cxnSp>
        <p:nvCxnSpPr>
          <p:cNvPr id="55" name="Straight Arrow Connector 54">
            <a:extLst>
              <a:ext uri="{FF2B5EF4-FFF2-40B4-BE49-F238E27FC236}">
                <a16:creationId xmlns:a16="http://schemas.microsoft.com/office/drawing/2014/main" id="{00ECF37D-A071-43E8-A600-BDFD466C1D33}"/>
              </a:ext>
            </a:extLst>
          </p:cNvPr>
          <p:cNvCxnSpPr/>
          <p:nvPr/>
        </p:nvCxnSpPr>
        <p:spPr bwMode="auto">
          <a:xfrm>
            <a:off x="1679977" y="1127126"/>
            <a:ext cx="0" cy="839787"/>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cxnSp>
        <p:nvCxnSpPr>
          <p:cNvPr id="56" name="Straight Connector 55">
            <a:extLst>
              <a:ext uri="{FF2B5EF4-FFF2-40B4-BE49-F238E27FC236}">
                <a16:creationId xmlns:a16="http://schemas.microsoft.com/office/drawing/2014/main" id="{2F806A8E-985D-437D-A5CD-56660D34DBAD}"/>
              </a:ext>
            </a:extLst>
          </p:cNvPr>
          <p:cNvCxnSpPr/>
          <p:nvPr/>
        </p:nvCxnSpPr>
        <p:spPr bwMode="auto">
          <a:xfrm>
            <a:off x="1519174" y="1143000"/>
            <a:ext cx="48029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57" name="Straight Connector 56">
            <a:extLst>
              <a:ext uri="{FF2B5EF4-FFF2-40B4-BE49-F238E27FC236}">
                <a16:creationId xmlns:a16="http://schemas.microsoft.com/office/drawing/2014/main" id="{68EB05AB-CC56-4D7D-BDB6-3C1951CAED37}"/>
              </a:ext>
            </a:extLst>
          </p:cNvPr>
          <p:cNvCxnSpPr/>
          <p:nvPr/>
        </p:nvCxnSpPr>
        <p:spPr bwMode="auto">
          <a:xfrm>
            <a:off x="1519173" y="1963737"/>
            <a:ext cx="209256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58" name="Straight Connector 57">
            <a:extLst>
              <a:ext uri="{FF2B5EF4-FFF2-40B4-BE49-F238E27FC236}">
                <a16:creationId xmlns:a16="http://schemas.microsoft.com/office/drawing/2014/main" id="{30C5E44D-6B01-45F0-9621-73CB4EC955B1}"/>
              </a:ext>
            </a:extLst>
          </p:cNvPr>
          <p:cNvCxnSpPr/>
          <p:nvPr/>
        </p:nvCxnSpPr>
        <p:spPr bwMode="auto">
          <a:xfrm>
            <a:off x="1519173" y="4543425"/>
            <a:ext cx="209256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59" name="Straight Connector 58">
            <a:extLst>
              <a:ext uri="{FF2B5EF4-FFF2-40B4-BE49-F238E27FC236}">
                <a16:creationId xmlns:a16="http://schemas.microsoft.com/office/drawing/2014/main" id="{D2F5A685-4349-43BA-872B-7BCF00CE6E96}"/>
              </a:ext>
            </a:extLst>
          </p:cNvPr>
          <p:cNvCxnSpPr/>
          <p:nvPr/>
        </p:nvCxnSpPr>
        <p:spPr bwMode="auto">
          <a:xfrm>
            <a:off x="1519174" y="5367337"/>
            <a:ext cx="48029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60" name="Straight Arrow Connector 59">
            <a:extLst>
              <a:ext uri="{FF2B5EF4-FFF2-40B4-BE49-F238E27FC236}">
                <a16:creationId xmlns:a16="http://schemas.microsoft.com/office/drawing/2014/main" id="{977BB64D-9504-4EF1-8FC5-6EFE02D00E6C}"/>
              </a:ext>
            </a:extLst>
          </p:cNvPr>
          <p:cNvCxnSpPr/>
          <p:nvPr/>
        </p:nvCxnSpPr>
        <p:spPr bwMode="auto">
          <a:xfrm>
            <a:off x="1758264" y="4538662"/>
            <a:ext cx="0" cy="838200"/>
          </a:xfrm>
          <a:prstGeom prst="straightConnector1">
            <a:avLst/>
          </a:prstGeom>
          <a:noFill/>
          <a:ln w="19050" cap="flat" cmpd="sng" algn="ctr">
            <a:solidFill>
              <a:schemeClr val="tx1">
                <a:lumMod val="50000"/>
                <a:lumOff val="50000"/>
              </a:schemeClr>
            </a:solidFill>
            <a:prstDash val="solid"/>
            <a:round/>
            <a:headEnd type="triangle"/>
            <a:tailEnd type="triangle"/>
          </a:ln>
          <a:effectLst/>
        </p:spPr>
      </p:cxnSp>
      <p:sp>
        <p:nvSpPr>
          <p:cNvPr id="61" name="TextBox 60">
            <a:extLst>
              <a:ext uri="{FF2B5EF4-FFF2-40B4-BE49-F238E27FC236}">
                <a16:creationId xmlns:a16="http://schemas.microsoft.com/office/drawing/2014/main" id="{4CDD90EB-106E-4015-A3F7-2EC5A23A5835}"/>
              </a:ext>
            </a:extLst>
          </p:cNvPr>
          <p:cNvSpPr txBox="1"/>
          <p:nvPr/>
        </p:nvSpPr>
        <p:spPr>
          <a:xfrm>
            <a:off x="-131182" y="1227137"/>
            <a:ext cx="1876751" cy="577081"/>
          </a:xfrm>
          <a:prstGeom prst="rect">
            <a:avLst/>
          </a:prstGeom>
          <a:noFill/>
        </p:spPr>
        <p:txBody>
          <a:bodyPr>
            <a:spAutoFit/>
          </a:bodyPr>
          <a:lstStyle/>
          <a:p>
            <a:pPr algn="ctr">
              <a:defRPr/>
            </a:pPr>
            <a:r>
              <a:rPr lang="en-GB" sz="1050" b="0" dirty="0"/>
              <a:t>Vertical front porch</a:t>
            </a:r>
          </a:p>
          <a:p>
            <a:pPr algn="ctr">
              <a:defRPr/>
            </a:pPr>
            <a:r>
              <a:rPr lang="en-GB" sz="1050" b="0" dirty="0"/>
              <a:t>Set color to black (8h00)</a:t>
            </a:r>
          </a:p>
          <a:p>
            <a:pPr algn="ctr">
              <a:defRPr/>
            </a:pPr>
            <a:endParaRPr lang="en-GB" sz="1050" b="0" dirty="0"/>
          </a:p>
        </p:txBody>
      </p:sp>
      <p:sp>
        <p:nvSpPr>
          <p:cNvPr id="62" name="TextBox 61">
            <a:extLst>
              <a:ext uri="{FF2B5EF4-FFF2-40B4-BE49-F238E27FC236}">
                <a16:creationId xmlns:a16="http://schemas.microsoft.com/office/drawing/2014/main" id="{D14D72CC-EC21-467E-B956-1B97EA328574}"/>
              </a:ext>
            </a:extLst>
          </p:cNvPr>
          <p:cNvSpPr txBox="1"/>
          <p:nvPr/>
        </p:nvSpPr>
        <p:spPr>
          <a:xfrm>
            <a:off x="-131182" y="4675187"/>
            <a:ext cx="1876751" cy="577081"/>
          </a:xfrm>
          <a:prstGeom prst="rect">
            <a:avLst/>
          </a:prstGeom>
          <a:noFill/>
        </p:spPr>
        <p:txBody>
          <a:bodyPr>
            <a:spAutoFit/>
          </a:bodyPr>
          <a:lstStyle/>
          <a:p>
            <a:pPr algn="ctr">
              <a:defRPr/>
            </a:pPr>
            <a:r>
              <a:rPr lang="en-GB" sz="1050" b="0" dirty="0"/>
              <a:t>Vertical back porch</a:t>
            </a:r>
          </a:p>
          <a:p>
            <a:pPr algn="ctr">
              <a:defRPr/>
            </a:pPr>
            <a:r>
              <a:rPr lang="en-GB" sz="1050" b="0" dirty="0"/>
              <a:t>Set color to black (8h00)</a:t>
            </a:r>
          </a:p>
          <a:p>
            <a:pPr algn="ctr">
              <a:defRPr/>
            </a:pPr>
            <a:endParaRPr lang="en-GB" sz="1050" b="0" dirty="0"/>
          </a:p>
        </p:txBody>
      </p:sp>
      <p:sp>
        <p:nvSpPr>
          <p:cNvPr id="63" name="TextBox 62">
            <a:extLst>
              <a:ext uri="{FF2B5EF4-FFF2-40B4-BE49-F238E27FC236}">
                <a16:creationId xmlns:a16="http://schemas.microsoft.com/office/drawing/2014/main" id="{E6B0156A-87FA-4313-A293-2E26673758C5}"/>
              </a:ext>
            </a:extLst>
          </p:cNvPr>
          <p:cNvSpPr txBox="1"/>
          <p:nvPr/>
        </p:nvSpPr>
        <p:spPr>
          <a:xfrm>
            <a:off x="1688440" y="5843588"/>
            <a:ext cx="2395131" cy="577850"/>
          </a:xfrm>
          <a:prstGeom prst="rect">
            <a:avLst/>
          </a:prstGeom>
          <a:noFill/>
        </p:spPr>
        <p:txBody>
          <a:bodyPr>
            <a:spAutoFit/>
          </a:bodyPr>
          <a:lstStyle/>
          <a:p>
            <a:pPr algn="ctr">
              <a:defRPr/>
            </a:pPr>
            <a:r>
              <a:rPr lang="en-GB" sz="1050" b="0" dirty="0"/>
              <a:t>Horizontal front porch</a:t>
            </a:r>
          </a:p>
          <a:p>
            <a:pPr algn="ctr">
              <a:defRPr/>
            </a:pPr>
            <a:r>
              <a:rPr lang="en-GB" sz="1050" b="0" dirty="0"/>
              <a:t>Set color to black (8h00)</a:t>
            </a:r>
          </a:p>
          <a:p>
            <a:pPr algn="ctr">
              <a:defRPr/>
            </a:pPr>
            <a:endParaRPr lang="en-GB" sz="1050" b="0" dirty="0"/>
          </a:p>
        </p:txBody>
      </p:sp>
      <p:sp>
        <p:nvSpPr>
          <p:cNvPr id="64" name="TextBox 63">
            <a:extLst>
              <a:ext uri="{FF2B5EF4-FFF2-40B4-BE49-F238E27FC236}">
                <a16:creationId xmlns:a16="http://schemas.microsoft.com/office/drawing/2014/main" id="{D09F953F-6535-4DA8-B683-78DFFC7C26E6}"/>
              </a:ext>
            </a:extLst>
          </p:cNvPr>
          <p:cNvSpPr txBox="1"/>
          <p:nvPr/>
        </p:nvSpPr>
        <p:spPr>
          <a:xfrm>
            <a:off x="8226386" y="5843588"/>
            <a:ext cx="2397247" cy="577850"/>
          </a:xfrm>
          <a:prstGeom prst="rect">
            <a:avLst/>
          </a:prstGeom>
          <a:noFill/>
        </p:spPr>
        <p:txBody>
          <a:bodyPr>
            <a:spAutoFit/>
          </a:bodyPr>
          <a:lstStyle/>
          <a:p>
            <a:pPr algn="ctr">
              <a:defRPr/>
            </a:pPr>
            <a:r>
              <a:rPr lang="en-GB" sz="1050" b="0" dirty="0"/>
              <a:t>Horizontal back porch</a:t>
            </a:r>
          </a:p>
          <a:p>
            <a:pPr algn="ctr">
              <a:defRPr/>
            </a:pPr>
            <a:r>
              <a:rPr lang="en-GB" sz="1050" b="0" dirty="0"/>
              <a:t>Set color to black (8h00)</a:t>
            </a:r>
          </a:p>
          <a:p>
            <a:pPr algn="ctr">
              <a:defRPr/>
            </a:pPr>
            <a:endParaRPr lang="en-GB" sz="1050" b="0" dirty="0"/>
          </a:p>
        </p:txBody>
      </p:sp>
    </p:spTree>
    <p:extLst>
      <p:ext uri="{BB962C8B-B14F-4D97-AF65-F5344CB8AC3E}">
        <p14:creationId xmlns:p14="http://schemas.microsoft.com/office/powerpoint/2010/main" val="56570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VGA Timing</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699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For monitor with 640 × 480 resolution, 25 MHz clock frequency and 60 Hz refresh rate: </a:t>
            </a:r>
          </a:p>
        </p:txBody>
      </p:sp>
      <p:sp>
        <p:nvSpPr>
          <p:cNvPr id="5" name="TextBox 77">
            <a:extLst>
              <a:ext uri="{FF2B5EF4-FFF2-40B4-BE49-F238E27FC236}">
                <a16:creationId xmlns:a16="http://schemas.microsoft.com/office/drawing/2014/main" id="{22C5A6AF-0A8F-4F43-A5DE-4A4206A7A826}"/>
              </a:ext>
            </a:extLst>
          </p:cNvPr>
          <p:cNvSpPr txBox="1">
            <a:spLocks noChangeArrowheads="1"/>
          </p:cNvSpPr>
          <p:nvPr/>
        </p:nvSpPr>
        <p:spPr bwMode="auto">
          <a:xfrm>
            <a:off x="465533" y="2229645"/>
            <a:ext cx="107273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600" b="0" dirty="0"/>
              <a:t>hSync</a:t>
            </a:r>
          </a:p>
        </p:txBody>
      </p:sp>
      <p:sp>
        <p:nvSpPr>
          <p:cNvPr id="6" name="TextBox 78">
            <a:extLst>
              <a:ext uri="{FF2B5EF4-FFF2-40B4-BE49-F238E27FC236}">
                <a16:creationId xmlns:a16="http://schemas.microsoft.com/office/drawing/2014/main" id="{3586F2A9-B69D-4ECB-82B5-6741D17137B5}"/>
              </a:ext>
            </a:extLst>
          </p:cNvPr>
          <p:cNvSpPr txBox="1">
            <a:spLocks noChangeArrowheads="1"/>
          </p:cNvSpPr>
          <p:nvPr/>
        </p:nvSpPr>
        <p:spPr bwMode="auto">
          <a:xfrm>
            <a:off x="452838" y="3502820"/>
            <a:ext cx="107273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600" b="0" dirty="0"/>
              <a:t>vSync</a:t>
            </a:r>
          </a:p>
        </p:txBody>
      </p:sp>
      <p:sp>
        <p:nvSpPr>
          <p:cNvPr id="7" name="TextBox 79">
            <a:extLst>
              <a:ext uri="{FF2B5EF4-FFF2-40B4-BE49-F238E27FC236}">
                <a16:creationId xmlns:a16="http://schemas.microsoft.com/office/drawing/2014/main" id="{5AB7EC89-239A-4D1D-BF2D-5CE44E5053E1}"/>
              </a:ext>
            </a:extLst>
          </p:cNvPr>
          <p:cNvSpPr txBox="1">
            <a:spLocks noChangeArrowheads="1"/>
          </p:cNvSpPr>
          <p:nvPr/>
        </p:nvSpPr>
        <p:spPr bwMode="auto">
          <a:xfrm>
            <a:off x="399942" y="4602957"/>
            <a:ext cx="123353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600" b="0" dirty="0"/>
              <a:t>Color</a:t>
            </a:r>
          </a:p>
        </p:txBody>
      </p:sp>
      <p:cxnSp>
        <p:nvCxnSpPr>
          <p:cNvPr id="8" name="Straight Connector 7">
            <a:extLst>
              <a:ext uri="{FF2B5EF4-FFF2-40B4-BE49-F238E27FC236}">
                <a16:creationId xmlns:a16="http://schemas.microsoft.com/office/drawing/2014/main" id="{03392549-4D89-4406-B2D1-57B63CDCF431}"/>
              </a:ext>
            </a:extLst>
          </p:cNvPr>
          <p:cNvCxnSpPr/>
          <p:nvPr/>
        </p:nvCxnSpPr>
        <p:spPr bwMode="auto">
          <a:xfrm>
            <a:off x="1593276" y="2345531"/>
            <a:ext cx="249669"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Straight Connector 8">
            <a:extLst>
              <a:ext uri="{FF2B5EF4-FFF2-40B4-BE49-F238E27FC236}">
                <a16:creationId xmlns:a16="http://schemas.microsoft.com/office/drawing/2014/main" id="{18B0CAC3-4D61-46D5-AFBB-22713B490F6F}"/>
              </a:ext>
            </a:extLst>
          </p:cNvPr>
          <p:cNvCxnSpPr/>
          <p:nvPr/>
        </p:nvCxnSpPr>
        <p:spPr bwMode="auto">
          <a:xfrm flipV="1">
            <a:off x="1834481"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 name="Straight Connector 9">
            <a:extLst>
              <a:ext uri="{FF2B5EF4-FFF2-40B4-BE49-F238E27FC236}">
                <a16:creationId xmlns:a16="http://schemas.microsoft.com/office/drawing/2014/main" id="{8A4A2C0F-CB67-4784-A876-2EAA19CF9AED}"/>
              </a:ext>
            </a:extLst>
          </p:cNvPr>
          <p:cNvCxnSpPr/>
          <p:nvPr/>
        </p:nvCxnSpPr>
        <p:spPr bwMode="auto">
          <a:xfrm>
            <a:off x="1828134" y="2613819"/>
            <a:ext cx="861146"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05A6E1EF-6A49-410C-BA56-ED55CD3A2D5F}"/>
              </a:ext>
            </a:extLst>
          </p:cNvPr>
          <p:cNvCxnSpPr/>
          <p:nvPr/>
        </p:nvCxnSpPr>
        <p:spPr bwMode="auto">
          <a:xfrm flipV="1">
            <a:off x="2689280"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 name="Straight Connector 11">
            <a:extLst>
              <a:ext uri="{FF2B5EF4-FFF2-40B4-BE49-F238E27FC236}">
                <a16:creationId xmlns:a16="http://schemas.microsoft.com/office/drawing/2014/main" id="{A7C9417C-75F5-49F8-A0BB-3AF139D5CA77}"/>
              </a:ext>
            </a:extLst>
          </p:cNvPr>
          <p:cNvCxnSpPr/>
          <p:nvPr/>
        </p:nvCxnSpPr>
        <p:spPr bwMode="auto">
          <a:xfrm>
            <a:off x="2682933" y="2345531"/>
            <a:ext cx="2367624"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 name="Straight Connector 12">
            <a:extLst>
              <a:ext uri="{FF2B5EF4-FFF2-40B4-BE49-F238E27FC236}">
                <a16:creationId xmlns:a16="http://schemas.microsoft.com/office/drawing/2014/main" id="{A06D5373-4E98-4824-8B2C-9D8ABBA8CCC4}"/>
              </a:ext>
            </a:extLst>
          </p:cNvPr>
          <p:cNvCxnSpPr/>
          <p:nvPr/>
        </p:nvCxnSpPr>
        <p:spPr bwMode="auto">
          <a:xfrm>
            <a:off x="6125404" y="2345531"/>
            <a:ext cx="2107377"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Connector 13">
            <a:extLst>
              <a:ext uri="{FF2B5EF4-FFF2-40B4-BE49-F238E27FC236}">
                <a16:creationId xmlns:a16="http://schemas.microsoft.com/office/drawing/2014/main" id="{5C6EA299-AAEA-4EF9-8408-3429E23743D7}"/>
              </a:ext>
            </a:extLst>
          </p:cNvPr>
          <p:cNvCxnSpPr/>
          <p:nvPr/>
        </p:nvCxnSpPr>
        <p:spPr bwMode="auto">
          <a:xfrm>
            <a:off x="5408135" y="2480469"/>
            <a:ext cx="266596"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E6DB802B-7CB7-4ABE-8BEF-26731A7AC585}"/>
              </a:ext>
            </a:extLst>
          </p:cNvPr>
          <p:cNvCxnSpPr/>
          <p:nvPr/>
        </p:nvCxnSpPr>
        <p:spPr bwMode="auto">
          <a:xfrm>
            <a:off x="10589826" y="2528094"/>
            <a:ext cx="264481"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E795525E-41A7-4433-9F1B-7052D3897934}"/>
              </a:ext>
            </a:extLst>
          </p:cNvPr>
          <p:cNvCxnSpPr/>
          <p:nvPr/>
        </p:nvCxnSpPr>
        <p:spPr bwMode="auto">
          <a:xfrm flipV="1">
            <a:off x="8228549"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7" name="Straight Connector 16">
            <a:extLst>
              <a:ext uri="{FF2B5EF4-FFF2-40B4-BE49-F238E27FC236}">
                <a16:creationId xmlns:a16="http://schemas.microsoft.com/office/drawing/2014/main" id="{48F18D58-84A2-408F-860F-93BF699182E7}"/>
              </a:ext>
            </a:extLst>
          </p:cNvPr>
          <p:cNvCxnSpPr/>
          <p:nvPr/>
        </p:nvCxnSpPr>
        <p:spPr bwMode="auto">
          <a:xfrm>
            <a:off x="8226434" y="2613819"/>
            <a:ext cx="835756"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157A8399-F662-4641-A529-A2448E6CDC80}"/>
              </a:ext>
            </a:extLst>
          </p:cNvPr>
          <p:cNvCxnSpPr/>
          <p:nvPr/>
        </p:nvCxnSpPr>
        <p:spPr bwMode="auto">
          <a:xfrm flipV="1">
            <a:off x="9062190" y="2345531"/>
            <a:ext cx="0" cy="268288"/>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 name="Straight Connector 18">
            <a:extLst>
              <a:ext uri="{FF2B5EF4-FFF2-40B4-BE49-F238E27FC236}">
                <a16:creationId xmlns:a16="http://schemas.microsoft.com/office/drawing/2014/main" id="{F7F63B57-1841-49B8-BB97-062C9880B3DA}"/>
              </a:ext>
            </a:extLst>
          </p:cNvPr>
          <p:cNvCxnSpPr/>
          <p:nvPr/>
        </p:nvCxnSpPr>
        <p:spPr bwMode="auto">
          <a:xfrm>
            <a:off x="9055843" y="2345531"/>
            <a:ext cx="1377411"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0" name="TextBox 237">
            <a:extLst>
              <a:ext uri="{FF2B5EF4-FFF2-40B4-BE49-F238E27FC236}">
                <a16:creationId xmlns:a16="http://schemas.microsoft.com/office/drawing/2014/main" id="{0EA21483-B104-4872-A4A0-55F6D16A4165}"/>
              </a:ext>
            </a:extLst>
          </p:cNvPr>
          <p:cNvSpPr txBox="1">
            <a:spLocks noChangeArrowheads="1"/>
          </p:cNvSpPr>
          <p:nvPr/>
        </p:nvSpPr>
        <p:spPr bwMode="auto">
          <a:xfrm>
            <a:off x="2843023" y="2794794"/>
            <a:ext cx="11397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Horizontal front porch</a:t>
            </a:r>
          </a:p>
        </p:txBody>
      </p:sp>
      <p:sp>
        <p:nvSpPr>
          <p:cNvPr id="21" name="TextBox 238">
            <a:extLst>
              <a:ext uri="{FF2B5EF4-FFF2-40B4-BE49-F238E27FC236}">
                <a16:creationId xmlns:a16="http://schemas.microsoft.com/office/drawing/2014/main" id="{77EE78F1-97C3-4D4B-A2C7-ACDEC69FC352}"/>
              </a:ext>
            </a:extLst>
          </p:cNvPr>
          <p:cNvSpPr txBox="1">
            <a:spLocks noChangeArrowheads="1"/>
          </p:cNvSpPr>
          <p:nvPr/>
        </p:nvSpPr>
        <p:spPr bwMode="auto">
          <a:xfrm>
            <a:off x="4529003" y="2966443"/>
            <a:ext cx="1838664"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Display region</a:t>
            </a:r>
          </a:p>
        </p:txBody>
      </p:sp>
      <p:sp>
        <p:nvSpPr>
          <p:cNvPr id="22" name="TextBox 239">
            <a:extLst>
              <a:ext uri="{FF2B5EF4-FFF2-40B4-BE49-F238E27FC236}">
                <a16:creationId xmlns:a16="http://schemas.microsoft.com/office/drawing/2014/main" id="{3E589365-5A89-461A-AA8C-0FA2390D4BF2}"/>
              </a:ext>
            </a:extLst>
          </p:cNvPr>
          <p:cNvSpPr txBox="1">
            <a:spLocks noChangeArrowheads="1"/>
          </p:cNvSpPr>
          <p:nvPr/>
        </p:nvSpPr>
        <p:spPr bwMode="auto">
          <a:xfrm>
            <a:off x="6827864" y="2766418"/>
            <a:ext cx="1544563"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Horizontal  back porch</a:t>
            </a:r>
          </a:p>
        </p:txBody>
      </p:sp>
      <p:sp>
        <p:nvSpPr>
          <p:cNvPr id="23" name="TextBox 783">
            <a:extLst>
              <a:ext uri="{FF2B5EF4-FFF2-40B4-BE49-F238E27FC236}">
                <a16:creationId xmlns:a16="http://schemas.microsoft.com/office/drawing/2014/main" id="{47CE87A6-BF86-4DC6-A419-C800FCB73A34}"/>
              </a:ext>
            </a:extLst>
          </p:cNvPr>
          <p:cNvSpPr txBox="1">
            <a:spLocks noChangeArrowheads="1"/>
          </p:cNvSpPr>
          <p:nvPr/>
        </p:nvSpPr>
        <p:spPr bwMode="auto">
          <a:xfrm>
            <a:off x="8021197" y="1966120"/>
            <a:ext cx="1722294"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Pulse width</a:t>
            </a:r>
          </a:p>
        </p:txBody>
      </p:sp>
      <p:cxnSp>
        <p:nvCxnSpPr>
          <p:cNvPr id="24" name="Straight Connector 23">
            <a:extLst>
              <a:ext uri="{FF2B5EF4-FFF2-40B4-BE49-F238E27FC236}">
                <a16:creationId xmlns:a16="http://schemas.microsoft.com/office/drawing/2014/main" id="{9D7F8F0E-FDDC-4832-9DAA-2F2F4C9CD74E}"/>
              </a:ext>
            </a:extLst>
          </p:cNvPr>
          <p:cNvCxnSpPr/>
          <p:nvPr/>
        </p:nvCxnSpPr>
        <p:spPr bwMode="auto">
          <a:xfrm>
            <a:off x="5448335" y="4818856"/>
            <a:ext cx="264481"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25" name="Rectangle 24">
            <a:extLst>
              <a:ext uri="{FF2B5EF4-FFF2-40B4-BE49-F238E27FC236}">
                <a16:creationId xmlns:a16="http://schemas.microsoft.com/office/drawing/2014/main" id="{E456EB11-AFF4-4F69-8F66-3712F50A454D}"/>
              </a:ext>
            </a:extLst>
          </p:cNvPr>
          <p:cNvSpPr/>
          <p:nvPr/>
        </p:nvSpPr>
        <p:spPr bwMode="auto">
          <a:xfrm>
            <a:off x="6468171" y="4680744"/>
            <a:ext cx="514150" cy="28575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26" name="Isosceles Triangle 25">
            <a:extLst>
              <a:ext uri="{FF2B5EF4-FFF2-40B4-BE49-F238E27FC236}">
                <a16:creationId xmlns:a16="http://schemas.microsoft.com/office/drawing/2014/main" id="{7CFC36CC-B93C-461C-A9A6-0815F3CAD40E}"/>
              </a:ext>
            </a:extLst>
          </p:cNvPr>
          <p:cNvSpPr/>
          <p:nvPr/>
        </p:nvSpPr>
        <p:spPr bwMode="auto">
          <a:xfrm rot="16200000">
            <a:off x="6308368" y="4806693"/>
            <a:ext cx="285750" cy="3385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27" name="Isosceles Triangle 26">
            <a:extLst>
              <a:ext uri="{FF2B5EF4-FFF2-40B4-BE49-F238E27FC236}">
                <a16:creationId xmlns:a16="http://schemas.microsoft.com/office/drawing/2014/main" id="{026C5C40-1736-4D4C-9BC0-E0FA4BA37929}"/>
              </a:ext>
            </a:extLst>
          </p:cNvPr>
          <p:cNvSpPr/>
          <p:nvPr/>
        </p:nvSpPr>
        <p:spPr bwMode="auto">
          <a:xfrm rot="5400000">
            <a:off x="6856371" y="4806693"/>
            <a:ext cx="285750" cy="3385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cxnSp>
        <p:nvCxnSpPr>
          <p:cNvPr id="28" name="Straight Connector 27">
            <a:extLst>
              <a:ext uri="{FF2B5EF4-FFF2-40B4-BE49-F238E27FC236}">
                <a16:creationId xmlns:a16="http://schemas.microsoft.com/office/drawing/2014/main" id="{5F84BBF6-0E35-4865-8EAC-CEF9814F5655}"/>
              </a:ext>
            </a:extLst>
          </p:cNvPr>
          <p:cNvCxnSpPr>
            <a:stCxn id="26" idx="4"/>
          </p:cNvCxnSpPr>
          <p:nvPr/>
        </p:nvCxnSpPr>
        <p:spPr bwMode="auto">
          <a:xfrm flipH="1">
            <a:off x="6434317" y="4680744"/>
            <a:ext cx="33853" cy="144462"/>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54F9AEBE-47F0-4781-A4BA-FDAEA54DE091}"/>
              </a:ext>
            </a:extLst>
          </p:cNvPr>
          <p:cNvCxnSpPr>
            <a:stCxn id="26" idx="0"/>
            <a:endCxn id="26" idx="2"/>
          </p:cNvCxnSpPr>
          <p:nvPr/>
        </p:nvCxnSpPr>
        <p:spPr bwMode="auto">
          <a:xfrm>
            <a:off x="6434317" y="4825206"/>
            <a:ext cx="33853" cy="141288"/>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C5A86DF0-B631-4941-B818-252AFB1D6254}"/>
              </a:ext>
            </a:extLst>
          </p:cNvPr>
          <p:cNvCxnSpPr>
            <a:stCxn id="27" idx="2"/>
          </p:cNvCxnSpPr>
          <p:nvPr/>
        </p:nvCxnSpPr>
        <p:spPr bwMode="auto">
          <a:xfrm>
            <a:off x="6982320" y="4680744"/>
            <a:ext cx="33853" cy="144462"/>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F509F881-1C07-4577-9E3E-4DB22A21CB04}"/>
              </a:ext>
            </a:extLst>
          </p:cNvPr>
          <p:cNvCxnSpPr>
            <a:endCxn id="27" idx="4"/>
          </p:cNvCxnSpPr>
          <p:nvPr/>
        </p:nvCxnSpPr>
        <p:spPr bwMode="auto">
          <a:xfrm flipH="1">
            <a:off x="6982320" y="4825206"/>
            <a:ext cx="33853" cy="141288"/>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0BDB783-288E-4FD4-BD9B-1504471B620E}"/>
              </a:ext>
            </a:extLst>
          </p:cNvPr>
          <p:cNvCxnSpPr>
            <a:stCxn id="26" idx="4"/>
            <a:endCxn id="27" idx="2"/>
          </p:cNvCxnSpPr>
          <p:nvPr/>
        </p:nvCxnSpPr>
        <p:spPr bwMode="auto">
          <a:xfrm>
            <a:off x="6468171" y="4680744"/>
            <a:ext cx="514150"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03EDC701-5AC8-4AE5-A0A5-5753983C81DB}"/>
              </a:ext>
            </a:extLst>
          </p:cNvPr>
          <p:cNvCxnSpPr>
            <a:stCxn id="26" idx="2"/>
          </p:cNvCxnSpPr>
          <p:nvPr/>
        </p:nvCxnSpPr>
        <p:spPr bwMode="auto">
          <a:xfrm>
            <a:off x="6468171" y="4966494"/>
            <a:ext cx="514150"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8E32B9A3-FA62-46FB-8108-7C023C106D16}"/>
              </a:ext>
            </a:extLst>
          </p:cNvPr>
          <p:cNvSpPr/>
          <p:nvPr/>
        </p:nvSpPr>
        <p:spPr bwMode="auto">
          <a:xfrm>
            <a:off x="7047910" y="4680744"/>
            <a:ext cx="3673098" cy="28575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3200" dirty="0">
              <a:cs typeface="Arial" charset="0"/>
            </a:endParaRPr>
          </a:p>
        </p:txBody>
      </p:sp>
      <p:sp>
        <p:nvSpPr>
          <p:cNvPr id="35" name="Isosceles Triangle 34">
            <a:extLst>
              <a:ext uri="{FF2B5EF4-FFF2-40B4-BE49-F238E27FC236}">
                <a16:creationId xmlns:a16="http://schemas.microsoft.com/office/drawing/2014/main" id="{BDBF46B9-2EA4-4661-9E0E-CCA0A6D9F0FE}"/>
              </a:ext>
            </a:extLst>
          </p:cNvPr>
          <p:cNvSpPr/>
          <p:nvPr/>
        </p:nvSpPr>
        <p:spPr bwMode="auto">
          <a:xfrm rot="16200000">
            <a:off x="6889167" y="4807751"/>
            <a:ext cx="285750" cy="31737"/>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36" name="Isosceles Triangle 35">
            <a:extLst>
              <a:ext uri="{FF2B5EF4-FFF2-40B4-BE49-F238E27FC236}">
                <a16:creationId xmlns:a16="http://schemas.microsoft.com/office/drawing/2014/main" id="{5DFB1AF1-1806-43A9-A2D6-3FBF48429AAC}"/>
              </a:ext>
            </a:extLst>
          </p:cNvPr>
          <p:cNvSpPr/>
          <p:nvPr/>
        </p:nvSpPr>
        <p:spPr bwMode="auto">
          <a:xfrm rot="5400000">
            <a:off x="10595060" y="4806693"/>
            <a:ext cx="285750" cy="3385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3200" dirty="0">
              <a:cs typeface="Arial" charset="0"/>
            </a:endParaRPr>
          </a:p>
        </p:txBody>
      </p:sp>
      <p:cxnSp>
        <p:nvCxnSpPr>
          <p:cNvPr id="37" name="Straight Connector 36">
            <a:extLst>
              <a:ext uri="{FF2B5EF4-FFF2-40B4-BE49-F238E27FC236}">
                <a16:creationId xmlns:a16="http://schemas.microsoft.com/office/drawing/2014/main" id="{B34B705A-16FF-4292-A795-78787AB94D51}"/>
              </a:ext>
            </a:extLst>
          </p:cNvPr>
          <p:cNvCxnSpPr/>
          <p:nvPr/>
        </p:nvCxnSpPr>
        <p:spPr bwMode="auto">
          <a:xfrm flipH="1">
            <a:off x="7016173" y="4687095"/>
            <a:ext cx="31737" cy="141287"/>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EEF4AA3-6938-482C-9C3B-33FD379ADCCD}"/>
              </a:ext>
            </a:extLst>
          </p:cNvPr>
          <p:cNvCxnSpPr>
            <a:stCxn id="35" idx="0"/>
            <a:endCxn id="35" idx="2"/>
          </p:cNvCxnSpPr>
          <p:nvPr/>
        </p:nvCxnSpPr>
        <p:spPr bwMode="auto">
          <a:xfrm>
            <a:off x="7016173" y="4823620"/>
            <a:ext cx="31737" cy="142875"/>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EBFCE668-B9EB-4211-91E3-6413F2E07E34}"/>
              </a:ext>
            </a:extLst>
          </p:cNvPr>
          <p:cNvCxnSpPr>
            <a:stCxn id="36" idx="2"/>
          </p:cNvCxnSpPr>
          <p:nvPr/>
        </p:nvCxnSpPr>
        <p:spPr bwMode="auto">
          <a:xfrm>
            <a:off x="10721008" y="4680745"/>
            <a:ext cx="33853" cy="142875"/>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680BAFD5-4D79-4B13-98E9-D981057167F3}"/>
              </a:ext>
            </a:extLst>
          </p:cNvPr>
          <p:cNvCxnSpPr>
            <a:endCxn id="36" idx="4"/>
          </p:cNvCxnSpPr>
          <p:nvPr/>
        </p:nvCxnSpPr>
        <p:spPr bwMode="auto">
          <a:xfrm flipH="1">
            <a:off x="10721008" y="4823620"/>
            <a:ext cx="33853" cy="142875"/>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7874B9B5-A5AE-4118-BE3F-804EFC947635}"/>
              </a:ext>
            </a:extLst>
          </p:cNvPr>
          <p:cNvCxnSpPr>
            <a:stCxn id="35" idx="4"/>
            <a:endCxn id="36" idx="2"/>
          </p:cNvCxnSpPr>
          <p:nvPr/>
        </p:nvCxnSpPr>
        <p:spPr bwMode="auto">
          <a:xfrm>
            <a:off x="7047910" y="4680744"/>
            <a:ext cx="3673098"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FCF3AA9C-CCC4-487C-93EA-6F31AB718FC5}"/>
              </a:ext>
            </a:extLst>
          </p:cNvPr>
          <p:cNvCxnSpPr>
            <a:endCxn id="36" idx="4"/>
          </p:cNvCxnSpPr>
          <p:nvPr/>
        </p:nvCxnSpPr>
        <p:spPr bwMode="auto">
          <a:xfrm>
            <a:off x="7045796" y="4966494"/>
            <a:ext cx="3675213"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nvGrpSpPr>
          <p:cNvPr id="43" name="Group 833">
            <a:extLst>
              <a:ext uri="{FF2B5EF4-FFF2-40B4-BE49-F238E27FC236}">
                <a16:creationId xmlns:a16="http://schemas.microsoft.com/office/drawing/2014/main" id="{E0AF566D-ED84-4A82-86B2-FABBCBBCE618}"/>
              </a:ext>
            </a:extLst>
          </p:cNvPr>
          <p:cNvGrpSpPr>
            <a:grpSpLocks/>
          </p:cNvGrpSpPr>
          <p:nvPr/>
        </p:nvGrpSpPr>
        <p:grpSpPr bwMode="auto">
          <a:xfrm>
            <a:off x="1794281" y="4664870"/>
            <a:ext cx="2304149" cy="301625"/>
            <a:chOff x="1809701" y="5138319"/>
            <a:chExt cx="1596972" cy="146556"/>
          </a:xfrm>
          <a:effectLst/>
        </p:grpSpPr>
        <p:sp>
          <p:nvSpPr>
            <p:cNvPr id="44" name="Rectangle 43">
              <a:extLst>
                <a:ext uri="{FF2B5EF4-FFF2-40B4-BE49-F238E27FC236}">
                  <a16:creationId xmlns:a16="http://schemas.microsoft.com/office/drawing/2014/main" id="{50EEE97A-60CB-44C8-BD5E-5C6A7D2692FA}"/>
                </a:ext>
              </a:extLst>
            </p:cNvPr>
            <p:cNvSpPr/>
            <p:nvPr/>
          </p:nvSpPr>
          <p:spPr bwMode="auto">
            <a:xfrm>
              <a:off x="1831697" y="5145261"/>
              <a:ext cx="1563244" cy="139614"/>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3200" dirty="0">
                <a:cs typeface="Arial" charset="0"/>
              </a:endParaRPr>
            </a:p>
          </p:txBody>
        </p:sp>
        <p:sp>
          <p:nvSpPr>
            <p:cNvPr id="45" name="Isosceles Triangle 44">
              <a:extLst>
                <a:ext uri="{FF2B5EF4-FFF2-40B4-BE49-F238E27FC236}">
                  <a16:creationId xmlns:a16="http://schemas.microsoft.com/office/drawing/2014/main" id="{EC5209DE-EEBE-45F4-A2F5-903AF37A2DB2}"/>
                </a:ext>
              </a:extLst>
            </p:cNvPr>
            <p:cNvSpPr/>
            <p:nvPr/>
          </p:nvSpPr>
          <p:spPr bwMode="auto">
            <a:xfrm rot="16200000">
              <a:off x="1750892" y="5204070"/>
              <a:ext cx="139614" cy="2199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3200" dirty="0">
                <a:cs typeface="Arial" charset="0"/>
              </a:endParaRPr>
            </a:p>
          </p:txBody>
        </p:sp>
        <p:sp>
          <p:nvSpPr>
            <p:cNvPr id="46" name="Isosceles Triangle 45">
              <a:extLst>
                <a:ext uri="{FF2B5EF4-FFF2-40B4-BE49-F238E27FC236}">
                  <a16:creationId xmlns:a16="http://schemas.microsoft.com/office/drawing/2014/main" id="{8C2E1E31-483C-4594-9591-BBC6E037E3EC}"/>
                </a:ext>
              </a:extLst>
            </p:cNvPr>
            <p:cNvSpPr/>
            <p:nvPr/>
          </p:nvSpPr>
          <p:spPr bwMode="auto">
            <a:xfrm rot="5400000">
              <a:off x="3325868" y="5204070"/>
              <a:ext cx="139614" cy="2199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cxnSp>
          <p:nvCxnSpPr>
            <p:cNvPr id="47" name="Straight Connector 46">
              <a:extLst>
                <a:ext uri="{FF2B5EF4-FFF2-40B4-BE49-F238E27FC236}">
                  <a16:creationId xmlns:a16="http://schemas.microsoft.com/office/drawing/2014/main" id="{51CB2C4C-D0C6-428F-82D9-52B064A770AC}"/>
                </a:ext>
              </a:extLst>
            </p:cNvPr>
            <p:cNvCxnSpPr>
              <a:stCxn id="45" idx="4"/>
            </p:cNvCxnSpPr>
            <p:nvPr/>
          </p:nvCxnSpPr>
          <p:spPr bwMode="auto">
            <a:xfrm flipH="1">
              <a:off x="1809701" y="5145261"/>
              <a:ext cx="21996" cy="70193"/>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D8E989D6-569C-4A75-BD4F-E4CC2445BDF6}"/>
                </a:ext>
              </a:extLst>
            </p:cNvPr>
            <p:cNvCxnSpPr>
              <a:stCxn id="45" idx="0"/>
              <a:endCxn id="45" idx="2"/>
            </p:cNvCxnSpPr>
            <p:nvPr/>
          </p:nvCxnSpPr>
          <p:spPr bwMode="auto">
            <a:xfrm>
              <a:off x="1809701" y="5215454"/>
              <a:ext cx="21996" cy="69421"/>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798B625-BF6E-49BB-9002-3FFC59073B12}"/>
                </a:ext>
              </a:extLst>
            </p:cNvPr>
            <p:cNvCxnSpPr>
              <a:stCxn id="46" idx="2"/>
            </p:cNvCxnSpPr>
            <p:nvPr/>
          </p:nvCxnSpPr>
          <p:spPr bwMode="auto">
            <a:xfrm>
              <a:off x="3384677" y="5145261"/>
              <a:ext cx="21996" cy="70193"/>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9A1751DF-3D37-4DB1-8FA5-695E5E6A7919}"/>
                </a:ext>
              </a:extLst>
            </p:cNvPr>
            <p:cNvCxnSpPr>
              <a:endCxn id="46" idx="4"/>
            </p:cNvCxnSpPr>
            <p:nvPr/>
          </p:nvCxnSpPr>
          <p:spPr bwMode="auto">
            <a:xfrm flipH="1">
              <a:off x="3384677" y="5215454"/>
              <a:ext cx="21996" cy="69421"/>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DDDF7FEF-0B7A-4984-A292-A96DC53DF08A}"/>
                </a:ext>
              </a:extLst>
            </p:cNvPr>
            <p:cNvCxnSpPr>
              <a:stCxn id="45" idx="4"/>
              <a:endCxn id="46" idx="2"/>
            </p:cNvCxnSpPr>
            <p:nvPr/>
          </p:nvCxnSpPr>
          <p:spPr bwMode="auto">
            <a:xfrm>
              <a:off x="1831697" y="5145261"/>
              <a:ext cx="155297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4EC43BC5-A707-473C-A923-4CCBF3D993AB}"/>
                </a:ext>
              </a:extLst>
            </p:cNvPr>
            <p:cNvCxnSpPr>
              <a:stCxn id="45" idx="2"/>
              <a:endCxn id="46" idx="4"/>
            </p:cNvCxnSpPr>
            <p:nvPr/>
          </p:nvCxnSpPr>
          <p:spPr bwMode="auto">
            <a:xfrm>
              <a:off x="1831697" y="5284875"/>
              <a:ext cx="155297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sp>
          <p:nvSpPr>
            <p:cNvPr id="53" name="TextBox 435">
              <a:extLst>
                <a:ext uri="{FF2B5EF4-FFF2-40B4-BE49-F238E27FC236}">
                  <a16:creationId xmlns:a16="http://schemas.microsoft.com/office/drawing/2014/main" id="{36BA11EB-5D1A-4871-B676-45A4CB9A3578}"/>
                </a:ext>
              </a:extLst>
            </p:cNvPr>
            <p:cNvSpPr txBox="1">
              <a:spLocks noChangeArrowheads="1"/>
            </p:cNvSpPr>
            <p:nvPr/>
          </p:nvSpPr>
          <p:spPr bwMode="auto">
            <a:xfrm>
              <a:off x="2502107" y="5138319"/>
              <a:ext cx="261478" cy="134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a:t>
              </a:r>
            </a:p>
          </p:txBody>
        </p:sp>
      </p:grpSp>
      <p:sp>
        <p:nvSpPr>
          <p:cNvPr id="54" name="TextBox 436">
            <a:extLst>
              <a:ext uri="{FF2B5EF4-FFF2-40B4-BE49-F238E27FC236}">
                <a16:creationId xmlns:a16="http://schemas.microsoft.com/office/drawing/2014/main" id="{4B1C14F5-E2A4-4CE6-9240-80CF5835BDB6}"/>
              </a:ext>
            </a:extLst>
          </p:cNvPr>
          <p:cNvSpPr txBox="1">
            <a:spLocks noChangeArrowheads="1"/>
          </p:cNvSpPr>
          <p:nvPr/>
        </p:nvSpPr>
        <p:spPr bwMode="auto">
          <a:xfrm>
            <a:off x="8683455" y="4656932"/>
            <a:ext cx="376620"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a:t>
            </a:r>
          </a:p>
        </p:txBody>
      </p:sp>
      <p:grpSp>
        <p:nvGrpSpPr>
          <p:cNvPr id="55" name="Group 791">
            <a:extLst>
              <a:ext uri="{FF2B5EF4-FFF2-40B4-BE49-F238E27FC236}">
                <a16:creationId xmlns:a16="http://schemas.microsoft.com/office/drawing/2014/main" id="{328E5017-93C4-43BF-B597-684CE1A46683}"/>
              </a:ext>
            </a:extLst>
          </p:cNvPr>
          <p:cNvGrpSpPr>
            <a:grpSpLocks/>
          </p:cNvGrpSpPr>
          <p:nvPr/>
        </p:nvGrpSpPr>
        <p:grpSpPr bwMode="auto">
          <a:xfrm>
            <a:off x="4100546" y="4680744"/>
            <a:ext cx="581855" cy="285750"/>
            <a:chOff x="4974376" y="4738166"/>
            <a:chExt cx="402881" cy="93668"/>
          </a:xfrm>
          <a:effectLst/>
        </p:grpSpPr>
        <p:sp>
          <p:nvSpPr>
            <p:cNvPr id="56" name="Rectangle 55">
              <a:extLst>
                <a:ext uri="{FF2B5EF4-FFF2-40B4-BE49-F238E27FC236}">
                  <a16:creationId xmlns:a16="http://schemas.microsoft.com/office/drawing/2014/main" id="{19AC52BA-DC99-4960-A037-0E6969733A24}"/>
                </a:ext>
              </a:extLst>
            </p:cNvPr>
            <p:cNvSpPr/>
            <p:nvPr/>
          </p:nvSpPr>
          <p:spPr bwMode="auto">
            <a:xfrm>
              <a:off x="4996351" y="4738166"/>
              <a:ext cx="358931" cy="93668"/>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57" name="Isosceles Triangle 56">
              <a:extLst>
                <a:ext uri="{FF2B5EF4-FFF2-40B4-BE49-F238E27FC236}">
                  <a16:creationId xmlns:a16="http://schemas.microsoft.com/office/drawing/2014/main" id="{D33B3434-2C44-4E7E-845F-3C3FE1A16FED}"/>
                </a:ext>
              </a:extLst>
            </p:cNvPr>
            <p:cNvSpPr/>
            <p:nvPr/>
          </p:nvSpPr>
          <p:spPr bwMode="auto">
            <a:xfrm rot="16200000">
              <a:off x="4938529" y="4774013"/>
              <a:ext cx="93668" cy="21975"/>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58" name="Isosceles Triangle 57">
              <a:extLst>
                <a:ext uri="{FF2B5EF4-FFF2-40B4-BE49-F238E27FC236}">
                  <a16:creationId xmlns:a16="http://schemas.microsoft.com/office/drawing/2014/main" id="{DB989253-79D4-40B4-9DE0-1D3EDA1FB5D7}"/>
                </a:ext>
              </a:extLst>
            </p:cNvPr>
            <p:cNvSpPr/>
            <p:nvPr/>
          </p:nvSpPr>
          <p:spPr bwMode="auto">
            <a:xfrm rot="5400000">
              <a:off x="5319436" y="4774013"/>
              <a:ext cx="93668" cy="21975"/>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cxnSp>
          <p:nvCxnSpPr>
            <p:cNvPr id="59" name="Straight Connector 58">
              <a:extLst>
                <a:ext uri="{FF2B5EF4-FFF2-40B4-BE49-F238E27FC236}">
                  <a16:creationId xmlns:a16="http://schemas.microsoft.com/office/drawing/2014/main" id="{0A0DDA9F-AB09-4B27-ABBA-7AA596C70126}"/>
                </a:ext>
              </a:extLst>
            </p:cNvPr>
            <p:cNvCxnSpPr>
              <a:stCxn id="57" idx="4"/>
            </p:cNvCxnSpPr>
            <p:nvPr/>
          </p:nvCxnSpPr>
          <p:spPr bwMode="auto">
            <a:xfrm flipH="1">
              <a:off x="4974376" y="4738166"/>
              <a:ext cx="21975"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B663ABF0-6561-448F-9A76-EA01A65E98DD}"/>
                </a:ext>
              </a:extLst>
            </p:cNvPr>
            <p:cNvCxnSpPr>
              <a:stCxn id="57" idx="0"/>
              <a:endCxn id="57" idx="2"/>
            </p:cNvCxnSpPr>
            <p:nvPr/>
          </p:nvCxnSpPr>
          <p:spPr bwMode="auto">
            <a:xfrm>
              <a:off x="4974376" y="4785520"/>
              <a:ext cx="21975"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A67A7375-F4A8-4334-9A95-F0CD27F1CC83}"/>
                </a:ext>
              </a:extLst>
            </p:cNvPr>
            <p:cNvCxnSpPr>
              <a:stCxn id="58" idx="2"/>
            </p:cNvCxnSpPr>
            <p:nvPr/>
          </p:nvCxnSpPr>
          <p:spPr bwMode="auto">
            <a:xfrm>
              <a:off x="5355282" y="4738166"/>
              <a:ext cx="21975"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95B5414C-52C0-469C-B896-EB1D53371A64}"/>
                </a:ext>
              </a:extLst>
            </p:cNvPr>
            <p:cNvCxnSpPr>
              <a:endCxn id="58" idx="4"/>
            </p:cNvCxnSpPr>
            <p:nvPr/>
          </p:nvCxnSpPr>
          <p:spPr bwMode="auto">
            <a:xfrm flipH="1">
              <a:off x="5355282" y="4785520"/>
              <a:ext cx="21975"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6BAE9166-5044-4B96-944E-C44E5EB68820}"/>
                </a:ext>
              </a:extLst>
            </p:cNvPr>
            <p:cNvCxnSpPr>
              <a:stCxn id="57" idx="4"/>
              <a:endCxn id="58" idx="2"/>
            </p:cNvCxnSpPr>
            <p:nvPr/>
          </p:nvCxnSpPr>
          <p:spPr bwMode="auto">
            <a:xfrm>
              <a:off x="4996351" y="4738166"/>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579D211C-8FBB-43A4-8538-522FF54ADCE5}"/>
                </a:ext>
              </a:extLst>
            </p:cNvPr>
            <p:cNvCxnSpPr>
              <a:stCxn id="57" idx="2"/>
            </p:cNvCxnSpPr>
            <p:nvPr/>
          </p:nvCxnSpPr>
          <p:spPr bwMode="auto">
            <a:xfrm>
              <a:off x="4996351" y="4831834"/>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grpSp>
        <p:nvGrpSpPr>
          <p:cNvPr id="65" name="Group 801">
            <a:extLst>
              <a:ext uri="{FF2B5EF4-FFF2-40B4-BE49-F238E27FC236}">
                <a16:creationId xmlns:a16="http://schemas.microsoft.com/office/drawing/2014/main" id="{9EE8FE5A-7BA7-4580-A125-C352189932CA}"/>
              </a:ext>
            </a:extLst>
          </p:cNvPr>
          <p:cNvGrpSpPr>
            <a:grpSpLocks/>
          </p:cNvGrpSpPr>
          <p:nvPr/>
        </p:nvGrpSpPr>
        <p:grpSpPr bwMode="auto">
          <a:xfrm>
            <a:off x="4682402" y="4680744"/>
            <a:ext cx="581857" cy="285750"/>
            <a:chOff x="4974376" y="4738166"/>
            <a:chExt cx="402881" cy="93668"/>
          </a:xfrm>
          <a:effectLst/>
        </p:grpSpPr>
        <p:sp>
          <p:nvSpPr>
            <p:cNvPr id="66" name="Rectangle 65">
              <a:extLst>
                <a:ext uri="{FF2B5EF4-FFF2-40B4-BE49-F238E27FC236}">
                  <a16:creationId xmlns:a16="http://schemas.microsoft.com/office/drawing/2014/main" id="{CDAF4E23-53C8-4235-9502-7A7C5DBD47D0}"/>
                </a:ext>
              </a:extLst>
            </p:cNvPr>
            <p:cNvSpPr/>
            <p:nvPr/>
          </p:nvSpPr>
          <p:spPr bwMode="auto">
            <a:xfrm>
              <a:off x="4996352" y="4738166"/>
              <a:ext cx="358929" cy="93668"/>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67" name="Isosceles Triangle 66">
              <a:extLst>
                <a:ext uri="{FF2B5EF4-FFF2-40B4-BE49-F238E27FC236}">
                  <a16:creationId xmlns:a16="http://schemas.microsoft.com/office/drawing/2014/main" id="{09A9A478-F29C-4B04-A5BA-87805D788B45}"/>
                </a:ext>
              </a:extLst>
            </p:cNvPr>
            <p:cNvSpPr/>
            <p:nvPr/>
          </p:nvSpPr>
          <p:spPr bwMode="auto">
            <a:xfrm rot="16200000">
              <a:off x="4938530" y="4774012"/>
              <a:ext cx="93668" cy="2197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68" name="Isosceles Triangle 67">
              <a:extLst>
                <a:ext uri="{FF2B5EF4-FFF2-40B4-BE49-F238E27FC236}">
                  <a16:creationId xmlns:a16="http://schemas.microsoft.com/office/drawing/2014/main" id="{B1DF8940-BBD7-433F-BE9B-80EAA6D0CE82}"/>
                </a:ext>
              </a:extLst>
            </p:cNvPr>
            <p:cNvSpPr/>
            <p:nvPr/>
          </p:nvSpPr>
          <p:spPr bwMode="auto">
            <a:xfrm rot="5400000">
              <a:off x="5319436" y="4774012"/>
              <a:ext cx="93668" cy="2197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cxnSp>
          <p:nvCxnSpPr>
            <p:cNvPr id="69" name="Straight Connector 68">
              <a:extLst>
                <a:ext uri="{FF2B5EF4-FFF2-40B4-BE49-F238E27FC236}">
                  <a16:creationId xmlns:a16="http://schemas.microsoft.com/office/drawing/2014/main" id="{05A899B7-97A2-48DF-ACCD-18D6D5748A1C}"/>
                </a:ext>
              </a:extLst>
            </p:cNvPr>
            <p:cNvCxnSpPr>
              <a:stCxn id="67" idx="4"/>
            </p:cNvCxnSpPr>
            <p:nvPr/>
          </p:nvCxnSpPr>
          <p:spPr bwMode="auto">
            <a:xfrm flipH="1">
              <a:off x="4974376" y="4738166"/>
              <a:ext cx="21976"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3B2BE11A-7E68-4806-A930-7F2241563C0C}"/>
                </a:ext>
              </a:extLst>
            </p:cNvPr>
            <p:cNvCxnSpPr>
              <a:stCxn id="67" idx="0"/>
              <a:endCxn id="67" idx="2"/>
            </p:cNvCxnSpPr>
            <p:nvPr/>
          </p:nvCxnSpPr>
          <p:spPr bwMode="auto">
            <a:xfrm>
              <a:off x="4974376" y="4785520"/>
              <a:ext cx="21976"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E44F8C3F-8A9B-4179-B013-41002E342A2E}"/>
                </a:ext>
              </a:extLst>
            </p:cNvPr>
            <p:cNvCxnSpPr>
              <a:stCxn id="68" idx="2"/>
            </p:cNvCxnSpPr>
            <p:nvPr/>
          </p:nvCxnSpPr>
          <p:spPr bwMode="auto">
            <a:xfrm>
              <a:off x="5355281" y="4738166"/>
              <a:ext cx="21976"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8F35B347-FD64-487A-B0C2-5EE884606F3F}"/>
                </a:ext>
              </a:extLst>
            </p:cNvPr>
            <p:cNvCxnSpPr>
              <a:endCxn id="68" idx="4"/>
            </p:cNvCxnSpPr>
            <p:nvPr/>
          </p:nvCxnSpPr>
          <p:spPr bwMode="auto">
            <a:xfrm flipH="1">
              <a:off x="5355281" y="4785520"/>
              <a:ext cx="21976"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F7AB2A1E-AB7C-4BC6-9FB6-D82E8E619CDE}"/>
                </a:ext>
              </a:extLst>
            </p:cNvPr>
            <p:cNvCxnSpPr>
              <a:stCxn id="67" idx="4"/>
              <a:endCxn id="68" idx="2"/>
            </p:cNvCxnSpPr>
            <p:nvPr/>
          </p:nvCxnSpPr>
          <p:spPr bwMode="auto">
            <a:xfrm>
              <a:off x="4996352" y="4738166"/>
              <a:ext cx="35892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63C84357-1AED-4534-8AC9-73BA0030266A}"/>
                </a:ext>
              </a:extLst>
            </p:cNvPr>
            <p:cNvCxnSpPr>
              <a:stCxn id="67" idx="2"/>
            </p:cNvCxnSpPr>
            <p:nvPr/>
          </p:nvCxnSpPr>
          <p:spPr bwMode="auto">
            <a:xfrm>
              <a:off x="4996352" y="4831834"/>
              <a:ext cx="358929"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grpSp>
        <p:nvGrpSpPr>
          <p:cNvPr id="75" name="Group 811">
            <a:extLst>
              <a:ext uri="{FF2B5EF4-FFF2-40B4-BE49-F238E27FC236}">
                <a16:creationId xmlns:a16="http://schemas.microsoft.com/office/drawing/2014/main" id="{BAD76E98-C466-40D7-88FB-A5BBAF4368A0}"/>
              </a:ext>
            </a:extLst>
          </p:cNvPr>
          <p:cNvGrpSpPr>
            <a:grpSpLocks/>
          </p:cNvGrpSpPr>
          <p:nvPr/>
        </p:nvGrpSpPr>
        <p:grpSpPr bwMode="auto">
          <a:xfrm>
            <a:off x="5852461" y="4680744"/>
            <a:ext cx="581855" cy="285750"/>
            <a:chOff x="4974376" y="4738166"/>
            <a:chExt cx="402881" cy="93668"/>
          </a:xfrm>
          <a:effectLst/>
        </p:grpSpPr>
        <p:sp>
          <p:nvSpPr>
            <p:cNvPr id="76" name="Rectangle 75">
              <a:extLst>
                <a:ext uri="{FF2B5EF4-FFF2-40B4-BE49-F238E27FC236}">
                  <a16:creationId xmlns:a16="http://schemas.microsoft.com/office/drawing/2014/main" id="{C96091DA-FB90-4B82-B89A-DA0489CFF141}"/>
                </a:ext>
              </a:extLst>
            </p:cNvPr>
            <p:cNvSpPr/>
            <p:nvPr/>
          </p:nvSpPr>
          <p:spPr bwMode="auto">
            <a:xfrm>
              <a:off x="4996351" y="4738166"/>
              <a:ext cx="358931" cy="93668"/>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77" name="Isosceles Triangle 76">
              <a:extLst>
                <a:ext uri="{FF2B5EF4-FFF2-40B4-BE49-F238E27FC236}">
                  <a16:creationId xmlns:a16="http://schemas.microsoft.com/office/drawing/2014/main" id="{B7F75270-29D7-4446-A1A7-1335DC75AED3}"/>
                </a:ext>
              </a:extLst>
            </p:cNvPr>
            <p:cNvSpPr/>
            <p:nvPr/>
          </p:nvSpPr>
          <p:spPr bwMode="auto">
            <a:xfrm rot="16200000">
              <a:off x="4938529" y="4774013"/>
              <a:ext cx="93668" cy="21975"/>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sp>
          <p:nvSpPr>
            <p:cNvPr id="78" name="Isosceles Triangle 77">
              <a:extLst>
                <a:ext uri="{FF2B5EF4-FFF2-40B4-BE49-F238E27FC236}">
                  <a16:creationId xmlns:a16="http://schemas.microsoft.com/office/drawing/2014/main" id="{1B8C5150-E253-496A-82A5-96DCC35526EC}"/>
                </a:ext>
              </a:extLst>
            </p:cNvPr>
            <p:cNvSpPr/>
            <p:nvPr/>
          </p:nvSpPr>
          <p:spPr bwMode="auto">
            <a:xfrm rot="5400000">
              <a:off x="5320168" y="4773280"/>
              <a:ext cx="93668" cy="2344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2800" dirty="0">
                <a:cs typeface="Arial" charset="0"/>
              </a:endParaRPr>
            </a:p>
          </p:txBody>
        </p:sp>
        <p:cxnSp>
          <p:nvCxnSpPr>
            <p:cNvPr id="79" name="Straight Connector 78">
              <a:extLst>
                <a:ext uri="{FF2B5EF4-FFF2-40B4-BE49-F238E27FC236}">
                  <a16:creationId xmlns:a16="http://schemas.microsoft.com/office/drawing/2014/main" id="{823945D7-F89D-4EBC-B2C6-4573AFA35032}"/>
                </a:ext>
              </a:extLst>
            </p:cNvPr>
            <p:cNvCxnSpPr>
              <a:stCxn id="77" idx="4"/>
            </p:cNvCxnSpPr>
            <p:nvPr/>
          </p:nvCxnSpPr>
          <p:spPr bwMode="auto">
            <a:xfrm flipH="1">
              <a:off x="4974376" y="4738166"/>
              <a:ext cx="21975"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EA900041-14F9-4274-91F5-AC4B52D83BF3}"/>
                </a:ext>
              </a:extLst>
            </p:cNvPr>
            <p:cNvCxnSpPr>
              <a:stCxn id="77" idx="0"/>
              <a:endCxn id="77" idx="2"/>
            </p:cNvCxnSpPr>
            <p:nvPr/>
          </p:nvCxnSpPr>
          <p:spPr bwMode="auto">
            <a:xfrm>
              <a:off x="4974376" y="4785520"/>
              <a:ext cx="21975"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631CF2AC-E71B-49C3-BBE1-D5018C482292}"/>
                </a:ext>
              </a:extLst>
            </p:cNvPr>
            <p:cNvCxnSpPr>
              <a:stCxn id="78" idx="2"/>
            </p:cNvCxnSpPr>
            <p:nvPr/>
          </p:nvCxnSpPr>
          <p:spPr bwMode="auto">
            <a:xfrm>
              <a:off x="5355282" y="4738166"/>
              <a:ext cx="23440" cy="4735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D5BC1D77-073B-4A44-A226-88C8B491AEB4}"/>
                </a:ext>
              </a:extLst>
            </p:cNvPr>
            <p:cNvCxnSpPr>
              <a:endCxn id="78" idx="4"/>
            </p:cNvCxnSpPr>
            <p:nvPr/>
          </p:nvCxnSpPr>
          <p:spPr bwMode="auto">
            <a:xfrm flipH="1">
              <a:off x="5355282" y="4785520"/>
              <a:ext cx="23440" cy="46314"/>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2A5CBC6B-4D03-47FF-831E-82B7A6DFC34C}"/>
                </a:ext>
              </a:extLst>
            </p:cNvPr>
            <p:cNvCxnSpPr>
              <a:stCxn id="77" idx="4"/>
              <a:endCxn id="78" idx="2"/>
            </p:cNvCxnSpPr>
            <p:nvPr/>
          </p:nvCxnSpPr>
          <p:spPr bwMode="auto">
            <a:xfrm>
              <a:off x="4996351" y="4738166"/>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1D6250EF-7D7D-48C9-BDD8-81E558B126C9}"/>
                </a:ext>
              </a:extLst>
            </p:cNvPr>
            <p:cNvCxnSpPr>
              <a:stCxn id="77" idx="2"/>
            </p:cNvCxnSpPr>
            <p:nvPr/>
          </p:nvCxnSpPr>
          <p:spPr bwMode="auto">
            <a:xfrm>
              <a:off x="4996351" y="4831834"/>
              <a:ext cx="358931" cy="0"/>
            </a:xfrm>
            <a:prstGeom prst="line">
              <a:avLst/>
            </a:prstGeom>
            <a:noFill/>
            <a:ln w="6350" cap="flat" cmpd="sng" algn="ctr">
              <a:solidFill>
                <a:schemeClr val="tx1">
                  <a:lumMod val="50000"/>
                  <a:lumOff val="50000"/>
                </a:schemeClr>
              </a:solidFill>
              <a:prstDash val="solid"/>
              <a:round/>
              <a:headEnd type="none" w="med" len="med"/>
              <a:tailEnd type="none" w="med" len="med"/>
            </a:ln>
            <a:effectLst/>
          </p:spPr>
        </p:cxnSp>
      </p:grpSp>
      <p:sp>
        <p:nvSpPr>
          <p:cNvPr id="85" name="TextBox 821">
            <a:extLst>
              <a:ext uri="{FF2B5EF4-FFF2-40B4-BE49-F238E27FC236}">
                <a16:creationId xmlns:a16="http://schemas.microsoft.com/office/drawing/2014/main" id="{22F273E9-53D6-4FD8-9A61-1DFB346735E9}"/>
              </a:ext>
            </a:extLst>
          </p:cNvPr>
          <p:cNvSpPr txBox="1">
            <a:spLocks noChangeArrowheads="1"/>
          </p:cNvSpPr>
          <p:nvPr/>
        </p:nvSpPr>
        <p:spPr bwMode="auto">
          <a:xfrm>
            <a:off x="4128052" y="4685507"/>
            <a:ext cx="480296"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c1</a:t>
            </a:r>
          </a:p>
        </p:txBody>
      </p:sp>
      <p:sp>
        <p:nvSpPr>
          <p:cNvPr id="86" name="TextBox 822">
            <a:extLst>
              <a:ext uri="{FF2B5EF4-FFF2-40B4-BE49-F238E27FC236}">
                <a16:creationId xmlns:a16="http://schemas.microsoft.com/office/drawing/2014/main" id="{C69D8653-10F4-4FD8-B1DD-3D06C38ACF1B}"/>
              </a:ext>
            </a:extLst>
          </p:cNvPr>
          <p:cNvSpPr txBox="1">
            <a:spLocks noChangeArrowheads="1"/>
          </p:cNvSpPr>
          <p:nvPr/>
        </p:nvSpPr>
        <p:spPr bwMode="auto">
          <a:xfrm>
            <a:off x="4707792" y="4693444"/>
            <a:ext cx="480296"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c2</a:t>
            </a:r>
          </a:p>
        </p:txBody>
      </p:sp>
      <p:sp>
        <p:nvSpPr>
          <p:cNvPr id="87" name="TextBox 823">
            <a:extLst>
              <a:ext uri="{FF2B5EF4-FFF2-40B4-BE49-F238E27FC236}">
                <a16:creationId xmlns:a16="http://schemas.microsoft.com/office/drawing/2014/main" id="{66E33B6E-BCE3-4A37-9756-04966522661A}"/>
              </a:ext>
            </a:extLst>
          </p:cNvPr>
          <p:cNvSpPr txBox="1">
            <a:spLocks noChangeArrowheads="1"/>
          </p:cNvSpPr>
          <p:nvPr/>
        </p:nvSpPr>
        <p:spPr bwMode="auto">
          <a:xfrm>
            <a:off x="5784754" y="4690270"/>
            <a:ext cx="744776"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c639</a:t>
            </a:r>
          </a:p>
        </p:txBody>
      </p:sp>
      <p:sp>
        <p:nvSpPr>
          <p:cNvPr id="88" name="TextBox 824">
            <a:extLst>
              <a:ext uri="{FF2B5EF4-FFF2-40B4-BE49-F238E27FC236}">
                <a16:creationId xmlns:a16="http://schemas.microsoft.com/office/drawing/2014/main" id="{34D2DEBA-2C8B-4F56-AA21-D4BC72DB0C31}"/>
              </a:ext>
            </a:extLst>
          </p:cNvPr>
          <p:cNvSpPr txBox="1">
            <a:spLocks noChangeArrowheads="1"/>
          </p:cNvSpPr>
          <p:nvPr/>
        </p:nvSpPr>
        <p:spPr bwMode="auto">
          <a:xfrm>
            <a:off x="6398349" y="4680744"/>
            <a:ext cx="738427"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c640</a:t>
            </a:r>
          </a:p>
        </p:txBody>
      </p:sp>
      <p:sp>
        <p:nvSpPr>
          <p:cNvPr id="89" name="TextBox 826">
            <a:extLst>
              <a:ext uri="{FF2B5EF4-FFF2-40B4-BE49-F238E27FC236}">
                <a16:creationId xmlns:a16="http://schemas.microsoft.com/office/drawing/2014/main" id="{09F724D5-A845-4A07-910F-1F04D1E5CCD7}"/>
              </a:ext>
            </a:extLst>
          </p:cNvPr>
          <p:cNvSpPr txBox="1">
            <a:spLocks noChangeArrowheads="1"/>
          </p:cNvSpPr>
          <p:nvPr/>
        </p:nvSpPr>
        <p:spPr bwMode="auto">
          <a:xfrm>
            <a:off x="7297579" y="4082256"/>
            <a:ext cx="2583441"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After every 600 lines</a:t>
            </a:r>
          </a:p>
        </p:txBody>
      </p:sp>
      <p:cxnSp>
        <p:nvCxnSpPr>
          <p:cNvPr id="90" name="Straight Connector 89">
            <a:extLst>
              <a:ext uri="{FF2B5EF4-FFF2-40B4-BE49-F238E27FC236}">
                <a16:creationId xmlns:a16="http://schemas.microsoft.com/office/drawing/2014/main" id="{41427330-476E-41C7-A9ED-9BB310E7315B}"/>
              </a:ext>
            </a:extLst>
          </p:cNvPr>
          <p:cNvCxnSpPr/>
          <p:nvPr/>
        </p:nvCxnSpPr>
        <p:spPr bwMode="auto">
          <a:xfrm>
            <a:off x="1603854" y="3585369"/>
            <a:ext cx="6626811" cy="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1" name="Straight Connector 90">
            <a:extLst>
              <a:ext uri="{FF2B5EF4-FFF2-40B4-BE49-F238E27FC236}">
                <a16:creationId xmlns:a16="http://schemas.microsoft.com/office/drawing/2014/main" id="{E41A3FA7-D2D2-40C6-825D-3D69791E07B4}"/>
              </a:ext>
            </a:extLst>
          </p:cNvPr>
          <p:cNvCxnSpPr/>
          <p:nvPr/>
        </p:nvCxnSpPr>
        <p:spPr bwMode="auto">
          <a:xfrm flipV="1">
            <a:off x="8230665" y="3579019"/>
            <a:ext cx="0" cy="29210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2" name="Straight Connector 91">
            <a:extLst>
              <a:ext uri="{FF2B5EF4-FFF2-40B4-BE49-F238E27FC236}">
                <a16:creationId xmlns:a16="http://schemas.microsoft.com/office/drawing/2014/main" id="{26B40BBA-8CC3-4479-A97D-EB06B82C76E3}"/>
              </a:ext>
            </a:extLst>
          </p:cNvPr>
          <p:cNvCxnSpPr/>
          <p:nvPr/>
        </p:nvCxnSpPr>
        <p:spPr bwMode="auto">
          <a:xfrm>
            <a:off x="8230666" y="3861594"/>
            <a:ext cx="2483996" cy="9525"/>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3" name="Straight Connector 92">
            <a:extLst>
              <a:ext uri="{FF2B5EF4-FFF2-40B4-BE49-F238E27FC236}">
                <a16:creationId xmlns:a16="http://schemas.microsoft.com/office/drawing/2014/main" id="{C9631407-0F18-4480-A260-EBEB3809F9E0}"/>
              </a:ext>
            </a:extLst>
          </p:cNvPr>
          <p:cNvCxnSpPr/>
          <p:nvPr/>
        </p:nvCxnSpPr>
        <p:spPr bwMode="auto">
          <a:xfrm flipV="1">
            <a:off x="10714661" y="3579019"/>
            <a:ext cx="0" cy="29210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4" name="Straight Connector 93">
            <a:extLst>
              <a:ext uri="{FF2B5EF4-FFF2-40B4-BE49-F238E27FC236}">
                <a16:creationId xmlns:a16="http://schemas.microsoft.com/office/drawing/2014/main" id="{316F82EF-9145-4FF5-95A0-0A84EBC11BB7}"/>
              </a:ext>
            </a:extLst>
          </p:cNvPr>
          <p:cNvCxnSpPr/>
          <p:nvPr/>
        </p:nvCxnSpPr>
        <p:spPr bwMode="auto">
          <a:xfrm>
            <a:off x="10714662" y="3579019"/>
            <a:ext cx="408356" cy="6350"/>
          </a:xfrm>
          <a:prstGeom prst="line">
            <a:avLst/>
          </a:prstGeom>
          <a:no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5" name="Straight Arrow Connector 94">
            <a:extLst>
              <a:ext uri="{FF2B5EF4-FFF2-40B4-BE49-F238E27FC236}">
                <a16:creationId xmlns:a16="http://schemas.microsoft.com/office/drawing/2014/main" id="{3DD53B7D-1629-4F88-B347-FABB9BC139CE}"/>
              </a:ext>
            </a:extLst>
          </p:cNvPr>
          <p:cNvCxnSpPr/>
          <p:nvPr/>
        </p:nvCxnSpPr>
        <p:spPr bwMode="auto">
          <a:xfrm flipV="1">
            <a:off x="8230665" y="3888582"/>
            <a:ext cx="0" cy="322263"/>
          </a:xfrm>
          <a:prstGeom prst="straightConnector1">
            <a:avLst/>
          </a:prstGeom>
          <a:noFill/>
          <a:ln w="12700" cap="flat" cmpd="sng" algn="ctr">
            <a:solidFill>
              <a:schemeClr val="tx1">
                <a:lumMod val="50000"/>
                <a:lumOff val="50000"/>
              </a:schemeClr>
            </a:solidFill>
            <a:prstDash val="solid"/>
            <a:round/>
            <a:headEnd type="none" w="med" len="med"/>
            <a:tailEnd type="triangle"/>
          </a:ln>
          <a:effectLst>
            <a:outerShdw blurRad="50800" dist="38100" dir="2700000" algn="tl" rotWithShape="0">
              <a:prstClr val="black">
                <a:alpha val="40000"/>
              </a:prstClr>
            </a:outerShdw>
          </a:effectLst>
        </p:spPr>
      </p:cxnSp>
      <p:cxnSp>
        <p:nvCxnSpPr>
          <p:cNvPr id="96" name="Straight Connector 95">
            <a:extLst>
              <a:ext uri="{FF2B5EF4-FFF2-40B4-BE49-F238E27FC236}">
                <a16:creationId xmlns:a16="http://schemas.microsoft.com/office/drawing/2014/main" id="{D024F60E-A4CB-41EF-AB6C-132DD58BC597}"/>
              </a:ext>
            </a:extLst>
          </p:cNvPr>
          <p:cNvCxnSpPr/>
          <p:nvPr/>
        </p:nvCxnSpPr>
        <p:spPr bwMode="auto">
          <a:xfrm>
            <a:off x="1831308" y="1583531"/>
            <a:ext cx="3173" cy="3392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97" name="Straight Connector 96">
            <a:extLst>
              <a:ext uri="{FF2B5EF4-FFF2-40B4-BE49-F238E27FC236}">
                <a16:creationId xmlns:a16="http://schemas.microsoft.com/office/drawing/2014/main" id="{74D8BD4E-D461-4273-98A9-E5DC2D99EAB6}"/>
              </a:ext>
            </a:extLst>
          </p:cNvPr>
          <p:cNvCxnSpPr/>
          <p:nvPr/>
        </p:nvCxnSpPr>
        <p:spPr bwMode="auto">
          <a:xfrm>
            <a:off x="4060344" y="2345531"/>
            <a:ext cx="0" cy="2630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98" name="Straight Connector 97">
            <a:extLst>
              <a:ext uri="{FF2B5EF4-FFF2-40B4-BE49-F238E27FC236}">
                <a16:creationId xmlns:a16="http://schemas.microsoft.com/office/drawing/2014/main" id="{6889C3CD-1847-48CF-9273-AE9637964305}"/>
              </a:ext>
            </a:extLst>
          </p:cNvPr>
          <p:cNvCxnSpPr/>
          <p:nvPr/>
        </p:nvCxnSpPr>
        <p:spPr bwMode="auto">
          <a:xfrm>
            <a:off x="6982320" y="2345531"/>
            <a:ext cx="0" cy="2630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99" name="Straight Connector 98">
            <a:extLst>
              <a:ext uri="{FF2B5EF4-FFF2-40B4-BE49-F238E27FC236}">
                <a16:creationId xmlns:a16="http://schemas.microsoft.com/office/drawing/2014/main" id="{B0F93C11-4041-4D08-B2E7-8344AD77F7A5}"/>
              </a:ext>
            </a:extLst>
          </p:cNvPr>
          <p:cNvCxnSpPr/>
          <p:nvPr/>
        </p:nvCxnSpPr>
        <p:spPr bwMode="auto">
          <a:xfrm>
            <a:off x="8230665" y="2345531"/>
            <a:ext cx="0" cy="26304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100" name="Straight Connector 99">
            <a:extLst>
              <a:ext uri="{FF2B5EF4-FFF2-40B4-BE49-F238E27FC236}">
                <a16:creationId xmlns:a16="http://schemas.microsoft.com/office/drawing/2014/main" id="{010194A3-71B8-426E-85FF-55325D653355}"/>
              </a:ext>
            </a:extLst>
          </p:cNvPr>
          <p:cNvCxnSpPr/>
          <p:nvPr/>
        </p:nvCxnSpPr>
        <p:spPr bwMode="auto">
          <a:xfrm flipH="1">
            <a:off x="10710431" y="1469231"/>
            <a:ext cx="27505" cy="3506788"/>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101" name="Straight Arrow Connector 100">
            <a:extLst>
              <a:ext uri="{FF2B5EF4-FFF2-40B4-BE49-F238E27FC236}">
                <a16:creationId xmlns:a16="http://schemas.microsoft.com/office/drawing/2014/main" id="{47526087-FDDE-4DD3-A67F-2F738C8CE43C}"/>
              </a:ext>
            </a:extLst>
          </p:cNvPr>
          <p:cNvCxnSpPr/>
          <p:nvPr/>
        </p:nvCxnSpPr>
        <p:spPr bwMode="auto">
          <a:xfrm>
            <a:off x="1842944" y="2479675"/>
            <a:ext cx="839989" cy="0"/>
          </a:xfrm>
          <a:prstGeom prst="straightConnector1">
            <a:avLst/>
          </a:prstGeom>
          <a:noFill/>
          <a:ln w="19050" cap="flat" cmpd="sng" algn="ctr">
            <a:solidFill>
              <a:schemeClr val="tx1"/>
            </a:solidFill>
            <a:prstDash val="solid"/>
            <a:round/>
            <a:headEnd type="arrow"/>
            <a:tailEnd type="arrow"/>
          </a:ln>
          <a:effectLst/>
        </p:spPr>
      </p:cxnSp>
      <p:sp>
        <p:nvSpPr>
          <p:cNvPr id="102" name="TextBox 101">
            <a:extLst>
              <a:ext uri="{FF2B5EF4-FFF2-40B4-BE49-F238E27FC236}">
                <a16:creationId xmlns:a16="http://schemas.microsoft.com/office/drawing/2014/main" id="{72B9C168-BD1C-4938-BB72-CCEFA3A83D06}"/>
              </a:ext>
            </a:extLst>
          </p:cNvPr>
          <p:cNvSpPr txBox="1"/>
          <p:nvPr/>
        </p:nvSpPr>
        <p:spPr>
          <a:xfrm>
            <a:off x="1842944" y="2170312"/>
            <a:ext cx="731290" cy="369332"/>
          </a:xfrm>
          <a:prstGeom prst="rect">
            <a:avLst/>
          </a:prstGeom>
          <a:noFill/>
        </p:spPr>
        <p:txBody>
          <a:bodyPr wrap="none" rtlCol="0">
            <a:spAutoFit/>
          </a:bodyPr>
          <a:lstStyle/>
          <a:p>
            <a:r>
              <a:rPr lang="en-GB" dirty="0">
                <a:solidFill>
                  <a:srgbClr val="FF0000"/>
                </a:solidFill>
              </a:rPr>
              <a:t>TH</a:t>
            </a:r>
            <a:r>
              <a:rPr lang="en-GB" baseline="-25000" dirty="0">
                <a:solidFill>
                  <a:srgbClr val="FF0000"/>
                </a:solidFill>
              </a:rPr>
              <a:t>PW</a:t>
            </a:r>
            <a:endParaRPr lang="en-GB" dirty="0">
              <a:solidFill>
                <a:srgbClr val="FF0000"/>
              </a:solidFill>
            </a:endParaRPr>
          </a:p>
        </p:txBody>
      </p:sp>
      <p:cxnSp>
        <p:nvCxnSpPr>
          <p:cNvPr id="103" name="Straight Arrow Connector 102">
            <a:extLst>
              <a:ext uri="{FF2B5EF4-FFF2-40B4-BE49-F238E27FC236}">
                <a16:creationId xmlns:a16="http://schemas.microsoft.com/office/drawing/2014/main" id="{AD8FCD21-86D1-438F-B1BF-0F50A575BE9D}"/>
              </a:ext>
            </a:extLst>
          </p:cNvPr>
          <p:cNvCxnSpPr/>
          <p:nvPr/>
        </p:nvCxnSpPr>
        <p:spPr bwMode="auto">
          <a:xfrm>
            <a:off x="8224318" y="3660775"/>
            <a:ext cx="2486113" cy="11906"/>
          </a:xfrm>
          <a:prstGeom prst="straightConnector1">
            <a:avLst/>
          </a:prstGeom>
          <a:noFill/>
          <a:ln w="19050" cap="flat" cmpd="sng" algn="ctr">
            <a:solidFill>
              <a:schemeClr val="tx1"/>
            </a:solidFill>
            <a:prstDash val="solid"/>
            <a:round/>
            <a:headEnd type="arrow"/>
            <a:tailEnd type="arrow"/>
          </a:ln>
          <a:effectLst/>
        </p:spPr>
      </p:cxnSp>
      <p:sp>
        <p:nvSpPr>
          <p:cNvPr id="104" name="TextBox 103">
            <a:extLst>
              <a:ext uri="{FF2B5EF4-FFF2-40B4-BE49-F238E27FC236}">
                <a16:creationId xmlns:a16="http://schemas.microsoft.com/office/drawing/2014/main" id="{C0CE34B7-AD4D-49B8-A8B2-6BE68A8094A2}"/>
              </a:ext>
            </a:extLst>
          </p:cNvPr>
          <p:cNvSpPr txBox="1"/>
          <p:nvPr/>
        </p:nvSpPr>
        <p:spPr>
          <a:xfrm>
            <a:off x="8970151" y="3274418"/>
            <a:ext cx="702436" cy="369332"/>
          </a:xfrm>
          <a:prstGeom prst="rect">
            <a:avLst/>
          </a:prstGeom>
          <a:noFill/>
        </p:spPr>
        <p:txBody>
          <a:bodyPr wrap="none" rtlCol="0">
            <a:spAutoFit/>
          </a:bodyPr>
          <a:lstStyle/>
          <a:p>
            <a:r>
              <a:rPr lang="en-GB" dirty="0">
                <a:solidFill>
                  <a:srgbClr val="FF0000"/>
                </a:solidFill>
              </a:rPr>
              <a:t>TV</a:t>
            </a:r>
            <a:r>
              <a:rPr lang="en-GB" baseline="-25000" dirty="0">
                <a:solidFill>
                  <a:srgbClr val="FF0000"/>
                </a:solidFill>
              </a:rPr>
              <a:t>PW</a:t>
            </a:r>
            <a:endParaRPr lang="en-GB" dirty="0">
              <a:solidFill>
                <a:srgbClr val="FF0000"/>
              </a:solidFill>
            </a:endParaRPr>
          </a:p>
        </p:txBody>
      </p:sp>
      <p:sp>
        <p:nvSpPr>
          <p:cNvPr id="105" name="TextBox 104">
            <a:extLst>
              <a:ext uri="{FF2B5EF4-FFF2-40B4-BE49-F238E27FC236}">
                <a16:creationId xmlns:a16="http://schemas.microsoft.com/office/drawing/2014/main" id="{47F98DA5-E6B5-4510-866A-4B41C9402059}"/>
              </a:ext>
            </a:extLst>
          </p:cNvPr>
          <p:cNvSpPr txBox="1"/>
          <p:nvPr/>
        </p:nvSpPr>
        <p:spPr>
          <a:xfrm>
            <a:off x="5016704" y="3214093"/>
            <a:ext cx="439544" cy="369332"/>
          </a:xfrm>
          <a:prstGeom prst="rect">
            <a:avLst/>
          </a:prstGeom>
          <a:noFill/>
        </p:spPr>
        <p:txBody>
          <a:bodyPr wrap="none" rtlCol="0">
            <a:spAutoFit/>
          </a:bodyPr>
          <a:lstStyle/>
          <a:p>
            <a:r>
              <a:rPr lang="en-GB" dirty="0">
                <a:solidFill>
                  <a:srgbClr val="FF0000"/>
                </a:solidFill>
              </a:rPr>
              <a:t>T</a:t>
            </a:r>
            <a:r>
              <a:rPr lang="en-GB" baseline="-25000" dirty="0">
                <a:solidFill>
                  <a:srgbClr val="FF0000"/>
                </a:solidFill>
              </a:rPr>
              <a:t>D</a:t>
            </a:r>
            <a:endParaRPr lang="en-GB" dirty="0">
              <a:solidFill>
                <a:srgbClr val="FF0000"/>
              </a:solidFill>
            </a:endParaRPr>
          </a:p>
        </p:txBody>
      </p:sp>
      <p:cxnSp>
        <p:nvCxnSpPr>
          <p:cNvPr id="106" name="Straight Arrow Connector 105">
            <a:extLst>
              <a:ext uri="{FF2B5EF4-FFF2-40B4-BE49-F238E27FC236}">
                <a16:creationId xmlns:a16="http://schemas.microsoft.com/office/drawing/2014/main" id="{AB0A3B3A-4A82-4FD2-9247-FA722B2FAEBA}"/>
              </a:ext>
            </a:extLst>
          </p:cNvPr>
          <p:cNvCxnSpPr/>
          <p:nvPr/>
        </p:nvCxnSpPr>
        <p:spPr bwMode="auto">
          <a:xfrm>
            <a:off x="1842944" y="1969393"/>
            <a:ext cx="6305203" cy="0"/>
          </a:xfrm>
          <a:prstGeom prst="straightConnector1">
            <a:avLst/>
          </a:prstGeom>
          <a:noFill/>
          <a:ln w="19050" cap="flat" cmpd="sng" algn="ctr">
            <a:solidFill>
              <a:schemeClr val="tx1"/>
            </a:solidFill>
            <a:prstDash val="solid"/>
            <a:round/>
            <a:headEnd type="arrow"/>
            <a:tailEnd type="arrow"/>
          </a:ln>
          <a:effectLst/>
        </p:spPr>
      </p:cxnSp>
      <p:cxnSp>
        <p:nvCxnSpPr>
          <p:cNvPr id="107" name="Straight Arrow Connector 106">
            <a:extLst>
              <a:ext uri="{FF2B5EF4-FFF2-40B4-BE49-F238E27FC236}">
                <a16:creationId xmlns:a16="http://schemas.microsoft.com/office/drawing/2014/main" id="{5BE6019E-7C08-4547-B829-4BD4B135812C}"/>
              </a:ext>
            </a:extLst>
          </p:cNvPr>
          <p:cNvCxnSpPr/>
          <p:nvPr/>
        </p:nvCxnSpPr>
        <p:spPr bwMode="auto">
          <a:xfrm>
            <a:off x="4060344" y="3579019"/>
            <a:ext cx="2989682" cy="0"/>
          </a:xfrm>
          <a:prstGeom prst="straightConnector1">
            <a:avLst/>
          </a:prstGeom>
          <a:noFill/>
          <a:ln w="19050" cap="flat" cmpd="sng" algn="ctr">
            <a:solidFill>
              <a:schemeClr val="tx1"/>
            </a:solidFill>
            <a:prstDash val="solid"/>
            <a:round/>
            <a:headEnd type="arrow"/>
            <a:tailEnd type="arrow"/>
          </a:ln>
          <a:effectLst/>
        </p:spPr>
      </p:cxnSp>
      <p:cxnSp>
        <p:nvCxnSpPr>
          <p:cNvPr id="108" name="Straight Connector 107">
            <a:extLst>
              <a:ext uri="{FF2B5EF4-FFF2-40B4-BE49-F238E27FC236}">
                <a16:creationId xmlns:a16="http://schemas.microsoft.com/office/drawing/2014/main" id="{010CC852-AC1D-4453-B2B3-AB32A8FEE9FE}"/>
              </a:ext>
            </a:extLst>
          </p:cNvPr>
          <p:cNvCxnSpPr/>
          <p:nvPr/>
        </p:nvCxnSpPr>
        <p:spPr bwMode="auto">
          <a:xfrm>
            <a:off x="8205276" y="1583531"/>
            <a:ext cx="1" cy="3672682"/>
          </a:xfrm>
          <a:prstGeom prst="line">
            <a:avLst/>
          </a:prstGeom>
          <a:noFill/>
          <a:ln w="9525" cap="flat" cmpd="sng" algn="ctr">
            <a:solidFill>
              <a:schemeClr val="bg1">
                <a:lumMod val="65000"/>
              </a:schemeClr>
            </a:solidFill>
            <a:prstDash val="sysDot"/>
            <a:round/>
            <a:headEnd type="none" w="med" len="med"/>
            <a:tailEnd type="none" w="med" len="med"/>
          </a:ln>
          <a:effectLst/>
        </p:spPr>
      </p:cxnSp>
      <p:sp>
        <p:nvSpPr>
          <p:cNvPr id="109" name="TextBox 108">
            <a:extLst>
              <a:ext uri="{FF2B5EF4-FFF2-40B4-BE49-F238E27FC236}">
                <a16:creationId xmlns:a16="http://schemas.microsoft.com/office/drawing/2014/main" id="{A1F6CF93-EE43-4ED4-9673-B447AF47B8A9}"/>
              </a:ext>
            </a:extLst>
          </p:cNvPr>
          <p:cNvSpPr txBox="1"/>
          <p:nvPr/>
        </p:nvSpPr>
        <p:spPr>
          <a:xfrm>
            <a:off x="4350215" y="1598812"/>
            <a:ext cx="702436" cy="369332"/>
          </a:xfrm>
          <a:prstGeom prst="rect">
            <a:avLst/>
          </a:prstGeom>
          <a:noFill/>
        </p:spPr>
        <p:txBody>
          <a:bodyPr wrap="none" rtlCol="0">
            <a:spAutoFit/>
          </a:bodyPr>
          <a:lstStyle/>
          <a:p>
            <a:r>
              <a:rPr lang="en-GB" dirty="0">
                <a:solidFill>
                  <a:srgbClr val="FF0000"/>
                </a:solidFill>
              </a:rPr>
              <a:t>TH</a:t>
            </a:r>
            <a:r>
              <a:rPr lang="en-GB" baseline="-25000" dirty="0">
                <a:solidFill>
                  <a:srgbClr val="FF0000"/>
                </a:solidFill>
              </a:rPr>
              <a:t>FPs</a:t>
            </a:r>
            <a:endParaRPr lang="en-GB" dirty="0">
              <a:solidFill>
                <a:srgbClr val="FF0000"/>
              </a:solidFill>
            </a:endParaRPr>
          </a:p>
        </p:txBody>
      </p:sp>
      <p:cxnSp>
        <p:nvCxnSpPr>
          <p:cNvPr id="110" name="Straight Connector 109">
            <a:extLst>
              <a:ext uri="{FF2B5EF4-FFF2-40B4-BE49-F238E27FC236}">
                <a16:creationId xmlns:a16="http://schemas.microsoft.com/office/drawing/2014/main" id="{7E9CD10B-4FE9-44AF-AFB8-24393024BC75}"/>
              </a:ext>
            </a:extLst>
          </p:cNvPr>
          <p:cNvCxnSpPr/>
          <p:nvPr/>
        </p:nvCxnSpPr>
        <p:spPr bwMode="auto">
          <a:xfrm flipH="1">
            <a:off x="2689280" y="2537817"/>
            <a:ext cx="37675" cy="2119114"/>
          </a:xfrm>
          <a:prstGeom prst="line">
            <a:avLst/>
          </a:prstGeom>
          <a:noFill/>
          <a:ln w="9525" cap="flat" cmpd="sng" algn="ctr">
            <a:solidFill>
              <a:schemeClr val="bg1">
                <a:lumMod val="65000"/>
              </a:schemeClr>
            </a:solidFill>
            <a:prstDash val="sysDot"/>
            <a:round/>
            <a:headEnd type="none" w="med" len="med"/>
            <a:tailEnd type="none" w="med" len="med"/>
          </a:ln>
          <a:effectLst/>
        </p:spPr>
      </p:cxnSp>
      <p:cxnSp>
        <p:nvCxnSpPr>
          <p:cNvPr id="111" name="Straight Arrow Connector 110">
            <a:extLst>
              <a:ext uri="{FF2B5EF4-FFF2-40B4-BE49-F238E27FC236}">
                <a16:creationId xmlns:a16="http://schemas.microsoft.com/office/drawing/2014/main" id="{BF6153A6-B4F5-480E-84E5-BCF3D422EB02}"/>
              </a:ext>
            </a:extLst>
          </p:cNvPr>
          <p:cNvCxnSpPr/>
          <p:nvPr/>
        </p:nvCxnSpPr>
        <p:spPr bwMode="auto">
          <a:xfrm>
            <a:off x="2689281" y="2484438"/>
            <a:ext cx="1377412" cy="0"/>
          </a:xfrm>
          <a:prstGeom prst="straightConnector1">
            <a:avLst/>
          </a:prstGeom>
          <a:noFill/>
          <a:ln w="19050" cap="flat" cmpd="sng" algn="ctr">
            <a:solidFill>
              <a:schemeClr val="tx1"/>
            </a:solidFill>
            <a:prstDash val="solid"/>
            <a:round/>
            <a:headEnd type="arrow"/>
            <a:tailEnd type="arrow"/>
          </a:ln>
          <a:effectLst/>
        </p:spPr>
      </p:cxnSp>
      <p:sp>
        <p:nvSpPr>
          <p:cNvPr id="112" name="TextBox 111">
            <a:extLst>
              <a:ext uri="{FF2B5EF4-FFF2-40B4-BE49-F238E27FC236}">
                <a16:creationId xmlns:a16="http://schemas.microsoft.com/office/drawing/2014/main" id="{71EAD444-1787-4AE6-AD0B-D1D9684001D2}"/>
              </a:ext>
            </a:extLst>
          </p:cNvPr>
          <p:cNvSpPr txBox="1"/>
          <p:nvPr/>
        </p:nvSpPr>
        <p:spPr>
          <a:xfrm>
            <a:off x="2981933" y="2183706"/>
            <a:ext cx="643125" cy="369332"/>
          </a:xfrm>
          <a:prstGeom prst="rect">
            <a:avLst/>
          </a:prstGeom>
          <a:noFill/>
        </p:spPr>
        <p:txBody>
          <a:bodyPr wrap="none" rtlCol="0">
            <a:spAutoFit/>
          </a:bodyPr>
          <a:lstStyle/>
          <a:p>
            <a:r>
              <a:rPr lang="en-GB" dirty="0">
                <a:solidFill>
                  <a:srgbClr val="FF0000"/>
                </a:solidFill>
              </a:rPr>
              <a:t>TH</a:t>
            </a:r>
            <a:r>
              <a:rPr lang="en-GB" baseline="-25000" dirty="0">
                <a:solidFill>
                  <a:srgbClr val="FF0000"/>
                </a:solidFill>
              </a:rPr>
              <a:t>FP</a:t>
            </a:r>
            <a:endParaRPr lang="en-GB" dirty="0">
              <a:solidFill>
                <a:srgbClr val="FF0000"/>
              </a:solidFill>
            </a:endParaRPr>
          </a:p>
        </p:txBody>
      </p:sp>
      <p:cxnSp>
        <p:nvCxnSpPr>
          <p:cNvPr id="113" name="Straight Arrow Connector 112">
            <a:extLst>
              <a:ext uri="{FF2B5EF4-FFF2-40B4-BE49-F238E27FC236}">
                <a16:creationId xmlns:a16="http://schemas.microsoft.com/office/drawing/2014/main" id="{7453D0E3-4709-4E88-93B8-0DFE4F2C61BA}"/>
              </a:ext>
            </a:extLst>
          </p:cNvPr>
          <p:cNvCxnSpPr/>
          <p:nvPr/>
        </p:nvCxnSpPr>
        <p:spPr bwMode="auto">
          <a:xfrm>
            <a:off x="6999246" y="2494509"/>
            <a:ext cx="1233534" cy="7491"/>
          </a:xfrm>
          <a:prstGeom prst="straightConnector1">
            <a:avLst/>
          </a:prstGeom>
          <a:noFill/>
          <a:ln w="19050" cap="flat" cmpd="sng" algn="ctr">
            <a:solidFill>
              <a:schemeClr val="tx1"/>
            </a:solidFill>
            <a:prstDash val="solid"/>
            <a:round/>
            <a:headEnd type="arrow"/>
            <a:tailEnd type="arrow"/>
          </a:ln>
          <a:effectLst/>
        </p:spPr>
      </p:cxnSp>
      <p:sp>
        <p:nvSpPr>
          <p:cNvPr id="114" name="TextBox 113">
            <a:extLst>
              <a:ext uri="{FF2B5EF4-FFF2-40B4-BE49-F238E27FC236}">
                <a16:creationId xmlns:a16="http://schemas.microsoft.com/office/drawing/2014/main" id="{EA4E69FD-3D46-40B4-AF76-D646133050E8}"/>
              </a:ext>
            </a:extLst>
          </p:cNvPr>
          <p:cNvSpPr txBox="1"/>
          <p:nvPr/>
        </p:nvSpPr>
        <p:spPr>
          <a:xfrm>
            <a:off x="7179092" y="2170312"/>
            <a:ext cx="655949" cy="369332"/>
          </a:xfrm>
          <a:prstGeom prst="rect">
            <a:avLst/>
          </a:prstGeom>
          <a:noFill/>
        </p:spPr>
        <p:txBody>
          <a:bodyPr wrap="none" rtlCol="0">
            <a:spAutoFit/>
          </a:bodyPr>
          <a:lstStyle/>
          <a:p>
            <a:r>
              <a:rPr lang="en-GB" dirty="0">
                <a:solidFill>
                  <a:srgbClr val="FF0000"/>
                </a:solidFill>
              </a:rPr>
              <a:t>TH</a:t>
            </a:r>
            <a:r>
              <a:rPr lang="en-GB" baseline="-25000" dirty="0">
                <a:solidFill>
                  <a:srgbClr val="FF0000"/>
                </a:solidFill>
              </a:rPr>
              <a:t>Bp</a:t>
            </a:r>
            <a:endParaRPr lang="en-GB" dirty="0">
              <a:solidFill>
                <a:srgbClr val="FF0000"/>
              </a:solidFill>
            </a:endParaRPr>
          </a:p>
        </p:txBody>
      </p:sp>
      <p:graphicFrame>
        <p:nvGraphicFramePr>
          <p:cNvPr id="115" name="Table 114">
            <a:extLst>
              <a:ext uri="{FF2B5EF4-FFF2-40B4-BE49-F238E27FC236}">
                <a16:creationId xmlns:a16="http://schemas.microsoft.com/office/drawing/2014/main" id="{77B5DE7A-86ED-4F94-9D23-2046E27407F3}"/>
              </a:ext>
            </a:extLst>
          </p:cNvPr>
          <p:cNvGraphicFramePr>
            <a:graphicFrameLocks noGrp="1"/>
          </p:cNvGraphicFramePr>
          <p:nvPr>
            <p:extLst>
              <p:ext uri="{D42A27DB-BD31-4B8C-83A1-F6EECF244321}">
                <p14:modId xmlns:p14="http://schemas.microsoft.com/office/powerpoint/2010/main" val="1258118969"/>
              </p:ext>
            </p:extLst>
          </p:nvPr>
        </p:nvGraphicFramePr>
        <p:xfrm>
          <a:off x="2062992" y="5267326"/>
          <a:ext cx="8124823" cy="741680"/>
        </p:xfrm>
        <a:graphic>
          <a:graphicData uri="http://schemas.openxmlformats.org/drawingml/2006/table">
            <a:tbl>
              <a:tblPr firstRow="1" bandRow="1">
                <a:tableStyleId>{5C22544A-7EE6-4342-B048-85BDC9FD1C3A}</a:tableStyleId>
              </a:tblPr>
              <a:tblGrid>
                <a:gridCol w="1160689">
                  <a:extLst>
                    <a:ext uri="{9D8B030D-6E8A-4147-A177-3AD203B41FA5}">
                      <a16:colId xmlns:a16="http://schemas.microsoft.com/office/drawing/2014/main" val="20000"/>
                    </a:ext>
                  </a:extLst>
                </a:gridCol>
                <a:gridCol w="1160689">
                  <a:extLst>
                    <a:ext uri="{9D8B030D-6E8A-4147-A177-3AD203B41FA5}">
                      <a16:colId xmlns:a16="http://schemas.microsoft.com/office/drawing/2014/main" val="20001"/>
                    </a:ext>
                  </a:extLst>
                </a:gridCol>
                <a:gridCol w="1160689">
                  <a:extLst>
                    <a:ext uri="{9D8B030D-6E8A-4147-A177-3AD203B41FA5}">
                      <a16:colId xmlns:a16="http://schemas.microsoft.com/office/drawing/2014/main" val="20002"/>
                    </a:ext>
                  </a:extLst>
                </a:gridCol>
                <a:gridCol w="1160689">
                  <a:extLst>
                    <a:ext uri="{9D8B030D-6E8A-4147-A177-3AD203B41FA5}">
                      <a16:colId xmlns:a16="http://schemas.microsoft.com/office/drawing/2014/main" val="20003"/>
                    </a:ext>
                  </a:extLst>
                </a:gridCol>
                <a:gridCol w="1160689">
                  <a:extLst>
                    <a:ext uri="{9D8B030D-6E8A-4147-A177-3AD203B41FA5}">
                      <a16:colId xmlns:a16="http://schemas.microsoft.com/office/drawing/2014/main" val="20004"/>
                    </a:ext>
                  </a:extLst>
                </a:gridCol>
                <a:gridCol w="1160689">
                  <a:extLst>
                    <a:ext uri="{9D8B030D-6E8A-4147-A177-3AD203B41FA5}">
                      <a16:colId xmlns:a16="http://schemas.microsoft.com/office/drawing/2014/main" val="20005"/>
                    </a:ext>
                  </a:extLst>
                </a:gridCol>
                <a:gridCol w="1160689">
                  <a:extLst>
                    <a:ext uri="{9D8B030D-6E8A-4147-A177-3AD203B41FA5}">
                      <a16:colId xmlns:a16="http://schemas.microsoft.com/office/drawing/2014/main" val="20006"/>
                    </a:ext>
                  </a:extLst>
                </a:gridCol>
              </a:tblGrid>
              <a:tr h="370840">
                <a:tc>
                  <a:txBody>
                    <a:bodyPr/>
                    <a:lstStyle/>
                    <a:p>
                      <a:r>
                        <a:rPr lang="en-GB" sz="1400" dirty="0"/>
                        <a:t>Symbol</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TH</a:t>
                      </a:r>
                      <a:r>
                        <a:rPr lang="en-GB" sz="1400" baseline="-25000" dirty="0">
                          <a:solidFill>
                            <a:schemeClr val="bg1"/>
                          </a:solidFill>
                        </a:rPr>
                        <a:t>PW</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TH</a:t>
                      </a:r>
                      <a:r>
                        <a:rPr lang="en-GB" sz="1400" baseline="-25000" dirty="0">
                          <a:solidFill>
                            <a:schemeClr val="bg1"/>
                          </a:solidFill>
                        </a:rPr>
                        <a:t>FP</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TH</a:t>
                      </a:r>
                      <a:r>
                        <a:rPr lang="en-GB" sz="1400" baseline="-25000" dirty="0">
                          <a:solidFill>
                            <a:schemeClr val="bg1"/>
                          </a:solidFill>
                        </a:rPr>
                        <a:t>BP</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Ts</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a:t>
                      </a:r>
                      <a:r>
                        <a:rPr lang="en-GB" sz="1400" baseline="-25000" dirty="0">
                          <a:solidFill>
                            <a:schemeClr val="bg1"/>
                          </a:solidFill>
                        </a:rPr>
                        <a:t>D</a:t>
                      </a:r>
                      <a:endParaRPr lang="en-GB" sz="1400" dirty="0">
                        <a:solidFill>
                          <a:schemeClr val="bg1"/>
                        </a:solidFill>
                      </a:endParaRP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TV</a:t>
                      </a:r>
                      <a:r>
                        <a:rPr lang="en-GB" sz="1400" baseline="-25000" dirty="0">
                          <a:solidFill>
                            <a:schemeClr val="bg1"/>
                          </a:solidFill>
                        </a:rPr>
                        <a:t>PW</a:t>
                      </a:r>
                      <a:endParaRPr lang="en-GB" sz="1400" dirty="0">
                        <a:solidFill>
                          <a:schemeClr val="bg1"/>
                        </a:solidFill>
                      </a:endParaRPr>
                    </a:p>
                  </a:txBody>
                  <a:tcPr marL="121872" marR="121872"/>
                </a:tc>
                <a:extLst>
                  <a:ext uri="{0D108BD9-81ED-4DB2-BD59-A6C34878D82A}">
                    <a16:rowId xmlns:a16="http://schemas.microsoft.com/office/drawing/2014/main" val="10000"/>
                  </a:ext>
                </a:extLst>
              </a:tr>
              <a:tr h="370840">
                <a:tc>
                  <a:txBody>
                    <a:bodyPr/>
                    <a:lstStyle/>
                    <a:p>
                      <a:r>
                        <a:rPr lang="en-GB" sz="1400" dirty="0"/>
                        <a:t>Time(s)</a:t>
                      </a:r>
                    </a:p>
                  </a:txBody>
                  <a:tcPr marL="121872" marR="121872"/>
                </a:tc>
                <a:tc>
                  <a:txBody>
                    <a:bodyPr/>
                    <a:lstStyle/>
                    <a:p>
                      <a:r>
                        <a:rPr lang="en-GB" sz="1400" dirty="0"/>
                        <a:t>3.84u</a:t>
                      </a:r>
                    </a:p>
                  </a:txBody>
                  <a:tcPr marL="121872" marR="121872"/>
                </a:tc>
                <a:tc>
                  <a:txBody>
                    <a:bodyPr/>
                    <a:lstStyle/>
                    <a:p>
                      <a:r>
                        <a:rPr lang="en-GB" sz="1400" dirty="0"/>
                        <a:t>640n</a:t>
                      </a:r>
                    </a:p>
                  </a:txBody>
                  <a:tcPr marL="121872" marR="121872"/>
                </a:tc>
                <a:tc>
                  <a:txBody>
                    <a:bodyPr/>
                    <a:lstStyle/>
                    <a:p>
                      <a:r>
                        <a:rPr lang="en-GB" sz="1400" dirty="0"/>
                        <a:t>1.92u</a:t>
                      </a:r>
                    </a:p>
                  </a:txBody>
                  <a:tcPr marL="121872" marR="121872"/>
                </a:tc>
                <a:tc>
                  <a:txBody>
                    <a:bodyPr/>
                    <a:lstStyle/>
                    <a:p>
                      <a:r>
                        <a:rPr lang="en-GB" sz="1400" dirty="0"/>
                        <a:t>16.7m</a:t>
                      </a:r>
                    </a:p>
                  </a:txBody>
                  <a:tcPr marL="121872" marR="121872"/>
                </a:tc>
                <a:tc>
                  <a:txBody>
                    <a:bodyPr/>
                    <a:lstStyle/>
                    <a:p>
                      <a:r>
                        <a:rPr lang="en-GB" sz="1400" dirty="0"/>
                        <a:t>15.36m</a:t>
                      </a:r>
                    </a:p>
                  </a:txBody>
                  <a:tcPr marL="121872" marR="121872"/>
                </a:tc>
                <a:tc>
                  <a:txBody>
                    <a:bodyPr/>
                    <a:lstStyle/>
                    <a:p>
                      <a:r>
                        <a:rPr lang="en-GB" sz="1400" dirty="0"/>
                        <a:t>64u</a:t>
                      </a:r>
                    </a:p>
                  </a:txBody>
                  <a:tcPr marL="121872" marR="121872"/>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4289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VGA Peripheral</a:t>
            </a:r>
            <a:endParaRPr lang="en-US" dirty="0"/>
          </a:p>
        </p:txBody>
      </p:sp>
      <p:sp>
        <p:nvSpPr>
          <p:cNvPr id="6" name="Rectangle 5">
            <a:extLst>
              <a:ext uri="{FF2B5EF4-FFF2-40B4-BE49-F238E27FC236}">
                <a16:creationId xmlns:a16="http://schemas.microsoft.com/office/drawing/2014/main" id="{C28F9306-6BCE-41D4-AD96-41AB84F828B4}"/>
              </a:ext>
            </a:extLst>
          </p:cNvPr>
          <p:cNvSpPr/>
          <p:nvPr/>
        </p:nvSpPr>
        <p:spPr bwMode="auto">
          <a:xfrm>
            <a:off x="735253" y="1508919"/>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Rectangle 6">
            <a:extLst>
              <a:ext uri="{FF2B5EF4-FFF2-40B4-BE49-F238E27FC236}">
                <a16:creationId xmlns:a16="http://schemas.microsoft.com/office/drawing/2014/main" id="{978A5B38-0FA9-4A27-8917-1A70F184F1E2}"/>
              </a:ext>
            </a:extLst>
          </p:cNvPr>
          <p:cNvSpPr/>
          <p:nvPr/>
        </p:nvSpPr>
        <p:spPr bwMode="auto">
          <a:xfrm>
            <a:off x="1147842" y="2404270"/>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30">
            <a:extLst>
              <a:ext uri="{FF2B5EF4-FFF2-40B4-BE49-F238E27FC236}">
                <a16:creationId xmlns:a16="http://schemas.microsoft.com/office/drawing/2014/main" id="{BF37BD73-063A-4A26-B56A-5B2C0099BC2B}"/>
              </a:ext>
            </a:extLst>
          </p:cNvPr>
          <p:cNvSpPr/>
          <p:nvPr/>
        </p:nvSpPr>
        <p:spPr bwMode="auto">
          <a:xfrm>
            <a:off x="2066117" y="243919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9" name="Down Arrow 31">
            <a:extLst>
              <a:ext uri="{FF2B5EF4-FFF2-40B4-BE49-F238E27FC236}">
                <a16:creationId xmlns:a16="http://schemas.microsoft.com/office/drawing/2014/main" id="{8A699F01-26D7-455B-9EBE-A570AF5ADFF1}"/>
              </a:ext>
            </a:extLst>
          </p:cNvPr>
          <p:cNvSpPr/>
          <p:nvPr/>
        </p:nvSpPr>
        <p:spPr bwMode="auto">
          <a:xfrm>
            <a:off x="3906897" y="2439194"/>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0" name="Rectangle 9">
            <a:extLst>
              <a:ext uri="{FF2B5EF4-FFF2-40B4-BE49-F238E27FC236}">
                <a16:creationId xmlns:a16="http://schemas.microsoft.com/office/drawing/2014/main" id="{06830A04-1469-490E-819D-FB59799D928B}"/>
              </a:ext>
            </a:extLst>
          </p:cNvPr>
          <p:cNvSpPr/>
          <p:nvPr/>
        </p:nvSpPr>
        <p:spPr bwMode="auto">
          <a:xfrm>
            <a:off x="1147842" y="2645570"/>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1" name="Down Arrow 33">
            <a:extLst>
              <a:ext uri="{FF2B5EF4-FFF2-40B4-BE49-F238E27FC236}">
                <a16:creationId xmlns:a16="http://schemas.microsoft.com/office/drawing/2014/main" id="{D50CF0CE-BF4A-4140-ADA2-013A860F4F09}"/>
              </a:ext>
            </a:extLst>
          </p:cNvPr>
          <p:cNvSpPr/>
          <p:nvPr/>
        </p:nvSpPr>
        <p:spPr bwMode="auto">
          <a:xfrm>
            <a:off x="1598516" y="2678908"/>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2" name="Down Arrow 34">
            <a:extLst>
              <a:ext uri="{FF2B5EF4-FFF2-40B4-BE49-F238E27FC236}">
                <a16:creationId xmlns:a16="http://schemas.microsoft.com/office/drawing/2014/main" id="{EE59223D-DA8A-4F4F-AC90-8E8EAF5B97BF}"/>
              </a:ext>
            </a:extLst>
          </p:cNvPr>
          <p:cNvSpPr/>
          <p:nvPr/>
        </p:nvSpPr>
        <p:spPr bwMode="auto">
          <a:xfrm>
            <a:off x="3420254" y="2678908"/>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3" name="Rectangle 12">
            <a:extLst>
              <a:ext uri="{FF2B5EF4-FFF2-40B4-BE49-F238E27FC236}">
                <a16:creationId xmlns:a16="http://schemas.microsoft.com/office/drawing/2014/main" id="{A818BBCD-F5B5-4CBD-BDF7-25619256696B}"/>
              </a:ext>
            </a:extLst>
          </p:cNvPr>
          <p:cNvSpPr/>
          <p:nvPr/>
        </p:nvSpPr>
        <p:spPr bwMode="auto">
          <a:xfrm>
            <a:off x="5024062" y="1708945"/>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cs typeface="Arial" charset="0"/>
              </a:rPr>
              <a:t>Processor</a:t>
            </a:r>
            <a:endParaRPr lang="en-GB" sz="1200" dirty="0"/>
          </a:p>
        </p:txBody>
      </p:sp>
      <p:sp>
        <p:nvSpPr>
          <p:cNvPr id="14" name="Rectangle 13">
            <a:extLst>
              <a:ext uri="{FF2B5EF4-FFF2-40B4-BE49-F238E27FC236}">
                <a16:creationId xmlns:a16="http://schemas.microsoft.com/office/drawing/2014/main" id="{4891AFCA-39E3-4493-8C11-8D80C5B2F10A}"/>
              </a:ext>
            </a:extLst>
          </p:cNvPr>
          <p:cNvSpPr/>
          <p:nvPr/>
        </p:nvSpPr>
        <p:spPr bwMode="auto">
          <a:xfrm>
            <a:off x="1145726" y="322183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15" name="Rectangle 14">
            <a:extLst>
              <a:ext uri="{FF2B5EF4-FFF2-40B4-BE49-F238E27FC236}">
                <a16:creationId xmlns:a16="http://schemas.microsoft.com/office/drawing/2014/main" id="{1FF5DB09-9051-4B19-9AE9-8EB8508EBEC2}"/>
              </a:ext>
            </a:extLst>
          </p:cNvPr>
          <p:cNvSpPr/>
          <p:nvPr/>
        </p:nvSpPr>
        <p:spPr bwMode="auto">
          <a:xfrm>
            <a:off x="1145726" y="2888458"/>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6" name="TextBox 30">
            <a:extLst>
              <a:ext uri="{FF2B5EF4-FFF2-40B4-BE49-F238E27FC236}">
                <a16:creationId xmlns:a16="http://schemas.microsoft.com/office/drawing/2014/main" id="{A5F4FEF7-DBAF-41D2-A82B-2C7519B31F22}"/>
              </a:ext>
            </a:extLst>
          </p:cNvPr>
          <p:cNvSpPr txBox="1">
            <a:spLocks noChangeArrowheads="1"/>
          </p:cNvSpPr>
          <p:nvPr/>
        </p:nvSpPr>
        <p:spPr bwMode="auto">
          <a:xfrm>
            <a:off x="792381" y="1591470"/>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17" name="TextBox 75">
            <a:extLst>
              <a:ext uri="{FF2B5EF4-FFF2-40B4-BE49-F238E27FC236}">
                <a16:creationId xmlns:a16="http://schemas.microsoft.com/office/drawing/2014/main" id="{1F2B99C5-137D-4C56-BBEE-30EFC01A7924}"/>
              </a:ext>
            </a:extLst>
          </p:cNvPr>
          <p:cNvSpPr txBox="1">
            <a:spLocks noChangeArrowheads="1"/>
          </p:cNvSpPr>
          <p:nvPr/>
        </p:nvSpPr>
        <p:spPr bwMode="auto">
          <a:xfrm>
            <a:off x="7698483" y="2123282"/>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18" name="Down Arrow 40">
            <a:extLst>
              <a:ext uri="{FF2B5EF4-FFF2-40B4-BE49-F238E27FC236}">
                <a16:creationId xmlns:a16="http://schemas.microsoft.com/office/drawing/2014/main" id="{C28C7843-A31E-4ECC-8B1C-89EE07194EFA}"/>
              </a:ext>
            </a:extLst>
          </p:cNvPr>
          <p:cNvSpPr/>
          <p:nvPr/>
        </p:nvSpPr>
        <p:spPr bwMode="auto">
          <a:xfrm>
            <a:off x="1147842" y="292179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9" name="Down Arrow 41">
            <a:extLst>
              <a:ext uri="{FF2B5EF4-FFF2-40B4-BE49-F238E27FC236}">
                <a16:creationId xmlns:a16="http://schemas.microsoft.com/office/drawing/2014/main" id="{E756CB23-B2EA-4030-A3A6-2AD5C4B9942D}"/>
              </a:ext>
            </a:extLst>
          </p:cNvPr>
          <p:cNvSpPr/>
          <p:nvPr/>
        </p:nvSpPr>
        <p:spPr bwMode="auto">
          <a:xfrm>
            <a:off x="2994970" y="2921794"/>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0" name="Down Arrow 42">
            <a:extLst>
              <a:ext uri="{FF2B5EF4-FFF2-40B4-BE49-F238E27FC236}">
                <a16:creationId xmlns:a16="http://schemas.microsoft.com/office/drawing/2014/main" id="{FE5F90D5-F6BC-4702-9039-C022CF49937C}"/>
              </a:ext>
            </a:extLst>
          </p:cNvPr>
          <p:cNvSpPr/>
          <p:nvPr/>
        </p:nvSpPr>
        <p:spPr bwMode="auto">
          <a:xfrm rot="10800000">
            <a:off x="5341437" y="2134395"/>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1" name="Down Arrow 43">
            <a:extLst>
              <a:ext uri="{FF2B5EF4-FFF2-40B4-BE49-F238E27FC236}">
                <a16:creationId xmlns:a16="http://schemas.microsoft.com/office/drawing/2014/main" id="{AE6685E4-98F1-4F36-A76D-4371A513F6EC}"/>
              </a:ext>
            </a:extLst>
          </p:cNvPr>
          <p:cNvSpPr/>
          <p:nvPr/>
        </p:nvSpPr>
        <p:spPr bwMode="auto">
          <a:xfrm rot="10800000">
            <a:off x="5978305" y="2134395"/>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2" name="Down Arrow 44">
            <a:extLst>
              <a:ext uri="{FF2B5EF4-FFF2-40B4-BE49-F238E27FC236}">
                <a16:creationId xmlns:a16="http://schemas.microsoft.com/office/drawing/2014/main" id="{8B5536F9-2FDB-4F6D-8103-5E18CC526F78}"/>
              </a:ext>
            </a:extLst>
          </p:cNvPr>
          <p:cNvSpPr/>
          <p:nvPr/>
        </p:nvSpPr>
        <p:spPr bwMode="auto">
          <a:xfrm rot="10800000">
            <a:off x="6608824" y="2134395"/>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3" name="TextBox 29">
            <a:extLst>
              <a:ext uri="{FF2B5EF4-FFF2-40B4-BE49-F238E27FC236}">
                <a16:creationId xmlns:a16="http://schemas.microsoft.com/office/drawing/2014/main" id="{9CE33F74-A4DB-4DE5-927D-F705D667B50D}"/>
              </a:ext>
            </a:extLst>
          </p:cNvPr>
          <p:cNvSpPr txBox="1">
            <a:spLocks noChangeArrowheads="1"/>
          </p:cNvSpPr>
          <p:nvPr/>
        </p:nvSpPr>
        <p:spPr bwMode="auto">
          <a:xfrm>
            <a:off x="5519168" y="2585245"/>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24" name="TextBox 28">
            <a:extLst>
              <a:ext uri="{FF2B5EF4-FFF2-40B4-BE49-F238E27FC236}">
                <a16:creationId xmlns:a16="http://schemas.microsoft.com/office/drawing/2014/main" id="{378399C2-F624-4087-97D0-6952D94739A8}"/>
              </a:ext>
            </a:extLst>
          </p:cNvPr>
          <p:cNvSpPr txBox="1">
            <a:spLocks noChangeArrowheads="1"/>
          </p:cNvSpPr>
          <p:nvPr/>
        </p:nvSpPr>
        <p:spPr bwMode="auto">
          <a:xfrm>
            <a:off x="4710917" y="2828133"/>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25" name="TextBox 29">
            <a:extLst>
              <a:ext uri="{FF2B5EF4-FFF2-40B4-BE49-F238E27FC236}">
                <a16:creationId xmlns:a16="http://schemas.microsoft.com/office/drawing/2014/main" id="{124C37FE-C50A-4F22-A5D4-6AA632112B66}"/>
              </a:ext>
            </a:extLst>
          </p:cNvPr>
          <p:cNvSpPr txBox="1">
            <a:spLocks noChangeArrowheads="1"/>
          </p:cNvSpPr>
          <p:nvPr/>
        </p:nvSpPr>
        <p:spPr bwMode="auto">
          <a:xfrm>
            <a:off x="6158151" y="2340770"/>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26" name="Picture 42">
            <a:extLst>
              <a:ext uri="{FF2B5EF4-FFF2-40B4-BE49-F238E27FC236}">
                <a16:creationId xmlns:a16="http://schemas.microsoft.com/office/drawing/2014/main" id="{625B9365-7D02-4C96-9C29-5C7BF6FD5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331" y="1729582"/>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a:extLst>
              <a:ext uri="{FF2B5EF4-FFF2-40B4-BE49-F238E27FC236}">
                <a16:creationId xmlns:a16="http://schemas.microsoft.com/office/drawing/2014/main" id="{2E3DE9E0-9A71-44EB-B7B1-D7FB274DFEF4}"/>
              </a:ext>
            </a:extLst>
          </p:cNvPr>
          <p:cNvSpPr/>
          <p:nvPr/>
        </p:nvSpPr>
        <p:spPr bwMode="auto">
          <a:xfrm>
            <a:off x="2882832" y="322183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28" name="Rectangle 27">
            <a:extLst>
              <a:ext uri="{FF2B5EF4-FFF2-40B4-BE49-F238E27FC236}">
                <a16:creationId xmlns:a16="http://schemas.microsoft.com/office/drawing/2014/main" id="{3F74459D-6C96-463C-A986-2EE00F22638B}"/>
              </a:ext>
            </a:extLst>
          </p:cNvPr>
          <p:cNvSpPr/>
          <p:nvPr/>
        </p:nvSpPr>
        <p:spPr bwMode="auto">
          <a:xfrm>
            <a:off x="2882832" y="408860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29" name="Up-Down Arrow 66">
            <a:extLst>
              <a:ext uri="{FF2B5EF4-FFF2-40B4-BE49-F238E27FC236}">
                <a16:creationId xmlns:a16="http://schemas.microsoft.com/office/drawing/2014/main" id="{33BC704F-3BBE-448C-BA69-3994876CF7E4}"/>
              </a:ext>
            </a:extLst>
          </p:cNvPr>
          <p:cNvSpPr/>
          <p:nvPr/>
        </p:nvSpPr>
        <p:spPr bwMode="auto">
          <a:xfrm>
            <a:off x="3420254" y="3680620"/>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0" name="Rounded Rectangle 49">
            <a:extLst>
              <a:ext uri="{FF2B5EF4-FFF2-40B4-BE49-F238E27FC236}">
                <a16:creationId xmlns:a16="http://schemas.microsoft.com/office/drawing/2014/main" id="{B54FF59B-7441-4065-AC0E-D26768BA361F}"/>
              </a:ext>
            </a:extLst>
          </p:cNvPr>
          <p:cNvSpPr>
            <a:spLocks noChangeArrowheads="1"/>
          </p:cNvSpPr>
          <p:nvPr/>
        </p:nvSpPr>
        <p:spPr bwMode="auto">
          <a:xfrm>
            <a:off x="2637394" y="3104358"/>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Tree>
    <p:extLst>
      <p:ext uri="{BB962C8B-B14F-4D97-AF65-F5344CB8AC3E}">
        <p14:creationId xmlns:p14="http://schemas.microsoft.com/office/powerpoint/2010/main" val="4161169954"/>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2678</Words>
  <Application>Microsoft Office PowerPoint</Application>
  <PresentationFormat>Widescreen</PresentationFormat>
  <Paragraphs>470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PGothic</vt:lpstr>
      <vt:lpstr>MS PGothic</vt:lpstr>
      <vt:lpstr>Arial</vt:lpstr>
      <vt:lpstr>Calibri</vt:lpstr>
      <vt:lpstr>Mangal</vt:lpstr>
      <vt:lpstr>Wingdings</vt:lpstr>
      <vt:lpstr>ARM PPT template 2017_Confidential</vt:lpstr>
      <vt:lpstr>AHB VGA Peripheral</vt:lpstr>
      <vt:lpstr>Module Syllabus</vt:lpstr>
      <vt:lpstr>Building a System on a Chip</vt:lpstr>
      <vt:lpstr>VGA Overview</vt:lpstr>
      <vt:lpstr>How VGA Signals Work</vt:lpstr>
      <vt:lpstr>How VGA Signals Work</vt:lpstr>
      <vt:lpstr>VGA Timing</vt:lpstr>
      <vt:lpstr>VGA Timing</vt:lpstr>
      <vt:lpstr>AHB VGA Peripheral</vt:lpstr>
      <vt:lpstr>Additional Design Requirement </vt:lpstr>
      <vt:lpstr>AHB VGA Peripheral Hardware Architecture</vt:lpstr>
      <vt:lpstr>VGA Interface</vt:lpstr>
      <vt:lpstr>VGA Interface</vt:lpstr>
      <vt:lpstr>VGA Interface</vt:lpstr>
      <vt:lpstr>VGA Image Buffer</vt:lpstr>
      <vt:lpstr>VGA Image Buffer</vt:lpstr>
      <vt:lpstr>Text Console</vt:lpstr>
      <vt:lpstr>AHB Interface</vt:lpstr>
      <vt:lpstr>Memory Space</vt:lpstr>
      <vt:lpstr>Memory Space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2018-02-09T11:49:27Z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