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329" r:id="rId5"/>
    <p:sldId id="337" r:id="rId6"/>
    <p:sldId id="302" r:id="rId7"/>
    <p:sldId id="339" r:id="rId8"/>
    <p:sldId id="340" r:id="rId9"/>
    <p:sldId id="341" r:id="rId10"/>
    <p:sldId id="342"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7" r:id="rId24"/>
    <p:sldId id="358" r:id="rId25"/>
    <p:sldId id="359" r:id="rId26"/>
    <p:sldId id="360" r:id="rId27"/>
    <p:sldId id="361" r:id="rId28"/>
    <p:sldId id="362" r:id="rId29"/>
    <p:sldId id="363" r:id="rId30"/>
    <p:sldId id="364"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0" autoAdjust="0"/>
    <p:restoredTop sz="75694" autoAdjust="0"/>
  </p:normalViewPr>
  <p:slideViewPr>
    <p:cSldViewPr snapToGrid="0">
      <p:cViewPr varScale="1">
        <p:scale>
          <a:sx n="87" d="100"/>
          <a:sy n="87" d="100"/>
        </p:scale>
        <p:origin x="169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1CBC5-2604-4F7F-8B38-A01207677546}" type="doc">
      <dgm:prSet loTypeId="urn:microsoft.com/office/officeart/2005/8/layout/process2" loCatId="process" qsTypeId="urn:microsoft.com/office/officeart/2005/8/quickstyle/simple1" qsCatId="simple" csTypeId="urn:microsoft.com/office/officeart/2005/8/colors/accent1_2" csCatId="accent1" phldr="1"/>
      <dgm:spPr/>
    </dgm:pt>
    <dgm:pt modelId="{2E4A1D55-8821-4492-BA73-49F80514CBDB}">
      <dgm:prSet phldrT="[Text]" custT="1"/>
      <dgm:spPr/>
      <dgm:t>
        <a:bodyPr/>
        <a:lstStyle/>
        <a:p>
          <a:r>
            <a:rPr lang="en-GB" sz="1700" dirty="0"/>
            <a:t>Implement interrupt generation mechanism in hardware</a:t>
          </a:r>
        </a:p>
      </dgm:t>
    </dgm:pt>
    <dgm:pt modelId="{2340C75D-5F8A-44A6-A622-4FA87B7F1351}" type="parTrans" cxnId="{CA6E2563-63AC-48A9-904A-DB35A92CD778}">
      <dgm:prSet/>
      <dgm:spPr/>
      <dgm:t>
        <a:bodyPr/>
        <a:lstStyle/>
        <a:p>
          <a:endParaRPr lang="en-GB" sz="1700"/>
        </a:p>
      </dgm:t>
    </dgm:pt>
    <dgm:pt modelId="{FDC9334D-F88E-4F39-BE1A-77FB3AF5BFFC}" type="sibTrans" cxnId="{CA6E2563-63AC-48A9-904A-DB35A92CD778}">
      <dgm:prSet custT="1"/>
      <dgm:spPr/>
      <dgm:t>
        <a:bodyPr/>
        <a:lstStyle/>
        <a:p>
          <a:endParaRPr lang="en-GB" sz="1700" dirty="0"/>
        </a:p>
      </dgm:t>
    </dgm:pt>
    <dgm:pt modelId="{6D9D983F-9D19-4AF4-A9C2-8816EDA6ADC7}">
      <dgm:prSet custT="1"/>
      <dgm:spPr/>
      <dgm:t>
        <a:bodyPr/>
        <a:lstStyle/>
        <a:p>
          <a:r>
            <a:rPr lang="en-GB" sz="1700" dirty="0"/>
            <a:t>Connect interrupt signals to processor</a:t>
          </a:r>
        </a:p>
      </dgm:t>
    </dgm:pt>
    <dgm:pt modelId="{7E40FE02-E50A-48EA-8B3E-6961F9372A08}" type="parTrans" cxnId="{D1223012-028C-41FC-9511-6666C15041DC}">
      <dgm:prSet/>
      <dgm:spPr/>
      <dgm:t>
        <a:bodyPr/>
        <a:lstStyle/>
        <a:p>
          <a:endParaRPr lang="en-GB" sz="1700"/>
        </a:p>
      </dgm:t>
    </dgm:pt>
    <dgm:pt modelId="{E02963D2-017B-40B9-9815-303D858CE8F2}" type="sibTrans" cxnId="{D1223012-028C-41FC-9511-6666C15041DC}">
      <dgm:prSet custT="1"/>
      <dgm:spPr/>
      <dgm:t>
        <a:bodyPr/>
        <a:lstStyle/>
        <a:p>
          <a:endParaRPr lang="en-GB" sz="1700" dirty="0"/>
        </a:p>
      </dgm:t>
    </dgm:pt>
    <dgm:pt modelId="{17DD63DC-F2D3-45DB-A2D9-2CF9808291E9}">
      <dgm:prSet custT="1"/>
      <dgm:spPr/>
      <dgm:t>
        <a:bodyPr/>
        <a:lstStyle/>
        <a:p>
          <a:r>
            <a:rPr lang="en-GB" sz="1700" dirty="0"/>
            <a:t>Enable interrupts in software</a:t>
          </a:r>
        </a:p>
      </dgm:t>
    </dgm:pt>
    <dgm:pt modelId="{443C1FC6-024F-4DA4-8DD9-F2D1CD5EC31D}" type="parTrans" cxnId="{7ABCDCC8-2672-47D4-9CAA-2A401C8DDDFA}">
      <dgm:prSet/>
      <dgm:spPr/>
      <dgm:t>
        <a:bodyPr/>
        <a:lstStyle/>
        <a:p>
          <a:endParaRPr lang="en-GB" sz="1700"/>
        </a:p>
      </dgm:t>
    </dgm:pt>
    <dgm:pt modelId="{323CBCC1-A937-4471-9FCD-A26DCF2CB83A}" type="sibTrans" cxnId="{7ABCDCC8-2672-47D4-9CAA-2A401C8DDDFA}">
      <dgm:prSet custT="1"/>
      <dgm:spPr/>
      <dgm:t>
        <a:bodyPr/>
        <a:lstStyle/>
        <a:p>
          <a:endParaRPr lang="en-GB" sz="1700" dirty="0"/>
        </a:p>
      </dgm:t>
    </dgm:pt>
    <dgm:pt modelId="{DBA7719A-098F-4888-9D24-8865C1992C4F}">
      <dgm:prSet custT="1"/>
      <dgm:spPr/>
      <dgm:t>
        <a:bodyPr/>
        <a:lstStyle/>
        <a:p>
          <a:r>
            <a:rPr lang="en-GB" sz="1700" dirty="0"/>
            <a:t>Enter an exception handler</a:t>
          </a:r>
        </a:p>
      </dgm:t>
    </dgm:pt>
    <dgm:pt modelId="{47F861F1-ACF8-4787-B3B6-EB303BEC2ED1}" type="parTrans" cxnId="{DBF16CB2-7324-4A50-B8ED-75741D8B3EF3}">
      <dgm:prSet/>
      <dgm:spPr/>
      <dgm:t>
        <a:bodyPr/>
        <a:lstStyle/>
        <a:p>
          <a:endParaRPr lang="en-GB" sz="1700"/>
        </a:p>
      </dgm:t>
    </dgm:pt>
    <dgm:pt modelId="{17A619BF-1E94-4E6B-9F93-5ABC6BF18A11}" type="sibTrans" cxnId="{DBF16CB2-7324-4A50-B8ED-75741D8B3EF3}">
      <dgm:prSet custT="1"/>
      <dgm:spPr/>
      <dgm:t>
        <a:bodyPr/>
        <a:lstStyle/>
        <a:p>
          <a:endParaRPr lang="en-GB" sz="1700" dirty="0"/>
        </a:p>
      </dgm:t>
    </dgm:pt>
    <dgm:pt modelId="{FE058C73-1D09-4476-91EB-9D4F37009277}">
      <dgm:prSet custT="1"/>
      <dgm:spPr/>
      <dgm:t>
        <a:bodyPr/>
        <a:lstStyle/>
        <a:p>
          <a:r>
            <a:rPr lang="en-GB" sz="1700" dirty="0"/>
            <a:t>Exit from an exception handler</a:t>
          </a:r>
        </a:p>
      </dgm:t>
    </dgm:pt>
    <dgm:pt modelId="{93EDF82C-0EDA-4197-8AD5-50CEEEE6A176}" type="parTrans" cxnId="{894BBC46-FC1E-4FF7-B18A-2E31E12DC26E}">
      <dgm:prSet/>
      <dgm:spPr/>
      <dgm:t>
        <a:bodyPr/>
        <a:lstStyle/>
        <a:p>
          <a:endParaRPr lang="en-GB" sz="1700"/>
        </a:p>
      </dgm:t>
    </dgm:pt>
    <dgm:pt modelId="{2C65CA2E-2165-4068-95D9-668838AEA547}" type="sibTrans" cxnId="{894BBC46-FC1E-4FF7-B18A-2E31E12DC26E}">
      <dgm:prSet/>
      <dgm:spPr/>
      <dgm:t>
        <a:bodyPr/>
        <a:lstStyle/>
        <a:p>
          <a:endParaRPr lang="en-GB" sz="1700"/>
        </a:p>
      </dgm:t>
    </dgm:pt>
    <dgm:pt modelId="{37354725-88D8-483D-9E21-C083B0C901DB}" type="pres">
      <dgm:prSet presAssocID="{D4B1CBC5-2604-4F7F-8B38-A01207677546}" presName="linearFlow" presStyleCnt="0">
        <dgm:presLayoutVars>
          <dgm:resizeHandles val="exact"/>
        </dgm:presLayoutVars>
      </dgm:prSet>
      <dgm:spPr/>
    </dgm:pt>
    <dgm:pt modelId="{6DD6A3AC-8EEF-4D6B-9EFA-FE892A10E8AB}" type="pres">
      <dgm:prSet presAssocID="{2E4A1D55-8821-4492-BA73-49F80514CBDB}" presName="node" presStyleLbl="node1" presStyleIdx="0" presStyleCnt="5">
        <dgm:presLayoutVars>
          <dgm:bulletEnabled val="1"/>
        </dgm:presLayoutVars>
      </dgm:prSet>
      <dgm:spPr/>
    </dgm:pt>
    <dgm:pt modelId="{38DE4397-0038-4BB7-BB3C-0324D9724299}" type="pres">
      <dgm:prSet presAssocID="{FDC9334D-F88E-4F39-BE1A-77FB3AF5BFFC}" presName="sibTrans" presStyleLbl="sibTrans2D1" presStyleIdx="0" presStyleCnt="4"/>
      <dgm:spPr/>
    </dgm:pt>
    <dgm:pt modelId="{9D31ECE1-46FC-4FAF-A96A-4918AD428AF5}" type="pres">
      <dgm:prSet presAssocID="{FDC9334D-F88E-4F39-BE1A-77FB3AF5BFFC}" presName="connectorText" presStyleLbl="sibTrans2D1" presStyleIdx="0" presStyleCnt="4"/>
      <dgm:spPr/>
    </dgm:pt>
    <dgm:pt modelId="{D3065B27-63E5-448F-85BA-2D3AD213D331}" type="pres">
      <dgm:prSet presAssocID="{6D9D983F-9D19-4AF4-A9C2-8816EDA6ADC7}" presName="node" presStyleLbl="node1" presStyleIdx="1" presStyleCnt="5">
        <dgm:presLayoutVars>
          <dgm:bulletEnabled val="1"/>
        </dgm:presLayoutVars>
      </dgm:prSet>
      <dgm:spPr/>
    </dgm:pt>
    <dgm:pt modelId="{9828786A-F458-4898-A1C9-5685E60DCD54}" type="pres">
      <dgm:prSet presAssocID="{E02963D2-017B-40B9-9815-303D858CE8F2}" presName="sibTrans" presStyleLbl="sibTrans2D1" presStyleIdx="1" presStyleCnt="4"/>
      <dgm:spPr/>
    </dgm:pt>
    <dgm:pt modelId="{52350C41-5C0E-46D6-B2FB-82A6478CBBFE}" type="pres">
      <dgm:prSet presAssocID="{E02963D2-017B-40B9-9815-303D858CE8F2}" presName="connectorText" presStyleLbl="sibTrans2D1" presStyleIdx="1" presStyleCnt="4"/>
      <dgm:spPr/>
    </dgm:pt>
    <dgm:pt modelId="{A06E4B10-585F-4588-945F-FC17C214E14E}" type="pres">
      <dgm:prSet presAssocID="{17DD63DC-F2D3-45DB-A2D9-2CF9808291E9}" presName="node" presStyleLbl="node1" presStyleIdx="2" presStyleCnt="5">
        <dgm:presLayoutVars>
          <dgm:bulletEnabled val="1"/>
        </dgm:presLayoutVars>
      </dgm:prSet>
      <dgm:spPr/>
    </dgm:pt>
    <dgm:pt modelId="{ACE49471-C980-4C98-A552-31ECCD767FCC}" type="pres">
      <dgm:prSet presAssocID="{323CBCC1-A937-4471-9FCD-A26DCF2CB83A}" presName="sibTrans" presStyleLbl="sibTrans2D1" presStyleIdx="2" presStyleCnt="4"/>
      <dgm:spPr/>
    </dgm:pt>
    <dgm:pt modelId="{35688BCD-BE59-4905-9EFE-1E0BA496190F}" type="pres">
      <dgm:prSet presAssocID="{323CBCC1-A937-4471-9FCD-A26DCF2CB83A}" presName="connectorText" presStyleLbl="sibTrans2D1" presStyleIdx="2" presStyleCnt="4"/>
      <dgm:spPr/>
    </dgm:pt>
    <dgm:pt modelId="{5C17ADB1-DA8A-4205-A477-C790AAAC6EBD}" type="pres">
      <dgm:prSet presAssocID="{DBA7719A-098F-4888-9D24-8865C1992C4F}" presName="node" presStyleLbl="node1" presStyleIdx="3" presStyleCnt="5">
        <dgm:presLayoutVars>
          <dgm:bulletEnabled val="1"/>
        </dgm:presLayoutVars>
      </dgm:prSet>
      <dgm:spPr/>
    </dgm:pt>
    <dgm:pt modelId="{1D14344A-8A4F-41A5-884D-396B03A8854E}" type="pres">
      <dgm:prSet presAssocID="{17A619BF-1E94-4E6B-9F93-5ABC6BF18A11}" presName="sibTrans" presStyleLbl="sibTrans2D1" presStyleIdx="3" presStyleCnt="4"/>
      <dgm:spPr/>
    </dgm:pt>
    <dgm:pt modelId="{BE1AA290-37EF-4D5E-A8B9-9CE439DA81DC}" type="pres">
      <dgm:prSet presAssocID="{17A619BF-1E94-4E6B-9F93-5ABC6BF18A11}" presName="connectorText" presStyleLbl="sibTrans2D1" presStyleIdx="3" presStyleCnt="4"/>
      <dgm:spPr/>
    </dgm:pt>
    <dgm:pt modelId="{526FF015-D260-40D1-822C-4F594C916030}" type="pres">
      <dgm:prSet presAssocID="{FE058C73-1D09-4476-91EB-9D4F37009277}" presName="node" presStyleLbl="node1" presStyleIdx="4" presStyleCnt="5">
        <dgm:presLayoutVars>
          <dgm:bulletEnabled val="1"/>
        </dgm:presLayoutVars>
      </dgm:prSet>
      <dgm:spPr/>
    </dgm:pt>
  </dgm:ptLst>
  <dgm:cxnLst>
    <dgm:cxn modelId="{DD103004-BFBF-4647-868E-87348D6B9379}" type="presOf" srcId="{D4B1CBC5-2604-4F7F-8B38-A01207677546}" destId="{37354725-88D8-483D-9E21-C083B0C901DB}" srcOrd="0" destOrd="0" presId="urn:microsoft.com/office/officeart/2005/8/layout/process2"/>
    <dgm:cxn modelId="{66114604-D520-41E6-9C0B-5FC6C5D0658F}" type="presOf" srcId="{2E4A1D55-8821-4492-BA73-49F80514CBDB}" destId="{6DD6A3AC-8EEF-4D6B-9EFA-FE892A10E8AB}" srcOrd="0" destOrd="0" presId="urn:microsoft.com/office/officeart/2005/8/layout/process2"/>
    <dgm:cxn modelId="{0AF2380E-D2F5-4BAE-BA4A-A491163D305C}" type="presOf" srcId="{FDC9334D-F88E-4F39-BE1A-77FB3AF5BFFC}" destId="{38DE4397-0038-4BB7-BB3C-0324D9724299}" srcOrd="0" destOrd="0" presId="urn:microsoft.com/office/officeart/2005/8/layout/process2"/>
    <dgm:cxn modelId="{D1223012-028C-41FC-9511-6666C15041DC}" srcId="{D4B1CBC5-2604-4F7F-8B38-A01207677546}" destId="{6D9D983F-9D19-4AF4-A9C2-8816EDA6ADC7}" srcOrd="1" destOrd="0" parTransId="{7E40FE02-E50A-48EA-8B3E-6961F9372A08}" sibTransId="{E02963D2-017B-40B9-9815-303D858CE8F2}"/>
    <dgm:cxn modelId="{5E80431C-EDE3-4697-A8C7-8168C7C6BC06}" type="presOf" srcId="{E02963D2-017B-40B9-9815-303D858CE8F2}" destId="{9828786A-F458-4898-A1C9-5685E60DCD54}" srcOrd="0" destOrd="0" presId="urn:microsoft.com/office/officeart/2005/8/layout/process2"/>
    <dgm:cxn modelId="{61CFB230-8CC1-4F2B-8705-E004A4790826}" type="presOf" srcId="{17DD63DC-F2D3-45DB-A2D9-2CF9808291E9}" destId="{A06E4B10-585F-4588-945F-FC17C214E14E}" srcOrd="0" destOrd="0" presId="urn:microsoft.com/office/officeart/2005/8/layout/process2"/>
    <dgm:cxn modelId="{F080CD3F-31E2-4161-BDF7-600825D52798}" type="presOf" srcId="{DBA7719A-098F-4888-9D24-8865C1992C4F}" destId="{5C17ADB1-DA8A-4205-A477-C790AAAC6EBD}" srcOrd="0" destOrd="0" presId="urn:microsoft.com/office/officeart/2005/8/layout/process2"/>
    <dgm:cxn modelId="{CA6E2563-63AC-48A9-904A-DB35A92CD778}" srcId="{D4B1CBC5-2604-4F7F-8B38-A01207677546}" destId="{2E4A1D55-8821-4492-BA73-49F80514CBDB}" srcOrd="0" destOrd="0" parTransId="{2340C75D-5F8A-44A6-A622-4FA87B7F1351}" sibTransId="{FDC9334D-F88E-4F39-BE1A-77FB3AF5BFFC}"/>
    <dgm:cxn modelId="{693F1F64-F000-4B4A-840B-3E6AE7444946}" type="presOf" srcId="{FDC9334D-F88E-4F39-BE1A-77FB3AF5BFFC}" destId="{9D31ECE1-46FC-4FAF-A96A-4918AD428AF5}" srcOrd="1" destOrd="0" presId="urn:microsoft.com/office/officeart/2005/8/layout/process2"/>
    <dgm:cxn modelId="{894BBC46-FC1E-4FF7-B18A-2E31E12DC26E}" srcId="{D4B1CBC5-2604-4F7F-8B38-A01207677546}" destId="{FE058C73-1D09-4476-91EB-9D4F37009277}" srcOrd="4" destOrd="0" parTransId="{93EDF82C-0EDA-4197-8AD5-50CEEEE6A176}" sibTransId="{2C65CA2E-2165-4068-95D9-668838AEA547}"/>
    <dgm:cxn modelId="{24087871-6EC4-4257-A966-416F7D6283DF}" type="presOf" srcId="{17A619BF-1E94-4E6B-9F93-5ABC6BF18A11}" destId="{1D14344A-8A4F-41A5-884D-396B03A8854E}" srcOrd="0" destOrd="0" presId="urn:microsoft.com/office/officeart/2005/8/layout/process2"/>
    <dgm:cxn modelId="{D98FFA8C-FEF0-4209-B915-F0DBF6B8B5F5}" type="presOf" srcId="{323CBCC1-A937-4471-9FCD-A26DCF2CB83A}" destId="{ACE49471-C980-4C98-A552-31ECCD767FCC}" srcOrd="0" destOrd="0" presId="urn:microsoft.com/office/officeart/2005/8/layout/process2"/>
    <dgm:cxn modelId="{672C4F9E-1DC5-4AEC-ADB1-DDB5CCFCEF45}" type="presOf" srcId="{17A619BF-1E94-4E6B-9F93-5ABC6BF18A11}" destId="{BE1AA290-37EF-4D5E-A8B9-9CE439DA81DC}" srcOrd="1" destOrd="0" presId="urn:microsoft.com/office/officeart/2005/8/layout/process2"/>
    <dgm:cxn modelId="{00B3D4A7-E50F-458C-BB43-1CFAB4D37613}" type="presOf" srcId="{6D9D983F-9D19-4AF4-A9C2-8816EDA6ADC7}" destId="{D3065B27-63E5-448F-85BA-2D3AD213D331}" srcOrd="0" destOrd="0" presId="urn:microsoft.com/office/officeart/2005/8/layout/process2"/>
    <dgm:cxn modelId="{DBF16CB2-7324-4A50-B8ED-75741D8B3EF3}" srcId="{D4B1CBC5-2604-4F7F-8B38-A01207677546}" destId="{DBA7719A-098F-4888-9D24-8865C1992C4F}" srcOrd="3" destOrd="0" parTransId="{47F861F1-ACF8-4787-B3B6-EB303BEC2ED1}" sibTransId="{17A619BF-1E94-4E6B-9F93-5ABC6BF18A11}"/>
    <dgm:cxn modelId="{7ABCDCC8-2672-47D4-9CAA-2A401C8DDDFA}" srcId="{D4B1CBC5-2604-4F7F-8B38-A01207677546}" destId="{17DD63DC-F2D3-45DB-A2D9-2CF9808291E9}" srcOrd="2" destOrd="0" parTransId="{443C1FC6-024F-4DA4-8DD9-F2D1CD5EC31D}" sibTransId="{323CBCC1-A937-4471-9FCD-A26DCF2CB83A}"/>
    <dgm:cxn modelId="{B42FDFE3-AE6F-44EB-BC2C-C8F5DA0273E8}" type="presOf" srcId="{E02963D2-017B-40B9-9815-303D858CE8F2}" destId="{52350C41-5C0E-46D6-B2FB-82A6478CBBFE}" srcOrd="1" destOrd="0" presId="urn:microsoft.com/office/officeart/2005/8/layout/process2"/>
    <dgm:cxn modelId="{1A5EB5EE-6FAE-4068-A38E-46A966871A17}" type="presOf" srcId="{323CBCC1-A937-4471-9FCD-A26DCF2CB83A}" destId="{35688BCD-BE59-4905-9EFE-1E0BA496190F}" srcOrd="1" destOrd="0" presId="urn:microsoft.com/office/officeart/2005/8/layout/process2"/>
    <dgm:cxn modelId="{57C33AF5-5E55-4111-A733-4D0AEECED4EE}" type="presOf" srcId="{FE058C73-1D09-4476-91EB-9D4F37009277}" destId="{526FF015-D260-40D1-822C-4F594C916030}" srcOrd="0" destOrd="0" presId="urn:microsoft.com/office/officeart/2005/8/layout/process2"/>
    <dgm:cxn modelId="{5EBE7B3B-5DEC-46DF-83A4-73963D3F95AC}" type="presParOf" srcId="{37354725-88D8-483D-9E21-C083B0C901DB}" destId="{6DD6A3AC-8EEF-4D6B-9EFA-FE892A10E8AB}" srcOrd="0" destOrd="0" presId="urn:microsoft.com/office/officeart/2005/8/layout/process2"/>
    <dgm:cxn modelId="{4A5C86C6-FA12-473D-ADC3-1804961CB7AE}" type="presParOf" srcId="{37354725-88D8-483D-9E21-C083B0C901DB}" destId="{38DE4397-0038-4BB7-BB3C-0324D9724299}" srcOrd="1" destOrd="0" presId="urn:microsoft.com/office/officeart/2005/8/layout/process2"/>
    <dgm:cxn modelId="{A8ED4EB5-50EB-4D88-A8FF-5524B976FF4E}" type="presParOf" srcId="{38DE4397-0038-4BB7-BB3C-0324D9724299}" destId="{9D31ECE1-46FC-4FAF-A96A-4918AD428AF5}" srcOrd="0" destOrd="0" presId="urn:microsoft.com/office/officeart/2005/8/layout/process2"/>
    <dgm:cxn modelId="{10C4C3DF-7E81-47D2-870C-9E2A836B3C5B}" type="presParOf" srcId="{37354725-88D8-483D-9E21-C083B0C901DB}" destId="{D3065B27-63E5-448F-85BA-2D3AD213D331}" srcOrd="2" destOrd="0" presId="urn:microsoft.com/office/officeart/2005/8/layout/process2"/>
    <dgm:cxn modelId="{5C036AD0-0B85-42F7-BBFD-7BBAAD366EAE}" type="presParOf" srcId="{37354725-88D8-483D-9E21-C083B0C901DB}" destId="{9828786A-F458-4898-A1C9-5685E60DCD54}" srcOrd="3" destOrd="0" presId="urn:microsoft.com/office/officeart/2005/8/layout/process2"/>
    <dgm:cxn modelId="{3FE9FD4F-2800-4213-8772-ABF57B1511C9}" type="presParOf" srcId="{9828786A-F458-4898-A1C9-5685E60DCD54}" destId="{52350C41-5C0E-46D6-B2FB-82A6478CBBFE}" srcOrd="0" destOrd="0" presId="urn:microsoft.com/office/officeart/2005/8/layout/process2"/>
    <dgm:cxn modelId="{D883513E-8B20-4843-9D87-6B7F148B1B81}" type="presParOf" srcId="{37354725-88D8-483D-9E21-C083B0C901DB}" destId="{A06E4B10-585F-4588-945F-FC17C214E14E}" srcOrd="4" destOrd="0" presId="urn:microsoft.com/office/officeart/2005/8/layout/process2"/>
    <dgm:cxn modelId="{FD1338AF-5E05-44A7-87A1-0768CF1675AD}" type="presParOf" srcId="{37354725-88D8-483D-9E21-C083B0C901DB}" destId="{ACE49471-C980-4C98-A552-31ECCD767FCC}" srcOrd="5" destOrd="0" presId="urn:microsoft.com/office/officeart/2005/8/layout/process2"/>
    <dgm:cxn modelId="{41F9036C-D4D3-4517-9B5B-F1AFE132E423}" type="presParOf" srcId="{ACE49471-C980-4C98-A552-31ECCD767FCC}" destId="{35688BCD-BE59-4905-9EFE-1E0BA496190F}" srcOrd="0" destOrd="0" presId="urn:microsoft.com/office/officeart/2005/8/layout/process2"/>
    <dgm:cxn modelId="{05FAAF1E-20A4-4E16-8C71-B7B89D69DDF5}" type="presParOf" srcId="{37354725-88D8-483D-9E21-C083B0C901DB}" destId="{5C17ADB1-DA8A-4205-A477-C790AAAC6EBD}" srcOrd="6" destOrd="0" presId="urn:microsoft.com/office/officeart/2005/8/layout/process2"/>
    <dgm:cxn modelId="{CCBAAC91-9D12-400C-8D7D-277D5041C5C0}" type="presParOf" srcId="{37354725-88D8-483D-9E21-C083B0C901DB}" destId="{1D14344A-8A4F-41A5-884D-396B03A8854E}" srcOrd="7" destOrd="0" presId="urn:microsoft.com/office/officeart/2005/8/layout/process2"/>
    <dgm:cxn modelId="{5EF428C6-7DF0-497F-97D1-8F861347B61B}" type="presParOf" srcId="{1D14344A-8A4F-41A5-884D-396B03A8854E}" destId="{BE1AA290-37EF-4D5E-A8B9-9CE439DA81DC}" srcOrd="0" destOrd="0" presId="urn:microsoft.com/office/officeart/2005/8/layout/process2"/>
    <dgm:cxn modelId="{3B6C3143-8FEF-47E6-93DA-520BEC810E40}" type="presParOf" srcId="{37354725-88D8-483D-9E21-C083B0C901DB}" destId="{526FF015-D260-40D1-822C-4F594C916030}"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6A3AC-8EEF-4D6B-9EFA-FE892A10E8AB}">
      <dsp:nvSpPr>
        <dsp:cNvPr id="0" name=""/>
        <dsp:cNvSpPr/>
      </dsp:nvSpPr>
      <dsp:spPr>
        <a:xfrm>
          <a:off x="2370204" y="3047"/>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Implement interrupt generation mechanism in hardware</a:t>
          </a:r>
        </a:p>
      </dsp:txBody>
      <dsp:txXfrm>
        <a:off x="2391072" y="23915"/>
        <a:ext cx="2808223" cy="670753"/>
      </dsp:txXfrm>
    </dsp:sp>
    <dsp:sp modelId="{38DE4397-0038-4BB7-BB3C-0324D9724299}">
      <dsp:nvSpPr>
        <dsp:cNvPr id="0" name=""/>
        <dsp:cNvSpPr/>
      </dsp:nvSpPr>
      <dsp:spPr>
        <a:xfrm rot="5400000">
          <a:off x="3661592" y="733349"/>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760068"/>
        <a:ext cx="192372" cy="187028"/>
      </dsp:txXfrm>
    </dsp:sp>
    <dsp:sp modelId="{D3065B27-63E5-448F-85BA-2D3AD213D331}">
      <dsp:nvSpPr>
        <dsp:cNvPr id="0" name=""/>
        <dsp:cNvSpPr/>
      </dsp:nvSpPr>
      <dsp:spPr>
        <a:xfrm>
          <a:off x="2370204" y="1071782"/>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Connect interrupt signals to processor</a:t>
          </a:r>
        </a:p>
      </dsp:txBody>
      <dsp:txXfrm>
        <a:off x="2391072" y="1092650"/>
        <a:ext cx="2808223" cy="670753"/>
      </dsp:txXfrm>
    </dsp:sp>
    <dsp:sp modelId="{9828786A-F458-4898-A1C9-5685E60DCD54}">
      <dsp:nvSpPr>
        <dsp:cNvPr id="0" name=""/>
        <dsp:cNvSpPr/>
      </dsp:nvSpPr>
      <dsp:spPr>
        <a:xfrm rot="5400000">
          <a:off x="3661592" y="1802084"/>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1828803"/>
        <a:ext cx="192372" cy="187028"/>
      </dsp:txXfrm>
    </dsp:sp>
    <dsp:sp modelId="{A06E4B10-585F-4588-945F-FC17C214E14E}">
      <dsp:nvSpPr>
        <dsp:cNvPr id="0" name=""/>
        <dsp:cNvSpPr/>
      </dsp:nvSpPr>
      <dsp:spPr>
        <a:xfrm>
          <a:off x="2370204" y="2140517"/>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Enable interrupts in software</a:t>
          </a:r>
        </a:p>
      </dsp:txBody>
      <dsp:txXfrm>
        <a:off x="2391072" y="2161385"/>
        <a:ext cx="2808223" cy="670753"/>
      </dsp:txXfrm>
    </dsp:sp>
    <dsp:sp modelId="{ACE49471-C980-4C98-A552-31ECCD767FCC}">
      <dsp:nvSpPr>
        <dsp:cNvPr id="0" name=""/>
        <dsp:cNvSpPr/>
      </dsp:nvSpPr>
      <dsp:spPr>
        <a:xfrm rot="5400000">
          <a:off x="3661592" y="2870819"/>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2897538"/>
        <a:ext cx="192372" cy="187028"/>
      </dsp:txXfrm>
    </dsp:sp>
    <dsp:sp modelId="{5C17ADB1-DA8A-4205-A477-C790AAAC6EBD}">
      <dsp:nvSpPr>
        <dsp:cNvPr id="0" name=""/>
        <dsp:cNvSpPr/>
      </dsp:nvSpPr>
      <dsp:spPr>
        <a:xfrm>
          <a:off x="2370204" y="3209251"/>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Enter an exception handler</a:t>
          </a:r>
        </a:p>
      </dsp:txBody>
      <dsp:txXfrm>
        <a:off x="2391072" y="3230119"/>
        <a:ext cx="2808223" cy="670753"/>
      </dsp:txXfrm>
    </dsp:sp>
    <dsp:sp modelId="{1D14344A-8A4F-41A5-884D-396B03A8854E}">
      <dsp:nvSpPr>
        <dsp:cNvPr id="0" name=""/>
        <dsp:cNvSpPr/>
      </dsp:nvSpPr>
      <dsp:spPr>
        <a:xfrm rot="5400000">
          <a:off x="3661592" y="3939554"/>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3966273"/>
        <a:ext cx="192372" cy="187028"/>
      </dsp:txXfrm>
    </dsp:sp>
    <dsp:sp modelId="{526FF015-D260-40D1-822C-4F594C916030}">
      <dsp:nvSpPr>
        <dsp:cNvPr id="0" name=""/>
        <dsp:cNvSpPr/>
      </dsp:nvSpPr>
      <dsp:spPr>
        <a:xfrm>
          <a:off x="2370204" y="4277986"/>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Exit from an exception handler</a:t>
          </a:r>
        </a:p>
      </dsp:txBody>
      <dsp:txXfrm>
        <a:off x="2391072" y="4298854"/>
        <a:ext cx="2808223" cy="6707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2/23/2018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2/23/2018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modules explores </a:t>
            </a:r>
            <a:r>
              <a:rPr lang="en-GB" baseline="0" dirty="0"/>
              <a:t>how to d</a:t>
            </a:r>
            <a:r>
              <a:rPr lang="en-GB" dirty="0"/>
              <a:t>esign and implement an interrupt mechanism that responds to interrupts from the timer and UART.</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96025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With </a:t>
            </a:r>
            <a:r>
              <a:rPr lang="en-GB" baseline="0" dirty="0" err="1"/>
              <a:t>SysTick</a:t>
            </a:r>
            <a:r>
              <a:rPr lang="en-GB" baseline="0" dirty="0"/>
              <a:t>, r</a:t>
            </a:r>
            <a:r>
              <a:rPr lang="en-GB" dirty="0"/>
              <a:t>egular interrupts</a:t>
            </a:r>
            <a:r>
              <a:rPr lang="en-GB" baseline="0" dirty="0"/>
              <a:t> are typically generated</a:t>
            </a:r>
            <a:r>
              <a:rPr lang="en-GB" dirty="0"/>
              <a:t> for system maintenance-related tasks such as context switching. The Cortex-M0 has an integrated timer.</a:t>
            </a:r>
            <a:r>
              <a:rPr lang="en-GB" baseline="0" dirty="0"/>
              <a:t> This makes it easier to port an OS </a:t>
            </a:r>
            <a:r>
              <a:rPr lang="en-GB" dirty="0"/>
              <a:t>from one device to another.</a:t>
            </a:r>
            <a:r>
              <a:rPr lang="en-GB" baseline="0" dirty="0"/>
              <a:t> </a:t>
            </a:r>
            <a:r>
              <a:rPr lang="en-GB" dirty="0"/>
              <a:t>The Cortex-M0 microcontroller could support anywhere from 1 to 32 interrupts. These</a:t>
            </a:r>
            <a:r>
              <a:rPr lang="en-GB" baseline="0" dirty="0"/>
              <a:t> interrupt signals can be internal or external</a:t>
            </a:r>
            <a:r>
              <a:rPr lang="en-GB" dirty="0"/>
              <a:t>. External interrupts should</a:t>
            </a:r>
            <a:r>
              <a:rPr lang="en-GB" baseline="0" dirty="0"/>
              <a:t> be </a:t>
            </a:r>
            <a:r>
              <a:rPr lang="en-GB" dirty="0"/>
              <a:t>enabled before being used</a:t>
            </a:r>
            <a:r>
              <a:rPr lang="en-GB" baseline="0" dirty="0"/>
              <a:t>, or </a:t>
            </a:r>
            <a:r>
              <a:rPr lang="en-GB" dirty="0"/>
              <a:t>the</a:t>
            </a:r>
            <a:r>
              <a:rPr lang="en-GB" baseline="0" dirty="0"/>
              <a:t> </a:t>
            </a:r>
            <a:r>
              <a:rPr lang="en-GB" dirty="0"/>
              <a:t>interrupt request will be stored in a pending status register. Interrupt request signals which can be accepted by the NVIC</a:t>
            </a:r>
            <a:r>
              <a:rPr lang="en-GB" baseline="0" dirty="0"/>
              <a:t> block can be either </a:t>
            </a:r>
            <a:r>
              <a:rPr lang="en-GB" dirty="0"/>
              <a:t>a high logic level or interrupt pulses.</a:t>
            </a:r>
            <a:r>
              <a:rPr lang="en-GB" baseline="0" dirty="0"/>
              <a:t> It should be noted here that </a:t>
            </a:r>
            <a:r>
              <a:rPr lang="en-GB" dirty="0"/>
              <a:t>external interrupt signals</a:t>
            </a:r>
            <a:r>
              <a:rPr lang="en-GB" baseline="0" dirty="0"/>
              <a:t> </a:t>
            </a:r>
            <a:r>
              <a:rPr lang="en-GB" dirty="0"/>
              <a:t>can be active high or active low, or they can have programmable configurations.</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1202338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pitchFamily="100" charset="0"/>
                <a:ea typeface="MS PGothic" pitchFamily="34" charset="-128"/>
                <a:cs typeface="ＭＳ Ｐゴシック" charset="0"/>
              </a:rPr>
              <a:t>So far, we have looked at the types of exceptions supported by the Cortex-M0 processor. We have also seen that this processor has a built-in hardware unit called the nested vectored interrupt controller (NVIC), which provides the functionality for interrupt control and system exception support.</a:t>
            </a:r>
          </a:p>
          <a:p>
            <a:endParaRPr lang="en-GB" sz="1200" b="0" i="0" u="none" strike="noStrike" kern="1200" baseline="0" dirty="0">
              <a:solidFill>
                <a:schemeClr val="tx1"/>
              </a:solidFill>
              <a:latin typeface="Arial" pitchFamily="100" charset="0"/>
              <a:ea typeface="MS PGothic" pitchFamily="34" charset="-128"/>
              <a:cs typeface="ＭＳ Ｐゴシック" charset="0"/>
            </a:endParaRPr>
          </a:p>
          <a:p>
            <a:r>
              <a:rPr lang="en-GB" sz="1200" b="0" i="0" u="none" strike="noStrike" kern="1200" baseline="0" dirty="0">
                <a:solidFill>
                  <a:schemeClr val="tx1"/>
                </a:solidFill>
                <a:latin typeface="Arial" pitchFamily="100" charset="0"/>
                <a:ea typeface="MS PGothic" pitchFamily="34" charset="-128"/>
                <a:cs typeface="ＭＳ Ｐゴシック" charset="0"/>
              </a:rPr>
              <a:t>There are a maximum of 32 external interrupts and one non-maskable interrupt (NMI) that are supported in the Cortex-M0 architecture. </a:t>
            </a:r>
            <a:r>
              <a:rPr lang="en-GB" dirty="0"/>
              <a:t>Interrupt request signals that can be accepted by the NVIC</a:t>
            </a:r>
            <a:r>
              <a:rPr lang="en-GB" baseline="0" dirty="0"/>
              <a:t> block can either be </a:t>
            </a:r>
            <a:r>
              <a:rPr lang="en-GB" dirty="0"/>
              <a:t>high logic level or</a:t>
            </a:r>
            <a:r>
              <a:rPr lang="en-GB" baseline="0" dirty="0"/>
              <a:t> </a:t>
            </a:r>
            <a:r>
              <a:rPr lang="en-GB" dirty="0"/>
              <a:t>interrupt pulses</a:t>
            </a:r>
            <a:r>
              <a:rPr lang="en-GB" sz="1200" b="0" i="0" u="none" strike="noStrike" kern="1200" baseline="0" dirty="0">
                <a:solidFill>
                  <a:schemeClr val="tx1"/>
                </a:solidFill>
                <a:latin typeface="Arial" pitchFamily="100" charset="0"/>
                <a:ea typeface="MS PGothic" pitchFamily="34" charset="-128"/>
                <a:cs typeface="ＭＳ Ｐゴシック" charset="0"/>
              </a:rPr>
              <a:t>. NVIC control registers can be used to independently enable or disable each external interrupt and its pending status. NVIC control registers can also be set or cleared manually; they are memory mapped and can be easily accessed in C language. The location of the NVIC registers starts from address 0xE000E100, as can be seen from this diagram.</a:t>
            </a: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93177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This table lists the addresses of the NVIC</a:t>
            </a:r>
            <a:r>
              <a:rPr lang="en-GB" baseline="0" dirty="0"/>
              <a:t> registers that can be used to enable and disable interrupt signals.</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193668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i="0" u="none" strike="noStrike" kern="1200" baseline="0" dirty="0">
                <a:solidFill>
                  <a:schemeClr val="tx1"/>
                </a:solidFill>
                <a:latin typeface="Arial" pitchFamily="100" charset="0"/>
                <a:ea typeface="MS PGothic" pitchFamily="34" charset="-128"/>
                <a:cs typeface="ＭＳ Ｐゴシック" charset="0"/>
              </a:rPr>
              <a:t>The NVIC registers are used in order to enable/disable the interrupt requests register. They can be accessed via two separate addresses. The </a:t>
            </a:r>
            <a:r>
              <a:rPr lang="en-GB" b="0" dirty="0">
                <a:solidFill>
                  <a:srgbClr val="FF0000"/>
                </a:solidFill>
                <a:latin typeface="AdvLeSa-Book"/>
              </a:rPr>
              <a:t>0xE000E100</a:t>
            </a:r>
            <a:r>
              <a:rPr lang="en-GB" sz="1200" b="0" i="0" u="none" strike="noStrike" kern="1200" baseline="0" dirty="0">
                <a:solidFill>
                  <a:schemeClr val="tx1"/>
                </a:solidFill>
                <a:latin typeface="Arial" pitchFamily="100" charset="0"/>
                <a:ea typeface="MS PGothic" pitchFamily="34" charset="-128"/>
                <a:cs typeface="ＭＳ Ｐゴシック" charset="0"/>
              </a:rPr>
              <a:t> address is used to enable an interrupt, while the </a:t>
            </a:r>
            <a:r>
              <a:rPr lang="en-GB" b="0" dirty="0">
                <a:solidFill>
                  <a:srgbClr val="FF0000"/>
                </a:solidFill>
                <a:latin typeface="AdvLeSa-Book"/>
              </a:rPr>
              <a:t>0xE000E180 address </a:t>
            </a:r>
            <a:r>
              <a:rPr lang="en-GB" sz="1200" b="0" i="0" u="none" strike="noStrike" kern="1200" baseline="0" dirty="0">
                <a:solidFill>
                  <a:schemeClr val="tx1"/>
                </a:solidFill>
                <a:latin typeface="Arial" pitchFamily="100" charset="0"/>
                <a:ea typeface="MS PGothic" pitchFamily="34" charset="-128"/>
                <a:cs typeface="ＭＳ Ｐゴシック" charset="0"/>
              </a:rPr>
              <a:t>is used to disable an interrupt. The number of interrupt signals that can be supported depends on the width of the NVIC register, which can be up to 32 bits.</a:t>
            </a:r>
            <a:endParaRPr lang="en-GB" dirty="0">
              <a:solidFill>
                <a:srgbClr val="FF0000"/>
              </a:solidFill>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299479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2745664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It </a:t>
            </a:r>
            <a:r>
              <a:rPr lang="en-GB" sz="1200" b="0" i="0" u="none" strike="noStrike" kern="1200" baseline="0" dirty="0">
                <a:solidFill>
                  <a:schemeClr val="tx1"/>
                </a:solidFill>
                <a:latin typeface="Arial" pitchFamily="100" charset="0"/>
                <a:ea typeface="MS PGothic" pitchFamily="34" charset="-128"/>
                <a:cs typeface="ＭＳ Ｐゴシック" charset="0"/>
              </a:rPr>
              <a:t>is possible to access or modify the interrupt pending status through the interrupt set pending and interrupt clear pending register addresses shown previously. Like the interrupt enable control register, the interrupt pending status register is one register in a physical sense, but it uses two addresses in order to set and clear the bits. </a:t>
            </a:r>
            <a:r>
              <a:rPr lang="en-GB" sz="1200" kern="1200" dirty="0">
                <a:solidFill>
                  <a:schemeClr val="tx1"/>
                </a:solidFill>
                <a:effectLst/>
                <a:latin typeface="+mn-lt"/>
                <a:ea typeface="ＭＳ Ｐゴシック" charset="0"/>
                <a:cs typeface="ＭＳ Ｐゴシック" charset="0"/>
              </a:rPr>
              <a:t>This helps prevent race conditions in the case</a:t>
            </a:r>
            <a:r>
              <a:rPr lang="en-GB" sz="1200" kern="1200" baseline="0" dirty="0">
                <a:solidFill>
                  <a:schemeClr val="tx1"/>
                </a:solidFill>
                <a:effectLst/>
                <a:latin typeface="+mn-lt"/>
                <a:ea typeface="ＭＳ Ｐゴシック" charset="0"/>
                <a:cs typeface="ＭＳ Ｐゴシック" charset="0"/>
              </a:rPr>
              <a:t> of</a:t>
            </a:r>
            <a:r>
              <a:rPr lang="en-GB" sz="1200" kern="1200" dirty="0">
                <a:solidFill>
                  <a:schemeClr val="tx1"/>
                </a:solidFill>
                <a:effectLst/>
                <a:latin typeface="+mn-lt"/>
                <a:ea typeface="ＭＳ Ｐゴシック" charset="0"/>
                <a:cs typeface="ＭＳ Ｐゴシック" charset="0"/>
              </a:rPr>
              <a:t> interrupt enable/disable registers.</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3108924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u="none" strike="noStrike" kern="1200" baseline="0" dirty="0">
                <a:solidFill>
                  <a:schemeClr val="tx1"/>
                </a:solidFill>
                <a:latin typeface="Arial" pitchFamily="100" charset="0"/>
                <a:ea typeface="MS PGothic" pitchFamily="34" charset="-128"/>
                <a:cs typeface="ＭＳ Ｐゴシック" charset="0"/>
              </a:rPr>
              <a:t>The priority-level registers are used to determine the priority level of external interrupts. </a:t>
            </a:r>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106569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There are eight 32-bit registers that are used to set interrupt priorities for the 32 interrupts. Each register contains the priority for four interrupts, and each interrupt priority is implemented using two bits. The unused</a:t>
            </a:r>
            <a:r>
              <a:rPr lang="en-GB" sz="1200" baseline="0" dirty="0"/>
              <a:t> bits are ignored and their read values </a:t>
            </a:r>
            <a:r>
              <a:rPr lang="en-GB" sz="1200" b="0" i="0" u="none" strike="noStrike" kern="1200" baseline="0" dirty="0">
                <a:solidFill>
                  <a:schemeClr val="tx1"/>
                </a:solidFill>
                <a:latin typeface="Arial" pitchFamily="100" charset="0"/>
                <a:ea typeface="MS PGothic" pitchFamily="34" charset="-128"/>
                <a:cs typeface="ＭＳ Ｐゴシック" charset="0"/>
              </a:rPr>
              <a:t>return zeros. It is important to note here that those registers are only accessed using word-size transfer, so each access will affect four interrupt priority registers. Therefore, in order to change the contents of only one priority level register, its whole associated word must be read and only its corresponding byte is modified; then, the whole word is written back.</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206619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a:t>Now that we understand the exception types in the Cortex-M0 and how to control external interrupts using the NVIC registers, we can start looking at how to d</a:t>
            </a:r>
            <a:r>
              <a:rPr lang="en-GB" dirty="0"/>
              <a:t>esign and implement an interrupt mechanism that responds to interrupts from the timer and UART.</a:t>
            </a:r>
          </a:p>
          <a:p>
            <a:endParaRPr lang="en-GB" baseline="0" dirty="0"/>
          </a:p>
          <a:p>
            <a:endParaRPr lang="en-GB" baseline="0" dirty="0"/>
          </a:p>
          <a:p>
            <a:endParaRPr lang="en-GB" baseline="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174746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process of implementing and executing an interrupt mechanism</a:t>
            </a:r>
            <a:r>
              <a:rPr lang="en-GB" baseline="0" dirty="0"/>
              <a:t> varies depending on the type of the interrupts and the ISR to be executed; however, there are common stages in the process, as follows: </a:t>
            </a:r>
          </a:p>
          <a:p>
            <a:pPr marL="0" indent="0">
              <a:buFont typeface="+mj-lt"/>
              <a:buNone/>
            </a:pPr>
            <a:r>
              <a:rPr lang="en-GB" dirty="0"/>
              <a:t>Implement the</a:t>
            </a:r>
            <a:r>
              <a:rPr lang="en-GB" baseline="0" dirty="0"/>
              <a:t> </a:t>
            </a:r>
            <a:r>
              <a:rPr lang="en-GB" dirty="0"/>
              <a:t>interrupt generation mechanism in hardware</a:t>
            </a:r>
          </a:p>
          <a:p>
            <a:pPr marL="0" indent="0">
              <a:buFont typeface="+mj-lt"/>
              <a:buNone/>
            </a:pPr>
            <a:r>
              <a:rPr lang="en-GB" dirty="0"/>
              <a:t>Connect interrupt signals to processor</a:t>
            </a:r>
          </a:p>
          <a:p>
            <a:pPr marL="0" indent="0">
              <a:buFont typeface="+mj-lt"/>
              <a:buNone/>
            </a:pPr>
            <a:r>
              <a:rPr lang="en-GB" dirty="0"/>
              <a:t>Enable interrupts in software</a:t>
            </a:r>
          </a:p>
          <a:p>
            <a:pPr marL="0" indent="0">
              <a:buFont typeface="+mj-lt"/>
              <a:buNone/>
            </a:pPr>
            <a:r>
              <a:rPr lang="en-GB" dirty="0"/>
              <a:t>Enter an exception handler</a:t>
            </a:r>
          </a:p>
          <a:p>
            <a:pPr marL="0" indent="0">
              <a:buFont typeface="+mj-lt"/>
              <a:buNone/>
            </a:pPr>
            <a:r>
              <a:rPr lang="en-GB" dirty="0"/>
              <a:t>Exit from an exception </a:t>
            </a:r>
          </a:p>
          <a:p>
            <a:pPr marL="228600" indent="-228600">
              <a:buFont typeface="+mj-lt"/>
              <a:buAutoNum type="arabicPeriod"/>
            </a:pPr>
            <a:endParaRPr lang="en-GB" dirty="0"/>
          </a:p>
          <a:p>
            <a:pPr marL="0" indent="0">
              <a:buFont typeface="+mj-lt"/>
              <a:buNone/>
            </a:pPr>
            <a:r>
              <a:rPr lang="en-GB" dirty="0"/>
              <a:t>We will</a:t>
            </a:r>
            <a:r>
              <a:rPr lang="en-GB" baseline="0" dirty="0"/>
              <a:t> look in detail at each of these steps.</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5413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0" charset="0"/>
                <a:ea typeface="MS PGothic" pitchFamily="34" charset="-128"/>
                <a:cs typeface="ＭＳ Ｐゴシック" charset="0"/>
              </a:rPr>
              <a:t>Let’s consider two fundamental types of processing structures: polling and interrupts.</a:t>
            </a:r>
          </a:p>
          <a:p>
            <a:endParaRPr lang="en-US" sz="1200" b="0" i="0" u="none" strike="noStrike" kern="1200" baseline="0" dirty="0">
              <a:solidFill>
                <a:schemeClr val="tx1"/>
              </a:solidFill>
              <a:latin typeface="Arial" pitchFamily="100" charset="0"/>
              <a:ea typeface="MS PGothic" pitchFamily="34" charset="-128"/>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100" charset="0"/>
                <a:ea typeface="MS PGothic" pitchFamily="34" charset="-128"/>
                <a:cs typeface="ＭＳ Ｐゴシック" charset="0"/>
              </a:rPr>
              <a:t>In polling, program execution will be halted when </a:t>
            </a:r>
            <a:r>
              <a:rPr lang="en-US" sz="1200" b="0" i="0" kern="1200" dirty="0">
                <a:solidFill>
                  <a:schemeClr val="tx1"/>
                </a:solidFill>
                <a:effectLst/>
                <a:latin typeface="Arial" pitchFamily="100" charset="0"/>
                <a:ea typeface="MS PGothic" pitchFamily="34" charset="-128"/>
                <a:cs typeface="ＭＳ Ｐゴシック" charset="0"/>
              </a:rPr>
              <a:t>an I/O operation is required.</a:t>
            </a:r>
            <a:r>
              <a:rPr lang="en-US" sz="1200" b="0" i="0" kern="1200" baseline="0" dirty="0">
                <a:solidFill>
                  <a:schemeClr val="tx1"/>
                </a:solidFill>
                <a:effectLst/>
                <a:latin typeface="Arial" pitchFamily="100" charset="0"/>
                <a:ea typeface="MS PGothic" pitchFamily="34" charset="-128"/>
                <a:cs typeface="ＭＳ Ｐゴシック" charset="0"/>
              </a:rPr>
              <a:t> After that, the processor will keep checking the status of the I/O until it is ready. This approach wastes a great deal of CPU time; for example, </a:t>
            </a:r>
            <a:r>
              <a:rPr lang="en-US" sz="1200" b="0" i="0" kern="1200" dirty="0">
                <a:solidFill>
                  <a:schemeClr val="tx1"/>
                </a:solidFill>
                <a:effectLst/>
                <a:latin typeface="Arial" pitchFamily="100" charset="0"/>
                <a:ea typeface="MS PGothic" pitchFamily="34" charset="-128"/>
                <a:cs typeface="ＭＳ Ｐゴシック" charset="0"/>
              </a:rPr>
              <a:t>if we are using</a:t>
            </a:r>
            <a:r>
              <a:rPr lang="en-US" sz="1200" b="0" i="0" kern="1200" baseline="0" dirty="0">
                <a:solidFill>
                  <a:schemeClr val="tx1"/>
                </a:solidFill>
                <a:effectLst/>
                <a:latin typeface="Arial" pitchFamily="100" charset="0"/>
                <a:ea typeface="MS PGothic" pitchFamily="34" charset="-128"/>
                <a:cs typeface="ＭＳ Ｐゴシック" charset="0"/>
              </a:rPr>
              <a:t> this processing structure to display a number counting up every second, the software will need to repeatedly check the value held in the hardware timer to check when it reaches the value. This processing approach is not suitable for complex applications, as it is difficult to a build system with many activities which can respond quickly because response time depends on all other processing. </a:t>
            </a:r>
          </a:p>
          <a:p>
            <a:endParaRPr lang="en-US" sz="1200" b="0" i="0" kern="1200" baseline="0" dirty="0">
              <a:solidFill>
                <a:schemeClr val="tx1"/>
              </a:solidFill>
              <a:effectLst/>
              <a:latin typeface="Arial" pitchFamily="100" charset="0"/>
              <a:ea typeface="MS PGothic" pitchFamily="34" charset="-128"/>
              <a:cs typeface="ＭＳ Ｐゴシック" charset="0"/>
            </a:endParaRPr>
          </a:p>
          <a:p>
            <a:r>
              <a:rPr lang="en-US" sz="1200" b="0" i="0" kern="1200" baseline="0" dirty="0">
                <a:solidFill>
                  <a:schemeClr val="tx1"/>
                </a:solidFill>
                <a:effectLst/>
                <a:latin typeface="Arial" pitchFamily="100" charset="0"/>
                <a:ea typeface="MS PGothic" pitchFamily="34" charset="-128"/>
                <a:cs typeface="ＭＳ Ｐゴシック" charset="0"/>
              </a:rPr>
              <a:t>With interrupts, the hardware device being controlled, e.g., a UART peripheral, will cause a hardware interrupt to occur whenever it needs to be serviced, at which point the processor can interrupt the service routine. </a:t>
            </a:r>
            <a:r>
              <a:rPr lang="en-US" sz="1200" b="0" i="0" kern="1200" dirty="0">
                <a:solidFill>
                  <a:schemeClr val="tx1"/>
                </a:solidFill>
                <a:effectLst/>
                <a:latin typeface="Arial" pitchFamily="100" charset="0"/>
                <a:ea typeface="MS PGothic" pitchFamily="34" charset="-128"/>
                <a:cs typeface="ＭＳ Ｐゴシック" charset="0"/>
              </a:rPr>
              <a:t>For example, if we are using</a:t>
            </a:r>
            <a:r>
              <a:rPr lang="en-US" sz="1200" b="0" i="0" kern="1200" baseline="0" dirty="0">
                <a:solidFill>
                  <a:schemeClr val="tx1"/>
                </a:solidFill>
                <a:effectLst/>
                <a:latin typeface="Arial" pitchFamily="100" charset="0"/>
                <a:ea typeface="MS PGothic" pitchFamily="34" charset="-128"/>
                <a:cs typeface="ＭＳ Ｐゴシック" charset="0"/>
              </a:rPr>
              <a:t> this processing structure to display a number counting up every second, we can configure the timer peripheral to generate an interrupt every second, and the processor runs specific code (interrupt service routine: ISR) in response to display the number on a monitor or other display device. The interrupt driven approach is more efficient, as the code runs only when necessary. It is also fast as ISR response time does not depend on most other processing. In addition to this, the code modules can be developed independently.</a:t>
            </a:r>
          </a:p>
          <a:p>
            <a:endParaRPr lang="en-US" sz="1200" b="0" i="0" u="none" strike="noStrike" kern="1200" baseline="0" dirty="0">
              <a:solidFill>
                <a:schemeClr val="tx1"/>
              </a:solidFill>
              <a:latin typeface="Arial" pitchFamily="100" charset="0"/>
              <a:ea typeface="MS PGothic" pitchFamily="34" charset="-128"/>
              <a:cs typeface="ＭＳ Ｐゴシック" charset="0"/>
            </a:endParaRPr>
          </a:p>
          <a:p>
            <a:r>
              <a:rPr lang="en-US" sz="1200" b="0" i="0" u="none" strike="noStrike" kern="1200" baseline="0" dirty="0">
                <a:solidFill>
                  <a:schemeClr val="tx1"/>
                </a:solidFill>
                <a:latin typeface="Arial" pitchFamily="100" charset="0"/>
                <a:ea typeface="MS PGothic" pitchFamily="34" charset="-128"/>
                <a:cs typeface="ＭＳ Ｐゴシック" charset="0"/>
              </a:rPr>
              <a:t>This approach is particularly useful in low power applications, as the processor can enter sleep mode when no processing is required.</a:t>
            </a:r>
            <a:endParaRPr lang="en-US" sz="1200" b="0" i="0" kern="1200" baseline="0" dirty="0">
              <a:solidFill>
                <a:schemeClr val="tx1"/>
              </a:solidFill>
              <a:effectLst/>
              <a:latin typeface="Arial" pitchFamily="100" charset="0"/>
              <a:ea typeface="MS PGothic"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3835373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design our</a:t>
            </a:r>
            <a:r>
              <a:rPr lang="en-GB" baseline="0" dirty="0"/>
              <a:t> first interrupt mechanism, we use the timer peripheral we have implemented previously. We modify our initial design to add an interrupt signal generated every time the counter reaches zero. Such a signal will prompt the processor to execute an interrupt service routine. For example, displaying a number on the monitor or switching on one of the</a:t>
            </a:r>
            <a:r>
              <a:rPr lang="en-GB" baseline="0" dirty="0">
                <a:solidFill>
                  <a:srgbClr val="FF0000"/>
                </a:solidFill>
              </a:rPr>
              <a:t> LEDs </a:t>
            </a:r>
            <a:r>
              <a:rPr lang="en-GB" baseline="0" dirty="0"/>
              <a:t>connected to the GPIO.</a:t>
            </a:r>
          </a:p>
          <a:p>
            <a:endParaRPr lang="en-GB" baseline="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3493104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To design the second interrupt mechanism, we use the UART peripheral we implemented previously. We modify our initial design to add an interrupt signal if the receiver FIFO is not empty. Such a signal will prompt the processor to execute an interrupt service routine, for example, printing a character to the screen. </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23</a:t>
            </a:fld>
            <a:endParaRPr lang="en-US" altLang="en-US" dirty="0"/>
          </a:p>
        </p:txBody>
      </p:sp>
    </p:spTree>
    <p:extLst>
      <p:ext uri="{BB962C8B-B14F-4D97-AF65-F5344CB8AC3E}">
        <p14:creationId xmlns:p14="http://schemas.microsoft.com/office/powerpoint/2010/main" val="576182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24</a:t>
            </a:fld>
            <a:endParaRPr lang="en-US" altLang="en-US" dirty="0"/>
          </a:p>
        </p:txBody>
      </p:sp>
    </p:spTree>
    <p:extLst>
      <p:ext uri="{BB962C8B-B14F-4D97-AF65-F5344CB8AC3E}">
        <p14:creationId xmlns:p14="http://schemas.microsoft.com/office/powerpoint/2010/main" val="226690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GB" dirty="0"/>
              <a:t>In</a:t>
            </a:r>
            <a:r>
              <a:rPr lang="en-GB" baseline="0" dirty="0"/>
              <a:t> order to enable interrupts in the software, we first need to </a:t>
            </a:r>
            <a:r>
              <a:rPr lang="en-US" sz="2000" baseline="0" dirty="0"/>
              <a:t>c</a:t>
            </a:r>
            <a:r>
              <a:rPr lang="en-US" sz="2000" dirty="0"/>
              <a:t>onfigure the NVIC</a:t>
            </a:r>
            <a:r>
              <a:rPr lang="en-US" sz="2000" baseline="0" dirty="0"/>
              <a:t> registers. To do this, we need to specify the priority of each interrupt by setting the </a:t>
            </a:r>
            <a:r>
              <a:rPr lang="en-US" sz="1800" dirty="0"/>
              <a:t>interrupt priority registers.</a:t>
            </a:r>
          </a:p>
          <a:p>
            <a:pPr marL="0" indent="0">
              <a:buFont typeface="Arial" charset="0"/>
              <a:buNone/>
            </a:pPr>
            <a:r>
              <a:rPr lang="en-US" sz="1800" dirty="0"/>
              <a:t>Then we need to enable the interrupt by setting the interrupt enable register.</a:t>
            </a:r>
            <a:r>
              <a:rPr lang="en-US" sz="1800" baseline="0" dirty="0"/>
              <a:t> Some assembly code is shown here to illustrate how these two steps are performed.</a:t>
            </a:r>
          </a:p>
          <a:p>
            <a:pPr marL="0" indent="0">
              <a:buFont typeface="Arial" charset="0"/>
              <a:buNone/>
            </a:pPr>
            <a:endParaRPr lang="en-US" sz="1800" baseline="0" dirty="0"/>
          </a:p>
          <a:p>
            <a:pPr marL="0" indent="0">
              <a:buFont typeface="Arial" charset="0"/>
              <a:buNone/>
            </a:pPr>
            <a:r>
              <a:rPr lang="en-US" sz="1800" baseline="0" dirty="0"/>
              <a:t>After the NVIC registers are configured, we need to make sure that the </a:t>
            </a:r>
            <a:r>
              <a:rPr lang="en-US" sz="1800" dirty="0"/>
              <a:t>PRIMASK register is set to zero, or</a:t>
            </a:r>
            <a:r>
              <a:rPr lang="en-US" sz="1800" baseline="0" dirty="0"/>
              <a:t> it will block all interrupts </a:t>
            </a:r>
            <a:r>
              <a:rPr lang="en-GB" sz="1800" dirty="0"/>
              <a:t>apart from NMI and the hard fault exception. To achieve this, we</a:t>
            </a:r>
            <a:r>
              <a:rPr lang="en-GB" sz="1800" baseline="0" dirty="0"/>
              <a:t> can use the two instructions shown here.</a:t>
            </a:r>
            <a:endParaRPr lang="en-GB" sz="1800" dirty="0"/>
          </a:p>
          <a:p>
            <a:pPr marL="0" indent="0">
              <a:buFont typeface="Arial" charset="0"/>
              <a:buNone/>
            </a:pPr>
            <a:endParaRPr lang="en-US" sz="1800" dirty="0"/>
          </a:p>
          <a:p>
            <a:pPr lvl="1"/>
            <a:endParaRPr lang="en-US" sz="18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25</a:t>
            </a:fld>
            <a:endParaRPr lang="en-US" altLang="en-US" dirty="0"/>
          </a:p>
        </p:txBody>
      </p:sp>
    </p:spTree>
    <p:extLst>
      <p:ext uri="{BB962C8B-B14F-4D97-AF65-F5344CB8AC3E}">
        <p14:creationId xmlns:p14="http://schemas.microsoft.com/office/powerpoint/2010/main" val="2562089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Entering an</a:t>
            </a:r>
            <a:r>
              <a:rPr lang="en-GB" baseline="0" dirty="0"/>
              <a:t> </a:t>
            </a:r>
            <a:r>
              <a:rPr lang="en-GB" dirty="0"/>
              <a:t>exception handler</a:t>
            </a:r>
            <a:r>
              <a:rPr lang="en-GB" baseline="0" dirty="0"/>
              <a:t> is done as follows. First, </a:t>
            </a:r>
            <a:r>
              <a:rPr lang="en-GB" sz="1200" baseline="0" dirty="0"/>
              <a:t>f</a:t>
            </a:r>
            <a:r>
              <a:rPr lang="en-GB" sz="1200" dirty="0"/>
              <a:t>inish the current instruction (except for lengthy instructions)</a:t>
            </a:r>
            <a:r>
              <a:rPr lang="en-GB" sz="1200" baseline="0" dirty="0"/>
              <a:t>; then, l</a:t>
            </a:r>
            <a:r>
              <a:rPr lang="en-GB" sz="1200" dirty="0"/>
              <a:t>ook up the interrupt vector and branch to the entry address of the exception handler</a:t>
            </a:r>
            <a:r>
              <a:rPr lang="en-GB" sz="1200" baseline="0" dirty="0"/>
              <a:t>.</a:t>
            </a:r>
          </a:p>
          <a:p>
            <a:r>
              <a:rPr lang="en-GB" sz="1200" baseline="0" dirty="0"/>
              <a:t>After that, p</a:t>
            </a:r>
            <a:r>
              <a:rPr lang="en-GB" sz="1200" dirty="0"/>
              <a:t>ush context onto the current stack (MSP or PSP). This</a:t>
            </a:r>
            <a:r>
              <a:rPr lang="en-GB" sz="1200" baseline="0" dirty="0"/>
              <a:t> process is called stacking, and occurs </a:t>
            </a:r>
            <a:r>
              <a:rPr lang="en-GB" sz="1200" b="0" i="0" u="none" strike="noStrike" kern="1200" baseline="0" dirty="0">
                <a:solidFill>
                  <a:schemeClr val="tx1"/>
                </a:solidFill>
                <a:latin typeface="Arial" pitchFamily="100" charset="0"/>
                <a:ea typeface="MS PGothic" pitchFamily="34" charset="-128"/>
                <a:cs typeface="ＭＳ Ｐゴシック" charset="0"/>
              </a:rPr>
              <a:t>when an exception takes place. Eight registers are pushed to the stack automatically. These registers are R0 to R3, R12, R14 (the link register), the return address (address of the next instruction, or program counter), and the program status register (xPSR).</a:t>
            </a:r>
            <a:endParaRPr lang="en-GB" sz="1200" dirty="0"/>
          </a:p>
          <a:p>
            <a:endParaRPr lang="en-GB" sz="1200" dirty="0"/>
          </a:p>
          <a:p>
            <a:r>
              <a:rPr lang="en-GB" sz="1200" dirty="0"/>
              <a:t>After</a:t>
            </a:r>
            <a:r>
              <a:rPr lang="en-GB" sz="1200" baseline="0" dirty="0"/>
              <a:t> stacking, l</a:t>
            </a:r>
            <a:r>
              <a:rPr lang="en-GB" sz="1200" dirty="0"/>
              <a:t>oad the PC with the address of the exception handler.</a:t>
            </a:r>
            <a:r>
              <a:rPr lang="en-GB" sz="1200" baseline="0" dirty="0"/>
              <a:t> Next, l</a:t>
            </a:r>
            <a:r>
              <a:rPr lang="en-GB" sz="1200" dirty="0"/>
              <a:t>oad LR with EXC_RETURN code; then,</a:t>
            </a:r>
            <a:r>
              <a:rPr lang="en-GB" sz="1200" baseline="0" dirty="0"/>
              <a:t> l</a:t>
            </a:r>
            <a:r>
              <a:rPr lang="en-GB" sz="1200" dirty="0"/>
              <a:t>oad IPSR with exception number. Finally,</a:t>
            </a:r>
            <a:r>
              <a:rPr lang="en-GB" sz="1200" baseline="0" dirty="0"/>
              <a:t> s</a:t>
            </a:r>
            <a:r>
              <a:rPr lang="en-GB" sz="1200" dirty="0"/>
              <a:t>tart executing the code of the exception handler.</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26</a:t>
            </a:fld>
            <a:endParaRPr lang="en-US" altLang="en-US" dirty="0"/>
          </a:p>
        </p:txBody>
      </p:sp>
    </p:spTree>
    <p:extLst>
      <p:ext uri="{BB962C8B-B14F-4D97-AF65-F5344CB8AC3E}">
        <p14:creationId xmlns:p14="http://schemas.microsoft.com/office/powerpoint/2010/main" val="6023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27</a:t>
            </a:fld>
            <a:endParaRPr lang="en-US" altLang="en-US" dirty="0"/>
          </a:p>
        </p:txBody>
      </p:sp>
    </p:spTree>
    <p:extLst>
      <p:ext uri="{BB962C8B-B14F-4D97-AF65-F5344CB8AC3E}">
        <p14:creationId xmlns:p14="http://schemas.microsoft.com/office/powerpoint/2010/main" val="108624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an interrupt-driven processing environment, we can differentiate between two types of interruption events: </a:t>
            </a:r>
            <a:r>
              <a:rPr lang="en-GB" dirty="0"/>
              <a:t>internal or external.</a:t>
            </a:r>
            <a:r>
              <a:rPr lang="en-GB" baseline="0" dirty="0"/>
              <a:t> </a:t>
            </a:r>
            <a:r>
              <a:rPr lang="en-GB" dirty="0"/>
              <a:t>Both cause the program flow to exit the current program thread and execute a piece of code associated with the event. An external event</a:t>
            </a:r>
            <a:r>
              <a:rPr lang="en-GB" baseline="0" dirty="0"/>
              <a:t> is called an </a:t>
            </a:r>
            <a:r>
              <a:rPr lang="en-US" dirty="0"/>
              <a:t>exception handler.</a:t>
            </a:r>
            <a:r>
              <a:rPr lang="en-GB" baseline="0" dirty="0"/>
              <a:t> </a:t>
            </a:r>
            <a:r>
              <a:rPr lang="en-US" dirty="0"/>
              <a:t>When the processor finishes executing the exception handler, it will return to the interrupted</a:t>
            </a:r>
            <a:r>
              <a:rPr lang="en-US" baseline="0" dirty="0"/>
              <a:t> </a:t>
            </a:r>
            <a:r>
              <a:rPr lang="en-US" dirty="0"/>
              <a:t>program and resume the original task.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a:t>
            </a:r>
            <a:r>
              <a:rPr lang="en-US" dirty="0"/>
              <a:t>status of the interrupted program should</a:t>
            </a:r>
            <a:r>
              <a:rPr lang="en-US" baseline="0" dirty="0"/>
              <a:t> be noted </a:t>
            </a:r>
            <a:r>
              <a:rPr lang="en-US" dirty="0"/>
              <a:t>in case of an interruption event.</a:t>
            </a:r>
            <a:r>
              <a:rPr lang="en-US" baseline="0" dirty="0"/>
              <a:t> The</a:t>
            </a:r>
            <a:r>
              <a:rPr lang="en-US" dirty="0"/>
              <a:t> information is then restored after the exception handler has completed its task.</a:t>
            </a:r>
            <a:r>
              <a:rPr lang="en-US" baseline="0" dirty="0"/>
              <a:t> This will ensure that the processor can resume its original task correctly. </a:t>
            </a:r>
            <a:endParaRPr lang="en-US" dirty="0"/>
          </a:p>
          <a:p>
            <a:endParaRPr lang="en-US" dirty="0"/>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7003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For example, </a:t>
            </a:r>
            <a:r>
              <a:rPr lang="en-US" sz="1200" b="0" i="0" u="none" strike="noStrike" kern="1200" baseline="0" dirty="0">
                <a:solidFill>
                  <a:schemeClr val="tx1"/>
                </a:solidFill>
                <a:latin typeface="Arial" pitchFamily="100" charset="0"/>
                <a:ea typeface="MS PGothic" pitchFamily="34" charset="-128"/>
                <a:cs typeface="ＭＳ Ｐゴシック" charset="0"/>
              </a:rPr>
              <a:t>interrupts can be generated using on-chip </a:t>
            </a:r>
            <a:r>
              <a:rPr lang="en-GB" sz="1200" b="0" i="0" u="none" strike="noStrike" kern="1200" baseline="0" dirty="0">
                <a:solidFill>
                  <a:schemeClr val="tx1"/>
                </a:solidFill>
                <a:latin typeface="Arial" pitchFamily="100" charset="0"/>
                <a:ea typeface="MS PGothic" pitchFamily="34" charset="-128"/>
                <a:cs typeface="ＭＳ Ｐゴシック" charset="0"/>
              </a:rPr>
              <a:t>peripherals or by software. </a:t>
            </a:r>
            <a:r>
              <a:rPr lang="en-US" sz="1200" b="0" i="0" u="none" strike="noStrike" kern="1200" baseline="0" dirty="0">
                <a:solidFill>
                  <a:schemeClr val="tx1"/>
                </a:solidFill>
                <a:latin typeface="Arial" pitchFamily="100" charset="0"/>
                <a:ea typeface="MS PGothic" pitchFamily="34" charset="-128"/>
                <a:cs typeface="ＭＳ Ｐゴシック" charset="0"/>
              </a:rPr>
              <a:t>The majority of modern processors support both exceptions and interrupts. The software code that is executed when an interrupt occurs is called an interrupt handler or interrupt service routine (ISR). Both exception handlers and ISR are usually part of the program code in the compiled program image.</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249769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0" charset="0"/>
                <a:ea typeface="MS PGothic" pitchFamily="34" charset="-128"/>
                <a:cs typeface="ＭＳ Ｐゴシック" charset="0"/>
              </a:rPr>
              <a:t>Exceptions can be divided into different levels of priority. This means that while an exception handler is running an exception of a low priority, a higher priority exception can be triggered and serviced. This is commonly known as a nested exception, as can be seen in this figure. The priority level of an exception can be manipulated or it can be a fixed value. Some exceptions can also be disabled or enabled by software.</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5777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Arial" pitchFamily="100" charset="0"/>
                <a:ea typeface="MS PGothic" pitchFamily="34" charset="-128"/>
                <a:cs typeface="ＭＳ Ｐゴシック" charset="0"/>
              </a:rPr>
              <a:t>The Cortex-M0 processor, which is based on the Armv6-M architecture, contains a built-in interrupt controller that supports up to 32 interrupt request (IRQ) inputs and a non-maskable interrupt (NMI) input, as shown in this diagram. </a:t>
            </a:r>
          </a:p>
          <a:p>
            <a:endParaRPr lang="en-GB" sz="1200" b="0" i="0" u="none" strike="noStrike" kern="1200" baseline="0" dirty="0">
              <a:solidFill>
                <a:schemeClr val="tx1"/>
              </a:solidFill>
              <a:latin typeface="Arial" pitchFamily="100" charset="0"/>
              <a:ea typeface="MS PGothic" pitchFamily="34" charset="-128"/>
              <a:cs typeface="ＭＳ Ｐゴシック" charset="0"/>
            </a:endParaRPr>
          </a:p>
          <a:p>
            <a:r>
              <a:rPr lang="en-GB" sz="1200" b="0" i="0" u="none" strike="noStrike" kern="1200" baseline="0" dirty="0">
                <a:solidFill>
                  <a:schemeClr val="tx1"/>
                </a:solidFill>
                <a:latin typeface="Arial" pitchFamily="100" charset="0"/>
                <a:ea typeface="MS PGothic" pitchFamily="34" charset="-128"/>
                <a:cs typeface="ＭＳ Ｐゴシック" charset="0"/>
              </a:rPr>
              <a:t>The IRQ and the NMI can be generated from on-chip peripherals or external sources if the microcontroller design supports it.</a:t>
            </a:r>
            <a:r>
              <a:rPr lang="en-US" sz="1200" b="0" i="0" u="none" strike="noStrike" kern="1200" baseline="0" dirty="0">
                <a:solidFill>
                  <a:schemeClr val="tx1"/>
                </a:solidFill>
                <a:latin typeface="Arial" pitchFamily="100" charset="0"/>
                <a:ea typeface="MS PGothic" pitchFamily="34" charset="-128"/>
                <a:cs typeface="ＭＳ Ｐゴシック" charset="0"/>
              </a:rPr>
              <a:t> The nested vectored interrupt controller (NVICI) compares the priority between interrupt requests and the current priority level so that nested interrupts can be handled automatically. If an interrupt is accepted, the NVICI block communicates with the processor so that the processor can execute the correct interrupt handler. The NVIC block can accept a maximum of 32 interrupt request signals and an NMI input. </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156767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Arial" pitchFamily="100" charset="0"/>
                <a:ea typeface="MS PGothic" pitchFamily="34" charset="-128"/>
                <a:cs typeface="ＭＳ Ｐゴシック" charset="0"/>
              </a:rPr>
              <a:t>The Cortex-M0 supports an array of internal exceptions and each exception has a unique exception number. </a:t>
            </a:r>
            <a:r>
              <a:rPr lang="en-GB" sz="1200" kern="1200" dirty="0">
                <a:solidFill>
                  <a:schemeClr val="tx1"/>
                </a:solidFill>
                <a:effectLst/>
                <a:latin typeface="+mn-lt"/>
                <a:ea typeface="ＭＳ Ｐゴシック" charset="0"/>
                <a:cs typeface="ＭＳ Ｐゴシック" charset="0"/>
              </a:rPr>
              <a:t>Exceptions generated inside the processor are given a number between 1 and 15 while external interrupts</a:t>
            </a:r>
            <a:r>
              <a:rPr lang="en-GB" sz="1200" kern="1200" baseline="0" dirty="0">
                <a:solidFill>
                  <a:schemeClr val="tx1"/>
                </a:solidFill>
                <a:effectLst/>
                <a:latin typeface="+mn-lt"/>
                <a:ea typeface="ＭＳ Ｐゴシック" charset="0"/>
                <a:cs typeface="ＭＳ Ｐゴシック" charset="0"/>
              </a:rPr>
              <a:t> range from 16 to 47</a:t>
            </a:r>
            <a:r>
              <a:rPr lang="en-GB" sz="1200" b="0" i="0" u="none" strike="noStrike" kern="1200" baseline="0" dirty="0">
                <a:solidFill>
                  <a:schemeClr val="tx1"/>
                </a:solidFill>
                <a:latin typeface="Arial" pitchFamily="100" charset="0"/>
                <a:ea typeface="MS PGothic" pitchFamily="34" charset="-128"/>
                <a:cs typeface="ＭＳ Ｐゴシック" charset="0"/>
              </a:rPr>
              <a:t>. Each of the exception types also have priority levels associated with them. These priority values can be fixed or programmable, as seen in the table. The table here shows a summary of exception types, exception numbers, and priority levels. We are now going to look at each of these types in more detail.</a:t>
            </a: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191637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describes the Reset and NMI models.  Note that the NMI </a:t>
            </a:r>
            <a:r>
              <a:rPr lang="en-GB" sz="1200" b="0" i="0" u="none" strike="noStrike" kern="1200" baseline="0" dirty="0">
                <a:solidFill>
                  <a:schemeClr val="tx1"/>
                </a:solidFill>
                <a:latin typeface="Arial" pitchFamily="100" charset="0"/>
                <a:ea typeface="MS PGothic" pitchFamily="34" charset="-128"/>
                <a:cs typeface="ＭＳ Ｐゴシック" charset="0"/>
              </a:rPr>
              <a:t>is well designed for use in safety critical systems such as the automotive industry. Due to the fact that the NMI cannot be disabled by control registers, responsiveness is guaranteed.</a:t>
            </a: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193076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Three more models, </a:t>
            </a:r>
            <a:r>
              <a:rPr lang="en-GB" dirty="0" err="1"/>
              <a:t>HardFault</a:t>
            </a:r>
            <a:r>
              <a:rPr lang="en-GB" dirty="0"/>
              <a:t>, </a:t>
            </a:r>
            <a:r>
              <a:rPr lang="en-GB" dirty="0" err="1"/>
              <a:t>SVCall</a:t>
            </a:r>
            <a:r>
              <a:rPr lang="en-GB" dirty="0"/>
              <a:t> and </a:t>
            </a:r>
            <a:r>
              <a:rPr lang="en-GB" dirty="0" err="1"/>
              <a:t>PendSV</a:t>
            </a:r>
            <a:r>
              <a:rPr lang="en-GB" dirty="0"/>
              <a:t>, are described above.</a:t>
            </a: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259407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157870" y="1563688"/>
            <a:ext cx="8181643" cy="1555750"/>
          </a:xfrm>
        </p:spPr>
        <p:txBody>
          <a:bodyPr wrap="square" numCol="1" compatLnSpc="1">
            <a:prstTxWarp prst="textNoShape">
              <a:avLst/>
            </a:prstTxWarp>
          </a:bodyPr>
          <a:lstStyle/>
          <a:p>
            <a:pPr>
              <a:defRPr/>
            </a:pPr>
            <a:r>
              <a:rPr lang="en-GB" sz="6000"/>
              <a:t>Interrupt Mechanisms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Armv6-M Exception Model</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GB" dirty="0"/>
              <a:t>Reset</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Armv6-M profile supports two levels of reset.</a:t>
            </a:r>
          </a:p>
          <a:p>
            <a:pPr lvl="1"/>
            <a:r>
              <a:rPr lang="en-IN" altLang="en-US" dirty="0">
                <a:ea typeface="ＭＳ Ｐゴシック" panose="020B0600070205080204" pitchFamily="34" charset="-128"/>
              </a:rPr>
              <a:t>Power-on reset resets the processor, SCS, and debug logic.</a:t>
            </a:r>
          </a:p>
          <a:p>
            <a:pPr lvl="1"/>
            <a:r>
              <a:rPr lang="en-IN" altLang="en-US" dirty="0">
                <a:ea typeface="ＭＳ Ｐゴシック" panose="020B0600070205080204" pitchFamily="34" charset="-128"/>
              </a:rPr>
              <a:t>Local reset resets the processor and SCS, and not the debug-related resources.</a:t>
            </a:r>
          </a:p>
          <a:p>
            <a:pPr lvl="1"/>
            <a:r>
              <a:rPr lang="en-IN" altLang="en-US" dirty="0">
                <a:ea typeface="ＭＳ Ｐゴシック" panose="020B0600070205080204" pitchFamily="34" charset="-128"/>
              </a:rPr>
              <a:t>The reset exception is permanently enabled with a fixed priority of -3.</a:t>
            </a:r>
          </a:p>
          <a:p>
            <a:r>
              <a:rPr lang="en-GB" dirty="0"/>
              <a:t>Non maskable interrupt (NMI)</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second highest priority exception cannot be disabled.</a:t>
            </a:r>
          </a:p>
          <a:p>
            <a:pPr lvl="1"/>
            <a:r>
              <a:rPr lang="en-IN" altLang="en-US" dirty="0">
                <a:ea typeface="ＭＳ Ｐゴシック" panose="020B0600070205080204" pitchFamily="34" charset="-128"/>
              </a:rPr>
              <a:t>Useful for safety critical systems like industrial control or automotive</a:t>
            </a:r>
          </a:p>
          <a:p>
            <a:pPr lvl="1"/>
            <a:r>
              <a:rPr lang="en-IN" altLang="en-US" dirty="0">
                <a:ea typeface="ＭＳ Ｐゴシック" panose="020B0600070205080204" pitchFamily="34" charset="-128"/>
              </a:rPr>
              <a:t>Can be used for power failure handling or as a watchdog</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4085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Armv6-M Exception Model</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GB" dirty="0"/>
              <a:t>HardFault</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HardFault is the generic fault that exists for all classes of fault that cannot be handled by any of the other exception mechanisms.</a:t>
            </a:r>
          </a:p>
          <a:p>
            <a:pPr lvl="1"/>
            <a:r>
              <a:rPr lang="en-IN" altLang="en-US" dirty="0">
                <a:ea typeface="ＭＳ Ｐゴシック" panose="020B0600070205080204" pitchFamily="34" charset="-128"/>
              </a:rPr>
              <a:t>For example, trying to execute an unknown opcode, or a fault on a bus interface or memory system</a:t>
            </a:r>
          </a:p>
          <a:p>
            <a:r>
              <a:rPr lang="en-GB" dirty="0"/>
              <a:t>SVCall (SuperVisor Call)</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SVCall exception takes place when SVC instruction is executed.</a:t>
            </a:r>
          </a:p>
          <a:p>
            <a:pPr lvl="1"/>
            <a:r>
              <a:rPr lang="en-IN" altLang="en-US" dirty="0">
                <a:ea typeface="ＭＳ Ｐゴシック" panose="020B0600070205080204" pitchFamily="34" charset="-128"/>
              </a:rPr>
              <a:t>Is usually used in an OS control</a:t>
            </a:r>
          </a:p>
          <a:p>
            <a:r>
              <a:rPr lang="en-GB" dirty="0"/>
              <a:t>PendSV (Pendable Service Call)</a:t>
            </a:r>
            <a:endParaRPr lang="en-US" altLang="en-US" dirty="0">
              <a:ea typeface="ＭＳ Ｐゴシック" panose="020B0600070205080204" pitchFamily="34" charset="-128"/>
            </a:endParaRPr>
          </a:p>
          <a:p>
            <a:pPr lvl="1"/>
            <a:r>
              <a:rPr lang="en-GB" dirty="0"/>
              <a:t>Similar to an SVCall, but does not immediately take place</a:t>
            </a:r>
          </a:p>
          <a:p>
            <a:pPr lvl="1"/>
            <a:r>
              <a:rPr lang="en-GB" dirty="0"/>
              <a:t>Starts only when high-priority tasks are completed</a:t>
            </a:r>
            <a:endParaRPr lang="en-IN"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9255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Armv6-M Exception Model</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GB" dirty="0"/>
              <a:t>SysTick</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System Tick timer is another feature of an OS application.</a:t>
            </a:r>
          </a:p>
          <a:p>
            <a:pPr lvl="1"/>
            <a:r>
              <a:rPr lang="en-IN" altLang="en-US" dirty="0">
                <a:ea typeface="ＭＳ Ｐゴシック" panose="020B0600070205080204" pitchFamily="34" charset="-128"/>
              </a:rPr>
              <a:t>Exception starts when an regular interrupt is generated from a timer.</a:t>
            </a:r>
          </a:p>
          <a:p>
            <a:r>
              <a:rPr lang="en-GB" dirty="0"/>
              <a:t>External interrupts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Supports up to 32 external interrupts, which can be connected from on-chip peripherals</a:t>
            </a:r>
          </a:p>
          <a:p>
            <a:pPr lvl="1"/>
            <a:r>
              <a:rPr lang="en-IN" altLang="en-US" dirty="0">
                <a:ea typeface="ＭＳ Ｐゴシック" panose="020B0600070205080204" pitchFamily="34" charset="-128"/>
              </a:rPr>
              <a:t>Needs to be enabled before being used</a:t>
            </a:r>
          </a:p>
          <a:p>
            <a:pPr lvl="1"/>
            <a:r>
              <a:rPr lang="en-IN" altLang="en-US" dirty="0">
                <a:ea typeface="ＭＳ Ｐゴシック" panose="020B0600070205080204" pitchFamily="34" charset="-128"/>
              </a:rPr>
              <a:t>Programmable priorities</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1340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Interrupt Controller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GB" dirty="0"/>
              <a:t>Memory map of nested vectored interrupt controller (NVIC)</a:t>
            </a:r>
            <a:endParaRPr lang="en-US" altLang="en-US" dirty="0">
              <a:ea typeface="ＭＳ Ｐゴシック" panose="020B0600070205080204" pitchFamily="34" charset="-128"/>
            </a:endParaRPr>
          </a:p>
        </p:txBody>
      </p:sp>
      <p:cxnSp>
        <p:nvCxnSpPr>
          <p:cNvPr id="5" name="Straight Connector 4">
            <a:extLst>
              <a:ext uri="{FF2B5EF4-FFF2-40B4-BE49-F238E27FC236}">
                <a16:creationId xmlns:a16="http://schemas.microsoft.com/office/drawing/2014/main" id="{015786C9-DCF4-4B54-92AD-C63B3468E1A0}"/>
              </a:ext>
            </a:extLst>
          </p:cNvPr>
          <p:cNvCxnSpPr/>
          <p:nvPr/>
        </p:nvCxnSpPr>
        <p:spPr bwMode="auto">
          <a:xfrm flipV="1">
            <a:off x="3489016" y="2235201"/>
            <a:ext cx="1248346" cy="44926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6" name="Straight Connector 5">
            <a:extLst>
              <a:ext uri="{FF2B5EF4-FFF2-40B4-BE49-F238E27FC236}">
                <a16:creationId xmlns:a16="http://schemas.microsoft.com/office/drawing/2014/main" id="{9966A3FD-D60C-4BE1-AF40-136812163465}"/>
              </a:ext>
            </a:extLst>
          </p:cNvPr>
          <p:cNvCxnSpPr/>
          <p:nvPr/>
        </p:nvCxnSpPr>
        <p:spPr bwMode="auto">
          <a:xfrm>
            <a:off x="3518637" y="3124201"/>
            <a:ext cx="1218724" cy="146526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806E4990-3187-4758-A03A-B24DDECDDC6A}"/>
              </a:ext>
            </a:extLst>
          </p:cNvPr>
          <p:cNvCxnSpPr/>
          <p:nvPr/>
        </p:nvCxnSpPr>
        <p:spPr bwMode="auto">
          <a:xfrm>
            <a:off x="6743178" y="3546477"/>
            <a:ext cx="1210260" cy="631825"/>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CBA5B066-9942-49B3-A054-7D6329166CEA}"/>
              </a:ext>
            </a:extLst>
          </p:cNvPr>
          <p:cNvCxnSpPr/>
          <p:nvPr/>
        </p:nvCxnSpPr>
        <p:spPr bwMode="auto">
          <a:xfrm flipV="1">
            <a:off x="6743178" y="2235202"/>
            <a:ext cx="1210260" cy="600075"/>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9" name="Rectangle 8">
            <a:extLst>
              <a:ext uri="{FF2B5EF4-FFF2-40B4-BE49-F238E27FC236}">
                <a16:creationId xmlns:a16="http://schemas.microsoft.com/office/drawing/2014/main" id="{17B1C437-C386-4E08-9CCD-266EC8AA83AB}"/>
              </a:ext>
            </a:extLst>
          </p:cNvPr>
          <p:cNvSpPr/>
          <p:nvPr/>
        </p:nvSpPr>
        <p:spPr bwMode="auto">
          <a:xfrm>
            <a:off x="1512821" y="2235201"/>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cs typeface="+mn-cs"/>
              </a:rPr>
              <a:t>Reserved</a:t>
            </a:r>
          </a:p>
        </p:txBody>
      </p:sp>
      <p:sp>
        <p:nvSpPr>
          <p:cNvPr id="10" name="Rectangle 9">
            <a:extLst>
              <a:ext uri="{FF2B5EF4-FFF2-40B4-BE49-F238E27FC236}">
                <a16:creationId xmlns:a16="http://schemas.microsoft.com/office/drawing/2014/main" id="{39F482D4-DD76-4E09-9C11-9C95D8463798}"/>
              </a:ext>
            </a:extLst>
          </p:cNvPr>
          <p:cNvSpPr/>
          <p:nvPr/>
        </p:nvSpPr>
        <p:spPr bwMode="auto">
          <a:xfrm>
            <a:off x="1512821" y="3070226"/>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cs typeface="+mn-cs"/>
              </a:rPr>
              <a:t>External Device</a:t>
            </a:r>
          </a:p>
        </p:txBody>
      </p:sp>
      <p:sp>
        <p:nvSpPr>
          <p:cNvPr id="11" name="Rectangle 10">
            <a:extLst>
              <a:ext uri="{FF2B5EF4-FFF2-40B4-BE49-F238E27FC236}">
                <a16:creationId xmlns:a16="http://schemas.microsoft.com/office/drawing/2014/main" id="{6C208D47-42EF-4A40-B3BA-988D608D7E27}"/>
              </a:ext>
            </a:extLst>
          </p:cNvPr>
          <p:cNvSpPr/>
          <p:nvPr/>
        </p:nvSpPr>
        <p:spPr bwMode="auto">
          <a:xfrm>
            <a:off x="1512821" y="4022726"/>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cs typeface="+mn-cs"/>
              </a:rPr>
              <a:t>External RAM</a:t>
            </a:r>
          </a:p>
        </p:txBody>
      </p:sp>
      <p:sp>
        <p:nvSpPr>
          <p:cNvPr id="12" name="Rectangle 11">
            <a:extLst>
              <a:ext uri="{FF2B5EF4-FFF2-40B4-BE49-F238E27FC236}">
                <a16:creationId xmlns:a16="http://schemas.microsoft.com/office/drawing/2014/main" id="{4161780B-58B7-46CB-937C-7171170EF786}"/>
              </a:ext>
            </a:extLst>
          </p:cNvPr>
          <p:cNvSpPr/>
          <p:nvPr/>
        </p:nvSpPr>
        <p:spPr bwMode="auto">
          <a:xfrm>
            <a:off x="1512821" y="4975226"/>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cs typeface="+mn-cs"/>
              </a:rPr>
              <a:t>Peripherals</a:t>
            </a:r>
          </a:p>
        </p:txBody>
      </p:sp>
      <p:sp>
        <p:nvSpPr>
          <p:cNvPr id="13" name="Rectangle 12">
            <a:extLst>
              <a:ext uri="{FF2B5EF4-FFF2-40B4-BE49-F238E27FC236}">
                <a16:creationId xmlns:a16="http://schemas.microsoft.com/office/drawing/2014/main" id="{D182B70E-D8BD-44AE-9372-7946337CB4C3}"/>
              </a:ext>
            </a:extLst>
          </p:cNvPr>
          <p:cNvSpPr/>
          <p:nvPr/>
        </p:nvSpPr>
        <p:spPr bwMode="auto">
          <a:xfrm>
            <a:off x="1512821" y="5451476"/>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cs typeface="+mn-cs"/>
              </a:rPr>
              <a:t>SRAM</a:t>
            </a:r>
          </a:p>
        </p:txBody>
      </p:sp>
      <p:sp>
        <p:nvSpPr>
          <p:cNvPr id="14" name="Rectangle 13">
            <a:extLst>
              <a:ext uri="{FF2B5EF4-FFF2-40B4-BE49-F238E27FC236}">
                <a16:creationId xmlns:a16="http://schemas.microsoft.com/office/drawing/2014/main" id="{199BD906-7983-46A9-9869-77B9F1B21756}"/>
              </a:ext>
            </a:extLst>
          </p:cNvPr>
          <p:cNvSpPr/>
          <p:nvPr/>
        </p:nvSpPr>
        <p:spPr bwMode="auto">
          <a:xfrm>
            <a:off x="1512821" y="5927726"/>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cs typeface="+mn-cs"/>
              </a:rPr>
              <a:t>Code</a:t>
            </a:r>
          </a:p>
        </p:txBody>
      </p:sp>
      <p:sp>
        <p:nvSpPr>
          <p:cNvPr id="15" name="Rectangle 14">
            <a:extLst>
              <a:ext uri="{FF2B5EF4-FFF2-40B4-BE49-F238E27FC236}">
                <a16:creationId xmlns:a16="http://schemas.microsoft.com/office/drawing/2014/main" id="{336F3082-93DB-4AD2-9971-53E482543C55}"/>
              </a:ext>
            </a:extLst>
          </p:cNvPr>
          <p:cNvSpPr/>
          <p:nvPr/>
        </p:nvSpPr>
        <p:spPr bwMode="auto">
          <a:xfrm>
            <a:off x="1512821" y="2682876"/>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defRPr/>
            </a:pPr>
            <a:r>
              <a:rPr lang="en-GB" sz="1050" b="0" dirty="0">
                <a:cs typeface="+mn-cs"/>
              </a:rPr>
              <a:t>Private Peripheral Bus</a:t>
            </a:r>
            <a:endParaRPr lang="en-GB" sz="1050" dirty="0">
              <a:cs typeface="+mn-cs"/>
            </a:endParaRPr>
          </a:p>
        </p:txBody>
      </p:sp>
      <p:sp>
        <p:nvSpPr>
          <p:cNvPr id="16" name="Rectangle 15">
            <a:extLst>
              <a:ext uri="{FF2B5EF4-FFF2-40B4-BE49-F238E27FC236}">
                <a16:creationId xmlns:a16="http://schemas.microsoft.com/office/drawing/2014/main" id="{521CD852-8783-4299-BF4A-94D9FD7343C1}"/>
              </a:ext>
            </a:extLst>
          </p:cNvPr>
          <p:cNvSpPr/>
          <p:nvPr/>
        </p:nvSpPr>
        <p:spPr bwMode="auto">
          <a:xfrm>
            <a:off x="4737361" y="2235202"/>
            <a:ext cx="2005816"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ROM Table</a:t>
            </a:r>
          </a:p>
        </p:txBody>
      </p:sp>
      <p:sp>
        <p:nvSpPr>
          <p:cNvPr id="17" name="Rectangle 16">
            <a:extLst>
              <a:ext uri="{FF2B5EF4-FFF2-40B4-BE49-F238E27FC236}">
                <a16:creationId xmlns:a16="http://schemas.microsoft.com/office/drawing/2014/main" id="{FA7063DA-D98F-471F-A387-60DA75A4335F}"/>
              </a:ext>
            </a:extLst>
          </p:cNvPr>
          <p:cNvSpPr/>
          <p:nvPr/>
        </p:nvSpPr>
        <p:spPr bwMode="auto">
          <a:xfrm>
            <a:off x="4737361" y="2498726"/>
            <a:ext cx="2005816" cy="33496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Reserved</a:t>
            </a:r>
            <a:endParaRPr lang="en-GB" sz="1100" dirty="0">
              <a:cs typeface="+mn-cs"/>
            </a:endParaRPr>
          </a:p>
        </p:txBody>
      </p:sp>
      <p:sp>
        <p:nvSpPr>
          <p:cNvPr id="18" name="Rectangle 17">
            <a:extLst>
              <a:ext uri="{FF2B5EF4-FFF2-40B4-BE49-F238E27FC236}">
                <a16:creationId xmlns:a16="http://schemas.microsoft.com/office/drawing/2014/main" id="{506C3C68-4482-4E27-9055-0FD1243893B7}"/>
              </a:ext>
            </a:extLst>
          </p:cNvPr>
          <p:cNvSpPr/>
          <p:nvPr/>
        </p:nvSpPr>
        <p:spPr bwMode="auto">
          <a:xfrm>
            <a:off x="4737361" y="2833688"/>
            <a:ext cx="2005816" cy="7254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System Control Space</a:t>
            </a:r>
          </a:p>
          <a:p>
            <a:pPr algn="ctr">
              <a:defRPr/>
            </a:pPr>
            <a:r>
              <a:rPr lang="en-GB" sz="1100" b="0" dirty="0">
                <a:cs typeface="+mn-cs"/>
              </a:rPr>
              <a:t>(SCS)</a:t>
            </a:r>
          </a:p>
        </p:txBody>
      </p:sp>
      <p:sp>
        <p:nvSpPr>
          <p:cNvPr id="19" name="Rectangle 18">
            <a:extLst>
              <a:ext uri="{FF2B5EF4-FFF2-40B4-BE49-F238E27FC236}">
                <a16:creationId xmlns:a16="http://schemas.microsoft.com/office/drawing/2014/main" id="{CAB763E3-FDF7-4437-8CF5-9D55D3CB2BB6}"/>
              </a:ext>
            </a:extLst>
          </p:cNvPr>
          <p:cNvSpPr/>
          <p:nvPr/>
        </p:nvSpPr>
        <p:spPr bwMode="auto">
          <a:xfrm>
            <a:off x="4737361" y="3554413"/>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Reserved</a:t>
            </a:r>
            <a:endParaRPr lang="en-GB" sz="1100" dirty="0">
              <a:cs typeface="+mn-cs"/>
            </a:endParaRPr>
          </a:p>
        </p:txBody>
      </p:sp>
      <p:sp>
        <p:nvSpPr>
          <p:cNvPr id="20" name="Rectangle 19">
            <a:extLst>
              <a:ext uri="{FF2B5EF4-FFF2-40B4-BE49-F238E27FC236}">
                <a16:creationId xmlns:a16="http://schemas.microsoft.com/office/drawing/2014/main" id="{AB707CA5-A90C-4BA6-941D-496537BE71D8}"/>
              </a:ext>
            </a:extLst>
          </p:cNvPr>
          <p:cNvSpPr/>
          <p:nvPr/>
        </p:nvSpPr>
        <p:spPr bwMode="auto">
          <a:xfrm>
            <a:off x="4737361" y="3814763"/>
            <a:ext cx="2005816" cy="2619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Break Point Unit</a:t>
            </a:r>
          </a:p>
        </p:txBody>
      </p:sp>
      <p:sp>
        <p:nvSpPr>
          <p:cNvPr id="21" name="Rectangle 20">
            <a:extLst>
              <a:ext uri="{FF2B5EF4-FFF2-40B4-BE49-F238E27FC236}">
                <a16:creationId xmlns:a16="http://schemas.microsoft.com/office/drawing/2014/main" id="{D8383F1F-3BA5-43A3-9465-30EC26559FA4}"/>
              </a:ext>
            </a:extLst>
          </p:cNvPr>
          <p:cNvSpPr/>
          <p:nvPr/>
        </p:nvSpPr>
        <p:spPr bwMode="auto">
          <a:xfrm>
            <a:off x="4737361" y="4076701"/>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Data Watch Point Unit</a:t>
            </a:r>
            <a:endParaRPr lang="en-GB" sz="1100" dirty="0">
              <a:cs typeface="+mn-cs"/>
            </a:endParaRPr>
          </a:p>
        </p:txBody>
      </p:sp>
      <p:sp>
        <p:nvSpPr>
          <p:cNvPr id="22" name="Rectangle 21">
            <a:extLst>
              <a:ext uri="{FF2B5EF4-FFF2-40B4-BE49-F238E27FC236}">
                <a16:creationId xmlns:a16="http://schemas.microsoft.com/office/drawing/2014/main" id="{EFA0E583-9562-4297-8AFD-68F9F4B38664}"/>
              </a:ext>
            </a:extLst>
          </p:cNvPr>
          <p:cNvSpPr/>
          <p:nvPr/>
        </p:nvSpPr>
        <p:spPr bwMode="auto">
          <a:xfrm>
            <a:off x="4737361" y="4327527"/>
            <a:ext cx="2005816" cy="2619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Reserved</a:t>
            </a:r>
          </a:p>
        </p:txBody>
      </p:sp>
      <p:sp>
        <p:nvSpPr>
          <p:cNvPr id="23" name="Rectangle 22">
            <a:extLst>
              <a:ext uri="{FF2B5EF4-FFF2-40B4-BE49-F238E27FC236}">
                <a16:creationId xmlns:a16="http://schemas.microsoft.com/office/drawing/2014/main" id="{90572906-D648-4F57-A309-7F7E5F04BF45}"/>
              </a:ext>
            </a:extLst>
          </p:cNvPr>
          <p:cNvSpPr/>
          <p:nvPr/>
        </p:nvSpPr>
        <p:spPr bwMode="auto">
          <a:xfrm>
            <a:off x="7953438" y="2244726"/>
            <a:ext cx="2005816" cy="214312"/>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Debug Control</a:t>
            </a:r>
          </a:p>
        </p:txBody>
      </p:sp>
      <p:sp>
        <p:nvSpPr>
          <p:cNvPr id="24" name="Rectangle 23">
            <a:extLst>
              <a:ext uri="{FF2B5EF4-FFF2-40B4-BE49-F238E27FC236}">
                <a16:creationId xmlns:a16="http://schemas.microsoft.com/office/drawing/2014/main" id="{5D39C043-7C4D-4434-819F-DE42B9D94374}"/>
              </a:ext>
            </a:extLst>
          </p:cNvPr>
          <p:cNvSpPr/>
          <p:nvPr/>
        </p:nvSpPr>
        <p:spPr bwMode="auto">
          <a:xfrm>
            <a:off x="7953438" y="2828927"/>
            <a:ext cx="2005816" cy="522287"/>
          </a:xfrm>
          <a:prstGeom prst="rect">
            <a:avLst/>
          </a:prstGeom>
          <a:solidFill>
            <a:schemeClr val="accent2">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Nested Vectored </a:t>
            </a:r>
          </a:p>
          <a:p>
            <a:pPr algn="ctr">
              <a:defRPr/>
            </a:pPr>
            <a:r>
              <a:rPr lang="en-GB" sz="1100" b="0" dirty="0">
                <a:cs typeface="+mn-cs"/>
              </a:rPr>
              <a:t>Interrupt Controller</a:t>
            </a:r>
          </a:p>
          <a:p>
            <a:pPr algn="ctr">
              <a:defRPr/>
            </a:pPr>
            <a:r>
              <a:rPr lang="en-GB" sz="1100" b="0" dirty="0">
                <a:cs typeface="+mn-cs"/>
              </a:rPr>
              <a:t>(NVIC)</a:t>
            </a:r>
            <a:endParaRPr lang="en-GB" sz="1100" dirty="0">
              <a:cs typeface="+mn-cs"/>
            </a:endParaRPr>
          </a:p>
        </p:txBody>
      </p:sp>
      <p:sp>
        <p:nvSpPr>
          <p:cNvPr id="25" name="Rectangle 24">
            <a:extLst>
              <a:ext uri="{FF2B5EF4-FFF2-40B4-BE49-F238E27FC236}">
                <a16:creationId xmlns:a16="http://schemas.microsoft.com/office/drawing/2014/main" id="{6EB872CD-8BC3-4297-A78B-3561CFDA517C}"/>
              </a:ext>
            </a:extLst>
          </p:cNvPr>
          <p:cNvSpPr/>
          <p:nvPr/>
        </p:nvSpPr>
        <p:spPr bwMode="auto">
          <a:xfrm>
            <a:off x="7953438" y="3351214"/>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Reserved</a:t>
            </a:r>
          </a:p>
        </p:txBody>
      </p:sp>
      <p:sp>
        <p:nvSpPr>
          <p:cNvPr id="26" name="Rectangle 25">
            <a:extLst>
              <a:ext uri="{FF2B5EF4-FFF2-40B4-BE49-F238E27FC236}">
                <a16:creationId xmlns:a16="http://schemas.microsoft.com/office/drawing/2014/main" id="{78351A33-69A5-4B47-AB87-C8770F1624C2}"/>
              </a:ext>
            </a:extLst>
          </p:cNvPr>
          <p:cNvSpPr/>
          <p:nvPr/>
        </p:nvSpPr>
        <p:spPr bwMode="auto">
          <a:xfrm>
            <a:off x="7953438" y="3625852"/>
            <a:ext cx="2005816" cy="2746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SysTick Timer</a:t>
            </a:r>
            <a:endParaRPr lang="en-GB" sz="1100" dirty="0">
              <a:cs typeface="+mn-cs"/>
            </a:endParaRPr>
          </a:p>
        </p:txBody>
      </p:sp>
      <p:sp>
        <p:nvSpPr>
          <p:cNvPr id="27" name="Rectangle 26">
            <a:extLst>
              <a:ext uri="{FF2B5EF4-FFF2-40B4-BE49-F238E27FC236}">
                <a16:creationId xmlns:a16="http://schemas.microsoft.com/office/drawing/2014/main" id="{A17252D7-2A89-4361-8251-C519AD6FFAB1}"/>
              </a:ext>
            </a:extLst>
          </p:cNvPr>
          <p:cNvSpPr/>
          <p:nvPr/>
        </p:nvSpPr>
        <p:spPr bwMode="auto">
          <a:xfrm>
            <a:off x="7953438" y="3900488"/>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Reserved</a:t>
            </a:r>
          </a:p>
        </p:txBody>
      </p:sp>
      <p:sp>
        <p:nvSpPr>
          <p:cNvPr id="28" name="TextBox 27">
            <a:extLst>
              <a:ext uri="{FF2B5EF4-FFF2-40B4-BE49-F238E27FC236}">
                <a16:creationId xmlns:a16="http://schemas.microsoft.com/office/drawing/2014/main" id="{CA666D2C-A7BA-4832-B7EC-DF2336A752D2}"/>
              </a:ext>
            </a:extLst>
          </p:cNvPr>
          <p:cNvSpPr txBox="1"/>
          <p:nvPr/>
        </p:nvSpPr>
        <p:spPr>
          <a:xfrm>
            <a:off x="6650081" y="3351213"/>
            <a:ext cx="1345674" cy="230188"/>
          </a:xfrm>
          <a:prstGeom prst="rect">
            <a:avLst/>
          </a:prstGeom>
          <a:noFill/>
        </p:spPr>
        <p:txBody>
          <a:bodyPr>
            <a:spAutoFit/>
          </a:bodyPr>
          <a:lstStyle/>
          <a:p>
            <a:pPr>
              <a:defRPr/>
            </a:pPr>
            <a:r>
              <a:rPr lang="en-GB" sz="900" b="0" spc="10" dirty="0">
                <a:cs typeface="+mn-cs"/>
              </a:rPr>
              <a:t>0xE000E000</a:t>
            </a:r>
          </a:p>
        </p:txBody>
      </p:sp>
      <p:sp>
        <p:nvSpPr>
          <p:cNvPr id="29" name="TextBox 28">
            <a:extLst>
              <a:ext uri="{FF2B5EF4-FFF2-40B4-BE49-F238E27FC236}">
                <a16:creationId xmlns:a16="http://schemas.microsoft.com/office/drawing/2014/main" id="{97D41019-4B1C-4DAD-B532-536495CDAD01}"/>
              </a:ext>
            </a:extLst>
          </p:cNvPr>
          <p:cNvSpPr txBox="1"/>
          <p:nvPr/>
        </p:nvSpPr>
        <p:spPr>
          <a:xfrm>
            <a:off x="6650081" y="2784477"/>
            <a:ext cx="1345674" cy="230187"/>
          </a:xfrm>
          <a:prstGeom prst="rect">
            <a:avLst/>
          </a:prstGeom>
          <a:noFill/>
        </p:spPr>
        <p:txBody>
          <a:bodyPr>
            <a:spAutoFit/>
          </a:bodyPr>
          <a:lstStyle/>
          <a:p>
            <a:pPr>
              <a:defRPr/>
            </a:pPr>
            <a:r>
              <a:rPr lang="en-GB" sz="900" b="0" spc="10" dirty="0">
                <a:cs typeface="+mn-cs"/>
              </a:rPr>
              <a:t>0xE000EFFF</a:t>
            </a:r>
          </a:p>
        </p:txBody>
      </p:sp>
      <p:sp>
        <p:nvSpPr>
          <p:cNvPr id="30" name="TextBox 29">
            <a:extLst>
              <a:ext uri="{FF2B5EF4-FFF2-40B4-BE49-F238E27FC236}">
                <a16:creationId xmlns:a16="http://schemas.microsoft.com/office/drawing/2014/main" id="{4237DBE7-B009-44C6-9723-7132F27CA024}"/>
              </a:ext>
            </a:extLst>
          </p:cNvPr>
          <p:cNvSpPr txBox="1"/>
          <p:nvPr/>
        </p:nvSpPr>
        <p:spPr>
          <a:xfrm>
            <a:off x="3444583" y="2898777"/>
            <a:ext cx="1345674" cy="230187"/>
          </a:xfrm>
          <a:prstGeom prst="rect">
            <a:avLst/>
          </a:prstGeom>
          <a:noFill/>
        </p:spPr>
        <p:txBody>
          <a:bodyPr>
            <a:spAutoFit/>
          </a:bodyPr>
          <a:lstStyle/>
          <a:p>
            <a:pPr algn="just">
              <a:defRPr/>
            </a:pPr>
            <a:r>
              <a:rPr lang="en-GB" sz="900" b="0" spc="10" dirty="0">
                <a:cs typeface="+mn-cs"/>
              </a:rPr>
              <a:t>0xE0000000</a:t>
            </a:r>
          </a:p>
        </p:txBody>
      </p:sp>
      <p:sp>
        <p:nvSpPr>
          <p:cNvPr id="31" name="TextBox 30">
            <a:extLst>
              <a:ext uri="{FF2B5EF4-FFF2-40B4-BE49-F238E27FC236}">
                <a16:creationId xmlns:a16="http://schemas.microsoft.com/office/drawing/2014/main" id="{5B7B9800-6435-4599-919A-C02CFD9499D2}"/>
              </a:ext>
            </a:extLst>
          </p:cNvPr>
          <p:cNvSpPr txBox="1"/>
          <p:nvPr/>
        </p:nvSpPr>
        <p:spPr>
          <a:xfrm>
            <a:off x="3444583" y="2620963"/>
            <a:ext cx="1345674" cy="230188"/>
          </a:xfrm>
          <a:prstGeom prst="rect">
            <a:avLst/>
          </a:prstGeom>
          <a:noFill/>
        </p:spPr>
        <p:txBody>
          <a:bodyPr>
            <a:spAutoFit/>
          </a:bodyPr>
          <a:lstStyle/>
          <a:p>
            <a:pPr>
              <a:defRPr/>
            </a:pPr>
            <a:r>
              <a:rPr lang="en-GB" sz="900" b="0" spc="10" dirty="0">
                <a:cs typeface="+mn-cs"/>
              </a:rPr>
              <a:t>0xE00FFFFF</a:t>
            </a:r>
          </a:p>
        </p:txBody>
      </p:sp>
      <p:sp>
        <p:nvSpPr>
          <p:cNvPr id="32" name="TextBox 31">
            <a:extLst>
              <a:ext uri="{FF2B5EF4-FFF2-40B4-BE49-F238E27FC236}">
                <a16:creationId xmlns:a16="http://schemas.microsoft.com/office/drawing/2014/main" id="{2B538857-B9EF-410F-862F-3DE9E10B4903}"/>
              </a:ext>
            </a:extLst>
          </p:cNvPr>
          <p:cNvSpPr txBox="1"/>
          <p:nvPr/>
        </p:nvSpPr>
        <p:spPr>
          <a:xfrm>
            <a:off x="9908474" y="3124202"/>
            <a:ext cx="1345674" cy="230187"/>
          </a:xfrm>
          <a:prstGeom prst="rect">
            <a:avLst/>
          </a:prstGeom>
          <a:noFill/>
        </p:spPr>
        <p:txBody>
          <a:bodyPr>
            <a:spAutoFit/>
          </a:bodyPr>
          <a:lstStyle/>
          <a:p>
            <a:pPr>
              <a:defRPr/>
            </a:pPr>
            <a:r>
              <a:rPr lang="en-GB" sz="900" b="0" spc="10" dirty="0">
                <a:cs typeface="+mn-cs"/>
              </a:rPr>
              <a:t>0xE000E100</a:t>
            </a:r>
          </a:p>
        </p:txBody>
      </p:sp>
      <p:sp>
        <p:nvSpPr>
          <p:cNvPr id="33" name="TextBox 32">
            <a:extLst>
              <a:ext uri="{FF2B5EF4-FFF2-40B4-BE49-F238E27FC236}">
                <a16:creationId xmlns:a16="http://schemas.microsoft.com/office/drawing/2014/main" id="{EC4EF902-A38D-4D14-8976-AA115E206403}"/>
              </a:ext>
            </a:extLst>
          </p:cNvPr>
          <p:cNvSpPr txBox="1"/>
          <p:nvPr/>
        </p:nvSpPr>
        <p:spPr>
          <a:xfrm>
            <a:off x="9908474" y="2636838"/>
            <a:ext cx="1345674" cy="230188"/>
          </a:xfrm>
          <a:prstGeom prst="rect">
            <a:avLst/>
          </a:prstGeom>
          <a:noFill/>
        </p:spPr>
        <p:txBody>
          <a:bodyPr>
            <a:spAutoFit/>
          </a:bodyPr>
          <a:lstStyle/>
          <a:p>
            <a:pPr>
              <a:defRPr/>
            </a:pPr>
            <a:r>
              <a:rPr lang="en-GB" sz="900" b="0" spc="10" dirty="0">
                <a:cs typeface="+mn-cs"/>
              </a:rPr>
              <a:t>0xE000ED00</a:t>
            </a:r>
          </a:p>
        </p:txBody>
      </p:sp>
      <p:sp>
        <p:nvSpPr>
          <p:cNvPr id="34" name="Rectangle 33">
            <a:extLst>
              <a:ext uri="{FF2B5EF4-FFF2-40B4-BE49-F238E27FC236}">
                <a16:creationId xmlns:a16="http://schemas.microsoft.com/office/drawing/2014/main" id="{419C9C43-AFC1-4D55-A23F-36A11F29A67F}"/>
              </a:ext>
            </a:extLst>
          </p:cNvPr>
          <p:cNvSpPr/>
          <p:nvPr/>
        </p:nvSpPr>
        <p:spPr bwMode="auto">
          <a:xfrm>
            <a:off x="7953438" y="2455864"/>
            <a:ext cx="2005816" cy="373063"/>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cs typeface="+mn-cs"/>
              </a:rPr>
              <a:t>System Control Block</a:t>
            </a:r>
          </a:p>
          <a:p>
            <a:pPr algn="ctr">
              <a:defRPr/>
            </a:pPr>
            <a:r>
              <a:rPr lang="en-GB" sz="1100" b="0" dirty="0">
                <a:cs typeface="+mn-cs"/>
              </a:rPr>
              <a:t>(SCB)</a:t>
            </a:r>
            <a:endParaRPr lang="en-GB" sz="1100" dirty="0">
              <a:cs typeface="+mn-cs"/>
            </a:endParaRPr>
          </a:p>
        </p:txBody>
      </p:sp>
      <p:sp>
        <p:nvSpPr>
          <p:cNvPr id="35" name="TextBox 34">
            <a:extLst>
              <a:ext uri="{FF2B5EF4-FFF2-40B4-BE49-F238E27FC236}">
                <a16:creationId xmlns:a16="http://schemas.microsoft.com/office/drawing/2014/main" id="{1D340D64-3656-49BC-B74A-A4D21533C79F}"/>
              </a:ext>
            </a:extLst>
          </p:cNvPr>
          <p:cNvSpPr txBox="1"/>
          <p:nvPr/>
        </p:nvSpPr>
        <p:spPr>
          <a:xfrm>
            <a:off x="9908474" y="2790827"/>
            <a:ext cx="1345674" cy="230187"/>
          </a:xfrm>
          <a:prstGeom prst="rect">
            <a:avLst/>
          </a:prstGeom>
          <a:noFill/>
        </p:spPr>
        <p:txBody>
          <a:bodyPr>
            <a:spAutoFit/>
          </a:bodyPr>
          <a:lstStyle/>
          <a:p>
            <a:pPr>
              <a:defRPr/>
            </a:pPr>
            <a:r>
              <a:rPr lang="en-GB" sz="900" b="0" spc="10" dirty="0">
                <a:cs typeface="+mn-cs"/>
              </a:rPr>
              <a:t>0xE000ECFF</a:t>
            </a:r>
          </a:p>
        </p:txBody>
      </p:sp>
      <p:sp>
        <p:nvSpPr>
          <p:cNvPr id="36" name="TextBox 35">
            <a:extLst>
              <a:ext uri="{FF2B5EF4-FFF2-40B4-BE49-F238E27FC236}">
                <a16:creationId xmlns:a16="http://schemas.microsoft.com/office/drawing/2014/main" id="{775CC79D-E717-4318-AABF-CA6E2C65F8E5}"/>
              </a:ext>
            </a:extLst>
          </p:cNvPr>
          <p:cNvSpPr txBox="1"/>
          <p:nvPr/>
        </p:nvSpPr>
        <p:spPr>
          <a:xfrm>
            <a:off x="9908474" y="2371727"/>
            <a:ext cx="1345674" cy="230187"/>
          </a:xfrm>
          <a:prstGeom prst="rect">
            <a:avLst/>
          </a:prstGeom>
          <a:noFill/>
        </p:spPr>
        <p:txBody>
          <a:bodyPr>
            <a:spAutoFit/>
          </a:bodyPr>
          <a:lstStyle/>
          <a:p>
            <a:pPr>
              <a:defRPr/>
            </a:pPr>
            <a:r>
              <a:rPr lang="en-GB" sz="900" b="0" spc="10" dirty="0">
                <a:cs typeface="+mn-cs"/>
              </a:rPr>
              <a:t>0xE000ED8F</a:t>
            </a:r>
          </a:p>
        </p:txBody>
      </p:sp>
    </p:spTree>
    <p:extLst>
      <p:ext uri="{BB962C8B-B14F-4D97-AF65-F5344CB8AC3E}">
        <p14:creationId xmlns:p14="http://schemas.microsoft.com/office/powerpoint/2010/main" val="223601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NVIC Registers</a:t>
            </a:r>
            <a:endParaRPr lang="en-US" dirty="0"/>
          </a:p>
        </p:txBody>
      </p:sp>
      <p:graphicFrame>
        <p:nvGraphicFramePr>
          <p:cNvPr id="6" name="Content Placeholder 3">
            <a:extLst>
              <a:ext uri="{FF2B5EF4-FFF2-40B4-BE49-F238E27FC236}">
                <a16:creationId xmlns:a16="http://schemas.microsoft.com/office/drawing/2014/main" id="{EFF00EA1-5CB4-42AA-B893-214871590CDD}"/>
              </a:ext>
            </a:extLst>
          </p:cNvPr>
          <p:cNvGraphicFramePr>
            <a:graphicFrameLocks noGrp="1"/>
          </p:cNvGraphicFramePr>
          <p:nvPr>
            <p:ph idx="1"/>
            <p:extLst>
              <p:ext uri="{D42A27DB-BD31-4B8C-83A1-F6EECF244321}">
                <p14:modId xmlns:p14="http://schemas.microsoft.com/office/powerpoint/2010/main" val="805931175"/>
              </p:ext>
            </p:extLst>
          </p:nvPr>
        </p:nvGraphicFramePr>
        <p:xfrm>
          <a:off x="418736" y="1389064"/>
          <a:ext cx="11254152" cy="4108447"/>
        </p:xfrm>
        <a:graphic>
          <a:graphicData uri="http://schemas.openxmlformats.org/drawingml/2006/table">
            <a:tbl>
              <a:tblPr firstRow="1" bandRow="1">
                <a:tableStyleId>{5C22544A-7EE6-4342-B048-85BDC9FD1C3A}</a:tableStyleId>
              </a:tblPr>
              <a:tblGrid>
                <a:gridCol w="4517318">
                  <a:extLst>
                    <a:ext uri="{9D8B030D-6E8A-4147-A177-3AD203B41FA5}">
                      <a16:colId xmlns:a16="http://schemas.microsoft.com/office/drawing/2014/main" val="20000"/>
                    </a:ext>
                  </a:extLst>
                </a:gridCol>
                <a:gridCol w="6736834">
                  <a:extLst>
                    <a:ext uri="{9D8B030D-6E8A-4147-A177-3AD203B41FA5}">
                      <a16:colId xmlns:a16="http://schemas.microsoft.com/office/drawing/2014/main" val="20001"/>
                    </a:ext>
                  </a:extLst>
                </a:gridCol>
              </a:tblGrid>
              <a:tr h="335315">
                <a:tc>
                  <a:txBody>
                    <a:bodyPr/>
                    <a:lstStyle/>
                    <a:p>
                      <a:r>
                        <a:rPr lang="en-GB" sz="1600" dirty="0"/>
                        <a:t>Address </a:t>
                      </a:r>
                    </a:p>
                  </a:txBody>
                  <a:tcPr marL="121872" marR="121872" marT="45725" marB="45725"/>
                </a:tc>
                <a:tc>
                  <a:txBody>
                    <a:bodyPr/>
                    <a:lstStyle/>
                    <a:p>
                      <a:r>
                        <a:rPr lang="en-GB" sz="1600" dirty="0"/>
                        <a:t>Register</a:t>
                      </a:r>
                    </a:p>
                  </a:txBody>
                  <a:tcPr marL="121872" marR="121872" marT="45725" marB="45725"/>
                </a:tc>
                <a:extLst>
                  <a:ext uri="{0D108BD9-81ED-4DB2-BD59-A6C34878D82A}">
                    <a16:rowId xmlns:a16="http://schemas.microsoft.com/office/drawing/2014/main" val="10000"/>
                  </a:ext>
                </a:extLst>
              </a:tr>
              <a:tr h="335315">
                <a:tc>
                  <a:txBody>
                    <a:bodyPr/>
                    <a:lstStyle/>
                    <a:p>
                      <a:r>
                        <a:rPr lang="en-GB" sz="1600" b="1" dirty="0"/>
                        <a:t>0xE000E100</a:t>
                      </a:r>
                    </a:p>
                  </a:txBody>
                  <a:tcPr marL="121872" marR="121872" marT="45725" marB="45725"/>
                </a:tc>
                <a:tc>
                  <a:txBody>
                    <a:bodyPr/>
                    <a:lstStyle/>
                    <a:p>
                      <a:r>
                        <a:rPr lang="en-GB" sz="1600" b="1" dirty="0"/>
                        <a:t>Interrupt</a:t>
                      </a:r>
                      <a:r>
                        <a:rPr lang="en-GB" sz="1600" b="1" baseline="0" dirty="0"/>
                        <a:t> s</a:t>
                      </a:r>
                      <a:r>
                        <a:rPr lang="en-GB" sz="1600" b="1" dirty="0"/>
                        <a:t>et-enable register</a:t>
                      </a:r>
                    </a:p>
                  </a:txBody>
                  <a:tcPr marL="121872" marR="121872" marT="45725" marB="45725"/>
                </a:tc>
                <a:extLst>
                  <a:ext uri="{0D108BD9-81ED-4DB2-BD59-A6C34878D82A}">
                    <a16:rowId xmlns:a16="http://schemas.microsoft.com/office/drawing/2014/main" val="10001"/>
                  </a:ext>
                </a:extLst>
              </a:tr>
              <a:tr h="405312">
                <a:tc>
                  <a:txBody>
                    <a:bodyPr/>
                    <a:lstStyle/>
                    <a:p>
                      <a:r>
                        <a:rPr lang="en-GB" sz="1600" dirty="0"/>
                        <a:t>0xE000E104</a:t>
                      </a:r>
                      <a:r>
                        <a:rPr lang="en-GB" sz="1600" baseline="0" dirty="0"/>
                        <a:t>  — </a:t>
                      </a:r>
                      <a:r>
                        <a:rPr lang="en-GB" sz="1600" dirty="0"/>
                        <a:t>0xE000E17F</a:t>
                      </a:r>
                    </a:p>
                  </a:txBody>
                  <a:tcPr marL="121872" marR="121872" marT="45725" marB="45725"/>
                </a:tc>
                <a:tc>
                  <a:txBody>
                    <a:bodyPr/>
                    <a:lstStyle/>
                    <a:p>
                      <a:r>
                        <a:rPr lang="en-GB" sz="1600" dirty="0"/>
                        <a:t>Reserved </a:t>
                      </a:r>
                    </a:p>
                  </a:txBody>
                  <a:tcPr marL="121872" marR="121872" marT="45725" marB="45725"/>
                </a:tc>
                <a:extLst>
                  <a:ext uri="{0D108BD9-81ED-4DB2-BD59-A6C34878D82A}">
                    <a16:rowId xmlns:a16="http://schemas.microsoft.com/office/drawing/2014/main" val="10002"/>
                  </a:ext>
                </a:extLst>
              </a:tr>
              <a:tr h="335315">
                <a:tc>
                  <a:txBody>
                    <a:bodyPr/>
                    <a:lstStyle/>
                    <a:p>
                      <a:r>
                        <a:rPr lang="en-GB" sz="1600" b="1" dirty="0"/>
                        <a:t>0xE000E180</a:t>
                      </a:r>
                    </a:p>
                  </a:txBody>
                  <a:tcPr marL="121872" marR="121872" marT="45725" marB="45725"/>
                </a:tc>
                <a:tc>
                  <a:txBody>
                    <a:bodyPr/>
                    <a:lstStyle/>
                    <a:p>
                      <a:r>
                        <a:rPr lang="en-GB" sz="1600" b="1" dirty="0"/>
                        <a:t>Interrupt clear enable register</a:t>
                      </a:r>
                    </a:p>
                  </a:txBody>
                  <a:tcPr marL="121872" marR="121872" marT="45725" marB="45725"/>
                </a:tc>
                <a:extLst>
                  <a:ext uri="{0D108BD9-81ED-4DB2-BD59-A6C34878D82A}">
                    <a16:rowId xmlns:a16="http://schemas.microsoft.com/office/drawing/2014/main" val="10003"/>
                  </a:ext>
                </a:extLst>
              </a:tr>
              <a:tr h="405312">
                <a:tc>
                  <a:txBody>
                    <a:bodyPr/>
                    <a:lstStyle/>
                    <a:p>
                      <a:r>
                        <a:rPr lang="en-GB" sz="1600" dirty="0"/>
                        <a:t>0xE000E184</a:t>
                      </a:r>
                      <a:r>
                        <a:rPr lang="en-GB" sz="1600" baseline="0" dirty="0"/>
                        <a:t> — </a:t>
                      </a:r>
                      <a:r>
                        <a:rPr lang="en-GB" sz="1600" dirty="0"/>
                        <a:t>0xE000E1FF</a:t>
                      </a:r>
                    </a:p>
                  </a:txBody>
                  <a:tcPr marL="121872" marR="121872" marT="45725" marB="45725"/>
                </a:tc>
                <a:tc>
                  <a:txBody>
                    <a:bodyPr/>
                    <a:lstStyle/>
                    <a:p>
                      <a:r>
                        <a:rPr lang="en-GB" sz="1600" dirty="0"/>
                        <a:t>Reserved </a:t>
                      </a:r>
                    </a:p>
                  </a:txBody>
                  <a:tcPr marL="121872" marR="121872" marT="45725" marB="45725"/>
                </a:tc>
                <a:extLst>
                  <a:ext uri="{0D108BD9-81ED-4DB2-BD59-A6C34878D82A}">
                    <a16:rowId xmlns:a16="http://schemas.microsoft.com/office/drawing/2014/main" val="10004"/>
                  </a:ext>
                </a:extLst>
              </a:tr>
              <a:tr h="335315">
                <a:tc>
                  <a:txBody>
                    <a:bodyPr/>
                    <a:lstStyle/>
                    <a:p>
                      <a:r>
                        <a:rPr lang="en-GB" sz="1600" b="1" dirty="0"/>
                        <a:t>0xE000E200</a:t>
                      </a:r>
                    </a:p>
                  </a:txBody>
                  <a:tcPr marL="121872" marR="121872" marT="45725" marB="45725"/>
                </a:tc>
                <a:tc>
                  <a:txBody>
                    <a:bodyPr/>
                    <a:lstStyle/>
                    <a:p>
                      <a:r>
                        <a:rPr lang="en-GB" sz="1600" b="1" dirty="0"/>
                        <a:t>Interrupt set-pending register</a:t>
                      </a:r>
                    </a:p>
                  </a:txBody>
                  <a:tcPr marL="121872" marR="121872" marT="45725" marB="45725"/>
                </a:tc>
                <a:extLst>
                  <a:ext uri="{0D108BD9-81ED-4DB2-BD59-A6C34878D82A}">
                    <a16:rowId xmlns:a16="http://schemas.microsoft.com/office/drawing/2014/main" val="10005"/>
                  </a:ext>
                </a:extLst>
              </a:tr>
              <a:tr h="405312">
                <a:tc>
                  <a:txBody>
                    <a:bodyPr/>
                    <a:lstStyle/>
                    <a:p>
                      <a:r>
                        <a:rPr lang="en-GB" sz="1600" dirty="0"/>
                        <a:t>0xE000E204</a:t>
                      </a:r>
                      <a:r>
                        <a:rPr lang="en-GB" sz="1600" baseline="0" dirty="0"/>
                        <a:t> — </a:t>
                      </a:r>
                      <a:r>
                        <a:rPr lang="en-GB" sz="1600" dirty="0"/>
                        <a:t>0xE000E27F</a:t>
                      </a:r>
                    </a:p>
                  </a:txBody>
                  <a:tcPr marL="121872" marR="121872" marT="45725" marB="45725"/>
                </a:tc>
                <a:tc>
                  <a:txBody>
                    <a:bodyPr/>
                    <a:lstStyle/>
                    <a:p>
                      <a:r>
                        <a:rPr lang="en-GB" sz="1600" dirty="0"/>
                        <a:t>Reserved </a:t>
                      </a:r>
                    </a:p>
                  </a:txBody>
                  <a:tcPr marL="121872" marR="121872" marT="45725" marB="45725"/>
                </a:tc>
                <a:extLst>
                  <a:ext uri="{0D108BD9-81ED-4DB2-BD59-A6C34878D82A}">
                    <a16:rowId xmlns:a16="http://schemas.microsoft.com/office/drawing/2014/main" val="10006"/>
                  </a:ext>
                </a:extLst>
              </a:tr>
              <a:tr h="335315">
                <a:tc>
                  <a:txBody>
                    <a:bodyPr/>
                    <a:lstStyle/>
                    <a:p>
                      <a:r>
                        <a:rPr lang="en-GB" sz="1600" b="1" dirty="0"/>
                        <a:t>0xE000E280</a:t>
                      </a:r>
                    </a:p>
                  </a:txBody>
                  <a:tcPr marL="121872" marR="121872" marT="45725" marB="45725"/>
                </a:tc>
                <a:tc>
                  <a:txBody>
                    <a:bodyPr/>
                    <a:lstStyle/>
                    <a:p>
                      <a:r>
                        <a:rPr lang="en-GB" sz="1600" b="1" dirty="0"/>
                        <a:t>Interrupt clear-pending register</a:t>
                      </a:r>
                    </a:p>
                  </a:txBody>
                  <a:tcPr marL="121872" marR="121872" marT="45725" marB="45725"/>
                </a:tc>
                <a:extLst>
                  <a:ext uri="{0D108BD9-81ED-4DB2-BD59-A6C34878D82A}">
                    <a16:rowId xmlns:a16="http://schemas.microsoft.com/office/drawing/2014/main" val="10007"/>
                  </a:ext>
                </a:extLst>
              </a:tr>
              <a:tr h="405312">
                <a:tc>
                  <a:txBody>
                    <a:bodyPr/>
                    <a:lstStyle/>
                    <a:p>
                      <a:r>
                        <a:rPr lang="en-GB" sz="1600" dirty="0"/>
                        <a:t>0xE000E300</a:t>
                      </a:r>
                      <a:r>
                        <a:rPr lang="en-GB" sz="1600" baseline="0" dirty="0"/>
                        <a:t> — 0</a:t>
                      </a:r>
                      <a:r>
                        <a:rPr lang="en-GB" sz="1600" dirty="0"/>
                        <a:t>xE000E3FC</a:t>
                      </a:r>
                    </a:p>
                  </a:txBody>
                  <a:tcPr marL="121872" marR="121872" marT="45725" marB="45725"/>
                </a:tc>
                <a:tc>
                  <a:txBody>
                    <a:bodyPr/>
                    <a:lstStyle/>
                    <a:p>
                      <a:r>
                        <a:rPr lang="en-GB" sz="1600" dirty="0"/>
                        <a:t>Reserved </a:t>
                      </a:r>
                    </a:p>
                  </a:txBody>
                  <a:tcPr marL="121872" marR="121872" marT="45725" marB="45725"/>
                </a:tc>
                <a:extLst>
                  <a:ext uri="{0D108BD9-81ED-4DB2-BD59-A6C34878D82A}">
                    <a16:rowId xmlns:a16="http://schemas.microsoft.com/office/drawing/2014/main" val="10008"/>
                  </a:ext>
                </a:extLst>
              </a:tr>
              <a:tr h="405312">
                <a:tc>
                  <a:txBody>
                    <a:bodyPr/>
                    <a:lstStyle/>
                    <a:p>
                      <a:r>
                        <a:rPr lang="en-GB" sz="1600" b="1" dirty="0"/>
                        <a:t>0xE000E400</a:t>
                      </a:r>
                      <a:r>
                        <a:rPr lang="en-GB" sz="1600" b="1" baseline="0" dirty="0"/>
                        <a:t> — 0</a:t>
                      </a:r>
                      <a:r>
                        <a:rPr lang="en-GB" sz="1600" b="1" dirty="0"/>
                        <a:t>xE000E41C</a:t>
                      </a:r>
                    </a:p>
                  </a:txBody>
                  <a:tcPr marL="121872" marR="121872" marT="45725" marB="45725"/>
                </a:tc>
                <a:tc>
                  <a:txBody>
                    <a:bodyPr/>
                    <a:lstStyle/>
                    <a:p>
                      <a:r>
                        <a:rPr lang="en-GB" sz="1600" b="1" dirty="0"/>
                        <a:t>Interrupt priority registers</a:t>
                      </a:r>
                    </a:p>
                  </a:txBody>
                  <a:tcPr marL="121872" marR="121872" marT="45725" marB="45725"/>
                </a:tc>
                <a:extLst>
                  <a:ext uri="{0D108BD9-81ED-4DB2-BD59-A6C34878D82A}">
                    <a16:rowId xmlns:a16="http://schemas.microsoft.com/office/drawing/2014/main" val="10009"/>
                  </a:ext>
                </a:extLst>
              </a:tr>
              <a:tr h="405312">
                <a:tc>
                  <a:txBody>
                    <a:bodyPr/>
                    <a:lstStyle/>
                    <a:p>
                      <a:r>
                        <a:rPr lang="en-GB" sz="1600" dirty="0"/>
                        <a:t>0xE000E420</a:t>
                      </a:r>
                      <a:r>
                        <a:rPr lang="en-GB" sz="1600" baseline="0" dirty="0"/>
                        <a:t> — 0</a:t>
                      </a:r>
                      <a:r>
                        <a:rPr lang="en-GB" sz="1600" dirty="0"/>
                        <a:t>xE000E43C</a:t>
                      </a:r>
                    </a:p>
                  </a:txBody>
                  <a:tcPr marL="121872" marR="121872" marT="45725" marB="45725"/>
                </a:tc>
                <a:tc>
                  <a:txBody>
                    <a:bodyPr/>
                    <a:lstStyle/>
                    <a:p>
                      <a:r>
                        <a:rPr lang="en-GB" sz="1600" dirty="0"/>
                        <a:t>Reserved </a:t>
                      </a:r>
                    </a:p>
                  </a:txBody>
                  <a:tcPr marL="121872" marR="121872" marT="45725" marB="4572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846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NVIC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995488"/>
            <a:ext cx="11180763" cy="4086225"/>
          </a:xfrm>
        </p:spPr>
        <p:txBody>
          <a:bodyPr wrap="square" numCol="1" anchor="t" anchorCtr="0" compatLnSpc="1">
            <a:prstTxWarp prst="textNoShape">
              <a:avLst/>
            </a:prstTxWarp>
          </a:bodyPr>
          <a:lstStyle/>
          <a:p>
            <a:r>
              <a:rPr lang="en-US" altLang="en-US" sz="2000" dirty="0">
                <a:ea typeface="ＭＳ Ｐゴシック" panose="020B0600070205080204" pitchFamily="34" charset="-128"/>
              </a:rPr>
              <a:t>Interrupt set-enable register</a:t>
            </a:r>
          </a:p>
          <a:p>
            <a:pPr lvl="1"/>
            <a:r>
              <a:rPr lang="en-IN" altLang="en-US" sz="1600" dirty="0">
                <a:ea typeface="ＭＳ Ｐゴシック" panose="020B0600070205080204" pitchFamily="34" charset="-128"/>
              </a:rPr>
              <a:t>Write “1” to enable one or more interrupts</a:t>
            </a:r>
          </a:p>
          <a:p>
            <a:pPr lvl="1"/>
            <a:r>
              <a:rPr lang="en-IN" altLang="en-US" sz="1600" dirty="0">
                <a:ea typeface="ＭＳ Ｐゴシック" panose="020B0600070205080204" pitchFamily="34" charset="-128"/>
              </a:rPr>
              <a:t>Write “0” has no effect</a:t>
            </a:r>
          </a:p>
          <a:p>
            <a:r>
              <a:rPr lang="en-US" altLang="en-US" sz="2000" dirty="0">
                <a:ea typeface="ＭＳ Ｐゴシック" panose="020B0600070205080204" pitchFamily="34" charset="-128"/>
              </a:rPr>
              <a:t>Interrupt clear enable register</a:t>
            </a:r>
          </a:p>
          <a:p>
            <a:pPr lvl="1"/>
            <a:r>
              <a:rPr lang="en-IN" altLang="en-US" sz="1600" dirty="0">
                <a:ea typeface="ＭＳ Ｐゴシック" panose="020B0600070205080204" pitchFamily="34" charset="-128"/>
              </a:rPr>
              <a:t>Write  “1” to one or more interrupts</a:t>
            </a:r>
          </a:p>
          <a:p>
            <a:pPr lvl="1"/>
            <a:r>
              <a:rPr lang="en-IN" altLang="en-US" sz="1600" dirty="0">
                <a:ea typeface="ＭＳ Ｐゴシック" panose="020B0600070205080204" pitchFamily="34" charset="-128"/>
              </a:rPr>
              <a:t>Write “0” has no effect</a:t>
            </a:r>
          </a:p>
          <a:p>
            <a:pPr lvl="1"/>
            <a:endParaRPr lang="en-US" altLang="en-US" sz="1600" dirty="0">
              <a:ea typeface="ＭＳ Ｐゴシック" panose="020B0600070205080204" pitchFamily="34" charset="-128"/>
            </a:endParaRPr>
          </a:p>
        </p:txBody>
      </p:sp>
      <p:grpSp>
        <p:nvGrpSpPr>
          <p:cNvPr id="5" name="Group 155">
            <a:extLst>
              <a:ext uri="{FF2B5EF4-FFF2-40B4-BE49-F238E27FC236}">
                <a16:creationId xmlns:a16="http://schemas.microsoft.com/office/drawing/2014/main" id="{8CBF4E6F-B0FC-4D5C-A72F-3A2A6728F65D}"/>
              </a:ext>
            </a:extLst>
          </p:cNvPr>
          <p:cNvGrpSpPr>
            <a:grpSpLocks/>
          </p:cNvGrpSpPr>
          <p:nvPr/>
        </p:nvGrpSpPr>
        <p:grpSpPr bwMode="auto">
          <a:xfrm>
            <a:off x="1930097" y="4158821"/>
            <a:ext cx="8461243" cy="1476375"/>
            <a:chOff x="1975669" y="3282630"/>
            <a:chExt cx="6347853" cy="2695589"/>
          </a:xfrm>
        </p:grpSpPr>
        <p:cxnSp>
          <p:nvCxnSpPr>
            <p:cNvPr id="6" name="Straight Connector 5">
              <a:extLst>
                <a:ext uri="{FF2B5EF4-FFF2-40B4-BE49-F238E27FC236}">
                  <a16:creationId xmlns:a16="http://schemas.microsoft.com/office/drawing/2014/main" id="{4D7E33F6-42A5-411E-A267-ECFDDBE60606}"/>
                </a:ext>
              </a:extLst>
            </p:cNvPr>
            <p:cNvCxnSpPr/>
            <p:nvPr/>
          </p:nvCxnSpPr>
          <p:spPr bwMode="auto">
            <a:xfrm>
              <a:off x="1975669"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7" name="Straight Connector 6">
              <a:extLst>
                <a:ext uri="{FF2B5EF4-FFF2-40B4-BE49-F238E27FC236}">
                  <a16:creationId xmlns:a16="http://schemas.microsoft.com/office/drawing/2014/main" id="{F677C946-CC9A-432E-AE86-9B058E33E29D}"/>
                </a:ext>
              </a:extLst>
            </p:cNvPr>
            <p:cNvCxnSpPr/>
            <p:nvPr/>
          </p:nvCxnSpPr>
          <p:spPr bwMode="auto">
            <a:xfrm>
              <a:off x="8323522"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8" name="Straight Connector 7">
              <a:extLst>
                <a:ext uri="{FF2B5EF4-FFF2-40B4-BE49-F238E27FC236}">
                  <a16:creationId xmlns:a16="http://schemas.microsoft.com/office/drawing/2014/main" id="{B79890F8-1605-430D-99B6-14239F645D61}"/>
                </a:ext>
              </a:extLst>
            </p:cNvPr>
            <p:cNvCxnSpPr/>
            <p:nvPr/>
          </p:nvCxnSpPr>
          <p:spPr bwMode="auto">
            <a:xfrm>
              <a:off x="3567791"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9" name="Straight Connector 8">
              <a:extLst>
                <a:ext uri="{FF2B5EF4-FFF2-40B4-BE49-F238E27FC236}">
                  <a16:creationId xmlns:a16="http://schemas.microsoft.com/office/drawing/2014/main" id="{19A90E73-A7BA-4ABE-9F79-DA5636CDCA73}"/>
                </a:ext>
              </a:extLst>
            </p:cNvPr>
            <p:cNvCxnSpPr/>
            <p:nvPr/>
          </p:nvCxnSpPr>
          <p:spPr bwMode="auto">
            <a:xfrm>
              <a:off x="5161500"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 name="Straight Connector 9">
              <a:extLst>
                <a:ext uri="{FF2B5EF4-FFF2-40B4-BE49-F238E27FC236}">
                  <a16:creationId xmlns:a16="http://schemas.microsoft.com/office/drawing/2014/main" id="{18E606D4-669A-492B-A40D-792E6B2EF2B7}"/>
                </a:ext>
              </a:extLst>
            </p:cNvPr>
            <p:cNvCxnSpPr/>
            <p:nvPr/>
          </p:nvCxnSpPr>
          <p:spPr bwMode="auto">
            <a:xfrm>
              <a:off x="6739337"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11" name="Rectangle 10">
            <a:extLst>
              <a:ext uri="{FF2B5EF4-FFF2-40B4-BE49-F238E27FC236}">
                <a16:creationId xmlns:a16="http://schemas.microsoft.com/office/drawing/2014/main" id="{AD0D4090-D548-4A9C-965F-BFF0A56867EB}"/>
              </a:ext>
            </a:extLst>
          </p:cNvPr>
          <p:cNvSpPr/>
          <p:nvPr/>
        </p:nvSpPr>
        <p:spPr bwMode="auto">
          <a:xfrm>
            <a:off x="2992249"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2" name="Rectangle 11">
            <a:extLst>
              <a:ext uri="{FF2B5EF4-FFF2-40B4-BE49-F238E27FC236}">
                <a16:creationId xmlns:a16="http://schemas.microsoft.com/office/drawing/2014/main" id="{331856F7-FAB4-4A08-9041-B362E1763880}"/>
              </a:ext>
            </a:extLst>
          </p:cNvPr>
          <p:cNvSpPr/>
          <p:nvPr/>
        </p:nvSpPr>
        <p:spPr bwMode="auto">
          <a:xfrm>
            <a:off x="325884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 name="Rectangle 12">
            <a:extLst>
              <a:ext uri="{FF2B5EF4-FFF2-40B4-BE49-F238E27FC236}">
                <a16:creationId xmlns:a16="http://schemas.microsoft.com/office/drawing/2014/main" id="{2E06C31C-3A9C-4099-8142-CFCECD6726F2}"/>
              </a:ext>
            </a:extLst>
          </p:cNvPr>
          <p:cNvSpPr/>
          <p:nvPr/>
        </p:nvSpPr>
        <p:spPr bwMode="auto">
          <a:xfrm>
            <a:off x="3519092"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 name="Rectangle 13">
            <a:extLst>
              <a:ext uri="{FF2B5EF4-FFF2-40B4-BE49-F238E27FC236}">
                <a16:creationId xmlns:a16="http://schemas.microsoft.com/office/drawing/2014/main" id="{455DBD58-FBFA-4831-8F6B-018ABFC29165}"/>
              </a:ext>
            </a:extLst>
          </p:cNvPr>
          <p:cNvSpPr/>
          <p:nvPr/>
        </p:nvSpPr>
        <p:spPr bwMode="auto">
          <a:xfrm>
            <a:off x="3785688"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5" name="Rectangle 14">
            <a:extLst>
              <a:ext uri="{FF2B5EF4-FFF2-40B4-BE49-F238E27FC236}">
                <a16:creationId xmlns:a16="http://schemas.microsoft.com/office/drawing/2014/main" id="{BE8E0BE6-7FA2-4444-B237-9BC72DC3079F}"/>
              </a:ext>
            </a:extLst>
          </p:cNvPr>
          <p:cNvSpPr/>
          <p:nvPr/>
        </p:nvSpPr>
        <p:spPr bwMode="auto">
          <a:xfrm>
            <a:off x="1930097" y="425407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6" name="Rectangle 15">
            <a:extLst>
              <a:ext uri="{FF2B5EF4-FFF2-40B4-BE49-F238E27FC236}">
                <a16:creationId xmlns:a16="http://schemas.microsoft.com/office/drawing/2014/main" id="{FFFF1E12-C1CA-4CB8-B60E-F5097F744340}"/>
              </a:ext>
            </a:extLst>
          </p:cNvPr>
          <p:cNvSpPr/>
          <p:nvPr/>
        </p:nvSpPr>
        <p:spPr bwMode="auto">
          <a:xfrm>
            <a:off x="2196693" y="425407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17" name="Rectangle 16">
            <a:extLst>
              <a:ext uri="{FF2B5EF4-FFF2-40B4-BE49-F238E27FC236}">
                <a16:creationId xmlns:a16="http://schemas.microsoft.com/office/drawing/2014/main" id="{E9FC2565-3867-4760-B29D-B6C094D71FBE}"/>
              </a:ext>
            </a:extLst>
          </p:cNvPr>
          <p:cNvSpPr/>
          <p:nvPr/>
        </p:nvSpPr>
        <p:spPr bwMode="auto">
          <a:xfrm>
            <a:off x="2456941" y="42540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8" name="Rectangle 17">
            <a:extLst>
              <a:ext uri="{FF2B5EF4-FFF2-40B4-BE49-F238E27FC236}">
                <a16:creationId xmlns:a16="http://schemas.microsoft.com/office/drawing/2014/main" id="{6474DDD8-1304-4B2A-8E42-CCD2D7363061}"/>
              </a:ext>
            </a:extLst>
          </p:cNvPr>
          <p:cNvSpPr/>
          <p:nvPr/>
        </p:nvSpPr>
        <p:spPr bwMode="auto">
          <a:xfrm>
            <a:off x="2723536" y="42540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9" name="Rectangle 18">
            <a:extLst>
              <a:ext uri="{FF2B5EF4-FFF2-40B4-BE49-F238E27FC236}">
                <a16:creationId xmlns:a16="http://schemas.microsoft.com/office/drawing/2014/main" id="{9F6CCDCC-9239-41C4-9F12-BE2FED79A080}"/>
              </a:ext>
            </a:extLst>
          </p:cNvPr>
          <p:cNvSpPr/>
          <p:nvPr/>
        </p:nvSpPr>
        <p:spPr bwMode="auto">
          <a:xfrm>
            <a:off x="4045937"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 name="Rectangle 19">
            <a:extLst>
              <a:ext uri="{FF2B5EF4-FFF2-40B4-BE49-F238E27FC236}">
                <a16:creationId xmlns:a16="http://schemas.microsoft.com/office/drawing/2014/main" id="{4FEF4498-6931-470E-AEC3-F1EB1DFB4E22}"/>
              </a:ext>
            </a:extLst>
          </p:cNvPr>
          <p:cNvSpPr/>
          <p:nvPr/>
        </p:nvSpPr>
        <p:spPr bwMode="auto">
          <a:xfrm>
            <a:off x="4312533"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 name="Rectangle 20">
            <a:extLst>
              <a:ext uri="{FF2B5EF4-FFF2-40B4-BE49-F238E27FC236}">
                <a16:creationId xmlns:a16="http://schemas.microsoft.com/office/drawing/2014/main" id="{118DAEFF-4676-46B2-9576-093C78AC2745}"/>
              </a:ext>
            </a:extLst>
          </p:cNvPr>
          <p:cNvSpPr/>
          <p:nvPr/>
        </p:nvSpPr>
        <p:spPr bwMode="auto">
          <a:xfrm>
            <a:off x="4572780"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2" name="Rectangle 21">
            <a:extLst>
              <a:ext uri="{FF2B5EF4-FFF2-40B4-BE49-F238E27FC236}">
                <a16:creationId xmlns:a16="http://schemas.microsoft.com/office/drawing/2014/main" id="{B0BF968E-9421-4326-A762-B650AD0B34D9}"/>
              </a:ext>
            </a:extLst>
          </p:cNvPr>
          <p:cNvSpPr/>
          <p:nvPr/>
        </p:nvSpPr>
        <p:spPr bwMode="auto">
          <a:xfrm>
            <a:off x="4839376"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id="{840227BA-9470-42B7-A824-18FAFDC2A7B8}"/>
              </a:ext>
            </a:extLst>
          </p:cNvPr>
          <p:cNvSpPr/>
          <p:nvPr/>
        </p:nvSpPr>
        <p:spPr bwMode="auto">
          <a:xfrm>
            <a:off x="5105972"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ectangle 23">
            <a:extLst>
              <a:ext uri="{FF2B5EF4-FFF2-40B4-BE49-F238E27FC236}">
                <a16:creationId xmlns:a16="http://schemas.microsoft.com/office/drawing/2014/main" id="{A20C2205-9EC2-4465-9FA1-9FA229F24191}"/>
              </a:ext>
            </a:extLst>
          </p:cNvPr>
          <p:cNvSpPr/>
          <p:nvPr/>
        </p:nvSpPr>
        <p:spPr bwMode="auto">
          <a:xfrm>
            <a:off x="5372568"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2BD0DDFD-BFCD-472F-9505-217580F3366F}"/>
              </a:ext>
            </a:extLst>
          </p:cNvPr>
          <p:cNvSpPr/>
          <p:nvPr/>
        </p:nvSpPr>
        <p:spPr bwMode="auto">
          <a:xfrm>
            <a:off x="5632817"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 name="Rectangle 25">
            <a:extLst>
              <a:ext uri="{FF2B5EF4-FFF2-40B4-BE49-F238E27FC236}">
                <a16:creationId xmlns:a16="http://schemas.microsoft.com/office/drawing/2014/main" id="{8B47FFD7-A6E7-4AAF-8A31-2450807A44C1}"/>
              </a:ext>
            </a:extLst>
          </p:cNvPr>
          <p:cNvSpPr/>
          <p:nvPr/>
        </p:nvSpPr>
        <p:spPr bwMode="auto">
          <a:xfrm>
            <a:off x="5899413" y="4255659"/>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ectangle 26">
            <a:extLst>
              <a:ext uri="{FF2B5EF4-FFF2-40B4-BE49-F238E27FC236}">
                <a16:creationId xmlns:a16="http://schemas.microsoft.com/office/drawing/2014/main" id="{0AA226D9-B773-4DBC-950C-0249D4A5DFA3}"/>
              </a:ext>
            </a:extLst>
          </p:cNvPr>
          <p:cNvSpPr/>
          <p:nvPr/>
        </p:nvSpPr>
        <p:spPr bwMode="auto">
          <a:xfrm>
            <a:off x="615754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18F87276-160E-4CB6-8E28-E61A1918EBB3}"/>
              </a:ext>
            </a:extLst>
          </p:cNvPr>
          <p:cNvSpPr/>
          <p:nvPr/>
        </p:nvSpPr>
        <p:spPr bwMode="auto">
          <a:xfrm>
            <a:off x="6424141"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9" name="Rectangle 28">
            <a:extLst>
              <a:ext uri="{FF2B5EF4-FFF2-40B4-BE49-F238E27FC236}">
                <a16:creationId xmlns:a16="http://schemas.microsoft.com/office/drawing/2014/main" id="{B09A236A-9F1B-4285-AFD6-9E8A9207794F}"/>
              </a:ext>
            </a:extLst>
          </p:cNvPr>
          <p:cNvSpPr/>
          <p:nvPr/>
        </p:nvSpPr>
        <p:spPr bwMode="auto">
          <a:xfrm>
            <a:off x="6684389"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0" name="Rectangle 29">
            <a:extLst>
              <a:ext uri="{FF2B5EF4-FFF2-40B4-BE49-F238E27FC236}">
                <a16:creationId xmlns:a16="http://schemas.microsoft.com/office/drawing/2014/main" id="{88888982-8E5F-46EE-A45C-BD2EBF8A2B72}"/>
              </a:ext>
            </a:extLst>
          </p:cNvPr>
          <p:cNvSpPr/>
          <p:nvPr/>
        </p:nvSpPr>
        <p:spPr bwMode="auto">
          <a:xfrm>
            <a:off x="695098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1" name="Rectangle 30">
            <a:extLst>
              <a:ext uri="{FF2B5EF4-FFF2-40B4-BE49-F238E27FC236}">
                <a16:creationId xmlns:a16="http://schemas.microsoft.com/office/drawing/2014/main" id="{CB50A389-1E4E-4990-B3D6-D43F01FE1C9D}"/>
              </a:ext>
            </a:extLst>
          </p:cNvPr>
          <p:cNvSpPr/>
          <p:nvPr/>
        </p:nvSpPr>
        <p:spPr bwMode="auto">
          <a:xfrm>
            <a:off x="7217580"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2" name="Rectangle 31">
            <a:extLst>
              <a:ext uri="{FF2B5EF4-FFF2-40B4-BE49-F238E27FC236}">
                <a16:creationId xmlns:a16="http://schemas.microsoft.com/office/drawing/2014/main" id="{B5612AE9-B4D8-41EE-A8D8-A11E73817378}"/>
              </a:ext>
            </a:extLst>
          </p:cNvPr>
          <p:cNvSpPr/>
          <p:nvPr/>
        </p:nvSpPr>
        <p:spPr bwMode="auto">
          <a:xfrm>
            <a:off x="7484176"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3" name="Rectangle 32">
            <a:extLst>
              <a:ext uri="{FF2B5EF4-FFF2-40B4-BE49-F238E27FC236}">
                <a16:creationId xmlns:a16="http://schemas.microsoft.com/office/drawing/2014/main" id="{C705E1F6-F0A8-432C-AA5B-AA7E84E0160C}"/>
              </a:ext>
            </a:extLst>
          </p:cNvPr>
          <p:cNvSpPr/>
          <p:nvPr/>
        </p:nvSpPr>
        <p:spPr bwMode="auto">
          <a:xfrm>
            <a:off x="774442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4" name="Rectangle 33">
            <a:extLst>
              <a:ext uri="{FF2B5EF4-FFF2-40B4-BE49-F238E27FC236}">
                <a16:creationId xmlns:a16="http://schemas.microsoft.com/office/drawing/2014/main" id="{9A2FF7F6-EA78-4738-AE1F-69CA7613FB7A}"/>
              </a:ext>
            </a:extLst>
          </p:cNvPr>
          <p:cNvSpPr/>
          <p:nvPr/>
        </p:nvSpPr>
        <p:spPr bwMode="auto">
          <a:xfrm>
            <a:off x="8011021"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5" name="Rectangle 34">
            <a:extLst>
              <a:ext uri="{FF2B5EF4-FFF2-40B4-BE49-F238E27FC236}">
                <a16:creationId xmlns:a16="http://schemas.microsoft.com/office/drawing/2014/main" id="{6E095A56-A267-4840-AAFE-B03BEDE8FE81}"/>
              </a:ext>
            </a:extLst>
          </p:cNvPr>
          <p:cNvSpPr/>
          <p:nvPr/>
        </p:nvSpPr>
        <p:spPr bwMode="auto">
          <a:xfrm>
            <a:off x="8271269"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6" name="Rectangle 35">
            <a:extLst>
              <a:ext uri="{FF2B5EF4-FFF2-40B4-BE49-F238E27FC236}">
                <a16:creationId xmlns:a16="http://schemas.microsoft.com/office/drawing/2014/main" id="{BCF217C9-E46D-4F1A-A17C-F8740D070730}"/>
              </a:ext>
            </a:extLst>
          </p:cNvPr>
          <p:cNvSpPr/>
          <p:nvPr/>
        </p:nvSpPr>
        <p:spPr bwMode="auto">
          <a:xfrm>
            <a:off x="853786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7" name="Rectangle 36">
            <a:extLst>
              <a:ext uri="{FF2B5EF4-FFF2-40B4-BE49-F238E27FC236}">
                <a16:creationId xmlns:a16="http://schemas.microsoft.com/office/drawing/2014/main" id="{BBD5DEEF-3111-43AA-AB4E-51A0CB236AD1}"/>
              </a:ext>
            </a:extLst>
          </p:cNvPr>
          <p:cNvSpPr/>
          <p:nvPr/>
        </p:nvSpPr>
        <p:spPr bwMode="auto">
          <a:xfrm>
            <a:off x="8798114"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8" name="Rectangle 37">
            <a:extLst>
              <a:ext uri="{FF2B5EF4-FFF2-40B4-BE49-F238E27FC236}">
                <a16:creationId xmlns:a16="http://schemas.microsoft.com/office/drawing/2014/main" id="{C9E5BE10-1A69-4531-BB2F-C2647B33A653}"/>
              </a:ext>
            </a:extLst>
          </p:cNvPr>
          <p:cNvSpPr/>
          <p:nvPr/>
        </p:nvSpPr>
        <p:spPr bwMode="auto">
          <a:xfrm>
            <a:off x="9064709"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9" name="Rectangle 38">
            <a:extLst>
              <a:ext uri="{FF2B5EF4-FFF2-40B4-BE49-F238E27FC236}">
                <a16:creationId xmlns:a16="http://schemas.microsoft.com/office/drawing/2014/main" id="{0D6C2B04-ED4F-49E7-803D-3BABBF843824}"/>
              </a:ext>
            </a:extLst>
          </p:cNvPr>
          <p:cNvSpPr/>
          <p:nvPr/>
        </p:nvSpPr>
        <p:spPr bwMode="auto">
          <a:xfrm>
            <a:off x="9331305"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40" name="Rectangle 39">
            <a:extLst>
              <a:ext uri="{FF2B5EF4-FFF2-40B4-BE49-F238E27FC236}">
                <a16:creationId xmlns:a16="http://schemas.microsoft.com/office/drawing/2014/main" id="{8F7B1214-3B98-463E-99CD-E22EE89A295E}"/>
              </a:ext>
            </a:extLst>
          </p:cNvPr>
          <p:cNvSpPr/>
          <p:nvPr/>
        </p:nvSpPr>
        <p:spPr bwMode="auto">
          <a:xfrm>
            <a:off x="9597901"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41" name="Rectangle 40">
            <a:extLst>
              <a:ext uri="{FF2B5EF4-FFF2-40B4-BE49-F238E27FC236}">
                <a16:creationId xmlns:a16="http://schemas.microsoft.com/office/drawing/2014/main" id="{18E0D6BF-1751-49A8-BA22-84A28ECFF794}"/>
              </a:ext>
            </a:extLst>
          </p:cNvPr>
          <p:cNvSpPr/>
          <p:nvPr/>
        </p:nvSpPr>
        <p:spPr bwMode="auto">
          <a:xfrm>
            <a:off x="9858149"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42" name="Rectangle 41">
            <a:extLst>
              <a:ext uri="{FF2B5EF4-FFF2-40B4-BE49-F238E27FC236}">
                <a16:creationId xmlns:a16="http://schemas.microsoft.com/office/drawing/2014/main" id="{8CE18A1A-55A0-4EE3-A7C8-D5974A311C5E}"/>
              </a:ext>
            </a:extLst>
          </p:cNvPr>
          <p:cNvSpPr/>
          <p:nvPr/>
        </p:nvSpPr>
        <p:spPr bwMode="auto">
          <a:xfrm>
            <a:off x="10124744" y="425724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3" name="Rectangle 42">
            <a:extLst>
              <a:ext uri="{FF2B5EF4-FFF2-40B4-BE49-F238E27FC236}">
                <a16:creationId xmlns:a16="http://schemas.microsoft.com/office/drawing/2014/main" id="{975C8CD4-5C4D-417E-AABE-D1DF5E2C9CCD}"/>
              </a:ext>
            </a:extLst>
          </p:cNvPr>
          <p:cNvSpPr/>
          <p:nvPr/>
        </p:nvSpPr>
        <p:spPr bwMode="auto">
          <a:xfrm>
            <a:off x="1930097" y="4255659"/>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4" name="TextBox 149">
            <a:extLst>
              <a:ext uri="{FF2B5EF4-FFF2-40B4-BE49-F238E27FC236}">
                <a16:creationId xmlns:a16="http://schemas.microsoft.com/office/drawing/2014/main" id="{A90A3D09-572F-4149-8A91-BF3018401907}"/>
              </a:ext>
            </a:extLst>
          </p:cNvPr>
          <p:cNvSpPr txBox="1">
            <a:spLocks noChangeArrowheads="1"/>
          </p:cNvSpPr>
          <p:nvPr/>
        </p:nvSpPr>
        <p:spPr bwMode="auto">
          <a:xfrm>
            <a:off x="35542" y="4158821"/>
            <a:ext cx="2003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 set-enable register</a:t>
            </a:r>
          </a:p>
        </p:txBody>
      </p:sp>
      <p:sp>
        <p:nvSpPr>
          <p:cNvPr id="45" name="TextBox 151">
            <a:extLst>
              <a:ext uri="{FF2B5EF4-FFF2-40B4-BE49-F238E27FC236}">
                <a16:creationId xmlns:a16="http://schemas.microsoft.com/office/drawing/2014/main" id="{90D1DA29-69E0-42DB-AB14-D247CF1722A2}"/>
              </a:ext>
            </a:extLst>
          </p:cNvPr>
          <p:cNvSpPr txBox="1">
            <a:spLocks noChangeArrowheads="1"/>
          </p:cNvSpPr>
          <p:nvPr/>
        </p:nvSpPr>
        <p:spPr bwMode="auto">
          <a:xfrm>
            <a:off x="7797320" y="543993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bit8</a:t>
            </a:r>
          </a:p>
        </p:txBody>
      </p:sp>
      <p:sp>
        <p:nvSpPr>
          <p:cNvPr id="46" name="TextBox 152">
            <a:extLst>
              <a:ext uri="{FF2B5EF4-FFF2-40B4-BE49-F238E27FC236}">
                <a16:creationId xmlns:a16="http://schemas.microsoft.com/office/drawing/2014/main" id="{BFAFB741-9031-4AF0-81B5-36AFB8389DF6}"/>
              </a:ext>
            </a:extLst>
          </p:cNvPr>
          <p:cNvSpPr txBox="1">
            <a:spLocks noChangeArrowheads="1"/>
          </p:cNvSpPr>
          <p:nvPr/>
        </p:nvSpPr>
        <p:spPr bwMode="auto">
          <a:xfrm>
            <a:off x="5596847" y="543993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bit16</a:t>
            </a:r>
          </a:p>
        </p:txBody>
      </p:sp>
      <p:sp>
        <p:nvSpPr>
          <p:cNvPr id="47" name="TextBox 153">
            <a:extLst>
              <a:ext uri="{FF2B5EF4-FFF2-40B4-BE49-F238E27FC236}">
                <a16:creationId xmlns:a16="http://schemas.microsoft.com/office/drawing/2014/main" id="{97B89B96-BAB3-4B3F-8EEF-D148A3987DBE}"/>
              </a:ext>
            </a:extLst>
          </p:cNvPr>
          <p:cNvSpPr txBox="1">
            <a:spLocks noChangeArrowheads="1"/>
          </p:cNvSpPr>
          <p:nvPr/>
        </p:nvSpPr>
        <p:spPr bwMode="auto">
          <a:xfrm>
            <a:off x="3396373" y="543993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bit24</a:t>
            </a:r>
          </a:p>
        </p:txBody>
      </p:sp>
      <p:sp>
        <p:nvSpPr>
          <p:cNvPr id="48" name="TextBox 154">
            <a:extLst>
              <a:ext uri="{FF2B5EF4-FFF2-40B4-BE49-F238E27FC236}">
                <a16:creationId xmlns:a16="http://schemas.microsoft.com/office/drawing/2014/main" id="{D9E117FB-ED53-4F2C-89D3-1EC52B0E9F60}"/>
              </a:ext>
            </a:extLst>
          </p:cNvPr>
          <p:cNvSpPr txBox="1">
            <a:spLocks noChangeArrowheads="1"/>
          </p:cNvSpPr>
          <p:nvPr/>
        </p:nvSpPr>
        <p:spPr bwMode="auto">
          <a:xfrm>
            <a:off x="1894127" y="5439934"/>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bit31</a:t>
            </a:r>
          </a:p>
        </p:txBody>
      </p:sp>
      <p:sp>
        <p:nvSpPr>
          <p:cNvPr id="49" name="TextBox 156">
            <a:extLst>
              <a:ext uri="{FF2B5EF4-FFF2-40B4-BE49-F238E27FC236}">
                <a16:creationId xmlns:a16="http://schemas.microsoft.com/office/drawing/2014/main" id="{99A515F5-CFE2-4F75-BAC3-F66FE17810EF}"/>
              </a:ext>
            </a:extLst>
          </p:cNvPr>
          <p:cNvSpPr txBox="1">
            <a:spLocks noChangeArrowheads="1"/>
          </p:cNvSpPr>
          <p:nvPr/>
        </p:nvSpPr>
        <p:spPr bwMode="auto">
          <a:xfrm>
            <a:off x="8963149" y="5692346"/>
            <a:ext cx="2608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Write “1” to clear Interrupt #0</a:t>
            </a:r>
          </a:p>
        </p:txBody>
      </p:sp>
      <p:cxnSp>
        <p:nvCxnSpPr>
          <p:cNvPr id="50" name="Straight Arrow Connector 49">
            <a:extLst>
              <a:ext uri="{FF2B5EF4-FFF2-40B4-BE49-F238E27FC236}">
                <a16:creationId xmlns:a16="http://schemas.microsoft.com/office/drawing/2014/main" id="{2D5E9F76-D175-4A3E-BCB5-4B58918E9581}"/>
              </a:ext>
            </a:extLst>
          </p:cNvPr>
          <p:cNvCxnSpPr/>
          <p:nvPr/>
        </p:nvCxnSpPr>
        <p:spPr bwMode="auto">
          <a:xfrm flipV="1">
            <a:off x="10258042" y="5293884"/>
            <a:ext cx="0" cy="4222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Rectangle 50">
            <a:extLst>
              <a:ext uri="{FF2B5EF4-FFF2-40B4-BE49-F238E27FC236}">
                <a16:creationId xmlns:a16="http://schemas.microsoft.com/office/drawing/2014/main" id="{ADF101AB-3492-424F-AE3F-838A21B34C54}"/>
              </a:ext>
            </a:extLst>
          </p:cNvPr>
          <p:cNvSpPr/>
          <p:nvPr/>
        </p:nvSpPr>
        <p:spPr bwMode="auto">
          <a:xfrm>
            <a:off x="2992249"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2" name="Rectangle 51">
            <a:extLst>
              <a:ext uri="{FF2B5EF4-FFF2-40B4-BE49-F238E27FC236}">
                <a16:creationId xmlns:a16="http://schemas.microsoft.com/office/drawing/2014/main" id="{8B670DA7-F79C-4FBA-BA33-35379815859D}"/>
              </a:ext>
            </a:extLst>
          </p:cNvPr>
          <p:cNvSpPr/>
          <p:nvPr/>
        </p:nvSpPr>
        <p:spPr bwMode="auto">
          <a:xfrm>
            <a:off x="325884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53" name="Rectangle 52">
            <a:extLst>
              <a:ext uri="{FF2B5EF4-FFF2-40B4-BE49-F238E27FC236}">
                <a16:creationId xmlns:a16="http://schemas.microsoft.com/office/drawing/2014/main" id="{AA1D0942-2EC0-4FB5-9EF9-988A795DAE4F}"/>
              </a:ext>
            </a:extLst>
          </p:cNvPr>
          <p:cNvSpPr/>
          <p:nvPr/>
        </p:nvSpPr>
        <p:spPr bwMode="auto">
          <a:xfrm>
            <a:off x="3519092"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54" name="Rectangle 53">
            <a:extLst>
              <a:ext uri="{FF2B5EF4-FFF2-40B4-BE49-F238E27FC236}">
                <a16:creationId xmlns:a16="http://schemas.microsoft.com/office/drawing/2014/main" id="{6D6FBD2D-AD29-4311-8C13-9A179A974B81}"/>
              </a:ext>
            </a:extLst>
          </p:cNvPr>
          <p:cNvSpPr/>
          <p:nvPr/>
        </p:nvSpPr>
        <p:spPr bwMode="auto">
          <a:xfrm>
            <a:off x="3785688"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5" name="Rectangle 54">
            <a:extLst>
              <a:ext uri="{FF2B5EF4-FFF2-40B4-BE49-F238E27FC236}">
                <a16:creationId xmlns:a16="http://schemas.microsoft.com/office/drawing/2014/main" id="{C61B32AB-D70F-4334-B24A-171F38311D42}"/>
              </a:ext>
            </a:extLst>
          </p:cNvPr>
          <p:cNvSpPr/>
          <p:nvPr/>
        </p:nvSpPr>
        <p:spPr bwMode="auto">
          <a:xfrm>
            <a:off x="1930097"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6" name="Rectangle 55">
            <a:extLst>
              <a:ext uri="{FF2B5EF4-FFF2-40B4-BE49-F238E27FC236}">
                <a16:creationId xmlns:a16="http://schemas.microsoft.com/office/drawing/2014/main" id="{144CB9F1-25B9-43BD-9797-1D026DCD3D8E}"/>
              </a:ext>
            </a:extLst>
          </p:cNvPr>
          <p:cNvSpPr/>
          <p:nvPr/>
        </p:nvSpPr>
        <p:spPr bwMode="auto">
          <a:xfrm>
            <a:off x="2196693"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7" name="Rectangle 56">
            <a:extLst>
              <a:ext uri="{FF2B5EF4-FFF2-40B4-BE49-F238E27FC236}">
                <a16:creationId xmlns:a16="http://schemas.microsoft.com/office/drawing/2014/main" id="{D8930FF8-4C4F-4BE5-9E06-F155F30B32EC}"/>
              </a:ext>
            </a:extLst>
          </p:cNvPr>
          <p:cNvSpPr/>
          <p:nvPr/>
        </p:nvSpPr>
        <p:spPr bwMode="auto">
          <a:xfrm>
            <a:off x="2456941"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8" name="Rectangle 57">
            <a:extLst>
              <a:ext uri="{FF2B5EF4-FFF2-40B4-BE49-F238E27FC236}">
                <a16:creationId xmlns:a16="http://schemas.microsoft.com/office/drawing/2014/main" id="{8EAD42C8-271D-426F-AAC3-57344B464368}"/>
              </a:ext>
            </a:extLst>
          </p:cNvPr>
          <p:cNvSpPr/>
          <p:nvPr/>
        </p:nvSpPr>
        <p:spPr bwMode="auto">
          <a:xfrm>
            <a:off x="2723536"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9" name="Rectangle 58">
            <a:extLst>
              <a:ext uri="{FF2B5EF4-FFF2-40B4-BE49-F238E27FC236}">
                <a16:creationId xmlns:a16="http://schemas.microsoft.com/office/drawing/2014/main" id="{065E017E-105A-447F-9316-AE98591463DC}"/>
              </a:ext>
            </a:extLst>
          </p:cNvPr>
          <p:cNvSpPr/>
          <p:nvPr/>
        </p:nvSpPr>
        <p:spPr bwMode="auto">
          <a:xfrm>
            <a:off x="4045937"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0" name="Rectangle 59">
            <a:extLst>
              <a:ext uri="{FF2B5EF4-FFF2-40B4-BE49-F238E27FC236}">
                <a16:creationId xmlns:a16="http://schemas.microsoft.com/office/drawing/2014/main" id="{3E1E4CD4-651B-4DFC-B5B7-9127E5216F47}"/>
              </a:ext>
            </a:extLst>
          </p:cNvPr>
          <p:cNvSpPr/>
          <p:nvPr/>
        </p:nvSpPr>
        <p:spPr bwMode="auto">
          <a:xfrm>
            <a:off x="4312533"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1" name="Rectangle 60">
            <a:extLst>
              <a:ext uri="{FF2B5EF4-FFF2-40B4-BE49-F238E27FC236}">
                <a16:creationId xmlns:a16="http://schemas.microsoft.com/office/drawing/2014/main" id="{E3AD0B84-468D-48C8-AFBA-21B413D85393}"/>
              </a:ext>
            </a:extLst>
          </p:cNvPr>
          <p:cNvSpPr/>
          <p:nvPr/>
        </p:nvSpPr>
        <p:spPr bwMode="auto">
          <a:xfrm>
            <a:off x="4572780"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2" name="Rectangle 61">
            <a:extLst>
              <a:ext uri="{FF2B5EF4-FFF2-40B4-BE49-F238E27FC236}">
                <a16:creationId xmlns:a16="http://schemas.microsoft.com/office/drawing/2014/main" id="{8C08E89D-4AD8-42B9-B9B0-F5C05446126C}"/>
              </a:ext>
            </a:extLst>
          </p:cNvPr>
          <p:cNvSpPr/>
          <p:nvPr/>
        </p:nvSpPr>
        <p:spPr bwMode="auto">
          <a:xfrm>
            <a:off x="4839376"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3" name="Rectangle 62">
            <a:extLst>
              <a:ext uri="{FF2B5EF4-FFF2-40B4-BE49-F238E27FC236}">
                <a16:creationId xmlns:a16="http://schemas.microsoft.com/office/drawing/2014/main" id="{700CE171-16BF-476D-B982-187793C315F0}"/>
              </a:ext>
            </a:extLst>
          </p:cNvPr>
          <p:cNvSpPr/>
          <p:nvPr/>
        </p:nvSpPr>
        <p:spPr bwMode="auto">
          <a:xfrm>
            <a:off x="5105972"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4" name="Rectangle 63">
            <a:extLst>
              <a:ext uri="{FF2B5EF4-FFF2-40B4-BE49-F238E27FC236}">
                <a16:creationId xmlns:a16="http://schemas.microsoft.com/office/drawing/2014/main" id="{94BC5AA8-E245-4988-9CAC-F171F4CA84D7}"/>
              </a:ext>
            </a:extLst>
          </p:cNvPr>
          <p:cNvSpPr/>
          <p:nvPr/>
        </p:nvSpPr>
        <p:spPr bwMode="auto">
          <a:xfrm>
            <a:off x="5372568"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5" name="Rectangle 64">
            <a:extLst>
              <a:ext uri="{FF2B5EF4-FFF2-40B4-BE49-F238E27FC236}">
                <a16:creationId xmlns:a16="http://schemas.microsoft.com/office/drawing/2014/main" id="{DE52D361-EB91-4EC6-81F5-06EAC855F287}"/>
              </a:ext>
            </a:extLst>
          </p:cNvPr>
          <p:cNvSpPr/>
          <p:nvPr/>
        </p:nvSpPr>
        <p:spPr bwMode="auto">
          <a:xfrm>
            <a:off x="5632817"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6" name="Rectangle 65">
            <a:extLst>
              <a:ext uri="{FF2B5EF4-FFF2-40B4-BE49-F238E27FC236}">
                <a16:creationId xmlns:a16="http://schemas.microsoft.com/office/drawing/2014/main" id="{545C88A5-9BDD-4A69-8EE6-C2AEBBCFC83D}"/>
              </a:ext>
            </a:extLst>
          </p:cNvPr>
          <p:cNvSpPr/>
          <p:nvPr/>
        </p:nvSpPr>
        <p:spPr bwMode="auto">
          <a:xfrm>
            <a:off x="5899413" y="4976384"/>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7" name="Rectangle 66">
            <a:extLst>
              <a:ext uri="{FF2B5EF4-FFF2-40B4-BE49-F238E27FC236}">
                <a16:creationId xmlns:a16="http://schemas.microsoft.com/office/drawing/2014/main" id="{799182E0-93A9-40BC-AE88-4097E59C8E52}"/>
              </a:ext>
            </a:extLst>
          </p:cNvPr>
          <p:cNvSpPr/>
          <p:nvPr/>
        </p:nvSpPr>
        <p:spPr bwMode="auto">
          <a:xfrm>
            <a:off x="615754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8" name="Rectangle 67">
            <a:extLst>
              <a:ext uri="{FF2B5EF4-FFF2-40B4-BE49-F238E27FC236}">
                <a16:creationId xmlns:a16="http://schemas.microsoft.com/office/drawing/2014/main" id="{A9C1EBFE-33B4-4AA7-9E9A-AFAFE23BC5E2}"/>
              </a:ext>
            </a:extLst>
          </p:cNvPr>
          <p:cNvSpPr/>
          <p:nvPr/>
        </p:nvSpPr>
        <p:spPr bwMode="auto">
          <a:xfrm>
            <a:off x="6424141"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9" name="Rectangle 68">
            <a:extLst>
              <a:ext uri="{FF2B5EF4-FFF2-40B4-BE49-F238E27FC236}">
                <a16:creationId xmlns:a16="http://schemas.microsoft.com/office/drawing/2014/main" id="{B010D73C-ED71-4A35-A0BB-8BFC5A076CE1}"/>
              </a:ext>
            </a:extLst>
          </p:cNvPr>
          <p:cNvSpPr/>
          <p:nvPr/>
        </p:nvSpPr>
        <p:spPr bwMode="auto">
          <a:xfrm>
            <a:off x="6684389"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0" name="Rectangle 69">
            <a:extLst>
              <a:ext uri="{FF2B5EF4-FFF2-40B4-BE49-F238E27FC236}">
                <a16:creationId xmlns:a16="http://schemas.microsoft.com/office/drawing/2014/main" id="{1EA40885-8A2D-46B7-9E3C-D27E2F38E699}"/>
              </a:ext>
            </a:extLst>
          </p:cNvPr>
          <p:cNvSpPr/>
          <p:nvPr/>
        </p:nvSpPr>
        <p:spPr bwMode="auto">
          <a:xfrm>
            <a:off x="695098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1" name="Rectangle 70">
            <a:extLst>
              <a:ext uri="{FF2B5EF4-FFF2-40B4-BE49-F238E27FC236}">
                <a16:creationId xmlns:a16="http://schemas.microsoft.com/office/drawing/2014/main" id="{D0588C6B-B939-4E64-9A3A-B905C885BE1E}"/>
              </a:ext>
            </a:extLst>
          </p:cNvPr>
          <p:cNvSpPr/>
          <p:nvPr/>
        </p:nvSpPr>
        <p:spPr bwMode="auto">
          <a:xfrm>
            <a:off x="7217580"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2" name="Rectangle 71">
            <a:extLst>
              <a:ext uri="{FF2B5EF4-FFF2-40B4-BE49-F238E27FC236}">
                <a16:creationId xmlns:a16="http://schemas.microsoft.com/office/drawing/2014/main" id="{86CE4525-963B-4FA5-8458-42CD46CE62B0}"/>
              </a:ext>
            </a:extLst>
          </p:cNvPr>
          <p:cNvSpPr/>
          <p:nvPr/>
        </p:nvSpPr>
        <p:spPr bwMode="auto">
          <a:xfrm>
            <a:off x="7484176"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3" name="Rectangle 72">
            <a:extLst>
              <a:ext uri="{FF2B5EF4-FFF2-40B4-BE49-F238E27FC236}">
                <a16:creationId xmlns:a16="http://schemas.microsoft.com/office/drawing/2014/main" id="{5A189B26-B983-4C9F-8AC0-AD43944EB962}"/>
              </a:ext>
            </a:extLst>
          </p:cNvPr>
          <p:cNvSpPr/>
          <p:nvPr/>
        </p:nvSpPr>
        <p:spPr bwMode="auto">
          <a:xfrm>
            <a:off x="774442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4" name="Rectangle 73">
            <a:extLst>
              <a:ext uri="{FF2B5EF4-FFF2-40B4-BE49-F238E27FC236}">
                <a16:creationId xmlns:a16="http://schemas.microsoft.com/office/drawing/2014/main" id="{3A573949-5610-4B6A-BF74-922592031E37}"/>
              </a:ext>
            </a:extLst>
          </p:cNvPr>
          <p:cNvSpPr/>
          <p:nvPr/>
        </p:nvSpPr>
        <p:spPr bwMode="auto">
          <a:xfrm>
            <a:off x="8011021"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5" name="Rectangle 74">
            <a:extLst>
              <a:ext uri="{FF2B5EF4-FFF2-40B4-BE49-F238E27FC236}">
                <a16:creationId xmlns:a16="http://schemas.microsoft.com/office/drawing/2014/main" id="{9916B44B-0A78-4014-9A1F-78C43D50E6F7}"/>
              </a:ext>
            </a:extLst>
          </p:cNvPr>
          <p:cNvSpPr/>
          <p:nvPr/>
        </p:nvSpPr>
        <p:spPr bwMode="auto">
          <a:xfrm>
            <a:off x="8271269"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6" name="Rectangle 75">
            <a:extLst>
              <a:ext uri="{FF2B5EF4-FFF2-40B4-BE49-F238E27FC236}">
                <a16:creationId xmlns:a16="http://schemas.microsoft.com/office/drawing/2014/main" id="{D37E9C0C-55A4-45E3-A159-7E472EACEE7D}"/>
              </a:ext>
            </a:extLst>
          </p:cNvPr>
          <p:cNvSpPr/>
          <p:nvPr/>
        </p:nvSpPr>
        <p:spPr bwMode="auto">
          <a:xfrm>
            <a:off x="853786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7" name="Rectangle 76">
            <a:extLst>
              <a:ext uri="{FF2B5EF4-FFF2-40B4-BE49-F238E27FC236}">
                <a16:creationId xmlns:a16="http://schemas.microsoft.com/office/drawing/2014/main" id="{E5DC386E-2976-4CDA-A3DB-800DE415FDDF}"/>
              </a:ext>
            </a:extLst>
          </p:cNvPr>
          <p:cNvSpPr/>
          <p:nvPr/>
        </p:nvSpPr>
        <p:spPr bwMode="auto">
          <a:xfrm>
            <a:off x="8798114"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8" name="Rectangle 77">
            <a:extLst>
              <a:ext uri="{FF2B5EF4-FFF2-40B4-BE49-F238E27FC236}">
                <a16:creationId xmlns:a16="http://schemas.microsoft.com/office/drawing/2014/main" id="{BE3FA7C3-FB76-4359-81C9-521DC3B3164B}"/>
              </a:ext>
            </a:extLst>
          </p:cNvPr>
          <p:cNvSpPr/>
          <p:nvPr/>
        </p:nvSpPr>
        <p:spPr bwMode="auto">
          <a:xfrm>
            <a:off x="9064709"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9" name="Rectangle 78">
            <a:extLst>
              <a:ext uri="{FF2B5EF4-FFF2-40B4-BE49-F238E27FC236}">
                <a16:creationId xmlns:a16="http://schemas.microsoft.com/office/drawing/2014/main" id="{F2789591-4416-472F-B2D4-296E0B9ABE49}"/>
              </a:ext>
            </a:extLst>
          </p:cNvPr>
          <p:cNvSpPr/>
          <p:nvPr/>
        </p:nvSpPr>
        <p:spPr bwMode="auto">
          <a:xfrm>
            <a:off x="9331305"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80" name="Rectangle 79">
            <a:extLst>
              <a:ext uri="{FF2B5EF4-FFF2-40B4-BE49-F238E27FC236}">
                <a16:creationId xmlns:a16="http://schemas.microsoft.com/office/drawing/2014/main" id="{D184E9BA-4620-4892-B736-523D631DA62E}"/>
              </a:ext>
            </a:extLst>
          </p:cNvPr>
          <p:cNvSpPr/>
          <p:nvPr/>
        </p:nvSpPr>
        <p:spPr bwMode="auto">
          <a:xfrm>
            <a:off x="9597901"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81" name="Rectangle 80">
            <a:extLst>
              <a:ext uri="{FF2B5EF4-FFF2-40B4-BE49-F238E27FC236}">
                <a16:creationId xmlns:a16="http://schemas.microsoft.com/office/drawing/2014/main" id="{8CFD7F3F-0121-4BA7-B1EC-C7235A81E9D7}"/>
              </a:ext>
            </a:extLst>
          </p:cNvPr>
          <p:cNvSpPr/>
          <p:nvPr/>
        </p:nvSpPr>
        <p:spPr bwMode="auto">
          <a:xfrm>
            <a:off x="9858149"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82" name="Rectangle 81">
            <a:extLst>
              <a:ext uri="{FF2B5EF4-FFF2-40B4-BE49-F238E27FC236}">
                <a16:creationId xmlns:a16="http://schemas.microsoft.com/office/drawing/2014/main" id="{3DC9DC5C-DCC1-428A-8D72-5D6D1636E549}"/>
              </a:ext>
            </a:extLst>
          </p:cNvPr>
          <p:cNvSpPr/>
          <p:nvPr/>
        </p:nvSpPr>
        <p:spPr bwMode="auto">
          <a:xfrm>
            <a:off x="10124744" y="4977970"/>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83" name="Rectangle 82">
            <a:extLst>
              <a:ext uri="{FF2B5EF4-FFF2-40B4-BE49-F238E27FC236}">
                <a16:creationId xmlns:a16="http://schemas.microsoft.com/office/drawing/2014/main" id="{31CE8895-0D80-45FB-A233-DFF61EB34C70}"/>
              </a:ext>
            </a:extLst>
          </p:cNvPr>
          <p:cNvSpPr/>
          <p:nvPr/>
        </p:nvSpPr>
        <p:spPr bwMode="auto">
          <a:xfrm>
            <a:off x="1930097" y="4976384"/>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84" name="TextBox 149">
            <a:extLst>
              <a:ext uri="{FF2B5EF4-FFF2-40B4-BE49-F238E27FC236}">
                <a16:creationId xmlns:a16="http://schemas.microsoft.com/office/drawing/2014/main" id="{DD061F02-E357-4A73-A82C-94CE502F2BD5}"/>
              </a:ext>
            </a:extLst>
          </p:cNvPr>
          <p:cNvSpPr txBox="1">
            <a:spLocks noChangeArrowheads="1"/>
          </p:cNvSpPr>
          <p:nvPr/>
        </p:nvSpPr>
        <p:spPr bwMode="auto">
          <a:xfrm>
            <a:off x="35542" y="4858909"/>
            <a:ext cx="235281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 clear enable register</a:t>
            </a:r>
          </a:p>
        </p:txBody>
      </p:sp>
      <p:sp>
        <p:nvSpPr>
          <p:cNvPr id="85" name="TextBox 156">
            <a:extLst>
              <a:ext uri="{FF2B5EF4-FFF2-40B4-BE49-F238E27FC236}">
                <a16:creationId xmlns:a16="http://schemas.microsoft.com/office/drawing/2014/main" id="{8452A46E-50A5-4943-810E-DD02683BF1B0}"/>
              </a:ext>
            </a:extLst>
          </p:cNvPr>
          <p:cNvSpPr txBox="1">
            <a:spLocks noChangeArrowheads="1"/>
          </p:cNvSpPr>
          <p:nvPr/>
        </p:nvSpPr>
        <p:spPr bwMode="auto">
          <a:xfrm>
            <a:off x="8820329" y="3435715"/>
            <a:ext cx="2608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Write “1” to enable Interrupt #0</a:t>
            </a:r>
          </a:p>
        </p:txBody>
      </p:sp>
      <p:cxnSp>
        <p:nvCxnSpPr>
          <p:cNvPr id="86" name="Straight Arrow Connector 85">
            <a:extLst>
              <a:ext uri="{FF2B5EF4-FFF2-40B4-BE49-F238E27FC236}">
                <a16:creationId xmlns:a16="http://schemas.microsoft.com/office/drawing/2014/main" id="{67DDAA20-D1A9-463A-B93B-166741DB1429}"/>
              </a:ext>
            </a:extLst>
          </p:cNvPr>
          <p:cNvCxnSpPr/>
          <p:nvPr/>
        </p:nvCxnSpPr>
        <p:spPr bwMode="auto">
          <a:xfrm>
            <a:off x="10274969" y="3898470"/>
            <a:ext cx="0" cy="355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7" name="TextBox 156">
            <a:extLst>
              <a:ext uri="{FF2B5EF4-FFF2-40B4-BE49-F238E27FC236}">
                <a16:creationId xmlns:a16="http://schemas.microsoft.com/office/drawing/2014/main" id="{45C553CC-56C8-4159-A512-B540E58F61D8}"/>
              </a:ext>
            </a:extLst>
          </p:cNvPr>
          <p:cNvSpPr txBox="1">
            <a:spLocks noChangeArrowheads="1"/>
          </p:cNvSpPr>
          <p:nvPr/>
        </p:nvSpPr>
        <p:spPr bwMode="auto">
          <a:xfrm>
            <a:off x="751573" y="3406346"/>
            <a:ext cx="26088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Write “1” to enable Interrupt #31</a:t>
            </a:r>
          </a:p>
        </p:txBody>
      </p:sp>
      <p:cxnSp>
        <p:nvCxnSpPr>
          <p:cNvPr id="88" name="Straight Arrow Connector 87">
            <a:extLst>
              <a:ext uri="{FF2B5EF4-FFF2-40B4-BE49-F238E27FC236}">
                <a16:creationId xmlns:a16="http://schemas.microsoft.com/office/drawing/2014/main" id="{8686F7B7-FED4-4740-91ED-0477AD2E42EF}"/>
              </a:ext>
            </a:extLst>
          </p:cNvPr>
          <p:cNvCxnSpPr/>
          <p:nvPr/>
        </p:nvCxnSpPr>
        <p:spPr bwMode="auto">
          <a:xfrm>
            <a:off x="2063394" y="3898470"/>
            <a:ext cx="0" cy="355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9" name="Rectangle 88">
            <a:extLst>
              <a:ext uri="{FF2B5EF4-FFF2-40B4-BE49-F238E27FC236}">
                <a16:creationId xmlns:a16="http://schemas.microsoft.com/office/drawing/2014/main" id="{12EBECDF-0F20-4965-9F71-ADB6F665A374}"/>
              </a:ext>
            </a:extLst>
          </p:cNvPr>
          <p:cNvSpPr/>
          <p:nvPr/>
        </p:nvSpPr>
        <p:spPr>
          <a:xfrm>
            <a:off x="10573751" y="4158821"/>
            <a:ext cx="1505540" cy="369332"/>
          </a:xfrm>
          <a:prstGeom prst="rect">
            <a:avLst/>
          </a:prstGeom>
        </p:spPr>
        <p:txBody>
          <a:bodyPr wrap="none">
            <a:spAutoFit/>
          </a:bodyPr>
          <a:lstStyle/>
          <a:p>
            <a:r>
              <a:rPr lang="en-GB" b="0" dirty="0">
                <a:solidFill>
                  <a:srgbClr val="FF0000"/>
                </a:solidFill>
                <a:latin typeface="AdvLeSa-Book"/>
              </a:rPr>
              <a:t>0xE000E100</a:t>
            </a:r>
            <a:endParaRPr lang="en-GB" dirty="0">
              <a:solidFill>
                <a:srgbClr val="FF0000"/>
              </a:solidFill>
            </a:endParaRPr>
          </a:p>
        </p:txBody>
      </p:sp>
      <p:sp>
        <p:nvSpPr>
          <p:cNvPr id="90" name="Rectangle 89">
            <a:extLst>
              <a:ext uri="{FF2B5EF4-FFF2-40B4-BE49-F238E27FC236}">
                <a16:creationId xmlns:a16="http://schemas.microsoft.com/office/drawing/2014/main" id="{CFB31ECE-7266-4695-863B-5909C9130173}"/>
              </a:ext>
            </a:extLst>
          </p:cNvPr>
          <p:cNvSpPr/>
          <p:nvPr/>
        </p:nvSpPr>
        <p:spPr>
          <a:xfrm>
            <a:off x="10524636" y="4952494"/>
            <a:ext cx="1505540" cy="369332"/>
          </a:xfrm>
          <a:prstGeom prst="rect">
            <a:avLst/>
          </a:prstGeom>
        </p:spPr>
        <p:txBody>
          <a:bodyPr wrap="none">
            <a:spAutoFit/>
          </a:bodyPr>
          <a:lstStyle/>
          <a:p>
            <a:r>
              <a:rPr lang="en-GB" b="0" dirty="0">
                <a:solidFill>
                  <a:srgbClr val="FF0000"/>
                </a:solidFill>
                <a:latin typeface="AdvLeSa-Book"/>
              </a:rPr>
              <a:t>0xE000E180</a:t>
            </a:r>
            <a:endParaRPr lang="en-GB" dirty="0">
              <a:solidFill>
                <a:srgbClr val="FF0000"/>
              </a:solidFill>
            </a:endParaRPr>
          </a:p>
        </p:txBody>
      </p:sp>
      <p:sp>
        <p:nvSpPr>
          <p:cNvPr id="91" name="TextBox 90">
            <a:extLst>
              <a:ext uri="{FF2B5EF4-FFF2-40B4-BE49-F238E27FC236}">
                <a16:creationId xmlns:a16="http://schemas.microsoft.com/office/drawing/2014/main" id="{57194F96-2CA5-4209-BBA9-86C43A865FC7}"/>
              </a:ext>
            </a:extLst>
          </p:cNvPr>
          <p:cNvSpPr txBox="1"/>
          <p:nvPr/>
        </p:nvSpPr>
        <p:spPr>
          <a:xfrm>
            <a:off x="10730808" y="3676390"/>
            <a:ext cx="944041" cy="369332"/>
          </a:xfrm>
          <a:prstGeom prst="rect">
            <a:avLst/>
          </a:prstGeom>
          <a:noFill/>
        </p:spPr>
        <p:txBody>
          <a:bodyPr wrap="none" rtlCol="0">
            <a:spAutoFit/>
          </a:bodyPr>
          <a:lstStyle/>
          <a:p>
            <a:r>
              <a:rPr lang="en-GB" dirty="0"/>
              <a:t>Address</a:t>
            </a:r>
          </a:p>
        </p:txBody>
      </p:sp>
    </p:spTree>
    <p:extLst>
      <p:ext uri="{BB962C8B-B14F-4D97-AF65-F5344CB8AC3E}">
        <p14:creationId xmlns:p14="http://schemas.microsoft.com/office/powerpoint/2010/main" val="309495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NVIC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Why use separate register addresses?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Reduces the steps needed for enabling/disabling an interrupt, resulting in smaller code and less execution time</a:t>
            </a:r>
            <a:endParaRPr lang="en-US" altLang="en-US" dirty="0">
              <a:ea typeface="ＭＳ Ｐゴシック" panose="020B0600070205080204" pitchFamily="34" charset="-128"/>
            </a:endParaRPr>
          </a:p>
          <a:p>
            <a:pPr lvl="1"/>
            <a:r>
              <a:rPr lang="en-GB" dirty="0"/>
              <a:t>Prevents the race condition; e.g., the main thread is accessing a register by “read-modify-write” process, and it is interrupted between its “read” and “write” operation. If the ISR again modifies the same register that is currently being accessed by the main thread, a conflict will occur.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2409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NVIC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Interrupt pending and clear pending</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An interrupt goes into pending status if it cannot be processed immediately; e.g., a lower priority interrupt will be pending if a higher interrupt is being processed.</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30020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NVIC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Interrupt priority registers</a:t>
            </a:r>
          </a:p>
          <a:p>
            <a:pPr lvl="1"/>
            <a:r>
              <a:rPr lang="en-IN" altLang="en-US" dirty="0">
                <a:ea typeface="ＭＳ Ｐゴシック" panose="020B0600070205080204" pitchFamily="34" charset="-128"/>
              </a:rPr>
              <a:t>The priority level configuration registers are eight bits wide, but only two bits are implemented in Cortex-M0.</a:t>
            </a:r>
          </a:p>
          <a:p>
            <a:pPr lvl="1"/>
            <a:r>
              <a:rPr lang="en-IN" altLang="en-US" dirty="0">
                <a:ea typeface="ＭＳ Ｐゴシック" panose="020B0600070205080204" pitchFamily="34" charset="-128"/>
              </a:rPr>
              <a:t>Since only two MSBs are used, four levels of priority can be represented: 0x00, 0x40, 0x80, and 0xC0.</a:t>
            </a:r>
            <a:endParaRPr lang="en-US" altLang="en-US" dirty="0">
              <a:ea typeface="ＭＳ Ｐゴシック" panose="020B0600070205080204" pitchFamily="34" charset="-128"/>
            </a:endParaRPr>
          </a:p>
        </p:txBody>
      </p:sp>
      <p:cxnSp>
        <p:nvCxnSpPr>
          <p:cNvPr id="5" name="Straight Connector 4">
            <a:extLst>
              <a:ext uri="{FF2B5EF4-FFF2-40B4-BE49-F238E27FC236}">
                <a16:creationId xmlns:a16="http://schemas.microsoft.com/office/drawing/2014/main" id="{DB5EA843-43B7-4A5B-A04D-42D8D38A9EA4}"/>
              </a:ext>
            </a:extLst>
          </p:cNvPr>
          <p:cNvCxnSpPr/>
          <p:nvPr/>
        </p:nvCxnSpPr>
        <p:spPr bwMode="auto">
          <a:xfrm>
            <a:off x="8374495" y="35083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6" name="Straight Connector 5">
            <a:extLst>
              <a:ext uri="{FF2B5EF4-FFF2-40B4-BE49-F238E27FC236}">
                <a16:creationId xmlns:a16="http://schemas.microsoft.com/office/drawing/2014/main" id="{D35DA706-8D7E-4E2F-9F30-3D5D423057B3}"/>
              </a:ext>
            </a:extLst>
          </p:cNvPr>
          <p:cNvCxnSpPr/>
          <p:nvPr/>
        </p:nvCxnSpPr>
        <p:spPr bwMode="auto">
          <a:xfrm>
            <a:off x="8374495" y="37242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F462144D-33A0-4A64-99F5-D98CEB38D0A0}"/>
              </a:ext>
            </a:extLst>
          </p:cNvPr>
          <p:cNvCxnSpPr/>
          <p:nvPr/>
        </p:nvCxnSpPr>
        <p:spPr bwMode="auto">
          <a:xfrm>
            <a:off x="8374495" y="39401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B6A673E6-7114-476A-950E-7BB7B9212381}"/>
              </a:ext>
            </a:extLst>
          </p:cNvPr>
          <p:cNvCxnSpPr/>
          <p:nvPr/>
        </p:nvCxnSpPr>
        <p:spPr bwMode="auto">
          <a:xfrm>
            <a:off x="8374495" y="4146550"/>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E94ED02E-1F21-4009-A69D-1BFF296D2C96}"/>
              </a:ext>
            </a:extLst>
          </p:cNvPr>
          <p:cNvCxnSpPr/>
          <p:nvPr/>
        </p:nvCxnSpPr>
        <p:spPr bwMode="auto">
          <a:xfrm>
            <a:off x="8374495" y="57816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0" name="Rectangle 9">
            <a:extLst>
              <a:ext uri="{FF2B5EF4-FFF2-40B4-BE49-F238E27FC236}">
                <a16:creationId xmlns:a16="http://schemas.microsoft.com/office/drawing/2014/main" id="{DF5121F7-1AAF-491F-BB02-ECC2E73A164D}"/>
              </a:ext>
            </a:extLst>
          </p:cNvPr>
          <p:cNvSpPr/>
          <p:nvPr/>
        </p:nvSpPr>
        <p:spPr bwMode="auto">
          <a:xfrm>
            <a:off x="2905049" y="3603625"/>
            <a:ext cx="567045"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r>
              <a:rPr lang="en-GB" b="0" dirty="0"/>
              <a:t>bit3</a:t>
            </a:r>
          </a:p>
        </p:txBody>
      </p:sp>
      <p:sp>
        <p:nvSpPr>
          <p:cNvPr id="11" name="Rectangle 10">
            <a:extLst>
              <a:ext uri="{FF2B5EF4-FFF2-40B4-BE49-F238E27FC236}">
                <a16:creationId xmlns:a16="http://schemas.microsoft.com/office/drawing/2014/main" id="{B9C82897-BAE6-4F58-BD48-BC7B3DED331E}"/>
              </a:ext>
            </a:extLst>
          </p:cNvPr>
          <p:cNvSpPr/>
          <p:nvPr/>
        </p:nvSpPr>
        <p:spPr bwMode="auto">
          <a:xfrm>
            <a:off x="3472094" y="3603625"/>
            <a:ext cx="56492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r>
              <a:rPr lang="en-GB" b="0" dirty="0"/>
              <a:t>bit2</a:t>
            </a:r>
            <a:endParaRPr lang="en-GB" dirty="0"/>
          </a:p>
        </p:txBody>
      </p:sp>
      <p:sp>
        <p:nvSpPr>
          <p:cNvPr id="12" name="Rectangle 11">
            <a:extLst>
              <a:ext uri="{FF2B5EF4-FFF2-40B4-BE49-F238E27FC236}">
                <a16:creationId xmlns:a16="http://schemas.microsoft.com/office/drawing/2014/main" id="{FF17A60E-9456-45F8-887B-DBD3B574AA22}"/>
              </a:ext>
            </a:extLst>
          </p:cNvPr>
          <p:cNvSpPr/>
          <p:nvPr/>
        </p:nvSpPr>
        <p:spPr bwMode="auto">
          <a:xfrm>
            <a:off x="4024328" y="3603625"/>
            <a:ext cx="564930"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r>
              <a:rPr lang="en-GB" b="0" dirty="0"/>
              <a:t>bit1</a:t>
            </a:r>
            <a:endParaRPr lang="en-GB" dirty="0"/>
          </a:p>
        </p:txBody>
      </p:sp>
      <p:sp>
        <p:nvSpPr>
          <p:cNvPr id="13" name="Rectangle 12">
            <a:extLst>
              <a:ext uri="{FF2B5EF4-FFF2-40B4-BE49-F238E27FC236}">
                <a16:creationId xmlns:a16="http://schemas.microsoft.com/office/drawing/2014/main" id="{5911A86C-0F30-4FF7-A3A3-6C5A1294B38F}"/>
              </a:ext>
            </a:extLst>
          </p:cNvPr>
          <p:cNvSpPr/>
          <p:nvPr/>
        </p:nvSpPr>
        <p:spPr bwMode="auto">
          <a:xfrm>
            <a:off x="4589258" y="3603625"/>
            <a:ext cx="567045"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r>
              <a:rPr lang="en-GB" b="0" dirty="0"/>
              <a:t>bit0</a:t>
            </a:r>
          </a:p>
        </p:txBody>
      </p:sp>
      <p:sp>
        <p:nvSpPr>
          <p:cNvPr id="14" name="Rectangle 13">
            <a:extLst>
              <a:ext uri="{FF2B5EF4-FFF2-40B4-BE49-F238E27FC236}">
                <a16:creationId xmlns:a16="http://schemas.microsoft.com/office/drawing/2014/main" id="{8493D660-C333-4163-BAAC-6F7D499E38BE}"/>
              </a:ext>
            </a:extLst>
          </p:cNvPr>
          <p:cNvSpPr/>
          <p:nvPr/>
        </p:nvSpPr>
        <p:spPr bwMode="auto">
          <a:xfrm>
            <a:off x="651679" y="3602039"/>
            <a:ext cx="564930"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r>
              <a:rPr lang="en-GB" b="0" dirty="0"/>
              <a:t>bit7</a:t>
            </a:r>
          </a:p>
        </p:txBody>
      </p:sp>
      <p:sp>
        <p:nvSpPr>
          <p:cNvPr id="15" name="Rectangle 14">
            <a:extLst>
              <a:ext uri="{FF2B5EF4-FFF2-40B4-BE49-F238E27FC236}">
                <a16:creationId xmlns:a16="http://schemas.microsoft.com/office/drawing/2014/main" id="{3385BCFC-0C51-402B-8317-3B68D6205DD6}"/>
              </a:ext>
            </a:extLst>
          </p:cNvPr>
          <p:cNvSpPr/>
          <p:nvPr/>
        </p:nvSpPr>
        <p:spPr bwMode="auto">
          <a:xfrm>
            <a:off x="1216609" y="3602039"/>
            <a:ext cx="567045"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bit6</a:t>
            </a:r>
          </a:p>
        </p:txBody>
      </p:sp>
      <p:sp>
        <p:nvSpPr>
          <p:cNvPr id="16" name="Rectangle 15">
            <a:extLst>
              <a:ext uri="{FF2B5EF4-FFF2-40B4-BE49-F238E27FC236}">
                <a16:creationId xmlns:a16="http://schemas.microsoft.com/office/drawing/2014/main" id="{EBA96D0A-2C28-4114-999D-041831B3DDBF}"/>
              </a:ext>
            </a:extLst>
          </p:cNvPr>
          <p:cNvSpPr/>
          <p:nvPr/>
        </p:nvSpPr>
        <p:spPr bwMode="auto">
          <a:xfrm>
            <a:off x="1768842" y="3602039"/>
            <a:ext cx="567045" cy="293687"/>
          </a:xfrm>
          <a:prstGeom prst="rect">
            <a:avLst/>
          </a:prstGeom>
          <a:solidFill>
            <a:schemeClr val="bg1">
              <a:lumMod val="9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b="0" dirty="0"/>
              <a:t>bit5</a:t>
            </a:r>
          </a:p>
        </p:txBody>
      </p:sp>
      <p:sp>
        <p:nvSpPr>
          <p:cNvPr id="17" name="Rectangle 16">
            <a:extLst>
              <a:ext uri="{FF2B5EF4-FFF2-40B4-BE49-F238E27FC236}">
                <a16:creationId xmlns:a16="http://schemas.microsoft.com/office/drawing/2014/main" id="{9DC8016C-C16E-4AEA-B896-003458C28630}"/>
              </a:ext>
            </a:extLst>
          </p:cNvPr>
          <p:cNvSpPr/>
          <p:nvPr/>
        </p:nvSpPr>
        <p:spPr bwMode="auto">
          <a:xfrm>
            <a:off x="2335888" y="3602039"/>
            <a:ext cx="564930"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r>
              <a:rPr lang="en-GB" b="0" dirty="0"/>
              <a:t>bit4</a:t>
            </a:r>
          </a:p>
        </p:txBody>
      </p:sp>
      <p:sp>
        <p:nvSpPr>
          <p:cNvPr id="18" name="Rectangle 17">
            <a:extLst>
              <a:ext uri="{FF2B5EF4-FFF2-40B4-BE49-F238E27FC236}">
                <a16:creationId xmlns:a16="http://schemas.microsoft.com/office/drawing/2014/main" id="{03EB8D23-31CD-4B45-A516-DCFBDEDC482F}"/>
              </a:ext>
            </a:extLst>
          </p:cNvPr>
          <p:cNvSpPr/>
          <p:nvPr/>
        </p:nvSpPr>
        <p:spPr bwMode="auto">
          <a:xfrm>
            <a:off x="651679" y="3603625"/>
            <a:ext cx="4504624"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9" name="Right Brace 18">
            <a:extLst>
              <a:ext uri="{FF2B5EF4-FFF2-40B4-BE49-F238E27FC236}">
                <a16:creationId xmlns:a16="http://schemas.microsoft.com/office/drawing/2014/main" id="{BA45F118-D1FD-4CFA-8EBE-07060C27AA57}"/>
              </a:ext>
            </a:extLst>
          </p:cNvPr>
          <p:cNvSpPr/>
          <p:nvPr/>
        </p:nvSpPr>
        <p:spPr bwMode="auto">
          <a:xfrm rot="5400000">
            <a:off x="3429751" y="2366023"/>
            <a:ext cx="133350" cy="3319754"/>
          </a:xfrm>
          <a:prstGeom prst="rightBrace">
            <a:avLst>
              <a:gd name="adj1" fmla="val 36904"/>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20" name="Right Brace 19">
            <a:extLst>
              <a:ext uri="{FF2B5EF4-FFF2-40B4-BE49-F238E27FC236}">
                <a16:creationId xmlns:a16="http://schemas.microsoft.com/office/drawing/2014/main" id="{9008B80C-C444-4111-B040-A3E944CAF4EB}"/>
              </a:ext>
            </a:extLst>
          </p:cNvPr>
          <p:cNvSpPr/>
          <p:nvPr/>
        </p:nvSpPr>
        <p:spPr bwMode="auto">
          <a:xfrm rot="5400000">
            <a:off x="1125602" y="3497998"/>
            <a:ext cx="133350" cy="1055805"/>
          </a:xfrm>
          <a:prstGeom prst="rightBrace">
            <a:avLst>
              <a:gd name="adj1" fmla="val 36904"/>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21" name="TextBox 42">
            <a:extLst>
              <a:ext uri="{FF2B5EF4-FFF2-40B4-BE49-F238E27FC236}">
                <a16:creationId xmlns:a16="http://schemas.microsoft.com/office/drawing/2014/main" id="{EF524B69-B52D-417C-A697-7BD75C38A775}"/>
              </a:ext>
            </a:extLst>
          </p:cNvPr>
          <p:cNvSpPr txBox="1">
            <a:spLocks noChangeArrowheads="1"/>
          </p:cNvSpPr>
          <p:nvPr/>
        </p:nvSpPr>
        <p:spPr bwMode="auto">
          <a:xfrm>
            <a:off x="592435" y="4092576"/>
            <a:ext cx="168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Implemented</a:t>
            </a:r>
          </a:p>
        </p:txBody>
      </p:sp>
      <p:sp>
        <p:nvSpPr>
          <p:cNvPr id="22" name="TextBox 424">
            <a:extLst>
              <a:ext uri="{FF2B5EF4-FFF2-40B4-BE49-F238E27FC236}">
                <a16:creationId xmlns:a16="http://schemas.microsoft.com/office/drawing/2014/main" id="{7366E31A-60DA-4B2C-A78C-1F7C521B0E15}"/>
              </a:ext>
            </a:extLst>
          </p:cNvPr>
          <p:cNvSpPr txBox="1">
            <a:spLocks noChangeArrowheads="1"/>
          </p:cNvSpPr>
          <p:nvPr/>
        </p:nvSpPr>
        <p:spPr bwMode="auto">
          <a:xfrm>
            <a:off x="2596136" y="4092576"/>
            <a:ext cx="23168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Not implemented</a:t>
            </a:r>
          </a:p>
        </p:txBody>
      </p:sp>
      <p:sp>
        <p:nvSpPr>
          <p:cNvPr id="23" name="Rectangle 22">
            <a:extLst>
              <a:ext uri="{FF2B5EF4-FFF2-40B4-BE49-F238E27FC236}">
                <a16:creationId xmlns:a16="http://schemas.microsoft.com/office/drawing/2014/main" id="{044DFF98-D428-4529-8426-1E12D1CD04AA}"/>
              </a:ext>
            </a:extLst>
          </p:cNvPr>
          <p:cNvSpPr/>
          <p:nvPr/>
        </p:nvSpPr>
        <p:spPr bwMode="auto">
          <a:xfrm>
            <a:off x="6730488" y="3508375"/>
            <a:ext cx="1644007" cy="215900"/>
          </a:xfrm>
          <a:prstGeom prst="rect">
            <a:avLst/>
          </a:prstGeom>
          <a:solidFill>
            <a:schemeClr val="accent2">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Reset </a:t>
            </a:r>
          </a:p>
        </p:txBody>
      </p:sp>
      <p:sp>
        <p:nvSpPr>
          <p:cNvPr id="24" name="Rectangle 23">
            <a:extLst>
              <a:ext uri="{FF2B5EF4-FFF2-40B4-BE49-F238E27FC236}">
                <a16:creationId xmlns:a16="http://schemas.microsoft.com/office/drawing/2014/main" id="{C595C2BD-D4D1-4366-B6D1-B1054805D950}"/>
              </a:ext>
            </a:extLst>
          </p:cNvPr>
          <p:cNvSpPr/>
          <p:nvPr/>
        </p:nvSpPr>
        <p:spPr bwMode="auto">
          <a:xfrm>
            <a:off x="6730488" y="3724275"/>
            <a:ext cx="1644007" cy="215900"/>
          </a:xfrm>
          <a:prstGeom prst="rect">
            <a:avLst/>
          </a:prstGeom>
          <a:solidFill>
            <a:srgbClr val="E7797C"/>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NMI</a:t>
            </a:r>
          </a:p>
        </p:txBody>
      </p:sp>
      <p:sp>
        <p:nvSpPr>
          <p:cNvPr id="25" name="Rectangle 24">
            <a:extLst>
              <a:ext uri="{FF2B5EF4-FFF2-40B4-BE49-F238E27FC236}">
                <a16:creationId xmlns:a16="http://schemas.microsoft.com/office/drawing/2014/main" id="{EBA21687-9635-4544-8D3A-2CF79CA9B7E0}"/>
              </a:ext>
            </a:extLst>
          </p:cNvPr>
          <p:cNvSpPr/>
          <p:nvPr/>
        </p:nvSpPr>
        <p:spPr bwMode="auto">
          <a:xfrm>
            <a:off x="6730488" y="3940175"/>
            <a:ext cx="1644007" cy="215900"/>
          </a:xfrm>
          <a:prstGeom prst="rect">
            <a:avLst/>
          </a:prstGeom>
          <a:solidFill>
            <a:srgbClr val="EB999B"/>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HardFault</a:t>
            </a:r>
          </a:p>
        </p:txBody>
      </p:sp>
      <p:sp>
        <p:nvSpPr>
          <p:cNvPr id="26" name="Rectangle 25">
            <a:extLst>
              <a:ext uri="{FF2B5EF4-FFF2-40B4-BE49-F238E27FC236}">
                <a16:creationId xmlns:a16="http://schemas.microsoft.com/office/drawing/2014/main" id="{288972F4-17E1-4B9A-8680-7F5444F9025C}"/>
              </a:ext>
            </a:extLst>
          </p:cNvPr>
          <p:cNvSpPr/>
          <p:nvPr/>
        </p:nvSpPr>
        <p:spPr bwMode="auto">
          <a:xfrm>
            <a:off x="6730488" y="4156075"/>
            <a:ext cx="1644007" cy="16256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Programmable</a:t>
            </a:r>
          </a:p>
          <a:p>
            <a:pPr algn="ctr">
              <a:defRPr/>
            </a:pPr>
            <a:r>
              <a:rPr lang="en-GB" dirty="0"/>
              <a:t>E</a:t>
            </a:r>
            <a:r>
              <a:rPr lang="en-GB" b="0" dirty="0"/>
              <a:t>xceptions</a:t>
            </a:r>
          </a:p>
        </p:txBody>
      </p:sp>
      <p:sp>
        <p:nvSpPr>
          <p:cNvPr id="27" name="Down Arrow 45">
            <a:extLst>
              <a:ext uri="{FF2B5EF4-FFF2-40B4-BE49-F238E27FC236}">
                <a16:creationId xmlns:a16="http://schemas.microsoft.com/office/drawing/2014/main" id="{DCB5FEF1-ABD4-4FFB-8A9C-CC2E2F23798B}"/>
              </a:ext>
            </a:extLst>
          </p:cNvPr>
          <p:cNvSpPr/>
          <p:nvPr/>
        </p:nvSpPr>
        <p:spPr bwMode="auto">
          <a:xfrm>
            <a:off x="2335888" y="4586288"/>
            <a:ext cx="564930" cy="368300"/>
          </a:xfrm>
          <a:prstGeom prst="down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p>
        </p:txBody>
      </p:sp>
      <p:sp>
        <p:nvSpPr>
          <p:cNvPr id="28" name="TextBox 429">
            <a:extLst>
              <a:ext uri="{FF2B5EF4-FFF2-40B4-BE49-F238E27FC236}">
                <a16:creationId xmlns:a16="http://schemas.microsoft.com/office/drawing/2014/main" id="{89FAF807-49B5-442F-B33F-5CF3BAE817A3}"/>
              </a:ext>
            </a:extLst>
          </p:cNvPr>
          <p:cNvSpPr txBox="1">
            <a:spLocks noChangeArrowheads="1"/>
          </p:cNvSpPr>
          <p:nvPr/>
        </p:nvSpPr>
        <p:spPr bwMode="auto">
          <a:xfrm>
            <a:off x="1377413" y="5172075"/>
            <a:ext cx="287754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Possible priorities:</a:t>
            </a:r>
          </a:p>
          <a:p>
            <a:pPr algn="ctr" eaLnBrk="1" hangingPunct="1"/>
            <a:r>
              <a:rPr lang="en-GB" b="0" dirty="0"/>
              <a:t>0x00, 0x40, 0x80, 0xC0</a:t>
            </a:r>
          </a:p>
        </p:txBody>
      </p:sp>
      <p:sp>
        <p:nvSpPr>
          <p:cNvPr id="29" name="TextBox 430">
            <a:extLst>
              <a:ext uri="{FF2B5EF4-FFF2-40B4-BE49-F238E27FC236}">
                <a16:creationId xmlns:a16="http://schemas.microsoft.com/office/drawing/2014/main" id="{04650BC8-10A3-4064-AD54-82F027223DE5}"/>
              </a:ext>
            </a:extLst>
          </p:cNvPr>
          <p:cNvSpPr txBox="1">
            <a:spLocks noChangeArrowheads="1"/>
          </p:cNvSpPr>
          <p:nvPr/>
        </p:nvSpPr>
        <p:spPr bwMode="auto">
          <a:xfrm>
            <a:off x="8789200" y="3441701"/>
            <a:ext cx="57339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-3</a:t>
            </a:r>
          </a:p>
        </p:txBody>
      </p:sp>
      <p:sp>
        <p:nvSpPr>
          <p:cNvPr id="30" name="TextBox 431">
            <a:extLst>
              <a:ext uri="{FF2B5EF4-FFF2-40B4-BE49-F238E27FC236}">
                <a16:creationId xmlns:a16="http://schemas.microsoft.com/office/drawing/2014/main" id="{5F2629CD-20FF-408F-9743-C6ED4F5F73A1}"/>
              </a:ext>
            </a:extLst>
          </p:cNvPr>
          <p:cNvSpPr txBox="1">
            <a:spLocks noChangeArrowheads="1"/>
          </p:cNvSpPr>
          <p:nvPr/>
        </p:nvSpPr>
        <p:spPr bwMode="auto">
          <a:xfrm>
            <a:off x="8789200" y="3668714"/>
            <a:ext cx="57339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-2</a:t>
            </a:r>
          </a:p>
        </p:txBody>
      </p:sp>
      <p:sp>
        <p:nvSpPr>
          <p:cNvPr id="31" name="TextBox 432">
            <a:extLst>
              <a:ext uri="{FF2B5EF4-FFF2-40B4-BE49-F238E27FC236}">
                <a16:creationId xmlns:a16="http://schemas.microsoft.com/office/drawing/2014/main" id="{E24A0FD2-79E2-4DAB-8B63-F903D49330B7}"/>
              </a:ext>
            </a:extLst>
          </p:cNvPr>
          <p:cNvSpPr txBox="1">
            <a:spLocks noChangeArrowheads="1"/>
          </p:cNvSpPr>
          <p:nvPr/>
        </p:nvSpPr>
        <p:spPr bwMode="auto">
          <a:xfrm>
            <a:off x="8789200" y="3895726"/>
            <a:ext cx="57339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-1</a:t>
            </a:r>
          </a:p>
        </p:txBody>
      </p:sp>
      <p:sp>
        <p:nvSpPr>
          <p:cNvPr id="32" name="TextBox 433">
            <a:extLst>
              <a:ext uri="{FF2B5EF4-FFF2-40B4-BE49-F238E27FC236}">
                <a16:creationId xmlns:a16="http://schemas.microsoft.com/office/drawing/2014/main" id="{5E34C5E2-92AF-4F2D-A031-639578CD6EDC}"/>
              </a:ext>
            </a:extLst>
          </p:cNvPr>
          <p:cNvSpPr txBox="1">
            <a:spLocks noChangeArrowheads="1"/>
          </p:cNvSpPr>
          <p:nvPr/>
        </p:nvSpPr>
        <p:spPr bwMode="auto">
          <a:xfrm>
            <a:off x="8721493" y="4622800"/>
            <a:ext cx="94366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0x40</a:t>
            </a:r>
          </a:p>
        </p:txBody>
      </p:sp>
      <p:sp>
        <p:nvSpPr>
          <p:cNvPr id="33" name="TextBox 436">
            <a:extLst>
              <a:ext uri="{FF2B5EF4-FFF2-40B4-BE49-F238E27FC236}">
                <a16:creationId xmlns:a16="http://schemas.microsoft.com/office/drawing/2014/main" id="{0595F361-DD51-4F46-9347-FAAB2212382A}"/>
              </a:ext>
            </a:extLst>
          </p:cNvPr>
          <p:cNvSpPr txBox="1">
            <a:spLocks noChangeArrowheads="1"/>
          </p:cNvSpPr>
          <p:nvPr/>
        </p:nvSpPr>
        <p:spPr bwMode="auto">
          <a:xfrm>
            <a:off x="8721493" y="5030789"/>
            <a:ext cx="9436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0x80</a:t>
            </a:r>
          </a:p>
        </p:txBody>
      </p:sp>
      <p:sp>
        <p:nvSpPr>
          <p:cNvPr id="34" name="TextBox 437">
            <a:extLst>
              <a:ext uri="{FF2B5EF4-FFF2-40B4-BE49-F238E27FC236}">
                <a16:creationId xmlns:a16="http://schemas.microsoft.com/office/drawing/2014/main" id="{AAC5736C-257D-4E00-B1B6-EB82A513665C}"/>
              </a:ext>
            </a:extLst>
          </p:cNvPr>
          <p:cNvSpPr txBox="1">
            <a:spLocks noChangeArrowheads="1"/>
          </p:cNvSpPr>
          <p:nvPr/>
        </p:nvSpPr>
        <p:spPr bwMode="auto">
          <a:xfrm>
            <a:off x="8721493" y="5453064"/>
            <a:ext cx="9436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0xC0</a:t>
            </a:r>
          </a:p>
        </p:txBody>
      </p:sp>
      <p:sp>
        <p:nvSpPr>
          <p:cNvPr id="35" name="Up Arrow 49">
            <a:extLst>
              <a:ext uri="{FF2B5EF4-FFF2-40B4-BE49-F238E27FC236}">
                <a16:creationId xmlns:a16="http://schemas.microsoft.com/office/drawing/2014/main" id="{B9DFA76A-300A-4149-8DD8-CD055AAA97F5}"/>
              </a:ext>
            </a:extLst>
          </p:cNvPr>
          <p:cNvSpPr/>
          <p:nvPr/>
        </p:nvSpPr>
        <p:spPr bwMode="auto">
          <a:xfrm>
            <a:off x="10227971" y="3508375"/>
            <a:ext cx="260249" cy="2273300"/>
          </a:xfrm>
          <a:prstGeom prst="upArrow">
            <a:avLst>
              <a:gd name="adj1" fmla="val 35365"/>
              <a:gd name="adj2" fmla="val 123170"/>
            </a:avLst>
          </a:prstGeom>
          <a:gradFill>
            <a:gsLst>
              <a:gs pos="0">
                <a:srgbClr val="C00000"/>
              </a:gs>
              <a:gs pos="44000">
                <a:schemeClr val="accent2">
                  <a:lumMod val="20000"/>
                  <a:lumOff val="80000"/>
                </a:schemeClr>
              </a:gs>
            </a:gsLst>
            <a:lin ang="5400000" scaled="0"/>
          </a:grad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dirty="0"/>
          </a:p>
        </p:txBody>
      </p:sp>
      <p:sp>
        <p:nvSpPr>
          <p:cNvPr id="36" name="TextBox 442">
            <a:extLst>
              <a:ext uri="{FF2B5EF4-FFF2-40B4-BE49-F238E27FC236}">
                <a16:creationId xmlns:a16="http://schemas.microsoft.com/office/drawing/2014/main" id="{A63AE450-4308-440D-8551-CFD41D139BA6}"/>
              </a:ext>
            </a:extLst>
          </p:cNvPr>
          <p:cNvSpPr txBox="1">
            <a:spLocks noChangeArrowheads="1"/>
          </p:cNvSpPr>
          <p:nvPr/>
        </p:nvSpPr>
        <p:spPr bwMode="auto">
          <a:xfrm>
            <a:off x="10488219" y="3506788"/>
            <a:ext cx="1106584"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Highest priority</a:t>
            </a:r>
          </a:p>
        </p:txBody>
      </p:sp>
      <p:sp>
        <p:nvSpPr>
          <p:cNvPr id="37" name="TextBox 443">
            <a:extLst>
              <a:ext uri="{FF2B5EF4-FFF2-40B4-BE49-F238E27FC236}">
                <a16:creationId xmlns:a16="http://schemas.microsoft.com/office/drawing/2014/main" id="{2BB31265-3B13-4C6A-819E-5935294314DB}"/>
              </a:ext>
            </a:extLst>
          </p:cNvPr>
          <p:cNvSpPr txBox="1">
            <a:spLocks noChangeArrowheads="1"/>
          </p:cNvSpPr>
          <p:nvPr/>
        </p:nvSpPr>
        <p:spPr bwMode="auto">
          <a:xfrm>
            <a:off x="10488219" y="5240339"/>
            <a:ext cx="110658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Lowest priority</a:t>
            </a:r>
          </a:p>
        </p:txBody>
      </p:sp>
      <p:sp>
        <p:nvSpPr>
          <p:cNvPr id="38" name="TextBox 444">
            <a:extLst>
              <a:ext uri="{FF2B5EF4-FFF2-40B4-BE49-F238E27FC236}">
                <a16:creationId xmlns:a16="http://schemas.microsoft.com/office/drawing/2014/main" id="{5D029D19-5A0F-497A-A529-4AA2B32DE8CA}"/>
              </a:ext>
            </a:extLst>
          </p:cNvPr>
          <p:cNvSpPr txBox="1">
            <a:spLocks noChangeArrowheads="1"/>
          </p:cNvSpPr>
          <p:nvPr/>
        </p:nvSpPr>
        <p:spPr bwMode="auto">
          <a:xfrm>
            <a:off x="8721493" y="4181476"/>
            <a:ext cx="9436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0x00</a:t>
            </a:r>
          </a:p>
        </p:txBody>
      </p:sp>
    </p:spTree>
    <p:extLst>
      <p:ext uri="{BB962C8B-B14F-4D97-AF65-F5344CB8AC3E}">
        <p14:creationId xmlns:p14="http://schemas.microsoft.com/office/powerpoint/2010/main" val="1161947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NVIC Registers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127919"/>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Interrupt priority registers</a:t>
            </a:r>
          </a:p>
          <a:p>
            <a:pPr lvl="1"/>
            <a:r>
              <a:rPr lang="en-IN" altLang="en-US" dirty="0">
                <a:ea typeface="ＭＳ Ｐゴシック" panose="020B0600070205080204" pitchFamily="34" charset="-128"/>
              </a:rPr>
              <a:t>Use eight 32-bit registers to set interrupt priorities for the 32 interrupts</a:t>
            </a:r>
          </a:p>
          <a:p>
            <a:pPr lvl="1"/>
            <a:r>
              <a:rPr lang="en-IN" altLang="en-US" dirty="0">
                <a:ea typeface="ＭＳ Ｐゴシック" panose="020B0600070205080204" pitchFamily="34" charset="-128"/>
              </a:rPr>
              <a:t>Each register contains the priority for four interrupts, and each interrupt priority is implemented using two bits.</a:t>
            </a:r>
            <a:endParaRPr lang="en-US" altLang="en-US" dirty="0">
              <a:ea typeface="ＭＳ Ｐゴシック" panose="020B0600070205080204" pitchFamily="34" charset="-128"/>
            </a:endParaRPr>
          </a:p>
        </p:txBody>
      </p:sp>
      <p:grpSp>
        <p:nvGrpSpPr>
          <p:cNvPr id="5" name="Group 155">
            <a:extLst>
              <a:ext uri="{FF2B5EF4-FFF2-40B4-BE49-F238E27FC236}">
                <a16:creationId xmlns:a16="http://schemas.microsoft.com/office/drawing/2014/main" id="{A5678FAD-85E5-4BDA-9016-EE2CAB5D1B21}"/>
              </a:ext>
            </a:extLst>
          </p:cNvPr>
          <p:cNvGrpSpPr>
            <a:grpSpLocks/>
          </p:cNvGrpSpPr>
          <p:nvPr/>
        </p:nvGrpSpPr>
        <p:grpSpPr bwMode="auto">
          <a:xfrm>
            <a:off x="2376089" y="2611438"/>
            <a:ext cx="8461243" cy="3624262"/>
            <a:chOff x="1975669" y="3282630"/>
            <a:chExt cx="6347853" cy="2695589"/>
          </a:xfrm>
        </p:grpSpPr>
        <p:cxnSp>
          <p:nvCxnSpPr>
            <p:cNvPr id="6" name="Straight Connector 5">
              <a:extLst>
                <a:ext uri="{FF2B5EF4-FFF2-40B4-BE49-F238E27FC236}">
                  <a16:creationId xmlns:a16="http://schemas.microsoft.com/office/drawing/2014/main" id="{6ACE96CF-BACB-43D7-8D7E-F5849804A3E4}"/>
                </a:ext>
              </a:extLst>
            </p:cNvPr>
            <p:cNvCxnSpPr/>
            <p:nvPr/>
          </p:nvCxnSpPr>
          <p:spPr bwMode="auto">
            <a:xfrm>
              <a:off x="1975669"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7" name="Straight Connector 6">
              <a:extLst>
                <a:ext uri="{FF2B5EF4-FFF2-40B4-BE49-F238E27FC236}">
                  <a16:creationId xmlns:a16="http://schemas.microsoft.com/office/drawing/2014/main" id="{4D4FFD6F-C950-4BA9-90A3-B092FD5359CF}"/>
                </a:ext>
              </a:extLst>
            </p:cNvPr>
            <p:cNvCxnSpPr/>
            <p:nvPr/>
          </p:nvCxnSpPr>
          <p:spPr bwMode="auto">
            <a:xfrm>
              <a:off x="8323522"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8" name="Straight Connector 7">
              <a:extLst>
                <a:ext uri="{FF2B5EF4-FFF2-40B4-BE49-F238E27FC236}">
                  <a16:creationId xmlns:a16="http://schemas.microsoft.com/office/drawing/2014/main" id="{909ECA08-57D7-4540-8AA8-E35F70CCA725}"/>
                </a:ext>
              </a:extLst>
            </p:cNvPr>
            <p:cNvCxnSpPr/>
            <p:nvPr/>
          </p:nvCxnSpPr>
          <p:spPr bwMode="auto">
            <a:xfrm>
              <a:off x="3567791"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9" name="Straight Connector 8">
              <a:extLst>
                <a:ext uri="{FF2B5EF4-FFF2-40B4-BE49-F238E27FC236}">
                  <a16:creationId xmlns:a16="http://schemas.microsoft.com/office/drawing/2014/main" id="{8ECD09B4-2452-4DF6-8331-D3BD1DC41093}"/>
                </a:ext>
              </a:extLst>
            </p:cNvPr>
            <p:cNvCxnSpPr/>
            <p:nvPr/>
          </p:nvCxnSpPr>
          <p:spPr bwMode="auto">
            <a:xfrm>
              <a:off x="5161500"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 name="Straight Connector 9">
              <a:extLst>
                <a:ext uri="{FF2B5EF4-FFF2-40B4-BE49-F238E27FC236}">
                  <a16:creationId xmlns:a16="http://schemas.microsoft.com/office/drawing/2014/main" id="{238FB4CA-F5EC-4FCA-9571-13A1141A1C64}"/>
                </a:ext>
              </a:extLst>
            </p:cNvPr>
            <p:cNvCxnSpPr/>
            <p:nvPr/>
          </p:nvCxnSpPr>
          <p:spPr bwMode="auto">
            <a:xfrm>
              <a:off x="6739337"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11" name="Rectangle 10">
            <a:extLst>
              <a:ext uri="{FF2B5EF4-FFF2-40B4-BE49-F238E27FC236}">
                <a16:creationId xmlns:a16="http://schemas.microsoft.com/office/drawing/2014/main" id="{415F6E20-E275-46A7-A3C8-13398B96F7FE}"/>
              </a:ext>
            </a:extLst>
          </p:cNvPr>
          <p:cNvSpPr/>
          <p:nvPr/>
        </p:nvSpPr>
        <p:spPr bwMode="auto">
          <a:xfrm>
            <a:off x="3438241"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2" name="Rectangle 11">
            <a:extLst>
              <a:ext uri="{FF2B5EF4-FFF2-40B4-BE49-F238E27FC236}">
                <a16:creationId xmlns:a16="http://schemas.microsoft.com/office/drawing/2014/main" id="{A051B171-B205-4F03-B58B-C2A971685E57}"/>
              </a:ext>
            </a:extLst>
          </p:cNvPr>
          <p:cNvSpPr/>
          <p:nvPr/>
        </p:nvSpPr>
        <p:spPr bwMode="auto">
          <a:xfrm>
            <a:off x="3704837"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 name="Rectangle 12">
            <a:extLst>
              <a:ext uri="{FF2B5EF4-FFF2-40B4-BE49-F238E27FC236}">
                <a16:creationId xmlns:a16="http://schemas.microsoft.com/office/drawing/2014/main" id="{C14C99FB-400D-40DE-875D-5EDACBE9D018}"/>
              </a:ext>
            </a:extLst>
          </p:cNvPr>
          <p:cNvSpPr/>
          <p:nvPr/>
        </p:nvSpPr>
        <p:spPr bwMode="auto">
          <a:xfrm>
            <a:off x="3965085"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 name="Rectangle 13">
            <a:extLst>
              <a:ext uri="{FF2B5EF4-FFF2-40B4-BE49-F238E27FC236}">
                <a16:creationId xmlns:a16="http://schemas.microsoft.com/office/drawing/2014/main" id="{2AF4757C-AAA9-4C79-8D72-9944F7762F80}"/>
              </a:ext>
            </a:extLst>
          </p:cNvPr>
          <p:cNvSpPr/>
          <p:nvPr/>
        </p:nvSpPr>
        <p:spPr bwMode="auto">
          <a:xfrm>
            <a:off x="4231680"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5" name="Rectangle 14">
            <a:extLst>
              <a:ext uri="{FF2B5EF4-FFF2-40B4-BE49-F238E27FC236}">
                <a16:creationId xmlns:a16="http://schemas.microsoft.com/office/drawing/2014/main" id="{264ADFCB-18FC-4007-A187-BFDCD5EBDA15}"/>
              </a:ext>
            </a:extLst>
          </p:cNvPr>
          <p:cNvSpPr/>
          <p:nvPr/>
        </p:nvSpPr>
        <p:spPr bwMode="auto">
          <a:xfrm>
            <a:off x="2376089" y="27066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6" name="Rectangle 15">
            <a:extLst>
              <a:ext uri="{FF2B5EF4-FFF2-40B4-BE49-F238E27FC236}">
                <a16:creationId xmlns:a16="http://schemas.microsoft.com/office/drawing/2014/main" id="{32E9CCDA-634E-46AD-8B09-E9A2BE118FD3}"/>
              </a:ext>
            </a:extLst>
          </p:cNvPr>
          <p:cNvSpPr/>
          <p:nvPr/>
        </p:nvSpPr>
        <p:spPr bwMode="auto">
          <a:xfrm>
            <a:off x="2642685" y="27066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7" name="Rectangle 16">
            <a:extLst>
              <a:ext uri="{FF2B5EF4-FFF2-40B4-BE49-F238E27FC236}">
                <a16:creationId xmlns:a16="http://schemas.microsoft.com/office/drawing/2014/main" id="{735D66B3-C4F8-4DB1-A07C-2AA7241C43B0}"/>
              </a:ext>
            </a:extLst>
          </p:cNvPr>
          <p:cNvSpPr/>
          <p:nvPr/>
        </p:nvSpPr>
        <p:spPr bwMode="auto">
          <a:xfrm>
            <a:off x="2902933" y="27066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18" name="Rectangle 17">
            <a:extLst>
              <a:ext uri="{FF2B5EF4-FFF2-40B4-BE49-F238E27FC236}">
                <a16:creationId xmlns:a16="http://schemas.microsoft.com/office/drawing/2014/main" id="{32006AF3-8440-4091-990E-8EC2D0AE9BF8}"/>
              </a:ext>
            </a:extLst>
          </p:cNvPr>
          <p:cNvSpPr/>
          <p:nvPr/>
        </p:nvSpPr>
        <p:spPr bwMode="auto">
          <a:xfrm>
            <a:off x="3169529" y="270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9" name="Rectangle 18">
            <a:extLst>
              <a:ext uri="{FF2B5EF4-FFF2-40B4-BE49-F238E27FC236}">
                <a16:creationId xmlns:a16="http://schemas.microsoft.com/office/drawing/2014/main" id="{8FBA8FA4-3F01-4F27-8597-45F0B1996F92}"/>
              </a:ext>
            </a:extLst>
          </p:cNvPr>
          <p:cNvSpPr/>
          <p:nvPr/>
        </p:nvSpPr>
        <p:spPr bwMode="auto">
          <a:xfrm>
            <a:off x="4491929" y="27082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0" name="Rectangle 19">
            <a:extLst>
              <a:ext uri="{FF2B5EF4-FFF2-40B4-BE49-F238E27FC236}">
                <a16:creationId xmlns:a16="http://schemas.microsoft.com/office/drawing/2014/main" id="{4EFA65EF-69DB-47AE-9D14-C7DFE4891780}"/>
              </a:ext>
            </a:extLst>
          </p:cNvPr>
          <p:cNvSpPr/>
          <p:nvPr/>
        </p:nvSpPr>
        <p:spPr bwMode="auto">
          <a:xfrm>
            <a:off x="4758525" y="27082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 name="Rectangle 20">
            <a:extLst>
              <a:ext uri="{FF2B5EF4-FFF2-40B4-BE49-F238E27FC236}">
                <a16:creationId xmlns:a16="http://schemas.microsoft.com/office/drawing/2014/main" id="{AB5B1DD8-924F-4C59-B09A-22AB2EC72314}"/>
              </a:ext>
            </a:extLst>
          </p:cNvPr>
          <p:cNvSpPr/>
          <p:nvPr/>
        </p:nvSpPr>
        <p:spPr bwMode="auto">
          <a:xfrm>
            <a:off x="5018773" y="27082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2" name="Rectangle 21">
            <a:extLst>
              <a:ext uri="{FF2B5EF4-FFF2-40B4-BE49-F238E27FC236}">
                <a16:creationId xmlns:a16="http://schemas.microsoft.com/office/drawing/2014/main" id="{015F2528-04F5-48DA-AE5E-A77B83F8570F}"/>
              </a:ext>
            </a:extLst>
          </p:cNvPr>
          <p:cNvSpPr/>
          <p:nvPr/>
        </p:nvSpPr>
        <p:spPr bwMode="auto">
          <a:xfrm>
            <a:off x="5285369"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id="{AD52CE16-FAF0-4CC4-AB0A-453F5326461D}"/>
              </a:ext>
            </a:extLst>
          </p:cNvPr>
          <p:cNvSpPr/>
          <p:nvPr/>
        </p:nvSpPr>
        <p:spPr bwMode="auto">
          <a:xfrm>
            <a:off x="5551965"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ectangle 23">
            <a:extLst>
              <a:ext uri="{FF2B5EF4-FFF2-40B4-BE49-F238E27FC236}">
                <a16:creationId xmlns:a16="http://schemas.microsoft.com/office/drawing/2014/main" id="{B6F74902-E407-4D4F-9048-380A7A7B64DA}"/>
              </a:ext>
            </a:extLst>
          </p:cNvPr>
          <p:cNvSpPr/>
          <p:nvPr/>
        </p:nvSpPr>
        <p:spPr bwMode="auto">
          <a:xfrm>
            <a:off x="5818560"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00516006-FBD9-458F-8C6C-A1B66392A1FC}"/>
              </a:ext>
            </a:extLst>
          </p:cNvPr>
          <p:cNvSpPr/>
          <p:nvPr/>
        </p:nvSpPr>
        <p:spPr bwMode="auto">
          <a:xfrm>
            <a:off x="6078809"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 name="Rectangle 25">
            <a:extLst>
              <a:ext uri="{FF2B5EF4-FFF2-40B4-BE49-F238E27FC236}">
                <a16:creationId xmlns:a16="http://schemas.microsoft.com/office/drawing/2014/main" id="{F2A4B179-7364-4D1A-8E8B-E0A8EF4203CA}"/>
              </a:ext>
            </a:extLst>
          </p:cNvPr>
          <p:cNvSpPr/>
          <p:nvPr/>
        </p:nvSpPr>
        <p:spPr bwMode="auto">
          <a:xfrm>
            <a:off x="6345405" y="2708275"/>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ectangle 26">
            <a:extLst>
              <a:ext uri="{FF2B5EF4-FFF2-40B4-BE49-F238E27FC236}">
                <a16:creationId xmlns:a16="http://schemas.microsoft.com/office/drawing/2014/main" id="{44B8AFBD-D238-4E11-9706-0F2FADE49D5F}"/>
              </a:ext>
            </a:extLst>
          </p:cNvPr>
          <p:cNvSpPr/>
          <p:nvPr/>
        </p:nvSpPr>
        <p:spPr bwMode="auto">
          <a:xfrm>
            <a:off x="6603538" y="27082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6013970E-46AA-46AD-82F9-9B403B1EDB3B}"/>
              </a:ext>
            </a:extLst>
          </p:cNvPr>
          <p:cNvSpPr/>
          <p:nvPr/>
        </p:nvSpPr>
        <p:spPr bwMode="auto">
          <a:xfrm>
            <a:off x="6870134" y="27082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9" name="Rectangle 28">
            <a:extLst>
              <a:ext uri="{FF2B5EF4-FFF2-40B4-BE49-F238E27FC236}">
                <a16:creationId xmlns:a16="http://schemas.microsoft.com/office/drawing/2014/main" id="{6371D572-2EFE-4BD2-9DBD-343E34216B93}"/>
              </a:ext>
            </a:extLst>
          </p:cNvPr>
          <p:cNvSpPr/>
          <p:nvPr/>
        </p:nvSpPr>
        <p:spPr bwMode="auto">
          <a:xfrm>
            <a:off x="7130381" y="27082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30" name="Rectangle 29">
            <a:extLst>
              <a:ext uri="{FF2B5EF4-FFF2-40B4-BE49-F238E27FC236}">
                <a16:creationId xmlns:a16="http://schemas.microsoft.com/office/drawing/2014/main" id="{9A19FECF-8C2E-4F48-B33C-9E501C11CEBD}"/>
              </a:ext>
            </a:extLst>
          </p:cNvPr>
          <p:cNvSpPr/>
          <p:nvPr/>
        </p:nvSpPr>
        <p:spPr bwMode="auto">
          <a:xfrm>
            <a:off x="7396977"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1" name="Rectangle 30">
            <a:extLst>
              <a:ext uri="{FF2B5EF4-FFF2-40B4-BE49-F238E27FC236}">
                <a16:creationId xmlns:a16="http://schemas.microsoft.com/office/drawing/2014/main" id="{ECBABCD8-C783-4FAF-A6B6-D9EFB6BD1CD6}"/>
              </a:ext>
            </a:extLst>
          </p:cNvPr>
          <p:cNvSpPr/>
          <p:nvPr/>
        </p:nvSpPr>
        <p:spPr bwMode="auto">
          <a:xfrm>
            <a:off x="7663573"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2" name="Rectangle 31">
            <a:extLst>
              <a:ext uri="{FF2B5EF4-FFF2-40B4-BE49-F238E27FC236}">
                <a16:creationId xmlns:a16="http://schemas.microsoft.com/office/drawing/2014/main" id="{83B9F0F3-9FA8-4E61-A170-66E362764C84}"/>
              </a:ext>
            </a:extLst>
          </p:cNvPr>
          <p:cNvSpPr/>
          <p:nvPr/>
        </p:nvSpPr>
        <p:spPr bwMode="auto">
          <a:xfrm>
            <a:off x="7930169"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3" name="Rectangle 32">
            <a:extLst>
              <a:ext uri="{FF2B5EF4-FFF2-40B4-BE49-F238E27FC236}">
                <a16:creationId xmlns:a16="http://schemas.microsoft.com/office/drawing/2014/main" id="{F7A7FE50-4587-4A7E-AEB1-2A2361A39218}"/>
              </a:ext>
            </a:extLst>
          </p:cNvPr>
          <p:cNvSpPr/>
          <p:nvPr/>
        </p:nvSpPr>
        <p:spPr bwMode="auto">
          <a:xfrm>
            <a:off x="8190418"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4" name="Rectangle 33">
            <a:extLst>
              <a:ext uri="{FF2B5EF4-FFF2-40B4-BE49-F238E27FC236}">
                <a16:creationId xmlns:a16="http://schemas.microsoft.com/office/drawing/2014/main" id="{21CCF7D2-E958-4F7D-813A-B5D67B70908E}"/>
              </a:ext>
            </a:extLst>
          </p:cNvPr>
          <p:cNvSpPr/>
          <p:nvPr/>
        </p:nvSpPr>
        <p:spPr bwMode="auto">
          <a:xfrm>
            <a:off x="8457013"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5" name="Rectangle 34">
            <a:extLst>
              <a:ext uri="{FF2B5EF4-FFF2-40B4-BE49-F238E27FC236}">
                <a16:creationId xmlns:a16="http://schemas.microsoft.com/office/drawing/2014/main" id="{61B47E4E-636E-4C9B-8C74-93401CF359E3}"/>
              </a:ext>
            </a:extLst>
          </p:cNvPr>
          <p:cNvSpPr/>
          <p:nvPr/>
        </p:nvSpPr>
        <p:spPr bwMode="auto">
          <a:xfrm>
            <a:off x="8717261" y="27082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36" name="Rectangle 35">
            <a:extLst>
              <a:ext uri="{FF2B5EF4-FFF2-40B4-BE49-F238E27FC236}">
                <a16:creationId xmlns:a16="http://schemas.microsoft.com/office/drawing/2014/main" id="{974E3E84-A557-473E-814B-C81B1964726A}"/>
              </a:ext>
            </a:extLst>
          </p:cNvPr>
          <p:cNvSpPr/>
          <p:nvPr/>
        </p:nvSpPr>
        <p:spPr bwMode="auto">
          <a:xfrm>
            <a:off x="8983857" y="27082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7" name="Rectangle 36">
            <a:extLst>
              <a:ext uri="{FF2B5EF4-FFF2-40B4-BE49-F238E27FC236}">
                <a16:creationId xmlns:a16="http://schemas.microsoft.com/office/drawing/2014/main" id="{EA6C715A-5AE1-4CBF-A98A-466D5A820CCA}"/>
              </a:ext>
            </a:extLst>
          </p:cNvPr>
          <p:cNvSpPr/>
          <p:nvPr/>
        </p:nvSpPr>
        <p:spPr bwMode="auto">
          <a:xfrm>
            <a:off x="9244106" y="270986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38" name="Rectangle 37">
            <a:extLst>
              <a:ext uri="{FF2B5EF4-FFF2-40B4-BE49-F238E27FC236}">
                <a16:creationId xmlns:a16="http://schemas.microsoft.com/office/drawing/2014/main" id="{28580CA2-5F9C-49C5-A9CD-66890C46DC16}"/>
              </a:ext>
            </a:extLst>
          </p:cNvPr>
          <p:cNvSpPr/>
          <p:nvPr/>
        </p:nvSpPr>
        <p:spPr bwMode="auto">
          <a:xfrm>
            <a:off x="9510702"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39" name="Rectangle 38">
            <a:extLst>
              <a:ext uri="{FF2B5EF4-FFF2-40B4-BE49-F238E27FC236}">
                <a16:creationId xmlns:a16="http://schemas.microsoft.com/office/drawing/2014/main" id="{5CF1EC64-7195-4E18-9CE0-F983E001A321}"/>
              </a:ext>
            </a:extLst>
          </p:cNvPr>
          <p:cNvSpPr/>
          <p:nvPr/>
        </p:nvSpPr>
        <p:spPr bwMode="auto">
          <a:xfrm>
            <a:off x="9777298"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40" name="Rectangle 39">
            <a:extLst>
              <a:ext uri="{FF2B5EF4-FFF2-40B4-BE49-F238E27FC236}">
                <a16:creationId xmlns:a16="http://schemas.microsoft.com/office/drawing/2014/main" id="{264AD9FC-D0A5-446E-9515-D5533AD9038D}"/>
              </a:ext>
            </a:extLst>
          </p:cNvPr>
          <p:cNvSpPr/>
          <p:nvPr/>
        </p:nvSpPr>
        <p:spPr bwMode="auto">
          <a:xfrm>
            <a:off x="10043893"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41" name="Rectangle 40">
            <a:extLst>
              <a:ext uri="{FF2B5EF4-FFF2-40B4-BE49-F238E27FC236}">
                <a16:creationId xmlns:a16="http://schemas.microsoft.com/office/drawing/2014/main" id="{67314C6C-21F4-4BA5-9DDC-EC506713C5F1}"/>
              </a:ext>
            </a:extLst>
          </p:cNvPr>
          <p:cNvSpPr/>
          <p:nvPr/>
        </p:nvSpPr>
        <p:spPr bwMode="auto">
          <a:xfrm>
            <a:off x="10304141"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42" name="Rectangle 41">
            <a:extLst>
              <a:ext uri="{FF2B5EF4-FFF2-40B4-BE49-F238E27FC236}">
                <a16:creationId xmlns:a16="http://schemas.microsoft.com/office/drawing/2014/main" id="{7EC2AC41-9AC7-40E8-B4A8-19E040893AA6}"/>
              </a:ext>
            </a:extLst>
          </p:cNvPr>
          <p:cNvSpPr/>
          <p:nvPr/>
        </p:nvSpPr>
        <p:spPr bwMode="auto">
          <a:xfrm>
            <a:off x="10570737"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43" name="Rectangle 42">
            <a:extLst>
              <a:ext uri="{FF2B5EF4-FFF2-40B4-BE49-F238E27FC236}">
                <a16:creationId xmlns:a16="http://schemas.microsoft.com/office/drawing/2014/main" id="{E200C835-A8F4-45EA-8C32-187779914081}"/>
              </a:ext>
            </a:extLst>
          </p:cNvPr>
          <p:cNvSpPr/>
          <p:nvPr/>
        </p:nvSpPr>
        <p:spPr bwMode="auto">
          <a:xfrm>
            <a:off x="2376089" y="2708275"/>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44" name="TextBox 149">
            <a:extLst>
              <a:ext uri="{FF2B5EF4-FFF2-40B4-BE49-F238E27FC236}">
                <a16:creationId xmlns:a16="http://schemas.microsoft.com/office/drawing/2014/main" id="{5861C51C-838F-4451-BD03-EC1394FFF527}"/>
              </a:ext>
            </a:extLst>
          </p:cNvPr>
          <p:cNvSpPr txBox="1">
            <a:spLocks noChangeArrowheads="1"/>
          </p:cNvSpPr>
          <p:nvPr/>
        </p:nvSpPr>
        <p:spPr bwMode="auto">
          <a:xfrm>
            <a:off x="696113" y="2689225"/>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0xE000E41C</a:t>
            </a:r>
          </a:p>
        </p:txBody>
      </p:sp>
      <p:sp>
        <p:nvSpPr>
          <p:cNvPr id="45" name="TextBox 151">
            <a:extLst>
              <a:ext uri="{FF2B5EF4-FFF2-40B4-BE49-F238E27FC236}">
                <a16:creationId xmlns:a16="http://schemas.microsoft.com/office/drawing/2014/main" id="{8156F6BF-5203-4C97-B0D6-8F277BAE5E35}"/>
              </a:ext>
            </a:extLst>
          </p:cNvPr>
          <p:cNvSpPr txBox="1">
            <a:spLocks noChangeArrowheads="1"/>
          </p:cNvSpPr>
          <p:nvPr/>
        </p:nvSpPr>
        <p:spPr bwMode="auto">
          <a:xfrm>
            <a:off x="8243313"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bit8</a:t>
            </a:r>
          </a:p>
        </p:txBody>
      </p:sp>
      <p:sp>
        <p:nvSpPr>
          <p:cNvPr id="46" name="TextBox 152">
            <a:extLst>
              <a:ext uri="{FF2B5EF4-FFF2-40B4-BE49-F238E27FC236}">
                <a16:creationId xmlns:a16="http://schemas.microsoft.com/office/drawing/2014/main" id="{C4897DE8-2412-484A-BDC8-1D6468C7A06D}"/>
              </a:ext>
            </a:extLst>
          </p:cNvPr>
          <p:cNvSpPr txBox="1">
            <a:spLocks noChangeArrowheads="1"/>
          </p:cNvSpPr>
          <p:nvPr/>
        </p:nvSpPr>
        <p:spPr bwMode="auto">
          <a:xfrm>
            <a:off x="6042839"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bit16</a:t>
            </a:r>
          </a:p>
        </p:txBody>
      </p:sp>
      <p:sp>
        <p:nvSpPr>
          <p:cNvPr id="47" name="TextBox 153">
            <a:extLst>
              <a:ext uri="{FF2B5EF4-FFF2-40B4-BE49-F238E27FC236}">
                <a16:creationId xmlns:a16="http://schemas.microsoft.com/office/drawing/2014/main" id="{3DA55D76-A579-4E53-9F00-945D994B2E68}"/>
              </a:ext>
            </a:extLst>
          </p:cNvPr>
          <p:cNvSpPr txBox="1">
            <a:spLocks noChangeArrowheads="1"/>
          </p:cNvSpPr>
          <p:nvPr/>
        </p:nvSpPr>
        <p:spPr bwMode="auto">
          <a:xfrm>
            <a:off x="3842366"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bit24</a:t>
            </a:r>
          </a:p>
        </p:txBody>
      </p:sp>
      <p:sp>
        <p:nvSpPr>
          <p:cNvPr id="48" name="TextBox 154">
            <a:extLst>
              <a:ext uri="{FF2B5EF4-FFF2-40B4-BE49-F238E27FC236}">
                <a16:creationId xmlns:a16="http://schemas.microsoft.com/office/drawing/2014/main" id="{05ACC8A3-71AE-47B3-87B2-DFAE9398B6C7}"/>
              </a:ext>
            </a:extLst>
          </p:cNvPr>
          <p:cNvSpPr txBox="1">
            <a:spLocks noChangeArrowheads="1"/>
          </p:cNvSpPr>
          <p:nvPr/>
        </p:nvSpPr>
        <p:spPr bwMode="auto">
          <a:xfrm>
            <a:off x="1732874" y="5959476"/>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bit32</a:t>
            </a:r>
          </a:p>
        </p:txBody>
      </p:sp>
      <p:sp>
        <p:nvSpPr>
          <p:cNvPr id="49" name="Rectangle 48">
            <a:extLst>
              <a:ext uri="{FF2B5EF4-FFF2-40B4-BE49-F238E27FC236}">
                <a16:creationId xmlns:a16="http://schemas.microsoft.com/office/drawing/2014/main" id="{014B985F-8512-4A50-AF62-4B0D6F0F8766}"/>
              </a:ext>
            </a:extLst>
          </p:cNvPr>
          <p:cNvSpPr/>
          <p:nvPr/>
        </p:nvSpPr>
        <p:spPr bwMode="auto">
          <a:xfrm>
            <a:off x="3438241"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0" name="Rectangle 49">
            <a:extLst>
              <a:ext uri="{FF2B5EF4-FFF2-40B4-BE49-F238E27FC236}">
                <a16:creationId xmlns:a16="http://schemas.microsoft.com/office/drawing/2014/main" id="{3D07E905-AB7B-4D5F-BED6-B9F7346D5DAF}"/>
              </a:ext>
            </a:extLst>
          </p:cNvPr>
          <p:cNvSpPr/>
          <p:nvPr/>
        </p:nvSpPr>
        <p:spPr bwMode="auto">
          <a:xfrm>
            <a:off x="3704837"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51" name="Rectangle 50">
            <a:extLst>
              <a:ext uri="{FF2B5EF4-FFF2-40B4-BE49-F238E27FC236}">
                <a16:creationId xmlns:a16="http://schemas.microsoft.com/office/drawing/2014/main" id="{E0033692-DAAD-463A-AF87-6F253DEA5A72}"/>
              </a:ext>
            </a:extLst>
          </p:cNvPr>
          <p:cNvSpPr/>
          <p:nvPr/>
        </p:nvSpPr>
        <p:spPr bwMode="auto">
          <a:xfrm>
            <a:off x="3965085"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52" name="Rectangle 51">
            <a:extLst>
              <a:ext uri="{FF2B5EF4-FFF2-40B4-BE49-F238E27FC236}">
                <a16:creationId xmlns:a16="http://schemas.microsoft.com/office/drawing/2014/main" id="{42F7DEC6-4163-4CE7-A2AB-31CC2279EE9B}"/>
              </a:ext>
            </a:extLst>
          </p:cNvPr>
          <p:cNvSpPr/>
          <p:nvPr/>
        </p:nvSpPr>
        <p:spPr bwMode="auto">
          <a:xfrm>
            <a:off x="4231680"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3" name="Rectangle 52">
            <a:extLst>
              <a:ext uri="{FF2B5EF4-FFF2-40B4-BE49-F238E27FC236}">
                <a16:creationId xmlns:a16="http://schemas.microsoft.com/office/drawing/2014/main" id="{B31CC206-BF6B-44CF-A7FF-A5901426A3E3}"/>
              </a:ext>
            </a:extLst>
          </p:cNvPr>
          <p:cNvSpPr/>
          <p:nvPr/>
        </p:nvSpPr>
        <p:spPr bwMode="auto">
          <a:xfrm>
            <a:off x="2376089" y="31369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4" name="Rectangle 53">
            <a:extLst>
              <a:ext uri="{FF2B5EF4-FFF2-40B4-BE49-F238E27FC236}">
                <a16:creationId xmlns:a16="http://schemas.microsoft.com/office/drawing/2014/main" id="{157F6B52-DDF9-4B24-8960-A28E937A3315}"/>
              </a:ext>
            </a:extLst>
          </p:cNvPr>
          <p:cNvSpPr/>
          <p:nvPr/>
        </p:nvSpPr>
        <p:spPr bwMode="auto">
          <a:xfrm>
            <a:off x="2642685" y="31369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5" name="Rectangle 54">
            <a:extLst>
              <a:ext uri="{FF2B5EF4-FFF2-40B4-BE49-F238E27FC236}">
                <a16:creationId xmlns:a16="http://schemas.microsoft.com/office/drawing/2014/main" id="{FC5A98D1-2153-49C2-B5F3-18397A3DE72A}"/>
              </a:ext>
            </a:extLst>
          </p:cNvPr>
          <p:cNvSpPr/>
          <p:nvPr/>
        </p:nvSpPr>
        <p:spPr bwMode="auto">
          <a:xfrm>
            <a:off x="2902933" y="31369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56" name="Rectangle 55">
            <a:extLst>
              <a:ext uri="{FF2B5EF4-FFF2-40B4-BE49-F238E27FC236}">
                <a16:creationId xmlns:a16="http://schemas.microsoft.com/office/drawing/2014/main" id="{FD623DD9-8E83-4966-A5C6-606E47440889}"/>
              </a:ext>
            </a:extLst>
          </p:cNvPr>
          <p:cNvSpPr/>
          <p:nvPr/>
        </p:nvSpPr>
        <p:spPr bwMode="auto">
          <a:xfrm>
            <a:off x="3169529" y="313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57" name="Rectangle 56">
            <a:extLst>
              <a:ext uri="{FF2B5EF4-FFF2-40B4-BE49-F238E27FC236}">
                <a16:creationId xmlns:a16="http://schemas.microsoft.com/office/drawing/2014/main" id="{304E51C8-5A38-49B4-824D-3C0C47CDD618}"/>
              </a:ext>
            </a:extLst>
          </p:cNvPr>
          <p:cNvSpPr/>
          <p:nvPr/>
        </p:nvSpPr>
        <p:spPr bwMode="auto">
          <a:xfrm>
            <a:off x="4491929" y="313848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58" name="Rectangle 57">
            <a:extLst>
              <a:ext uri="{FF2B5EF4-FFF2-40B4-BE49-F238E27FC236}">
                <a16:creationId xmlns:a16="http://schemas.microsoft.com/office/drawing/2014/main" id="{7A81AC23-0551-4CF8-92F8-899969F36AC0}"/>
              </a:ext>
            </a:extLst>
          </p:cNvPr>
          <p:cNvSpPr/>
          <p:nvPr/>
        </p:nvSpPr>
        <p:spPr bwMode="auto">
          <a:xfrm>
            <a:off x="4758525" y="31384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59" name="Rectangle 58">
            <a:extLst>
              <a:ext uri="{FF2B5EF4-FFF2-40B4-BE49-F238E27FC236}">
                <a16:creationId xmlns:a16="http://schemas.microsoft.com/office/drawing/2014/main" id="{C04CE7E0-6028-46EE-8ED8-94EEC1861CBD}"/>
              </a:ext>
            </a:extLst>
          </p:cNvPr>
          <p:cNvSpPr/>
          <p:nvPr/>
        </p:nvSpPr>
        <p:spPr bwMode="auto">
          <a:xfrm>
            <a:off x="5018773" y="31384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60" name="Rectangle 59">
            <a:extLst>
              <a:ext uri="{FF2B5EF4-FFF2-40B4-BE49-F238E27FC236}">
                <a16:creationId xmlns:a16="http://schemas.microsoft.com/office/drawing/2014/main" id="{AEBF043A-1793-4C49-90F8-AB13249EBE64}"/>
              </a:ext>
            </a:extLst>
          </p:cNvPr>
          <p:cNvSpPr/>
          <p:nvPr/>
        </p:nvSpPr>
        <p:spPr bwMode="auto">
          <a:xfrm>
            <a:off x="5285369"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1" name="Rectangle 60">
            <a:extLst>
              <a:ext uri="{FF2B5EF4-FFF2-40B4-BE49-F238E27FC236}">
                <a16:creationId xmlns:a16="http://schemas.microsoft.com/office/drawing/2014/main" id="{8B9F7B4B-BDE4-4F8F-9ECC-28FDBFA03CDA}"/>
              </a:ext>
            </a:extLst>
          </p:cNvPr>
          <p:cNvSpPr/>
          <p:nvPr/>
        </p:nvSpPr>
        <p:spPr bwMode="auto">
          <a:xfrm>
            <a:off x="5551965"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2" name="Rectangle 61">
            <a:extLst>
              <a:ext uri="{FF2B5EF4-FFF2-40B4-BE49-F238E27FC236}">
                <a16:creationId xmlns:a16="http://schemas.microsoft.com/office/drawing/2014/main" id="{652E9405-2E91-4F2F-8A87-A4FAEB2099DC}"/>
              </a:ext>
            </a:extLst>
          </p:cNvPr>
          <p:cNvSpPr/>
          <p:nvPr/>
        </p:nvSpPr>
        <p:spPr bwMode="auto">
          <a:xfrm>
            <a:off x="5818560"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3" name="Rectangle 62">
            <a:extLst>
              <a:ext uri="{FF2B5EF4-FFF2-40B4-BE49-F238E27FC236}">
                <a16:creationId xmlns:a16="http://schemas.microsoft.com/office/drawing/2014/main" id="{86D2238B-C0E6-48D9-8C45-10A73974B17E}"/>
              </a:ext>
            </a:extLst>
          </p:cNvPr>
          <p:cNvSpPr/>
          <p:nvPr/>
        </p:nvSpPr>
        <p:spPr bwMode="auto">
          <a:xfrm>
            <a:off x="6078809"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4" name="Rectangle 63">
            <a:extLst>
              <a:ext uri="{FF2B5EF4-FFF2-40B4-BE49-F238E27FC236}">
                <a16:creationId xmlns:a16="http://schemas.microsoft.com/office/drawing/2014/main" id="{5BF37634-1D7B-49FB-9A1A-42F820113EA8}"/>
              </a:ext>
            </a:extLst>
          </p:cNvPr>
          <p:cNvSpPr/>
          <p:nvPr/>
        </p:nvSpPr>
        <p:spPr bwMode="auto">
          <a:xfrm>
            <a:off x="6345405" y="3138489"/>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5" name="Rectangle 64">
            <a:extLst>
              <a:ext uri="{FF2B5EF4-FFF2-40B4-BE49-F238E27FC236}">
                <a16:creationId xmlns:a16="http://schemas.microsoft.com/office/drawing/2014/main" id="{A6D3E582-ACC8-4C64-A241-58F0813CBC5F}"/>
              </a:ext>
            </a:extLst>
          </p:cNvPr>
          <p:cNvSpPr/>
          <p:nvPr/>
        </p:nvSpPr>
        <p:spPr bwMode="auto">
          <a:xfrm>
            <a:off x="6603538" y="313848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66" name="Rectangle 65">
            <a:extLst>
              <a:ext uri="{FF2B5EF4-FFF2-40B4-BE49-F238E27FC236}">
                <a16:creationId xmlns:a16="http://schemas.microsoft.com/office/drawing/2014/main" id="{6516E7F7-EB85-4E0D-ACC0-CA9919A68754}"/>
              </a:ext>
            </a:extLst>
          </p:cNvPr>
          <p:cNvSpPr/>
          <p:nvPr/>
        </p:nvSpPr>
        <p:spPr bwMode="auto">
          <a:xfrm>
            <a:off x="6870134" y="31384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7" name="Rectangle 66">
            <a:extLst>
              <a:ext uri="{FF2B5EF4-FFF2-40B4-BE49-F238E27FC236}">
                <a16:creationId xmlns:a16="http://schemas.microsoft.com/office/drawing/2014/main" id="{FAAE78DF-12AE-4304-A5A3-783250ED4A03}"/>
              </a:ext>
            </a:extLst>
          </p:cNvPr>
          <p:cNvSpPr/>
          <p:nvPr/>
        </p:nvSpPr>
        <p:spPr bwMode="auto">
          <a:xfrm>
            <a:off x="7130381" y="31384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68" name="Rectangle 67">
            <a:extLst>
              <a:ext uri="{FF2B5EF4-FFF2-40B4-BE49-F238E27FC236}">
                <a16:creationId xmlns:a16="http://schemas.microsoft.com/office/drawing/2014/main" id="{CED68536-897D-415E-98B5-9643DFAA5A6F}"/>
              </a:ext>
            </a:extLst>
          </p:cNvPr>
          <p:cNvSpPr/>
          <p:nvPr/>
        </p:nvSpPr>
        <p:spPr bwMode="auto">
          <a:xfrm>
            <a:off x="7396977"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69" name="Rectangle 68">
            <a:extLst>
              <a:ext uri="{FF2B5EF4-FFF2-40B4-BE49-F238E27FC236}">
                <a16:creationId xmlns:a16="http://schemas.microsoft.com/office/drawing/2014/main" id="{D78231F2-06E7-40B5-9153-0193CB7B856F}"/>
              </a:ext>
            </a:extLst>
          </p:cNvPr>
          <p:cNvSpPr/>
          <p:nvPr/>
        </p:nvSpPr>
        <p:spPr bwMode="auto">
          <a:xfrm>
            <a:off x="7663573"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0" name="Rectangle 69">
            <a:extLst>
              <a:ext uri="{FF2B5EF4-FFF2-40B4-BE49-F238E27FC236}">
                <a16:creationId xmlns:a16="http://schemas.microsoft.com/office/drawing/2014/main" id="{F192E8D3-F26F-4056-ADF6-8297C21B4EB2}"/>
              </a:ext>
            </a:extLst>
          </p:cNvPr>
          <p:cNvSpPr/>
          <p:nvPr/>
        </p:nvSpPr>
        <p:spPr bwMode="auto">
          <a:xfrm>
            <a:off x="7930169"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1" name="Rectangle 70">
            <a:extLst>
              <a:ext uri="{FF2B5EF4-FFF2-40B4-BE49-F238E27FC236}">
                <a16:creationId xmlns:a16="http://schemas.microsoft.com/office/drawing/2014/main" id="{51481092-C5CD-4CE7-A756-3617472820FF}"/>
              </a:ext>
            </a:extLst>
          </p:cNvPr>
          <p:cNvSpPr/>
          <p:nvPr/>
        </p:nvSpPr>
        <p:spPr bwMode="auto">
          <a:xfrm>
            <a:off x="8190418"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2" name="Rectangle 71">
            <a:extLst>
              <a:ext uri="{FF2B5EF4-FFF2-40B4-BE49-F238E27FC236}">
                <a16:creationId xmlns:a16="http://schemas.microsoft.com/office/drawing/2014/main" id="{05F3C235-F075-4979-AD00-38FC573E2E22}"/>
              </a:ext>
            </a:extLst>
          </p:cNvPr>
          <p:cNvSpPr/>
          <p:nvPr/>
        </p:nvSpPr>
        <p:spPr bwMode="auto">
          <a:xfrm>
            <a:off x="8457013"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3" name="Rectangle 72">
            <a:extLst>
              <a:ext uri="{FF2B5EF4-FFF2-40B4-BE49-F238E27FC236}">
                <a16:creationId xmlns:a16="http://schemas.microsoft.com/office/drawing/2014/main" id="{E9C89201-1234-4C6E-AA96-7A4E9ECD8943}"/>
              </a:ext>
            </a:extLst>
          </p:cNvPr>
          <p:cNvSpPr/>
          <p:nvPr/>
        </p:nvSpPr>
        <p:spPr bwMode="auto">
          <a:xfrm>
            <a:off x="8717261" y="313848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74" name="Rectangle 73">
            <a:extLst>
              <a:ext uri="{FF2B5EF4-FFF2-40B4-BE49-F238E27FC236}">
                <a16:creationId xmlns:a16="http://schemas.microsoft.com/office/drawing/2014/main" id="{AB53C899-689E-4C62-BE14-693D2DB33B59}"/>
              </a:ext>
            </a:extLst>
          </p:cNvPr>
          <p:cNvSpPr/>
          <p:nvPr/>
        </p:nvSpPr>
        <p:spPr bwMode="auto">
          <a:xfrm>
            <a:off x="8983857" y="31384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5" name="Rectangle 74">
            <a:extLst>
              <a:ext uri="{FF2B5EF4-FFF2-40B4-BE49-F238E27FC236}">
                <a16:creationId xmlns:a16="http://schemas.microsoft.com/office/drawing/2014/main" id="{DE2A035B-ACD1-4D26-B68D-2A15EC3E1ED1}"/>
              </a:ext>
            </a:extLst>
          </p:cNvPr>
          <p:cNvSpPr/>
          <p:nvPr/>
        </p:nvSpPr>
        <p:spPr bwMode="auto">
          <a:xfrm>
            <a:off x="9244106" y="31400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76" name="Rectangle 75">
            <a:extLst>
              <a:ext uri="{FF2B5EF4-FFF2-40B4-BE49-F238E27FC236}">
                <a16:creationId xmlns:a16="http://schemas.microsoft.com/office/drawing/2014/main" id="{407AF822-44D6-4F8F-AE65-036A9265F42C}"/>
              </a:ext>
            </a:extLst>
          </p:cNvPr>
          <p:cNvSpPr/>
          <p:nvPr/>
        </p:nvSpPr>
        <p:spPr bwMode="auto">
          <a:xfrm>
            <a:off x="9510702"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7" name="Rectangle 76">
            <a:extLst>
              <a:ext uri="{FF2B5EF4-FFF2-40B4-BE49-F238E27FC236}">
                <a16:creationId xmlns:a16="http://schemas.microsoft.com/office/drawing/2014/main" id="{E48E415D-BD8C-4CDA-9284-2AEC3EAAEC85}"/>
              </a:ext>
            </a:extLst>
          </p:cNvPr>
          <p:cNvSpPr/>
          <p:nvPr/>
        </p:nvSpPr>
        <p:spPr bwMode="auto">
          <a:xfrm>
            <a:off x="9777298"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8" name="Rectangle 77">
            <a:extLst>
              <a:ext uri="{FF2B5EF4-FFF2-40B4-BE49-F238E27FC236}">
                <a16:creationId xmlns:a16="http://schemas.microsoft.com/office/drawing/2014/main" id="{AB7D4F13-D09A-44B6-8AFC-EFC3263F8B57}"/>
              </a:ext>
            </a:extLst>
          </p:cNvPr>
          <p:cNvSpPr/>
          <p:nvPr/>
        </p:nvSpPr>
        <p:spPr bwMode="auto">
          <a:xfrm>
            <a:off x="10043893"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79" name="Rectangle 78">
            <a:extLst>
              <a:ext uri="{FF2B5EF4-FFF2-40B4-BE49-F238E27FC236}">
                <a16:creationId xmlns:a16="http://schemas.microsoft.com/office/drawing/2014/main" id="{ED645F55-4E6B-4428-956D-264AEB39114A}"/>
              </a:ext>
            </a:extLst>
          </p:cNvPr>
          <p:cNvSpPr/>
          <p:nvPr/>
        </p:nvSpPr>
        <p:spPr bwMode="auto">
          <a:xfrm>
            <a:off x="10304141"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80" name="Rectangle 79">
            <a:extLst>
              <a:ext uri="{FF2B5EF4-FFF2-40B4-BE49-F238E27FC236}">
                <a16:creationId xmlns:a16="http://schemas.microsoft.com/office/drawing/2014/main" id="{16077A7E-7B5F-4D08-8113-C939E16C9045}"/>
              </a:ext>
            </a:extLst>
          </p:cNvPr>
          <p:cNvSpPr/>
          <p:nvPr/>
        </p:nvSpPr>
        <p:spPr bwMode="auto">
          <a:xfrm>
            <a:off x="10570737"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81" name="Rectangle 80">
            <a:extLst>
              <a:ext uri="{FF2B5EF4-FFF2-40B4-BE49-F238E27FC236}">
                <a16:creationId xmlns:a16="http://schemas.microsoft.com/office/drawing/2014/main" id="{E770E829-0033-45B6-B78F-AC453FEAE12C}"/>
              </a:ext>
            </a:extLst>
          </p:cNvPr>
          <p:cNvSpPr/>
          <p:nvPr/>
        </p:nvSpPr>
        <p:spPr bwMode="auto">
          <a:xfrm>
            <a:off x="2376089" y="3138489"/>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82" name="Rectangle 81">
            <a:extLst>
              <a:ext uri="{FF2B5EF4-FFF2-40B4-BE49-F238E27FC236}">
                <a16:creationId xmlns:a16="http://schemas.microsoft.com/office/drawing/2014/main" id="{91E1D70B-1FE9-4F99-ABB6-F6AEDEE9897E}"/>
              </a:ext>
            </a:extLst>
          </p:cNvPr>
          <p:cNvSpPr/>
          <p:nvPr/>
        </p:nvSpPr>
        <p:spPr bwMode="auto">
          <a:xfrm>
            <a:off x="3438241"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83" name="Rectangle 82">
            <a:extLst>
              <a:ext uri="{FF2B5EF4-FFF2-40B4-BE49-F238E27FC236}">
                <a16:creationId xmlns:a16="http://schemas.microsoft.com/office/drawing/2014/main" id="{BE2D309F-5360-494F-A044-9B0E3A15727B}"/>
              </a:ext>
            </a:extLst>
          </p:cNvPr>
          <p:cNvSpPr/>
          <p:nvPr/>
        </p:nvSpPr>
        <p:spPr bwMode="auto">
          <a:xfrm>
            <a:off x="3704837"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84" name="Rectangle 83">
            <a:extLst>
              <a:ext uri="{FF2B5EF4-FFF2-40B4-BE49-F238E27FC236}">
                <a16:creationId xmlns:a16="http://schemas.microsoft.com/office/drawing/2014/main" id="{EEC05C7F-6FAA-4665-998A-476740EA3F22}"/>
              </a:ext>
            </a:extLst>
          </p:cNvPr>
          <p:cNvSpPr/>
          <p:nvPr/>
        </p:nvSpPr>
        <p:spPr bwMode="auto">
          <a:xfrm>
            <a:off x="3965085"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85" name="Rectangle 84">
            <a:extLst>
              <a:ext uri="{FF2B5EF4-FFF2-40B4-BE49-F238E27FC236}">
                <a16:creationId xmlns:a16="http://schemas.microsoft.com/office/drawing/2014/main" id="{9A0AA960-4DE6-46D3-AF11-FC470EFE996D}"/>
              </a:ext>
            </a:extLst>
          </p:cNvPr>
          <p:cNvSpPr/>
          <p:nvPr/>
        </p:nvSpPr>
        <p:spPr bwMode="auto">
          <a:xfrm>
            <a:off x="4231680"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86" name="Rectangle 85">
            <a:extLst>
              <a:ext uri="{FF2B5EF4-FFF2-40B4-BE49-F238E27FC236}">
                <a16:creationId xmlns:a16="http://schemas.microsoft.com/office/drawing/2014/main" id="{2713ADD6-EACA-4574-B37B-0DE03FEA3F5C}"/>
              </a:ext>
            </a:extLst>
          </p:cNvPr>
          <p:cNvSpPr/>
          <p:nvPr/>
        </p:nvSpPr>
        <p:spPr bwMode="auto">
          <a:xfrm>
            <a:off x="2376089" y="353536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87" name="Rectangle 86">
            <a:extLst>
              <a:ext uri="{FF2B5EF4-FFF2-40B4-BE49-F238E27FC236}">
                <a16:creationId xmlns:a16="http://schemas.microsoft.com/office/drawing/2014/main" id="{25BD1FD0-4363-4A35-ACEA-FF461ED96745}"/>
              </a:ext>
            </a:extLst>
          </p:cNvPr>
          <p:cNvSpPr/>
          <p:nvPr/>
        </p:nvSpPr>
        <p:spPr bwMode="auto">
          <a:xfrm>
            <a:off x="2642685" y="353536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88" name="Rectangle 87">
            <a:extLst>
              <a:ext uri="{FF2B5EF4-FFF2-40B4-BE49-F238E27FC236}">
                <a16:creationId xmlns:a16="http://schemas.microsoft.com/office/drawing/2014/main" id="{6EE85863-206E-4E90-BE47-873D8EC1D79B}"/>
              </a:ext>
            </a:extLst>
          </p:cNvPr>
          <p:cNvSpPr/>
          <p:nvPr/>
        </p:nvSpPr>
        <p:spPr bwMode="auto">
          <a:xfrm>
            <a:off x="2902933" y="353536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89" name="Rectangle 88">
            <a:extLst>
              <a:ext uri="{FF2B5EF4-FFF2-40B4-BE49-F238E27FC236}">
                <a16:creationId xmlns:a16="http://schemas.microsoft.com/office/drawing/2014/main" id="{94B74E44-97D7-4653-8454-B13F9A7DEF17}"/>
              </a:ext>
            </a:extLst>
          </p:cNvPr>
          <p:cNvSpPr/>
          <p:nvPr/>
        </p:nvSpPr>
        <p:spPr bwMode="auto">
          <a:xfrm>
            <a:off x="3169529" y="353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90" name="Rectangle 89">
            <a:extLst>
              <a:ext uri="{FF2B5EF4-FFF2-40B4-BE49-F238E27FC236}">
                <a16:creationId xmlns:a16="http://schemas.microsoft.com/office/drawing/2014/main" id="{3BD3F679-0F99-4F68-BF34-A3D8E158FF70}"/>
              </a:ext>
            </a:extLst>
          </p:cNvPr>
          <p:cNvSpPr/>
          <p:nvPr/>
        </p:nvSpPr>
        <p:spPr bwMode="auto">
          <a:xfrm>
            <a:off x="4491929" y="353695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91" name="Rectangle 90">
            <a:extLst>
              <a:ext uri="{FF2B5EF4-FFF2-40B4-BE49-F238E27FC236}">
                <a16:creationId xmlns:a16="http://schemas.microsoft.com/office/drawing/2014/main" id="{C09D24EE-B452-4A49-9053-7F77056A9600}"/>
              </a:ext>
            </a:extLst>
          </p:cNvPr>
          <p:cNvSpPr/>
          <p:nvPr/>
        </p:nvSpPr>
        <p:spPr bwMode="auto">
          <a:xfrm>
            <a:off x="4758525" y="35369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92" name="Rectangle 91">
            <a:extLst>
              <a:ext uri="{FF2B5EF4-FFF2-40B4-BE49-F238E27FC236}">
                <a16:creationId xmlns:a16="http://schemas.microsoft.com/office/drawing/2014/main" id="{94C4A36F-2129-4663-A47C-AB1E048D9511}"/>
              </a:ext>
            </a:extLst>
          </p:cNvPr>
          <p:cNvSpPr/>
          <p:nvPr/>
        </p:nvSpPr>
        <p:spPr bwMode="auto">
          <a:xfrm>
            <a:off x="5018773" y="353695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93" name="Rectangle 92">
            <a:extLst>
              <a:ext uri="{FF2B5EF4-FFF2-40B4-BE49-F238E27FC236}">
                <a16:creationId xmlns:a16="http://schemas.microsoft.com/office/drawing/2014/main" id="{9939125B-5F7A-468C-A33D-542CB2EC973D}"/>
              </a:ext>
            </a:extLst>
          </p:cNvPr>
          <p:cNvSpPr/>
          <p:nvPr/>
        </p:nvSpPr>
        <p:spPr bwMode="auto">
          <a:xfrm>
            <a:off x="5285369"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94" name="Rectangle 93">
            <a:extLst>
              <a:ext uri="{FF2B5EF4-FFF2-40B4-BE49-F238E27FC236}">
                <a16:creationId xmlns:a16="http://schemas.microsoft.com/office/drawing/2014/main" id="{3A866D7A-69BC-4ECD-9456-378CF2384A8C}"/>
              </a:ext>
            </a:extLst>
          </p:cNvPr>
          <p:cNvSpPr/>
          <p:nvPr/>
        </p:nvSpPr>
        <p:spPr bwMode="auto">
          <a:xfrm>
            <a:off x="5551965"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95" name="Rectangle 94">
            <a:extLst>
              <a:ext uri="{FF2B5EF4-FFF2-40B4-BE49-F238E27FC236}">
                <a16:creationId xmlns:a16="http://schemas.microsoft.com/office/drawing/2014/main" id="{986E9C13-41F4-4031-8E3C-964E3E7295E2}"/>
              </a:ext>
            </a:extLst>
          </p:cNvPr>
          <p:cNvSpPr/>
          <p:nvPr/>
        </p:nvSpPr>
        <p:spPr bwMode="auto">
          <a:xfrm>
            <a:off x="5818560"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96" name="Rectangle 95">
            <a:extLst>
              <a:ext uri="{FF2B5EF4-FFF2-40B4-BE49-F238E27FC236}">
                <a16:creationId xmlns:a16="http://schemas.microsoft.com/office/drawing/2014/main" id="{5EB915B2-6F3E-40A5-9547-27BCB76B2421}"/>
              </a:ext>
            </a:extLst>
          </p:cNvPr>
          <p:cNvSpPr/>
          <p:nvPr/>
        </p:nvSpPr>
        <p:spPr bwMode="auto">
          <a:xfrm>
            <a:off x="6078809"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97" name="Rectangle 96">
            <a:extLst>
              <a:ext uri="{FF2B5EF4-FFF2-40B4-BE49-F238E27FC236}">
                <a16:creationId xmlns:a16="http://schemas.microsoft.com/office/drawing/2014/main" id="{1FD6DC03-3157-4361-B81B-2A8AB16E1129}"/>
              </a:ext>
            </a:extLst>
          </p:cNvPr>
          <p:cNvSpPr/>
          <p:nvPr/>
        </p:nvSpPr>
        <p:spPr bwMode="auto">
          <a:xfrm>
            <a:off x="6345405" y="353695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98" name="Rectangle 97">
            <a:extLst>
              <a:ext uri="{FF2B5EF4-FFF2-40B4-BE49-F238E27FC236}">
                <a16:creationId xmlns:a16="http://schemas.microsoft.com/office/drawing/2014/main" id="{A9BA2921-23BD-4F68-A5BE-70134D29C70E}"/>
              </a:ext>
            </a:extLst>
          </p:cNvPr>
          <p:cNvSpPr/>
          <p:nvPr/>
        </p:nvSpPr>
        <p:spPr bwMode="auto">
          <a:xfrm>
            <a:off x="6603538" y="353695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99" name="Rectangle 98">
            <a:extLst>
              <a:ext uri="{FF2B5EF4-FFF2-40B4-BE49-F238E27FC236}">
                <a16:creationId xmlns:a16="http://schemas.microsoft.com/office/drawing/2014/main" id="{3EF358CA-8A31-499A-8109-E0303F2926BD}"/>
              </a:ext>
            </a:extLst>
          </p:cNvPr>
          <p:cNvSpPr/>
          <p:nvPr/>
        </p:nvSpPr>
        <p:spPr bwMode="auto">
          <a:xfrm>
            <a:off x="6870134" y="35369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00" name="Rectangle 99">
            <a:extLst>
              <a:ext uri="{FF2B5EF4-FFF2-40B4-BE49-F238E27FC236}">
                <a16:creationId xmlns:a16="http://schemas.microsoft.com/office/drawing/2014/main" id="{EE334CB5-6597-4A3F-AD20-E03EA8537459}"/>
              </a:ext>
            </a:extLst>
          </p:cNvPr>
          <p:cNvSpPr/>
          <p:nvPr/>
        </p:nvSpPr>
        <p:spPr bwMode="auto">
          <a:xfrm>
            <a:off x="7130381" y="353695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01" name="Rectangle 100">
            <a:extLst>
              <a:ext uri="{FF2B5EF4-FFF2-40B4-BE49-F238E27FC236}">
                <a16:creationId xmlns:a16="http://schemas.microsoft.com/office/drawing/2014/main" id="{D01B60AF-9E61-4BEA-BAFB-154D1F959594}"/>
              </a:ext>
            </a:extLst>
          </p:cNvPr>
          <p:cNvSpPr/>
          <p:nvPr/>
        </p:nvSpPr>
        <p:spPr bwMode="auto">
          <a:xfrm>
            <a:off x="7396977"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02" name="Rectangle 101">
            <a:extLst>
              <a:ext uri="{FF2B5EF4-FFF2-40B4-BE49-F238E27FC236}">
                <a16:creationId xmlns:a16="http://schemas.microsoft.com/office/drawing/2014/main" id="{B19E5EFD-58A1-4150-8B5C-C3E918B53B3B}"/>
              </a:ext>
            </a:extLst>
          </p:cNvPr>
          <p:cNvSpPr/>
          <p:nvPr/>
        </p:nvSpPr>
        <p:spPr bwMode="auto">
          <a:xfrm>
            <a:off x="7663573"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03" name="Rectangle 102">
            <a:extLst>
              <a:ext uri="{FF2B5EF4-FFF2-40B4-BE49-F238E27FC236}">
                <a16:creationId xmlns:a16="http://schemas.microsoft.com/office/drawing/2014/main" id="{DB36AC2D-EF66-4449-AA3D-FF816E3C6185}"/>
              </a:ext>
            </a:extLst>
          </p:cNvPr>
          <p:cNvSpPr/>
          <p:nvPr/>
        </p:nvSpPr>
        <p:spPr bwMode="auto">
          <a:xfrm>
            <a:off x="7930169"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04" name="Rectangle 103">
            <a:extLst>
              <a:ext uri="{FF2B5EF4-FFF2-40B4-BE49-F238E27FC236}">
                <a16:creationId xmlns:a16="http://schemas.microsoft.com/office/drawing/2014/main" id="{7092CCCD-4A09-4ED9-8253-0A177BC4BD10}"/>
              </a:ext>
            </a:extLst>
          </p:cNvPr>
          <p:cNvSpPr/>
          <p:nvPr/>
        </p:nvSpPr>
        <p:spPr bwMode="auto">
          <a:xfrm>
            <a:off x="8190418"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05" name="Rectangle 104">
            <a:extLst>
              <a:ext uri="{FF2B5EF4-FFF2-40B4-BE49-F238E27FC236}">
                <a16:creationId xmlns:a16="http://schemas.microsoft.com/office/drawing/2014/main" id="{45AA6899-C68A-464E-8FE1-135FC0151AD1}"/>
              </a:ext>
            </a:extLst>
          </p:cNvPr>
          <p:cNvSpPr/>
          <p:nvPr/>
        </p:nvSpPr>
        <p:spPr bwMode="auto">
          <a:xfrm>
            <a:off x="8457013"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06" name="Rectangle 105">
            <a:extLst>
              <a:ext uri="{FF2B5EF4-FFF2-40B4-BE49-F238E27FC236}">
                <a16:creationId xmlns:a16="http://schemas.microsoft.com/office/drawing/2014/main" id="{E2A0837F-272F-472F-840B-261B4F9E4326}"/>
              </a:ext>
            </a:extLst>
          </p:cNvPr>
          <p:cNvSpPr/>
          <p:nvPr/>
        </p:nvSpPr>
        <p:spPr bwMode="auto">
          <a:xfrm>
            <a:off x="8717261" y="353695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07" name="Rectangle 106">
            <a:extLst>
              <a:ext uri="{FF2B5EF4-FFF2-40B4-BE49-F238E27FC236}">
                <a16:creationId xmlns:a16="http://schemas.microsoft.com/office/drawing/2014/main" id="{187EAF23-4FE2-41BA-A643-9C26F98E38C2}"/>
              </a:ext>
            </a:extLst>
          </p:cNvPr>
          <p:cNvSpPr/>
          <p:nvPr/>
        </p:nvSpPr>
        <p:spPr bwMode="auto">
          <a:xfrm>
            <a:off x="8983857" y="35369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08" name="Rectangle 107">
            <a:extLst>
              <a:ext uri="{FF2B5EF4-FFF2-40B4-BE49-F238E27FC236}">
                <a16:creationId xmlns:a16="http://schemas.microsoft.com/office/drawing/2014/main" id="{84945418-49A5-4053-B1C8-5F0B4FB7285E}"/>
              </a:ext>
            </a:extLst>
          </p:cNvPr>
          <p:cNvSpPr/>
          <p:nvPr/>
        </p:nvSpPr>
        <p:spPr bwMode="auto">
          <a:xfrm>
            <a:off x="9244106" y="353853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09" name="Rectangle 108">
            <a:extLst>
              <a:ext uri="{FF2B5EF4-FFF2-40B4-BE49-F238E27FC236}">
                <a16:creationId xmlns:a16="http://schemas.microsoft.com/office/drawing/2014/main" id="{A0F019D4-8A19-491C-BFF9-7099B9461185}"/>
              </a:ext>
            </a:extLst>
          </p:cNvPr>
          <p:cNvSpPr/>
          <p:nvPr/>
        </p:nvSpPr>
        <p:spPr bwMode="auto">
          <a:xfrm>
            <a:off x="9510702"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10" name="Rectangle 109">
            <a:extLst>
              <a:ext uri="{FF2B5EF4-FFF2-40B4-BE49-F238E27FC236}">
                <a16:creationId xmlns:a16="http://schemas.microsoft.com/office/drawing/2014/main" id="{C644CED7-486E-43AF-A5F6-73FC6FE39F57}"/>
              </a:ext>
            </a:extLst>
          </p:cNvPr>
          <p:cNvSpPr/>
          <p:nvPr/>
        </p:nvSpPr>
        <p:spPr bwMode="auto">
          <a:xfrm>
            <a:off x="9777298"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11" name="Rectangle 110">
            <a:extLst>
              <a:ext uri="{FF2B5EF4-FFF2-40B4-BE49-F238E27FC236}">
                <a16:creationId xmlns:a16="http://schemas.microsoft.com/office/drawing/2014/main" id="{C31B6C48-7F54-4DA3-B072-9DFEF42286AF}"/>
              </a:ext>
            </a:extLst>
          </p:cNvPr>
          <p:cNvSpPr/>
          <p:nvPr/>
        </p:nvSpPr>
        <p:spPr bwMode="auto">
          <a:xfrm>
            <a:off x="10043893"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12" name="Rectangle 111">
            <a:extLst>
              <a:ext uri="{FF2B5EF4-FFF2-40B4-BE49-F238E27FC236}">
                <a16:creationId xmlns:a16="http://schemas.microsoft.com/office/drawing/2014/main" id="{7FC68D1A-9238-415C-880B-60EEC04933B4}"/>
              </a:ext>
            </a:extLst>
          </p:cNvPr>
          <p:cNvSpPr/>
          <p:nvPr/>
        </p:nvSpPr>
        <p:spPr bwMode="auto">
          <a:xfrm>
            <a:off x="10304141"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13" name="Rectangle 112">
            <a:extLst>
              <a:ext uri="{FF2B5EF4-FFF2-40B4-BE49-F238E27FC236}">
                <a16:creationId xmlns:a16="http://schemas.microsoft.com/office/drawing/2014/main" id="{8609879F-7D6E-439C-938F-B1108F3B0000}"/>
              </a:ext>
            </a:extLst>
          </p:cNvPr>
          <p:cNvSpPr/>
          <p:nvPr/>
        </p:nvSpPr>
        <p:spPr bwMode="auto">
          <a:xfrm>
            <a:off x="10570737"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14" name="Rectangle 113">
            <a:extLst>
              <a:ext uri="{FF2B5EF4-FFF2-40B4-BE49-F238E27FC236}">
                <a16:creationId xmlns:a16="http://schemas.microsoft.com/office/drawing/2014/main" id="{544C3793-6805-4C76-833C-B29BD6AEDA8F}"/>
              </a:ext>
            </a:extLst>
          </p:cNvPr>
          <p:cNvSpPr/>
          <p:nvPr/>
        </p:nvSpPr>
        <p:spPr bwMode="auto">
          <a:xfrm>
            <a:off x="2376089" y="353695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15" name="Rectangle 114">
            <a:extLst>
              <a:ext uri="{FF2B5EF4-FFF2-40B4-BE49-F238E27FC236}">
                <a16:creationId xmlns:a16="http://schemas.microsoft.com/office/drawing/2014/main" id="{0243AAFA-8D29-43F4-A6CF-2AFD66454F19}"/>
              </a:ext>
            </a:extLst>
          </p:cNvPr>
          <p:cNvSpPr/>
          <p:nvPr/>
        </p:nvSpPr>
        <p:spPr bwMode="auto">
          <a:xfrm>
            <a:off x="3438241"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16" name="Rectangle 115">
            <a:extLst>
              <a:ext uri="{FF2B5EF4-FFF2-40B4-BE49-F238E27FC236}">
                <a16:creationId xmlns:a16="http://schemas.microsoft.com/office/drawing/2014/main" id="{4035F183-0939-4383-B775-77CFA71E87DC}"/>
              </a:ext>
            </a:extLst>
          </p:cNvPr>
          <p:cNvSpPr/>
          <p:nvPr/>
        </p:nvSpPr>
        <p:spPr bwMode="auto">
          <a:xfrm>
            <a:off x="3704837"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17" name="Rectangle 116">
            <a:extLst>
              <a:ext uri="{FF2B5EF4-FFF2-40B4-BE49-F238E27FC236}">
                <a16:creationId xmlns:a16="http://schemas.microsoft.com/office/drawing/2014/main" id="{E623ECBB-A9B7-4D13-B412-D54D040C1CD0}"/>
              </a:ext>
            </a:extLst>
          </p:cNvPr>
          <p:cNvSpPr/>
          <p:nvPr/>
        </p:nvSpPr>
        <p:spPr bwMode="auto">
          <a:xfrm>
            <a:off x="3965085"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18" name="Rectangle 117">
            <a:extLst>
              <a:ext uri="{FF2B5EF4-FFF2-40B4-BE49-F238E27FC236}">
                <a16:creationId xmlns:a16="http://schemas.microsoft.com/office/drawing/2014/main" id="{FDBDBA48-E203-4080-B4A3-2EB0BDFA4383}"/>
              </a:ext>
            </a:extLst>
          </p:cNvPr>
          <p:cNvSpPr/>
          <p:nvPr/>
        </p:nvSpPr>
        <p:spPr bwMode="auto">
          <a:xfrm>
            <a:off x="4231680"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19" name="Rectangle 118">
            <a:extLst>
              <a:ext uri="{FF2B5EF4-FFF2-40B4-BE49-F238E27FC236}">
                <a16:creationId xmlns:a16="http://schemas.microsoft.com/office/drawing/2014/main" id="{FE350CC8-0368-4568-8C51-C46A0E4E8EA6}"/>
              </a:ext>
            </a:extLst>
          </p:cNvPr>
          <p:cNvSpPr/>
          <p:nvPr/>
        </p:nvSpPr>
        <p:spPr bwMode="auto">
          <a:xfrm>
            <a:off x="2376089" y="39735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20" name="Rectangle 119">
            <a:extLst>
              <a:ext uri="{FF2B5EF4-FFF2-40B4-BE49-F238E27FC236}">
                <a16:creationId xmlns:a16="http://schemas.microsoft.com/office/drawing/2014/main" id="{9C981C9D-0A8C-4392-BC0D-5BEA64B88308}"/>
              </a:ext>
            </a:extLst>
          </p:cNvPr>
          <p:cNvSpPr/>
          <p:nvPr/>
        </p:nvSpPr>
        <p:spPr bwMode="auto">
          <a:xfrm>
            <a:off x="2642685" y="39735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21" name="Rectangle 120">
            <a:extLst>
              <a:ext uri="{FF2B5EF4-FFF2-40B4-BE49-F238E27FC236}">
                <a16:creationId xmlns:a16="http://schemas.microsoft.com/office/drawing/2014/main" id="{D407C589-3F60-4475-AF72-76E637078B30}"/>
              </a:ext>
            </a:extLst>
          </p:cNvPr>
          <p:cNvSpPr/>
          <p:nvPr/>
        </p:nvSpPr>
        <p:spPr bwMode="auto">
          <a:xfrm>
            <a:off x="2902933" y="39735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122" name="Rectangle 121">
            <a:extLst>
              <a:ext uri="{FF2B5EF4-FFF2-40B4-BE49-F238E27FC236}">
                <a16:creationId xmlns:a16="http://schemas.microsoft.com/office/drawing/2014/main" id="{7AEF7071-FD7D-4BAD-82D3-41F36B73CD8F}"/>
              </a:ext>
            </a:extLst>
          </p:cNvPr>
          <p:cNvSpPr/>
          <p:nvPr/>
        </p:nvSpPr>
        <p:spPr bwMode="auto">
          <a:xfrm>
            <a:off x="3169529" y="39735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23" name="Rectangle 122">
            <a:extLst>
              <a:ext uri="{FF2B5EF4-FFF2-40B4-BE49-F238E27FC236}">
                <a16:creationId xmlns:a16="http://schemas.microsoft.com/office/drawing/2014/main" id="{504C1FCD-F7BB-4702-B30B-A07E9645FBB0}"/>
              </a:ext>
            </a:extLst>
          </p:cNvPr>
          <p:cNvSpPr/>
          <p:nvPr/>
        </p:nvSpPr>
        <p:spPr bwMode="auto">
          <a:xfrm>
            <a:off x="4491929" y="39751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24" name="Rectangle 123">
            <a:extLst>
              <a:ext uri="{FF2B5EF4-FFF2-40B4-BE49-F238E27FC236}">
                <a16:creationId xmlns:a16="http://schemas.microsoft.com/office/drawing/2014/main" id="{C4FF2C7C-5E10-4360-9C46-6B2A4B6756B0}"/>
              </a:ext>
            </a:extLst>
          </p:cNvPr>
          <p:cNvSpPr/>
          <p:nvPr/>
        </p:nvSpPr>
        <p:spPr bwMode="auto">
          <a:xfrm>
            <a:off x="4758525" y="39751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25" name="Rectangle 124">
            <a:extLst>
              <a:ext uri="{FF2B5EF4-FFF2-40B4-BE49-F238E27FC236}">
                <a16:creationId xmlns:a16="http://schemas.microsoft.com/office/drawing/2014/main" id="{73F625D1-3E08-461F-8236-7B742187BA78}"/>
              </a:ext>
            </a:extLst>
          </p:cNvPr>
          <p:cNvSpPr/>
          <p:nvPr/>
        </p:nvSpPr>
        <p:spPr bwMode="auto">
          <a:xfrm>
            <a:off x="5018773" y="39751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26" name="Rectangle 125">
            <a:extLst>
              <a:ext uri="{FF2B5EF4-FFF2-40B4-BE49-F238E27FC236}">
                <a16:creationId xmlns:a16="http://schemas.microsoft.com/office/drawing/2014/main" id="{EBD42F54-70FC-4A74-A306-63E02FECDFD1}"/>
              </a:ext>
            </a:extLst>
          </p:cNvPr>
          <p:cNvSpPr/>
          <p:nvPr/>
        </p:nvSpPr>
        <p:spPr bwMode="auto">
          <a:xfrm>
            <a:off x="5285369"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27" name="Rectangle 126">
            <a:extLst>
              <a:ext uri="{FF2B5EF4-FFF2-40B4-BE49-F238E27FC236}">
                <a16:creationId xmlns:a16="http://schemas.microsoft.com/office/drawing/2014/main" id="{CE086407-F263-4F27-BBA0-29988113ACD1}"/>
              </a:ext>
            </a:extLst>
          </p:cNvPr>
          <p:cNvSpPr/>
          <p:nvPr/>
        </p:nvSpPr>
        <p:spPr bwMode="auto">
          <a:xfrm>
            <a:off x="5551965"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28" name="Rectangle 127">
            <a:extLst>
              <a:ext uri="{FF2B5EF4-FFF2-40B4-BE49-F238E27FC236}">
                <a16:creationId xmlns:a16="http://schemas.microsoft.com/office/drawing/2014/main" id="{47E5C4DA-C1D7-436C-AC02-267572FD6429}"/>
              </a:ext>
            </a:extLst>
          </p:cNvPr>
          <p:cNvSpPr/>
          <p:nvPr/>
        </p:nvSpPr>
        <p:spPr bwMode="auto">
          <a:xfrm>
            <a:off x="5818560"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29" name="Rectangle 128">
            <a:extLst>
              <a:ext uri="{FF2B5EF4-FFF2-40B4-BE49-F238E27FC236}">
                <a16:creationId xmlns:a16="http://schemas.microsoft.com/office/drawing/2014/main" id="{67070667-B7BD-4276-9629-FE0833C1B8A5}"/>
              </a:ext>
            </a:extLst>
          </p:cNvPr>
          <p:cNvSpPr/>
          <p:nvPr/>
        </p:nvSpPr>
        <p:spPr bwMode="auto">
          <a:xfrm>
            <a:off x="6078809"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0" name="Rectangle 129">
            <a:extLst>
              <a:ext uri="{FF2B5EF4-FFF2-40B4-BE49-F238E27FC236}">
                <a16:creationId xmlns:a16="http://schemas.microsoft.com/office/drawing/2014/main" id="{90BD75BA-730F-4C5D-AAE1-EFE532B866E0}"/>
              </a:ext>
            </a:extLst>
          </p:cNvPr>
          <p:cNvSpPr/>
          <p:nvPr/>
        </p:nvSpPr>
        <p:spPr bwMode="auto">
          <a:xfrm>
            <a:off x="6345405" y="397510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1" name="Rectangle 130">
            <a:extLst>
              <a:ext uri="{FF2B5EF4-FFF2-40B4-BE49-F238E27FC236}">
                <a16:creationId xmlns:a16="http://schemas.microsoft.com/office/drawing/2014/main" id="{A052F645-184B-4E4D-BCDA-30A99454EF99}"/>
              </a:ext>
            </a:extLst>
          </p:cNvPr>
          <p:cNvSpPr/>
          <p:nvPr/>
        </p:nvSpPr>
        <p:spPr bwMode="auto">
          <a:xfrm>
            <a:off x="6603538" y="39751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32" name="Rectangle 131">
            <a:extLst>
              <a:ext uri="{FF2B5EF4-FFF2-40B4-BE49-F238E27FC236}">
                <a16:creationId xmlns:a16="http://schemas.microsoft.com/office/drawing/2014/main" id="{809AFE13-E238-4EB0-9989-E8346821F48C}"/>
              </a:ext>
            </a:extLst>
          </p:cNvPr>
          <p:cNvSpPr/>
          <p:nvPr/>
        </p:nvSpPr>
        <p:spPr bwMode="auto">
          <a:xfrm>
            <a:off x="6870134" y="39751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3" name="Rectangle 132">
            <a:extLst>
              <a:ext uri="{FF2B5EF4-FFF2-40B4-BE49-F238E27FC236}">
                <a16:creationId xmlns:a16="http://schemas.microsoft.com/office/drawing/2014/main" id="{61D4E3DC-FFF7-4B04-A4BC-42240DC4A0BD}"/>
              </a:ext>
            </a:extLst>
          </p:cNvPr>
          <p:cNvSpPr/>
          <p:nvPr/>
        </p:nvSpPr>
        <p:spPr bwMode="auto">
          <a:xfrm>
            <a:off x="7130381" y="39751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34" name="Rectangle 133">
            <a:extLst>
              <a:ext uri="{FF2B5EF4-FFF2-40B4-BE49-F238E27FC236}">
                <a16:creationId xmlns:a16="http://schemas.microsoft.com/office/drawing/2014/main" id="{5E0103BA-5405-4451-8F8D-B1625C133A41}"/>
              </a:ext>
            </a:extLst>
          </p:cNvPr>
          <p:cNvSpPr/>
          <p:nvPr/>
        </p:nvSpPr>
        <p:spPr bwMode="auto">
          <a:xfrm>
            <a:off x="7396977"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5" name="Rectangle 134">
            <a:extLst>
              <a:ext uri="{FF2B5EF4-FFF2-40B4-BE49-F238E27FC236}">
                <a16:creationId xmlns:a16="http://schemas.microsoft.com/office/drawing/2014/main" id="{8CDBC85B-B65F-42CD-A61E-0F4A2FAFC8C1}"/>
              </a:ext>
            </a:extLst>
          </p:cNvPr>
          <p:cNvSpPr/>
          <p:nvPr/>
        </p:nvSpPr>
        <p:spPr bwMode="auto">
          <a:xfrm>
            <a:off x="7663573"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6" name="Rectangle 135">
            <a:extLst>
              <a:ext uri="{FF2B5EF4-FFF2-40B4-BE49-F238E27FC236}">
                <a16:creationId xmlns:a16="http://schemas.microsoft.com/office/drawing/2014/main" id="{DEBB2D3C-F5C0-4E45-9B57-F04646D2845D}"/>
              </a:ext>
            </a:extLst>
          </p:cNvPr>
          <p:cNvSpPr/>
          <p:nvPr/>
        </p:nvSpPr>
        <p:spPr bwMode="auto">
          <a:xfrm>
            <a:off x="7930169"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7" name="Rectangle 136">
            <a:extLst>
              <a:ext uri="{FF2B5EF4-FFF2-40B4-BE49-F238E27FC236}">
                <a16:creationId xmlns:a16="http://schemas.microsoft.com/office/drawing/2014/main" id="{AD1D1D32-621F-4873-B9DE-BED34A93DE0C}"/>
              </a:ext>
            </a:extLst>
          </p:cNvPr>
          <p:cNvSpPr/>
          <p:nvPr/>
        </p:nvSpPr>
        <p:spPr bwMode="auto">
          <a:xfrm>
            <a:off x="8190418"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8" name="Rectangle 137">
            <a:extLst>
              <a:ext uri="{FF2B5EF4-FFF2-40B4-BE49-F238E27FC236}">
                <a16:creationId xmlns:a16="http://schemas.microsoft.com/office/drawing/2014/main" id="{4BC74E2E-B21B-4BE9-8857-C1BC3D825C20}"/>
              </a:ext>
            </a:extLst>
          </p:cNvPr>
          <p:cNvSpPr/>
          <p:nvPr/>
        </p:nvSpPr>
        <p:spPr bwMode="auto">
          <a:xfrm>
            <a:off x="8457013"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39" name="Rectangle 138">
            <a:extLst>
              <a:ext uri="{FF2B5EF4-FFF2-40B4-BE49-F238E27FC236}">
                <a16:creationId xmlns:a16="http://schemas.microsoft.com/office/drawing/2014/main" id="{D5D6A395-DC2E-440D-B41F-0B871C43F00F}"/>
              </a:ext>
            </a:extLst>
          </p:cNvPr>
          <p:cNvSpPr/>
          <p:nvPr/>
        </p:nvSpPr>
        <p:spPr bwMode="auto">
          <a:xfrm>
            <a:off x="8717261" y="39751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40" name="Rectangle 139">
            <a:extLst>
              <a:ext uri="{FF2B5EF4-FFF2-40B4-BE49-F238E27FC236}">
                <a16:creationId xmlns:a16="http://schemas.microsoft.com/office/drawing/2014/main" id="{C4DAB9EB-A1B1-494F-9CF9-1DE4297FBD31}"/>
              </a:ext>
            </a:extLst>
          </p:cNvPr>
          <p:cNvSpPr/>
          <p:nvPr/>
        </p:nvSpPr>
        <p:spPr bwMode="auto">
          <a:xfrm>
            <a:off x="8983857" y="39751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1" name="Rectangle 140">
            <a:extLst>
              <a:ext uri="{FF2B5EF4-FFF2-40B4-BE49-F238E27FC236}">
                <a16:creationId xmlns:a16="http://schemas.microsoft.com/office/drawing/2014/main" id="{51E2399B-0AC7-4C35-804B-16DD547A5256}"/>
              </a:ext>
            </a:extLst>
          </p:cNvPr>
          <p:cNvSpPr/>
          <p:nvPr/>
        </p:nvSpPr>
        <p:spPr bwMode="auto">
          <a:xfrm>
            <a:off x="9244106" y="39766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42" name="Rectangle 141">
            <a:extLst>
              <a:ext uri="{FF2B5EF4-FFF2-40B4-BE49-F238E27FC236}">
                <a16:creationId xmlns:a16="http://schemas.microsoft.com/office/drawing/2014/main" id="{9BDD5D91-5DD0-4C17-A6A1-036C398AB8B3}"/>
              </a:ext>
            </a:extLst>
          </p:cNvPr>
          <p:cNvSpPr/>
          <p:nvPr/>
        </p:nvSpPr>
        <p:spPr bwMode="auto">
          <a:xfrm>
            <a:off x="9510702"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3" name="Rectangle 142">
            <a:extLst>
              <a:ext uri="{FF2B5EF4-FFF2-40B4-BE49-F238E27FC236}">
                <a16:creationId xmlns:a16="http://schemas.microsoft.com/office/drawing/2014/main" id="{4A3BB753-38F6-40B9-AA66-36A7D49CD854}"/>
              </a:ext>
            </a:extLst>
          </p:cNvPr>
          <p:cNvSpPr/>
          <p:nvPr/>
        </p:nvSpPr>
        <p:spPr bwMode="auto">
          <a:xfrm>
            <a:off x="9777298"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4" name="Rectangle 143">
            <a:extLst>
              <a:ext uri="{FF2B5EF4-FFF2-40B4-BE49-F238E27FC236}">
                <a16:creationId xmlns:a16="http://schemas.microsoft.com/office/drawing/2014/main" id="{9E51E0E6-A1D7-4AF1-853A-2CFA28458DAE}"/>
              </a:ext>
            </a:extLst>
          </p:cNvPr>
          <p:cNvSpPr/>
          <p:nvPr/>
        </p:nvSpPr>
        <p:spPr bwMode="auto">
          <a:xfrm>
            <a:off x="10043893"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5" name="Rectangle 144">
            <a:extLst>
              <a:ext uri="{FF2B5EF4-FFF2-40B4-BE49-F238E27FC236}">
                <a16:creationId xmlns:a16="http://schemas.microsoft.com/office/drawing/2014/main" id="{C3E24FEC-881A-407F-A1B7-CD78EA6BDA9C}"/>
              </a:ext>
            </a:extLst>
          </p:cNvPr>
          <p:cNvSpPr/>
          <p:nvPr/>
        </p:nvSpPr>
        <p:spPr bwMode="auto">
          <a:xfrm>
            <a:off x="10304141"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6" name="Rectangle 145">
            <a:extLst>
              <a:ext uri="{FF2B5EF4-FFF2-40B4-BE49-F238E27FC236}">
                <a16:creationId xmlns:a16="http://schemas.microsoft.com/office/drawing/2014/main" id="{1550AA5F-B6DB-4542-B15B-67ABE6E2A1CE}"/>
              </a:ext>
            </a:extLst>
          </p:cNvPr>
          <p:cNvSpPr/>
          <p:nvPr/>
        </p:nvSpPr>
        <p:spPr bwMode="auto">
          <a:xfrm>
            <a:off x="10570737"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7" name="Rectangle 146">
            <a:extLst>
              <a:ext uri="{FF2B5EF4-FFF2-40B4-BE49-F238E27FC236}">
                <a16:creationId xmlns:a16="http://schemas.microsoft.com/office/drawing/2014/main" id="{708F7DB6-DB0D-4951-851F-AAF282F1F92F}"/>
              </a:ext>
            </a:extLst>
          </p:cNvPr>
          <p:cNvSpPr/>
          <p:nvPr/>
        </p:nvSpPr>
        <p:spPr bwMode="auto">
          <a:xfrm>
            <a:off x="2376089" y="397510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48" name="Rectangle 147">
            <a:extLst>
              <a:ext uri="{FF2B5EF4-FFF2-40B4-BE49-F238E27FC236}">
                <a16:creationId xmlns:a16="http://schemas.microsoft.com/office/drawing/2014/main" id="{C4232D6B-0700-4142-A1A8-72DFF2E4B5C4}"/>
              </a:ext>
            </a:extLst>
          </p:cNvPr>
          <p:cNvSpPr/>
          <p:nvPr/>
        </p:nvSpPr>
        <p:spPr bwMode="auto">
          <a:xfrm>
            <a:off x="3438241"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49" name="Rectangle 148">
            <a:extLst>
              <a:ext uri="{FF2B5EF4-FFF2-40B4-BE49-F238E27FC236}">
                <a16:creationId xmlns:a16="http://schemas.microsoft.com/office/drawing/2014/main" id="{03FFE287-ED14-4DEC-925D-9A2A331AC25F}"/>
              </a:ext>
            </a:extLst>
          </p:cNvPr>
          <p:cNvSpPr/>
          <p:nvPr/>
        </p:nvSpPr>
        <p:spPr bwMode="auto">
          <a:xfrm>
            <a:off x="3704837"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50" name="Rectangle 149">
            <a:extLst>
              <a:ext uri="{FF2B5EF4-FFF2-40B4-BE49-F238E27FC236}">
                <a16:creationId xmlns:a16="http://schemas.microsoft.com/office/drawing/2014/main" id="{EF5BFD5B-4BF4-44D5-88A7-965AFDB68FC0}"/>
              </a:ext>
            </a:extLst>
          </p:cNvPr>
          <p:cNvSpPr/>
          <p:nvPr/>
        </p:nvSpPr>
        <p:spPr bwMode="auto">
          <a:xfrm>
            <a:off x="3965085"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51" name="Rectangle 150">
            <a:extLst>
              <a:ext uri="{FF2B5EF4-FFF2-40B4-BE49-F238E27FC236}">
                <a16:creationId xmlns:a16="http://schemas.microsoft.com/office/drawing/2014/main" id="{559191E9-74A5-4ADA-94ED-3812102F3D5F}"/>
              </a:ext>
            </a:extLst>
          </p:cNvPr>
          <p:cNvSpPr/>
          <p:nvPr/>
        </p:nvSpPr>
        <p:spPr bwMode="auto">
          <a:xfrm>
            <a:off x="4231680"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52" name="Rectangle 151">
            <a:extLst>
              <a:ext uri="{FF2B5EF4-FFF2-40B4-BE49-F238E27FC236}">
                <a16:creationId xmlns:a16="http://schemas.microsoft.com/office/drawing/2014/main" id="{1A4E8BB9-76C8-4B77-853D-780101AA2BC3}"/>
              </a:ext>
            </a:extLst>
          </p:cNvPr>
          <p:cNvSpPr/>
          <p:nvPr/>
        </p:nvSpPr>
        <p:spPr bwMode="auto">
          <a:xfrm>
            <a:off x="2376089" y="440372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53" name="Rectangle 152">
            <a:extLst>
              <a:ext uri="{FF2B5EF4-FFF2-40B4-BE49-F238E27FC236}">
                <a16:creationId xmlns:a16="http://schemas.microsoft.com/office/drawing/2014/main" id="{7E689B28-E09D-4782-8747-64F72A499621}"/>
              </a:ext>
            </a:extLst>
          </p:cNvPr>
          <p:cNvSpPr/>
          <p:nvPr/>
        </p:nvSpPr>
        <p:spPr bwMode="auto">
          <a:xfrm>
            <a:off x="2642685" y="440372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54" name="Rectangle 153">
            <a:extLst>
              <a:ext uri="{FF2B5EF4-FFF2-40B4-BE49-F238E27FC236}">
                <a16:creationId xmlns:a16="http://schemas.microsoft.com/office/drawing/2014/main" id="{2255FC8E-7911-401A-B069-D5AC871BBC0D}"/>
              </a:ext>
            </a:extLst>
          </p:cNvPr>
          <p:cNvSpPr/>
          <p:nvPr/>
        </p:nvSpPr>
        <p:spPr bwMode="auto">
          <a:xfrm>
            <a:off x="2902933" y="440372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155" name="Rectangle 154">
            <a:extLst>
              <a:ext uri="{FF2B5EF4-FFF2-40B4-BE49-F238E27FC236}">
                <a16:creationId xmlns:a16="http://schemas.microsoft.com/office/drawing/2014/main" id="{CE0A45EF-3BCF-4CB3-86E4-B06C3CA9FEAE}"/>
              </a:ext>
            </a:extLst>
          </p:cNvPr>
          <p:cNvSpPr/>
          <p:nvPr/>
        </p:nvSpPr>
        <p:spPr bwMode="auto">
          <a:xfrm>
            <a:off x="3169529" y="44037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56" name="Rectangle 155">
            <a:extLst>
              <a:ext uri="{FF2B5EF4-FFF2-40B4-BE49-F238E27FC236}">
                <a16:creationId xmlns:a16="http://schemas.microsoft.com/office/drawing/2014/main" id="{A91396A7-16C3-40FE-8140-E9036E41E530}"/>
              </a:ext>
            </a:extLst>
          </p:cNvPr>
          <p:cNvSpPr/>
          <p:nvPr/>
        </p:nvSpPr>
        <p:spPr bwMode="auto">
          <a:xfrm>
            <a:off x="4491929" y="4405314"/>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57" name="Rectangle 156">
            <a:extLst>
              <a:ext uri="{FF2B5EF4-FFF2-40B4-BE49-F238E27FC236}">
                <a16:creationId xmlns:a16="http://schemas.microsoft.com/office/drawing/2014/main" id="{ABF59F45-B4E1-4C5B-9577-F3A8B85D583B}"/>
              </a:ext>
            </a:extLst>
          </p:cNvPr>
          <p:cNvSpPr/>
          <p:nvPr/>
        </p:nvSpPr>
        <p:spPr bwMode="auto">
          <a:xfrm>
            <a:off x="4758525" y="44053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58" name="Rectangle 157">
            <a:extLst>
              <a:ext uri="{FF2B5EF4-FFF2-40B4-BE49-F238E27FC236}">
                <a16:creationId xmlns:a16="http://schemas.microsoft.com/office/drawing/2014/main" id="{6D699EFD-436F-49AC-B2AA-0E25A8EDA6A5}"/>
              </a:ext>
            </a:extLst>
          </p:cNvPr>
          <p:cNvSpPr/>
          <p:nvPr/>
        </p:nvSpPr>
        <p:spPr bwMode="auto">
          <a:xfrm>
            <a:off x="5018773" y="44053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59" name="Rectangle 158">
            <a:extLst>
              <a:ext uri="{FF2B5EF4-FFF2-40B4-BE49-F238E27FC236}">
                <a16:creationId xmlns:a16="http://schemas.microsoft.com/office/drawing/2014/main" id="{88DC78D0-9062-4BB4-943C-70FBDB1EE8D8}"/>
              </a:ext>
            </a:extLst>
          </p:cNvPr>
          <p:cNvSpPr/>
          <p:nvPr/>
        </p:nvSpPr>
        <p:spPr bwMode="auto">
          <a:xfrm>
            <a:off x="5285369"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0" name="Rectangle 159">
            <a:extLst>
              <a:ext uri="{FF2B5EF4-FFF2-40B4-BE49-F238E27FC236}">
                <a16:creationId xmlns:a16="http://schemas.microsoft.com/office/drawing/2014/main" id="{8FE788A5-3325-4433-B462-0949FA76094F}"/>
              </a:ext>
            </a:extLst>
          </p:cNvPr>
          <p:cNvSpPr/>
          <p:nvPr/>
        </p:nvSpPr>
        <p:spPr bwMode="auto">
          <a:xfrm>
            <a:off x="5551965"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1" name="Rectangle 160">
            <a:extLst>
              <a:ext uri="{FF2B5EF4-FFF2-40B4-BE49-F238E27FC236}">
                <a16:creationId xmlns:a16="http://schemas.microsoft.com/office/drawing/2014/main" id="{2DDC78B9-51B7-4854-BC5A-8A80B80944A8}"/>
              </a:ext>
            </a:extLst>
          </p:cNvPr>
          <p:cNvSpPr/>
          <p:nvPr/>
        </p:nvSpPr>
        <p:spPr bwMode="auto">
          <a:xfrm>
            <a:off x="5818560"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2" name="Rectangle 161">
            <a:extLst>
              <a:ext uri="{FF2B5EF4-FFF2-40B4-BE49-F238E27FC236}">
                <a16:creationId xmlns:a16="http://schemas.microsoft.com/office/drawing/2014/main" id="{4FF738C5-759C-42E0-A313-94CC654CF990}"/>
              </a:ext>
            </a:extLst>
          </p:cNvPr>
          <p:cNvSpPr/>
          <p:nvPr/>
        </p:nvSpPr>
        <p:spPr bwMode="auto">
          <a:xfrm>
            <a:off x="6078809"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3" name="Rectangle 162">
            <a:extLst>
              <a:ext uri="{FF2B5EF4-FFF2-40B4-BE49-F238E27FC236}">
                <a16:creationId xmlns:a16="http://schemas.microsoft.com/office/drawing/2014/main" id="{BA0D4EA2-0AEA-4598-B53B-2DFCC038C010}"/>
              </a:ext>
            </a:extLst>
          </p:cNvPr>
          <p:cNvSpPr/>
          <p:nvPr/>
        </p:nvSpPr>
        <p:spPr bwMode="auto">
          <a:xfrm>
            <a:off x="6345405" y="4405314"/>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4" name="Rectangle 163">
            <a:extLst>
              <a:ext uri="{FF2B5EF4-FFF2-40B4-BE49-F238E27FC236}">
                <a16:creationId xmlns:a16="http://schemas.microsoft.com/office/drawing/2014/main" id="{D1F9A815-06E0-4977-98BD-7E072F68F175}"/>
              </a:ext>
            </a:extLst>
          </p:cNvPr>
          <p:cNvSpPr/>
          <p:nvPr/>
        </p:nvSpPr>
        <p:spPr bwMode="auto">
          <a:xfrm>
            <a:off x="6603538" y="4405314"/>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65" name="Rectangle 164">
            <a:extLst>
              <a:ext uri="{FF2B5EF4-FFF2-40B4-BE49-F238E27FC236}">
                <a16:creationId xmlns:a16="http://schemas.microsoft.com/office/drawing/2014/main" id="{9209B725-96ED-4F4C-803C-EB056BDD3153}"/>
              </a:ext>
            </a:extLst>
          </p:cNvPr>
          <p:cNvSpPr/>
          <p:nvPr/>
        </p:nvSpPr>
        <p:spPr bwMode="auto">
          <a:xfrm>
            <a:off x="6870134" y="44053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6" name="Rectangle 165">
            <a:extLst>
              <a:ext uri="{FF2B5EF4-FFF2-40B4-BE49-F238E27FC236}">
                <a16:creationId xmlns:a16="http://schemas.microsoft.com/office/drawing/2014/main" id="{50FCCD3D-E350-4EA9-9DE2-A5FA8EB4A633}"/>
              </a:ext>
            </a:extLst>
          </p:cNvPr>
          <p:cNvSpPr/>
          <p:nvPr/>
        </p:nvSpPr>
        <p:spPr bwMode="auto">
          <a:xfrm>
            <a:off x="7130381" y="44053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67" name="Rectangle 166">
            <a:extLst>
              <a:ext uri="{FF2B5EF4-FFF2-40B4-BE49-F238E27FC236}">
                <a16:creationId xmlns:a16="http://schemas.microsoft.com/office/drawing/2014/main" id="{50F2C764-AD85-43D8-8A07-3EF71A50FD79}"/>
              </a:ext>
            </a:extLst>
          </p:cNvPr>
          <p:cNvSpPr/>
          <p:nvPr/>
        </p:nvSpPr>
        <p:spPr bwMode="auto">
          <a:xfrm>
            <a:off x="7396977"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8" name="Rectangle 167">
            <a:extLst>
              <a:ext uri="{FF2B5EF4-FFF2-40B4-BE49-F238E27FC236}">
                <a16:creationId xmlns:a16="http://schemas.microsoft.com/office/drawing/2014/main" id="{39EE4D05-1775-4093-904E-00EA24D5A742}"/>
              </a:ext>
            </a:extLst>
          </p:cNvPr>
          <p:cNvSpPr/>
          <p:nvPr/>
        </p:nvSpPr>
        <p:spPr bwMode="auto">
          <a:xfrm>
            <a:off x="7663573"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9" name="Rectangle 168">
            <a:extLst>
              <a:ext uri="{FF2B5EF4-FFF2-40B4-BE49-F238E27FC236}">
                <a16:creationId xmlns:a16="http://schemas.microsoft.com/office/drawing/2014/main" id="{3ECBDEDA-1A47-4463-9A12-C79F8422ED6D}"/>
              </a:ext>
            </a:extLst>
          </p:cNvPr>
          <p:cNvSpPr/>
          <p:nvPr/>
        </p:nvSpPr>
        <p:spPr bwMode="auto">
          <a:xfrm>
            <a:off x="7930169"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0" name="Rectangle 169">
            <a:extLst>
              <a:ext uri="{FF2B5EF4-FFF2-40B4-BE49-F238E27FC236}">
                <a16:creationId xmlns:a16="http://schemas.microsoft.com/office/drawing/2014/main" id="{1EE8C520-8B76-42CB-A2EF-50CC1D91E716}"/>
              </a:ext>
            </a:extLst>
          </p:cNvPr>
          <p:cNvSpPr/>
          <p:nvPr/>
        </p:nvSpPr>
        <p:spPr bwMode="auto">
          <a:xfrm>
            <a:off x="8190418"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1" name="Rectangle 170">
            <a:extLst>
              <a:ext uri="{FF2B5EF4-FFF2-40B4-BE49-F238E27FC236}">
                <a16:creationId xmlns:a16="http://schemas.microsoft.com/office/drawing/2014/main" id="{72C4E581-2604-4087-9588-E238C99BDF40}"/>
              </a:ext>
            </a:extLst>
          </p:cNvPr>
          <p:cNvSpPr/>
          <p:nvPr/>
        </p:nvSpPr>
        <p:spPr bwMode="auto">
          <a:xfrm>
            <a:off x="8457013"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2" name="Rectangle 171">
            <a:extLst>
              <a:ext uri="{FF2B5EF4-FFF2-40B4-BE49-F238E27FC236}">
                <a16:creationId xmlns:a16="http://schemas.microsoft.com/office/drawing/2014/main" id="{F1E313F9-4847-4168-8CB7-0EB51D593CAC}"/>
              </a:ext>
            </a:extLst>
          </p:cNvPr>
          <p:cNvSpPr/>
          <p:nvPr/>
        </p:nvSpPr>
        <p:spPr bwMode="auto">
          <a:xfrm>
            <a:off x="8717261" y="4405314"/>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73" name="Rectangle 172">
            <a:extLst>
              <a:ext uri="{FF2B5EF4-FFF2-40B4-BE49-F238E27FC236}">
                <a16:creationId xmlns:a16="http://schemas.microsoft.com/office/drawing/2014/main" id="{B07D8786-F2E2-463B-8064-529F27081DD7}"/>
              </a:ext>
            </a:extLst>
          </p:cNvPr>
          <p:cNvSpPr/>
          <p:nvPr/>
        </p:nvSpPr>
        <p:spPr bwMode="auto">
          <a:xfrm>
            <a:off x="8983857" y="44053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4" name="Rectangle 173">
            <a:extLst>
              <a:ext uri="{FF2B5EF4-FFF2-40B4-BE49-F238E27FC236}">
                <a16:creationId xmlns:a16="http://schemas.microsoft.com/office/drawing/2014/main" id="{5191ED97-7CC3-4A5B-A519-9647EE2D0529}"/>
              </a:ext>
            </a:extLst>
          </p:cNvPr>
          <p:cNvSpPr/>
          <p:nvPr/>
        </p:nvSpPr>
        <p:spPr bwMode="auto">
          <a:xfrm>
            <a:off x="9244106" y="44069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75" name="Rectangle 174">
            <a:extLst>
              <a:ext uri="{FF2B5EF4-FFF2-40B4-BE49-F238E27FC236}">
                <a16:creationId xmlns:a16="http://schemas.microsoft.com/office/drawing/2014/main" id="{99E3748C-684B-4BC8-9CC7-6C50B2F0BBFE}"/>
              </a:ext>
            </a:extLst>
          </p:cNvPr>
          <p:cNvSpPr/>
          <p:nvPr/>
        </p:nvSpPr>
        <p:spPr bwMode="auto">
          <a:xfrm>
            <a:off x="9510702"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6" name="Rectangle 175">
            <a:extLst>
              <a:ext uri="{FF2B5EF4-FFF2-40B4-BE49-F238E27FC236}">
                <a16:creationId xmlns:a16="http://schemas.microsoft.com/office/drawing/2014/main" id="{ECEA6559-631D-4B7A-A27E-25F435E0ADA5}"/>
              </a:ext>
            </a:extLst>
          </p:cNvPr>
          <p:cNvSpPr/>
          <p:nvPr/>
        </p:nvSpPr>
        <p:spPr bwMode="auto">
          <a:xfrm>
            <a:off x="9777298"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7" name="Rectangle 176">
            <a:extLst>
              <a:ext uri="{FF2B5EF4-FFF2-40B4-BE49-F238E27FC236}">
                <a16:creationId xmlns:a16="http://schemas.microsoft.com/office/drawing/2014/main" id="{8C52AF7D-FF1B-4AC7-8445-F6B38A0E7CC6}"/>
              </a:ext>
            </a:extLst>
          </p:cNvPr>
          <p:cNvSpPr/>
          <p:nvPr/>
        </p:nvSpPr>
        <p:spPr bwMode="auto">
          <a:xfrm>
            <a:off x="10043893"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8" name="Rectangle 177">
            <a:extLst>
              <a:ext uri="{FF2B5EF4-FFF2-40B4-BE49-F238E27FC236}">
                <a16:creationId xmlns:a16="http://schemas.microsoft.com/office/drawing/2014/main" id="{60A25753-DD70-4B85-8F54-20A6F001BECB}"/>
              </a:ext>
            </a:extLst>
          </p:cNvPr>
          <p:cNvSpPr/>
          <p:nvPr/>
        </p:nvSpPr>
        <p:spPr bwMode="auto">
          <a:xfrm>
            <a:off x="10304141"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9" name="Rectangle 178">
            <a:extLst>
              <a:ext uri="{FF2B5EF4-FFF2-40B4-BE49-F238E27FC236}">
                <a16:creationId xmlns:a16="http://schemas.microsoft.com/office/drawing/2014/main" id="{CE7E220D-FFA7-478D-940C-93DFFC5C0B73}"/>
              </a:ext>
            </a:extLst>
          </p:cNvPr>
          <p:cNvSpPr/>
          <p:nvPr/>
        </p:nvSpPr>
        <p:spPr bwMode="auto">
          <a:xfrm>
            <a:off x="10570737"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80" name="Rectangle 179">
            <a:extLst>
              <a:ext uri="{FF2B5EF4-FFF2-40B4-BE49-F238E27FC236}">
                <a16:creationId xmlns:a16="http://schemas.microsoft.com/office/drawing/2014/main" id="{F3200331-AA59-4A79-9D52-F31AD01D28CC}"/>
              </a:ext>
            </a:extLst>
          </p:cNvPr>
          <p:cNvSpPr/>
          <p:nvPr/>
        </p:nvSpPr>
        <p:spPr bwMode="auto">
          <a:xfrm>
            <a:off x="2376089" y="4405314"/>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81" name="Rectangle 180">
            <a:extLst>
              <a:ext uri="{FF2B5EF4-FFF2-40B4-BE49-F238E27FC236}">
                <a16:creationId xmlns:a16="http://schemas.microsoft.com/office/drawing/2014/main" id="{9E270CE8-C83B-4C63-AECC-16C891B3DCEF}"/>
              </a:ext>
            </a:extLst>
          </p:cNvPr>
          <p:cNvSpPr/>
          <p:nvPr/>
        </p:nvSpPr>
        <p:spPr bwMode="auto">
          <a:xfrm>
            <a:off x="3438241"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82" name="Rectangle 181">
            <a:extLst>
              <a:ext uri="{FF2B5EF4-FFF2-40B4-BE49-F238E27FC236}">
                <a16:creationId xmlns:a16="http://schemas.microsoft.com/office/drawing/2014/main" id="{1367479C-3106-4EB3-9EF0-AF061601AC12}"/>
              </a:ext>
            </a:extLst>
          </p:cNvPr>
          <p:cNvSpPr/>
          <p:nvPr/>
        </p:nvSpPr>
        <p:spPr bwMode="auto">
          <a:xfrm>
            <a:off x="3704837"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83" name="Rectangle 182">
            <a:extLst>
              <a:ext uri="{FF2B5EF4-FFF2-40B4-BE49-F238E27FC236}">
                <a16:creationId xmlns:a16="http://schemas.microsoft.com/office/drawing/2014/main" id="{DFCAC7EE-55CF-4531-BEFF-49EEBB9AE74B}"/>
              </a:ext>
            </a:extLst>
          </p:cNvPr>
          <p:cNvSpPr/>
          <p:nvPr/>
        </p:nvSpPr>
        <p:spPr bwMode="auto">
          <a:xfrm>
            <a:off x="3965085"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84" name="Rectangle 183">
            <a:extLst>
              <a:ext uri="{FF2B5EF4-FFF2-40B4-BE49-F238E27FC236}">
                <a16:creationId xmlns:a16="http://schemas.microsoft.com/office/drawing/2014/main" id="{AC309082-10D2-484F-A708-4CD0D7B482FC}"/>
              </a:ext>
            </a:extLst>
          </p:cNvPr>
          <p:cNvSpPr/>
          <p:nvPr/>
        </p:nvSpPr>
        <p:spPr bwMode="auto">
          <a:xfrm>
            <a:off x="4231680"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85" name="Rectangle 184">
            <a:extLst>
              <a:ext uri="{FF2B5EF4-FFF2-40B4-BE49-F238E27FC236}">
                <a16:creationId xmlns:a16="http://schemas.microsoft.com/office/drawing/2014/main" id="{D5F4EFA3-B6C9-417A-B2EA-0BE943362708}"/>
              </a:ext>
            </a:extLst>
          </p:cNvPr>
          <p:cNvSpPr/>
          <p:nvPr/>
        </p:nvSpPr>
        <p:spPr bwMode="auto">
          <a:xfrm>
            <a:off x="2376089" y="48021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86" name="Rectangle 185">
            <a:extLst>
              <a:ext uri="{FF2B5EF4-FFF2-40B4-BE49-F238E27FC236}">
                <a16:creationId xmlns:a16="http://schemas.microsoft.com/office/drawing/2014/main" id="{DF54A297-8308-4827-8E67-8E4078DB63E5}"/>
              </a:ext>
            </a:extLst>
          </p:cNvPr>
          <p:cNvSpPr/>
          <p:nvPr/>
        </p:nvSpPr>
        <p:spPr bwMode="auto">
          <a:xfrm>
            <a:off x="2642685" y="48021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87" name="Rectangle 186">
            <a:extLst>
              <a:ext uri="{FF2B5EF4-FFF2-40B4-BE49-F238E27FC236}">
                <a16:creationId xmlns:a16="http://schemas.microsoft.com/office/drawing/2014/main" id="{88F8A660-CEB5-4AF3-9DBC-573FB1933DDC}"/>
              </a:ext>
            </a:extLst>
          </p:cNvPr>
          <p:cNvSpPr/>
          <p:nvPr/>
        </p:nvSpPr>
        <p:spPr bwMode="auto">
          <a:xfrm>
            <a:off x="2902933" y="48021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188" name="Rectangle 187">
            <a:extLst>
              <a:ext uri="{FF2B5EF4-FFF2-40B4-BE49-F238E27FC236}">
                <a16:creationId xmlns:a16="http://schemas.microsoft.com/office/drawing/2014/main" id="{E82DD8B9-EF0C-4E88-A6CF-A6468E16A43C}"/>
              </a:ext>
            </a:extLst>
          </p:cNvPr>
          <p:cNvSpPr/>
          <p:nvPr/>
        </p:nvSpPr>
        <p:spPr bwMode="auto">
          <a:xfrm>
            <a:off x="3169529" y="48021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189" name="Rectangle 188">
            <a:extLst>
              <a:ext uri="{FF2B5EF4-FFF2-40B4-BE49-F238E27FC236}">
                <a16:creationId xmlns:a16="http://schemas.microsoft.com/office/drawing/2014/main" id="{08DC4508-BD48-40F7-A9BD-D659348B004E}"/>
              </a:ext>
            </a:extLst>
          </p:cNvPr>
          <p:cNvSpPr/>
          <p:nvPr/>
        </p:nvSpPr>
        <p:spPr bwMode="auto">
          <a:xfrm>
            <a:off x="4491929" y="48037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90" name="Rectangle 189">
            <a:extLst>
              <a:ext uri="{FF2B5EF4-FFF2-40B4-BE49-F238E27FC236}">
                <a16:creationId xmlns:a16="http://schemas.microsoft.com/office/drawing/2014/main" id="{672FFE4A-176F-442E-926D-9859AA59F70E}"/>
              </a:ext>
            </a:extLst>
          </p:cNvPr>
          <p:cNvSpPr/>
          <p:nvPr/>
        </p:nvSpPr>
        <p:spPr bwMode="auto">
          <a:xfrm>
            <a:off x="4758525" y="48037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1" name="Rectangle 190">
            <a:extLst>
              <a:ext uri="{FF2B5EF4-FFF2-40B4-BE49-F238E27FC236}">
                <a16:creationId xmlns:a16="http://schemas.microsoft.com/office/drawing/2014/main" id="{4B2BC6E5-2800-4440-8B03-2129E5FD7F22}"/>
              </a:ext>
            </a:extLst>
          </p:cNvPr>
          <p:cNvSpPr/>
          <p:nvPr/>
        </p:nvSpPr>
        <p:spPr bwMode="auto">
          <a:xfrm>
            <a:off x="5018773" y="48037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92" name="Rectangle 191">
            <a:extLst>
              <a:ext uri="{FF2B5EF4-FFF2-40B4-BE49-F238E27FC236}">
                <a16:creationId xmlns:a16="http://schemas.microsoft.com/office/drawing/2014/main" id="{A3E85C30-69B3-4BED-9FF0-9B930ECB1872}"/>
              </a:ext>
            </a:extLst>
          </p:cNvPr>
          <p:cNvSpPr/>
          <p:nvPr/>
        </p:nvSpPr>
        <p:spPr bwMode="auto">
          <a:xfrm>
            <a:off x="5285369"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3" name="Rectangle 192">
            <a:extLst>
              <a:ext uri="{FF2B5EF4-FFF2-40B4-BE49-F238E27FC236}">
                <a16:creationId xmlns:a16="http://schemas.microsoft.com/office/drawing/2014/main" id="{2113679E-5CC5-40E0-B61B-19F8D47AE117}"/>
              </a:ext>
            </a:extLst>
          </p:cNvPr>
          <p:cNvSpPr/>
          <p:nvPr/>
        </p:nvSpPr>
        <p:spPr bwMode="auto">
          <a:xfrm>
            <a:off x="5551965"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4" name="Rectangle 193">
            <a:extLst>
              <a:ext uri="{FF2B5EF4-FFF2-40B4-BE49-F238E27FC236}">
                <a16:creationId xmlns:a16="http://schemas.microsoft.com/office/drawing/2014/main" id="{D850F9D4-A5A6-4C0A-A1AD-26774BF4E437}"/>
              </a:ext>
            </a:extLst>
          </p:cNvPr>
          <p:cNvSpPr/>
          <p:nvPr/>
        </p:nvSpPr>
        <p:spPr bwMode="auto">
          <a:xfrm>
            <a:off x="5818560"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5" name="Rectangle 194">
            <a:extLst>
              <a:ext uri="{FF2B5EF4-FFF2-40B4-BE49-F238E27FC236}">
                <a16:creationId xmlns:a16="http://schemas.microsoft.com/office/drawing/2014/main" id="{9028DD39-AD0A-4A94-A5AC-03C223406936}"/>
              </a:ext>
            </a:extLst>
          </p:cNvPr>
          <p:cNvSpPr/>
          <p:nvPr/>
        </p:nvSpPr>
        <p:spPr bwMode="auto">
          <a:xfrm>
            <a:off x="6078809"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6" name="Rectangle 195">
            <a:extLst>
              <a:ext uri="{FF2B5EF4-FFF2-40B4-BE49-F238E27FC236}">
                <a16:creationId xmlns:a16="http://schemas.microsoft.com/office/drawing/2014/main" id="{60720AF9-9C71-4F9B-8E26-1EA71BB36161}"/>
              </a:ext>
            </a:extLst>
          </p:cNvPr>
          <p:cNvSpPr/>
          <p:nvPr/>
        </p:nvSpPr>
        <p:spPr bwMode="auto">
          <a:xfrm>
            <a:off x="6345405" y="4803775"/>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7" name="Rectangle 196">
            <a:extLst>
              <a:ext uri="{FF2B5EF4-FFF2-40B4-BE49-F238E27FC236}">
                <a16:creationId xmlns:a16="http://schemas.microsoft.com/office/drawing/2014/main" id="{47D47E08-FC79-433C-B10C-2BF6FEEE399C}"/>
              </a:ext>
            </a:extLst>
          </p:cNvPr>
          <p:cNvSpPr/>
          <p:nvPr/>
        </p:nvSpPr>
        <p:spPr bwMode="auto">
          <a:xfrm>
            <a:off x="6603538" y="48037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198" name="Rectangle 197">
            <a:extLst>
              <a:ext uri="{FF2B5EF4-FFF2-40B4-BE49-F238E27FC236}">
                <a16:creationId xmlns:a16="http://schemas.microsoft.com/office/drawing/2014/main" id="{E76EF098-2D24-4B0D-AD3C-CB6231A76D35}"/>
              </a:ext>
            </a:extLst>
          </p:cNvPr>
          <p:cNvSpPr/>
          <p:nvPr/>
        </p:nvSpPr>
        <p:spPr bwMode="auto">
          <a:xfrm>
            <a:off x="6870134" y="48037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9" name="Rectangle 198">
            <a:extLst>
              <a:ext uri="{FF2B5EF4-FFF2-40B4-BE49-F238E27FC236}">
                <a16:creationId xmlns:a16="http://schemas.microsoft.com/office/drawing/2014/main" id="{6C1C9B6E-F0CD-42AB-BA7C-E7A2675F82FC}"/>
              </a:ext>
            </a:extLst>
          </p:cNvPr>
          <p:cNvSpPr/>
          <p:nvPr/>
        </p:nvSpPr>
        <p:spPr bwMode="auto">
          <a:xfrm>
            <a:off x="7130381" y="48037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00" name="Rectangle 199">
            <a:extLst>
              <a:ext uri="{FF2B5EF4-FFF2-40B4-BE49-F238E27FC236}">
                <a16:creationId xmlns:a16="http://schemas.microsoft.com/office/drawing/2014/main" id="{4EE11713-0BBC-453E-8E40-8B04E2EDCCA2}"/>
              </a:ext>
            </a:extLst>
          </p:cNvPr>
          <p:cNvSpPr/>
          <p:nvPr/>
        </p:nvSpPr>
        <p:spPr bwMode="auto">
          <a:xfrm>
            <a:off x="7396977"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1" name="Rectangle 200">
            <a:extLst>
              <a:ext uri="{FF2B5EF4-FFF2-40B4-BE49-F238E27FC236}">
                <a16:creationId xmlns:a16="http://schemas.microsoft.com/office/drawing/2014/main" id="{078CEABC-08F5-44B6-9A0A-FCFD0FB84F20}"/>
              </a:ext>
            </a:extLst>
          </p:cNvPr>
          <p:cNvSpPr/>
          <p:nvPr/>
        </p:nvSpPr>
        <p:spPr bwMode="auto">
          <a:xfrm>
            <a:off x="7663573"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2" name="Rectangle 201">
            <a:extLst>
              <a:ext uri="{FF2B5EF4-FFF2-40B4-BE49-F238E27FC236}">
                <a16:creationId xmlns:a16="http://schemas.microsoft.com/office/drawing/2014/main" id="{7A04A151-24CE-4CA8-822A-10E527C0B3BE}"/>
              </a:ext>
            </a:extLst>
          </p:cNvPr>
          <p:cNvSpPr/>
          <p:nvPr/>
        </p:nvSpPr>
        <p:spPr bwMode="auto">
          <a:xfrm>
            <a:off x="7930169"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3" name="Rectangle 202">
            <a:extLst>
              <a:ext uri="{FF2B5EF4-FFF2-40B4-BE49-F238E27FC236}">
                <a16:creationId xmlns:a16="http://schemas.microsoft.com/office/drawing/2014/main" id="{BAF1C82D-C2B0-41D9-836F-A9C7D3517688}"/>
              </a:ext>
            </a:extLst>
          </p:cNvPr>
          <p:cNvSpPr/>
          <p:nvPr/>
        </p:nvSpPr>
        <p:spPr bwMode="auto">
          <a:xfrm>
            <a:off x="8190418"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4" name="Rectangle 203">
            <a:extLst>
              <a:ext uri="{FF2B5EF4-FFF2-40B4-BE49-F238E27FC236}">
                <a16:creationId xmlns:a16="http://schemas.microsoft.com/office/drawing/2014/main" id="{08C81787-52C4-4C31-A33D-9EDE65E3B2AC}"/>
              </a:ext>
            </a:extLst>
          </p:cNvPr>
          <p:cNvSpPr/>
          <p:nvPr/>
        </p:nvSpPr>
        <p:spPr bwMode="auto">
          <a:xfrm>
            <a:off x="8457013"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5" name="Rectangle 204">
            <a:extLst>
              <a:ext uri="{FF2B5EF4-FFF2-40B4-BE49-F238E27FC236}">
                <a16:creationId xmlns:a16="http://schemas.microsoft.com/office/drawing/2014/main" id="{FD9C0D76-AB0A-4774-BD98-6E6CCCB239DE}"/>
              </a:ext>
            </a:extLst>
          </p:cNvPr>
          <p:cNvSpPr/>
          <p:nvPr/>
        </p:nvSpPr>
        <p:spPr bwMode="auto">
          <a:xfrm>
            <a:off x="8717261" y="48037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06" name="Rectangle 205">
            <a:extLst>
              <a:ext uri="{FF2B5EF4-FFF2-40B4-BE49-F238E27FC236}">
                <a16:creationId xmlns:a16="http://schemas.microsoft.com/office/drawing/2014/main" id="{AD5A70C6-00DF-4407-8628-A527C4DD0ED0}"/>
              </a:ext>
            </a:extLst>
          </p:cNvPr>
          <p:cNvSpPr/>
          <p:nvPr/>
        </p:nvSpPr>
        <p:spPr bwMode="auto">
          <a:xfrm>
            <a:off x="8983857" y="48037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7" name="Rectangle 206">
            <a:extLst>
              <a:ext uri="{FF2B5EF4-FFF2-40B4-BE49-F238E27FC236}">
                <a16:creationId xmlns:a16="http://schemas.microsoft.com/office/drawing/2014/main" id="{513ED2A1-9A54-4EEB-B927-48D8BEB45280}"/>
              </a:ext>
            </a:extLst>
          </p:cNvPr>
          <p:cNvSpPr/>
          <p:nvPr/>
        </p:nvSpPr>
        <p:spPr bwMode="auto">
          <a:xfrm>
            <a:off x="9244106" y="480536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08" name="Rectangle 207">
            <a:extLst>
              <a:ext uri="{FF2B5EF4-FFF2-40B4-BE49-F238E27FC236}">
                <a16:creationId xmlns:a16="http://schemas.microsoft.com/office/drawing/2014/main" id="{7A8A6FED-23F0-4AA3-A6B4-423014C51E01}"/>
              </a:ext>
            </a:extLst>
          </p:cNvPr>
          <p:cNvSpPr/>
          <p:nvPr/>
        </p:nvSpPr>
        <p:spPr bwMode="auto">
          <a:xfrm>
            <a:off x="9510702"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9" name="Rectangle 208">
            <a:extLst>
              <a:ext uri="{FF2B5EF4-FFF2-40B4-BE49-F238E27FC236}">
                <a16:creationId xmlns:a16="http://schemas.microsoft.com/office/drawing/2014/main" id="{4F679914-96A6-4E44-9829-9FDA77561733}"/>
              </a:ext>
            </a:extLst>
          </p:cNvPr>
          <p:cNvSpPr/>
          <p:nvPr/>
        </p:nvSpPr>
        <p:spPr bwMode="auto">
          <a:xfrm>
            <a:off x="9777298"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0" name="Rectangle 209">
            <a:extLst>
              <a:ext uri="{FF2B5EF4-FFF2-40B4-BE49-F238E27FC236}">
                <a16:creationId xmlns:a16="http://schemas.microsoft.com/office/drawing/2014/main" id="{FB4006CA-FB8A-4113-A224-BC8FDC3B7AAF}"/>
              </a:ext>
            </a:extLst>
          </p:cNvPr>
          <p:cNvSpPr/>
          <p:nvPr/>
        </p:nvSpPr>
        <p:spPr bwMode="auto">
          <a:xfrm>
            <a:off x="10043893"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1" name="Rectangle 210">
            <a:extLst>
              <a:ext uri="{FF2B5EF4-FFF2-40B4-BE49-F238E27FC236}">
                <a16:creationId xmlns:a16="http://schemas.microsoft.com/office/drawing/2014/main" id="{789466BF-D0BA-40EC-B156-BDAEE8F8ADCE}"/>
              </a:ext>
            </a:extLst>
          </p:cNvPr>
          <p:cNvSpPr/>
          <p:nvPr/>
        </p:nvSpPr>
        <p:spPr bwMode="auto">
          <a:xfrm>
            <a:off x="10304141"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2" name="Rectangle 211">
            <a:extLst>
              <a:ext uri="{FF2B5EF4-FFF2-40B4-BE49-F238E27FC236}">
                <a16:creationId xmlns:a16="http://schemas.microsoft.com/office/drawing/2014/main" id="{1954C7B1-FAB6-467C-9F3D-1ED08E54A901}"/>
              </a:ext>
            </a:extLst>
          </p:cNvPr>
          <p:cNvSpPr/>
          <p:nvPr/>
        </p:nvSpPr>
        <p:spPr bwMode="auto">
          <a:xfrm>
            <a:off x="10570737"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3" name="Rectangle 212">
            <a:extLst>
              <a:ext uri="{FF2B5EF4-FFF2-40B4-BE49-F238E27FC236}">
                <a16:creationId xmlns:a16="http://schemas.microsoft.com/office/drawing/2014/main" id="{5AC00CC3-0F28-4BBC-A878-666FDDD7F64C}"/>
              </a:ext>
            </a:extLst>
          </p:cNvPr>
          <p:cNvSpPr/>
          <p:nvPr/>
        </p:nvSpPr>
        <p:spPr bwMode="auto">
          <a:xfrm>
            <a:off x="2376089" y="4803775"/>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14" name="Rectangle 213">
            <a:extLst>
              <a:ext uri="{FF2B5EF4-FFF2-40B4-BE49-F238E27FC236}">
                <a16:creationId xmlns:a16="http://schemas.microsoft.com/office/drawing/2014/main" id="{05EC2B58-6750-4E70-8092-1699422FBC55}"/>
              </a:ext>
            </a:extLst>
          </p:cNvPr>
          <p:cNvSpPr/>
          <p:nvPr/>
        </p:nvSpPr>
        <p:spPr bwMode="auto">
          <a:xfrm>
            <a:off x="3438241"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15" name="Rectangle 214">
            <a:extLst>
              <a:ext uri="{FF2B5EF4-FFF2-40B4-BE49-F238E27FC236}">
                <a16:creationId xmlns:a16="http://schemas.microsoft.com/office/drawing/2014/main" id="{C987D2EC-4593-431A-9A05-C2BFC302F6C4}"/>
              </a:ext>
            </a:extLst>
          </p:cNvPr>
          <p:cNvSpPr/>
          <p:nvPr/>
        </p:nvSpPr>
        <p:spPr bwMode="auto">
          <a:xfrm>
            <a:off x="3704837"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6" name="Rectangle 215">
            <a:extLst>
              <a:ext uri="{FF2B5EF4-FFF2-40B4-BE49-F238E27FC236}">
                <a16:creationId xmlns:a16="http://schemas.microsoft.com/office/drawing/2014/main" id="{AFDEE92A-B7A7-4CED-B84B-9AAFB69C21FA}"/>
              </a:ext>
            </a:extLst>
          </p:cNvPr>
          <p:cNvSpPr/>
          <p:nvPr/>
        </p:nvSpPr>
        <p:spPr bwMode="auto">
          <a:xfrm>
            <a:off x="3965085"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7" name="Rectangle 216">
            <a:extLst>
              <a:ext uri="{FF2B5EF4-FFF2-40B4-BE49-F238E27FC236}">
                <a16:creationId xmlns:a16="http://schemas.microsoft.com/office/drawing/2014/main" id="{F0EE94A0-1CB6-4857-A027-DEAB2579B52C}"/>
              </a:ext>
            </a:extLst>
          </p:cNvPr>
          <p:cNvSpPr/>
          <p:nvPr/>
        </p:nvSpPr>
        <p:spPr bwMode="auto">
          <a:xfrm>
            <a:off x="4231680"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18" name="Rectangle 217">
            <a:extLst>
              <a:ext uri="{FF2B5EF4-FFF2-40B4-BE49-F238E27FC236}">
                <a16:creationId xmlns:a16="http://schemas.microsoft.com/office/drawing/2014/main" id="{408118C4-782B-44D9-AA1E-400600D16655}"/>
              </a:ext>
            </a:extLst>
          </p:cNvPr>
          <p:cNvSpPr/>
          <p:nvPr/>
        </p:nvSpPr>
        <p:spPr bwMode="auto">
          <a:xfrm>
            <a:off x="2376089" y="52133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19" name="Rectangle 218">
            <a:extLst>
              <a:ext uri="{FF2B5EF4-FFF2-40B4-BE49-F238E27FC236}">
                <a16:creationId xmlns:a16="http://schemas.microsoft.com/office/drawing/2014/main" id="{28C8EC67-78F9-458A-8023-720F01B194CA}"/>
              </a:ext>
            </a:extLst>
          </p:cNvPr>
          <p:cNvSpPr/>
          <p:nvPr/>
        </p:nvSpPr>
        <p:spPr bwMode="auto">
          <a:xfrm>
            <a:off x="2642685" y="52133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20" name="Rectangle 219">
            <a:extLst>
              <a:ext uri="{FF2B5EF4-FFF2-40B4-BE49-F238E27FC236}">
                <a16:creationId xmlns:a16="http://schemas.microsoft.com/office/drawing/2014/main" id="{7A109B1F-1F18-43DA-B7A9-B3F77355DB4E}"/>
              </a:ext>
            </a:extLst>
          </p:cNvPr>
          <p:cNvSpPr/>
          <p:nvPr/>
        </p:nvSpPr>
        <p:spPr bwMode="auto">
          <a:xfrm>
            <a:off x="2902933" y="521335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21" name="Rectangle 220">
            <a:extLst>
              <a:ext uri="{FF2B5EF4-FFF2-40B4-BE49-F238E27FC236}">
                <a16:creationId xmlns:a16="http://schemas.microsoft.com/office/drawing/2014/main" id="{F7FA86E0-C6DE-474C-9CB0-BE2D90710CBF}"/>
              </a:ext>
            </a:extLst>
          </p:cNvPr>
          <p:cNvSpPr/>
          <p:nvPr/>
        </p:nvSpPr>
        <p:spPr bwMode="auto">
          <a:xfrm>
            <a:off x="3169529" y="52133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22" name="Rectangle 221">
            <a:extLst>
              <a:ext uri="{FF2B5EF4-FFF2-40B4-BE49-F238E27FC236}">
                <a16:creationId xmlns:a16="http://schemas.microsoft.com/office/drawing/2014/main" id="{90D3452B-08BE-421D-B8B6-C071002B03D1}"/>
              </a:ext>
            </a:extLst>
          </p:cNvPr>
          <p:cNvSpPr/>
          <p:nvPr/>
        </p:nvSpPr>
        <p:spPr bwMode="auto">
          <a:xfrm>
            <a:off x="4491929" y="521493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23" name="Rectangle 222">
            <a:extLst>
              <a:ext uri="{FF2B5EF4-FFF2-40B4-BE49-F238E27FC236}">
                <a16:creationId xmlns:a16="http://schemas.microsoft.com/office/drawing/2014/main" id="{D6A39629-0001-4706-9FC8-D8EF79D5FE10}"/>
              </a:ext>
            </a:extLst>
          </p:cNvPr>
          <p:cNvSpPr/>
          <p:nvPr/>
        </p:nvSpPr>
        <p:spPr bwMode="auto">
          <a:xfrm>
            <a:off x="4758525" y="521493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24" name="Rectangle 223">
            <a:extLst>
              <a:ext uri="{FF2B5EF4-FFF2-40B4-BE49-F238E27FC236}">
                <a16:creationId xmlns:a16="http://schemas.microsoft.com/office/drawing/2014/main" id="{DA2C1D4F-8392-4448-A674-ACB664F0E304}"/>
              </a:ext>
            </a:extLst>
          </p:cNvPr>
          <p:cNvSpPr/>
          <p:nvPr/>
        </p:nvSpPr>
        <p:spPr bwMode="auto">
          <a:xfrm>
            <a:off x="5018773" y="521493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25" name="Rectangle 224">
            <a:extLst>
              <a:ext uri="{FF2B5EF4-FFF2-40B4-BE49-F238E27FC236}">
                <a16:creationId xmlns:a16="http://schemas.microsoft.com/office/drawing/2014/main" id="{5C40978C-07BF-43F8-954E-839B12904FB9}"/>
              </a:ext>
            </a:extLst>
          </p:cNvPr>
          <p:cNvSpPr/>
          <p:nvPr/>
        </p:nvSpPr>
        <p:spPr bwMode="auto">
          <a:xfrm>
            <a:off x="5285369"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26" name="Rectangle 225">
            <a:extLst>
              <a:ext uri="{FF2B5EF4-FFF2-40B4-BE49-F238E27FC236}">
                <a16:creationId xmlns:a16="http://schemas.microsoft.com/office/drawing/2014/main" id="{A8F591C2-BE44-4353-8FC0-9FB28729479B}"/>
              </a:ext>
            </a:extLst>
          </p:cNvPr>
          <p:cNvSpPr/>
          <p:nvPr/>
        </p:nvSpPr>
        <p:spPr bwMode="auto">
          <a:xfrm>
            <a:off x="5551965"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27" name="Rectangle 226">
            <a:extLst>
              <a:ext uri="{FF2B5EF4-FFF2-40B4-BE49-F238E27FC236}">
                <a16:creationId xmlns:a16="http://schemas.microsoft.com/office/drawing/2014/main" id="{736D3868-9A06-4926-BDAD-2F994E67F6CA}"/>
              </a:ext>
            </a:extLst>
          </p:cNvPr>
          <p:cNvSpPr/>
          <p:nvPr/>
        </p:nvSpPr>
        <p:spPr bwMode="auto">
          <a:xfrm>
            <a:off x="5818560"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28" name="Rectangle 227">
            <a:extLst>
              <a:ext uri="{FF2B5EF4-FFF2-40B4-BE49-F238E27FC236}">
                <a16:creationId xmlns:a16="http://schemas.microsoft.com/office/drawing/2014/main" id="{9B31B868-0202-4CC2-9A7D-5620D53E97CE}"/>
              </a:ext>
            </a:extLst>
          </p:cNvPr>
          <p:cNvSpPr/>
          <p:nvPr/>
        </p:nvSpPr>
        <p:spPr bwMode="auto">
          <a:xfrm>
            <a:off x="6078809"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29" name="Rectangle 228">
            <a:extLst>
              <a:ext uri="{FF2B5EF4-FFF2-40B4-BE49-F238E27FC236}">
                <a16:creationId xmlns:a16="http://schemas.microsoft.com/office/drawing/2014/main" id="{F0BC5A13-9B41-4066-A394-5BE370A9B0C9}"/>
              </a:ext>
            </a:extLst>
          </p:cNvPr>
          <p:cNvSpPr/>
          <p:nvPr/>
        </p:nvSpPr>
        <p:spPr bwMode="auto">
          <a:xfrm>
            <a:off x="6345405" y="5214939"/>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0" name="Rectangle 229">
            <a:extLst>
              <a:ext uri="{FF2B5EF4-FFF2-40B4-BE49-F238E27FC236}">
                <a16:creationId xmlns:a16="http://schemas.microsoft.com/office/drawing/2014/main" id="{63500EC5-8E46-441D-9B97-EFA1CFD34BA5}"/>
              </a:ext>
            </a:extLst>
          </p:cNvPr>
          <p:cNvSpPr/>
          <p:nvPr/>
        </p:nvSpPr>
        <p:spPr bwMode="auto">
          <a:xfrm>
            <a:off x="6603538" y="521493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31" name="Rectangle 230">
            <a:extLst>
              <a:ext uri="{FF2B5EF4-FFF2-40B4-BE49-F238E27FC236}">
                <a16:creationId xmlns:a16="http://schemas.microsoft.com/office/drawing/2014/main" id="{54C1ECF2-681A-4B8C-98C2-DFA0968C0723}"/>
              </a:ext>
            </a:extLst>
          </p:cNvPr>
          <p:cNvSpPr/>
          <p:nvPr/>
        </p:nvSpPr>
        <p:spPr bwMode="auto">
          <a:xfrm>
            <a:off x="6870134" y="521493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2" name="Rectangle 231">
            <a:extLst>
              <a:ext uri="{FF2B5EF4-FFF2-40B4-BE49-F238E27FC236}">
                <a16:creationId xmlns:a16="http://schemas.microsoft.com/office/drawing/2014/main" id="{68467544-A29E-4FC9-B563-65BA7389F540}"/>
              </a:ext>
            </a:extLst>
          </p:cNvPr>
          <p:cNvSpPr/>
          <p:nvPr/>
        </p:nvSpPr>
        <p:spPr bwMode="auto">
          <a:xfrm>
            <a:off x="7130381" y="521493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33" name="Rectangle 232">
            <a:extLst>
              <a:ext uri="{FF2B5EF4-FFF2-40B4-BE49-F238E27FC236}">
                <a16:creationId xmlns:a16="http://schemas.microsoft.com/office/drawing/2014/main" id="{7264F9E9-825A-45FC-A9F3-F17FF4B0214C}"/>
              </a:ext>
            </a:extLst>
          </p:cNvPr>
          <p:cNvSpPr/>
          <p:nvPr/>
        </p:nvSpPr>
        <p:spPr bwMode="auto">
          <a:xfrm>
            <a:off x="7396977"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4" name="Rectangle 233">
            <a:extLst>
              <a:ext uri="{FF2B5EF4-FFF2-40B4-BE49-F238E27FC236}">
                <a16:creationId xmlns:a16="http://schemas.microsoft.com/office/drawing/2014/main" id="{DC4BB3BA-3283-47AA-B665-B6CFDC3A88EE}"/>
              </a:ext>
            </a:extLst>
          </p:cNvPr>
          <p:cNvSpPr/>
          <p:nvPr/>
        </p:nvSpPr>
        <p:spPr bwMode="auto">
          <a:xfrm>
            <a:off x="7663573"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5" name="Rectangle 234">
            <a:extLst>
              <a:ext uri="{FF2B5EF4-FFF2-40B4-BE49-F238E27FC236}">
                <a16:creationId xmlns:a16="http://schemas.microsoft.com/office/drawing/2014/main" id="{F1737754-A998-45F0-8230-F051B5D4AD67}"/>
              </a:ext>
            </a:extLst>
          </p:cNvPr>
          <p:cNvSpPr/>
          <p:nvPr/>
        </p:nvSpPr>
        <p:spPr bwMode="auto">
          <a:xfrm>
            <a:off x="7930169"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6" name="Rectangle 235">
            <a:extLst>
              <a:ext uri="{FF2B5EF4-FFF2-40B4-BE49-F238E27FC236}">
                <a16:creationId xmlns:a16="http://schemas.microsoft.com/office/drawing/2014/main" id="{EE5172D5-7B48-4E48-91AE-2CA7BD4EDD4C}"/>
              </a:ext>
            </a:extLst>
          </p:cNvPr>
          <p:cNvSpPr/>
          <p:nvPr/>
        </p:nvSpPr>
        <p:spPr bwMode="auto">
          <a:xfrm>
            <a:off x="8190418"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7" name="Rectangle 236">
            <a:extLst>
              <a:ext uri="{FF2B5EF4-FFF2-40B4-BE49-F238E27FC236}">
                <a16:creationId xmlns:a16="http://schemas.microsoft.com/office/drawing/2014/main" id="{838CF0B4-EFAD-4B07-8C97-076D28D6FEC5}"/>
              </a:ext>
            </a:extLst>
          </p:cNvPr>
          <p:cNvSpPr/>
          <p:nvPr/>
        </p:nvSpPr>
        <p:spPr bwMode="auto">
          <a:xfrm>
            <a:off x="8457013"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8" name="Rectangle 237">
            <a:extLst>
              <a:ext uri="{FF2B5EF4-FFF2-40B4-BE49-F238E27FC236}">
                <a16:creationId xmlns:a16="http://schemas.microsoft.com/office/drawing/2014/main" id="{2789C846-9393-4BAF-B67D-85B85FBA65E5}"/>
              </a:ext>
            </a:extLst>
          </p:cNvPr>
          <p:cNvSpPr/>
          <p:nvPr/>
        </p:nvSpPr>
        <p:spPr bwMode="auto">
          <a:xfrm>
            <a:off x="8717261" y="521493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39" name="Rectangle 238">
            <a:extLst>
              <a:ext uri="{FF2B5EF4-FFF2-40B4-BE49-F238E27FC236}">
                <a16:creationId xmlns:a16="http://schemas.microsoft.com/office/drawing/2014/main" id="{04790ED9-4375-4880-AF96-CA269EFA5EB4}"/>
              </a:ext>
            </a:extLst>
          </p:cNvPr>
          <p:cNvSpPr/>
          <p:nvPr/>
        </p:nvSpPr>
        <p:spPr bwMode="auto">
          <a:xfrm>
            <a:off x="8983857" y="521493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0" name="Rectangle 239">
            <a:extLst>
              <a:ext uri="{FF2B5EF4-FFF2-40B4-BE49-F238E27FC236}">
                <a16:creationId xmlns:a16="http://schemas.microsoft.com/office/drawing/2014/main" id="{02211E39-60E9-4E63-BC47-DE53482DEF34}"/>
              </a:ext>
            </a:extLst>
          </p:cNvPr>
          <p:cNvSpPr/>
          <p:nvPr/>
        </p:nvSpPr>
        <p:spPr bwMode="auto">
          <a:xfrm>
            <a:off x="9244106" y="521652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1" name="Rectangle 240">
            <a:extLst>
              <a:ext uri="{FF2B5EF4-FFF2-40B4-BE49-F238E27FC236}">
                <a16:creationId xmlns:a16="http://schemas.microsoft.com/office/drawing/2014/main" id="{64CDA333-F3C2-44FF-961E-4077AA4F581D}"/>
              </a:ext>
            </a:extLst>
          </p:cNvPr>
          <p:cNvSpPr/>
          <p:nvPr/>
        </p:nvSpPr>
        <p:spPr bwMode="auto">
          <a:xfrm>
            <a:off x="9510702"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2" name="Rectangle 241">
            <a:extLst>
              <a:ext uri="{FF2B5EF4-FFF2-40B4-BE49-F238E27FC236}">
                <a16:creationId xmlns:a16="http://schemas.microsoft.com/office/drawing/2014/main" id="{FADDB3EE-9650-4B78-ACB9-47301A42A6FB}"/>
              </a:ext>
            </a:extLst>
          </p:cNvPr>
          <p:cNvSpPr/>
          <p:nvPr/>
        </p:nvSpPr>
        <p:spPr bwMode="auto">
          <a:xfrm>
            <a:off x="9777298"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3" name="Rectangle 242">
            <a:extLst>
              <a:ext uri="{FF2B5EF4-FFF2-40B4-BE49-F238E27FC236}">
                <a16:creationId xmlns:a16="http://schemas.microsoft.com/office/drawing/2014/main" id="{0F882B9E-7EF4-4D0B-82FA-B783F3FEB709}"/>
              </a:ext>
            </a:extLst>
          </p:cNvPr>
          <p:cNvSpPr/>
          <p:nvPr/>
        </p:nvSpPr>
        <p:spPr bwMode="auto">
          <a:xfrm>
            <a:off x="10043893"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4" name="Rectangle 243">
            <a:extLst>
              <a:ext uri="{FF2B5EF4-FFF2-40B4-BE49-F238E27FC236}">
                <a16:creationId xmlns:a16="http://schemas.microsoft.com/office/drawing/2014/main" id="{1EE2AC56-2A7D-4DE3-A325-026EE799D36F}"/>
              </a:ext>
            </a:extLst>
          </p:cNvPr>
          <p:cNvSpPr/>
          <p:nvPr/>
        </p:nvSpPr>
        <p:spPr bwMode="auto">
          <a:xfrm>
            <a:off x="10304141"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5" name="Rectangle 244">
            <a:extLst>
              <a:ext uri="{FF2B5EF4-FFF2-40B4-BE49-F238E27FC236}">
                <a16:creationId xmlns:a16="http://schemas.microsoft.com/office/drawing/2014/main" id="{74405B83-CFF6-4F28-B9FA-2DCC70EA0D55}"/>
              </a:ext>
            </a:extLst>
          </p:cNvPr>
          <p:cNvSpPr/>
          <p:nvPr/>
        </p:nvSpPr>
        <p:spPr bwMode="auto">
          <a:xfrm>
            <a:off x="10570737"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6" name="Rectangle 245">
            <a:extLst>
              <a:ext uri="{FF2B5EF4-FFF2-40B4-BE49-F238E27FC236}">
                <a16:creationId xmlns:a16="http://schemas.microsoft.com/office/drawing/2014/main" id="{F4951F79-9009-462D-9197-16C95F796C35}"/>
              </a:ext>
            </a:extLst>
          </p:cNvPr>
          <p:cNvSpPr/>
          <p:nvPr/>
        </p:nvSpPr>
        <p:spPr bwMode="auto">
          <a:xfrm>
            <a:off x="2376089" y="5214939"/>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47" name="Rectangle 246">
            <a:extLst>
              <a:ext uri="{FF2B5EF4-FFF2-40B4-BE49-F238E27FC236}">
                <a16:creationId xmlns:a16="http://schemas.microsoft.com/office/drawing/2014/main" id="{ACA21F53-9D87-4829-A75B-79165AB54132}"/>
              </a:ext>
            </a:extLst>
          </p:cNvPr>
          <p:cNvSpPr/>
          <p:nvPr/>
        </p:nvSpPr>
        <p:spPr bwMode="auto">
          <a:xfrm>
            <a:off x="3438241"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48" name="Rectangle 247">
            <a:extLst>
              <a:ext uri="{FF2B5EF4-FFF2-40B4-BE49-F238E27FC236}">
                <a16:creationId xmlns:a16="http://schemas.microsoft.com/office/drawing/2014/main" id="{680EE6F4-E535-4A35-8ACE-98B0D397AA69}"/>
              </a:ext>
            </a:extLst>
          </p:cNvPr>
          <p:cNvSpPr/>
          <p:nvPr/>
        </p:nvSpPr>
        <p:spPr bwMode="auto">
          <a:xfrm>
            <a:off x="3704837"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9" name="Rectangle 248">
            <a:extLst>
              <a:ext uri="{FF2B5EF4-FFF2-40B4-BE49-F238E27FC236}">
                <a16:creationId xmlns:a16="http://schemas.microsoft.com/office/drawing/2014/main" id="{AE18B99B-C8E6-47AA-BBE3-6224E60697BD}"/>
              </a:ext>
            </a:extLst>
          </p:cNvPr>
          <p:cNvSpPr/>
          <p:nvPr/>
        </p:nvSpPr>
        <p:spPr bwMode="auto">
          <a:xfrm>
            <a:off x="3965085"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50" name="Rectangle 249">
            <a:extLst>
              <a:ext uri="{FF2B5EF4-FFF2-40B4-BE49-F238E27FC236}">
                <a16:creationId xmlns:a16="http://schemas.microsoft.com/office/drawing/2014/main" id="{7026D9A0-601D-4465-BD12-B0117C76C3D9}"/>
              </a:ext>
            </a:extLst>
          </p:cNvPr>
          <p:cNvSpPr/>
          <p:nvPr/>
        </p:nvSpPr>
        <p:spPr bwMode="auto">
          <a:xfrm>
            <a:off x="4231680"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51" name="Rectangle 250">
            <a:extLst>
              <a:ext uri="{FF2B5EF4-FFF2-40B4-BE49-F238E27FC236}">
                <a16:creationId xmlns:a16="http://schemas.microsoft.com/office/drawing/2014/main" id="{93D2A38F-3799-4812-BC1D-CA59D80DFC40}"/>
              </a:ext>
            </a:extLst>
          </p:cNvPr>
          <p:cNvSpPr/>
          <p:nvPr/>
        </p:nvSpPr>
        <p:spPr bwMode="auto">
          <a:xfrm>
            <a:off x="2376089" y="56118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52" name="Rectangle 251">
            <a:extLst>
              <a:ext uri="{FF2B5EF4-FFF2-40B4-BE49-F238E27FC236}">
                <a16:creationId xmlns:a16="http://schemas.microsoft.com/office/drawing/2014/main" id="{CA046161-FD15-412C-B516-B2AF8812FD62}"/>
              </a:ext>
            </a:extLst>
          </p:cNvPr>
          <p:cNvSpPr/>
          <p:nvPr/>
        </p:nvSpPr>
        <p:spPr bwMode="auto">
          <a:xfrm>
            <a:off x="2642685" y="56118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53" name="Rectangle 252">
            <a:extLst>
              <a:ext uri="{FF2B5EF4-FFF2-40B4-BE49-F238E27FC236}">
                <a16:creationId xmlns:a16="http://schemas.microsoft.com/office/drawing/2014/main" id="{D403DAA8-43DE-4557-AFE5-36AD52577701}"/>
              </a:ext>
            </a:extLst>
          </p:cNvPr>
          <p:cNvSpPr/>
          <p:nvPr/>
        </p:nvSpPr>
        <p:spPr bwMode="auto">
          <a:xfrm>
            <a:off x="2902933" y="56118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54" name="Rectangle 253">
            <a:extLst>
              <a:ext uri="{FF2B5EF4-FFF2-40B4-BE49-F238E27FC236}">
                <a16:creationId xmlns:a16="http://schemas.microsoft.com/office/drawing/2014/main" id="{CF54396A-6F17-4FA6-B1EB-556C71DB8397}"/>
              </a:ext>
            </a:extLst>
          </p:cNvPr>
          <p:cNvSpPr/>
          <p:nvPr/>
        </p:nvSpPr>
        <p:spPr bwMode="auto">
          <a:xfrm>
            <a:off x="3169529" y="56118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p>
        </p:txBody>
      </p:sp>
      <p:sp>
        <p:nvSpPr>
          <p:cNvPr id="255" name="Rectangle 254">
            <a:extLst>
              <a:ext uri="{FF2B5EF4-FFF2-40B4-BE49-F238E27FC236}">
                <a16:creationId xmlns:a16="http://schemas.microsoft.com/office/drawing/2014/main" id="{AF11F6FB-563F-4E65-9B80-A911D703747B}"/>
              </a:ext>
            </a:extLst>
          </p:cNvPr>
          <p:cNvSpPr/>
          <p:nvPr/>
        </p:nvSpPr>
        <p:spPr bwMode="auto">
          <a:xfrm>
            <a:off x="4491929" y="56134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6" name="Rectangle 255">
            <a:extLst>
              <a:ext uri="{FF2B5EF4-FFF2-40B4-BE49-F238E27FC236}">
                <a16:creationId xmlns:a16="http://schemas.microsoft.com/office/drawing/2014/main" id="{80EDCD95-69CA-4335-8293-21EA46D22CEE}"/>
              </a:ext>
            </a:extLst>
          </p:cNvPr>
          <p:cNvSpPr/>
          <p:nvPr/>
        </p:nvSpPr>
        <p:spPr bwMode="auto">
          <a:xfrm>
            <a:off x="4758525" y="56134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57" name="Rectangle 256">
            <a:extLst>
              <a:ext uri="{FF2B5EF4-FFF2-40B4-BE49-F238E27FC236}">
                <a16:creationId xmlns:a16="http://schemas.microsoft.com/office/drawing/2014/main" id="{0F3DBB0A-E33B-4D0B-9222-34DFE6EED0F1}"/>
              </a:ext>
            </a:extLst>
          </p:cNvPr>
          <p:cNvSpPr/>
          <p:nvPr/>
        </p:nvSpPr>
        <p:spPr bwMode="auto">
          <a:xfrm>
            <a:off x="5018773" y="56134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58" name="Rectangle 257">
            <a:extLst>
              <a:ext uri="{FF2B5EF4-FFF2-40B4-BE49-F238E27FC236}">
                <a16:creationId xmlns:a16="http://schemas.microsoft.com/office/drawing/2014/main" id="{B301D9C8-4F91-4BD8-AC6C-2EA27406DD46}"/>
              </a:ext>
            </a:extLst>
          </p:cNvPr>
          <p:cNvSpPr/>
          <p:nvPr/>
        </p:nvSpPr>
        <p:spPr bwMode="auto">
          <a:xfrm>
            <a:off x="5285369"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59" name="Rectangle 258">
            <a:extLst>
              <a:ext uri="{FF2B5EF4-FFF2-40B4-BE49-F238E27FC236}">
                <a16:creationId xmlns:a16="http://schemas.microsoft.com/office/drawing/2014/main" id="{7A012EC5-7E7D-4A60-8603-44BD179E1FD0}"/>
              </a:ext>
            </a:extLst>
          </p:cNvPr>
          <p:cNvSpPr/>
          <p:nvPr/>
        </p:nvSpPr>
        <p:spPr bwMode="auto">
          <a:xfrm>
            <a:off x="5551965"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0" name="Rectangle 259">
            <a:extLst>
              <a:ext uri="{FF2B5EF4-FFF2-40B4-BE49-F238E27FC236}">
                <a16:creationId xmlns:a16="http://schemas.microsoft.com/office/drawing/2014/main" id="{16867343-A556-4F80-8B22-FBB974F28CF9}"/>
              </a:ext>
            </a:extLst>
          </p:cNvPr>
          <p:cNvSpPr/>
          <p:nvPr/>
        </p:nvSpPr>
        <p:spPr bwMode="auto">
          <a:xfrm>
            <a:off x="5818560"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1" name="Rectangle 260">
            <a:extLst>
              <a:ext uri="{FF2B5EF4-FFF2-40B4-BE49-F238E27FC236}">
                <a16:creationId xmlns:a16="http://schemas.microsoft.com/office/drawing/2014/main" id="{E30C5FD2-D184-4A4C-BDF6-270A8EE846AE}"/>
              </a:ext>
            </a:extLst>
          </p:cNvPr>
          <p:cNvSpPr/>
          <p:nvPr/>
        </p:nvSpPr>
        <p:spPr bwMode="auto">
          <a:xfrm>
            <a:off x="6078809"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2" name="Rectangle 261">
            <a:extLst>
              <a:ext uri="{FF2B5EF4-FFF2-40B4-BE49-F238E27FC236}">
                <a16:creationId xmlns:a16="http://schemas.microsoft.com/office/drawing/2014/main" id="{A59DB2FF-FB37-4BC5-8635-E4F1E8FA3E74}"/>
              </a:ext>
            </a:extLst>
          </p:cNvPr>
          <p:cNvSpPr/>
          <p:nvPr/>
        </p:nvSpPr>
        <p:spPr bwMode="auto">
          <a:xfrm>
            <a:off x="6345405" y="561340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3" name="Rectangle 262">
            <a:extLst>
              <a:ext uri="{FF2B5EF4-FFF2-40B4-BE49-F238E27FC236}">
                <a16:creationId xmlns:a16="http://schemas.microsoft.com/office/drawing/2014/main" id="{E4C98F76-4477-48A2-AFE8-3F85B70B9CDC}"/>
              </a:ext>
            </a:extLst>
          </p:cNvPr>
          <p:cNvSpPr/>
          <p:nvPr/>
        </p:nvSpPr>
        <p:spPr bwMode="auto">
          <a:xfrm>
            <a:off x="6603538" y="56134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64" name="Rectangle 263">
            <a:extLst>
              <a:ext uri="{FF2B5EF4-FFF2-40B4-BE49-F238E27FC236}">
                <a16:creationId xmlns:a16="http://schemas.microsoft.com/office/drawing/2014/main" id="{E18F452F-8C64-433D-BB36-A46EC1942B82}"/>
              </a:ext>
            </a:extLst>
          </p:cNvPr>
          <p:cNvSpPr/>
          <p:nvPr/>
        </p:nvSpPr>
        <p:spPr bwMode="auto">
          <a:xfrm>
            <a:off x="6870134" y="56134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5" name="Rectangle 264">
            <a:extLst>
              <a:ext uri="{FF2B5EF4-FFF2-40B4-BE49-F238E27FC236}">
                <a16:creationId xmlns:a16="http://schemas.microsoft.com/office/drawing/2014/main" id="{855B42FB-29BA-4AF7-BC4B-DA0ABBE41273}"/>
              </a:ext>
            </a:extLst>
          </p:cNvPr>
          <p:cNvSpPr/>
          <p:nvPr/>
        </p:nvSpPr>
        <p:spPr bwMode="auto">
          <a:xfrm>
            <a:off x="7130381" y="56134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66" name="Rectangle 265">
            <a:extLst>
              <a:ext uri="{FF2B5EF4-FFF2-40B4-BE49-F238E27FC236}">
                <a16:creationId xmlns:a16="http://schemas.microsoft.com/office/drawing/2014/main" id="{63E3F070-C9A2-42BC-B7A2-C87D917A06CE}"/>
              </a:ext>
            </a:extLst>
          </p:cNvPr>
          <p:cNvSpPr/>
          <p:nvPr/>
        </p:nvSpPr>
        <p:spPr bwMode="auto">
          <a:xfrm>
            <a:off x="7396977"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7" name="Rectangle 266">
            <a:extLst>
              <a:ext uri="{FF2B5EF4-FFF2-40B4-BE49-F238E27FC236}">
                <a16:creationId xmlns:a16="http://schemas.microsoft.com/office/drawing/2014/main" id="{F3F2DEC9-3726-47EC-AC0F-1453D9DAD39E}"/>
              </a:ext>
            </a:extLst>
          </p:cNvPr>
          <p:cNvSpPr/>
          <p:nvPr/>
        </p:nvSpPr>
        <p:spPr bwMode="auto">
          <a:xfrm>
            <a:off x="7663573"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8" name="Rectangle 267">
            <a:extLst>
              <a:ext uri="{FF2B5EF4-FFF2-40B4-BE49-F238E27FC236}">
                <a16:creationId xmlns:a16="http://schemas.microsoft.com/office/drawing/2014/main" id="{AB1171BE-B72B-49B7-B5E6-89578B60F4E0}"/>
              </a:ext>
            </a:extLst>
          </p:cNvPr>
          <p:cNvSpPr/>
          <p:nvPr/>
        </p:nvSpPr>
        <p:spPr bwMode="auto">
          <a:xfrm>
            <a:off x="7930169"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9" name="Rectangle 268">
            <a:extLst>
              <a:ext uri="{FF2B5EF4-FFF2-40B4-BE49-F238E27FC236}">
                <a16:creationId xmlns:a16="http://schemas.microsoft.com/office/drawing/2014/main" id="{C3BA80F5-DD02-4F0C-8FC3-712CA4609A72}"/>
              </a:ext>
            </a:extLst>
          </p:cNvPr>
          <p:cNvSpPr/>
          <p:nvPr/>
        </p:nvSpPr>
        <p:spPr bwMode="auto">
          <a:xfrm>
            <a:off x="8190418"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0" name="Rectangle 269">
            <a:extLst>
              <a:ext uri="{FF2B5EF4-FFF2-40B4-BE49-F238E27FC236}">
                <a16:creationId xmlns:a16="http://schemas.microsoft.com/office/drawing/2014/main" id="{34C4BB03-F934-48E6-BDD1-917B4B43A490}"/>
              </a:ext>
            </a:extLst>
          </p:cNvPr>
          <p:cNvSpPr/>
          <p:nvPr/>
        </p:nvSpPr>
        <p:spPr bwMode="auto">
          <a:xfrm>
            <a:off x="8457013"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1" name="Rectangle 270">
            <a:extLst>
              <a:ext uri="{FF2B5EF4-FFF2-40B4-BE49-F238E27FC236}">
                <a16:creationId xmlns:a16="http://schemas.microsoft.com/office/drawing/2014/main" id="{4F32715E-0082-4AC0-8C78-4A9E2C7B665C}"/>
              </a:ext>
            </a:extLst>
          </p:cNvPr>
          <p:cNvSpPr/>
          <p:nvPr/>
        </p:nvSpPr>
        <p:spPr bwMode="auto">
          <a:xfrm>
            <a:off x="8717261" y="56134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72" name="Rectangle 271">
            <a:extLst>
              <a:ext uri="{FF2B5EF4-FFF2-40B4-BE49-F238E27FC236}">
                <a16:creationId xmlns:a16="http://schemas.microsoft.com/office/drawing/2014/main" id="{C2086C53-4D9F-4FEB-AD23-DCA16A715F6A}"/>
              </a:ext>
            </a:extLst>
          </p:cNvPr>
          <p:cNvSpPr/>
          <p:nvPr/>
        </p:nvSpPr>
        <p:spPr bwMode="auto">
          <a:xfrm>
            <a:off x="8983857" y="56134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3" name="Rectangle 272">
            <a:extLst>
              <a:ext uri="{FF2B5EF4-FFF2-40B4-BE49-F238E27FC236}">
                <a16:creationId xmlns:a16="http://schemas.microsoft.com/office/drawing/2014/main" id="{86F3932F-AAEA-4230-BD86-DF66E64008F4}"/>
              </a:ext>
            </a:extLst>
          </p:cNvPr>
          <p:cNvSpPr/>
          <p:nvPr/>
        </p:nvSpPr>
        <p:spPr bwMode="auto">
          <a:xfrm>
            <a:off x="9244106" y="56149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74" name="Rectangle 273">
            <a:extLst>
              <a:ext uri="{FF2B5EF4-FFF2-40B4-BE49-F238E27FC236}">
                <a16:creationId xmlns:a16="http://schemas.microsoft.com/office/drawing/2014/main" id="{170A46B0-401D-4BD2-8909-AB2807BB8C1A}"/>
              </a:ext>
            </a:extLst>
          </p:cNvPr>
          <p:cNvSpPr/>
          <p:nvPr/>
        </p:nvSpPr>
        <p:spPr bwMode="auto">
          <a:xfrm>
            <a:off x="9510702"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5" name="Rectangle 274">
            <a:extLst>
              <a:ext uri="{FF2B5EF4-FFF2-40B4-BE49-F238E27FC236}">
                <a16:creationId xmlns:a16="http://schemas.microsoft.com/office/drawing/2014/main" id="{133DEA09-32AF-4448-9CB9-93EA926F39EA}"/>
              </a:ext>
            </a:extLst>
          </p:cNvPr>
          <p:cNvSpPr/>
          <p:nvPr/>
        </p:nvSpPr>
        <p:spPr bwMode="auto">
          <a:xfrm>
            <a:off x="9777298"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6" name="Rectangle 275">
            <a:extLst>
              <a:ext uri="{FF2B5EF4-FFF2-40B4-BE49-F238E27FC236}">
                <a16:creationId xmlns:a16="http://schemas.microsoft.com/office/drawing/2014/main" id="{72868636-3924-45F6-842D-93C184944F63}"/>
              </a:ext>
            </a:extLst>
          </p:cNvPr>
          <p:cNvSpPr/>
          <p:nvPr/>
        </p:nvSpPr>
        <p:spPr bwMode="auto">
          <a:xfrm>
            <a:off x="10043893"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7" name="Rectangle 276">
            <a:extLst>
              <a:ext uri="{FF2B5EF4-FFF2-40B4-BE49-F238E27FC236}">
                <a16:creationId xmlns:a16="http://schemas.microsoft.com/office/drawing/2014/main" id="{4F7738C2-E278-49B0-A6B8-B0D349BC9244}"/>
              </a:ext>
            </a:extLst>
          </p:cNvPr>
          <p:cNvSpPr/>
          <p:nvPr/>
        </p:nvSpPr>
        <p:spPr bwMode="auto">
          <a:xfrm>
            <a:off x="10304141"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8" name="Rectangle 277">
            <a:extLst>
              <a:ext uri="{FF2B5EF4-FFF2-40B4-BE49-F238E27FC236}">
                <a16:creationId xmlns:a16="http://schemas.microsoft.com/office/drawing/2014/main" id="{931B8AEA-D87F-420E-BB82-12450B45C937}"/>
              </a:ext>
            </a:extLst>
          </p:cNvPr>
          <p:cNvSpPr/>
          <p:nvPr/>
        </p:nvSpPr>
        <p:spPr bwMode="auto">
          <a:xfrm>
            <a:off x="10570737"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9" name="Rectangle 278">
            <a:extLst>
              <a:ext uri="{FF2B5EF4-FFF2-40B4-BE49-F238E27FC236}">
                <a16:creationId xmlns:a16="http://schemas.microsoft.com/office/drawing/2014/main" id="{0E4CEF61-460D-490A-841B-1F859E92F079}"/>
              </a:ext>
            </a:extLst>
          </p:cNvPr>
          <p:cNvSpPr/>
          <p:nvPr/>
        </p:nvSpPr>
        <p:spPr bwMode="auto">
          <a:xfrm>
            <a:off x="2376089" y="561340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280" name="TextBox 149">
            <a:extLst>
              <a:ext uri="{FF2B5EF4-FFF2-40B4-BE49-F238E27FC236}">
                <a16:creationId xmlns:a16="http://schemas.microsoft.com/office/drawing/2014/main" id="{679A71D5-8ADE-4BEF-8342-D2DB01FE8A1E}"/>
              </a:ext>
            </a:extLst>
          </p:cNvPr>
          <p:cNvSpPr txBox="1">
            <a:spLocks noChangeArrowheads="1"/>
          </p:cNvSpPr>
          <p:nvPr/>
        </p:nvSpPr>
        <p:spPr bwMode="auto">
          <a:xfrm>
            <a:off x="696113" y="3119438"/>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0xE000E418</a:t>
            </a:r>
          </a:p>
        </p:txBody>
      </p:sp>
      <p:sp>
        <p:nvSpPr>
          <p:cNvPr id="281" name="TextBox 149">
            <a:extLst>
              <a:ext uri="{FF2B5EF4-FFF2-40B4-BE49-F238E27FC236}">
                <a16:creationId xmlns:a16="http://schemas.microsoft.com/office/drawing/2014/main" id="{1009D521-A899-4ED5-846B-3D5B0B5CDA3D}"/>
              </a:ext>
            </a:extLst>
          </p:cNvPr>
          <p:cNvSpPr txBox="1">
            <a:spLocks noChangeArrowheads="1"/>
          </p:cNvSpPr>
          <p:nvPr/>
        </p:nvSpPr>
        <p:spPr bwMode="auto">
          <a:xfrm>
            <a:off x="696113" y="3517900"/>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0xE000E414</a:t>
            </a:r>
          </a:p>
        </p:txBody>
      </p:sp>
      <p:sp>
        <p:nvSpPr>
          <p:cNvPr id="282" name="TextBox 149">
            <a:extLst>
              <a:ext uri="{FF2B5EF4-FFF2-40B4-BE49-F238E27FC236}">
                <a16:creationId xmlns:a16="http://schemas.microsoft.com/office/drawing/2014/main" id="{F71444B3-54CA-48DB-8D93-F4DD6DC12F68}"/>
              </a:ext>
            </a:extLst>
          </p:cNvPr>
          <p:cNvSpPr txBox="1">
            <a:spLocks noChangeArrowheads="1"/>
          </p:cNvSpPr>
          <p:nvPr/>
        </p:nvSpPr>
        <p:spPr bwMode="auto">
          <a:xfrm>
            <a:off x="696113" y="3943350"/>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0xE000E410</a:t>
            </a:r>
          </a:p>
        </p:txBody>
      </p:sp>
      <p:sp>
        <p:nvSpPr>
          <p:cNvPr id="283" name="TextBox 149">
            <a:extLst>
              <a:ext uri="{FF2B5EF4-FFF2-40B4-BE49-F238E27FC236}">
                <a16:creationId xmlns:a16="http://schemas.microsoft.com/office/drawing/2014/main" id="{A1A4F1AD-FE00-4488-8818-EB8FCA073791}"/>
              </a:ext>
            </a:extLst>
          </p:cNvPr>
          <p:cNvSpPr txBox="1">
            <a:spLocks noChangeArrowheads="1"/>
          </p:cNvSpPr>
          <p:nvPr/>
        </p:nvSpPr>
        <p:spPr bwMode="auto">
          <a:xfrm>
            <a:off x="696113" y="4368800"/>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0xE000E40C</a:t>
            </a:r>
          </a:p>
        </p:txBody>
      </p:sp>
      <p:sp>
        <p:nvSpPr>
          <p:cNvPr id="284" name="TextBox 149">
            <a:extLst>
              <a:ext uri="{FF2B5EF4-FFF2-40B4-BE49-F238E27FC236}">
                <a16:creationId xmlns:a16="http://schemas.microsoft.com/office/drawing/2014/main" id="{D9B80250-6F41-4213-9A91-CC1B0477C334}"/>
              </a:ext>
            </a:extLst>
          </p:cNvPr>
          <p:cNvSpPr txBox="1">
            <a:spLocks noChangeArrowheads="1"/>
          </p:cNvSpPr>
          <p:nvPr/>
        </p:nvSpPr>
        <p:spPr bwMode="auto">
          <a:xfrm>
            <a:off x="696113" y="4799013"/>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0xE000E408</a:t>
            </a:r>
          </a:p>
        </p:txBody>
      </p:sp>
      <p:sp>
        <p:nvSpPr>
          <p:cNvPr id="285" name="TextBox 149">
            <a:extLst>
              <a:ext uri="{FF2B5EF4-FFF2-40B4-BE49-F238E27FC236}">
                <a16:creationId xmlns:a16="http://schemas.microsoft.com/office/drawing/2014/main" id="{7F16E29B-EE6B-4714-BC96-7B48B2440683}"/>
              </a:ext>
            </a:extLst>
          </p:cNvPr>
          <p:cNvSpPr txBox="1">
            <a:spLocks noChangeArrowheads="1"/>
          </p:cNvSpPr>
          <p:nvPr/>
        </p:nvSpPr>
        <p:spPr bwMode="auto">
          <a:xfrm>
            <a:off x="696113" y="5197475"/>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0xE000E404</a:t>
            </a:r>
          </a:p>
        </p:txBody>
      </p:sp>
      <p:sp>
        <p:nvSpPr>
          <p:cNvPr id="286" name="TextBox 149">
            <a:extLst>
              <a:ext uri="{FF2B5EF4-FFF2-40B4-BE49-F238E27FC236}">
                <a16:creationId xmlns:a16="http://schemas.microsoft.com/office/drawing/2014/main" id="{58E02F6B-C52F-416A-8739-493C11DA883F}"/>
              </a:ext>
            </a:extLst>
          </p:cNvPr>
          <p:cNvSpPr txBox="1">
            <a:spLocks noChangeArrowheads="1"/>
          </p:cNvSpPr>
          <p:nvPr/>
        </p:nvSpPr>
        <p:spPr bwMode="auto">
          <a:xfrm>
            <a:off x="696113" y="5622925"/>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0xE000E400</a:t>
            </a:r>
          </a:p>
        </p:txBody>
      </p:sp>
      <p:sp>
        <p:nvSpPr>
          <p:cNvPr id="287" name="TextBox 151">
            <a:extLst>
              <a:ext uri="{FF2B5EF4-FFF2-40B4-BE49-F238E27FC236}">
                <a16:creationId xmlns:a16="http://schemas.microsoft.com/office/drawing/2014/main" id="{DBD318D6-A493-4948-99A2-0E96A6614B63}"/>
              </a:ext>
            </a:extLst>
          </p:cNvPr>
          <p:cNvSpPr txBox="1">
            <a:spLocks noChangeArrowheads="1"/>
          </p:cNvSpPr>
          <p:nvPr/>
        </p:nvSpPr>
        <p:spPr bwMode="auto">
          <a:xfrm>
            <a:off x="10346458"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bit1</a:t>
            </a:r>
          </a:p>
        </p:txBody>
      </p:sp>
      <p:sp>
        <p:nvSpPr>
          <p:cNvPr id="288" name="TextBox 149">
            <a:extLst>
              <a:ext uri="{FF2B5EF4-FFF2-40B4-BE49-F238E27FC236}">
                <a16:creationId xmlns:a16="http://schemas.microsoft.com/office/drawing/2014/main" id="{B9E2C816-E411-490A-BBC1-E76B4996E42E}"/>
              </a:ext>
            </a:extLst>
          </p:cNvPr>
          <p:cNvSpPr txBox="1">
            <a:spLocks noChangeArrowheads="1"/>
          </p:cNvSpPr>
          <p:nvPr/>
        </p:nvSpPr>
        <p:spPr bwMode="auto">
          <a:xfrm>
            <a:off x="2352814" y="312102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27</a:t>
            </a:r>
          </a:p>
        </p:txBody>
      </p:sp>
      <p:sp>
        <p:nvSpPr>
          <p:cNvPr id="289" name="TextBox 149">
            <a:extLst>
              <a:ext uri="{FF2B5EF4-FFF2-40B4-BE49-F238E27FC236}">
                <a16:creationId xmlns:a16="http://schemas.microsoft.com/office/drawing/2014/main" id="{FBD37B48-531A-4CC5-B67E-5B237ACAE105}"/>
              </a:ext>
            </a:extLst>
          </p:cNvPr>
          <p:cNvSpPr txBox="1">
            <a:spLocks noChangeArrowheads="1"/>
          </p:cNvSpPr>
          <p:nvPr/>
        </p:nvSpPr>
        <p:spPr bwMode="auto">
          <a:xfrm>
            <a:off x="2380321" y="2709864"/>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31</a:t>
            </a:r>
          </a:p>
        </p:txBody>
      </p:sp>
      <p:sp>
        <p:nvSpPr>
          <p:cNvPr id="290" name="TextBox 149">
            <a:extLst>
              <a:ext uri="{FF2B5EF4-FFF2-40B4-BE49-F238E27FC236}">
                <a16:creationId xmlns:a16="http://schemas.microsoft.com/office/drawing/2014/main" id="{1C5D761C-0215-4D9E-83BA-58ACE4AC392A}"/>
              </a:ext>
            </a:extLst>
          </p:cNvPr>
          <p:cNvSpPr txBox="1">
            <a:spLocks noChangeArrowheads="1"/>
          </p:cNvSpPr>
          <p:nvPr/>
        </p:nvSpPr>
        <p:spPr bwMode="auto">
          <a:xfrm>
            <a:off x="4485581" y="2709864"/>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30</a:t>
            </a:r>
          </a:p>
        </p:txBody>
      </p:sp>
      <p:sp>
        <p:nvSpPr>
          <p:cNvPr id="291" name="TextBox 149">
            <a:extLst>
              <a:ext uri="{FF2B5EF4-FFF2-40B4-BE49-F238E27FC236}">
                <a16:creationId xmlns:a16="http://schemas.microsoft.com/office/drawing/2014/main" id="{4714A77C-D0A5-4B5A-930B-FAA3A2688AA6}"/>
              </a:ext>
            </a:extLst>
          </p:cNvPr>
          <p:cNvSpPr txBox="1">
            <a:spLocks noChangeArrowheads="1"/>
          </p:cNvSpPr>
          <p:nvPr/>
        </p:nvSpPr>
        <p:spPr bwMode="auto">
          <a:xfrm>
            <a:off x="6597189" y="2709864"/>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29</a:t>
            </a:r>
          </a:p>
        </p:txBody>
      </p:sp>
      <p:sp>
        <p:nvSpPr>
          <p:cNvPr id="292" name="TextBox 149">
            <a:extLst>
              <a:ext uri="{FF2B5EF4-FFF2-40B4-BE49-F238E27FC236}">
                <a16:creationId xmlns:a16="http://schemas.microsoft.com/office/drawing/2014/main" id="{8F5E47E2-58BA-4136-9706-C1805958FDD6}"/>
              </a:ext>
            </a:extLst>
          </p:cNvPr>
          <p:cNvSpPr txBox="1">
            <a:spLocks noChangeArrowheads="1"/>
          </p:cNvSpPr>
          <p:nvPr/>
        </p:nvSpPr>
        <p:spPr bwMode="auto">
          <a:xfrm>
            <a:off x="8702450" y="2709864"/>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28</a:t>
            </a:r>
          </a:p>
        </p:txBody>
      </p:sp>
      <p:sp>
        <p:nvSpPr>
          <p:cNvPr id="293" name="TextBox 149">
            <a:extLst>
              <a:ext uri="{FF2B5EF4-FFF2-40B4-BE49-F238E27FC236}">
                <a16:creationId xmlns:a16="http://schemas.microsoft.com/office/drawing/2014/main" id="{9BDE56D0-C743-4D6B-90C5-9D247C6C73F1}"/>
              </a:ext>
            </a:extLst>
          </p:cNvPr>
          <p:cNvSpPr txBox="1">
            <a:spLocks noChangeArrowheads="1"/>
          </p:cNvSpPr>
          <p:nvPr/>
        </p:nvSpPr>
        <p:spPr bwMode="auto">
          <a:xfrm>
            <a:off x="2380321" y="3525839"/>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23</a:t>
            </a:r>
          </a:p>
        </p:txBody>
      </p:sp>
      <p:sp>
        <p:nvSpPr>
          <p:cNvPr id="294" name="TextBox 149">
            <a:extLst>
              <a:ext uri="{FF2B5EF4-FFF2-40B4-BE49-F238E27FC236}">
                <a16:creationId xmlns:a16="http://schemas.microsoft.com/office/drawing/2014/main" id="{66FDC6AA-2158-4966-9618-1C99AB4C05D7}"/>
              </a:ext>
            </a:extLst>
          </p:cNvPr>
          <p:cNvSpPr txBox="1">
            <a:spLocks noChangeArrowheads="1"/>
          </p:cNvSpPr>
          <p:nvPr/>
        </p:nvSpPr>
        <p:spPr bwMode="auto">
          <a:xfrm>
            <a:off x="4485581" y="3525839"/>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22</a:t>
            </a:r>
          </a:p>
        </p:txBody>
      </p:sp>
      <p:sp>
        <p:nvSpPr>
          <p:cNvPr id="295" name="TextBox 149">
            <a:extLst>
              <a:ext uri="{FF2B5EF4-FFF2-40B4-BE49-F238E27FC236}">
                <a16:creationId xmlns:a16="http://schemas.microsoft.com/office/drawing/2014/main" id="{D0FD7C5F-7B31-4733-B27D-9AFC3F15E384}"/>
              </a:ext>
            </a:extLst>
          </p:cNvPr>
          <p:cNvSpPr txBox="1">
            <a:spLocks noChangeArrowheads="1"/>
          </p:cNvSpPr>
          <p:nvPr/>
        </p:nvSpPr>
        <p:spPr bwMode="auto">
          <a:xfrm>
            <a:off x="6597189" y="3525839"/>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21</a:t>
            </a:r>
          </a:p>
        </p:txBody>
      </p:sp>
      <p:sp>
        <p:nvSpPr>
          <p:cNvPr id="296" name="TextBox 149">
            <a:extLst>
              <a:ext uri="{FF2B5EF4-FFF2-40B4-BE49-F238E27FC236}">
                <a16:creationId xmlns:a16="http://schemas.microsoft.com/office/drawing/2014/main" id="{97C2AD47-B811-464E-817B-8511E68857E7}"/>
              </a:ext>
            </a:extLst>
          </p:cNvPr>
          <p:cNvSpPr txBox="1">
            <a:spLocks noChangeArrowheads="1"/>
          </p:cNvSpPr>
          <p:nvPr/>
        </p:nvSpPr>
        <p:spPr bwMode="auto">
          <a:xfrm>
            <a:off x="8702450" y="3525839"/>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20</a:t>
            </a:r>
          </a:p>
        </p:txBody>
      </p:sp>
      <p:sp>
        <p:nvSpPr>
          <p:cNvPr id="297" name="TextBox 149">
            <a:extLst>
              <a:ext uri="{FF2B5EF4-FFF2-40B4-BE49-F238E27FC236}">
                <a16:creationId xmlns:a16="http://schemas.microsoft.com/office/drawing/2014/main" id="{C87A5390-10BB-4332-A3A0-17E6774965B2}"/>
              </a:ext>
            </a:extLst>
          </p:cNvPr>
          <p:cNvSpPr txBox="1">
            <a:spLocks noChangeArrowheads="1"/>
          </p:cNvSpPr>
          <p:nvPr/>
        </p:nvSpPr>
        <p:spPr bwMode="auto">
          <a:xfrm>
            <a:off x="2380321" y="396875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19</a:t>
            </a:r>
          </a:p>
        </p:txBody>
      </p:sp>
      <p:sp>
        <p:nvSpPr>
          <p:cNvPr id="298" name="TextBox 149">
            <a:extLst>
              <a:ext uri="{FF2B5EF4-FFF2-40B4-BE49-F238E27FC236}">
                <a16:creationId xmlns:a16="http://schemas.microsoft.com/office/drawing/2014/main" id="{A4CEF19E-315C-4FC0-89E4-1CC9316B8BBB}"/>
              </a:ext>
            </a:extLst>
          </p:cNvPr>
          <p:cNvSpPr txBox="1">
            <a:spLocks noChangeArrowheads="1"/>
          </p:cNvSpPr>
          <p:nvPr/>
        </p:nvSpPr>
        <p:spPr bwMode="auto">
          <a:xfrm>
            <a:off x="4485581" y="396875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18</a:t>
            </a:r>
          </a:p>
        </p:txBody>
      </p:sp>
      <p:sp>
        <p:nvSpPr>
          <p:cNvPr id="299" name="TextBox 149">
            <a:extLst>
              <a:ext uri="{FF2B5EF4-FFF2-40B4-BE49-F238E27FC236}">
                <a16:creationId xmlns:a16="http://schemas.microsoft.com/office/drawing/2014/main" id="{368256CB-6F9C-4003-A5CE-6A4BCDBD1DFE}"/>
              </a:ext>
            </a:extLst>
          </p:cNvPr>
          <p:cNvSpPr txBox="1">
            <a:spLocks noChangeArrowheads="1"/>
          </p:cNvSpPr>
          <p:nvPr/>
        </p:nvSpPr>
        <p:spPr bwMode="auto">
          <a:xfrm>
            <a:off x="6597189" y="396875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17</a:t>
            </a:r>
          </a:p>
        </p:txBody>
      </p:sp>
      <p:sp>
        <p:nvSpPr>
          <p:cNvPr id="300" name="TextBox 149">
            <a:extLst>
              <a:ext uri="{FF2B5EF4-FFF2-40B4-BE49-F238E27FC236}">
                <a16:creationId xmlns:a16="http://schemas.microsoft.com/office/drawing/2014/main" id="{6C776BCB-477D-4736-978E-3BAFA0904117}"/>
              </a:ext>
            </a:extLst>
          </p:cNvPr>
          <p:cNvSpPr txBox="1">
            <a:spLocks noChangeArrowheads="1"/>
          </p:cNvSpPr>
          <p:nvPr/>
        </p:nvSpPr>
        <p:spPr bwMode="auto">
          <a:xfrm>
            <a:off x="8702450" y="396875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16</a:t>
            </a:r>
          </a:p>
        </p:txBody>
      </p:sp>
      <p:sp>
        <p:nvSpPr>
          <p:cNvPr id="301" name="TextBox 149">
            <a:extLst>
              <a:ext uri="{FF2B5EF4-FFF2-40B4-BE49-F238E27FC236}">
                <a16:creationId xmlns:a16="http://schemas.microsoft.com/office/drawing/2014/main" id="{EB6102BD-FBAB-42D6-BF82-E1F803487633}"/>
              </a:ext>
            </a:extLst>
          </p:cNvPr>
          <p:cNvSpPr txBox="1">
            <a:spLocks noChangeArrowheads="1"/>
          </p:cNvSpPr>
          <p:nvPr/>
        </p:nvSpPr>
        <p:spPr bwMode="auto">
          <a:xfrm>
            <a:off x="2380321" y="43973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15</a:t>
            </a:r>
          </a:p>
        </p:txBody>
      </p:sp>
      <p:sp>
        <p:nvSpPr>
          <p:cNvPr id="302" name="TextBox 149">
            <a:extLst>
              <a:ext uri="{FF2B5EF4-FFF2-40B4-BE49-F238E27FC236}">
                <a16:creationId xmlns:a16="http://schemas.microsoft.com/office/drawing/2014/main" id="{96C72BCD-1B19-4C54-97DD-165FFAC7C2ED}"/>
              </a:ext>
            </a:extLst>
          </p:cNvPr>
          <p:cNvSpPr txBox="1">
            <a:spLocks noChangeArrowheads="1"/>
          </p:cNvSpPr>
          <p:nvPr/>
        </p:nvSpPr>
        <p:spPr bwMode="auto">
          <a:xfrm>
            <a:off x="4485581" y="43973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14</a:t>
            </a:r>
          </a:p>
        </p:txBody>
      </p:sp>
      <p:sp>
        <p:nvSpPr>
          <p:cNvPr id="303" name="TextBox 149">
            <a:extLst>
              <a:ext uri="{FF2B5EF4-FFF2-40B4-BE49-F238E27FC236}">
                <a16:creationId xmlns:a16="http://schemas.microsoft.com/office/drawing/2014/main" id="{67ED827C-24A7-435F-8771-922FAE8F35DA}"/>
              </a:ext>
            </a:extLst>
          </p:cNvPr>
          <p:cNvSpPr txBox="1">
            <a:spLocks noChangeArrowheads="1"/>
          </p:cNvSpPr>
          <p:nvPr/>
        </p:nvSpPr>
        <p:spPr bwMode="auto">
          <a:xfrm>
            <a:off x="6597189" y="43973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13</a:t>
            </a:r>
          </a:p>
        </p:txBody>
      </p:sp>
      <p:sp>
        <p:nvSpPr>
          <p:cNvPr id="304" name="TextBox 149">
            <a:extLst>
              <a:ext uri="{FF2B5EF4-FFF2-40B4-BE49-F238E27FC236}">
                <a16:creationId xmlns:a16="http://schemas.microsoft.com/office/drawing/2014/main" id="{986BA440-2321-4F43-9610-98007C79CB8C}"/>
              </a:ext>
            </a:extLst>
          </p:cNvPr>
          <p:cNvSpPr txBox="1">
            <a:spLocks noChangeArrowheads="1"/>
          </p:cNvSpPr>
          <p:nvPr/>
        </p:nvSpPr>
        <p:spPr bwMode="auto">
          <a:xfrm>
            <a:off x="8702450" y="43973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12</a:t>
            </a:r>
          </a:p>
        </p:txBody>
      </p:sp>
      <p:sp>
        <p:nvSpPr>
          <p:cNvPr id="305" name="TextBox 149">
            <a:extLst>
              <a:ext uri="{FF2B5EF4-FFF2-40B4-BE49-F238E27FC236}">
                <a16:creationId xmlns:a16="http://schemas.microsoft.com/office/drawing/2014/main" id="{F78B3ADE-7DE4-42E7-8AB7-6C9FE729125B}"/>
              </a:ext>
            </a:extLst>
          </p:cNvPr>
          <p:cNvSpPr txBox="1">
            <a:spLocks noChangeArrowheads="1"/>
          </p:cNvSpPr>
          <p:nvPr/>
        </p:nvSpPr>
        <p:spPr bwMode="auto">
          <a:xfrm>
            <a:off x="2380321" y="478790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11</a:t>
            </a:r>
          </a:p>
        </p:txBody>
      </p:sp>
      <p:sp>
        <p:nvSpPr>
          <p:cNvPr id="306" name="TextBox 149">
            <a:extLst>
              <a:ext uri="{FF2B5EF4-FFF2-40B4-BE49-F238E27FC236}">
                <a16:creationId xmlns:a16="http://schemas.microsoft.com/office/drawing/2014/main" id="{7F5C0D63-8166-4470-B5C4-319D745AF30B}"/>
              </a:ext>
            </a:extLst>
          </p:cNvPr>
          <p:cNvSpPr txBox="1">
            <a:spLocks noChangeArrowheads="1"/>
          </p:cNvSpPr>
          <p:nvPr/>
        </p:nvSpPr>
        <p:spPr bwMode="auto">
          <a:xfrm>
            <a:off x="4485581" y="478790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10</a:t>
            </a:r>
          </a:p>
        </p:txBody>
      </p:sp>
      <p:sp>
        <p:nvSpPr>
          <p:cNvPr id="307" name="TextBox 149">
            <a:extLst>
              <a:ext uri="{FF2B5EF4-FFF2-40B4-BE49-F238E27FC236}">
                <a16:creationId xmlns:a16="http://schemas.microsoft.com/office/drawing/2014/main" id="{2A1A302A-8D15-4115-8F1C-5B3F07D3E312}"/>
              </a:ext>
            </a:extLst>
          </p:cNvPr>
          <p:cNvSpPr txBox="1">
            <a:spLocks noChangeArrowheads="1"/>
          </p:cNvSpPr>
          <p:nvPr/>
        </p:nvSpPr>
        <p:spPr bwMode="auto">
          <a:xfrm>
            <a:off x="6597189" y="478790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9</a:t>
            </a:r>
          </a:p>
        </p:txBody>
      </p:sp>
      <p:sp>
        <p:nvSpPr>
          <p:cNvPr id="308" name="TextBox 149">
            <a:extLst>
              <a:ext uri="{FF2B5EF4-FFF2-40B4-BE49-F238E27FC236}">
                <a16:creationId xmlns:a16="http://schemas.microsoft.com/office/drawing/2014/main" id="{96F32DB3-2E9B-426C-A78B-620C870FEF31}"/>
              </a:ext>
            </a:extLst>
          </p:cNvPr>
          <p:cNvSpPr txBox="1">
            <a:spLocks noChangeArrowheads="1"/>
          </p:cNvSpPr>
          <p:nvPr/>
        </p:nvSpPr>
        <p:spPr bwMode="auto">
          <a:xfrm>
            <a:off x="8702450" y="478790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8</a:t>
            </a:r>
          </a:p>
        </p:txBody>
      </p:sp>
      <p:sp>
        <p:nvSpPr>
          <p:cNvPr id="309" name="TextBox 149">
            <a:extLst>
              <a:ext uri="{FF2B5EF4-FFF2-40B4-BE49-F238E27FC236}">
                <a16:creationId xmlns:a16="http://schemas.microsoft.com/office/drawing/2014/main" id="{CF3A8A5D-3370-4B82-B051-9A92D324EA4D}"/>
              </a:ext>
            </a:extLst>
          </p:cNvPr>
          <p:cNvSpPr txBox="1">
            <a:spLocks noChangeArrowheads="1"/>
          </p:cNvSpPr>
          <p:nvPr/>
        </p:nvSpPr>
        <p:spPr bwMode="auto">
          <a:xfrm>
            <a:off x="2380321" y="51974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7</a:t>
            </a:r>
          </a:p>
        </p:txBody>
      </p:sp>
      <p:sp>
        <p:nvSpPr>
          <p:cNvPr id="310" name="TextBox 149">
            <a:extLst>
              <a:ext uri="{FF2B5EF4-FFF2-40B4-BE49-F238E27FC236}">
                <a16:creationId xmlns:a16="http://schemas.microsoft.com/office/drawing/2014/main" id="{51DCA808-48AC-4D61-A066-7459822474C3}"/>
              </a:ext>
            </a:extLst>
          </p:cNvPr>
          <p:cNvSpPr txBox="1">
            <a:spLocks noChangeArrowheads="1"/>
          </p:cNvSpPr>
          <p:nvPr/>
        </p:nvSpPr>
        <p:spPr bwMode="auto">
          <a:xfrm>
            <a:off x="4485581" y="51974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6</a:t>
            </a:r>
          </a:p>
        </p:txBody>
      </p:sp>
      <p:sp>
        <p:nvSpPr>
          <p:cNvPr id="311" name="TextBox 149">
            <a:extLst>
              <a:ext uri="{FF2B5EF4-FFF2-40B4-BE49-F238E27FC236}">
                <a16:creationId xmlns:a16="http://schemas.microsoft.com/office/drawing/2014/main" id="{72C96584-F75A-49E3-A261-90CC721A2090}"/>
              </a:ext>
            </a:extLst>
          </p:cNvPr>
          <p:cNvSpPr txBox="1">
            <a:spLocks noChangeArrowheads="1"/>
          </p:cNvSpPr>
          <p:nvPr/>
        </p:nvSpPr>
        <p:spPr bwMode="auto">
          <a:xfrm>
            <a:off x="6597189" y="51974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5</a:t>
            </a:r>
          </a:p>
        </p:txBody>
      </p:sp>
      <p:sp>
        <p:nvSpPr>
          <p:cNvPr id="312" name="TextBox 149">
            <a:extLst>
              <a:ext uri="{FF2B5EF4-FFF2-40B4-BE49-F238E27FC236}">
                <a16:creationId xmlns:a16="http://schemas.microsoft.com/office/drawing/2014/main" id="{DB1D67E0-5B52-4FD7-9F8D-BDF7B51B125A}"/>
              </a:ext>
            </a:extLst>
          </p:cNvPr>
          <p:cNvSpPr txBox="1">
            <a:spLocks noChangeArrowheads="1"/>
          </p:cNvSpPr>
          <p:nvPr/>
        </p:nvSpPr>
        <p:spPr bwMode="auto">
          <a:xfrm>
            <a:off x="8702450" y="51974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4</a:t>
            </a:r>
          </a:p>
        </p:txBody>
      </p:sp>
      <p:sp>
        <p:nvSpPr>
          <p:cNvPr id="313" name="TextBox 149">
            <a:extLst>
              <a:ext uri="{FF2B5EF4-FFF2-40B4-BE49-F238E27FC236}">
                <a16:creationId xmlns:a16="http://schemas.microsoft.com/office/drawing/2014/main" id="{626DC89A-D44D-4A69-BD7F-1D3E8B29DCB1}"/>
              </a:ext>
            </a:extLst>
          </p:cNvPr>
          <p:cNvSpPr txBox="1">
            <a:spLocks noChangeArrowheads="1"/>
          </p:cNvSpPr>
          <p:nvPr/>
        </p:nvSpPr>
        <p:spPr bwMode="auto">
          <a:xfrm>
            <a:off x="2380321" y="559752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3</a:t>
            </a:r>
          </a:p>
        </p:txBody>
      </p:sp>
      <p:sp>
        <p:nvSpPr>
          <p:cNvPr id="314" name="TextBox 149">
            <a:extLst>
              <a:ext uri="{FF2B5EF4-FFF2-40B4-BE49-F238E27FC236}">
                <a16:creationId xmlns:a16="http://schemas.microsoft.com/office/drawing/2014/main" id="{233B3053-F45C-4A2F-ADBD-11A254B56379}"/>
              </a:ext>
            </a:extLst>
          </p:cNvPr>
          <p:cNvSpPr txBox="1">
            <a:spLocks noChangeArrowheads="1"/>
          </p:cNvSpPr>
          <p:nvPr/>
        </p:nvSpPr>
        <p:spPr bwMode="auto">
          <a:xfrm>
            <a:off x="4485581" y="559752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a:t>
            </a:r>
          </a:p>
        </p:txBody>
      </p:sp>
      <p:sp>
        <p:nvSpPr>
          <p:cNvPr id="315" name="TextBox 149">
            <a:extLst>
              <a:ext uri="{FF2B5EF4-FFF2-40B4-BE49-F238E27FC236}">
                <a16:creationId xmlns:a16="http://schemas.microsoft.com/office/drawing/2014/main" id="{06D90344-8C90-4342-97B4-097C15A68698}"/>
              </a:ext>
            </a:extLst>
          </p:cNvPr>
          <p:cNvSpPr txBox="1">
            <a:spLocks noChangeArrowheads="1"/>
          </p:cNvSpPr>
          <p:nvPr/>
        </p:nvSpPr>
        <p:spPr bwMode="auto">
          <a:xfrm>
            <a:off x="6597189" y="559752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1</a:t>
            </a:r>
          </a:p>
        </p:txBody>
      </p:sp>
      <p:sp>
        <p:nvSpPr>
          <p:cNvPr id="316" name="TextBox 149">
            <a:extLst>
              <a:ext uri="{FF2B5EF4-FFF2-40B4-BE49-F238E27FC236}">
                <a16:creationId xmlns:a16="http://schemas.microsoft.com/office/drawing/2014/main" id="{A5B0F8EC-E134-4513-9184-3A632D8DDD55}"/>
              </a:ext>
            </a:extLst>
          </p:cNvPr>
          <p:cNvSpPr txBox="1">
            <a:spLocks noChangeArrowheads="1"/>
          </p:cNvSpPr>
          <p:nvPr/>
        </p:nvSpPr>
        <p:spPr bwMode="auto">
          <a:xfrm>
            <a:off x="8702450" y="559752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0</a:t>
            </a:r>
          </a:p>
        </p:txBody>
      </p:sp>
      <p:sp>
        <p:nvSpPr>
          <p:cNvPr id="317" name="TextBox 149">
            <a:extLst>
              <a:ext uri="{FF2B5EF4-FFF2-40B4-BE49-F238E27FC236}">
                <a16:creationId xmlns:a16="http://schemas.microsoft.com/office/drawing/2014/main" id="{F9E197FB-4672-4FB1-AF94-408ADF8A3693}"/>
              </a:ext>
            </a:extLst>
          </p:cNvPr>
          <p:cNvSpPr txBox="1">
            <a:spLocks noChangeArrowheads="1"/>
          </p:cNvSpPr>
          <p:nvPr/>
        </p:nvSpPr>
        <p:spPr bwMode="auto">
          <a:xfrm>
            <a:off x="8702450" y="313055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24</a:t>
            </a:r>
          </a:p>
        </p:txBody>
      </p:sp>
      <p:sp>
        <p:nvSpPr>
          <p:cNvPr id="318" name="TextBox 149">
            <a:extLst>
              <a:ext uri="{FF2B5EF4-FFF2-40B4-BE49-F238E27FC236}">
                <a16:creationId xmlns:a16="http://schemas.microsoft.com/office/drawing/2014/main" id="{F97407AE-1155-4EB7-8C69-C3813A64323B}"/>
              </a:ext>
            </a:extLst>
          </p:cNvPr>
          <p:cNvSpPr txBox="1">
            <a:spLocks noChangeArrowheads="1"/>
          </p:cNvSpPr>
          <p:nvPr/>
        </p:nvSpPr>
        <p:spPr bwMode="auto">
          <a:xfrm>
            <a:off x="6597189" y="3105150"/>
            <a:ext cx="58185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25</a:t>
            </a:r>
          </a:p>
        </p:txBody>
      </p:sp>
      <p:sp>
        <p:nvSpPr>
          <p:cNvPr id="319" name="TextBox 149">
            <a:extLst>
              <a:ext uri="{FF2B5EF4-FFF2-40B4-BE49-F238E27FC236}">
                <a16:creationId xmlns:a16="http://schemas.microsoft.com/office/drawing/2014/main" id="{0AAD4490-35F8-4182-9436-84DBDE28F410}"/>
              </a:ext>
            </a:extLst>
          </p:cNvPr>
          <p:cNvSpPr txBox="1">
            <a:spLocks noChangeArrowheads="1"/>
          </p:cNvSpPr>
          <p:nvPr/>
        </p:nvSpPr>
        <p:spPr bwMode="auto">
          <a:xfrm>
            <a:off x="4485581" y="313055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26</a:t>
            </a:r>
          </a:p>
        </p:txBody>
      </p:sp>
    </p:spTree>
    <p:extLst>
      <p:ext uri="{BB962C8B-B14F-4D97-AF65-F5344CB8AC3E}">
        <p14:creationId xmlns:p14="http://schemas.microsoft.com/office/powerpoint/2010/main" val="208087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349250" y="1268413"/>
            <a:ext cx="11180763" cy="4086225"/>
          </a:xfrm>
        </p:spPr>
        <p:txBody>
          <a:bodyPr wrap="square" numCol="1" anchor="t" anchorCtr="0" compatLnSpc="1">
            <a:prstTxWarp prst="textNoShape">
              <a:avLst/>
            </a:prstTxWarp>
          </a:bodyPr>
          <a:lstStyle/>
          <a:p>
            <a:r>
              <a:rPr lang="en-GB" dirty="0"/>
              <a:t>General Principles of Processor Interruption Techniques</a:t>
            </a:r>
          </a:p>
          <a:p>
            <a:r>
              <a:rPr lang="en-GB" sz="2400" dirty="0"/>
              <a:t>Cortex-M0 Exception </a:t>
            </a:r>
            <a:r>
              <a:rPr lang="en-GB" dirty="0"/>
              <a:t>T</a:t>
            </a:r>
            <a:r>
              <a:rPr lang="en-GB" sz="2400" dirty="0"/>
              <a:t>ypes</a:t>
            </a:r>
            <a:endParaRPr lang="en-GB" dirty="0"/>
          </a:p>
          <a:p>
            <a:r>
              <a:rPr lang="en-GB" sz="2400" dirty="0"/>
              <a:t>Design and </a:t>
            </a:r>
            <a:r>
              <a:rPr lang="en-GB" dirty="0"/>
              <a:t>I</a:t>
            </a:r>
            <a:r>
              <a:rPr lang="en-GB" sz="2400" dirty="0"/>
              <a:t>mplementation of an Interrupt </a:t>
            </a:r>
            <a:r>
              <a:rPr lang="en-GB" dirty="0"/>
              <a:t>M</a:t>
            </a:r>
            <a:r>
              <a:rPr lang="en-GB" sz="2400" dirty="0"/>
              <a:t>echanism</a:t>
            </a:r>
          </a:p>
          <a:p>
            <a:pPr lvl="1"/>
            <a:r>
              <a:rPr lang="en-GB" dirty="0"/>
              <a:t>Integration with Timer</a:t>
            </a:r>
          </a:p>
          <a:p>
            <a:pPr lvl="1"/>
            <a:r>
              <a:rPr lang="en-GB" dirty="0"/>
              <a:t>Integration with UART</a:t>
            </a:r>
            <a:endParaRPr lang="en-US" altLang="en-US" dirty="0"/>
          </a:p>
        </p:txBody>
      </p:sp>
    </p:spTree>
    <p:extLst>
      <p:ext uri="{BB962C8B-B14F-4D97-AF65-F5344CB8AC3E}">
        <p14:creationId xmlns:p14="http://schemas.microsoft.com/office/powerpoint/2010/main" val="371829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id="{69D80413-DC6C-4DB5-971B-FBD9B1275C3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C4DD3DE7-4729-45C2-8558-A1A55BF09AEF}"/>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US" sz="1000" dirty="0">
                <a:cs typeface="Arial" charset="0"/>
              </a:rPr>
              <a:t>Memory</a:t>
            </a:r>
            <a:endParaRPr lang="en-GB" sz="1000" dirty="0">
              <a:cs typeface="Arial" charset="0"/>
            </a:endParaRPr>
          </a:p>
        </p:txBody>
      </p:sp>
      <p:sp>
        <p:nvSpPr>
          <p:cNvPr id="8" name="Rectangle 7">
            <a:extLst>
              <a:ext uri="{FF2B5EF4-FFF2-40B4-BE49-F238E27FC236}">
                <a16:creationId xmlns:a16="http://schemas.microsoft.com/office/drawing/2014/main" id="{9FF72371-46D5-495D-8EDA-EBD1FE89AE81}"/>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5F3440EC-F0BC-4A7B-A47D-A465196E88BF}"/>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2EFEAD85-D882-4B4A-8B78-6E0F4FB9AC77}"/>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1813B29D-0535-4A76-9FAF-4AB43470281F}"/>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C6F3D7A0-BC53-4733-AB98-2E8A13729053}"/>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F5364043-8F22-4022-AC73-3DE15418C022}"/>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470C9F6E-297C-4CD9-B23C-EFF635719B00}"/>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6B0A4896-3D59-49B5-9309-5F56FA0BF6E9}"/>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95F8C3A1-D027-4E55-BC41-942481DA3BFE}"/>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6F691359-9B46-4ABB-BBFE-34683A950BEB}"/>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35D98C78-ED7B-4096-9104-F597710360FD}"/>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9381F706-3AC2-45FF-BEC2-55A1A846FA46}"/>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1586B6B0-0DCA-4796-A03D-1132D4B91BAD}"/>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A4679D22-2C63-4034-AD42-08752BF65E39}"/>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id="{7A654A94-637E-4703-AEDA-8F4F3D365239}"/>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a:t>
            </a:r>
          </a:p>
          <a:p>
            <a:pPr eaLnBrk="1" hangingPunct="1"/>
            <a:r>
              <a:rPr lang="en-GB" b="0" dirty="0"/>
              <a:t> application development</a:t>
            </a:r>
          </a:p>
        </p:txBody>
      </p:sp>
      <p:sp>
        <p:nvSpPr>
          <p:cNvPr id="23" name="Up Arrow 40">
            <a:extLst>
              <a:ext uri="{FF2B5EF4-FFF2-40B4-BE49-F238E27FC236}">
                <a16:creationId xmlns:a16="http://schemas.microsoft.com/office/drawing/2014/main" id="{1F0A95BC-CD5F-47E3-B63E-9E08DDED8904}"/>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0A182C14-CB90-4C90-AA72-A233E0AA79EF}"/>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4A31FB33-D904-4AA0-A837-DFE3A12DDF32}"/>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FF11EE43-C00E-4089-8FCB-D15B03E10E9E}"/>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8CF55496-4067-4382-B32C-F92153098C64}"/>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435D4516-C546-421A-B79F-2CE1225A2273}"/>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id="{2F9367FF-DD74-4800-895C-056499CB77EF}"/>
              </a:ext>
            </a:extLst>
          </p:cNvPr>
          <p:cNvSpPr/>
          <p:nvPr/>
        </p:nvSpPr>
        <p:spPr bwMode="auto">
          <a:xfrm>
            <a:off x="6341172" y="3463442"/>
            <a:ext cx="4339588" cy="107045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0" name="Curved Down Arrow 47">
            <a:extLst>
              <a:ext uri="{FF2B5EF4-FFF2-40B4-BE49-F238E27FC236}">
                <a16:creationId xmlns:a16="http://schemas.microsoft.com/office/drawing/2014/main" id="{524DC493-61C0-4B03-A269-FA27DAB36581}"/>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1" name="TextBox 67">
            <a:extLst>
              <a:ext uri="{FF2B5EF4-FFF2-40B4-BE49-F238E27FC236}">
                <a16:creationId xmlns:a16="http://schemas.microsoft.com/office/drawing/2014/main" id="{85B68842-99DE-4FC7-B75F-E17F5747EF5C}"/>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 </a:t>
            </a:r>
          </a:p>
        </p:txBody>
      </p:sp>
    </p:spTree>
    <p:extLst>
      <p:ext uri="{BB962C8B-B14F-4D97-AF65-F5344CB8AC3E}">
        <p14:creationId xmlns:p14="http://schemas.microsoft.com/office/powerpoint/2010/main" val="44580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Interrupt Mechanism Process</a:t>
            </a:r>
          </a:p>
        </p:txBody>
      </p:sp>
      <p:graphicFrame>
        <p:nvGraphicFramePr>
          <p:cNvPr id="6" name="Diagram 5">
            <a:extLst>
              <a:ext uri="{FF2B5EF4-FFF2-40B4-BE49-F238E27FC236}">
                <a16:creationId xmlns:a16="http://schemas.microsoft.com/office/drawing/2014/main" id="{28B6BEA3-C47E-4150-8CD5-E957C06D3489}"/>
              </a:ext>
            </a:extLst>
          </p:cNvPr>
          <p:cNvGraphicFramePr/>
          <p:nvPr>
            <p:extLst>
              <p:ext uri="{D42A27DB-BD31-4B8C-83A1-F6EECF244321}">
                <p14:modId xmlns:p14="http://schemas.microsoft.com/office/powerpoint/2010/main" val="334350419"/>
              </p:ext>
            </p:extLst>
          </p:nvPr>
        </p:nvGraphicFramePr>
        <p:xfrm>
          <a:off x="2122802" y="1211701"/>
          <a:ext cx="7590368" cy="4993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4932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Interrupt Implementation for Timer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US" dirty="0"/>
              <a:t>Implement the interrupt mechanism for the AHB timer peripheral, for example:</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An interrupt is generated every time the counter reaches zero.</a:t>
            </a:r>
          </a:p>
          <a:p>
            <a:pPr lvl="1"/>
            <a:r>
              <a:rPr lang="en-IN" altLang="en-US" dirty="0">
                <a:ea typeface="ＭＳ Ｐゴシック" panose="020B0600070205080204" pitchFamily="34" charset="-128"/>
              </a:rPr>
              <a:t>A clear register needs to be added, which is used to clear the interrupt request once the processor finishes its ISR.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68F729C-7803-48E8-BD6C-20E3266EECE2}"/>
              </a:ext>
            </a:extLst>
          </p:cNvPr>
          <p:cNvSpPr/>
          <p:nvPr/>
        </p:nvSpPr>
        <p:spPr bwMode="auto">
          <a:xfrm>
            <a:off x="1453583" y="2874964"/>
            <a:ext cx="9845003" cy="3182937"/>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a:defRPr/>
            </a:pPr>
            <a:endParaRPr lang="en-GB" dirty="0">
              <a:cs typeface="+mn-cs"/>
            </a:endParaRPr>
          </a:p>
        </p:txBody>
      </p:sp>
      <p:cxnSp>
        <p:nvCxnSpPr>
          <p:cNvPr id="6" name="Straight Arrow Connector 5">
            <a:extLst>
              <a:ext uri="{FF2B5EF4-FFF2-40B4-BE49-F238E27FC236}">
                <a16:creationId xmlns:a16="http://schemas.microsoft.com/office/drawing/2014/main" id="{BC8AEA0E-6A25-42FB-9732-FDE23B9706DE}"/>
              </a:ext>
            </a:extLst>
          </p:cNvPr>
          <p:cNvCxnSpPr/>
          <p:nvPr/>
        </p:nvCxnSpPr>
        <p:spPr bwMode="auto">
          <a:xfrm>
            <a:off x="3647708" y="5376863"/>
            <a:ext cx="345305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7" name="Flowchart: Process 6">
            <a:extLst>
              <a:ext uri="{FF2B5EF4-FFF2-40B4-BE49-F238E27FC236}">
                <a16:creationId xmlns:a16="http://schemas.microsoft.com/office/drawing/2014/main" id="{717DEDAC-AC8B-4E09-9CF7-8A6CF0DFF878}"/>
              </a:ext>
            </a:extLst>
          </p:cNvPr>
          <p:cNvSpPr/>
          <p:nvPr/>
        </p:nvSpPr>
        <p:spPr bwMode="auto">
          <a:xfrm>
            <a:off x="2371857" y="3114675"/>
            <a:ext cx="1428191" cy="26670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AHB</a:t>
            </a:r>
          </a:p>
          <a:p>
            <a:pPr algn="ctr">
              <a:defRPr/>
            </a:pPr>
            <a:r>
              <a:rPr lang="en-GB" sz="1200" dirty="0"/>
              <a:t>Interface</a:t>
            </a:r>
          </a:p>
        </p:txBody>
      </p:sp>
      <p:sp>
        <p:nvSpPr>
          <p:cNvPr id="8" name="Left-Right Arrow 6">
            <a:extLst>
              <a:ext uri="{FF2B5EF4-FFF2-40B4-BE49-F238E27FC236}">
                <a16:creationId xmlns:a16="http://schemas.microsoft.com/office/drawing/2014/main" id="{2AF6CF6A-060E-4515-83A3-E773748A3F50}"/>
              </a:ext>
            </a:extLst>
          </p:cNvPr>
          <p:cNvSpPr/>
          <p:nvPr/>
        </p:nvSpPr>
        <p:spPr bwMode="auto">
          <a:xfrm>
            <a:off x="905579" y="3344864"/>
            <a:ext cx="1466278"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9" name="Left-Right Arrow 7">
            <a:extLst>
              <a:ext uri="{FF2B5EF4-FFF2-40B4-BE49-F238E27FC236}">
                <a16:creationId xmlns:a16="http://schemas.microsoft.com/office/drawing/2014/main" id="{7EC583E1-2EBF-4202-8DB1-B8C229DA16E1}"/>
              </a:ext>
            </a:extLst>
          </p:cNvPr>
          <p:cNvSpPr/>
          <p:nvPr/>
        </p:nvSpPr>
        <p:spPr bwMode="auto">
          <a:xfrm>
            <a:off x="905579" y="4037014"/>
            <a:ext cx="1466278"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10" name="Left-Right Arrow 8">
            <a:extLst>
              <a:ext uri="{FF2B5EF4-FFF2-40B4-BE49-F238E27FC236}">
                <a16:creationId xmlns:a16="http://schemas.microsoft.com/office/drawing/2014/main" id="{39C2E2AD-6630-4E1E-B47C-87A13656950F}"/>
              </a:ext>
            </a:extLst>
          </p:cNvPr>
          <p:cNvSpPr/>
          <p:nvPr/>
        </p:nvSpPr>
        <p:spPr bwMode="auto">
          <a:xfrm>
            <a:off x="905579" y="4697414"/>
            <a:ext cx="1466278"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11" name="Right Arrow 9">
            <a:extLst>
              <a:ext uri="{FF2B5EF4-FFF2-40B4-BE49-F238E27FC236}">
                <a16:creationId xmlns:a16="http://schemas.microsoft.com/office/drawing/2014/main" id="{B2DCDD21-5CF6-4E07-86E2-8FA2C8826DA7}"/>
              </a:ext>
            </a:extLst>
          </p:cNvPr>
          <p:cNvSpPr/>
          <p:nvPr/>
        </p:nvSpPr>
        <p:spPr bwMode="auto">
          <a:xfrm>
            <a:off x="3800048" y="3360738"/>
            <a:ext cx="677069" cy="303212"/>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addr</a:t>
            </a:r>
          </a:p>
        </p:txBody>
      </p:sp>
      <p:sp>
        <p:nvSpPr>
          <p:cNvPr id="12" name="Flowchart: Process 11">
            <a:extLst>
              <a:ext uri="{FF2B5EF4-FFF2-40B4-BE49-F238E27FC236}">
                <a16:creationId xmlns:a16="http://schemas.microsoft.com/office/drawing/2014/main" id="{B2E26548-1328-4DB8-9597-5E637531FBAE}"/>
              </a:ext>
            </a:extLst>
          </p:cNvPr>
          <p:cNvSpPr/>
          <p:nvPr/>
        </p:nvSpPr>
        <p:spPr bwMode="auto">
          <a:xfrm>
            <a:off x="4521550" y="3249613"/>
            <a:ext cx="1343558" cy="53498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Address</a:t>
            </a:r>
          </a:p>
          <a:p>
            <a:pPr algn="ctr">
              <a:defRPr/>
            </a:pPr>
            <a:r>
              <a:rPr lang="en-GB" sz="1200" dirty="0"/>
              <a:t>Decoder</a:t>
            </a:r>
          </a:p>
        </p:txBody>
      </p:sp>
      <p:sp>
        <p:nvSpPr>
          <p:cNvPr id="13" name="Left-Right Arrow 11">
            <a:extLst>
              <a:ext uri="{FF2B5EF4-FFF2-40B4-BE49-F238E27FC236}">
                <a16:creationId xmlns:a16="http://schemas.microsoft.com/office/drawing/2014/main" id="{8DAF9885-85E6-4480-BBDD-855A416F7760}"/>
              </a:ext>
            </a:extLst>
          </p:cNvPr>
          <p:cNvSpPr/>
          <p:nvPr/>
        </p:nvSpPr>
        <p:spPr bwMode="auto">
          <a:xfrm>
            <a:off x="3800048" y="4078289"/>
            <a:ext cx="2302034" cy="2746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cs typeface="+mn-cs"/>
              </a:rPr>
              <a:t>Data </a:t>
            </a:r>
            <a:r>
              <a:rPr lang="en-GB" sz="1200" dirty="0"/>
              <a:t>[31:0] </a:t>
            </a:r>
            <a:endParaRPr lang="en-GB" sz="1200" dirty="0">
              <a:cs typeface="+mn-cs"/>
            </a:endParaRPr>
          </a:p>
        </p:txBody>
      </p:sp>
      <p:sp>
        <p:nvSpPr>
          <p:cNvPr id="14" name="Flowchart: Manual Operation 13">
            <a:extLst>
              <a:ext uri="{FF2B5EF4-FFF2-40B4-BE49-F238E27FC236}">
                <a16:creationId xmlns:a16="http://schemas.microsoft.com/office/drawing/2014/main" id="{4F867921-97E4-46B9-8C07-B587D1F0C19A}"/>
              </a:ext>
            </a:extLst>
          </p:cNvPr>
          <p:cNvSpPr/>
          <p:nvPr/>
        </p:nvSpPr>
        <p:spPr bwMode="auto">
          <a:xfrm rot="5400000">
            <a:off x="5682119" y="4179165"/>
            <a:ext cx="1201738"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cxnSp>
        <p:nvCxnSpPr>
          <p:cNvPr id="15" name="Elbow Connector 13">
            <a:extLst>
              <a:ext uri="{FF2B5EF4-FFF2-40B4-BE49-F238E27FC236}">
                <a16:creationId xmlns:a16="http://schemas.microsoft.com/office/drawing/2014/main" id="{9D133DF9-CDA0-4EF0-82C5-2708E8A1ED88}"/>
              </a:ext>
            </a:extLst>
          </p:cNvPr>
          <p:cNvCxnSpPr>
            <a:stCxn id="12" idx="3"/>
            <a:endCxn id="14" idx="1"/>
          </p:cNvCxnSpPr>
          <p:nvPr/>
        </p:nvCxnSpPr>
        <p:spPr bwMode="auto">
          <a:xfrm>
            <a:off x="5865108" y="3517900"/>
            <a:ext cx="416821" cy="36195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6" name="Left-Right Arrow 14">
            <a:extLst>
              <a:ext uri="{FF2B5EF4-FFF2-40B4-BE49-F238E27FC236}">
                <a16:creationId xmlns:a16="http://schemas.microsoft.com/office/drawing/2014/main" id="{F0A01CB6-14DA-4DF4-87E6-B30EF55B40F0}"/>
              </a:ext>
            </a:extLst>
          </p:cNvPr>
          <p:cNvSpPr/>
          <p:nvPr/>
        </p:nvSpPr>
        <p:spPr bwMode="auto">
          <a:xfrm>
            <a:off x="6463892" y="3860800"/>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7" name="Left-Right Arrow 15">
            <a:extLst>
              <a:ext uri="{FF2B5EF4-FFF2-40B4-BE49-F238E27FC236}">
                <a16:creationId xmlns:a16="http://schemas.microsoft.com/office/drawing/2014/main" id="{7C6DFF8B-E5C4-4064-AC47-31F84BF81FA2}"/>
              </a:ext>
            </a:extLst>
          </p:cNvPr>
          <p:cNvSpPr/>
          <p:nvPr/>
        </p:nvSpPr>
        <p:spPr bwMode="auto">
          <a:xfrm>
            <a:off x="6463892" y="4143376"/>
            <a:ext cx="609362" cy="176213"/>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8" name="Left-Right Arrow 16">
            <a:extLst>
              <a:ext uri="{FF2B5EF4-FFF2-40B4-BE49-F238E27FC236}">
                <a16:creationId xmlns:a16="http://schemas.microsoft.com/office/drawing/2014/main" id="{E8D9C5FE-B617-47B2-B65D-74D6E2809D50}"/>
              </a:ext>
            </a:extLst>
          </p:cNvPr>
          <p:cNvSpPr/>
          <p:nvPr/>
        </p:nvSpPr>
        <p:spPr bwMode="auto">
          <a:xfrm>
            <a:off x="6463892" y="4398963"/>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19" name="Flowchart: Process 18">
            <a:extLst>
              <a:ext uri="{FF2B5EF4-FFF2-40B4-BE49-F238E27FC236}">
                <a16:creationId xmlns:a16="http://schemas.microsoft.com/office/drawing/2014/main" id="{8DB6F0E7-43FA-4542-806B-ABAF1AC24EEC}"/>
              </a:ext>
            </a:extLst>
          </p:cNvPr>
          <p:cNvSpPr/>
          <p:nvPr/>
        </p:nvSpPr>
        <p:spPr bwMode="auto">
          <a:xfrm>
            <a:off x="7100759" y="3825876"/>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Load [31:0] </a:t>
            </a:r>
          </a:p>
        </p:txBody>
      </p:sp>
      <p:sp>
        <p:nvSpPr>
          <p:cNvPr id="20" name="Flowchart: Process 19">
            <a:extLst>
              <a:ext uri="{FF2B5EF4-FFF2-40B4-BE49-F238E27FC236}">
                <a16:creationId xmlns:a16="http://schemas.microsoft.com/office/drawing/2014/main" id="{26EF543A-DCC6-4077-BF04-D66F0471E2F8}"/>
              </a:ext>
            </a:extLst>
          </p:cNvPr>
          <p:cNvSpPr/>
          <p:nvPr/>
        </p:nvSpPr>
        <p:spPr bwMode="auto">
          <a:xfrm>
            <a:off x="7100759" y="4106864"/>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Current [31:0] </a:t>
            </a:r>
          </a:p>
        </p:txBody>
      </p:sp>
      <p:sp>
        <p:nvSpPr>
          <p:cNvPr id="21" name="Flowchart: Process 20">
            <a:extLst>
              <a:ext uri="{FF2B5EF4-FFF2-40B4-BE49-F238E27FC236}">
                <a16:creationId xmlns:a16="http://schemas.microsoft.com/office/drawing/2014/main" id="{6DDBD5D0-774C-478A-8E95-B85461A22068}"/>
              </a:ext>
            </a:extLst>
          </p:cNvPr>
          <p:cNvSpPr/>
          <p:nvPr/>
        </p:nvSpPr>
        <p:spPr bwMode="auto">
          <a:xfrm>
            <a:off x="7100759" y="4376739"/>
            <a:ext cx="1633428" cy="212725"/>
          </a:xfrm>
          <a:prstGeom prst="flowChartProcess">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Clear [31:0] </a:t>
            </a:r>
          </a:p>
        </p:txBody>
      </p:sp>
      <p:sp>
        <p:nvSpPr>
          <p:cNvPr id="22" name="Flowchart: Process 21">
            <a:extLst>
              <a:ext uri="{FF2B5EF4-FFF2-40B4-BE49-F238E27FC236}">
                <a16:creationId xmlns:a16="http://schemas.microsoft.com/office/drawing/2014/main" id="{0A2D2958-CA48-44E2-BA1F-1C2206F19C9E}"/>
              </a:ext>
            </a:extLst>
          </p:cNvPr>
          <p:cNvSpPr/>
          <p:nvPr/>
        </p:nvSpPr>
        <p:spPr bwMode="auto">
          <a:xfrm>
            <a:off x="9176399" y="3825875"/>
            <a:ext cx="1582648" cy="1092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32-bit</a:t>
            </a:r>
          </a:p>
          <a:p>
            <a:pPr algn="ctr">
              <a:defRPr/>
            </a:pPr>
            <a:r>
              <a:rPr lang="en-GB" sz="1200" dirty="0"/>
              <a:t>Counter</a:t>
            </a:r>
          </a:p>
        </p:txBody>
      </p:sp>
      <p:sp>
        <p:nvSpPr>
          <p:cNvPr id="23" name="Right Arrow 22">
            <a:extLst>
              <a:ext uri="{FF2B5EF4-FFF2-40B4-BE49-F238E27FC236}">
                <a16:creationId xmlns:a16="http://schemas.microsoft.com/office/drawing/2014/main" id="{B634A156-991A-4473-B5D8-DEF82FA6886D}"/>
              </a:ext>
            </a:extLst>
          </p:cNvPr>
          <p:cNvSpPr/>
          <p:nvPr/>
        </p:nvSpPr>
        <p:spPr bwMode="auto">
          <a:xfrm rot="5400000">
            <a:off x="7755285" y="4888766"/>
            <a:ext cx="322263" cy="29833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cxnSp>
        <p:nvCxnSpPr>
          <p:cNvPr id="24" name="Elbow Connector 23">
            <a:extLst>
              <a:ext uri="{FF2B5EF4-FFF2-40B4-BE49-F238E27FC236}">
                <a16:creationId xmlns:a16="http://schemas.microsoft.com/office/drawing/2014/main" id="{CA15CA38-D5CC-4944-9DB4-ED2F732C8A66}"/>
              </a:ext>
            </a:extLst>
          </p:cNvPr>
          <p:cNvCxnSpPr/>
          <p:nvPr/>
        </p:nvCxnSpPr>
        <p:spPr bwMode="auto">
          <a:xfrm flipV="1">
            <a:off x="8338526" y="4870450"/>
            <a:ext cx="1233534" cy="4826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5" name="Right Arrow 24">
            <a:extLst>
              <a:ext uri="{FF2B5EF4-FFF2-40B4-BE49-F238E27FC236}">
                <a16:creationId xmlns:a16="http://schemas.microsoft.com/office/drawing/2014/main" id="{6AE53182-77AF-4312-81AB-F14A2BA7639B}"/>
              </a:ext>
            </a:extLst>
          </p:cNvPr>
          <p:cNvSpPr/>
          <p:nvPr/>
        </p:nvSpPr>
        <p:spPr bwMode="auto">
          <a:xfrm>
            <a:off x="8734187" y="3860800"/>
            <a:ext cx="44221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6" name="Right Arrow 25">
            <a:extLst>
              <a:ext uri="{FF2B5EF4-FFF2-40B4-BE49-F238E27FC236}">
                <a16:creationId xmlns:a16="http://schemas.microsoft.com/office/drawing/2014/main" id="{D23FDFC2-90BE-4475-91DA-952C67BDF96C}"/>
              </a:ext>
            </a:extLst>
          </p:cNvPr>
          <p:cNvSpPr/>
          <p:nvPr/>
        </p:nvSpPr>
        <p:spPr bwMode="auto">
          <a:xfrm rot="10800000">
            <a:off x="8734187" y="4124325"/>
            <a:ext cx="44221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7" name="Right Arrow 26">
            <a:extLst>
              <a:ext uri="{FF2B5EF4-FFF2-40B4-BE49-F238E27FC236}">
                <a16:creationId xmlns:a16="http://schemas.microsoft.com/office/drawing/2014/main" id="{5C68157E-BCC9-4E21-8750-030616363EB7}"/>
              </a:ext>
            </a:extLst>
          </p:cNvPr>
          <p:cNvSpPr/>
          <p:nvPr/>
        </p:nvSpPr>
        <p:spPr bwMode="auto">
          <a:xfrm>
            <a:off x="8734187" y="4400550"/>
            <a:ext cx="44221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28" name="TextBox 57">
            <a:extLst>
              <a:ext uri="{FF2B5EF4-FFF2-40B4-BE49-F238E27FC236}">
                <a16:creationId xmlns:a16="http://schemas.microsoft.com/office/drawing/2014/main" id="{CA96C971-114C-4F47-9B7D-61C44094A714}"/>
              </a:ext>
            </a:extLst>
          </p:cNvPr>
          <p:cNvSpPr txBox="1">
            <a:spLocks noChangeArrowheads="1"/>
          </p:cNvSpPr>
          <p:nvPr/>
        </p:nvSpPr>
        <p:spPr bwMode="auto">
          <a:xfrm>
            <a:off x="5194388" y="5100639"/>
            <a:ext cx="9478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Clk </a:t>
            </a:r>
          </a:p>
        </p:txBody>
      </p:sp>
      <p:cxnSp>
        <p:nvCxnSpPr>
          <p:cNvPr id="29" name="Elbow Connector 28">
            <a:extLst>
              <a:ext uri="{FF2B5EF4-FFF2-40B4-BE49-F238E27FC236}">
                <a16:creationId xmlns:a16="http://schemas.microsoft.com/office/drawing/2014/main" id="{22AB2630-6B9F-4D5C-950B-4C0BA8CC965B}"/>
              </a:ext>
            </a:extLst>
          </p:cNvPr>
          <p:cNvCxnSpPr>
            <a:cxnSpLocks noChangeShapeType="1"/>
            <a:stCxn id="22" idx="2"/>
          </p:cNvCxnSpPr>
          <p:nvPr/>
        </p:nvCxnSpPr>
        <p:spPr bwMode="auto">
          <a:xfrm rot="5400000">
            <a:off x="6526699" y="2191426"/>
            <a:ext cx="714375" cy="6167674"/>
          </a:xfrm>
          <a:prstGeom prst="bentConnector2">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30" name="Flowchart: Process 29">
            <a:extLst>
              <a:ext uri="{FF2B5EF4-FFF2-40B4-BE49-F238E27FC236}">
                <a16:creationId xmlns:a16="http://schemas.microsoft.com/office/drawing/2014/main" id="{E5C8B435-0969-41B8-A7F1-FB6FF321686B}"/>
              </a:ext>
            </a:extLst>
          </p:cNvPr>
          <p:cNvSpPr/>
          <p:nvPr/>
        </p:nvSpPr>
        <p:spPr bwMode="auto">
          <a:xfrm>
            <a:off x="7100759" y="5191126"/>
            <a:ext cx="1633428" cy="32067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Prescaler</a:t>
            </a:r>
          </a:p>
        </p:txBody>
      </p:sp>
      <p:sp>
        <p:nvSpPr>
          <p:cNvPr id="31" name="TextBox 57">
            <a:extLst>
              <a:ext uri="{FF2B5EF4-FFF2-40B4-BE49-F238E27FC236}">
                <a16:creationId xmlns:a16="http://schemas.microsoft.com/office/drawing/2014/main" id="{7224E06C-BC70-48DC-8FF7-0FF8671BDCEA}"/>
              </a:ext>
            </a:extLst>
          </p:cNvPr>
          <p:cNvSpPr txBox="1">
            <a:spLocks noChangeArrowheads="1"/>
          </p:cNvSpPr>
          <p:nvPr/>
        </p:nvSpPr>
        <p:spPr bwMode="auto">
          <a:xfrm>
            <a:off x="9993113" y="4960939"/>
            <a:ext cx="116582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Counter </a:t>
            </a:r>
          </a:p>
          <a:p>
            <a:pPr eaLnBrk="1" hangingPunct="1"/>
            <a:r>
              <a:rPr lang="en-GB" sz="1200" dirty="0"/>
              <a:t>== 0?</a:t>
            </a:r>
          </a:p>
        </p:txBody>
      </p:sp>
      <p:cxnSp>
        <p:nvCxnSpPr>
          <p:cNvPr id="32" name="Straight Arrow Connector 37">
            <a:extLst>
              <a:ext uri="{FF2B5EF4-FFF2-40B4-BE49-F238E27FC236}">
                <a16:creationId xmlns:a16="http://schemas.microsoft.com/office/drawing/2014/main" id="{414137D0-E163-4FF8-BC19-9A4418F5B46C}"/>
              </a:ext>
            </a:extLst>
          </p:cNvPr>
          <p:cNvCxnSpPr>
            <a:cxnSpLocks noChangeShapeType="1"/>
          </p:cNvCxnSpPr>
          <p:nvPr/>
        </p:nvCxnSpPr>
        <p:spPr bwMode="auto">
          <a:xfrm flipH="1">
            <a:off x="905579" y="5645150"/>
            <a:ext cx="1466278" cy="0"/>
          </a:xfrm>
          <a:prstGeom prst="straightConnector1">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33" name="TextBox 57">
            <a:extLst>
              <a:ext uri="{FF2B5EF4-FFF2-40B4-BE49-F238E27FC236}">
                <a16:creationId xmlns:a16="http://schemas.microsoft.com/office/drawing/2014/main" id="{8D8DC7F4-45B4-430D-AD9C-30742AEFA507}"/>
              </a:ext>
            </a:extLst>
          </p:cNvPr>
          <p:cNvSpPr txBox="1">
            <a:spLocks noChangeArrowheads="1"/>
          </p:cNvSpPr>
          <p:nvPr/>
        </p:nvSpPr>
        <p:spPr bwMode="auto">
          <a:xfrm>
            <a:off x="1034646" y="5353051"/>
            <a:ext cx="13372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Timer_irq</a:t>
            </a:r>
          </a:p>
        </p:txBody>
      </p:sp>
      <p:sp>
        <p:nvSpPr>
          <p:cNvPr id="34" name="TextBox 57">
            <a:extLst>
              <a:ext uri="{FF2B5EF4-FFF2-40B4-BE49-F238E27FC236}">
                <a16:creationId xmlns:a16="http://schemas.microsoft.com/office/drawing/2014/main" id="{E57C69F0-D16A-4EEF-AC7C-2CBFE4AF7BA2}"/>
              </a:ext>
            </a:extLst>
          </p:cNvPr>
          <p:cNvSpPr txBox="1">
            <a:spLocks noChangeArrowheads="1"/>
          </p:cNvSpPr>
          <p:nvPr/>
        </p:nvSpPr>
        <p:spPr bwMode="auto">
          <a:xfrm>
            <a:off x="4037023" y="5643564"/>
            <a:ext cx="2731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Interrupt request</a:t>
            </a:r>
          </a:p>
        </p:txBody>
      </p:sp>
      <p:sp>
        <p:nvSpPr>
          <p:cNvPr id="35" name="Left-Right Arrow 33">
            <a:extLst>
              <a:ext uri="{FF2B5EF4-FFF2-40B4-BE49-F238E27FC236}">
                <a16:creationId xmlns:a16="http://schemas.microsoft.com/office/drawing/2014/main" id="{348B3597-C7EC-45AD-9280-D25E364A3F80}"/>
              </a:ext>
            </a:extLst>
          </p:cNvPr>
          <p:cNvSpPr/>
          <p:nvPr/>
        </p:nvSpPr>
        <p:spPr bwMode="auto">
          <a:xfrm>
            <a:off x="6463892" y="4665663"/>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
        <p:nvSpPr>
          <p:cNvPr id="36" name="Flowchart: Process 35">
            <a:extLst>
              <a:ext uri="{FF2B5EF4-FFF2-40B4-BE49-F238E27FC236}">
                <a16:creationId xmlns:a16="http://schemas.microsoft.com/office/drawing/2014/main" id="{94FAC70D-4ACD-4968-922C-AD010277527A}"/>
              </a:ext>
            </a:extLst>
          </p:cNvPr>
          <p:cNvSpPr/>
          <p:nvPr/>
        </p:nvSpPr>
        <p:spPr bwMode="auto">
          <a:xfrm>
            <a:off x="7100759" y="4643439"/>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sp>
        <p:nvSpPr>
          <p:cNvPr id="37" name="Right Arrow 35">
            <a:extLst>
              <a:ext uri="{FF2B5EF4-FFF2-40B4-BE49-F238E27FC236}">
                <a16:creationId xmlns:a16="http://schemas.microsoft.com/office/drawing/2014/main" id="{2F901AFF-9512-4D93-BF5E-8EF5F664FB9F}"/>
              </a:ext>
            </a:extLst>
          </p:cNvPr>
          <p:cNvSpPr/>
          <p:nvPr/>
        </p:nvSpPr>
        <p:spPr bwMode="auto">
          <a:xfrm>
            <a:off x="8734187" y="4667250"/>
            <a:ext cx="44221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mn-cs"/>
            </a:endParaRPr>
          </a:p>
        </p:txBody>
      </p:sp>
    </p:spTree>
    <p:extLst>
      <p:ext uri="{BB962C8B-B14F-4D97-AF65-F5344CB8AC3E}">
        <p14:creationId xmlns:p14="http://schemas.microsoft.com/office/powerpoint/2010/main" val="227619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Interrupt Implementation for UART</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Implement the interrupt mechanism for the AHB UART peripheral</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For example, the interrupt can be generated if the receiver FIFO is not empty.</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8236AE0-27AD-4BA6-AD45-677047EE9108}"/>
              </a:ext>
            </a:extLst>
          </p:cNvPr>
          <p:cNvSpPr/>
          <p:nvPr/>
        </p:nvSpPr>
        <p:spPr bwMode="auto">
          <a:xfrm>
            <a:off x="2232212" y="3033713"/>
            <a:ext cx="8012685" cy="277495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6" name="Rectangle 5">
            <a:extLst>
              <a:ext uri="{FF2B5EF4-FFF2-40B4-BE49-F238E27FC236}">
                <a16:creationId xmlns:a16="http://schemas.microsoft.com/office/drawing/2014/main" id="{94C7CE01-8AD4-4F66-9FAB-93A7FF7EDB00}"/>
              </a:ext>
            </a:extLst>
          </p:cNvPr>
          <p:cNvSpPr/>
          <p:nvPr/>
        </p:nvSpPr>
        <p:spPr bwMode="auto">
          <a:xfrm>
            <a:off x="7834957" y="327183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Transmitter</a:t>
            </a:r>
          </a:p>
        </p:txBody>
      </p:sp>
      <p:sp>
        <p:nvSpPr>
          <p:cNvPr id="7" name="Rectangle 6">
            <a:extLst>
              <a:ext uri="{FF2B5EF4-FFF2-40B4-BE49-F238E27FC236}">
                <a16:creationId xmlns:a16="http://schemas.microsoft.com/office/drawing/2014/main" id="{9DF15573-5FD0-4247-85F7-DA323D08CCC6}"/>
              </a:ext>
            </a:extLst>
          </p:cNvPr>
          <p:cNvSpPr/>
          <p:nvPr/>
        </p:nvSpPr>
        <p:spPr bwMode="auto">
          <a:xfrm>
            <a:off x="7834957" y="4641851"/>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 </a:t>
            </a:r>
          </a:p>
          <a:p>
            <a:pPr algn="ctr">
              <a:defRPr/>
            </a:pPr>
            <a:r>
              <a:rPr lang="en-GB" sz="1200" b="0" dirty="0"/>
              <a:t>Receiver</a:t>
            </a:r>
          </a:p>
        </p:txBody>
      </p:sp>
      <p:sp>
        <p:nvSpPr>
          <p:cNvPr id="8" name="Rectangle 7">
            <a:extLst>
              <a:ext uri="{FF2B5EF4-FFF2-40B4-BE49-F238E27FC236}">
                <a16:creationId xmlns:a16="http://schemas.microsoft.com/office/drawing/2014/main" id="{A21E7F66-ACD2-4413-A672-D2B713D4A3D1}"/>
              </a:ext>
            </a:extLst>
          </p:cNvPr>
          <p:cNvSpPr/>
          <p:nvPr/>
        </p:nvSpPr>
        <p:spPr bwMode="auto">
          <a:xfrm>
            <a:off x="7834957" y="4016376"/>
            <a:ext cx="1999468" cy="38576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Baud Rate </a:t>
            </a:r>
          </a:p>
          <a:p>
            <a:pPr algn="ctr">
              <a:defRPr/>
            </a:pPr>
            <a:r>
              <a:rPr lang="en-GB" sz="1200" b="0" dirty="0"/>
              <a:t>Generator</a:t>
            </a:r>
          </a:p>
        </p:txBody>
      </p:sp>
      <p:sp>
        <p:nvSpPr>
          <p:cNvPr id="9" name="Rectangle 8">
            <a:extLst>
              <a:ext uri="{FF2B5EF4-FFF2-40B4-BE49-F238E27FC236}">
                <a16:creationId xmlns:a16="http://schemas.microsoft.com/office/drawing/2014/main" id="{E7F2843E-9335-4478-895A-1174623B9511}"/>
              </a:ext>
            </a:extLst>
          </p:cNvPr>
          <p:cNvSpPr/>
          <p:nvPr/>
        </p:nvSpPr>
        <p:spPr bwMode="auto">
          <a:xfrm>
            <a:off x="4756408" y="327183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Transmitter</a:t>
            </a:r>
          </a:p>
          <a:p>
            <a:pPr algn="ctr">
              <a:defRPr/>
            </a:pPr>
            <a:r>
              <a:rPr lang="en-GB" sz="1200" b="0" dirty="0"/>
              <a:t>FIFO</a:t>
            </a:r>
          </a:p>
        </p:txBody>
      </p:sp>
      <p:sp>
        <p:nvSpPr>
          <p:cNvPr id="10" name="Rectangle 9">
            <a:extLst>
              <a:ext uri="{FF2B5EF4-FFF2-40B4-BE49-F238E27FC236}">
                <a16:creationId xmlns:a16="http://schemas.microsoft.com/office/drawing/2014/main" id="{7186971A-EDB1-45CF-ABDF-8D94E1738D00}"/>
              </a:ext>
            </a:extLst>
          </p:cNvPr>
          <p:cNvSpPr/>
          <p:nvPr/>
        </p:nvSpPr>
        <p:spPr bwMode="auto">
          <a:xfrm>
            <a:off x="4756408" y="4641851"/>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Receiver</a:t>
            </a:r>
          </a:p>
          <a:p>
            <a:pPr algn="ctr">
              <a:defRPr/>
            </a:pPr>
            <a:r>
              <a:rPr lang="en-GB" sz="1200" b="0" dirty="0"/>
              <a:t>FIFO</a:t>
            </a:r>
          </a:p>
        </p:txBody>
      </p:sp>
      <p:cxnSp>
        <p:nvCxnSpPr>
          <p:cNvPr id="11" name="Straight Arrow Connector 10">
            <a:extLst>
              <a:ext uri="{FF2B5EF4-FFF2-40B4-BE49-F238E27FC236}">
                <a16:creationId xmlns:a16="http://schemas.microsoft.com/office/drawing/2014/main" id="{6AB65554-320B-4888-955C-3B683B1CD282}"/>
              </a:ext>
            </a:extLst>
          </p:cNvPr>
          <p:cNvCxnSpPr/>
          <p:nvPr/>
        </p:nvCxnSpPr>
        <p:spPr bwMode="auto">
          <a:xfrm>
            <a:off x="9834425" y="350361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DBFF0E2D-9812-4C81-A6CF-01D9A6DC106C}"/>
              </a:ext>
            </a:extLst>
          </p:cNvPr>
          <p:cNvCxnSpPr/>
          <p:nvPr/>
        </p:nvCxnSpPr>
        <p:spPr bwMode="auto">
          <a:xfrm flipH="1">
            <a:off x="9861931" y="4894263"/>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35BF4EF6-EDF0-4936-ADBE-F356B988630A}"/>
              </a:ext>
            </a:extLst>
          </p:cNvPr>
          <p:cNvCxnSpPr/>
          <p:nvPr/>
        </p:nvCxnSpPr>
        <p:spPr bwMode="auto">
          <a:xfrm>
            <a:off x="6755878" y="3321050"/>
            <a:ext cx="10558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A78E0990-FFF0-4D98-9AC3-A5502A575265}"/>
              </a:ext>
            </a:extLst>
          </p:cNvPr>
          <p:cNvCxnSpPr/>
          <p:nvPr/>
        </p:nvCxnSpPr>
        <p:spPr bwMode="auto">
          <a:xfrm flipH="1">
            <a:off x="6755878" y="3751263"/>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0E6DB246-48B5-4C13-818E-C9A9D2CD16AF}"/>
              </a:ext>
            </a:extLst>
          </p:cNvPr>
          <p:cNvCxnSpPr/>
          <p:nvPr/>
        </p:nvCxnSpPr>
        <p:spPr bwMode="auto">
          <a:xfrm>
            <a:off x="6755878" y="3546475"/>
            <a:ext cx="10558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83A0B320-A5EC-49FD-B833-1EB3CF60EE29}"/>
              </a:ext>
            </a:extLst>
          </p:cNvPr>
          <p:cNvCxnSpPr/>
          <p:nvPr/>
        </p:nvCxnSpPr>
        <p:spPr bwMode="auto">
          <a:xfrm flipH="1">
            <a:off x="6738952" y="502761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42590D8C-8C8F-4FF1-844E-0976E05CA54F}"/>
              </a:ext>
            </a:extLst>
          </p:cNvPr>
          <p:cNvCxnSpPr/>
          <p:nvPr/>
        </p:nvCxnSpPr>
        <p:spPr bwMode="auto">
          <a:xfrm flipV="1">
            <a:off x="8820937" y="3778250"/>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8A316D9D-CC59-4DB7-8E18-C7EB068E5F39}"/>
              </a:ext>
            </a:extLst>
          </p:cNvPr>
          <p:cNvCxnSpPr/>
          <p:nvPr/>
        </p:nvCxnSpPr>
        <p:spPr bwMode="auto">
          <a:xfrm>
            <a:off x="8808242" y="4398964"/>
            <a:ext cx="0" cy="2428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D0133797-461F-4740-AAFF-FA9A819E3F19}"/>
              </a:ext>
            </a:extLst>
          </p:cNvPr>
          <p:cNvCxnSpPr/>
          <p:nvPr/>
        </p:nvCxnSpPr>
        <p:spPr bwMode="auto">
          <a:xfrm flipH="1">
            <a:off x="3662520" y="3670300"/>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3D80FAC9-288C-4D9C-80C2-5A75C54BDBEB}"/>
              </a:ext>
            </a:extLst>
          </p:cNvPr>
          <p:cNvCxnSpPr/>
          <p:nvPr/>
        </p:nvCxnSpPr>
        <p:spPr bwMode="auto">
          <a:xfrm>
            <a:off x="3702721" y="3336925"/>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8D656FD5-E00D-4CB4-B120-3CB631E547F8}"/>
              </a:ext>
            </a:extLst>
          </p:cNvPr>
          <p:cNvCxnSpPr/>
          <p:nvPr/>
        </p:nvCxnSpPr>
        <p:spPr bwMode="auto">
          <a:xfrm flipH="1">
            <a:off x="3662520" y="4916488"/>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27377235-C00C-42FE-9546-12602161489E}"/>
              </a:ext>
            </a:extLst>
          </p:cNvPr>
          <p:cNvSpPr txBox="1">
            <a:spLocks noChangeArrowheads="1"/>
          </p:cNvSpPr>
          <p:nvPr/>
        </p:nvSpPr>
        <p:spPr bwMode="auto">
          <a:xfrm>
            <a:off x="10251246" y="3224213"/>
            <a:ext cx="127373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TX</a:t>
            </a:r>
          </a:p>
        </p:txBody>
      </p:sp>
      <p:sp>
        <p:nvSpPr>
          <p:cNvPr id="23" name="TextBox 87">
            <a:extLst>
              <a:ext uri="{FF2B5EF4-FFF2-40B4-BE49-F238E27FC236}">
                <a16:creationId xmlns:a16="http://schemas.microsoft.com/office/drawing/2014/main" id="{33C68D7C-7A5C-43F2-B142-EE128E9CB9DB}"/>
              </a:ext>
            </a:extLst>
          </p:cNvPr>
          <p:cNvSpPr txBox="1">
            <a:spLocks noChangeArrowheads="1"/>
          </p:cNvSpPr>
          <p:nvPr/>
        </p:nvSpPr>
        <p:spPr bwMode="auto">
          <a:xfrm>
            <a:off x="10251246" y="4595814"/>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UART RX</a:t>
            </a:r>
          </a:p>
        </p:txBody>
      </p:sp>
      <p:sp>
        <p:nvSpPr>
          <p:cNvPr id="24" name="TextBox 88">
            <a:extLst>
              <a:ext uri="{FF2B5EF4-FFF2-40B4-BE49-F238E27FC236}">
                <a16:creationId xmlns:a16="http://schemas.microsoft.com/office/drawing/2014/main" id="{0A87526E-FD18-428A-AB68-B0A8D9652873}"/>
              </a:ext>
            </a:extLst>
          </p:cNvPr>
          <p:cNvSpPr txBox="1">
            <a:spLocks noChangeArrowheads="1"/>
          </p:cNvSpPr>
          <p:nvPr/>
        </p:nvSpPr>
        <p:spPr bwMode="auto">
          <a:xfrm>
            <a:off x="7060559" y="3078164"/>
            <a:ext cx="9076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25" name="TextBox 89">
            <a:extLst>
              <a:ext uri="{FF2B5EF4-FFF2-40B4-BE49-F238E27FC236}">
                <a16:creationId xmlns:a16="http://schemas.microsoft.com/office/drawing/2014/main" id="{BECCB06C-B03C-4921-A00C-C1E99C1238EB}"/>
              </a:ext>
            </a:extLst>
          </p:cNvPr>
          <p:cNvSpPr txBox="1">
            <a:spLocks noChangeArrowheads="1"/>
          </p:cNvSpPr>
          <p:nvPr/>
        </p:nvSpPr>
        <p:spPr bwMode="auto">
          <a:xfrm>
            <a:off x="7064791" y="3305176"/>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Start</a:t>
            </a:r>
          </a:p>
        </p:txBody>
      </p:sp>
      <p:sp>
        <p:nvSpPr>
          <p:cNvPr id="26" name="TextBox 90">
            <a:extLst>
              <a:ext uri="{FF2B5EF4-FFF2-40B4-BE49-F238E27FC236}">
                <a16:creationId xmlns:a16="http://schemas.microsoft.com/office/drawing/2014/main" id="{50D83778-7251-423F-94AF-6DD66913B9A8}"/>
              </a:ext>
            </a:extLst>
          </p:cNvPr>
          <p:cNvSpPr txBox="1">
            <a:spLocks noChangeArrowheads="1"/>
          </p:cNvSpPr>
          <p:nvPr/>
        </p:nvSpPr>
        <p:spPr bwMode="auto">
          <a:xfrm>
            <a:off x="7064791" y="3533776"/>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sp>
        <p:nvSpPr>
          <p:cNvPr id="27" name="TextBox 91">
            <a:extLst>
              <a:ext uri="{FF2B5EF4-FFF2-40B4-BE49-F238E27FC236}">
                <a16:creationId xmlns:a16="http://schemas.microsoft.com/office/drawing/2014/main" id="{DCFAD570-0B63-4538-980A-500F5597BFDA}"/>
              </a:ext>
            </a:extLst>
          </p:cNvPr>
          <p:cNvSpPr txBox="1">
            <a:spLocks noChangeArrowheads="1"/>
          </p:cNvSpPr>
          <p:nvPr/>
        </p:nvSpPr>
        <p:spPr bwMode="auto">
          <a:xfrm>
            <a:off x="8789200" y="3759201"/>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8" name="TextBox 92">
            <a:extLst>
              <a:ext uri="{FF2B5EF4-FFF2-40B4-BE49-F238E27FC236}">
                <a16:creationId xmlns:a16="http://schemas.microsoft.com/office/drawing/2014/main" id="{BD27D084-0BD8-4A3F-9C92-23E9282EFEEB}"/>
              </a:ext>
            </a:extLst>
          </p:cNvPr>
          <p:cNvSpPr txBox="1">
            <a:spLocks noChangeArrowheads="1"/>
          </p:cNvSpPr>
          <p:nvPr/>
        </p:nvSpPr>
        <p:spPr bwMode="auto">
          <a:xfrm>
            <a:off x="8789200" y="438308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Tick</a:t>
            </a:r>
          </a:p>
        </p:txBody>
      </p:sp>
      <p:sp>
        <p:nvSpPr>
          <p:cNvPr id="29" name="TextBox 93">
            <a:extLst>
              <a:ext uri="{FF2B5EF4-FFF2-40B4-BE49-F238E27FC236}">
                <a16:creationId xmlns:a16="http://schemas.microsoft.com/office/drawing/2014/main" id="{B209CAAD-F376-47D2-A0D3-1D92477FF3C7}"/>
              </a:ext>
            </a:extLst>
          </p:cNvPr>
          <p:cNvSpPr txBox="1">
            <a:spLocks noChangeArrowheads="1"/>
          </p:cNvSpPr>
          <p:nvPr/>
        </p:nvSpPr>
        <p:spPr bwMode="auto">
          <a:xfrm>
            <a:off x="3819092" y="3400426"/>
            <a:ext cx="93731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sp>
        <p:nvSpPr>
          <p:cNvPr id="30" name="TextBox 94">
            <a:extLst>
              <a:ext uri="{FF2B5EF4-FFF2-40B4-BE49-F238E27FC236}">
                <a16:creationId xmlns:a16="http://schemas.microsoft.com/office/drawing/2014/main" id="{381F0299-4C20-474D-97DC-C470A45DC9DF}"/>
              </a:ext>
            </a:extLst>
          </p:cNvPr>
          <p:cNvSpPr txBox="1">
            <a:spLocks noChangeArrowheads="1"/>
          </p:cNvSpPr>
          <p:nvPr/>
        </p:nvSpPr>
        <p:spPr bwMode="auto">
          <a:xfrm>
            <a:off x="3658288" y="307816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cxnSp>
        <p:nvCxnSpPr>
          <p:cNvPr id="31" name="Straight Arrow Connector 30">
            <a:extLst>
              <a:ext uri="{FF2B5EF4-FFF2-40B4-BE49-F238E27FC236}">
                <a16:creationId xmlns:a16="http://schemas.microsoft.com/office/drawing/2014/main" id="{480F2432-149C-425C-8335-56EE01004BCE}"/>
              </a:ext>
            </a:extLst>
          </p:cNvPr>
          <p:cNvCxnSpPr/>
          <p:nvPr/>
        </p:nvCxnSpPr>
        <p:spPr bwMode="auto">
          <a:xfrm flipH="1">
            <a:off x="6738952" y="4797425"/>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A9063EC3-1D40-4157-B4EB-0A1C0D6BAE81}"/>
              </a:ext>
            </a:extLst>
          </p:cNvPr>
          <p:cNvSpPr txBox="1">
            <a:spLocks noChangeArrowheads="1"/>
          </p:cNvSpPr>
          <p:nvPr/>
        </p:nvSpPr>
        <p:spPr bwMode="auto">
          <a:xfrm>
            <a:off x="6832048" y="4552951"/>
            <a:ext cx="90769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 </a:t>
            </a:r>
          </a:p>
        </p:txBody>
      </p:sp>
      <p:sp>
        <p:nvSpPr>
          <p:cNvPr id="33" name="TextBox 97">
            <a:extLst>
              <a:ext uri="{FF2B5EF4-FFF2-40B4-BE49-F238E27FC236}">
                <a16:creationId xmlns:a16="http://schemas.microsoft.com/office/drawing/2014/main" id="{65F60248-4828-4D8A-8B34-B6A193F12490}"/>
              </a:ext>
            </a:extLst>
          </p:cNvPr>
          <p:cNvSpPr txBox="1">
            <a:spLocks noChangeArrowheads="1"/>
          </p:cNvSpPr>
          <p:nvPr/>
        </p:nvSpPr>
        <p:spPr bwMode="auto">
          <a:xfrm>
            <a:off x="6848975" y="4805364"/>
            <a:ext cx="9076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Done</a:t>
            </a:r>
          </a:p>
        </p:txBody>
      </p:sp>
      <p:cxnSp>
        <p:nvCxnSpPr>
          <p:cNvPr id="34" name="Straight Arrow Connector 33">
            <a:extLst>
              <a:ext uri="{FF2B5EF4-FFF2-40B4-BE49-F238E27FC236}">
                <a16:creationId xmlns:a16="http://schemas.microsoft.com/office/drawing/2014/main" id="{90AD6018-5AC3-4D47-B0FD-9229CC008A10}"/>
              </a:ext>
            </a:extLst>
          </p:cNvPr>
          <p:cNvCxnSpPr/>
          <p:nvPr/>
        </p:nvCxnSpPr>
        <p:spPr bwMode="auto">
          <a:xfrm flipH="1">
            <a:off x="3662520" y="4700588"/>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149C3631-EE8F-4AEE-B19F-4FD5AA6C664E}"/>
              </a:ext>
            </a:extLst>
          </p:cNvPr>
          <p:cNvSpPr txBox="1">
            <a:spLocks noChangeArrowheads="1"/>
          </p:cNvSpPr>
          <p:nvPr/>
        </p:nvSpPr>
        <p:spPr bwMode="auto">
          <a:xfrm>
            <a:off x="3833902" y="4460876"/>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Data</a:t>
            </a:r>
          </a:p>
        </p:txBody>
      </p:sp>
      <p:sp>
        <p:nvSpPr>
          <p:cNvPr id="36" name="TextBox 100">
            <a:extLst>
              <a:ext uri="{FF2B5EF4-FFF2-40B4-BE49-F238E27FC236}">
                <a16:creationId xmlns:a16="http://schemas.microsoft.com/office/drawing/2014/main" id="{20E3B952-14FF-4FB5-BF3D-83C4F8C0B756}"/>
              </a:ext>
            </a:extLst>
          </p:cNvPr>
          <p:cNvSpPr txBox="1">
            <a:spLocks noChangeArrowheads="1"/>
          </p:cNvSpPr>
          <p:nvPr/>
        </p:nvSpPr>
        <p:spPr bwMode="auto">
          <a:xfrm>
            <a:off x="3840250" y="468947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Ready</a:t>
            </a:r>
          </a:p>
        </p:txBody>
      </p:sp>
      <p:cxnSp>
        <p:nvCxnSpPr>
          <p:cNvPr id="37" name="Straight Arrow Connector 36">
            <a:extLst>
              <a:ext uri="{FF2B5EF4-FFF2-40B4-BE49-F238E27FC236}">
                <a16:creationId xmlns:a16="http://schemas.microsoft.com/office/drawing/2014/main" id="{3D914B82-492E-48E5-BBBC-B37B8C574680}"/>
              </a:ext>
            </a:extLst>
          </p:cNvPr>
          <p:cNvCxnSpPr/>
          <p:nvPr/>
        </p:nvCxnSpPr>
        <p:spPr bwMode="auto">
          <a:xfrm flipH="1">
            <a:off x="3662520" y="5122863"/>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2C8E478A-FC55-4A17-8EC5-C54FA95A5F10}"/>
              </a:ext>
            </a:extLst>
          </p:cNvPr>
          <p:cNvSpPr txBox="1">
            <a:spLocks noChangeArrowheads="1"/>
          </p:cNvSpPr>
          <p:nvPr/>
        </p:nvSpPr>
        <p:spPr bwMode="auto">
          <a:xfrm>
            <a:off x="3850829" y="4903789"/>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Full</a:t>
            </a:r>
          </a:p>
        </p:txBody>
      </p:sp>
      <p:cxnSp>
        <p:nvCxnSpPr>
          <p:cNvPr id="39" name="Straight Connector 38">
            <a:extLst>
              <a:ext uri="{FF2B5EF4-FFF2-40B4-BE49-F238E27FC236}">
                <a16:creationId xmlns:a16="http://schemas.microsoft.com/office/drawing/2014/main" id="{7DF562A1-61D2-4C1C-8464-25D5E510E662}"/>
              </a:ext>
            </a:extLst>
          </p:cNvPr>
          <p:cNvCxnSpPr/>
          <p:nvPr/>
        </p:nvCxnSpPr>
        <p:spPr bwMode="auto">
          <a:xfrm flipV="1">
            <a:off x="6880712" y="324008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EDB53D0E-67AA-4F8A-AF33-CCC98B26D900}"/>
              </a:ext>
            </a:extLst>
          </p:cNvPr>
          <p:cNvSpPr txBox="1">
            <a:spLocks noChangeArrowheads="1"/>
          </p:cNvSpPr>
          <p:nvPr/>
        </p:nvSpPr>
        <p:spPr bwMode="auto">
          <a:xfrm>
            <a:off x="6719908" y="3138489"/>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1" name="Straight Connector 40">
            <a:extLst>
              <a:ext uri="{FF2B5EF4-FFF2-40B4-BE49-F238E27FC236}">
                <a16:creationId xmlns:a16="http://schemas.microsoft.com/office/drawing/2014/main" id="{21038B9D-3AE1-42F5-95AE-44639E1C3E43}"/>
              </a:ext>
            </a:extLst>
          </p:cNvPr>
          <p:cNvCxnSpPr/>
          <p:nvPr/>
        </p:nvCxnSpPr>
        <p:spPr bwMode="auto">
          <a:xfrm flipV="1">
            <a:off x="7629719" y="471963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D420D5CE-0CB4-43B4-A634-39B5D646B6DB}"/>
              </a:ext>
            </a:extLst>
          </p:cNvPr>
          <p:cNvSpPr txBox="1">
            <a:spLocks noChangeArrowheads="1"/>
          </p:cNvSpPr>
          <p:nvPr/>
        </p:nvSpPr>
        <p:spPr bwMode="auto">
          <a:xfrm>
            <a:off x="7413904" y="4618039"/>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3" name="Straight Connector 42">
            <a:extLst>
              <a:ext uri="{FF2B5EF4-FFF2-40B4-BE49-F238E27FC236}">
                <a16:creationId xmlns:a16="http://schemas.microsoft.com/office/drawing/2014/main" id="{50D8F0AE-375D-49DF-B6C1-E5B3AEFC2A0E}"/>
              </a:ext>
            </a:extLst>
          </p:cNvPr>
          <p:cNvCxnSpPr/>
          <p:nvPr/>
        </p:nvCxnSpPr>
        <p:spPr bwMode="auto">
          <a:xfrm flipV="1">
            <a:off x="4358630" y="326390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3F42D444-FE64-4EC0-88AB-92BA39E0DAAE}"/>
              </a:ext>
            </a:extLst>
          </p:cNvPr>
          <p:cNvSpPr txBox="1">
            <a:spLocks noChangeArrowheads="1"/>
          </p:cNvSpPr>
          <p:nvPr/>
        </p:nvSpPr>
        <p:spPr bwMode="auto">
          <a:xfrm>
            <a:off x="4142815" y="3162300"/>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cxnSp>
        <p:nvCxnSpPr>
          <p:cNvPr id="45" name="Straight Connector 44">
            <a:extLst>
              <a:ext uri="{FF2B5EF4-FFF2-40B4-BE49-F238E27FC236}">
                <a16:creationId xmlns:a16="http://schemas.microsoft.com/office/drawing/2014/main" id="{F6B9DDC7-8115-4410-81D4-37EB3F217040}"/>
              </a:ext>
            </a:extLst>
          </p:cNvPr>
          <p:cNvCxnSpPr/>
          <p:nvPr/>
        </p:nvCxnSpPr>
        <p:spPr bwMode="auto">
          <a:xfrm flipV="1">
            <a:off x="4568099" y="463073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FD9EEB05-A9F0-4B33-9F5E-0606A5E16095}"/>
              </a:ext>
            </a:extLst>
          </p:cNvPr>
          <p:cNvSpPr txBox="1">
            <a:spLocks noChangeArrowheads="1"/>
          </p:cNvSpPr>
          <p:nvPr/>
        </p:nvSpPr>
        <p:spPr bwMode="auto">
          <a:xfrm>
            <a:off x="4352284" y="45291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900" b="0" dirty="0"/>
              <a:t>8</a:t>
            </a:r>
          </a:p>
        </p:txBody>
      </p:sp>
      <p:sp>
        <p:nvSpPr>
          <p:cNvPr id="47" name="Left-Right Arrow 46">
            <a:extLst>
              <a:ext uri="{FF2B5EF4-FFF2-40B4-BE49-F238E27FC236}">
                <a16:creationId xmlns:a16="http://schemas.microsoft.com/office/drawing/2014/main" id="{989F0D47-E6B1-430D-BC5F-D9F15F2090C6}"/>
              </a:ext>
            </a:extLst>
          </p:cNvPr>
          <p:cNvSpPr/>
          <p:nvPr/>
        </p:nvSpPr>
        <p:spPr bwMode="auto">
          <a:xfrm>
            <a:off x="1294894" y="331470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Data [31:0] </a:t>
            </a:r>
          </a:p>
        </p:txBody>
      </p:sp>
      <p:sp>
        <p:nvSpPr>
          <p:cNvPr id="48" name="Left-Right Arrow 47">
            <a:extLst>
              <a:ext uri="{FF2B5EF4-FFF2-40B4-BE49-F238E27FC236}">
                <a16:creationId xmlns:a16="http://schemas.microsoft.com/office/drawing/2014/main" id="{50E21F48-CD67-436E-B7E4-9CDD41BB8A94}"/>
              </a:ext>
            </a:extLst>
          </p:cNvPr>
          <p:cNvSpPr/>
          <p:nvPr/>
        </p:nvSpPr>
        <p:spPr bwMode="auto">
          <a:xfrm>
            <a:off x="1294894" y="40068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Addr [31:0]  </a:t>
            </a:r>
          </a:p>
        </p:txBody>
      </p:sp>
      <p:sp>
        <p:nvSpPr>
          <p:cNvPr id="49" name="Left-Right Arrow 48">
            <a:extLst>
              <a:ext uri="{FF2B5EF4-FFF2-40B4-BE49-F238E27FC236}">
                <a16:creationId xmlns:a16="http://schemas.microsoft.com/office/drawing/2014/main" id="{935DEF9E-8B90-4247-BCBD-DF0C4193465D}"/>
              </a:ext>
            </a:extLst>
          </p:cNvPr>
          <p:cNvSpPr/>
          <p:nvPr/>
        </p:nvSpPr>
        <p:spPr bwMode="auto">
          <a:xfrm>
            <a:off x="1294894" y="46672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dirty="0"/>
              <a:t>Control [31:0] </a:t>
            </a:r>
          </a:p>
        </p:txBody>
      </p:sp>
      <p:cxnSp>
        <p:nvCxnSpPr>
          <p:cNvPr id="50" name="Elbow Connector 49">
            <a:extLst>
              <a:ext uri="{FF2B5EF4-FFF2-40B4-BE49-F238E27FC236}">
                <a16:creationId xmlns:a16="http://schemas.microsoft.com/office/drawing/2014/main" id="{2EDE19A4-AB2A-4245-9A3F-2B2188F9411C}"/>
              </a:ext>
            </a:extLst>
          </p:cNvPr>
          <p:cNvCxnSpPr>
            <a:cxnSpLocks noChangeShapeType="1"/>
          </p:cNvCxnSpPr>
          <p:nvPr/>
        </p:nvCxnSpPr>
        <p:spPr bwMode="auto">
          <a:xfrm rot="5400000">
            <a:off x="4562480" y="4263113"/>
            <a:ext cx="328612" cy="2098913"/>
          </a:xfrm>
          <a:prstGeom prst="bentConnector2">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51" name="TextBox 57">
            <a:extLst>
              <a:ext uri="{FF2B5EF4-FFF2-40B4-BE49-F238E27FC236}">
                <a16:creationId xmlns:a16="http://schemas.microsoft.com/office/drawing/2014/main" id="{1A5FD7CF-C65E-4E67-8C64-4C6A7EAE71D9}"/>
              </a:ext>
            </a:extLst>
          </p:cNvPr>
          <p:cNvSpPr txBox="1">
            <a:spLocks noChangeArrowheads="1"/>
          </p:cNvSpPr>
          <p:nvPr/>
        </p:nvSpPr>
        <p:spPr bwMode="auto">
          <a:xfrm>
            <a:off x="5700073" y="5180014"/>
            <a:ext cx="1732874"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FIFO != empty?</a:t>
            </a:r>
          </a:p>
        </p:txBody>
      </p:sp>
      <p:sp>
        <p:nvSpPr>
          <p:cNvPr id="52" name="TextBox 57">
            <a:extLst>
              <a:ext uri="{FF2B5EF4-FFF2-40B4-BE49-F238E27FC236}">
                <a16:creationId xmlns:a16="http://schemas.microsoft.com/office/drawing/2014/main" id="{62A1BE5B-C068-4B45-B2DC-863B6763DCD0}"/>
              </a:ext>
            </a:extLst>
          </p:cNvPr>
          <p:cNvSpPr txBox="1">
            <a:spLocks noChangeArrowheads="1"/>
          </p:cNvSpPr>
          <p:nvPr/>
        </p:nvSpPr>
        <p:spPr bwMode="auto">
          <a:xfrm>
            <a:off x="3774659" y="5507039"/>
            <a:ext cx="212430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Interrupt request</a:t>
            </a:r>
          </a:p>
        </p:txBody>
      </p:sp>
      <p:cxnSp>
        <p:nvCxnSpPr>
          <p:cNvPr id="53" name="Straight Arrow Connector 55">
            <a:extLst>
              <a:ext uri="{FF2B5EF4-FFF2-40B4-BE49-F238E27FC236}">
                <a16:creationId xmlns:a16="http://schemas.microsoft.com/office/drawing/2014/main" id="{8B600EBE-E3C9-4F10-8294-DC10EB9E7560}"/>
              </a:ext>
            </a:extLst>
          </p:cNvPr>
          <p:cNvCxnSpPr>
            <a:cxnSpLocks noChangeShapeType="1"/>
          </p:cNvCxnSpPr>
          <p:nvPr/>
        </p:nvCxnSpPr>
        <p:spPr bwMode="auto">
          <a:xfrm flipH="1">
            <a:off x="1313938" y="5470525"/>
            <a:ext cx="1466276" cy="0"/>
          </a:xfrm>
          <a:prstGeom prst="straightConnector1">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54" name="TextBox 57">
            <a:extLst>
              <a:ext uri="{FF2B5EF4-FFF2-40B4-BE49-F238E27FC236}">
                <a16:creationId xmlns:a16="http://schemas.microsoft.com/office/drawing/2014/main" id="{DD42E31A-28E4-43FF-A87A-AD010358B792}"/>
              </a:ext>
            </a:extLst>
          </p:cNvPr>
          <p:cNvSpPr txBox="1">
            <a:spLocks noChangeArrowheads="1"/>
          </p:cNvSpPr>
          <p:nvPr/>
        </p:nvSpPr>
        <p:spPr bwMode="auto">
          <a:xfrm>
            <a:off x="1445120" y="5468939"/>
            <a:ext cx="1335094"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UART_irq</a:t>
            </a:r>
          </a:p>
        </p:txBody>
      </p:sp>
      <p:sp>
        <p:nvSpPr>
          <p:cNvPr id="55" name="Rectangle 54">
            <a:extLst>
              <a:ext uri="{FF2B5EF4-FFF2-40B4-BE49-F238E27FC236}">
                <a16:creationId xmlns:a16="http://schemas.microsoft.com/office/drawing/2014/main" id="{1DAD4F08-B74B-4CF2-A439-A6AE46B585BA}"/>
              </a:ext>
            </a:extLst>
          </p:cNvPr>
          <p:cNvSpPr/>
          <p:nvPr/>
        </p:nvSpPr>
        <p:spPr bwMode="auto">
          <a:xfrm>
            <a:off x="2773867" y="3238500"/>
            <a:ext cx="928853" cy="251618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b="0" dirty="0"/>
              <a:t>Interface</a:t>
            </a:r>
          </a:p>
        </p:txBody>
      </p:sp>
    </p:spTree>
    <p:extLst>
      <p:ext uri="{BB962C8B-B14F-4D97-AF65-F5344CB8AC3E}">
        <p14:creationId xmlns:p14="http://schemas.microsoft.com/office/powerpoint/2010/main" val="169234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Connect Interrupts to Processor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Connect the interrupts from peripherals to the Cortex-M0 microprocessor.</a:t>
            </a:r>
          </a:p>
          <a:p>
            <a:r>
              <a:rPr lang="en-IN" altLang="en-US" dirty="0">
                <a:ea typeface="ＭＳ Ｐゴシック" panose="020B0600070205080204" pitchFamily="34" charset="-128"/>
              </a:rPr>
              <a:t>Note that in this set of teaching materials, we use a simplified version of Cortex-M0 (Cortex-M0 DesignStart), which only supports 16 external interrupts.</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20F8061-495D-4763-BE3B-868E97F2DE63}"/>
              </a:ext>
            </a:extLst>
          </p:cNvPr>
          <p:cNvSpPr/>
          <p:nvPr/>
        </p:nvSpPr>
        <p:spPr bwMode="auto">
          <a:xfrm>
            <a:off x="2084103" y="3870325"/>
            <a:ext cx="2488228" cy="5159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b="0" dirty="0"/>
              <a:t>Arm Cortex-M0</a:t>
            </a:r>
          </a:p>
          <a:p>
            <a:pPr algn="ctr">
              <a:defRPr/>
            </a:pPr>
            <a:r>
              <a:rPr lang="en-GB" b="0" dirty="0"/>
              <a:t>Microprocessor</a:t>
            </a:r>
          </a:p>
        </p:txBody>
      </p:sp>
      <p:sp>
        <p:nvSpPr>
          <p:cNvPr id="6" name="Rectangle 5">
            <a:extLst>
              <a:ext uri="{FF2B5EF4-FFF2-40B4-BE49-F238E27FC236}">
                <a16:creationId xmlns:a16="http://schemas.microsoft.com/office/drawing/2014/main" id="{BA9B8796-6581-4063-8A5C-66BD41185EDC}"/>
              </a:ext>
            </a:extLst>
          </p:cNvPr>
          <p:cNvSpPr/>
          <p:nvPr/>
        </p:nvSpPr>
        <p:spPr bwMode="auto">
          <a:xfrm>
            <a:off x="950013" y="4933951"/>
            <a:ext cx="1842896" cy="574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b="0" dirty="0"/>
              <a:t>UART</a:t>
            </a:r>
          </a:p>
          <a:p>
            <a:pPr algn="ctr">
              <a:defRPr/>
            </a:pPr>
            <a:r>
              <a:rPr lang="en-GB" b="0" dirty="0"/>
              <a:t>Peripheral</a:t>
            </a:r>
          </a:p>
        </p:txBody>
      </p:sp>
      <p:sp>
        <p:nvSpPr>
          <p:cNvPr id="7" name="Rectangle 6">
            <a:extLst>
              <a:ext uri="{FF2B5EF4-FFF2-40B4-BE49-F238E27FC236}">
                <a16:creationId xmlns:a16="http://schemas.microsoft.com/office/drawing/2014/main" id="{C53A3047-B4BE-4CB0-BBED-59D3652AD509}"/>
              </a:ext>
            </a:extLst>
          </p:cNvPr>
          <p:cNvSpPr/>
          <p:nvPr/>
        </p:nvSpPr>
        <p:spPr bwMode="auto">
          <a:xfrm>
            <a:off x="3670983" y="4933951"/>
            <a:ext cx="1842896" cy="574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b="0" dirty="0"/>
              <a:t>Timer</a:t>
            </a:r>
          </a:p>
          <a:p>
            <a:pPr algn="ctr">
              <a:defRPr/>
            </a:pPr>
            <a:r>
              <a:rPr lang="en-GB" b="0" dirty="0"/>
              <a:t>Peripheral</a:t>
            </a:r>
          </a:p>
        </p:txBody>
      </p:sp>
      <p:cxnSp>
        <p:nvCxnSpPr>
          <p:cNvPr id="8" name="Elbow Connector 9">
            <a:extLst>
              <a:ext uri="{FF2B5EF4-FFF2-40B4-BE49-F238E27FC236}">
                <a16:creationId xmlns:a16="http://schemas.microsoft.com/office/drawing/2014/main" id="{665C9768-F47C-4C37-A898-7C67EB00AF4F}"/>
              </a:ext>
            </a:extLst>
          </p:cNvPr>
          <p:cNvCxnSpPr>
            <a:cxnSpLocks noChangeShapeType="1"/>
            <a:stCxn id="6" idx="0"/>
            <a:endCxn id="7" idx="0"/>
          </p:cNvCxnSpPr>
          <p:nvPr/>
        </p:nvCxnSpPr>
        <p:spPr bwMode="auto">
          <a:xfrm rot="5400000" flipH="1" flipV="1">
            <a:off x="3234060" y="3574523"/>
            <a:ext cx="12700" cy="2718854"/>
          </a:xfrm>
          <a:prstGeom prst="bentConnector3">
            <a:avLst>
              <a:gd name="adj1" fmla="val 1800000"/>
            </a:avLst>
          </a:prstGeom>
          <a:noFill/>
          <a:ln w="19050"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Arrow Connector 11">
            <a:extLst>
              <a:ext uri="{FF2B5EF4-FFF2-40B4-BE49-F238E27FC236}">
                <a16:creationId xmlns:a16="http://schemas.microsoft.com/office/drawing/2014/main" id="{FEAB4EDF-A511-4818-A6FE-164174209D38}"/>
              </a:ext>
            </a:extLst>
          </p:cNvPr>
          <p:cNvCxnSpPr>
            <a:cxnSpLocks noChangeShapeType="1"/>
          </p:cNvCxnSpPr>
          <p:nvPr/>
        </p:nvCxnSpPr>
        <p:spPr bwMode="auto">
          <a:xfrm flipV="1">
            <a:off x="3307058" y="4386264"/>
            <a:ext cx="0" cy="320675"/>
          </a:xfrm>
          <a:prstGeom prst="straightConnector1">
            <a:avLst/>
          </a:prstGeom>
          <a:noFill/>
          <a:ln w="38100" algn="ctr">
            <a:solidFill>
              <a:srgbClr val="C00000"/>
            </a:solidFill>
            <a:round/>
            <a:headEnd/>
            <a:tailEnd type="triangle"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0" name="TextBox 12">
            <a:extLst>
              <a:ext uri="{FF2B5EF4-FFF2-40B4-BE49-F238E27FC236}">
                <a16:creationId xmlns:a16="http://schemas.microsoft.com/office/drawing/2014/main" id="{AF82AEED-D3D4-4010-812B-6309DA6CBAFB}"/>
              </a:ext>
            </a:extLst>
          </p:cNvPr>
          <p:cNvSpPr txBox="1">
            <a:spLocks noChangeArrowheads="1"/>
          </p:cNvSpPr>
          <p:nvPr/>
        </p:nvSpPr>
        <p:spPr bwMode="auto">
          <a:xfrm>
            <a:off x="416821" y="4646614"/>
            <a:ext cx="166728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UART_IRQ</a:t>
            </a:r>
          </a:p>
        </p:txBody>
      </p:sp>
      <p:sp>
        <p:nvSpPr>
          <p:cNvPr id="11" name="TextBox 15">
            <a:extLst>
              <a:ext uri="{FF2B5EF4-FFF2-40B4-BE49-F238E27FC236}">
                <a16:creationId xmlns:a16="http://schemas.microsoft.com/office/drawing/2014/main" id="{5235CF2F-214E-4D77-AC5B-948F473E7952}"/>
              </a:ext>
            </a:extLst>
          </p:cNvPr>
          <p:cNvSpPr txBox="1">
            <a:spLocks noChangeArrowheads="1"/>
          </p:cNvSpPr>
          <p:nvPr/>
        </p:nvSpPr>
        <p:spPr bwMode="auto">
          <a:xfrm>
            <a:off x="4561751" y="4640264"/>
            <a:ext cx="19042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timer_IRQ</a:t>
            </a:r>
          </a:p>
        </p:txBody>
      </p:sp>
      <p:grpSp>
        <p:nvGrpSpPr>
          <p:cNvPr id="12" name="Group 23552">
            <a:extLst>
              <a:ext uri="{FF2B5EF4-FFF2-40B4-BE49-F238E27FC236}">
                <a16:creationId xmlns:a16="http://schemas.microsoft.com/office/drawing/2014/main" id="{48018554-BE12-45F2-BFE3-FCE3EEA6A7FE}"/>
              </a:ext>
            </a:extLst>
          </p:cNvPr>
          <p:cNvGrpSpPr>
            <a:grpSpLocks/>
          </p:cNvGrpSpPr>
          <p:nvPr/>
        </p:nvGrpSpPr>
        <p:grpSpPr bwMode="auto">
          <a:xfrm>
            <a:off x="6753761" y="4702176"/>
            <a:ext cx="4504624" cy="295275"/>
            <a:chOff x="1415261" y="5414859"/>
            <a:chExt cx="6040527" cy="295275"/>
          </a:xfrm>
        </p:grpSpPr>
        <p:sp>
          <p:nvSpPr>
            <p:cNvPr id="13" name="Rectangle 12">
              <a:extLst>
                <a:ext uri="{FF2B5EF4-FFF2-40B4-BE49-F238E27FC236}">
                  <a16:creationId xmlns:a16="http://schemas.microsoft.com/office/drawing/2014/main" id="{CC393A40-450D-4854-B365-D1F07966A145}"/>
                </a:ext>
              </a:extLst>
            </p:cNvPr>
            <p:cNvSpPr/>
            <p:nvPr/>
          </p:nvSpPr>
          <p:spPr bwMode="auto">
            <a:xfrm>
              <a:off x="1415261"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4" name="Rectangle 13">
              <a:extLst>
                <a:ext uri="{FF2B5EF4-FFF2-40B4-BE49-F238E27FC236}">
                  <a16:creationId xmlns:a16="http://schemas.microsoft.com/office/drawing/2014/main" id="{41DAA994-06E1-41EB-8516-D64F0B08A06D}"/>
                </a:ext>
              </a:extLst>
            </p:cNvPr>
            <p:cNvSpPr/>
            <p:nvPr/>
          </p:nvSpPr>
          <p:spPr bwMode="auto">
            <a:xfrm>
              <a:off x="1795454"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5" name="Rectangle 14">
              <a:extLst>
                <a:ext uri="{FF2B5EF4-FFF2-40B4-BE49-F238E27FC236}">
                  <a16:creationId xmlns:a16="http://schemas.microsoft.com/office/drawing/2014/main" id="{1A37CE26-22B0-4E20-AB7F-7A2050A4CFDF}"/>
                </a:ext>
              </a:extLst>
            </p:cNvPr>
            <p:cNvSpPr/>
            <p:nvPr/>
          </p:nvSpPr>
          <p:spPr bwMode="auto">
            <a:xfrm>
              <a:off x="2167136"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6" name="Rectangle 15">
              <a:extLst>
                <a:ext uri="{FF2B5EF4-FFF2-40B4-BE49-F238E27FC236}">
                  <a16:creationId xmlns:a16="http://schemas.microsoft.com/office/drawing/2014/main" id="{A902BE24-351E-4F96-A34E-0FE08879F8A7}"/>
                </a:ext>
              </a:extLst>
            </p:cNvPr>
            <p:cNvSpPr/>
            <p:nvPr/>
          </p:nvSpPr>
          <p:spPr bwMode="auto">
            <a:xfrm>
              <a:off x="2547329"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7" name="Rectangle 16">
              <a:extLst>
                <a:ext uri="{FF2B5EF4-FFF2-40B4-BE49-F238E27FC236}">
                  <a16:creationId xmlns:a16="http://schemas.microsoft.com/office/drawing/2014/main" id="{37BAA2C5-905F-4B44-AA86-DA6146FDD987}"/>
                </a:ext>
              </a:extLst>
            </p:cNvPr>
            <p:cNvSpPr/>
            <p:nvPr/>
          </p:nvSpPr>
          <p:spPr bwMode="auto">
            <a:xfrm>
              <a:off x="2927521"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8" name="Rectangle 17">
              <a:extLst>
                <a:ext uri="{FF2B5EF4-FFF2-40B4-BE49-F238E27FC236}">
                  <a16:creationId xmlns:a16="http://schemas.microsoft.com/office/drawing/2014/main" id="{E7DF1EB8-9040-4A97-B353-FEDEBF228403}"/>
                </a:ext>
              </a:extLst>
            </p:cNvPr>
            <p:cNvSpPr/>
            <p:nvPr/>
          </p:nvSpPr>
          <p:spPr bwMode="auto">
            <a:xfrm>
              <a:off x="3307714"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19" name="Rectangle 18">
              <a:extLst>
                <a:ext uri="{FF2B5EF4-FFF2-40B4-BE49-F238E27FC236}">
                  <a16:creationId xmlns:a16="http://schemas.microsoft.com/office/drawing/2014/main" id="{2F6C6996-2CA9-4835-B29F-26A1FDF480FC}"/>
                </a:ext>
              </a:extLst>
            </p:cNvPr>
            <p:cNvSpPr/>
            <p:nvPr/>
          </p:nvSpPr>
          <p:spPr bwMode="auto">
            <a:xfrm>
              <a:off x="3679394"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0" name="Rectangle 19">
              <a:extLst>
                <a:ext uri="{FF2B5EF4-FFF2-40B4-BE49-F238E27FC236}">
                  <a16:creationId xmlns:a16="http://schemas.microsoft.com/office/drawing/2014/main" id="{FF2FA051-1A0A-43C3-AA37-7D6A932DD71C}"/>
                </a:ext>
              </a:extLst>
            </p:cNvPr>
            <p:cNvSpPr/>
            <p:nvPr/>
          </p:nvSpPr>
          <p:spPr bwMode="auto">
            <a:xfrm>
              <a:off x="4059587"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1" name="Rectangle 20">
              <a:extLst>
                <a:ext uri="{FF2B5EF4-FFF2-40B4-BE49-F238E27FC236}">
                  <a16:creationId xmlns:a16="http://schemas.microsoft.com/office/drawing/2014/main" id="{76F364EC-6989-4F54-AC6A-8F6DBDA9D952}"/>
                </a:ext>
              </a:extLst>
            </p:cNvPr>
            <p:cNvSpPr/>
            <p:nvPr/>
          </p:nvSpPr>
          <p:spPr bwMode="auto">
            <a:xfrm>
              <a:off x="4431269"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2" name="Rectangle 21">
              <a:extLst>
                <a:ext uri="{FF2B5EF4-FFF2-40B4-BE49-F238E27FC236}">
                  <a16:creationId xmlns:a16="http://schemas.microsoft.com/office/drawing/2014/main" id="{9D687C1A-1FE3-4F31-AC3E-3E8BD45E1919}"/>
                </a:ext>
              </a:extLst>
            </p:cNvPr>
            <p:cNvSpPr/>
            <p:nvPr/>
          </p:nvSpPr>
          <p:spPr bwMode="auto">
            <a:xfrm>
              <a:off x="4811462"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id="{08DF698E-0373-48D9-BF12-264425A73D98}"/>
                </a:ext>
              </a:extLst>
            </p:cNvPr>
            <p:cNvSpPr/>
            <p:nvPr/>
          </p:nvSpPr>
          <p:spPr bwMode="auto">
            <a:xfrm>
              <a:off x="5183142"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4" name="Rectangle 23">
              <a:extLst>
                <a:ext uri="{FF2B5EF4-FFF2-40B4-BE49-F238E27FC236}">
                  <a16:creationId xmlns:a16="http://schemas.microsoft.com/office/drawing/2014/main" id="{E07A75FA-FF09-4501-B23F-126810646A97}"/>
                </a:ext>
              </a:extLst>
            </p:cNvPr>
            <p:cNvSpPr/>
            <p:nvPr/>
          </p:nvSpPr>
          <p:spPr bwMode="auto">
            <a:xfrm>
              <a:off x="5563335"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9643AADD-F6FA-4E9A-BBED-20EC78D6760D}"/>
                </a:ext>
              </a:extLst>
            </p:cNvPr>
            <p:cNvSpPr/>
            <p:nvPr/>
          </p:nvSpPr>
          <p:spPr bwMode="auto">
            <a:xfrm>
              <a:off x="5943528"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6" name="Rectangle 25">
              <a:extLst>
                <a:ext uri="{FF2B5EF4-FFF2-40B4-BE49-F238E27FC236}">
                  <a16:creationId xmlns:a16="http://schemas.microsoft.com/office/drawing/2014/main" id="{5E53B593-F6F2-4635-9153-EB1F202B86D1}"/>
                </a:ext>
              </a:extLst>
            </p:cNvPr>
            <p:cNvSpPr/>
            <p:nvPr/>
          </p:nvSpPr>
          <p:spPr bwMode="auto">
            <a:xfrm>
              <a:off x="6323720"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ectangle 26">
              <a:extLst>
                <a:ext uri="{FF2B5EF4-FFF2-40B4-BE49-F238E27FC236}">
                  <a16:creationId xmlns:a16="http://schemas.microsoft.com/office/drawing/2014/main" id="{D0A8B398-1512-4412-82D2-A231759C70D0}"/>
                </a:ext>
              </a:extLst>
            </p:cNvPr>
            <p:cNvSpPr/>
            <p:nvPr/>
          </p:nvSpPr>
          <p:spPr bwMode="auto">
            <a:xfrm>
              <a:off x="6695402" y="5416447"/>
              <a:ext cx="380193" cy="293687"/>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8" name="Rectangle 27">
              <a:extLst>
                <a:ext uri="{FF2B5EF4-FFF2-40B4-BE49-F238E27FC236}">
                  <a16:creationId xmlns:a16="http://schemas.microsoft.com/office/drawing/2014/main" id="{A72355BB-A446-4EFC-AD9C-F1F2604044A0}"/>
                </a:ext>
              </a:extLst>
            </p:cNvPr>
            <p:cNvSpPr/>
            <p:nvPr/>
          </p:nvSpPr>
          <p:spPr bwMode="auto">
            <a:xfrm>
              <a:off x="7075595" y="5416447"/>
              <a:ext cx="380193" cy="293687"/>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p>
          </p:txBody>
        </p:sp>
        <p:sp>
          <p:nvSpPr>
            <p:cNvPr id="29" name="Rectangle 28">
              <a:extLst>
                <a:ext uri="{FF2B5EF4-FFF2-40B4-BE49-F238E27FC236}">
                  <a16:creationId xmlns:a16="http://schemas.microsoft.com/office/drawing/2014/main" id="{AC97A34E-FC72-4008-90DB-853F04377F02}"/>
                </a:ext>
              </a:extLst>
            </p:cNvPr>
            <p:cNvSpPr/>
            <p:nvPr/>
          </p:nvSpPr>
          <p:spPr bwMode="auto">
            <a:xfrm>
              <a:off x="1420936" y="5414859"/>
              <a:ext cx="6034852"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grpSp>
      <p:sp>
        <p:nvSpPr>
          <p:cNvPr id="30" name="TextBox 156">
            <a:extLst>
              <a:ext uri="{FF2B5EF4-FFF2-40B4-BE49-F238E27FC236}">
                <a16:creationId xmlns:a16="http://schemas.microsoft.com/office/drawing/2014/main" id="{1B71648B-FDB8-42B1-8DDF-5A43A5731097}"/>
              </a:ext>
            </a:extLst>
          </p:cNvPr>
          <p:cNvSpPr txBox="1">
            <a:spLocks noChangeArrowheads="1"/>
          </p:cNvSpPr>
          <p:nvPr/>
        </p:nvSpPr>
        <p:spPr bwMode="auto">
          <a:xfrm>
            <a:off x="10145454" y="4116389"/>
            <a:ext cx="1449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Timer_IRQ</a:t>
            </a:r>
          </a:p>
        </p:txBody>
      </p:sp>
      <p:cxnSp>
        <p:nvCxnSpPr>
          <p:cNvPr id="31" name="Straight Arrow Connector 30">
            <a:extLst>
              <a:ext uri="{FF2B5EF4-FFF2-40B4-BE49-F238E27FC236}">
                <a16:creationId xmlns:a16="http://schemas.microsoft.com/office/drawing/2014/main" id="{2E55E59F-38CE-48E6-8254-17D2D969A0BD}"/>
              </a:ext>
            </a:extLst>
          </p:cNvPr>
          <p:cNvCxnSpPr/>
          <p:nvPr/>
        </p:nvCxnSpPr>
        <p:spPr bwMode="auto">
          <a:xfrm>
            <a:off x="11108160" y="4405313"/>
            <a:ext cx="0" cy="2984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156">
            <a:extLst>
              <a:ext uri="{FF2B5EF4-FFF2-40B4-BE49-F238E27FC236}">
                <a16:creationId xmlns:a16="http://schemas.microsoft.com/office/drawing/2014/main" id="{5639B7EC-04ED-4EA1-A235-7BB0D0D3E709}"/>
              </a:ext>
            </a:extLst>
          </p:cNvPr>
          <p:cNvSpPr txBox="1">
            <a:spLocks noChangeArrowheads="1"/>
          </p:cNvSpPr>
          <p:nvPr/>
        </p:nvSpPr>
        <p:spPr bwMode="auto">
          <a:xfrm>
            <a:off x="10041776" y="5229226"/>
            <a:ext cx="15847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UART_IRQ</a:t>
            </a:r>
          </a:p>
        </p:txBody>
      </p:sp>
      <p:cxnSp>
        <p:nvCxnSpPr>
          <p:cNvPr id="33" name="Straight Arrow Connector 32">
            <a:extLst>
              <a:ext uri="{FF2B5EF4-FFF2-40B4-BE49-F238E27FC236}">
                <a16:creationId xmlns:a16="http://schemas.microsoft.com/office/drawing/2014/main" id="{11FA22EE-9017-4860-BD86-EB16D73D3C2E}"/>
              </a:ext>
            </a:extLst>
          </p:cNvPr>
          <p:cNvCxnSpPr/>
          <p:nvPr/>
        </p:nvCxnSpPr>
        <p:spPr bwMode="auto">
          <a:xfrm flipV="1">
            <a:off x="10830985" y="5000626"/>
            <a:ext cx="0" cy="25241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4" name="TextBox 156">
            <a:extLst>
              <a:ext uri="{FF2B5EF4-FFF2-40B4-BE49-F238E27FC236}">
                <a16:creationId xmlns:a16="http://schemas.microsoft.com/office/drawing/2014/main" id="{7397D565-ABD1-4D4D-800B-D9FAE4E455D3}"/>
              </a:ext>
            </a:extLst>
          </p:cNvPr>
          <p:cNvSpPr txBox="1">
            <a:spLocks noChangeArrowheads="1"/>
          </p:cNvSpPr>
          <p:nvPr/>
        </p:nvSpPr>
        <p:spPr bwMode="auto">
          <a:xfrm>
            <a:off x="7760901" y="5011739"/>
            <a:ext cx="259825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Processor_IRQ [15:0]</a:t>
            </a:r>
          </a:p>
        </p:txBody>
      </p:sp>
      <p:sp>
        <p:nvSpPr>
          <p:cNvPr id="35" name="TextBox 156">
            <a:extLst>
              <a:ext uri="{FF2B5EF4-FFF2-40B4-BE49-F238E27FC236}">
                <a16:creationId xmlns:a16="http://schemas.microsoft.com/office/drawing/2014/main" id="{1C4C97CC-CD8F-4D95-A99B-4786FB183CEA}"/>
              </a:ext>
            </a:extLst>
          </p:cNvPr>
          <p:cNvSpPr txBox="1">
            <a:spLocks noChangeArrowheads="1"/>
          </p:cNvSpPr>
          <p:nvPr/>
        </p:nvSpPr>
        <p:spPr bwMode="auto">
          <a:xfrm>
            <a:off x="1250463" y="4367214"/>
            <a:ext cx="238878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Processor_IRQ</a:t>
            </a:r>
          </a:p>
        </p:txBody>
      </p:sp>
    </p:spTree>
    <p:extLst>
      <p:ext uri="{BB962C8B-B14F-4D97-AF65-F5344CB8AC3E}">
        <p14:creationId xmlns:p14="http://schemas.microsoft.com/office/powerpoint/2010/main" val="543914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Enable Interrupts in Software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4" y="1055688"/>
            <a:ext cx="11180763" cy="4086225"/>
          </a:xfrm>
        </p:spPr>
        <p:txBody>
          <a:bodyPr wrap="square" numCol="1" anchor="t" anchorCtr="0" compatLnSpc="1">
            <a:prstTxWarp prst="textNoShape">
              <a:avLst/>
            </a:prstTxWarp>
          </a:bodyPr>
          <a:lstStyle/>
          <a:p>
            <a:r>
              <a:rPr lang="en-US" altLang="en-US" dirty="0">
                <a:ea typeface="ＭＳ Ｐゴシック" panose="020B0600070205080204" pitchFamily="34" charset="-128"/>
              </a:rPr>
              <a:t>Configure NVIC:</a:t>
            </a:r>
          </a:p>
          <a:p>
            <a:pPr lvl="1"/>
            <a:r>
              <a:rPr lang="en-US" dirty="0"/>
              <a:t>Set interrupt priority registers, for example:</a:t>
            </a: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r>
              <a:rPr lang="en-US" dirty="0"/>
              <a:t>Set interrupt enable register, for example:</a:t>
            </a:r>
          </a:p>
          <a:p>
            <a:pPr lvl="1"/>
            <a:endParaRPr lang="en-US" dirty="0"/>
          </a:p>
          <a:p>
            <a:pPr lvl="1"/>
            <a:endParaRPr lang="en-US" dirty="0"/>
          </a:p>
          <a:p>
            <a:r>
              <a:rPr lang="en-IN" altLang="en-US" dirty="0">
                <a:ea typeface="ＭＳ Ｐゴシック" panose="020B0600070205080204" pitchFamily="34" charset="-128"/>
              </a:rPr>
              <a:t>Make sure PRIMASK register is zero:</a:t>
            </a:r>
            <a:endParaRPr lang="en-US" altLang="en-US" dirty="0">
              <a:ea typeface="ＭＳ Ｐゴシック" panose="020B0600070205080204" pitchFamily="34" charset="-128"/>
            </a:endParaRPr>
          </a:p>
          <a:p>
            <a:pPr lvl="1"/>
            <a:r>
              <a:rPr lang="en-IN" dirty="0"/>
              <a:t>Set to one will block all the interrupts, other than non-maskable interrupt (NMI) and the hard fault exception, for example:</a:t>
            </a:r>
            <a:endParaRPr lang="en-US" dirty="0"/>
          </a:p>
          <a:p>
            <a:pPr lvl="1"/>
            <a:endParaRPr lang="en-US" dirty="0"/>
          </a:p>
          <a:p>
            <a:pPr lvl="1"/>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37BF431-A7EF-4CC5-A13C-4C8E2104D050}"/>
              </a:ext>
            </a:extLst>
          </p:cNvPr>
          <p:cNvSpPr/>
          <p:nvPr/>
        </p:nvSpPr>
        <p:spPr bwMode="auto">
          <a:xfrm>
            <a:off x="1216260" y="1892300"/>
            <a:ext cx="9180931" cy="15494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en-GB" b="0" dirty="0"/>
              <a:t>LDR	R0, =0xE000E400	: Address of priority0 register</a:t>
            </a:r>
          </a:p>
          <a:p>
            <a:pPr marL="0" indent="0">
              <a:buFont typeface="Wingdings" pitchFamily="2" charset="2"/>
              <a:buNone/>
              <a:defRPr/>
            </a:pPr>
            <a:r>
              <a:rPr lang="en-GB" b="0" dirty="0"/>
              <a:t>LDR	R1, [R0]		: Get priority0 register</a:t>
            </a:r>
          </a:p>
          <a:p>
            <a:pPr marL="0" indent="0">
              <a:buFont typeface="Wingdings" pitchFamily="2" charset="2"/>
              <a:buNone/>
              <a:defRPr/>
            </a:pPr>
            <a:r>
              <a:rPr lang="en-GB" b="0" dirty="0"/>
              <a:t>MOVS	R2, #0xFF		: Byte mask </a:t>
            </a:r>
          </a:p>
          <a:p>
            <a:pPr marL="0" indent="0">
              <a:buFont typeface="Wingdings" pitchFamily="2" charset="2"/>
              <a:buNone/>
              <a:defRPr/>
            </a:pPr>
            <a:r>
              <a:rPr lang="en-GB" b="0" dirty="0"/>
              <a:t>BICS	R1, R1, R2		: R1= R1 AND (Not (0x000000FF))</a:t>
            </a:r>
          </a:p>
          <a:p>
            <a:pPr marL="0" indent="0">
              <a:buFont typeface="Wingdings" pitchFamily="2" charset="2"/>
              <a:buNone/>
              <a:defRPr/>
            </a:pPr>
            <a:r>
              <a:rPr lang="en-GB" b="0" dirty="0"/>
              <a:t>MOVS	R2, #0x40		: Priority level</a:t>
            </a:r>
          </a:p>
          <a:p>
            <a:pPr marL="0" indent="0">
              <a:buFont typeface="Wingdings" pitchFamily="2" charset="2"/>
              <a:buNone/>
              <a:defRPr/>
            </a:pPr>
            <a:r>
              <a:rPr lang="en-GB" b="0" dirty="0"/>
              <a:t>ORRS	R1, R1, R2		: Update the value of priority register</a:t>
            </a:r>
          </a:p>
          <a:p>
            <a:pPr marL="0" indent="0">
              <a:buFont typeface="Wingdings" pitchFamily="2" charset="2"/>
              <a:buNone/>
              <a:defRPr/>
            </a:pPr>
            <a:r>
              <a:rPr lang="en-GB" b="0" dirty="0"/>
              <a:t>STR	R1, [R0] 		: Write back the priority register</a:t>
            </a:r>
          </a:p>
        </p:txBody>
      </p:sp>
      <p:sp>
        <p:nvSpPr>
          <p:cNvPr id="6" name="Rectangle 5">
            <a:extLst>
              <a:ext uri="{FF2B5EF4-FFF2-40B4-BE49-F238E27FC236}">
                <a16:creationId xmlns:a16="http://schemas.microsoft.com/office/drawing/2014/main" id="{3F567FC4-C927-4104-AAE9-BAF3545B0181}"/>
              </a:ext>
            </a:extLst>
          </p:cNvPr>
          <p:cNvSpPr/>
          <p:nvPr/>
        </p:nvSpPr>
        <p:spPr bwMode="auto">
          <a:xfrm>
            <a:off x="1216260" y="3928936"/>
            <a:ext cx="9180931" cy="730377"/>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pt-BR" b="0"/>
              <a:t>LDR	R0, =0xE000E100	: NVIC Enable register</a:t>
            </a:r>
          </a:p>
          <a:p>
            <a:pPr marL="0" indent="0">
              <a:buFont typeface="Wingdings" pitchFamily="2" charset="2"/>
              <a:buNone/>
              <a:defRPr/>
            </a:pPr>
            <a:r>
              <a:rPr lang="pt-BR" b="0"/>
              <a:t>MOVS	R1, #0x1		: Interrupt #0</a:t>
            </a:r>
          </a:p>
          <a:p>
            <a:pPr marL="0" indent="0">
              <a:buFont typeface="Wingdings" pitchFamily="2" charset="2"/>
              <a:buNone/>
              <a:defRPr/>
            </a:pPr>
            <a:r>
              <a:rPr lang="pt-BR" b="0"/>
              <a:t>STR	R1, [R0] 		: Enable interrupt #0</a:t>
            </a:r>
          </a:p>
        </p:txBody>
      </p:sp>
      <p:sp>
        <p:nvSpPr>
          <p:cNvPr id="7" name="Rectangle 6">
            <a:extLst>
              <a:ext uri="{FF2B5EF4-FFF2-40B4-BE49-F238E27FC236}">
                <a16:creationId xmlns:a16="http://schemas.microsoft.com/office/drawing/2014/main" id="{B0C908D0-180B-4B95-971A-E2EFE1038291}"/>
              </a:ext>
            </a:extLst>
          </p:cNvPr>
          <p:cNvSpPr/>
          <p:nvPr/>
        </p:nvSpPr>
        <p:spPr bwMode="auto">
          <a:xfrm>
            <a:off x="1216260" y="5803900"/>
            <a:ext cx="9180931" cy="5588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a:buFont typeface="Wingdings" pitchFamily="2" charset="2"/>
              <a:buNone/>
              <a:defRPr/>
            </a:pPr>
            <a:r>
              <a:rPr lang="pt-BR" b="0"/>
              <a:t>MOVS	R0, #0x0		: </a:t>
            </a:r>
          </a:p>
          <a:p>
            <a:pPr marL="0" indent="0">
              <a:buFont typeface="Wingdings" pitchFamily="2" charset="2"/>
              <a:buNone/>
              <a:defRPr/>
            </a:pPr>
            <a:r>
              <a:rPr lang="pt-BR" b="0"/>
              <a:t>MSR	PRIMASK,  R0	: Clear PRIMASK register</a:t>
            </a:r>
          </a:p>
        </p:txBody>
      </p:sp>
    </p:spTree>
    <p:extLst>
      <p:ext uri="{BB962C8B-B14F-4D97-AF65-F5344CB8AC3E}">
        <p14:creationId xmlns:p14="http://schemas.microsoft.com/office/powerpoint/2010/main" val="1806526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Entering an Exception Handler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4" y="1169989"/>
            <a:ext cx="11180763" cy="3592512"/>
          </a:xfrm>
        </p:spPr>
        <p:txBody>
          <a:bodyPr wrap="square" numCol="1" anchor="t" anchorCtr="0" compatLnSpc="1">
            <a:prstTxWarp prst="textNoShape">
              <a:avLst/>
            </a:prstTxWarp>
          </a:bodyPr>
          <a:lstStyle/>
          <a:p>
            <a:pPr marL="457200" indent="-457200">
              <a:buFont typeface="+mj-lt"/>
              <a:buAutoNum type="arabicPeriod"/>
            </a:pPr>
            <a:r>
              <a:rPr lang="en-IN" altLang="en-US" dirty="0">
                <a:ea typeface="ＭＳ Ｐゴシック" panose="020B0600070205080204" pitchFamily="34" charset="-128"/>
              </a:rPr>
              <a:t>Finish current instruction (except for lengthy instructions)</a:t>
            </a:r>
          </a:p>
          <a:p>
            <a:pPr marL="457200" indent="-457200">
              <a:buFont typeface="+mj-lt"/>
              <a:buAutoNum type="arabicPeriod"/>
            </a:pPr>
            <a:r>
              <a:rPr lang="en-GB" dirty="0"/>
              <a:t>Look up the interrupt vector and branch to the entry address of the exception handler</a:t>
            </a:r>
          </a:p>
          <a:p>
            <a:pPr marL="457200" indent="-457200">
              <a:buFont typeface="+mj-lt"/>
              <a:buAutoNum type="arabicPeriod"/>
            </a:pPr>
            <a:r>
              <a:rPr lang="en-GB" dirty="0"/>
              <a:t>Push context onto current stack (MSP or PSP)</a:t>
            </a:r>
          </a:p>
          <a:p>
            <a:pPr marL="457200" indent="-457200">
              <a:buFont typeface="+mj-lt"/>
              <a:buAutoNum type="arabicPeriod"/>
            </a:pPr>
            <a:r>
              <a:rPr lang="en-GB" dirty="0"/>
              <a:t>Load PC with address of exception handler</a:t>
            </a:r>
          </a:p>
          <a:p>
            <a:pPr marL="457200" indent="-457200">
              <a:buFont typeface="+mj-lt"/>
              <a:buAutoNum type="arabicPeriod"/>
            </a:pPr>
            <a:r>
              <a:rPr lang="en-GB" dirty="0"/>
              <a:t>Load LR with EXC_RETURN code</a:t>
            </a:r>
          </a:p>
          <a:p>
            <a:pPr marL="457200" indent="-457200">
              <a:buFont typeface="+mj-lt"/>
              <a:buAutoNum type="arabicPeriod"/>
            </a:pPr>
            <a:r>
              <a:rPr lang="en-GB" dirty="0"/>
              <a:t>Load IPSR with exception number</a:t>
            </a:r>
          </a:p>
          <a:p>
            <a:pPr marL="457200" indent="-457200">
              <a:buFont typeface="+mj-lt"/>
              <a:buAutoNum type="arabicPeriod"/>
            </a:pPr>
            <a:r>
              <a:rPr lang="en-GB" dirty="0"/>
              <a:t>Start executing code of exception handler</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Usually, there are 16 cycles from the exception request to execution of first instruction in the handler.</a:t>
            </a:r>
          </a:p>
          <a:p>
            <a:pPr lvl="1"/>
            <a:r>
              <a:rPr lang="en-IN" altLang="en-US" dirty="0">
                <a:ea typeface="ＭＳ Ｐゴシック" panose="020B0600070205080204" pitchFamily="34" charset="-128"/>
              </a:rPr>
              <a:t>The interrupt latency is the time delayed before entering an interrupt, which is an overhead that should be minimized.</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3125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Exiting an Exception Handler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GB" dirty="0"/>
              <a:t>Clear the interrupt request of the peripheral, as follows:</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The timer can have a clear register, which is used to clear its interrupt request.</a:t>
            </a:r>
          </a:p>
          <a:p>
            <a:pPr lvl="1"/>
            <a:r>
              <a:rPr lang="en-IN" altLang="en-US" dirty="0">
                <a:ea typeface="ＭＳ Ｐゴシック" panose="020B0600070205080204" pitchFamily="34" charset="-128"/>
              </a:rPr>
              <a:t>Alternatively, the interrupt request can be automatically cleared by the peripheral itself under a certain condition; e.g., UART can clear its interrupt request after all data has been read out from its receiver FIFO.</a:t>
            </a:r>
          </a:p>
          <a:p>
            <a:r>
              <a:rPr lang="en-GB" dirty="0"/>
              <a:t>Context restoring; pop up the registers from the stack.</a:t>
            </a:r>
            <a:endParaRPr lang="en-US" altLang="en-US" dirty="0">
              <a:ea typeface="ＭＳ Ｐゴシック" panose="020B0600070205080204" pitchFamily="34" charset="-128"/>
            </a:endParaRPr>
          </a:p>
          <a:p>
            <a:r>
              <a:rPr lang="en-GB" dirty="0"/>
              <a:t>Update IPSR</a:t>
            </a:r>
            <a:endParaRPr lang="en-US" altLang="en-US" dirty="0">
              <a:ea typeface="ＭＳ Ｐゴシック" panose="020B0600070205080204" pitchFamily="34" charset="-128"/>
            </a:endParaRPr>
          </a:p>
          <a:p>
            <a:r>
              <a:rPr lang="en-GB" dirty="0"/>
              <a:t>Load PC with the return address</a:t>
            </a:r>
            <a:endParaRPr lang="en-US" altLang="en-US" dirty="0">
              <a:ea typeface="ＭＳ Ｐゴシック" panose="020B0600070205080204" pitchFamily="34" charset="-128"/>
            </a:endParaRPr>
          </a:p>
          <a:p>
            <a:r>
              <a:rPr lang="en-GB" dirty="0"/>
              <a:t>Continue executing code of the previous program</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1919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Building a System on a Chip (SoC)</a:t>
            </a:r>
            <a:endParaRPr lang="en-US" dirty="0"/>
          </a:p>
        </p:txBody>
      </p:sp>
      <p:sp>
        <p:nvSpPr>
          <p:cNvPr id="6" name="Rectangle 5">
            <a:extLst>
              <a:ext uri="{FF2B5EF4-FFF2-40B4-BE49-F238E27FC236}">
                <a16:creationId xmlns:a16="http://schemas.microsoft.com/office/drawing/2014/main" id="{D3A1C9B9-9FDB-46F5-8999-F56404BA1D1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dirty="0">
              <a:cs typeface="Arial" charset="0"/>
            </a:endParaRPr>
          </a:p>
        </p:txBody>
      </p:sp>
      <p:sp>
        <p:nvSpPr>
          <p:cNvPr id="7" name="Rectangle 6">
            <a:extLst>
              <a:ext uri="{FF2B5EF4-FFF2-40B4-BE49-F238E27FC236}">
                <a16:creationId xmlns:a16="http://schemas.microsoft.com/office/drawing/2014/main" id="{363809D2-1E94-4073-BC3F-B72B0F8721AB}"/>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Memory</a:t>
            </a:r>
          </a:p>
        </p:txBody>
      </p:sp>
      <p:sp>
        <p:nvSpPr>
          <p:cNvPr id="8" name="Rectangle 7">
            <a:extLst>
              <a:ext uri="{FF2B5EF4-FFF2-40B4-BE49-F238E27FC236}">
                <a16:creationId xmlns:a16="http://schemas.microsoft.com/office/drawing/2014/main" id="{B71142AE-9518-4115-BA23-E6B5BEC49E8D}"/>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VGA</a:t>
            </a:r>
          </a:p>
          <a:p>
            <a:pPr algn="ctr">
              <a:defRPr/>
            </a:pPr>
            <a:r>
              <a:rPr lang="en-GB" sz="1000" dirty="0">
                <a:cs typeface="Arial" charset="0"/>
              </a:rPr>
              <a:t>Peripheral</a:t>
            </a:r>
          </a:p>
        </p:txBody>
      </p:sp>
      <p:sp>
        <p:nvSpPr>
          <p:cNvPr id="9" name="Rectangle 8">
            <a:extLst>
              <a:ext uri="{FF2B5EF4-FFF2-40B4-BE49-F238E27FC236}">
                <a16:creationId xmlns:a16="http://schemas.microsoft.com/office/drawing/2014/main" id="{CC605F3B-C992-422C-A8BE-D19EDE43AF7E}"/>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UART</a:t>
            </a:r>
          </a:p>
          <a:p>
            <a:pPr algn="ctr">
              <a:defRPr/>
            </a:pPr>
            <a:r>
              <a:rPr lang="en-GB" sz="1000" dirty="0">
                <a:cs typeface="Arial" charset="0"/>
              </a:rPr>
              <a:t>Peripheral</a:t>
            </a:r>
          </a:p>
        </p:txBody>
      </p:sp>
      <p:sp>
        <p:nvSpPr>
          <p:cNvPr id="10" name="Rectangle 9">
            <a:extLst>
              <a:ext uri="{FF2B5EF4-FFF2-40B4-BE49-F238E27FC236}">
                <a16:creationId xmlns:a16="http://schemas.microsoft.com/office/drawing/2014/main" id="{A79B3FFB-295C-4FBC-A057-377C427D8EB9}"/>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Timer</a:t>
            </a:r>
          </a:p>
          <a:p>
            <a:pPr algn="ctr">
              <a:defRPr/>
            </a:pPr>
            <a:r>
              <a:rPr lang="en-GB" sz="1000" dirty="0">
                <a:cs typeface="Arial" charset="0"/>
              </a:rPr>
              <a:t>Peripheral</a:t>
            </a:r>
          </a:p>
        </p:txBody>
      </p:sp>
      <p:sp>
        <p:nvSpPr>
          <p:cNvPr id="11" name="Rectangle 10">
            <a:extLst>
              <a:ext uri="{FF2B5EF4-FFF2-40B4-BE49-F238E27FC236}">
                <a16:creationId xmlns:a16="http://schemas.microsoft.com/office/drawing/2014/main" id="{A40D55E7-EB5E-4117-85BE-DCD868AA1C8E}"/>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GPIO</a:t>
            </a:r>
          </a:p>
          <a:p>
            <a:pPr algn="ctr">
              <a:defRPr/>
            </a:pPr>
            <a:r>
              <a:rPr lang="en-GB" sz="1000" dirty="0">
                <a:cs typeface="Arial" charset="0"/>
              </a:rPr>
              <a:t>Peripheral</a:t>
            </a:r>
          </a:p>
        </p:txBody>
      </p:sp>
      <p:sp>
        <p:nvSpPr>
          <p:cNvPr id="12" name="Rectangle 11">
            <a:extLst>
              <a:ext uri="{FF2B5EF4-FFF2-40B4-BE49-F238E27FC236}">
                <a16:creationId xmlns:a16="http://schemas.microsoft.com/office/drawing/2014/main" id="{B87A5F8C-C508-4001-AA43-D1AB96893FA6}"/>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7-Segment</a:t>
            </a:r>
          </a:p>
          <a:p>
            <a:pPr algn="ctr">
              <a:defRPr/>
            </a:pPr>
            <a:r>
              <a:rPr lang="en-GB" sz="1000" dirty="0">
                <a:cs typeface="Arial" charset="0"/>
              </a:rPr>
              <a:t>Peripheral</a:t>
            </a:r>
          </a:p>
        </p:txBody>
      </p:sp>
      <p:sp>
        <p:nvSpPr>
          <p:cNvPr id="13" name="Rectangle 12">
            <a:extLst>
              <a:ext uri="{FF2B5EF4-FFF2-40B4-BE49-F238E27FC236}">
                <a16:creationId xmlns:a16="http://schemas.microsoft.com/office/drawing/2014/main" id="{A36FE346-7EA5-49C8-BDB6-B283049BB557}"/>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Arm CMSIS-Core</a:t>
            </a:r>
          </a:p>
        </p:txBody>
      </p:sp>
      <p:sp>
        <p:nvSpPr>
          <p:cNvPr id="14" name="Rectangle 13">
            <a:extLst>
              <a:ext uri="{FF2B5EF4-FFF2-40B4-BE49-F238E27FC236}">
                <a16:creationId xmlns:a16="http://schemas.microsoft.com/office/drawing/2014/main" id="{545D46EF-977D-462B-8863-86B0C37BB969}"/>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Programming Interface (API)</a:t>
            </a:r>
          </a:p>
        </p:txBody>
      </p:sp>
      <p:sp>
        <p:nvSpPr>
          <p:cNvPr id="15" name="Rectangle 14">
            <a:extLst>
              <a:ext uri="{FF2B5EF4-FFF2-40B4-BE49-F238E27FC236}">
                <a16:creationId xmlns:a16="http://schemas.microsoft.com/office/drawing/2014/main" id="{38702B52-01A8-442D-9636-451B8B11FC23}"/>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Application Design (e.g., Game)</a:t>
            </a:r>
          </a:p>
        </p:txBody>
      </p:sp>
      <p:sp>
        <p:nvSpPr>
          <p:cNvPr id="16" name="Rectangle 15">
            <a:extLst>
              <a:ext uri="{FF2B5EF4-FFF2-40B4-BE49-F238E27FC236}">
                <a16:creationId xmlns:a16="http://schemas.microsoft.com/office/drawing/2014/main" id="{6935496C-971D-4122-8665-19FF199D4E60}"/>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cs typeface="Arial" charset="0"/>
              </a:rPr>
              <a:t>Arm Cortex-M0</a:t>
            </a:r>
          </a:p>
          <a:p>
            <a:pPr algn="ctr">
              <a:defRPr/>
            </a:pPr>
            <a:r>
              <a:rPr lang="en-GB" dirty="0">
                <a:cs typeface="Arial" charset="0"/>
              </a:rPr>
              <a:t>Processor</a:t>
            </a:r>
          </a:p>
        </p:txBody>
      </p:sp>
      <p:sp>
        <p:nvSpPr>
          <p:cNvPr id="17" name="Up-Down Arrow 34">
            <a:extLst>
              <a:ext uri="{FF2B5EF4-FFF2-40B4-BE49-F238E27FC236}">
                <a16:creationId xmlns:a16="http://schemas.microsoft.com/office/drawing/2014/main" id="{8582FCF1-7DB2-4837-A138-72FA9A9D38E5}"/>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8" name="Up-Down Arrow 35">
            <a:extLst>
              <a:ext uri="{FF2B5EF4-FFF2-40B4-BE49-F238E27FC236}">
                <a16:creationId xmlns:a16="http://schemas.microsoft.com/office/drawing/2014/main" id="{3DE3B61D-8BFE-41A8-835E-57C486B168BB}"/>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19" name="Up-Down Arrow 36">
            <a:extLst>
              <a:ext uri="{FF2B5EF4-FFF2-40B4-BE49-F238E27FC236}">
                <a16:creationId xmlns:a16="http://schemas.microsoft.com/office/drawing/2014/main" id="{0D1EC187-AD8A-4EA6-8705-8134FBF6B809}"/>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0" name="TextBox 21">
            <a:extLst>
              <a:ext uri="{FF2B5EF4-FFF2-40B4-BE49-F238E27FC236}">
                <a16:creationId xmlns:a16="http://schemas.microsoft.com/office/drawing/2014/main" id="{27EEF990-FB87-44BB-9497-C42CDA6D04F6}"/>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Hardware design</a:t>
            </a:r>
          </a:p>
        </p:txBody>
      </p:sp>
      <p:sp>
        <p:nvSpPr>
          <p:cNvPr id="21" name="TextBox 22">
            <a:extLst>
              <a:ext uri="{FF2B5EF4-FFF2-40B4-BE49-F238E27FC236}">
                <a16:creationId xmlns:a16="http://schemas.microsoft.com/office/drawing/2014/main" id="{5424265D-97A6-4C25-8D83-DC52CD41AEA6}"/>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low-level drivers &amp; libraries programming </a:t>
            </a:r>
          </a:p>
        </p:txBody>
      </p:sp>
      <p:sp>
        <p:nvSpPr>
          <p:cNvPr id="22" name="TextBox 23">
            <a:extLst>
              <a:ext uri="{FF2B5EF4-FFF2-40B4-BE49-F238E27FC236}">
                <a16:creationId xmlns:a16="http://schemas.microsoft.com/office/drawing/2014/main" id="{BF502313-0E36-456A-97C1-43CF82561D22}"/>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Software high-level </a:t>
            </a:r>
          </a:p>
          <a:p>
            <a:pPr eaLnBrk="1" hangingPunct="1"/>
            <a:r>
              <a:rPr lang="en-GB" b="0" dirty="0"/>
              <a:t>application development</a:t>
            </a:r>
          </a:p>
        </p:txBody>
      </p:sp>
      <p:sp>
        <p:nvSpPr>
          <p:cNvPr id="23" name="Up Arrow 40">
            <a:extLst>
              <a:ext uri="{FF2B5EF4-FFF2-40B4-BE49-F238E27FC236}">
                <a16:creationId xmlns:a16="http://schemas.microsoft.com/office/drawing/2014/main" id="{C0C371C5-73D3-4649-9D53-85B372E54933}"/>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4" name="Up-Down Arrow 41">
            <a:extLst>
              <a:ext uri="{FF2B5EF4-FFF2-40B4-BE49-F238E27FC236}">
                <a16:creationId xmlns:a16="http://schemas.microsoft.com/office/drawing/2014/main" id="{7958A77B-9CD2-4BE7-ADC3-A4235CC1C538}"/>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5" name="Rectangle 24">
            <a:extLst>
              <a:ext uri="{FF2B5EF4-FFF2-40B4-BE49-F238E27FC236}">
                <a16:creationId xmlns:a16="http://schemas.microsoft.com/office/drawing/2014/main" id="{9C7FEA70-3F64-4C19-A081-A83738CE1A6D}"/>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dirty="0">
                <a:cs typeface="Arial" charset="0"/>
              </a:rPr>
              <a:t>Peripheral Drivers</a:t>
            </a:r>
          </a:p>
        </p:txBody>
      </p:sp>
      <p:sp>
        <p:nvSpPr>
          <p:cNvPr id="26" name="Up-Down Arrow 43">
            <a:extLst>
              <a:ext uri="{FF2B5EF4-FFF2-40B4-BE49-F238E27FC236}">
                <a16:creationId xmlns:a16="http://schemas.microsoft.com/office/drawing/2014/main" id="{81BB3670-6C62-4F1F-863A-F2627B5A21C1}"/>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7" name="Up-Down Arrow 44">
            <a:extLst>
              <a:ext uri="{FF2B5EF4-FFF2-40B4-BE49-F238E27FC236}">
                <a16:creationId xmlns:a16="http://schemas.microsoft.com/office/drawing/2014/main" id="{F4BCDAB1-C895-4D00-A464-E039C6B865FC}"/>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dirty="0">
              <a:cs typeface="Arial" charset="0"/>
            </a:endParaRPr>
          </a:p>
        </p:txBody>
      </p:sp>
      <p:sp>
        <p:nvSpPr>
          <p:cNvPr id="28" name="TextBox 21">
            <a:extLst>
              <a:ext uri="{FF2B5EF4-FFF2-40B4-BE49-F238E27FC236}">
                <a16:creationId xmlns:a16="http://schemas.microsoft.com/office/drawing/2014/main" id="{23D9EC0C-D04B-467E-8CC4-A7193A316472}"/>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AHB</a:t>
            </a:r>
          </a:p>
        </p:txBody>
      </p:sp>
      <p:sp>
        <p:nvSpPr>
          <p:cNvPr id="29" name="Rectangle 28">
            <a:extLst>
              <a:ext uri="{FF2B5EF4-FFF2-40B4-BE49-F238E27FC236}">
                <a16:creationId xmlns:a16="http://schemas.microsoft.com/office/drawing/2014/main" id="{B1F4563D-50E6-41E5-9CCC-60846E5676B2}"/>
              </a:ext>
            </a:extLst>
          </p:cNvPr>
          <p:cNvSpPr/>
          <p:nvPr/>
        </p:nvSpPr>
        <p:spPr bwMode="auto">
          <a:xfrm>
            <a:off x="6341172" y="3463442"/>
            <a:ext cx="4339588" cy="107045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0" name="Curved Down Arrow 47">
            <a:extLst>
              <a:ext uri="{FF2B5EF4-FFF2-40B4-BE49-F238E27FC236}">
                <a16:creationId xmlns:a16="http://schemas.microsoft.com/office/drawing/2014/main" id="{9AE5BEBF-AD92-498D-AFC3-AFBF4D9B78CC}"/>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31" name="TextBox 67">
            <a:extLst>
              <a:ext uri="{FF2B5EF4-FFF2-40B4-BE49-F238E27FC236}">
                <a16:creationId xmlns:a16="http://schemas.microsoft.com/office/drawing/2014/main" id="{F8492DDC-1BE1-4CFF-AB36-23237C5A68FB}"/>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Interrupt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Polling v Interrupts</a:t>
            </a:r>
            <a:endParaRPr lang="en-US" dirty="0"/>
          </a:p>
        </p:txBody>
      </p:sp>
      <p:sp>
        <p:nvSpPr>
          <p:cNvPr id="7" name="Text Placeholder 6">
            <a:extLst>
              <a:ext uri="{FF2B5EF4-FFF2-40B4-BE49-F238E27FC236}">
                <a16:creationId xmlns:a16="http://schemas.microsoft.com/office/drawing/2014/main" id="{4C1AB555-54E4-426C-94D8-95259866D511}"/>
              </a:ext>
            </a:extLst>
          </p:cNvPr>
          <p:cNvSpPr>
            <a:spLocks noGrp="1"/>
          </p:cNvSpPr>
          <p:nvPr>
            <p:ph type="body" sz="quarter" idx="13"/>
          </p:nvPr>
        </p:nvSpPr>
        <p:spPr/>
        <p:txBody>
          <a:bodyPr/>
          <a:lstStyle/>
          <a:p>
            <a:r>
              <a:rPr lang="en-GB" dirty="0"/>
              <a:t>How to display a number counting up every second:</a:t>
            </a:r>
            <a:endParaRPr lang="en-US" altLang="en-US" dirty="0">
              <a:ea typeface="ＭＳ Ｐゴシック" panose="020B0600070205080204" pitchFamily="34" charset="-128"/>
            </a:endParaRPr>
          </a:p>
          <a:p>
            <a:endParaRPr lang="en-GB" dirty="0"/>
          </a:p>
        </p:txBody>
      </p:sp>
      <p:sp>
        <p:nvSpPr>
          <p:cNvPr id="8" name="Text Placeholder 7">
            <a:extLst>
              <a:ext uri="{FF2B5EF4-FFF2-40B4-BE49-F238E27FC236}">
                <a16:creationId xmlns:a16="http://schemas.microsoft.com/office/drawing/2014/main" id="{A6AEE2BC-26C0-4FAC-863A-E36C3DE186B1}"/>
              </a:ext>
            </a:extLst>
          </p:cNvPr>
          <p:cNvSpPr>
            <a:spLocks noGrp="1"/>
          </p:cNvSpPr>
          <p:nvPr>
            <p:ph type="body" sz="quarter" idx="16"/>
          </p:nvPr>
        </p:nvSpPr>
        <p:spPr>
          <a:xfrm>
            <a:off x="492124" y="1620481"/>
            <a:ext cx="5332942" cy="560696"/>
          </a:xfrm>
        </p:spPr>
        <p:txBody>
          <a:bodyPr/>
          <a:lstStyle/>
          <a:p>
            <a:pPr algn="ctr"/>
            <a:r>
              <a:rPr lang="en-IN" altLang="en-US" dirty="0">
                <a:ea typeface="ＭＳ Ｐゴシック" panose="020B0600070205080204" pitchFamily="34" charset="-128"/>
              </a:rPr>
              <a:t>Polling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9"/>
          </p:nvPr>
        </p:nvSpPr>
        <p:spPr bwMode="auto">
          <a:xfrm>
            <a:off x="492125" y="2416627"/>
            <a:ext cx="5332941" cy="3605743"/>
          </a:xfrm>
        </p:spPr>
        <p:txBody>
          <a:bodyPr wrap="square" numCol="1" anchor="t" anchorCtr="0" compatLnSpc="1">
            <a:prstTxWarp prst="textNoShape">
              <a:avLst/>
            </a:prstTxWarp>
          </a:bodyPr>
          <a:lstStyle/>
          <a:p>
            <a:pPr marL="231775" lvl="1" indent="0">
              <a:buNone/>
            </a:pPr>
            <a:r>
              <a:rPr lang="en-IN" altLang="en-US" dirty="0">
                <a:ea typeface="ＭＳ Ｐゴシック" panose="020B0600070205080204" pitchFamily="34" charset="-128"/>
              </a:rPr>
              <a:t>Use software to check if the hardware timer reaches a value.</a:t>
            </a:r>
          </a:p>
          <a:p>
            <a:pPr lvl="1"/>
            <a:r>
              <a:rPr lang="en-IN" altLang="en-US" dirty="0">
                <a:ea typeface="ＭＳ Ｐゴシック" panose="020B0600070205080204" pitchFamily="34" charset="-128"/>
              </a:rPr>
              <a:t>Slow: need to explicitly check to see if the timer has reached a value</a:t>
            </a:r>
          </a:p>
          <a:p>
            <a:pPr lvl="1"/>
            <a:r>
              <a:rPr lang="en-IN" altLang="en-US" dirty="0">
                <a:ea typeface="ＭＳ Ｐゴシック" panose="020B0600070205080204" pitchFamily="34" charset="-128"/>
              </a:rPr>
              <a:t>Wasteful of CPU time: the faster a response we need, the more often we need to check.</a:t>
            </a:r>
          </a:p>
          <a:p>
            <a:pPr lvl="1"/>
            <a:r>
              <a:rPr lang="en-IN" altLang="en-US" dirty="0">
                <a:ea typeface="ＭＳ Ｐゴシック" panose="020B0600070205080204" pitchFamily="34" charset="-128"/>
              </a:rPr>
              <a:t>Scales badly: difficult to build system with many activities that can respond quickly. Response time depends on all other processing.</a:t>
            </a:r>
          </a:p>
        </p:txBody>
      </p:sp>
      <p:sp>
        <p:nvSpPr>
          <p:cNvPr id="9" name="Text Placeholder 8">
            <a:extLst>
              <a:ext uri="{FF2B5EF4-FFF2-40B4-BE49-F238E27FC236}">
                <a16:creationId xmlns:a16="http://schemas.microsoft.com/office/drawing/2014/main" id="{7F585626-EAC1-4A88-B592-930FBD28C0E0}"/>
              </a:ext>
            </a:extLst>
          </p:cNvPr>
          <p:cNvSpPr>
            <a:spLocks noGrp="1"/>
          </p:cNvSpPr>
          <p:nvPr>
            <p:ph type="body" sz="quarter" idx="18"/>
          </p:nvPr>
        </p:nvSpPr>
        <p:spPr/>
        <p:txBody>
          <a:bodyPr/>
          <a:lstStyle/>
          <a:p>
            <a:pPr algn="ctr"/>
            <a:r>
              <a:rPr lang="en-IN" altLang="en-US" dirty="0">
                <a:ea typeface="ＭＳ Ｐゴシック" panose="020B0600070205080204" pitchFamily="34" charset="-128"/>
              </a:rPr>
              <a:t>Interrupt</a:t>
            </a:r>
          </a:p>
        </p:txBody>
      </p:sp>
      <p:sp>
        <p:nvSpPr>
          <p:cNvPr id="10" name="Content Placeholder 9">
            <a:extLst>
              <a:ext uri="{FF2B5EF4-FFF2-40B4-BE49-F238E27FC236}">
                <a16:creationId xmlns:a16="http://schemas.microsoft.com/office/drawing/2014/main" id="{64E49647-BF67-4934-9CF9-96BC35F3255E}"/>
              </a:ext>
            </a:extLst>
          </p:cNvPr>
          <p:cNvSpPr>
            <a:spLocks noGrp="1"/>
          </p:cNvSpPr>
          <p:nvPr>
            <p:ph sz="quarter" idx="20"/>
          </p:nvPr>
        </p:nvSpPr>
        <p:spPr>
          <a:xfrm>
            <a:off x="6341534" y="2416344"/>
            <a:ext cx="5331354" cy="3605212"/>
          </a:xfrm>
        </p:spPr>
        <p:txBody>
          <a:bodyPr/>
          <a:lstStyle/>
          <a:p>
            <a:pPr marL="231775" lvl="1" indent="0">
              <a:buNone/>
            </a:pPr>
            <a:r>
              <a:rPr lang="en-IN" altLang="en-US" dirty="0">
                <a:ea typeface="ＭＳ Ｐゴシック" panose="020B0600070205080204" pitchFamily="34" charset="-128"/>
              </a:rPr>
              <a:t>The timer generates an interrupt every second, and the processor runs specific code (interrupt service routine: ISR) in response.</a:t>
            </a:r>
          </a:p>
          <a:p>
            <a:pPr lvl="1"/>
            <a:r>
              <a:rPr lang="en-IN" altLang="en-US" dirty="0">
                <a:ea typeface="ＭＳ Ｐゴシック" panose="020B0600070205080204" pitchFamily="34" charset="-128"/>
              </a:rPr>
              <a:t>Fast: hardware mechanism </a:t>
            </a:r>
          </a:p>
          <a:p>
            <a:pPr lvl="1"/>
            <a:r>
              <a:rPr lang="en-IN" altLang="en-US" dirty="0">
                <a:ea typeface="ＭＳ Ｐゴシック" panose="020B0600070205080204" pitchFamily="34" charset="-128"/>
              </a:rPr>
              <a:t>Efficient: code runs only when necessary.</a:t>
            </a:r>
          </a:p>
          <a:p>
            <a:pPr lvl="1"/>
            <a:r>
              <a:rPr lang="en-IN" altLang="en-US" dirty="0">
                <a:ea typeface="ＭＳ Ｐゴシック" panose="020B0600070205080204" pitchFamily="34" charset="-128"/>
              </a:rPr>
              <a:t>Scales well</a:t>
            </a:r>
          </a:p>
          <a:p>
            <a:pPr lvl="1"/>
            <a:r>
              <a:rPr lang="en-IN" altLang="en-US" dirty="0">
                <a:ea typeface="ＭＳ Ｐゴシック" panose="020B0600070205080204" pitchFamily="34" charset="-128"/>
              </a:rPr>
              <a:t>ISR response time does not depend on most other processing.</a:t>
            </a:r>
          </a:p>
          <a:p>
            <a:pPr lvl="1"/>
            <a:r>
              <a:rPr lang="en-IN" altLang="en-US" dirty="0">
                <a:ea typeface="ＭＳ Ｐゴシック" panose="020B0600070205080204" pitchFamily="34" charset="-128"/>
              </a:rPr>
              <a:t>Code modules can be developed independently.</a:t>
            </a:r>
            <a:endParaRPr lang="en-GB" dirty="0"/>
          </a:p>
        </p:txBody>
      </p:sp>
    </p:spTree>
    <p:extLst>
      <p:ext uri="{BB962C8B-B14F-4D97-AF65-F5344CB8AC3E}">
        <p14:creationId xmlns:p14="http://schemas.microsoft.com/office/powerpoint/2010/main" val="83790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Exception and Interruption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311274"/>
            <a:ext cx="11180763" cy="4414839"/>
          </a:xfrm>
        </p:spPr>
        <p:txBody>
          <a:bodyPr wrap="square" numCol="1" anchor="t" anchorCtr="0" compatLnSpc="1">
            <a:prstTxWarp prst="textNoShape">
              <a:avLst/>
            </a:prstTxWarp>
          </a:bodyPr>
          <a:lstStyle/>
          <a:p>
            <a:r>
              <a:rPr lang="en-GB" dirty="0"/>
              <a:t>Exception</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Exceptions are events (internal or external) that cause the program flow to exit the current program thread and execute a piece of code associated with the event</a:t>
            </a:r>
          </a:p>
          <a:p>
            <a:pPr lvl="1"/>
            <a:r>
              <a:rPr lang="en-IN" altLang="en-US" dirty="0">
                <a:ea typeface="ＭＳ Ｐゴシック" panose="020B0600070205080204" pitchFamily="34" charset="-128"/>
              </a:rPr>
              <a:t>Events can be either internal or external.</a:t>
            </a:r>
          </a:p>
          <a:p>
            <a:pPr lvl="1"/>
            <a:r>
              <a:rPr lang="en-IN" altLang="en-US" dirty="0">
                <a:ea typeface="ＭＳ Ｐゴシック" panose="020B0600070205080204" pitchFamily="34" charset="-128"/>
              </a:rPr>
              <a:t>Exception Handler is a piece of software code that is executed in the exception mode.</a:t>
            </a:r>
            <a:endParaRPr lang="en-US" altLang="en-US" dirty="0">
              <a:ea typeface="ＭＳ Ｐゴシック" panose="020B0600070205080204" pitchFamily="34" charset="-128"/>
            </a:endParaRPr>
          </a:p>
        </p:txBody>
      </p:sp>
      <p:sp>
        <p:nvSpPr>
          <p:cNvPr id="5" name="Oval 4">
            <a:extLst>
              <a:ext uri="{FF2B5EF4-FFF2-40B4-BE49-F238E27FC236}">
                <a16:creationId xmlns:a16="http://schemas.microsoft.com/office/drawing/2014/main" id="{6D420B20-77E3-437F-AC32-1D7ABE156FDE}"/>
              </a:ext>
            </a:extLst>
          </p:cNvPr>
          <p:cNvSpPr/>
          <p:nvPr/>
        </p:nvSpPr>
        <p:spPr bwMode="auto">
          <a:xfrm>
            <a:off x="2964293" y="4524376"/>
            <a:ext cx="1942341" cy="676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Thread</a:t>
            </a:r>
          </a:p>
          <a:p>
            <a:pPr algn="ctr">
              <a:defRPr/>
            </a:pPr>
            <a:r>
              <a:rPr lang="en-GB" dirty="0"/>
              <a:t>Mode</a:t>
            </a:r>
          </a:p>
        </p:txBody>
      </p:sp>
      <p:sp>
        <p:nvSpPr>
          <p:cNvPr id="6" name="Oval 5">
            <a:extLst>
              <a:ext uri="{FF2B5EF4-FFF2-40B4-BE49-F238E27FC236}">
                <a16:creationId xmlns:a16="http://schemas.microsoft.com/office/drawing/2014/main" id="{B4F41B81-8185-4D2C-94DF-4AA4852EAD87}"/>
              </a:ext>
            </a:extLst>
          </p:cNvPr>
          <p:cNvSpPr/>
          <p:nvPr/>
        </p:nvSpPr>
        <p:spPr bwMode="auto">
          <a:xfrm>
            <a:off x="7140961" y="4524376"/>
            <a:ext cx="1942341" cy="676275"/>
          </a:xfrm>
          <a:prstGeom prst="ellips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Exception </a:t>
            </a:r>
          </a:p>
          <a:p>
            <a:pPr algn="ctr">
              <a:defRPr/>
            </a:pPr>
            <a:r>
              <a:rPr lang="en-GB" dirty="0"/>
              <a:t>Mode</a:t>
            </a:r>
          </a:p>
        </p:txBody>
      </p:sp>
      <p:sp>
        <p:nvSpPr>
          <p:cNvPr id="7" name="Circular Arrow 15">
            <a:extLst>
              <a:ext uri="{FF2B5EF4-FFF2-40B4-BE49-F238E27FC236}">
                <a16:creationId xmlns:a16="http://schemas.microsoft.com/office/drawing/2014/main" id="{83501AA7-D60B-4B0E-BAA7-032880A054FC}"/>
              </a:ext>
            </a:extLst>
          </p:cNvPr>
          <p:cNvSpPr/>
          <p:nvPr/>
        </p:nvSpPr>
        <p:spPr bwMode="auto">
          <a:xfrm>
            <a:off x="4113193" y="4057650"/>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8" name="Circular Arrow 16">
            <a:extLst>
              <a:ext uri="{FF2B5EF4-FFF2-40B4-BE49-F238E27FC236}">
                <a16:creationId xmlns:a16="http://schemas.microsoft.com/office/drawing/2014/main" id="{AA511A58-8B3E-4CE7-8D5D-F316CFD1307D}"/>
              </a:ext>
            </a:extLst>
          </p:cNvPr>
          <p:cNvSpPr/>
          <p:nvPr/>
        </p:nvSpPr>
        <p:spPr bwMode="auto">
          <a:xfrm rot="10800000">
            <a:off x="4113193" y="4524375"/>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9" name="TextBox 17">
            <a:extLst>
              <a:ext uri="{FF2B5EF4-FFF2-40B4-BE49-F238E27FC236}">
                <a16:creationId xmlns:a16="http://schemas.microsoft.com/office/drawing/2014/main" id="{FF48252B-AB4D-43D6-B5AA-77F5E560BA1B}"/>
              </a:ext>
            </a:extLst>
          </p:cNvPr>
          <p:cNvSpPr txBox="1">
            <a:spLocks noChangeArrowheads="1"/>
          </p:cNvSpPr>
          <p:nvPr/>
        </p:nvSpPr>
        <p:spPr bwMode="auto">
          <a:xfrm>
            <a:off x="4728904" y="3867151"/>
            <a:ext cx="303411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Internal or external event</a:t>
            </a:r>
          </a:p>
        </p:txBody>
      </p:sp>
      <p:sp>
        <p:nvSpPr>
          <p:cNvPr id="10" name="TextBox 18">
            <a:extLst>
              <a:ext uri="{FF2B5EF4-FFF2-40B4-BE49-F238E27FC236}">
                <a16:creationId xmlns:a16="http://schemas.microsoft.com/office/drawing/2014/main" id="{C62CDD78-9793-4A30-8395-A7AA253AACA1}"/>
              </a:ext>
            </a:extLst>
          </p:cNvPr>
          <p:cNvSpPr txBox="1">
            <a:spLocks noChangeArrowheads="1"/>
          </p:cNvSpPr>
          <p:nvPr/>
        </p:nvSpPr>
        <p:spPr bwMode="auto">
          <a:xfrm>
            <a:off x="7676267" y="5291139"/>
            <a:ext cx="281195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Executing exception </a:t>
            </a:r>
          </a:p>
          <a:p>
            <a:pPr eaLnBrk="1" hangingPunct="1"/>
            <a:r>
              <a:rPr lang="en-GB" b="0" dirty="0"/>
              <a:t>handler</a:t>
            </a:r>
          </a:p>
        </p:txBody>
      </p:sp>
      <p:sp>
        <p:nvSpPr>
          <p:cNvPr id="11" name="TextBox 19">
            <a:extLst>
              <a:ext uri="{FF2B5EF4-FFF2-40B4-BE49-F238E27FC236}">
                <a16:creationId xmlns:a16="http://schemas.microsoft.com/office/drawing/2014/main" id="{1E824813-FD3C-4A3B-A0E5-F6C1C8361EF4}"/>
              </a:ext>
            </a:extLst>
          </p:cNvPr>
          <p:cNvSpPr txBox="1">
            <a:spLocks noChangeArrowheads="1"/>
          </p:cNvSpPr>
          <p:nvPr/>
        </p:nvSpPr>
        <p:spPr bwMode="auto">
          <a:xfrm>
            <a:off x="2081987" y="5291139"/>
            <a:ext cx="230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Executing normal code sequence</a:t>
            </a:r>
          </a:p>
        </p:txBody>
      </p:sp>
      <p:sp>
        <p:nvSpPr>
          <p:cNvPr id="12" name="TextBox 20">
            <a:extLst>
              <a:ext uri="{FF2B5EF4-FFF2-40B4-BE49-F238E27FC236}">
                <a16:creationId xmlns:a16="http://schemas.microsoft.com/office/drawing/2014/main" id="{E8B55E9A-BCA0-46D8-A845-A4486FA81DBB}"/>
              </a:ext>
            </a:extLst>
          </p:cNvPr>
          <p:cNvSpPr txBox="1">
            <a:spLocks noChangeArrowheads="1"/>
          </p:cNvSpPr>
          <p:nvPr/>
        </p:nvSpPr>
        <p:spPr bwMode="auto">
          <a:xfrm>
            <a:off x="5090711" y="5603876"/>
            <a:ext cx="228510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Finishing handler</a:t>
            </a:r>
          </a:p>
        </p:txBody>
      </p:sp>
      <p:sp>
        <p:nvSpPr>
          <p:cNvPr id="13" name="TextBox 21">
            <a:extLst>
              <a:ext uri="{FF2B5EF4-FFF2-40B4-BE49-F238E27FC236}">
                <a16:creationId xmlns:a16="http://schemas.microsoft.com/office/drawing/2014/main" id="{A8351772-FD06-45B9-85A6-5F4D2CA089D7}"/>
              </a:ext>
            </a:extLst>
          </p:cNvPr>
          <p:cNvSpPr txBox="1">
            <a:spLocks noChangeArrowheads="1"/>
          </p:cNvSpPr>
          <p:nvPr/>
        </p:nvSpPr>
        <p:spPr bwMode="auto">
          <a:xfrm>
            <a:off x="5090712" y="4319589"/>
            <a:ext cx="229780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Context saving</a:t>
            </a:r>
          </a:p>
        </p:txBody>
      </p:sp>
      <p:sp>
        <p:nvSpPr>
          <p:cNvPr id="14" name="TextBox 22">
            <a:extLst>
              <a:ext uri="{FF2B5EF4-FFF2-40B4-BE49-F238E27FC236}">
                <a16:creationId xmlns:a16="http://schemas.microsoft.com/office/drawing/2014/main" id="{317535F5-1963-417C-B320-5F4E29FF6E4E}"/>
              </a:ext>
            </a:extLst>
          </p:cNvPr>
          <p:cNvSpPr txBox="1">
            <a:spLocks noChangeArrowheads="1"/>
          </p:cNvSpPr>
          <p:nvPr/>
        </p:nvSpPr>
        <p:spPr bwMode="auto">
          <a:xfrm>
            <a:off x="5027236" y="5187951"/>
            <a:ext cx="22978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Context restoring</a:t>
            </a:r>
          </a:p>
        </p:txBody>
      </p:sp>
    </p:spTree>
    <p:extLst>
      <p:ext uri="{BB962C8B-B14F-4D97-AF65-F5344CB8AC3E}">
        <p14:creationId xmlns:p14="http://schemas.microsoft.com/office/powerpoint/2010/main" val="143413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Exception and Interruption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GB" dirty="0"/>
              <a:t>Interruption</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Refers to the exception caused by external events</a:t>
            </a:r>
          </a:p>
          <a:p>
            <a:pPr lvl="1"/>
            <a:r>
              <a:rPr lang="en-IN" altLang="en-US" dirty="0">
                <a:ea typeface="ＭＳ Ｐゴシック" panose="020B0600070205080204" pitchFamily="34" charset="-128"/>
              </a:rPr>
              <a:t>External event is also called interrupt request (IRQ).</a:t>
            </a:r>
          </a:p>
          <a:p>
            <a:pPr lvl="1"/>
            <a:r>
              <a:rPr lang="en-IN" altLang="en-US" dirty="0">
                <a:ea typeface="ＭＳ Ｐゴシック" panose="020B0600070205080204" pitchFamily="34" charset="-128"/>
              </a:rPr>
              <a:t>The exception handler here is also called interrupt service routine (ISR).</a:t>
            </a:r>
            <a:endParaRPr lang="en-US" altLang="en-US" dirty="0">
              <a:ea typeface="ＭＳ Ｐゴシック" panose="020B0600070205080204" pitchFamily="34" charset="-128"/>
            </a:endParaRPr>
          </a:p>
        </p:txBody>
      </p:sp>
      <p:sp>
        <p:nvSpPr>
          <p:cNvPr id="5" name="Oval 4">
            <a:extLst>
              <a:ext uri="{FF2B5EF4-FFF2-40B4-BE49-F238E27FC236}">
                <a16:creationId xmlns:a16="http://schemas.microsoft.com/office/drawing/2014/main" id="{D89111D1-21B0-4B26-BF1A-9CAA5973F685}"/>
              </a:ext>
            </a:extLst>
          </p:cNvPr>
          <p:cNvSpPr/>
          <p:nvPr/>
        </p:nvSpPr>
        <p:spPr bwMode="auto">
          <a:xfrm>
            <a:off x="2964293" y="4244976"/>
            <a:ext cx="1942341" cy="676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Thread</a:t>
            </a:r>
          </a:p>
          <a:p>
            <a:pPr algn="ctr">
              <a:defRPr/>
            </a:pPr>
            <a:r>
              <a:rPr lang="en-GB" dirty="0"/>
              <a:t>Mode</a:t>
            </a:r>
          </a:p>
        </p:txBody>
      </p:sp>
      <p:sp>
        <p:nvSpPr>
          <p:cNvPr id="6" name="Oval 5">
            <a:extLst>
              <a:ext uri="{FF2B5EF4-FFF2-40B4-BE49-F238E27FC236}">
                <a16:creationId xmlns:a16="http://schemas.microsoft.com/office/drawing/2014/main" id="{A233C6F5-B085-4E8E-91BD-654E5A909E69}"/>
              </a:ext>
            </a:extLst>
          </p:cNvPr>
          <p:cNvSpPr/>
          <p:nvPr/>
        </p:nvSpPr>
        <p:spPr bwMode="auto">
          <a:xfrm>
            <a:off x="7140961" y="4244976"/>
            <a:ext cx="1942341" cy="676275"/>
          </a:xfrm>
          <a:prstGeom prst="ellips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dirty="0"/>
              <a:t>Exception </a:t>
            </a:r>
          </a:p>
          <a:p>
            <a:pPr algn="ctr">
              <a:defRPr/>
            </a:pPr>
            <a:r>
              <a:rPr lang="en-GB" dirty="0"/>
              <a:t>Mode</a:t>
            </a:r>
          </a:p>
        </p:txBody>
      </p:sp>
      <p:sp>
        <p:nvSpPr>
          <p:cNvPr id="7" name="Circular Arrow 5">
            <a:extLst>
              <a:ext uri="{FF2B5EF4-FFF2-40B4-BE49-F238E27FC236}">
                <a16:creationId xmlns:a16="http://schemas.microsoft.com/office/drawing/2014/main" id="{DE616848-0916-4B7D-9F22-5155F46A4F60}"/>
              </a:ext>
            </a:extLst>
          </p:cNvPr>
          <p:cNvSpPr/>
          <p:nvPr/>
        </p:nvSpPr>
        <p:spPr bwMode="auto">
          <a:xfrm>
            <a:off x="4113193" y="3778250"/>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8" name="Circular Arrow 6">
            <a:extLst>
              <a:ext uri="{FF2B5EF4-FFF2-40B4-BE49-F238E27FC236}">
                <a16:creationId xmlns:a16="http://schemas.microsoft.com/office/drawing/2014/main" id="{C1A2FBBB-EBC9-48F3-B4D4-0C77F46AB5DB}"/>
              </a:ext>
            </a:extLst>
          </p:cNvPr>
          <p:cNvSpPr/>
          <p:nvPr/>
        </p:nvSpPr>
        <p:spPr bwMode="auto">
          <a:xfrm rot="10800000">
            <a:off x="4113193" y="4244975"/>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p>
        </p:txBody>
      </p:sp>
      <p:sp>
        <p:nvSpPr>
          <p:cNvPr id="9" name="TextBox 7">
            <a:extLst>
              <a:ext uri="{FF2B5EF4-FFF2-40B4-BE49-F238E27FC236}">
                <a16:creationId xmlns:a16="http://schemas.microsoft.com/office/drawing/2014/main" id="{EB816249-6B9E-4996-AA85-160D8D6D2EDF}"/>
              </a:ext>
            </a:extLst>
          </p:cNvPr>
          <p:cNvSpPr txBox="1">
            <a:spLocks noChangeArrowheads="1"/>
          </p:cNvSpPr>
          <p:nvPr/>
        </p:nvSpPr>
        <p:spPr bwMode="auto">
          <a:xfrm>
            <a:off x="5475794" y="3587751"/>
            <a:ext cx="104311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IRQ</a:t>
            </a:r>
          </a:p>
        </p:txBody>
      </p:sp>
      <p:sp>
        <p:nvSpPr>
          <p:cNvPr id="10" name="TextBox 8">
            <a:extLst>
              <a:ext uri="{FF2B5EF4-FFF2-40B4-BE49-F238E27FC236}">
                <a16:creationId xmlns:a16="http://schemas.microsoft.com/office/drawing/2014/main" id="{0353D962-7947-49D1-A6AC-C13DC006E7F3}"/>
              </a:ext>
            </a:extLst>
          </p:cNvPr>
          <p:cNvSpPr txBox="1">
            <a:spLocks noChangeArrowheads="1"/>
          </p:cNvSpPr>
          <p:nvPr/>
        </p:nvSpPr>
        <p:spPr bwMode="auto">
          <a:xfrm>
            <a:off x="7483727" y="5011739"/>
            <a:ext cx="176884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Executing ISR</a:t>
            </a:r>
          </a:p>
        </p:txBody>
      </p:sp>
      <p:sp>
        <p:nvSpPr>
          <p:cNvPr id="11" name="TextBox 9">
            <a:extLst>
              <a:ext uri="{FF2B5EF4-FFF2-40B4-BE49-F238E27FC236}">
                <a16:creationId xmlns:a16="http://schemas.microsoft.com/office/drawing/2014/main" id="{9067FE39-4BC4-4F0E-BC81-5870E40AF3D6}"/>
              </a:ext>
            </a:extLst>
          </p:cNvPr>
          <p:cNvSpPr txBox="1">
            <a:spLocks noChangeArrowheads="1"/>
          </p:cNvSpPr>
          <p:nvPr/>
        </p:nvSpPr>
        <p:spPr bwMode="auto">
          <a:xfrm>
            <a:off x="2081987" y="5011739"/>
            <a:ext cx="230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Executing normal code sequence</a:t>
            </a:r>
          </a:p>
        </p:txBody>
      </p:sp>
      <p:sp>
        <p:nvSpPr>
          <p:cNvPr id="12" name="TextBox 10">
            <a:extLst>
              <a:ext uri="{FF2B5EF4-FFF2-40B4-BE49-F238E27FC236}">
                <a16:creationId xmlns:a16="http://schemas.microsoft.com/office/drawing/2014/main" id="{9C13EFC6-2041-48FD-B9C1-3ACF215238F9}"/>
              </a:ext>
            </a:extLst>
          </p:cNvPr>
          <p:cNvSpPr txBox="1">
            <a:spLocks noChangeArrowheads="1"/>
          </p:cNvSpPr>
          <p:nvPr/>
        </p:nvSpPr>
        <p:spPr bwMode="auto">
          <a:xfrm>
            <a:off x="5090711" y="5324476"/>
            <a:ext cx="228510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Finishing handler</a:t>
            </a:r>
          </a:p>
        </p:txBody>
      </p:sp>
      <p:sp>
        <p:nvSpPr>
          <p:cNvPr id="13" name="TextBox 11">
            <a:extLst>
              <a:ext uri="{FF2B5EF4-FFF2-40B4-BE49-F238E27FC236}">
                <a16:creationId xmlns:a16="http://schemas.microsoft.com/office/drawing/2014/main" id="{230B011B-8EE7-42A6-8CC9-CCF4A868D142}"/>
              </a:ext>
            </a:extLst>
          </p:cNvPr>
          <p:cNvSpPr txBox="1">
            <a:spLocks noChangeArrowheads="1"/>
          </p:cNvSpPr>
          <p:nvPr/>
        </p:nvSpPr>
        <p:spPr bwMode="auto">
          <a:xfrm>
            <a:off x="5090712" y="4040189"/>
            <a:ext cx="229780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Context saving</a:t>
            </a:r>
          </a:p>
        </p:txBody>
      </p:sp>
      <p:sp>
        <p:nvSpPr>
          <p:cNvPr id="14" name="TextBox 12">
            <a:extLst>
              <a:ext uri="{FF2B5EF4-FFF2-40B4-BE49-F238E27FC236}">
                <a16:creationId xmlns:a16="http://schemas.microsoft.com/office/drawing/2014/main" id="{CA5F263B-F5B5-4C24-B54F-A5B2B2B596AB}"/>
              </a:ext>
            </a:extLst>
          </p:cNvPr>
          <p:cNvSpPr txBox="1">
            <a:spLocks noChangeArrowheads="1"/>
          </p:cNvSpPr>
          <p:nvPr/>
        </p:nvSpPr>
        <p:spPr bwMode="auto">
          <a:xfrm>
            <a:off x="5027236" y="4908551"/>
            <a:ext cx="22978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Context restoring</a:t>
            </a:r>
          </a:p>
        </p:txBody>
      </p:sp>
    </p:spTree>
    <p:extLst>
      <p:ext uri="{BB962C8B-B14F-4D97-AF65-F5344CB8AC3E}">
        <p14:creationId xmlns:p14="http://schemas.microsoft.com/office/powerpoint/2010/main" val="150387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Interrupt </a:t>
            </a:r>
            <a:r>
              <a:rPr lang="en-US" dirty="0"/>
              <a:t>Preemption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The exceptions (or interrupts) are commonly divided into multiple levels of priorities.</a:t>
            </a:r>
          </a:p>
          <a:p>
            <a:pPr lvl="1"/>
            <a:r>
              <a:rPr lang="en-IN" altLang="en-US" dirty="0">
                <a:ea typeface="ＭＳ Ｐゴシック" panose="020B0600070205080204" pitchFamily="34" charset="-128"/>
              </a:rPr>
              <a:t>A higher priority exception can be triggered and serviced during a lower priority exception.</a:t>
            </a:r>
          </a:p>
          <a:p>
            <a:pPr lvl="1"/>
            <a:r>
              <a:rPr lang="en-IN" altLang="en-US" dirty="0">
                <a:ea typeface="ＭＳ Ｐゴシック" panose="020B0600070205080204" pitchFamily="34" charset="-128"/>
              </a:rPr>
              <a:t>Commonly known as a nested exception, or interrupt </a:t>
            </a:r>
            <a:r>
              <a:rPr lang="en-US" altLang="en-US" dirty="0">
                <a:ea typeface="ＭＳ Ｐゴシック" panose="020B0600070205080204" pitchFamily="34" charset="-128"/>
              </a:rPr>
              <a:t>preemption</a:t>
            </a:r>
          </a:p>
        </p:txBody>
      </p:sp>
      <p:sp>
        <p:nvSpPr>
          <p:cNvPr id="5" name="TextBox 19">
            <a:extLst>
              <a:ext uri="{FF2B5EF4-FFF2-40B4-BE49-F238E27FC236}">
                <a16:creationId xmlns:a16="http://schemas.microsoft.com/office/drawing/2014/main" id="{1EF9C97C-C85E-4E36-ACA6-A38CDDCFBB64}"/>
              </a:ext>
            </a:extLst>
          </p:cNvPr>
          <p:cNvSpPr txBox="1">
            <a:spLocks noChangeArrowheads="1"/>
          </p:cNvSpPr>
          <p:nvPr/>
        </p:nvSpPr>
        <p:spPr bwMode="auto">
          <a:xfrm>
            <a:off x="1246230" y="3325814"/>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Main thread</a:t>
            </a:r>
          </a:p>
        </p:txBody>
      </p:sp>
      <p:sp>
        <p:nvSpPr>
          <p:cNvPr id="6" name="TextBox 20">
            <a:extLst>
              <a:ext uri="{FF2B5EF4-FFF2-40B4-BE49-F238E27FC236}">
                <a16:creationId xmlns:a16="http://schemas.microsoft.com/office/drawing/2014/main" id="{EA00C8B2-2FC4-4430-A355-2F445081A17B}"/>
              </a:ext>
            </a:extLst>
          </p:cNvPr>
          <p:cNvSpPr txBox="1">
            <a:spLocks noChangeArrowheads="1"/>
          </p:cNvSpPr>
          <p:nvPr/>
        </p:nvSpPr>
        <p:spPr bwMode="auto">
          <a:xfrm>
            <a:off x="3252047" y="3325814"/>
            <a:ext cx="17434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Context switching</a:t>
            </a:r>
          </a:p>
        </p:txBody>
      </p:sp>
      <p:sp>
        <p:nvSpPr>
          <p:cNvPr id="7" name="TextBox 21">
            <a:extLst>
              <a:ext uri="{FF2B5EF4-FFF2-40B4-BE49-F238E27FC236}">
                <a16:creationId xmlns:a16="http://schemas.microsoft.com/office/drawing/2014/main" id="{DA02F564-5C4E-4A12-9AA8-BAAA3BA52132}"/>
              </a:ext>
            </a:extLst>
          </p:cNvPr>
          <p:cNvSpPr txBox="1">
            <a:spLocks noChangeArrowheads="1"/>
          </p:cNvSpPr>
          <p:nvPr/>
        </p:nvSpPr>
        <p:spPr bwMode="auto">
          <a:xfrm>
            <a:off x="5257863" y="3325814"/>
            <a:ext cx="174345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ISR</a:t>
            </a:r>
          </a:p>
          <a:p>
            <a:pPr algn="ctr" eaLnBrk="1" hangingPunct="1"/>
            <a:r>
              <a:rPr lang="en-GB" dirty="0"/>
              <a:t>low priority</a:t>
            </a:r>
          </a:p>
        </p:txBody>
      </p:sp>
      <p:grpSp>
        <p:nvGrpSpPr>
          <p:cNvPr id="8" name="Group 34">
            <a:extLst>
              <a:ext uri="{FF2B5EF4-FFF2-40B4-BE49-F238E27FC236}">
                <a16:creationId xmlns:a16="http://schemas.microsoft.com/office/drawing/2014/main" id="{052FA3D8-77A9-42FB-945A-82E13224F3D0}"/>
              </a:ext>
            </a:extLst>
          </p:cNvPr>
          <p:cNvGrpSpPr>
            <a:grpSpLocks/>
          </p:cNvGrpSpPr>
          <p:nvPr/>
        </p:nvGrpSpPr>
        <p:grpSpPr bwMode="auto">
          <a:xfrm>
            <a:off x="1404918" y="3822700"/>
            <a:ext cx="9563596" cy="2298700"/>
            <a:chOff x="1181100" y="3644900"/>
            <a:chExt cx="7607300" cy="2298700"/>
          </a:xfrm>
        </p:grpSpPr>
        <p:sp>
          <p:nvSpPr>
            <p:cNvPr id="9" name="Rectangle 8">
              <a:extLst>
                <a:ext uri="{FF2B5EF4-FFF2-40B4-BE49-F238E27FC236}">
                  <a16:creationId xmlns:a16="http://schemas.microsoft.com/office/drawing/2014/main" id="{D834A82E-7421-4FCA-B329-16B91693C29F}"/>
                </a:ext>
              </a:extLst>
            </p:cNvPr>
            <p:cNvSpPr/>
            <p:nvPr/>
          </p:nvSpPr>
          <p:spPr bwMode="auto">
            <a:xfrm>
              <a:off x="1329207" y="3644900"/>
              <a:ext cx="838149" cy="3810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mn-cs"/>
                </a:rPr>
                <a:t>Main</a:t>
              </a:r>
            </a:p>
          </p:txBody>
        </p:sp>
        <p:sp>
          <p:nvSpPr>
            <p:cNvPr id="10" name="Rectangle 9">
              <a:extLst>
                <a:ext uri="{FF2B5EF4-FFF2-40B4-BE49-F238E27FC236}">
                  <a16:creationId xmlns:a16="http://schemas.microsoft.com/office/drawing/2014/main" id="{66D03DE3-6395-4C67-A534-49EC62123775}"/>
                </a:ext>
              </a:extLst>
            </p:cNvPr>
            <p:cNvSpPr/>
            <p:nvPr/>
          </p:nvSpPr>
          <p:spPr bwMode="auto">
            <a:xfrm flipV="1">
              <a:off x="2924720" y="402590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1" name="Rectangle 10">
              <a:extLst>
                <a:ext uri="{FF2B5EF4-FFF2-40B4-BE49-F238E27FC236}">
                  <a16:creationId xmlns:a16="http://schemas.microsoft.com/office/drawing/2014/main" id="{1DC0306A-38E0-44DD-8697-364AB76BD5A0}"/>
                </a:ext>
              </a:extLst>
            </p:cNvPr>
            <p:cNvSpPr/>
            <p:nvPr/>
          </p:nvSpPr>
          <p:spPr bwMode="auto">
            <a:xfrm>
              <a:off x="4520233" y="4178300"/>
              <a:ext cx="839833" cy="2921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mn-cs"/>
                </a:rPr>
                <a:t>ISR 1</a:t>
              </a:r>
            </a:p>
          </p:txBody>
        </p:sp>
        <p:sp>
          <p:nvSpPr>
            <p:cNvPr id="12" name="Rectangle 11">
              <a:extLst>
                <a:ext uri="{FF2B5EF4-FFF2-40B4-BE49-F238E27FC236}">
                  <a16:creationId xmlns:a16="http://schemas.microsoft.com/office/drawing/2014/main" id="{C3498AFE-FB14-4058-804A-EA69C93F5FCA}"/>
                </a:ext>
              </a:extLst>
            </p:cNvPr>
            <p:cNvSpPr/>
            <p:nvPr/>
          </p:nvSpPr>
          <p:spPr bwMode="auto">
            <a:xfrm flipV="1">
              <a:off x="2924720" y="537845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sp>
          <p:nvSpPr>
            <p:cNvPr id="13" name="Rectangle 12">
              <a:extLst>
                <a:ext uri="{FF2B5EF4-FFF2-40B4-BE49-F238E27FC236}">
                  <a16:creationId xmlns:a16="http://schemas.microsoft.com/office/drawing/2014/main" id="{68BC2CDE-1943-4DEF-97FD-DC9672D2E75E}"/>
                </a:ext>
              </a:extLst>
            </p:cNvPr>
            <p:cNvSpPr/>
            <p:nvPr/>
          </p:nvSpPr>
          <p:spPr bwMode="auto">
            <a:xfrm>
              <a:off x="1329207" y="5530850"/>
              <a:ext cx="838149" cy="41275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mn-cs"/>
                </a:rPr>
                <a:t>Main</a:t>
              </a:r>
            </a:p>
          </p:txBody>
        </p:sp>
        <p:cxnSp>
          <p:nvCxnSpPr>
            <p:cNvPr id="14" name="Straight Arrow Connector 13">
              <a:extLst>
                <a:ext uri="{FF2B5EF4-FFF2-40B4-BE49-F238E27FC236}">
                  <a16:creationId xmlns:a16="http://schemas.microsoft.com/office/drawing/2014/main" id="{5CA81FE5-638E-418A-BD08-57AA4B7DC0E6}"/>
                </a:ext>
              </a:extLst>
            </p:cNvPr>
            <p:cNvCxnSpPr/>
            <p:nvPr/>
          </p:nvCxnSpPr>
          <p:spPr bwMode="auto">
            <a:xfrm>
              <a:off x="1181100" y="3644900"/>
              <a:ext cx="0" cy="3810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70394BCC-75C4-4872-95BD-17F430BD797D}"/>
                </a:ext>
              </a:extLst>
            </p:cNvPr>
            <p:cNvCxnSpPr/>
            <p:nvPr/>
          </p:nvCxnSpPr>
          <p:spPr bwMode="auto">
            <a:xfrm>
              <a:off x="2167356" y="4025900"/>
              <a:ext cx="757364"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883626C8-1566-42E3-BFD2-BEB637DD5BDF}"/>
                </a:ext>
              </a:extLst>
            </p:cNvPr>
            <p:cNvCxnSpPr/>
            <p:nvPr/>
          </p:nvCxnSpPr>
          <p:spPr bwMode="auto">
            <a:xfrm>
              <a:off x="3764553" y="4178300"/>
              <a:ext cx="7556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DBDB05D0-4124-4698-846C-24D97EB7CE1D}"/>
                </a:ext>
              </a:extLst>
            </p:cNvPr>
            <p:cNvCxnSpPr/>
            <p:nvPr/>
          </p:nvCxnSpPr>
          <p:spPr bwMode="auto">
            <a:xfrm flipH="1">
              <a:off x="3764553" y="5378450"/>
              <a:ext cx="76409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64F0AED0-3B51-43D8-9D3E-C70D10FF23B2}"/>
                </a:ext>
              </a:extLst>
            </p:cNvPr>
            <p:cNvCxnSpPr/>
            <p:nvPr/>
          </p:nvCxnSpPr>
          <p:spPr bwMode="auto">
            <a:xfrm flipH="1">
              <a:off x="2167356" y="5530850"/>
              <a:ext cx="7657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9FB7730F-BB7B-4184-9BAC-9FFA91B5200D}"/>
                </a:ext>
              </a:extLst>
            </p:cNvPr>
            <p:cNvCxnSpPr/>
            <p:nvPr/>
          </p:nvCxnSpPr>
          <p:spPr bwMode="auto">
            <a:xfrm>
              <a:off x="1181100" y="5530850"/>
              <a:ext cx="0" cy="412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0" name="Rectangle 19">
              <a:extLst>
                <a:ext uri="{FF2B5EF4-FFF2-40B4-BE49-F238E27FC236}">
                  <a16:creationId xmlns:a16="http://schemas.microsoft.com/office/drawing/2014/main" id="{65313B92-6D84-411A-BA6F-49FC8A483945}"/>
                </a:ext>
              </a:extLst>
            </p:cNvPr>
            <p:cNvSpPr/>
            <p:nvPr/>
          </p:nvSpPr>
          <p:spPr bwMode="auto">
            <a:xfrm flipV="1">
              <a:off x="6139309" y="447040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21" name="Straight Arrow Connector 20">
              <a:extLst>
                <a:ext uri="{FF2B5EF4-FFF2-40B4-BE49-F238E27FC236}">
                  <a16:creationId xmlns:a16="http://schemas.microsoft.com/office/drawing/2014/main" id="{021E8094-8267-4688-9CA5-8F3358A7DD4D}"/>
                </a:ext>
              </a:extLst>
            </p:cNvPr>
            <p:cNvCxnSpPr/>
            <p:nvPr/>
          </p:nvCxnSpPr>
          <p:spPr bwMode="auto">
            <a:xfrm>
              <a:off x="5383629" y="4470400"/>
              <a:ext cx="7556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85BC25A2-F92F-4C84-A64A-D146A53DEDD2}"/>
                </a:ext>
              </a:extLst>
            </p:cNvPr>
            <p:cNvCxnSpPr/>
            <p:nvPr/>
          </p:nvCxnSpPr>
          <p:spPr bwMode="auto">
            <a:xfrm>
              <a:off x="6979142" y="4622800"/>
              <a:ext cx="7556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3" name="Rectangle 22">
              <a:extLst>
                <a:ext uri="{FF2B5EF4-FFF2-40B4-BE49-F238E27FC236}">
                  <a16:creationId xmlns:a16="http://schemas.microsoft.com/office/drawing/2014/main" id="{CE3CB2E1-9B62-4D03-8648-89A885F66CB0}"/>
                </a:ext>
              </a:extLst>
            </p:cNvPr>
            <p:cNvSpPr/>
            <p:nvPr/>
          </p:nvSpPr>
          <p:spPr bwMode="auto">
            <a:xfrm flipV="1">
              <a:off x="6139309" y="504190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dirty="0">
                <a:cs typeface="+mn-cs"/>
              </a:endParaRPr>
            </a:p>
          </p:txBody>
        </p:sp>
        <p:cxnSp>
          <p:nvCxnSpPr>
            <p:cNvPr id="24" name="Straight Arrow Connector 23">
              <a:extLst>
                <a:ext uri="{FF2B5EF4-FFF2-40B4-BE49-F238E27FC236}">
                  <a16:creationId xmlns:a16="http://schemas.microsoft.com/office/drawing/2014/main" id="{8816F686-1CD6-457B-9032-BAC447CE4488}"/>
                </a:ext>
              </a:extLst>
            </p:cNvPr>
            <p:cNvCxnSpPr/>
            <p:nvPr/>
          </p:nvCxnSpPr>
          <p:spPr bwMode="auto">
            <a:xfrm flipH="1">
              <a:off x="6979142" y="5041900"/>
              <a:ext cx="76409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B0D7A063-DFE1-4CDE-915F-7399521BBF07}"/>
                </a:ext>
              </a:extLst>
            </p:cNvPr>
            <p:cNvCxnSpPr/>
            <p:nvPr/>
          </p:nvCxnSpPr>
          <p:spPr bwMode="auto">
            <a:xfrm flipH="1">
              <a:off x="5383629" y="5194300"/>
              <a:ext cx="76409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Rectangle 25">
              <a:extLst>
                <a:ext uri="{FF2B5EF4-FFF2-40B4-BE49-F238E27FC236}">
                  <a16:creationId xmlns:a16="http://schemas.microsoft.com/office/drawing/2014/main" id="{1B81072F-D0A6-437A-B6E1-4B6F31CA076C}"/>
                </a:ext>
              </a:extLst>
            </p:cNvPr>
            <p:cNvSpPr/>
            <p:nvPr/>
          </p:nvSpPr>
          <p:spPr bwMode="auto">
            <a:xfrm>
              <a:off x="4520233" y="5194300"/>
              <a:ext cx="839833" cy="18415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mn-cs"/>
                </a:rPr>
                <a:t>ISR 1</a:t>
              </a:r>
            </a:p>
          </p:txBody>
        </p:sp>
        <p:sp>
          <p:nvSpPr>
            <p:cNvPr id="27" name="Rectangle 26">
              <a:extLst>
                <a:ext uri="{FF2B5EF4-FFF2-40B4-BE49-F238E27FC236}">
                  <a16:creationId xmlns:a16="http://schemas.microsoft.com/office/drawing/2014/main" id="{7F433580-2565-4B72-883A-EC4D7EF2553B}"/>
                </a:ext>
              </a:extLst>
            </p:cNvPr>
            <p:cNvSpPr/>
            <p:nvPr/>
          </p:nvSpPr>
          <p:spPr bwMode="auto">
            <a:xfrm>
              <a:off x="7743238" y="4622800"/>
              <a:ext cx="839832" cy="4191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mn-cs"/>
                </a:rPr>
                <a:t>ISR2</a:t>
              </a:r>
            </a:p>
          </p:txBody>
        </p:sp>
        <p:cxnSp>
          <p:nvCxnSpPr>
            <p:cNvPr id="28" name="Straight Arrow Connector 27">
              <a:extLst>
                <a:ext uri="{FF2B5EF4-FFF2-40B4-BE49-F238E27FC236}">
                  <a16:creationId xmlns:a16="http://schemas.microsoft.com/office/drawing/2014/main" id="{A7D1854A-616A-4587-BEFE-B01A87CE4152}"/>
                </a:ext>
              </a:extLst>
            </p:cNvPr>
            <p:cNvCxnSpPr/>
            <p:nvPr/>
          </p:nvCxnSpPr>
          <p:spPr bwMode="auto">
            <a:xfrm>
              <a:off x="8788400" y="4641850"/>
              <a:ext cx="0" cy="3810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sp>
        <p:nvSpPr>
          <p:cNvPr id="29" name="TextBox 35">
            <a:extLst>
              <a:ext uri="{FF2B5EF4-FFF2-40B4-BE49-F238E27FC236}">
                <a16:creationId xmlns:a16="http://schemas.microsoft.com/office/drawing/2014/main" id="{1A113DDA-3D13-4BEB-A7FF-23247D95E7DD}"/>
              </a:ext>
            </a:extLst>
          </p:cNvPr>
          <p:cNvSpPr txBox="1">
            <a:spLocks noChangeArrowheads="1"/>
          </p:cNvSpPr>
          <p:nvPr/>
        </p:nvSpPr>
        <p:spPr bwMode="auto">
          <a:xfrm>
            <a:off x="7293301" y="3325814"/>
            <a:ext cx="17434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Context switching</a:t>
            </a:r>
          </a:p>
        </p:txBody>
      </p:sp>
      <p:sp>
        <p:nvSpPr>
          <p:cNvPr id="30" name="TextBox 36">
            <a:extLst>
              <a:ext uri="{FF2B5EF4-FFF2-40B4-BE49-F238E27FC236}">
                <a16:creationId xmlns:a16="http://schemas.microsoft.com/office/drawing/2014/main" id="{3BB9ACDB-8655-4342-BB39-51D4FDBE09D8}"/>
              </a:ext>
            </a:extLst>
          </p:cNvPr>
          <p:cNvSpPr txBox="1">
            <a:spLocks noChangeArrowheads="1"/>
          </p:cNvSpPr>
          <p:nvPr/>
        </p:nvSpPr>
        <p:spPr bwMode="auto">
          <a:xfrm>
            <a:off x="9265264" y="3325814"/>
            <a:ext cx="174345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ISR</a:t>
            </a:r>
          </a:p>
          <a:p>
            <a:pPr algn="ctr" eaLnBrk="1" hangingPunct="1"/>
            <a:r>
              <a:rPr lang="en-GB" dirty="0"/>
              <a:t>high priority</a:t>
            </a:r>
          </a:p>
        </p:txBody>
      </p:sp>
      <p:sp>
        <p:nvSpPr>
          <p:cNvPr id="31" name="TextBox 37">
            <a:extLst>
              <a:ext uri="{FF2B5EF4-FFF2-40B4-BE49-F238E27FC236}">
                <a16:creationId xmlns:a16="http://schemas.microsoft.com/office/drawing/2014/main" id="{8A8F49A5-345A-4EB6-A91A-EB0CA2632FFF}"/>
              </a:ext>
            </a:extLst>
          </p:cNvPr>
          <p:cNvSpPr txBox="1">
            <a:spLocks noChangeArrowheads="1"/>
          </p:cNvSpPr>
          <p:nvPr/>
        </p:nvSpPr>
        <p:spPr bwMode="auto">
          <a:xfrm>
            <a:off x="3252047" y="4340226"/>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stacking</a:t>
            </a:r>
          </a:p>
        </p:txBody>
      </p:sp>
      <p:sp>
        <p:nvSpPr>
          <p:cNvPr id="32" name="TextBox 38">
            <a:extLst>
              <a:ext uri="{FF2B5EF4-FFF2-40B4-BE49-F238E27FC236}">
                <a16:creationId xmlns:a16="http://schemas.microsoft.com/office/drawing/2014/main" id="{FA236455-2154-48A7-A338-358774C8D6E7}"/>
              </a:ext>
            </a:extLst>
          </p:cNvPr>
          <p:cNvSpPr txBox="1">
            <a:spLocks noChangeArrowheads="1"/>
          </p:cNvSpPr>
          <p:nvPr/>
        </p:nvSpPr>
        <p:spPr bwMode="auto">
          <a:xfrm>
            <a:off x="7270026" y="4762501"/>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stacking</a:t>
            </a:r>
          </a:p>
        </p:txBody>
      </p:sp>
      <p:sp>
        <p:nvSpPr>
          <p:cNvPr id="33" name="TextBox 39">
            <a:extLst>
              <a:ext uri="{FF2B5EF4-FFF2-40B4-BE49-F238E27FC236}">
                <a16:creationId xmlns:a16="http://schemas.microsoft.com/office/drawing/2014/main" id="{0984B030-5C54-484D-9245-70C0CE695644}"/>
              </a:ext>
            </a:extLst>
          </p:cNvPr>
          <p:cNvSpPr txBox="1">
            <a:spLocks noChangeArrowheads="1"/>
          </p:cNvSpPr>
          <p:nvPr/>
        </p:nvSpPr>
        <p:spPr bwMode="auto">
          <a:xfrm>
            <a:off x="7293301" y="5324476"/>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unstacking</a:t>
            </a:r>
          </a:p>
        </p:txBody>
      </p:sp>
      <p:sp>
        <p:nvSpPr>
          <p:cNvPr id="34" name="TextBox 40">
            <a:extLst>
              <a:ext uri="{FF2B5EF4-FFF2-40B4-BE49-F238E27FC236}">
                <a16:creationId xmlns:a16="http://schemas.microsoft.com/office/drawing/2014/main" id="{D1491A71-04F4-4397-A9D7-F90D77377213}"/>
              </a:ext>
            </a:extLst>
          </p:cNvPr>
          <p:cNvSpPr txBox="1">
            <a:spLocks noChangeArrowheads="1"/>
          </p:cNvSpPr>
          <p:nvPr/>
        </p:nvSpPr>
        <p:spPr bwMode="auto">
          <a:xfrm>
            <a:off x="3268973" y="5651501"/>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unstacking</a:t>
            </a:r>
          </a:p>
        </p:txBody>
      </p:sp>
      <p:sp>
        <p:nvSpPr>
          <p:cNvPr id="35" name="TextBox 41">
            <a:extLst>
              <a:ext uri="{FF2B5EF4-FFF2-40B4-BE49-F238E27FC236}">
                <a16:creationId xmlns:a16="http://schemas.microsoft.com/office/drawing/2014/main" id="{91254CB8-BB62-4E62-9874-A833549760E2}"/>
              </a:ext>
            </a:extLst>
          </p:cNvPr>
          <p:cNvSpPr txBox="1">
            <a:spLocks noChangeArrowheads="1"/>
          </p:cNvSpPr>
          <p:nvPr/>
        </p:nvSpPr>
        <p:spPr bwMode="auto">
          <a:xfrm>
            <a:off x="2312614" y="3871914"/>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interrupt</a:t>
            </a:r>
          </a:p>
        </p:txBody>
      </p:sp>
      <p:sp>
        <p:nvSpPr>
          <p:cNvPr id="36" name="TextBox 42">
            <a:extLst>
              <a:ext uri="{FF2B5EF4-FFF2-40B4-BE49-F238E27FC236}">
                <a16:creationId xmlns:a16="http://schemas.microsoft.com/office/drawing/2014/main" id="{C3592098-B3D1-4941-9B5A-C37012397299}"/>
              </a:ext>
            </a:extLst>
          </p:cNvPr>
          <p:cNvSpPr txBox="1">
            <a:spLocks noChangeArrowheads="1"/>
          </p:cNvSpPr>
          <p:nvPr/>
        </p:nvSpPr>
        <p:spPr bwMode="auto">
          <a:xfrm>
            <a:off x="6290393" y="4354514"/>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interrupt</a:t>
            </a:r>
          </a:p>
        </p:txBody>
      </p:sp>
    </p:spTree>
    <p:extLst>
      <p:ext uri="{BB962C8B-B14F-4D97-AF65-F5344CB8AC3E}">
        <p14:creationId xmlns:p14="http://schemas.microsoft.com/office/powerpoint/2010/main" val="376526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Cortex-M0 Block Diagram</a:t>
            </a:r>
            <a:endParaRPr lang="en-US" dirty="0"/>
          </a:p>
        </p:txBody>
      </p:sp>
      <p:sp>
        <p:nvSpPr>
          <p:cNvPr id="6" name="Rectangle 5">
            <a:extLst>
              <a:ext uri="{FF2B5EF4-FFF2-40B4-BE49-F238E27FC236}">
                <a16:creationId xmlns:a16="http://schemas.microsoft.com/office/drawing/2014/main" id="{D10514B2-A514-4BCB-B0EA-E6BF4FF6D96B}"/>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7" name="Rectangle 6">
            <a:extLst>
              <a:ext uri="{FF2B5EF4-FFF2-40B4-BE49-F238E27FC236}">
                <a16:creationId xmlns:a16="http://schemas.microsoft.com/office/drawing/2014/main" id="{734C82DF-ADE3-4E30-AFEC-BED2330F9333}"/>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Internal Bus System</a:t>
            </a:r>
          </a:p>
        </p:txBody>
      </p:sp>
      <p:sp>
        <p:nvSpPr>
          <p:cNvPr id="8" name="Rectangle 7">
            <a:extLst>
              <a:ext uri="{FF2B5EF4-FFF2-40B4-BE49-F238E27FC236}">
                <a16:creationId xmlns:a16="http://schemas.microsoft.com/office/drawing/2014/main" id="{B5D5CDF4-EC06-4B54-B810-73924B816E67}"/>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AHB-</a:t>
            </a:r>
            <a:r>
              <a:rPr lang="en-GB" sz="1100" dirty="0" err="1">
                <a:cs typeface="Arial" charset="0"/>
              </a:rPr>
              <a:t>Lite</a:t>
            </a:r>
            <a:endParaRPr lang="en-GB" sz="1100" dirty="0">
              <a:cs typeface="Arial" charset="0"/>
            </a:endParaRPr>
          </a:p>
          <a:p>
            <a:pPr algn="ctr">
              <a:defRPr/>
            </a:pPr>
            <a:r>
              <a:rPr lang="en-GB" sz="1100" dirty="0">
                <a:cs typeface="Arial" charset="0"/>
              </a:rPr>
              <a:t>Bus interface</a:t>
            </a:r>
          </a:p>
        </p:txBody>
      </p:sp>
      <p:sp>
        <p:nvSpPr>
          <p:cNvPr id="9" name="Rectangle 8">
            <a:extLst>
              <a:ext uri="{FF2B5EF4-FFF2-40B4-BE49-F238E27FC236}">
                <a16:creationId xmlns:a16="http://schemas.microsoft.com/office/drawing/2014/main" id="{616865B1-E542-44F9-9D06-CD5AE220E1B7}"/>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a:defRPr/>
            </a:pPr>
            <a:r>
              <a:rPr lang="en-GB" sz="1100" dirty="0">
                <a:cs typeface="Arial" charset="0"/>
              </a:rPr>
              <a:t>Wakeup </a:t>
            </a:r>
          </a:p>
          <a:p>
            <a:pPr algn="ctr">
              <a:defRPr/>
            </a:pPr>
            <a:r>
              <a:rPr lang="en-GB" sz="1100" dirty="0">
                <a:cs typeface="Arial" charset="0"/>
              </a:rPr>
              <a:t>Interrupt</a:t>
            </a:r>
          </a:p>
          <a:p>
            <a:pPr algn="ctr">
              <a:defRPr/>
            </a:pPr>
            <a:r>
              <a:rPr lang="en-GB" sz="1100" dirty="0">
                <a:cs typeface="Arial" charset="0"/>
              </a:rPr>
              <a:t>Controller (WIC)</a:t>
            </a:r>
          </a:p>
        </p:txBody>
      </p:sp>
      <p:sp>
        <p:nvSpPr>
          <p:cNvPr id="10" name="Rectangle 9">
            <a:extLst>
              <a:ext uri="{FF2B5EF4-FFF2-40B4-BE49-F238E27FC236}">
                <a16:creationId xmlns:a16="http://schemas.microsoft.com/office/drawing/2014/main" id="{0C617956-087F-44C9-9463-A3C376886B11}"/>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600" dirty="0">
                <a:cs typeface="Arial" charset="0"/>
              </a:rPr>
              <a:t>Processor</a:t>
            </a:r>
          </a:p>
          <a:p>
            <a:pPr algn="ctr">
              <a:defRPr/>
            </a:pPr>
            <a:r>
              <a:rPr lang="en-GB" sz="1600" dirty="0">
                <a:cs typeface="Arial" charset="0"/>
              </a:rPr>
              <a:t>Core</a:t>
            </a:r>
          </a:p>
        </p:txBody>
      </p:sp>
      <p:sp>
        <p:nvSpPr>
          <p:cNvPr id="11" name="Rectangle 10">
            <a:extLst>
              <a:ext uri="{FF2B5EF4-FFF2-40B4-BE49-F238E27FC236}">
                <a16:creationId xmlns:a16="http://schemas.microsoft.com/office/drawing/2014/main" id="{B3A0AD99-E97F-435D-B211-EBBAEC334174}"/>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Nested Vector </a:t>
            </a:r>
          </a:p>
          <a:p>
            <a:pPr algn="ctr">
              <a:defRPr/>
            </a:pPr>
            <a:r>
              <a:rPr lang="en-GB" sz="1100" dirty="0">
                <a:cs typeface="Arial" charset="0"/>
              </a:rPr>
              <a:t>Interrupt  </a:t>
            </a:r>
          </a:p>
          <a:p>
            <a:pPr algn="ctr">
              <a:defRPr/>
            </a:pPr>
            <a:r>
              <a:rPr lang="en-GB" sz="1100" dirty="0">
                <a:cs typeface="Arial" charset="0"/>
              </a:rPr>
              <a:t>Controller</a:t>
            </a:r>
          </a:p>
          <a:p>
            <a:pPr algn="ctr">
              <a:defRPr/>
            </a:pPr>
            <a:r>
              <a:rPr lang="en-GB" sz="1100" dirty="0">
                <a:cs typeface="Arial" charset="0"/>
              </a:rPr>
              <a:t>(NVIC)</a:t>
            </a:r>
          </a:p>
        </p:txBody>
      </p:sp>
      <p:sp>
        <p:nvSpPr>
          <p:cNvPr id="12" name="Rectangle 11">
            <a:extLst>
              <a:ext uri="{FF2B5EF4-FFF2-40B4-BE49-F238E27FC236}">
                <a16:creationId xmlns:a16="http://schemas.microsoft.com/office/drawing/2014/main" id="{737862B5-2F4C-4CB6-8489-FBB5822E02AC}"/>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100" dirty="0">
                <a:cs typeface="Arial" charset="0"/>
              </a:rPr>
              <a:t>Debug</a:t>
            </a:r>
          </a:p>
          <a:p>
            <a:pPr algn="ctr">
              <a:defRPr/>
            </a:pPr>
            <a:r>
              <a:rPr lang="en-GB" sz="1100" dirty="0">
                <a:cs typeface="Arial" charset="0"/>
              </a:rPr>
              <a:t>Subsystem</a:t>
            </a:r>
          </a:p>
        </p:txBody>
      </p:sp>
      <p:sp>
        <p:nvSpPr>
          <p:cNvPr id="13" name="Up-Down Arrow 18">
            <a:extLst>
              <a:ext uri="{FF2B5EF4-FFF2-40B4-BE49-F238E27FC236}">
                <a16:creationId xmlns:a16="http://schemas.microsoft.com/office/drawing/2014/main" id="{51B1EE54-7E56-4C1B-98C2-2386BC2A6A0C}"/>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4" name="Up-Down Arrow 44">
            <a:extLst>
              <a:ext uri="{FF2B5EF4-FFF2-40B4-BE49-F238E27FC236}">
                <a16:creationId xmlns:a16="http://schemas.microsoft.com/office/drawing/2014/main" id="{56BA1CD8-BD51-4841-B34B-88FC623F1961}"/>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15" name="TextBox 45">
            <a:extLst>
              <a:ext uri="{FF2B5EF4-FFF2-40B4-BE49-F238E27FC236}">
                <a16:creationId xmlns:a16="http://schemas.microsoft.com/office/drawing/2014/main" id="{418724B1-43DD-4060-9D4D-4A48D78D0B91}"/>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Interrupt </a:t>
            </a:r>
          </a:p>
          <a:p>
            <a:pPr algn="ctr" eaLnBrk="1" hangingPunct="1"/>
            <a:r>
              <a:rPr lang="en-GB" sz="1200" b="0" dirty="0"/>
              <a:t>Requests and NMI</a:t>
            </a:r>
          </a:p>
        </p:txBody>
      </p:sp>
      <p:sp>
        <p:nvSpPr>
          <p:cNvPr id="16" name="TextBox 49">
            <a:extLst>
              <a:ext uri="{FF2B5EF4-FFF2-40B4-BE49-F238E27FC236}">
                <a16:creationId xmlns:a16="http://schemas.microsoft.com/office/drawing/2014/main" id="{13744EEE-76BB-453D-A60D-546A01683D1A}"/>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dirty="0"/>
              <a:t>Arm Cortex-M0 Microprocessor</a:t>
            </a:r>
          </a:p>
        </p:txBody>
      </p:sp>
      <p:sp>
        <p:nvSpPr>
          <p:cNvPr id="17" name="TextBox 51">
            <a:extLst>
              <a:ext uri="{FF2B5EF4-FFF2-40B4-BE49-F238E27FC236}">
                <a16:creationId xmlns:a16="http://schemas.microsoft.com/office/drawing/2014/main" id="{0815D49C-2EE5-438F-AF6B-561812E6C6C0}"/>
              </a:ext>
            </a:extLst>
          </p:cNvPr>
          <p:cNvSpPr txBox="1">
            <a:spLocks noChangeArrowheads="1"/>
          </p:cNvSpPr>
          <p:nvPr/>
        </p:nvSpPr>
        <p:spPr bwMode="auto">
          <a:xfrm>
            <a:off x="60662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Memory and Peripherals</a:t>
            </a:r>
          </a:p>
        </p:txBody>
      </p:sp>
      <p:sp>
        <p:nvSpPr>
          <p:cNvPr id="18" name="TextBox 46">
            <a:extLst>
              <a:ext uri="{FF2B5EF4-FFF2-40B4-BE49-F238E27FC236}">
                <a16:creationId xmlns:a16="http://schemas.microsoft.com/office/drawing/2014/main" id="{592278C9-E436-4C83-8F2D-B9771F056F05}"/>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JTAG/Serial-Wire</a:t>
            </a:r>
          </a:p>
          <a:p>
            <a:pPr eaLnBrk="1" hangingPunct="1"/>
            <a:r>
              <a:rPr lang="en-GB" sz="1200" b="0" dirty="0"/>
              <a:t>Debug Interface</a:t>
            </a:r>
          </a:p>
        </p:txBody>
      </p:sp>
      <p:sp>
        <p:nvSpPr>
          <p:cNvPr id="19" name="Up-Down Arrow 41">
            <a:extLst>
              <a:ext uri="{FF2B5EF4-FFF2-40B4-BE49-F238E27FC236}">
                <a16:creationId xmlns:a16="http://schemas.microsoft.com/office/drawing/2014/main" id="{0B0CB26C-D15F-434A-8A6A-C550102F7C28}"/>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0" name="Up-Down Arrow 42">
            <a:extLst>
              <a:ext uri="{FF2B5EF4-FFF2-40B4-BE49-F238E27FC236}">
                <a16:creationId xmlns:a16="http://schemas.microsoft.com/office/drawing/2014/main" id="{5EC620CE-C01A-4DD8-93C6-0FADFE86558A}"/>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1" name="Up-Down Arrow 45">
            <a:extLst>
              <a:ext uri="{FF2B5EF4-FFF2-40B4-BE49-F238E27FC236}">
                <a16:creationId xmlns:a16="http://schemas.microsoft.com/office/drawing/2014/main" id="{8A8F26AC-94B3-420F-8B33-EBF9747E9C89}"/>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2" name="Up-Down Arrow 46">
            <a:extLst>
              <a:ext uri="{FF2B5EF4-FFF2-40B4-BE49-F238E27FC236}">
                <a16:creationId xmlns:a16="http://schemas.microsoft.com/office/drawing/2014/main" id="{EDABEDC7-308D-4FE8-A9EE-DA4666521A46}"/>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3" name="Up-Down Arrow 48">
            <a:extLst>
              <a:ext uri="{FF2B5EF4-FFF2-40B4-BE49-F238E27FC236}">
                <a16:creationId xmlns:a16="http://schemas.microsoft.com/office/drawing/2014/main" id="{B978126B-C9FA-4DFC-9229-DDE28EECE245}"/>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4" name="Up-Down Arrow 49">
            <a:extLst>
              <a:ext uri="{FF2B5EF4-FFF2-40B4-BE49-F238E27FC236}">
                <a16:creationId xmlns:a16="http://schemas.microsoft.com/office/drawing/2014/main" id="{045457C2-A779-4694-955C-4AD11D4C756B}"/>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100" dirty="0">
              <a:cs typeface="Arial" charset="0"/>
            </a:endParaRPr>
          </a:p>
        </p:txBody>
      </p:sp>
      <p:sp>
        <p:nvSpPr>
          <p:cNvPr id="25" name="Right Arrow 6">
            <a:extLst>
              <a:ext uri="{FF2B5EF4-FFF2-40B4-BE49-F238E27FC236}">
                <a16:creationId xmlns:a16="http://schemas.microsoft.com/office/drawing/2014/main" id="{1137D459-34A1-448E-A7CC-E0C900F593E7}"/>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6" name="Bent-Up Arrow 19">
            <a:extLst>
              <a:ext uri="{FF2B5EF4-FFF2-40B4-BE49-F238E27FC236}">
                <a16:creationId xmlns:a16="http://schemas.microsoft.com/office/drawing/2014/main" id="{0A778301-7F89-419B-A6B9-DE420A964C56}"/>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7" name="Right Arrow 55">
            <a:extLst>
              <a:ext uri="{FF2B5EF4-FFF2-40B4-BE49-F238E27FC236}">
                <a16:creationId xmlns:a16="http://schemas.microsoft.com/office/drawing/2014/main" id="{5986B04C-6A6E-4FCE-B54C-E5528A65DBD3}"/>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dirty="0"/>
          </a:p>
        </p:txBody>
      </p:sp>
      <p:sp>
        <p:nvSpPr>
          <p:cNvPr id="28" name="Rectangle 27">
            <a:extLst>
              <a:ext uri="{FF2B5EF4-FFF2-40B4-BE49-F238E27FC236}">
                <a16:creationId xmlns:a16="http://schemas.microsoft.com/office/drawing/2014/main" id="{305E1CC5-BFA4-4BB5-9150-291075C118CF}"/>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TextBox 45">
            <a:extLst>
              <a:ext uri="{FF2B5EF4-FFF2-40B4-BE49-F238E27FC236}">
                <a16:creationId xmlns:a16="http://schemas.microsoft.com/office/drawing/2014/main" id="{E51489EB-7AD3-46DB-978D-79D6D3FB3A92}"/>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dirty="0"/>
              <a:t>Power Management Interface</a:t>
            </a:r>
          </a:p>
        </p:txBody>
      </p:sp>
      <p:cxnSp>
        <p:nvCxnSpPr>
          <p:cNvPr id="30" name="Elbow Connector 57">
            <a:extLst>
              <a:ext uri="{FF2B5EF4-FFF2-40B4-BE49-F238E27FC236}">
                <a16:creationId xmlns:a16="http://schemas.microsoft.com/office/drawing/2014/main" id="{B0BF28B5-61BC-482D-948A-17AB42C5DC08}"/>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6262F118-1284-422F-8CC9-8FD87B28FC1D}"/>
              </a:ext>
            </a:extLst>
          </p:cNvPr>
          <p:cNvSpPr/>
          <p:nvPr/>
        </p:nvSpPr>
        <p:spPr bwMode="auto">
          <a:xfrm>
            <a:off x="3237234" y="1835037"/>
            <a:ext cx="2219518" cy="16028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54395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Armv6-M Exception Model</a:t>
            </a:r>
            <a:endParaRPr lang="en-US" dirty="0"/>
          </a:p>
        </p:txBody>
      </p:sp>
      <p:graphicFrame>
        <p:nvGraphicFramePr>
          <p:cNvPr id="6" name="Content Placeholder 3">
            <a:extLst>
              <a:ext uri="{FF2B5EF4-FFF2-40B4-BE49-F238E27FC236}">
                <a16:creationId xmlns:a16="http://schemas.microsoft.com/office/drawing/2014/main" id="{B02F9FE4-A831-4690-93DE-ED23CA786218}"/>
              </a:ext>
            </a:extLst>
          </p:cNvPr>
          <p:cNvGraphicFramePr>
            <a:graphicFrameLocks noGrp="1"/>
          </p:cNvGraphicFramePr>
          <p:nvPr>
            <p:ph idx="1"/>
            <p:extLst>
              <p:ext uri="{D42A27DB-BD31-4B8C-83A1-F6EECF244321}">
                <p14:modId xmlns:p14="http://schemas.microsoft.com/office/powerpoint/2010/main" val="2830412813"/>
              </p:ext>
            </p:extLst>
          </p:nvPr>
        </p:nvGraphicFramePr>
        <p:xfrm>
          <a:off x="611479" y="1020764"/>
          <a:ext cx="11186447" cy="4427541"/>
        </p:xfrm>
        <a:graphic>
          <a:graphicData uri="http://schemas.openxmlformats.org/drawingml/2006/table">
            <a:tbl>
              <a:tblPr firstRow="1" bandRow="1">
                <a:tableStyleId>{5C22544A-7EE6-4342-B048-85BDC9FD1C3A}</a:tableStyleId>
              </a:tblPr>
              <a:tblGrid>
                <a:gridCol w="3058328">
                  <a:extLst>
                    <a:ext uri="{9D8B030D-6E8A-4147-A177-3AD203B41FA5}">
                      <a16:colId xmlns:a16="http://schemas.microsoft.com/office/drawing/2014/main" val="20000"/>
                    </a:ext>
                  </a:extLst>
                </a:gridCol>
                <a:gridCol w="4399304">
                  <a:extLst>
                    <a:ext uri="{9D8B030D-6E8A-4147-A177-3AD203B41FA5}">
                      <a16:colId xmlns:a16="http://schemas.microsoft.com/office/drawing/2014/main" val="20001"/>
                    </a:ext>
                  </a:extLst>
                </a:gridCol>
                <a:gridCol w="3728815">
                  <a:extLst>
                    <a:ext uri="{9D8B030D-6E8A-4147-A177-3AD203B41FA5}">
                      <a16:colId xmlns:a16="http://schemas.microsoft.com/office/drawing/2014/main" val="20002"/>
                    </a:ext>
                  </a:extLst>
                </a:gridCol>
              </a:tblGrid>
              <a:tr h="466632">
                <a:tc>
                  <a:txBody>
                    <a:bodyPr/>
                    <a:lstStyle/>
                    <a:p>
                      <a:r>
                        <a:rPr lang="en-GB" sz="1800" dirty="0"/>
                        <a:t>Exception number</a:t>
                      </a:r>
                    </a:p>
                  </a:txBody>
                  <a:tcPr marL="121872" marR="121872"/>
                </a:tc>
                <a:tc>
                  <a:txBody>
                    <a:bodyPr/>
                    <a:lstStyle/>
                    <a:p>
                      <a:r>
                        <a:rPr lang="en-GB" sz="1800" dirty="0"/>
                        <a:t>Exception type</a:t>
                      </a:r>
                    </a:p>
                  </a:txBody>
                  <a:tcPr marL="121872" marR="121872"/>
                </a:tc>
                <a:tc>
                  <a:txBody>
                    <a:bodyPr/>
                    <a:lstStyle/>
                    <a:p>
                      <a:r>
                        <a:rPr lang="en-GB" sz="1800" dirty="0"/>
                        <a:t>Priority </a:t>
                      </a:r>
                    </a:p>
                  </a:txBody>
                  <a:tcPr marL="121872" marR="121872"/>
                </a:tc>
                <a:extLst>
                  <a:ext uri="{0D108BD9-81ED-4DB2-BD59-A6C34878D82A}">
                    <a16:rowId xmlns:a16="http://schemas.microsoft.com/office/drawing/2014/main" val="10000"/>
                  </a:ext>
                </a:extLst>
              </a:tr>
              <a:tr h="440101">
                <a:tc>
                  <a:txBody>
                    <a:bodyPr/>
                    <a:lstStyle/>
                    <a:p>
                      <a:r>
                        <a:rPr lang="en-GB" sz="1800" dirty="0"/>
                        <a:t>1</a:t>
                      </a:r>
                    </a:p>
                  </a:txBody>
                  <a:tcPr marL="121872" marR="121872"/>
                </a:tc>
                <a:tc>
                  <a:txBody>
                    <a:bodyPr/>
                    <a:lstStyle/>
                    <a:p>
                      <a:r>
                        <a:rPr lang="en-GB" sz="1800" dirty="0"/>
                        <a:t>Reset </a:t>
                      </a:r>
                    </a:p>
                  </a:txBody>
                  <a:tcPr marL="121872" marR="121872"/>
                </a:tc>
                <a:tc>
                  <a:txBody>
                    <a:bodyPr/>
                    <a:lstStyle/>
                    <a:p>
                      <a:r>
                        <a:rPr lang="en-GB" sz="1800" dirty="0"/>
                        <a:t>-3 (highest)</a:t>
                      </a:r>
                    </a:p>
                  </a:txBody>
                  <a:tcPr marL="121872" marR="121872"/>
                </a:tc>
                <a:extLst>
                  <a:ext uri="{0D108BD9-81ED-4DB2-BD59-A6C34878D82A}">
                    <a16:rowId xmlns:a16="http://schemas.microsoft.com/office/drawing/2014/main" val="10001"/>
                  </a:ext>
                </a:extLst>
              </a:tr>
              <a:tr h="440101">
                <a:tc>
                  <a:txBody>
                    <a:bodyPr/>
                    <a:lstStyle/>
                    <a:p>
                      <a:r>
                        <a:rPr lang="en-GB" sz="1800" dirty="0"/>
                        <a:t>2</a:t>
                      </a:r>
                    </a:p>
                  </a:txBody>
                  <a:tcPr marL="121872" marR="121872"/>
                </a:tc>
                <a:tc>
                  <a:txBody>
                    <a:bodyPr/>
                    <a:lstStyle/>
                    <a:p>
                      <a:r>
                        <a:rPr lang="en-GB" sz="1800" dirty="0"/>
                        <a:t>NMI</a:t>
                      </a:r>
                    </a:p>
                  </a:txBody>
                  <a:tcPr marL="121872" marR="121872"/>
                </a:tc>
                <a:tc>
                  <a:txBody>
                    <a:bodyPr/>
                    <a:lstStyle/>
                    <a:p>
                      <a:r>
                        <a:rPr lang="en-GB" sz="1800" dirty="0"/>
                        <a:t>-2</a:t>
                      </a:r>
                    </a:p>
                  </a:txBody>
                  <a:tcPr marL="121872" marR="121872"/>
                </a:tc>
                <a:extLst>
                  <a:ext uri="{0D108BD9-81ED-4DB2-BD59-A6C34878D82A}">
                    <a16:rowId xmlns:a16="http://schemas.microsoft.com/office/drawing/2014/main" val="10002"/>
                  </a:ext>
                </a:extLst>
              </a:tr>
              <a:tr h="440101">
                <a:tc>
                  <a:txBody>
                    <a:bodyPr/>
                    <a:lstStyle/>
                    <a:p>
                      <a:r>
                        <a:rPr lang="en-GB" sz="1800" dirty="0"/>
                        <a:t>3</a:t>
                      </a:r>
                    </a:p>
                  </a:txBody>
                  <a:tcPr marL="121872" marR="121872"/>
                </a:tc>
                <a:tc>
                  <a:txBody>
                    <a:bodyPr/>
                    <a:lstStyle/>
                    <a:p>
                      <a:r>
                        <a:rPr lang="en-GB" sz="1800" dirty="0"/>
                        <a:t>HardFault</a:t>
                      </a:r>
                    </a:p>
                  </a:txBody>
                  <a:tcPr marL="121872" marR="121872"/>
                </a:tc>
                <a:tc>
                  <a:txBody>
                    <a:bodyPr/>
                    <a:lstStyle/>
                    <a:p>
                      <a:r>
                        <a:rPr lang="en-GB" sz="1800" dirty="0"/>
                        <a:t>-1</a:t>
                      </a:r>
                    </a:p>
                  </a:txBody>
                  <a:tcPr marL="121872" marR="121872"/>
                </a:tc>
                <a:extLst>
                  <a:ext uri="{0D108BD9-81ED-4DB2-BD59-A6C34878D82A}">
                    <a16:rowId xmlns:a16="http://schemas.microsoft.com/office/drawing/2014/main" val="10003"/>
                  </a:ext>
                </a:extLst>
              </a:tr>
              <a:tr h="440101">
                <a:tc>
                  <a:txBody>
                    <a:bodyPr/>
                    <a:lstStyle/>
                    <a:p>
                      <a:r>
                        <a:rPr lang="en-GB" sz="1800" dirty="0"/>
                        <a:t>4-10</a:t>
                      </a:r>
                    </a:p>
                  </a:txBody>
                  <a:tcPr marL="121872" marR="121872"/>
                </a:tc>
                <a:tc>
                  <a:txBody>
                    <a:bodyPr/>
                    <a:lstStyle/>
                    <a:p>
                      <a:r>
                        <a:rPr lang="en-GB" sz="1800" dirty="0"/>
                        <a:t>Reserved </a:t>
                      </a:r>
                    </a:p>
                  </a:txBody>
                  <a:tcPr marL="121872" marR="121872"/>
                </a:tc>
                <a:tc>
                  <a:txBody>
                    <a:bodyPr/>
                    <a:lstStyle/>
                    <a:p>
                      <a:endParaRPr lang="en-GB" sz="1800" dirty="0"/>
                    </a:p>
                  </a:txBody>
                  <a:tcPr marL="121872" marR="121872"/>
                </a:tc>
                <a:extLst>
                  <a:ext uri="{0D108BD9-81ED-4DB2-BD59-A6C34878D82A}">
                    <a16:rowId xmlns:a16="http://schemas.microsoft.com/office/drawing/2014/main" val="10004"/>
                  </a:ext>
                </a:extLst>
              </a:tr>
              <a:tr h="440101">
                <a:tc>
                  <a:txBody>
                    <a:bodyPr/>
                    <a:lstStyle/>
                    <a:p>
                      <a:r>
                        <a:rPr lang="en-GB" sz="1800" dirty="0"/>
                        <a:t>11</a:t>
                      </a:r>
                    </a:p>
                  </a:txBody>
                  <a:tcPr marL="121872" marR="121872"/>
                </a:tc>
                <a:tc>
                  <a:txBody>
                    <a:bodyPr/>
                    <a:lstStyle/>
                    <a:p>
                      <a:r>
                        <a:rPr lang="en-GB" sz="1800" dirty="0"/>
                        <a:t>SVCall</a:t>
                      </a:r>
                    </a:p>
                  </a:txBody>
                  <a:tcPr marL="121872" marR="121872"/>
                </a:tc>
                <a:tc>
                  <a:txBody>
                    <a:bodyPr/>
                    <a:lstStyle/>
                    <a:p>
                      <a:r>
                        <a:rPr lang="en-GB" sz="1800" dirty="0"/>
                        <a:t>Programmable</a:t>
                      </a:r>
                    </a:p>
                  </a:txBody>
                  <a:tcPr marL="121872" marR="121872"/>
                </a:tc>
                <a:extLst>
                  <a:ext uri="{0D108BD9-81ED-4DB2-BD59-A6C34878D82A}">
                    <a16:rowId xmlns:a16="http://schemas.microsoft.com/office/drawing/2014/main" val="10005"/>
                  </a:ext>
                </a:extLst>
              </a:tr>
              <a:tr h="440101">
                <a:tc>
                  <a:txBody>
                    <a:bodyPr/>
                    <a:lstStyle/>
                    <a:p>
                      <a:r>
                        <a:rPr lang="en-GB" sz="1800" dirty="0"/>
                        <a:t>12-13</a:t>
                      </a:r>
                    </a:p>
                  </a:txBody>
                  <a:tcPr marL="121872" marR="121872"/>
                </a:tc>
                <a:tc>
                  <a:txBody>
                    <a:bodyPr/>
                    <a:lstStyle/>
                    <a:p>
                      <a:r>
                        <a:rPr lang="en-GB" sz="1800" dirty="0"/>
                        <a:t>Reserved</a:t>
                      </a:r>
                    </a:p>
                  </a:txBody>
                  <a:tcPr marL="121872" marR="121872"/>
                </a:tc>
                <a:tc>
                  <a:txBody>
                    <a:bodyPr/>
                    <a:lstStyle/>
                    <a:p>
                      <a:endParaRPr lang="en-GB" sz="1800" dirty="0"/>
                    </a:p>
                  </a:txBody>
                  <a:tcPr marL="121872" marR="121872"/>
                </a:tc>
                <a:extLst>
                  <a:ext uri="{0D108BD9-81ED-4DB2-BD59-A6C34878D82A}">
                    <a16:rowId xmlns:a16="http://schemas.microsoft.com/office/drawing/2014/main" val="10006"/>
                  </a:ext>
                </a:extLst>
              </a:tr>
              <a:tr h="440101">
                <a:tc>
                  <a:txBody>
                    <a:bodyPr/>
                    <a:lstStyle/>
                    <a:p>
                      <a:r>
                        <a:rPr lang="en-GB" sz="1800" dirty="0"/>
                        <a:t>14</a:t>
                      </a:r>
                    </a:p>
                  </a:txBody>
                  <a:tcPr marL="121872" marR="121872"/>
                </a:tc>
                <a:tc>
                  <a:txBody>
                    <a:bodyPr/>
                    <a:lstStyle/>
                    <a:p>
                      <a:r>
                        <a:rPr lang="en-GB" sz="1800" dirty="0"/>
                        <a:t>PendSV</a:t>
                      </a:r>
                    </a:p>
                  </a:txBody>
                  <a:tcPr marL="121872" marR="121872"/>
                </a:tc>
                <a:tc>
                  <a:txBody>
                    <a:bodyPr/>
                    <a:lstStyle/>
                    <a:p>
                      <a:r>
                        <a:rPr lang="en-GB" sz="1800" dirty="0"/>
                        <a:t>Programmable</a:t>
                      </a:r>
                    </a:p>
                  </a:txBody>
                  <a:tcPr marL="121872" marR="121872"/>
                </a:tc>
                <a:extLst>
                  <a:ext uri="{0D108BD9-81ED-4DB2-BD59-A6C34878D82A}">
                    <a16:rowId xmlns:a16="http://schemas.microsoft.com/office/drawing/2014/main" val="10007"/>
                  </a:ext>
                </a:extLst>
              </a:tr>
              <a:tr h="440101">
                <a:tc>
                  <a:txBody>
                    <a:bodyPr/>
                    <a:lstStyle/>
                    <a:p>
                      <a:r>
                        <a:rPr lang="en-GB" sz="1800" dirty="0"/>
                        <a:t>15</a:t>
                      </a:r>
                    </a:p>
                  </a:txBody>
                  <a:tcPr marL="121872" marR="121872"/>
                </a:tc>
                <a:tc>
                  <a:txBody>
                    <a:bodyPr/>
                    <a:lstStyle/>
                    <a:p>
                      <a:r>
                        <a:rPr lang="en-GB" sz="1800" dirty="0"/>
                        <a:t>SysTick,</a:t>
                      </a:r>
                      <a:r>
                        <a:rPr lang="en-GB" sz="1800" baseline="0" dirty="0"/>
                        <a:t> optional</a:t>
                      </a:r>
                      <a:endParaRPr lang="en-GB" sz="1800" dirty="0"/>
                    </a:p>
                  </a:txBody>
                  <a:tcPr marL="121872" marR="121872"/>
                </a:tc>
                <a:tc>
                  <a:txBody>
                    <a:bodyPr/>
                    <a:lstStyle/>
                    <a:p>
                      <a:r>
                        <a:rPr lang="en-GB" sz="1800" dirty="0"/>
                        <a:t>Programmable</a:t>
                      </a:r>
                    </a:p>
                  </a:txBody>
                  <a:tcPr marL="121872" marR="121872"/>
                </a:tc>
                <a:extLst>
                  <a:ext uri="{0D108BD9-81ED-4DB2-BD59-A6C34878D82A}">
                    <a16:rowId xmlns:a16="http://schemas.microsoft.com/office/drawing/2014/main" val="10008"/>
                  </a:ext>
                </a:extLst>
              </a:tr>
              <a:tr h="440101">
                <a:tc>
                  <a:txBody>
                    <a:bodyPr/>
                    <a:lstStyle/>
                    <a:p>
                      <a:r>
                        <a:rPr lang="en-GB" sz="1800" dirty="0"/>
                        <a:t>16</a:t>
                      </a:r>
                      <a:r>
                        <a:rPr lang="en-GB" sz="1800" baseline="0" dirty="0"/>
                        <a:t> + N</a:t>
                      </a:r>
                      <a:endParaRPr lang="en-GB" sz="1800" dirty="0"/>
                    </a:p>
                  </a:txBody>
                  <a:tcPr marL="121872" marR="121872"/>
                </a:tc>
                <a:tc>
                  <a:txBody>
                    <a:bodyPr/>
                    <a:lstStyle/>
                    <a:p>
                      <a:r>
                        <a:rPr lang="en-GB" sz="1800" dirty="0"/>
                        <a:t>External interrupt 0-31 </a:t>
                      </a:r>
                    </a:p>
                  </a:txBody>
                  <a:tcPr marL="121872" marR="121872"/>
                </a:tc>
                <a:tc>
                  <a:txBody>
                    <a:bodyPr/>
                    <a:lstStyle/>
                    <a:p>
                      <a:r>
                        <a:rPr lang="en-GB" sz="1800" dirty="0"/>
                        <a:t>Programmable</a:t>
                      </a:r>
                    </a:p>
                  </a:txBody>
                  <a:tcPr marL="121872" marR="121872"/>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20253608"/>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546F3D9-27DD-4F07-9983-380B33535F9E}">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3832</Words>
  <Application>Microsoft Office PowerPoint</Application>
  <PresentationFormat>Widescreen</PresentationFormat>
  <Paragraphs>566</Paragraphs>
  <Slides>27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AdvLeSa-Book</vt:lpstr>
      <vt:lpstr>MS PGothic</vt:lpstr>
      <vt:lpstr>MS PGothic</vt:lpstr>
      <vt:lpstr>Arial</vt:lpstr>
      <vt:lpstr>Calibri</vt:lpstr>
      <vt:lpstr>Mangal</vt:lpstr>
      <vt:lpstr>Wingdings</vt:lpstr>
      <vt:lpstr>ARM PPT template 2017_Confidential</vt:lpstr>
      <vt:lpstr>Interrupt Mechanisms </vt:lpstr>
      <vt:lpstr>Module Syllabus</vt:lpstr>
      <vt:lpstr>Building a System on a Chip (SoC)</vt:lpstr>
      <vt:lpstr>Polling v Interrupts</vt:lpstr>
      <vt:lpstr>Exception and Interruption</vt:lpstr>
      <vt:lpstr>Exception and Interruption</vt:lpstr>
      <vt:lpstr>Interrupt Preemption</vt:lpstr>
      <vt:lpstr>Cortex-M0 Block Diagram</vt:lpstr>
      <vt:lpstr>Armv6-M Exception Model</vt:lpstr>
      <vt:lpstr>Armv6-M Exception Model</vt:lpstr>
      <vt:lpstr>Armv6-M Exception Model</vt:lpstr>
      <vt:lpstr>Armv6-M Exception Model</vt:lpstr>
      <vt:lpstr>Cortex-M0 Interrupt Controller</vt:lpstr>
      <vt:lpstr>NVIC Registers</vt:lpstr>
      <vt:lpstr>NVIC Registers</vt:lpstr>
      <vt:lpstr>NVIC Registers</vt:lpstr>
      <vt:lpstr>NVIC Registers</vt:lpstr>
      <vt:lpstr>NVIC Registers</vt:lpstr>
      <vt:lpstr>NVIC Registers</vt:lpstr>
      <vt:lpstr>Building a System on a Chip (SoC)</vt:lpstr>
      <vt:lpstr>The Interrupt Mechanism Process</vt:lpstr>
      <vt:lpstr>Interrupt Implementation for Timer</vt:lpstr>
      <vt:lpstr>Interrupt Implementation for UART</vt:lpstr>
      <vt:lpstr>Connect Interrupts to Processor</vt:lpstr>
      <vt:lpstr>Enable Interrupts in Software</vt:lpstr>
      <vt:lpstr>Entering an Exception Handler</vt:lpstr>
      <vt:lpstr>Exiting an Exception Handler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2018-02-23T15:05:31Z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