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8"/>
  </p:notesMasterIdLst>
  <p:handoutMasterIdLst>
    <p:handoutMasterId r:id="rId49"/>
  </p:handoutMasterIdLst>
  <p:sldIdLst>
    <p:sldId id="329" r:id="rId5"/>
    <p:sldId id="337" r:id="rId6"/>
    <p:sldId id="302" r:id="rId7"/>
    <p:sldId id="339" r:id="rId8"/>
    <p:sldId id="340" r:id="rId9"/>
    <p:sldId id="341" r:id="rId10"/>
    <p:sldId id="343" r:id="rId11"/>
    <p:sldId id="344" r:id="rId12"/>
    <p:sldId id="345" r:id="rId13"/>
    <p:sldId id="347" r:id="rId14"/>
    <p:sldId id="348" r:id="rId15"/>
    <p:sldId id="349" r:id="rId16"/>
    <p:sldId id="350" r:id="rId17"/>
    <p:sldId id="351" r:id="rId18"/>
    <p:sldId id="352" r:id="rId19"/>
    <p:sldId id="353" r:id="rId20"/>
    <p:sldId id="354" r:id="rId21"/>
    <p:sldId id="356" r:id="rId22"/>
    <p:sldId id="357" r:id="rId23"/>
    <p:sldId id="358" r:id="rId24"/>
    <p:sldId id="360" r:id="rId25"/>
    <p:sldId id="361" r:id="rId26"/>
    <p:sldId id="362" r:id="rId27"/>
    <p:sldId id="363" r:id="rId28"/>
    <p:sldId id="364" r:id="rId29"/>
    <p:sldId id="365" r:id="rId30"/>
    <p:sldId id="367" r:id="rId31"/>
    <p:sldId id="368" r:id="rId32"/>
    <p:sldId id="369" r:id="rId33"/>
    <p:sldId id="370" r:id="rId34"/>
    <p:sldId id="371" r:id="rId35"/>
    <p:sldId id="372" r:id="rId36"/>
    <p:sldId id="374" r:id="rId37"/>
    <p:sldId id="376" r:id="rId38"/>
    <p:sldId id="377" r:id="rId39"/>
    <p:sldId id="378" r:id="rId40"/>
    <p:sldId id="379" r:id="rId41"/>
    <p:sldId id="380" r:id="rId42"/>
    <p:sldId id="381" r:id="rId43"/>
    <p:sldId id="382" r:id="rId44"/>
    <p:sldId id="383" r:id="rId45"/>
    <p:sldId id="384" r:id="rId46"/>
    <p:sldId id="385"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75579" autoAdjust="0"/>
  </p:normalViewPr>
  <p:slideViewPr>
    <p:cSldViewPr snapToGrid="0">
      <p:cViewPr varScale="1">
        <p:scale>
          <a:sx n="87" d="100"/>
          <a:sy n="87" d="100"/>
        </p:scale>
        <p:origin x="175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8ED4D-26A0-4662-A078-7F38E6A1356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0600FF97-116B-4074-BA49-20169A1A10EE}">
      <dgm:prSet phldrT="[Text]"/>
      <dgm:spPr/>
      <dgm:t>
        <a:bodyPr/>
        <a:lstStyle/>
        <a:p>
          <a:r>
            <a:rPr lang="en-GB" dirty="0"/>
            <a:t>WFI instruction is executed for deep sleep mode.</a:t>
          </a:r>
        </a:p>
      </dgm:t>
    </dgm:pt>
    <dgm:pt modelId="{B850C44B-0BEA-4516-83D5-FEA8ECF2C7E1}" type="parTrans" cxnId="{44DED850-58E9-4832-9068-4D23032ABC38}">
      <dgm:prSet/>
      <dgm:spPr/>
      <dgm:t>
        <a:bodyPr/>
        <a:lstStyle/>
        <a:p>
          <a:endParaRPr lang="en-GB"/>
        </a:p>
      </dgm:t>
    </dgm:pt>
    <dgm:pt modelId="{3D3D1BBC-3C9F-4D72-86CC-A974B4D2E9F1}" type="sibTrans" cxnId="{44DED850-58E9-4832-9068-4D23032ABC38}">
      <dgm:prSet/>
      <dgm:spPr/>
      <dgm:t>
        <a:bodyPr/>
        <a:lstStyle/>
        <a:p>
          <a:endParaRPr lang="en-GB" dirty="0"/>
        </a:p>
      </dgm:t>
    </dgm:pt>
    <dgm:pt modelId="{CA863FE5-0A64-4675-B6EB-CA7D5DEC0F82}">
      <dgm:prSet/>
      <dgm:spPr/>
      <dgm:t>
        <a:bodyPr/>
        <a:lstStyle/>
        <a:p>
          <a:r>
            <a:rPr lang="en-GB" dirty="0"/>
            <a:t>Processor sends mask information to WIC.</a:t>
          </a:r>
        </a:p>
      </dgm:t>
    </dgm:pt>
    <dgm:pt modelId="{C2D3D145-14EA-4B6A-9793-E8E6879EC995}" type="parTrans" cxnId="{390836F9-69E9-49B4-9D9B-C089C8D404AB}">
      <dgm:prSet/>
      <dgm:spPr/>
      <dgm:t>
        <a:bodyPr/>
        <a:lstStyle/>
        <a:p>
          <a:endParaRPr lang="en-GB"/>
        </a:p>
      </dgm:t>
    </dgm:pt>
    <dgm:pt modelId="{78991D00-32E1-4806-BAEE-CD2646762777}" type="sibTrans" cxnId="{390836F9-69E9-49B4-9D9B-C089C8D404AB}">
      <dgm:prSet/>
      <dgm:spPr/>
      <dgm:t>
        <a:bodyPr/>
        <a:lstStyle/>
        <a:p>
          <a:endParaRPr lang="en-GB" dirty="0"/>
        </a:p>
      </dgm:t>
    </dgm:pt>
    <dgm:pt modelId="{455E5892-E746-4AAD-8056-FBA2F8AEEC75}">
      <dgm:prSet/>
      <dgm:spPr/>
      <dgm:t>
        <a:bodyPr/>
        <a:lstStyle/>
        <a:p>
          <a:r>
            <a:rPr lang="en-GB" dirty="0"/>
            <a:t>Processor informs PMU to put into low power state.</a:t>
          </a:r>
        </a:p>
      </dgm:t>
    </dgm:pt>
    <dgm:pt modelId="{BE486F7F-280F-414F-A04B-7DB4DAC94253}" type="parTrans" cxnId="{2038CC8C-06CE-4985-9CA6-7AF58D007B71}">
      <dgm:prSet/>
      <dgm:spPr/>
      <dgm:t>
        <a:bodyPr/>
        <a:lstStyle/>
        <a:p>
          <a:endParaRPr lang="en-GB"/>
        </a:p>
      </dgm:t>
    </dgm:pt>
    <dgm:pt modelId="{D8AEC532-9D14-4A22-8DD0-471CAFF48996}" type="sibTrans" cxnId="{2038CC8C-06CE-4985-9CA6-7AF58D007B71}">
      <dgm:prSet/>
      <dgm:spPr/>
      <dgm:t>
        <a:bodyPr/>
        <a:lstStyle/>
        <a:p>
          <a:endParaRPr lang="en-GB" dirty="0"/>
        </a:p>
      </dgm:t>
    </dgm:pt>
    <dgm:pt modelId="{EABB40BD-4749-4BEC-8713-A23506B6EF01}">
      <dgm:prSet/>
      <dgm:spPr/>
      <dgm:t>
        <a:bodyPr/>
        <a:lstStyle/>
        <a:p>
          <a:r>
            <a:rPr lang="en-GB" dirty="0"/>
            <a:t>Processor deep sleep</a:t>
          </a:r>
        </a:p>
      </dgm:t>
    </dgm:pt>
    <dgm:pt modelId="{1ACCC56E-958C-4825-AC64-953E5993D39F}" type="parTrans" cxnId="{E6011DE3-1BC5-4F74-A9D4-8817300C8B4B}">
      <dgm:prSet/>
      <dgm:spPr/>
      <dgm:t>
        <a:bodyPr/>
        <a:lstStyle/>
        <a:p>
          <a:endParaRPr lang="en-GB"/>
        </a:p>
      </dgm:t>
    </dgm:pt>
    <dgm:pt modelId="{322199A2-0F68-40A4-B7D7-39DB0E82390B}" type="sibTrans" cxnId="{E6011DE3-1BC5-4F74-A9D4-8817300C8B4B}">
      <dgm:prSet/>
      <dgm:spPr/>
      <dgm:t>
        <a:bodyPr/>
        <a:lstStyle/>
        <a:p>
          <a:endParaRPr lang="en-GB" dirty="0"/>
        </a:p>
      </dgm:t>
    </dgm:pt>
    <dgm:pt modelId="{77EF3C06-D553-4B14-8BA3-29338EBE87A9}">
      <dgm:prSet/>
      <dgm:spPr/>
      <dgm:t>
        <a:bodyPr/>
        <a:lstStyle/>
        <a:p>
          <a:r>
            <a:rPr lang="en-GB" dirty="0"/>
            <a:t>IRQ occurs.</a:t>
          </a:r>
        </a:p>
      </dgm:t>
    </dgm:pt>
    <dgm:pt modelId="{67AE6043-8446-4BFC-B9E5-BC231E51F029}" type="parTrans" cxnId="{A36573F5-CE60-42EC-BBF3-50E78D51D78B}">
      <dgm:prSet/>
      <dgm:spPr/>
      <dgm:t>
        <a:bodyPr/>
        <a:lstStyle/>
        <a:p>
          <a:endParaRPr lang="en-GB"/>
        </a:p>
      </dgm:t>
    </dgm:pt>
    <dgm:pt modelId="{EBC7B7B5-5181-493F-8A5C-57FDFBCEA8F9}" type="sibTrans" cxnId="{A36573F5-CE60-42EC-BBF3-50E78D51D78B}">
      <dgm:prSet/>
      <dgm:spPr/>
      <dgm:t>
        <a:bodyPr/>
        <a:lstStyle/>
        <a:p>
          <a:endParaRPr lang="en-GB" dirty="0"/>
        </a:p>
      </dgm:t>
    </dgm:pt>
    <dgm:pt modelId="{E8F2654A-A80A-4E8F-97B3-2D909E83B0D9}">
      <dgm:prSet/>
      <dgm:spPr/>
      <dgm:t>
        <a:bodyPr/>
        <a:lstStyle/>
        <a:p>
          <a:r>
            <a:rPr lang="en-GB" dirty="0"/>
            <a:t>WIC first detects IRQ, and informs PMU to put power back to normal state.</a:t>
          </a:r>
        </a:p>
      </dgm:t>
    </dgm:pt>
    <dgm:pt modelId="{29C77C84-0610-402B-A872-7C8BE41ED461}" type="parTrans" cxnId="{6F92FB64-F997-407D-AF68-21B107C62B4A}">
      <dgm:prSet/>
      <dgm:spPr/>
      <dgm:t>
        <a:bodyPr/>
        <a:lstStyle/>
        <a:p>
          <a:endParaRPr lang="en-GB"/>
        </a:p>
      </dgm:t>
    </dgm:pt>
    <dgm:pt modelId="{66E368F5-53FF-4397-89FD-E9B589AD3EC8}" type="sibTrans" cxnId="{6F92FB64-F997-407D-AF68-21B107C62B4A}">
      <dgm:prSet/>
      <dgm:spPr/>
      <dgm:t>
        <a:bodyPr/>
        <a:lstStyle/>
        <a:p>
          <a:endParaRPr lang="en-GB" dirty="0"/>
        </a:p>
      </dgm:t>
    </dgm:pt>
    <dgm:pt modelId="{BAEEEE9D-A780-4DE7-B393-637A4CA16B6C}">
      <dgm:prSet/>
      <dgm:spPr/>
      <dgm:t>
        <a:bodyPr/>
        <a:lstStyle/>
        <a:p>
          <a:r>
            <a:rPr lang="en-GB" dirty="0"/>
            <a:t>WIC wakes up processor to start the ISR operation.</a:t>
          </a:r>
        </a:p>
      </dgm:t>
    </dgm:pt>
    <dgm:pt modelId="{7C49970D-2427-4698-8BDF-6F1252993318}" type="parTrans" cxnId="{D77E0275-8199-45F6-9EFB-931BEAB529AE}">
      <dgm:prSet/>
      <dgm:spPr/>
      <dgm:t>
        <a:bodyPr/>
        <a:lstStyle/>
        <a:p>
          <a:endParaRPr lang="en-GB"/>
        </a:p>
      </dgm:t>
    </dgm:pt>
    <dgm:pt modelId="{EB4BE4C6-A362-43F9-BA97-C577710D896B}" type="sibTrans" cxnId="{D77E0275-8199-45F6-9EFB-931BEAB529AE}">
      <dgm:prSet/>
      <dgm:spPr/>
      <dgm:t>
        <a:bodyPr/>
        <a:lstStyle/>
        <a:p>
          <a:endParaRPr lang="en-GB"/>
        </a:p>
      </dgm:t>
    </dgm:pt>
    <dgm:pt modelId="{F1D8A0FC-D4EA-4ED5-A85B-2C5AF4BBAD53}" type="pres">
      <dgm:prSet presAssocID="{C0D8ED4D-26A0-4662-A078-7F38E6A1356C}" presName="diagram" presStyleCnt="0">
        <dgm:presLayoutVars>
          <dgm:dir/>
          <dgm:resizeHandles val="exact"/>
        </dgm:presLayoutVars>
      </dgm:prSet>
      <dgm:spPr/>
    </dgm:pt>
    <dgm:pt modelId="{C2671B4A-F55D-4C27-A277-751C18D64BF7}" type="pres">
      <dgm:prSet presAssocID="{0600FF97-116B-4074-BA49-20169A1A10EE}" presName="node" presStyleLbl="node1" presStyleIdx="0" presStyleCnt="7">
        <dgm:presLayoutVars>
          <dgm:bulletEnabled val="1"/>
        </dgm:presLayoutVars>
      </dgm:prSet>
      <dgm:spPr/>
    </dgm:pt>
    <dgm:pt modelId="{62C6F82F-C721-4258-93EA-D06CD79F401A}" type="pres">
      <dgm:prSet presAssocID="{3D3D1BBC-3C9F-4D72-86CC-A974B4D2E9F1}" presName="sibTrans" presStyleLbl="sibTrans2D1" presStyleIdx="0" presStyleCnt="6"/>
      <dgm:spPr/>
    </dgm:pt>
    <dgm:pt modelId="{6980B745-F7F1-426C-A7F9-88928DAAC248}" type="pres">
      <dgm:prSet presAssocID="{3D3D1BBC-3C9F-4D72-86CC-A974B4D2E9F1}" presName="connectorText" presStyleLbl="sibTrans2D1" presStyleIdx="0" presStyleCnt="6"/>
      <dgm:spPr/>
    </dgm:pt>
    <dgm:pt modelId="{D9750AFC-B808-432D-9168-F339D3BCDBA6}" type="pres">
      <dgm:prSet presAssocID="{CA863FE5-0A64-4675-B6EB-CA7D5DEC0F82}" presName="node" presStyleLbl="node1" presStyleIdx="1" presStyleCnt="7">
        <dgm:presLayoutVars>
          <dgm:bulletEnabled val="1"/>
        </dgm:presLayoutVars>
      </dgm:prSet>
      <dgm:spPr/>
    </dgm:pt>
    <dgm:pt modelId="{A3C5EEED-6E9B-40B5-AE28-041310CB81EC}" type="pres">
      <dgm:prSet presAssocID="{78991D00-32E1-4806-BAEE-CD2646762777}" presName="sibTrans" presStyleLbl="sibTrans2D1" presStyleIdx="1" presStyleCnt="6"/>
      <dgm:spPr/>
    </dgm:pt>
    <dgm:pt modelId="{B61340C0-AB15-4001-B1BB-94B61202E937}" type="pres">
      <dgm:prSet presAssocID="{78991D00-32E1-4806-BAEE-CD2646762777}" presName="connectorText" presStyleLbl="sibTrans2D1" presStyleIdx="1" presStyleCnt="6"/>
      <dgm:spPr/>
    </dgm:pt>
    <dgm:pt modelId="{B432B09C-30D0-4E34-9075-52D0AE6D001A}" type="pres">
      <dgm:prSet presAssocID="{455E5892-E746-4AAD-8056-FBA2F8AEEC75}" presName="node" presStyleLbl="node1" presStyleIdx="2" presStyleCnt="7">
        <dgm:presLayoutVars>
          <dgm:bulletEnabled val="1"/>
        </dgm:presLayoutVars>
      </dgm:prSet>
      <dgm:spPr/>
    </dgm:pt>
    <dgm:pt modelId="{26449877-04CC-4EF5-AD90-808CA7D4D4FB}" type="pres">
      <dgm:prSet presAssocID="{D8AEC532-9D14-4A22-8DD0-471CAFF48996}" presName="sibTrans" presStyleLbl="sibTrans2D1" presStyleIdx="2" presStyleCnt="6"/>
      <dgm:spPr/>
    </dgm:pt>
    <dgm:pt modelId="{BAB13EFB-8A20-43D7-A6D7-C6B22D32D6C1}" type="pres">
      <dgm:prSet presAssocID="{D8AEC532-9D14-4A22-8DD0-471CAFF48996}" presName="connectorText" presStyleLbl="sibTrans2D1" presStyleIdx="2" presStyleCnt="6"/>
      <dgm:spPr/>
    </dgm:pt>
    <dgm:pt modelId="{451EEBD6-D2ED-4618-895E-562B14DFC5BE}" type="pres">
      <dgm:prSet presAssocID="{EABB40BD-4749-4BEC-8713-A23506B6EF01}" presName="node" presStyleLbl="node1" presStyleIdx="3" presStyleCnt="7">
        <dgm:presLayoutVars>
          <dgm:bulletEnabled val="1"/>
        </dgm:presLayoutVars>
      </dgm:prSet>
      <dgm:spPr/>
    </dgm:pt>
    <dgm:pt modelId="{889EDCA1-8A10-4927-BCFF-AD1122876F5A}" type="pres">
      <dgm:prSet presAssocID="{322199A2-0F68-40A4-B7D7-39DB0E82390B}" presName="sibTrans" presStyleLbl="sibTrans2D1" presStyleIdx="3" presStyleCnt="6"/>
      <dgm:spPr/>
    </dgm:pt>
    <dgm:pt modelId="{650977AB-6433-4947-BF5D-3D1B01456388}" type="pres">
      <dgm:prSet presAssocID="{322199A2-0F68-40A4-B7D7-39DB0E82390B}" presName="connectorText" presStyleLbl="sibTrans2D1" presStyleIdx="3" presStyleCnt="6"/>
      <dgm:spPr/>
    </dgm:pt>
    <dgm:pt modelId="{9DE42FB4-B890-4FA1-B83D-D52F528FDF0B}" type="pres">
      <dgm:prSet presAssocID="{77EF3C06-D553-4B14-8BA3-29338EBE87A9}" presName="node" presStyleLbl="node1" presStyleIdx="4" presStyleCnt="7">
        <dgm:presLayoutVars>
          <dgm:bulletEnabled val="1"/>
        </dgm:presLayoutVars>
      </dgm:prSet>
      <dgm:spPr/>
    </dgm:pt>
    <dgm:pt modelId="{99619698-82C7-4759-830F-E406385E145C}" type="pres">
      <dgm:prSet presAssocID="{EBC7B7B5-5181-493F-8A5C-57FDFBCEA8F9}" presName="sibTrans" presStyleLbl="sibTrans2D1" presStyleIdx="4" presStyleCnt="6"/>
      <dgm:spPr/>
    </dgm:pt>
    <dgm:pt modelId="{335B51B6-44DF-4422-ACCB-8B87161CE107}" type="pres">
      <dgm:prSet presAssocID="{EBC7B7B5-5181-493F-8A5C-57FDFBCEA8F9}" presName="connectorText" presStyleLbl="sibTrans2D1" presStyleIdx="4" presStyleCnt="6"/>
      <dgm:spPr/>
    </dgm:pt>
    <dgm:pt modelId="{382A3655-C6E6-4D32-8276-F5310B0775CC}" type="pres">
      <dgm:prSet presAssocID="{E8F2654A-A80A-4E8F-97B3-2D909E83B0D9}" presName="node" presStyleLbl="node1" presStyleIdx="5" presStyleCnt="7">
        <dgm:presLayoutVars>
          <dgm:bulletEnabled val="1"/>
        </dgm:presLayoutVars>
      </dgm:prSet>
      <dgm:spPr/>
    </dgm:pt>
    <dgm:pt modelId="{2622BFA2-518E-43D2-97AB-E9C532B93BB8}" type="pres">
      <dgm:prSet presAssocID="{66E368F5-53FF-4397-89FD-E9B589AD3EC8}" presName="sibTrans" presStyleLbl="sibTrans2D1" presStyleIdx="5" presStyleCnt="6"/>
      <dgm:spPr/>
    </dgm:pt>
    <dgm:pt modelId="{56763798-F0C3-4566-94EE-8C03A13A54AB}" type="pres">
      <dgm:prSet presAssocID="{66E368F5-53FF-4397-89FD-E9B589AD3EC8}" presName="connectorText" presStyleLbl="sibTrans2D1" presStyleIdx="5" presStyleCnt="6"/>
      <dgm:spPr/>
    </dgm:pt>
    <dgm:pt modelId="{6B0064E4-4E64-48AC-9519-4B34919E3155}" type="pres">
      <dgm:prSet presAssocID="{BAEEEE9D-A780-4DE7-B393-637A4CA16B6C}" presName="node" presStyleLbl="node1" presStyleIdx="6" presStyleCnt="7">
        <dgm:presLayoutVars>
          <dgm:bulletEnabled val="1"/>
        </dgm:presLayoutVars>
      </dgm:prSet>
      <dgm:spPr/>
    </dgm:pt>
  </dgm:ptLst>
  <dgm:cxnLst>
    <dgm:cxn modelId="{641BDC05-AE74-4A89-9BE7-266EAB9BFF16}" type="presOf" srcId="{EABB40BD-4749-4BEC-8713-A23506B6EF01}" destId="{451EEBD6-D2ED-4618-895E-562B14DFC5BE}" srcOrd="0" destOrd="0" presId="urn:microsoft.com/office/officeart/2005/8/layout/process5"/>
    <dgm:cxn modelId="{F6765D0E-02D5-408A-8500-084B7D4ED926}" type="presOf" srcId="{322199A2-0F68-40A4-B7D7-39DB0E82390B}" destId="{889EDCA1-8A10-4927-BCFF-AD1122876F5A}" srcOrd="0" destOrd="0" presId="urn:microsoft.com/office/officeart/2005/8/layout/process5"/>
    <dgm:cxn modelId="{3D78011B-BB18-45ED-887C-7AB5AD11B799}" type="presOf" srcId="{78991D00-32E1-4806-BAEE-CD2646762777}" destId="{B61340C0-AB15-4001-B1BB-94B61202E937}" srcOrd="1" destOrd="0" presId="urn:microsoft.com/office/officeart/2005/8/layout/process5"/>
    <dgm:cxn modelId="{2781C75C-63CA-47A6-A90E-6913D7A2EA35}" type="presOf" srcId="{EBC7B7B5-5181-493F-8A5C-57FDFBCEA8F9}" destId="{99619698-82C7-4759-830F-E406385E145C}" srcOrd="0" destOrd="0" presId="urn:microsoft.com/office/officeart/2005/8/layout/process5"/>
    <dgm:cxn modelId="{6F92FB64-F997-407D-AF68-21B107C62B4A}" srcId="{C0D8ED4D-26A0-4662-A078-7F38E6A1356C}" destId="{E8F2654A-A80A-4E8F-97B3-2D909E83B0D9}" srcOrd="5" destOrd="0" parTransId="{29C77C84-0610-402B-A872-7C8BE41ED461}" sibTransId="{66E368F5-53FF-4397-89FD-E9B589AD3EC8}"/>
    <dgm:cxn modelId="{9DA04E46-653F-4A83-9F74-755BE299F5F2}" type="presOf" srcId="{D8AEC532-9D14-4A22-8DD0-471CAFF48996}" destId="{BAB13EFB-8A20-43D7-A6D7-C6B22D32D6C1}" srcOrd="1" destOrd="0" presId="urn:microsoft.com/office/officeart/2005/8/layout/process5"/>
    <dgm:cxn modelId="{2474EC4C-B5F3-43D5-99DA-926B34B1AF0D}" type="presOf" srcId="{CA863FE5-0A64-4675-B6EB-CA7D5DEC0F82}" destId="{D9750AFC-B808-432D-9168-F339D3BCDBA6}" srcOrd="0" destOrd="0" presId="urn:microsoft.com/office/officeart/2005/8/layout/process5"/>
    <dgm:cxn modelId="{D88B086D-F855-4AC6-AD51-0314C66EDD3C}" type="presOf" srcId="{322199A2-0F68-40A4-B7D7-39DB0E82390B}" destId="{650977AB-6433-4947-BF5D-3D1B01456388}" srcOrd="1" destOrd="0" presId="urn:microsoft.com/office/officeart/2005/8/layout/process5"/>
    <dgm:cxn modelId="{E5DE314F-1B81-4195-90F5-870439B0BB8E}" type="presOf" srcId="{0600FF97-116B-4074-BA49-20169A1A10EE}" destId="{C2671B4A-F55D-4C27-A277-751C18D64BF7}" srcOrd="0" destOrd="0" presId="urn:microsoft.com/office/officeart/2005/8/layout/process5"/>
    <dgm:cxn modelId="{44DED850-58E9-4832-9068-4D23032ABC38}" srcId="{C0D8ED4D-26A0-4662-A078-7F38E6A1356C}" destId="{0600FF97-116B-4074-BA49-20169A1A10EE}" srcOrd="0" destOrd="0" parTransId="{B850C44B-0BEA-4516-83D5-FEA8ECF2C7E1}" sibTransId="{3D3D1BBC-3C9F-4D72-86CC-A974B4D2E9F1}"/>
    <dgm:cxn modelId="{D77E0275-8199-45F6-9EFB-931BEAB529AE}" srcId="{C0D8ED4D-26A0-4662-A078-7F38E6A1356C}" destId="{BAEEEE9D-A780-4DE7-B393-637A4CA16B6C}" srcOrd="6" destOrd="0" parTransId="{7C49970D-2427-4698-8BDF-6F1252993318}" sibTransId="{EB4BE4C6-A362-43F9-BA97-C577710D896B}"/>
    <dgm:cxn modelId="{3F19D475-0926-45DB-B2BA-1421C25C87A2}" type="presOf" srcId="{BAEEEE9D-A780-4DE7-B393-637A4CA16B6C}" destId="{6B0064E4-4E64-48AC-9519-4B34919E3155}" srcOrd="0" destOrd="0" presId="urn:microsoft.com/office/officeart/2005/8/layout/process5"/>
    <dgm:cxn modelId="{2A971483-6EAB-4B91-9C6F-DFE80589B55F}" type="presOf" srcId="{EBC7B7B5-5181-493F-8A5C-57FDFBCEA8F9}" destId="{335B51B6-44DF-4422-ACCB-8B87161CE107}" srcOrd="1" destOrd="0" presId="urn:microsoft.com/office/officeart/2005/8/layout/process5"/>
    <dgm:cxn modelId="{3E58D784-9A70-46F3-9461-72633C861A09}" type="presOf" srcId="{66E368F5-53FF-4397-89FD-E9B589AD3EC8}" destId="{56763798-F0C3-4566-94EE-8C03A13A54AB}" srcOrd="1" destOrd="0" presId="urn:microsoft.com/office/officeart/2005/8/layout/process5"/>
    <dgm:cxn modelId="{2038CC8C-06CE-4985-9CA6-7AF58D007B71}" srcId="{C0D8ED4D-26A0-4662-A078-7F38E6A1356C}" destId="{455E5892-E746-4AAD-8056-FBA2F8AEEC75}" srcOrd="2" destOrd="0" parTransId="{BE486F7F-280F-414F-A04B-7DB4DAC94253}" sibTransId="{D8AEC532-9D14-4A22-8DD0-471CAFF48996}"/>
    <dgm:cxn modelId="{FE0AEF8F-3E1C-4DCF-A479-9F261E301286}" type="presOf" srcId="{3D3D1BBC-3C9F-4D72-86CC-A974B4D2E9F1}" destId="{62C6F82F-C721-4258-93EA-D06CD79F401A}" srcOrd="0" destOrd="0" presId="urn:microsoft.com/office/officeart/2005/8/layout/process5"/>
    <dgm:cxn modelId="{56101893-49C0-4B4A-ACEF-EBA0DCE8DD91}" type="presOf" srcId="{E8F2654A-A80A-4E8F-97B3-2D909E83B0D9}" destId="{382A3655-C6E6-4D32-8276-F5310B0775CC}" srcOrd="0" destOrd="0" presId="urn:microsoft.com/office/officeart/2005/8/layout/process5"/>
    <dgm:cxn modelId="{4C564A98-128C-48A7-B03A-BD36C903FBA5}" type="presOf" srcId="{3D3D1BBC-3C9F-4D72-86CC-A974B4D2E9F1}" destId="{6980B745-F7F1-426C-A7F9-88928DAAC248}" srcOrd="1" destOrd="0" presId="urn:microsoft.com/office/officeart/2005/8/layout/process5"/>
    <dgm:cxn modelId="{6FBBEEAF-88A6-4A10-A0F0-6EFC69E3A50E}" type="presOf" srcId="{C0D8ED4D-26A0-4662-A078-7F38E6A1356C}" destId="{F1D8A0FC-D4EA-4ED5-A85B-2C5AF4BBAD53}" srcOrd="0" destOrd="0" presId="urn:microsoft.com/office/officeart/2005/8/layout/process5"/>
    <dgm:cxn modelId="{2941EAC0-427A-46B0-A045-D20DC082139D}" type="presOf" srcId="{D8AEC532-9D14-4A22-8DD0-471CAFF48996}" destId="{26449877-04CC-4EF5-AD90-808CA7D4D4FB}" srcOrd="0" destOrd="0" presId="urn:microsoft.com/office/officeart/2005/8/layout/process5"/>
    <dgm:cxn modelId="{4FAD53D7-7E54-4915-82D4-4EB9D39E9B6A}" type="presOf" srcId="{77EF3C06-D553-4B14-8BA3-29338EBE87A9}" destId="{9DE42FB4-B890-4FA1-B83D-D52F528FDF0B}" srcOrd="0" destOrd="0" presId="urn:microsoft.com/office/officeart/2005/8/layout/process5"/>
    <dgm:cxn modelId="{A476B4D8-3573-4B34-AB68-0A58EA8510B8}" type="presOf" srcId="{66E368F5-53FF-4397-89FD-E9B589AD3EC8}" destId="{2622BFA2-518E-43D2-97AB-E9C532B93BB8}" srcOrd="0" destOrd="0" presId="urn:microsoft.com/office/officeart/2005/8/layout/process5"/>
    <dgm:cxn modelId="{E6011DE3-1BC5-4F74-A9D4-8817300C8B4B}" srcId="{C0D8ED4D-26A0-4662-A078-7F38E6A1356C}" destId="{EABB40BD-4749-4BEC-8713-A23506B6EF01}" srcOrd="3" destOrd="0" parTransId="{1ACCC56E-958C-4825-AC64-953E5993D39F}" sibTransId="{322199A2-0F68-40A4-B7D7-39DB0E82390B}"/>
    <dgm:cxn modelId="{A3D35FEA-7A58-4E0F-AF8B-D1CB67B9C0E1}" type="presOf" srcId="{455E5892-E746-4AAD-8056-FBA2F8AEEC75}" destId="{B432B09C-30D0-4E34-9075-52D0AE6D001A}" srcOrd="0" destOrd="0" presId="urn:microsoft.com/office/officeart/2005/8/layout/process5"/>
    <dgm:cxn modelId="{A36573F5-CE60-42EC-BBF3-50E78D51D78B}" srcId="{C0D8ED4D-26A0-4662-A078-7F38E6A1356C}" destId="{77EF3C06-D553-4B14-8BA3-29338EBE87A9}" srcOrd="4" destOrd="0" parTransId="{67AE6043-8446-4BFC-B9E5-BC231E51F029}" sibTransId="{EBC7B7B5-5181-493F-8A5C-57FDFBCEA8F9}"/>
    <dgm:cxn modelId="{390836F9-69E9-49B4-9D9B-C089C8D404AB}" srcId="{C0D8ED4D-26A0-4662-A078-7F38E6A1356C}" destId="{CA863FE5-0A64-4675-B6EB-CA7D5DEC0F82}" srcOrd="1" destOrd="0" parTransId="{C2D3D145-14EA-4B6A-9793-E8E6879EC995}" sibTransId="{78991D00-32E1-4806-BAEE-CD2646762777}"/>
    <dgm:cxn modelId="{0E98F4FF-094A-45C0-8BBD-923B9EAD1E90}" type="presOf" srcId="{78991D00-32E1-4806-BAEE-CD2646762777}" destId="{A3C5EEED-6E9B-40B5-AE28-041310CB81EC}" srcOrd="0" destOrd="0" presId="urn:microsoft.com/office/officeart/2005/8/layout/process5"/>
    <dgm:cxn modelId="{B4CEB2AC-6715-4E9A-BD70-C01D81B7CC81}" type="presParOf" srcId="{F1D8A0FC-D4EA-4ED5-A85B-2C5AF4BBAD53}" destId="{C2671B4A-F55D-4C27-A277-751C18D64BF7}" srcOrd="0" destOrd="0" presId="urn:microsoft.com/office/officeart/2005/8/layout/process5"/>
    <dgm:cxn modelId="{B6453E8C-A1EE-4918-B747-EAF206657F82}" type="presParOf" srcId="{F1D8A0FC-D4EA-4ED5-A85B-2C5AF4BBAD53}" destId="{62C6F82F-C721-4258-93EA-D06CD79F401A}" srcOrd="1" destOrd="0" presId="urn:microsoft.com/office/officeart/2005/8/layout/process5"/>
    <dgm:cxn modelId="{7583D31E-9156-443F-9BA5-876645305022}" type="presParOf" srcId="{62C6F82F-C721-4258-93EA-D06CD79F401A}" destId="{6980B745-F7F1-426C-A7F9-88928DAAC248}" srcOrd="0" destOrd="0" presId="urn:microsoft.com/office/officeart/2005/8/layout/process5"/>
    <dgm:cxn modelId="{C83B8934-9673-4E75-A314-0CE4CDAE80DE}" type="presParOf" srcId="{F1D8A0FC-D4EA-4ED5-A85B-2C5AF4BBAD53}" destId="{D9750AFC-B808-432D-9168-F339D3BCDBA6}" srcOrd="2" destOrd="0" presId="urn:microsoft.com/office/officeart/2005/8/layout/process5"/>
    <dgm:cxn modelId="{A8B6BDF5-9906-4A27-B078-4E944B0914E1}" type="presParOf" srcId="{F1D8A0FC-D4EA-4ED5-A85B-2C5AF4BBAD53}" destId="{A3C5EEED-6E9B-40B5-AE28-041310CB81EC}" srcOrd="3" destOrd="0" presId="urn:microsoft.com/office/officeart/2005/8/layout/process5"/>
    <dgm:cxn modelId="{31EE5705-3964-4EB7-A173-97D9CE0CB82B}" type="presParOf" srcId="{A3C5EEED-6E9B-40B5-AE28-041310CB81EC}" destId="{B61340C0-AB15-4001-B1BB-94B61202E937}" srcOrd="0" destOrd="0" presId="urn:microsoft.com/office/officeart/2005/8/layout/process5"/>
    <dgm:cxn modelId="{63E0FD13-3336-4244-86B7-AF4040CE5CC6}" type="presParOf" srcId="{F1D8A0FC-D4EA-4ED5-A85B-2C5AF4BBAD53}" destId="{B432B09C-30D0-4E34-9075-52D0AE6D001A}" srcOrd="4" destOrd="0" presId="urn:microsoft.com/office/officeart/2005/8/layout/process5"/>
    <dgm:cxn modelId="{7655A4DE-375A-4C30-B1FF-FA967C3C47F7}" type="presParOf" srcId="{F1D8A0FC-D4EA-4ED5-A85B-2C5AF4BBAD53}" destId="{26449877-04CC-4EF5-AD90-808CA7D4D4FB}" srcOrd="5" destOrd="0" presId="urn:microsoft.com/office/officeart/2005/8/layout/process5"/>
    <dgm:cxn modelId="{DC14D2BC-D1FB-4499-9D3C-F46DC827DE28}" type="presParOf" srcId="{26449877-04CC-4EF5-AD90-808CA7D4D4FB}" destId="{BAB13EFB-8A20-43D7-A6D7-C6B22D32D6C1}" srcOrd="0" destOrd="0" presId="urn:microsoft.com/office/officeart/2005/8/layout/process5"/>
    <dgm:cxn modelId="{4881864F-2F6B-444D-A5D8-F9CA6AE1CE11}" type="presParOf" srcId="{F1D8A0FC-D4EA-4ED5-A85B-2C5AF4BBAD53}" destId="{451EEBD6-D2ED-4618-895E-562B14DFC5BE}" srcOrd="6" destOrd="0" presId="urn:microsoft.com/office/officeart/2005/8/layout/process5"/>
    <dgm:cxn modelId="{4A5F0533-140C-4E00-B9A0-3E6965D98C2C}" type="presParOf" srcId="{F1D8A0FC-D4EA-4ED5-A85B-2C5AF4BBAD53}" destId="{889EDCA1-8A10-4927-BCFF-AD1122876F5A}" srcOrd="7" destOrd="0" presId="urn:microsoft.com/office/officeart/2005/8/layout/process5"/>
    <dgm:cxn modelId="{470678EA-3B50-4139-9F10-30F028830153}" type="presParOf" srcId="{889EDCA1-8A10-4927-BCFF-AD1122876F5A}" destId="{650977AB-6433-4947-BF5D-3D1B01456388}" srcOrd="0" destOrd="0" presId="urn:microsoft.com/office/officeart/2005/8/layout/process5"/>
    <dgm:cxn modelId="{79A57581-3DC3-4B30-9096-72A93BE1CF5C}" type="presParOf" srcId="{F1D8A0FC-D4EA-4ED5-A85B-2C5AF4BBAD53}" destId="{9DE42FB4-B890-4FA1-B83D-D52F528FDF0B}" srcOrd="8" destOrd="0" presId="urn:microsoft.com/office/officeart/2005/8/layout/process5"/>
    <dgm:cxn modelId="{380BDD14-2A09-441F-A408-7596CBCBEF94}" type="presParOf" srcId="{F1D8A0FC-D4EA-4ED5-A85B-2C5AF4BBAD53}" destId="{99619698-82C7-4759-830F-E406385E145C}" srcOrd="9" destOrd="0" presId="urn:microsoft.com/office/officeart/2005/8/layout/process5"/>
    <dgm:cxn modelId="{1CCBAE91-91AF-4808-B927-BA8834CC2D65}" type="presParOf" srcId="{99619698-82C7-4759-830F-E406385E145C}" destId="{335B51B6-44DF-4422-ACCB-8B87161CE107}" srcOrd="0" destOrd="0" presId="urn:microsoft.com/office/officeart/2005/8/layout/process5"/>
    <dgm:cxn modelId="{F091BD7A-6DAD-43DF-9B7A-006509A869B2}" type="presParOf" srcId="{F1D8A0FC-D4EA-4ED5-A85B-2C5AF4BBAD53}" destId="{382A3655-C6E6-4D32-8276-F5310B0775CC}" srcOrd="10" destOrd="0" presId="urn:microsoft.com/office/officeart/2005/8/layout/process5"/>
    <dgm:cxn modelId="{8E163200-6873-4278-8E50-A501379CE877}" type="presParOf" srcId="{F1D8A0FC-D4EA-4ED5-A85B-2C5AF4BBAD53}" destId="{2622BFA2-518E-43D2-97AB-E9C532B93BB8}" srcOrd="11" destOrd="0" presId="urn:microsoft.com/office/officeart/2005/8/layout/process5"/>
    <dgm:cxn modelId="{1AC55EA1-DE24-4D9D-AA7B-31F7B4393729}" type="presParOf" srcId="{2622BFA2-518E-43D2-97AB-E9C532B93BB8}" destId="{56763798-F0C3-4566-94EE-8C03A13A54AB}" srcOrd="0" destOrd="0" presId="urn:microsoft.com/office/officeart/2005/8/layout/process5"/>
    <dgm:cxn modelId="{737EF694-4F2E-47EF-A98A-6FA4A887B924}" type="presParOf" srcId="{F1D8A0FC-D4EA-4ED5-A85B-2C5AF4BBAD53}" destId="{6B0064E4-4E64-48AC-9519-4B34919E3155}"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71B4A-F55D-4C27-A277-751C18D64BF7}">
      <dsp:nvSpPr>
        <dsp:cNvPr id="0" name=""/>
        <dsp:cNvSpPr/>
      </dsp:nvSpPr>
      <dsp:spPr>
        <a:xfrm>
          <a:off x="172364"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WFI instruction is executed for deep sleep mode.</a:t>
          </a:r>
        </a:p>
      </dsp:txBody>
      <dsp:txXfrm>
        <a:off x="205578" y="34859"/>
        <a:ext cx="1823616" cy="1067598"/>
      </dsp:txXfrm>
    </dsp:sp>
    <dsp:sp modelId="{62C6F82F-C721-4258-93EA-D06CD79F401A}">
      <dsp:nvSpPr>
        <dsp:cNvPr id="0" name=""/>
        <dsp:cNvSpPr/>
      </dsp:nvSpPr>
      <dsp:spPr>
        <a:xfrm>
          <a:off x="2228732" y="334293"/>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a:off x="2228732" y="428039"/>
        <a:ext cx="280482" cy="281238"/>
      </dsp:txXfrm>
    </dsp:sp>
    <dsp:sp modelId="{D9750AFC-B808-432D-9168-F339D3BCDBA6}">
      <dsp:nvSpPr>
        <dsp:cNvPr id="0" name=""/>
        <dsp:cNvSpPr/>
      </dsp:nvSpPr>
      <dsp:spPr>
        <a:xfrm>
          <a:off x="2818425"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Processor sends mask information to WIC.</a:t>
          </a:r>
        </a:p>
      </dsp:txBody>
      <dsp:txXfrm>
        <a:off x="2851639" y="34859"/>
        <a:ext cx="1823616" cy="1067598"/>
      </dsp:txXfrm>
    </dsp:sp>
    <dsp:sp modelId="{A3C5EEED-6E9B-40B5-AE28-041310CB81EC}">
      <dsp:nvSpPr>
        <dsp:cNvPr id="0" name=""/>
        <dsp:cNvSpPr/>
      </dsp:nvSpPr>
      <dsp:spPr>
        <a:xfrm>
          <a:off x="4874794" y="334293"/>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a:off x="4874794" y="428039"/>
        <a:ext cx="280482" cy="281238"/>
      </dsp:txXfrm>
    </dsp:sp>
    <dsp:sp modelId="{B432B09C-30D0-4E34-9075-52D0AE6D001A}">
      <dsp:nvSpPr>
        <dsp:cNvPr id="0" name=""/>
        <dsp:cNvSpPr/>
      </dsp:nvSpPr>
      <dsp:spPr>
        <a:xfrm>
          <a:off x="5464487"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Processor informs PMU to put into low power state.</a:t>
          </a:r>
        </a:p>
      </dsp:txBody>
      <dsp:txXfrm>
        <a:off x="5497701" y="34859"/>
        <a:ext cx="1823616" cy="1067598"/>
      </dsp:txXfrm>
    </dsp:sp>
    <dsp:sp modelId="{26449877-04CC-4EF5-AD90-808CA7D4D4FB}">
      <dsp:nvSpPr>
        <dsp:cNvPr id="0" name=""/>
        <dsp:cNvSpPr/>
      </dsp:nvSpPr>
      <dsp:spPr>
        <a:xfrm>
          <a:off x="7520855" y="334293"/>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a:off x="7520855" y="428039"/>
        <a:ext cx="280482" cy="281238"/>
      </dsp:txXfrm>
    </dsp:sp>
    <dsp:sp modelId="{451EEBD6-D2ED-4618-895E-562B14DFC5BE}">
      <dsp:nvSpPr>
        <dsp:cNvPr id="0" name=""/>
        <dsp:cNvSpPr/>
      </dsp:nvSpPr>
      <dsp:spPr>
        <a:xfrm>
          <a:off x="8110549"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Processor deep sleep</a:t>
          </a:r>
        </a:p>
      </dsp:txBody>
      <dsp:txXfrm>
        <a:off x="8143763" y="34859"/>
        <a:ext cx="1823616" cy="1067598"/>
      </dsp:txXfrm>
    </dsp:sp>
    <dsp:sp modelId="{889EDCA1-8A10-4927-BCFF-AD1122876F5A}">
      <dsp:nvSpPr>
        <dsp:cNvPr id="0" name=""/>
        <dsp:cNvSpPr/>
      </dsp:nvSpPr>
      <dsp:spPr>
        <a:xfrm rot="5400000">
          <a:off x="8855227" y="1267975"/>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rot="-5400000">
        <a:off x="8914953" y="1301996"/>
        <a:ext cx="281238" cy="280482"/>
      </dsp:txXfrm>
    </dsp:sp>
    <dsp:sp modelId="{9DE42FB4-B890-4FA1-B83D-D52F528FDF0B}">
      <dsp:nvSpPr>
        <dsp:cNvPr id="0" name=""/>
        <dsp:cNvSpPr/>
      </dsp:nvSpPr>
      <dsp:spPr>
        <a:xfrm>
          <a:off x="8110549" y="1891689"/>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IRQ occurs.</a:t>
          </a:r>
        </a:p>
      </dsp:txBody>
      <dsp:txXfrm>
        <a:off x="8143763" y="1924903"/>
        <a:ext cx="1823616" cy="1067598"/>
      </dsp:txXfrm>
    </dsp:sp>
    <dsp:sp modelId="{99619698-82C7-4759-830F-E406385E145C}">
      <dsp:nvSpPr>
        <dsp:cNvPr id="0" name=""/>
        <dsp:cNvSpPr/>
      </dsp:nvSpPr>
      <dsp:spPr>
        <a:xfrm rot="10800000">
          <a:off x="7543536" y="2224337"/>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rot="10800000">
        <a:off x="7663743" y="2318083"/>
        <a:ext cx="280482" cy="281238"/>
      </dsp:txXfrm>
    </dsp:sp>
    <dsp:sp modelId="{382A3655-C6E6-4D32-8276-F5310B0775CC}">
      <dsp:nvSpPr>
        <dsp:cNvPr id="0" name=""/>
        <dsp:cNvSpPr/>
      </dsp:nvSpPr>
      <dsp:spPr>
        <a:xfrm>
          <a:off x="5464487" y="1891689"/>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WIC first detects IRQ, and informs PMU to put power back to normal state.</a:t>
          </a:r>
        </a:p>
      </dsp:txBody>
      <dsp:txXfrm>
        <a:off x="5497701" y="1924903"/>
        <a:ext cx="1823616" cy="1067598"/>
      </dsp:txXfrm>
    </dsp:sp>
    <dsp:sp modelId="{2622BFA2-518E-43D2-97AB-E9C532B93BB8}">
      <dsp:nvSpPr>
        <dsp:cNvPr id="0" name=""/>
        <dsp:cNvSpPr/>
      </dsp:nvSpPr>
      <dsp:spPr>
        <a:xfrm rot="10800000">
          <a:off x="4897474" y="2224337"/>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rot="10800000">
        <a:off x="5017681" y="2318083"/>
        <a:ext cx="280482" cy="281238"/>
      </dsp:txXfrm>
    </dsp:sp>
    <dsp:sp modelId="{6B0064E4-4E64-48AC-9519-4B34919E3155}">
      <dsp:nvSpPr>
        <dsp:cNvPr id="0" name=""/>
        <dsp:cNvSpPr/>
      </dsp:nvSpPr>
      <dsp:spPr>
        <a:xfrm>
          <a:off x="2818425" y="1891689"/>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WIC wakes up processor to start the ISR operation.</a:t>
          </a:r>
        </a:p>
      </dsp:txBody>
      <dsp:txXfrm>
        <a:off x="2851639" y="1924903"/>
        <a:ext cx="1823616" cy="10675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1957729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MOV</a:t>
            </a:r>
            <a:r>
              <a:rPr lang="en-GB" baseline="0" dirty="0"/>
              <a:t> instruction can only access registers. It does not access memory. We access the memory using the LOAD/STORE instructions. The Cortex-M0 architecture is a load/store architecture, because most instructions do not access memory. For example, a MUL instruction cannot directly read a value from memory and multiply it with something. The result from a MUL instruction cannot be put directly into memory. To access memory either to get a value from a memory location or to store something in a memory location, we have to use the load and store instructions.</a:t>
            </a:r>
          </a:p>
          <a:p>
            <a:endParaRPr lang="en-GB" baseline="0" dirty="0"/>
          </a:p>
          <a:p>
            <a:r>
              <a:rPr lang="en-GB" baseline="0" dirty="0"/>
              <a:t>The load instruction uses a register as a pointer, so it gets the memory address from a register.  It should be noted here that when a register (R2 in this case) is used as a pointer, its name is enclosed in square brackets when writing the instruction. In this example, the load instruction (LDR) uses the value stored in R2 as an address. It fetches what is stored in memory at that address and puts it into R5. So when this instruction is executed, the value in the specified memory location goes into R5.</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2253149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Cortex-M0 processor supports a number of load instructions, which support various data transfer sizes and addressing modes. The supported data transfer sizes are word,</a:t>
            </a:r>
            <a:r>
              <a:rPr lang="en-US" sz="1200" baseline="0" dirty="0">
                <a:latin typeface="Arial" pitchFamily="100" charset="0"/>
                <a:ea typeface="MS PGothic" pitchFamily="34" charset="-128"/>
              </a:rPr>
              <a:t> </a:t>
            </a:r>
            <a:r>
              <a:rPr lang="en-GB" sz="1200" baseline="0" dirty="0">
                <a:latin typeface="Arial" pitchFamily="100" charset="0"/>
                <a:ea typeface="MS PGothic" pitchFamily="34" charset="-128"/>
              </a:rPr>
              <a:t>h</a:t>
            </a:r>
            <a:r>
              <a:rPr lang="en-GB" sz="1200" dirty="0">
                <a:latin typeface="Arial" pitchFamily="100" charset="0"/>
                <a:ea typeface="MS PGothic" pitchFamily="34" charset="-128"/>
              </a:rPr>
              <a:t>alf-word, and byte.</a:t>
            </a:r>
            <a:r>
              <a:rPr lang="en-GB" sz="1200" baseline="0" dirty="0">
                <a:latin typeface="Arial" pitchFamily="100" charset="0"/>
                <a:ea typeface="MS PGothic" pitchFamily="34" charset="-128"/>
              </a:rPr>
              <a:t> F</a:t>
            </a:r>
            <a:r>
              <a:rPr lang="en-GB" sz="1200" dirty="0">
                <a:latin typeface="Arial" pitchFamily="100" charset="0"/>
                <a:ea typeface="MS PGothic" pitchFamily="34" charset="-128"/>
              </a:rPr>
              <a:t>or these, we use LDR, LDRH, and LDRB, respectively.</a:t>
            </a:r>
          </a:p>
          <a:p>
            <a:endParaRPr lang="en-GB" sz="1200" dirty="0">
              <a:latin typeface="Arial" pitchFamily="100" charset="0"/>
              <a:ea typeface="MS PGothic" pitchFamily="34" charset="-128"/>
            </a:endParaRPr>
          </a:p>
          <a:p>
            <a:r>
              <a:rPr lang="en-GB" sz="1200" dirty="0">
                <a:latin typeface="Arial" pitchFamily="100" charset="0"/>
                <a:ea typeface="MS PGothic" pitchFamily="34" charset="-128"/>
              </a:rPr>
              <a:t>It is possible using the load instruction to modify the address pointer. For example, the load instruction LDR R0, [R1, 4] uses offset addressing, which means a small fixed constant value is added to the value stored in the register (R1) and the result of this addition is used as the desired memory address.</a:t>
            </a:r>
          </a:p>
          <a:p>
            <a:endParaRPr lang="en-GB" baseline="0" dirty="0"/>
          </a:p>
          <a:p>
            <a:r>
              <a:rPr lang="en-GB" baseline="0" dirty="0"/>
              <a:t>So when the above instruction (LDR R0 [R1, 4]) is executed, the processor calculates the desired memory address is (R1 +4), and it fetches what is stored in memory at that address and puts it into register R0.</a:t>
            </a:r>
          </a:p>
          <a:p>
            <a:endParaRPr lang="en-GB" baseline="0" dirty="0"/>
          </a:p>
          <a:p>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281427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Signed data types are commonly used in programming languages such as C,</a:t>
            </a:r>
            <a:r>
              <a:rPr lang="en-US" sz="1200" baseline="0" dirty="0">
                <a:latin typeface="Arial" pitchFamily="100" charset="0"/>
                <a:ea typeface="MS PGothic" pitchFamily="34" charset="-128"/>
              </a:rPr>
              <a:t> in which case, there is a need to sign extend the data. In the </a:t>
            </a:r>
            <a:r>
              <a:rPr lang="en-GB" sz="1100" kern="1200" dirty="0">
                <a:solidFill>
                  <a:schemeClr val="tx1"/>
                </a:solidFill>
                <a:effectLst/>
                <a:latin typeface="+mn-lt"/>
                <a:ea typeface="ＭＳ Ｐゴシック" charset="0"/>
                <a:cs typeface="ＭＳ Ｐゴシック" charset="0"/>
              </a:rPr>
              <a:t>Cortex-M0 processor, sign</a:t>
            </a:r>
            <a:r>
              <a:rPr lang="en-GB" sz="1100" kern="1200" baseline="0" dirty="0">
                <a:solidFill>
                  <a:schemeClr val="tx1"/>
                </a:solidFill>
                <a:effectLst/>
                <a:latin typeface="+mn-lt"/>
                <a:ea typeface="ＭＳ Ｐゴシック" charset="0"/>
                <a:cs typeface="ＭＳ Ｐゴシック" charset="0"/>
              </a:rPr>
              <a:t> extension is achieved using </a:t>
            </a:r>
            <a:r>
              <a:rPr lang="en-US" sz="1200" dirty="0">
                <a:latin typeface="Arial" pitchFamily="100" charset="0"/>
                <a:ea typeface="MS PGothic" pitchFamily="34" charset="-128"/>
              </a:rPr>
              <a:t>LDRSB and LDRSH instructions.</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135225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order to copy a value from a register to a location in the memory space, we need to use the STORE instruction. The store instruction also uses a register to hold the desired memory address, similar to the LOAD instruction. However, the first operand of the store instruction is the source of the data value to be stored into memory. The second operand specifies the destination address in the memory.</a:t>
            </a:r>
          </a:p>
          <a:p>
            <a:endParaRPr lang="en-GB" baseline="0" dirty="0"/>
          </a:p>
          <a:p>
            <a:r>
              <a:rPr lang="en-GB" baseline="0" dirty="0"/>
              <a:t>The store instruction is one of the few instructions that use the first operand as the source and the second operand as the destination. When the processor executes the store instruction shown here, it copies the value stored in register 5 (the source) out to the memory address specified in register 1.</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390294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Cortex-M0 processor supports a number of store instructions, which support various data transfer sizes and addressing modes. The supported data transfer sizes are word, </a:t>
            </a:r>
            <a:r>
              <a:rPr lang="en-GB" sz="1200" dirty="0">
                <a:latin typeface="Arial" pitchFamily="100" charset="0"/>
                <a:ea typeface="MS PGothic" pitchFamily="34" charset="-128"/>
              </a:rPr>
              <a:t>half-word, and byte, and for these, we use STR, STRH, and STRB, respectively.</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1431755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Multiple data access instructions</a:t>
            </a:r>
            <a:r>
              <a:rPr lang="en-US" sz="1200" baseline="0" dirty="0">
                <a:latin typeface="Arial" pitchFamily="100" charset="0"/>
                <a:ea typeface="MS PGothic" pitchFamily="34" charset="-128"/>
              </a:rPr>
              <a:t> allow loading or storing  several registers simultaneously. </a:t>
            </a:r>
            <a:r>
              <a:rPr lang="en-US" sz="1200" dirty="0">
                <a:latin typeface="Arial" pitchFamily="100" charset="0"/>
                <a:ea typeface="MS PGothic" pitchFamily="34" charset="-128"/>
              </a:rPr>
              <a:t>For example, (</a:t>
            </a:r>
            <a:r>
              <a:rPr lang="en-GB" sz="1200" dirty="0">
                <a:latin typeface="Arial"/>
              </a:rPr>
              <a:t>LDM R0, {R1, R2</a:t>
            </a:r>
            <a:r>
              <a:rPr lang="en-GB" sz="1200" dirty="0">
                <a:latin typeface="Arial" pitchFamily="100" charset="0"/>
                <a:ea typeface="MS PGothic" pitchFamily="34" charset="-128"/>
              </a:rPr>
              <a:t>–R7</a:t>
            </a:r>
            <a:r>
              <a:rPr lang="en-GB" sz="1200" dirty="0">
                <a:latin typeface="Arial"/>
              </a:rPr>
              <a:t>}) will load the registers R2, R3, R4, R5, R6, and R7 with the content stored in memory locations R0, R0+4,…R0+24.</a:t>
            </a:r>
            <a:r>
              <a:rPr lang="en-GB" sz="1200" baseline="0" dirty="0">
                <a:latin typeface="Arial"/>
              </a:rPr>
              <a:t> </a:t>
            </a:r>
            <a:r>
              <a:rPr lang="en-US" sz="1200" dirty="0">
                <a:latin typeface="Arial" pitchFamily="100" charset="0"/>
                <a:ea typeface="MS PGothic" pitchFamily="34" charset="-128"/>
              </a:rPr>
              <a:t>Another</a:t>
            </a:r>
            <a:r>
              <a:rPr lang="en-US" sz="1200" baseline="0" dirty="0">
                <a:latin typeface="Arial" pitchFamily="100" charset="0"/>
                <a:ea typeface="MS PGothic" pitchFamily="34" charset="-128"/>
              </a:rPr>
              <a:t> example is the </a:t>
            </a:r>
            <a:r>
              <a:rPr lang="en-US" sz="1200" dirty="0">
                <a:latin typeface="Arial" pitchFamily="100" charset="0"/>
                <a:ea typeface="MS PGothic" pitchFamily="34" charset="-128"/>
              </a:rPr>
              <a:t>LDMIA instruction, which performs a similar function to LDM. In addition, it increments the source register (Rn) to the last address plus 4. </a:t>
            </a:r>
            <a:r>
              <a:rPr lang="en-US" sz="1200" baseline="0" dirty="0">
                <a:latin typeface="Arial" pitchFamily="100" charset="0"/>
                <a:ea typeface="MS PGothic" pitchFamily="34" charset="-128"/>
              </a:rPr>
              <a:t> </a:t>
            </a:r>
            <a:r>
              <a:rPr lang="en-GB" sz="1200" dirty="0">
                <a:latin typeface="Arial" pitchFamily="100" charset="0"/>
                <a:ea typeface="MS PGothic" pitchFamily="34" charset="-128"/>
              </a:rPr>
              <a:t>A third example is the STMIA instruction, which stores several registers into memory, and then increments Rn to the last address.</a:t>
            </a:r>
            <a:r>
              <a:rPr lang="en-GB" sz="1200" baseline="0" dirty="0">
                <a:latin typeface="Arial" pitchFamily="100" charset="0"/>
                <a:ea typeface="MS PGothic" pitchFamily="34" charset="-128"/>
              </a:rPr>
              <a:t> </a:t>
            </a:r>
            <a:r>
              <a:rPr lang="en-US" sz="1200" dirty="0">
                <a:latin typeface="Arial" pitchFamily="100" charset="0"/>
                <a:ea typeface="MS PGothic" pitchFamily="34" charset="-128"/>
              </a:rPr>
              <a:t>It is important to note here that for load/store multiple instructions, the transfer size is always in word size.</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299995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latin typeface="Arial" pitchFamily="100" charset="0"/>
                <a:ea typeface="MS PGothic" pitchFamily="34" charset="-128"/>
              </a:rPr>
              <a:t>Access to stack memory can be achieved using PUSH and POP instructions. </a:t>
            </a:r>
            <a:r>
              <a:rPr lang="en-US" sz="1200" dirty="0">
                <a:latin typeface="Arial" pitchFamily="100" charset="0"/>
                <a:ea typeface="MS PGothic" pitchFamily="34" charset="-128"/>
              </a:rPr>
              <a:t>The PUSH instruction </a:t>
            </a:r>
            <a:r>
              <a:rPr lang="en-GB" sz="1200" b="0" i="0" u="none" strike="noStrike" kern="1200" dirty="0">
                <a:solidFill>
                  <a:schemeClr val="tx1"/>
                </a:solidFill>
                <a:effectLst/>
                <a:latin typeface="Arial"/>
                <a:ea typeface="ＭＳ Ｐゴシック" charset="0"/>
                <a:cs typeface="ＭＳ Ｐゴシック" charset="0"/>
              </a:rPr>
              <a:t>w</a:t>
            </a:r>
            <a:r>
              <a:rPr lang="en-GB" sz="1200" b="0" i="0" u="none" strike="noStrike" dirty="0">
                <a:effectLst/>
                <a:latin typeface="Arial"/>
              </a:rPr>
              <a:t>rites single or multiple registers into memory and updates</a:t>
            </a:r>
            <a:r>
              <a:rPr lang="en-GB" sz="1200" b="0" i="0" u="none" strike="noStrike" baseline="0" dirty="0">
                <a:effectLst/>
                <a:latin typeface="Arial"/>
              </a:rPr>
              <a:t> the</a:t>
            </a:r>
            <a:r>
              <a:rPr lang="en-GB" sz="1200" b="0" i="0" u="none" strike="noStrike" dirty="0">
                <a:effectLst/>
                <a:latin typeface="Arial"/>
              </a:rPr>
              <a:t> base register.</a:t>
            </a:r>
            <a:r>
              <a:rPr lang="en-GB" sz="1200" b="0" i="0" u="none" strike="noStrike" baseline="0" dirty="0">
                <a:effectLst/>
                <a:latin typeface="Arial"/>
              </a:rPr>
              <a:t> </a:t>
            </a:r>
            <a:r>
              <a:rPr lang="en-US" sz="1200" dirty="0">
                <a:latin typeface="Arial" pitchFamily="100" charset="0"/>
                <a:ea typeface="MS PGothic" pitchFamily="34" charset="-128"/>
              </a:rPr>
              <a:t>The POP instruction </a:t>
            </a:r>
            <a:r>
              <a:rPr lang="en-GB" sz="1200" b="0" i="0" u="none" strike="noStrike" kern="1200" dirty="0">
                <a:solidFill>
                  <a:schemeClr val="tx1"/>
                </a:solidFill>
                <a:effectLst/>
                <a:latin typeface="Arial"/>
                <a:ea typeface="ＭＳ Ｐゴシック" charset="0"/>
                <a:cs typeface="ＭＳ Ｐゴシック" charset="0"/>
              </a:rPr>
              <a:t>r</a:t>
            </a:r>
            <a:r>
              <a:rPr lang="en-GB" sz="1200" b="0" i="0" u="none" strike="noStrike" dirty="0">
                <a:effectLst/>
                <a:latin typeface="Arial"/>
              </a:rPr>
              <a:t>eads single</a:t>
            </a:r>
            <a:r>
              <a:rPr lang="en-GB" sz="1200" b="0" i="0" u="none" strike="noStrike" baseline="0" dirty="0">
                <a:effectLst/>
                <a:latin typeface="Arial"/>
              </a:rPr>
              <a:t> or multiple registers from memory and updates the base register.</a:t>
            </a:r>
            <a:endParaRPr lang="en-GB" sz="1200" b="0" i="0" u="none" strike="noStrike" dirty="0">
              <a:effectLst/>
              <a:latin typeface="Arial"/>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4279530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itchFamily="100" charset="0"/>
                <a:ea typeface="MS PGothic" pitchFamily="34" charset="-128"/>
              </a:rPr>
              <a:t>The add </a:t>
            </a:r>
            <a:r>
              <a:rPr lang="en-US" sz="1200" dirty="0">
                <a:latin typeface="Arial" pitchFamily="100" charset="0"/>
                <a:ea typeface="MS PGothic" pitchFamily="34" charset="-128"/>
              </a:rPr>
              <a:t>operation can be carried out between two registers, or between one register and an immediate constant. For example, the instruction: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ADDS R0, R1, R2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will add the values stored in R2 and R1 and store the results in R0. </a:t>
            </a:r>
            <a:r>
              <a:rPr lang="en-US" sz="1200" baseline="0" dirty="0">
                <a:latin typeface="Arial" pitchFamily="100" charset="0"/>
                <a:ea typeface="MS PGothic" pitchFamily="34" charset="-128"/>
              </a:rPr>
              <a:t>B</a:t>
            </a:r>
            <a:r>
              <a:rPr lang="en-US" sz="1200" dirty="0">
                <a:latin typeface="Arial" pitchFamily="100" charset="0"/>
                <a:ea typeface="MS PGothic" pitchFamily="34" charset="-128"/>
              </a:rPr>
              <a:t>ecause the Cortex-M0 uses a finite number</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of bits to represent numbers, arithmetic operation may sometimes lead to errors such as overflow; therefore, most of the arithmetic instructions will need to update the </a:t>
            </a:r>
            <a:r>
              <a:rPr lang="en-GB" sz="1200" dirty="0">
                <a:latin typeface="Arial" pitchFamily="100" charset="0"/>
                <a:ea typeface="MS PGothic" pitchFamily="34" charset="-128"/>
              </a:rPr>
              <a:t>application program status register (</a:t>
            </a:r>
            <a:r>
              <a:rPr lang="en-US" sz="1200" dirty="0"/>
              <a:t>APSR) in case of a fault as follows: </a:t>
            </a:r>
          </a:p>
          <a:p>
            <a:endParaRPr lang="en-US" sz="1200" dirty="0"/>
          </a:p>
          <a:p>
            <a:r>
              <a:rPr lang="en-US" sz="1200" dirty="0"/>
              <a:t>Set N flag to one if the result from ALU is negative.</a:t>
            </a:r>
          </a:p>
          <a:p>
            <a:r>
              <a:rPr lang="en-US" sz="1200" dirty="0"/>
              <a:t>Set the Z flag to one if the result from ALU is zero.</a:t>
            </a:r>
          </a:p>
          <a:p>
            <a:r>
              <a:rPr lang="en-US" sz="1200" dirty="0"/>
              <a:t>Set the C flag to one if an unsigned overflow occurs.</a:t>
            </a:r>
          </a:p>
          <a:p>
            <a:r>
              <a:rPr lang="en-US" sz="1200" dirty="0"/>
              <a:t>Set the V flag to one if a signed overflow occurs.</a:t>
            </a:r>
          </a:p>
          <a:p>
            <a:pPr defTabSz="966612" eaLnBrk="0" fontAlgn="base" hangingPunct="0">
              <a:spcBef>
                <a:spcPct val="30000"/>
              </a:spcBef>
              <a:spcAft>
                <a:spcPct val="0"/>
              </a:spcAft>
              <a:defRPr/>
            </a:pPr>
            <a:endParaRPr lang="en-GB" sz="1200" dirty="0"/>
          </a:p>
          <a:p>
            <a:pPr defTabSz="966612" eaLnBrk="0" fontAlgn="base" hangingPunct="0">
              <a:spcBef>
                <a:spcPct val="30000"/>
              </a:spcBef>
              <a:spcAft>
                <a:spcPct val="0"/>
              </a:spcAft>
              <a:defRPr/>
            </a:pPr>
            <a:r>
              <a:rPr lang="en-GB" sz="1200" dirty="0"/>
              <a:t>However, the (</a:t>
            </a:r>
            <a:r>
              <a:rPr lang="en-GB" sz="1200" dirty="0">
                <a:latin typeface="Arial"/>
              </a:rPr>
              <a:t>ADD &lt;Rd&gt;, PC, #immed8</a:t>
            </a:r>
            <a:r>
              <a:rPr lang="en-GB" sz="1200" dirty="0"/>
              <a:t>) instruction </a:t>
            </a:r>
            <a:r>
              <a:rPr lang="en-GB" sz="1200" dirty="0">
                <a:latin typeface="Arial"/>
              </a:rPr>
              <a:t>adds an immediate constant with PC to a register without updating APSR.</a:t>
            </a:r>
            <a:endParaRPr lang="en-GB" sz="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2303993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itchFamily="100" charset="0"/>
                <a:ea typeface="MS PGothic" pitchFamily="34" charset="-128"/>
              </a:rPr>
              <a:t>The SUB and MUL instructions are very similar to the ADD instruction.</a:t>
            </a:r>
            <a:r>
              <a:rPr lang="en-GB" sz="1200" baseline="0" dirty="0">
                <a:latin typeface="Arial" pitchFamily="100" charset="0"/>
                <a:ea typeface="MS PGothic" pitchFamily="34" charset="-128"/>
              </a:rPr>
              <a:t> T</a:t>
            </a:r>
            <a:r>
              <a:rPr lang="en-US" sz="1200" dirty="0">
                <a:latin typeface="Arial" pitchFamily="100" charset="0"/>
                <a:ea typeface="MS PGothic" pitchFamily="34" charset="-128"/>
              </a:rPr>
              <a:t>hese operations can be carried out between two registers, or between one register and an immediate constant.</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All of the instructions shown in this slide will update </a:t>
            </a:r>
            <a:r>
              <a:rPr lang="en-GB" sz="1200" dirty="0">
                <a:latin typeface="Arial" pitchFamily="100" charset="0"/>
                <a:ea typeface="MS PGothic" pitchFamily="34" charset="-128"/>
              </a:rPr>
              <a:t>(</a:t>
            </a:r>
            <a:r>
              <a:rPr lang="en-US" sz="1200" dirty="0"/>
              <a:t>APSR) as follows: </a:t>
            </a:r>
          </a:p>
          <a:p>
            <a:endParaRPr lang="en-US" sz="1200" dirty="0"/>
          </a:p>
          <a:p>
            <a:r>
              <a:rPr lang="en-US" sz="1200" dirty="0"/>
              <a:t>Set N flag to one if the result from ALU is negative.</a:t>
            </a:r>
          </a:p>
          <a:p>
            <a:r>
              <a:rPr lang="en-US" sz="1200" dirty="0"/>
              <a:t>Set the Z flag to one if the result from ALU is zero.</a:t>
            </a:r>
          </a:p>
          <a:p>
            <a:r>
              <a:rPr lang="en-US" sz="1200" dirty="0"/>
              <a:t>Set the C flag to one if an unsigned overflow occurs.</a:t>
            </a:r>
          </a:p>
          <a:p>
            <a:r>
              <a:rPr lang="en-US" sz="1200" dirty="0"/>
              <a:t>Set the V flag to one if a signed overflow occurs.</a:t>
            </a:r>
          </a:p>
          <a:p>
            <a:endParaRPr lang="en-GB" sz="1200"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1636226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Cortex-M0</a:t>
            </a:r>
            <a:r>
              <a:rPr lang="en-GB" baseline="0" dirty="0"/>
              <a:t> also supports a number of compare instructions </a:t>
            </a:r>
            <a:r>
              <a:rPr lang="en-US" sz="1200" dirty="0">
                <a:latin typeface="Arial" pitchFamily="100" charset="0"/>
                <a:ea typeface="MS PGothic" pitchFamily="34" charset="-128"/>
              </a:rPr>
              <a:t>that compare (using subtract) values and update flags</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(APSR), but the result of the comparison is not stored.</a:t>
            </a:r>
            <a:r>
              <a:rPr lang="en-GB" sz="1200" baseline="0" dirty="0">
                <a:latin typeface="+mn-lt"/>
                <a:ea typeface="MS PGothic" pitchFamily="34" charset="-128"/>
              </a:rPr>
              <a:t> </a:t>
            </a:r>
            <a:r>
              <a:rPr lang="en-GB" sz="1200" dirty="0">
                <a:latin typeface="Arial"/>
              </a:rPr>
              <a:t>For example, CMP R0, R1 calculates R0 – R1, and then updates APSR but the subtraction result is not stored. Another example, CMN R0, R1 calculates R0 – NEG (R1), and then updates APSR but the subtraction result is not stored;</a:t>
            </a:r>
            <a:r>
              <a:rPr lang="en-GB" sz="1200" baseline="0" dirty="0">
                <a:latin typeface="Arial"/>
              </a:rPr>
              <a:t> </a:t>
            </a:r>
            <a:r>
              <a:rPr lang="en-US" sz="1200" dirty="0">
                <a:latin typeface="Arial" pitchFamily="100" charset="0"/>
                <a:ea typeface="MS PGothic" pitchFamily="34" charset="-128"/>
              </a:rPr>
              <a:t>effectively, the operation is an ADD.</a:t>
            </a:r>
            <a:endParaRPr lang="en-GB" sz="1200" dirty="0">
              <a:latin typeface="Arial"/>
            </a:endParaRPr>
          </a:p>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322556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a:t>
            </a:fld>
            <a:endParaRPr lang="en-US" altLang="en-US" dirty="0"/>
          </a:p>
        </p:txBody>
      </p:sp>
    </p:spTree>
    <p:extLst>
      <p:ext uri="{BB962C8B-B14F-4D97-AF65-F5344CB8AC3E}">
        <p14:creationId xmlns:p14="http://schemas.microsoft.com/office/powerpoint/2010/main" val="127264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The Cortex-M0 processor instruction</a:t>
            </a:r>
            <a:r>
              <a:rPr lang="en-US" sz="1200" baseline="0" dirty="0">
                <a:latin typeface="Arial" pitchFamily="100" charset="0"/>
                <a:ea typeface="MS PGothic" pitchFamily="34" charset="-128"/>
              </a:rPr>
              <a:t> set supports a variety of typical logic operations such as OR, AND, and so on. It also includes other types of logic operation such as TST instruction, which performs a bitwise AND. Logic operation instructions typically update the APSR.</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2443445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charset="0"/>
                <a:cs typeface="ＭＳ Ｐゴシック" charset="0"/>
              </a:rPr>
              <a:t>Shift and rotate instructions are also supported in the Cortex-M0, including both arithmetic shift operations and logical shift operations.  In the case of arithmetic shift operations such as </a:t>
            </a:r>
            <a:r>
              <a:rPr lang="en-GB" sz="1200" kern="1200" dirty="0">
                <a:solidFill>
                  <a:schemeClr val="tx1"/>
                </a:solidFill>
                <a:effectLst/>
                <a:latin typeface="+mn-lt"/>
                <a:ea typeface="ＭＳ Ｐゴシック" charset="0"/>
                <a:cs typeface="ＭＳ Ｐゴシック" charset="0"/>
              </a:rPr>
              <a:t>ASR instruction, </a:t>
            </a:r>
            <a:r>
              <a:rPr lang="en-US" sz="1200" kern="1200" dirty="0">
                <a:solidFill>
                  <a:schemeClr val="tx1"/>
                </a:solidFill>
                <a:effectLst/>
                <a:latin typeface="+mn-lt"/>
                <a:ea typeface="ＭＳ Ｐゴシック" charset="0"/>
                <a:cs typeface="ＭＳ Ｐゴシック" charset="0"/>
              </a:rPr>
              <a:t>the MSB is reserved when the data item is a signed integer value and the carry flag is updated using the </a:t>
            </a:r>
            <a:r>
              <a:rPr lang="en-GB" sz="1200" kern="1200" dirty="0">
                <a:solidFill>
                  <a:schemeClr val="tx1"/>
                </a:solidFill>
                <a:effectLst/>
                <a:latin typeface="+mn-lt"/>
                <a:ea typeface="ＭＳ Ｐゴシック" charset="0"/>
                <a:cs typeface="ＭＳ Ｐゴシック" charset="0"/>
              </a:rPr>
              <a:t>last bit shifted out.</a:t>
            </a:r>
          </a:p>
          <a:p>
            <a:endParaRPr lang="en-GB" sz="1300" dirty="0">
              <a:latin typeface="Arial" pitchFamily="100" charset="0"/>
              <a:ea typeface="MS PGothic" pitchFamily="34" charset="-128"/>
            </a:endParaRPr>
          </a:p>
          <a:p>
            <a:endParaRPr lang="en-GB" sz="13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1889537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For logical shift operations, the instructions are LSLS and LSRS. For example, the instruction LSR R0, R1 will perform a logical right shift on the register R1 and store the results in the register R0. It will also update the N and Z flags in the </a:t>
            </a:r>
            <a:r>
              <a:rPr lang="en-GB" sz="1200" dirty="0">
                <a:latin typeface="Arial" pitchFamily="100" charset="0"/>
                <a:ea typeface="MS PGothic" pitchFamily="34" charset="-128"/>
              </a:rPr>
              <a:t>APSR.</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676256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There is the only one rotate instruction, RORS. For example, RORS R0 R1 will </a:t>
            </a:r>
            <a:r>
              <a:rPr lang="en-GB" sz="1200" dirty="0">
                <a:latin typeface="Arial" pitchFamily="100" charset="0"/>
                <a:ea typeface="MS PGothic" pitchFamily="34" charset="-128"/>
              </a:rPr>
              <a:t>rotate R0 right by R1 bits, it will also copy the last bit shifted to APSR.C.  In addition, APSR.N</a:t>
            </a:r>
            <a:r>
              <a:rPr lang="en-GB" sz="1200" baseline="0" dirty="0">
                <a:latin typeface="Arial" pitchFamily="100" charset="0"/>
                <a:ea typeface="MS PGothic" pitchFamily="34" charset="-128"/>
              </a:rPr>
              <a:t> and </a:t>
            </a:r>
            <a:r>
              <a:rPr lang="en-GB" sz="1200" dirty="0">
                <a:latin typeface="Arial" pitchFamily="100" charset="0"/>
                <a:ea typeface="MS PGothic" pitchFamily="34" charset="-128"/>
              </a:rPr>
              <a:t>APSR.Z are updated.</a:t>
            </a:r>
          </a:p>
          <a:p>
            <a:endParaRPr lang="en-GB"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3557113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Cortex-M0 processor supports a number of instructions that can perform data reordering or </a:t>
            </a:r>
            <a:r>
              <a:rPr lang="en-GB" sz="1200" dirty="0">
                <a:latin typeface="Arial" pitchFamily="100" charset="0"/>
                <a:ea typeface="MS PGothic" pitchFamily="34" charset="-128"/>
              </a:rPr>
              <a:t>extraction</a:t>
            </a:r>
            <a:r>
              <a:rPr lang="en-US" sz="1200" dirty="0">
                <a:latin typeface="Arial" pitchFamily="100" charset="0"/>
                <a:ea typeface="MS PGothic" pitchFamily="34" charset="-128"/>
              </a:rPr>
              <a:t>. These instructions are summarized in this table. For example, REV R0, R1, will reverse the order of the bytes stored in R1 and save the results in R0. The instruction performs </a:t>
            </a:r>
            <a:r>
              <a:rPr lang="en-GB" sz="1200" dirty="0">
                <a:latin typeface="Arial" pitchFamily="100" charset="0"/>
                <a:ea typeface="MS PGothic" pitchFamily="34" charset="-128"/>
              </a:rPr>
              <a:t>byte order reverse within half word. </a:t>
            </a:r>
            <a:r>
              <a:rPr lang="en-GB" sz="1200" dirty="0">
                <a:latin typeface="Arial"/>
              </a:rPr>
              <a:t>REVSH </a:t>
            </a:r>
            <a:r>
              <a:rPr lang="en-US" sz="1200" dirty="0">
                <a:latin typeface="Arial" pitchFamily="100" charset="0"/>
                <a:ea typeface="MS PGothic" pitchFamily="34" charset="-128"/>
              </a:rPr>
              <a:t>performs </a:t>
            </a:r>
            <a:r>
              <a:rPr lang="en-GB" sz="1200" dirty="0">
                <a:latin typeface="Arial" pitchFamily="100" charset="0"/>
                <a:ea typeface="MS PGothic" pitchFamily="34" charset="-128"/>
              </a:rPr>
              <a:t>byte order reverse within lower half word, then sign extends the result. </a:t>
            </a:r>
            <a:r>
              <a:rPr lang="en-US" sz="1200" dirty="0">
                <a:latin typeface="Arial" pitchFamily="100" charset="0"/>
                <a:ea typeface="MS PGothic" pitchFamily="34" charset="-128"/>
              </a:rPr>
              <a:t>These reverse instructions are usually used for converting data between little endian and big </a:t>
            </a:r>
            <a:r>
              <a:rPr lang="en-GB" sz="1200" dirty="0">
                <a:latin typeface="Arial" pitchFamily="100" charset="0"/>
                <a:ea typeface="MS PGothic" pitchFamily="34" charset="-128"/>
              </a:rPr>
              <a:t>endian systems.</a:t>
            </a:r>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25</a:t>
            </a:fld>
            <a:endParaRPr lang="en-US" altLang="en-US" dirty="0"/>
          </a:p>
        </p:txBody>
      </p:sp>
    </p:spTree>
    <p:extLst>
      <p:ext uri="{BB962C8B-B14F-4D97-AF65-F5344CB8AC3E}">
        <p14:creationId xmlns:p14="http://schemas.microsoft.com/office/powerpoint/2010/main" val="1968503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Cortex-M0 has a number of instructions to convert data between little endian and big </a:t>
            </a:r>
            <a:r>
              <a:rPr lang="en-GB" sz="1200" dirty="0">
                <a:latin typeface="Arial" pitchFamily="100" charset="0"/>
                <a:ea typeface="MS PGothic" pitchFamily="34" charset="-128"/>
              </a:rPr>
              <a:t>endian systems.</a:t>
            </a:r>
            <a:r>
              <a:rPr lang="en-GB" sz="1200" baseline="0" dirty="0">
                <a:latin typeface="Arial" pitchFamily="100" charset="0"/>
                <a:ea typeface="MS PGothic" pitchFamily="34" charset="-128"/>
              </a:rPr>
              <a:t> </a:t>
            </a:r>
            <a:r>
              <a:rPr lang="en-US" sz="1200" dirty="0">
                <a:latin typeface="Arial" pitchFamily="100" charset="0"/>
                <a:ea typeface="MS PGothic" pitchFamily="34" charset="-128"/>
              </a:rPr>
              <a:t>These are called “reverse instructions”. These are summarized in the above table. For</a:t>
            </a:r>
            <a:r>
              <a:rPr lang="en-US" sz="1200" baseline="0" dirty="0">
                <a:latin typeface="Arial" pitchFamily="100" charset="0"/>
                <a:ea typeface="MS PGothic" pitchFamily="34" charset="-128"/>
              </a:rPr>
              <a:t> example, the SXTB instruction extends a byte into a word using bit [7], while the UXTB instruction extends a byte to a word using zeros. Similarly, SXTH and UXTH can be used to extend a half word into a word.</a:t>
            </a:r>
            <a:endParaRPr lang="en-US" sz="1100" baseline="0" dirty="0">
              <a:latin typeface="Arial" pitchFamily="100" charset="0"/>
              <a:ea typeface="MS PGothic" pitchFamily="34" charset="-128"/>
            </a:endParaRPr>
          </a:p>
          <a:p>
            <a:endParaRPr lang="en-US" sz="1100" baseline="0" dirty="0">
              <a:latin typeface="Arial" pitchFamily="100" charset="0"/>
              <a:ea typeface="MS PGothic" pitchFamily="34" charset="-128"/>
            </a:endParaRP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26</a:t>
            </a:fld>
            <a:endParaRPr lang="en-US" altLang="en-US" dirty="0"/>
          </a:p>
        </p:txBody>
      </p:sp>
    </p:spTree>
    <p:extLst>
      <p:ext uri="{BB962C8B-B14F-4D97-AF65-F5344CB8AC3E}">
        <p14:creationId xmlns:p14="http://schemas.microsoft.com/office/powerpoint/2010/main" val="4165802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Cortex-M0 processor supports</a:t>
            </a:r>
            <a:r>
              <a:rPr lang="en-US" sz="1200" baseline="0" dirty="0">
                <a:latin typeface="Arial" pitchFamily="100" charset="0"/>
                <a:ea typeface="MS PGothic" pitchFamily="34" charset="-128"/>
              </a:rPr>
              <a:t> five control flow instructions, described above.</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27</a:t>
            </a:fld>
            <a:endParaRPr lang="en-US" altLang="en-US" dirty="0"/>
          </a:p>
        </p:txBody>
      </p:sp>
    </p:spTree>
    <p:extLst>
      <p:ext uri="{BB962C8B-B14F-4D97-AF65-F5344CB8AC3E}">
        <p14:creationId xmlns:p14="http://schemas.microsoft.com/office/powerpoint/2010/main" val="3732462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The &lt;cond&gt; is one of the fourteen possible condition suffixes that are listed here.</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28</a:t>
            </a:fld>
            <a:endParaRPr lang="en-US" altLang="en-US" dirty="0"/>
          </a:p>
        </p:txBody>
      </p:sp>
    </p:spTree>
    <p:extLst>
      <p:ext uri="{BB962C8B-B14F-4D97-AF65-F5344CB8AC3E}">
        <p14:creationId xmlns:p14="http://schemas.microsoft.com/office/powerpoint/2010/main" val="410455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loop will execute four times. The fourth time, R0 is 1 before the SUBS instruction. After the SUBS instruction, the zero flag is set, so the condition for the branch failed and the program continues execution after the BGT instruction.</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29</a:t>
            </a:fld>
            <a:endParaRPr lang="en-US" altLang="en-US" dirty="0"/>
          </a:p>
        </p:txBody>
      </p:sp>
    </p:spTree>
    <p:extLst>
      <p:ext uri="{BB962C8B-B14F-4D97-AF65-F5344CB8AC3E}">
        <p14:creationId xmlns:p14="http://schemas.microsoft.com/office/powerpoint/2010/main" val="3572745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Memory barrier instructions are</a:t>
            </a:r>
            <a:r>
              <a:rPr lang="en-US" sz="1200" baseline="0" dirty="0">
                <a:latin typeface="Arial" pitchFamily="100" charset="0"/>
                <a:ea typeface="MS PGothic" pitchFamily="34" charset="-128"/>
              </a:rPr>
              <a:t> used to manage access to the memory and avoid conflicts. They are typically needed in designs with complex memory architectures. The </a:t>
            </a:r>
            <a:r>
              <a:rPr lang="en-US" sz="1200" dirty="0">
                <a:latin typeface="Arial" pitchFamily="100" charset="0"/>
                <a:ea typeface="MS PGothic" pitchFamily="34" charset="-128"/>
              </a:rPr>
              <a:t>Cortex-M0 processor only has a simple single memory interface; therefore,</a:t>
            </a:r>
            <a:r>
              <a:rPr lang="en-US" sz="1200" baseline="0" dirty="0">
                <a:latin typeface="Arial" pitchFamily="100" charset="0"/>
                <a:ea typeface="MS PGothic" pitchFamily="34" charset="-128"/>
              </a:rPr>
              <a:t> the use of those instructions is rare. </a:t>
            </a:r>
            <a:r>
              <a:rPr lang="en-US" sz="1200" dirty="0">
                <a:latin typeface="Arial" pitchFamily="100" charset="0"/>
                <a:ea typeface="MS PGothic" pitchFamily="34" charset="-128"/>
              </a:rPr>
              <a:t>There are three memory barrier instructions that are supported on the Cortex-M0 processor: DMB, DSB, and</a:t>
            </a:r>
            <a:r>
              <a:rPr lang="en-US" sz="1200" baseline="0" dirty="0">
                <a:latin typeface="Arial" pitchFamily="100" charset="0"/>
                <a:ea typeface="MS PGothic" pitchFamily="34" charset="-128"/>
              </a:rPr>
              <a:t> ISB. Their uses are detailed in this table. It should be noted here that the operation of the Cortex-M0 is not going to be affected by omitting these instructions, which is not the case for other Arm processors. </a:t>
            </a:r>
          </a:p>
          <a:p>
            <a:endParaRPr lang="en-US" sz="1200" baseline="0" dirty="0">
              <a:latin typeface="Arial" pitchFamily="100" charset="0"/>
              <a:ea typeface="MS PGothic" pitchFamily="34" charset="-128"/>
            </a:endParaRPr>
          </a:p>
          <a:p>
            <a:endParaRPr lang="en-US" sz="1200" dirty="0">
              <a:latin typeface="Arial" pitchFamily="100" charset="0"/>
              <a:ea typeface="MS PGothic" pitchFamily="34" charset="-128"/>
            </a:endParaRPr>
          </a:p>
          <a:p>
            <a:pPr defTabSz="966612" eaLnBrk="0" fontAlgn="base" hangingPunct="0">
              <a:spcBef>
                <a:spcPct val="30000"/>
              </a:spcBef>
              <a:spcAft>
                <a:spcPct val="0"/>
              </a:spcAft>
              <a:defRPr/>
            </a:pPr>
            <a:endParaRPr lang="en-GB"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30</a:t>
            </a:fld>
            <a:endParaRPr lang="en-US" altLang="en-US" dirty="0"/>
          </a:p>
        </p:txBody>
      </p:sp>
    </p:spTree>
    <p:extLst>
      <p:ext uri="{BB962C8B-B14F-4D97-AF65-F5344CB8AC3E}">
        <p14:creationId xmlns:p14="http://schemas.microsoft.com/office/powerpoint/2010/main" val="221394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To learn to program a processor at the assembly language level, which may be needed in the design process of an SoC, we need to understand its instruction set architecture. Put another way, we need to understand how the processor obtains information and manipulates data. </a:t>
            </a:r>
          </a:p>
          <a:p>
            <a:endParaRPr lang="en-GB" baseline="0" dirty="0"/>
          </a:p>
          <a:p>
            <a:r>
              <a:rPr lang="en-GB" baseline="0" dirty="0"/>
              <a:t>In this module, we will study the instruction set of a Cortex-M0 processor. We will also look at the main power saving features of this architecture. </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555967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going to look at two</a:t>
            </a:r>
            <a:r>
              <a:rPr lang="en-GB" baseline="0" dirty="0"/>
              <a:t> exception-related instructions.</a:t>
            </a:r>
          </a:p>
          <a:p>
            <a:endParaRPr lang="en-GB" baseline="0" dirty="0"/>
          </a:p>
          <a:p>
            <a:r>
              <a:rPr lang="en-US" sz="1200" dirty="0">
                <a:latin typeface="Arial" pitchFamily="100" charset="0"/>
                <a:ea typeface="MS PGothic" pitchFamily="34" charset="-128"/>
              </a:rPr>
              <a:t>The supervisor call (SVC) instruction causes the SVC exception to take place immediately if the exception priority level of SVC is </a:t>
            </a:r>
            <a:r>
              <a:rPr lang="en-GB" sz="1200" dirty="0">
                <a:latin typeface="Arial" pitchFamily="100" charset="0"/>
                <a:ea typeface="MS PGothic" pitchFamily="34" charset="-128"/>
              </a:rPr>
              <a:t>higher than the current level. </a:t>
            </a:r>
            <a:r>
              <a:rPr lang="en-US" sz="1200" dirty="0">
                <a:latin typeface="Arial" pitchFamily="100" charset="0"/>
                <a:ea typeface="MS PGothic" pitchFamily="34" charset="-128"/>
              </a:rPr>
              <a:t>Typically, the SVC can be used to provide access to the system service or the </a:t>
            </a:r>
            <a:r>
              <a:rPr lang="en-GB" sz="1200" dirty="0">
                <a:latin typeface="Arial" pitchFamily="100" charset="0"/>
                <a:ea typeface="MS PGothic" pitchFamily="34" charset="-128"/>
              </a:rPr>
              <a:t>application programming interface (API). </a:t>
            </a:r>
            <a:r>
              <a:rPr lang="en-US" sz="1200" dirty="0">
                <a:latin typeface="Arial" pitchFamily="100" charset="0"/>
                <a:ea typeface="MS PGothic" pitchFamily="34" charset="-128"/>
              </a:rPr>
              <a:t>An 8-bit immediate data element is used with SVC instruction to indicate which system service is required.</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CPS instruction is used to enable or disable interrupt by resetting or setting </a:t>
            </a:r>
            <a:r>
              <a:rPr lang="en-GB" sz="1200" dirty="0">
                <a:latin typeface="Arial" pitchFamily="100" charset="0"/>
                <a:ea typeface="MS PGothic" pitchFamily="34" charset="-128"/>
              </a:rPr>
              <a:t>the PRIMASK special register.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31</a:t>
            </a:fld>
            <a:endParaRPr lang="en-US" altLang="en-US" dirty="0"/>
          </a:p>
        </p:txBody>
      </p:sp>
    </p:spTree>
    <p:extLst>
      <p:ext uri="{BB962C8B-B14F-4D97-AF65-F5344CB8AC3E}">
        <p14:creationId xmlns:p14="http://schemas.microsoft.com/office/powerpoint/2010/main" val="127502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a:t>
            </a:r>
            <a:r>
              <a:rPr lang="en-GB" baseline="0" dirty="0"/>
              <a:t> instructions supported by the Cortex-M0 include:</a:t>
            </a:r>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The no-operation (NOP) instruction, which is used to </a:t>
            </a:r>
            <a:r>
              <a:rPr lang="en-GB" sz="1200" dirty="0">
                <a:latin typeface="Arial" pitchFamily="100" charset="0"/>
                <a:ea typeface="MS PGothic" pitchFamily="34" charset="-128"/>
              </a:rPr>
              <a:t>produce instruction alignment or to introduce delay. </a:t>
            </a:r>
            <a:r>
              <a:rPr lang="en-US" sz="1200" dirty="0">
                <a:latin typeface="Arial" pitchFamily="100" charset="0"/>
                <a:ea typeface="MS PGothic" pitchFamily="34" charset="-128"/>
              </a:rPr>
              <a:t>This instruction takes one cycle minimum on the Cortex-M0. In general, delay timing produced by the NOP instruction is not guaranteed and can vary among </a:t>
            </a:r>
            <a:r>
              <a:rPr lang="en-GB" sz="1200" dirty="0">
                <a:latin typeface="Arial" pitchFamily="100" charset="0"/>
                <a:ea typeface="MS PGothic" pitchFamily="34" charset="-128"/>
              </a:rPr>
              <a:t>different systems.</a:t>
            </a:r>
          </a:p>
          <a:p>
            <a:pPr marL="0" indent="0">
              <a:buFont typeface="Arial" panose="020B0604020202020204" pitchFamily="34" charset="0"/>
              <a:buNone/>
            </a:pPr>
            <a:endParaRPr lang="en-GB" sz="1200" baseline="0" dirty="0">
              <a:latin typeface="+mn-lt"/>
              <a:ea typeface="ＭＳ Ｐゴシック" charset="0"/>
            </a:endParaRPr>
          </a:p>
          <a:p>
            <a:pPr marL="0" indent="0">
              <a:buFont typeface="Arial" panose="020B0604020202020204" pitchFamily="34" charset="0"/>
              <a:buNone/>
            </a:pPr>
            <a:r>
              <a:rPr lang="en-US" sz="1200" dirty="0">
                <a:latin typeface="Arial" pitchFamily="100" charset="0"/>
                <a:ea typeface="MS PGothic" pitchFamily="34" charset="-128"/>
              </a:rPr>
              <a:t>The breakpoint instruction is used to provide a breakpoint function during debug. </a:t>
            </a:r>
            <a:r>
              <a:rPr lang="en-GB" sz="1200" dirty="0">
                <a:latin typeface="Arial" pitchFamily="100" charset="0"/>
                <a:ea typeface="MS PGothic" pitchFamily="34" charset="-128"/>
              </a:rPr>
              <a:t>When the breakpoint is </a:t>
            </a:r>
            <a:r>
              <a:rPr lang="en-US" sz="1200" dirty="0">
                <a:latin typeface="Arial" pitchFamily="100" charset="0"/>
                <a:ea typeface="MS PGothic" pitchFamily="34" charset="-128"/>
              </a:rPr>
              <a:t>hit, the processor would be halted, and the user can then carry out the debug tasks through the </a:t>
            </a:r>
            <a:r>
              <a:rPr lang="en-GB" sz="1200" dirty="0">
                <a:latin typeface="Arial" pitchFamily="100" charset="0"/>
                <a:ea typeface="MS PGothic" pitchFamily="34" charset="-128"/>
              </a:rPr>
              <a:t>debugger. This instruction </a:t>
            </a:r>
            <a:r>
              <a:rPr lang="en-US" sz="1200" dirty="0">
                <a:latin typeface="Arial" pitchFamily="100" charset="0"/>
                <a:ea typeface="MS PGothic" pitchFamily="34" charset="-128"/>
              </a:rPr>
              <a:t>has an 8-bit immediate data field. This immediate value does not affect the breakpoint operation directly, but the debugger can extract this value and use it for debug operation.</a:t>
            </a:r>
          </a:p>
          <a:p>
            <a:pPr marL="285750" indent="-285750">
              <a:buFont typeface="Arial" panose="020B0604020202020204" pitchFamily="34" charset="0"/>
              <a:buChar char="•"/>
            </a:pPr>
            <a:endParaRPr lang="en-US" sz="1200" dirty="0">
              <a:latin typeface="Arial" pitchFamily="100" charset="0"/>
              <a:ea typeface="MS PGothic" pitchFamily="34" charset="-128"/>
            </a:endParaRPr>
          </a:p>
          <a:p>
            <a:pPr marL="0" indent="0">
              <a:buFont typeface="Arial" panose="020B0604020202020204" pitchFamily="34" charset="0"/>
              <a:buNone/>
            </a:pPr>
            <a:r>
              <a:rPr lang="en-US" sz="1200" dirty="0">
                <a:latin typeface="Arial" pitchFamily="100" charset="0"/>
                <a:ea typeface="MS PGothic" pitchFamily="34" charset="-128"/>
              </a:rPr>
              <a:t>The YIELD instruction is a hint instruction targeted at embedded OSs. This is not implemented in the current releases of the Cortex-M0 processor and executes as </a:t>
            </a:r>
            <a:r>
              <a:rPr lang="en-GB" sz="1200" dirty="0">
                <a:latin typeface="Arial" pitchFamily="100" charset="0"/>
                <a:ea typeface="MS PGothic" pitchFamily="34" charset="-128"/>
              </a:rPr>
              <a:t>NOP.</a:t>
            </a:r>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32</a:t>
            </a:fld>
            <a:endParaRPr lang="en-US" altLang="en-US" dirty="0"/>
          </a:p>
        </p:txBody>
      </p:sp>
    </p:spTree>
    <p:extLst>
      <p:ext uri="{BB962C8B-B14F-4D97-AF65-F5344CB8AC3E}">
        <p14:creationId xmlns:p14="http://schemas.microsoft.com/office/powerpoint/2010/main" val="3368852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200" dirty="0">
                <a:latin typeface="Arial" pitchFamily="100" charset="0"/>
                <a:ea typeface="MS PGothic" pitchFamily="34" charset="-128"/>
              </a:rPr>
              <a:t>There are a number</a:t>
            </a:r>
            <a:r>
              <a:rPr lang="en-US" sz="1200" baseline="0" dirty="0">
                <a:latin typeface="Arial" pitchFamily="100" charset="0"/>
                <a:ea typeface="MS PGothic" pitchFamily="34" charset="-128"/>
              </a:rPr>
              <a:t> of sleep mode-related instructions supported in t</a:t>
            </a:r>
            <a:r>
              <a:rPr lang="en-US" sz="1200" dirty="0">
                <a:latin typeface="Arial" pitchFamily="100" charset="0"/>
                <a:ea typeface="MS PGothic" pitchFamily="34" charset="-128"/>
              </a:rPr>
              <a:t>he Cortex-M0 processor.</a:t>
            </a:r>
            <a:r>
              <a:rPr lang="en-US" sz="1200" baseline="0" dirty="0">
                <a:latin typeface="Arial" pitchFamily="100" charset="0"/>
                <a:ea typeface="MS PGothic" pitchFamily="34" charset="-128"/>
              </a:rPr>
              <a:t> These include:</a:t>
            </a:r>
          </a:p>
          <a:p>
            <a:pPr defTabSz="966612" eaLnBrk="0" fontAlgn="base" hangingPunct="0">
              <a:spcBef>
                <a:spcPct val="30000"/>
              </a:spcBef>
              <a:spcAft>
                <a:spcPct val="0"/>
              </a:spcAft>
              <a:defRPr/>
            </a:pPr>
            <a:endParaRPr lang="en-US" sz="1200" baseline="0" dirty="0">
              <a:latin typeface="Arial" pitchFamily="100" charset="0"/>
              <a:ea typeface="MS PGothic" pitchFamily="34" charset="-128"/>
            </a:endParaRPr>
          </a:p>
          <a:p>
            <a:pPr defTabSz="966612" eaLnBrk="0" fontAlgn="base" hangingPunct="0">
              <a:spcBef>
                <a:spcPct val="30000"/>
              </a:spcBef>
              <a:spcAft>
                <a:spcPct val="0"/>
              </a:spcAft>
              <a:defRPr/>
            </a:pPr>
            <a:r>
              <a:rPr lang="en-US" sz="1200" baseline="0" dirty="0">
                <a:latin typeface="Arial" pitchFamily="100" charset="0"/>
                <a:ea typeface="MS PGothic" pitchFamily="34" charset="-128"/>
              </a:rPr>
              <a:t>The WFI instructions that halt execution until an exception arrives, apart from the case when it is masked by the exception mask registers or a debug entry request, if debug is enabled. There are other interrupts cases that cause the processor to wake up. </a:t>
            </a:r>
          </a:p>
          <a:p>
            <a:pPr defTabSz="966612" eaLnBrk="0" fontAlgn="base" hangingPunct="0">
              <a:spcBef>
                <a:spcPct val="30000"/>
              </a:spcBef>
              <a:spcAft>
                <a:spcPct val="0"/>
              </a:spcAft>
              <a:defRPr/>
            </a:pPr>
            <a:endParaRPr lang="en-US" sz="1200" dirty="0">
              <a:latin typeface="Arial" pitchFamily="100" charset="0"/>
              <a:ea typeface="MS PGothic" pitchFamily="34" charset="-128"/>
            </a:endParaRPr>
          </a:p>
          <a:p>
            <a:pPr defTabSz="966612" eaLnBrk="0" fontAlgn="base" hangingPunct="0">
              <a:spcBef>
                <a:spcPct val="30000"/>
              </a:spcBef>
              <a:spcAft>
                <a:spcPct val="0"/>
              </a:spcAft>
              <a:defRPr/>
            </a:pPr>
            <a:r>
              <a:rPr lang="en-US" sz="1200" baseline="0" dirty="0">
                <a:latin typeface="Arial" pitchFamily="100" charset="0"/>
                <a:ea typeface="MS PGothic" pitchFamily="34" charset="-128"/>
              </a:rPr>
              <a:t>The WFE instruction </a:t>
            </a:r>
            <a:r>
              <a:rPr lang="en-US" sz="1200" dirty="0">
                <a:latin typeface="Arial" pitchFamily="100" charset="0"/>
                <a:ea typeface="MS PGothic" pitchFamily="34" charset="-128"/>
              </a:rPr>
              <a:t>has an almost identical functionality like WFI, except that it can also be awakened by events. An event can be</a:t>
            </a:r>
            <a:r>
              <a:rPr lang="en-US" sz="1200" baseline="0" dirty="0">
                <a:latin typeface="Arial" pitchFamily="100" charset="0"/>
                <a:ea typeface="MS PGothic" pitchFamily="34" charset="-128"/>
              </a:rPr>
              <a:t> a</a:t>
            </a:r>
            <a:r>
              <a:rPr lang="en-US" sz="1200" dirty="0">
                <a:latin typeface="Arial" pitchFamily="100" charset="0"/>
                <a:ea typeface="MS PGothic" pitchFamily="34" charset="-128"/>
              </a:rPr>
              <a:t>n interrupt</a:t>
            </a:r>
            <a:r>
              <a:rPr lang="en-US" sz="1200" baseline="0" dirty="0">
                <a:latin typeface="Arial" pitchFamily="100" charset="0"/>
                <a:ea typeface="MS PGothic" pitchFamily="34" charset="-128"/>
              </a:rPr>
              <a:t> or</a:t>
            </a:r>
            <a:r>
              <a:rPr lang="en-US" sz="1200" dirty="0">
                <a:latin typeface="Arial" pitchFamily="100" charset="0"/>
                <a:ea typeface="MS PGothic" pitchFamily="34" charset="-128"/>
              </a:rPr>
              <a:t> the use</a:t>
            </a:r>
            <a:r>
              <a:rPr lang="en-US" sz="1200" baseline="0" dirty="0">
                <a:latin typeface="Arial" pitchFamily="100" charset="0"/>
                <a:ea typeface="MS PGothic" pitchFamily="34" charset="-128"/>
              </a:rPr>
              <a:t> of the </a:t>
            </a:r>
            <a:r>
              <a:rPr lang="en-US" sz="1200" dirty="0">
                <a:latin typeface="Arial" pitchFamily="100" charset="0"/>
                <a:ea typeface="MS PGothic" pitchFamily="34" charset="-128"/>
              </a:rPr>
              <a:t>SEV instruction as we will see later.</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(Both WFI and</a:t>
            </a:r>
            <a:r>
              <a:rPr lang="en-US" sz="1200" baseline="0" dirty="0">
                <a:latin typeface="Arial" pitchFamily="100" charset="0"/>
                <a:ea typeface="MS PGothic" pitchFamily="34" charset="-128"/>
              </a:rPr>
              <a:t> WFE are intended for power saving only and can be treated as an NOP instruction.)</a:t>
            </a:r>
            <a:endParaRPr lang="en-US" sz="1200" dirty="0">
              <a:latin typeface="Arial" pitchFamily="100" charset="0"/>
              <a:ea typeface="MS PGothic" pitchFamily="34" charset="-128"/>
            </a:endParaRP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SEV instruction causes an event to be signaled to all processors in a multiprocessor system. It also sets the local event register.</a:t>
            </a:r>
          </a:p>
          <a:p>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33</a:t>
            </a:fld>
            <a:endParaRPr lang="en-US" altLang="en-US" dirty="0"/>
          </a:p>
        </p:txBody>
      </p:sp>
    </p:spTree>
    <p:extLst>
      <p:ext uri="{BB962C8B-B14F-4D97-AF65-F5344CB8AC3E}">
        <p14:creationId xmlns:p14="http://schemas.microsoft.com/office/powerpoint/2010/main" val="2800005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low-power requirements of systems vary, but can be summarized as follows: </a:t>
            </a:r>
          </a:p>
          <a:p>
            <a:endParaRPr lang="en-US" b="0" dirty="0"/>
          </a:p>
          <a:p>
            <a:pPr marL="0" indent="0">
              <a:buFont typeface="Arial" panose="020B0604020202020204" pitchFamily="34" charset="0"/>
              <a:buNone/>
            </a:pPr>
            <a:r>
              <a:rPr lang="en-US" b="0" dirty="0"/>
              <a:t>Low operating power:</a:t>
            </a:r>
            <a:r>
              <a:rPr lang="en-US" b="0" baseline="0" dirty="0"/>
              <a:t> the power consumed during a normal operation of the system needs to be minimized. A significant portion of the operation’s power loss is caused by data transition activities.  </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Low standby power: </a:t>
            </a:r>
            <a:r>
              <a:rPr lang="en-US" b="0" baseline="0" dirty="0"/>
              <a:t>the power consumed when the system is on standby mode needs to be minimized. A significant portion of the power loss while on standby is caused by leakage currents. </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0" dirty="0"/>
              <a:t>High energy efficiency: the number</a:t>
            </a:r>
            <a:r>
              <a:rPr lang="en-US" b="0" baseline="0" dirty="0"/>
              <a:t> of operations that can be carried by a processor for each energy unit needs to be maximized. There are a number of metrics to estimate energy efficiency. For example, we could use a benchmark such as Dhrystone (DMIPS) and estimate the energy efficiency as of DMIPS/mW.</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Wakeup latency: this</a:t>
            </a:r>
            <a:r>
              <a:rPr lang="en-US" b="0" baseline="0" dirty="0"/>
              <a:t> is a measure of how long it will take the processor to exit the sleep mode. </a:t>
            </a:r>
            <a:endParaRPr lang="en-US" b="0" dirty="0"/>
          </a:p>
          <a:p>
            <a:pPr marL="0" indent="0">
              <a:buFont typeface="Arial" panose="020B0604020202020204" pitchFamily="34" charset="0"/>
              <a:buNone/>
            </a:pPr>
            <a:endParaRPr lang="en-US" b="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34</a:t>
            </a:fld>
            <a:endParaRPr lang="en-US" altLang="en-US" dirty="0"/>
          </a:p>
        </p:txBody>
      </p:sp>
    </p:spTree>
    <p:extLst>
      <p:ext uri="{BB962C8B-B14F-4D97-AF65-F5344CB8AC3E}">
        <p14:creationId xmlns:p14="http://schemas.microsoft.com/office/powerpoint/2010/main" val="2964005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The Cortex-M0 processor is designed to target smaller embedded systems to meet ultra-low-power and high energy efficiency requirements.</a:t>
            </a:r>
          </a:p>
          <a:p>
            <a:endParaRPr lang="en-GB" sz="1400" dirty="0"/>
          </a:p>
          <a:p>
            <a:r>
              <a:rPr lang="en-GB" sz="1200" dirty="0"/>
              <a:t>The Cortex-M0 is a 32-bit processor, but only requires </a:t>
            </a:r>
            <a:r>
              <a:rPr lang="en-GB" sz="1200" dirty="0" err="1"/>
              <a:t>12k</a:t>
            </a:r>
            <a:r>
              <a:rPr lang="en-GB" sz="1200" dirty="0"/>
              <a:t> gates, making it smaller than many 16-bit processors and much smaller than other 32-bit processors. S</a:t>
            </a:r>
            <a:r>
              <a:rPr lang="en-GB" sz="1100" dirty="0"/>
              <a:t>ince the gate count is very low, the static leakage power is tiny compared to other 32-bit processors. </a:t>
            </a:r>
            <a:r>
              <a:rPr lang="en-GB" sz="1200" dirty="0"/>
              <a:t>On the other hand, the 32-bit architecture gives Cortex-M0 higher processing capability, which significantly reduces the operation duty cycle.</a:t>
            </a:r>
          </a:p>
          <a:p>
            <a:endParaRPr lang="en-GB" dirty="0"/>
          </a:p>
          <a:p>
            <a:pPr>
              <a:spcBef>
                <a:spcPts val="1903"/>
              </a:spcBef>
            </a:pPr>
            <a:r>
              <a:rPr lang="en-GB" dirty="0"/>
              <a:t>The Cortex-M0</a:t>
            </a:r>
            <a:r>
              <a:rPr lang="en-GB" baseline="0" dirty="0"/>
              <a:t> is enhanced with t</a:t>
            </a:r>
            <a:r>
              <a:rPr lang="en-GB" sz="1000" dirty="0"/>
              <a:t>wo architectural sleep modes, which are supported by two instructions for entering sleep modes. The hardware architecture has an optional block called </a:t>
            </a:r>
            <a:r>
              <a:rPr lang="en-GB" sz="1200" dirty="0"/>
              <a:t>WIC. The latter</a:t>
            </a:r>
            <a:r>
              <a:rPr lang="en-GB" sz="1100" dirty="0"/>
              <a:t> allows the clock of the processor to be completely removed during deep sleep. This will save a great amount of dynamic power.</a:t>
            </a:r>
          </a:p>
          <a:p>
            <a:r>
              <a:rPr lang="en-GB" sz="1000" dirty="0"/>
              <a:t>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35</a:t>
            </a:fld>
            <a:endParaRPr lang="en-US" altLang="en-US" dirty="0"/>
          </a:p>
        </p:txBody>
      </p:sp>
    </p:spTree>
    <p:extLst>
      <p:ext uri="{BB962C8B-B14F-4D97-AF65-F5344CB8AC3E}">
        <p14:creationId xmlns:p14="http://schemas.microsoft.com/office/powerpoint/2010/main" val="3943013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36</a:t>
            </a:fld>
            <a:endParaRPr lang="en-US" altLang="en-US" dirty="0"/>
          </a:p>
        </p:txBody>
      </p:sp>
    </p:spTree>
    <p:extLst>
      <p:ext uri="{BB962C8B-B14F-4D97-AF65-F5344CB8AC3E}">
        <p14:creationId xmlns:p14="http://schemas.microsoft.com/office/powerpoint/2010/main" val="4171133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The sleep-on-exit</a:t>
            </a:r>
            <a:r>
              <a:rPr lang="en-GB" sz="1200" baseline="0" dirty="0"/>
              <a:t> feature is typically used in interrupt-driven applications as this maximizes the amount of time the processor can stay in sleep mode.</a:t>
            </a:r>
            <a:endParaRPr lang="en-GB" sz="1200" dirty="0"/>
          </a:p>
          <a:p>
            <a:endParaRPr lang="en-GB" sz="1000" b="0" i="0" u="none" strike="noStrike" kern="1200" baseline="0" dirty="0">
              <a:solidFill>
                <a:schemeClr val="tx1"/>
              </a:solidFill>
              <a:latin typeface="Arial" pitchFamily="100" charset="0"/>
              <a:ea typeface="MS PGothic" pitchFamily="34" charset="-128"/>
              <a:cs typeface="ＭＳ Ｐゴシック"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37</a:t>
            </a:fld>
            <a:endParaRPr lang="en-US" altLang="en-US" dirty="0"/>
          </a:p>
        </p:txBody>
      </p:sp>
    </p:spTree>
    <p:extLst>
      <p:ext uri="{BB962C8B-B14F-4D97-AF65-F5344CB8AC3E}">
        <p14:creationId xmlns:p14="http://schemas.microsoft.com/office/powerpoint/2010/main" val="3217726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300" dirty="0"/>
              <a:t>The sleep-on-exit feature is enabled by setting the bit[1].</a:t>
            </a:r>
            <a:r>
              <a:rPr lang="en-GB" sz="1300" baseline="0" dirty="0"/>
              <a:t> </a:t>
            </a:r>
            <a:r>
              <a:rPr lang="en-GB" dirty="0"/>
              <a:t>To</a:t>
            </a:r>
            <a:r>
              <a:rPr lang="en-GB" baseline="0" dirty="0"/>
              <a:t> enable normal sleep mode we need to set bit[2] to zero. For deep sleep mode, we set the same bit to logic one. </a:t>
            </a:r>
            <a:r>
              <a:rPr lang="en-GB" dirty="0"/>
              <a:t>The Cortex</a:t>
            </a:r>
            <a:r>
              <a:rPr lang="en-GB" baseline="0" dirty="0"/>
              <a:t>-M0 also has a</a:t>
            </a:r>
            <a:r>
              <a:rPr lang="en-GB" dirty="0"/>
              <a:t> send-event-on-pend feature, which allows any interrupts (including disabled ones) to wake up the processor that stays in the sleep mode by executing the WFE instruction.</a:t>
            </a:r>
            <a:r>
              <a:rPr lang="en-GB" baseline="0" dirty="0"/>
              <a:t> T</a:t>
            </a:r>
            <a:r>
              <a:rPr lang="en-GB" dirty="0"/>
              <a:t>his</a:t>
            </a:r>
            <a:r>
              <a:rPr lang="en-GB" baseline="0" dirty="0"/>
              <a:t> feature is controlled by bit[4] in the SCR register. W</a:t>
            </a:r>
            <a:r>
              <a:rPr lang="en-GB" dirty="0"/>
              <a:t>hen SEVONPEND bit is set, if an interrupt switches from inactive to pending state, an event will be generated, and the processor will be woken up from WFE sleep.</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38</a:t>
            </a:fld>
            <a:endParaRPr lang="en-US" altLang="en-US" dirty="0"/>
          </a:p>
        </p:txBody>
      </p:sp>
    </p:spTree>
    <p:extLst>
      <p:ext uri="{BB962C8B-B14F-4D97-AF65-F5344CB8AC3E}">
        <p14:creationId xmlns:p14="http://schemas.microsoft.com/office/powerpoint/2010/main" val="41309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itchFamily="100" charset="0"/>
                <a:ea typeface="MS PGothic" pitchFamily="34" charset="-128"/>
              </a:rPr>
              <a:t>The wakeup conditions after the execution of WFE or WFI instructions </a:t>
            </a:r>
            <a:r>
              <a:rPr lang="en-GB" sz="1300" dirty="0">
                <a:latin typeface="Arial" pitchFamily="100" charset="0"/>
                <a:ea typeface="MS PGothic" pitchFamily="34" charset="-128"/>
              </a:rPr>
              <a:t>have both similarities and differences. </a:t>
            </a:r>
            <a:r>
              <a:rPr lang="en-US" dirty="0"/>
              <a:t>Similarities include waking up on interrupt requests that are enabled and have</a:t>
            </a:r>
            <a:r>
              <a:rPr lang="en-US" baseline="0" dirty="0"/>
              <a:t> a </a:t>
            </a:r>
            <a:r>
              <a:rPr lang="en-US" dirty="0"/>
              <a:t>higher priority than the current level,</a:t>
            </a:r>
            <a:r>
              <a:rPr lang="en-US" baseline="0" dirty="0"/>
              <a:t> and also the processor c</a:t>
            </a:r>
            <a:r>
              <a:rPr lang="en-US" dirty="0"/>
              <a:t>an be awakened by debug events.</a:t>
            </a:r>
          </a:p>
          <a:p>
            <a:endParaRPr lang="en-US" dirty="0"/>
          </a:p>
          <a:p>
            <a:r>
              <a:rPr lang="en-US" dirty="0"/>
              <a:t>One differences is that the </a:t>
            </a:r>
            <a:r>
              <a:rPr lang="en-US" baseline="0" dirty="0"/>
              <a:t>e</a:t>
            </a:r>
            <a:r>
              <a:rPr lang="en-US" dirty="0"/>
              <a:t>xecution of WFE does not enter sleep if the event register was set to 1, whereas execution</a:t>
            </a:r>
            <a:r>
              <a:rPr lang="en-US" baseline="0" dirty="0"/>
              <a:t> </a:t>
            </a:r>
            <a:r>
              <a:rPr lang="en-US" dirty="0"/>
              <a:t>of WFI always results in sleep.</a:t>
            </a:r>
            <a:r>
              <a:rPr lang="en-US" baseline="0" dirty="0"/>
              <a:t> </a:t>
            </a:r>
            <a:r>
              <a:rPr lang="en-US" dirty="0"/>
              <a:t>Also,</a:t>
            </a:r>
            <a:r>
              <a:rPr lang="en-US" baseline="0" dirty="0"/>
              <a:t> a n</a:t>
            </a:r>
            <a:r>
              <a:rPr lang="en-US" dirty="0"/>
              <a:t>ew pending disable interrupt can wake up the processor from WFE sleep if</a:t>
            </a:r>
            <a:r>
              <a:rPr lang="en-US" baseline="0" dirty="0"/>
              <a:t> </a:t>
            </a:r>
            <a:r>
              <a:rPr lang="en-US" dirty="0"/>
              <a:t>SEVONPEND is set.</a:t>
            </a:r>
            <a:r>
              <a:rPr lang="en-US" baseline="0" dirty="0"/>
              <a:t> In addition, </a:t>
            </a:r>
            <a:r>
              <a:rPr lang="en-US" dirty="0"/>
              <a:t>WFE can be awakened by an external event signal.</a:t>
            </a:r>
            <a:r>
              <a:rPr lang="en-US" baseline="0" dirty="0"/>
              <a:t> This is not the case for WFI. And finally, </a:t>
            </a:r>
            <a:r>
              <a:rPr lang="en-US" dirty="0"/>
              <a:t>WFI can be awakened by an enabled interrupt request when PRIMASK is set,</a:t>
            </a:r>
            <a:r>
              <a:rPr lang="en-US" baseline="0" dirty="0"/>
              <a:t> which is different from the WFE instruction.</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39</a:t>
            </a:fld>
            <a:endParaRPr lang="en-US" altLang="en-US" dirty="0"/>
          </a:p>
        </p:txBody>
      </p:sp>
    </p:spTree>
    <p:extLst>
      <p:ext uri="{BB962C8B-B14F-4D97-AF65-F5344CB8AC3E}">
        <p14:creationId xmlns:p14="http://schemas.microsoft.com/office/powerpoint/2010/main" val="2571292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The WIC is an optional unit, mainly used in low-power systems. In these applications, the processor can enter standby state while most of its parts are powered down. </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40</a:t>
            </a:fld>
            <a:endParaRPr lang="en-US" altLang="en-US" dirty="0"/>
          </a:p>
        </p:txBody>
      </p:sp>
    </p:spTree>
    <p:extLst>
      <p:ext uri="{BB962C8B-B14F-4D97-AF65-F5344CB8AC3E}">
        <p14:creationId xmlns:p14="http://schemas.microsoft.com/office/powerpoint/2010/main" val="191936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Arm instructions</a:t>
            </a:r>
            <a:r>
              <a:rPr lang="en-US" sz="1200" baseline="0" dirty="0">
                <a:latin typeface="Arial" pitchFamily="100" charset="0"/>
                <a:ea typeface="MS PGothic" pitchFamily="34" charset="-128"/>
              </a:rPr>
              <a:t> are </a:t>
            </a:r>
            <a:r>
              <a:rPr lang="en-US" sz="1200" dirty="0">
                <a:latin typeface="Arial" pitchFamily="100" charset="0"/>
                <a:ea typeface="MS PGothic" pitchFamily="34" charset="-128"/>
              </a:rPr>
              <a:t>32-bit instruction sets that were</a:t>
            </a:r>
            <a:r>
              <a:rPr lang="en-US" sz="1200" baseline="0" dirty="0">
                <a:latin typeface="Arial" pitchFamily="100" charset="0"/>
                <a:ea typeface="MS PGothic" pitchFamily="34" charset="-128"/>
              </a:rPr>
              <a:t> used in early Arm processor designs. This set of instructions </a:t>
            </a:r>
            <a:r>
              <a:rPr lang="en-US" sz="1200" dirty="0">
                <a:latin typeface="Arial" pitchFamily="100" charset="0"/>
                <a:ea typeface="MS PGothic" pitchFamily="34" charset="-128"/>
              </a:rPr>
              <a:t>provides good performance and</a:t>
            </a:r>
            <a:r>
              <a:rPr lang="en-US" sz="1200" baseline="0" dirty="0">
                <a:latin typeface="Arial" pitchFamily="100" charset="0"/>
                <a:ea typeface="MS PGothic" pitchFamily="34" charset="-128"/>
              </a:rPr>
              <a:t> enhanced functionality. However, the main drawback of the Arm instruction set is that it requires larger program memory compared to 8-bit and 16-bit processors, and dissipates more energy.</a:t>
            </a:r>
          </a:p>
          <a:p>
            <a:r>
              <a:rPr lang="en-US" sz="1200" baseline="0" dirty="0">
                <a:latin typeface="Arial" pitchFamily="100" charset="0"/>
                <a:ea typeface="MS PGothic" pitchFamily="34" charset="-128"/>
              </a:rPr>
              <a:t>  </a:t>
            </a:r>
          </a:p>
          <a:p>
            <a:r>
              <a:rPr lang="en-US" sz="1200" baseline="0" dirty="0">
                <a:latin typeface="Arial" pitchFamily="100" charset="0"/>
                <a:ea typeface="MS PGothic" pitchFamily="34" charset="-128"/>
              </a:rPr>
              <a:t>The Thumb-1 instruction set is a 16-bit instruction set, first used in the Arm7TDMI processor in 1995. It provides a subset of the Arm instructions, with better code density in comparison to the 32-bit RISC architecture. Using Thumb-1 instructions means the code size can be reduced by around 30%, but performance is also reduced by about 20% compared to the original Arm instructions. One way to mitigate the reduced performance of the Thumb-1 instruction set is to use it together with Arm instructions, using a multiplexer as shown in this figure.</a:t>
            </a:r>
            <a:endParaRPr lang="en-GB" sz="1200" dirty="0">
              <a:latin typeface="Arial" pitchFamily="100" charset="0"/>
              <a:ea typeface="MS PGothic" pitchFamily="34" charset="-128"/>
            </a:endParaRPr>
          </a:p>
          <a:p>
            <a:endParaRPr lang="en-GB"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3262735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WIC</a:t>
            </a:r>
            <a:r>
              <a:rPr lang="en-GB" sz="1200" dirty="0"/>
              <a:t> block is used to</a:t>
            </a:r>
            <a:r>
              <a:rPr lang="en-GB" sz="1200" baseline="0" dirty="0"/>
              <a:t> decrease the power consumed by the processor. </a:t>
            </a:r>
            <a:r>
              <a:rPr lang="en-GB" sz="1200" baseline="0" dirty="0">
                <a:latin typeface="+mn-lt"/>
                <a:ea typeface="ＭＳ Ｐゴシック" charset="0"/>
              </a:rPr>
              <a:t> </a:t>
            </a:r>
            <a:r>
              <a:rPr lang="en-US" sz="1200" dirty="0">
                <a:latin typeface="Arial" pitchFamily="100" charset="0"/>
                <a:ea typeface="MS PGothic" pitchFamily="34" charset="-128"/>
              </a:rPr>
              <a:t>The WIC unit is only activated in deep sleep mode (i.e., when the SLEEPDEEP bit is set).</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41</a:t>
            </a:fld>
            <a:endParaRPr lang="en-US" altLang="en-US" dirty="0"/>
          </a:p>
        </p:txBody>
      </p:sp>
    </p:spTree>
    <p:extLst>
      <p:ext uri="{BB962C8B-B14F-4D97-AF65-F5344CB8AC3E}">
        <p14:creationId xmlns:p14="http://schemas.microsoft.com/office/powerpoint/2010/main" val="355731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42</a:t>
            </a:fld>
            <a:endParaRPr lang="en-US" altLang="en-US" dirty="0"/>
          </a:p>
        </p:txBody>
      </p:sp>
    </p:spTree>
    <p:extLst>
      <p:ext uri="{BB962C8B-B14F-4D97-AF65-F5344CB8AC3E}">
        <p14:creationId xmlns:p14="http://schemas.microsoft.com/office/powerpoint/2010/main" val="560895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43</a:t>
            </a:fld>
            <a:endParaRPr lang="en-US" altLang="en-US" dirty="0"/>
          </a:p>
        </p:txBody>
      </p:sp>
    </p:spTree>
    <p:extLst>
      <p:ext uri="{BB962C8B-B14F-4D97-AF65-F5344CB8AC3E}">
        <p14:creationId xmlns:p14="http://schemas.microsoft.com/office/powerpoint/2010/main" val="411372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Thumb-2 technology consists of both 32-bit Thumb and original 16-bit Thumb-1 instruction sets.</a:t>
            </a:r>
            <a:r>
              <a:rPr lang="en-US" sz="1200" baseline="0" dirty="0">
                <a:latin typeface="Arial" pitchFamily="100" charset="0"/>
                <a:ea typeface="MS PGothic" pitchFamily="34" charset="-128"/>
              </a:rPr>
              <a:t> It </a:t>
            </a:r>
            <a:r>
              <a:rPr lang="en-US" sz="1200" dirty="0">
                <a:latin typeface="Arial" pitchFamily="100" charset="0"/>
                <a:ea typeface="MS PGothic" pitchFamily="34" charset="-128"/>
              </a:rPr>
              <a:t>was first introduced in 2003. </a:t>
            </a:r>
            <a:r>
              <a:rPr lang="en-US" sz="1200" baseline="0" dirty="0">
                <a:latin typeface="Arial" pitchFamily="100" charset="0"/>
                <a:ea typeface="MS PGothic" pitchFamily="34" charset="-128"/>
              </a:rPr>
              <a:t>Using Thumb-2 instructions, the code size can be reduced by around 26%, and performance remains the same compared to the 32-bit Arm instruction set. The Cortex-M0 processor uses a superset of 16-bit Thumb-1 instructions in addition to a minimum subset of 32-bit Thumb-2 instructions.</a:t>
            </a:r>
          </a:p>
          <a:p>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302077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MRS and MSR are special register access instructions</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ISB, DSB, and DMB are memory synchronization instructions</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BL was supported in the traditional Thumb instruction set, but the bit field definition was extended in Thumb-2.</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4222393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start</a:t>
            </a:r>
            <a:r>
              <a:rPr lang="en-GB" baseline="0" dirty="0"/>
              <a:t> looking at the details of the Cortex-M0 instruction set, let us look at a typical instruction format we usually see in an assembly language program. The first field of the instruction is the “opcode,” which indicates the operation to be performed by the instruction, and it is usually three or four characters long. It should be noted that the same instruction may have two or three operands. So for a given operation such as a subtraction, we may see an instruction with two-operand format or three-operand format.</a:t>
            </a:r>
          </a:p>
          <a:p>
            <a:endParaRPr lang="en-GB" baseline="0" dirty="0"/>
          </a:p>
          <a:p>
            <a:r>
              <a:rPr lang="en-GB" baseline="0" dirty="0"/>
              <a:t>For a two-operand format, the destination register is also one of the operands. For example, if we were to use the ADD instruction with two operands, we add the destination register to the second operand and put the result back into the destination register. The first operand is in most cases a destination register that will be modified by the instruction. The last operand (Operand2), which is the second operand in a two-operand instruction or the third operand in a three-operand instruction, is considered a flexible operand. It can be used to specify another register or to provide a fixed constant.  The second operand in the a three-instruction format is the source register, whose contents are accessed but not modified by the instruction.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101653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A summary of the Cortex</a:t>
            </a:r>
            <a:r>
              <a:rPr lang="en-GB" baseline="0" dirty="0"/>
              <a:t>-M0 instruction set is shown in this table. We will study each of these instructions in detail.</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411762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Transferring data is one of the most common tasks in a processor. In Thumb code, the instruction mnemonic for moving data is MOV.</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first operand is the destination register, in this case, R1.  The second operand is in this case a constant value; we call this </a:t>
            </a:r>
            <a:r>
              <a:rPr lang="en-GB" sz="1200" dirty="0">
                <a:latin typeface="Arial" pitchFamily="100" charset="0"/>
                <a:ea typeface="MS PGothic" pitchFamily="34" charset="-128"/>
              </a:rPr>
              <a:t>immediate data, as it is readily provided within the instruction code.</a:t>
            </a:r>
          </a:p>
          <a:p>
            <a:endParaRPr lang="en-GB" sz="1200" dirty="0">
              <a:latin typeface="Arial" pitchFamily="100" charset="0"/>
              <a:ea typeface="MS PGothic" pitchFamily="34" charset="-128"/>
            </a:endParaRPr>
          </a:p>
          <a:p>
            <a:r>
              <a:rPr lang="en-GB" sz="1200" dirty="0">
                <a:latin typeface="Arial" pitchFamily="100" charset="0"/>
                <a:ea typeface="MS PGothic" pitchFamily="34" charset="-128"/>
              </a:rPr>
              <a:t>The hash (#) symbol is often used to indicate that the operand is an immediate value. In order to indicate that a constant is written as a hexadecimal value, we need to add the prefix 0x.</a:t>
            </a:r>
          </a:p>
          <a:p>
            <a:endParaRPr lang="en-GB" sz="1200" dirty="0">
              <a:latin typeface="Arial" pitchFamily="100" charset="0"/>
              <a:ea typeface="MS PGothic" pitchFamily="34" charset="-128"/>
            </a:endParaRPr>
          </a:p>
          <a:p>
            <a:r>
              <a:rPr lang="en-GB" sz="1200" dirty="0">
                <a:latin typeface="Arial" pitchFamily="100" charset="0"/>
                <a:ea typeface="MS PGothic" pitchFamily="34" charset="-128"/>
              </a:rPr>
              <a:t>If the first digit in a constant is a digit (1-9), the content will take a decimal value.</a:t>
            </a:r>
          </a:p>
          <a:p>
            <a:endParaRPr lang="en-GB" sz="1200" dirty="0">
              <a:latin typeface="Arial" pitchFamily="100" charset="0"/>
              <a:ea typeface="MS PGothic" pitchFamily="34" charset="-128"/>
            </a:endParaRPr>
          </a:p>
          <a:p>
            <a:r>
              <a:rPr lang="en-GB" sz="1200" dirty="0">
                <a:latin typeface="Arial" pitchFamily="100" charset="0"/>
                <a:ea typeface="MS PGothic" pitchFamily="34" charset="-128"/>
              </a:rPr>
              <a:t>When this MOV instruction is executed, the value stored in R1 will be the full 32-bit value equivalent to the value specified.</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1122804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2579427" y="1563688"/>
            <a:ext cx="8760087" cy="1555750"/>
          </a:xfrm>
        </p:spPr>
        <p:txBody>
          <a:bodyPr wrap="square" numCol="1" compatLnSpc="1">
            <a:prstTxWarp prst="textNoShape">
              <a:avLst/>
            </a:prstTxWarp>
          </a:bodyPr>
          <a:lstStyle/>
          <a:p>
            <a:pPr>
              <a:defRPr/>
            </a:pPr>
            <a:r>
              <a:rPr lang="en-GB" sz="6000" dirty="0"/>
              <a:t>The Arm Cortex-M0 Processor Architecture: </a:t>
            </a:r>
            <a:br>
              <a:rPr lang="en-GB" sz="6000" dirty="0"/>
            </a:br>
            <a:r>
              <a:rPr lang="en-GB" sz="6000" dirty="0"/>
              <a:t>Part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Register Access: The Move Instruction</a:t>
            </a:r>
            <a:endParaRPr lang="en-US" dirty="0"/>
          </a:p>
        </p:txBody>
      </p:sp>
      <p:sp>
        <p:nvSpPr>
          <p:cNvPr id="6" name="Rectangle 5">
            <a:extLst>
              <a:ext uri="{FF2B5EF4-FFF2-40B4-BE49-F238E27FC236}">
                <a16:creationId xmlns:a16="http://schemas.microsoft.com/office/drawing/2014/main" id="{7CA68A82-1C32-49F5-A6FC-051CB280089B}"/>
              </a:ext>
            </a:extLst>
          </p:cNvPr>
          <p:cNvSpPr/>
          <p:nvPr/>
        </p:nvSpPr>
        <p:spPr bwMode="auto">
          <a:xfrm>
            <a:off x="676860" y="2064072"/>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697EA883-B968-4EFC-8392-0D14CBBAEED6}"/>
              </a:ext>
            </a:extLst>
          </p:cNvPr>
          <p:cNvSpPr/>
          <p:nvPr/>
        </p:nvSpPr>
        <p:spPr bwMode="auto">
          <a:xfrm>
            <a:off x="676860" y="230060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8BE82401-9AE8-4EF9-A555-C7975CF08AB7}"/>
              </a:ext>
            </a:extLst>
          </p:cNvPr>
          <p:cNvSpPr/>
          <p:nvPr/>
        </p:nvSpPr>
        <p:spPr bwMode="auto">
          <a:xfrm>
            <a:off x="676860" y="25387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252E330A-A694-43AA-8443-3D13B417346D}"/>
              </a:ext>
            </a:extLst>
          </p:cNvPr>
          <p:cNvSpPr/>
          <p:nvPr/>
        </p:nvSpPr>
        <p:spPr bwMode="auto">
          <a:xfrm>
            <a:off x="676860" y="277685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3DC3A19D-D5D6-4B62-A760-80581A62DEDA}"/>
              </a:ext>
            </a:extLst>
          </p:cNvPr>
          <p:cNvSpPr/>
          <p:nvPr/>
        </p:nvSpPr>
        <p:spPr bwMode="auto">
          <a:xfrm>
            <a:off x="676860" y="303879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6D9000F3-1182-499D-8FCD-AFE83BAF5EA9}"/>
              </a:ext>
            </a:extLst>
          </p:cNvPr>
          <p:cNvSpPr/>
          <p:nvPr/>
        </p:nvSpPr>
        <p:spPr bwMode="auto">
          <a:xfrm>
            <a:off x="676860" y="32753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9E79A1B8-4B6E-4431-AB8D-29DACCDDD8DF}"/>
              </a:ext>
            </a:extLst>
          </p:cNvPr>
          <p:cNvSpPr/>
          <p:nvPr/>
        </p:nvSpPr>
        <p:spPr bwMode="auto">
          <a:xfrm>
            <a:off x="676860" y="351345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97DD24EF-7B80-492E-8F9F-69B8C8129D39}"/>
              </a:ext>
            </a:extLst>
          </p:cNvPr>
          <p:cNvSpPr/>
          <p:nvPr/>
        </p:nvSpPr>
        <p:spPr bwMode="auto">
          <a:xfrm>
            <a:off x="676860" y="375158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1A229C40-FD62-4679-A085-2FA3EDA8DD75}"/>
              </a:ext>
            </a:extLst>
          </p:cNvPr>
          <p:cNvSpPr/>
          <p:nvPr/>
        </p:nvSpPr>
        <p:spPr bwMode="auto">
          <a:xfrm>
            <a:off x="676860" y="399764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B626625E-A55F-48F1-9CD4-65D5EA355BC6}"/>
              </a:ext>
            </a:extLst>
          </p:cNvPr>
          <p:cNvSpPr/>
          <p:nvPr/>
        </p:nvSpPr>
        <p:spPr bwMode="auto">
          <a:xfrm>
            <a:off x="676860" y="4235772"/>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8E0ECFDE-F81F-4DD0-848D-61357CDCDC24}"/>
              </a:ext>
            </a:extLst>
          </p:cNvPr>
          <p:cNvSpPr/>
          <p:nvPr/>
        </p:nvSpPr>
        <p:spPr bwMode="auto">
          <a:xfrm>
            <a:off x="676860" y="447230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82E9A485-F375-40E2-9595-2A05523F3034}"/>
              </a:ext>
            </a:extLst>
          </p:cNvPr>
          <p:cNvSpPr/>
          <p:nvPr/>
        </p:nvSpPr>
        <p:spPr bwMode="auto">
          <a:xfrm>
            <a:off x="676860" y="47104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B428625E-1792-4574-8195-72F1C4807E42}"/>
              </a:ext>
            </a:extLst>
          </p:cNvPr>
          <p:cNvSpPr/>
          <p:nvPr/>
        </p:nvSpPr>
        <p:spPr bwMode="auto">
          <a:xfrm>
            <a:off x="676860" y="4972372"/>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5F4185C2-0E37-4489-8EE1-A73ED5B88EB1}"/>
              </a:ext>
            </a:extLst>
          </p:cNvPr>
          <p:cNvSpPr/>
          <p:nvPr/>
        </p:nvSpPr>
        <p:spPr bwMode="auto">
          <a:xfrm>
            <a:off x="676860" y="521049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a:t>
            </a:r>
          </a:p>
        </p:txBody>
      </p:sp>
      <p:sp>
        <p:nvSpPr>
          <p:cNvPr id="20" name="Rectangle 19">
            <a:extLst>
              <a:ext uri="{FF2B5EF4-FFF2-40B4-BE49-F238E27FC236}">
                <a16:creationId xmlns:a16="http://schemas.microsoft.com/office/drawing/2014/main" id="{BCB68539-375F-47FA-B9B5-F756B706EEED}"/>
              </a:ext>
            </a:extLst>
          </p:cNvPr>
          <p:cNvSpPr/>
          <p:nvPr/>
        </p:nvSpPr>
        <p:spPr bwMode="auto">
          <a:xfrm>
            <a:off x="676860" y="54470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81A689D1-3CD7-4355-ACBA-91814AF87FDC}"/>
              </a:ext>
            </a:extLst>
          </p:cNvPr>
          <p:cNvSpPr/>
          <p:nvPr/>
        </p:nvSpPr>
        <p:spPr bwMode="auto">
          <a:xfrm>
            <a:off x="676860" y="568515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ight Arrow 22">
            <a:extLst>
              <a:ext uri="{FF2B5EF4-FFF2-40B4-BE49-F238E27FC236}">
                <a16:creationId xmlns:a16="http://schemas.microsoft.com/office/drawing/2014/main" id="{3B19C4D1-B8A4-4EC9-ADE6-C960AD249E4B}"/>
              </a:ext>
            </a:extLst>
          </p:cNvPr>
          <p:cNvSpPr/>
          <p:nvPr/>
        </p:nvSpPr>
        <p:spPr bwMode="auto">
          <a:xfrm>
            <a:off x="4324567" y="3826988"/>
            <a:ext cx="4098381" cy="250826"/>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E445A819-A00A-432B-BEDA-37C48B1A0723}"/>
              </a:ext>
            </a:extLst>
          </p:cNvPr>
          <p:cNvSpPr/>
          <p:nvPr/>
        </p:nvSpPr>
        <p:spPr bwMode="auto">
          <a:xfrm>
            <a:off x="8733978" y="2050578"/>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24" name="Rectangle 23">
            <a:extLst>
              <a:ext uri="{FF2B5EF4-FFF2-40B4-BE49-F238E27FC236}">
                <a16:creationId xmlns:a16="http://schemas.microsoft.com/office/drawing/2014/main" id="{12B375E6-865D-4C52-B560-4D3DCF9989EB}"/>
              </a:ext>
            </a:extLst>
          </p:cNvPr>
          <p:cNvSpPr/>
          <p:nvPr/>
        </p:nvSpPr>
        <p:spPr bwMode="auto">
          <a:xfrm>
            <a:off x="8733978" y="228711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solidFill>
                  <a:srgbClr val="FF0000"/>
                </a:solidFill>
              </a:rPr>
              <a:t>0x00000001</a:t>
            </a:r>
          </a:p>
        </p:txBody>
      </p:sp>
      <p:sp>
        <p:nvSpPr>
          <p:cNvPr id="25" name="Rectangle 24">
            <a:extLst>
              <a:ext uri="{FF2B5EF4-FFF2-40B4-BE49-F238E27FC236}">
                <a16:creationId xmlns:a16="http://schemas.microsoft.com/office/drawing/2014/main" id="{6D0B13C0-4B2E-43E0-A521-FB492951702B}"/>
              </a:ext>
            </a:extLst>
          </p:cNvPr>
          <p:cNvSpPr/>
          <p:nvPr/>
        </p:nvSpPr>
        <p:spPr bwMode="auto">
          <a:xfrm>
            <a:off x="8733978" y="25252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26" name="Rectangle 25">
            <a:extLst>
              <a:ext uri="{FF2B5EF4-FFF2-40B4-BE49-F238E27FC236}">
                <a16:creationId xmlns:a16="http://schemas.microsoft.com/office/drawing/2014/main" id="{81C3703F-C4A5-485D-BB94-A465971EA67E}"/>
              </a:ext>
            </a:extLst>
          </p:cNvPr>
          <p:cNvSpPr/>
          <p:nvPr/>
        </p:nvSpPr>
        <p:spPr bwMode="auto">
          <a:xfrm>
            <a:off x="8733978" y="27633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27" name="Rectangle 26">
            <a:extLst>
              <a:ext uri="{FF2B5EF4-FFF2-40B4-BE49-F238E27FC236}">
                <a16:creationId xmlns:a16="http://schemas.microsoft.com/office/drawing/2014/main" id="{96BA6487-577A-4729-8866-8CF034197848}"/>
              </a:ext>
            </a:extLst>
          </p:cNvPr>
          <p:cNvSpPr/>
          <p:nvPr/>
        </p:nvSpPr>
        <p:spPr bwMode="auto">
          <a:xfrm>
            <a:off x="8733978" y="302530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28" name="Rectangle 27">
            <a:extLst>
              <a:ext uri="{FF2B5EF4-FFF2-40B4-BE49-F238E27FC236}">
                <a16:creationId xmlns:a16="http://schemas.microsoft.com/office/drawing/2014/main" id="{1E97D4F3-F898-4E70-B61F-EC1E74888D68}"/>
              </a:ext>
            </a:extLst>
          </p:cNvPr>
          <p:cNvSpPr/>
          <p:nvPr/>
        </p:nvSpPr>
        <p:spPr bwMode="auto">
          <a:xfrm>
            <a:off x="8733978" y="32618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29" name="Rectangle 28">
            <a:extLst>
              <a:ext uri="{FF2B5EF4-FFF2-40B4-BE49-F238E27FC236}">
                <a16:creationId xmlns:a16="http://schemas.microsoft.com/office/drawing/2014/main" id="{25030FD4-D7FB-40A1-936F-20DBD3A45734}"/>
              </a:ext>
            </a:extLst>
          </p:cNvPr>
          <p:cNvSpPr/>
          <p:nvPr/>
        </p:nvSpPr>
        <p:spPr bwMode="auto">
          <a:xfrm>
            <a:off x="8733978" y="34999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30" name="Rectangle 29">
            <a:extLst>
              <a:ext uri="{FF2B5EF4-FFF2-40B4-BE49-F238E27FC236}">
                <a16:creationId xmlns:a16="http://schemas.microsoft.com/office/drawing/2014/main" id="{BFDAABD9-5574-4808-AD14-A98ACD2F0966}"/>
              </a:ext>
            </a:extLst>
          </p:cNvPr>
          <p:cNvSpPr/>
          <p:nvPr/>
        </p:nvSpPr>
        <p:spPr bwMode="auto">
          <a:xfrm>
            <a:off x="8733978" y="373809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31" name="Rectangle 30">
            <a:extLst>
              <a:ext uri="{FF2B5EF4-FFF2-40B4-BE49-F238E27FC236}">
                <a16:creationId xmlns:a16="http://schemas.microsoft.com/office/drawing/2014/main" id="{3C7E915A-FDA3-40C9-8DA9-407622A9DFAA}"/>
              </a:ext>
            </a:extLst>
          </p:cNvPr>
          <p:cNvSpPr/>
          <p:nvPr/>
        </p:nvSpPr>
        <p:spPr bwMode="auto">
          <a:xfrm>
            <a:off x="8733978" y="398415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32" name="Rectangle 31">
            <a:extLst>
              <a:ext uri="{FF2B5EF4-FFF2-40B4-BE49-F238E27FC236}">
                <a16:creationId xmlns:a16="http://schemas.microsoft.com/office/drawing/2014/main" id="{164B987E-28AA-4633-8B14-B535BA489443}"/>
              </a:ext>
            </a:extLst>
          </p:cNvPr>
          <p:cNvSpPr/>
          <p:nvPr/>
        </p:nvSpPr>
        <p:spPr bwMode="auto">
          <a:xfrm>
            <a:off x="8733978" y="422227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33" name="Rectangle 32">
            <a:extLst>
              <a:ext uri="{FF2B5EF4-FFF2-40B4-BE49-F238E27FC236}">
                <a16:creationId xmlns:a16="http://schemas.microsoft.com/office/drawing/2014/main" id="{38296CCA-BE02-4EAD-9FEB-A300B47040E7}"/>
              </a:ext>
            </a:extLst>
          </p:cNvPr>
          <p:cNvSpPr/>
          <p:nvPr/>
        </p:nvSpPr>
        <p:spPr bwMode="auto">
          <a:xfrm>
            <a:off x="8733978" y="445881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34" name="Rectangle 33">
            <a:extLst>
              <a:ext uri="{FF2B5EF4-FFF2-40B4-BE49-F238E27FC236}">
                <a16:creationId xmlns:a16="http://schemas.microsoft.com/office/drawing/2014/main" id="{B0B2D31D-B84B-49FE-A872-8241C7C4BD45}"/>
              </a:ext>
            </a:extLst>
          </p:cNvPr>
          <p:cNvSpPr/>
          <p:nvPr/>
        </p:nvSpPr>
        <p:spPr bwMode="auto">
          <a:xfrm>
            <a:off x="8733978" y="46969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35" name="Rectangle 34">
            <a:extLst>
              <a:ext uri="{FF2B5EF4-FFF2-40B4-BE49-F238E27FC236}">
                <a16:creationId xmlns:a16="http://schemas.microsoft.com/office/drawing/2014/main" id="{99206493-9F2B-422A-BD96-108FC657CDE0}"/>
              </a:ext>
            </a:extLst>
          </p:cNvPr>
          <p:cNvSpPr/>
          <p:nvPr/>
        </p:nvSpPr>
        <p:spPr bwMode="auto">
          <a:xfrm>
            <a:off x="8733978" y="4958878"/>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36" name="Rectangle 35">
            <a:extLst>
              <a:ext uri="{FF2B5EF4-FFF2-40B4-BE49-F238E27FC236}">
                <a16:creationId xmlns:a16="http://schemas.microsoft.com/office/drawing/2014/main" id="{6402438B-8E06-4442-A822-F20AAE153D4D}"/>
              </a:ext>
            </a:extLst>
          </p:cNvPr>
          <p:cNvSpPr/>
          <p:nvPr/>
        </p:nvSpPr>
        <p:spPr bwMode="auto">
          <a:xfrm>
            <a:off x="8733978" y="519700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a:t>
            </a:r>
          </a:p>
        </p:txBody>
      </p:sp>
      <p:sp>
        <p:nvSpPr>
          <p:cNvPr id="37" name="Rectangle 36">
            <a:extLst>
              <a:ext uri="{FF2B5EF4-FFF2-40B4-BE49-F238E27FC236}">
                <a16:creationId xmlns:a16="http://schemas.microsoft.com/office/drawing/2014/main" id="{20BBA39C-40B4-41FF-8114-2B009040F4B5}"/>
              </a:ext>
            </a:extLst>
          </p:cNvPr>
          <p:cNvSpPr/>
          <p:nvPr/>
        </p:nvSpPr>
        <p:spPr bwMode="auto">
          <a:xfrm>
            <a:off x="8733978" y="54335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38" name="Rectangle 37">
            <a:extLst>
              <a:ext uri="{FF2B5EF4-FFF2-40B4-BE49-F238E27FC236}">
                <a16:creationId xmlns:a16="http://schemas.microsoft.com/office/drawing/2014/main" id="{3436FF0D-E066-4C17-80ED-F69860024677}"/>
              </a:ext>
            </a:extLst>
          </p:cNvPr>
          <p:cNvSpPr/>
          <p:nvPr/>
        </p:nvSpPr>
        <p:spPr bwMode="auto">
          <a:xfrm>
            <a:off x="8733978" y="56716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39" name="TextBox 38">
            <a:extLst>
              <a:ext uri="{FF2B5EF4-FFF2-40B4-BE49-F238E27FC236}">
                <a16:creationId xmlns:a16="http://schemas.microsoft.com/office/drawing/2014/main" id="{3AF00199-FF6D-46F1-8432-FEE439B1DC9C}"/>
              </a:ext>
            </a:extLst>
          </p:cNvPr>
          <p:cNvSpPr txBox="1"/>
          <p:nvPr/>
        </p:nvSpPr>
        <p:spPr>
          <a:xfrm>
            <a:off x="5325359" y="3367607"/>
            <a:ext cx="1705660" cy="369332"/>
          </a:xfrm>
          <a:prstGeom prst="rect">
            <a:avLst/>
          </a:prstGeom>
          <a:noFill/>
        </p:spPr>
        <p:txBody>
          <a:bodyPr wrap="none" rtlCol="0">
            <a:spAutoFit/>
          </a:bodyPr>
          <a:lstStyle/>
          <a:p>
            <a:r>
              <a:rPr lang="en-GB" dirty="0">
                <a:solidFill>
                  <a:srgbClr val="FF0000"/>
                </a:solidFill>
              </a:rPr>
              <a:t>MOV  R1 , #x01</a:t>
            </a:r>
          </a:p>
        </p:txBody>
      </p:sp>
      <p:sp>
        <p:nvSpPr>
          <p:cNvPr id="40" name="TextBox 39">
            <a:extLst>
              <a:ext uri="{FF2B5EF4-FFF2-40B4-BE49-F238E27FC236}">
                <a16:creationId xmlns:a16="http://schemas.microsoft.com/office/drawing/2014/main" id="{F430AB1E-F131-498E-883F-5C72E8BF0A3F}"/>
              </a:ext>
            </a:extLst>
          </p:cNvPr>
          <p:cNvSpPr txBox="1"/>
          <p:nvPr/>
        </p:nvSpPr>
        <p:spPr>
          <a:xfrm>
            <a:off x="1080492" y="1349100"/>
            <a:ext cx="9778190" cy="400110"/>
          </a:xfrm>
          <a:prstGeom prst="rect">
            <a:avLst/>
          </a:prstGeom>
          <a:noFill/>
        </p:spPr>
        <p:txBody>
          <a:bodyPr wrap="none" rtlCol="0">
            <a:spAutoFit/>
          </a:bodyPr>
          <a:lstStyle/>
          <a:p>
            <a:r>
              <a:rPr lang="en-GB" sz="2000" dirty="0"/>
              <a:t>Before execution                                                         After execution                               </a:t>
            </a:r>
          </a:p>
        </p:txBody>
      </p:sp>
    </p:spTree>
    <p:extLst>
      <p:ext uri="{BB962C8B-B14F-4D97-AF65-F5344CB8AC3E}">
        <p14:creationId xmlns:p14="http://schemas.microsoft.com/office/powerpoint/2010/main" val="196304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Access: The LOAD Instruction</a:t>
            </a:r>
            <a:endParaRPr lang="en-US" dirty="0"/>
          </a:p>
        </p:txBody>
      </p:sp>
      <p:sp>
        <p:nvSpPr>
          <p:cNvPr id="6" name="Rectangle 5">
            <a:extLst>
              <a:ext uri="{FF2B5EF4-FFF2-40B4-BE49-F238E27FC236}">
                <a16:creationId xmlns:a16="http://schemas.microsoft.com/office/drawing/2014/main" id="{56F910F5-1EA0-4CBA-B1A9-0D918FB0C3A8}"/>
              </a:ext>
            </a:extLst>
          </p:cNvPr>
          <p:cNvSpPr/>
          <p:nvPr/>
        </p:nvSpPr>
        <p:spPr bwMode="auto">
          <a:xfrm>
            <a:off x="223116" y="148570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7" name="Rectangle 6">
            <a:extLst>
              <a:ext uri="{FF2B5EF4-FFF2-40B4-BE49-F238E27FC236}">
                <a16:creationId xmlns:a16="http://schemas.microsoft.com/office/drawing/2014/main" id="{F4DBA4CC-B598-4881-9772-BFC86199C383}"/>
              </a:ext>
            </a:extLst>
          </p:cNvPr>
          <p:cNvSpPr/>
          <p:nvPr/>
        </p:nvSpPr>
        <p:spPr bwMode="auto">
          <a:xfrm>
            <a:off x="223116" y="17476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8" name="Rectangle 7">
            <a:extLst>
              <a:ext uri="{FF2B5EF4-FFF2-40B4-BE49-F238E27FC236}">
                <a16:creationId xmlns:a16="http://schemas.microsoft.com/office/drawing/2014/main" id="{61631013-EB44-4622-BEFB-963532C3107E}"/>
              </a:ext>
            </a:extLst>
          </p:cNvPr>
          <p:cNvSpPr/>
          <p:nvPr/>
        </p:nvSpPr>
        <p:spPr bwMode="auto">
          <a:xfrm>
            <a:off x="223116" y="202386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solidFill>
                  <a:srgbClr val="FF0000"/>
                </a:solidFill>
              </a:rPr>
              <a:t>0X0000B04</a:t>
            </a:r>
          </a:p>
        </p:txBody>
      </p:sp>
      <p:sp>
        <p:nvSpPr>
          <p:cNvPr id="9" name="Rectangle 8">
            <a:extLst>
              <a:ext uri="{FF2B5EF4-FFF2-40B4-BE49-F238E27FC236}">
                <a16:creationId xmlns:a16="http://schemas.microsoft.com/office/drawing/2014/main" id="{B3A9BF23-B944-4930-8EAD-CF4849144449}"/>
              </a:ext>
            </a:extLst>
          </p:cNvPr>
          <p:cNvSpPr/>
          <p:nvPr/>
        </p:nvSpPr>
        <p:spPr bwMode="auto">
          <a:xfrm>
            <a:off x="223116" y="231279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0" name="Rectangle 9">
            <a:extLst>
              <a:ext uri="{FF2B5EF4-FFF2-40B4-BE49-F238E27FC236}">
                <a16:creationId xmlns:a16="http://schemas.microsoft.com/office/drawing/2014/main" id="{D8CE83B3-49FF-4153-BCF5-C9CB5A4FBE7B}"/>
              </a:ext>
            </a:extLst>
          </p:cNvPr>
          <p:cNvSpPr/>
          <p:nvPr/>
        </p:nvSpPr>
        <p:spPr bwMode="auto">
          <a:xfrm>
            <a:off x="223116" y="2574728"/>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1" name="Rectangle 10">
            <a:extLst>
              <a:ext uri="{FF2B5EF4-FFF2-40B4-BE49-F238E27FC236}">
                <a16:creationId xmlns:a16="http://schemas.microsoft.com/office/drawing/2014/main" id="{09923D9A-0C72-46FE-8754-D3AE9924C5FC}"/>
              </a:ext>
            </a:extLst>
          </p:cNvPr>
          <p:cNvSpPr/>
          <p:nvPr/>
        </p:nvSpPr>
        <p:spPr bwMode="auto">
          <a:xfrm>
            <a:off x="223116" y="28620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2" name="Rectangle 11">
            <a:extLst>
              <a:ext uri="{FF2B5EF4-FFF2-40B4-BE49-F238E27FC236}">
                <a16:creationId xmlns:a16="http://schemas.microsoft.com/office/drawing/2014/main" id="{80F7C3E1-EC47-405C-ACC0-643172B2AE82}"/>
              </a:ext>
            </a:extLst>
          </p:cNvPr>
          <p:cNvSpPr/>
          <p:nvPr/>
        </p:nvSpPr>
        <p:spPr bwMode="auto">
          <a:xfrm>
            <a:off x="223116" y="311289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3" name="Right Arrow 19">
            <a:extLst>
              <a:ext uri="{FF2B5EF4-FFF2-40B4-BE49-F238E27FC236}">
                <a16:creationId xmlns:a16="http://schemas.microsoft.com/office/drawing/2014/main" id="{D4DE1669-65A9-44CC-B98F-4715BFA12FEE}"/>
              </a:ext>
            </a:extLst>
          </p:cNvPr>
          <p:cNvSpPr/>
          <p:nvPr/>
        </p:nvSpPr>
        <p:spPr bwMode="auto">
          <a:xfrm>
            <a:off x="4666902" y="3736238"/>
            <a:ext cx="2772381" cy="250826"/>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14" name="TextBox 13">
            <a:extLst>
              <a:ext uri="{FF2B5EF4-FFF2-40B4-BE49-F238E27FC236}">
                <a16:creationId xmlns:a16="http://schemas.microsoft.com/office/drawing/2014/main" id="{6C2D5B28-4A1E-480F-A00A-AE30B93A81A5}"/>
              </a:ext>
            </a:extLst>
          </p:cNvPr>
          <p:cNvSpPr txBox="1"/>
          <p:nvPr/>
        </p:nvSpPr>
        <p:spPr>
          <a:xfrm>
            <a:off x="4995173" y="3436141"/>
            <a:ext cx="2115840" cy="369332"/>
          </a:xfrm>
          <a:prstGeom prst="rect">
            <a:avLst/>
          </a:prstGeom>
          <a:noFill/>
        </p:spPr>
        <p:txBody>
          <a:bodyPr wrap="square" rtlCol="0">
            <a:spAutoFit/>
          </a:bodyPr>
          <a:lstStyle/>
          <a:p>
            <a:r>
              <a:rPr lang="en-GB" dirty="0">
                <a:solidFill>
                  <a:srgbClr val="FF0000"/>
                </a:solidFill>
              </a:rPr>
              <a:t>LDR R5 , [R2]</a:t>
            </a:r>
          </a:p>
        </p:txBody>
      </p:sp>
      <p:graphicFrame>
        <p:nvGraphicFramePr>
          <p:cNvPr id="15" name="Table 14">
            <a:extLst>
              <a:ext uri="{FF2B5EF4-FFF2-40B4-BE49-F238E27FC236}">
                <a16:creationId xmlns:a16="http://schemas.microsoft.com/office/drawing/2014/main" id="{5C73EE64-0374-4CD5-B688-AC3808E0DA29}"/>
              </a:ext>
            </a:extLst>
          </p:cNvPr>
          <p:cNvGraphicFramePr>
            <a:graphicFrameLocks noGrp="1"/>
          </p:cNvGraphicFramePr>
          <p:nvPr>
            <p:extLst>
              <p:ext uri="{D42A27DB-BD31-4B8C-83A1-F6EECF244321}">
                <p14:modId xmlns:p14="http://schemas.microsoft.com/office/powerpoint/2010/main" val="608278529"/>
              </p:ext>
            </p:extLst>
          </p:nvPr>
        </p:nvGraphicFramePr>
        <p:xfrm>
          <a:off x="223117" y="4671913"/>
          <a:ext cx="2722772" cy="147828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2722772">
                  <a:extLst>
                    <a:ext uri="{9D8B030D-6E8A-4147-A177-3AD203B41FA5}">
                      <a16:colId xmlns:a16="http://schemas.microsoft.com/office/drawing/2014/main" val="20000"/>
                    </a:ext>
                  </a:extLst>
                </a:gridCol>
              </a:tblGrid>
              <a:tr h="0">
                <a:tc>
                  <a:txBody>
                    <a:bodyPr/>
                    <a:lstStyle/>
                    <a:p>
                      <a:r>
                        <a:rPr lang="en-GB" b="0" dirty="0">
                          <a:solidFill>
                            <a:schemeClr val="tx1"/>
                          </a:solidFill>
                        </a:rPr>
                        <a:t>0xAAAABBBB</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0xAAAA0000</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0x000000CF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16" name="Rectangle 15">
            <a:extLst>
              <a:ext uri="{FF2B5EF4-FFF2-40B4-BE49-F238E27FC236}">
                <a16:creationId xmlns:a16="http://schemas.microsoft.com/office/drawing/2014/main" id="{0F4DCD0B-0EC7-4B11-91AB-EC756AEB79B2}"/>
              </a:ext>
            </a:extLst>
          </p:cNvPr>
          <p:cNvSpPr/>
          <p:nvPr/>
        </p:nvSpPr>
        <p:spPr>
          <a:xfrm>
            <a:off x="2749185" y="4695825"/>
            <a:ext cx="1736047" cy="369332"/>
          </a:xfrm>
          <a:prstGeom prst="rect">
            <a:avLst/>
          </a:prstGeom>
        </p:spPr>
        <p:txBody>
          <a:bodyPr wrap="square">
            <a:spAutoFit/>
          </a:bodyPr>
          <a:lstStyle/>
          <a:p>
            <a:pPr algn="ctr">
              <a:defRPr/>
            </a:pPr>
            <a:r>
              <a:rPr lang="en-GB" dirty="0">
                <a:solidFill>
                  <a:schemeClr val="tx1"/>
                </a:solidFill>
              </a:rPr>
              <a:t>0X0000B00</a:t>
            </a:r>
          </a:p>
        </p:txBody>
      </p:sp>
      <p:sp>
        <p:nvSpPr>
          <p:cNvPr id="17" name="Rectangle 16">
            <a:extLst>
              <a:ext uri="{FF2B5EF4-FFF2-40B4-BE49-F238E27FC236}">
                <a16:creationId xmlns:a16="http://schemas.microsoft.com/office/drawing/2014/main" id="{956B5992-A189-45A5-8245-9EA885BFA629}"/>
              </a:ext>
            </a:extLst>
          </p:cNvPr>
          <p:cNvSpPr/>
          <p:nvPr/>
        </p:nvSpPr>
        <p:spPr>
          <a:xfrm>
            <a:off x="2994542" y="5033258"/>
            <a:ext cx="1285928" cy="369332"/>
          </a:xfrm>
          <a:prstGeom prst="rect">
            <a:avLst/>
          </a:prstGeom>
        </p:spPr>
        <p:txBody>
          <a:bodyPr wrap="none">
            <a:spAutoFit/>
          </a:bodyPr>
          <a:lstStyle/>
          <a:p>
            <a:pPr algn="ctr">
              <a:defRPr/>
            </a:pPr>
            <a:r>
              <a:rPr lang="en-GB" dirty="0">
                <a:solidFill>
                  <a:schemeClr val="tx1"/>
                </a:solidFill>
              </a:rPr>
              <a:t>0X0000B04</a:t>
            </a:r>
          </a:p>
        </p:txBody>
      </p:sp>
      <p:sp>
        <p:nvSpPr>
          <p:cNvPr id="18" name="Rectangle 17">
            <a:extLst>
              <a:ext uri="{FF2B5EF4-FFF2-40B4-BE49-F238E27FC236}">
                <a16:creationId xmlns:a16="http://schemas.microsoft.com/office/drawing/2014/main" id="{9125534F-9F58-414C-96FD-28ED9C83AC9B}"/>
              </a:ext>
            </a:extLst>
          </p:cNvPr>
          <p:cNvSpPr/>
          <p:nvPr/>
        </p:nvSpPr>
        <p:spPr>
          <a:xfrm>
            <a:off x="2953948" y="5446615"/>
            <a:ext cx="1285928" cy="369332"/>
          </a:xfrm>
          <a:prstGeom prst="rect">
            <a:avLst/>
          </a:prstGeom>
        </p:spPr>
        <p:txBody>
          <a:bodyPr wrap="none">
            <a:spAutoFit/>
          </a:bodyPr>
          <a:lstStyle/>
          <a:p>
            <a:pPr algn="ctr">
              <a:defRPr/>
            </a:pPr>
            <a:r>
              <a:rPr lang="en-GB" dirty="0">
                <a:solidFill>
                  <a:schemeClr val="tx1"/>
                </a:solidFill>
              </a:rPr>
              <a:t>0X0000B08</a:t>
            </a:r>
          </a:p>
        </p:txBody>
      </p:sp>
      <p:sp>
        <p:nvSpPr>
          <p:cNvPr id="19" name="Rectangle 18">
            <a:extLst>
              <a:ext uri="{FF2B5EF4-FFF2-40B4-BE49-F238E27FC236}">
                <a16:creationId xmlns:a16="http://schemas.microsoft.com/office/drawing/2014/main" id="{BBC39AD5-2F08-4537-A8B1-EE544FD1AE54}"/>
              </a:ext>
            </a:extLst>
          </p:cNvPr>
          <p:cNvSpPr/>
          <p:nvPr/>
        </p:nvSpPr>
        <p:spPr>
          <a:xfrm>
            <a:off x="2950200" y="5884369"/>
            <a:ext cx="1334019" cy="369332"/>
          </a:xfrm>
          <a:prstGeom prst="rect">
            <a:avLst/>
          </a:prstGeom>
        </p:spPr>
        <p:txBody>
          <a:bodyPr wrap="none">
            <a:spAutoFit/>
          </a:bodyPr>
          <a:lstStyle/>
          <a:p>
            <a:pPr algn="ctr">
              <a:defRPr/>
            </a:pPr>
            <a:r>
              <a:rPr lang="en-GB" dirty="0">
                <a:solidFill>
                  <a:schemeClr val="tx1"/>
                </a:solidFill>
              </a:rPr>
              <a:t>0X0000B0C</a:t>
            </a:r>
          </a:p>
        </p:txBody>
      </p:sp>
      <p:graphicFrame>
        <p:nvGraphicFramePr>
          <p:cNvPr id="20" name="Table 19">
            <a:extLst>
              <a:ext uri="{FF2B5EF4-FFF2-40B4-BE49-F238E27FC236}">
                <a16:creationId xmlns:a16="http://schemas.microsoft.com/office/drawing/2014/main" id="{F7432C1A-0D8C-4954-8C9E-834AB0451282}"/>
              </a:ext>
            </a:extLst>
          </p:cNvPr>
          <p:cNvGraphicFramePr>
            <a:graphicFrameLocks noGrp="1"/>
          </p:cNvGraphicFramePr>
          <p:nvPr>
            <p:extLst>
              <p:ext uri="{D42A27DB-BD31-4B8C-83A1-F6EECF244321}">
                <p14:modId xmlns:p14="http://schemas.microsoft.com/office/powerpoint/2010/main" val="468643858"/>
              </p:ext>
            </p:extLst>
          </p:nvPr>
        </p:nvGraphicFramePr>
        <p:xfrm>
          <a:off x="3326510" y="1376799"/>
          <a:ext cx="888320" cy="1958340"/>
        </p:xfrm>
        <a:graphic>
          <a:graphicData uri="http://schemas.openxmlformats.org/drawingml/2006/table">
            <a:tbl>
              <a:tblPr firstRow="1" bandRow="1">
                <a:tableStyleId>{5C22544A-7EE6-4342-B048-85BDC9FD1C3A}</a:tableStyleId>
              </a:tblPr>
              <a:tblGrid>
                <a:gridCol w="888320">
                  <a:extLst>
                    <a:ext uri="{9D8B030D-6E8A-4147-A177-3AD203B41FA5}">
                      <a16:colId xmlns:a16="http://schemas.microsoft.com/office/drawing/2014/main" val="20000"/>
                    </a:ext>
                  </a:extLst>
                </a:gridCol>
              </a:tblGrid>
              <a:tr h="312420">
                <a:tc>
                  <a:txBody>
                    <a:bodyPr/>
                    <a:lstStyle/>
                    <a:p>
                      <a:r>
                        <a:rPr lang="en-GB" sz="1200" b="1" dirty="0">
                          <a:solidFill>
                            <a:schemeClr val="tx1"/>
                          </a:solidFill>
                        </a:rPr>
                        <a:t>R0</a:t>
                      </a:r>
                      <a:endParaRPr lang="en-GB" sz="1200" b="1" dirty="0"/>
                    </a:p>
                  </a:txBody>
                  <a:tcPr marL="121872" marR="121872">
                    <a:solidFill>
                      <a:schemeClr val="bg1"/>
                    </a:solidFill>
                  </a:tcPr>
                </a:tc>
                <a:extLst>
                  <a:ext uri="{0D108BD9-81ED-4DB2-BD59-A6C34878D82A}">
                    <a16:rowId xmlns:a16="http://schemas.microsoft.com/office/drawing/2014/main" val="10000"/>
                  </a:ext>
                </a:extLst>
              </a:tr>
              <a:tr h="241228">
                <a:tc>
                  <a:txBody>
                    <a:bodyPr/>
                    <a:lstStyle/>
                    <a:p>
                      <a:r>
                        <a:rPr lang="en-GB" sz="1200" b="1" dirty="0"/>
                        <a:t>R1</a:t>
                      </a:r>
                    </a:p>
                  </a:txBody>
                  <a:tcPr marL="121872" marR="121872">
                    <a:solidFill>
                      <a:schemeClr val="bg1"/>
                    </a:solidFill>
                  </a:tcPr>
                </a:tc>
                <a:extLst>
                  <a:ext uri="{0D108BD9-81ED-4DB2-BD59-A6C34878D82A}">
                    <a16:rowId xmlns:a16="http://schemas.microsoft.com/office/drawing/2014/main" val="10001"/>
                  </a:ext>
                </a:extLst>
              </a:tr>
              <a:tr h="241228">
                <a:tc>
                  <a:txBody>
                    <a:bodyPr/>
                    <a:lstStyle/>
                    <a:p>
                      <a:r>
                        <a:rPr lang="en-GB" sz="1200" b="1" dirty="0"/>
                        <a:t>R2</a:t>
                      </a:r>
                    </a:p>
                  </a:txBody>
                  <a:tcPr marL="121872" marR="121872">
                    <a:solidFill>
                      <a:schemeClr val="bg1"/>
                    </a:solidFill>
                  </a:tcPr>
                </a:tc>
                <a:extLst>
                  <a:ext uri="{0D108BD9-81ED-4DB2-BD59-A6C34878D82A}">
                    <a16:rowId xmlns:a16="http://schemas.microsoft.com/office/drawing/2014/main" val="10002"/>
                  </a:ext>
                </a:extLst>
              </a:tr>
              <a:tr h="241228">
                <a:tc>
                  <a:txBody>
                    <a:bodyPr/>
                    <a:lstStyle/>
                    <a:p>
                      <a:r>
                        <a:rPr lang="en-GB" sz="1200" b="1" dirty="0"/>
                        <a:t>R3</a:t>
                      </a:r>
                    </a:p>
                  </a:txBody>
                  <a:tcPr marL="121872" marR="121872">
                    <a:solidFill>
                      <a:schemeClr val="bg1"/>
                    </a:solidFill>
                  </a:tcPr>
                </a:tc>
                <a:extLst>
                  <a:ext uri="{0D108BD9-81ED-4DB2-BD59-A6C34878D82A}">
                    <a16:rowId xmlns:a16="http://schemas.microsoft.com/office/drawing/2014/main" val="10003"/>
                  </a:ext>
                </a:extLst>
              </a:tr>
              <a:tr h="241228">
                <a:tc>
                  <a:txBody>
                    <a:bodyPr/>
                    <a:lstStyle/>
                    <a:p>
                      <a:r>
                        <a:rPr lang="en-GB" sz="1200" b="1" dirty="0"/>
                        <a:t>R4</a:t>
                      </a:r>
                    </a:p>
                  </a:txBody>
                  <a:tcPr marL="121872" marR="121872">
                    <a:solidFill>
                      <a:schemeClr val="bg1"/>
                    </a:solidFill>
                  </a:tcPr>
                </a:tc>
                <a:extLst>
                  <a:ext uri="{0D108BD9-81ED-4DB2-BD59-A6C34878D82A}">
                    <a16:rowId xmlns:a16="http://schemas.microsoft.com/office/drawing/2014/main" val="10004"/>
                  </a:ext>
                </a:extLst>
              </a:tr>
              <a:tr h="241228">
                <a:tc>
                  <a:txBody>
                    <a:bodyPr/>
                    <a:lstStyle/>
                    <a:p>
                      <a:r>
                        <a:rPr lang="en-GB" sz="1200" b="1" dirty="0"/>
                        <a:t>R5</a:t>
                      </a:r>
                    </a:p>
                  </a:txBody>
                  <a:tcPr marL="121872" marR="121872">
                    <a:solidFill>
                      <a:schemeClr val="bg1"/>
                    </a:solidFill>
                  </a:tcPr>
                </a:tc>
                <a:extLst>
                  <a:ext uri="{0D108BD9-81ED-4DB2-BD59-A6C34878D82A}">
                    <a16:rowId xmlns:a16="http://schemas.microsoft.com/office/drawing/2014/main" val="10005"/>
                  </a:ext>
                </a:extLst>
              </a:tr>
              <a:tr h="241228">
                <a:tc>
                  <a:txBody>
                    <a:bodyPr/>
                    <a:lstStyle/>
                    <a:p>
                      <a:r>
                        <a:rPr lang="en-GB" sz="1200" b="1" dirty="0"/>
                        <a:t>R6</a:t>
                      </a:r>
                    </a:p>
                  </a:txBody>
                  <a:tcPr marL="121872" marR="121872">
                    <a:solidFill>
                      <a:schemeClr val="bg1"/>
                    </a:solidFill>
                  </a:tcPr>
                </a:tc>
                <a:extLst>
                  <a:ext uri="{0D108BD9-81ED-4DB2-BD59-A6C34878D82A}">
                    <a16:rowId xmlns:a16="http://schemas.microsoft.com/office/drawing/2014/main" val="10006"/>
                  </a:ext>
                </a:extLst>
              </a:tr>
            </a:tbl>
          </a:graphicData>
        </a:graphic>
      </p:graphicFrame>
      <p:cxnSp>
        <p:nvCxnSpPr>
          <p:cNvPr id="21" name="Straight Connector 20">
            <a:extLst>
              <a:ext uri="{FF2B5EF4-FFF2-40B4-BE49-F238E27FC236}">
                <a16:creationId xmlns:a16="http://schemas.microsoft.com/office/drawing/2014/main" id="{308E60FB-77FD-4533-9D6A-C2F044F909D5}"/>
              </a:ext>
            </a:extLst>
          </p:cNvPr>
          <p:cNvCxnSpPr/>
          <p:nvPr/>
        </p:nvCxnSpPr>
        <p:spPr bwMode="auto">
          <a:xfrm>
            <a:off x="1749694" y="3360540"/>
            <a:ext cx="0" cy="428119"/>
          </a:xfrm>
          <a:prstGeom prst="line">
            <a:avLst/>
          </a:prstGeom>
          <a:noFill/>
          <a:ln w="19050" cap="flat" cmpd="sng" algn="ctr">
            <a:solidFill>
              <a:schemeClr val="tx1"/>
            </a:solidFill>
            <a:prstDash val="sysDot"/>
            <a:round/>
            <a:headEnd type="none" w="med" len="med"/>
            <a:tailEnd type="none" w="med" len="med"/>
          </a:ln>
          <a:effectLst/>
        </p:spPr>
      </p:cxnSp>
      <p:sp>
        <p:nvSpPr>
          <p:cNvPr id="22" name="Rectangle 21">
            <a:extLst>
              <a:ext uri="{FF2B5EF4-FFF2-40B4-BE49-F238E27FC236}">
                <a16:creationId xmlns:a16="http://schemas.microsoft.com/office/drawing/2014/main" id="{BBB36912-5A74-4BE5-981B-75B4C838BE59}"/>
              </a:ext>
            </a:extLst>
          </p:cNvPr>
          <p:cNvSpPr/>
          <p:nvPr/>
        </p:nvSpPr>
        <p:spPr bwMode="auto">
          <a:xfrm>
            <a:off x="8077114" y="283586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23" name="Rectangle 22">
            <a:extLst>
              <a:ext uri="{FF2B5EF4-FFF2-40B4-BE49-F238E27FC236}">
                <a16:creationId xmlns:a16="http://schemas.microsoft.com/office/drawing/2014/main" id="{3B2AA70B-117F-440C-A767-1C7A94321EB8}"/>
              </a:ext>
            </a:extLst>
          </p:cNvPr>
          <p:cNvSpPr/>
          <p:nvPr/>
        </p:nvSpPr>
        <p:spPr bwMode="auto">
          <a:xfrm>
            <a:off x="8077114" y="309780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24" name="Rectangle 23">
            <a:extLst>
              <a:ext uri="{FF2B5EF4-FFF2-40B4-BE49-F238E27FC236}">
                <a16:creationId xmlns:a16="http://schemas.microsoft.com/office/drawing/2014/main" id="{653D0BC3-87F6-463D-91FA-8477CE45F1E7}"/>
              </a:ext>
            </a:extLst>
          </p:cNvPr>
          <p:cNvSpPr/>
          <p:nvPr/>
        </p:nvSpPr>
        <p:spPr bwMode="auto">
          <a:xfrm>
            <a:off x="8077114" y="337403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solidFill>
                  <a:srgbClr val="FF0000"/>
                </a:solidFill>
              </a:rPr>
              <a:t>0X0000B04</a:t>
            </a:r>
          </a:p>
        </p:txBody>
      </p:sp>
      <p:sp>
        <p:nvSpPr>
          <p:cNvPr id="25" name="Rectangle 24">
            <a:extLst>
              <a:ext uri="{FF2B5EF4-FFF2-40B4-BE49-F238E27FC236}">
                <a16:creationId xmlns:a16="http://schemas.microsoft.com/office/drawing/2014/main" id="{F64D2640-71D0-43FD-908C-C6D3419DE46F}"/>
              </a:ext>
            </a:extLst>
          </p:cNvPr>
          <p:cNvSpPr/>
          <p:nvPr/>
        </p:nvSpPr>
        <p:spPr bwMode="auto">
          <a:xfrm>
            <a:off x="8077114" y="366295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26" name="Rectangle 25">
            <a:extLst>
              <a:ext uri="{FF2B5EF4-FFF2-40B4-BE49-F238E27FC236}">
                <a16:creationId xmlns:a16="http://schemas.microsoft.com/office/drawing/2014/main" id="{0EB71663-11CD-4CA6-AF21-D55C8BEC8E89}"/>
              </a:ext>
            </a:extLst>
          </p:cNvPr>
          <p:cNvSpPr/>
          <p:nvPr/>
        </p:nvSpPr>
        <p:spPr bwMode="auto">
          <a:xfrm>
            <a:off x="8077114" y="392489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27" name="Rectangle 26">
            <a:extLst>
              <a:ext uri="{FF2B5EF4-FFF2-40B4-BE49-F238E27FC236}">
                <a16:creationId xmlns:a16="http://schemas.microsoft.com/office/drawing/2014/main" id="{F9957436-3550-4DB5-AAAE-87C52B6488F7}"/>
              </a:ext>
            </a:extLst>
          </p:cNvPr>
          <p:cNvSpPr/>
          <p:nvPr/>
        </p:nvSpPr>
        <p:spPr bwMode="auto">
          <a:xfrm>
            <a:off x="8077114" y="421223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fontAlgn="auto">
              <a:spcBef>
                <a:spcPts val="0"/>
              </a:spcBef>
              <a:spcAft>
                <a:spcPts val="0"/>
              </a:spcAft>
              <a:defRPr/>
            </a:pPr>
            <a:r>
              <a:rPr lang="en-GB" sz="1050" dirty="0">
                <a:solidFill>
                  <a:schemeClr val="tx1"/>
                </a:solidFill>
              </a:rPr>
              <a:t>                  </a:t>
            </a:r>
            <a:r>
              <a:rPr lang="en-GB" sz="1050" dirty="0">
                <a:solidFill>
                  <a:srgbClr val="FF0000"/>
                </a:solidFill>
              </a:rPr>
              <a:t>0xAAAA0000</a:t>
            </a:r>
          </a:p>
        </p:txBody>
      </p:sp>
      <p:sp>
        <p:nvSpPr>
          <p:cNvPr id="28" name="Rectangle 27">
            <a:extLst>
              <a:ext uri="{FF2B5EF4-FFF2-40B4-BE49-F238E27FC236}">
                <a16:creationId xmlns:a16="http://schemas.microsoft.com/office/drawing/2014/main" id="{CBAD51D8-0001-49C1-A511-28AF3A679645}"/>
              </a:ext>
            </a:extLst>
          </p:cNvPr>
          <p:cNvSpPr/>
          <p:nvPr/>
        </p:nvSpPr>
        <p:spPr bwMode="auto">
          <a:xfrm>
            <a:off x="8077114" y="446305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graphicFrame>
        <p:nvGraphicFramePr>
          <p:cNvPr id="29" name="Table 28">
            <a:extLst>
              <a:ext uri="{FF2B5EF4-FFF2-40B4-BE49-F238E27FC236}">
                <a16:creationId xmlns:a16="http://schemas.microsoft.com/office/drawing/2014/main" id="{9F0DBB66-B85D-45A5-859A-E98E02FEE749}"/>
              </a:ext>
            </a:extLst>
          </p:cNvPr>
          <p:cNvGraphicFramePr>
            <a:graphicFrameLocks noGrp="1"/>
          </p:cNvGraphicFramePr>
          <p:nvPr>
            <p:extLst>
              <p:ext uri="{D42A27DB-BD31-4B8C-83A1-F6EECF244321}">
                <p14:modId xmlns:p14="http://schemas.microsoft.com/office/powerpoint/2010/main" val="2352513971"/>
              </p:ext>
            </p:extLst>
          </p:nvPr>
        </p:nvGraphicFramePr>
        <p:xfrm>
          <a:off x="11164123" y="2735064"/>
          <a:ext cx="888320" cy="1958340"/>
        </p:xfrm>
        <a:graphic>
          <a:graphicData uri="http://schemas.openxmlformats.org/drawingml/2006/table">
            <a:tbl>
              <a:tblPr firstRow="1" bandRow="1">
                <a:tableStyleId>{5C22544A-7EE6-4342-B048-85BDC9FD1C3A}</a:tableStyleId>
              </a:tblPr>
              <a:tblGrid>
                <a:gridCol w="888320">
                  <a:extLst>
                    <a:ext uri="{9D8B030D-6E8A-4147-A177-3AD203B41FA5}">
                      <a16:colId xmlns:a16="http://schemas.microsoft.com/office/drawing/2014/main" val="20000"/>
                    </a:ext>
                  </a:extLst>
                </a:gridCol>
              </a:tblGrid>
              <a:tr h="312420">
                <a:tc>
                  <a:txBody>
                    <a:bodyPr/>
                    <a:lstStyle/>
                    <a:p>
                      <a:r>
                        <a:rPr lang="en-GB" sz="1200" b="1" dirty="0">
                          <a:solidFill>
                            <a:schemeClr val="tx1"/>
                          </a:solidFill>
                        </a:rPr>
                        <a:t>R0</a:t>
                      </a:r>
                      <a:endParaRPr lang="en-GB" sz="1200" b="1" dirty="0"/>
                    </a:p>
                  </a:txBody>
                  <a:tcPr marL="121872" marR="121872">
                    <a:solidFill>
                      <a:schemeClr val="bg1"/>
                    </a:solidFill>
                  </a:tcPr>
                </a:tc>
                <a:extLst>
                  <a:ext uri="{0D108BD9-81ED-4DB2-BD59-A6C34878D82A}">
                    <a16:rowId xmlns:a16="http://schemas.microsoft.com/office/drawing/2014/main" val="10000"/>
                  </a:ext>
                </a:extLst>
              </a:tr>
              <a:tr h="241228">
                <a:tc>
                  <a:txBody>
                    <a:bodyPr/>
                    <a:lstStyle/>
                    <a:p>
                      <a:r>
                        <a:rPr lang="en-GB" sz="1200" b="1" dirty="0"/>
                        <a:t>R1</a:t>
                      </a:r>
                    </a:p>
                  </a:txBody>
                  <a:tcPr marL="121872" marR="121872">
                    <a:solidFill>
                      <a:schemeClr val="bg1"/>
                    </a:solidFill>
                  </a:tcPr>
                </a:tc>
                <a:extLst>
                  <a:ext uri="{0D108BD9-81ED-4DB2-BD59-A6C34878D82A}">
                    <a16:rowId xmlns:a16="http://schemas.microsoft.com/office/drawing/2014/main" val="10001"/>
                  </a:ext>
                </a:extLst>
              </a:tr>
              <a:tr h="241228">
                <a:tc>
                  <a:txBody>
                    <a:bodyPr/>
                    <a:lstStyle/>
                    <a:p>
                      <a:r>
                        <a:rPr lang="en-GB" sz="1200" b="1" dirty="0"/>
                        <a:t>R2</a:t>
                      </a:r>
                    </a:p>
                  </a:txBody>
                  <a:tcPr marL="121872" marR="121872">
                    <a:solidFill>
                      <a:schemeClr val="bg1"/>
                    </a:solidFill>
                  </a:tcPr>
                </a:tc>
                <a:extLst>
                  <a:ext uri="{0D108BD9-81ED-4DB2-BD59-A6C34878D82A}">
                    <a16:rowId xmlns:a16="http://schemas.microsoft.com/office/drawing/2014/main" val="10002"/>
                  </a:ext>
                </a:extLst>
              </a:tr>
              <a:tr h="241228">
                <a:tc>
                  <a:txBody>
                    <a:bodyPr/>
                    <a:lstStyle/>
                    <a:p>
                      <a:r>
                        <a:rPr lang="en-GB" sz="1200" b="1" dirty="0"/>
                        <a:t>R3</a:t>
                      </a:r>
                    </a:p>
                  </a:txBody>
                  <a:tcPr marL="121872" marR="121872">
                    <a:solidFill>
                      <a:schemeClr val="bg1"/>
                    </a:solidFill>
                  </a:tcPr>
                </a:tc>
                <a:extLst>
                  <a:ext uri="{0D108BD9-81ED-4DB2-BD59-A6C34878D82A}">
                    <a16:rowId xmlns:a16="http://schemas.microsoft.com/office/drawing/2014/main" val="10003"/>
                  </a:ext>
                </a:extLst>
              </a:tr>
              <a:tr h="241228">
                <a:tc>
                  <a:txBody>
                    <a:bodyPr/>
                    <a:lstStyle/>
                    <a:p>
                      <a:r>
                        <a:rPr lang="en-GB" sz="1200" b="1" dirty="0"/>
                        <a:t>R4</a:t>
                      </a:r>
                    </a:p>
                  </a:txBody>
                  <a:tcPr marL="121872" marR="121872">
                    <a:solidFill>
                      <a:schemeClr val="bg1"/>
                    </a:solidFill>
                  </a:tcPr>
                </a:tc>
                <a:extLst>
                  <a:ext uri="{0D108BD9-81ED-4DB2-BD59-A6C34878D82A}">
                    <a16:rowId xmlns:a16="http://schemas.microsoft.com/office/drawing/2014/main" val="10004"/>
                  </a:ext>
                </a:extLst>
              </a:tr>
              <a:tr h="241228">
                <a:tc>
                  <a:txBody>
                    <a:bodyPr/>
                    <a:lstStyle/>
                    <a:p>
                      <a:r>
                        <a:rPr lang="en-GB" sz="1200" b="1" dirty="0"/>
                        <a:t>R5</a:t>
                      </a:r>
                    </a:p>
                  </a:txBody>
                  <a:tcPr marL="121872" marR="121872">
                    <a:solidFill>
                      <a:schemeClr val="bg1"/>
                    </a:solidFill>
                  </a:tcPr>
                </a:tc>
                <a:extLst>
                  <a:ext uri="{0D108BD9-81ED-4DB2-BD59-A6C34878D82A}">
                    <a16:rowId xmlns:a16="http://schemas.microsoft.com/office/drawing/2014/main" val="10005"/>
                  </a:ext>
                </a:extLst>
              </a:tr>
              <a:tr h="241228">
                <a:tc>
                  <a:txBody>
                    <a:bodyPr/>
                    <a:lstStyle/>
                    <a:p>
                      <a:r>
                        <a:rPr lang="en-GB" sz="1200" b="1" dirty="0"/>
                        <a:t>R6</a:t>
                      </a:r>
                    </a:p>
                  </a:txBody>
                  <a:tcPr marL="121872" marR="121872">
                    <a:solidFill>
                      <a:schemeClr val="bg1"/>
                    </a:solidFill>
                  </a:tcPr>
                </a:tc>
                <a:extLst>
                  <a:ext uri="{0D108BD9-81ED-4DB2-BD59-A6C34878D82A}">
                    <a16:rowId xmlns:a16="http://schemas.microsoft.com/office/drawing/2014/main" val="10006"/>
                  </a:ext>
                </a:extLst>
              </a:tr>
            </a:tbl>
          </a:graphicData>
        </a:graphic>
      </p:graphicFrame>
      <p:sp>
        <p:nvSpPr>
          <p:cNvPr id="30" name="Freeform 66">
            <a:extLst>
              <a:ext uri="{FF2B5EF4-FFF2-40B4-BE49-F238E27FC236}">
                <a16:creationId xmlns:a16="http://schemas.microsoft.com/office/drawing/2014/main" id="{2DD3657C-338F-4D10-9161-14BAFE030650}"/>
              </a:ext>
            </a:extLst>
          </p:cNvPr>
          <p:cNvSpPr/>
          <p:nvPr/>
        </p:nvSpPr>
        <p:spPr bwMode="auto">
          <a:xfrm>
            <a:off x="4296107" y="4292208"/>
            <a:ext cx="3690025" cy="876494"/>
          </a:xfrm>
          <a:custGeom>
            <a:avLst/>
            <a:gdLst>
              <a:gd name="connsiteX0" fmla="*/ 0 w 2768600"/>
              <a:gd name="connsiteY0" fmla="*/ 876494 h 876494"/>
              <a:gd name="connsiteX1" fmla="*/ 444500 w 2768600"/>
              <a:gd name="connsiteY1" fmla="*/ 863794 h 876494"/>
              <a:gd name="connsiteX2" fmla="*/ 660400 w 2768600"/>
              <a:gd name="connsiteY2" fmla="*/ 787594 h 876494"/>
              <a:gd name="connsiteX3" fmla="*/ 736600 w 2768600"/>
              <a:gd name="connsiteY3" fmla="*/ 762194 h 876494"/>
              <a:gd name="connsiteX4" fmla="*/ 825500 w 2768600"/>
              <a:gd name="connsiteY4" fmla="*/ 711394 h 876494"/>
              <a:gd name="connsiteX5" fmla="*/ 863600 w 2768600"/>
              <a:gd name="connsiteY5" fmla="*/ 698694 h 876494"/>
              <a:gd name="connsiteX6" fmla="*/ 939800 w 2768600"/>
              <a:gd name="connsiteY6" fmla="*/ 647894 h 876494"/>
              <a:gd name="connsiteX7" fmla="*/ 1079500 w 2768600"/>
              <a:gd name="connsiteY7" fmla="*/ 571694 h 876494"/>
              <a:gd name="connsiteX8" fmla="*/ 1130300 w 2768600"/>
              <a:gd name="connsiteY8" fmla="*/ 546294 h 876494"/>
              <a:gd name="connsiteX9" fmla="*/ 1181100 w 2768600"/>
              <a:gd name="connsiteY9" fmla="*/ 508194 h 876494"/>
              <a:gd name="connsiteX10" fmla="*/ 1244600 w 2768600"/>
              <a:gd name="connsiteY10" fmla="*/ 482794 h 876494"/>
              <a:gd name="connsiteX11" fmla="*/ 1346200 w 2768600"/>
              <a:gd name="connsiteY11" fmla="*/ 431994 h 876494"/>
              <a:gd name="connsiteX12" fmla="*/ 1384300 w 2768600"/>
              <a:gd name="connsiteY12" fmla="*/ 393894 h 876494"/>
              <a:gd name="connsiteX13" fmla="*/ 1498600 w 2768600"/>
              <a:gd name="connsiteY13" fmla="*/ 330394 h 876494"/>
              <a:gd name="connsiteX14" fmla="*/ 1562100 w 2768600"/>
              <a:gd name="connsiteY14" fmla="*/ 304994 h 876494"/>
              <a:gd name="connsiteX15" fmla="*/ 1676400 w 2768600"/>
              <a:gd name="connsiteY15" fmla="*/ 241494 h 876494"/>
              <a:gd name="connsiteX16" fmla="*/ 1714500 w 2768600"/>
              <a:gd name="connsiteY16" fmla="*/ 216094 h 876494"/>
              <a:gd name="connsiteX17" fmla="*/ 1790700 w 2768600"/>
              <a:gd name="connsiteY17" fmla="*/ 203394 h 876494"/>
              <a:gd name="connsiteX18" fmla="*/ 1854200 w 2768600"/>
              <a:gd name="connsiteY18" fmla="*/ 190694 h 876494"/>
              <a:gd name="connsiteX19" fmla="*/ 1930400 w 2768600"/>
              <a:gd name="connsiteY19" fmla="*/ 152594 h 876494"/>
              <a:gd name="connsiteX20" fmla="*/ 1981200 w 2768600"/>
              <a:gd name="connsiteY20" fmla="*/ 127194 h 876494"/>
              <a:gd name="connsiteX21" fmla="*/ 2057400 w 2768600"/>
              <a:gd name="connsiteY21" fmla="*/ 114494 h 876494"/>
              <a:gd name="connsiteX22" fmla="*/ 2095500 w 2768600"/>
              <a:gd name="connsiteY22" fmla="*/ 89094 h 876494"/>
              <a:gd name="connsiteX23" fmla="*/ 2451100 w 2768600"/>
              <a:gd name="connsiteY23" fmla="*/ 38294 h 876494"/>
              <a:gd name="connsiteX24" fmla="*/ 2641600 w 2768600"/>
              <a:gd name="connsiteY24" fmla="*/ 12894 h 876494"/>
              <a:gd name="connsiteX25" fmla="*/ 2768600 w 2768600"/>
              <a:gd name="connsiteY25" fmla="*/ 194 h 87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68600" h="876494">
                <a:moveTo>
                  <a:pt x="0" y="876494"/>
                </a:moveTo>
                <a:cubicBezTo>
                  <a:pt x="148167" y="872261"/>
                  <a:pt x="297105" y="879474"/>
                  <a:pt x="444500" y="863794"/>
                </a:cubicBezTo>
                <a:cubicBezTo>
                  <a:pt x="502590" y="857614"/>
                  <a:pt x="596540" y="810816"/>
                  <a:pt x="660400" y="787594"/>
                </a:cubicBezTo>
                <a:cubicBezTo>
                  <a:pt x="685562" y="778444"/>
                  <a:pt x="714323" y="777046"/>
                  <a:pt x="736600" y="762194"/>
                </a:cubicBezTo>
                <a:cubicBezTo>
                  <a:pt x="774864" y="736685"/>
                  <a:pt x="780384" y="730730"/>
                  <a:pt x="825500" y="711394"/>
                </a:cubicBezTo>
                <a:cubicBezTo>
                  <a:pt x="837805" y="706121"/>
                  <a:pt x="851898" y="705195"/>
                  <a:pt x="863600" y="698694"/>
                </a:cubicBezTo>
                <a:cubicBezTo>
                  <a:pt x="890285" y="683869"/>
                  <a:pt x="912496" y="661546"/>
                  <a:pt x="939800" y="647894"/>
                </a:cubicBezTo>
                <a:cubicBezTo>
                  <a:pt x="1118933" y="558328"/>
                  <a:pt x="921368" y="659545"/>
                  <a:pt x="1079500" y="571694"/>
                </a:cubicBezTo>
                <a:cubicBezTo>
                  <a:pt x="1096050" y="562500"/>
                  <a:pt x="1114246" y="556328"/>
                  <a:pt x="1130300" y="546294"/>
                </a:cubicBezTo>
                <a:cubicBezTo>
                  <a:pt x="1148249" y="535076"/>
                  <a:pt x="1162597" y="518473"/>
                  <a:pt x="1181100" y="508194"/>
                </a:cubicBezTo>
                <a:cubicBezTo>
                  <a:pt x="1201028" y="497123"/>
                  <a:pt x="1224210" y="492989"/>
                  <a:pt x="1244600" y="482794"/>
                </a:cubicBezTo>
                <a:cubicBezTo>
                  <a:pt x="1396782" y="406703"/>
                  <a:pt x="1126468" y="519887"/>
                  <a:pt x="1346200" y="431994"/>
                </a:cubicBezTo>
                <a:cubicBezTo>
                  <a:pt x="1358900" y="419294"/>
                  <a:pt x="1369932" y="404670"/>
                  <a:pt x="1384300" y="393894"/>
                </a:cubicBezTo>
                <a:cubicBezTo>
                  <a:pt x="1407615" y="376408"/>
                  <a:pt x="1468993" y="343553"/>
                  <a:pt x="1498600" y="330394"/>
                </a:cubicBezTo>
                <a:cubicBezTo>
                  <a:pt x="1519432" y="321135"/>
                  <a:pt x="1541268" y="314253"/>
                  <a:pt x="1562100" y="304994"/>
                </a:cubicBezTo>
                <a:cubicBezTo>
                  <a:pt x="1604087" y="286333"/>
                  <a:pt x="1636943" y="266154"/>
                  <a:pt x="1676400" y="241494"/>
                </a:cubicBezTo>
                <a:cubicBezTo>
                  <a:pt x="1689343" y="233404"/>
                  <a:pt x="1700020" y="220921"/>
                  <a:pt x="1714500" y="216094"/>
                </a:cubicBezTo>
                <a:cubicBezTo>
                  <a:pt x="1738929" y="207951"/>
                  <a:pt x="1765365" y="208000"/>
                  <a:pt x="1790700" y="203394"/>
                </a:cubicBezTo>
                <a:cubicBezTo>
                  <a:pt x="1811938" y="199533"/>
                  <a:pt x="1833033" y="194927"/>
                  <a:pt x="1854200" y="190694"/>
                </a:cubicBezTo>
                <a:cubicBezTo>
                  <a:pt x="1927419" y="141881"/>
                  <a:pt x="1856788" y="184142"/>
                  <a:pt x="1930400" y="152594"/>
                </a:cubicBezTo>
                <a:cubicBezTo>
                  <a:pt x="1947801" y="145136"/>
                  <a:pt x="1963066" y="132634"/>
                  <a:pt x="1981200" y="127194"/>
                </a:cubicBezTo>
                <a:cubicBezTo>
                  <a:pt x="2005864" y="119795"/>
                  <a:pt x="2032000" y="118727"/>
                  <a:pt x="2057400" y="114494"/>
                </a:cubicBezTo>
                <a:cubicBezTo>
                  <a:pt x="2070100" y="106027"/>
                  <a:pt x="2081411" y="94965"/>
                  <a:pt x="2095500" y="89094"/>
                </a:cubicBezTo>
                <a:cubicBezTo>
                  <a:pt x="2242555" y="27821"/>
                  <a:pt x="2257250" y="48497"/>
                  <a:pt x="2451100" y="38294"/>
                </a:cubicBezTo>
                <a:lnTo>
                  <a:pt x="2641600" y="12894"/>
                </a:lnTo>
                <a:cubicBezTo>
                  <a:pt x="2749987" y="-2590"/>
                  <a:pt x="2681868" y="194"/>
                  <a:pt x="2768600" y="194"/>
                </a:cubicBezTo>
              </a:path>
            </a:pathLst>
          </a:custGeom>
          <a:noFill/>
          <a:ln w="19050" cap="flat" cmpd="sng" algn="ctr">
            <a:solidFill>
              <a:srgbClr val="FF00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1" name="TextBox 30">
            <a:extLst>
              <a:ext uri="{FF2B5EF4-FFF2-40B4-BE49-F238E27FC236}">
                <a16:creationId xmlns:a16="http://schemas.microsoft.com/office/drawing/2014/main" id="{BF84FA71-8EC0-497A-9993-37907648D609}"/>
              </a:ext>
            </a:extLst>
          </p:cNvPr>
          <p:cNvSpPr txBox="1"/>
          <p:nvPr/>
        </p:nvSpPr>
        <p:spPr>
          <a:xfrm>
            <a:off x="697250" y="962025"/>
            <a:ext cx="9213933" cy="400110"/>
          </a:xfrm>
          <a:prstGeom prst="rect">
            <a:avLst/>
          </a:prstGeom>
          <a:noFill/>
        </p:spPr>
        <p:txBody>
          <a:bodyPr wrap="none" rtlCol="0">
            <a:spAutoFit/>
          </a:bodyPr>
          <a:lstStyle/>
          <a:p>
            <a:r>
              <a:rPr lang="en-GB" sz="2000" dirty="0"/>
              <a:t>Before execution                                                 After execution                               </a:t>
            </a:r>
          </a:p>
        </p:txBody>
      </p:sp>
    </p:spTree>
    <p:extLst>
      <p:ext uri="{BB962C8B-B14F-4D97-AF65-F5344CB8AC3E}">
        <p14:creationId xmlns:p14="http://schemas.microsoft.com/office/powerpoint/2010/main" val="23298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Access: LOAD</a:t>
            </a:r>
            <a:endParaRPr lang="en-US" dirty="0"/>
          </a:p>
        </p:txBody>
      </p:sp>
      <p:graphicFrame>
        <p:nvGraphicFramePr>
          <p:cNvPr id="6" name="Table 5">
            <a:extLst>
              <a:ext uri="{FF2B5EF4-FFF2-40B4-BE49-F238E27FC236}">
                <a16:creationId xmlns:a16="http://schemas.microsoft.com/office/drawing/2014/main" id="{237873E0-72CA-45AB-8F58-A7A85DA397B2}"/>
              </a:ext>
            </a:extLst>
          </p:cNvPr>
          <p:cNvGraphicFramePr>
            <a:graphicFrameLocks noGrp="1"/>
          </p:cNvGraphicFramePr>
          <p:nvPr>
            <p:extLst>
              <p:ext uri="{D42A27DB-BD31-4B8C-83A1-F6EECF244321}">
                <p14:modId xmlns:p14="http://schemas.microsoft.com/office/powerpoint/2010/main" val="3455496876"/>
              </p:ext>
            </p:extLst>
          </p:nvPr>
        </p:nvGraphicFramePr>
        <p:xfrm>
          <a:off x="306263" y="1508884"/>
          <a:ext cx="11552486" cy="3371915"/>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70">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&lt;Rt&gt;,</a:t>
                      </a:r>
                      <a:r>
                        <a:rPr lang="en-GB" sz="1200" b="0" i="0" u="none" strike="noStrike" baseline="0" dirty="0">
                          <a:effectLst/>
                          <a:latin typeface="+mn-lt"/>
                          <a:cs typeface="Arial" panose="020B0604020202020204" pitchFamily="34" charset="0"/>
                        </a:rPr>
                        <a:t> =direct number</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a:t>
                      </a:r>
                      <a:r>
                        <a:rPr lang="en-GB" sz="1200" b="0" i="0" u="none" strike="noStrike" baseline="0" dirty="0">
                          <a:effectLst/>
                          <a:latin typeface="+mn-lt"/>
                          <a:cs typeface="Arial" panose="020B0604020202020204" pitchFamily="34" charset="0"/>
                        </a:rPr>
                        <a:t>immediate data into a register.</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R0,   =0x12345678</a:t>
                      </a:r>
                    </a:p>
                  </a:txBody>
                  <a:tcPr marL="121872" marR="121872" marT="45712" marB="45712"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0x12345678</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1"/>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&lt;Rt&gt;, [</a:t>
                      </a:r>
                      <a:r>
                        <a:rPr lang="en-GB" sz="1200" b="0" i="0" u="none" strike="noStrike" baseline="0" dirty="0">
                          <a:effectLst/>
                          <a:latin typeface="+mn-lt"/>
                          <a:cs typeface="Arial" panose="020B0604020202020204" pitchFamily="34" charset="0"/>
                        </a:rPr>
                        <a:t>&lt;Rn&gt;, constent</a:t>
                      </a:r>
                      <a:r>
                        <a:rPr lang="en-GB" sz="1200" b="0" i="0" u="none" strike="noStrike" dirty="0">
                          <a:effectLst/>
                          <a:latin typeface="+mn-lt"/>
                          <a:cs typeface="Arial" panose="020B0604020202020204" pitchFamily="34" charset="0"/>
                        </a:rPr>
                        <a:t>]</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word from memory</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Rt= memory [R1+4].</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R0,   [R1,</a:t>
                      </a:r>
                      <a:r>
                        <a:rPr lang="en-GB" sz="1200" b="0" i="0" u="none" strike="noStrike" baseline="0" dirty="0">
                          <a:effectLst/>
                          <a:latin typeface="+mn-lt"/>
                          <a:cs typeface="Arial" panose="020B0604020202020204" pitchFamily="34" charset="0"/>
                        </a:rPr>
                        <a:t>   4]</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memory [R1+4]</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2"/>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 &lt;Rt&gt;, [&lt;Rn&gt;,&lt;Rm&gt;]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word</a:t>
                      </a:r>
                      <a:r>
                        <a:rPr lang="en-GB" sz="1200" b="0" i="0" u="none" strike="noStrike" baseline="0" dirty="0">
                          <a:effectLst/>
                          <a:latin typeface="+mn-lt"/>
                          <a:cs typeface="Arial" panose="020B0604020202020204" pitchFamily="34" charset="0"/>
                        </a:rPr>
                        <a:t> from memory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Rt= memory [&lt;Rn&gt;+&lt;Rm&gt;].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memory [R1+R2]</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3"/>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LDRH</a:t>
                      </a:r>
                      <a:r>
                        <a:rPr lang="en-GB" sz="1200" b="0" i="0" u="none" strike="noStrike" baseline="0" dirty="0">
                          <a:effectLst/>
                          <a:latin typeface="+mn-lt"/>
                          <a:cs typeface="Arial" panose="020B0604020202020204" pitchFamily="34" charset="0"/>
                        </a:rPr>
                        <a:t> &lt;Rt&gt;, [&lt;Rn&gt;,&lt;Rm&gt;]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half</a:t>
                      </a:r>
                      <a:r>
                        <a:rPr lang="en-GB" sz="1200" b="0" i="0" u="none" strike="noStrike" baseline="0" dirty="0">
                          <a:effectLst/>
                          <a:latin typeface="+mn-lt"/>
                          <a:cs typeface="Arial" panose="020B0604020202020204" pitchFamily="34" charset="0"/>
                        </a:rPr>
                        <a:t> word from memory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Rt= memory [&lt;Rn&gt;+&lt;Rm&gt;].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LDRH</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memory [R1+R2]</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4"/>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LDRB</a:t>
                      </a:r>
                      <a:r>
                        <a:rPr lang="en-GB" sz="1200" b="0" i="0" u="none" strike="noStrike" baseline="0" dirty="0">
                          <a:effectLst/>
                          <a:latin typeface="+mn-lt"/>
                          <a:cs typeface="Arial" panose="020B0604020202020204" pitchFamily="34" charset="0"/>
                        </a:rPr>
                        <a:t> &lt;Rt&gt;, [&lt;Rn&gt;,&lt;Rm&gt;]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a byte </a:t>
                      </a:r>
                      <a:r>
                        <a:rPr lang="en-GB" sz="1200" b="0" i="0" u="none" strike="noStrike" baseline="0" dirty="0">
                          <a:effectLst/>
                          <a:latin typeface="+mn-lt"/>
                          <a:cs typeface="Arial" panose="020B0604020202020204" pitchFamily="34" charset="0"/>
                        </a:rPr>
                        <a:t>from memory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Rt= memory [&lt;Rn&gt;+&lt;Rm&gt;].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LDRB</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memory [R1+R2]</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630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Access: LOAD</a:t>
            </a:r>
            <a:endParaRPr lang="en-US" dirty="0"/>
          </a:p>
        </p:txBody>
      </p:sp>
      <p:graphicFrame>
        <p:nvGraphicFramePr>
          <p:cNvPr id="6" name="Table 5">
            <a:extLst>
              <a:ext uri="{FF2B5EF4-FFF2-40B4-BE49-F238E27FC236}">
                <a16:creationId xmlns:a16="http://schemas.microsoft.com/office/drawing/2014/main" id="{0E5DC56A-61A1-42A3-94E4-0821346624CB}"/>
              </a:ext>
            </a:extLst>
          </p:cNvPr>
          <p:cNvGraphicFramePr>
            <a:graphicFrameLocks noGrp="1"/>
          </p:cNvGraphicFramePr>
          <p:nvPr>
            <p:extLst>
              <p:ext uri="{D42A27DB-BD31-4B8C-83A1-F6EECF244321}">
                <p14:modId xmlns:p14="http://schemas.microsoft.com/office/powerpoint/2010/main" val="500489566"/>
              </p:ext>
            </p:extLst>
          </p:nvPr>
        </p:nvGraphicFramePr>
        <p:xfrm>
          <a:off x="492125" y="1590770"/>
          <a:ext cx="11552486" cy="2307586"/>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43">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0"/>
                  </a:ext>
                </a:extLst>
              </a:tr>
              <a:tr h="100656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SH &lt;Rt&gt;, [&lt;Rn&gt;,&lt;Rm&gt;]</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signed half word from memory </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Rt= SignExtend (memory [Rn+Rm]).</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LDRSH   R0,   [R1,   R2]</a:t>
                      </a:r>
                    </a:p>
                  </a:txBody>
                  <a:tcPr marL="121872" marR="121872"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memory [R1+R2]</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1"/>
                  </a:ext>
                </a:extLst>
              </a:tr>
              <a:tr h="7828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SB &lt;Rt&gt;, [&lt;Rn&gt;,&lt;Rm&gt;]</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signed byte from memory </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Rt= SignExtend (memory [Rn+Rm]).</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LDRSB   R0,   [R1,   R2]</a:t>
                      </a:r>
                    </a:p>
                  </a:txBody>
                  <a:tcPr marL="121872" marR="121872"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memory [R1+R2]</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793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Access: The STORE Instruction</a:t>
            </a:r>
            <a:endParaRPr lang="en-US" dirty="0"/>
          </a:p>
        </p:txBody>
      </p:sp>
      <p:sp>
        <p:nvSpPr>
          <p:cNvPr id="6" name="Right Arrow 19">
            <a:extLst>
              <a:ext uri="{FF2B5EF4-FFF2-40B4-BE49-F238E27FC236}">
                <a16:creationId xmlns:a16="http://schemas.microsoft.com/office/drawing/2014/main" id="{CF90ACE5-6ACE-432E-A123-516BC66026E4}"/>
              </a:ext>
            </a:extLst>
          </p:cNvPr>
          <p:cNvSpPr/>
          <p:nvPr/>
        </p:nvSpPr>
        <p:spPr bwMode="auto">
          <a:xfrm>
            <a:off x="4666903" y="3996860"/>
            <a:ext cx="2772381" cy="250826"/>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7" name="TextBox 6">
            <a:extLst>
              <a:ext uri="{FF2B5EF4-FFF2-40B4-BE49-F238E27FC236}">
                <a16:creationId xmlns:a16="http://schemas.microsoft.com/office/drawing/2014/main" id="{69159E1B-04B1-437E-A203-54E89EB9BC5C}"/>
              </a:ext>
            </a:extLst>
          </p:cNvPr>
          <p:cNvSpPr txBox="1"/>
          <p:nvPr/>
        </p:nvSpPr>
        <p:spPr>
          <a:xfrm>
            <a:off x="4995174" y="3616917"/>
            <a:ext cx="2115840" cy="369332"/>
          </a:xfrm>
          <a:prstGeom prst="rect">
            <a:avLst/>
          </a:prstGeom>
          <a:noFill/>
        </p:spPr>
        <p:txBody>
          <a:bodyPr wrap="square" rtlCol="0">
            <a:spAutoFit/>
          </a:bodyPr>
          <a:lstStyle/>
          <a:p>
            <a:r>
              <a:rPr lang="en-GB" dirty="0">
                <a:solidFill>
                  <a:srgbClr val="FF0000"/>
                </a:solidFill>
              </a:rPr>
              <a:t>STR R5 , [R2]</a:t>
            </a:r>
          </a:p>
        </p:txBody>
      </p:sp>
      <p:graphicFrame>
        <p:nvGraphicFramePr>
          <p:cNvPr id="8" name="Table 7">
            <a:extLst>
              <a:ext uri="{FF2B5EF4-FFF2-40B4-BE49-F238E27FC236}">
                <a16:creationId xmlns:a16="http://schemas.microsoft.com/office/drawing/2014/main" id="{265E26E0-2C55-4443-9B6B-A4A0DA6BA67B}"/>
              </a:ext>
            </a:extLst>
          </p:cNvPr>
          <p:cNvGraphicFramePr>
            <a:graphicFrameLocks noGrp="1"/>
          </p:cNvGraphicFramePr>
          <p:nvPr>
            <p:extLst>
              <p:ext uri="{D42A27DB-BD31-4B8C-83A1-F6EECF244321}">
                <p14:modId xmlns:p14="http://schemas.microsoft.com/office/powerpoint/2010/main" val="2159916474"/>
              </p:ext>
            </p:extLst>
          </p:nvPr>
        </p:nvGraphicFramePr>
        <p:xfrm>
          <a:off x="223118" y="4662190"/>
          <a:ext cx="2722772" cy="147828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2722772">
                  <a:extLst>
                    <a:ext uri="{9D8B030D-6E8A-4147-A177-3AD203B41FA5}">
                      <a16:colId xmlns:a16="http://schemas.microsoft.com/office/drawing/2014/main" val="20000"/>
                    </a:ext>
                  </a:extLst>
                </a:gridCol>
              </a:tblGrid>
              <a:tr h="0">
                <a:tc>
                  <a:txBody>
                    <a:bodyPr/>
                    <a:lstStyle/>
                    <a:p>
                      <a:r>
                        <a:rPr lang="en-GB" b="0" dirty="0">
                          <a:solidFill>
                            <a:schemeClr val="tx1"/>
                          </a:solidFill>
                        </a:rPr>
                        <a:t>0xAAAABBBB</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0xAAAA0000</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0x000000CF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FCD4FB98-1714-4CC9-B8CC-DB74B441D8A5}"/>
              </a:ext>
            </a:extLst>
          </p:cNvPr>
          <p:cNvSpPr/>
          <p:nvPr/>
        </p:nvSpPr>
        <p:spPr>
          <a:xfrm>
            <a:off x="2749186" y="4686102"/>
            <a:ext cx="1736047" cy="369332"/>
          </a:xfrm>
          <a:prstGeom prst="rect">
            <a:avLst/>
          </a:prstGeom>
        </p:spPr>
        <p:txBody>
          <a:bodyPr wrap="square">
            <a:spAutoFit/>
          </a:bodyPr>
          <a:lstStyle/>
          <a:p>
            <a:pPr algn="ctr">
              <a:defRPr/>
            </a:pPr>
            <a:r>
              <a:rPr lang="en-GB" dirty="0">
                <a:solidFill>
                  <a:schemeClr val="tx1"/>
                </a:solidFill>
              </a:rPr>
              <a:t>0X0000B00</a:t>
            </a:r>
          </a:p>
        </p:txBody>
      </p:sp>
      <p:sp>
        <p:nvSpPr>
          <p:cNvPr id="10" name="Rectangle 9">
            <a:extLst>
              <a:ext uri="{FF2B5EF4-FFF2-40B4-BE49-F238E27FC236}">
                <a16:creationId xmlns:a16="http://schemas.microsoft.com/office/drawing/2014/main" id="{FB89123D-ADC8-4836-955F-79E72CEDE331}"/>
              </a:ext>
            </a:extLst>
          </p:cNvPr>
          <p:cNvSpPr/>
          <p:nvPr/>
        </p:nvSpPr>
        <p:spPr>
          <a:xfrm>
            <a:off x="2994543" y="5023535"/>
            <a:ext cx="1285928" cy="369332"/>
          </a:xfrm>
          <a:prstGeom prst="rect">
            <a:avLst/>
          </a:prstGeom>
        </p:spPr>
        <p:txBody>
          <a:bodyPr wrap="none">
            <a:spAutoFit/>
          </a:bodyPr>
          <a:lstStyle/>
          <a:p>
            <a:pPr algn="ctr">
              <a:defRPr/>
            </a:pPr>
            <a:r>
              <a:rPr lang="en-GB" dirty="0">
                <a:solidFill>
                  <a:schemeClr val="tx1"/>
                </a:solidFill>
              </a:rPr>
              <a:t>0X0000B04</a:t>
            </a:r>
          </a:p>
        </p:txBody>
      </p:sp>
      <p:sp>
        <p:nvSpPr>
          <p:cNvPr id="11" name="Rectangle 10">
            <a:extLst>
              <a:ext uri="{FF2B5EF4-FFF2-40B4-BE49-F238E27FC236}">
                <a16:creationId xmlns:a16="http://schemas.microsoft.com/office/drawing/2014/main" id="{AADDBD8F-A5D0-435C-AD9D-31818037F0E6}"/>
              </a:ext>
            </a:extLst>
          </p:cNvPr>
          <p:cNvSpPr/>
          <p:nvPr/>
        </p:nvSpPr>
        <p:spPr>
          <a:xfrm>
            <a:off x="2953949" y="5436892"/>
            <a:ext cx="1285928" cy="369332"/>
          </a:xfrm>
          <a:prstGeom prst="rect">
            <a:avLst/>
          </a:prstGeom>
        </p:spPr>
        <p:txBody>
          <a:bodyPr wrap="none">
            <a:spAutoFit/>
          </a:bodyPr>
          <a:lstStyle/>
          <a:p>
            <a:pPr algn="ctr">
              <a:defRPr/>
            </a:pPr>
            <a:r>
              <a:rPr lang="en-GB" dirty="0">
                <a:solidFill>
                  <a:schemeClr val="tx1"/>
                </a:solidFill>
              </a:rPr>
              <a:t>0X0000B08</a:t>
            </a:r>
          </a:p>
        </p:txBody>
      </p:sp>
      <p:sp>
        <p:nvSpPr>
          <p:cNvPr id="12" name="Rectangle 11">
            <a:extLst>
              <a:ext uri="{FF2B5EF4-FFF2-40B4-BE49-F238E27FC236}">
                <a16:creationId xmlns:a16="http://schemas.microsoft.com/office/drawing/2014/main" id="{BFA1D134-32C2-45FB-B395-EBDCA4143D45}"/>
              </a:ext>
            </a:extLst>
          </p:cNvPr>
          <p:cNvSpPr/>
          <p:nvPr/>
        </p:nvSpPr>
        <p:spPr>
          <a:xfrm>
            <a:off x="2950201" y="5874646"/>
            <a:ext cx="1334019" cy="369332"/>
          </a:xfrm>
          <a:prstGeom prst="rect">
            <a:avLst/>
          </a:prstGeom>
        </p:spPr>
        <p:txBody>
          <a:bodyPr wrap="none">
            <a:spAutoFit/>
          </a:bodyPr>
          <a:lstStyle/>
          <a:p>
            <a:pPr algn="ctr">
              <a:defRPr/>
            </a:pPr>
            <a:r>
              <a:rPr lang="en-GB" dirty="0">
                <a:solidFill>
                  <a:schemeClr val="tx1"/>
                </a:solidFill>
              </a:rPr>
              <a:t>0X0000B0C</a:t>
            </a:r>
          </a:p>
        </p:txBody>
      </p:sp>
      <p:cxnSp>
        <p:nvCxnSpPr>
          <p:cNvPr id="13" name="Straight Connector 12">
            <a:extLst>
              <a:ext uri="{FF2B5EF4-FFF2-40B4-BE49-F238E27FC236}">
                <a16:creationId xmlns:a16="http://schemas.microsoft.com/office/drawing/2014/main" id="{6B42C8F3-97F5-440C-B2C2-7894653DDF4C}"/>
              </a:ext>
            </a:extLst>
          </p:cNvPr>
          <p:cNvCxnSpPr/>
          <p:nvPr/>
        </p:nvCxnSpPr>
        <p:spPr bwMode="auto">
          <a:xfrm>
            <a:off x="1749695" y="3350817"/>
            <a:ext cx="0" cy="428119"/>
          </a:xfrm>
          <a:prstGeom prst="line">
            <a:avLst/>
          </a:prstGeom>
          <a:noFill/>
          <a:ln w="19050" cap="flat" cmpd="sng" algn="ctr">
            <a:solidFill>
              <a:schemeClr val="tx1"/>
            </a:solidFill>
            <a:prstDash val="sysDot"/>
            <a:round/>
            <a:headEnd type="none" w="med" len="med"/>
            <a:tailEnd type="none" w="med" len="med"/>
          </a:ln>
          <a:effectLst/>
        </p:spPr>
      </p:cxnSp>
      <p:sp>
        <p:nvSpPr>
          <p:cNvPr id="14" name="Freeform 66">
            <a:extLst>
              <a:ext uri="{FF2B5EF4-FFF2-40B4-BE49-F238E27FC236}">
                <a16:creationId xmlns:a16="http://schemas.microsoft.com/office/drawing/2014/main" id="{AED7B9D4-9111-4479-8D99-CC87A8516464}"/>
              </a:ext>
            </a:extLst>
          </p:cNvPr>
          <p:cNvSpPr/>
          <p:nvPr/>
        </p:nvSpPr>
        <p:spPr bwMode="auto">
          <a:xfrm flipV="1">
            <a:off x="3596913" y="2972029"/>
            <a:ext cx="3966050" cy="608276"/>
          </a:xfrm>
          <a:custGeom>
            <a:avLst/>
            <a:gdLst>
              <a:gd name="connsiteX0" fmla="*/ 0 w 2768600"/>
              <a:gd name="connsiteY0" fmla="*/ 876494 h 876494"/>
              <a:gd name="connsiteX1" fmla="*/ 444500 w 2768600"/>
              <a:gd name="connsiteY1" fmla="*/ 863794 h 876494"/>
              <a:gd name="connsiteX2" fmla="*/ 660400 w 2768600"/>
              <a:gd name="connsiteY2" fmla="*/ 787594 h 876494"/>
              <a:gd name="connsiteX3" fmla="*/ 736600 w 2768600"/>
              <a:gd name="connsiteY3" fmla="*/ 762194 h 876494"/>
              <a:gd name="connsiteX4" fmla="*/ 825500 w 2768600"/>
              <a:gd name="connsiteY4" fmla="*/ 711394 h 876494"/>
              <a:gd name="connsiteX5" fmla="*/ 863600 w 2768600"/>
              <a:gd name="connsiteY5" fmla="*/ 698694 h 876494"/>
              <a:gd name="connsiteX6" fmla="*/ 939800 w 2768600"/>
              <a:gd name="connsiteY6" fmla="*/ 647894 h 876494"/>
              <a:gd name="connsiteX7" fmla="*/ 1079500 w 2768600"/>
              <a:gd name="connsiteY7" fmla="*/ 571694 h 876494"/>
              <a:gd name="connsiteX8" fmla="*/ 1130300 w 2768600"/>
              <a:gd name="connsiteY8" fmla="*/ 546294 h 876494"/>
              <a:gd name="connsiteX9" fmla="*/ 1181100 w 2768600"/>
              <a:gd name="connsiteY9" fmla="*/ 508194 h 876494"/>
              <a:gd name="connsiteX10" fmla="*/ 1244600 w 2768600"/>
              <a:gd name="connsiteY10" fmla="*/ 482794 h 876494"/>
              <a:gd name="connsiteX11" fmla="*/ 1346200 w 2768600"/>
              <a:gd name="connsiteY11" fmla="*/ 431994 h 876494"/>
              <a:gd name="connsiteX12" fmla="*/ 1384300 w 2768600"/>
              <a:gd name="connsiteY12" fmla="*/ 393894 h 876494"/>
              <a:gd name="connsiteX13" fmla="*/ 1498600 w 2768600"/>
              <a:gd name="connsiteY13" fmla="*/ 330394 h 876494"/>
              <a:gd name="connsiteX14" fmla="*/ 1562100 w 2768600"/>
              <a:gd name="connsiteY14" fmla="*/ 304994 h 876494"/>
              <a:gd name="connsiteX15" fmla="*/ 1676400 w 2768600"/>
              <a:gd name="connsiteY15" fmla="*/ 241494 h 876494"/>
              <a:gd name="connsiteX16" fmla="*/ 1714500 w 2768600"/>
              <a:gd name="connsiteY16" fmla="*/ 216094 h 876494"/>
              <a:gd name="connsiteX17" fmla="*/ 1790700 w 2768600"/>
              <a:gd name="connsiteY17" fmla="*/ 203394 h 876494"/>
              <a:gd name="connsiteX18" fmla="*/ 1854200 w 2768600"/>
              <a:gd name="connsiteY18" fmla="*/ 190694 h 876494"/>
              <a:gd name="connsiteX19" fmla="*/ 1930400 w 2768600"/>
              <a:gd name="connsiteY19" fmla="*/ 152594 h 876494"/>
              <a:gd name="connsiteX20" fmla="*/ 1981200 w 2768600"/>
              <a:gd name="connsiteY20" fmla="*/ 127194 h 876494"/>
              <a:gd name="connsiteX21" fmla="*/ 2057400 w 2768600"/>
              <a:gd name="connsiteY21" fmla="*/ 114494 h 876494"/>
              <a:gd name="connsiteX22" fmla="*/ 2095500 w 2768600"/>
              <a:gd name="connsiteY22" fmla="*/ 89094 h 876494"/>
              <a:gd name="connsiteX23" fmla="*/ 2451100 w 2768600"/>
              <a:gd name="connsiteY23" fmla="*/ 38294 h 876494"/>
              <a:gd name="connsiteX24" fmla="*/ 2641600 w 2768600"/>
              <a:gd name="connsiteY24" fmla="*/ 12894 h 876494"/>
              <a:gd name="connsiteX25" fmla="*/ 2768600 w 2768600"/>
              <a:gd name="connsiteY25" fmla="*/ 194 h 87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68600" h="876494">
                <a:moveTo>
                  <a:pt x="0" y="876494"/>
                </a:moveTo>
                <a:cubicBezTo>
                  <a:pt x="148167" y="872261"/>
                  <a:pt x="297105" y="879474"/>
                  <a:pt x="444500" y="863794"/>
                </a:cubicBezTo>
                <a:cubicBezTo>
                  <a:pt x="502590" y="857614"/>
                  <a:pt x="596540" y="810816"/>
                  <a:pt x="660400" y="787594"/>
                </a:cubicBezTo>
                <a:cubicBezTo>
                  <a:pt x="685562" y="778444"/>
                  <a:pt x="714323" y="777046"/>
                  <a:pt x="736600" y="762194"/>
                </a:cubicBezTo>
                <a:cubicBezTo>
                  <a:pt x="774864" y="736685"/>
                  <a:pt x="780384" y="730730"/>
                  <a:pt x="825500" y="711394"/>
                </a:cubicBezTo>
                <a:cubicBezTo>
                  <a:pt x="837805" y="706121"/>
                  <a:pt x="851898" y="705195"/>
                  <a:pt x="863600" y="698694"/>
                </a:cubicBezTo>
                <a:cubicBezTo>
                  <a:pt x="890285" y="683869"/>
                  <a:pt x="912496" y="661546"/>
                  <a:pt x="939800" y="647894"/>
                </a:cubicBezTo>
                <a:cubicBezTo>
                  <a:pt x="1118933" y="558328"/>
                  <a:pt x="921368" y="659545"/>
                  <a:pt x="1079500" y="571694"/>
                </a:cubicBezTo>
                <a:cubicBezTo>
                  <a:pt x="1096050" y="562500"/>
                  <a:pt x="1114246" y="556328"/>
                  <a:pt x="1130300" y="546294"/>
                </a:cubicBezTo>
                <a:cubicBezTo>
                  <a:pt x="1148249" y="535076"/>
                  <a:pt x="1162597" y="518473"/>
                  <a:pt x="1181100" y="508194"/>
                </a:cubicBezTo>
                <a:cubicBezTo>
                  <a:pt x="1201028" y="497123"/>
                  <a:pt x="1224210" y="492989"/>
                  <a:pt x="1244600" y="482794"/>
                </a:cubicBezTo>
                <a:cubicBezTo>
                  <a:pt x="1396782" y="406703"/>
                  <a:pt x="1126468" y="519887"/>
                  <a:pt x="1346200" y="431994"/>
                </a:cubicBezTo>
                <a:cubicBezTo>
                  <a:pt x="1358900" y="419294"/>
                  <a:pt x="1369932" y="404670"/>
                  <a:pt x="1384300" y="393894"/>
                </a:cubicBezTo>
                <a:cubicBezTo>
                  <a:pt x="1407615" y="376408"/>
                  <a:pt x="1468993" y="343553"/>
                  <a:pt x="1498600" y="330394"/>
                </a:cubicBezTo>
                <a:cubicBezTo>
                  <a:pt x="1519432" y="321135"/>
                  <a:pt x="1541268" y="314253"/>
                  <a:pt x="1562100" y="304994"/>
                </a:cubicBezTo>
                <a:cubicBezTo>
                  <a:pt x="1604087" y="286333"/>
                  <a:pt x="1636943" y="266154"/>
                  <a:pt x="1676400" y="241494"/>
                </a:cubicBezTo>
                <a:cubicBezTo>
                  <a:pt x="1689343" y="233404"/>
                  <a:pt x="1700020" y="220921"/>
                  <a:pt x="1714500" y="216094"/>
                </a:cubicBezTo>
                <a:cubicBezTo>
                  <a:pt x="1738929" y="207951"/>
                  <a:pt x="1765365" y="208000"/>
                  <a:pt x="1790700" y="203394"/>
                </a:cubicBezTo>
                <a:cubicBezTo>
                  <a:pt x="1811938" y="199533"/>
                  <a:pt x="1833033" y="194927"/>
                  <a:pt x="1854200" y="190694"/>
                </a:cubicBezTo>
                <a:cubicBezTo>
                  <a:pt x="1927419" y="141881"/>
                  <a:pt x="1856788" y="184142"/>
                  <a:pt x="1930400" y="152594"/>
                </a:cubicBezTo>
                <a:cubicBezTo>
                  <a:pt x="1947801" y="145136"/>
                  <a:pt x="1963066" y="132634"/>
                  <a:pt x="1981200" y="127194"/>
                </a:cubicBezTo>
                <a:cubicBezTo>
                  <a:pt x="2005864" y="119795"/>
                  <a:pt x="2032000" y="118727"/>
                  <a:pt x="2057400" y="114494"/>
                </a:cubicBezTo>
                <a:cubicBezTo>
                  <a:pt x="2070100" y="106027"/>
                  <a:pt x="2081411" y="94965"/>
                  <a:pt x="2095500" y="89094"/>
                </a:cubicBezTo>
                <a:cubicBezTo>
                  <a:pt x="2242555" y="27821"/>
                  <a:pt x="2257250" y="48497"/>
                  <a:pt x="2451100" y="38294"/>
                </a:cubicBezTo>
                <a:lnTo>
                  <a:pt x="2641600" y="12894"/>
                </a:lnTo>
                <a:cubicBezTo>
                  <a:pt x="2749987" y="-2590"/>
                  <a:pt x="2681868" y="194"/>
                  <a:pt x="2768600" y="194"/>
                </a:cubicBezTo>
              </a:path>
            </a:pathLst>
          </a:custGeom>
          <a:noFill/>
          <a:ln w="19050" cap="flat" cmpd="sng" algn="ctr">
            <a:solidFill>
              <a:srgbClr val="FF00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15" name="Rectangle 14">
            <a:extLst>
              <a:ext uri="{FF2B5EF4-FFF2-40B4-BE49-F238E27FC236}">
                <a16:creationId xmlns:a16="http://schemas.microsoft.com/office/drawing/2014/main" id="{FDDC2674-B1F0-425B-9D54-81CBBBB68596}"/>
              </a:ext>
            </a:extLst>
          </p:cNvPr>
          <p:cNvSpPr/>
          <p:nvPr/>
        </p:nvSpPr>
        <p:spPr bwMode="auto">
          <a:xfrm>
            <a:off x="415508" y="1514706"/>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6" name="Rectangle 15">
            <a:extLst>
              <a:ext uri="{FF2B5EF4-FFF2-40B4-BE49-F238E27FC236}">
                <a16:creationId xmlns:a16="http://schemas.microsoft.com/office/drawing/2014/main" id="{079305C6-0788-40DB-90F3-49CE7E9842F7}"/>
              </a:ext>
            </a:extLst>
          </p:cNvPr>
          <p:cNvSpPr/>
          <p:nvPr/>
        </p:nvSpPr>
        <p:spPr bwMode="auto">
          <a:xfrm>
            <a:off x="415508" y="1776643"/>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7" name="Rectangle 16">
            <a:extLst>
              <a:ext uri="{FF2B5EF4-FFF2-40B4-BE49-F238E27FC236}">
                <a16:creationId xmlns:a16="http://schemas.microsoft.com/office/drawing/2014/main" id="{8E32626C-BFE6-4AA5-9292-450218A3C71E}"/>
              </a:ext>
            </a:extLst>
          </p:cNvPr>
          <p:cNvSpPr/>
          <p:nvPr/>
        </p:nvSpPr>
        <p:spPr bwMode="auto">
          <a:xfrm>
            <a:off x="415508" y="2052868"/>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solidFill>
                  <a:srgbClr val="FF0000"/>
                </a:solidFill>
              </a:rPr>
              <a:t>0X0000B04</a:t>
            </a:r>
          </a:p>
        </p:txBody>
      </p:sp>
      <p:sp>
        <p:nvSpPr>
          <p:cNvPr id="18" name="Rectangle 17">
            <a:extLst>
              <a:ext uri="{FF2B5EF4-FFF2-40B4-BE49-F238E27FC236}">
                <a16:creationId xmlns:a16="http://schemas.microsoft.com/office/drawing/2014/main" id="{0E6E0F5A-66B0-4F6C-A6DE-C9222AD8C26F}"/>
              </a:ext>
            </a:extLst>
          </p:cNvPr>
          <p:cNvSpPr/>
          <p:nvPr/>
        </p:nvSpPr>
        <p:spPr bwMode="auto">
          <a:xfrm>
            <a:off x="415508" y="2341793"/>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19" name="Rectangle 18">
            <a:extLst>
              <a:ext uri="{FF2B5EF4-FFF2-40B4-BE49-F238E27FC236}">
                <a16:creationId xmlns:a16="http://schemas.microsoft.com/office/drawing/2014/main" id="{258E257E-226F-4551-9AA0-37D4EE7D9898}"/>
              </a:ext>
            </a:extLst>
          </p:cNvPr>
          <p:cNvSpPr/>
          <p:nvPr/>
        </p:nvSpPr>
        <p:spPr bwMode="auto">
          <a:xfrm>
            <a:off x="415508" y="2603731"/>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sp>
        <p:nvSpPr>
          <p:cNvPr id="20" name="Rectangle 19">
            <a:extLst>
              <a:ext uri="{FF2B5EF4-FFF2-40B4-BE49-F238E27FC236}">
                <a16:creationId xmlns:a16="http://schemas.microsoft.com/office/drawing/2014/main" id="{8ABC9564-B7EB-4AE9-BE3C-5A485881C8AB}"/>
              </a:ext>
            </a:extLst>
          </p:cNvPr>
          <p:cNvSpPr/>
          <p:nvPr/>
        </p:nvSpPr>
        <p:spPr bwMode="auto">
          <a:xfrm>
            <a:off x="415508" y="2891068"/>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fontAlgn="auto">
              <a:spcBef>
                <a:spcPts val="0"/>
              </a:spcBef>
              <a:spcAft>
                <a:spcPts val="0"/>
              </a:spcAft>
              <a:defRPr/>
            </a:pPr>
            <a:r>
              <a:rPr lang="en-GB" sz="1050" dirty="0">
                <a:solidFill>
                  <a:schemeClr val="tx1"/>
                </a:solidFill>
              </a:rPr>
              <a:t>                  </a:t>
            </a:r>
            <a:r>
              <a:rPr lang="en-GB" sz="1050" dirty="0">
                <a:solidFill>
                  <a:srgbClr val="FF0000"/>
                </a:solidFill>
              </a:rPr>
              <a:t>0xBBBB000C</a:t>
            </a:r>
          </a:p>
        </p:txBody>
      </p:sp>
      <p:sp>
        <p:nvSpPr>
          <p:cNvPr id="21" name="Rectangle 20">
            <a:extLst>
              <a:ext uri="{FF2B5EF4-FFF2-40B4-BE49-F238E27FC236}">
                <a16:creationId xmlns:a16="http://schemas.microsoft.com/office/drawing/2014/main" id="{419D9802-8F18-4B06-827F-9A1342576E1F}"/>
              </a:ext>
            </a:extLst>
          </p:cNvPr>
          <p:cNvSpPr/>
          <p:nvPr/>
        </p:nvSpPr>
        <p:spPr bwMode="auto">
          <a:xfrm>
            <a:off x="415508" y="3141893"/>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050" dirty="0"/>
          </a:p>
        </p:txBody>
      </p:sp>
      <p:graphicFrame>
        <p:nvGraphicFramePr>
          <p:cNvPr id="22" name="Table 21">
            <a:extLst>
              <a:ext uri="{FF2B5EF4-FFF2-40B4-BE49-F238E27FC236}">
                <a16:creationId xmlns:a16="http://schemas.microsoft.com/office/drawing/2014/main" id="{D84E5E97-E1DE-46C4-9ACC-CC44B3E03543}"/>
              </a:ext>
            </a:extLst>
          </p:cNvPr>
          <p:cNvGraphicFramePr>
            <a:graphicFrameLocks noGrp="1"/>
          </p:cNvGraphicFramePr>
          <p:nvPr>
            <p:extLst>
              <p:ext uri="{D42A27DB-BD31-4B8C-83A1-F6EECF244321}">
                <p14:modId xmlns:p14="http://schemas.microsoft.com/office/powerpoint/2010/main" val="2477702920"/>
              </p:ext>
            </p:extLst>
          </p:nvPr>
        </p:nvGraphicFramePr>
        <p:xfrm>
          <a:off x="3502518" y="1413901"/>
          <a:ext cx="888320" cy="1958340"/>
        </p:xfrm>
        <a:graphic>
          <a:graphicData uri="http://schemas.openxmlformats.org/drawingml/2006/table">
            <a:tbl>
              <a:tblPr firstRow="1" bandRow="1">
                <a:tableStyleId>{5C22544A-7EE6-4342-B048-85BDC9FD1C3A}</a:tableStyleId>
              </a:tblPr>
              <a:tblGrid>
                <a:gridCol w="888320">
                  <a:extLst>
                    <a:ext uri="{9D8B030D-6E8A-4147-A177-3AD203B41FA5}">
                      <a16:colId xmlns:a16="http://schemas.microsoft.com/office/drawing/2014/main" val="20000"/>
                    </a:ext>
                  </a:extLst>
                </a:gridCol>
              </a:tblGrid>
              <a:tr h="312420">
                <a:tc>
                  <a:txBody>
                    <a:bodyPr/>
                    <a:lstStyle/>
                    <a:p>
                      <a:r>
                        <a:rPr lang="en-GB" sz="1200" b="1" dirty="0">
                          <a:solidFill>
                            <a:schemeClr val="tx1"/>
                          </a:solidFill>
                        </a:rPr>
                        <a:t>R0</a:t>
                      </a:r>
                      <a:endParaRPr lang="en-GB" sz="1200" b="1" dirty="0"/>
                    </a:p>
                  </a:txBody>
                  <a:tcPr marL="121872" marR="121872">
                    <a:solidFill>
                      <a:schemeClr val="bg1"/>
                    </a:solidFill>
                  </a:tcPr>
                </a:tc>
                <a:extLst>
                  <a:ext uri="{0D108BD9-81ED-4DB2-BD59-A6C34878D82A}">
                    <a16:rowId xmlns:a16="http://schemas.microsoft.com/office/drawing/2014/main" val="10000"/>
                  </a:ext>
                </a:extLst>
              </a:tr>
              <a:tr h="241228">
                <a:tc>
                  <a:txBody>
                    <a:bodyPr/>
                    <a:lstStyle/>
                    <a:p>
                      <a:r>
                        <a:rPr lang="en-GB" sz="1200" b="1" dirty="0"/>
                        <a:t>R1</a:t>
                      </a:r>
                    </a:p>
                  </a:txBody>
                  <a:tcPr marL="121872" marR="121872">
                    <a:solidFill>
                      <a:schemeClr val="bg1"/>
                    </a:solidFill>
                  </a:tcPr>
                </a:tc>
                <a:extLst>
                  <a:ext uri="{0D108BD9-81ED-4DB2-BD59-A6C34878D82A}">
                    <a16:rowId xmlns:a16="http://schemas.microsoft.com/office/drawing/2014/main" val="10001"/>
                  </a:ext>
                </a:extLst>
              </a:tr>
              <a:tr h="241228">
                <a:tc>
                  <a:txBody>
                    <a:bodyPr/>
                    <a:lstStyle/>
                    <a:p>
                      <a:r>
                        <a:rPr lang="en-GB" sz="1200" b="1" dirty="0"/>
                        <a:t>R2</a:t>
                      </a:r>
                    </a:p>
                  </a:txBody>
                  <a:tcPr marL="121872" marR="121872">
                    <a:solidFill>
                      <a:schemeClr val="bg1"/>
                    </a:solidFill>
                  </a:tcPr>
                </a:tc>
                <a:extLst>
                  <a:ext uri="{0D108BD9-81ED-4DB2-BD59-A6C34878D82A}">
                    <a16:rowId xmlns:a16="http://schemas.microsoft.com/office/drawing/2014/main" val="10002"/>
                  </a:ext>
                </a:extLst>
              </a:tr>
              <a:tr h="241228">
                <a:tc>
                  <a:txBody>
                    <a:bodyPr/>
                    <a:lstStyle/>
                    <a:p>
                      <a:r>
                        <a:rPr lang="en-GB" sz="1200" b="1" dirty="0"/>
                        <a:t>R3</a:t>
                      </a:r>
                    </a:p>
                  </a:txBody>
                  <a:tcPr marL="121872" marR="121872">
                    <a:solidFill>
                      <a:schemeClr val="bg1"/>
                    </a:solidFill>
                  </a:tcPr>
                </a:tc>
                <a:extLst>
                  <a:ext uri="{0D108BD9-81ED-4DB2-BD59-A6C34878D82A}">
                    <a16:rowId xmlns:a16="http://schemas.microsoft.com/office/drawing/2014/main" val="10003"/>
                  </a:ext>
                </a:extLst>
              </a:tr>
              <a:tr h="241228">
                <a:tc>
                  <a:txBody>
                    <a:bodyPr/>
                    <a:lstStyle/>
                    <a:p>
                      <a:r>
                        <a:rPr lang="en-GB" sz="1200" b="1" dirty="0"/>
                        <a:t>R4</a:t>
                      </a:r>
                    </a:p>
                  </a:txBody>
                  <a:tcPr marL="121872" marR="121872">
                    <a:solidFill>
                      <a:schemeClr val="bg1"/>
                    </a:solidFill>
                  </a:tcPr>
                </a:tc>
                <a:extLst>
                  <a:ext uri="{0D108BD9-81ED-4DB2-BD59-A6C34878D82A}">
                    <a16:rowId xmlns:a16="http://schemas.microsoft.com/office/drawing/2014/main" val="10004"/>
                  </a:ext>
                </a:extLst>
              </a:tr>
              <a:tr h="241228">
                <a:tc>
                  <a:txBody>
                    <a:bodyPr/>
                    <a:lstStyle/>
                    <a:p>
                      <a:r>
                        <a:rPr lang="en-GB" sz="1200" b="1" dirty="0"/>
                        <a:t>R5</a:t>
                      </a:r>
                    </a:p>
                  </a:txBody>
                  <a:tcPr marL="121872" marR="121872">
                    <a:solidFill>
                      <a:schemeClr val="bg1"/>
                    </a:solidFill>
                  </a:tcPr>
                </a:tc>
                <a:extLst>
                  <a:ext uri="{0D108BD9-81ED-4DB2-BD59-A6C34878D82A}">
                    <a16:rowId xmlns:a16="http://schemas.microsoft.com/office/drawing/2014/main" val="10005"/>
                  </a:ext>
                </a:extLst>
              </a:tr>
              <a:tr h="241228">
                <a:tc>
                  <a:txBody>
                    <a:bodyPr/>
                    <a:lstStyle/>
                    <a:p>
                      <a:r>
                        <a:rPr lang="en-GB" sz="1200" b="1" dirty="0"/>
                        <a:t>R6</a:t>
                      </a:r>
                    </a:p>
                  </a:txBody>
                  <a:tcPr marL="121872" marR="121872">
                    <a:solidFill>
                      <a:schemeClr val="bg1"/>
                    </a:solidFill>
                  </a:tcPr>
                </a:tc>
                <a:extLst>
                  <a:ext uri="{0D108BD9-81ED-4DB2-BD59-A6C34878D82A}">
                    <a16:rowId xmlns:a16="http://schemas.microsoft.com/office/drawing/2014/main" val="10006"/>
                  </a:ext>
                </a:extLst>
              </a:tr>
            </a:tbl>
          </a:graphicData>
        </a:graphic>
      </p:graphicFrame>
      <p:graphicFrame>
        <p:nvGraphicFramePr>
          <p:cNvPr id="23" name="Table 22">
            <a:extLst>
              <a:ext uri="{FF2B5EF4-FFF2-40B4-BE49-F238E27FC236}">
                <a16:creationId xmlns:a16="http://schemas.microsoft.com/office/drawing/2014/main" id="{2CF49188-3AB1-46F2-AE23-CAF82B7AEB5C}"/>
              </a:ext>
            </a:extLst>
          </p:cNvPr>
          <p:cNvGraphicFramePr>
            <a:graphicFrameLocks noGrp="1"/>
          </p:cNvGraphicFramePr>
          <p:nvPr>
            <p:extLst>
              <p:ext uri="{D42A27DB-BD31-4B8C-83A1-F6EECF244321}">
                <p14:modId xmlns:p14="http://schemas.microsoft.com/office/powerpoint/2010/main" val="459103044"/>
              </p:ext>
            </p:extLst>
          </p:nvPr>
        </p:nvGraphicFramePr>
        <p:xfrm>
          <a:off x="7637021" y="3039795"/>
          <a:ext cx="2722772" cy="147828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2722772">
                  <a:extLst>
                    <a:ext uri="{9D8B030D-6E8A-4147-A177-3AD203B41FA5}">
                      <a16:colId xmlns:a16="http://schemas.microsoft.com/office/drawing/2014/main" val="20000"/>
                    </a:ext>
                  </a:extLst>
                </a:gridCol>
              </a:tblGrid>
              <a:tr h="0">
                <a:tc>
                  <a:txBody>
                    <a:bodyPr/>
                    <a:lstStyle/>
                    <a:p>
                      <a:r>
                        <a:rPr lang="en-GB" b="0" dirty="0">
                          <a:solidFill>
                            <a:schemeClr val="tx1"/>
                          </a:solidFill>
                        </a:rPr>
                        <a:t>0xAAAABBBB</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 </a:t>
                      </a:r>
                      <a:r>
                        <a:rPr lang="en-GB" sz="1800" dirty="0">
                          <a:solidFill>
                            <a:srgbClr val="FF0000"/>
                          </a:solidFill>
                        </a:rPr>
                        <a:t>0xBBBB000C</a:t>
                      </a:r>
                      <a:endParaRPr lang="en-GB" dirty="0">
                        <a:solidFill>
                          <a:schemeClr val="tx1"/>
                        </a:solidFill>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0x000000CF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24" name="Rectangle 23">
            <a:extLst>
              <a:ext uri="{FF2B5EF4-FFF2-40B4-BE49-F238E27FC236}">
                <a16:creationId xmlns:a16="http://schemas.microsoft.com/office/drawing/2014/main" id="{94F01312-C6C9-46C8-93BA-1C6F6EA75B13}"/>
              </a:ext>
            </a:extLst>
          </p:cNvPr>
          <p:cNvSpPr/>
          <p:nvPr/>
        </p:nvSpPr>
        <p:spPr>
          <a:xfrm>
            <a:off x="10163089" y="3063707"/>
            <a:ext cx="1736047" cy="369332"/>
          </a:xfrm>
          <a:prstGeom prst="rect">
            <a:avLst/>
          </a:prstGeom>
        </p:spPr>
        <p:txBody>
          <a:bodyPr wrap="square">
            <a:spAutoFit/>
          </a:bodyPr>
          <a:lstStyle/>
          <a:p>
            <a:pPr algn="ctr">
              <a:defRPr/>
            </a:pPr>
            <a:r>
              <a:rPr lang="en-GB" dirty="0">
                <a:solidFill>
                  <a:schemeClr val="tx1"/>
                </a:solidFill>
              </a:rPr>
              <a:t>0X0000B00</a:t>
            </a:r>
          </a:p>
        </p:txBody>
      </p:sp>
      <p:sp>
        <p:nvSpPr>
          <p:cNvPr id="25" name="Rectangle 24">
            <a:extLst>
              <a:ext uri="{FF2B5EF4-FFF2-40B4-BE49-F238E27FC236}">
                <a16:creationId xmlns:a16="http://schemas.microsoft.com/office/drawing/2014/main" id="{683E58E5-1A95-4DCB-86E4-4A3CD9D28ECB}"/>
              </a:ext>
            </a:extLst>
          </p:cNvPr>
          <p:cNvSpPr/>
          <p:nvPr/>
        </p:nvSpPr>
        <p:spPr>
          <a:xfrm>
            <a:off x="10408446" y="3401139"/>
            <a:ext cx="1285928" cy="369332"/>
          </a:xfrm>
          <a:prstGeom prst="rect">
            <a:avLst/>
          </a:prstGeom>
        </p:spPr>
        <p:txBody>
          <a:bodyPr wrap="none">
            <a:spAutoFit/>
          </a:bodyPr>
          <a:lstStyle/>
          <a:p>
            <a:pPr algn="ctr">
              <a:defRPr/>
            </a:pPr>
            <a:r>
              <a:rPr lang="en-GB" dirty="0">
                <a:solidFill>
                  <a:schemeClr val="tx1"/>
                </a:solidFill>
              </a:rPr>
              <a:t>0X0000B04</a:t>
            </a:r>
          </a:p>
        </p:txBody>
      </p:sp>
      <p:sp>
        <p:nvSpPr>
          <p:cNvPr id="26" name="Rectangle 25">
            <a:extLst>
              <a:ext uri="{FF2B5EF4-FFF2-40B4-BE49-F238E27FC236}">
                <a16:creationId xmlns:a16="http://schemas.microsoft.com/office/drawing/2014/main" id="{8040223F-B410-4018-8201-4E44279DA3BA}"/>
              </a:ext>
            </a:extLst>
          </p:cNvPr>
          <p:cNvSpPr/>
          <p:nvPr/>
        </p:nvSpPr>
        <p:spPr>
          <a:xfrm>
            <a:off x="10367852" y="3814497"/>
            <a:ext cx="1285928" cy="369332"/>
          </a:xfrm>
          <a:prstGeom prst="rect">
            <a:avLst/>
          </a:prstGeom>
        </p:spPr>
        <p:txBody>
          <a:bodyPr wrap="none">
            <a:spAutoFit/>
          </a:bodyPr>
          <a:lstStyle/>
          <a:p>
            <a:pPr algn="ctr">
              <a:defRPr/>
            </a:pPr>
            <a:r>
              <a:rPr lang="en-GB" dirty="0">
                <a:solidFill>
                  <a:schemeClr val="tx1"/>
                </a:solidFill>
              </a:rPr>
              <a:t>0X0000B08</a:t>
            </a:r>
          </a:p>
        </p:txBody>
      </p:sp>
      <p:sp>
        <p:nvSpPr>
          <p:cNvPr id="27" name="Rectangle 26">
            <a:extLst>
              <a:ext uri="{FF2B5EF4-FFF2-40B4-BE49-F238E27FC236}">
                <a16:creationId xmlns:a16="http://schemas.microsoft.com/office/drawing/2014/main" id="{B1DF837D-A372-4B82-A010-F0341426E75A}"/>
              </a:ext>
            </a:extLst>
          </p:cNvPr>
          <p:cNvSpPr/>
          <p:nvPr/>
        </p:nvSpPr>
        <p:spPr>
          <a:xfrm>
            <a:off x="10364104" y="4252251"/>
            <a:ext cx="1334019" cy="369332"/>
          </a:xfrm>
          <a:prstGeom prst="rect">
            <a:avLst/>
          </a:prstGeom>
        </p:spPr>
        <p:txBody>
          <a:bodyPr wrap="none">
            <a:spAutoFit/>
          </a:bodyPr>
          <a:lstStyle/>
          <a:p>
            <a:pPr algn="ctr">
              <a:defRPr/>
            </a:pPr>
            <a:r>
              <a:rPr lang="en-GB" dirty="0">
                <a:solidFill>
                  <a:schemeClr val="tx1"/>
                </a:solidFill>
              </a:rPr>
              <a:t>0X0000B0C</a:t>
            </a:r>
          </a:p>
        </p:txBody>
      </p:sp>
      <p:sp>
        <p:nvSpPr>
          <p:cNvPr id="28" name="TextBox 27">
            <a:extLst>
              <a:ext uri="{FF2B5EF4-FFF2-40B4-BE49-F238E27FC236}">
                <a16:creationId xmlns:a16="http://schemas.microsoft.com/office/drawing/2014/main" id="{2135E83E-177F-4535-B219-642A041309F9}"/>
              </a:ext>
            </a:extLst>
          </p:cNvPr>
          <p:cNvSpPr txBox="1"/>
          <p:nvPr/>
        </p:nvSpPr>
        <p:spPr>
          <a:xfrm>
            <a:off x="415508" y="962025"/>
            <a:ext cx="9425529" cy="400110"/>
          </a:xfrm>
          <a:prstGeom prst="rect">
            <a:avLst/>
          </a:prstGeom>
          <a:noFill/>
        </p:spPr>
        <p:txBody>
          <a:bodyPr wrap="none" rtlCol="0">
            <a:spAutoFit/>
          </a:bodyPr>
          <a:lstStyle/>
          <a:p>
            <a:r>
              <a:rPr lang="en-GB" sz="2000" dirty="0"/>
              <a:t>Before execution                                                    After execution                               </a:t>
            </a:r>
          </a:p>
        </p:txBody>
      </p:sp>
    </p:spTree>
    <p:extLst>
      <p:ext uri="{BB962C8B-B14F-4D97-AF65-F5344CB8AC3E}">
        <p14:creationId xmlns:p14="http://schemas.microsoft.com/office/powerpoint/2010/main" val="313342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Access: STORE</a:t>
            </a:r>
            <a:endParaRPr lang="en-US" dirty="0"/>
          </a:p>
        </p:txBody>
      </p:sp>
      <p:graphicFrame>
        <p:nvGraphicFramePr>
          <p:cNvPr id="6" name="Table 5">
            <a:extLst>
              <a:ext uri="{FF2B5EF4-FFF2-40B4-BE49-F238E27FC236}">
                <a16:creationId xmlns:a16="http://schemas.microsoft.com/office/drawing/2014/main" id="{96446EB5-6166-4C6E-BD4C-D58481D105CC}"/>
              </a:ext>
            </a:extLst>
          </p:cNvPr>
          <p:cNvGraphicFramePr>
            <a:graphicFrameLocks noGrp="1"/>
          </p:cNvGraphicFramePr>
          <p:nvPr>
            <p:extLst>
              <p:ext uri="{D42A27DB-BD31-4B8C-83A1-F6EECF244321}">
                <p14:modId xmlns:p14="http://schemas.microsoft.com/office/powerpoint/2010/main" val="335649359"/>
              </p:ext>
            </p:extLst>
          </p:nvPr>
        </p:nvGraphicFramePr>
        <p:xfrm>
          <a:off x="492125" y="1522531"/>
          <a:ext cx="11552486" cy="2142736"/>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8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0"/>
                  </a:ext>
                </a:extLst>
              </a:tr>
              <a:tr h="54151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STR </a:t>
                      </a:r>
                      <a:r>
                        <a:rPr lang="en-GB" sz="1200" b="0" i="0" u="none" strike="noStrike" baseline="0" dirty="0">
                          <a:effectLst/>
                          <a:latin typeface="+mn-lt"/>
                          <a:cs typeface="Arial" panose="020B0604020202020204" pitchFamily="34" charset="0"/>
                        </a:rPr>
                        <a:t>&lt;Rt&gt;, [&lt;Rn&gt;,&lt;Rm&gt;]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Write word</a:t>
                      </a:r>
                      <a:r>
                        <a:rPr lang="en-GB" sz="1200" b="0" i="0" u="none" strike="noStrike" baseline="0" dirty="0">
                          <a:effectLst/>
                          <a:latin typeface="+mn-lt"/>
                          <a:cs typeface="Arial" panose="020B0604020202020204" pitchFamily="34" charset="0"/>
                        </a:rPr>
                        <a:t> to memory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memory [&lt;Rn&gt;+&lt;Rm&gt;] = Rt.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STR   R0,   [R1,   R2]</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memory [R1+R2] = R0</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1"/>
                  </a:ext>
                </a:extLst>
              </a:tr>
              <a:tr h="54151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STRH </a:t>
                      </a:r>
                      <a:r>
                        <a:rPr lang="en-GB" sz="1200" b="0" i="0" u="none" strike="noStrike" baseline="0" dirty="0">
                          <a:effectLst/>
                          <a:latin typeface="+mn-lt"/>
                          <a:cs typeface="Arial" panose="020B0604020202020204" pitchFamily="34" charset="0"/>
                        </a:rPr>
                        <a:t>&lt;Rt&gt;, [&lt;Rn&gt;,&lt;Rm&gt;]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Write half word</a:t>
                      </a:r>
                      <a:r>
                        <a:rPr lang="en-GB" sz="1200" b="0" i="0" u="none" strike="noStrike" baseline="0" dirty="0">
                          <a:effectLst/>
                          <a:latin typeface="+mn-lt"/>
                          <a:cs typeface="Arial" panose="020B0604020202020204" pitchFamily="34" charset="0"/>
                        </a:rPr>
                        <a:t> to memory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memory [&lt;Rn&gt;+&lt;Rm&gt;] = Rt.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STRH   R0,   [R1,   R2]</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memory [R1+R2] = R0</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2"/>
                  </a:ext>
                </a:extLst>
              </a:tr>
              <a:tr h="54151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STRB </a:t>
                      </a:r>
                      <a:r>
                        <a:rPr lang="en-GB" sz="1200" b="0" i="0" u="none" strike="noStrike" baseline="0" dirty="0">
                          <a:effectLst/>
                          <a:latin typeface="+mn-lt"/>
                          <a:cs typeface="Arial" panose="020B0604020202020204" pitchFamily="34" charset="0"/>
                        </a:rPr>
                        <a:t>&lt;Rt&gt;, [&lt;Rn&gt;,&lt;Rm&gt;]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Write byte </a:t>
                      </a:r>
                      <a:r>
                        <a:rPr lang="en-GB" sz="1200" b="0" i="0" u="none" strike="noStrike" baseline="0" dirty="0">
                          <a:effectLst/>
                          <a:latin typeface="+mn-lt"/>
                          <a:cs typeface="Arial" panose="020B0604020202020204" pitchFamily="34" charset="0"/>
                        </a:rPr>
                        <a:t>to memory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memory [&lt;Rn&gt;+&lt;Rm&gt;] = Rt.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STRB   R0,   [R1,   R2]</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memory [R1+R2] = R0</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37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Multiple Data Access</a:t>
            </a:r>
            <a:endParaRPr lang="en-US" dirty="0"/>
          </a:p>
        </p:txBody>
      </p:sp>
      <p:graphicFrame>
        <p:nvGraphicFramePr>
          <p:cNvPr id="6" name="Table 5">
            <a:extLst>
              <a:ext uri="{FF2B5EF4-FFF2-40B4-BE49-F238E27FC236}">
                <a16:creationId xmlns:a16="http://schemas.microsoft.com/office/drawing/2014/main" id="{18A1DF6E-FC87-4455-8111-D07650E28DAC}"/>
              </a:ext>
            </a:extLst>
          </p:cNvPr>
          <p:cNvGraphicFramePr>
            <a:graphicFrameLocks noGrp="1"/>
          </p:cNvGraphicFramePr>
          <p:nvPr>
            <p:extLst>
              <p:ext uri="{D42A27DB-BD31-4B8C-83A1-F6EECF244321}">
                <p14:modId xmlns:p14="http://schemas.microsoft.com/office/powerpoint/2010/main" val="2392336002"/>
              </p:ext>
            </p:extLst>
          </p:nvPr>
        </p:nvGraphicFramePr>
        <p:xfrm>
          <a:off x="492125" y="1440644"/>
          <a:ext cx="11552486" cy="3353430"/>
        </p:xfrm>
        <a:graphic>
          <a:graphicData uri="http://schemas.openxmlformats.org/drawingml/2006/table">
            <a:tbl>
              <a:tblPr firstRow="1" bandRow="1">
                <a:tableStyleId>{5C22544A-7EE6-4342-B048-85BDC9FD1C3A}</a:tableStyleId>
              </a:tblPr>
              <a:tblGrid>
                <a:gridCol w="3414966">
                  <a:extLst>
                    <a:ext uri="{9D8B030D-6E8A-4147-A177-3AD203B41FA5}">
                      <a16:colId xmlns:a16="http://schemas.microsoft.com/office/drawing/2014/main" val="20000"/>
                    </a:ext>
                  </a:extLst>
                </a:gridCol>
                <a:gridCol w="2970639">
                  <a:extLst>
                    <a:ext uri="{9D8B030D-6E8A-4147-A177-3AD203B41FA5}">
                      <a16:colId xmlns:a16="http://schemas.microsoft.com/office/drawing/2014/main" val="20001"/>
                    </a:ext>
                  </a:extLst>
                </a:gridCol>
                <a:gridCol w="2881774">
                  <a:extLst>
                    <a:ext uri="{9D8B030D-6E8A-4147-A177-3AD203B41FA5}">
                      <a16:colId xmlns:a16="http://schemas.microsoft.com/office/drawing/2014/main" val="20002"/>
                    </a:ext>
                  </a:extLst>
                </a:gridCol>
                <a:gridCol w="2285107">
                  <a:extLst>
                    <a:ext uri="{9D8B030D-6E8A-4147-A177-3AD203B41FA5}">
                      <a16:colId xmlns:a16="http://schemas.microsoft.com/office/drawing/2014/main" val="20003"/>
                    </a:ext>
                  </a:extLst>
                </a:gridCol>
              </a:tblGrid>
              <a:tr h="518114">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 </a:t>
                      </a:r>
                      <a:endParaRPr lang="en-GB" sz="14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697" marB="45697" anchor="ctr"/>
                </a:tc>
                <a:extLst>
                  <a:ext uri="{0D108BD9-81ED-4DB2-BD59-A6C34878D82A}">
                    <a16:rowId xmlns:a16="http://schemas.microsoft.com/office/drawing/2014/main" val="10000"/>
                  </a:ext>
                </a:extLst>
              </a:tr>
              <a:tr h="711477">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LDM &lt;Rn&gt;, {&lt;Ra&gt;, &lt;Rb&gt;,</a:t>
                      </a:r>
                      <a:r>
                        <a:rPr lang="en-GB" sz="1200" b="0" i="0" u="none" strike="noStrike" baseline="0" dirty="0">
                          <a:effectLst/>
                          <a:latin typeface="+mn-lt"/>
                          <a:cs typeface="Arial" panose="020B0604020202020204" pitchFamily="34" charset="0"/>
                        </a:rPr>
                        <a:t> …}</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Load multiple registers from memory.</a:t>
                      </a:r>
                    </a:p>
                  </a:txBody>
                  <a:tcPr marL="121872" marR="121872" marT="45697" marB="4569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LDM   R0,</a:t>
                      </a:r>
                      <a:r>
                        <a:rPr lang="en-GB" sz="1200" b="0" i="0" u="none" strike="noStrike" baseline="0" dirty="0">
                          <a:effectLst/>
                          <a:latin typeface="+mn-lt"/>
                          <a:cs typeface="Arial" panose="020B0604020202020204" pitchFamily="34" charset="0"/>
                        </a:rPr>
                        <a:t>   {R1, R2 – R7}</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R1= memory [R0],</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R2=</a:t>
                      </a:r>
                      <a:r>
                        <a:rPr lang="en-GB" sz="1200" b="0" i="0" u="none" strike="noStrike" baseline="0" dirty="0">
                          <a:effectLst/>
                          <a:latin typeface="+mn-lt"/>
                          <a:cs typeface="Arial" panose="020B0604020202020204" pitchFamily="34" charset="0"/>
                        </a:rPr>
                        <a:t> memory [R0+4],</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R2=</a:t>
                      </a:r>
                      <a:r>
                        <a:rPr lang="en-GB" sz="1200" b="0" i="0" u="none" strike="noStrike" baseline="0" dirty="0">
                          <a:effectLst/>
                          <a:latin typeface="+mn-lt"/>
                          <a:cs typeface="Arial" panose="020B0604020202020204" pitchFamily="34" charset="0"/>
                        </a:rPr>
                        <a:t> memory [R0+24],</a:t>
                      </a:r>
                    </a:p>
                    <a:p>
                      <a:pPr marL="0" marR="0" indent="0" algn="l" rtl="0" eaLnBrk="1" fontAlgn="auto" latinLnBrk="0" hangingPunct="1">
                        <a:spcBef>
                          <a:spcPts val="0"/>
                        </a:spcBef>
                        <a:spcAft>
                          <a:spcPts val="0"/>
                        </a:spcAft>
                      </a:pPr>
                      <a:endParaRPr lang="en-GB" sz="1200" b="0" i="0" u="none" strike="noStrike" baseline="0" dirty="0">
                        <a:effectLst/>
                        <a:latin typeface="+mn-lt"/>
                        <a:cs typeface="Arial" panose="020B0604020202020204" pitchFamily="34" charset="0"/>
                      </a:endParaRPr>
                    </a:p>
                  </a:txBody>
                  <a:tcPr marL="121872" marR="121872" marT="45697" marB="45697" anchor="ctr"/>
                </a:tc>
                <a:extLst>
                  <a:ext uri="{0D108BD9-81ED-4DB2-BD59-A6C34878D82A}">
                    <a16:rowId xmlns:a16="http://schemas.microsoft.com/office/drawing/2014/main" val="10001"/>
                  </a:ext>
                </a:extLst>
              </a:tr>
              <a:tr h="914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LDMIA</a:t>
                      </a:r>
                      <a:r>
                        <a:rPr lang="en-GB" sz="1200" b="0" i="0" u="none" strike="noStrike" baseline="0" dirty="0">
                          <a:effectLst/>
                          <a:latin typeface="+mn-lt"/>
                          <a:cs typeface="Arial" panose="020B0604020202020204" pitchFamily="34" charset="0"/>
                        </a:rPr>
                        <a:t> &lt;Rn&gt;!, {&lt;Ra&gt;, &lt;Rb&gt;, …}</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Load multiple registers from memory,</a:t>
                      </a:r>
                      <a:r>
                        <a:rPr lang="en-GB" sz="1200" b="0" i="0" u="none" strike="noStrike" baseline="0" dirty="0">
                          <a:effectLst/>
                          <a:latin typeface="+mn-lt"/>
                          <a:cs typeface="Arial" panose="020B0604020202020204" pitchFamily="34" charset="0"/>
                        </a:rPr>
                        <a:t> and then increment Rn to the last address + 4.</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LDMIA   R0,</a:t>
                      </a:r>
                      <a:r>
                        <a:rPr lang="en-GB" sz="1200" b="0" i="0" u="none" strike="noStrike" baseline="0" dirty="0">
                          <a:effectLst/>
                          <a:latin typeface="+mn-lt"/>
                          <a:cs typeface="Arial" panose="020B0604020202020204" pitchFamily="34" charset="0"/>
                        </a:rPr>
                        <a:t>   {R1, R2 – R7}</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R1= memory [R0],</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R2=</a:t>
                      </a:r>
                      <a:r>
                        <a:rPr lang="en-GB" sz="1200" b="0" i="0" u="none" strike="noStrike" baseline="0" dirty="0">
                          <a:effectLst/>
                          <a:latin typeface="+mn-lt"/>
                          <a:cs typeface="Arial" panose="020B0604020202020204" pitchFamily="34" charset="0"/>
                        </a:rPr>
                        <a:t> memory [R0+4],</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R0 + 28</a:t>
                      </a:r>
                    </a:p>
                  </a:txBody>
                  <a:tcPr marL="121872" marR="121872" marT="45697" marB="45697" anchor="ctr"/>
                </a:tc>
                <a:extLst>
                  <a:ext uri="{0D108BD9-81ED-4DB2-BD59-A6C34878D82A}">
                    <a16:rowId xmlns:a16="http://schemas.microsoft.com/office/drawing/2014/main" val="10002"/>
                  </a:ext>
                </a:extLst>
              </a:tr>
              <a:tr h="914761">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STMIA </a:t>
                      </a:r>
                      <a:r>
                        <a:rPr lang="en-GB" sz="1200" b="0" i="0" u="none" strike="noStrike" baseline="0" dirty="0">
                          <a:effectLst/>
                          <a:latin typeface="+mn-lt"/>
                          <a:cs typeface="Arial" panose="020B0604020202020204" pitchFamily="34" charset="0"/>
                        </a:rPr>
                        <a:t>&lt;Rn&gt;!, {&lt;Ra&gt;, &lt;Rb&gt;, …}</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Store</a:t>
                      </a:r>
                      <a:r>
                        <a:rPr lang="en-GB" sz="1200" b="0" i="0" u="none" strike="noStrike" baseline="0" dirty="0">
                          <a:effectLst/>
                          <a:latin typeface="+mn-lt"/>
                          <a:cs typeface="Arial" panose="020B0604020202020204" pitchFamily="34" charset="0"/>
                        </a:rPr>
                        <a:t> </a:t>
                      </a:r>
                      <a:r>
                        <a:rPr lang="en-GB" sz="1200" b="0" i="0" u="none" strike="noStrike" dirty="0">
                          <a:effectLst/>
                          <a:latin typeface="+mn-lt"/>
                          <a:cs typeface="Arial" panose="020B0604020202020204" pitchFamily="34" charset="0"/>
                        </a:rPr>
                        <a:t>multiple registers to memory,</a:t>
                      </a:r>
                      <a:r>
                        <a:rPr lang="en-GB" sz="1200" b="0" i="0" u="none" strike="noStrike" baseline="0" dirty="0">
                          <a:effectLst/>
                          <a:latin typeface="+mn-lt"/>
                          <a:cs typeface="Arial" panose="020B0604020202020204" pitchFamily="34" charset="0"/>
                        </a:rPr>
                        <a:t> and then increment Rn to the last address + 4.</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STMIA   R0,</a:t>
                      </a:r>
                      <a:r>
                        <a:rPr lang="en-GB" sz="1200" b="0" i="0" u="none" strike="noStrike" baseline="0" dirty="0">
                          <a:effectLst/>
                          <a:latin typeface="+mn-lt"/>
                          <a:cs typeface="Arial" panose="020B0604020202020204" pitchFamily="34" charset="0"/>
                        </a:rPr>
                        <a:t>   {R1, R2 – R7}</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memory [R0] = R1,</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memory [R0+4] = R2,</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R0 + 4×7</a:t>
                      </a:r>
                    </a:p>
                  </a:txBody>
                  <a:tcPr marL="121872" marR="121872" marT="45697" marB="4569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8060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Stack Access: PUSH and POP</a:t>
            </a:r>
            <a:endParaRPr lang="en-US" dirty="0"/>
          </a:p>
        </p:txBody>
      </p:sp>
      <p:graphicFrame>
        <p:nvGraphicFramePr>
          <p:cNvPr id="6" name="Table 5">
            <a:extLst>
              <a:ext uri="{FF2B5EF4-FFF2-40B4-BE49-F238E27FC236}">
                <a16:creationId xmlns:a16="http://schemas.microsoft.com/office/drawing/2014/main" id="{ECB2DC24-683D-4047-A3FD-A30B0EAAEBC2}"/>
              </a:ext>
            </a:extLst>
          </p:cNvPr>
          <p:cNvGraphicFramePr>
            <a:graphicFrameLocks noGrp="1"/>
          </p:cNvGraphicFramePr>
          <p:nvPr>
            <p:extLst>
              <p:ext uri="{D42A27DB-BD31-4B8C-83A1-F6EECF244321}">
                <p14:modId xmlns:p14="http://schemas.microsoft.com/office/powerpoint/2010/main" val="2637596349"/>
              </p:ext>
            </p:extLst>
          </p:nvPr>
        </p:nvGraphicFramePr>
        <p:xfrm>
          <a:off x="492125" y="1413350"/>
          <a:ext cx="11552486" cy="2498725"/>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239">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99024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PUSH {&lt;Ra&gt;,</a:t>
                      </a:r>
                      <a:r>
                        <a:rPr lang="en-GB" sz="1200" b="0" i="0" u="none" strike="noStrike" baseline="0" dirty="0">
                          <a:effectLst/>
                          <a:latin typeface="+mn-lt"/>
                          <a:cs typeface="Arial" panose="020B0604020202020204" pitchFamily="34" charset="0"/>
                        </a:rPr>
                        <a:t> &lt;Rb&gt;,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Write single or multiple registers into memory and update base register.</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PUSH  {</a:t>
                      </a:r>
                      <a:r>
                        <a:rPr lang="en-GB" sz="1200" b="0" i="0" u="none" strike="noStrike" baseline="0" dirty="0">
                          <a:effectLst/>
                          <a:latin typeface="+mn-lt"/>
                          <a:cs typeface="Arial" panose="020B0604020202020204" pitchFamily="34" charset="0"/>
                        </a:rPr>
                        <a:t> R0,  R1,  R2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Memory </a:t>
                      </a:r>
                      <a:r>
                        <a:rPr lang="en-GB" sz="1200" b="0" i="0" u="none" strike="noStrike" baseline="0" dirty="0">
                          <a:effectLst/>
                          <a:latin typeface="+mn-lt"/>
                          <a:cs typeface="Arial" panose="020B0604020202020204" pitchFamily="34" charset="0"/>
                        </a:rPr>
                        <a:t>[SP- 4]= R0,</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Memory </a:t>
                      </a:r>
                      <a:r>
                        <a:rPr lang="en-GB" sz="1200" b="0" i="0" u="none" strike="noStrike" baseline="0" dirty="0">
                          <a:effectLst/>
                          <a:latin typeface="+mn-lt"/>
                          <a:cs typeface="Arial" panose="020B0604020202020204" pitchFamily="34" charset="0"/>
                        </a:rPr>
                        <a:t>[SP- 8]= R1,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Memory </a:t>
                      </a:r>
                      <a:r>
                        <a:rPr lang="en-GB" sz="1200" b="0" i="0" u="none" strike="noStrike" baseline="0" dirty="0">
                          <a:effectLst/>
                          <a:latin typeface="+mn-lt"/>
                          <a:cs typeface="Arial" panose="020B0604020202020204" pitchFamily="34" charset="0"/>
                        </a:rPr>
                        <a:t>[SP- 12]= R2,</a:t>
                      </a:r>
                      <a:endParaRPr lang="en-GB" sz="1200" b="0" i="0" u="none" strike="noStrike" dirty="0">
                        <a:effectLst/>
                        <a:latin typeface="+mn-lt"/>
                        <a:cs typeface="Arial" panose="020B0604020202020204" pitchFamily="34" charset="0"/>
                      </a:endParaRP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SP</a:t>
                      </a:r>
                      <a:r>
                        <a:rPr lang="en-GB" sz="1200" b="0" i="0" u="none" strike="noStrike" baseline="0" dirty="0">
                          <a:effectLst/>
                          <a:latin typeface="+mn-lt"/>
                          <a:cs typeface="Arial" panose="020B0604020202020204" pitchFamily="34" charset="0"/>
                        </a:rPr>
                        <a:t> = </a:t>
                      </a:r>
                      <a:r>
                        <a:rPr lang="en-GB" sz="1200" b="0" i="0" u="none" strike="noStrike" dirty="0">
                          <a:effectLst/>
                          <a:latin typeface="+mn-lt"/>
                          <a:cs typeface="Arial" panose="020B0604020202020204" pitchFamily="34" charset="0"/>
                        </a:rPr>
                        <a:t>SP-12</a:t>
                      </a:r>
                    </a:p>
                  </a:txBody>
                  <a:tcPr marL="121872" marR="121872" marT="45721" marB="45721" anchor="ctr"/>
                </a:tc>
                <a:extLst>
                  <a:ext uri="{0D108BD9-81ED-4DB2-BD59-A6C34878D82A}">
                    <a16:rowId xmlns:a16="http://schemas.microsoft.com/office/drawing/2014/main" val="10001"/>
                  </a:ext>
                </a:extLst>
              </a:tr>
              <a:tr h="99024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POP</a:t>
                      </a:r>
                      <a:r>
                        <a:rPr lang="en-GB" sz="1200" b="0" i="0" u="none" strike="noStrike" baseline="0" dirty="0">
                          <a:effectLst/>
                          <a:latin typeface="+mn-lt"/>
                          <a:cs typeface="Arial" panose="020B0604020202020204" pitchFamily="34" charset="0"/>
                        </a:rPr>
                        <a:t> {&lt;Ra&gt;, &lt;Rb&gt;,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Read single</a:t>
                      </a:r>
                      <a:r>
                        <a:rPr lang="en-GB" sz="1200" b="0" i="0" u="none" strike="noStrike" baseline="0" dirty="0">
                          <a:effectLst/>
                          <a:latin typeface="+mn-lt"/>
                          <a:cs typeface="Arial" panose="020B0604020202020204" pitchFamily="34" charset="0"/>
                        </a:rPr>
                        <a:t> or multiple registers from memory and update base register.</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POP  { R0,  R1,  R2 }</a:t>
                      </a: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R2</a:t>
                      </a:r>
                      <a:r>
                        <a:rPr lang="en-GB" sz="1200" b="0" i="0" u="none" strike="noStrike" baseline="0" dirty="0">
                          <a:effectLst/>
                          <a:latin typeface="+mn-lt"/>
                          <a:cs typeface="Arial" panose="020B0604020202020204" pitchFamily="34" charset="0"/>
                        </a:rPr>
                        <a:t> = </a:t>
                      </a:r>
                      <a:r>
                        <a:rPr lang="en-GB" sz="1200" b="0" i="0" u="none" strike="noStrike" dirty="0">
                          <a:effectLst/>
                          <a:latin typeface="+mn-lt"/>
                          <a:cs typeface="Arial" panose="020B0604020202020204" pitchFamily="34" charset="0"/>
                        </a:rPr>
                        <a:t>Memory </a:t>
                      </a:r>
                      <a:r>
                        <a:rPr lang="en-GB" sz="1200" b="0" i="0" u="none" strike="noStrike" baseline="0" dirty="0">
                          <a:effectLst/>
                          <a:latin typeface="+mn-lt"/>
                          <a:cs typeface="Arial" panose="020B0604020202020204" pitchFamily="34" charset="0"/>
                        </a:rPr>
                        <a:t>[SP],</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R1 = Memory </a:t>
                      </a:r>
                      <a:r>
                        <a:rPr lang="en-GB" sz="1200" b="0" i="0" u="none" strike="noStrike" baseline="0" dirty="0">
                          <a:effectLst/>
                          <a:latin typeface="+mn-lt"/>
                          <a:cs typeface="Arial" panose="020B0604020202020204" pitchFamily="34" charset="0"/>
                        </a:rPr>
                        <a:t>[SP+ 4],</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Memory </a:t>
                      </a:r>
                      <a:r>
                        <a:rPr lang="en-GB" sz="1200" b="0" i="0" u="none" strike="noStrike" baseline="0" dirty="0">
                          <a:effectLst/>
                          <a:latin typeface="+mn-lt"/>
                          <a:cs typeface="Arial" panose="020B0604020202020204" pitchFamily="34" charset="0"/>
                        </a:rPr>
                        <a:t>[SP+ 8],</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SP</a:t>
                      </a:r>
                      <a:r>
                        <a:rPr lang="en-GB" sz="1200" b="0" i="0" u="none" strike="noStrike" baseline="0" dirty="0">
                          <a:effectLst/>
                          <a:latin typeface="+mn-lt"/>
                          <a:cs typeface="Arial" panose="020B0604020202020204" pitchFamily="34" charset="0"/>
                        </a:rPr>
                        <a:t> = </a:t>
                      </a:r>
                      <a:r>
                        <a:rPr lang="en-GB" sz="1200" b="0" i="0" u="none" strike="noStrike" dirty="0">
                          <a:effectLst/>
                          <a:latin typeface="+mn-lt"/>
                          <a:cs typeface="Arial" panose="020B0604020202020204" pitchFamily="34" charset="0"/>
                        </a:rPr>
                        <a:t>SP+12</a:t>
                      </a:r>
                    </a:p>
                  </a:txBody>
                  <a:tcPr marL="121872" marR="121872" marT="45721" marB="45721"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5628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Arithmetic ADD</a:t>
            </a:r>
            <a:endParaRPr lang="en-US" dirty="0"/>
          </a:p>
        </p:txBody>
      </p:sp>
      <p:graphicFrame>
        <p:nvGraphicFramePr>
          <p:cNvPr id="6" name="Table 5">
            <a:extLst>
              <a:ext uri="{FF2B5EF4-FFF2-40B4-BE49-F238E27FC236}">
                <a16:creationId xmlns:a16="http://schemas.microsoft.com/office/drawing/2014/main" id="{7D649FCA-047E-407B-8346-27DFCE80E60E}"/>
              </a:ext>
            </a:extLst>
          </p:cNvPr>
          <p:cNvGraphicFramePr>
            <a:graphicFrameLocks noGrp="1"/>
          </p:cNvGraphicFramePr>
          <p:nvPr>
            <p:extLst>
              <p:ext uri="{D42A27DB-BD31-4B8C-83A1-F6EECF244321}">
                <p14:modId xmlns:p14="http://schemas.microsoft.com/office/powerpoint/2010/main" val="813800856"/>
              </p:ext>
            </p:extLst>
          </p:nvPr>
        </p:nvGraphicFramePr>
        <p:xfrm>
          <a:off x="492125" y="1331462"/>
          <a:ext cx="11552486" cy="4619624"/>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4130120">
                  <a:extLst>
                    <a:ext uri="{9D8B030D-6E8A-4147-A177-3AD203B41FA5}">
                      <a16:colId xmlns:a16="http://schemas.microsoft.com/office/drawing/2014/main" val="20001"/>
                    </a:ext>
                  </a:extLst>
                </a:gridCol>
                <a:gridCol w="2546262">
                  <a:extLst>
                    <a:ext uri="{9D8B030D-6E8A-4147-A177-3AD203B41FA5}">
                      <a16:colId xmlns:a16="http://schemas.microsoft.com/office/drawing/2014/main" val="20002"/>
                    </a:ext>
                  </a:extLst>
                </a:gridCol>
                <a:gridCol w="1791209">
                  <a:extLst>
                    <a:ext uri="{9D8B030D-6E8A-4147-A177-3AD203B41FA5}">
                      <a16:colId xmlns:a16="http://schemas.microsoft.com/office/drawing/2014/main" val="20003"/>
                    </a:ext>
                  </a:extLst>
                </a:gridCol>
              </a:tblGrid>
              <a:tr h="518136">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0"/>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&lt;Rd&gt;, &lt;Rn&gt;, &lt;Rm&gt;</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two registers.</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Rm</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R0,   R1,   R2</a:t>
                      </a: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R2</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1"/>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&lt;Rd&gt;, &lt;Rn&gt;, #immed3</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an</a:t>
                      </a:r>
                      <a:r>
                        <a:rPr lang="en-GB" sz="1200" b="0" i="0" u="none" strike="noStrike" baseline="0" dirty="0">
                          <a:effectLst/>
                          <a:latin typeface="+mn-lt"/>
                          <a:cs typeface="Arial" panose="020B0604020202020204" pitchFamily="34" charset="0"/>
                        </a:rPr>
                        <a:t> immediate constant into a register.</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ZeroExtend(#immed3), update APSR.</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R0,</a:t>
                      </a:r>
                      <a:r>
                        <a:rPr lang="en-GB" sz="1200" b="0" i="0" u="none" strike="noStrike" baseline="0" dirty="0">
                          <a:effectLst/>
                          <a:latin typeface="+mn-lt"/>
                          <a:cs typeface="Arial" panose="020B0604020202020204" pitchFamily="34" charset="0"/>
                        </a:rPr>
                        <a:t>   R1,  #0x01</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2"/>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&lt;Rd&gt;, #immed8</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an</a:t>
                      </a:r>
                      <a:r>
                        <a:rPr lang="en-GB" sz="1200" b="0" i="0" u="none" strike="noStrike" baseline="0" dirty="0">
                          <a:effectLst/>
                          <a:latin typeface="+mn-lt"/>
                          <a:cs typeface="Arial" panose="020B0604020202020204" pitchFamily="34" charset="0"/>
                        </a:rPr>
                        <a:t> immediate constant into a register.</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Rd + ZeroExtend(#immed8), update APSR.</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R0,  </a:t>
                      </a:r>
                      <a:r>
                        <a:rPr lang="en-GB" sz="1200" b="0" i="0" u="none" strike="noStrike" baseline="0" dirty="0">
                          <a:effectLst/>
                          <a:latin typeface="+mn-lt"/>
                          <a:cs typeface="Arial" panose="020B0604020202020204" pitchFamily="34" charset="0"/>
                        </a:rPr>
                        <a:t> #0x01</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3"/>
                  </a:ext>
                </a:extLst>
              </a:tr>
              <a:tr h="51268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&lt;Rd&gt;,</a:t>
                      </a:r>
                      <a:r>
                        <a:rPr lang="en-GB" sz="1200" b="0" i="0" u="none" strike="noStrike" baseline="0" dirty="0">
                          <a:effectLst/>
                          <a:latin typeface="+mn-lt"/>
                          <a:cs typeface="Arial" panose="020B0604020202020204" pitchFamily="34" charset="0"/>
                        </a:rPr>
                        <a:t> &lt;Rn&gt;</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two registers without updating APSR.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 Rm</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R0,</a:t>
                      </a:r>
                      <a:r>
                        <a:rPr lang="en-GB" sz="1200" b="0" i="0" u="none" strike="noStrike" baseline="0" dirty="0">
                          <a:effectLst/>
                          <a:latin typeface="+mn-lt"/>
                          <a:cs typeface="Arial" panose="020B0604020202020204" pitchFamily="34" charset="0"/>
                        </a:rPr>
                        <a:t>   R1</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R0 + R1</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4"/>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ADC</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with carry and update APSR.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 Rm + Carry</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ADCS   R0,   R1</a:t>
                      </a: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R1 + Carry</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08" marB="45708" anchor="ctr"/>
                </a:tc>
                <a:extLst>
                  <a:ext uri="{0D108BD9-81ED-4DB2-BD59-A6C34878D82A}">
                    <a16:rowId xmlns:a16="http://schemas.microsoft.com/office/drawing/2014/main" val="10005"/>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&lt;Rd&gt;, PC, #immed8</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an immediate constant with PC to a register</a:t>
                      </a:r>
                      <a:r>
                        <a:rPr lang="en-GB" sz="1200" b="0" i="0" u="none" strike="noStrike" baseline="0" dirty="0">
                          <a:effectLst/>
                          <a:latin typeface="+mn-lt"/>
                          <a:cs typeface="Arial" panose="020B0604020202020204" pitchFamily="34" charset="0"/>
                        </a:rPr>
                        <a:t> without updating APSR.</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   R0,   PC,  #0x04</a:t>
                      </a: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PC + 0x04</a:t>
                      </a:r>
                    </a:p>
                  </a:txBody>
                  <a:tcPr marL="121872" marR="121872" marT="45708" marB="45708"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96661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Arithmetic SUB, MUL</a:t>
            </a:r>
            <a:endParaRPr lang="en-US" dirty="0"/>
          </a:p>
        </p:txBody>
      </p:sp>
      <p:graphicFrame>
        <p:nvGraphicFramePr>
          <p:cNvPr id="6" name="Table 5">
            <a:extLst>
              <a:ext uri="{FF2B5EF4-FFF2-40B4-BE49-F238E27FC236}">
                <a16:creationId xmlns:a16="http://schemas.microsoft.com/office/drawing/2014/main" id="{7BAEA640-EEE2-40B2-A532-40A875232EE2}"/>
              </a:ext>
            </a:extLst>
          </p:cNvPr>
          <p:cNvGraphicFramePr>
            <a:graphicFrameLocks noGrp="1"/>
          </p:cNvGraphicFramePr>
          <p:nvPr>
            <p:extLst>
              <p:ext uri="{D42A27DB-BD31-4B8C-83A1-F6EECF244321}">
                <p14:modId xmlns:p14="http://schemas.microsoft.com/office/powerpoint/2010/main" val="3040603353"/>
              </p:ext>
            </p:extLst>
          </p:nvPr>
        </p:nvGraphicFramePr>
        <p:xfrm>
          <a:off x="492125" y="1549827"/>
          <a:ext cx="11552486" cy="4170365"/>
        </p:xfrm>
        <a:graphic>
          <a:graphicData uri="http://schemas.openxmlformats.org/drawingml/2006/table">
            <a:tbl>
              <a:tblPr firstRow="1" bandRow="1">
                <a:tableStyleId>{5C22544A-7EE6-4342-B048-85BDC9FD1C3A}</a:tableStyleId>
              </a:tblPr>
              <a:tblGrid>
                <a:gridCol w="2894469">
                  <a:extLst>
                    <a:ext uri="{9D8B030D-6E8A-4147-A177-3AD203B41FA5}">
                      <a16:colId xmlns:a16="http://schemas.microsoft.com/office/drawing/2014/main" val="20000"/>
                    </a:ext>
                  </a:extLst>
                </a:gridCol>
                <a:gridCol w="4532129">
                  <a:extLst>
                    <a:ext uri="{9D8B030D-6E8A-4147-A177-3AD203B41FA5}">
                      <a16:colId xmlns:a16="http://schemas.microsoft.com/office/drawing/2014/main" val="20001"/>
                    </a:ext>
                  </a:extLst>
                </a:gridCol>
                <a:gridCol w="2361277">
                  <a:extLst>
                    <a:ext uri="{9D8B030D-6E8A-4147-A177-3AD203B41FA5}">
                      <a16:colId xmlns:a16="http://schemas.microsoft.com/office/drawing/2014/main" val="20002"/>
                    </a:ext>
                  </a:extLst>
                </a:gridCol>
                <a:gridCol w="1764611">
                  <a:extLst>
                    <a:ext uri="{9D8B030D-6E8A-4147-A177-3AD203B41FA5}">
                      <a16:colId xmlns:a16="http://schemas.microsoft.com/office/drawing/2014/main" val="20003"/>
                    </a:ext>
                  </a:extLst>
                </a:gridCol>
              </a:tblGrid>
              <a:tr h="518161">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0"/>
                  </a:ext>
                </a:extLst>
              </a:tr>
              <a:tr h="75192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&lt;Rd&gt;, &lt;Rn&gt;, &lt;Rm&gt;</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Subtract two registers.</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Rm</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R0,   R1,   R2</a:t>
                      </a: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R2</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1"/>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&lt;Rd&gt;, &lt;Rn&gt;, #immed3</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Subtract</a:t>
                      </a:r>
                      <a:r>
                        <a:rPr lang="en-GB" sz="1200" b="0" i="0" u="none" strike="noStrike" baseline="0" dirty="0">
                          <a:effectLst/>
                          <a:latin typeface="+mn-lt"/>
                          <a:cs typeface="Arial" panose="020B0604020202020204" pitchFamily="34" charset="0"/>
                        </a:rPr>
                        <a:t> </a:t>
                      </a:r>
                      <a:r>
                        <a:rPr lang="en-GB" sz="1200" b="0" i="0" u="none" strike="noStrike" dirty="0">
                          <a:effectLst/>
                          <a:latin typeface="+mn-lt"/>
                          <a:cs typeface="Arial" panose="020B0604020202020204" pitchFamily="34" charset="0"/>
                        </a:rPr>
                        <a:t>a register with an immediate constant.</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ZeroExtend(#immed3), update APSR.</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R0,</a:t>
                      </a:r>
                      <a:r>
                        <a:rPr lang="en-GB" sz="1200" b="0" i="0" u="none" strike="noStrike" baseline="0" dirty="0">
                          <a:effectLst/>
                          <a:latin typeface="+mn-lt"/>
                          <a:cs typeface="Arial" panose="020B0604020202020204" pitchFamily="34" charset="0"/>
                        </a:rPr>
                        <a:t>  R1, #0x01</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2"/>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&lt;Rd&gt;, #immed8</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Subtract</a:t>
                      </a:r>
                      <a:r>
                        <a:rPr lang="en-GB" sz="1200" b="0" i="0" u="none" strike="noStrike" baseline="0" dirty="0">
                          <a:effectLst/>
                          <a:latin typeface="+mn-lt"/>
                          <a:cs typeface="Arial" panose="020B0604020202020204" pitchFamily="34" charset="0"/>
                        </a:rPr>
                        <a:t> </a:t>
                      </a:r>
                      <a:r>
                        <a:rPr lang="en-GB" sz="1200" b="0" i="0" u="none" strike="noStrike" dirty="0">
                          <a:effectLst/>
                          <a:latin typeface="+mn-lt"/>
                          <a:cs typeface="Arial" panose="020B0604020202020204" pitchFamily="34" charset="0"/>
                        </a:rPr>
                        <a:t>a register with an immediate constant.</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Rd - ZeroExtend(#immed8), update APSR.</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R0,  </a:t>
                      </a:r>
                      <a:r>
                        <a:rPr lang="en-GB" sz="1200" b="0" i="0" u="none" strike="noStrike" baseline="0" dirty="0">
                          <a:effectLst/>
                          <a:latin typeface="+mn-lt"/>
                          <a:cs typeface="Arial" panose="020B0604020202020204" pitchFamily="34" charset="0"/>
                        </a:rPr>
                        <a:t> #0x01</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Update APSR.</a:t>
                      </a:r>
                      <a:endParaRPr lang="en-GB" sz="12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3"/>
                  </a:ext>
                </a:extLst>
              </a:tr>
              <a:tr h="751926">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SBCS &lt;Rd&gt;, &lt;Rd&gt;, &lt;Rm&gt;</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Subtract</a:t>
                      </a:r>
                      <a:r>
                        <a:rPr lang="en-GB" sz="1200" b="0" i="0" u="none" strike="noStrike" baseline="0" dirty="0">
                          <a:effectLst/>
                          <a:latin typeface="+mn-lt"/>
                          <a:cs typeface="Arial" panose="020B0604020202020204" pitchFamily="34" charset="0"/>
                        </a:rPr>
                        <a:t> with carry (borrow).</a:t>
                      </a:r>
                      <a:endParaRPr lang="en-GB" sz="1200" b="0" i="0" u="none" strike="noStrike"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 Rm - Borrow</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SBCS   R0,   R0,  R1</a:t>
                      </a: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R1 - Borrow</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18" marB="45718" anchor="ctr"/>
                </a:tc>
                <a:extLst>
                  <a:ext uri="{0D108BD9-81ED-4DB2-BD59-A6C34878D82A}">
                    <a16:rowId xmlns:a16="http://schemas.microsoft.com/office/drawing/2014/main" val="10004"/>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RSBS &lt;Rd&gt;, &lt;Rm&gt;, #0</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Reverse</a:t>
                      </a:r>
                      <a:r>
                        <a:rPr lang="en-GB" sz="1200" b="0" i="0" u="none" strike="noStrike" baseline="0" dirty="0">
                          <a:effectLst/>
                          <a:latin typeface="+mn-lt"/>
                          <a:cs typeface="Arial" panose="020B0604020202020204" pitchFamily="34" charset="0"/>
                        </a:rPr>
                        <a:t> subtract (negative).</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0 - Rm, update APSR.</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RSBS</a:t>
                      </a:r>
                      <a:r>
                        <a:rPr lang="en-GB" sz="1200" b="0" i="0" u="none" strike="noStrike" baseline="0" dirty="0">
                          <a:effectLst/>
                          <a:latin typeface="+mn-lt"/>
                          <a:cs typeface="Arial" panose="020B0604020202020204" pitchFamily="34" charset="0"/>
                        </a:rPr>
                        <a:t>   R0,   R0,   #0</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 R0</a:t>
                      </a:r>
                    </a:p>
                  </a:txBody>
                  <a:tcPr marL="121872" marR="121872" marT="45718" marB="45718" anchor="ctr"/>
                </a:tc>
                <a:extLst>
                  <a:ext uri="{0D108BD9-81ED-4DB2-BD59-A6C34878D82A}">
                    <a16:rowId xmlns:a16="http://schemas.microsoft.com/office/drawing/2014/main" val="10005"/>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MULS</a:t>
                      </a:r>
                      <a:r>
                        <a:rPr lang="en-GB" sz="1200" b="0" i="0" u="none" strike="noStrike" baseline="0" dirty="0">
                          <a:effectLst/>
                          <a:latin typeface="+mn-lt"/>
                          <a:cs typeface="Arial" panose="020B0604020202020204" pitchFamily="34" charset="0"/>
                        </a:rPr>
                        <a:t> &lt;Rd&gt;, &lt;Rm&gt;, &lt;Rd&gt;</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Multiply two registers.</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Rd × Rm, update APSR.</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MULS</a:t>
                      </a:r>
                      <a:r>
                        <a:rPr lang="en-GB" sz="1200" b="0" i="0" u="none" strike="noStrike" baseline="0" dirty="0">
                          <a:effectLst/>
                          <a:latin typeface="+mn-lt"/>
                          <a:cs typeface="Arial" panose="020B0604020202020204" pitchFamily="34" charset="0"/>
                        </a:rPr>
                        <a:t>   R0,   R1,    R0</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R1</a:t>
                      </a:r>
                    </a:p>
                  </a:txBody>
                  <a:tcPr marL="121872" marR="121872" marT="45718" marB="45718"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832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Basic Structure of Arm Thumb Instruction Set</a:t>
            </a:r>
            <a:endParaRPr lang="en-US" altLang="en-US" sz="1800" dirty="0">
              <a:ea typeface="ＭＳ Ｐゴシック" panose="020B0600070205080204" pitchFamily="34" charset="-128"/>
            </a:endParaRPr>
          </a:p>
          <a:p>
            <a:r>
              <a:rPr lang="en-IN" altLang="en-US" dirty="0">
                <a:ea typeface="ＭＳ Ｐゴシック" panose="020B0600070205080204" pitchFamily="34" charset="-128"/>
              </a:rPr>
              <a:t>Fu</a:t>
            </a:r>
            <a:r>
              <a:rPr lang="en-IN" altLang="en-US" sz="2400" dirty="0">
                <a:ea typeface="ＭＳ Ｐゴシック" panose="020B0600070205080204" pitchFamily="34" charset="-128"/>
              </a:rPr>
              <a:t>nctionality of Cortex-M0 instructions, including:</a:t>
            </a:r>
            <a:endParaRPr lang="en-US" altLang="en-US" sz="2400" dirty="0">
              <a:ea typeface="ＭＳ Ｐゴシック" panose="020B0600070205080204" pitchFamily="34" charset="-128"/>
            </a:endParaRPr>
          </a:p>
          <a:p>
            <a:pPr lvl="1"/>
            <a:r>
              <a:rPr lang="en-IN" altLang="en-US" dirty="0"/>
              <a:t>Data Accessing Instructions</a:t>
            </a:r>
          </a:p>
          <a:p>
            <a:pPr lvl="1"/>
            <a:r>
              <a:rPr lang="en-IN" altLang="en-US" dirty="0"/>
              <a:t>Arithmetic Instructions</a:t>
            </a:r>
          </a:p>
          <a:p>
            <a:pPr lvl="1"/>
            <a:r>
              <a:rPr lang="en-IN" altLang="en-US" dirty="0"/>
              <a:t>Logic Operations and Shift Instructions</a:t>
            </a:r>
          </a:p>
          <a:p>
            <a:pPr lvl="1"/>
            <a:r>
              <a:rPr lang="en-IN" altLang="en-US" dirty="0"/>
              <a:t>Program Flow Control and Exceptions-related Instructions</a:t>
            </a:r>
          </a:p>
          <a:p>
            <a:pPr lvl="1"/>
            <a:r>
              <a:rPr lang="en-IN" altLang="en-US" dirty="0"/>
              <a:t>Sleep Mode-related Instructions</a:t>
            </a:r>
            <a:endParaRPr lang="en-US" altLang="en-US" dirty="0"/>
          </a:p>
          <a:p>
            <a:pPr marL="231775" lvl="1" indent="0">
              <a:buNone/>
            </a:pPr>
            <a:r>
              <a:rPr lang="en-GB" sz="2400" dirty="0">
                <a:ea typeface="ＭＳ Ｐゴシック" panose="020B0600070205080204" pitchFamily="34" charset="-128"/>
              </a:rPr>
              <a:t>Main Power-saving Features of Cortex-M0</a:t>
            </a:r>
          </a:p>
          <a:p>
            <a:pPr marL="688975" lvl="2" indent="0">
              <a:buNone/>
            </a:pPr>
            <a:endParaRPr lang="en-IN" altLang="en-US" dirty="0">
              <a:ea typeface="ＭＳ Ｐゴシック" panose="020B0600070205080204" pitchFamily="34" charset="-128"/>
            </a:endParaRPr>
          </a:p>
        </p:txBody>
      </p:sp>
    </p:spTree>
    <p:extLst>
      <p:ext uri="{BB962C8B-B14F-4D97-AF65-F5344CB8AC3E}">
        <p14:creationId xmlns:p14="http://schemas.microsoft.com/office/powerpoint/2010/main" val="107077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Arithmetic CMP</a:t>
            </a:r>
            <a:endParaRPr lang="en-US" dirty="0"/>
          </a:p>
        </p:txBody>
      </p:sp>
      <p:graphicFrame>
        <p:nvGraphicFramePr>
          <p:cNvPr id="6" name="Table 5">
            <a:extLst>
              <a:ext uri="{FF2B5EF4-FFF2-40B4-BE49-F238E27FC236}">
                <a16:creationId xmlns:a16="http://schemas.microsoft.com/office/drawing/2014/main" id="{E4ACDC61-4986-4231-817A-505CD838D243}"/>
              </a:ext>
            </a:extLst>
          </p:cNvPr>
          <p:cNvGraphicFramePr>
            <a:graphicFrameLocks noGrp="1"/>
          </p:cNvGraphicFramePr>
          <p:nvPr>
            <p:extLst>
              <p:ext uri="{D42A27DB-BD31-4B8C-83A1-F6EECF244321}">
                <p14:modId xmlns:p14="http://schemas.microsoft.com/office/powerpoint/2010/main" val="1825021446"/>
              </p:ext>
            </p:extLst>
          </p:nvPr>
        </p:nvGraphicFramePr>
        <p:xfrm>
          <a:off x="492125" y="1563476"/>
          <a:ext cx="11552486" cy="2959099"/>
        </p:xfrm>
        <a:graphic>
          <a:graphicData uri="http://schemas.openxmlformats.org/drawingml/2006/table">
            <a:tbl>
              <a:tblPr firstRow="1" bandRow="1">
                <a:tableStyleId>{5C22544A-7EE6-4342-B048-85BDC9FD1C3A}</a:tableStyleId>
              </a:tblPr>
              <a:tblGrid>
                <a:gridCol w="2894469">
                  <a:extLst>
                    <a:ext uri="{9D8B030D-6E8A-4147-A177-3AD203B41FA5}">
                      <a16:colId xmlns:a16="http://schemas.microsoft.com/office/drawing/2014/main" val="20000"/>
                    </a:ext>
                  </a:extLst>
                </a:gridCol>
                <a:gridCol w="4532129">
                  <a:extLst>
                    <a:ext uri="{9D8B030D-6E8A-4147-A177-3AD203B41FA5}">
                      <a16:colId xmlns:a16="http://schemas.microsoft.com/office/drawing/2014/main" val="20001"/>
                    </a:ext>
                  </a:extLst>
                </a:gridCol>
                <a:gridCol w="2285107">
                  <a:extLst>
                    <a:ext uri="{9D8B030D-6E8A-4147-A177-3AD203B41FA5}">
                      <a16:colId xmlns:a16="http://schemas.microsoft.com/office/drawing/2014/main" val="20002"/>
                    </a:ext>
                  </a:extLst>
                </a:gridCol>
                <a:gridCol w="1840781">
                  <a:extLst>
                    <a:ext uri="{9D8B030D-6E8A-4147-A177-3AD203B41FA5}">
                      <a16:colId xmlns:a16="http://schemas.microsoft.com/office/drawing/2014/main" val="20003"/>
                    </a:ext>
                  </a:extLst>
                </a:gridCol>
              </a:tblGrid>
              <a:tr h="518266">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7" marB="45727" anchor="ctr"/>
                </a:tc>
                <a:extLst>
                  <a:ext uri="{0D108BD9-81ED-4DB2-BD59-A6C34878D82A}">
                    <a16:rowId xmlns:a16="http://schemas.microsoft.com/office/drawing/2014/main" val="10000"/>
                  </a:ext>
                </a:extLst>
              </a:tr>
              <a:tr h="81361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a:t>
                      </a:r>
                      <a:r>
                        <a:rPr lang="en-GB" sz="1200" b="0" i="0" u="none" strike="noStrike" baseline="0" dirty="0">
                          <a:effectLst/>
                          <a:latin typeface="+mn-lt"/>
                          <a:cs typeface="Arial" panose="020B0604020202020204" pitchFamily="34" charset="0"/>
                        </a:rPr>
                        <a:t> &lt;Rn&gt;, &lt;Rm&gt;</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Compare two registers.</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Calculate Rn – Rm. Update APSR</a:t>
                      </a:r>
                      <a:r>
                        <a:rPr lang="en-GB" sz="1200" b="0" i="0" u="none" strike="noStrike" baseline="0" dirty="0">
                          <a:effectLst/>
                          <a:latin typeface="+mn-lt"/>
                          <a:cs typeface="Arial" panose="020B0604020202020204" pitchFamily="34" charset="0"/>
                        </a:rPr>
                        <a:t> but subtract result is not stored.</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   R0,   R1</a:t>
                      </a:r>
                    </a:p>
                  </a:txBody>
                  <a:tcPr marL="121872" marR="121872" marT="45727" marB="4572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Calculate R0-R1,</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Update</a:t>
                      </a:r>
                      <a:r>
                        <a:rPr lang="en-GB" sz="1200" b="0" i="0" u="none" strike="noStrike" baseline="0" dirty="0">
                          <a:effectLst/>
                          <a:latin typeface="+mn-lt"/>
                          <a:cs typeface="Arial" panose="020B0604020202020204" pitchFamily="34" charset="0"/>
                        </a:rPr>
                        <a:t> APSR.</a:t>
                      </a:r>
                      <a:endParaRPr lang="en-GB" sz="1200" b="0" i="0" u="none" strike="noStrike" dirty="0">
                        <a:effectLst/>
                        <a:latin typeface="+mn-lt"/>
                        <a:cs typeface="Arial" panose="020B0604020202020204" pitchFamily="34" charset="0"/>
                      </a:endParaRPr>
                    </a:p>
                  </a:txBody>
                  <a:tcPr marL="121872" marR="121872" marT="45727" marB="45727" anchor="ctr"/>
                </a:tc>
                <a:extLst>
                  <a:ext uri="{0D108BD9-81ED-4DB2-BD59-A6C34878D82A}">
                    <a16:rowId xmlns:a16="http://schemas.microsoft.com/office/drawing/2014/main" val="10001"/>
                  </a:ext>
                </a:extLst>
              </a:tr>
              <a:tr h="81361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 &lt;Rn&gt;, #immed8</a:t>
                      </a: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Compare a register with an immediate</a:t>
                      </a:r>
                      <a:r>
                        <a:rPr lang="en-GB" sz="1200" b="0" i="0" u="none" strike="noStrike" baseline="0" dirty="0">
                          <a:effectLst/>
                          <a:latin typeface="+mn-lt"/>
                          <a:cs typeface="Arial" panose="020B0604020202020204" pitchFamily="34" charset="0"/>
                        </a:rPr>
                        <a:t> constant.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Calculate Rd – ZeroExtend (#immed8). Update APSR but subtract result is not stored.</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   R0,   #0x01</a:t>
                      </a:r>
                    </a:p>
                  </a:txBody>
                  <a:tcPr marL="121872" marR="121872" marT="45727" marB="4572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Calculate</a:t>
                      </a:r>
                      <a:r>
                        <a:rPr lang="en-GB" sz="1200" b="0" i="0" u="none" strike="noStrike" baseline="0" dirty="0">
                          <a:effectLst/>
                          <a:latin typeface="+mn-lt"/>
                          <a:cs typeface="Arial" panose="020B0604020202020204" pitchFamily="34" charset="0"/>
                        </a:rPr>
                        <a:t> R0-1,</a:t>
                      </a:r>
                      <a:endParaRPr lang="en-GB" sz="1200" b="0" i="0" u="none" strike="noStrike" dirty="0">
                        <a:effectLst/>
                        <a:latin typeface="+mn-lt"/>
                        <a:cs typeface="Arial" panose="020B0604020202020204" pitchFamily="34" charset="0"/>
                      </a:endParaRP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27" marB="45727" anchor="ctr"/>
                </a:tc>
                <a:extLst>
                  <a:ext uri="{0D108BD9-81ED-4DB2-BD59-A6C34878D82A}">
                    <a16:rowId xmlns:a16="http://schemas.microsoft.com/office/drawing/2014/main" val="10002"/>
                  </a:ext>
                </a:extLst>
              </a:tr>
              <a:tr h="81361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CMN</a:t>
                      </a:r>
                      <a:r>
                        <a:rPr lang="en-GB" sz="1200" b="0" i="0" u="none" strike="noStrike" baseline="0" dirty="0">
                          <a:effectLst/>
                          <a:latin typeface="+mn-lt"/>
                          <a:cs typeface="Arial" panose="020B0604020202020204" pitchFamily="34" charset="0"/>
                        </a:rPr>
                        <a:t> &lt;Rn&gt;, &lt;Rm&gt;</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Compare negative.</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Calculate Rn</a:t>
                      </a:r>
                      <a:r>
                        <a:rPr lang="en-GB" sz="1200" b="0" i="0" u="none" strike="noStrike" baseline="0" dirty="0">
                          <a:effectLst/>
                          <a:latin typeface="+mn-lt"/>
                          <a:cs typeface="Arial" panose="020B0604020202020204" pitchFamily="34" charset="0"/>
                        </a:rPr>
                        <a:t> – NEG(Rm). Update APSR but subtract result is not stored.</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CMN   R0,   R1</a:t>
                      </a:r>
                    </a:p>
                  </a:txBody>
                  <a:tcPr marL="121872" marR="121872" marT="45727" marB="4572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Calculate</a:t>
                      </a:r>
                      <a:r>
                        <a:rPr lang="en-GB" sz="1200" b="0" i="0" u="none" strike="noStrike" baseline="0" dirty="0">
                          <a:effectLst/>
                          <a:latin typeface="+mn-lt"/>
                          <a:cs typeface="Arial" panose="020B0604020202020204" pitchFamily="34" charset="0"/>
                        </a:rPr>
                        <a:t> R0+R1,</a:t>
                      </a:r>
                      <a:endParaRPr lang="en-GB" sz="1200" b="0" i="0" u="none" strike="noStrike" dirty="0">
                        <a:effectLst/>
                        <a:latin typeface="+mn-lt"/>
                        <a:cs typeface="Arial" panose="020B0604020202020204" pitchFamily="34" charset="0"/>
                      </a:endParaRP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656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Logic Operation</a:t>
            </a:r>
            <a:endParaRPr lang="en-US" dirty="0"/>
          </a:p>
        </p:txBody>
      </p:sp>
      <p:graphicFrame>
        <p:nvGraphicFramePr>
          <p:cNvPr id="6" name="Table 5">
            <a:extLst>
              <a:ext uri="{FF2B5EF4-FFF2-40B4-BE49-F238E27FC236}">
                <a16:creationId xmlns:a16="http://schemas.microsoft.com/office/drawing/2014/main" id="{EAE171DE-E740-486F-8C31-E6EDF43B8352}"/>
              </a:ext>
            </a:extLst>
          </p:cNvPr>
          <p:cNvGraphicFramePr>
            <a:graphicFrameLocks noGrp="1"/>
          </p:cNvGraphicFramePr>
          <p:nvPr>
            <p:extLst>
              <p:ext uri="{D42A27DB-BD31-4B8C-83A1-F6EECF244321}">
                <p14:modId xmlns:p14="http://schemas.microsoft.com/office/powerpoint/2010/main" val="655491263"/>
              </p:ext>
            </p:extLst>
          </p:nvPr>
        </p:nvGraphicFramePr>
        <p:xfrm>
          <a:off x="492125" y="1467941"/>
          <a:ext cx="11552486" cy="4194177"/>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4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11" marB="45711" anchor="ctr"/>
                </a:tc>
                <a:extLst>
                  <a:ext uri="{0D108BD9-81ED-4DB2-BD59-A6C34878D82A}">
                    <a16:rowId xmlns:a16="http://schemas.microsoft.com/office/drawing/2014/main" val="10000"/>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ANDS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Logical AND</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AND (Rd, Rm), update APSR</a:t>
                      </a: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ANDS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AND (R0, R1), update APSR</a:t>
                      </a:r>
                    </a:p>
                  </a:txBody>
                  <a:tcPr marL="121872" marR="121872" marT="45711" marB="45711" anchor="ctr"/>
                </a:tc>
                <a:extLst>
                  <a:ext uri="{0D108BD9-81ED-4DB2-BD59-A6C34878D82A}">
                    <a16:rowId xmlns:a16="http://schemas.microsoft.com/office/drawing/2014/main" val="10001"/>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ORRS</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Logical OR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OR (Rd, Rm), update APSR</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ORRS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OR (R0, R1),</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update APSR</a:t>
                      </a:r>
                    </a:p>
                  </a:txBody>
                  <a:tcPr marL="121872" marR="121872" marT="45711" marB="45711" anchor="ctr"/>
                </a:tc>
                <a:extLst>
                  <a:ext uri="{0D108BD9-81ED-4DB2-BD59-A6C34878D82A}">
                    <a16:rowId xmlns:a16="http://schemas.microsoft.com/office/drawing/2014/main" val="10002"/>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EORS &lt;Rd&gt;, &lt;Rm&gt;</a:t>
                      </a: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Logical exclusive</a:t>
                      </a:r>
                      <a:r>
                        <a:rPr lang="en-GB" sz="1200" b="0" i="0" u="none" strike="noStrike" baseline="0" dirty="0">
                          <a:effectLst/>
                          <a:latin typeface="+mn-lt"/>
                          <a:cs typeface="Arial" panose="020B0604020202020204" pitchFamily="34" charset="0"/>
                        </a:rPr>
                        <a:t> OR</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XOR (Rd, Rm), update APSR</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EORS</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XOR (R0, R1),</a:t>
                      </a:r>
                      <a:r>
                        <a:rPr lang="en-GB" sz="1200" b="0" i="0" u="none" strike="noStrike" baseline="0" dirty="0">
                          <a:effectLst/>
                          <a:latin typeface="+mn-lt"/>
                          <a:cs typeface="Arial" panose="020B0604020202020204" pitchFamily="34" charset="0"/>
                        </a:rPr>
                        <a:t> update APSR</a:t>
                      </a:r>
                      <a:endParaRPr lang="en-GB" sz="1200" b="0" i="0" u="none" strike="noStrike" dirty="0">
                        <a:effectLst/>
                        <a:latin typeface="+mn-lt"/>
                        <a:cs typeface="Arial" panose="020B0604020202020204" pitchFamily="34" charset="0"/>
                      </a:endParaRPr>
                    </a:p>
                  </a:txBody>
                  <a:tcPr marL="121872" marR="121872" marT="45711" marB="45711" anchor="ctr"/>
                </a:tc>
                <a:extLst>
                  <a:ext uri="{0D108BD9-81ED-4DB2-BD59-A6C34878D82A}">
                    <a16:rowId xmlns:a16="http://schemas.microsoft.com/office/drawing/2014/main" val="10003"/>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MVNS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Logical bitwise NOT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NOT(Rm), update</a:t>
                      </a:r>
                      <a:r>
                        <a:rPr lang="en-GB" sz="1200" b="0" i="0" u="none" strike="noStrike" baseline="0" dirty="0">
                          <a:effectLst/>
                          <a:latin typeface="+mn-lt"/>
                          <a:cs typeface="Arial" panose="020B0604020202020204" pitchFamily="34" charset="0"/>
                        </a:rPr>
                        <a:t> APSR</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MVNS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NOT (R1), update APSR</a:t>
                      </a:r>
                    </a:p>
                  </a:txBody>
                  <a:tcPr marL="121872" marR="121872" marT="45711" marB="45711" anchor="ctr"/>
                </a:tc>
                <a:extLst>
                  <a:ext uri="{0D108BD9-81ED-4DB2-BD59-A6C34878D82A}">
                    <a16:rowId xmlns:a16="http://schemas.microsoft.com/office/drawing/2014/main" val="10004"/>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BICS</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Logical bitwise clear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AND (Rd, NOT(Rm)), update APSR</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BICS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AND (R0,</a:t>
                      </a:r>
                      <a:r>
                        <a:rPr lang="en-GB" sz="1200" b="0" i="0" u="none" strike="noStrike" baseline="0" dirty="0">
                          <a:effectLst/>
                          <a:latin typeface="+mn-lt"/>
                          <a:cs typeface="Arial" panose="020B0604020202020204" pitchFamily="34" charset="0"/>
                        </a:rPr>
                        <a:t> NOT(R1)), update APSR</a:t>
                      </a:r>
                    </a:p>
                  </a:txBody>
                  <a:tcPr marL="121872" marR="121872" marT="45711" marB="45711" anchor="ctr"/>
                </a:tc>
                <a:extLst>
                  <a:ext uri="{0D108BD9-81ED-4DB2-BD59-A6C34878D82A}">
                    <a16:rowId xmlns:a16="http://schemas.microsoft.com/office/drawing/2014/main" val="10005"/>
                  </a:ext>
                </a:extLst>
              </a:tr>
              <a:tr h="80413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TST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Test (bitwise AND)</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Calculate</a:t>
                      </a:r>
                      <a:r>
                        <a:rPr lang="en-GB" sz="1200" b="0" i="0" u="none" strike="noStrike" baseline="0" dirty="0">
                          <a:effectLst/>
                          <a:latin typeface="+mn-lt"/>
                          <a:cs typeface="Arial" panose="020B0604020202020204" pitchFamily="34" charset="0"/>
                        </a:rPr>
                        <a:t> AND (Rd, Rm), update APSR but the AND result is not stored</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TST</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Calculate AND (R0, R1), update APSR</a:t>
                      </a:r>
                    </a:p>
                  </a:txBody>
                  <a:tcPr marL="121872" marR="121872" marT="45711" marB="45711"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9660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Arithmetic Shift Operation</a:t>
            </a:r>
            <a:endParaRPr lang="en-US" dirty="0"/>
          </a:p>
        </p:txBody>
      </p:sp>
      <p:graphicFrame>
        <p:nvGraphicFramePr>
          <p:cNvPr id="6" name="Table 5">
            <a:extLst>
              <a:ext uri="{FF2B5EF4-FFF2-40B4-BE49-F238E27FC236}">
                <a16:creationId xmlns:a16="http://schemas.microsoft.com/office/drawing/2014/main" id="{1410CE89-EDEB-4D90-85EB-C5A5401BF440}"/>
              </a:ext>
            </a:extLst>
          </p:cNvPr>
          <p:cNvGraphicFramePr>
            <a:graphicFrameLocks noGrp="1"/>
          </p:cNvGraphicFramePr>
          <p:nvPr>
            <p:extLst>
              <p:ext uri="{D42A27DB-BD31-4B8C-83A1-F6EECF244321}">
                <p14:modId xmlns:p14="http://schemas.microsoft.com/office/powerpoint/2010/main" val="1830980604"/>
              </p:ext>
            </p:extLst>
          </p:nvPr>
        </p:nvGraphicFramePr>
        <p:xfrm>
          <a:off x="492125" y="1645362"/>
          <a:ext cx="11552486" cy="1615439"/>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59">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0"/>
                  </a:ext>
                </a:extLst>
              </a:tr>
              <a:tr h="64008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&lt;Rd&gt;, &lt;Rm&gt;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Arithmetic shift right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&gt;&gt; Rm,</a:t>
                      </a:r>
                      <a:r>
                        <a:rPr lang="en-GB" sz="1200" b="0" i="0" u="none" strike="noStrike" baseline="0" dirty="0">
                          <a:effectLst/>
                          <a:latin typeface="+mn-lt"/>
                          <a:cs typeface="Arial" panose="020B0604020202020204" pitchFamily="34" charset="0"/>
                        </a:rPr>
                        <a:t> 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R0,</a:t>
                      </a:r>
                      <a:r>
                        <a:rPr lang="en-GB" sz="1200" b="0" i="0" u="none" strike="noStrike" baseline="0" dirty="0">
                          <a:effectLst/>
                          <a:latin typeface="+mn-lt"/>
                          <a:cs typeface="Arial" panose="020B0604020202020204" pitchFamily="34" charset="0"/>
                        </a:rPr>
                        <a:t>   R1</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&gt;&gt; R1, update APSR</a:t>
                      </a:r>
                    </a:p>
                  </a:txBody>
                  <a:tcPr marL="121872" marR="121872" marT="45717" marB="45717" anchor="ctr"/>
                </a:tc>
                <a:extLst>
                  <a:ext uri="{0D108BD9-81ED-4DB2-BD59-A6C34878D82A}">
                    <a16:rowId xmlns:a16="http://schemas.microsoft.com/office/drawing/2014/main" val="10001"/>
                  </a:ext>
                </a:extLst>
              </a:tr>
              <a:tr h="45719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&lt;Rd&gt;, &lt;Rm&gt;, #immed5</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&gt;&gt; immed5, </a:t>
                      </a:r>
                      <a:r>
                        <a:rPr lang="en-GB" sz="1200" b="0" i="0" u="none" strike="noStrike" baseline="0" dirty="0">
                          <a:effectLst/>
                          <a:latin typeface="+mn-lt"/>
                          <a:cs typeface="Arial" panose="020B0604020202020204" pitchFamily="34" charset="0"/>
                        </a:rPr>
                        <a:t>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R0,   R1,   #0x01</a:t>
                      </a:r>
                    </a:p>
                  </a:txBody>
                  <a:tcPr marL="121872" marR="121872" marT="45717" marB="4571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R1 &gt;&gt; 1, update APSR</a:t>
                      </a:r>
                      <a:endParaRPr lang="en-GB" sz="12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CFCF0274-9E0B-48A4-9C19-696031723B7A}"/>
              </a:ext>
            </a:extLst>
          </p:cNvPr>
          <p:cNvSpPr/>
          <p:nvPr/>
        </p:nvSpPr>
        <p:spPr bwMode="auto">
          <a:xfrm>
            <a:off x="3388710"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 name="Rectangle 7">
            <a:extLst>
              <a:ext uri="{FF2B5EF4-FFF2-40B4-BE49-F238E27FC236}">
                <a16:creationId xmlns:a16="http://schemas.microsoft.com/office/drawing/2014/main" id="{6380776F-BDC5-4518-8F83-08567C7F26A5}"/>
              </a:ext>
            </a:extLst>
          </p:cNvPr>
          <p:cNvSpPr/>
          <p:nvPr/>
        </p:nvSpPr>
        <p:spPr bwMode="auto">
          <a:xfrm>
            <a:off x="1706618"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 name="Rectangle 8">
            <a:extLst>
              <a:ext uri="{FF2B5EF4-FFF2-40B4-BE49-F238E27FC236}">
                <a16:creationId xmlns:a16="http://schemas.microsoft.com/office/drawing/2014/main" id="{E56C6DE9-73DC-4B90-A1A0-1AE3C17469DB}"/>
              </a:ext>
            </a:extLst>
          </p:cNvPr>
          <p:cNvSpPr/>
          <p:nvPr/>
        </p:nvSpPr>
        <p:spPr bwMode="auto">
          <a:xfrm>
            <a:off x="1947823"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1AE73B46-9999-486B-8EB5-D3B2C3A30CE9}"/>
              </a:ext>
            </a:extLst>
          </p:cNvPr>
          <p:cNvSpPr/>
          <p:nvPr/>
        </p:nvSpPr>
        <p:spPr bwMode="auto">
          <a:xfrm>
            <a:off x="2182681"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BAF917E5-C6CE-414F-A076-CB559DB39643}"/>
              </a:ext>
            </a:extLst>
          </p:cNvPr>
          <p:cNvSpPr/>
          <p:nvPr/>
        </p:nvSpPr>
        <p:spPr bwMode="auto">
          <a:xfrm>
            <a:off x="2423887"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A906B908-48CE-47E6-A540-073B278F100F}"/>
              </a:ext>
            </a:extLst>
          </p:cNvPr>
          <p:cNvSpPr/>
          <p:nvPr/>
        </p:nvSpPr>
        <p:spPr bwMode="auto">
          <a:xfrm>
            <a:off x="266932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921451C8-D5E4-4D2B-977E-25B774A2179C}"/>
              </a:ext>
            </a:extLst>
          </p:cNvPr>
          <p:cNvSpPr/>
          <p:nvPr/>
        </p:nvSpPr>
        <p:spPr bwMode="auto">
          <a:xfrm>
            <a:off x="2910530" y="3998037"/>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 name="Rectangle 13">
            <a:extLst>
              <a:ext uri="{FF2B5EF4-FFF2-40B4-BE49-F238E27FC236}">
                <a16:creationId xmlns:a16="http://schemas.microsoft.com/office/drawing/2014/main" id="{5D774C5E-5FCF-49D4-AFF2-DBCF13B83332}"/>
              </a:ext>
            </a:extLst>
          </p:cNvPr>
          <p:cNvSpPr/>
          <p:nvPr/>
        </p:nvSpPr>
        <p:spPr bwMode="auto">
          <a:xfrm>
            <a:off x="314750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C3E9B92D-E047-45F5-8D9C-1E24A16EBF17}"/>
              </a:ext>
            </a:extLst>
          </p:cNvPr>
          <p:cNvSpPr/>
          <p:nvPr/>
        </p:nvSpPr>
        <p:spPr bwMode="auto">
          <a:xfrm>
            <a:off x="362356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F820BF5E-69B4-4457-B3E5-3F1049A35055}"/>
              </a:ext>
            </a:extLst>
          </p:cNvPr>
          <p:cNvSpPr/>
          <p:nvPr/>
        </p:nvSpPr>
        <p:spPr bwMode="auto">
          <a:xfrm>
            <a:off x="386477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2C697391-6167-40BA-A8AB-941628C99A7F}"/>
              </a:ext>
            </a:extLst>
          </p:cNvPr>
          <p:cNvSpPr/>
          <p:nvPr/>
        </p:nvSpPr>
        <p:spPr bwMode="auto">
          <a:xfrm>
            <a:off x="4099632"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51DC0FF3-43A7-4CA3-A07C-604FA68A443B}"/>
              </a:ext>
            </a:extLst>
          </p:cNvPr>
          <p:cNvSpPr/>
          <p:nvPr/>
        </p:nvSpPr>
        <p:spPr bwMode="auto">
          <a:xfrm>
            <a:off x="4340838" y="3998037"/>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BC33FB09-899E-4D37-A362-0F31B7110F28}"/>
              </a:ext>
            </a:extLst>
          </p:cNvPr>
          <p:cNvSpPr/>
          <p:nvPr/>
        </p:nvSpPr>
        <p:spPr bwMode="auto">
          <a:xfrm>
            <a:off x="4584160"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6D5E3406-50F2-4D9C-BDF8-8502E92BE98E}"/>
              </a:ext>
            </a:extLst>
          </p:cNvPr>
          <p:cNvSpPr/>
          <p:nvPr/>
        </p:nvSpPr>
        <p:spPr bwMode="auto">
          <a:xfrm>
            <a:off x="4825366"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CD207926-DFDD-424A-BCF6-65C02937E92D}"/>
              </a:ext>
            </a:extLst>
          </p:cNvPr>
          <p:cNvSpPr/>
          <p:nvPr/>
        </p:nvSpPr>
        <p:spPr bwMode="auto">
          <a:xfrm>
            <a:off x="5060223"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8670D276-70A8-4033-A53B-BB415ABC8B88}"/>
              </a:ext>
            </a:extLst>
          </p:cNvPr>
          <p:cNvSpPr/>
          <p:nvPr/>
        </p:nvSpPr>
        <p:spPr bwMode="auto">
          <a:xfrm>
            <a:off x="530142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3F90A450-CD47-4B7A-959D-8081CE52C96C}"/>
              </a:ext>
            </a:extLst>
          </p:cNvPr>
          <p:cNvSpPr/>
          <p:nvPr/>
        </p:nvSpPr>
        <p:spPr bwMode="auto">
          <a:xfrm>
            <a:off x="5538403"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BD0CC5F0-C371-412E-B075-0E16A3111781}"/>
              </a:ext>
            </a:extLst>
          </p:cNvPr>
          <p:cNvSpPr/>
          <p:nvPr/>
        </p:nvSpPr>
        <p:spPr bwMode="auto">
          <a:xfrm>
            <a:off x="577960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AFB83AD5-A463-4711-AF35-83BA90D43B7B}"/>
              </a:ext>
            </a:extLst>
          </p:cNvPr>
          <p:cNvSpPr/>
          <p:nvPr/>
        </p:nvSpPr>
        <p:spPr bwMode="auto">
          <a:xfrm>
            <a:off x="6014467" y="3998037"/>
            <a:ext cx="243321"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0B1DD6D3-8E97-4810-B688-90F214CA2C04}"/>
              </a:ext>
            </a:extLst>
          </p:cNvPr>
          <p:cNvSpPr/>
          <p:nvPr/>
        </p:nvSpPr>
        <p:spPr bwMode="auto">
          <a:xfrm>
            <a:off x="625778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CCD6515E-30EC-48CF-BF49-9DA67E205E79}"/>
              </a:ext>
            </a:extLst>
          </p:cNvPr>
          <p:cNvSpPr/>
          <p:nvPr/>
        </p:nvSpPr>
        <p:spPr bwMode="auto">
          <a:xfrm>
            <a:off x="649899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1A961D1F-EDD7-4A2F-ADDD-FEB67A873E1A}"/>
              </a:ext>
            </a:extLst>
          </p:cNvPr>
          <p:cNvSpPr/>
          <p:nvPr/>
        </p:nvSpPr>
        <p:spPr bwMode="auto">
          <a:xfrm>
            <a:off x="6740200"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1BCF3F3B-8021-4E26-BEDB-7BD75E47B775}"/>
              </a:ext>
            </a:extLst>
          </p:cNvPr>
          <p:cNvSpPr/>
          <p:nvPr/>
        </p:nvSpPr>
        <p:spPr bwMode="auto">
          <a:xfrm>
            <a:off x="697505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FC115FFC-0FE0-4E72-9D8D-76D057CD9EB7}"/>
              </a:ext>
            </a:extLst>
          </p:cNvPr>
          <p:cNvSpPr/>
          <p:nvPr/>
        </p:nvSpPr>
        <p:spPr bwMode="auto">
          <a:xfrm>
            <a:off x="7216264" y="3998037"/>
            <a:ext cx="243321"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85E7B650-397F-4B76-AB01-50AF9B7E790E}"/>
              </a:ext>
            </a:extLst>
          </p:cNvPr>
          <p:cNvSpPr/>
          <p:nvPr/>
        </p:nvSpPr>
        <p:spPr bwMode="auto">
          <a:xfrm>
            <a:off x="745323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a:extLst>
              <a:ext uri="{FF2B5EF4-FFF2-40B4-BE49-F238E27FC236}">
                <a16:creationId xmlns:a16="http://schemas.microsoft.com/office/drawing/2014/main" id="{9800081B-675E-40EB-84A4-0F7D871A95E6}"/>
              </a:ext>
            </a:extLst>
          </p:cNvPr>
          <p:cNvSpPr/>
          <p:nvPr/>
        </p:nvSpPr>
        <p:spPr bwMode="auto">
          <a:xfrm>
            <a:off x="7694445" y="3998037"/>
            <a:ext cx="239089"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7E127A27-EB1D-4990-8FF0-0617E95A7062}"/>
              </a:ext>
            </a:extLst>
          </p:cNvPr>
          <p:cNvSpPr/>
          <p:nvPr/>
        </p:nvSpPr>
        <p:spPr bwMode="auto">
          <a:xfrm>
            <a:off x="7929302"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55C519F0-195A-472A-93E2-F36033924D7B}"/>
              </a:ext>
            </a:extLst>
          </p:cNvPr>
          <p:cNvSpPr/>
          <p:nvPr/>
        </p:nvSpPr>
        <p:spPr bwMode="auto">
          <a:xfrm>
            <a:off x="8170508"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7D256C4A-4B70-4D30-9B84-DE9AD8B5AC6E}"/>
              </a:ext>
            </a:extLst>
          </p:cNvPr>
          <p:cNvSpPr/>
          <p:nvPr/>
        </p:nvSpPr>
        <p:spPr bwMode="auto">
          <a:xfrm>
            <a:off x="841171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08FAA89E-25C1-43CB-9430-51C35BCADD5E}"/>
              </a:ext>
            </a:extLst>
          </p:cNvPr>
          <p:cNvSpPr/>
          <p:nvPr/>
        </p:nvSpPr>
        <p:spPr bwMode="auto">
          <a:xfrm>
            <a:off x="865291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B7583A12-8BE4-41BE-86FE-EFA85DC55655}"/>
              </a:ext>
            </a:extLst>
          </p:cNvPr>
          <p:cNvSpPr/>
          <p:nvPr/>
        </p:nvSpPr>
        <p:spPr bwMode="auto">
          <a:xfrm>
            <a:off x="888989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CE241280-4059-4DE0-8F2F-0CFFA7E4EE19}"/>
              </a:ext>
            </a:extLst>
          </p:cNvPr>
          <p:cNvSpPr/>
          <p:nvPr/>
        </p:nvSpPr>
        <p:spPr bwMode="auto">
          <a:xfrm>
            <a:off x="913109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Rectangle 38">
            <a:extLst>
              <a:ext uri="{FF2B5EF4-FFF2-40B4-BE49-F238E27FC236}">
                <a16:creationId xmlns:a16="http://schemas.microsoft.com/office/drawing/2014/main" id="{E14D1946-9BBF-495B-BDFE-29B944A6453D}"/>
              </a:ext>
            </a:extLst>
          </p:cNvPr>
          <p:cNvSpPr/>
          <p:nvPr/>
        </p:nvSpPr>
        <p:spPr bwMode="auto">
          <a:xfrm>
            <a:off x="1706617" y="3998037"/>
            <a:ext cx="7665687" cy="233363"/>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66195959-BAF3-4D6A-ADEA-988E0B8EAA6F}"/>
              </a:ext>
            </a:extLst>
          </p:cNvPr>
          <p:cNvSpPr/>
          <p:nvPr/>
        </p:nvSpPr>
        <p:spPr bwMode="auto">
          <a:xfrm>
            <a:off x="1706618" y="3998037"/>
            <a:ext cx="241206"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1" name="Rectangle 40">
            <a:extLst>
              <a:ext uri="{FF2B5EF4-FFF2-40B4-BE49-F238E27FC236}">
                <a16:creationId xmlns:a16="http://schemas.microsoft.com/office/drawing/2014/main" id="{5B09EED0-CB41-4D22-B5CA-A7EDE17C1733}"/>
              </a:ext>
            </a:extLst>
          </p:cNvPr>
          <p:cNvSpPr/>
          <p:nvPr/>
        </p:nvSpPr>
        <p:spPr bwMode="auto">
          <a:xfrm>
            <a:off x="9880107" y="3998037"/>
            <a:ext cx="241206"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cxnSp>
        <p:nvCxnSpPr>
          <p:cNvPr id="42" name="Elbow Connector 45055">
            <a:extLst>
              <a:ext uri="{FF2B5EF4-FFF2-40B4-BE49-F238E27FC236}">
                <a16:creationId xmlns:a16="http://schemas.microsoft.com/office/drawing/2014/main" id="{E5D00820-1B29-42FF-8486-0B6455EB7169}"/>
              </a:ext>
            </a:extLst>
          </p:cNvPr>
          <p:cNvCxnSpPr>
            <a:stCxn id="40" idx="0"/>
            <a:endCxn id="8" idx="1"/>
          </p:cNvCxnSpPr>
          <p:nvPr/>
        </p:nvCxnSpPr>
        <p:spPr bwMode="auto">
          <a:xfrm rot="16200000" flipH="1" flipV="1">
            <a:off x="1708181" y="3996473"/>
            <a:ext cx="117475" cy="120602"/>
          </a:xfrm>
          <a:prstGeom prst="bentConnector4">
            <a:avLst>
              <a:gd name="adj1" fmla="val -155675"/>
              <a:gd name="adj2" fmla="val 330403"/>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C4BD15E7-59D9-4897-A58F-0E1DC69A0FB4}"/>
              </a:ext>
            </a:extLst>
          </p:cNvPr>
          <p:cNvCxnSpPr>
            <a:stCxn id="39" idx="3"/>
            <a:endCxn id="41" idx="1"/>
          </p:cNvCxnSpPr>
          <p:nvPr/>
        </p:nvCxnSpPr>
        <p:spPr bwMode="auto">
          <a:xfrm>
            <a:off x="9372304" y="4115511"/>
            <a:ext cx="50780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4" name="TextBox 142">
            <a:extLst>
              <a:ext uri="{FF2B5EF4-FFF2-40B4-BE49-F238E27FC236}">
                <a16:creationId xmlns:a16="http://schemas.microsoft.com/office/drawing/2014/main" id="{79929907-4A8E-47F8-8863-0544E8F14AA4}"/>
              </a:ext>
            </a:extLst>
          </p:cNvPr>
          <p:cNvSpPr txBox="1">
            <a:spLocks noChangeArrowheads="1"/>
          </p:cNvSpPr>
          <p:nvPr/>
        </p:nvSpPr>
        <p:spPr bwMode="auto">
          <a:xfrm>
            <a:off x="5058108" y="3959937"/>
            <a:ext cx="1256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Register </a:t>
            </a:r>
          </a:p>
        </p:txBody>
      </p:sp>
      <p:sp>
        <p:nvSpPr>
          <p:cNvPr id="45" name="TextBox 142">
            <a:extLst>
              <a:ext uri="{FF2B5EF4-FFF2-40B4-BE49-F238E27FC236}">
                <a16:creationId xmlns:a16="http://schemas.microsoft.com/office/drawing/2014/main" id="{A14831B3-AD38-4D8F-B33B-0B392D1F4158}"/>
              </a:ext>
            </a:extLst>
          </p:cNvPr>
          <p:cNvSpPr txBox="1">
            <a:spLocks noChangeArrowheads="1"/>
          </p:cNvSpPr>
          <p:nvPr/>
        </p:nvSpPr>
        <p:spPr bwMode="auto">
          <a:xfrm>
            <a:off x="4220235" y="4333000"/>
            <a:ext cx="35948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Arithmetic shift right (ASR)</a:t>
            </a:r>
          </a:p>
        </p:txBody>
      </p:sp>
    </p:spTree>
    <p:extLst>
      <p:ext uri="{BB962C8B-B14F-4D97-AF65-F5344CB8AC3E}">
        <p14:creationId xmlns:p14="http://schemas.microsoft.com/office/powerpoint/2010/main" val="3597804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Logical Shift Operation</a:t>
            </a:r>
            <a:endParaRPr lang="en-US" dirty="0"/>
          </a:p>
        </p:txBody>
      </p:sp>
      <p:graphicFrame>
        <p:nvGraphicFramePr>
          <p:cNvPr id="6" name="Table 5">
            <a:extLst>
              <a:ext uri="{FF2B5EF4-FFF2-40B4-BE49-F238E27FC236}">
                <a16:creationId xmlns:a16="http://schemas.microsoft.com/office/drawing/2014/main" id="{B63C3E70-6AA9-4271-97D8-DCF339AE0B04}"/>
              </a:ext>
            </a:extLst>
          </p:cNvPr>
          <p:cNvGraphicFramePr>
            <a:graphicFrameLocks noGrp="1"/>
          </p:cNvGraphicFramePr>
          <p:nvPr>
            <p:extLst>
              <p:ext uri="{D42A27DB-BD31-4B8C-83A1-F6EECF244321}">
                <p14:modId xmlns:p14="http://schemas.microsoft.com/office/powerpoint/2010/main" val="1160429514"/>
              </p:ext>
            </p:extLst>
          </p:nvPr>
        </p:nvGraphicFramePr>
        <p:xfrm>
          <a:off x="317376" y="949326"/>
          <a:ext cx="11552486" cy="3569353"/>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3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06" marB="45706" anchor="ctr"/>
                </a:tc>
                <a:extLst>
                  <a:ext uri="{0D108BD9-81ED-4DB2-BD59-A6C34878D82A}">
                    <a16:rowId xmlns:a16="http://schemas.microsoft.com/office/drawing/2014/main" val="10000"/>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LSRS &lt;Rd&gt;, &lt;Rm&gt;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 shift right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&gt;&gt; Rm,</a:t>
                      </a:r>
                      <a:r>
                        <a:rPr lang="en-GB" sz="1200" b="0" i="0" u="none" strike="noStrike" baseline="0" dirty="0">
                          <a:effectLst/>
                          <a:latin typeface="+mn-lt"/>
                          <a:cs typeface="Arial" panose="020B0604020202020204" pitchFamily="34" charset="0"/>
                        </a:rPr>
                        <a:t> 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LSRS   R0,   R1</a:t>
                      </a:r>
                    </a:p>
                  </a:txBody>
                  <a:tcPr marL="121872" marR="121872"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R0 &gt;&gt; R1, update APSR</a:t>
                      </a:r>
                      <a:endParaRPr lang="en-GB" sz="12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1"/>
                  </a:ext>
                </a:extLst>
              </a:tr>
              <a:tr h="769004">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a:t>
                      </a:r>
                      <a:r>
                        <a:rPr lang="en-GB" sz="1200" b="0" i="0" u="none" strike="noStrike" baseline="0" dirty="0">
                          <a:effectLst/>
                          <a:latin typeface="+mn-lt"/>
                          <a:cs typeface="Arial" panose="020B0604020202020204" pitchFamily="34" charset="0"/>
                        </a:rPr>
                        <a:t>RS &lt;Rd&gt;, &lt;Rm&gt;, #immed5</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 shift right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&gt;&gt; #immed5,</a:t>
                      </a:r>
                      <a:r>
                        <a:rPr lang="en-GB" sz="1200" b="0" i="0" u="none" strike="noStrike" baseline="0" dirty="0">
                          <a:effectLst/>
                          <a:latin typeface="+mn-lt"/>
                          <a:cs typeface="Arial" panose="020B0604020202020204" pitchFamily="34" charset="0"/>
                        </a:rPr>
                        <a:t> 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LSRS   R0,   R1,   #0x01</a:t>
                      </a:r>
                    </a:p>
                  </a:txBody>
                  <a:tcPr marL="121872" marR="121872" marT="45717" marB="45717"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R1 &gt;&gt; 1, update APSR</a:t>
                      </a:r>
                    </a:p>
                  </a:txBody>
                  <a:tcPr marL="121872" marR="121872" marT="45717" marB="45717" anchor="ctr"/>
                </a:tc>
                <a:extLst>
                  <a:ext uri="{0D108BD9-81ED-4DB2-BD59-A6C34878D82A}">
                    <a16:rowId xmlns:a16="http://schemas.microsoft.com/office/drawing/2014/main" val="10002"/>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 &lt;Rd&gt;, &lt;Rm&gt;</a:t>
                      </a: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 shift left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&lt;&lt; Rm,</a:t>
                      </a:r>
                      <a:r>
                        <a:rPr lang="en-GB" sz="1200" b="0" i="0" u="none" strike="noStrike" baseline="0" dirty="0">
                          <a:effectLst/>
                          <a:latin typeface="+mn-lt"/>
                          <a:cs typeface="Arial" panose="020B0604020202020204" pitchFamily="34" charset="0"/>
                        </a:rPr>
                        <a:t> 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   R0,   R1</a:t>
                      </a:r>
                    </a:p>
                  </a:txBody>
                  <a:tcPr marL="121872" marR="121872" marT="45706" marB="4570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R0 &lt;&lt; R1, update APSR</a:t>
                      </a:r>
                      <a:endParaRPr lang="en-GB" sz="1200" b="0" i="0" u="none" strike="noStrike" dirty="0">
                        <a:effectLst/>
                        <a:latin typeface="+mn-lt"/>
                        <a:cs typeface="Arial" panose="020B0604020202020204" pitchFamily="34" charset="0"/>
                      </a:endParaRPr>
                    </a:p>
                  </a:txBody>
                  <a:tcPr marL="121872" marR="121872" marT="45706" marB="45706" anchor="ctr"/>
                </a:tc>
                <a:extLst>
                  <a:ext uri="{0D108BD9-81ED-4DB2-BD59-A6C34878D82A}">
                    <a16:rowId xmlns:a16="http://schemas.microsoft.com/office/drawing/2014/main" val="10003"/>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a:t>
                      </a:r>
                      <a:r>
                        <a:rPr lang="en-GB" sz="1200" b="0" i="0" u="none" strike="noStrike" baseline="0" dirty="0">
                          <a:effectLst/>
                          <a:latin typeface="+mn-lt"/>
                          <a:cs typeface="Arial" panose="020B0604020202020204" pitchFamily="34" charset="0"/>
                        </a:rPr>
                        <a:t> &lt;Rd&gt;, &lt;Rm&gt;, #immed5</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Logic shift left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&lt;&lt; #immed5,</a:t>
                      </a:r>
                      <a:r>
                        <a:rPr lang="en-GB" sz="1200" b="0" i="0" u="none" strike="noStrike" baseline="0" dirty="0">
                          <a:effectLst/>
                          <a:latin typeface="+mn-lt"/>
                          <a:cs typeface="Arial" panose="020B0604020202020204" pitchFamily="34" charset="0"/>
                        </a:rPr>
                        <a:t> 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   R0,   R1,   #0x01</a:t>
                      </a:r>
                    </a:p>
                  </a:txBody>
                  <a:tcPr marL="121872" marR="121872" marT="45706" marB="45706"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R1 &lt;&lt; 1, update APSR</a:t>
                      </a:r>
                    </a:p>
                  </a:txBody>
                  <a:tcPr marL="121872" marR="121872" marT="45706" marB="45706" anchor="ct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49EE6562-1456-4597-9836-1044C481D17C}"/>
              </a:ext>
            </a:extLst>
          </p:cNvPr>
          <p:cNvSpPr/>
          <p:nvPr/>
        </p:nvSpPr>
        <p:spPr bwMode="auto">
          <a:xfrm>
            <a:off x="3510179" y="4669631"/>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 name="Rectangle 7">
            <a:extLst>
              <a:ext uri="{FF2B5EF4-FFF2-40B4-BE49-F238E27FC236}">
                <a16:creationId xmlns:a16="http://schemas.microsoft.com/office/drawing/2014/main" id="{5D93DEE3-D7D0-4B8B-AC7E-D32896873417}"/>
              </a:ext>
            </a:extLst>
          </p:cNvPr>
          <p:cNvSpPr/>
          <p:nvPr/>
        </p:nvSpPr>
        <p:spPr bwMode="auto">
          <a:xfrm>
            <a:off x="1830201" y="4669631"/>
            <a:ext cx="239091"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 name="Rectangle 8">
            <a:extLst>
              <a:ext uri="{FF2B5EF4-FFF2-40B4-BE49-F238E27FC236}">
                <a16:creationId xmlns:a16="http://schemas.microsoft.com/office/drawing/2014/main" id="{854F3DC5-3E48-409B-AEFF-AF86F9A562EE}"/>
              </a:ext>
            </a:extLst>
          </p:cNvPr>
          <p:cNvSpPr/>
          <p:nvPr/>
        </p:nvSpPr>
        <p:spPr bwMode="auto">
          <a:xfrm>
            <a:off x="206929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8A447A47-BBC3-4B81-8105-3E754127ECDE}"/>
              </a:ext>
            </a:extLst>
          </p:cNvPr>
          <p:cNvSpPr/>
          <p:nvPr/>
        </p:nvSpPr>
        <p:spPr bwMode="auto">
          <a:xfrm>
            <a:off x="2306266"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2D117F51-4A58-4A97-8CC5-58E8B59CBE88}"/>
              </a:ext>
            </a:extLst>
          </p:cNvPr>
          <p:cNvSpPr/>
          <p:nvPr/>
        </p:nvSpPr>
        <p:spPr bwMode="auto">
          <a:xfrm>
            <a:off x="254747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8ED22AE9-CE3B-43A1-BD2D-93DB0583F138}"/>
              </a:ext>
            </a:extLst>
          </p:cNvPr>
          <p:cNvSpPr/>
          <p:nvPr/>
        </p:nvSpPr>
        <p:spPr bwMode="auto">
          <a:xfrm>
            <a:off x="279290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61388DC2-0F91-4C69-A2F2-D0C81D4F22CA}"/>
              </a:ext>
            </a:extLst>
          </p:cNvPr>
          <p:cNvSpPr/>
          <p:nvPr/>
        </p:nvSpPr>
        <p:spPr bwMode="auto">
          <a:xfrm>
            <a:off x="3034115"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 name="Rectangle 13">
            <a:extLst>
              <a:ext uri="{FF2B5EF4-FFF2-40B4-BE49-F238E27FC236}">
                <a16:creationId xmlns:a16="http://schemas.microsoft.com/office/drawing/2014/main" id="{4043EF8C-1F29-4ADF-85E1-DA58BA6B3E8D}"/>
              </a:ext>
            </a:extLst>
          </p:cNvPr>
          <p:cNvSpPr/>
          <p:nvPr/>
        </p:nvSpPr>
        <p:spPr bwMode="auto">
          <a:xfrm>
            <a:off x="326897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26C7D2FC-1110-4E09-850D-CA2E46899687}"/>
              </a:ext>
            </a:extLst>
          </p:cNvPr>
          <p:cNvSpPr/>
          <p:nvPr/>
        </p:nvSpPr>
        <p:spPr bwMode="auto">
          <a:xfrm>
            <a:off x="374503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9F22C85B-49C1-4081-A469-C8552E138870}"/>
              </a:ext>
            </a:extLst>
          </p:cNvPr>
          <p:cNvSpPr/>
          <p:nvPr/>
        </p:nvSpPr>
        <p:spPr bwMode="auto">
          <a:xfrm>
            <a:off x="398624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4865C555-47FE-469B-B57E-3EA41E19CB3D}"/>
              </a:ext>
            </a:extLst>
          </p:cNvPr>
          <p:cNvSpPr/>
          <p:nvPr/>
        </p:nvSpPr>
        <p:spPr bwMode="auto">
          <a:xfrm>
            <a:off x="422321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D871AF05-31F6-46F8-9540-734E4EF3C647}"/>
              </a:ext>
            </a:extLst>
          </p:cNvPr>
          <p:cNvSpPr/>
          <p:nvPr/>
        </p:nvSpPr>
        <p:spPr bwMode="auto">
          <a:xfrm>
            <a:off x="446442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91DD46DA-A767-4B04-8B52-1C86DD0E711C}"/>
              </a:ext>
            </a:extLst>
          </p:cNvPr>
          <p:cNvSpPr/>
          <p:nvPr/>
        </p:nvSpPr>
        <p:spPr bwMode="auto">
          <a:xfrm>
            <a:off x="470562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5F917B3B-FDF0-4884-918B-91A660A44E4A}"/>
              </a:ext>
            </a:extLst>
          </p:cNvPr>
          <p:cNvSpPr/>
          <p:nvPr/>
        </p:nvSpPr>
        <p:spPr bwMode="auto">
          <a:xfrm>
            <a:off x="4946834"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BA700544-E763-4DDD-92A2-51569FD14E64}"/>
              </a:ext>
            </a:extLst>
          </p:cNvPr>
          <p:cNvSpPr/>
          <p:nvPr/>
        </p:nvSpPr>
        <p:spPr bwMode="auto">
          <a:xfrm>
            <a:off x="5183808"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5C1E732E-ED73-4BC2-B99D-86E82716BD56}"/>
              </a:ext>
            </a:extLst>
          </p:cNvPr>
          <p:cNvSpPr/>
          <p:nvPr/>
        </p:nvSpPr>
        <p:spPr bwMode="auto">
          <a:xfrm>
            <a:off x="5425014"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09241DDA-CF2D-40BF-9CDF-FCFCE618AA05}"/>
              </a:ext>
            </a:extLst>
          </p:cNvPr>
          <p:cNvSpPr/>
          <p:nvPr/>
        </p:nvSpPr>
        <p:spPr bwMode="auto">
          <a:xfrm>
            <a:off x="565987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75202C26-FFB5-4AB4-8713-9F40D23DFE79}"/>
              </a:ext>
            </a:extLst>
          </p:cNvPr>
          <p:cNvSpPr/>
          <p:nvPr/>
        </p:nvSpPr>
        <p:spPr bwMode="auto">
          <a:xfrm>
            <a:off x="590107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665EBCD8-653A-48A8-A37C-B5C62F0EDF05}"/>
              </a:ext>
            </a:extLst>
          </p:cNvPr>
          <p:cNvSpPr/>
          <p:nvPr/>
        </p:nvSpPr>
        <p:spPr bwMode="auto">
          <a:xfrm>
            <a:off x="613805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59068172-F9C4-4EF2-BD88-804916791F61}"/>
              </a:ext>
            </a:extLst>
          </p:cNvPr>
          <p:cNvSpPr/>
          <p:nvPr/>
        </p:nvSpPr>
        <p:spPr bwMode="auto">
          <a:xfrm>
            <a:off x="637925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DCFED37D-4ECD-431C-9933-4BCB78BD0B77}"/>
              </a:ext>
            </a:extLst>
          </p:cNvPr>
          <p:cNvSpPr/>
          <p:nvPr/>
        </p:nvSpPr>
        <p:spPr bwMode="auto">
          <a:xfrm>
            <a:off x="662046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3BABDD2D-B9AE-4447-AAD4-ACF5FD7C6A79}"/>
              </a:ext>
            </a:extLst>
          </p:cNvPr>
          <p:cNvSpPr/>
          <p:nvPr/>
        </p:nvSpPr>
        <p:spPr bwMode="auto">
          <a:xfrm>
            <a:off x="686166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9769FBA5-6EBE-4242-AC9C-9C7308A32BE2}"/>
              </a:ext>
            </a:extLst>
          </p:cNvPr>
          <p:cNvSpPr/>
          <p:nvPr/>
        </p:nvSpPr>
        <p:spPr bwMode="auto">
          <a:xfrm>
            <a:off x="709864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E023FD7A-B555-489E-B5AA-1501C480B0B1}"/>
              </a:ext>
            </a:extLst>
          </p:cNvPr>
          <p:cNvSpPr/>
          <p:nvPr/>
        </p:nvSpPr>
        <p:spPr bwMode="auto">
          <a:xfrm>
            <a:off x="733984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E11FD51E-231F-46C4-AF5E-62BCAA37CC25}"/>
              </a:ext>
            </a:extLst>
          </p:cNvPr>
          <p:cNvSpPr/>
          <p:nvPr/>
        </p:nvSpPr>
        <p:spPr bwMode="auto">
          <a:xfrm>
            <a:off x="757470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a:extLst>
              <a:ext uri="{FF2B5EF4-FFF2-40B4-BE49-F238E27FC236}">
                <a16:creationId xmlns:a16="http://schemas.microsoft.com/office/drawing/2014/main" id="{88291975-5383-4E9E-84BF-D62F882C27DA}"/>
              </a:ext>
            </a:extLst>
          </p:cNvPr>
          <p:cNvSpPr/>
          <p:nvPr/>
        </p:nvSpPr>
        <p:spPr bwMode="auto">
          <a:xfrm>
            <a:off x="781591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E72DC053-2941-461F-9C14-59D583C489D7}"/>
              </a:ext>
            </a:extLst>
          </p:cNvPr>
          <p:cNvSpPr/>
          <p:nvPr/>
        </p:nvSpPr>
        <p:spPr bwMode="auto">
          <a:xfrm>
            <a:off x="8050771"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D1426D43-B861-4B9E-95D6-2800CC686F47}"/>
              </a:ext>
            </a:extLst>
          </p:cNvPr>
          <p:cNvSpPr/>
          <p:nvPr/>
        </p:nvSpPr>
        <p:spPr bwMode="auto">
          <a:xfrm>
            <a:off x="829197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C3A39C47-0C1A-4989-AC19-1220C0506EDC}"/>
              </a:ext>
            </a:extLst>
          </p:cNvPr>
          <p:cNvSpPr/>
          <p:nvPr/>
        </p:nvSpPr>
        <p:spPr bwMode="auto">
          <a:xfrm>
            <a:off x="8533183" y="4669631"/>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68346F75-ABB7-45E6-9C5F-B2EFEAC15546}"/>
              </a:ext>
            </a:extLst>
          </p:cNvPr>
          <p:cNvSpPr/>
          <p:nvPr/>
        </p:nvSpPr>
        <p:spPr bwMode="auto">
          <a:xfrm>
            <a:off x="8776505"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891C67C6-FE67-408A-85BE-AB94DBD82EFA}"/>
              </a:ext>
            </a:extLst>
          </p:cNvPr>
          <p:cNvSpPr/>
          <p:nvPr/>
        </p:nvSpPr>
        <p:spPr bwMode="auto">
          <a:xfrm>
            <a:off x="901136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1E70B9AA-849C-4626-A5DD-3963B336638C}"/>
              </a:ext>
            </a:extLst>
          </p:cNvPr>
          <p:cNvSpPr/>
          <p:nvPr/>
        </p:nvSpPr>
        <p:spPr bwMode="auto">
          <a:xfrm>
            <a:off x="9252568"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Rectangle 38">
            <a:extLst>
              <a:ext uri="{FF2B5EF4-FFF2-40B4-BE49-F238E27FC236}">
                <a16:creationId xmlns:a16="http://schemas.microsoft.com/office/drawing/2014/main" id="{D14AD436-5445-412F-8E93-4ED1AA07B87B}"/>
              </a:ext>
            </a:extLst>
          </p:cNvPr>
          <p:cNvSpPr/>
          <p:nvPr/>
        </p:nvSpPr>
        <p:spPr bwMode="auto">
          <a:xfrm>
            <a:off x="1830202" y="4669631"/>
            <a:ext cx="7663572" cy="233363"/>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ECC58C47-A72D-4B0F-8E5F-4AF661D1E0E1}"/>
              </a:ext>
            </a:extLst>
          </p:cNvPr>
          <p:cNvSpPr/>
          <p:nvPr/>
        </p:nvSpPr>
        <p:spPr bwMode="auto">
          <a:xfrm>
            <a:off x="1830201" y="4669631"/>
            <a:ext cx="239091"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1" name="Rectangle 40">
            <a:extLst>
              <a:ext uri="{FF2B5EF4-FFF2-40B4-BE49-F238E27FC236}">
                <a16:creationId xmlns:a16="http://schemas.microsoft.com/office/drawing/2014/main" id="{8DD54A9B-7EFF-46C7-89BE-956DF06B8423}"/>
              </a:ext>
            </a:extLst>
          </p:cNvPr>
          <p:cNvSpPr/>
          <p:nvPr/>
        </p:nvSpPr>
        <p:spPr bwMode="auto">
          <a:xfrm>
            <a:off x="1079079" y="4669631"/>
            <a:ext cx="239089"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cxnSp>
        <p:nvCxnSpPr>
          <p:cNvPr id="42" name="Straight Arrow Connector 41">
            <a:extLst>
              <a:ext uri="{FF2B5EF4-FFF2-40B4-BE49-F238E27FC236}">
                <a16:creationId xmlns:a16="http://schemas.microsoft.com/office/drawing/2014/main" id="{A765AFCF-E9F2-49D6-9917-42E94A77317E}"/>
              </a:ext>
            </a:extLst>
          </p:cNvPr>
          <p:cNvCxnSpPr>
            <a:stCxn id="40" idx="1"/>
            <a:endCxn id="41" idx="3"/>
          </p:cNvCxnSpPr>
          <p:nvPr/>
        </p:nvCxnSpPr>
        <p:spPr bwMode="auto">
          <a:xfrm flipH="1">
            <a:off x="1318168" y="4785518"/>
            <a:ext cx="51203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3" name="TextBox 142">
            <a:extLst>
              <a:ext uri="{FF2B5EF4-FFF2-40B4-BE49-F238E27FC236}">
                <a16:creationId xmlns:a16="http://schemas.microsoft.com/office/drawing/2014/main" id="{3FBF158F-75F9-4E39-AA45-EFD6EE931685}"/>
              </a:ext>
            </a:extLst>
          </p:cNvPr>
          <p:cNvSpPr txBox="1">
            <a:spLocks noChangeArrowheads="1"/>
          </p:cNvSpPr>
          <p:nvPr/>
        </p:nvSpPr>
        <p:spPr bwMode="auto">
          <a:xfrm>
            <a:off x="5179576" y="4631531"/>
            <a:ext cx="12589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Register </a:t>
            </a:r>
          </a:p>
        </p:txBody>
      </p:sp>
      <p:sp>
        <p:nvSpPr>
          <p:cNvPr id="44" name="TextBox 142">
            <a:extLst>
              <a:ext uri="{FF2B5EF4-FFF2-40B4-BE49-F238E27FC236}">
                <a16:creationId xmlns:a16="http://schemas.microsoft.com/office/drawing/2014/main" id="{E7634A7F-0B03-49A0-BBA4-304AD6D735B0}"/>
              </a:ext>
            </a:extLst>
          </p:cNvPr>
          <p:cNvSpPr txBox="1">
            <a:spLocks noChangeArrowheads="1"/>
          </p:cNvSpPr>
          <p:nvPr/>
        </p:nvSpPr>
        <p:spPr bwMode="auto">
          <a:xfrm>
            <a:off x="4633690" y="5003006"/>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Logic shift left (LSL)</a:t>
            </a:r>
          </a:p>
        </p:txBody>
      </p:sp>
      <p:cxnSp>
        <p:nvCxnSpPr>
          <p:cNvPr id="45" name="Straight Arrow Connector 44">
            <a:extLst>
              <a:ext uri="{FF2B5EF4-FFF2-40B4-BE49-F238E27FC236}">
                <a16:creationId xmlns:a16="http://schemas.microsoft.com/office/drawing/2014/main" id="{52901348-85D2-4140-9959-942E8BDED831}"/>
              </a:ext>
            </a:extLst>
          </p:cNvPr>
          <p:cNvCxnSpPr/>
          <p:nvPr/>
        </p:nvCxnSpPr>
        <p:spPr bwMode="auto">
          <a:xfrm flipH="1">
            <a:off x="9493773" y="4785518"/>
            <a:ext cx="53530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6" name="TextBox 142">
            <a:extLst>
              <a:ext uri="{FF2B5EF4-FFF2-40B4-BE49-F238E27FC236}">
                <a16:creationId xmlns:a16="http://schemas.microsoft.com/office/drawing/2014/main" id="{3926FEE9-1E38-4078-93E0-B7EEEF3C27CA}"/>
              </a:ext>
            </a:extLst>
          </p:cNvPr>
          <p:cNvSpPr txBox="1">
            <a:spLocks noChangeArrowheads="1"/>
          </p:cNvSpPr>
          <p:nvPr/>
        </p:nvSpPr>
        <p:spPr bwMode="auto">
          <a:xfrm>
            <a:off x="9942331" y="4631530"/>
            <a:ext cx="44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a:t>
            </a:r>
          </a:p>
        </p:txBody>
      </p:sp>
      <p:sp>
        <p:nvSpPr>
          <p:cNvPr id="47" name="Rectangle 46">
            <a:extLst>
              <a:ext uri="{FF2B5EF4-FFF2-40B4-BE49-F238E27FC236}">
                <a16:creationId xmlns:a16="http://schemas.microsoft.com/office/drawing/2014/main" id="{CE39C6C6-E8C6-46D1-8C33-C50F368A9BE4}"/>
              </a:ext>
            </a:extLst>
          </p:cNvPr>
          <p:cNvSpPr/>
          <p:nvPr/>
        </p:nvSpPr>
        <p:spPr bwMode="auto">
          <a:xfrm>
            <a:off x="345410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8" name="Rectangle 47">
            <a:extLst>
              <a:ext uri="{FF2B5EF4-FFF2-40B4-BE49-F238E27FC236}">
                <a16:creationId xmlns:a16="http://schemas.microsoft.com/office/drawing/2014/main" id="{35F8EEA9-7A66-4FFF-9FBD-A62E78C22F40}"/>
              </a:ext>
            </a:extLst>
          </p:cNvPr>
          <p:cNvSpPr/>
          <p:nvPr/>
        </p:nvSpPr>
        <p:spPr bwMode="auto">
          <a:xfrm>
            <a:off x="1772016"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9" name="Rectangle 48">
            <a:extLst>
              <a:ext uri="{FF2B5EF4-FFF2-40B4-BE49-F238E27FC236}">
                <a16:creationId xmlns:a16="http://schemas.microsoft.com/office/drawing/2014/main" id="{0CE49F76-3859-4199-B332-894DFB3B6738}"/>
              </a:ext>
            </a:extLst>
          </p:cNvPr>
          <p:cNvSpPr/>
          <p:nvPr/>
        </p:nvSpPr>
        <p:spPr bwMode="auto">
          <a:xfrm>
            <a:off x="201322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0" name="Rectangle 49">
            <a:extLst>
              <a:ext uri="{FF2B5EF4-FFF2-40B4-BE49-F238E27FC236}">
                <a16:creationId xmlns:a16="http://schemas.microsoft.com/office/drawing/2014/main" id="{CA3BD566-4751-4AE9-A2AC-87EF93570802}"/>
              </a:ext>
            </a:extLst>
          </p:cNvPr>
          <p:cNvSpPr/>
          <p:nvPr/>
        </p:nvSpPr>
        <p:spPr bwMode="auto">
          <a:xfrm>
            <a:off x="2248079"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1" name="Rectangle 50">
            <a:extLst>
              <a:ext uri="{FF2B5EF4-FFF2-40B4-BE49-F238E27FC236}">
                <a16:creationId xmlns:a16="http://schemas.microsoft.com/office/drawing/2014/main" id="{41E1CF4C-F781-44C9-A2D1-7BE2402FC33F}"/>
              </a:ext>
            </a:extLst>
          </p:cNvPr>
          <p:cNvSpPr/>
          <p:nvPr/>
        </p:nvSpPr>
        <p:spPr bwMode="auto">
          <a:xfrm>
            <a:off x="2489285"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2" name="Rectangle 51">
            <a:extLst>
              <a:ext uri="{FF2B5EF4-FFF2-40B4-BE49-F238E27FC236}">
                <a16:creationId xmlns:a16="http://schemas.microsoft.com/office/drawing/2014/main" id="{AB368E1B-BD7B-4A6E-9B66-CDAFB585E45F}"/>
              </a:ext>
            </a:extLst>
          </p:cNvPr>
          <p:cNvSpPr/>
          <p:nvPr/>
        </p:nvSpPr>
        <p:spPr bwMode="auto">
          <a:xfrm>
            <a:off x="2734723"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3" name="Rectangle 52">
            <a:extLst>
              <a:ext uri="{FF2B5EF4-FFF2-40B4-BE49-F238E27FC236}">
                <a16:creationId xmlns:a16="http://schemas.microsoft.com/office/drawing/2014/main" id="{7E646520-C036-4AEF-8480-BDFA9E07F003}"/>
              </a:ext>
            </a:extLst>
          </p:cNvPr>
          <p:cNvSpPr/>
          <p:nvPr/>
        </p:nvSpPr>
        <p:spPr bwMode="auto">
          <a:xfrm>
            <a:off x="2975929" y="5607050"/>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4" name="Rectangle 53">
            <a:extLst>
              <a:ext uri="{FF2B5EF4-FFF2-40B4-BE49-F238E27FC236}">
                <a16:creationId xmlns:a16="http://schemas.microsoft.com/office/drawing/2014/main" id="{F6C19C8F-1F09-4E62-B5C2-E14FE6E28103}"/>
              </a:ext>
            </a:extLst>
          </p:cNvPr>
          <p:cNvSpPr/>
          <p:nvPr/>
        </p:nvSpPr>
        <p:spPr bwMode="auto">
          <a:xfrm>
            <a:off x="321290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5" name="Rectangle 54">
            <a:extLst>
              <a:ext uri="{FF2B5EF4-FFF2-40B4-BE49-F238E27FC236}">
                <a16:creationId xmlns:a16="http://schemas.microsoft.com/office/drawing/2014/main" id="{16FA434E-541C-433F-8A2D-04509D0F6F8C}"/>
              </a:ext>
            </a:extLst>
          </p:cNvPr>
          <p:cNvSpPr/>
          <p:nvPr/>
        </p:nvSpPr>
        <p:spPr bwMode="auto">
          <a:xfrm>
            <a:off x="368896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6" name="Rectangle 55">
            <a:extLst>
              <a:ext uri="{FF2B5EF4-FFF2-40B4-BE49-F238E27FC236}">
                <a16:creationId xmlns:a16="http://schemas.microsoft.com/office/drawing/2014/main" id="{96E83BE6-D02E-4F2A-B0C1-F3071445A901}"/>
              </a:ext>
            </a:extLst>
          </p:cNvPr>
          <p:cNvSpPr/>
          <p:nvPr/>
        </p:nvSpPr>
        <p:spPr bwMode="auto">
          <a:xfrm>
            <a:off x="3930173"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7" name="Rectangle 56">
            <a:extLst>
              <a:ext uri="{FF2B5EF4-FFF2-40B4-BE49-F238E27FC236}">
                <a16:creationId xmlns:a16="http://schemas.microsoft.com/office/drawing/2014/main" id="{7EAA0DEA-19A4-4156-9531-5B3876AFA990}"/>
              </a:ext>
            </a:extLst>
          </p:cNvPr>
          <p:cNvSpPr/>
          <p:nvPr/>
        </p:nvSpPr>
        <p:spPr bwMode="auto">
          <a:xfrm>
            <a:off x="4165030"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8" name="Rectangle 57">
            <a:extLst>
              <a:ext uri="{FF2B5EF4-FFF2-40B4-BE49-F238E27FC236}">
                <a16:creationId xmlns:a16="http://schemas.microsoft.com/office/drawing/2014/main" id="{ACA7FB3C-92F6-4839-AF35-9660B8C36552}"/>
              </a:ext>
            </a:extLst>
          </p:cNvPr>
          <p:cNvSpPr/>
          <p:nvPr/>
        </p:nvSpPr>
        <p:spPr bwMode="auto">
          <a:xfrm>
            <a:off x="4406236" y="5607050"/>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9" name="Rectangle 58">
            <a:extLst>
              <a:ext uri="{FF2B5EF4-FFF2-40B4-BE49-F238E27FC236}">
                <a16:creationId xmlns:a16="http://schemas.microsoft.com/office/drawing/2014/main" id="{9D600F6C-614A-4861-A9DE-18051C52D794}"/>
              </a:ext>
            </a:extLst>
          </p:cNvPr>
          <p:cNvSpPr/>
          <p:nvPr/>
        </p:nvSpPr>
        <p:spPr bwMode="auto">
          <a:xfrm>
            <a:off x="464955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0" name="Rectangle 59">
            <a:extLst>
              <a:ext uri="{FF2B5EF4-FFF2-40B4-BE49-F238E27FC236}">
                <a16:creationId xmlns:a16="http://schemas.microsoft.com/office/drawing/2014/main" id="{E3FE20EF-1410-4F90-9BC2-9486AE0C52E6}"/>
              </a:ext>
            </a:extLst>
          </p:cNvPr>
          <p:cNvSpPr/>
          <p:nvPr/>
        </p:nvSpPr>
        <p:spPr bwMode="auto">
          <a:xfrm>
            <a:off x="4890764"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1" name="Rectangle 60">
            <a:extLst>
              <a:ext uri="{FF2B5EF4-FFF2-40B4-BE49-F238E27FC236}">
                <a16:creationId xmlns:a16="http://schemas.microsoft.com/office/drawing/2014/main" id="{672B8C96-E6BD-412B-8FB3-16CA61683E0E}"/>
              </a:ext>
            </a:extLst>
          </p:cNvPr>
          <p:cNvSpPr/>
          <p:nvPr/>
        </p:nvSpPr>
        <p:spPr bwMode="auto">
          <a:xfrm>
            <a:off x="512562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2" name="Rectangle 61">
            <a:extLst>
              <a:ext uri="{FF2B5EF4-FFF2-40B4-BE49-F238E27FC236}">
                <a16:creationId xmlns:a16="http://schemas.microsoft.com/office/drawing/2014/main" id="{385220AE-8AED-4613-8DF7-3FD3D6353F15}"/>
              </a:ext>
            </a:extLst>
          </p:cNvPr>
          <p:cNvSpPr/>
          <p:nvPr/>
        </p:nvSpPr>
        <p:spPr bwMode="auto">
          <a:xfrm>
            <a:off x="536682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3" name="Rectangle 62">
            <a:extLst>
              <a:ext uri="{FF2B5EF4-FFF2-40B4-BE49-F238E27FC236}">
                <a16:creationId xmlns:a16="http://schemas.microsoft.com/office/drawing/2014/main" id="{E7D3E5C8-C7C2-4F81-9BA6-DB05DF8D3DC0}"/>
              </a:ext>
            </a:extLst>
          </p:cNvPr>
          <p:cNvSpPr/>
          <p:nvPr/>
        </p:nvSpPr>
        <p:spPr bwMode="auto">
          <a:xfrm>
            <a:off x="560380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4" name="Rectangle 63">
            <a:extLst>
              <a:ext uri="{FF2B5EF4-FFF2-40B4-BE49-F238E27FC236}">
                <a16:creationId xmlns:a16="http://schemas.microsoft.com/office/drawing/2014/main" id="{AA369441-EA2C-4704-8DE5-15EE2BDAC2ED}"/>
              </a:ext>
            </a:extLst>
          </p:cNvPr>
          <p:cNvSpPr/>
          <p:nvPr/>
        </p:nvSpPr>
        <p:spPr bwMode="auto">
          <a:xfrm>
            <a:off x="584500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5" name="Rectangle 64">
            <a:extLst>
              <a:ext uri="{FF2B5EF4-FFF2-40B4-BE49-F238E27FC236}">
                <a16:creationId xmlns:a16="http://schemas.microsoft.com/office/drawing/2014/main" id="{8B2E701F-A457-4D53-B560-4F642172FEB7}"/>
              </a:ext>
            </a:extLst>
          </p:cNvPr>
          <p:cNvSpPr/>
          <p:nvPr/>
        </p:nvSpPr>
        <p:spPr bwMode="auto">
          <a:xfrm>
            <a:off x="6079866" y="5607050"/>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6" name="Rectangle 65">
            <a:extLst>
              <a:ext uri="{FF2B5EF4-FFF2-40B4-BE49-F238E27FC236}">
                <a16:creationId xmlns:a16="http://schemas.microsoft.com/office/drawing/2014/main" id="{3B104255-CA11-4875-A579-7EEA9BA61B79}"/>
              </a:ext>
            </a:extLst>
          </p:cNvPr>
          <p:cNvSpPr/>
          <p:nvPr/>
        </p:nvSpPr>
        <p:spPr bwMode="auto">
          <a:xfrm>
            <a:off x="632318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7" name="Rectangle 66">
            <a:extLst>
              <a:ext uri="{FF2B5EF4-FFF2-40B4-BE49-F238E27FC236}">
                <a16:creationId xmlns:a16="http://schemas.microsoft.com/office/drawing/2014/main" id="{472CB30B-6433-4C0E-AEE2-E268E72FE34A}"/>
              </a:ext>
            </a:extLst>
          </p:cNvPr>
          <p:cNvSpPr/>
          <p:nvPr/>
        </p:nvSpPr>
        <p:spPr bwMode="auto">
          <a:xfrm>
            <a:off x="6564393"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8" name="Rectangle 67">
            <a:extLst>
              <a:ext uri="{FF2B5EF4-FFF2-40B4-BE49-F238E27FC236}">
                <a16:creationId xmlns:a16="http://schemas.microsoft.com/office/drawing/2014/main" id="{BCC564B4-FE40-4C86-B377-687E3A05E381}"/>
              </a:ext>
            </a:extLst>
          </p:cNvPr>
          <p:cNvSpPr/>
          <p:nvPr/>
        </p:nvSpPr>
        <p:spPr bwMode="auto">
          <a:xfrm>
            <a:off x="6805599"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9" name="Rectangle 68">
            <a:extLst>
              <a:ext uri="{FF2B5EF4-FFF2-40B4-BE49-F238E27FC236}">
                <a16:creationId xmlns:a16="http://schemas.microsoft.com/office/drawing/2014/main" id="{BE2B8A4A-3347-4843-BB11-0BD32E88FD7F}"/>
              </a:ext>
            </a:extLst>
          </p:cNvPr>
          <p:cNvSpPr/>
          <p:nvPr/>
        </p:nvSpPr>
        <p:spPr bwMode="auto">
          <a:xfrm>
            <a:off x="704045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0" name="Rectangle 69">
            <a:extLst>
              <a:ext uri="{FF2B5EF4-FFF2-40B4-BE49-F238E27FC236}">
                <a16:creationId xmlns:a16="http://schemas.microsoft.com/office/drawing/2014/main" id="{08A7DC5F-621F-492E-ADD6-BAB530C5F5AC}"/>
              </a:ext>
            </a:extLst>
          </p:cNvPr>
          <p:cNvSpPr/>
          <p:nvPr/>
        </p:nvSpPr>
        <p:spPr bwMode="auto">
          <a:xfrm>
            <a:off x="7281663" y="5607050"/>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1" name="Rectangle 70">
            <a:extLst>
              <a:ext uri="{FF2B5EF4-FFF2-40B4-BE49-F238E27FC236}">
                <a16:creationId xmlns:a16="http://schemas.microsoft.com/office/drawing/2014/main" id="{F0D9C3B9-F4BA-44DC-A267-6C5F7EAC4BDD}"/>
              </a:ext>
            </a:extLst>
          </p:cNvPr>
          <p:cNvSpPr/>
          <p:nvPr/>
        </p:nvSpPr>
        <p:spPr bwMode="auto">
          <a:xfrm>
            <a:off x="751863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2" name="Rectangle 71">
            <a:extLst>
              <a:ext uri="{FF2B5EF4-FFF2-40B4-BE49-F238E27FC236}">
                <a16:creationId xmlns:a16="http://schemas.microsoft.com/office/drawing/2014/main" id="{670773ED-8A04-4B6F-8C48-A21E92952711}"/>
              </a:ext>
            </a:extLst>
          </p:cNvPr>
          <p:cNvSpPr/>
          <p:nvPr/>
        </p:nvSpPr>
        <p:spPr bwMode="auto">
          <a:xfrm>
            <a:off x="7759843" y="5607050"/>
            <a:ext cx="239089"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3" name="Rectangle 72">
            <a:extLst>
              <a:ext uri="{FF2B5EF4-FFF2-40B4-BE49-F238E27FC236}">
                <a16:creationId xmlns:a16="http://schemas.microsoft.com/office/drawing/2014/main" id="{3937372F-C09B-4910-ACCA-7410D4BA30B2}"/>
              </a:ext>
            </a:extLst>
          </p:cNvPr>
          <p:cNvSpPr/>
          <p:nvPr/>
        </p:nvSpPr>
        <p:spPr bwMode="auto">
          <a:xfrm>
            <a:off x="7994701"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4" name="Rectangle 73">
            <a:extLst>
              <a:ext uri="{FF2B5EF4-FFF2-40B4-BE49-F238E27FC236}">
                <a16:creationId xmlns:a16="http://schemas.microsoft.com/office/drawing/2014/main" id="{AF6CE984-4A25-47B6-AB90-0285E64D1332}"/>
              </a:ext>
            </a:extLst>
          </p:cNvPr>
          <p:cNvSpPr/>
          <p:nvPr/>
        </p:nvSpPr>
        <p:spPr bwMode="auto">
          <a:xfrm>
            <a:off x="8235906"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5" name="Rectangle 74">
            <a:extLst>
              <a:ext uri="{FF2B5EF4-FFF2-40B4-BE49-F238E27FC236}">
                <a16:creationId xmlns:a16="http://schemas.microsoft.com/office/drawing/2014/main" id="{73CA3A44-DCAF-4406-AE19-456E50AABDB3}"/>
              </a:ext>
            </a:extLst>
          </p:cNvPr>
          <p:cNvSpPr/>
          <p:nvPr/>
        </p:nvSpPr>
        <p:spPr bwMode="auto">
          <a:xfrm>
            <a:off x="847711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6" name="Rectangle 75">
            <a:extLst>
              <a:ext uri="{FF2B5EF4-FFF2-40B4-BE49-F238E27FC236}">
                <a16:creationId xmlns:a16="http://schemas.microsoft.com/office/drawing/2014/main" id="{264B5BB3-09FD-4235-A394-6CE4ECE58C38}"/>
              </a:ext>
            </a:extLst>
          </p:cNvPr>
          <p:cNvSpPr/>
          <p:nvPr/>
        </p:nvSpPr>
        <p:spPr bwMode="auto">
          <a:xfrm>
            <a:off x="871831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7" name="Rectangle 76">
            <a:extLst>
              <a:ext uri="{FF2B5EF4-FFF2-40B4-BE49-F238E27FC236}">
                <a16:creationId xmlns:a16="http://schemas.microsoft.com/office/drawing/2014/main" id="{27111AD0-DEB3-43D5-8691-DEA7E8536C42}"/>
              </a:ext>
            </a:extLst>
          </p:cNvPr>
          <p:cNvSpPr/>
          <p:nvPr/>
        </p:nvSpPr>
        <p:spPr bwMode="auto">
          <a:xfrm>
            <a:off x="895529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8" name="Rectangle 77">
            <a:extLst>
              <a:ext uri="{FF2B5EF4-FFF2-40B4-BE49-F238E27FC236}">
                <a16:creationId xmlns:a16="http://schemas.microsoft.com/office/drawing/2014/main" id="{1146F488-4947-4EF5-B45E-A7A6AF8F051E}"/>
              </a:ext>
            </a:extLst>
          </p:cNvPr>
          <p:cNvSpPr/>
          <p:nvPr/>
        </p:nvSpPr>
        <p:spPr bwMode="auto">
          <a:xfrm>
            <a:off x="919649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9" name="Rectangle 78">
            <a:extLst>
              <a:ext uri="{FF2B5EF4-FFF2-40B4-BE49-F238E27FC236}">
                <a16:creationId xmlns:a16="http://schemas.microsoft.com/office/drawing/2014/main" id="{BF56EC69-0DAD-4946-A017-9CAC49015586}"/>
              </a:ext>
            </a:extLst>
          </p:cNvPr>
          <p:cNvSpPr/>
          <p:nvPr/>
        </p:nvSpPr>
        <p:spPr bwMode="auto">
          <a:xfrm>
            <a:off x="1772016" y="5607050"/>
            <a:ext cx="7665687" cy="2349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0" name="Rectangle 79">
            <a:extLst>
              <a:ext uri="{FF2B5EF4-FFF2-40B4-BE49-F238E27FC236}">
                <a16:creationId xmlns:a16="http://schemas.microsoft.com/office/drawing/2014/main" id="{F5B821F0-73DF-4148-A677-561AA44D2249}"/>
              </a:ext>
            </a:extLst>
          </p:cNvPr>
          <p:cNvSpPr/>
          <p:nvPr/>
        </p:nvSpPr>
        <p:spPr bwMode="auto">
          <a:xfrm>
            <a:off x="1772016" y="5607050"/>
            <a:ext cx="241206"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1" name="Rectangle 80">
            <a:extLst>
              <a:ext uri="{FF2B5EF4-FFF2-40B4-BE49-F238E27FC236}">
                <a16:creationId xmlns:a16="http://schemas.microsoft.com/office/drawing/2014/main" id="{F49652DC-A419-406E-AFAA-ED7F44F01ACC}"/>
              </a:ext>
            </a:extLst>
          </p:cNvPr>
          <p:cNvSpPr/>
          <p:nvPr/>
        </p:nvSpPr>
        <p:spPr bwMode="auto">
          <a:xfrm>
            <a:off x="9945505" y="5607050"/>
            <a:ext cx="241206"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cxnSp>
        <p:nvCxnSpPr>
          <p:cNvPr id="82" name="Straight Arrow Connector 81">
            <a:extLst>
              <a:ext uri="{FF2B5EF4-FFF2-40B4-BE49-F238E27FC236}">
                <a16:creationId xmlns:a16="http://schemas.microsoft.com/office/drawing/2014/main" id="{11258C7E-DA85-42A9-8143-827AB089DB3B}"/>
              </a:ext>
            </a:extLst>
          </p:cNvPr>
          <p:cNvCxnSpPr>
            <a:stCxn id="79" idx="3"/>
            <a:endCxn id="81" idx="1"/>
          </p:cNvCxnSpPr>
          <p:nvPr/>
        </p:nvCxnSpPr>
        <p:spPr bwMode="auto">
          <a:xfrm>
            <a:off x="9437703" y="5724525"/>
            <a:ext cx="50780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3" name="TextBox 142">
            <a:extLst>
              <a:ext uri="{FF2B5EF4-FFF2-40B4-BE49-F238E27FC236}">
                <a16:creationId xmlns:a16="http://schemas.microsoft.com/office/drawing/2014/main" id="{D925A144-58E1-4ECD-B20A-D2A53870B19A}"/>
              </a:ext>
            </a:extLst>
          </p:cNvPr>
          <p:cNvSpPr txBox="1">
            <a:spLocks noChangeArrowheads="1"/>
          </p:cNvSpPr>
          <p:nvPr/>
        </p:nvSpPr>
        <p:spPr bwMode="auto">
          <a:xfrm>
            <a:off x="5123507" y="5570539"/>
            <a:ext cx="1256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Register </a:t>
            </a:r>
          </a:p>
        </p:txBody>
      </p:sp>
      <p:sp>
        <p:nvSpPr>
          <p:cNvPr id="84" name="TextBox 142">
            <a:extLst>
              <a:ext uri="{FF2B5EF4-FFF2-40B4-BE49-F238E27FC236}">
                <a16:creationId xmlns:a16="http://schemas.microsoft.com/office/drawing/2014/main" id="{61AE9D3A-C317-4AC9-86A7-A3A6204846A5}"/>
              </a:ext>
            </a:extLst>
          </p:cNvPr>
          <p:cNvSpPr txBox="1">
            <a:spLocks noChangeArrowheads="1"/>
          </p:cNvSpPr>
          <p:nvPr/>
        </p:nvSpPr>
        <p:spPr bwMode="auto">
          <a:xfrm>
            <a:off x="4577619" y="5942013"/>
            <a:ext cx="28754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Logic shift right (LSR)</a:t>
            </a:r>
          </a:p>
        </p:txBody>
      </p:sp>
      <p:cxnSp>
        <p:nvCxnSpPr>
          <p:cNvPr id="85" name="Straight Arrow Connector 84">
            <a:extLst>
              <a:ext uri="{FF2B5EF4-FFF2-40B4-BE49-F238E27FC236}">
                <a16:creationId xmlns:a16="http://schemas.microsoft.com/office/drawing/2014/main" id="{421BA5AB-1F87-4B08-9312-075F85D8779B}"/>
              </a:ext>
            </a:extLst>
          </p:cNvPr>
          <p:cNvCxnSpPr/>
          <p:nvPr/>
        </p:nvCxnSpPr>
        <p:spPr bwMode="auto">
          <a:xfrm>
            <a:off x="1264214" y="5724525"/>
            <a:ext cx="50780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6" name="TextBox 142">
            <a:extLst>
              <a:ext uri="{FF2B5EF4-FFF2-40B4-BE49-F238E27FC236}">
                <a16:creationId xmlns:a16="http://schemas.microsoft.com/office/drawing/2014/main" id="{6ADFB0B3-06D5-44BE-AAD5-9ADBDEC5C0CD}"/>
              </a:ext>
            </a:extLst>
          </p:cNvPr>
          <p:cNvSpPr txBox="1">
            <a:spLocks noChangeArrowheads="1"/>
          </p:cNvSpPr>
          <p:nvPr/>
        </p:nvSpPr>
        <p:spPr bwMode="auto">
          <a:xfrm>
            <a:off x="967997" y="5594350"/>
            <a:ext cx="4443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a:t>
            </a:r>
          </a:p>
        </p:txBody>
      </p:sp>
    </p:spTree>
    <p:extLst>
      <p:ext uri="{BB962C8B-B14F-4D97-AF65-F5344CB8AC3E}">
        <p14:creationId xmlns:p14="http://schemas.microsoft.com/office/powerpoint/2010/main" val="840242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Rotate Operation</a:t>
            </a:r>
            <a:endParaRPr lang="en-US" dirty="0"/>
          </a:p>
        </p:txBody>
      </p:sp>
      <p:graphicFrame>
        <p:nvGraphicFramePr>
          <p:cNvPr id="6" name="Table 5">
            <a:extLst>
              <a:ext uri="{FF2B5EF4-FFF2-40B4-BE49-F238E27FC236}">
                <a16:creationId xmlns:a16="http://schemas.microsoft.com/office/drawing/2014/main" id="{20987D35-7AD4-4301-97F1-515CC6AC2CFF}"/>
              </a:ext>
            </a:extLst>
          </p:cNvPr>
          <p:cNvGraphicFramePr>
            <a:graphicFrameLocks noGrp="1"/>
          </p:cNvGraphicFramePr>
          <p:nvPr>
            <p:extLst>
              <p:ext uri="{D42A27DB-BD31-4B8C-83A1-F6EECF244321}">
                <p14:modId xmlns:p14="http://schemas.microsoft.com/office/powerpoint/2010/main" val="3072659552"/>
              </p:ext>
            </p:extLst>
          </p:nvPr>
        </p:nvGraphicFramePr>
        <p:xfrm>
          <a:off x="492125" y="1536180"/>
          <a:ext cx="11552486" cy="1278871"/>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3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06" marB="45706" anchor="ctr"/>
                </a:tc>
                <a:extLst>
                  <a:ext uri="{0D108BD9-81ED-4DB2-BD59-A6C34878D82A}">
                    <a16:rowId xmlns:a16="http://schemas.microsoft.com/office/drawing/2014/main" val="10000"/>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RORS &lt;Rd&gt;, &lt;Rm&gt;</a:t>
                      </a: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Rotate right.</a:t>
                      </a:r>
                    </a:p>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Rd = Rd rotate right by Rm bits, </a:t>
                      </a:r>
                      <a:r>
                        <a:rPr lang="en-GB" sz="1200" b="0" i="0" u="none" strike="noStrike" baseline="0" dirty="0">
                          <a:effectLst/>
                          <a:latin typeface="+mn-lt"/>
                          <a:cs typeface="Arial" panose="020B0604020202020204" pitchFamily="34" charset="0"/>
                        </a:rPr>
                        <a:t>last bit shift out is copy to APSR.C, APSR.N, APSR.Z are also updated</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RORS</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R0 &gt;&gt; R1 (rotate)</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Update APSR.</a:t>
                      </a:r>
                    </a:p>
                  </a:txBody>
                  <a:tcPr marL="121872" marR="121872" marT="45706" marB="45706" anchor="ctr"/>
                </a:tc>
                <a:extLst>
                  <a:ext uri="{0D108BD9-81ED-4DB2-BD59-A6C34878D82A}">
                    <a16:rowId xmlns:a16="http://schemas.microsoft.com/office/drawing/2014/main" val="10001"/>
                  </a:ext>
                </a:extLst>
              </a:tr>
            </a:tbl>
          </a:graphicData>
        </a:graphic>
      </p:graphicFrame>
      <p:sp>
        <p:nvSpPr>
          <p:cNvPr id="7" name="TextBox 142">
            <a:extLst>
              <a:ext uri="{FF2B5EF4-FFF2-40B4-BE49-F238E27FC236}">
                <a16:creationId xmlns:a16="http://schemas.microsoft.com/office/drawing/2014/main" id="{18FBE090-04BD-45D3-9871-52D94498F8FB}"/>
              </a:ext>
            </a:extLst>
          </p:cNvPr>
          <p:cNvSpPr txBox="1">
            <a:spLocks noChangeArrowheads="1"/>
          </p:cNvSpPr>
          <p:nvPr/>
        </p:nvSpPr>
        <p:spPr bwMode="auto">
          <a:xfrm>
            <a:off x="4866624" y="4319068"/>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Rotate right (ROR)</a:t>
            </a:r>
          </a:p>
        </p:txBody>
      </p:sp>
      <p:sp>
        <p:nvSpPr>
          <p:cNvPr id="8" name="Rectangle 7">
            <a:extLst>
              <a:ext uri="{FF2B5EF4-FFF2-40B4-BE49-F238E27FC236}">
                <a16:creationId xmlns:a16="http://schemas.microsoft.com/office/drawing/2014/main" id="{F5E35902-AD4C-4241-ACA5-6F11C346329B}"/>
              </a:ext>
            </a:extLst>
          </p:cNvPr>
          <p:cNvSpPr/>
          <p:nvPr/>
        </p:nvSpPr>
        <p:spPr bwMode="auto">
          <a:xfrm>
            <a:off x="3734649"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 name="Rectangle 8">
            <a:extLst>
              <a:ext uri="{FF2B5EF4-FFF2-40B4-BE49-F238E27FC236}">
                <a16:creationId xmlns:a16="http://schemas.microsoft.com/office/drawing/2014/main" id="{4BD8785B-E076-4751-AB11-486A42C463B5}"/>
              </a:ext>
            </a:extLst>
          </p:cNvPr>
          <p:cNvSpPr/>
          <p:nvPr/>
        </p:nvSpPr>
        <p:spPr bwMode="auto">
          <a:xfrm>
            <a:off x="2054672" y="3963467"/>
            <a:ext cx="23909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9B80D278-4ABB-4C1B-B5F5-441CAD11CE6B}"/>
              </a:ext>
            </a:extLst>
          </p:cNvPr>
          <p:cNvSpPr/>
          <p:nvPr/>
        </p:nvSpPr>
        <p:spPr bwMode="auto">
          <a:xfrm>
            <a:off x="229376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D464B221-DA4E-412E-96BD-477D89AA9FB1}"/>
              </a:ext>
            </a:extLst>
          </p:cNvPr>
          <p:cNvSpPr/>
          <p:nvPr/>
        </p:nvSpPr>
        <p:spPr bwMode="auto">
          <a:xfrm>
            <a:off x="2528620"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26732778-C9E0-450D-8240-89F7E7E91EBE}"/>
              </a:ext>
            </a:extLst>
          </p:cNvPr>
          <p:cNvSpPr/>
          <p:nvPr/>
        </p:nvSpPr>
        <p:spPr bwMode="auto">
          <a:xfrm>
            <a:off x="2769826"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814D29BD-9B0C-4AB6-8DA9-18075190C991}"/>
              </a:ext>
            </a:extLst>
          </p:cNvPr>
          <p:cNvSpPr/>
          <p:nvPr/>
        </p:nvSpPr>
        <p:spPr bwMode="auto">
          <a:xfrm>
            <a:off x="3015264"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 name="Rectangle 13">
            <a:extLst>
              <a:ext uri="{FF2B5EF4-FFF2-40B4-BE49-F238E27FC236}">
                <a16:creationId xmlns:a16="http://schemas.microsoft.com/office/drawing/2014/main" id="{8EC359B7-3E27-4177-A278-38458FAEF54F}"/>
              </a:ext>
            </a:extLst>
          </p:cNvPr>
          <p:cNvSpPr/>
          <p:nvPr/>
        </p:nvSpPr>
        <p:spPr bwMode="auto">
          <a:xfrm>
            <a:off x="3258586"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B689B904-DB3E-476D-94FE-985EC4C0394F}"/>
              </a:ext>
            </a:extLst>
          </p:cNvPr>
          <p:cNvSpPr/>
          <p:nvPr/>
        </p:nvSpPr>
        <p:spPr bwMode="auto">
          <a:xfrm>
            <a:off x="349344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1B4E3FD3-72FB-4C2A-B197-D9BF6B1D8A1F}"/>
              </a:ext>
            </a:extLst>
          </p:cNvPr>
          <p:cNvSpPr/>
          <p:nvPr/>
        </p:nvSpPr>
        <p:spPr bwMode="auto">
          <a:xfrm>
            <a:off x="396950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DDF822CA-37CC-47AC-B977-6FB1FF72C0E0}"/>
              </a:ext>
            </a:extLst>
          </p:cNvPr>
          <p:cNvSpPr/>
          <p:nvPr/>
        </p:nvSpPr>
        <p:spPr bwMode="auto">
          <a:xfrm>
            <a:off x="4210714"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791A6D7C-DDF0-4AC7-9D90-1E64923616B2}"/>
              </a:ext>
            </a:extLst>
          </p:cNvPr>
          <p:cNvSpPr/>
          <p:nvPr/>
        </p:nvSpPr>
        <p:spPr bwMode="auto">
          <a:xfrm>
            <a:off x="4445571"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36206B3A-C6BD-42C9-8AE6-A96881A5BE87}"/>
              </a:ext>
            </a:extLst>
          </p:cNvPr>
          <p:cNvSpPr/>
          <p:nvPr/>
        </p:nvSpPr>
        <p:spPr bwMode="auto">
          <a:xfrm>
            <a:off x="4686777"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5805DE12-DEC1-4D4C-A144-45071E054114}"/>
              </a:ext>
            </a:extLst>
          </p:cNvPr>
          <p:cNvSpPr/>
          <p:nvPr/>
        </p:nvSpPr>
        <p:spPr bwMode="auto">
          <a:xfrm>
            <a:off x="4930099"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5EA430FB-3576-4996-B406-33DF11B770DD}"/>
              </a:ext>
            </a:extLst>
          </p:cNvPr>
          <p:cNvSpPr/>
          <p:nvPr/>
        </p:nvSpPr>
        <p:spPr bwMode="auto">
          <a:xfrm>
            <a:off x="5171305"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DAB4CE0A-8900-4642-9946-99A5F75BB919}"/>
              </a:ext>
            </a:extLst>
          </p:cNvPr>
          <p:cNvSpPr/>
          <p:nvPr/>
        </p:nvSpPr>
        <p:spPr bwMode="auto">
          <a:xfrm>
            <a:off x="540616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B39872A0-CA77-4924-B665-786080A2BA49}"/>
              </a:ext>
            </a:extLst>
          </p:cNvPr>
          <p:cNvSpPr/>
          <p:nvPr/>
        </p:nvSpPr>
        <p:spPr bwMode="auto">
          <a:xfrm>
            <a:off x="5647369"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1BD262AB-A243-490D-882A-A43C1C552917}"/>
              </a:ext>
            </a:extLst>
          </p:cNvPr>
          <p:cNvSpPr/>
          <p:nvPr/>
        </p:nvSpPr>
        <p:spPr bwMode="auto">
          <a:xfrm>
            <a:off x="588434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91D037E2-B601-4B0A-B1CE-E18B631EB13C}"/>
              </a:ext>
            </a:extLst>
          </p:cNvPr>
          <p:cNvSpPr/>
          <p:nvPr/>
        </p:nvSpPr>
        <p:spPr bwMode="auto">
          <a:xfrm>
            <a:off x="612554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3A005995-79A4-41BF-9A9D-EDBE8B4C12C0}"/>
              </a:ext>
            </a:extLst>
          </p:cNvPr>
          <p:cNvSpPr/>
          <p:nvPr/>
        </p:nvSpPr>
        <p:spPr bwMode="auto">
          <a:xfrm>
            <a:off x="6360407" y="3963467"/>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4E643B66-5D3C-4EA4-9D25-BE789A38C855}"/>
              </a:ext>
            </a:extLst>
          </p:cNvPr>
          <p:cNvSpPr/>
          <p:nvPr/>
        </p:nvSpPr>
        <p:spPr bwMode="auto">
          <a:xfrm>
            <a:off x="660372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1C95C5E5-948C-41DE-B8C6-A61C60D77C09}"/>
              </a:ext>
            </a:extLst>
          </p:cNvPr>
          <p:cNvSpPr/>
          <p:nvPr/>
        </p:nvSpPr>
        <p:spPr bwMode="auto">
          <a:xfrm>
            <a:off x="6844934"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B458EFFE-5CB7-4816-89D2-73EB86BB79E2}"/>
              </a:ext>
            </a:extLst>
          </p:cNvPr>
          <p:cNvSpPr/>
          <p:nvPr/>
        </p:nvSpPr>
        <p:spPr bwMode="auto">
          <a:xfrm>
            <a:off x="7086140"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16D1E8BB-2D70-4FF5-8475-9F477541944C}"/>
              </a:ext>
            </a:extLst>
          </p:cNvPr>
          <p:cNvSpPr/>
          <p:nvPr/>
        </p:nvSpPr>
        <p:spPr bwMode="auto">
          <a:xfrm>
            <a:off x="7320998" y="3963467"/>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3C7F3381-8E85-443C-87CA-36D2DE9173C7}"/>
              </a:ext>
            </a:extLst>
          </p:cNvPr>
          <p:cNvSpPr/>
          <p:nvPr/>
        </p:nvSpPr>
        <p:spPr bwMode="auto">
          <a:xfrm>
            <a:off x="7564320"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a:extLst>
              <a:ext uri="{FF2B5EF4-FFF2-40B4-BE49-F238E27FC236}">
                <a16:creationId xmlns:a16="http://schemas.microsoft.com/office/drawing/2014/main" id="{86833CCD-F37D-4E80-AA79-259D0E81A495}"/>
              </a:ext>
            </a:extLst>
          </p:cNvPr>
          <p:cNvSpPr/>
          <p:nvPr/>
        </p:nvSpPr>
        <p:spPr bwMode="auto">
          <a:xfrm>
            <a:off x="779917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279A1E16-0D3A-4FDC-9FE6-D4A73838951F}"/>
              </a:ext>
            </a:extLst>
          </p:cNvPr>
          <p:cNvSpPr/>
          <p:nvPr/>
        </p:nvSpPr>
        <p:spPr bwMode="auto">
          <a:xfrm>
            <a:off x="8040384" y="3963467"/>
            <a:ext cx="239089"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3222772C-0E42-4F89-BD74-2D0DAC3D2805}"/>
              </a:ext>
            </a:extLst>
          </p:cNvPr>
          <p:cNvSpPr/>
          <p:nvPr/>
        </p:nvSpPr>
        <p:spPr bwMode="auto">
          <a:xfrm>
            <a:off x="8275242"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E14782C3-0BB6-49C7-BE5F-C7E5CDCD4A9C}"/>
              </a:ext>
            </a:extLst>
          </p:cNvPr>
          <p:cNvSpPr/>
          <p:nvPr/>
        </p:nvSpPr>
        <p:spPr bwMode="auto">
          <a:xfrm>
            <a:off x="8516447"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BD15FEB0-7F36-4C95-90DC-9476DD28601A}"/>
              </a:ext>
            </a:extLst>
          </p:cNvPr>
          <p:cNvSpPr/>
          <p:nvPr/>
        </p:nvSpPr>
        <p:spPr bwMode="auto">
          <a:xfrm>
            <a:off x="875765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55493B1D-CD2F-46D8-96D0-367A190E35E2}"/>
              </a:ext>
            </a:extLst>
          </p:cNvPr>
          <p:cNvSpPr/>
          <p:nvPr/>
        </p:nvSpPr>
        <p:spPr bwMode="auto">
          <a:xfrm>
            <a:off x="8998859"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44F47850-91E2-4C79-85A7-085B71CB05A4}"/>
              </a:ext>
            </a:extLst>
          </p:cNvPr>
          <p:cNvSpPr/>
          <p:nvPr/>
        </p:nvSpPr>
        <p:spPr bwMode="auto">
          <a:xfrm>
            <a:off x="923583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Rectangle 38">
            <a:extLst>
              <a:ext uri="{FF2B5EF4-FFF2-40B4-BE49-F238E27FC236}">
                <a16:creationId xmlns:a16="http://schemas.microsoft.com/office/drawing/2014/main" id="{B9DDB0B7-8795-46B9-A498-59DD2954DAF0}"/>
              </a:ext>
            </a:extLst>
          </p:cNvPr>
          <p:cNvSpPr/>
          <p:nvPr/>
        </p:nvSpPr>
        <p:spPr bwMode="auto">
          <a:xfrm>
            <a:off x="9477039" y="3963467"/>
            <a:ext cx="241206" cy="234950"/>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A6254699-9F6E-457A-89CB-DA7200477905}"/>
              </a:ext>
            </a:extLst>
          </p:cNvPr>
          <p:cNvSpPr/>
          <p:nvPr/>
        </p:nvSpPr>
        <p:spPr bwMode="auto">
          <a:xfrm>
            <a:off x="2054673" y="3963467"/>
            <a:ext cx="7663572" cy="2349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1" name="Rectangle 40">
            <a:extLst>
              <a:ext uri="{FF2B5EF4-FFF2-40B4-BE49-F238E27FC236}">
                <a16:creationId xmlns:a16="http://schemas.microsoft.com/office/drawing/2014/main" id="{E0300F9A-1CC6-4037-8086-8F41B22EE58A}"/>
              </a:ext>
            </a:extLst>
          </p:cNvPr>
          <p:cNvSpPr/>
          <p:nvPr/>
        </p:nvSpPr>
        <p:spPr bwMode="auto">
          <a:xfrm>
            <a:off x="2054672" y="3963467"/>
            <a:ext cx="239091"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2" name="Rectangle 41">
            <a:extLst>
              <a:ext uri="{FF2B5EF4-FFF2-40B4-BE49-F238E27FC236}">
                <a16:creationId xmlns:a16="http://schemas.microsoft.com/office/drawing/2014/main" id="{7EB91F26-68AB-4874-B4B3-FA46C2261D62}"/>
              </a:ext>
            </a:extLst>
          </p:cNvPr>
          <p:cNvSpPr/>
          <p:nvPr/>
        </p:nvSpPr>
        <p:spPr bwMode="auto">
          <a:xfrm>
            <a:off x="10228163" y="3963467"/>
            <a:ext cx="239089"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cxnSp>
        <p:nvCxnSpPr>
          <p:cNvPr id="43" name="Straight Arrow Connector 42">
            <a:extLst>
              <a:ext uri="{FF2B5EF4-FFF2-40B4-BE49-F238E27FC236}">
                <a16:creationId xmlns:a16="http://schemas.microsoft.com/office/drawing/2014/main" id="{46EFD2E0-A061-4E6D-BF81-1C80A29A972E}"/>
              </a:ext>
            </a:extLst>
          </p:cNvPr>
          <p:cNvCxnSpPr>
            <a:stCxn id="40" idx="3"/>
            <a:endCxn id="42" idx="1"/>
          </p:cNvCxnSpPr>
          <p:nvPr/>
        </p:nvCxnSpPr>
        <p:spPr bwMode="auto">
          <a:xfrm>
            <a:off x="9718244" y="4080942"/>
            <a:ext cx="50991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4" name="TextBox 142">
            <a:extLst>
              <a:ext uri="{FF2B5EF4-FFF2-40B4-BE49-F238E27FC236}">
                <a16:creationId xmlns:a16="http://schemas.microsoft.com/office/drawing/2014/main" id="{1A7ECC69-0833-4531-A2F5-905333B76133}"/>
              </a:ext>
            </a:extLst>
          </p:cNvPr>
          <p:cNvSpPr txBox="1">
            <a:spLocks noChangeArrowheads="1"/>
          </p:cNvSpPr>
          <p:nvPr/>
        </p:nvSpPr>
        <p:spPr bwMode="auto">
          <a:xfrm>
            <a:off x="5404048" y="3926955"/>
            <a:ext cx="1256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Register </a:t>
            </a:r>
          </a:p>
        </p:txBody>
      </p:sp>
      <p:cxnSp>
        <p:nvCxnSpPr>
          <p:cNvPr id="45" name="Elbow Connector 171">
            <a:extLst>
              <a:ext uri="{FF2B5EF4-FFF2-40B4-BE49-F238E27FC236}">
                <a16:creationId xmlns:a16="http://schemas.microsoft.com/office/drawing/2014/main" id="{05D2DB79-65A9-4619-9F2E-2B9AD5C4AE93}"/>
              </a:ext>
            </a:extLst>
          </p:cNvPr>
          <p:cNvCxnSpPr>
            <a:stCxn id="39" idx="0"/>
            <a:endCxn id="41" idx="1"/>
          </p:cNvCxnSpPr>
          <p:nvPr/>
        </p:nvCxnSpPr>
        <p:spPr bwMode="auto">
          <a:xfrm rot="16200000" flipH="1" flipV="1">
            <a:off x="5767419" y="250720"/>
            <a:ext cx="117475" cy="7542970"/>
          </a:xfrm>
          <a:prstGeom prst="bentConnector4">
            <a:avLst>
              <a:gd name="adj1" fmla="val -195383"/>
              <a:gd name="adj2" fmla="val 104039"/>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6" name="Rectangle 45">
            <a:extLst>
              <a:ext uri="{FF2B5EF4-FFF2-40B4-BE49-F238E27FC236}">
                <a16:creationId xmlns:a16="http://schemas.microsoft.com/office/drawing/2014/main" id="{F3CF892C-18A7-4AAB-8C97-E5236C3E8AD3}"/>
              </a:ext>
            </a:extLst>
          </p:cNvPr>
          <p:cNvSpPr/>
          <p:nvPr/>
        </p:nvSpPr>
        <p:spPr bwMode="auto">
          <a:xfrm>
            <a:off x="9485501" y="3963467"/>
            <a:ext cx="239091"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Tree>
    <p:extLst>
      <p:ext uri="{BB962C8B-B14F-4D97-AF65-F5344CB8AC3E}">
        <p14:creationId xmlns:p14="http://schemas.microsoft.com/office/powerpoint/2010/main" val="167257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Reverse Ordering Operation</a:t>
            </a:r>
            <a:endParaRPr lang="en-US" dirty="0"/>
          </a:p>
        </p:txBody>
      </p:sp>
      <p:graphicFrame>
        <p:nvGraphicFramePr>
          <p:cNvPr id="6" name="Table 5">
            <a:extLst>
              <a:ext uri="{FF2B5EF4-FFF2-40B4-BE49-F238E27FC236}">
                <a16:creationId xmlns:a16="http://schemas.microsoft.com/office/drawing/2014/main" id="{4AA0C7A6-5A7E-449F-B5C6-930E142B2E76}"/>
              </a:ext>
            </a:extLst>
          </p:cNvPr>
          <p:cNvGraphicFramePr>
            <a:graphicFrameLocks noGrp="1"/>
          </p:cNvGraphicFramePr>
          <p:nvPr>
            <p:extLst>
              <p:ext uri="{D42A27DB-BD31-4B8C-83A1-F6EECF244321}">
                <p14:modId xmlns:p14="http://schemas.microsoft.com/office/powerpoint/2010/main" val="937766925"/>
              </p:ext>
            </p:extLst>
          </p:nvPr>
        </p:nvGraphicFramePr>
        <p:xfrm>
          <a:off x="492125" y="1113098"/>
          <a:ext cx="11552486" cy="2933700"/>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87">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0"/>
                  </a:ext>
                </a:extLst>
              </a:tr>
              <a:tr h="80517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 &lt;Rd&gt;, &lt;Rm&gt;</a:t>
                      </a: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Byte order reverse</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[7:0], Rm [15:8], Rm [23:16], Rm [31:24] }</a:t>
                      </a: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 </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{R1 [7:0], R1 [15:8], R1 [23:16], R1 [31:24] }</a:t>
                      </a:r>
                    </a:p>
                  </a:txBody>
                  <a:tcPr marL="121872" marR="121872" anchor="ctr"/>
                </a:tc>
                <a:extLst>
                  <a:ext uri="{0D108BD9-81ED-4DB2-BD59-A6C34878D82A}">
                    <a16:rowId xmlns:a16="http://schemas.microsoft.com/office/drawing/2014/main" val="10001"/>
                  </a:ext>
                </a:extLst>
              </a:tr>
              <a:tr h="80517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REV16</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Byte order reverse within half word</a:t>
                      </a:r>
                    </a:p>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Rd = {Rm [23:16], Rm [31:24], Rm [7:0], Rm [15:8] }</a:t>
                      </a: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   R0,   R1</a:t>
                      </a:r>
                    </a:p>
                  </a:txBody>
                  <a:tcPr marL="121872" marR="12187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{R1 [23:16], R1 [31:24], R1 [7:0], R1 [15:8] }</a:t>
                      </a:r>
                    </a:p>
                  </a:txBody>
                  <a:tcPr marL="121872" marR="121872" anchor="ctr"/>
                </a:tc>
                <a:extLst>
                  <a:ext uri="{0D108BD9-81ED-4DB2-BD59-A6C34878D82A}">
                    <a16:rowId xmlns:a16="http://schemas.microsoft.com/office/drawing/2014/main" val="10002"/>
                  </a:ext>
                </a:extLst>
              </a:tr>
              <a:tr h="80517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REVSH</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Byte order reverse within lower half word, then sign extend result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SignExtend { Rm [7:0], Rm [15:8] }</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REVSH</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SignExtend { R1 [7:0], R1 [15:8] }</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3"/>
                  </a:ext>
                </a:extLst>
              </a:tr>
            </a:tbl>
          </a:graphicData>
        </a:graphic>
      </p:graphicFrame>
      <p:grpSp>
        <p:nvGrpSpPr>
          <p:cNvPr id="7" name="Group 2">
            <a:extLst>
              <a:ext uri="{FF2B5EF4-FFF2-40B4-BE49-F238E27FC236}">
                <a16:creationId xmlns:a16="http://schemas.microsoft.com/office/drawing/2014/main" id="{DE0E08F9-1E35-4AA8-BB37-316DE9EA3B14}"/>
              </a:ext>
            </a:extLst>
          </p:cNvPr>
          <p:cNvGrpSpPr>
            <a:grpSpLocks/>
          </p:cNvGrpSpPr>
          <p:nvPr/>
        </p:nvGrpSpPr>
        <p:grpSpPr bwMode="auto">
          <a:xfrm>
            <a:off x="3164432" y="4853249"/>
            <a:ext cx="736312" cy="168275"/>
            <a:chOff x="4191216" y="4381145"/>
            <a:chExt cx="684752" cy="168350"/>
          </a:xfrm>
        </p:grpSpPr>
        <p:sp>
          <p:nvSpPr>
            <p:cNvPr id="8" name="Rectangle 7">
              <a:extLst>
                <a:ext uri="{FF2B5EF4-FFF2-40B4-BE49-F238E27FC236}">
                  <a16:creationId xmlns:a16="http://schemas.microsoft.com/office/drawing/2014/main" id="{EB97A7EF-13EB-41B9-B893-FE5273CD270D}"/>
                </a:ext>
              </a:extLst>
            </p:cNvPr>
            <p:cNvSpPr/>
            <p:nvPr/>
          </p:nvSpPr>
          <p:spPr bwMode="auto">
            <a:xfrm>
              <a:off x="478939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 name="Rectangle 8">
              <a:extLst>
                <a:ext uri="{FF2B5EF4-FFF2-40B4-BE49-F238E27FC236}">
                  <a16:creationId xmlns:a16="http://schemas.microsoft.com/office/drawing/2014/main" id="{2C5ACB29-E2E2-4EE0-ABC0-B6FEC79E1780}"/>
                </a:ext>
              </a:extLst>
            </p:cNvPr>
            <p:cNvSpPr/>
            <p:nvPr/>
          </p:nvSpPr>
          <p:spPr bwMode="auto">
            <a:xfrm>
              <a:off x="4191216"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0CE7658A-ACEC-4C1F-8952-79E3F82CAFC9}"/>
                </a:ext>
              </a:extLst>
            </p:cNvPr>
            <p:cNvSpPr/>
            <p:nvPr/>
          </p:nvSpPr>
          <p:spPr bwMode="auto">
            <a:xfrm>
              <a:off x="427582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5BEDE76B-2528-4050-B29F-2DA80F65D3BD}"/>
                </a:ext>
              </a:extLst>
            </p:cNvPr>
            <p:cNvSpPr/>
            <p:nvPr/>
          </p:nvSpPr>
          <p:spPr bwMode="auto">
            <a:xfrm>
              <a:off x="436043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49D81976-86EA-46AF-9D41-001990062F64}"/>
                </a:ext>
              </a:extLst>
            </p:cNvPr>
            <p:cNvSpPr/>
            <p:nvPr/>
          </p:nvSpPr>
          <p:spPr bwMode="auto">
            <a:xfrm>
              <a:off x="4447014"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9AAE0122-50BA-4970-8997-26EFA2F7A917}"/>
                </a:ext>
              </a:extLst>
            </p:cNvPr>
            <p:cNvSpPr/>
            <p:nvPr/>
          </p:nvSpPr>
          <p:spPr bwMode="auto">
            <a:xfrm>
              <a:off x="4533592"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 name="Rectangle 13">
              <a:extLst>
                <a:ext uri="{FF2B5EF4-FFF2-40B4-BE49-F238E27FC236}">
                  <a16:creationId xmlns:a16="http://schemas.microsoft.com/office/drawing/2014/main" id="{01FF5EE7-5599-47EA-995B-B513102D39B9}"/>
                </a:ext>
              </a:extLst>
            </p:cNvPr>
            <p:cNvSpPr/>
            <p:nvPr/>
          </p:nvSpPr>
          <p:spPr bwMode="auto">
            <a:xfrm>
              <a:off x="462017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77DB9D68-A87E-4587-92A0-53D620433F56}"/>
                </a:ext>
              </a:extLst>
            </p:cNvPr>
            <p:cNvSpPr/>
            <p:nvPr/>
          </p:nvSpPr>
          <p:spPr bwMode="auto">
            <a:xfrm>
              <a:off x="4704779" y="4381145"/>
              <a:ext cx="8461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0D3392B3-2547-4E4D-B236-2B01331E3C9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17" name="TextBox 142">
            <a:extLst>
              <a:ext uri="{FF2B5EF4-FFF2-40B4-BE49-F238E27FC236}">
                <a16:creationId xmlns:a16="http://schemas.microsoft.com/office/drawing/2014/main" id="{2D578A08-9BA6-4295-9A8E-516064F417A3}"/>
              </a:ext>
            </a:extLst>
          </p:cNvPr>
          <p:cNvSpPr txBox="1">
            <a:spLocks noChangeArrowheads="1"/>
          </p:cNvSpPr>
          <p:nvPr/>
        </p:nvSpPr>
        <p:spPr bwMode="auto">
          <a:xfrm>
            <a:off x="1205165" y="5807337"/>
            <a:ext cx="21877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REV operation </a:t>
            </a:r>
          </a:p>
        </p:txBody>
      </p:sp>
      <p:grpSp>
        <p:nvGrpSpPr>
          <p:cNvPr id="18" name="Group 5">
            <a:extLst>
              <a:ext uri="{FF2B5EF4-FFF2-40B4-BE49-F238E27FC236}">
                <a16:creationId xmlns:a16="http://schemas.microsoft.com/office/drawing/2014/main" id="{4A18A03B-CF9E-47BD-86F4-8C8838511718}"/>
              </a:ext>
            </a:extLst>
          </p:cNvPr>
          <p:cNvGrpSpPr>
            <a:grpSpLocks/>
          </p:cNvGrpSpPr>
          <p:nvPr/>
        </p:nvGrpSpPr>
        <p:grpSpPr bwMode="auto">
          <a:xfrm>
            <a:off x="2320211" y="4853249"/>
            <a:ext cx="736312" cy="168275"/>
            <a:chOff x="1658658" y="4381145"/>
            <a:chExt cx="684752" cy="168350"/>
          </a:xfrm>
        </p:grpSpPr>
        <p:sp>
          <p:nvSpPr>
            <p:cNvPr id="19" name="Rectangle 18">
              <a:extLst>
                <a:ext uri="{FF2B5EF4-FFF2-40B4-BE49-F238E27FC236}">
                  <a16:creationId xmlns:a16="http://schemas.microsoft.com/office/drawing/2014/main" id="{33F89555-EB02-4CE8-87EB-31195458132D}"/>
                </a:ext>
              </a:extLst>
            </p:cNvPr>
            <p:cNvSpPr/>
            <p:nvPr/>
          </p:nvSpPr>
          <p:spPr bwMode="auto">
            <a:xfrm>
              <a:off x="225683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E00064FD-B33D-4DFD-9AED-887464797A37}"/>
                </a:ext>
              </a:extLst>
            </p:cNvPr>
            <p:cNvSpPr/>
            <p:nvPr/>
          </p:nvSpPr>
          <p:spPr bwMode="auto">
            <a:xfrm>
              <a:off x="1658658" y="4381145"/>
              <a:ext cx="8461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 name="Rectangle 20">
              <a:extLst>
                <a:ext uri="{FF2B5EF4-FFF2-40B4-BE49-F238E27FC236}">
                  <a16:creationId xmlns:a16="http://schemas.microsoft.com/office/drawing/2014/main" id="{71314812-93F5-44AF-A83C-531D5EA8DC37}"/>
                </a:ext>
              </a:extLst>
            </p:cNvPr>
            <p:cNvSpPr/>
            <p:nvPr/>
          </p:nvSpPr>
          <p:spPr bwMode="auto">
            <a:xfrm>
              <a:off x="1743269"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 name="Rectangle 21">
              <a:extLst>
                <a:ext uri="{FF2B5EF4-FFF2-40B4-BE49-F238E27FC236}">
                  <a16:creationId xmlns:a16="http://schemas.microsoft.com/office/drawing/2014/main" id="{A0875C99-112E-4104-AEC6-B644F57B257D}"/>
                </a:ext>
              </a:extLst>
            </p:cNvPr>
            <p:cNvSpPr/>
            <p:nvPr/>
          </p:nvSpPr>
          <p:spPr bwMode="auto">
            <a:xfrm>
              <a:off x="1827878"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 name="Rectangle 22">
              <a:extLst>
                <a:ext uri="{FF2B5EF4-FFF2-40B4-BE49-F238E27FC236}">
                  <a16:creationId xmlns:a16="http://schemas.microsoft.com/office/drawing/2014/main" id="{01D5A56E-E512-42ED-8176-FB1431556140}"/>
                </a:ext>
              </a:extLst>
            </p:cNvPr>
            <p:cNvSpPr/>
            <p:nvPr/>
          </p:nvSpPr>
          <p:spPr bwMode="auto">
            <a:xfrm>
              <a:off x="1914456" y="4381145"/>
              <a:ext cx="8461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 name="Rectangle 23">
              <a:extLst>
                <a:ext uri="{FF2B5EF4-FFF2-40B4-BE49-F238E27FC236}">
                  <a16:creationId xmlns:a16="http://schemas.microsoft.com/office/drawing/2014/main" id="{B103789E-5F9C-41BB-A2F5-B6043B7DC410}"/>
                </a:ext>
              </a:extLst>
            </p:cNvPr>
            <p:cNvSpPr/>
            <p:nvPr/>
          </p:nvSpPr>
          <p:spPr bwMode="auto">
            <a:xfrm>
              <a:off x="2001034"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5" name="Rectangle 24">
              <a:extLst>
                <a:ext uri="{FF2B5EF4-FFF2-40B4-BE49-F238E27FC236}">
                  <a16:creationId xmlns:a16="http://schemas.microsoft.com/office/drawing/2014/main" id="{DB617654-1313-4858-A97E-C277C2D92080}"/>
                </a:ext>
              </a:extLst>
            </p:cNvPr>
            <p:cNvSpPr/>
            <p:nvPr/>
          </p:nvSpPr>
          <p:spPr bwMode="auto">
            <a:xfrm>
              <a:off x="208761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67BE5606-E133-4734-B852-E1362C08D89A}"/>
                </a:ext>
              </a:extLst>
            </p:cNvPr>
            <p:cNvSpPr/>
            <p:nvPr/>
          </p:nvSpPr>
          <p:spPr bwMode="auto">
            <a:xfrm>
              <a:off x="2172223" y="4381145"/>
              <a:ext cx="846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4FF2A40F-FD15-4EF9-9079-901B34DA4E41}"/>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28" name="Group 6">
            <a:extLst>
              <a:ext uri="{FF2B5EF4-FFF2-40B4-BE49-F238E27FC236}">
                <a16:creationId xmlns:a16="http://schemas.microsoft.com/office/drawing/2014/main" id="{0D9E2FFB-CF8A-495C-BC1D-2BE195B1C229}"/>
              </a:ext>
            </a:extLst>
          </p:cNvPr>
          <p:cNvGrpSpPr>
            <a:grpSpLocks/>
          </p:cNvGrpSpPr>
          <p:nvPr/>
        </p:nvGrpSpPr>
        <p:grpSpPr bwMode="auto">
          <a:xfrm>
            <a:off x="1437906" y="4853249"/>
            <a:ext cx="736312" cy="168275"/>
            <a:chOff x="2456377" y="4381145"/>
            <a:chExt cx="684752" cy="168350"/>
          </a:xfrm>
        </p:grpSpPr>
        <p:sp>
          <p:nvSpPr>
            <p:cNvPr id="29" name="Rectangle 28">
              <a:extLst>
                <a:ext uri="{FF2B5EF4-FFF2-40B4-BE49-F238E27FC236}">
                  <a16:creationId xmlns:a16="http://schemas.microsoft.com/office/drawing/2014/main" id="{26D0F359-6677-4899-9283-A86BE07C56BC}"/>
                </a:ext>
              </a:extLst>
            </p:cNvPr>
            <p:cNvSpPr/>
            <p:nvPr/>
          </p:nvSpPr>
          <p:spPr bwMode="auto">
            <a:xfrm>
              <a:off x="305455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FA82DBCB-1AF9-4808-94A9-43CC155141EE}"/>
                </a:ext>
              </a:extLst>
            </p:cNvPr>
            <p:cNvSpPr/>
            <p:nvPr/>
          </p:nvSpPr>
          <p:spPr bwMode="auto">
            <a:xfrm>
              <a:off x="2456377" y="4381145"/>
              <a:ext cx="846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1" name="Rectangle 30">
              <a:extLst>
                <a:ext uri="{FF2B5EF4-FFF2-40B4-BE49-F238E27FC236}">
                  <a16:creationId xmlns:a16="http://schemas.microsoft.com/office/drawing/2014/main" id="{207A9EB7-AB66-4058-A0F9-429C905055A7}"/>
                </a:ext>
              </a:extLst>
            </p:cNvPr>
            <p:cNvSpPr/>
            <p:nvPr/>
          </p:nvSpPr>
          <p:spPr bwMode="auto">
            <a:xfrm>
              <a:off x="2540987"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2" name="Rectangle 31">
              <a:extLst>
                <a:ext uri="{FF2B5EF4-FFF2-40B4-BE49-F238E27FC236}">
                  <a16:creationId xmlns:a16="http://schemas.microsoft.com/office/drawing/2014/main" id="{8FEB1E36-95A5-49B8-832A-0A6A55CBA108}"/>
                </a:ext>
              </a:extLst>
            </p:cNvPr>
            <p:cNvSpPr/>
            <p:nvPr/>
          </p:nvSpPr>
          <p:spPr bwMode="auto">
            <a:xfrm>
              <a:off x="2625597"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3" name="Rectangle 32">
              <a:extLst>
                <a:ext uri="{FF2B5EF4-FFF2-40B4-BE49-F238E27FC236}">
                  <a16:creationId xmlns:a16="http://schemas.microsoft.com/office/drawing/2014/main" id="{0AF5B670-1DFC-4F33-B9F5-C0420AACD46A}"/>
                </a:ext>
              </a:extLst>
            </p:cNvPr>
            <p:cNvSpPr/>
            <p:nvPr/>
          </p:nvSpPr>
          <p:spPr bwMode="auto">
            <a:xfrm>
              <a:off x="2712175" y="4381145"/>
              <a:ext cx="846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4" name="Rectangle 33">
              <a:extLst>
                <a:ext uri="{FF2B5EF4-FFF2-40B4-BE49-F238E27FC236}">
                  <a16:creationId xmlns:a16="http://schemas.microsoft.com/office/drawing/2014/main" id="{02E5233A-3EC9-4577-9CEC-D0370A73D5C6}"/>
                </a:ext>
              </a:extLst>
            </p:cNvPr>
            <p:cNvSpPr/>
            <p:nvPr/>
          </p:nvSpPr>
          <p:spPr bwMode="auto">
            <a:xfrm>
              <a:off x="2798753"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5" name="Rectangle 34">
              <a:extLst>
                <a:ext uri="{FF2B5EF4-FFF2-40B4-BE49-F238E27FC236}">
                  <a16:creationId xmlns:a16="http://schemas.microsoft.com/office/drawing/2014/main" id="{CD6941A7-71FB-4B29-B264-1B082EC33F63}"/>
                </a:ext>
              </a:extLst>
            </p:cNvPr>
            <p:cNvSpPr/>
            <p:nvPr/>
          </p:nvSpPr>
          <p:spPr bwMode="auto">
            <a:xfrm>
              <a:off x="288533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725B37C3-CCA2-4D84-8783-8C94A8353F26}"/>
                </a:ext>
              </a:extLst>
            </p:cNvPr>
            <p:cNvSpPr/>
            <p:nvPr/>
          </p:nvSpPr>
          <p:spPr bwMode="auto">
            <a:xfrm>
              <a:off x="2969940" y="4381145"/>
              <a:ext cx="8461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92244963-C50D-4263-A24D-27331AC7C5CF}"/>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38" name="Group 4">
            <a:extLst>
              <a:ext uri="{FF2B5EF4-FFF2-40B4-BE49-F238E27FC236}">
                <a16:creationId xmlns:a16="http://schemas.microsoft.com/office/drawing/2014/main" id="{DA3E1DFC-D265-4B2D-AFC3-1784C39FB415}"/>
              </a:ext>
            </a:extLst>
          </p:cNvPr>
          <p:cNvGrpSpPr>
            <a:grpSpLocks/>
          </p:cNvGrpSpPr>
          <p:nvPr/>
        </p:nvGrpSpPr>
        <p:grpSpPr bwMode="auto">
          <a:xfrm>
            <a:off x="561949" y="4853249"/>
            <a:ext cx="736312" cy="168275"/>
            <a:chOff x="3290641" y="4381145"/>
            <a:chExt cx="684752" cy="168350"/>
          </a:xfrm>
        </p:grpSpPr>
        <p:sp>
          <p:nvSpPr>
            <p:cNvPr id="39" name="Rectangle 38">
              <a:extLst>
                <a:ext uri="{FF2B5EF4-FFF2-40B4-BE49-F238E27FC236}">
                  <a16:creationId xmlns:a16="http://schemas.microsoft.com/office/drawing/2014/main" id="{C1D8003B-10B5-4653-BB90-72D6C2AADABB}"/>
                </a:ext>
              </a:extLst>
            </p:cNvPr>
            <p:cNvSpPr/>
            <p:nvPr/>
          </p:nvSpPr>
          <p:spPr bwMode="auto">
            <a:xfrm>
              <a:off x="388881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EDA8914E-9ACF-4DDE-AB94-3E82EDF34376}"/>
                </a:ext>
              </a:extLst>
            </p:cNvPr>
            <p:cNvSpPr/>
            <p:nvPr/>
          </p:nvSpPr>
          <p:spPr bwMode="auto">
            <a:xfrm>
              <a:off x="3290641"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1" name="Rectangle 40">
              <a:extLst>
                <a:ext uri="{FF2B5EF4-FFF2-40B4-BE49-F238E27FC236}">
                  <a16:creationId xmlns:a16="http://schemas.microsoft.com/office/drawing/2014/main" id="{A19AE1D3-7037-4EC8-8266-845CB6B25E55}"/>
                </a:ext>
              </a:extLst>
            </p:cNvPr>
            <p:cNvSpPr/>
            <p:nvPr/>
          </p:nvSpPr>
          <p:spPr bwMode="auto">
            <a:xfrm>
              <a:off x="337525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2" name="Rectangle 41">
              <a:extLst>
                <a:ext uri="{FF2B5EF4-FFF2-40B4-BE49-F238E27FC236}">
                  <a16:creationId xmlns:a16="http://schemas.microsoft.com/office/drawing/2014/main" id="{D967D642-1D35-425C-B04B-6DB795A8E170}"/>
                </a:ext>
              </a:extLst>
            </p:cNvPr>
            <p:cNvSpPr/>
            <p:nvPr/>
          </p:nvSpPr>
          <p:spPr bwMode="auto">
            <a:xfrm>
              <a:off x="345986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3" name="Rectangle 42">
              <a:extLst>
                <a:ext uri="{FF2B5EF4-FFF2-40B4-BE49-F238E27FC236}">
                  <a16:creationId xmlns:a16="http://schemas.microsoft.com/office/drawing/2014/main" id="{205DE1F8-0AC3-405E-8968-8A168EFACBB9}"/>
                </a:ext>
              </a:extLst>
            </p:cNvPr>
            <p:cNvSpPr/>
            <p:nvPr/>
          </p:nvSpPr>
          <p:spPr bwMode="auto">
            <a:xfrm>
              <a:off x="3546439"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4" name="Rectangle 43">
              <a:extLst>
                <a:ext uri="{FF2B5EF4-FFF2-40B4-BE49-F238E27FC236}">
                  <a16:creationId xmlns:a16="http://schemas.microsoft.com/office/drawing/2014/main" id="{4F60A56B-C3D8-4A7E-A408-65A1DD640DD1}"/>
                </a:ext>
              </a:extLst>
            </p:cNvPr>
            <p:cNvSpPr/>
            <p:nvPr/>
          </p:nvSpPr>
          <p:spPr bwMode="auto">
            <a:xfrm>
              <a:off x="3633017"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5" name="Rectangle 44">
              <a:extLst>
                <a:ext uri="{FF2B5EF4-FFF2-40B4-BE49-F238E27FC236}">
                  <a16:creationId xmlns:a16="http://schemas.microsoft.com/office/drawing/2014/main" id="{6D73E609-C885-44BC-8F3D-7FB0F84DF0CF}"/>
                </a:ext>
              </a:extLst>
            </p:cNvPr>
            <p:cNvSpPr/>
            <p:nvPr/>
          </p:nvSpPr>
          <p:spPr bwMode="auto">
            <a:xfrm>
              <a:off x="371959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6" name="Rectangle 45">
              <a:extLst>
                <a:ext uri="{FF2B5EF4-FFF2-40B4-BE49-F238E27FC236}">
                  <a16:creationId xmlns:a16="http://schemas.microsoft.com/office/drawing/2014/main" id="{E8A538E7-F578-4C2E-9778-662982978A95}"/>
                </a:ext>
              </a:extLst>
            </p:cNvPr>
            <p:cNvSpPr/>
            <p:nvPr/>
          </p:nvSpPr>
          <p:spPr bwMode="auto">
            <a:xfrm>
              <a:off x="3804204" y="4381145"/>
              <a:ext cx="8461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7" name="Rectangle 46">
              <a:extLst>
                <a:ext uri="{FF2B5EF4-FFF2-40B4-BE49-F238E27FC236}">
                  <a16:creationId xmlns:a16="http://schemas.microsoft.com/office/drawing/2014/main" id="{463049EB-B239-4340-904B-7F389DED821C}"/>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48" name="TextBox 142">
            <a:extLst>
              <a:ext uri="{FF2B5EF4-FFF2-40B4-BE49-F238E27FC236}">
                <a16:creationId xmlns:a16="http://schemas.microsoft.com/office/drawing/2014/main" id="{DF2D0BB0-A207-430C-9053-C0404DB4B5F7}"/>
              </a:ext>
            </a:extLst>
          </p:cNvPr>
          <p:cNvSpPr txBox="1">
            <a:spLocks noChangeArrowheads="1"/>
          </p:cNvSpPr>
          <p:nvPr/>
        </p:nvSpPr>
        <p:spPr bwMode="auto">
          <a:xfrm>
            <a:off x="3329467" y="4570673"/>
            <a:ext cx="1250461"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[7:0]</a:t>
            </a:r>
          </a:p>
        </p:txBody>
      </p:sp>
      <p:sp>
        <p:nvSpPr>
          <p:cNvPr id="49" name="TextBox 142">
            <a:extLst>
              <a:ext uri="{FF2B5EF4-FFF2-40B4-BE49-F238E27FC236}">
                <a16:creationId xmlns:a16="http://schemas.microsoft.com/office/drawing/2014/main" id="{0245EA55-8E59-41A3-A7E3-3B1A1FC51705}"/>
              </a:ext>
            </a:extLst>
          </p:cNvPr>
          <p:cNvSpPr txBox="1">
            <a:spLocks noChangeArrowheads="1"/>
          </p:cNvSpPr>
          <p:nvPr/>
        </p:nvSpPr>
        <p:spPr bwMode="auto">
          <a:xfrm>
            <a:off x="2203840" y="4570673"/>
            <a:ext cx="125257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[15:8]</a:t>
            </a:r>
          </a:p>
        </p:txBody>
      </p:sp>
      <p:sp>
        <p:nvSpPr>
          <p:cNvPr id="50" name="TextBox 142">
            <a:extLst>
              <a:ext uri="{FF2B5EF4-FFF2-40B4-BE49-F238E27FC236}">
                <a16:creationId xmlns:a16="http://schemas.microsoft.com/office/drawing/2014/main" id="{C85E64C8-0B41-44CF-8E2A-9B77AF5297A5}"/>
              </a:ext>
            </a:extLst>
          </p:cNvPr>
          <p:cNvSpPr txBox="1">
            <a:spLocks noChangeArrowheads="1"/>
          </p:cNvSpPr>
          <p:nvPr/>
        </p:nvSpPr>
        <p:spPr bwMode="auto">
          <a:xfrm>
            <a:off x="1287681" y="4570673"/>
            <a:ext cx="125257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[23:16]</a:t>
            </a:r>
          </a:p>
        </p:txBody>
      </p:sp>
      <p:sp>
        <p:nvSpPr>
          <p:cNvPr id="51" name="TextBox 142">
            <a:extLst>
              <a:ext uri="{FF2B5EF4-FFF2-40B4-BE49-F238E27FC236}">
                <a16:creationId xmlns:a16="http://schemas.microsoft.com/office/drawing/2014/main" id="{AF6D147B-3128-46E9-B6D5-F753FBB76EA1}"/>
              </a:ext>
            </a:extLst>
          </p:cNvPr>
          <p:cNvSpPr txBox="1">
            <a:spLocks noChangeArrowheads="1"/>
          </p:cNvSpPr>
          <p:nvPr/>
        </p:nvSpPr>
        <p:spPr bwMode="auto">
          <a:xfrm>
            <a:off x="382101" y="4570673"/>
            <a:ext cx="125257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[31:24]</a:t>
            </a:r>
          </a:p>
        </p:txBody>
      </p:sp>
      <p:grpSp>
        <p:nvGrpSpPr>
          <p:cNvPr id="52" name="Group 267">
            <a:extLst>
              <a:ext uri="{FF2B5EF4-FFF2-40B4-BE49-F238E27FC236}">
                <a16:creationId xmlns:a16="http://schemas.microsoft.com/office/drawing/2014/main" id="{34EEC2CE-76D4-4D6B-9BB0-4E5829F5C65C}"/>
              </a:ext>
            </a:extLst>
          </p:cNvPr>
          <p:cNvGrpSpPr>
            <a:grpSpLocks/>
          </p:cNvGrpSpPr>
          <p:nvPr/>
        </p:nvGrpSpPr>
        <p:grpSpPr bwMode="auto">
          <a:xfrm>
            <a:off x="561949" y="5412049"/>
            <a:ext cx="736312" cy="169863"/>
            <a:chOff x="4191216" y="4381145"/>
            <a:chExt cx="684752" cy="168350"/>
          </a:xfrm>
        </p:grpSpPr>
        <p:sp>
          <p:nvSpPr>
            <p:cNvPr id="53" name="Rectangle 52">
              <a:extLst>
                <a:ext uri="{FF2B5EF4-FFF2-40B4-BE49-F238E27FC236}">
                  <a16:creationId xmlns:a16="http://schemas.microsoft.com/office/drawing/2014/main" id="{F80465B5-7938-4EF6-A10D-EE3789D5D52E}"/>
                </a:ext>
              </a:extLst>
            </p:cNvPr>
            <p:cNvSpPr/>
            <p:nvPr/>
          </p:nvSpPr>
          <p:spPr bwMode="auto">
            <a:xfrm>
              <a:off x="478939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4" name="Rectangle 53">
              <a:extLst>
                <a:ext uri="{FF2B5EF4-FFF2-40B4-BE49-F238E27FC236}">
                  <a16:creationId xmlns:a16="http://schemas.microsoft.com/office/drawing/2014/main" id="{10E6E2A8-FE74-4B6D-BA63-73A43F12388C}"/>
                </a:ext>
              </a:extLst>
            </p:cNvPr>
            <p:cNvSpPr/>
            <p:nvPr/>
          </p:nvSpPr>
          <p:spPr bwMode="auto">
            <a:xfrm>
              <a:off x="4191216"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5" name="Rectangle 54">
              <a:extLst>
                <a:ext uri="{FF2B5EF4-FFF2-40B4-BE49-F238E27FC236}">
                  <a16:creationId xmlns:a16="http://schemas.microsoft.com/office/drawing/2014/main" id="{B4AFA6C0-33A9-4315-AC80-E3F1E8A367F5}"/>
                </a:ext>
              </a:extLst>
            </p:cNvPr>
            <p:cNvSpPr/>
            <p:nvPr/>
          </p:nvSpPr>
          <p:spPr bwMode="auto">
            <a:xfrm>
              <a:off x="427582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6" name="Rectangle 55">
              <a:extLst>
                <a:ext uri="{FF2B5EF4-FFF2-40B4-BE49-F238E27FC236}">
                  <a16:creationId xmlns:a16="http://schemas.microsoft.com/office/drawing/2014/main" id="{FF94E3E9-CDEA-414D-848A-5C597B038A3C}"/>
                </a:ext>
              </a:extLst>
            </p:cNvPr>
            <p:cNvSpPr/>
            <p:nvPr/>
          </p:nvSpPr>
          <p:spPr bwMode="auto">
            <a:xfrm>
              <a:off x="436043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7" name="Rectangle 56">
              <a:extLst>
                <a:ext uri="{FF2B5EF4-FFF2-40B4-BE49-F238E27FC236}">
                  <a16:creationId xmlns:a16="http://schemas.microsoft.com/office/drawing/2014/main" id="{49524869-D60F-4DB6-816E-A6B5DB391D05}"/>
                </a:ext>
              </a:extLst>
            </p:cNvPr>
            <p:cNvSpPr/>
            <p:nvPr/>
          </p:nvSpPr>
          <p:spPr bwMode="auto">
            <a:xfrm>
              <a:off x="4447014"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8" name="Rectangle 57">
              <a:extLst>
                <a:ext uri="{FF2B5EF4-FFF2-40B4-BE49-F238E27FC236}">
                  <a16:creationId xmlns:a16="http://schemas.microsoft.com/office/drawing/2014/main" id="{5F6B327D-0B5B-419A-9A9B-CC18B92CE7BD}"/>
                </a:ext>
              </a:extLst>
            </p:cNvPr>
            <p:cNvSpPr/>
            <p:nvPr/>
          </p:nvSpPr>
          <p:spPr bwMode="auto">
            <a:xfrm>
              <a:off x="4533592"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9" name="Rectangle 58">
              <a:extLst>
                <a:ext uri="{FF2B5EF4-FFF2-40B4-BE49-F238E27FC236}">
                  <a16:creationId xmlns:a16="http://schemas.microsoft.com/office/drawing/2014/main" id="{975D5287-04B9-4AA0-90C8-B4DC8E9E0D75}"/>
                </a:ext>
              </a:extLst>
            </p:cNvPr>
            <p:cNvSpPr/>
            <p:nvPr/>
          </p:nvSpPr>
          <p:spPr bwMode="auto">
            <a:xfrm>
              <a:off x="462017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0" name="Rectangle 59">
              <a:extLst>
                <a:ext uri="{FF2B5EF4-FFF2-40B4-BE49-F238E27FC236}">
                  <a16:creationId xmlns:a16="http://schemas.microsoft.com/office/drawing/2014/main" id="{5F810060-EE58-4EB9-8CBE-440A0CE709C5}"/>
                </a:ext>
              </a:extLst>
            </p:cNvPr>
            <p:cNvSpPr/>
            <p:nvPr/>
          </p:nvSpPr>
          <p:spPr bwMode="auto">
            <a:xfrm>
              <a:off x="4704779" y="4381145"/>
              <a:ext cx="8461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1" name="Rectangle 60">
              <a:extLst>
                <a:ext uri="{FF2B5EF4-FFF2-40B4-BE49-F238E27FC236}">
                  <a16:creationId xmlns:a16="http://schemas.microsoft.com/office/drawing/2014/main" id="{FE096513-2BBA-44E2-B658-1CFB07DBF4C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62" name="Group 277">
            <a:extLst>
              <a:ext uri="{FF2B5EF4-FFF2-40B4-BE49-F238E27FC236}">
                <a16:creationId xmlns:a16="http://schemas.microsoft.com/office/drawing/2014/main" id="{CB6240A4-A899-4B2F-9AC8-D8EEB0E65F16}"/>
              </a:ext>
            </a:extLst>
          </p:cNvPr>
          <p:cNvGrpSpPr>
            <a:grpSpLocks/>
          </p:cNvGrpSpPr>
          <p:nvPr/>
        </p:nvGrpSpPr>
        <p:grpSpPr bwMode="auto">
          <a:xfrm>
            <a:off x="1437906" y="5412049"/>
            <a:ext cx="736312" cy="169863"/>
            <a:chOff x="1658658" y="4381145"/>
            <a:chExt cx="684752" cy="168350"/>
          </a:xfrm>
        </p:grpSpPr>
        <p:sp>
          <p:nvSpPr>
            <p:cNvPr id="63" name="Rectangle 62">
              <a:extLst>
                <a:ext uri="{FF2B5EF4-FFF2-40B4-BE49-F238E27FC236}">
                  <a16:creationId xmlns:a16="http://schemas.microsoft.com/office/drawing/2014/main" id="{80A3404C-B712-4AA8-A7F0-EEC59A96EE5F}"/>
                </a:ext>
              </a:extLst>
            </p:cNvPr>
            <p:cNvSpPr/>
            <p:nvPr/>
          </p:nvSpPr>
          <p:spPr bwMode="auto">
            <a:xfrm>
              <a:off x="225683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4" name="Rectangle 63">
              <a:extLst>
                <a:ext uri="{FF2B5EF4-FFF2-40B4-BE49-F238E27FC236}">
                  <a16:creationId xmlns:a16="http://schemas.microsoft.com/office/drawing/2014/main" id="{816701A1-1998-4947-96DA-E8955272AAFC}"/>
                </a:ext>
              </a:extLst>
            </p:cNvPr>
            <p:cNvSpPr/>
            <p:nvPr/>
          </p:nvSpPr>
          <p:spPr bwMode="auto">
            <a:xfrm>
              <a:off x="1658658" y="4381145"/>
              <a:ext cx="846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5" name="Rectangle 64">
              <a:extLst>
                <a:ext uri="{FF2B5EF4-FFF2-40B4-BE49-F238E27FC236}">
                  <a16:creationId xmlns:a16="http://schemas.microsoft.com/office/drawing/2014/main" id="{00BFBFD8-7EEC-4C3A-B8E7-CC2795411077}"/>
                </a:ext>
              </a:extLst>
            </p:cNvPr>
            <p:cNvSpPr/>
            <p:nvPr/>
          </p:nvSpPr>
          <p:spPr bwMode="auto">
            <a:xfrm>
              <a:off x="1743268"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6" name="Rectangle 65">
              <a:extLst>
                <a:ext uri="{FF2B5EF4-FFF2-40B4-BE49-F238E27FC236}">
                  <a16:creationId xmlns:a16="http://schemas.microsoft.com/office/drawing/2014/main" id="{669B098A-1ACC-4B0C-8250-84F1C46D7299}"/>
                </a:ext>
              </a:extLst>
            </p:cNvPr>
            <p:cNvSpPr/>
            <p:nvPr/>
          </p:nvSpPr>
          <p:spPr bwMode="auto">
            <a:xfrm>
              <a:off x="1827878"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7" name="Rectangle 66">
              <a:extLst>
                <a:ext uri="{FF2B5EF4-FFF2-40B4-BE49-F238E27FC236}">
                  <a16:creationId xmlns:a16="http://schemas.microsoft.com/office/drawing/2014/main" id="{AED606C7-BB9F-4962-AB79-5BF37719CF85}"/>
                </a:ext>
              </a:extLst>
            </p:cNvPr>
            <p:cNvSpPr/>
            <p:nvPr/>
          </p:nvSpPr>
          <p:spPr bwMode="auto">
            <a:xfrm>
              <a:off x="1914456" y="4381145"/>
              <a:ext cx="846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8" name="Rectangle 67">
              <a:extLst>
                <a:ext uri="{FF2B5EF4-FFF2-40B4-BE49-F238E27FC236}">
                  <a16:creationId xmlns:a16="http://schemas.microsoft.com/office/drawing/2014/main" id="{A20A501E-9C24-40E6-B101-9E18920F1E1E}"/>
                </a:ext>
              </a:extLst>
            </p:cNvPr>
            <p:cNvSpPr/>
            <p:nvPr/>
          </p:nvSpPr>
          <p:spPr bwMode="auto">
            <a:xfrm>
              <a:off x="2001034"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9" name="Rectangle 68">
              <a:extLst>
                <a:ext uri="{FF2B5EF4-FFF2-40B4-BE49-F238E27FC236}">
                  <a16:creationId xmlns:a16="http://schemas.microsoft.com/office/drawing/2014/main" id="{4D117E52-23D1-4E6D-9FD4-E8C555DEAA7E}"/>
                </a:ext>
              </a:extLst>
            </p:cNvPr>
            <p:cNvSpPr/>
            <p:nvPr/>
          </p:nvSpPr>
          <p:spPr bwMode="auto">
            <a:xfrm>
              <a:off x="208761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0" name="Rectangle 69">
              <a:extLst>
                <a:ext uri="{FF2B5EF4-FFF2-40B4-BE49-F238E27FC236}">
                  <a16:creationId xmlns:a16="http://schemas.microsoft.com/office/drawing/2014/main" id="{75E69E8D-1BA6-4664-9A07-AD7A5C895499}"/>
                </a:ext>
              </a:extLst>
            </p:cNvPr>
            <p:cNvSpPr/>
            <p:nvPr/>
          </p:nvSpPr>
          <p:spPr bwMode="auto">
            <a:xfrm>
              <a:off x="2172221" y="4381145"/>
              <a:ext cx="8461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1" name="Rectangle 70">
              <a:extLst>
                <a:ext uri="{FF2B5EF4-FFF2-40B4-BE49-F238E27FC236}">
                  <a16:creationId xmlns:a16="http://schemas.microsoft.com/office/drawing/2014/main" id="{6FE11259-CC8F-4D14-B096-CC113CB6301F}"/>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72" name="Group 287">
            <a:extLst>
              <a:ext uri="{FF2B5EF4-FFF2-40B4-BE49-F238E27FC236}">
                <a16:creationId xmlns:a16="http://schemas.microsoft.com/office/drawing/2014/main" id="{5FA76C04-26E2-4182-820C-61DD479B0135}"/>
              </a:ext>
            </a:extLst>
          </p:cNvPr>
          <p:cNvGrpSpPr>
            <a:grpSpLocks/>
          </p:cNvGrpSpPr>
          <p:nvPr/>
        </p:nvGrpSpPr>
        <p:grpSpPr bwMode="auto">
          <a:xfrm>
            <a:off x="2320211" y="5412049"/>
            <a:ext cx="736312" cy="169863"/>
            <a:chOff x="2456377" y="4381145"/>
            <a:chExt cx="684752" cy="168350"/>
          </a:xfrm>
        </p:grpSpPr>
        <p:sp>
          <p:nvSpPr>
            <p:cNvPr id="73" name="Rectangle 72">
              <a:extLst>
                <a:ext uri="{FF2B5EF4-FFF2-40B4-BE49-F238E27FC236}">
                  <a16:creationId xmlns:a16="http://schemas.microsoft.com/office/drawing/2014/main" id="{048C306F-DBB5-47D8-A7F9-8CC11C64A309}"/>
                </a:ext>
              </a:extLst>
            </p:cNvPr>
            <p:cNvSpPr/>
            <p:nvPr/>
          </p:nvSpPr>
          <p:spPr bwMode="auto">
            <a:xfrm>
              <a:off x="305455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4" name="Rectangle 73">
              <a:extLst>
                <a:ext uri="{FF2B5EF4-FFF2-40B4-BE49-F238E27FC236}">
                  <a16:creationId xmlns:a16="http://schemas.microsoft.com/office/drawing/2014/main" id="{3945B270-7435-48A3-AB9E-5B81A98D994E}"/>
                </a:ext>
              </a:extLst>
            </p:cNvPr>
            <p:cNvSpPr/>
            <p:nvPr/>
          </p:nvSpPr>
          <p:spPr bwMode="auto">
            <a:xfrm>
              <a:off x="2456377" y="4381145"/>
              <a:ext cx="8461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5" name="Rectangle 74">
              <a:extLst>
                <a:ext uri="{FF2B5EF4-FFF2-40B4-BE49-F238E27FC236}">
                  <a16:creationId xmlns:a16="http://schemas.microsoft.com/office/drawing/2014/main" id="{AD142C72-6263-4BFF-925F-ADBE894D20C8}"/>
                </a:ext>
              </a:extLst>
            </p:cNvPr>
            <p:cNvSpPr/>
            <p:nvPr/>
          </p:nvSpPr>
          <p:spPr bwMode="auto">
            <a:xfrm>
              <a:off x="2540988"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6" name="Rectangle 75">
              <a:extLst>
                <a:ext uri="{FF2B5EF4-FFF2-40B4-BE49-F238E27FC236}">
                  <a16:creationId xmlns:a16="http://schemas.microsoft.com/office/drawing/2014/main" id="{0B539B64-0F5C-4BE2-A49A-2E4DDC2A965B}"/>
                </a:ext>
              </a:extLst>
            </p:cNvPr>
            <p:cNvSpPr/>
            <p:nvPr/>
          </p:nvSpPr>
          <p:spPr bwMode="auto">
            <a:xfrm>
              <a:off x="2625597"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7" name="Rectangle 76">
              <a:extLst>
                <a:ext uri="{FF2B5EF4-FFF2-40B4-BE49-F238E27FC236}">
                  <a16:creationId xmlns:a16="http://schemas.microsoft.com/office/drawing/2014/main" id="{E2D043BA-D00F-4A00-8079-FA90761C039C}"/>
                </a:ext>
              </a:extLst>
            </p:cNvPr>
            <p:cNvSpPr/>
            <p:nvPr/>
          </p:nvSpPr>
          <p:spPr bwMode="auto">
            <a:xfrm>
              <a:off x="2712175" y="4381145"/>
              <a:ext cx="8461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8" name="Rectangle 77">
              <a:extLst>
                <a:ext uri="{FF2B5EF4-FFF2-40B4-BE49-F238E27FC236}">
                  <a16:creationId xmlns:a16="http://schemas.microsoft.com/office/drawing/2014/main" id="{963DC77E-B651-4377-95EA-0B586FE38C6C}"/>
                </a:ext>
              </a:extLst>
            </p:cNvPr>
            <p:cNvSpPr/>
            <p:nvPr/>
          </p:nvSpPr>
          <p:spPr bwMode="auto">
            <a:xfrm>
              <a:off x="2798753"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9" name="Rectangle 78">
              <a:extLst>
                <a:ext uri="{FF2B5EF4-FFF2-40B4-BE49-F238E27FC236}">
                  <a16:creationId xmlns:a16="http://schemas.microsoft.com/office/drawing/2014/main" id="{B32ED089-AA11-4063-82F0-95E913DF6957}"/>
                </a:ext>
              </a:extLst>
            </p:cNvPr>
            <p:cNvSpPr/>
            <p:nvPr/>
          </p:nvSpPr>
          <p:spPr bwMode="auto">
            <a:xfrm>
              <a:off x="288533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0" name="Rectangle 79">
              <a:extLst>
                <a:ext uri="{FF2B5EF4-FFF2-40B4-BE49-F238E27FC236}">
                  <a16:creationId xmlns:a16="http://schemas.microsoft.com/office/drawing/2014/main" id="{E79302F8-B807-4B7D-BD5E-D82BD7B64A80}"/>
                </a:ext>
              </a:extLst>
            </p:cNvPr>
            <p:cNvSpPr/>
            <p:nvPr/>
          </p:nvSpPr>
          <p:spPr bwMode="auto">
            <a:xfrm>
              <a:off x="2969942" y="4381145"/>
              <a:ext cx="846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1" name="Rectangle 80">
              <a:extLst>
                <a:ext uri="{FF2B5EF4-FFF2-40B4-BE49-F238E27FC236}">
                  <a16:creationId xmlns:a16="http://schemas.microsoft.com/office/drawing/2014/main" id="{19CC013C-24B0-4ECA-A871-073D19710E99}"/>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82" name="Group 297">
            <a:extLst>
              <a:ext uri="{FF2B5EF4-FFF2-40B4-BE49-F238E27FC236}">
                <a16:creationId xmlns:a16="http://schemas.microsoft.com/office/drawing/2014/main" id="{0F9CE776-57F4-41E1-BE33-5E6309BDB029}"/>
              </a:ext>
            </a:extLst>
          </p:cNvPr>
          <p:cNvGrpSpPr>
            <a:grpSpLocks/>
          </p:cNvGrpSpPr>
          <p:nvPr/>
        </p:nvGrpSpPr>
        <p:grpSpPr bwMode="auto">
          <a:xfrm>
            <a:off x="3168663" y="5412049"/>
            <a:ext cx="736312" cy="169863"/>
            <a:chOff x="3290641" y="4381145"/>
            <a:chExt cx="684752" cy="168350"/>
          </a:xfrm>
        </p:grpSpPr>
        <p:sp>
          <p:nvSpPr>
            <p:cNvPr id="83" name="Rectangle 82">
              <a:extLst>
                <a:ext uri="{FF2B5EF4-FFF2-40B4-BE49-F238E27FC236}">
                  <a16:creationId xmlns:a16="http://schemas.microsoft.com/office/drawing/2014/main" id="{3DD04A82-50C8-4B30-83CA-0165ABD0C3E6}"/>
                </a:ext>
              </a:extLst>
            </p:cNvPr>
            <p:cNvSpPr/>
            <p:nvPr/>
          </p:nvSpPr>
          <p:spPr bwMode="auto">
            <a:xfrm>
              <a:off x="388881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4" name="Rectangle 83">
              <a:extLst>
                <a:ext uri="{FF2B5EF4-FFF2-40B4-BE49-F238E27FC236}">
                  <a16:creationId xmlns:a16="http://schemas.microsoft.com/office/drawing/2014/main" id="{3B393908-15C2-4914-A6AB-173114CCB6FD}"/>
                </a:ext>
              </a:extLst>
            </p:cNvPr>
            <p:cNvSpPr/>
            <p:nvPr/>
          </p:nvSpPr>
          <p:spPr bwMode="auto">
            <a:xfrm>
              <a:off x="3290641"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5" name="Rectangle 84">
              <a:extLst>
                <a:ext uri="{FF2B5EF4-FFF2-40B4-BE49-F238E27FC236}">
                  <a16:creationId xmlns:a16="http://schemas.microsoft.com/office/drawing/2014/main" id="{F625D3D8-B1F2-4AD8-853D-1C29413F5931}"/>
                </a:ext>
              </a:extLst>
            </p:cNvPr>
            <p:cNvSpPr/>
            <p:nvPr/>
          </p:nvSpPr>
          <p:spPr bwMode="auto">
            <a:xfrm>
              <a:off x="337525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6" name="Rectangle 85">
              <a:extLst>
                <a:ext uri="{FF2B5EF4-FFF2-40B4-BE49-F238E27FC236}">
                  <a16:creationId xmlns:a16="http://schemas.microsoft.com/office/drawing/2014/main" id="{9D389301-8F6C-4E6F-A1DA-322195A5E9CC}"/>
                </a:ext>
              </a:extLst>
            </p:cNvPr>
            <p:cNvSpPr/>
            <p:nvPr/>
          </p:nvSpPr>
          <p:spPr bwMode="auto">
            <a:xfrm>
              <a:off x="345986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7" name="Rectangle 86">
              <a:extLst>
                <a:ext uri="{FF2B5EF4-FFF2-40B4-BE49-F238E27FC236}">
                  <a16:creationId xmlns:a16="http://schemas.microsoft.com/office/drawing/2014/main" id="{C31143A8-CC36-4E75-A1D1-A66957D53B09}"/>
                </a:ext>
              </a:extLst>
            </p:cNvPr>
            <p:cNvSpPr/>
            <p:nvPr/>
          </p:nvSpPr>
          <p:spPr bwMode="auto">
            <a:xfrm>
              <a:off x="3546439"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8" name="Rectangle 87">
              <a:extLst>
                <a:ext uri="{FF2B5EF4-FFF2-40B4-BE49-F238E27FC236}">
                  <a16:creationId xmlns:a16="http://schemas.microsoft.com/office/drawing/2014/main" id="{057FD33F-AB85-4EAE-85D4-06A4797EEE70}"/>
                </a:ext>
              </a:extLst>
            </p:cNvPr>
            <p:cNvSpPr/>
            <p:nvPr/>
          </p:nvSpPr>
          <p:spPr bwMode="auto">
            <a:xfrm>
              <a:off x="3633017"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9" name="Rectangle 88">
              <a:extLst>
                <a:ext uri="{FF2B5EF4-FFF2-40B4-BE49-F238E27FC236}">
                  <a16:creationId xmlns:a16="http://schemas.microsoft.com/office/drawing/2014/main" id="{F0AB397C-5211-4B2B-A063-406B2673ED5F}"/>
                </a:ext>
              </a:extLst>
            </p:cNvPr>
            <p:cNvSpPr/>
            <p:nvPr/>
          </p:nvSpPr>
          <p:spPr bwMode="auto">
            <a:xfrm>
              <a:off x="371959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0" name="Rectangle 89">
              <a:extLst>
                <a:ext uri="{FF2B5EF4-FFF2-40B4-BE49-F238E27FC236}">
                  <a16:creationId xmlns:a16="http://schemas.microsoft.com/office/drawing/2014/main" id="{5518E2F5-BEAE-4AF6-AB69-176ECC824AAB}"/>
                </a:ext>
              </a:extLst>
            </p:cNvPr>
            <p:cNvSpPr/>
            <p:nvPr/>
          </p:nvSpPr>
          <p:spPr bwMode="auto">
            <a:xfrm>
              <a:off x="3804204" y="4381145"/>
              <a:ext cx="8461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1" name="Rectangle 90">
              <a:extLst>
                <a:ext uri="{FF2B5EF4-FFF2-40B4-BE49-F238E27FC236}">
                  <a16:creationId xmlns:a16="http://schemas.microsoft.com/office/drawing/2014/main" id="{AC404C3F-CD1E-423D-B302-BBF43B39DBF8}"/>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cxnSp>
        <p:nvCxnSpPr>
          <p:cNvPr id="92" name="Straight Arrow Connector 91">
            <a:extLst>
              <a:ext uri="{FF2B5EF4-FFF2-40B4-BE49-F238E27FC236}">
                <a16:creationId xmlns:a16="http://schemas.microsoft.com/office/drawing/2014/main" id="{326CBE55-3C12-4055-83BE-C8BC675AADEF}"/>
              </a:ext>
            </a:extLst>
          </p:cNvPr>
          <p:cNvCxnSpPr>
            <a:stCxn id="16" idx="2"/>
            <a:endCxn id="57" idx="0"/>
          </p:cNvCxnSpPr>
          <p:nvPr/>
        </p:nvCxnSpPr>
        <p:spPr bwMode="auto">
          <a:xfrm flipH="1">
            <a:off x="881440" y="5021524"/>
            <a:ext cx="2651148"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93" name="Straight Arrow Connector 92">
            <a:extLst>
              <a:ext uri="{FF2B5EF4-FFF2-40B4-BE49-F238E27FC236}">
                <a16:creationId xmlns:a16="http://schemas.microsoft.com/office/drawing/2014/main" id="{65BA77CF-8B3F-4C0E-9CDA-B2FFA77A1305}"/>
              </a:ext>
            </a:extLst>
          </p:cNvPr>
          <p:cNvCxnSpPr>
            <a:stCxn id="47" idx="2"/>
            <a:endCxn id="91" idx="0"/>
          </p:cNvCxnSpPr>
          <p:nvPr/>
        </p:nvCxnSpPr>
        <p:spPr bwMode="auto">
          <a:xfrm>
            <a:off x="930104" y="5021524"/>
            <a:ext cx="2606715"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855D11E6-73B0-4FDD-AB8B-7EA90CDEDC8F}"/>
              </a:ext>
            </a:extLst>
          </p:cNvPr>
          <p:cNvCxnSpPr>
            <a:endCxn id="81" idx="0"/>
          </p:cNvCxnSpPr>
          <p:nvPr/>
        </p:nvCxnSpPr>
        <p:spPr bwMode="auto">
          <a:xfrm>
            <a:off x="1808178" y="5021524"/>
            <a:ext cx="880189"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95" name="Straight Arrow Connector 94">
            <a:extLst>
              <a:ext uri="{FF2B5EF4-FFF2-40B4-BE49-F238E27FC236}">
                <a16:creationId xmlns:a16="http://schemas.microsoft.com/office/drawing/2014/main" id="{5B68BCFC-0E9A-4C80-B758-C5A16C013354}"/>
              </a:ext>
            </a:extLst>
          </p:cNvPr>
          <p:cNvCxnSpPr>
            <a:endCxn id="71" idx="0"/>
          </p:cNvCxnSpPr>
          <p:nvPr/>
        </p:nvCxnSpPr>
        <p:spPr bwMode="auto">
          <a:xfrm flipH="1">
            <a:off x="1806062" y="5021524"/>
            <a:ext cx="880189"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grpSp>
        <p:nvGrpSpPr>
          <p:cNvPr id="96" name="Group 310">
            <a:extLst>
              <a:ext uri="{FF2B5EF4-FFF2-40B4-BE49-F238E27FC236}">
                <a16:creationId xmlns:a16="http://schemas.microsoft.com/office/drawing/2014/main" id="{05E7E46A-9C32-4C40-880C-DD9AFB2BD524}"/>
              </a:ext>
            </a:extLst>
          </p:cNvPr>
          <p:cNvGrpSpPr>
            <a:grpSpLocks/>
          </p:cNvGrpSpPr>
          <p:nvPr/>
        </p:nvGrpSpPr>
        <p:grpSpPr bwMode="auto">
          <a:xfrm>
            <a:off x="7182411" y="4853249"/>
            <a:ext cx="746892" cy="168275"/>
            <a:chOff x="4191216" y="4381145"/>
            <a:chExt cx="684752" cy="168350"/>
          </a:xfrm>
        </p:grpSpPr>
        <p:sp>
          <p:nvSpPr>
            <p:cNvPr id="97" name="Rectangle 96">
              <a:extLst>
                <a:ext uri="{FF2B5EF4-FFF2-40B4-BE49-F238E27FC236}">
                  <a16:creationId xmlns:a16="http://schemas.microsoft.com/office/drawing/2014/main" id="{D3AC1B98-5F9F-4B07-8D40-87E8104570F7}"/>
                </a:ext>
              </a:extLst>
            </p:cNvPr>
            <p:cNvSpPr/>
            <p:nvPr/>
          </p:nvSpPr>
          <p:spPr bwMode="auto">
            <a:xfrm>
              <a:off x="479061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8" name="Rectangle 97">
              <a:extLst>
                <a:ext uri="{FF2B5EF4-FFF2-40B4-BE49-F238E27FC236}">
                  <a16:creationId xmlns:a16="http://schemas.microsoft.com/office/drawing/2014/main" id="{6A292873-EEE7-473A-AEE8-D59924DFA7FE}"/>
                </a:ext>
              </a:extLst>
            </p:cNvPr>
            <p:cNvSpPr/>
            <p:nvPr/>
          </p:nvSpPr>
          <p:spPr bwMode="auto">
            <a:xfrm>
              <a:off x="4191216"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9" name="Rectangle 98">
              <a:extLst>
                <a:ext uri="{FF2B5EF4-FFF2-40B4-BE49-F238E27FC236}">
                  <a16:creationId xmlns:a16="http://schemas.microsoft.com/office/drawing/2014/main" id="{518FF58C-54D1-40CB-BD8A-A8E6BB718F1C}"/>
                </a:ext>
              </a:extLst>
            </p:cNvPr>
            <p:cNvSpPr/>
            <p:nvPr/>
          </p:nvSpPr>
          <p:spPr bwMode="auto">
            <a:xfrm>
              <a:off x="427656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0" name="Rectangle 99">
              <a:extLst>
                <a:ext uri="{FF2B5EF4-FFF2-40B4-BE49-F238E27FC236}">
                  <a16:creationId xmlns:a16="http://schemas.microsoft.com/office/drawing/2014/main" id="{BA06BD7A-CE51-47C8-9FCC-50EC94BC497C}"/>
                </a:ext>
              </a:extLst>
            </p:cNvPr>
            <p:cNvSpPr/>
            <p:nvPr/>
          </p:nvSpPr>
          <p:spPr bwMode="auto">
            <a:xfrm>
              <a:off x="4359980" y="4381145"/>
              <a:ext cx="8729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1" name="Rectangle 100">
              <a:extLst>
                <a:ext uri="{FF2B5EF4-FFF2-40B4-BE49-F238E27FC236}">
                  <a16:creationId xmlns:a16="http://schemas.microsoft.com/office/drawing/2014/main" id="{A600260A-CCE1-45E2-92D6-1E9824D6B67C}"/>
                </a:ext>
              </a:extLst>
            </p:cNvPr>
            <p:cNvSpPr/>
            <p:nvPr/>
          </p:nvSpPr>
          <p:spPr bwMode="auto">
            <a:xfrm>
              <a:off x="4447270"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2" name="Rectangle 101">
              <a:extLst>
                <a:ext uri="{FF2B5EF4-FFF2-40B4-BE49-F238E27FC236}">
                  <a16:creationId xmlns:a16="http://schemas.microsoft.com/office/drawing/2014/main" id="{E4C81F85-463E-41FB-810F-5EAFEF7644C5}"/>
                </a:ext>
              </a:extLst>
            </p:cNvPr>
            <p:cNvSpPr/>
            <p:nvPr/>
          </p:nvSpPr>
          <p:spPr bwMode="auto">
            <a:xfrm>
              <a:off x="4534562"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3" name="Rectangle 102">
              <a:extLst>
                <a:ext uri="{FF2B5EF4-FFF2-40B4-BE49-F238E27FC236}">
                  <a16:creationId xmlns:a16="http://schemas.microsoft.com/office/drawing/2014/main" id="{AF43B995-15DC-418D-B8C3-50CCAB672036}"/>
                </a:ext>
              </a:extLst>
            </p:cNvPr>
            <p:cNvSpPr/>
            <p:nvPr/>
          </p:nvSpPr>
          <p:spPr bwMode="auto">
            <a:xfrm>
              <a:off x="4619914"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4" name="Rectangle 103">
              <a:extLst>
                <a:ext uri="{FF2B5EF4-FFF2-40B4-BE49-F238E27FC236}">
                  <a16:creationId xmlns:a16="http://schemas.microsoft.com/office/drawing/2014/main" id="{C370A80A-D31C-4910-B008-2E5C6AF70DDB}"/>
                </a:ext>
              </a:extLst>
            </p:cNvPr>
            <p:cNvSpPr/>
            <p:nvPr/>
          </p:nvSpPr>
          <p:spPr bwMode="auto">
            <a:xfrm>
              <a:off x="4703325" y="4381145"/>
              <a:ext cx="87292"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5" name="Rectangle 104">
              <a:extLst>
                <a:ext uri="{FF2B5EF4-FFF2-40B4-BE49-F238E27FC236}">
                  <a16:creationId xmlns:a16="http://schemas.microsoft.com/office/drawing/2014/main" id="{3B183280-485F-4ABC-AC9E-0098D88AAA7B}"/>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06" name="Group 320">
            <a:extLst>
              <a:ext uri="{FF2B5EF4-FFF2-40B4-BE49-F238E27FC236}">
                <a16:creationId xmlns:a16="http://schemas.microsoft.com/office/drawing/2014/main" id="{46A1DCFB-4EAF-401D-B2C6-4D48DA10353B}"/>
              </a:ext>
            </a:extLst>
          </p:cNvPr>
          <p:cNvGrpSpPr>
            <a:grpSpLocks/>
          </p:cNvGrpSpPr>
          <p:nvPr/>
        </p:nvGrpSpPr>
        <p:grpSpPr bwMode="auto">
          <a:xfrm>
            <a:off x="6323381" y="4853249"/>
            <a:ext cx="749007" cy="168275"/>
            <a:chOff x="1658658" y="4381145"/>
            <a:chExt cx="684752" cy="168350"/>
          </a:xfrm>
        </p:grpSpPr>
        <p:sp>
          <p:nvSpPr>
            <p:cNvPr id="107" name="Rectangle 106">
              <a:extLst>
                <a:ext uri="{FF2B5EF4-FFF2-40B4-BE49-F238E27FC236}">
                  <a16:creationId xmlns:a16="http://schemas.microsoft.com/office/drawing/2014/main" id="{8EB98D53-EC7F-49E9-A3B9-FF22F8989EFA}"/>
                </a:ext>
              </a:extLst>
            </p:cNvPr>
            <p:cNvSpPr/>
            <p:nvPr/>
          </p:nvSpPr>
          <p:spPr bwMode="auto">
            <a:xfrm>
              <a:off x="2258300"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8" name="Rectangle 107">
              <a:extLst>
                <a:ext uri="{FF2B5EF4-FFF2-40B4-BE49-F238E27FC236}">
                  <a16:creationId xmlns:a16="http://schemas.microsoft.com/office/drawing/2014/main" id="{54851938-58E4-4A45-A6EA-02DAABDB8765}"/>
                </a:ext>
              </a:extLst>
            </p:cNvPr>
            <p:cNvSpPr/>
            <p:nvPr/>
          </p:nvSpPr>
          <p:spPr bwMode="auto">
            <a:xfrm>
              <a:off x="1658658"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9" name="Rectangle 108">
              <a:extLst>
                <a:ext uri="{FF2B5EF4-FFF2-40B4-BE49-F238E27FC236}">
                  <a16:creationId xmlns:a16="http://schemas.microsoft.com/office/drawing/2014/main" id="{D338F6DB-7FDD-4E6C-9AE4-AD3BAA283ECD}"/>
                </a:ext>
              </a:extLst>
            </p:cNvPr>
            <p:cNvSpPr/>
            <p:nvPr/>
          </p:nvSpPr>
          <p:spPr bwMode="auto">
            <a:xfrm>
              <a:off x="1743768" y="4381145"/>
              <a:ext cx="87045"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0" name="Rectangle 109">
              <a:extLst>
                <a:ext uri="{FF2B5EF4-FFF2-40B4-BE49-F238E27FC236}">
                  <a16:creationId xmlns:a16="http://schemas.microsoft.com/office/drawing/2014/main" id="{BD6D9AC2-DBCA-4DBB-8FCA-AE8181698F35}"/>
                </a:ext>
              </a:extLst>
            </p:cNvPr>
            <p:cNvSpPr/>
            <p:nvPr/>
          </p:nvSpPr>
          <p:spPr bwMode="auto">
            <a:xfrm>
              <a:off x="18288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1" name="Rectangle 110">
              <a:extLst>
                <a:ext uri="{FF2B5EF4-FFF2-40B4-BE49-F238E27FC236}">
                  <a16:creationId xmlns:a16="http://schemas.microsoft.com/office/drawing/2014/main" id="{D21ED926-2AE3-411B-8404-65833794FFAF}"/>
                </a:ext>
              </a:extLst>
            </p:cNvPr>
            <p:cNvSpPr/>
            <p:nvPr/>
          </p:nvSpPr>
          <p:spPr bwMode="auto">
            <a:xfrm>
              <a:off x="191398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2" name="Rectangle 111">
              <a:extLst>
                <a:ext uri="{FF2B5EF4-FFF2-40B4-BE49-F238E27FC236}">
                  <a16:creationId xmlns:a16="http://schemas.microsoft.com/office/drawing/2014/main" id="{F70B79D9-55CC-424A-BA81-C8E7027AF0D4}"/>
                </a:ext>
              </a:extLst>
            </p:cNvPr>
            <p:cNvSpPr/>
            <p:nvPr/>
          </p:nvSpPr>
          <p:spPr bwMode="auto">
            <a:xfrm>
              <a:off x="2001035" y="4381145"/>
              <a:ext cx="87044"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3" name="Rectangle 112">
              <a:extLst>
                <a:ext uri="{FF2B5EF4-FFF2-40B4-BE49-F238E27FC236}">
                  <a16:creationId xmlns:a16="http://schemas.microsoft.com/office/drawing/2014/main" id="{4408533E-ECAA-4A6D-B907-2CFDF15415F2}"/>
                </a:ext>
              </a:extLst>
            </p:cNvPr>
            <p:cNvSpPr/>
            <p:nvPr/>
          </p:nvSpPr>
          <p:spPr bwMode="auto">
            <a:xfrm>
              <a:off x="20880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4" name="Rectangle 113">
              <a:extLst>
                <a:ext uri="{FF2B5EF4-FFF2-40B4-BE49-F238E27FC236}">
                  <a16:creationId xmlns:a16="http://schemas.microsoft.com/office/drawing/2014/main" id="{D8FF54BC-A7AD-4ABB-B34E-E4D7856C58D8}"/>
                </a:ext>
              </a:extLst>
            </p:cNvPr>
            <p:cNvSpPr/>
            <p:nvPr/>
          </p:nvSpPr>
          <p:spPr bwMode="auto">
            <a:xfrm>
              <a:off x="2171255" y="4381145"/>
              <a:ext cx="87044"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5" name="Rectangle 114">
              <a:extLst>
                <a:ext uri="{FF2B5EF4-FFF2-40B4-BE49-F238E27FC236}">
                  <a16:creationId xmlns:a16="http://schemas.microsoft.com/office/drawing/2014/main" id="{38F2D467-88C7-4D8E-B582-FB774810576A}"/>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16" name="Group 330">
            <a:extLst>
              <a:ext uri="{FF2B5EF4-FFF2-40B4-BE49-F238E27FC236}">
                <a16:creationId xmlns:a16="http://schemas.microsoft.com/office/drawing/2014/main" id="{C32D41A3-CF55-414C-8BAC-3641F3C9B108}"/>
              </a:ext>
            </a:extLst>
          </p:cNvPr>
          <p:cNvGrpSpPr>
            <a:grpSpLocks/>
          </p:cNvGrpSpPr>
          <p:nvPr/>
        </p:nvGrpSpPr>
        <p:grpSpPr bwMode="auto">
          <a:xfrm>
            <a:off x="5428381" y="4853249"/>
            <a:ext cx="749007" cy="168275"/>
            <a:chOff x="2456377" y="4381145"/>
            <a:chExt cx="684752" cy="168350"/>
          </a:xfrm>
        </p:grpSpPr>
        <p:sp>
          <p:nvSpPr>
            <p:cNvPr id="117" name="Rectangle 116">
              <a:extLst>
                <a:ext uri="{FF2B5EF4-FFF2-40B4-BE49-F238E27FC236}">
                  <a16:creationId xmlns:a16="http://schemas.microsoft.com/office/drawing/2014/main" id="{7132EDF5-42D1-42EF-949F-824E0EEC7DE8}"/>
                </a:ext>
              </a:extLst>
            </p:cNvPr>
            <p:cNvSpPr/>
            <p:nvPr/>
          </p:nvSpPr>
          <p:spPr bwMode="auto">
            <a:xfrm>
              <a:off x="3056019"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8" name="Rectangle 117">
              <a:extLst>
                <a:ext uri="{FF2B5EF4-FFF2-40B4-BE49-F238E27FC236}">
                  <a16:creationId xmlns:a16="http://schemas.microsoft.com/office/drawing/2014/main" id="{127D4784-0766-4614-B257-D83FC302FC02}"/>
                </a:ext>
              </a:extLst>
            </p:cNvPr>
            <p:cNvSpPr/>
            <p:nvPr/>
          </p:nvSpPr>
          <p:spPr bwMode="auto">
            <a:xfrm>
              <a:off x="2456377"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9" name="Rectangle 118">
              <a:extLst>
                <a:ext uri="{FF2B5EF4-FFF2-40B4-BE49-F238E27FC236}">
                  <a16:creationId xmlns:a16="http://schemas.microsoft.com/office/drawing/2014/main" id="{BB7EBF36-BE2F-4DB8-9CD5-1F39F05C1509}"/>
                </a:ext>
              </a:extLst>
            </p:cNvPr>
            <p:cNvSpPr/>
            <p:nvPr/>
          </p:nvSpPr>
          <p:spPr bwMode="auto">
            <a:xfrm>
              <a:off x="2541487" y="4381145"/>
              <a:ext cx="87044"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0" name="Rectangle 119">
              <a:extLst>
                <a:ext uri="{FF2B5EF4-FFF2-40B4-BE49-F238E27FC236}">
                  <a16:creationId xmlns:a16="http://schemas.microsoft.com/office/drawing/2014/main" id="{C5FA8825-49FF-46C0-9DF9-ECBBE162BEAB}"/>
                </a:ext>
              </a:extLst>
            </p:cNvPr>
            <p:cNvSpPr/>
            <p:nvPr/>
          </p:nvSpPr>
          <p:spPr bwMode="auto">
            <a:xfrm>
              <a:off x="2626598"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1" name="Rectangle 120">
              <a:extLst>
                <a:ext uri="{FF2B5EF4-FFF2-40B4-BE49-F238E27FC236}">
                  <a16:creationId xmlns:a16="http://schemas.microsoft.com/office/drawing/2014/main" id="{83C210E1-E863-4357-8D7B-2896878EE3E4}"/>
                </a:ext>
              </a:extLst>
            </p:cNvPr>
            <p:cNvSpPr/>
            <p:nvPr/>
          </p:nvSpPr>
          <p:spPr bwMode="auto">
            <a:xfrm>
              <a:off x="2711708"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2" name="Rectangle 121">
              <a:extLst>
                <a:ext uri="{FF2B5EF4-FFF2-40B4-BE49-F238E27FC236}">
                  <a16:creationId xmlns:a16="http://schemas.microsoft.com/office/drawing/2014/main" id="{B6FB3C5A-6FBD-41A3-9809-0F15939A6E3C}"/>
                </a:ext>
              </a:extLst>
            </p:cNvPr>
            <p:cNvSpPr/>
            <p:nvPr/>
          </p:nvSpPr>
          <p:spPr bwMode="auto">
            <a:xfrm>
              <a:off x="2798752" y="4381145"/>
              <a:ext cx="87045"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3" name="Rectangle 122">
              <a:extLst>
                <a:ext uri="{FF2B5EF4-FFF2-40B4-BE49-F238E27FC236}">
                  <a16:creationId xmlns:a16="http://schemas.microsoft.com/office/drawing/2014/main" id="{BCACE6A2-7596-40EC-915E-38C733E3BE37}"/>
                </a:ext>
              </a:extLst>
            </p:cNvPr>
            <p:cNvSpPr/>
            <p:nvPr/>
          </p:nvSpPr>
          <p:spPr bwMode="auto">
            <a:xfrm>
              <a:off x="2885798"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4" name="Rectangle 123">
              <a:extLst>
                <a:ext uri="{FF2B5EF4-FFF2-40B4-BE49-F238E27FC236}">
                  <a16:creationId xmlns:a16="http://schemas.microsoft.com/office/drawing/2014/main" id="{9C78B9AB-F87E-4769-ACC4-183D1E863BA1}"/>
                </a:ext>
              </a:extLst>
            </p:cNvPr>
            <p:cNvSpPr/>
            <p:nvPr/>
          </p:nvSpPr>
          <p:spPr bwMode="auto">
            <a:xfrm>
              <a:off x="2968973" y="4381145"/>
              <a:ext cx="87045"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5" name="Rectangle 124">
              <a:extLst>
                <a:ext uri="{FF2B5EF4-FFF2-40B4-BE49-F238E27FC236}">
                  <a16:creationId xmlns:a16="http://schemas.microsoft.com/office/drawing/2014/main" id="{5B761597-952F-435C-827E-03C834B23172}"/>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26" name="Group 340">
            <a:extLst>
              <a:ext uri="{FF2B5EF4-FFF2-40B4-BE49-F238E27FC236}">
                <a16:creationId xmlns:a16="http://schemas.microsoft.com/office/drawing/2014/main" id="{0142E156-2C18-4077-9EE8-BC841530D678}"/>
              </a:ext>
            </a:extLst>
          </p:cNvPr>
          <p:cNvGrpSpPr>
            <a:grpSpLocks/>
          </p:cNvGrpSpPr>
          <p:nvPr/>
        </p:nvGrpSpPr>
        <p:grpSpPr bwMode="auto">
          <a:xfrm>
            <a:off x="4539728" y="4853249"/>
            <a:ext cx="746891" cy="168275"/>
            <a:chOff x="3290641" y="4381145"/>
            <a:chExt cx="684752" cy="168350"/>
          </a:xfrm>
        </p:grpSpPr>
        <p:sp>
          <p:nvSpPr>
            <p:cNvPr id="127" name="Rectangle 126">
              <a:extLst>
                <a:ext uri="{FF2B5EF4-FFF2-40B4-BE49-F238E27FC236}">
                  <a16:creationId xmlns:a16="http://schemas.microsoft.com/office/drawing/2014/main" id="{C84F0831-A067-4641-B64D-2624B258820A}"/>
                </a:ext>
              </a:extLst>
            </p:cNvPr>
            <p:cNvSpPr/>
            <p:nvPr/>
          </p:nvSpPr>
          <p:spPr bwMode="auto">
            <a:xfrm>
              <a:off x="38900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8" name="Rectangle 127">
              <a:extLst>
                <a:ext uri="{FF2B5EF4-FFF2-40B4-BE49-F238E27FC236}">
                  <a16:creationId xmlns:a16="http://schemas.microsoft.com/office/drawing/2014/main" id="{37E57937-FA1F-478E-B040-9DDA6E92394F}"/>
                </a:ext>
              </a:extLst>
            </p:cNvPr>
            <p:cNvSpPr/>
            <p:nvPr/>
          </p:nvSpPr>
          <p:spPr bwMode="auto">
            <a:xfrm>
              <a:off x="32906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9" name="Rectangle 128">
              <a:extLst>
                <a:ext uri="{FF2B5EF4-FFF2-40B4-BE49-F238E27FC236}">
                  <a16:creationId xmlns:a16="http://schemas.microsoft.com/office/drawing/2014/main" id="{E0B243B1-ED5F-454F-980D-5491DFBC47B2}"/>
                </a:ext>
              </a:extLst>
            </p:cNvPr>
            <p:cNvSpPr/>
            <p:nvPr/>
          </p:nvSpPr>
          <p:spPr bwMode="auto">
            <a:xfrm>
              <a:off x="3375993"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0" name="Rectangle 129">
              <a:extLst>
                <a:ext uri="{FF2B5EF4-FFF2-40B4-BE49-F238E27FC236}">
                  <a16:creationId xmlns:a16="http://schemas.microsoft.com/office/drawing/2014/main" id="{72E090AF-C072-4ECA-AB00-FC5A7DB10279}"/>
                </a:ext>
              </a:extLst>
            </p:cNvPr>
            <p:cNvSpPr/>
            <p:nvPr/>
          </p:nvSpPr>
          <p:spPr bwMode="auto">
            <a:xfrm>
              <a:off x="3459404" y="4381145"/>
              <a:ext cx="8729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1" name="Rectangle 130">
              <a:extLst>
                <a:ext uri="{FF2B5EF4-FFF2-40B4-BE49-F238E27FC236}">
                  <a16:creationId xmlns:a16="http://schemas.microsoft.com/office/drawing/2014/main" id="{08DB5481-5842-48CA-BC20-2113ED2D66D9}"/>
                </a:ext>
              </a:extLst>
            </p:cNvPr>
            <p:cNvSpPr/>
            <p:nvPr/>
          </p:nvSpPr>
          <p:spPr bwMode="auto">
            <a:xfrm>
              <a:off x="3546696"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2" name="Rectangle 131">
              <a:extLst>
                <a:ext uri="{FF2B5EF4-FFF2-40B4-BE49-F238E27FC236}">
                  <a16:creationId xmlns:a16="http://schemas.microsoft.com/office/drawing/2014/main" id="{B274043D-3A45-43A9-B207-02BBCD6545BE}"/>
                </a:ext>
              </a:extLst>
            </p:cNvPr>
            <p:cNvSpPr/>
            <p:nvPr/>
          </p:nvSpPr>
          <p:spPr bwMode="auto">
            <a:xfrm>
              <a:off x="3633987"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3" name="Rectangle 132">
              <a:extLst>
                <a:ext uri="{FF2B5EF4-FFF2-40B4-BE49-F238E27FC236}">
                  <a16:creationId xmlns:a16="http://schemas.microsoft.com/office/drawing/2014/main" id="{2399DC8C-570B-4694-BCF2-C00B695A9685}"/>
                </a:ext>
              </a:extLst>
            </p:cNvPr>
            <p:cNvSpPr/>
            <p:nvPr/>
          </p:nvSpPr>
          <p:spPr bwMode="auto">
            <a:xfrm>
              <a:off x="3719338"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4" name="Rectangle 133">
              <a:extLst>
                <a:ext uri="{FF2B5EF4-FFF2-40B4-BE49-F238E27FC236}">
                  <a16:creationId xmlns:a16="http://schemas.microsoft.com/office/drawing/2014/main" id="{B366B4E7-7E01-4B30-A5FA-893EBA51103E}"/>
                </a:ext>
              </a:extLst>
            </p:cNvPr>
            <p:cNvSpPr/>
            <p:nvPr/>
          </p:nvSpPr>
          <p:spPr bwMode="auto">
            <a:xfrm>
              <a:off x="3802751" y="4381145"/>
              <a:ext cx="8729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5" name="Rectangle 134">
              <a:extLst>
                <a:ext uri="{FF2B5EF4-FFF2-40B4-BE49-F238E27FC236}">
                  <a16:creationId xmlns:a16="http://schemas.microsoft.com/office/drawing/2014/main" id="{C1AC5C3F-4140-45EB-B9B8-EACB9AAB6559}"/>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136" name="TextBox 142">
            <a:extLst>
              <a:ext uri="{FF2B5EF4-FFF2-40B4-BE49-F238E27FC236}">
                <a16:creationId xmlns:a16="http://schemas.microsoft.com/office/drawing/2014/main" id="{932D646A-B42A-4796-A9F3-F739763FB184}"/>
              </a:ext>
            </a:extLst>
          </p:cNvPr>
          <p:cNvSpPr txBox="1">
            <a:spLocks noChangeArrowheads="1"/>
          </p:cNvSpPr>
          <p:nvPr/>
        </p:nvSpPr>
        <p:spPr bwMode="auto">
          <a:xfrm>
            <a:off x="7205686"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[7:0]</a:t>
            </a:r>
          </a:p>
        </p:txBody>
      </p:sp>
      <p:sp>
        <p:nvSpPr>
          <p:cNvPr id="137" name="TextBox 142">
            <a:extLst>
              <a:ext uri="{FF2B5EF4-FFF2-40B4-BE49-F238E27FC236}">
                <a16:creationId xmlns:a16="http://schemas.microsoft.com/office/drawing/2014/main" id="{9DF2B444-B6D3-4247-874B-690393F12D1A}"/>
              </a:ext>
            </a:extLst>
          </p:cNvPr>
          <p:cNvSpPr txBox="1">
            <a:spLocks noChangeArrowheads="1"/>
          </p:cNvSpPr>
          <p:nvPr/>
        </p:nvSpPr>
        <p:spPr bwMode="auto">
          <a:xfrm>
            <a:off x="6297990" y="4572261"/>
            <a:ext cx="127162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[15:8]</a:t>
            </a:r>
          </a:p>
        </p:txBody>
      </p:sp>
      <p:sp>
        <p:nvSpPr>
          <p:cNvPr id="138" name="TextBox 142">
            <a:extLst>
              <a:ext uri="{FF2B5EF4-FFF2-40B4-BE49-F238E27FC236}">
                <a16:creationId xmlns:a16="http://schemas.microsoft.com/office/drawing/2014/main" id="{DB0845A5-FE42-4E18-B59B-A414153CD299}"/>
              </a:ext>
            </a:extLst>
          </p:cNvPr>
          <p:cNvSpPr txBox="1">
            <a:spLocks noChangeArrowheads="1"/>
          </p:cNvSpPr>
          <p:nvPr/>
        </p:nvSpPr>
        <p:spPr bwMode="auto">
          <a:xfrm>
            <a:off x="5316240" y="4570673"/>
            <a:ext cx="127162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[23:16]</a:t>
            </a:r>
          </a:p>
        </p:txBody>
      </p:sp>
      <p:sp>
        <p:nvSpPr>
          <p:cNvPr id="139" name="TextBox 142">
            <a:extLst>
              <a:ext uri="{FF2B5EF4-FFF2-40B4-BE49-F238E27FC236}">
                <a16:creationId xmlns:a16="http://schemas.microsoft.com/office/drawing/2014/main" id="{C552B1DB-4F90-4ACC-8591-AC4F3C0379F4}"/>
              </a:ext>
            </a:extLst>
          </p:cNvPr>
          <p:cNvSpPr txBox="1">
            <a:spLocks noChangeArrowheads="1"/>
          </p:cNvSpPr>
          <p:nvPr/>
        </p:nvSpPr>
        <p:spPr bwMode="auto">
          <a:xfrm>
            <a:off x="4408546"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[31:24]</a:t>
            </a:r>
          </a:p>
        </p:txBody>
      </p:sp>
      <p:cxnSp>
        <p:nvCxnSpPr>
          <p:cNvPr id="140" name="Straight Arrow Connector 139">
            <a:extLst>
              <a:ext uri="{FF2B5EF4-FFF2-40B4-BE49-F238E27FC236}">
                <a16:creationId xmlns:a16="http://schemas.microsoft.com/office/drawing/2014/main" id="{16324113-BCEC-47F2-A497-99574E14EF5E}"/>
              </a:ext>
            </a:extLst>
          </p:cNvPr>
          <p:cNvCxnSpPr/>
          <p:nvPr/>
        </p:nvCxnSpPr>
        <p:spPr bwMode="auto">
          <a:xfrm flipH="1">
            <a:off x="4865567" y="5021524"/>
            <a:ext cx="939433"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41" name="Straight Arrow Connector 140">
            <a:extLst>
              <a:ext uri="{FF2B5EF4-FFF2-40B4-BE49-F238E27FC236}">
                <a16:creationId xmlns:a16="http://schemas.microsoft.com/office/drawing/2014/main" id="{F072FC63-F967-4C8F-8DAA-443DCDD36490}"/>
              </a:ext>
            </a:extLst>
          </p:cNvPr>
          <p:cNvCxnSpPr>
            <a:stCxn id="135" idx="2"/>
          </p:cNvCxnSpPr>
          <p:nvPr/>
        </p:nvCxnSpPr>
        <p:spPr bwMode="auto">
          <a:xfrm>
            <a:off x="4912116" y="5021524"/>
            <a:ext cx="890768"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42" name="Straight Arrow Connector 141">
            <a:extLst>
              <a:ext uri="{FF2B5EF4-FFF2-40B4-BE49-F238E27FC236}">
                <a16:creationId xmlns:a16="http://schemas.microsoft.com/office/drawing/2014/main" id="{9B3FA9FB-F437-4484-B4D0-093F16B45ECD}"/>
              </a:ext>
            </a:extLst>
          </p:cNvPr>
          <p:cNvCxnSpPr/>
          <p:nvPr/>
        </p:nvCxnSpPr>
        <p:spPr bwMode="auto">
          <a:xfrm>
            <a:off x="6714811" y="5021524"/>
            <a:ext cx="895000"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43" name="Straight Arrow Connector 142">
            <a:extLst>
              <a:ext uri="{FF2B5EF4-FFF2-40B4-BE49-F238E27FC236}">
                <a16:creationId xmlns:a16="http://schemas.microsoft.com/office/drawing/2014/main" id="{7571A33B-8FC6-4FAD-A1BF-928E5EDB58D3}"/>
              </a:ext>
            </a:extLst>
          </p:cNvPr>
          <p:cNvCxnSpPr/>
          <p:nvPr/>
        </p:nvCxnSpPr>
        <p:spPr bwMode="auto">
          <a:xfrm flipH="1">
            <a:off x="6712695" y="5021524"/>
            <a:ext cx="895001"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sp>
        <p:nvSpPr>
          <p:cNvPr id="144" name="TextBox 142">
            <a:extLst>
              <a:ext uri="{FF2B5EF4-FFF2-40B4-BE49-F238E27FC236}">
                <a16:creationId xmlns:a16="http://schemas.microsoft.com/office/drawing/2014/main" id="{E7CF5F08-1AD0-4AD0-95A0-1D33DD442481}"/>
              </a:ext>
            </a:extLst>
          </p:cNvPr>
          <p:cNvSpPr txBox="1">
            <a:spLocks noChangeArrowheads="1"/>
          </p:cNvSpPr>
          <p:nvPr/>
        </p:nvSpPr>
        <p:spPr bwMode="auto">
          <a:xfrm>
            <a:off x="5146973" y="5807337"/>
            <a:ext cx="2058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REV16 operation </a:t>
            </a:r>
          </a:p>
        </p:txBody>
      </p:sp>
      <p:grpSp>
        <p:nvGrpSpPr>
          <p:cNvPr id="145" name="Group 489">
            <a:extLst>
              <a:ext uri="{FF2B5EF4-FFF2-40B4-BE49-F238E27FC236}">
                <a16:creationId xmlns:a16="http://schemas.microsoft.com/office/drawing/2014/main" id="{A4ED9D62-29E3-40FF-B527-67356E9458E5}"/>
              </a:ext>
            </a:extLst>
          </p:cNvPr>
          <p:cNvGrpSpPr>
            <a:grpSpLocks/>
          </p:cNvGrpSpPr>
          <p:nvPr/>
        </p:nvGrpSpPr>
        <p:grpSpPr bwMode="auto">
          <a:xfrm>
            <a:off x="11221551" y="4853249"/>
            <a:ext cx="749007" cy="168275"/>
            <a:chOff x="4191216" y="4381145"/>
            <a:chExt cx="684752" cy="168350"/>
          </a:xfrm>
        </p:grpSpPr>
        <p:sp>
          <p:nvSpPr>
            <p:cNvPr id="146" name="Rectangle 145">
              <a:extLst>
                <a:ext uri="{FF2B5EF4-FFF2-40B4-BE49-F238E27FC236}">
                  <a16:creationId xmlns:a16="http://schemas.microsoft.com/office/drawing/2014/main" id="{10760AFA-30AB-418F-8B5C-C574DE5EE2A3}"/>
                </a:ext>
              </a:extLst>
            </p:cNvPr>
            <p:cNvSpPr/>
            <p:nvPr/>
          </p:nvSpPr>
          <p:spPr bwMode="auto">
            <a:xfrm>
              <a:off x="4790858"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7" name="Rectangle 146">
              <a:extLst>
                <a:ext uri="{FF2B5EF4-FFF2-40B4-BE49-F238E27FC236}">
                  <a16:creationId xmlns:a16="http://schemas.microsoft.com/office/drawing/2014/main" id="{BCFF6524-1F1C-411E-91FC-9F198E4AC998}"/>
                </a:ext>
              </a:extLst>
            </p:cNvPr>
            <p:cNvSpPr/>
            <p:nvPr/>
          </p:nvSpPr>
          <p:spPr bwMode="auto">
            <a:xfrm>
              <a:off x="4191216"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8" name="Rectangle 147">
              <a:extLst>
                <a:ext uri="{FF2B5EF4-FFF2-40B4-BE49-F238E27FC236}">
                  <a16:creationId xmlns:a16="http://schemas.microsoft.com/office/drawing/2014/main" id="{1FAE65BD-6167-43E1-96D8-72A454A446A7}"/>
                </a:ext>
              </a:extLst>
            </p:cNvPr>
            <p:cNvSpPr/>
            <p:nvPr/>
          </p:nvSpPr>
          <p:spPr bwMode="auto">
            <a:xfrm>
              <a:off x="4276326" y="4381145"/>
              <a:ext cx="87044"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9" name="Rectangle 148">
              <a:extLst>
                <a:ext uri="{FF2B5EF4-FFF2-40B4-BE49-F238E27FC236}">
                  <a16:creationId xmlns:a16="http://schemas.microsoft.com/office/drawing/2014/main" id="{C4220E9A-BA1B-40CC-825B-100335F9F727}"/>
                </a:ext>
              </a:extLst>
            </p:cNvPr>
            <p:cNvSpPr/>
            <p:nvPr/>
          </p:nvSpPr>
          <p:spPr bwMode="auto">
            <a:xfrm>
              <a:off x="43614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50" name="Rectangle 149">
              <a:extLst>
                <a:ext uri="{FF2B5EF4-FFF2-40B4-BE49-F238E27FC236}">
                  <a16:creationId xmlns:a16="http://schemas.microsoft.com/office/drawing/2014/main" id="{F328B637-E70A-4C25-B0A6-BB78083D0085}"/>
                </a:ext>
              </a:extLst>
            </p:cNvPr>
            <p:cNvSpPr/>
            <p:nvPr/>
          </p:nvSpPr>
          <p:spPr bwMode="auto">
            <a:xfrm>
              <a:off x="444654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51" name="Rectangle 150">
              <a:extLst>
                <a:ext uri="{FF2B5EF4-FFF2-40B4-BE49-F238E27FC236}">
                  <a16:creationId xmlns:a16="http://schemas.microsoft.com/office/drawing/2014/main" id="{05D05420-6472-4F7E-9B79-7B339712131A}"/>
                </a:ext>
              </a:extLst>
            </p:cNvPr>
            <p:cNvSpPr/>
            <p:nvPr/>
          </p:nvSpPr>
          <p:spPr bwMode="auto">
            <a:xfrm>
              <a:off x="4533591" y="4381145"/>
              <a:ext cx="87045"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52" name="Rectangle 151">
              <a:extLst>
                <a:ext uri="{FF2B5EF4-FFF2-40B4-BE49-F238E27FC236}">
                  <a16:creationId xmlns:a16="http://schemas.microsoft.com/office/drawing/2014/main" id="{974B82FA-507E-4A16-AC56-9A385F0601C2}"/>
                </a:ext>
              </a:extLst>
            </p:cNvPr>
            <p:cNvSpPr/>
            <p:nvPr/>
          </p:nvSpPr>
          <p:spPr bwMode="auto">
            <a:xfrm>
              <a:off x="46206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3" name="Rectangle 152">
              <a:extLst>
                <a:ext uri="{FF2B5EF4-FFF2-40B4-BE49-F238E27FC236}">
                  <a16:creationId xmlns:a16="http://schemas.microsoft.com/office/drawing/2014/main" id="{48B48381-9524-46D9-AB74-F27FB475A33F}"/>
                </a:ext>
              </a:extLst>
            </p:cNvPr>
            <p:cNvSpPr/>
            <p:nvPr/>
          </p:nvSpPr>
          <p:spPr bwMode="auto">
            <a:xfrm>
              <a:off x="4703812" y="4381145"/>
              <a:ext cx="87045"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4" name="Rectangle 153">
              <a:extLst>
                <a:ext uri="{FF2B5EF4-FFF2-40B4-BE49-F238E27FC236}">
                  <a16:creationId xmlns:a16="http://schemas.microsoft.com/office/drawing/2014/main" id="{3FB477E1-EAC2-4A48-B8C2-9FFC841667A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55" name="Group 499">
            <a:extLst>
              <a:ext uri="{FF2B5EF4-FFF2-40B4-BE49-F238E27FC236}">
                <a16:creationId xmlns:a16="http://schemas.microsoft.com/office/drawing/2014/main" id="{B0BC8631-51B2-4497-A46A-EF7C88296733}"/>
              </a:ext>
            </a:extLst>
          </p:cNvPr>
          <p:cNvGrpSpPr>
            <a:grpSpLocks/>
          </p:cNvGrpSpPr>
          <p:nvPr/>
        </p:nvGrpSpPr>
        <p:grpSpPr bwMode="auto">
          <a:xfrm>
            <a:off x="10364634" y="4853249"/>
            <a:ext cx="746892" cy="168275"/>
            <a:chOff x="1658658" y="4381145"/>
            <a:chExt cx="684752" cy="168350"/>
          </a:xfrm>
        </p:grpSpPr>
        <p:sp>
          <p:nvSpPr>
            <p:cNvPr id="156" name="Rectangle 155">
              <a:extLst>
                <a:ext uri="{FF2B5EF4-FFF2-40B4-BE49-F238E27FC236}">
                  <a16:creationId xmlns:a16="http://schemas.microsoft.com/office/drawing/2014/main" id="{AC2393E5-D6B7-40D2-984A-4185C78FA8CA}"/>
                </a:ext>
              </a:extLst>
            </p:cNvPr>
            <p:cNvSpPr/>
            <p:nvPr/>
          </p:nvSpPr>
          <p:spPr bwMode="auto">
            <a:xfrm>
              <a:off x="2258059"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7" name="Rectangle 156">
              <a:extLst>
                <a:ext uri="{FF2B5EF4-FFF2-40B4-BE49-F238E27FC236}">
                  <a16:creationId xmlns:a16="http://schemas.microsoft.com/office/drawing/2014/main" id="{5A4404F8-4903-4A92-A2F1-A9F13E0DDE2F}"/>
                </a:ext>
              </a:extLst>
            </p:cNvPr>
            <p:cNvSpPr/>
            <p:nvPr/>
          </p:nvSpPr>
          <p:spPr bwMode="auto">
            <a:xfrm>
              <a:off x="1658658"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58" name="Rectangle 157">
              <a:extLst>
                <a:ext uri="{FF2B5EF4-FFF2-40B4-BE49-F238E27FC236}">
                  <a16:creationId xmlns:a16="http://schemas.microsoft.com/office/drawing/2014/main" id="{05B0D5DD-D489-449F-9EAC-1868779DFCC5}"/>
                </a:ext>
              </a:extLst>
            </p:cNvPr>
            <p:cNvSpPr/>
            <p:nvPr/>
          </p:nvSpPr>
          <p:spPr bwMode="auto">
            <a:xfrm>
              <a:off x="1744009"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59" name="Rectangle 158">
              <a:extLst>
                <a:ext uri="{FF2B5EF4-FFF2-40B4-BE49-F238E27FC236}">
                  <a16:creationId xmlns:a16="http://schemas.microsoft.com/office/drawing/2014/main" id="{7CFCC048-65E0-4876-ADDF-E2562785CD46}"/>
                </a:ext>
              </a:extLst>
            </p:cNvPr>
            <p:cNvSpPr/>
            <p:nvPr/>
          </p:nvSpPr>
          <p:spPr bwMode="auto">
            <a:xfrm>
              <a:off x="1827422" y="4381145"/>
              <a:ext cx="8729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0" name="Rectangle 159">
              <a:extLst>
                <a:ext uri="{FF2B5EF4-FFF2-40B4-BE49-F238E27FC236}">
                  <a16:creationId xmlns:a16="http://schemas.microsoft.com/office/drawing/2014/main" id="{916A1B4E-5B2C-4FDB-A8C6-4323AD5CBDFE}"/>
                </a:ext>
              </a:extLst>
            </p:cNvPr>
            <p:cNvSpPr/>
            <p:nvPr/>
          </p:nvSpPr>
          <p:spPr bwMode="auto">
            <a:xfrm>
              <a:off x="1914712"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1" name="Rectangle 160">
              <a:extLst>
                <a:ext uri="{FF2B5EF4-FFF2-40B4-BE49-F238E27FC236}">
                  <a16:creationId xmlns:a16="http://schemas.microsoft.com/office/drawing/2014/main" id="{1F1F4E7A-C211-4EE4-8A54-A004F79F38CC}"/>
                </a:ext>
              </a:extLst>
            </p:cNvPr>
            <p:cNvSpPr/>
            <p:nvPr/>
          </p:nvSpPr>
          <p:spPr bwMode="auto">
            <a:xfrm>
              <a:off x="2002004"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2" name="Rectangle 161">
              <a:extLst>
                <a:ext uri="{FF2B5EF4-FFF2-40B4-BE49-F238E27FC236}">
                  <a16:creationId xmlns:a16="http://schemas.microsoft.com/office/drawing/2014/main" id="{DF195539-5C29-4572-B7DC-0C0AEFC258BC}"/>
                </a:ext>
              </a:extLst>
            </p:cNvPr>
            <p:cNvSpPr/>
            <p:nvPr/>
          </p:nvSpPr>
          <p:spPr bwMode="auto">
            <a:xfrm>
              <a:off x="2087356"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3" name="Rectangle 162">
              <a:extLst>
                <a:ext uri="{FF2B5EF4-FFF2-40B4-BE49-F238E27FC236}">
                  <a16:creationId xmlns:a16="http://schemas.microsoft.com/office/drawing/2014/main" id="{EE51061B-F709-4EB6-8146-F9365DF60D40}"/>
                </a:ext>
              </a:extLst>
            </p:cNvPr>
            <p:cNvSpPr/>
            <p:nvPr/>
          </p:nvSpPr>
          <p:spPr bwMode="auto">
            <a:xfrm>
              <a:off x="2170767" y="4381145"/>
              <a:ext cx="8729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4" name="Rectangle 163">
              <a:extLst>
                <a:ext uri="{FF2B5EF4-FFF2-40B4-BE49-F238E27FC236}">
                  <a16:creationId xmlns:a16="http://schemas.microsoft.com/office/drawing/2014/main" id="{C3C7F518-106C-4485-B1CF-459EFA885860}"/>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65" name="Group 509">
            <a:extLst>
              <a:ext uri="{FF2B5EF4-FFF2-40B4-BE49-F238E27FC236}">
                <a16:creationId xmlns:a16="http://schemas.microsoft.com/office/drawing/2014/main" id="{20B2A278-DD74-41EE-AAE5-F9F440392AC8}"/>
              </a:ext>
            </a:extLst>
          </p:cNvPr>
          <p:cNvGrpSpPr>
            <a:grpSpLocks/>
          </p:cNvGrpSpPr>
          <p:nvPr/>
        </p:nvGrpSpPr>
        <p:grpSpPr bwMode="auto">
          <a:xfrm>
            <a:off x="9469635" y="4853249"/>
            <a:ext cx="746891" cy="168275"/>
            <a:chOff x="2456377" y="4381145"/>
            <a:chExt cx="684752" cy="168350"/>
          </a:xfrm>
        </p:grpSpPr>
        <p:sp>
          <p:nvSpPr>
            <p:cNvPr id="166" name="Rectangle 165">
              <a:extLst>
                <a:ext uri="{FF2B5EF4-FFF2-40B4-BE49-F238E27FC236}">
                  <a16:creationId xmlns:a16="http://schemas.microsoft.com/office/drawing/2014/main" id="{F95F2023-4C03-461C-A9DE-016D06132365}"/>
                </a:ext>
              </a:extLst>
            </p:cNvPr>
            <p:cNvSpPr/>
            <p:nvPr/>
          </p:nvSpPr>
          <p:spPr bwMode="auto">
            <a:xfrm>
              <a:off x="30557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7" name="Rectangle 166">
              <a:extLst>
                <a:ext uri="{FF2B5EF4-FFF2-40B4-BE49-F238E27FC236}">
                  <a16:creationId xmlns:a16="http://schemas.microsoft.com/office/drawing/2014/main" id="{32523E83-254C-4BB6-A2F8-A02F3F567767}"/>
                </a:ext>
              </a:extLst>
            </p:cNvPr>
            <p:cNvSpPr/>
            <p:nvPr/>
          </p:nvSpPr>
          <p:spPr bwMode="auto">
            <a:xfrm>
              <a:off x="24563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8" name="Rectangle 167">
              <a:extLst>
                <a:ext uri="{FF2B5EF4-FFF2-40B4-BE49-F238E27FC236}">
                  <a16:creationId xmlns:a16="http://schemas.microsoft.com/office/drawing/2014/main" id="{461826FA-A01E-4DB2-8F98-33258DD4AF7E}"/>
                </a:ext>
              </a:extLst>
            </p:cNvPr>
            <p:cNvSpPr/>
            <p:nvPr/>
          </p:nvSpPr>
          <p:spPr bwMode="auto">
            <a:xfrm>
              <a:off x="2541729"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9" name="Rectangle 168">
              <a:extLst>
                <a:ext uri="{FF2B5EF4-FFF2-40B4-BE49-F238E27FC236}">
                  <a16:creationId xmlns:a16="http://schemas.microsoft.com/office/drawing/2014/main" id="{221DE154-1A65-4BCE-8CED-E8E7904E8063}"/>
                </a:ext>
              </a:extLst>
            </p:cNvPr>
            <p:cNvSpPr/>
            <p:nvPr/>
          </p:nvSpPr>
          <p:spPr bwMode="auto">
            <a:xfrm>
              <a:off x="2625140" y="4381145"/>
              <a:ext cx="8729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70" name="Rectangle 169">
              <a:extLst>
                <a:ext uri="{FF2B5EF4-FFF2-40B4-BE49-F238E27FC236}">
                  <a16:creationId xmlns:a16="http://schemas.microsoft.com/office/drawing/2014/main" id="{0F86A37E-55E0-4DDE-B1DD-9D0E981F7928}"/>
                </a:ext>
              </a:extLst>
            </p:cNvPr>
            <p:cNvSpPr/>
            <p:nvPr/>
          </p:nvSpPr>
          <p:spPr bwMode="auto">
            <a:xfrm>
              <a:off x="2712432"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71" name="Rectangle 170">
              <a:extLst>
                <a:ext uri="{FF2B5EF4-FFF2-40B4-BE49-F238E27FC236}">
                  <a16:creationId xmlns:a16="http://schemas.microsoft.com/office/drawing/2014/main" id="{658CB55F-2D32-40F3-81BF-CFDE28AD48D0}"/>
                </a:ext>
              </a:extLst>
            </p:cNvPr>
            <p:cNvSpPr/>
            <p:nvPr/>
          </p:nvSpPr>
          <p:spPr bwMode="auto">
            <a:xfrm>
              <a:off x="2799723"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72" name="Rectangle 171">
              <a:extLst>
                <a:ext uri="{FF2B5EF4-FFF2-40B4-BE49-F238E27FC236}">
                  <a16:creationId xmlns:a16="http://schemas.microsoft.com/office/drawing/2014/main" id="{C577767F-E8B1-4CE8-BC85-08737763E1F3}"/>
                </a:ext>
              </a:extLst>
            </p:cNvPr>
            <p:cNvSpPr/>
            <p:nvPr/>
          </p:nvSpPr>
          <p:spPr bwMode="auto">
            <a:xfrm>
              <a:off x="2885074"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3" name="Rectangle 172">
              <a:extLst>
                <a:ext uri="{FF2B5EF4-FFF2-40B4-BE49-F238E27FC236}">
                  <a16:creationId xmlns:a16="http://schemas.microsoft.com/office/drawing/2014/main" id="{65C9A309-F41C-4288-BB35-71E79E51A32D}"/>
                </a:ext>
              </a:extLst>
            </p:cNvPr>
            <p:cNvSpPr/>
            <p:nvPr/>
          </p:nvSpPr>
          <p:spPr bwMode="auto">
            <a:xfrm>
              <a:off x="2968487" y="4381145"/>
              <a:ext cx="8729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4" name="Rectangle 173">
              <a:extLst>
                <a:ext uri="{FF2B5EF4-FFF2-40B4-BE49-F238E27FC236}">
                  <a16:creationId xmlns:a16="http://schemas.microsoft.com/office/drawing/2014/main" id="{244F7834-ECE5-426B-B898-CABD945D2FBD}"/>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75" name="Group 519">
            <a:extLst>
              <a:ext uri="{FF2B5EF4-FFF2-40B4-BE49-F238E27FC236}">
                <a16:creationId xmlns:a16="http://schemas.microsoft.com/office/drawing/2014/main" id="{0AA7308D-C051-45B1-AE27-1974CDFF0680}"/>
              </a:ext>
            </a:extLst>
          </p:cNvPr>
          <p:cNvGrpSpPr>
            <a:grpSpLocks/>
          </p:cNvGrpSpPr>
          <p:nvPr/>
        </p:nvGrpSpPr>
        <p:grpSpPr bwMode="auto">
          <a:xfrm>
            <a:off x="8578865" y="4853249"/>
            <a:ext cx="746892" cy="168275"/>
            <a:chOff x="3290641" y="4381145"/>
            <a:chExt cx="684752" cy="168350"/>
          </a:xfrm>
        </p:grpSpPr>
        <p:sp>
          <p:nvSpPr>
            <p:cNvPr id="176" name="Rectangle 175">
              <a:extLst>
                <a:ext uri="{FF2B5EF4-FFF2-40B4-BE49-F238E27FC236}">
                  <a16:creationId xmlns:a16="http://schemas.microsoft.com/office/drawing/2014/main" id="{7E915539-5B87-452F-851B-62FB0B4D944E}"/>
                </a:ext>
              </a:extLst>
            </p:cNvPr>
            <p:cNvSpPr/>
            <p:nvPr/>
          </p:nvSpPr>
          <p:spPr bwMode="auto">
            <a:xfrm>
              <a:off x="3890042"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7" name="Rectangle 176">
              <a:extLst>
                <a:ext uri="{FF2B5EF4-FFF2-40B4-BE49-F238E27FC236}">
                  <a16:creationId xmlns:a16="http://schemas.microsoft.com/office/drawing/2014/main" id="{DE8088F5-B23F-490D-91A9-2E5F9313364D}"/>
                </a:ext>
              </a:extLst>
            </p:cNvPr>
            <p:cNvSpPr/>
            <p:nvPr/>
          </p:nvSpPr>
          <p:spPr bwMode="auto">
            <a:xfrm>
              <a:off x="3290641"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78" name="Rectangle 177">
              <a:extLst>
                <a:ext uri="{FF2B5EF4-FFF2-40B4-BE49-F238E27FC236}">
                  <a16:creationId xmlns:a16="http://schemas.microsoft.com/office/drawing/2014/main" id="{221758F5-3ADE-4B49-972E-C1EF4E466D8E}"/>
                </a:ext>
              </a:extLst>
            </p:cNvPr>
            <p:cNvSpPr/>
            <p:nvPr/>
          </p:nvSpPr>
          <p:spPr bwMode="auto">
            <a:xfrm>
              <a:off x="3375992"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79" name="Rectangle 178">
              <a:extLst>
                <a:ext uri="{FF2B5EF4-FFF2-40B4-BE49-F238E27FC236}">
                  <a16:creationId xmlns:a16="http://schemas.microsoft.com/office/drawing/2014/main" id="{D83366F8-406F-43FE-9E12-BF2EBF7BFC1F}"/>
                </a:ext>
              </a:extLst>
            </p:cNvPr>
            <p:cNvSpPr/>
            <p:nvPr/>
          </p:nvSpPr>
          <p:spPr bwMode="auto">
            <a:xfrm>
              <a:off x="3459405" y="4381145"/>
              <a:ext cx="8729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80" name="Rectangle 179">
              <a:extLst>
                <a:ext uri="{FF2B5EF4-FFF2-40B4-BE49-F238E27FC236}">
                  <a16:creationId xmlns:a16="http://schemas.microsoft.com/office/drawing/2014/main" id="{D6B011CB-0E1A-49E3-B878-3A65E4E02B67}"/>
                </a:ext>
              </a:extLst>
            </p:cNvPr>
            <p:cNvSpPr/>
            <p:nvPr/>
          </p:nvSpPr>
          <p:spPr bwMode="auto">
            <a:xfrm>
              <a:off x="3546695"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81" name="Rectangle 180">
              <a:extLst>
                <a:ext uri="{FF2B5EF4-FFF2-40B4-BE49-F238E27FC236}">
                  <a16:creationId xmlns:a16="http://schemas.microsoft.com/office/drawing/2014/main" id="{72F9D63F-DA0F-4865-AF26-4A45837073C5}"/>
                </a:ext>
              </a:extLst>
            </p:cNvPr>
            <p:cNvSpPr/>
            <p:nvPr/>
          </p:nvSpPr>
          <p:spPr bwMode="auto">
            <a:xfrm>
              <a:off x="3633987"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82" name="Rectangle 181">
              <a:extLst>
                <a:ext uri="{FF2B5EF4-FFF2-40B4-BE49-F238E27FC236}">
                  <a16:creationId xmlns:a16="http://schemas.microsoft.com/office/drawing/2014/main" id="{83D0C82D-0B4B-4D09-B60F-6AC0B25E648B}"/>
                </a:ext>
              </a:extLst>
            </p:cNvPr>
            <p:cNvSpPr/>
            <p:nvPr/>
          </p:nvSpPr>
          <p:spPr bwMode="auto">
            <a:xfrm>
              <a:off x="3719339"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3" name="Rectangle 182">
              <a:extLst>
                <a:ext uri="{FF2B5EF4-FFF2-40B4-BE49-F238E27FC236}">
                  <a16:creationId xmlns:a16="http://schemas.microsoft.com/office/drawing/2014/main" id="{A0A7FADD-A2ED-4D8B-85E3-CB60C56ED159}"/>
                </a:ext>
              </a:extLst>
            </p:cNvPr>
            <p:cNvSpPr/>
            <p:nvPr/>
          </p:nvSpPr>
          <p:spPr bwMode="auto">
            <a:xfrm>
              <a:off x="3802750" y="4381145"/>
              <a:ext cx="8729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4" name="Rectangle 183">
              <a:extLst>
                <a:ext uri="{FF2B5EF4-FFF2-40B4-BE49-F238E27FC236}">
                  <a16:creationId xmlns:a16="http://schemas.microsoft.com/office/drawing/2014/main" id="{93617C42-6BED-449E-BC76-30A828C2C7ED}"/>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185" name="TextBox 142">
            <a:extLst>
              <a:ext uri="{FF2B5EF4-FFF2-40B4-BE49-F238E27FC236}">
                <a16:creationId xmlns:a16="http://schemas.microsoft.com/office/drawing/2014/main" id="{53BE3F50-28B6-4D6F-B48D-5FDE0A11DC8C}"/>
              </a:ext>
            </a:extLst>
          </p:cNvPr>
          <p:cNvSpPr txBox="1">
            <a:spLocks noChangeArrowheads="1"/>
          </p:cNvSpPr>
          <p:nvPr/>
        </p:nvSpPr>
        <p:spPr bwMode="auto">
          <a:xfrm>
            <a:off x="11160190" y="4570673"/>
            <a:ext cx="1269504"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[7:0]</a:t>
            </a:r>
          </a:p>
        </p:txBody>
      </p:sp>
      <p:sp>
        <p:nvSpPr>
          <p:cNvPr id="186" name="TextBox 142">
            <a:extLst>
              <a:ext uri="{FF2B5EF4-FFF2-40B4-BE49-F238E27FC236}">
                <a16:creationId xmlns:a16="http://schemas.microsoft.com/office/drawing/2014/main" id="{825844C5-3C25-4095-840E-1BF8573B928A}"/>
              </a:ext>
            </a:extLst>
          </p:cNvPr>
          <p:cNvSpPr txBox="1">
            <a:spLocks noChangeArrowheads="1"/>
          </p:cNvSpPr>
          <p:nvPr/>
        </p:nvSpPr>
        <p:spPr bwMode="auto">
          <a:xfrm>
            <a:off x="10235569"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[15:8]</a:t>
            </a:r>
          </a:p>
        </p:txBody>
      </p:sp>
      <p:sp>
        <p:nvSpPr>
          <p:cNvPr id="187" name="TextBox 142">
            <a:extLst>
              <a:ext uri="{FF2B5EF4-FFF2-40B4-BE49-F238E27FC236}">
                <a16:creationId xmlns:a16="http://schemas.microsoft.com/office/drawing/2014/main" id="{C5E779E0-A3AE-4984-8E35-AA1765B10034}"/>
              </a:ext>
            </a:extLst>
          </p:cNvPr>
          <p:cNvSpPr txBox="1">
            <a:spLocks noChangeArrowheads="1"/>
          </p:cNvSpPr>
          <p:nvPr/>
        </p:nvSpPr>
        <p:spPr bwMode="auto">
          <a:xfrm>
            <a:off x="9355380"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[23:16]</a:t>
            </a:r>
          </a:p>
        </p:txBody>
      </p:sp>
      <p:sp>
        <p:nvSpPr>
          <p:cNvPr id="188" name="TextBox 142">
            <a:extLst>
              <a:ext uri="{FF2B5EF4-FFF2-40B4-BE49-F238E27FC236}">
                <a16:creationId xmlns:a16="http://schemas.microsoft.com/office/drawing/2014/main" id="{90F562D4-DE67-4272-ABFC-10699B94EF94}"/>
              </a:ext>
            </a:extLst>
          </p:cNvPr>
          <p:cNvSpPr txBox="1">
            <a:spLocks noChangeArrowheads="1"/>
          </p:cNvSpPr>
          <p:nvPr/>
        </p:nvSpPr>
        <p:spPr bwMode="auto">
          <a:xfrm>
            <a:off x="8449800"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Bit [31:24]</a:t>
            </a:r>
          </a:p>
        </p:txBody>
      </p:sp>
      <p:grpSp>
        <p:nvGrpSpPr>
          <p:cNvPr id="189" name="Group 543">
            <a:extLst>
              <a:ext uri="{FF2B5EF4-FFF2-40B4-BE49-F238E27FC236}">
                <a16:creationId xmlns:a16="http://schemas.microsoft.com/office/drawing/2014/main" id="{7BAE042F-ABF0-474A-A7A5-D3EDD7148315}"/>
              </a:ext>
            </a:extLst>
          </p:cNvPr>
          <p:cNvGrpSpPr>
            <a:grpSpLocks/>
          </p:cNvGrpSpPr>
          <p:nvPr/>
        </p:nvGrpSpPr>
        <p:grpSpPr bwMode="auto">
          <a:xfrm>
            <a:off x="9611395" y="5412049"/>
            <a:ext cx="746892" cy="169863"/>
            <a:chOff x="1658658" y="4381145"/>
            <a:chExt cx="684752" cy="168350"/>
          </a:xfrm>
        </p:grpSpPr>
        <p:sp>
          <p:nvSpPr>
            <p:cNvPr id="190" name="Rectangle 189">
              <a:extLst>
                <a:ext uri="{FF2B5EF4-FFF2-40B4-BE49-F238E27FC236}">
                  <a16:creationId xmlns:a16="http://schemas.microsoft.com/office/drawing/2014/main" id="{539D6291-8EE0-44A4-B7C1-91EFEF2B60D9}"/>
                </a:ext>
              </a:extLst>
            </p:cNvPr>
            <p:cNvSpPr/>
            <p:nvPr/>
          </p:nvSpPr>
          <p:spPr bwMode="auto">
            <a:xfrm>
              <a:off x="2258059"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1" name="Rectangle 190">
              <a:extLst>
                <a:ext uri="{FF2B5EF4-FFF2-40B4-BE49-F238E27FC236}">
                  <a16:creationId xmlns:a16="http://schemas.microsoft.com/office/drawing/2014/main" id="{686FF08C-2495-4BC5-A5E1-73C99490E755}"/>
                </a:ext>
              </a:extLst>
            </p:cNvPr>
            <p:cNvSpPr/>
            <p:nvPr/>
          </p:nvSpPr>
          <p:spPr bwMode="auto">
            <a:xfrm>
              <a:off x="1658658"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2" name="Rectangle 191">
              <a:extLst>
                <a:ext uri="{FF2B5EF4-FFF2-40B4-BE49-F238E27FC236}">
                  <a16:creationId xmlns:a16="http://schemas.microsoft.com/office/drawing/2014/main" id="{8DABD939-119D-4889-A356-68799AAFF318}"/>
                </a:ext>
              </a:extLst>
            </p:cNvPr>
            <p:cNvSpPr/>
            <p:nvPr/>
          </p:nvSpPr>
          <p:spPr bwMode="auto">
            <a:xfrm>
              <a:off x="1744009"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3" name="Rectangle 192">
              <a:extLst>
                <a:ext uri="{FF2B5EF4-FFF2-40B4-BE49-F238E27FC236}">
                  <a16:creationId xmlns:a16="http://schemas.microsoft.com/office/drawing/2014/main" id="{119898FD-0504-4C45-9209-595362DAA617}"/>
                </a:ext>
              </a:extLst>
            </p:cNvPr>
            <p:cNvSpPr/>
            <p:nvPr/>
          </p:nvSpPr>
          <p:spPr bwMode="auto">
            <a:xfrm>
              <a:off x="1827422" y="4381145"/>
              <a:ext cx="8729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4" name="Rectangle 193">
              <a:extLst>
                <a:ext uri="{FF2B5EF4-FFF2-40B4-BE49-F238E27FC236}">
                  <a16:creationId xmlns:a16="http://schemas.microsoft.com/office/drawing/2014/main" id="{5682A12B-6380-4F24-A18B-7C2FB1E04403}"/>
                </a:ext>
              </a:extLst>
            </p:cNvPr>
            <p:cNvSpPr/>
            <p:nvPr/>
          </p:nvSpPr>
          <p:spPr bwMode="auto">
            <a:xfrm>
              <a:off x="1914712"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5" name="Rectangle 194">
              <a:extLst>
                <a:ext uri="{FF2B5EF4-FFF2-40B4-BE49-F238E27FC236}">
                  <a16:creationId xmlns:a16="http://schemas.microsoft.com/office/drawing/2014/main" id="{D1B52C88-79EF-4843-AA02-B2020A0E7D20}"/>
                </a:ext>
              </a:extLst>
            </p:cNvPr>
            <p:cNvSpPr/>
            <p:nvPr/>
          </p:nvSpPr>
          <p:spPr bwMode="auto">
            <a:xfrm>
              <a:off x="2002004"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6" name="Rectangle 195">
              <a:extLst>
                <a:ext uri="{FF2B5EF4-FFF2-40B4-BE49-F238E27FC236}">
                  <a16:creationId xmlns:a16="http://schemas.microsoft.com/office/drawing/2014/main" id="{46160D79-F833-4A27-8DEF-869CCBEED1A7}"/>
                </a:ext>
              </a:extLst>
            </p:cNvPr>
            <p:cNvSpPr/>
            <p:nvPr/>
          </p:nvSpPr>
          <p:spPr bwMode="auto">
            <a:xfrm>
              <a:off x="2087356"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7" name="Rectangle 196">
              <a:extLst>
                <a:ext uri="{FF2B5EF4-FFF2-40B4-BE49-F238E27FC236}">
                  <a16:creationId xmlns:a16="http://schemas.microsoft.com/office/drawing/2014/main" id="{F3CADE89-D106-4DC3-AA14-AAD06FDAAAFD}"/>
                </a:ext>
              </a:extLst>
            </p:cNvPr>
            <p:cNvSpPr/>
            <p:nvPr/>
          </p:nvSpPr>
          <p:spPr bwMode="auto">
            <a:xfrm>
              <a:off x="2170767" y="4381145"/>
              <a:ext cx="87292"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cxnSp>
        <p:nvCxnSpPr>
          <p:cNvPr id="198" name="Straight Arrow Connector 197">
            <a:extLst>
              <a:ext uri="{FF2B5EF4-FFF2-40B4-BE49-F238E27FC236}">
                <a16:creationId xmlns:a16="http://schemas.microsoft.com/office/drawing/2014/main" id="{C0B5032D-36B6-4253-A5BF-8FDDBD88EFC2}"/>
              </a:ext>
            </a:extLst>
          </p:cNvPr>
          <p:cNvCxnSpPr/>
          <p:nvPr/>
        </p:nvCxnSpPr>
        <p:spPr bwMode="auto">
          <a:xfrm>
            <a:off x="10756066" y="5021524"/>
            <a:ext cx="892884"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99" name="Straight Arrow Connector 198">
            <a:extLst>
              <a:ext uri="{FF2B5EF4-FFF2-40B4-BE49-F238E27FC236}">
                <a16:creationId xmlns:a16="http://schemas.microsoft.com/office/drawing/2014/main" id="{F4E4C53B-4386-45B2-A8B6-2B5CA6AD9E0E}"/>
              </a:ext>
            </a:extLst>
          </p:cNvPr>
          <p:cNvCxnSpPr/>
          <p:nvPr/>
        </p:nvCxnSpPr>
        <p:spPr bwMode="auto">
          <a:xfrm flipH="1">
            <a:off x="10753950" y="5021524"/>
            <a:ext cx="892884"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sp>
        <p:nvSpPr>
          <p:cNvPr id="200" name="TextBox 142">
            <a:extLst>
              <a:ext uri="{FF2B5EF4-FFF2-40B4-BE49-F238E27FC236}">
                <a16:creationId xmlns:a16="http://schemas.microsoft.com/office/drawing/2014/main" id="{15F753B0-F9C3-40A2-B591-EE572AF8A4A3}"/>
              </a:ext>
            </a:extLst>
          </p:cNvPr>
          <p:cNvSpPr txBox="1">
            <a:spLocks noChangeArrowheads="1"/>
          </p:cNvSpPr>
          <p:nvPr/>
        </p:nvSpPr>
        <p:spPr bwMode="auto">
          <a:xfrm>
            <a:off x="9186112" y="5807337"/>
            <a:ext cx="240994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REVSH operation </a:t>
            </a:r>
          </a:p>
        </p:txBody>
      </p:sp>
      <p:sp>
        <p:nvSpPr>
          <p:cNvPr id="201" name="Rectangle 200">
            <a:extLst>
              <a:ext uri="{FF2B5EF4-FFF2-40B4-BE49-F238E27FC236}">
                <a16:creationId xmlns:a16="http://schemas.microsoft.com/office/drawing/2014/main" id="{7B020D06-929E-4D0C-A54B-7914F58E2BEA}"/>
              </a:ext>
            </a:extLst>
          </p:cNvPr>
          <p:cNvSpPr/>
          <p:nvPr/>
        </p:nvSpPr>
        <p:spPr bwMode="auto">
          <a:xfrm>
            <a:off x="9516184" y="5412049"/>
            <a:ext cx="95212"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2" name="Rectangle 201">
            <a:extLst>
              <a:ext uri="{FF2B5EF4-FFF2-40B4-BE49-F238E27FC236}">
                <a16:creationId xmlns:a16="http://schemas.microsoft.com/office/drawing/2014/main" id="{28081205-9104-41B3-976A-5F13F412A9FE}"/>
              </a:ext>
            </a:extLst>
          </p:cNvPr>
          <p:cNvSpPr/>
          <p:nvPr/>
        </p:nvSpPr>
        <p:spPr bwMode="auto">
          <a:xfrm>
            <a:off x="8862388"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3" name="Rectangle 202">
            <a:extLst>
              <a:ext uri="{FF2B5EF4-FFF2-40B4-BE49-F238E27FC236}">
                <a16:creationId xmlns:a16="http://schemas.microsoft.com/office/drawing/2014/main" id="{75633C9E-CDE0-4750-9A89-CE062BE05E8F}"/>
              </a:ext>
            </a:extLst>
          </p:cNvPr>
          <p:cNvSpPr/>
          <p:nvPr/>
        </p:nvSpPr>
        <p:spPr bwMode="auto">
          <a:xfrm>
            <a:off x="8955485" y="5412049"/>
            <a:ext cx="95213"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4" name="Rectangle 203">
            <a:extLst>
              <a:ext uri="{FF2B5EF4-FFF2-40B4-BE49-F238E27FC236}">
                <a16:creationId xmlns:a16="http://schemas.microsoft.com/office/drawing/2014/main" id="{D4AA1591-CBD5-42F5-B0EF-0B12561A3DDE}"/>
              </a:ext>
            </a:extLst>
          </p:cNvPr>
          <p:cNvSpPr/>
          <p:nvPr/>
        </p:nvSpPr>
        <p:spPr bwMode="auto">
          <a:xfrm>
            <a:off x="9048582"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5" name="Rectangle 204">
            <a:extLst>
              <a:ext uri="{FF2B5EF4-FFF2-40B4-BE49-F238E27FC236}">
                <a16:creationId xmlns:a16="http://schemas.microsoft.com/office/drawing/2014/main" id="{2531ED82-C8FE-4107-B408-244AD827E29A}"/>
              </a:ext>
            </a:extLst>
          </p:cNvPr>
          <p:cNvSpPr/>
          <p:nvPr/>
        </p:nvSpPr>
        <p:spPr bwMode="auto">
          <a:xfrm>
            <a:off x="9141679" y="5412049"/>
            <a:ext cx="95213"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6" name="Rectangle 205">
            <a:extLst>
              <a:ext uri="{FF2B5EF4-FFF2-40B4-BE49-F238E27FC236}">
                <a16:creationId xmlns:a16="http://schemas.microsoft.com/office/drawing/2014/main" id="{705F9695-E31A-4DE2-8189-2E5C1C4BBB2A}"/>
              </a:ext>
            </a:extLst>
          </p:cNvPr>
          <p:cNvSpPr/>
          <p:nvPr/>
        </p:nvSpPr>
        <p:spPr bwMode="auto">
          <a:xfrm>
            <a:off x="9236893" y="5412049"/>
            <a:ext cx="95212"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7" name="Rectangle 206">
            <a:extLst>
              <a:ext uri="{FF2B5EF4-FFF2-40B4-BE49-F238E27FC236}">
                <a16:creationId xmlns:a16="http://schemas.microsoft.com/office/drawing/2014/main" id="{FD106EE8-1652-4689-8954-D066D29701D4}"/>
              </a:ext>
            </a:extLst>
          </p:cNvPr>
          <p:cNvSpPr/>
          <p:nvPr/>
        </p:nvSpPr>
        <p:spPr bwMode="auto">
          <a:xfrm>
            <a:off x="9332104"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8" name="Rectangle 207">
            <a:extLst>
              <a:ext uri="{FF2B5EF4-FFF2-40B4-BE49-F238E27FC236}">
                <a16:creationId xmlns:a16="http://schemas.microsoft.com/office/drawing/2014/main" id="{B86E7235-1AD3-4DAD-BF1D-63D5BAFC683F}"/>
              </a:ext>
            </a:extLst>
          </p:cNvPr>
          <p:cNvSpPr/>
          <p:nvPr/>
        </p:nvSpPr>
        <p:spPr bwMode="auto">
          <a:xfrm>
            <a:off x="9423086"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9" name="Rectangle 208">
            <a:extLst>
              <a:ext uri="{FF2B5EF4-FFF2-40B4-BE49-F238E27FC236}">
                <a16:creationId xmlns:a16="http://schemas.microsoft.com/office/drawing/2014/main" id="{109C6BEF-4A7C-408A-9BCE-11AF715D2E42}"/>
              </a:ext>
            </a:extLst>
          </p:cNvPr>
          <p:cNvSpPr/>
          <p:nvPr/>
        </p:nvSpPr>
        <p:spPr bwMode="auto">
          <a:xfrm>
            <a:off x="8862389" y="5412049"/>
            <a:ext cx="1502246" cy="169863"/>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nvGrpSpPr>
          <p:cNvPr id="210" name="Group 588">
            <a:extLst>
              <a:ext uri="{FF2B5EF4-FFF2-40B4-BE49-F238E27FC236}">
                <a16:creationId xmlns:a16="http://schemas.microsoft.com/office/drawing/2014/main" id="{F659A97A-77D7-42CD-B238-E5E353641E9B}"/>
              </a:ext>
            </a:extLst>
          </p:cNvPr>
          <p:cNvGrpSpPr>
            <a:grpSpLocks/>
          </p:cNvGrpSpPr>
          <p:nvPr/>
        </p:nvGrpSpPr>
        <p:grpSpPr bwMode="auto">
          <a:xfrm>
            <a:off x="10360403" y="5412049"/>
            <a:ext cx="749007" cy="169863"/>
            <a:chOff x="4191216" y="4381145"/>
            <a:chExt cx="684752" cy="168350"/>
          </a:xfrm>
        </p:grpSpPr>
        <p:sp>
          <p:nvSpPr>
            <p:cNvPr id="211" name="Rectangle 210">
              <a:extLst>
                <a:ext uri="{FF2B5EF4-FFF2-40B4-BE49-F238E27FC236}">
                  <a16:creationId xmlns:a16="http://schemas.microsoft.com/office/drawing/2014/main" id="{4FD7582C-E1E3-4893-BA31-F5D54C998BD5}"/>
                </a:ext>
              </a:extLst>
            </p:cNvPr>
            <p:cNvSpPr/>
            <p:nvPr/>
          </p:nvSpPr>
          <p:spPr bwMode="auto">
            <a:xfrm>
              <a:off x="4790858"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2" name="Rectangle 211">
              <a:extLst>
                <a:ext uri="{FF2B5EF4-FFF2-40B4-BE49-F238E27FC236}">
                  <a16:creationId xmlns:a16="http://schemas.microsoft.com/office/drawing/2014/main" id="{329A5B09-A6D6-488D-83A9-50C078C65C79}"/>
                </a:ext>
              </a:extLst>
            </p:cNvPr>
            <p:cNvSpPr/>
            <p:nvPr/>
          </p:nvSpPr>
          <p:spPr bwMode="auto">
            <a:xfrm>
              <a:off x="4191216"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3" name="Rectangle 212">
              <a:extLst>
                <a:ext uri="{FF2B5EF4-FFF2-40B4-BE49-F238E27FC236}">
                  <a16:creationId xmlns:a16="http://schemas.microsoft.com/office/drawing/2014/main" id="{F5E59A8F-5081-436C-89FA-CBD171F646AB}"/>
                </a:ext>
              </a:extLst>
            </p:cNvPr>
            <p:cNvSpPr/>
            <p:nvPr/>
          </p:nvSpPr>
          <p:spPr bwMode="auto">
            <a:xfrm>
              <a:off x="4276326" y="4381145"/>
              <a:ext cx="87045"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4" name="Rectangle 213">
              <a:extLst>
                <a:ext uri="{FF2B5EF4-FFF2-40B4-BE49-F238E27FC236}">
                  <a16:creationId xmlns:a16="http://schemas.microsoft.com/office/drawing/2014/main" id="{A1B5B756-AE9A-425C-8ED7-75CAB86C0B16}"/>
                </a:ext>
              </a:extLst>
            </p:cNvPr>
            <p:cNvSpPr/>
            <p:nvPr/>
          </p:nvSpPr>
          <p:spPr bwMode="auto">
            <a:xfrm>
              <a:off x="43614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5" name="Rectangle 214">
              <a:extLst>
                <a:ext uri="{FF2B5EF4-FFF2-40B4-BE49-F238E27FC236}">
                  <a16:creationId xmlns:a16="http://schemas.microsoft.com/office/drawing/2014/main" id="{F8D609C8-70FA-47A7-A409-1C73D235E73F}"/>
                </a:ext>
              </a:extLst>
            </p:cNvPr>
            <p:cNvSpPr/>
            <p:nvPr/>
          </p:nvSpPr>
          <p:spPr bwMode="auto">
            <a:xfrm>
              <a:off x="444654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6" name="Rectangle 215">
              <a:extLst>
                <a:ext uri="{FF2B5EF4-FFF2-40B4-BE49-F238E27FC236}">
                  <a16:creationId xmlns:a16="http://schemas.microsoft.com/office/drawing/2014/main" id="{3EC8187E-39F1-4B9F-BAE5-230902027882}"/>
                </a:ext>
              </a:extLst>
            </p:cNvPr>
            <p:cNvSpPr/>
            <p:nvPr/>
          </p:nvSpPr>
          <p:spPr bwMode="auto">
            <a:xfrm>
              <a:off x="4533593" y="4381145"/>
              <a:ext cx="87044"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7" name="Rectangle 216">
              <a:extLst>
                <a:ext uri="{FF2B5EF4-FFF2-40B4-BE49-F238E27FC236}">
                  <a16:creationId xmlns:a16="http://schemas.microsoft.com/office/drawing/2014/main" id="{C86A1FE4-FE71-490E-9B9E-20215579ADD8}"/>
                </a:ext>
              </a:extLst>
            </p:cNvPr>
            <p:cNvSpPr/>
            <p:nvPr/>
          </p:nvSpPr>
          <p:spPr bwMode="auto">
            <a:xfrm>
              <a:off x="46206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8" name="Rectangle 217">
              <a:extLst>
                <a:ext uri="{FF2B5EF4-FFF2-40B4-BE49-F238E27FC236}">
                  <a16:creationId xmlns:a16="http://schemas.microsoft.com/office/drawing/2014/main" id="{0B4FFE39-A935-4A88-BC7D-8BF493B56932}"/>
                </a:ext>
              </a:extLst>
            </p:cNvPr>
            <p:cNvSpPr/>
            <p:nvPr/>
          </p:nvSpPr>
          <p:spPr bwMode="auto">
            <a:xfrm>
              <a:off x="4703813" y="4381145"/>
              <a:ext cx="87044"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9" name="Rectangle 218">
              <a:extLst>
                <a:ext uri="{FF2B5EF4-FFF2-40B4-BE49-F238E27FC236}">
                  <a16:creationId xmlns:a16="http://schemas.microsoft.com/office/drawing/2014/main" id="{3C821BAE-0AF2-4E45-B408-5C6B47D84A8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220" name="Group 598">
            <a:extLst>
              <a:ext uri="{FF2B5EF4-FFF2-40B4-BE49-F238E27FC236}">
                <a16:creationId xmlns:a16="http://schemas.microsoft.com/office/drawing/2014/main" id="{601D5E1C-8D3E-4BF7-9FD5-A2BBB098B07E}"/>
              </a:ext>
            </a:extLst>
          </p:cNvPr>
          <p:cNvGrpSpPr>
            <a:grpSpLocks/>
          </p:cNvGrpSpPr>
          <p:nvPr/>
        </p:nvGrpSpPr>
        <p:grpSpPr bwMode="auto">
          <a:xfrm>
            <a:off x="11242709" y="5412049"/>
            <a:ext cx="749007" cy="169863"/>
            <a:chOff x="1658658" y="4381145"/>
            <a:chExt cx="684752" cy="168350"/>
          </a:xfrm>
        </p:grpSpPr>
        <p:sp>
          <p:nvSpPr>
            <p:cNvPr id="221" name="Rectangle 220">
              <a:extLst>
                <a:ext uri="{FF2B5EF4-FFF2-40B4-BE49-F238E27FC236}">
                  <a16:creationId xmlns:a16="http://schemas.microsoft.com/office/drawing/2014/main" id="{74F4FC11-5D62-4D51-A253-809DD224AE29}"/>
                </a:ext>
              </a:extLst>
            </p:cNvPr>
            <p:cNvSpPr/>
            <p:nvPr/>
          </p:nvSpPr>
          <p:spPr bwMode="auto">
            <a:xfrm>
              <a:off x="2258300"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2" name="Rectangle 221">
              <a:extLst>
                <a:ext uri="{FF2B5EF4-FFF2-40B4-BE49-F238E27FC236}">
                  <a16:creationId xmlns:a16="http://schemas.microsoft.com/office/drawing/2014/main" id="{7717F1FC-9608-4138-BD27-C990A61B6A3F}"/>
                </a:ext>
              </a:extLst>
            </p:cNvPr>
            <p:cNvSpPr/>
            <p:nvPr/>
          </p:nvSpPr>
          <p:spPr bwMode="auto">
            <a:xfrm>
              <a:off x="1658658"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3" name="Rectangle 222">
              <a:extLst>
                <a:ext uri="{FF2B5EF4-FFF2-40B4-BE49-F238E27FC236}">
                  <a16:creationId xmlns:a16="http://schemas.microsoft.com/office/drawing/2014/main" id="{076C3E08-11DC-490B-96D3-C8D2AF03D4CC}"/>
                </a:ext>
              </a:extLst>
            </p:cNvPr>
            <p:cNvSpPr/>
            <p:nvPr/>
          </p:nvSpPr>
          <p:spPr bwMode="auto">
            <a:xfrm>
              <a:off x="1743768" y="4381145"/>
              <a:ext cx="87044"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4" name="Rectangle 223">
              <a:extLst>
                <a:ext uri="{FF2B5EF4-FFF2-40B4-BE49-F238E27FC236}">
                  <a16:creationId xmlns:a16="http://schemas.microsoft.com/office/drawing/2014/main" id="{9A77E1F6-576A-45C7-AA88-488174F5390F}"/>
                </a:ext>
              </a:extLst>
            </p:cNvPr>
            <p:cNvSpPr/>
            <p:nvPr/>
          </p:nvSpPr>
          <p:spPr bwMode="auto">
            <a:xfrm>
              <a:off x="18288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5" name="Rectangle 224">
              <a:extLst>
                <a:ext uri="{FF2B5EF4-FFF2-40B4-BE49-F238E27FC236}">
                  <a16:creationId xmlns:a16="http://schemas.microsoft.com/office/drawing/2014/main" id="{9FDE535C-09B5-482C-B44B-6650510B1BEC}"/>
                </a:ext>
              </a:extLst>
            </p:cNvPr>
            <p:cNvSpPr/>
            <p:nvPr/>
          </p:nvSpPr>
          <p:spPr bwMode="auto">
            <a:xfrm>
              <a:off x="191398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6" name="Rectangle 225">
              <a:extLst>
                <a:ext uri="{FF2B5EF4-FFF2-40B4-BE49-F238E27FC236}">
                  <a16:creationId xmlns:a16="http://schemas.microsoft.com/office/drawing/2014/main" id="{7CCD3938-91F2-4D93-980B-635ACBC6C02B}"/>
                </a:ext>
              </a:extLst>
            </p:cNvPr>
            <p:cNvSpPr/>
            <p:nvPr/>
          </p:nvSpPr>
          <p:spPr bwMode="auto">
            <a:xfrm>
              <a:off x="2001033" y="4381145"/>
              <a:ext cx="87045"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7" name="Rectangle 226">
              <a:extLst>
                <a:ext uri="{FF2B5EF4-FFF2-40B4-BE49-F238E27FC236}">
                  <a16:creationId xmlns:a16="http://schemas.microsoft.com/office/drawing/2014/main" id="{696E6B15-B07F-4F94-8D05-BECAD96B1630}"/>
                </a:ext>
              </a:extLst>
            </p:cNvPr>
            <p:cNvSpPr/>
            <p:nvPr/>
          </p:nvSpPr>
          <p:spPr bwMode="auto">
            <a:xfrm>
              <a:off x="20880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8" name="Rectangle 227">
              <a:extLst>
                <a:ext uri="{FF2B5EF4-FFF2-40B4-BE49-F238E27FC236}">
                  <a16:creationId xmlns:a16="http://schemas.microsoft.com/office/drawing/2014/main" id="{F40E855A-37AC-4656-921B-F5E26022FC1D}"/>
                </a:ext>
              </a:extLst>
            </p:cNvPr>
            <p:cNvSpPr/>
            <p:nvPr/>
          </p:nvSpPr>
          <p:spPr bwMode="auto">
            <a:xfrm>
              <a:off x="2171254" y="4381145"/>
              <a:ext cx="87045"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9" name="Rectangle 228">
              <a:extLst>
                <a:ext uri="{FF2B5EF4-FFF2-40B4-BE49-F238E27FC236}">
                  <a16:creationId xmlns:a16="http://schemas.microsoft.com/office/drawing/2014/main" id="{24E5FF7B-D5F9-42B9-B0B2-46F308E6A6AF}"/>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230" name="Group 608">
            <a:extLst>
              <a:ext uri="{FF2B5EF4-FFF2-40B4-BE49-F238E27FC236}">
                <a16:creationId xmlns:a16="http://schemas.microsoft.com/office/drawing/2014/main" id="{5AC5DA32-37F5-4AD3-9DB9-F093DB02E462}"/>
              </a:ext>
            </a:extLst>
          </p:cNvPr>
          <p:cNvGrpSpPr>
            <a:grpSpLocks/>
          </p:cNvGrpSpPr>
          <p:nvPr/>
        </p:nvGrpSpPr>
        <p:grpSpPr bwMode="auto">
          <a:xfrm>
            <a:off x="6323380" y="5418399"/>
            <a:ext cx="746892" cy="169863"/>
            <a:chOff x="4191216" y="4381145"/>
            <a:chExt cx="684752" cy="168350"/>
          </a:xfrm>
        </p:grpSpPr>
        <p:sp>
          <p:nvSpPr>
            <p:cNvPr id="231" name="Rectangle 230">
              <a:extLst>
                <a:ext uri="{FF2B5EF4-FFF2-40B4-BE49-F238E27FC236}">
                  <a16:creationId xmlns:a16="http://schemas.microsoft.com/office/drawing/2014/main" id="{D6253504-6F73-4250-98CD-815376C0258B}"/>
                </a:ext>
              </a:extLst>
            </p:cNvPr>
            <p:cNvSpPr/>
            <p:nvPr/>
          </p:nvSpPr>
          <p:spPr bwMode="auto">
            <a:xfrm>
              <a:off x="479061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2" name="Rectangle 231">
              <a:extLst>
                <a:ext uri="{FF2B5EF4-FFF2-40B4-BE49-F238E27FC236}">
                  <a16:creationId xmlns:a16="http://schemas.microsoft.com/office/drawing/2014/main" id="{78EDED0B-F54E-4EA2-87ED-349D643649DF}"/>
                </a:ext>
              </a:extLst>
            </p:cNvPr>
            <p:cNvSpPr/>
            <p:nvPr/>
          </p:nvSpPr>
          <p:spPr bwMode="auto">
            <a:xfrm>
              <a:off x="4191216"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3" name="Rectangle 232">
              <a:extLst>
                <a:ext uri="{FF2B5EF4-FFF2-40B4-BE49-F238E27FC236}">
                  <a16:creationId xmlns:a16="http://schemas.microsoft.com/office/drawing/2014/main" id="{AF30B626-1C46-4C0F-9813-D1955EDA3B5A}"/>
                </a:ext>
              </a:extLst>
            </p:cNvPr>
            <p:cNvSpPr/>
            <p:nvPr/>
          </p:nvSpPr>
          <p:spPr bwMode="auto">
            <a:xfrm>
              <a:off x="427656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4" name="Rectangle 233">
              <a:extLst>
                <a:ext uri="{FF2B5EF4-FFF2-40B4-BE49-F238E27FC236}">
                  <a16:creationId xmlns:a16="http://schemas.microsoft.com/office/drawing/2014/main" id="{C70F2F6D-2C8F-4C38-BA38-6BB3F2E06E05}"/>
                </a:ext>
              </a:extLst>
            </p:cNvPr>
            <p:cNvSpPr/>
            <p:nvPr/>
          </p:nvSpPr>
          <p:spPr bwMode="auto">
            <a:xfrm>
              <a:off x="4359980" y="4381145"/>
              <a:ext cx="8729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5" name="Rectangle 234">
              <a:extLst>
                <a:ext uri="{FF2B5EF4-FFF2-40B4-BE49-F238E27FC236}">
                  <a16:creationId xmlns:a16="http://schemas.microsoft.com/office/drawing/2014/main" id="{64AAEA43-94DF-40D3-BD00-13E137997112}"/>
                </a:ext>
              </a:extLst>
            </p:cNvPr>
            <p:cNvSpPr/>
            <p:nvPr/>
          </p:nvSpPr>
          <p:spPr bwMode="auto">
            <a:xfrm>
              <a:off x="4447270"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6" name="Rectangle 235">
              <a:extLst>
                <a:ext uri="{FF2B5EF4-FFF2-40B4-BE49-F238E27FC236}">
                  <a16:creationId xmlns:a16="http://schemas.microsoft.com/office/drawing/2014/main" id="{676CEB44-0C4D-4FA4-9338-ABB60DFAB59B}"/>
                </a:ext>
              </a:extLst>
            </p:cNvPr>
            <p:cNvSpPr/>
            <p:nvPr/>
          </p:nvSpPr>
          <p:spPr bwMode="auto">
            <a:xfrm>
              <a:off x="4534562"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7" name="Rectangle 236">
              <a:extLst>
                <a:ext uri="{FF2B5EF4-FFF2-40B4-BE49-F238E27FC236}">
                  <a16:creationId xmlns:a16="http://schemas.microsoft.com/office/drawing/2014/main" id="{BCBCCCFA-2716-4ECD-86D4-1C8A20F13B72}"/>
                </a:ext>
              </a:extLst>
            </p:cNvPr>
            <p:cNvSpPr/>
            <p:nvPr/>
          </p:nvSpPr>
          <p:spPr bwMode="auto">
            <a:xfrm>
              <a:off x="4619914"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8" name="Rectangle 237">
              <a:extLst>
                <a:ext uri="{FF2B5EF4-FFF2-40B4-BE49-F238E27FC236}">
                  <a16:creationId xmlns:a16="http://schemas.microsoft.com/office/drawing/2014/main" id="{08E94477-5F75-4B77-8253-6ED2380A0377}"/>
                </a:ext>
              </a:extLst>
            </p:cNvPr>
            <p:cNvSpPr/>
            <p:nvPr/>
          </p:nvSpPr>
          <p:spPr bwMode="auto">
            <a:xfrm>
              <a:off x="4703325" y="4381145"/>
              <a:ext cx="87292"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9" name="Rectangle 238">
              <a:extLst>
                <a:ext uri="{FF2B5EF4-FFF2-40B4-BE49-F238E27FC236}">
                  <a16:creationId xmlns:a16="http://schemas.microsoft.com/office/drawing/2014/main" id="{F7490646-BE3C-4961-AE3E-79F83FBE3C52}"/>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240" name="Group 618">
            <a:extLst>
              <a:ext uri="{FF2B5EF4-FFF2-40B4-BE49-F238E27FC236}">
                <a16:creationId xmlns:a16="http://schemas.microsoft.com/office/drawing/2014/main" id="{E806225B-A22A-4232-A420-36D3B55867DE}"/>
              </a:ext>
            </a:extLst>
          </p:cNvPr>
          <p:cNvGrpSpPr>
            <a:grpSpLocks/>
          </p:cNvGrpSpPr>
          <p:nvPr/>
        </p:nvGrpSpPr>
        <p:grpSpPr bwMode="auto">
          <a:xfrm>
            <a:off x="7205686" y="5419987"/>
            <a:ext cx="746891" cy="168275"/>
            <a:chOff x="1658658" y="4381145"/>
            <a:chExt cx="684752" cy="168350"/>
          </a:xfrm>
        </p:grpSpPr>
        <p:sp>
          <p:nvSpPr>
            <p:cNvPr id="241" name="Rectangle 240">
              <a:extLst>
                <a:ext uri="{FF2B5EF4-FFF2-40B4-BE49-F238E27FC236}">
                  <a16:creationId xmlns:a16="http://schemas.microsoft.com/office/drawing/2014/main" id="{A8B048B8-6B8E-42B3-A515-46D7EA36B06A}"/>
                </a:ext>
              </a:extLst>
            </p:cNvPr>
            <p:cNvSpPr/>
            <p:nvPr/>
          </p:nvSpPr>
          <p:spPr bwMode="auto">
            <a:xfrm>
              <a:off x="2258058"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2" name="Rectangle 241">
              <a:extLst>
                <a:ext uri="{FF2B5EF4-FFF2-40B4-BE49-F238E27FC236}">
                  <a16:creationId xmlns:a16="http://schemas.microsoft.com/office/drawing/2014/main" id="{B78ADE2F-1DBD-40F7-BE16-3EAA74705FBC}"/>
                </a:ext>
              </a:extLst>
            </p:cNvPr>
            <p:cNvSpPr/>
            <p:nvPr/>
          </p:nvSpPr>
          <p:spPr bwMode="auto">
            <a:xfrm>
              <a:off x="1658658"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3" name="Rectangle 242">
              <a:extLst>
                <a:ext uri="{FF2B5EF4-FFF2-40B4-BE49-F238E27FC236}">
                  <a16:creationId xmlns:a16="http://schemas.microsoft.com/office/drawing/2014/main" id="{CC53AD21-0680-4045-B4D3-B8F4730A6494}"/>
                </a:ext>
              </a:extLst>
            </p:cNvPr>
            <p:cNvSpPr/>
            <p:nvPr/>
          </p:nvSpPr>
          <p:spPr bwMode="auto">
            <a:xfrm>
              <a:off x="1744010"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4" name="Rectangle 243">
              <a:extLst>
                <a:ext uri="{FF2B5EF4-FFF2-40B4-BE49-F238E27FC236}">
                  <a16:creationId xmlns:a16="http://schemas.microsoft.com/office/drawing/2014/main" id="{08398BD1-8C72-4AD5-8665-DDF784622EB0}"/>
                </a:ext>
              </a:extLst>
            </p:cNvPr>
            <p:cNvSpPr/>
            <p:nvPr/>
          </p:nvSpPr>
          <p:spPr bwMode="auto">
            <a:xfrm>
              <a:off x="1827421" y="4381145"/>
              <a:ext cx="8729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5" name="Rectangle 244">
              <a:extLst>
                <a:ext uri="{FF2B5EF4-FFF2-40B4-BE49-F238E27FC236}">
                  <a16:creationId xmlns:a16="http://schemas.microsoft.com/office/drawing/2014/main" id="{45D2F50D-492D-4FC0-B8DD-879F35654D52}"/>
                </a:ext>
              </a:extLst>
            </p:cNvPr>
            <p:cNvSpPr/>
            <p:nvPr/>
          </p:nvSpPr>
          <p:spPr bwMode="auto">
            <a:xfrm>
              <a:off x="1914713"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6" name="Rectangle 245">
              <a:extLst>
                <a:ext uri="{FF2B5EF4-FFF2-40B4-BE49-F238E27FC236}">
                  <a16:creationId xmlns:a16="http://schemas.microsoft.com/office/drawing/2014/main" id="{5D96F6A7-6DDC-4898-A8E6-1C58FF2ABE7E}"/>
                </a:ext>
              </a:extLst>
            </p:cNvPr>
            <p:cNvSpPr/>
            <p:nvPr/>
          </p:nvSpPr>
          <p:spPr bwMode="auto">
            <a:xfrm>
              <a:off x="2002004"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7" name="Rectangle 246">
              <a:extLst>
                <a:ext uri="{FF2B5EF4-FFF2-40B4-BE49-F238E27FC236}">
                  <a16:creationId xmlns:a16="http://schemas.microsoft.com/office/drawing/2014/main" id="{CAD34E85-587A-44DC-BDBD-5C93661B8AE5}"/>
                </a:ext>
              </a:extLst>
            </p:cNvPr>
            <p:cNvSpPr/>
            <p:nvPr/>
          </p:nvSpPr>
          <p:spPr bwMode="auto">
            <a:xfrm>
              <a:off x="2087355"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8" name="Rectangle 247">
              <a:extLst>
                <a:ext uri="{FF2B5EF4-FFF2-40B4-BE49-F238E27FC236}">
                  <a16:creationId xmlns:a16="http://schemas.microsoft.com/office/drawing/2014/main" id="{BFDABDE3-57BF-4D97-81EE-DFD2DBD6B17F}"/>
                </a:ext>
              </a:extLst>
            </p:cNvPr>
            <p:cNvSpPr/>
            <p:nvPr/>
          </p:nvSpPr>
          <p:spPr bwMode="auto">
            <a:xfrm>
              <a:off x="2170768" y="4381145"/>
              <a:ext cx="8729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9" name="Rectangle 248">
              <a:extLst>
                <a:ext uri="{FF2B5EF4-FFF2-40B4-BE49-F238E27FC236}">
                  <a16:creationId xmlns:a16="http://schemas.microsoft.com/office/drawing/2014/main" id="{94E63AA2-F6C5-4490-B25E-D528E8D6D354}"/>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250" name="Group 628">
            <a:extLst>
              <a:ext uri="{FF2B5EF4-FFF2-40B4-BE49-F238E27FC236}">
                <a16:creationId xmlns:a16="http://schemas.microsoft.com/office/drawing/2014/main" id="{B9C0949A-74F7-44F7-8994-462BADAFA6D9}"/>
              </a:ext>
            </a:extLst>
          </p:cNvPr>
          <p:cNvGrpSpPr>
            <a:grpSpLocks/>
          </p:cNvGrpSpPr>
          <p:nvPr/>
        </p:nvGrpSpPr>
        <p:grpSpPr bwMode="auto">
          <a:xfrm>
            <a:off x="4527033" y="5419987"/>
            <a:ext cx="746891" cy="168275"/>
            <a:chOff x="2456377" y="4381145"/>
            <a:chExt cx="684752" cy="168350"/>
          </a:xfrm>
        </p:grpSpPr>
        <p:sp>
          <p:nvSpPr>
            <p:cNvPr id="251" name="Rectangle 250">
              <a:extLst>
                <a:ext uri="{FF2B5EF4-FFF2-40B4-BE49-F238E27FC236}">
                  <a16:creationId xmlns:a16="http://schemas.microsoft.com/office/drawing/2014/main" id="{647108EF-20E3-4742-BCA2-81C404DA44C3}"/>
                </a:ext>
              </a:extLst>
            </p:cNvPr>
            <p:cNvSpPr/>
            <p:nvPr/>
          </p:nvSpPr>
          <p:spPr bwMode="auto">
            <a:xfrm>
              <a:off x="30557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2" name="Rectangle 251">
              <a:extLst>
                <a:ext uri="{FF2B5EF4-FFF2-40B4-BE49-F238E27FC236}">
                  <a16:creationId xmlns:a16="http://schemas.microsoft.com/office/drawing/2014/main" id="{7CD78B42-8ED8-4BEE-9939-A3598E30FCDC}"/>
                </a:ext>
              </a:extLst>
            </p:cNvPr>
            <p:cNvSpPr/>
            <p:nvPr/>
          </p:nvSpPr>
          <p:spPr bwMode="auto">
            <a:xfrm>
              <a:off x="24563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53" name="Rectangle 252">
              <a:extLst>
                <a:ext uri="{FF2B5EF4-FFF2-40B4-BE49-F238E27FC236}">
                  <a16:creationId xmlns:a16="http://schemas.microsoft.com/office/drawing/2014/main" id="{0260DB75-175F-4E16-9FD5-3C1647F0EE7D}"/>
                </a:ext>
              </a:extLst>
            </p:cNvPr>
            <p:cNvSpPr/>
            <p:nvPr/>
          </p:nvSpPr>
          <p:spPr bwMode="auto">
            <a:xfrm>
              <a:off x="2541729"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54" name="Rectangle 253">
              <a:extLst>
                <a:ext uri="{FF2B5EF4-FFF2-40B4-BE49-F238E27FC236}">
                  <a16:creationId xmlns:a16="http://schemas.microsoft.com/office/drawing/2014/main" id="{E8131E8B-0D37-4E17-8CD0-53E5FDC20663}"/>
                </a:ext>
              </a:extLst>
            </p:cNvPr>
            <p:cNvSpPr/>
            <p:nvPr/>
          </p:nvSpPr>
          <p:spPr bwMode="auto">
            <a:xfrm>
              <a:off x="2625140" y="4381145"/>
              <a:ext cx="8729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55" name="Rectangle 254">
              <a:extLst>
                <a:ext uri="{FF2B5EF4-FFF2-40B4-BE49-F238E27FC236}">
                  <a16:creationId xmlns:a16="http://schemas.microsoft.com/office/drawing/2014/main" id="{88C89D9A-590D-4F60-930B-799EBDFA2930}"/>
                </a:ext>
              </a:extLst>
            </p:cNvPr>
            <p:cNvSpPr/>
            <p:nvPr/>
          </p:nvSpPr>
          <p:spPr bwMode="auto">
            <a:xfrm>
              <a:off x="2712432"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56" name="Rectangle 255">
              <a:extLst>
                <a:ext uri="{FF2B5EF4-FFF2-40B4-BE49-F238E27FC236}">
                  <a16:creationId xmlns:a16="http://schemas.microsoft.com/office/drawing/2014/main" id="{735B5544-A971-43F3-A174-C8A858C6F0E5}"/>
                </a:ext>
              </a:extLst>
            </p:cNvPr>
            <p:cNvSpPr/>
            <p:nvPr/>
          </p:nvSpPr>
          <p:spPr bwMode="auto">
            <a:xfrm>
              <a:off x="2799723"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57" name="Rectangle 256">
              <a:extLst>
                <a:ext uri="{FF2B5EF4-FFF2-40B4-BE49-F238E27FC236}">
                  <a16:creationId xmlns:a16="http://schemas.microsoft.com/office/drawing/2014/main" id="{D63DE92A-7451-4A1A-A3AD-FB4A325F04BD}"/>
                </a:ext>
              </a:extLst>
            </p:cNvPr>
            <p:cNvSpPr/>
            <p:nvPr/>
          </p:nvSpPr>
          <p:spPr bwMode="auto">
            <a:xfrm>
              <a:off x="2885074"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8" name="Rectangle 257">
              <a:extLst>
                <a:ext uri="{FF2B5EF4-FFF2-40B4-BE49-F238E27FC236}">
                  <a16:creationId xmlns:a16="http://schemas.microsoft.com/office/drawing/2014/main" id="{299C082D-F2E6-4B4B-83C6-C76D493887F2}"/>
                </a:ext>
              </a:extLst>
            </p:cNvPr>
            <p:cNvSpPr/>
            <p:nvPr/>
          </p:nvSpPr>
          <p:spPr bwMode="auto">
            <a:xfrm>
              <a:off x="2968487" y="4381145"/>
              <a:ext cx="8729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9" name="Rectangle 258">
              <a:extLst>
                <a:ext uri="{FF2B5EF4-FFF2-40B4-BE49-F238E27FC236}">
                  <a16:creationId xmlns:a16="http://schemas.microsoft.com/office/drawing/2014/main" id="{B7862587-86C1-4AA1-95DA-3E50FA4F5D2D}"/>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260" name="Group 638">
            <a:extLst>
              <a:ext uri="{FF2B5EF4-FFF2-40B4-BE49-F238E27FC236}">
                <a16:creationId xmlns:a16="http://schemas.microsoft.com/office/drawing/2014/main" id="{150A3DC9-BEA5-4CB3-92AB-C2B4958E0D6D}"/>
              </a:ext>
            </a:extLst>
          </p:cNvPr>
          <p:cNvGrpSpPr>
            <a:grpSpLocks/>
          </p:cNvGrpSpPr>
          <p:nvPr/>
        </p:nvGrpSpPr>
        <p:grpSpPr bwMode="auto">
          <a:xfrm>
            <a:off x="5432612" y="5419987"/>
            <a:ext cx="746891" cy="168275"/>
            <a:chOff x="3290641" y="4381145"/>
            <a:chExt cx="684752" cy="168350"/>
          </a:xfrm>
        </p:grpSpPr>
        <p:sp>
          <p:nvSpPr>
            <p:cNvPr id="261" name="Rectangle 260">
              <a:extLst>
                <a:ext uri="{FF2B5EF4-FFF2-40B4-BE49-F238E27FC236}">
                  <a16:creationId xmlns:a16="http://schemas.microsoft.com/office/drawing/2014/main" id="{11459694-543F-41F3-99D3-5C5920DA9D76}"/>
                </a:ext>
              </a:extLst>
            </p:cNvPr>
            <p:cNvSpPr/>
            <p:nvPr/>
          </p:nvSpPr>
          <p:spPr bwMode="auto">
            <a:xfrm>
              <a:off x="38900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2" name="Rectangle 261">
              <a:extLst>
                <a:ext uri="{FF2B5EF4-FFF2-40B4-BE49-F238E27FC236}">
                  <a16:creationId xmlns:a16="http://schemas.microsoft.com/office/drawing/2014/main" id="{EFDF8287-D15F-46B8-B4EB-3ADFDBEFAD7B}"/>
                </a:ext>
              </a:extLst>
            </p:cNvPr>
            <p:cNvSpPr/>
            <p:nvPr/>
          </p:nvSpPr>
          <p:spPr bwMode="auto">
            <a:xfrm>
              <a:off x="32906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63" name="Rectangle 262">
              <a:extLst>
                <a:ext uri="{FF2B5EF4-FFF2-40B4-BE49-F238E27FC236}">
                  <a16:creationId xmlns:a16="http://schemas.microsoft.com/office/drawing/2014/main" id="{D0211A79-032D-4D54-AB4A-6DBEA617F13F}"/>
                </a:ext>
              </a:extLst>
            </p:cNvPr>
            <p:cNvSpPr/>
            <p:nvPr/>
          </p:nvSpPr>
          <p:spPr bwMode="auto">
            <a:xfrm>
              <a:off x="3375993"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64" name="Rectangle 263">
              <a:extLst>
                <a:ext uri="{FF2B5EF4-FFF2-40B4-BE49-F238E27FC236}">
                  <a16:creationId xmlns:a16="http://schemas.microsoft.com/office/drawing/2014/main" id="{CF9143B8-7F4C-408C-83FD-5C5AACEC4444}"/>
                </a:ext>
              </a:extLst>
            </p:cNvPr>
            <p:cNvSpPr/>
            <p:nvPr/>
          </p:nvSpPr>
          <p:spPr bwMode="auto">
            <a:xfrm>
              <a:off x="3459404" y="4381145"/>
              <a:ext cx="8729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65" name="Rectangle 264">
              <a:extLst>
                <a:ext uri="{FF2B5EF4-FFF2-40B4-BE49-F238E27FC236}">
                  <a16:creationId xmlns:a16="http://schemas.microsoft.com/office/drawing/2014/main" id="{B09021C2-714A-491A-9EE1-CB971DA209CE}"/>
                </a:ext>
              </a:extLst>
            </p:cNvPr>
            <p:cNvSpPr/>
            <p:nvPr/>
          </p:nvSpPr>
          <p:spPr bwMode="auto">
            <a:xfrm>
              <a:off x="3546696"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66" name="Rectangle 265">
              <a:extLst>
                <a:ext uri="{FF2B5EF4-FFF2-40B4-BE49-F238E27FC236}">
                  <a16:creationId xmlns:a16="http://schemas.microsoft.com/office/drawing/2014/main" id="{AFAF56BD-E342-40BE-BBCC-AFACD0A499EE}"/>
                </a:ext>
              </a:extLst>
            </p:cNvPr>
            <p:cNvSpPr/>
            <p:nvPr/>
          </p:nvSpPr>
          <p:spPr bwMode="auto">
            <a:xfrm>
              <a:off x="3633987"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67" name="Rectangle 266">
              <a:extLst>
                <a:ext uri="{FF2B5EF4-FFF2-40B4-BE49-F238E27FC236}">
                  <a16:creationId xmlns:a16="http://schemas.microsoft.com/office/drawing/2014/main" id="{7A614506-4BF1-4A44-A5BF-78B163B2799F}"/>
                </a:ext>
              </a:extLst>
            </p:cNvPr>
            <p:cNvSpPr/>
            <p:nvPr/>
          </p:nvSpPr>
          <p:spPr bwMode="auto">
            <a:xfrm>
              <a:off x="3719338"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8" name="Rectangle 267">
              <a:extLst>
                <a:ext uri="{FF2B5EF4-FFF2-40B4-BE49-F238E27FC236}">
                  <a16:creationId xmlns:a16="http://schemas.microsoft.com/office/drawing/2014/main" id="{779C6548-BC9D-49BF-965C-A059A059ECE4}"/>
                </a:ext>
              </a:extLst>
            </p:cNvPr>
            <p:cNvSpPr/>
            <p:nvPr/>
          </p:nvSpPr>
          <p:spPr bwMode="auto">
            <a:xfrm>
              <a:off x="3802751" y="4381145"/>
              <a:ext cx="8729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9" name="Rectangle 268">
              <a:extLst>
                <a:ext uri="{FF2B5EF4-FFF2-40B4-BE49-F238E27FC236}">
                  <a16:creationId xmlns:a16="http://schemas.microsoft.com/office/drawing/2014/main" id="{EBBB21F5-A292-47BC-8A7F-C310C7F88302}"/>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Tree>
    <p:extLst>
      <p:ext uri="{BB962C8B-B14F-4D97-AF65-F5344CB8AC3E}">
        <p14:creationId xmlns:p14="http://schemas.microsoft.com/office/powerpoint/2010/main" val="186045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Extend Operation</a:t>
            </a:r>
            <a:endParaRPr lang="en-US" dirty="0"/>
          </a:p>
        </p:txBody>
      </p:sp>
      <p:graphicFrame>
        <p:nvGraphicFramePr>
          <p:cNvPr id="6" name="Table 5">
            <a:extLst>
              <a:ext uri="{FF2B5EF4-FFF2-40B4-BE49-F238E27FC236}">
                <a16:creationId xmlns:a16="http://schemas.microsoft.com/office/drawing/2014/main" id="{B9F2D43A-C7B3-43C8-AE13-BD6CE230A538}"/>
              </a:ext>
            </a:extLst>
          </p:cNvPr>
          <p:cNvGraphicFramePr>
            <a:graphicFrameLocks noGrp="1"/>
          </p:cNvGraphicFramePr>
          <p:nvPr>
            <p:extLst>
              <p:ext uri="{D42A27DB-BD31-4B8C-83A1-F6EECF244321}">
                <p14:modId xmlns:p14="http://schemas.microsoft.com/office/powerpoint/2010/main" val="3874163416"/>
              </p:ext>
            </p:extLst>
          </p:nvPr>
        </p:nvGraphicFramePr>
        <p:xfrm>
          <a:off x="492125" y="1536178"/>
          <a:ext cx="11552486" cy="3522662"/>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98">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SXTB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SignExtend</a:t>
                      </a:r>
                      <a:r>
                        <a:rPr lang="en-GB" sz="1200" b="0" i="0" u="none" strike="noStrike" baseline="0" dirty="0">
                          <a:effectLst/>
                          <a:latin typeface="+mn-lt"/>
                          <a:cs typeface="Arial" panose="020B0604020202020204" pitchFamily="34" charset="0"/>
                        </a:rPr>
                        <a:t> lowest byte in a word of data</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SignExtend ( Rm [7:0]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SXTB</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SignExtend</a:t>
                      </a:r>
                      <a:r>
                        <a:rPr lang="en-GB" sz="1200" b="0" i="0" u="none" strike="noStrike" baseline="0" dirty="0">
                          <a:effectLst/>
                          <a:latin typeface="+mn-lt"/>
                          <a:cs typeface="Arial" panose="020B0604020202020204" pitchFamily="34" charset="0"/>
                        </a:rPr>
                        <a:t> (R1 [7:0])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1"/>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SXTH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SignExtend</a:t>
                      </a:r>
                      <a:r>
                        <a:rPr lang="en-GB" sz="1200" b="0" i="0" u="none" strike="noStrike" baseline="0" dirty="0">
                          <a:effectLst/>
                          <a:latin typeface="+mn-lt"/>
                          <a:cs typeface="Arial" panose="020B0604020202020204" pitchFamily="34" charset="0"/>
                        </a:rPr>
                        <a:t> lower half word in a word of data</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SignExtend ( Rm [15:0]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SXTH</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SignExtend</a:t>
                      </a:r>
                      <a:r>
                        <a:rPr lang="en-GB" sz="1200" b="0" i="0" u="none" strike="noStrike" baseline="0" dirty="0">
                          <a:effectLst/>
                          <a:latin typeface="+mn-lt"/>
                          <a:cs typeface="Arial" panose="020B0604020202020204" pitchFamily="34" charset="0"/>
                        </a:rPr>
                        <a:t> (R1 [15:0])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2"/>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UXTB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UnsignExtend lowest byte in a word of data</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ZeroExtend ( Rm [7:0]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UXTB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ZeroExtend</a:t>
                      </a:r>
                      <a:r>
                        <a:rPr lang="en-GB" sz="1200" b="0" i="0" u="none" strike="noStrike" baseline="0" dirty="0">
                          <a:effectLst/>
                          <a:latin typeface="+mn-lt"/>
                          <a:cs typeface="Arial" panose="020B0604020202020204" pitchFamily="34" charset="0"/>
                        </a:rPr>
                        <a:t> (R1 [7:0])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3"/>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UXTH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UnsignExtend lower half word in a word of data</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ZeroExtend ( Rm [15:0] )</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UXTH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ZeroExtend</a:t>
                      </a:r>
                      <a:r>
                        <a:rPr lang="en-GB" sz="1200" b="0" i="0" u="none" strike="noStrike" baseline="0" dirty="0">
                          <a:effectLst/>
                          <a:latin typeface="+mn-lt"/>
                          <a:cs typeface="Arial" panose="020B0604020202020204" pitchFamily="34" charset="0"/>
                        </a:rPr>
                        <a:t> (R1 [15:0])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324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Flow Control</a:t>
            </a:r>
            <a:endParaRPr lang="en-US" dirty="0"/>
          </a:p>
        </p:txBody>
      </p:sp>
      <p:graphicFrame>
        <p:nvGraphicFramePr>
          <p:cNvPr id="6" name="Table 5">
            <a:extLst>
              <a:ext uri="{FF2B5EF4-FFF2-40B4-BE49-F238E27FC236}">
                <a16:creationId xmlns:a16="http://schemas.microsoft.com/office/drawing/2014/main" id="{0C28BA98-A902-4699-A05D-AF7ED413192D}"/>
              </a:ext>
            </a:extLst>
          </p:cNvPr>
          <p:cNvGraphicFramePr>
            <a:graphicFrameLocks noGrp="1"/>
          </p:cNvGraphicFramePr>
          <p:nvPr>
            <p:extLst>
              <p:ext uri="{D42A27DB-BD31-4B8C-83A1-F6EECF244321}">
                <p14:modId xmlns:p14="http://schemas.microsoft.com/office/powerpoint/2010/main" val="3487450405"/>
              </p:ext>
            </p:extLst>
          </p:nvPr>
        </p:nvGraphicFramePr>
        <p:xfrm>
          <a:off x="306263" y="1113099"/>
          <a:ext cx="11552486" cy="4929189"/>
        </p:xfrm>
        <a:graphic>
          <a:graphicData uri="http://schemas.openxmlformats.org/drawingml/2006/table">
            <a:tbl>
              <a:tblPr firstRow="1" bandRow="1">
                <a:tableStyleId>{5C22544A-7EE6-4342-B048-85BDC9FD1C3A}</a:tableStyleId>
              </a:tblPr>
              <a:tblGrid>
                <a:gridCol w="1798464">
                  <a:extLst>
                    <a:ext uri="{9D8B030D-6E8A-4147-A177-3AD203B41FA5}">
                      <a16:colId xmlns:a16="http://schemas.microsoft.com/office/drawing/2014/main" val="20000"/>
                    </a:ext>
                  </a:extLst>
                </a:gridCol>
                <a:gridCol w="5628134">
                  <a:extLst>
                    <a:ext uri="{9D8B030D-6E8A-4147-A177-3AD203B41FA5}">
                      <a16:colId xmlns:a16="http://schemas.microsoft.com/office/drawing/2014/main" val="20001"/>
                    </a:ext>
                  </a:extLst>
                </a:gridCol>
                <a:gridCol w="1624965">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20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79171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 &lt;label&gt;</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Branch to an address (unconditional)</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Branch range</a:t>
                      </a:r>
                      <a:r>
                        <a:rPr lang="en-GB" sz="1200" b="0" i="0" u="none" strike="noStrike" baseline="0" dirty="0">
                          <a:effectLst/>
                          <a:latin typeface="+mn-lt"/>
                          <a:cs typeface="Arial" panose="020B0604020202020204" pitchFamily="34" charset="0"/>
                        </a:rPr>
                        <a:t> is +/- 2046 bytes of current PC.</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a:t>
                      </a:r>
                      <a:r>
                        <a:rPr lang="en-GB" sz="1200" b="0" i="0" u="none" strike="noStrike" baseline="0" dirty="0">
                          <a:effectLst/>
                          <a:latin typeface="+mn-lt"/>
                          <a:cs typeface="Arial" panose="020B0604020202020204" pitchFamily="34" charset="0"/>
                        </a:rPr>
                        <a:t>   loop</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Change PC to the address with label</a:t>
                      </a:r>
                      <a:r>
                        <a:rPr lang="en-GB" sz="1200" b="0" i="0" u="none" strike="noStrike" baseline="0" dirty="0">
                          <a:effectLst/>
                          <a:latin typeface="+mn-lt"/>
                          <a:cs typeface="Arial" panose="020B0604020202020204" pitchFamily="34" charset="0"/>
                        </a:rPr>
                        <a:t> of “loop”.</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1"/>
                  </a:ext>
                </a:extLst>
              </a:tr>
              <a:tr h="101792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 &lt;cond&gt; &lt;label&gt;</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Conditional branch, branch to an</a:t>
                      </a:r>
                      <a:r>
                        <a:rPr lang="en-GB" sz="1200" b="0" i="0" u="none" strike="noStrike" baseline="0" dirty="0">
                          <a:effectLst/>
                          <a:latin typeface="+mn-lt"/>
                          <a:cs typeface="Arial" panose="020B0604020202020204" pitchFamily="34" charset="0"/>
                        </a:rPr>
                        <a:t> address depending of APSR</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BEQ</a:t>
                      </a:r>
                      <a:r>
                        <a:rPr lang="en-GB" sz="1200" b="0" i="0" u="none" strike="noStrike" baseline="0" dirty="0">
                          <a:effectLst/>
                          <a:latin typeface="+mn-lt"/>
                          <a:cs typeface="Arial" panose="020B0604020202020204" pitchFamily="34" charset="0"/>
                        </a:rPr>
                        <a:t>   loop</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If APSR.Z</a:t>
                      </a:r>
                      <a:r>
                        <a:rPr lang="en-GB" sz="1200" b="0" i="0" u="none" strike="noStrike" baseline="0" dirty="0">
                          <a:effectLst/>
                          <a:latin typeface="+mn-lt"/>
                          <a:cs typeface="Arial" panose="020B0604020202020204" pitchFamily="34" charset="0"/>
                        </a:rPr>
                        <a:t> =1, then c</a:t>
                      </a:r>
                      <a:r>
                        <a:rPr lang="en-GB" sz="1200" b="0" i="0" u="none" strike="noStrike" dirty="0">
                          <a:effectLst/>
                          <a:latin typeface="+mn-lt"/>
                          <a:cs typeface="Arial" panose="020B0604020202020204" pitchFamily="34" charset="0"/>
                        </a:rPr>
                        <a:t>hange PC to the address with label</a:t>
                      </a:r>
                      <a:r>
                        <a:rPr lang="en-GB" sz="1200" b="0" i="0" u="none" strike="noStrike" baseline="0" dirty="0">
                          <a:effectLst/>
                          <a:latin typeface="+mn-lt"/>
                          <a:cs typeface="Arial" panose="020B0604020202020204" pitchFamily="34" charset="0"/>
                        </a:rPr>
                        <a:t> of “loop”.</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2"/>
                  </a:ext>
                </a:extLst>
              </a:tr>
              <a:tr h="101792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 &lt;label&gt;</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Branch and link, branch to an address and</a:t>
                      </a:r>
                      <a:r>
                        <a:rPr lang="en-GB" sz="1200" b="0" i="0" u="none" strike="noStrike" baseline="0" dirty="0">
                          <a:effectLst/>
                          <a:latin typeface="+mn-lt"/>
                          <a:cs typeface="Arial" panose="020B0604020202020204" pitchFamily="34" charset="0"/>
                        </a:rPr>
                        <a:t> store return address to LR. Branch range is +/- 16MB of current PC.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Usually used for calling a subroutine or function. Once the function is completed, it can be return by executing “BX LR”</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   </a:t>
                      </a:r>
                      <a:r>
                        <a:rPr lang="en-GB" sz="1200" b="0" i="0" u="none" strike="noStrike" baseline="0" dirty="0">
                          <a:effectLst/>
                          <a:latin typeface="+mn-lt"/>
                          <a:cs typeface="Arial" panose="020B0604020202020204" pitchFamily="34" charset="0"/>
                        </a:rPr>
                        <a:t>functionA</a:t>
                      </a: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Change PC to the address with label</a:t>
                      </a:r>
                      <a:r>
                        <a:rPr lang="en-GB" sz="1200" b="0" i="0" u="none" strike="noStrike" baseline="0" dirty="0">
                          <a:effectLst/>
                          <a:latin typeface="+mn-lt"/>
                          <a:cs typeface="Arial" panose="020B0604020202020204" pitchFamily="34" charset="0"/>
                        </a:rPr>
                        <a:t> of “functionA,” LR = PC +4</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3"/>
                  </a:ext>
                </a:extLst>
              </a:tr>
              <a:tr h="79171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BX</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Branch and exchange.</a:t>
                      </a:r>
                      <a:r>
                        <a:rPr lang="en-GB" sz="1200" b="0" i="0" u="none" strike="noStrike" baseline="0" dirty="0">
                          <a:effectLst/>
                          <a:latin typeface="+mn-lt"/>
                          <a:cs typeface="Arial" panose="020B0604020202020204" pitchFamily="34" charset="0"/>
                        </a:rPr>
                        <a:t> Branch to an address specified by a register, and change processor state (Arm or Thumb) depending on bit[0] of the register (0 for Arm; 1 for Thumb)</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BX   R0</a:t>
                      </a: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PC</a:t>
                      </a:r>
                      <a:r>
                        <a:rPr lang="en-GB" sz="1200" b="0" i="0" u="none" strike="noStrike" baseline="0" dirty="0">
                          <a:effectLst/>
                          <a:latin typeface="+mn-lt"/>
                          <a:cs typeface="Arial" panose="020B0604020202020204" pitchFamily="34" charset="0"/>
                        </a:rPr>
                        <a:t> = R0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4"/>
                  </a:ext>
                </a:extLst>
              </a:tr>
              <a:tr h="79171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BLX</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Branch</a:t>
                      </a:r>
                      <a:r>
                        <a:rPr lang="en-GB" sz="1200" b="0" i="0" u="none" strike="noStrike" baseline="0" dirty="0">
                          <a:effectLst/>
                          <a:latin typeface="+mn-lt"/>
                          <a:cs typeface="Arial" panose="020B0604020202020204" pitchFamily="34" charset="0"/>
                        </a:rPr>
                        <a:t> and link with exchange. </a:t>
                      </a:r>
                      <a:r>
                        <a:rPr lang="en-GB" sz="1200" b="0" i="0" u="none" strike="noStrike" dirty="0">
                          <a:effectLst/>
                          <a:latin typeface="+mn-lt"/>
                          <a:cs typeface="Arial" panose="020B0604020202020204" pitchFamily="34" charset="0"/>
                        </a:rPr>
                        <a:t>Branch to an address specified by a register, save return address</a:t>
                      </a:r>
                      <a:r>
                        <a:rPr lang="en-GB" sz="1200" b="0" i="0" u="none" strike="noStrike" baseline="0" dirty="0">
                          <a:effectLst/>
                          <a:latin typeface="+mn-lt"/>
                          <a:cs typeface="Arial" panose="020B0604020202020204" pitchFamily="34" charset="0"/>
                        </a:rPr>
                        <a:t> to LR, and change processor state depending on bit[0] of the register.</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BLX   R0</a:t>
                      </a: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PC = R0</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LR = PC +4</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54997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Suffixes for Conditional Branch (B &lt;cond&gt;)</a:t>
            </a:r>
            <a:endParaRPr lang="en-US" dirty="0"/>
          </a:p>
        </p:txBody>
      </p:sp>
      <p:graphicFrame>
        <p:nvGraphicFramePr>
          <p:cNvPr id="6" name="Table 5">
            <a:extLst>
              <a:ext uri="{FF2B5EF4-FFF2-40B4-BE49-F238E27FC236}">
                <a16:creationId xmlns:a16="http://schemas.microsoft.com/office/drawing/2014/main" id="{E352AFDA-E75F-4171-9077-9078127E143A}"/>
              </a:ext>
            </a:extLst>
          </p:cNvPr>
          <p:cNvGraphicFramePr>
            <a:graphicFrameLocks noGrp="1"/>
          </p:cNvGraphicFramePr>
          <p:nvPr>
            <p:extLst>
              <p:ext uri="{D42A27DB-BD31-4B8C-83A1-F6EECF244321}">
                <p14:modId xmlns:p14="http://schemas.microsoft.com/office/powerpoint/2010/main" val="3099000223"/>
              </p:ext>
            </p:extLst>
          </p:nvPr>
        </p:nvGraphicFramePr>
        <p:xfrm>
          <a:off x="317376" y="949325"/>
          <a:ext cx="11501706" cy="5251450"/>
        </p:xfrm>
        <a:graphic>
          <a:graphicData uri="http://schemas.openxmlformats.org/drawingml/2006/table">
            <a:tbl>
              <a:tblPr firstRow="1" bandRow="1">
                <a:tableStyleId>{5C22544A-7EE6-4342-B048-85BDC9FD1C3A}</a:tableStyleId>
              </a:tblPr>
              <a:tblGrid>
                <a:gridCol w="2322924">
                  <a:extLst>
                    <a:ext uri="{9D8B030D-6E8A-4147-A177-3AD203B41FA5}">
                      <a16:colId xmlns:a16="http://schemas.microsoft.com/office/drawing/2014/main" val="20000"/>
                    </a:ext>
                  </a:extLst>
                </a:gridCol>
                <a:gridCol w="3205737">
                  <a:extLst>
                    <a:ext uri="{9D8B030D-6E8A-4147-A177-3AD203B41FA5}">
                      <a16:colId xmlns:a16="http://schemas.microsoft.com/office/drawing/2014/main" val="20001"/>
                    </a:ext>
                  </a:extLst>
                </a:gridCol>
                <a:gridCol w="5973045">
                  <a:extLst>
                    <a:ext uri="{9D8B030D-6E8A-4147-A177-3AD203B41FA5}">
                      <a16:colId xmlns:a16="http://schemas.microsoft.com/office/drawing/2014/main" val="20002"/>
                    </a:ext>
                  </a:extLst>
                </a:gridCol>
              </a:tblGrid>
              <a:tr h="39328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Suffix</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Branch condition</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Flags (APSR)</a:t>
                      </a:r>
                      <a:endParaRPr lang="en-GB" sz="14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0"/>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EQ</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Equal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APSR.Z = 1</a:t>
                      </a:r>
                    </a:p>
                  </a:txBody>
                  <a:tcPr marL="121872" marR="121872" marT="45717" marB="45717" anchor="ctr"/>
                </a:tc>
                <a:extLst>
                  <a:ext uri="{0D108BD9-81ED-4DB2-BD59-A6C34878D82A}">
                    <a16:rowId xmlns:a16="http://schemas.microsoft.com/office/drawing/2014/main" val="10001"/>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NE</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Not equal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APSR.Z = 0</a:t>
                      </a:r>
                    </a:p>
                  </a:txBody>
                  <a:tcPr marL="121872" marR="121872" marT="45717" marB="45717" anchor="ctr"/>
                </a:tc>
                <a:extLst>
                  <a:ext uri="{0D108BD9-81ED-4DB2-BD59-A6C34878D82A}">
                    <a16:rowId xmlns:a16="http://schemas.microsoft.com/office/drawing/2014/main" val="10002"/>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CS</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Carry</a:t>
                      </a:r>
                      <a:r>
                        <a:rPr lang="en-GB" sz="1200" b="0" i="0" u="none" strike="noStrike" baseline="0" dirty="0">
                          <a:effectLst/>
                          <a:latin typeface="+mn-lt"/>
                          <a:cs typeface="Arial" panose="020B0604020202020204" pitchFamily="34" charset="0"/>
                        </a:rPr>
                        <a:t> set</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1</a:t>
                      </a:r>
                    </a:p>
                  </a:txBody>
                  <a:tcPr marL="121872" marR="121872" marT="45717" marB="45717" anchor="ctr"/>
                </a:tc>
                <a:extLst>
                  <a:ext uri="{0D108BD9-81ED-4DB2-BD59-A6C34878D82A}">
                    <a16:rowId xmlns:a16="http://schemas.microsoft.com/office/drawing/2014/main" val="10003"/>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CC</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Carry clear</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0</a:t>
                      </a:r>
                    </a:p>
                  </a:txBody>
                  <a:tcPr marL="121872" marR="121872" marT="45717" marB="45717" anchor="ctr"/>
                </a:tc>
                <a:extLst>
                  <a:ext uri="{0D108BD9-81ED-4DB2-BD59-A6C34878D82A}">
                    <a16:rowId xmlns:a16="http://schemas.microsoft.com/office/drawing/2014/main" val="10004"/>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MI</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Negative</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1</a:t>
                      </a:r>
                    </a:p>
                  </a:txBody>
                  <a:tcPr marL="121872" marR="121872" marT="45717" marB="45717" anchor="ctr"/>
                </a:tc>
                <a:extLst>
                  <a:ext uri="{0D108BD9-81ED-4DB2-BD59-A6C34878D82A}">
                    <a16:rowId xmlns:a16="http://schemas.microsoft.com/office/drawing/2014/main" val="10005"/>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PL</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Positive</a:t>
                      </a:r>
                      <a:r>
                        <a:rPr lang="en-GB" sz="1200" b="0" i="0" u="none" strike="noStrike" baseline="0" dirty="0">
                          <a:effectLst/>
                          <a:latin typeface="+mn-lt"/>
                          <a:cs typeface="Arial" panose="020B0604020202020204" pitchFamily="34" charset="0"/>
                        </a:rPr>
                        <a:t> </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0</a:t>
                      </a:r>
                    </a:p>
                  </a:txBody>
                  <a:tcPr marL="121872" marR="121872" marT="45717" marB="45717" anchor="ctr"/>
                </a:tc>
                <a:extLst>
                  <a:ext uri="{0D108BD9-81ED-4DB2-BD59-A6C34878D82A}">
                    <a16:rowId xmlns:a16="http://schemas.microsoft.com/office/drawing/2014/main" val="10006"/>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VS</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Overflow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 1</a:t>
                      </a:r>
                    </a:p>
                  </a:txBody>
                  <a:tcPr marL="121872" marR="121872" marT="45717" marB="45717" anchor="ctr"/>
                </a:tc>
                <a:extLst>
                  <a:ext uri="{0D108BD9-81ED-4DB2-BD59-A6C34878D82A}">
                    <a16:rowId xmlns:a16="http://schemas.microsoft.com/office/drawing/2014/main" val="10007"/>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VC</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No overflow</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 0</a:t>
                      </a:r>
                    </a:p>
                  </a:txBody>
                  <a:tcPr marL="121872" marR="121872" marT="45717" marB="45717" anchor="ctr"/>
                </a:tc>
                <a:extLst>
                  <a:ext uri="{0D108BD9-81ED-4DB2-BD59-A6C34878D82A}">
                    <a16:rowId xmlns:a16="http://schemas.microsoft.com/office/drawing/2014/main" val="10008"/>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HI</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Unsigned</a:t>
                      </a:r>
                      <a:r>
                        <a:rPr lang="en-GB" sz="1200" b="0" i="0" u="none" strike="noStrike" baseline="0" dirty="0">
                          <a:effectLst/>
                          <a:latin typeface="+mn-lt"/>
                          <a:cs typeface="Arial" panose="020B0604020202020204" pitchFamily="34" charset="0"/>
                        </a:rPr>
                        <a:t> higher</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1 and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0</a:t>
                      </a:r>
                    </a:p>
                  </a:txBody>
                  <a:tcPr marL="121872" marR="121872" marT="45717" marB="45717" anchor="ctr"/>
                </a:tc>
                <a:extLst>
                  <a:ext uri="{0D108BD9-81ED-4DB2-BD59-A6C34878D82A}">
                    <a16:rowId xmlns:a16="http://schemas.microsoft.com/office/drawing/2014/main" val="10009"/>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Unsigned lower or same</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0 or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1</a:t>
                      </a:r>
                    </a:p>
                  </a:txBody>
                  <a:tcPr marL="121872" marR="121872" marT="45717" marB="45717" anchor="ctr"/>
                </a:tc>
                <a:extLst>
                  <a:ext uri="{0D108BD9-81ED-4DB2-BD59-A6C34878D82A}">
                    <a16:rowId xmlns:a16="http://schemas.microsoft.com/office/drawing/2014/main" val="10010"/>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GE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Signed greater than or equal</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a:t>
                      </a:r>
                    </a:p>
                  </a:txBody>
                  <a:tcPr marL="121872" marR="121872" marT="45717" marB="45717" anchor="ctr"/>
                </a:tc>
                <a:extLst>
                  <a:ext uri="{0D108BD9-81ED-4DB2-BD59-A6C34878D82A}">
                    <a16:rowId xmlns:a16="http://schemas.microsoft.com/office/drawing/2014/main" val="10011"/>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Singed less than</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a:t>
                      </a:r>
                    </a:p>
                  </a:txBody>
                  <a:tcPr marL="121872" marR="121872" marT="45717" marB="45717" anchor="ctr"/>
                </a:tc>
                <a:extLst>
                  <a:ext uri="{0D108BD9-81ED-4DB2-BD59-A6C34878D82A}">
                    <a16:rowId xmlns:a16="http://schemas.microsoft.com/office/drawing/2014/main" val="10012"/>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GT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Signed greater than</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0) and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a:t>
                      </a:r>
                    </a:p>
                  </a:txBody>
                  <a:tcPr marL="121872" marR="121872" marT="45717" marB="45717" anchor="ctr"/>
                </a:tc>
                <a:extLst>
                  <a:ext uri="{0D108BD9-81ED-4DB2-BD59-A6C34878D82A}">
                    <a16:rowId xmlns:a16="http://schemas.microsoft.com/office/drawing/2014/main" val="10013"/>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LE</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Signed less than or equal</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1) or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a:t>
                      </a:r>
                    </a:p>
                  </a:txBody>
                  <a:tcPr marL="121872" marR="121872" marT="45717" marB="45717"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817621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Conditional Branch Example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A simple loop</a:t>
            </a:r>
          </a:p>
          <a:p>
            <a:r>
              <a:rPr lang="en-US" dirty="0"/>
              <a:t>--------------------------------------------------------</a:t>
            </a:r>
          </a:p>
          <a:p>
            <a:r>
              <a:rPr lang="en-US" dirty="0">
                <a:latin typeface="Calibri" panose="020F0502020204030204" pitchFamily="34" charset="0"/>
              </a:rPr>
              <a:t>MOVS R0, #4 	; Loop counter starting value is 4</a:t>
            </a:r>
          </a:p>
          <a:p>
            <a:r>
              <a:rPr lang="en-GB" dirty="0">
                <a:latin typeface="Calibri" panose="020F0502020204030204" pitchFamily="34" charset="0"/>
              </a:rPr>
              <a:t>loop 		; “loop” is an address label</a:t>
            </a:r>
          </a:p>
          <a:p>
            <a:r>
              <a:rPr lang="en-US" dirty="0">
                <a:latin typeface="Calibri" panose="020F0502020204030204" pitchFamily="34" charset="0"/>
              </a:rPr>
              <a:t>SUBS R0, #1 	; Decrement by 1 and update flag</a:t>
            </a:r>
          </a:p>
          <a:p>
            <a:r>
              <a:rPr lang="en-US" dirty="0">
                <a:latin typeface="Calibri" panose="020F0502020204030204" pitchFamily="34" charset="0"/>
              </a:rPr>
              <a:t>BGT loop 	; branch to loop if R0 is Greater Than (GT) 1</a:t>
            </a:r>
          </a:p>
          <a:p>
            <a:r>
              <a:rPr lang="en-US" dirty="0"/>
              <a:t>--------------------------------------------------------</a:t>
            </a: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2989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a:t>
            </a:r>
            <a:endParaRPr lang="en-US" dirty="0"/>
          </a:p>
        </p:txBody>
      </p:sp>
      <p:sp>
        <p:nvSpPr>
          <p:cNvPr id="6" name="Rectangle 5">
            <a:extLst>
              <a:ext uri="{FF2B5EF4-FFF2-40B4-BE49-F238E27FC236}">
                <a16:creationId xmlns:a16="http://schemas.microsoft.com/office/drawing/2014/main" id="{C662AD81-7DE7-49FF-BDFC-180B81E03A5F}"/>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AA477B59-5D23-4970-A2B7-EB093D844443}"/>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49299C0E-6932-4086-A37B-658EC377DAB3}"/>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F5499C39-9D49-4A87-BBF5-32C84711EA22}"/>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19A2887A-CD6F-4685-AE40-1E6B9F70A688}"/>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242AD02C-4C92-4BF6-A4B9-76EACB8365DA}"/>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65CFC688-9D1F-4880-8432-33C31DBE54D0}"/>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9DCB29C5-B6A6-4FD2-8C0F-A9BA8516374D}"/>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123D96EC-1013-48A8-8ACA-FF19AAABDEBB}"/>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C1EA8CFB-B9B3-4012-86AB-4E9124C5B030}"/>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619AF0B5-10A1-40FB-8CCD-EC5EE16896DF}"/>
              </a:ext>
            </a:extLst>
          </p:cNvPr>
          <p:cNvSpPr/>
          <p:nvPr/>
        </p:nvSpPr>
        <p:spPr bwMode="auto">
          <a:xfrm>
            <a:off x="2888121" y="3438865"/>
            <a:ext cx="2786561"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076388FE-556B-46F7-A0B2-F57EC8210A20}"/>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4474391E-4AAA-4E85-8A77-C0C75117C33D}"/>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56E2A0E3-AD7B-40CA-B5FC-478587E1855D}"/>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1D2062AD-A0FB-440B-A0CF-054820450024}"/>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B8C867FC-EA75-4C58-A0EA-A368444FC78A}"/>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FF0FC90F-CC9B-44BB-A91C-01C30B7D1AF2}"/>
              </a:ext>
            </a:extLst>
          </p:cNvPr>
          <p:cNvSpPr txBox="1">
            <a:spLocks noChangeArrowheads="1"/>
          </p:cNvSpPr>
          <p:nvPr/>
        </p:nvSpPr>
        <p:spPr bwMode="auto">
          <a:xfrm>
            <a:off x="448557" y="1585050"/>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 </a:t>
            </a:r>
          </a:p>
          <a:p>
            <a:pPr eaLnBrk="1" hangingPunct="1"/>
            <a:r>
              <a:rPr lang="en-GB" b="0" dirty="0"/>
              <a:t>application development</a:t>
            </a:r>
          </a:p>
        </p:txBody>
      </p:sp>
      <p:sp>
        <p:nvSpPr>
          <p:cNvPr id="23" name="Up Arrow 40">
            <a:extLst>
              <a:ext uri="{FF2B5EF4-FFF2-40B4-BE49-F238E27FC236}">
                <a16:creationId xmlns:a16="http://schemas.microsoft.com/office/drawing/2014/main" id="{B0F14987-C20D-400D-99EB-DB523F40BDF4}"/>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01626443-61F6-4FEC-9061-76F139BFC473}"/>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7835D95E-8418-4DD4-95EF-7E5CE3915407}"/>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6DB819B6-2641-48B5-9942-E0658AB90451}"/>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E4A9D7AC-434C-45BB-88EE-45FB3D9279CA}"/>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04B0A337-D4AC-4B51-979C-3C3D0C33115D}"/>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F271619B-BACD-4584-ACEF-FBE42B9F6973}"/>
              </a:ext>
            </a:extLst>
          </p:cNvPr>
          <p:cNvSpPr/>
          <p:nvPr/>
        </p:nvSpPr>
        <p:spPr bwMode="auto">
          <a:xfrm>
            <a:off x="2789734" y="3310277"/>
            <a:ext cx="2901874" cy="129075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Barrier Instructions</a:t>
            </a:r>
            <a:endParaRPr lang="en-US" dirty="0"/>
          </a:p>
        </p:txBody>
      </p:sp>
      <p:graphicFrame>
        <p:nvGraphicFramePr>
          <p:cNvPr id="6" name="Table 5">
            <a:extLst>
              <a:ext uri="{FF2B5EF4-FFF2-40B4-BE49-F238E27FC236}">
                <a16:creationId xmlns:a16="http://schemas.microsoft.com/office/drawing/2014/main" id="{8257DECD-7CB2-475D-AD9A-88CB0460A12E}"/>
              </a:ext>
            </a:extLst>
          </p:cNvPr>
          <p:cNvGraphicFramePr>
            <a:graphicFrameLocks noGrp="1"/>
          </p:cNvGraphicFramePr>
          <p:nvPr>
            <p:extLst>
              <p:ext uri="{D42A27DB-BD31-4B8C-83A1-F6EECF244321}">
                <p14:modId xmlns:p14="http://schemas.microsoft.com/office/powerpoint/2010/main" val="680182823"/>
              </p:ext>
            </p:extLst>
          </p:nvPr>
        </p:nvGraphicFramePr>
        <p:xfrm>
          <a:off x="492125" y="1413350"/>
          <a:ext cx="11336671" cy="2771775"/>
        </p:xfrm>
        <a:graphic>
          <a:graphicData uri="http://schemas.openxmlformats.org/drawingml/2006/table">
            <a:tbl>
              <a:tblPr firstRow="1" bandRow="1">
                <a:tableStyleId>{5C22544A-7EE6-4342-B048-85BDC9FD1C3A}</a:tableStyleId>
              </a:tblPr>
              <a:tblGrid>
                <a:gridCol w="3643238">
                  <a:extLst>
                    <a:ext uri="{9D8B030D-6E8A-4147-A177-3AD203B41FA5}">
                      <a16:colId xmlns:a16="http://schemas.microsoft.com/office/drawing/2014/main" val="20000"/>
                    </a:ext>
                  </a:extLst>
                </a:gridCol>
                <a:gridCol w="7693433">
                  <a:extLst>
                    <a:ext uri="{9D8B030D-6E8A-4147-A177-3AD203B41FA5}">
                      <a16:colId xmlns:a16="http://schemas.microsoft.com/office/drawing/2014/main" val="20001"/>
                    </a:ext>
                  </a:extLst>
                </a:gridCol>
              </a:tblGrid>
              <a:tr h="518241">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5" marB="45725"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0"/>
                  </a:ext>
                </a:extLst>
              </a:tr>
              <a:tr h="75117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DMB</a:t>
                      </a:r>
                    </a:p>
                  </a:txBody>
                  <a:tcPr marL="121872" marR="121872" marT="45725" marB="45725"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Data memory barrier,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Ensures that all memory accesses are completed before new memory</a:t>
                      </a:r>
                      <a:r>
                        <a:rPr lang="en-GB" sz="1200" b="0" i="0" u="none" strike="noStrike" baseline="0" dirty="0">
                          <a:effectLst/>
                          <a:latin typeface="+mn-lt"/>
                          <a:cs typeface="Arial" panose="020B0604020202020204" pitchFamily="34" charset="0"/>
                        </a:rPr>
                        <a:t> access is committed</a:t>
                      </a:r>
                      <a:endParaRPr lang="en-GB" sz="12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1"/>
                  </a:ext>
                </a:extLst>
              </a:tr>
              <a:tr h="75117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DSB</a:t>
                      </a:r>
                    </a:p>
                  </a:txBody>
                  <a:tcPr marL="121872" marR="121872" marT="45725" marB="45725"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Data synchronization barrier,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Ensures that all</a:t>
                      </a:r>
                      <a:r>
                        <a:rPr lang="en-GB" sz="1200" b="0" i="0" u="none" strike="noStrike" baseline="0" dirty="0">
                          <a:effectLst/>
                          <a:latin typeface="+mn-lt"/>
                          <a:cs typeface="Arial" panose="020B0604020202020204" pitchFamily="34" charset="0"/>
                        </a:rPr>
                        <a:t> memory accesses are completed before the next instruction is executed</a:t>
                      </a:r>
                      <a:endParaRPr lang="en-GB" sz="12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2"/>
                  </a:ext>
                </a:extLst>
              </a:tr>
              <a:tr h="75117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ISB</a:t>
                      </a:r>
                    </a:p>
                  </a:txBody>
                  <a:tcPr marL="121872" marR="121872" marT="45725" marB="45725"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Instruction synchronization barrier,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Flushes</a:t>
                      </a:r>
                      <a:r>
                        <a:rPr lang="en-GB" sz="1200" b="0" i="0" u="none" strike="noStrike" baseline="0" dirty="0">
                          <a:effectLst/>
                          <a:latin typeface="+mn-lt"/>
                          <a:cs typeface="Arial" panose="020B0604020202020204" pitchFamily="34" charset="0"/>
                        </a:rPr>
                        <a:t> the pipeline and ensures that all previous instructions are completed before executing new instructions</a:t>
                      </a:r>
                      <a:endParaRPr lang="en-GB" sz="12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74441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Exception-Related Instructions</a:t>
            </a:r>
            <a:endParaRPr lang="en-US" dirty="0"/>
          </a:p>
        </p:txBody>
      </p:sp>
      <p:graphicFrame>
        <p:nvGraphicFramePr>
          <p:cNvPr id="6" name="Table 5">
            <a:extLst>
              <a:ext uri="{FF2B5EF4-FFF2-40B4-BE49-F238E27FC236}">
                <a16:creationId xmlns:a16="http://schemas.microsoft.com/office/drawing/2014/main" id="{CC65553C-AA4C-4C75-9957-BD85D982D807}"/>
              </a:ext>
            </a:extLst>
          </p:cNvPr>
          <p:cNvGraphicFramePr>
            <a:graphicFrameLocks noGrp="1"/>
          </p:cNvGraphicFramePr>
          <p:nvPr>
            <p:extLst>
              <p:ext uri="{D42A27DB-BD31-4B8C-83A1-F6EECF244321}">
                <p14:modId xmlns:p14="http://schemas.microsoft.com/office/powerpoint/2010/main" val="2005335549"/>
              </p:ext>
            </p:extLst>
          </p:nvPr>
        </p:nvGraphicFramePr>
        <p:xfrm>
          <a:off x="492125" y="1467939"/>
          <a:ext cx="11552486" cy="2286000"/>
        </p:xfrm>
        <a:graphic>
          <a:graphicData uri="http://schemas.openxmlformats.org/drawingml/2006/table">
            <a:tbl>
              <a:tblPr firstRow="1" bandRow="1">
                <a:tableStyleId>{5C22544A-7EE6-4342-B048-85BDC9FD1C3A}</a:tableStyleId>
              </a:tblPr>
              <a:tblGrid>
                <a:gridCol w="1828086">
                  <a:extLst>
                    <a:ext uri="{9D8B030D-6E8A-4147-A177-3AD203B41FA5}">
                      <a16:colId xmlns:a16="http://schemas.microsoft.com/office/drawing/2014/main" val="20000"/>
                    </a:ext>
                  </a:extLst>
                </a:gridCol>
                <a:gridCol w="5598512">
                  <a:extLst>
                    <a:ext uri="{9D8B030D-6E8A-4147-A177-3AD203B41FA5}">
                      <a16:colId xmlns:a16="http://schemas.microsoft.com/office/drawing/2014/main" val="20001"/>
                    </a:ext>
                  </a:extLst>
                </a:gridCol>
                <a:gridCol w="1624965">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77">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2" marB="45722" anchor="ctr"/>
                </a:tc>
                <a:extLst>
                  <a:ext uri="{0D108BD9-81ED-4DB2-BD59-A6C34878D82A}">
                    <a16:rowId xmlns:a16="http://schemas.microsoft.com/office/drawing/2014/main" val="10000"/>
                  </a:ext>
                </a:extLst>
              </a:tr>
              <a:tr h="8375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SVC  &lt;immed8&gt;</a:t>
                      </a: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Supervisor call</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Trigger</a:t>
                      </a:r>
                      <a:r>
                        <a:rPr lang="en-GB" sz="1200" b="0" i="0" u="none" strike="noStrike" baseline="0" dirty="0">
                          <a:effectLst/>
                          <a:latin typeface="+mn-lt"/>
                          <a:cs typeface="Arial" panose="020B0604020202020204" pitchFamily="34" charset="0"/>
                        </a:rPr>
                        <a:t> the SVC exception.</a:t>
                      </a:r>
                      <a:endParaRPr lang="en-GB" sz="12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SVC  #3</a:t>
                      </a:r>
                    </a:p>
                  </a:txBody>
                  <a:tcPr marL="121872" marR="121872" marT="45722" marB="457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Trigger</a:t>
                      </a:r>
                      <a:r>
                        <a:rPr lang="en-GB" sz="1200" b="0" i="0" u="none" strike="noStrike" baseline="0" dirty="0">
                          <a:effectLst/>
                          <a:latin typeface="+mn-lt"/>
                          <a:cs typeface="Arial" panose="020B0604020202020204" pitchFamily="34" charset="0"/>
                        </a:rPr>
                        <a:t> SVC exception, with parameter = 3</a:t>
                      </a:r>
                      <a:endParaRPr lang="en-GB" sz="1200" b="0" i="0" u="none" strike="noStrike" dirty="0">
                        <a:effectLst/>
                        <a:latin typeface="+mn-lt"/>
                        <a:cs typeface="Arial" panose="020B0604020202020204" pitchFamily="34" charset="0"/>
                      </a:endParaRPr>
                    </a:p>
                  </a:txBody>
                  <a:tcPr marL="121872" marR="121872" marT="45722" marB="45722" anchor="ctr"/>
                </a:tc>
                <a:extLst>
                  <a:ext uri="{0D108BD9-81ED-4DB2-BD59-A6C34878D82A}">
                    <a16:rowId xmlns:a16="http://schemas.microsoft.com/office/drawing/2014/main" val="10001"/>
                  </a:ext>
                </a:extLst>
              </a:tr>
              <a:tr h="93023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CPS</a:t>
                      </a: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Change</a:t>
                      </a:r>
                      <a:r>
                        <a:rPr lang="en-GB" sz="1200" b="0" i="0" u="none" strike="noStrike" baseline="0" dirty="0">
                          <a:effectLst/>
                          <a:latin typeface="+mn-lt"/>
                          <a:cs typeface="Arial" panose="020B0604020202020204" pitchFamily="34" charset="0"/>
                        </a:rPr>
                        <a:t> processor state.</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Enable or disable interrupt.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Does not block NMI and hard fault handler</a:t>
                      </a:r>
                      <a:endParaRPr lang="en-GB" sz="12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CPSIE I</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CPSID</a:t>
                      </a:r>
                      <a:r>
                        <a:rPr lang="en-GB" sz="1200" b="0" i="0" u="none" strike="noStrike" baseline="0" dirty="0">
                          <a:effectLst/>
                          <a:latin typeface="+mn-lt"/>
                          <a:cs typeface="Arial" panose="020B0604020202020204" pitchFamily="34" charset="0"/>
                        </a:rPr>
                        <a:t> I</a:t>
                      </a:r>
                      <a:endParaRPr lang="en-GB" sz="1200" b="0" i="0" u="none" strike="noStrike" dirty="0">
                        <a:effectLst/>
                        <a:latin typeface="+mn-lt"/>
                        <a:cs typeface="Arial" panose="020B0604020202020204" pitchFamily="34" charset="0"/>
                      </a:endParaRPr>
                    </a:p>
                  </a:txBody>
                  <a:tcPr marL="121872" marR="121872" marT="45722" marB="457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Enable interrupt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(clearing PRIMASK)</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Disable interrupt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(Setting PRIMASK)</a:t>
                      </a:r>
                    </a:p>
                  </a:txBody>
                  <a:tcPr marL="121872" marR="121872" marT="45722" marB="45722"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7749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Other Instructions</a:t>
            </a:r>
            <a:endParaRPr lang="en-US" dirty="0"/>
          </a:p>
        </p:txBody>
      </p:sp>
      <p:graphicFrame>
        <p:nvGraphicFramePr>
          <p:cNvPr id="6" name="Table 5">
            <a:extLst>
              <a:ext uri="{FF2B5EF4-FFF2-40B4-BE49-F238E27FC236}">
                <a16:creationId xmlns:a16="http://schemas.microsoft.com/office/drawing/2014/main" id="{995B2325-F915-432C-A6B5-1F92482A4A9F}"/>
              </a:ext>
            </a:extLst>
          </p:cNvPr>
          <p:cNvGraphicFramePr>
            <a:graphicFrameLocks noGrp="1"/>
          </p:cNvGraphicFramePr>
          <p:nvPr>
            <p:extLst>
              <p:ext uri="{D42A27DB-BD31-4B8C-83A1-F6EECF244321}">
                <p14:modId xmlns:p14="http://schemas.microsoft.com/office/powerpoint/2010/main" val="1244069729"/>
              </p:ext>
            </p:extLst>
          </p:nvPr>
        </p:nvGraphicFramePr>
        <p:xfrm>
          <a:off x="492125" y="1467941"/>
          <a:ext cx="11552486" cy="3883025"/>
        </p:xfrm>
        <a:graphic>
          <a:graphicData uri="http://schemas.openxmlformats.org/drawingml/2006/table">
            <a:tbl>
              <a:tblPr firstRow="1" bandRow="1">
                <a:tableStyleId>{5C22544A-7EE6-4342-B048-85BDC9FD1C3A}</a:tableStyleId>
              </a:tblPr>
              <a:tblGrid>
                <a:gridCol w="1942341">
                  <a:extLst>
                    <a:ext uri="{9D8B030D-6E8A-4147-A177-3AD203B41FA5}">
                      <a16:colId xmlns:a16="http://schemas.microsoft.com/office/drawing/2014/main" val="20000"/>
                    </a:ext>
                  </a:extLst>
                </a:gridCol>
                <a:gridCol w="5484257">
                  <a:extLst>
                    <a:ext uri="{9D8B030D-6E8A-4147-A177-3AD203B41FA5}">
                      <a16:colId xmlns:a16="http://schemas.microsoft.com/office/drawing/2014/main" val="20001"/>
                    </a:ext>
                  </a:extLst>
                </a:gridCol>
                <a:gridCol w="1624965">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296">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a:t>
                      </a:r>
                      <a:endParaRPr lang="en-GB" sz="14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Example explanation</a:t>
                      </a:r>
                      <a:endParaRPr lang="en-GB" sz="1400" b="0" i="0" u="none" strike="noStrike" dirty="0">
                        <a:effectLst/>
                        <a:latin typeface="+mn-lt"/>
                        <a:cs typeface="Arial" panose="020B0604020202020204" pitchFamily="34" charset="0"/>
                      </a:endParaRPr>
                    </a:p>
                  </a:txBody>
                  <a:tcPr marL="121872" marR="121872" marT="45729" marB="45729" anchor="ctr"/>
                </a:tc>
                <a:extLst>
                  <a:ext uri="{0D108BD9-81ED-4DB2-BD59-A6C34878D82A}">
                    <a16:rowId xmlns:a16="http://schemas.microsoft.com/office/drawing/2014/main" val="10000"/>
                  </a:ext>
                </a:extLst>
              </a:tr>
              <a:tr h="79185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NOP</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No operation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Used to produce instruction alignment or to introduce delay</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NOP</a:t>
                      </a:r>
                    </a:p>
                  </a:txBody>
                  <a:tcPr marL="121872" marR="121872" marT="45729" marB="4572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No operation</a:t>
                      </a:r>
                    </a:p>
                  </a:txBody>
                  <a:tcPr marL="121872" marR="121872" marT="45729" marB="45729" anchor="ctr"/>
                </a:tc>
                <a:extLst>
                  <a:ext uri="{0D108BD9-81ED-4DB2-BD59-A6C34878D82A}">
                    <a16:rowId xmlns:a16="http://schemas.microsoft.com/office/drawing/2014/main" val="10001"/>
                  </a:ext>
                </a:extLst>
              </a:tr>
              <a:tr h="1554764">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BKPT  &lt;immed8&gt;</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Break</a:t>
                      </a:r>
                      <a:r>
                        <a:rPr lang="en-GB" sz="1200" b="0" i="0" u="none" strike="noStrike" baseline="0" dirty="0">
                          <a:effectLst/>
                          <a:latin typeface="+mn-lt"/>
                          <a:cs typeface="Arial" panose="020B0604020202020204" pitchFamily="34" charset="0"/>
                        </a:rPr>
                        <a:t>point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Put processor into halting stage,</a:t>
                      </a:r>
                      <a:r>
                        <a:rPr lang="en-GB" sz="1200" b="0" i="0" u="none" strike="noStrike" baseline="0" dirty="0">
                          <a:effectLst/>
                          <a:latin typeface="+mn-lt"/>
                          <a:cs typeface="Arial" panose="020B0604020202020204" pitchFamily="34" charset="0"/>
                        </a:rPr>
                        <a:t> during which users carry out debug tasks through the debugger.</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Usually BKPT is inserted by a debugger to replace the original instruction.</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An 8-bit immediate data can be used as an identifier for the debugger.</a:t>
                      </a:r>
                    </a:p>
                    <a:p>
                      <a:pPr marL="0" algn="l" rtl="0" eaLnBrk="1" fontAlgn="t" latinLnBrk="0" hangingPunct="1">
                        <a:spcBef>
                          <a:spcPts val="0"/>
                        </a:spcBef>
                        <a:spcAft>
                          <a:spcPts val="0"/>
                        </a:spcAft>
                      </a:pPr>
                      <a:endParaRPr lang="en-GB" sz="12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BKPT #0</a:t>
                      </a:r>
                    </a:p>
                  </a:txBody>
                  <a:tcPr marL="121872" marR="121872" marT="45729" marB="4572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Break</a:t>
                      </a:r>
                      <a:r>
                        <a:rPr lang="en-GB" sz="1200" b="0" i="0" u="none" strike="noStrike" baseline="0" dirty="0">
                          <a:effectLst/>
                          <a:latin typeface="+mn-lt"/>
                          <a:cs typeface="Arial" panose="020B0604020202020204" pitchFamily="34" charset="0"/>
                        </a:rPr>
                        <a:t>point, with identifier of 0</a:t>
                      </a:r>
                      <a:endParaRPr lang="en-GB" sz="1200" b="0" i="0" u="none" strike="noStrike" dirty="0">
                        <a:effectLst/>
                        <a:latin typeface="+mn-lt"/>
                        <a:cs typeface="Arial" panose="020B0604020202020204" pitchFamily="34" charset="0"/>
                      </a:endParaRPr>
                    </a:p>
                  </a:txBody>
                  <a:tcPr marL="121872" marR="121872" marT="45729" marB="45729" anchor="ctr"/>
                </a:tc>
                <a:extLst>
                  <a:ext uri="{0D108BD9-81ED-4DB2-BD59-A6C34878D82A}">
                    <a16:rowId xmlns:a16="http://schemas.microsoft.com/office/drawing/2014/main" val="10002"/>
                  </a:ext>
                </a:extLst>
              </a:tr>
              <a:tr h="101810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YIELD</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Indicates task is stalled</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Used in multithread system, indicates that the</a:t>
                      </a:r>
                      <a:r>
                        <a:rPr lang="en-GB" sz="1200" b="0" i="0" u="none" strike="noStrike" baseline="0" dirty="0">
                          <a:effectLst/>
                          <a:latin typeface="+mn-lt"/>
                          <a:cs typeface="Arial" panose="020B0604020202020204" pitchFamily="34" charset="0"/>
                        </a:rPr>
                        <a:t> current thread is delayed (e.g., waiting for hardware) and can be swapped out</a:t>
                      </a:r>
                      <a:endParaRPr lang="en-GB" sz="1200" b="0" i="0" u="none" strike="noStrike"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Executes</a:t>
                      </a:r>
                      <a:r>
                        <a:rPr lang="en-GB" sz="1200" b="0" i="0" u="none" strike="noStrike" baseline="0" dirty="0">
                          <a:effectLst/>
                          <a:latin typeface="+mn-lt"/>
                          <a:cs typeface="Arial" panose="020B0604020202020204" pitchFamily="34" charset="0"/>
                        </a:rPr>
                        <a:t> as NOP on the Cortex-M0 processor</a:t>
                      </a:r>
                      <a:endParaRPr lang="en-GB" sz="12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YIELD</a:t>
                      </a:r>
                    </a:p>
                  </a:txBody>
                  <a:tcPr marL="121872" marR="121872" marT="45729" marB="4572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Same</a:t>
                      </a:r>
                      <a:r>
                        <a:rPr lang="en-GB" sz="1200" b="0" i="0" u="none" strike="noStrike" baseline="0" dirty="0">
                          <a:effectLst/>
                          <a:latin typeface="+mn-lt"/>
                          <a:cs typeface="Arial" panose="020B0604020202020204" pitchFamily="34" charset="0"/>
                        </a:rPr>
                        <a:t> as NOP in Cortex-M0 processor</a:t>
                      </a:r>
                      <a:endParaRPr lang="en-GB" sz="1200" b="0" i="0" u="none" strike="noStrike" dirty="0">
                        <a:effectLst/>
                        <a:latin typeface="+mn-lt"/>
                        <a:cs typeface="Arial" panose="020B0604020202020204" pitchFamily="34" charset="0"/>
                      </a:endParaRPr>
                    </a:p>
                  </a:txBody>
                  <a:tcPr marL="121872" marR="121872" marT="45729" marB="4572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2219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Sleep Mode Related Instructions</a:t>
            </a:r>
            <a:endParaRPr lang="en-US" dirty="0"/>
          </a:p>
        </p:txBody>
      </p:sp>
      <p:graphicFrame>
        <p:nvGraphicFramePr>
          <p:cNvPr id="6" name="Table 5">
            <a:extLst>
              <a:ext uri="{FF2B5EF4-FFF2-40B4-BE49-F238E27FC236}">
                <a16:creationId xmlns:a16="http://schemas.microsoft.com/office/drawing/2014/main" id="{D05C1558-0259-46BF-BB7C-80D81389624B}"/>
              </a:ext>
            </a:extLst>
          </p:cNvPr>
          <p:cNvGraphicFramePr>
            <a:graphicFrameLocks noGrp="1"/>
          </p:cNvGraphicFramePr>
          <p:nvPr>
            <p:extLst>
              <p:ext uri="{D42A27DB-BD31-4B8C-83A1-F6EECF244321}">
                <p14:modId xmlns:p14="http://schemas.microsoft.com/office/powerpoint/2010/main" val="1740071979"/>
              </p:ext>
            </p:extLst>
          </p:nvPr>
        </p:nvGraphicFramePr>
        <p:xfrm>
          <a:off x="492125" y="1508883"/>
          <a:ext cx="11489011" cy="2535238"/>
        </p:xfrm>
        <a:graphic>
          <a:graphicData uri="http://schemas.openxmlformats.org/drawingml/2006/table">
            <a:tbl>
              <a:tblPr firstRow="1" bandRow="1">
                <a:tableStyleId>{5C22544A-7EE6-4342-B048-85BDC9FD1C3A}</a:tableStyleId>
              </a:tblPr>
              <a:tblGrid>
                <a:gridCol w="2828064">
                  <a:extLst>
                    <a:ext uri="{9D8B030D-6E8A-4147-A177-3AD203B41FA5}">
                      <a16:colId xmlns:a16="http://schemas.microsoft.com/office/drawing/2014/main" val="20000"/>
                    </a:ext>
                  </a:extLst>
                </a:gridCol>
                <a:gridCol w="8660947">
                  <a:extLst>
                    <a:ext uri="{9D8B030D-6E8A-4147-A177-3AD203B41FA5}">
                      <a16:colId xmlns:a16="http://schemas.microsoft.com/office/drawing/2014/main" val="20001"/>
                    </a:ext>
                  </a:extLst>
                </a:gridCol>
              </a:tblGrid>
              <a:tr h="328683">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Syntax</a:t>
                      </a:r>
                      <a:endParaRPr lang="en-GB" sz="1400" b="0" i="0" u="none" strike="noStrike" dirty="0">
                        <a:effectLst/>
                        <a:latin typeface="+mn-lt"/>
                        <a:cs typeface="Arial" panose="020B0604020202020204" pitchFamily="34" charset="0"/>
                      </a:endParaRPr>
                    </a:p>
                  </a:txBody>
                  <a:tcPr marL="121872" marR="121872" marT="45732" marB="4573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Description</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32" marB="45732" anchor="ctr"/>
                </a:tc>
                <a:extLst>
                  <a:ext uri="{0D108BD9-81ED-4DB2-BD59-A6C34878D82A}">
                    <a16:rowId xmlns:a16="http://schemas.microsoft.com/office/drawing/2014/main" val="10000"/>
                  </a:ext>
                </a:extLst>
              </a:tr>
              <a:tr h="5813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WFI</a:t>
                      </a:r>
                    </a:p>
                  </a:txBody>
                  <a:tcPr marL="121872" marR="121872" marT="45732" marB="4573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Wait for interrupt.</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Stops program execution until an interrupt arrives or until the processor enters a debug state</a:t>
                      </a:r>
                    </a:p>
                  </a:txBody>
                  <a:tcPr marL="121872" marR="121872" marT="45732" marB="45732" anchor="ctr"/>
                </a:tc>
                <a:extLst>
                  <a:ext uri="{0D108BD9-81ED-4DB2-BD59-A6C34878D82A}">
                    <a16:rowId xmlns:a16="http://schemas.microsoft.com/office/drawing/2014/main" val="10001"/>
                  </a:ext>
                </a:extLst>
              </a:tr>
              <a:tr h="979574">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WFE</a:t>
                      </a:r>
                    </a:p>
                  </a:txBody>
                  <a:tcPr marL="121872" marR="121872" marT="45732" marB="4573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Wait</a:t>
                      </a:r>
                      <a:r>
                        <a:rPr lang="en-GB" sz="1200" b="0" i="0" u="none" strike="noStrike" baseline="0" dirty="0">
                          <a:effectLst/>
                          <a:latin typeface="+mn-lt"/>
                          <a:cs typeface="Arial" panose="020B0604020202020204" pitchFamily="34" charset="0"/>
                        </a:rPr>
                        <a:t> for event.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Stops the program execution until an event arrives (internal event register is set) or until the processor enters a debug state</a:t>
                      </a:r>
                    </a:p>
                  </a:txBody>
                  <a:tcPr marL="121872" marR="121872" marT="45732" marB="45732" anchor="ctr"/>
                </a:tc>
                <a:extLst>
                  <a:ext uri="{0D108BD9-81ED-4DB2-BD59-A6C34878D82A}">
                    <a16:rowId xmlns:a16="http://schemas.microsoft.com/office/drawing/2014/main" val="10002"/>
                  </a:ext>
                </a:extLst>
              </a:tr>
              <a:tr h="64564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SEV</a:t>
                      </a:r>
                    </a:p>
                  </a:txBody>
                  <a:tcPr marL="121872" marR="121872" marT="45732" marB="4573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Send event to all processors in multiprocessing environment (including itself).</a:t>
                      </a:r>
                    </a:p>
                  </a:txBody>
                  <a:tcPr marL="121872" marR="121872"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83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Low-Power Requirements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low-power requirements of systems vary  but can be summarized as follows: </a:t>
            </a:r>
            <a:endParaRPr lang="en-US" altLang="en-US" dirty="0">
              <a:ea typeface="ＭＳ Ｐゴシック" panose="020B0600070205080204" pitchFamily="34" charset="-128"/>
            </a:endParaRPr>
          </a:p>
          <a:p>
            <a:pPr lvl="1"/>
            <a:r>
              <a:rPr lang="en-GB" dirty="0"/>
              <a:t>Low operating power</a:t>
            </a:r>
            <a:endParaRPr lang="en-US" altLang="en-US" dirty="0">
              <a:ea typeface="ＭＳ Ｐゴシック" panose="020B0600070205080204" pitchFamily="34" charset="-128"/>
            </a:endParaRPr>
          </a:p>
          <a:p>
            <a:pPr lvl="1"/>
            <a:r>
              <a:rPr lang="en-GB" dirty="0"/>
              <a:t>Low standby power</a:t>
            </a:r>
          </a:p>
          <a:p>
            <a:pPr lvl="1"/>
            <a:r>
              <a:rPr lang="en-GB" dirty="0"/>
              <a:t>High energy efficiency</a:t>
            </a:r>
          </a:p>
          <a:p>
            <a:pPr lvl="1"/>
            <a:r>
              <a:rPr lang="en-GB" dirty="0"/>
              <a:t>Wakeup latency</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713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Low Power Features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76114"/>
            <a:ext cx="11180763" cy="4086225"/>
          </a:xfrm>
        </p:spPr>
        <p:txBody>
          <a:bodyPr wrap="square" numCol="1" anchor="t" anchorCtr="0" compatLnSpc="1">
            <a:prstTxWarp prst="textNoShape">
              <a:avLst/>
            </a:prstTxWarp>
          </a:bodyPr>
          <a:lstStyle/>
          <a:p>
            <a:r>
              <a:rPr lang="en-GB" dirty="0"/>
              <a:t>Two architectural sleep modes:</a:t>
            </a:r>
            <a:endParaRPr lang="en-US" altLang="en-US" dirty="0">
              <a:ea typeface="ＭＳ Ｐゴシック" panose="020B0600070205080204" pitchFamily="34" charset="-128"/>
            </a:endParaRPr>
          </a:p>
          <a:p>
            <a:pPr lvl="1"/>
            <a:r>
              <a:rPr lang="en-GB" dirty="0"/>
              <a:t>Normal sleep and deep sleep</a:t>
            </a:r>
          </a:p>
          <a:p>
            <a:r>
              <a:rPr lang="en-GB" dirty="0"/>
              <a:t>Two instructions for entering sleep modes:</a:t>
            </a:r>
            <a:endParaRPr lang="en-US" altLang="en-US" dirty="0">
              <a:ea typeface="ＭＳ Ｐゴシック" panose="020B0600070205080204" pitchFamily="34" charset="-128"/>
            </a:endParaRPr>
          </a:p>
          <a:p>
            <a:pPr lvl="1"/>
            <a:r>
              <a:rPr lang="en-GB" dirty="0"/>
              <a:t>WFE and WFI</a:t>
            </a:r>
            <a:endParaRPr lang="en-US" altLang="en-US" dirty="0">
              <a:ea typeface="ＭＳ Ｐゴシック" panose="020B0600070205080204" pitchFamily="34" charset="-128"/>
            </a:endParaRPr>
          </a:p>
          <a:p>
            <a:r>
              <a:rPr lang="en-GB" dirty="0"/>
              <a:t>Sleep-on-exit feature</a:t>
            </a:r>
            <a:endParaRPr lang="en-US" altLang="en-US" dirty="0">
              <a:ea typeface="ＭＳ Ｐゴシック" panose="020B0600070205080204" pitchFamily="34" charset="-128"/>
            </a:endParaRPr>
          </a:p>
          <a:p>
            <a:pPr lvl="1"/>
            <a:r>
              <a:rPr lang="en-GB" dirty="0"/>
              <a:t>Allow processor to stay in sleep mode as much as possible.</a:t>
            </a:r>
            <a:endParaRPr lang="en-US" altLang="en-US" dirty="0">
              <a:ea typeface="ＭＳ Ｐゴシック" panose="020B0600070205080204" pitchFamily="34" charset="-128"/>
            </a:endParaRPr>
          </a:p>
          <a:p>
            <a:r>
              <a:rPr lang="en-GB" dirty="0"/>
              <a:t>Wakeup interrupt controller (WIC)</a:t>
            </a:r>
            <a:endParaRPr lang="en-US" altLang="en-US" dirty="0">
              <a:ea typeface="ＭＳ Ｐゴシック" panose="020B0600070205080204" pitchFamily="34" charset="-128"/>
            </a:endParaRPr>
          </a:p>
          <a:p>
            <a:pPr lvl="1"/>
            <a:r>
              <a:rPr lang="en-GB" dirty="0"/>
              <a:t>An optional feature allows the clock of the processor to be completely removed during deep sleep.</a:t>
            </a:r>
            <a:endParaRPr lang="en-US" altLang="en-US" dirty="0">
              <a:ea typeface="ＭＳ Ｐゴシック" panose="020B0600070205080204" pitchFamily="34" charset="-128"/>
            </a:endParaRPr>
          </a:p>
          <a:p>
            <a:r>
              <a:rPr lang="en-GB" dirty="0"/>
              <a:t>Low-power design implementation</a:t>
            </a:r>
            <a:endParaRPr lang="en-US" altLang="en-US" dirty="0">
              <a:ea typeface="ＭＳ Ｐゴシック" panose="020B0600070205080204" pitchFamily="34" charset="-128"/>
            </a:endParaRPr>
          </a:p>
          <a:p>
            <a:pPr lvl="1"/>
            <a:r>
              <a:rPr lang="en-GB" dirty="0"/>
              <a:t>Since the gate count is very low, the static leakage power is tiny compared to other 32-bit processors.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25859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Sleep Mode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Cortex-M0 processor supports two sleep modes: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Normal sleep: switch off some of the clock signals.</a:t>
            </a:r>
          </a:p>
          <a:p>
            <a:pPr lvl="1"/>
            <a:r>
              <a:rPr lang="en-IN" altLang="en-US" dirty="0">
                <a:ea typeface="ＭＳ Ｐゴシック" panose="020B0600070205080204" pitchFamily="34" charset="-128"/>
              </a:rPr>
              <a:t>Deep sleep: reduce voltage supplies to the memory blocks and switch off additional components.</a:t>
            </a:r>
          </a:p>
          <a:p>
            <a:r>
              <a:rPr lang="en-IN" altLang="en-US" dirty="0">
                <a:ea typeface="ＭＳ Ｐゴシック" panose="020B0600070205080204" pitchFamily="34" charset="-128"/>
              </a:rPr>
              <a:t>To enter a sleep mode: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Use WFE instruction.</a:t>
            </a:r>
          </a:p>
          <a:p>
            <a:pPr lvl="1"/>
            <a:r>
              <a:rPr lang="en-IN" altLang="en-US" dirty="0">
                <a:ea typeface="ＭＳ Ｐゴシック" panose="020B0600070205080204" pitchFamily="34" charset="-128"/>
              </a:rPr>
              <a:t>Use WFI instruction.</a:t>
            </a:r>
          </a:p>
          <a:p>
            <a:pPr lvl="1"/>
            <a:r>
              <a:rPr lang="en-IN" altLang="en-US" dirty="0">
                <a:ea typeface="ＭＳ Ｐゴシック" panose="020B0600070205080204" pitchFamily="34" charset="-128"/>
              </a:rPr>
              <a:t>Use the sleep-on-exit feature.</a:t>
            </a:r>
          </a:p>
          <a:p>
            <a:pPr lvl="1"/>
            <a:endParaRPr lang="en-IN"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676636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Sleep-on-Exit Feature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sleep-on-exit feature allows the processor to enter a sleep mode as soon as all the exception handlers are completed.</a:t>
            </a:r>
          </a:p>
          <a:p>
            <a:r>
              <a:rPr lang="en-IN" altLang="en-US" dirty="0">
                <a:ea typeface="ＭＳ Ｐゴシック" panose="020B0600070205080204" pitchFamily="34" charset="-128"/>
              </a:rPr>
              <a:t>The power consumption is reduced since: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execution of unnecessary programs in the main thread is avoided.</a:t>
            </a:r>
          </a:p>
          <a:p>
            <a:pPr lvl="1"/>
            <a:r>
              <a:rPr lang="en-IN" altLang="en-US" dirty="0">
                <a:ea typeface="ＭＳ Ｐゴシック" panose="020B0600070205080204" pitchFamily="34" charset="-128"/>
              </a:rPr>
              <a:t>The unnecessary stacking and unstacking operation is avoided.</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81A20343-62A8-45BE-9D17-B913403A4DE9}"/>
              </a:ext>
            </a:extLst>
          </p:cNvPr>
          <p:cNvCxnSpPr/>
          <p:nvPr/>
        </p:nvCxnSpPr>
        <p:spPr bwMode="auto">
          <a:xfrm>
            <a:off x="1951757" y="5606695"/>
            <a:ext cx="895423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6" name="Rectangle 5">
            <a:extLst>
              <a:ext uri="{FF2B5EF4-FFF2-40B4-BE49-F238E27FC236}">
                <a16:creationId xmlns:a16="http://schemas.microsoft.com/office/drawing/2014/main" id="{0DCDE0F5-F8B1-444F-8393-20A029BF6876}"/>
              </a:ext>
            </a:extLst>
          </p:cNvPr>
          <p:cNvSpPr/>
          <p:nvPr/>
        </p:nvSpPr>
        <p:spPr bwMode="auto">
          <a:xfrm>
            <a:off x="1951757" y="5060595"/>
            <a:ext cx="2234327" cy="2540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Main thread</a:t>
            </a:r>
          </a:p>
        </p:txBody>
      </p:sp>
      <p:cxnSp>
        <p:nvCxnSpPr>
          <p:cNvPr id="7" name="Straight Arrow Connector 6">
            <a:extLst>
              <a:ext uri="{FF2B5EF4-FFF2-40B4-BE49-F238E27FC236}">
                <a16:creationId xmlns:a16="http://schemas.microsoft.com/office/drawing/2014/main" id="{45285FCD-BF89-4614-B1CD-013E3BBED353}"/>
              </a:ext>
            </a:extLst>
          </p:cNvPr>
          <p:cNvCxnSpPr/>
          <p:nvPr/>
        </p:nvCxnSpPr>
        <p:spPr bwMode="auto">
          <a:xfrm>
            <a:off x="4186084" y="4616095"/>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 name="TextBox 9">
            <a:extLst>
              <a:ext uri="{FF2B5EF4-FFF2-40B4-BE49-F238E27FC236}">
                <a16:creationId xmlns:a16="http://schemas.microsoft.com/office/drawing/2014/main" id="{D9E76566-FC4C-4855-98CD-2126B3B97B44}"/>
              </a:ext>
            </a:extLst>
          </p:cNvPr>
          <p:cNvSpPr txBox="1">
            <a:spLocks noChangeArrowheads="1"/>
          </p:cNvSpPr>
          <p:nvPr/>
        </p:nvSpPr>
        <p:spPr bwMode="auto">
          <a:xfrm>
            <a:off x="3745990" y="43493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WFI</a:t>
            </a:r>
          </a:p>
        </p:txBody>
      </p:sp>
      <p:sp>
        <p:nvSpPr>
          <p:cNvPr id="9" name="Rectangle 8">
            <a:extLst>
              <a:ext uri="{FF2B5EF4-FFF2-40B4-BE49-F238E27FC236}">
                <a16:creationId xmlns:a16="http://schemas.microsoft.com/office/drawing/2014/main" id="{65550705-F44D-4E19-9043-5CB1200081FE}"/>
              </a:ext>
            </a:extLst>
          </p:cNvPr>
          <p:cNvSpPr/>
          <p:nvPr/>
        </p:nvSpPr>
        <p:spPr bwMode="auto">
          <a:xfrm>
            <a:off x="5591002" y="5060595"/>
            <a:ext cx="1117163" cy="2540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Stacking</a:t>
            </a:r>
          </a:p>
        </p:txBody>
      </p:sp>
      <p:cxnSp>
        <p:nvCxnSpPr>
          <p:cNvPr id="10" name="Straight Arrow Connector 9">
            <a:extLst>
              <a:ext uri="{FF2B5EF4-FFF2-40B4-BE49-F238E27FC236}">
                <a16:creationId xmlns:a16="http://schemas.microsoft.com/office/drawing/2014/main" id="{31B5F905-982A-4A09-B114-63C469CD3675}"/>
              </a:ext>
            </a:extLst>
          </p:cNvPr>
          <p:cNvCxnSpPr/>
          <p:nvPr/>
        </p:nvCxnSpPr>
        <p:spPr bwMode="auto">
          <a:xfrm>
            <a:off x="5591002" y="4616095"/>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1" name="TextBox 12">
            <a:extLst>
              <a:ext uri="{FF2B5EF4-FFF2-40B4-BE49-F238E27FC236}">
                <a16:creationId xmlns:a16="http://schemas.microsoft.com/office/drawing/2014/main" id="{F43AB8A8-F278-4731-92ED-7F07E4CD32DE}"/>
              </a:ext>
            </a:extLst>
          </p:cNvPr>
          <p:cNvSpPr txBox="1">
            <a:spLocks noChangeArrowheads="1"/>
          </p:cNvSpPr>
          <p:nvPr/>
        </p:nvSpPr>
        <p:spPr bwMode="auto">
          <a:xfrm>
            <a:off x="5150908" y="43493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IRQ</a:t>
            </a:r>
          </a:p>
        </p:txBody>
      </p:sp>
      <p:sp>
        <p:nvSpPr>
          <p:cNvPr id="12" name="Rectangle 11">
            <a:extLst>
              <a:ext uri="{FF2B5EF4-FFF2-40B4-BE49-F238E27FC236}">
                <a16:creationId xmlns:a16="http://schemas.microsoft.com/office/drawing/2014/main" id="{56C34B55-3BCF-4AC6-ABBD-31F8F48F550A}"/>
              </a:ext>
            </a:extLst>
          </p:cNvPr>
          <p:cNvSpPr/>
          <p:nvPr/>
        </p:nvSpPr>
        <p:spPr bwMode="auto">
          <a:xfrm>
            <a:off x="6708166" y="4452582"/>
            <a:ext cx="1726525" cy="2540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ISR</a:t>
            </a:r>
          </a:p>
        </p:txBody>
      </p:sp>
      <p:cxnSp>
        <p:nvCxnSpPr>
          <p:cNvPr id="13" name="Straight Connector 12">
            <a:extLst>
              <a:ext uri="{FF2B5EF4-FFF2-40B4-BE49-F238E27FC236}">
                <a16:creationId xmlns:a16="http://schemas.microsoft.com/office/drawing/2014/main" id="{5A05A872-0607-47ED-B693-644D68030DDA}"/>
              </a:ext>
            </a:extLst>
          </p:cNvPr>
          <p:cNvCxnSpPr>
            <a:stCxn id="6" idx="3"/>
            <a:endCxn id="9" idx="1"/>
          </p:cNvCxnSpPr>
          <p:nvPr/>
        </p:nvCxnSpPr>
        <p:spPr bwMode="auto">
          <a:xfrm>
            <a:off x="4186084" y="5187595"/>
            <a:ext cx="1404918"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sp>
        <p:nvSpPr>
          <p:cNvPr id="14" name="TextBox 17">
            <a:extLst>
              <a:ext uri="{FF2B5EF4-FFF2-40B4-BE49-F238E27FC236}">
                <a16:creationId xmlns:a16="http://schemas.microsoft.com/office/drawing/2014/main" id="{30F30382-9456-4054-9EBA-0D41E82FD7B0}"/>
              </a:ext>
            </a:extLst>
          </p:cNvPr>
          <p:cNvSpPr txBox="1">
            <a:spLocks noChangeArrowheads="1"/>
          </p:cNvSpPr>
          <p:nvPr/>
        </p:nvSpPr>
        <p:spPr bwMode="auto">
          <a:xfrm>
            <a:off x="4380742" y="51875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Sleep</a:t>
            </a:r>
          </a:p>
        </p:txBody>
      </p:sp>
      <p:cxnSp>
        <p:nvCxnSpPr>
          <p:cNvPr id="15" name="Straight Connector 14">
            <a:extLst>
              <a:ext uri="{FF2B5EF4-FFF2-40B4-BE49-F238E27FC236}">
                <a16:creationId xmlns:a16="http://schemas.microsoft.com/office/drawing/2014/main" id="{F088F69C-24EF-4E0C-B166-F8B27378DDE6}"/>
              </a:ext>
            </a:extLst>
          </p:cNvPr>
          <p:cNvCxnSpPr/>
          <p:nvPr/>
        </p:nvCxnSpPr>
        <p:spPr bwMode="auto">
          <a:xfrm>
            <a:off x="8434691" y="5187595"/>
            <a:ext cx="1845012"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cxnSp>
        <p:nvCxnSpPr>
          <p:cNvPr id="16" name="Straight Arrow Connector 15">
            <a:extLst>
              <a:ext uri="{FF2B5EF4-FFF2-40B4-BE49-F238E27FC236}">
                <a16:creationId xmlns:a16="http://schemas.microsoft.com/office/drawing/2014/main" id="{927CED9E-41AD-4005-AE2B-19B1A6FE0AAF}"/>
              </a:ext>
            </a:extLst>
          </p:cNvPr>
          <p:cNvCxnSpPr/>
          <p:nvPr/>
        </p:nvCxnSpPr>
        <p:spPr bwMode="auto">
          <a:xfrm flipV="1">
            <a:off x="6708166" y="4706582"/>
            <a:ext cx="0" cy="4953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56982552-475D-47C4-A627-9268E85F54BC}"/>
              </a:ext>
            </a:extLst>
          </p:cNvPr>
          <p:cNvCxnSpPr/>
          <p:nvPr/>
        </p:nvCxnSpPr>
        <p:spPr bwMode="auto">
          <a:xfrm>
            <a:off x="8434691" y="4616096"/>
            <a:ext cx="0" cy="5857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8" name="TextBox 24">
            <a:extLst>
              <a:ext uri="{FF2B5EF4-FFF2-40B4-BE49-F238E27FC236}">
                <a16:creationId xmlns:a16="http://schemas.microsoft.com/office/drawing/2014/main" id="{DDE5DD90-249C-4493-9E5E-8A68EA447E38}"/>
              </a:ext>
            </a:extLst>
          </p:cNvPr>
          <p:cNvSpPr txBox="1">
            <a:spLocks noChangeArrowheads="1"/>
          </p:cNvSpPr>
          <p:nvPr/>
        </p:nvSpPr>
        <p:spPr bwMode="auto">
          <a:xfrm>
            <a:off x="8663202" y="51875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Sleep</a:t>
            </a:r>
          </a:p>
        </p:txBody>
      </p:sp>
      <p:sp>
        <p:nvSpPr>
          <p:cNvPr id="19" name="Rounded Rectangular Callout 17">
            <a:extLst>
              <a:ext uri="{FF2B5EF4-FFF2-40B4-BE49-F238E27FC236}">
                <a16:creationId xmlns:a16="http://schemas.microsoft.com/office/drawing/2014/main" id="{462A9AC5-49C4-4BFF-AAF8-B2D4098B2406}"/>
              </a:ext>
            </a:extLst>
          </p:cNvPr>
          <p:cNvSpPr/>
          <p:nvPr/>
        </p:nvSpPr>
        <p:spPr bwMode="auto">
          <a:xfrm>
            <a:off x="8815542" y="4338282"/>
            <a:ext cx="1853476" cy="482600"/>
          </a:xfrm>
          <a:prstGeom prst="wedgeRoundRectCallout">
            <a:avLst>
              <a:gd name="adj1" fmla="val -56476"/>
              <a:gd name="adj2" fmla="val 103200"/>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Sleep-on-exit </a:t>
            </a:r>
          </a:p>
          <a:p>
            <a:pPr algn="ctr">
              <a:defRPr/>
            </a:pPr>
            <a:r>
              <a:rPr lang="en-GB" b="0" dirty="0"/>
              <a:t>(no unstacking)</a:t>
            </a:r>
          </a:p>
        </p:txBody>
      </p:sp>
      <p:sp>
        <p:nvSpPr>
          <p:cNvPr id="20" name="TextBox 29">
            <a:extLst>
              <a:ext uri="{FF2B5EF4-FFF2-40B4-BE49-F238E27FC236}">
                <a16:creationId xmlns:a16="http://schemas.microsoft.com/office/drawing/2014/main" id="{BA4964A8-5112-4469-B734-533E92831619}"/>
              </a:ext>
            </a:extLst>
          </p:cNvPr>
          <p:cNvSpPr txBox="1">
            <a:spLocks noChangeArrowheads="1"/>
          </p:cNvSpPr>
          <p:nvPr/>
        </p:nvSpPr>
        <p:spPr bwMode="auto">
          <a:xfrm>
            <a:off x="9780365" y="5597171"/>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Time </a:t>
            </a:r>
          </a:p>
        </p:txBody>
      </p:sp>
      <p:cxnSp>
        <p:nvCxnSpPr>
          <p:cNvPr id="21" name="Straight Arrow Connector 20">
            <a:extLst>
              <a:ext uri="{FF2B5EF4-FFF2-40B4-BE49-F238E27FC236}">
                <a16:creationId xmlns:a16="http://schemas.microsoft.com/office/drawing/2014/main" id="{3B735ED2-B8EF-4EBA-A396-6F9DD1132D40}"/>
              </a:ext>
            </a:extLst>
          </p:cNvPr>
          <p:cNvCxnSpPr/>
          <p:nvPr/>
        </p:nvCxnSpPr>
        <p:spPr bwMode="auto">
          <a:xfrm flipV="1">
            <a:off x="1951757" y="4338282"/>
            <a:ext cx="0" cy="1258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32">
            <a:extLst>
              <a:ext uri="{FF2B5EF4-FFF2-40B4-BE49-F238E27FC236}">
                <a16:creationId xmlns:a16="http://schemas.microsoft.com/office/drawing/2014/main" id="{E9FDA4A4-F0CC-458D-B335-C1221576EBEC}"/>
              </a:ext>
            </a:extLst>
          </p:cNvPr>
          <p:cNvSpPr txBox="1">
            <a:spLocks noChangeArrowheads="1"/>
          </p:cNvSpPr>
          <p:nvPr/>
        </p:nvSpPr>
        <p:spPr bwMode="auto">
          <a:xfrm>
            <a:off x="902301" y="4398608"/>
            <a:ext cx="10494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Priority </a:t>
            </a:r>
          </a:p>
        </p:txBody>
      </p:sp>
    </p:spTree>
    <p:extLst>
      <p:ext uri="{BB962C8B-B14F-4D97-AF65-F5344CB8AC3E}">
        <p14:creationId xmlns:p14="http://schemas.microsoft.com/office/powerpoint/2010/main" val="452486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How to Enable Sleep Features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35173"/>
            <a:ext cx="11180763" cy="1009084"/>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sleep features can be programmed by accessing the system control register (SCR) in the in the system control block (at address 0xE000ED10). </a:t>
            </a:r>
          </a:p>
          <a:p>
            <a:r>
              <a:rPr lang="en-IN" altLang="en-US" dirty="0">
                <a:ea typeface="ＭＳ Ｐゴシック" panose="020B0600070205080204" pitchFamily="34" charset="-128"/>
              </a:rPr>
              <a:t>SCR</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61F19F41-F5B5-43A6-885F-98775F317702}"/>
              </a:ext>
            </a:extLst>
          </p:cNvPr>
          <p:cNvGraphicFramePr>
            <a:graphicFrameLocks noGrp="1"/>
          </p:cNvGraphicFramePr>
          <p:nvPr>
            <p:extLst>
              <p:ext uri="{D42A27DB-BD31-4B8C-83A1-F6EECF244321}">
                <p14:modId xmlns:p14="http://schemas.microsoft.com/office/powerpoint/2010/main" val="67256689"/>
              </p:ext>
            </p:extLst>
          </p:nvPr>
        </p:nvGraphicFramePr>
        <p:xfrm>
          <a:off x="870759" y="2817126"/>
          <a:ext cx="10680759" cy="2590800"/>
        </p:xfrm>
        <a:graphic>
          <a:graphicData uri="http://schemas.openxmlformats.org/drawingml/2006/table">
            <a:tbl>
              <a:tblPr firstRow="1" bandRow="1">
                <a:tableStyleId>{5C22544A-7EE6-4342-B048-85BDC9FD1C3A}</a:tableStyleId>
              </a:tblPr>
              <a:tblGrid>
                <a:gridCol w="1912719">
                  <a:extLst>
                    <a:ext uri="{9D8B030D-6E8A-4147-A177-3AD203B41FA5}">
                      <a16:colId xmlns:a16="http://schemas.microsoft.com/office/drawing/2014/main" val="20000"/>
                    </a:ext>
                  </a:extLst>
                </a:gridCol>
                <a:gridCol w="2081986">
                  <a:extLst>
                    <a:ext uri="{9D8B030D-6E8A-4147-A177-3AD203B41FA5}">
                      <a16:colId xmlns:a16="http://schemas.microsoft.com/office/drawing/2014/main" val="20001"/>
                    </a:ext>
                  </a:extLst>
                </a:gridCol>
                <a:gridCol w="6686054">
                  <a:extLst>
                    <a:ext uri="{9D8B030D-6E8A-4147-A177-3AD203B41FA5}">
                      <a16:colId xmlns:a16="http://schemas.microsoft.com/office/drawing/2014/main" val="20002"/>
                    </a:ext>
                  </a:extLst>
                </a:gridCol>
              </a:tblGrid>
              <a:tr h="312392">
                <a:tc>
                  <a:txBody>
                    <a:bodyPr/>
                    <a:lstStyle/>
                    <a:p>
                      <a:r>
                        <a:rPr lang="en-GB" sz="1600" b="0" dirty="0">
                          <a:latin typeface="+mn-lt"/>
                          <a:cs typeface="Arial" panose="020B0604020202020204" pitchFamily="34" charset="0"/>
                        </a:rPr>
                        <a:t>Bits </a:t>
                      </a:r>
                    </a:p>
                  </a:txBody>
                  <a:tcPr marL="121872" marR="121872"/>
                </a:tc>
                <a:tc>
                  <a:txBody>
                    <a:bodyPr/>
                    <a:lstStyle/>
                    <a:p>
                      <a:r>
                        <a:rPr lang="en-GB" sz="1600" b="0" dirty="0">
                          <a:latin typeface="+mn-lt"/>
                          <a:cs typeface="Arial" panose="020B0604020202020204" pitchFamily="34" charset="0"/>
                        </a:rPr>
                        <a:t>Field </a:t>
                      </a:r>
                    </a:p>
                  </a:txBody>
                  <a:tcPr marL="121872" marR="121872"/>
                </a:tc>
                <a:tc>
                  <a:txBody>
                    <a:bodyPr/>
                    <a:lstStyle/>
                    <a:p>
                      <a:r>
                        <a:rPr lang="en-GB" sz="1600" b="0" dirty="0">
                          <a:latin typeface="+mn-lt"/>
                          <a:cs typeface="Arial" panose="020B0604020202020204" pitchFamily="34" charset="0"/>
                        </a:rPr>
                        <a:t>Description</a:t>
                      </a:r>
                      <a:r>
                        <a:rPr lang="en-GB" sz="1600" b="0" baseline="0" dirty="0">
                          <a:latin typeface="+mn-lt"/>
                          <a:cs typeface="Arial" panose="020B0604020202020204" pitchFamily="34" charset="0"/>
                        </a:rPr>
                        <a:t> </a:t>
                      </a:r>
                      <a:endParaRPr lang="en-GB" sz="1600" b="0" dirty="0">
                        <a:latin typeface="+mn-lt"/>
                        <a:cs typeface="Arial" panose="020B0604020202020204" pitchFamily="34" charset="0"/>
                      </a:endParaRPr>
                    </a:p>
                  </a:txBody>
                  <a:tcPr marL="121872" marR="121872"/>
                </a:tc>
                <a:extLst>
                  <a:ext uri="{0D108BD9-81ED-4DB2-BD59-A6C34878D82A}">
                    <a16:rowId xmlns:a16="http://schemas.microsoft.com/office/drawing/2014/main" val="10000"/>
                  </a:ext>
                </a:extLst>
              </a:tr>
              <a:tr h="312392">
                <a:tc>
                  <a:txBody>
                    <a:bodyPr/>
                    <a:lstStyle/>
                    <a:p>
                      <a:r>
                        <a:rPr lang="en-GB" sz="1600" b="0" dirty="0">
                          <a:latin typeface="+mn-lt"/>
                          <a:cs typeface="Arial" panose="020B0604020202020204" pitchFamily="34" charset="0"/>
                        </a:rPr>
                        <a:t>0</a:t>
                      </a:r>
                    </a:p>
                  </a:txBody>
                  <a:tcPr marL="121872" marR="121872"/>
                </a:tc>
                <a:tc>
                  <a:txBody>
                    <a:bodyPr/>
                    <a:lstStyle/>
                    <a:p>
                      <a:r>
                        <a:rPr lang="en-GB" sz="1600" b="0" dirty="0">
                          <a:latin typeface="+mn-lt"/>
                          <a:cs typeface="Arial" panose="020B0604020202020204" pitchFamily="34" charset="0"/>
                        </a:rPr>
                        <a:t>Reserved </a:t>
                      </a:r>
                    </a:p>
                  </a:txBody>
                  <a:tcPr marL="121872" marR="121872"/>
                </a:tc>
                <a:tc>
                  <a:txBody>
                    <a:bodyPr/>
                    <a:lstStyle/>
                    <a:p>
                      <a:r>
                        <a:rPr lang="en-GB" sz="1600" b="0" dirty="0">
                          <a:latin typeface="+mn-lt"/>
                          <a:cs typeface="Arial" panose="020B0604020202020204" pitchFamily="34" charset="0"/>
                        </a:rPr>
                        <a:t>-</a:t>
                      </a:r>
                    </a:p>
                  </a:txBody>
                  <a:tcPr marL="121872" marR="121872"/>
                </a:tc>
                <a:extLst>
                  <a:ext uri="{0D108BD9-81ED-4DB2-BD59-A6C34878D82A}">
                    <a16:rowId xmlns:a16="http://schemas.microsoft.com/office/drawing/2014/main" val="10001"/>
                  </a:ext>
                </a:extLst>
              </a:tr>
              <a:tr h="312392">
                <a:tc>
                  <a:txBody>
                    <a:bodyPr/>
                    <a:lstStyle/>
                    <a:p>
                      <a:r>
                        <a:rPr lang="en-GB" sz="1600" b="0" dirty="0">
                          <a:latin typeface="+mn-lt"/>
                          <a:cs typeface="Arial" panose="020B0604020202020204" pitchFamily="34" charset="0"/>
                        </a:rPr>
                        <a:t>1</a:t>
                      </a:r>
                    </a:p>
                  </a:txBody>
                  <a:tcPr marL="121872" marR="121872"/>
                </a:tc>
                <a:tc>
                  <a:txBody>
                    <a:bodyPr/>
                    <a:lstStyle/>
                    <a:p>
                      <a:r>
                        <a:rPr lang="en-GB" sz="1600" b="0" dirty="0">
                          <a:latin typeface="+mn-lt"/>
                          <a:cs typeface="Arial" panose="020B0604020202020204" pitchFamily="34" charset="0"/>
                        </a:rPr>
                        <a:t>SleepOnExit</a:t>
                      </a:r>
                    </a:p>
                  </a:txBody>
                  <a:tcPr marL="121872" marR="121872"/>
                </a:tc>
                <a:tc>
                  <a:txBody>
                    <a:bodyPr/>
                    <a:lstStyle/>
                    <a:p>
                      <a:r>
                        <a:rPr lang="en-GB" sz="1600" b="0" dirty="0">
                          <a:latin typeface="+mn-lt"/>
                          <a:cs typeface="Arial" panose="020B0604020202020204" pitchFamily="34" charset="0"/>
                        </a:rPr>
                        <a:t>Sleep-on-exit enable bit </a:t>
                      </a:r>
                    </a:p>
                  </a:txBody>
                  <a:tcPr marL="121872" marR="121872"/>
                </a:tc>
                <a:extLst>
                  <a:ext uri="{0D108BD9-81ED-4DB2-BD59-A6C34878D82A}">
                    <a16:rowId xmlns:a16="http://schemas.microsoft.com/office/drawing/2014/main" val="10002"/>
                  </a:ext>
                </a:extLst>
              </a:tr>
              <a:tr h="312392">
                <a:tc>
                  <a:txBody>
                    <a:bodyPr/>
                    <a:lstStyle/>
                    <a:p>
                      <a:r>
                        <a:rPr lang="en-GB" sz="1600" b="0" dirty="0">
                          <a:latin typeface="+mn-lt"/>
                          <a:cs typeface="Arial" panose="020B0604020202020204" pitchFamily="34" charset="0"/>
                        </a:rPr>
                        <a:t>2</a:t>
                      </a:r>
                    </a:p>
                  </a:txBody>
                  <a:tcPr marL="121872" marR="121872"/>
                </a:tc>
                <a:tc>
                  <a:txBody>
                    <a:bodyPr/>
                    <a:lstStyle/>
                    <a:p>
                      <a:r>
                        <a:rPr lang="en-GB" sz="1600" b="0" dirty="0">
                          <a:latin typeface="+mn-lt"/>
                          <a:cs typeface="Arial" panose="020B0604020202020204" pitchFamily="34" charset="0"/>
                        </a:rPr>
                        <a:t>SleepDeep</a:t>
                      </a:r>
                    </a:p>
                  </a:txBody>
                  <a:tcPr marL="121872" marR="121872"/>
                </a:tc>
                <a:tc>
                  <a:txBody>
                    <a:bodyPr/>
                    <a:lstStyle/>
                    <a:p>
                      <a:r>
                        <a:rPr lang="en-GB" sz="1600" b="0" dirty="0">
                          <a:latin typeface="+mn-lt"/>
                          <a:cs typeface="Arial" panose="020B0604020202020204" pitchFamily="34" charset="0"/>
                        </a:rPr>
                        <a:t>Sleep mode type bit, 0: normal sleep; 1: deep sleep</a:t>
                      </a:r>
                    </a:p>
                  </a:txBody>
                  <a:tcPr marL="121872" marR="121872"/>
                </a:tc>
                <a:extLst>
                  <a:ext uri="{0D108BD9-81ED-4DB2-BD59-A6C34878D82A}">
                    <a16:rowId xmlns:a16="http://schemas.microsoft.com/office/drawing/2014/main" val="10003"/>
                  </a:ext>
                </a:extLst>
              </a:tr>
              <a:tr h="312392">
                <a:tc>
                  <a:txBody>
                    <a:bodyPr/>
                    <a:lstStyle/>
                    <a:p>
                      <a:r>
                        <a:rPr lang="en-GB" sz="1600" b="0" dirty="0">
                          <a:latin typeface="+mn-lt"/>
                          <a:cs typeface="Arial" panose="020B0604020202020204" pitchFamily="34" charset="0"/>
                        </a:rPr>
                        <a:t>3</a:t>
                      </a:r>
                    </a:p>
                  </a:txBody>
                  <a:tcPr marL="121872" marR="121872"/>
                </a:tc>
                <a:tc>
                  <a:txBody>
                    <a:bodyPr/>
                    <a:lstStyle/>
                    <a:p>
                      <a:r>
                        <a:rPr lang="en-GB" sz="1600" b="0" dirty="0">
                          <a:latin typeface="+mn-lt"/>
                          <a:cs typeface="Arial" panose="020B0604020202020204" pitchFamily="34" charset="0"/>
                        </a:rPr>
                        <a:t>Reserved</a:t>
                      </a:r>
                    </a:p>
                  </a:txBody>
                  <a:tcPr marL="121872" marR="121872"/>
                </a:tc>
                <a:tc>
                  <a:txBody>
                    <a:bodyPr/>
                    <a:lstStyle/>
                    <a:p>
                      <a:r>
                        <a:rPr lang="en-GB" sz="1600" b="0" dirty="0">
                          <a:latin typeface="+mn-lt"/>
                          <a:cs typeface="Arial" panose="020B0604020202020204" pitchFamily="34" charset="0"/>
                        </a:rPr>
                        <a:t>-</a:t>
                      </a:r>
                    </a:p>
                  </a:txBody>
                  <a:tcPr marL="121872" marR="121872"/>
                </a:tc>
                <a:extLst>
                  <a:ext uri="{0D108BD9-81ED-4DB2-BD59-A6C34878D82A}">
                    <a16:rowId xmlns:a16="http://schemas.microsoft.com/office/drawing/2014/main" val="10004"/>
                  </a:ext>
                </a:extLst>
              </a:tr>
              <a:tr h="487846">
                <a:tc>
                  <a:txBody>
                    <a:bodyPr/>
                    <a:lstStyle/>
                    <a:p>
                      <a:r>
                        <a:rPr lang="en-GB" sz="1600" b="0" dirty="0">
                          <a:latin typeface="+mn-lt"/>
                          <a:cs typeface="Arial" panose="020B0604020202020204" pitchFamily="34" charset="0"/>
                        </a:rPr>
                        <a:t>4</a:t>
                      </a:r>
                    </a:p>
                  </a:txBody>
                  <a:tcPr marL="121872" marR="121872"/>
                </a:tc>
                <a:tc>
                  <a:txBody>
                    <a:bodyPr/>
                    <a:lstStyle/>
                    <a:p>
                      <a:r>
                        <a:rPr lang="en-GB" sz="1600" b="0" dirty="0">
                          <a:latin typeface="+mn-lt"/>
                          <a:cs typeface="Arial" panose="020B0604020202020204" pitchFamily="34" charset="0"/>
                        </a:rPr>
                        <a:t>SeVOnPend</a:t>
                      </a:r>
                    </a:p>
                  </a:txBody>
                  <a:tcPr marL="121872" marR="121872"/>
                </a:tc>
                <a:tc>
                  <a:txBody>
                    <a:bodyPr/>
                    <a:lstStyle/>
                    <a:p>
                      <a:r>
                        <a:rPr lang="en-GB" sz="1600" b="0" dirty="0">
                          <a:latin typeface="+mn-lt"/>
                          <a:cs typeface="Arial" panose="020B0604020202020204" pitchFamily="34" charset="0"/>
                        </a:rPr>
                        <a:t>Send event</a:t>
                      </a:r>
                      <a:r>
                        <a:rPr lang="en-GB" sz="1600" b="0" baseline="0" dirty="0">
                          <a:latin typeface="+mn-lt"/>
                          <a:cs typeface="Arial" panose="020B0604020202020204" pitchFamily="34" charset="0"/>
                        </a:rPr>
                        <a:t> on pend bit, enable generation of event by a new interrupt pending status</a:t>
                      </a:r>
                      <a:endParaRPr lang="en-GB" sz="1600" b="0" dirty="0">
                        <a:latin typeface="+mn-lt"/>
                        <a:cs typeface="Arial" panose="020B0604020202020204" pitchFamily="34" charset="0"/>
                      </a:endParaRPr>
                    </a:p>
                  </a:txBody>
                  <a:tcPr marL="121872" marR="121872"/>
                </a:tc>
                <a:extLst>
                  <a:ext uri="{0D108BD9-81ED-4DB2-BD59-A6C34878D82A}">
                    <a16:rowId xmlns:a16="http://schemas.microsoft.com/office/drawing/2014/main" val="10005"/>
                  </a:ext>
                </a:extLst>
              </a:tr>
              <a:tr h="312392">
                <a:tc>
                  <a:txBody>
                    <a:bodyPr/>
                    <a:lstStyle/>
                    <a:p>
                      <a:r>
                        <a:rPr lang="en-GB" sz="1600" b="0" dirty="0">
                          <a:latin typeface="+mn-lt"/>
                          <a:cs typeface="Arial" panose="020B0604020202020204" pitchFamily="34" charset="0"/>
                        </a:rPr>
                        <a:t>[31:5]</a:t>
                      </a:r>
                    </a:p>
                  </a:txBody>
                  <a:tcPr marL="121872" marR="121872"/>
                </a:tc>
                <a:tc>
                  <a:txBody>
                    <a:bodyPr/>
                    <a:lstStyle/>
                    <a:p>
                      <a:r>
                        <a:rPr lang="en-GB" sz="1600" b="0" dirty="0">
                          <a:latin typeface="+mn-lt"/>
                          <a:cs typeface="Arial" panose="020B0604020202020204" pitchFamily="34" charset="0"/>
                        </a:rPr>
                        <a:t>Reserved</a:t>
                      </a:r>
                    </a:p>
                  </a:txBody>
                  <a:tcPr marL="121872" marR="121872"/>
                </a:tc>
                <a:tc>
                  <a:txBody>
                    <a:bodyPr/>
                    <a:lstStyle/>
                    <a:p>
                      <a:r>
                        <a:rPr lang="en-GB" sz="1600" b="0" dirty="0">
                          <a:latin typeface="+mn-lt"/>
                          <a:cs typeface="Arial" panose="020B0604020202020204" pitchFamily="34" charset="0"/>
                        </a:rPr>
                        <a:t>-</a:t>
                      </a:r>
                    </a:p>
                  </a:txBody>
                  <a:tcPr marL="121872" marR="121872"/>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D7D1E049-C1CA-44B5-AF2D-52552442C1D2}"/>
              </a:ext>
            </a:extLst>
          </p:cNvPr>
          <p:cNvSpPr/>
          <p:nvPr/>
        </p:nvSpPr>
        <p:spPr>
          <a:xfrm>
            <a:off x="492124" y="5576080"/>
            <a:ext cx="11059393" cy="876137"/>
          </a:xfrm>
          <a:prstGeom prst="rect">
            <a:avLst/>
          </a:prstGeom>
        </p:spPr>
        <p:txBody>
          <a:bodyPr wrap="square">
            <a:spAutoFit/>
          </a:bodyPr>
          <a:lstStyle/>
          <a:p>
            <a:pPr eaLnBrk="1" hangingPunct="1">
              <a:lnSpc>
                <a:spcPct val="90000"/>
              </a:lnSpc>
              <a:spcAft>
                <a:spcPts val="1600"/>
              </a:spcAft>
              <a:defRPr/>
            </a:pPr>
            <a:r>
              <a:rPr lang="en-GB" sz="2400" dirty="0">
                <a:solidFill>
                  <a:schemeClr val="tx2"/>
                </a:solidFill>
                <a:latin typeface="+mn-lt"/>
              </a:rPr>
              <a:t>SCR can be accessed by register symbol “SCB-&gt;SCR,” for example:</a:t>
            </a:r>
          </a:p>
          <a:p>
            <a:pPr marL="398463" lvl="1" indent="-166688" eaLnBrk="1" hangingPunct="1">
              <a:lnSpc>
                <a:spcPct val="90000"/>
              </a:lnSpc>
              <a:spcAft>
                <a:spcPts val="1200"/>
              </a:spcAft>
              <a:buClr>
                <a:schemeClr val="accent1"/>
              </a:buClr>
              <a:buSzPct val="80000"/>
              <a:buFont typeface="Arial" panose="020B0604020202020204" pitchFamily="34" charset="0"/>
              <a:buChar char="•"/>
              <a:defRPr/>
            </a:pPr>
            <a:r>
              <a:rPr lang="en-GB" dirty="0">
                <a:solidFill>
                  <a:schemeClr val="tx2"/>
                </a:solidFill>
                <a:latin typeface="+mn-lt"/>
              </a:rPr>
              <a:t>SCB -&gt; SCR = 1&lt;1;  		//Enable sleep-on-exit bit</a:t>
            </a:r>
            <a:endParaRPr lang="en-US" altLang="en-US" dirty="0">
              <a:solidFill>
                <a:schemeClr val="tx2"/>
              </a:solidFill>
              <a:latin typeface="+mn-lt"/>
            </a:endParaRPr>
          </a:p>
        </p:txBody>
      </p:sp>
    </p:spTree>
    <p:extLst>
      <p:ext uri="{BB962C8B-B14F-4D97-AF65-F5344CB8AC3E}">
        <p14:creationId xmlns:p14="http://schemas.microsoft.com/office/powerpoint/2010/main" val="1868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Processor Wakeup Conditions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7551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processor can exit the sleep mode on different conditions.</a:t>
            </a:r>
          </a:p>
        </p:txBody>
      </p:sp>
      <p:graphicFrame>
        <p:nvGraphicFramePr>
          <p:cNvPr id="5" name="Table 4">
            <a:extLst>
              <a:ext uri="{FF2B5EF4-FFF2-40B4-BE49-F238E27FC236}">
                <a16:creationId xmlns:a16="http://schemas.microsoft.com/office/drawing/2014/main" id="{FCD6EACC-91A3-46F9-B626-6F7E4EC8CC85}"/>
              </a:ext>
            </a:extLst>
          </p:cNvPr>
          <p:cNvGraphicFramePr>
            <a:graphicFrameLocks noGrp="1"/>
          </p:cNvGraphicFramePr>
          <p:nvPr>
            <p:extLst>
              <p:ext uri="{D42A27DB-BD31-4B8C-83A1-F6EECF244321}">
                <p14:modId xmlns:p14="http://schemas.microsoft.com/office/powerpoint/2010/main" val="3881220808"/>
              </p:ext>
            </p:extLst>
          </p:nvPr>
        </p:nvGraphicFramePr>
        <p:xfrm>
          <a:off x="492125" y="2115403"/>
          <a:ext cx="10782322" cy="3581401"/>
        </p:xfrm>
        <a:graphic>
          <a:graphicData uri="http://schemas.openxmlformats.org/drawingml/2006/table">
            <a:tbl>
              <a:tblPr firstRow="1" bandRow="1">
                <a:tableStyleId>{5C22544A-7EE6-4342-B048-85BDC9FD1C3A}</a:tableStyleId>
              </a:tblPr>
              <a:tblGrid>
                <a:gridCol w="981750">
                  <a:extLst>
                    <a:ext uri="{9D8B030D-6E8A-4147-A177-3AD203B41FA5}">
                      <a16:colId xmlns:a16="http://schemas.microsoft.com/office/drawing/2014/main" val="20000"/>
                    </a:ext>
                  </a:extLst>
                </a:gridCol>
                <a:gridCol w="3520756">
                  <a:extLst>
                    <a:ext uri="{9D8B030D-6E8A-4147-A177-3AD203B41FA5}">
                      <a16:colId xmlns:a16="http://schemas.microsoft.com/office/drawing/2014/main" val="20001"/>
                    </a:ext>
                  </a:extLst>
                </a:gridCol>
                <a:gridCol w="1828086">
                  <a:extLst>
                    <a:ext uri="{9D8B030D-6E8A-4147-A177-3AD203B41FA5}">
                      <a16:colId xmlns:a16="http://schemas.microsoft.com/office/drawing/2014/main" val="20002"/>
                    </a:ext>
                  </a:extLst>
                </a:gridCol>
                <a:gridCol w="1557258">
                  <a:extLst>
                    <a:ext uri="{9D8B030D-6E8A-4147-A177-3AD203B41FA5}">
                      <a16:colId xmlns:a16="http://schemas.microsoft.com/office/drawing/2014/main" val="20003"/>
                    </a:ext>
                  </a:extLst>
                </a:gridCol>
                <a:gridCol w="1472625">
                  <a:extLst>
                    <a:ext uri="{9D8B030D-6E8A-4147-A177-3AD203B41FA5}">
                      <a16:colId xmlns:a16="http://schemas.microsoft.com/office/drawing/2014/main" val="20004"/>
                    </a:ext>
                  </a:extLst>
                </a:gridCol>
                <a:gridCol w="1421847">
                  <a:extLst>
                    <a:ext uri="{9D8B030D-6E8A-4147-A177-3AD203B41FA5}">
                      <a16:colId xmlns:a16="http://schemas.microsoft.com/office/drawing/2014/main" val="20005"/>
                    </a:ext>
                  </a:extLst>
                </a:gridCol>
              </a:tblGrid>
              <a:tr h="666307">
                <a:tc>
                  <a:txBody>
                    <a:bodyPr/>
                    <a:lstStyle/>
                    <a:p>
                      <a:pPr algn="ctr"/>
                      <a:r>
                        <a:rPr lang="en-GB" sz="1600" dirty="0">
                          <a:latin typeface="+mn-lt"/>
                          <a:cs typeface="Arial" panose="020B0604020202020204" pitchFamily="34" charset="0"/>
                        </a:rPr>
                        <a:t>Type</a:t>
                      </a:r>
                    </a:p>
                  </a:txBody>
                  <a:tcPr marL="121872" marR="121872" anchor="ctr"/>
                </a:tc>
                <a:tc>
                  <a:txBody>
                    <a:bodyPr/>
                    <a:lstStyle/>
                    <a:p>
                      <a:pPr algn="ctr"/>
                      <a:r>
                        <a:rPr lang="en-GB" sz="1600" dirty="0">
                          <a:latin typeface="+mn-lt"/>
                          <a:cs typeface="Arial" panose="020B0604020202020204" pitchFamily="34" charset="0"/>
                        </a:rPr>
                        <a:t>Priority</a:t>
                      </a:r>
                    </a:p>
                  </a:txBody>
                  <a:tcPr marL="121872" marR="121872" anchor="ctr"/>
                </a:tc>
                <a:tc>
                  <a:txBody>
                    <a:bodyPr/>
                    <a:lstStyle/>
                    <a:p>
                      <a:pPr algn="ctr"/>
                      <a:r>
                        <a:rPr lang="en-GB" sz="1600" dirty="0">
                          <a:latin typeface="+mn-lt"/>
                          <a:cs typeface="Arial" panose="020B0604020202020204" pitchFamily="34" charset="0"/>
                        </a:rPr>
                        <a:t>SeVOnPend</a:t>
                      </a:r>
                    </a:p>
                  </a:txBody>
                  <a:tcPr marL="121872" marR="121872" anchor="ctr"/>
                </a:tc>
                <a:tc>
                  <a:txBody>
                    <a:bodyPr/>
                    <a:lstStyle/>
                    <a:p>
                      <a:pPr algn="ctr"/>
                      <a:r>
                        <a:rPr lang="en-GB" sz="1600" dirty="0">
                          <a:latin typeface="+mn-lt"/>
                          <a:cs typeface="Arial" panose="020B0604020202020204" pitchFamily="34" charset="0"/>
                        </a:rPr>
                        <a:t>PRIMASK</a:t>
                      </a:r>
                    </a:p>
                  </a:txBody>
                  <a:tcPr marL="121872" marR="121872" anchor="ctr"/>
                </a:tc>
                <a:tc>
                  <a:txBody>
                    <a:bodyPr/>
                    <a:lstStyle/>
                    <a:p>
                      <a:pPr algn="ctr"/>
                      <a:r>
                        <a:rPr lang="en-GB" sz="1600" dirty="0">
                          <a:latin typeface="+mn-lt"/>
                          <a:cs typeface="Arial" panose="020B0604020202020204" pitchFamily="34" charset="0"/>
                        </a:rPr>
                        <a:t>Wake</a:t>
                      </a:r>
                      <a:r>
                        <a:rPr lang="en-GB" sz="1600" baseline="0" dirty="0">
                          <a:latin typeface="+mn-lt"/>
                          <a:cs typeface="Arial" panose="020B0604020202020204" pitchFamily="34" charset="0"/>
                        </a:rPr>
                        <a:t> up</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Execute ISR</a:t>
                      </a:r>
                    </a:p>
                  </a:txBody>
                  <a:tcPr marL="121872" marR="121872" anchor="ctr"/>
                </a:tc>
                <a:extLst>
                  <a:ext uri="{0D108BD9-81ED-4DB2-BD59-A6C34878D82A}">
                    <a16:rowId xmlns:a16="http://schemas.microsoft.com/office/drawing/2014/main" val="10000"/>
                  </a:ext>
                </a:extLst>
              </a:tr>
              <a:tr h="416442">
                <a:tc rowSpan="4">
                  <a:txBody>
                    <a:bodyPr/>
                    <a:lstStyle/>
                    <a:p>
                      <a:pPr algn="ctr"/>
                      <a:r>
                        <a:rPr lang="en-GB" sz="1600" dirty="0">
                          <a:latin typeface="+mn-lt"/>
                          <a:cs typeface="Arial" panose="020B0604020202020204" pitchFamily="34" charset="0"/>
                        </a:rPr>
                        <a:t>WFE</a:t>
                      </a:r>
                    </a:p>
                  </a:txBody>
                  <a:tcPr marL="121872" marR="121872" anchor="ctr"/>
                </a:tc>
                <a:tc>
                  <a:txBody>
                    <a:bodyPr/>
                    <a:lstStyle/>
                    <a:p>
                      <a:pPr algn="ct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&gt;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 </a:t>
                      </a:r>
                    </a:p>
                  </a:txBody>
                  <a:tcPr marL="121872" marR="121872" anchor="ctr"/>
                </a:tc>
                <a:tc>
                  <a:txBody>
                    <a:bodyPr/>
                    <a:lstStyle/>
                    <a:p>
                      <a:pPr algn="ctr"/>
                      <a:r>
                        <a:rPr lang="en-GB" sz="1600" dirty="0">
                          <a:latin typeface="+mn-lt"/>
                          <a:cs typeface="Arial" panose="020B0604020202020204" pitchFamily="34" charset="0"/>
                        </a:rPr>
                        <a:t>0</a:t>
                      </a:r>
                    </a:p>
                  </a:txBody>
                  <a:tcPr marL="121872" marR="121872" anchor="ctr"/>
                </a:tc>
                <a:tc>
                  <a:txBody>
                    <a:bodyPr/>
                    <a:lstStyle/>
                    <a:p>
                      <a:pPr algn="ctr"/>
                      <a:r>
                        <a:rPr lang="en-GB" sz="1600" dirty="0">
                          <a:latin typeface="+mn-lt"/>
                          <a:cs typeface="Arial" panose="020B0604020202020204" pitchFamily="34" charset="0"/>
                        </a:rPr>
                        <a:t>Yes</a:t>
                      </a:r>
                    </a:p>
                  </a:txBody>
                  <a:tcPr marL="121872" marR="121872" anchor="ctr"/>
                </a:tc>
                <a:tc>
                  <a:txBody>
                    <a:bodyPr/>
                    <a:lstStyle/>
                    <a:p>
                      <a:pPr algn="ctr"/>
                      <a:r>
                        <a:rPr lang="en-GB" sz="1600" dirty="0">
                          <a:latin typeface="+mn-lt"/>
                          <a:cs typeface="Arial" panose="020B0604020202020204" pitchFamily="34" charset="0"/>
                        </a:rPr>
                        <a:t>Yes</a:t>
                      </a:r>
                    </a:p>
                  </a:txBody>
                  <a:tcPr marL="121872" marR="121872" anchor="ctr"/>
                </a:tc>
                <a:extLst>
                  <a:ext uri="{0D108BD9-81ED-4DB2-BD59-A6C34878D82A}">
                    <a16:rowId xmlns:a16="http://schemas.microsoft.com/office/drawing/2014/main" val="10001"/>
                  </a:ext>
                </a:extLst>
              </a:tr>
              <a:tr h="416442">
                <a:tc vMerge="1">
                  <a:txBody>
                    <a:bodyPr/>
                    <a:lstStyle/>
                    <a:p>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&gt;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0</a:t>
                      </a:r>
                    </a:p>
                  </a:txBody>
                  <a:tcPr marL="121872" marR="121872" anchor="ctr"/>
                </a:tc>
                <a:tc>
                  <a:txBody>
                    <a:bodyPr/>
                    <a:lstStyle/>
                    <a:p>
                      <a:pPr algn="ctr"/>
                      <a:r>
                        <a:rPr lang="en-GB" sz="1600" dirty="0">
                          <a:latin typeface="+mn-lt"/>
                          <a:cs typeface="Arial" panose="020B0604020202020204" pitchFamily="34" charset="0"/>
                        </a:rPr>
                        <a:t>1</a:t>
                      </a:r>
                    </a:p>
                  </a:txBody>
                  <a:tcPr marL="121872" marR="121872" anchor="ctr"/>
                </a:tc>
                <a:tc>
                  <a:txBody>
                    <a:bodyPr/>
                    <a:lstStyle/>
                    <a:p>
                      <a:pPr algn="ctr"/>
                      <a:r>
                        <a:rPr lang="en-GB" sz="1600" dirty="0">
                          <a:latin typeface="+mn-lt"/>
                          <a:cs typeface="Arial" panose="020B0604020202020204" pitchFamily="34" charset="0"/>
                        </a:rPr>
                        <a:t>No</a:t>
                      </a:r>
                    </a:p>
                  </a:txBody>
                  <a:tcPr marL="121872" marR="121872" anchor="ctr"/>
                </a:tc>
                <a:tc>
                  <a:txBody>
                    <a:bodyPr/>
                    <a:lstStyle/>
                    <a:p>
                      <a:pPr algn="ctr"/>
                      <a:r>
                        <a:rPr lang="en-GB" sz="1600" dirty="0">
                          <a:latin typeface="+mn-lt"/>
                          <a:cs typeface="Arial" panose="020B0604020202020204" pitchFamily="34" charset="0"/>
                        </a:rPr>
                        <a:t>No</a:t>
                      </a:r>
                    </a:p>
                  </a:txBody>
                  <a:tcPr marL="121872" marR="121872" anchor="ctr"/>
                </a:tc>
                <a:extLst>
                  <a:ext uri="{0D108BD9-81ED-4DB2-BD59-A6C34878D82A}">
                    <a16:rowId xmlns:a16="http://schemas.microsoft.com/office/drawing/2014/main" val="10002"/>
                  </a:ext>
                </a:extLst>
              </a:tr>
              <a:tr h="416442">
                <a:tc vMerge="1">
                  <a:txBody>
                    <a:bodyPr/>
                    <a:lstStyle/>
                    <a:p>
                      <a:endParaRPr lang="en-GB" sz="1600"/>
                    </a:p>
                  </a:txBody>
                  <a:tcPr/>
                </a:tc>
                <a:tc>
                  <a:txBody>
                    <a:bodyPr/>
                    <a:lstStyle/>
                    <a:p>
                      <a:pPr algn="ct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0</a:t>
                      </a:r>
                    </a:p>
                  </a:txBody>
                  <a:tcPr marL="121872" marR="121872" anchor="ctr"/>
                </a:tc>
                <a:tc>
                  <a:txBody>
                    <a:bodyPr/>
                    <a:lstStyle/>
                    <a:p>
                      <a:pPr algn="ctr"/>
                      <a:r>
                        <a:rPr lang="en-GB" sz="1600" dirty="0">
                          <a:latin typeface="+mn-lt"/>
                          <a:cs typeface="Arial" panose="020B0604020202020204" pitchFamily="34" charset="0"/>
                        </a:rPr>
                        <a:t>--</a:t>
                      </a:r>
                    </a:p>
                  </a:txBody>
                  <a:tcPr marL="121872" marR="121872" anchor="ctr"/>
                </a:tc>
                <a:tc>
                  <a:txBody>
                    <a:bodyPr/>
                    <a:lstStyle/>
                    <a:p>
                      <a:pPr algn="ctr"/>
                      <a:r>
                        <a:rPr lang="en-GB" sz="1600" dirty="0">
                          <a:latin typeface="+mn-lt"/>
                          <a:cs typeface="Arial" panose="020B0604020202020204" pitchFamily="34" charset="0"/>
                        </a:rPr>
                        <a:t>No</a:t>
                      </a:r>
                    </a:p>
                  </a:txBody>
                  <a:tcPr marL="121872" marR="121872" anchor="ctr"/>
                </a:tc>
                <a:tc>
                  <a:txBody>
                    <a:bodyPr/>
                    <a:lstStyle/>
                    <a:p>
                      <a:pPr algn="ctr"/>
                      <a:r>
                        <a:rPr lang="en-GB" sz="1600" dirty="0">
                          <a:latin typeface="+mn-lt"/>
                          <a:cs typeface="Arial" panose="020B0604020202020204" pitchFamily="34" charset="0"/>
                        </a:rPr>
                        <a:t>No</a:t>
                      </a:r>
                    </a:p>
                  </a:txBody>
                  <a:tcPr marL="121872" marR="121872" anchor="ctr"/>
                </a:tc>
                <a:extLst>
                  <a:ext uri="{0D108BD9-81ED-4DB2-BD59-A6C34878D82A}">
                    <a16:rowId xmlns:a16="http://schemas.microsoft.com/office/drawing/2014/main" val="10003"/>
                  </a:ext>
                </a:extLst>
              </a:tr>
              <a:tr h="416442">
                <a:tc vMerge="1">
                  <a:txBody>
                    <a:bodyPr/>
                    <a:lstStyle/>
                    <a:p>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1</a:t>
                      </a:r>
                    </a:p>
                  </a:txBody>
                  <a:tcPr marL="121872" marR="121872" anchor="ctr"/>
                </a:tc>
                <a:tc>
                  <a:txBody>
                    <a:bodyPr/>
                    <a:lstStyle/>
                    <a:p>
                      <a:pPr algn="ctr"/>
                      <a:r>
                        <a:rPr lang="en-GB" sz="1600" dirty="0">
                          <a:latin typeface="+mn-lt"/>
                          <a:cs typeface="Arial" panose="020B0604020202020204" pitchFamily="34" charset="0"/>
                        </a:rPr>
                        <a:t>--</a:t>
                      </a:r>
                    </a:p>
                  </a:txBody>
                  <a:tcPr marL="121872" marR="121872" anchor="ctr"/>
                </a:tc>
                <a:tc>
                  <a:txBody>
                    <a:bodyPr/>
                    <a:lstStyle/>
                    <a:p>
                      <a:pPr algn="ctr"/>
                      <a:r>
                        <a:rPr lang="en-GB" sz="1600" dirty="0">
                          <a:latin typeface="+mn-lt"/>
                          <a:cs typeface="Arial" panose="020B0604020202020204" pitchFamily="34" charset="0"/>
                        </a:rPr>
                        <a:t>Yes</a:t>
                      </a:r>
                    </a:p>
                  </a:txBody>
                  <a:tcPr marL="121872" marR="121872" anchor="ctr"/>
                </a:tc>
                <a:tc>
                  <a:txBody>
                    <a:bodyPr/>
                    <a:lstStyle/>
                    <a:p>
                      <a:pPr algn="ctr"/>
                      <a:r>
                        <a:rPr lang="en-GB" sz="1600" dirty="0">
                          <a:latin typeface="+mn-lt"/>
                          <a:cs typeface="Arial" panose="020B0604020202020204" pitchFamily="34" charset="0"/>
                        </a:rPr>
                        <a:t>No</a:t>
                      </a:r>
                    </a:p>
                  </a:txBody>
                  <a:tcPr marL="121872" marR="121872" anchor="ctr"/>
                </a:tc>
                <a:extLst>
                  <a:ext uri="{0D108BD9-81ED-4DB2-BD59-A6C34878D82A}">
                    <a16:rowId xmlns:a16="http://schemas.microsoft.com/office/drawing/2014/main" val="10004"/>
                  </a:ext>
                </a:extLst>
              </a:tr>
              <a:tr h="416442">
                <a:tc rowSpan="3">
                  <a:txBody>
                    <a:bodyPr/>
                    <a:lstStyle/>
                    <a:p>
                      <a:pPr algn="ctr"/>
                      <a:r>
                        <a:rPr lang="en-GB" sz="1600" dirty="0">
                          <a:latin typeface="+mn-lt"/>
                          <a:cs typeface="Arial" panose="020B0604020202020204" pitchFamily="34" charset="0"/>
                        </a:rPr>
                        <a:t>WFI</a:t>
                      </a:r>
                    </a:p>
                  </a:txBody>
                  <a:tcPr marL="121872" marR="121872" anchor="ctr"/>
                </a:tc>
                <a:tc>
                  <a:txBody>
                    <a:bodyPr/>
                    <a:lstStyle/>
                    <a:p>
                      <a:pPr algn="ct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&gt;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a:t>
                      </a:r>
                    </a:p>
                  </a:txBody>
                  <a:tcPr marL="121872" marR="121872" anchor="ctr"/>
                </a:tc>
                <a:tc>
                  <a:txBody>
                    <a:bodyPr/>
                    <a:lstStyle/>
                    <a:p>
                      <a:pPr algn="ctr"/>
                      <a:r>
                        <a:rPr lang="en-GB" sz="1600" dirty="0">
                          <a:latin typeface="+mn-lt"/>
                          <a:cs typeface="Arial" panose="020B0604020202020204" pitchFamily="34" charset="0"/>
                        </a:rPr>
                        <a:t>0</a:t>
                      </a:r>
                    </a:p>
                  </a:txBody>
                  <a:tcPr marL="121872" marR="121872" anchor="ctr"/>
                </a:tc>
                <a:tc>
                  <a:txBody>
                    <a:bodyPr/>
                    <a:lstStyle/>
                    <a:p>
                      <a:pPr algn="ctr"/>
                      <a:r>
                        <a:rPr lang="en-GB" sz="1600" dirty="0">
                          <a:latin typeface="+mn-lt"/>
                          <a:cs typeface="Arial" panose="020B0604020202020204" pitchFamily="34" charset="0"/>
                        </a:rPr>
                        <a:t>Yes</a:t>
                      </a:r>
                    </a:p>
                  </a:txBody>
                  <a:tcPr marL="121872" marR="121872" anchor="ctr"/>
                </a:tc>
                <a:tc>
                  <a:txBody>
                    <a:bodyPr/>
                    <a:lstStyle/>
                    <a:p>
                      <a:pPr algn="ctr"/>
                      <a:r>
                        <a:rPr lang="en-GB" sz="1600" dirty="0">
                          <a:latin typeface="+mn-lt"/>
                          <a:cs typeface="Arial" panose="020B0604020202020204" pitchFamily="34" charset="0"/>
                        </a:rPr>
                        <a:t>Yes</a:t>
                      </a:r>
                    </a:p>
                  </a:txBody>
                  <a:tcPr marL="121872" marR="121872" anchor="ctr"/>
                </a:tc>
                <a:extLst>
                  <a:ext uri="{0D108BD9-81ED-4DB2-BD59-A6C34878D82A}">
                    <a16:rowId xmlns:a16="http://schemas.microsoft.com/office/drawing/2014/main" val="10005"/>
                  </a:ext>
                </a:extLst>
              </a:tr>
              <a:tr h="416442">
                <a:tc vMerge="1">
                  <a:txBody>
                    <a:bodyPr/>
                    <a:lstStyle/>
                    <a:p>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&gt;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a:t>
                      </a:r>
                    </a:p>
                  </a:txBody>
                  <a:tcPr marL="121872" marR="121872" anchor="ctr"/>
                </a:tc>
                <a:tc>
                  <a:txBody>
                    <a:bodyPr/>
                    <a:lstStyle/>
                    <a:p>
                      <a:pPr algn="ctr"/>
                      <a:r>
                        <a:rPr lang="en-GB" sz="1600" dirty="0">
                          <a:latin typeface="+mn-lt"/>
                          <a:cs typeface="Arial" panose="020B0604020202020204" pitchFamily="34" charset="0"/>
                        </a:rPr>
                        <a:t>1</a:t>
                      </a:r>
                    </a:p>
                  </a:txBody>
                  <a:tcPr marL="121872" marR="121872" anchor="ctr"/>
                </a:tc>
                <a:tc>
                  <a:txBody>
                    <a:bodyPr/>
                    <a:lstStyle/>
                    <a:p>
                      <a:pPr algn="ctr"/>
                      <a:r>
                        <a:rPr lang="en-GB" sz="1600" dirty="0">
                          <a:latin typeface="+mn-lt"/>
                          <a:cs typeface="Arial" panose="020B0604020202020204" pitchFamily="34" charset="0"/>
                        </a:rPr>
                        <a:t>Yes</a:t>
                      </a:r>
                    </a:p>
                  </a:txBody>
                  <a:tcPr marL="121872" marR="121872" anchor="ctr"/>
                </a:tc>
                <a:tc>
                  <a:txBody>
                    <a:bodyPr/>
                    <a:lstStyle/>
                    <a:p>
                      <a:pPr algn="ctr"/>
                      <a:r>
                        <a:rPr lang="en-GB" sz="1600" dirty="0">
                          <a:latin typeface="+mn-lt"/>
                          <a:cs typeface="Arial" panose="020B0604020202020204" pitchFamily="34" charset="0"/>
                        </a:rPr>
                        <a:t>No</a:t>
                      </a:r>
                    </a:p>
                  </a:txBody>
                  <a:tcPr marL="121872" marR="121872" anchor="ctr"/>
                </a:tc>
                <a:extLst>
                  <a:ext uri="{0D108BD9-81ED-4DB2-BD59-A6C34878D82A}">
                    <a16:rowId xmlns:a16="http://schemas.microsoft.com/office/drawing/2014/main" val="10006"/>
                  </a:ext>
                </a:extLst>
              </a:tr>
              <a:tr h="416442">
                <a:tc vMerge="1">
                  <a:txBody>
                    <a:bodyPr/>
                    <a:lstStyle/>
                    <a:p>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priority ≤  current level</a:t>
                      </a:r>
                      <a:endParaRPr lang="en-GB" sz="1600" dirty="0">
                        <a:latin typeface="+mn-lt"/>
                        <a:cs typeface="Arial" panose="020B0604020202020204" pitchFamily="34" charset="0"/>
                      </a:endParaRPr>
                    </a:p>
                  </a:txBody>
                  <a:tcPr marL="121872" marR="121872" anchor="ctr"/>
                </a:tc>
                <a:tc>
                  <a:txBody>
                    <a:bodyPr/>
                    <a:lstStyle/>
                    <a:p>
                      <a:pPr algn="ctr"/>
                      <a:r>
                        <a:rPr lang="en-GB" sz="1600" dirty="0">
                          <a:latin typeface="+mn-lt"/>
                          <a:cs typeface="Arial" panose="020B0604020202020204" pitchFamily="34" charset="0"/>
                        </a:rPr>
                        <a:t>--</a:t>
                      </a:r>
                    </a:p>
                  </a:txBody>
                  <a:tcPr marL="121872" marR="121872" anchor="ctr"/>
                </a:tc>
                <a:tc>
                  <a:txBody>
                    <a:bodyPr/>
                    <a:lstStyle/>
                    <a:p>
                      <a:pPr algn="ctr"/>
                      <a:r>
                        <a:rPr lang="en-GB" sz="1600" dirty="0">
                          <a:latin typeface="+mn-lt"/>
                          <a:cs typeface="Arial" panose="020B0604020202020204" pitchFamily="34" charset="0"/>
                        </a:rPr>
                        <a:t>--</a:t>
                      </a:r>
                    </a:p>
                  </a:txBody>
                  <a:tcPr marL="121872" marR="121872" anchor="ctr"/>
                </a:tc>
                <a:tc>
                  <a:txBody>
                    <a:bodyPr/>
                    <a:lstStyle/>
                    <a:p>
                      <a:pPr algn="ctr"/>
                      <a:r>
                        <a:rPr lang="en-GB" sz="1600" dirty="0">
                          <a:latin typeface="+mn-lt"/>
                          <a:cs typeface="Arial" panose="020B0604020202020204" pitchFamily="34" charset="0"/>
                        </a:rPr>
                        <a:t>No </a:t>
                      </a:r>
                    </a:p>
                  </a:txBody>
                  <a:tcPr marL="121872" marR="121872" anchor="ctr"/>
                </a:tc>
                <a:tc>
                  <a:txBody>
                    <a:bodyPr/>
                    <a:lstStyle/>
                    <a:p>
                      <a:pPr algn="ctr"/>
                      <a:r>
                        <a:rPr lang="en-GB" sz="1600" dirty="0">
                          <a:latin typeface="+mn-lt"/>
                          <a:cs typeface="Arial" panose="020B0604020202020204" pitchFamily="34" charset="0"/>
                        </a:rPr>
                        <a:t>No </a:t>
                      </a:r>
                    </a:p>
                  </a:txBody>
                  <a:tcPr marL="121872" marR="121872"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0574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Thumb Instruction Set</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9587" y="962025"/>
            <a:ext cx="11180763" cy="4086225"/>
          </a:xfrm>
        </p:spPr>
        <p:txBody>
          <a:bodyPr wrap="square" numCol="1" anchor="t" anchorCtr="0" compatLnSpc="1">
            <a:prstTxWarp prst="textNoShape">
              <a:avLst/>
            </a:prstTxWarp>
          </a:bodyPr>
          <a:lstStyle/>
          <a:p>
            <a:r>
              <a:rPr lang="en-US" altLang="en-US" sz="2000" dirty="0">
                <a:ea typeface="ＭＳ Ｐゴシック" panose="020B0600070205080204" pitchFamily="34" charset="-128"/>
              </a:rPr>
              <a:t>Early Arm processors</a:t>
            </a:r>
          </a:p>
          <a:p>
            <a:pPr lvl="1"/>
            <a:r>
              <a:rPr lang="en-IN" altLang="en-US" sz="1600" dirty="0">
                <a:ea typeface="ＭＳ Ｐゴシック" panose="020B0600070205080204" pitchFamily="34" charset="-128"/>
              </a:rPr>
              <a:t>32-bit instruction set, called the Arm instructions</a:t>
            </a:r>
          </a:p>
          <a:p>
            <a:pPr lvl="1"/>
            <a:r>
              <a:rPr lang="en-IN" altLang="en-US" sz="1600" dirty="0">
                <a:ea typeface="ＭＳ Ｐゴシック" panose="020B0600070205080204" pitchFamily="34" charset="-128"/>
              </a:rPr>
              <a:t>Powerful and good performance</a:t>
            </a:r>
          </a:p>
          <a:p>
            <a:pPr lvl="1"/>
            <a:r>
              <a:rPr lang="en-IN" altLang="en-US" sz="1600" dirty="0">
                <a:ea typeface="ＭＳ Ｐゴシック" panose="020B0600070205080204" pitchFamily="34" charset="-128"/>
              </a:rPr>
              <a:t>Larger program memory compared to 8-bit and 16-bit processors</a:t>
            </a:r>
          </a:p>
          <a:p>
            <a:pPr lvl="1"/>
            <a:r>
              <a:rPr lang="en-IN" altLang="en-US" sz="1600" dirty="0">
                <a:ea typeface="ＭＳ Ｐゴシック" panose="020B0600070205080204" pitchFamily="34" charset="-128"/>
              </a:rPr>
              <a:t>Larger power consumption</a:t>
            </a:r>
          </a:p>
          <a:p>
            <a:r>
              <a:rPr lang="en-US" altLang="en-US" sz="2000" dirty="0">
                <a:ea typeface="ＭＳ Ｐゴシック" panose="020B0600070205080204" pitchFamily="34" charset="-128"/>
              </a:rPr>
              <a:t>Thumb-1 instruction set</a:t>
            </a:r>
          </a:p>
          <a:p>
            <a:pPr lvl="1"/>
            <a:r>
              <a:rPr lang="en-IN" altLang="en-US" sz="1600" dirty="0">
                <a:ea typeface="ＭＳ Ｐゴシック" panose="020B0600070205080204" pitchFamily="34" charset="-128"/>
              </a:rPr>
              <a:t>16-bit instruction set, first used in Arm7TDMI processor in 1995</a:t>
            </a:r>
          </a:p>
          <a:p>
            <a:pPr lvl="1"/>
            <a:r>
              <a:rPr lang="en-IN" altLang="en-US" sz="1600" dirty="0">
                <a:ea typeface="ＭＳ Ｐゴシック" panose="020B0600070205080204" pitchFamily="34" charset="-128"/>
              </a:rPr>
              <a:t>Provides a subset of the Arm instructions, giving better code density compared to 32-bit RISC architecture</a:t>
            </a:r>
          </a:p>
          <a:p>
            <a:pPr lvl="1"/>
            <a:r>
              <a:rPr lang="en-IN" altLang="en-US" sz="1600" dirty="0">
                <a:ea typeface="ＭＳ Ｐゴシック" panose="020B0600070205080204" pitchFamily="34" charset="-128"/>
              </a:rPr>
              <a:t>Code size is reduced by ~30%, but performance is also reduced by ~20%.</a:t>
            </a:r>
          </a:p>
          <a:p>
            <a:pPr lvl="1"/>
            <a:r>
              <a:rPr lang="en-IN" altLang="en-US" sz="1600" dirty="0">
                <a:ea typeface="ＭＳ Ｐゴシック" panose="020B0600070205080204" pitchFamily="34" charset="-128"/>
              </a:rPr>
              <a:t>Can be used together with Arm instructions using a multiplexer</a:t>
            </a:r>
          </a:p>
          <a:p>
            <a:pPr lvl="1"/>
            <a:endParaRPr lang="en-US" altLang="en-US" sz="1600" dirty="0">
              <a:ea typeface="ＭＳ Ｐゴシック" panose="020B0600070205080204" pitchFamily="34" charset="-128"/>
            </a:endParaRPr>
          </a:p>
        </p:txBody>
      </p:sp>
      <p:grpSp>
        <p:nvGrpSpPr>
          <p:cNvPr id="5" name="Group 15">
            <a:extLst>
              <a:ext uri="{FF2B5EF4-FFF2-40B4-BE49-F238E27FC236}">
                <a16:creationId xmlns:a16="http://schemas.microsoft.com/office/drawing/2014/main" id="{C4F493C0-D0DC-44FA-8DEA-E52A90450995}"/>
              </a:ext>
            </a:extLst>
          </p:cNvPr>
          <p:cNvGrpSpPr>
            <a:grpSpLocks/>
          </p:cNvGrpSpPr>
          <p:nvPr/>
        </p:nvGrpSpPr>
        <p:grpSpPr bwMode="auto">
          <a:xfrm>
            <a:off x="1637661" y="4859621"/>
            <a:ext cx="8924613" cy="1513004"/>
            <a:chOff x="1038225" y="4733924"/>
            <a:chExt cx="7219950" cy="1631209"/>
          </a:xfrm>
        </p:grpSpPr>
        <p:sp>
          <p:nvSpPr>
            <p:cNvPr id="6" name="Rectangle 5">
              <a:extLst>
                <a:ext uri="{FF2B5EF4-FFF2-40B4-BE49-F238E27FC236}">
                  <a16:creationId xmlns:a16="http://schemas.microsoft.com/office/drawing/2014/main" id="{125E263E-D431-467C-A6E5-0C98920CFA63}"/>
                </a:ext>
              </a:extLst>
            </p:cNvPr>
            <p:cNvSpPr/>
            <p:nvPr/>
          </p:nvSpPr>
          <p:spPr bwMode="auto">
            <a:xfrm>
              <a:off x="1038225" y="4744193"/>
              <a:ext cx="1047560" cy="108510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Incoming</a:t>
              </a:r>
            </a:p>
            <a:p>
              <a:pPr algn="ctr">
                <a:defRPr/>
              </a:pPr>
              <a:r>
                <a:rPr lang="en-GB" sz="1200" b="0" dirty="0">
                  <a:cs typeface="Arial" charset="0"/>
                </a:rPr>
                <a:t>Instructions</a:t>
              </a:r>
            </a:p>
          </p:txBody>
        </p:sp>
        <p:sp>
          <p:nvSpPr>
            <p:cNvPr id="7" name="Rectangle 6">
              <a:extLst>
                <a:ext uri="{FF2B5EF4-FFF2-40B4-BE49-F238E27FC236}">
                  <a16:creationId xmlns:a16="http://schemas.microsoft.com/office/drawing/2014/main" id="{43F088D0-AD7B-40ED-B38C-D533DD7B06C5}"/>
                </a:ext>
              </a:extLst>
            </p:cNvPr>
            <p:cNvSpPr/>
            <p:nvPr/>
          </p:nvSpPr>
          <p:spPr bwMode="auto">
            <a:xfrm>
              <a:off x="2796141" y="5428803"/>
              <a:ext cx="1047560" cy="40049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Thumb Remap</a:t>
              </a:r>
            </a:p>
            <a:p>
              <a:pPr algn="ctr">
                <a:defRPr/>
              </a:pPr>
              <a:r>
                <a:rPr lang="en-GB" sz="1200" b="0" dirty="0">
                  <a:cs typeface="Arial" charset="0"/>
                </a:rPr>
                <a:t>to Arm</a:t>
              </a:r>
            </a:p>
          </p:txBody>
        </p:sp>
        <p:sp>
          <p:nvSpPr>
            <p:cNvPr id="8" name="Trapezoid 7">
              <a:extLst>
                <a:ext uri="{FF2B5EF4-FFF2-40B4-BE49-F238E27FC236}">
                  <a16:creationId xmlns:a16="http://schemas.microsoft.com/office/drawing/2014/main" id="{816A79E3-1F97-4CE2-9E67-73133B5E135A}"/>
                </a:ext>
              </a:extLst>
            </p:cNvPr>
            <p:cNvSpPr/>
            <p:nvPr/>
          </p:nvSpPr>
          <p:spPr bwMode="auto">
            <a:xfrm rot="5400000">
              <a:off x="4071414" y="5129270"/>
              <a:ext cx="1095376" cy="304683"/>
            </a:xfrm>
            <a:prstGeom prst="trapezoid">
              <a:avLst>
                <a:gd name="adj" fmla="val 75000"/>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 name="Right Arrow 3">
              <a:extLst>
                <a:ext uri="{FF2B5EF4-FFF2-40B4-BE49-F238E27FC236}">
                  <a16:creationId xmlns:a16="http://schemas.microsoft.com/office/drawing/2014/main" id="{D1C4B7DF-E12E-40AD-804A-A7A4A5478D65}"/>
                </a:ext>
              </a:extLst>
            </p:cNvPr>
            <p:cNvSpPr/>
            <p:nvPr/>
          </p:nvSpPr>
          <p:spPr bwMode="auto">
            <a:xfrm>
              <a:off x="2205604" y="4857154"/>
              <a:ext cx="2185841" cy="172863"/>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 name="Right Arrow 7">
              <a:extLst>
                <a:ext uri="{FF2B5EF4-FFF2-40B4-BE49-F238E27FC236}">
                  <a16:creationId xmlns:a16="http://schemas.microsoft.com/office/drawing/2014/main" id="{7BC9DF28-70AA-4AAE-95F4-4A6769C61153}"/>
                </a:ext>
              </a:extLst>
            </p:cNvPr>
            <p:cNvSpPr/>
            <p:nvPr/>
          </p:nvSpPr>
          <p:spPr bwMode="auto">
            <a:xfrm>
              <a:off x="2205604" y="5543475"/>
              <a:ext cx="518646"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 name="Right Arrow 8">
              <a:extLst>
                <a:ext uri="{FF2B5EF4-FFF2-40B4-BE49-F238E27FC236}">
                  <a16:creationId xmlns:a16="http://schemas.microsoft.com/office/drawing/2014/main" id="{161C4BC2-73FB-4D31-9906-D6F9CB10C4A9}"/>
                </a:ext>
              </a:extLst>
            </p:cNvPr>
            <p:cNvSpPr/>
            <p:nvPr/>
          </p:nvSpPr>
          <p:spPr bwMode="auto">
            <a:xfrm>
              <a:off x="3891629" y="5543475"/>
              <a:ext cx="518645"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 name="Rectangle 11">
              <a:extLst>
                <a:ext uri="{FF2B5EF4-FFF2-40B4-BE49-F238E27FC236}">
                  <a16:creationId xmlns:a16="http://schemas.microsoft.com/office/drawing/2014/main" id="{DC280594-DA87-43DC-B09F-276D9F4A3960}"/>
                </a:ext>
              </a:extLst>
            </p:cNvPr>
            <p:cNvSpPr/>
            <p:nvPr/>
          </p:nvSpPr>
          <p:spPr bwMode="auto">
            <a:xfrm>
              <a:off x="5505762" y="4942730"/>
              <a:ext cx="1047560" cy="686321"/>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Arm</a:t>
              </a:r>
            </a:p>
            <a:p>
              <a:pPr algn="ctr">
                <a:defRPr/>
              </a:pPr>
              <a:r>
                <a:rPr lang="en-GB" sz="1200" b="0" dirty="0">
                  <a:cs typeface="Arial" charset="0"/>
                </a:rPr>
                <a:t>Instruction</a:t>
              </a:r>
            </a:p>
            <a:p>
              <a:pPr algn="ctr">
                <a:defRPr/>
              </a:pPr>
              <a:r>
                <a:rPr lang="en-GB" sz="1200" b="0" dirty="0">
                  <a:cs typeface="Arial" charset="0"/>
                </a:rPr>
                <a:t>Decoder</a:t>
              </a:r>
            </a:p>
          </p:txBody>
        </p:sp>
        <p:sp>
          <p:nvSpPr>
            <p:cNvPr id="13" name="Rectangle 12">
              <a:extLst>
                <a:ext uri="{FF2B5EF4-FFF2-40B4-BE49-F238E27FC236}">
                  <a16:creationId xmlns:a16="http://schemas.microsoft.com/office/drawing/2014/main" id="{6ED5876A-D47E-4931-984E-A6F6C02E8733}"/>
                </a:ext>
              </a:extLst>
            </p:cNvPr>
            <p:cNvSpPr/>
            <p:nvPr/>
          </p:nvSpPr>
          <p:spPr bwMode="auto">
            <a:xfrm>
              <a:off x="7210615" y="4942730"/>
              <a:ext cx="1047560" cy="686321"/>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Instructions</a:t>
              </a:r>
            </a:p>
            <a:p>
              <a:pPr algn="ctr">
                <a:defRPr/>
              </a:pPr>
              <a:r>
                <a:rPr lang="en-GB" sz="1200" b="0" dirty="0">
                  <a:cs typeface="Arial" charset="0"/>
                </a:rPr>
                <a:t>Executing</a:t>
              </a:r>
            </a:p>
          </p:txBody>
        </p:sp>
        <p:sp>
          <p:nvSpPr>
            <p:cNvPr id="14" name="Right Arrow 11">
              <a:extLst>
                <a:ext uri="{FF2B5EF4-FFF2-40B4-BE49-F238E27FC236}">
                  <a16:creationId xmlns:a16="http://schemas.microsoft.com/office/drawing/2014/main" id="{F3872785-88B4-45D7-A13E-9984C413A978}"/>
                </a:ext>
              </a:extLst>
            </p:cNvPr>
            <p:cNvSpPr/>
            <p:nvPr/>
          </p:nvSpPr>
          <p:spPr bwMode="auto">
            <a:xfrm>
              <a:off x="4853605" y="5201170"/>
              <a:ext cx="518645"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ight Arrow 12">
              <a:extLst>
                <a:ext uri="{FF2B5EF4-FFF2-40B4-BE49-F238E27FC236}">
                  <a16:creationId xmlns:a16="http://schemas.microsoft.com/office/drawing/2014/main" id="{0270E134-8528-448B-9490-18E9951CB5D7}"/>
                </a:ext>
              </a:extLst>
            </p:cNvPr>
            <p:cNvSpPr/>
            <p:nvPr/>
          </p:nvSpPr>
          <p:spPr bwMode="auto">
            <a:xfrm>
              <a:off x="6625213" y="5201170"/>
              <a:ext cx="518646"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cxnSp>
          <p:nvCxnSpPr>
            <p:cNvPr id="16" name="Straight Arrow Connector 15">
              <a:extLst>
                <a:ext uri="{FF2B5EF4-FFF2-40B4-BE49-F238E27FC236}">
                  <a16:creationId xmlns:a16="http://schemas.microsoft.com/office/drawing/2014/main" id="{25087B8B-4E97-4F48-9EFC-0F1E090007BF}"/>
                </a:ext>
              </a:extLst>
            </p:cNvPr>
            <p:cNvCxnSpPr/>
            <p:nvPr/>
          </p:nvCxnSpPr>
          <p:spPr bwMode="auto">
            <a:xfrm flipV="1">
              <a:off x="4648201" y="5706070"/>
              <a:ext cx="0" cy="285824"/>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7" name="TextBox 14">
              <a:extLst>
                <a:ext uri="{FF2B5EF4-FFF2-40B4-BE49-F238E27FC236}">
                  <a16:creationId xmlns:a16="http://schemas.microsoft.com/office/drawing/2014/main" id="{6C2ECEAA-63E9-484E-8961-89322386014A}"/>
                </a:ext>
              </a:extLst>
            </p:cNvPr>
            <p:cNvSpPr txBox="1">
              <a:spLocks noChangeArrowheads="1"/>
            </p:cNvSpPr>
            <p:nvPr/>
          </p:nvSpPr>
          <p:spPr bwMode="auto">
            <a:xfrm>
              <a:off x="4619624" y="5867400"/>
              <a:ext cx="1933576" cy="49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 bit, 0: select Arm,</a:t>
              </a:r>
            </a:p>
            <a:p>
              <a:pPr eaLnBrk="1" hangingPunct="1"/>
              <a:r>
                <a:rPr lang="en-GB" sz="1200" b="0" dirty="0"/>
                <a:t>1: select Thumb</a:t>
              </a:r>
            </a:p>
          </p:txBody>
        </p:sp>
        <p:sp>
          <p:nvSpPr>
            <p:cNvPr id="18" name="TextBox 17">
              <a:extLst>
                <a:ext uri="{FF2B5EF4-FFF2-40B4-BE49-F238E27FC236}">
                  <a16:creationId xmlns:a16="http://schemas.microsoft.com/office/drawing/2014/main" id="{5C3B2AC5-173D-4453-9BA9-B4C0B6F07E1D}"/>
                </a:ext>
              </a:extLst>
            </p:cNvPr>
            <p:cNvSpPr txBox="1">
              <a:spLocks noChangeArrowheads="1"/>
            </p:cNvSpPr>
            <p:nvPr/>
          </p:nvSpPr>
          <p:spPr bwMode="auto">
            <a:xfrm>
              <a:off x="4391023" y="4770536"/>
              <a:ext cx="304801" cy="33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a:t>
              </a:r>
            </a:p>
          </p:txBody>
        </p:sp>
        <p:sp>
          <p:nvSpPr>
            <p:cNvPr id="19" name="TextBox 18">
              <a:extLst>
                <a:ext uri="{FF2B5EF4-FFF2-40B4-BE49-F238E27FC236}">
                  <a16:creationId xmlns:a16="http://schemas.microsoft.com/office/drawing/2014/main" id="{D4C6E17F-F1BA-4C15-9992-EAF4A371861A}"/>
                </a:ext>
              </a:extLst>
            </p:cNvPr>
            <p:cNvSpPr txBox="1">
              <a:spLocks noChangeArrowheads="1"/>
            </p:cNvSpPr>
            <p:nvPr/>
          </p:nvSpPr>
          <p:spPr bwMode="auto">
            <a:xfrm>
              <a:off x="4381498" y="5457825"/>
              <a:ext cx="304801" cy="33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1</a:t>
              </a:r>
            </a:p>
          </p:txBody>
        </p:sp>
      </p:grpSp>
    </p:spTree>
    <p:extLst>
      <p:ext uri="{BB962C8B-B14F-4D97-AF65-F5344CB8AC3E}">
        <p14:creationId xmlns:p14="http://schemas.microsoft.com/office/powerpoint/2010/main" val="4157809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Wakeup Interrupt Controller</a:t>
            </a:r>
            <a:endParaRPr lang="en-US" dirty="0"/>
          </a:p>
        </p:txBody>
      </p:sp>
      <p:sp>
        <p:nvSpPr>
          <p:cNvPr id="6" name="Rectangle 5">
            <a:extLst>
              <a:ext uri="{FF2B5EF4-FFF2-40B4-BE49-F238E27FC236}">
                <a16:creationId xmlns:a16="http://schemas.microsoft.com/office/drawing/2014/main" id="{F3429177-35EC-4BD6-8885-EDBE5E636756}"/>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97FD467D-742E-47FD-A73B-16B6201161E2}"/>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D36E4967-364B-47BA-B2CA-0269DC74782B}"/>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11D62302-8386-440D-85BF-409CB3E0DD9B}"/>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9F6EEF74-0CD0-4E81-81BE-13395E652F15}"/>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8CF36B9B-1ADB-4B92-94DA-9FB46DA89B15}"/>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42CA7228-1FB4-47BC-BEC5-DA1FA68FC5A0}"/>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00E6E382-F256-4C93-8FEE-DEB35B580764}"/>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44EE1D54-A93B-48D4-B638-6327CE4E1EE4}"/>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CEE64006-C546-4A40-881F-E1B4EBE1E8A1}"/>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8648C9E3-5A7D-4F1B-A3ED-E060093C70AA}"/>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5CB8098A-9E5A-41E9-9CBF-546AC8E2FA2D}"/>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EEFFF078-965D-4341-84DE-8700B3FC4807}"/>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0A70699B-93E5-4FCB-AE4F-05F6BD1CC684}"/>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D011F68F-64DC-4999-BBA6-05CECE4274C3}"/>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0E1ECB67-A7FA-4A67-840E-D2656BC67571}"/>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091BAE76-CE06-41FA-879E-F85DB438FD40}"/>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201C7AFE-9134-43F6-9F81-CCC7164F479E}"/>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511C50B2-6E92-4497-A768-E3ED955D2809}"/>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E72652F2-FA6F-449D-8DD9-6A51AE4E2F67}"/>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626FD758-6FC7-4C12-8553-B8F6A3B2DE84}"/>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528DE354-7C9B-401A-BA77-22EA71165B1E}"/>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E9261EE5-436D-4998-B3DF-8B57E6A838D4}"/>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2D806F1A-47DF-4488-B772-DD960B833AC1}"/>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8D073D80-D409-4A01-B071-F54A931AE429}"/>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6B05B1CF-8003-4312-B1C1-F6AEE1111976}"/>
              </a:ext>
            </a:extLst>
          </p:cNvPr>
          <p:cNvSpPr/>
          <p:nvPr/>
        </p:nvSpPr>
        <p:spPr bwMode="auto">
          <a:xfrm>
            <a:off x="1245171" y="3408022"/>
            <a:ext cx="2219517" cy="97393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98198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Wakeup Interrupt Controller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Usually requires a system-level power management unit (PMU)</a:t>
            </a:r>
          </a:p>
          <a:p>
            <a:r>
              <a:rPr lang="en-IN" altLang="en-US" dirty="0">
                <a:ea typeface="ＭＳ Ｐゴシック" panose="020B0600070205080204" pitchFamily="34" charset="-128"/>
              </a:rPr>
              <a:t>When an interrupt is detected, the WIC sends a request to a PMU in the microcontroller to restore power and clock signals to the processor, and then the processor can wake up and process the interrupt request.</a:t>
            </a:r>
          </a:p>
          <a:p>
            <a:r>
              <a:rPr lang="en-IN" altLang="en-US" dirty="0">
                <a:ea typeface="ＭＳ Ｐゴシック" panose="020B0600070205080204" pitchFamily="34" charset="-128"/>
              </a:rPr>
              <a:t>The WIC does not require extra programmable registers.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5FAFF9D-FC79-407F-9B4C-4C077B0EA44E}"/>
              </a:ext>
            </a:extLst>
          </p:cNvPr>
          <p:cNvSpPr/>
          <p:nvPr/>
        </p:nvSpPr>
        <p:spPr bwMode="auto">
          <a:xfrm>
            <a:off x="7921705" y="4110039"/>
            <a:ext cx="2996029" cy="15128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57B1664D-AB70-4C0A-ADB6-382AC3084A34}"/>
              </a:ext>
            </a:extLst>
          </p:cNvPr>
          <p:cNvSpPr/>
          <p:nvPr/>
        </p:nvSpPr>
        <p:spPr bwMode="auto">
          <a:xfrm>
            <a:off x="3349375" y="5175251"/>
            <a:ext cx="3004493" cy="4476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PMU</a:t>
            </a:r>
          </a:p>
        </p:txBody>
      </p:sp>
      <p:sp>
        <p:nvSpPr>
          <p:cNvPr id="7" name="Rectangle 6">
            <a:extLst>
              <a:ext uri="{FF2B5EF4-FFF2-40B4-BE49-F238E27FC236}">
                <a16:creationId xmlns:a16="http://schemas.microsoft.com/office/drawing/2014/main" id="{383A1B18-026C-4781-BEC8-654E9453788E}"/>
              </a:ext>
            </a:extLst>
          </p:cNvPr>
          <p:cNvSpPr/>
          <p:nvPr/>
        </p:nvSpPr>
        <p:spPr bwMode="auto">
          <a:xfrm>
            <a:off x="3349375" y="4360864"/>
            <a:ext cx="3004493" cy="447675"/>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WIC</a:t>
            </a:r>
          </a:p>
        </p:txBody>
      </p:sp>
      <p:sp>
        <p:nvSpPr>
          <p:cNvPr id="8" name="Rectangle 7">
            <a:extLst>
              <a:ext uri="{FF2B5EF4-FFF2-40B4-BE49-F238E27FC236}">
                <a16:creationId xmlns:a16="http://schemas.microsoft.com/office/drawing/2014/main" id="{541152F0-9781-4121-97A4-4B765B84A63B}"/>
              </a:ext>
            </a:extLst>
          </p:cNvPr>
          <p:cNvSpPr/>
          <p:nvPr/>
        </p:nvSpPr>
        <p:spPr bwMode="auto">
          <a:xfrm>
            <a:off x="8021150" y="4208463"/>
            <a:ext cx="1170059" cy="13271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NVIC</a:t>
            </a:r>
          </a:p>
        </p:txBody>
      </p:sp>
      <p:cxnSp>
        <p:nvCxnSpPr>
          <p:cNvPr id="9" name="Straight Arrow Connector 8">
            <a:extLst>
              <a:ext uri="{FF2B5EF4-FFF2-40B4-BE49-F238E27FC236}">
                <a16:creationId xmlns:a16="http://schemas.microsoft.com/office/drawing/2014/main" id="{87BC3F8F-5708-4587-8198-BBF26D19BBFA}"/>
              </a:ext>
            </a:extLst>
          </p:cNvPr>
          <p:cNvCxnSpPr/>
          <p:nvPr/>
        </p:nvCxnSpPr>
        <p:spPr bwMode="auto">
          <a:xfrm>
            <a:off x="2310497" y="4233863"/>
            <a:ext cx="5611207" cy="0"/>
          </a:xfrm>
          <a:prstGeom prst="straightConnector1">
            <a:avLst/>
          </a:prstGeom>
          <a:noFill/>
          <a:ln w="19050" cap="flat" cmpd="sng" algn="ctr">
            <a:solidFill>
              <a:schemeClr val="tx1">
                <a:lumMod val="75000"/>
                <a:lumOff val="25000"/>
              </a:schemeClr>
            </a:solidFill>
            <a:prstDash val="sysDash"/>
            <a:round/>
            <a:headEnd type="none" w="med" len="med"/>
            <a:tailEnd type="triangle" w="lg" len="lg"/>
          </a:ln>
          <a:effectLst/>
        </p:spPr>
      </p:cxnSp>
      <p:cxnSp>
        <p:nvCxnSpPr>
          <p:cNvPr id="10" name="Straight Arrow Connector 9">
            <a:extLst>
              <a:ext uri="{FF2B5EF4-FFF2-40B4-BE49-F238E27FC236}">
                <a16:creationId xmlns:a16="http://schemas.microsoft.com/office/drawing/2014/main" id="{63190067-61F5-454B-8136-EF7F4CEAAEE6}"/>
              </a:ext>
            </a:extLst>
          </p:cNvPr>
          <p:cNvCxnSpPr/>
          <p:nvPr/>
        </p:nvCxnSpPr>
        <p:spPr bwMode="auto">
          <a:xfrm>
            <a:off x="2310498" y="4567238"/>
            <a:ext cx="103887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0BEB22F2-54AC-4AE0-81CB-A092FF7966FE}"/>
              </a:ext>
            </a:extLst>
          </p:cNvPr>
          <p:cNvCxnSpPr/>
          <p:nvPr/>
        </p:nvCxnSpPr>
        <p:spPr bwMode="auto">
          <a:xfrm>
            <a:off x="2310497" y="4233864"/>
            <a:ext cx="0" cy="339725"/>
          </a:xfrm>
          <a:prstGeom prst="straightConnector1">
            <a:avLst/>
          </a:prstGeom>
          <a:noFill/>
          <a:ln w="19050" cap="flat" cmpd="sng" algn="ctr">
            <a:solidFill>
              <a:schemeClr val="tx1">
                <a:lumMod val="75000"/>
                <a:lumOff val="25000"/>
              </a:schemeClr>
            </a:solidFill>
            <a:prstDash val="solid"/>
            <a:round/>
            <a:headEnd type="none" w="med" len="med"/>
            <a:tailEnd type="none" w="lg" len="lg"/>
          </a:ln>
          <a:effectLst/>
        </p:spPr>
      </p:cxnSp>
      <p:cxnSp>
        <p:nvCxnSpPr>
          <p:cNvPr id="12" name="Straight Arrow Connector 11">
            <a:extLst>
              <a:ext uri="{FF2B5EF4-FFF2-40B4-BE49-F238E27FC236}">
                <a16:creationId xmlns:a16="http://schemas.microsoft.com/office/drawing/2014/main" id="{1E0FD54B-09D6-4224-9B1F-882C8C777D3A}"/>
              </a:ext>
            </a:extLst>
          </p:cNvPr>
          <p:cNvCxnSpPr/>
          <p:nvPr/>
        </p:nvCxnSpPr>
        <p:spPr bwMode="auto">
          <a:xfrm>
            <a:off x="4830463" y="4808538"/>
            <a:ext cx="0" cy="355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CDFD012C-33E2-4C25-9D72-DE0EC8820CCD}"/>
              </a:ext>
            </a:extLst>
          </p:cNvPr>
          <p:cNvCxnSpPr/>
          <p:nvPr/>
        </p:nvCxnSpPr>
        <p:spPr bwMode="auto">
          <a:xfrm flipH="1">
            <a:off x="6353869" y="5483225"/>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FD555B77-3C3E-4DDB-987E-A8E6183FECF9}"/>
              </a:ext>
            </a:extLst>
          </p:cNvPr>
          <p:cNvCxnSpPr/>
          <p:nvPr/>
        </p:nvCxnSpPr>
        <p:spPr bwMode="auto">
          <a:xfrm>
            <a:off x="6353869" y="5291138"/>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B580FCD6-B1F6-44FA-BB5D-BDF69B2E81CC}"/>
              </a:ext>
            </a:extLst>
          </p:cNvPr>
          <p:cNvCxnSpPr/>
          <p:nvPr/>
        </p:nvCxnSpPr>
        <p:spPr bwMode="auto">
          <a:xfrm>
            <a:off x="6353869" y="4491038"/>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7B574C64-1A0B-4BE5-ADCA-364308B7F6C5}"/>
              </a:ext>
            </a:extLst>
          </p:cNvPr>
          <p:cNvCxnSpPr/>
          <p:nvPr/>
        </p:nvCxnSpPr>
        <p:spPr bwMode="auto">
          <a:xfrm flipH="1">
            <a:off x="6353869" y="4683125"/>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7" name="TextBox 38">
            <a:extLst>
              <a:ext uri="{FF2B5EF4-FFF2-40B4-BE49-F238E27FC236}">
                <a16:creationId xmlns:a16="http://schemas.microsoft.com/office/drawing/2014/main" id="{719CB668-9B9B-4F4C-A9DC-557395D8ADFA}"/>
              </a:ext>
            </a:extLst>
          </p:cNvPr>
          <p:cNvSpPr txBox="1">
            <a:spLocks noChangeArrowheads="1"/>
          </p:cNvSpPr>
          <p:nvPr/>
        </p:nvSpPr>
        <p:spPr bwMode="auto">
          <a:xfrm>
            <a:off x="9261032" y="4183064"/>
            <a:ext cx="16567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Cortex-M0</a:t>
            </a:r>
          </a:p>
        </p:txBody>
      </p:sp>
      <p:sp>
        <p:nvSpPr>
          <p:cNvPr id="18" name="TextBox 39">
            <a:extLst>
              <a:ext uri="{FF2B5EF4-FFF2-40B4-BE49-F238E27FC236}">
                <a16:creationId xmlns:a16="http://schemas.microsoft.com/office/drawing/2014/main" id="{78605232-8D6A-4438-A345-86C7645F9D70}"/>
              </a:ext>
            </a:extLst>
          </p:cNvPr>
          <p:cNvSpPr txBox="1">
            <a:spLocks noChangeArrowheads="1"/>
          </p:cNvSpPr>
          <p:nvPr/>
        </p:nvSpPr>
        <p:spPr bwMode="auto">
          <a:xfrm>
            <a:off x="1174292" y="3900488"/>
            <a:ext cx="16567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IRQ &amp; NMI</a:t>
            </a:r>
          </a:p>
        </p:txBody>
      </p:sp>
      <p:sp>
        <p:nvSpPr>
          <p:cNvPr id="19" name="TextBox 40">
            <a:extLst>
              <a:ext uri="{FF2B5EF4-FFF2-40B4-BE49-F238E27FC236}">
                <a16:creationId xmlns:a16="http://schemas.microsoft.com/office/drawing/2014/main" id="{682C8FE2-185A-42EB-B76E-6766EEFB5FF6}"/>
              </a:ext>
            </a:extLst>
          </p:cNvPr>
          <p:cNvSpPr txBox="1">
            <a:spLocks noChangeArrowheads="1"/>
          </p:cNvSpPr>
          <p:nvPr/>
        </p:nvSpPr>
        <p:spPr bwMode="auto">
          <a:xfrm>
            <a:off x="6375026" y="4233864"/>
            <a:ext cx="16567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IRQ &amp; NMI</a:t>
            </a:r>
          </a:p>
        </p:txBody>
      </p:sp>
      <p:sp>
        <p:nvSpPr>
          <p:cNvPr id="20" name="TextBox 41">
            <a:extLst>
              <a:ext uri="{FF2B5EF4-FFF2-40B4-BE49-F238E27FC236}">
                <a16:creationId xmlns:a16="http://schemas.microsoft.com/office/drawing/2014/main" id="{76E78E44-6E69-4BD7-8E97-E7FB3A8C1313}"/>
              </a:ext>
            </a:extLst>
          </p:cNvPr>
          <p:cNvSpPr txBox="1">
            <a:spLocks noChangeArrowheads="1"/>
          </p:cNvSpPr>
          <p:nvPr/>
        </p:nvSpPr>
        <p:spPr bwMode="auto">
          <a:xfrm>
            <a:off x="6660664" y="4654551"/>
            <a:ext cx="10854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Mask</a:t>
            </a:r>
          </a:p>
        </p:txBody>
      </p:sp>
      <p:sp>
        <p:nvSpPr>
          <p:cNvPr id="21" name="TextBox 42">
            <a:extLst>
              <a:ext uri="{FF2B5EF4-FFF2-40B4-BE49-F238E27FC236}">
                <a16:creationId xmlns:a16="http://schemas.microsoft.com/office/drawing/2014/main" id="{68A1DEED-F00A-45C3-A6A9-E70D03490138}"/>
              </a:ext>
            </a:extLst>
          </p:cNvPr>
          <p:cNvSpPr txBox="1">
            <a:spLocks noChangeArrowheads="1"/>
          </p:cNvSpPr>
          <p:nvPr/>
        </p:nvSpPr>
        <p:spPr bwMode="auto">
          <a:xfrm>
            <a:off x="4830464" y="4832351"/>
            <a:ext cx="1544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Wake up</a:t>
            </a:r>
          </a:p>
        </p:txBody>
      </p:sp>
      <p:sp>
        <p:nvSpPr>
          <p:cNvPr id="22" name="TextBox 43">
            <a:extLst>
              <a:ext uri="{FF2B5EF4-FFF2-40B4-BE49-F238E27FC236}">
                <a16:creationId xmlns:a16="http://schemas.microsoft.com/office/drawing/2014/main" id="{6BB86A5F-E546-48D2-BEEA-69F346764C26}"/>
              </a:ext>
            </a:extLst>
          </p:cNvPr>
          <p:cNvSpPr txBox="1">
            <a:spLocks noChangeArrowheads="1"/>
          </p:cNvSpPr>
          <p:nvPr/>
        </p:nvSpPr>
        <p:spPr bwMode="auto">
          <a:xfrm>
            <a:off x="6250191" y="4989514"/>
            <a:ext cx="190637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Power control</a:t>
            </a:r>
          </a:p>
        </p:txBody>
      </p:sp>
      <p:sp>
        <p:nvSpPr>
          <p:cNvPr id="23" name="TextBox 45">
            <a:extLst>
              <a:ext uri="{FF2B5EF4-FFF2-40B4-BE49-F238E27FC236}">
                <a16:creationId xmlns:a16="http://schemas.microsoft.com/office/drawing/2014/main" id="{DC590EE4-A488-4151-BB96-D730357018E0}"/>
              </a:ext>
            </a:extLst>
          </p:cNvPr>
          <p:cNvSpPr txBox="1">
            <a:spLocks noChangeArrowheads="1"/>
          </p:cNvSpPr>
          <p:nvPr/>
        </p:nvSpPr>
        <p:spPr bwMode="auto">
          <a:xfrm>
            <a:off x="6425807" y="5483226"/>
            <a:ext cx="1495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Deep sleep</a:t>
            </a:r>
          </a:p>
        </p:txBody>
      </p:sp>
      <p:cxnSp>
        <p:nvCxnSpPr>
          <p:cNvPr id="24" name="Straight Arrow Connector 23">
            <a:extLst>
              <a:ext uri="{FF2B5EF4-FFF2-40B4-BE49-F238E27FC236}">
                <a16:creationId xmlns:a16="http://schemas.microsoft.com/office/drawing/2014/main" id="{6ADAD4E1-F503-4747-8A9F-43083042E08F}"/>
              </a:ext>
            </a:extLst>
          </p:cNvPr>
          <p:cNvCxnSpPr/>
          <p:nvPr/>
        </p:nvCxnSpPr>
        <p:spPr bwMode="auto">
          <a:xfrm flipH="1">
            <a:off x="1368949" y="4233863"/>
            <a:ext cx="981750" cy="0"/>
          </a:xfrm>
          <a:prstGeom prst="straightConnector1">
            <a:avLst/>
          </a:prstGeom>
          <a:noFill/>
          <a:ln w="19050" cap="flat" cmpd="sng" algn="ctr">
            <a:solidFill>
              <a:schemeClr val="tx1">
                <a:lumMod val="75000"/>
                <a:lumOff val="25000"/>
              </a:schemeClr>
            </a:solidFill>
            <a:prstDash val="solid"/>
            <a:round/>
            <a:headEnd type="none" w="med" len="med"/>
            <a:tailEnd type="none" w="lg" len="lg"/>
          </a:ln>
          <a:effectLst/>
        </p:spPr>
      </p:cxnSp>
    </p:spTree>
    <p:extLst>
      <p:ext uri="{BB962C8B-B14F-4D97-AF65-F5344CB8AC3E}">
        <p14:creationId xmlns:p14="http://schemas.microsoft.com/office/powerpoint/2010/main" val="2213733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Enter and Exit Deep Sleep Mode</a:t>
            </a:r>
            <a:endParaRPr lang="en-US" dirty="0"/>
          </a:p>
        </p:txBody>
      </p:sp>
      <p:sp>
        <p:nvSpPr>
          <p:cNvPr id="6" name="Rounded Rectangle 3">
            <a:extLst>
              <a:ext uri="{FF2B5EF4-FFF2-40B4-BE49-F238E27FC236}">
                <a16:creationId xmlns:a16="http://schemas.microsoft.com/office/drawing/2014/main" id="{D9E2B1AF-DC5D-4ADD-93B4-554ED20D7BE9}"/>
              </a:ext>
            </a:extLst>
          </p:cNvPr>
          <p:cNvSpPr/>
          <p:nvPr/>
        </p:nvSpPr>
        <p:spPr bwMode="auto">
          <a:xfrm>
            <a:off x="895632" y="5643160"/>
            <a:ext cx="1734989"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Main thread</a:t>
            </a:r>
          </a:p>
        </p:txBody>
      </p:sp>
      <p:sp>
        <p:nvSpPr>
          <p:cNvPr id="7" name="Rounded Rectangle 5">
            <a:extLst>
              <a:ext uri="{FF2B5EF4-FFF2-40B4-BE49-F238E27FC236}">
                <a16:creationId xmlns:a16="http://schemas.microsoft.com/office/drawing/2014/main" id="{870801A1-3FD0-4A40-9431-8FC6D4154205}"/>
              </a:ext>
            </a:extLst>
          </p:cNvPr>
          <p:cNvSpPr/>
          <p:nvPr/>
        </p:nvSpPr>
        <p:spPr bwMode="auto">
          <a:xfrm>
            <a:off x="2639084" y="5643160"/>
            <a:ext cx="1322401"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Mask WIC</a:t>
            </a:r>
          </a:p>
        </p:txBody>
      </p:sp>
      <p:cxnSp>
        <p:nvCxnSpPr>
          <p:cNvPr id="8" name="Straight Arrow Connector 7">
            <a:extLst>
              <a:ext uri="{FF2B5EF4-FFF2-40B4-BE49-F238E27FC236}">
                <a16:creationId xmlns:a16="http://schemas.microsoft.com/office/drawing/2014/main" id="{4834FB08-09E8-4A1E-8F9A-532610D1A328}"/>
              </a:ext>
            </a:extLst>
          </p:cNvPr>
          <p:cNvCxnSpPr/>
          <p:nvPr/>
        </p:nvCxnSpPr>
        <p:spPr bwMode="auto">
          <a:xfrm>
            <a:off x="2630621"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9" name="TextBox 7">
            <a:extLst>
              <a:ext uri="{FF2B5EF4-FFF2-40B4-BE49-F238E27FC236}">
                <a16:creationId xmlns:a16="http://schemas.microsoft.com/office/drawing/2014/main" id="{52372244-B83C-4A31-ABD7-092BEED21D07}"/>
              </a:ext>
            </a:extLst>
          </p:cNvPr>
          <p:cNvSpPr txBox="1">
            <a:spLocks noChangeArrowheads="1"/>
          </p:cNvSpPr>
          <p:nvPr/>
        </p:nvSpPr>
        <p:spPr bwMode="auto">
          <a:xfrm>
            <a:off x="1600208" y="4784323"/>
            <a:ext cx="2058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WFI </a:t>
            </a:r>
          </a:p>
          <a:p>
            <a:pPr algn="ctr" eaLnBrk="1" hangingPunct="1"/>
            <a:r>
              <a:rPr lang="en-GB" sz="1200" b="0" dirty="0"/>
              <a:t>(deep sleep)</a:t>
            </a:r>
          </a:p>
        </p:txBody>
      </p:sp>
      <p:sp>
        <p:nvSpPr>
          <p:cNvPr id="10" name="Rounded Rectangle 8">
            <a:extLst>
              <a:ext uri="{FF2B5EF4-FFF2-40B4-BE49-F238E27FC236}">
                <a16:creationId xmlns:a16="http://schemas.microsoft.com/office/drawing/2014/main" id="{70181009-9914-4611-927C-46D8C5D982D6}"/>
              </a:ext>
            </a:extLst>
          </p:cNvPr>
          <p:cNvSpPr/>
          <p:nvPr/>
        </p:nvSpPr>
        <p:spPr bwMode="auto">
          <a:xfrm>
            <a:off x="3961485" y="5643160"/>
            <a:ext cx="1470508"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Inform PMU</a:t>
            </a:r>
          </a:p>
        </p:txBody>
      </p:sp>
      <p:cxnSp>
        <p:nvCxnSpPr>
          <p:cNvPr id="11" name="Straight Arrow Connector 10">
            <a:extLst>
              <a:ext uri="{FF2B5EF4-FFF2-40B4-BE49-F238E27FC236}">
                <a16:creationId xmlns:a16="http://schemas.microsoft.com/office/drawing/2014/main" id="{3CC69469-549B-457F-8A6A-89B4749264AC}"/>
              </a:ext>
            </a:extLst>
          </p:cNvPr>
          <p:cNvCxnSpPr/>
          <p:nvPr/>
        </p:nvCxnSpPr>
        <p:spPr bwMode="auto">
          <a:xfrm>
            <a:off x="5431993"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781D5577-0DA0-4C8C-9736-E1588BEBA2F1}"/>
              </a:ext>
            </a:extLst>
          </p:cNvPr>
          <p:cNvSpPr txBox="1">
            <a:spLocks noChangeArrowheads="1"/>
          </p:cNvSpPr>
          <p:nvPr/>
        </p:nvSpPr>
        <p:spPr bwMode="auto">
          <a:xfrm>
            <a:off x="4403695" y="4784323"/>
            <a:ext cx="2058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PMU put processor into low power state.</a:t>
            </a:r>
          </a:p>
        </p:txBody>
      </p:sp>
      <p:cxnSp>
        <p:nvCxnSpPr>
          <p:cNvPr id="13" name="Straight Connector 12">
            <a:extLst>
              <a:ext uri="{FF2B5EF4-FFF2-40B4-BE49-F238E27FC236}">
                <a16:creationId xmlns:a16="http://schemas.microsoft.com/office/drawing/2014/main" id="{5D381ACF-888F-4FA8-8981-B8ECACDE5DE3}"/>
              </a:ext>
            </a:extLst>
          </p:cNvPr>
          <p:cNvCxnSpPr/>
          <p:nvPr/>
        </p:nvCxnSpPr>
        <p:spPr bwMode="auto">
          <a:xfrm>
            <a:off x="5431993" y="5765397"/>
            <a:ext cx="1523405"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sp>
        <p:nvSpPr>
          <p:cNvPr id="14" name="TextBox 16">
            <a:extLst>
              <a:ext uri="{FF2B5EF4-FFF2-40B4-BE49-F238E27FC236}">
                <a16:creationId xmlns:a16="http://schemas.microsoft.com/office/drawing/2014/main" id="{77BD37D2-C492-4178-87B4-979C01548F5F}"/>
              </a:ext>
            </a:extLst>
          </p:cNvPr>
          <p:cNvSpPr txBox="1">
            <a:spLocks noChangeArrowheads="1"/>
          </p:cNvSpPr>
          <p:nvPr/>
        </p:nvSpPr>
        <p:spPr bwMode="auto">
          <a:xfrm>
            <a:off x="5389676" y="5793972"/>
            <a:ext cx="156572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Deep sleep</a:t>
            </a:r>
          </a:p>
        </p:txBody>
      </p:sp>
      <p:cxnSp>
        <p:nvCxnSpPr>
          <p:cNvPr id="15" name="Straight Arrow Connector 14">
            <a:extLst>
              <a:ext uri="{FF2B5EF4-FFF2-40B4-BE49-F238E27FC236}">
                <a16:creationId xmlns:a16="http://schemas.microsoft.com/office/drawing/2014/main" id="{F4E351E4-8E7C-4946-B711-A62CF4D363D8}"/>
              </a:ext>
            </a:extLst>
          </p:cNvPr>
          <p:cNvCxnSpPr/>
          <p:nvPr/>
        </p:nvCxnSpPr>
        <p:spPr bwMode="auto">
          <a:xfrm>
            <a:off x="6955398"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6" name="TextBox 18">
            <a:extLst>
              <a:ext uri="{FF2B5EF4-FFF2-40B4-BE49-F238E27FC236}">
                <a16:creationId xmlns:a16="http://schemas.microsoft.com/office/drawing/2014/main" id="{FA268F6D-014D-4455-B01D-CBCC7DFB289B}"/>
              </a:ext>
            </a:extLst>
          </p:cNvPr>
          <p:cNvSpPr txBox="1">
            <a:spLocks noChangeArrowheads="1"/>
          </p:cNvSpPr>
          <p:nvPr/>
        </p:nvSpPr>
        <p:spPr bwMode="auto">
          <a:xfrm>
            <a:off x="6561851" y="4960535"/>
            <a:ext cx="789209"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IRQ</a:t>
            </a:r>
          </a:p>
        </p:txBody>
      </p:sp>
      <p:sp>
        <p:nvSpPr>
          <p:cNvPr id="17" name="Rounded Rectangle 19">
            <a:extLst>
              <a:ext uri="{FF2B5EF4-FFF2-40B4-BE49-F238E27FC236}">
                <a16:creationId xmlns:a16="http://schemas.microsoft.com/office/drawing/2014/main" id="{4EC34944-00F5-4385-9B03-17B77B3C567D}"/>
              </a:ext>
            </a:extLst>
          </p:cNvPr>
          <p:cNvSpPr/>
          <p:nvPr/>
        </p:nvSpPr>
        <p:spPr bwMode="auto">
          <a:xfrm>
            <a:off x="6955398" y="5643160"/>
            <a:ext cx="2526313"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WIC detects, informs PMU</a:t>
            </a:r>
          </a:p>
        </p:txBody>
      </p:sp>
      <p:cxnSp>
        <p:nvCxnSpPr>
          <p:cNvPr id="18" name="Straight Arrow Connector 17">
            <a:extLst>
              <a:ext uri="{FF2B5EF4-FFF2-40B4-BE49-F238E27FC236}">
                <a16:creationId xmlns:a16="http://schemas.microsoft.com/office/drawing/2014/main" id="{656FAB15-BA5B-4F75-AC01-1BCDBB3F4833}"/>
              </a:ext>
            </a:extLst>
          </p:cNvPr>
          <p:cNvCxnSpPr/>
          <p:nvPr/>
        </p:nvCxnSpPr>
        <p:spPr bwMode="auto">
          <a:xfrm>
            <a:off x="9481710"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9" name="TextBox 23">
            <a:extLst>
              <a:ext uri="{FF2B5EF4-FFF2-40B4-BE49-F238E27FC236}">
                <a16:creationId xmlns:a16="http://schemas.microsoft.com/office/drawing/2014/main" id="{433114B1-AAE4-4144-8F16-CEF5301E7CC8}"/>
              </a:ext>
            </a:extLst>
          </p:cNvPr>
          <p:cNvSpPr txBox="1">
            <a:spLocks noChangeArrowheads="1"/>
          </p:cNvSpPr>
          <p:nvPr/>
        </p:nvSpPr>
        <p:spPr bwMode="auto">
          <a:xfrm>
            <a:off x="8218555" y="4784322"/>
            <a:ext cx="2503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PMU put processor back to normal power.</a:t>
            </a:r>
          </a:p>
        </p:txBody>
      </p:sp>
      <p:sp>
        <p:nvSpPr>
          <p:cNvPr id="20" name="Rounded Rectangle 24">
            <a:extLst>
              <a:ext uri="{FF2B5EF4-FFF2-40B4-BE49-F238E27FC236}">
                <a16:creationId xmlns:a16="http://schemas.microsoft.com/office/drawing/2014/main" id="{E438115E-FE87-4698-95E4-AB6BF51BB485}"/>
              </a:ext>
            </a:extLst>
          </p:cNvPr>
          <p:cNvSpPr/>
          <p:nvPr/>
        </p:nvSpPr>
        <p:spPr bwMode="auto">
          <a:xfrm>
            <a:off x="9481711" y="5643160"/>
            <a:ext cx="1104468"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ISR</a:t>
            </a:r>
          </a:p>
        </p:txBody>
      </p:sp>
      <p:graphicFrame>
        <p:nvGraphicFramePr>
          <p:cNvPr id="21" name="Diagram 20">
            <a:extLst>
              <a:ext uri="{FF2B5EF4-FFF2-40B4-BE49-F238E27FC236}">
                <a16:creationId xmlns:a16="http://schemas.microsoft.com/office/drawing/2014/main" id="{D708AF1B-8B91-457E-A486-036EEA945B91}"/>
              </a:ext>
            </a:extLst>
          </p:cNvPr>
          <p:cNvGraphicFramePr/>
          <p:nvPr>
            <p:extLst>
              <p:ext uri="{D42A27DB-BD31-4B8C-83A1-F6EECF244321}">
                <p14:modId xmlns:p14="http://schemas.microsoft.com/office/powerpoint/2010/main" val="1172230530"/>
              </p:ext>
            </p:extLst>
          </p:nvPr>
        </p:nvGraphicFramePr>
        <p:xfrm>
          <a:off x="345514" y="1129897"/>
          <a:ext cx="10172958" cy="3027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209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Developing Low-Power Applications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Despite the low-power features of the processor, various things can reduce power consumption of an application:</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Run the processor at a suitable clock frequency.</a:t>
            </a:r>
          </a:p>
          <a:p>
            <a:pPr lvl="1"/>
            <a:r>
              <a:rPr lang="en-IN" altLang="en-US" dirty="0">
                <a:ea typeface="ＭＳ Ｐゴシック" panose="020B0600070205080204" pitchFamily="34" charset="-128"/>
              </a:rPr>
              <a:t>Disable a peripheral when not used.</a:t>
            </a:r>
          </a:p>
          <a:p>
            <a:pPr lvl="1"/>
            <a:r>
              <a:rPr lang="en-IN" altLang="en-US" dirty="0">
                <a:ea typeface="ＭＳ Ｐゴシック" panose="020B0600070205080204" pitchFamily="34" charset="-128"/>
              </a:rPr>
              <a:t>For interrupt-driven applications, the processor should stay in sleep mode as much as possible; e.g., use sleep-on-exit.</a:t>
            </a:r>
          </a:p>
          <a:p>
            <a:pPr lvl="1"/>
            <a:r>
              <a:rPr lang="en-IN" altLang="en-US" dirty="0">
                <a:ea typeface="ＭＳ Ｐゴシック" panose="020B0600070205080204" pitchFamily="34" charset="-128"/>
              </a:rPr>
              <a:t>Optimize the application code for speed to reduce active cycles (this may be at the cost of a larger code size).</a:t>
            </a:r>
          </a:p>
          <a:p>
            <a:pPr lvl="1"/>
            <a:r>
              <a:rPr lang="en-IN" altLang="en-US" dirty="0">
                <a:ea typeface="ＭＳ Ｐゴシック" panose="020B0600070205080204" pitchFamily="34" charset="-128"/>
              </a:rPr>
              <a:t>Turn off some of the clock signals or power supply when that piece of circuit is not used.</a:t>
            </a:r>
          </a:p>
        </p:txBody>
      </p:sp>
    </p:spTree>
    <p:extLst>
      <p:ext uri="{BB962C8B-B14F-4D97-AF65-F5344CB8AC3E}">
        <p14:creationId xmlns:p14="http://schemas.microsoft.com/office/powerpoint/2010/main" val="28075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Thumb-2 Instruction Set</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Consists of both 32-bit Thumb and original 16-bit Thumb-1 instruction sets</a:t>
            </a:r>
          </a:p>
          <a:p>
            <a:r>
              <a:rPr lang="en-IN" altLang="en-US" dirty="0">
                <a:ea typeface="ＭＳ Ｐゴシック" panose="020B0600070205080204" pitchFamily="34" charset="-128"/>
              </a:rPr>
              <a:t>Compared to the 32-bit Arm instruction set, code size is reduced by ~26%, while keeping a similar performance.</a:t>
            </a:r>
          </a:p>
          <a:p>
            <a:r>
              <a:rPr lang="en-IN" altLang="en-US" dirty="0">
                <a:ea typeface="ＭＳ Ｐゴシック" panose="020B0600070205080204" pitchFamily="34" charset="-128"/>
              </a:rPr>
              <a:t>The Cortex-M0 processor uses a superset of 16-bit Thumb-1 instructions + minimum subset of 32-bit Thumb-2 instructions.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8577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Instruction Set</a:t>
            </a:r>
            <a:endParaRPr lang="en-US" dirty="0"/>
          </a:p>
        </p:txBody>
      </p:sp>
      <p:graphicFrame>
        <p:nvGraphicFramePr>
          <p:cNvPr id="6" name="Content Placeholder 2">
            <a:extLst>
              <a:ext uri="{FF2B5EF4-FFF2-40B4-BE49-F238E27FC236}">
                <a16:creationId xmlns:a16="http://schemas.microsoft.com/office/drawing/2014/main" id="{EC5E4E2B-AF14-47DD-AA49-E3539DDEE5BC}"/>
              </a:ext>
            </a:extLst>
          </p:cNvPr>
          <p:cNvGraphicFramePr>
            <a:graphicFrameLocks noGrp="1"/>
          </p:cNvGraphicFramePr>
          <p:nvPr>
            <p:ph idx="1"/>
            <p:extLst>
              <p:ext uri="{D42A27DB-BD31-4B8C-83A1-F6EECF244321}">
                <p14:modId xmlns:p14="http://schemas.microsoft.com/office/powerpoint/2010/main" val="2752948746"/>
              </p:ext>
            </p:extLst>
          </p:nvPr>
        </p:nvGraphicFramePr>
        <p:xfrm>
          <a:off x="348913" y="1457657"/>
          <a:ext cx="11696360" cy="2225676"/>
        </p:xfrm>
        <a:graphic>
          <a:graphicData uri="http://schemas.openxmlformats.org/drawingml/2006/table">
            <a:tbl>
              <a:tblPr firstRow="1" bandRow="1">
                <a:tableStyleId>{5C22544A-7EE6-4342-B048-85BDC9FD1C3A}</a:tableStyleId>
              </a:tblPr>
              <a:tblGrid>
                <a:gridCol w="1169636">
                  <a:extLst>
                    <a:ext uri="{9D8B030D-6E8A-4147-A177-3AD203B41FA5}">
                      <a16:colId xmlns:a16="http://schemas.microsoft.com/office/drawing/2014/main" val="20000"/>
                    </a:ext>
                  </a:extLst>
                </a:gridCol>
                <a:gridCol w="1169636">
                  <a:extLst>
                    <a:ext uri="{9D8B030D-6E8A-4147-A177-3AD203B41FA5}">
                      <a16:colId xmlns:a16="http://schemas.microsoft.com/office/drawing/2014/main" val="20001"/>
                    </a:ext>
                  </a:extLst>
                </a:gridCol>
                <a:gridCol w="1169636">
                  <a:extLst>
                    <a:ext uri="{9D8B030D-6E8A-4147-A177-3AD203B41FA5}">
                      <a16:colId xmlns:a16="http://schemas.microsoft.com/office/drawing/2014/main" val="20002"/>
                    </a:ext>
                  </a:extLst>
                </a:gridCol>
                <a:gridCol w="1169636">
                  <a:extLst>
                    <a:ext uri="{9D8B030D-6E8A-4147-A177-3AD203B41FA5}">
                      <a16:colId xmlns:a16="http://schemas.microsoft.com/office/drawing/2014/main" val="20003"/>
                    </a:ext>
                  </a:extLst>
                </a:gridCol>
                <a:gridCol w="1169636">
                  <a:extLst>
                    <a:ext uri="{9D8B030D-6E8A-4147-A177-3AD203B41FA5}">
                      <a16:colId xmlns:a16="http://schemas.microsoft.com/office/drawing/2014/main" val="20004"/>
                    </a:ext>
                  </a:extLst>
                </a:gridCol>
                <a:gridCol w="1169636">
                  <a:extLst>
                    <a:ext uri="{9D8B030D-6E8A-4147-A177-3AD203B41FA5}">
                      <a16:colId xmlns:a16="http://schemas.microsoft.com/office/drawing/2014/main" val="20005"/>
                    </a:ext>
                  </a:extLst>
                </a:gridCol>
                <a:gridCol w="1169636">
                  <a:extLst>
                    <a:ext uri="{9D8B030D-6E8A-4147-A177-3AD203B41FA5}">
                      <a16:colId xmlns:a16="http://schemas.microsoft.com/office/drawing/2014/main" val="20006"/>
                    </a:ext>
                  </a:extLst>
                </a:gridCol>
                <a:gridCol w="1169636">
                  <a:extLst>
                    <a:ext uri="{9D8B030D-6E8A-4147-A177-3AD203B41FA5}">
                      <a16:colId xmlns:a16="http://schemas.microsoft.com/office/drawing/2014/main" val="20007"/>
                    </a:ext>
                  </a:extLst>
                </a:gridCol>
                <a:gridCol w="1169636">
                  <a:extLst>
                    <a:ext uri="{9D8B030D-6E8A-4147-A177-3AD203B41FA5}">
                      <a16:colId xmlns:a16="http://schemas.microsoft.com/office/drawing/2014/main" val="20008"/>
                    </a:ext>
                  </a:extLst>
                </a:gridCol>
                <a:gridCol w="1169636">
                  <a:extLst>
                    <a:ext uri="{9D8B030D-6E8A-4147-A177-3AD203B41FA5}">
                      <a16:colId xmlns:a16="http://schemas.microsoft.com/office/drawing/2014/main" val="20009"/>
                    </a:ext>
                  </a:extLst>
                </a:gridCol>
              </a:tblGrid>
              <a:tr h="370946">
                <a:tc gridSpan="10">
                  <a:txBody>
                    <a:bodyPr/>
                    <a:lstStyle/>
                    <a:p>
                      <a:pPr algn="ctr"/>
                      <a:r>
                        <a:rPr lang="en-GB" sz="1800" b="1" dirty="0">
                          <a:latin typeface="+mn-lt"/>
                          <a:cs typeface="Arial" panose="020B0604020202020204" pitchFamily="34" charset="0"/>
                        </a:rPr>
                        <a:t>16-bit Thumb Instructions</a:t>
                      </a:r>
                      <a:r>
                        <a:rPr lang="en-GB" sz="1800" b="1" baseline="0" dirty="0">
                          <a:latin typeface="+mn-lt"/>
                          <a:cs typeface="Arial" panose="020B0604020202020204" pitchFamily="34" charset="0"/>
                        </a:rPr>
                        <a:t> Supported on Cortex-M0</a:t>
                      </a:r>
                      <a:endParaRPr lang="en-GB" sz="1800" b="1" dirty="0">
                        <a:latin typeface="+mn-lt"/>
                        <a:cs typeface="Arial" panose="020B0604020202020204" pitchFamily="34" charset="0"/>
                      </a:endParaRPr>
                    </a:p>
                  </a:txBody>
                  <a:tcPr marL="121872" marR="121872" marT="45733" marB="45733"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0"/>
                  </a:ext>
                </a:extLst>
              </a:tr>
              <a:tr h="370946">
                <a:tc>
                  <a:txBody>
                    <a:bodyPr/>
                    <a:lstStyle/>
                    <a:p>
                      <a:pPr algn="ctr"/>
                      <a:r>
                        <a:rPr lang="en-GB" sz="1400" b="0" dirty="0">
                          <a:latin typeface="+mn-lt"/>
                          <a:cs typeface="Arial" panose="020B0604020202020204" pitchFamily="34" charset="0"/>
                        </a:rPr>
                        <a:t>ADCS</a:t>
                      </a:r>
                    </a:p>
                  </a:txBody>
                  <a:tcPr marL="121872" marR="121872" marT="45733" marB="45733" anchor="ctr"/>
                </a:tc>
                <a:tc>
                  <a:txBody>
                    <a:bodyPr/>
                    <a:lstStyle/>
                    <a:p>
                      <a:pPr algn="ctr"/>
                      <a:r>
                        <a:rPr lang="en-GB" sz="1400" b="0" dirty="0">
                          <a:latin typeface="+mn-lt"/>
                          <a:cs typeface="Arial" panose="020B0604020202020204" pitchFamily="34" charset="0"/>
                        </a:rPr>
                        <a:t>ADDS</a:t>
                      </a:r>
                    </a:p>
                  </a:txBody>
                  <a:tcPr marL="121872" marR="121872" marT="45733" marB="45733" anchor="ctr"/>
                </a:tc>
                <a:tc>
                  <a:txBody>
                    <a:bodyPr/>
                    <a:lstStyle/>
                    <a:p>
                      <a:pPr algn="ctr"/>
                      <a:r>
                        <a:rPr lang="en-GB" sz="1400" b="0" dirty="0">
                          <a:latin typeface="+mn-lt"/>
                          <a:cs typeface="Arial" panose="020B0604020202020204" pitchFamily="34" charset="0"/>
                        </a:rPr>
                        <a:t>ADR</a:t>
                      </a:r>
                    </a:p>
                  </a:txBody>
                  <a:tcPr marL="121872" marR="121872" marT="45733" marB="45733" anchor="ctr"/>
                </a:tc>
                <a:tc>
                  <a:txBody>
                    <a:bodyPr/>
                    <a:lstStyle/>
                    <a:p>
                      <a:pPr algn="ctr"/>
                      <a:r>
                        <a:rPr lang="en-GB" sz="1400" b="0" dirty="0">
                          <a:latin typeface="+mn-lt"/>
                          <a:cs typeface="Arial" panose="020B0604020202020204" pitchFamily="34" charset="0"/>
                        </a:rPr>
                        <a:t>ANDS</a:t>
                      </a:r>
                    </a:p>
                  </a:txBody>
                  <a:tcPr marL="121872" marR="121872" marT="45733" marB="45733" anchor="ctr"/>
                </a:tc>
                <a:tc>
                  <a:txBody>
                    <a:bodyPr/>
                    <a:lstStyle/>
                    <a:p>
                      <a:pPr algn="ctr"/>
                      <a:r>
                        <a:rPr lang="en-GB" sz="1400" b="0" dirty="0">
                          <a:latin typeface="+mn-lt"/>
                          <a:cs typeface="Arial" panose="020B0604020202020204" pitchFamily="34" charset="0"/>
                        </a:rPr>
                        <a:t>ASRS</a:t>
                      </a:r>
                    </a:p>
                  </a:txBody>
                  <a:tcPr marL="121872" marR="121872" marT="45733" marB="45733" anchor="ctr"/>
                </a:tc>
                <a:tc>
                  <a:txBody>
                    <a:bodyPr/>
                    <a:lstStyle/>
                    <a:p>
                      <a:pPr algn="ctr"/>
                      <a:r>
                        <a:rPr lang="en-GB" sz="1400" b="0" dirty="0">
                          <a:latin typeface="+mn-lt"/>
                          <a:cs typeface="Arial" panose="020B0604020202020204" pitchFamily="34" charset="0"/>
                        </a:rPr>
                        <a:t>B</a:t>
                      </a:r>
                    </a:p>
                  </a:txBody>
                  <a:tcPr marL="121872" marR="121872" marT="45733" marB="45733" anchor="ctr"/>
                </a:tc>
                <a:tc>
                  <a:txBody>
                    <a:bodyPr/>
                    <a:lstStyle/>
                    <a:p>
                      <a:pPr algn="ctr"/>
                      <a:r>
                        <a:rPr lang="en-GB" sz="1400" b="0" dirty="0">
                          <a:latin typeface="+mn-lt"/>
                          <a:cs typeface="Arial" panose="020B0604020202020204" pitchFamily="34" charset="0"/>
                        </a:rPr>
                        <a:t>BIC</a:t>
                      </a:r>
                    </a:p>
                  </a:txBody>
                  <a:tcPr marL="121872" marR="121872" marT="45733" marB="45733" anchor="ctr"/>
                </a:tc>
                <a:tc>
                  <a:txBody>
                    <a:bodyPr/>
                    <a:lstStyle/>
                    <a:p>
                      <a:pPr algn="ctr"/>
                      <a:r>
                        <a:rPr lang="en-GB" sz="1400" b="0" dirty="0">
                          <a:latin typeface="+mn-lt"/>
                          <a:cs typeface="Arial" panose="020B0604020202020204" pitchFamily="34" charset="0"/>
                        </a:rPr>
                        <a:t>BLX</a:t>
                      </a:r>
                    </a:p>
                  </a:txBody>
                  <a:tcPr marL="121872" marR="121872" marT="45733" marB="45733" anchor="ctr"/>
                </a:tc>
                <a:tc>
                  <a:txBody>
                    <a:bodyPr/>
                    <a:lstStyle/>
                    <a:p>
                      <a:pPr algn="ctr"/>
                      <a:r>
                        <a:rPr lang="en-GB" sz="1400" b="0" dirty="0">
                          <a:latin typeface="+mn-lt"/>
                          <a:cs typeface="Arial" panose="020B0604020202020204" pitchFamily="34" charset="0"/>
                        </a:rPr>
                        <a:t>BKPT</a:t>
                      </a:r>
                    </a:p>
                  </a:txBody>
                  <a:tcPr marL="121872" marR="121872" marT="45733" marB="45733" anchor="ctr"/>
                </a:tc>
                <a:tc>
                  <a:txBody>
                    <a:bodyPr/>
                    <a:lstStyle/>
                    <a:p>
                      <a:pPr algn="ctr"/>
                      <a:r>
                        <a:rPr lang="en-GB" sz="1400" b="0" dirty="0">
                          <a:latin typeface="+mn-lt"/>
                          <a:cs typeface="Arial" panose="020B0604020202020204" pitchFamily="34" charset="0"/>
                        </a:rPr>
                        <a:t>BX</a:t>
                      </a:r>
                    </a:p>
                  </a:txBody>
                  <a:tcPr marL="121872" marR="121872" marT="45733" marB="45733" anchor="ctr"/>
                </a:tc>
                <a:extLst>
                  <a:ext uri="{0D108BD9-81ED-4DB2-BD59-A6C34878D82A}">
                    <a16:rowId xmlns:a16="http://schemas.microsoft.com/office/drawing/2014/main" val="10001"/>
                  </a:ext>
                </a:extLst>
              </a:tr>
              <a:tr h="370946">
                <a:tc>
                  <a:txBody>
                    <a:bodyPr/>
                    <a:lstStyle/>
                    <a:p>
                      <a:pPr algn="ctr"/>
                      <a:r>
                        <a:rPr lang="en-GB" sz="1400" b="0" dirty="0">
                          <a:latin typeface="+mn-lt"/>
                          <a:cs typeface="Arial" panose="020B0604020202020204" pitchFamily="34" charset="0"/>
                        </a:rPr>
                        <a:t>CMN</a:t>
                      </a:r>
                    </a:p>
                  </a:txBody>
                  <a:tcPr marL="121872" marR="121872" marT="45733" marB="45733" anchor="ctr"/>
                </a:tc>
                <a:tc>
                  <a:txBody>
                    <a:bodyPr/>
                    <a:lstStyle/>
                    <a:p>
                      <a:pPr algn="ctr"/>
                      <a:r>
                        <a:rPr lang="en-GB" sz="1400" b="0" dirty="0">
                          <a:latin typeface="+mn-lt"/>
                          <a:cs typeface="Arial" panose="020B0604020202020204" pitchFamily="34" charset="0"/>
                        </a:rPr>
                        <a:t>CMP</a:t>
                      </a:r>
                    </a:p>
                  </a:txBody>
                  <a:tcPr marL="121872" marR="121872" marT="45733" marB="45733" anchor="ctr"/>
                </a:tc>
                <a:tc>
                  <a:txBody>
                    <a:bodyPr/>
                    <a:lstStyle/>
                    <a:p>
                      <a:pPr algn="ctr"/>
                      <a:r>
                        <a:rPr lang="en-GB" sz="1400" b="0" dirty="0">
                          <a:latin typeface="+mn-lt"/>
                          <a:cs typeface="Arial" panose="020B0604020202020204" pitchFamily="34" charset="0"/>
                        </a:rPr>
                        <a:t>CPS</a:t>
                      </a:r>
                    </a:p>
                  </a:txBody>
                  <a:tcPr marL="121872" marR="121872" marT="45733" marB="45733" anchor="ctr"/>
                </a:tc>
                <a:tc>
                  <a:txBody>
                    <a:bodyPr/>
                    <a:lstStyle/>
                    <a:p>
                      <a:pPr algn="ctr"/>
                      <a:r>
                        <a:rPr lang="en-GB" sz="1400" b="0" dirty="0">
                          <a:latin typeface="+mn-lt"/>
                          <a:cs typeface="Arial" panose="020B0604020202020204" pitchFamily="34" charset="0"/>
                        </a:rPr>
                        <a:t>EORS</a:t>
                      </a:r>
                    </a:p>
                  </a:txBody>
                  <a:tcPr marL="121872" marR="121872" marT="45733" marB="45733" anchor="ctr"/>
                </a:tc>
                <a:tc>
                  <a:txBody>
                    <a:bodyPr/>
                    <a:lstStyle/>
                    <a:p>
                      <a:pPr algn="ctr"/>
                      <a:r>
                        <a:rPr lang="en-GB" sz="1400" b="0" dirty="0">
                          <a:latin typeface="+mn-lt"/>
                          <a:cs typeface="Arial" panose="020B0604020202020204" pitchFamily="34" charset="0"/>
                        </a:rPr>
                        <a:t>LDM</a:t>
                      </a:r>
                    </a:p>
                  </a:txBody>
                  <a:tcPr marL="121872" marR="121872" marT="45733" marB="45733" anchor="ctr"/>
                </a:tc>
                <a:tc>
                  <a:txBody>
                    <a:bodyPr/>
                    <a:lstStyle/>
                    <a:p>
                      <a:pPr algn="ctr"/>
                      <a:r>
                        <a:rPr lang="en-GB" sz="1400" b="0" dirty="0">
                          <a:latin typeface="+mn-lt"/>
                          <a:cs typeface="Arial" panose="020B0604020202020204" pitchFamily="34" charset="0"/>
                        </a:rPr>
                        <a:t>LDR</a:t>
                      </a:r>
                    </a:p>
                  </a:txBody>
                  <a:tcPr marL="121872" marR="121872" marT="45733" marB="45733" anchor="ctr"/>
                </a:tc>
                <a:tc>
                  <a:txBody>
                    <a:bodyPr/>
                    <a:lstStyle/>
                    <a:p>
                      <a:pPr algn="ctr"/>
                      <a:r>
                        <a:rPr lang="en-GB" sz="1400" b="0" dirty="0">
                          <a:latin typeface="+mn-lt"/>
                          <a:cs typeface="Arial" panose="020B0604020202020204" pitchFamily="34" charset="0"/>
                        </a:rPr>
                        <a:t>LDRH</a:t>
                      </a:r>
                    </a:p>
                  </a:txBody>
                  <a:tcPr marL="121872" marR="121872" marT="45733" marB="45733" anchor="ctr"/>
                </a:tc>
                <a:tc>
                  <a:txBody>
                    <a:bodyPr/>
                    <a:lstStyle/>
                    <a:p>
                      <a:pPr algn="ctr"/>
                      <a:r>
                        <a:rPr lang="en-GB" sz="1400" b="0" dirty="0">
                          <a:latin typeface="+mn-lt"/>
                          <a:cs typeface="Arial" panose="020B0604020202020204" pitchFamily="34" charset="0"/>
                        </a:rPr>
                        <a:t>LDRSH</a:t>
                      </a:r>
                    </a:p>
                  </a:txBody>
                  <a:tcPr marL="121872" marR="121872" marT="45733" marB="45733" anchor="ctr"/>
                </a:tc>
                <a:tc>
                  <a:txBody>
                    <a:bodyPr/>
                    <a:lstStyle/>
                    <a:p>
                      <a:pPr algn="ctr"/>
                      <a:r>
                        <a:rPr lang="en-GB" sz="1400" b="0" dirty="0">
                          <a:latin typeface="+mn-lt"/>
                          <a:cs typeface="Arial" panose="020B0604020202020204" pitchFamily="34" charset="0"/>
                        </a:rPr>
                        <a:t>LDRB</a:t>
                      </a:r>
                    </a:p>
                  </a:txBody>
                  <a:tcPr marL="121872" marR="121872" marT="45733" marB="45733" anchor="ctr"/>
                </a:tc>
                <a:tc>
                  <a:txBody>
                    <a:bodyPr/>
                    <a:lstStyle/>
                    <a:p>
                      <a:pPr algn="ctr"/>
                      <a:r>
                        <a:rPr lang="en-GB" sz="1400" b="0" dirty="0">
                          <a:latin typeface="+mn-lt"/>
                          <a:cs typeface="Arial" panose="020B0604020202020204" pitchFamily="34" charset="0"/>
                        </a:rPr>
                        <a:t>LDRSB</a:t>
                      </a:r>
                    </a:p>
                  </a:txBody>
                  <a:tcPr marL="121872" marR="121872" marT="45733" marB="45733" anchor="ctr"/>
                </a:tc>
                <a:extLst>
                  <a:ext uri="{0D108BD9-81ED-4DB2-BD59-A6C34878D82A}">
                    <a16:rowId xmlns:a16="http://schemas.microsoft.com/office/drawing/2014/main" val="10002"/>
                  </a:ext>
                </a:extLst>
              </a:tr>
              <a:tr h="370946">
                <a:tc>
                  <a:txBody>
                    <a:bodyPr/>
                    <a:lstStyle/>
                    <a:p>
                      <a:pPr algn="ctr"/>
                      <a:r>
                        <a:rPr lang="en-GB" sz="1400" b="0" dirty="0">
                          <a:latin typeface="+mn-lt"/>
                          <a:cs typeface="Arial" panose="020B0604020202020204" pitchFamily="34" charset="0"/>
                        </a:rPr>
                        <a:t>LSLS</a:t>
                      </a:r>
                    </a:p>
                  </a:txBody>
                  <a:tcPr marL="121872" marR="121872" marT="45733" marB="45733" anchor="ctr"/>
                </a:tc>
                <a:tc>
                  <a:txBody>
                    <a:bodyPr/>
                    <a:lstStyle/>
                    <a:p>
                      <a:pPr algn="ctr"/>
                      <a:r>
                        <a:rPr lang="en-GB" sz="1400" b="0" dirty="0">
                          <a:latin typeface="+mn-lt"/>
                          <a:cs typeface="Arial" panose="020B0604020202020204" pitchFamily="34" charset="0"/>
                        </a:rPr>
                        <a:t>LSRS</a:t>
                      </a:r>
                    </a:p>
                  </a:txBody>
                  <a:tcPr marL="121872" marR="121872" marT="45733" marB="45733" anchor="ctr"/>
                </a:tc>
                <a:tc>
                  <a:txBody>
                    <a:bodyPr/>
                    <a:lstStyle/>
                    <a:p>
                      <a:pPr algn="ctr"/>
                      <a:r>
                        <a:rPr lang="en-GB" sz="1400" b="0" dirty="0">
                          <a:latin typeface="+mn-lt"/>
                          <a:cs typeface="Arial" panose="020B0604020202020204" pitchFamily="34" charset="0"/>
                        </a:rPr>
                        <a:t>MOV</a:t>
                      </a:r>
                    </a:p>
                  </a:txBody>
                  <a:tcPr marL="121872" marR="121872" marT="45733" marB="45733" anchor="ctr"/>
                </a:tc>
                <a:tc>
                  <a:txBody>
                    <a:bodyPr/>
                    <a:lstStyle/>
                    <a:p>
                      <a:pPr algn="ctr"/>
                      <a:r>
                        <a:rPr lang="en-GB" sz="1400" b="0" dirty="0">
                          <a:latin typeface="+mn-lt"/>
                          <a:cs typeface="Arial" panose="020B0604020202020204" pitchFamily="34" charset="0"/>
                        </a:rPr>
                        <a:t>MVN</a:t>
                      </a:r>
                    </a:p>
                  </a:txBody>
                  <a:tcPr marL="121872" marR="121872" marT="45733" marB="45733" anchor="ctr"/>
                </a:tc>
                <a:tc>
                  <a:txBody>
                    <a:bodyPr/>
                    <a:lstStyle/>
                    <a:p>
                      <a:pPr algn="ctr"/>
                      <a:r>
                        <a:rPr lang="en-GB" sz="1400" b="0" dirty="0">
                          <a:latin typeface="+mn-lt"/>
                          <a:cs typeface="Arial" panose="020B0604020202020204" pitchFamily="34" charset="0"/>
                        </a:rPr>
                        <a:t>MULS</a:t>
                      </a:r>
                    </a:p>
                  </a:txBody>
                  <a:tcPr marL="121872" marR="121872" marT="45733" marB="45733" anchor="ctr"/>
                </a:tc>
                <a:tc>
                  <a:txBody>
                    <a:bodyPr/>
                    <a:lstStyle/>
                    <a:p>
                      <a:pPr algn="ctr"/>
                      <a:r>
                        <a:rPr lang="en-GB" sz="1400" b="0" dirty="0">
                          <a:latin typeface="+mn-lt"/>
                          <a:cs typeface="Arial" panose="020B0604020202020204" pitchFamily="34" charset="0"/>
                        </a:rPr>
                        <a:t>NOP</a:t>
                      </a:r>
                    </a:p>
                  </a:txBody>
                  <a:tcPr marL="121872" marR="121872" marT="45733" marB="45733" anchor="ctr"/>
                </a:tc>
                <a:tc>
                  <a:txBody>
                    <a:bodyPr/>
                    <a:lstStyle/>
                    <a:p>
                      <a:pPr algn="ctr"/>
                      <a:r>
                        <a:rPr lang="en-GB" sz="1400" b="0" dirty="0">
                          <a:latin typeface="+mn-lt"/>
                          <a:cs typeface="Arial" panose="020B0604020202020204" pitchFamily="34" charset="0"/>
                        </a:rPr>
                        <a:t>ORRS</a:t>
                      </a:r>
                    </a:p>
                  </a:txBody>
                  <a:tcPr marL="121872" marR="121872" marT="45733" marB="45733" anchor="ctr"/>
                </a:tc>
                <a:tc>
                  <a:txBody>
                    <a:bodyPr/>
                    <a:lstStyle/>
                    <a:p>
                      <a:pPr algn="ctr"/>
                      <a:r>
                        <a:rPr lang="en-GB" sz="1400" b="0" dirty="0">
                          <a:latin typeface="+mn-lt"/>
                          <a:cs typeface="Arial" panose="020B0604020202020204" pitchFamily="34" charset="0"/>
                        </a:rPr>
                        <a:t>POP</a:t>
                      </a:r>
                    </a:p>
                  </a:txBody>
                  <a:tcPr marL="121872" marR="121872" marT="45733" marB="45733" anchor="ctr"/>
                </a:tc>
                <a:tc>
                  <a:txBody>
                    <a:bodyPr/>
                    <a:lstStyle/>
                    <a:p>
                      <a:pPr algn="ctr"/>
                      <a:r>
                        <a:rPr lang="en-GB" sz="1400" b="0" dirty="0">
                          <a:latin typeface="+mn-lt"/>
                          <a:cs typeface="Arial" panose="020B0604020202020204" pitchFamily="34" charset="0"/>
                        </a:rPr>
                        <a:t>PUSH</a:t>
                      </a:r>
                    </a:p>
                  </a:txBody>
                  <a:tcPr marL="121872" marR="121872" marT="45733" marB="45733" anchor="ctr"/>
                </a:tc>
                <a:tc>
                  <a:txBody>
                    <a:bodyPr/>
                    <a:lstStyle/>
                    <a:p>
                      <a:pPr algn="ctr"/>
                      <a:r>
                        <a:rPr lang="en-GB" sz="1400" b="0" dirty="0">
                          <a:latin typeface="+mn-lt"/>
                          <a:cs typeface="Arial" panose="020B0604020202020204" pitchFamily="34" charset="0"/>
                        </a:rPr>
                        <a:t>REV</a:t>
                      </a:r>
                    </a:p>
                  </a:txBody>
                  <a:tcPr marL="121872" marR="121872" marT="45733" marB="45733" anchor="ctr"/>
                </a:tc>
                <a:extLst>
                  <a:ext uri="{0D108BD9-81ED-4DB2-BD59-A6C34878D82A}">
                    <a16:rowId xmlns:a16="http://schemas.microsoft.com/office/drawing/2014/main" val="10003"/>
                  </a:ext>
                </a:extLst>
              </a:tr>
              <a:tr h="370946">
                <a:tc>
                  <a:txBody>
                    <a:bodyPr/>
                    <a:lstStyle/>
                    <a:p>
                      <a:pPr algn="ctr"/>
                      <a:r>
                        <a:rPr lang="en-GB" sz="1400" b="0" dirty="0">
                          <a:latin typeface="+mn-lt"/>
                          <a:cs typeface="Arial" panose="020B0604020202020204" pitchFamily="34" charset="0"/>
                        </a:rPr>
                        <a:t>REV16</a:t>
                      </a:r>
                    </a:p>
                  </a:txBody>
                  <a:tcPr marL="121872" marR="121872" marT="45733" marB="45733" anchor="ctr"/>
                </a:tc>
                <a:tc>
                  <a:txBody>
                    <a:bodyPr/>
                    <a:lstStyle/>
                    <a:p>
                      <a:pPr algn="ctr"/>
                      <a:r>
                        <a:rPr lang="en-GB" sz="1400" b="0" dirty="0">
                          <a:latin typeface="+mn-lt"/>
                          <a:cs typeface="Arial" panose="020B0604020202020204" pitchFamily="34" charset="0"/>
                        </a:rPr>
                        <a:t>REVSH</a:t>
                      </a:r>
                    </a:p>
                  </a:txBody>
                  <a:tcPr marL="121872" marR="121872" marT="45733" marB="45733" anchor="ctr"/>
                </a:tc>
                <a:tc>
                  <a:txBody>
                    <a:bodyPr/>
                    <a:lstStyle/>
                    <a:p>
                      <a:pPr algn="ctr"/>
                      <a:r>
                        <a:rPr lang="en-GB" sz="1400" b="0" dirty="0">
                          <a:latin typeface="+mn-lt"/>
                          <a:cs typeface="Arial" panose="020B0604020202020204" pitchFamily="34" charset="0"/>
                        </a:rPr>
                        <a:t>ROR</a:t>
                      </a:r>
                    </a:p>
                  </a:txBody>
                  <a:tcPr marL="121872" marR="121872" marT="45733" marB="45733" anchor="ctr"/>
                </a:tc>
                <a:tc>
                  <a:txBody>
                    <a:bodyPr/>
                    <a:lstStyle/>
                    <a:p>
                      <a:pPr algn="ctr"/>
                      <a:r>
                        <a:rPr lang="en-GB" sz="1400" b="0" dirty="0">
                          <a:latin typeface="+mn-lt"/>
                          <a:cs typeface="Arial" panose="020B0604020202020204" pitchFamily="34" charset="0"/>
                        </a:rPr>
                        <a:t>RSB</a:t>
                      </a:r>
                    </a:p>
                  </a:txBody>
                  <a:tcPr marL="121872" marR="121872" marT="45733" marB="45733" anchor="ctr"/>
                </a:tc>
                <a:tc>
                  <a:txBody>
                    <a:bodyPr/>
                    <a:lstStyle/>
                    <a:p>
                      <a:pPr algn="ctr"/>
                      <a:r>
                        <a:rPr lang="en-GB" sz="1400" b="0" dirty="0">
                          <a:latin typeface="+mn-lt"/>
                          <a:cs typeface="Arial" panose="020B0604020202020204" pitchFamily="34" charset="0"/>
                        </a:rPr>
                        <a:t>SBCS</a:t>
                      </a:r>
                    </a:p>
                  </a:txBody>
                  <a:tcPr marL="121872" marR="121872" marT="45733" marB="45733" anchor="ctr"/>
                </a:tc>
                <a:tc>
                  <a:txBody>
                    <a:bodyPr/>
                    <a:lstStyle/>
                    <a:p>
                      <a:pPr algn="ctr"/>
                      <a:r>
                        <a:rPr lang="en-GB" sz="1400" b="0" dirty="0">
                          <a:latin typeface="+mn-lt"/>
                          <a:cs typeface="Arial" panose="020B0604020202020204" pitchFamily="34" charset="0"/>
                        </a:rPr>
                        <a:t>SEV</a:t>
                      </a:r>
                    </a:p>
                  </a:txBody>
                  <a:tcPr marL="121872" marR="121872" marT="45733" marB="45733" anchor="ctr"/>
                </a:tc>
                <a:tc>
                  <a:txBody>
                    <a:bodyPr/>
                    <a:lstStyle/>
                    <a:p>
                      <a:pPr algn="ctr"/>
                      <a:r>
                        <a:rPr lang="en-GB" sz="1400" b="0" dirty="0">
                          <a:latin typeface="+mn-lt"/>
                          <a:cs typeface="Arial" panose="020B0604020202020204" pitchFamily="34" charset="0"/>
                        </a:rPr>
                        <a:t>STM</a:t>
                      </a:r>
                    </a:p>
                  </a:txBody>
                  <a:tcPr marL="121872" marR="121872" marT="45733" marB="45733" anchor="ctr"/>
                </a:tc>
                <a:tc>
                  <a:txBody>
                    <a:bodyPr/>
                    <a:lstStyle/>
                    <a:p>
                      <a:pPr algn="ctr"/>
                      <a:r>
                        <a:rPr lang="en-GB" sz="1400" b="0" dirty="0">
                          <a:latin typeface="+mn-lt"/>
                          <a:cs typeface="Arial" panose="020B0604020202020204" pitchFamily="34" charset="0"/>
                        </a:rPr>
                        <a:t>STR</a:t>
                      </a:r>
                    </a:p>
                  </a:txBody>
                  <a:tcPr marL="121872" marR="121872" marT="45733" marB="45733" anchor="ctr"/>
                </a:tc>
                <a:tc>
                  <a:txBody>
                    <a:bodyPr/>
                    <a:lstStyle/>
                    <a:p>
                      <a:pPr algn="ctr"/>
                      <a:r>
                        <a:rPr lang="en-GB" sz="1400" b="0" dirty="0">
                          <a:latin typeface="+mn-lt"/>
                          <a:cs typeface="Arial" panose="020B0604020202020204" pitchFamily="34" charset="0"/>
                        </a:rPr>
                        <a:t>STRH</a:t>
                      </a:r>
                    </a:p>
                  </a:txBody>
                  <a:tcPr marL="121872" marR="121872" marT="45733" marB="45733" anchor="ctr"/>
                </a:tc>
                <a:tc>
                  <a:txBody>
                    <a:bodyPr/>
                    <a:lstStyle/>
                    <a:p>
                      <a:pPr algn="ctr"/>
                      <a:r>
                        <a:rPr lang="en-GB" sz="1400" b="0" dirty="0">
                          <a:latin typeface="+mn-lt"/>
                          <a:cs typeface="Arial" panose="020B0604020202020204" pitchFamily="34" charset="0"/>
                        </a:rPr>
                        <a:t>STRB</a:t>
                      </a:r>
                    </a:p>
                  </a:txBody>
                  <a:tcPr marL="121872" marR="121872" marT="45733" marB="45733" anchor="ctr"/>
                </a:tc>
                <a:extLst>
                  <a:ext uri="{0D108BD9-81ED-4DB2-BD59-A6C34878D82A}">
                    <a16:rowId xmlns:a16="http://schemas.microsoft.com/office/drawing/2014/main" val="10004"/>
                  </a:ext>
                </a:extLst>
              </a:tr>
              <a:tr h="370946">
                <a:tc>
                  <a:txBody>
                    <a:bodyPr/>
                    <a:lstStyle/>
                    <a:p>
                      <a:pPr algn="ctr"/>
                      <a:r>
                        <a:rPr lang="en-GB" sz="1400" b="0" dirty="0">
                          <a:latin typeface="+mn-lt"/>
                          <a:cs typeface="Arial" panose="020B0604020202020204" pitchFamily="34" charset="0"/>
                        </a:rPr>
                        <a:t>SUBS</a:t>
                      </a:r>
                    </a:p>
                  </a:txBody>
                  <a:tcPr marL="121872" marR="121872" marT="45733" marB="45733" anchor="ctr"/>
                </a:tc>
                <a:tc>
                  <a:txBody>
                    <a:bodyPr/>
                    <a:lstStyle/>
                    <a:p>
                      <a:pPr algn="ctr"/>
                      <a:r>
                        <a:rPr lang="en-GB" sz="1400" b="0" dirty="0">
                          <a:latin typeface="+mn-lt"/>
                          <a:cs typeface="Arial" panose="020B0604020202020204" pitchFamily="34" charset="0"/>
                        </a:rPr>
                        <a:t>SVC</a:t>
                      </a:r>
                    </a:p>
                  </a:txBody>
                  <a:tcPr marL="121872" marR="121872" marT="45733" marB="45733" anchor="ctr"/>
                </a:tc>
                <a:tc>
                  <a:txBody>
                    <a:bodyPr/>
                    <a:lstStyle/>
                    <a:p>
                      <a:pPr algn="ctr"/>
                      <a:r>
                        <a:rPr lang="en-GB" sz="1400" b="0" dirty="0">
                          <a:latin typeface="+mn-lt"/>
                          <a:cs typeface="Arial" panose="020B0604020202020204" pitchFamily="34" charset="0"/>
                        </a:rPr>
                        <a:t>SXTB</a:t>
                      </a:r>
                    </a:p>
                  </a:txBody>
                  <a:tcPr marL="121872" marR="121872" marT="45733" marB="45733" anchor="ctr"/>
                </a:tc>
                <a:tc>
                  <a:txBody>
                    <a:bodyPr/>
                    <a:lstStyle/>
                    <a:p>
                      <a:pPr algn="ctr"/>
                      <a:r>
                        <a:rPr lang="en-GB" sz="1400" b="0" dirty="0">
                          <a:latin typeface="+mn-lt"/>
                          <a:cs typeface="Arial" panose="020B0604020202020204" pitchFamily="34" charset="0"/>
                        </a:rPr>
                        <a:t>SXTH</a:t>
                      </a:r>
                    </a:p>
                  </a:txBody>
                  <a:tcPr marL="121872" marR="121872" marT="45733" marB="45733" anchor="ctr"/>
                </a:tc>
                <a:tc>
                  <a:txBody>
                    <a:bodyPr/>
                    <a:lstStyle/>
                    <a:p>
                      <a:pPr algn="ctr"/>
                      <a:r>
                        <a:rPr lang="en-GB" sz="1400" b="0" dirty="0">
                          <a:latin typeface="+mn-lt"/>
                          <a:cs typeface="Arial" panose="020B0604020202020204" pitchFamily="34" charset="0"/>
                        </a:rPr>
                        <a:t>TST</a:t>
                      </a:r>
                    </a:p>
                  </a:txBody>
                  <a:tcPr marL="121872" marR="121872" marT="45733" marB="45733" anchor="ctr"/>
                </a:tc>
                <a:tc>
                  <a:txBody>
                    <a:bodyPr/>
                    <a:lstStyle/>
                    <a:p>
                      <a:pPr algn="ctr"/>
                      <a:r>
                        <a:rPr lang="en-GB" sz="1400" b="0" dirty="0">
                          <a:latin typeface="+mn-lt"/>
                          <a:cs typeface="Arial" panose="020B0604020202020204" pitchFamily="34" charset="0"/>
                        </a:rPr>
                        <a:t>UXTB</a:t>
                      </a:r>
                    </a:p>
                  </a:txBody>
                  <a:tcPr marL="121872" marR="121872" marT="45733" marB="45733" anchor="ctr"/>
                </a:tc>
                <a:tc>
                  <a:txBody>
                    <a:bodyPr/>
                    <a:lstStyle/>
                    <a:p>
                      <a:pPr algn="ctr"/>
                      <a:r>
                        <a:rPr lang="en-GB" sz="1400" b="0" dirty="0">
                          <a:latin typeface="+mn-lt"/>
                          <a:cs typeface="Arial" panose="020B0604020202020204" pitchFamily="34" charset="0"/>
                        </a:rPr>
                        <a:t>UXTH</a:t>
                      </a:r>
                    </a:p>
                  </a:txBody>
                  <a:tcPr marL="121872" marR="121872" marT="45733" marB="45733" anchor="ctr"/>
                </a:tc>
                <a:tc>
                  <a:txBody>
                    <a:bodyPr/>
                    <a:lstStyle/>
                    <a:p>
                      <a:pPr algn="ctr"/>
                      <a:r>
                        <a:rPr lang="en-GB" sz="1400" b="0" dirty="0">
                          <a:latin typeface="+mn-lt"/>
                          <a:cs typeface="Arial" panose="020B0604020202020204" pitchFamily="34" charset="0"/>
                        </a:rPr>
                        <a:t>WFE</a:t>
                      </a:r>
                    </a:p>
                  </a:txBody>
                  <a:tcPr marL="121872" marR="121872" marT="45733" marB="45733" anchor="ctr"/>
                </a:tc>
                <a:tc>
                  <a:txBody>
                    <a:bodyPr/>
                    <a:lstStyle/>
                    <a:p>
                      <a:pPr algn="ctr"/>
                      <a:r>
                        <a:rPr lang="en-GB" sz="1400" b="0" dirty="0">
                          <a:latin typeface="+mn-lt"/>
                          <a:cs typeface="Arial" panose="020B0604020202020204" pitchFamily="34" charset="0"/>
                        </a:rPr>
                        <a:t>WFI</a:t>
                      </a:r>
                    </a:p>
                  </a:txBody>
                  <a:tcPr marL="121872" marR="121872" marT="45733" marB="45733" anchor="ctr"/>
                </a:tc>
                <a:tc>
                  <a:txBody>
                    <a:bodyPr/>
                    <a:lstStyle/>
                    <a:p>
                      <a:pPr algn="ctr"/>
                      <a:r>
                        <a:rPr lang="en-GB" sz="1400" b="0" dirty="0">
                          <a:latin typeface="+mn-lt"/>
                          <a:cs typeface="Arial" panose="020B0604020202020204" pitchFamily="34" charset="0"/>
                        </a:rPr>
                        <a:t>YIELD</a:t>
                      </a:r>
                    </a:p>
                  </a:txBody>
                  <a:tcPr marL="121872" marR="121872" marT="45733" marB="45733" anchor="ctr"/>
                </a:tc>
                <a:extLst>
                  <a:ext uri="{0D108BD9-81ED-4DB2-BD59-A6C34878D82A}">
                    <a16:rowId xmlns:a16="http://schemas.microsoft.com/office/drawing/2014/main" val="10005"/>
                  </a:ext>
                </a:extLst>
              </a:tr>
            </a:tbl>
          </a:graphicData>
        </a:graphic>
      </p:graphicFrame>
      <p:graphicFrame>
        <p:nvGraphicFramePr>
          <p:cNvPr id="7" name="Content Placeholder 2">
            <a:extLst>
              <a:ext uri="{FF2B5EF4-FFF2-40B4-BE49-F238E27FC236}">
                <a16:creationId xmlns:a16="http://schemas.microsoft.com/office/drawing/2014/main" id="{6DEF1010-9C72-4289-BD2B-D0F0B5CC5782}"/>
              </a:ext>
            </a:extLst>
          </p:cNvPr>
          <p:cNvGraphicFramePr>
            <a:graphicFrameLocks/>
          </p:cNvGraphicFramePr>
          <p:nvPr>
            <p:extLst>
              <p:ext uri="{D42A27DB-BD31-4B8C-83A1-F6EECF244321}">
                <p14:modId xmlns:p14="http://schemas.microsoft.com/office/powerpoint/2010/main" val="2128544174"/>
              </p:ext>
            </p:extLst>
          </p:nvPr>
        </p:nvGraphicFramePr>
        <p:xfrm>
          <a:off x="289871" y="4247890"/>
          <a:ext cx="11696360" cy="741362"/>
        </p:xfrm>
        <a:graphic>
          <a:graphicData uri="http://schemas.openxmlformats.org/drawingml/2006/table">
            <a:tbl>
              <a:tblPr firstRow="1" bandRow="1">
                <a:tableStyleId>{5C22544A-7EE6-4342-B048-85BDC9FD1C3A}</a:tableStyleId>
              </a:tblPr>
              <a:tblGrid>
                <a:gridCol w="1169636">
                  <a:extLst>
                    <a:ext uri="{9D8B030D-6E8A-4147-A177-3AD203B41FA5}">
                      <a16:colId xmlns:a16="http://schemas.microsoft.com/office/drawing/2014/main" val="20000"/>
                    </a:ext>
                  </a:extLst>
                </a:gridCol>
                <a:gridCol w="1169636">
                  <a:extLst>
                    <a:ext uri="{9D8B030D-6E8A-4147-A177-3AD203B41FA5}">
                      <a16:colId xmlns:a16="http://schemas.microsoft.com/office/drawing/2014/main" val="20001"/>
                    </a:ext>
                  </a:extLst>
                </a:gridCol>
                <a:gridCol w="1169636">
                  <a:extLst>
                    <a:ext uri="{9D8B030D-6E8A-4147-A177-3AD203B41FA5}">
                      <a16:colId xmlns:a16="http://schemas.microsoft.com/office/drawing/2014/main" val="20002"/>
                    </a:ext>
                  </a:extLst>
                </a:gridCol>
                <a:gridCol w="1169636">
                  <a:extLst>
                    <a:ext uri="{9D8B030D-6E8A-4147-A177-3AD203B41FA5}">
                      <a16:colId xmlns:a16="http://schemas.microsoft.com/office/drawing/2014/main" val="20003"/>
                    </a:ext>
                  </a:extLst>
                </a:gridCol>
                <a:gridCol w="1169636">
                  <a:extLst>
                    <a:ext uri="{9D8B030D-6E8A-4147-A177-3AD203B41FA5}">
                      <a16:colId xmlns:a16="http://schemas.microsoft.com/office/drawing/2014/main" val="20004"/>
                    </a:ext>
                  </a:extLst>
                </a:gridCol>
                <a:gridCol w="1169636">
                  <a:extLst>
                    <a:ext uri="{9D8B030D-6E8A-4147-A177-3AD203B41FA5}">
                      <a16:colId xmlns:a16="http://schemas.microsoft.com/office/drawing/2014/main" val="20005"/>
                    </a:ext>
                  </a:extLst>
                </a:gridCol>
                <a:gridCol w="1169636">
                  <a:extLst>
                    <a:ext uri="{9D8B030D-6E8A-4147-A177-3AD203B41FA5}">
                      <a16:colId xmlns:a16="http://schemas.microsoft.com/office/drawing/2014/main" val="20006"/>
                    </a:ext>
                  </a:extLst>
                </a:gridCol>
                <a:gridCol w="1169636">
                  <a:extLst>
                    <a:ext uri="{9D8B030D-6E8A-4147-A177-3AD203B41FA5}">
                      <a16:colId xmlns:a16="http://schemas.microsoft.com/office/drawing/2014/main" val="20007"/>
                    </a:ext>
                  </a:extLst>
                </a:gridCol>
                <a:gridCol w="1169636">
                  <a:extLst>
                    <a:ext uri="{9D8B030D-6E8A-4147-A177-3AD203B41FA5}">
                      <a16:colId xmlns:a16="http://schemas.microsoft.com/office/drawing/2014/main" val="20008"/>
                    </a:ext>
                  </a:extLst>
                </a:gridCol>
                <a:gridCol w="1169636">
                  <a:extLst>
                    <a:ext uri="{9D8B030D-6E8A-4147-A177-3AD203B41FA5}">
                      <a16:colId xmlns:a16="http://schemas.microsoft.com/office/drawing/2014/main" val="20009"/>
                    </a:ext>
                  </a:extLst>
                </a:gridCol>
              </a:tblGrid>
              <a:tr h="370681">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mn-lt"/>
                          <a:cs typeface="Arial" panose="020B0604020202020204" pitchFamily="34" charset="0"/>
                        </a:rPr>
                        <a:t>32-bit Thumb-2 Instructions</a:t>
                      </a:r>
                      <a:r>
                        <a:rPr lang="en-GB" sz="1800" baseline="0" dirty="0">
                          <a:latin typeface="+mn-lt"/>
                          <a:cs typeface="Arial" panose="020B0604020202020204" pitchFamily="34" charset="0"/>
                        </a:rPr>
                        <a:t> Supported on Cortex-M0</a:t>
                      </a:r>
                      <a:endParaRPr lang="en-GB" sz="1800" dirty="0">
                        <a:latin typeface="+mn-lt"/>
                        <a:cs typeface="Arial" panose="020B0604020202020204" pitchFamily="34" charset="0"/>
                      </a:endParaRPr>
                    </a:p>
                  </a:txBody>
                  <a:tcPr marL="121872" marR="121872" marT="45700" marB="45700" anchor="ctr"/>
                </a:tc>
                <a:tc hMerge="1">
                  <a:txBody>
                    <a:bodyPr/>
                    <a:lstStyle/>
                    <a:p>
                      <a:endParaRPr lang="en-GB"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681">
                <a:tc>
                  <a:txBody>
                    <a:bodyPr/>
                    <a:lstStyle/>
                    <a:p>
                      <a:pPr algn="ctr"/>
                      <a:r>
                        <a:rPr lang="en-GB" sz="1400" dirty="0">
                          <a:latin typeface="+mn-lt"/>
                          <a:cs typeface="Arial" panose="020B0604020202020204" pitchFamily="34" charset="0"/>
                        </a:rPr>
                        <a:t>BL</a:t>
                      </a:r>
                    </a:p>
                  </a:txBody>
                  <a:tcPr marL="121872" marR="121872" marT="45700" marB="45700" anchor="ctr"/>
                </a:tc>
                <a:tc>
                  <a:txBody>
                    <a:bodyPr/>
                    <a:lstStyle/>
                    <a:p>
                      <a:pPr algn="ctr"/>
                      <a:r>
                        <a:rPr lang="en-GB" sz="1400" dirty="0">
                          <a:latin typeface="+mn-lt"/>
                          <a:cs typeface="Arial" panose="020B0604020202020204" pitchFamily="34" charset="0"/>
                        </a:rPr>
                        <a:t>DSB</a:t>
                      </a:r>
                    </a:p>
                  </a:txBody>
                  <a:tcPr marL="121872" marR="121872" marT="45700" marB="45700" anchor="ctr"/>
                </a:tc>
                <a:tc>
                  <a:txBody>
                    <a:bodyPr/>
                    <a:lstStyle/>
                    <a:p>
                      <a:pPr algn="ctr"/>
                      <a:r>
                        <a:rPr lang="en-GB" sz="1400" dirty="0">
                          <a:latin typeface="+mn-lt"/>
                          <a:cs typeface="Arial" panose="020B0604020202020204" pitchFamily="34" charset="0"/>
                        </a:rPr>
                        <a:t>DMB</a:t>
                      </a:r>
                    </a:p>
                  </a:txBody>
                  <a:tcPr marL="121872" marR="121872" marT="45700" marB="45700" anchor="ctr"/>
                </a:tc>
                <a:tc>
                  <a:txBody>
                    <a:bodyPr/>
                    <a:lstStyle/>
                    <a:p>
                      <a:pPr algn="ctr"/>
                      <a:r>
                        <a:rPr lang="en-GB" sz="1400" dirty="0">
                          <a:latin typeface="+mn-lt"/>
                          <a:cs typeface="Arial" panose="020B0604020202020204" pitchFamily="34" charset="0"/>
                        </a:rPr>
                        <a:t>ISB</a:t>
                      </a:r>
                    </a:p>
                  </a:txBody>
                  <a:tcPr marL="121872" marR="121872" marT="45700" marB="45700" anchor="ctr"/>
                </a:tc>
                <a:tc>
                  <a:txBody>
                    <a:bodyPr/>
                    <a:lstStyle/>
                    <a:p>
                      <a:pPr algn="ctr"/>
                      <a:r>
                        <a:rPr lang="en-GB" sz="1400" dirty="0">
                          <a:latin typeface="+mn-lt"/>
                          <a:cs typeface="Arial" panose="020B0604020202020204" pitchFamily="34" charset="0"/>
                        </a:rPr>
                        <a:t>MRS</a:t>
                      </a:r>
                    </a:p>
                  </a:txBody>
                  <a:tcPr marL="121872" marR="121872" marT="45700" marB="45700" anchor="ctr"/>
                </a:tc>
                <a:tc>
                  <a:txBody>
                    <a:bodyPr/>
                    <a:lstStyle/>
                    <a:p>
                      <a:pPr algn="ctr"/>
                      <a:r>
                        <a:rPr lang="en-GB" sz="1400" dirty="0">
                          <a:latin typeface="+mn-lt"/>
                          <a:cs typeface="Arial" panose="020B0604020202020204" pitchFamily="34" charset="0"/>
                        </a:rPr>
                        <a:t>MSR</a:t>
                      </a:r>
                    </a:p>
                  </a:txBody>
                  <a:tcPr marL="121872" marR="121872" marT="45700" marB="45700" anchor="ctr"/>
                </a:tc>
                <a:tc>
                  <a:txBody>
                    <a:bodyPr/>
                    <a:lstStyle/>
                    <a:p>
                      <a:pPr algn="ctr"/>
                      <a:endParaRPr lang="en-GB" sz="1400" dirty="0">
                        <a:latin typeface="+mn-lt"/>
                        <a:cs typeface="Arial" panose="020B0604020202020204" pitchFamily="34" charset="0"/>
                      </a:endParaRPr>
                    </a:p>
                  </a:txBody>
                  <a:tcPr marL="121872" marR="121872" marT="45700" marB="45700" anchor="ctr"/>
                </a:tc>
                <a:tc>
                  <a:txBody>
                    <a:bodyPr/>
                    <a:lstStyle/>
                    <a:p>
                      <a:pPr algn="ctr"/>
                      <a:endParaRPr lang="en-GB" sz="1400" dirty="0">
                        <a:latin typeface="+mn-lt"/>
                        <a:cs typeface="Arial" panose="020B0604020202020204" pitchFamily="34" charset="0"/>
                      </a:endParaRPr>
                    </a:p>
                  </a:txBody>
                  <a:tcPr marL="121872" marR="121872" marT="45700" marB="45700" anchor="ctr"/>
                </a:tc>
                <a:tc>
                  <a:txBody>
                    <a:bodyPr/>
                    <a:lstStyle/>
                    <a:p>
                      <a:pPr algn="ctr"/>
                      <a:endParaRPr lang="en-GB" sz="1400" dirty="0">
                        <a:latin typeface="+mn-lt"/>
                        <a:cs typeface="Arial" panose="020B0604020202020204" pitchFamily="34" charset="0"/>
                      </a:endParaRPr>
                    </a:p>
                  </a:txBody>
                  <a:tcPr marL="121872" marR="121872" marT="45700" marB="45700" anchor="ctr"/>
                </a:tc>
                <a:tc>
                  <a:txBody>
                    <a:bodyPr/>
                    <a:lstStyle/>
                    <a:p>
                      <a:pPr algn="ctr"/>
                      <a:endParaRPr lang="en-GB" sz="1400" dirty="0">
                        <a:latin typeface="+mn-lt"/>
                        <a:cs typeface="Arial" panose="020B0604020202020204" pitchFamily="34" charset="0"/>
                      </a:endParaRPr>
                    </a:p>
                  </a:txBody>
                  <a:tcPr marL="121872" marR="121872" marT="45700" marB="45700" anchor="ctr"/>
                </a:tc>
                <a:extLst>
                  <a:ext uri="{0D108BD9-81ED-4DB2-BD59-A6C34878D82A}">
                    <a16:rowId xmlns:a16="http://schemas.microsoft.com/office/drawing/2014/main" val="10001"/>
                  </a:ext>
                </a:extLst>
              </a:tr>
            </a:tbl>
          </a:graphicData>
        </a:graphic>
      </p:graphicFrame>
      <p:sp>
        <p:nvSpPr>
          <p:cNvPr id="8" name="TextBox 1">
            <a:extLst>
              <a:ext uri="{FF2B5EF4-FFF2-40B4-BE49-F238E27FC236}">
                <a16:creationId xmlns:a16="http://schemas.microsoft.com/office/drawing/2014/main" id="{46DB8D49-957A-40C5-BE22-234B7431B800}"/>
              </a:ext>
            </a:extLst>
          </p:cNvPr>
          <p:cNvSpPr txBox="1">
            <a:spLocks noChangeArrowheads="1"/>
          </p:cNvSpPr>
          <p:nvPr/>
        </p:nvSpPr>
        <p:spPr bwMode="auto">
          <a:xfrm>
            <a:off x="348913" y="5484884"/>
            <a:ext cx="1132397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lnSpc>
                <a:spcPct val="90000"/>
              </a:lnSpc>
              <a:spcAft>
                <a:spcPts val="1600"/>
              </a:spcAft>
            </a:pPr>
            <a:r>
              <a:rPr lang="en-GB" sz="2400" b="0" dirty="0">
                <a:solidFill>
                  <a:schemeClr val="tx2"/>
                </a:solidFill>
                <a:latin typeface="+mn-lt"/>
                <a:ea typeface="ＭＳ Ｐゴシック" panose="020B0600070205080204" pitchFamily="34" charset="-128"/>
              </a:rPr>
              <a:t>Note: some instructions have an “S” suffix, which is an updated Arm syntax used to support the Unified Assembler Language (UAL).</a:t>
            </a:r>
          </a:p>
        </p:txBody>
      </p:sp>
    </p:spTree>
    <p:extLst>
      <p:ext uri="{BB962C8B-B14F-4D97-AF65-F5344CB8AC3E}">
        <p14:creationId xmlns:p14="http://schemas.microsoft.com/office/powerpoint/2010/main" val="409527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741046"/>
          </a:xfrm>
        </p:spPr>
        <p:txBody>
          <a:bodyPr/>
          <a:lstStyle/>
          <a:p>
            <a:pPr>
              <a:defRPr/>
            </a:pPr>
            <a:r>
              <a:rPr lang="en-GB" dirty="0"/>
              <a:t>Cortex-M0: Generic Format of Instructions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Two-operand format</a:t>
            </a:r>
          </a:p>
          <a:p>
            <a:pPr lvl="1"/>
            <a:r>
              <a:rPr lang="en-US" altLang="en-US" dirty="0">
                <a:ea typeface="ＭＳ Ｐゴシック" panose="020B0600070205080204" pitchFamily="34" charset="-128"/>
              </a:rPr>
              <a:t>Mnemonic Operand1, Operand2</a:t>
            </a:r>
          </a:p>
          <a:p>
            <a:r>
              <a:rPr lang="en-US" altLang="en-US" dirty="0">
                <a:ea typeface="ＭＳ Ｐゴシック" panose="020B0600070205080204" pitchFamily="34" charset="-128"/>
              </a:rPr>
              <a:t>Three-operand format</a:t>
            </a:r>
          </a:p>
          <a:p>
            <a:pPr lvl="1"/>
            <a:r>
              <a:rPr lang="en-US" altLang="en-US" dirty="0">
                <a:ea typeface="ＭＳ Ｐゴシック" panose="020B0600070205080204" pitchFamily="34" charset="-128"/>
              </a:rPr>
              <a:t>Mnemonic Operand1, Operand, Operand2</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34288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Instruction Set</a:t>
            </a:r>
            <a:endParaRPr lang="en-US" dirty="0"/>
          </a:p>
        </p:txBody>
      </p:sp>
      <p:graphicFrame>
        <p:nvGraphicFramePr>
          <p:cNvPr id="7" name="Content Placeholder 3">
            <a:extLst>
              <a:ext uri="{FF2B5EF4-FFF2-40B4-BE49-F238E27FC236}">
                <a16:creationId xmlns:a16="http://schemas.microsoft.com/office/drawing/2014/main" id="{51F53883-AA38-44C9-9BF9-8724637743D1}"/>
              </a:ext>
            </a:extLst>
          </p:cNvPr>
          <p:cNvGraphicFramePr>
            <a:graphicFrameLocks noGrp="1"/>
          </p:cNvGraphicFramePr>
          <p:nvPr>
            <p:ph idx="1"/>
            <p:extLst>
              <p:ext uri="{D42A27DB-BD31-4B8C-83A1-F6EECF244321}">
                <p14:modId xmlns:p14="http://schemas.microsoft.com/office/powerpoint/2010/main" val="3903110192"/>
              </p:ext>
            </p:extLst>
          </p:nvPr>
        </p:nvGraphicFramePr>
        <p:xfrm>
          <a:off x="1304845" y="1369331"/>
          <a:ext cx="9666416" cy="4408259"/>
        </p:xfrm>
        <a:graphic>
          <a:graphicData uri="http://schemas.openxmlformats.org/drawingml/2006/table">
            <a:tbl>
              <a:tblPr firstRow="1" bandRow="1">
                <a:tableStyleId>{5C22544A-7EE6-4342-B048-85BDC9FD1C3A}</a:tableStyleId>
              </a:tblPr>
              <a:tblGrid>
                <a:gridCol w="3044361">
                  <a:extLst>
                    <a:ext uri="{9D8B030D-6E8A-4147-A177-3AD203B41FA5}">
                      <a16:colId xmlns:a16="http://schemas.microsoft.com/office/drawing/2014/main" val="20000"/>
                    </a:ext>
                  </a:extLst>
                </a:gridCol>
                <a:gridCol w="6622055">
                  <a:extLst>
                    <a:ext uri="{9D8B030D-6E8A-4147-A177-3AD203B41FA5}">
                      <a16:colId xmlns:a16="http://schemas.microsoft.com/office/drawing/2014/main" val="20001"/>
                    </a:ext>
                  </a:extLst>
                </a:gridCol>
              </a:tblGrid>
              <a:tr h="286087">
                <a:tc>
                  <a:txBody>
                    <a:bodyPr/>
                    <a:lstStyle/>
                    <a:p>
                      <a:pPr marL="0" marR="0">
                        <a:spcBef>
                          <a:spcPts val="0"/>
                        </a:spcBef>
                        <a:spcAft>
                          <a:spcPts val="600"/>
                        </a:spcAft>
                      </a:pPr>
                      <a:r>
                        <a:rPr lang="en-US" sz="1400" dirty="0">
                          <a:effectLst/>
                          <a:latin typeface="+mn-lt"/>
                          <a:cs typeface="Arial" panose="020B0604020202020204" pitchFamily="34" charset="0"/>
                        </a:rPr>
                        <a:t>Instruction Type</a:t>
                      </a:r>
                      <a:endParaRPr lang="en-US" sz="1400" dirty="0">
                        <a:effectLst/>
                        <a:latin typeface="+mn-lt"/>
                        <a:ea typeface="Times New Roman"/>
                        <a:cs typeface="Arial" panose="020B0604020202020204" pitchFamily="34" charset="0"/>
                      </a:endParaRP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Instructions</a:t>
                      </a:r>
                    </a:p>
                  </a:txBody>
                  <a:tcPr marL="75541" marR="75541" marT="0" marB="0" anchor="ctr"/>
                </a:tc>
                <a:extLst>
                  <a:ext uri="{0D108BD9-81ED-4DB2-BD59-A6C34878D82A}">
                    <a16:rowId xmlns:a16="http://schemas.microsoft.com/office/drawing/2014/main" val="10000"/>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Move</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MOV, MOVS, MRS, MSR</a:t>
                      </a:r>
                    </a:p>
                  </a:txBody>
                  <a:tcPr marL="75541" marR="75541" marT="0" marB="0" anchor="ctr"/>
                </a:tc>
                <a:extLst>
                  <a:ext uri="{0D108BD9-81ED-4DB2-BD59-A6C34878D82A}">
                    <a16:rowId xmlns:a16="http://schemas.microsoft.com/office/drawing/2014/main" val="10001"/>
                  </a:ext>
                </a:extLst>
              </a:tr>
              <a:tr h="403041">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Load/Store</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LDR, LDRH, LDRB, LDRSH,</a:t>
                      </a:r>
                      <a:r>
                        <a:rPr lang="en-US" sz="1400" baseline="0" dirty="0">
                          <a:effectLst/>
                          <a:latin typeface="+mn-lt"/>
                          <a:ea typeface="Times New Roman"/>
                          <a:cs typeface="Arial" panose="020B0604020202020204" pitchFamily="34" charset="0"/>
                        </a:rPr>
                        <a:t> LDRSB, LDM, LDMIA, STR, STRH, STRB, STMIA</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2"/>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Stack</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PUSH, POP</a:t>
                      </a:r>
                    </a:p>
                  </a:txBody>
                  <a:tcPr marL="75541" marR="75541" marT="0" marB="0" anchor="ctr"/>
                </a:tc>
                <a:extLst>
                  <a:ext uri="{0D108BD9-81ED-4DB2-BD59-A6C34878D82A}">
                    <a16:rowId xmlns:a16="http://schemas.microsoft.com/office/drawing/2014/main" val="10003"/>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Add, Subtract, Multiply</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ADDS, ADCS, ADR, SUBS,</a:t>
                      </a:r>
                      <a:r>
                        <a:rPr lang="en-US" sz="1400" baseline="0" dirty="0">
                          <a:effectLst/>
                          <a:latin typeface="+mn-lt"/>
                          <a:ea typeface="Times New Roman"/>
                          <a:cs typeface="Arial" panose="020B0604020202020204" pitchFamily="34" charset="0"/>
                        </a:rPr>
                        <a:t> SBCS, RSBS, MULS</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4"/>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Compare</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CMP, CMN</a:t>
                      </a:r>
                    </a:p>
                  </a:txBody>
                  <a:tcPr marL="75541" marR="75541" marT="0" marB="0" anchor="ctr"/>
                </a:tc>
                <a:extLst>
                  <a:ext uri="{0D108BD9-81ED-4DB2-BD59-A6C34878D82A}">
                    <a16:rowId xmlns:a16="http://schemas.microsoft.com/office/drawing/2014/main" val="10005"/>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Logical</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ANDS,</a:t>
                      </a:r>
                      <a:r>
                        <a:rPr lang="en-US" sz="1400" baseline="0" dirty="0">
                          <a:effectLst/>
                          <a:latin typeface="+mn-lt"/>
                          <a:ea typeface="Times New Roman"/>
                          <a:cs typeface="Arial" panose="020B0604020202020204" pitchFamily="34" charset="0"/>
                        </a:rPr>
                        <a:t> ORRS, EORS, MVNS, BICS, TST</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6"/>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Shift and Rotate</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ASRS,</a:t>
                      </a:r>
                      <a:r>
                        <a:rPr lang="en-US" sz="1400" baseline="0" dirty="0">
                          <a:effectLst/>
                          <a:latin typeface="+mn-lt"/>
                          <a:ea typeface="Times New Roman"/>
                          <a:cs typeface="Arial" panose="020B0604020202020204" pitchFamily="34" charset="0"/>
                        </a:rPr>
                        <a:t> LSRS, LSLS, RORS</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7"/>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Reverse</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REV,</a:t>
                      </a:r>
                      <a:r>
                        <a:rPr lang="en-US" sz="1400" baseline="0" dirty="0">
                          <a:effectLst/>
                          <a:latin typeface="+mn-lt"/>
                          <a:ea typeface="Times New Roman"/>
                          <a:cs typeface="Arial" panose="020B0604020202020204" pitchFamily="34" charset="0"/>
                        </a:rPr>
                        <a:t> REV16, REVSH</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8"/>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Extend</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SXTB, SXTH, UXTB,</a:t>
                      </a:r>
                      <a:r>
                        <a:rPr lang="en-US" sz="1400" baseline="0" dirty="0">
                          <a:effectLst/>
                          <a:latin typeface="+mn-lt"/>
                          <a:ea typeface="Times New Roman"/>
                          <a:cs typeface="Arial" panose="020B0604020202020204" pitchFamily="34" charset="0"/>
                        </a:rPr>
                        <a:t> UXTH</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9"/>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Conditional Branch</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B, </a:t>
                      </a:r>
                      <a:r>
                        <a:rPr lang="en-US" sz="1400" baseline="0" dirty="0">
                          <a:effectLst/>
                          <a:latin typeface="+mn-lt"/>
                          <a:ea typeface="Times New Roman"/>
                          <a:cs typeface="Arial" panose="020B0604020202020204" pitchFamily="34" charset="0"/>
                        </a:rPr>
                        <a:t>B &lt;cond&gt;, BL, BX, BLX</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10"/>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Memory</a:t>
                      </a:r>
                      <a:r>
                        <a:rPr lang="en-US" sz="1400" baseline="0" dirty="0">
                          <a:effectLst/>
                          <a:latin typeface="+mn-lt"/>
                          <a:ea typeface="Times New Roman"/>
                          <a:cs typeface="Arial" panose="020B0604020202020204" pitchFamily="34" charset="0"/>
                        </a:rPr>
                        <a:t> Barrier</a:t>
                      </a:r>
                      <a:endParaRPr lang="en-US" sz="1400" dirty="0">
                        <a:effectLst/>
                        <a:latin typeface="+mn-lt"/>
                        <a:ea typeface="Times New Roman"/>
                        <a:cs typeface="Arial" panose="020B0604020202020204" pitchFamily="34" charset="0"/>
                      </a:endParaRP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DMB,</a:t>
                      </a:r>
                      <a:r>
                        <a:rPr lang="en-US" sz="1400" baseline="0" dirty="0">
                          <a:effectLst/>
                          <a:latin typeface="+mn-lt"/>
                          <a:ea typeface="Times New Roman"/>
                          <a:cs typeface="Arial" panose="020B0604020202020204" pitchFamily="34" charset="0"/>
                        </a:rPr>
                        <a:t> DSB, ISB</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11"/>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Exception</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SVC, CPS</a:t>
                      </a:r>
                    </a:p>
                  </a:txBody>
                  <a:tcPr marL="75541" marR="75541" marT="0" marB="0" anchor="ctr"/>
                </a:tc>
                <a:extLst>
                  <a:ext uri="{0D108BD9-81ED-4DB2-BD59-A6C34878D82A}">
                    <a16:rowId xmlns:a16="http://schemas.microsoft.com/office/drawing/2014/main" val="10012"/>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Sleep Mode</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WFI, WFE, SEV</a:t>
                      </a:r>
                    </a:p>
                  </a:txBody>
                  <a:tcPr marL="75541" marR="75541" marT="0" marB="0" anchor="ctr"/>
                </a:tc>
                <a:extLst>
                  <a:ext uri="{0D108BD9-81ED-4DB2-BD59-A6C34878D82A}">
                    <a16:rowId xmlns:a16="http://schemas.microsoft.com/office/drawing/2014/main" val="10013"/>
                  </a:ext>
                </a:extLst>
              </a:tr>
              <a:tr h="286087">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Other</a:t>
                      </a:r>
                    </a:p>
                  </a:txBody>
                  <a:tcPr marL="75541" marR="75541" marT="0" marB="0" anchor="ctr"/>
                </a:tc>
                <a:tc>
                  <a:txBody>
                    <a:bodyPr/>
                    <a:lstStyle/>
                    <a:p>
                      <a:pPr marL="0" marR="0">
                        <a:spcBef>
                          <a:spcPts val="0"/>
                        </a:spcBef>
                        <a:spcAft>
                          <a:spcPts val="600"/>
                        </a:spcAft>
                      </a:pPr>
                      <a:r>
                        <a:rPr lang="en-US" sz="1400" dirty="0">
                          <a:effectLst/>
                          <a:latin typeface="+mn-lt"/>
                          <a:ea typeface="Times New Roman"/>
                          <a:cs typeface="Arial" panose="020B0604020202020204" pitchFamily="34" charset="0"/>
                        </a:rPr>
                        <a:t>NOP, BKPT, YIELD</a:t>
                      </a:r>
                    </a:p>
                  </a:txBody>
                  <a:tcPr marL="75541" marR="75541" marT="0" marB="0"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99062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Instruction Set</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9"/>
            <a:ext cx="11180763" cy="1089664"/>
          </a:xfrm>
        </p:spPr>
        <p:txBody>
          <a:bodyPr wrap="square" numCol="1" anchor="t" anchorCtr="0" compatLnSpc="1">
            <a:prstTxWarp prst="textNoShape">
              <a:avLst/>
            </a:prstTxWarp>
          </a:bodyPr>
          <a:lstStyle/>
          <a:p>
            <a:r>
              <a:rPr lang="en-GB" dirty="0"/>
              <a:t>Cortex-M0 Suffix</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Some instructions can be followed by suffixes to update processor flags or execute the instruction on a certain condition.</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F2FA87D1-BE53-4B0A-957F-156BEFC1F9E3}"/>
              </a:ext>
            </a:extLst>
          </p:cNvPr>
          <p:cNvGraphicFramePr>
            <a:graphicFrameLocks noGrp="1"/>
          </p:cNvGraphicFramePr>
          <p:nvPr>
            <p:extLst>
              <p:ext uri="{D42A27DB-BD31-4B8C-83A1-F6EECF244321}">
                <p14:modId xmlns:p14="http://schemas.microsoft.com/office/powerpoint/2010/main" val="3650973168"/>
              </p:ext>
            </p:extLst>
          </p:nvPr>
        </p:nvGraphicFramePr>
        <p:xfrm>
          <a:off x="492125" y="2899012"/>
          <a:ext cx="11311280" cy="1709738"/>
        </p:xfrm>
        <a:graphic>
          <a:graphicData uri="http://schemas.openxmlformats.org/drawingml/2006/table">
            <a:tbl>
              <a:tblPr firstRow="1" bandRow="1">
                <a:tableStyleId>{5C22544A-7EE6-4342-B048-85BDC9FD1C3A}</a:tableStyleId>
              </a:tblPr>
              <a:tblGrid>
                <a:gridCol w="2529473">
                  <a:extLst>
                    <a:ext uri="{9D8B030D-6E8A-4147-A177-3AD203B41FA5}">
                      <a16:colId xmlns:a16="http://schemas.microsoft.com/office/drawing/2014/main" val="20000"/>
                    </a:ext>
                  </a:extLst>
                </a:gridCol>
                <a:gridCol w="3048338">
                  <a:extLst>
                    <a:ext uri="{9D8B030D-6E8A-4147-A177-3AD203B41FA5}">
                      <a16:colId xmlns:a16="http://schemas.microsoft.com/office/drawing/2014/main" val="20001"/>
                    </a:ext>
                  </a:extLst>
                </a:gridCol>
                <a:gridCol w="2425699">
                  <a:extLst>
                    <a:ext uri="{9D8B030D-6E8A-4147-A177-3AD203B41FA5}">
                      <a16:colId xmlns:a16="http://schemas.microsoft.com/office/drawing/2014/main" val="20002"/>
                    </a:ext>
                  </a:extLst>
                </a:gridCol>
                <a:gridCol w="3307770">
                  <a:extLst>
                    <a:ext uri="{9D8B030D-6E8A-4147-A177-3AD203B41FA5}">
                      <a16:colId xmlns:a16="http://schemas.microsoft.com/office/drawing/2014/main" val="20003"/>
                    </a:ext>
                  </a:extLst>
                </a:gridCol>
              </a:tblGrid>
              <a:tr h="355560">
                <a:tc>
                  <a:txBody>
                    <a:bodyPr/>
                    <a:lstStyle/>
                    <a:p>
                      <a:r>
                        <a:rPr lang="en-GB" sz="1400" b="1" dirty="0">
                          <a:latin typeface="+mn-lt"/>
                          <a:cs typeface="Arial" panose="020B0604020202020204" pitchFamily="34" charset="0"/>
                        </a:rPr>
                        <a:t>Suffix </a:t>
                      </a:r>
                    </a:p>
                  </a:txBody>
                  <a:tcPr marL="121872" marR="121872" marT="45694" marB="45694" anchor="ctr"/>
                </a:tc>
                <a:tc>
                  <a:txBody>
                    <a:bodyPr/>
                    <a:lstStyle/>
                    <a:p>
                      <a:r>
                        <a:rPr lang="en-GB" sz="1400" b="1" dirty="0">
                          <a:latin typeface="+mn-lt"/>
                          <a:cs typeface="Arial" panose="020B0604020202020204" pitchFamily="34" charset="0"/>
                        </a:rPr>
                        <a:t>Description</a:t>
                      </a:r>
                      <a:r>
                        <a:rPr lang="en-GB" sz="1400" b="1" baseline="0" dirty="0">
                          <a:latin typeface="+mn-lt"/>
                          <a:cs typeface="Arial" panose="020B0604020202020204" pitchFamily="34" charset="0"/>
                        </a:rPr>
                        <a:t> </a:t>
                      </a:r>
                      <a:endParaRPr lang="en-GB" sz="1400" b="1" dirty="0">
                        <a:latin typeface="+mn-lt"/>
                        <a:cs typeface="Arial" panose="020B0604020202020204" pitchFamily="34" charset="0"/>
                      </a:endParaRPr>
                    </a:p>
                  </a:txBody>
                  <a:tcPr marL="121872" marR="121872" marT="45694" marB="45694" anchor="ctr"/>
                </a:tc>
                <a:tc>
                  <a:txBody>
                    <a:bodyPr/>
                    <a:lstStyle/>
                    <a:p>
                      <a:r>
                        <a:rPr lang="en-GB" sz="1400" b="1" dirty="0">
                          <a:latin typeface="+mn-lt"/>
                          <a:cs typeface="Arial" panose="020B0604020202020204" pitchFamily="34" charset="0"/>
                        </a:rPr>
                        <a:t>Example</a:t>
                      </a:r>
                    </a:p>
                  </a:txBody>
                  <a:tcPr marL="121872" marR="121872" marT="45694" marB="45694" anchor="ctr"/>
                </a:tc>
                <a:tc>
                  <a:txBody>
                    <a:bodyPr/>
                    <a:lstStyle/>
                    <a:p>
                      <a:r>
                        <a:rPr lang="en-GB" sz="1400" b="1" dirty="0">
                          <a:latin typeface="+mn-lt"/>
                          <a:cs typeface="Arial" panose="020B0604020202020204" pitchFamily="34" charset="0"/>
                        </a:rPr>
                        <a:t>Example explanation</a:t>
                      </a:r>
                    </a:p>
                  </a:txBody>
                  <a:tcPr marL="121872" marR="121872" marT="45694" marB="45694" anchor="ctr"/>
                </a:tc>
                <a:extLst>
                  <a:ext uri="{0D108BD9-81ED-4DB2-BD59-A6C34878D82A}">
                    <a16:rowId xmlns:a16="http://schemas.microsoft.com/office/drawing/2014/main" val="10000"/>
                  </a:ext>
                </a:extLst>
              </a:tr>
              <a:tr h="496635">
                <a:tc>
                  <a:txBody>
                    <a:bodyPr/>
                    <a:lstStyle/>
                    <a:p>
                      <a:r>
                        <a:rPr lang="en-GB" sz="1200" b="0" dirty="0">
                          <a:latin typeface="+mn-lt"/>
                          <a:cs typeface="Arial" panose="020B0604020202020204" pitchFamily="34" charset="0"/>
                        </a:rPr>
                        <a:t>S</a:t>
                      </a:r>
                    </a:p>
                  </a:txBody>
                  <a:tcPr marL="121872" marR="121872" marT="45694" marB="45694" anchor="ctr"/>
                </a:tc>
                <a:tc>
                  <a:txBody>
                    <a:bodyPr/>
                    <a:lstStyle/>
                    <a:p>
                      <a:r>
                        <a:rPr lang="en-GB" sz="1200" b="0" dirty="0">
                          <a:latin typeface="+mn-lt"/>
                          <a:cs typeface="Arial" panose="020B0604020202020204" pitchFamily="34" charset="0"/>
                        </a:rPr>
                        <a:t>Update APSR (flags)</a:t>
                      </a:r>
                    </a:p>
                  </a:txBody>
                  <a:tcPr marL="121872" marR="121872" marT="45694" marB="45694" anchor="ctr"/>
                </a:tc>
                <a:tc>
                  <a:txBody>
                    <a:bodyPr/>
                    <a:lstStyle/>
                    <a:p>
                      <a:r>
                        <a:rPr lang="en-GB" sz="1200" b="0" dirty="0">
                          <a:latin typeface="+mn-lt"/>
                          <a:cs typeface="Arial" panose="020B0604020202020204" pitchFamily="34" charset="0"/>
                        </a:rPr>
                        <a:t>ADDS</a:t>
                      </a:r>
                      <a:r>
                        <a:rPr lang="en-GB" sz="1200" b="0" baseline="0" dirty="0">
                          <a:latin typeface="+mn-lt"/>
                          <a:cs typeface="Arial" panose="020B0604020202020204" pitchFamily="34" charset="0"/>
                        </a:rPr>
                        <a:t>   </a:t>
                      </a:r>
                      <a:r>
                        <a:rPr lang="en-GB" sz="1200" b="0" dirty="0">
                          <a:latin typeface="+mn-lt"/>
                          <a:cs typeface="Arial" panose="020B0604020202020204" pitchFamily="34" charset="0"/>
                        </a:rPr>
                        <a:t>R1,   #0x21</a:t>
                      </a:r>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latin typeface="+mn-lt"/>
                          <a:cs typeface="Arial" panose="020B0604020202020204" pitchFamily="34" charset="0"/>
                        </a:rPr>
                        <a:t>Add</a:t>
                      </a:r>
                      <a:r>
                        <a:rPr lang="en-GB" sz="1200" b="0" baseline="0" dirty="0">
                          <a:latin typeface="+mn-lt"/>
                          <a:cs typeface="Arial" panose="020B0604020202020204" pitchFamily="34" charset="0"/>
                        </a:rPr>
                        <a:t> 0x21 to R1 and update APSR</a:t>
                      </a:r>
                      <a:endParaRPr lang="en-GB" sz="1200" b="0" dirty="0">
                        <a:latin typeface="+mn-lt"/>
                        <a:cs typeface="Arial" panose="020B0604020202020204" pitchFamily="34" charset="0"/>
                      </a:endParaRPr>
                    </a:p>
                  </a:txBody>
                  <a:tcPr marL="121872" marR="121872" marT="45694" marB="45694" anchor="ctr"/>
                </a:tc>
                <a:extLst>
                  <a:ext uri="{0D108BD9-81ED-4DB2-BD59-A6C34878D82A}">
                    <a16:rowId xmlns:a16="http://schemas.microsoft.com/office/drawing/2014/main" val="10001"/>
                  </a:ext>
                </a:extLst>
              </a:tr>
              <a:tr h="857543">
                <a:tc>
                  <a:txBody>
                    <a:bodyPr/>
                    <a:lstStyle/>
                    <a:p>
                      <a:r>
                        <a:rPr lang="en-GB" sz="1200" b="0" dirty="0">
                          <a:latin typeface="+mn-lt"/>
                          <a:cs typeface="Arial" panose="020B0604020202020204" pitchFamily="34" charset="0"/>
                        </a:rPr>
                        <a:t>EQ, NE,</a:t>
                      </a:r>
                      <a:r>
                        <a:rPr lang="en-GB" sz="1200" b="0" baseline="0" dirty="0">
                          <a:latin typeface="+mn-lt"/>
                          <a:cs typeface="Arial" panose="020B0604020202020204" pitchFamily="34" charset="0"/>
                        </a:rPr>
                        <a:t> CS, CC, MI, PL, VS, VC, HI, LS, GE, LT, GT, LE</a:t>
                      </a:r>
                    </a:p>
                  </a:txBody>
                  <a:tcPr marL="121872" marR="121872" marT="45694" marB="45694" anchor="ctr"/>
                </a:tc>
                <a:tc>
                  <a:txBody>
                    <a:bodyPr/>
                    <a:lstStyle/>
                    <a:p>
                      <a:r>
                        <a:rPr lang="en-GB" sz="1200" b="0" dirty="0">
                          <a:latin typeface="+mn-lt"/>
                          <a:cs typeface="Arial" panose="020B0604020202020204" pitchFamily="34" charset="0"/>
                        </a:rPr>
                        <a:t>Condition</a:t>
                      </a:r>
                      <a:r>
                        <a:rPr lang="en-GB" sz="1200" b="0" baseline="0" dirty="0">
                          <a:latin typeface="+mn-lt"/>
                          <a:cs typeface="Arial" panose="020B0604020202020204" pitchFamily="34" charset="0"/>
                        </a:rPr>
                        <a:t> execution</a:t>
                      </a:r>
                    </a:p>
                    <a:p>
                      <a:r>
                        <a:rPr lang="en-GB" sz="1200" b="0" baseline="0" dirty="0">
                          <a:latin typeface="+mn-lt"/>
                          <a:cs typeface="Arial" panose="020B0604020202020204" pitchFamily="34" charset="0"/>
                        </a:rPr>
                        <a:t>e.g., EQ= equal, NE= not equal, LT= less than</a:t>
                      </a:r>
                      <a:endParaRPr lang="en-GB" sz="1200" b="0" dirty="0">
                        <a:latin typeface="+mn-lt"/>
                        <a:cs typeface="Arial" panose="020B0604020202020204" pitchFamily="34" charset="0"/>
                      </a:endParaRPr>
                    </a:p>
                  </a:txBody>
                  <a:tcPr marL="121872" marR="121872" marT="45694" marB="45694" anchor="ctr"/>
                </a:tc>
                <a:tc>
                  <a:txBody>
                    <a:bodyPr/>
                    <a:lstStyle/>
                    <a:p>
                      <a:r>
                        <a:rPr lang="en-GB" sz="1200" b="0" dirty="0">
                          <a:latin typeface="+mn-lt"/>
                          <a:cs typeface="Arial" panose="020B0604020202020204" pitchFamily="34" charset="0"/>
                        </a:rPr>
                        <a:t>BNE</a:t>
                      </a:r>
                      <a:r>
                        <a:rPr lang="en-GB" sz="1200" b="0" baseline="0" dirty="0">
                          <a:latin typeface="+mn-lt"/>
                          <a:cs typeface="Arial" panose="020B0604020202020204" pitchFamily="34" charset="0"/>
                        </a:rPr>
                        <a:t>   label </a:t>
                      </a:r>
                      <a:endParaRPr lang="en-GB" sz="1200" b="0" dirty="0">
                        <a:latin typeface="+mn-lt"/>
                        <a:cs typeface="Arial" panose="020B0604020202020204" pitchFamily="34" charset="0"/>
                      </a:endParaRPr>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baseline="0" dirty="0">
                          <a:latin typeface="+mn-lt"/>
                          <a:cs typeface="Arial" panose="020B0604020202020204" pitchFamily="34" charset="0"/>
                        </a:rPr>
                        <a:t>Branch to the label if not equal</a:t>
                      </a:r>
                      <a:endParaRPr lang="en-GB" sz="1200" b="0" dirty="0">
                        <a:latin typeface="+mn-lt"/>
                        <a:cs typeface="Arial" panose="020B0604020202020204" pitchFamily="34" charset="0"/>
                      </a:endParaRPr>
                    </a:p>
                    <a:p>
                      <a:endParaRPr lang="en-GB" sz="1200" b="0" dirty="0">
                        <a:latin typeface="+mn-lt"/>
                        <a:cs typeface="Arial" panose="020B0604020202020204" pitchFamily="34" charset="0"/>
                      </a:endParaRPr>
                    </a:p>
                  </a:txBody>
                  <a:tcPr marL="121872" marR="121872" marT="45694" marB="45694"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04325798"/>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 ds:uri="http://purl.org/dc/terms/"/>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8094</Words>
  <Application>Microsoft Office PowerPoint</Application>
  <PresentationFormat>Widescreen</PresentationFormat>
  <Paragraphs>1122</Paragraphs>
  <Slides>43</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MS PGothic</vt:lpstr>
      <vt:lpstr>MS PGothic</vt:lpstr>
      <vt:lpstr>Arial</vt:lpstr>
      <vt:lpstr>Calibri</vt:lpstr>
      <vt:lpstr>Mangal</vt:lpstr>
      <vt:lpstr>Times New Roman</vt:lpstr>
      <vt:lpstr>Wingdings</vt:lpstr>
      <vt:lpstr>ARM PPT template 2017_Confidential</vt:lpstr>
      <vt:lpstr>The Arm Cortex-M0 Processor Architecture:  Part 2</vt:lpstr>
      <vt:lpstr>Module Syllabus</vt:lpstr>
      <vt:lpstr>Building a System on a Chip</vt:lpstr>
      <vt:lpstr>Thumb Instruction Set</vt:lpstr>
      <vt:lpstr>Thumb-2 Instruction Set</vt:lpstr>
      <vt:lpstr>Cortex-M0 Instruction Set</vt:lpstr>
      <vt:lpstr>Cortex-M0: Generic Format of Instructions</vt:lpstr>
      <vt:lpstr>Cortex-M0 Instruction Set</vt:lpstr>
      <vt:lpstr>Cortex-M0 Instruction Set</vt:lpstr>
      <vt:lpstr>Register Access: The Move Instruction</vt:lpstr>
      <vt:lpstr>Memory Access: The LOAD Instruction</vt:lpstr>
      <vt:lpstr>Memory Access: LOAD</vt:lpstr>
      <vt:lpstr>Memory Access: LOAD</vt:lpstr>
      <vt:lpstr>Memory Access: The STORE Instruction</vt:lpstr>
      <vt:lpstr>Memory Access: STORE</vt:lpstr>
      <vt:lpstr>Multiple Data Access</vt:lpstr>
      <vt:lpstr>Stack Access: PUSH and POP</vt:lpstr>
      <vt:lpstr>Arithmetic ADD</vt:lpstr>
      <vt:lpstr>Arithmetic SUB, MUL</vt:lpstr>
      <vt:lpstr>Arithmetic CMP</vt:lpstr>
      <vt:lpstr>Logic Operation</vt:lpstr>
      <vt:lpstr>Arithmetic Shift Operation</vt:lpstr>
      <vt:lpstr>Logical Shift Operation</vt:lpstr>
      <vt:lpstr>Rotate Operation</vt:lpstr>
      <vt:lpstr>Reverse Ordering Operation</vt:lpstr>
      <vt:lpstr>Extend Operation</vt:lpstr>
      <vt:lpstr>Program Flow Control</vt:lpstr>
      <vt:lpstr>Suffixes for Conditional Branch (B &lt;cond&gt;)</vt:lpstr>
      <vt:lpstr>Conditional Branch Example</vt:lpstr>
      <vt:lpstr>Memory Barrier Instructions</vt:lpstr>
      <vt:lpstr>Exception-Related Instructions</vt:lpstr>
      <vt:lpstr>Other Instructions</vt:lpstr>
      <vt:lpstr>Sleep Mode Related Instructions</vt:lpstr>
      <vt:lpstr>Low-Power Requirements</vt:lpstr>
      <vt:lpstr>Cortex-M0 Low Power Features</vt:lpstr>
      <vt:lpstr>Cortex-M0 Sleep Mode</vt:lpstr>
      <vt:lpstr>Sleep-on-Exit Feature</vt:lpstr>
      <vt:lpstr>How to Enable Sleep Features </vt:lpstr>
      <vt:lpstr>Processor Wakeup Conditions</vt:lpstr>
      <vt:lpstr>Wakeup Interrupt Controller</vt:lpstr>
      <vt:lpstr>Wakeup Interrupt Controller</vt:lpstr>
      <vt:lpstr>Enter and Exit Deep Sleep Mode</vt:lpstr>
      <vt:lpstr>Developing Low-Power Applications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2018-02-06T15:56:46Z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