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1"/>
  </p:notesMasterIdLst>
  <p:handoutMasterIdLst>
    <p:handoutMasterId r:id="rId32"/>
  </p:handoutMasterIdLst>
  <p:sldIdLst>
    <p:sldId id="329" r:id="rId5"/>
    <p:sldId id="337" r:id="rId6"/>
    <p:sldId id="302" r:id="rId7"/>
    <p:sldId id="339" r:id="rId8"/>
    <p:sldId id="340" r:id="rId9"/>
    <p:sldId id="341" r:id="rId10"/>
    <p:sldId id="342" r:id="rId11"/>
    <p:sldId id="343" r:id="rId12"/>
    <p:sldId id="344" r:id="rId13"/>
    <p:sldId id="345" r:id="rId14"/>
    <p:sldId id="346" r:id="rId15"/>
    <p:sldId id="347" r:id="rId16"/>
    <p:sldId id="349" r:id="rId17"/>
    <p:sldId id="350" r:id="rId18"/>
    <p:sldId id="351" r:id="rId19"/>
    <p:sldId id="353" r:id="rId20"/>
    <p:sldId id="354" r:id="rId21"/>
    <p:sldId id="355" r:id="rId22"/>
    <p:sldId id="356" r:id="rId23"/>
    <p:sldId id="358" r:id="rId24"/>
    <p:sldId id="359" r:id="rId25"/>
    <p:sldId id="360" r:id="rId26"/>
    <p:sldId id="361" r:id="rId27"/>
    <p:sldId id="362" r:id="rId28"/>
    <p:sldId id="363" r:id="rId29"/>
    <p:sldId id="364" r:id="rId3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5"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75565" autoAdjust="0"/>
  </p:normalViewPr>
  <p:slideViewPr>
    <p:cSldViewPr snapToGrid="0">
      <p:cViewPr varScale="1">
        <p:scale>
          <a:sx n="87" d="100"/>
          <a:sy n="87" d="100"/>
        </p:scale>
        <p:origin x="1734"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73" d="100"/>
          <a:sy n="73" d="100"/>
        </p:scale>
        <p:origin x="356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D576E4-6DEF-4C9C-B611-71EA909DD70F}"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GB"/>
        </a:p>
      </dgm:t>
    </dgm:pt>
    <dgm:pt modelId="{441B444E-EE68-4F4C-8E71-63750288B88B}">
      <dgm:prSet phldrT="[Text]"/>
      <dgm:spPr/>
      <dgm:t>
        <a:bodyPr/>
        <a:lstStyle/>
        <a:p>
          <a:r>
            <a:rPr lang="en-GB" dirty="0"/>
            <a:t>Preload the compare register with a desired value</a:t>
          </a:r>
        </a:p>
      </dgm:t>
    </dgm:pt>
    <dgm:pt modelId="{925E2A43-16A3-4484-9DC8-93B7F3291995}" type="parTrans" cxnId="{698698A5-5339-4B02-AC9A-96A757A0D93B}">
      <dgm:prSet/>
      <dgm:spPr/>
      <dgm:t>
        <a:bodyPr/>
        <a:lstStyle/>
        <a:p>
          <a:endParaRPr lang="en-GB"/>
        </a:p>
      </dgm:t>
    </dgm:pt>
    <dgm:pt modelId="{A939162E-DC99-4E48-8D5C-7E87F2E63A91}" type="sibTrans" cxnId="{698698A5-5339-4B02-AC9A-96A757A0D93B}">
      <dgm:prSet/>
      <dgm:spPr/>
      <dgm:t>
        <a:bodyPr/>
        <a:lstStyle/>
        <a:p>
          <a:endParaRPr lang="en-GB" dirty="0"/>
        </a:p>
      </dgm:t>
    </dgm:pt>
    <dgm:pt modelId="{BBF89F18-7292-4377-A31A-DA8FDD9946DE}">
      <dgm:prSet phldrT="[Text]"/>
      <dgm:spPr/>
      <dgm:t>
        <a:bodyPr/>
        <a:lstStyle/>
        <a:p>
          <a:r>
            <a:rPr lang="en-GB" dirty="0"/>
            <a:t>Increment or decrement the timer register</a:t>
          </a:r>
        </a:p>
      </dgm:t>
    </dgm:pt>
    <dgm:pt modelId="{706C5ADE-DE90-4768-84FA-D33BAA5DF112}" type="parTrans" cxnId="{96AFDCCB-A03A-4D88-8D03-5962F298708F}">
      <dgm:prSet/>
      <dgm:spPr/>
      <dgm:t>
        <a:bodyPr/>
        <a:lstStyle/>
        <a:p>
          <a:endParaRPr lang="en-GB"/>
        </a:p>
      </dgm:t>
    </dgm:pt>
    <dgm:pt modelId="{A31ADC31-BD3B-4BAB-879D-DD9E6EA6278C}" type="sibTrans" cxnId="{96AFDCCB-A03A-4D88-8D03-5962F298708F}">
      <dgm:prSet/>
      <dgm:spPr/>
      <dgm:t>
        <a:bodyPr/>
        <a:lstStyle/>
        <a:p>
          <a:endParaRPr lang="en-GB" dirty="0"/>
        </a:p>
      </dgm:t>
    </dgm:pt>
    <dgm:pt modelId="{7E19931D-F5B1-4EE7-869A-41B70C6A9F07}">
      <dgm:prSet phldrT="[Text]"/>
      <dgm:spPr/>
      <dgm:t>
        <a:bodyPr/>
        <a:lstStyle/>
        <a:p>
          <a:r>
            <a:rPr lang="en-GB" dirty="0"/>
            <a:t>Compare the values of  </a:t>
          </a:r>
        </a:p>
        <a:p>
          <a:r>
            <a:rPr lang="en-GB" dirty="0"/>
            <a:t>the timer registers </a:t>
          </a:r>
        </a:p>
      </dgm:t>
    </dgm:pt>
    <dgm:pt modelId="{7F480411-BB71-4761-BA73-0B056CB1C72E}" type="parTrans" cxnId="{68108BD7-D426-4CEC-B976-CD3C75F28AA1}">
      <dgm:prSet/>
      <dgm:spPr/>
      <dgm:t>
        <a:bodyPr/>
        <a:lstStyle/>
        <a:p>
          <a:endParaRPr lang="en-GB"/>
        </a:p>
      </dgm:t>
    </dgm:pt>
    <dgm:pt modelId="{66DB3C55-ECC9-4D51-854F-92F3C5659A48}" type="sibTrans" cxnId="{68108BD7-D426-4CEC-B976-CD3C75F28AA1}">
      <dgm:prSet/>
      <dgm:spPr/>
      <dgm:t>
        <a:bodyPr/>
        <a:lstStyle/>
        <a:p>
          <a:endParaRPr lang="en-GB" dirty="0"/>
        </a:p>
      </dgm:t>
    </dgm:pt>
    <dgm:pt modelId="{903DF041-2600-423E-851F-619ED1984B07}">
      <dgm:prSet phldrT="[Text]"/>
      <dgm:spPr/>
      <dgm:t>
        <a:bodyPr/>
        <a:lstStyle/>
        <a:p>
          <a:r>
            <a:rPr lang="en-GB" dirty="0"/>
            <a:t>Once the timer and compare register have equal values,</a:t>
          </a:r>
        </a:p>
        <a:p>
          <a:r>
            <a:rPr lang="en-GB" dirty="0"/>
            <a:t>generate an interrupt signal</a:t>
          </a:r>
        </a:p>
      </dgm:t>
    </dgm:pt>
    <dgm:pt modelId="{8B2220C5-7C5B-4EAB-B79B-75AE47E31508}" type="parTrans" cxnId="{96D0797B-08A1-4736-AAC4-89C0EBCFDF34}">
      <dgm:prSet/>
      <dgm:spPr/>
      <dgm:t>
        <a:bodyPr/>
        <a:lstStyle/>
        <a:p>
          <a:endParaRPr lang="en-GB"/>
        </a:p>
      </dgm:t>
    </dgm:pt>
    <dgm:pt modelId="{8A8E3890-1E9B-4A6E-8BB5-02A6FC8D586A}" type="sibTrans" cxnId="{96D0797B-08A1-4736-AAC4-89C0EBCFDF34}">
      <dgm:prSet/>
      <dgm:spPr/>
      <dgm:t>
        <a:bodyPr/>
        <a:lstStyle/>
        <a:p>
          <a:endParaRPr lang="en-GB" dirty="0"/>
        </a:p>
      </dgm:t>
    </dgm:pt>
    <dgm:pt modelId="{CC18DF4A-74B5-4EDF-9311-F524A6F88284}">
      <dgm:prSet phldrT="[Text]"/>
      <dgm:spPr/>
      <dgm:t>
        <a:bodyPr/>
        <a:lstStyle/>
        <a:p>
          <a:r>
            <a:rPr lang="en-GB" dirty="0"/>
            <a:t>Reset the timer register</a:t>
          </a:r>
        </a:p>
      </dgm:t>
    </dgm:pt>
    <dgm:pt modelId="{3A940425-65FD-4BA5-8FA0-1AD69CB42CA5}" type="parTrans" cxnId="{2D4817F9-E593-4F3A-9449-686ABB0CC027}">
      <dgm:prSet/>
      <dgm:spPr/>
      <dgm:t>
        <a:bodyPr/>
        <a:lstStyle/>
        <a:p>
          <a:endParaRPr lang="en-GB"/>
        </a:p>
      </dgm:t>
    </dgm:pt>
    <dgm:pt modelId="{6F1D4709-152F-4AF6-BC18-9A783D078CA8}" type="sibTrans" cxnId="{2D4817F9-E593-4F3A-9449-686ABB0CC027}">
      <dgm:prSet/>
      <dgm:spPr/>
      <dgm:t>
        <a:bodyPr/>
        <a:lstStyle/>
        <a:p>
          <a:endParaRPr lang="en-GB"/>
        </a:p>
      </dgm:t>
    </dgm:pt>
    <dgm:pt modelId="{CB734A34-B317-4530-A01C-02CBF1ADD299}" type="pres">
      <dgm:prSet presAssocID="{DED576E4-6DEF-4C9C-B611-71EA909DD70F}" presName="diagram" presStyleCnt="0">
        <dgm:presLayoutVars>
          <dgm:dir/>
          <dgm:resizeHandles val="exact"/>
        </dgm:presLayoutVars>
      </dgm:prSet>
      <dgm:spPr/>
    </dgm:pt>
    <dgm:pt modelId="{F32CE862-EE73-4370-B139-794C0365E715}" type="pres">
      <dgm:prSet presAssocID="{441B444E-EE68-4F4C-8E71-63750288B88B}" presName="node" presStyleLbl="node1" presStyleIdx="0" presStyleCnt="5">
        <dgm:presLayoutVars>
          <dgm:bulletEnabled val="1"/>
        </dgm:presLayoutVars>
      </dgm:prSet>
      <dgm:spPr/>
    </dgm:pt>
    <dgm:pt modelId="{B58264F2-F577-40EA-AF57-C6CD9788B624}" type="pres">
      <dgm:prSet presAssocID="{A939162E-DC99-4E48-8D5C-7E87F2E63A91}" presName="sibTrans" presStyleLbl="sibTrans2D1" presStyleIdx="0" presStyleCnt="4"/>
      <dgm:spPr/>
    </dgm:pt>
    <dgm:pt modelId="{4D4BBAF5-A490-43AB-A068-F9554DA3E378}" type="pres">
      <dgm:prSet presAssocID="{A939162E-DC99-4E48-8D5C-7E87F2E63A91}" presName="connectorText" presStyleLbl="sibTrans2D1" presStyleIdx="0" presStyleCnt="4"/>
      <dgm:spPr/>
    </dgm:pt>
    <dgm:pt modelId="{8DDF300C-3241-4E50-8B6E-96845E8FF325}" type="pres">
      <dgm:prSet presAssocID="{BBF89F18-7292-4377-A31A-DA8FDD9946DE}" presName="node" presStyleLbl="node1" presStyleIdx="1" presStyleCnt="5">
        <dgm:presLayoutVars>
          <dgm:bulletEnabled val="1"/>
        </dgm:presLayoutVars>
      </dgm:prSet>
      <dgm:spPr/>
    </dgm:pt>
    <dgm:pt modelId="{B7BD8147-6E8E-49D6-BCE2-16F53835E132}" type="pres">
      <dgm:prSet presAssocID="{A31ADC31-BD3B-4BAB-879D-DD9E6EA6278C}" presName="sibTrans" presStyleLbl="sibTrans2D1" presStyleIdx="1" presStyleCnt="4"/>
      <dgm:spPr/>
    </dgm:pt>
    <dgm:pt modelId="{BDCD0CE9-BD68-409D-94F2-BE389A6D720C}" type="pres">
      <dgm:prSet presAssocID="{A31ADC31-BD3B-4BAB-879D-DD9E6EA6278C}" presName="connectorText" presStyleLbl="sibTrans2D1" presStyleIdx="1" presStyleCnt="4"/>
      <dgm:spPr/>
    </dgm:pt>
    <dgm:pt modelId="{7F780B1B-5623-4A8E-90B7-6DD52B7537DF}" type="pres">
      <dgm:prSet presAssocID="{7E19931D-F5B1-4EE7-869A-41B70C6A9F07}" presName="node" presStyleLbl="node1" presStyleIdx="2" presStyleCnt="5">
        <dgm:presLayoutVars>
          <dgm:bulletEnabled val="1"/>
        </dgm:presLayoutVars>
      </dgm:prSet>
      <dgm:spPr/>
    </dgm:pt>
    <dgm:pt modelId="{FF5A6B0D-9878-47BF-AB36-0A2332397A89}" type="pres">
      <dgm:prSet presAssocID="{66DB3C55-ECC9-4D51-854F-92F3C5659A48}" presName="sibTrans" presStyleLbl="sibTrans2D1" presStyleIdx="2" presStyleCnt="4"/>
      <dgm:spPr/>
    </dgm:pt>
    <dgm:pt modelId="{5D1FA52B-9138-4D03-B833-AF2C5F8E1471}" type="pres">
      <dgm:prSet presAssocID="{66DB3C55-ECC9-4D51-854F-92F3C5659A48}" presName="connectorText" presStyleLbl="sibTrans2D1" presStyleIdx="2" presStyleCnt="4"/>
      <dgm:spPr/>
    </dgm:pt>
    <dgm:pt modelId="{376EE60C-E74D-44AE-951A-2A26FFF3D894}" type="pres">
      <dgm:prSet presAssocID="{903DF041-2600-423E-851F-619ED1984B07}" presName="node" presStyleLbl="node1" presStyleIdx="3" presStyleCnt="5">
        <dgm:presLayoutVars>
          <dgm:bulletEnabled val="1"/>
        </dgm:presLayoutVars>
      </dgm:prSet>
      <dgm:spPr/>
    </dgm:pt>
    <dgm:pt modelId="{0821807A-E23E-4A27-83E1-2A3AA596BC47}" type="pres">
      <dgm:prSet presAssocID="{8A8E3890-1E9B-4A6E-8BB5-02A6FC8D586A}" presName="sibTrans" presStyleLbl="sibTrans2D1" presStyleIdx="3" presStyleCnt="4"/>
      <dgm:spPr/>
    </dgm:pt>
    <dgm:pt modelId="{5337EC15-911C-4F58-AD68-63805AC8D058}" type="pres">
      <dgm:prSet presAssocID="{8A8E3890-1E9B-4A6E-8BB5-02A6FC8D586A}" presName="connectorText" presStyleLbl="sibTrans2D1" presStyleIdx="3" presStyleCnt="4"/>
      <dgm:spPr/>
    </dgm:pt>
    <dgm:pt modelId="{B1CDE1F0-1ED6-4E90-915E-DB6F117EC597}" type="pres">
      <dgm:prSet presAssocID="{CC18DF4A-74B5-4EDF-9311-F524A6F88284}" presName="node" presStyleLbl="node1" presStyleIdx="4" presStyleCnt="5">
        <dgm:presLayoutVars>
          <dgm:bulletEnabled val="1"/>
        </dgm:presLayoutVars>
      </dgm:prSet>
      <dgm:spPr/>
    </dgm:pt>
  </dgm:ptLst>
  <dgm:cxnLst>
    <dgm:cxn modelId="{FD70EA07-DFA4-44CA-A659-542D81FCC81C}" type="presOf" srcId="{903DF041-2600-423E-851F-619ED1984B07}" destId="{376EE60C-E74D-44AE-951A-2A26FFF3D894}" srcOrd="0" destOrd="0" presId="urn:microsoft.com/office/officeart/2005/8/layout/process5"/>
    <dgm:cxn modelId="{E4FBD61B-DB7F-4796-BA07-F1A578A12726}" type="presOf" srcId="{66DB3C55-ECC9-4D51-854F-92F3C5659A48}" destId="{FF5A6B0D-9878-47BF-AB36-0A2332397A89}" srcOrd="0" destOrd="0" presId="urn:microsoft.com/office/officeart/2005/8/layout/process5"/>
    <dgm:cxn modelId="{106C8B24-8A87-4C1F-AB2D-BDAA4C39470E}" type="presOf" srcId="{66DB3C55-ECC9-4D51-854F-92F3C5659A48}" destId="{5D1FA52B-9138-4D03-B833-AF2C5F8E1471}" srcOrd="1" destOrd="0" presId="urn:microsoft.com/office/officeart/2005/8/layout/process5"/>
    <dgm:cxn modelId="{24C2C537-CDD1-4A92-8703-BB31B10D045C}" type="presOf" srcId="{7E19931D-F5B1-4EE7-869A-41B70C6A9F07}" destId="{7F780B1B-5623-4A8E-90B7-6DD52B7537DF}" srcOrd="0" destOrd="0" presId="urn:microsoft.com/office/officeart/2005/8/layout/process5"/>
    <dgm:cxn modelId="{BEF96440-B49E-4052-B7D3-940B69390EF4}" type="presOf" srcId="{DED576E4-6DEF-4C9C-B611-71EA909DD70F}" destId="{CB734A34-B317-4530-A01C-02CBF1ADD299}" srcOrd="0" destOrd="0" presId="urn:microsoft.com/office/officeart/2005/8/layout/process5"/>
    <dgm:cxn modelId="{9A22656C-FBD2-4974-87AB-45D34B02E58D}" type="presOf" srcId="{BBF89F18-7292-4377-A31A-DA8FDD9946DE}" destId="{8DDF300C-3241-4E50-8B6E-96845E8FF325}" srcOrd="0" destOrd="0" presId="urn:microsoft.com/office/officeart/2005/8/layout/process5"/>
    <dgm:cxn modelId="{96D0797B-08A1-4736-AAC4-89C0EBCFDF34}" srcId="{DED576E4-6DEF-4C9C-B611-71EA909DD70F}" destId="{903DF041-2600-423E-851F-619ED1984B07}" srcOrd="3" destOrd="0" parTransId="{8B2220C5-7C5B-4EAB-B79B-75AE47E31508}" sibTransId="{8A8E3890-1E9B-4A6E-8BB5-02A6FC8D586A}"/>
    <dgm:cxn modelId="{FBC55E8A-6096-49C3-8F20-303E2E23EFD7}" type="presOf" srcId="{441B444E-EE68-4F4C-8E71-63750288B88B}" destId="{F32CE862-EE73-4370-B139-794C0365E715}" srcOrd="0" destOrd="0" presId="urn:microsoft.com/office/officeart/2005/8/layout/process5"/>
    <dgm:cxn modelId="{F583D99D-39C6-4702-AEBB-77118061D94E}" type="presOf" srcId="{8A8E3890-1E9B-4A6E-8BB5-02A6FC8D586A}" destId="{0821807A-E23E-4A27-83E1-2A3AA596BC47}" srcOrd="0" destOrd="0" presId="urn:microsoft.com/office/officeart/2005/8/layout/process5"/>
    <dgm:cxn modelId="{698698A5-5339-4B02-AC9A-96A757A0D93B}" srcId="{DED576E4-6DEF-4C9C-B611-71EA909DD70F}" destId="{441B444E-EE68-4F4C-8E71-63750288B88B}" srcOrd="0" destOrd="0" parTransId="{925E2A43-16A3-4484-9DC8-93B7F3291995}" sibTransId="{A939162E-DC99-4E48-8D5C-7E87F2E63A91}"/>
    <dgm:cxn modelId="{C269DFB7-4B18-48A3-8761-61ED62EA66D6}" type="presOf" srcId="{8A8E3890-1E9B-4A6E-8BB5-02A6FC8D586A}" destId="{5337EC15-911C-4F58-AD68-63805AC8D058}" srcOrd="1" destOrd="0" presId="urn:microsoft.com/office/officeart/2005/8/layout/process5"/>
    <dgm:cxn modelId="{96AFDCCB-A03A-4D88-8D03-5962F298708F}" srcId="{DED576E4-6DEF-4C9C-B611-71EA909DD70F}" destId="{BBF89F18-7292-4377-A31A-DA8FDD9946DE}" srcOrd="1" destOrd="0" parTransId="{706C5ADE-DE90-4768-84FA-D33BAA5DF112}" sibTransId="{A31ADC31-BD3B-4BAB-879D-DD9E6EA6278C}"/>
    <dgm:cxn modelId="{68108BD7-D426-4CEC-B976-CD3C75F28AA1}" srcId="{DED576E4-6DEF-4C9C-B611-71EA909DD70F}" destId="{7E19931D-F5B1-4EE7-869A-41B70C6A9F07}" srcOrd="2" destOrd="0" parTransId="{7F480411-BB71-4761-BA73-0B056CB1C72E}" sibTransId="{66DB3C55-ECC9-4D51-854F-92F3C5659A48}"/>
    <dgm:cxn modelId="{B11A5ED8-C498-4150-ABDA-E9EEA051D658}" type="presOf" srcId="{A939162E-DC99-4E48-8D5C-7E87F2E63A91}" destId="{4D4BBAF5-A490-43AB-A068-F9554DA3E378}" srcOrd="1" destOrd="0" presId="urn:microsoft.com/office/officeart/2005/8/layout/process5"/>
    <dgm:cxn modelId="{F1CC31DA-41BE-46A3-96A3-0D7335465380}" type="presOf" srcId="{A31ADC31-BD3B-4BAB-879D-DD9E6EA6278C}" destId="{B7BD8147-6E8E-49D6-BCE2-16F53835E132}" srcOrd="0" destOrd="0" presId="urn:microsoft.com/office/officeart/2005/8/layout/process5"/>
    <dgm:cxn modelId="{1A438DDD-D86A-431B-853C-C84DA5DC3A0D}" type="presOf" srcId="{CC18DF4A-74B5-4EDF-9311-F524A6F88284}" destId="{B1CDE1F0-1ED6-4E90-915E-DB6F117EC597}" srcOrd="0" destOrd="0" presId="urn:microsoft.com/office/officeart/2005/8/layout/process5"/>
    <dgm:cxn modelId="{94D20EE5-6858-4AD0-B022-7B9C9AD47900}" type="presOf" srcId="{A939162E-DC99-4E48-8D5C-7E87F2E63A91}" destId="{B58264F2-F577-40EA-AF57-C6CD9788B624}" srcOrd="0" destOrd="0" presId="urn:microsoft.com/office/officeart/2005/8/layout/process5"/>
    <dgm:cxn modelId="{03A290EE-EC85-4BE0-8794-B68CEDB7669A}" type="presOf" srcId="{A31ADC31-BD3B-4BAB-879D-DD9E6EA6278C}" destId="{BDCD0CE9-BD68-409D-94F2-BE389A6D720C}" srcOrd="1" destOrd="0" presId="urn:microsoft.com/office/officeart/2005/8/layout/process5"/>
    <dgm:cxn modelId="{2D4817F9-E593-4F3A-9449-686ABB0CC027}" srcId="{DED576E4-6DEF-4C9C-B611-71EA909DD70F}" destId="{CC18DF4A-74B5-4EDF-9311-F524A6F88284}" srcOrd="4" destOrd="0" parTransId="{3A940425-65FD-4BA5-8FA0-1AD69CB42CA5}" sibTransId="{6F1D4709-152F-4AF6-BC18-9A783D078CA8}"/>
    <dgm:cxn modelId="{BA32AC55-0A29-497E-931D-9EE2E599FFEA}" type="presParOf" srcId="{CB734A34-B317-4530-A01C-02CBF1ADD299}" destId="{F32CE862-EE73-4370-B139-794C0365E715}" srcOrd="0" destOrd="0" presId="urn:microsoft.com/office/officeart/2005/8/layout/process5"/>
    <dgm:cxn modelId="{CFB15501-355C-4CF6-9031-49C40825C4D4}" type="presParOf" srcId="{CB734A34-B317-4530-A01C-02CBF1ADD299}" destId="{B58264F2-F577-40EA-AF57-C6CD9788B624}" srcOrd="1" destOrd="0" presId="urn:microsoft.com/office/officeart/2005/8/layout/process5"/>
    <dgm:cxn modelId="{C76F476A-2E88-4144-AB58-21F0CAF6B37E}" type="presParOf" srcId="{B58264F2-F577-40EA-AF57-C6CD9788B624}" destId="{4D4BBAF5-A490-43AB-A068-F9554DA3E378}" srcOrd="0" destOrd="0" presId="urn:microsoft.com/office/officeart/2005/8/layout/process5"/>
    <dgm:cxn modelId="{55A3595B-03A4-4E61-B9F0-D2491F1919B6}" type="presParOf" srcId="{CB734A34-B317-4530-A01C-02CBF1ADD299}" destId="{8DDF300C-3241-4E50-8B6E-96845E8FF325}" srcOrd="2" destOrd="0" presId="urn:microsoft.com/office/officeart/2005/8/layout/process5"/>
    <dgm:cxn modelId="{31596E11-0E11-4ACC-A271-235D80502B15}" type="presParOf" srcId="{CB734A34-B317-4530-A01C-02CBF1ADD299}" destId="{B7BD8147-6E8E-49D6-BCE2-16F53835E132}" srcOrd="3" destOrd="0" presId="urn:microsoft.com/office/officeart/2005/8/layout/process5"/>
    <dgm:cxn modelId="{0358AB37-B4B2-437C-8232-ECCC8A107FD2}" type="presParOf" srcId="{B7BD8147-6E8E-49D6-BCE2-16F53835E132}" destId="{BDCD0CE9-BD68-409D-94F2-BE389A6D720C}" srcOrd="0" destOrd="0" presId="urn:microsoft.com/office/officeart/2005/8/layout/process5"/>
    <dgm:cxn modelId="{0FCD8130-C86A-4BEA-8CAF-F1B271E8E3AD}" type="presParOf" srcId="{CB734A34-B317-4530-A01C-02CBF1ADD299}" destId="{7F780B1B-5623-4A8E-90B7-6DD52B7537DF}" srcOrd="4" destOrd="0" presId="urn:microsoft.com/office/officeart/2005/8/layout/process5"/>
    <dgm:cxn modelId="{36C73FAC-9D41-4C11-8BEF-7CACF6548E46}" type="presParOf" srcId="{CB734A34-B317-4530-A01C-02CBF1ADD299}" destId="{FF5A6B0D-9878-47BF-AB36-0A2332397A89}" srcOrd="5" destOrd="0" presId="urn:microsoft.com/office/officeart/2005/8/layout/process5"/>
    <dgm:cxn modelId="{9EEDA85E-CD74-46E8-A6DF-5584CDA7435B}" type="presParOf" srcId="{FF5A6B0D-9878-47BF-AB36-0A2332397A89}" destId="{5D1FA52B-9138-4D03-B833-AF2C5F8E1471}" srcOrd="0" destOrd="0" presId="urn:microsoft.com/office/officeart/2005/8/layout/process5"/>
    <dgm:cxn modelId="{65E4298D-C9EF-405B-939E-9AFD44C3EF4F}" type="presParOf" srcId="{CB734A34-B317-4530-A01C-02CBF1ADD299}" destId="{376EE60C-E74D-44AE-951A-2A26FFF3D894}" srcOrd="6" destOrd="0" presId="urn:microsoft.com/office/officeart/2005/8/layout/process5"/>
    <dgm:cxn modelId="{AF3B9688-D40C-4210-8B5E-59D724721C3C}" type="presParOf" srcId="{CB734A34-B317-4530-A01C-02CBF1ADD299}" destId="{0821807A-E23E-4A27-83E1-2A3AA596BC47}" srcOrd="7" destOrd="0" presId="urn:microsoft.com/office/officeart/2005/8/layout/process5"/>
    <dgm:cxn modelId="{8DBB7781-A642-430D-B465-BE2974F91190}" type="presParOf" srcId="{0821807A-E23E-4A27-83E1-2A3AA596BC47}" destId="{5337EC15-911C-4F58-AD68-63805AC8D058}" srcOrd="0" destOrd="0" presId="urn:microsoft.com/office/officeart/2005/8/layout/process5"/>
    <dgm:cxn modelId="{01B46FA6-87DE-49C5-8747-A5188FD9B4DE}" type="presParOf" srcId="{CB734A34-B317-4530-A01C-02CBF1ADD299}" destId="{B1CDE1F0-1ED6-4E90-915E-DB6F117EC597}"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D576E4-6DEF-4C9C-B611-71EA909DD70F}"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GB"/>
        </a:p>
      </dgm:t>
    </dgm:pt>
    <dgm:pt modelId="{441B444E-EE68-4F4C-8E71-63750288B88B}">
      <dgm:prSet phldrT="[Text]"/>
      <dgm:spPr/>
      <dgm:t>
        <a:bodyPr/>
        <a:lstStyle/>
        <a:p>
          <a:r>
            <a:rPr lang="en-GB" dirty="0"/>
            <a:t>The event source generates a sequence of pulses</a:t>
          </a:r>
        </a:p>
      </dgm:t>
    </dgm:pt>
    <dgm:pt modelId="{925E2A43-16A3-4484-9DC8-93B7F3291995}" type="parTrans" cxnId="{698698A5-5339-4B02-AC9A-96A757A0D93B}">
      <dgm:prSet/>
      <dgm:spPr/>
      <dgm:t>
        <a:bodyPr/>
        <a:lstStyle/>
        <a:p>
          <a:endParaRPr lang="en-GB"/>
        </a:p>
      </dgm:t>
    </dgm:pt>
    <dgm:pt modelId="{A939162E-DC99-4E48-8D5C-7E87F2E63A91}" type="sibTrans" cxnId="{698698A5-5339-4B02-AC9A-96A757A0D93B}">
      <dgm:prSet/>
      <dgm:spPr/>
      <dgm:t>
        <a:bodyPr/>
        <a:lstStyle/>
        <a:p>
          <a:endParaRPr lang="en-GB" dirty="0"/>
        </a:p>
      </dgm:t>
    </dgm:pt>
    <dgm:pt modelId="{BBF89F18-7292-4377-A31A-DA8FDD9946DE}">
      <dgm:prSet phldrT="[Text]"/>
      <dgm:spPr/>
      <dgm:t>
        <a:bodyPr/>
        <a:lstStyle/>
        <a:p>
          <a:r>
            <a:rPr lang="en-GB" dirty="0"/>
            <a:t>Once an event occurs, the capture register will be enabled</a:t>
          </a:r>
        </a:p>
      </dgm:t>
    </dgm:pt>
    <dgm:pt modelId="{706C5ADE-DE90-4768-84FA-D33BAA5DF112}" type="parTrans" cxnId="{96AFDCCB-A03A-4D88-8D03-5962F298708F}">
      <dgm:prSet/>
      <dgm:spPr/>
      <dgm:t>
        <a:bodyPr/>
        <a:lstStyle/>
        <a:p>
          <a:endParaRPr lang="en-GB"/>
        </a:p>
      </dgm:t>
    </dgm:pt>
    <dgm:pt modelId="{A31ADC31-BD3B-4BAB-879D-DD9E6EA6278C}" type="sibTrans" cxnId="{96AFDCCB-A03A-4D88-8D03-5962F298708F}">
      <dgm:prSet/>
      <dgm:spPr/>
      <dgm:t>
        <a:bodyPr/>
        <a:lstStyle/>
        <a:p>
          <a:endParaRPr lang="en-GB" dirty="0"/>
        </a:p>
      </dgm:t>
    </dgm:pt>
    <dgm:pt modelId="{7E19931D-F5B1-4EE7-869A-41B70C6A9F07}">
      <dgm:prSet phldrT="[Text]"/>
      <dgm:spPr/>
      <dgm:t>
        <a:bodyPr/>
        <a:lstStyle/>
        <a:p>
          <a:r>
            <a:rPr lang="en-GB" dirty="0"/>
            <a:t>The capture register then takes a “Snapshot” of the timer</a:t>
          </a:r>
        </a:p>
      </dgm:t>
    </dgm:pt>
    <dgm:pt modelId="{7F480411-BB71-4761-BA73-0B056CB1C72E}" type="parTrans" cxnId="{68108BD7-D426-4CEC-B976-CD3C75F28AA1}">
      <dgm:prSet/>
      <dgm:spPr/>
      <dgm:t>
        <a:bodyPr/>
        <a:lstStyle/>
        <a:p>
          <a:endParaRPr lang="en-GB"/>
        </a:p>
      </dgm:t>
    </dgm:pt>
    <dgm:pt modelId="{66DB3C55-ECC9-4D51-854F-92F3C5659A48}" type="sibTrans" cxnId="{68108BD7-D426-4CEC-B976-CD3C75F28AA1}">
      <dgm:prSet/>
      <dgm:spPr/>
      <dgm:t>
        <a:bodyPr/>
        <a:lstStyle/>
        <a:p>
          <a:endParaRPr lang="en-GB" dirty="0"/>
        </a:p>
      </dgm:t>
    </dgm:pt>
    <dgm:pt modelId="{903DF041-2600-423E-851F-619ED1984B07}">
      <dgm:prSet phldrT="[Text]"/>
      <dgm:spPr/>
      <dgm:t>
        <a:bodyPr/>
        <a:lstStyle/>
        <a:p>
          <a:r>
            <a:rPr lang="en-US" dirty="0"/>
            <a:t>An interrupt is sometimes generated </a:t>
          </a:r>
          <a:endParaRPr lang="en-GB" dirty="0"/>
        </a:p>
      </dgm:t>
    </dgm:pt>
    <dgm:pt modelId="{8B2220C5-7C5B-4EAB-B79B-75AE47E31508}" type="parTrans" cxnId="{96D0797B-08A1-4736-AAC4-89C0EBCFDF34}">
      <dgm:prSet/>
      <dgm:spPr/>
      <dgm:t>
        <a:bodyPr/>
        <a:lstStyle/>
        <a:p>
          <a:endParaRPr lang="en-GB"/>
        </a:p>
      </dgm:t>
    </dgm:pt>
    <dgm:pt modelId="{8A8E3890-1E9B-4A6E-8BB5-02A6FC8D586A}" type="sibTrans" cxnId="{96D0797B-08A1-4736-AAC4-89C0EBCFDF34}">
      <dgm:prSet/>
      <dgm:spPr/>
      <dgm:t>
        <a:bodyPr/>
        <a:lstStyle/>
        <a:p>
          <a:endParaRPr lang="en-GB"/>
        </a:p>
      </dgm:t>
    </dgm:pt>
    <dgm:pt modelId="{CB734A34-B317-4530-A01C-02CBF1ADD299}" type="pres">
      <dgm:prSet presAssocID="{DED576E4-6DEF-4C9C-B611-71EA909DD70F}" presName="diagram" presStyleCnt="0">
        <dgm:presLayoutVars>
          <dgm:dir/>
          <dgm:resizeHandles val="exact"/>
        </dgm:presLayoutVars>
      </dgm:prSet>
      <dgm:spPr/>
    </dgm:pt>
    <dgm:pt modelId="{F32CE862-EE73-4370-B139-794C0365E715}" type="pres">
      <dgm:prSet presAssocID="{441B444E-EE68-4F4C-8E71-63750288B88B}" presName="node" presStyleLbl="node1" presStyleIdx="0" presStyleCnt="4">
        <dgm:presLayoutVars>
          <dgm:bulletEnabled val="1"/>
        </dgm:presLayoutVars>
      </dgm:prSet>
      <dgm:spPr/>
    </dgm:pt>
    <dgm:pt modelId="{B58264F2-F577-40EA-AF57-C6CD9788B624}" type="pres">
      <dgm:prSet presAssocID="{A939162E-DC99-4E48-8D5C-7E87F2E63A91}" presName="sibTrans" presStyleLbl="sibTrans2D1" presStyleIdx="0" presStyleCnt="3"/>
      <dgm:spPr/>
    </dgm:pt>
    <dgm:pt modelId="{4D4BBAF5-A490-43AB-A068-F9554DA3E378}" type="pres">
      <dgm:prSet presAssocID="{A939162E-DC99-4E48-8D5C-7E87F2E63A91}" presName="connectorText" presStyleLbl="sibTrans2D1" presStyleIdx="0" presStyleCnt="3"/>
      <dgm:spPr/>
    </dgm:pt>
    <dgm:pt modelId="{8DDF300C-3241-4E50-8B6E-96845E8FF325}" type="pres">
      <dgm:prSet presAssocID="{BBF89F18-7292-4377-A31A-DA8FDD9946DE}" presName="node" presStyleLbl="node1" presStyleIdx="1" presStyleCnt="4">
        <dgm:presLayoutVars>
          <dgm:bulletEnabled val="1"/>
        </dgm:presLayoutVars>
      </dgm:prSet>
      <dgm:spPr/>
    </dgm:pt>
    <dgm:pt modelId="{B7BD8147-6E8E-49D6-BCE2-16F53835E132}" type="pres">
      <dgm:prSet presAssocID="{A31ADC31-BD3B-4BAB-879D-DD9E6EA6278C}" presName="sibTrans" presStyleLbl="sibTrans2D1" presStyleIdx="1" presStyleCnt="3"/>
      <dgm:spPr/>
    </dgm:pt>
    <dgm:pt modelId="{BDCD0CE9-BD68-409D-94F2-BE389A6D720C}" type="pres">
      <dgm:prSet presAssocID="{A31ADC31-BD3B-4BAB-879D-DD9E6EA6278C}" presName="connectorText" presStyleLbl="sibTrans2D1" presStyleIdx="1" presStyleCnt="3"/>
      <dgm:spPr/>
    </dgm:pt>
    <dgm:pt modelId="{7F780B1B-5623-4A8E-90B7-6DD52B7537DF}" type="pres">
      <dgm:prSet presAssocID="{7E19931D-F5B1-4EE7-869A-41B70C6A9F07}" presName="node" presStyleLbl="node1" presStyleIdx="2" presStyleCnt="4">
        <dgm:presLayoutVars>
          <dgm:bulletEnabled val="1"/>
        </dgm:presLayoutVars>
      </dgm:prSet>
      <dgm:spPr/>
    </dgm:pt>
    <dgm:pt modelId="{FF5A6B0D-9878-47BF-AB36-0A2332397A89}" type="pres">
      <dgm:prSet presAssocID="{66DB3C55-ECC9-4D51-854F-92F3C5659A48}" presName="sibTrans" presStyleLbl="sibTrans2D1" presStyleIdx="2" presStyleCnt="3"/>
      <dgm:spPr/>
    </dgm:pt>
    <dgm:pt modelId="{5D1FA52B-9138-4D03-B833-AF2C5F8E1471}" type="pres">
      <dgm:prSet presAssocID="{66DB3C55-ECC9-4D51-854F-92F3C5659A48}" presName="connectorText" presStyleLbl="sibTrans2D1" presStyleIdx="2" presStyleCnt="3"/>
      <dgm:spPr/>
    </dgm:pt>
    <dgm:pt modelId="{376EE60C-E74D-44AE-951A-2A26FFF3D894}" type="pres">
      <dgm:prSet presAssocID="{903DF041-2600-423E-851F-619ED1984B07}" presName="node" presStyleLbl="node1" presStyleIdx="3" presStyleCnt="4">
        <dgm:presLayoutVars>
          <dgm:bulletEnabled val="1"/>
        </dgm:presLayoutVars>
      </dgm:prSet>
      <dgm:spPr/>
    </dgm:pt>
  </dgm:ptLst>
  <dgm:cxnLst>
    <dgm:cxn modelId="{44697400-668C-4499-8038-BF38C33E7159}" type="presOf" srcId="{7E19931D-F5B1-4EE7-869A-41B70C6A9F07}" destId="{7F780B1B-5623-4A8E-90B7-6DD52B7537DF}" srcOrd="0" destOrd="0" presId="urn:microsoft.com/office/officeart/2005/8/layout/process5"/>
    <dgm:cxn modelId="{E2BE9016-55D9-433C-AA7D-5FEB1222B0AB}" type="presOf" srcId="{A31ADC31-BD3B-4BAB-879D-DD9E6EA6278C}" destId="{BDCD0CE9-BD68-409D-94F2-BE389A6D720C}" srcOrd="1" destOrd="0" presId="urn:microsoft.com/office/officeart/2005/8/layout/process5"/>
    <dgm:cxn modelId="{CCEE2837-04D6-4540-AA03-8665BC365449}" type="presOf" srcId="{66DB3C55-ECC9-4D51-854F-92F3C5659A48}" destId="{FF5A6B0D-9878-47BF-AB36-0A2332397A89}" srcOrd="0" destOrd="0" presId="urn:microsoft.com/office/officeart/2005/8/layout/process5"/>
    <dgm:cxn modelId="{D04C9F6E-5485-4F89-9638-48897442BE4E}" type="presOf" srcId="{441B444E-EE68-4F4C-8E71-63750288B88B}" destId="{F32CE862-EE73-4370-B139-794C0365E715}" srcOrd="0" destOrd="0" presId="urn:microsoft.com/office/officeart/2005/8/layout/process5"/>
    <dgm:cxn modelId="{84567354-E378-4147-BEA8-599E427DAD9F}" type="presOf" srcId="{A939162E-DC99-4E48-8D5C-7E87F2E63A91}" destId="{B58264F2-F577-40EA-AF57-C6CD9788B624}" srcOrd="0" destOrd="0" presId="urn:microsoft.com/office/officeart/2005/8/layout/process5"/>
    <dgm:cxn modelId="{96D0797B-08A1-4736-AAC4-89C0EBCFDF34}" srcId="{DED576E4-6DEF-4C9C-B611-71EA909DD70F}" destId="{903DF041-2600-423E-851F-619ED1984B07}" srcOrd="3" destOrd="0" parTransId="{8B2220C5-7C5B-4EAB-B79B-75AE47E31508}" sibTransId="{8A8E3890-1E9B-4A6E-8BB5-02A6FC8D586A}"/>
    <dgm:cxn modelId="{889D349A-114A-4C5E-ADC9-E7E6D758BE46}" type="presOf" srcId="{DED576E4-6DEF-4C9C-B611-71EA909DD70F}" destId="{CB734A34-B317-4530-A01C-02CBF1ADD299}" srcOrd="0" destOrd="0" presId="urn:microsoft.com/office/officeart/2005/8/layout/process5"/>
    <dgm:cxn modelId="{5BB7B39A-EDF8-4FC9-9705-EF342852C6C1}" type="presOf" srcId="{BBF89F18-7292-4377-A31A-DA8FDD9946DE}" destId="{8DDF300C-3241-4E50-8B6E-96845E8FF325}" srcOrd="0" destOrd="0" presId="urn:microsoft.com/office/officeart/2005/8/layout/process5"/>
    <dgm:cxn modelId="{7B69F09B-C4D2-4289-97E2-AB35F3C3F81D}" type="presOf" srcId="{A31ADC31-BD3B-4BAB-879D-DD9E6EA6278C}" destId="{B7BD8147-6E8E-49D6-BCE2-16F53835E132}" srcOrd="0" destOrd="0" presId="urn:microsoft.com/office/officeart/2005/8/layout/process5"/>
    <dgm:cxn modelId="{AC97469C-C76F-4C6F-A694-82BE35D175B8}" type="presOf" srcId="{A939162E-DC99-4E48-8D5C-7E87F2E63A91}" destId="{4D4BBAF5-A490-43AB-A068-F9554DA3E378}" srcOrd="1" destOrd="0" presId="urn:microsoft.com/office/officeart/2005/8/layout/process5"/>
    <dgm:cxn modelId="{698698A5-5339-4B02-AC9A-96A757A0D93B}" srcId="{DED576E4-6DEF-4C9C-B611-71EA909DD70F}" destId="{441B444E-EE68-4F4C-8E71-63750288B88B}" srcOrd="0" destOrd="0" parTransId="{925E2A43-16A3-4484-9DC8-93B7F3291995}" sibTransId="{A939162E-DC99-4E48-8D5C-7E87F2E63A91}"/>
    <dgm:cxn modelId="{96AFDCCB-A03A-4D88-8D03-5962F298708F}" srcId="{DED576E4-6DEF-4C9C-B611-71EA909DD70F}" destId="{BBF89F18-7292-4377-A31A-DA8FDD9946DE}" srcOrd="1" destOrd="0" parTransId="{706C5ADE-DE90-4768-84FA-D33BAA5DF112}" sibTransId="{A31ADC31-BD3B-4BAB-879D-DD9E6EA6278C}"/>
    <dgm:cxn modelId="{68108BD7-D426-4CEC-B976-CD3C75F28AA1}" srcId="{DED576E4-6DEF-4C9C-B611-71EA909DD70F}" destId="{7E19931D-F5B1-4EE7-869A-41B70C6A9F07}" srcOrd="2" destOrd="0" parTransId="{7F480411-BB71-4761-BA73-0B056CB1C72E}" sibTransId="{66DB3C55-ECC9-4D51-854F-92F3C5659A48}"/>
    <dgm:cxn modelId="{21A7B9D9-36AE-4C55-BA65-B67A5A42F036}" type="presOf" srcId="{903DF041-2600-423E-851F-619ED1984B07}" destId="{376EE60C-E74D-44AE-951A-2A26FFF3D894}" srcOrd="0" destOrd="0" presId="urn:microsoft.com/office/officeart/2005/8/layout/process5"/>
    <dgm:cxn modelId="{D5C3BDF5-D504-407E-BE0D-8D5EDC611DB4}" type="presOf" srcId="{66DB3C55-ECC9-4D51-854F-92F3C5659A48}" destId="{5D1FA52B-9138-4D03-B833-AF2C5F8E1471}" srcOrd="1" destOrd="0" presId="urn:microsoft.com/office/officeart/2005/8/layout/process5"/>
    <dgm:cxn modelId="{7AF27C89-35E0-47F3-9C41-B7A8C9737A0E}" type="presParOf" srcId="{CB734A34-B317-4530-A01C-02CBF1ADD299}" destId="{F32CE862-EE73-4370-B139-794C0365E715}" srcOrd="0" destOrd="0" presId="urn:microsoft.com/office/officeart/2005/8/layout/process5"/>
    <dgm:cxn modelId="{B72123DF-348B-462D-B79A-FB1F4D64DA1D}" type="presParOf" srcId="{CB734A34-B317-4530-A01C-02CBF1ADD299}" destId="{B58264F2-F577-40EA-AF57-C6CD9788B624}" srcOrd="1" destOrd="0" presId="urn:microsoft.com/office/officeart/2005/8/layout/process5"/>
    <dgm:cxn modelId="{4AF26A9F-8423-4963-96B0-BA0DA75D1674}" type="presParOf" srcId="{B58264F2-F577-40EA-AF57-C6CD9788B624}" destId="{4D4BBAF5-A490-43AB-A068-F9554DA3E378}" srcOrd="0" destOrd="0" presId="urn:microsoft.com/office/officeart/2005/8/layout/process5"/>
    <dgm:cxn modelId="{6539C22C-F904-470A-A075-6A3B42BE0757}" type="presParOf" srcId="{CB734A34-B317-4530-A01C-02CBF1ADD299}" destId="{8DDF300C-3241-4E50-8B6E-96845E8FF325}" srcOrd="2" destOrd="0" presId="urn:microsoft.com/office/officeart/2005/8/layout/process5"/>
    <dgm:cxn modelId="{474A631B-4A79-4F5D-81EC-ADE457B84771}" type="presParOf" srcId="{CB734A34-B317-4530-A01C-02CBF1ADD299}" destId="{B7BD8147-6E8E-49D6-BCE2-16F53835E132}" srcOrd="3" destOrd="0" presId="urn:microsoft.com/office/officeart/2005/8/layout/process5"/>
    <dgm:cxn modelId="{A338F46B-9167-43B7-ABF6-9DD48CCA1989}" type="presParOf" srcId="{B7BD8147-6E8E-49D6-BCE2-16F53835E132}" destId="{BDCD0CE9-BD68-409D-94F2-BE389A6D720C}" srcOrd="0" destOrd="0" presId="urn:microsoft.com/office/officeart/2005/8/layout/process5"/>
    <dgm:cxn modelId="{78FE8A66-CBCD-41AA-93B7-60E94233A6FC}" type="presParOf" srcId="{CB734A34-B317-4530-A01C-02CBF1ADD299}" destId="{7F780B1B-5623-4A8E-90B7-6DD52B7537DF}" srcOrd="4" destOrd="0" presId="urn:microsoft.com/office/officeart/2005/8/layout/process5"/>
    <dgm:cxn modelId="{59C1E1E8-BC97-4ABC-8032-1DD4C4173AE9}" type="presParOf" srcId="{CB734A34-B317-4530-A01C-02CBF1ADD299}" destId="{FF5A6B0D-9878-47BF-AB36-0A2332397A89}" srcOrd="5" destOrd="0" presId="urn:microsoft.com/office/officeart/2005/8/layout/process5"/>
    <dgm:cxn modelId="{6C3FA851-697A-4270-BB20-4AC6828F1159}" type="presParOf" srcId="{FF5A6B0D-9878-47BF-AB36-0A2332397A89}" destId="{5D1FA52B-9138-4D03-B833-AF2C5F8E1471}" srcOrd="0" destOrd="0" presId="urn:microsoft.com/office/officeart/2005/8/layout/process5"/>
    <dgm:cxn modelId="{DB95AA3B-1855-4519-B799-29660D97C3E3}" type="presParOf" srcId="{CB734A34-B317-4530-A01C-02CBF1ADD299}" destId="{376EE60C-E74D-44AE-951A-2A26FFF3D894}"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D576E4-6DEF-4C9C-B611-71EA909DD70F}"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GB"/>
        </a:p>
      </dgm:t>
    </dgm:pt>
    <dgm:pt modelId="{441B444E-EE68-4F4C-8E71-63750288B88B}">
      <dgm:prSet phldrT="[Text]"/>
      <dgm:spPr/>
      <dgm:t>
        <a:bodyPr/>
        <a:lstStyle/>
        <a:p>
          <a:r>
            <a:rPr lang="en-GB" dirty="0"/>
            <a:t>Preload the compare register with a 50</a:t>
          </a:r>
        </a:p>
      </dgm:t>
    </dgm:pt>
    <dgm:pt modelId="{925E2A43-16A3-4484-9DC8-93B7F3291995}" type="parTrans" cxnId="{698698A5-5339-4B02-AC9A-96A757A0D93B}">
      <dgm:prSet/>
      <dgm:spPr/>
      <dgm:t>
        <a:bodyPr/>
        <a:lstStyle/>
        <a:p>
          <a:endParaRPr lang="en-GB"/>
        </a:p>
      </dgm:t>
    </dgm:pt>
    <dgm:pt modelId="{A939162E-DC99-4E48-8D5C-7E87F2E63A91}" type="sibTrans" cxnId="{698698A5-5339-4B02-AC9A-96A757A0D93B}">
      <dgm:prSet/>
      <dgm:spPr/>
      <dgm:t>
        <a:bodyPr/>
        <a:lstStyle/>
        <a:p>
          <a:endParaRPr lang="en-GB" dirty="0"/>
        </a:p>
      </dgm:t>
    </dgm:pt>
    <dgm:pt modelId="{BBF89F18-7292-4377-A31A-DA8FDD9946DE}">
      <dgm:prSet phldrT="[Text]"/>
      <dgm:spPr/>
      <dgm:t>
        <a:bodyPr/>
        <a:lstStyle/>
        <a:p>
          <a:r>
            <a:rPr lang="en-GB" dirty="0"/>
            <a:t>Increment of the timer register</a:t>
          </a:r>
        </a:p>
      </dgm:t>
    </dgm:pt>
    <dgm:pt modelId="{706C5ADE-DE90-4768-84FA-D33BAA5DF112}" type="parTrans" cxnId="{96AFDCCB-A03A-4D88-8D03-5962F298708F}">
      <dgm:prSet/>
      <dgm:spPr/>
      <dgm:t>
        <a:bodyPr/>
        <a:lstStyle/>
        <a:p>
          <a:endParaRPr lang="en-GB"/>
        </a:p>
      </dgm:t>
    </dgm:pt>
    <dgm:pt modelId="{A31ADC31-BD3B-4BAB-879D-DD9E6EA6278C}" type="sibTrans" cxnId="{96AFDCCB-A03A-4D88-8D03-5962F298708F}">
      <dgm:prSet/>
      <dgm:spPr/>
      <dgm:t>
        <a:bodyPr/>
        <a:lstStyle/>
        <a:p>
          <a:endParaRPr lang="en-GB" dirty="0"/>
        </a:p>
      </dgm:t>
    </dgm:pt>
    <dgm:pt modelId="{7E19931D-F5B1-4EE7-869A-41B70C6A9F07}">
      <dgm:prSet phldrT="[Text]"/>
      <dgm:spPr/>
      <dgm:t>
        <a:bodyPr/>
        <a:lstStyle/>
        <a:p>
          <a:r>
            <a:rPr lang="en-GB" dirty="0"/>
            <a:t>Compare the values of  </a:t>
          </a:r>
        </a:p>
        <a:p>
          <a:r>
            <a:rPr lang="en-GB" dirty="0"/>
            <a:t>the timer registers </a:t>
          </a:r>
        </a:p>
      </dgm:t>
    </dgm:pt>
    <dgm:pt modelId="{7F480411-BB71-4761-BA73-0B056CB1C72E}" type="parTrans" cxnId="{68108BD7-D426-4CEC-B976-CD3C75F28AA1}">
      <dgm:prSet/>
      <dgm:spPr/>
      <dgm:t>
        <a:bodyPr/>
        <a:lstStyle/>
        <a:p>
          <a:endParaRPr lang="en-GB"/>
        </a:p>
      </dgm:t>
    </dgm:pt>
    <dgm:pt modelId="{66DB3C55-ECC9-4D51-854F-92F3C5659A48}" type="sibTrans" cxnId="{68108BD7-D426-4CEC-B976-CD3C75F28AA1}">
      <dgm:prSet/>
      <dgm:spPr/>
      <dgm:t>
        <a:bodyPr/>
        <a:lstStyle/>
        <a:p>
          <a:endParaRPr lang="en-GB" dirty="0"/>
        </a:p>
      </dgm:t>
    </dgm:pt>
    <dgm:pt modelId="{903DF041-2600-423E-851F-619ED1984B07}">
      <dgm:prSet phldrT="[Text]"/>
      <dgm:spPr/>
      <dgm:t>
        <a:bodyPr/>
        <a:lstStyle/>
        <a:p>
          <a:r>
            <a:rPr lang="en-GB" dirty="0"/>
            <a:t>Once the values of the timer register  exceed that of the compare register, the comparator output will be set to high</a:t>
          </a:r>
        </a:p>
      </dgm:t>
    </dgm:pt>
    <dgm:pt modelId="{8B2220C5-7C5B-4EAB-B79B-75AE47E31508}" type="parTrans" cxnId="{96D0797B-08A1-4736-AAC4-89C0EBCFDF34}">
      <dgm:prSet/>
      <dgm:spPr/>
      <dgm:t>
        <a:bodyPr/>
        <a:lstStyle/>
        <a:p>
          <a:endParaRPr lang="en-GB"/>
        </a:p>
      </dgm:t>
    </dgm:pt>
    <dgm:pt modelId="{8A8E3890-1E9B-4A6E-8BB5-02A6FC8D586A}" type="sibTrans" cxnId="{96D0797B-08A1-4736-AAC4-89C0EBCFDF34}">
      <dgm:prSet/>
      <dgm:spPr/>
      <dgm:t>
        <a:bodyPr/>
        <a:lstStyle/>
        <a:p>
          <a:endParaRPr lang="en-GB" dirty="0"/>
        </a:p>
      </dgm:t>
    </dgm:pt>
    <dgm:pt modelId="{CC18DF4A-74B5-4EDF-9311-F524A6F88284}">
      <dgm:prSet phldrT="[Text]"/>
      <dgm:spPr/>
      <dgm:t>
        <a:bodyPr/>
        <a:lstStyle/>
        <a:p>
          <a:r>
            <a:rPr lang="en-GB" dirty="0"/>
            <a:t>Reset the timer register when it reaches 100</a:t>
          </a:r>
        </a:p>
      </dgm:t>
    </dgm:pt>
    <dgm:pt modelId="{3A940425-65FD-4BA5-8FA0-1AD69CB42CA5}" type="parTrans" cxnId="{2D4817F9-E593-4F3A-9449-686ABB0CC027}">
      <dgm:prSet/>
      <dgm:spPr/>
      <dgm:t>
        <a:bodyPr/>
        <a:lstStyle/>
        <a:p>
          <a:endParaRPr lang="en-GB"/>
        </a:p>
      </dgm:t>
    </dgm:pt>
    <dgm:pt modelId="{6F1D4709-152F-4AF6-BC18-9A783D078CA8}" type="sibTrans" cxnId="{2D4817F9-E593-4F3A-9449-686ABB0CC027}">
      <dgm:prSet/>
      <dgm:spPr/>
      <dgm:t>
        <a:bodyPr/>
        <a:lstStyle/>
        <a:p>
          <a:endParaRPr lang="en-GB" dirty="0"/>
        </a:p>
      </dgm:t>
    </dgm:pt>
    <dgm:pt modelId="{9CD6A5B7-72F7-4DF7-A14F-3710D8976F60}">
      <dgm:prSet phldrT="[Text]"/>
      <dgm:spPr/>
      <dgm:t>
        <a:bodyPr/>
        <a:lstStyle/>
        <a:p>
          <a:r>
            <a:rPr lang="en-GB" dirty="0"/>
            <a:t>The comparator output will be reset to a logic zero</a:t>
          </a:r>
        </a:p>
      </dgm:t>
    </dgm:pt>
    <dgm:pt modelId="{D33225D1-6F24-4B48-907C-D58DA53647F9}" type="parTrans" cxnId="{BF57D3D1-A726-43E3-BED4-33FD705DE9CA}">
      <dgm:prSet/>
      <dgm:spPr/>
      <dgm:t>
        <a:bodyPr/>
        <a:lstStyle/>
        <a:p>
          <a:endParaRPr lang="en-US"/>
        </a:p>
      </dgm:t>
    </dgm:pt>
    <dgm:pt modelId="{63FE71EF-8F28-4FEB-B534-FAF365640A18}" type="sibTrans" cxnId="{BF57D3D1-A726-43E3-BED4-33FD705DE9CA}">
      <dgm:prSet/>
      <dgm:spPr/>
      <dgm:t>
        <a:bodyPr/>
        <a:lstStyle/>
        <a:p>
          <a:endParaRPr lang="en-US"/>
        </a:p>
      </dgm:t>
    </dgm:pt>
    <dgm:pt modelId="{CB734A34-B317-4530-A01C-02CBF1ADD299}" type="pres">
      <dgm:prSet presAssocID="{DED576E4-6DEF-4C9C-B611-71EA909DD70F}" presName="diagram" presStyleCnt="0">
        <dgm:presLayoutVars>
          <dgm:dir/>
          <dgm:resizeHandles val="exact"/>
        </dgm:presLayoutVars>
      </dgm:prSet>
      <dgm:spPr/>
    </dgm:pt>
    <dgm:pt modelId="{F32CE862-EE73-4370-B139-794C0365E715}" type="pres">
      <dgm:prSet presAssocID="{441B444E-EE68-4F4C-8E71-63750288B88B}" presName="node" presStyleLbl="node1" presStyleIdx="0" presStyleCnt="6">
        <dgm:presLayoutVars>
          <dgm:bulletEnabled val="1"/>
        </dgm:presLayoutVars>
      </dgm:prSet>
      <dgm:spPr/>
    </dgm:pt>
    <dgm:pt modelId="{B58264F2-F577-40EA-AF57-C6CD9788B624}" type="pres">
      <dgm:prSet presAssocID="{A939162E-DC99-4E48-8D5C-7E87F2E63A91}" presName="sibTrans" presStyleLbl="sibTrans2D1" presStyleIdx="0" presStyleCnt="5"/>
      <dgm:spPr/>
    </dgm:pt>
    <dgm:pt modelId="{4D4BBAF5-A490-43AB-A068-F9554DA3E378}" type="pres">
      <dgm:prSet presAssocID="{A939162E-DC99-4E48-8D5C-7E87F2E63A91}" presName="connectorText" presStyleLbl="sibTrans2D1" presStyleIdx="0" presStyleCnt="5"/>
      <dgm:spPr/>
    </dgm:pt>
    <dgm:pt modelId="{8DDF300C-3241-4E50-8B6E-96845E8FF325}" type="pres">
      <dgm:prSet presAssocID="{BBF89F18-7292-4377-A31A-DA8FDD9946DE}" presName="node" presStyleLbl="node1" presStyleIdx="1" presStyleCnt="6">
        <dgm:presLayoutVars>
          <dgm:bulletEnabled val="1"/>
        </dgm:presLayoutVars>
      </dgm:prSet>
      <dgm:spPr/>
    </dgm:pt>
    <dgm:pt modelId="{B7BD8147-6E8E-49D6-BCE2-16F53835E132}" type="pres">
      <dgm:prSet presAssocID="{A31ADC31-BD3B-4BAB-879D-DD9E6EA6278C}" presName="sibTrans" presStyleLbl="sibTrans2D1" presStyleIdx="1" presStyleCnt="5"/>
      <dgm:spPr/>
    </dgm:pt>
    <dgm:pt modelId="{BDCD0CE9-BD68-409D-94F2-BE389A6D720C}" type="pres">
      <dgm:prSet presAssocID="{A31ADC31-BD3B-4BAB-879D-DD9E6EA6278C}" presName="connectorText" presStyleLbl="sibTrans2D1" presStyleIdx="1" presStyleCnt="5"/>
      <dgm:spPr/>
    </dgm:pt>
    <dgm:pt modelId="{7F780B1B-5623-4A8E-90B7-6DD52B7537DF}" type="pres">
      <dgm:prSet presAssocID="{7E19931D-F5B1-4EE7-869A-41B70C6A9F07}" presName="node" presStyleLbl="node1" presStyleIdx="2" presStyleCnt="6">
        <dgm:presLayoutVars>
          <dgm:bulletEnabled val="1"/>
        </dgm:presLayoutVars>
      </dgm:prSet>
      <dgm:spPr/>
    </dgm:pt>
    <dgm:pt modelId="{FF5A6B0D-9878-47BF-AB36-0A2332397A89}" type="pres">
      <dgm:prSet presAssocID="{66DB3C55-ECC9-4D51-854F-92F3C5659A48}" presName="sibTrans" presStyleLbl="sibTrans2D1" presStyleIdx="2" presStyleCnt="5"/>
      <dgm:spPr/>
    </dgm:pt>
    <dgm:pt modelId="{5D1FA52B-9138-4D03-B833-AF2C5F8E1471}" type="pres">
      <dgm:prSet presAssocID="{66DB3C55-ECC9-4D51-854F-92F3C5659A48}" presName="connectorText" presStyleLbl="sibTrans2D1" presStyleIdx="2" presStyleCnt="5"/>
      <dgm:spPr/>
    </dgm:pt>
    <dgm:pt modelId="{376EE60C-E74D-44AE-951A-2A26FFF3D894}" type="pres">
      <dgm:prSet presAssocID="{903DF041-2600-423E-851F-619ED1984B07}" presName="node" presStyleLbl="node1" presStyleIdx="3" presStyleCnt="6">
        <dgm:presLayoutVars>
          <dgm:bulletEnabled val="1"/>
        </dgm:presLayoutVars>
      </dgm:prSet>
      <dgm:spPr/>
    </dgm:pt>
    <dgm:pt modelId="{0821807A-E23E-4A27-83E1-2A3AA596BC47}" type="pres">
      <dgm:prSet presAssocID="{8A8E3890-1E9B-4A6E-8BB5-02A6FC8D586A}" presName="sibTrans" presStyleLbl="sibTrans2D1" presStyleIdx="3" presStyleCnt="5"/>
      <dgm:spPr/>
    </dgm:pt>
    <dgm:pt modelId="{5337EC15-911C-4F58-AD68-63805AC8D058}" type="pres">
      <dgm:prSet presAssocID="{8A8E3890-1E9B-4A6E-8BB5-02A6FC8D586A}" presName="connectorText" presStyleLbl="sibTrans2D1" presStyleIdx="3" presStyleCnt="5"/>
      <dgm:spPr/>
    </dgm:pt>
    <dgm:pt modelId="{B1CDE1F0-1ED6-4E90-915E-DB6F117EC597}" type="pres">
      <dgm:prSet presAssocID="{CC18DF4A-74B5-4EDF-9311-F524A6F88284}" presName="node" presStyleLbl="node1" presStyleIdx="4" presStyleCnt="6">
        <dgm:presLayoutVars>
          <dgm:bulletEnabled val="1"/>
        </dgm:presLayoutVars>
      </dgm:prSet>
      <dgm:spPr/>
    </dgm:pt>
    <dgm:pt modelId="{ADFDEE25-A4E8-4A76-8857-EDE7F8685444}" type="pres">
      <dgm:prSet presAssocID="{6F1D4709-152F-4AF6-BC18-9A783D078CA8}" presName="sibTrans" presStyleLbl="sibTrans2D1" presStyleIdx="4" presStyleCnt="5"/>
      <dgm:spPr/>
    </dgm:pt>
    <dgm:pt modelId="{94128BFF-BF93-41B2-A389-F30809786B2D}" type="pres">
      <dgm:prSet presAssocID="{6F1D4709-152F-4AF6-BC18-9A783D078CA8}" presName="connectorText" presStyleLbl="sibTrans2D1" presStyleIdx="4" presStyleCnt="5"/>
      <dgm:spPr/>
    </dgm:pt>
    <dgm:pt modelId="{3740AF3C-4D77-42D3-91CE-D7F313407FA8}" type="pres">
      <dgm:prSet presAssocID="{9CD6A5B7-72F7-4DF7-A14F-3710D8976F60}" presName="node" presStyleLbl="node1" presStyleIdx="5" presStyleCnt="6">
        <dgm:presLayoutVars>
          <dgm:bulletEnabled val="1"/>
        </dgm:presLayoutVars>
      </dgm:prSet>
      <dgm:spPr/>
    </dgm:pt>
  </dgm:ptLst>
  <dgm:cxnLst>
    <dgm:cxn modelId="{7548030E-C49C-411C-8A57-FE0BEFD7BA45}" type="presOf" srcId="{441B444E-EE68-4F4C-8E71-63750288B88B}" destId="{F32CE862-EE73-4370-B139-794C0365E715}" srcOrd="0" destOrd="0" presId="urn:microsoft.com/office/officeart/2005/8/layout/process5"/>
    <dgm:cxn modelId="{8B48DF14-C884-4D24-9432-F95DB1C525A8}" type="presOf" srcId="{6F1D4709-152F-4AF6-BC18-9A783D078CA8}" destId="{ADFDEE25-A4E8-4A76-8857-EDE7F8685444}" srcOrd="0" destOrd="0" presId="urn:microsoft.com/office/officeart/2005/8/layout/process5"/>
    <dgm:cxn modelId="{50A6C229-8E82-47DF-AF79-E1827C60FE5A}" type="presOf" srcId="{DED576E4-6DEF-4C9C-B611-71EA909DD70F}" destId="{CB734A34-B317-4530-A01C-02CBF1ADD299}" srcOrd="0" destOrd="0" presId="urn:microsoft.com/office/officeart/2005/8/layout/process5"/>
    <dgm:cxn modelId="{8050942C-5799-433E-ACAE-1FA81AF57CBE}" type="presOf" srcId="{A939162E-DC99-4E48-8D5C-7E87F2E63A91}" destId="{B58264F2-F577-40EA-AF57-C6CD9788B624}" srcOrd="0" destOrd="0" presId="urn:microsoft.com/office/officeart/2005/8/layout/process5"/>
    <dgm:cxn modelId="{460C1C3B-D8BC-4E5D-9A83-28F1423E819F}" type="presOf" srcId="{903DF041-2600-423E-851F-619ED1984B07}" destId="{376EE60C-E74D-44AE-951A-2A26FFF3D894}" srcOrd="0" destOrd="0" presId="urn:microsoft.com/office/officeart/2005/8/layout/process5"/>
    <dgm:cxn modelId="{E8109542-25F4-4A4E-A788-DD26D6956AC1}" type="presOf" srcId="{BBF89F18-7292-4377-A31A-DA8FDD9946DE}" destId="{8DDF300C-3241-4E50-8B6E-96845E8FF325}" srcOrd="0" destOrd="0" presId="urn:microsoft.com/office/officeart/2005/8/layout/process5"/>
    <dgm:cxn modelId="{209CA149-6DE5-4A56-ADEE-24148AA890FA}" type="presOf" srcId="{A939162E-DC99-4E48-8D5C-7E87F2E63A91}" destId="{4D4BBAF5-A490-43AB-A068-F9554DA3E378}" srcOrd="1" destOrd="0" presId="urn:microsoft.com/office/officeart/2005/8/layout/process5"/>
    <dgm:cxn modelId="{22182E70-A36D-4716-A6C6-F4151B125641}" type="presOf" srcId="{8A8E3890-1E9B-4A6E-8BB5-02A6FC8D586A}" destId="{0821807A-E23E-4A27-83E1-2A3AA596BC47}" srcOrd="0" destOrd="0" presId="urn:microsoft.com/office/officeart/2005/8/layout/process5"/>
    <dgm:cxn modelId="{96D0797B-08A1-4736-AAC4-89C0EBCFDF34}" srcId="{DED576E4-6DEF-4C9C-B611-71EA909DD70F}" destId="{903DF041-2600-423E-851F-619ED1984B07}" srcOrd="3" destOrd="0" parTransId="{8B2220C5-7C5B-4EAB-B79B-75AE47E31508}" sibTransId="{8A8E3890-1E9B-4A6E-8BB5-02A6FC8D586A}"/>
    <dgm:cxn modelId="{5C1B3A8B-B0EF-4BDB-BDF8-8BA5730DB248}" type="presOf" srcId="{8A8E3890-1E9B-4A6E-8BB5-02A6FC8D586A}" destId="{5337EC15-911C-4F58-AD68-63805AC8D058}" srcOrd="1" destOrd="0" presId="urn:microsoft.com/office/officeart/2005/8/layout/process5"/>
    <dgm:cxn modelId="{322E8E98-FBA5-496F-9A46-F0738399BCC9}" type="presOf" srcId="{9CD6A5B7-72F7-4DF7-A14F-3710D8976F60}" destId="{3740AF3C-4D77-42D3-91CE-D7F313407FA8}" srcOrd="0" destOrd="0" presId="urn:microsoft.com/office/officeart/2005/8/layout/process5"/>
    <dgm:cxn modelId="{698698A5-5339-4B02-AC9A-96A757A0D93B}" srcId="{DED576E4-6DEF-4C9C-B611-71EA909DD70F}" destId="{441B444E-EE68-4F4C-8E71-63750288B88B}" srcOrd="0" destOrd="0" parTransId="{925E2A43-16A3-4484-9DC8-93B7F3291995}" sibTransId="{A939162E-DC99-4E48-8D5C-7E87F2E63A91}"/>
    <dgm:cxn modelId="{FDC359A6-94DE-4276-9A05-72FB22C6FF45}" type="presOf" srcId="{CC18DF4A-74B5-4EDF-9311-F524A6F88284}" destId="{B1CDE1F0-1ED6-4E90-915E-DB6F117EC597}" srcOrd="0" destOrd="0" presId="urn:microsoft.com/office/officeart/2005/8/layout/process5"/>
    <dgm:cxn modelId="{A76953A8-2F30-4EE9-A105-ABA6720A5E91}" type="presOf" srcId="{A31ADC31-BD3B-4BAB-879D-DD9E6EA6278C}" destId="{B7BD8147-6E8E-49D6-BCE2-16F53835E132}" srcOrd="0" destOrd="0" presId="urn:microsoft.com/office/officeart/2005/8/layout/process5"/>
    <dgm:cxn modelId="{96AFDCCB-A03A-4D88-8D03-5962F298708F}" srcId="{DED576E4-6DEF-4C9C-B611-71EA909DD70F}" destId="{BBF89F18-7292-4377-A31A-DA8FDD9946DE}" srcOrd="1" destOrd="0" parTransId="{706C5ADE-DE90-4768-84FA-D33BAA5DF112}" sibTransId="{A31ADC31-BD3B-4BAB-879D-DD9E6EA6278C}"/>
    <dgm:cxn modelId="{BF57D3D1-A726-43E3-BED4-33FD705DE9CA}" srcId="{DED576E4-6DEF-4C9C-B611-71EA909DD70F}" destId="{9CD6A5B7-72F7-4DF7-A14F-3710D8976F60}" srcOrd="5" destOrd="0" parTransId="{D33225D1-6F24-4B48-907C-D58DA53647F9}" sibTransId="{63FE71EF-8F28-4FEB-B534-FAF365640A18}"/>
    <dgm:cxn modelId="{3C4773D3-8886-496D-BF50-815B0D0D02AA}" type="presOf" srcId="{A31ADC31-BD3B-4BAB-879D-DD9E6EA6278C}" destId="{BDCD0CE9-BD68-409D-94F2-BE389A6D720C}" srcOrd="1" destOrd="0" presId="urn:microsoft.com/office/officeart/2005/8/layout/process5"/>
    <dgm:cxn modelId="{442FCED3-C3D8-47BE-94DA-C4CCC23AB920}" type="presOf" srcId="{66DB3C55-ECC9-4D51-854F-92F3C5659A48}" destId="{5D1FA52B-9138-4D03-B833-AF2C5F8E1471}" srcOrd="1" destOrd="0" presId="urn:microsoft.com/office/officeart/2005/8/layout/process5"/>
    <dgm:cxn modelId="{9F4025D4-4EDB-4DA4-BA0B-DB92283CE530}" type="presOf" srcId="{7E19931D-F5B1-4EE7-869A-41B70C6A9F07}" destId="{7F780B1B-5623-4A8E-90B7-6DD52B7537DF}" srcOrd="0" destOrd="0" presId="urn:microsoft.com/office/officeart/2005/8/layout/process5"/>
    <dgm:cxn modelId="{68108BD7-D426-4CEC-B976-CD3C75F28AA1}" srcId="{DED576E4-6DEF-4C9C-B611-71EA909DD70F}" destId="{7E19931D-F5B1-4EE7-869A-41B70C6A9F07}" srcOrd="2" destOrd="0" parTransId="{7F480411-BB71-4761-BA73-0B056CB1C72E}" sibTransId="{66DB3C55-ECC9-4D51-854F-92F3C5659A48}"/>
    <dgm:cxn modelId="{E2F402F1-633D-438B-BB53-C93F8B9F8CAC}" type="presOf" srcId="{6F1D4709-152F-4AF6-BC18-9A783D078CA8}" destId="{94128BFF-BF93-41B2-A389-F30809786B2D}" srcOrd="1" destOrd="0" presId="urn:microsoft.com/office/officeart/2005/8/layout/process5"/>
    <dgm:cxn modelId="{2D4817F9-E593-4F3A-9449-686ABB0CC027}" srcId="{DED576E4-6DEF-4C9C-B611-71EA909DD70F}" destId="{CC18DF4A-74B5-4EDF-9311-F524A6F88284}" srcOrd="4" destOrd="0" parTransId="{3A940425-65FD-4BA5-8FA0-1AD69CB42CA5}" sibTransId="{6F1D4709-152F-4AF6-BC18-9A783D078CA8}"/>
    <dgm:cxn modelId="{C7658AFF-F071-4033-ADAC-2B4A6D5351CD}" type="presOf" srcId="{66DB3C55-ECC9-4D51-854F-92F3C5659A48}" destId="{FF5A6B0D-9878-47BF-AB36-0A2332397A89}" srcOrd="0" destOrd="0" presId="urn:microsoft.com/office/officeart/2005/8/layout/process5"/>
    <dgm:cxn modelId="{3B165248-EA47-473A-9E86-F54C2885E679}" type="presParOf" srcId="{CB734A34-B317-4530-A01C-02CBF1ADD299}" destId="{F32CE862-EE73-4370-B139-794C0365E715}" srcOrd="0" destOrd="0" presId="urn:microsoft.com/office/officeart/2005/8/layout/process5"/>
    <dgm:cxn modelId="{7F9971B4-EFCB-4F49-95A8-32F65A7A80CA}" type="presParOf" srcId="{CB734A34-B317-4530-A01C-02CBF1ADD299}" destId="{B58264F2-F577-40EA-AF57-C6CD9788B624}" srcOrd="1" destOrd="0" presId="urn:microsoft.com/office/officeart/2005/8/layout/process5"/>
    <dgm:cxn modelId="{83842BBF-F6DE-439A-9104-2889E285C8E5}" type="presParOf" srcId="{B58264F2-F577-40EA-AF57-C6CD9788B624}" destId="{4D4BBAF5-A490-43AB-A068-F9554DA3E378}" srcOrd="0" destOrd="0" presId="urn:microsoft.com/office/officeart/2005/8/layout/process5"/>
    <dgm:cxn modelId="{897CCD34-397D-4BD5-A8CF-8AFF602C82AC}" type="presParOf" srcId="{CB734A34-B317-4530-A01C-02CBF1ADD299}" destId="{8DDF300C-3241-4E50-8B6E-96845E8FF325}" srcOrd="2" destOrd="0" presId="urn:microsoft.com/office/officeart/2005/8/layout/process5"/>
    <dgm:cxn modelId="{B1292472-548F-4FA3-9A65-3F7DCD5B072A}" type="presParOf" srcId="{CB734A34-B317-4530-A01C-02CBF1ADD299}" destId="{B7BD8147-6E8E-49D6-BCE2-16F53835E132}" srcOrd="3" destOrd="0" presId="urn:microsoft.com/office/officeart/2005/8/layout/process5"/>
    <dgm:cxn modelId="{473BA523-EB92-432A-8C10-28E1246F1CF3}" type="presParOf" srcId="{B7BD8147-6E8E-49D6-BCE2-16F53835E132}" destId="{BDCD0CE9-BD68-409D-94F2-BE389A6D720C}" srcOrd="0" destOrd="0" presId="urn:microsoft.com/office/officeart/2005/8/layout/process5"/>
    <dgm:cxn modelId="{65C3CA41-8F9F-4C31-AF50-C43A8A42F359}" type="presParOf" srcId="{CB734A34-B317-4530-A01C-02CBF1ADD299}" destId="{7F780B1B-5623-4A8E-90B7-6DD52B7537DF}" srcOrd="4" destOrd="0" presId="urn:microsoft.com/office/officeart/2005/8/layout/process5"/>
    <dgm:cxn modelId="{6950FC50-4FE1-4FD8-B987-75E05958ADB4}" type="presParOf" srcId="{CB734A34-B317-4530-A01C-02CBF1ADD299}" destId="{FF5A6B0D-9878-47BF-AB36-0A2332397A89}" srcOrd="5" destOrd="0" presId="urn:microsoft.com/office/officeart/2005/8/layout/process5"/>
    <dgm:cxn modelId="{D7DED660-B5C8-4AA6-8C05-B0991AEB80CE}" type="presParOf" srcId="{FF5A6B0D-9878-47BF-AB36-0A2332397A89}" destId="{5D1FA52B-9138-4D03-B833-AF2C5F8E1471}" srcOrd="0" destOrd="0" presId="urn:microsoft.com/office/officeart/2005/8/layout/process5"/>
    <dgm:cxn modelId="{8C5EE875-FED2-4864-99D3-0DB753835E73}" type="presParOf" srcId="{CB734A34-B317-4530-A01C-02CBF1ADD299}" destId="{376EE60C-E74D-44AE-951A-2A26FFF3D894}" srcOrd="6" destOrd="0" presId="urn:microsoft.com/office/officeart/2005/8/layout/process5"/>
    <dgm:cxn modelId="{82C2D452-1678-4B5C-84D5-0AF8B8683DF1}" type="presParOf" srcId="{CB734A34-B317-4530-A01C-02CBF1ADD299}" destId="{0821807A-E23E-4A27-83E1-2A3AA596BC47}" srcOrd="7" destOrd="0" presId="urn:microsoft.com/office/officeart/2005/8/layout/process5"/>
    <dgm:cxn modelId="{24CE6240-424C-41F2-83CD-62A22A686182}" type="presParOf" srcId="{0821807A-E23E-4A27-83E1-2A3AA596BC47}" destId="{5337EC15-911C-4F58-AD68-63805AC8D058}" srcOrd="0" destOrd="0" presId="urn:microsoft.com/office/officeart/2005/8/layout/process5"/>
    <dgm:cxn modelId="{B2684995-2998-48DC-A1F9-26E5A8617586}" type="presParOf" srcId="{CB734A34-B317-4530-A01C-02CBF1ADD299}" destId="{B1CDE1F0-1ED6-4E90-915E-DB6F117EC597}" srcOrd="8" destOrd="0" presId="urn:microsoft.com/office/officeart/2005/8/layout/process5"/>
    <dgm:cxn modelId="{09B608CA-1A89-4509-840F-F56754AE2DDF}" type="presParOf" srcId="{CB734A34-B317-4530-A01C-02CBF1ADD299}" destId="{ADFDEE25-A4E8-4A76-8857-EDE7F8685444}" srcOrd="9" destOrd="0" presId="urn:microsoft.com/office/officeart/2005/8/layout/process5"/>
    <dgm:cxn modelId="{D691EFCC-F858-4FD7-8B01-30BCD854C7F0}" type="presParOf" srcId="{ADFDEE25-A4E8-4A76-8857-EDE7F8685444}" destId="{94128BFF-BF93-41B2-A389-F30809786B2D}" srcOrd="0" destOrd="0" presId="urn:microsoft.com/office/officeart/2005/8/layout/process5"/>
    <dgm:cxn modelId="{17D477B2-C172-4306-8B0E-49CC58ED015E}" type="presParOf" srcId="{CB734A34-B317-4530-A01C-02CBF1ADD299}" destId="{3740AF3C-4D77-42D3-91CE-D7F313407FA8}"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CE862-EE73-4370-B139-794C0365E715}">
      <dsp:nvSpPr>
        <dsp:cNvPr id="0" name=""/>
        <dsp:cNvSpPr/>
      </dsp:nvSpPr>
      <dsp:spPr>
        <a:xfrm>
          <a:off x="1182988" y="1255"/>
          <a:ext cx="1734456" cy="1040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Preload the compare register with a desired value</a:t>
          </a:r>
        </a:p>
      </dsp:txBody>
      <dsp:txXfrm>
        <a:off x="1213468" y="31735"/>
        <a:ext cx="1673496" cy="979713"/>
      </dsp:txXfrm>
    </dsp:sp>
    <dsp:sp modelId="{B58264F2-F577-40EA-AF57-C6CD9788B624}">
      <dsp:nvSpPr>
        <dsp:cNvPr id="0" name=""/>
        <dsp:cNvSpPr/>
      </dsp:nvSpPr>
      <dsp:spPr>
        <a:xfrm>
          <a:off x="3070076" y="306519"/>
          <a:ext cx="367704" cy="430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dirty="0"/>
        </a:p>
      </dsp:txBody>
      <dsp:txXfrm>
        <a:off x="3070076" y="392548"/>
        <a:ext cx="257393" cy="258087"/>
      </dsp:txXfrm>
    </dsp:sp>
    <dsp:sp modelId="{8DDF300C-3241-4E50-8B6E-96845E8FF325}">
      <dsp:nvSpPr>
        <dsp:cNvPr id="0" name=""/>
        <dsp:cNvSpPr/>
      </dsp:nvSpPr>
      <dsp:spPr>
        <a:xfrm>
          <a:off x="3611227" y="1255"/>
          <a:ext cx="1734456" cy="1040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Increment or decrement the timer register</a:t>
          </a:r>
        </a:p>
      </dsp:txBody>
      <dsp:txXfrm>
        <a:off x="3641707" y="31735"/>
        <a:ext cx="1673496" cy="979713"/>
      </dsp:txXfrm>
    </dsp:sp>
    <dsp:sp modelId="{B7BD8147-6E8E-49D6-BCE2-16F53835E132}">
      <dsp:nvSpPr>
        <dsp:cNvPr id="0" name=""/>
        <dsp:cNvSpPr/>
      </dsp:nvSpPr>
      <dsp:spPr>
        <a:xfrm>
          <a:off x="5498315" y="306519"/>
          <a:ext cx="367704" cy="430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dirty="0"/>
        </a:p>
      </dsp:txBody>
      <dsp:txXfrm>
        <a:off x="5498315" y="392548"/>
        <a:ext cx="257393" cy="258087"/>
      </dsp:txXfrm>
    </dsp:sp>
    <dsp:sp modelId="{7F780B1B-5623-4A8E-90B7-6DD52B7537DF}">
      <dsp:nvSpPr>
        <dsp:cNvPr id="0" name=""/>
        <dsp:cNvSpPr/>
      </dsp:nvSpPr>
      <dsp:spPr>
        <a:xfrm>
          <a:off x="6039466" y="1255"/>
          <a:ext cx="1734456" cy="1040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Compare the values of  </a:t>
          </a:r>
        </a:p>
        <a:p>
          <a:pPr marL="0" lvl="0" indent="0" algn="ctr" defTabSz="488950">
            <a:lnSpc>
              <a:spcPct val="90000"/>
            </a:lnSpc>
            <a:spcBef>
              <a:spcPct val="0"/>
            </a:spcBef>
            <a:spcAft>
              <a:spcPct val="35000"/>
            </a:spcAft>
            <a:buNone/>
          </a:pPr>
          <a:r>
            <a:rPr lang="en-GB" sz="1100" kern="1200" dirty="0"/>
            <a:t>the timer registers </a:t>
          </a:r>
        </a:p>
      </dsp:txBody>
      <dsp:txXfrm>
        <a:off x="6069946" y="31735"/>
        <a:ext cx="1673496" cy="979713"/>
      </dsp:txXfrm>
    </dsp:sp>
    <dsp:sp modelId="{FF5A6B0D-9878-47BF-AB36-0A2332397A89}">
      <dsp:nvSpPr>
        <dsp:cNvPr id="0" name=""/>
        <dsp:cNvSpPr/>
      </dsp:nvSpPr>
      <dsp:spPr>
        <a:xfrm>
          <a:off x="7926554" y="306519"/>
          <a:ext cx="367704" cy="430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dirty="0"/>
        </a:p>
      </dsp:txBody>
      <dsp:txXfrm>
        <a:off x="7926554" y="392548"/>
        <a:ext cx="257393" cy="258087"/>
      </dsp:txXfrm>
    </dsp:sp>
    <dsp:sp modelId="{376EE60C-E74D-44AE-951A-2A26FFF3D894}">
      <dsp:nvSpPr>
        <dsp:cNvPr id="0" name=""/>
        <dsp:cNvSpPr/>
      </dsp:nvSpPr>
      <dsp:spPr>
        <a:xfrm>
          <a:off x="8467705" y="1255"/>
          <a:ext cx="1734456" cy="1040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Once the timer and compare register have equal values,</a:t>
          </a:r>
        </a:p>
        <a:p>
          <a:pPr marL="0" lvl="0" indent="0" algn="ctr" defTabSz="488950">
            <a:lnSpc>
              <a:spcPct val="90000"/>
            </a:lnSpc>
            <a:spcBef>
              <a:spcPct val="0"/>
            </a:spcBef>
            <a:spcAft>
              <a:spcPct val="35000"/>
            </a:spcAft>
            <a:buNone/>
          </a:pPr>
          <a:r>
            <a:rPr lang="en-GB" sz="1100" kern="1200" dirty="0"/>
            <a:t>generate an interrupt signal</a:t>
          </a:r>
        </a:p>
      </dsp:txBody>
      <dsp:txXfrm>
        <a:off x="8498185" y="31735"/>
        <a:ext cx="1673496" cy="979713"/>
      </dsp:txXfrm>
    </dsp:sp>
    <dsp:sp modelId="{0821807A-E23E-4A27-83E1-2A3AA596BC47}">
      <dsp:nvSpPr>
        <dsp:cNvPr id="0" name=""/>
        <dsp:cNvSpPr/>
      </dsp:nvSpPr>
      <dsp:spPr>
        <a:xfrm rot="5400000">
          <a:off x="9151081" y="1163341"/>
          <a:ext cx="367704" cy="430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dirty="0"/>
        </a:p>
      </dsp:txBody>
      <dsp:txXfrm rot="-5400000">
        <a:off x="9205890" y="1194562"/>
        <a:ext cx="258087" cy="257393"/>
      </dsp:txXfrm>
    </dsp:sp>
    <dsp:sp modelId="{B1CDE1F0-1ED6-4E90-915E-DB6F117EC597}">
      <dsp:nvSpPr>
        <dsp:cNvPr id="0" name=""/>
        <dsp:cNvSpPr/>
      </dsp:nvSpPr>
      <dsp:spPr>
        <a:xfrm>
          <a:off x="8467705" y="1735711"/>
          <a:ext cx="1734456" cy="1040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Reset the timer register</a:t>
          </a:r>
        </a:p>
      </dsp:txBody>
      <dsp:txXfrm>
        <a:off x="8498185" y="1766191"/>
        <a:ext cx="1673496" cy="9797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CE862-EE73-4370-B139-794C0365E715}">
      <dsp:nvSpPr>
        <dsp:cNvPr id="0" name=""/>
        <dsp:cNvSpPr/>
      </dsp:nvSpPr>
      <dsp:spPr>
        <a:xfrm>
          <a:off x="5003" y="732562"/>
          <a:ext cx="2187527" cy="13125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The event source generates a sequence of pulses</a:t>
          </a:r>
        </a:p>
      </dsp:txBody>
      <dsp:txXfrm>
        <a:off x="43445" y="771004"/>
        <a:ext cx="2110643" cy="1235632"/>
      </dsp:txXfrm>
    </dsp:sp>
    <dsp:sp modelId="{B58264F2-F577-40EA-AF57-C6CD9788B624}">
      <dsp:nvSpPr>
        <dsp:cNvPr id="0" name=""/>
        <dsp:cNvSpPr/>
      </dsp:nvSpPr>
      <dsp:spPr>
        <a:xfrm>
          <a:off x="2385033" y="1117567"/>
          <a:ext cx="463755" cy="5425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dirty="0"/>
        </a:p>
      </dsp:txBody>
      <dsp:txXfrm>
        <a:off x="2385033" y="1226068"/>
        <a:ext cx="324629" cy="325504"/>
      </dsp:txXfrm>
    </dsp:sp>
    <dsp:sp modelId="{8DDF300C-3241-4E50-8B6E-96845E8FF325}">
      <dsp:nvSpPr>
        <dsp:cNvPr id="0" name=""/>
        <dsp:cNvSpPr/>
      </dsp:nvSpPr>
      <dsp:spPr>
        <a:xfrm>
          <a:off x="3067541" y="732562"/>
          <a:ext cx="2187527" cy="13125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Once an event occurs, the capture register will be enabled</a:t>
          </a:r>
        </a:p>
      </dsp:txBody>
      <dsp:txXfrm>
        <a:off x="3105983" y="771004"/>
        <a:ext cx="2110643" cy="1235632"/>
      </dsp:txXfrm>
    </dsp:sp>
    <dsp:sp modelId="{B7BD8147-6E8E-49D6-BCE2-16F53835E132}">
      <dsp:nvSpPr>
        <dsp:cNvPr id="0" name=""/>
        <dsp:cNvSpPr/>
      </dsp:nvSpPr>
      <dsp:spPr>
        <a:xfrm>
          <a:off x="5447571" y="1117567"/>
          <a:ext cx="463755" cy="5425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dirty="0"/>
        </a:p>
      </dsp:txBody>
      <dsp:txXfrm>
        <a:off x="5447571" y="1226068"/>
        <a:ext cx="324629" cy="325504"/>
      </dsp:txXfrm>
    </dsp:sp>
    <dsp:sp modelId="{7F780B1B-5623-4A8E-90B7-6DD52B7537DF}">
      <dsp:nvSpPr>
        <dsp:cNvPr id="0" name=""/>
        <dsp:cNvSpPr/>
      </dsp:nvSpPr>
      <dsp:spPr>
        <a:xfrm>
          <a:off x="6130080" y="732562"/>
          <a:ext cx="2187527" cy="13125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The capture register then takes a “Snapshot” of the timer</a:t>
          </a:r>
        </a:p>
      </dsp:txBody>
      <dsp:txXfrm>
        <a:off x="6168522" y="771004"/>
        <a:ext cx="2110643" cy="1235632"/>
      </dsp:txXfrm>
    </dsp:sp>
    <dsp:sp modelId="{FF5A6B0D-9878-47BF-AB36-0A2332397A89}">
      <dsp:nvSpPr>
        <dsp:cNvPr id="0" name=""/>
        <dsp:cNvSpPr/>
      </dsp:nvSpPr>
      <dsp:spPr>
        <a:xfrm>
          <a:off x="8510110" y="1117567"/>
          <a:ext cx="463755" cy="5425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dirty="0"/>
        </a:p>
      </dsp:txBody>
      <dsp:txXfrm>
        <a:off x="8510110" y="1226068"/>
        <a:ext cx="324629" cy="325504"/>
      </dsp:txXfrm>
    </dsp:sp>
    <dsp:sp modelId="{376EE60C-E74D-44AE-951A-2A26FFF3D894}">
      <dsp:nvSpPr>
        <dsp:cNvPr id="0" name=""/>
        <dsp:cNvSpPr/>
      </dsp:nvSpPr>
      <dsp:spPr>
        <a:xfrm>
          <a:off x="9192619" y="732562"/>
          <a:ext cx="2187527" cy="13125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An interrupt is sometimes generated </a:t>
          </a:r>
          <a:endParaRPr lang="en-GB" sz="1900" kern="1200" dirty="0"/>
        </a:p>
      </dsp:txBody>
      <dsp:txXfrm>
        <a:off x="9231061" y="771004"/>
        <a:ext cx="2110643" cy="12356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CE862-EE73-4370-B139-794C0365E715}">
      <dsp:nvSpPr>
        <dsp:cNvPr id="0" name=""/>
        <dsp:cNvSpPr/>
      </dsp:nvSpPr>
      <dsp:spPr>
        <a:xfrm>
          <a:off x="1182988" y="1255"/>
          <a:ext cx="1734456" cy="1040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Preload the compare register with a 50</a:t>
          </a:r>
        </a:p>
      </dsp:txBody>
      <dsp:txXfrm>
        <a:off x="1213468" y="31735"/>
        <a:ext cx="1673496" cy="979713"/>
      </dsp:txXfrm>
    </dsp:sp>
    <dsp:sp modelId="{B58264F2-F577-40EA-AF57-C6CD9788B624}">
      <dsp:nvSpPr>
        <dsp:cNvPr id="0" name=""/>
        <dsp:cNvSpPr/>
      </dsp:nvSpPr>
      <dsp:spPr>
        <a:xfrm>
          <a:off x="3070076" y="306519"/>
          <a:ext cx="367704" cy="430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dirty="0"/>
        </a:p>
      </dsp:txBody>
      <dsp:txXfrm>
        <a:off x="3070076" y="392548"/>
        <a:ext cx="257393" cy="258087"/>
      </dsp:txXfrm>
    </dsp:sp>
    <dsp:sp modelId="{8DDF300C-3241-4E50-8B6E-96845E8FF325}">
      <dsp:nvSpPr>
        <dsp:cNvPr id="0" name=""/>
        <dsp:cNvSpPr/>
      </dsp:nvSpPr>
      <dsp:spPr>
        <a:xfrm>
          <a:off x="3611227" y="1255"/>
          <a:ext cx="1734456" cy="1040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Increment of the timer register</a:t>
          </a:r>
        </a:p>
      </dsp:txBody>
      <dsp:txXfrm>
        <a:off x="3641707" y="31735"/>
        <a:ext cx="1673496" cy="979713"/>
      </dsp:txXfrm>
    </dsp:sp>
    <dsp:sp modelId="{B7BD8147-6E8E-49D6-BCE2-16F53835E132}">
      <dsp:nvSpPr>
        <dsp:cNvPr id="0" name=""/>
        <dsp:cNvSpPr/>
      </dsp:nvSpPr>
      <dsp:spPr>
        <a:xfrm>
          <a:off x="5498315" y="306519"/>
          <a:ext cx="367704" cy="430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dirty="0"/>
        </a:p>
      </dsp:txBody>
      <dsp:txXfrm>
        <a:off x="5498315" y="392548"/>
        <a:ext cx="257393" cy="258087"/>
      </dsp:txXfrm>
    </dsp:sp>
    <dsp:sp modelId="{7F780B1B-5623-4A8E-90B7-6DD52B7537DF}">
      <dsp:nvSpPr>
        <dsp:cNvPr id="0" name=""/>
        <dsp:cNvSpPr/>
      </dsp:nvSpPr>
      <dsp:spPr>
        <a:xfrm>
          <a:off x="6039466" y="1255"/>
          <a:ext cx="1734456" cy="1040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Compare the values of  </a:t>
          </a:r>
        </a:p>
        <a:p>
          <a:pPr marL="0" lvl="0" indent="0" algn="ctr" defTabSz="533400">
            <a:lnSpc>
              <a:spcPct val="90000"/>
            </a:lnSpc>
            <a:spcBef>
              <a:spcPct val="0"/>
            </a:spcBef>
            <a:spcAft>
              <a:spcPct val="35000"/>
            </a:spcAft>
            <a:buNone/>
          </a:pPr>
          <a:r>
            <a:rPr lang="en-GB" sz="1200" kern="1200" dirty="0"/>
            <a:t>the timer registers </a:t>
          </a:r>
        </a:p>
      </dsp:txBody>
      <dsp:txXfrm>
        <a:off x="6069946" y="31735"/>
        <a:ext cx="1673496" cy="979713"/>
      </dsp:txXfrm>
    </dsp:sp>
    <dsp:sp modelId="{FF5A6B0D-9878-47BF-AB36-0A2332397A89}">
      <dsp:nvSpPr>
        <dsp:cNvPr id="0" name=""/>
        <dsp:cNvSpPr/>
      </dsp:nvSpPr>
      <dsp:spPr>
        <a:xfrm>
          <a:off x="7926554" y="306519"/>
          <a:ext cx="367704" cy="430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dirty="0"/>
        </a:p>
      </dsp:txBody>
      <dsp:txXfrm>
        <a:off x="7926554" y="392548"/>
        <a:ext cx="257393" cy="258087"/>
      </dsp:txXfrm>
    </dsp:sp>
    <dsp:sp modelId="{376EE60C-E74D-44AE-951A-2A26FFF3D894}">
      <dsp:nvSpPr>
        <dsp:cNvPr id="0" name=""/>
        <dsp:cNvSpPr/>
      </dsp:nvSpPr>
      <dsp:spPr>
        <a:xfrm>
          <a:off x="8467705" y="1255"/>
          <a:ext cx="1734456" cy="1040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Once the values of the timer register  exceed that of the compare register, the comparator output will be set to high</a:t>
          </a:r>
        </a:p>
      </dsp:txBody>
      <dsp:txXfrm>
        <a:off x="8498185" y="31735"/>
        <a:ext cx="1673496" cy="979713"/>
      </dsp:txXfrm>
    </dsp:sp>
    <dsp:sp modelId="{0821807A-E23E-4A27-83E1-2A3AA596BC47}">
      <dsp:nvSpPr>
        <dsp:cNvPr id="0" name=""/>
        <dsp:cNvSpPr/>
      </dsp:nvSpPr>
      <dsp:spPr>
        <a:xfrm rot="5400000">
          <a:off x="9151081" y="1163341"/>
          <a:ext cx="367704" cy="430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dirty="0"/>
        </a:p>
      </dsp:txBody>
      <dsp:txXfrm rot="-5400000">
        <a:off x="9205890" y="1194562"/>
        <a:ext cx="258087" cy="257393"/>
      </dsp:txXfrm>
    </dsp:sp>
    <dsp:sp modelId="{B1CDE1F0-1ED6-4E90-915E-DB6F117EC597}">
      <dsp:nvSpPr>
        <dsp:cNvPr id="0" name=""/>
        <dsp:cNvSpPr/>
      </dsp:nvSpPr>
      <dsp:spPr>
        <a:xfrm>
          <a:off x="8467705" y="1735711"/>
          <a:ext cx="1734456" cy="1040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Reset the timer register when it reaches 100</a:t>
          </a:r>
        </a:p>
      </dsp:txBody>
      <dsp:txXfrm>
        <a:off x="8498185" y="1766191"/>
        <a:ext cx="1673496" cy="979713"/>
      </dsp:txXfrm>
    </dsp:sp>
    <dsp:sp modelId="{ADFDEE25-A4E8-4A76-8857-EDE7F8685444}">
      <dsp:nvSpPr>
        <dsp:cNvPr id="0" name=""/>
        <dsp:cNvSpPr/>
      </dsp:nvSpPr>
      <dsp:spPr>
        <a:xfrm rot="10800000">
          <a:off x="7947368" y="2040976"/>
          <a:ext cx="367704" cy="430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dirty="0"/>
        </a:p>
      </dsp:txBody>
      <dsp:txXfrm rot="10800000">
        <a:off x="8057679" y="2127005"/>
        <a:ext cx="257393" cy="258087"/>
      </dsp:txXfrm>
    </dsp:sp>
    <dsp:sp modelId="{3740AF3C-4D77-42D3-91CE-D7F313407FA8}">
      <dsp:nvSpPr>
        <dsp:cNvPr id="0" name=""/>
        <dsp:cNvSpPr/>
      </dsp:nvSpPr>
      <dsp:spPr>
        <a:xfrm>
          <a:off x="6039466" y="1735711"/>
          <a:ext cx="1734456" cy="1040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The comparator output will be reset to a logic zero</a:t>
          </a:r>
        </a:p>
      </dsp:txBody>
      <dsp:txXfrm>
        <a:off x="6069946" y="1766191"/>
        <a:ext cx="1673496" cy="97971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2/23/2018</a:t>
            </a:fld>
            <a:endParaRPr lang="en-US" altLang="en-US" dirty="0"/>
          </a:p>
        </p:txBody>
      </p:sp>
      <p:sp>
        <p:nvSpPr>
          <p:cNvPr id="4" name="Footer Placeholder 3">
            <a:extLst>
              <a:ext uri="{FF2B5EF4-FFF2-40B4-BE49-F238E27FC236}">
                <a16:creationId xmlns:a16="http://schemas.microsoft.com/office/drawing/2014/main"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2/23/2018</a:t>
            </a:fld>
            <a:endParaRPr lang="en-US" altLang="en-US" dirty="0"/>
          </a:p>
        </p:txBody>
      </p:sp>
      <p:sp>
        <p:nvSpPr>
          <p:cNvPr id="4" name="Slide Image Placeholder 3">
            <a:extLst>
              <a:ext uri="{FF2B5EF4-FFF2-40B4-BE49-F238E27FC236}">
                <a16:creationId xmlns:a16="http://schemas.microsoft.com/office/drawing/2014/main"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a:t>
            </a:fld>
            <a:endParaRPr lang="en-US" altLang="en-US" dirty="0"/>
          </a:p>
        </p:txBody>
      </p:sp>
    </p:spTree>
    <p:extLst>
      <p:ext uri="{BB962C8B-B14F-4D97-AF65-F5344CB8AC3E}">
        <p14:creationId xmlns:p14="http://schemas.microsoft.com/office/powerpoint/2010/main" val="2494309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sz="1400" dirty="0"/>
              <a:t>The third operation mode is pulse-width modulation (PWM) mode. A PWM circuit </a:t>
            </a:r>
            <a:r>
              <a:rPr lang="en-GB" sz="1200" dirty="0"/>
              <a:t>modulates the amplitude of its output signal based on the width of the pulses at its input. The timer can generate pulses with varying widths in order to drive a PWM circuit. The diagram here shows the output signal (in red) of a PWM circuit driven by varying width pulses. It can be noted that the output voltage is proportional to the width of the input signal. When the timer is operated in this mode, its output frequency ranges from a few kHz to hundreds of kHz, depending on the applications. For example, to drive an audio amplifier, we need a few KHz signal.</a:t>
            </a:r>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11</a:t>
            </a:fld>
            <a:endParaRPr lang="en-US" altLang="en-US" dirty="0"/>
          </a:p>
        </p:txBody>
      </p:sp>
    </p:spTree>
    <p:extLst>
      <p:ext uri="{BB962C8B-B14F-4D97-AF65-F5344CB8AC3E}">
        <p14:creationId xmlns:p14="http://schemas.microsoft.com/office/powerpoint/2010/main" val="1253305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eaLnBrk="0" fontAlgn="base" hangingPunct="0">
              <a:spcBef>
                <a:spcPct val="30000"/>
              </a:spcBef>
              <a:spcAft>
                <a:spcPct val="0"/>
              </a:spcAft>
              <a:defRPr/>
            </a:pPr>
            <a:r>
              <a:rPr lang="en-GB" sz="1900" dirty="0"/>
              <a:t>Let us now look at how we can use the time to generate a specific pulse width. Before we start, it</a:t>
            </a:r>
            <a:r>
              <a:rPr lang="en-GB" sz="1900" baseline="0" dirty="0"/>
              <a:t> is</a:t>
            </a:r>
            <a:r>
              <a:rPr lang="en-GB" sz="1900" dirty="0"/>
              <a:t> worth noting that </a:t>
            </a:r>
            <a:r>
              <a:rPr lang="en-US" sz="1300" dirty="0"/>
              <a:t>p</a:t>
            </a:r>
            <a:r>
              <a:rPr lang="en-US" b="0" dirty="0"/>
              <a:t>ulses with variable widths have different duty cycles. The latter describes the proportion of the “1” state in one pulse period</a:t>
            </a:r>
            <a:r>
              <a:rPr lang="en-US" b="0" baseline="0" dirty="0"/>
              <a:t> </a:t>
            </a:r>
            <a:r>
              <a:rPr lang="en-US" b="0" dirty="0"/>
              <a:t>variable in each clock cycle. </a:t>
            </a:r>
          </a:p>
          <a:p>
            <a:endParaRPr lang="en-GB" b="0" dirty="0"/>
          </a:p>
          <a:p>
            <a:pPr lvl="0"/>
            <a:r>
              <a:rPr lang="en-GB" b="0" dirty="0"/>
              <a:t>T</a:t>
            </a:r>
            <a:r>
              <a:rPr lang="en-GB" b="0" baseline="0" dirty="0"/>
              <a:t>he first thing we do is p</a:t>
            </a:r>
            <a:r>
              <a:rPr lang="en-GB" dirty="0"/>
              <a:t>reload the compare register with a value</a:t>
            </a:r>
            <a:r>
              <a:rPr lang="en-GB" baseline="0" dirty="0"/>
              <a:t> (in this case,</a:t>
            </a:r>
            <a:r>
              <a:rPr lang="en-GB" dirty="0"/>
              <a:t> 50);</a:t>
            </a:r>
            <a:r>
              <a:rPr lang="en-GB" baseline="0" dirty="0"/>
              <a:t> then we </a:t>
            </a:r>
            <a:r>
              <a:rPr lang="en-GB" dirty="0"/>
              <a:t>increment the timer register</a:t>
            </a:r>
            <a:r>
              <a:rPr lang="en-GB" baseline="0" dirty="0"/>
              <a:t> while continuously co</a:t>
            </a:r>
            <a:r>
              <a:rPr lang="en-GB" dirty="0"/>
              <a:t>mparing</a:t>
            </a:r>
            <a:r>
              <a:rPr lang="en-GB" baseline="0" dirty="0"/>
              <a:t> </a:t>
            </a:r>
            <a:r>
              <a:rPr lang="en-GB" dirty="0"/>
              <a:t>the values of compare with the timer registers.</a:t>
            </a:r>
            <a:r>
              <a:rPr lang="en-GB" baseline="0" dirty="0"/>
              <a:t> The comparator output will remain low as “a logic zero” until </a:t>
            </a:r>
            <a:r>
              <a:rPr lang="en-GB" dirty="0"/>
              <a:t>the value of the timer register exceeds that of the</a:t>
            </a:r>
            <a:r>
              <a:rPr lang="en-GB" baseline="0" dirty="0"/>
              <a:t> </a:t>
            </a:r>
            <a:r>
              <a:rPr lang="en-GB" dirty="0"/>
              <a:t>compare register, at which point the comparator</a:t>
            </a:r>
            <a:r>
              <a:rPr lang="en-GB" baseline="0" dirty="0"/>
              <a:t> output will be set to high. When the </a:t>
            </a:r>
            <a:r>
              <a:rPr lang="en-GB" dirty="0"/>
              <a:t>timer register reaches 100, it will reset itself,</a:t>
            </a:r>
            <a:r>
              <a:rPr lang="en-GB" baseline="0" dirty="0"/>
              <a:t> which will drive the comparator output to a logic zero. This effectively means that the PWM output signal is logic 1 50% of the time and logic zero the other 50% of the time. The actual width of the pulse also depends on the prescaler output signals, but we can modify this by loading different values in the compare register.</a:t>
            </a:r>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12</a:t>
            </a:fld>
            <a:endParaRPr lang="en-US" altLang="en-US" dirty="0"/>
          </a:p>
        </p:txBody>
      </p:sp>
    </p:spTree>
    <p:extLst>
      <p:ext uri="{BB962C8B-B14F-4D97-AF65-F5344CB8AC3E}">
        <p14:creationId xmlns:p14="http://schemas.microsoft.com/office/powerpoint/2010/main" val="321285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eaLnBrk="0" fontAlgn="base" hangingPunct="0">
              <a:spcBef>
                <a:spcPct val="30000"/>
              </a:spcBef>
              <a:spcAft>
                <a:spcPct val="0"/>
              </a:spcAft>
              <a:defRPr/>
            </a:pPr>
            <a:r>
              <a:rPr lang="en-US" sz="1200" dirty="0">
                <a:latin typeface="Arial" pitchFamily="100" charset="0"/>
                <a:ea typeface="MS PGothic" pitchFamily="34" charset="-128"/>
              </a:rPr>
              <a:t>We will now learn how to design and implement an AHB timer peripheral. </a:t>
            </a:r>
            <a:r>
              <a:rPr lang="en-GB" sz="1200" kern="0" dirty="0">
                <a:latin typeface="Arial" pitchFamily="100" charset="0"/>
                <a:ea typeface="MS PGothic" pitchFamily="34" charset="-128"/>
              </a:rPr>
              <a:t>I</a:t>
            </a:r>
            <a:r>
              <a:rPr lang="en-GB" sz="1200" kern="0" dirty="0"/>
              <a:t>n effect, the implementation of the three operation modes can vary between different devices.</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13</a:t>
            </a:fld>
            <a:endParaRPr lang="en-US" altLang="en-US" dirty="0"/>
          </a:p>
        </p:txBody>
      </p:sp>
    </p:spTree>
    <p:extLst>
      <p:ext uri="{BB962C8B-B14F-4D97-AF65-F5344CB8AC3E}">
        <p14:creationId xmlns:p14="http://schemas.microsoft.com/office/powerpoint/2010/main" val="2755626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0" dirty="0"/>
              <a:t>The block diagram of the timer peripheral is illustrated here. It consists of the following blocks: </a:t>
            </a:r>
            <a:r>
              <a:rPr lang="en-GB" sz="1800" dirty="0"/>
              <a:t>AHB Bus Interface, Address Decoder, Prescaler, a 32-bit Counter, and three 32-bit Registers. </a:t>
            </a:r>
            <a:r>
              <a:rPr lang="en-GB" baseline="0" dirty="0"/>
              <a:t>The AHB interface block is used to manage the flow of data and control signals from the AHB bus to the internal memory space in the timer peripheral. The operation principles of the proposed implementation are as follows. </a:t>
            </a:r>
            <a:r>
              <a:rPr lang="en-US" sz="1200" dirty="0"/>
              <a:t>The 32-bit counter automatically counts downwards when it is enabled; when it reaches zero, it is reset to the value stored in the load register and an interrupt signal is generated. The current register holds the </a:t>
            </a:r>
            <a:r>
              <a:rPr lang="en-US" sz="1200" dirty="0">
                <a:latin typeface="Arial" pitchFamily="100" charset="0"/>
                <a:ea typeface="MS PGothic" pitchFamily="34" charset="-128"/>
              </a:rPr>
              <a:t>value of the 32-bit counter while</a:t>
            </a:r>
            <a:r>
              <a:rPr lang="en-US" sz="1200" baseline="0" dirty="0">
                <a:latin typeface="Arial" pitchFamily="100" charset="0"/>
                <a:ea typeface="MS PGothic" pitchFamily="34" charset="-128"/>
              </a:rPr>
              <a:t> </a:t>
            </a:r>
            <a:r>
              <a:rPr lang="en-US" sz="1200" dirty="0">
                <a:latin typeface="Arial" pitchFamily="100" charset="0"/>
                <a:ea typeface="MS PGothic" pitchFamily="34" charset="-128"/>
              </a:rPr>
              <a:t>the control register holds control signals used to start/stop the counter and set the prescaler. The address decoder generates a select signal to choose which of the three internal registers is read from or written to by the AHB bus interface.</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14</a:t>
            </a:fld>
            <a:endParaRPr lang="en-US" altLang="en-US" dirty="0"/>
          </a:p>
        </p:txBody>
      </p:sp>
    </p:spTree>
    <p:extLst>
      <p:ext uri="{BB962C8B-B14F-4D97-AF65-F5344CB8AC3E}">
        <p14:creationId xmlns:p14="http://schemas.microsoft.com/office/powerpoint/2010/main" val="1946464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The internal memory space of the timer</a:t>
            </a:r>
            <a:r>
              <a:rPr lang="en-GB" baseline="0" dirty="0"/>
              <a:t> </a:t>
            </a:r>
            <a:r>
              <a:rPr lang="en-GB" dirty="0"/>
              <a:t>peripheral</a:t>
            </a:r>
            <a:r>
              <a:rPr lang="en-GB" baseline="0" dirty="0"/>
              <a:t> </a:t>
            </a:r>
            <a:r>
              <a:rPr lang="en-GB" dirty="0"/>
              <a:t>is divided between three registers:</a:t>
            </a:r>
            <a:r>
              <a:rPr lang="en-GB" baseline="0" dirty="0"/>
              <a:t> a </a:t>
            </a:r>
            <a:r>
              <a:rPr lang="en-GB" sz="1200" baseline="0" dirty="0"/>
              <a:t>l</a:t>
            </a:r>
            <a:r>
              <a:rPr lang="en-GB" sz="1200" dirty="0"/>
              <a:t>oad value register,</a:t>
            </a:r>
            <a:r>
              <a:rPr lang="en-GB" sz="1200" baseline="0" dirty="0"/>
              <a:t> a c</a:t>
            </a:r>
            <a:r>
              <a:rPr lang="en-GB" sz="1200" dirty="0"/>
              <a:t>urrent value register, and</a:t>
            </a:r>
            <a:r>
              <a:rPr lang="en-GB" sz="1200" baseline="0" dirty="0"/>
              <a:t> a c</a:t>
            </a:r>
            <a:r>
              <a:rPr lang="en-GB" sz="1200" dirty="0"/>
              <a:t>ontrol register. Each of these occupies four bytes. The memory addresses for these registers are specified in this table.</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15</a:t>
            </a:fld>
            <a:endParaRPr lang="en-US" altLang="en-US" dirty="0"/>
          </a:p>
        </p:txBody>
      </p:sp>
    </p:spTree>
    <p:extLst>
      <p:ext uri="{BB962C8B-B14F-4D97-AF65-F5344CB8AC3E}">
        <p14:creationId xmlns:p14="http://schemas.microsoft.com/office/powerpoint/2010/main" val="748837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now learn how to design and implement an AHB GPIO peripheral, which will be connected to LEDs.</a:t>
            </a:r>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16</a:t>
            </a:fld>
            <a:endParaRPr lang="en-US" altLang="en-US" dirty="0"/>
          </a:p>
        </p:txBody>
      </p:sp>
    </p:spTree>
    <p:extLst>
      <p:ext uri="{BB962C8B-B14F-4D97-AF65-F5344CB8AC3E}">
        <p14:creationId xmlns:p14="http://schemas.microsoft.com/office/powerpoint/2010/main" val="1417715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GPIO</a:t>
            </a:r>
            <a:r>
              <a:rPr lang="en-US" baseline="0" dirty="0"/>
              <a:t> are g</a:t>
            </a:r>
            <a:r>
              <a:rPr lang="en-US" dirty="0"/>
              <a:t>eneral-purpose input/output pins with</a:t>
            </a:r>
            <a:r>
              <a:rPr lang="en-US" baseline="0" dirty="0"/>
              <a:t> </a:t>
            </a:r>
            <a:r>
              <a:rPr lang="en-US" dirty="0"/>
              <a:t>no special usage defined.</a:t>
            </a:r>
            <a:r>
              <a:rPr lang="en-US" baseline="0" dirty="0"/>
              <a:t> Their functionality is typically specified by the users at run time. The availability of these generic additional pins facilitate the integration of third-party IP cores by SoC designers. GPIO are w</a:t>
            </a:r>
            <a:r>
              <a:rPr lang="en-US" dirty="0"/>
              <a:t>idely used in most applications,</a:t>
            </a:r>
            <a:r>
              <a:rPr lang="en-US" baseline="0" dirty="0"/>
              <a:t> especially those that require readings from environment sensors. </a:t>
            </a:r>
            <a:r>
              <a:rPr lang="en-US" dirty="0"/>
              <a:t>The direction of input/output is controlled by the direction register.</a:t>
            </a:r>
            <a:r>
              <a:rPr lang="en-US" baseline="0" dirty="0"/>
              <a:t> </a:t>
            </a:r>
            <a:r>
              <a:rPr lang="en-US" dirty="0"/>
              <a:t>A mask register is often used to mask out certain bits.</a:t>
            </a:r>
            <a:r>
              <a:rPr lang="en-US" baseline="0" dirty="0"/>
              <a:t> </a:t>
            </a:r>
            <a:r>
              <a:rPr lang="en-US" dirty="0"/>
              <a:t>The upper bound of input and output voltages of those</a:t>
            </a:r>
            <a:r>
              <a:rPr lang="en-US" baseline="0" dirty="0"/>
              <a:t> pins</a:t>
            </a:r>
            <a:r>
              <a:rPr lang="en-US" dirty="0"/>
              <a:t> is</a:t>
            </a:r>
            <a:r>
              <a:rPr lang="en-US" baseline="0" dirty="0"/>
              <a:t> </a:t>
            </a:r>
            <a:r>
              <a:rPr lang="en-US" dirty="0"/>
              <a:t>usually the supply voltage of the device. Exceeding this value</a:t>
            </a:r>
            <a:r>
              <a:rPr lang="en-US" baseline="0" dirty="0"/>
              <a:t> can, in most cases, causes damage</a:t>
            </a:r>
            <a:r>
              <a:rPr lang="en-US" dirty="0"/>
              <a:t>.</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17</a:t>
            </a:fld>
            <a:endParaRPr lang="en-US" altLang="en-US" dirty="0"/>
          </a:p>
        </p:txBody>
      </p:sp>
    </p:spTree>
    <p:extLst>
      <p:ext uri="{BB962C8B-B14F-4D97-AF65-F5344CB8AC3E}">
        <p14:creationId xmlns:p14="http://schemas.microsoft.com/office/powerpoint/2010/main" val="3253945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0" dirty="0"/>
              <a:t>The block diagram of the AHB GPIO peripheral is illustrated here. It consists of the following blocks: an </a:t>
            </a:r>
            <a:r>
              <a:rPr lang="en-GB" sz="1800" dirty="0"/>
              <a:t>AHB Bus Interface, an Address Decoder, and three 8-bit Registers. </a:t>
            </a:r>
            <a:r>
              <a:rPr lang="en-US" sz="1200" dirty="0">
                <a:latin typeface="Arial" pitchFamily="100" charset="0"/>
                <a:ea typeface="MS PGothic" pitchFamily="34" charset="-128"/>
              </a:rPr>
              <a:t>The input data register holds the data read from external devices; the output data holds the data to be sent to external devices. The direction register contains control bits which determine the type of operation (read or write). </a:t>
            </a:r>
            <a:r>
              <a:rPr lang="en-GB" baseline="0" dirty="0"/>
              <a:t>The AHB interface block is used to manage the flow of data and control signals from the AHB bus to the internal memory space in this peripheral. </a:t>
            </a:r>
            <a:r>
              <a:rPr lang="en-US" sz="1200" dirty="0">
                <a:latin typeface="Arial" pitchFamily="100" charset="0"/>
                <a:ea typeface="MS PGothic" pitchFamily="34" charset="-128"/>
              </a:rPr>
              <a:t>The address decoder generates a select signal to choose which of the three internal registers is read from or written to by the AHB bus interface.</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18</a:t>
            </a:fld>
            <a:endParaRPr lang="en-US" altLang="en-US" dirty="0"/>
          </a:p>
        </p:txBody>
      </p:sp>
    </p:spTree>
    <p:extLst>
      <p:ext uri="{BB962C8B-B14F-4D97-AF65-F5344CB8AC3E}">
        <p14:creationId xmlns:p14="http://schemas.microsoft.com/office/powerpoint/2010/main" val="2696880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eaLnBrk="0" fontAlgn="base" hangingPunct="0">
              <a:spcBef>
                <a:spcPct val="30000"/>
              </a:spcBef>
              <a:spcAft>
                <a:spcPct val="0"/>
              </a:spcAft>
              <a:defRPr/>
            </a:pPr>
            <a:r>
              <a:rPr lang="en-GB" dirty="0"/>
              <a:t>The internal memory space of the GPIO peripheral</a:t>
            </a:r>
            <a:r>
              <a:rPr lang="en-GB" baseline="0" dirty="0"/>
              <a:t> </a:t>
            </a:r>
            <a:r>
              <a:rPr lang="en-GB" dirty="0"/>
              <a:t>is divided between three registers:</a:t>
            </a:r>
            <a:r>
              <a:rPr lang="en-GB" baseline="0" dirty="0"/>
              <a:t> an input </a:t>
            </a:r>
            <a:r>
              <a:rPr lang="en-GB" sz="1200" dirty="0"/>
              <a:t>register, an</a:t>
            </a:r>
            <a:r>
              <a:rPr lang="en-GB" sz="1200" baseline="0" dirty="0"/>
              <a:t> </a:t>
            </a:r>
            <a:r>
              <a:rPr lang="en-GB" sz="1200" dirty="0"/>
              <a:t>output register, and a direction register. Each occupies four bytes. The memory addresses for these registers are specified in this table.</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19</a:t>
            </a:fld>
            <a:endParaRPr lang="en-US" altLang="en-US" dirty="0"/>
          </a:p>
        </p:txBody>
      </p:sp>
    </p:spTree>
    <p:extLst>
      <p:ext uri="{BB962C8B-B14F-4D97-AF65-F5344CB8AC3E}">
        <p14:creationId xmlns:p14="http://schemas.microsoft.com/office/powerpoint/2010/main" val="2658661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 will now learn how to design and implement an AHB 7-segment</a:t>
            </a:r>
            <a:r>
              <a:rPr lang="en-US" baseline="0" dirty="0"/>
              <a:t> p</a:t>
            </a:r>
            <a:r>
              <a:rPr lang="en-US" dirty="0"/>
              <a:t>eripheral, which</a:t>
            </a:r>
            <a:r>
              <a:rPr lang="en-US" baseline="0" dirty="0"/>
              <a:t> interfaces the AHB bus with </a:t>
            </a:r>
            <a:r>
              <a:rPr lang="en-US" dirty="0"/>
              <a:t>7-segment display units.</a:t>
            </a:r>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20</a:t>
            </a:fld>
            <a:endParaRPr lang="en-US" altLang="en-US" dirty="0"/>
          </a:p>
        </p:txBody>
      </p:sp>
    </p:spTree>
    <p:extLst>
      <p:ext uri="{BB962C8B-B14F-4D97-AF65-F5344CB8AC3E}">
        <p14:creationId xmlns:p14="http://schemas.microsoft.com/office/powerpoint/2010/main" val="1204446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module explores </a:t>
            </a:r>
            <a:r>
              <a:rPr lang="en-GB" baseline="0" dirty="0"/>
              <a:t>how to connect the three remaining peripherals to our SoC in order to enhance its functionality. The first is a timer peripheral used to generate interrupt signals; the second, a general purpose input/output peripheral; and the third is a 7-segment display unit.</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a:t>
            </a:fld>
            <a:endParaRPr lang="en-US" altLang="en-US" dirty="0"/>
          </a:p>
        </p:txBody>
      </p:sp>
    </p:spTree>
    <p:extLst>
      <p:ext uri="{BB962C8B-B14F-4D97-AF65-F5344CB8AC3E}">
        <p14:creationId xmlns:p14="http://schemas.microsoft.com/office/powerpoint/2010/main" val="2319365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7-segment display</a:t>
            </a:r>
            <a:r>
              <a:rPr lang="en-US" baseline="0" dirty="0"/>
              <a:t> </a:t>
            </a:r>
            <a:r>
              <a:rPr lang="en-US" dirty="0"/>
              <a:t>is used for displaying numbers or letters.</a:t>
            </a:r>
            <a:r>
              <a:rPr lang="en-US" baseline="0" dirty="0"/>
              <a:t> It is used in many devices such as </a:t>
            </a:r>
            <a:r>
              <a:rPr lang="en-US" dirty="0"/>
              <a:t>electronic meters,</a:t>
            </a:r>
            <a:r>
              <a:rPr lang="en-US" baseline="0" dirty="0"/>
              <a:t> </a:t>
            </a:r>
            <a:r>
              <a:rPr lang="en-US" dirty="0"/>
              <a:t>calculators, and digital clocks. This device</a:t>
            </a:r>
            <a:r>
              <a:rPr lang="en-US" baseline="0" dirty="0"/>
              <a:t> has seven display e</a:t>
            </a:r>
            <a:r>
              <a:rPr lang="en-US" dirty="0"/>
              <a:t>lements</a:t>
            </a:r>
            <a:r>
              <a:rPr lang="en-US" baseline="0" dirty="0"/>
              <a:t> that </a:t>
            </a:r>
            <a:r>
              <a:rPr lang="en-US" dirty="0"/>
              <a:t>can be lit in different combinations to denote Arabic numbers. The seven segments are often</a:t>
            </a:r>
            <a:r>
              <a:rPr lang="en-US" baseline="0" dirty="0"/>
              <a:t> </a:t>
            </a:r>
            <a:r>
              <a:rPr lang="en-US" dirty="0"/>
              <a:t>arranged in a slanted</a:t>
            </a:r>
            <a:r>
              <a:rPr lang="en-US" baseline="0" dirty="0"/>
              <a:t> style in order to help </a:t>
            </a:r>
            <a:r>
              <a:rPr lang="en-US" dirty="0"/>
              <a:t>readability. These segments are of nearly uniform shape and size in most applications. </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21</a:t>
            </a:fld>
            <a:endParaRPr lang="en-US" altLang="en-US" dirty="0"/>
          </a:p>
        </p:txBody>
      </p:sp>
    </p:spTree>
    <p:extLst>
      <p:ext uri="{BB962C8B-B14F-4D97-AF65-F5344CB8AC3E}">
        <p14:creationId xmlns:p14="http://schemas.microsoft.com/office/powerpoint/2010/main" val="877317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eaLnBrk="0" fontAlgn="base" hangingPunct="0">
              <a:spcBef>
                <a:spcPct val="30000"/>
              </a:spcBef>
              <a:spcAft>
                <a:spcPct val="0"/>
              </a:spcAft>
              <a:defRPr/>
            </a:pPr>
            <a:r>
              <a:rPr lang="en-GB" sz="1300" dirty="0"/>
              <a:t>For example, in the </a:t>
            </a:r>
            <a:r>
              <a:rPr lang="en-US" dirty="0"/>
              <a:t>Nexys3 board, each of the four digits is composed of seven segments arranged </a:t>
            </a:r>
            <a:r>
              <a:rPr lang="it-IT" dirty="0"/>
              <a:t>in a “figure 8” pattern. </a:t>
            </a:r>
            <a:r>
              <a:rPr lang="en-US" dirty="0"/>
              <a:t>This board uses twelve pins to control the display unit</a:t>
            </a:r>
            <a:r>
              <a:rPr lang="en-US" baseline="0" dirty="0"/>
              <a:t> as follows:</a:t>
            </a:r>
          </a:p>
          <a:p>
            <a:pPr marL="0" indent="0" defTabSz="966612" eaLnBrk="0" fontAlgn="base" hangingPunct="0">
              <a:spcBef>
                <a:spcPct val="30000"/>
              </a:spcBef>
              <a:spcAft>
                <a:spcPct val="0"/>
              </a:spcAft>
              <a:buFont typeface="Arial" panose="020B0604020202020204" pitchFamily="34" charset="0"/>
              <a:buNone/>
              <a:defRPr/>
            </a:pPr>
            <a:r>
              <a:rPr lang="en-GB" sz="1900" dirty="0"/>
              <a:t>Segment [6:0] (CA.CG): used to switch on or off one segment</a:t>
            </a:r>
          </a:p>
          <a:p>
            <a:pPr marL="0" indent="0" defTabSz="966612" eaLnBrk="0" fontAlgn="base" hangingPunct="0">
              <a:spcBef>
                <a:spcPct val="30000"/>
              </a:spcBef>
              <a:spcAft>
                <a:spcPct val="0"/>
              </a:spcAft>
              <a:buFont typeface="Arial" panose="020B0604020202020204" pitchFamily="34" charset="0"/>
              <a:buNone/>
              <a:defRPr/>
            </a:pPr>
            <a:r>
              <a:rPr lang="en-GB" sz="1900" dirty="0"/>
              <a:t>Dot [0:0] (DP): used to switch the dot bit for one digit</a:t>
            </a:r>
          </a:p>
          <a:p>
            <a:pPr marL="0" indent="0" defTabSz="966612" eaLnBrk="0" fontAlgn="base" hangingPunct="0">
              <a:spcBef>
                <a:spcPct val="30000"/>
              </a:spcBef>
              <a:spcAft>
                <a:spcPct val="0"/>
              </a:spcAft>
              <a:buFont typeface="Arial" panose="020B0604020202020204" pitchFamily="34" charset="0"/>
              <a:buNone/>
              <a:defRPr/>
            </a:pPr>
            <a:r>
              <a:rPr lang="en-GB" sz="1900" dirty="0"/>
              <a:t>Anode [3:0] (AN0---AN3): used to select the four digits, switch on by “0”</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22</a:t>
            </a:fld>
            <a:endParaRPr lang="en-US" altLang="en-US" dirty="0"/>
          </a:p>
        </p:txBody>
      </p:sp>
    </p:spTree>
    <p:extLst>
      <p:ext uri="{BB962C8B-B14F-4D97-AF65-F5344CB8AC3E}">
        <p14:creationId xmlns:p14="http://schemas.microsoft.com/office/powerpoint/2010/main" val="40400090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34"/>
              </a:spcBef>
            </a:pPr>
            <a:endParaRPr lang="en-GB" sz="1900"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23</a:t>
            </a:fld>
            <a:endParaRPr lang="en-US" altLang="en-US" dirty="0"/>
          </a:p>
        </p:txBody>
      </p:sp>
    </p:spTree>
    <p:extLst>
      <p:ext uri="{BB962C8B-B14F-4D97-AF65-F5344CB8AC3E}">
        <p14:creationId xmlns:p14="http://schemas.microsoft.com/office/powerpoint/2010/main" val="11388444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eaLnBrk="0" fontAlgn="base" hangingPunct="0">
              <a:spcBef>
                <a:spcPct val="30000"/>
              </a:spcBef>
              <a:spcAft>
                <a:spcPct val="0"/>
              </a:spcAft>
              <a:defRPr/>
            </a:pPr>
            <a:r>
              <a:rPr lang="en-GB" sz="1200" kern="0" dirty="0"/>
              <a:t>The block diagram of an example </a:t>
            </a:r>
            <a:r>
              <a:rPr lang="en-GB" dirty="0"/>
              <a:t>AHB 7-segment </a:t>
            </a:r>
            <a:r>
              <a:rPr lang="en-GB" sz="1200" kern="0" dirty="0"/>
              <a:t>peripheral is illustrated here. It consists of the following blocks: an </a:t>
            </a:r>
            <a:r>
              <a:rPr lang="en-GB" sz="1800" dirty="0"/>
              <a:t>AHB Bus Interface, an</a:t>
            </a:r>
            <a:r>
              <a:rPr lang="en-GB" sz="1800" baseline="0" dirty="0"/>
              <a:t> a</a:t>
            </a:r>
            <a:r>
              <a:rPr lang="en-GB" sz="1800" dirty="0"/>
              <a:t>ddress decoder, four 4-bit Registers, and a Frequency Divider driving the anode decoder. </a:t>
            </a:r>
            <a:r>
              <a:rPr lang="en-GB" baseline="0" dirty="0"/>
              <a:t>The AHB interface block is used to manage the flow of data and control signals from the AHB bus to the internal memory space in this peripheral. </a:t>
            </a:r>
            <a:r>
              <a:rPr lang="en-US" sz="1200" dirty="0">
                <a:latin typeface="Arial" pitchFamily="100" charset="0"/>
                <a:ea typeface="MS PGothic" pitchFamily="34" charset="-128"/>
              </a:rPr>
              <a:t>The address decoder generates a select signal to choose which of the four internal registers is to be written to by the AHB bus interface. </a:t>
            </a:r>
            <a:r>
              <a:rPr lang="en-GB" sz="1200" dirty="0"/>
              <a:t>The frequency divider is driven by the system clock and used to generate the 1 kHz signal driving the anode decoder block.</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24</a:t>
            </a:fld>
            <a:endParaRPr lang="en-US" altLang="en-US" dirty="0"/>
          </a:p>
        </p:txBody>
      </p:sp>
    </p:spTree>
    <p:extLst>
      <p:ext uri="{BB962C8B-B14F-4D97-AF65-F5344CB8AC3E}">
        <p14:creationId xmlns:p14="http://schemas.microsoft.com/office/powerpoint/2010/main" val="726700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eaLnBrk="0" fontAlgn="base" hangingPunct="0">
              <a:spcBef>
                <a:spcPct val="30000"/>
              </a:spcBef>
              <a:spcAft>
                <a:spcPct val="0"/>
              </a:spcAft>
              <a:defRPr/>
            </a:pPr>
            <a:r>
              <a:rPr lang="en-GB" dirty="0"/>
              <a:t>The internal memory space of the 7-segment display peripheral</a:t>
            </a:r>
            <a:r>
              <a:rPr lang="en-GB" baseline="0" dirty="0"/>
              <a:t> </a:t>
            </a:r>
            <a:r>
              <a:rPr lang="en-GB" dirty="0"/>
              <a:t>is divided between four</a:t>
            </a:r>
            <a:r>
              <a:rPr lang="en-GB" baseline="0" dirty="0"/>
              <a:t> </a:t>
            </a:r>
            <a:r>
              <a:rPr lang="en-GB" dirty="0"/>
              <a:t>registers</a:t>
            </a:r>
            <a:r>
              <a:rPr lang="en-GB" baseline="0" dirty="0"/>
              <a:t>, </a:t>
            </a:r>
            <a:r>
              <a:rPr lang="en-GB" sz="1200" dirty="0"/>
              <a:t>each of which occupies four bytes. The memory addresses for these registers are specified in this table.</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25</a:t>
            </a:fld>
            <a:endParaRPr lang="en-US" altLang="en-US" dirty="0"/>
          </a:p>
        </p:txBody>
      </p:sp>
    </p:spTree>
    <p:extLst>
      <p:ext uri="{BB962C8B-B14F-4D97-AF65-F5344CB8AC3E}">
        <p14:creationId xmlns:p14="http://schemas.microsoft.com/office/powerpoint/2010/main" val="7859884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eaLnBrk="0" fontAlgn="base" hangingPunct="0">
              <a:spcBef>
                <a:spcPct val="30000"/>
              </a:spcBef>
              <a:spcAft>
                <a:spcPct val="0"/>
              </a:spcAft>
              <a:defRPr/>
            </a:pPr>
            <a:r>
              <a:rPr lang="en-GB" dirty="0"/>
              <a:t>Once the designs of the</a:t>
            </a:r>
            <a:r>
              <a:rPr lang="en-GB" baseline="0" dirty="0"/>
              <a:t> timer, GPIO, and 7-segments </a:t>
            </a:r>
            <a:r>
              <a:rPr lang="en-GB" dirty="0"/>
              <a:t>peripherals are</a:t>
            </a:r>
            <a:r>
              <a:rPr lang="en-GB" baseline="0" dirty="0"/>
              <a:t> finished and their behavior is verified through digital simulations</a:t>
            </a:r>
            <a:r>
              <a:rPr lang="en-GB" dirty="0"/>
              <a:t>,</a:t>
            </a:r>
            <a:r>
              <a:rPr lang="en-GB" baseline="0" dirty="0"/>
              <a:t> they can be integrated with the SoC design we have already implemented. Our example SoC design will now have six peripherals, as shown here; each of these needs to have a unique memory space. The table in this slide shows the base and end addresses allocated to each peripheral.</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26</a:t>
            </a:fld>
            <a:endParaRPr lang="en-US" altLang="en-US" dirty="0"/>
          </a:p>
        </p:txBody>
      </p:sp>
    </p:spTree>
    <p:extLst>
      <p:ext uri="{BB962C8B-B14F-4D97-AF65-F5344CB8AC3E}">
        <p14:creationId xmlns:p14="http://schemas.microsoft.com/office/powerpoint/2010/main" val="3739406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itchFamily="100" charset="0"/>
                <a:ea typeface="MS PGothic" pitchFamily="34" charset="-128"/>
              </a:rPr>
              <a:t>One of the common requirements of a processor</a:t>
            </a:r>
            <a:r>
              <a:rPr lang="en-US" sz="1200" baseline="0" dirty="0">
                <a:latin typeface="Arial" pitchFamily="100" charset="0"/>
                <a:ea typeface="MS PGothic" pitchFamily="34" charset="-128"/>
              </a:rPr>
              <a:t> </a:t>
            </a:r>
            <a:r>
              <a:rPr lang="en-US" sz="1200" dirty="0">
                <a:latin typeface="Arial" pitchFamily="100" charset="0"/>
                <a:ea typeface="MS PGothic" pitchFamily="34" charset="-128"/>
              </a:rPr>
              <a:t>is to be able to turn on an output (such as an LED or relay) for a period of time. This functionality can be implemented in software (i.e., software timer) by turning on the device and then turning it off again, causing the microcontroller to decrement a specified number to zero. To avoid</a:t>
            </a:r>
            <a:r>
              <a:rPr lang="en-US" sz="1200" baseline="0" dirty="0">
                <a:latin typeface="Arial" pitchFamily="100" charset="0"/>
                <a:ea typeface="MS PGothic" pitchFamily="34" charset="-128"/>
              </a:rPr>
              <a:t> wasting processor time on this task (i.e., decrementing numbers), hardware timers can be used. This allows the processor to perform other tasks during the on time period. </a:t>
            </a:r>
            <a:r>
              <a:rPr lang="en-US" sz="1200" dirty="0">
                <a:latin typeface="Arial" pitchFamily="100" charset="0"/>
                <a:ea typeface="MS PGothic" pitchFamily="34" charset="-128"/>
              </a:rPr>
              <a:t>Hardware timers also offer higher levels of </a:t>
            </a:r>
            <a:r>
              <a:rPr lang="en-US" dirty="0"/>
              <a:t>time precision, compared to software timers. </a:t>
            </a:r>
            <a:r>
              <a:rPr lang="en-US" sz="1200" dirty="0">
                <a:latin typeface="Arial" pitchFamily="100" charset="0"/>
                <a:ea typeface="MS PGothic" pitchFamily="34" charset="-128"/>
              </a:rPr>
              <a:t>A hardware timer is typically implemented as a digital counter, which uses the period system clock as the basic time unit. It can usually be reset when it reaches a predefined value and generate an interrupt signal. We will now look at the standard architecture of a hardware timer. </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4</a:t>
            </a:fld>
            <a:endParaRPr lang="en-US" altLang="en-US" dirty="0"/>
          </a:p>
        </p:txBody>
      </p:sp>
    </p:spTree>
    <p:extLst>
      <p:ext uri="{BB962C8B-B14F-4D97-AF65-F5344CB8AC3E}">
        <p14:creationId xmlns:p14="http://schemas.microsoft.com/office/powerpoint/2010/main" val="2595236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5</a:t>
            </a:fld>
            <a:endParaRPr lang="en-US" altLang="en-US" dirty="0"/>
          </a:p>
        </p:txBody>
      </p:sp>
    </p:spTree>
    <p:extLst>
      <p:ext uri="{BB962C8B-B14F-4D97-AF65-F5344CB8AC3E}">
        <p14:creationId xmlns:p14="http://schemas.microsoft.com/office/powerpoint/2010/main" val="1486836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The timer register is a digital counter that can be incremented</a:t>
            </a:r>
            <a:r>
              <a:rPr lang="en-GB" baseline="0" dirty="0"/>
              <a:t> or decremented </a:t>
            </a:r>
            <a:r>
              <a:rPr lang="en-GB" dirty="0"/>
              <a:t>at a fixed rate</a:t>
            </a:r>
            <a:r>
              <a:rPr lang="en-GB" baseline="0" dirty="0"/>
              <a:t> that is</a:t>
            </a:r>
            <a:r>
              <a:rPr lang="en-GB" dirty="0"/>
              <a:t> specified</a:t>
            </a:r>
            <a:r>
              <a:rPr lang="en-GB" baseline="0" dirty="0"/>
              <a:t> by the frequency of the prescaler output signal. </a:t>
            </a:r>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6</a:t>
            </a:fld>
            <a:endParaRPr lang="en-US" altLang="en-US" dirty="0"/>
          </a:p>
        </p:txBody>
      </p:sp>
    </p:spTree>
    <p:extLst>
      <p:ext uri="{BB962C8B-B14F-4D97-AF65-F5344CB8AC3E}">
        <p14:creationId xmlns:p14="http://schemas.microsoft.com/office/powerpoint/2010/main" val="1090515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7</a:t>
            </a:fld>
            <a:endParaRPr lang="en-US" altLang="en-US" dirty="0"/>
          </a:p>
        </p:txBody>
      </p:sp>
    </p:spTree>
    <p:extLst>
      <p:ext uri="{BB962C8B-B14F-4D97-AF65-F5344CB8AC3E}">
        <p14:creationId xmlns:p14="http://schemas.microsoft.com/office/powerpoint/2010/main" val="4055783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baseline="0" dirty="0"/>
              <a:t>The c</a:t>
            </a:r>
            <a:r>
              <a:rPr lang="en-GB" sz="1200" dirty="0"/>
              <a:t>apture register is used to take a snapshot of the contents of the timer register at certain moments.</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8</a:t>
            </a:fld>
            <a:endParaRPr lang="en-US" altLang="en-US" dirty="0"/>
          </a:p>
        </p:txBody>
      </p:sp>
    </p:spTree>
    <p:extLst>
      <p:ext uri="{BB962C8B-B14F-4D97-AF65-F5344CB8AC3E}">
        <p14:creationId xmlns:p14="http://schemas.microsoft.com/office/powerpoint/2010/main" val="2228537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400" dirty="0"/>
              <a:t>A standard timer typically has three modes of operation: Compare Mode, Capture Mode, and PWM Mode. Here is an example of the operation of the timer in compare mode. First, the Compare Register is </a:t>
            </a:r>
            <a:r>
              <a:rPr lang="en-GB" sz="1200" dirty="0"/>
              <a:t>preloaded with a desired value; then, the Timer Register is incremented or decremented automatically at a rate defined by the signal frequency at the output of the prescaler. The values in the Compare Register and the Timer Register are automatically compared. Once equal, an interrupt can be generated and the timer register should be reset.</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9</a:t>
            </a:fld>
            <a:endParaRPr lang="en-US" altLang="en-US" dirty="0"/>
          </a:p>
        </p:txBody>
      </p:sp>
    </p:spTree>
    <p:extLst>
      <p:ext uri="{BB962C8B-B14F-4D97-AF65-F5344CB8AC3E}">
        <p14:creationId xmlns:p14="http://schemas.microsoft.com/office/powerpoint/2010/main" val="3759614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10</a:t>
            </a:fld>
            <a:endParaRPr lang="en-US" altLang="en-US" dirty="0"/>
          </a:p>
        </p:txBody>
      </p:sp>
    </p:spTree>
    <p:extLst>
      <p:ext uri="{BB962C8B-B14F-4D97-AF65-F5344CB8AC3E}">
        <p14:creationId xmlns:p14="http://schemas.microsoft.com/office/powerpoint/2010/main" val="37666841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8AD9B17F-0E30-4ADC-88D4-20A157463F8E}"/>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CD4279F1-F98A-4D42-BE2C-F6824E400D1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011A3030-FB66-4CA3-A565-EB5EEB758B3F}"/>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a:extLst/>
          </p:cNvPr>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a:extLst/>
          </p:cNvPr>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a:extLst/>
          </p:cNvPr>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a:extLst/>
          </p:cNvPr>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a:extLst/>
          </p:cNvPr>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a:extLst/>
          </p:cNvPr>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a:extLst/>
          </p:cNvPr>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a:extLst/>
          </p:cNvPr>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a:extLst/>
          </p:cNvPr>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a:extLst/>
          </p:cNvPr>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a:extLst/>
          </p:cNvPr>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a:extLst/>
          </p:cNvPr>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p:cNvPr>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a:extLst/>
          </p:cNvPr>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a:extLst/>
          </p:cNvPr>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a:extLst/>
          </p:cNvPr>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a:extLst/>
          </p:cNvPr>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a:extLst/>
          </p:cNvPr>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a:extLst/>
          </p:cNvPr>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a:extLst/>
          </p:cNvPr>
          <p:cNvSpPr>
            <a:spLocks noGrp="1"/>
          </p:cNvSpPr>
          <p:nvPr>
            <p:ph type="pic" sz="quarter" idx="17"/>
          </p:nvPr>
        </p:nvSpPr>
        <p:spPr>
          <a:xfrm>
            <a:off x="3354388" y="1671610"/>
            <a:ext cx="2606675" cy="1953683"/>
          </a:xfrm>
        </p:spPr>
        <p:txBody>
          <a:bodyPr/>
          <a:lstStyle>
            <a:lvl1pPr marL="0" indent="0">
              <a:buNone/>
              <a:defRPr/>
            </a:lvl1pPr>
          </a:lstStyle>
          <a:p>
            <a:pPr lvl="0"/>
            <a:r>
              <a:rPr lang="en-US" noProof="0" dirty="0"/>
              <a:t>Click icon to add picture</a:t>
            </a:r>
          </a:p>
        </p:txBody>
      </p:sp>
      <p:sp>
        <p:nvSpPr>
          <p:cNvPr id="104" name="Picture Placeholder 5">
            <a:extLst/>
          </p:cNvPr>
          <p:cNvSpPr>
            <a:spLocks noGrp="1"/>
          </p:cNvSpPr>
          <p:nvPr>
            <p:ph type="pic" sz="quarter" idx="18"/>
          </p:nvPr>
        </p:nvSpPr>
        <p:spPr>
          <a:xfrm>
            <a:off x="3354388" y="3809037"/>
            <a:ext cx="2606675" cy="1953683"/>
          </a:xfrm>
        </p:spPr>
        <p:txBody>
          <a:bodyPr/>
          <a:lstStyle>
            <a:lvl1pPr marL="0" indent="0">
              <a:buNone/>
              <a:defRPr/>
            </a:lvl1pPr>
          </a:lstStyle>
          <a:p>
            <a:pPr lvl="0"/>
            <a:r>
              <a:rPr lang="en-US" noProof="0" dirty="0"/>
              <a:t>Click icon to add picture</a:t>
            </a:r>
          </a:p>
        </p:txBody>
      </p:sp>
      <p:sp>
        <p:nvSpPr>
          <p:cNvPr id="105" name="Picture Placeholder 5">
            <a:extLst/>
          </p:cNvPr>
          <p:cNvSpPr>
            <a:spLocks noGrp="1"/>
          </p:cNvSpPr>
          <p:nvPr>
            <p:ph type="pic" sz="quarter" idx="19"/>
          </p:nvPr>
        </p:nvSpPr>
        <p:spPr>
          <a:xfrm>
            <a:off x="9066213" y="1671610"/>
            <a:ext cx="2606675" cy="1953683"/>
          </a:xfrm>
        </p:spPr>
        <p:txBody>
          <a:bodyPr/>
          <a:lstStyle>
            <a:lvl1pPr marL="0" indent="0">
              <a:buNone/>
              <a:defRPr/>
            </a:lvl1pPr>
          </a:lstStyle>
          <a:p>
            <a:pPr lvl="0"/>
            <a:r>
              <a:rPr lang="en-US" noProof="0" dirty="0"/>
              <a:t>Click icon to add picture</a:t>
            </a:r>
          </a:p>
        </p:txBody>
      </p:sp>
      <p:sp>
        <p:nvSpPr>
          <p:cNvPr id="106" name="Picture Placeholder 5">
            <a:extLst/>
          </p:cNvPr>
          <p:cNvSpPr>
            <a:spLocks noGrp="1"/>
          </p:cNvSpPr>
          <p:nvPr>
            <p:ph type="pic" sz="quarter" idx="20"/>
          </p:nvPr>
        </p:nvSpPr>
        <p:spPr>
          <a:xfrm>
            <a:off x="9066213" y="3809037"/>
            <a:ext cx="2606675" cy="1953683"/>
          </a:xfrm>
        </p:spPr>
        <p:txBody>
          <a:bodyPr/>
          <a:lstStyle>
            <a:lvl1pPr marL="0" indent="0">
              <a:buNone/>
              <a:defRPr/>
            </a:lvl1pPr>
          </a:lstStyle>
          <a:p>
            <a:pPr lvl="0"/>
            <a:r>
              <a:rPr lang="en-US" noProof="0" dirty="0"/>
              <a:t>Click icon to add picture</a:t>
            </a:r>
          </a:p>
        </p:txBody>
      </p:sp>
      <p:sp>
        <p:nvSpPr>
          <p:cNvPr id="14" name="Text Placeholder 7">
            <a:extLst/>
          </p:cNvPr>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a:extLst/>
          </p:cNvPr>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a:extLst/>
          </p:cNvPr>
          <p:cNvSpPr>
            <a:spLocks noGrp="1"/>
          </p:cNvSpPr>
          <p:nvPr>
            <p:ph type="pic" sz="quarter" idx="17"/>
          </p:nvPr>
        </p:nvSpPr>
        <p:spPr>
          <a:xfrm>
            <a:off x="6211237" y="1671610"/>
            <a:ext cx="5461651" cy="4086427"/>
          </a:xfrm>
        </p:spPr>
        <p:txBody>
          <a:bodyPr/>
          <a:lstStyle>
            <a:lvl1pPr marL="0" indent="0">
              <a:buNone/>
              <a:defRPr/>
            </a:lvl1pPr>
          </a:lstStyle>
          <a:p>
            <a:pPr lvl="0"/>
            <a:r>
              <a:rPr lang="en-US" noProof="0" dirty="0"/>
              <a:t>Click icon to add picture</a:t>
            </a:r>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a:extLst/>
          </p:cNvPr>
          <p:cNvSpPr>
            <a:spLocks noGrp="1"/>
          </p:cNvSpPr>
          <p:nvPr>
            <p:ph type="tbl" sz="quarter" idx="13"/>
          </p:nvPr>
        </p:nvSpPr>
        <p:spPr>
          <a:xfrm>
            <a:off x="492789" y="1536022"/>
            <a:ext cx="11180867" cy="4087104"/>
          </a:xfrm>
        </p:spPr>
        <p:txBody>
          <a:bodyPr/>
          <a:lstStyle>
            <a:lvl1pPr marL="0" indent="0">
              <a:buNone/>
              <a:defRPr/>
            </a:lvl1pPr>
          </a:lstStyle>
          <a:p>
            <a:pPr lvl="0"/>
            <a:r>
              <a:rPr lang="en-US" noProof="0" dirty="0"/>
              <a:t>Click icon to add table</a:t>
            </a:r>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97E2E261-7BED-4DD4-B009-2B25A53A4EBF}"/>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853851FE-FFF1-472C-AEC9-BE3EC0DF692A}"/>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B1371B1D-E5D0-498C-9B3E-67F1875CD52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2A34492-F104-49D9-B2A8-5887D4BE4189}"/>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3" name="Picture 8">
            <a:extLst>
              <a:ext uri="{FF2B5EF4-FFF2-40B4-BE49-F238E27FC236}">
                <a16:creationId xmlns:a16="http://schemas.microsoft.com/office/drawing/2014/main"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74C27F2-5006-428E-B404-DFA19F59A57A}"/>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5" name="Rectangle 4">
            <a:extLst>
              <a:ext uri="{FF2B5EF4-FFF2-40B4-BE49-F238E27FC236}">
                <a16:creationId xmlns:a16="http://schemas.microsoft.com/office/drawing/2014/main"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a:solidFill>
                  <a:schemeClr val="bg1"/>
                </a:solidFill>
              </a:rPr>
              <a:t>Danke!</a:t>
            </a:r>
          </a:p>
          <a:p>
            <a:pPr>
              <a:defRPr/>
            </a:pPr>
            <a:r>
              <a:rPr lang="en-US" altLang="en-US" sz="3700" dirty="0">
                <a:solidFill>
                  <a:schemeClr val="bg1"/>
                </a:solidFill>
              </a:rPr>
              <a:t>Merci!</a:t>
            </a:r>
          </a:p>
          <a:p>
            <a:pPr>
              <a:defRPr/>
            </a:pPr>
            <a:r>
              <a:rPr lang="en-US" altLang="en-US" sz="3700" dirty="0">
                <a:solidFill>
                  <a:schemeClr val="bg1"/>
                </a:solidFill>
              </a:rPr>
              <a:t>谢谢!</a:t>
            </a:r>
          </a:p>
          <a:p>
            <a:pPr>
              <a:defRPr/>
            </a:pPr>
            <a:r>
              <a:rPr lang="en-US" altLang="en-US" sz="3700" dirty="0">
                <a:solidFill>
                  <a:schemeClr val="bg1"/>
                </a:solidFill>
              </a:rPr>
              <a:t>ありがとう!</a:t>
            </a:r>
          </a:p>
          <a:p>
            <a:pPr>
              <a:defRPr/>
            </a:pPr>
            <a:r>
              <a:rPr lang="en-US" altLang="en-US" sz="3700" dirty="0">
                <a:solidFill>
                  <a:schemeClr val="bg1"/>
                </a:solidFill>
              </a:rPr>
              <a:t>Gracias!</a:t>
            </a:r>
          </a:p>
          <a:p>
            <a:pPr>
              <a:defRPr/>
            </a:pPr>
            <a:r>
              <a:rPr lang="en-US" altLang="en-US" sz="3700" dirty="0">
                <a:solidFill>
                  <a:schemeClr val="bg1"/>
                </a:solidFill>
              </a:rPr>
              <a:t>Kiitos!</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EDCEC421-DC18-4F4D-908C-1BDA875A15E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60469B51-4F41-474D-899C-9101B8E89B06}"/>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3" name="TextBox 2">
            <a:extLst>
              <a:ext uri="{FF2B5EF4-FFF2-40B4-BE49-F238E27FC236}">
                <a16:creationId xmlns:a16="http://schemas.microsoft.com/office/drawing/2014/main" id="{310E89F6-8B1D-440B-A606-D6472285A2D4}"/>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4" name="Rectangle 3">
            <a:extLst>
              <a:ext uri="{FF2B5EF4-FFF2-40B4-BE49-F238E27FC236}">
                <a16:creationId xmlns:a16="http://schemas.microsoft.com/office/drawing/2014/main"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id="{A67728C3-36B0-449B-A0E3-6FDE16164B47}"/>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br>
              <a:rPr lang="en-US" altLang="x-none" sz="1200" dirty="0">
                <a:solidFill>
                  <a:schemeClr val="bg1"/>
                </a:solidFill>
              </a:rPr>
            </a:br>
            <a:r>
              <a:rPr lang="en-US" altLang="x-none" sz="1200" dirty="0">
                <a:solidFill>
                  <a:schemeClr val="bg1"/>
                </a:solidFill>
              </a:rPr>
              <a:t>www.arm.com/company/policies/trademarks</a:t>
            </a:r>
          </a:p>
        </p:txBody>
      </p:sp>
      <p:pic>
        <p:nvPicPr>
          <p:cNvPr id="7" name="Picture 12">
            <a:extLst>
              <a:ext uri="{FF2B5EF4-FFF2-40B4-BE49-F238E27FC236}">
                <a16:creationId xmlns:a16="http://schemas.microsoft.com/office/drawing/2014/main"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a:extLst/>
          </p:cNvPr>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2E4E07A-6819-4C29-BF28-4F83F8BD2D4B}"/>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3D57E3AF-04F8-4E7D-9BA5-B48233D16A5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6B75FFE4-11B1-46BA-8330-0110FEFE81FB}"/>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86ACCD9-F471-43BC-B77A-0C37A0363EE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tx2"/>
              </a:solidFill>
              <a:cs typeface="ＭＳ Ｐゴシック" charset="0"/>
            </a:endParaRPr>
          </a:p>
        </p:txBody>
      </p:sp>
      <p:sp>
        <p:nvSpPr>
          <p:cNvPr id="8" name="TextBox 20">
            <a:extLst>
              <a:ext uri="{FF2B5EF4-FFF2-40B4-BE49-F238E27FC236}">
                <a16:creationId xmlns:a16="http://schemas.microsoft.com/office/drawing/2014/main" id="{5B1BEE8E-C9DD-4507-ABC1-BE5E4AA64E0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p:cNvPr>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a:extLst/>
          </p:cNvPr>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a:extLst/>
          </p:cNvPr>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id="{6972167F-6CB3-4785-B2B2-AD65609A7955}"/>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8B1EE9D2-8B68-4D93-9C86-8338D46F4C46}"/>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id="{88B94D0A-8607-4811-8C63-2236031788C2}"/>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id="{92152423-4E66-421D-8D42-F851512FB599}"/>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 name="Text Placeholder 2">
            <a:extLst/>
          </p:cNvPr>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id="{8E97ECFD-1DCA-4409-BCAA-67793DDCA550}"/>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id="{BF72FE98-121C-4E05-9B4E-5A9C4E4C705B}"/>
              </a:ext>
            </a:extLst>
          </p:cNvPr>
          <p:cNvSpPr txBox="1">
            <a:spLocks noChangeArrowheads="1"/>
          </p:cNvSpPr>
          <p:nvPr userDrawn="1"/>
        </p:nvSpPr>
        <p:spPr bwMode="auto">
          <a:xfrm>
            <a:off x="492125" y="6430963"/>
            <a:ext cx="312738"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1030" name="Picture 6">
            <a:extLst>
              <a:ext uri="{FF2B5EF4-FFF2-40B4-BE49-F238E27FC236}">
                <a16:creationId xmlns:a16="http://schemas.microsoft.com/office/drawing/2014/main" id="{3DCABB85-C4DD-4C7F-92ED-6C057E9F5511}"/>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69F7-95CB-48D6-AF90-353C0C79A9D9}"/>
              </a:ext>
            </a:extLst>
          </p:cNvPr>
          <p:cNvSpPr>
            <a:spLocks noGrp="1"/>
          </p:cNvSpPr>
          <p:nvPr>
            <p:ph type="title"/>
          </p:nvPr>
        </p:nvSpPr>
        <p:spPr>
          <a:xfrm>
            <a:off x="3157870" y="1563688"/>
            <a:ext cx="8181643" cy="1555750"/>
          </a:xfrm>
        </p:spPr>
        <p:txBody>
          <a:bodyPr wrap="square" numCol="1" compatLnSpc="1">
            <a:prstTxWarp prst="textNoShape">
              <a:avLst/>
            </a:prstTxWarp>
          </a:bodyPr>
          <a:lstStyle/>
          <a:p>
            <a:pPr>
              <a:defRPr/>
            </a:pPr>
            <a:br>
              <a:rPr lang="en-GB" sz="6000" dirty="0"/>
            </a:br>
            <a:r>
              <a:rPr lang="en-GB" sz="6000" dirty="0"/>
              <a:t>Timer, GPIO and </a:t>
            </a:r>
            <a:br>
              <a:rPr lang="en-GB" sz="6000" dirty="0"/>
            </a:br>
            <a:r>
              <a:rPr lang="en-GB" sz="6000" dirty="0"/>
              <a:t>7-Segment Peripherals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Timer Operation Modes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131888"/>
            <a:ext cx="11180763" cy="4086225"/>
          </a:xfrm>
        </p:spPr>
        <p:txBody>
          <a:bodyPr wrap="square" numCol="1" anchor="t" anchorCtr="0" compatLnSpc="1">
            <a:prstTxWarp prst="textNoShape">
              <a:avLst/>
            </a:prstTxWarp>
          </a:bodyPr>
          <a:lstStyle/>
          <a:p>
            <a:r>
              <a:rPr lang="en-GB" dirty="0"/>
              <a:t>Capture mode</a:t>
            </a:r>
            <a:endParaRPr lang="en-US" altLang="en-US" dirty="0">
              <a:ea typeface="ＭＳ Ｐゴシック" panose="020B0600070205080204" pitchFamily="34" charset="-128"/>
            </a:endParaRPr>
          </a:p>
        </p:txBody>
      </p:sp>
      <p:graphicFrame>
        <p:nvGraphicFramePr>
          <p:cNvPr id="5" name="Content Placeholder 2">
            <a:extLst>
              <a:ext uri="{FF2B5EF4-FFF2-40B4-BE49-F238E27FC236}">
                <a16:creationId xmlns:a16="http://schemas.microsoft.com/office/drawing/2014/main" id="{4F3C109D-6041-4682-A779-3C00BDD4CBF8}"/>
              </a:ext>
            </a:extLst>
          </p:cNvPr>
          <p:cNvGraphicFramePr>
            <a:graphicFrameLocks/>
          </p:cNvGraphicFramePr>
          <p:nvPr>
            <p:extLst>
              <p:ext uri="{D42A27DB-BD31-4B8C-83A1-F6EECF244321}">
                <p14:modId xmlns:p14="http://schemas.microsoft.com/office/powerpoint/2010/main" val="991337000"/>
              </p:ext>
            </p:extLst>
          </p:nvPr>
        </p:nvGraphicFramePr>
        <p:xfrm>
          <a:off x="307534" y="1529317"/>
          <a:ext cx="11385150" cy="27776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3FFED77C-AE01-4438-951B-02C55562D35D}"/>
              </a:ext>
            </a:extLst>
          </p:cNvPr>
          <p:cNvSpPr/>
          <p:nvPr/>
        </p:nvSpPr>
        <p:spPr bwMode="auto">
          <a:xfrm>
            <a:off x="5759317" y="5792789"/>
            <a:ext cx="2553819" cy="3778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mn-cs"/>
              </a:rPr>
              <a:t>Timer Register</a:t>
            </a:r>
          </a:p>
        </p:txBody>
      </p:sp>
      <p:sp>
        <p:nvSpPr>
          <p:cNvPr id="7" name="Rectangle 6">
            <a:extLst>
              <a:ext uri="{FF2B5EF4-FFF2-40B4-BE49-F238E27FC236}">
                <a16:creationId xmlns:a16="http://schemas.microsoft.com/office/drawing/2014/main" id="{D87F9C0E-307F-4B66-998A-C0578F192CE8}"/>
              </a:ext>
            </a:extLst>
          </p:cNvPr>
          <p:cNvSpPr/>
          <p:nvPr/>
        </p:nvSpPr>
        <p:spPr bwMode="auto">
          <a:xfrm>
            <a:off x="5759317" y="4486275"/>
            <a:ext cx="2553819" cy="376238"/>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mn-cs"/>
              </a:rPr>
              <a:t>Capture Register</a:t>
            </a:r>
          </a:p>
        </p:txBody>
      </p:sp>
      <p:grpSp>
        <p:nvGrpSpPr>
          <p:cNvPr id="8" name="Group 11">
            <a:extLst>
              <a:ext uri="{FF2B5EF4-FFF2-40B4-BE49-F238E27FC236}">
                <a16:creationId xmlns:a16="http://schemas.microsoft.com/office/drawing/2014/main" id="{07683054-7878-4D99-88F5-976454E577DB}"/>
              </a:ext>
            </a:extLst>
          </p:cNvPr>
          <p:cNvGrpSpPr>
            <a:grpSpLocks/>
          </p:cNvGrpSpPr>
          <p:nvPr/>
        </p:nvGrpSpPr>
        <p:grpSpPr bwMode="auto">
          <a:xfrm>
            <a:off x="1540332" y="5113338"/>
            <a:ext cx="524728" cy="393700"/>
            <a:chOff x="1238250" y="5026479"/>
            <a:chExt cx="393246" cy="393246"/>
          </a:xfrm>
          <a:effectLst>
            <a:outerShdw blurRad="50800" dist="38100" dir="2700000" algn="tl" rotWithShape="0">
              <a:prstClr val="black">
                <a:alpha val="40000"/>
              </a:prstClr>
            </a:outerShdw>
          </a:effectLst>
        </p:grpSpPr>
        <p:sp>
          <p:nvSpPr>
            <p:cNvPr id="9" name="Rectangle 8">
              <a:extLst>
                <a:ext uri="{FF2B5EF4-FFF2-40B4-BE49-F238E27FC236}">
                  <a16:creationId xmlns:a16="http://schemas.microsoft.com/office/drawing/2014/main" id="{2CE853B8-3BA2-450D-B1F5-B8DFC1434C70}"/>
                </a:ext>
              </a:extLst>
            </p:cNvPr>
            <p:cNvSpPr/>
            <p:nvPr/>
          </p:nvSpPr>
          <p:spPr bwMode="auto">
            <a:xfrm>
              <a:off x="1238250" y="5026479"/>
              <a:ext cx="393246" cy="393246"/>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mn-cs"/>
              </a:endParaRPr>
            </a:p>
          </p:txBody>
        </p:sp>
        <p:cxnSp>
          <p:nvCxnSpPr>
            <p:cNvPr id="10" name="Straight Connector 9">
              <a:extLst>
                <a:ext uri="{FF2B5EF4-FFF2-40B4-BE49-F238E27FC236}">
                  <a16:creationId xmlns:a16="http://schemas.microsoft.com/office/drawing/2014/main" id="{55578BBD-ABD9-4BCD-94F1-645A18F39615}"/>
                </a:ext>
              </a:extLst>
            </p:cNvPr>
            <p:cNvCxnSpPr/>
            <p:nvPr/>
          </p:nvCxnSpPr>
          <p:spPr bwMode="auto">
            <a:xfrm>
              <a:off x="1238250" y="5026479"/>
              <a:ext cx="393246" cy="39324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B89E0E47-BE8D-4C9F-8DA2-192EE58945A3}"/>
                </a:ext>
              </a:extLst>
            </p:cNvPr>
            <p:cNvCxnSpPr/>
            <p:nvPr/>
          </p:nvCxnSpPr>
          <p:spPr bwMode="auto">
            <a:xfrm flipH="1">
              <a:off x="1238250" y="5026479"/>
              <a:ext cx="393246" cy="39324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sp>
        <p:nvSpPr>
          <p:cNvPr id="12" name="Rectangle 11">
            <a:extLst>
              <a:ext uri="{FF2B5EF4-FFF2-40B4-BE49-F238E27FC236}">
                <a16:creationId xmlns:a16="http://schemas.microsoft.com/office/drawing/2014/main" id="{ECE0FF79-DD36-4434-B883-7AFF0220BB7F}"/>
              </a:ext>
            </a:extLst>
          </p:cNvPr>
          <p:cNvSpPr/>
          <p:nvPr/>
        </p:nvSpPr>
        <p:spPr bwMode="auto">
          <a:xfrm>
            <a:off x="3131444" y="5113339"/>
            <a:ext cx="1561490" cy="377825"/>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mn-cs"/>
              </a:rPr>
              <a:t>Prescaler</a:t>
            </a:r>
          </a:p>
        </p:txBody>
      </p:sp>
      <p:cxnSp>
        <p:nvCxnSpPr>
          <p:cNvPr id="13" name="Straight Arrow Connector 12">
            <a:extLst>
              <a:ext uri="{FF2B5EF4-FFF2-40B4-BE49-F238E27FC236}">
                <a16:creationId xmlns:a16="http://schemas.microsoft.com/office/drawing/2014/main" id="{2A7E6AB0-E018-40AD-957B-0BB58220C27A}"/>
              </a:ext>
            </a:extLst>
          </p:cNvPr>
          <p:cNvCxnSpPr>
            <a:stCxn id="9" idx="3"/>
          </p:cNvCxnSpPr>
          <p:nvPr/>
        </p:nvCxnSpPr>
        <p:spPr bwMode="auto">
          <a:xfrm>
            <a:off x="2065060" y="5310188"/>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4" name="Straight Arrow Connector 13">
            <a:extLst>
              <a:ext uri="{FF2B5EF4-FFF2-40B4-BE49-F238E27FC236}">
                <a16:creationId xmlns:a16="http://schemas.microsoft.com/office/drawing/2014/main" id="{ADC39285-0F43-4AC4-A6E9-7CEDB3C58B69}"/>
              </a:ext>
            </a:extLst>
          </p:cNvPr>
          <p:cNvCxnSpPr>
            <a:stCxn id="6" idx="0"/>
            <a:endCxn id="7" idx="2"/>
          </p:cNvCxnSpPr>
          <p:nvPr/>
        </p:nvCxnSpPr>
        <p:spPr bwMode="auto">
          <a:xfrm flipV="1">
            <a:off x="7035168" y="4862514"/>
            <a:ext cx="0" cy="930275"/>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5" name="Straight Arrow Connector 14">
            <a:extLst>
              <a:ext uri="{FF2B5EF4-FFF2-40B4-BE49-F238E27FC236}">
                <a16:creationId xmlns:a16="http://schemas.microsoft.com/office/drawing/2014/main" id="{00C4487A-B308-4225-913A-59AD1E7A8442}"/>
              </a:ext>
            </a:extLst>
          </p:cNvPr>
          <p:cNvCxnSpPr/>
          <p:nvPr/>
        </p:nvCxnSpPr>
        <p:spPr bwMode="auto">
          <a:xfrm>
            <a:off x="4692933" y="5310188"/>
            <a:ext cx="2183547"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6" name="Straight Arrow Connector 15">
            <a:extLst>
              <a:ext uri="{FF2B5EF4-FFF2-40B4-BE49-F238E27FC236}">
                <a16:creationId xmlns:a16="http://schemas.microsoft.com/office/drawing/2014/main" id="{7AA126F6-DEE0-48DD-9535-98D404D0C4A6}"/>
              </a:ext>
            </a:extLst>
          </p:cNvPr>
          <p:cNvCxnSpPr/>
          <p:nvPr/>
        </p:nvCxnSpPr>
        <p:spPr bwMode="auto">
          <a:xfrm>
            <a:off x="7210782" y="5310188"/>
            <a:ext cx="2168737"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17" name="TextBox 28">
            <a:extLst>
              <a:ext uri="{FF2B5EF4-FFF2-40B4-BE49-F238E27FC236}">
                <a16:creationId xmlns:a16="http://schemas.microsoft.com/office/drawing/2014/main" id="{424AA9A0-94A1-49C9-829D-7F7884EBDE96}"/>
              </a:ext>
            </a:extLst>
          </p:cNvPr>
          <p:cNvSpPr txBox="1">
            <a:spLocks noChangeArrowheads="1"/>
          </p:cNvSpPr>
          <p:nvPr/>
        </p:nvSpPr>
        <p:spPr bwMode="auto">
          <a:xfrm>
            <a:off x="9504354" y="5141914"/>
            <a:ext cx="20692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Interrupt Event</a:t>
            </a:r>
          </a:p>
        </p:txBody>
      </p:sp>
      <p:sp>
        <p:nvSpPr>
          <p:cNvPr id="18" name="TextBox 29">
            <a:extLst>
              <a:ext uri="{FF2B5EF4-FFF2-40B4-BE49-F238E27FC236}">
                <a16:creationId xmlns:a16="http://schemas.microsoft.com/office/drawing/2014/main" id="{18A2DF48-A8A1-4551-84DE-375EC7900823}"/>
              </a:ext>
            </a:extLst>
          </p:cNvPr>
          <p:cNvSpPr txBox="1">
            <a:spLocks noChangeArrowheads="1"/>
          </p:cNvSpPr>
          <p:nvPr/>
        </p:nvSpPr>
        <p:spPr bwMode="auto">
          <a:xfrm>
            <a:off x="888653" y="5575301"/>
            <a:ext cx="183020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Event Source</a:t>
            </a:r>
          </a:p>
        </p:txBody>
      </p:sp>
      <p:sp>
        <p:nvSpPr>
          <p:cNvPr id="19" name="Isosceles Triangle 18">
            <a:extLst>
              <a:ext uri="{FF2B5EF4-FFF2-40B4-BE49-F238E27FC236}">
                <a16:creationId xmlns:a16="http://schemas.microsoft.com/office/drawing/2014/main" id="{3ADE682B-3361-4127-90A0-A5548EE5E3FC}"/>
              </a:ext>
            </a:extLst>
          </p:cNvPr>
          <p:cNvSpPr/>
          <p:nvPr/>
        </p:nvSpPr>
        <p:spPr bwMode="auto">
          <a:xfrm>
            <a:off x="6766457" y="5159376"/>
            <a:ext cx="537423" cy="347663"/>
          </a:xfrm>
          <a:prstGeom prst="triangle">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cs typeface="+mn-cs"/>
            </a:endParaRPr>
          </a:p>
        </p:txBody>
      </p:sp>
      <p:sp>
        <p:nvSpPr>
          <p:cNvPr id="20" name="TextBox 31">
            <a:extLst>
              <a:ext uri="{FF2B5EF4-FFF2-40B4-BE49-F238E27FC236}">
                <a16:creationId xmlns:a16="http://schemas.microsoft.com/office/drawing/2014/main" id="{E24B4937-B48E-4073-B61D-CEA4C0396805}"/>
              </a:ext>
            </a:extLst>
          </p:cNvPr>
          <p:cNvSpPr txBox="1">
            <a:spLocks noChangeArrowheads="1"/>
          </p:cNvSpPr>
          <p:nvPr/>
        </p:nvSpPr>
        <p:spPr bwMode="auto">
          <a:xfrm>
            <a:off x="4722555" y="4978401"/>
            <a:ext cx="2073523"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dirty="0"/>
              <a:t>Capture Enable</a:t>
            </a:r>
          </a:p>
        </p:txBody>
      </p:sp>
    </p:spTree>
    <p:extLst>
      <p:ext uri="{BB962C8B-B14F-4D97-AF65-F5344CB8AC3E}">
        <p14:creationId xmlns:p14="http://schemas.microsoft.com/office/powerpoint/2010/main" val="2993584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Timer Operation Mode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033125" cy="4086225"/>
          </a:xfrm>
        </p:spPr>
        <p:txBody>
          <a:bodyPr wrap="square" numCol="1" anchor="t" anchorCtr="0" compatLnSpc="1">
            <a:prstTxWarp prst="textNoShape">
              <a:avLst/>
            </a:prstTxWarp>
          </a:bodyPr>
          <a:lstStyle/>
          <a:p>
            <a:r>
              <a:rPr lang="en-US" altLang="en-US" dirty="0">
                <a:ea typeface="ＭＳ Ｐゴシック" panose="020B0600070205080204" pitchFamily="34" charset="-128"/>
              </a:rPr>
              <a:t>Pulse-width modulation (PWM) mode</a:t>
            </a:r>
          </a:p>
          <a:p>
            <a:pPr lvl="1"/>
            <a:r>
              <a:rPr lang="en-IN" altLang="en-US" dirty="0">
                <a:ea typeface="ＭＳ Ｐゴシック" panose="020B0600070205080204" pitchFamily="34" charset="-128"/>
              </a:rPr>
              <a:t>PWD uses the width of the pulse to modulate an amplitude.</a:t>
            </a:r>
          </a:p>
          <a:p>
            <a:pPr lvl="1"/>
            <a:r>
              <a:rPr lang="en-IN" altLang="en-US" dirty="0">
                <a:ea typeface="ＭＳ Ｐゴシック" panose="020B0600070205080204" pitchFamily="34" charset="-128"/>
              </a:rPr>
              <a:t>Mainly used for power supplied electrical devices</a:t>
            </a:r>
          </a:p>
          <a:p>
            <a:pPr lvl="1"/>
            <a:r>
              <a:rPr lang="en-IN" altLang="en-US" dirty="0">
                <a:ea typeface="ＭＳ Ｐゴシック" panose="020B0600070205080204" pitchFamily="34" charset="-128"/>
              </a:rPr>
              <a:t>Pulse frequency ranges from a few kHz (e.g., motor drive) to hundreds of kHz (e.g., audio amplifier, computer power supplies).</a:t>
            </a:r>
            <a:endParaRPr lang="en-US" altLang="en-US" dirty="0">
              <a:ea typeface="ＭＳ Ｐゴシック" panose="020B0600070205080204" pitchFamily="34" charset="-128"/>
            </a:endParaRPr>
          </a:p>
        </p:txBody>
      </p:sp>
      <p:cxnSp>
        <p:nvCxnSpPr>
          <p:cNvPr id="5" name="Straight Arrow Connector 4">
            <a:extLst>
              <a:ext uri="{FF2B5EF4-FFF2-40B4-BE49-F238E27FC236}">
                <a16:creationId xmlns:a16="http://schemas.microsoft.com/office/drawing/2014/main" id="{EE4004F8-42DF-4C35-8339-5E15613E26D0}"/>
              </a:ext>
            </a:extLst>
          </p:cNvPr>
          <p:cNvCxnSpPr/>
          <p:nvPr/>
        </p:nvCxnSpPr>
        <p:spPr bwMode="auto">
          <a:xfrm>
            <a:off x="1895792" y="5597525"/>
            <a:ext cx="9309696"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6" name="Straight Connector 4">
            <a:extLst>
              <a:ext uri="{FF2B5EF4-FFF2-40B4-BE49-F238E27FC236}">
                <a16:creationId xmlns:a16="http://schemas.microsoft.com/office/drawing/2014/main" id="{C444F8C4-6743-481F-B0DD-0885C5E85FBA}"/>
              </a:ext>
            </a:extLst>
          </p:cNvPr>
          <p:cNvCxnSpPr>
            <a:cxnSpLocks noChangeShapeType="1"/>
          </p:cNvCxnSpPr>
          <p:nvPr/>
        </p:nvCxnSpPr>
        <p:spPr bwMode="auto">
          <a:xfrm>
            <a:off x="1895793" y="5557838"/>
            <a:ext cx="300449"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7" name="Straight Connector 6">
            <a:extLst>
              <a:ext uri="{FF2B5EF4-FFF2-40B4-BE49-F238E27FC236}">
                <a16:creationId xmlns:a16="http://schemas.microsoft.com/office/drawing/2014/main" id="{1027CA81-15CD-4544-BC9F-A626FFFE13C6}"/>
              </a:ext>
            </a:extLst>
          </p:cNvPr>
          <p:cNvCxnSpPr>
            <a:cxnSpLocks noChangeShapeType="1"/>
          </p:cNvCxnSpPr>
          <p:nvPr/>
        </p:nvCxnSpPr>
        <p:spPr bwMode="auto">
          <a:xfrm flipV="1">
            <a:off x="2196242"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8" name="Straight Connector 8">
            <a:extLst>
              <a:ext uri="{FF2B5EF4-FFF2-40B4-BE49-F238E27FC236}">
                <a16:creationId xmlns:a16="http://schemas.microsoft.com/office/drawing/2014/main" id="{A4AA628A-121E-48E6-A0F3-DBFC77B9DBB8}"/>
              </a:ext>
            </a:extLst>
          </p:cNvPr>
          <p:cNvCxnSpPr>
            <a:cxnSpLocks noChangeShapeType="1"/>
          </p:cNvCxnSpPr>
          <p:nvPr/>
        </p:nvCxnSpPr>
        <p:spPr bwMode="auto">
          <a:xfrm>
            <a:off x="2196242" y="4486275"/>
            <a:ext cx="256017"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9" name="Straight Connector 9">
            <a:extLst>
              <a:ext uri="{FF2B5EF4-FFF2-40B4-BE49-F238E27FC236}">
                <a16:creationId xmlns:a16="http://schemas.microsoft.com/office/drawing/2014/main" id="{0AFA1A44-61E6-4B7A-93B5-B4027D86847A}"/>
              </a:ext>
            </a:extLst>
          </p:cNvPr>
          <p:cNvCxnSpPr>
            <a:cxnSpLocks noChangeShapeType="1"/>
          </p:cNvCxnSpPr>
          <p:nvPr/>
        </p:nvCxnSpPr>
        <p:spPr bwMode="auto">
          <a:xfrm flipV="1">
            <a:off x="2452259"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0" name="Straight Connector 10">
            <a:extLst>
              <a:ext uri="{FF2B5EF4-FFF2-40B4-BE49-F238E27FC236}">
                <a16:creationId xmlns:a16="http://schemas.microsoft.com/office/drawing/2014/main" id="{306C2F32-8785-49C8-9FA7-68AE33D34D09}"/>
              </a:ext>
            </a:extLst>
          </p:cNvPr>
          <p:cNvCxnSpPr>
            <a:cxnSpLocks noChangeShapeType="1"/>
          </p:cNvCxnSpPr>
          <p:nvPr/>
        </p:nvCxnSpPr>
        <p:spPr bwMode="auto">
          <a:xfrm>
            <a:off x="2452259" y="5557838"/>
            <a:ext cx="691879"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1" name="Straight Connector 13">
            <a:extLst>
              <a:ext uri="{FF2B5EF4-FFF2-40B4-BE49-F238E27FC236}">
                <a16:creationId xmlns:a16="http://schemas.microsoft.com/office/drawing/2014/main" id="{92956763-B893-47C0-8619-BADD9FF461D8}"/>
              </a:ext>
            </a:extLst>
          </p:cNvPr>
          <p:cNvCxnSpPr>
            <a:cxnSpLocks noChangeShapeType="1"/>
          </p:cNvCxnSpPr>
          <p:nvPr/>
        </p:nvCxnSpPr>
        <p:spPr bwMode="auto">
          <a:xfrm flipV="1">
            <a:off x="3144138"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2" name="Straight Connector 14">
            <a:extLst>
              <a:ext uri="{FF2B5EF4-FFF2-40B4-BE49-F238E27FC236}">
                <a16:creationId xmlns:a16="http://schemas.microsoft.com/office/drawing/2014/main" id="{759BB435-6C5A-4F33-A2E6-2D4E1D46D65B}"/>
              </a:ext>
            </a:extLst>
          </p:cNvPr>
          <p:cNvCxnSpPr>
            <a:cxnSpLocks noChangeShapeType="1"/>
          </p:cNvCxnSpPr>
          <p:nvPr/>
        </p:nvCxnSpPr>
        <p:spPr bwMode="auto">
          <a:xfrm>
            <a:off x="3144138" y="4486275"/>
            <a:ext cx="541655"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3" name="Straight Connector 15">
            <a:extLst>
              <a:ext uri="{FF2B5EF4-FFF2-40B4-BE49-F238E27FC236}">
                <a16:creationId xmlns:a16="http://schemas.microsoft.com/office/drawing/2014/main" id="{C775896B-12C6-4B32-A0E6-9708DF866FC1}"/>
              </a:ext>
            </a:extLst>
          </p:cNvPr>
          <p:cNvCxnSpPr>
            <a:cxnSpLocks noChangeShapeType="1"/>
          </p:cNvCxnSpPr>
          <p:nvPr/>
        </p:nvCxnSpPr>
        <p:spPr bwMode="auto">
          <a:xfrm flipV="1">
            <a:off x="3685793"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4" name="Straight Connector 16">
            <a:extLst>
              <a:ext uri="{FF2B5EF4-FFF2-40B4-BE49-F238E27FC236}">
                <a16:creationId xmlns:a16="http://schemas.microsoft.com/office/drawing/2014/main" id="{6564E21C-31F2-4DBC-9E83-2AF9A5B4D7CF}"/>
              </a:ext>
            </a:extLst>
          </p:cNvPr>
          <p:cNvCxnSpPr>
            <a:cxnSpLocks noChangeShapeType="1"/>
          </p:cNvCxnSpPr>
          <p:nvPr/>
        </p:nvCxnSpPr>
        <p:spPr bwMode="auto">
          <a:xfrm>
            <a:off x="3685793" y="5557838"/>
            <a:ext cx="406241"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5" name="Straight Connector 19">
            <a:extLst>
              <a:ext uri="{FF2B5EF4-FFF2-40B4-BE49-F238E27FC236}">
                <a16:creationId xmlns:a16="http://schemas.microsoft.com/office/drawing/2014/main" id="{C51E99F9-198F-4DA0-AB02-06A6B6D8A866}"/>
              </a:ext>
            </a:extLst>
          </p:cNvPr>
          <p:cNvCxnSpPr>
            <a:cxnSpLocks noChangeShapeType="1"/>
          </p:cNvCxnSpPr>
          <p:nvPr/>
        </p:nvCxnSpPr>
        <p:spPr bwMode="auto">
          <a:xfrm flipV="1">
            <a:off x="4096266"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6" name="Straight Connector 20">
            <a:extLst>
              <a:ext uri="{FF2B5EF4-FFF2-40B4-BE49-F238E27FC236}">
                <a16:creationId xmlns:a16="http://schemas.microsoft.com/office/drawing/2014/main" id="{4A60F362-A8F1-46BC-B57F-A6E0C093356B}"/>
              </a:ext>
            </a:extLst>
          </p:cNvPr>
          <p:cNvCxnSpPr>
            <a:cxnSpLocks noChangeShapeType="1"/>
          </p:cNvCxnSpPr>
          <p:nvPr/>
        </p:nvCxnSpPr>
        <p:spPr bwMode="auto">
          <a:xfrm>
            <a:off x="4096266" y="4486275"/>
            <a:ext cx="744776"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7" name="Straight Connector 21">
            <a:extLst>
              <a:ext uri="{FF2B5EF4-FFF2-40B4-BE49-F238E27FC236}">
                <a16:creationId xmlns:a16="http://schemas.microsoft.com/office/drawing/2014/main" id="{3A093041-5DBC-4F49-95A1-0AF595AAC401}"/>
              </a:ext>
            </a:extLst>
          </p:cNvPr>
          <p:cNvCxnSpPr>
            <a:cxnSpLocks noChangeShapeType="1"/>
          </p:cNvCxnSpPr>
          <p:nvPr/>
        </p:nvCxnSpPr>
        <p:spPr bwMode="auto">
          <a:xfrm flipV="1">
            <a:off x="4841042"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8" name="Straight Connector 22">
            <a:extLst>
              <a:ext uri="{FF2B5EF4-FFF2-40B4-BE49-F238E27FC236}">
                <a16:creationId xmlns:a16="http://schemas.microsoft.com/office/drawing/2014/main" id="{13470726-91D2-4E62-AE90-853EE61DD54E}"/>
              </a:ext>
            </a:extLst>
          </p:cNvPr>
          <p:cNvCxnSpPr>
            <a:cxnSpLocks noChangeShapeType="1"/>
          </p:cNvCxnSpPr>
          <p:nvPr/>
        </p:nvCxnSpPr>
        <p:spPr bwMode="auto">
          <a:xfrm>
            <a:off x="4841042" y="5557838"/>
            <a:ext cx="203121"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9" name="Straight Connector 30">
            <a:extLst>
              <a:ext uri="{FF2B5EF4-FFF2-40B4-BE49-F238E27FC236}">
                <a16:creationId xmlns:a16="http://schemas.microsoft.com/office/drawing/2014/main" id="{0EAC9343-A18D-4FDC-92F4-7DAE14CEB479}"/>
              </a:ext>
            </a:extLst>
          </p:cNvPr>
          <p:cNvCxnSpPr>
            <a:cxnSpLocks noChangeShapeType="1"/>
          </p:cNvCxnSpPr>
          <p:nvPr/>
        </p:nvCxnSpPr>
        <p:spPr bwMode="auto">
          <a:xfrm flipV="1">
            <a:off x="5056857"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20" name="Straight Connector 31">
            <a:extLst>
              <a:ext uri="{FF2B5EF4-FFF2-40B4-BE49-F238E27FC236}">
                <a16:creationId xmlns:a16="http://schemas.microsoft.com/office/drawing/2014/main" id="{3FA4071A-4E07-4ED2-BA28-2017922E50D3}"/>
              </a:ext>
            </a:extLst>
          </p:cNvPr>
          <p:cNvCxnSpPr>
            <a:cxnSpLocks noChangeShapeType="1"/>
          </p:cNvCxnSpPr>
          <p:nvPr/>
        </p:nvCxnSpPr>
        <p:spPr bwMode="auto">
          <a:xfrm>
            <a:off x="5056857" y="4486275"/>
            <a:ext cx="541655"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21" name="Straight Connector 32">
            <a:extLst>
              <a:ext uri="{FF2B5EF4-FFF2-40B4-BE49-F238E27FC236}">
                <a16:creationId xmlns:a16="http://schemas.microsoft.com/office/drawing/2014/main" id="{5D818BCE-9587-45AA-9B5A-2DF6E8705B55}"/>
              </a:ext>
            </a:extLst>
          </p:cNvPr>
          <p:cNvCxnSpPr>
            <a:cxnSpLocks noChangeShapeType="1"/>
          </p:cNvCxnSpPr>
          <p:nvPr/>
        </p:nvCxnSpPr>
        <p:spPr bwMode="auto">
          <a:xfrm flipV="1">
            <a:off x="5598512"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22" name="Straight Connector 33">
            <a:extLst>
              <a:ext uri="{FF2B5EF4-FFF2-40B4-BE49-F238E27FC236}">
                <a16:creationId xmlns:a16="http://schemas.microsoft.com/office/drawing/2014/main" id="{EC92DB1A-B861-4065-A510-23563EB15869}"/>
              </a:ext>
            </a:extLst>
          </p:cNvPr>
          <p:cNvCxnSpPr>
            <a:cxnSpLocks noChangeShapeType="1"/>
          </p:cNvCxnSpPr>
          <p:nvPr/>
        </p:nvCxnSpPr>
        <p:spPr bwMode="auto">
          <a:xfrm>
            <a:off x="5598513" y="5557838"/>
            <a:ext cx="404126"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23" name="Straight Connector 34">
            <a:extLst>
              <a:ext uri="{FF2B5EF4-FFF2-40B4-BE49-F238E27FC236}">
                <a16:creationId xmlns:a16="http://schemas.microsoft.com/office/drawing/2014/main" id="{6C0DE040-EEBC-4EBE-9CCF-177B21044BB7}"/>
              </a:ext>
            </a:extLst>
          </p:cNvPr>
          <p:cNvCxnSpPr>
            <a:cxnSpLocks noChangeShapeType="1"/>
          </p:cNvCxnSpPr>
          <p:nvPr/>
        </p:nvCxnSpPr>
        <p:spPr bwMode="auto">
          <a:xfrm flipV="1">
            <a:off x="6013217"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24" name="Straight Connector 35">
            <a:extLst>
              <a:ext uri="{FF2B5EF4-FFF2-40B4-BE49-F238E27FC236}">
                <a16:creationId xmlns:a16="http://schemas.microsoft.com/office/drawing/2014/main" id="{D7F25CC5-4B7B-4E2B-985D-16E1BE2C2AC6}"/>
              </a:ext>
            </a:extLst>
          </p:cNvPr>
          <p:cNvCxnSpPr>
            <a:cxnSpLocks noChangeShapeType="1"/>
          </p:cNvCxnSpPr>
          <p:nvPr/>
        </p:nvCxnSpPr>
        <p:spPr bwMode="auto">
          <a:xfrm>
            <a:off x="6013217" y="4486275"/>
            <a:ext cx="256017"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25" name="Straight Connector 36">
            <a:extLst>
              <a:ext uri="{FF2B5EF4-FFF2-40B4-BE49-F238E27FC236}">
                <a16:creationId xmlns:a16="http://schemas.microsoft.com/office/drawing/2014/main" id="{27CD6D4B-BAEC-4713-8B67-CF9DD97D9709}"/>
              </a:ext>
            </a:extLst>
          </p:cNvPr>
          <p:cNvCxnSpPr>
            <a:cxnSpLocks noChangeShapeType="1"/>
          </p:cNvCxnSpPr>
          <p:nvPr/>
        </p:nvCxnSpPr>
        <p:spPr bwMode="auto">
          <a:xfrm flipV="1">
            <a:off x="6269234"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26" name="Straight Connector 37">
            <a:extLst>
              <a:ext uri="{FF2B5EF4-FFF2-40B4-BE49-F238E27FC236}">
                <a16:creationId xmlns:a16="http://schemas.microsoft.com/office/drawing/2014/main" id="{2F4ED38B-9597-412B-9202-57C66BECAD08}"/>
              </a:ext>
            </a:extLst>
          </p:cNvPr>
          <p:cNvCxnSpPr>
            <a:cxnSpLocks noChangeShapeType="1"/>
          </p:cNvCxnSpPr>
          <p:nvPr/>
        </p:nvCxnSpPr>
        <p:spPr bwMode="auto">
          <a:xfrm>
            <a:off x="6269235" y="5557838"/>
            <a:ext cx="689764"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27" name="Straight Connector 39">
            <a:extLst>
              <a:ext uri="{FF2B5EF4-FFF2-40B4-BE49-F238E27FC236}">
                <a16:creationId xmlns:a16="http://schemas.microsoft.com/office/drawing/2014/main" id="{F1829375-96A0-4E77-A75B-D49D5ECAD2B4}"/>
              </a:ext>
            </a:extLst>
          </p:cNvPr>
          <p:cNvCxnSpPr>
            <a:cxnSpLocks noChangeShapeType="1"/>
          </p:cNvCxnSpPr>
          <p:nvPr/>
        </p:nvCxnSpPr>
        <p:spPr bwMode="auto">
          <a:xfrm>
            <a:off x="2196242" y="5210175"/>
            <a:ext cx="947896" cy="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28" name="Straight Connector 40">
            <a:extLst>
              <a:ext uri="{FF2B5EF4-FFF2-40B4-BE49-F238E27FC236}">
                <a16:creationId xmlns:a16="http://schemas.microsoft.com/office/drawing/2014/main" id="{C8F48593-7A36-49B0-95F6-733D84D6B60C}"/>
              </a:ext>
            </a:extLst>
          </p:cNvPr>
          <p:cNvCxnSpPr>
            <a:cxnSpLocks noChangeShapeType="1"/>
          </p:cNvCxnSpPr>
          <p:nvPr/>
        </p:nvCxnSpPr>
        <p:spPr bwMode="auto">
          <a:xfrm>
            <a:off x="3142023" y="4924425"/>
            <a:ext cx="947896" cy="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29" name="Straight Connector 41">
            <a:extLst>
              <a:ext uri="{FF2B5EF4-FFF2-40B4-BE49-F238E27FC236}">
                <a16:creationId xmlns:a16="http://schemas.microsoft.com/office/drawing/2014/main" id="{B74274C2-E277-4CDE-B881-B6EC71CAA269}"/>
              </a:ext>
            </a:extLst>
          </p:cNvPr>
          <p:cNvCxnSpPr>
            <a:cxnSpLocks noChangeShapeType="1"/>
          </p:cNvCxnSpPr>
          <p:nvPr/>
        </p:nvCxnSpPr>
        <p:spPr bwMode="auto">
          <a:xfrm>
            <a:off x="4108961" y="4638675"/>
            <a:ext cx="947896" cy="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30" name="Straight Connector 43">
            <a:extLst>
              <a:ext uri="{FF2B5EF4-FFF2-40B4-BE49-F238E27FC236}">
                <a16:creationId xmlns:a16="http://schemas.microsoft.com/office/drawing/2014/main" id="{2D10750F-EFFD-42BE-AB3A-E0E4D44A4F79}"/>
              </a:ext>
            </a:extLst>
          </p:cNvPr>
          <p:cNvCxnSpPr>
            <a:cxnSpLocks noChangeShapeType="1"/>
          </p:cNvCxnSpPr>
          <p:nvPr/>
        </p:nvCxnSpPr>
        <p:spPr bwMode="auto">
          <a:xfrm>
            <a:off x="5044163" y="4924425"/>
            <a:ext cx="969055" cy="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31" name="Straight Connector 44">
            <a:extLst>
              <a:ext uri="{FF2B5EF4-FFF2-40B4-BE49-F238E27FC236}">
                <a16:creationId xmlns:a16="http://schemas.microsoft.com/office/drawing/2014/main" id="{85B46895-6C6B-49F5-AAE8-62C3BE79C7B3}"/>
              </a:ext>
            </a:extLst>
          </p:cNvPr>
          <p:cNvCxnSpPr>
            <a:cxnSpLocks noChangeShapeType="1"/>
          </p:cNvCxnSpPr>
          <p:nvPr/>
        </p:nvCxnSpPr>
        <p:spPr bwMode="auto">
          <a:xfrm>
            <a:off x="6013218" y="5210175"/>
            <a:ext cx="945781" cy="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32" name="Straight Connector 49">
            <a:extLst>
              <a:ext uri="{FF2B5EF4-FFF2-40B4-BE49-F238E27FC236}">
                <a16:creationId xmlns:a16="http://schemas.microsoft.com/office/drawing/2014/main" id="{421B9DC5-7D12-4375-A8DB-10D28D7D4A8D}"/>
              </a:ext>
            </a:extLst>
          </p:cNvPr>
          <p:cNvCxnSpPr>
            <a:cxnSpLocks noChangeShapeType="1"/>
          </p:cNvCxnSpPr>
          <p:nvPr/>
        </p:nvCxnSpPr>
        <p:spPr bwMode="auto">
          <a:xfrm>
            <a:off x="3144138" y="4924425"/>
            <a:ext cx="0" cy="28575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33" name="Straight Connector 53">
            <a:extLst>
              <a:ext uri="{FF2B5EF4-FFF2-40B4-BE49-F238E27FC236}">
                <a16:creationId xmlns:a16="http://schemas.microsoft.com/office/drawing/2014/main" id="{A29ACB52-D081-4B75-B387-61EB2C2852C5}"/>
              </a:ext>
            </a:extLst>
          </p:cNvPr>
          <p:cNvCxnSpPr>
            <a:cxnSpLocks noChangeShapeType="1"/>
          </p:cNvCxnSpPr>
          <p:nvPr/>
        </p:nvCxnSpPr>
        <p:spPr bwMode="auto">
          <a:xfrm>
            <a:off x="4096266" y="4638675"/>
            <a:ext cx="0" cy="28575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34" name="Straight Connector 54">
            <a:extLst>
              <a:ext uri="{FF2B5EF4-FFF2-40B4-BE49-F238E27FC236}">
                <a16:creationId xmlns:a16="http://schemas.microsoft.com/office/drawing/2014/main" id="{F285289E-8F0D-47ED-8A86-71138B3AFEF0}"/>
              </a:ext>
            </a:extLst>
          </p:cNvPr>
          <p:cNvCxnSpPr>
            <a:cxnSpLocks noChangeShapeType="1"/>
          </p:cNvCxnSpPr>
          <p:nvPr/>
        </p:nvCxnSpPr>
        <p:spPr bwMode="auto">
          <a:xfrm>
            <a:off x="5056857" y="4638675"/>
            <a:ext cx="0" cy="28575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35" name="Straight Connector 55">
            <a:extLst>
              <a:ext uri="{FF2B5EF4-FFF2-40B4-BE49-F238E27FC236}">
                <a16:creationId xmlns:a16="http://schemas.microsoft.com/office/drawing/2014/main" id="{F8613050-CB98-498B-97F7-6CBA39B8E24E}"/>
              </a:ext>
            </a:extLst>
          </p:cNvPr>
          <p:cNvCxnSpPr>
            <a:cxnSpLocks noChangeShapeType="1"/>
          </p:cNvCxnSpPr>
          <p:nvPr/>
        </p:nvCxnSpPr>
        <p:spPr bwMode="auto">
          <a:xfrm>
            <a:off x="6013217" y="4924425"/>
            <a:ext cx="0" cy="28575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36" name="Straight Connector 101">
            <a:extLst>
              <a:ext uri="{FF2B5EF4-FFF2-40B4-BE49-F238E27FC236}">
                <a16:creationId xmlns:a16="http://schemas.microsoft.com/office/drawing/2014/main" id="{0F357507-30C1-4B4C-9555-E8321B29B7E1}"/>
              </a:ext>
            </a:extLst>
          </p:cNvPr>
          <p:cNvCxnSpPr>
            <a:cxnSpLocks noChangeShapeType="1"/>
          </p:cNvCxnSpPr>
          <p:nvPr/>
        </p:nvCxnSpPr>
        <p:spPr bwMode="auto">
          <a:xfrm flipV="1">
            <a:off x="6971693"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37" name="Straight Connector 102">
            <a:extLst>
              <a:ext uri="{FF2B5EF4-FFF2-40B4-BE49-F238E27FC236}">
                <a16:creationId xmlns:a16="http://schemas.microsoft.com/office/drawing/2014/main" id="{C149868A-01AC-456C-976B-BB60505B65C8}"/>
              </a:ext>
            </a:extLst>
          </p:cNvPr>
          <p:cNvCxnSpPr>
            <a:cxnSpLocks noChangeShapeType="1"/>
          </p:cNvCxnSpPr>
          <p:nvPr/>
        </p:nvCxnSpPr>
        <p:spPr bwMode="auto">
          <a:xfrm>
            <a:off x="6971693" y="4486275"/>
            <a:ext cx="541655"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38" name="Straight Connector 103">
            <a:extLst>
              <a:ext uri="{FF2B5EF4-FFF2-40B4-BE49-F238E27FC236}">
                <a16:creationId xmlns:a16="http://schemas.microsoft.com/office/drawing/2014/main" id="{920C2D02-BB89-4C02-BAFE-B3B3FD552CA2}"/>
              </a:ext>
            </a:extLst>
          </p:cNvPr>
          <p:cNvCxnSpPr>
            <a:cxnSpLocks noChangeShapeType="1"/>
          </p:cNvCxnSpPr>
          <p:nvPr/>
        </p:nvCxnSpPr>
        <p:spPr bwMode="auto">
          <a:xfrm flipV="1">
            <a:off x="7513348"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39" name="Straight Connector 104">
            <a:extLst>
              <a:ext uri="{FF2B5EF4-FFF2-40B4-BE49-F238E27FC236}">
                <a16:creationId xmlns:a16="http://schemas.microsoft.com/office/drawing/2014/main" id="{F77085FB-100D-47E3-83D8-FE21D2E1FD75}"/>
              </a:ext>
            </a:extLst>
          </p:cNvPr>
          <p:cNvCxnSpPr>
            <a:cxnSpLocks noChangeShapeType="1"/>
          </p:cNvCxnSpPr>
          <p:nvPr/>
        </p:nvCxnSpPr>
        <p:spPr bwMode="auto">
          <a:xfrm>
            <a:off x="7513348" y="5557838"/>
            <a:ext cx="406241"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40" name="Straight Connector 105">
            <a:extLst>
              <a:ext uri="{FF2B5EF4-FFF2-40B4-BE49-F238E27FC236}">
                <a16:creationId xmlns:a16="http://schemas.microsoft.com/office/drawing/2014/main" id="{75890A34-2AAC-466B-BEE2-48F496B7194A}"/>
              </a:ext>
            </a:extLst>
          </p:cNvPr>
          <p:cNvCxnSpPr>
            <a:cxnSpLocks noChangeShapeType="1"/>
          </p:cNvCxnSpPr>
          <p:nvPr/>
        </p:nvCxnSpPr>
        <p:spPr bwMode="auto">
          <a:xfrm flipV="1">
            <a:off x="7925936"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41" name="Straight Connector 106">
            <a:extLst>
              <a:ext uri="{FF2B5EF4-FFF2-40B4-BE49-F238E27FC236}">
                <a16:creationId xmlns:a16="http://schemas.microsoft.com/office/drawing/2014/main" id="{4F2CDAF2-6A50-43AD-95C2-3E161A3C67F7}"/>
              </a:ext>
            </a:extLst>
          </p:cNvPr>
          <p:cNvCxnSpPr>
            <a:cxnSpLocks noChangeShapeType="1"/>
          </p:cNvCxnSpPr>
          <p:nvPr/>
        </p:nvCxnSpPr>
        <p:spPr bwMode="auto">
          <a:xfrm>
            <a:off x="7925937" y="4486275"/>
            <a:ext cx="742660"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42" name="Straight Connector 107">
            <a:extLst>
              <a:ext uri="{FF2B5EF4-FFF2-40B4-BE49-F238E27FC236}">
                <a16:creationId xmlns:a16="http://schemas.microsoft.com/office/drawing/2014/main" id="{490EAE4E-FA0A-48DD-B43C-0B3CD6BD2A7D}"/>
              </a:ext>
            </a:extLst>
          </p:cNvPr>
          <p:cNvCxnSpPr>
            <a:cxnSpLocks noChangeShapeType="1"/>
          </p:cNvCxnSpPr>
          <p:nvPr/>
        </p:nvCxnSpPr>
        <p:spPr bwMode="auto">
          <a:xfrm flipV="1">
            <a:off x="8668597"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43" name="Straight Connector 108">
            <a:extLst>
              <a:ext uri="{FF2B5EF4-FFF2-40B4-BE49-F238E27FC236}">
                <a16:creationId xmlns:a16="http://schemas.microsoft.com/office/drawing/2014/main" id="{CC9B97B8-5768-489A-AEE3-63A3A5014AD1}"/>
              </a:ext>
            </a:extLst>
          </p:cNvPr>
          <p:cNvCxnSpPr>
            <a:cxnSpLocks noChangeShapeType="1"/>
          </p:cNvCxnSpPr>
          <p:nvPr/>
        </p:nvCxnSpPr>
        <p:spPr bwMode="auto">
          <a:xfrm>
            <a:off x="8668597" y="5557838"/>
            <a:ext cx="203121"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44" name="Straight Connector 109">
            <a:extLst>
              <a:ext uri="{FF2B5EF4-FFF2-40B4-BE49-F238E27FC236}">
                <a16:creationId xmlns:a16="http://schemas.microsoft.com/office/drawing/2014/main" id="{1FFB32AF-72F3-447E-9048-6BE73898BD0E}"/>
              </a:ext>
            </a:extLst>
          </p:cNvPr>
          <p:cNvCxnSpPr>
            <a:cxnSpLocks noChangeShapeType="1"/>
          </p:cNvCxnSpPr>
          <p:nvPr/>
        </p:nvCxnSpPr>
        <p:spPr bwMode="auto">
          <a:xfrm flipV="1">
            <a:off x="8884413"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45" name="Straight Connector 110">
            <a:extLst>
              <a:ext uri="{FF2B5EF4-FFF2-40B4-BE49-F238E27FC236}">
                <a16:creationId xmlns:a16="http://schemas.microsoft.com/office/drawing/2014/main" id="{8118627D-0019-46F0-AC02-6DC9603B818C}"/>
              </a:ext>
            </a:extLst>
          </p:cNvPr>
          <p:cNvCxnSpPr>
            <a:cxnSpLocks noChangeShapeType="1"/>
          </p:cNvCxnSpPr>
          <p:nvPr/>
        </p:nvCxnSpPr>
        <p:spPr bwMode="auto">
          <a:xfrm>
            <a:off x="8884413" y="4486275"/>
            <a:ext cx="541655"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46" name="Straight Connector 111">
            <a:extLst>
              <a:ext uri="{FF2B5EF4-FFF2-40B4-BE49-F238E27FC236}">
                <a16:creationId xmlns:a16="http://schemas.microsoft.com/office/drawing/2014/main" id="{7BE9F706-F714-4303-8BBF-CAB17A342B66}"/>
              </a:ext>
            </a:extLst>
          </p:cNvPr>
          <p:cNvCxnSpPr>
            <a:cxnSpLocks noChangeShapeType="1"/>
          </p:cNvCxnSpPr>
          <p:nvPr/>
        </p:nvCxnSpPr>
        <p:spPr bwMode="auto">
          <a:xfrm flipV="1">
            <a:off x="9426068"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47" name="Straight Connector 112">
            <a:extLst>
              <a:ext uri="{FF2B5EF4-FFF2-40B4-BE49-F238E27FC236}">
                <a16:creationId xmlns:a16="http://schemas.microsoft.com/office/drawing/2014/main" id="{6C371BDE-D885-40C1-8EDA-CD4C6B9EE46B}"/>
              </a:ext>
            </a:extLst>
          </p:cNvPr>
          <p:cNvCxnSpPr>
            <a:cxnSpLocks noChangeShapeType="1"/>
          </p:cNvCxnSpPr>
          <p:nvPr/>
        </p:nvCxnSpPr>
        <p:spPr bwMode="auto">
          <a:xfrm>
            <a:off x="9426068" y="5557838"/>
            <a:ext cx="406241"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48" name="Straight Connector 113">
            <a:extLst>
              <a:ext uri="{FF2B5EF4-FFF2-40B4-BE49-F238E27FC236}">
                <a16:creationId xmlns:a16="http://schemas.microsoft.com/office/drawing/2014/main" id="{B13438CF-96AB-4906-B171-6D9B16E3E8B6}"/>
              </a:ext>
            </a:extLst>
          </p:cNvPr>
          <p:cNvCxnSpPr>
            <a:cxnSpLocks noChangeShapeType="1"/>
          </p:cNvCxnSpPr>
          <p:nvPr/>
        </p:nvCxnSpPr>
        <p:spPr bwMode="auto">
          <a:xfrm flipV="1">
            <a:off x="9840772"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49" name="Straight Connector 114">
            <a:extLst>
              <a:ext uri="{FF2B5EF4-FFF2-40B4-BE49-F238E27FC236}">
                <a16:creationId xmlns:a16="http://schemas.microsoft.com/office/drawing/2014/main" id="{49A51946-FC7F-4DE4-BBC7-63CF7CFD4754}"/>
              </a:ext>
            </a:extLst>
          </p:cNvPr>
          <p:cNvCxnSpPr>
            <a:cxnSpLocks noChangeShapeType="1"/>
          </p:cNvCxnSpPr>
          <p:nvPr/>
        </p:nvCxnSpPr>
        <p:spPr bwMode="auto">
          <a:xfrm>
            <a:off x="9840773" y="4486275"/>
            <a:ext cx="256016"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50" name="Straight Connector 115">
            <a:extLst>
              <a:ext uri="{FF2B5EF4-FFF2-40B4-BE49-F238E27FC236}">
                <a16:creationId xmlns:a16="http://schemas.microsoft.com/office/drawing/2014/main" id="{94BD1BC0-5462-458C-9FC9-DE938ED5D7A5}"/>
              </a:ext>
            </a:extLst>
          </p:cNvPr>
          <p:cNvCxnSpPr>
            <a:cxnSpLocks noChangeShapeType="1"/>
          </p:cNvCxnSpPr>
          <p:nvPr/>
        </p:nvCxnSpPr>
        <p:spPr bwMode="auto">
          <a:xfrm flipV="1">
            <a:off x="10096788"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51" name="Straight Connector 116">
            <a:extLst>
              <a:ext uri="{FF2B5EF4-FFF2-40B4-BE49-F238E27FC236}">
                <a16:creationId xmlns:a16="http://schemas.microsoft.com/office/drawing/2014/main" id="{0E8DFA72-69E5-42AB-A479-5D242A4D0CD5}"/>
              </a:ext>
            </a:extLst>
          </p:cNvPr>
          <p:cNvCxnSpPr>
            <a:cxnSpLocks noChangeShapeType="1"/>
          </p:cNvCxnSpPr>
          <p:nvPr/>
        </p:nvCxnSpPr>
        <p:spPr bwMode="auto">
          <a:xfrm>
            <a:off x="10096789" y="5557838"/>
            <a:ext cx="689764"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52" name="Straight Connector 117">
            <a:extLst>
              <a:ext uri="{FF2B5EF4-FFF2-40B4-BE49-F238E27FC236}">
                <a16:creationId xmlns:a16="http://schemas.microsoft.com/office/drawing/2014/main" id="{BE183BC0-E843-47A7-9837-7A84B4F6B232}"/>
              </a:ext>
            </a:extLst>
          </p:cNvPr>
          <p:cNvCxnSpPr>
            <a:cxnSpLocks noChangeShapeType="1"/>
          </p:cNvCxnSpPr>
          <p:nvPr/>
        </p:nvCxnSpPr>
        <p:spPr bwMode="auto">
          <a:xfrm>
            <a:off x="6969577" y="4924425"/>
            <a:ext cx="947896" cy="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53" name="Straight Connector 118">
            <a:extLst>
              <a:ext uri="{FF2B5EF4-FFF2-40B4-BE49-F238E27FC236}">
                <a16:creationId xmlns:a16="http://schemas.microsoft.com/office/drawing/2014/main" id="{6CAC755D-E628-4E3F-A6DF-9ACD2F4D89B8}"/>
              </a:ext>
            </a:extLst>
          </p:cNvPr>
          <p:cNvCxnSpPr>
            <a:cxnSpLocks noChangeShapeType="1"/>
          </p:cNvCxnSpPr>
          <p:nvPr/>
        </p:nvCxnSpPr>
        <p:spPr bwMode="auto">
          <a:xfrm>
            <a:off x="7936516" y="4638675"/>
            <a:ext cx="947896" cy="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54" name="Straight Connector 119">
            <a:extLst>
              <a:ext uri="{FF2B5EF4-FFF2-40B4-BE49-F238E27FC236}">
                <a16:creationId xmlns:a16="http://schemas.microsoft.com/office/drawing/2014/main" id="{7344DF03-6AFA-4CB8-8538-27189CB261AF}"/>
              </a:ext>
            </a:extLst>
          </p:cNvPr>
          <p:cNvCxnSpPr>
            <a:cxnSpLocks noChangeShapeType="1"/>
          </p:cNvCxnSpPr>
          <p:nvPr/>
        </p:nvCxnSpPr>
        <p:spPr bwMode="auto">
          <a:xfrm>
            <a:off x="8871718" y="4924425"/>
            <a:ext cx="969055" cy="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55" name="Straight Connector 120">
            <a:extLst>
              <a:ext uri="{FF2B5EF4-FFF2-40B4-BE49-F238E27FC236}">
                <a16:creationId xmlns:a16="http://schemas.microsoft.com/office/drawing/2014/main" id="{1B4E54A8-A654-4E80-8454-BB21C58FC8CD}"/>
              </a:ext>
            </a:extLst>
          </p:cNvPr>
          <p:cNvCxnSpPr>
            <a:cxnSpLocks noChangeShapeType="1"/>
          </p:cNvCxnSpPr>
          <p:nvPr/>
        </p:nvCxnSpPr>
        <p:spPr bwMode="auto">
          <a:xfrm>
            <a:off x="9840772" y="5210175"/>
            <a:ext cx="945780" cy="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56" name="Straight Connector 121">
            <a:extLst>
              <a:ext uri="{FF2B5EF4-FFF2-40B4-BE49-F238E27FC236}">
                <a16:creationId xmlns:a16="http://schemas.microsoft.com/office/drawing/2014/main" id="{EBCFB555-ADD0-431E-ACBA-3990E575AC78}"/>
              </a:ext>
            </a:extLst>
          </p:cNvPr>
          <p:cNvCxnSpPr>
            <a:cxnSpLocks noChangeShapeType="1"/>
          </p:cNvCxnSpPr>
          <p:nvPr/>
        </p:nvCxnSpPr>
        <p:spPr bwMode="auto">
          <a:xfrm>
            <a:off x="6971693" y="4924425"/>
            <a:ext cx="0" cy="28575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57" name="Straight Connector 122">
            <a:extLst>
              <a:ext uri="{FF2B5EF4-FFF2-40B4-BE49-F238E27FC236}">
                <a16:creationId xmlns:a16="http://schemas.microsoft.com/office/drawing/2014/main" id="{4401A96C-4A1D-4EAB-961D-CB9ECB09BAD0}"/>
              </a:ext>
            </a:extLst>
          </p:cNvPr>
          <p:cNvCxnSpPr>
            <a:cxnSpLocks noChangeShapeType="1"/>
          </p:cNvCxnSpPr>
          <p:nvPr/>
        </p:nvCxnSpPr>
        <p:spPr bwMode="auto">
          <a:xfrm>
            <a:off x="7925936" y="4638675"/>
            <a:ext cx="0" cy="28575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58" name="Straight Connector 123">
            <a:extLst>
              <a:ext uri="{FF2B5EF4-FFF2-40B4-BE49-F238E27FC236}">
                <a16:creationId xmlns:a16="http://schemas.microsoft.com/office/drawing/2014/main" id="{7CEBE51A-1304-4D6F-81A4-917436C3DA31}"/>
              </a:ext>
            </a:extLst>
          </p:cNvPr>
          <p:cNvCxnSpPr>
            <a:cxnSpLocks noChangeShapeType="1"/>
          </p:cNvCxnSpPr>
          <p:nvPr/>
        </p:nvCxnSpPr>
        <p:spPr bwMode="auto">
          <a:xfrm>
            <a:off x="8884413" y="4638675"/>
            <a:ext cx="0" cy="28575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59" name="Straight Connector 124">
            <a:extLst>
              <a:ext uri="{FF2B5EF4-FFF2-40B4-BE49-F238E27FC236}">
                <a16:creationId xmlns:a16="http://schemas.microsoft.com/office/drawing/2014/main" id="{F5316162-F54E-4F35-A1EB-DC58AA251FF1}"/>
              </a:ext>
            </a:extLst>
          </p:cNvPr>
          <p:cNvCxnSpPr>
            <a:cxnSpLocks noChangeShapeType="1"/>
          </p:cNvCxnSpPr>
          <p:nvPr/>
        </p:nvCxnSpPr>
        <p:spPr bwMode="auto">
          <a:xfrm>
            <a:off x="9840772" y="4924425"/>
            <a:ext cx="0" cy="28575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60" name="Straight Arrow Connector 59">
            <a:extLst>
              <a:ext uri="{FF2B5EF4-FFF2-40B4-BE49-F238E27FC236}">
                <a16:creationId xmlns:a16="http://schemas.microsoft.com/office/drawing/2014/main" id="{581DC03F-087F-4087-9058-64BC78DE6678}"/>
              </a:ext>
            </a:extLst>
          </p:cNvPr>
          <p:cNvCxnSpPr/>
          <p:nvPr/>
        </p:nvCxnSpPr>
        <p:spPr bwMode="auto">
          <a:xfrm flipV="1">
            <a:off x="1895793" y="3873501"/>
            <a:ext cx="0" cy="1724025"/>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61" name="TextBox 132">
            <a:extLst>
              <a:ext uri="{FF2B5EF4-FFF2-40B4-BE49-F238E27FC236}">
                <a16:creationId xmlns:a16="http://schemas.microsoft.com/office/drawing/2014/main" id="{650275EE-93C4-4909-AA23-614B73D7E4BF}"/>
              </a:ext>
            </a:extLst>
          </p:cNvPr>
          <p:cNvSpPr txBox="1">
            <a:spLocks noChangeArrowheads="1"/>
          </p:cNvSpPr>
          <p:nvPr/>
        </p:nvSpPr>
        <p:spPr bwMode="auto">
          <a:xfrm>
            <a:off x="683417" y="4243389"/>
            <a:ext cx="121237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Voltage </a:t>
            </a:r>
          </a:p>
        </p:txBody>
      </p:sp>
      <p:sp>
        <p:nvSpPr>
          <p:cNvPr id="62" name="TextBox 133">
            <a:extLst>
              <a:ext uri="{FF2B5EF4-FFF2-40B4-BE49-F238E27FC236}">
                <a16:creationId xmlns:a16="http://schemas.microsoft.com/office/drawing/2014/main" id="{DFD44604-8653-4CCF-B7AB-2090409B8024}"/>
              </a:ext>
            </a:extLst>
          </p:cNvPr>
          <p:cNvSpPr txBox="1">
            <a:spLocks noChangeArrowheads="1"/>
          </p:cNvSpPr>
          <p:nvPr/>
        </p:nvSpPr>
        <p:spPr bwMode="auto">
          <a:xfrm>
            <a:off x="10441671" y="5668964"/>
            <a:ext cx="88865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Time</a:t>
            </a:r>
          </a:p>
        </p:txBody>
      </p:sp>
      <p:cxnSp>
        <p:nvCxnSpPr>
          <p:cNvPr id="63" name="Straight Arrow Connector 62">
            <a:extLst>
              <a:ext uri="{FF2B5EF4-FFF2-40B4-BE49-F238E27FC236}">
                <a16:creationId xmlns:a16="http://schemas.microsoft.com/office/drawing/2014/main" id="{698FA2A6-05BB-4403-BEE5-15D4B9CA5664}"/>
              </a:ext>
            </a:extLst>
          </p:cNvPr>
          <p:cNvCxnSpPr/>
          <p:nvPr/>
        </p:nvCxnSpPr>
        <p:spPr bwMode="auto">
          <a:xfrm flipV="1">
            <a:off x="2329541" y="4243389"/>
            <a:ext cx="340650" cy="242887"/>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64" name="TextBox 197">
            <a:extLst>
              <a:ext uri="{FF2B5EF4-FFF2-40B4-BE49-F238E27FC236}">
                <a16:creationId xmlns:a16="http://schemas.microsoft.com/office/drawing/2014/main" id="{148EC0CC-9C81-4BF7-902D-E48B0CC76D4A}"/>
              </a:ext>
            </a:extLst>
          </p:cNvPr>
          <p:cNvSpPr txBox="1">
            <a:spLocks noChangeArrowheads="1"/>
          </p:cNvSpPr>
          <p:nvPr/>
        </p:nvSpPr>
        <p:spPr bwMode="auto">
          <a:xfrm>
            <a:off x="2536893" y="3962401"/>
            <a:ext cx="121449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Logic 1</a:t>
            </a:r>
          </a:p>
        </p:txBody>
      </p:sp>
      <p:sp>
        <p:nvSpPr>
          <p:cNvPr id="65" name="TextBox 198">
            <a:extLst>
              <a:ext uri="{FF2B5EF4-FFF2-40B4-BE49-F238E27FC236}">
                <a16:creationId xmlns:a16="http://schemas.microsoft.com/office/drawing/2014/main" id="{6F9BFC26-D0FE-48D5-9942-C39D8B35BF8C}"/>
              </a:ext>
            </a:extLst>
          </p:cNvPr>
          <p:cNvSpPr txBox="1">
            <a:spLocks noChangeArrowheads="1"/>
          </p:cNvSpPr>
          <p:nvPr/>
        </p:nvSpPr>
        <p:spPr bwMode="auto">
          <a:xfrm>
            <a:off x="2875428" y="5822951"/>
            <a:ext cx="121449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Logic 0</a:t>
            </a:r>
          </a:p>
        </p:txBody>
      </p:sp>
      <p:cxnSp>
        <p:nvCxnSpPr>
          <p:cNvPr id="66" name="Straight Arrow Connector 65">
            <a:extLst>
              <a:ext uri="{FF2B5EF4-FFF2-40B4-BE49-F238E27FC236}">
                <a16:creationId xmlns:a16="http://schemas.microsoft.com/office/drawing/2014/main" id="{08043DEF-A94D-407A-BAFC-9B51007B45B3}"/>
              </a:ext>
            </a:extLst>
          </p:cNvPr>
          <p:cNvCxnSpPr/>
          <p:nvPr/>
        </p:nvCxnSpPr>
        <p:spPr bwMode="auto">
          <a:xfrm>
            <a:off x="2740014" y="5557839"/>
            <a:ext cx="342766" cy="282575"/>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67" name="Straight Arrow Connector 66">
            <a:extLst>
              <a:ext uri="{FF2B5EF4-FFF2-40B4-BE49-F238E27FC236}">
                <a16:creationId xmlns:a16="http://schemas.microsoft.com/office/drawing/2014/main" id="{F01EE610-25AD-4F71-B430-D601325F697D}"/>
              </a:ext>
            </a:extLst>
          </p:cNvPr>
          <p:cNvCxnSpPr/>
          <p:nvPr/>
        </p:nvCxnSpPr>
        <p:spPr bwMode="auto">
          <a:xfrm flipV="1">
            <a:off x="3478441" y="4270376"/>
            <a:ext cx="611478" cy="650875"/>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68" name="TextBox 207">
            <a:extLst>
              <a:ext uri="{FF2B5EF4-FFF2-40B4-BE49-F238E27FC236}">
                <a16:creationId xmlns:a16="http://schemas.microsoft.com/office/drawing/2014/main" id="{F857B275-EE29-42C7-A315-9A619A51B2F9}"/>
              </a:ext>
            </a:extLst>
          </p:cNvPr>
          <p:cNvSpPr txBox="1">
            <a:spLocks noChangeArrowheads="1"/>
          </p:cNvSpPr>
          <p:nvPr/>
        </p:nvSpPr>
        <p:spPr bwMode="auto">
          <a:xfrm>
            <a:off x="3842365" y="3962401"/>
            <a:ext cx="216027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Power Amplitude</a:t>
            </a:r>
          </a:p>
        </p:txBody>
      </p:sp>
    </p:spTree>
    <p:extLst>
      <p:ext uri="{BB962C8B-B14F-4D97-AF65-F5344CB8AC3E}">
        <p14:creationId xmlns:p14="http://schemas.microsoft.com/office/powerpoint/2010/main" val="873098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Timer Operation Modes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4" y="1043295"/>
            <a:ext cx="11180763" cy="4086225"/>
          </a:xfrm>
        </p:spPr>
        <p:txBody>
          <a:bodyPr wrap="square" numCol="1" anchor="t" anchorCtr="0" compatLnSpc="1">
            <a:prstTxWarp prst="textNoShape">
              <a:avLst/>
            </a:prstTxWarp>
          </a:bodyPr>
          <a:lstStyle/>
          <a:p>
            <a:r>
              <a:rPr lang="en-GB" sz="2800" kern="0" dirty="0"/>
              <a:t>Example of PWM mode: </a:t>
            </a:r>
            <a:r>
              <a:rPr lang="en-GB" kern="0" dirty="0"/>
              <a:t>To generate a PWM with 50% duty cycle</a:t>
            </a:r>
          </a:p>
        </p:txBody>
      </p:sp>
      <p:graphicFrame>
        <p:nvGraphicFramePr>
          <p:cNvPr id="23" name="Content Placeholder 2">
            <a:extLst>
              <a:ext uri="{FF2B5EF4-FFF2-40B4-BE49-F238E27FC236}">
                <a16:creationId xmlns:a16="http://schemas.microsoft.com/office/drawing/2014/main" id="{64A3B97D-0C37-42EA-B75A-F3A486DF2755}"/>
              </a:ext>
            </a:extLst>
          </p:cNvPr>
          <p:cNvGraphicFramePr>
            <a:graphicFrameLocks/>
          </p:cNvGraphicFramePr>
          <p:nvPr>
            <p:extLst>
              <p:ext uri="{D42A27DB-BD31-4B8C-83A1-F6EECF244321}">
                <p14:modId xmlns:p14="http://schemas.microsoft.com/office/powerpoint/2010/main" val="3087796281"/>
              </p:ext>
            </p:extLst>
          </p:nvPr>
        </p:nvGraphicFramePr>
        <p:xfrm>
          <a:off x="307534" y="1529317"/>
          <a:ext cx="11385150" cy="27776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Rectangle 23">
            <a:extLst>
              <a:ext uri="{FF2B5EF4-FFF2-40B4-BE49-F238E27FC236}">
                <a16:creationId xmlns:a16="http://schemas.microsoft.com/office/drawing/2014/main" id="{0DCF8222-63EB-4C4F-97F2-6F69168490F3}"/>
              </a:ext>
            </a:extLst>
          </p:cNvPr>
          <p:cNvSpPr/>
          <p:nvPr/>
        </p:nvSpPr>
        <p:spPr bwMode="auto">
          <a:xfrm>
            <a:off x="5226126" y="5882789"/>
            <a:ext cx="2553819" cy="3778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mn-cs"/>
              </a:rPr>
              <a:t>Timer Register</a:t>
            </a:r>
          </a:p>
        </p:txBody>
      </p:sp>
      <p:sp>
        <p:nvSpPr>
          <p:cNvPr id="25" name="Rectangle 24">
            <a:extLst>
              <a:ext uri="{FF2B5EF4-FFF2-40B4-BE49-F238E27FC236}">
                <a16:creationId xmlns:a16="http://schemas.microsoft.com/office/drawing/2014/main" id="{9AF26082-79C6-43A9-BC18-370DE25127C0}"/>
              </a:ext>
            </a:extLst>
          </p:cNvPr>
          <p:cNvSpPr/>
          <p:nvPr/>
        </p:nvSpPr>
        <p:spPr bwMode="auto">
          <a:xfrm>
            <a:off x="5226126" y="4576275"/>
            <a:ext cx="2553819" cy="376238"/>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mn-cs"/>
              </a:rPr>
              <a:t>Compare Register</a:t>
            </a:r>
          </a:p>
        </p:txBody>
      </p:sp>
      <p:grpSp>
        <p:nvGrpSpPr>
          <p:cNvPr id="26" name="Group 11">
            <a:extLst>
              <a:ext uri="{FF2B5EF4-FFF2-40B4-BE49-F238E27FC236}">
                <a16:creationId xmlns:a16="http://schemas.microsoft.com/office/drawing/2014/main" id="{E097692D-F7F1-4EEA-B059-D84856E154D2}"/>
              </a:ext>
            </a:extLst>
          </p:cNvPr>
          <p:cNvGrpSpPr>
            <a:grpSpLocks/>
          </p:cNvGrpSpPr>
          <p:nvPr/>
        </p:nvGrpSpPr>
        <p:grpSpPr bwMode="auto">
          <a:xfrm>
            <a:off x="1007140" y="5884376"/>
            <a:ext cx="524728" cy="392113"/>
            <a:chOff x="1238250" y="5026479"/>
            <a:chExt cx="393246" cy="393246"/>
          </a:xfrm>
          <a:effectLst>
            <a:outerShdw blurRad="50800" dist="38100" dir="2700000" algn="tl" rotWithShape="0">
              <a:prstClr val="black">
                <a:alpha val="40000"/>
              </a:prstClr>
            </a:outerShdw>
          </a:effectLst>
        </p:grpSpPr>
        <p:sp>
          <p:nvSpPr>
            <p:cNvPr id="27" name="Rectangle 26">
              <a:extLst>
                <a:ext uri="{FF2B5EF4-FFF2-40B4-BE49-F238E27FC236}">
                  <a16:creationId xmlns:a16="http://schemas.microsoft.com/office/drawing/2014/main" id="{D87778D2-D5C3-495C-B101-4557AD137BB2}"/>
                </a:ext>
              </a:extLst>
            </p:cNvPr>
            <p:cNvSpPr/>
            <p:nvPr/>
          </p:nvSpPr>
          <p:spPr bwMode="auto">
            <a:xfrm>
              <a:off x="1238250" y="5026479"/>
              <a:ext cx="393246" cy="393246"/>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mn-cs"/>
              </a:endParaRPr>
            </a:p>
          </p:txBody>
        </p:sp>
        <p:cxnSp>
          <p:nvCxnSpPr>
            <p:cNvPr id="28" name="Straight Connector 27">
              <a:extLst>
                <a:ext uri="{FF2B5EF4-FFF2-40B4-BE49-F238E27FC236}">
                  <a16:creationId xmlns:a16="http://schemas.microsoft.com/office/drawing/2014/main" id="{5EB936F4-C2BF-4EEB-9C8F-C24C0770E3B0}"/>
                </a:ext>
              </a:extLst>
            </p:cNvPr>
            <p:cNvCxnSpPr/>
            <p:nvPr/>
          </p:nvCxnSpPr>
          <p:spPr bwMode="auto">
            <a:xfrm>
              <a:off x="1238250" y="5026479"/>
              <a:ext cx="393246" cy="39324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5190966E-9DE0-46A3-9D28-EF7E91E75BAD}"/>
                </a:ext>
              </a:extLst>
            </p:cNvPr>
            <p:cNvCxnSpPr/>
            <p:nvPr/>
          </p:nvCxnSpPr>
          <p:spPr bwMode="auto">
            <a:xfrm flipH="1">
              <a:off x="1238250" y="5026479"/>
              <a:ext cx="393246" cy="39324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sp>
        <p:nvSpPr>
          <p:cNvPr id="30" name="Rectangle 29">
            <a:extLst>
              <a:ext uri="{FF2B5EF4-FFF2-40B4-BE49-F238E27FC236}">
                <a16:creationId xmlns:a16="http://schemas.microsoft.com/office/drawing/2014/main" id="{5A95950F-E047-44E4-A4DB-991B3D71BB81}"/>
              </a:ext>
            </a:extLst>
          </p:cNvPr>
          <p:cNvSpPr/>
          <p:nvPr/>
        </p:nvSpPr>
        <p:spPr bwMode="auto">
          <a:xfrm>
            <a:off x="2598252" y="5884375"/>
            <a:ext cx="1561490" cy="376238"/>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mn-cs"/>
              </a:rPr>
              <a:t>Prescaler</a:t>
            </a:r>
          </a:p>
        </p:txBody>
      </p:sp>
      <p:cxnSp>
        <p:nvCxnSpPr>
          <p:cNvPr id="31" name="Straight Arrow Connector 30">
            <a:extLst>
              <a:ext uri="{FF2B5EF4-FFF2-40B4-BE49-F238E27FC236}">
                <a16:creationId xmlns:a16="http://schemas.microsoft.com/office/drawing/2014/main" id="{E1B907F9-B587-47BA-BE3E-FF5B27C568FA}"/>
              </a:ext>
            </a:extLst>
          </p:cNvPr>
          <p:cNvCxnSpPr>
            <a:stCxn id="27" idx="3"/>
          </p:cNvCxnSpPr>
          <p:nvPr/>
        </p:nvCxnSpPr>
        <p:spPr bwMode="auto">
          <a:xfrm>
            <a:off x="1531868" y="6081225"/>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32" name="Rectangle 31">
            <a:extLst>
              <a:ext uri="{FF2B5EF4-FFF2-40B4-BE49-F238E27FC236}">
                <a16:creationId xmlns:a16="http://schemas.microsoft.com/office/drawing/2014/main" id="{0B611AED-30CD-4A98-8DFA-F167760A2309}"/>
              </a:ext>
            </a:extLst>
          </p:cNvPr>
          <p:cNvSpPr/>
          <p:nvPr/>
        </p:nvSpPr>
        <p:spPr bwMode="auto">
          <a:xfrm>
            <a:off x="5226126" y="5239851"/>
            <a:ext cx="2553819" cy="377825"/>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mn-cs"/>
              </a:rPr>
              <a:t>Comparator</a:t>
            </a:r>
          </a:p>
        </p:txBody>
      </p:sp>
      <p:cxnSp>
        <p:nvCxnSpPr>
          <p:cNvPr id="33" name="Straight Arrow Connector 32">
            <a:extLst>
              <a:ext uri="{FF2B5EF4-FFF2-40B4-BE49-F238E27FC236}">
                <a16:creationId xmlns:a16="http://schemas.microsoft.com/office/drawing/2014/main" id="{9E9A95C5-96B6-4EB6-B3F0-39D7C9983F1E}"/>
              </a:ext>
            </a:extLst>
          </p:cNvPr>
          <p:cNvCxnSpPr>
            <a:stCxn id="24" idx="0"/>
          </p:cNvCxnSpPr>
          <p:nvPr/>
        </p:nvCxnSpPr>
        <p:spPr bwMode="auto">
          <a:xfrm flipH="1" flipV="1">
            <a:off x="6501977" y="5606564"/>
            <a:ext cx="0" cy="276225"/>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34" name="Straight Arrow Connector 33">
            <a:extLst>
              <a:ext uri="{FF2B5EF4-FFF2-40B4-BE49-F238E27FC236}">
                <a16:creationId xmlns:a16="http://schemas.microsoft.com/office/drawing/2014/main" id="{3BDF57D2-E3D9-4697-86CD-5975A8815B38}"/>
              </a:ext>
            </a:extLst>
          </p:cNvPr>
          <p:cNvCxnSpPr/>
          <p:nvPr/>
        </p:nvCxnSpPr>
        <p:spPr bwMode="auto">
          <a:xfrm flipH="1">
            <a:off x="6501977" y="4952513"/>
            <a:ext cx="0" cy="28575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35" name="Straight Arrow Connector 34">
            <a:extLst>
              <a:ext uri="{FF2B5EF4-FFF2-40B4-BE49-F238E27FC236}">
                <a16:creationId xmlns:a16="http://schemas.microsoft.com/office/drawing/2014/main" id="{EA27A26D-41C2-4120-95BA-952A4A41BC94}"/>
              </a:ext>
            </a:extLst>
          </p:cNvPr>
          <p:cNvCxnSpPr/>
          <p:nvPr/>
        </p:nvCxnSpPr>
        <p:spPr bwMode="auto">
          <a:xfrm>
            <a:off x="4159741" y="6081225"/>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36" name="Straight Arrow Connector 35">
            <a:extLst>
              <a:ext uri="{FF2B5EF4-FFF2-40B4-BE49-F238E27FC236}">
                <a16:creationId xmlns:a16="http://schemas.microsoft.com/office/drawing/2014/main" id="{7DF8449B-6DCE-4F73-BD15-03EE3CCD9A66}"/>
              </a:ext>
            </a:extLst>
          </p:cNvPr>
          <p:cNvCxnSpPr/>
          <p:nvPr/>
        </p:nvCxnSpPr>
        <p:spPr bwMode="auto">
          <a:xfrm>
            <a:off x="7779944" y="5400188"/>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37" name="TextBox 28">
            <a:extLst>
              <a:ext uri="{FF2B5EF4-FFF2-40B4-BE49-F238E27FC236}">
                <a16:creationId xmlns:a16="http://schemas.microsoft.com/office/drawing/2014/main" id="{F186F012-C39F-4797-A434-AF0FB1F9F5A2}"/>
              </a:ext>
            </a:extLst>
          </p:cNvPr>
          <p:cNvSpPr txBox="1">
            <a:spLocks noChangeArrowheads="1"/>
          </p:cNvSpPr>
          <p:nvPr/>
        </p:nvSpPr>
        <p:spPr bwMode="auto">
          <a:xfrm>
            <a:off x="8971162" y="5231914"/>
            <a:ext cx="20692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Interrupt Event</a:t>
            </a:r>
          </a:p>
        </p:txBody>
      </p:sp>
      <p:sp>
        <p:nvSpPr>
          <p:cNvPr id="38" name="TextBox 29">
            <a:extLst>
              <a:ext uri="{FF2B5EF4-FFF2-40B4-BE49-F238E27FC236}">
                <a16:creationId xmlns:a16="http://schemas.microsoft.com/office/drawing/2014/main" id="{8D0A4EAA-F83D-4FD0-A486-3EED7E296103}"/>
              </a:ext>
            </a:extLst>
          </p:cNvPr>
          <p:cNvSpPr txBox="1">
            <a:spLocks noChangeArrowheads="1"/>
          </p:cNvSpPr>
          <p:nvPr/>
        </p:nvSpPr>
        <p:spPr bwMode="auto">
          <a:xfrm>
            <a:off x="616767" y="5554863"/>
            <a:ext cx="183020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Clock Source</a:t>
            </a:r>
          </a:p>
        </p:txBody>
      </p:sp>
      <p:sp>
        <p:nvSpPr>
          <p:cNvPr id="39" name="Rectangular Callout 19">
            <a:extLst>
              <a:ext uri="{FF2B5EF4-FFF2-40B4-BE49-F238E27FC236}">
                <a16:creationId xmlns:a16="http://schemas.microsoft.com/office/drawing/2014/main" id="{6156906A-66DC-45C7-BEAF-E57D37286B66}"/>
              </a:ext>
            </a:extLst>
          </p:cNvPr>
          <p:cNvSpPr/>
          <p:nvPr/>
        </p:nvSpPr>
        <p:spPr bwMode="auto">
          <a:xfrm>
            <a:off x="8313136" y="4577661"/>
            <a:ext cx="2602483" cy="376238"/>
          </a:xfrm>
          <a:prstGeom prst="wedgeRectCallout">
            <a:avLst>
              <a:gd name="adj1" fmla="val -74166"/>
              <a:gd name="adj2" fmla="val -10277"/>
            </a:avLst>
          </a:prstGeom>
          <a:solidFill>
            <a:schemeClr val="accent6">
              <a:lumMod val="95000"/>
            </a:schemeClr>
          </a:solidFill>
          <a:ln w="19050" cap="flat" cmpd="sng" algn="ctr">
            <a:solidFill>
              <a:schemeClr val="tx1"/>
            </a:solidFill>
            <a:prstDash val="solid"/>
            <a:round/>
            <a:headEnd type="none" w="med" len="med"/>
            <a:tailEnd type="none" w="med" len="med"/>
          </a:ln>
          <a:effectLst/>
        </p:spPr>
        <p:txBody>
          <a:bodyPr wrap="none" anchor="ctr"/>
          <a:lstStyle/>
          <a:p>
            <a:pPr algn="ctr">
              <a:defRPr/>
            </a:pPr>
            <a:r>
              <a:rPr lang="en-GB" sz="1000" b="0" dirty="0">
                <a:solidFill>
                  <a:schemeClr val="bg1"/>
                </a:solidFill>
                <a:cs typeface="+mn-cs"/>
              </a:rPr>
              <a:t>Load with duty cycle </a:t>
            </a:r>
          </a:p>
          <a:p>
            <a:pPr algn="ctr">
              <a:defRPr/>
            </a:pPr>
            <a:r>
              <a:rPr lang="en-GB" sz="1000" b="0" dirty="0">
                <a:solidFill>
                  <a:schemeClr val="bg1"/>
                </a:solidFill>
                <a:cs typeface="+mn-cs"/>
              </a:rPr>
              <a:t>Value, e.g., 50</a:t>
            </a:r>
          </a:p>
        </p:txBody>
      </p:sp>
      <p:sp>
        <p:nvSpPr>
          <p:cNvPr id="40" name="Rectangular Callout 20">
            <a:extLst>
              <a:ext uri="{FF2B5EF4-FFF2-40B4-BE49-F238E27FC236}">
                <a16:creationId xmlns:a16="http://schemas.microsoft.com/office/drawing/2014/main" id="{BB94E062-595D-4B76-A270-411173335530}"/>
              </a:ext>
            </a:extLst>
          </p:cNvPr>
          <p:cNvSpPr/>
          <p:nvPr/>
        </p:nvSpPr>
        <p:spPr bwMode="auto">
          <a:xfrm>
            <a:off x="8437970" y="5744676"/>
            <a:ext cx="2602483" cy="377825"/>
          </a:xfrm>
          <a:prstGeom prst="wedgeRectCallout">
            <a:avLst>
              <a:gd name="adj1" fmla="val -74166"/>
              <a:gd name="adj2" fmla="val -10277"/>
            </a:avLst>
          </a:prstGeom>
          <a:solidFill>
            <a:schemeClr val="accent6">
              <a:lumMod val="95000"/>
            </a:schemeClr>
          </a:solidFill>
          <a:ln w="19050" cap="flat" cmpd="sng" algn="ctr">
            <a:solidFill>
              <a:schemeClr val="tx1"/>
            </a:solidFill>
            <a:prstDash val="solid"/>
            <a:round/>
            <a:headEnd type="none" w="med" len="med"/>
            <a:tailEnd type="none" w="med" len="med"/>
          </a:ln>
          <a:effectLst/>
        </p:spPr>
        <p:txBody>
          <a:bodyPr wrap="none" anchor="ctr"/>
          <a:lstStyle/>
          <a:p>
            <a:pPr algn="ctr">
              <a:defRPr/>
            </a:pPr>
            <a:r>
              <a:rPr lang="en-GB" sz="1200" b="0" dirty="0">
                <a:solidFill>
                  <a:schemeClr val="bg1"/>
                </a:solidFill>
                <a:cs typeface="+mn-cs"/>
              </a:rPr>
              <a:t>Load reset value</a:t>
            </a:r>
          </a:p>
          <a:p>
            <a:pPr algn="ctr">
              <a:defRPr/>
            </a:pPr>
            <a:r>
              <a:rPr lang="en-GB" sz="1200" b="0" dirty="0">
                <a:solidFill>
                  <a:schemeClr val="bg1"/>
                </a:solidFill>
                <a:cs typeface="+mn-cs"/>
              </a:rPr>
              <a:t>e.g., 100</a:t>
            </a:r>
          </a:p>
        </p:txBody>
      </p:sp>
    </p:spTree>
    <p:extLst>
      <p:ext uri="{BB962C8B-B14F-4D97-AF65-F5344CB8AC3E}">
        <p14:creationId xmlns:p14="http://schemas.microsoft.com/office/powerpoint/2010/main" val="678281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Hardware Module Overview</a:t>
            </a:r>
            <a:endParaRPr lang="en-US" dirty="0"/>
          </a:p>
        </p:txBody>
      </p:sp>
      <p:sp>
        <p:nvSpPr>
          <p:cNvPr id="6" name="Rectangle 5">
            <a:extLst>
              <a:ext uri="{FF2B5EF4-FFF2-40B4-BE49-F238E27FC236}">
                <a16:creationId xmlns:a16="http://schemas.microsoft.com/office/drawing/2014/main" id="{611C1638-5AF1-4D2B-9BB6-83D0D3481F63}"/>
              </a:ext>
            </a:extLst>
          </p:cNvPr>
          <p:cNvSpPr/>
          <p:nvPr/>
        </p:nvSpPr>
        <p:spPr bwMode="auto">
          <a:xfrm>
            <a:off x="414704" y="1862137"/>
            <a:ext cx="10640560" cy="2408238"/>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a:defRPr/>
            </a:pPr>
            <a:endParaRPr lang="en-GB" sz="1200" dirty="0"/>
          </a:p>
        </p:txBody>
      </p:sp>
      <p:sp>
        <p:nvSpPr>
          <p:cNvPr id="7" name="Down Arrow 37">
            <a:extLst>
              <a:ext uri="{FF2B5EF4-FFF2-40B4-BE49-F238E27FC236}">
                <a16:creationId xmlns:a16="http://schemas.microsoft.com/office/drawing/2014/main" id="{083704DD-2872-4EB8-9CAC-5C4FE80E23AA}"/>
              </a:ext>
            </a:extLst>
          </p:cNvPr>
          <p:cNvSpPr/>
          <p:nvPr/>
        </p:nvSpPr>
        <p:spPr bwMode="auto">
          <a:xfrm>
            <a:off x="7189624"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8" name="Down Arrow 40">
            <a:extLst>
              <a:ext uri="{FF2B5EF4-FFF2-40B4-BE49-F238E27FC236}">
                <a16:creationId xmlns:a16="http://schemas.microsoft.com/office/drawing/2014/main" id="{FEA864BE-C524-4865-878C-40CBD735101A}"/>
              </a:ext>
            </a:extLst>
          </p:cNvPr>
          <p:cNvSpPr/>
          <p:nvPr/>
        </p:nvSpPr>
        <p:spPr bwMode="auto">
          <a:xfrm>
            <a:off x="6702981" y="2949576"/>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9" name="Down Arrow 41">
            <a:extLst>
              <a:ext uri="{FF2B5EF4-FFF2-40B4-BE49-F238E27FC236}">
                <a16:creationId xmlns:a16="http://schemas.microsoft.com/office/drawing/2014/main" id="{F57C2418-AA3B-4230-8BEF-785D069F31F0}"/>
              </a:ext>
            </a:extLst>
          </p:cNvPr>
          <p:cNvSpPr/>
          <p:nvPr/>
        </p:nvSpPr>
        <p:spPr bwMode="auto">
          <a:xfrm>
            <a:off x="6277698"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0" name="Down Arrow 42">
            <a:extLst>
              <a:ext uri="{FF2B5EF4-FFF2-40B4-BE49-F238E27FC236}">
                <a16:creationId xmlns:a16="http://schemas.microsoft.com/office/drawing/2014/main" id="{64C78A7B-A137-435C-8352-536FB376EBD8}"/>
              </a:ext>
            </a:extLst>
          </p:cNvPr>
          <p:cNvSpPr/>
          <p:nvPr/>
        </p:nvSpPr>
        <p:spPr bwMode="auto">
          <a:xfrm>
            <a:off x="8878064"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11" name="Down Arrow 43">
            <a:extLst>
              <a:ext uri="{FF2B5EF4-FFF2-40B4-BE49-F238E27FC236}">
                <a16:creationId xmlns:a16="http://schemas.microsoft.com/office/drawing/2014/main" id="{DDE7B4C0-1419-4407-8A38-CAC2EA8E4561}"/>
              </a:ext>
            </a:extLst>
          </p:cNvPr>
          <p:cNvSpPr/>
          <p:nvPr/>
        </p:nvSpPr>
        <p:spPr bwMode="auto">
          <a:xfrm>
            <a:off x="8391422" y="2949576"/>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2" name="Down Arrow 44">
            <a:extLst>
              <a:ext uri="{FF2B5EF4-FFF2-40B4-BE49-F238E27FC236}">
                <a16:creationId xmlns:a16="http://schemas.microsoft.com/office/drawing/2014/main" id="{C705254B-0482-4D12-A057-78D3407CB544}"/>
              </a:ext>
            </a:extLst>
          </p:cNvPr>
          <p:cNvSpPr/>
          <p:nvPr/>
        </p:nvSpPr>
        <p:spPr bwMode="auto">
          <a:xfrm>
            <a:off x="7966138"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3" name="Down Arrow 56">
            <a:extLst>
              <a:ext uri="{FF2B5EF4-FFF2-40B4-BE49-F238E27FC236}">
                <a16:creationId xmlns:a16="http://schemas.microsoft.com/office/drawing/2014/main" id="{0BFF5562-7ACD-440B-B9D5-8AA2BA6B83AB}"/>
              </a:ext>
            </a:extLst>
          </p:cNvPr>
          <p:cNvSpPr/>
          <p:nvPr/>
        </p:nvSpPr>
        <p:spPr bwMode="auto">
          <a:xfrm>
            <a:off x="10517841"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14" name="Down Arrow 57">
            <a:extLst>
              <a:ext uri="{FF2B5EF4-FFF2-40B4-BE49-F238E27FC236}">
                <a16:creationId xmlns:a16="http://schemas.microsoft.com/office/drawing/2014/main" id="{B62957BE-DC17-4D93-9420-ABB440D734DB}"/>
              </a:ext>
            </a:extLst>
          </p:cNvPr>
          <p:cNvSpPr/>
          <p:nvPr/>
        </p:nvSpPr>
        <p:spPr bwMode="auto">
          <a:xfrm>
            <a:off x="10031198" y="2949576"/>
            <a:ext cx="277174"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5" name="Down Arrow 63">
            <a:extLst>
              <a:ext uri="{FF2B5EF4-FFF2-40B4-BE49-F238E27FC236}">
                <a16:creationId xmlns:a16="http://schemas.microsoft.com/office/drawing/2014/main" id="{92FF109A-5187-4A47-9409-8A64C9E420EE}"/>
              </a:ext>
            </a:extLst>
          </p:cNvPr>
          <p:cNvSpPr/>
          <p:nvPr/>
        </p:nvSpPr>
        <p:spPr bwMode="auto">
          <a:xfrm>
            <a:off x="9605913"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6" name="Down Arrow 64">
            <a:extLst>
              <a:ext uri="{FF2B5EF4-FFF2-40B4-BE49-F238E27FC236}">
                <a16:creationId xmlns:a16="http://schemas.microsoft.com/office/drawing/2014/main" id="{5EDEAEBF-8B9B-49FB-82CB-AE762CAA6FAB}"/>
              </a:ext>
            </a:extLst>
          </p:cNvPr>
          <p:cNvSpPr/>
          <p:nvPr/>
        </p:nvSpPr>
        <p:spPr bwMode="auto">
          <a:xfrm>
            <a:off x="5399623"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17" name="Down Arrow 65">
            <a:extLst>
              <a:ext uri="{FF2B5EF4-FFF2-40B4-BE49-F238E27FC236}">
                <a16:creationId xmlns:a16="http://schemas.microsoft.com/office/drawing/2014/main" id="{8473EA7F-2D43-4347-8964-89E31F862466}"/>
              </a:ext>
            </a:extLst>
          </p:cNvPr>
          <p:cNvSpPr/>
          <p:nvPr/>
        </p:nvSpPr>
        <p:spPr bwMode="auto">
          <a:xfrm>
            <a:off x="4912981" y="2949576"/>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8" name="Down Arrow 66">
            <a:extLst>
              <a:ext uri="{FF2B5EF4-FFF2-40B4-BE49-F238E27FC236}">
                <a16:creationId xmlns:a16="http://schemas.microsoft.com/office/drawing/2014/main" id="{8DCFC0CF-D277-40D8-BBD3-88FD6EE07F61}"/>
              </a:ext>
            </a:extLst>
          </p:cNvPr>
          <p:cNvSpPr/>
          <p:nvPr/>
        </p:nvSpPr>
        <p:spPr bwMode="auto">
          <a:xfrm>
            <a:off x="4487697"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9" name="Rectangle 18">
            <a:extLst>
              <a:ext uri="{FF2B5EF4-FFF2-40B4-BE49-F238E27FC236}">
                <a16:creationId xmlns:a16="http://schemas.microsoft.com/office/drawing/2014/main" id="{359AF19C-6FDB-46D0-914E-4EB460E255B5}"/>
              </a:ext>
            </a:extLst>
          </p:cNvPr>
          <p:cNvSpPr/>
          <p:nvPr/>
        </p:nvSpPr>
        <p:spPr bwMode="auto">
          <a:xfrm>
            <a:off x="827294" y="2674938"/>
            <a:ext cx="10037545" cy="161925"/>
          </a:xfrm>
          <a:prstGeom prst="rect">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20" name="Down Arrow 68">
            <a:extLst>
              <a:ext uri="{FF2B5EF4-FFF2-40B4-BE49-F238E27FC236}">
                <a16:creationId xmlns:a16="http://schemas.microsoft.com/office/drawing/2014/main" id="{6F62B469-AD96-4C9F-A237-4A39EE227BCC}"/>
              </a:ext>
            </a:extLst>
          </p:cNvPr>
          <p:cNvSpPr/>
          <p:nvPr/>
        </p:nvSpPr>
        <p:spPr bwMode="auto">
          <a:xfrm>
            <a:off x="1745569"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21" name="Down Arrow 69">
            <a:extLst>
              <a:ext uri="{FF2B5EF4-FFF2-40B4-BE49-F238E27FC236}">
                <a16:creationId xmlns:a16="http://schemas.microsoft.com/office/drawing/2014/main" id="{A0F79B94-9B05-40B5-B564-1A74D97B3BC0}"/>
              </a:ext>
            </a:extLst>
          </p:cNvPr>
          <p:cNvSpPr/>
          <p:nvPr/>
        </p:nvSpPr>
        <p:spPr bwMode="auto">
          <a:xfrm>
            <a:off x="3586349"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22" name="Rectangle 21">
            <a:extLst>
              <a:ext uri="{FF2B5EF4-FFF2-40B4-BE49-F238E27FC236}">
                <a16:creationId xmlns:a16="http://schemas.microsoft.com/office/drawing/2014/main" id="{37D7C36A-E401-4A9B-8AA3-6923B420DB10}"/>
              </a:ext>
            </a:extLst>
          </p:cNvPr>
          <p:cNvSpPr/>
          <p:nvPr/>
        </p:nvSpPr>
        <p:spPr bwMode="auto">
          <a:xfrm>
            <a:off x="827294" y="2916238"/>
            <a:ext cx="10037545" cy="161925"/>
          </a:xfrm>
          <a:prstGeom prst="rect">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000" dirty="0"/>
          </a:p>
        </p:txBody>
      </p:sp>
      <p:sp>
        <p:nvSpPr>
          <p:cNvPr id="23" name="Down Arrow 72">
            <a:extLst>
              <a:ext uri="{FF2B5EF4-FFF2-40B4-BE49-F238E27FC236}">
                <a16:creationId xmlns:a16="http://schemas.microsoft.com/office/drawing/2014/main" id="{B0AFBC15-BF67-4E6E-999C-82E0F891C1CB}"/>
              </a:ext>
            </a:extLst>
          </p:cNvPr>
          <p:cNvSpPr/>
          <p:nvPr/>
        </p:nvSpPr>
        <p:spPr bwMode="auto">
          <a:xfrm>
            <a:off x="1277968" y="2949576"/>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24" name="Down Arrow 80">
            <a:extLst>
              <a:ext uri="{FF2B5EF4-FFF2-40B4-BE49-F238E27FC236}">
                <a16:creationId xmlns:a16="http://schemas.microsoft.com/office/drawing/2014/main" id="{9D4AA93B-D055-41AB-AC29-643D9F608959}"/>
              </a:ext>
            </a:extLst>
          </p:cNvPr>
          <p:cNvSpPr/>
          <p:nvPr/>
        </p:nvSpPr>
        <p:spPr bwMode="auto">
          <a:xfrm>
            <a:off x="3099706" y="2949576"/>
            <a:ext cx="277174"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25" name="Rectangle 24">
            <a:extLst>
              <a:ext uri="{FF2B5EF4-FFF2-40B4-BE49-F238E27FC236}">
                <a16:creationId xmlns:a16="http://schemas.microsoft.com/office/drawing/2014/main" id="{00AFAC65-DDEB-4F0C-9A82-7B72C74B7ECC}"/>
              </a:ext>
            </a:extLst>
          </p:cNvPr>
          <p:cNvSpPr/>
          <p:nvPr/>
        </p:nvSpPr>
        <p:spPr bwMode="auto">
          <a:xfrm>
            <a:off x="4703513" y="1979613"/>
            <a:ext cx="2185662" cy="411163"/>
          </a:xfrm>
          <a:prstGeom prst="rect">
            <a:avLst/>
          </a:prstGeom>
          <a:solidFill>
            <a:schemeClr val="bg2">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Arm Cortex-M0</a:t>
            </a:r>
          </a:p>
          <a:p>
            <a:pPr algn="ctr">
              <a:defRPr/>
            </a:pPr>
            <a:r>
              <a:rPr lang="en-GB" sz="1200" dirty="0"/>
              <a:t>Processor</a:t>
            </a:r>
          </a:p>
        </p:txBody>
      </p:sp>
      <p:sp>
        <p:nvSpPr>
          <p:cNvPr id="26" name="Rectangle 25">
            <a:extLst>
              <a:ext uri="{FF2B5EF4-FFF2-40B4-BE49-F238E27FC236}">
                <a16:creationId xmlns:a16="http://schemas.microsoft.com/office/drawing/2014/main" id="{7BE14030-2EE0-4E18-9B58-27AA5A4EEF20}"/>
              </a:ext>
            </a:extLst>
          </p:cNvPr>
          <p:cNvSpPr/>
          <p:nvPr/>
        </p:nvSpPr>
        <p:spPr bwMode="auto">
          <a:xfrm>
            <a:off x="825178"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US" sz="1000" dirty="0"/>
              <a:t>BRAM</a:t>
            </a:r>
            <a:endParaRPr lang="en-GB" sz="1000" dirty="0"/>
          </a:p>
        </p:txBody>
      </p:sp>
      <p:sp>
        <p:nvSpPr>
          <p:cNvPr id="27" name="Rectangle 26">
            <a:extLst>
              <a:ext uri="{FF2B5EF4-FFF2-40B4-BE49-F238E27FC236}">
                <a16:creationId xmlns:a16="http://schemas.microsoft.com/office/drawing/2014/main" id="{6DA94BB0-D133-4497-9AFE-C790133DD6ED}"/>
              </a:ext>
            </a:extLst>
          </p:cNvPr>
          <p:cNvSpPr/>
          <p:nvPr/>
        </p:nvSpPr>
        <p:spPr bwMode="auto">
          <a:xfrm>
            <a:off x="825178" y="3159126"/>
            <a:ext cx="10039661" cy="161925"/>
          </a:xfrm>
          <a:prstGeom prst="rect">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000" dirty="0"/>
          </a:p>
        </p:txBody>
      </p:sp>
      <p:sp>
        <p:nvSpPr>
          <p:cNvPr id="28" name="TextBox 30">
            <a:extLst>
              <a:ext uri="{FF2B5EF4-FFF2-40B4-BE49-F238E27FC236}">
                <a16:creationId xmlns:a16="http://schemas.microsoft.com/office/drawing/2014/main" id="{7CE8EA2E-C5E1-495E-B651-42D58322A5DD}"/>
              </a:ext>
            </a:extLst>
          </p:cNvPr>
          <p:cNvSpPr txBox="1">
            <a:spLocks noChangeArrowheads="1"/>
          </p:cNvSpPr>
          <p:nvPr/>
        </p:nvSpPr>
        <p:spPr bwMode="auto">
          <a:xfrm>
            <a:off x="471833" y="1862138"/>
            <a:ext cx="181750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dirty="0"/>
              <a:t>System on Chip</a:t>
            </a:r>
          </a:p>
        </p:txBody>
      </p:sp>
      <p:sp>
        <p:nvSpPr>
          <p:cNvPr id="29" name="TextBox 75">
            <a:extLst>
              <a:ext uri="{FF2B5EF4-FFF2-40B4-BE49-F238E27FC236}">
                <a16:creationId xmlns:a16="http://schemas.microsoft.com/office/drawing/2014/main" id="{C68B1C77-9E45-41C0-B6AC-5A246CC5B1E3}"/>
              </a:ext>
            </a:extLst>
          </p:cNvPr>
          <p:cNvSpPr txBox="1">
            <a:spLocks noChangeArrowheads="1"/>
          </p:cNvSpPr>
          <p:nvPr/>
        </p:nvSpPr>
        <p:spPr bwMode="auto">
          <a:xfrm>
            <a:off x="7377935" y="2393950"/>
            <a:ext cx="3580001"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dirty="0"/>
              <a:t>Arm AMBA 3 AHB-Lite System Bus</a:t>
            </a:r>
          </a:p>
          <a:p>
            <a:pPr eaLnBrk="1" hangingPunct="1"/>
            <a:endParaRPr lang="en-GB" sz="1100" dirty="0"/>
          </a:p>
        </p:txBody>
      </p:sp>
      <p:sp>
        <p:nvSpPr>
          <p:cNvPr id="30" name="Down Arrow 86">
            <a:extLst>
              <a:ext uri="{FF2B5EF4-FFF2-40B4-BE49-F238E27FC236}">
                <a16:creationId xmlns:a16="http://schemas.microsoft.com/office/drawing/2014/main" id="{1BADD3CE-C3B9-4A35-97FA-E750B3793FA6}"/>
              </a:ext>
            </a:extLst>
          </p:cNvPr>
          <p:cNvSpPr/>
          <p:nvPr/>
        </p:nvSpPr>
        <p:spPr bwMode="auto">
          <a:xfrm>
            <a:off x="827294"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31" name="Down Arrow 87">
            <a:extLst>
              <a:ext uri="{FF2B5EF4-FFF2-40B4-BE49-F238E27FC236}">
                <a16:creationId xmlns:a16="http://schemas.microsoft.com/office/drawing/2014/main" id="{768734C1-7CAE-43CA-88F1-D26CA80761FF}"/>
              </a:ext>
            </a:extLst>
          </p:cNvPr>
          <p:cNvSpPr/>
          <p:nvPr/>
        </p:nvSpPr>
        <p:spPr bwMode="auto">
          <a:xfrm>
            <a:off x="2674422"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32" name="Down Arrow 88">
            <a:extLst>
              <a:ext uri="{FF2B5EF4-FFF2-40B4-BE49-F238E27FC236}">
                <a16:creationId xmlns:a16="http://schemas.microsoft.com/office/drawing/2014/main" id="{051A87B8-36D7-4F94-BC19-7B918885D025}"/>
              </a:ext>
            </a:extLst>
          </p:cNvPr>
          <p:cNvSpPr/>
          <p:nvPr/>
        </p:nvSpPr>
        <p:spPr bwMode="auto">
          <a:xfrm rot="10800000">
            <a:off x="5020889" y="2405063"/>
            <a:ext cx="279291" cy="754063"/>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33" name="Down Arrow 89">
            <a:extLst>
              <a:ext uri="{FF2B5EF4-FFF2-40B4-BE49-F238E27FC236}">
                <a16:creationId xmlns:a16="http://schemas.microsoft.com/office/drawing/2014/main" id="{2974EE0B-B41B-4D46-89B6-7E28F9D80AE2}"/>
              </a:ext>
            </a:extLst>
          </p:cNvPr>
          <p:cNvSpPr/>
          <p:nvPr/>
        </p:nvSpPr>
        <p:spPr bwMode="auto">
          <a:xfrm rot="10800000">
            <a:off x="5657756" y="2405063"/>
            <a:ext cx="277176" cy="544513"/>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34" name="Down Arrow 90">
            <a:extLst>
              <a:ext uri="{FF2B5EF4-FFF2-40B4-BE49-F238E27FC236}">
                <a16:creationId xmlns:a16="http://schemas.microsoft.com/office/drawing/2014/main" id="{BE52C43C-3CCE-4226-A616-9E26DC7FDC46}"/>
              </a:ext>
            </a:extLst>
          </p:cNvPr>
          <p:cNvSpPr/>
          <p:nvPr/>
        </p:nvSpPr>
        <p:spPr bwMode="auto">
          <a:xfrm rot="10800000">
            <a:off x="6288276" y="2405063"/>
            <a:ext cx="279291" cy="328613"/>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35" name="TextBox 29">
            <a:extLst>
              <a:ext uri="{FF2B5EF4-FFF2-40B4-BE49-F238E27FC236}">
                <a16:creationId xmlns:a16="http://schemas.microsoft.com/office/drawing/2014/main" id="{FF03F57D-8EBB-416F-BAB6-9E292361B410}"/>
              </a:ext>
            </a:extLst>
          </p:cNvPr>
          <p:cNvSpPr txBox="1">
            <a:spLocks noChangeArrowheads="1"/>
          </p:cNvSpPr>
          <p:nvPr/>
        </p:nvSpPr>
        <p:spPr bwMode="auto">
          <a:xfrm>
            <a:off x="5198620" y="2855913"/>
            <a:ext cx="217931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32-bit Address Bus</a:t>
            </a:r>
          </a:p>
        </p:txBody>
      </p:sp>
      <p:sp>
        <p:nvSpPr>
          <p:cNvPr id="36" name="TextBox 28">
            <a:extLst>
              <a:ext uri="{FF2B5EF4-FFF2-40B4-BE49-F238E27FC236}">
                <a16:creationId xmlns:a16="http://schemas.microsoft.com/office/drawing/2014/main" id="{158FF5A7-AFF7-4524-8DE5-1E1347B18B39}"/>
              </a:ext>
            </a:extLst>
          </p:cNvPr>
          <p:cNvSpPr txBox="1">
            <a:spLocks noChangeArrowheads="1"/>
          </p:cNvSpPr>
          <p:nvPr/>
        </p:nvSpPr>
        <p:spPr bwMode="auto">
          <a:xfrm>
            <a:off x="4390369" y="3098801"/>
            <a:ext cx="181962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32-bit Data Bus</a:t>
            </a:r>
          </a:p>
        </p:txBody>
      </p:sp>
      <p:sp>
        <p:nvSpPr>
          <p:cNvPr id="37" name="TextBox 29">
            <a:extLst>
              <a:ext uri="{FF2B5EF4-FFF2-40B4-BE49-F238E27FC236}">
                <a16:creationId xmlns:a16="http://schemas.microsoft.com/office/drawing/2014/main" id="{06A93F79-742B-47C5-9C40-B9CACA628D12}"/>
              </a:ext>
            </a:extLst>
          </p:cNvPr>
          <p:cNvSpPr txBox="1">
            <a:spLocks noChangeArrowheads="1"/>
          </p:cNvSpPr>
          <p:nvPr/>
        </p:nvSpPr>
        <p:spPr bwMode="auto">
          <a:xfrm>
            <a:off x="5837603" y="2611438"/>
            <a:ext cx="183443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Control Signals</a:t>
            </a:r>
          </a:p>
        </p:txBody>
      </p:sp>
      <p:pic>
        <p:nvPicPr>
          <p:cNvPr id="38" name="Picture 42">
            <a:extLst>
              <a:ext uri="{FF2B5EF4-FFF2-40B4-BE49-F238E27FC236}">
                <a16:creationId xmlns:a16="http://schemas.microsoft.com/office/drawing/2014/main" id="{7497673E-29A9-44E2-8B12-075C207F7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0783" y="2000250"/>
            <a:ext cx="1652472" cy="43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Rectangle 38">
            <a:extLst>
              <a:ext uri="{FF2B5EF4-FFF2-40B4-BE49-F238E27FC236}">
                <a16:creationId xmlns:a16="http://schemas.microsoft.com/office/drawing/2014/main" id="{51797875-1CC3-4A0B-9126-EC51019C031D}"/>
              </a:ext>
            </a:extLst>
          </p:cNvPr>
          <p:cNvSpPr/>
          <p:nvPr/>
        </p:nvSpPr>
        <p:spPr bwMode="auto">
          <a:xfrm>
            <a:off x="2562283"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VGA</a:t>
            </a:r>
          </a:p>
          <a:p>
            <a:pPr algn="ctr">
              <a:defRPr/>
            </a:pPr>
            <a:r>
              <a:rPr lang="en-GB" sz="1000" dirty="0"/>
              <a:t>Peripheral</a:t>
            </a:r>
          </a:p>
        </p:txBody>
      </p:sp>
      <p:sp>
        <p:nvSpPr>
          <p:cNvPr id="40" name="Rectangle 39">
            <a:extLst>
              <a:ext uri="{FF2B5EF4-FFF2-40B4-BE49-F238E27FC236}">
                <a16:creationId xmlns:a16="http://schemas.microsoft.com/office/drawing/2014/main" id="{C5EBA8AA-FA7D-438D-9D5E-2D913C81B72D}"/>
              </a:ext>
            </a:extLst>
          </p:cNvPr>
          <p:cNvSpPr/>
          <p:nvPr/>
        </p:nvSpPr>
        <p:spPr bwMode="auto">
          <a:xfrm>
            <a:off x="2562283" y="4359276"/>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Monitor</a:t>
            </a:r>
          </a:p>
        </p:txBody>
      </p:sp>
      <p:sp>
        <p:nvSpPr>
          <p:cNvPr id="41" name="Up-Down Arrow 97">
            <a:extLst>
              <a:ext uri="{FF2B5EF4-FFF2-40B4-BE49-F238E27FC236}">
                <a16:creationId xmlns:a16="http://schemas.microsoft.com/office/drawing/2014/main" id="{AD905057-1087-4CDB-9CA1-3ED99E0C3C7D}"/>
              </a:ext>
            </a:extLst>
          </p:cNvPr>
          <p:cNvSpPr/>
          <p:nvPr/>
        </p:nvSpPr>
        <p:spPr bwMode="auto">
          <a:xfrm>
            <a:off x="3099706" y="3951287"/>
            <a:ext cx="277174"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44" name="Rectangle 43">
            <a:extLst>
              <a:ext uri="{FF2B5EF4-FFF2-40B4-BE49-F238E27FC236}">
                <a16:creationId xmlns:a16="http://schemas.microsoft.com/office/drawing/2014/main" id="{927C8D53-28CC-4895-A549-BC34F75B8A49}"/>
              </a:ext>
            </a:extLst>
          </p:cNvPr>
          <p:cNvSpPr/>
          <p:nvPr/>
        </p:nvSpPr>
        <p:spPr bwMode="auto">
          <a:xfrm>
            <a:off x="4375558"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UART</a:t>
            </a:r>
          </a:p>
          <a:p>
            <a:pPr algn="ctr">
              <a:defRPr/>
            </a:pPr>
            <a:r>
              <a:rPr lang="en-GB" sz="1000" dirty="0"/>
              <a:t>Peripheral</a:t>
            </a:r>
          </a:p>
        </p:txBody>
      </p:sp>
      <p:sp>
        <p:nvSpPr>
          <p:cNvPr id="45" name="Rectangle 44">
            <a:extLst>
              <a:ext uri="{FF2B5EF4-FFF2-40B4-BE49-F238E27FC236}">
                <a16:creationId xmlns:a16="http://schemas.microsoft.com/office/drawing/2014/main" id="{DA9B586B-6A27-4D5F-B640-C5416635325B}"/>
              </a:ext>
            </a:extLst>
          </p:cNvPr>
          <p:cNvSpPr/>
          <p:nvPr/>
        </p:nvSpPr>
        <p:spPr bwMode="auto">
          <a:xfrm>
            <a:off x="4375558" y="4359276"/>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To Host</a:t>
            </a:r>
          </a:p>
        </p:txBody>
      </p:sp>
      <p:sp>
        <p:nvSpPr>
          <p:cNvPr id="46" name="Up-Down Arrow 102">
            <a:extLst>
              <a:ext uri="{FF2B5EF4-FFF2-40B4-BE49-F238E27FC236}">
                <a16:creationId xmlns:a16="http://schemas.microsoft.com/office/drawing/2014/main" id="{FF62F401-59A7-4AA9-B5C1-5005BDC02A86}"/>
              </a:ext>
            </a:extLst>
          </p:cNvPr>
          <p:cNvSpPr/>
          <p:nvPr/>
        </p:nvSpPr>
        <p:spPr bwMode="auto">
          <a:xfrm>
            <a:off x="4912981" y="3951287"/>
            <a:ext cx="277176"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47" name="Rounded Rectangle 35">
            <a:extLst>
              <a:ext uri="{FF2B5EF4-FFF2-40B4-BE49-F238E27FC236}">
                <a16:creationId xmlns:a16="http://schemas.microsoft.com/office/drawing/2014/main" id="{45ED9E03-BA96-4562-AA7D-0F4FF18E3D24}"/>
              </a:ext>
            </a:extLst>
          </p:cNvPr>
          <p:cNvSpPr>
            <a:spLocks noChangeArrowheads="1"/>
          </p:cNvSpPr>
          <p:nvPr/>
        </p:nvSpPr>
        <p:spPr bwMode="auto">
          <a:xfrm>
            <a:off x="5922237" y="3375026"/>
            <a:ext cx="5133028" cy="1576387"/>
          </a:xfrm>
          <a:prstGeom prst="roundRect">
            <a:avLst>
              <a:gd name="adj" fmla="val 16667"/>
            </a:avLst>
          </a:prstGeom>
          <a:noFill/>
          <a:ln w="19050" algn="ctr">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dirty="0"/>
          </a:p>
        </p:txBody>
      </p:sp>
      <p:sp>
        <p:nvSpPr>
          <p:cNvPr id="48" name="Rectangle 47">
            <a:extLst>
              <a:ext uri="{FF2B5EF4-FFF2-40B4-BE49-F238E27FC236}">
                <a16:creationId xmlns:a16="http://schemas.microsoft.com/office/drawing/2014/main" id="{CB1EB64F-218A-439D-B420-FADBE26740B7}"/>
              </a:ext>
            </a:extLst>
          </p:cNvPr>
          <p:cNvSpPr/>
          <p:nvPr/>
        </p:nvSpPr>
        <p:spPr bwMode="auto">
          <a:xfrm>
            <a:off x="6167675"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Timer</a:t>
            </a:r>
          </a:p>
          <a:p>
            <a:pPr algn="ctr">
              <a:defRPr/>
            </a:pPr>
            <a:r>
              <a:rPr lang="en-GB" sz="1000" dirty="0"/>
              <a:t>Peripheral</a:t>
            </a:r>
          </a:p>
        </p:txBody>
      </p:sp>
      <p:sp>
        <p:nvSpPr>
          <p:cNvPr id="49" name="Rectangle 48">
            <a:extLst>
              <a:ext uri="{FF2B5EF4-FFF2-40B4-BE49-F238E27FC236}">
                <a16:creationId xmlns:a16="http://schemas.microsoft.com/office/drawing/2014/main" id="{F286182B-B0B7-4DAD-97A4-CFD2D3BB3AA2}"/>
              </a:ext>
            </a:extLst>
          </p:cNvPr>
          <p:cNvSpPr/>
          <p:nvPr/>
        </p:nvSpPr>
        <p:spPr bwMode="auto">
          <a:xfrm>
            <a:off x="7856115"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GPIO</a:t>
            </a:r>
          </a:p>
          <a:p>
            <a:pPr algn="ctr">
              <a:defRPr/>
            </a:pPr>
            <a:r>
              <a:rPr lang="en-GB" sz="1000" dirty="0"/>
              <a:t>Peripheral</a:t>
            </a:r>
          </a:p>
        </p:txBody>
      </p:sp>
      <p:sp>
        <p:nvSpPr>
          <p:cNvPr id="50" name="Rectangle 49">
            <a:extLst>
              <a:ext uri="{FF2B5EF4-FFF2-40B4-BE49-F238E27FC236}">
                <a16:creationId xmlns:a16="http://schemas.microsoft.com/office/drawing/2014/main" id="{B84187A9-5419-4798-9E3B-DF88D259527F}"/>
              </a:ext>
            </a:extLst>
          </p:cNvPr>
          <p:cNvSpPr/>
          <p:nvPr/>
        </p:nvSpPr>
        <p:spPr bwMode="auto">
          <a:xfrm>
            <a:off x="7856115" y="4359276"/>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LED</a:t>
            </a:r>
          </a:p>
        </p:txBody>
      </p:sp>
      <p:sp>
        <p:nvSpPr>
          <p:cNvPr id="51" name="Up-Down Arrow 107">
            <a:extLst>
              <a:ext uri="{FF2B5EF4-FFF2-40B4-BE49-F238E27FC236}">
                <a16:creationId xmlns:a16="http://schemas.microsoft.com/office/drawing/2014/main" id="{6FEDDC3C-BB24-4BC6-8652-9F354186F090}"/>
              </a:ext>
            </a:extLst>
          </p:cNvPr>
          <p:cNvSpPr/>
          <p:nvPr/>
        </p:nvSpPr>
        <p:spPr bwMode="auto">
          <a:xfrm>
            <a:off x="8391422" y="3951287"/>
            <a:ext cx="277176"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52" name="Rectangle 51">
            <a:extLst>
              <a:ext uri="{FF2B5EF4-FFF2-40B4-BE49-F238E27FC236}">
                <a16:creationId xmlns:a16="http://schemas.microsoft.com/office/drawing/2014/main" id="{E71153B6-C9F8-4BA6-8AB8-C5A10AE6E18C}"/>
              </a:ext>
            </a:extLst>
          </p:cNvPr>
          <p:cNvSpPr/>
          <p:nvPr/>
        </p:nvSpPr>
        <p:spPr bwMode="auto">
          <a:xfrm>
            <a:off x="9493775"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7-Segment</a:t>
            </a:r>
          </a:p>
          <a:p>
            <a:pPr algn="ctr">
              <a:defRPr/>
            </a:pPr>
            <a:r>
              <a:rPr lang="en-GB" sz="1000" dirty="0"/>
              <a:t>Peripheral</a:t>
            </a:r>
          </a:p>
        </p:txBody>
      </p:sp>
      <p:sp>
        <p:nvSpPr>
          <p:cNvPr id="53" name="Rectangle 52">
            <a:extLst>
              <a:ext uri="{FF2B5EF4-FFF2-40B4-BE49-F238E27FC236}">
                <a16:creationId xmlns:a16="http://schemas.microsoft.com/office/drawing/2014/main" id="{8C959278-E982-4538-9369-F7A6FE9A7810}"/>
              </a:ext>
            </a:extLst>
          </p:cNvPr>
          <p:cNvSpPr/>
          <p:nvPr/>
        </p:nvSpPr>
        <p:spPr bwMode="auto">
          <a:xfrm>
            <a:off x="9493775" y="4359276"/>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7-Segment</a:t>
            </a:r>
          </a:p>
          <a:p>
            <a:pPr algn="ctr">
              <a:defRPr/>
            </a:pPr>
            <a:r>
              <a:rPr lang="en-GB" sz="1000" dirty="0"/>
              <a:t>Display</a:t>
            </a:r>
          </a:p>
        </p:txBody>
      </p:sp>
      <p:sp>
        <p:nvSpPr>
          <p:cNvPr id="54" name="Up-Down Arrow 110">
            <a:extLst>
              <a:ext uri="{FF2B5EF4-FFF2-40B4-BE49-F238E27FC236}">
                <a16:creationId xmlns:a16="http://schemas.microsoft.com/office/drawing/2014/main" id="{4BDBAD1E-F786-460D-8A55-135B476B7E88}"/>
              </a:ext>
            </a:extLst>
          </p:cNvPr>
          <p:cNvSpPr/>
          <p:nvPr/>
        </p:nvSpPr>
        <p:spPr bwMode="auto">
          <a:xfrm>
            <a:off x="10031198" y="3951287"/>
            <a:ext cx="277174"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55" name="Rectangle 54">
            <a:extLst>
              <a:ext uri="{FF2B5EF4-FFF2-40B4-BE49-F238E27FC236}">
                <a16:creationId xmlns:a16="http://schemas.microsoft.com/office/drawing/2014/main" id="{D2C38F8E-1051-4D67-8D39-12BF1A058238}"/>
              </a:ext>
            </a:extLst>
          </p:cNvPr>
          <p:cNvSpPr/>
          <p:nvPr/>
        </p:nvSpPr>
        <p:spPr bwMode="auto">
          <a:xfrm>
            <a:off x="6020623" y="3331264"/>
            <a:ext cx="1737104" cy="724384"/>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2104510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AHB Timer</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295400"/>
            <a:ext cx="11180763" cy="4430713"/>
          </a:xfrm>
        </p:spPr>
        <p:txBody>
          <a:bodyPr wrap="square" numCol="1" anchor="t" anchorCtr="0" compatLnSpc="1">
            <a:prstTxWarp prst="textNoShape">
              <a:avLst/>
            </a:prstTxWarp>
          </a:bodyPr>
          <a:lstStyle/>
          <a:p>
            <a:r>
              <a:rPr lang="en-US" dirty="0"/>
              <a:t>Operation principles:</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Contains a 32-bits counter that automatically counts downwards once it is enabled</a:t>
            </a:r>
          </a:p>
          <a:p>
            <a:pPr lvl="1"/>
            <a:r>
              <a:rPr lang="en-IN" altLang="en-US" dirty="0">
                <a:ea typeface="ＭＳ Ｐゴシック" panose="020B0600070205080204" pitchFamily="34" charset="-128"/>
              </a:rPr>
              <a:t>On reaching zero, it is reset to the value in the “load value” register.</a:t>
            </a:r>
          </a:p>
          <a:p>
            <a:pPr lvl="1"/>
            <a:r>
              <a:rPr lang="en-IN" altLang="en-US" dirty="0">
                <a:ea typeface="ＭＳ Ｐゴシック" panose="020B0600070205080204" pitchFamily="34" charset="-128"/>
              </a:rPr>
              <a:t>At the same time, an interrupt is generated.</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9CB96CE6-8D1B-4148-A982-C625F4824733}"/>
              </a:ext>
            </a:extLst>
          </p:cNvPr>
          <p:cNvSpPr/>
          <p:nvPr/>
        </p:nvSpPr>
        <p:spPr bwMode="auto">
          <a:xfrm>
            <a:off x="1631314" y="3251200"/>
            <a:ext cx="9574175" cy="2755900"/>
          </a:xfrm>
          <a:prstGeom prst="rect">
            <a:avLst/>
          </a:prstGeom>
          <a:solidFill>
            <a:schemeClr val="bg1">
              <a:lumMod val="95000"/>
            </a:schemeClr>
          </a:solidFill>
          <a:ln w="19050" cap="flat" cmpd="sng" algn="ctr">
            <a:solidFill>
              <a:schemeClr val="bg1">
                <a:lumMod val="85000"/>
              </a:schemeClr>
            </a:solidFill>
            <a:prstDash val="sysDash"/>
            <a:round/>
            <a:headEnd type="none" w="med" len="med"/>
            <a:tailEnd type="none" w="med" len="med"/>
          </a:ln>
          <a:effectLst/>
        </p:spPr>
        <p:txBody>
          <a:bodyPr wrap="none" anchor="ctr"/>
          <a:lstStyle/>
          <a:p>
            <a:pPr algn="ctr">
              <a:defRPr/>
            </a:pPr>
            <a:endParaRPr lang="en-GB" dirty="0">
              <a:cs typeface="+mn-cs"/>
            </a:endParaRPr>
          </a:p>
        </p:txBody>
      </p:sp>
      <p:cxnSp>
        <p:nvCxnSpPr>
          <p:cNvPr id="6" name="Straight Arrow Connector 5">
            <a:extLst>
              <a:ext uri="{FF2B5EF4-FFF2-40B4-BE49-F238E27FC236}">
                <a16:creationId xmlns:a16="http://schemas.microsoft.com/office/drawing/2014/main" id="{ABE67554-B456-4354-B666-520ADA382E61}"/>
              </a:ext>
            </a:extLst>
          </p:cNvPr>
          <p:cNvCxnSpPr/>
          <p:nvPr/>
        </p:nvCxnSpPr>
        <p:spPr bwMode="auto">
          <a:xfrm>
            <a:off x="3825438" y="5454650"/>
            <a:ext cx="3453051"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7" name="Flowchart: Process 6">
            <a:extLst>
              <a:ext uri="{FF2B5EF4-FFF2-40B4-BE49-F238E27FC236}">
                <a16:creationId xmlns:a16="http://schemas.microsoft.com/office/drawing/2014/main" id="{1A9B4D77-048C-4430-8691-B49A42D221C8}"/>
              </a:ext>
            </a:extLst>
          </p:cNvPr>
          <p:cNvSpPr/>
          <p:nvPr/>
        </p:nvSpPr>
        <p:spPr bwMode="auto">
          <a:xfrm>
            <a:off x="2549588" y="3490913"/>
            <a:ext cx="1428191" cy="2278062"/>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AHB</a:t>
            </a:r>
          </a:p>
          <a:p>
            <a:pPr algn="ctr">
              <a:defRPr/>
            </a:pPr>
            <a:r>
              <a:rPr lang="en-GB" sz="1200" dirty="0"/>
              <a:t>Interface</a:t>
            </a:r>
          </a:p>
        </p:txBody>
      </p:sp>
      <p:sp>
        <p:nvSpPr>
          <p:cNvPr id="8" name="Left-Right Arrow 17">
            <a:extLst>
              <a:ext uri="{FF2B5EF4-FFF2-40B4-BE49-F238E27FC236}">
                <a16:creationId xmlns:a16="http://schemas.microsoft.com/office/drawing/2014/main" id="{8114C293-C65F-45CA-BF5F-41567D3E9C6C}"/>
              </a:ext>
            </a:extLst>
          </p:cNvPr>
          <p:cNvSpPr/>
          <p:nvPr/>
        </p:nvSpPr>
        <p:spPr bwMode="auto">
          <a:xfrm>
            <a:off x="1083310" y="3721100"/>
            <a:ext cx="1466278" cy="414338"/>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Data [31:0] </a:t>
            </a:r>
          </a:p>
        </p:txBody>
      </p:sp>
      <p:sp>
        <p:nvSpPr>
          <p:cNvPr id="9" name="Left-Right Arrow 18">
            <a:extLst>
              <a:ext uri="{FF2B5EF4-FFF2-40B4-BE49-F238E27FC236}">
                <a16:creationId xmlns:a16="http://schemas.microsoft.com/office/drawing/2014/main" id="{E454D7D9-0BAE-47F3-A0F1-B20A18B11E20}"/>
              </a:ext>
            </a:extLst>
          </p:cNvPr>
          <p:cNvSpPr/>
          <p:nvPr/>
        </p:nvSpPr>
        <p:spPr bwMode="auto">
          <a:xfrm>
            <a:off x="1083310" y="4413250"/>
            <a:ext cx="1466278" cy="414338"/>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Addr [31:0]  </a:t>
            </a:r>
          </a:p>
        </p:txBody>
      </p:sp>
      <p:sp>
        <p:nvSpPr>
          <p:cNvPr id="10" name="Left-Right Arrow 19">
            <a:extLst>
              <a:ext uri="{FF2B5EF4-FFF2-40B4-BE49-F238E27FC236}">
                <a16:creationId xmlns:a16="http://schemas.microsoft.com/office/drawing/2014/main" id="{C16A0591-C92C-4933-849C-1EA0C700A00A}"/>
              </a:ext>
            </a:extLst>
          </p:cNvPr>
          <p:cNvSpPr/>
          <p:nvPr/>
        </p:nvSpPr>
        <p:spPr bwMode="auto">
          <a:xfrm>
            <a:off x="1083310" y="5073650"/>
            <a:ext cx="1466278" cy="414338"/>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Control [31:0] </a:t>
            </a:r>
          </a:p>
        </p:txBody>
      </p:sp>
      <p:sp>
        <p:nvSpPr>
          <p:cNvPr id="11" name="Right Arrow 4">
            <a:extLst>
              <a:ext uri="{FF2B5EF4-FFF2-40B4-BE49-F238E27FC236}">
                <a16:creationId xmlns:a16="http://schemas.microsoft.com/office/drawing/2014/main" id="{92B073B9-4595-4AD3-86A5-C12145B2ACDC}"/>
              </a:ext>
            </a:extLst>
          </p:cNvPr>
          <p:cNvSpPr/>
          <p:nvPr/>
        </p:nvSpPr>
        <p:spPr bwMode="auto">
          <a:xfrm>
            <a:off x="3977779" y="3736976"/>
            <a:ext cx="677069" cy="303213"/>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cs typeface="+mn-cs"/>
              </a:rPr>
              <a:t>addr</a:t>
            </a:r>
          </a:p>
        </p:txBody>
      </p:sp>
      <p:sp>
        <p:nvSpPr>
          <p:cNvPr id="12" name="Flowchart: Process 11">
            <a:extLst>
              <a:ext uri="{FF2B5EF4-FFF2-40B4-BE49-F238E27FC236}">
                <a16:creationId xmlns:a16="http://schemas.microsoft.com/office/drawing/2014/main" id="{CD7D2A40-7F30-4162-AF29-561B3DE37AD4}"/>
              </a:ext>
            </a:extLst>
          </p:cNvPr>
          <p:cNvSpPr/>
          <p:nvPr/>
        </p:nvSpPr>
        <p:spPr bwMode="auto">
          <a:xfrm>
            <a:off x="4699281" y="3625850"/>
            <a:ext cx="1343558" cy="534988"/>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Address</a:t>
            </a:r>
          </a:p>
          <a:p>
            <a:pPr algn="ctr">
              <a:defRPr/>
            </a:pPr>
            <a:r>
              <a:rPr lang="en-GB" sz="1200" dirty="0"/>
              <a:t>Decoder</a:t>
            </a:r>
          </a:p>
        </p:txBody>
      </p:sp>
      <p:sp>
        <p:nvSpPr>
          <p:cNvPr id="13" name="Left-Right Arrow 6">
            <a:extLst>
              <a:ext uri="{FF2B5EF4-FFF2-40B4-BE49-F238E27FC236}">
                <a16:creationId xmlns:a16="http://schemas.microsoft.com/office/drawing/2014/main" id="{226BB2AB-FD05-4929-899A-3BA469F464D7}"/>
              </a:ext>
            </a:extLst>
          </p:cNvPr>
          <p:cNvSpPr/>
          <p:nvPr/>
        </p:nvSpPr>
        <p:spPr bwMode="auto">
          <a:xfrm>
            <a:off x="3977779" y="4454525"/>
            <a:ext cx="2302034" cy="274638"/>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cs typeface="+mn-cs"/>
              </a:rPr>
              <a:t>Data </a:t>
            </a:r>
            <a:r>
              <a:rPr lang="en-GB" sz="1200" dirty="0"/>
              <a:t>[31:0] </a:t>
            </a:r>
            <a:endParaRPr lang="en-GB" sz="1200" dirty="0">
              <a:cs typeface="+mn-cs"/>
            </a:endParaRPr>
          </a:p>
        </p:txBody>
      </p:sp>
      <p:sp>
        <p:nvSpPr>
          <p:cNvPr id="14" name="Flowchart: Manual Operation 13">
            <a:extLst>
              <a:ext uri="{FF2B5EF4-FFF2-40B4-BE49-F238E27FC236}">
                <a16:creationId xmlns:a16="http://schemas.microsoft.com/office/drawing/2014/main" id="{5B71ED6D-98AF-4450-B645-4F158E15A034}"/>
              </a:ext>
            </a:extLst>
          </p:cNvPr>
          <p:cNvSpPr/>
          <p:nvPr/>
        </p:nvSpPr>
        <p:spPr bwMode="auto">
          <a:xfrm rot="5400000">
            <a:off x="5999550" y="4415703"/>
            <a:ext cx="922337" cy="361809"/>
          </a:xfrm>
          <a:prstGeom prst="flowChartManualOperation">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cxnSp>
        <p:nvCxnSpPr>
          <p:cNvPr id="15" name="Elbow Connector 20">
            <a:extLst>
              <a:ext uri="{FF2B5EF4-FFF2-40B4-BE49-F238E27FC236}">
                <a16:creationId xmlns:a16="http://schemas.microsoft.com/office/drawing/2014/main" id="{4766038A-8CD1-4052-B59B-32E7B332B03C}"/>
              </a:ext>
            </a:extLst>
          </p:cNvPr>
          <p:cNvCxnSpPr>
            <a:stCxn id="12" idx="3"/>
            <a:endCxn id="14" idx="1"/>
          </p:cNvCxnSpPr>
          <p:nvPr/>
        </p:nvCxnSpPr>
        <p:spPr bwMode="auto">
          <a:xfrm>
            <a:off x="6042839" y="3894139"/>
            <a:ext cx="416821" cy="333375"/>
          </a:xfrm>
          <a:prstGeom prst="bentConnector2">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16" name="Left-Right Arrow 30">
            <a:extLst>
              <a:ext uri="{FF2B5EF4-FFF2-40B4-BE49-F238E27FC236}">
                <a16:creationId xmlns:a16="http://schemas.microsoft.com/office/drawing/2014/main" id="{70918AF1-2420-40A5-BA7E-1738C73F877C}"/>
              </a:ext>
            </a:extLst>
          </p:cNvPr>
          <p:cNvSpPr/>
          <p:nvPr/>
        </p:nvSpPr>
        <p:spPr bwMode="auto">
          <a:xfrm>
            <a:off x="6641622" y="4237038"/>
            <a:ext cx="609362" cy="177800"/>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sp>
        <p:nvSpPr>
          <p:cNvPr id="17" name="Left-Right Arrow 31">
            <a:extLst>
              <a:ext uri="{FF2B5EF4-FFF2-40B4-BE49-F238E27FC236}">
                <a16:creationId xmlns:a16="http://schemas.microsoft.com/office/drawing/2014/main" id="{F4CB19DB-3DF6-40DD-867C-6F4FB1006D70}"/>
              </a:ext>
            </a:extLst>
          </p:cNvPr>
          <p:cNvSpPr/>
          <p:nvPr/>
        </p:nvSpPr>
        <p:spPr bwMode="auto">
          <a:xfrm>
            <a:off x="6641622" y="4519613"/>
            <a:ext cx="609362" cy="176212"/>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sp>
        <p:nvSpPr>
          <p:cNvPr id="18" name="Left-Right Arrow 32">
            <a:extLst>
              <a:ext uri="{FF2B5EF4-FFF2-40B4-BE49-F238E27FC236}">
                <a16:creationId xmlns:a16="http://schemas.microsoft.com/office/drawing/2014/main" id="{4653AD5B-6B45-4734-B8CE-E71E2C5DF9F4}"/>
              </a:ext>
            </a:extLst>
          </p:cNvPr>
          <p:cNvSpPr/>
          <p:nvPr/>
        </p:nvSpPr>
        <p:spPr bwMode="auto">
          <a:xfrm>
            <a:off x="6641622" y="4775200"/>
            <a:ext cx="609362" cy="177800"/>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sp>
        <p:nvSpPr>
          <p:cNvPr id="19" name="Flowchart: Process 18">
            <a:extLst>
              <a:ext uri="{FF2B5EF4-FFF2-40B4-BE49-F238E27FC236}">
                <a16:creationId xmlns:a16="http://schemas.microsoft.com/office/drawing/2014/main" id="{DFC07065-9F6D-4F52-BA7F-1674C04CAC15}"/>
              </a:ext>
            </a:extLst>
          </p:cNvPr>
          <p:cNvSpPr/>
          <p:nvPr/>
        </p:nvSpPr>
        <p:spPr bwMode="auto">
          <a:xfrm>
            <a:off x="7278490" y="4202114"/>
            <a:ext cx="1633428" cy="212725"/>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Load [31:0] </a:t>
            </a:r>
          </a:p>
        </p:txBody>
      </p:sp>
      <p:sp>
        <p:nvSpPr>
          <p:cNvPr id="20" name="Flowchart: Process 19">
            <a:extLst>
              <a:ext uri="{FF2B5EF4-FFF2-40B4-BE49-F238E27FC236}">
                <a16:creationId xmlns:a16="http://schemas.microsoft.com/office/drawing/2014/main" id="{77E08E2C-C400-40F7-8307-68B743DE2EAC}"/>
              </a:ext>
            </a:extLst>
          </p:cNvPr>
          <p:cNvSpPr/>
          <p:nvPr/>
        </p:nvSpPr>
        <p:spPr bwMode="auto">
          <a:xfrm>
            <a:off x="7278490" y="4483101"/>
            <a:ext cx="1633428" cy="212725"/>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Current [31:0] </a:t>
            </a:r>
          </a:p>
        </p:txBody>
      </p:sp>
      <p:sp>
        <p:nvSpPr>
          <p:cNvPr id="21" name="Flowchart: Process 20">
            <a:extLst>
              <a:ext uri="{FF2B5EF4-FFF2-40B4-BE49-F238E27FC236}">
                <a16:creationId xmlns:a16="http://schemas.microsoft.com/office/drawing/2014/main" id="{02B36F4E-6C4F-4E53-8379-EBAB9663338E}"/>
              </a:ext>
            </a:extLst>
          </p:cNvPr>
          <p:cNvSpPr/>
          <p:nvPr/>
        </p:nvSpPr>
        <p:spPr bwMode="auto">
          <a:xfrm>
            <a:off x="7278490" y="4752976"/>
            <a:ext cx="1633428" cy="212725"/>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Control [31:0] </a:t>
            </a:r>
          </a:p>
        </p:txBody>
      </p:sp>
      <p:sp>
        <p:nvSpPr>
          <p:cNvPr id="22" name="Flowchart: Process 21">
            <a:extLst>
              <a:ext uri="{FF2B5EF4-FFF2-40B4-BE49-F238E27FC236}">
                <a16:creationId xmlns:a16="http://schemas.microsoft.com/office/drawing/2014/main" id="{0C85D210-A0AE-412F-8454-874DE9642C41}"/>
              </a:ext>
            </a:extLst>
          </p:cNvPr>
          <p:cNvSpPr/>
          <p:nvPr/>
        </p:nvSpPr>
        <p:spPr bwMode="auto">
          <a:xfrm>
            <a:off x="9354129" y="4202114"/>
            <a:ext cx="1582648" cy="763587"/>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32-bit</a:t>
            </a:r>
          </a:p>
          <a:p>
            <a:pPr algn="ctr">
              <a:defRPr/>
            </a:pPr>
            <a:r>
              <a:rPr lang="en-GB" sz="1200" dirty="0"/>
              <a:t>Counter</a:t>
            </a:r>
          </a:p>
        </p:txBody>
      </p:sp>
      <p:sp>
        <p:nvSpPr>
          <p:cNvPr id="23" name="Flowchart: Process 22">
            <a:extLst>
              <a:ext uri="{FF2B5EF4-FFF2-40B4-BE49-F238E27FC236}">
                <a16:creationId xmlns:a16="http://schemas.microsoft.com/office/drawing/2014/main" id="{BE46CC9F-BF08-4041-8E7D-54F0986A8620}"/>
              </a:ext>
            </a:extLst>
          </p:cNvPr>
          <p:cNvSpPr/>
          <p:nvPr/>
        </p:nvSpPr>
        <p:spPr bwMode="auto">
          <a:xfrm>
            <a:off x="7278490" y="5287964"/>
            <a:ext cx="1633428" cy="320675"/>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Prescaler</a:t>
            </a:r>
          </a:p>
        </p:txBody>
      </p:sp>
      <p:sp>
        <p:nvSpPr>
          <p:cNvPr id="24" name="Right Arrow 54">
            <a:extLst>
              <a:ext uri="{FF2B5EF4-FFF2-40B4-BE49-F238E27FC236}">
                <a16:creationId xmlns:a16="http://schemas.microsoft.com/office/drawing/2014/main" id="{600382F1-ECA5-4AE5-A01F-156B5119FA34}"/>
              </a:ext>
            </a:extLst>
          </p:cNvPr>
          <p:cNvSpPr/>
          <p:nvPr/>
        </p:nvSpPr>
        <p:spPr bwMode="auto">
          <a:xfrm rot="5400000">
            <a:off x="7916088" y="4977666"/>
            <a:ext cx="322263" cy="298333"/>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cxnSp>
        <p:nvCxnSpPr>
          <p:cNvPr id="25" name="Elbow Connector 55">
            <a:extLst>
              <a:ext uri="{FF2B5EF4-FFF2-40B4-BE49-F238E27FC236}">
                <a16:creationId xmlns:a16="http://schemas.microsoft.com/office/drawing/2014/main" id="{191ABD9F-96BF-4AD1-8AF0-738F18C4C5AF}"/>
              </a:ext>
            </a:extLst>
          </p:cNvPr>
          <p:cNvCxnSpPr>
            <a:stCxn id="23" idx="3"/>
            <a:endCxn id="22" idx="2"/>
          </p:cNvCxnSpPr>
          <p:nvPr/>
        </p:nvCxnSpPr>
        <p:spPr bwMode="auto">
          <a:xfrm flipV="1">
            <a:off x="8911919" y="4965700"/>
            <a:ext cx="1233535" cy="482600"/>
          </a:xfrm>
          <a:prstGeom prst="bentConnector2">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26" name="Right Arrow 63">
            <a:extLst>
              <a:ext uri="{FF2B5EF4-FFF2-40B4-BE49-F238E27FC236}">
                <a16:creationId xmlns:a16="http://schemas.microsoft.com/office/drawing/2014/main" id="{4F03F553-D2F4-4971-AA3D-3116BC237C97}"/>
              </a:ext>
            </a:extLst>
          </p:cNvPr>
          <p:cNvSpPr/>
          <p:nvPr/>
        </p:nvSpPr>
        <p:spPr bwMode="auto">
          <a:xfrm>
            <a:off x="8911918" y="4237039"/>
            <a:ext cx="442211" cy="153987"/>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sp>
        <p:nvSpPr>
          <p:cNvPr id="27" name="Right Arrow 64">
            <a:extLst>
              <a:ext uri="{FF2B5EF4-FFF2-40B4-BE49-F238E27FC236}">
                <a16:creationId xmlns:a16="http://schemas.microsoft.com/office/drawing/2014/main" id="{B3C1193F-063E-49DB-BC29-B13D2C44C232}"/>
              </a:ext>
            </a:extLst>
          </p:cNvPr>
          <p:cNvSpPr/>
          <p:nvPr/>
        </p:nvSpPr>
        <p:spPr bwMode="auto">
          <a:xfrm rot="10800000">
            <a:off x="8911918" y="4500564"/>
            <a:ext cx="442211" cy="153987"/>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sp>
        <p:nvSpPr>
          <p:cNvPr id="28" name="Right Arrow 65">
            <a:extLst>
              <a:ext uri="{FF2B5EF4-FFF2-40B4-BE49-F238E27FC236}">
                <a16:creationId xmlns:a16="http://schemas.microsoft.com/office/drawing/2014/main" id="{339E5004-B531-4D24-B672-E811BE42F7C0}"/>
              </a:ext>
            </a:extLst>
          </p:cNvPr>
          <p:cNvSpPr/>
          <p:nvPr/>
        </p:nvSpPr>
        <p:spPr bwMode="auto">
          <a:xfrm>
            <a:off x="8911918" y="4776788"/>
            <a:ext cx="442211" cy="152400"/>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sp>
        <p:nvSpPr>
          <p:cNvPr id="29" name="TextBox 57">
            <a:extLst>
              <a:ext uri="{FF2B5EF4-FFF2-40B4-BE49-F238E27FC236}">
                <a16:creationId xmlns:a16="http://schemas.microsoft.com/office/drawing/2014/main" id="{1647D886-3112-41A5-88A0-23CA4F066A5D}"/>
              </a:ext>
            </a:extLst>
          </p:cNvPr>
          <p:cNvSpPr txBox="1">
            <a:spLocks noChangeArrowheads="1"/>
          </p:cNvSpPr>
          <p:nvPr/>
        </p:nvSpPr>
        <p:spPr bwMode="auto">
          <a:xfrm>
            <a:off x="5372118" y="5199064"/>
            <a:ext cx="9478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Clk </a:t>
            </a:r>
          </a:p>
        </p:txBody>
      </p:sp>
    </p:spTree>
    <p:extLst>
      <p:ext uri="{BB962C8B-B14F-4D97-AF65-F5344CB8AC3E}">
        <p14:creationId xmlns:p14="http://schemas.microsoft.com/office/powerpoint/2010/main" val="2686628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Timer Registers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093789"/>
            <a:ext cx="11180763" cy="2881312"/>
          </a:xfrm>
        </p:spPr>
        <p:txBody>
          <a:bodyPr wrap="square" numCol="1" anchor="t" anchorCtr="0" compatLnSpc="1">
            <a:prstTxWarp prst="textNoShape">
              <a:avLst/>
            </a:prstTxWarp>
          </a:bodyPr>
          <a:lstStyle/>
          <a:p>
            <a:r>
              <a:rPr lang="en-GB" dirty="0"/>
              <a:t>The timer peripheral should have at least four registers</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Load value register</a:t>
            </a:r>
          </a:p>
          <a:p>
            <a:pPr lvl="1"/>
            <a:r>
              <a:rPr lang="en-IN" altLang="en-US" dirty="0">
                <a:ea typeface="ＭＳ Ｐゴシック" panose="020B0600070205080204" pitchFamily="34" charset="-128"/>
              </a:rPr>
              <a:t>The reset value when the timer reaches zero</a:t>
            </a:r>
          </a:p>
          <a:p>
            <a:pPr lvl="1"/>
            <a:r>
              <a:rPr lang="en-IN" altLang="en-US" dirty="0">
                <a:ea typeface="ＭＳ Ｐゴシック" panose="020B0600070205080204" pitchFamily="34" charset="-128"/>
              </a:rPr>
              <a:t>Current value register</a:t>
            </a:r>
          </a:p>
          <a:p>
            <a:pPr lvl="1"/>
            <a:r>
              <a:rPr lang="en-IN" altLang="en-US" dirty="0">
                <a:ea typeface="ＭＳ Ｐゴシック" panose="020B0600070205080204" pitchFamily="34" charset="-128"/>
              </a:rPr>
              <a:t>The current value of the 32-bit counter</a:t>
            </a:r>
          </a:p>
          <a:p>
            <a:pPr lvl="1"/>
            <a:r>
              <a:rPr lang="en-IN" altLang="en-US" dirty="0">
                <a:ea typeface="ＭＳ Ｐゴシック" panose="020B0600070205080204" pitchFamily="34" charset="-128"/>
              </a:rPr>
              <a:t>Control register</a:t>
            </a:r>
          </a:p>
          <a:p>
            <a:pPr lvl="1"/>
            <a:r>
              <a:rPr lang="en-IN" altLang="en-US" dirty="0">
                <a:ea typeface="ＭＳ Ｐゴシック" panose="020B0600070205080204" pitchFamily="34" charset="-128"/>
              </a:rPr>
              <a:t>Used to start/stop a counter and set the prescaler</a:t>
            </a:r>
            <a:endParaRPr lang="en-US" altLang="en-US" dirty="0">
              <a:ea typeface="ＭＳ Ｐゴシック" panose="020B0600070205080204" pitchFamily="34" charset="-128"/>
            </a:endParaRPr>
          </a:p>
        </p:txBody>
      </p:sp>
      <p:graphicFrame>
        <p:nvGraphicFramePr>
          <p:cNvPr id="5" name="Content Placeholder 5">
            <a:extLst>
              <a:ext uri="{FF2B5EF4-FFF2-40B4-BE49-F238E27FC236}">
                <a16:creationId xmlns:a16="http://schemas.microsoft.com/office/drawing/2014/main" id="{5CB71CCD-9B08-44EB-ACE6-A4E57C6B5160}"/>
              </a:ext>
            </a:extLst>
          </p:cNvPr>
          <p:cNvGraphicFramePr>
            <a:graphicFrameLocks/>
          </p:cNvGraphicFramePr>
          <p:nvPr>
            <p:extLst>
              <p:ext uri="{D42A27DB-BD31-4B8C-83A1-F6EECF244321}">
                <p14:modId xmlns:p14="http://schemas.microsoft.com/office/powerpoint/2010/main" val="1322798568"/>
              </p:ext>
            </p:extLst>
          </p:nvPr>
        </p:nvGraphicFramePr>
        <p:xfrm>
          <a:off x="1120861" y="3975101"/>
          <a:ext cx="9923290" cy="1854200"/>
        </p:xfrm>
        <a:graphic>
          <a:graphicData uri="http://schemas.openxmlformats.org/drawingml/2006/table">
            <a:tbl>
              <a:tblPr firstRow="1" bandRow="1">
                <a:tableStyleId>{5C22544A-7EE6-4342-B048-85BDC9FD1C3A}</a:tableStyleId>
              </a:tblPr>
              <a:tblGrid>
                <a:gridCol w="3384214">
                  <a:extLst>
                    <a:ext uri="{9D8B030D-6E8A-4147-A177-3AD203B41FA5}">
                      <a16:colId xmlns:a16="http://schemas.microsoft.com/office/drawing/2014/main" val="20000"/>
                    </a:ext>
                  </a:extLst>
                </a:gridCol>
                <a:gridCol w="3231312">
                  <a:extLst>
                    <a:ext uri="{9D8B030D-6E8A-4147-A177-3AD203B41FA5}">
                      <a16:colId xmlns:a16="http://schemas.microsoft.com/office/drawing/2014/main" val="20001"/>
                    </a:ext>
                  </a:extLst>
                </a:gridCol>
                <a:gridCol w="3307764">
                  <a:extLst>
                    <a:ext uri="{9D8B030D-6E8A-4147-A177-3AD203B41FA5}">
                      <a16:colId xmlns:a16="http://schemas.microsoft.com/office/drawing/2014/main" val="20002"/>
                    </a:ext>
                  </a:extLst>
                </a:gridCol>
              </a:tblGrid>
              <a:tr h="370840">
                <a:tc>
                  <a:txBody>
                    <a:bodyPr/>
                    <a:lstStyle/>
                    <a:p>
                      <a:r>
                        <a:rPr lang="en-GB" sz="1800" dirty="0"/>
                        <a:t>Register</a:t>
                      </a:r>
                      <a:r>
                        <a:rPr lang="en-GB" sz="1800" baseline="0" dirty="0"/>
                        <a:t> </a:t>
                      </a:r>
                      <a:endParaRPr lang="en-GB" sz="1800" dirty="0"/>
                    </a:p>
                  </a:txBody>
                  <a:tcPr marL="121864" marR="121864"/>
                </a:tc>
                <a:tc>
                  <a:txBody>
                    <a:bodyPr/>
                    <a:lstStyle/>
                    <a:p>
                      <a:r>
                        <a:rPr lang="en-GB" sz="1800" baseline="0" dirty="0"/>
                        <a:t>Address</a:t>
                      </a:r>
                      <a:endParaRPr lang="en-GB" sz="1800" dirty="0"/>
                    </a:p>
                  </a:txBody>
                  <a:tcPr marL="121864" marR="121864"/>
                </a:tc>
                <a:tc>
                  <a:txBody>
                    <a:bodyPr/>
                    <a:lstStyle/>
                    <a:p>
                      <a:r>
                        <a:rPr lang="en-GB" sz="1800" dirty="0"/>
                        <a:t>Size</a:t>
                      </a:r>
                    </a:p>
                  </a:txBody>
                  <a:tcPr marL="121864" marR="121864"/>
                </a:tc>
                <a:extLst>
                  <a:ext uri="{0D108BD9-81ED-4DB2-BD59-A6C34878D82A}">
                    <a16:rowId xmlns:a16="http://schemas.microsoft.com/office/drawing/2014/main" val="10000"/>
                  </a:ext>
                </a:extLst>
              </a:tr>
              <a:tr h="370840">
                <a:tc>
                  <a:txBody>
                    <a:bodyPr/>
                    <a:lstStyle/>
                    <a:p>
                      <a:pPr algn="l"/>
                      <a:r>
                        <a:rPr lang="en-GB" sz="1800" dirty="0"/>
                        <a:t>Base address</a:t>
                      </a:r>
                    </a:p>
                  </a:txBody>
                  <a:tcPr marL="121864" marR="12186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0x5200_0000</a:t>
                      </a:r>
                    </a:p>
                  </a:txBody>
                  <a:tcPr marL="121864" marR="121864"/>
                </a:tc>
                <a:tc>
                  <a:txBody>
                    <a:bodyPr/>
                    <a:lstStyle/>
                    <a:p>
                      <a:endParaRPr lang="en-GB" sz="1800" dirty="0"/>
                    </a:p>
                  </a:txBody>
                  <a:tcPr marL="121864" marR="121864"/>
                </a:tc>
                <a:extLst>
                  <a:ext uri="{0D108BD9-81ED-4DB2-BD59-A6C34878D82A}">
                    <a16:rowId xmlns:a16="http://schemas.microsoft.com/office/drawing/2014/main" val="10001"/>
                  </a:ext>
                </a:extLst>
              </a:tr>
              <a:tr h="370840">
                <a:tc>
                  <a:txBody>
                    <a:bodyPr/>
                    <a:lstStyle/>
                    <a:p>
                      <a:pPr algn="l"/>
                      <a:r>
                        <a:rPr lang="en-GB" sz="1800" dirty="0"/>
                        <a:t>Load value</a:t>
                      </a:r>
                    </a:p>
                  </a:txBody>
                  <a:tcPr marL="121864" marR="12186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0x5200_0000</a:t>
                      </a:r>
                    </a:p>
                  </a:txBody>
                  <a:tcPr marL="121864" marR="121864"/>
                </a:tc>
                <a:tc>
                  <a:txBody>
                    <a:bodyPr/>
                    <a:lstStyle/>
                    <a:p>
                      <a:r>
                        <a:rPr lang="en-GB" sz="1800" dirty="0"/>
                        <a:t>4 Byte</a:t>
                      </a:r>
                    </a:p>
                  </a:txBody>
                  <a:tcPr marL="121864" marR="121864"/>
                </a:tc>
                <a:extLst>
                  <a:ext uri="{0D108BD9-81ED-4DB2-BD59-A6C34878D82A}">
                    <a16:rowId xmlns:a16="http://schemas.microsoft.com/office/drawing/2014/main" val="10002"/>
                  </a:ext>
                </a:extLst>
              </a:tr>
              <a:tr h="370840">
                <a:tc>
                  <a:txBody>
                    <a:bodyPr/>
                    <a:lstStyle/>
                    <a:p>
                      <a:pPr algn="l"/>
                      <a:r>
                        <a:rPr lang="en-GB" sz="1800" dirty="0"/>
                        <a:t>Current value</a:t>
                      </a:r>
                    </a:p>
                  </a:txBody>
                  <a:tcPr marL="121864" marR="12186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0x5200_0004</a:t>
                      </a:r>
                    </a:p>
                  </a:txBody>
                  <a:tcPr marL="121864" marR="121864"/>
                </a:tc>
                <a:tc>
                  <a:txBody>
                    <a:bodyPr/>
                    <a:lstStyle/>
                    <a:p>
                      <a:r>
                        <a:rPr lang="en-GB" sz="1800" dirty="0"/>
                        <a:t>4</a:t>
                      </a:r>
                      <a:r>
                        <a:rPr lang="en-GB" sz="1800" baseline="0" dirty="0"/>
                        <a:t> </a:t>
                      </a:r>
                      <a:r>
                        <a:rPr lang="en-GB" sz="1800" dirty="0"/>
                        <a:t>Byte</a:t>
                      </a:r>
                    </a:p>
                  </a:txBody>
                  <a:tcPr marL="121864" marR="121864"/>
                </a:tc>
                <a:extLst>
                  <a:ext uri="{0D108BD9-81ED-4DB2-BD59-A6C34878D82A}">
                    <a16:rowId xmlns:a16="http://schemas.microsoft.com/office/drawing/2014/main" val="10003"/>
                  </a:ext>
                </a:extLst>
              </a:tr>
              <a:tr h="370840">
                <a:tc>
                  <a:txBody>
                    <a:bodyPr/>
                    <a:lstStyle/>
                    <a:p>
                      <a:pPr algn="l"/>
                      <a:r>
                        <a:rPr lang="en-GB" sz="1800" dirty="0"/>
                        <a:t>Control</a:t>
                      </a:r>
                    </a:p>
                  </a:txBody>
                  <a:tcPr marL="121864" marR="12186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0x5200_0008</a:t>
                      </a:r>
                    </a:p>
                  </a:txBody>
                  <a:tcPr marL="121864" marR="121864"/>
                </a:tc>
                <a:tc>
                  <a:txBody>
                    <a:bodyPr/>
                    <a:lstStyle/>
                    <a:p>
                      <a:r>
                        <a:rPr lang="en-GB" sz="1800" dirty="0"/>
                        <a:t>4 Byte</a:t>
                      </a:r>
                    </a:p>
                  </a:txBody>
                  <a:tcPr marL="121864" marR="121864"/>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91215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Hardware Module Overview</a:t>
            </a:r>
            <a:endParaRPr lang="en-US" dirty="0"/>
          </a:p>
        </p:txBody>
      </p:sp>
      <p:sp>
        <p:nvSpPr>
          <p:cNvPr id="56" name="Rectangle 55">
            <a:extLst>
              <a:ext uri="{FF2B5EF4-FFF2-40B4-BE49-F238E27FC236}">
                <a16:creationId xmlns:a16="http://schemas.microsoft.com/office/drawing/2014/main" id="{FB9A419E-52BB-43B8-8509-6A6EBA5B0985}"/>
              </a:ext>
            </a:extLst>
          </p:cNvPr>
          <p:cNvSpPr/>
          <p:nvPr/>
        </p:nvSpPr>
        <p:spPr bwMode="auto">
          <a:xfrm>
            <a:off x="414704" y="1862137"/>
            <a:ext cx="10640560" cy="2408238"/>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a:defRPr/>
            </a:pPr>
            <a:endParaRPr lang="en-GB" sz="1200" dirty="0"/>
          </a:p>
        </p:txBody>
      </p:sp>
      <p:sp>
        <p:nvSpPr>
          <p:cNvPr id="57" name="Down Arrow 37">
            <a:extLst>
              <a:ext uri="{FF2B5EF4-FFF2-40B4-BE49-F238E27FC236}">
                <a16:creationId xmlns:a16="http://schemas.microsoft.com/office/drawing/2014/main" id="{0392BE4C-3A4B-49F5-9BAF-A6BCDF0E021C}"/>
              </a:ext>
            </a:extLst>
          </p:cNvPr>
          <p:cNvSpPr/>
          <p:nvPr/>
        </p:nvSpPr>
        <p:spPr bwMode="auto">
          <a:xfrm>
            <a:off x="7189624"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58" name="Down Arrow 40">
            <a:extLst>
              <a:ext uri="{FF2B5EF4-FFF2-40B4-BE49-F238E27FC236}">
                <a16:creationId xmlns:a16="http://schemas.microsoft.com/office/drawing/2014/main" id="{1614A8D0-05A6-4D26-960A-87521BAE375D}"/>
              </a:ext>
            </a:extLst>
          </p:cNvPr>
          <p:cNvSpPr/>
          <p:nvPr/>
        </p:nvSpPr>
        <p:spPr bwMode="auto">
          <a:xfrm>
            <a:off x="6702981" y="2949576"/>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59" name="Down Arrow 41">
            <a:extLst>
              <a:ext uri="{FF2B5EF4-FFF2-40B4-BE49-F238E27FC236}">
                <a16:creationId xmlns:a16="http://schemas.microsoft.com/office/drawing/2014/main" id="{68263AAF-0F00-480B-83CD-BB54EBCFCECC}"/>
              </a:ext>
            </a:extLst>
          </p:cNvPr>
          <p:cNvSpPr/>
          <p:nvPr/>
        </p:nvSpPr>
        <p:spPr bwMode="auto">
          <a:xfrm>
            <a:off x="6277698"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60" name="Down Arrow 42">
            <a:extLst>
              <a:ext uri="{FF2B5EF4-FFF2-40B4-BE49-F238E27FC236}">
                <a16:creationId xmlns:a16="http://schemas.microsoft.com/office/drawing/2014/main" id="{830AECF5-EE96-4872-BE2F-5198AE9A1F76}"/>
              </a:ext>
            </a:extLst>
          </p:cNvPr>
          <p:cNvSpPr/>
          <p:nvPr/>
        </p:nvSpPr>
        <p:spPr bwMode="auto">
          <a:xfrm>
            <a:off x="8878064"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61" name="Down Arrow 43">
            <a:extLst>
              <a:ext uri="{FF2B5EF4-FFF2-40B4-BE49-F238E27FC236}">
                <a16:creationId xmlns:a16="http://schemas.microsoft.com/office/drawing/2014/main" id="{380546E8-BDE9-4318-98B5-343A6DAAAB30}"/>
              </a:ext>
            </a:extLst>
          </p:cNvPr>
          <p:cNvSpPr/>
          <p:nvPr/>
        </p:nvSpPr>
        <p:spPr bwMode="auto">
          <a:xfrm>
            <a:off x="8391422" y="2949576"/>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62" name="Down Arrow 44">
            <a:extLst>
              <a:ext uri="{FF2B5EF4-FFF2-40B4-BE49-F238E27FC236}">
                <a16:creationId xmlns:a16="http://schemas.microsoft.com/office/drawing/2014/main" id="{84802E79-B129-4A5D-A76E-412FD2A7EF2D}"/>
              </a:ext>
            </a:extLst>
          </p:cNvPr>
          <p:cNvSpPr/>
          <p:nvPr/>
        </p:nvSpPr>
        <p:spPr bwMode="auto">
          <a:xfrm>
            <a:off x="7966138"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63" name="Down Arrow 56">
            <a:extLst>
              <a:ext uri="{FF2B5EF4-FFF2-40B4-BE49-F238E27FC236}">
                <a16:creationId xmlns:a16="http://schemas.microsoft.com/office/drawing/2014/main" id="{6EF266FF-3984-4091-BFC3-93D3DDAEFD69}"/>
              </a:ext>
            </a:extLst>
          </p:cNvPr>
          <p:cNvSpPr/>
          <p:nvPr/>
        </p:nvSpPr>
        <p:spPr bwMode="auto">
          <a:xfrm>
            <a:off x="10517841"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64" name="Down Arrow 57">
            <a:extLst>
              <a:ext uri="{FF2B5EF4-FFF2-40B4-BE49-F238E27FC236}">
                <a16:creationId xmlns:a16="http://schemas.microsoft.com/office/drawing/2014/main" id="{AAE51FA8-8956-416F-B054-CC128FBDA61A}"/>
              </a:ext>
            </a:extLst>
          </p:cNvPr>
          <p:cNvSpPr/>
          <p:nvPr/>
        </p:nvSpPr>
        <p:spPr bwMode="auto">
          <a:xfrm>
            <a:off x="10031198" y="2949576"/>
            <a:ext cx="277174"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65" name="Down Arrow 63">
            <a:extLst>
              <a:ext uri="{FF2B5EF4-FFF2-40B4-BE49-F238E27FC236}">
                <a16:creationId xmlns:a16="http://schemas.microsoft.com/office/drawing/2014/main" id="{DCA6726B-8708-4593-A1D6-5AC87E8EB7BD}"/>
              </a:ext>
            </a:extLst>
          </p:cNvPr>
          <p:cNvSpPr/>
          <p:nvPr/>
        </p:nvSpPr>
        <p:spPr bwMode="auto">
          <a:xfrm>
            <a:off x="9605913"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66" name="Down Arrow 64">
            <a:extLst>
              <a:ext uri="{FF2B5EF4-FFF2-40B4-BE49-F238E27FC236}">
                <a16:creationId xmlns:a16="http://schemas.microsoft.com/office/drawing/2014/main" id="{D5CE47B1-3142-40A7-9D99-407797ADE0EA}"/>
              </a:ext>
            </a:extLst>
          </p:cNvPr>
          <p:cNvSpPr/>
          <p:nvPr/>
        </p:nvSpPr>
        <p:spPr bwMode="auto">
          <a:xfrm>
            <a:off x="5399623"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67" name="Down Arrow 65">
            <a:extLst>
              <a:ext uri="{FF2B5EF4-FFF2-40B4-BE49-F238E27FC236}">
                <a16:creationId xmlns:a16="http://schemas.microsoft.com/office/drawing/2014/main" id="{688056A2-3930-4198-8FF2-3C41542963CA}"/>
              </a:ext>
            </a:extLst>
          </p:cNvPr>
          <p:cNvSpPr/>
          <p:nvPr/>
        </p:nvSpPr>
        <p:spPr bwMode="auto">
          <a:xfrm>
            <a:off x="4912981" y="2949576"/>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68" name="Down Arrow 66">
            <a:extLst>
              <a:ext uri="{FF2B5EF4-FFF2-40B4-BE49-F238E27FC236}">
                <a16:creationId xmlns:a16="http://schemas.microsoft.com/office/drawing/2014/main" id="{A0A03F80-7338-4820-8B62-2DC7A9FAF14C}"/>
              </a:ext>
            </a:extLst>
          </p:cNvPr>
          <p:cNvSpPr/>
          <p:nvPr/>
        </p:nvSpPr>
        <p:spPr bwMode="auto">
          <a:xfrm>
            <a:off x="4487697"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69" name="Rectangle 68">
            <a:extLst>
              <a:ext uri="{FF2B5EF4-FFF2-40B4-BE49-F238E27FC236}">
                <a16:creationId xmlns:a16="http://schemas.microsoft.com/office/drawing/2014/main" id="{9210F1DD-9924-4274-83AF-CEE2AAAFA557}"/>
              </a:ext>
            </a:extLst>
          </p:cNvPr>
          <p:cNvSpPr/>
          <p:nvPr/>
        </p:nvSpPr>
        <p:spPr bwMode="auto">
          <a:xfrm>
            <a:off x="827294" y="2674938"/>
            <a:ext cx="10037545" cy="161925"/>
          </a:xfrm>
          <a:prstGeom prst="rect">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70" name="Down Arrow 68">
            <a:extLst>
              <a:ext uri="{FF2B5EF4-FFF2-40B4-BE49-F238E27FC236}">
                <a16:creationId xmlns:a16="http://schemas.microsoft.com/office/drawing/2014/main" id="{DAADBEB7-2EAD-4573-8B82-2D14421B818F}"/>
              </a:ext>
            </a:extLst>
          </p:cNvPr>
          <p:cNvSpPr/>
          <p:nvPr/>
        </p:nvSpPr>
        <p:spPr bwMode="auto">
          <a:xfrm>
            <a:off x="1745569"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71" name="Down Arrow 69">
            <a:extLst>
              <a:ext uri="{FF2B5EF4-FFF2-40B4-BE49-F238E27FC236}">
                <a16:creationId xmlns:a16="http://schemas.microsoft.com/office/drawing/2014/main" id="{B4E3DF8F-EC89-47CE-999E-7E972EB9742E}"/>
              </a:ext>
            </a:extLst>
          </p:cNvPr>
          <p:cNvSpPr/>
          <p:nvPr/>
        </p:nvSpPr>
        <p:spPr bwMode="auto">
          <a:xfrm>
            <a:off x="3586349"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72" name="Rectangle 71">
            <a:extLst>
              <a:ext uri="{FF2B5EF4-FFF2-40B4-BE49-F238E27FC236}">
                <a16:creationId xmlns:a16="http://schemas.microsoft.com/office/drawing/2014/main" id="{B2EED551-2220-4B1A-A0F6-7E1300438683}"/>
              </a:ext>
            </a:extLst>
          </p:cNvPr>
          <p:cNvSpPr/>
          <p:nvPr/>
        </p:nvSpPr>
        <p:spPr bwMode="auto">
          <a:xfrm>
            <a:off x="827294" y="2916238"/>
            <a:ext cx="10037545" cy="161925"/>
          </a:xfrm>
          <a:prstGeom prst="rect">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000" dirty="0"/>
          </a:p>
        </p:txBody>
      </p:sp>
      <p:sp>
        <p:nvSpPr>
          <p:cNvPr id="73" name="Down Arrow 72">
            <a:extLst>
              <a:ext uri="{FF2B5EF4-FFF2-40B4-BE49-F238E27FC236}">
                <a16:creationId xmlns:a16="http://schemas.microsoft.com/office/drawing/2014/main" id="{2B5071D3-C53B-49B5-8FC1-1BE02A83D773}"/>
              </a:ext>
            </a:extLst>
          </p:cNvPr>
          <p:cNvSpPr/>
          <p:nvPr/>
        </p:nvSpPr>
        <p:spPr bwMode="auto">
          <a:xfrm>
            <a:off x="1277968" y="2949576"/>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74" name="Down Arrow 80">
            <a:extLst>
              <a:ext uri="{FF2B5EF4-FFF2-40B4-BE49-F238E27FC236}">
                <a16:creationId xmlns:a16="http://schemas.microsoft.com/office/drawing/2014/main" id="{A82AFCBB-0F6F-4279-8C2C-4B3DA68832CF}"/>
              </a:ext>
            </a:extLst>
          </p:cNvPr>
          <p:cNvSpPr/>
          <p:nvPr/>
        </p:nvSpPr>
        <p:spPr bwMode="auto">
          <a:xfrm>
            <a:off x="3099706" y="2949576"/>
            <a:ext cx="277174"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75" name="Rectangle 74">
            <a:extLst>
              <a:ext uri="{FF2B5EF4-FFF2-40B4-BE49-F238E27FC236}">
                <a16:creationId xmlns:a16="http://schemas.microsoft.com/office/drawing/2014/main" id="{9ABAC7E0-72D6-4089-B6E7-57628D42BA3B}"/>
              </a:ext>
            </a:extLst>
          </p:cNvPr>
          <p:cNvSpPr/>
          <p:nvPr/>
        </p:nvSpPr>
        <p:spPr bwMode="auto">
          <a:xfrm>
            <a:off x="4703513" y="1979613"/>
            <a:ext cx="2185662" cy="411163"/>
          </a:xfrm>
          <a:prstGeom prst="rect">
            <a:avLst/>
          </a:prstGeom>
          <a:solidFill>
            <a:schemeClr val="bg2">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Arm Cortex-M0</a:t>
            </a:r>
          </a:p>
          <a:p>
            <a:pPr algn="ctr">
              <a:defRPr/>
            </a:pPr>
            <a:r>
              <a:rPr lang="en-GB" sz="1200" dirty="0"/>
              <a:t>Processor</a:t>
            </a:r>
          </a:p>
        </p:txBody>
      </p:sp>
      <p:sp>
        <p:nvSpPr>
          <p:cNvPr id="76" name="Rectangle 75">
            <a:extLst>
              <a:ext uri="{FF2B5EF4-FFF2-40B4-BE49-F238E27FC236}">
                <a16:creationId xmlns:a16="http://schemas.microsoft.com/office/drawing/2014/main" id="{752257E2-C785-40E1-AAC4-84CDAF579602}"/>
              </a:ext>
            </a:extLst>
          </p:cNvPr>
          <p:cNvSpPr/>
          <p:nvPr/>
        </p:nvSpPr>
        <p:spPr bwMode="auto">
          <a:xfrm>
            <a:off x="825178"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BRAM</a:t>
            </a:r>
          </a:p>
        </p:txBody>
      </p:sp>
      <p:sp>
        <p:nvSpPr>
          <p:cNvPr id="77" name="Rectangle 76">
            <a:extLst>
              <a:ext uri="{FF2B5EF4-FFF2-40B4-BE49-F238E27FC236}">
                <a16:creationId xmlns:a16="http://schemas.microsoft.com/office/drawing/2014/main" id="{27D0E81E-F298-46AD-89D5-D0B31879CD7A}"/>
              </a:ext>
            </a:extLst>
          </p:cNvPr>
          <p:cNvSpPr/>
          <p:nvPr/>
        </p:nvSpPr>
        <p:spPr bwMode="auto">
          <a:xfrm>
            <a:off x="825178" y="3159126"/>
            <a:ext cx="10039661" cy="161925"/>
          </a:xfrm>
          <a:prstGeom prst="rect">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000" dirty="0"/>
          </a:p>
        </p:txBody>
      </p:sp>
      <p:sp>
        <p:nvSpPr>
          <p:cNvPr id="78" name="TextBox 30">
            <a:extLst>
              <a:ext uri="{FF2B5EF4-FFF2-40B4-BE49-F238E27FC236}">
                <a16:creationId xmlns:a16="http://schemas.microsoft.com/office/drawing/2014/main" id="{A4E0A4EE-5603-4B57-B2D8-A25B9BD6CC29}"/>
              </a:ext>
            </a:extLst>
          </p:cNvPr>
          <p:cNvSpPr txBox="1">
            <a:spLocks noChangeArrowheads="1"/>
          </p:cNvSpPr>
          <p:nvPr/>
        </p:nvSpPr>
        <p:spPr bwMode="auto">
          <a:xfrm>
            <a:off x="471833" y="1862138"/>
            <a:ext cx="181750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dirty="0"/>
              <a:t>System on Chip</a:t>
            </a:r>
          </a:p>
        </p:txBody>
      </p:sp>
      <p:sp>
        <p:nvSpPr>
          <p:cNvPr id="79" name="TextBox 75">
            <a:extLst>
              <a:ext uri="{FF2B5EF4-FFF2-40B4-BE49-F238E27FC236}">
                <a16:creationId xmlns:a16="http://schemas.microsoft.com/office/drawing/2014/main" id="{79142AFD-F8AC-4548-974E-865833E81C6D}"/>
              </a:ext>
            </a:extLst>
          </p:cNvPr>
          <p:cNvSpPr txBox="1">
            <a:spLocks noChangeArrowheads="1"/>
          </p:cNvSpPr>
          <p:nvPr/>
        </p:nvSpPr>
        <p:spPr bwMode="auto">
          <a:xfrm>
            <a:off x="7377935" y="2393950"/>
            <a:ext cx="3580001"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dirty="0"/>
              <a:t>Arm AMBA 3 AHB-Lite System Bus</a:t>
            </a:r>
          </a:p>
          <a:p>
            <a:pPr eaLnBrk="1" hangingPunct="1"/>
            <a:endParaRPr lang="en-GB" sz="1100" dirty="0"/>
          </a:p>
        </p:txBody>
      </p:sp>
      <p:sp>
        <p:nvSpPr>
          <p:cNvPr id="80" name="Down Arrow 86">
            <a:extLst>
              <a:ext uri="{FF2B5EF4-FFF2-40B4-BE49-F238E27FC236}">
                <a16:creationId xmlns:a16="http://schemas.microsoft.com/office/drawing/2014/main" id="{372C79F9-B7BB-4F0A-9D45-641948515B70}"/>
              </a:ext>
            </a:extLst>
          </p:cNvPr>
          <p:cNvSpPr/>
          <p:nvPr/>
        </p:nvSpPr>
        <p:spPr bwMode="auto">
          <a:xfrm>
            <a:off x="827294"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81" name="Down Arrow 87">
            <a:extLst>
              <a:ext uri="{FF2B5EF4-FFF2-40B4-BE49-F238E27FC236}">
                <a16:creationId xmlns:a16="http://schemas.microsoft.com/office/drawing/2014/main" id="{4F6F0013-BEC0-4A86-A131-EE24DA175059}"/>
              </a:ext>
            </a:extLst>
          </p:cNvPr>
          <p:cNvSpPr/>
          <p:nvPr/>
        </p:nvSpPr>
        <p:spPr bwMode="auto">
          <a:xfrm>
            <a:off x="2674422"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82" name="Down Arrow 88">
            <a:extLst>
              <a:ext uri="{FF2B5EF4-FFF2-40B4-BE49-F238E27FC236}">
                <a16:creationId xmlns:a16="http://schemas.microsoft.com/office/drawing/2014/main" id="{6167922D-CB23-40D4-85C2-3C33D30CE06F}"/>
              </a:ext>
            </a:extLst>
          </p:cNvPr>
          <p:cNvSpPr/>
          <p:nvPr/>
        </p:nvSpPr>
        <p:spPr bwMode="auto">
          <a:xfrm rot="10800000">
            <a:off x="5020889" y="2405063"/>
            <a:ext cx="279291" cy="754063"/>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83" name="Down Arrow 89">
            <a:extLst>
              <a:ext uri="{FF2B5EF4-FFF2-40B4-BE49-F238E27FC236}">
                <a16:creationId xmlns:a16="http://schemas.microsoft.com/office/drawing/2014/main" id="{D2F146E1-946F-4961-BB0F-AC07FA66B0A5}"/>
              </a:ext>
            </a:extLst>
          </p:cNvPr>
          <p:cNvSpPr/>
          <p:nvPr/>
        </p:nvSpPr>
        <p:spPr bwMode="auto">
          <a:xfrm rot="10800000">
            <a:off x="5657756" y="2405063"/>
            <a:ext cx="277176" cy="544513"/>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84" name="Down Arrow 90">
            <a:extLst>
              <a:ext uri="{FF2B5EF4-FFF2-40B4-BE49-F238E27FC236}">
                <a16:creationId xmlns:a16="http://schemas.microsoft.com/office/drawing/2014/main" id="{8C3E44BE-3BE5-428B-81F5-92F884C30A37}"/>
              </a:ext>
            </a:extLst>
          </p:cNvPr>
          <p:cNvSpPr/>
          <p:nvPr/>
        </p:nvSpPr>
        <p:spPr bwMode="auto">
          <a:xfrm rot="10800000">
            <a:off x="6288276" y="2405063"/>
            <a:ext cx="279291" cy="328613"/>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85" name="TextBox 29">
            <a:extLst>
              <a:ext uri="{FF2B5EF4-FFF2-40B4-BE49-F238E27FC236}">
                <a16:creationId xmlns:a16="http://schemas.microsoft.com/office/drawing/2014/main" id="{CADB0A43-6D5F-4FC7-A2CF-E702608B9BD8}"/>
              </a:ext>
            </a:extLst>
          </p:cNvPr>
          <p:cNvSpPr txBox="1">
            <a:spLocks noChangeArrowheads="1"/>
          </p:cNvSpPr>
          <p:nvPr/>
        </p:nvSpPr>
        <p:spPr bwMode="auto">
          <a:xfrm>
            <a:off x="5198620" y="2855913"/>
            <a:ext cx="217931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32-bit Address Bus</a:t>
            </a:r>
          </a:p>
        </p:txBody>
      </p:sp>
      <p:sp>
        <p:nvSpPr>
          <p:cNvPr id="86" name="TextBox 28">
            <a:extLst>
              <a:ext uri="{FF2B5EF4-FFF2-40B4-BE49-F238E27FC236}">
                <a16:creationId xmlns:a16="http://schemas.microsoft.com/office/drawing/2014/main" id="{27AB90BD-B173-4D03-87D2-B43C63A537E2}"/>
              </a:ext>
            </a:extLst>
          </p:cNvPr>
          <p:cNvSpPr txBox="1">
            <a:spLocks noChangeArrowheads="1"/>
          </p:cNvSpPr>
          <p:nvPr/>
        </p:nvSpPr>
        <p:spPr bwMode="auto">
          <a:xfrm>
            <a:off x="4390369" y="3098801"/>
            <a:ext cx="181962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32-bit Data Bus</a:t>
            </a:r>
          </a:p>
        </p:txBody>
      </p:sp>
      <p:sp>
        <p:nvSpPr>
          <p:cNvPr id="87" name="TextBox 29">
            <a:extLst>
              <a:ext uri="{FF2B5EF4-FFF2-40B4-BE49-F238E27FC236}">
                <a16:creationId xmlns:a16="http://schemas.microsoft.com/office/drawing/2014/main" id="{105E0311-223D-446F-946D-097A4A746A50}"/>
              </a:ext>
            </a:extLst>
          </p:cNvPr>
          <p:cNvSpPr txBox="1">
            <a:spLocks noChangeArrowheads="1"/>
          </p:cNvSpPr>
          <p:nvPr/>
        </p:nvSpPr>
        <p:spPr bwMode="auto">
          <a:xfrm>
            <a:off x="5837603" y="2611438"/>
            <a:ext cx="183443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Control Signals</a:t>
            </a:r>
          </a:p>
        </p:txBody>
      </p:sp>
      <p:pic>
        <p:nvPicPr>
          <p:cNvPr id="88" name="Picture 42">
            <a:extLst>
              <a:ext uri="{FF2B5EF4-FFF2-40B4-BE49-F238E27FC236}">
                <a16:creationId xmlns:a16="http://schemas.microsoft.com/office/drawing/2014/main" id="{FEFEF823-5C5D-4DDB-B927-0A08C27D9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0783" y="2000250"/>
            <a:ext cx="1652472" cy="43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Rectangle 88">
            <a:extLst>
              <a:ext uri="{FF2B5EF4-FFF2-40B4-BE49-F238E27FC236}">
                <a16:creationId xmlns:a16="http://schemas.microsoft.com/office/drawing/2014/main" id="{78478DB4-98FF-472F-905A-40E61A4B7B04}"/>
              </a:ext>
            </a:extLst>
          </p:cNvPr>
          <p:cNvSpPr/>
          <p:nvPr/>
        </p:nvSpPr>
        <p:spPr bwMode="auto">
          <a:xfrm>
            <a:off x="2562283"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VGA</a:t>
            </a:r>
          </a:p>
          <a:p>
            <a:pPr algn="ctr">
              <a:defRPr/>
            </a:pPr>
            <a:r>
              <a:rPr lang="en-GB" sz="1000" dirty="0"/>
              <a:t>Peripheral</a:t>
            </a:r>
          </a:p>
        </p:txBody>
      </p:sp>
      <p:sp>
        <p:nvSpPr>
          <p:cNvPr id="90" name="Rectangle 89">
            <a:extLst>
              <a:ext uri="{FF2B5EF4-FFF2-40B4-BE49-F238E27FC236}">
                <a16:creationId xmlns:a16="http://schemas.microsoft.com/office/drawing/2014/main" id="{EA732B1B-1B38-4FA5-BFD9-062C641EC90A}"/>
              </a:ext>
            </a:extLst>
          </p:cNvPr>
          <p:cNvSpPr/>
          <p:nvPr/>
        </p:nvSpPr>
        <p:spPr bwMode="auto">
          <a:xfrm>
            <a:off x="2562283" y="4359276"/>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Monitor</a:t>
            </a:r>
          </a:p>
        </p:txBody>
      </p:sp>
      <p:sp>
        <p:nvSpPr>
          <p:cNvPr id="91" name="Up-Down Arrow 97">
            <a:extLst>
              <a:ext uri="{FF2B5EF4-FFF2-40B4-BE49-F238E27FC236}">
                <a16:creationId xmlns:a16="http://schemas.microsoft.com/office/drawing/2014/main" id="{D69A7F97-0708-4448-B9D5-F5479849D738}"/>
              </a:ext>
            </a:extLst>
          </p:cNvPr>
          <p:cNvSpPr/>
          <p:nvPr/>
        </p:nvSpPr>
        <p:spPr bwMode="auto">
          <a:xfrm>
            <a:off x="3099706" y="3951287"/>
            <a:ext cx="277174"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94" name="Rectangle 93">
            <a:extLst>
              <a:ext uri="{FF2B5EF4-FFF2-40B4-BE49-F238E27FC236}">
                <a16:creationId xmlns:a16="http://schemas.microsoft.com/office/drawing/2014/main" id="{7113A7F1-A87F-478D-9DF8-336F699427C0}"/>
              </a:ext>
            </a:extLst>
          </p:cNvPr>
          <p:cNvSpPr/>
          <p:nvPr/>
        </p:nvSpPr>
        <p:spPr bwMode="auto">
          <a:xfrm>
            <a:off x="4375558"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UART</a:t>
            </a:r>
          </a:p>
          <a:p>
            <a:pPr algn="ctr">
              <a:defRPr/>
            </a:pPr>
            <a:r>
              <a:rPr lang="en-GB" sz="1000" dirty="0"/>
              <a:t>Peripheral</a:t>
            </a:r>
          </a:p>
        </p:txBody>
      </p:sp>
      <p:sp>
        <p:nvSpPr>
          <p:cNvPr id="95" name="Rectangle 94">
            <a:extLst>
              <a:ext uri="{FF2B5EF4-FFF2-40B4-BE49-F238E27FC236}">
                <a16:creationId xmlns:a16="http://schemas.microsoft.com/office/drawing/2014/main" id="{AEB04D31-3E63-4555-872F-4C5E2F60ED06}"/>
              </a:ext>
            </a:extLst>
          </p:cNvPr>
          <p:cNvSpPr/>
          <p:nvPr/>
        </p:nvSpPr>
        <p:spPr bwMode="auto">
          <a:xfrm>
            <a:off x="4375558" y="4359276"/>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To Host</a:t>
            </a:r>
          </a:p>
        </p:txBody>
      </p:sp>
      <p:sp>
        <p:nvSpPr>
          <p:cNvPr id="96" name="Up-Down Arrow 102">
            <a:extLst>
              <a:ext uri="{FF2B5EF4-FFF2-40B4-BE49-F238E27FC236}">
                <a16:creationId xmlns:a16="http://schemas.microsoft.com/office/drawing/2014/main" id="{EC601E26-8922-49D9-A1F7-4543C0C9B4C2}"/>
              </a:ext>
            </a:extLst>
          </p:cNvPr>
          <p:cNvSpPr/>
          <p:nvPr/>
        </p:nvSpPr>
        <p:spPr bwMode="auto">
          <a:xfrm>
            <a:off x="4912981" y="3951287"/>
            <a:ext cx="277176"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97" name="Rounded Rectangle 35">
            <a:extLst>
              <a:ext uri="{FF2B5EF4-FFF2-40B4-BE49-F238E27FC236}">
                <a16:creationId xmlns:a16="http://schemas.microsoft.com/office/drawing/2014/main" id="{EFFFC6E4-F7EC-430A-8127-C11F2E584862}"/>
              </a:ext>
            </a:extLst>
          </p:cNvPr>
          <p:cNvSpPr>
            <a:spLocks noChangeArrowheads="1"/>
          </p:cNvSpPr>
          <p:nvPr/>
        </p:nvSpPr>
        <p:spPr bwMode="auto">
          <a:xfrm>
            <a:off x="5922237" y="3375026"/>
            <a:ext cx="5133028" cy="1576387"/>
          </a:xfrm>
          <a:prstGeom prst="roundRect">
            <a:avLst>
              <a:gd name="adj" fmla="val 16667"/>
            </a:avLst>
          </a:prstGeom>
          <a:noFill/>
          <a:ln w="19050" algn="ctr">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dirty="0"/>
          </a:p>
        </p:txBody>
      </p:sp>
      <p:sp>
        <p:nvSpPr>
          <p:cNvPr id="98" name="Rectangle 97">
            <a:extLst>
              <a:ext uri="{FF2B5EF4-FFF2-40B4-BE49-F238E27FC236}">
                <a16:creationId xmlns:a16="http://schemas.microsoft.com/office/drawing/2014/main" id="{6055781A-8E56-477A-B211-DF99F56B887F}"/>
              </a:ext>
            </a:extLst>
          </p:cNvPr>
          <p:cNvSpPr/>
          <p:nvPr/>
        </p:nvSpPr>
        <p:spPr bwMode="auto">
          <a:xfrm>
            <a:off x="6167675"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Timer</a:t>
            </a:r>
          </a:p>
          <a:p>
            <a:pPr algn="ctr">
              <a:defRPr/>
            </a:pPr>
            <a:r>
              <a:rPr lang="en-GB" sz="1000" dirty="0"/>
              <a:t>Peripheral</a:t>
            </a:r>
          </a:p>
        </p:txBody>
      </p:sp>
      <p:sp>
        <p:nvSpPr>
          <p:cNvPr id="99" name="Rectangle 98">
            <a:extLst>
              <a:ext uri="{FF2B5EF4-FFF2-40B4-BE49-F238E27FC236}">
                <a16:creationId xmlns:a16="http://schemas.microsoft.com/office/drawing/2014/main" id="{84EC65CE-3A99-43E3-A663-96568734868E}"/>
              </a:ext>
            </a:extLst>
          </p:cNvPr>
          <p:cNvSpPr/>
          <p:nvPr/>
        </p:nvSpPr>
        <p:spPr bwMode="auto">
          <a:xfrm>
            <a:off x="7856115"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GPIO</a:t>
            </a:r>
          </a:p>
          <a:p>
            <a:pPr algn="ctr">
              <a:defRPr/>
            </a:pPr>
            <a:r>
              <a:rPr lang="en-GB" sz="1000" dirty="0"/>
              <a:t>Peripheral</a:t>
            </a:r>
          </a:p>
        </p:txBody>
      </p:sp>
      <p:sp>
        <p:nvSpPr>
          <p:cNvPr id="100" name="Rectangle 99">
            <a:extLst>
              <a:ext uri="{FF2B5EF4-FFF2-40B4-BE49-F238E27FC236}">
                <a16:creationId xmlns:a16="http://schemas.microsoft.com/office/drawing/2014/main" id="{C917F34B-3923-4CF1-BB1E-872CD5665CC5}"/>
              </a:ext>
            </a:extLst>
          </p:cNvPr>
          <p:cNvSpPr/>
          <p:nvPr/>
        </p:nvSpPr>
        <p:spPr bwMode="auto">
          <a:xfrm>
            <a:off x="7856115" y="4359276"/>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LED</a:t>
            </a:r>
          </a:p>
        </p:txBody>
      </p:sp>
      <p:sp>
        <p:nvSpPr>
          <p:cNvPr id="101" name="Up-Down Arrow 107">
            <a:extLst>
              <a:ext uri="{FF2B5EF4-FFF2-40B4-BE49-F238E27FC236}">
                <a16:creationId xmlns:a16="http://schemas.microsoft.com/office/drawing/2014/main" id="{041A1A2C-234B-4262-9DE1-4451D695E2BB}"/>
              </a:ext>
            </a:extLst>
          </p:cNvPr>
          <p:cNvSpPr/>
          <p:nvPr/>
        </p:nvSpPr>
        <p:spPr bwMode="auto">
          <a:xfrm>
            <a:off x="8391422" y="3951287"/>
            <a:ext cx="277176"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102" name="Rectangle 101">
            <a:extLst>
              <a:ext uri="{FF2B5EF4-FFF2-40B4-BE49-F238E27FC236}">
                <a16:creationId xmlns:a16="http://schemas.microsoft.com/office/drawing/2014/main" id="{19D56A9A-988F-4EF2-B145-50B35161A803}"/>
              </a:ext>
            </a:extLst>
          </p:cNvPr>
          <p:cNvSpPr/>
          <p:nvPr/>
        </p:nvSpPr>
        <p:spPr bwMode="auto">
          <a:xfrm>
            <a:off x="9493775"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7-Segment</a:t>
            </a:r>
          </a:p>
          <a:p>
            <a:pPr algn="ctr">
              <a:defRPr/>
            </a:pPr>
            <a:r>
              <a:rPr lang="en-GB" sz="1000" dirty="0"/>
              <a:t>Peripheral</a:t>
            </a:r>
          </a:p>
        </p:txBody>
      </p:sp>
      <p:sp>
        <p:nvSpPr>
          <p:cNvPr id="103" name="Rectangle 102">
            <a:extLst>
              <a:ext uri="{FF2B5EF4-FFF2-40B4-BE49-F238E27FC236}">
                <a16:creationId xmlns:a16="http://schemas.microsoft.com/office/drawing/2014/main" id="{7A52DB9F-ABF7-46C4-8962-73AEDBC350D1}"/>
              </a:ext>
            </a:extLst>
          </p:cNvPr>
          <p:cNvSpPr/>
          <p:nvPr/>
        </p:nvSpPr>
        <p:spPr bwMode="auto">
          <a:xfrm>
            <a:off x="9493775" y="4359276"/>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7-Segment</a:t>
            </a:r>
          </a:p>
          <a:p>
            <a:pPr algn="ctr">
              <a:defRPr/>
            </a:pPr>
            <a:r>
              <a:rPr lang="en-GB" sz="1000" dirty="0"/>
              <a:t>Display</a:t>
            </a:r>
          </a:p>
        </p:txBody>
      </p:sp>
      <p:sp>
        <p:nvSpPr>
          <p:cNvPr id="104" name="Up-Down Arrow 110">
            <a:extLst>
              <a:ext uri="{FF2B5EF4-FFF2-40B4-BE49-F238E27FC236}">
                <a16:creationId xmlns:a16="http://schemas.microsoft.com/office/drawing/2014/main" id="{1C222179-0A84-4B70-B5F9-B718A3F011DA}"/>
              </a:ext>
            </a:extLst>
          </p:cNvPr>
          <p:cNvSpPr/>
          <p:nvPr/>
        </p:nvSpPr>
        <p:spPr bwMode="auto">
          <a:xfrm>
            <a:off x="10031198" y="3951287"/>
            <a:ext cx="277174"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55" name="Rectangle 54">
            <a:extLst>
              <a:ext uri="{FF2B5EF4-FFF2-40B4-BE49-F238E27FC236}">
                <a16:creationId xmlns:a16="http://schemas.microsoft.com/office/drawing/2014/main" id="{C24FDE7A-DF84-428C-B09D-BAB73B2D8FCF}"/>
              </a:ext>
            </a:extLst>
          </p:cNvPr>
          <p:cNvSpPr/>
          <p:nvPr/>
        </p:nvSpPr>
        <p:spPr bwMode="auto">
          <a:xfrm>
            <a:off x="7676176" y="3331264"/>
            <a:ext cx="1737104" cy="1620148"/>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1199920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GPIO Overview</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29511" y="1141415"/>
            <a:ext cx="11180763" cy="4086225"/>
          </a:xfrm>
        </p:spPr>
        <p:txBody>
          <a:bodyPr wrap="square" numCol="1" anchor="t" anchorCtr="0" compatLnSpc="1">
            <a:prstTxWarp prst="textNoShape">
              <a:avLst/>
            </a:prstTxWarp>
          </a:bodyPr>
          <a:lstStyle/>
          <a:p>
            <a:r>
              <a:rPr lang="en-US" dirty="0"/>
              <a:t>General-purpose input/output (GPIO)</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Used for general purpose; no special usage defined</a:t>
            </a:r>
          </a:p>
          <a:p>
            <a:pPr lvl="1"/>
            <a:r>
              <a:rPr lang="en-IN" altLang="en-US" dirty="0">
                <a:ea typeface="ＭＳ Ｐゴシック" panose="020B0600070205080204" pitchFamily="34" charset="-128"/>
              </a:rPr>
              <a:t>Widely used in most applications</a:t>
            </a:r>
          </a:p>
          <a:p>
            <a:pPr lvl="1"/>
            <a:r>
              <a:rPr lang="en-IN" altLang="en-US" dirty="0">
                <a:ea typeface="ＭＳ Ｐゴシック" panose="020B0600070205080204" pitchFamily="34" charset="-128"/>
              </a:rPr>
              <a:t>The direction of input/output is controlled by the direction register.</a:t>
            </a:r>
          </a:p>
          <a:p>
            <a:pPr lvl="1"/>
            <a:r>
              <a:rPr lang="en-IN" altLang="en-US" dirty="0">
                <a:ea typeface="ＭＳ Ｐゴシック" panose="020B0600070205080204" pitchFamily="34" charset="-128"/>
              </a:rPr>
              <a:t>A mask register is often used to mask out certain bits.</a:t>
            </a:r>
            <a:endParaRPr lang="en-US" altLang="en-US" dirty="0">
              <a:ea typeface="ＭＳ Ｐゴシック" panose="020B0600070205080204" pitchFamily="34" charset="-128"/>
            </a:endParaRPr>
          </a:p>
        </p:txBody>
      </p:sp>
      <p:cxnSp>
        <p:nvCxnSpPr>
          <p:cNvPr id="5" name="Straight Connector 4">
            <a:extLst>
              <a:ext uri="{FF2B5EF4-FFF2-40B4-BE49-F238E27FC236}">
                <a16:creationId xmlns:a16="http://schemas.microsoft.com/office/drawing/2014/main" id="{BCDD0000-65ED-40F3-A5AC-CBC6148F7E34}"/>
              </a:ext>
            </a:extLst>
          </p:cNvPr>
          <p:cNvCxnSpPr/>
          <p:nvPr/>
        </p:nvCxnSpPr>
        <p:spPr bwMode="auto">
          <a:xfrm flipV="1">
            <a:off x="5742390" y="3390901"/>
            <a:ext cx="0" cy="2798763"/>
          </a:xfrm>
          <a:prstGeom prst="line">
            <a:avLst/>
          </a:prstGeom>
          <a:no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cxnSp>
      <p:sp>
        <p:nvSpPr>
          <p:cNvPr id="6" name="Isosceles Triangle 5">
            <a:extLst>
              <a:ext uri="{FF2B5EF4-FFF2-40B4-BE49-F238E27FC236}">
                <a16:creationId xmlns:a16="http://schemas.microsoft.com/office/drawing/2014/main" id="{890BDBF8-8DE4-4C2A-B66C-D8F288DED947}"/>
              </a:ext>
            </a:extLst>
          </p:cNvPr>
          <p:cNvSpPr/>
          <p:nvPr/>
        </p:nvSpPr>
        <p:spPr bwMode="auto">
          <a:xfrm rot="5400000">
            <a:off x="5611685" y="3630144"/>
            <a:ext cx="263525" cy="302564"/>
          </a:xfrm>
          <a:prstGeom prst="triangle">
            <a:avLst/>
          </a:prstGeom>
          <a:solidFill>
            <a:schemeClr val="bg1"/>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cs typeface="+mn-cs"/>
            </a:endParaRPr>
          </a:p>
        </p:txBody>
      </p:sp>
      <p:sp>
        <p:nvSpPr>
          <p:cNvPr id="7" name="Isosceles Triangle 6">
            <a:extLst>
              <a:ext uri="{FF2B5EF4-FFF2-40B4-BE49-F238E27FC236}">
                <a16:creationId xmlns:a16="http://schemas.microsoft.com/office/drawing/2014/main" id="{12DB28B5-495D-4447-84A5-63E66F27683D}"/>
              </a:ext>
            </a:extLst>
          </p:cNvPr>
          <p:cNvSpPr/>
          <p:nvPr/>
        </p:nvSpPr>
        <p:spPr bwMode="auto">
          <a:xfrm rot="16200000">
            <a:off x="5611685" y="3953994"/>
            <a:ext cx="263525" cy="302564"/>
          </a:xfrm>
          <a:prstGeom prst="triangle">
            <a:avLst/>
          </a:prstGeom>
          <a:solidFill>
            <a:schemeClr val="bg1"/>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cs typeface="+mn-cs"/>
            </a:endParaRPr>
          </a:p>
        </p:txBody>
      </p:sp>
      <p:cxnSp>
        <p:nvCxnSpPr>
          <p:cNvPr id="8" name="Straight Connector 7">
            <a:extLst>
              <a:ext uri="{FF2B5EF4-FFF2-40B4-BE49-F238E27FC236}">
                <a16:creationId xmlns:a16="http://schemas.microsoft.com/office/drawing/2014/main" id="{F84C8C1C-4E77-4643-A028-04B95B7C3FCE}"/>
              </a:ext>
            </a:extLst>
          </p:cNvPr>
          <p:cNvCxnSpPr/>
          <p:nvPr/>
        </p:nvCxnSpPr>
        <p:spPr bwMode="auto">
          <a:xfrm flipV="1">
            <a:off x="5742390" y="3854451"/>
            <a:ext cx="0" cy="119063"/>
          </a:xfrm>
          <a:prstGeom prst="line">
            <a:avLst/>
          </a:prstGeom>
          <a:no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cxnSp>
      <p:sp>
        <p:nvSpPr>
          <p:cNvPr id="9" name="Oval 8">
            <a:extLst>
              <a:ext uri="{FF2B5EF4-FFF2-40B4-BE49-F238E27FC236}">
                <a16:creationId xmlns:a16="http://schemas.microsoft.com/office/drawing/2014/main" id="{34092D03-6B16-48DE-826E-5E438859FAA2}"/>
              </a:ext>
            </a:extLst>
          </p:cNvPr>
          <p:cNvSpPr/>
          <p:nvPr/>
        </p:nvSpPr>
        <p:spPr bwMode="auto">
          <a:xfrm>
            <a:off x="5714885" y="3978275"/>
            <a:ext cx="55012" cy="41275"/>
          </a:xfrm>
          <a:prstGeom prst="ellipse">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cs typeface="+mn-cs"/>
            </a:endParaRPr>
          </a:p>
        </p:txBody>
      </p:sp>
      <p:sp>
        <p:nvSpPr>
          <p:cNvPr id="10" name="Isosceles Triangle 9">
            <a:extLst>
              <a:ext uri="{FF2B5EF4-FFF2-40B4-BE49-F238E27FC236}">
                <a16:creationId xmlns:a16="http://schemas.microsoft.com/office/drawing/2014/main" id="{20D423A6-7615-4F56-AC43-30E37A00C5AC}"/>
              </a:ext>
            </a:extLst>
          </p:cNvPr>
          <p:cNvSpPr/>
          <p:nvPr/>
        </p:nvSpPr>
        <p:spPr bwMode="auto">
          <a:xfrm rot="5400000">
            <a:off x="5611685" y="4433419"/>
            <a:ext cx="263525" cy="302564"/>
          </a:xfrm>
          <a:prstGeom prst="triangle">
            <a:avLst/>
          </a:prstGeom>
          <a:solidFill>
            <a:schemeClr val="bg1"/>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cs typeface="+mn-cs"/>
            </a:endParaRPr>
          </a:p>
        </p:txBody>
      </p:sp>
      <p:sp>
        <p:nvSpPr>
          <p:cNvPr id="11" name="Isosceles Triangle 10">
            <a:extLst>
              <a:ext uri="{FF2B5EF4-FFF2-40B4-BE49-F238E27FC236}">
                <a16:creationId xmlns:a16="http://schemas.microsoft.com/office/drawing/2014/main" id="{55A0F027-E293-49BB-9D88-5E3745D6CBB5}"/>
              </a:ext>
            </a:extLst>
          </p:cNvPr>
          <p:cNvSpPr/>
          <p:nvPr/>
        </p:nvSpPr>
        <p:spPr bwMode="auto">
          <a:xfrm rot="16200000">
            <a:off x="5611685" y="4757269"/>
            <a:ext cx="263525" cy="302564"/>
          </a:xfrm>
          <a:prstGeom prst="triangle">
            <a:avLst/>
          </a:prstGeom>
          <a:solidFill>
            <a:schemeClr val="bg1"/>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cs typeface="+mn-cs"/>
            </a:endParaRPr>
          </a:p>
        </p:txBody>
      </p:sp>
      <p:cxnSp>
        <p:nvCxnSpPr>
          <p:cNvPr id="12" name="Straight Connector 11">
            <a:extLst>
              <a:ext uri="{FF2B5EF4-FFF2-40B4-BE49-F238E27FC236}">
                <a16:creationId xmlns:a16="http://schemas.microsoft.com/office/drawing/2014/main" id="{918AD52D-4AB4-4727-B58D-D614E929C561}"/>
              </a:ext>
            </a:extLst>
          </p:cNvPr>
          <p:cNvCxnSpPr/>
          <p:nvPr/>
        </p:nvCxnSpPr>
        <p:spPr bwMode="auto">
          <a:xfrm flipV="1">
            <a:off x="5742390" y="4657726"/>
            <a:ext cx="0" cy="119063"/>
          </a:xfrm>
          <a:prstGeom prst="line">
            <a:avLst/>
          </a:prstGeom>
          <a:no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cxnSp>
      <p:sp>
        <p:nvSpPr>
          <p:cNvPr id="13" name="Oval 12">
            <a:extLst>
              <a:ext uri="{FF2B5EF4-FFF2-40B4-BE49-F238E27FC236}">
                <a16:creationId xmlns:a16="http://schemas.microsoft.com/office/drawing/2014/main" id="{CD9EC492-FEAA-433F-BAA2-3F85698EC97F}"/>
              </a:ext>
            </a:extLst>
          </p:cNvPr>
          <p:cNvSpPr/>
          <p:nvPr/>
        </p:nvSpPr>
        <p:spPr bwMode="auto">
          <a:xfrm>
            <a:off x="5714885" y="4781550"/>
            <a:ext cx="55012" cy="39688"/>
          </a:xfrm>
          <a:prstGeom prst="ellipse">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cs typeface="+mn-cs"/>
            </a:endParaRPr>
          </a:p>
        </p:txBody>
      </p:sp>
      <p:sp>
        <p:nvSpPr>
          <p:cNvPr id="14" name="Isosceles Triangle 13">
            <a:extLst>
              <a:ext uri="{FF2B5EF4-FFF2-40B4-BE49-F238E27FC236}">
                <a16:creationId xmlns:a16="http://schemas.microsoft.com/office/drawing/2014/main" id="{596EF52B-B7CD-4AC2-985E-CBBCFEC3AB0B}"/>
              </a:ext>
            </a:extLst>
          </p:cNvPr>
          <p:cNvSpPr/>
          <p:nvPr/>
        </p:nvSpPr>
        <p:spPr bwMode="auto">
          <a:xfrm rot="5400000">
            <a:off x="5611685" y="5281144"/>
            <a:ext cx="263525" cy="302564"/>
          </a:xfrm>
          <a:prstGeom prst="triangle">
            <a:avLst/>
          </a:prstGeom>
          <a:solidFill>
            <a:schemeClr val="bg1"/>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cs typeface="+mn-cs"/>
            </a:endParaRPr>
          </a:p>
        </p:txBody>
      </p:sp>
      <p:sp>
        <p:nvSpPr>
          <p:cNvPr id="15" name="Isosceles Triangle 14">
            <a:extLst>
              <a:ext uri="{FF2B5EF4-FFF2-40B4-BE49-F238E27FC236}">
                <a16:creationId xmlns:a16="http://schemas.microsoft.com/office/drawing/2014/main" id="{2ED2D969-0554-489E-8B02-CD8442D1BBFE}"/>
              </a:ext>
            </a:extLst>
          </p:cNvPr>
          <p:cNvSpPr/>
          <p:nvPr/>
        </p:nvSpPr>
        <p:spPr bwMode="auto">
          <a:xfrm rot="16200000">
            <a:off x="5612479" y="5604200"/>
            <a:ext cx="261937" cy="302564"/>
          </a:xfrm>
          <a:prstGeom prst="triangle">
            <a:avLst/>
          </a:prstGeom>
          <a:solidFill>
            <a:schemeClr val="bg1"/>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cs typeface="+mn-cs"/>
            </a:endParaRPr>
          </a:p>
        </p:txBody>
      </p:sp>
      <p:cxnSp>
        <p:nvCxnSpPr>
          <p:cNvPr id="16" name="Straight Connector 15">
            <a:extLst>
              <a:ext uri="{FF2B5EF4-FFF2-40B4-BE49-F238E27FC236}">
                <a16:creationId xmlns:a16="http://schemas.microsoft.com/office/drawing/2014/main" id="{8AE6811C-31B4-4798-82D7-CC07C1CF4CDC}"/>
              </a:ext>
            </a:extLst>
          </p:cNvPr>
          <p:cNvCxnSpPr/>
          <p:nvPr/>
        </p:nvCxnSpPr>
        <p:spPr bwMode="auto">
          <a:xfrm>
            <a:off x="5894730" y="4105275"/>
            <a:ext cx="1127743" cy="0"/>
          </a:xfrm>
          <a:prstGeom prst="line">
            <a:avLst/>
          </a:prstGeom>
          <a:no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7" name="Straight Connector 16">
            <a:extLst>
              <a:ext uri="{FF2B5EF4-FFF2-40B4-BE49-F238E27FC236}">
                <a16:creationId xmlns:a16="http://schemas.microsoft.com/office/drawing/2014/main" id="{B21616C7-4DBB-41AE-B73A-6884E5B03C4B}"/>
              </a:ext>
            </a:extLst>
          </p:cNvPr>
          <p:cNvCxnSpPr/>
          <p:nvPr/>
        </p:nvCxnSpPr>
        <p:spPr bwMode="auto">
          <a:xfrm>
            <a:off x="5894730" y="3781425"/>
            <a:ext cx="1127743" cy="0"/>
          </a:xfrm>
          <a:prstGeom prst="line">
            <a:avLst/>
          </a:prstGeom>
          <a:no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8" name="Straight Connector 17">
            <a:extLst>
              <a:ext uri="{FF2B5EF4-FFF2-40B4-BE49-F238E27FC236}">
                <a16:creationId xmlns:a16="http://schemas.microsoft.com/office/drawing/2014/main" id="{FDAD7E11-8716-4AF2-954F-B33F12006603}"/>
              </a:ext>
            </a:extLst>
          </p:cNvPr>
          <p:cNvCxnSpPr/>
          <p:nvPr/>
        </p:nvCxnSpPr>
        <p:spPr bwMode="auto">
          <a:xfrm>
            <a:off x="5894730" y="4908550"/>
            <a:ext cx="1127743" cy="0"/>
          </a:xfrm>
          <a:prstGeom prst="line">
            <a:avLst/>
          </a:prstGeom>
          <a:no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9" name="Straight Connector 18">
            <a:extLst>
              <a:ext uri="{FF2B5EF4-FFF2-40B4-BE49-F238E27FC236}">
                <a16:creationId xmlns:a16="http://schemas.microsoft.com/office/drawing/2014/main" id="{14D6C78D-20BA-44B8-A79A-99A1D162A87C}"/>
              </a:ext>
            </a:extLst>
          </p:cNvPr>
          <p:cNvCxnSpPr/>
          <p:nvPr/>
        </p:nvCxnSpPr>
        <p:spPr bwMode="auto">
          <a:xfrm>
            <a:off x="5894730" y="4584700"/>
            <a:ext cx="1127743" cy="0"/>
          </a:xfrm>
          <a:prstGeom prst="line">
            <a:avLst/>
          </a:prstGeom>
          <a:no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 name="Straight Connector 19">
            <a:extLst>
              <a:ext uri="{FF2B5EF4-FFF2-40B4-BE49-F238E27FC236}">
                <a16:creationId xmlns:a16="http://schemas.microsoft.com/office/drawing/2014/main" id="{6596DD36-5FA1-4106-B10A-52C8B200FCF3}"/>
              </a:ext>
            </a:extLst>
          </p:cNvPr>
          <p:cNvCxnSpPr/>
          <p:nvPr/>
        </p:nvCxnSpPr>
        <p:spPr bwMode="auto">
          <a:xfrm>
            <a:off x="5894730" y="5754688"/>
            <a:ext cx="1127743" cy="0"/>
          </a:xfrm>
          <a:prstGeom prst="line">
            <a:avLst/>
          </a:prstGeom>
          <a:no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1" name="Straight Connector 20">
            <a:extLst>
              <a:ext uri="{FF2B5EF4-FFF2-40B4-BE49-F238E27FC236}">
                <a16:creationId xmlns:a16="http://schemas.microsoft.com/office/drawing/2014/main" id="{36B0B4BE-B684-4FD6-B271-30E6F54EBDB1}"/>
              </a:ext>
            </a:extLst>
          </p:cNvPr>
          <p:cNvCxnSpPr/>
          <p:nvPr/>
        </p:nvCxnSpPr>
        <p:spPr bwMode="auto">
          <a:xfrm>
            <a:off x="5894730" y="5432425"/>
            <a:ext cx="1127743" cy="0"/>
          </a:xfrm>
          <a:prstGeom prst="line">
            <a:avLst/>
          </a:prstGeom>
          <a:no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2" name="Straight Connector 21">
            <a:extLst>
              <a:ext uri="{FF2B5EF4-FFF2-40B4-BE49-F238E27FC236}">
                <a16:creationId xmlns:a16="http://schemas.microsoft.com/office/drawing/2014/main" id="{0A38EAD3-76B6-4B2C-81DF-5971CF3F5BC2}"/>
              </a:ext>
            </a:extLst>
          </p:cNvPr>
          <p:cNvCxnSpPr>
            <a:endCxn id="6" idx="3"/>
          </p:cNvCxnSpPr>
          <p:nvPr/>
        </p:nvCxnSpPr>
        <p:spPr bwMode="auto">
          <a:xfrm>
            <a:off x="4578678" y="3781425"/>
            <a:ext cx="994445" cy="0"/>
          </a:xfrm>
          <a:prstGeom prst="line">
            <a:avLst/>
          </a:prstGeom>
          <a:no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3" name="Straight Connector 22">
            <a:extLst>
              <a:ext uri="{FF2B5EF4-FFF2-40B4-BE49-F238E27FC236}">
                <a16:creationId xmlns:a16="http://schemas.microsoft.com/office/drawing/2014/main" id="{CE4ABFB8-EAAB-449B-89A1-C18C049F5850}"/>
              </a:ext>
            </a:extLst>
          </p:cNvPr>
          <p:cNvCxnSpPr/>
          <p:nvPr/>
        </p:nvCxnSpPr>
        <p:spPr bwMode="auto">
          <a:xfrm>
            <a:off x="4597721" y="4105275"/>
            <a:ext cx="994445" cy="0"/>
          </a:xfrm>
          <a:prstGeom prst="line">
            <a:avLst/>
          </a:prstGeom>
          <a:no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4" name="Straight Connector 23">
            <a:extLst>
              <a:ext uri="{FF2B5EF4-FFF2-40B4-BE49-F238E27FC236}">
                <a16:creationId xmlns:a16="http://schemas.microsoft.com/office/drawing/2014/main" id="{127738B4-4DF5-411A-B366-6385463CD6AB}"/>
              </a:ext>
            </a:extLst>
          </p:cNvPr>
          <p:cNvCxnSpPr>
            <a:endCxn id="10" idx="3"/>
          </p:cNvCxnSpPr>
          <p:nvPr/>
        </p:nvCxnSpPr>
        <p:spPr bwMode="auto">
          <a:xfrm>
            <a:off x="4578678" y="4584700"/>
            <a:ext cx="994445" cy="0"/>
          </a:xfrm>
          <a:prstGeom prst="line">
            <a:avLst/>
          </a:prstGeom>
          <a:no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5" name="Straight Connector 24">
            <a:extLst>
              <a:ext uri="{FF2B5EF4-FFF2-40B4-BE49-F238E27FC236}">
                <a16:creationId xmlns:a16="http://schemas.microsoft.com/office/drawing/2014/main" id="{F251EFAD-0C3C-414C-9B9C-6BA7FAA7C4E1}"/>
              </a:ext>
            </a:extLst>
          </p:cNvPr>
          <p:cNvCxnSpPr/>
          <p:nvPr/>
        </p:nvCxnSpPr>
        <p:spPr bwMode="auto">
          <a:xfrm>
            <a:off x="4597721" y="4908550"/>
            <a:ext cx="994445" cy="0"/>
          </a:xfrm>
          <a:prstGeom prst="line">
            <a:avLst/>
          </a:prstGeom>
          <a:no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6" name="Straight Connector 25">
            <a:extLst>
              <a:ext uri="{FF2B5EF4-FFF2-40B4-BE49-F238E27FC236}">
                <a16:creationId xmlns:a16="http://schemas.microsoft.com/office/drawing/2014/main" id="{10493EAD-6C2D-435A-9EDA-64EA336E6470}"/>
              </a:ext>
            </a:extLst>
          </p:cNvPr>
          <p:cNvCxnSpPr>
            <a:endCxn id="14" idx="3"/>
          </p:cNvCxnSpPr>
          <p:nvPr/>
        </p:nvCxnSpPr>
        <p:spPr bwMode="auto">
          <a:xfrm>
            <a:off x="4578678" y="5432425"/>
            <a:ext cx="994445" cy="0"/>
          </a:xfrm>
          <a:prstGeom prst="line">
            <a:avLst/>
          </a:prstGeom>
          <a:no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7" name="Straight Connector 26">
            <a:extLst>
              <a:ext uri="{FF2B5EF4-FFF2-40B4-BE49-F238E27FC236}">
                <a16:creationId xmlns:a16="http://schemas.microsoft.com/office/drawing/2014/main" id="{9EFFEEC3-FFF5-4614-A6BC-FE9CE0312B4B}"/>
              </a:ext>
            </a:extLst>
          </p:cNvPr>
          <p:cNvCxnSpPr/>
          <p:nvPr/>
        </p:nvCxnSpPr>
        <p:spPr bwMode="auto">
          <a:xfrm>
            <a:off x="4597721" y="5754688"/>
            <a:ext cx="994445" cy="0"/>
          </a:xfrm>
          <a:prstGeom prst="line">
            <a:avLst/>
          </a:prstGeom>
          <a:no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8" name="Straight Connector 27">
            <a:extLst>
              <a:ext uri="{FF2B5EF4-FFF2-40B4-BE49-F238E27FC236}">
                <a16:creationId xmlns:a16="http://schemas.microsoft.com/office/drawing/2014/main" id="{29B5C5EA-78C6-4A52-A4EC-859BB1DFAF79}"/>
              </a:ext>
            </a:extLst>
          </p:cNvPr>
          <p:cNvCxnSpPr/>
          <p:nvPr/>
        </p:nvCxnSpPr>
        <p:spPr bwMode="auto">
          <a:xfrm flipV="1">
            <a:off x="5742390" y="5503863"/>
            <a:ext cx="0" cy="120650"/>
          </a:xfrm>
          <a:prstGeom prst="line">
            <a:avLst/>
          </a:prstGeom>
          <a:no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cxnSp>
      <p:sp>
        <p:nvSpPr>
          <p:cNvPr id="29" name="Oval 28">
            <a:extLst>
              <a:ext uri="{FF2B5EF4-FFF2-40B4-BE49-F238E27FC236}">
                <a16:creationId xmlns:a16="http://schemas.microsoft.com/office/drawing/2014/main" id="{8690F42C-3DC9-4F44-A1EA-137E1AC5A06E}"/>
              </a:ext>
            </a:extLst>
          </p:cNvPr>
          <p:cNvSpPr/>
          <p:nvPr/>
        </p:nvSpPr>
        <p:spPr bwMode="auto">
          <a:xfrm>
            <a:off x="5714885" y="5627689"/>
            <a:ext cx="55012" cy="41275"/>
          </a:xfrm>
          <a:prstGeom prst="ellipse">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cs typeface="+mn-cs"/>
            </a:endParaRPr>
          </a:p>
        </p:txBody>
      </p:sp>
      <p:sp>
        <p:nvSpPr>
          <p:cNvPr id="30" name="TextBox 39">
            <a:extLst>
              <a:ext uri="{FF2B5EF4-FFF2-40B4-BE49-F238E27FC236}">
                <a16:creationId xmlns:a16="http://schemas.microsoft.com/office/drawing/2014/main" id="{29EB6D03-B8BB-4A50-8A9B-3B6AF2CBEA84}"/>
              </a:ext>
            </a:extLst>
          </p:cNvPr>
          <p:cNvSpPr txBox="1">
            <a:spLocks noChangeArrowheads="1"/>
          </p:cNvSpPr>
          <p:nvPr/>
        </p:nvSpPr>
        <p:spPr bwMode="auto">
          <a:xfrm>
            <a:off x="4724672" y="3082926"/>
            <a:ext cx="229780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Direction Register</a:t>
            </a:r>
          </a:p>
        </p:txBody>
      </p:sp>
      <p:sp>
        <p:nvSpPr>
          <p:cNvPr id="31" name="Rectangle 30">
            <a:extLst>
              <a:ext uri="{FF2B5EF4-FFF2-40B4-BE49-F238E27FC236}">
                <a16:creationId xmlns:a16="http://schemas.microsoft.com/office/drawing/2014/main" id="{3490A40D-E6D0-44A7-8D0D-3F0E861C1624}"/>
              </a:ext>
            </a:extLst>
          </p:cNvPr>
          <p:cNvSpPr/>
          <p:nvPr/>
        </p:nvSpPr>
        <p:spPr bwMode="auto">
          <a:xfrm>
            <a:off x="2854269" y="3557589"/>
            <a:ext cx="1743452" cy="2452687"/>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r">
              <a:defRPr/>
            </a:pPr>
            <a:endParaRPr lang="en-GB" dirty="0">
              <a:cs typeface="+mn-cs"/>
            </a:endParaRPr>
          </a:p>
        </p:txBody>
      </p:sp>
      <p:sp>
        <p:nvSpPr>
          <p:cNvPr id="32" name="TextBox 43">
            <a:extLst>
              <a:ext uri="{FF2B5EF4-FFF2-40B4-BE49-F238E27FC236}">
                <a16:creationId xmlns:a16="http://schemas.microsoft.com/office/drawing/2014/main" id="{3B8C02AC-AC0E-42E1-B0EB-2B1A8AFE7A41}"/>
              </a:ext>
            </a:extLst>
          </p:cNvPr>
          <p:cNvSpPr txBox="1">
            <a:spLocks noChangeArrowheads="1"/>
          </p:cNvSpPr>
          <p:nvPr/>
        </p:nvSpPr>
        <p:spPr bwMode="auto">
          <a:xfrm>
            <a:off x="3285900" y="3636963"/>
            <a:ext cx="1311821"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1200" dirty="0"/>
              <a:t>Bit [0] out</a:t>
            </a:r>
          </a:p>
        </p:txBody>
      </p:sp>
      <p:sp>
        <p:nvSpPr>
          <p:cNvPr id="33" name="TextBox 44">
            <a:extLst>
              <a:ext uri="{FF2B5EF4-FFF2-40B4-BE49-F238E27FC236}">
                <a16:creationId xmlns:a16="http://schemas.microsoft.com/office/drawing/2014/main" id="{D66FFB77-F18E-4E9C-BC1A-C912F4B68D42}"/>
              </a:ext>
            </a:extLst>
          </p:cNvPr>
          <p:cNvSpPr txBox="1">
            <a:spLocks noChangeArrowheads="1"/>
          </p:cNvSpPr>
          <p:nvPr/>
        </p:nvSpPr>
        <p:spPr bwMode="auto">
          <a:xfrm>
            <a:off x="3285900" y="4427538"/>
            <a:ext cx="1311821" cy="277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1200" dirty="0"/>
              <a:t>Bit [1] out</a:t>
            </a:r>
          </a:p>
        </p:txBody>
      </p:sp>
      <p:sp>
        <p:nvSpPr>
          <p:cNvPr id="34" name="TextBox 45">
            <a:extLst>
              <a:ext uri="{FF2B5EF4-FFF2-40B4-BE49-F238E27FC236}">
                <a16:creationId xmlns:a16="http://schemas.microsoft.com/office/drawing/2014/main" id="{A37F8F83-7F72-4841-950E-632421934867}"/>
              </a:ext>
            </a:extLst>
          </p:cNvPr>
          <p:cNvSpPr txBox="1">
            <a:spLocks noChangeArrowheads="1"/>
          </p:cNvSpPr>
          <p:nvPr/>
        </p:nvSpPr>
        <p:spPr bwMode="auto">
          <a:xfrm>
            <a:off x="3150486" y="5287964"/>
            <a:ext cx="1447235"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1200" dirty="0"/>
              <a:t>Bit [2] out</a:t>
            </a:r>
          </a:p>
        </p:txBody>
      </p:sp>
      <p:sp>
        <p:nvSpPr>
          <p:cNvPr id="35" name="TextBox 46">
            <a:extLst>
              <a:ext uri="{FF2B5EF4-FFF2-40B4-BE49-F238E27FC236}">
                <a16:creationId xmlns:a16="http://schemas.microsoft.com/office/drawing/2014/main" id="{FC559F11-5888-4F9C-8E5A-BDABFF8A99C3}"/>
              </a:ext>
            </a:extLst>
          </p:cNvPr>
          <p:cNvSpPr txBox="1">
            <a:spLocks noChangeArrowheads="1"/>
          </p:cNvSpPr>
          <p:nvPr/>
        </p:nvSpPr>
        <p:spPr bwMode="auto">
          <a:xfrm>
            <a:off x="3476326" y="3948113"/>
            <a:ext cx="1121395" cy="277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1200" dirty="0"/>
              <a:t>Bit [0] in</a:t>
            </a:r>
          </a:p>
        </p:txBody>
      </p:sp>
      <p:sp>
        <p:nvSpPr>
          <p:cNvPr id="36" name="TextBox 47">
            <a:extLst>
              <a:ext uri="{FF2B5EF4-FFF2-40B4-BE49-F238E27FC236}">
                <a16:creationId xmlns:a16="http://schemas.microsoft.com/office/drawing/2014/main" id="{1D6E4F05-1779-41BE-9A05-7644B53D8EC6}"/>
              </a:ext>
            </a:extLst>
          </p:cNvPr>
          <p:cNvSpPr txBox="1">
            <a:spLocks noChangeArrowheads="1"/>
          </p:cNvSpPr>
          <p:nvPr/>
        </p:nvSpPr>
        <p:spPr bwMode="auto">
          <a:xfrm>
            <a:off x="3476326" y="4716463"/>
            <a:ext cx="1121395" cy="277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1200" dirty="0"/>
              <a:t>Bit [1] in</a:t>
            </a:r>
          </a:p>
        </p:txBody>
      </p:sp>
      <p:sp>
        <p:nvSpPr>
          <p:cNvPr id="37" name="TextBox 48">
            <a:extLst>
              <a:ext uri="{FF2B5EF4-FFF2-40B4-BE49-F238E27FC236}">
                <a16:creationId xmlns:a16="http://schemas.microsoft.com/office/drawing/2014/main" id="{C5E9B318-2BEB-4C1C-B211-9B213AD1BC6C}"/>
              </a:ext>
            </a:extLst>
          </p:cNvPr>
          <p:cNvSpPr txBox="1">
            <a:spLocks noChangeArrowheads="1"/>
          </p:cNvSpPr>
          <p:nvPr/>
        </p:nvSpPr>
        <p:spPr bwMode="auto">
          <a:xfrm>
            <a:off x="3476326" y="5564188"/>
            <a:ext cx="1121395" cy="277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1200" dirty="0"/>
              <a:t>Bit [2] in</a:t>
            </a:r>
          </a:p>
        </p:txBody>
      </p:sp>
      <p:sp>
        <p:nvSpPr>
          <p:cNvPr id="38" name="TextBox 53">
            <a:extLst>
              <a:ext uri="{FF2B5EF4-FFF2-40B4-BE49-F238E27FC236}">
                <a16:creationId xmlns:a16="http://schemas.microsoft.com/office/drawing/2014/main" id="{223AA5EB-484A-4ED1-8940-251C2A9994E1}"/>
              </a:ext>
            </a:extLst>
          </p:cNvPr>
          <p:cNvSpPr txBox="1">
            <a:spLocks noChangeArrowheads="1"/>
          </p:cNvSpPr>
          <p:nvPr/>
        </p:nvSpPr>
        <p:spPr bwMode="auto">
          <a:xfrm>
            <a:off x="8008456" y="4532314"/>
            <a:ext cx="22978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To External Devices</a:t>
            </a:r>
          </a:p>
        </p:txBody>
      </p:sp>
      <p:sp>
        <p:nvSpPr>
          <p:cNvPr id="39" name="Right Brace 38">
            <a:extLst>
              <a:ext uri="{FF2B5EF4-FFF2-40B4-BE49-F238E27FC236}">
                <a16:creationId xmlns:a16="http://schemas.microsoft.com/office/drawing/2014/main" id="{C265AD9C-00E3-48EF-A741-144181DF4304}"/>
              </a:ext>
            </a:extLst>
          </p:cNvPr>
          <p:cNvSpPr/>
          <p:nvPr/>
        </p:nvSpPr>
        <p:spPr bwMode="auto">
          <a:xfrm>
            <a:off x="7517580" y="3621088"/>
            <a:ext cx="296218" cy="2360612"/>
          </a:xfrm>
          <a:prstGeom prst="rightBrace">
            <a:avLst>
              <a:gd name="adj1" fmla="val 31823"/>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mn-cs"/>
            </a:endParaRPr>
          </a:p>
        </p:txBody>
      </p:sp>
    </p:spTree>
    <p:extLst>
      <p:ext uri="{BB962C8B-B14F-4D97-AF65-F5344CB8AC3E}">
        <p14:creationId xmlns:p14="http://schemas.microsoft.com/office/powerpoint/2010/main" val="3981075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AHB GPIO</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altLang="en-US" dirty="0">
                <a:ea typeface="ＭＳ Ｐゴシック" panose="020B0600070205080204" pitchFamily="34" charset="-128"/>
              </a:rPr>
              <a:t>Basic hardware architecture </a:t>
            </a:r>
          </a:p>
          <a:p>
            <a:pPr lvl="1"/>
            <a:r>
              <a:rPr lang="en-US" dirty="0"/>
              <a:t>Only has the basic registers, namely data in, data out, and direction register</a:t>
            </a:r>
          </a:p>
          <a:p>
            <a:pPr lvl="1"/>
            <a:r>
              <a:rPr lang="en-US" dirty="0"/>
              <a:t>Does not have a mask register or any other functions</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FA2C4078-C62B-46A5-8074-3359569C1608}"/>
              </a:ext>
            </a:extLst>
          </p:cNvPr>
          <p:cNvSpPr/>
          <p:nvPr/>
        </p:nvSpPr>
        <p:spPr bwMode="auto">
          <a:xfrm>
            <a:off x="1783654" y="3378200"/>
            <a:ext cx="7705889" cy="2781300"/>
          </a:xfrm>
          <a:prstGeom prst="rect">
            <a:avLst/>
          </a:prstGeom>
          <a:solidFill>
            <a:schemeClr val="bg1">
              <a:lumMod val="95000"/>
            </a:schemeClr>
          </a:solidFill>
          <a:ln w="19050" cap="flat" cmpd="sng" algn="ctr">
            <a:solidFill>
              <a:schemeClr val="bg1">
                <a:lumMod val="85000"/>
              </a:schemeClr>
            </a:solidFill>
            <a:prstDash val="sysDash"/>
            <a:round/>
            <a:headEnd type="none" w="med" len="med"/>
            <a:tailEnd type="none" w="med" len="med"/>
          </a:ln>
          <a:effectLst/>
        </p:spPr>
        <p:txBody>
          <a:bodyPr wrap="none" anchor="ctr"/>
          <a:lstStyle/>
          <a:p>
            <a:pPr algn="ctr">
              <a:defRPr/>
            </a:pPr>
            <a:endParaRPr lang="en-GB" dirty="0">
              <a:cs typeface="+mn-cs"/>
            </a:endParaRPr>
          </a:p>
        </p:txBody>
      </p:sp>
      <p:cxnSp>
        <p:nvCxnSpPr>
          <p:cNvPr id="6" name="Straight Arrow Connector 5">
            <a:extLst>
              <a:ext uri="{FF2B5EF4-FFF2-40B4-BE49-F238E27FC236}">
                <a16:creationId xmlns:a16="http://schemas.microsoft.com/office/drawing/2014/main" id="{0660A792-8DE0-4F69-A414-10F7D9B975D0}"/>
              </a:ext>
            </a:extLst>
          </p:cNvPr>
          <p:cNvCxnSpPr/>
          <p:nvPr/>
        </p:nvCxnSpPr>
        <p:spPr bwMode="auto">
          <a:xfrm flipV="1">
            <a:off x="8605122" y="4675188"/>
            <a:ext cx="0" cy="80010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7" name="Straight Arrow Connector 6">
            <a:extLst>
              <a:ext uri="{FF2B5EF4-FFF2-40B4-BE49-F238E27FC236}">
                <a16:creationId xmlns:a16="http://schemas.microsoft.com/office/drawing/2014/main" id="{2F2CF39C-F472-47DB-BF08-75919961F2B7}"/>
              </a:ext>
            </a:extLst>
          </p:cNvPr>
          <p:cNvCxnSpPr/>
          <p:nvPr/>
        </p:nvCxnSpPr>
        <p:spPr bwMode="auto">
          <a:xfrm flipV="1">
            <a:off x="8086740" y="5143500"/>
            <a:ext cx="0" cy="40005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8" name="Flowchart: Process 7">
            <a:extLst>
              <a:ext uri="{FF2B5EF4-FFF2-40B4-BE49-F238E27FC236}">
                <a16:creationId xmlns:a16="http://schemas.microsoft.com/office/drawing/2014/main" id="{C65A86A9-5896-44F5-9C3C-9C06B12C7480}"/>
              </a:ext>
            </a:extLst>
          </p:cNvPr>
          <p:cNvSpPr/>
          <p:nvPr/>
        </p:nvSpPr>
        <p:spPr bwMode="auto">
          <a:xfrm>
            <a:off x="2549588" y="3743326"/>
            <a:ext cx="1428191" cy="2143125"/>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AHB</a:t>
            </a:r>
          </a:p>
          <a:p>
            <a:pPr algn="ctr">
              <a:defRPr/>
            </a:pPr>
            <a:r>
              <a:rPr lang="en-GB" sz="1200" dirty="0"/>
              <a:t>Interface</a:t>
            </a:r>
          </a:p>
        </p:txBody>
      </p:sp>
      <p:sp>
        <p:nvSpPr>
          <p:cNvPr id="9" name="Left-Right Arrow 18">
            <a:extLst>
              <a:ext uri="{FF2B5EF4-FFF2-40B4-BE49-F238E27FC236}">
                <a16:creationId xmlns:a16="http://schemas.microsoft.com/office/drawing/2014/main" id="{5A3003C0-E820-40EC-BFF9-D8A454B034A5}"/>
              </a:ext>
            </a:extLst>
          </p:cNvPr>
          <p:cNvSpPr/>
          <p:nvPr/>
        </p:nvSpPr>
        <p:spPr bwMode="auto">
          <a:xfrm>
            <a:off x="1015603" y="3916364"/>
            <a:ext cx="1533985"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Data [31:0] </a:t>
            </a:r>
          </a:p>
        </p:txBody>
      </p:sp>
      <p:sp>
        <p:nvSpPr>
          <p:cNvPr id="10" name="Left-Right Arrow 19">
            <a:extLst>
              <a:ext uri="{FF2B5EF4-FFF2-40B4-BE49-F238E27FC236}">
                <a16:creationId xmlns:a16="http://schemas.microsoft.com/office/drawing/2014/main" id="{B8368AB8-9AD5-4470-836D-C24B05668039}"/>
              </a:ext>
            </a:extLst>
          </p:cNvPr>
          <p:cNvSpPr/>
          <p:nvPr/>
        </p:nvSpPr>
        <p:spPr bwMode="auto">
          <a:xfrm>
            <a:off x="1015603" y="4608514"/>
            <a:ext cx="1533985"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Addr [31:0] </a:t>
            </a:r>
          </a:p>
        </p:txBody>
      </p:sp>
      <p:sp>
        <p:nvSpPr>
          <p:cNvPr id="11" name="Left-Right Arrow 20">
            <a:extLst>
              <a:ext uri="{FF2B5EF4-FFF2-40B4-BE49-F238E27FC236}">
                <a16:creationId xmlns:a16="http://schemas.microsoft.com/office/drawing/2014/main" id="{D1E0BFC6-A9AA-4C89-B433-8873374B9B79}"/>
              </a:ext>
            </a:extLst>
          </p:cNvPr>
          <p:cNvSpPr/>
          <p:nvPr/>
        </p:nvSpPr>
        <p:spPr bwMode="auto">
          <a:xfrm>
            <a:off x="1015603" y="5268914"/>
            <a:ext cx="1533985"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Control [31:0] </a:t>
            </a:r>
          </a:p>
        </p:txBody>
      </p:sp>
      <p:sp>
        <p:nvSpPr>
          <p:cNvPr id="12" name="Right Arrow 21">
            <a:extLst>
              <a:ext uri="{FF2B5EF4-FFF2-40B4-BE49-F238E27FC236}">
                <a16:creationId xmlns:a16="http://schemas.microsoft.com/office/drawing/2014/main" id="{4A4D40D4-CDA4-4464-80C5-82CE4A90B259}"/>
              </a:ext>
            </a:extLst>
          </p:cNvPr>
          <p:cNvSpPr/>
          <p:nvPr/>
        </p:nvSpPr>
        <p:spPr bwMode="auto">
          <a:xfrm>
            <a:off x="3977779" y="3970338"/>
            <a:ext cx="677069" cy="346075"/>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cs typeface="+mn-cs"/>
              </a:rPr>
              <a:t>addr</a:t>
            </a:r>
          </a:p>
        </p:txBody>
      </p:sp>
      <p:sp>
        <p:nvSpPr>
          <p:cNvPr id="13" name="Flowchart: Process 12">
            <a:extLst>
              <a:ext uri="{FF2B5EF4-FFF2-40B4-BE49-F238E27FC236}">
                <a16:creationId xmlns:a16="http://schemas.microsoft.com/office/drawing/2014/main" id="{078B23B7-A253-4ABE-9EF8-56634AB19371}"/>
              </a:ext>
            </a:extLst>
          </p:cNvPr>
          <p:cNvSpPr/>
          <p:nvPr/>
        </p:nvSpPr>
        <p:spPr bwMode="auto">
          <a:xfrm>
            <a:off x="4699281" y="3878263"/>
            <a:ext cx="1343558" cy="534987"/>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Address</a:t>
            </a:r>
          </a:p>
          <a:p>
            <a:pPr algn="ctr">
              <a:defRPr/>
            </a:pPr>
            <a:r>
              <a:rPr lang="en-GB" sz="1200" dirty="0"/>
              <a:t>Decoder</a:t>
            </a:r>
          </a:p>
        </p:txBody>
      </p:sp>
      <p:sp>
        <p:nvSpPr>
          <p:cNvPr id="14" name="Left-Right Arrow 23">
            <a:extLst>
              <a:ext uri="{FF2B5EF4-FFF2-40B4-BE49-F238E27FC236}">
                <a16:creationId xmlns:a16="http://schemas.microsoft.com/office/drawing/2014/main" id="{FA5DCD16-1B3D-4B2B-9814-BD8E60895222}"/>
              </a:ext>
            </a:extLst>
          </p:cNvPr>
          <p:cNvSpPr/>
          <p:nvPr/>
        </p:nvSpPr>
        <p:spPr bwMode="auto">
          <a:xfrm>
            <a:off x="3977779" y="4895851"/>
            <a:ext cx="2302034" cy="373063"/>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cs typeface="+mn-cs"/>
              </a:rPr>
              <a:t>Data </a:t>
            </a:r>
            <a:r>
              <a:rPr lang="en-GB" sz="1200" dirty="0"/>
              <a:t>[31:0] </a:t>
            </a:r>
            <a:r>
              <a:rPr lang="en-GB" sz="1200" dirty="0">
                <a:cs typeface="+mn-cs"/>
              </a:rPr>
              <a:t> </a:t>
            </a:r>
          </a:p>
        </p:txBody>
      </p:sp>
      <p:sp>
        <p:nvSpPr>
          <p:cNvPr id="15" name="Flowchart: Manual Operation 14">
            <a:extLst>
              <a:ext uri="{FF2B5EF4-FFF2-40B4-BE49-F238E27FC236}">
                <a16:creationId xmlns:a16="http://schemas.microsoft.com/office/drawing/2014/main" id="{72446C24-6767-41CE-84F5-CEF28855B542}"/>
              </a:ext>
            </a:extLst>
          </p:cNvPr>
          <p:cNvSpPr/>
          <p:nvPr/>
        </p:nvSpPr>
        <p:spPr bwMode="auto">
          <a:xfrm rot="5400000">
            <a:off x="5784443" y="4883221"/>
            <a:ext cx="1352550" cy="361809"/>
          </a:xfrm>
          <a:prstGeom prst="flowChartManualOperation">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cxnSp>
        <p:nvCxnSpPr>
          <p:cNvPr id="16" name="Elbow Connector 25">
            <a:extLst>
              <a:ext uri="{FF2B5EF4-FFF2-40B4-BE49-F238E27FC236}">
                <a16:creationId xmlns:a16="http://schemas.microsoft.com/office/drawing/2014/main" id="{CF3BC850-4919-4B5E-95D5-43444DC0108D}"/>
              </a:ext>
            </a:extLst>
          </p:cNvPr>
          <p:cNvCxnSpPr>
            <a:stCxn id="13" idx="3"/>
            <a:endCxn id="15" idx="1"/>
          </p:cNvCxnSpPr>
          <p:nvPr/>
        </p:nvCxnSpPr>
        <p:spPr bwMode="auto">
          <a:xfrm>
            <a:off x="6042839" y="4146551"/>
            <a:ext cx="416821" cy="377825"/>
          </a:xfrm>
          <a:prstGeom prst="bentConnector2">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17" name="Left-Right Arrow 28">
            <a:extLst>
              <a:ext uri="{FF2B5EF4-FFF2-40B4-BE49-F238E27FC236}">
                <a16:creationId xmlns:a16="http://schemas.microsoft.com/office/drawing/2014/main" id="{C0CD4567-9301-4800-9CDD-C55CBAFAC333}"/>
              </a:ext>
            </a:extLst>
          </p:cNvPr>
          <p:cNvSpPr/>
          <p:nvPr/>
        </p:nvSpPr>
        <p:spPr bwMode="auto">
          <a:xfrm>
            <a:off x="6641623" y="5508626"/>
            <a:ext cx="789208" cy="176213"/>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sp>
        <p:nvSpPr>
          <p:cNvPr id="18" name="Flowchart: Process 17">
            <a:extLst>
              <a:ext uri="{FF2B5EF4-FFF2-40B4-BE49-F238E27FC236}">
                <a16:creationId xmlns:a16="http://schemas.microsoft.com/office/drawing/2014/main" id="{B79EE9CC-2A85-44CA-A078-66ED7410156A}"/>
              </a:ext>
            </a:extLst>
          </p:cNvPr>
          <p:cNvSpPr/>
          <p:nvPr/>
        </p:nvSpPr>
        <p:spPr bwMode="auto">
          <a:xfrm>
            <a:off x="7430830" y="4454525"/>
            <a:ext cx="1760379" cy="198438"/>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Output Data [7:0] </a:t>
            </a:r>
          </a:p>
        </p:txBody>
      </p:sp>
      <p:sp>
        <p:nvSpPr>
          <p:cNvPr id="19" name="Flowchart: Process 18">
            <a:extLst>
              <a:ext uri="{FF2B5EF4-FFF2-40B4-BE49-F238E27FC236}">
                <a16:creationId xmlns:a16="http://schemas.microsoft.com/office/drawing/2014/main" id="{031F9931-43AE-4E6F-B215-BC6589CF6BF5}"/>
              </a:ext>
            </a:extLst>
          </p:cNvPr>
          <p:cNvSpPr/>
          <p:nvPr/>
        </p:nvSpPr>
        <p:spPr bwMode="auto">
          <a:xfrm>
            <a:off x="7430830" y="4951414"/>
            <a:ext cx="1760379" cy="198437"/>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Input Data [7:0] </a:t>
            </a:r>
          </a:p>
        </p:txBody>
      </p:sp>
      <p:sp>
        <p:nvSpPr>
          <p:cNvPr id="20" name="Flowchart: Process 19">
            <a:extLst>
              <a:ext uri="{FF2B5EF4-FFF2-40B4-BE49-F238E27FC236}">
                <a16:creationId xmlns:a16="http://schemas.microsoft.com/office/drawing/2014/main" id="{9AF82786-9562-4262-9ED8-F3A28C4D1B0F}"/>
              </a:ext>
            </a:extLst>
          </p:cNvPr>
          <p:cNvSpPr/>
          <p:nvPr/>
        </p:nvSpPr>
        <p:spPr bwMode="auto">
          <a:xfrm>
            <a:off x="7430830" y="5486400"/>
            <a:ext cx="1760379" cy="198438"/>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Direction [7:0] </a:t>
            </a:r>
          </a:p>
        </p:txBody>
      </p:sp>
      <p:sp>
        <p:nvSpPr>
          <p:cNvPr id="21" name="Flowchart: Process 20">
            <a:extLst>
              <a:ext uri="{FF2B5EF4-FFF2-40B4-BE49-F238E27FC236}">
                <a16:creationId xmlns:a16="http://schemas.microsoft.com/office/drawing/2014/main" id="{FF00ACD7-09E7-41C6-987E-1954D673A16E}"/>
              </a:ext>
            </a:extLst>
          </p:cNvPr>
          <p:cNvSpPr/>
          <p:nvPr/>
        </p:nvSpPr>
        <p:spPr bwMode="auto">
          <a:xfrm>
            <a:off x="9969839" y="3743326"/>
            <a:ext cx="1290662" cy="2143125"/>
          </a:xfrm>
          <a:prstGeom prst="flowChartProcess">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External</a:t>
            </a:r>
          </a:p>
          <a:p>
            <a:pPr algn="ctr">
              <a:defRPr/>
            </a:pPr>
            <a:r>
              <a:rPr lang="en-GB" sz="1200" dirty="0"/>
              <a:t>Devices</a:t>
            </a:r>
          </a:p>
        </p:txBody>
      </p:sp>
      <p:sp>
        <p:nvSpPr>
          <p:cNvPr id="22" name="Right Arrow 37">
            <a:extLst>
              <a:ext uri="{FF2B5EF4-FFF2-40B4-BE49-F238E27FC236}">
                <a16:creationId xmlns:a16="http://schemas.microsoft.com/office/drawing/2014/main" id="{AAA73914-B4C4-481E-8862-54B38147BC5A}"/>
              </a:ext>
            </a:extLst>
          </p:cNvPr>
          <p:cNvSpPr/>
          <p:nvPr/>
        </p:nvSpPr>
        <p:spPr bwMode="auto">
          <a:xfrm>
            <a:off x="9197557" y="4489451"/>
            <a:ext cx="772281" cy="163513"/>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sp>
        <p:nvSpPr>
          <p:cNvPr id="23" name="Right Arrow 38">
            <a:extLst>
              <a:ext uri="{FF2B5EF4-FFF2-40B4-BE49-F238E27FC236}">
                <a16:creationId xmlns:a16="http://schemas.microsoft.com/office/drawing/2014/main" id="{3175F6BF-3FBB-4515-BCD4-AD815FDD5901}"/>
              </a:ext>
            </a:extLst>
          </p:cNvPr>
          <p:cNvSpPr/>
          <p:nvPr/>
        </p:nvSpPr>
        <p:spPr bwMode="auto">
          <a:xfrm rot="10800000">
            <a:off x="9197557" y="4991100"/>
            <a:ext cx="772281" cy="152400"/>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sp>
        <p:nvSpPr>
          <p:cNvPr id="24" name="Right Arrow 48">
            <a:extLst>
              <a:ext uri="{FF2B5EF4-FFF2-40B4-BE49-F238E27FC236}">
                <a16:creationId xmlns:a16="http://schemas.microsoft.com/office/drawing/2014/main" id="{0191DA71-57DE-482A-AD9C-4B29B43EDD41}"/>
              </a:ext>
            </a:extLst>
          </p:cNvPr>
          <p:cNvSpPr/>
          <p:nvPr/>
        </p:nvSpPr>
        <p:spPr bwMode="auto">
          <a:xfrm>
            <a:off x="6641622" y="4489450"/>
            <a:ext cx="761702" cy="153988"/>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sp>
        <p:nvSpPr>
          <p:cNvPr id="25" name="Right Arrow 49">
            <a:extLst>
              <a:ext uri="{FF2B5EF4-FFF2-40B4-BE49-F238E27FC236}">
                <a16:creationId xmlns:a16="http://schemas.microsoft.com/office/drawing/2014/main" id="{38963DE6-D7C6-4510-AF28-E56CD071E9B4}"/>
              </a:ext>
            </a:extLst>
          </p:cNvPr>
          <p:cNvSpPr/>
          <p:nvPr/>
        </p:nvSpPr>
        <p:spPr bwMode="auto">
          <a:xfrm rot="10800000">
            <a:off x="6641623" y="4991100"/>
            <a:ext cx="789208" cy="152400"/>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spTree>
    <p:extLst>
      <p:ext uri="{BB962C8B-B14F-4D97-AF65-F5344CB8AC3E}">
        <p14:creationId xmlns:p14="http://schemas.microsoft.com/office/powerpoint/2010/main" val="1615735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GPIO Registers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9"/>
            <a:ext cx="11180763" cy="2474912"/>
          </a:xfrm>
        </p:spPr>
        <p:txBody>
          <a:bodyPr wrap="square" numCol="1" anchor="t" anchorCtr="0" compatLnSpc="1">
            <a:prstTxWarp prst="textNoShape">
              <a:avLst/>
            </a:prstTxWarp>
          </a:bodyPr>
          <a:lstStyle/>
          <a:p>
            <a:r>
              <a:rPr lang="en-GB" dirty="0"/>
              <a:t>The GPIO peripheral registers include</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Data registers</a:t>
            </a:r>
          </a:p>
          <a:p>
            <a:pPr lvl="1"/>
            <a:r>
              <a:rPr lang="en-IN" altLang="en-US" dirty="0">
                <a:ea typeface="ＭＳ Ｐゴシック" panose="020B0600070205080204" pitchFamily="34" charset="-128"/>
              </a:rPr>
              <a:t>Input data: the data read from external devices</a:t>
            </a:r>
          </a:p>
          <a:p>
            <a:pPr lvl="1"/>
            <a:r>
              <a:rPr lang="en-IN" altLang="en-US" dirty="0">
                <a:ea typeface="ＭＳ Ｐゴシック" panose="020B0600070205080204" pitchFamily="34" charset="-128"/>
              </a:rPr>
              <a:t>Output data: the data sent to external devices</a:t>
            </a:r>
          </a:p>
          <a:p>
            <a:pPr lvl="1"/>
            <a:r>
              <a:rPr lang="en-IN" altLang="en-US" dirty="0">
                <a:ea typeface="ＭＳ Ｐゴシック" panose="020B0600070205080204" pitchFamily="34" charset="-128"/>
              </a:rPr>
              <a:t>Direction register</a:t>
            </a:r>
          </a:p>
          <a:p>
            <a:pPr lvl="1"/>
            <a:r>
              <a:rPr lang="en-IN" altLang="en-US" dirty="0">
                <a:ea typeface="ＭＳ Ｐゴシック" panose="020B0600070205080204" pitchFamily="34" charset="-128"/>
              </a:rPr>
              <a:t>Controls whether it is a read or write operation</a:t>
            </a:r>
            <a:endParaRPr lang="en-US" altLang="en-US" dirty="0">
              <a:ea typeface="ＭＳ Ｐゴシック" panose="020B0600070205080204" pitchFamily="34" charset="-128"/>
            </a:endParaRPr>
          </a:p>
        </p:txBody>
      </p:sp>
      <p:graphicFrame>
        <p:nvGraphicFramePr>
          <p:cNvPr id="5" name="Content Placeholder 5">
            <a:extLst>
              <a:ext uri="{FF2B5EF4-FFF2-40B4-BE49-F238E27FC236}">
                <a16:creationId xmlns:a16="http://schemas.microsoft.com/office/drawing/2014/main" id="{78D901E9-EF89-4ED7-9F16-F0D44F2951CA}"/>
              </a:ext>
            </a:extLst>
          </p:cNvPr>
          <p:cNvGraphicFramePr>
            <a:graphicFrameLocks/>
          </p:cNvGraphicFramePr>
          <p:nvPr>
            <p:extLst>
              <p:ext uri="{D42A27DB-BD31-4B8C-83A1-F6EECF244321}">
                <p14:modId xmlns:p14="http://schemas.microsoft.com/office/powerpoint/2010/main" val="3994049336"/>
              </p:ext>
            </p:extLst>
          </p:nvPr>
        </p:nvGraphicFramePr>
        <p:xfrm>
          <a:off x="1120861" y="4314825"/>
          <a:ext cx="9923290" cy="1484312"/>
        </p:xfrm>
        <a:graphic>
          <a:graphicData uri="http://schemas.openxmlformats.org/drawingml/2006/table">
            <a:tbl>
              <a:tblPr firstRow="1" bandRow="1">
                <a:tableStyleId>{5C22544A-7EE6-4342-B048-85BDC9FD1C3A}</a:tableStyleId>
              </a:tblPr>
              <a:tblGrid>
                <a:gridCol w="3384214">
                  <a:extLst>
                    <a:ext uri="{9D8B030D-6E8A-4147-A177-3AD203B41FA5}">
                      <a16:colId xmlns:a16="http://schemas.microsoft.com/office/drawing/2014/main" val="20000"/>
                    </a:ext>
                  </a:extLst>
                </a:gridCol>
                <a:gridCol w="3231312">
                  <a:extLst>
                    <a:ext uri="{9D8B030D-6E8A-4147-A177-3AD203B41FA5}">
                      <a16:colId xmlns:a16="http://schemas.microsoft.com/office/drawing/2014/main" val="20001"/>
                    </a:ext>
                  </a:extLst>
                </a:gridCol>
                <a:gridCol w="3307764">
                  <a:extLst>
                    <a:ext uri="{9D8B030D-6E8A-4147-A177-3AD203B41FA5}">
                      <a16:colId xmlns:a16="http://schemas.microsoft.com/office/drawing/2014/main" val="20002"/>
                    </a:ext>
                  </a:extLst>
                </a:gridCol>
              </a:tblGrid>
              <a:tr h="371078">
                <a:tc>
                  <a:txBody>
                    <a:bodyPr/>
                    <a:lstStyle/>
                    <a:p>
                      <a:r>
                        <a:rPr lang="en-GB" sz="1800" dirty="0"/>
                        <a:t>Register</a:t>
                      </a:r>
                      <a:r>
                        <a:rPr lang="en-GB" sz="1800" baseline="0" dirty="0"/>
                        <a:t> </a:t>
                      </a:r>
                      <a:endParaRPr lang="en-GB" sz="1800" dirty="0"/>
                    </a:p>
                  </a:txBody>
                  <a:tcPr marL="121864" marR="121864" marT="45749" marB="45749"/>
                </a:tc>
                <a:tc>
                  <a:txBody>
                    <a:bodyPr/>
                    <a:lstStyle/>
                    <a:p>
                      <a:r>
                        <a:rPr lang="en-GB" sz="1800" baseline="0" dirty="0"/>
                        <a:t>Address</a:t>
                      </a:r>
                      <a:endParaRPr lang="en-GB" sz="1800" dirty="0"/>
                    </a:p>
                  </a:txBody>
                  <a:tcPr marL="121864" marR="121864" marT="45749" marB="45749"/>
                </a:tc>
                <a:tc>
                  <a:txBody>
                    <a:bodyPr/>
                    <a:lstStyle/>
                    <a:p>
                      <a:r>
                        <a:rPr lang="en-GB" sz="1800" dirty="0"/>
                        <a:t>Size</a:t>
                      </a:r>
                    </a:p>
                  </a:txBody>
                  <a:tcPr marL="121864" marR="121864" marT="45749" marB="45749"/>
                </a:tc>
                <a:extLst>
                  <a:ext uri="{0D108BD9-81ED-4DB2-BD59-A6C34878D82A}">
                    <a16:rowId xmlns:a16="http://schemas.microsoft.com/office/drawing/2014/main" val="10000"/>
                  </a:ext>
                </a:extLst>
              </a:tr>
              <a:tr h="371078">
                <a:tc>
                  <a:txBody>
                    <a:bodyPr/>
                    <a:lstStyle/>
                    <a:p>
                      <a:pPr algn="l"/>
                      <a:r>
                        <a:rPr lang="en-GB" sz="1800" dirty="0"/>
                        <a:t>GPIO base address</a:t>
                      </a:r>
                    </a:p>
                  </a:txBody>
                  <a:tcPr marL="121864" marR="121864" marT="45736" marB="45736"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0x5300_0000</a:t>
                      </a:r>
                    </a:p>
                  </a:txBody>
                  <a:tcPr marL="121864" marR="121864" marT="45736" marB="45736"/>
                </a:tc>
                <a:tc>
                  <a:txBody>
                    <a:bodyPr/>
                    <a:lstStyle/>
                    <a:p>
                      <a:endParaRPr lang="en-GB" sz="1800" dirty="0"/>
                    </a:p>
                  </a:txBody>
                  <a:tcPr marL="121864" marR="121864" marT="45736" marB="45736"/>
                </a:tc>
                <a:extLst>
                  <a:ext uri="{0D108BD9-81ED-4DB2-BD59-A6C34878D82A}">
                    <a16:rowId xmlns:a16="http://schemas.microsoft.com/office/drawing/2014/main" val="10001"/>
                  </a:ext>
                </a:extLst>
              </a:tr>
              <a:tr h="371078">
                <a:tc>
                  <a:txBody>
                    <a:bodyPr/>
                    <a:lstStyle/>
                    <a:p>
                      <a:pPr algn="l"/>
                      <a:r>
                        <a:rPr lang="en-GB" sz="1800" dirty="0"/>
                        <a:t>Data </a:t>
                      </a:r>
                    </a:p>
                  </a:txBody>
                  <a:tcPr marL="121864" marR="121864" marT="45749" marB="45749"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0x5300_0000</a:t>
                      </a:r>
                    </a:p>
                  </a:txBody>
                  <a:tcPr marL="121864" marR="121864" marT="45749" marB="45749"/>
                </a:tc>
                <a:tc>
                  <a:txBody>
                    <a:bodyPr/>
                    <a:lstStyle/>
                    <a:p>
                      <a:r>
                        <a:rPr lang="en-GB" sz="1800" dirty="0"/>
                        <a:t>4 Byte</a:t>
                      </a:r>
                    </a:p>
                  </a:txBody>
                  <a:tcPr marL="121864" marR="121864" marT="45749" marB="45749"/>
                </a:tc>
                <a:extLst>
                  <a:ext uri="{0D108BD9-81ED-4DB2-BD59-A6C34878D82A}">
                    <a16:rowId xmlns:a16="http://schemas.microsoft.com/office/drawing/2014/main" val="10002"/>
                  </a:ext>
                </a:extLst>
              </a:tr>
              <a:tr h="371078">
                <a:tc>
                  <a:txBody>
                    <a:bodyPr/>
                    <a:lstStyle/>
                    <a:p>
                      <a:pPr algn="l"/>
                      <a:r>
                        <a:rPr lang="en-GB" sz="1800" dirty="0"/>
                        <a:t>Direction </a:t>
                      </a:r>
                    </a:p>
                  </a:txBody>
                  <a:tcPr marL="121864" marR="121864" marT="45749" marB="45749"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0x5300_0004</a:t>
                      </a:r>
                    </a:p>
                  </a:txBody>
                  <a:tcPr marL="121864" marR="121864" marT="45749" marB="45749"/>
                </a:tc>
                <a:tc>
                  <a:txBody>
                    <a:bodyPr/>
                    <a:lstStyle/>
                    <a:p>
                      <a:r>
                        <a:rPr lang="en-GB" sz="1800" dirty="0"/>
                        <a:t>4</a:t>
                      </a:r>
                      <a:r>
                        <a:rPr lang="en-GB" sz="1800" baseline="0" dirty="0"/>
                        <a:t> </a:t>
                      </a:r>
                      <a:r>
                        <a:rPr lang="en-GB" sz="1800" dirty="0"/>
                        <a:t>Byte</a:t>
                      </a:r>
                    </a:p>
                  </a:txBody>
                  <a:tcPr marL="121864" marR="121864" marT="45749" marB="45749"/>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51585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Module Syllabus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GB" dirty="0"/>
              <a:t>General Architecture and Operation Modes of a Timer Peripheral</a:t>
            </a:r>
            <a:endParaRPr lang="en-US" sz="1800" dirty="0">
              <a:ea typeface="ＭＳ Ｐゴシック" panose="020B0600070205080204" pitchFamily="34" charset="-128"/>
            </a:endParaRPr>
          </a:p>
          <a:p>
            <a:r>
              <a:rPr lang="en-US" sz="2400" dirty="0"/>
              <a:t>Design and </a:t>
            </a:r>
            <a:r>
              <a:rPr lang="en-US" dirty="0"/>
              <a:t>I</a:t>
            </a:r>
            <a:r>
              <a:rPr lang="en-US" sz="2400" dirty="0"/>
              <a:t>mplementation of</a:t>
            </a:r>
          </a:p>
          <a:p>
            <a:pPr lvl="1"/>
            <a:r>
              <a:rPr lang="en-US" dirty="0"/>
              <a:t>AHB Timer Peripheral</a:t>
            </a:r>
          </a:p>
          <a:p>
            <a:pPr lvl="1"/>
            <a:r>
              <a:rPr lang="en-US" dirty="0"/>
              <a:t>AHB GPIO Peripheral</a:t>
            </a:r>
          </a:p>
          <a:p>
            <a:pPr lvl="1"/>
            <a:r>
              <a:rPr lang="en-US" dirty="0"/>
              <a:t>AHB </a:t>
            </a:r>
            <a:r>
              <a:rPr lang="en-GB" dirty="0"/>
              <a:t>7-Segment Display</a:t>
            </a:r>
            <a:r>
              <a:rPr lang="en-US" dirty="0"/>
              <a:t> Peripheral</a:t>
            </a:r>
            <a:endParaRPr lang="en-US" altLang="en-US" dirty="0"/>
          </a:p>
        </p:txBody>
      </p:sp>
    </p:spTree>
    <p:extLst>
      <p:ext uri="{BB962C8B-B14F-4D97-AF65-F5344CB8AC3E}">
        <p14:creationId xmlns:p14="http://schemas.microsoft.com/office/powerpoint/2010/main" val="1077186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Hardware Module Overview</a:t>
            </a:r>
            <a:endParaRPr lang="en-US" dirty="0"/>
          </a:p>
        </p:txBody>
      </p:sp>
      <p:sp>
        <p:nvSpPr>
          <p:cNvPr id="154" name="Rectangle 153">
            <a:extLst>
              <a:ext uri="{FF2B5EF4-FFF2-40B4-BE49-F238E27FC236}">
                <a16:creationId xmlns:a16="http://schemas.microsoft.com/office/drawing/2014/main" id="{F80F35E2-F9A0-4090-AFBB-6C51571DFFA9}"/>
              </a:ext>
            </a:extLst>
          </p:cNvPr>
          <p:cNvSpPr/>
          <p:nvPr/>
        </p:nvSpPr>
        <p:spPr bwMode="auto">
          <a:xfrm>
            <a:off x="414704" y="1862137"/>
            <a:ext cx="10640560" cy="2408238"/>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a:defRPr/>
            </a:pPr>
            <a:endParaRPr lang="en-GB" sz="1200" dirty="0"/>
          </a:p>
        </p:txBody>
      </p:sp>
      <p:sp>
        <p:nvSpPr>
          <p:cNvPr id="155" name="Down Arrow 37">
            <a:extLst>
              <a:ext uri="{FF2B5EF4-FFF2-40B4-BE49-F238E27FC236}">
                <a16:creationId xmlns:a16="http://schemas.microsoft.com/office/drawing/2014/main" id="{D0642414-3B16-441A-8F0B-B0D7F4E5779B}"/>
              </a:ext>
            </a:extLst>
          </p:cNvPr>
          <p:cNvSpPr/>
          <p:nvPr/>
        </p:nvSpPr>
        <p:spPr bwMode="auto">
          <a:xfrm>
            <a:off x="7189624"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156" name="Down Arrow 40">
            <a:extLst>
              <a:ext uri="{FF2B5EF4-FFF2-40B4-BE49-F238E27FC236}">
                <a16:creationId xmlns:a16="http://schemas.microsoft.com/office/drawing/2014/main" id="{37985506-C846-438F-87F9-03D2160949C9}"/>
              </a:ext>
            </a:extLst>
          </p:cNvPr>
          <p:cNvSpPr/>
          <p:nvPr/>
        </p:nvSpPr>
        <p:spPr bwMode="auto">
          <a:xfrm>
            <a:off x="6702981" y="2949576"/>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57" name="Down Arrow 41">
            <a:extLst>
              <a:ext uri="{FF2B5EF4-FFF2-40B4-BE49-F238E27FC236}">
                <a16:creationId xmlns:a16="http://schemas.microsoft.com/office/drawing/2014/main" id="{00D96285-AD1A-428C-AEF4-67B5D70D8539}"/>
              </a:ext>
            </a:extLst>
          </p:cNvPr>
          <p:cNvSpPr/>
          <p:nvPr/>
        </p:nvSpPr>
        <p:spPr bwMode="auto">
          <a:xfrm>
            <a:off x="6277698"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58" name="Down Arrow 42">
            <a:extLst>
              <a:ext uri="{FF2B5EF4-FFF2-40B4-BE49-F238E27FC236}">
                <a16:creationId xmlns:a16="http://schemas.microsoft.com/office/drawing/2014/main" id="{7ED221A4-EBBC-41D6-91E1-AF6057B5A692}"/>
              </a:ext>
            </a:extLst>
          </p:cNvPr>
          <p:cNvSpPr/>
          <p:nvPr/>
        </p:nvSpPr>
        <p:spPr bwMode="auto">
          <a:xfrm>
            <a:off x="8878064"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159" name="Down Arrow 43">
            <a:extLst>
              <a:ext uri="{FF2B5EF4-FFF2-40B4-BE49-F238E27FC236}">
                <a16:creationId xmlns:a16="http://schemas.microsoft.com/office/drawing/2014/main" id="{62B23FAA-F899-449A-BF18-6D60644B729E}"/>
              </a:ext>
            </a:extLst>
          </p:cNvPr>
          <p:cNvSpPr/>
          <p:nvPr/>
        </p:nvSpPr>
        <p:spPr bwMode="auto">
          <a:xfrm>
            <a:off x="8391422" y="2949576"/>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60" name="Down Arrow 44">
            <a:extLst>
              <a:ext uri="{FF2B5EF4-FFF2-40B4-BE49-F238E27FC236}">
                <a16:creationId xmlns:a16="http://schemas.microsoft.com/office/drawing/2014/main" id="{EE0BF61D-403F-4D49-97F6-37549180D936}"/>
              </a:ext>
            </a:extLst>
          </p:cNvPr>
          <p:cNvSpPr/>
          <p:nvPr/>
        </p:nvSpPr>
        <p:spPr bwMode="auto">
          <a:xfrm>
            <a:off x="7966138"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61" name="Down Arrow 56">
            <a:extLst>
              <a:ext uri="{FF2B5EF4-FFF2-40B4-BE49-F238E27FC236}">
                <a16:creationId xmlns:a16="http://schemas.microsoft.com/office/drawing/2014/main" id="{AD23940E-BAB6-4B5F-9A23-AAB347475DBE}"/>
              </a:ext>
            </a:extLst>
          </p:cNvPr>
          <p:cNvSpPr/>
          <p:nvPr/>
        </p:nvSpPr>
        <p:spPr bwMode="auto">
          <a:xfrm>
            <a:off x="10517841"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162" name="Down Arrow 57">
            <a:extLst>
              <a:ext uri="{FF2B5EF4-FFF2-40B4-BE49-F238E27FC236}">
                <a16:creationId xmlns:a16="http://schemas.microsoft.com/office/drawing/2014/main" id="{48CA0FF8-44AF-4409-A2CE-32D9664E3B39}"/>
              </a:ext>
            </a:extLst>
          </p:cNvPr>
          <p:cNvSpPr/>
          <p:nvPr/>
        </p:nvSpPr>
        <p:spPr bwMode="auto">
          <a:xfrm>
            <a:off x="10031198" y="2949576"/>
            <a:ext cx="277174"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63" name="Down Arrow 63">
            <a:extLst>
              <a:ext uri="{FF2B5EF4-FFF2-40B4-BE49-F238E27FC236}">
                <a16:creationId xmlns:a16="http://schemas.microsoft.com/office/drawing/2014/main" id="{C5F86A64-903E-4997-B0A5-99544D3E53EF}"/>
              </a:ext>
            </a:extLst>
          </p:cNvPr>
          <p:cNvSpPr/>
          <p:nvPr/>
        </p:nvSpPr>
        <p:spPr bwMode="auto">
          <a:xfrm>
            <a:off x="9605913"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64" name="Down Arrow 64">
            <a:extLst>
              <a:ext uri="{FF2B5EF4-FFF2-40B4-BE49-F238E27FC236}">
                <a16:creationId xmlns:a16="http://schemas.microsoft.com/office/drawing/2014/main" id="{6D6C2429-19C3-426D-A48D-14D5AA60160E}"/>
              </a:ext>
            </a:extLst>
          </p:cNvPr>
          <p:cNvSpPr/>
          <p:nvPr/>
        </p:nvSpPr>
        <p:spPr bwMode="auto">
          <a:xfrm>
            <a:off x="5399623"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165" name="Down Arrow 65">
            <a:extLst>
              <a:ext uri="{FF2B5EF4-FFF2-40B4-BE49-F238E27FC236}">
                <a16:creationId xmlns:a16="http://schemas.microsoft.com/office/drawing/2014/main" id="{957A351F-280F-40F8-B4AF-766C6DDFBC65}"/>
              </a:ext>
            </a:extLst>
          </p:cNvPr>
          <p:cNvSpPr/>
          <p:nvPr/>
        </p:nvSpPr>
        <p:spPr bwMode="auto">
          <a:xfrm>
            <a:off x="4912981" y="2949576"/>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66" name="Down Arrow 66">
            <a:extLst>
              <a:ext uri="{FF2B5EF4-FFF2-40B4-BE49-F238E27FC236}">
                <a16:creationId xmlns:a16="http://schemas.microsoft.com/office/drawing/2014/main" id="{D8083F4E-0FEE-4832-B5B5-33828932DD81}"/>
              </a:ext>
            </a:extLst>
          </p:cNvPr>
          <p:cNvSpPr/>
          <p:nvPr/>
        </p:nvSpPr>
        <p:spPr bwMode="auto">
          <a:xfrm>
            <a:off x="4487697"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67" name="Rectangle 166">
            <a:extLst>
              <a:ext uri="{FF2B5EF4-FFF2-40B4-BE49-F238E27FC236}">
                <a16:creationId xmlns:a16="http://schemas.microsoft.com/office/drawing/2014/main" id="{9D228458-1E69-44E8-A2AF-A3B12828FD54}"/>
              </a:ext>
            </a:extLst>
          </p:cNvPr>
          <p:cNvSpPr/>
          <p:nvPr/>
        </p:nvSpPr>
        <p:spPr bwMode="auto">
          <a:xfrm>
            <a:off x="827294" y="2674938"/>
            <a:ext cx="10037545" cy="161925"/>
          </a:xfrm>
          <a:prstGeom prst="rect">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168" name="Down Arrow 68">
            <a:extLst>
              <a:ext uri="{FF2B5EF4-FFF2-40B4-BE49-F238E27FC236}">
                <a16:creationId xmlns:a16="http://schemas.microsoft.com/office/drawing/2014/main" id="{666B476B-2FE1-4459-AA97-DAC36EFA9D90}"/>
              </a:ext>
            </a:extLst>
          </p:cNvPr>
          <p:cNvSpPr/>
          <p:nvPr/>
        </p:nvSpPr>
        <p:spPr bwMode="auto">
          <a:xfrm>
            <a:off x="1745569"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169" name="Down Arrow 69">
            <a:extLst>
              <a:ext uri="{FF2B5EF4-FFF2-40B4-BE49-F238E27FC236}">
                <a16:creationId xmlns:a16="http://schemas.microsoft.com/office/drawing/2014/main" id="{24E7CAC9-0884-4B55-AC76-C2E246ECA75F}"/>
              </a:ext>
            </a:extLst>
          </p:cNvPr>
          <p:cNvSpPr/>
          <p:nvPr/>
        </p:nvSpPr>
        <p:spPr bwMode="auto">
          <a:xfrm>
            <a:off x="3586349"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170" name="Rectangle 169">
            <a:extLst>
              <a:ext uri="{FF2B5EF4-FFF2-40B4-BE49-F238E27FC236}">
                <a16:creationId xmlns:a16="http://schemas.microsoft.com/office/drawing/2014/main" id="{810198AE-16C6-47AC-A511-FF4ED7D21968}"/>
              </a:ext>
            </a:extLst>
          </p:cNvPr>
          <p:cNvSpPr/>
          <p:nvPr/>
        </p:nvSpPr>
        <p:spPr bwMode="auto">
          <a:xfrm>
            <a:off x="827294" y="2916238"/>
            <a:ext cx="10037545" cy="161925"/>
          </a:xfrm>
          <a:prstGeom prst="rect">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000" dirty="0"/>
          </a:p>
        </p:txBody>
      </p:sp>
      <p:sp>
        <p:nvSpPr>
          <p:cNvPr id="171" name="Down Arrow 72">
            <a:extLst>
              <a:ext uri="{FF2B5EF4-FFF2-40B4-BE49-F238E27FC236}">
                <a16:creationId xmlns:a16="http://schemas.microsoft.com/office/drawing/2014/main" id="{D1DFD7C1-3203-4E7D-B305-726ACDD89D56}"/>
              </a:ext>
            </a:extLst>
          </p:cNvPr>
          <p:cNvSpPr/>
          <p:nvPr/>
        </p:nvSpPr>
        <p:spPr bwMode="auto">
          <a:xfrm>
            <a:off x="1277968" y="2949576"/>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72" name="Down Arrow 80">
            <a:extLst>
              <a:ext uri="{FF2B5EF4-FFF2-40B4-BE49-F238E27FC236}">
                <a16:creationId xmlns:a16="http://schemas.microsoft.com/office/drawing/2014/main" id="{2B7D7E00-D13F-4779-8E09-6736BA434744}"/>
              </a:ext>
            </a:extLst>
          </p:cNvPr>
          <p:cNvSpPr/>
          <p:nvPr/>
        </p:nvSpPr>
        <p:spPr bwMode="auto">
          <a:xfrm>
            <a:off x="3099706" y="2949576"/>
            <a:ext cx="277174"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73" name="Rectangle 172">
            <a:extLst>
              <a:ext uri="{FF2B5EF4-FFF2-40B4-BE49-F238E27FC236}">
                <a16:creationId xmlns:a16="http://schemas.microsoft.com/office/drawing/2014/main" id="{BDFD05AD-24AB-4773-B0B0-3F67B107AEDC}"/>
              </a:ext>
            </a:extLst>
          </p:cNvPr>
          <p:cNvSpPr/>
          <p:nvPr/>
        </p:nvSpPr>
        <p:spPr bwMode="auto">
          <a:xfrm>
            <a:off x="4703513" y="1979613"/>
            <a:ext cx="2185662" cy="411163"/>
          </a:xfrm>
          <a:prstGeom prst="rect">
            <a:avLst/>
          </a:prstGeom>
          <a:solidFill>
            <a:schemeClr val="bg2">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Arm Cortex-M0</a:t>
            </a:r>
          </a:p>
          <a:p>
            <a:pPr algn="ctr">
              <a:defRPr/>
            </a:pPr>
            <a:r>
              <a:rPr lang="en-GB" sz="1200" dirty="0"/>
              <a:t>Processor</a:t>
            </a:r>
          </a:p>
        </p:txBody>
      </p:sp>
      <p:sp>
        <p:nvSpPr>
          <p:cNvPr id="174" name="Rectangle 173">
            <a:extLst>
              <a:ext uri="{FF2B5EF4-FFF2-40B4-BE49-F238E27FC236}">
                <a16:creationId xmlns:a16="http://schemas.microsoft.com/office/drawing/2014/main" id="{4CE3127E-025F-4CAC-80F6-7D01EA9A6D61}"/>
              </a:ext>
            </a:extLst>
          </p:cNvPr>
          <p:cNvSpPr/>
          <p:nvPr/>
        </p:nvSpPr>
        <p:spPr bwMode="auto">
          <a:xfrm>
            <a:off x="825178"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BRAM</a:t>
            </a:r>
          </a:p>
        </p:txBody>
      </p:sp>
      <p:sp>
        <p:nvSpPr>
          <p:cNvPr id="175" name="Rectangle 174">
            <a:extLst>
              <a:ext uri="{FF2B5EF4-FFF2-40B4-BE49-F238E27FC236}">
                <a16:creationId xmlns:a16="http://schemas.microsoft.com/office/drawing/2014/main" id="{9980D1C7-446B-4FB3-8E8C-1539B059E338}"/>
              </a:ext>
            </a:extLst>
          </p:cNvPr>
          <p:cNvSpPr/>
          <p:nvPr/>
        </p:nvSpPr>
        <p:spPr bwMode="auto">
          <a:xfrm>
            <a:off x="825178" y="3159126"/>
            <a:ext cx="10039661" cy="161925"/>
          </a:xfrm>
          <a:prstGeom prst="rect">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000" dirty="0"/>
          </a:p>
        </p:txBody>
      </p:sp>
      <p:sp>
        <p:nvSpPr>
          <p:cNvPr id="176" name="TextBox 30">
            <a:extLst>
              <a:ext uri="{FF2B5EF4-FFF2-40B4-BE49-F238E27FC236}">
                <a16:creationId xmlns:a16="http://schemas.microsoft.com/office/drawing/2014/main" id="{170FEDEB-43D4-4611-ADBF-0F74A1163256}"/>
              </a:ext>
            </a:extLst>
          </p:cNvPr>
          <p:cNvSpPr txBox="1">
            <a:spLocks noChangeArrowheads="1"/>
          </p:cNvSpPr>
          <p:nvPr/>
        </p:nvSpPr>
        <p:spPr bwMode="auto">
          <a:xfrm>
            <a:off x="471833" y="1862138"/>
            <a:ext cx="181750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dirty="0"/>
              <a:t>System on Chip</a:t>
            </a:r>
          </a:p>
        </p:txBody>
      </p:sp>
      <p:sp>
        <p:nvSpPr>
          <p:cNvPr id="177" name="TextBox 75">
            <a:extLst>
              <a:ext uri="{FF2B5EF4-FFF2-40B4-BE49-F238E27FC236}">
                <a16:creationId xmlns:a16="http://schemas.microsoft.com/office/drawing/2014/main" id="{7F27A962-2B17-48BD-873A-863C3D412C65}"/>
              </a:ext>
            </a:extLst>
          </p:cNvPr>
          <p:cNvSpPr txBox="1">
            <a:spLocks noChangeArrowheads="1"/>
          </p:cNvSpPr>
          <p:nvPr/>
        </p:nvSpPr>
        <p:spPr bwMode="auto">
          <a:xfrm>
            <a:off x="7377935" y="2393950"/>
            <a:ext cx="3580001"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dirty="0"/>
              <a:t>Arm AMBA 3 AHB-Lite System Bus</a:t>
            </a:r>
          </a:p>
          <a:p>
            <a:pPr eaLnBrk="1" hangingPunct="1"/>
            <a:endParaRPr lang="en-GB" sz="1100" dirty="0"/>
          </a:p>
        </p:txBody>
      </p:sp>
      <p:sp>
        <p:nvSpPr>
          <p:cNvPr id="178" name="Down Arrow 86">
            <a:extLst>
              <a:ext uri="{FF2B5EF4-FFF2-40B4-BE49-F238E27FC236}">
                <a16:creationId xmlns:a16="http://schemas.microsoft.com/office/drawing/2014/main" id="{6783F8C6-5D6F-4E79-9633-6F13E27DD201}"/>
              </a:ext>
            </a:extLst>
          </p:cNvPr>
          <p:cNvSpPr/>
          <p:nvPr/>
        </p:nvSpPr>
        <p:spPr bwMode="auto">
          <a:xfrm>
            <a:off x="827294"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79" name="Down Arrow 87">
            <a:extLst>
              <a:ext uri="{FF2B5EF4-FFF2-40B4-BE49-F238E27FC236}">
                <a16:creationId xmlns:a16="http://schemas.microsoft.com/office/drawing/2014/main" id="{9090E7C3-2BAC-416E-A37B-61B9D11A56C0}"/>
              </a:ext>
            </a:extLst>
          </p:cNvPr>
          <p:cNvSpPr/>
          <p:nvPr/>
        </p:nvSpPr>
        <p:spPr bwMode="auto">
          <a:xfrm>
            <a:off x="2674422"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80" name="Down Arrow 88">
            <a:extLst>
              <a:ext uri="{FF2B5EF4-FFF2-40B4-BE49-F238E27FC236}">
                <a16:creationId xmlns:a16="http://schemas.microsoft.com/office/drawing/2014/main" id="{D2BD4B3C-BB54-4B96-BC99-EB1E1F201C28}"/>
              </a:ext>
            </a:extLst>
          </p:cNvPr>
          <p:cNvSpPr/>
          <p:nvPr/>
        </p:nvSpPr>
        <p:spPr bwMode="auto">
          <a:xfrm rot="10800000">
            <a:off x="5020889" y="2405063"/>
            <a:ext cx="279291" cy="754063"/>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81" name="Down Arrow 89">
            <a:extLst>
              <a:ext uri="{FF2B5EF4-FFF2-40B4-BE49-F238E27FC236}">
                <a16:creationId xmlns:a16="http://schemas.microsoft.com/office/drawing/2014/main" id="{D63F31D9-7C1C-4FB6-A9E9-FB1B060A5E67}"/>
              </a:ext>
            </a:extLst>
          </p:cNvPr>
          <p:cNvSpPr/>
          <p:nvPr/>
        </p:nvSpPr>
        <p:spPr bwMode="auto">
          <a:xfrm rot="10800000">
            <a:off x="5657756" y="2405063"/>
            <a:ext cx="277176" cy="544513"/>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82" name="Down Arrow 90">
            <a:extLst>
              <a:ext uri="{FF2B5EF4-FFF2-40B4-BE49-F238E27FC236}">
                <a16:creationId xmlns:a16="http://schemas.microsoft.com/office/drawing/2014/main" id="{134D2FB4-9451-4145-A876-69F25BC01629}"/>
              </a:ext>
            </a:extLst>
          </p:cNvPr>
          <p:cNvSpPr/>
          <p:nvPr/>
        </p:nvSpPr>
        <p:spPr bwMode="auto">
          <a:xfrm rot="10800000">
            <a:off x="6288276" y="2405063"/>
            <a:ext cx="279291" cy="328613"/>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83" name="TextBox 29">
            <a:extLst>
              <a:ext uri="{FF2B5EF4-FFF2-40B4-BE49-F238E27FC236}">
                <a16:creationId xmlns:a16="http://schemas.microsoft.com/office/drawing/2014/main" id="{5A930E39-9936-4F2C-92A8-B14807DDEBE5}"/>
              </a:ext>
            </a:extLst>
          </p:cNvPr>
          <p:cNvSpPr txBox="1">
            <a:spLocks noChangeArrowheads="1"/>
          </p:cNvSpPr>
          <p:nvPr/>
        </p:nvSpPr>
        <p:spPr bwMode="auto">
          <a:xfrm>
            <a:off x="5198620" y="2855913"/>
            <a:ext cx="217931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32-bit Address Bus</a:t>
            </a:r>
          </a:p>
        </p:txBody>
      </p:sp>
      <p:sp>
        <p:nvSpPr>
          <p:cNvPr id="184" name="TextBox 28">
            <a:extLst>
              <a:ext uri="{FF2B5EF4-FFF2-40B4-BE49-F238E27FC236}">
                <a16:creationId xmlns:a16="http://schemas.microsoft.com/office/drawing/2014/main" id="{F38AA108-17DA-46FE-AB52-1123CED48A8B}"/>
              </a:ext>
            </a:extLst>
          </p:cNvPr>
          <p:cNvSpPr txBox="1">
            <a:spLocks noChangeArrowheads="1"/>
          </p:cNvSpPr>
          <p:nvPr/>
        </p:nvSpPr>
        <p:spPr bwMode="auto">
          <a:xfrm>
            <a:off x="4390369" y="3098801"/>
            <a:ext cx="181962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32-bit Data Bus</a:t>
            </a:r>
          </a:p>
        </p:txBody>
      </p:sp>
      <p:sp>
        <p:nvSpPr>
          <p:cNvPr id="185" name="TextBox 29">
            <a:extLst>
              <a:ext uri="{FF2B5EF4-FFF2-40B4-BE49-F238E27FC236}">
                <a16:creationId xmlns:a16="http://schemas.microsoft.com/office/drawing/2014/main" id="{518955EA-E671-4047-917F-700BBA476C0D}"/>
              </a:ext>
            </a:extLst>
          </p:cNvPr>
          <p:cNvSpPr txBox="1">
            <a:spLocks noChangeArrowheads="1"/>
          </p:cNvSpPr>
          <p:nvPr/>
        </p:nvSpPr>
        <p:spPr bwMode="auto">
          <a:xfrm>
            <a:off x="5837603" y="2611438"/>
            <a:ext cx="183443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Control Signals</a:t>
            </a:r>
          </a:p>
        </p:txBody>
      </p:sp>
      <p:pic>
        <p:nvPicPr>
          <p:cNvPr id="186" name="Picture 42">
            <a:extLst>
              <a:ext uri="{FF2B5EF4-FFF2-40B4-BE49-F238E27FC236}">
                <a16:creationId xmlns:a16="http://schemas.microsoft.com/office/drawing/2014/main" id="{D1C06C0E-5DDE-41B4-A425-DEF6460924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0783" y="2000250"/>
            <a:ext cx="1652472" cy="43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7" name="Rectangle 186">
            <a:extLst>
              <a:ext uri="{FF2B5EF4-FFF2-40B4-BE49-F238E27FC236}">
                <a16:creationId xmlns:a16="http://schemas.microsoft.com/office/drawing/2014/main" id="{600DE9D0-5370-42C2-96D6-71453D6F92E7}"/>
              </a:ext>
            </a:extLst>
          </p:cNvPr>
          <p:cNvSpPr/>
          <p:nvPr/>
        </p:nvSpPr>
        <p:spPr bwMode="auto">
          <a:xfrm>
            <a:off x="2562283"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VGA</a:t>
            </a:r>
          </a:p>
          <a:p>
            <a:pPr algn="ctr">
              <a:defRPr/>
            </a:pPr>
            <a:r>
              <a:rPr lang="en-GB" sz="1000" dirty="0"/>
              <a:t>Peripheral</a:t>
            </a:r>
          </a:p>
        </p:txBody>
      </p:sp>
      <p:sp>
        <p:nvSpPr>
          <p:cNvPr id="188" name="Rectangle 187">
            <a:extLst>
              <a:ext uri="{FF2B5EF4-FFF2-40B4-BE49-F238E27FC236}">
                <a16:creationId xmlns:a16="http://schemas.microsoft.com/office/drawing/2014/main" id="{65958987-78DE-4CDF-89D8-85F1B4194C1A}"/>
              </a:ext>
            </a:extLst>
          </p:cNvPr>
          <p:cNvSpPr/>
          <p:nvPr/>
        </p:nvSpPr>
        <p:spPr bwMode="auto">
          <a:xfrm>
            <a:off x="2562283" y="4359276"/>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Monitor</a:t>
            </a:r>
          </a:p>
        </p:txBody>
      </p:sp>
      <p:sp>
        <p:nvSpPr>
          <p:cNvPr id="189" name="Up-Down Arrow 97">
            <a:extLst>
              <a:ext uri="{FF2B5EF4-FFF2-40B4-BE49-F238E27FC236}">
                <a16:creationId xmlns:a16="http://schemas.microsoft.com/office/drawing/2014/main" id="{EA0D8B85-EE98-46E7-A38A-4EE3B6675234}"/>
              </a:ext>
            </a:extLst>
          </p:cNvPr>
          <p:cNvSpPr/>
          <p:nvPr/>
        </p:nvSpPr>
        <p:spPr bwMode="auto">
          <a:xfrm>
            <a:off x="3099706" y="3951287"/>
            <a:ext cx="277174"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192" name="Rectangle 191">
            <a:extLst>
              <a:ext uri="{FF2B5EF4-FFF2-40B4-BE49-F238E27FC236}">
                <a16:creationId xmlns:a16="http://schemas.microsoft.com/office/drawing/2014/main" id="{60AC6322-2D5A-43C3-926B-3B3A17FE53CA}"/>
              </a:ext>
            </a:extLst>
          </p:cNvPr>
          <p:cNvSpPr/>
          <p:nvPr/>
        </p:nvSpPr>
        <p:spPr bwMode="auto">
          <a:xfrm>
            <a:off x="4375558"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UART</a:t>
            </a:r>
          </a:p>
          <a:p>
            <a:pPr algn="ctr">
              <a:defRPr/>
            </a:pPr>
            <a:r>
              <a:rPr lang="en-GB" sz="1000" dirty="0"/>
              <a:t>Peripheral</a:t>
            </a:r>
          </a:p>
        </p:txBody>
      </p:sp>
      <p:sp>
        <p:nvSpPr>
          <p:cNvPr id="193" name="Rectangle 192">
            <a:extLst>
              <a:ext uri="{FF2B5EF4-FFF2-40B4-BE49-F238E27FC236}">
                <a16:creationId xmlns:a16="http://schemas.microsoft.com/office/drawing/2014/main" id="{88F00DC8-E9BF-4149-943D-79468FC70E0F}"/>
              </a:ext>
            </a:extLst>
          </p:cNvPr>
          <p:cNvSpPr/>
          <p:nvPr/>
        </p:nvSpPr>
        <p:spPr bwMode="auto">
          <a:xfrm>
            <a:off x="4375558" y="4359276"/>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To Host</a:t>
            </a:r>
          </a:p>
        </p:txBody>
      </p:sp>
      <p:sp>
        <p:nvSpPr>
          <p:cNvPr id="194" name="Up-Down Arrow 102">
            <a:extLst>
              <a:ext uri="{FF2B5EF4-FFF2-40B4-BE49-F238E27FC236}">
                <a16:creationId xmlns:a16="http://schemas.microsoft.com/office/drawing/2014/main" id="{1AA23BC2-2603-48EB-8566-3052898C1F31}"/>
              </a:ext>
            </a:extLst>
          </p:cNvPr>
          <p:cNvSpPr/>
          <p:nvPr/>
        </p:nvSpPr>
        <p:spPr bwMode="auto">
          <a:xfrm>
            <a:off x="4912981" y="3951287"/>
            <a:ext cx="277176"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195" name="Rounded Rectangle 35">
            <a:extLst>
              <a:ext uri="{FF2B5EF4-FFF2-40B4-BE49-F238E27FC236}">
                <a16:creationId xmlns:a16="http://schemas.microsoft.com/office/drawing/2014/main" id="{AED2C93F-A1BB-48FE-81E7-EEEBCD056781}"/>
              </a:ext>
            </a:extLst>
          </p:cNvPr>
          <p:cNvSpPr>
            <a:spLocks noChangeArrowheads="1"/>
          </p:cNvSpPr>
          <p:nvPr/>
        </p:nvSpPr>
        <p:spPr bwMode="auto">
          <a:xfrm>
            <a:off x="5922237" y="3375026"/>
            <a:ext cx="5133028" cy="1576387"/>
          </a:xfrm>
          <a:prstGeom prst="roundRect">
            <a:avLst>
              <a:gd name="adj" fmla="val 16667"/>
            </a:avLst>
          </a:prstGeom>
          <a:noFill/>
          <a:ln w="19050" algn="ctr">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dirty="0"/>
          </a:p>
        </p:txBody>
      </p:sp>
      <p:sp>
        <p:nvSpPr>
          <p:cNvPr id="196" name="Rectangle 195">
            <a:extLst>
              <a:ext uri="{FF2B5EF4-FFF2-40B4-BE49-F238E27FC236}">
                <a16:creationId xmlns:a16="http://schemas.microsoft.com/office/drawing/2014/main" id="{D0A68821-FFC7-4FDA-B37C-3096F5177D17}"/>
              </a:ext>
            </a:extLst>
          </p:cNvPr>
          <p:cNvSpPr/>
          <p:nvPr/>
        </p:nvSpPr>
        <p:spPr bwMode="auto">
          <a:xfrm>
            <a:off x="6167675"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Timer</a:t>
            </a:r>
          </a:p>
          <a:p>
            <a:pPr algn="ctr">
              <a:defRPr/>
            </a:pPr>
            <a:r>
              <a:rPr lang="en-GB" sz="1000" dirty="0"/>
              <a:t>Peripheral</a:t>
            </a:r>
          </a:p>
        </p:txBody>
      </p:sp>
      <p:sp>
        <p:nvSpPr>
          <p:cNvPr id="197" name="Rectangle 196">
            <a:extLst>
              <a:ext uri="{FF2B5EF4-FFF2-40B4-BE49-F238E27FC236}">
                <a16:creationId xmlns:a16="http://schemas.microsoft.com/office/drawing/2014/main" id="{2A5D51DC-9F17-468C-B837-E43F3EC7599A}"/>
              </a:ext>
            </a:extLst>
          </p:cNvPr>
          <p:cNvSpPr/>
          <p:nvPr/>
        </p:nvSpPr>
        <p:spPr bwMode="auto">
          <a:xfrm>
            <a:off x="7856115"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GPIO</a:t>
            </a:r>
          </a:p>
          <a:p>
            <a:pPr algn="ctr">
              <a:defRPr/>
            </a:pPr>
            <a:r>
              <a:rPr lang="en-GB" sz="1000" dirty="0"/>
              <a:t>Peripheral</a:t>
            </a:r>
          </a:p>
        </p:txBody>
      </p:sp>
      <p:sp>
        <p:nvSpPr>
          <p:cNvPr id="198" name="Rectangle 197">
            <a:extLst>
              <a:ext uri="{FF2B5EF4-FFF2-40B4-BE49-F238E27FC236}">
                <a16:creationId xmlns:a16="http://schemas.microsoft.com/office/drawing/2014/main" id="{11B7FE87-1E40-4C42-989E-4CDB0249D270}"/>
              </a:ext>
            </a:extLst>
          </p:cNvPr>
          <p:cNvSpPr/>
          <p:nvPr/>
        </p:nvSpPr>
        <p:spPr bwMode="auto">
          <a:xfrm>
            <a:off x="7856115" y="4359276"/>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LED</a:t>
            </a:r>
          </a:p>
        </p:txBody>
      </p:sp>
      <p:sp>
        <p:nvSpPr>
          <p:cNvPr id="199" name="Up-Down Arrow 107">
            <a:extLst>
              <a:ext uri="{FF2B5EF4-FFF2-40B4-BE49-F238E27FC236}">
                <a16:creationId xmlns:a16="http://schemas.microsoft.com/office/drawing/2014/main" id="{3C129758-3EFD-4D7E-AB2E-9491135A5254}"/>
              </a:ext>
            </a:extLst>
          </p:cNvPr>
          <p:cNvSpPr/>
          <p:nvPr/>
        </p:nvSpPr>
        <p:spPr bwMode="auto">
          <a:xfrm>
            <a:off x="8391422" y="3951287"/>
            <a:ext cx="277176"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00" name="Rectangle 199">
            <a:extLst>
              <a:ext uri="{FF2B5EF4-FFF2-40B4-BE49-F238E27FC236}">
                <a16:creationId xmlns:a16="http://schemas.microsoft.com/office/drawing/2014/main" id="{B95489A2-3123-4C59-AF15-EBE279C2D9E6}"/>
              </a:ext>
            </a:extLst>
          </p:cNvPr>
          <p:cNvSpPr/>
          <p:nvPr/>
        </p:nvSpPr>
        <p:spPr bwMode="auto">
          <a:xfrm>
            <a:off x="9493775"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7-Segment</a:t>
            </a:r>
          </a:p>
          <a:p>
            <a:pPr algn="ctr">
              <a:defRPr/>
            </a:pPr>
            <a:r>
              <a:rPr lang="en-GB" sz="1000" dirty="0"/>
              <a:t>Peripheral</a:t>
            </a:r>
          </a:p>
        </p:txBody>
      </p:sp>
      <p:sp>
        <p:nvSpPr>
          <p:cNvPr id="201" name="Rectangle 200">
            <a:extLst>
              <a:ext uri="{FF2B5EF4-FFF2-40B4-BE49-F238E27FC236}">
                <a16:creationId xmlns:a16="http://schemas.microsoft.com/office/drawing/2014/main" id="{EB5FE086-D206-4441-88ED-C63ADC067595}"/>
              </a:ext>
            </a:extLst>
          </p:cNvPr>
          <p:cNvSpPr/>
          <p:nvPr/>
        </p:nvSpPr>
        <p:spPr bwMode="auto">
          <a:xfrm>
            <a:off x="9493775" y="4359276"/>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7-Segment</a:t>
            </a:r>
          </a:p>
          <a:p>
            <a:pPr algn="ctr">
              <a:defRPr/>
            </a:pPr>
            <a:r>
              <a:rPr lang="en-GB" sz="1000" dirty="0"/>
              <a:t>Display</a:t>
            </a:r>
          </a:p>
        </p:txBody>
      </p:sp>
      <p:sp>
        <p:nvSpPr>
          <p:cNvPr id="202" name="Up-Down Arrow 110">
            <a:extLst>
              <a:ext uri="{FF2B5EF4-FFF2-40B4-BE49-F238E27FC236}">
                <a16:creationId xmlns:a16="http://schemas.microsoft.com/office/drawing/2014/main" id="{E3352F7F-4E84-411E-A58D-5D9AE3E0F5DE}"/>
              </a:ext>
            </a:extLst>
          </p:cNvPr>
          <p:cNvSpPr/>
          <p:nvPr/>
        </p:nvSpPr>
        <p:spPr bwMode="auto">
          <a:xfrm>
            <a:off x="10031198" y="3951287"/>
            <a:ext cx="277174"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55" name="Rectangle 54">
            <a:extLst>
              <a:ext uri="{FF2B5EF4-FFF2-40B4-BE49-F238E27FC236}">
                <a16:creationId xmlns:a16="http://schemas.microsoft.com/office/drawing/2014/main" id="{A80CC005-29C6-4341-AC4A-7D3A8F32C0CE}"/>
              </a:ext>
            </a:extLst>
          </p:cNvPr>
          <p:cNvSpPr/>
          <p:nvPr/>
        </p:nvSpPr>
        <p:spPr bwMode="auto">
          <a:xfrm>
            <a:off x="9335333" y="3318980"/>
            <a:ext cx="1737104" cy="724384"/>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3273875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7-Segment Display Overview</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marL="342900" indent="-342900">
              <a:buFont typeface="Arial" panose="020B0604020202020204" pitchFamily="34" charset="0"/>
              <a:buChar char="•"/>
            </a:pPr>
            <a:r>
              <a:rPr lang="en-IN" altLang="en-US" dirty="0">
                <a:ea typeface="ＭＳ Ｐゴシック" panose="020B0600070205080204" pitchFamily="34" charset="-128"/>
              </a:rPr>
              <a:t>The 7-segment display uses seven segments and a dot to display numerals or letters.</a:t>
            </a:r>
          </a:p>
          <a:p>
            <a:pPr marL="342900" indent="-342900">
              <a:buFont typeface="Arial" panose="020B0604020202020204" pitchFamily="34" charset="0"/>
              <a:buChar char="•"/>
            </a:pPr>
            <a:r>
              <a:rPr lang="en-IN" altLang="en-US" dirty="0">
                <a:ea typeface="ＭＳ Ｐゴシック" panose="020B0600070205080204" pitchFamily="34" charset="-128"/>
              </a:rPr>
              <a:t>Widely used in digital electronic devices, such as digital clocks, electronic meters</a:t>
            </a:r>
          </a:p>
          <a:p>
            <a:pPr marL="342900" indent="-342900">
              <a:buFont typeface="Arial" panose="020B0604020202020204" pitchFamily="34" charset="0"/>
              <a:buChar char="•"/>
            </a:pPr>
            <a:r>
              <a:rPr lang="en-IN" altLang="en-US" dirty="0">
                <a:ea typeface="ＭＳ Ｐゴシック" panose="020B0600070205080204" pitchFamily="34" charset="-128"/>
              </a:rPr>
              <a:t>Simple control, easy to debug</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2DF80D2D-1D24-4816-85E7-74A83181BB2D}"/>
              </a:ext>
            </a:extLst>
          </p:cNvPr>
          <p:cNvSpPr/>
          <p:nvPr/>
        </p:nvSpPr>
        <p:spPr bwMode="auto">
          <a:xfrm>
            <a:off x="1322396" y="3994151"/>
            <a:ext cx="3770427" cy="1052513"/>
          </a:xfrm>
          <a:prstGeom prst="rect">
            <a:avLst/>
          </a:prstGeom>
          <a:solidFill>
            <a:schemeClr val="bg1">
              <a:lumMod val="95000"/>
            </a:schemeClr>
          </a:solidFill>
          <a:ln w="1905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endParaRPr lang="en-GB" dirty="0">
              <a:cs typeface="+mn-cs"/>
            </a:endParaRPr>
          </a:p>
        </p:txBody>
      </p:sp>
      <p:cxnSp>
        <p:nvCxnSpPr>
          <p:cNvPr id="6" name="Straight Connector 3">
            <a:extLst>
              <a:ext uri="{FF2B5EF4-FFF2-40B4-BE49-F238E27FC236}">
                <a16:creationId xmlns:a16="http://schemas.microsoft.com/office/drawing/2014/main" id="{A3E7D807-C0A7-4F37-9A5B-17285ACF05EA}"/>
              </a:ext>
            </a:extLst>
          </p:cNvPr>
          <p:cNvCxnSpPr>
            <a:cxnSpLocks noChangeShapeType="1"/>
          </p:cNvCxnSpPr>
          <p:nvPr/>
        </p:nvCxnSpPr>
        <p:spPr bwMode="auto">
          <a:xfrm flipH="1">
            <a:off x="1722289" y="42116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 name="Straight Connector 8">
            <a:extLst>
              <a:ext uri="{FF2B5EF4-FFF2-40B4-BE49-F238E27FC236}">
                <a16:creationId xmlns:a16="http://schemas.microsoft.com/office/drawing/2014/main" id="{A03C1348-5F26-4FB9-86AA-7F826C73468A}"/>
              </a:ext>
            </a:extLst>
          </p:cNvPr>
          <p:cNvCxnSpPr>
            <a:cxnSpLocks noChangeShapeType="1"/>
          </p:cNvCxnSpPr>
          <p:nvPr/>
        </p:nvCxnSpPr>
        <p:spPr bwMode="auto">
          <a:xfrm flipH="1">
            <a:off x="2179310" y="42116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8" name="Straight Connector 5">
            <a:extLst>
              <a:ext uri="{FF2B5EF4-FFF2-40B4-BE49-F238E27FC236}">
                <a16:creationId xmlns:a16="http://schemas.microsoft.com/office/drawing/2014/main" id="{4F446D2F-4249-43D7-9ECE-28E272FE0D13}"/>
              </a:ext>
            </a:extLst>
          </p:cNvPr>
          <p:cNvCxnSpPr>
            <a:cxnSpLocks noChangeShapeType="1"/>
          </p:cNvCxnSpPr>
          <p:nvPr/>
        </p:nvCxnSpPr>
        <p:spPr bwMode="auto">
          <a:xfrm>
            <a:off x="1811155" y="421798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9" name="Straight Connector 12">
            <a:extLst>
              <a:ext uri="{FF2B5EF4-FFF2-40B4-BE49-F238E27FC236}">
                <a16:creationId xmlns:a16="http://schemas.microsoft.com/office/drawing/2014/main" id="{83BB2AAF-6A5A-4F65-B1DE-5E97718E03F2}"/>
              </a:ext>
            </a:extLst>
          </p:cNvPr>
          <p:cNvCxnSpPr>
            <a:cxnSpLocks noChangeShapeType="1"/>
          </p:cNvCxnSpPr>
          <p:nvPr/>
        </p:nvCxnSpPr>
        <p:spPr bwMode="auto">
          <a:xfrm>
            <a:off x="1764606" y="450373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0" name="Straight Connector 13">
            <a:extLst>
              <a:ext uri="{FF2B5EF4-FFF2-40B4-BE49-F238E27FC236}">
                <a16:creationId xmlns:a16="http://schemas.microsoft.com/office/drawing/2014/main" id="{F3F7748A-1FCF-4FBF-BFE0-E12A12CDFB6F}"/>
              </a:ext>
            </a:extLst>
          </p:cNvPr>
          <p:cNvCxnSpPr>
            <a:cxnSpLocks noChangeShapeType="1"/>
          </p:cNvCxnSpPr>
          <p:nvPr/>
        </p:nvCxnSpPr>
        <p:spPr bwMode="auto">
          <a:xfrm flipH="1">
            <a:off x="1673625" y="45291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1" name="Straight Connector 14">
            <a:extLst>
              <a:ext uri="{FF2B5EF4-FFF2-40B4-BE49-F238E27FC236}">
                <a16:creationId xmlns:a16="http://schemas.microsoft.com/office/drawing/2014/main" id="{C935ADB1-D331-48FC-84CE-180B0DC1DE34}"/>
              </a:ext>
            </a:extLst>
          </p:cNvPr>
          <p:cNvCxnSpPr>
            <a:cxnSpLocks noChangeShapeType="1"/>
          </p:cNvCxnSpPr>
          <p:nvPr/>
        </p:nvCxnSpPr>
        <p:spPr bwMode="auto">
          <a:xfrm flipH="1">
            <a:off x="2130646" y="45291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2" name="Straight Connector 16">
            <a:extLst>
              <a:ext uri="{FF2B5EF4-FFF2-40B4-BE49-F238E27FC236}">
                <a16:creationId xmlns:a16="http://schemas.microsoft.com/office/drawing/2014/main" id="{DD8432F5-FA3C-4959-B39A-2C07EBAA9149}"/>
              </a:ext>
            </a:extLst>
          </p:cNvPr>
          <p:cNvCxnSpPr>
            <a:cxnSpLocks noChangeShapeType="1"/>
          </p:cNvCxnSpPr>
          <p:nvPr/>
        </p:nvCxnSpPr>
        <p:spPr bwMode="auto">
          <a:xfrm>
            <a:off x="1715942" y="482123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3" name="Straight Connector 17">
            <a:extLst>
              <a:ext uri="{FF2B5EF4-FFF2-40B4-BE49-F238E27FC236}">
                <a16:creationId xmlns:a16="http://schemas.microsoft.com/office/drawing/2014/main" id="{CFACA814-6E0D-49F6-B6B6-2A4807BF9F41}"/>
              </a:ext>
            </a:extLst>
          </p:cNvPr>
          <p:cNvCxnSpPr>
            <a:cxnSpLocks noChangeShapeType="1"/>
          </p:cNvCxnSpPr>
          <p:nvPr/>
        </p:nvCxnSpPr>
        <p:spPr bwMode="auto">
          <a:xfrm>
            <a:off x="2299914" y="4821238"/>
            <a:ext cx="63475"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4" name="Straight Connector 20">
            <a:extLst>
              <a:ext uri="{FF2B5EF4-FFF2-40B4-BE49-F238E27FC236}">
                <a16:creationId xmlns:a16="http://schemas.microsoft.com/office/drawing/2014/main" id="{6DC7A454-F191-48C1-A170-7AABC6300BE9}"/>
              </a:ext>
            </a:extLst>
          </p:cNvPr>
          <p:cNvCxnSpPr>
            <a:cxnSpLocks noChangeShapeType="1"/>
          </p:cNvCxnSpPr>
          <p:nvPr/>
        </p:nvCxnSpPr>
        <p:spPr bwMode="auto">
          <a:xfrm flipH="1">
            <a:off x="2585551" y="42116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5" name="Straight Connector 21">
            <a:extLst>
              <a:ext uri="{FF2B5EF4-FFF2-40B4-BE49-F238E27FC236}">
                <a16:creationId xmlns:a16="http://schemas.microsoft.com/office/drawing/2014/main" id="{0553621C-525D-49FB-AAEF-4439231B0A90}"/>
              </a:ext>
            </a:extLst>
          </p:cNvPr>
          <p:cNvCxnSpPr>
            <a:cxnSpLocks noChangeShapeType="1"/>
          </p:cNvCxnSpPr>
          <p:nvPr/>
        </p:nvCxnSpPr>
        <p:spPr bwMode="auto">
          <a:xfrm flipH="1">
            <a:off x="3042573" y="42116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6" name="Straight Connector 22">
            <a:extLst>
              <a:ext uri="{FF2B5EF4-FFF2-40B4-BE49-F238E27FC236}">
                <a16:creationId xmlns:a16="http://schemas.microsoft.com/office/drawing/2014/main" id="{E61BFFC8-072E-43B1-823B-DD73DE14677E}"/>
              </a:ext>
            </a:extLst>
          </p:cNvPr>
          <p:cNvCxnSpPr>
            <a:cxnSpLocks noChangeShapeType="1"/>
          </p:cNvCxnSpPr>
          <p:nvPr/>
        </p:nvCxnSpPr>
        <p:spPr bwMode="auto">
          <a:xfrm>
            <a:off x="2674417" y="421798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7" name="Straight Connector 23">
            <a:extLst>
              <a:ext uri="{FF2B5EF4-FFF2-40B4-BE49-F238E27FC236}">
                <a16:creationId xmlns:a16="http://schemas.microsoft.com/office/drawing/2014/main" id="{E25BB199-3848-4F3F-8DED-C1937720F56C}"/>
              </a:ext>
            </a:extLst>
          </p:cNvPr>
          <p:cNvCxnSpPr>
            <a:cxnSpLocks noChangeShapeType="1"/>
          </p:cNvCxnSpPr>
          <p:nvPr/>
        </p:nvCxnSpPr>
        <p:spPr bwMode="auto">
          <a:xfrm>
            <a:off x="2627869" y="450373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8" name="Straight Connector 24">
            <a:extLst>
              <a:ext uri="{FF2B5EF4-FFF2-40B4-BE49-F238E27FC236}">
                <a16:creationId xmlns:a16="http://schemas.microsoft.com/office/drawing/2014/main" id="{28812ACC-DB4B-4F5F-95A9-3F33F57777CB}"/>
              </a:ext>
            </a:extLst>
          </p:cNvPr>
          <p:cNvCxnSpPr>
            <a:cxnSpLocks noChangeShapeType="1"/>
          </p:cNvCxnSpPr>
          <p:nvPr/>
        </p:nvCxnSpPr>
        <p:spPr bwMode="auto">
          <a:xfrm flipH="1">
            <a:off x="2536888" y="45291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9" name="Straight Connector 25">
            <a:extLst>
              <a:ext uri="{FF2B5EF4-FFF2-40B4-BE49-F238E27FC236}">
                <a16:creationId xmlns:a16="http://schemas.microsoft.com/office/drawing/2014/main" id="{732CAA34-5B2D-4275-B87D-7EA31D02886B}"/>
              </a:ext>
            </a:extLst>
          </p:cNvPr>
          <p:cNvCxnSpPr>
            <a:cxnSpLocks noChangeShapeType="1"/>
          </p:cNvCxnSpPr>
          <p:nvPr/>
        </p:nvCxnSpPr>
        <p:spPr bwMode="auto">
          <a:xfrm flipH="1">
            <a:off x="2993909" y="45291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0" name="Straight Connector 26">
            <a:extLst>
              <a:ext uri="{FF2B5EF4-FFF2-40B4-BE49-F238E27FC236}">
                <a16:creationId xmlns:a16="http://schemas.microsoft.com/office/drawing/2014/main" id="{C3405BDF-9153-4C97-A530-FBBCF740F184}"/>
              </a:ext>
            </a:extLst>
          </p:cNvPr>
          <p:cNvCxnSpPr>
            <a:cxnSpLocks noChangeShapeType="1"/>
          </p:cNvCxnSpPr>
          <p:nvPr/>
        </p:nvCxnSpPr>
        <p:spPr bwMode="auto">
          <a:xfrm>
            <a:off x="2579205" y="482123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1" name="Straight Connector 27">
            <a:extLst>
              <a:ext uri="{FF2B5EF4-FFF2-40B4-BE49-F238E27FC236}">
                <a16:creationId xmlns:a16="http://schemas.microsoft.com/office/drawing/2014/main" id="{0B5D563C-1AD5-48C5-A332-DCFF70DF1D34}"/>
              </a:ext>
            </a:extLst>
          </p:cNvPr>
          <p:cNvCxnSpPr>
            <a:cxnSpLocks noChangeShapeType="1"/>
          </p:cNvCxnSpPr>
          <p:nvPr/>
        </p:nvCxnSpPr>
        <p:spPr bwMode="auto">
          <a:xfrm>
            <a:off x="3163177" y="4821238"/>
            <a:ext cx="63475"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2" name="Straight Connector 28">
            <a:extLst>
              <a:ext uri="{FF2B5EF4-FFF2-40B4-BE49-F238E27FC236}">
                <a16:creationId xmlns:a16="http://schemas.microsoft.com/office/drawing/2014/main" id="{573F3442-E612-4A5D-9DFB-A5183E51447F}"/>
              </a:ext>
            </a:extLst>
          </p:cNvPr>
          <p:cNvCxnSpPr>
            <a:cxnSpLocks noChangeShapeType="1"/>
          </p:cNvCxnSpPr>
          <p:nvPr/>
        </p:nvCxnSpPr>
        <p:spPr bwMode="auto">
          <a:xfrm flipH="1">
            <a:off x="3436119" y="42116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3" name="Straight Connector 29">
            <a:extLst>
              <a:ext uri="{FF2B5EF4-FFF2-40B4-BE49-F238E27FC236}">
                <a16:creationId xmlns:a16="http://schemas.microsoft.com/office/drawing/2014/main" id="{B75B71DE-171A-47D6-96F1-F68B59B53733}"/>
              </a:ext>
            </a:extLst>
          </p:cNvPr>
          <p:cNvCxnSpPr>
            <a:cxnSpLocks noChangeShapeType="1"/>
          </p:cNvCxnSpPr>
          <p:nvPr/>
        </p:nvCxnSpPr>
        <p:spPr bwMode="auto">
          <a:xfrm flipH="1">
            <a:off x="3893140" y="42116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4" name="Straight Connector 30">
            <a:extLst>
              <a:ext uri="{FF2B5EF4-FFF2-40B4-BE49-F238E27FC236}">
                <a16:creationId xmlns:a16="http://schemas.microsoft.com/office/drawing/2014/main" id="{4C6E3411-E86A-439D-9225-E30876FF7363}"/>
              </a:ext>
            </a:extLst>
          </p:cNvPr>
          <p:cNvCxnSpPr>
            <a:cxnSpLocks noChangeShapeType="1"/>
          </p:cNvCxnSpPr>
          <p:nvPr/>
        </p:nvCxnSpPr>
        <p:spPr bwMode="auto">
          <a:xfrm>
            <a:off x="3524985" y="421798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5" name="Straight Connector 31">
            <a:extLst>
              <a:ext uri="{FF2B5EF4-FFF2-40B4-BE49-F238E27FC236}">
                <a16:creationId xmlns:a16="http://schemas.microsoft.com/office/drawing/2014/main" id="{803F0C26-89D8-4D1D-B4CA-EF82AC52E917}"/>
              </a:ext>
            </a:extLst>
          </p:cNvPr>
          <p:cNvCxnSpPr>
            <a:cxnSpLocks noChangeShapeType="1"/>
          </p:cNvCxnSpPr>
          <p:nvPr/>
        </p:nvCxnSpPr>
        <p:spPr bwMode="auto">
          <a:xfrm>
            <a:off x="3478436" y="450373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6" name="Straight Connector 32">
            <a:extLst>
              <a:ext uri="{FF2B5EF4-FFF2-40B4-BE49-F238E27FC236}">
                <a16:creationId xmlns:a16="http://schemas.microsoft.com/office/drawing/2014/main" id="{9BD49F4A-C664-4FCC-B329-419761171D6F}"/>
              </a:ext>
            </a:extLst>
          </p:cNvPr>
          <p:cNvCxnSpPr>
            <a:cxnSpLocks noChangeShapeType="1"/>
          </p:cNvCxnSpPr>
          <p:nvPr/>
        </p:nvCxnSpPr>
        <p:spPr bwMode="auto">
          <a:xfrm flipH="1">
            <a:off x="3387455" y="45291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7" name="Straight Connector 33">
            <a:extLst>
              <a:ext uri="{FF2B5EF4-FFF2-40B4-BE49-F238E27FC236}">
                <a16:creationId xmlns:a16="http://schemas.microsoft.com/office/drawing/2014/main" id="{F49CEBCD-9605-45D9-ACB4-DF167DC29454}"/>
              </a:ext>
            </a:extLst>
          </p:cNvPr>
          <p:cNvCxnSpPr>
            <a:cxnSpLocks noChangeShapeType="1"/>
          </p:cNvCxnSpPr>
          <p:nvPr/>
        </p:nvCxnSpPr>
        <p:spPr bwMode="auto">
          <a:xfrm flipH="1">
            <a:off x="3844477" y="45291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8" name="Straight Connector 34">
            <a:extLst>
              <a:ext uri="{FF2B5EF4-FFF2-40B4-BE49-F238E27FC236}">
                <a16:creationId xmlns:a16="http://schemas.microsoft.com/office/drawing/2014/main" id="{01DE34A8-593C-4652-B8BB-41F2245CAAA3}"/>
              </a:ext>
            </a:extLst>
          </p:cNvPr>
          <p:cNvCxnSpPr>
            <a:cxnSpLocks noChangeShapeType="1"/>
          </p:cNvCxnSpPr>
          <p:nvPr/>
        </p:nvCxnSpPr>
        <p:spPr bwMode="auto">
          <a:xfrm>
            <a:off x="3429773" y="482123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9" name="Straight Connector 35">
            <a:extLst>
              <a:ext uri="{FF2B5EF4-FFF2-40B4-BE49-F238E27FC236}">
                <a16:creationId xmlns:a16="http://schemas.microsoft.com/office/drawing/2014/main" id="{7DE71F12-B52E-41C1-9A39-C80F519F45DB}"/>
              </a:ext>
            </a:extLst>
          </p:cNvPr>
          <p:cNvCxnSpPr>
            <a:cxnSpLocks noChangeShapeType="1"/>
          </p:cNvCxnSpPr>
          <p:nvPr/>
        </p:nvCxnSpPr>
        <p:spPr bwMode="auto">
          <a:xfrm>
            <a:off x="4013745" y="4821238"/>
            <a:ext cx="63475"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0" name="Straight Connector 36">
            <a:extLst>
              <a:ext uri="{FF2B5EF4-FFF2-40B4-BE49-F238E27FC236}">
                <a16:creationId xmlns:a16="http://schemas.microsoft.com/office/drawing/2014/main" id="{A023E73E-3EAD-4A69-A86C-C0454A624356}"/>
              </a:ext>
            </a:extLst>
          </p:cNvPr>
          <p:cNvCxnSpPr>
            <a:cxnSpLocks noChangeShapeType="1"/>
          </p:cNvCxnSpPr>
          <p:nvPr/>
        </p:nvCxnSpPr>
        <p:spPr bwMode="auto">
          <a:xfrm flipH="1">
            <a:off x="4273992" y="42116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1" name="Straight Connector 37">
            <a:extLst>
              <a:ext uri="{FF2B5EF4-FFF2-40B4-BE49-F238E27FC236}">
                <a16:creationId xmlns:a16="http://schemas.microsoft.com/office/drawing/2014/main" id="{028EE0EB-C788-4C88-96B1-F814BA38C735}"/>
              </a:ext>
            </a:extLst>
          </p:cNvPr>
          <p:cNvCxnSpPr>
            <a:cxnSpLocks noChangeShapeType="1"/>
          </p:cNvCxnSpPr>
          <p:nvPr/>
        </p:nvCxnSpPr>
        <p:spPr bwMode="auto">
          <a:xfrm flipH="1">
            <a:off x="4731013" y="42116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2" name="Straight Connector 38">
            <a:extLst>
              <a:ext uri="{FF2B5EF4-FFF2-40B4-BE49-F238E27FC236}">
                <a16:creationId xmlns:a16="http://schemas.microsoft.com/office/drawing/2014/main" id="{42056BC3-E5B4-4ECD-9189-F3093E8E1B32}"/>
              </a:ext>
            </a:extLst>
          </p:cNvPr>
          <p:cNvCxnSpPr>
            <a:cxnSpLocks noChangeShapeType="1"/>
          </p:cNvCxnSpPr>
          <p:nvPr/>
        </p:nvCxnSpPr>
        <p:spPr bwMode="auto">
          <a:xfrm>
            <a:off x="4362858" y="421798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3" name="Straight Connector 39">
            <a:extLst>
              <a:ext uri="{FF2B5EF4-FFF2-40B4-BE49-F238E27FC236}">
                <a16:creationId xmlns:a16="http://schemas.microsoft.com/office/drawing/2014/main" id="{EFC0C79B-CE46-42CD-B34F-23A02C2E1AA6}"/>
              </a:ext>
            </a:extLst>
          </p:cNvPr>
          <p:cNvCxnSpPr>
            <a:cxnSpLocks noChangeShapeType="1"/>
          </p:cNvCxnSpPr>
          <p:nvPr/>
        </p:nvCxnSpPr>
        <p:spPr bwMode="auto">
          <a:xfrm>
            <a:off x="4316309" y="450373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4" name="Straight Connector 40">
            <a:extLst>
              <a:ext uri="{FF2B5EF4-FFF2-40B4-BE49-F238E27FC236}">
                <a16:creationId xmlns:a16="http://schemas.microsoft.com/office/drawing/2014/main" id="{5A8253DB-1902-4833-BCE5-06DF5926F8DF}"/>
              </a:ext>
            </a:extLst>
          </p:cNvPr>
          <p:cNvCxnSpPr>
            <a:cxnSpLocks noChangeShapeType="1"/>
          </p:cNvCxnSpPr>
          <p:nvPr/>
        </p:nvCxnSpPr>
        <p:spPr bwMode="auto">
          <a:xfrm flipH="1">
            <a:off x="4225328" y="45291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5" name="Straight Connector 41">
            <a:extLst>
              <a:ext uri="{FF2B5EF4-FFF2-40B4-BE49-F238E27FC236}">
                <a16:creationId xmlns:a16="http://schemas.microsoft.com/office/drawing/2014/main" id="{D99A6AA0-FB8F-4D30-8B56-2C9C4DD40A1B}"/>
              </a:ext>
            </a:extLst>
          </p:cNvPr>
          <p:cNvCxnSpPr>
            <a:cxnSpLocks noChangeShapeType="1"/>
          </p:cNvCxnSpPr>
          <p:nvPr/>
        </p:nvCxnSpPr>
        <p:spPr bwMode="auto">
          <a:xfrm flipH="1">
            <a:off x="4682349" y="45291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6" name="Straight Connector 42">
            <a:extLst>
              <a:ext uri="{FF2B5EF4-FFF2-40B4-BE49-F238E27FC236}">
                <a16:creationId xmlns:a16="http://schemas.microsoft.com/office/drawing/2014/main" id="{F0F50091-BA3E-4907-A359-9A7DA4358F26}"/>
              </a:ext>
            </a:extLst>
          </p:cNvPr>
          <p:cNvCxnSpPr>
            <a:cxnSpLocks noChangeShapeType="1"/>
          </p:cNvCxnSpPr>
          <p:nvPr/>
        </p:nvCxnSpPr>
        <p:spPr bwMode="auto">
          <a:xfrm>
            <a:off x="4267645" y="482123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7" name="Straight Connector 43">
            <a:extLst>
              <a:ext uri="{FF2B5EF4-FFF2-40B4-BE49-F238E27FC236}">
                <a16:creationId xmlns:a16="http://schemas.microsoft.com/office/drawing/2014/main" id="{ECF7C650-1634-412E-A5FA-03FA12AEB02A}"/>
              </a:ext>
            </a:extLst>
          </p:cNvPr>
          <p:cNvCxnSpPr>
            <a:cxnSpLocks noChangeShapeType="1"/>
          </p:cNvCxnSpPr>
          <p:nvPr/>
        </p:nvCxnSpPr>
        <p:spPr bwMode="auto">
          <a:xfrm>
            <a:off x="4851617" y="4821238"/>
            <a:ext cx="63475"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8" name="Rectangle 37">
            <a:extLst>
              <a:ext uri="{FF2B5EF4-FFF2-40B4-BE49-F238E27FC236}">
                <a16:creationId xmlns:a16="http://schemas.microsoft.com/office/drawing/2014/main" id="{DB6EB021-2389-4638-8E99-71BF9896B257}"/>
              </a:ext>
            </a:extLst>
          </p:cNvPr>
          <p:cNvSpPr/>
          <p:nvPr/>
        </p:nvSpPr>
        <p:spPr bwMode="auto">
          <a:xfrm>
            <a:off x="6396181" y="3994151"/>
            <a:ext cx="3768310" cy="1052513"/>
          </a:xfrm>
          <a:prstGeom prst="rect">
            <a:avLst/>
          </a:prstGeom>
          <a:solidFill>
            <a:schemeClr val="bg1">
              <a:lumMod val="95000"/>
            </a:schemeClr>
          </a:solidFill>
          <a:ln w="1905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endParaRPr lang="en-GB" dirty="0">
              <a:cs typeface="+mn-cs"/>
            </a:endParaRPr>
          </a:p>
        </p:txBody>
      </p:sp>
      <p:cxnSp>
        <p:nvCxnSpPr>
          <p:cNvPr id="39" name="Straight Connector 38">
            <a:extLst>
              <a:ext uri="{FF2B5EF4-FFF2-40B4-BE49-F238E27FC236}">
                <a16:creationId xmlns:a16="http://schemas.microsoft.com/office/drawing/2014/main" id="{E1B203FA-E1FC-4230-A559-5FB0C805510F}"/>
              </a:ext>
            </a:extLst>
          </p:cNvPr>
          <p:cNvCxnSpPr/>
          <p:nvPr/>
        </p:nvCxnSpPr>
        <p:spPr bwMode="auto">
          <a:xfrm flipH="1">
            <a:off x="6793958" y="4211639"/>
            <a:ext cx="42317" cy="263525"/>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40" name="Straight Connector 49">
            <a:extLst>
              <a:ext uri="{FF2B5EF4-FFF2-40B4-BE49-F238E27FC236}">
                <a16:creationId xmlns:a16="http://schemas.microsoft.com/office/drawing/2014/main" id="{5A7F7F94-7542-4E12-8AD7-59FC5E0A75C3}"/>
              </a:ext>
            </a:extLst>
          </p:cNvPr>
          <p:cNvCxnSpPr>
            <a:cxnSpLocks noChangeShapeType="1"/>
          </p:cNvCxnSpPr>
          <p:nvPr/>
        </p:nvCxnSpPr>
        <p:spPr bwMode="auto">
          <a:xfrm flipH="1">
            <a:off x="7250979" y="42116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41" name="Straight Connector 40">
            <a:extLst>
              <a:ext uri="{FF2B5EF4-FFF2-40B4-BE49-F238E27FC236}">
                <a16:creationId xmlns:a16="http://schemas.microsoft.com/office/drawing/2014/main" id="{1654A363-7202-4CBC-A52A-1755A32495F8}"/>
              </a:ext>
            </a:extLst>
          </p:cNvPr>
          <p:cNvCxnSpPr/>
          <p:nvPr/>
        </p:nvCxnSpPr>
        <p:spPr bwMode="auto">
          <a:xfrm>
            <a:off x="6882824" y="4217988"/>
            <a:ext cx="359693" cy="0"/>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42" name="Straight Connector 41">
            <a:extLst>
              <a:ext uri="{FF2B5EF4-FFF2-40B4-BE49-F238E27FC236}">
                <a16:creationId xmlns:a16="http://schemas.microsoft.com/office/drawing/2014/main" id="{D8A212E1-4B6C-4E72-B9A3-EB856CF16AD1}"/>
              </a:ext>
            </a:extLst>
          </p:cNvPr>
          <p:cNvCxnSpPr/>
          <p:nvPr/>
        </p:nvCxnSpPr>
        <p:spPr bwMode="auto">
          <a:xfrm>
            <a:off x="6836275" y="4503738"/>
            <a:ext cx="359693" cy="0"/>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43" name="Straight Connector 42">
            <a:extLst>
              <a:ext uri="{FF2B5EF4-FFF2-40B4-BE49-F238E27FC236}">
                <a16:creationId xmlns:a16="http://schemas.microsoft.com/office/drawing/2014/main" id="{33A7C869-5E4E-4D70-9FB5-D260266B3722}"/>
              </a:ext>
            </a:extLst>
          </p:cNvPr>
          <p:cNvCxnSpPr/>
          <p:nvPr/>
        </p:nvCxnSpPr>
        <p:spPr bwMode="auto">
          <a:xfrm flipH="1">
            <a:off x="6745293" y="4529139"/>
            <a:ext cx="42317" cy="263525"/>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44" name="Straight Connector 53">
            <a:extLst>
              <a:ext uri="{FF2B5EF4-FFF2-40B4-BE49-F238E27FC236}">
                <a16:creationId xmlns:a16="http://schemas.microsoft.com/office/drawing/2014/main" id="{082D4652-C359-47C8-B84F-3089E1A1AE97}"/>
              </a:ext>
            </a:extLst>
          </p:cNvPr>
          <p:cNvCxnSpPr>
            <a:cxnSpLocks noChangeShapeType="1"/>
          </p:cNvCxnSpPr>
          <p:nvPr/>
        </p:nvCxnSpPr>
        <p:spPr bwMode="auto">
          <a:xfrm flipH="1">
            <a:off x="7202314" y="45291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45" name="Straight Connector 44">
            <a:extLst>
              <a:ext uri="{FF2B5EF4-FFF2-40B4-BE49-F238E27FC236}">
                <a16:creationId xmlns:a16="http://schemas.microsoft.com/office/drawing/2014/main" id="{64910C26-8F86-4898-A1BC-A0A931FD3FA2}"/>
              </a:ext>
            </a:extLst>
          </p:cNvPr>
          <p:cNvCxnSpPr/>
          <p:nvPr/>
        </p:nvCxnSpPr>
        <p:spPr bwMode="auto">
          <a:xfrm>
            <a:off x="6787610" y="4821238"/>
            <a:ext cx="359693" cy="0"/>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46" name="Straight Connector 45">
            <a:extLst>
              <a:ext uri="{FF2B5EF4-FFF2-40B4-BE49-F238E27FC236}">
                <a16:creationId xmlns:a16="http://schemas.microsoft.com/office/drawing/2014/main" id="{D495FCA0-E885-4D04-B683-94726629D243}"/>
              </a:ext>
            </a:extLst>
          </p:cNvPr>
          <p:cNvCxnSpPr/>
          <p:nvPr/>
        </p:nvCxnSpPr>
        <p:spPr bwMode="auto">
          <a:xfrm>
            <a:off x="7371582" y="4821238"/>
            <a:ext cx="63475" cy="0"/>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47" name="Straight Connector 46">
            <a:extLst>
              <a:ext uri="{FF2B5EF4-FFF2-40B4-BE49-F238E27FC236}">
                <a16:creationId xmlns:a16="http://schemas.microsoft.com/office/drawing/2014/main" id="{A7EF0DC9-7C2E-462C-9CBB-CC2D0FDDDCC1}"/>
              </a:ext>
            </a:extLst>
          </p:cNvPr>
          <p:cNvCxnSpPr/>
          <p:nvPr/>
        </p:nvCxnSpPr>
        <p:spPr bwMode="auto">
          <a:xfrm flipH="1">
            <a:off x="7657220" y="4211639"/>
            <a:ext cx="42317" cy="263525"/>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48" name="Straight Connector 57">
            <a:extLst>
              <a:ext uri="{FF2B5EF4-FFF2-40B4-BE49-F238E27FC236}">
                <a16:creationId xmlns:a16="http://schemas.microsoft.com/office/drawing/2014/main" id="{F80EF57C-858F-48C5-8A79-504FA9356018}"/>
              </a:ext>
            </a:extLst>
          </p:cNvPr>
          <p:cNvCxnSpPr>
            <a:cxnSpLocks noChangeShapeType="1"/>
          </p:cNvCxnSpPr>
          <p:nvPr/>
        </p:nvCxnSpPr>
        <p:spPr bwMode="auto">
          <a:xfrm flipH="1">
            <a:off x="8114242" y="42116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49" name="Straight Connector 58">
            <a:extLst>
              <a:ext uri="{FF2B5EF4-FFF2-40B4-BE49-F238E27FC236}">
                <a16:creationId xmlns:a16="http://schemas.microsoft.com/office/drawing/2014/main" id="{741D0850-F774-43C7-84CA-D79DFA7EE8A2}"/>
              </a:ext>
            </a:extLst>
          </p:cNvPr>
          <p:cNvCxnSpPr>
            <a:cxnSpLocks noChangeShapeType="1"/>
          </p:cNvCxnSpPr>
          <p:nvPr/>
        </p:nvCxnSpPr>
        <p:spPr bwMode="auto">
          <a:xfrm>
            <a:off x="7746086" y="421798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0" name="Straight Connector 59">
            <a:extLst>
              <a:ext uri="{FF2B5EF4-FFF2-40B4-BE49-F238E27FC236}">
                <a16:creationId xmlns:a16="http://schemas.microsoft.com/office/drawing/2014/main" id="{F09692DB-010F-4331-A77C-D3F54BC3B477}"/>
              </a:ext>
            </a:extLst>
          </p:cNvPr>
          <p:cNvCxnSpPr>
            <a:cxnSpLocks noChangeShapeType="1"/>
          </p:cNvCxnSpPr>
          <p:nvPr/>
        </p:nvCxnSpPr>
        <p:spPr bwMode="auto">
          <a:xfrm>
            <a:off x="7699538" y="450373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1" name="Straight Connector 60">
            <a:extLst>
              <a:ext uri="{FF2B5EF4-FFF2-40B4-BE49-F238E27FC236}">
                <a16:creationId xmlns:a16="http://schemas.microsoft.com/office/drawing/2014/main" id="{35A934E6-3FD6-4947-BE96-7FEF69DDADEF}"/>
              </a:ext>
            </a:extLst>
          </p:cNvPr>
          <p:cNvCxnSpPr>
            <a:cxnSpLocks noChangeShapeType="1"/>
          </p:cNvCxnSpPr>
          <p:nvPr/>
        </p:nvCxnSpPr>
        <p:spPr bwMode="auto">
          <a:xfrm flipH="1">
            <a:off x="7608555" y="45291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2" name="Straight Connector 51">
            <a:extLst>
              <a:ext uri="{FF2B5EF4-FFF2-40B4-BE49-F238E27FC236}">
                <a16:creationId xmlns:a16="http://schemas.microsoft.com/office/drawing/2014/main" id="{08FC0805-8C5E-46E6-996E-17765C941CF1}"/>
              </a:ext>
            </a:extLst>
          </p:cNvPr>
          <p:cNvCxnSpPr/>
          <p:nvPr/>
        </p:nvCxnSpPr>
        <p:spPr bwMode="auto">
          <a:xfrm flipH="1">
            <a:off x="8065577" y="4529139"/>
            <a:ext cx="42317" cy="263525"/>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53" name="Straight Connector 62">
            <a:extLst>
              <a:ext uri="{FF2B5EF4-FFF2-40B4-BE49-F238E27FC236}">
                <a16:creationId xmlns:a16="http://schemas.microsoft.com/office/drawing/2014/main" id="{752B5243-49EB-452A-9F26-9E0B6051CD23}"/>
              </a:ext>
            </a:extLst>
          </p:cNvPr>
          <p:cNvCxnSpPr>
            <a:cxnSpLocks noChangeShapeType="1"/>
          </p:cNvCxnSpPr>
          <p:nvPr/>
        </p:nvCxnSpPr>
        <p:spPr bwMode="auto">
          <a:xfrm>
            <a:off x="7650873" y="482123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4" name="Straight Connector 53">
            <a:extLst>
              <a:ext uri="{FF2B5EF4-FFF2-40B4-BE49-F238E27FC236}">
                <a16:creationId xmlns:a16="http://schemas.microsoft.com/office/drawing/2014/main" id="{1DB6D1CF-E4F9-4F83-A826-8601D15B3DE1}"/>
              </a:ext>
            </a:extLst>
          </p:cNvPr>
          <p:cNvCxnSpPr/>
          <p:nvPr/>
        </p:nvCxnSpPr>
        <p:spPr bwMode="auto">
          <a:xfrm>
            <a:off x="8234845" y="4821238"/>
            <a:ext cx="63475" cy="0"/>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55" name="Straight Connector 54">
            <a:extLst>
              <a:ext uri="{FF2B5EF4-FFF2-40B4-BE49-F238E27FC236}">
                <a16:creationId xmlns:a16="http://schemas.microsoft.com/office/drawing/2014/main" id="{9E35335D-4232-44FD-8B74-7EF96B606B80}"/>
              </a:ext>
            </a:extLst>
          </p:cNvPr>
          <p:cNvCxnSpPr/>
          <p:nvPr/>
        </p:nvCxnSpPr>
        <p:spPr bwMode="auto">
          <a:xfrm flipH="1">
            <a:off x="8507788" y="4211639"/>
            <a:ext cx="42317" cy="263525"/>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56" name="Straight Connector 65">
            <a:extLst>
              <a:ext uri="{FF2B5EF4-FFF2-40B4-BE49-F238E27FC236}">
                <a16:creationId xmlns:a16="http://schemas.microsoft.com/office/drawing/2014/main" id="{C1104BD9-3267-4F2D-87BC-FC8337BAABB8}"/>
              </a:ext>
            </a:extLst>
          </p:cNvPr>
          <p:cNvCxnSpPr>
            <a:cxnSpLocks noChangeShapeType="1"/>
          </p:cNvCxnSpPr>
          <p:nvPr/>
        </p:nvCxnSpPr>
        <p:spPr bwMode="auto">
          <a:xfrm flipH="1">
            <a:off x="8964809" y="42116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7" name="Straight Connector 66">
            <a:extLst>
              <a:ext uri="{FF2B5EF4-FFF2-40B4-BE49-F238E27FC236}">
                <a16:creationId xmlns:a16="http://schemas.microsoft.com/office/drawing/2014/main" id="{301483D3-85CB-4E63-86D7-AE2E447122A5}"/>
              </a:ext>
            </a:extLst>
          </p:cNvPr>
          <p:cNvCxnSpPr>
            <a:cxnSpLocks noChangeShapeType="1"/>
          </p:cNvCxnSpPr>
          <p:nvPr/>
        </p:nvCxnSpPr>
        <p:spPr bwMode="auto">
          <a:xfrm>
            <a:off x="8596654" y="421798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8" name="Straight Connector 67">
            <a:extLst>
              <a:ext uri="{FF2B5EF4-FFF2-40B4-BE49-F238E27FC236}">
                <a16:creationId xmlns:a16="http://schemas.microsoft.com/office/drawing/2014/main" id="{D18FE120-F9C3-4CD1-B572-D2CA99CFB2FE}"/>
              </a:ext>
            </a:extLst>
          </p:cNvPr>
          <p:cNvCxnSpPr>
            <a:cxnSpLocks noChangeShapeType="1"/>
          </p:cNvCxnSpPr>
          <p:nvPr/>
        </p:nvCxnSpPr>
        <p:spPr bwMode="auto">
          <a:xfrm>
            <a:off x="8550105" y="450373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9" name="Straight Connector 58">
            <a:extLst>
              <a:ext uri="{FF2B5EF4-FFF2-40B4-BE49-F238E27FC236}">
                <a16:creationId xmlns:a16="http://schemas.microsoft.com/office/drawing/2014/main" id="{9C1085B2-3621-4C4F-9137-748ED2DBF016}"/>
              </a:ext>
            </a:extLst>
          </p:cNvPr>
          <p:cNvCxnSpPr/>
          <p:nvPr/>
        </p:nvCxnSpPr>
        <p:spPr bwMode="auto">
          <a:xfrm flipH="1">
            <a:off x="8459123" y="4529139"/>
            <a:ext cx="42317" cy="263525"/>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60" name="Straight Connector 69">
            <a:extLst>
              <a:ext uri="{FF2B5EF4-FFF2-40B4-BE49-F238E27FC236}">
                <a16:creationId xmlns:a16="http://schemas.microsoft.com/office/drawing/2014/main" id="{4EE7690C-4D52-48DF-BC97-017751005CD4}"/>
              </a:ext>
            </a:extLst>
          </p:cNvPr>
          <p:cNvCxnSpPr>
            <a:cxnSpLocks noChangeShapeType="1"/>
          </p:cNvCxnSpPr>
          <p:nvPr/>
        </p:nvCxnSpPr>
        <p:spPr bwMode="auto">
          <a:xfrm flipH="1">
            <a:off x="8916144" y="45291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1" name="Straight Connector 70">
            <a:extLst>
              <a:ext uri="{FF2B5EF4-FFF2-40B4-BE49-F238E27FC236}">
                <a16:creationId xmlns:a16="http://schemas.microsoft.com/office/drawing/2014/main" id="{C7C87456-290C-4E6A-9D69-69EF86ED6BAF}"/>
              </a:ext>
            </a:extLst>
          </p:cNvPr>
          <p:cNvCxnSpPr>
            <a:cxnSpLocks noChangeShapeType="1"/>
          </p:cNvCxnSpPr>
          <p:nvPr/>
        </p:nvCxnSpPr>
        <p:spPr bwMode="auto">
          <a:xfrm>
            <a:off x="8501440" y="482123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2" name="Straight Connector 61">
            <a:extLst>
              <a:ext uri="{FF2B5EF4-FFF2-40B4-BE49-F238E27FC236}">
                <a16:creationId xmlns:a16="http://schemas.microsoft.com/office/drawing/2014/main" id="{61D19BC1-0E96-4AA2-BCC7-AF4AD4DF5882}"/>
              </a:ext>
            </a:extLst>
          </p:cNvPr>
          <p:cNvCxnSpPr/>
          <p:nvPr/>
        </p:nvCxnSpPr>
        <p:spPr bwMode="auto">
          <a:xfrm>
            <a:off x="9085412" y="4821238"/>
            <a:ext cx="63475" cy="0"/>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63" name="Straight Connector 72">
            <a:extLst>
              <a:ext uri="{FF2B5EF4-FFF2-40B4-BE49-F238E27FC236}">
                <a16:creationId xmlns:a16="http://schemas.microsoft.com/office/drawing/2014/main" id="{7C089E66-28AC-4BFF-B8CF-530FD8AB4CEC}"/>
              </a:ext>
            </a:extLst>
          </p:cNvPr>
          <p:cNvCxnSpPr>
            <a:cxnSpLocks noChangeShapeType="1"/>
          </p:cNvCxnSpPr>
          <p:nvPr/>
        </p:nvCxnSpPr>
        <p:spPr bwMode="auto">
          <a:xfrm flipH="1">
            <a:off x="9345661" y="42116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4" name="Straight Connector 73">
            <a:extLst>
              <a:ext uri="{FF2B5EF4-FFF2-40B4-BE49-F238E27FC236}">
                <a16:creationId xmlns:a16="http://schemas.microsoft.com/office/drawing/2014/main" id="{15D9BF0E-8C6F-4B74-A617-2C69BA0BA25C}"/>
              </a:ext>
            </a:extLst>
          </p:cNvPr>
          <p:cNvCxnSpPr>
            <a:cxnSpLocks noChangeShapeType="1"/>
          </p:cNvCxnSpPr>
          <p:nvPr/>
        </p:nvCxnSpPr>
        <p:spPr bwMode="auto">
          <a:xfrm flipH="1">
            <a:off x="9802682" y="42116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5" name="Straight Connector 64">
            <a:extLst>
              <a:ext uri="{FF2B5EF4-FFF2-40B4-BE49-F238E27FC236}">
                <a16:creationId xmlns:a16="http://schemas.microsoft.com/office/drawing/2014/main" id="{08561C7C-E7ED-4E0A-919C-8B02ADD27668}"/>
              </a:ext>
            </a:extLst>
          </p:cNvPr>
          <p:cNvCxnSpPr/>
          <p:nvPr/>
        </p:nvCxnSpPr>
        <p:spPr bwMode="auto">
          <a:xfrm>
            <a:off x="9434527" y="4217988"/>
            <a:ext cx="359693" cy="0"/>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66" name="Straight Connector 75">
            <a:extLst>
              <a:ext uri="{FF2B5EF4-FFF2-40B4-BE49-F238E27FC236}">
                <a16:creationId xmlns:a16="http://schemas.microsoft.com/office/drawing/2014/main" id="{D50DE0A9-D5B2-4BAA-BF14-268C12A471C6}"/>
              </a:ext>
            </a:extLst>
          </p:cNvPr>
          <p:cNvCxnSpPr>
            <a:cxnSpLocks noChangeShapeType="1"/>
          </p:cNvCxnSpPr>
          <p:nvPr/>
        </p:nvCxnSpPr>
        <p:spPr bwMode="auto">
          <a:xfrm>
            <a:off x="9387978" y="450373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7" name="Straight Connector 66">
            <a:extLst>
              <a:ext uri="{FF2B5EF4-FFF2-40B4-BE49-F238E27FC236}">
                <a16:creationId xmlns:a16="http://schemas.microsoft.com/office/drawing/2014/main" id="{8DB53610-7A39-41CD-A0BA-AE65CB2D7729}"/>
              </a:ext>
            </a:extLst>
          </p:cNvPr>
          <p:cNvCxnSpPr/>
          <p:nvPr/>
        </p:nvCxnSpPr>
        <p:spPr bwMode="auto">
          <a:xfrm flipH="1">
            <a:off x="9296996" y="4529139"/>
            <a:ext cx="42317" cy="263525"/>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68" name="Straight Connector 77">
            <a:extLst>
              <a:ext uri="{FF2B5EF4-FFF2-40B4-BE49-F238E27FC236}">
                <a16:creationId xmlns:a16="http://schemas.microsoft.com/office/drawing/2014/main" id="{37946577-640F-49C2-82CF-5E2B4BEF176D}"/>
              </a:ext>
            </a:extLst>
          </p:cNvPr>
          <p:cNvCxnSpPr>
            <a:cxnSpLocks noChangeShapeType="1"/>
          </p:cNvCxnSpPr>
          <p:nvPr/>
        </p:nvCxnSpPr>
        <p:spPr bwMode="auto">
          <a:xfrm flipH="1">
            <a:off x="9754017" y="45291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9" name="Straight Connector 68">
            <a:extLst>
              <a:ext uri="{FF2B5EF4-FFF2-40B4-BE49-F238E27FC236}">
                <a16:creationId xmlns:a16="http://schemas.microsoft.com/office/drawing/2014/main" id="{2A26BFDA-5C58-49FD-9BA4-19AB2CD333D0}"/>
              </a:ext>
            </a:extLst>
          </p:cNvPr>
          <p:cNvCxnSpPr/>
          <p:nvPr/>
        </p:nvCxnSpPr>
        <p:spPr bwMode="auto">
          <a:xfrm>
            <a:off x="9339313" y="4821238"/>
            <a:ext cx="359693" cy="0"/>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70" name="Straight Connector 69">
            <a:extLst>
              <a:ext uri="{FF2B5EF4-FFF2-40B4-BE49-F238E27FC236}">
                <a16:creationId xmlns:a16="http://schemas.microsoft.com/office/drawing/2014/main" id="{9D0F552C-FB32-4DA2-9BD2-6F33DC803171}"/>
              </a:ext>
            </a:extLst>
          </p:cNvPr>
          <p:cNvCxnSpPr/>
          <p:nvPr/>
        </p:nvCxnSpPr>
        <p:spPr bwMode="auto">
          <a:xfrm>
            <a:off x="9923285" y="4821238"/>
            <a:ext cx="63475" cy="0"/>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418013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AHB 7-Segment Display</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4" y="1272189"/>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The implementation of the 7-segment display varies from device to device; for example, </a:t>
            </a:r>
            <a:r>
              <a:rPr lang="en-IN" altLang="en-US" dirty="0" err="1">
                <a:ea typeface="ＭＳ Ｐゴシック" panose="020B0600070205080204" pitchFamily="34" charset="-128"/>
              </a:rPr>
              <a:t>Digilent</a:t>
            </a:r>
            <a:r>
              <a:rPr lang="en-IN" altLang="en-US" dirty="0">
                <a:ea typeface="ＭＳ Ｐゴシック" panose="020B0600070205080204" pitchFamily="34" charset="-128"/>
              </a:rPr>
              <a:t> </a:t>
            </a:r>
            <a:r>
              <a:rPr lang="en-IN" altLang="en-US" dirty="0" err="1">
                <a:ea typeface="ＭＳ Ｐゴシック" panose="020B0600070205080204" pitchFamily="34" charset="-128"/>
              </a:rPr>
              <a:t>Nexys</a:t>
            </a:r>
            <a:r>
              <a:rPr lang="en-IN" altLang="en-US" dirty="0">
                <a:ea typeface="ＭＳ Ｐゴシック" panose="020B0600070205080204" pitchFamily="34" charset="-128"/>
              </a:rPr>
              <a:t> series board uses twelve pins to control the 7-segment display</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Segment [6:0]: used to switch on or off one segment</a:t>
            </a:r>
          </a:p>
          <a:p>
            <a:pPr lvl="1"/>
            <a:r>
              <a:rPr lang="en-IN" altLang="en-US" dirty="0">
                <a:ea typeface="ＭＳ Ｐゴシック" panose="020B0600070205080204" pitchFamily="34" charset="-128"/>
              </a:rPr>
              <a:t>Dot [0:0]: used to switch the dot bit for one digit</a:t>
            </a:r>
          </a:p>
          <a:p>
            <a:pPr lvl="1"/>
            <a:r>
              <a:rPr lang="en-IN" altLang="en-US" dirty="0">
                <a:ea typeface="ＭＳ Ｐゴシック" panose="020B0600070205080204" pitchFamily="34" charset="-128"/>
              </a:rPr>
              <a:t>Anode [3:0]: used to select the four digits, switch on by “0”</a:t>
            </a:r>
            <a:endParaRPr lang="en-US" altLang="en-US" dirty="0">
              <a:ea typeface="ＭＳ Ｐゴシック" panose="020B0600070205080204" pitchFamily="34" charset="-128"/>
            </a:endParaRPr>
          </a:p>
        </p:txBody>
      </p:sp>
      <p:pic>
        <p:nvPicPr>
          <p:cNvPr id="5" name="Picture 3">
            <a:extLst>
              <a:ext uri="{FF2B5EF4-FFF2-40B4-BE49-F238E27FC236}">
                <a16:creationId xmlns:a16="http://schemas.microsoft.com/office/drawing/2014/main" id="{B4AE9C77-1B44-4187-8EF8-2CD5A2983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686" y="3315302"/>
            <a:ext cx="6728371" cy="3109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4848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AHB 7-Segment Display</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352425" y="1133475"/>
            <a:ext cx="11180763" cy="4086225"/>
          </a:xfrm>
        </p:spPr>
        <p:txBody>
          <a:bodyPr wrap="square" numCol="1" anchor="t" anchorCtr="0" compatLnSpc="1">
            <a:prstTxWarp prst="textNoShape">
              <a:avLst/>
            </a:prstTxWarp>
          </a:bodyPr>
          <a:lstStyle/>
          <a:p>
            <a:r>
              <a:rPr lang="en-GB" sz="2000" dirty="0"/>
              <a:t>To display different values on four digits, they need to be enabled one by one. For example, to display “1234,” the sequence can be:</a:t>
            </a:r>
            <a:endParaRPr lang="en-US" altLang="en-US" sz="2000" dirty="0">
              <a:ea typeface="ＭＳ Ｐゴシック" panose="020B0600070205080204" pitchFamily="34" charset="-128"/>
            </a:endParaRPr>
          </a:p>
          <a:p>
            <a:pPr lvl="1"/>
            <a:r>
              <a:rPr lang="en-US" altLang="en-US" sz="1600" dirty="0">
                <a:ea typeface="ＭＳ Ｐゴシック" panose="020B0600070205080204" pitchFamily="34" charset="-128"/>
              </a:rPr>
              <a:t>Anode [3:0]=0111; segment [6:0] = “1”</a:t>
            </a:r>
          </a:p>
          <a:p>
            <a:pPr lvl="1"/>
            <a:r>
              <a:rPr lang="en-US" altLang="en-US" sz="1600" dirty="0">
                <a:ea typeface="ＭＳ Ｐゴシック" panose="020B0600070205080204" pitchFamily="34" charset="-128"/>
              </a:rPr>
              <a:t>Anode [3:0]=1011; segment [6:0] = “2”; and so on </a:t>
            </a:r>
          </a:p>
          <a:p>
            <a:r>
              <a:rPr lang="en-GB" sz="2000" dirty="0"/>
              <a:t>The looping frequency can be set to about 1000Hz, which is</a:t>
            </a:r>
            <a:endParaRPr lang="en-US" altLang="en-US" sz="2000" dirty="0">
              <a:ea typeface="ＭＳ Ｐゴシック" panose="020B0600070205080204" pitchFamily="34" charset="-128"/>
            </a:endParaRPr>
          </a:p>
          <a:p>
            <a:pPr lvl="1"/>
            <a:r>
              <a:rPr lang="en-IN" altLang="en-US" sz="1600" dirty="0">
                <a:ea typeface="ＭＳ Ｐゴシック" panose="020B0600070205080204" pitchFamily="34" charset="-128"/>
              </a:rPr>
              <a:t>Slow enough to allow each anode to switch on</a:t>
            </a:r>
          </a:p>
          <a:p>
            <a:pPr lvl="1"/>
            <a:r>
              <a:rPr lang="en-IN" altLang="en-US" sz="1600" dirty="0">
                <a:ea typeface="ＭＳ Ｐゴシック" panose="020B0600070205080204" pitchFamily="34" charset="-128"/>
              </a:rPr>
              <a:t>Fast enough for the human eye to visualize that all of the digits are on at the same time</a:t>
            </a:r>
          </a:p>
          <a:p>
            <a:pPr lvl="1"/>
            <a:endParaRPr lang="en-US" altLang="en-US" sz="1600" dirty="0">
              <a:ea typeface="ＭＳ Ｐゴシック" panose="020B0600070205080204" pitchFamily="34" charset="-128"/>
            </a:endParaRPr>
          </a:p>
        </p:txBody>
      </p:sp>
      <p:sp>
        <p:nvSpPr>
          <p:cNvPr id="3" name="Parallelogram 2">
            <a:extLst>
              <a:ext uri="{FF2B5EF4-FFF2-40B4-BE49-F238E27FC236}">
                <a16:creationId xmlns:a16="http://schemas.microsoft.com/office/drawing/2014/main" id="{CBEDC26D-30CB-4874-AF6A-5C53ADE93198}"/>
              </a:ext>
            </a:extLst>
          </p:cNvPr>
          <p:cNvSpPr/>
          <p:nvPr/>
        </p:nvSpPr>
        <p:spPr>
          <a:xfrm>
            <a:off x="4623688" y="4008897"/>
            <a:ext cx="1100173" cy="131347"/>
          </a:xfrm>
          <a:prstGeom prst="parallelogram">
            <a:avLst/>
          </a:prstGeom>
          <a:solidFill>
            <a:srgbClr val="FF0000"/>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Parallelogram 16">
            <a:extLst>
              <a:ext uri="{FF2B5EF4-FFF2-40B4-BE49-F238E27FC236}">
                <a16:creationId xmlns:a16="http://schemas.microsoft.com/office/drawing/2014/main" id="{7AF91B43-3127-41CB-A6E6-62897D9E5EAF}"/>
              </a:ext>
            </a:extLst>
          </p:cNvPr>
          <p:cNvSpPr/>
          <p:nvPr/>
        </p:nvSpPr>
        <p:spPr>
          <a:xfrm>
            <a:off x="4464180" y="4618197"/>
            <a:ext cx="1096184" cy="131347"/>
          </a:xfrm>
          <a:prstGeom prst="parallelogram">
            <a:avLst/>
          </a:prstGeom>
          <a:solidFill>
            <a:srgbClr val="FF0000"/>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Parallelogram 17">
            <a:extLst>
              <a:ext uri="{FF2B5EF4-FFF2-40B4-BE49-F238E27FC236}">
                <a16:creationId xmlns:a16="http://schemas.microsoft.com/office/drawing/2014/main" id="{CD46A469-0CF2-4A37-8C8D-3AC64442F07C}"/>
              </a:ext>
            </a:extLst>
          </p:cNvPr>
          <p:cNvSpPr/>
          <p:nvPr/>
        </p:nvSpPr>
        <p:spPr>
          <a:xfrm>
            <a:off x="4302256" y="5223167"/>
            <a:ext cx="1095374" cy="131347"/>
          </a:xfrm>
          <a:prstGeom prst="parallelogram">
            <a:avLst/>
          </a:prstGeom>
          <a:solidFill>
            <a:srgbClr val="FF0000"/>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Parallelogram 19">
            <a:extLst>
              <a:ext uri="{FF2B5EF4-FFF2-40B4-BE49-F238E27FC236}">
                <a16:creationId xmlns:a16="http://schemas.microsoft.com/office/drawing/2014/main" id="{F138E446-E098-45CE-9F56-3FC98AEF648E}"/>
              </a:ext>
            </a:extLst>
          </p:cNvPr>
          <p:cNvSpPr/>
          <p:nvPr/>
        </p:nvSpPr>
        <p:spPr>
          <a:xfrm rot="17062753" flipH="1">
            <a:off x="4085320" y="4246102"/>
            <a:ext cx="682867" cy="156460"/>
          </a:xfrm>
          <a:prstGeom prst="parallelogram">
            <a:avLst>
              <a:gd name="adj" fmla="val 25442"/>
            </a:avLst>
          </a:prstGeom>
          <a:solidFill>
            <a:schemeClr val="bg1">
              <a:lumMod val="8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Parallelogram 20">
            <a:extLst>
              <a:ext uri="{FF2B5EF4-FFF2-40B4-BE49-F238E27FC236}">
                <a16:creationId xmlns:a16="http://schemas.microsoft.com/office/drawing/2014/main" id="{89F9246B-C031-461D-9E13-BA6BE1708AA3}"/>
              </a:ext>
            </a:extLst>
          </p:cNvPr>
          <p:cNvSpPr/>
          <p:nvPr/>
        </p:nvSpPr>
        <p:spPr>
          <a:xfrm rot="17062753" flipH="1">
            <a:off x="3895620" y="4960325"/>
            <a:ext cx="687884" cy="156460"/>
          </a:xfrm>
          <a:prstGeom prst="parallelogram">
            <a:avLst>
              <a:gd name="adj" fmla="val 25442"/>
            </a:avLst>
          </a:prstGeom>
          <a:solidFill>
            <a:srgbClr val="FF0000"/>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Parallelogram 21">
            <a:extLst>
              <a:ext uri="{FF2B5EF4-FFF2-40B4-BE49-F238E27FC236}">
                <a16:creationId xmlns:a16="http://schemas.microsoft.com/office/drawing/2014/main" id="{44C3D393-1E03-4949-B2D6-4D61DB423FCD}"/>
              </a:ext>
            </a:extLst>
          </p:cNvPr>
          <p:cNvSpPr/>
          <p:nvPr/>
        </p:nvSpPr>
        <p:spPr>
          <a:xfrm rot="17062753" flipH="1">
            <a:off x="5436596" y="4248069"/>
            <a:ext cx="686925" cy="156460"/>
          </a:xfrm>
          <a:prstGeom prst="parallelogram">
            <a:avLst>
              <a:gd name="adj" fmla="val 25442"/>
            </a:avLst>
          </a:prstGeom>
          <a:solidFill>
            <a:srgbClr val="FF0000"/>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Parallelogram 22">
            <a:extLst>
              <a:ext uri="{FF2B5EF4-FFF2-40B4-BE49-F238E27FC236}">
                <a16:creationId xmlns:a16="http://schemas.microsoft.com/office/drawing/2014/main" id="{17A9564E-54DB-485D-808B-E633EF6D4623}"/>
              </a:ext>
            </a:extLst>
          </p:cNvPr>
          <p:cNvSpPr/>
          <p:nvPr/>
        </p:nvSpPr>
        <p:spPr>
          <a:xfrm rot="17062753" flipH="1">
            <a:off x="5246177" y="4951694"/>
            <a:ext cx="705703" cy="156460"/>
          </a:xfrm>
          <a:prstGeom prst="parallelogram">
            <a:avLst>
              <a:gd name="adj" fmla="val 25442"/>
            </a:avLst>
          </a:prstGeom>
          <a:solidFill>
            <a:schemeClr val="bg1">
              <a:lumMod val="8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Parallelogram 24">
            <a:extLst>
              <a:ext uri="{FF2B5EF4-FFF2-40B4-BE49-F238E27FC236}">
                <a16:creationId xmlns:a16="http://schemas.microsoft.com/office/drawing/2014/main" id="{84FE2F9E-D67C-4148-8584-3FE1DE7B54F7}"/>
              </a:ext>
            </a:extLst>
          </p:cNvPr>
          <p:cNvSpPr/>
          <p:nvPr/>
        </p:nvSpPr>
        <p:spPr>
          <a:xfrm>
            <a:off x="2460283" y="3991397"/>
            <a:ext cx="1100173" cy="131347"/>
          </a:xfrm>
          <a:prstGeom prst="parallelogram">
            <a:avLst/>
          </a:prstGeom>
          <a:solidFill>
            <a:schemeClr val="bg1">
              <a:lumMod val="8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Parallelogram 25">
            <a:extLst>
              <a:ext uri="{FF2B5EF4-FFF2-40B4-BE49-F238E27FC236}">
                <a16:creationId xmlns:a16="http://schemas.microsoft.com/office/drawing/2014/main" id="{E3D83390-0424-47FE-B701-E5610E1548A7}"/>
              </a:ext>
            </a:extLst>
          </p:cNvPr>
          <p:cNvSpPr/>
          <p:nvPr/>
        </p:nvSpPr>
        <p:spPr>
          <a:xfrm>
            <a:off x="2300775" y="4600697"/>
            <a:ext cx="1096184" cy="131347"/>
          </a:xfrm>
          <a:prstGeom prst="parallelogram">
            <a:avLst/>
          </a:prstGeom>
          <a:solidFill>
            <a:schemeClr val="bg1">
              <a:lumMod val="8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Parallelogram 26">
            <a:extLst>
              <a:ext uri="{FF2B5EF4-FFF2-40B4-BE49-F238E27FC236}">
                <a16:creationId xmlns:a16="http://schemas.microsoft.com/office/drawing/2014/main" id="{63B22402-C7D8-4DA3-8F36-F2086D43C3E0}"/>
              </a:ext>
            </a:extLst>
          </p:cNvPr>
          <p:cNvSpPr/>
          <p:nvPr/>
        </p:nvSpPr>
        <p:spPr>
          <a:xfrm>
            <a:off x="2138851" y="5205667"/>
            <a:ext cx="1095374" cy="131347"/>
          </a:xfrm>
          <a:prstGeom prst="parallelogram">
            <a:avLst/>
          </a:prstGeom>
          <a:solidFill>
            <a:schemeClr val="bg1">
              <a:lumMod val="8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Parallelogram 27">
            <a:extLst>
              <a:ext uri="{FF2B5EF4-FFF2-40B4-BE49-F238E27FC236}">
                <a16:creationId xmlns:a16="http://schemas.microsoft.com/office/drawing/2014/main" id="{24751E26-CF86-4414-AB7F-02715F1EC2C1}"/>
              </a:ext>
            </a:extLst>
          </p:cNvPr>
          <p:cNvSpPr/>
          <p:nvPr/>
        </p:nvSpPr>
        <p:spPr>
          <a:xfrm rot="17062753" flipH="1">
            <a:off x="1921915" y="4228602"/>
            <a:ext cx="682867" cy="156460"/>
          </a:xfrm>
          <a:prstGeom prst="parallelogram">
            <a:avLst>
              <a:gd name="adj" fmla="val 25442"/>
            </a:avLst>
          </a:prstGeom>
          <a:solidFill>
            <a:schemeClr val="bg1">
              <a:lumMod val="8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Parallelogram 28">
            <a:extLst>
              <a:ext uri="{FF2B5EF4-FFF2-40B4-BE49-F238E27FC236}">
                <a16:creationId xmlns:a16="http://schemas.microsoft.com/office/drawing/2014/main" id="{EE36A1AA-19EE-4D40-AFDA-CB0070112D60}"/>
              </a:ext>
            </a:extLst>
          </p:cNvPr>
          <p:cNvSpPr/>
          <p:nvPr/>
        </p:nvSpPr>
        <p:spPr>
          <a:xfrm rot="17062753" flipH="1">
            <a:off x="1732215" y="4942825"/>
            <a:ext cx="687884" cy="156460"/>
          </a:xfrm>
          <a:prstGeom prst="parallelogram">
            <a:avLst>
              <a:gd name="adj" fmla="val 25442"/>
            </a:avLst>
          </a:prstGeom>
          <a:solidFill>
            <a:schemeClr val="bg1">
              <a:lumMod val="8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Parallelogram 29">
            <a:extLst>
              <a:ext uri="{FF2B5EF4-FFF2-40B4-BE49-F238E27FC236}">
                <a16:creationId xmlns:a16="http://schemas.microsoft.com/office/drawing/2014/main" id="{C4F390B7-72C1-48AB-8C78-5199AD11A223}"/>
              </a:ext>
            </a:extLst>
          </p:cNvPr>
          <p:cNvSpPr/>
          <p:nvPr/>
        </p:nvSpPr>
        <p:spPr>
          <a:xfrm rot="17062753" flipH="1">
            <a:off x="3273191" y="4230569"/>
            <a:ext cx="686925" cy="156460"/>
          </a:xfrm>
          <a:prstGeom prst="parallelogram">
            <a:avLst>
              <a:gd name="adj" fmla="val 25442"/>
            </a:avLst>
          </a:prstGeom>
          <a:solidFill>
            <a:srgbClr val="FF0000"/>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Parallelogram 30">
            <a:extLst>
              <a:ext uri="{FF2B5EF4-FFF2-40B4-BE49-F238E27FC236}">
                <a16:creationId xmlns:a16="http://schemas.microsoft.com/office/drawing/2014/main" id="{9B1A17A7-093D-40CC-82F4-00C29B625BB9}"/>
              </a:ext>
            </a:extLst>
          </p:cNvPr>
          <p:cNvSpPr/>
          <p:nvPr/>
        </p:nvSpPr>
        <p:spPr>
          <a:xfrm rot="17062753" flipH="1">
            <a:off x="3082772" y="4934194"/>
            <a:ext cx="705703" cy="156460"/>
          </a:xfrm>
          <a:prstGeom prst="parallelogram">
            <a:avLst>
              <a:gd name="adj" fmla="val 25442"/>
            </a:avLst>
          </a:prstGeom>
          <a:solidFill>
            <a:srgbClr val="FF0000"/>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Parallelogram 38">
            <a:extLst>
              <a:ext uri="{FF2B5EF4-FFF2-40B4-BE49-F238E27FC236}">
                <a16:creationId xmlns:a16="http://schemas.microsoft.com/office/drawing/2014/main" id="{AD083011-5CF1-4349-AB5B-D8C07AA399FE}"/>
              </a:ext>
            </a:extLst>
          </p:cNvPr>
          <p:cNvSpPr/>
          <p:nvPr/>
        </p:nvSpPr>
        <p:spPr>
          <a:xfrm>
            <a:off x="6823205" y="4003456"/>
            <a:ext cx="1100173" cy="131347"/>
          </a:xfrm>
          <a:prstGeom prst="parallelogram">
            <a:avLst/>
          </a:prstGeom>
          <a:solidFill>
            <a:srgbClr val="FF0000"/>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Parallelogram 39">
            <a:extLst>
              <a:ext uri="{FF2B5EF4-FFF2-40B4-BE49-F238E27FC236}">
                <a16:creationId xmlns:a16="http://schemas.microsoft.com/office/drawing/2014/main" id="{8BAAD2B5-0D32-4780-A960-BA9930B53AFF}"/>
              </a:ext>
            </a:extLst>
          </p:cNvPr>
          <p:cNvSpPr/>
          <p:nvPr/>
        </p:nvSpPr>
        <p:spPr>
          <a:xfrm>
            <a:off x="6663697" y="4612756"/>
            <a:ext cx="1096184" cy="131347"/>
          </a:xfrm>
          <a:prstGeom prst="parallelogram">
            <a:avLst/>
          </a:prstGeom>
          <a:solidFill>
            <a:srgbClr val="FF0000"/>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Parallelogram 40">
            <a:extLst>
              <a:ext uri="{FF2B5EF4-FFF2-40B4-BE49-F238E27FC236}">
                <a16:creationId xmlns:a16="http://schemas.microsoft.com/office/drawing/2014/main" id="{04AB3A41-13D7-4E01-9111-EB762F9A7610}"/>
              </a:ext>
            </a:extLst>
          </p:cNvPr>
          <p:cNvSpPr/>
          <p:nvPr/>
        </p:nvSpPr>
        <p:spPr>
          <a:xfrm>
            <a:off x="6501773" y="5217726"/>
            <a:ext cx="1095374" cy="131347"/>
          </a:xfrm>
          <a:prstGeom prst="parallelogram">
            <a:avLst/>
          </a:prstGeom>
          <a:solidFill>
            <a:schemeClr val="bg1">
              <a:lumMod val="8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Parallelogram 41">
            <a:extLst>
              <a:ext uri="{FF2B5EF4-FFF2-40B4-BE49-F238E27FC236}">
                <a16:creationId xmlns:a16="http://schemas.microsoft.com/office/drawing/2014/main" id="{977E943C-368F-4ECD-94BB-AF52D0B24FC0}"/>
              </a:ext>
            </a:extLst>
          </p:cNvPr>
          <p:cNvSpPr/>
          <p:nvPr/>
        </p:nvSpPr>
        <p:spPr>
          <a:xfrm rot="17062753" flipH="1">
            <a:off x="6284837" y="4240661"/>
            <a:ext cx="682867" cy="156460"/>
          </a:xfrm>
          <a:prstGeom prst="parallelogram">
            <a:avLst>
              <a:gd name="adj" fmla="val 25442"/>
            </a:avLst>
          </a:prstGeom>
          <a:solidFill>
            <a:srgbClr val="FF0000"/>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Parallelogram 42">
            <a:extLst>
              <a:ext uri="{FF2B5EF4-FFF2-40B4-BE49-F238E27FC236}">
                <a16:creationId xmlns:a16="http://schemas.microsoft.com/office/drawing/2014/main" id="{DF93019C-5E8E-411B-8F4B-6292FB76805F}"/>
              </a:ext>
            </a:extLst>
          </p:cNvPr>
          <p:cNvSpPr/>
          <p:nvPr/>
        </p:nvSpPr>
        <p:spPr>
          <a:xfrm rot="17062753" flipH="1">
            <a:off x="6095137" y="4954884"/>
            <a:ext cx="687884" cy="156460"/>
          </a:xfrm>
          <a:prstGeom prst="parallelogram">
            <a:avLst>
              <a:gd name="adj" fmla="val 25442"/>
            </a:avLst>
          </a:prstGeom>
          <a:solidFill>
            <a:srgbClr val="FF0000"/>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Parallelogram 43">
            <a:extLst>
              <a:ext uri="{FF2B5EF4-FFF2-40B4-BE49-F238E27FC236}">
                <a16:creationId xmlns:a16="http://schemas.microsoft.com/office/drawing/2014/main" id="{7A5FB4FC-790E-4E37-8F75-07FFDC32F3AC}"/>
              </a:ext>
            </a:extLst>
          </p:cNvPr>
          <p:cNvSpPr/>
          <p:nvPr/>
        </p:nvSpPr>
        <p:spPr>
          <a:xfrm rot="17062753" flipH="1">
            <a:off x="7636113" y="4242628"/>
            <a:ext cx="686925" cy="156460"/>
          </a:xfrm>
          <a:prstGeom prst="parallelogram">
            <a:avLst>
              <a:gd name="adj" fmla="val 25442"/>
            </a:avLst>
          </a:prstGeom>
          <a:solidFill>
            <a:srgbClr val="FF0000"/>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Parallelogram 44">
            <a:extLst>
              <a:ext uri="{FF2B5EF4-FFF2-40B4-BE49-F238E27FC236}">
                <a16:creationId xmlns:a16="http://schemas.microsoft.com/office/drawing/2014/main" id="{D4307F79-8DB4-40E6-9C44-674F8EC02FCD}"/>
              </a:ext>
            </a:extLst>
          </p:cNvPr>
          <p:cNvSpPr/>
          <p:nvPr/>
        </p:nvSpPr>
        <p:spPr>
          <a:xfrm rot="17062753" flipH="1">
            <a:off x="7445694" y="4946253"/>
            <a:ext cx="705703" cy="156460"/>
          </a:xfrm>
          <a:prstGeom prst="parallelogram">
            <a:avLst>
              <a:gd name="adj" fmla="val 25442"/>
            </a:avLst>
          </a:prstGeom>
          <a:solidFill>
            <a:srgbClr val="FF0000"/>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B8E3D663-F262-4612-AA30-35B2751B9A5E}"/>
              </a:ext>
            </a:extLst>
          </p:cNvPr>
          <p:cNvSpPr txBox="1"/>
          <p:nvPr/>
        </p:nvSpPr>
        <p:spPr>
          <a:xfrm>
            <a:off x="2045871" y="5625487"/>
            <a:ext cx="1223092" cy="290849"/>
          </a:xfrm>
          <a:prstGeom prst="rect">
            <a:avLst/>
          </a:prstGeom>
          <a:noFill/>
        </p:spPr>
        <p:txBody>
          <a:bodyPr wrap="non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GB" sz="2100" kern="1200" dirty="0">
                <a:solidFill>
                  <a:schemeClr val="tx2"/>
                </a:solidFill>
                <a:latin typeface="+mn-lt"/>
                <a:ea typeface="+mn-ea"/>
                <a:cs typeface="+mn-cs"/>
              </a:rPr>
              <a:t>Number ‘1’</a:t>
            </a:r>
          </a:p>
        </p:txBody>
      </p:sp>
      <p:sp>
        <p:nvSpPr>
          <p:cNvPr id="47" name="TextBox 46">
            <a:extLst>
              <a:ext uri="{FF2B5EF4-FFF2-40B4-BE49-F238E27FC236}">
                <a16:creationId xmlns:a16="http://schemas.microsoft.com/office/drawing/2014/main" id="{DF9A2C89-AA9F-4013-BA33-9056355D3D37}"/>
              </a:ext>
            </a:extLst>
          </p:cNvPr>
          <p:cNvSpPr txBox="1"/>
          <p:nvPr/>
        </p:nvSpPr>
        <p:spPr>
          <a:xfrm>
            <a:off x="4174538" y="5625486"/>
            <a:ext cx="1223092" cy="290849"/>
          </a:xfrm>
          <a:prstGeom prst="rect">
            <a:avLst/>
          </a:prstGeom>
          <a:noFill/>
        </p:spPr>
        <p:txBody>
          <a:bodyPr wrap="non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GB" sz="2100" kern="1200" dirty="0">
                <a:solidFill>
                  <a:schemeClr val="tx2"/>
                </a:solidFill>
                <a:latin typeface="+mn-lt"/>
                <a:ea typeface="+mn-ea"/>
                <a:cs typeface="+mn-cs"/>
              </a:rPr>
              <a:t>Number ‘2’</a:t>
            </a:r>
          </a:p>
        </p:txBody>
      </p:sp>
      <p:sp>
        <p:nvSpPr>
          <p:cNvPr id="48" name="TextBox 47">
            <a:extLst>
              <a:ext uri="{FF2B5EF4-FFF2-40B4-BE49-F238E27FC236}">
                <a16:creationId xmlns:a16="http://schemas.microsoft.com/office/drawing/2014/main" id="{4C3029C8-3F4A-445F-94CD-F0BFCDE12EE2}"/>
              </a:ext>
            </a:extLst>
          </p:cNvPr>
          <p:cNvSpPr txBox="1"/>
          <p:nvPr/>
        </p:nvSpPr>
        <p:spPr>
          <a:xfrm>
            <a:off x="6564712" y="5595431"/>
            <a:ext cx="969496" cy="290849"/>
          </a:xfrm>
          <a:prstGeom prst="rect">
            <a:avLst/>
          </a:prstGeom>
          <a:noFill/>
        </p:spPr>
        <p:txBody>
          <a:bodyPr wrap="non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GB" sz="2100" kern="1200" dirty="0">
                <a:solidFill>
                  <a:schemeClr val="tx2"/>
                </a:solidFill>
                <a:latin typeface="+mn-lt"/>
                <a:ea typeface="+mn-ea"/>
                <a:cs typeface="+mn-cs"/>
              </a:rPr>
              <a:t>Letter ‘A’</a:t>
            </a:r>
          </a:p>
        </p:txBody>
      </p:sp>
    </p:spTree>
    <p:extLst>
      <p:ext uri="{BB962C8B-B14F-4D97-AF65-F5344CB8AC3E}">
        <p14:creationId xmlns:p14="http://schemas.microsoft.com/office/powerpoint/2010/main" val="1030981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AHB 7-Segment Display</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46327" y="1124744"/>
            <a:ext cx="11180763" cy="4086225"/>
          </a:xfrm>
        </p:spPr>
        <p:txBody>
          <a:bodyPr wrap="square" numCol="1" anchor="t" anchorCtr="0" compatLnSpc="1">
            <a:prstTxWarp prst="textNoShape">
              <a:avLst/>
            </a:prstTxWarp>
          </a:bodyPr>
          <a:lstStyle/>
          <a:p>
            <a:r>
              <a:rPr lang="en-US" sz="2000" dirty="0"/>
              <a:t>The values of the four digits are stored in four registers.</a:t>
            </a:r>
          </a:p>
          <a:p>
            <a:r>
              <a:rPr lang="en-US" sz="2000" dirty="0"/>
              <a:t>The clock frequency is divided to loop the four digits.</a:t>
            </a:r>
            <a:endParaRPr lang="en-US" altLang="en-US" sz="2000" dirty="0">
              <a:ea typeface="ＭＳ Ｐゴシック" panose="020B0600070205080204" pitchFamily="34" charset="-128"/>
            </a:endParaRPr>
          </a:p>
          <a:p>
            <a:pPr lvl="1"/>
            <a:r>
              <a:rPr lang="en-US" altLang="en-US" sz="1600" dirty="0">
                <a:ea typeface="ＭＳ Ｐゴシック" panose="020B0600070205080204" pitchFamily="34" charset="-128"/>
              </a:rPr>
              <a:t>Here, we insert our first bullet.</a:t>
            </a:r>
          </a:p>
          <a:p>
            <a:pPr lvl="1"/>
            <a:r>
              <a:rPr lang="en-US" altLang="en-US" sz="1600" dirty="0">
                <a:ea typeface="ＭＳ Ｐゴシック" panose="020B0600070205080204" pitchFamily="34" charset="-128"/>
              </a:rPr>
              <a:t>Try to keep bullets short and to a minimum.</a:t>
            </a:r>
          </a:p>
          <a:p>
            <a:pPr lvl="2"/>
            <a:r>
              <a:rPr lang="en-US" altLang="en-US" sz="1600" dirty="0">
                <a:ea typeface="ＭＳ Ｐゴシック" panose="020B0600070205080204" pitchFamily="34" charset="-128"/>
              </a:rPr>
              <a:t>Next bullet level is slightly smaller for hierarchy</a:t>
            </a:r>
          </a:p>
        </p:txBody>
      </p:sp>
      <p:sp>
        <p:nvSpPr>
          <p:cNvPr id="5" name="Rectangle 4">
            <a:extLst>
              <a:ext uri="{FF2B5EF4-FFF2-40B4-BE49-F238E27FC236}">
                <a16:creationId xmlns:a16="http://schemas.microsoft.com/office/drawing/2014/main" id="{E42D52F8-FEB6-45E2-9BBA-1822C49DB0BB}"/>
              </a:ext>
            </a:extLst>
          </p:cNvPr>
          <p:cNvSpPr/>
          <p:nvPr/>
        </p:nvSpPr>
        <p:spPr bwMode="auto">
          <a:xfrm>
            <a:off x="1707699" y="3167856"/>
            <a:ext cx="8658017" cy="2908300"/>
          </a:xfrm>
          <a:prstGeom prst="rect">
            <a:avLst/>
          </a:prstGeom>
          <a:solidFill>
            <a:schemeClr val="bg1">
              <a:lumMod val="95000"/>
            </a:schemeClr>
          </a:solidFill>
          <a:ln w="19050" cap="flat" cmpd="sng" algn="ctr">
            <a:solidFill>
              <a:schemeClr val="bg1">
                <a:lumMod val="85000"/>
              </a:schemeClr>
            </a:solidFill>
            <a:prstDash val="sysDash"/>
            <a:round/>
            <a:headEnd type="none" w="med" len="med"/>
            <a:tailEnd type="none" w="med" len="med"/>
          </a:ln>
          <a:effectLst/>
        </p:spPr>
        <p:txBody>
          <a:bodyPr wrap="none" anchor="ctr"/>
          <a:lstStyle/>
          <a:p>
            <a:pPr algn="ctr">
              <a:defRPr/>
            </a:pPr>
            <a:endParaRPr lang="en-GB" dirty="0">
              <a:cs typeface="+mn-cs"/>
            </a:endParaRPr>
          </a:p>
        </p:txBody>
      </p:sp>
      <p:sp>
        <p:nvSpPr>
          <p:cNvPr id="6" name="Left-Right Arrow 34">
            <a:extLst>
              <a:ext uri="{FF2B5EF4-FFF2-40B4-BE49-F238E27FC236}">
                <a16:creationId xmlns:a16="http://schemas.microsoft.com/office/drawing/2014/main" id="{6C1B0F45-2703-43A0-BE0D-D17850C44BE8}"/>
              </a:ext>
            </a:extLst>
          </p:cNvPr>
          <p:cNvSpPr/>
          <p:nvPr/>
        </p:nvSpPr>
        <p:spPr bwMode="auto">
          <a:xfrm>
            <a:off x="941766" y="3763170"/>
            <a:ext cx="1533983"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Data [31:0] </a:t>
            </a:r>
          </a:p>
        </p:txBody>
      </p:sp>
      <p:sp>
        <p:nvSpPr>
          <p:cNvPr id="7" name="Left-Right Arrow 35">
            <a:extLst>
              <a:ext uri="{FF2B5EF4-FFF2-40B4-BE49-F238E27FC236}">
                <a16:creationId xmlns:a16="http://schemas.microsoft.com/office/drawing/2014/main" id="{75CF5BC9-77E9-425D-AD6A-0718C1C2EA8E}"/>
              </a:ext>
            </a:extLst>
          </p:cNvPr>
          <p:cNvSpPr/>
          <p:nvPr/>
        </p:nvSpPr>
        <p:spPr bwMode="auto">
          <a:xfrm>
            <a:off x="941766" y="4455320"/>
            <a:ext cx="1533983"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Addr [31:0] </a:t>
            </a:r>
          </a:p>
        </p:txBody>
      </p:sp>
      <p:sp>
        <p:nvSpPr>
          <p:cNvPr id="8" name="Left-Right Arrow 36">
            <a:extLst>
              <a:ext uri="{FF2B5EF4-FFF2-40B4-BE49-F238E27FC236}">
                <a16:creationId xmlns:a16="http://schemas.microsoft.com/office/drawing/2014/main" id="{DEAB0117-7FEE-4287-B6CA-38AEC6D5662F}"/>
              </a:ext>
            </a:extLst>
          </p:cNvPr>
          <p:cNvSpPr/>
          <p:nvPr/>
        </p:nvSpPr>
        <p:spPr bwMode="auto">
          <a:xfrm>
            <a:off x="941766" y="5115720"/>
            <a:ext cx="1533983"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Control [31:0] </a:t>
            </a:r>
          </a:p>
        </p:txBody>
      </p:sp>
      <p:sp>
        <p:nvSpPr>
          <p:cNvPr id="9" name="Right Arrow 37">
            <a:extLst>
              <a:ext uri="{FF2B5EF4-FFF2-40B4-BE49-F238E27FC236}">
                <a16:creationId xmlns:a16="http://schemas.microsoft.com/office/drawing/2014/main" id="{84308038-68E8-4DCC-8E9A-C1463A41B7D0}"/>
              </a:ext>
            </a:extLst>
          </p:cNvPr>
          <p:cNvSpPr/>
          <p:nvPr/>
        </p:nvSpPr>
        <p:spPr bwMode="auto">
          <a:xfrm>
            <a:off x="3698704" y="3556795"/>
            <a:ext cx="677069" cy="344487"/>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cs typeface="+mn-cs"/>
              </a:rPr>
              <a:t>addr</a:t>
            </a:r>
          </a:p>
        </p:txBody>
      </p:sp>
      <p:sp>
        <p:nvSpPr>
          <p:cNvPr id="10" name="Flowchart: Process 9">
            <a:extLst>
              <a:ext uri="{FF2B5EF4-FFF2-40B4-BE49-F238E27FC236}">
                <a16:creationId xmlns:a16="http://schemas.microsoft.com/office/drawing/2014/main" id="{AE52C120-6DF8-42B5-897C-F22B66D97106}"/>
              </a:ext>
            </a:extLst>
          </p:cNvPr>
          <p:cNvSpPr/>
          <p:nvPr/>
        </p:nvSpPr>
        <p:spPr bwMode="auto">
          <a:xfrm>
            <a:off x="4420206" y="3463132"/>
            <a:ext cx="1343558" cy="536575"/>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Address</a:t>
            </a:r>
          </a:p>
          <a:p>
            <a:pPr algn="ctr">
              <a:defRPr/>
            </a:pPr>
            <a:r>
              <a:rPr lang="en-GB" sz="1200" dirty="0"/>
              <a:t>Decoder</a:t>
            </a:r>
          </a:p>
        </p:txBody>
      </p:sp>
      <p:sp>
        <p:nvSpPr>
          <p:cNvPr id="11" name="Left-Right Arrow 39">
            <a:extLst>
              <a:ext uri="{FF2B5EF4-FFF2-40B4-BE49-F238E27FC236}">
                <a16:creationId xmlns:a16="http://schemas.microsoft.com/office/drawing/2014/main" id="{79764088-536B-4792-9D82-4FAA3DC40F24}"/>
              </a:ext>
            </a:extLst>
          </p:cNvPr>
          <p:cNvSpPr/>
          <p:nvPr/>
        </p:nvSpPr>
        <p:spPr bwMode="auto">
          <a:xfrm>
            <a:off x="3698704" y="4480719"/>
            <a:ext cx="2302034" cy="374650"/>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cs typeface="+mn-cs"/>
              </a:rPr>
              <a:t>Data </a:t>
            </a:r>
            <a:r>
              <a:rPr lang="en-GB" sz="1200" dirty="0"/>
              <a:t>[31:0] </a:t>
            </a:r>
            <a:r>
              <a:rPr lang="en-GB" sz="1200" dirty="0">
                <a:cs typeface="+mn-cs"/>
              </a:rPr>
              <a:t> </a:t>
            </a:r>
          </a:p>
        </p:txBody>
      </p:sp>
      <p:sp>
        <p:nvSpPr>
          <p:cNvPr id="12" name="Flowchart: Manual Operation 11">
            <a:extLst>
              <a:ext uri="{FF2B5EF4-FFF2-40B4-BE49-F238E27FC236}">
                <a16:creationId xmlns:a16="http://schemas.microsoft.com/office/drawing/2014/main" id="{B6526730-BE80-4302-9CA0-4E89772EAD0D}"/>
              </a:ext>
            </a:extLst>
          </p:cNvPr>
          <p:cNvSpPr/>
          <p:nvPr/>
        </p:nvSpPr>
        <p:spPr bwMode="auto">
          <a:xfrm rot="5400000">
            <a:off x="5494256" y="4480790"/>
            <a:ext cx="1374775" cy="361809"/>
          </a:xfrm>
          <a:prstGeom prst="flowChartManualOperation">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cxnSp>
        <p:nvCxnSpPr>
          <p:cNvPr id="13" name="Elbow Connector 41">
            <a:extLst>
              <a:ext uri="{FF2B5EF4-FFF2-40B4-BE49-F238E27FC236}">
                <a16:creationId xmlns:a16="http://schemas.microsoft.com/office/drawing/2014/main" id="{69A25A34-375C-4532-9466-8E8C73DE3E59}"/>
              </a:ext>
            </a:extLst>
          </p:cNvPr>
          <p:cNvCxnSpPr>
            <a:stCxn id="10" idx="3"/>
            <a:endCxn id="12" idx="1"/>
          </p:cNvCxnSpPr>
          <p:nvPr/>
        </p:nvCxnSpPr>
        <p:spPr bwMode="auto">
          <a:xfrm>
            <a:off x="5763764" y="3731419"/>
            <a:ext cx="416821" cy="381000"/>
          </a:xfrm>
          <a:prstGeom prst="bentConnector2">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14" name="Flowchart: Process 13">
            <a:extLst>
              <a:ext uri="{FF2B5EF4-FFF2-40B4-BE49-F238E27FC236}">
                <a16:creationId xmlns:a16="http://schemas.microsoft.com/office/drawing/2014/main" id="{60B71692-F110-490E-B343-DEACE4CAEBA2}"/>
              </a:ext>
            </a:extLst>
          </p:cNvPr>
          <p:cNvSpPr/>
          <p:nvPr/>
        </p:nvSpPr>
        <p:spPr bwMode="auto">
          <a:xfrm>
            <a:off x="6743398" y="4040981"/>
            <a:ext cx="1269504" cy="203200"/>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Digit 1 [3:0] </a:t>
            </a:r>
          </a:p>
        </p:txBody>
      </p:sp>
      <p:sp>
        <p:nvSpPr>
          <p:cNvPr id="15" name="Right Arrow 49">
            <a:extLst>
              <a:ext uri="{FF2B5EF4-FFF2-40B4-BE49-F238E27FC236}">
                <a16:creationId xmlns:a16="http://schemas.microsoft.com/office/drawing/2014/main" id="{A6E046E8-E6FA-4310-B62C-980EBFDB2E8B}"/>
              </a:ext>
            </a:extLst>
          </p:cNvPr>
          <p:cNvSpPr/>
          <p:nvPr/>
        </p:nvSpPr>
        <p:spPr bwMode="auto">
          <a:xfrm>
            <a:off x="6362547" y="4075906"/>
            <a:ext cx="380851" cy="152400"/>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sp>
        <p:nvSpPr>
          <p:cNvPr id="16" name="Flowchart: Process 15">
            <a:extLst>
              <a:ext uri="{FF2B5EF4-FFF2-40B4-BE49-F238E27FC236}">
                <a16:creationId xmlns:a16="http://schemas.microsoft.com/office/drawing/2014/main" id="{84CBB192-6458-4A3D-A043-9702A23F0645}"/>
              </a:ext>
            </a:extLst>
          </p:cNvPr>
          <p:cNvSpPr/>
          <p:nvPr/>
        </p:nvSpPr>
        <p:spPr bwMode="auto">
          <a:xfrm>
            <a:off x="6743398" y="4414044"/>
            <a:ext cx="1269504" cy="203200"/>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Digit 2 [3:0] </a:t>
            </a:r>
          </a:p>
        </p:txBody>
      </p:sp>
      <p:sp>
        <p:nvSpPr>
          <p:cNvPr id="17" name="Flowchart: Process 16">
            <a:extLst>
              <a:ext uri="{FF2B5EF4-FFF2-40B4-BE49-F238E27FC236}">
                <a16:creationId xmlns:a16="http://schemas.microsoft.com/office/drawing/2014/main" id="{702A3C1B-67D1-4888-AE9C-40BDF066EF6C}"/>
              </a:ext>
            </a:extLst>
          </p:cNvPr>
          <p:cNvSpPr/>
          <p:nvPr/>
        </p:nvSpPr>
        <p:spPr bwMode="auto">
          <a:xfrm>
            <a:off x="6743398" y="4785519"/>
            <a:ext cx="1269504" cy="203200"/>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Digit 3 [3:0] </a:t>
            </a:r>
          </a:p>
        </p:txBody>
      </p:sp>
      <p:sp>
        <p:nvSpPr>
          <p:cNvPr id="18" name="Flowchart: Process 17">
            <a:extLst>
              <a:ext uri="{FF2B5EF4-FFF2-40B4-BE49-F238E27FC236}">
                <a16:creationId xmlns:a16="http://schemas.microsoft.com/office/drawing/2014/main" id="{461183F7-7E40-4AE8-9D5A-E4615D2D8946}"/>
              </a:ext>
            </a:extLst>
          </p:cNvPr>
          <p:cNvSpPr/>
          <p:nvPr/>
        </p:nvSpPr>
        <p:spPr bwMode="auto">
          <a:xfrm>
            <a:off x="6743398" y="5150644"/>
            <a:ext cx="1269504" cy="203200"/>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Digit 4 [3:0] </a:t>
            </a:r>
          </a:p>
        </p:txBody>
      </p:sp>
      <p:sp>
        <p:nvSpPr>
          <p:cNvPr id="19" name="Right Arrow 54">
            <a:extLst>
              <a:ext uri="{FF2B5EF4-FFF2-40B4-BE49-F238E27FC236}">
                <a16:creationId xmlns:a16="http://schemas.microsoft.com/office/drawing/2014/main" id="{2C7A6C9F-ED92-4BDB-A493-AE78669E3BD4}"/>
              </a:ext>
            </a:extLst>
          </p:cNvPr>
          <p:cNvSpPr/>
          <p:nvPr/>
        </p:nvSpPr>
        <p:spPr bwMode="auto">
          <a:xfrm>
            <a:off x="6362547" y="4431506"/>
            <a:ext cx="380851" cy="153988"/>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sp>
        <p:nvSpPr>
          <p:cNvPr id="20" name="Right Arrow 55">
            <a:extLst>
              <a:ext uri="{FF2B5EF4-FFF2-40B4-BE49-F238E27FC236}">
                <a16:creationId xmlns:a16="http://schemas.microsoft.com/office/drawing/2014/main" id="{256104CA-EFE8-4422-A702-AFADCBEF8251}"/>
              </a:ext>
            </a:extLst>
          </p:cNvPr>
          <p:cNvSpPr/>
          <p:nvPr/>
        </p:nvSpPr>
        <p:spPr bwMode="auto">
          <a:xfrm>
            <a:off x="6362547" y="4807744"/>
            <a:ext cx="380851" cy="152400"/>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sp>
        <p:nvSpPr>
          <p:cNvPr id="21" name="Right Arrow 56">
            <a:extLst>
              <a:ext uri="{FF2B5EF4-FFF2-40B4-BE49-F238E27FC236}">
                <a16:creationId xmlns:a16="http://schemas.microsoft.com/office/drawing/2014/main" id="{7045028C-CCC0-4C7E-ACAE-8E31F0FD02D5}"/>
              </a:ext>
            </a:extLst>
          </p:cNvPr>
          <p:cNvSpPr/>
          <p:nvPr/>
        </p:nvSpPr>
        <p:spPr bwMode="auto">
          <a:xfrm>
            <a:off x="6362547" y="5166519"/>
            <a:ext cx="380851" cy="152400"/>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sp>
        <p:nvSpPr>
          <p:cNvPr id="22" name="Flowchart: Manual Operation 21">
            <a:extLst>
              <a:ext uri="{FF2B5EF4-FFF2-40B4-BE49-F238E27FC236}">
                <a16:creationId xmlns:a16="http://schemas.microsoft.com/office/drawing/2014/main" id="{10990D4B-E209-4ADC-AAAC-78F22E31BAF0}"/>
              </a:ext>
            </a:extLst>
          </p:cNvPr>
          <p:cNvSpPr/>
          <p:nvPr/>
        </p:nvSpPr>
        <p:spPr bwMode="auto">
          <a:xfrm rot="16200000">
            <a:off x="7906313" y="4480790"/>
            <a:ext cx="1374775" cy="361809"/>
          </a:xfrm>
          <a:prstGeom prst="flowChartManualOperation">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sp>
        <p:nvSpPr>
          <p:cNvPr id="23" name="Right Arrow 60">
            <a:extLst>
              <a:ext uri="{FF2B5EF4-FFF2-40B4-BE49-F238E27FC236}">
                <a16:creationId xmlns:a16="http://schemas.microsoft.com/office/drawing/2014/main" id="{F53FE7CE-9A78-4D6B-81CD-EB61D870982F}"/>
              </a:ext>
            </a:extLst>
          </p:cNvPr>
          <p:cNvSpPr/>
          <p:nvPr/>
        </p:nvSpPr>
        <p:spPr bwMode="auto">
          <a:xfrm>
            <a:off x="8012902" y="4075906"/>
            <a:ext cx="380851" cy="152400"/>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sp>
        <p:nvSpPr>
          <p:cNvPr id="24" name="Right Arrow 61">
            <a:extLst>
              <a:ext uri="{FF2B5EF4-FFF2-40B4-BE49-F238E27FC236}">
                <a16:creationId xmlns:a16="http://schemas.microsoft.com/office/drawing/2014/main" id="{171A1FF2-FF27-4896-B93B-1C656B1C9AA8}"/>
              </a:ext>
            </a:extLst>
          </p:cNvPr>
          <p:cNvSpPr/>
          <p:nvPr/>
        </p:nvSpPr>
        <p:spPr bwMode="auto">
          <a:xfrm>
            <a:off x="8012902" y="4431506"/>
            <a:ext cx="380851" cy="153988"/>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sp>
        <p:nvSpPr>
          <p:cNvPr id="25" name="Right Arrow 62">
            <a:extLst>
              <a:ext uri="{FF2B5EF4-FFF2-40B4-BE49-F238E27FC236}">
                <a16:creationId xmlns:a16="http://schemas.microsoft.com/office/drawing/2014/main" id="{79CF38A9-1DF9-40C8-B3AA-EDC147EE1392}"/>
              </a:ext>
            </a:extLst>
          </p:cNvPr>
          <p:cNvSpPr/>
          <p:nvPr/>
        </p:nvSpPr>
        <p:spPr bwMode="auto">
          <a:xfrm>
            <a:off x="8012902" y="4807744"/>
            <a:ext cx="380851" cy="152400"/>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sp>
        <p:nvSpPr>
          <p:cNvPr id="26" name="Right Arrow 63">
            <a:extLst>
              <a:ext uri="{FF2B5EF4-FFF2-40B4-BE49-F238E27FC236}">
                <a16:creationId xmlns:a16="http://schemas.microsoft.com/office/drawing/2014/main" id="{7699E667-B6DC-4F8E-9B05-E4FD04F00973}"/>
              </a:ext>
            </a:extLst>
          </p:cNvPr>
          <p:cNvSpPr/>
          <p:nvPr/>
        </p:nvSpPr>
        <p:spPr bwMode="auto">
          <a:xfrm>
            <a:off x="8012902" y="5166519"/>
            <a:ext cx="380851" cy="152400"/>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cxnSp>
        <p:nvCxnSpPr>
          <p:cNvPr id="27" name="Straight Arrow Connector 26">
            <a:extLst>
              <a:ext uri="{FF2B5EF4-FFF2-40B4-BE49-F238E27FC236}">
                <a16:creationId xmlns:a16="http://schemas.microsoft.com/office/drawing/2014/main" id="{FC4B7FAF-F6F6-4844-8D11-7026B8F2AFAF}"/>
              </a:ext>
            </a:extLst>
          </p:cNvPr>
          <p:cNvCxnSpPr>
            <a:endCxn id="28" idx="1"/>
          </p:cNvCxnSpPr>
          <p:nvPr/>
        </p:nvCxnSpPr>
        <p:spPr bwMode="auto">
          <a:xfrm>
            <a:off x="3643693" y="5720556"/>
            <a:ext cx="1806927"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28" name="Flowchart: Process 27">
            <a:extLst>
              <a:ext uri="{FF2B5EF4-FFF2-40B4-BE49-F238E27FC236}">
                <a16:creationId xmlns:a16="http://schemas.microsoft.com/office/drawing/2014/main" id="{8E9BF7AB-58A2-4E0F-B066-96E89F646945}"/>
              </a:ext>
            </a:extLst>
          </p:cNvPr>
          <p:cNvSpPr/>
          <p:nvPr/>
        </p:nvSpPr>
        <p:spPr bwMode="auto">
          <a:xfrm>
            <a:off x="5450620" y="5525295"/>
            <a:ext cx="1633428" cy="388937"/>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Frequency</a:t>
            </a:r>
          </a:p>
          <a:p>
            <a:pPr algn="ctr">
              <a:defRPr/>
            </a:pPr>
            <a:r>
              <a:rPr lang="en-GB" sz="1200" dirty="0"/>
              <a:t>Divider</a:t>
            </a:r>
          </a:p>
        </p:txBody>
      </p:sp>
      <p:cxnSp>
        <p:nvCxnSpPr>
          <p:cNvPr id="29" name="Elbow Connector 66">
            <a:extLst>
              <a:ext uri="{FF2B5EF4-FFF2-40B4-BE49-F238E27FC236}">
                <a16:creationId xmlns:a16="http://schemas.microsoft.com/office/drawing/2014/main" id="{14382A07-233F-4D76-B841-0D1C9E0B6B3E}"/>
              </a:ext>
            </a:extLst>
          </p:cNvPr>
          <p:cNvCxnSpPr>
            <a:stCxn id="28" idx="3"/>
            <a:endCxn id="22" idx="1"/>
          </p:cNvCxnSpPr>
          <p:nvPr/>
        </p:nvCxnSpPr>
        <p:spPr bwMode="auto">
          <a:xfrm flipV="1">
            <a:off x="7084048" y="5212556"/>
            <a:ext cx="1508595" cy="508000"/>
          </a:xfrm>
          <a:prstGeom prst="bentConnector2">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30" name="TextBox 67">
            <a:extLst>
              <a:ext uri="{FF2B5EF4-FFF2-40B4-BE49-F238E27FC236}">
                <a16:creationId xmlns:a16="http://schemas.microsoft.com/office/drawing/2014/main" id="{A9F90F43-ABBB-41D8-B935-8292438412BF}"/>
              </a:ext>
            </a:extLst>
          </p:cNvPr>
          <p:cNvSpPr txBox="1">
            <a:spLocks noChangeArrowheads="1"/>
          </p:cNvSpPr>
          <p:nvPr/>
        </p:nvSpPr>
        <p:spPr bwMode="auto">
          <a:xfrm>
            <a:off x="4145147" y="5442744"/>
            <a:ext cx="947896"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Clk </a:t>
            </a:r>
          </a:p>
        </p:txBody>
      </p:sp>
      <p:sp>
        <p:nvSpPr>
          <p:cNvPr id="31" name="Flowchart: Process 30">
            <a:extLst>
              <a:ext uri="{FF2B5EF4-FFF2-40B4-BE49-F238E27FC236}">
                <a16:creationId xmlns:a16="http://schemas.microsoft.com/office/drawing/2014/main" id="{EE8E64CF-BD71-4F0E-B4FC-616D6B606C5B}"/>
              </a:ext>
            </a:extLst>
          </p:cNvPr>
          <p:cNvSpPr/>
          <p:nvPr/>
        </p:nvSpPr>
        <p:spPr bwMode="auto">
          <a:xfrm>
            <a:off x="2475749" y="3463131"/>
            <a:ext cx="1222955" cy="2451100"/>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AHB</a:t>
            </a:r>
          </a:p>
          <a:p>
            <a:pPr algn="ctr">
              <a:defRPr/>
            </a:pPr>
            <a:r>
              <a:rPr lang="en-GB" sz="1200" dirty="0"/>
              <a:t>Interface</a:t>
            </a:r>
          </a:p>
        </p:txBody>
      </p:sp>
      <p:sp>
        <p:nvSpPr>
          <p:cNvPr id="32" name="Right Arrow 75">
            <a:extLst>
              <a:ext uri="{FF2B5EF4-FFF2-40B4-BE49-F238E27FC236}">
                <a16:creationId xmlns:a16="http://schemas.microsoft.com/office/drawing/2014/main" id="{55B867AA-3359-4B3B-A57E-92F41DBD296E}"/>
              </a:ext>
            </a:extLst>
          </p:cNvPr>
          <p:cNvSpPr/>
          <p:nvPr/>
        </p:nvSpPr>
        <p:spPr bwMode="auto">
          <a:xfrm>
            <a:off x="8774604" y="4612481"/>
            <a:ext cx="327955" cy="153988"/>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sp>
        <p:nvSpPr>
          <p:cNvPr id="33" name="TextBox 76">
            <a:extLst>
              <a:ext uri="{FF2B5EF4-FFF2-40B4-BE49-F238E27FC236}">
                <a16:creationId xmlns:a16="http://schemas.microsoft.com/office/drawing/2014/main" id="{9F5C91FB-8786-440F-A84B-890755560B39}"/>
              </a:ext>
            </a:extLst>
          </p:cNvPr>
          <p:cNvSpPr txBox="1">
            <a:spLocks noChangeArrowheads="1"/>
          </p:cNvSpPr>
          <p:nvPr/>
        </p:nvSpPr>
        <p:spPr bwMode="auto">
          <a:xfrm>
            <a:off x="7378151" y="5691982"/>
            <a:ext cx="1373179"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Select [1:0]</a:t>
            </a:r>
          </a:p>
        </p:txBody>
      </p:sp>
      <p:cxnSp>
        <p:nvCxnSpPr>
          <p:cNvPr id="34" name="Straight Arrow Connector 33">
            <a:extLst>
              <a:ext uri="{FF2B5EF4-FFF2-40B4-BE49-F238E27FC236}">
                <a16:creationId xmlns:a16="http://schemas.microsoft.com/office/drawing/2014/main" id="{82CB927E-F02D-4F45-B560-0EEE45C729DF}"/>
              </a:ext>
            </a:extLst>
          </p:cNvPr>
          <p:cNvCxnSpPr/>
          <p:nvPr/>
        </p:nvCxnSpPr>
        <p:spPr bwMode="auto">
          <a:xfrm>
            <a:off x="7084049" y="5720556"/>
            <a:ext cx="2018511"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35" name="TextBox 81">
            <a:extLst>
              <a:ext uri="{FF2B5EF4-FFF2-40B4-BE49-F238E27FC236}">
                <a16:creationId xmlns:a16="http://schemas.microsoft.com/office/drawing/2014/main" id="{499E1754-5517-4D2A-BD7A-427FB65D842E}"/>
              </a:ext>
            </a:extLst>
          </p:cNvPr>
          <p:cNvSpPr txBox="1">
            <a:spLocks noChangeArrowheads="1"/>
          </p:cNvSpPr>
          <p:nvPr/>
        </p:nvSpPr>
        <p:spPr bwMode="auto">
          <a:xfrm>
            <a:off x="10274734" y="5349082"/>
            <a:ext cx="1373181"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Anode [3:0]</a:t>
            </a:r>
          </a:p>
        </p:txBody>
      </p:sp>
      <p:sp>
        <p:nvSpPr>
          <p:cNvPr id="36" name="Flowchart: Process 35">
            <a:extLst>
              <a:ext uri="{FF2B5EF4-FFF2-40B4-BE49-F238E27FC236}">
                <a16:creationId xmlns:a16="http://schemas.microsoft.com/office/drawing/2014/main" id="{E9216638-9FD7-40D3-8731-D1C8339226A1}"/>
              </a:ext>
            </a:extLst>
          </p:cNvPr>
          <p:cNvSpPr/>
          <p:nvPr/>
        </p:nvSpPr>
        <p:spPr bwMode="auto">
          <a:xfrm>
            <a:off x="9102559" y="5525295"/>
            <a:ext cx="914043" cy="388937"/>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Anode</a:t>
            </a:r>
          </a:p>
          <a:p>
            <a:pPr algn="ctr">
              <a:defRPr/>
            </a:pPr>
            <a:r>
              <a:rPr lang="en-GB" sz="1200" dirty="0"/>
              <a:t>Dec</a:t>
            </a:r>
          </a:p>
        </p:txBody>
      </p:sp>
      <p:sp>
        <p:nvSpPr>
          <p:cNvPr id="37" name="Flowchart: Process 36">
            <a:extLst>
              <a:ext uri="{FF2B5EF4-FFF2-40B4-BE49-F238E27FC236}">
                <a16:creationId xmlns:a16="http://schemas.microsoft.com/office/drawing/2014/main" id="{D91DA6A1-E1E2-42E8-A75B-0078D7C3FB3D}"/>
              </a:ext>
            </a:extLst>
          </p:cNvPr>
          <p:cNvSpPr/>
          <p:nvPr/>
        </p:nvSpPr>
        <p:spPr bwMode="auto">
          <a:xfrm>
            <a:off x="9102559" y="4515645"/>
            <a:ext cx="914043" cy="388937"/>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7-Seg</a:t>
            </a:r>
          </a:p>
          <a:p>
            <a:pPr algn="ctr">
              <a:defRPr/>
            </a:pPr>
            <a:r>
              <a:rPr lang="en-GB" sz="1200" dirty="0"/>
              <a:t>Dec</a:t>
            </a:r>
          </a:p>
        </p:txBody>
      </p:sp>
      <p:sp>
        <p:nvSpPr>
          <p:cNvPr id="38" name="Right Arrow 88">
            <a:extLst>
              <a:ext uri="{FF2B5EF4-FFF2-40B4-BE49-F238E27FC236}">
                <a16:creationId xmlns:a16="http://schemas.microsoft.com/office/drawing/2014/main" id="{3092553B-C06B-460C-A163-EBDE8E52FD18}"/>
              </a:ext>
            </a:extLst>
          </p:cNvPr>
          <p:cNvSpPr/>
          <p:nvPr/>
        </p:nvSpPr>
        <p:spPr bwMode="auto">
          <a:xfrm>
            <a:off x="10041993" y="4612481"/>
            <a:ext cx="647447" cy="153988"/>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sp>
        <p:nvSpPr>
          <p:cNvPr id="39" name="Right Arrow 89">
            <a:extLst>
              <a:ext uri="{FF2B5EF4-FFF2-40B4-BE49-F238E27FC236}">
                <a16:creationId xmlns:a16="http://schemas.microsoft.com/office/drawing/2014/main" id="{4ED0B642-7527-402D-A165-60951DC62FB1}"/>
              </a:ext>
            </a:extLst>
          </p:cNvPr>
          <p:cNvSpPr/>
          <p:nvPr/>
        </p:nvSpPr>
        <p:spPr bwMode="auto">
          <a:xfrm>
            <a:off x="10041993" y="5642770"/>
            <a:ext cx="647447" cy="153987"/>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sp>
        <p:nvSpPr>
          <p:cNvPr id="40" name="TextBox 90">
            <a:extLst>
              <a:ext uri="{FF2B5EF4-FFF2-40B4-BE49-F238E27FC236}">
                <a16:creationId xmlns:a16="http://schemas.microsoft.com/office/drawing/2014/main" id="{B8671AB7-BB27-48A9-ACE6-0DFC92A87223}"/>
              </a:ext>
            </a:extLst>
          </p:cNvPr>
          <p:cNvSpPr txBox="1">
            <a:spLocks noChangeArrowheads="1"/>
          </p:cNvSpPr>
          <p:nvPr/>
        </p:nvSpPr>
        <p:spPr bwMode="auto">
          <a:xfrm>
            <a:off x="10274735" y="4315619"/>
            <a:ext cx="165035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Segments [7:0]</a:t>
            </a:r>
          </a:p>
        </p:txBody>
      </p:sp>
    </p:spTree>
    <p:extLst>
      <p:ext uri="{BB962C8B-B14F-4D97-AF65-F5344CB8AC3E}">
        <p14:creationId xmlns:p14="http://schemas.microsoft.com/office/powerpoint/2010/main" val="3544422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7-Segment Display Registers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343025"/>
            <a:ext cx="11180763" cy="2593976"/>
          </a:xfrm>
        </p:spPr>
        <p:txBody>
          <a:bodyPr wrap="square" numCol="1" anchor="t" anchorCtr="0" compatLnSpc="1">
            <a:prstTxWarp prst="textNoShape">
              <a:avLst/>
            </a:prstTxWarp>
          </a:bodyPr>
          <a:lstStyle/>
          <a:p>
            <a:r>
              <a:rPr lang="en-GB" dirty="0"/>
              <a:t>The 7-segment peripheral has four registers</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Digit 1: the first digit on the 7-segment display</a:t>
            </a:r>
          </a:p>
          <a:p>
            <a:pPr lvl="1"/>
            <a:r>
              <a:rPr lang="en-IN" altLang="en-US" dirty="0">
                <a:ea typeface="ＭＳ Ｐゴシック" panose="020B0600070205080204" pitchFamily="34" charset="-128"/>
              </a:rPr>
              <a:t>Digit 2: the second digit on the 7-segment display</a:t>
            </a:r>
          </a:p>
          <a:p>
            <a:pPr lvl="1"/>
            <a:r>
              <a:rPr lang="en-IN" altLang="en-US" dirty="0">
                <a:ea typeface="ＭＳ Ｐゴシック" panose="020B0600070205080204" pitchFamily="34" charset="-128"/>
              </a:rPr>
              <a:t>Digit 3: the third digit on the 7-segment display</a:t>
            </a:r>
          </a:p>
          <a:p>
            <a:pPr lvl="1"/>
            <a:r>
              <a:rPr lang="en-IN" altLang="en-US" dirty="0">
                <a:ea typeface="ＭＳ Ｐゴシック" panose="020B0600070205080204" pitchFamily="34" charset="-128"/>
              </a:rPr>
              <a:t>Digit 4: the forth digit on the 7-segment display</a:t>
            </a:r>
            <a:endParaRPr lang="en-US" altLang="en-US" dirty="0">
              <a:ea typeface="ＭＳ Ｐゴシック" panose="020B0600070205080204" pitchFamily="34" charset="-128"/>
            </a:endParaRPr>
          </a:p>
        </p:txBody>
      </p:sp>
      <p:graphicFrame>
        <p:nvGraphicFramePr>
          <p:cNvPr id="5" name="Content Placeholder 5">
            <a:extLst>
              <a:ext uri="{FF2B5EF4-FFF2-40B4-BE49-F238E27FC236}">
                <a16:creationId xmlns:a16="http://schemas.microsoft.com/office/drawing/2014/main" id="{6A223F77-B9A7-40E6-A402-C10D6FEB240C}"/>
              </a:ext>
            </a:extLst>
          </p:cNvPr>
          <p:cNvGraphicFramePr>
            <a:graphicFrameLocks/>
          </p:cNvGraphicFramePr>
          <p:nvPr>
            <p:extLst>
              <p:ext uri="{D42A27DB-BD31-4B8C-83A1-F6EECF244321}">
                <p14:modId xmlns:p14="http://schemas.microsoft.com/office/powerpoint/2010/main" val="560025599"/>
              </p:ext>
            </p:extLst>
          </p:nvPr>
        </p:nvGraphicFramePr>
        <p:xfrm>
          <a:off x="1120861" y="3832225"/>
          <a:ext cx="9923290" cy="2225676"/>
        </p:xfrm>
        <a:graphic>
          <a:graphicData uri="http://schemas.openxmlformats.org/drawingml/2006/table">
            <a:tbl>
              <a:tblPr firstRow="1" bandRow="1">
                <a:tableStyleId>{5C22544A-7EE6-4342-B048-85BDC9FD1C3A}</a:tableStyleId>
              </a:tblPr>
              <a:tblGrid>
                <a:gridCol w="3384214">
                  <a:extLst>
                    <a:ext uri="{9D8B030D-6E8A-4147-A177-3AD203B41FA5}">
                      <a16:colId xmlns:a16="http://schemas.microsoft.com/office/drawing/2014/main" val="20000"/>
                    </a:ext>
                  </a:extLst>
                </a:gridCol>
                <a:gridCol w="3231312">
                  <a:extLst>
                    <a:ext uri="{9D8B030D-6E8A-4147-A177-3AD203B41FA5}">
                      <a16:colId xmlns:a16="http://schemas.microsoft.com/office/drawing/2014/main" val="20001"/>
                    </a:ext>
                  </a:extLst>
                </a:gridCol>
                <a:gridCol w="3307764">
                  <a:extLst>
                    <a:ext uri="{9D8B030D-6E8A-4147-A177-3AD203B41FA5}">
                      <a16:colId xmlns:a16="http://schemas.microsoft.com/office/drawing/2014/main" val="20002"/>
                    </a:ext>
                  </a:extLst>
                </a:gridCol>
              </a:tblGrid>
              <a:tr h="370946">
                <a:tc>
                  <a:txBody>
                    <a:bodyPr/>
                    <a:lstStyle/>
                    <a:p>
                      <a:r>
                        <a:rPr lang="en-GB" sz="1800" dirty="0"/>
                        <a:t>Register</a:t>
                      </a:r>
                      <a:r>
                        <a:rPr lang="en-GB" sz="1800" baseline="0" dirty="0"/>
                        <a:t> </a:t>
                      </a:r>
                      <a:endParaRPr lang="en-GB" sz="1800" dirty="0"/>
                    </a:p>
                  </a:txBody>
                  <a:tcPr marL="121864" marR="121864" marT="45733" marB="45733"/>
                </a:tc>
                <a:tc>
                  <a:txBody>
                    <a:bodyPr/>
                    <a:lstStyle/>
                    <a:p>
                      <a:r>
                        <a:rPr lang="en-GB" sz="1800" baseline="0" dirty="0"/>
                        <a:t>Address</a:t>
                      </a:r>
                      <a:endParaRPr lang="en-GB" sz="1800" dirty="0"/>
                    </a:p>
                  </a:txBody>
                  <a:tcPr marL="121864" marR="121864" marT="45733" marB="45733"/>
                </a:tc>
                <a:tc>
                  <a:txBody>
                    <a:bodyPr/>
                    <a:lstStyle/>
                    <a:p>
                      <a:r>
                        <a:rPr lang="en-GB" sz="1800" dirty="0"/>
                        <a:t>Size</a:t>
                      </a:r>
                    </a:p>
                  </a:txBody>
                  <a:tcPr marL="121864" marR="121864" marT="45733" marB="45733"/>
                </a:tc>
                <a:extLst>
                  <a:ext uri="{0D108BD9-81ED-4DB2-BD59-A6C34878D82A}">
                    <a16:rowId xmlns:a16="http://schemas.microsoft.com/office/drawing/2014/main" val="10000"/>
                  </a:ext>
                </a:extLst>
              </a:tr>
              <a:tr h="370946">
                <a:tc>
                  <a:txBody>
                    <a:bodyPr/>
                    <a:lstStyle/>
                    <a:p>
                      <a:pPr algn="l"/>
                      <a:r>
                        <a:rPr lang="en-GB" sz="1800" dirty="0"/>
                        <a:t>Base address</a:t>
                      </a:r>
                    </a:p>
                  </a:txBody>
                  <a:tcPr marL="121864" marR="121864" marT="45733" marB="4573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0x5400_0000</a:t>
                      </a:r>
                    </a:p>
                  </a:txBody>
                  <a:tcPr marL="121864" marR="121864" marT="45733" marB="45733"/>
                </a:tc>
                <a:tc>
                  <a:txBody>
                    <a:bodyPr/>
                    <a:lstStyle/>
                    <a:p>
                      <a:endParaRPr lang="en-GB" sz="1800" dirty="0"/>
                    </a:p>
                  </a:txBody>
                  <a:tcPr marL="121864" marR="121864" marT="45733" marB="45733"/>
                </a:tc>
                <a:extLst>
                  <a:ext uri="{0D108BD9-81ED-4DB2-BD59-A6C34878D82A}">
                    <a16:rowId xmlns:a16="http://schemas.microsoft.com/office/drawing/2014/main" val="10001"/>
                  </a:ext>
                </a:extLst>
              </a:tr>
              <a:tr h="370946">
                <a:tc>
                  <a:txBody>
                    <a:bodyPr/>
                    <a:lstStyle/>
                    <a:p>
                      <a:pPr algn="l"/>
                      <a:r>
                        <a:rPr lang="en-GB" sz="1800" dirty="0"/>
                        <a:t>Digit</a:t>
                      </a:r>
                      <a:r>
                        <a:rPr lang="en-GB" sz="1800" baseline="0" dirty="0"/>
                        <a:t> 1</a:t>
                      </a:r>
                      <a:endParaRPr lang="en-GB" sz="1800" dirty="0"/>
                    </a:p>
                  </a:txBody>
                  <a:tcPr marL="121864" marR="121864" marT="45733" marB="4573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0x5400_0000</a:t>
                      </a:r>
                    </a:p>
                  </a:txBody>
                  <a:tcPr marL="121864" marR="121864" marT="45733" marB="45733"/>
                </a:tc>
                <a:tc>
                  <a:txBody>
                    <a:bodyPr/>
                    <a:lstStyle/>
                    <a:p>
                      <a:r>
                        <a:rPr lang="en-GB" sz="1800" dirty="0"/>
                        <a:t>4 Byte</a:t>
                      </a:r>
                    </a:p>
                  </a:txBody>
                  <a:tcPr marL="121864" marR="121864" marT="45733" marB="45733"/>
                </a:tc>
                <a:extLst>
                  <a:ext uri="{0D108BD9-81ED-4DB2-BD59-A6C34878D82A}">
                    <a16:rowId xmlns:a16="http://schemas.microsoft.com/office/drawing/2014/main" val="10002"/>
                  </a:ext>
                </a:extLst>
              </a:tr>
              <a:tr h="370946">
                <a:tc>
                  <a:txBody>
                    <a:bodyPr/>
                    <a:lstStyle/>
                    <a:p>
                      <a:pPr algn="l"/>
                      <a:r>
                        <a:rPr lang="en-GB" sz="1800" dirty="0"/>
                        <a:t>Digit</a:t>
                      </a:r>
                      <a:r>
                        <a:rPr lang="en-GB" sz="1800" baseline="0" dirty="0"/>
                        <a:t> 2</a:t>
                      </a:r>
                      <a:endParaRPr lang="en-GB" sz="1800" dirty="0"/>
                    </a:p>
                  </a:txBody>
                  <a:tcPr marL="121864" marR="121864" marT="45733" marB="4573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0x5400_0004</a:t>
                      </a:r>
                    </a:p>
                  </a:txBody>
                  <a:tcPr marL="121864" marR="121864" marT="45733" marB="45733"/>
                </a:tc>
                <a:tc>
                  <a:txBody>
                    <a:bodyPr/>
                    <a:lstStyle/>
                    <a:p>
                      <a:r>
                        <a:rPr lang="en-GB" sz="1800" dirty="0"/>
                        <a:t>4</a:t>
                      </a:r>
                      <a:r>
                        <a:rPr lang="en-GB" sz="1800" baseline="0" dirty="0"/>
                        <a:t> </a:t>
                      </a:r>
                      <a:r>
                        <a:rPr lang="en-GB" sz="1800" dirty="0"/>
                        <a:t>Byte</a:t>
                      </a:r>
                    </a:p>
                  </a:txBody>
                  <a:tcPr marL="121864" marR="121864" marT="45733" marB="45733"/>
                </a:tc>
                <a:extLst>
                  <a:ext uri="{0D108BD9-81ED-4DB2-BD59-A6C34878D82A}">
                    <a16:rowId xmlns:a16="http://schemas.microsoft.com/office/drawing/2014/main" val="10003"/>
                  </a:ext>
                </a:extLst>
              </a:tr>
              <a:tr h="370946">
                <a:tc>
                  <a:txBody>
                    <a:bodyPr/>
                    <a:lstStyle/>
                    <a:p>
                      <a:pPr algn="l"/>
                      <a:r>
                        <a:rPr lang="en-GB" sz="1800" dirty="0"/>
                        <a:t>Digit</a:t>
                      </a:r>
                      <a:r>
                        <a:rPr lang="en-GB" sz="1800" baseline="0" dirty="0"/>
                        <a:t> 3</a:t>
                      </a:r>
                      <a:endParaRPr lang="en-GB" sz="1800" dirty="0"/>
                    </a:p>
                  </a:txBody>
                  <a:tcPr marL="121864" marR="121864" marT="45733" marB="4573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0x5400_0008</a:t>
                      </a:r>
                    </a:p>
                  </a:txBody>
                  <a:tcPr marL="121864" marR="121864" marT="45733" marB="45733"/>
                </a:tc>
                <a:tc>
                  <a:txBody>
                    <a:bodyPr/>
                    <a:lstStyle/>
                    <a:p>
                      <a:r>
                        <a:rPr lang="en-GB" sz="1800" dirty="0"/>
                        <a:t>4 Byte</a:t>
                      </a:r>
                    </a:p>
                  </a:txBody>
                  <a:tcPr marL="121864" marR="121864" marT="45733" marB="45733"/>
                </a:tc>
                <a:extLst>
                  <a:ext uri="{0D108BD9-81ED-4DB2-BD59-A6C34878D82A}">
                    <a16:rowId xmlns:a16="http://schemas.microsoft.com/office/drawing/2014/main" val="10004"/>
                  </a:ext>
                </a:extLst>
              </a:tr>
              <a:tr h="370946">
                <a:tc>
                  <a:txBody>
                    <a:bodyPr/>
                    <a:lstStyle/>
                    <a:p>
                      <a:pPr algn="l"/>
                      <a:r>
                        <a:rPr lang="en-GB" sz="1800" dirty="0"/>
                        <a:t>Digit</a:t>
                      </a:r>
                      <a:r>
                        <a:rPr lang="en-GB" sz="1800" baseline="0" dirty="0"/>
                        <a:t> 4</a:t>
                      </a:r>
                      <a:endParaRPr lang="en-GB" sz="1800" dirty="0"/>
                    </a:p>
                  </a:txBody>
                  <a:tcPr marL="121864" marR="121864" marT="45733" marB="4573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0x5400_000C</a:t>
                      </a:r>
                    </a:p>
                  </a:txBody>
                  <a:tcPr marL="121864" marR="121864" marT="45733" marB="45733"/>
                </a:tc>
                <a:tc>
                  <a:txBody>
                    <a:bodyPr/>
                    <a:lstStyle/>
                    <a:p>
                      <a:r>
                        <a:rPr lang="en-GB" sz="1800" dirty="0"/>
                        <a:t>4</a:t>
                      </a:r>
                      <a:r>
                        <a:rPr lang="en-GB" sz="1800" baseline="0" dirty="0"/>
                        <a:t> </a:t>
                      </a:r>
                      <a:r>
                        <a:rPr lang="en-GB" sz="1800" dirty="0"/>
                        <a:t>Byte</a:t>
                      </a:r>
                    </a:p>
                  </a:txBody>
                  <a:tcPr marL="121864" marR="121864" marT="45733" marB="45733"/>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10808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Memory Space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258889"/>
            <a:ext cx="11180763" cy="455612"/>
          </a:xfrm>
        </p:spPr>
        <p:txBody>
          <a:bodyPr wrap="square" numCol="1" anchor="t" anchorCtr="0" compatLnSpc="1">
            <a:prstTxWarp prst="textNoShape">
              <a:avLst/>
            </a:prstTxWarp>
          </a:bodyPr>
          <a:lstStyle/>
          <a:p>
            <a:r>
              <a:rPr lang="en-GB" dirty="0"/>
              <a:t>The memory space for all peripherals is allocated as follow:</a:t>
            </a:r>
            <a:endParaRPr lang="en-US" altLang="en-US" dirty="0">
              <a:ea typeface="ＭＳ Ｐゴシック" panose="020B0600070205080204" pitchFamily="34" charset="-128"/>
            </a:endParaRPr>
          </a:p>
        </p:txBody>
      </p:sp>
      <p:graphicFrame>
        <p:nvGraphicFramePr>
          <p:cNvPr id="5" name="Content Placeholder 5">
            <a:extLst>
              <a:ext uri="{FF2B5EF4-FFF2-40B4-BE49-F238E27FC236}">
                <a16:creationId xmlns:a16="http://schemas.microsoft.com/office/drawing/2014/main" id="{0FC99651-DB41-4828-8856-970391C7A744}"/>
              </a:ext>
            </a:extLst>
          </p:cNvPr>
          <p:cNvGraphicFramePr>
            <a:graphicFrameLocks/>
          </p:cNvGraphicFramePr>
          <p:nvPr>
            <p:extLst>
              <p:ext uri="{D42A27DB-BD31-4B8C-83A1-F6EECF244321}">
                <p14:modId xmlns:p14="http://schemas.microsoft.com/office/powerpoint/2010/main" val="1401303662"/>
              </p:ext>
            </p:extLst>
          </p:nvPr>
        </p:nvGraphicFramePr>
        <p:xfrm>
          <a:off x="842129" y="1714501"/>
          <a:ext cx="10719764" cy="1600490"/>
        </p:xfrm>
        <a:graphic>
          <a:graphicData uri="http://schemas.openxmlformats.org/drawingml/2006/table">
            <a:tbl>
              <a:tblPr firstRow="1" bandRow="1">
                <a:tableStyleId>{5C22544A-7EE6-4342-B048-85BDC9FD1C3A}</a:tableStyleId>
              </a:tblPr>
              <a:tblGrid>
                <a:gridCol w="2679941">
                  <a:extLst>
                    <a:ext uri="{9D8B030D-6E8A-4147-A177-3AD203B41FA5}">
                      <a16:colId xmlns:a16="http://schemas.microsoft.com/office/drawing/2014/main" val="20000"/>
                    </a:ext>
                  </a:extLst>
                </a:gridCol>
                <a:gridCol w="2679941">
                  <a:extLst>
                    <a:ext uri="{9D8B030D-6E8A-4147-A177-3AD203B41FA5}">
                      <a16:colId xmlns:a16="http://schemas.microsoft.com/office/drawing/2014/main" val="20001"/>
                    </a:ext>
                  </a:extLst>
                </a:gridCol>
                <a:gridCol w="2679941">
                  <a:extLst>
                    <a:ext uri="{9D8B030D-6E8A-4147-A177-3AD203B41FA5}">
                      <a16:colId xmlns:a16="http://schemas.microsoft.com/office/drawing/2014/main" val="20002"/>
                    </a:ext>
                  </a:extLst>
                </a:gridCol>
                <a:gridCol w="2679941">
                  <a:extLst>
                    <a:ext uri="{9D8B030D-6E8A-4147-A177-3AD203B41FA5}">
                      <a16:colId xmlns:a16="http://schemas.microsoft.com/office/drawing/2014/main" val="20003"/>
                    </a:ext>
                  </a:extLst>
                </a:gridCol>
              </a:tblGrid>
              <a:tr h="210881">
                <a:tc>
                  <a:txBody>
                    <a:bodyPr/>
                    <a:lstStyle/>
                    <a:p>
                      <a:r>
                        <a:rPr lang="en-GB" sz="900" dirty="0"/>
                        <a:t>Peripheral</a:t>
                      </a:r>
                    </a:p>
                  </a:txBody>
                  <a:tcPr marL="121872" marR="121872" marT="45742" marB="45742"/>
                </a:tc>
                <a:tc>
                  <a:txBody>
                    <a:bodyPr/>
                    <a:lstStyle/>
                    <a:p>
                      <a:r>
                        <a:rPr lang="en-GB" sz="900" dirty="0"/>
                        <a:t>Base</a:t>
                      </a:r>
                      <a:r>
                        <a:rPr lang="en-GB" sz="900" baseline="0" dirty="0"/>
                        <a:t> address</a:t>
                      </a:r>
                      <a:endParaRPr lang="en-GB" sz="900" dirty="0"/>
                    </a:p>
                  </a:txBody>
                  <a:tcPr marL="121872" marR="121872" marT="45742" marB="45742"/>
                </a:tc>
                <a:tc>
                  <a:txBody>
                    <a:bodyPr/>
                    <a:lstStyle/>
                    <a:p>
                      <a:r>
                        <a:rPr lang="en-GB" sz="900" dirty="0"/>
                        <a:t>End address</a:t>
                      </a:r>
                    </a:p>
                  </a:txBody>
                  <a:tcPr marL="121872" marR="121872" marT="45742" marB="45742"/>
                </a:tc>
                <a:tc>
                  <a:txBody>
                    <a:bodyPr/>
                    <a:lstStyle/>
                    <a:p>
                      <a:r>
                        <a:rPr lang="en-GB" sz="900" dirty="0"/>
                        <a:t>Size</a:t>
                      </a:r>
                    </a:p>
                  </a:txBody>
                  <a:tcPr marL="121872" marR="121872" marT="45742" marB="45742"/>
                </a:tc>
                <a:extLst>
                  <a:ext uri="{0D108BD9-81ED-4DB2-BD59-A6C34878D82A}">
                    <a16:rowId xmlns:a16="http://schemas.microsoft.com/office/drawing/2014/main" val="10000"/>
                  </a:ext>
                </a:extLst>
              </a:tr>
              <a:tr h="210881">
                <a:tc>
                  <a:txBody>
                    <a:bodyPr/>
                    <a:lstStyle/>
                    <a:p>
                      <a:r>
                        <a:rPr lang="en-GB" sz="900" dirty="0"/>
                        <a:t>MEM</a:t>
                      </a:r>
                    </a:p>
                  </a:txBody>
                  <a:tcPr marL="121872" marR="121872" marT="45733" marB="45733"/>
                </a:tc>
                <a:tc>
                  <a:txBody>
                    <a:bodyPr/>
                    <a:lstStyle/>
                    <a:p>
                      <a:r>
                        <a:rPr lang="en-GB" sz="900" dirty="0"/>
                        <a:t>0x0000_0000</a:t>
                      </a:r>
                    </a:p>
                  </a:txBody>
                  <a:tcPr marL="121872" marR="121872" marT="45733" marB="45733"/>
                </a:tc>
                <a:tc>
                  <a:txBody>
                    <a:bodyPr/>
                    <a:lstStyle/>
                    <a:p>
                      <a:r>
                        <a:rPr lang="en-GB" sz="900" dirty="0"/>
                        <a:t>0x4FFF_FFFF</a:t>
                      </a:r>
                    </a:p>
                  </a:txBody>
                  <a:tcPr marL="121872" marR="121872" marT="45733" marB="45733"/>
                </a:tc>
                <a:tc>
                  <a:txBody>
                    <a:bodyPr/>
                    <a:lstStyle/>
                    <a:p>
                      <a:r>
                        <a:rPr lang="en-GB" sz="900" dirty="0"/>
                        <a:t>167MB</a:t>
                      </a:r>
                    </a:p>
                  </a:txBody>
                  <a:tcPr marL="121872" marR="121872" marT="45733" marB="45733"/>
                </a:tc>
                <a:extLst>
                  <a:ext uri="{0D108BD9-81ED-4DB2-BD59-A6C34878D82A}">
                    <a16:rowId xmlns:a16="http://schemas.microsoft.com/office/drawing/2014/main" val="10001"/>
                  </a:ext>
                </a:extLst>
              </a:tr>
              <a:tr h="210881">
                <a:tc>
                  <a:txBody>
                    <a:bodyPr/>
                    <a:lstStyle/>
                    <a:p>
                      <a:r>
                        <a:rPr lang="en-GB" sz="900" dirty="0"/>
                        <a:t>VGA</a:t>
                      </a:r>
                    </a:p>
                  </a:txBody>
                  <a:tcPr marL="121872" marR="121872" marT="45742" marB="457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dirty="0"/>
                        <a:t>0x5000_0000</a:t>
                      </a:r>
                    </a:p>
                  </a:txBody>
                  <a:tcPr marL="121872" marR="121872" marT="45742" marB="457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dirty="0"/>
                        <a:t>0x50FF_FFFF</a:t>
                      </a:r>
                    </a:p>
                  </a:txBody>
                  <a:tcPr marL="121872" marR="121872" marT="45742" marB="45742"/>
                </a:tc>
                <a:tc>
                  <a:txBody>
                    <a:bodyPr/>
                    <a:lstStyle/>
                    <a:p>
                      <a:r>
                        <a:rPr lang="en-GB" sz="900" dirty="0"/>
                        <a:t>16MB</a:t>
                      </a:r>
                    </a:p>
                  </a:txBody>
                  <a:tcPr marL="121872" marR="121872" marT="45742" marB="45742"/>
                </a:tc>
                <a:extLst>
                  <a:ext uri="{0D108BD9-81ED-4DB2-BD59-A6C34878D82A}">
                    <a16:rowId xmlns:a16="http://schemas.microsoft.com/office/drawing/2014/main" val="10002"/>
                  </a:ext>
                </a:extLst>
              </a:tr>
              <a:tr h="210881">
                <a:tc>
                  <a:txBody>
                    <a:bodyPr/>
                    <a:lstStyle/>
                    <a:p>
                      <a:r>
                        <a:rPr lang="en-GB" sz="900" dirty="0"/>
                        <a:t>UART</a:t>
                      </a:r>
                    </a:p>
                  </a:txBody>
                  <a:tcPr marL="121872" marR="121872" marT="45742" marB="457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dirty="0"/>
                        <a:t>0x5100_0000</a:t>
                      </a:r>
                    </a:p>
                  </a:txBody>
                  <a:tcPr marL="121872" marR="121872" marT="45742" marB="457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dirty="0"/>
                        <a:t>0x51FF_FFFF</a:t>
                      </a:r>
                    </a:p>
                  </a:txBody>
                  <a:tcPr marL="121872" marR="121872" marT="45742" marB="45742"/>
                </a:tc>
                <a:tc>
                  <a:txBody>
                    <a:bodyPr/>
                    <a:lstStyle/>
                    <a:p>
                      <a:r>
                        <a:rPr lang="en-GB" sz="900" dirty="0"/>
                        <a:t>16MB</a:t>
                      </a:r>
                    </a:p>
                  </a:txBody>
                  <a:tcPr marL="121872" marR="121872" marT="45742" marB="45742"/>
                </a:tc>
                <a:extLst>
                  <a:ext uri="{0D108BD9-81ED-4DB2-BD59-A6C34878D82A}">
                    <a16:rowId xmlns:a16="http://schemas.microsoft.com/office/drawing/2014/main" val="10003"/>
                  </a:ext>
                </a:extLst>
              </a:tr>
              <a:tr h="210881">
                <a:tc>
                  <a:txBody>
                    <a:bodyPr/>
                    <a:lstStyle/>
                    <a:p>
                      <a:r>
                        <a:rPr lang="en-GB" sz="900" dirty="0"/>
                        <a:t>Timer</a:t>
                      </a:r>
                    </a:p>
                  </a:txBody>
                  <a:tcPr marL="121872" marR="121872" marT="45742" marB="45742"/>
                </a:tc>
                <a:tc>
                  <a:txBody>
                    <a:bodyPr/>
                    <a:lstStyle/>
                    <a:p>
                      <a:r>
                        <a:rPr lang="en-GB" sz="900" dirty="0"/>
                        <a:t>0x5200_0000</a:t>
                      </a:r>
                    </a:p>
                  </a:txBody>
                  <a:tcPr marL="121872" marR="121872" marT="45742" marB="45742"/>
                </a:tc>
                <a:tc>
                  <a:txBody>
                    <a:bodyPr/>
                    <a:lstStyle/>
                    <a:p>
                      <a:r>
                        <a:rPr lang="en-GB" sz="900" dirty="0"/>
                        <a:t>0x52FF_FFFF</a:t>
                      </a:r>
                    </a:p>
                  </a:txBody>
                  <a:tcPr marL="121872" marR="121872" marT="45742" marB="45742"/>
                </a:tc>
                <a:tc>
                  <a:txBody>
                    <a:bodyPr/>
                    <a:lstStyle/>
                    <a:p>
                      <a:r>
                        <a:rPr lang="en-GB" sz="900" dirty="0"/>
                        <a:t>16MB</a:t>
                      </a:r>
                    </a:p>
                  </a:txBody>
                  <a:tcPr marL="121872" marR="121872" marT="45742" marB="45742"/>
                </a:tc>
                <a:extLst>
                  <a:ext uri="{0D108BD9-81ED-4DB2-BD59-A6C34878D82A}">
                    <a16:rowId xmlns:a16="http://schemas.microsoft.com/office/drawing/2014/main" val="10004"/>
                  </a:ext>
                </a:extLst>
              </a:tr>
              <a:tr h="210881">
                <a:tc>
                  <a:txBody>
                    <a:bodyPr/>
                    <a:lstStyle/>
                    <a:p>
                      <a:r>
                        <a:rPr lang="en-GB" sz="900" dirty="0"/>
                        <a:t>GPIO</a:t>
                      </a:r>
                    </a:p>
                  </a:txBody>
                  <a:tcPr marL="121872" marR="121872" marT="45742" marB="457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dirty="0"/>
                        <a:t>0x5300_0000</a:t>
                      </a:r>
                    </a:p>
                  </a:txBody>
                  <a:tcPr marL="121872" marR="121872" marT="45742" marB="457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dirty="0"/>
                        <a:t>0x53FF_FFFF</a:t>
                      </a:r>
                    </a:p>
                  </a:txBody>
                  <a:tcPr marL="121872" marR="121872" marT="45742" marB="45742"/>
                </a:tc>
                <a:tc>
                  <a:txBody>
                    <a:bodyPr/>
                    <a:lstStyle/>
                    <a:p>
                      <a:r>
                        <a:rPr lang="en-GB" sz="900" dirty="0"/>
                        <a:t>16MB</a:t>
                      </a:r>
                    </a:p>
                  </a:txBody>
                  <a:tcPr marL="121872" marR="121872" marT="45742" marB="45742"/>
                </a:tc>
                <a:extLst>
                  <a:ext uri="{0D108BD9-81ED-4DB2-BD59-A6C34878D82A}">
                    <a16:rowId xmlns:a16="http://schemas.microsoft.com/office/drawing/2014/main" val="10005"/>
                  </a:ext>
                </a:extLst>
              </a:tr>
              <a:tr h="210881">
                <a:tc>
                  <a:txBody>
                    <a:bodyPr/>
                    <a:lstStyle/>
                    <a:p>
                      <a:r>
                        <a:rPr lang="en-GB" sz="900" dirty="0"/>
                        <a:t>7-segment</a:t>
                      </a:r>
                    </a:p>
                  </a:txBody>
                  <a:tcPr marL="121872" marR="121872" marT="45742" marB="457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dirty="0"/>
                        <a:t>0x5400_0000</a:t>
                      </a:r>
                    </a:p>
                  </a:txBody>
                  <a:tcPr marL="121872" marR="121872" marT="45742" marB="457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dirty="0"/>
                        <a:t>0x54FF_FFFF</a:t>
                      </a:r>
                    </a:p>
                  </a:txBody>
                  <a:tcPr marL="121872" marR="121872" marT="45742" marB="45742"/>
                </a:tc>
                <a:tc>
                  <a:txBody>
                    <a:bodyPr/>
                    <a:lstStyle/>
                    <a:p>
                      <a:r>
                        <a:rPr lang="en-GB" sz="900" dirty="0"/>
                        <a:t>16MB</a:t>
                      </a:r>
                    </a:p>
                  </a:txBody>
                  <a:tcPr marL="121872" marR="121872" marT="45742" marB="45742"/>
                </a:tc>
                <a:extLst>
                  <a:ext uri="{0D108BD9-81ED-4DB2-BD59-A6C34878D82A}">
                    <a16:rowId xmlns:a16="http://schemas.microsoft.com/office/drawing/2014/main" val="10006"/>
                  </a:ext>
                </a:extLst>
              </a:tr>
            </a:tbl>
          </a:graphicData>
        </a:graphic>
      </p:graphicFrame>
      <p:grpSp>
        <p:nvGrpSpPr>
          <p:cNvPr id="2" name="Group 1">
            <a:extLst>
              <a:ext uri="{FF2B5EF4-FFF2-40B4-BE49-F238E27FC236}">
                <a16:creationId xmlns:a16="http://schemas.microsoft.com/office/drawing/2014/main" id="{BB941F5C-5329-4213-A06E-F407427169BC}"/>
              </a:ext>
            </a:extLst>
          </p:cNvPr>
          <p:cNvGrpSpPr/>
          <p:nvPr/>
        </p:nvGrpSpPr>
        <p:grpSpPr>
          <a:xfrm>
            <a:off x="1601507" y="3722478"/>
            <a:ext cx="8793851" cy="2553121"/>
            <a:chOff x="678152" y="3454400"/>
            <a:chExt cx="10640560" cy="3089276"/>
          </a:xfrm>
        </p:grpSpPr>
        <p:sp>
          <p:nvSpPr>
            <p:cNvPr id="6" name="Rectangle 5">
              <a:extLst>
                <a:ext uri="{FF2B5EF4-FFF2-40B4-BE49-F238E27FC236}">
                  <a16:creationId xmlns:a16="http://schemas.microsoft.com/office/drawing/2014/main" id="{1416CED1-3CED-4FCA-B25C-D24D072612F1}"/>
                </a:ext>
              </a:extLst>
            </p:cNvPr>
            <p:cNvSpPr/>
            <p:nvPr/>
          </p:nvSpPr>
          <p:spPr bwMode="auto">
            <a:xfrm>
              <a:off x="678152" y="3454400"/>
              <a:ext cx="10640560" cy="2408238"/>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a:defRPr/>
              </a:pPr>
              <a:endParaRPr lang="en-GB" sz="1200" dirty="0"/>
            </a:p>
          </p:txBody>
        </p:sp>
        <p:sp>
          <p:nvSpPr>
            <p:cNvPr id="7" name="Down Arrow 5">
              <a:extLst>
                <a:ext uri="{FF2B5EF4-FFF2-40B4-BE49-F238E27FC236}">
                  <a16:creationId xmlns:a16="http://schemas.microsoft.com/office/drawing/2014/main" id="{84A07A64-DBF4-4B23-BB41-C649BC053EC7}"/>
                </a:ext>
              </a:extLst>
            </p:cNvPr>
            <p:cNvSpPr/>
            <p:nvPr/>
          </p:nvSpPr>
          <p:spPr bwMode="auto">
            <a:xfrm>
              <a:off x="7453071" y="4302125"/>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8" name="Down Arrow 6">
              <a:extLst>
                <a:ext uri="{FF2B5EF4-FFF2-40B4-BE49-F238E27FC236}">
                  <a16:creationId xmlns:a16="http://schemas.microsoft.com/office/drawing/2014/main" id="{63976382-45B6-4C94-B00C-F6E5B0B7F585}"/>
                </a:ext>
              </a:extLst>
            </p:cNvPr>
            <p:cNvSpPr/>
            <p:nvPr/>
          </p:nvSpPr>
          <p:spPr bwMode="auto">
            <a:xfrm>
              <a:off x="6966429" y="4541839"/>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9" name="Down Arrow 7">
              <a:extLst>
                <a:ext uri="{FF2B5EF4-FFF2-40B4-BE49-F238E27FC236}">
                  <a16:creationId xmlns:a16="http://schemas.microsoft.com/office/drawing/2014/main" id="{2D1C4D0B-B8BF-488F-9AC3-BAB2A88FD887}"/>
                </a:ext>
              </a:extLst>
            </p:cNvPr>
            <p:cNvSpPr/>
            <p:nvPr/>
          </p:nvSpPr>
          <p:spPr bwMode="auto">
            <a:xfrm>
              <a:off x="6541145" y="4784725"/>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0" name="Down Arrow 8">
              <a:extLst>
                <a:ext uri="{FF2B5EF4-FFF2-40B4-BE49-F238E27FC236}">
                  <a16:creationId xmlns:a16="http://schemas.microsoft.com/office/drawing/2014/main" id="{FADD5361-6055-417D-9913-5AC601FA4211}"/>
                </a:ext>
              </a:extLst>
            </p:cNvPr>
            <p:cNvSpPr/>
            <p:nvPr/>
          </p:nvSpPr>
          <p:spPr bwMode="auto">
            <a:xfrm>
              <a:off x="9141511" y="4302125"/>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11" name="Down Arrow 9">
              <a:extLst>
                <a:ext uri="{FF2B5EF4-FFF2-40B4-BE49-F238E27FC236}">
                  <a16:creationId xmlns:a16="http://schemas.microsoft.com/office/drawing/2014/main" id="{65F902B4-48A9-4CD0-A9D6-8D851363E1CD}"/>
                </a:ext>
              </a:extLst>
            </p:cNvPr>
            <p:cNvSpPr/>
            <p:nvPr/>
          </p:nvSpPr>
          <p:spPr bwMode="auto">
            <a:xfrm>
              <a:off x="8654869" y="4541839"/>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2" name="Down Arrow 10">
              <a:extLst>
                <a:ext uri="{FF2B5EF4-FFF2-40B4-BE49-F238E27FC236}">
                  <a16:creationId xmlns:a16="http://schemas.microsoft.com/office/drawing/2014/main" id="{FAB14D1B-CF9D-4085-B42B-CD29EFD91A60}"/>
                </a:ext>
              </a:extLst>
            </p:cNvPr>
            <p:cNvSpPr/>
            <p:nvPr/>
          </p:nvSpPr>
          <p:spPr bwMode="auto">
            <a:xfrm>
              <a:off x="8229585" y="4784725"/>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3" name="Down Arrow 11">
              <a:extLst>
                <a:ext uri="{FF2B5EF4-FFF2-40B4-BE49-F238E27FC236}">
                  <a16:creationId xmlns:a16="http://schemas.microsoft.com/office/drawing/2014/main" id="{1DA3326D-3711-431C-BDAB-7237602C1B2C}"/>
                </a:ext>
              </a:extLst>
            </p:cNvPr>
            <p:cNvSpPr/>
            <p:nvPr/>
          </p:nvSpPr>
          <p:spPr bwMode="auto">
            <a:xfrm>
              <a:off x="10781288" y="4302125"/>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14" name="Down Arrow 12">
              <a:extLst>
                <a:ext uri="{FF2B5EF4-FFF2-40B4-BE49-F238E27FC236}">
                  <a16:creationId xmlns:a16="http://schemas.microsoft.com/office/drawing/2014/main" id="{5CAFA06B-9887-4BF9-A520-37657D91178B}"/>
                </a:ext>
              </a:extLst>
            </p:cNvPr>
            <p:cNvSpPr/>
            <p:nvPr/>
          </p:nvSpPr>
          <p:spPr bwMode="auto">
            <a:xfrm>
              <a:off x="10294645" y="4541839"/>
              <a:ext cx="277174"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5" name="Down Arrow 13">
              <a:extLst>
                <a:ext uri="{FF2B5EF4-FFF2-40B4-BE49-F238E27FC236}">
                  <a16:creationId xmlns:a16="http://schemas.microsoft.com/office/drawing/2014/main" id="{42AA9578-584D-4113-98B4-085C04E9263F}"/>
                </a:ext>
              </a:extLst>
            </p:cNvPr>
            <p:cNvSpPr/>
            <p:nvPr/>
          </p:nvSpPr>
          <p:spPr bwMode="auto">
            <a:xfrm>
              <a:off x="9869360" y="4784725"/>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6" name="Down Arrow 14">
              <a:extLst>
                <a:ext uri="{FF2B5EF4-FFF2-40B4-BE49-F238E27FC236}">
                  <a16:creationId xmlns:a16="http://schemas.microsoft.com/office/drawing/2014/main" id="{6A4D0DF6-3429-468B-911E-FBC184187DEC}"/>
                </a:ext>
              </a:extLst>
            </p:cNvPr>
            <p:cNvSpPr/>
            <p:nvPr/>
          </p:nvSpPr>
          <p:spPr bwMode="auto">
            <a:xfrm>
              <a:off x="5663071" y="4302125"/>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17" name="Down Arrow 15">
              <a:extLst>
                <a:ext uri="{FF2B5EF4-FFF2-40B4-BE49-F238E27FC236}">
                  <a16:creationId xmlns:a16="http://schemas.microsoft.com/office/drawing/2014/main" id="{8AFB621A-F6C3-407E-AF82-2970F938C549}"/>
                </a:ext>
              </a:extLst>
            </p:cNvPr>
            <p:cNvSpPr/>
            <p:nvPr/>
          </p:nvSpPr>
          <p:spPr bwMode="auto">
            <a:xfrm>
              <a:off x="5176428" y="4541839"/>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8" name="Down Arrow 16">
              <a:extLst>
                <a:ext uri="{FF2B5EF4-FFF2-40B4-BE49-F238E27FC236}">
                  <a16:creationId xmlns:a16="http://schemas.microsoft.com/office/drawing/2014/main" id="{B5FFCDF4-4453-44F3-BAC8-49B96E13D54C}"/>
                </a:ext>
              </a:extLst>
            </p:cNvPr>
            <p:cNvSpPr/>
            <p:nvPr/>
          </p:nvSpPr>
          <p:spPr bwMode="auto">
            <a:xfrm>
              <a:off x="4751144" y="4784725"/>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9" name="Rectangle 18">
              <a:extLst>
                <a:ext uri="{FF2B5EF4-FFF2-40B4-BE49-F238E27FC236}">
                  <a16:creationId xmlns:a16="http://schemas.microsoft.com/office/drawing/2014/main" id="{51010B6D-3E47-42F2-A0F5-D26C1FC3DE00}"/>
                </a:ext>
              </a:extLst>
            </p:cNvPr>
            <p:cNvSpPr/>
            <p:nvPr/>
          </p:nvSpPr>
          <p:spPr bwMode="auto">
            <a:xfrm>
              <a:off x="1090741" y="4267201"/>
              <a:ext cx="10037545" cy="161925"/>
            </a:xfrm>
            <a:prstGeom prst="rect">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20" name="Down Arrow 18">
              <a:extLst>
                <a:ext uri="{FF2B5EF4-FFF2-40B4-BE49-F238E27FC236}">
                  <a16:creationId xmlns:a16="http://schemas.microsoft.com/office/drawing/2014/main" id="{AA493CB6-FDC7-4139-B022-D9997E002E73}"/>
                </a:ext>
              </a:extLst>
            </p:cNvPr>
            <p:cNvSpPr/>
            <p:nvPr/>
          </p:nvSpPr>
          <p:spPr bwMode="auto">
            <a:xfrm>
              <a:off x="2009016" y="4302125"/>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21" name="Down Arrow 19">
              <a:extLst>
                <a:ext uri="{FF2B5EF4-FFF2-40B4-BE49-F238E27FC236}">
                  <a16:creationId xmlns:a16="http://schemas.microsoft.com/office/drawing/2014/main" id="{0311A5A9-49BE-44A8-A6A4-F5EED4E865D6}"/>
                </a:ext>
              </a:extLst>
            </p:cNvPr>
            <p:cNvSpPr/>
            <p:nvPr/>
          </p:nvSpPr>
          <p:spPr bwMode="auto">
            <a:xfrm>
              <a:off x="3849796" y="4302125"/>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22" name="Rectangle 21">
              <a:extLst>
                <a:ext uri="{FF2B5EF4-FFF2-40B4-BE49-F238E27FC236}">
                  <a16:creationId xmlns:a16="http://schemas.microsoft.com/office/drawing/2014/main" id="{F94C43B8-2650-4CCC-99F2-7921D2DC642C}"/>
                </a:ext>
              </a:extLst>
            </p:cNvPr>
            <p:cNvSpPr/>
            <p:nvPr/>
          </p:nvSpPr>
          <p:spPr bwMode="auto">
            <a:xfrm>
              <a:off x="1090741" y="4508501"/>
              <a:ext cx="10037545" cy="161925"/>
            </a:xfrm>
            <a:prstGeom prst="rect">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000" dirty="0"/>
            </a:p>
          </p:txBody>
        </p:sp>
        <p:sp>
          <p:nvSpPr>
            <p:cNvPr id="23" name="Down Arrow 21">
              <a:extLst>
                <a:ext uri="{FF2B5EF4-FFF2-40B4-BE49-F238E27FC236}">
                  <a16:creationId xmlns:a16="http://schemas.microsoft.com/office/drawing/2014/main" id="{861B8FB6-5914-49E5-94C0-01004AE83E9A}"/>
                </a:ext>
              </a:extLst>
            </p:cNvPr>
            <p:cNvSpPr/>
            <p:nvPr/>
          </p:nvSpPr>
          <p:spPr bwMode="auto">
            <a:xfrm>
              <a:off x="1541415" y="4541839"/>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24" name="Down Arrow 22">
              <a:extLst>
                <a:ext uri="{FF2B5EF4-FFF2-40B4-BE49-F238E27FC236}">
                  <a16:creationId xmlns:a16="http://schemas.microsoft.com/office/drawing/2014/main" id="{3802437F-E6A0-4695-B341-B1443EA422A7}"/>
                </a:ext>
              </a:extLst>
            </p:cNvPr>
            <p:cNvSpPr/>
            <p:nvPr/>
          </p:nvSpPr>
          <p:spPr bwMode="auto">
            <a:xfrm>
              <a:off x="3363154" y="4541839"/>
              <a:ext cx="277174"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25" name="Rectangle 24">
              <a:extLst>
                <a:ext uri="{FF2B5EF4-FFF2-40B4-BE49-F238E27FC236}">
                  <a16:creationId xmlns:a16="http://schemas.microsoft.com/office/drawing/2014/main" id="{DF618238-3461-4A93-BE17-35E9D43D9946}"/>
                </a:ext>
              </a:extLst>
            </p:cNvPr>
            <p:cNvSpPr/>
            <p:nvPr/>
          </p:nvSpPr>
          <p:spPr bwMode="auto">
            <a:xfrm>
              <a:off x="4966961" y="3571876"/>
              <a:ext cx="2185662" cy="411163"/>
            </a:xfrm>
            <a:prstGeom prst="rect">
              <a:avLst/>
            </a:prstGeom>
            <a:solidFill>
              <a:schemeClr val="bg2">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Arm Cortex-M0</a:t>
              </a:r>
            </a:p>
            <a:p>
              <a:pPr algn="ctr">
                <a:defRPr/>
              </a:pPr>
              <a:r>
                <a:rPr lang="en-GB" sz="1200" dirty="0"/>
                <a:t>Processor</a:t>
              </a:r>
            </a:p>
          </p:txBody>
        </p:sp>
        <p:sp>
          <p:nvSpPr>
            <p:cNvPr id="26" name="Rectangle 25">
              <a:extLst>
                <a:ext uri="{FF2B5EF4-FFF2-40B4-BE49-F238E27FC236}">
                  <a16:creationId xmlns:a16="http://schemas.microsoft.com/office/drawing/2014/main" id="{4DDF9518-18DC-4C33-B72E-03C6A7B93251}"/>
                </a:ext>
              </a:extLst>
            </p:cNvPr>
            <p:cNvSpPr/>
            <p:nvPr/>
          </p:nvSpPr>
          <p:spPr bwMode="auto">
            <a:xfrm>
              <a:off x="1088625" y="5084764"/>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BRAM</a:t>
              </a:r>
            </a:p>
          </p:txBody>
        </p:sp>
        <p:sp>
          <p:nvSpPr>
            <p:cNvPr id="27" name="Rectangle 26">
              <a:extLst>
                <a:ext uri="{FF2B5EF4-FFF2-40B4-BE49-F238E27FC236}">
                  <a16:creationId xmlns:a16="http://schemas.microsoft.com/office/drawing/2014/main" id="{EB46FD04-5FB7-442E-8B6A-4F018077CF48}"/>
                </a:ext>
              </a:extLst>
            </p:cNvPr>
            <p:cNvSpPr/>
            <p:nvPr/>
          </p:nvSpPr>
          <p:spPr bwMode="auto">
            <a:xfrm>
              <a:off x="1088625" y="4751389"/>
              <a:ext cx="10039661" cy="161925"/>
            </a:xfrm>
            <a:prstGeom prst="rect">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000" dirty="0"/>
            </a:p>
          </p:txBody>
        </p:sp>
        <p:sp>
          <p:nvSpPr>
            <p:cNvPr id="28" name="TextBox 30">
              <a:extLst>
                <a:ext uri="{FF2B5EF4-FFF2-40B4-BE49-F238E27FC236}">
                  <a16:creationId xmlns:a16="http://schemas.microsoft.com/office/drawing/2014/main" id="{59522158-BAF8-4927-A568-91178B296B78}"/>
                </a:ext>
              </a:extLst>
            </p:cNvPr>
            <p:cNvSpPr txBox="1">
              <a:spLocks noChangeArrowheads="1"/>
            </p:cNvSpPr>
            <p:nvPr/>
          </p:nvSpPr>
          <p:spPr bwMode="auto">
            <a:xfrm>
              <a:off x="735280" y="3454401"/>
              <a:ext cx="181750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dirty="0"/>
                <a:t>System on Chip</a:t>
              </a:r>
            </a:p>
          </p:txBody>
        </p:sp>
        <p:sp>
          <p:nvSpPr>
            <p:cNvPr id="29" name="TextBox 75">
              <a:extLst>
                <a:ext uri="{FF2B5EF4-FFF2-40B4-BE49-F238E27FC236}">
                  <a16:creationId xmlns:a16="http://schemas.microsoft.com/office/drawing/2014/main" id="{E3B979D4-054D-48AE-80E4-D7C5F30380AA}"/>
                </a:ext>
              </a:extLst>
            </p:cNvPr>
            <p:cNvSpPr txBox="1">
              <a:spLocks noChangeArrowheads="1"/>
            </p:cNvSpPr>
            <p:nvPr/>
          </p:nvSpPr>
          <p:spPr bwMode="auto">
            <a:xfrm>
              <a:off x="7641382" y="3986213"/>
              <a:ext cx="3580001"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dirty="0"/>
                <a:t>Arm AMBA 3 AHB-Lite System Bus</a:t>
              </a:r>
            </a:p>
            <a:p>
              <a:pPr eaLnBrk="1" hangingPunct="1"/>
              <a:endParaRPr lang="en-GB" sz="1100" dirty="0"/>
            </a:p>
          </p:txBody>
        </p:sp>
        <p:sp>
          <p:nvSpPr>
            <p:cNvPr id="30" name="Down Arrow 28">
              <a:extLst>
                <a:ext uri="{FF2B5EF4-FFF2-40B4-BE49-F238E27FC236}">
                  <a16:creationId xmlns:a16="http://schemas.microsoft.com/office/drawing/2014/main" id="{1376B0D9-BEE8-42EA-B9AF-0A559E82F26F}"/>
                </a:ext>
              </a:extLst>
            </p:cNvPr>
            <p:cNvSpPr/>
            <p:nvPr/>
          </p:nvSpPr>
          <p:spPr bwMode="auto">
            <a:xfrm>
              <a:off x="1090741" y="4784725"/>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31" name="Down Arrow 29">
              <a:extLst>
                <a:ext uri="{FF2B5EF4-FFF2-40B4-BE49-F238E27FC236}">
                  <a16:creationId xmlns:a16="http://schemas.microsoft.com/office/drawing/2014/main" id="{66423CC9-A34E-4DF9-A282-0AC8EAEFCEA2}"/>
                </a:ext>
              </a:extLst>
            </p:cNvPr>
            <p:cNvSpPr/>
            <p:nvPr/>
          </p:nvSpPr>
          <p:spPr bwMode="auto">
            <a:xfrm>
              <a:off x="2937869" y="4784725"/>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32" name="Down Arrow 30">
              <a:extLst>
                <a:ext uri="{FF2B5EF4-FFF2-40B4-BE49-F238E27FC236}">
                  <a16:creationId xmlns:a16="http://schemas.microsoft.com/office/drawing/2014/main" id="{A2895DFC-A5FC-4D19-B59B-74C29B8324FD}"/>
                </a:ext>
              </a:extLst>
            </p:cNvPr>
            <p:cNvSpPr/>
            <p:nvPr/>
          </p:nvSpPr>
          <p:spPr bwMode="auto">
            <a:xfrm rot="10800000">
              <a:off x="5284336" y="3997326"/>
              <a:ext cx="279291" cy="754063"/>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33" name="Down Arrow 31">
              <a:extLst>
                <a:ext uri="{FF2B5EF4-FFF2-40B4-BE49-F238E27FC236}">
                  <a16:creationId xmlns:a16="http://schemas.microsoft.com/office/drawing/2014/main" id="{9094D12C-6375-4FBB-87EA-158750D10220}"/>
                </a:ext>
              </a:extLst>
            </p:cNvPr>
            <p:cNvSpPr/>
            <p:nvPr/>
          </p:nvSpPr>
          <p:spPr bwMode="auto">
            <a:xfrm rot="10800000">
              <a:off x="5921204" y="3997326"/>
              <a:ext cx="277176" cy="544513"/>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34" name="Down Arrow 32">
              <a:extLst>
                <a:ext uri="{FF2B5EF4-FFF2-40B4-BE49-F238E27FC236}">
                  <a16:creationId xmlns:a16="http://schemas.microsoft.com/office/drawing/2014/main" id="{CCFA9825-5A6C-4D62-BF5B-EBD26EDEAD77}"/>
                </a:ext>
              </a:extLst>
            </p:cNvPr>
            <p:cNvSpPr/>
            <p:nvPr/>
          </p:nvSpPr>
          <p:spPr bwMode="auto">
            <a:xfrm rot="10800000">
              <a:off x="6551723" y="3997326"/>
              <a:ext cx="279291" cy="328613"/>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35" name="TextBox 29">
              <a:extLst>
                <a:ext uri="{FF2B5EF4-FFF2-40B4-BE49-F238E27FC236}">
                  <a16:creationId xmlns:a16="http://schemas.microsoft.com/office/drawing/2014/main" id="{BA7694CF-C518-41E7-924A-9D55E3E1874D}"/>
                </a:ext>
              </a:extLst>
            </p:cNvPr>
            <p:cNvSpPr txBox="1">
              <a:spLocks noChangeArrowheads="1"/>
            </p:cNvSpPr>
            <p:nvPr/>
          </p:nvSpPr>
          <p:spPr bwMode="auto">
            <a:xfrm>
              <a:off x="5462067" y="4437965"/>
              <a:ext cx="2179315" cy="297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dirty="0"/>
                <a:t>32-bit Address Bus</a:t>
              </a:r>
            </a:p>
          </p:txBody>
        </p:sp>
        <p:sp>
          <p:nvSpPr>
            <p:cNvPr id="36" name="TextBox 28">
              <a:extLst>
                <a:ext uri="{FF2B5EF4-FFF2-40B4-BE49-F238E27FC236}">
                  <a16:creationId xmlns:a16="http://schemas.microsoft.com/office/drawing/2014/main" id="{94CEF97D-CD86-4D43-96A7-70577764CC7E}"/>
                </a:ext>
              </a:extLst>
            </p:cNvPr>
            <p:cNvSpPr txBox="1">
              <a:spLocks noChangeArrowheads="1"/>
            </p:cNvSpPr>
            <p:nvPr/>
          </p:nvSpPr>
          <p:spPr bwMode="auto">
            <a:xfrm>
              <a:off x="4653816" y="4680852"/>
              <a:ext cx="1819622" cy="297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dirty="0"/>
                <a:t>32-bit Data Bus</a:t>
              </a:r>
            </a:p>
          </p:txBody>
        </p:sp>
        <p:sp>
          <p:nvSpPr>
            <p:cNvPr id="37" name="TextBox 29">
              <a:extLst>
                <a:ext uri="{FF2B5EF4-FFF2-40B4-BE49-F238E27FC236}">
                  <a16:creationId xmlns:a16="http://schemas.microsoft.com/office/drawing/2014/main" id="{CCE5D3F1-6BA9-40FA-B3D4-0EFBDC6D111E}"/>
                </a:ext>
              </a:extLst>
            </p:cNvPr>
            <p:cNvSpPr txBox="1">
              <a:spLocks noChangeArrowheads="1"/>
            </p:cNvSpPr>
            <p:nvPr/>
          </p:nvSpPr>
          <p:spPr bwMode="auto">
            <a:xfrm>
              <a:off x="6101050" y="4193490"/>
              <a:ext cx="1834433" cy="297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dirty="0"/>
                <a:t>Control Signals</a:t>
              </a:r>
            </a:p>
          </p:txBody>
        </p:sp>
        <p:pic>
          <p:nvPicPr>
            <p:cNvPr id="38" name="Picture 42">
              <a:extLst>
                <a:ext uri="{FF2B5EF4-FFF2-40B4-BE49-F238E27FC236}">
                  <a16:creationId xmlns:a16="http://schemas.microsoft.com/office/drawing/2014/main" id="{0949CA3E-2446-4B73-A6EB-42230C995A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4230" y="3592513"/>
              <a:ext cx="1652472" cy="43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Rectangle 38">
              <a:extLst>
                <a:ext uri="{FF2B5EF4-FFF2-40B4-BE49-F238E27FC236}">
                  <a16:creationId xmlns:a16="http://schemas.microsoft.com/office/drawing/2014/main" id="{77AEF0C2-E0A2-4A11-AE09-C4C2E45970D6}"/>
                </a:ext>
              </a:extLst>
            </p:cNvPr>
            <p:cNvSpPr/>
            <p:nvPr/>
          </p:nvSpPr>
          <p:spPr bwMode="auto">
            <a:xfrm>
              <a:off x="2825731" y="5084764"/>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VGA</a:t>
              </a:r>
            </a:p>
            <a:p>
              <a:pPr algn="ctr">
                <a:defRPr/>
              </a:pPr>
              <a:r>
                <a:rPr lang="en-GB" sz="1000" dirty="0"/>
                <a:t>Peripheral</a:t>
              </a:r>
            </a:p>
          </p:txBody>
        </p:sp>
        <p:sp>
          <p:nvSpPr>
            <p:cNvPr id="40" name="Rectangle 39">
              <a:extLst>
                <a:ext uri="{FF2B5EF4-FFF2-40B4-BE49-F238E27FC236}">
                  <a16:creationId xmlns:a16="http://schemas.microsoft.com/office/drawing/2014/main" id="{22268114-3177-423C-82D0-72C2B2B9CDC3}"/>
                </a:ext>
              </a:extLst>
            </p:cNvPr>
            <p:cNvSpPr/>
            <p:nvPr/>
          </p:nvSpPr>
          <p:spPr bwMode="auto">
            <a:xfrm>
              <a:off x="2825731" y="5951539"/>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Monitor</a:t>
              </a:r>
            </a:p>
          </p:txBody>
        </p:sp>
        <p:sp>
          <p:nvSpPr>
            <p:cNvPr id="41" name="Up-Down Arrow 39">
              <a:extLst>
                <a:ext uri="{FF2B5EF4-FFF2-40B4-BE49-F238E27FC236}">
                  <a16:creationId xmlns:a16="http://schemas.microsoft.com/office/drawing/2014/main" id="{059DC1F5-B1AF-485C-91D2-F756454A13F8}"/>
                </a:ext>
              </a:extLst>
            </p:cNvPr>
            <p:cNvSpPr/>
            <p:nvPr/>
          </p:nvSpPr>
          <p:spPr bwMode="auto">
            <a:xfrm>
              <a:off x="3363154" y="5543551"/>
              <a:ext cx="277174"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44" name="Rectangle 43">
              <a:extLst>
                <a:ext uri="{FF2B5EF4-FFF2-40B4-BE49-F238E27FC236}">
                  <a16:creationId xmlns:a16="http://schemas.microsoft.com/office/drawing/2014/main" id="{1E16CB09-1D3D-4DF8-91BB-FA14A56C782E}"/>
                </a:ext>
              </a:extLst>
            </p:cNvPr>
            <p:cNvSpPr/>
            <p:nvPr/>
          </p:nvSpPr>
          <p:spPr bwMode="auto">
            <a:xfrm>
              <a:off x="4639005" y="5084764"/>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UART</a:t>
              </a:r>
            </a:p>
            <a:p>
              <a:pPr algn="ctr">
                <a:defRPr/>
              </a:pPr>
              <a:r>
                <a:rPr lang="en-GB" sz="1000" dirty="0"/>
                <a:t>Peripheral</a:t>
              </a:r>
            </a:p>
          </p:txBody>
        </p:sp>
        <p:sp>
          <p:nvSpPr>
            <p:cNvPr id="45" name="Rectangle 44">
              <a:extLst>
                <a:ext uri="{FF2B5EF4-FFF2-40B4-BE49-F238E27FC236}">
                  <a16:creationId xmlns:a16="http://schemas.microsoft.com/office/drawing/2014/main" id="{D7A587FD-F74C-4582-836A-1A2DF0276F44}"/>
                </a:ext>
              </a:extLst>
            </p:cNvPr>
            <p:cNvSpPr/>
            <p:nvPr/>
          </p:nvSpPr>
          <p:spPr bwMode="auto">
            <a:xfrm>
              <a:off x="4639005" y="5951539"/>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To Host</a:t>
              </a:r>
            </a:p>
          </p:txBody>
        </p:sp>
        <p:sp>
          <p:nvSpPr>
            <p:cNvPr id="46" name="Up-Down Arrow 44">
              <a:extLst>
                <a:ext uri="{FF2B5EF4-FFF2-40B4-BE49-F238E27FC236}">
                  <a16:creationId xmlns:a16="http://schemas.microsoft.com/office/drawing/2014/main" id="{B58A66ED-D531-4B3C-96D1-A712455E3D1B}"/>
                </a:ext>
              </a:extLst>
            </p:cNvPr>
            <p:cNvSpPr/>
            <p:nvPr/>
          </p:nvSpPr>
          <p:spPr bwMode="auto">
            <a:xfrm>
              <a:off x="5176428" y="5543551"/>
              <a:ext cx="277176"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47" name="Rounded Rectangle 35">
              <a:extLst>
                <a:ext uri="{FF2B5EF4-FFF2-40B4-BE49-F238E27FC236}">
                  <a16:creationId xmlns:a16="http://schemas.microsoft.com/office/drawing/2014/main" id="{853AA210-15FD-490D-A6F2-CC017945E21F}"/>
                </a:ext>
              </a:extLst>
            </p:cNvPr>
            <p:cNvSpPr>
              <a:spLocks noChangeArrowheads="1"/>
            </p:cNvSpPr>
            <p:nvPr/>
          </p:nvSpPr>
          <p:spPr bwMode="auto">
            <a:xfrm>
              <a:off x="6185684" y="4967289"/>
              <a:ext cx="5133028" cy="1576387"/>
            </a:xfrm>
            <a:prstGeom prst="roundRect">
              <a:avLst>
                <a:gd name="adj" fmla="val 16667"/>
              </a:avLst>
            </a:prstGeom>
            <a:noFill/>
            <a:ln w="19050" algn="ctr">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dirty="0"/>
            </a:p>
          </p:txBody>
        </p:sp>
        <p:sp>
          <p:nvSpPr>
            <p:cNvPr id="48" name="Rectangle 47">
              <a:extLst>
                <a:ext uri="{FF2B5EF4-FFF2-40B4-BE49-F238E27FC236}">
                  <a16:creationId xmlns:a16="http://schemas.microsoft.com/office/drawing/2014/main" id="{B6228943-CA9D-4D49-A085-3B188DFC6FF6}"/>
                </a:ext>
              </a:extLst>
            </p:cNvPr>
            <p:cNvSpPr/>
            <p:nvPr/>
          </p:nvSpPr>
          <p:spPr bwMode="auto">
            <a:xfrm>
              <a:off x="6431122" y="5084764"/>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Timer</a:t>
              </a:r>
            </a:p>
            <a:p>
              <a:pPr algn="ctr">
                <a:defRPr/>
              </a:pPr>
              <a:r>
                <a:rPr lang="en-GB" sz="1000" dirty="0"/>
                <a:t>Peripheral</a:t>
              </a:r>
            </a:p>
          </p:txBody>
        </p:sp>
        <p:sp>
          <p:nvSpPr>
            <p:cNvPr id="49" name="Rectangle 48">
              <a:extLst>
                <a:ext uri="{FF2B5EF4-FFF2-40B4-BE49-F238E27FC236}">
                  <a16:creationId xmlns:a16="http://schemas.microsoft.com/office/drawing/2014/main" id="{6784C83B-5429-452A-B9BE-5903AF8A3F3C}"/>
                </a:ext>
              </a:extLst>
            </p:cNvPr>
            <p:cNvSpPr/>
            <p:nvPr/>
          </p:nvSpPr>
          <p:spPr bwMode="auto">
            <a:xfrm>
              <a:off x="8119562" y="5084764"/>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GPIO</a:t>
              </a:r>
            </a:p>
            <a:p>
              <a:pPr algn="ctr">
                <a:defRPr/>
              </a:pPr>
              <a:r>
                <a:rPr lang="en-GB" sz="1000" dirty="0"/>
                <a:t>Peripheral</a:t>
              </a:r>
            </a:p>
          </p:txBody>
        </p:sp>
        <p:sp>
          <p:nvSpPr>
            <p:cNvPr id="50" name="Rectangle 49">
              <a:extLst>
                <a:ext uri="{FF2B5EF4-FFF2-40B4-BE49-F238E27FC236}">
                  <a16:creationId xmlns:a16="http://schemas.microsoft.com/office/drawing/2014/main" id="{BDA2D7D3-9783-4CF0-A129-FBA50AF89C85}"/>
                </a:ext>
              </a:extLst>
            </p:cNvPr>
            <p:cNvSpPr/>
            <p:nvPr/>
          </p:nvSpPr>
          <p:spPr bwMode="auto">
            <a:xfrm>
              <a:off x="8119562" y="5951539"/>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LED</a:t>
              </a:r>
            </a:p>
          </p:txBody>
        </p:sp>
        <p:sp>
          <p:nvSpPr>
            <p:cNvPr id="51" name="Up-Down Arrow 49">
              <a:extLst>
                <a:ext uri="{FF2B5EF4-FFF2-40B4-BE49-F238E27FC236}">
                  <a16:creationId xmlns:a16="http://schemas.microsoft.com/office/drawing/2014/main" id="{F34A127C-4A6E-4279-B861-BA51879FBE31}"/>
                </a:ext>
              </a:extLst>
            </p:cNvPr>
            <p:cNvSpPr/>
            <p:nvPr/>
          </p:nvSpPr>
          <p:spPr bwMode="auto">
            <a:xfrm>
              <a:off x="8654869" y="5543551"/>
              <a:ext cx="277176"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52" name="Rectangle 51">
              <a:extLst>
                <a:ext uri="{FF2B5EF4-FFF2-40B4-BE49-F238E27FC236}">
                  <a16:creationId xmlns:a16="http://schemas.microsoft.com/office/drawing/2014/main" id="{F47A3230-C18E-46A4-AADE-163511651B18}"/>
                </a:ext>
              </a:extLst>
            </p:cNvPr>
            <p:cNvSpPr/>
            <p:nvPr/>
          </p:nvSpPr>
          <p:spPr bwMode="auto">
            <a:xfrm>
              <a:off x="9757222" y="5084764"/>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7-Segment</a:t>
              </a:r>
            </a:p>
            <a:p>
              <a:pPr algn="ctr">
                <a:defRPr/>
              </a:pPr>
              <a:r>
                <a:rPr lang="en-GB" sz="1000" dirty="0"/>
                <a:t>Peripheral</a:t>
              </a:r>
            </a:p>
          </p:txBody>
        </p:sp>
        <p:sp>
          <p:nvSpPr>
            <p:cNvPr id="53" name="Rectangle 52">
              <a:extLst>
                <a:ext uri="{FF2B5EF4-FFF2-40B4-BE49-F238E27FC236}">
                  <a16:creationId xmlns:a16="http://schemas.microsoft.com/office/drawing/2014/main" id="{D00C3C03-279E-4E44-92A5-85867AD461CB}"/>
                </a:ext>
              </a:extLst>
            </p:cNvPr>
            <p:cNvSpPr/>
            <p:nvPr/>
          </p:nvSpPr>
          <p:spPr bwMode="auto">
            <a:xfrm>
              <a:off x="9757222" y="5951539"/>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7-Segment</a:t>
              </a:r>
            </a:p>
            <a:p>
              <a:pPr algn="ctr">
                <a:defRPr/>
              </a:pPr>
              <a:r>
                <a:rPr lang="en-GB" sz="1000" dirty="0"/>
                <a:t>Display</a:t>
              </a:r>
            </a:p>
          </p:txBody>
        </p:sp>
        <p:sp>
          <p:nvSpPr>
            <p:cNvPr id="54" name="Up-Down Arrow 52">
              <a:extLst>
                <a:ext uri="{FF2B5EF4-FFF2-40B4-BE49-F238E27FC236}">
                  <a16:creationId xmlns:a16="http://schemas.microsoft.com/office/drawing/2014/main" id="{82F1BB70-650B-4762-AA00-B6F8D10EBECF}"/>
                </a:ext>
              </a:extLst>
            </p:cNvPr>
            <p:cNvSpPr/>
            <p:nvPr/>
          </p:nvSpPr>
          <p:spPr bwMode="auto">
            <a:xfrm>
              <a:off x="10294645" y="5543551"/>
              <a:ext cx="277174"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grpSp>
    </p:spTree>
    <p:extLst>
      <p:ext uri="{BB962C8B-B14F-4D97-AF65-F5344CB8AC3E}">
        <p14:creationId xmlns:p14="http://schemas.microsoft.com/office/powerpoint/2010/main" val="4290342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Building a System on a Chip (SoC)</a:t>
            </a:r>
            <a:endParaRPr lang="en-US" dirty="0"/>
          </a:p>
        </p:txBody>
      </p:sp>
      <p:sp>
        <p:nvSpPr>
          <p:cNvPr id="6" name="Rectangle 5">
            <a:extLst>
              <a:ext uri="{FF2B5EF4-FFF2-40B4-BE49-F238E27FC236}">
                <a16:creationId xmlns:a16="http://schemas.microsoft.com/office/drawing/2014/main" id="{CCAF0217-84A0-48CF-9B67-E8B7B5461529}"/>
              </a:ext>
            </a:extLst>
          </p:cNvPr>
          <p:cNvSpPr/>
          <p:nvPr/>
        </p:nvSpPr>
        <p:spPr bwMode="auto">
          <a:xfrm>
            <a:off x="6341172" y="3438865"/>
            <a:ext cx="4183015"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dirty="0">
              <a:cs typeface="Arial" charset="0"/>
            </a:endParaRPr>
          </a:p>
        </p:txBody>
      </p:sp>
      <p:sp>
        <p:nvSpPr>
          <p:cNvPr id="7" name="Rectangle 6">
            <a:extLst>
              <a:ext uri="{FF2B5EF4-FFF2-40B4-BE49-F238E27FC236}">
                <a16:creationId xmlns:a16="http://schemas.microsoft.com/office/drawing/2014/main" id="{F7E742FC-682C-4A62-9636-F9738DCDD166}"/>
              </a:ext>
            </a:extLst>
          </p:cNvPr>
          <p:cNvSpPr/>
          <p:nvPr/>
        </p:nvSpPr>
        <p:spPr bwMode="auto">
          <a:xfrm>
            <a:off x="6491396" y="3999252"/>
            <a:ext cx="1127743"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US" altLang="zh-CN" sz="1000" dirty="0">
                <a:cs typeface="Arial" charset="0"/>
              </a:rPr>
              <a:t>Memory</a:t>
            </a:r>
            <a:endParaRPr lang="en-GB" sz="1000" dirty="0">
              <a:cs typeface="Arial" charset="0"/>
            </a:endParaRPr>
          </a:p>
        </p:txBody>
      </p:sp>
      <p:sp>
        <p:nvSpPr>
          <p:cNvPr id="8" name="Rectangle 7">
            <a:extLst>
              <a:ext uri="{FF2B5EF4-FFF2-40B4-BE49-F238E27FC236}">
                <a16:creationId xmlns:a16="http://schemas.microsoft.com/office/drawing/2014/main" id="{987F49B3-025A-4E94-A8B8-98F4B821A50A}"/>
              </a:ext>
            </a:extLst>
          </p:cNvPr>
          <p:cNvSpPr/>
          <p:nvPr/>
        </p:nvSpPr>
        <p:spPr bwMode="auto">
          <a:xfrm>
            <a:off x="7911126" y="3999252"/>
            <a:ext cx="1127742"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VGA</a:t>
            </a:r>
          </a:p>
          <a:p>
            <a:pPr algn="ctr">
              <a:defRPr/>
            </a:pPr>
            <a:r>
              <a:rPr lang="en-GB" sz="1000" dirty="0">
                <a:cs typeface="Arial" charset="0"/>
              </a:rPr>
              <a:t>Peripheral</a:t>
            </a:r>
          </a:p>
        </p:txBody>
      </p:sp>
      <p:sp>
        <p:nvSpPr>
          <p:cNvPr id="9" name="Rectangle 8">
            <a:extLst>
              <a:ext uri="{FF2B5EF4-FFF2-40B4-BE49-F238E27FC236}">
                <a16:creationId xmlns:a16="http://schemas.microsoft.com/office/drawing/2014/main" id="{B67794D8-D6B4-471D-AE79-F93CD2897A6D}"/>
              </a:ext>
            </a:extLst>
          </p:cNvPr>
          <p:cNvSpPr/>
          <p:nvPr/>
        </p:nvSpPr>
        <p:spPr bwMode="auto">
          <a:xfrm>
            <a:off x="9286421" y="3999252"/>
            <a:ext cx="1125627"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UART</a:t>
            </a:r>
          </a:p>
          <a:p>
            <a:pPr algn="ctr">
              <a:defRPr/>
            </a:pPr>
            <a:r>
              <a:rPr lang="en-GB" sz="1000" dirty="0">
                <a:cs typeface="Arial" charset="0"/>
              </a:rPr>
              <a:t>Peripheral</a:t>
            </a:r>
          </a:p>
        </p:txBody>
      </p:sp>
      <p:sp>
        <p:nvSpPr>
          <p:cNvPr id="10" name="Rectangle 9">
            <a:extLst>
              <a:ext uri="{FF2B5EF4-FFF2-40B4-BE49-F238E27FC236}">
                <a16:creationId xmlns:a16="http://schemas.microsoft.com/office/drawing/2014/main" id="{9439A2B2-B082-4172-97CD-5C71B8BE96B6}"/>
              </a:ext>
            </a:extLst>
          </p:cNvPr>
          <p:cNvSpPr/>
          <p:nvPr/>
        </p:nvSpPr>
        <p:spPr bwMode="auto">
          <a:xfrm>
            <a:off x="6491396"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Timer</a:t>
            </a:r>
          </a:p>
          <a:p>
            <a:pPr algn="ctr">
              <a:defRPr/>
            </a:pPr>
            <a:r>
              <a:rPr lang="en-GB" sz="1000" dirty="0">
                <a:cs typeface="Arial" charset="0"/>
              </a:rPr>
              <a:t>Peripheral</a:t>
            </a:r>
          </a:p>
        </p:txBody>
      </p:sp>
      <p:sp>
        <p:nvSpPr>
          <p:cNvPr id="11" name="Rectangle 10">
            <a:extLst>
              <a:ext uri="{FF2B5EF4-FFF2-40B4-BE49-F238E27FC236}">
                <a16:creationId xmlns:a16="http://schemas.microsoft.com/office/drawing/2014/main" id="{19865ECC-3ACD-4D36-93A3-5E95B139C954}"/>
              </a:ext>
            </a:extLst>
          </p:cNvPr>
          <p:cNvSpPr/>
          <p:nvPr/>
        </p:nvSpPr>
        <p:spPr bwMode="auto">
          <a:xfrm>
            <a:off x="7900545"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GPIO</a:t>
            </a:r>
          </a:p>
          <a:p>
            <a:pPr algn="ctr">
              <a:defRPr/>
            </a:pPr>
            <a:r>
              <a:rPr lang="en-GB" sz="1000" dirty="0">
                <a:cs typeface="Arial" charset="0"/>
              </a:rPr>
              <a:t>Peripheral</a:t>
            </a:r>
          </a:p>
        </p:txBody>
      </p:sp>
      <p:sp>
        <p:nvSpPr>
          <p:cNvPr id="12" name="Rectangle 11">
            <a:extLst>
              <a:ext uri="{FF2B5EF4-FFF2-40B4-BE49-F238E27FC236}">
                <a16:creationId xmlns:a16="http://schemas.microsoft.com/office/drawing/2014/main" id="{5160B338-016C-4BBD-A42C-B03B57D9E60D}"/>
              </a:ext>
            </a:extLst>
          </p:cNvPr>
          <p:cNvSpPr/>
          <p:nvPr/>
        </p:nvSpPr>
        <p:spPr bwMode="auto">
          <a:xfrm>
            <a:off x="9269495" y="3524589"/>
            <a:ext cx="1127742"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7-Segment</a:t>
            </a:r>
          </a:p>
          <a:p>
            <a:pPr algn="ctr">
              <a:defRPr/>
            </a:pPr>
            <a:r>
              <a:rPr lang="en-GB" sz="1000" dirty="0">
                <a:cs typeface="Arial" charset="0"/>
              </a:rPr>
              <a:t>Peripheral</a:t>
            </a:r>
          </a:p>
        </p:txBody>
      </p:sp>
      <p:sp>
        <p:nvSpPr>
          <p:cNvPr id="13" name="Rectangle 12">
            <a:extLst>
              <a:ext uri="{FF2B5EF4-FFF2-40B4-BE49-F238E27FC236}">
                <a16:creationId xmlns:a16="http://schemas.microsoft.com/office/drawing/2014/main" id="{DD874EC3-2B8D-46FA-8711-4FE5E20D52CF}"/>
              </a:ext>
            </a:extLst>
          </p:cNvPr>
          <p:cNvSpPr/>
          <p:nvPr/>
        </p:nvSpPr>
        <p:spPr bwMode="auto">
          <a:xfrm>
            <a:off x="2888121" y="2916577"/>
            <a:ext cx="2786561"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Arm CMSIS-Core</a:t>
            </a:r>
          </a:p>
        </p:txBody>
      </p:sp>
      <p:sp>
        <p:nvSpPr>
          <p:cNvPr id="14" name="Rectangle 13">
            <a:extLst>
              <a:ext uri="{FF2B5EF4-FFF2-40B4-BE49-F238E27FC236}">
                <a16:creationId xmlns:a16="http://schemas.microsoft.com/office/drawing/2014/main" id="{4EDA0426-9F9F-4EEE-A437-A1C8C10DD540}"/>
              </a:ext>
            </a:extLst>
          </p:cNvPr>
          <p:cNvSpPr/>
          <p:nvPr/>
        </p:nvSpPr>
        <p:spPr bwMode="auto">
          <a:xfrm>
            <a:off x="2888121" y="2335551"/>
            <a:ext cx="7636066" cy="3000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Application Programming Interface (API)</a:t>
            </a:r>
          </a:p>
        </p:txBody>
      </p:sp>
      <p:sp>
        <p:nvSpPr>
          <p:cNvPr id="15" name="Rectangle 14">
            <a:extLst>
              <a:ext uri="{FF2B5EF4-FFF2-40B4-BE49-F238E27FC236}">
                <a16:creationId xmlns:a16="http://schemas.microsoft.com/office/drawing/2014/main" id="{0DA6179A-5505-47D8-A586-242914FE526B}"/>
              </a:ext>
            </a:extLst>
          </p:cNvPr>
          <p:cNvSpPr/>
          <p:nvPr/>
        </p:nvSpPr>
        <p:spPr bwMode="auto">
          <a:xfrm>
            <a:off x="2888121" y="1703727"/>
            <a:ext cx="7636066" cy="347663"/>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Application Design (e.g., Game)</a:t>
            </a:r>
          </a:p>
        </p:txBody>
      </p:sp>
      <p:sp>
        <p:nvSpPr>
          <p:cNvPr id="16" name="Rectangle 15">
            <a:extLst>
              <a:ext uri="{FF2B5EF4-FFF2-40B4-BE49-F238E27FC236}">
                <a16:creationId xmlns:a16="http://schemas.microsoft.com/office/drawing/2014/main" id="{996952F2-282B-463A-9664-6738E21BB4CD}"/>
              </a:ext>
            </a:extLst>
          </p:cNvPr>
          <p:cNvSpPr/>
          <p:nvPr/>
        </p:nvSpPr>
        <p:spPr bwMode="auto">
          <a:xfrm>
            <a:off x="2888122" y="3438865"/>
            <a:ext cx="2803487"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Arial" charset="0"/>
              </a:rPr>
              <a:t>Arm Cortex-M0</a:t>
            </a:r>
          </a:p>
          <a:p>
            <a:pPr algn="ctr">
              <a:defRPr/>
            </a:pPr>
            <a:r>
              <a:rPr lang="en-GB" dirty="0">
                <a:cs typeface="Arial" charset="0"/>
              </a:rPr>
              <a:t>Processor</a:t>
            </a:r>
          </a:p>
        </p:txBody>
      </p:sp>
      <p:sp>
        <p:nvSpPr>
          <p:cNvPr id="17" name="Up-Down Arrow 34">
            <a:extLst>
              <a:ext uri="{FF2B5EF4-FFF2-40B4-BE49-F238E27FC236}">
                <a16:creationId xmlns:a16="http://schemas.microsoft.com/office/drawing/2014/main" id="{AC0DF13D-B856-48A2-967A-25226DD3FB9F}"/>
              </a:ext>
            </a:extLst>
          </p:cNvPr>
          <p:cNvSpPr/>
          <p:nvPr/>
        </p:nvSpPr>
        <p:spPr bwMode="auto">
          <a:xfrm>
            <a:off x="4191479"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8" name="Up-Down Arrow 35">
            <a:extLst>
              <a:ext uri="{FF2B5EF4-FFF2-40B4-BE49-F238E27FC236}">
                <a16:creationId xmlns:a16="http://schemas.microsoft.com/office/drawing/2014/main" id="{F5DC7FAA-3F50-4A67-8A1D-CA00446027C3}"/>
              </a:ext>
            </a:extLst>
          </p:cNvPr>
          <p:cNvSpPr/>
          <p:nvPr/>
        </p:nvSpPr>
        <p:spPr bwMode="auto">
          <a:xfrm>
            <a:off x="4191479"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19" name="Up-Down Arrow 36">
            <a:extLst>
              <a:ext uri="{FF2B5EF4-FFF2-40B4-BE49-F238E27FC236}">
                <a16:creationId xmlns:a16="http://schemas.microsoft.com/office/drawing/2014/main" id="{F8DBBCA8-7CFD-4483-BCDD-BF9670FD3B2D}"/>
              </a:ext>
            </a:extLst>
          </p:cNvPr>
          <p:cNvSpPr/>
          <p:nvPr/>
        </p:nvSpPr>
        <p:spPr bwMode="auto">
          <a:xfrm>
            <a:off x="6603536" y="205774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20" name="TextBox 21">
            <a:extLst>
              <a:ext uri="{FF2B5EF4-FFF2-40B4-BE49-F238E27FC236}">
                <a16:creationId xmlns:a16="http://schemas.microsoft.com/office/drawing/2014/main" id="{0833DAD3-DE23-4E47-8C2B-6E46A8B043A1}"/>
              </a:ext>
            </a:extLst>
          </p:cNvPr>
          <p:cNvSpPr txBox="1">
            <a:spLocks noChangeArrowheads="1"/>
          </p:cNvSpPr>
          <p:nvPr/>
        </p:nvSpPr>
        <p:spPr bwMode="auto">
          <a:xfrm>
            <a:off x="516264" y="3759539"/>
            <a:ext cx="223432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Hardware design</a:t>
            </a:r>
          </a:p>
        </p:txBody>
      </p:sp>
      <p:sp>
        <p:nvSpPr>
          <p:cNvPr id="21" name="TextBox 22">
            <a:extLst>
              <a:ext uri="{FF2B5EF4-FFF2-40B4-BE49-F238E27FC236}">
                <a16:creationId xmlns:a16="http://schemas.microsoft.com/office/drawing/2014/main" id="{2EBD0BA2-BFA6-4F16-BFCB-838B5D8DAE79}"/>
              </a:ext>
            </a:extLst>
          </p:cNvPr>
          <p:cNvSpPr txBox="1">
            <a:spLocks noChangeArrowheads="1"/>
          </p:cNvSpPr>
          <p:nvPr/>
        </p:nvSpPr>
        <p:spPr bwMode="auto">
          <a:xfrm>
            <a:off x="516264" y="2486365"/>
            <a:ext cx="23718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Software low-level drivers &amp; libraries programming </a:t>
            </a:r>
          </a:p>
        </p:txBody>
      </p:sp>
      <p:sp>
        <p:nvSpPr>
          <p:cNvPr id="22" name="TextBox 23">
            <a:extLst>
              <a:ext uri="{FF2B5EF4-FFF2-40B4-BE49-F238E27FC236}">
                <a16:creationId xmlns:a16="http://schemas.microsoft.com/office/drawing/2014/main" id="{4A3ED128-503F-44D9-BCA7-66B09D387BC8}"/>
              </a:ext>
            </a:extLst>
          </p:cNvPr>
          <p:cNvSpPr txBox="1">
            <a:spLocks noChangeArrowheads="1"/>
          </p:cNvSpPr>
          <p:nvPr/>
        </p:nvSpPr>
        <p:spPr bwMode="auto">
          <a:xfrm>
            <a:off x="516264" y="1591015"/>
            <a:ext cx="27590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Software high-level </a:t>
            </a:r>
          </a:p>
          <a:p>
            <a:pPr eaLnBrk="1" hangingPunct="1"/>
            <a:r>
              <a:rPr lang="en-GB" b="0" dirty="0"/>
              <a:t>application development</a:t>
            </a:r>
          </a:p>
        </p:txBody>
      </p:sp>
      <p:sp>
        <p:nvSpPr>
          <p:cNvPr id="23" name="Up Arrow 40">
            <a:extLst>
              <a:ext uri="{FF2B5EF4-FFF2-40B4-BE49-F238E27FC236}">
                <a16:creationId xmlns:a16="http://schemas.microsoft.com/office/drawing/2014/main" id="{5242A77A-D357-4C16-AD86-82AF7D909F56}"/>
              </a:ext>
            </a:extLst>
          </p:cNvPr>
          <p:cNvSpPr/>
          <p:nvPr/>
        </p:nvSpPr>
        <p:spPr bwMode="auto">
          <a:xfrm>
            <a:off x="76169" y="1591015"/>
            <a:ext cx="372388" cy="2841625"/>
          </a:xfrm>
          <a:prstGeom prst="upArrow">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 name="Up-Down Arrow 41">
            <a:extLst>
              <a:ext uri="{FF2B5EF4-FFF2-40B4-BE49-F238E27FC236}">
                <a16:creationId xmlns:a16="http://schemas.microsoft.com/office/drawing/2014/main" id="{63C751D5-B4D7-45B8-AF5C-E1F40054E07E}"/>
              </a:ext>
            </a:extLst>
          </p:cNvPr>
          <p:cNvSpPr/>
          <p:nvPr/>
        </p:nvSpPr>
        <p:spPr bwMode="auto">
          <a:xfrm rot="5400000">
            <a:off x="5828540" y="3602507"/>
            <a:ext cx="358775" cy="666490"/>
          </a:xfrm>
          <a:prstGeom prst="upDownArrow">
            <a:avLst>
              <a:gd name="adj1" fmla="val 57296"/>
              <a:gd name="adj2" fmla="val 46826"/>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 name="Rectangle 24">
            <a:extLst>
              <a:ext uri="{FF2B5EF4-FFF2-40B4-BE49-F238E27FC236}">
                <a16:creationId xmlns:a16="http://schemas.microsoft.com/office/drawing/2014/main" id="{A679A3B2-9CAF-4F44-BD3F-C88859DBFB88}"/>
              </a:ext>
            </a:extLst>
          </p:cNvPr>
          <p:cNvSpPr/>
          <p:nvPr/>
        </p:nvSpPr>
        <p:spPr bwMode="auto">
          <a:xfrm>
            <a:off x="6341172" y="2916577"/>
            <a:ext cx="4183015"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Peripheral Drivers</a:t>
            </a:r>
          </a:p>
        </p:txBody>
      </p:sp>
      <p:sp>
        <p:nvSpPr>
          <p:cNvPr id="26" name="Up-Down Arrow 43">
            <a:extLst>
              <a:ext uri="{FF2B5EF4-FFF2-40B4-BE49-F238E27FC236}">
                <a16:creationId xmlns:a16="http://schemas.microsoft.com/office/drawing/2014/main" id="{8AC40893-0693-4887-8296-B1AFC5406C03}"/>
              </a:ext>
            </a:extLst>
          </p:cNvPr>
          <p:cNvSpPr/>
          <p:nvPr/>
        </p:nvSpPr>
        <p:spPr bwMode="auto">
          <a:xfrm>
            <a:off x="8431622"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7" name="Up-Down Arrow 44">
            <a:extLst>
              <a:ext uri="{FF2B5EF4-FFF2-40B4-BE49-F238E27FC236}">
                <a16:creationId xmlns:a16="http://schemas.microsoft.com/office/drawing/2014/main" id="{0BCB8E8E-46AA-49C0-98FC-CA7D567FF84F}"/>
              </a:ext>
            </a:extLst>
          </p:cNvPr>
          <p:cNvSpPr/>
          <p:nvPr/>
        </p:nvSpPr>
        <p:spPr bwMode="auto">
          <a:xfrm>
            <a:off x="8431622"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28" name="TextBox 21">
            <a:extLst>
              <a:ext uri="{FF2B5EF4-FFF2-40B4-BE49-F238E27FC236}">
                <a16:creationId xmlns:a16="http://schemas.microsoft.com/office/drawing/2014/main" id="{D3AFD2E3-23CA-40D6-8D06-4D6E59031B3A}"/>
              </a:ext>
            </a:extLst>
          </p:cNvPr>
          <p:cNvSpPr txBox="1">
            <a:spLocks noChangeArrowheads="1"/>
          </p:cNvSpPr>
          <p:nvPr/>
        </p:nvSpPr>
        <p:spPr bwMode="auto">
          <a:xfrm>
            <a:off x="5758284" y="3791290"/>
            <a:ext cx="759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AHB</a:t>
            </a:r>
          </a:p>
        </p:txBody>
      </p:sp>
      <p:sp>
        <p:nvSpPr>
          <p:cNvPr id="29" name="Rectangle 28">
            <a:extLst>
              <a:ext uri="{FF2B5EF4-FFF2-40B4-BE49-F238E27FC236}">
                <a16:creationId xmlns:a16="http://schemas.microsoft.com/office/drawing/2014/main" id="{D1FB3FA1-D426-419E-87FD-B7B26EAD7D16}"/>
              </a:ext>
            </a:extLst>
          </p:cNvPr>
          <p:cNvSpPr/>
          <p:nvPr/>
        </p:nvSpPr>
        <p:spPr bwMode="auto">
          <a:xfrm>
            <a:off x="6396183" y="3463442"/>
            <a:ext cx="4128003" cy="47466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Timer Overview</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280160"/>
            <a:ext cx="11180763" cy="4445953"/>
          </a:xfrm>
        </p:spPr>
        <p:txBody>
          <a:bodyPr wrap="square" numCol="1" anchor="t" anchorCtr="0" compatLnSpc="1">
            <a:prstTxWarp prst="textNoShape">
              <a:avLst/>
            </a:prstTxWarp>
          </a:bodyPr>
          <a:lstStyle/>
          <a:p>
            <a:r>
              <a:rPr lang="en-US" dirty="0"/>
              <a:t>A hardware timer is basically a digital counter that:</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Counts regular events, which normally refers to a clock source that has a relatively high and fixed frequency</a:t>
            </a:r>
          </a:p>
          <a:p>
            <a:pPr lvl="1"/>
            <a:r>
              <a:rPr lang="en-IN" altLang="en-US" dirty="0">
                <a:ea typeface="ＭＳ Ｐゴシック" panose="020B0600070205080204" pitchFamily="34" charset="-128"/>
              </a:rPr>
              <a:t>Increments or decrements at a fixed frequency</a:t>
            </a:r>
          </a:p>
          <a:p>
            <a:pPr lvl="1"/>
            <a:r>
              <a:rPr lang="en-IN" altLang="en-US" dirty="0">
                <a:ea typeface="ＭＳ Ｐゴシック" panose="020B0600070205080204" pitchFamily="34" charset="-128"/>
              </a:rPr>
              <a:t>Resets itself on reaching zero or a predefined value</a:t>
            </a:r>
          </a:p>
          <a:p>
            <a:pPr lvl="1"/>
            <a:r>
              <a:rPr lang="en-IN" altLang="en-US" dirty="0">
                <a:ea typeface="ＭＳ Ｐゴシック" panose="020B0600070205080204" pitchFamily="34" charset="-128"/>
              </a:rPr>
              <a:t>Generates an interrupt when reset</a:t>
            </a:r>
          </a:p>
          <a:p>
            <a:r>
              <a:rPr lang="en-US" dirty="0"/>
              <a:t>In contrast, a software timer is a similar function block but implemented in software. Software timers usually:</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Are based on hardware timers</a:t>
            </a:r>
          </a:p>
          <a:p>
            <a:pPr lvl="1"/>
            <a:r>
              <a:rPr lang="en-IN" altLang="en-US" dirty="0">
                <a:ea typeface="ＭＳ Ｐゴシック" panose="020B0600070205080204" pitchFamily="34" charset="-128"/>
              </a:rPr>
              <a:t>Increase or decrease when interrupted by a hardware timer</a:t>
            </a:r>
          </a:p>
          <a:p>
            <a:pPr lvl="1"/>
            <a:r>
              <a:rPr lang="en-IN" altLang="en-US" dirty="0">
                <a:ea typeface="ＭＳ Ｐゴシック" panose="020B0600070205080204" pitchFamily="34" charset="-128"/>
              </a:rPr>
              <a:t>Offer a lower level of time precision compared with hardware timers</a:t>
            </a:r>
          </a:p>
          <a:p>
            <a:pPr lvl="1"/>
            <a:r>
              <a:rPr lang="en-IN" altLang="en-US" dirty="0">
                <a:ea typeface="ＭＳ Ｐゴシック" panose="020B0600070205080204" pitchFamily="34" charset="-128"/>
              </a:rPr>
              <a:t>Can have multiple instances that are more than the actual hardware timers</a:t>
            </a:r>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251988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Standard Architecture of Hardware Timers </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457326"/>
            <a:ext cx="11180763" cy="4268788"/>
          </a:xfrm>
        </p:spPr>
        <p:txBody>
          <a:bodyPr wrap="square" numCol="1" anchor="t" anchorCtr="0" compatLnSpc="1">
            <a:prstTxWarp prst="textNoShape">
              <a:avLst/>
            </a:prstTxWarp>
          </a:bodyPr>
          <a:lstStyle/>
          <a:p>
            <a:r>
              <a:rPr lang="en-GB" dirty="0"/>
              <a:t>A prescaler</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Takes the clock source as its input</a:t>
            </a:r>
          </a:p>
          <a:p>
            <a:pPr lvl="1"/>
            <a:r>
              <a:rPr lang="en-IN" altLang="en-US" dirty="0">
                <a:ea typeface="ＭＳ Ｐゴシック" panose="020B0600070205080204" pitchFamily="34" charset="-128"/>
              </a:rPr>
              <a:t>Divides the input frequency by a predefined value, e.g., 4, 8, 16</a:t>
            </a:r>
          </a:p>
          <a:p>
            <a:pPr lvl="1"/>
            <a:r>
              <a:rPr lang="en-IN" altLang="en-US" dirty="0">
                <a:ea typeface="ＭＳ Ｐゴシック" panose="020B0600070205080204" pitchFamily="34" charset="-128"/>
              </a:rPr>
              <a:t>Outputs the divided frequency to the other components</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5D294726-B7BF-4D20-97C5-9F22C5625C3A}"/>
              </a:ext>
            </a:extLst>
          </p:cNvPr>
          <p:cNvSpPr/>
          <p:nvPr/>
        </p:nvSpPr>
        <p:spPr bwMode="auto">
          <a:xfrm>
            <a:off x="5758259" y="4508018"/>
            <a:ext cx="2553819" cy="3778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mn-cs"/>
              </a:rPr>
              <a:t>Timer Register</a:t>
            </a:r>
          </a:p>
        </p:txBody>
      </p:sp>
      <p:sp>
        <p:nvSpPr>
          <p:cNvPr id="6" name="Rectangle 5">
            <a:extLst>
              <a:ext uri="{FF2B5EF4-FFF2-40B4-BE49-F238E27FC236}">
                <a16:creationId xmlns:a16="http://schemas.microsoft.com/office/drawing/2014/main" id="{947FD6B8-4DFD-4D07-B605-8F8CB51AE6B3}"/>
              </a:ext>
            </a:extLst>
          </p:cNvPr>
          <p:cNvSpPr/>
          <p:nvPr/>
        </p:nvSpPr>
        <p:spPr bwMode="auto">
          <a:xfrm>
            <a:off x="5758259" y="3201504"/>
            <a:ext cx="2553819" cy="376238"/>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mn-cs"/>
              </a:rPr>
              <a:t>Compare Register</a:t>
            </a:r>
          </a:p>
        </p:txBody>
      </p:sp>
      <p:grpSp>
        <p:nvGrpSpPr>
          <p:cNvPr id="7" name="Group 11">
            <a:extLst>
              <a:ext uri="{FF2B5EF4-FFF2-40B4-BE49-F238E27FC236}">
                <a16:creationId xmlns:a16="http://schemas.microsoft.com/office/drawing/2014/main" id="{3DC1C208-9901-4E32-A1DB-6F67600C4233}"/>
              </a:ext>
            </a:extLst>
          </p:cNvPr>
          <p:cNvGrpSpPr>
            <a:grpSpLocks/>
          </p:cNvGrpSpPr>
          <p:nvPr/>
        </p:nvGrpSpPr>
        <p:grpSpPr bwMode="auto">
          <a:xfrm>
            <a:off x="1539273" y="4509605"/>
            <a:ext cx="524728" cy="392113"/>
            <a:chOff x="1238250" y="5026479"/>
            <a:chExt cx="393246" cy="393246"/>
          </a:xfrm>
          <a:effectLst>
            <a:outerShdw blurRad="50800" dist="38100" dir="2700000" algn="tl" rotWithShape="0">
              <a:prstClr val="black">
                <a:alpha val="40000"/>
              </a:prstClr>
            </a:outerShdw>
          </a:effectLst>
        </p:grpSpPr>
        <p:sp>
          <p:nvSpPr>
            <p:cNvPr id="8" name="Rectangle 7">
              <a:extLst>
                <a:ext uri="{FF2B5EF4-FFF2-40B4-BE49-F238E27FC236}">
                  <a16:creationId xmlns:a16="http://schemas.microsoft.com/office/drawing/2014/main" id="{A48895E2-73CC-4B78-B1C3-6B173B81A94D}"/>
                </a:ext>
              </a:extLst>
            </p:cNvPr>
            <p:cNvSpPr/>
            <p:nvPr/>
          </p:nvSpPr>
          <p:spPr bwMode="auto">
            <a:xfrm>
              <a:off x="1238250" y="5026479"/>
              <a:ext cx="393246" cy="393246"/>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mn-cs"/>
              </a:endParaRPr>
            </a:p>
          </p:txBody>
        </p:sp>
        <p:cxnSp>
          <p:nvCxnSpPr>
            <p:cNvPr id="9" name="Straight Connector 8">
              <a:extLst>
                <a:ext uri="{FF2B5EF4-FFF2-40B4-BE49-F238E27FC236}">
                  <a16:creationId xmlns:a16="http://schemas.microsoft.com/office/drawing/2014/main" id="{76DB963A-E09E-467F-856B-B034151EE961}"/>
                </a:ext>
              </a:extLst>
            </p:cNvPr>
            <p:cNvCxnSpPr/>
            <p:nvPr/>
          </p:nvCxnSpPr>
          <p:spPr bwMode="auto">
            <a:xfrm>
              <a:off x="1238250" y="5026479"/>
              <a:ext cx="393246" cy="39324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0" name="Straight Connector 9">
              <a:extLst>
                <a:ext uri="{FF2B5EF4-FFF2-40B4-BE49-F238E27FC236}">
                  <a16:creationId xmlns:a16="http://schemas.microsoft.com/office/drawing/2014/main" id="{C9A5257E-F81F-4318-B4EF-88A03D70CC9E}"/>
                </a:ext>
              </a:extLst>
            </p:cNvPr>
            <p:cNvCxnSpPr/>
            <p:nvPr/>
          </p:nvCxnSpPr>
          <p:spPr bwMode="auto">
            <a:xfrm flipH="1">
              <a:off x="1238250" y="5026479"/>
              <a:ext cx="393246" cy="39324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sp>
        <p:nvSpPr>
          <p:cNvPr id="11" name="Rectangle 10">
            <a:extLst>
              <a:ext uri="{FF2B5EF4-FFF2-40B4-BE49-F238E27FC236}">
                <a16:creationId xmlns:a16="http://schemas.microsoft.com/office/drawing/2014/main" id="{428AA2DC-ED39-4EA1-9E4A-1FE9EA129576}"/>
              </a:ext>
            </a:extLst>
          </p:cNvPr>
          <p:cNvSpPr/>
          <p:nvPr/>
        </p:nvSpPr>
        <p:spPr bwMode="auto">
          <a:xfrm>
            <a:off x="3130385" y="4509604"/>
            <a:ext cx="1561490" cy="376238"/>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mn-cs"/>
              </a:rPr>
              <a:t>Prescaler</a:t>
            </a:r>
          </a:p>
        </p:txBody>
      </p:sp>
      <p:cxnSp>
        <p:nvCxnSpPr>
          <p:cNvPr id="12" name="Straight Arrow Connector 11">
            <a:extLst>
              <a:ext uri="{FF2B5EF4-FFF2-40B4-BE49-F238E27FC236}">
                <a16:creationId xmlns:a16="http://schemas.microsoft.com/office/drawing/2014/main" id="{7DF99046-3D82-4089-9861-E743702B5D49}"/>
              </a:ext>
            </a:extLst>
          </p:cNvPr>
          <p:cNvCxnSpPr>
            <a:stCxn id="8" idx="3"/>
          </p:cNvCxnSpPr>
          <p:nvPr/>
        </p:nvCxnSpPr>
        <p:spPr bwMode="auto">
          <a:xfrm>
            <a:off x="2064002" y="4706454"/>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13" name="Rectangle 12">
            <a:extLst>
              <a:ext uri="{FF2B5EF4-FFF2-40B4-BE49-F238E27FC236}">
                <a16:creationId xmlns:a16="http://schemas.microsoft.com/office/drawing/2014/main" id="{E8F579A5-64EE-4CF8-9F1C-36498F34CBCA}"/>
              </a:ext>
            </a:extLst>
          </p:cNvPr>
          <p:cNvSpPr/>
          <p:nvPr/>
        </p:nvSpPr>
        <p:spPr bwMode="auto">
          <a:xfrm>
            <a:off x="5758259" y="3865080"/>
            <a:ext cx="2553819" cy="377825"/>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mn-cs"/>
              </a:rPr>
              <a:t>Comparator</a:t>
            </a:r>
          </a:p>
        </p:txBody>
      </p:sp>
      <p:cxnSp>
        <p:nvCxnSpPr>
          <p:cNvPr id="14" name="Straight Arrow Connector 13">
            <a:extLst>
              <a:ext uri="{FF2B5EF4-FFF2-40B4-BE49-F238E27FC236}">
                <a16:creationId xmlns:a16="http://schemas.microsoft.com/office/drawing/2014/main" id="{A6A5D5A6-0FCB-4A31-B793-52952545EC69}"/>
              </a:ext>
            </a:extLst>
          </p:cNvPr>
          <p:cNvCxnSpPr>
            <a:stCxn id="5" idx="0"/>
          </p:cNvCxnSpPr>
          <p:nvPr/>
        </p:nvCxnSpPr>
        <p:spPr bwMode="auto">
          <a:xfrm flipH="1" flipV="1">
            <a:off x="7034110" y="4231793"/>
            <a:ext cx="0" cy="276225"/>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5" name="Straight Arrow Connector 14">
            <a:extLst>
              <a:ext uri="{FF2B5EF4-FFF2-40B4-BE49-F238E27FC236}">
                <a16:creationId xmlns:a16="http://schemas.microsoft.com/office/drawing/2014/main" id="{0440F08C-6AE5-4DCA-A491-4F13E771D317}"/>
              </a:ext>
            </a:extLst>
          </p:cNvPr>
          <p:cNvCxnSpPr/>
          <p:nvPr/>
        </p:nvCxnSpPr>
        <p:spPr bwMode="auto">
          <a:xfrm flipH="1">
            <a:off x="7034110" y="3577742"/>
            <a:ext cx="0" cy="28575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6" name="Straight Arrow Connector 15">
            <a:extLst>
              <a:ext uri="{FF2B5EF4-FFF2-40B4-BE49-F238E27FC236}">
                <a16:creationId xmlns:a16="http://schemas.microsoft.com/office/drawing/2014/main" id="{E40CAC6E-70E3-4C22-ADB2-66348F2C2804}"/>
              </a:ext>
            </a:extLst>
          </p:cNvPr>
          <p:cNvCxnSpPr/>
          <p:nvPr/>
        </p:nvCxnSpPr>
        <p:spPr bwMode="auto">
          <a:xfrm>
            <a:off x="4691875" y="4706454"/>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7" name="Straight Arrow Connector 16">
            <a:extLst>
              <a:ext uri="{FF2B5EF4-FFF2-40B4-BE49-F238E27FC236}">
                <a16:creationId xmlns:a16="http://schemas.microsoft.com/office/drawing/2014/main" id="{E3260198-2BED-4ED6-8750-AC6890586759}"/>
              </a:ext>
            </a:extLst>
          </p:cNvPr>
          <p:cNvCxnSpPr/>
          <p:nvPr/>
        </p:nvCxnSpPr>
        <p:spPr bwMode="auto">
          <a:xfrm>
            <a:off x="8312078" y="4025417"/>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18" name="TextBox 28">
            <a:extLst>
              <a:ext uri="{FF2B5EF4-FFF2-40B4-BE49-F238E27FC236}">
                <a16:creationId xmlns:a16="http://schemas.microsoft.com/office/drawing/2014/main" id="{E4596CCE-100A-4983-82EB-B24B3BD54F11}"/>
              </a:ext>
            </a:extLst>
          </p:cNvPr>
          <p:cNvSpPr txBox="1">
            <a:spLocks noChangeArrowheads="1"/>
          </p:cNvSpPr>
          <p:nvPr/>
        </p:nvSpPr>
        <p:spPr bwMode="auto">
          <a:xfrm>
            <a:off x="9503296" y="3857143"/>
            <a:ext cx="20692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Interrupt Event</a:t>
            </a:r>
          </a:p>
        </p:txBody>
      </p:sp>
      <p:sp>
        <p:nvSpPr>
          <p:cNvPr id="19" name="TextBox 29">
            <a:extLst>
              <a:ext uri="{FF2B5EF4-FFF2-40B4-BE49-F238E27FC236}">
                <a16:creationId xmlns:a16="http://schemas.microsoft.com/office/drawing/2014/main" id="{1C49C58B-B8C2-467B-A32F-693665BE8285}"/>
              </a:ext>
            </a:extLst>
          </p:cNvPr>
          <p:cNvSpPr txBox="1">
            <a:spLocks noChangeArrowheads="1"/>
          </p:cNvSpPr>
          <p:nvPr/>
        </p:nvSpPr>
        <p:spPr bwMode="auto">
          <a:xfrm>
            <a:off x="887595" y="4971568"/>
            <a:ext cx="183020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Clock Source</a:t>
            </a:r>
          </a:p>
        </p:txBody>
      </p:sp>
      <p:sp>
        <p:nvSpPr>
          <p:cNvPr id="20" name="Rectangle 19">
            <a:extLst>
              <a:ext uri="{FF2B5EF4-FFF2-40B4-BE49-F238E27FC236}">
                <a16:creationId xmlns:a16="http://schemas.microsoft.com/office/drawing/2014/main" id="{B144807B-F61E-460A-92DA-F0D274F891CB}"/>
              </a:ext>
            </a:extLst>
          </p:cNvPr>
          <p:cNvSpPr/>
          <p:nvPr/>
        </p:nvSpPr>
        <p:spPr bwMode="auto">
          <a:xfrm>
            <a:off x="2717797" y="4369905"/>
            <a:ext cx="2507270" cy="58330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
        <p:nvSpPr>
          <p:cNvPr id="21" name="Rectangle 20">
            <a:extLst>
              <a:ext uri="{FF2B5EF4-FFF2-40B4-BE49-F238E27FC236}">
                <a16:creationId xmlns:a16="http://schemas.microsoft.com/office/drawing/2014/main" id="{2C2AA3A5-CB35-41A0-94A2-6E25969A2F45}"/>
              </a:ext>
            </a:extLst>
          </p:cNvPr>
          <p:cNvSpPr/>
          <p:nvPr/>
        </p:nvSpPr>
        <p:spPr bwMode="auto">
          <a:xfrm>
            <a:off x="5811842" y="5899985"/>
            <a:ext cx="2553819" cy="3778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t>Capture Register</a:t>
            </a:r>
          </a:p>
        </p:txBody>
      </p:sp>
      <p:cxnSp>
        <p:nvCxnSpPr>
          <p:cNvPr id="22" name="Straight Arrow Connector 21">
            <a:extLst>
              <a:ext uri="{FF2B5EF4-FFF2-40B4-BE49-F238E27FC236}">
                <a16:creationId xmlns:a16="http://schemas.microsoft.com/office/drawing/2014/main" id="{6F51E549-0374-425D-90DC-F9499FF473B0}"/>
              </a:ext>
            </a:extLst>
          </p:cNvPr>
          <p:cNvCxnSpPr/>
          <p:nvPr/>
        </p:nvCxnSpPr>
        <p:spPr bwMode="auto">
          <a:xfrm flipH="1">
            <a:off x="7069434" y="4885842"/>
            <a:ext cx="1060" cy="239712"/>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23" name="Isosceles Triangle 22">
            <a:extLst>
              <a:ext uri="{FF2B5EF4-FFF2-40B4-BE49-F238E27FC236}">
                <a16:creationId xmlns:a16="http://schemas.microsoft.com/office/drawing/2014/main" id="{51F9D304-DB1A-43C7-AC38-B9899C0020BB}"/>
              </a:ext>
            </a:extLst>
          </p:cNvPr>
          <p:cNvSpPr/>
          <p:nvPr/>
        </p:nvSpPr>
        <p:spPr bwMode="auto">
          <a:xfrm rot="10800000">
            <a:off x="6801782" y="5125555"/>
            <a:ext cx="537423" cy="347663"/>
          </a:xfrm>
          <a:prstGeom prst="triangle">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cs typeface="+mn-cs"/>
            </a:endParaRPr>
          </a:p>
        </p:txBody>
      </p:sp>
      <p:cxnSp>
        <p:nvCxnSpPr>
          <p:cNvPr id="24" name="Straight Arrow Connector 23">
            <a:extLst>
              <a:ext uri="{FF2B5EF4-FFF2-40B4-BE49-F238E27FC236}">
                <a16:creationId xmlns:a16="http://schemas.microsoft.com/office/drawing/2014/main" id="{2E65676C-1152-4BF0-B097-A198A942EAE1}"/>
              </a:ext>
            </a:extLst>
          </p:cNvPr>
          <p:cNvCxnSpPr/>
          <p:nvPr/>
        </p:nvCxnSpPr>
        <p:spPr bwMode="auto">
          <a:xfrm>
            <a:off x="7075921" y="5473219"/>
            <a:ext cx="0" cy="423863"/>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25" name="TextBox 28">
            <a:extLst>
              <a:ext uri="{FF2B5EF4-FFF2-40B4-BE49-F238E27FC236}">
                <a16:creationId xmlns:a16="http://schemas.microsoft.com/office/drawing/2014/main" id="{E90F68E8-2AEA-4204-B86B-D3E246ACADDB}"/>
              </a:ext>
            </a:extLst>
          </p:cNvPr>
          <p:cNvSpPr txBox="1">
            <a:spLocks noChangeArrowheads="1"/>
          </p:cNvSpPr>
          <p:nvPr/>
        </p:nvSpPr>
        <p:spPr bwMode="auto">
          <a:xfrm>
            <a:off x="9378462" y="6032643"/>
            <a:ext cx="20692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Interrupt Event</a:t>
            </a:r>
          </a:p>
        </p:txBody>
      </p:sp>
      <p:cxnSp>
        <p:nvCxnSpPr>
          <p:cNvPr id="26" name="Straight Arrow Connector 25">
            <a:extLst>
              <a:ext uri="{FF2B5EF4-FFF2-40B4-BE49-F238E27FC236}">
                <a16:creationId xmlns:a16="http://schemas.microsoft.com/office/drawing/2014/main" id="{CE8D71FD-6679-453D-AEEB-E3D06A1C1C22}"/>
              </a:ext>
            </a:extLst>
          </p:cNvPr>
          <p:cNvCxnSpPr/>
          <p:nvPr/>
        </p:nvCxnSpPr>
        <p:spPr bwMode="auto">
          <a:xfrm>
            <a:off x="8400986" y="6142042"/>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27" name="Straight Connector 26">
            <a:extLst>
              <a:ext uri="{FF2B5EF4-FFF2-40B4-BE49-F238E27FC236}">
                <a16:creationId xmlns:a16="http://schemas.microsoft.com/office/drawing/2014/main" id="{9662D7A4-1BD4-4412-982D-190DDB728C11}"/>
              </a:ext>
            </a:extLst>
          </p:cNvPr>
          <p:cNvCxnSpPr/>
          <p:nvPr/>
        </p:nvCxnSpPr>
        <p:spPr bwMode="auto">
          <a:xfrm flipH="1">
            <a:off x="3971433" y="4933500"/>
            <a:ext cx="1" cy="365886"/>
          </a:xfrm>
          <a:prstGeom prst="line">
            <a:avLst/>
          </a:prstGeom>
          <a:noFill/>
          <a:ln w="19050" cap="flat" cmpd="sng" algn="ctr">
            <a:solidFill>
              <a:schemeClr val="tx1"/>
            </a:solidFill>
            <a:prstDash val="solid"/>
            <a:round/>
            <a:headEnd type="none" w="med" len="med"/>
            <a:tailEnd type="none" w="med" len="med"/>
          </a:ln>
          <a:effectLst/>
        </p:spPr>
      </p:cxnSp>
      <p:cxnSp>
        <p:nvCxnSpPr>
          <p:cNvPr id="28" name="Straight Arrow Connector 27">
            <a:extLst>
              <a:ext uri="{FF2B5EF4-FFF2-40B4-BE49-F238E27FC236}">
                <a16:creationId xmlns:a16="http://schemas.microsoft.com/office/drawing/2014/main" id="{12D9A8C5-A4A5-4CCB-8715-6A9508506C27}"/>
              </a:ext>
            </a:extLst>
          </p:cNvPr>
          <p:cNvCxnSpPr/>
          <p:nvPr/>
        </p:nvCxnSpPr>
        <p:spPr bwMode="auto">
          <a:xfrm>
            <a:off x="3971433" y="5299386"/>
            <a:ext cx="284984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259673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Standard Architecture of Hardware Timers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GB" dirty="0"/>
              <a:t>A timer register</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Increases or decreases at a fixed frequency</a:t>
            </a:r>
          </a:p>
          <a:p>
            <a:pPr lvl="1"/>
            <a:r>
              <a:rPr lang="en-IN" altLang="en-US" dirty="0">
                <a:ea typeface="ＭＳ Ｐゴシック" panose="020B0600070205080204" pitchFamily="34" charset="-128"/>
              </a:rPr>
              <a:t>Driven by the output from the prescaler; often referred to as ticks</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ECFF876D-DD22-4DCE-8BCE-99106AC647C4}"/>
              </a:ext>
            </a:extLst>
          </p:cNvPr>
          <p:cNvSpPr/>
          <p:nvPr/>
        </p:nvSpPr>
        <p:spPr bwMode="auto">
          <a:xfrm>
            <a:off x="5758259" y="4508018"/>
            <a:ext cx="2553819" cy="3778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mn-cs"/>
              </a:rPr>
              <a:t>Timer Register</a:t>
            </a:r>
          </a:p>
        </p:txBody>
      </p:sp>
      <p:sp>
        <p:nvSpPr>
          <p:cNvPr id="6" name="Rectangle 5">
            <a:extLst>
              <a:ext uri="{FF2B5EF4-FFF2-40B4-BE49-F238E27FC236}">
                <a16:creationId xmlns:a16="http://schemas.microsoft.com/office/drawing/2014/main" id="{DAD1F356-8AC0-46E7-AFB4-3FFEB6729B7F}"/>
              </a:ext>
            </a:extLst>
          </p:cNvPr>
          <p:cNvSpPr/>
          <p:nvPr/>
        </p:nvSpPr>
        <p:spPr bwMode="auto">
          <a:xfrm>
            <a:off x="5758259" y="3201504"/>
            <a:ext cx="2553819" cy="376238"/>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mn-cs"/>
              </a:rPr>
              <a:t>Compare Register</a:t>
            </a:r>
          </a:p>
        </p:txBody>
      </p:sp>
      <p:grpSp>
        <p:nvGrpSpPr>
          <p:cNvPr id="7" name="Group 11">
            <a:extLst>
              <a:ext uri="{FF2B5EF4-FFF2-40B4-BE49-F238E27FC236}">
                <a16:creationId xmlns:a16="http://schemas.microsoft.com/office/drawing/2014/main" id="{FB2B8822-CFA5-4891-8F54-872C28C49FEA}"/>
              </a:ext>
            </a:extLst>
          </p:cNvPr>
          <p:cNvGrpSpPr>
            <a:grpSpLocks/>
          </p:cNvGrpSpPr>
          <p:nvPr/>
        </p:nvGrpSpPr>
        <p:grpSpPr bwMode="auto">
          <a:xfrm>
            <a:off x="1539273" y="4509605"/>
            <a:ext cx="524728" cy="392113"/>
            <a:chOff x="1238250" y="5026479"/>
            <a:chExt cx="393246" cy="393246"/>
          </a:xfrm>
          <a:effectLst>
            <a:outerShdw blurRad="50800" dist="38100" dir="2700000" algn="tl" rotWithShape="0">
              <a:prstClr val="black">
                <a:alpha val="40000"/>
              </a:prstClr>
            </a:outerShdw>
          </a:effectLst>
        </p:grpSpPr>
        <p:sp>
          <p:nvSpPr>
            <p:cNvPr id="8" name="Rectangle 7">
              <a:extLst>
                <a:ext uri="{FF2B5EF4-FFF2-40B4-BE49-F238E27FC236}">
                  <a16:creationId xmlns:a16="http://schemas.microsoft.com/office/drawing/2014/main" id="{06F43C27-B870-446B-91C5-F30D0F1BCB67}"/>
                </a:ext>
              </a:extLst>
            </p:cNvPr>
            <p:cNvSpPr/>
            <p:nvPr/>
          </p:nvSpPr>
          <p:spPr bwMode="auto">
            <a:xfrm>
              <a:off x="1238250" y="5026479"/>
              <a:ext cx="393246" cy="393246"/>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mn-cs"/>
              </a:endParaRPr>
            </a:p>
          </p:txBody>
        </p:sp>
        <p:cxnSp>
          <p:nvCxnSpPr>
            <p:cNvPr id="9" name="Straight Connector 8">
              <a:extLst>
                <a:ext uri="{FF2B5EF4-FFF2-40B4-BE49-F238E27FC236}">
                  <a16:creationId xmlns:a16="http://schemas.microsoft.com/office/drawing/2014/main" id="{FABE7F4E-E3D5-4F4A-9C4F-FE3A8C5EE537}"/>
                </a:ext>
              </a:extLst>
            </p:cNvPr>
            <p:cNvCxnSpPr/>
            <p:nvPr/>
          </p:nvCxnSpPr>
          <p:spPr bwMode="auto">
            <a:xfrm>
              <a:off x="1238250" y="5026479"/>
              <a:ext cx="393246" cy="39324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0" name="Straight Connector 9">
              <a:extLst>
                <a:ext uri="{FF2B5EF4-FFF2-40B4-BE49-F238E27FC236}">
                  <a16:creationId xmlns:a16="http://schemas.microsoft.com/office/drawing/2014/main" id="{FBAC1A22-4200-495B-9864-6F8DA4664567}"/>
                </a:ext>
              </a:extLst>
            </p:cNvPr>
            <p:cNvCxnSpPr/>
            <p:nvPr/>
          </p:nvCxnSpPr>
          <p:spPr bwMode="auto">
            <a:xfrm flipH="1">
              <a:off x="1238250" y="5026479"/>
              <a:ext cx="393246" cy="39324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sp>
        <p:nvSpPr>
          <p:cNvPr id="11" name="Rectangle 10">
            <a:extLst>
              <a:ext uri="{FF2B5EF4-FFF2-40B4-BE49-F238E27FC236}">
                <a16:creationId xmlns:a16="http://schemas.microsoft.com/office/drawing/2014/main" id="{5E7A932B-5F13-42E4-ADD5-8BAC60298BC2}"/>
              </a:ext>
            </a:extLst>
          </p:cNvPr>
          <p:cNvSpPr/>
          <p:nvPr/>
        </p:nvSpPr>
        <p:spPr bwMode="auto">
          <a:xfrm>
            <a:off x="3130385" y="4509604"/>
            <a:ext cx="1561490" cy="376238"/>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mn-cs"/>
              </a:rPr>
              <a:t>Prescaler</a:t>
            </a:r>
          </a:p>
        </p:txBody>
      </p:sp>
      <p:cxnSp>
        <p:nvCxnSpPr>
          <p:cNvPr id="12" name="Straight Arrow Connector 11">
            <a:extLst>
              <a:ext uri="{FF2B5EF4-FFF2-40B4-BE49-F238E27FC236}">
                <a16:creationId xmlns:a16="http://schemas.microsoft.com/office/drawing/2014/main" id="{0688CF61-E252-458E-A3BD-881CDCBE74AD}"/>
              </a:ext>
            </a:extLst>
          </p:cNvPr>
          <p:cNvCxnSpPr>
            <a:stCxn id="8" idx="3"/>
          </p:cNvCxnSpPr>
          <p:nvPr/>
        </p:nvCxnSpPr>
        <p:spPr bwMode="auto">
          <a:xfrm>
            <a:off x="2064002" y="4706454"/>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13" name="Rectangle 12">
            <a:extLst>
              <a:ext uri="{FF2B5EF4-FFF2-40B4-BE49-F238E27FC236}">
                <a16:creationId xmlns:a16="http://schemas.microsoft.com/office/drawing/2014/main" id="{3E901FCF-6B64-4EBA-BCE1-4122535F0680}"/>
              </a:ext>
            </a:extLst>
          </p:cNvPr>
          <p:cNvSpPr/>
          <p:nvPr/>
        </p:nvSpPr>
        <p:spPr bwMode="auto">
          <a:xfrm>
            <a:off x="5758259" y="3865080"/>
            <a:ext cx="2553819" cy="377825"/>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mn-cs"/>
              </a:rPr>
              <a:t>Comparator</a:t>
            </a:r>
          </a:p>
        </p:txBody>
      </p:sp>
      <p:cxnSp>
        <p:nvCxnSpPr>
          <p:cNvPr id="14" name="Straight Arrow Connector 13">
            <a:extLst>
              <a:ext uri="{FF2B5EF4-FFF2-40B4-BE49-F238E27FC236}">
                <a16:creationId xmlns:a16="http://schemas.microsoft.com/office/drawing/2014/main" id="{56BE476E-52C8-4553-A361-365D73C004AD}"/>
              </a:ext>
            </a:extLst>
          </p:cNvPr>
          <p:cNvCxnSpPr>
            <a:stCxn id="5" idx="0"/>
          </p:cNvCxnSpPr>
          <p:nvPr/>
        </p:nvCxnSpPr>
        <p:spPr bwMode="auto">
          <a:xfrm flipH="1" flipV="1">
            <a:off x="7034110" y="4231793"/>
            <a:ext cx="0" cy="276225"/>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5" name="Straight Arrow Connector 14">
            <a:extLst>
              <a:ext uri="{FF2B5EF4-FFF2-40B4-BE49-F238E27FC236}">
                <a16:creationId xmlns:a16="http://schemas.microsoft.com/office/drawing/2014/main" id="{3B5E8DDF-9D66-42CD-A108-10F38162AB05}"/>
              </a:ext>
            </a:extLst>
          </p:cNvPr>
          <p:cNvCxnSpPr/>
          <p:nvPr/>
        </p:nvCxnSpPr>
        <p:spPr bwMode="auto">
          <a:xfrm flipH="1">
            <a:off x="7034110" y="3577742"/>
            <a:ext cx="0" cy="28575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6" name="Straight Arrow Connector 15">
            <a:extLst>
              <a:ext uri="{FF2B5EF4-FFF2-40B4-BE49-F238E27FC236}">
                <a16:creationId xmlns:a16="http://schemas.microsoft.com/office/drawing/2014/main" id="{B0B33461-9974-4CA5-9E1B-D471CB83F600}"/>
              </a:ext>
            </a:extLst>
          </p:cNvPr>
          <p:cNvCxnSpPr/>
          <p:nvPr/>
        </p:nvCxnSpPr>
        <p:spPr bwMode="auto">
          <a:xfrm>
            <a:off x="4691875" y="4706454"/>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7" name="Straight Arrow Connector 16">
            <a:extLst>
              <a:ext uri="{FF2B5EF4-FFF2-40B4-BE49-F238E27FC236}">
                <a16:creationId xmlns:a16="http://schemas.microsoft.com/office/drawing/2014/main" id="{81B750DF-C0F7-4E06-B91E-29D00E8D41D5}"/>
              </a:ext>
            </a:extLst>
          </p:cNvPr>
          <p:cNvCxnSpPr/>
          <p:nvPr/>
        </p:nvCxnSpPr>
        <p:spPr bwMode="auto">
          <a:xfrm>
            <a:off x="8312078" y="4025417"/>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18" name="TextBox 28">
            <a:extLst>
              <a:ext uri="{FF2B5EF4-FFF2-40B4-BE49-F238E27FC236}">
                <a16:creationId xmlns:a16="http://schemas.microsoft.com/office/drawing/2014/main" id="{4126302C-2512-42F2-8AFF-C68BCD5665A3}"/>
              </a:ext>
            </a:extLst>
          </p:cNvPr>
          <p:cNvSpPr txBox="1">
            <a:spLocks noChangeArrowheads="1"/>
          </p:cNvSpPr>
          <p:nvPr/>
        </p:nvSpPr>
        <p:spPr bwMode="auto">
          <a:xfrm>
            <a:off x="9503296" y="3857143"/>
            <a:ext cx="20692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Interrupt Event</a:t>
            </a:r>
          </a:p>
        </p:txBody>
      </p:sp>
      <p:sp>
        <p:nvSpPr>
          <p:cNvPr id="19" name="TextBox 29">
            <a:extLst>
              <a:ext uri="{FF2B5EF4-FFF2-40B4-BE49-F238E27FC236}">
                <a16:creationId xmlns:a16="http://schemas.microsoft.com/office/drawing/2014/main" id="{7802433B-08D1-4BEB-854D-EFF6EEC5B41E}"/>
              </a:ext>
            </a:extLst>
          </p:cNvPr>
          <p:cNvSpPr txBox="1">
            <a:spLocks noChangeArrowheads="1"/>
          </p:cNvSpPr>
          <p:nvPr/>
        </p:nvSpPr>
        <p:spPr bwMode="auto">
          <a:xfrm>
            <a:off x="887595" y="4971568"/>
            <a:ext cx="183020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Clock Source</a:t>
            </a:r>
          </a:p>
        </p:txBody>
      </p:sp>
      <p:sp>
        <p:nvSpPr>
          <p:cNvPr id="20" name="Rectangle 19">
            <a:extLst>
              <a:ext uri="{FF2B5EF4-FFF2-40B4-BE49-F238E27FC236}">
                <a16:creationId xmlns:a16="http://schemas.microsoft.com/office/drawing/2014/main" id="{D4542DB7-059C-49F4-A12F-D7D1CC80AF20}"/>
              </a:ext>
            </a:extLst>
          </p:cNvPr>
          <p:cNvSpPr/>
          <p:nvPr/>
        </p:nvSpPr>
        <p:spPr bwMode="auto">
          <a:xfrm>
            <a:off x="5396356" y="4422396"/>
            <a:ext cx="3004630" cy="58330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
        <p:nvSpPr>
          <p:cNvPr id="21" name="Rectangle 20">
            <a:extLst>
              <a:ext uri="{FF2B5EF4-FFF2-40B4-BE49-F238E27FC236}">
                <a16:creationId xmlns:a16="http://schemas.microsoft.com/office/drawing/2014/main" id="{650E8B90-D0AE-40C3-8CBA-2E04553BFF87}"/>
              </a:ext>
            </a:extLst>
          </p:cNvPr>
          <p:cNvSpPr/>
          <p:nvPr/>
        </p:nvSpPr>
        <p:spPr bwMode="auto">
          <a:xfrm>
            <a:off x="5811842" y="5899985"/>
            <a:ext cx="2553819" cy="3778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t>Capture Register</a:t>
            </a:r>
          </a:p>
        </p:txBody>
      </p:sp>
      <p:cxnSp>
        <p:nvCxnSpPr>
          <p:cNvPr id="22" name="Straight Arrow Connector 21">
            <a:extLst>
              <a:ext uri="{FF2B5EF4-FFF2-40B4-BE49-F238E27FC236}">
                <a16:creationId xmlns:a16="http://schemas.microsoft.com/office/drawing/2014/main" id="{ADC75712-5290-41F7-B877-F8D68E93ACC7}"/>
              </a:ext>
            </a:extLst>
          </p:cNvPr>
          <p:cNvCxnSpPr/>
          <p:nvPr/>
        </p:nvCxnSpPr>
        <p:spPr bwMode="auto">
          <a:xfrm flipH="1">
            <a:off x="7069434" y="4885842"/>
            <a:ext cx="1060" cy="239712"/>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23" name="Isosceles Triangle 22">
            <a:extLst>
              <a:ext uri="{FF2B5EF4-FFF2-40B4-BE49-F238E27FC236}">
                <a16:creationId xmlns:a16="http://schemas.microsoft.com/office/drawing/2014/main" id="{EC5DFC27-BD45-4807-9DC7-6CA8CDE2483B}"/>
              </a:ext>
            </a:extLst>
          </p:cNvPr>
          <p:cNvSpPr/>
          <p:nvPr/>
        </p:nvSpPr>
        <p:spPr bwMode="auto">
          <a:xfrm rot="10800000">
            <a:off x="6801782" y="5125555"/>
            <a:ext cx="537423" cy="347663"/>
          </a:xfrm>
          <a:prstGeom prst="triangle">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cs typeface="+mn-cs"/>
            </a:endParaRPr>
          </a:p>
        </p:txBody>
      </p:sp>
      <p:cxnSp>
        <p:nvCxnSpPr>
          <p:cNvPr id="24" name="Straight Arrow Connector 23">
            <a:extLst>
              <a:ext uri="{FF2B5EF4-FFF2-40B4-BE49-F238E27FC236}">
                <a16:creationId xmlns:a16="http://schemas.microsoft.com/office/drawing/2014/main" id="{C1B567B4-3191-45B2-8171-5A6392924333}"/>
              </a:ext>
            </a:extLst>
          </p:cNvPr>
          <p:cNvCxnSpPr/>
          <p:nvPr/>
        </p:nvCxnSpPr>
        <p:spPr bwMode="auto">
          <a:xfrm>
            <a:off x="7075921" y="5473219"/>
            <a:ext cx="0" cy="423863"/>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25" name="TextBox 28">
            <a:extLst>
              <a:ext uri="{FF2B5EF4-FFF2-40B4-BE49-F238E27FC236}">
                <a16:creationId xmlns:a16="http://schemas.microsoft.com/office/drawing/2014/main" id="{25EF9FAC-0A69-45E5-AB7C-2D99CA477BA2}"/>
              </a:ext>
            </a:extLst>
          </p:cNvPr>
          <p:cNvSpPr txBox="1">
            <a:spLocks noChangeArrowheads="1"/>
          </p:cNvSpPr>
          <p:nvPr/>
        </p:nvSpPr>
        <p:spPr bwMode="auto">
          <a:xfrm>
            <a:off x="9378462" y="6032643"/>
            <a:ext cx="20692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Interrupt Event</a:t>
            </a:r>
          </a:p>
        </p:txBody>
      </p:sp>
      <p:cxnSp>
        <p:nvCxnSpPr>
          <p:cNvPr id="26" name="Straight Arrow Connector 25">
            <a:extLst>
              <a:ext uri="{FF2B5EF4-FFF2-40B4-BE49-F238E27FC236}">
                <a16:creationId xmlns:a16="http://schemas.microsoft.com/office/drawing/2014/main" id="{90DA2369-97D7-4FBE-9E7F-A65F9343E955}"/>
              </a:ext>
            </a:extLst>
          </p:cNvPr>
          <p:cNvCxnSpPr/>
          <p:nvPr/>
        </p:nvCxnSpPr>
        <p:spPr bwMode="auto">
          <a:xfrm>
            <a:off x="8400986" y="6142042"/>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27" name="Straight Connector 26">
            <a:extLst>
              <a:ext uri="{FF2B5EF4-FFF2-40B4-BE49-F238E27FC236}">
                <a16:creationId xmlns:a16="http://schemas.microsoft.com/office/drawing/2014/main" id="{8EBF232D-6CFF-4CA8-81B1-41C732631497}"/>
              </a:ext>
            </a:extLst>
          </p:cNvPr>
          <p:cNvCxnSpPr/>
          <p:nvPr/>
        </p:nvCxnSpPr>
        <p:spPr bwMode="auto">
          <a:xfrm flipH="1">
            <a:off x="3971433" y="4933500"/>
            <a:ext cx="1" cy="365886"/>
          </a:xfrm>
          <a:prstGeom prst="line">
            <a:avLst/>
          </a:prstGeom>
          <a:noFill/>
          <a:ln w="19050" cap="flat" cmpd="sng" algn="ctr">
            <a:solidFill>
              <a:schemeClr val="tx1"/>
            </a:solidFill>
            <a:prstDash val="solid"/>
            <a:round/>
            <a:headEnd type="none" w="med" len="med"/>
            <a:tailEnd type="none" w="med" len="med"/>
          </a:ln>
          <a:effectLst/>
        </p:spPr>
      </p:cxnSp>
      <p:cxnSp>
        <p:nvCxnSpPr>
          <p:cNvPr id="28" name="Straight Arrow Connector 27">
            <a:extLst>
              <a:ext uri="{FF2B5EF4-FFF2-40B4-BE49-F238E27FC236}">
                <a16:creationId xmlns:a16="http://schemas.microsoft.com/office/drawing/2014/main" id="{07C05C1A-1ABF-429D-98E7-610D2C7D0CA0}"/>
              </a:ext>
            </a:extLst>
          </p:cNvPr>
          <p:cNvCxnSpPr/>
          <p:nvPr/>
        </p:nvCxnSpPr>
        <p:spPr bwMode="auto">
          <a:xfrm>
            <a:off x="3971433" y="5299386"/>
            <a:ext cx="284984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892330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Standard Architecture of Hardware Timers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GB" dirty="0"/>
              <a:t>Compare register</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Is preloaded with a desired value, which is periodically compared with the value in the timer register</a:t>
            </a:r>
          </a:p>
          <a:p>
            <a:pPr lvl="1"/>
            <a:r>
              <a:rPr lang="en-IN" altLang="en-US" dirty="0">
                <a:ea typeface="ＭＳ Ｐゴシック" panose="020B0600070205080204" pitchFamily="34" charset="-128"/>
              </a:rPr>
              <a:t>If the two values are the same, an interrupt can be generated.</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7C8EE38D-5FD3-42F3-AF5C-815C4F82156F}"/>
              </a:ext>
            </a:extLst>
          </p:cNvPr>
          <p:cNvSpPr/>
          <p:nvPr/>
        </p:nvSpPr>
        <p:spPr bwMode="auto">
          <a:xfrm>
            <a:off x="5758259" y="4508018"/>
            <a:ext cx="2553819" cy="3778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mn-cs"/>
              </a:rPr>
              <a:t>Timer Register</a:t>
            </a:r>
          </a:p>
        </p:txBody>
      </p:sp>
      <p:sp>
        <p:nvSpPr>
          <p:cNvPr id="6" name="Rectangle 5">
            <a:extLst>
              <a:ext uri="{FF2B5EF4-FFF2-40B4-BE49-F238E27FC236}">
                <a16:creationId xmlns:a16="http://schemas.microsoft.com/office/drawing/2014/main" id="{E684BF34-FA14-46DB-9A49-D071B167B244}"/>
              </a:ext>
            </a:extLst>
          </p:cNvPr>
          <p:cNvSpPr/>
          <p:nvPr/>
        </p:nvSpPr>
        <p:spPr bwMode="auto">
          <a:xfrm>
            <a:off x="5758259" y="3201504"/>
            <a:ext cx="2553819" cy="376238"/>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mn-cs"/>
              </a:rPr>
              <a:t>Compare Register</a:t>
            </a:r>
          </a:p>
        </p:txBody>
      </p:sp>
      <p:grpSp>
        <p:nvGrpSpPr>
          <p:cNvPr id="7" name="Group 11">
            <a:extLst>
              <a:ext uri="{FF2B5EF4-FFF2-40B4-BE49-F238E27FC236}">
                <a16:creationId xmlns:a16="http://schemas.microsoft.com/office/drawing/2014/main" id="{8785834E-AD80-4F66-A90C-A291AA2D35BA}"/>
              </a:ext>
            </a:extLst>
          </p:cNvPr>
          <p:cNvGrpSpPr>
            <a:grpSpLocks/>
          </p:cNvGrpSpPr>
          <p:nvPr/>
        </p:nvGrpSpPr>
        <p:grpSpPr bwMode="auto">
          <a:xfrm>
            <a:off x="1539273" y="4509605"/>
            <a:ext cx="524728" cy="392113"/>
            <a:chOff x="1238250" y="5026479"/>
            <a:chExt cx="393246" cy="393246"/>
          </a:xfrm>
          <a:effectLst>
            <a:outerShdw blurRad="50800" dist="38100" dir="2700000" algn="tl" rotWithShape="0">
              <a:prstClr val="black">
                <a:alpha val="40000"/>
              </a:prstClr>
            </a:outerShdw>
          </a:effectLst>
        </p:grpSpPr>
        <p:sp>
          <p:nvSpPr>
            <p:cNvPr id="8" name="Rectangle 7">
              <a:extLst>
                <a:ext uri="{FF2B5EF4-FFF2-40B4-BE49-F238E27FC236}">
                  <a16:creationId xmlns:a16="http://schemas.microsoft.com/office/drawing/2014/main" id="{B6C25FF5-A04C-4AF9-B48B-F259FB4DF566}"/>
                </a:ext>
              </a:extLst>
            </p:cNvPr>
            <p:cNvSpPr/>
            <p:nvPr/>
          </p:nvSpPr>
          <p:spPr bwMode="auto">
            <a:xfrm>
              <a:off x="1238250" y="5026479"/>
              <a:ext cx="393246" cy="393246"/>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mn-cs"/>
              </a:endParaRPr>
            </a:p>
          </p:txBody>
        </p:sp>
        <p:cxnSp>
          <p:nvCxnSpPr>
            <p:cNvPr id="9" name="Straight Connector 8">
              <a:extLst>
                <a:ext uri="{FF2B5EF4-FFF2-40B4-BE49-F238E27FC236}">
                  <a16:creationId xmlns:a16="http://schemas.microsoft.com/office/drawing/2014/main" id="{8067A38B-9A88-4A7F-A960-4B9656B75533}"/>
                </a:ext>
              </a:extLst>
            </p:cNvPr>
            <p:cNvCxnSpPr/>
            <p:nvPr/>
          </p:nvCxnSpPr>
          <p:spPr bwMode="auto">
            <a:xfrm>
              <a:off x="1238250" y="5026479"/>
              <a:ext cx="393246" cy="39324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0" name="Straight Connector 9">
              <a:extLst>
                <a:ext uri="{FF2B5EF4-FFF2-40B4-BE49-F238E27FC236}">
                  <a16:creationId xmlns:a16="http://schemas.microsoft.com/office/drawing/2014/main" id="{0AF31D40-DBB1-4410-84E2-124DAA76132E}"/>
                </a:ext>
              </a:extLst>
            </p:cNvPr>
            <p:cNvCxnSpPr/>
            <p:nvPr/>
          </p:nvCxnSpPr>
          <p:spPr bwMode="auto">
            <a:xfrm flipH="1">
              <a:off x="1238250" y="5026479"/>
              <a:ext cx="393246" cy="39324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sp>
        <p:nvSpPr>
          <p:cNvPr id="11" name="Rectangle 10">
            <a:extLst>
              <a:ext uri="{FF2B5EF4-FFF2-40B4-BE49-F238E27FC236}">
                <a16:creationId xmlns:a16="http://schemas.microsoft.com/office/drawing/2014/main" id="{CA9F7AEC-DB1F-4498-9F19-612877718C6C}"/>
              </a:ext>
            </a:extLst>
          </p:cNvPr>
          <p:cNvSpPr/>
          <p:nvPr/>
        </p:nvSpPr>
        <p:spPr bwMode="auto">
          <a:xfrm>
            <a:off x="3130385" y="4509604"/>
            <a:ext cx="1561490" cy="376238"/>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mn-cs"/>
              </a:rPr>
              <a:t>Prescaler</a:t>
            </a:r>
          </a:p>
        </p:txBody>
      </p:sp>
      <p:cxnSp>
        <p:nvCxnSpPr>
          <p:cNvPr id="12" name="Straight Arrow Connector 11">
            <a:extLst>
              <a:ext uri="{FF2B5EF4-FFF2-40B4-BE49-F238E27FC236}">
                <a16:creationId xmlns:a16="http://schemas.microsoft.com/office/drawing/2014/main" id="{B534EABC-157D-4146-825C-3E75783B573D}"/>
              </a:ext>
            </a:extLst>
          </p:cNvPr>
          <p:cNvCxnSpPr>
            <a:stCxn id="8" idx="3"/>
          </p:cNvCxnSpPr>
          <p:nvPr/>
        </p:nvCxnSpPr>
        <p:spPr bwMode="auto">
          <a:xfrm>
            <a:off x="2064002" y="4706454"/>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13" name="Rectangle 12">
            <a:extLst>
              <a:ext uri="{FF2B5EF4-FFF2-40B4-BE49-F238E27FC236}">
                <a16:creationId xmlns:a16="http://schemas.microsoft.com/office/drawing/2014/main" id="{73EA6836-D21D-40E8-930C-4B61DCE8AA03}"/>
              </a:ext>
            </a:extLst>
          </p:cNvPr>
          <p:cNvSpPr/>
          <p:nvPr/>
        </p:nvSpPr>
        <p:spPr bwMode="auto">
          <a:xfrm>
            <a:off x="5758259" y="3865080"/>
            <a:ext cx="2553819" cy="377825"/>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mn-cs"/>
              </a:rPr>
              <a:t>Comparator</a:t>
            </a:r>
          </a:p>
        </p:txBody>
      </p:sp>
      <p:cxnSp>
        <p:nvCxnSpPr>
          <p:cNvPr id="14" name="Straight Arrow Connector 13">
            <a:extLst>
              <a:ext uri="{FF2B5EF4-FFF2-40B4-BE49-F238E27FC236}">
                <a16:creationId xmlns:a16="http://schemas.microsoft.com/office/drawing/2014/main" id="{A7C36094-ECBE-4B17-88A0-CE637D8C839C}"/>
              </a:ext>
            </a:extLst>
          </p:cNvPr>
          <p:cNvCxnSpPr>
            <a:stCxn id="5" idx="0"/>
          </p:cNvCxnSpPr>
          <p:nvPr/>
        </p:nvCxnSpPr>
        <p:spPr bwMode="auto">
          <a:xfrm flipH="1" flipV="1">
            <a:off x="7034110" y="4231793"/>
            <a:ext cx="0" cy="276225"/>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5" name="Straight Arrow Connector 14">
            <a:extLst>
              <a:ext uri="{FF2B5EF4-FFF2-40B4-BE49-F238E27FC236}">
                <a16:creationId xmlns:a16="http://schemas.microsoft.com/office/drawing/2014/main" id="{216B1FC5-ED60-4A40-85B5-D7074A6AB530}"/>
              </a:ext>
            </a:extLst>
          </p:cNvPr>
          <p:cNvCxnSpPr/>
          <p:nvPr/>
        </p:nvCxnSpPr>
        <p:spPr bwMode="auto">
          <a:xfrm flipH="1">
            <a:off x="7034110" y="3577742"/>
            <a:ext cx="0" cy="28575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6" name="Straight Arrow Connector 15">
            <a:extLst>
              <a:ext uri="{FF2B5EF4-FFF2-40B4-BE49-F238E27FC236}">
                <a16:creationId xmlns:a16="http://schemas.microsoft.com/office/drawing/2014/main" id="{93907C96-4562-491D-8C1E-2AB8A4DD5BAA}"/>
              </a:ext>
            </a:extLst>
          </p:cNvPr>
          <p:cNvCxnSpPr/>
          <p:nvPr/>
        </p:nvCxnSpPr>
        <p:spPr bwMode="auto">
          <a:xfrm>
            <a:off x="4691875" y="4706454"/>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7" name="Straight Arrow Connector 16">
            <a:extLst>
              <a:ext uri="{FF2B5EF4-FFF2-40B4-BE49-F238E27FC236}">
                <a16:creationId xmlns:a16="http://schemas.microsoft.com/office/drawing/2014/main" id="{9487B700-5256-4AA0-8D39-75268A16D5DF}"/>
              </a:ext>
            </a:extLst>
          </p:cNvPr>
          <p:cNvCxnSpPr/>
          <p:nvPr/>
        </p:nvCxnSpPr>
        <p:spPr bwMode="auto">
          <a:xfrm>
            <a:off x="8312078" y="4025417"/>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18" name="TextBox 28">
            <a:extLst>
              <a:ext uri="{FF2B5EF4-FFF2-40B4-BE49-F238E27FC236}">
                <a16:creationId xmlns:a16="http://schemas.microsoft.com/office/drawing/2014/main" id="{793DABC8-324B-452E-8C86-DC2210C75773}"/>
              </a:ext>
            </a:extLst>
          </p:cNvPr>
          <p:cNvSpPr txBox="1">
            <a:spLocks noChangeArrowheads="1"/>
          </p:cNvSpPr>
          <p:nvPr/>
        </p:nvSpPr>
        <p:spPr bwMode="auto">
          <a:xfrm>
            <a:off x="9503296" y="3857143"/>
            <a:ext cx="20692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Interrupt Event</a:t>
            </a:r>
          </a:p>
        </p:txBody>
      </p:sp>
      <p:sp>
        <p:nvSpPr>
          <p:cNvPr id="19" name="TextBox 29">
            <a:extLst>
              <a:ext uri="{FF2B5EF4-FFF2-40B4-BE49-F238E27FC236}">
                <a16:creationId xmlns:a16="http://schemas.microsoft.com/office/drawing/2014/main" id="{65FF4243-F26E-45B3-B843-DA0DCD9F81D6}"/>
              </a:ext>
            </a:extLst>
          </p:cNvPr>
          <p:cNvSpPr txBox="1">
            <a:spLocks noChangeArrowheads="1"/>
          </p:cNvSpPr>
          <p:nvPr/>
        </p:nvSpPr>
        <p:spPr bwMode="auto">
          <a:xfrm>
            <a:off x="887595" y="4971568"/>
            <a:ext cx="183020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Clock Source</a:t>
            </a:r>
          </a:p>
        </p:txBody>
      </p:sp>
      <p:sp>
        <p:nvSpPr>
          <p:cNvPr id="20" name="Rectangle 19">
            <a:extLst>
              <a:ext uri="{FF2B5EF4-FFF2-40B4-BE49-F238E27FC236}">
                <a16:creationId xmlns:a16="http://schemas.microsoft.com/office/drawing/2014/main" id="{62C36089-C803-4646-8AB4-E60736D86960}"/>
              </a:ext>
            </a:extLst>
          </p:cNvPr>
          <p:cNvSpPr/>
          <p:nvPr/>
        </p:nvSpPr>
        <p:spPr bwMode="auto">
          <a:xfrm>
            <a:off x="5586435" y="3097972"/>
            <a:ext cx="3004630" cy="58330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
        <p:nvSpPr>
          <p:cNvPr id="21" name="Rectangle 20">
            <a:extLst>
              <a:ext uri="{FF2B5EF4-FFF2-40B4-BE49-F238E27FC236}">
                <a16:creationId xmlns:a16="http://schemas.microsoft.com/office/drawing/2014/main" id="{1693E82A-7EBF-44E3-AD81-4040455D4CD3}"/>
              </a:ext>
            </a:extLst>
          </p:cNvPr>
          <p:cNvSpPr/>
          <p:nvPr/>
        </p:nvSpPr>
        <p:spPr bwMode="auto">
          <a:xfrm>
            <a:off x="5811842" y="5899985"/>
            <a:ext cx="2553819" cy="3778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t>Capture Register</a:t>
            </a:r>
          </a:p>
        </p:txBody>
      </p:sp>
      <p:cxnSp>
        <p:nvCxnSpPr>
          <p:cNvPr id="22" name="Straight Arrow Connector 21">
            <a:extLst>
              <a:ext uri="{FF2B5EF4-FFF2-40B4-BE49-F238E27FC236}">
                <a16:creationId xmlns:a16="http://schemas.microsoft.com/office/drawing/2014/main" id="{6AD9E98E-410F-4872-8EEC-B54BF9E529AB}"/>
              </a:ext>
            </a:extLst>
          </p:cNvPr>
          <p:cNvCxnSpPr/>
          <p:nvPr/>
        </p:nvCxnSpPr>
        <p:spPr bwMode="auto">
          <a:xfrm flipH="1">
            <a:off x="7069434" y="4885842"/>
            <a:ext cx="1060" cy="239712"/>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23" name="Isosceles Triangle 22">
            <a:extLst>
              <a:ext uri="{FF2B5EF4-FFF2-40B4-BE49-F238E27FC236}">
                <a16:creationId xmlns:a16="http://schemas.microsoft.com/office/drawing/2014/main" id="{7642A6A5-1B60-4A72-AD78-67F8F085BE40}"/>
              </a:ext>
            </a:extLst>
          </p:cNvPr>
          <p:cNvSpPr/>
          <p:nvPr/>
        </p:nvSpPr>
        <p:spPr bwMode="auto">
          <a:xfrm rot="10800000">
            <a:off x="6801782" y="5125555"/>
            <a:ext cx="537423" cy="347663"/>
          </a:xfrm>
          <a:prstGeom prst="triangle">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cs typeface="+mn-cs"/>
            </a:endParaRPr>
          </a:p>
        </p:txBody>
      </p:sp>
      <p:cxnSp>
        <p:nvCxnSpPr>
          <p:cNvPr id="24" name="Straight Arrow Connector 23">
            <a:extLst>
              <a:ext uri="{FF2B5EF4-FFF2-40B4-BE49-F238E27FC236}">
                <a16:creationId xmlns:a16="http://schemas.microsoft.com/office/drawing/2014/main" id="{DA749DBF-A977-442E-B494-45E3B1CBC368}"/>
              </a:ext>
            </a:extLst>
          </p:cNvPr>
          <p:cNvCxnSpPr/>
          <p:nvPr/>
        </p:nvCxnSpPr>
        <p:spPr bwMode="auto">
          <a:xfrm>
            <a:off x="7075921" y="5473219"/>
            <a:ext cx="0" cy="423863"/>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25" name="TextBox 28">
            <a:extLst>
              <a:ext uri="{FF2B5EF4-FFF2-40B4-BE49-F238E27FC236}">
                <a16:creationId xmlns:a16="http://schemas.microsoft.com/office/drawing/2014/main" id="{7FA02CB1-C280-423F-8A40-B7EF5EE59134}"/>
              </a:ext>
            </a:extLst>
          </p:cNvPr>
          <p:cNvSpPr txBox="1">
            <a:spLocks noChangeArrowheads="1"/>
          </p:cNvSpPr>
          <p:nvPr/>
        </p:nvSpPr>
        <p:spPr bwMode="auto">
          <a:xfrm>
            <a:off x="9530862" y="5994543"/>
            <a:ext cx="20692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Interrupt Event</a:t>
            </a:r>
          </a:p>
        </p:txBody>
      </p:sp>
      <p:cxnSp>
        <p:nvCxnSpPr>
          <p:cNvPr id="26" name="Straight Arrow Connector 25">
            <a:extLst>
              <a:ext uri="{FF2B5EF4-FFF2-40B4-BE49-F238E27FC236}">
                <a16:creationId xmlns:a16="http://schemas.microsoft.com/office/drawing/2014/main" id="{DC57B163-3407-4D34-A316-8F93F7C96F67}"/>
              </a:ext>
            </a:extLst>
          </p:cNvPr>
          <p:cNvCxnSpPr/>
          <p:nvPr/>
        </p:nvCxnSpPr>
        <p:spPr bwMode="auto">
          <a:xfrm>
            <a:off x="8400986" y="6142042"/>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27" name="Straight Connector 26">
            <a:extLst>
              <a:ext uri="{FF2B5EF4-FFF2-40B4-BE49-F238E27FC236}">
                <a16:creationId xmlns:a16="http://schemas.microsoft.com/office/drawing/2014/main" id="{8BA4F100-A9C2-4CC8-BD32-3254025533EC}"/>
              </a:ext>
            </a:extLst>
          </p:cNvPr>
          <p:cNvCxnSpPr/>
          <p:nvPr/>
        </p:nvCxnSpPr>
        <p:spPr bwMode="auto">
          <a:xfrm flipH="1">
            <a:off x="3971433" y="4933500"/>
            <a:ext cx="1" cy="365886"/>
          </a:xfrm>
          <a:prstGeom prst="line">
            <a:avLst/>
          </a:prstGeom>
          <a:noFill/>
          <a:ln w="19050" cap="flat" cmpd="sng" algn="ctr">
            <a:solidFill>
              <a:schemeClr val="tx1"/>
            </a:solidFill>
            <a:prstDash val="solid"/>
            <a:round/>
            <a:headEnd type="none" w="med" len="med"/>
            <a:tailEnd type="none" w="med" len="med"/>
          </a:ln>
          <a:effectLst/>
        </p:spPr>
      </p:cxnSp>
      <p:cxnSp>
        <p:nvCxnSpPr>
          <p:cNvPr id="28" name="Straight Arrow Connector 27">
            <a:extLst>
              <a:ext uri="{FF2B5EF4-FFF2-40B4-BE49-F238E27FC236}">
                <a16:creationId xmlns:a16="http://schemas.microsoft.com/office/drawing/2014/main" id="{37C9F468-0E31-435B-8AAB-AA5DBA93361B}"/>
              </a:ext>
            </a:extLst>
          </p:cNvPr>
          <p:cNvCxnSpPr/>
          <p:nvPr/>
        </p:nvCxnSpPr>
        <p:spPr bwMode="auto">
          <a:xfrm>
            <a:off x="3971433" y="5299386"/>
            <a:ext cx="284984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011566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Standard Architecture of Hardware Timers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GB" dirty="0"/>
              <a:t>Capture register</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Loads the current value from the timer register upon the occurrence of certain events</a:t>
            </a:r>
          </a:p>
          <a:p>
            <a:pPr lvl="1"/>
            <a:r>
              <a:rPr lang="en-IN" altLang="en-US" dirty="0">
                <a:ea typeface="ＭＳ Ｐゴシック" panose="020B0600070205080204" pitchFamily="34" charset="-128"/>
              </a:rPr>
              <a:t>Can also generate an interrupt upon the occurrence of certain events</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591D838B-7270-4B44-9EE7-1E4AEFF32FA9}"/>
              </a:ext>
            </a:extLst>
          </p:cNvPr>
          <p:cNvSpPr/>
          <p:nvPr/>
        </p:nvSpPr>
        <p:spPr bwMode="auto">
          <a:xfrm>
            <a:off x="5758259" y="4508018"/>
            <a:ext cx="2553819" cy="3778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mn-cs"/>
              </a:rPr>
              <a:t>Timer Register</a:t>
            </a:r>
          </a:p>
        </p:txBody>
      </p:sp>
      <p:sp>
        <p:nvSpPr>
          <p:cNvPr id="6" name="Rectangle 5">
            <a:extLst>
              <a:ext uri="{FF2B5EF4-FFF2-40B4-BE49-F238E27FC236}">
                <a16:creationId xmlns:a16="http://schemas.microsoft.com/office/drawing/2014/main" id="{D46AFE05-4C35-4396-A492-0DC30BB1314B}"/>
              </a:ext>
            </a:extLst>
          </p:cNvPr>
          <p:cNvSpPr/>
          <p:nvPr/>
        </p:nvSpPr>
        <p:spPr bwMode="auto">
          <a:xfrm>
            <a:off x="5758259" y="3201504"/>
            <a:ext cx="2553819" cy="376238"/>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mn-cs"/>
              </a:rPr>
              <a:t>Compare Register</a:t>
            </a:r>
          </a:p>
        </p:txBody>
      </p:sp>
      <p:grpSp>
        <p:nvGrpSpPr>
          <p:cNvPr id="7" name="Group 11">
            <a:extLst>
              <a:ext uri="{FF2B5EF4-FFF2-40B4-BE49-F238E27FC236}">
                <a16:creationId xmlns:a16="http://schemas.microsoft.com/office/drawing/2014/main" id="{FBFCD7D1-6AF7-43F7-8EAF-5FE93F56886A}"/>
              </a:ext>
            </a:extLst>
          </p:cNvPr>
          <p:cNvGrpSpPr>
            <a:grpSpLocks/>
          </p:cNvGrpSpPr>
          <p:nvPr/>
        </p:nvGrpSpPr>
        <p:grpSpPr bwMode="auto">
          <a:xfrm>
            <a:off x="1539273" y="4509605"/>
            <a:ext cx="524728" cy="392113"/>
            <a:chOff x="1238250" y="5026479"/>
            <a:chExt cx="393246" cy="393246"/>
          </a:xfrm>
          <a:effectLst>
            <a:outerShdw blurRad="50800" dist="38100" dir="2700000" algn="tl" rotWithShape="0">
              <a:prstClr val="black">
                <a:alpha val="40000"/>
              </a:prstClr>
            </a:outerShdw>
          </a:effectLst>
        </p:grpSpPr>
        <p:sp>
          <p:nvSpPr>
            <p:cNvPr id="8" name="Rectangle 7">
              <a:extLst>
                <a:ext uri="{FF2B5EF4-FFF2-40B4-BE49-F238E27FC236}">
                  <a16:creationId xmlns:a16="http://schemas.microsoft.com/office/drawing/2014/main" id="{E0929EFB-5AEA-4FF1-97ED-C1FEC022F674}"/>
                </a:ext>
              </a:extLst>
            </p:cNvPr>
            <p:cNvSpPr/>
            <p:nvPr/>
          </p:nvSpPr>
          <p:spPr bwMode="auto">
            <a:xfrm>
              <a:off x="1238250" y="5026479"/>
              <a:ext cx="393246" cy="393246"/>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mn-cs"/>
              </a:endParaRPr>
            </a:p>
          </p:txBody>
        </p:sp>
        <p:cxnSp>
          <p:nvCxnSpPr>
            <p:cNvPr id="9" name="Straight Connector 8">
              <a:extLst>
                <a:ext uri="{FF2B5EF4-FFF2-40B4-BE49-F238E27FC236}">
                  <a16:creationId xmlns:a16="http://schemas.microsoft.com/office/drawing/2014/main" id="{8170ADF9-40D0-4129-9B04-A69693223F27}"/>
                </a:ext>
              </a:extLst>
            </p:cNvPr>
            <p:cNvCxnSpPr/>
            <p:nvPr/>
          </p:nvCxnSpPr>
          <p:spPr bwMode="auto">
            <a:xfrm>
              <a:off x="1238250" y="5026479"/>
              <a:ext cx="393246" cy="39324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0" name="Straight Connector 9">
              <a:extLst>
                <a:ext uri="{FF2B5EF4-FFF2-40B4-BE49-F238E27FC236}">
                  <a16:creationId xmlns:a16="http://schemas.microsoft.com/office/drawing/2014/main" id="{32172704-7791-4C54-BE29-6E0DECA5294A}"/>
                </a:ext>
              </a:extLst>
            </p:cNvPr>
            <p:cNvCxnSpPr/>
            <p:nvPr/>
          </p:nvCxnSpPr>
          <p:spPr bwMode="auto">
            <a:xfrm flipH="1">
              <a:off x="1238250" y="5026479"/>
              <a:ext cx="393246" cy="39324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sp>
        <p:nvSpPr>
          <p:cNvPr id="11" name="Rectangle 10">
            <a:extLst>
              <a:ext uri="{FF2B5EF4-FFF2-40B4-BE49-F238E27FC236}">
                <a16:creationId xmlns:a16="http://schemas.microsoft.com/office/drawing/2014/main" id="{8CF66202-5BFB-4AF4-AF26-04947269D630}"/>
              </a:ext>
            </a:extLst>
          </p:cNvPr>
          <p:cNvSpPr/>
          <p:nvPr/>
        </p:nvSpPr>
        <p:spPr bwMode="auto">
          <a:xfrm>
            <a:off x="3130385" y="4509604"/>
            <a:ext cx="1561490" cy="376238"/>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mn-cs"/>
              </a:rPr>
              <a:t>Prescaler</a:t>
            </a:r>
          </a:p>
        </p:txBody>
      </p:sp>
      <p:cxnSp>
        <p:nvCxnSpPr>
          <p:cNvPr id="12" name="Straight Arrow Connector 11">
            <a:extLst>
              <a:ext uri="{FF2B5EF4-FFF2-40B4-BE49-F238E27FC236}">
                <a16:creationId xmlns:a16="http://schemas.microsoft.com/office/drawing/2014/main" id="{EB30ADA9-F92A-4BE8-942C-AA3E544F1AD4}"/>
              </a:ext>
            </a:extLst>
          </p:cNvPr>
          <p:cNvCxnSpPr>
            <a:stCxn id="8" idx="3"/>
          </p:cNvCxnSpPr>
          <p:nvPr/>
        </p:nvCxnSpPr>
        <p:spPr bwMode="auto">
          <a:xfrm>
            <a:off x="2064002" y="4706454"/>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13" name="Rectangle 12">
            <a:extLst>
              <a:ext uri="{FF2B5EF4-FFF2-40B4-BE49-F238E27FC236}">
                <a16:creationId xmlns:a16="http://schemas.microsoft.com/office/drawing/2014/main" id="{80F77B7B-1813-4AA6-80BA-58C21D14AD23}"/>
              </a:ext>
            </a:extLst>
          </p:cNvPr>
          <p:cNvSpPr/>
          <p:nvPr/>
        </p:nvSpPr>
        <p:spPr bwMode="auto">
          <a:xfrm>
            <a:off x="5758259" y="3865080"/>
            <a:ext cx="2553819" cy="377825"/>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mn-cs"/>
              </a:rPr>
              <a:t>Comparator</a:t>
            </a:r>
          </a:p>
        </p:txBody>
      </p:sp>
      <p:cxnSp>
        <p:nvCxnSpPr>
          <p:cNvPr id="14" name="Straight Arrow Connector 13">
            <a:extLst>
              <a:ext uri="{FF2B5EF4-FFF2-40B4-BE49-F238E27FC236}">
                <a16:creationId xmlns:a16="http://schemas.microsoft.com/office/drawing/2014/main" id="{11885A85-9346-42B9-809B-ACAD0EF4ECFB}"/>
              </a:ext>
            </a:extLst>
          </p:cNvPr>
          <p:cNvCxnSpPr>
            <a:stCxn id="5" idx="0"/>
          </p:cNvCxnSpPr>
          <p:nvPr/>
        </p:nvCxnSpPr>
        <p:spPr bwMode="auto">
          <a:xfrm flipH="1" flipV="1">
            <a:off x="7034110" y="4231793"/>
            <a:ext cx="0" cy="276225"/>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5" name="Straight Arrow Connector 14">
            <a:extLst>
              <a:ext uri="{FF2B5EF4-FFF2-40B4-BE49-F238E27FC236}">
                <a16:creationId xmlns:a16="http://schemas.microsoft.com/office/drawing/2014/main" id="{9FBEF0CA-992B-4CC6-B7E2-1076B5FFE171}"/>
              </a:ext>
            </a:extLst>
          </p:cNvPr>
          <p:cNvCxnSpPr/>
          <p:nvPr/>
        </p:nvCxnSpPr>
        <p:spPr bwMode="auto">
          <a:xfrm flipH="1">
            <a:off x="7034110" y="3577742"/>
            <a:ext cx="0" cy="28575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6" name="Straight Arrow Connector 15">
            <a:extLst>
              <a:ext uri="{FF2B5EF4-FFF2-40B4-BE49-F238E27FC236}">
                <a16:creationId xmlns:a16="http://schemas.microsoft.com/office/drawing/2014/main" id="{8F559066-F775-4507-9034-809492829764}"/>
              </a:ext>
            </a:extLst>
          </p:cNvPr>
          <p:cNvCxnSpPr/>
          <p:nvPr/>
        </p:nvCxnSpPr>
        <p:spPr bwMode="auto">
          <a:xfrm>
            <a:off x="4691875" y="4706454"/>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7" name="Straight Arrow Connector 16">
            <a:extLst>
              <a:ext uri="{FF2B5EF4-FFF2-40B4-BE49-F238E27FC236}">
                <a16:creationId xmlns:a16="http://schemas.microsoft.com/office/drawing/2014/main" id="{FEE71ABE-762E-43E9-B129-F0171A157415}"/>
              </a:ext>
            </a:extLst>
          </p:cNvPr>
          <p:cNvCxnSpPr/>
          <p:nvPr/>
        </p:nvCxnSpPr>
        <p:spPr bwMode="auto">
          <a:xfrm>
            <a:off x="8312078" y="4025417"/>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18" name="TextBox 28">
            <a:extLst>
              <a:ext uri="{FF2B5EF4-FFF2-40B4-BE49-F238E27FC236}">
                <a16:creationId xmlns:a16="http://schemas.microsoft.com/office/drawing/2014/main" id="{493B366B-F122-41BA-A633-CEF3D4AECA71}"/>
              </a:ext>
            </a:extLst>
          </p:cNvPr>
          <p:cNvSpPr txBox="1">
            <a:spLocks noChangeArrowheads="1"/>
          </p:cNvSpPr>
          <p:nvPr/>
        </p:nvSpPr>
        <p:spPr bwMode="auto">
          <a:xfrm>
            <a:off x="9503296" y="3857143"/>
            <a:ext cx="20692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Interrupt Event</a:t>
            </a:r>
          </a:p>
        </p:txBody>
      </p:sp>
      <p:sp>
        <p:nvSpPr>
          <p:cNvPr id="19" name="TextBox 29">
            <a:extLst>
              <a:ext uri="{FF2B5EF4-FFF2-40B4-BE49-F238E27FC236}">
                <a16:creationId xmlns:a16="http://schemas.microsoft.com/office/drawing/2014/main" id="{E777C350-C8F5-4EA8-AF8A-2ED0C4211BF1}"/>
              </a:ext>
            </a:extLst>
          </p:cNvPr>
          <p:cNvSpPr txBox="1">
            <a:spLocks noChangeArrowheads="1"/>
          </p:cNvSpPr>
          <p:nvPr/>
        </p:nvSpPr>
        <p:spPr bwMode="auto">
          <a:xfrm>
            <a:off x="887595" y="4971568"/>
            <a:ext cx="183020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Clock Source</a:t>
            </a:r>
          </a:p>
        </p:txBody>
      </p:sp>
      <p:sp>
        <p:nvSpPr>
          <p:cNvPr id="20" name="Rectangle 19">
            <a:extLst>
              <a:ext uri="{FF2B5EF4-FFF2-40B4-BE49-F238E27FC236}">
                <a16:creationId xmlns:a16="http://schemas.microsoft.com/office/drawing/2014/main" id="{23D78077-E7A1-42B5-8BDF-51F8B6D31EEB}"/>
              </a:ext>
            </a:extLst>
          </p:cNvPr>
          <p:cNvSpPr/>
          <p:nvPr/>
        </p:nvSpPr>
        <p:spPr bwMode="auto">
          <a:xfrm>
            <a:off x="5573606" y="5797245"/>
            <a:ext cx="3004630" cy="58330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
        <p:nvSpPr>
          <p:cNvPr id="21" name="Rectangle 20">
            <a:extLst>
              <a:ext uri="{FF2B5EF4-FFF2-40B4-BE49-F238E27FC236}">
                <a16:creationId xmlns:a16="http://schemas.microsoft.com/office/drawing/2014/main" id="{C03140A5-98A9-47FB-A831-BD038DB2C85C}"/>
              </a:ext>
            </a:extLst>
          </p:cNvPr>
          <p:cNvSpPr/>
          <p:nvPr/>
        </p:nvSpPr>
        <p:spPr bwMode="auto">
          <a:xfrm>
            <a:off x="5811842" y="5899985"/>
            <a:ext cx="2553819" cy="3778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t>Capture Register</a:t>
            </a:r>
          </a:p>
        </p:txBody>
      </p:sp>
      <p:cxnSp>
        <p:nvCxnSpPr>
          <p:cNvPr id="22" name="Straight Arrow Connector 21">
            <a:extLst>
              <a:ext uri="{FF2B5EF4-FFF2-40B4-BE49-F238E27FC236}">
                <a16:creationId xmlns:a16="http://schemas.microsoft.com/office/drawing/2014/main" id="{BB2AE902-BE2C-4DAF-8F85-78D7E680BCFE}"/>
              </a:ext>
            </a:extLst>
          </p:cNvPr>
          <p:cNvCxnSpPr/>
          <p:nvPr/>
        </p:nvCxnSpPr>
        <p:spPr bwMode="auto">
          <a:xfrm flipH="1">
            <a:off x="7069434" y="4885842"/>
            <a:ext cx="1060" cy="239712"/>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23" name="Isosceles Triangle 22">
            <a:extLst>
              <a:ext uri="{FF2B5EF4-FFF2-40B4-BE49-F238E27FC236}">
                <a16:creationId xmlns:a16="http://schemas.microsoft.com/office/drawing/2014/main" id="{9F8134E6-79E6-4804-902B-62773C6E783A}"/>
              </a:ext>
            </a:extLst>
          </p:cNvPr>
          <p:cNvSpPr/>
          <p:nvPr/>
        </p:nvSpPr>
        <p:spPr bwMode="auto">
          <a:xfrm rot="10800000">
            <a:off x="6801782" y="5125555"/>
            <a:ext cx="537423" cy="347663"/>
          </a:xfrm>
          <a:prstGeom prst="triangle">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cs typeface="+mn-cs"/>
            </a:endParaRPr>
          </a:p>
        </p:txBody>
      </p:sp>
      <p:cxnSp>
        <p:nvCxnSpPr>
          <p:cNvPr id="24" name="Straight Arrow Connector 23">
            <a:extLst>
              <a:ext uri="{FF2B5EF4-FFF2-40B4-BE49-F238E27FC236}">
                <a16:creationId xmlns:a16="http://schemas.microsoft.com/office/drawing/2014/main" id="{B9FFFA44-C301-4AD4-A055-250F6E2CA40D}"/>
              </a:ext>
            </a:extLst>
          </p:cNvPr>
          <p:cNvCxnSpPr/>
          <p:nvPr/>
        </p:nvCxnSpPr>
        <p:spPr bwMode="auto">
          <a:xfrm>
            <a:off x="7075921" y="5473219"/>
            <a:ext cx="0" cy="423863"/>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25" name="TextBox 28">
            <a:extLst>
              <a:ext uri="{FF2B5EF4-FFF2-40B4-BE49-F238E27FC236}">
                <a16:creationId xmlns:a16="http://schemas.microsoft.com/office/drawing/2014/main" id="{1D6F1377-AA19-48E4-9A26-DE26743A8455}"/>
              </a:ext>
            </a:extLst>
          </p:cNvPr>
          <p:cNvSpPr txBox="1">
            <a:spLocks noChangeArrowheads="1"/>
          </p:cNvSpPr>
          <p:nvPr/>
        </p:nvSpPr>
        <p:spPr bwMode="auto">
          <a:xfrm>
            <a:off x="9480062" y="5994543"/>
            <a:ext cx="20692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Interrupt Event</a:t>
            </a:r>
          </a:p>
        </p:txBody>
      </p:sp>
      <p:cxnSp>
        <p:nvCxnSpPr>
          <p:cNvPr id="26" name="Straight Arrow Connector 25">
            <a:extLst>
              <a:ext uri="{FF2B5EF4-FFF2-40B4-BE49-F238E27FC236}">
                <a16:creationId xmlns:a16="http://schemas.microsoft.com/office/drawing/2014/main" id="{CB621C6D-D6DC-42E6-81EE-EF23ACA6A729}"/>
              </a:ext>
            </a:extLst>
          </p:cNvPr>
          <p:cNvCxnSpPr/>
          <p:nvPr/>
        </p:nvCxnSpPr>
        <p:spPr bwMode="auto">
          <a:xfrm>
            <a:off x="8400986" y="6142042"/>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27" name="Straight Connector 26">
            <a:extLst>
              <a:ext uri="{FF2B5EF4-FFF2-40B4-BE49-F238E27FC236}">
                <a16:creationId xmlns:a16="http://schemas.microsoft.com/office/drawing/2014/main" id="{BEF50110-FF6B-4495-BA69-CF36375E79A2}"/>
              </a:ext>
            </a:extLst>
          </p:cNvPr>
          <p:cNvCxnSpPr/>
          <p:nvPr/>
        </p:nvCxnSpPr>
        <p:spPr bwMode="auto">
          <a:xfrm flipH="1">
            <a:off x="3971433" y="4933500"/>
            <a:ext cx="1" cy="365886"/>
          </a:xfrm>
          <a:prstGeom prst="line">
            <a:avLst/>
          </a:prstGeom>
          <a:noFill/>
          <a:ln w="19050" cap="flat" cmpd="sng" algn="ctr">
            <a:solidFill>
              <a:schemeClr val="tx1"/>
            </a:solidFill>
            <a:prstDash val="solid"/>
            <a:round/>
            <a:headEnd type="none" w="med" len="med"/>
            <a:tailEnd type="none" w="med" len="med"/>
          </a:ln>
          <a:effectLst/>
        </p:spPr>
      </p:cxnSp>
      <p:cxnSp>
        <p:nvCxnSpPr>
          <p:cNvPr id="28" name="Straight Arrow Connector 27">
            <a:extLst>
              <a:ext uri="{FF2B5EF4-FFF2-40B4-BE49-F238E27FC236}">
                <a16:creationId xmlns:a16="http://schemas.microsoft.com/office/drawing/2014/main" id="{D47DB4F0-EE93-42AB-B7DD-1F01A847D4C6}"/>
              </a:ext>
            </a:extLst>
          </p:cNvPr>
          <p:cNvCxnSpPr/>
          <p:nvPr/>
        </p:nvCxnSpPr>
        <p:spPr bwMode="auto">
          <a:xfrm>
            <a:off x="3971433" y="5299386"/>
            <a:ext cx="284984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321517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Timer Operation Modes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4" y="1132088"/>
            <a:ext cx="11180763" cy="4086225"/>
          </a:xfrm>
        </p:spPr>
        <p:txBody>
          <a:bodyPr wrap="square" numCol="1" anchor="t" anchorCtr="0" compatLnSpc="1">
            <a:prstTxWarp prst="textNoShape">
              <a:avLst/>
            </a:prstTxWarp>
          </a:bodyPr>
          <a:lstStyle/>
          <a:p>
            <a:r>
              <a:rPr lang="en-GB" kern="0" dirty="0"/>
              <a:t>Compare mode</a:t>
            </a:r>
            <a:endParaRPr lang="en-US" altLang="en-US" dirty="0">
              <a:ea typeface="ＭＳ Ｐゴシック" panose="020B0600070205080204" pitchFamily="34" charset="-128"/>
            </a:endParaRPr>
          </a:p>
        </p:txBody>
      </p:sp>
      <p:graphicFrame>
        <p:nvGraphicFramePr>
          <p:cNvPr id="5" name="Content Placeholder 2">
            <a:extLst>
              <a:ext uri="{FF2B5EF4-FFF2-40B4-BE49-F238E27FC236}">
                <a16:creationId xmlns:a16="http://schemas.microsoft.com/office/drawing/2014/main" id="{6A752DDA-399C-4F42-94D5-CC805C1D0039}"/>
              </a:ext>
            </a:extLst>
          </p:cNvPr>
          <p:cNvGraphicFramePr>
            <a:graphicFrameLocks/>
          </p:cNvGraphicFramePr>
          <p:nvPr>
            <p:extLst>
              <p:ext uri="{D42A27DB-BD31-4B8C-83A1-F6EECF244321}">
                <p14:modId xmlns:p14="http://schemas.microsoft.com/office/powerpoint/2010/main" val="4282004448"/>
              </p:ext>
            </p:extLst>
          </p:nvPr>
        </p:nvGraphicFramePr>
        <p:xfrm>
          <a:off x="122638" y="1718465"/>
          <a:ext cx="11385150" cy="27776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31EFC46F-97A8-430A-B44F-439425A1BB2B}"/>
              </a:ext>
            </a:extLst>
          </p:cNvPr>
          <p:cNvSpPr/>
          <p:nvPr/>
        </p:nvSpPr>
        <p:spPr bwMode="auto">
          <a:xfrm>
            <a:off x="5226126" y="5882789"/>
            <a:ext cx="2553819" cy="3778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mn-cs"/>
              </a:rPr>
              <a:t>Timer Register</a:t>
            </a:r>
          </a:p>
        </p:txBody>
      </p:sp>
      <p:sp>
        <p:nvSpPr>
          <p:cNvPr id="7" name="Rectangle 6">
            <a:extLst>
              <a:ext uri="{FF2B5EF4-FFF2-40B4-BE49-F238E27FC236}">
                <a16:creationId xmlns:a16="http://schemas.microsoft.com/office/drawing/2014/main" id="{16D074C3-0E62-4672-917F-AA01F718D625}"/>
              </a:ext>
            </a:extLst>
          </p:cNvPr>
          <p:cNvSpPr/>
          <p:nvPr/>
        </p:nvSpPr>
        <p:spPr bwMode="auto">
          <a:xfrm>
            <a:off x="5226126" y="4576275"/>
            <a:ext cx="2553819" cy="376238"/>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mn-cs"/>
              </a:rPr>
              <a:t>Compare Register</a:t>
            </a:r>
          </a:p>
        </p:txBody>
      </p:sp>
      <p:grpSp>
        <p:nvGrpSpPr>
          <p:cNvPr id="8" name="Group 11">
            <a:extLst>
              <a:ext uri="{FF2B5EF4-FFF2-40B4-BE49-F238E27FC236}">
                <a16:creationId xmlns:a16="http://schemas.microsoft.com/office/drawing/2014/main" id="{CE3B4453-1937-4287-8C92-155B0EE0A5A0}"/>
              </a:ext>
            </a:extLst>
          </p:cNvPr>
          <p:cNvGrpSpPr>
            <a:grpSpLocks/>
          </p:cNvGrpSpPr>
          <p:nvPr/>
        </p:nvGrpSpPr>
        <p:grpSpPr bwMode="auto">
          <a:xfrm>
            <a:off x="1007140" y="5884376"/>
            <a:ext cx="524728" cy="392113"/>
            <a:chOff x="1238250" y="5026479"/>
            <a:chExt cx="393246" cy="393246"/>
          </a:xfrm>
          <a:effectLst>
            <a:outerShdw blurRad="50800" dist="38100" dir="2700000" algn="tl" rotWithShape="0">
              <a:prstClr val="black">
                <a:alpha val="40000"/>
              </a:prstClr>
            </a:outerShdw>
          </a:effectLst>
        </p:grpSpPr>
        <p:sp>
          <p:nvSpPr>
            <p:cNvPr id="9" name="Rectangle 8">
              <a:extLst>
                <a:ext uri="{FF2B5EF4-FFF2-40B4-BE49-F238E27FC236}">
                  <a16:creationId xmlns:a16="http://schemas.microsoft.com/office/drawing/2014/main" id="{790DED80-4F6F-4942-8D37-77284CDC8420}"/>
                </a:ext>
              </a:extLst>
            </p:cNvPr>
            <p:cNvSpPr/>
            <p:nvPr/>
          </p:nvSpPr>
          <p:spPr bwMode="auto">
            <a:xfrm>
              <a:off x="1238250" y="5026479"/>
              <a:ext cx="393246" cy="393246"/>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mn-cs"/>
              </a:endParaRPr>
            </a:p>
          </p:txBody>
        </p:sp>
        <p:cxnSp>
          <p:nvCxnSpPr>
            <p:cNvPr id="10" name="Straight Connector 9">
              <a:extLst>
                <a:ext uri="{FF2B5EF4-FFF2-40B4-BE49-F238E27FC236}">
                  <a16:creationId xmlns:a16="http://schemas.microsoft.com/office/drawing/2014/main" id="{96C76D55-2DFB-4220-9572-FB3465B58AAF}"/>
                </a:ext>
              </a:extLst>
            </p:cNvPr>
            <p:cNvCxnSpPr/>
            <p:nvPr/>
          </p:nvCxnSpPr>
          <p:spPr bwMode="auto">
            <a:xfrm>
              <a:off x="1238250" y="5026479"/>
              <a:ext cx="393246" cy="39324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2C2AEB52-73D5-47A6-97BE-294DB62687DF}"/>
                </a:ext>
              </a:extLst>
            </p:cNvPr>
            <p:cNvCxnSpPr/>
            <p:nvPr/>
          </p:nvCxnSpPr>
          <p:spPr bwMode="auto">
            <a:xfrm flipH="1">
              <a:off x="1238250" y="5026479"/>
              <a:ext cx="393246" cy="39324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sp>
        <p:nvSpPr>
          <p:cNvPr id="12" name="Rectangle 11">
            <a:extLst>
              <a:ext uri="{FF2B5EF4-FFF2-40B4-BE49-F238E27FC236}">
                <a16:creationId xmlns:a16="http://schemas.microsoft.com/office/drawing/2014/main" id="{E5B87774-C6DB-4D93-ADD8-4D7DD94A43E2}"/>
              </a:ext>
            </a:extLst>
          </p:cNvPr>
          <p:cNvSpPr/>
          <p:nvPr/>
        </p:nvSpPr>
        <p:spPr bwMode="auto">
          <a:xfrm>
            <a:off x="2598252" y="5884375"/>
            <a:ext cx="1561490" cy="376238"/>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mn-cs"/>
              </a:rPr>
              <a:t>Prescaler</a:t>
            </a:r>
          </a:p>
        </p:txBody>
      </p:sp>
      <p:cxnSp>
        <p:nvCxnSpPr>
          <p:cNvPr id="13" name="Straight Arrow Connector 12">
            <a:extLst>
              <a:ext uri="{FF2B5EF4-FFF2-40B4-BE49-F238E27FC236}">
                <a16:creationId xmlns:a16="http://schemas.microsoft.com/office/drawing/2014/main" id="{81CE89FB-CC9B-48C8-86CC-8E026BCC9A1D}"/>
              </a:ext>
            </a:extLst>
          </p:cNvPr>
          <p:cNvCxnSpPr>
            <a:stCxn id="9" idx="3"/>
          </p:cNvCxnSpPr>
          <p:nvPr/>
        </p:nvCxnSpPr>
        <p:spPr bwMode="auto">
          <a:xfrm>
            <a:off x="1531868" y="6081225"/>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14" name="Rectangle 13">
            <a:extLst>
              <a:ext uri="{FF2B5EF4-FFF2-40B4-BE49-F238E27FC236}">
                <a16:creationId xmlns:a16="http://schemas.microsoft.com/office/drawing/2014/main" id="{3B242AF7-C975-4A4D-A329-5AD6A4D4C998}"/>
              </a:ext>
            </a:extLst>
          </p:cNvPr>
          <p:cNvSpPr/>
          <p:nvPr/>
        </p:nvSpPr>
        <p:spPr bwMode="auto">
          <a:xfrm>
            <a:off x="5226126" y="5239851"/>
            <a:ext cx="2553819" cy="377825"/>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mn-cs"/>
              </a:rPr>
              <a:t>Comparator</a:t>
            </a:r>
          </a:p>
        </p:txBody>
      </p:sp>
      <p:cxnSp>
        <p:nvCxnSpPr>
          <p:cNvPr id="15" name="Straight Arrow Connector 14">
            <a:extLst>
              <a:ext uri="{FF2B5EF4-FFF2-40B4-BE49-F238E27FC236}">
                <a16:creationId xmlns:a16="http://schemas.microsoft.com/office/drawing/2014/main" id="{069197F5-91EB-402E-A531-6B281FF34DF6}"/>
              </a:ext>
            </a:extLst>
          </p:cNvPr>
          <p:cNvCxnSpPr>
            <a:stCxn id="6" idx="0"/>
          </p:cNvCxnSpPr>
          <p:nvPr/>
        </p:nvCxnSpPr>
        <p:spPr bwMode="auto">
          <a:xfrm flipH="1" flipV="1">
            <a:off x="6501977" y="5606564"/>
            <a:ext cx="0" cy="276225"/>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6" name="Straight Arrow Connector 15">
            <a:extLst>
              <a:ext uri="{FF2B5EF4-FFF2-40B4-BE49-F238E27FC236}">
                <a16:creationId xmlns:a16="http://schemas.microsoft.com/office/drawing/2014/main" id="{52FC6AE0-A5F8-484F-9788-04CD4EA538D0}"/>
              </a:ext>
            </a:extLst>
          </p:cNvPr>
          <p:cNvCxnSpPr/>
          <p:nvPr/>
        </p:nvCxnSpPr>
        <p:spPr bwMode="auto">
          <a:xfrm flipH="1">
            <a:off x="6501977" y="4952513"/>
            <a:ext cx="0" cy="28575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7" name="Straight Arrow Connector 16">
            <a:extLst>
              <a:ext uri="{FF2B5EF4-FFF2-40B4-BE49-F238E27FC236}">
                <a16:creationId xmlns:a16="http://schemas.microsoft.com/office/drawing/2014/main" id="{9D31ABCB-E5E0-4610-B7F9-8F99F4334E19}"/>
              </a:ext>
            </a:extLst>
          </p:cNvPr>
          <p:cNvCxnSpPr/>
          <p:nvPr/>
        </p:nvCxnSpPr>
        <p:spPr bwMode="auto">
          <a:xfrm>
            <a:off x="4159741" y="6081225"/>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8" name="Straight Arrow Connector 17">
            <a:extLst>
              <a:ext uri="{FF2B5EF4-FFF2-40B4-BE49-F238E27FC236}">
                <a16:creationId xmlns:a16="http://schemas.microsoft.com/office/drawing/2014/main" id="{FDB4F733-ACDD-4620-B080-BBE292615A99}"/>
              </a:ext>
            </a:extLst>
          </p:cNvPr>
          <p:cNvCxnSpPr/>
          <p:nvPr/>
        </p:nvCxnSpPr>
        <p:spPr bwMode="auto">
          <a:xfrm>
            <a:off x="7779944" y="5400188"/>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19" name="TextBox 28">
            <a:extLst>
              <a:ext uri="{FF2B5EF4-FFF2-40B4-BE49-F238E27FC236}">
                <a16:creationId xmlns:a16="http://schemas.microsoft.com/office/drawing/2014/main" id="{C0DBD82C-2294-4C02-A9D3-67C32BB15F25}"/>
              </a:ext>
            </a:extLst>
          </p:cNvPr>
          <p:cNvSpPr txBox="1">
            <a:spLocks noChangeArrowheads="1"/>
          </p:cNvSpPr>
          <p:nvPr/>
        </p:nvSpPr>
        <p:spPr bwMode="auto">
          <a:xfrm>
            <a:off x="8971162" y="5231914"/>
            <a:ext cx="20692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Interrupt Event</a:t>
            </a:r>
          </a:p>
        </p:txBody>
      </p:sp>
      <p:sp>
        <p:nvSpPr>
          <p:cNvPr id="20" name="TextBox 29">
            <a:extLst>
              <a:ext uri="{FF2B5EF4-FFF2-40B4-BE49-F238E27FC236}">
                <a16:creationId xmlns:a16="http://schemas.microsoft.com/office/drawing/2014/main" id="{7B05AD3C-76C0-4F58-9414-96F7083DE8C0}"/>
              </a:ext>
            </a:extLst>
          </p:cNvPr>
          <p:cNvSpPr txBox="1">
            <a:spLocks noChangeArrowheads="1"/>
          </p:cNvSpPr>
          <p:nvPr/>
        </p:nvSpPr>
        <p:spPr bwMode="auto">
          <a:xfrm>
            <a:off x="616767" y="5554863"/>
            <a:ext cx="183020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Clock Source</a:t>
            </a:r>
          </a:p>
        </p:txBody>
      </p:sp>
    </p:spTree>
    <p:extLst>
      <p:ext uri="{BB962C8B-B14F-4D97-AF65-F5344CB8AC3E}">
        <p14:creationId xmlns:p14="http://schemas.microsoft.com/office/powerpoint/2010/main" val="1455918973"/>
      </p:ext>
    </p:extLst>
  </p:cSld>
  <p:clrMapOvr>
    <a:masterClrMapping/>
  </p:clrMapOvr>
</p:sld>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46F3D9-27DD-4F07-9983-380B33535F9E}">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s>
</ds:datastoreItem>
</file>

<file path=customXml/itemProps2.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2F4DB20-F02C-4139-BE14-4D908EF1BA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Arm_PPT_2017_public (1)</Template>
  <TotalTime>0</TotalTime>
  <Words>3218</Words>
  <Application>Microsoft Office PowerPoint</Application>
  <PresentationFormat>Widescreen</PresentationFormat>
  <Paragraphs>485</Paragraphs>
  <Slides>26</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MS PGothic</vt:lpstr>
      <vt:lpstr>MS PGothic</vt:lpstr>
      <vt:lpstr>Arial</vt:lpstr>
      <vt:lpstr>Calibri</vt:lpstr>
      <vt:lpstr>Mangal</vt:lpstr>
      <vt:lpstr>Wingdings</vt:lpstr>
      <vt:lpstr>ARM PPT template 2017_Confidential</vt:lpstr>
      <vt:lpstr> Timer, GPIO and  7-Segment Peripherals</vt:lpstr>
      <vt:lpstr>Module Syllabus</vt:lpstr>
      <vt:lpstr>Building a System on a Chip (SoC)</vt:lpstr>
      <vt:lpstr>Timer Overview</vt:lpstr>
      <vt:lpstr>Standard Architecture of Hardware Timers </vt:lpstr>
      <vt:lpstr>Standard Architecture of Hardware Timers</vt:lpstr>
      <vt:lpstr>Standard Architecture of Hardware Timers</vt:lpstr>
      <vt:lpstr>Standard Architecture of Hardware Timers</vt:lpstr>
      <vt:lpstr>Timer Operation Modes</vt:lpstr>
      <vt:lpstr>Timer Operation Modes</vt:lpstr>
      <vt:lpstr>Timer Operation Mode</vt:lpstr>
      <vt:lpstr>Timer Operation Modes</vt:lpstr>
      <vt:lpstr>Hardware Module Overview</vt:lpstr>
      <vt:lpstr>AHB Timer</vt:lpstr>
      <vt:lpstr>Timer Registers</vt:lpstr>
      <vt:lpstr>Hardware Module Overview</vt:lpstr>
      <vt:lpstr>GPIO Overview</vt:lpstr>
      <vt:lpstr>AHB GPIO</vt:lpstr>
      <vt:lpstr>GPIO Registers</vt:lpstr>
      <vt:lpstr>Hardware Module Overview</vt:lpstr>
      <vt:lpstr>7-Segment Display Overview</vt:lpstr>
      <vt:lpstr>AHB 7-Segment Display</vt:lpstr>
      <vt:lpstr>AHB 7-Segment Display</vt:lpstr>
      <vt:lpstr>AHB 7-Segment Display</vt:lpstr>
      <vt:lpstr>7-Segment Display Registers</vt:lpstr>
      <vt:lpstr>Memory Space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2017-09-28T16:46:04Z</dcterms:created>
  <dcterms:modified xsi:type="dcterms:W3CDTF">2018-02-23T15:03:47Z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