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6"/>
  </p:notesMasterIdLst>
  <p:handoutMasterIdLst>
    <p:handoutMasterId r:id="rId47"/>
  </p:handoutMasterIdLst>
  <p:sldIdLst>
    <p:sldId id="329" r:id="rId5"/>
    <p:sldId id="337" r:id="rId6"/>
    <p:sldId id="302" r:id="rId7"/>
    <p:sldId id="339" r:id="rId8"/>
    <p:sldId id="340" r:id="rId9"/>
    <p:sldId id="341" r:id="rId10"/>
    <p:sldId id="342" r:id="rId11"/>
    <p:sldId id="382" r:id="rId12"/>
    <p:sldId id="343" r:id="rId13"/>
    <p:sldId id="344" r:id="rId14"/>
    <p:sldId id="345" r:id="rId15"/>
    <p:sldId id="346" r:id="rId16"/>
    <p:sldId id="347" r:id="rId17"/>
    <p:sldId id="349" r:id="rId18"/>
    <p:sldId id="350" r:id="rId19"/>
    <p:sldId id="351" r:id="rId20"/>
    <p:sldId id="352" r:id="rId21"/>
    <p:sldId id="353" r:id="rId22"/>
    <p:sldId id="354" r:id="rId23"/>
    <p:sldId id="355" r:id="rId24"/>
    <p:sldId id="356" r:id="rId25"/>
    <p:sldId id="358" r:id="rId26"/>
    <p:sldId id="359" r:id="rId27"/>
    <p:sldId id="360" r:id="rId28"/>
    <p:sldId id="361" r:id="rId29"/>
    <p:sldId id="362" r:id="rId30"/>
    <p:sldId id="363" r:id="rId31"/>
    <p:sldId id="364" r:id="rId32"/>
    <p:sldId id="365" r:id="rId33"/>
    <p:sldId id="381" r:id="rId34"/>
    <p:sldId id="367" r:id="rId35"/>
    <p:sldId id="368" r:id="rId36"/>
    <p:sldId id="369" r:id="rId37"/>
    <p:sldId id="370" r:id="rId38"/>
    <p:sldId id="372" r:id="rId39"/>
    <p:sldId id="373" r:id="rId40"/>
    <p:sldId id="374" r:id="rId41"/>
    <p:sldId id="375" r:id="rId42"/>
    <p:sldId id="376" r:id="rId43"/>
    <p:sldId id="377" r:id="rId44"/>
    <p:sldId id="378"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59375" autoAdjust="0"/>
  </p:normalViewPr>
  <p:slideViewPr>
    <p:cSldViewPr snapToGrid="0">
      <p:cViewPr varScale="1">
        <p:scale>
          <a:sx n="68" d="100"/>
          <a:sy n="68" d="100"/>
        </p:scale>
        <p:origin x="220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421B8-6FB9-44E3-B60A-94B761C73F9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47F4BC24-9C32-46BF-BF97-CF90A55F6DA1}">
      <dgm:prSet phldrT="[Text]"/>
      <dgm:spPr/>
      <dgm:t>
        <a:bodyPr/>
        <a:lstStyle/>
        <a:p>
          <a:r>
            <a:rPr lang="en-GB" dirty="0"/>
            <a:t>Cortex-M0</a:t>
          </a:r>
        </a:p>
      </dgm:t>
    </dgm:pt>
    <dgm:pt modelId="{35684602-BA08-4032-9B6A-9EAEF8E1E571}" type="parTrans" cxnId="{C5247185-DB9C-4531-ACA4-9F9F70A4ACF7}">
      <dgm:prSet/>
      <dgm:spPr/>
      <dgm:t>
        <a:bodyPr/>
        <a:lstStyle/>
        <a:p>
          <a:endParaRPr lang="en-GB"/>
        </a:p>
      </dgm:t>
    </dgm:pt>
    <dgm:pt modelId="{ED1D3084-6414-472C-84BF-B59F7F73C595}" type="sibTrans" cxnId="{C5247185-DB9C-4531-ACA4-9F9F70A4ACF7}">
      <dgm:prSet/>
      <dgm:spPr/>
      <dgm:t>
        <a:bodyPr/>
        <a:lstStyle/>
        <a:p>
          <a:endParaRPr lang="en-GB"/>
        </a:p>
      </dgm:t>
    </dgm:pt>
    <dgm:pt modelId="{BBBB7454-5D1D-4840-B582-F089548327C7}">
      <dgm:prSet phldrT="[Text]"/>
      <dgm:spPr/>
      <dgm:t>
        <a:bodyPr/>
        <a:lstStyle/>
        <a:p>
          <a:r>
            <a:rPr lang="en-GB" dirty="0"/>
            <a:t>Smallest Arm processor</a:t>
          </a:r>
        </a:p>
      </dgm:t>
    </dgm:pt>
    <dgm:pt modelId="{5C8A7A33-CFD5-4A4B-B8BB-95ABBB8BBF92}" type="parTrans" cxnId="{0B7D1D6B-0FA8-4A2A-A96B-AADFDBA2F8CF}">
      <dgm:prSet/>
      <dgm:spPr/>
      <dgm:t>
        <a:bodyPr/>
        <a:lstStyle/>
        <a:p>
          <a:endParaRPr lang="en-GB"/>
        </a:p>
      </dgm:t>
    </dgm:pt>
    <dgm:pt modelId="{0AD8DA13-2C14-458D-95E7-EBCD8BC78395}" type="sibTrans" cxnId="{0B7D1D6B-0FA8-4A2A-A96B-AADFDBA2F8CF}">
      <dgm:prSet/>
      <dgm:spPr/>
      <dgm:t>
        <a:bodyPr/>
        <a:lstStyle/>
        <a:p>
          <a:endParaRPr lang="en-GB"/>
        </a:p>
      </dgm:t>
    </dgm:pt>
    <dgm:pt modelId="{2A8A2C94-13E9-4F56-99C6-109FB0EAABFD}">
      <dgm:prSet phldrT="[Text]"/>
      <dgm:spPr/>
      <dgm:t>
        <a:bodyPr/>
        <a:lstStyle/>
        <a:p>
          <a:r>
            <a:rPr lang="en-GB" dirty="0"/>
            <a:t>High code density</a:t>
          </a:r>
        </a:p>
      </dgm:t>
    </dgm:pt>
    <dgm:pt modelId="{1EE743CC-94DA-470D-B022-05AA7D574179}" type="parTrans" cxnId="{593CA1A0-8C3A-44AB-BCB9-5394FCBB50BA}">
      <dgm:prSet/>
      <dgm:spPr/>
      <dgm:t>
        <a:bodyPr/>
        <a:lstStyle/>
        <a:p>
          <a:endParaRPr lang="en-GB"/>
        </a:p>
      </dgm:t>
    </dgm:pt>
    <dgm:pt modelId="{77CBC945-6158-4678-A6A8-A2D0EF229A9B}" type="sibTrans" cxnId="{593CA1A0-8C3A-44AB-BCB9-5394FCBB50BA}">
      <dgm:prSet/>
      <dgm:spPr/>
      <dgm:t>
        <a:bodyPr/>
        <a:lstStyle/>
        <a:p>
          <a:endParaRPr lang="en-GB"/>
        </a:p>
      </dgm:t>
    </dgm:pt>
    <dgm:pt modelId="{DF5B8CA2-EA7B-4F4D-B160-BD2D73BFC954}">
      <dgm:prSet phldrT="[Text]"/>
      <dgm:spPr/>
      <dgm:t>
        <a:bodyPr/>
        <a:lstStyle/>
        <a:p>
          <a:r>
            <a:rPr lang="en-GB" dirty="0"/>
            <a:t>Lower power</a:t>
          </a:r>
        </a:p>
      </dgm:t>
    </dgm:pt>
    <dgm:pt modelId="{C69E1E50-1B34-4287-AC4F-9E01A93DCE63}" type="parTrans" cxnId="{70720992-D540-42F4-ADA6-AECC0BEB2BC6}">
      <dgm:prSet/>
      <dgm:spPr/>
      <dgm:t>
        <a:bodyPr/>
        <a:lstStyle/>
        <a:p>
          <a:endParaRPr lang="en-GB"/>
        </a:p>
      </dgm:t>
    </dgm:pt>
    <dgm:pt modelId="{225678CC-8FC6-4BCE-BA39-C06AB18FB4B8}" type="sibTrans" cxnId="{70720992-D540-42F4-ADA6-AECC0BEB2BC6}">
      <dgm:prSet/>
      <dgm:spPr/>
      <dgm:t>
        <a:bodyPr/>
        <a:lstStyle/>
        <a:p>
          <a:endParaRPr lang="en-GB"/>
        </a:p>
      </dgm:t>
    </dgm:pt>
    <dgm:pt modelId="{CE175A9A-645D-4FFD-916A-FB5B9D734EFE}">
      <dgm:prSet phldrT="[Text]"/>
      <dgm:spPr/>
      <dgm:t>
        <a:bodyPr/>
        <a:lstStyle/>
        <a:p>
          <a:r>
            <a:rPr lang="en-GB" dirty="0"/>
            <a:t>Simplicity</a:t>
          </a:r>
        </a:p>
      </dgm:t>
    </dgm:pt>
    <dgm:pt modelId="{B97418E1-8A9E-403D-A53D-9336FFE5DB3F}" type="parTrans" cxnId="{D2EB575F-6E43-4FDA-994D-76919C761509}">
      <dgm:prSet/>
      <dgm:spPr/>
      <dgm:t>
        <a:bodyPr/>
        <a:lstStyle/>
        <a:p>
          <a:endParaRPr lang="en-GB"/>
        </a:p>
      </dgm:t>
    </dgm:pt>
    <dgm:pt modelId="{B69BD108-7E81-41A1-946D-BFF1A84D255B}" type="sibTrans" cxnId="{D2EB575F-6E43-4FDA-994D-76919C761509}">
      <dgm:prSet/>
      <dgm:spPr/>
      <dgm:t>
        <a:bodyPr/>
        <a:lstStyle/>
        <a:p>
          <a:endParaRPr lang="en-GB"/>
        </a:p>
      </dgm:t>
    </dgm:pt>
    <dgm:pt modelId="{2716510F-B49F-41F8-9271-A23DA6417418}">
      <dgm:prSet phldrT="[Text]"/>
      <dgm:spPr/>
      <dgm:t>
        <a:bodyPr/>
        <a:lstStyle/>
        <a:p>
          <a:r>
            <a:rPr lang="en-GB" dirty="0"/>
            <a:t>Armv6-M architecture</a:t>
          </a:r>
        </a:p>
      </dgm:t>
    </dgm:pt>
    <dgm:pt modelId="{694C0A0C-E187-413D-BE3C-B7DF2646A7E2}" type="parTrans" cxnId="{0D1C7172-3B62-4819-A4C8-B8B12ACF4762}">
      <dgm:prSet/>
      <dgm:spPr/>
      <dgm:t>
        <a:bodyPr/>
        <a:lstStyle/>
        <a:p>
          <a:endParaRPr lang="en-GB"/>
        </a:p>
      </dgm:t>
    </dgm:pt>
    <dgm:pt modelId="{BA49F46F-D501-4AA3-9D66-4EE94A54CA48}" type="sibTrans" cxnId="{0D1C7172-3B62-4819-A4C8-B8B12ACF4762}">
      <dgm:prSet/>
      <dgm:spPr/>
      <dgm:t>
        <a:bodyPr/>
        <a:lstStyle/>
        <a:p>
          <a:endParaRPr lang="en-GB"/>
        </a:p>
      </dgm:t>
    </dgm:pt>
    <dgm:pt modelId="{EB88D72C-67EA-4CF2-902C-D6FB9B61517D}" type="pres">
      <dgm:prSet presAssocID="{79D421B8-6FB9-44E3-B60A-94B761C73F99}" presName="Name0" presStyleCnt="0">
        <dgm:presLayoutVars>
          <dgm:chMax val="1"/>
          <dgm:dir/>
          <dgm:animLvl val="ctr"/>
          <dgm:resizeHandles val="exact"/>
        </dgm:presLayoutVars>
      </dgm:prSet>
      <dgm:spPr/>
    </dgm:pt>
    <dgm:pt modelId="{0953C2B8-10F7-4FD1-871E-389BB8D26B3A}" type="pres">
      <dgm:prSet presAssocID="{47F4BC24-9C32-46BF-BF97-CF90A55F6DA1}" presName="centerShape" presStyleLbl="node0" presStyleIdx="0" presStyleCnt="1"/>
      <dgm:spPr/>
    </dgm:pt>
    <dgm:pt modelId="{0744A867-3124-460C-B571-AF072EAD6311}" type="pres">
      <dgm:prSet presAssocID="{BBBB7454-5D1D-4840-B582-F089548327C7}" presName="node" presStyleLbl="node1" presStyleIdx="0" presStyleCnt="5">
        <dgm:presLayoutVars>
          <dgm:bulletEnabled val="1"/>
        </dgm:presLayoutVars>
      </dgm:prSet>
      <dgm:spPr/>
    </dgm:pt>
    <dgm:pt modelId="{6917582C-3C8C-4DAE-81B3-7B4B227203B2}" type="pres">
      <dgm:prSet presAssocID="{BBBB7454-5D1D-4840-B582-F089548327C7}" presName="dummy" presStyleCnt="0"/>
      <dgm:spPr/>
    </dgm:pt>
    <dgm:pt modelId="{E821F383-3758-4544-9BD4-03D7908BC3FD}" type="pres">
      <dgm:prSet presAssocID="{0AD8DA13-2C14-458D-95E7-EBCD8BC78395}" presName="sibTrans" presStyleLbl="sibTrans2D1" presStyleIdx="0" presStyleCnt="5"/>
      <dgm:spPr/>
    </dgm:pt>
    <dgm:pt modelId="{B16B47A5-366F-4A15-A5BE-664384841905}" type="pres">
      <dgm:prSet presAssocID="{2A8A2C94-13E9-4F56-99C6-109FB0EAABFD}" presName="node" presStyleLbl="node1" presStyleIdx="1" presStyleCnt="5">
        <dgm:presLayoutVars>
          <dgm:bulletEnabled val="1"/>
        </dgm:presLayoutVars>
      </dgm:prSet>
      <dgm:spPr/>
    </dgm:pt>
    <dgm:pt modelId="{668A4832-0E9D-4117-82CA-4EEAF255B6B7}" type="pres">
      <dgm:prSet presAssocID="{2A8A2C94-13E9-4F56-99C6-109FB0EAABFD}" presName="dummy" presStyleCnt="0"/>
      <dgm:spPr/>
    </dgm:pt>
    <dgm:pt modelId="{180929D4-A1AB-40C7-BBD0-50499BE5F3C3}" type="pres">
      <dgm:prSet presAssocID="{77CBC945-6158-4678-A6A8-A2D0EF229A9B}" presName="sibTrans" presStyleLbl="sibTrans2D1" presStyleIdx="1" presStyleCnt="5"/>
      <dgm:spPr/>
    </dgm:pt>
    <dgm:pt modelId="{9EDB1B5D-BC1D-495C-9DA0-2AC6236985C9}" type="pres">
      <dgm:prSet presAssocID="{DF5B8CA2-EA7B-4F4D-B160-BD2D73BFC954}" presName="node" presStyleLbl="node1" presStyleIdx="2" presStyleCnt="5">
        <dgm:presLayoutVars>
          <dgm:bulletEnabled val="1"/>
        </dgm:presLayoutVars>
      </dgm:prSet>
      <dgm:spPr/>
    </dgm:pt>
    <dgm:pt modelId="{C9FCCB85-CF19-4634-8928-FAA6C3830FF7}" type="pres">
      <dgm:prSet presAssocID="{DF5B8CA2-EA7B-4F4D-B160-BD2D73BFC954}" presName="dummy" presStyleCnt="0"/>
      <dgm:spPr/>
    </dgm:pt>
    <dgm:pt modelId="{F685A72B-507A-4CA0-B199-20A05DBAA8E5}" type="pres">
      <dgm:prSet presAssocID="{225678CC-8FC6-4BCE-BA39-C06AB18FB4B8}" presName="sibTrans" presStyleLbl="sibTrans2D1" presStyleIdx="2" presStyleCnt="5"/>
      <dgm:spPr/>
    </dgm:pt>
    <dgm:pt modelId="{8E8BEF10-B6CB-4911-B93E-DA6CA0D1A92B}" type="pres">
      <dgm:prSet presAssocID="{CE175A9A-645D-4FFD-916A-FB5B9D734EFE}" presName="node" presStyleLbl="node1" presStyleIdx="3" presStyleCnt="5">
        <dgm:presLayoutVars>
          <dgm:bulletEnabled val="1"/>
        </dgm:presLayoutVars>
      </dgm:prSet>
      <dgm:spPr/>
    </dgm:pt>
    <dgm:pt modelId="{3849E354-826B-45B5-AED3-9EA0EE9F6F2A}" type="pres">
      <dgm:prSet presAssocID="{CE175A9A-645D-4FFD-916A-FB5B9D734EFE}" presName="dummy" presStyleCnt="0"/>
      <dgm:spPr/>
    </dgm:pt>
    <dgm:pt modelId="{4931328D-BFCF-4D03-8F32-FCA3A731AF71}" type="pres">
      <dgm:prSet presAssocID="{B69BD108-7E81-41A1-946D-BFF1A84D255B}" presName="sibTrans" presStyleLbl="sibTrans2D1" presStyleIdx="3" presStyleCnt="5"/>
      <dgm:spPr/>
    </dgm:pt>
    <dgm:pt modelId="{5AC36AA6-50DB-42C5-8113-FC86B2055C0B}" type="pres">
      <dgm:prSet presAssocID="{2716510F-B49F-41F8-9271-A23DA6417418}" presName="node" presStyleLbl="node1" presStyleIdx="4" presStyleCnt="5">
        <dgm:presLayoutVars>
          <dgm:bulletEnabled val="1"/>
        </dgm:presLayoutVars>
      </dgm:prSet>
      <dgm:spPr/>
    </dgm:pt>
    <dgm:pt modelId="{E7EB5CF0-A9C3-4CF3-947E-59C31514E6F9}" type="pres">
      <dgm:prSet presAssocID="{2716510F-B49F-41F8-9271-A23DA6417418}" presName="dummy" presStyleCnt="0"/>
      <dgm:spPr/>
    </dgm:pt>
    <dgm:pt modelId="{112FF42F-76F0-4DE2-AFF4-6866CF26602B}" type="pres">
      <dgm:prSet presAssocID="{BA49F46F-D501-4AA3-9D66-4EE94A54CA48}" presName="sibTrans" presStyleLbl="sibTrans2D1" presStyleIdx="4" presStyleCnt="5"/>
      <dgm:spPr/>
    </dgm:pt>
  </dgm:ptLst>
  <dgm:cxnLst>
    <dgm:cxn modelId="{B5868F07-1B64-454E-8D2A-08711406DB24}" type="presOf" srcId="{CE175A9A-645D-4FFD-916A-FB5B9D734EFE}" destId="{8E8BEF10-B6CB-4911-B93E-DA6CA0D1A92B}" srcOrd="0" destOrd="0" presId="urn:microsoft.com/office/officeart/2005/8/layout/radial6"/>
    <dgm:cxn modelId="{6DB52609-6CB7-4A9D-B839-EABB276488EA}" type="presOf" srcId="{B69BD108-7E81-41A1-946D-BFF1A84D255B}" destId="{4931328D-BFCF-4D03-8F32-FCA3A731AF71}" srcOrd="0" destOrd="0" presId="urn:microsoft.com/office/officeart/2005/8/layout/radial6"/>
    <dgm:cxn modelId="{5AE5180C-D70C-482D-985B-12665F325178}" type="presOf" srcId="{BBBB7454-5D1D-4840-B582-F089548327C7}" destId="{0744A867-3124-460C-B571-AF072EAD6311}" srcOrd="0" destOrd="0" presId="urn:microsoft.com/office/officeart/2005/8/layout/radial6"/>
    <dgm:cxn modelId="{436E9A30-D1C5-41FE-8647-4A5BE9DA14BC}" type="presOf" srcId="{79D421B8-6FB9-44E3-B60A-94B761C73F99}" destId="{EB88D72C-67EA-4CF2-902C-D6FB9B61517D}" srcOrd="0" destOrd="0" presId="urn:microsoft.com/office/officeart/2005/8/layout/radial6"/>
    <dgm:cxn modelId="{D2EB575F-6E43-4FDA-994D-76919C761509}" srcId="{47F4BC24-9C32-46BF-BF97-CF90A55F6DA1}" destId="{CE175A9A-645D-4FFD-916A-FB5B9D734EFE}" srcOrd="3" destOrd="0" parTransId="{B97418E1-8A9E-403D-A53D-9336FFE5DB3F}" sibTransId="{B69BD108-7E81-41A1-946D-BFF1A84D255B}"/>
    <dgm:cxn modelId="{BF2E5462-846D-493D-A6F7-DA57378CBBE0}" type="presOf" srcId="{47F4BC24-9C32-46BF-BF97-CF90A55F6DA1}" destId="{0953C2B8-10F7-4FD1-871E-389BB8D26B3A}" srcOrd="0" destOrd="0" presId="urn:microsoft.com/office/officeart/2005/8/layout/radial6"/>
    <dgm:cxn modelId="{03222966-8AA8-46A5-8EA4-53BD2FAC9050}" type="presOf" srcId="{0AD8DA13-2C14-458D-95E7-EBCD8BC78395}" destId="{E821F383-3758-4544-9BD4-03D7908BC3FD}" srcOrd="0" destOrd="0" presId="urn:microsoft.com/office/officeart/2005/8/layout/radial6"/>
    <dgm:cxn modelId="{B73A6B68-8306-4A85-8994-B1190220ECE0}" type="presOf" srcId="{BA49F46F-D501-4AA3-9D66-4EE94A54CA48}" destId="{112FF42F-76F0-4DE2-AFF4-6866CF26602B}" srcOrd="0" destOrd="0" presId="urn:microsoft.com/office/officeart/2005/8/layout/radial6"/>
    <dgm:cxn modelId="{0B7D1D6B-0FA8-4A2A-A96B-AADFDBA2F8CF}" srcId="{47F4BC24-9C32-46BF-BF97-CF90A55F6DA1}" destId="{BBBB7454-5D1D-4840-B582-F089548327C7}" srcOrd="0" destOrd="0" parTransId="{5C8A7A33-CFD5-4A4B-B8BB-95ABBB8BBF92}" sibTransId="{0AD8DA13-2C14-458D-95E7-EBCD8BC78395}"/>
    <dgm:cxn modelId="{0D1C7172-3B62-4819-A4C8-B8B12ACF4762}" srcId="{47F4BC24-9C32-46BF-BF97-CF90A55F6DA1}" destId="{2716510F-B49F-41F8-9271-A23DA6417418}" srcOrd="4" destOrd="0" parTransId="{694C0A0C-E187-413D-BE3C-B7DF2646A7E2}" sibTransId="{BA49F46F-D501-4AA3-9D66-4EE94A54CA48}"/>
    <dgm:cxn modelId="{C6547753-60F3-4EA6-AACA-83F6081F8EBC}" type="presOf" srcId="{DF5B8CA2-EA7B-4F4D-B160-BD2D73BFC954}" destId="{9EDB1B5D-BC1D-495C-9DA0-2AC6236985C9}" srcOrd="0" destOrd="0" presId="urn:microsoft.com/office/officeart/2005/8/layout/radial6"/>
    <dgm:cxn modelId="{C5247185-DB9C-4531-ACA4-9F9F70A4ACF7}" srcId="{79D421B8-6FB9-44E3-B60A-94B761C73F99}" destId="{47F4BC24-9C32-46BF-BF97-CF90A55F6DA1}" srcOrd="0" destOrd="0" parTransId="{35684602-BA08-4032-9B6A-9EAEF8E1E571}" sibTransId="{ED1D3084-6414-472C-84BF-B59F7F73C595}"/>
    <dgm:cxn modelId="{70720992-D540-42F4-ADA6-AECC0BEB2BC6}" srcId="{47F4BC24-9C32-46BF-BF97-CF90A55F6DA1}" destId="{DF5B8CA2-EA7B-4F4D-B160-BD2D73BFC954}" srcOrd="2" destOrd="0" parTransId="{C69E1E50-1B34-4287-AC4F-9E01A93DCE63}" sibTransId="{225678CC-8FC6-4BCE-BA39-C06AB18FB4B8}"/>
    <dgm:cxn modelId="{37D4729A-74A6-4D07-81B5-0C8F49FCB5C2}" type="presOf" srcId="{2A8A2C94-13E9-4F56-99C6-109FB0EAABFD}" destId="{B16B47A5-366F-4A15-A5BE-664384841905}" srcOrd="0" destOrd="0" presId="urn:microsoft.com/office/officeart/2005/8/layout/radial6"/>
    <dgm:cxn modelId="{593CA1A0-8C3A-44AB-BCB9-5394FCBB50BA}" srcId="{47F4BC24-9C32-46BF-BF97-CF90A55F6DA1}" destId="{2A8A2C94-13E9-4F56-99C6-109FB0EAABFD}" srcOrd="1" destOrd="0" parTransId="{1EE743CC-94DA-470D-B022-05AA7D574179}" sibTransId="{77CBC945-6158-4678-A6A8-A2D0EF229A9B}"/>
    <dgm:cxn modelId="{0421A7A3-C1DD-4C04-9AF2-03DBE441B4CB}" type="presOf" srcId="{77CBC945-6158-4678-A6A8-A2D0EF229A9B}" destId="{180929D4-A1AB-40C7-BBD0-50499BE5F3C3}" srcOrd="0" destOrd="0" presId="urn:microsoft.com/office/officeart/2005/8/layout/radial6"/>
    <dgm:cxn modelId="{0A9F82D4-2EE4-40A9-BCC3-36DE4881E359}" type="presOf" srcId="{225678CC-8FC6-4BCE-BA39-C06AB18FB4B8}" destId="{F685A72B-507A-4CA0-B199-20A05DBAA8E5}" srcOrd="0" destOrd="0" presId="urn:microsoft.com/office/officeart/2005/8/layout/radial6"/>
    <dgm:cxn modelId="{EE0FB4E5-F9DE-4458-9228-3193A3BF4951}" type="presOf" srcId="{2716510F-B49F-41F8-9271-A23DA6417418}" destId="{5AC36AA6-50DB-42C5-8113-FC86B2055C0B}" srcOrd="0" destOrd="0" presId="urn:microsoft.com/office/officeart/2005/8/layout/radial6"/>
    <dgm:cxn modelId="{2842A4C9-A302-4A5B-A190-2A9613754FB4}" type="presParOf" srcId="{EB88D72C-67EA-4CF2-902C-D6FB9B61517D}" destId="{0953C2B8-10F7-4FD1-871E-389BB8D26B3A}" srcOrd="0" destOrd="0" presId="urn:microsoft.com/office/officeart/2005/8/layout/radial6"/>
    <dgm:cxn modelId="{7F6D8739-C95D-4C45-BD3B-F2173D2A1D06}" type="presParOf" srcId="{EB88D72C-67EA-4CF2-902C-D6FB9B61517D}" destId="{0744A867-3124-460C-B571-AF072EAD6311}" srcOrd="1" destOrd="0" presId="urn:microsoft.com/office/officeart/2005/8/layout/radial6"/>
    <dgm:cxn modelId="{91FE78F0-3365-4B63-99CF-8ABCE7523D89}" type="presParOf" srcId="{EB88D72C-67EA-4CF2-902C-D6FB9B61517D}" destId="{6917582C-3C8C-4DAE-81B3-7B4B227203B2}" srcOrd="2" destOrd="0" presId="urn:microsoft.com/office/officeart/2005/8/layout/radial6"/>
    <dgm:cxn modelId="{81B36E55-BDB1-4848-9E84-DA029C7127F9}" type="presParOf" srcId="{EB88D72C-67EA-4CF2-902C-D6FB9B61517D}" destId="{E821F383-3758-4544-9BD4-03D7908BC3FD}" srcOrd="3" destOrd="0" presId="urn:microsoft.com/office/officeart/2005/8/layout/radial6"/>
    <dgm:cxn modelId="{E1193AF8-B763-4DE7-BF94-70B3CEDB3E0D}" type="presParOf" srcId="{EB88D72C-67EA-4CF2-902C-D6FB9B61517D}" destId="{B16B47A5-366F-4A15-A5BE-664384841905}" srcOrd="4" destOrd="0" presId="urn:microsoft.com/office/officeart/2005/8/layout/radial6"/>
    <dgm:cxn modelId="{97D82980-11E4-4B26-85F2-1D9E64A027CA}" type="presParOf" srcId="{EB88D72C-67EA-4CF2-902C-D6FB9B61517D}" destId="{668A4832-0E9D-4117-82CA-4EEAF255B6B7}" srcOrd="5" destOrd="0" presId="urn:microsoft.com/office/officeart/2005/8/layout/radial6"/>
    <dgm:cxn modelId="{007CA4F0-3BF7-46D9-906F-59210BF8CF0D}" type="presParOf" srcId="{EB88D72C-67EA-4CF2-902C-D6FB9B61517D}" destId="{180929D4-A1AB-40C7-BBD0-50499BE5F3C3}" srcOrd="6" destOrd="0" presId="urn:microsoft.com/office/officeart/2005/8/layout/radial6"/>
    <dgm:cxn modelId="{06B61101-B60C-49DB-A0E8-008A30762A47}" type="presParOf" srcId="{EB88D72C-67EA-4CF2-902C-D6FB9B61517D}" destId="{9EDB1B5D-BC1D-495C-9DA0-2AC6236985C9}" srcOrd="7" destOrd="0" presId="urn:microsoft.com/office/officeart/2005/8/layout/radial6"/>
    <dgm:cxn modelId="{681467BC-0E51-4D1E-B362-ED2BCDA23F14}" type="presParOf" srcId="{EB88D72C-67EA-4CF2-902C-D6FB9B61517D}" destId="{C9FCCB85-CF19-4634-8928-FAA6C3830FF7}" srcOrd="8" destOrd="0" presId="urn:microsoft.com/office/officeart/2005/8/layout/radial6"/>
    <dgm:cxn modelId="{FCF1DA83-A571-4978-A977-3B9B1FFB509C}" type="presParOf" srcId="{EB88D72C-67EA-4CF2-902C-D6FB9B61517D}" destId="{F685A72B-507A-4CA0-B199-20A05DBAA8E5}" srcOrd="9" destOrd="0" presId="urn:microsoft.com/office/officeart/2005/8/layout/radial6"/>
    <dgm:cxn modelId="{E3AA9189-A4D1-4530-8D1B-B92EFC04554E}" type="presParOf" srcId="{EB88D72C-67EA-4CF2-902C-D6FB9B61517D}" destId="{8E8BEF10-B6CB-4911-B93E-DA6CA0D1A92B}" srcOrd="10" destOrd="0" presId="urn:microsoft.com/office/officeart/2005/8/layout/radial6"/>
    <dgm:cxn modelId="{FC367A93-93FF-4CCA-9971-1B8767934CDF}" type="presParOf" srcId="{EB88D72C-67EA-4CF2-902C-D6FB9B61517D}" destId="{3849E354-826B-45B5-AED3-9EA0EE9F6F2A}" srcOrd="11" destOrd="0" presId="urn:microsoft.com/office/officeart/2005/8/layout/radial6"/>
    <dgm:cxn modelId="{E4338286-D2AC-4113-B160-645B179F07E2}" type="presParOf" srcId="{EB88D72C-67EA-4CF2-902C-D6FB9B61517D}" destId="{4931328D-BFCF-4D03-8F32-FCA3A731AF71}" srcOrd="12" destOrd="0" presId="urn:microsoft.com/office/officeart/2005/8/layout/radial6"/>
    <dgm:cxn modelId="{4CD265C2-45FB-49CA-A50D-19164DFD76E7}" type="presParOf" srcId="{EB88D72C-67EA-4CF2-902C-D6FB9B61517D}" destId="{5AC36AA6-50DB-42C5-8113-FC86B2055C0B}" srcOrd="13" destOrd="0" presId="urn:microsoft.com/office/officeart/2005/8/layout/radial6"/>
    <dgm:cxn modelId="{735E1F75-7607-4923-92EC-8EA7491454D5}" type="presParOf" srcId="{EB88D72C-67EA-4CF2-902C-D6FB9B61517D}" destId="{E7EB5CF0-A9C3-4CF3-947E-59C31514E6F9}" srcOrd="14" destOrd="0" presId="urn:microsoft.com/office/officeart/2005/8/layout/radial6"/>
    <dgm:cxn modelId="{6E7F8743-5D17-4B25-9B17-909D63B30715}" type="presParOf" srcId="{EB88D72C-67EA-4CF2-902C-D6FB9B61517D}" destId="{112FF42F-76F0-4DE2-AFF4-6866CF26602B}"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FF42F-76F0-4DE2-AFF4-6866CF26602B}">
      <dsp:nvSpPr>
        <dsp:cNvPr id="0" name=""/>
        <dsp:cNvSpPr/>
      </dsp:nvSpPr>
      <dsp:spPr>
        <a:xfrm>
          <a:off x="3470053" y="621156"/>
          <a:ext cx="4144474" cy="4144474"/>
        </a:xfrm>
        <a:prstGeom prst="blockArc">
          <a:avLst>
            <a:gd name="adj1" fmla="val 1188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31328D-BFCF-4D03-8F32-FCA3A731AF71}">
      <dsp:nvSpPr>
        <dsp:cNvPr id="0" name=""/>
        <dsp:cNvSpPr/>
      </dsp:nvSpPr>
      <dsp:spPr>
        <a:xfrm>
          <a:off x="3470053" y="621156"/>
          <a:ext cx="4144474" cy="4144474"/>
        </a:xfrm>
        <a:prstGeom prst="blockArc">
          <a:avLst>
            <a:gd name="adj1" fmla="val 7560000"/>
            <a:gd name="adj2" fmla="val 1188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85A72B-507A-4CA0-B199-20A05DBAA8E5}">
      <dsp:nvSpPr>
        <dsp:cNvPr id="0" name=""/>
        <dsp:cNvSpPr/>
      </dsp:nvSpPr>
      <dsp:spPr>
        <a:xfrm>
          <a:off x="3470053" y="621156"/>
          <a:ext cx="4144474" cy="4144474"/>
        </a:xfrm>
        <a:prstGeom prst="blockArc">
          <a:avLst>
            <a:gd name="adj1" fmla="val 3240000"/>
            <a:gd name="adj2" fmla="val 756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0929D4-A1AB-40C7-BBD0-50499BE5F3C3}">
      <dsp:nvSpPr>
        <dsp:cNvPr id="0" name=""/>
        <dsp:cNvSpPr/>
      </dsp:nvSpPr>
      <dsp:spPr>
        <a:xfrm>
          <a:off x="3470053" y="621156"/>
          <a:ext cx="4144474" cy="4144474"/>
        </a:xfrm>
        <a:prstGeom prst="blockArc">
          <a:avLst>
            <a:gd name="adj1" fmla="val 20520000"/>
            <a:gd name="adj2" fmla="val 324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21F383-3758-4544-9BD4-03D7908BC3FD}">
      <dsp:nvSpPr>
        <dsp:cNvPr id="0" name=""/>
        <dsp:cNvSpPr/>
      </dsp:nvSpPr>
      <dsp:spPr>
        <a:xfrm>
          <a:off x="3470053" y="621156"/>
          <a:ext cx="4144474" cy="4144474"/>
        </a:xfrm>
        <a:prstGeom prst="blockArc">
          <a:avLst>
            <a:gd name="adj1" fmla="val 16200000"/>
            <a:gd name="adj2" fmla="val 2052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53C2B8-10F7-4FD1-871E-389BB8D26B3A}">
      <dsp:nvSpPr>
        <dsp:cNvPr id="0" name=""/>
        <dsp:cNvSpPr/>
      </dsp:nvSpPr>
      <dsp:spPr>
        <a:xfrm>
          <a:off x="4588356" y="1739458"/>
          <a:ext cx="1907868" cy="19078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GB" sz="3300" kern="1200" dirty="0"/>
            <a:t>Cortex-M0</a:t>
          </a:r>
        </a:p>
      </dsp:txBody>
      <dsp:txXfrm>
        <a:off x="4867757" y="2018859"/>
        <a:ext cx="1349066" cy="1349066"/>
      </dsp:txXfrm>
    </dsp:sp>
    <dsp:sp modelId="{0744A867-3124-460C-B571-AF072EAD6311}">
      <dsp:nvSpPr>
        <dsp:cNvPr id="0" name=""/>
        <dsp:cNvSpPr/>
      </dsp:nvSpPr>
      <dsp:spPr>
        <a:xfrm>
          <a:off x="4874536" y="1480"/>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Smallest Arm processor</a:t>
          </a:r>
        </a:p>
      </dsp:txBody>
      <dsp:txXfrm>
        <a:off x="5070117" y="197061"/>
        <a:ext cx="944346" cy="944346"/>
      </dsp:txXfrm>
    </dsp:sp>
    <dsp:sp modelId="{B16B47A5-366F-4A15-A5BE-664384841905}">
      <dsp:nvSpPr>
        <dsp:cNvPr id="0" name=""/>
        <dsp:cNvSpPr/>
      </dsp:nvSpPr>
      <dsp:spPr>
        <a:xfrm>
          <a:off x="6799626" y="1400139"/>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High code density</a:t>
          </a:r>
        </a:p>
      </dsp:txBody>
      <dsp:txXfrm>
        <a:off x="6995207" y="1595720"/>
        <a:ext cx="944346" cy="944346"/>
      </dsp:txXfrm>
    </dsp:sp>
    <dsp:sp modelId="{9EDB1B5D-BC1D-495C-9DA0-2AC6236985C9}">
      <dsp:nvSpPr>
        <dsp:cNvPr id="0" name=""/>
        <dsp:cNvSpPr/>
      </dsp:nvSpPr>
      <dsp:spPr>
        <a:xfrm>
          <a:off x="6064307" y="3663217"/>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Lower power</a:t>
          </a:r>
        </a:p>
      </dsp:txBody>
      <dsp:txXfrm>
        <a:off x="6259888" y="3858798"/>
        <a:ext cx="944346" cy="944346"/>
      </dsp:txXfrm>
    </dsp:sp>
    <dsp:sp modelId="{8E8BEF10-B6CB-4911-B93E-DA6CA0D1A92B}">
      <dsp:nvSpPr>
        <dsp:cNvPr id="0" name=""/>
        <dsp:cNvSpPr/>
      </dsp:nvSpPr>
      <dsp:spPr>
        <a:xfrm>
          <a:off x="3684766" y="3663217"/>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Simplicity</a:t>
          </a:r>
        </a:p>
      </dsp:txBody>
      <dsp:txXfrm>
        <a:off x="3880347" y="3858798"/>
        <a:ext cx="944346" cy="944346"/>
      </dsp:txXfrm>
    </dsp:sp>
    <dsp:sp modelId="{5AC36AA6-50DB-42C5-8113-FC86B2055C0B}">
      <dsp:nvSpPr>
        <dsp:cNvPr id="0" name=""/>
        <dsp:cNvSpPr/>
      </dsp:nvSpPr>
      <dsp:spPr>
        <a:xfrm>
          <a:off x="2949447" y="1400139"/>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Armv6-M architecture</a:t>
          </a:r>
        </a:p>
      </dsp:txBody>
      <dsp:txXfrm>
        <a:off x="3145028" y="1595720"/>
        <a:ext cx="944346" cy="94434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a:t>
            </a:r>
            <a:r>
              <a:rPr lang="en-GB" baseline="0" dirty="0"/>
              <a:t>will review the processor architectures provided by Arm and explain in detail the inner structure and operation principles of the Cortex-M0 processor, one of the simplest architectures provided by Arm. It also covers the memory map of the Cortex-M0 and how exceptions are handled in this processor.</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a:t>
            </a:fld>
            <a:endParaRPr lang="en-US" altLang="en-US" dirty="0"/>
          </a:p>
        </p:txBody>
      </p:sp>
    </p:spTree>
    <p:extLst>
      <p:ext uri="{BB962C8B-B14F-4D97-AF65-F5344CB8AC3E}">
        <p14:creationId xmlns:p14="http://schemas.microsoft.com/office/powerpoint/2010/main" val="201530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900" dirty="0"/>
              <a:t>The Cortex-M0 is the</a:t>
            </a:r>
            <a:r>
              <a:rPr lang="en-GB" sz="1900" baseline="0" dirty="0"/>
              <a:t> </a:t>
            </a:r>
            <a:r>
              <a:rPr lang="en-GB" sz="1900" dirty="0"/>
              <a:t>smallest Arm processor with an </a:t>
            </a:r>
            <a:r>
              <a:rPr lang="en-GB" sz="1700" dirty="0"/>
              <a:t>exceptionally small silicon area. The gate count is approximately </a:t>
            </a:r>
            <a:r>
              <a:rPr lang="en-GB" sz="1700" dirty="0" err="1"/>
              <a:t>12k</a:t>
            </a:r>
            <a:r>
              <a:rPr lang="en-GB" sz="1700" dirty="0"/>
              <a:t> gates at minimum configuration.</a:t>
            </a:r>
          </a:p>
          <a:p>
            <a:endParaRPr lang="en-GB" sz="1900" dirty="0"/>
          </a:p>
          <a:p>
            <a:pPr marL="0" lvl="1" defTabSz="966612" eaLnBrk="0" fontAlgn="base" hangingPunct="0">
              <a:spcBef>
                <a:spcPct val="30000"/>
              </a:spcBef>
              <a:spcAft>
                <a:spcPct val="0"/>
              </a:spcAft>
              <a:defRPr/>
            </a:pPr>
            <a:r>
              <a:rPr lang="en-GB" sz="1900" dirty="0"/>
              <a:t>The use of the 16-bit Thumb instruction</a:t>
            </a:r>
            <a:r>
              <a:rPr lang="en-GB" sz="1900" baseline="0" dirty="0"/>
              <a:t> set</a:t>
            </a:r>
            <a:r>
              <a:rPr lang="en-GB" sz="1900" dirty="0"/>
              <a:t> allows for high code density. </a:t>
            </a:r>
            <a:r>
              <a:rPr lang="en-GB" sz="1700" dirty="0"/>
              <a:t>Additional powerful 32-bit Thumb-2 instructions </a:t>
            </a:r>
            <a:r>
              <a:rPr lang="en-US" sz="1800" dirty="0">
                <a:latin typeface="Arial" pitchFamily="100" charset="0"/>
                <a:ea typeface="MS PGothic" pitchFamily="34" charset="-128"/>
              </a:rPr>
              <a:t>allow all operations to be carried out in one CPU state.</a:t>
            </a:r>
            <a:endParaRPr lang="en-GB" sz="1700" dirty="0"/>
          </a:p>
          <a:p>
            <a:endParaRPr lang="en-GB" sz="1900" dirty="0"/>
          </a:p>
          <a:p>
            <a:r>
              <a:rPr lang="en-GB" sz="1900" dirty="0"/>
              <a:t>The Cortex-M0 also offers low power consumption of around </a:t>
            </a:r>
            <a:r>
              <a:rPr lang="en-GB" sz="1700" dirty="0"/>
              <a:t>16 µW/MHz for minimal configuration.</a:t>
            </a:r>
          </a:p>
          <a:p>
            <a:endParaRPr lang="en-GB" sz="1900" dirty="0"/>
          </a:p>
          <a:p>
            <a:r>
              <a:rPr lang="en-GB" sz="1900" dirty="0"/>
              <a:t>It is easy to use due to the small number of </a:t>
            </a:r>
            <a:r>
              <a:rPr lang="en-GB" sz="1700" dirty="0"/>
              <a:t>instructions (56) and the fact that it can be programmed using C. Its response time is more deterministic, which means its performance is predictable and not subject to variations.</a:t>
            </a:r>
          </a:p>
          <a:p>
            <a:endParaRPr lang="en-GB" sz="1700" dirty="0"/>
          </a:p>
          <a:p>
            <a:r>
              <a:rPr lang="en-GB" sz="1700" dirty="0"/>
              <a:t>It </a:t>
            </a:r>
            <a:r>
              <a:rPr lang="en-GB" sz="1900" dirty="0"/>
              <a:t>uses the Armv6-M architecture, which we will look at later.</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13765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order to understand the operation principles of the Arm architecture, we first need to know where processors store or obtain information from.  Probably the most important of those will be the registers that are used for short-term memory, which will be located close to the processor’s ALU and are designed to be fast at the expense of power and transistors. </a:t>
            </a:r>
          </a:p>
          <a:p>
            <a:endParaRPr lang="en-GB" baseline="0" dirty="0"/>
          </a:p>
          <a:p>
            <a:r>
              <a:rPr lang="en-GB" baseline="0" dirty="0"/>
              <a:t>In addition, we should consider two main types of memory. The flash memory is where the program software is stored, which is non-volatile, so its contents are preserved even if the power is turned off and they are immediately available when the power is turned on. The second type of memory is called RAM;  most of the variables used by the program will be stored in RAM. The content of RAM will be undefined when the power is turned on. It is worth noting here that the Cortex-M0 architecture treats the IO devices as another type of memory.</a:t>
            </a:r>
          </a:p>
          <a:p>
            <a:r>
              <a:rPr lang="en-GB" baseline="0" dirty="0"/>
              <a:t> </a:t>
            </a:r>
          </a:p>
          <a:p>
            <a:r>
              <a:rPr lang="en-GB" baseline="0" dirty="0"/>
              <a:t>We also need to know how the processor manipulates data, so we must understand the detailed architecture of the instruction set. The processors in the Cortex-M family can’t execute programs written in a high-level language like C or Java directly; each statement in the programs must be converted into a sequence of assembly language instructions. The latter are the native programming language of the particular processor. The assembly language instructions of a particular processor depend on the processor hardware architecture. Understanding the processor assembly language gives the programmer a model of the processor architecture. Although most of the codes for embedded applications are written in a high-level language, most embedded projects require some code to be written in assembly language.</a:t>
            </a:r>
          </a:p>
          <a:p>
            <a:endParaRPr lang="en-GB" baseline="0" dirty="0"/>
          </a:p>
          <a:p>
            <a:r>
              <a:rPr lang="en-GB" baseline="0" dirty="0"/>
              <a:t>In addition, we need to understand how the processor handles exceptions. </a:t>
            </a:r>
            <a:r>
              <a:rPr lang="en-US" sz="1300" dirty="0"/>
              <a:t>Exceptions are events that cause the program flow to exit the current program thread, and execute a piece of code associated with the event. For example, if the processor has to respond to a fault condition, then the processor will take control of the program execution and do something special to resolve</a:t>
            </a:r>
            <a:r>
              <a:rPr lang="en-US" sz="1300" baseline="0" dirty="0"/>
              <a:t> the issue.</a:t>
            </a:r>
            <a:r>
              <a:rPr lang="en-US" sz="1300" dirty="0"/>
              <a:t>  We should note here that events can be either internal (e.g., fault conditions) or external (urgent requests from external pins). </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312937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It is worth noting here the difference between an Arm architecture and an Arm processor. The processor is developed based on a specific architecture that includes memory map, registers, instruction set architecture, and exception model. In addition, the processor includes more implementation details such as timing information and hardware structures. </a:t>
            </a:r>
            <a:endParaRPr lang="en-GB" sz="1200" dirty="0"/>
          </a:p>
          <a:p>
            <a:endParaRPr lang="en-GB" sz="1200" dirty="0"/>
          </a:p>
          <a:p>
            <a:pPr>
              <a:spcBef>
                <a:spcPts val="1903"/>
              </a:spcBef>
            </a:pPr>
            <a:r>
              <a:rPr lang="en-GB" sz="2000" dirty="0"/>
              <a:t>For example: The Cortex-M0 is developed based on the Arm v6-M architecture, which is a combination of </a:t>
            </a:r>
            <a:r>
              <a:rPr lang="en-GB" sz="1800" dirty="0"/>
              <a:t>Armv6 architecture’s Thumb instruction set and Armv7-M architecture memory map, exception model, and Thumb-2 system.</a:t>
            </a:r>
            <a:r>
              <a:rPr lang="en-GB" sz="1800" baseline="0" dirty="0"/>
              <a:t> </a:t>
            </a:r>
            <a:r>
              <a:rPr lang="en-GB" sz="1800" dirty="0"/>
              <a:t>The hardware design of the Cortex-M0 is optimized for low power.</a:t>
            </a:r>
          </a:p>
          <a:p>
            <a:endParaRPr lang="en-US" sz="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167876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Arial" pitchFamily="100" charset="0"/>
                <a:ea typeface="MS PGothic" pitchFamily="34" charset="-128"/>
              </a:rPr>
              <a:t>The Cortex-M0 processor </a:t>
            </a:r>
            <a:r>
              <a:rPr lang="en-GB" sz="1900" dirty="0"/>
              <a:t>uses 16-bit Thumb instructions, which allows for high code density. In addition, </a:t>
            </a:r>
            <a:r>
              <a:rPr lang="en-US" sz="1300" dirty="0">
                <a:latin typeface="Arial" pitchFamily="100" charset="0"/>
                <a:ea typeface="MS PGothic" pitchFamily="34" charset="-128"/>
              </a:rPr>
              <a:t>several newer instructions from the Armv6 architecture and a few instructions from the Thumb-2 technology are also included. Thumb-2 technology has extended the previous Thumb instruction set to allow all operations to be carried out in one CPU state. Most instructions generated by the C compiler use the 16-bit instructions, and the 32-bit instructions are used when the 16-bit version cannot carry out the required operations. This results in high code density and avoids the overhead of switching </a:t>
            </a:r>
            <a:r>
              <a:rPr lang="en-GB" sz="1300" dirty="0">
                <a:latin typeface="Arial" pitchFamily="100" charset="0"/>
                <a:ea typeface="MS PGothic" pitchFamily="34" charset="-128"/>
              </a:rPr>
              <a:t>between two instruction sets.</a:t>
            </a:r>
          </a:p>
          <a:p>
            <a:endParaRPr lang="en-GB" sz="1300" dirty="0">
              <a:latin typeface="Arial" pitchFamily="100" charset="0"/>
              <a:ea typeface="MS PGothic" pitchFamily="34" charset="-128"/>
            </a:endParaRPr>
          </a:p>
          <a:p>
            <a:r>
              <a:rPr lang="en-US" sz="1300" dirty="0">
                <a:latin typeface="Arial" pitchFamily="100" charset="0"/>
                <a:ea typeface="MS PGothic" pitchFamily="34" charset="-128"/>
              </a:rPr>
              <a:t>In total, the Cortex-M0 processor supports only 56 base instructions.</a:t>
            </a:r>
          </a:p>
          <a:p>
            <a:endParaRPr lang="en-US" sz="1300" dirty="0">
              <a:latin typeface="Arial" pitchFamily="100" charset="0"/>
              <a:ea typeface="MS PGothic" pitchFamily="34" charset="-128"/>
            </a:endParaRPr>
          </a:p>
          <a:p>
            <a:r>
              <a:rPr lang="en-US" sz="1300" dirty="0">
                <a:latin typeface="Arial" pitchFamily="100" charset="0"/>
                <a:ea typeface="MS PGothic" pitchFamily="34" charset="-128"/>
              </a:rPr>
              <a:t>The Cortex-M0 processor is classified as a load-store architecture.</a:t>
            </a:r>
            <a:r>
              <a:rPr lang="en-US" sz="1300" baseline="0" dirty="0">
                <a:latin typeface="Arial" pitchFamily="100" charset="0"/>
                <a:ea typeface="MS PGothic" pitchFamily="34" charset="-128"/>
              </a:rPr>
              <a:t> </a:t>
            </a:r>
            <a:r>
              <a:rPr lang="en-US" sz="1300" dirty="0">
                <a:latin typeface="Arial" pitchFamily="100" charset="0"/>
                <a:ea typeface="MS PGothic" pitchFamily="34" charset="-128"/>
              </a:rPr>
              <a:t>T</a:t>
            </a:r>
            <a:r>
              <a:rPr lang="en-US" sz="1900" dirty="0"/>
              <a:t>o process data in the memory, </a:t>
            </a:r>
            <a:r>
              <a:rPr lang="en-US" sz="1900" baseline="0" dirty="0"/>
              <a:t>it</a:t>
            </a:r>
            <a:r>
              <a:rPr lang="en-US" sz="1900" dirty="0"/>
              <a:t> has to be loaded from memory to a register, processed inside the processor, and then written back to the memory if needed.</a:t>
            </a:r>
            <a:endParaRPr lang="en-US" sz="1300" dirty="0">
              <a:latin typeface="Arial" pitchFamily="100" charset="0"/>
              <a:ea typeface="MS PGothic" pitchFamily="34" charset="-128"/>
            </a:endParaRPr>
          </a:p>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346128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A simplified block diagram of the Cortex-M0 is shown in this slide.</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266059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processor core is design</a:t>
            </a:r>
            <a:r>
              <a:rPr lang="en-US" sz="1200" kern="1200" baseline="0" dirty="0">
                <a:solidFill>
                  <a:schemeClr val="tx1"/>
                </a:solidFill>
                <a:effectLst/>
                <a:latin typeface="+mn-lt"/>
                <a:ea typeface="ＭＳ Ｐゴシック" charset="0"/>
                <a:cs typeface="ＭＳ Ｐゴシック" charset="0"/>
              </a:rPr>
              <a:t>ed</a:t>
            </a:r>
            <a:r>
              <a:rPr lang="en-US" sz="1200" kern="1200" dirty="0">
                <a:solidFill>
                  <a:schemeClr val="tx1"/>
                </a:solidFill>
                <a:effectLst/>
                <a:latin typeface="+mn-lt"/>
                <a:ea typeface="ＭＳ Ｐゴシック" charset="0"/>
                <a:cs typeface="ＭＳ Ｐゴシック" charset="0"/>
              </a:rPr>
              <a:t> based on a three-stage pipeline; namely, fetch, decode, and execution. It includes an </a:t>
            </a:r>
            <a:r>
              <a:rPr lang="en-US" sz="1200" kern="1200" dirty="0" err="1">
                <a:solidFill>
                  <a:schemeClr val="tx1"/>
                </a:solidFill>
                <a:effectLst/>
                <a:latin typeface="+mn-lt"/>
                <a:ea typeface="ＭＳ Ｐゴシック" charset="0"/>
                <a:cs typeface="ＭＳ Ｐゴシック" charset="0"/>
              </a:rPr>
              <a:t>ALU</a:t>
            </a:r>
            <a:r>
              <a:rPr lang="en-US" sz="1200" kern="1200" dirty="0">
                <a:solidFill>
                  <a:schemeClr val="tx1"/>
                </a:solidFill>
                <a:effectLst/>
                <a:latin typeface="+mn-lt"/>
                <a:ea typeface="ＭＳ Ｐゴシック" charset="0"/>
                <a:cs typeface="ＭＳ Ｐゴシック" charset="0"/>
              </a:rPr>
              <a:t> and 16 32-bit register banks, data path, and control logic.</a:t>
            </a:r>
            <a:endParaRPr lang="en-GB" sz="1200" kern="1200" dirty="0">
              <a:solidFill>
                <a:schemeClr val="tx1"/>
              </a:solidFill>
              <a:effectLst/>
              <a:latin typeface="+mn-lt"/>
              <a:ea typeface="ＭＳ Ｐゴシック" charset="0"/>
              <a:cs typeface="ＭＳ Ｐゴシック" charset="0"/>
            </a:endParaRPr>
          </a:p>
          <a:p>
            <a:endParaRPr lang="en-US" sz="13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2616537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This diagram illustrates the operation principles of a three-stage pipeline. The essence of this architecture is that it allows up to three instructions to be handled concurrently. For example, when the first instruction is being executed, the processor can decode the second instruction and fetch the third instruction at the same time, this helps enhance the throughput of the processor’s pipeline, resulting in better performance.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224398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NVIC compares the priority between interrupt requests and the current priority level so that nested interrupts can be handled automatically. If an interrupt is accepted, the NVIC block communicates with the processor so that the processor can execute the correct interrupt handler.</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NVIC block can</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accept up to 32 interrupt request signals and an NMI input. </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3397644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When designing low power</a:t>
            </a:r>
            <a:r>
              <a:rPr lang="en-US" sz="1200" baseline="0" dirty="0">
                <a:latin typeface="Arial" pitchFamily="100" charset="0"/>
                <a:ea typeface="MS PGothic" pitchFamily="34" charset="-128"/>
              </a:rPr>
              <a:t> systems, t</a:t>
            </a:r>
            <a:r>
              <a:rPr lang="en-US" sz="1200" dirty="0">
                <a:latin typeface="Arial" pitchFamily="100" charset="0"/>
                <a:ea typeface="MS PGothic" pitchFamily="34" charset="-128"/>
              </a:rPr>
              <a:t>he WIC is</a:t>
            </a:r>
            <a:r>
              <a:rPr lang="en-US" sz="1200" baseline="0" dirty="0">
                <a:latin typeface="Arial" pitchFamily="100" charset="0"/>
                <a:ea typeface="MS PGothic" pitchFamily="34" charset="-128"/>
              </a:rPr>
              <a:t> typically included in the Arm Cortex-M0 architecture. The use of WIC typically requires a system-level power management unit (PMU). The WIC block masks interrupt signals while the processor is in sleep mode. When an interrupt is detected, the WIC sends a request to the PMU to restore power and clock signals to the processor, and then the processor can wake up and process the interrupt request. The WIC does not require extra programmable registers. The WIC unit is activated only in deep sleep mode. </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146628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internal bus system, the data path in the processor core, and the AHB-Lite bus interface are all 32 bits wide.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The bus interface is based on AHB-Lite. This is an on-chip bus protocol used in many Arm processors. This protocol is part of the advanced microcontroller bus architecture (AMBA) specification, a bus architecture developed by Arm that is widely used in the IC design industry.</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4736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this module, we will study the hardware architecture of the Cortex-M0, which will act as the core of our system.</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197000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100" charset="0"/>
                <a:ea typeface="MS PGothic" pitchFamily="34" charset="-128"/>
              </a:rPr>
              <a:t>The</a:t>
            </a:r>
            <a:r>
              <a:rPr lang="en-US" sz="1200" baseline="0" dirty="0">
                <a:latin typeface="Arial" pitchFamily="100" charset="0"/>
                <a:ea typeface="MS PGothic" pitchFamily="34" charset="-128"/>
              </a:rPr>
              <a:t> debug subsystem provides a </a:t>
            </a:r>
            <a:r>
              <a:rPr lang="en-US" sz="1200" dirty="0">
                <a:latin typeface="Arial" pitchFamily="100" charset="0"/>
                <a:ea typeface="MS PGothic" pitchFamily="34" charset="-128"/>
              </a:rPr>
              <a:t>standard debugging interface.</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The processor is suspended</a:t>
            </a:r>
            <a:r>
              <a:rPr lang="en-US" sz="1200" baseline="0" dirty="0">
                <a:latin typeface="Arial" pitchFamily="100" charset="0"/>
                <a:ea typeface="MS PGothic" pitchFamily="34" charset="-128"/>
              </a:rPr>
              <a:t> when a debug event takes place and</a:t>
            </a:r>
            <a:r>
              <a:rPr lang="en-US" sz="1200" dirty="0">
                <a:latin typeface="Arial" pitchFamily="100" charset="0"/>
                <a:ea typeface="MS PGothic" pitchFamily="34" charset="-128"/>
              </a:rPr>
              <a:t> the</a:t>
            </a:r>
            <a:r>
              <a:rPr lang="en-US" sz="1200" baseline="0" dirty="0">
                <a:latin typeface="Arial" pitchFamily="100" charset="0"/>
                <a:ea typeface="MS PGothic" pitchFamily="34" charset="-128"/>
              </a:rPr>
              <a:t> debug subsystem </a:t>
            </a:r>
            <a:r>
              <a:rPr lang="en-US" sz="1200" dirty="0">
                <a:latin typeface="Arial" pitchFamily="100" charset="0"/>
                <a:ea typeface="MS PGothic" pitchFamily="34" charset="-128"/>
              </a:rPr>
              <a:t>block allows the</a:t>
            </a:r>
            <a:r>
              <a:rPr lang="en-US" sz="1200" baseline="0" dirty="0">
                <a:latin typeface="Arial" pitchFamily="100" charset="0"/>
                <a:ea typeface="MS PGothic" pitchFamily="34" charset="-128"/>
              </a:rPr>
              <a:t> execution of </a:t>
            </a:r>
            <a:r>
              <a:rPr lang="en-US" sz="1200" dirty="0">
                <a:latin typeface="Arial" pitchFamily="100" charset="0"/>
                <a:ea typeface="MS PGothic" pitchFamily="34" charset="-128"/>
              </a:rPr>
              <a:t>one instruction at a time</a:t>
            </a:r>
            <a:r>
              <a:rPr lang="en-US" sz="1200" baseline="0" dirty="0">
                <a:latin typeface="Arial" pitchFamily="100" charset="0"/>
                <a:ea typeface="MS PGothic" pitchFamily="34" charset="-128"/>
              </a:rPr>
              <a:t> in order to </a:t>
            </a:r>
            <a:r>
              <a:rPr lang="en-US" sz="1200" dirty="0">
                <a:latin typeface="Arial" pitchFamily="100" charset="0"/>
                <a:ea typeface="MS PGothic" pitchFamily="34" charset="-128"/>
              </a:rPr>
              <a:t>observe how the registers and memory change or to run the processor at full speed until a particular instruction is executed. </a:t>
            </a:r>
          </a:p>
          <a:p>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2563801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Let us now look at the registers in a Cortex-M0 processor</a:t>
            </a:r>
            <a:r>
              <a:rPr lang="en-GB" baseline="0" dirty="0"/>
              <a:t>; this architecture has sixteen </a:t>
            </a:r>
            <a:r>
              <a:rPr lang="en-US" sz="1300" dirty="0"/>
              <a:t>32-bit </a:t>
            </a:r>
            <a:r>
              <a:rPr lang="en-GB" baseline="0" dirty="0"/>
              <a:t>generic registers. In general, any of these registers can be used as an operand of an assembly language instruction that needs a register operand.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1973394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However, only thirteen of these registers are intended for general purposes, namely, </a:t>
            </a:r>
            <a:r>
              <a:rPr lang="en-GB" sz="1200" dirty="0"/>
              <a:t>R0–R12. They can hold data or an address. It is important to know that registers do not know whether they hold data or an address and it is up to the programmer to keep track of that.</a:t>
            </a:r>
          </a:p>
          <a:p>
            <a:endParaRPr lang="en-GB" sz="1200" dirty="0"/>
          </a:p>
          <a:p>
            <a:r>
              <a:rPr lang="en-GB" sz="1200" dirty="0"/>
              <a:t>In the basic definition of the Cortex-M0 processor, there are three data types: byte of 8 bits, half word of 16 bits, or word of 32 bits.</a:t>
            </a:r>
          </a:p>
          <a:p>
            <a:r>
              <a:rPr lang="en-GB" sz="1200" dirty="0"/>
              <a:t>The </a:t>
            </a:r>
            <a:r>
              <a:rPr lang="en-GB" sz="1400" dirty="0"/>
              <a:t>low registers (R0–R7) can be accessed by any instruction, but the high registers (R8–R12) sometimes cannot be accessed by some Thumb instructions.</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3503652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eaLnBrk="0" fontAlgn="base" hangingPunct="0">
              <a:spcBef>
                <a:spcPct val="30000"/>
              </a:spcBef>
              <a:spcAft>
                <a:spcPct val="0"/>
              </a:spcAft>
              <a:defRPr/>
            </a:pPr>
            <a:r>
              <a:rPr lang="en-GB" dirty="0"/>
              <a:t>Three of</a:t>
            </a:r>
            <a:r>
              <a:rPr lang="en-GB" baseline="0" dirty="0"/>
              <a:t> the</a:t>
            </a:r>
            <a:r>
              <a:rPr lang="en-GB" dirty="0"/>
              <a:t> registers have special purposes; R13 is</a:t>
            </a:r>
            <a:r>
              <a:rPr lang="en-GB" baseline="0" dirty="0"/>
              <a:t> the SP. You may know that the stack is a very important data structure and is dynamically allocated in RAM memory. The SP keeps track of the memory’s address that holds the last value stored on the stack. It is </a:t>
            </a:r>
            <a:r>
              <a:rPr lang="en-GB" sz="1600" dirty="0"/>
              <a:t>used for saving the context of a program while switching between tasks.</a:t>
            </a:r>
            <a:r>
              <a:rPr lang="en-GB" sz="1600" baseline="0" dirty="0"/>
              <a:t> </a:t>
            </a:r>
            <a:r>
              <a:rPr lang="en-GB" baseline="0" dirty="0"/>
              <a:t>Many processors do not treat the SP as a generic register, but doing so makes it very easy to access data on the stack as we will see later.</a:t>
            </a:r>
          </a:p>
          <a:p>
            <a:endParaRPr lang="en-GB" sz="1600" dirty="0"/>
          </a:p>
          <a:p>
            <a:r>
              <a:rPr lang="en-GB" sz="1600" dirty="0"/>
              <a:t>There</a:t>
            </a:r>
            <a:r>
              <a:rPr lang="en-GB" sz="1600" baseline="0" dirty="0"/>
              <a:t> are two SPs in the Cortex-M0 processor, namely, </a:t>
            </a:r>
            <a:r>
              <a:rPr lang="en-GB" sz="1600" i="0" baseline="0" dirty="0"/>
              <a:t>main (MSP) and process (PSP)</a:t>
            </a:r>
            <a:r>
              <a:rPr lang="en-GB" sz="1600" i="1" baseline="0" dirty="0"/>
              <a:t>. </a:t>
            </a:r>
            <a:r>
              <a:rPr lang="en-GB" sz="1600" i="0" baseline="0" dirty="0"/>
              <a:t>For simple applications the MSP is typically used all the time. For applications that require privileged access, we may need to use both: the MSP for OS kernel and </a:t>
            </a:r>
            <a:r>
              <a:rPr lang="en-GB" sz="1600" dirty="0"/>
              <a:t>exception handlers and the PSP for other tasks.</a:t>
            </a:r>
            <a:endParaRPr lang="en-GB" sz="1600" i="0"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228660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R14 is</a:t>
            </a:r>
            <a:r>
              <a:rPr lang="en-GB" baseline="0" dirty="0"/>
              <a:t> the PC and is usually maintained directly by the processor hardware. It contains the address of the next assembly instruction that will be executed. </a:t>
            </a:r>
          </a:p>
          <a:p>
            <a:endParaRPr lang="en-GB" baseline="0" dirty="0"/>
          </a:p>
          <a:p>
            <a:pPr marL="0" lvl="1" defTabSz="966612" eaLnBrk="0" fontAlgn="base" hangingPunct="0">
              <a:spcBef>
                <a:spcPct val="30000"/>
              </a:spcBef>
              <a:spcAft>
                <a:spcPct val="0"/>
              </a:spcAft>
              <a:defRPr/>
            </a:pPr>
            <a:r>
              <a:rPr lang="en-GB" sz="1600" dirty="0"/>
              <a:t>The PC is automatically incremented by 4 at each operation (for 32-bit instruction code), except branching operations.</a:t>
            </a:r>
          </a:p>
          <a:p>
            <a:endParaRPr lang="en-GB" dirty="0"/>
          </a:p>
          <a:p>
            <a:r>
              <a:rPr lang="en-GB" dirty="0"/>
              <a:t>The</a:t>
            </a:r>
            <a:r>
              <a:rPr lang="en-GB" baseline="0" dirty="0"/>
              <a:t> PC is sometimes used as a pointer to access constants used by the code.</a:t>
            </a:r>
          </a:p>
          <a:p>
            <a:endParaRPr lang="en-GB" baseline="0" dirty="0"/>
          </a:p>
          <a:p>
            <a:r>
              <a:rPr lang="en-GB" baseline="0" dirty="0"/>
              <a:t>The PC can be accessed by the Arm assembler </a:t>
            </a:r>
            <a:r>
              <a:rPr lang="en-US" sz="1300" dirty="0">
                <a:latin typeface="Arial" pitchFamily="100" charset="0"/>
                <a:ea typeface="MS PGothic" pitchFamily="34" charset="-128"/>
              </a:rPr>
              <a:t>using either “R15” or “PC,” in either upper or lower case.</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25</a:t>
            </a:fld>
            <a:endParaRPr lang="en-US" altLang="en-US" dirty="0"/>
          </a:p>
        </p:txBody>
      </p:sp>
    </p:spTree>
    <p:extLst>
      <p:ext uri="{BB962C8B-B14F-4D97-AF65-F5344CB8AC3E}">
        <p14:creationId xmlns:p14="http://schemas.microsoft.com/office/powerpoint/2010/main" val="3961974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R14 is</a:t>
            </a:r>
            <a:r>
              <a:rPr lang="en-GB" baseline="0" dirty="0"/>
              <a:t> the LR. Whenever you call a subroutine in the Cortex-M0 architecture, the LR is automatically loaded with the return address, so at the end of the subroutine, we use the value on the LR to get back to the calling program.</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26</a:t>
            </a:fld>
            <a:endParaRPr lang="en-US" altLang="en-US" dirty="0"/>
          </a:p>
        </p:txBody>
      </p:sp>
    </p:spTree>
    <p:extLst>
      <p:ext uri="{BB962C8B-B14F-4D97-AF65-F5344CB8AC3E}">
        <p14:creationId xmlns:p14="http://schemas.microsoft.com/office/powerpoint/2010/main" val="2615182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eaLnBrk="0" fontAlgn="base" hangingPunct="0">
              <a:spcBef>
                <a:spcPct val="30000"/>
              </a:spcBef>
              <a:spcAft>
                <a:spcPct val="0"/>
              </a:spcAft>
              <a:defRPr/>
            </a:pPr>
            <a:r>
              <a:rPr lang="en-GB" dirty="0"/>
              <a:t>This</a:t>
            </a:r>
            <a:r>
              <a:rPr lang="en-GB" baseline="0" dirty="0"/>
              <a:t> diagram illustrates how we can use the LR in </a:t>
            </a:r>
            <a:r>
              <a:rPr lang="en-GB" sz="1600" dirty="0"/>
              <a:t>a branching operation, such as function calls.</a:t>
            </a:r>
          </a:p>
          <a:p>
            <a:pPr marL="0" lvl="1" defTabSz="966612" eaLnBrk="0" fontAlgn="base" hangingPunct="0">
              <a:spcBef>
                <a:spcPct val="30000"/>
              </a:spcBef>
              <a:spcAft>
                <a:spcPct val="0"/>
              </a:spcAft>
              <a:defRPr/>
            </a:pPr>
            <a:endParaRPr lang="en-GB" sz="1600" dirty="0"/>
          </a:p>
          <a:p>
            <a:pPr marL="0" lvl="1" defTabSz="966612" eaLnBrk="0" fontAlgn="base" hangingPunct="0">
              <a:spcBef>
                <a:spcPct val="30000"/>
              </a:spcBef>
              <a:spcAft>
                <a:spcPct val="0"/>
              </a:spcAft>
              <a:defRPr/>
            </a:pPr>
            <a:r>
              <a:rPr lang="en-GB" sz="1600" dirty="0"/>
              <a:t>First, we save the current PC to the LR; then, we </a:t>
            </a:r>
            <a:r>
              <a:rPr lang="en-GB" sz="1700" dirty="0"/>
              <a:t>load the PC with the starting address of the subroutine. At the end of the subroutine, we load the PC with the address in the LR to return to the main program.</a:t>
            </a:r>
          </a:p>
          <a:p>
            <a:pPr marL="0" lvl="1" defTabSz="966612" eaLnBrk="0" fontAlgn="base" hangingPunct="0">
              <a:spcBef>
                <a:spcPct val="30000"/>
              </a:spcBef>
              <a:spcAft>
                <a:spcPct val="0"/>
              </a:spcAft>
              <a:defRPr/>
            </a:pPr>
            <a:endParaRPr lang="en-GB" sz="1700" dirty="0"/>
          </a:p>
          <a:p>
            <a:pPr marL="0" lvl="1" defTabSz="966612" eaLnBrk="0" fontAlgn="base" hangingPunct="0">
              <a:spcBef>
                <a:spcPct val="30000"/>
              </a:spcBef>
              <a:spcAft>
                <a:spcPct val="0"/>
              </a:spcAft>
              <a:defRPr/>
            </a:pPr>
            <a:endParaRPr lang="en-GB" sz="1600"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27</a:t>
            </a:fld>
            <a:endParaRPr lang="en-US" altLang="en-US" dirty="0"/>
          </a:p>
        </p:txBody>
      </p:sp>
    </p:spTree>
    <p:extLst>
      <p:ext uri="{BB962C8B-B14F-4D97-AF65-F5344CB8AC3E}">
        <p14:creationId xmlns:p14="http://schemas.microsoft.com/office/powerpoint/2010/main" val="2796263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combined PSR provides information about program execution and the</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ALU flags. It consists of the following three PSRs:</a:t>
            </a:r>
          </a:p>
          <a:p>
            <a:pPr marL="0" indent="0">
              <a:buFont typeface="Arial" panose="020B0604020202020204" pitchFamily="34" charset="0"/>
              <a:buNone/>
            </a:pPr>
            <a:r>
              <a:rPr lang="en-GB" sz="1200" dirty="0">
                <a:latin typeface="Arial" pitchFamily="100" charset="0"/>
                <a:ea typeface="MS PGothic" pitchFamily="34" charset="-128"/>
              </a:rPr>
              <a:t>Application PSR (APSR)</a:t>
            </a:r>
          </a:p>
          <a:p>
            <a:pPr marL="0" indent="0">
              <a:buFont typeface="Arial" panose="020B0604020202020204" pitchFamily="34" charset="0"/>
              <a:buNone/>
            </a:pPr>
            <a:r>
              <a:rPr lang="en-GB" sz="1200" dirty="0">
                <a:latin typeface="Arial" pitchFamily="100" charset="0"/>
                <a:ea typeface="MS PGothic" pitchFamily="34" charset="-128"/>
              </a:rPr>
              <a:t>Interrupt PSR (IPSR)</a:t>
            </a:r>
          </a:p>
          <a:p>
            <a:pPr marL="0" indent="0">
              <a:buFont typeface="Arial" panose="020B0604020202020204" pitchFamily="34" charset="0"/>
              <a:buNone/>
            </a:pPr>
            <a:r>
              <a:rPr lang="en-GB" sz="1200" dirty="0">
                <a:latin typeface="Arial" pitchFamily="100" charset="0"/>
                <a:ea typeface="MS PGothic" pitchFamily="34" charset="-128"/>
              </a:rPr>
              <a:t>Execution PSR (EPSR)</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28</a:t>
            </a:fld>
            <a:endParaRPr lang="en-US" altLang="en-US" dirty="0"/>
          </a:p>
        </p:txBody>
      </p:sp>
    </p:spTree>
    <p:extLst>
      <p:ext uri="{BB962C8B-B14F-4D97-AF65-F5344CB8AC3E}">
        <p14:creationId xmlns:p14="http://schemas.microsoft.com/office/powerpoint/2010/main" val="2412303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300" dirty="0">
                <a:latin typeface="Arial" pitchFamily="100" charset="0"/>
                <a:ea typeface="MS PGothic" pitchFamily="34" charset="-128"/>
              </a:rPr>
              <a:t>APSR</a:t>
            </a:r>
            <a:r>
              <a:rPr lang="en-US" sz="1300" baseline="0" dirty="0">
                <a:latin typeface="Arial" pitchFamily="100" charset="0"/>
                <a:ea typeface="MS PGothic" pitchFamily="34" charset="-128"/>
              </a:rPr>
              <a:t>, IPSR, and EPSR registers </a:t>
            </a:r>
            <a:r>
              <a:rPr lang="en-US" sz="1400" kern="1200" baseline="0" dirty="0">
                <a:solidFill>
                  <a:schemeClr val="tx1"/>
                </a:solidFill>
                <a:latin typeface="+mn-lt"/>
                <a:ea typeface="ＭＳ Ｐゴシック" charset="0"/>
                <a:cs typeface="ＭＳ Ｐゴシック" charset="0"/>
              </a:rPr>
              <a:t>p</a:t>
            </a:r>
            <a:r>
              <a:rPr lang="en-US" sz="1400" dirty="0"/>
              <a:t>rovide the information about program execution and the ALU flags. </a:t>
            </a:r>
            <a:r>
              <a:rPr lang="en-US" sz="1200" b="0" i="0" kern="1200" dirty="0">
                <a:solidFill>
                  <a:schemeClr val="tx1"/>
                </a:solidFill>
                <a:effectLst/>
                <a:latin typeface="+mn-lt"/>
                <a:ea typeface="ＭＳ Ｐゴシック" charset="0"/>
                <a:cs typeface="ＭＳ Ｐゴシック" charset="0"/>
              </a:rPr>
              <a:t>They can be accessed as individual registers, a combination of any two from three, or a combination of all three using the </a:t>
            </a:r>
            <a:r>
              <a:rPr lang="en-US" sz="1400" dirty="0"/>
              <a:t>MRS</a:t>
            </a:r>
            <a:r>
              <a:rPr lang="en-US" sz="1200" b="0" i="0" kern="1200" dirty="0">
                <a:solidFill>
                  <a:schemeClr val="tx1"/>
                </a:solidFill>
                <a:effectLst/>
                <a:latin typeface="+mn-lt"/>
                <a:ea typeface="ＭＳ Ｐゴシック" charset="0"/>
                <a:cs typeface="ＭＳ Ｐゴシック" charset="0"/>
              </a:rPr>
              <a:t> and </a:t>
            </a:r>
            <a:r>
              <a:rPr lang="en-US" sz="1400" dirty="0"/>
              <a:t>MSR</a:t>
            </a:r>
            <a:r>
              <a:rPr lang="en-US" sz="1200" b="0" i="0" kern="1200" dirty="0">
                <a:solidFill>
                  <a:schemeClr val="tx1"/>
                </a:solidFill>
                <a:effectLst/>
                <a:latin typeface="+mn-lt"/>
                <a:ea typeface="ＭＳ Ｐゴシック" charset="0"/>
                <a:cs typeface="ＭＳ Ｐゴシック" charset="0"/>
              </a:rPr>
              <a:t> instructions</a:t>
            </a:r>
            <a:r>
              <a:rPr lang="en-US" sz="1200" b="0" i="0" kern="1200" baseline="0" dirty="0">
                <a:solidFill>
                  <a:schemeClr val="tx1"/>
                </a:solidFill>
                <a:effectLst/>
                <a:latin typeface="+mn-lt"/>
                <a:ea typeface="ＭＳ Ｐゴシック" charset="0"/>
                <a:cs typeface="ＭＳ Ｐゴシック" charset="0"/>
              </a:rPr>
              <a:t>. </a:t>
            </a:r>
            <a:r>
              <a:rPr lang="en-US" sz="1300" dirty="0">
                <a:latin typeface="Arial" pitchFamily="100" charset="0"/>
                <a:ea typeface="MS PGothic" pitchFamily="34" charset="-128"/>
              </a:rPr>
              <a:t>The APSR contains the condition code flags</a:t>
            </a:r>
            <a:r>
              <a:rPr lang="en-US" sz="1300" baseline="0" dirty="0">
                <a:latin typeface="Arial" pitchFamily="100" charset="0"/>
                <a:ea typeface="MS PGothic" pitchFamily="34" charset="-128"/>
              </a:rPr>
              <a:t> (N, Z, C, and V).</a:t>
            </a:r>
            <a:r>
              <a:rPr lang="en-US" sz="1300" dirty="0">
                <a:latin typeface="Arial" pitchFamily="100" charset="0"/>
                <a:ea typeface="MS PGothic" pitchFamily="34" charset="-128"/>
              </a:rPr>
              <a:t> Before entering an exception, the processor saves the condition code flags on the stack. </a:t>
            </a:r>
            <a:r>
              <a:rPr lang="en-US" sz="1200" b="0" i="0" kern="1200" dirty="0">
                <a:solidFill>
                  <a:schemeClr val="tx1"/>
                </a:solidFill>
                <a:effectLst/>
                <a:latin typeface="+mn-lt"/>
                <a:ea typeface="ＭＳ Ｐゴシック" charset="0"/>
                <a:cs typeface="ＭＳ Ｐゴシック" charset="0"/>
              </a:rPr>
              <a:t>The IPSR contains the ISR number of the current exception activation. The EPSR contains the Thumb state bit (T-bit). T</a:t>
            </a:r>
            <a:r>
              <a:rPr lang="en-US" sz="1300" dirty="0">
                <a:latin typeface="Arial" pitchFamily="100" charset="0"/>
                <a:ea typeface="MS PGothic" pitchFamily="34" charset="-128"/>
              </a:rPr>
              <a:t>his bit is normally set to 1 for the Cortex-M0, because it only supports the Thumb state.</a:t>
            </a:r>
            <a:endParaRPr lang="en-US" sz="1300" i="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29</a:t>
            </a:fld>
            <a:endParaRPr lang="en-US" altLang="en-US" dirty="0"/>
          </a:p>
        </p:txBody>
      </p:sp>
    </p:spTree>
    <p:extLst>
      <p:ext uri="{BB962C8B-B14F-4D97-AF65-F5344CB8AC3E}">
        <p14:creationId xmlns:p14="http://schemas.microsoft.com/office/powerpoint/2010/main" val="2364033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Here is a summary of the three PSRs and their uses.</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30</a:t>
            </a:fld>
            <a:endParaRPr lang="en-US" altLang="en-US" dirty="0"/>
          </a:p>
        </p:txBody>
      </p:sp>
    </p:spTree>
    <p:extLst>
      <p:ext uri="{BB962C8B-B14F-4D97-AF65-F5344CB8AC3E}">
        <p14:creationId xmlns:p14="http://schemas.microsoft.com/office/powerpoint/2010/main" val="22173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Arm is an intellectual property (IP) provider. It designs and licenses a variety of processor architectures suitable for a wide range of SoC applications. Arm’s product portfolio also includes other designs such as </a:t>
            </a:r>
            <a:r>
              <a:rPr lang="en-GB" sz="1200" dirty="0"/>
              <a:t>physical IPs, graphics cores, and development tools</a:t>
            </a:r>
            <a:r>
              <a:rPr lang="en-GB" sz="1200" baseline="0" dirty="0"/>
              <a:t>. </a:t>
            </a:r>
            <a:r>
              <a:rPr lang="en-GB" sz="1200" dirty="0"/>
              <a:t>As a provider of IP cores, Arm does not manufacture but licenses designs to semiconductor partners who fabricate and sell to their customers.</a:t>
            </a:r>
            <a:r>
              <a:rPr lang="en-GB" sz="1200" baseline="0" dirty="0"/>
              <a:t> </a:t>
            </a:r>
            <a:r>
              <a:rPr lang="en-GB" sz="1200" dirty="0"/>
              <a:t>Therefore, the core</a:t>
            </a:r>
            <a:r>
              <a:rPr lang="en-US" sz="1200" dirty="0">
                <a:latin typeface="Arial" pitchFamily="100" charset="0"/>
                <a:ea typeface="MS PGothic" pitchFamily="34" charset="-128"/>
              </a:rPr>
              <a:t> business model of Arm is based on IP licensing. </a:t>
            </a:r>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906402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Another special register is the PRIMASK register.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31</a:t>
            </a:fld>
            <a:endParaRPr lang="en-US" altLang="en-US" dirty="0"/>
          </a:p>
        </p:txBody>
      </p:sp>
    </p:spTree>
    <p:extLst>
      <p:ext uri="{BB962C8B-B14F-4D97-AF65-F5344CB8AC3E}">
        <p14:creationId xmlns:p14="http://schemas.microsoft.com/office/powerpoint/2010/main" val="4255242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The PRIMASK register is a 1-bit-wide interrupt mask register. When set, it blocks all interrupts apart from the NMI and the hard fault exception. Effectively, it raises the current interrupt priority level to 0, which is the highest value for </a:t>
            </a:r>
            <a:r>
              <a:rPr lang="en-GB" sz="1200" dirty="0">
                <a:latin typeface="Arial" pitchFamily="100" charset="0"/>
                <a:ea typeface="MS PGothic" pitchFamily="34" charset="-128"/>
              </a:rPr>
              <a:t>a programmable exception. </a:t>
            </a:r>
            <a:r>
              <a:rPr lang="en-US" sz="1200" dirty="0">
                <a:latin typeface="Arial" pitchFamily="100" charset="0"/>
                <a:ea typeface="MS PGothic" pitchFamily="34" charset="-128"/>
              </a:rPr>
              <a:t>The PRIMASK register can be accessed using special register access instructions (MSR and MRS) as well as using an instruction called the change processor state (CPS). This is commonly used </a:t>
            </a:r>
            <a:r>
              <a:rPr lang="en-GB" sz="1200" dirty="0">
                <a:latin typeface="Arial" pitchFamily="100" charset="0"/>
                <a:ea typeface="MS PGothic" pitchFamily="34" charset="-128"/>
              </a:rPr>
              <a:t>for handling time-critical routines.</a:t>
            </a:r>
            <a:endParaRPr lang="en-GB" dirty="0"/>
          </a:p>
          <a:p>
            <a:endParaRPr lang="en-US" sz="12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32</a:t>
            </a:fld>
            <a:endParaRPr lang="en-US" altLang="en-US" dirty="0"/>
          </a:p>
        </p:txBody>
      </p:sp>
    </p:spTree>
    <p:extLst>
      <p:ext uri="{BB962C8B-B14F-4D97-AF65-F5344CB8AC3E}">
        <p14:creationId xmlns:p14="http://schemas.microsoft.com/office/powerpoint/2010/main" val="36362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The last special register is the CONTROL register.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33</a:t>
            </a:fld>
            <a:endParaRPr lang="en-US" altLang="en-US" dirty="0"/>
          </a:p>
        </p:txBody>
      </p:sp>
    </p:spTree>
    <p:extLst>
      <p:ext uri="{BB962C8B-B14F-4D97-AF65-F5344CB8AC3E}">
        <p14:creationId xmlns:p14="http://schemas.microsoft.com/office/powerpoint/2010/main" val="2566101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As explained previously, there are two SPs in the Cortex-M0 processor. The SP selection is determined by the processor mode as well as the configuration of the </a:t>
            </a:r>
            <a:r>
              <a:rPr lang="en-GB" sz="1200" dirty="0">
                <a:latin typeface="Arial" pitchFamily="100" charset="0"/>
                <a:ea typeface="MS PGothic" pitchFamily="34" charset="-128"/>
              </a:rPr>
              <a:t>CONTROL register in this figure. </a:t>
            </a:r>
            <a:r>
              <a:rPr lang="en-US" sz="1200" dirty="0">
                <a:latin typeface="Arial" pitchFamily="100" charset="0"/>
                <a:ea typeface="MS PGothic" pitchFamily="34" charset="-128"/>
              </a:rPr>
              <a:t>After reset, the MSP is used but can be switched to the PSP by setting bit [1] in the CONTROL register.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On a final note, bit 0 of the CONTROL register is reserved to maintain compatibility with the Cortex-M3 processor. In the Cortex-M3 processor, bit 0 can be used to switch the processor to user mode</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(non-privileged mode). This feature is not available in the Cortex-M0 processor.</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34</a:t>
            </a:fld>
            <a:endParaRPr lang="en-US" altLang="en-US" dirty="0"/>
          </a:p>
        </p:txBody>
      </p:sp>
    </p:spTree>
    <p:extLst>
      <p:ext uri="{BB962C8B-B14F-4D97-AF65-F5344CB8AC3E}">
        <p14:creationId xmlns:p14="http://schemas.microsoft.com/office/powerpoint/2010/main" val="3833833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US" sz="1200" dirty="0"/>
              <a:t>The Cortex-M0 processor has a full 32-bit address that requires 4 GB (4*2exp30) of memory space. So memory addresses in this processor will range from 0x00000000 to 0xffffffff.</a:t>
            </a:r>
          </a:p>
          <a:p>
            <a:pPr defTabSz="966612" eaLnBrk="0" fontAlgn="base" hangingPunct="0">
              <a:spcBef>
                <a:spcPct val="30000"/>
              </a:spcBef>
              <a:spcAft>
                <a:spcPct val="0"/>
              </a:spcAft>
              <a:defRPr/>
            </a:pPr>
            <a:endParaRPr lang="en-US" sz="1200" dirty="0"/>
          </a:p>
          <a:p>
            <a:pPr defTabSz="966612" eaLnBrk="0" fontAlgn="base" hangingPunct="0">
              <a:spcBef>
                <a:spcPct val="30000"/>
              </a:spcBef>
              <a:spcAft>
                <a:spcPct val="0"/>
              </a:spcAft>
              <a:defRPr/>
            </a:pPr>
            <a:r>
              <a:rPr lang="en-US" sz="1200" dirty="0"/>
              <a:t>The basic data types stored in the memory can be a </a:t>
            </a:r>
            <a:r>
              <a:rPr lang="en-GB" sz="1200" dirty="0"/>
              <a:t>byte of 8 bits, half word of 16 bits, or word of 32 bits, and that is really all the processor knows. It does not know what the data means; it is up to the programmer to keep track of that. Because the processor allows data values that are bytes, memory addresses are stored as byte addresses so a particular memory address specifies a particular byte in memory. So we need to access an entire word in memory to get it; the processor begins at the specified byte address and then also accesses the next three byte addresses to get a full 32-bit word. </a:t>
            </a:r>
          </a:p>
          <a:p>
            <a:pPr defTabSz="966612" eaLnBrk="0" fontAlgn="base" hangingPunct="0">
              <a:spcBef>
                <a:spcPct val="30000"/>
              </a:spcBef>
              <a:spcAft>
                <a:spcPct val="0"/>
              </a:spcAft>
              <a:defRPr/>
            </a:pPr>
            <a:endParaRPr lang="en-GB" sz="1200" dirty="0"/>
          </a:p>
          <a:p>
            <a:r>
              <a:rPr lang="en-GB" sz="1200" dirty="0"/>
              <a:t>You also need to know that there are predefined regions within the memory map as specified by Arm and those regions have different distinct characteristics. </a:t>
            </a:r>
            <a:r>
              <a:rPr lang="en-US" sz="1800" dirty="0"/>
              <a:t>Each region is given for recommended usage. </a:t>
            </a:r>
          </a:p>
          <a:p>
            <a:endParaRPr lang="en-US" sz="1800" dirty="0"/>
          </a:p>
          <a:p>
            <a:pPr defTabSz="966612" eaLnBrk="0" fontAlgn="base" hangingPunct="0">
              <a:spcBef>
                <a:spcPct val="30000"/>
              </a:spcBef>
              <a:spcAft>
                <a:spcPct val="0"/>
              </a:spcAft>
              <a:defRPr/>
            </a:pPr>
            <a:r>
              <a:rPr lang="en-US" sz="1800" dirty="0"/>
              <a:t>Nevertheless, despite the default memory map, the actual usage of the memory map can also be flexibly defined by the user, except some fixed memory addresses, such as internal private peripheral bus. </a:t>
            </a:r>
          </a:p>
          <a:p>
            <a:endParaRPr lang="en-US" sz="1800" dirty="0"/>
          </a:p>
          <a:p>
            <a:endParaRPr lang="en-US" sz="18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35</a:t>
            </a:fld>
            <a:endParaRPr lang="en-US" altLang="en-US" dirty="0"/>
          </a:p>
        </p:txBody>
      </p:sp>
    </p:spTree>
    <p:extLst>
      <p:ext uri="{BB962C8B-B14F-4D97-AF65-F5344CB8AC3E}">
        <p14:creationId xmlns:p14="http://schemas.microsoft.com/office/powerpoint/2010/main" val="1008037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300" dirty="0"/>
              <a:t>There are predefined regions within the memory map as specified by Arm and those regions have distinct characteristics.</a:t>
            </a:r>
            <a:r>
              <a:rPr lang="en-GB" sz="1300" baseline="0" dirty="0"/>
              <a:t> F</a:t>
            </a:r>
            <a:r>
              <a:rPr lang="en-GB" sz="1300" dirty="0"/>
              <a:t>or example, some of the regions highlighted in red are considered to be executable, so you can execute instructions in that address space. If you try to execute an instruction that is not in the executable memory space, it will cause a fault.</a:t>
            </a:r>
          </a:p>
          <a:p>
            <a:pPr defTabSz="966612" eaLnBrk="0" fontAlgn="base" hangingPunct="0">
              <a:spcBef>
                <a:spcPct val="30000"/>
              </a:spcBef>
              <a:spcAft>
                <a:spcPct val="0"/>
              </a:spcAft>
              <a:defRPr/>
            </a:pPr>
            <a:endParaRPr lang="en-GB" sz="1300" dirty="0"/>
          </a:p>
          <a:p>
            <a:r>
              <a:rPr lang="en-GB" sz="1900" dirty="0"/>
              <a:t>The code region is </a:t>
            </a:r>
            <a:r>
              <a:rPr lang="en-GB" sz="1700" dirty="0"/>
              <a:t>primarily used to store program code, but can also be used for data memory and on-chip memory, such as on-chip FLASH.</a:t>
            </a:r>
          </a:p>
          <a:p>
            <a:pPr lvl="1"/>
            <a:endParaRPr lang="en-GB" sz="1700" dirty="0"/>
          </a:p>
          <a:p>
            <a:r>
              <a:rPr lang="en-GB" sz="1900" dirty="0"/>
              <a:t>The SRAM region is </a:t>
            </a:r>
            <a:r>
              <a:rPr lang="en-GB" sz="1700" dirty="0"/>
              <a:t>primarily used to store data, such as heaps and stacks, but it can also be used for program code. Despite its name “SRAM,” the actual device could be SRAM, SDRAM, or other types.</a:t>
            </a:r>
          </a:p>
          <a:p>
            <a:pPr lvl="1"/>
            <a:endParaRPr lang="en-GB" sz="1700" dirty="0"/>
          </a:p>
          <a:p>
            <a:r>
              <a:rPr lang="en-GB" sz="1900" dirty="0"/>
              <a:t>The external RAM region is </a:t>
            </a:r>
            <a:r>
              <a:rPr lang="en-GB" sz="1700" dirty="0"/>
              <a:t>used for various purposes, such as data storage and memory caches. </a:t>
            </a:r>
            <a:endParaRPr lang="en-GB" sz="1300" dirty="0"/>
          </a:p>
          <a:p>
            <a:pPr defTabSz="966612" eaLnBrk="0" fontAlgn="base" hangingPunct="0">
              <a:spcBef>
                <a:spcPct val="30000"/>
              </a:spcBef>
              <a:spcAft>
                <a:spcPct val="0"/>
              </a:spcAft>
              <a:defRPr/>
            </a:pPr>
            <a:endParaRPr lang="en-GB" sz="1300" dirty="0"/>
          </a:p>
          <a:p>
            <a:pPr defTabSz="966612" eaLnBrk="0" fontAlgn="base" hangingPunct="0">
              <a:spcBef>
                <a:spcPct val="30000"/>
              </a:spcBef>
              <a:spcAft>
                <a:spcPct val="0"/>
              </a:spcAft>
              <a:defRPr/>
            </a:pPr>
            <a:r>
              <a:rPr lang="en-GB" sz="1300" dirty="0"/>
              <a:t> </a:t>
            </a:r>
            <a:endParaRPr lang="en-US" sz="13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36</a:t>
            </a:fld>
            <a:endParaRPr lang="en-US" altLang="en-US" dirty="0"/>
          </a:p>
        </p:txBody>
      </p:sp>
    </p:spTree>
    <p:extLst>
      <p:ext uri="{BB962C8B-B14F-4D97-AF65-F5344CB8AC3E}">
        <p14:creationId xmlns:p14="http://schemas.microsoft.com/office/powerpoint/2010/main" val="2245090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a:spcBef>
                <a:spcPct val="30000"/>
              </a:spcBef>
              <a:spcAft>
                <a:spcPct val="0"/>
              </a:spcAft>
              <a:defRPr/>
            </a:pPr>
            <a:r>
              <a:rPr lang="en-GB" sz="1300" dirty="0"/>
              <a:t>Some of the spaces are considered to be device spaces, which means that access to different addresses in those spaces have to occur in the same sequence that is specified in the code. These include t</a:t>
            </a:r>
            <a:r>
              <a:rPr lang="en-GB" sz="1900" dirty="0"/>
              <a:t>he peripheral region that</a:t>
            </a:r>
            <a:r>
              <a:rPr lang="en-GB" sz="1900" baseline="0" dirty="0"/>
              <a:t> </a:t>
            </a:r>
            <a:r>
              <a:rPr lang="en-GB" sz="1900" dirty="0"/>
              <a:t>is </a:t>
            </a:r>
            <a:r>
              <a:rPr lang="en-GB" sz="1700" dirty="0"/>
              <a:t>primarily used for peripherals</a:t>
            </a:r>
            <a:r>
              <a:rPr lang="en-GB" sz="1700" baseline="0" dirty="0"/>
              <a:t> </a:t>
            </a:r>
            <a:r>
              <a:rPr lang="en-GB" sz="1700" dirty="0"/>
              <a:t>such as AHB or APB peripherals and for on-chip peripherals, and t</a:t>
            </a:r>
            <a:r>
              <a:rPr lang="en-GB" sz="1900" dirty="0"/>
              <a:t>he external device region that is </a:t>
            </a:r>
            <a:r>
              <a:rPr lang="en-GB" sz="1700" dirty="0"/>
              <a:t>mainly used to map to external devices. It is for off-chip devices, such as SD cards.</a:t>
            </a:r>
          </a:p>
          <a:p>
            <a:pPr defTabSz="966612" eaLnBrk="0" fontAlgn="base" hangingPunct="0">
              <a:spcBef>
                <a:spcPct val="30000"/>
              </a:spcBef>
              <a:spcAft>
                <a:spcPct val="0"/>
              </a:spcAft>
              <a:defRPr/>
            </a:pPr>
            <a:endParaRPr lang="en-GB" sz="1300" dirty="0"/>
          </a:p>
          <a:p>
            <a:pPr defTabSz="966612" eaLnBrk="0" fontAlgn="base" hangingPunct="0">
              <a:spcBef>
                <a:spcPct val="30000"/>
              </a:spcBef>
              <a:spcAft>
                <a:spcPct val="0"/>
              </a:spcAft>
              <a:defRPr/>
            </a:pPr>
            <a:endParaRPr lang="en-GB" sz="1300" dirty="0"/>
          </a:p>
          <a:p>
            <a:pPr defTabSz="966612" eaLnBrk="0" fontAlgn="base" hangingPunct="0">
              <a:spcBef>
                <a:spcPct val="30000"/>
              </a:spcBef>
              <a:spcAft>
                <a:spcPct val="0"/>
              </a:spcAft>
              <a:defRPr/>
            </a:pPr>
            <a:endParaRPr lang="en-GB" sz="1300" dirty="0"/>
          </a:p>
          <a:p>
            <a:pPr defTabSz="966612" eaLnBrk="0" fontAlgn="base" hangingPunct="0">
              <a:spcBef>
                <a:spcPct val="30000"/>
              </a:spcBef>
              <a:spcAft>
                <a:spcPct val="0"/>
              </a:spcAft>
              <a:defRPr/>
            </a:pPr>
            <a:endParaRPr lang="en-GB" sz="1300" dirty="0"/>
          </a:p>
          <a:p>
            <a:pPr defTabSz="966612" eaLnBrk="0" fontAlgn="base" hangingPunct="0">
              <a:spcBef>
                <a:spcPct val="30000"/>
              </a:spcBef>
              <a:spcAft>
                <a:spcPct val="0"/>
              </a:spcAft>
              <a:defRPr/>
            </a:pPr>
            <a:r>
              <a:rPr lang="en-GB" sz="1300" dirty="0"/>
              <a:t> </a:t>
            </a:r>
            <a:endParaRPr lang="en-US" sz="13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37</a:t>
            </a:fld>
            <a:endParaRPr lang="en-US" altLang="en-US" dirty="0"/>
          </a:p>
        </p:txBody>
      </p:sp>
    </p:spTree>
    <p:extLst>
      <p:ext uri="{BB962C8B-B14F-4D97-AF65-F5344CB8AC3E}">
        <p14:creationId xmlns:p14="http://schemas.microsoft.com/office/powerpoint/2010/main" val="2104835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The registers that control peripherals that are a mandatory part of the Cortex-M architectures are mapped here. For example, the </a:t>
            </a:r>
            <a:r>
              <a:rPr lang="en-GB" sz="1200" dirty="0"/>
              <a:t>NVIC is a standard interrupt controller for all Cortex-M processors. Therefore, there is a standard definition of the register that controls it. The system tick timer is used to control the flow of multitasking in real-time Oss; it is a standard part of the Cortex-M architecture and it is controlled by registers in this space. A system for fault status and control exists here, if we do things like divide by zero. </a:t>
            </a:r>
          </a:p>
          <a:p>
            <a:endParaRPr lang="en-GB" sz="1200"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38</a:t>
            </a:fld>
            <a:endParaRPr lang="en-US" altLang="en-US" dirty="0"/>
          </a:p>
        </p:txBody>
      </p:sp>
    </p:spTree>
    <p:extLst>
      <p:ext uri="{BB962C8B-B14F-4D97-AF65-F5344CB8AC3E}">
        <p14:creationId xmlns:p14="http://schemas.microsoft.com/office/powerpoint/2010/main" val="4156290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39</a:t>
            </a:fld>
            <a:endParaRPr lang="en-US" altLang="en-US" dirty="0"/>
          </a:p>
        </p:txBody>
      </p:sp>
    </p:spTree>
    <p:extLst>
      <p:ext uri="{BB962C8B-B14F-4D97-AF65-F5344CB8AC3E}">
        <p14:creationId xmlns:p14="http://schemas.microsoft.com/office/powerpoint/2010/main" val="75171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itchFamily="100" charset="0"/>
                <a:ea typeface="MS PGothic" pitchFamily="34" charset="-128"/>
              </a:rPr>
              <a:t>Although the Cortex-M0 processor has a fixed memory map,</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memory usage is very flexible. For example, it can have multiple SRAM memory blocks placed in the SRAM region as well as the CODE region, and</a:t>
            </a:r>
            <a:r>
              <a:rPr lang="en-GB" sz="1200" dirty="0">
                <a:latin typeface="Arial" pitchFamily="100" charset="0"/>
                <a:ea typeface="MS PGothic" pitchFamily="34" charset="-128"/>
              </a:rPr>
              <a:t> it can execute program code from external memory </a:t>
            </a:r>
            <a:r>
              <a:rPr lang="en-US" sz="1200" dirty="0">
                <a:latin typeface="Arial" pitchFamily="100" charset="0"/>
                <a:ea typeface="MS PGothic" pitchFamily="34" charset="-128"/>
              </a:rPr>
              <a:t>components located in the RAM region. </a:t>
            </a:r>
            <a:r>
              <a:rPr lang="en-GB" sz="1200" dirty="0">
                <a:latin typeface="Arial" pitchFamily="100" charset="0"/>
                <a:ea typeface="MS PGothic" pitchFamily="34" charset="-128"/>
              </a:rPr>
              <a:t>Device </a:t>
            </a:r>
            <a:r>
              <a:rPr lang="en-US" sz="1200" dirty="0">
                <a:latin typeface="Arial" pitchFamily="100" charset="0"/>
                <a:ea typeface="MS PGothic" pitchFamily="34" charset="-128"/>
              </a:rPr>
              <a:t>vendors can also add their own system-level memory features, such as system-level cache, if needed.</a:t>
            </a:r>
            <a:r>
              <a:rPr lang="en-GB" dirty="0">
                <a:effectLst/>
              </a:rPr>
              <a:t> </a:t>
            </a:r>
            <a:r>
              <a:rPr lang="en-US" sz="1200" dirty="0">
                <a:latin typeface="Arial" pitchFamily="100" charset="0"/>
                <a:ea typeface="MS PGothic" pitchFamily="34" charset="-128"/>
              </a:rPr>
              <a:t> </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For a typical system developed with the Cortex-M0 processor, you can usually find the following elements as shown in this figure: </a:t>
            </a:r>
            <a:endParaRPr lang="en-GB" sz="1200" dirty="0">
              <a:latin typeface="Arial" pitchFamily="100" charset="0"/>
              <a:ea typeface="MS PGothic" pitchFamily="34" charset="-128"/>
            </a:endParaRPr>
          </a:p>
          <a:p>
            <a:pPr>
              <a:buFontTx/>
              <a:buNone/>
            </a:pPr>
            <a:r>
              <a:rPr lang="en-US" sz="1200" dirty="0">
                <a:latin typeface="Arial" pitchFamily="100" charset="0"/>
                <a:ea typeface="MS PGothic" pitchFamily="34" charset="-128"/>
              </a:rPr>
              <a:t> </a:t>
            </a:r>
            <a:endParaRPr lang="en-GB" sz="1200" dirty="0">
              <a:latin typeface="Arial" pitchFamily="100" charset="0"/>
              <a:ea typeface="MS PGothic" pitchFamily="34" charset="-128"/>
            </a:endParaRPr>
          </a:p>
          <a:p>
            <a:pPr marL="241653" indent="-241653">
              <a:buFont typeface="+mj-lt"/>
              <a:buAutoNum type="arabicPeriod"/>
            </a:pPr>
            <a:r>
              <a:rPr lang="en-US" sz="1200" dirty="0">
                <a:latin typeface="Arial" pitchFamily="100" charset="0"/>
                <a:ea typeface="MS PGothic" pitchFamily="34" charset="-128"/>
              </a:rPr>
              <a:t>Flash memory (for program code)</a:t>
            </a:r>
            <a:endParaRPr lang="en-GB" sz="1200" dirty="0">
              <a:latin typeface="Arial" pitchFamily="100" charset="0"/>
              <a:ea typeface="MS PGothic" pitchFamily="34" charset="-128"/>
            </a:endParaRPr>
          </a:p>
          <a:p>
            <a:pPr marL="241653" indent="-241653">
              <a:buFont typeface="+mj-lt"/>
              <a:buAutoNum type="arabicPeriod"/>
            </a:pPr>
            <a:r>
              <a:rPr lang="en-US" sz="1200" dirty="0">
                <a:latin typeface="Arial" pitchFamily="100" charset="0"/>
                <a:ea typeface="MS PGothic" pitchFamily="34" charset="-128"/>
              </a:rPr>
              <a:t>Internal SRAM (for data)</a:t>
            </a:r>
            <a:endParaRPr lang="en-GB" sz="1200" dirty="0">
              <a:latin typeface="Arial" pitchFamily="100" charset="0"/>
              <a:ea typeface="MS PGothic" pitchFamily="34" charset="-128"/>
            </a:endParaRPr>
          </a:p>
          <a:p>
            <a:pPr marL="241653" indent="-241653">
              <a:buFont typeface="+mj-lt"/>
              <a:buAutoNum type="arabicPeriod"/>
            </a:pPr>
            <a:r>
              <a:rPr lang="en-US" sz="1200" dirty="0">
                <a:latin typeface="Arial" pitchFamily="100" charset="0"/>
                <a:ea typeface="MS PGothic" pitchFamily="34" charset="-128"/>
              </a:rPr>
              <a:t>Internal peripherals</a:t>
            </a:r>
            <a:endParaRPr lang="en-GB" sz="1200" dirty="0">
              <a:latin typeface="Arial" pitchFamily="100" charset="0"/>
              <a:ea typeface="MS PGothic" pitchFamily="34" charset="-128"/>
            </a:endParaRPr>
          </a:p>
          <a:p>
            <a:pPr marL="241653" indent="-241653">
              <a:buFont typeface="+mj-lt"/>
              <a:buAutoNum type="arabicPeriod"/>
            </a:pPr>
            <a:r>
              <a:rPr lang="en-US" sz="1200" dirty="0">
                <a:latin typeface="Arial" pitchFamily="100" charset="0"/>
                <a:ea typeface="MS PGothic" pitchFamily="34" charset="-128"/>
              </a:rPr>
              <a:t>External memory interface (for external memories as well as external peripherals (optional))</a:t>
            </a:r>
            <a:endParaRPr lang="en-GB" sz="1200" dirty="0">
              <a:latin typeface="Arial" pitchFamily="100" charset="0"/>
              <a:ea typeface="MS PGothic" pitchFamily="34" charset="-128"/>
            </a:endParaRPr>
          </a:p>
          <a:p>
            <a:pPr marL="241653" indent="-241653">
              <a:buFont typeface="+mj-lt"/>
              <a:buAutoNum type="arabicPeriod"/>
            </a:pPr>
            <a:r>
              <a:rPr lang="en-US" sz="1200" dirty="0">
                <a:latin typeface="Arial" pitchFamily="100" charset="0"/>
                <a:ea typeface="MS PGothic" pitchFamily="34" charset="-128"/>
              </a:rPr>
              <a:t>Interfaces for other external peripherals (optional)</a:t>
            </a:r>
            <a:endParaRPr lang="en-GB" sz="1200" dirty="0">
              <a:latin typeface="Arial" pitchFamily="100" charset="0"/>
              <a:ea typeface="MS PGothic" pitchFamily="34" charset="-128"/>
            </a:endParaRPr>
          </a:p>
          <a:p>
            <a:r>
              <a:rPr lang="en-US" sz="1200" dirty="0">
                <a:latin typeface="Arial" pitchFamily="100" charset="0"/>
                <a:ea typeface="MS PGothic" pitchFamily="34" charset="-128"/>
              </a:rPr>
              <a:t> </a:t>
            </a:r>
            <a:endParaRPr lang="en-GB" sz="1200" dirty="0">
              <a:latin typeface="Arial" pitchFamily="100" charset="0"/>
              <a:ea typeface="MS PGothic" pitchFamily="34" charset="-128"/>
            </a:endParaRPr>
          </a:p>
          <a:p>
            <a:r>
              <a:rPr lang="en-US" sz="1200" dirty="0">
                <a:latin typeface="Arial" pitchFamily="100" charset="0"/>
                <a:ea typeface="MS PGothic" pitchFamily="34" charset="-128"/>
              </a:rPr>
              <a:t>For many low-cost applications, the system designs do not have any external memory interface or SD card interface. In these cases, some of the memory regions, like the external RAM or the external device regions, might not be used.</a:t>
            </a:r>
            <a:endParaRPr lang="en-GB" sz="1200" dirty="0">
              <a:latin typeface="Arial" pitchFamily="100" charset="0"/>
              <a:ea typeface="MS PGothic" pitchFamily="34" charset="-128"/>
            </a:endParaRP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40</a:t>
            </a:fld>
            <a:endParaRPr lang="en-US" altLang="en-US" dirty="0"/>
          </a:p>
        </p:txBody>
      </p:sp>
    </p:spTree>
    <p:extLst>
      <p:ext uri="{BB962C8B-B14F-4D97-AF65-F5344CB8AC3E}">
        <p14:creationId xmlns:p14="http://schemas.microsoft.com/office/powerpoint/2010/main" val="289079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Arm processor architectures are well known for their power efficiency; therefore, they are widely used in mobile devices such as smartphones and tablets.</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itchFamily="100" charset="0"/>
                <a:ea typeface="MS PGothic" pitchFamily="34" charset="-128"/>
              </a:rPr>
              <a:t>What is more, the ecosystem surrounding Arm development gives Arm architecture a great advantage compared to proprietary architectures.</a:t>
            </a:r>
            <a:r>
              <a:rPr lang="en-US" sz="1300" baseline="0" dirty="0">
                <a:latin typeface="Arial" pitchFamily="100" charset="0"/>
                <a:ea typeface="MS PGothic" pitchFamily="34" charset="-128"/>
              </a:rPr>
              <a:t> </a:t>
            </a:r>
            <a:r>
              <a:rPr lang="en-US" sz="1200" kern="1200" dirty="0">
                <a:solidFill>
                  <a:schemeClr val="tx1"/>
                </a:solidFill>
                <a:effectLst/>
                <a:latin typeface="+mn-lt"/>
                <a:ea typeface="ＭＳ Ｐゴシック" charset="0"/>
                <a:cs typeface="ＭＳ Ｐゴシック" charset="0"/>
              </a:rPr>
              <a:t>Arm works with a variety of companies that provide software support for their devices such as OSs, compilers, and development tools. </a:t>
            </a:r>
            <a:endParaRPr lang="en-US" sz="1300" dirty="0">
              <a:latin typeface="Arial" pitchFamily="100" charset="0"/>
              <a:ea typeface="MS PGothic" pitchFamily="34" charset="-128"/>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1173240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903"/>
              </a:spcBef>
            </a:pPr>
            <a:r>
              <a:rPr lang="en-GB" sz="1800" dirty="0"/>
              <a:t>Endian refers to the order of bytes stored in the memory. </a:t>
            </a:r>
          </a:p>
          <a:p>
            <a:pPr>
              <a:spcBef>
                <a:spcPts val="1903"/>
              </a:spcBef>
            </a:pPr>
            <a:endParaRPr lang="en-GB" sz="1600" dirty="0"/>
          </a:p>
          <a:p>
            <a:pPr>
              <a:spcBef>
                <a:spcPts val="1903"/>
              </a:spcBef>
            </a:pPr>
            <a:r>
              <a:rPr lang="en-GB" sz="1600" dirty="0"/>
              <a:t>Little endian: lowest byte of a word-size data is stored in the bit 0 to bit 7.</a:t>
            </a:r>
          </a:p>
          <a:p>
            <a:pPr>
              <a:spcBef>
                <a:spcPts val="1903"/>
              </a:spcBef>
            </a:pPr>
            <a:endParaRPr lang="en-GB" sz="1600" dirty="0"/>
          </a:p>
          <a:p>
            <a:pPr>
              <a:spcBef>
                <a:spcPts val="1903"/>
              </a:spcBef>
            </a:pPr>
            <a:r>
              <a:rPr lang="en-GB" sz="1600" dirty="0"/>
              <a:t>Big endian: lowest byte of a word-size data is stored in the bit 24 to bit 31.</a:t>
            </a:r>
          </a:p>
          <a:p>
            <a:pPr>
              <a:spcBef>
                <a:spcPts val="1903"/>
              </a:spcBef>
            </a:pPr>
            <a:endParaRPr lang="en-GB" sz="1800" dirty="0"/>
          </a:p>
          <a:p>
            <a:r>
              <a:rPr lang="en-US" sz="1200" dirty="0">
                <a:latin typeface="Arial" pitchFamily="100" charset="0"/>
                <a:ea typeface="MS PGothic" pitchFamily="34" charset="-128"/>
              </a:rPr>
              <a:t>The Cortex-M0 processor supports either the little endian or big endian memory format. The microcontroller vendor makes the choice when the system is designed. </a:t>
            </a:r>
            <a:r>
              <a:rPr lang="en-GB" sz="1200" dirty="0">
                <a:latin typeface="Arial" pitchFamily="100" charset="0"/>
                <a:ea typeface="MS PGothic" pitchFamily="34" charset="-128"/>
              </a:rPr>
              <a:t>Software developers must configure </a:t>
            </a:r>
            <a:r>
              <a:rPr lang="en-US" sz="1200" dirty="0">
                <a:latin typeface="Arial" pitchFamily="100" charset="0"/>
                <a:ea typeface="MS PGothic" pitchFamily="34" charset="-128"/>
              </a:rPr>
              <a:t>their development tools project options to match the endianness of the targeted </a:t>
            </a:r>
            <a:r>
              <a:rPr lang="en-GB" sz="1200" dirty="0">
                <a:latin typeface="Arial" pitchFamily="100" charset="0"/>
                <a:ea typeface="MS PGothic" pitchFamily="34" charset="-128"/>
              </a:rPr>
              <a:t>microcontroller.</a:t>
            </a:r>
            <a:endParaRPr lang="en-GB" sz="1800" dirty="0"/>
          </a:p>
          <a:p>
            <a:pPr>
              <a:spcBef>
                <a:spcPts val="1903"/>
              </a:spcBef>
            </a:pPr>
            <a:endParaRPr lang="en-GB" sz="1800" dirty="0"/>
          </a:p>
          <a:p>
            <a:pPr>
              <a:spcBef>
                <a:spcPts val="1903"/>
              </a:spcBef>
            </a:pPr>
            <a:r>
              <a:rPr lang="en-GB" sz="1800" dirty="0"/>
              <a:t>Cortex-M0 supports both little endian and big endian.</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41</a:t>
            </a:fld>
            <a:endParaRPr lang="en-US" altLang="en-US" dirty="0"/>
          </a:p>
        </p:txBody>
      </p:sp>
    </p:spTree>
    <p:extLst>
      <p:ext uri="{BB962C8B-B14F-4D97-AF65-F5344CB8AC3E}">
        <p14:creationId xmlns:p14="http://schemas.microsoft.com/office/powerpoint/2010/main" val="307999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wide variety of IP cores provided by Arm greatly</a:t>
            </a:r>
            <a:r>
              <a:rPr lang="en-GB" baseline="0" dirty="0"/>
              <a:t> facilitates the design process of today’s complex SoCs; in fact, this process can be summarized in the three simple steps above.</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185322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Arm’s product portfolio includes a range of processor families with different performance and power characteristics suitable for a variety of SoC applications. </a:t>
            </a:r>
          </a:p>
          <a:p>
            <a:endParaRPr lang="en-GB" baseline="0" dirty="0"/>
          </a:p>
          <a:p>
            <a:pPr>
              <a:spcBef>
                <a:spcPts val="317"/>
              </a:spcBef>
            </a:pPr>
            <a:r>
              <a:rPr lang="en-GB" sz="1800" dirty="0"/>
              <a:t>The Cortex-A series includes a number of </a:t>
            </a:r>
            <a:r>
              <a:rPr lang="en-GB" sz="1200" dirty="0"/>
              <a:t>high-performance processors that can support open OSs. These processors are typically used in advanced embedded applications from smartphones, digital TV, </a:t>
            </a:r>
            <a:r>
              <a:rPr lang="en-US" sz="1200" dirty="0"/>
              <a:t>set-top boxes, and rich IoT devices through to enterprise networking, and server solutions. The power efficiency of the Cortex-A processors can provide significant advantages in an increasingly energy-conscious application landscape.</a:t>
            </a:r>
            <a:endParaRPr lang="en-GB" sz="1800" dirty="0"/>
          </a:p>
          <a:p>
            <a:pPr>
              <a:spcBef>
                <a:spcPts val="317"/>
              </a:spcBef>
            </a:pPr>
            <a:endParaRPr lang="en-GB" sz="1800" dirty="0"/>
          </a:p>
          <a:p>
            <a:pPr>
              <a:spcBef>
                <a:spcPts val="317"/>
              </a:spcBef>
            </a:pPr>
            <a:r>
              <a:rPr lang="en-GB" sz="1800" dirty="0"/>
              <a:t>The Cortex-R series includes processors with </a:t>
            </a:r>
            <a:r>
              <a:rPr lang="en-GB" sz="1200" dirty="0"/>
              <a:t>an exceptional performance for real-time applications </a:t>
            </a:r>
            <a:r>
              <a:rPr lang="en-US" sz="1200" dirty="0"/>
              <a:t>where reliability, high availability, fault tolerance, maintainability, and deterministic real-time responses are essential. Application examples include </a:t>
            </a:r>
            <a:r>
              <a:rPr lang="en-GB" sz="1200" dirty="0"/>
              <a:t>automotive braking systems and powertrains.</a:t>
            </a:r>
          </a:p>
          <a:p>
            <a:pPr>
              <a:spcBef>
                <a:spcPts val="317"/>
              </a:spcBef>
            </a:pPr>
            <a:endParaRPr lang="en-GB" sz="1800" dirty="0"/>
          </a:p>
          <a:p>
            <a:pPr>
              <a:spcBef>
                <a:spcPts val="317"/>
              </a:spcBef>
            </a:pPr>
            <a:r>
              <a:rPr lang="en-GB" sz="1800" dirty="0"/>
              <a:t>The Cortex-M series </a:t>
            </a:r>
            <a:r>
              <a:rPr lang="en-US" sz="1100" dirty="0">
                <a:latin typeface="Arial" pitchFamily="100" charset="0"/>
                <a:ea typeface="MS PGothic" pitchFamily="34" charset="-128"/>
              </a:rPr>
              <a:t>is a range of scalable and compatible, energy-efficient, easy-to-use processors designed for </a:t>
            </a:r>
            <a:r>
              <a:rPr lang="en-GB" sz="1800" dirty="0"/>
              <a:t>cost-sensitive</a:t>
            </a:r>
            <a:r>
              <a:rPr lang="en-GB" sz="1200" dirty="0"/>
              <a:t> applications such as microcontrollers, mixed signal devices, smart sensors, automotive body electronics, and airbags.</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270942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17"/>
              </a:spcBef>
            </a:pPr>
            <a:r>
              <a:rPr lang="en-GB" sz="1800" dirty="0"/>
              <a:t>The SecurCore series </a:t>
            </a:r>
            <a:r>
              <a:rPr lang="en-US" sz="1100" dirty="0">
                <a:latin typeface="Arial" pitchFamily="100" charset="0"/>
                <a:ea typeface="MS PGothic" pitchFamily="34" charset="-128"/>
              </a:rPr>
              <a:t>provides powerful 32-bit security-enhanced solutions; these are used in a wide range of </a:t>
            </a:r>
            <a:r>
              <a:rPr lang="en-GB" sz="1200" dirty="0"/>
              <a:t>security applications such as e-Government smartcards, Pay TV, and banking.</a:t>
            </a:r>
          </a:p>
          <a:p>
            <a:pPr>
              <a:spcBef>
                <a:spcPts val="317"/>
              </a:spcBef>
            </a:pPr>
            <a:endParaRPr lang="en-GB" sz="1200" dirty="0"/>
          </a:p>
          <a:p>
            <a:pPr>
              <a:spcBef>
                <a:spcPts val="317"/>
              </a:spcBef>
            </a:pPr>
            <a:r>
              <a:rPr lang="en-GB" sz="1800" dirty="0"/>
              <a:t>Classic processors </a:t>
            </a:r>
            <a:r>
              <a:rPr lang="en-GB" sz="1200" dirty="0"/>
              <a:t>include Arm7, Arm9, and Arm11 families; these</a:t>
            </a:r>
            <a:r>
              <a:rPr lang="en-US" sz="1100" dirty="0">
                <a:latin typeface="Arial" pitchFamily="100" charset="0"/>
                <a:ea typeface="MS PGothic" pitchFamily="34" charset="-128"/>
              </a:rPr>
              <a:t> have been available for over 15 years, with the Arm7TDMI still the highest shipping 32-bit processor on the market, with over 1 billion devices shipping every quarter, or over 90 per second, and in excess of 500 licenses. This wide range of processors continues to be at the heart of over one quarter of all electronic products shipped today.</a:t>
            </a:r>
            <a:endParaRPr lang="en-GB" sz="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166333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course,</a:t>
            </a:r>
            <a:r>
              <a:rPr lang="en-GB" baseline="0" dirty="0"/>
              <a:t> we focus on the Cortex M-series family; however, all the SoC design techniques we are going to learn can also be applicable to other Arm processor families.</a:t>
            </a:r>
          </a:p>
          <a:p>
            <a:endParaRPr lang="en-GB" baseline="0" dirty="0"/>
          </a:p>
          <a:p>
            <a:pPr defTabSz="966612" eaLnBrk="0" fontAlgn="base" hangingPunct="0">
              <a:spcBef>
                <a:spcPct val="30000"/>
              </a:spcBef>
              <a:spcAft>
                <a:spcPct val="0"/>
              </a:spcAft>
              <a:defRPr/>
            </a:pPr>
            <a:r>
              <a:rPr lang="en-GB" sz="1200" dirty="0"/>
              <a:t>Cortex-M series processors </a:t>
            </a:r>
            <a:r>
              <a:rPr lang="en-US" sz="1200" dirty="0">
                <a:latin typeface="Arial" pitchFamily="100" charset="0"/>
                <a:ea typeface="MS PGothic" pitchFamily="34" charset="-128"/>
              </a:rPr>
              <a:t>have high performance efficiency (for example, the Cortex-M0 = 0.9 DMIPS/MHz) so they can get a task done in</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fewer cycles. Even a 32-bit multiply operation can be completed in one cycle). This means Cortex-M-based devices can spend more time in a low-power sleep state, offering better energy efficiency and longer battery life.</a:t>
            </a:r>
          </a:p>
          <a:p>
            <a:endParaRPr lang="en-US" sz="1200" dirty="0">
              <a:latin typeface="Arial" pitchFamily="100" charset="0"/>
              <a:ea typeface="MS PGothic" pitchFamily="34" charset="-128"/>
            </a:endParaRPr>
          </a:p>
          <a:p>
            <a:r>
              <a:rPr lang="en-US" sz="1200" dirty="0">
                <a:latin typeface="Arial" pitchFamily="100" charset="0"/>
                <a:ea typeface="MS PGothic" pitchFamily="34" charset="-128"/>
              </a:rPr>
              <a:t>Smaller code:</a:t>
            </a:r>
            <a:r>
              <a:rPr lang="en-US" sz="1200" baseline="0" dirty="0">
                <a:latin typeface="Arial" pitchFamily="100" charset="0"/>
                <a:ea typeface="MS PGothic" pitchFamily="34" charset="-128"/>
              </a:rPr>
              <a:t> </a:t>
            </a:r>
            <a:r>
              <a:rPr lang="en-GB" baseline="0" dirty="0"/>
              <a:t>High code density is achieved using the </a:t>
            </a:r>
            <a:r>
              <a:rPr lang="en-US" sz="1100" kern="1200" dirty="0">
                <a:solidFill>
                  <a:schemeClr val="tx1"/>
                </a:solidFill>
                <a:effectLst/>
                <a:latin typeface="+mn-lt"/>
                <a:ea typeface="ＭＳ Ｐゴシック" charset="0"/>
                <a:cs typeface="ＭＳ Ｐゴシック" charset="0"/>
              </a:rPr>
              <a:t>Arm Thumb-2 instruction</a:t>
            </a:r>
            <a:r>
              <a:rPr lang="en-US" sz="1100" kern="1200" baseline="0" dirty="0">
                <a:solidFill>
                  <a:schemeClr val="tx1"/>
                </a:solidFill>
                <a:effectLst/>
                <a:latin typeface="+mn-lt"/>
                <a:ea typeface="ＭＳ Ｐゴシック" charset="0"/>
                <a:cs typeface="ＭＳ Ｐゴシック" charset="0"/>
              </a:rPr>
              <a:t> set, which allows the processor to use both 32- and 16-bit instructions.</a:t>
            </a:r>
            <a:endParaRPr lang="en-GB" baseline="0" dirty="0"/>
          </a:p>
          <a:p>
            <a:endParaRPr lang="en-GB" baseline="0" dirty="0"/>
          </a:p>
          <a:p>
            <a:pPr defTabSz="966612" eaLnBrk="0" fontAlgn="base" hangingPunct="0">
              <a:spcBef>
                <a:spcPct val="30000"/>
              </a:spcBef>
              <a:spcAft>
                <a:spcPct val="0"/>
              </a:spcAft>
              <a:defRPr/>
            </a:pPr>
            <a:r>
              <a:rPr lang="en-GB" sz="1200" dirty="0"/>
              <a:t>Ease of use:</a:t>
            </a:r>
            <a:r>
              <a:rPr lang="en-GB" sz="1200" baseline="0" dirty="0"/>
              <a:t> </a:t>
            </a:r>
            <a:r>
              <a:rPr lang="en-US" sz="1200" dirty="0">
                <a:latin typeface="Arial" pitchFamily="100" charset="0"/>
                <a:ea typeface="MS PGothic" pitchFamily="34" charset="-128"/>
              </a:rPr>
              <a:t>The Cortex-M0 is designed as an ideal C target, with many modern compilers supporting it,</a:t>
            </a:r>
            <a:r>
              <a:rPr lang="en-US" sz="1200" baseline="0" dirty="0">
                <a:latin typeface="Arial" pitchFamily="100" charset="0"/>
                <a:ea typeface="MS PGothic" pitchFamily="34" charset="-128"/>
              </a:rPr>
              <a:t> </a:t>
            </a:r>
            <a:r>
              <a:rPr lang="en-US" sz="1200" dirty="0">
                <a:latin typeface="Arial" pitchFamily="100" charset="0"/>
                <a:ea typeface="MS PGothic" pitchFamily="34" charset="-128"/>
              </a:rPr>
              <a:t>and its interrupt service routines (ISRs) are able to be coded directly as C functions. This allows for </a:t>
            </a:r>
            <a:r>
              <a:rPr lang="en-GB" sz="1600" kern="1200" dirty="0">
                <a:solidFill>
                  <a:schemeClr val="tx1"/>
                </a:solidFill>
                <a:latin typeface="+mn-lt"/>
                <a:ea typeface="ＭＳ Ｐゴシック" charset="0"/>
                <a:cs typeface="ＭＳ Ｐゴシック" charset="0"/>
              </a:rPr>
              <a:t>f</a:t>
            </a:r>
            <a:r>
              <a:rPr lang="en-GB" sz="1600" dirty="0"/>
              <a:t>aster software development and reuse.</a:t>
            </a:r>
          </a:p>
          <a:p>
            <a:endParaRPr lang="en-GB" baseline="0"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224267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a:t>
            </a:r>
            <a:r>
              <a:rPr lang="en-GB" baseline="0" dirty="0"/>
              <a:t> processors in the Cortex-M family share common features such as the use of the Thumb instruction set architecture. However, they also have a number of differences. For example, the Cortex-M0, M0+, and M1 are based on the Von Neumann processor architecture and do not have a floating point unit, whereas more recent designs such as the Cortex-M4 are based on Harvard architecture and do support a floating point unit.  However, in general, all Cortex-M processors are designed for low power microcontroller applications.  </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1568226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36606" y="1563688"/>
            <a:ext cx="8202908" cy="1555750"/>
          </a:xfrm>
        </p:spPr>
        <p:txBody>
          <a:bodyPr wrap="square" numCol="1" compatLnSpc="1">
            <a:prstTxWarp prst="textNoShape">
              <a:avLst/>
            </a:prstTxWarp>
          </a:bodyPr>
          <a:lstStyle/>
          <a:p>
            <a:pPr>
              <a:defRPr/>
            </a:pPr>
            <a:r>
              <a:rPr lang="en-GB" sz="6000" dirty="0"/>
              <a:t>The Arm Cortex-M0 </a:t>
            </a:r>
            <a:r>
              <a:rPr lang="en-GB" sz="6000"/>
              <a:t>Processor Architecture: </a:t>
            </a:r>
            <a:br>
              <a:rPr lang="en-GB" sz="6000" dirty="0"/>
            </a:br>
            <a:r>
              <a:rPr lang="en-GB" sz="6000" dirty="0"/>
              <a:t>Part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Cortex-M Series Family</a:t>
            </a:r>
            <a:endParaRPr lang="en-US" dirty="0"/>
          </a:p>
        </p:txBody>
      </p:sp>
      <p:graphicFrame>
        <p:nvGraphicFramePr>
          <p:cNvPr id="6" name="Content Placeholder 3">
            <a:extLst>
              <a:ext uri="{FF2B5EF4-FFF2-40B4-BE49-F238E27FC236}">
                <a16:creationId xmlns:a16="http://schemas.microsoft.com/office/drawing/2014/main" id="{FC82B08C-6D94-4837-A0A4-80E51261F91D}"/>
              </a:ext>
            </a:extLst>
          </p:cNvPr>
          <p:cNvGraphicFramePr>
            <a:graphicFrameLocks noGrp="1"/>
          </p:cNvGraphicFramePr>
          <p:nvPr>
            <p:ph idx="1"/>
            <p:extLst>
              <p:ext uri="{D42A27DB-BD31-4B8C-83A1-F6EECF244321}">
                <p14:modId xmlns:p14="http://schemas.microsoft.com/office/powerpoint/2010/main" val="678609474"/>
              </p:ext>
            </p:extLst>
          </p:nvPr>
        </p:nvGraphicFramePr>
        <p:xfrm>
          <a:off x="324708" y="1149351"/>
          <a:ext cx="11515595" cy="4921462"/>
        </p:xfrm>
        <a:graphic>
          <a:graphicData uri="http://schemas.openxmlformats.org/drawingml/2006/table">
            <a:tbl>
              <a:tblPr firstRow="1" bandRow="1">
                <a:tableStyleId>{5C22544A-7EE6-4342-B048-85BDC9FD1C3A}</a:tableStyleId>
              </a:tblPr>
              <a:tblGrid>
                <a:gridCol w="1339988">
                  <a:extLst>
                    <a:ext uri="{9D8B030D-6E8A-4147-A177-3AD203B41FA5}">
                      <a16:colId xmlns:a16="http://schemas.microsoft.com/office/drawing/2014/main" val="20000"/>
                    </a:ext>
                  </a:extLst>
                </a:gridCol>
                <a:gridCol w="1292142">
                  <a:extLst>
                    <a:ext uri="{9D8B030D-6E8A-4147-A177-3AD203B41FA5}">
                      <a16:colId xmlns:a16="http://schemas.microsoft.com/office/drawing/2014/main" val="20001"/>
                    </a:ext>
                  </a:extLst>
                </a:gridCol>
                <a:gridCol w="1218724">
                  <a:extLst>
                    <a:ext uri="{9D8B030D-6E8A-4147-A177-3AD203B41FA5}">
                      <a16:colId xmlns:a16="http://schemas.microsoft.com/office/drawing/2014/main" val="20002"/>
                    </a:ext>
                  </a:extLst>
                </a:gridCol>
                <a:gridCol w="1106558">
                  <a:extLst>
                    <a:ext uri="{9D8B030D-6E8A-4147-A177-3AD203B41FA5}">
                      <a16:colId xmlns:a16="http://schemas.microsoft.com/office/drawing/2014/main" val="20003"/>
                    </a:ext>
                  </a:extLst>
                </a:gridCol>
                <a:gridCol w="1020440">
                  <a:extLst>
                    <a:ext uri="{9D8B030D-6E8A-4147-A177-3AD203B41FA5}">
                      <a16:colId xmlns:a16="http://schemas.microsoft.com/office/drawing/2014/main" val="20004"/>
                    </a:ext>
                  </a:extLst>
                </a:gridCol>
                <a:gridCol w="985887">
                  <a:extLst>
                    <a:ext uri="{9D8B030D-6E8A-4147-A177-3AD203B41FA5}">
                      <a16:colId xmlns:a16="http://schemas.microsoft.com/office/drawing/2014/main" val="20005"/>
                    </a:ext>
                  </a:extLst>
                </a:gridCol>
                <a:gridCol w="1204040">
                  <a:extLst>
                    <a:ext uri="{9D8B030D-6E8A-4147-A177-3AD203B41FA5}">
                      <a16:colId xmlns:a16="http://schemas.microsoft.com/office/drawing/2014/main" val="20006"/>
                    </a:ext>
                  </a:extLst>
                </a:gridCol>
                <a:gridCol w="1292140">
                  <a:extLst>
                    <a:ext uri="{9D8B030D-6E8A-4147-A177-3AD203B41FA5}">
                      <a16:colId xmlns:a16="http://schemas.microsoft.com/office/drawing/2014/main" val="20007"/>
                    </a:ext>
                  </a:extLst>
                </a:gridCol>
                <a:gridCol w="939739">
                  <a:extLst>
                    <a:ext uri="{9D8B030D-6E8A-4147-A177-3AD203B41FA5}">
                      <a16:colId xmlns:a16="http://schemas.microsoft.com/office/drawing/2014/main" val="20008"/>
                    </a:ext>
                  </a:extLst>
                </a:gridCol>
                <a:gridCol w="1115937">
                  <a:extLst>
                    <a:ext uri="{9D8B030D-6E8A-4147-A177-3AD203B41FA5}">
                      <a16:colId xmlns:a16="http://schemas.microsoft.com/office/drawing/2014/main" val="20009"/>
                    </a:ext>
                  </a:extLst>
                </a:gridCol>
              </a:tblGrid>
              <a:tr h="906585">
                <a:tc>
                  <a:txBody>
                    <a:bodyPr/>
                    <a:lstStyle/>
                    <a:p>
                      <a:pPr algn="ctr"/>
                      <a:r>
                        <a:rPr lang="en-GB" sz="1200" dirty="0">
                          <a:effectLst/>
                        </a:rPr>
                        <a:t>Processor </a:t>
                      </a:r>
                    </a:p>
                  </a:txBody>
                  <a:tcPr marL="121872" marR="121872" anchor="ctr"/>
                </a:tc>
                <a:tc>
                  <a:txBody>
                    <a:bodyPr/>
                    <a:lstStyle/>
                    <a:p>
                      <a:pPr algn="ctr"/>
                      <a:r>
                        <a:rPr lang="en-GB" sz="1200" dirty="0">
                          <a:effectLst/>
                        </a:rPr>
                        <a:t>Arm</a:t>
                      </a:r>
                      <a:br>
                        <a:rPr lang="en-GB" sz="1200" dirty="0">
                          <a:effectLst/>
                        </a:rPr>
                      </a:br>
                      <a:r>
                        <a:rPr lang="en-GB" sz="1200" dirty="0">
                          <a:effectLst/>
                        </a:rPr>
                        <a:t>Architecture</a:t>
                      </a:r>
                    </a:p>
                  </a:txBody>
                  <a:tcPr marL="121872" marR="121872" anchor="ctr"/>
                </a:tc>
                <a:tc>
                  <a:txBody>
                    <a:bodyPr/>
                    <a:lstStyle/>
                    <a:p>
                      <a:pPr algn="ctr"/>
                      <a:r>
                        <a:rPr lang="en-GB" sz="1200" dirty="0">
                          <a:effectLst/>
                        </a:rPr>
                        <a:t>Core</a:t>
                      </a:r>
                      <a:br>
                        <a:rPr lang="en-GB" sz="1200" dirty="0">
                          <a:effectLst/>
                        </a:rPr>
                      </a:br>
                      <a:r>
                        <a:rPr lang="en-GB" sz="1200" dirty="0">
                          <a:effectLst/>
                        </a:rPr>
                        <a:t>Architecture</a:t>
                      </a:r>
                    </a:p>
                  </a:txBody>
                  <a:tcPr marL="121872" marR="121872" anchor="ctr"/>
                </a:tc>
                <a:tc>
                  <a:txBody>
                    <a:bodyPr/>
                    <a:lstStyle/>
                    <a:p>
                      <a:pPr algn="ctr"/>
                      <a:r>
                        <a:rPr lang="en-GB" sz="1200" dirty="0">
                          <a:effectLst/>
                        </a:rPr>
                        <a:t>Thumb</a:t>
                      </a:r>
                      <a:r>
                        <a:rPr lang="en-GB" sz="1200" baseline="30000" dirty="0">
                          <a:effectLst/>
                        </a:rPr>
                        <a:t>®</a:t>
                      </a:r>
                    </a:p>
                  </a:txBody>
                  <a:tcPr marL="121872" marR="12187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a:effectLst/>
                        </a:rPr>
                        <a:t>Thumb</a:t>
                      </a:r>
                      <a:r>
                        <a:rPr lang="en-GB" sz="1200" baseline="30000" dirty="0">
                          <a:effectLst/>
                        </a:rPr>
                        <a:t>®</a:t>
                      </a:r>
                      <a:r>
                        <a:rPr lang="en-GB" sz="1200" dirty="0">
                          <a:effectLst/>
                        </a:rPr>
                        <a:t>-2</a:t>
                      </a:r>
                    </a:p>
                  </a:txBody>
                  <a:tcPr marL="121872" marR="121872" anchor="ctr"/>
                </a:tc>
                <a:tc>
                  <a:txBody>
                    <a:bodyPr/>
                    <a:lstStyle/>
                    <a:p>
                      <a:pPr algn="ctr"/>
                      <a:r>
                        <a:rPr lang="en-GB" sz="1200" dirty="0">
                          <a:effectLst/>
                        </a:rPr>
                        <a:t>Hardware</a:t>
                      </a:r>
                      <a:br>
                        <a:rPr lang="en-GB" sz="1200" dirty="0">
                          <a:effectLst/>
                        </a:rPr>
                      </a:br>
                      <a:r>
                        <a:rPr lang="en-GB" sz="1200" dirty="0">
                          <a:effectLst/>
                        </a:rPr>
                        <a:t>Multiply</a:t>
                      </a:r>
                    </a:p>
                  </a:txBody>
                  <a:tcPr marL="121872" marR="121872" anchor="ctr"/>
                </a:tc>
                <a:tc>
                  <a:txBody>
                    <a:bodyPr/>
                    <a:lstStyle/>
                    <a:p>
                      <a:pPr algn="ctr"/>
                      <a:r>
                        <a:rPr lang="en-GB" sz="1200" dirty="0">
                          <a:effectLst/>
                        </a:rPr>
                        <a:t>Hardware</a:t>
                      </a:r>
                      <a:br>
                        <a:rPr lang="en-GB" sz="1200" dirty="0">
                          <a:effectLst/>
                        </a:rPr>
                      </a:br>
                      <a:r>
                        <a:rPr lang="en-GB" sz="1200" dirty="0">
                          <a:effectLst/>
                        </a:rPr>
                        <a:t>Divide</a:t>
                      </a:r>
                    </a:p>
                  </a:txBody>
                  <a:tcPr marL="121872" marR="121872" anchor="ctr"/>
                </a:tc>
                <a:tc>
                  <a:txBody>
                    <a:bodyPr/>
                    <a:lstStyle/>
                    <a:p>
                      <a:pPr algn="ctr"/>
                      <a:r>
                        <a:rPr lang="en-GB" sz="1200" dirty="0">
                          <a:effectLst/>
                        </a:rPr>
                        <a:t>Saturated</a:t>
                      </a:r>
                      <a:br>
                        <a:rPr lang="en-GB" sz="1200" dirty="0">
                          <a:effectLst/>
                        </a:rPr>
                      </a:br>
                      <a:r>
                        <a:rPr lang="en-GB" sz="1200" dirty="0">
                          <a:effectLst/>
                        </a:rPr>
                        <a:t>Math</a:t>
                      </a:r>
                    </a:p>
                  </a:txBody>
                  <a:tcPr marL="121872" marR="121872" anchor="ctr"/>
                </a:tc>
                <a:tc>
                  <a:txBody>
                    <a:bodyPr/>
                    <a:lstStyle/>
                    <a:p>
                      <a:pPr algn="ctr"/>
                      <a:r>
                        <a:rPr lang="en-GB" sz="1200" dirty="0">
                          <a:effectLst/>
                        </a:rPr>
                        <a:t>DSP</a:t>
                      </a:r>
                      <a:br>
                        <a:rPr lang="en-GB" sz="1200" dirty="0">
                          <a:effectLst/>
                        </a:rPr>
                      </a:br>
                      <a:r>
                        <a:rPr lang="en-GB" sz="1200" dirty="0">
                          <a:effectLst/>
                        </a:rPr>
                        <a:t>Extensions</a:t>
                      </a:r>
                    </a:p>
                  </a:txBody>
                  <a:tcPr marL="121872" marR="121872" anchor="ctr"/>
                </a:tc>
                <a:tc>
                  <a:txBody>
                    <a:bodyPr/>
                    <a:lstStyle/>
                    <a:p>
                      <a:pPr algn="ctr"/>
                      <a:r>
                        <a:rPr lang="en-GB" sz="1200" dirty="0">
                          <a:effectLst/>
                        </a:rPr>
                        <a:t>Floating</a:t>
                      </a:r>
                      <a:br>
                        <a:rPr lang="en-GB" sz="1200" dirty="0">
                          <a:effectLst/>
                        </a:rPr>
                      </a:br>
                      <a:r>
                        <a:rPr lang="en-GB" sz="1200" dirty="0">
                          <a:effectLst/>
                        </a:rPr>
                        <a:t>Point</a:t>
                      </a:r>
                    </a:p>
                  </a:txBody>
                  <a:tcPr marL="121872" marR="121872" anchor="ctr"/>
                </a:tc>
                <a:extLst>
                  <a:ext uri="{0D108BD9-81ED-4DB2-BD59-A6C34878D82A}">
                    <a16:rowId xmlns:a16="http://schemas.microsoft.com/office/drawing/2014/main" val="10000"/>
                  </a:ext>
                </a:extLst>
              </a:tr>
              <a:tr h="906585">
                <a:tc>
                  <a:txBody>
                    <a:bodyPr/>
                    <a:lstStyle/>
                    <a:p>
                      <a:pPr algn="ctr"/>
                      <a:r>
                        <a:rPr lang="en-GB" sz="1200" dirty="0">
                          <a:solidFill>
                            <a:schemeClr val="tx1"/>
                          </a:solidFill>
                          <a:effectLst/>
                        </a:rPr>
                        <a:t>Cortex-M0</a:t>
                      </a:r>
                    </a:p>
                  </a:txBody>
                  <a:tcPr marL="121872" marR="121872" anchor="ctr"/>
                </a:tc>
                <a:tc>
                  <a:txBody>
                    <a:bodyPr/>
                    <a:lstStyle/>
                    <a:p>
                      <a:pPr algn="ctr"/>
                      <a:r>
                        <a:rPr lang="en-GB" sz="1200" dirty="0">
                          <a:solidFill>
                            <a:schemeClr val="tx1"/>
                          </a:solidFill>
                          <a:effectLst/>
                        </a:rPr>
                        <a:t>Armv6-M</a:t>
                      </a:r>
                    </a:p>
                  </a:txBody>
                  <a:tcPr marL="121872" marR="121872" anchor="ctr"/>
                </a:tc>
                <a:tc>
                  <a:txBody>
                    <a:bodyPr/>
                    <a:lstStyle/>
                    <a:p>
                      <a:pPr algn="ctr"/>
                      <a:r>
                        <a:rPr lang="en-GB" sz="1200" u="none" strike="noStrike" dirty="0">
                          <a:solidFill>
                            <a:schemeClr val="tx1"/>
                          </a:solidFill>
                          <a:effectLst/>
                        </a:rPr>
                        <a:t>Von Neumann</a:t>
                      </a:r>
                      <a:endParaRPr lang="en-GB" sz="1200" dirty="0">
                        <a:solidFill>
                          <a:schemeClr val="tx1"/>
                        </a:solidFill>
                        <a:effectLst/>
                      </a:endParaRPr>
                    </a:p>
                  </a:txBody>
                  <a:tcPr marL="121872" marR="121872" anchor="ctr"/>
                </a:tc>
                <a:tc>
                  <a:txBody>
                    <a:bodyPr/>
                    <a:lstStyle/>
                    <a:p>
                      <a:pPr algn="ctr"/>
                      <a:r>
                        <a:rPr lang="en-GB" sz="1200" dirty="0">
                          <a:solidFill>
                            <a:schemeClr val="tx1"/>
                          </a:solidFill>
                          <a:effectLst/>
                        </a:rPr>
                        <a:t>Most</a:t>
                      </a:r>
                    </a:p>
                  </a:txBody>
                  <a:tcPr marL="121872" marR="121872" anchor="ctr"/>
                </a:tc>
                <a:tc>
                  <a:txBody>
                    <a:bodyPr/>
                    <a:lstStyle/>
                    <a:p>
                      <a:pPr algn="ctr"/>
                      <a:r>
                        <a:rPr lang="en-GB" sz="1200" dirty="0">
                          <a:solidFill>
                            <a:schemeClr val="tx1"/>
                          </a:solidFill>
                          <a:effectLst/>
                        </a:rPr>
                        <a:t>Subset</a:t>
                      </a:r>
                    </a:p>
                  </a:txBody>
                  <a:tcPr marL="121872" marR="121872" anchor="ctr"/>
                </a:tc>
                <a:tc>
                  <a:txBody>
                    <a:bodyPr/>
                    <a:lstStyle/>
                    <a:p>
                      <a:pPr algn="ctr"/>
                      <a:r>
                        <a:rPr lang="en-GB" sz="1200" dirty="0">
                          <a:solidFill>
                            <a:schemeClr val="tx1"/>
                          </a:solidFill>
                          <a:effectLst/>
                        </a:rPr>
                        <a:t>1 or 32 cycle</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extLst>
                  <a:ext uri="{0D108BD9-81ED-4DB2-BD59-A6C34878D82A}">
                    <a16:rowId xmlns:a16="http://schemas.microsoft.com/office/drawing/2014/main" val="10001"/>
                  </a:ext>
                </a:extLst>
              </a:tr>
              <a:tr h="906585">
                <a:tc>
                  <a:txBody>
                    <a:bodyPr/>
                    <a:lstStyle/>
                    <a:p>
                      <a:pPr algn="ctr"/>
                      <a:r>
                        <a:rPr lang="en-GB" sz="1200" dirty="0">
                          <a:solidFill>
                            <a:schemeClr val="tx1"/>
                          </a:solidFill>
                          <a:effectLst/>
                        </a:rPr>
                        <a:t>Cortex-M0+</a:t>
                      </a:r>
                    </a:p>
                  </a:txBody>
                  <a:tcPr marL="121872" marR="121872" anchor="ctr"/>
                </a:tc>
                <a:tc>
                  <a:txBody>
                    <a:bodyPr/>
                    <a:lstStyle/>
                    <a:p>
                      <a:pPr algn="ctr"/>
                      <a:r>
                        <a:rPr lang="en-GB" sz="1200" dirty="0">
                          <a:solidFill>
                            <a:schemeClr val="tx1"/>
                          </a:solidFill>
                          <a:effectLst/>
                        </a:rPr>
                        <a:t>Armv6-M</a:t>
                      </a:r>
                    </a:p>
                  </a:txBody>
                  <a:tcPr marL="121872" marR="121872" anchor="ctr"/>
                </a:tc>
                <a:tc>
                  <a:txBody>
                    <a:bodyPr/>
                    <a:lstStyle/>
                    <a:p>
                      <a:pPr algn="ctr"/>
                      <a:r>
                        <a:rPr lang="en-GB" sz="1200" u="none" strike="noStrike" dirty="0">
                          <a:solidFill>
                            <a:schemeClr val="tx1"/>
                          </a:solidFill>
                          <a:effectLst/>
                        </a:rPr>
                        <a:t>Von Neumann</a:t>
                      </a:r>
                      <a:endParaRPr lang="en-GB" sz="1200" dirty="0">
                        <a:solidFill>
                          <a:schemeClr val="tx1"/>
                        </a:solidFill>
                        <a:effectLst/>
                      </a:endParaRPr>
                    </a:p>
                  </a:txBody>
                  <a:tcPr marL="121872" marR="121872" anchor="ctr"/>
                </a:tc>
                <a:tc>
                  <a:txBody>
                    <a:bodyPr/>
                    <a:lstStyle/>
                    <a:p>
                      <a:pPr algn="ctr"/>
                      <a:r>
                        <a:rPr lang="en-GB" sz="1200" dirty="0">
                          <a:solidFill>
                            <a:schemeClr val="tx1"/>
                          </a:solidFill>
                          <a:effectLst/>
                        </a:rPr>
                        <a:t>Most</a:t>
                      </a:r>
                    </a:p>
                  </a:txBody>
                  <a:tcPr marL="121872" marR="121872" anchor="ctr"/>
                </a:tc>
                <a:tc>
                  <a:txBody>
                    <a:bodyPr/>
                    <a:lstStyle/>
                    <a:p>
                      <a:pPr algn="ctr"/>
                      <a:r>
                        <a:rPr lang="en-GB" sz="1200" dirty="0">
                          <a:solidFill>
                            <a:schemeClr val="tx1"/>
                          </a:solidFill>
                          <a:effectLst/>
                        </a:rPr>
                        <a:t>Subset</a:t>
                      </a:r>
                    </a:p>
                  </a:txBody>
                  <a:tcPr marL="121872" marR="121872" anchor="ctr"/>
                </a:tc>
                <a:tc>
                  <a:txBody>
                    <a:bodyPr/>
                    <a:lstStyle/>
                    <a:p>
                      <a:pPr algn="ctr"/>
                      <a:r>
                        <a:rPr lang="en-GB" sz="1200" dirty="0">
                          <a:solidFill>
                            <a:schemeClr val="tx1"/>
                          </a:solidFill>
                          <a:effectLst/>
                        </a:rPr>
                        <a:t>1 or 32 cycle</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extLst>
                  <a:ext uri="{0D108BD9-81ED-4DB2-BD59-A6C34878D82A}">
                    <a16:rowId xmlns:a16="http://schemas.microsoft.com/office/drawing/2014/main" val="10002"/>
                  </a:ext>
                </a:extLst>
              </a:tr>
              <a:tr h="906585">
                <a:tc>
                  <a:txBody>
                    <a:bodyPr/>
                    <a:lstStyle/>
                    <a:p>
                      <a:pPr algn="ctr"/>
                      <a:r>
                        <a:rPr lang="en-GB" sz="1200" dirty="0">
                          <a:solidFill>
                            <a:schemeClr val="tx1"/>
                          </a:solidFill>
                          <a:effectLst/>
                        </a:rPr>
                        <a:t>Cortex-M1</a:t>
                      </a:r>
                    </a:p>
                  </a:txBody>
                  <a:tcPr marL="121872" marR="121872" anchor="ctr"/>
                </a:tc>
                <a:tc>
                  <a:txBody>
                    <a:bodyPr/>
                    <a:lstStyle/>
                    <a:p>
                      <a:pPr algn="ctr"/>
                      <a:r>
                        <a:rPr lang="en-GB" sz="1200" dirty="0">
                          <a:solidFill>
                            <a:schemeClr val="tx1"/>
                          </a:solidFill>
                          <a:effectLst/>
                        </a:rPr>
                        <a:t>Armv6-M</a:t>
                      </a:r>
                    </a:p>
                  </a:txBody>
                  <a:tcPr marL="121872" marR="121872" anchor="ctr"/>
                </a:tc>
                <a:tc>
                  <a:txBody>
                    <a:bodyPr/>
                    <a:lstStyle/>
                    <a:p>
                      <a:pPr algn="ctr"/>
                      <a:r>
                        <a:rPr lang="en-GB" sz="1200" u="none" strike="noStrike" dirty="0">
                          <a:solidFill>
                            <a:schemeClr val="tx1"/>
                          </a:solidFill>
                          <a:effectLst/>
                        </a:rPr>
                        <a:t>Von Neumann</a:t>
                      </a:r>
                      <a:endParaRPr lang="en-GB" sz="1200" dirty="0">
                        <a:solidFill>
                          <a:schemeClr val="tx1"/>
                        </a:solidFill>
                        <a:effectLst/>
                      </a:endParaRPr>
                    </a:p>
                  </a:txBody>
                  <a:tcPr marL="121872" marR="121872" anchor="ctr"/>
                </a:tc>
                <a:tc>
                  <a:txBody>
                    <a:bodyPr/>
                    <a:lstStyle/>
                    <a:p>
                      <a:pPr algn="ctr"/>
                      <a:r>
                        <a:rPr lang="en-GB" sz="1200" dirty="0">
                          <a:solidFill>
                            <a:schemeClr val="tx1"/>
                          </a:solidFill>
                          <a:effectLst/>
                        </a:rPr>
                        <a:t>Most</a:t>
                      </a:r>
                    </a:p>
                  </a:txBody>
                  <a:tcPr marL="121872" marR="121872" anchor="ctr"/>
                </a:tc>
                <a:tc>
                  <a:txBody>
                    <a:bodyPr/>
                    <a:lstStyle/>
                    <a:p>
                      <a:pPr algn="ctr"/>
                      <a:r>
                        <a:rPr lang="en-GB" sz="1200" dirty="0">
                          <a:solidFill>
                            <a:schemeClr val="tx1"/>
                          </a:solidFill>
                          <a:effectLst/>
                        </a:rPr>
                        <a:t>Subset</a:t>
                      </a:r>
                    </a:p>
                  </a:txBody>
                  <a:tcPr marL="121872" marR="121872" anchor="ctr"/>
                </a:tc>
                <a:tc>
                  <a:txBody>
                    <a:bodyPr/>
                    <a:lstStyle/>
                    <a:p>
                      <a:pPr algn="ctr"/>
                      <a:r>
                        <a:rPr lang="en-GB" sz="1200" dirty="0">
                          <a:solidFill>
                            <a:schemeClr val="tx1"/>
                          </a:solidFill>
                          <a:effectLst/>
                        </a:rPr>
                        <a:t>3 or 33 cycle</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extLst>
                  <a:ext uri="{0D108BD9-81ED-4DB2-BD59-A6C34878D82A}">
                    <a16:rowId xmlns:a16="http://schemas.microsoft.com/office/drawing/2014/main" val="10003"/>
                  </a:ext>
                </a:extLst>
              </a:tr>
              <a:tr h="647561">
                <a:tc>
                  <a:txBody>
                    <a:bodyPr/>
                    <a:lstStyle/>
                    <a:p>
                      <a:pPr algn="ctr"/>
                      <a:r>
                        <a:rPr lang="en-GB" sz="1200" dirty="0">
                          <a:solidFill>
                            <a:schemeClr val="tx1"/>
                          </a:solidFill>
                          <a:effectLst/>
                        </a:rPr>
                        <a:t>Cortex-M3</a:t>
                      </a:r>
                    </a:p>
                  </a:txBody>
                  <a:tcPr marL="121872" marR="121872" anchor="ctr"/>
                </a:tc>
                <a:tc>
                  <a:txBody>
                    <a:bodyPr/>
                    <a:lstStyle/>
                    <a:p>
                      <a:pPr algn="ctr"/>
                      <a:r>
                        <a:rPr lang="en-GB" sz="1200" dirty="0">
                          <a:solidFill>
                            <a:schemeClr val="tx1"/>
                          </a:solidFill>
                          <a:effectLst/>
                        </a:rPr>
                        <a:t>Armv7-M</a:t>
                      </a:r>
                    </a:p>
                  </a:txBody>
                  <a:tcPr marL="121872" marR="121872" anchor="ctr"/>
                </a:tc>
                <a:tc>
                  <a:txBody>
                    <a:bodyPr/>
                    <a:lstStyle/>
                    <a:p>
                      <a:pPr algn="ctr"/>
                      <a:r>
                        <a:rPr lang="en-GB" sz="1200" u="none" strike="noStrike" dirty="0">
                          <a:solidFill>
                            <a:schemeClr val="tx1"/>
                          </a:solidFill>
                          <a:effectLst/>
                        </a:rPr>
                        <a:t>Harvard</a:t>
                      </a:r>
                      <a:endParaRPr lang="en-GB" sz="1200" dirty="0">
                        <a:solidFill>
                          <a:schemeClr val="tx1"/>
                        </a:solidFill>
                        <a:effectLst/>
                      </a:endParaRPr>
                    </a:p>
                  </a:txBody>
                  <a:tcPr marL="121872" marR="121872" anchor="ctr"/>
                </a:tc>
                <a:tc>
                  <a:txBody>
                    <a:bodyPr/>
                    <a:lstStyle/>
                    <a:p>
                      <a:pPr algn="ctr" fontAlgn="ctr"/>
                      <a:r>
                        <a:rPr lang="en-GB" sz="1200" dirty="0">
                          <a:solidFill>
                            <a:schemeClr val="tx1"/>
                          </a:solidFill>
                          <a:effectLst/>
                        </a:rPr>
                        <a:t>Entire</a:t>
                      </a:r>
                    </a:p>
                  </a:txBody>
                  <a:tcPr marL="121872" marR="121872" anchor="ctr"/>
                </a:tc>
                <a:tc>
                  <a:txBody>
                    <a:bodyPr/>
                    <a:lstStyle/>
                    <a:p>
                      <a:pPr algn="ctr" fontAlgn="ctr"/>
                      <a:r>
                        <a:rPr lang="en-GB" sz="1200" dirty="0">
                          <a:solidFill>
                            <a:schemeClr val="tx1"/>
                          </a:solidFill>
                          <a:effectLst/>
                        </a:rPr>
                        <a:t>Entire</a:t>
                      </a:r>
                    </a:p>
                  </a:txBody>
                  <a:tcPr marL="121872" marR="121872" anchor="ctr"/>
                </a:tc>
                <a:tc>
                  <a:txBody>
                    <a:bodyPr/>
                    <a:lstStyle/>
                    <a:p>
                      <a:pPr algn="ctr" fontAlgn="ctr"/>
                      <a:r>
                        <a:rPr lang="en-GB" sz="1200" dirty="0">
                          <a:solidFill>
                            <a:schemeClr val="tx1"/>
                          </a:solidFill>
                          <a:effectLst/>
                        </a:rPr>
                        <a:t>1 cycle</a:t>
                      </a:r>
                    </a:p>
                  </a:txBody>
                  <a:tcPr marL="121872" marR="121872" anchor="ctr"/>
                </a:tc>
                <a:tc>
                  <a:txBody>
                    <a:bodyPr/>
                    <a:lstStyle/>
                    <a:p>
                      <a:pPr algn="ctr" fontAlgn="ctr"/>
                      <a:r>
                        <a:rPr lang="en-GB" sz="1200" dirty="0">
                          <a:solidFill>
                            <a:schemeClr val="tx1"/>
                          </a:solidFill>
                          <a:effectLst/>
                        </a:rPr>
                        <a:t>Yes</a:t>
                      </a:r>
                    </a:p>
                  </a:txBody>
                  <a:tcPr marL="121872" marR="121872" anchor="ctr"/>
                </a:tc>
                <a:tc>
                  <a:txBody>
                    <a:bodyPr/>
                    <a:lstStyle/>
                    <a:p>
                      <a:pPr algn="ctr" fontAlgn="ctr"/>
                      <a:r>
                        <a:rPr lang="en-GB" sz="1200" dirty="0">
                          <a:solidFill>
                            <a:schemeClr val="tx1"/>
                          </a:solidFill>
                          <a:effectLst/>
                        </a:rPr>
                        <a:t>Yes</a:t>
                      </a:r>
                    </a:p>
                  </a:txBody>
                  <a:tcPr marL="121872" marR="121872" anchor="ctr"/>
                </a:tc>
                <a:tc>
                  <a:txBody>
                    <a:bodyPr/>
                    <a:lstStyle/>
                    <a:p>
                      <a:pPr algn="ctr" fontAlgn="ctr"/>
                      <a:r>
                        <a:rPr lang="en-GB" sz="1200" dirty="0">
                          <a:solidFill>
                            <a:schemeClr val="tx1"/>
                          </a:solidFill>
                          <a:effectLst/>
                        </a:rPr>
                        <a:t>No</a:t>
                      </a:r>
                    </a:p>
                  </a:txBody>
                  <a:tcPr marL="121872" marR="121872" anchor="ctr"/>
                </a:tc>
                <a:tc>
                  <a:txBody>
                    <a:bodyPr/>
                    <a:lstStyle/>
                    <a:p>
                      <a:pPr algn="ctr" fontAlgn="ctr"/>
                      <a:r>
                        <a:rPr lang="en-GB" sz="1200" dirty="0">
                          <a:solidFill>
                            <a:schemeClr val="tx1"/>
                          </a:solidFill>
                          <a:effectLst/>
                        </a:rPr>
                        <a:t>No</a:t>
                      </a:r>
                    </a:p>
                  </a:txBody>
                  <a:tcPr marL="121872" marR="121872" anchor="ctr"/>
                </a:tc>
                <a:extLst>
                  <a:ext uri="{0D108BD9-81ED-4DB2-BD59-A6C34878D82A}">
                    <a16:rowId xmlns:a16="http://schemas.microsoft.com/office/drawing/2014/main" val="10004"/>
                  </a:ext>
                </a:extLst>
              </a:tr>
              <a:tr h="647561">
                <a:tc>
                  <a:txBody>
                    <a:bodyPr/>
                    <a:lstStyle/>
                    <a:p>
                      <a:pPr algn="ctr"/>
                      <a:r>
                        <a:rPr lang="en-GB" sz="1200" dirty="0">
                          <a:solidFill>
                            <a:schemeClr val="tx1"/>
                          </a:solidFill>
                          <a:effectLst/>
                        </a:rPr>
                        <a:t>Cortex-M4</a:t>
                      </a:r>
                    </a:p>
                  </a:txBody>
                  <a:tcPr marL="121872" marR="121872" anchor="ctr"/>
                </a:tc>
                <a:tc>
                  <a:txBody>
                    <a:bodyPr/>
                    <a:lstStyle/>
                    <a:p>
                      <a:pPr algn="ctr"/>
                      <a:r>
                        <a:rPr lang="en-GB" sz="1200" dirty="0">
                          <a:solidFill>
                            <a:schemeClr val="tx1"/>
                          </a:solidFill>
                          <a:effectLst/>
                        </a:rPr>
                        <a:t>Armv7E-M</a:t>
                      </a:r>
                    </a:p>
                  </a:txBody>
                  <a:tcPr marL="121872" marR="121872" anchor="ctr"/>
                </a:tc>
                <a:tc>
                  <a:txBody>
                    <a:bodyPr/>
                    <a:lstStyle/>
                    <a:p>
                      <a:pPr algn="ctr"/>
                      <a:r>
                        <a:rPr lang="en-GB" sz="1200" u="none" strike="noStrike" dirty="0">
                          <a:solidFill>
                            <a:schemeClr val="tx1"/>
                          </a:solidFill>
                          <a:effectLst/>
                        </a:rPr>
                        <a:t>Harvard</a:t>
                      </a:r>
                      <a:endParaRPr lang="en-GB" sz="1200" dirty="0">
                        <a:solidFill>
                          <a:schemeClr val="tx1"/>
                        </a:solidFill>
                        <a:effectLst/>
                      </a:endParaRPr>
                    </a:p>
                  </a:txBody>
                  <a:tcPr marL="121872" marR="121872" anchor="ctr"/>
                </a:tc>
                <a:tc>
                  <a:txBody>
                    <a:bodyPr/>
                    <a:lstStyle/>
                    <a:p>
                      <a:pPr algn="ctr" fontAlgn="ctr"/>
                      <a:r>
                        <a:rPr lang="en-GB" sz="1200" dirty="0">
                          <a:solidFill>
                            <a:schemeClr val="tx1"/>
                          </a:solidFill>
                          <a:effectLst/>
                        </a:rPr>
                        <a:t>Entire</a:t>
                      </a:r>
                    </a:p>
                  </a:txBody>
                  <a:tcPr marL="121872" marR="121872" anchor="ctr"/>
                </a:tc>
                <a:tc>
                  <a:txBody>
                    <a:bodyPr/>
                    <a:lstStyle/>
                    <a:p>
                      <a:pPr algn="ctr" fontAlgn="ctr"/>
                      <a:r>
                        <a:rPr lang="en-GB" sz="1200" dirty="0">
                          <a:solidFill>
                            <a:schemeClr val="tx1"/>
                          </a:solidFill>
                          <a:effectLst/>
                        </a:rPr>
                        <a:t>Entire</a:t>
                      </a:r>
                    </a:p>
                  </a:txBody>
                  <a:tcPr marL="121872" marR="121872" anchor="ctr"/>
                </a:tc>
                <a:tc>
                  <a:txBody>
                    <a:bodyPr/>
                    <a:lstStyle/>
                    <a:p>
                      <a:pPr algn="ctr" fontAlgn="ctr"/>
                      <a:r>
                        <a:rPr lang="en-GB" sz="1200" dirty="0">
                          <a:solidFill>
                            <a:schemeClr val="tx1"/>
                          </a:solidFill>
                          <a:effectLst/>
                        </a:rPr>
                        <a:t>1 cycle</a:t>
                      </a:r>
                    </a:p>
                  </a:txBody>
                  <a:tcPr marL="121872" marR="121872" anchor="ctr"/>
                </a:tc>
                <a:tc>
                  <a:txBody>
                    <a:bodyPr/>
                    <a:lstStyle/>
                    <a:p>
                      <a:pPr algn="ctr" fontAlgn="ctr"/>
                      <a:r>
                        <a:rPr lang="en-GB" sz="1200" dirty="0">
                          <a:solidFill>
                            <a:schemeClr val="tx1"/>
                          </a:solidFill>
                          <a:effectLst/>
                        </a:rPr>
                        <a:t>Yes</a:t>
                      </a:r>
                    </a:p>
                  </a:txBody>
                  <a:tcPr marL="121872" marR="121872" anchor="ctr"/>
                </a:tc>
                <a:tc>
                  <a:txBody>
                    <a:bodyPr/>
                    <a:lstStyle/>
                    <a:p>
                      <a:pPr algn="ctr" fontAlgn="ctr"/>
                      <a:r>
                        <a:rPr lang="en-GB" sz="1200" dirty="0">
                          <a:solidFill>
                            <a:schemeClr val="tx1"/>
                          </a:solidFill>
                          <a:effectLst/>
                        </a:rPr>
                        <a:t>Yes</a:t>
                      </a:r>
                    </a:p>
                  </a:txBody>
                  <a:tcPr marL="121872" marR="121872" anchor="ctr"/>
                </a:tc>
                <a:tc>
                  <a:txBody>
                    <a:bodyPr/>
                    <a:lstStyle/>
                    <a:p>
                      <a:pPr algn="ctr" fontAlgn="ctr"/>
                      <a:r>
                        <a:rPr lang="en-GB" sz="1200" dirty="0">
                          <a:solidFill>
                            <a:schemeClr val="tx1"/>
                          </a:solidFill>
                          <a:effectLst/>
                        </a:rPr>
                        <a:t>Yes</a:t>
                      </a:r>
                    </a:p>
                  </a:txBody>
                  <a:tcPr marL="121872" marR="121872" anchor="ctr"/>
                </a:tc>
                <a:tc>
                  <a:txBody>
                    <a:bodyPr/>
                    <a:lstStyle/>
                    <a:p>
                      <a:pPr algn="ctr"/>
                      <a:r>
                        <a:rPr lang="en-GB" sz="1200" dirty="0">
                          <a:solidFill>
                            <a:schemeClr val="tx1"/>
                          </a:solidFill>
                          <a:effectLst/>
                        </a:rPr>
                        <a:t>Optional</a:t>
                      </a:r>
                    </a:p>
                  </a:txBody>
                  <a:tcPr marL="121872" marR="12187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1031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Processor</a:t>
            </a:r>
            <a:endParaRPr lang="en-US" dirty="0"/>
          </a:p>
        </p:txBody>
      </p:sp>
      <p:graphicFrame>
        <p:nvGraphicFramePr>
          <p:cNvPr id="6" name="Diagram 5">
            <a:extLst>
              <a:ext uri="{FF2B5EF4-FFF2-40B4-BE49-F238E27FC236}">
                <a16:creationId xmlns:a16="http://schemas.microsoft.com/office/drawing/2014/main" id="{6C503D19-AFC6-44F9-B10B-B6C9672DF878}"/>
              </a:ext>
            </a:extLst>
          </p:cNvPr>
          <p:cNvGraphicFramePr/>
          <p:nvPr>
            <p:extLst>
              <p:ext uri="{D42A27DB-BD31-4B8C-83A1-F6EECF244321}">
                <p14:modId xmlns:p14="http://schemas.microsoft.com/office/powerpoint/2010/main" val="968712201"/>
              </p:ext>
            </p:extLst>
          </p:nvPr>
        </p:nvGraphicFramePr>
        <p:xfrm>
          <a:off x="348207" y="1030515"/>
          <a:ext cx="11084582" cy="5036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678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Processor v  Arm Architectures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An Arm architecture:</a:t>
            </a:r>
          </a:p>
          <a:p>
            <a:pPr lvl="1"/>
            <a:r>
              <a:rPr lang="en-GB" dirty="0"/>
              <a:t>Describes the details of data storage structures (registers, memories)</a:t>
            </a:r>
          </a:p>
          <a:p>
            <a:pPr lvl="1"/>
            <a:r>
              <a:rPr lang="en-GB" dirty="0"/>
              <a:t>Explains the architectures of the instruction sets and programmer’s model</a:t>
            </a:r>
          </a:p>
          <a:p>
            <a:pPr lvl="1"/>
            <a:r>
              <a:rPr lang="en-GB" dirty="0"/>
              <a:t>Outlines how the processor handles exceptions</a:t>
            </a:r>
          </a:p>
          <a:p>
            <a:pPr marL="0" lvl="1" indent="0">
              <a:spcAft>
                <a:spcPts val="1600"/>
              </a:spcAft>
              <a:buNone/>
            </a:pPr>
            <a:r>
              <a:rPr lang="en-GB" sz="2400" dirty="0"/>
              <a:t>This is all documented in the </a:t>
            </a:r>
            <a:r>
              <a:rPr lang="en-IN" altLang="en-US" sz="2400" dirty="0">
                <a:ea typeface="ＭＳ Ｐゴシック" panose="020B0600070205080204" pitchFamily="34" charset="-128"/>
              </a:rPr>
              <a:t>Arm v6-M </a:t>
            </a:r>
            <a:r>
              <a:rPr lang="en-GB" sz="2400" dirty="0"/>
              <a:t>Architecture Reference Manual</a:t>
            </a:r>
            <a:endParaRPr lang="en-US" altLang="en-US" sz="2400" dirty="0"/>
          </a:p>
        </p:txBody>
      </p:sp>
    </p:spTree>
    <p:extLst>
      <p:ext uri="{BB962C8B-B14F-4D97-AF65-F5344CB8AC3E}">
        <p14:creationId xmlns:p14="http://schemas.microsoft.com/office/powerpoint/2010/main" val="170139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Processor v Arm Architectures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Arm processors</a:t>
            </a:r>
            <a:endParaRPr lang="en-US" altLang="en-US" dirty="0">
              <a:ea typeface="ＭＳ Ｐゴシック" panose="020B0600070205080204" pitchFamily="34" charset="-128"/>
            </a:endParaRPr>
          </a:p>
          <a:p>
            <a:pPr lvl="1">
              <a:spcBef>
                <a:spcPts val="600"/>
              </a:spcBef>
            </a:pPr>
            <a:r>
              <a:rPr lang="en-GB" dirty="0"/>
              <a:t>Are developed using one of the Arm architectures</a:t>
            </a:r>
          </a:p>
          <a:p>
            <a:pPr lvl="1">
              <a:spcBef>
                <a:spcPts val="600"/>
              </a:spcBef>
            </a:pPr>
            <a:r>
              <a:rPr lang="en-GB" dirty="0"/>
              <a:t>Contain more implementation-related information</a:t>
            </a:r>
          </a:p>
          <a:p>
            <a:pPr marL="0" lvl="1" indent="0">
              <a:spcAft>
                <a:spcPts val="1600"/>
              </a:spcAft>
              <a:buNone/>
            </a:pPr>
            <a:r>
              <a:rPr lang="en-GB" sz="2400" dirty="0"/>
              <a:t>This is all documented in the processor’s technical reference manual.</a:t>
            </a:r>
          </a:p>
          <a:p>
            <a:pPr marL="0" lvl="1" indent="0">
              <a:spcAft>
                <a:spcPts val="1600"/>
              </a:spcAft>
              <a:buNone/>
            </a:pPr>
            <a:r>
              <a:rPr lang="en-GB" sz="2400" dirty="0"/>
              <a:t>Example: Cortex-M0: v6-M</a:t>
            </a:r>
            <a:endParaRPr lang="en-US" altLang="en-US" sz="2400" dirty="0"/>
          </a:p>
        </p:txBody>
      </p:sp>
      <p:sp>
        <p:nvSpPr>
          <p:cNvPr id="6" name="TextBox 5">
            <a:extLst>
              <a:ext uri="{FF2B5EF4-FFF2-40B4-BE49-F238E27FC236}">
                <a16:creationId xmlns:a16="http://schemas.microsoft.com/office/drawing/2014/main" id="{08675EE9-31D8-4E17-B19C-BA44525B5AFD}"/>
              </a:ext>
            </a:extLst>
          </p:cNvPr>
          <p:cNvSpPr txBox="1"/>
          <p:nvPr/>
        </p:nvSpPr>
        <p:spPr>
          <a:xfrm>
            <a:off x="10271103" y="6161223"/>
            <a:ext cx="1708706" cy="261610"/>
          </a:xfrm>
          <a:prstGeom prst="rect">
            <a:avLst/>
          </a:prstGeom>
          <a:noFill/>
        </p:spPr>
        <p:txBody>
          <a:bodyPr wrap="square" rtlCol="0">
            <a:spAutoFit/>
          </a:bodyPr>
          <a:lstStyle/>
          <a:p>
            <a:r>
              <a:rPr lang="en-GB" sz="1100" b="0" dirty="0"/>
              <a:t>As of Sept 2013</a:t>
            </a:r>
          </a:p>
        </p:txBody>
      </p:sp>
      <p:sp>
        <p:nvSpPr>
          <p:cNvPr id="7" name="Rounded Rectangle 43">
            <a:extLst>
              <a:ext uri="{FF2B5EF4-FFF2-40B4-BE49-F238E27FC236}">
                <a16:creationId xmlns:a16="http://schemas.microsoft.com/office/drawing/2014/main" id="{1E04AE76-B29F-4A83-B514-BFCDB05C3004}"/>
              </a:ext>
            </a:extLst>
          </p:cNvPr>
          <p:cNvSpPr/>
          <p:nvPr/>
        </p:nvSpPr>
        <p:spPr bwMode="auto">
          <a:xfrm>
            <a:off x="4908749" y="4899026"/>
            <a:ext cx="1904256" cy="619125"/>
          </a:xfrm>
          <a:prstGeom prst="round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v6-M</a:t>
            </a:r>
          </a:p>
          <a:p>
            <a:pPr algn="ctr">
              <a:defRPr/>
            </a:pPr>
            <a:r>
              <a:rPr lang="en-GB" sz="1200" dirty="0">
                <a:cs typeface="Arial" charset="0"/>
              </a:rPr>
              <a:t>Architecture</a:t>
            </a:r>
          </a:p>
        </p:txBody>
      </p:sp>
      <p:sp>
        <p:nvSpPr>
          <p:cNvPr id="8" name="Rounded Rectangle 44">
            <a:extLst>
              <a:ext uri="{FF2B5EF4-FFF2-40B4-BE49-F238E27FC236}">
                <a16:creationId xmlns:a16="http://schemas.microsoft.com/office/drawing/2014/main" id="{9EED1926-FC60-446A-BFC8-331193DA4EE9}"/>
              </a:ext>
            </a:extLst>
          </p:cNvPr>
          <p:cNvSpPr/>
          <p:nvPr/>
        </p:nvSpPr>
        <p:spPr bwMode="auto">
          <a:xfrm>
            <a:off x="1049457" y="4375151"/>
            <a:ext cx="1904256" cy="619125"/>
          </a:xfrm>
          <a:prstGeom prst="roundRect">
            <a:avLst/>
          </a:prstGeom>
          <a:solidFill>
            <a:schemeClr val="accent2">
              <a:lumMod val="20000"/>
              <a:lumOff val="80000"/>
            </a:schemeClr>
          </a:solidFill>
          <a:ln w="190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v6</a:t>
            </a:r>
          </a:p>
          <a:p>
            <a:pPr algn="ctr">
              <a:defRPr/>
            </a:pPr>
            <a:r>
              <a:rPr lang="en-GB" sz="1200" dirty="0">
                <a:cs typeface="Arial" charset="0"/>
              </a:rPr>
              <a:t>Architecture</a:t>
            </a:r>
          </a:p>
        </p:txBody>
      </p:sp>
      <p:sp>
        <p:nvSpPr>
          <p:cNvPr id="9" name="Rounded Rectangle 45">
            <a:extLst>
              <a:ext uri="{FF2B5EF4-FFF2-40B4-BE49-F238E27FC236}">
                <a16:creationId xmlns:a16="http://schemas.microsoft.com/office/drawing/2014/main" id="{0F965CB0-92EA-49BE-8279-64C70216C915}"/>
              </a:ext>
            </a:extLst>
          </p:cNvPr>
          <p:cNvSpPr/>
          <p:nvPr/>
        </p:nvSpPr>
        <p:spPr bwMode="auto">
          <a:xfrm>
            <a:off x="1049457" y="5518151"/>
            <a:ext cx="1904256" cy="619125"/>
          </a:xfrm>
          <a:prstGeom prst="roundRect">
            <a:avLst/>
          </a:prstGeom>
          <a:solidFill>
            <a:schemeClr val="accent2">
              <a:lumMod val="20000"/>
              <a:lumOff val="80000"/>
            </a:schemeClr>
          </a:solidFill>
          <a:ln w="190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v7-M</a:t>
            </a:r>
          </a:p>
          <a:p>
            <a:pPr algn="ctr">
              <a:defRPr/>
            </a:pPr>
            <a:r>
              <a:rPr lang="en-GB" sz="1200" dirty="0">
                <a:cs typeface="Arial" charset="0"/>
              </a:rPr>
              <a:t>Architecture</a:t>
            </a:r>
          </a:p>
        </p:txBody>
      </p:sp>
      <p:grpSp>
        <p:nvGrpSpPr>
          <p:cNvPr id="10" name="Group 22">
            <a:extLst>
              <a:ext uri="{FF2B5EF4-FFF2-40B4-BE49-F238E27FC236}">
                <a16:creationId xmlns:a16="http://schemas.microsoft.com/office/drawing/2014/main" id="{79C08403-5A6F-46F6-B9AF-57615332AB9A}"/>
              </a:ext>
            </a:extLst>
          </p:cNvPr>
          <p:cNvGrpSpPr>
            <a:grpSpLocks/>
          </p:cNvGrpSpPr>
          <p:nvPr/>
        </p:nvGrpSpPr>
        <p:grpSpPr bwMode="auto">
          <a:xfrm>
            <a:off x="8564920" y="4600575"/>
            <a:ext cx="1635545" cy="1227138"/>
            <a:chOff x="6790786" y="4391025"/>
            <a:chExt cx="1227904" cy="1227904"/>
          </a:xfrm>
          <a:effectLst>
            <a:outerShdw blurRad="50800" dist="38100" dir="2700000" algn="tl" rotWithShape="0">
              <a:prstClr val="black">
                <a:alpha val="40000"/>
              </a:prstClr>
            </a:outerShdw>
          </a:effectLst>
        </p:grpSpPr>
        <p:grpSp>
          <p:nvGrpSpPr>
            <p:cNvPr id="17" name="Group 20">
              <a:extLst>
                <a:ext uri="{FF2B5EF4-FFF2-40B4-BE49-F238E27FC236}">
                  <a16:creationId xmlns:a16="http://schemas.microsoft.com/office/drawing/2014/main" id="{E5AD4D33-7537-4FAB-9F91-C50956A05218}"/>
                </a:ext>
              </a:extLst>
            </p:cNvPr>
            <p:cNvGrpSpPr>
              <a:grpSpLocks/>
            </p:cNvGrpSpPr>
            <p:nvPr/>
          </p:nvGrpSpPr>
          <p:grpSpPr bwMode="auto">
            <a:xfrm>
              <a:off x="6996116" y="4391025"/>
              <a:ext cx="817243" cy="1227904"/>
              <a:chOff x="6767513" y="4391025"/>
              <a:chExt cx="817243" cy="1227904"/>
            </a:xfrm>
          </p:grpSpPr>
          <p:sp>
            <p:nvSpPr>
              <p:cNvPr id="28" name="Rectangle 27">
                <a:extLst>
                  <a:ext uri="{FF2B5EF4-FFF2-40B4-BE49-F238E27FC236}">
                    <a16:creationId xmlns:a16="http://schemas.microsoft.com/office/drawing/2014/main" id="{416788BC-2C66-4C6A-A4AE-EAF3245EE8F6}"/>
                  </a:ext>
                </a:extLst>
              </p:cNvPr>
              <p:cNvSpPr/>
              <p:nvPr/>
            </p:nvSpPr>
            <p:spPr bwMode="auto">
              <a:xfrm>
                <a:off x="676709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9EC68B01-2F3C-4E1C-8273-C8BF9815C340}"/>
                  </a:ext>
                </a:extLst>
              </p:cNvPr>
              <p:cNvSpPr/>
              <p:nvPr/>
            </p:nvSpPr>
            <p:spPr bwMode="auto">
              <a:xfrm>
                <a:off x="6881470"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22BDC1EF-DFB5-4A79-AEE2-AEB0AF530597}"/>
                  </a:ext>
                </a:extLst>
              </p:cNvPr>
              <p:cNvSpPr/>
              <p:nvPr/>
            </p:nvSpPr>
            <p:spPr bwMode="auto">
              <a:xfrm>
                <a:off x="698631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4961F0E4-2FEF-431A-B9C6-5EC0BC9A2DD0}"/>
                  </a:ext>
                </a:extLst>
              </p:cNvPr>
              <p:cNvSpPr/>
              <p:nvPr/>
            </p:nvSpPr>
            <p:spPr bwMode="auto">
              <a:xfrm>
                <a:off x="7100682"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a:extLst>
                  <a:ext uri="{FF2B5EF4-FFF2-40B4-BE49-F238E27FC236}">
                    <a16:creationId xmlns:a16="http://schemas.microsoft.com/office/drawing/2014/main" id="{F2606D25-C9A2-418D-A701-18DBD3EBBE60}"/>
                  </a:ext>
                </a:extLst>
              </p:cNvPr>
              <p:cNvSpPr/>
              <p:nvPr/>
            </p:nvSpPr>
            <p:spPr bwMode="auto">
              <a:xfrm>
                <a:off x="7205522"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33A2744F-7070-4F94-A3B2-7900D3D416A6}"/>
                  </a:ext>
                </a:extLst>
              </p:cNvPr>
              <p:cNvSpPr/>
              <p:nvPr/>
            </p:nvSpPr>
            <p:spPr bwMode="auto">
              <a:xfrm>
                <a:off x="7319894"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3C83D199-F031-4C68-A53A-76B847332FD4}"/>
                  </a:ext>
                </a:extLst>
              </p:cNvPr>
              <p:cNvSpPr/>
              <p:nvPr/>
            </p:nvSpPr>
            <p:spPr bwMode="auto">
              <a:xfrm>
                <a:off x="7424734"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0F469E85-5A79-4E34-8752-BDF40079F352}"/>
                  </a:ext>
                </a:extLst>
              </p:cNvPr>
              <p:cNvSpPr/>
              <p:nvPr/>
            </p:nvSpPr>
            <p:spPr bwMode="auto">
              <a:xfrm>
                <a:off x="753910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18" name="Group 46">
              <a:extLst>
                <a:ext uri="{FF2B5EF4-FFF2-40B4-BE49-F238E27FC236}">
                  <a16:creationId xmlns:a16="http://schemas.microsoft.com/office/drawing/2014/main" id="{7879A8BB-E6B5-4130-910F-7F96A0E29A33}"/>
                </a:ext>
              </a:extLst>
            </p:cNvPr>
            <p:cNvGrpSpPr>
              <a:grpSpLocks/>
            </p:cNvGrpSpPr>
            <p:nvPr/>
          </p:nvGrpSpPr>
          <p:grpSpPr bwMode="auto">
            <a:xfrm rot="5400000">
              <a:off x="6996116" y="4386262"/>
              <a:ext cx="817243" cy="1227904"/>
              <a:chOff x="6767513" y="4391025"/>
              <a:chExt cx="817243" cy="1227904"/>
            </a:xfrm>
          </p:grpSpPr>
          <p:sp>
            <p:nvSpPr>
              <p:cNvPr id="20" name="Rectangle 19">
                <a:extLst>
                  <a:ext uri="{FF2B5EF4-FFF2-40B4-BE49-F238E27FC236}">
                    <a16:creationId xmlns:a16="http://schemas.microsoft.com/office/drawing/2014/main" id="{66A626D9-12DA-41FC-98C9-1A2C4C243781}"/>
                  </a:ext>
                </a:extLst>
              </p:cNvPr>
              <p:cNvSpPr/>
              <p:nvPr/>
            </p:nvSpPr>
            <p:spPr bwMode="auto">
              <a:xfrm>
                <a:off x="6767095"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9F80B57E-6EF1-41AB-AA5A-24225A839BEF}"/>
                  </a:ext>
                </a:extLst>
              </p:cNvPr>
              <p:cNvSpPr/>
              <p:nvPr/>
            </p:nvSpPr>
            <p:spPr bwMode="auto">
              <a:xfrm>
                <a:off x="6881467"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762A8C13-F6AD-4B92-90EA-3B4C54CFD1E0}"/>
                  </a:ext>
                </a:extLst>
              </p:cNvPr>
              <p:cNvSpPr/>
              <p:nvPr/>
            </p:nvSpPr>
            <p:spPr bwMode="auto">
              <a:xfrm>
                <a:off x="6986307"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4854CDC1-F435-4570-A4DD-8D49CC08C3F2}"/>
                  </a:ext>
                </a:extLst>
              </p:cNvPr>
              <p:cNvSpPr/>
              <p:nvPr/>
            </p:nvSpPr>
            <p:spPr bwMode="auto">
              <a:xfrm>
                <a:off x="7100678"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F0DC1BB6-23FA-4529-994B-69FFEE2CA35B}"/>
                  </a:ext>
                </a:extLst>
              </p:cNvPr>
              <p:cNvSpPr/>
              <p:nvPr/>
            </p:nvSpPr>
            <p:spPr bwMode="auto">
              <a:xfrm>
                <a:off x="7205519"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54A82E5A-5CE6-489C-A535-A10A2530FBF2}"/>
                  </a:ext>
                </a:extLst>
              </p:cNvPr>
              <p:cNvSpPr/>
              <p:nvPr/>
            </p:nvSpPr>
            <p:spPr bwMode="auto">
              <a:xfrm>
                <a:off x="7319890"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3FA2473A-815E-4F28-AA6B-6B486A4E961D}"/>
                  </a:ext>
                </a:extLst>
              </p:cNvPr>
              <p:cNvSpPr/>
              <p:nvPr/>
            </p:nvSpPr>
            <p:spPr bwMode="auto">
              <a:xfrm>
                <a:off x="7424731"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50A99F1B-20F5-4E49-8267-059ACCBAB180}"/>
                  </a:ext>
                </a:extLst>
              </p:cNvPr>
              <p:cNvSpPr/>
              <p:nvPr/>
            </p:nvSpPr>
            <p:spPr bwMode="auto">
              <a:xfrm>
                <a:off x="7539102"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19" name="Rectangle 18">
              <a:extLst>
                <a:ext uri="{FF2B5EF4-FFF2-40B4-BE49-F238E27FC236}">
                  <a16:creationId xmlns:a16="http://schemas.microsoft.com/office/drawing/2014/main" id="{DA201F75-4CA1-440A-BCE3-A6328912821F}"/>
                </a:ext>
              </a:extLst>
            </p:cNvPr>
            <p:cNvSpPr/>
            <p:nvPr/>
          </p:nvSpPr>
          <p:spPr bwMode="auto">
            <a:xfrm>
              <a:off x="6881330" y="4472039"/>
              <a:ext cx="1057935" cy="1056346"/>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dirty="0">
                  <a:cs typeface="Arial" charset="0"/>
                </a:rPr>
                <a:t>Arm</a:t>
              </a:r>
            </a:p>
            <a:p>
              <a:pPr algn="ctr">
                <a:defRPr/>
              </a:pPr>
              <a:r>
                <a:rPr lang="en-GB" sz="1200" dirty="0">
                  <a:cs typeface="Arial" charset="0"/>
                </a:rPr>
                <a:t>Cortex-M0</a:t>
              </a:r>
            </a:p>
          </p:txBody>
        </p:sp>
      </p:grpSp>
      <p:sp>
        <p:nvSpPr>
          <p:cNvPr id="11" name="Right Arrow 67">
            <a:extLst>
              <a:ext uri="{FF2B5EF4-FFF2-40B4-BE49-F238E27FC236}">
                <a16:creationId xmlns:a16="http://schemas.microsoft.com/office/drawing/2014/main" id="{15815EB0-D689-48DD-B636-0EA8BD67AF9B}"/>
              </a:ext>
            </a:extLst>
          </p:cNvPr>
          <p:cNvSpPr/>
          <p:nvPr/>
        </p:nvSpPr>
        <p:spPr bwMode="auto">
          <a:xfrm rot="900000">
            <a:off x="3444588" y="4808539"/>
            <a:ext cx="954244" cy="257175"/>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Arial" charset="0"/>
            </a:endParaRPr>
          </a:p>
        </p:txBody>
      </p:sp>
      <p:sp>
        <p:nvSpPr>
          <p:cNvPr id="12" name="Right Arrow 68">
            <a:extLst>
              <a:ext uri="{FF2B5EF4-FFF2-40B4-BE49-F238E27FC236}">
                <a16:creationId xmlns:a16="http://schemas.microsoft.com/office/drawing/2014/main" id="{95B3E3AD-859C-4E97-ACDF-4BDD73A6512A}"/>
              </a:ext>
            </a:extLst>
          </p:cNvPr>
          <p:cNvSpPr/>
          <p:nvPr/>
        </p:nvSpPr>
        <p:spPr bwMode="auto">
          <a:xfrm rot="20700000">
            <a:off x="3438241" y="5356226"/>
            <a:ext cx="954243" cy="257175"/>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Arial" charset="0"/>
            </a:endParaRPr>
          </a:p>
        </p:txBody>
      </p:sp>
      <p:sp>
        <p:nvSpPr>
          <p:cNvPr id="13" name="Right Arrow 69">
            <a:extLst>
              <a:ext uri="{FF2B5EF4-FFF2-40B4-BE49-F238E27FC236}">
                <a16:creationId xmlns:a16="http://schemas.microsoft.com/office/drawing/2014/main" id="{743FEF07-2601-46BC-A816-3F7E8EE30DE5}"/>
              </a:ext>
            </a:extLst>
          </p:cNvPr>
          <p:cNvSpPr/>
          <p:nvPr/>
        </p:nvSpPr>
        <p:spPr bwMode="auto">
          <a:xfrm>
            <a:off x="7204435" y="5089526"/>
            <a:ext cx="956360" cy="257175"/>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cs typeface="Arial" charset="0"/>
            </a:endParaRPr>
          </a:p>
        </p:txBody>
      </p:sp>
      <p:sp>
        <p:nvSpPr>
          <p:cNvPr id="14" name="TextBox 25">
            <a:extLst>
              <a:ext uri="{FF2B5EF4-FFF2-40B4-BE49-F238E27FC236}">
                <a16:creationId xmlns:a16="http://schemas.microsoft.com/office/drawing/2014/main" id="{5A321FD7-75DD-4D81-93D1-69821242BAA9}"/>
              </a:ext>
            </a:extLst>
          </p:cNvPr>
          <p:cNvSpPr txBox="1">
            <a:spLocks noChangeArrowheads="1"/>
          </p:cNvSpPr>
          <p:nvPr/>
        </p:nvSpPr>
        <p:spPr bwMode="auto">
          <a:xfrm>
            <a:off x="3414965" y="4468814"/>
            <a:ext cx="2225864"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Thumb instruction set</a:t>
            </a:r>
          </a:p>
        </p:txBody>
      </p:sp>
      <p:sp>
        <p:nvSpPr>
          <p:cNvPr id="15" name="TextBox 57">
            <a:extLst>
              <a:ext uri="{FF2B5EF4-FFF2-40B4-BE49-F238E27FC236}">
                <a16:creationId xmlns:a16="http://schemas.microsoft.com/office/drawing/2014/main" id="{73011945-45A9-4FC9-AB92-A5F4353BF604}"/>
              </a:ext>
            </a:extLst>
          </p:cNvPr>
          <p:cNvSpPr txBox="1">
            <a:spLocks noChangeArrowheads="1"/>
          </p:cNvSpPr>
          <p:nvPr/>
        </p:nvSpPr>
        <p:spPr bwMode="auto">
          <a:xfrm>
            <a:off x="3527106" y="5702301"/>
            <a:ext cx="222374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Memory map</a:t>
            </a:r>
          </a:p>
          <a:p>
            <a:pPr eaLnBrk="1" hangingPunct="1"/>
            <a:r>
              <a:rPr lang="en-GB" sz="1100" b="0" dirty="0"/>
              <a:t>exception model</a:t>
            </a:r>
          </a:p>
          <a:p>
            <a:pPr eaLnBrk="1" hangingPunct="1"/>
            <a:r>
              <a:rPr lang="en-GB" sz="1100" b="0" dirty="0"/>
              <a:t>Thumb-2 system</a:t>
            </a:r>
          </a:p>
        </p:txBody>
      </p:sp>
      <p:sp>
        <p:nvSpPr>
          <p:cNvPr id="16" name="TextBox 58">
            <a:extLst>
              <a:ext uri="{FF2B5EF4-FFF2-40B4-BE49-F238E27FC236}">
                <a16:creationId xmlns:a16="http://schemas.microsoft.com/office/drawing/2014/main" id="{D76D8203-FB1A-431F-846B-3BCF4309EA0B}"/>
              </a:ext>
            </a:extLst>
          </p:cNvPr>
          <p:cNvSpPr txBox="1">
            <a:spLocks noChangeArrowheads="1"/>
          </p:cNvSpPr>
          <p:nvPr/>
        </p:nvSpPr>
        <p:spPr bwMode="auto">
          <a:xfrm>
            <a:off x="6675476" y="5656263"/>
            <a:ext cx="222374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Low power optimized</a:t>
            </a:r>
          </a:p>
          <a:p>
            <a:pPr eaLnBrk="1" hangingPunct="1"/>
            <a:r>
              <a:rPr lang="en-GB" sz="1100" b="0" dirty="0"/>
              <a:t>design</a:t>
            </a:r>
          </a:p>
        </p:txBody>
      </p:sp>
    </p:spTree>
    <p:extLst>
      <p:ext uri="{BB962C8B-B14F-4D97-AF65-F5344CB8AC3E}">
        <p14:creationId xmlns:p14="http://schemas.microsoft.com/office/powerpoint/2010/main" val="362186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Overview</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32-bit reduced instruction set computing (RISC) processor</a:t>
            </a:r>
          </a:p>
          <a:p>
            <a:r>
              <a:rPr lang="en-GB" dirty="0"/>
              <a:t>Von Neumann architecture</a:t>
            </a:r>
            <a:endParaRPr lang="en-US" altLang="en-US" dirty="0">
              <a:ea typeface="ＭＳ Ｐゴシック" panose="020B0600070205080204" pitchFamily="34" charset="-128"/>
            </a:endParaRPr>
          </a:p>
          <a:p>
            <a:pPr lvl="1"/>
            <a:r>
              <a:rPr lang="en-GB" dirty="0"/>
              <a:t>Both data and instructions share a single bus interface.</a:t>
            </a:r>
            <a:endParaRPr lang="en-US" altLang="en-US" dirty="0">
              <a:ea typeface="ＭＳ Ｐゴシック" panose="020B0600070205080204" pitchFamily="34" charset="-128"/>
            </a:endParaRPr>
          </a:p>
          <a:p>
            <a:r>
              <a:rPr lang="en-GB" dirty="0"/>
              <a:t>Instruction set</a:t>
            </a:r>
            <a:endParaRPr lang="en-US" altLang="en-US" dirty="0">
              <a:ea typeface="ＭＳ Ｐゴシック" panose="020B0600070205080204" pitchFamily="34" charset="-128"/>
            </a:endParaRPr>
          </a:p>
          <a:p>
            <a:pPr lvl="1"/>
            <a:r>
              <a:rPr lang="en-GB" dirty="0"/>
              <a:t>56 instructions as a subset of Thumb-1 (16-bit) and Thumb-2 (16/32-bit)</a:t>
            </a:r>
          </a:p>
          <a:p>
            <a:r>
              <a:rPr lang="en-US" dirty="0"/>
              <a:t>Load-store architecture</a:t>
            </a:r>
            <a:endParaRPr lang="en-US" altLang="en-US" dirty="0"/>
          </a:p>
          <a:p>
            <a:r>
              <a:rPr lang="en-GB" dirty="0"/>
              <a:t>Supported interrupts</a:t>
            </a:r>
            <a:endParaRPr lang="en-US" altLang="en-US" dirty="0">
              <a:ea typeface="ＭＳ Ｐゴシック" panose="020B0600070205080204" pitchFamily="34" charset="-128"/>
            </a:endParaRPr>
          </a:p>
          <a:p>
            <a:pPr lvl="1"/>
            <a:r>
              <a:rPr lang="en-GB" dirty="0"/>
              <a:t>Non-maskable interrupt (NMI) + 1 to 32 physical interrupts</a:t>
            </a:r>
            <a:endParaRPr lang="en-US" altLang="en-US" dirty="0">
              <a:ea typeface="ＭＳ Ｐゴシック" panose="020B0600070205080204" pitchFamily="34" charset="-128"/>
            </a:endParaRPr>
          </a:p>
          <a:p>
            <a:r>
              <a:rPr lang="en-GB" dirty="0"/>
              <a:t>Supports sleep modes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62209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7" name="Rectangle 6">
            <a:extLst>
              <a:ext uri="{FF2B5EF4-FFF2-40B4-BE49-F238E27FC236}">
                <a16:creationId xmlns:a16="http://schemas.microsoft.com/office/drawing/2014/main" id="{BB11E56C-E831-4BF4-928A-E15D8958CBDD}"/>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8" name="Rectangle 7">
            <a:extLst>
              <a:ext uri="{FF2B5EF4-FFF2-40B4-BE49-F238E27FC236}">
                <a16:creationId xmlns:a16="http://schemas.microsoft.com/office/drawing/2014/main" id="{11236A4C-00B7-4BDF-B106-D12EDE43A24A}"/>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9" name="Rectangle 8">
            <a:extLst>
              <a:ext uri="{FF2B5EF4-FFF2-40B4-BE49-F238E27FC236}">
                <a16:creationId xmlns:a16="http://schemas.microsoft.com/office/drawing/2014/main" id="{6F6317E7-BCE3-4DDC-ABDF-C6E70F847A31}"/>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10" name="Rectangle 9">
            <a:extLst>
              <a:ext uri="{FF2B5EF4-FFF2-40B4-BE49-F238E27FC236}">
                <a16:creationId xmlns:a16="http://schemas.microsoft.com/office/drawing/2014/main" id="{966DE208-5EE1-4753-9F7E-B35955E13D6F}"/>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1" name="Rectangle 10">
            <a:extLst>
              <a:ext uri="{FF2B5EF4-FFF2-40B4-BE49-F238E27FC236}">
                <a16:creationId xmlns:a16="http://schemas.microsoft.com/office/drawing/2014/main" id="{2B6DB018-9E33-493F-AAE6-DDD377244E5E}"/>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2" name="Rectangle 11">
            <a:extLst>
              <a:ext uri="{FF2B5EF4-FFF2-40B4-BE49-F238E27FC236}">
                <a16:creationId xmlns:a16="http://schemas.microsoft.com/office/drawing/2014/main" id="{CB7A3072-D015-46E4-81DE-881D5EEE1FA9}"/>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3" name="Rectangle 12">
            <a:extLst>
              <a:ext uri="{FF2B5EF4-FFF2-40B4-BE49-F238E27FC236}">
                <a16:creationId xmlns:a16="http://schemas.microsoft.com/office/drawing/2014/main" id="{D40931EA-3DD4-4FA7-89BE-8054870A27BB}"/>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4" name="Up-Down Arrow 18">
            <a:extLst>
              <a:ext uri="{FF2B5EF4-FFF2-40B4-BE49-F238E27FC236}">
                <a16:creationId xmlns:a16="http://schemas.microsoft.com/office/drawing/2014/main" id="{22BA309E-D938-457C-95BB-661002FE2815}"/>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Up-Down Arrow 44">
            <a:extLst>
              <a:ext uri="{FF2B5EF4-FFF2-40B4-BE49-F238E27FC236}">
                <a16:creationId xmlns:a16="http://schemas.microsoft.com/office/drawing/2014/main" id="{B8B3528D-A2C2-4D7E-94BC-8C62D011302F}"/>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6" name="TextBox 45">
            <a:extLst>
              <a:ext uri="{FF2B5EF4-FFF2-40B4-BE49-F238E27FC236}">
                <a16:creationId xmlns:a16="http://schemas.microsoft.com/office/drawing/2014/main" id="{2F6FA647-80D3-4D8C-8ECF-C0AE55DB730A}"/>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7" name="TextBox 49">
            <a:extLst>
              <a:ext uri="{FF2B5EF4-FFF2-40B4-BE49-F238E27FC236}">
                <a16:creationId xmlns:a16="http://schemas.microsoft.com/office/drawing/2014/main" id="{6B7E82C5-D6DD-499E-9162-FC4FE0842AA1}"/>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8" name="TextBox 51">
            <a:extLst>
              <a:ext uri="{FF2B5EF4-FFF2-40B4-BE49-F238E27FC236}">
                <a16:creationId xmlns:a16="http://schemas.microsoft.com/office/drawing/2014/main" id="{7F597468-12D2-4636-A5A3-551314FC5BAE}"/>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9" name="TextBox 46">
            <a:extLst>
              <a:ext uri="{FF2B5EF4-FFF2-40B4-BE49-F238E27FC236}">
                <a16:creationId xmlns:a16="http://schemas.microsoft.com/office/drawing/2014/main" id="{3D8E36F0-74F0-4F4B-A93A-5A421AC6F596}"/>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20" name="Up-Down Arrow 41">
            <a:extLst>
              <a:ext uri="{FF2B5EF4-FFF2-40B4-BE49-F238E27FC236}">
                <a16:creationId xmlns:a16="http://schemas.microsoft.com/office/drawing/2014/main" id="{A9D06367-F7DD-47B7-9976-B90DB04DFFD7}"/>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2">
            <a:extLst>
              <a:ext uri="{FF2B5EF4-FFF2-40B4-BE49-F238E27FC236}">
                <a16:creationId xmlns:a16="http://schemas.microsoft.com/office/drawing/2014/main" id="{F00A0B63-D41A-4764-9228-63B30EEE9F61}"/>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5">
            <a:extLst>
              <a:ext uri="{FF2B5EF4-FFF2-40B4-BE49-F238E27FC236}">
                <a16:creationId xmlns:a16="http://schemas.microsoft.com/office/drawing/2014/main" id="{4033D81E-82DE-450E-92AC-D57D2156FD74}"/>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6">
            <a:extLst>
              <a:ext uri="{FF2B5EF4-FFF2-40B4-BE49-F238E27FC236}">
                <a16:creationId xmlns:a16="http://schemas.microsoft.com/office/drawing/2014/main" id="{607EF3BA-0DF7-4768-B432-4F2902FEBB15}"/>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8">
            <a:extLst>
              <a:ext uri="{FF2B5EF4-FFF2-40B4-BE49-F238E27FC236}">
                <a16:creationId xmlns:a16="http://schemas.microsoft.com/office/drawing/2014/main" id="{F22AE8C8-9282-40E3-BBD2-6A9CCC7CE865}"/>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Up-Down Arrow 49">
            <a:extLst>
              <a:ext uri="{FF2B5EF4-FFF2-40B4-BE49-F238E27FC236}">
                <a16:creationId xmlns:a16="http://schemas.microsoft.com/office/drawing/2014/main" id="{793B6FA9-0E82-4948-999B-A29300095465}"/>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6" name="Right Arrow 6">
            <a:extLst>
              <a:ext uri="{FF2B5EF4-FFF2-40B4-BE49-F238E27FC236}">
                <a16:creationId xmlns:a16="http://schemas.microsoft.com/office/drawing/2014/main" id="{C4A779A8-24F2-43E4-8645-CF5C38A7DA34}"/>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Bent-Up Arrow 19">
            <a:extLst>
              <a:ext uri="{FF2B5EF4-FFF2-40B4-BE49-F238E27FC236}">
                <a16:creationId xmlns:a16="http://schemas.microsoft.com/office/drawing/2014/main" id="{44321C50-A117-4318-ADA5-50F7ADD743E3}"/>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ight Arrow 55">
            <a:extLst>
              <a:ext uri="{FF2B5EF4-FFF2-40B4-BE49-F238E27FC236}">
                <a16:creationId xmlns:a16="http://schemas.microsoft.com/office/drawing/2014/main" id="{12F99DE4-0FF1-4252-BCF5-BDD826C5A868}"/>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9" name="Rectangle 28">
            <a:extLst>
              <a:ext uri="{FF2B5EF4-FFF2-40B4-BE49-F238E27FC236}">
                <a16:creationId xmlns:a16="http://schemas.microsoft.com/office/drawing/2014/main" id="{2DB6ECC5-6719-4D57-B78C-E54C88B5E78C}"/>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0" name="TextBox 45">
            <a:extLst>
              <a:ext uri="{FF2B5EF4-FFF2-40B4-BE49-F238E27FC236}">
                <a16:creationId xmlns:a16="http://schemas.microsoft.com/office/drawing/2014/main" id="{E963A1E2-9599-4FC2-8054-BE8B0DA93445}"/>
              </a:ext>
            </a:extLst>
          </p:cNvPr>
          <p:cNvSpPr txBox="1">
            <a:spLocks noChangeArrowheads="1"/>
          </p:cNvSpPr>
          <p:nvPr/>
        </p:nvSpPr>
        <p:spPr bwMode="auto">
          <a:xfrm>
            <a:off x="167153" y="4610101"/>
            <a:ext cx="1466276"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1" name="Elbow Connector 57">
            <a:extLst>
              <a:ext uri="{FF2B5EF4-FFF2-40B4-BE49-F238E27FC236}">
                <a16:creationId xmlns:a16="http://schemas.microsoft.com/office/drawing/2014/main" id="{86EAA6EF-83B2-4E29-9C33-8439D09977E9}"/>
              </a:ext>
            </a:extLst>
          </p:cNvPr>
          <p:cNvCxnSpPr>
            <a:stCxn id="10"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Tree>
    <p:extLst>
      <p:ext uri="{BB962C8B-B14F-4D97-AF65-F5344CB8AC3E}">
        <p14:creationId xmlns:p14="http://schemas.microsoft.com/office/powerpoint/2010/main" val="56213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6" name="Rectangle 5">
            <a:extLst>
              <a:ext uri="{FF2B5EF4-FFF2-40B4-BE49-F238E27FC236}">
                <a16:creationId xmlns:a16="http://schemas.microsoft.com/office/drawing/2014/main" id="{DB40FF18-A4D0-4E0D-A407-A01B56B5EEC0}"/>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90A56707-AA1A-4E29-A7ED-7EA277C05B4A}"/>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F3CC09ED-2366-422A-B19B-87EA84597436}"/>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11922D17-F4E8-4EBD-925F-8462439722E1}"/>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DC714B57-6250-4475-9599-3FE8E13B6D36}"/>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740D46EE-80B1-436C-9CCD-86BBA203D60B}"/>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B3327A4E-86B0-4155-B644-F6C0ADAFD699}"/>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60BA25B3-0BC3-4AB5-8503-528EAE997AA2}"/>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F443FC87-2E66-4A23-9F68-595362C4E44D}"/>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B53E5DC7-BD94-4DC1-ADFA-DEB374DAC870}"/>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674F7086-73B7-4BF1-A374-BEBE608C261E}"/>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A9DC851A-38CA-428F-920F-E654FBAF4E87}"/>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693E2DE7-957F-49B0-9397-4CF5BDB056C3}"/>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C7A99FF7-C371-4185-B3A9-5A05F08EDBC9}"/>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B59157A3-14A9-487F-BB05-44B7044E1616}"/>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4333A43B-69F4-4439-ACD8-0F0A1C8B3D90}"/>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F1558B98-70BE-40E4-A1D5-305FE2584DCE}"/>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63B8A147-AD92-44BF-801A-F0807CE09477}"/>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7AA4BAE6-7859-47A2-B4F3-946E84B0C204}"/>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056D9B79-8626-4F2E-AE75-56F5C64A0CC8}"/>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A497D3E8-69BE-44F0-861B-A0977F325E3F}"/>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4B11BBA4-B4EA-4D67-9183-B288985B7C01}"/>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354C9AED-1C83-42EA-B239-3DCD22D5A4A2}"/>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9415CBDC-D5F3-4EC0-8DE4-D256AD06EB70}"/>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1CA30EB2-9C9E-4790-A4F3-34CA978376EF}"/>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D9C355EA-D06E-42F3-B41C-172EDF5E4BCA}"/>
              </a:ext>
            </a:extLst>
          </p:cNvPr>
          <p:cNvSpPr/>
          <p:nvPr/>
        </p:nvSpPr>
        <p:spPr bwMode="auto">
          <a:xfrm>
            <a:off x="5456753" y="1814286"/>
            <a:ext cx="2803487" cy="16028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81437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Three-stage Pipeline</a:t>
            </a:r>
            <a:endParaRPr lang="en-US" dirty="0"/>
          </a:p>
        </p:txBody>
      </p:sp>
      <p:sp>
        <p:nvSpPr>
          <p:cNvPr id="6" name="Rounded Rectangle 3">
            <a:extLst>
              <a:ext uri="{FF2B5EF4-FFF2-40B4-BE49-F238E27FC236}">
                <a16:creationId xmlns:a16="http://schemas.microsoft.com/office/drawing/2014/main" id="{F19AD74B-4605-4365-86E8-21DDA7A924BA}"/>
              </a:ext>
            </a:extLst>
          </p:cNvPr>
          <p:cNvSpPr/>
          <p:nvPr/>
        </p:nvSpPr>
        <p:spPr bwMode="auto">
          <a:xfrm>
            <a:off x="2361578" y="2860910"/>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Fetch</a:t>
            </a:r>
          </a:p>
        </p:txBody>
      </p:sp>
      <p:sp>
        <p:nvSpPr>
          <p:cNvPr id="7" name="Rounded Rectangle 4">
            <a:extLst>
              <a:ext uri="{FF2B5EF4-FFF2-40B4-BE49-F238E27FC236}">
                <a16:creationId xmlns:a16="http://schemas.microsoft.com/office/drawing/2014/main" id="{97B9DDE0-D3A8-46DB-A1C2-017B203AEA1F}"/>
              </a:ext>
            </a:extLst>
          </p:cNvPr>
          <p:cNvSpPr/>
          <p:nvPr/>
        </p:nvSpPr>
        <p:spPr bwMode="auto">
          <a:xfrm>
            <a:off x="3756504" y="2860910"/>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Decode</a:t>
            </a:r>
          </a:p>
        </p:txBody>
      </p:sp>
      <p:sp>
        <p:nvSpPr>
          <p:cNvPr id="8" name="Rounded Rectangle 5">
            <a:extLst>
              <a:ext uri="{FF2B5EF4-FFF2-40B4-BE49-F238E27FC236}">
                <a16:creationId xmlns:a16="http://schemas.microsoft.com/office/drawing/2014/main" id="{B86877BC-9F78-4570-AA7C-C7C51AF2448F}"/>
              </a:ext>
            </a:extLst>
          </p:cNvPr>
          <p:cNvSpPr/>
          <p:nvPr/>
        </p:nvSpPr>
        <p:spPr bwMode="auto">
          <a:xfrm>
            <a:off x="5151430" y="2860910"/>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Execute</a:t>
            </a:r>
          </a:p>
        </p:txBody>
      </p:sp>
      <p:sp>
        <p:nvSpPr>
          <p:cNvPr id="9" name="Rounded Rectangle 6">
            <a:extLst>
              <a:ext uri="{FF2B5EF4-FFF2-40B4-BE49-F238E27FC236}">
                <a16:creationId xmlns:a16="http://schemas.microsoft.com/office/drawing/2014/main" id="{D286162F-6178-4DEC-B887-890B23C882D0}"/>
              </a:ext>
            </a:extLst>
          </p:cNvPr>
          <p:cNvSpPr/>
          <p:nvPr/>
        </p:nvSpPr>
        <p:spPr bwMode="auto">
          <a:xfrm>
            <a:off x="3756504" y="3213550"/>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Fetch</a:t>
            </a:r>
          </a:p>
        </p:txBody>
      </p:sp>
      <p:sp>
        <p:nvSpPr>
          <p:cNvPr id="10" name="Rounded Rectangle 7">
            <a:extLst>
              <a:ext uri="{FF2B5EF4-FFF2-40B4-BE49-F238E27FC236}">
                <a16:creationId xmlns:a16="http://schemas.microsoft.com/office/drawing/2014/main" id="{7212D1F8-EBAE-4CD7-9B69-29E0CEEA78D0}"/>
              </a:ext>
            </a:extLst>
          </p:cNvPr>
          <p:cNvSpPr/>
          <p:nvPr/>
        </p:nvSpPr>
        <p:spPr bwMode="auto">
          <a:xfrm>
            <a:off x="5151430" y="3213550"/>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Decode</a:t>
            </a:r>
          </a:p>
        </p:txBody>
      </p:sp>
      <p:sp>
        <p:nvSpPr>
          <p:cNvPr id="11" name="Rounded Rectangle 8">
            <a:extLst>
              <a:ext uri="{FF2B5EF4-FFF2-40B4-BE49-F238E27FC236}">
                <a16:creationId xmlns:a16="http://schemas.microsoft.com/office/drawing/2014/main" id="{D20BDDD8-324A-49A0-A026-185D68C850B5}"/>
              </a:ext>
            </a:extLst>
          </p:cNvPr>
          <p:cNvSpPr/>
          <p:nvPr/>
        </p:nvSpPr>
        <p:spPr bwMode="auto">
          <a:xfrm>
            <a:off x="6546355" y="3213550"/>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Execute</a:t>
            </a:r>
          </a:p>
        </p:txBody>
      </p:sp>
      <p:sp>
        <p:nvSpPr>
          <p:cNvPr id="12" name="Rounded Rectangle 9">
            <a:extLst>
              <a:ext uri="{FF2B5EF4-FFF2-40B4-BE49-F238E27FC236}">
                <a16:creationId xmlns:a16="http://schemas.microsoft.com/office/drawing/2014/main" id="{27F90178-9932-4E88-86D7-754FEF4E5706}"/>
              </a:ext>
            </a:extLst>
          </p:cNvPr>
          <p:cNvSpPr/>
          <p:nvPr/>
        </p:nvSpPr>
        <p:spPr bwMode="auto">
          <a:xfrm>
            <a:off x="5151430" y="3566189"/>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Fetch</a:t>
            </a:r>
          </a:p>
        </p:txBody>
      </p:sp>
      <p:sp>
        <p:nvSpPr>
          <p:cNvPr id="13" name="Rounded Rectangle 10">
            <a:extLst>
              <a:ext uri="{FF2B5EF4-FFF2-40B4-BE49-F238E27FC236}">
                <a16:creationId xmlns:a16="http://schemas.microsoft.com/office/drawing/2014/main" id="{7FC2BF0C-0A39-484F-9C2C-0DB40427B13C}"/>
              </a:ext>
            </a:extLst>
          </p:cNvPr>
          <p:cNvSpPr/>
          <p:nvPr/>
        </p:nvSpPr>
        <p:spPr bwMode="auto">
          <a:xfrm>
            <a:off x="6546355" y="3566189"/>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Decode</a:t>
            </a:r>
          </a:p>
        </p:txBody>
      </p:sp>
      <p:sp>
        <p:nvSpPr>
          <p:cNvPr id="14" name="Rounded Rectangle 11">
            <a:extLst>
              <a:ext uri="{FF2B5EF4-FFF2-40B4-BE49-F238E27FC236}">
                <a16:creationId xmlns:a16="http://schemas.microsoft.com/office/drawing/2014/main" id="{2E2CFFEF-4809-4C98-9116-39FE14CD707F}"/>
              </a:ext>
            </a:extLst>
          </p:cNvPr>
          <p:cNvSpPr/>
          <p:nvPr/>
        </p:nvSpPr>
        <p:spPr bwMode="auto">
          <a:xfrm>
            <a:off x="7941281" y="3566189"/>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Execute</a:t>
            </a:r>
          </a:p>
        </p:txBody>
      </p:sp>
      <p:sp>
        <p:nvSpPr>
          <p:cNvPr id="15" name="TextBox 14">
            <a:extLst>
              <a:ext uri="{FF2B5EF4-FFF2-40B4-BE49-F238E27FC236}">
                <a16:creationId xmlns:a16="http://schemas.microsoft.com/office/drawing/2014/main" id="{7DA83122-18CF-43FF-843C-1944EB2536A0}"/>
              </a:ext>
            </a:extLst>
          </p:cNvPr>
          <p:cNvSpPr txBox="1"/>
          <p:nvPr/>
        </p:nvSpPr>
        <p:spPr>
          <a:xfrm>
            <a:off x="775770" y="2820025"/>
            <a:ext cx="1717961" cy="369332"/>
          </a:xfrm>
          <a:prstGeom prst="rect">
            <a:avLst/>
          </a:prstGeom>
          <a:noFill/>
        </p:spPr>
        <p:txBody>
          <a:bodyPr wrap="square" rtlCol="0">
            <a:spAutoFit/>
          </a:bodyPr>
          <a:lstStyle/>
          <a:p>
            <a:r>
              <a:rPr lang="en-GB" b="0" dirty="0"/>
              <a:t>Instruction 1</a:t>
            </a:r>
          </a:p>
        </p:txBody>
      </p:sp>
      <p:sp>
        <p:nvSpPr>
          <p:cNvPr id="16" name="TextBox 15">
            <a:extLst>
              <a:ext uri="{FF2B5EF4-FFF2-40B4-BE49-F238E27FC236}">
                <a16:creationId xmlns:a16="http://schemas.microsoft.com/office/drawing/2014/main" id="{DD75ADBB-F85D-41A7-87E6-594A3350ABE2}"/>
              </a:ext>
            </a:extLst>
          </p:cNvPr>
          <p:cNvSpPr txBox="1"/>
          <p:nvPr/>
        </p:nvSpPr>
        <p:spPr>
          <a:xfrm>
            <a:off x="2163352" y="3183877"/>
            <a:ext cx="1717961" cy="369332"/>
          </a:xfrm>
          <a:prstGeom prst="rect">
            <a:avLst/>
          </a:prstGeom>
          <a:noFill/>
        </p:spPr>
        <p:txBody>
          <a:bodyPr wrap="square" rtlCol="0">
            <a:spAutoFit/>
          </a:bodyPr>
          <a:lstStyle/>
          <a:p>
            <a:r>
              <a:rPr lang="en-GB" b="0" dirty="0"/>
              <a:t>Instruction 2</a:t>
            </a:r>
          </a:p>
        </p:txBody>
      </p:sp>
      <p:sp>
        <p:nvSpPr>
          <p:cNvPr id="17" name="TextBox 16">
            <a:extLst>
              <a:ext uri="{FF2B5EF4-FFF2-40B4-BE49-F238E27FC236}">
                <a16:creationId xmlns:a16="http://schemas.microsoft.com/office/drawing/2014/main" id="{053A2191-D98E-4A81-B227-F6FE375BFDB4}"/>
              </a:ext>
            </a:extLst>
          </p:cNvPr>
          <p:cNvSpPr txBox="1"/>
          <p:nvPr/>
        </p:nvSpPr>
        <p:spPr>
          <a:xfrm>
            <a:off x="3631695" y="3542471"/>
            <a:ext cx="1717961" cy="369332"/>
          </a:xfrm>
          <a:prstGeom prst="rect">
            <a:avLst/>
          </a:prstGeom>
          <a:noFill/>
        </p:spPr>
        <p:txBody>
          <a:bodyPr wrap="square" rtlCol="0">
            <a:spAutoFit/>
          </a:bodyPr>
          <a:lstStyle/>
          <a:p>
            <a:r>
              <a:rPr lang="en-GB" b="0" dirty="0"/>
              <a:t>Instruction 3</a:t>
            </a:r>
          </a:p>
        </p:txBody>
      </p:sp>
      <p:sp>
        <p:nvSpPr>
          <p:cNvPr id="18" name="Rounded Rectangle 15">
            <a:extLst>
              <a:ext uri="{FF2B5EF4-FFF2-40B4-BE49-F238E27FC236}">
                <a16:creationId xmlns:a16="http://schemas.microsoft.com/office/drawing/2014/main" id="{94684F0C-28CF-492A-9DF6-92BCA30CE9F1}"/>
              </a:ext>
            </a:extLst>
          </p:cNvPr>
          <p:cNvSpPr/>
          <p:nvPr/>
        </p:nvSpPr>
        <p:spPr bwMode="auto">
          <a:xfrm>
            <a:off x="6546355" y="3918828"/>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Fetch</a:t>
            </a:r>
          </a:p>
        </p:txBody>
      </p:sp>
      <p:sp>
        <p:nvSpPr>
          <p:cNvPr id="19" name="Rounded Rectangle 16">
            <a:extLst>
              <a:ext uri="{FF2B5EF4-FFF2-40B4-BE49-F238E27FC236}">
                <a16:creationId xmlns:a16="http://schemas.microsoft.com/office/drawing/2014/main" id="{F7126A63-0461-4F98-9AB9-E1BE2845878F}"/>
              </a:ext>
            </a:extLst>
          </p:cNvPr>
          <p:cNvSpPr/>
          <p:nvPr/>
        </p:nvSpPr>
        <p:spPr bwMode="auto">
          <a:xfrm>
            <a:off x="7941281" y="3918828"/>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Decode</a:t>
            </a:r>
          </a:p>
        </p:txBody>
      </p:sp>
      <p:sp>
        <p:nvSpPr>
          <p:cNvPr id="20" name="Rounded Rectangle 17">
            <a:extLst>
              <a:ext uri="{FF2B5EF4-FFF2-40B4-BE49-F238E27FC236}">
                <a16:creationId xmlns:a16="http://schemas.microsoft.com/office/drawing/2014/main" id="{5B9EC4F7-3733-4414-8CE1-D64A55481572}"/>
              </a:ext>
            </a:extLst>
          </p:cNvPr>
          <p:cNvSpPr/>
          <p:nvPr/>
        </p:nvSpPr>
        <p:spPr bwMode="auto">
          <a:xfrm>
            <a:off x="9336206" y="3918828"/>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Execute</a:t>
            </a:r>
          </a:p>
        </p:txBody>
      </p:sp>
      <p:sp>
        <p:nvSpPr>
          <p:cNvPr id="21" name="TextBox 20">
            <a:extLst>
              <a:ext uri="{FF2B5EF4-FFF2-40B4-BE49-F238E27FC236}">
                <a16:creationId xmlns:a16="http://schemas.microsoft.com/office/drawing/2014/main" id="{9C5BFC63-2B3F-455F-A203-EACEFCEEEC98}"/>
              </a:ext>
            </a:extLst>
          </p:cNvPr>
          <p:cNvSpPr txBox="1"/>
          <p:nvPr/>
        </p:nvSpPr>
        <p:spPr>
          <a:xfrm>
            <a:off x="4970130" y="3894232"/>
            <a:ext cx="1717961" cy="369332"/>
          </a:xfrm>
          <a:prstGeom prst="rect">
            <a:avLst/>
          </a:prstGeom>
          <a:noFill/>
        </p:spPr>
        <p:txBody>
          <a:bodyPr wrap="square" rtlCol="0">
            <a:spAutoFit/>
          </a:bodyPr>
          <a:lstStyle/>
          <a:p>
            <a:r>
              <a:rPr lang="en-GB" b="0" dirty="0"/>
              <a:t>Instruction 4</a:t>
            </a:r>
          </a:p>
        </p:txBody>
      </p:sp>
      <p:cxnSp>
        <p:nvCxnSpPr>
          <p:cNvPr id="22" name="Straight Arrow Connector 21">
            <a:extLst>
              <a:ext uri="{FF2B5EF4-FFF2-40B4-BE49-F238E27FC236}">
                <a16:creationId xmlns:a16="http://schemas.microsoft.com/office/drawing/2014/main" id="{906D85B3-13DE-4CD0-A142-890144588AFD}"/>
              </a:ext>
            </a:extLst>
          </p:cNvPr>
          <p:cNvCxnSpPr/>
          <p:nvPr/>
        </p:nvCxnSpPr>
        <p:spPr bwMode="auto">
          <a:xfrm>
            <a:off x="775770" y="4361288"/>
            <a:ext cx="1077763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3" name="TextBox 22">
            <a:extLst>
              <a:ext uri="{FF2B5EF4-FFF2-40B4-BE49-F238E27FC236}">
                <a16:creationId xmlns:a16="http://schemas.microsoft.com/office/drawing/2014/main" id="{84CD1333-4001-492B-9DF9-D2BC01ED7738}"/>
              </a:ext>
            </a:extLst>
          </p:cNvPr>
          <p:cNvSpPr txBox="1"/>
          <p:nvPr/>
        </p:nvSpPr>
        <p:spPr>
          <a:xfrm>
            <a:off x="10657714" y="4361289"/>
            <a:ext cx="1108596" cy="369332"/>
          </a:xfrm>
          <a:prstGeom prst="rect">
            <a:avLst/>
          </a:prstGeom>
          <a:noFill/>
        </p:spPr>
        <p:txBody>
          <a:bodyPr wrap="square" rtlCol="0">
            <a:spAutoFit/>
          </a:bodyPr>
          <a:lstStyle/>
          <a:p>
            <a:r>
              <a:rPr lang="en-GB" b="0" dirty="0"/>
              <a:t>Time </a:t>
            </a:r>
          </a:p>
        </p:txBody>
      </p:sp>
    </p:spTree>
    <p:extLst>
      <p:ext uri="{BB962C8B-B14F-4D97-AF65-F5344CB8AC3E}">
        <p14:creationId xmlns:p14="http://schemas.microsoft.com/office/powerpoint/2010/main" val="304996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6" name="Rectangle 5">
            <a:extLst>
              <a:ext uri="{FF2B5EF4-FFF2-40B4-BE49-F238E27FC236}">
                <a16:creationId xmlns:a16="http://schemas.microsoft.com/office/drawing/2014/main" id="{A121C19F-3A9A-49AA-8F1F-28826280D4E1}"/>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312C4B7A-FDA2-4DF1-9329-B561CEF01CA0}"/>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0559E94C-34B2-49A2-8674-3367CB0F4EEB}"/>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CD291CA1-7720-4626-B8F5-B2565E1A6F2B}"/>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E084E94A-FDDE-41A1-BB61-2BEC2ECE1F91}"/>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609F8C18-8903-42DD-A97C-00039FBF25B3}"/>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247144F9-326C-41DA-B666-ECAC3DEE1A00}"/>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4604D02B-4259-496F-9C9C-ABC445269BA6}"/>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F7955DA0-3622-429D-9A56-24193B03CDF3}"/>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28B2E0F5-4DFD-4D13-A2FB-9D663EF6E2D2}"/>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2390411E-6BC3-4605-95AA-C172B1A6550F}"/>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AF0C3CB2-9A6E-48E7-A6B6-851F907F409A}"/>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15E8C536-59DC-44E4-AAEA-CEE2C746C6A3}"/>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196CBA50-F94B-4409-A8AF-2C9D62A9440D}"/>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D00E7FDE-B927-487D-8154-17DEEA19753B}"/>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4BC0439C-82D3-4C23-8B5F-B561E5E97785}"/>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5290A55B-D5A6-4922-AF71-B8CC061AF1E1}"/>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A00A3086-6B20-432E-AEFD-03AC3C50E492}"/>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7E1FACF8-5D72-42B5-BEFD-A7F5A69004B9}"/>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E36A2713-E4AE-4932-8DCF-C2CEFD0D1905}"/>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B32563DD-AA6F-4413-8C16-8EE0ABA16D40}"/>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5875618D-73A5-4DF5-BC47-ED2EE0852A55}"/>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50748413-2498-4943-878D-03D77B00FD88}"/>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091ECF17-4167-41AD-8BD0-C60E4277453F}"/>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FB6EE19E-B5F2-4FA1-951C-6A1EA227B524}"/>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403E93CE-F668-49E9-9A04-92984D8D0139}"/>
              </a:ext>
            </a:extLst>
          </p:cNvPr>
          <p:cNvSpPr/>
          <p:nvPr/>
        </p:nvSpPr>
        <p:spPr bwMode="auto">
          <a:xfrm>
            <a:off x="3237234" y="1835037"/>
            <a:ext cx="2219518" cy="16028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61098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6" name="Rectangle 5">
            <a:extLst>
              <a:ext uri="{FF2B5EF4-FFF2-40B4-BE49-F238E27FC236}">
                <a16:creationId xmlns:a16="http://schemas.microsoft.com/office/drawing/2014/main" id="{9C2A5964-CBBF-4688-8722-3F01C13E1AB7}"/>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7342B3D9-DD63-43F9-BF58-753EB7EAEC6D}"/>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23FB829E-246E-4909-A14B-096472B94F8D}"/>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250D4DDB-B1E7-42D3-8C14-CF3DB0EA5CE8}"/>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A6517677-B0CD-409A-BFA3-BF63E22CF648}"/>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67C162B2-99DD-45B2-9505-178161E74AF1}"/>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B57DF91B-0F15-4FB3-AF01-4398A345544D}"/>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1BD19DCA-CDE8-47BB-9829-7AE2F2D026A8}"/>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EAD29E3B-8995-4006-9A5A-91C40498BA49}"/>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5D7A660D-9B21-47F7-B0F4-A7A2686ED646}"/>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7BC13281-3098-45A9-B350-3E39CA3A3F43}"/>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70C3536D-8690-4B68-BA03-E7401FB228CF}"/>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242B5DD5-53DE-482F-95D1-F3EF1B3B08A2}"/>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056DDDEF-FA20-40D4-9B7B-331F75E5E08E}"/>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3B804824-4AF9-44BA-B570-A27C92ED140B}"/>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CCEF2A6A-50CF-4446-AC41-6F9E7DB277F1}"/>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12789702-F716-4ED4-8B94-D20E4575948E}"/>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1DC260F5-3889-4F64-967D-D6B8CC838057}"/>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EA5284C9-59EE-4602-B4C6-B937B8CD2F4B}"/>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380857F0-FB62-4A72-B0EC-B71BE41EECE0}"/>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B6AA0673-D5EA-482E-B531-F1B5DD82DBF5}"/>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071C4889-B875-4A7A-AF16-259FC84BCF1C}"/>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FC288E7E-1057-48AE-89B0-8D44942532FB}"/>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A1578489-297C-461A-B5D8-17D074EBD051}"/>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D5383510-1CC0-4B4C-89C6-8E22B3D8CEA2}"/>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A8FDBBC0-2D30-4F14-A48C-54550BD6AA07}"/>
              </a:ext>
            </a:extLst>
          </p:cNvPr>
          <p:cNvSpPr/>
          <p:nvPr/>
        </p:nvSpPr>
        <p:spPr bwMode="auto">
          <a:xfrm>
            <a:off x="1245171" y="3408022"/>
            <a:ext cx="2219517" cy="97393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36801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Main Features of Arm Processor Families</a:t>
            </a:r>
          </a:p>
          <a:p>
            <a:r>
              <a:rPr lang="en-GB" dirty="0"/>
              <a:t>The Cortex-M0 Arm Processor Architecture:</a:t>
            </a:r>
          </a:p>
          <a:p>
            <a:pPr lvl="1"/>
            <a:r>
              <a:rPr lang="en-GB" dirty="0"/>
              <a:t>Hardware Architecture</a:t>
            </a:r>
          </a:p>
          <a:p>
            <a:pPr lvl="1"/>
            <a:r>
              <a:rPr lang="en-GB" dirty="0"/>
              <a:t>Registers</a:t>
            </a:r>
          </a:p>
          <a:p>
            <a:pPr lvl="1"/>
            <a:r>
              <a:rPr lang="en-GB" dirty="0"/>
              <a:t>Memory Map</a:t>
            </a:r>
          </a:p>
          <a:p>
            <a:pPr lvl="3"/>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96689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6" name="Rectangle 5">
            <a:extLst>
              <a:ext uri="{FF2B5EF4-FFF2-40B4-BE49-F238E27FC236}">
                <a16:creationId xmlns:a16="http://schemas.microsoft.com/office/drawing/2014/main" id="{C971501F-FDC9-449F-BAF8-CCB61963F89A}"/>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69157A34-F365-456A-830E-9E98F74D009C}"/>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5CA1ADD4-49B5-4DFF-887B-73E95EEB7099}"/>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2112EFDA-7478-4599-91DE-4B1C2556F12F}"/>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21777C7E-599C-45E1-89D8-449DD73EAC82}"/>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E628DC37-B463-4FD9-A047-308929746A1E}"/>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C174FB91-4172-4F66-8DED-8DF8DFE47252}"/>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AC3C407F-A827-4F4F-A4C6-02092E1D5E42}"/>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D42482AE-D560-4051-9C8C-C1B2D8430599}"/>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9800556C-10D1-4A0D-B6E9-510C7057C226}"/>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CCDA3D24-7192-4202-9596-505711EFE00B}"/>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346092E4-0173-4622-909D-BD621D0841CB}"/>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49240EF6-97FA-4B69-BD60-552E5F8ABE70}"/>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EF000BC7-9906-492F-84B8-22D49FA50AD8}"/>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3FFF5D83-6C89-4DD7-B845-E7B6FE23D03B}"/>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73C68374-4A14-43FE-89B7-E76E9CC25535}"/>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C0D82D14-3215-4BCF-B743-1A9C93F61488}"/>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9EC3C04A-80A9-4F6A-9626-68BE3E4EEBC8}"/>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81341137-E5FF-4CFD-9099-EE72A29FF1C8}"/>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11765244-7194-4DB1-8C0D-C19BA20B0AEC}"/>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0A3AA6D8-BCF3-4FB7-8CDE-81979226837A}"/>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35FE9BA2-70E1-4DB8-8984-5AC980F76BA0}"/>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E0AF02E5-B611-4570-A5CA-51904A7F8A68}"/>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3CBDE4BE-3D6A-47BA-99E5-A9C0DFCF6247}"/>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5B942CB1-C14E-4F3D-8566-0602DE0D0390}"/>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D0E2EAAE-E876-47E0-BFC0-E0DA07B0B0E2}"/>
              </a:ext>
            </a:extLst>
          </p:cNvPr>
          <p:cNvSpPr/>
          <p:nvPr/>
        </p:nvSpPr>
        <p:spPr bwMode="auto">
          <a:xfrm>
            <a:off x="3237235" y="3437334"/>
            <a:ext cx="7035168" cy="2101455"/>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53552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6" name="Rectangle 5">
            <a:extLst>
              <a:ext uri="{FF2B5EF4-FFF2-40B4-BE49-F238E27FC236}">
                <a16:creationId xmlns:a16="http://schemas.microsoft.com/office/drawing/2014/main" id="{A1192EF4-AD87-4ED7-874F-31BC806F1D23}"/>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ABB4DA55-9A85-4A65-B88F-54E8A5F3038E}"/>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B546F6C6-C21C-4897-98DE-C86B86B69E96}"/>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51ED6294-E1EB-445C-B78B-5A9950899B57}"/>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08CCFD62-7096-4DAC-A626-3F6DD31F804E}"/>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AE52FA4E-14ED-4121-82DD-52E5F0560176}"/>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E4169EED-27AB-4A46-9AD1-8CF9E3D2FB52}"/>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9A75467E-8BE7-45B1-AC36-96072334B754}"/>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B775DA1B-D6C9-48D6-B200-0F434B25CDEC}"/>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938E540B-5022-43B7-842E-5C0269B6D219}"/>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606D995E-CD1B-41F6-8966-85C4B6A3C6FA}"/>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F0E5ACA3-ED03-479E-A53A-1E95C87F1192}"/>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EC72F56D-A958-4B0A-8EAB-E272AC190690}"/>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AB78C3EC-1606-43F6-9723-0CF8AD27F0C4}"/>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9D6370A0-5DA5-4D3C-B424-A471BA2C7020}"/>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75B3F29F-EBDC-487F-A4F9-6852AAB9673F}"/>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D86BDFDF-D96C-4268-9E87-D51E465D30E7}"/>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DE95D538-9EC9-44AE-A525-21CB7295B4D8}"/>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43460C8B-8E15-4E43-97A2-7DBBF4315DA7}"/>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8922CE5D-F957-4517-9094-9536C96303D6}"/>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9A1D525B-B4B2-4AC8-AB47-44CB02604596}"/>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6850838A-F580-4B9F-BB9E-2FC4AA264E8B}"/>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CB4AF949-4CD5-42FF-8505-96867985C780}"/>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F6830602-81A0-4BE2-9276-67EFD4FE6CA3}"/>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C4DD4466-B1C7-4DBE-9053-91676ECEE071}"/>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E52C2A01-C411-4DD4-A7C5-EF19D2144B8C}"/>
              </a:ext>
            </a:extLst>
          </p:cNvPr>
          <p:cNvSpPr/>
          <p:nvPr/>
        </p:nvSpPr>
        <p:spPr bwMode="auto">
          <a:xfrm>
            <a:off x="8410465" y="1770744"/>
            <a:ext cx="2422637" cy="1831295"/>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530586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F7F77425-D2A4-4364-B23B-50B9A928D97B}"/>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EB1C1691-C31D-4709-9753-B898D51BF3BF}"/>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B0AD54CA-AA50-4662-A5E1-845FF88F6B2E}"/>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137B12CA-2E6E-492D-AAE9-55CC3500F490}"/>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90BE55B2-D071-4B5F-A0EB-26A86D1692BB}"/>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D715B4B1-D55E-4002-981A-BC7B5646D441}"/>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0E749DBC-1FDD-44F3-9A5D-8BDFD3A2546B}"/>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3A5A3309-251E-4EFA-B2A8-414B87563D64}"/>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6161D9FE-4088-473E-A6BA-1C8D9265EECE}"/>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C7BD8294-358E-4DCE-9937-A8F06266E9E3}"/>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F59F90DE-477F-42F1-A600-F09EB3FE8DC4}"/>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F516DCB2-E9F5-40FF-9432-5DB107313105}"/>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7C806024-0BEA-4095-9BF1-17C31380F86F}"/>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A8339384-1D1F-45FD-865A-87B83F9DDAD5}"/>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618D0F90-A6C8-49D5-AE5A-B2F761526612}"/>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8A871BA4-0B5A-42DA-8B9A-88C9FCD44EAE}"/>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D6E860EA-033F-41C8-9C48-8C44C2E5A52E}"/>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A591DEC8-3B77-4277-B261-9508BD9CF29B}"/>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B22814D0-F184-495A-B4EA-D8B1F0083A70}"/>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11288884-CB50-4D79-869F-19AF5AC52F61}"/>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237CA6BD-4945-4FCD-9A9E-2DFC000DDC44}"/>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19A2A021-1FD0-4AD9-A5E8-CB19164767F3}"/>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C059ABD1-BDD5-4E7E-9418-FF07202834E4}"/>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E6F7610C-B238-4D7B-A31A-34C914740503}"/>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B27E24FE-90E3-4AF6-BBF6-A01D032220B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4163863C-AE97-4714-9129-9A7E18F0B769}"/>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317AD1EA-CF46-4D7A-B6BD-46DA9465FA1F}"/>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51D502BD-2ADE-4B75-8105-87535E597F6A}"/>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70A22720-4FBB-4861-8990-D07E892C351F}"/>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A0E777C6-8E6A-41A7-A6EC-98F5121AD7C6}"/>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591B79BC-C8C2-4362-AF80-F004AC43F452}"/>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A649A9CC-C6C7-4020-BA99-8DA44F99E58C}"/>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858D7382-E4C1-444A-9A6A-18C46C6F9985}"/>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15E9ED48-963B-4AC5-8129-14675794BB13}"/>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08A52A0D-B0AC-4573-93E5-01F288AC47C2}"/>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D3DC4D92-FE07-4A8E-9639-A9D686C00D82}"/>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088D160E-9941-4773-B1C5-F671BE1B28D5}"/>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B659EFEB-9115-42FB-B27F-93F40B24DF55}"/>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377AB6A9-0E6B-407D-8C1B-D6C21E489A15}"/>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350BEF52-7D4D-409A-81C8-51F94A1C9006}"/>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1B440E1A-2D52-4473-A6CE-ADE81D7A8E9D}"/>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67170D90-8298-4CB2-AE4D-D6F444575AD6}"/>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B57DF7DD-F767-4281-87FE-1B16EE4B81C7}"/>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3D3E92CD-5FC9-4FC1-9FCA-B88022600C31}"/>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B2D50DF2-6B35-433B-AC02-D687F774CE54}"/>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001ECD13-32D4-48B7-8617-01F591E4ABDB}"/>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F20D8179-7292-41E5-87C5-59E742D08EAB}"/>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Tree>
    <p:extLst>
      <p:ext uri="{BB962C8B-B14F-4D97-AF65-F5344CB8AC3E}">
        <p14:creationId xmlns:p14="http://schemas.microsoft.com/office/powerpoint/2010/main" val="2733401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CEE0BFE5-97CE-4AB6-8757-0D2E23F0E38B}"/>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E1388B61-A423-48D6-9D77-DF11CBF23866}"/>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4D8C7FE5-72AF-4141-A9D3-3F915A5A5154}"/>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CD7F97E5-A5E9-4B2C-99FB-CD3547914B0E}"/>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9DCA4D75-0CAC-460E-AB91-97035B7679EE}"/>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592BC56E-FE86-48EC-8682-93D2905AA4E2}"/>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6061A825-AB98-4EC2-B0AA-BDE141FC3DA0}"/>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FFDC92DA-1C5B-4B12-8D35-313EBA584B87}"/>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DB05BC80-C442-45EF-8DE7-6E27DED9024A}"/>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DE07DA48-5BA8-45D8-A807-344A067986A2}"/>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B4C7EB06-FA96-4DB0-888B-775AAD84E797}"/>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C57D68EF-C0D1-4B10-8FB4-7190F57964EB}"/>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64E90739-44DF-4A7F-ACDE-D6A63E266473}"/>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F40E5B2D-9CC1-42B2-8B99-23F51D220C93}"/>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460AD525-ED21-4889-A63A-B753EC840860}"/>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A2D5B017-4E8D-49EA-B445-2453F14F3DA4}"/>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DEBD0C68-98BD-4043-AA93-29AEA09A10EB}"/>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464E5243-8FF8-494C-97DA-CFAAC23AF96C}"/>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47B8DBE7-D826-4B77-B876-9978A6F8A242}"/>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81F5D020-F762-4487-970A-0ED9F5E1C12C}"/>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857DC795-2DA9-4137-8AB4-35D3B33D150F}"/>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8835D3EA-D4F6-4FAB-894A-75C422D31402}"/>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0CE3FC98-D223-4737-8B82-9BE7AC7AB08C}"/>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937B493F-7D09-45F0-BF04-E86F1F0CC521}"/>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6BE910BD-720D-42A7-9246-F13FFC5964BF}"/>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D69FA15D-F73D-453F-B471-23919524EFBA}"/>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C77132E7-1502-4D88-BE78-FB5928E2F357}"/>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27476E63-CA69-4824-BFE6-886C3FC770EC}"/>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3E61A0F0-FC25-43C3-BA09-BCE95F554248}"/>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96AEB448-50C7-4053-8D91-AD7A2215D64D}"/>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3571DCA5-FFB1-437D-A800-7DEBA54AD22A}"/>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1417ED8A-DDD9-4D6F-B2F9-DF6FDCCA6036}"/>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A077E416-631C-41CA-9349-660C05B2AA63}"/>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C5D57786-7626-47C9-BB75-1FD1442A54ED}"/>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09F107AF-60E1-422E-9A62-6C978D5057A1}"/>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690CA22D-0A1F-40DF-B424-26C2E7CB3DFE}"/>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D50A86C0-C285-4B6E-B770-D653CC927C45}"/>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F97EB8E2-38F9-4BCD-A653-82298C075171}"/>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E65EF682-15BD-4658-AA8D-C7C4D63BD73D}"/>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CF48F326-50B6-4591-B591-C038FBAA2863}"/>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A423747F-F7EE-4E22-AE83-FEA401865885}"/>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22C2E5BC-45D5-46B5-81EC-7D55E42F8E91}"/>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Register</a:t>
            </a:r>
          </a:p>
        </p:txBody>
      </p:sp>
      <p:sp>
        <p:nvSpPr>
          <p:cNvPr id="48" name="Right Brace 47">
            <a:extLst>
              <a:ext uri="{FF2B5EF4-FFF2-40B4-BE49-F238E27FC236}">
                <a16:creationId xmlns:a16="http://schemas.microsoft.com/office/drawing/2014/main" id="{57FB15A6-F852-4AF8-8F1A-8D8DE437DE1A}"/>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85C75870-BBEF-4B90-A0B1-1C4F4AE7FE9D}"/>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85260EDF-919C-4198-B5EF-A10D19FD49C7}"/>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FB0CD0EE-E15D-4C64-8F08-3C4CFE96B416}"/>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BCE705F6-4C9E-46CC-8961-92956AA34FFA}"/>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740B8CA5-CA57-4939-ABD0-94A59F642915}"/>
              </a:ext>
            </a:extLst>
          </p:cNvPr>
          <p:cNvSpPr/>
          <p:nvPr/>
        </p:nvSpPr>
        <p:spPr bwMode="auto">
          <a:xfrm>
            <a:off x="4665428" y="1013164"/>
            <a:ext cx="3237236" cy="323657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383879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009F46ED-C29C-4FBB-97C6-71268E6CE893}"/>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50468166-3BDB-467D-B4EE-588391E0AAA3}"/>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AE6343D0-A4A3-4830-8756-918FFE18E4F9}"/>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CA092CAB-77BB-4628-8691-44CDF96ECFCD}"/>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F9A8D45E-E9A1-45C6-BBCC-9FFEF5CEED68}"/>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9FB5D3FA-674D-4DA5-9E84-E65FB3C1D4D0}"/>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CC1F4145-04AA-447A-AC08-10F011CD5504}"/>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4C125A31-8F84-4064-A6C5-534B81282375}"/>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0060F3A5-B4FB-4841-AA00-F95D1F3AB0B2}"/>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8C191481-8BC1-4DAC-915F-EB1CA1B51A17}"/>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A12A06A7-87D9-4CC0-BDF0-543B74E87FBE}"/>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12DD2955-42DB-4F48-82A1-D40E4F0DBEC4}"/>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B2622080-5A35-4162-93D6-F6EE707E4B65}"/>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096A4757-9A92-4167-AEC5-FD314E4DAC2E}"/>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8FDE55C1-0E88-401F-A2C1-656A0FF343EF}"/>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66808C89-C26D-4150-9DC3-906572FEEC67}"/>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8A054595-8826-4A63-9A9E-447AA5152051}"/>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312B7D89-D5BE-4210-B189-7308C9F626F0}"/>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490F6CC2-4FE1-4A43-BD3A-F01DBD2D522E}"/>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872B2410-0AC5-4D62-97BF-2E91D833D628}"/>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F76CCF64-C22F-4B55-B674-F1EEDC830DD4}"/>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522EF7FB-C3B6-4526-B33C-A3ACE7B8B43B}"/>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50124EC2-BC66-4173-B9A6-102C2AA3DEC0}"/>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09783D48-47A8-4928-8F1F-D1B0CFBB012E}"/>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0B63B082-0951-435E-B960-90F9E4EFCBAE}"/>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77772AB8-86B9-4D77-9310-6F13F5A9E4AC}"/>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B96A1CF4-2280-4EFA-9788-E4C941CD41A2}"/>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C40BE7B0-B297-4DEC-B19B-8124E6F401E0}"/>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C27D6D4F-4F6D-450D-B593-6FE3FEEC2C9C}"/>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1EF99A2C-8948-4EEE-8063-97E1317E9F69}"/>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06AF5573-BA19-49EE-8E8F-422853A46F8D}"/>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6666AFD6-6ABB-4080-80EE-861AB930C967}"/>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C63BD828-5D15-4CC7-A861-48E2D2910235}"/>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07CE059E-E81E-4B53-A5CE-65FF330FF37F}"/>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EF391FA7-8F65-4DE6-BCF9-8E6D1BD84565}"/>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348887DE-4F88-4C44-B03D-E296B432DAB5}"/>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DF096D6B-6508-4700-869F-3C448A08E97A}"/>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E994323D-91E3-4AAF-AA34-D0C57F877A9A}"/>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43E35F3A-5194-409D-A7F0-051BD8EB5A5D}"/>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E77969A6-32FF-4F0D-A14E-FAAD9C443C6C}"/>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0607184F-66A7-4380-B650-5DC314E8831A}"/>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674A1F4B-CE0D-428F-87EF-122D8EBFE455}"/>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D5CA5403-1342-4DC5-A675-4452776FCF5C}"/>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27651970-28A1-43CC-86C3-6BECE7A059EF}"/>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009E47B9-F07B-4F8F-9AFD-A5C025595278}"/>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E87E4F4D-71D0-4AF9-8D90-2846DA534E77}"/>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62CCA1F1-45C9-4012-A260-11DBB4080532}"/>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5A45A515-0814-41A0-9192-4EE62C6CDEFE}"/>
              </a:ext>
            </a:extLst>
          </p:cNvPr>
          <p:cNvSpPr/>
          <p:nvPr/>
        </p:nvSpPr>
        <p:spPr bwMode="auto">
          <a:xfrm>
            <a:off x="4665427" y="4281489"/>
            <a:ext cx="3237235" cy="1603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4329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F361F9C1-181A-4EE1-AA20-7A959888D36A}"/>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0A652529-527A-4B28-A9A7-B5BF2A39DA1D}"/>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9577FA43-698C-4127-BF1B-28C17A42B15D}"/>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D2E38CF7-8EFE-429A-8A17-757F5B985BDA}"/>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A8E0BC57-82DB-4707-8998-1407399D961C}"/>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148F82E9-75A7-47E4-B6EC-AE1D781BF408}"/>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E4371456-4857-49A3-B200-D94C6248C3FF}"/>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867321FE-F6F3-4A33-8F11-7F81F14A4464}"/>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95D44260-99B0-4C0C-9017-50FE738420F5}"/>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11BDD562-D9EF-4194-A486-6D7CB7135B1B}"/>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B02E5FEF-92B9-4855-804A-FC908F2E95FD}"/>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C6C16AF5-FBF3-4460-9926-FDCB8ABDBE7A}"/>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34B69584-D4DC-4ECB-8565-CE529CD6CC20}"/>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B2FC8AE2-DE75-4B1F-BE50-ACF92C199088}"/>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70D3E1C9-0B26-4AC7-90C6-8FDEA89D0237}"/>
              </a:ext>
            </a:extLst>
          </p:cNvPr>
          <p:cNvSpPr/>
          <p:nvPr/>
        </p:nvSpPr>
        <p:spPr bwMode="auto">
          <a:xfrm>
            <a:off x="4762757" y="45325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85064712-F484-4C19-A27B-6D1883208C88}"/>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23B090A1-C343-47B1-9DCD-86DAAA5FF57F}"/>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4F56DC56-35DB-49CB-A77E-A1571ED2DBE1}"/>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8C818A71-CC08-4293-AE69-BBC31827EC5D}"/>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317DFA89-5C21-489C-A5FE-D4B02E0EBE87}"/>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DDDFB22A-4F2C-407E-9E9B-BC0A160FFB1E}"/>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D3B5BAAD-5CF4-4EE0-BD23-89FF53FA53BA}"/>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C2DBFD45-0612-43CB-9009-97701DC290C5}"/>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1C82B1B0-B9C4-4B27-9E2C-E0A8E1E9F197}"/>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E918C6BE-B29C-42E6-B145-E9B01AC8041F}"/>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A108EF4A-8423-4825-A149-F2288CA9ADFF}"/>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D3D70A9F-A393-425B-9BCA-A2E60B80D5B4}"/>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D163352B-8E2D-4F12-8634-1836D9DDC3ED}"/>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C000173D-58DE-420C-A92D-11B3BF3F0E22}"/>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6EF0D1D3-0E61-4FFA-AB10-B118E91F5EC6}"/>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2A14EF63-2954-45BB-BF14-42D71C176E13}"/>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1FE21898-6AB8-4895-8384-8D5A8CFFC88F}"/>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E0AC9734-D6C2-47A2-9B05-54686EC9E23B}"/>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9C8857DB-1B8B-4447-85DA-E824E5C6EB54}"/>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AB8F412E-D87C-4D2D-B430-EBA295F1E17D}"/>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E1D6A8C3-6B61-4D96-997A-223B532DBD28}"/>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1126999D-09AF-42EF-B9A9-81E06B872589}"/>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5FF12CDC-B182-41D3-896B-DBDF57F737D1}"/>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BAB60654-826E-409B-A891-236EE356A0C7}"/>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BE6C7A0F-556F-4241-8203-7E3BAAE77DEB}"/>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A3EF48A6-36C8-4853-8280-40233D1E2BBB}"/>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4CCF7940-9B5E-41B7-997D-33B130B220E8}"/>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4A2A9C6B-B882-4532-9DA9-2E0EBF3651AF}"/>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744315C6-44C7-4083-995A-FB5806E48688}"/>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B485B155-053B-49D9-95CA-15714E3523C8}"/>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ACD1D00E-0D14-4072-B6FC-3773B21FC1E1}"/>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F87A99FF-EA38-4573-89CF-8091BE13DF43}"/>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61D329E9-D9F9-4B66-A846-75599F0E8859}"/>
              </a:ext>
            </a:extLst>
          </p:cNvPr>
          <p:cNvSpPr/>
          <p:nvPr/>
        </p:nvSpPr>
        <p:spPr bwMode="auto">
          <a:xfrm>
            <a:off x="4642154" y="4748215"/>
            <a:ext cx="3237235" cy="1603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82530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350988E9-2F4F-4D0D-B6F8-95623195B54A}"/>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3657C676-F194-4A2C-BC10-3D6E5E98FB9F}"/>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14B9CA49-FF4C-4183-8654-90C17A215308}"/>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5070B5D0-469B-498E-A844-B0C37A3E112A}"/>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D74263CD-DF76-4C9B-9CD9-C175E31FB22E}"/>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541F845A-D468-4452-8AD1-228D00D5BFCC}"/>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C0021BE3-C19B-4C54-AE89-4F7FF6A77199}"/>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CB4FC8AD-C1EE-451D-805B-4C7BBD4D9137}"/>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463435E1-39B4-4568-B1B2-9DDF10787008}"/>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918FD83D-F78B-439D-9580-D74F34186598}"/>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957606C8-BAA5-42CE-803D-232199E3862F}"/>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D214A87B-E9F7-4DF4-9411-4F34EEB738B9}"/>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45B3CCDD-3F4B-42BD-A2FC-39AE959653C5}"/>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2D2AAA8F-A2C3-4C0A-848F-F27D3C69E79B}"/>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0F821E2B-F63F-4BE6-9782-B8E1928BCAF7}"/>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9A031E68-BFA4-4759-963A-5A8EB043E6D2}"/>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0FDEC684-E8D3-4920-A68E-276C42B4CE46}"/>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C694EBD1-162E-4BFB-9599-3749201E346C}"/>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9B94B6CC-1E84-4634-9C51-D54B5048B41B}"/>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A74C967E-55EE-4F1D-A856-EB14E2E0FBD9}"/>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F96175D7-75A0-407D-ACE6-0EA3F863016C}"/>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AA376824-AD28-4684-BA72-A44FFD7A98F7}"/>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D83B1CFE-5765-4A83-9350-A0422ABE51A6}"/>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9A9ACF7D-508B-4DB3-8FF1-6AC604431370}"/>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D5280882-D065-4903-80D3-D3A39D27DB4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2A121325-A611-479D-B192-424595985FC3}"/>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84AF0F1A-612F-4394-A3D6-17E977171FAA}"/>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FA14964E-9C35-4E79-BE8E-C0A7EFBBC99A}"/>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AD94193A-22C2-4E83-BC79-4E9C085FF778}"/>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27229671-3028-446F-9879-2958E487E53C}"/>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258219B8-F894-4163-9E22-04111DDE2E23}"/>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AD69823A-410E-43C6-9086-42E748915712}"/>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86C0E4A0-8BA4-4553-B98A-77A30F51D79E}"/>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EB2E7D55-94FE-4393-9034-D20C4D66DE6E}"/>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BFE93B93-537D-4205-ACDE-835A862FD1E8}"/>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ADCC3EC3-D3D5-4156-84B6-9E405B2D5FF5}"/>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C8452D09-6AFC-4955-AC7B-0913A71D8959}"/>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97138F41-87E8-447F-B018-1D5D352B22C4}"/>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07B6EA5E-49B9-4DCF-89D6-57E0348E5B00}"/>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C5EBE3B5-ECD1-4F80-9FF1-42C13528A206}"/>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2DD5004B-3768-4465-8A00-9900B58A0411}"/>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1934C98B-422E-4874-ACCF-53046B02FB5F}"/>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A1F6A3E8-A6AF-46AF-AEFF-9707DEE573EC}"/>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026C470B-EAEB-431B-8A19-AF85B3C5C050}"/>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CCB5C1FB-5B2F-49FA-80A1-E3F2C748C7D4}"/>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DE20C5A4-7B6A-42CD-A69B-812D4EFE8BFF}"/>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E9128567-1F31-4A8D-A6D3-2F6481D23ED4}"/>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779CB061-7CB3-4574-A43F-E2C398D51FF6}"/>
              </a:ext>
            </a:extLst>
          </p:cNvPr>
          <p:cNvSpPr/>
          <p:nvPr/>
        </p:nvSpPr>
        <p:spPr bwMode="auto">
          <a:xfrm>
            <a:off x="4670717" y="4517800"/>
            <a:ext cx="3237235" cy="1603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507560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LR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R14: LR</a:t>
            </a:r>
            <a:endParaRPr lang="en-US" altLang="en-US" dirty="0">
              <a:ea typeface="ＭＳ Ｐゴシック" panose="020B0600070205080204" pitchFamily="34" charset="-128"/>
            </a:endParaRPr>
          </a:p>
          <a:p>
            <a:pPr lvl="1"/>
            <a:r>
              <a:rPr lang="en-US" dirty="0"/>
              <a:t>The LR is used to store the return address of a subroutine or a function call.</a:t>
            </a:r>
          </a:p>
          <a:p>
            <a:pPr lvl="1"/>
            <a:r>
              <a:rPr lang="en-US" dirty="0"/>
              <a:t>The PC will load the value from the LR after a function is finished.</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D77B491-DD06-421D-8EDF-962AD6E98665}"/>
              </a:ext>
            </a:extLst>
          </p:cNvPr>
          <p:cNvSpPr/>
          <p:nvPr/>
        </p:nvSpPr>
        <p:spPr bwMode="auto">
          <a:xfrm>
            <a:off x="9438763" y="3500438"/>
            <a:ext cx="1032530" cy="2036762"/>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6" name="Rectangle 5">
            <a:extLst>
              <a:ext uri="{FF2B5EF4-FFF2-40B4-BE49-F238E27FC236}">
                <a16:creationId xmlns:a16="http://schemas.microsoft.com/office/drawing/2014/main" id="{B4DA5657-0D30-4F39-A03D-B3B443C79135}"/>
              </a:ext>
            </a:extLst>
          </p:cNvPr>
          <p:cNvSpPr/>
          <p:nvPr/>
        </p:nvSpPr>
        <p:spPr bwMode="auto">
          <a:xfrm>
            <a:off x="9438763" y="3495676"/>
            <a:ext cx="1032530" cy="1109663"/>
          </a:xfrm>
          <a:prstGeom prst="rect">
            <a:avLst/>
          </a:prstGeom>
          <a:solidFill>
            <a:schemeClr val="accent1">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7" name="Rectangle 6">
            <a:extLst>
              <a:ext uri="{FF2B5EF4-FFF2-40B4-BE49-F238E27FC236}">
                <a16:creationId xmlns:a16="http://schemas.microsoft.com/office/drawing/2014/main" id="{5DC547D3-9C57-481B-84FB-00654FC2F76A}"/>
              </a:ext>
            </a:extLst>
          </p:cNvPr>
          <p:cNvSpPr/>
          <p:nvPr/>
        </p:nvSpPr>
        <p:spPr bwMode="auto">
          <a:xfrm>
            <a:off x="9438763" y="4889500"/>
            <a:ext cx="1032530" cy="5524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8" name="Rectangle 7">
            <a:extLst>
              <a:ext uri="{FF2B5EF4-FFF2-40B4-BE49-F238E27FC236}">
                <a16:creationId xmlns:a16="http://schemas.microsoft.com/office/drawing/2014/main" id="{6CE478B1-436F-4301-86E2-264B4E966E5F}"/>
              </a:ext>
            </a:extLst>
          </p:cNvPr>
          <p:cNvSpPr/>
          <p:nvPr/>
        </p:nvSpPr>
        <p:spPr bwMode="auto">
          <a:xfrm>
            <a:off x="9438763" y="5348288"/>
            <a:ext cx="1032530" cy="93662"/>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9" name="Rectangle 8">
            <a:extLst>
              <a:ext uri="{FF2B5EF4-FFF2-40B4-BE49-F238E27FC236}">
                <a16:creationId xmlns:a16="http://schemas.microsoft.com/office/drawing/2014/main" id="{153932C2-F616-46B2-A57A-17A779AA748D}"/>
              </a:ext>
            </a:extLst>
          </p:cNvPr>
          <p:cNvSpPr/>
          <p:nvPr/>
        </p:nvSpPr>
        <p:spPr bwMode="auto">
          <a:xfrm>
            <a:off x="9438763" y="3587751"/>
            <a:ext cx="1032530" cy="9366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10" name="Rectangle 9">
            <a:extLst>
              <a:ext uri="{FF2B5EF4-FFF2-40B4-BE49-F238E27FC236}">
                <a16:creationId xmlns:a16="http://schemas.microsoft.com/office/drawing/2014/main" id="{50C03CB6-9D93-4435-9241-2378895A6DA4}"/>
              </a:ext>
            </a:extLst>
          </p:cNvPr>
          <p:cNvSpPr/>
          <p:nvPr/>
        </p:nvSpPr>
        <p:spPr bwMode="auto">
          <a:xfrm>
            <a:off x="7430830" y="5329238"/>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b="0" dirty="0"/>
              <a:t>PC</a:t>
            </a:r>
          </a:p>
        </p:txBody>
      </p:sp>
      <p:sp>
        <p:nvSpPr>
          <p:cNvPr id="11" name="Rectangle 10">
            <a:extLst>
              <a:ext uri="{FF2B5EF4-FFF2-40B4-BE49-F238E27FC236}">
                <a16:creationId xmlns:a16="http://schemas.microsoft.com/office/drawing/2014/main" id="{26279094-41FC-44CF-9FAC-11CEEE895DC6}"/>
              </a:ext>
            </a:extLst>
          </p:cNvPr>
          <p:cNvSpPr/>
          <p:nvPr/>
        </p:nvSpPr>
        <p:spPr bwMode="auto">
          <a:xfrm>
            <a:off x="7430830" y="3560763"/>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b="0" dirty="0"/>
              <a:t>LR</a:t>
            </a:r>
          </a:p>
        </p:txBody>
      </p:sp>
      <p:cxnSp>
        <p:nvCxnSpPr>
          <p:cNvPr id="12" name="Straight Arrow Connector 11">
            <a:extLst>
              <a:ext uri="{FF2B5EF4-FFF2-40B4-BE49-F238E27FC236}">
                <a16:creationId xmlns:a16="http://schemas.microsoft.com/office/drawing/2014/main" id="{8740709C-046B-496A-A6AD-A443F71E25AF}"/>
              </a:ext>
            </a:extLst>
          </p:cNvPr>
          <p:cNvCxnSpPr/>
          <p:nvPr/>
        </p:nvCxnSpPr>
        <p:spPr bwMode="auto">
          <a:xfrm>
            <a:off x="8619932" y="5402263"/>
            <a:ext cx="787092"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cxnSp>
        <p:nvCxnSpPr>
          <p:cNvPr id="13" name="Straight Arrow Connector 12">
            <a:extLst>
              <a:ext uri="{FF2B5EF4-FFF2-40B4-BE49-F238E27FC236}">
                <a16:creationId xmlns:a16="http://schemas.microsoft.com/office/drawing/2014/main" id="{AC81D63C-D05D-4B84-8087-1DB23C1182DC}"/>
              </a:ext>
            </a:extLst>
          </p:cNvPr>
          <p:cNvCxnSpPr/>
          <p:nvPr/>
        </p:nvCxnSpPr>
        <p:spPr bwMode="auto">
          <a:xfrm>
            <a:off x="7949211" y="3797300"/>
            <a:ext cx="0" cy="144780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14" name="Straight Connector 13">
            <a:extLst>
              <a:ext uri="{FF2B5EF4-FFF2-40B4-BE49-F238E27FC236}">
                <a16:creationId xmlns:a16="http://schemas.microsoft.com/office/drawing/2014/main" id="{1D3D4786-0573-4E5F-9980-F01AC972FDDE}"/>
              </a:ext>
            </a:extLst>
          </p:cNvPr>
          <p:cNvCxnSpPr/>
          <p:nvPr/>
        </p:nvCxnSpPr>
        <p:spPr bwMode="auto">
          <a:xfrm>
            <a:off x="9438763" y="35861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AEA1C66C-C752-48AE-9AA0-EC5F6E9504B4}"/>
              </a:ext>
            </a:extLst>
          </p:cNvPr>
          <p:cNvCxnSpPr/>
          <p:nvPr/>
        </p:nvCxnSpPr>
        <p:spPr bwMode="auto">
          <a:xfrm>
            <a:off x="9438763" y="3678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546ABEBA-43DB-4DBC-948F-9991E36680AF}"/>
              </a:ext>
            </a:extLst>
          </p:cNvPr>
          <p:cNvCxnSpPr/>
          <p:nvPr/>
        </p:nvCxnSpPr>
        <p:spPr bwMode="auto">
          <a:xfrm>
            <a:off x="9438763" y="37719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58BA1663-B674-42A0-97B8-43848AD57AAA}"/>
              </a:ext>
            </a:extLst>
          </p:cNvPr>
          <p:cNvCxnSpPr/>
          <p:nvPr/>
        </p:nvCxnSpPr>
        <p:spPr bwMode="auto">
          <a:xfrm>
            <a:off x="9438763" y="38623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8" name="Straight Connector 17">
            <a:extLst>
              <a:ext uri="{FF2B5EF4-FFF2-40B4-BE49-F238E27FC236}">
                <a16:creationId xmlns:a16="http://schemas.microsoft.com/office/drawing/2014/main" id="{02539AA0-9765-4516-A6DF-CC1FE05E6223}"/>
              </a:ext>
            </a:extLst>
          </p:cNvPr>
          <p:cNvCxnSpPr/>
          <p:nvPr/>
        </p:nvCxnSpPr>
        <p:spPr bwMode="auto">
          <a:xfrm>
            <a:off x="9438763" y="39544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F9ADEB62-95B7-488D-AD85-F44DEBE5A999}"/>
              </a:ext>
            </a:extLst>
          </p:cNvPr>
          <p:cNvCxnSpPr/>
          <p:nvPr/>
        </p:nvCxnSpPr>
        <p:spPr bwMode="auto">
          <a:xfrm>
            <a:off x="9438763" y="40481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0" name="Straight Connector 19">
            <a:extLst>
              <a:ext uri="{FF2B5EF4-FFF2-40B4-BE49-F238E27FC236}">
                <a16:creationId xmlns:a16="http://schemas.microsoft.com/office/drawing/2014/main" id="{1557325A-94D9-4C5F-A70E-2AD9F890768D}"/>
              </a:ext>
            </a:extLst>
          </p:cNvPr>
          <p:cNvCxnSpPr/>
          <p:nvPr/>
        </p:nvCxnSpPr>
        <p:spPr bwMode="auto">
          <a:xfrm>
            <a:off x="9438763" y="41433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22A05872-C706-4B7E-A1F0-5EE73AA79F1D}"/>
              </a:ext>
            </a:extLst>
          </p:cNvPr>
          <p:cNvCxnSpPr/>
          <p:nvPr/>
        </p:nvCxnSpPr>
        <p:spPr bwMode="auto">
          <a:xfrm>
            <a:off x="9438763" y="42354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D9217EF0-13ED-4131-BAF4-76E2CC035F5F}"/>
              </a:ext>
            </a:extLst>
          </p:cNvPr>
          <p:cNvCxnSpPr/>
          <p:nvPr/>
        </p:nvCxnSpPr>
        <p:spPr bwMode="auto">
          <a:xfrm>
            <a:off x="9438763" y="4329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3" name="Straight Connector 22">
            <a:extLst>
              <a:ext uri="{FF2B5EF4-FFF2-40B4-BE49-F238E27FC236}">
                <a16:creationId xmlns:a16="http://schemas.microsoft.com/office/drawing/2014/main" id="{566CC1C7-58E8-4A62-A7C1-286354971B46}"/>
              </a:ext>
            </a:extLst>
          </p:cNvPr>
          <p:cNvCxnSpPr/>
          <p:nvPr/>
        </p:nvCxnSpPr>
        <p:spPr bwMode="auto">
          <a:xfrm>
            <a:off x="9438763" y="4419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1E92AA58-B5BA-4F86-966C-9F120ACA5CD8}"/>
              </a:ext>
            </a:extLst>
          </p:cNvPr>
          <p:cNvCxnSpPr/>
          <p:nvPr/>
        </p:nvCxnSpPr>
        <p:spPr bwMode="auto">
          <a:xfrm>
            <a:off x="9438763" y="45116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5" name="Straight Connector 24">
            <a:extLst>
              <a:ext uri="{FF2B5EF4-FFF2-40B4-BE49-F238E27FC236}">
                <a16:creationId xmlns:a16="http://schemas.microsoft.com/office/drawing/2014/main" id="{675D62CB-2559-4115-B55D-FB27C5328A65}"/>
              </a:ext>
            </a:extLst>
          </p:cNvPr>
          <p:cNvCxnSpPr/>
          <p:nvPr/>
        </p:nvCxnSpPr>
        <p:spPr bwMode="auto">
          <a:xfrm>
            <a:off x="9438763" y="46053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6" name="Straight Connector 25">
            <a:extLst>
              <a:ext uri="{FF2B5EF4-FFF2-40B4-BE49-F238E27FC236}">
                <a16:creationId xmlns:a16="http://schemas.microsoft.com/office/drawing/2014/main" id="{90A7CAFE-B8C8-4F3D-AC15-69285317C69C}"/>
              </a:ext>
            </a:extLst>
          </p:cNvPr>
          <p:cNvCxnSpPr/>
          <p:nvPr/>
        </p:nvCxnSpPr>
        <p:spPr bwMode="auto">
          <a:xfrm>
            <a:off x="9438763" y="47005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3C9AF36E-A5A2-4633-994C-98921716B01D}"/>
              </a:ext>
            </a:extLst>
          </p:cNvPr>
          <p:cNvCxnSpPr/>
          <p:nvPr/>
        </p:nvCxnSpPr>
        <p:spPr bwMode="auto">
          <a:xfrm>
            <a:off x="9438763" y="47942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F6BD2084-4042-4FC4-9FE5-16418A0D2883}"/>
              </a:ext>
            </a:extLst>
          </p:cNvPr>
          <p:cNvCxnSpPr/>
          <p:nvPr/>
        </p:nvCxnSpPr>
        <p:spPr bwMode="auto">
          <a:xfrm>
            <a:off x="9438763" y="48895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9" name="Straight Connector 28">
            <a:extLst>
              <a:ext uri="{FF2B5EF4-FFF2-40B4-BE49-F238E27FC236}">
                <a16:creationId xmlns:a16="http://schemas.microsoft.com/office/drawing/2014/main" id="{F6B8C6AC-BA7E-4358-92F1-D7BF8BE87AD6}"/>
              </a:ext>
            </a:extLst>
          </p:cNvPr>
          <p:cNvCxnSpPr/>
          <p:nvPr/>
        </p:nvCxnSpPr>
        <p:spPr bwMode="auto">
          <a:xfrm>
            <a:off x="9438763" y="49815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0" name="Straight Connector 29">
            <a:extLst>
              <a:ext uri="{FF2B5EF4-FFF2-40B4-BE49-F238E27FC236}">
                <a16:creationId xmlns:a16="http://schemas.microsoft.com/office/drawing/2014/main" id="{9194C6C8-8D0A-473E-A1D3-A8AE30A81363}"/>
              </a:ext>
            </a:extLst>
          </p:cNvPr>
          <p:cNvCxnSpPr/>
          <p:nvPr/>
        </p:nvCxnSpPr>
        <p:spPr bwMode="auto">
          <a:xfrm>
            <a:off x="9438763" y="5075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1" name="Straight Connector 30">
            <a:extLst>
              <a:ext uri="{FF2B5EF4-FFF2-40B4-BE49-F238E27FC236}">
                <a16:creationId xmlns:a16="http://schemas.microsoft.com/office/drawing/2014/main" id="{88F144CE-AED9-40F9-A9A9-6F18CF2809AE}"/>
              </a:ext>
            </a:extLst>
          </p:cNvPr>
          <p:cNvCxnSpPr/>
          <p:nvPr/>
        </p:nvCxnSpPr>
        <p:spPr bwMode="auto">
          <a:xfrm>
            <a:off x="9438763" y="51657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2" name="Straight Connector 31">
            <a:extLst>
              <a:ext uri="{FF2B5EF4-FFF2-40B4-BE49-F238E27FC236}">
                <a16:creationId xmlns:a16="http://schemas.microsoft.com/office/drawing/2014/main" id="{1168B348-49EE-4961-BA6E-9F92D7A48D20}"/>
              </a:ext>
            </a:extLst>
          </p:cNvPr>
          <p:cNvCxnSpPr/>
          <p:nvPr/>
        </p:nvCxnSpPr>
        <p:spPr bwMode="auto">
          <a:xfrm>
            <a:off x="9438763" y="52562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3" name="Straight Connector 32">
            <a:extLst>
              <a:ext uri="{FF2B5EF4-FFF2-40B4-BE49-F238E27FC236}">
                <a16:creationId xmlns:a16="http://schemas.microsoft.com/office/drawing/2014/main" id="{2DC8BFFA-9395-4F82-A880-CC2DAA3FF945}"/>
              </a:ext>
            </a:extLst>
          </p:cNvPr>
          <p:cNvCxnSpPr/>
          <p:nvPr/>
        </p:nvCxnSpPr>
        <p:spPr bwMode="auto">
          <a:xfrm>
            <a:off x="9438763" y="53482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4" name="Straight Connector 33">
            <a:extLst>
              <a:ext uri="{FF2B5EF4-FFF2-40B4-BE49-F238E27FC236}">
                <a16:creationId xmlns:a16="http://schemas.microsoft.com/office/drawing/2014/main" id="{167F40C0-FB0B-4530-A5FB-BAC388B33B18}"/>
              </a:ext>
            </a:extLst>
          </p:cNvPr>
          <p:cNvCxnSpPr/>
          <p:nvPr/>
        </p:nvCxnSpPr>
        <p:spPr bwMode="auto">
          <a:xfrm>
            <a:off x="9438763" y="54419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5" name="Straight Connector 34">
            <a:extLst>
              <a:ext uri="{FF2B5EF4-FFF2-40B4-BE49-F238E27FC236}">
                <a16:creationId xmlns:a16="http://schemas.microsoft.com/office/drawing/2014/main" id="{2EA21EB1-BAED-47E3-9D7F-36599375EBAE}"/>
              </a:ext>
            </a:extLst>
          </p:cNvPr>
          <p:cNvCxnSpPr/>
          <p:nvPr/>
        </p:nvCxnSpPr>
        <p:spPr bwMode="auto">
          <a:xfrm>
            <a:off x="9438763" y="55372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36" name="Rectangle 35">
            <a:extLst>
              <a:ext uri="{FF2B5EF4-FFF2-40B4-BE49-F238E27FC236}">
                <a16:creationId xmlns:a16="http://schemas.microsoft.com/office/drawing/2014/main" id="{EBB84BB1-A0F9-4798-A5B9-B4BFBE4E8715}"/>
              </a:ext>
            </a:extLst>
          </p:cNvPr>
          <p:cNvSpPr/>
          <p:nvPr/>
        </p:nvSpPr>
        <p:spPr bwMode="auto">
          <a:xfrm>
            <a:off x="9438763" y="3500438"/>
            <a:ext cx="1032530" cy="2036762"/>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37" name="TextBox 40">
            <a:extLst>
              <a:ext uri="{FF2B5EF4-FFF2-40B4-BE49-F238E27FC236}">
                <a16:creationId xmlns:a16="http://schemas.microsoft.com/office/drawing/2014/main" id="{3A546635-F47C-453B-B065-5DBD097102F5}"/>
              </a:ext>
            </a:extLst>
          </p:cNvPr>
          <p:cNvSpPr txBox="1">
            <a:spLocks noChangeArrowheads="1"/>
          </p:cNvSpPr>
          <p:nvPr/>
        </p:nvSpPr>
        <p:spPr bwMode="auto">
          <a:xfrm>
            <a:off x="9606951" y="3797301"/>
            <a:ext cx="7088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Main</a:t>
            </a:r>
          </a:p>
          <a:p>
            <a:pPr algn="ctr" eaLnBrk="1" hangingPunct="1"/>
            <a:r>
              <a:rPr lang="en-GB" sz="1100" b="0" dirty="0"/>
              <a:t>program</a:t>
            </a:r>
          </a:p>
          <a:p>
            <a:pPr algn="ctr" eaLnBrk="1" hangingPunct="1"/>
            <a:r>
              <a:rPr lang="en-GB" sz="1100" b="0" dirty="0"/>
              <a:t>code</a:t>
            </a:r>
          </a:p>
        </p:txBody>
      </p:sp>
      <p:sp>
        <p:nvSpPr>
          <p:cNvPr id="38" name="TextBox 40">
            <a:extLst>
              <a:ext uri="{FF2B5EF4-FFF2-40B4-BE49-F238E27FC236}">
                <a16:creationId xmlns:a16="http://schemas.microsoft.com/office/drawing/2014/main" id="{0D4DE76C-B136-45B7-87C0-7FEC4ADA984D}"/>
              </a:ext>
            </a:extLst>
          </p:cNvPr>
          <p:cNvSpPr txBox="1">
            <a:spLocks noChangeArrowheads="1"/>
          </p:cNvSpPr>
          <p:nvPr/>
        </p:nvSpPr>
        <p:spPr bwMode="auto">
          <a:xfrm>
            <a:off x="9527601" y="5037139"/>
            <a:ext cx="8675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Subroutine</a:t>
            </a:r>
          </a:p>
        </p:txBody>
      </p:sp>
      <p:sp>
        <p:nvSpPr>
          <p:cNvPr id="39" name="TextBox 40">
            <a:extLst>
              <a:ext uri="{FF2B5EF4-FFF2-40B4-BE49-F238E27FC236}">
                <a16:creationId xmlns:a16="http://schemas.microsoft.com/office/drawing/2014/main" id="{6E8BB87D-3633-4C3C-A983-5BD36E70E6DD}"/>
              </a:ext>
            </a:extLst>
          </p:cNvPr>
          <p:cNvSpPr txBox="1">
            <a:spLocks noChangeArrowheads="1"/>
          </p:cNvSpPr>
          <p:nvPr/>
        </p:nvSpPr>
        <p:spPr bwMode="auto">
          <a:xfrm>
            <a:off x="8508184" y="5113339"/>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Current PC</a:t>
            </a:r>
          </a:p>
        </p:txBody>
      </p:sp>
      <p:cxnSp>
        <p:nvCxnSpPr>
          <p:cNvPr id="40" name="Straight Arrow Connector 39">
            <a:extLst>
              <a:ext uri="{FF2B5EF4-FFF2-40B4-BE49-F238E27FC236}">
                <a16:creationId xmlns:a16="http://schemas.microsoft.com/office/drawing/2014/main" id="{32C459B6-7463-46CC-A915-18BC319B8523}"/>
              </a:ext>
            </a:extLst>
          </p:cNvPr>
          <p:cNvCxnSpPr/>
          <p:nvPr/>
        </p:nvCxnSpPr>
        <p:spPr bwMode="auto">
          <a:xfrm>
            <a:off x="8619932" y="3633788"/>
            <a:ext cx="778629"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sp>
        <p:nvSpPr>
          <p:cNvPr id="41" name="TextBox 40">
            <a:extLst>
              <a:ext uri="{FF2B5EF4-FFF2-40B4-BE49-F238E27FC236}">
                <a16:creationId xmlns:a16="http://schemas.microsoft.com/office/drawing/2014/main" id="{FEA98600-5996-4E60-BCD9-BD305F27655D}"/>
              </a:ext>
            </a:extLst>
          </p:cNvPr>
          <p:cNvSpPr txBox="1">
            <a:spLocks noChangeArrowheads="1"/>
          </p:cNvSpPr>
          <p:nvPr/>
        </p:nvSpPr>
        <p:spPr bwMode="auto">
          <a:xfrm>
            <a:off x="6114778" y="4141789"/>
            <a:ext cx="170748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Load PC with the address in LR to return to the main program</a:t>
            </a:r>
          </a:p>
        </p:txBody>
      </p:sp>
      <p:sp>
        <p:nvSpPr>
          <p:cNvPr id="42" name="TextBox 40">
            <a:extLst>
              <a:ext uri="{FF2B5EF4-FFF2-40B4-BE49-F238E27FC236}">
                <a16:creationId xmlns:a16="http://schemas.microsoft.com/office/drawing/2014/main" id="{60E68ECF-C8D9-4654-80B7-91DA00756240}"/>
              </a:ext>
            </a:extLst>
          </p:cNvPr>
          <p:cNvSpPr txBox="1">
            <a:spLocks noChangeArrowheads="1"/>
          </p:cNvSpPr>
          <p:nvPr/>
        </p:nvSpPr>
        <p:spPr bwMode="auto">
          <a:xfrm>
            <a:off x="8516199" y="3373438"/>
            <a:ext cx="8739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Current LR</a:t>
            </a:r>
          </a:p>
        </p:txBody>
      </p:sp>
      <p:sp>
        <p:nvSpPr>
          <p:cNvPr id="43" name="TextBox 40">
            <a:extLst>
              <a:ext uri="{FF2B5EF4-FFF2-40B4-BE49-F238E27FC236}">
                <a16:creationId xmlns:a16="http://schemas.microsoft.com/office/drawing/2014/main" id="{27CC7F11-2A99-4F49-AC0A-01E4581FC993}"/>
              </a:ext>
            </a:extLst>
          </p:cNvPr>
          <p:cNvSpPr txBox="1">
            <a:spLocks noChangeArrowheads="1"/>
          </p:cNvSpPr>
          <p:nvPr/>
        </p:nvSpPr>
        <p:spPr bwMode="auto">
          <a:xfrm>
            <a:off x="7287952" y="5826125"/>
            <a:ext cx="313579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050" dirty="0">
                <a:cs typeface="Arial" charset="0"/>
              </a:rPr>
              <a:t>Return from a subroutine to the main program</a:t>
            </a:r>
          </a:p>
        </p:txBody>
      </p:sp>
      <p:sp>
        <p:nvSpPr>
          <p:cNvPr id="44" name="Rectangle 43">
            <a:extLst>
              <a:ext uri="{FF2B5EF4-FFF2-40B4-BE49-F238E27FC236}">
                <a16:creationId xmlns:a16="http://schemas.microsoft.com/office/drawing/2014/main" id="{7CF63A67-4D59-4C6F-8567-B9D01D7EA9FC}"/>
              </a:ext>
            </a:extLst>
          </p:cNvPr>
          <p:cNvSpPr/>
          <p:nvPr/>
        </p:nvSpPr>
        <p:spPr bwMode="auto">
          <a:xfrm>
            <a:off x="3628666" y="3494088"/>
            <a:ext cx="1032530" cy="2036762"/>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5" name="Rectangle 44">
            <a:extLst>
              <a:ext uri="{FF2B5EF4-FFF2-40B4-BE49-F238E27FC236}">
                <a16:creationId xmlns:a16="http://schemas.microsoft.com/office/drawing/2014/main" id="{43E68E6D-C1BC-4CE6-AD42-0BAC8272552E}"/>
              </a:ext>
            </a:extLst>
          </p:cNvPr>
          <p:cNvSpPr/>
          <p:nvPr/>
        </p:nvSpPr>
        <p:spPr bwMode="auto">
          <a:xfrm>
            <a:off x="3628666" y="3489326"/>
            <a:ext cx="1032530" cy="1109663"/>
          </a:xfrm>
          <a:prstGeom prst="rect">
            <a:avLst/>
          </a:prstGeom>
          <a:solidFill>
            <a:schemeClr val="accent1">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6" name="Rectangle 45">
            <a:extLst>
              <a:ext uri="{FF2B5EF4-FFF2-40B4-BE49-F238E27FC236}">
                <a16:creationId xmlns:a16="http://schemas.microsoft.com/office/drawing/2014/main" id="{B73879D8-AB0B-428C-84F7-DF622D12838D}"/>
              </a:ext>
            </a:extLst>
          </p:cNvPr>
          <p:cNvSpPr/>
          <p:nvPr/>
        </p:nvSpPr>
        <p:spPr bwMode="auto">
          <a:xfrm>
            <a:off x="3628666" y="4883150"/>
            <a:ext cx="1032530" cy="5524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7" name="Rectangle 46">
            <a:extLst>
              <a:ext uri="{FF2B5EF4-FFF2-40B4-BE49-F238E27FC236}">
                <a16:creationId xmlns:a16="http://schemas.microsoft.com/office/drawing/2014/main" id="{18312832-9436-46D1-8CB2-CF50DD923D96}"/>
              </a:ext>
            </a:extLst>
          </p:cNvPr>
          <p:cNvSpPr/>
          <p:nvPr/>
        </p:nvSpPr>
        <p:spPr bwMode="auto">
          <a:xfrm>
            <a:off x="3628666" y="4881563"/>
            <a:ext cx="1032530" cy="93662"/>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8" name="Rectangle 47">
            <a:extLst>
              <a:ext uri="{FF2B5EF4-FFF2-40B4-BE49-F238E27FC236}">
                <a16:creationId xmlns:a16="http://schemas.microsoft.com/office/drawing/2014/main" id="{ADDAB3DD-33CF-447A-A637-C4BAFBC10163}"/>
              </a:ext>
            </a:extLst>
          </p:cNvPr>
          <p:cNvSpPr/>
          <p:nvPr/>
        </p:nvSpPr>
        <p:spPr bwMode="auto">
          <a:xfrm>
            <a:off x="3628666" y="3581400"/>
            <a:ext cx="1032530" cy="9366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49" name="Rectangle 48">
            <a:extLst>
              <a:ext uri="{FF2B5EF4-FFF2-40B4-BE49-F238E27FC236}">
                <a16:creationId xmlns:a16="http://schemas.microsoft.com/office/drawing/2014/main" id="{9BA9FB28-29F5-4E92-964D-C7DCCE7C3FE2}"/>
              </a:ext>
            </a:extLst>
          </p:cNvPr>
          <p:cNvSpPr/>
          <p:nvPr/>
        </p:nvSpPr>
        <p:spPr bwMode="auto">
          <a:xfrm>
            <a:off x="1620734" y="3551238"/>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b="0" dirty="0"/>
              <a:t>PC</a:t>
            </a:r>
          </a:p>
        </p:txBody>
      </p:sp>
      <p:sp>
        <p:nvSpPr>
          <p:cNvPr id="50" name="Rectangle 49">
            <a:extLst>
              <a:ext uri="{FF2B5EF4-FFF2-40B4-BE49-F238E27FC236}">
                <a16:creationId xmlns:a16="http://schemas.microsoft.com/office/drawing/2014/main" id="{2E48DAB6-6020-4726-82AB-3237D4422A6E}"/>
              </a:ext>
            </a:extLst>
          </p:cNvPr>
          <p:cNvSpPr/>
          <p:nvPr/>
        </p:nvSpPr>
        <p:spPr bwMode="auto">
          <a:xfrm>
            <a:off x="1620734" y="4237038"/>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b="0" dirty="0"/>
              <a:t>LR</a:t>
            </a:r>
          </a:p>
        </p:txBody>
      </p:sp>
      <p:cxnSp>
        <p:nvCxnSpPr>
          <p:cNvPr id="51" name="Straight Arrow Connector 50">
            <a:extLst>
              <a:ext uri="{FF2B5EF4-FFF2-40B4-BE49-F238E27FC236}">
                <a16:creationId xmlns:a16="http://schemas.microsoft.com/office/drawing/2014/main" id="{F0AF6A55-CC4C-4D4D-9179-72BD1C9A6334}"/>
              </a:ext>
            </a:extLst>
          </p:cNvPr>
          <p:cNvCxnSpPr/>
          <p:nvPr/>
        </p:nvCxnSpPr>
        <p:spPr bwMode="auto">
          <a:xfrm>
            <a:off x="2809836" y="3624263"/>
            <a:ext cx="787092"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cxnSp>
        <p:nvCxnSpPr>
          <p:cNvPr id="52" name="Straight Arrow Connector 51">
            <a:extLst>
              <a:ext uri="{FF2B5EF4-FFF2-40B4-BE49-F238E27FC236}">
                <a16:creationId xmlns:a16="http://schemas.microsoft.com/office/drawing/2014/main" id="{398BB8D7-A035-40BF-BED3-70D4BBE64E07}"/>
              </a:ext>
            </a:extLst>
          </p:cNvPr>
          <p:cNvCxnSpPr/>
          <p:nvPr/>
        </p:nvCxnSpPr>
        <p:spPr bwMode="auto">
          <a:xfrm>
            <a:off x="2139115" y="3767138"/>
            <a:ext cx="0" cy="40005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53" name="Straight Connector 52">
            <a:extLst>
              <a:ext uri="{FF2B5EF4-FFF2-40B4-BE49-F238E27FC236}">
                <a16:creationId xmlns:a16="http://schemas.microsoft.com/office/drawing/2014/main" id="{284DC046-665C-4069-8867-B08497E08441}"/>
              </a:ext>
            </a:extLst>
          </p:cNvPr>
          <p:cNvCxnSpPr/>
          <p:nvPr/>
        </p:nvCxnSpPr>
        <p:spPr bwMode="auto">
          <a:xfrm>
            <a:off x="3628666" y="35798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4" name="Straight Connector 53">
            <a:extLst>
              <a:ext uri="{FF2B5EF4-FFF2-40B4-BE49-F238E27FC236}">
                <a16:creationId xmlns:a16="http://schemas.microsoft.com/office/drawing/2014/main" id="{4ABDAA5F-A5B2-49FF-B4E2-C2A7AA9AA11F}"/>
              </a:ext>
            </a:extLst>
          </p:cNvPr>
          <p:cNvCxnSpPr/>
          <p:nvPr/>
        </p:nvCxnSpPr>
        <p:spPr bwMode="auto">
          <a:xfrm>
            <a:off x="3628666" y="36718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5" name="Straight Connector 54">
            <a:extLst>
              <a:ext uri="{FF2B5EF4-FFF2-40B4-BE49-F238E27FC236}">
                <a16:creationId xmlns:a16="http://schemas.microsoft.com/office/drawing/2014/main" id="{01539481-B155-46F3-9D1E-15933DA1812A}"/>
              </a:ext>
            </a:extLst>
          </p:cNvPr>
          <p:cNvCxnSpPr/>
          <p:nvPr/>
        </p:nvCxnSpPr>
        <p:spPr bwMode="auto">
          <a:xfrm>
            <a:off x="3628666" y="37655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6" name="Straight Connector 55">
            <a:extLst>
              <a:ext uri="{FF2B5EF4-FFF2-40B4-BE49-F238E27FC236}">
                <a16:creationId xmlns:a16="http://schemas.microsoft.com/office/drawing/2014/main" id="{04999C8C-E173-4C36-8E66-E4A539CCD8C7}"/>
              </a:ext>
            </a:extLst>
          </p:cNvPr>
          <p:cNvCxnSpPr/>
          <p:nvPr/>
        </p:nvCxnSpPr>
        <p:spPr bwMode="auto">
          <a:xfrm>
            <a:off x="3628666" y="38560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7" name="Straight Connector 56">
            <a:extLst>
              <a:ext uri="{FF2B5EF4-FFF2-40B4-BE49-F238E27FC236}">
                <a16:creationId xmlns:a16="http://schemas.microsoft.com/office/drawing/2014/main" id="{89D5C407-A6DB-4D41-BCAF-C5692B298770}"/>
              </a:ext>
            </a:extLst>
          </p:cNvPr>
          <p:cNvCxnSpPr/>
          <p:nvPr/>
        </p:nvCxnSpPr>
        <p:spPr bwMode="auto">
          <a:xfrm>
            <a:off x="3628666" y="3948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8" name="Straight Connector 57">
            <a:extLst>
              <a:ext uri="{FF2B5EF4-FFF2-40B4-BE49-F238E27FC236}">
                <a16:creationId xmlns:a16="http://schemas.microsoft.com/office/drawing/2014/main" id="{EB7B6F21-ACFE-4391-AA9B-470CEFA8A208}"/>
              </a:ext>
            </a:extLst>
          </p:cNvPr>
          <p:cNvCxnSpPr/>
          <p:nvPr/>
        </p:nvCxnSpPr>
        <p:spPr bwMode="auto">
          <a:xfrm>
            <a:off x="3628666" y="40417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9" name="Straight Connector 58">
            <a:extLst>
              <a:ext uri="{FF2B5EF4-FFF2-40B4-BE49-F238E27FC236}">
                <a16:creationId xmlns:a16="http://schemas.microsoft.com/office/drawing/2014/main" id="{FE4EB560-F8A7-4C81-85FA-4E51EACC08BF}"/>
              </a:ext>
            </a:extLst>
          </p:cNvPr>
          <p:cNvCxnSpPr/>
          <p:nvPr/>
        </p:nvCxnSpPr>
        <p:spPr bwMode="auto">
          <a:xfrm>
            <a:off x="3628666" y="41370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0" name="Straight Connector 59">
            <a:extLst>
              <a:ext uri="{FF2B5EF4-FFF2-40B4-BE49-F238E27FC236}">
                <a16:creationId xmlns:a16="http://schemas.microsoft.com/office/drawing/2014/main" id="{BF74F6F4-9679-45D0-91A9-6332760B973C}"/>
              </a:ext>
            </a:extLst>
          </p:cNvPr>
          <p:cNvCxnSpPr/>
          <p:nvPr/>
        </p:nvCxnSpPr>
        <p:spPr bwMode="auto">
          <a:xfrm>
            <a:off x="3628666" y="42291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1" name="Straight Connector 60">
            <a:extLst>
              <a:ext uri="{FF2B5EF4-FFF2-40B4-BE49-F238E27FC236}">
                <a16:creationId xmlns:a16="http://schemas.microsoft.com/office/drawing/2014/main" id="{D165B2A6-8AFD-4253-8A59-EBC05FA49024}"/>
              </a:ext>
            </a:extLst>
          </p:cNvPr>
          <p:cNvCxnSpPr/>
          <p:nvPr/>
        </p:nvCxnSpPr>
        <p:spPr bwMode="auto">
          <a:xfrm>
            <a:off x="3628666" y="43227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2" name="Straight Connector 61">
            <a:extLst>
              <a:ext uri="{FF2B5EF4-FFF2-40B4-BE49-F238E27FC236}">
                <a16:creationId xmlns:a16="http://schemas.microsoft.com/office/drawing/2014/main" id="{6CE8CA86-2CD6-4E4B-B030-8C63D78EAA28}"/>
              </a:ext>
            </a:extLst>
          </p:cNvPr>
          <p:cNvCxnSpPr/>
          <p:nvPr/>
        </p:nvCxnSpPr>
        <p:spPr bwMode="auto">
          <a:xfrm>
            <a:off x="3628666" y="44132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3" name="Straight Connector 62">
            <a:extLst>
              <a:ext uri="{FF2B5EF4-FFF2-40B4-BE49-F238E27FC236}">
                <a16:creationId xmlns:a16="http://schemas.microsoft.com/office/drawing/2014/main" id="{3C8D35EA-A69E-4F3B-97B9-290DCEEA8358}"/>
              </a:ext>
            </a:extLst>
          </p:cNvPr>
          <p:cNvCxnSpPr/>
          <p:nvPr/>
        </p:nvCxnSpPr>
        <p:spPr bwMode="auto">
          <a:xfrm>
            <a:off x="3628666" y="45053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4" name="Straight Connector 63">
            <a:extLst>
              <a:ext uri="{FF2B5EF4-FFF2-40B4-BE49-F238E27FC236}">
                <a16:creationId xmlns:a16="http://schemas.microsoft.com/office/drawing/2014/main" id="{DB967215-30BF-4123-9363-18A0B7161749}"/>
              </a:ext>
            </a:extLst>
          </p:cNvPr>
          <p:cNvCxnSpPr/>
          <p:nvPr/>
        </p:nvCxnSpPr>
        <p:spPr bwMode="auto">
          <a:xfrm>
            <a:off x="3628666" y="45989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5" name="Straight Connector 64">
            <a:extLst>
              <a:ext uri="{FF2B5EF4-FFF2-40B4-BE49-F238E27FC236}">
                <a16:creationId xmlns:a16="http://schemas.microsoft.com/office/drawing/2014/main" id="{AA523D78-8CFA-411A-BE39-FE1BF0513C35}"/>
              </a:ext>
            </a:extLst>
          </p:cNvPr>
          <p:cNvCxnSpPr/>
          <p:nvPr/>
        </p:nvCxnSpPr>
        <p:spPr bwMode="auto">
          <a:xfrm>
            <a:off x="3628666" y="4694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6" name="Straight Connector 65">
            <a:extLst>
              <a:ext uri="{FF2B5EF4-FFF2-40B4-BE49-F238E27FC236}">
                <a16:creationId xmlns:a16="http://schemas.microsoft.com/office/drawing/2014/main" id="{D3EB8805-82FC-4C1E-9D04-855F826F0770}"/>
              </a:ext>
            </a:extLst>
          </p:cNvPr>
          <p:cNvCxnSpPr/>
          <p:nvPr/>
        </p:nvCxnSpPr>
        <p:spPr bwMode="auto">
          <a:xfrm>
            <a:off x="3628666" y="47879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54BFA909-F83F-4B0A-98A8-35920331ABB1}"/>
              </a:ext>
            </a:extLst>
          </p:cNvPr>
          <p:cNvCxnSpPr/>
          <p:nvPr/>
        </p:nvCxnSpPr>
        <p:spPr bwMode="auto">
          <a:xfrm>
            <a:off x="3628666" y="48831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8" name="Straight Connector 67">
            <a:extLst>
              <a:ext uri="{FF2B5EF4-FFF2-40B4-BE49-F238E27FC236}">
                <a16:creationId xmlns:a16="http://schemas.microsoft.com/office/drawing/2014/main" id="{83966809-894A-4785-8403-0D34C87D44FA}"/>
              </a:ext>
            </a:extLst>
          </p:cNvPr>
          <p:cNvCxnSpPr/>
          <p:nvPr/>
        </p:nvCxnSpPr>
        <p:spPr bwMode="auto">
          <a:xfrm>
            <a:off x="3628666" y="49752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9" name="Straight Connector 68">
            <a:extLst>
              <a:ext uri="{FF2B5EF4-FFF2-40B4-BE49-F238E27FC236}">
                <a16:creationId xmlns:a16="http://schemas.microsoft.com/office/drawing/2014/main" id="{13F8118F-9A1A-43D2-980D-79130B6D43FE}"/>
              </a:ext>
            </a:extLst>
          </p:cNvPr>
          <p:cNvCxnSpPr/>
          <p:nvPr/>
        </p:nvCxnSpPr>
        <p:spPr bwMode="auto">
          <a:xfrm>
            <a:off x="3628666" y="50688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0" name="Straight Connector 69">
            <a:extLst>
              <a:ext uri="{FF2B5EF4-FFF2-40B4-BE49-F238E27FC236}">
                <a16:creationId xmlns:a16="http://schemas.microsoft.com/office/drawing/2014/main" id="{10F59C90-1D59-4759-B40E-A8DC37794538}"/>
              </a:ext>
            </a:extLst>
          </p:cNvPr>
          <p:cNvCxnSpPr/>
          <p:nvPr/>
        </p:nvCxnSpPr>
        <p:spPr bwMode="auto">
          <a:xfrm>
            <a:off x="3628666" y="51593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1" name="Straight Connector 70">
            <a:extLst>
              <a:ext uri="{FF2B5EF4-FFF2-40B4-BE49-F238E27FC236}">
                <a16:creationId xmlns:a16="http://schemas.microsoft.com/office/drawing/2014/main" id="{AFAB750B-52CF-4317-8AAE-05C2AADD64D3}"/>
              </a:ext>
            </a:extLst>
          </p:cNvPr>
          <p:cNvCxnSpPr/>
          <p:nvPr/>
        </p:nvCxnSpPr>
        <p:spPr bwMode="auto">
          <a:xfrm>
            <a:off x="3628666" y="52498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2" name="Straight Connector 71">
            <a:extLst>
              <a:ext uri="{FF2B5EF4-FFF2-40B4-BE49-F238E27FC236}">
                <a16:creationId xmlns:a16="http://schemas.microsoft.com/office/drawing/2014/main" id="{DBC70EE7-976E-45B2-81C2-2E77263FCBEA}"/>
              </a:ext>
            </a:extLst>
          </p:cNvPr>
          <p:cNvCxnSpPr/>
          <p:nvPr/>
        </p:nvCxnSpPr>
        <p:spPr bwMode="auto">
          <a:xfrm>
            <a:off x="3628666" y="53419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3" name="Straight Connector 72">
            <a:extLst>
              <a:ext uri="{FF2B5EF4-FFF2-40B4-BE49-F238E27FC236}">
                <a16:creationId xmlns:a16="http://schemas.microsoft.com/office/drawing/2014/main" id="{934C11E8-755B-47C0-BE2A-0CB0295EA703}"/>
              </a:ext>
            </a:extLst>
          </p:cNvPr>
          <p:cNvCxnSpPr/>
          <p:nvPr/>
        </p:nvCxnSpPr>
        <p:spPr bwMode="auto">
          <a:xfrm>
            <a:off x="3628666" y="5435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4" name="Straight Connector 73">
            <a:extLst>
              <a:ext uri="{FF2B5EF4-FFF2-40B4-BE49-F238E27FC236}">
                <a16:creationId xmlns:a16="http://schemas.microsoft.com/office/drawing/2014/main" id="{936DAF86-73FC-4A0E-B2FE-9FB3324C33E0}"/>
              </a:ext>
            </a:extLst>
          </p:cNvPr>
          <p:cNvCxnSpPr/>
          <p:nvPr/>
        </p:nvCxnSpPr>
        <p:spPr bwMode="auto">
          <a:xfrm>
            <a:off x="3628666" y="55308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75" name="Rectangle 74">
            <a:extLst>
              <a:ext uri="{FF2B5EF4-FFF2-40B4-BE49-F238E27FC236}">
                <a16:creationId xmlns:a16="http://schemas.microsoft.com/office/drawing/2014/main" id="{3DE01648-09E2-413B-B2C4-4A018554230A}"/>
              </a:ext>
            </a:extLst>
          </p:cNvPr>
          <p:cNvSpPr/>
          <p:nvPr/>
        </p:nvSpPr>
        <p:spPr bwMode="auto">
          <a:xfrm>
            <a:off x="3628666" y="3494088"/>
            <a:ext cx="1032530" cy="2036762"/>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76" name="TextBox 40">
            <a:extLst>
              <a:ext uri="{FF2B5EF4-FFF2-40B4-BE49-F238E27FC236}">
                <a16:creationId xmlns:a16="http://schemas.microsoft.com/office/drawing/2014/main" id="{5BCE2E71-0E20-4AC0-94C8-5D7B569DDA17}"/>
              </a:ext>
            </a:extLst>
          </p:cNvPr>
          <p:cNvSpPr txBox="1">
            <a:spLocks noChangeArrowheads="1"/>
          </p:cNvSpPr>
          <p:nvPr/>
        </p:nvSpPr>
        <p:spPr bwMode="auto">
          <a:xfrm>
            <a:off x="3796854" y="3790951"/>
            <a:ext cx="7088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Main</a:t>
            </a:r>
          </a:p>
          <a:p>
            <a:pPr algn="ctr" eaLnBrk="1" hangingPunct="1"/>
            <a:r>
              <a:rPr lang="en-GB" sz="1100" b="0" dirty="0"/>
              <a:t>program</a:t>
            </a:r>
          </a:p>
          <a:p>
            <a:pPr algn="ctr" eaLnBrk="1" hangingPunct="1"/>
            <a:r>
              <a:rPr lang="en-GB" sz="1100" b="0" dirty="0"/>
              <a:t>code</a:t>
            </a:r>
          </a:p>
        </p:txBody>
      </p:sp>
      <p:sp>
        <p:nvSpPr>
          <p:cNvPr id="77" name="TextBox 40">
            <a:extLst>
              <a:ext uri="{FF2B5EF4-FFF2-40B4-BE49-F238E27FC236}">
                <a16:creationId xmlns:a16="http://schemas.microsoft.com/office/drawing/2014/main" id="{79E42853-CB56-4928-9413-EC60CD064DDA}"/>
              </a:ext>
            </a:extLst>
          </p:cNvPr>
          <p:cNvSpPr txBox="1">
            <a:spLocks noChangeArrowheads="1"/>
          </p:cNvSpPr>
          <p:nvPr/>
        </p:nvSpPr>
        <p:spPr bwMode="auto">
          <a:xfrm>
            <a:off x="3717504" y="5030789"/>
            <a:ext cx="8675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Subroutine</a:t>
            </a:r>
          </a:p>
        </p:txBody>
      </p:sp>
      <p:sp>
        <p:nvSpPr>
          <p:cNvPr id="78" name="TextBox 40">
            <a:extLst>
              <a:ext uri="{FF2B5EF4-FFF2-40B4-BE49-F238E27FC236}">
                <a16:creationId xmlns:a16="http://schemas.microsoft.com/office/drawing/2014/main" id="{7BF05F05-542B-45CC-AD17-51292FC81059}"/>
              </a:ext>
            </a:extLst>
          </p:cNvPr>
          <p:cNvSpPr txBox="1">
            <a:spLocks noChangeArrowheads="1"/>
          </p:cNvSpPr>
          <p:nvPr/>
        </p:nvSpPr>
        <p:spPr bwMode="auto">
          <a:xfrm>
            <a:off x="2698087" y="3335339"/>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Current PC</a:t>
            </a:r>
          </a:p>
        </p:txBody>
      </p:sp>
      <p:cxnSp>
        <p:nvCxnSpPr>
          <p:cNvPr id="79" name="Straight Arrow Connector 78">
            <a:extLst>
              <a:ext uri="{FF2B5EF4-FFF2-40B4-BE49-F238E27FC236}">
                <a16:creationId xmlns:a16="http://schemas.microsoft.com/office/drawing/2014/main" id="{9E6F9595-9FC4-48FC-9A1A-0C2DD2B5191D}"/>
              </a:ext>
            </a:extLst>
          </p:cNvPr>
          <p:cNvCxnSpPr/>
          <p:nvPr/>
        </p:nvCxnSpPr>
        <p:spPr bwMode="auto">
          <a:xfrm flipH="1" flipV="1">
            <a:off x="2481881" y="3790950"/>
            <a:ext cx="1129859" cy="1119188"/>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80" name="TextBox 40">
            <a:extLst>
              <a:ext uri="{FF2B5EF4-FFF2-40B4-BE49-F238E27FC236}">
                <a16:creationId xmlns:a16="http://schemas.microsoft.com/office/drawing/2014/main" id="{7F310945-861A-4CB3-8A5E-986CFF17BF57}"/>
              </a:ext>
            </a:extLst>
          </p:cNvPr>
          <p:cNvSpPr txBox="1">
            <a:spLocks noChangeArrowheads="1"/>
          </p:cNvSpPr>
          <p:nvPr/>
        </p:nvSpPr>
        <p:spPr bwMode="auto">
          <a:xfrm>
            <a:off x="444326" y="3751263"/>
            <a:ext cx="1599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1. Save current</a:t>
            </a:r>
          </a:p>
          <a:p>
            <a:pPr eaLnBrk="1" hangingPunct="1"/>
            <a:r>
              <a:rPr lang="en-GB" sz="1100" b="0" dirty="0"/>
              <a:t>PC to LR</a:t>
            </a:r>
          </a:p>
        </p:txBody>
      </p:sp>
      <p:sp>
        <p:nvSpPr>
          <p:cNvPr id="81" name="TextBox 40">
            <a:extLst>
              <a:ext uri="{FF2B5EF4-FFF2-40B4-BE49-F238E27FC236}">
                <a16:creationId xmlns:a16="http://schemas.microsoft.com/office/drawing/2014/main" id="{4C045C41-8215-435D-AF6B-D627E3B666DC}"/>
              </a:ext>
            </a:extLst>
          </p:cNvPr>
          <p:cNvSpPr txBox="1">
            <a:spLocks noChangeArrowheads="1"/>
          </p:cNvSpPr>
          <p:nvPr/>
        </p:nvSpPr>
        <p:spPr bwMode="auto">
          <a:xfrm>
            <a:off x="1663051" y="4611689"/>
            <a:ext cx="186617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2. Load PC with the starting address of the subroutine</a:t>
            </a:r>
          </a:p>
        </p:txBody>
      </p:sp>
      <p:sp>
        <p:nvSpPr>
          <p:cNvPr id="82" name="TextBox 40">
            <a:extLst>
              <a:ext uri="{FF2B5EF4-FFF2-40B4-BE49-F238E27FC236}">
                <a16:creationId xmlns:a16="http://schemas.microsoft.com/office/drawing/2014/main" id="{CC42E54A-A197-4553-8EF5-F8EF233811C3}"/>
              </a:ext>
            </a:extLst>
          </p:cNvPr>
          <p:cNvSpPr txBox="1">
            <a:spLocks noChangeArrowheads="1"/>
          </p:cNvSpPr>
          <p:nvPr/>
        </p:nvSpPr>
        <p:spPr bwMode="auto">
          <a:xfrm>
            <a:off x="2409457" y="5803900"/>
            <a:ext cx="127470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defRPr/>
            </a:pPr>
            <a:r>
              <a:rPr lang="en-GB" sz="1050" dirty="0">
                <a:cs typeface="Arial" charset="0"/>
              </a:rPr>
              <a:t>Call a subroutine</a:t>
            </a:r>
          </a:p>
        </p:txBody>
      </p:sp>
      <p:sp>
        <p:nvSpPr>
          <p:cNvPr id="83" name="TextBox 40">
            <a:extLst>
              <a:ext uri="{FF2B5EF4-FFF2-40B4-BE49-F238E27FC236}">
                <a16:creationId xmlns:a16="http://schemas.microsoft.com/office/drawing/2014/main" id="{17E1947B-CF2F-4DD2-9802-DD322C9D2D93}"/>
              </a:ext>
            </a:extLst>
          </p:cNvPr>
          <p:cNvSpPr txBox="1">
            <a:spLocks noChangeArrowheads="1"/>
          </p:cNvSpPr>
          <p:nvPr/>
        </p:nvSpPr>
        <p:spPr bwMode="auto">
          <a:xfrm rot="5400000">
            <a:off x="4485650" y="4338802"/>
            <a:ext cx="9541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Code region</a:t>
            </a:r>
          </a:p>
        </p:txBody>
      </p:sp>
      <p:sp>
        <p:nvSpPr>
          <p:cNvPr id="84" name="TextBox 40">
            <a:extLst>
              <a:ext uri="{FF2B5EF4-FFF2-40B4-BE49-F238E27FC236}">
                <a16:creationId xmlns:a16="http://schemas.microsoft.com/office/drawing/2014/main" id="{1C2D2096-FD5F-4012-B13E-1B042E3F0A2D}"/>
              </a:ext>
            </a:extLst>
          </p:cNvPr>
          <p:cNvSpPr txBox="1">
            <a:spLocks noChangeArrowheads="1"/>
          </p:cNvSpPr>
          <p:nvPr/>
        </p:nvSpPr>
        <p:spPr bwMode="auto">
          <a:xfrm rot="5400000">
            <a:off x="10294688" y="4459452"/>
            <a:ext cx="9541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Code region</a:t>
            </a:r>
          </a:p>
        </p:txBody>
      </p:sp>
    </p:spTree>
    <p:extLst>
      <p:ext uri="{BB962C8B-B14F-4D97-AF65-F5344CB8AC3E}">
        <p14:creationId xmlns:p14="http://schemas.microsoft.com/office/powerpoint/2010/main" val="3449882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E07EEBB0-5A37-4F97-AA7B-CD325786D848}"/>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18B9C576-2949-4D77-BFD6-03BF3DCDA68C}"/>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75373045-53B4-4D8D-B65B-4F46A206B12F}"/>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2FFE7C6A-AB52-493E-96AA-399C6ED56EFD}"/>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1300ABEB-4DF6-48FB-A523-38BC320C4264}"/>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70DB2612-8FF1-4F6F-AC3F-AFBE0EC51809}"/>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10E4EBB0-9CAD-4AE3-B833-DBDBCEE8A536}"/>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FDC06AAC-EF86-4576-B185-BC9321CF5D4F}"/>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08531201-4A79-4D12-9568-1F4C74F55693}"/>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D03FDC99-1237-41FA-B8DF-A6CB8F51996D}"/>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8BB3BB65-805D-4560-849B-868F28DD4DCB}"/>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0DBB2DE0-7BEF-4470-ACDB-D6FF7622710E}"/>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D84EAEFD-AEE2-41D5-8302-3F652DBBEC1F}"/>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81D26063-06B0-4EF3-895D-C9E4911B2810}"/>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F4AA3198-69A2-415A-9671-B8E6C4A6F49A}"/>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B8A10769-932C-4387-A11B-312D10DC5385}"/>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CDE9BBF4-BB0D-4D4B-91F3-830903BC501B}"/>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3E12D235-3388-4CDB-AA66-47623EA2939A}"/>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230DCB87-0C19-4AA4-B8C5-815132E61386}"/>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7F8D85B7-A30C-4EBD-BA1C-F46F33D7B4CE}"/>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BE08C623-8BCD-4572-923F-88DB46F6561C}"/>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6D419E5C-C620-4D6C-9D2B-B55F7BB792E4}"/>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7EECBF7A-D2B8-419E-9A84-9DCD7C8B34F5}"/>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AC23F436-3F0F-4223-873B-AF206564F57D}"/>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1535A9C7-55BD-4289-933B-4D24A0F4A62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2C6BEC11-55B3-4A36-A588-26355E2EF3E6}"/>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82A53F74-41B3-4054-A4E0-4E5C4A820C40}"/>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740ED8AC-A89C-4FD9-877C-87F50B1C86AC}"/>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BA51357C-2DDA-4B99-AACC-07B3DE6845F6}"/>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80E10E9D-2BDF-4A01-BAB4-73693467EC43}"/>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5B0AB919-C0D0-41FA-9DBB-4BE84FACA8C8}"/>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E11A583B-79AF-40E8-AA0F-1524C0CF677D}"/>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5B1D6A81-28F5-4E66-8D09-854042AA7875}"/>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812D70EB-0A55-40E3-A8DA-ECC697211276}"/>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6731B485-20BE-4A88-B2C2-4985CE19BD92}"/>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EA264238-C179-4CA3-A398-8C4587B8BB55}"/>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F501C902-9755-4889-B2BC-DC8C977A7A47}"/>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6D1B3D7B-BEA2-4D3F-9801-70BB54FBE5B8}"/>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B3785CF5-6C1C-40D3-ACAF-3B9A6057C366}"/>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8EA8F6EF-61B9-42C4-AE28-DB534D5CD399}"/>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FAF86B2C-6E41-4FA4-8E31-F0DEF0F3D10F}"/>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65334AB1-541A-47A9-98A3-E4AFDA9A4B7E}"/>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188ED2BD-F37C-4E32-B750-12E2CF44F2A2}"/>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76912A12-ADFD-45FF-8071-E427B1EDB938}"/>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24970102-B2C2-4953-87B3-7774E7BAE276}"/>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9E0BD6B9-DDC7-4F38-9702-DB86FFA54603}"/>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47AEAFF9-6D2C-49B3-8C1C-C0B9C2096798}"/>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0E236328-8AD8-4277-9C4E-942B67C5BED9}"/>
              </a:ext>
            </a:extLst>
          </p:cNvPr>
          <p:cNvSpPr/>
          <p:nvPr/>
        </p:nvSpPr>
        <p:spPr bwMode="auto">
          <a:xfrm>
            <a:off x="4642154" y="5211084"/>
            <a:ext cx="3237235" cy="26579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48742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PSRs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16326" y="1156876"/>
            <a:ext cx="11180763" cy="4086225"/>
          </a:xfrm>
        </p:spPr>
        <p:txBody>
          <a:bodyPr wrap="square" numCol="1" anchor="t" anchorCtr="0" compatLnSpc="1">
            <a:prstTxWarp prst="textNoShape">
              <a:avLst/>
            </a:prstTxWarp>
          </a:bodyPr>
          <a:lstStyle/>
          <a:p>
            <a:r>
              <a:rPr lang="en-US" dirty="0"/>
              <a:t>xPSR, combined PSR</a:t>
            </a:r>
            <a:endParaRPr lang="en-US" altLang="en-US" dirty="0">
              <a:ea typeface="ＭＳ Ｐゴシック" panose="020B0600070205080204" pitchFamily="34" charset="-128"/>
            </a:endParaRPr>
          </a:p>
          <a:p>
            <a:pPr lvl="1"/>
            <a:r>
              <a:rPr lang="en-US" dirty="0"/>
              <a:t>Provides the information about program execution and the ALU flags</a:t>
            </a:r>
          </a:p>
          <a:p>
            <a:pPr lvl="1"/>
            <a:r>
              <a:rPr lang="en-US" dirty="0"/>
              <a:t>Application PSR (APSR)</a:t>
            </a:r>
          </a:p>
          <a:p>
            <a:pPr lvl="1"/>
            <a:r>
              <a:rPr lang="en-US" dirty="0"/>
              <a:t>Interrupt PSR (IPSR)</a:t>
            </a:r>
          </a:p>
          <a:p>
            <a:pPr lvl="1"/>
            <a:r>
              <a:rPr lang="en-US" dirty="0"/>
              <a:t>Execution PSR (EPSR) </a:t>
            </a:r>
          </a:p>
        </p:txBody>
      </p:sp>
      <p:cxnSp>
        <p:nvCxnSpPr>
          <p:cNvPr id="157" name="Straight Connector 156">
            <a:extLst>
              <a:ext uri="{FF2B5EF4-FFF2-40B4-BE49-F238E27FC236}">
                <a16:creationId xmlns:a16="http://schemas.microsoft.com/office/drawing/2014/main" id="{A4A404E4-7BBE-41EA-B95C-BD282D28EE16}"/>
              </a:ext>
            </a:extLst>
          </p:cNvPr>
          <p:cNvCxnSpPr/>
          <p:nvPr/>
        </p:nvCxnSpPr>
        <p:spPr bwMode="auto">
          <a:xfrm>
            <a:off x="2433053"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58" name="Straight Connector 157">
            <a:extLst>
              <a:ext uri="{FF2B5EF4-FFF2-40B4-BE49-F238E27FC236}">
                <a16:creationId xmlns:a16="http://schemas.microsoft.com/office/drawing/2014/main" id="{F39B30A8-029F-4EBD-BF7F-CB0D30D5E0CA}"/>
              </a:ext>
            </a:extLst>
          </p:cNvPr>
          <p:cNvCxnSpPr/>
          <p:nvPr/>
        </p:nvCxnSpPr>
        <p:spPr bwMode="auto">
          <a:xfrm>
            <a:off x="10892181"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59" name="Straight Connector 158">
            <a:extLst>
              <a:ext uri="{FF2B5EF4-FFF2-40B4-BE49-F238E27FC236}">
                <a16:creationId xmlns:a16="http://schemas.microsoft.com/office/drawing/2014/main" id="{5373271D-FFBA-4A7E-B09E-3D796944DB1C}"/>
              </a:ext>
            </a:extLst>
          </p:cNvPr>
          <p:cNvCxnSpPr/>
          <p:nvPr/>
        </p:nvCxnSpPr>
        <p:spPr bwMode="auto">
          <a:xfrm>
            <a:off x="4553125"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60" name="Straight Connector 159">
            <a:extLst>
              <a:ext uri="{FF2B5EF4-FFF2-40B4-BE49-F238E27FC236}">
                <a16:creationId xmlns:a16="http://schemas.microsoft.com/office/drawing/2014/main" id="{DCA29062-50A2-4507-9BAC-16974085D1AB}"/>
              </a:ext>
            </a:extLst>
          </p:cNvPr>
          <p:cNvCxnSpPr/>
          <p:nvPr/>
        </p:nvCxnSpPr>
        <p:spPr bwMode="auto">
          <a:xfrm>
            <a:off x="6677428"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61" name="Straight Connector 160">
            <a:extLst>
              <a:ext uri="{FF2B5EF4-FFF2-40B4-BE49-F238E27FC236}">
                <a16:creationId xmlns:a16="http://schemas.microsoft.com/office/drawing/2014/main" id="{D7220B77-7C23-46F4-98C3-B3B9BBF22729}"/>
              </a:ext>
            </a:extLst>
          </p:cNvPr>
          <p:cNvCxnSpPr/>
          <p:nvPr/>
        </p:nvCxnSpPr>
        <p:spPr bwMode="auto">
          <a:xfrm>
            <a:off x="8782688"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sp>
        <p:nvSpPr>
          <p:cNvPr id="162" name="Rectangle 161">
            <a:extLst>
              <a:ext uri="{FF2B5EF4-FFF2-40B4-BE49-F238E27FC236}">
                <a16:creationId xmlns:a16="http://schemas.microsoft.com/office/drawing/2014/main" id="{F13DA613-50BA-4FF4-B630-5EBE3DB7CC45}"/>
              </a:ext>
            </a:extLst>
          </p:cNvPr>
          <p:cNvSpPr/>
          <p:nvPr/>
        </p:nvSpPr>
        <p:spPr bwMode="auto">
          <a:xfrm>
            <a:off x="2433054" y="3648076"/>
            <a:ext cx="264479"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N</a:t>
            </a:r>
          </a:p>
        </p:txBody>
      </p:sp>
      <p:sp>
        <p:nvSpPr>
          <p:cNvPr id="163" name="Rectangle 162">
            <a:extLst>
              <a:ext uri="{FF2B5EF4-FFF2-40B4-BE49-F238E27FC236}">
                <a16:creationId xmlns:a16="http://schemas.microsoft.com/office/drawing/2014/main" id="{2FFEBA0A-4710-4790-8CBF-F90200BCE6A1}"/>
              </a:ext>
            </a:extLst>
          </p:cNvPr>
          <p:cNvSpPr/>
          <p:nvPr/>
        </p:nvSpPr>
        <p:spPr bwMode="auto">
          <a:xfrm>
            <a:off x="2697533" y="364807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Z</a:t>
            </a:r>
          </a:p>
        </p:txBody>
      </p:sp>
      <p:sp>
        <p:nvSpPr>
          <p:cNvPr id="164" name="Rectangle 163">
            <a:extLst>
              <a:ext uri="{FF2B5EF4-FFF2-40B4-BE49-F238E27FC236}">
                <a16:creationId xmlns:a16="http://schemas.microsoft.com/office/drawing/2014/main" id="{18DF173E-4FD6-4CCF-BB18-D1A5BB0A8338}"/>
              </a:ext>
            </a:extLst>
          </p:cNvPr>
          <p:cNvSpPr/>
          <p:nvPr/>
        </p:nvSpPr>
        <p:spPr bwMode="auto">
          <a:xfrm>
            <a:off x="2957782" y="364807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sp>
        <p:nvSpPr>
          <p:cNvPr id="165" name="Rectangle 164">
            <a:extLst>
              <a:ext uri="{FF2B5EF4-FFF2-40B4-BE49-F238E27FC236}">
                <a16:creationId xmlns:a16="http://schemas.microsoft.com/office/drawing/2014/main" id="{3AD69A89-5B46-45E7-B0DE-D1773224E06F}"/>
              </a:ext>
            </a:extLst>
          </p:cNvPr>
          <p:cNvSpPr/>
          <p:nvPr/>
        </p:nvSpPr>
        <p:spPr bwMode="auto">
          <a:xfrm>
            <a:off x="3224378" y="364807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V</a:t>
            </a:r>
          </a:p>
        </p:txBody>
      </p:sp>
      <p:sp>
        <p:nvSpPr>
          <p:cNvPr id="166" name="Rectangle 165">
            <a:extLst>
              <a:ext uri="{FF2B5EF4-FFF2-40B4-BE49-F238E27FC236}">
                <a16:creationId xmlns:a16="http://schemas.microsoft.com/office/drawing/2014/main" id="{2EA13A0A-332B-4DBD-A9BE-D928F877FE6D}"/>
              </a:ext>
            </a:extLst>
          </p:cNvPr>
          <p:cNvSpPr/>
          <p:nvPr/>
        </p:nvSpPr>
        <p:spPr bwMode="auto">
          <a:xfrm>
            <a:off x="3495206" y="3648076"/>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67" name="Rectangle 166">
            <a:extLst>
              <a:ext uri="{FF2B5EF4-FFF2-40B4-BE49-F238E27FC236}">
                <a16:creationId xmlns:a16="http://schemas.microsoft.com/office/drawing/2014/main" id="{E6C62058-63D6-4D44-A1E0-D70F0DDB0472}"/>
              </a:ext>
            </a:extLst>
          </p:cNvPr>
          <p:cNvSpPr/>
          <p:nvPr/>
        </p:nvSpPr>
        <p:spPr bwMode="auto">
          <a:xfrm>
            <a:off x="3761801"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8" name="Rectangle 167">
            <a:extLst>
              <a:ext uri="{FF2B5EF4-FFF2-40B4-BE49-F238E27FC236}">
                <a16:creationId xmlns:a16="http://schemas.microsoft.com/office/drawing/2014/main" id="{423B6461-496F-4ADC-A4AA-0B62CF7B1992}"/>
              </a:ext>
            </a:extLst>
          </p:cNvPr>
          <p:cNvSpPr/>
          <p:nvPr/>
        </p:nvSpPr>
        <p:spPr bwMode="auto">
          <a:xfrm>
            <a:off x="4022049"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9" name="Rectangle 168">
            <a:extLst>
              <a:ext uri="{FF2B5EF4-FFF2-40B4-BE49-F238E27FC236}">
                <a16:creationId xmlns:a16="http://schemas.microsoft.com/office/drawing/2014/main" id="{55ABD8D6-A794-4EBD-A81C-25CE13E13939}"/>
              </a:ext>
            </a:extLst>
          </p:cNvPr>
          <p:cNvSpPr/>
          <p:nvPr/>
        </p:nvSpPr>
        <p:spPr bwMode="auto">
          <a:xfrm>
            <a:off x="4288644" y="364807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0" name="Rectangle 169">
            <a:extLst>
              <a:ext uri="{FF2B5EF4-FFF2-40B4-BE49-F238E27FC236}">
                <a16:creationId xmlns:a16="http://schemas.microsoft.com/office/drawing/2014/main" id="{118DEF17-D23E-4293-BA81-FB2CE6230117}"/>
              </a:ext>
            </a:extLst>
          </p:cNvPr>
          <p:cNvSpPr/>
          <p:nvPr/>
        </p:nvSpPr>
        <p:spPr bwMode="auto">
          <a:xfrm>
            <a:off x="4546777"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1" name="Rectangle 170">
            <a:extLst>
              <a:ext uri="{FF2B5EF4-FFF2-40B4-BE49-F238E27FC236}">
                <a16:creationId xmlns:a16="http://schemas.microsoft.com/office/drawing/2014/main" id="{795304DE-891F-4254-A419-117F53DAE71E}"/>
              </a:ext>
            </a:extLst>
          </p:cNvPr>
          <p:cNvSpPr/>
          <p:nvPr/>
        </p:nvSpPr>
        <p:spPr bwMode="auto">
          <a:xfrm>
            <a:off x="4813373"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2" name="Rectangle 171">
            <a:extLst>
              <a:ext uri="{FF2B5EF4-FFF2-40B4-BE49-F238E27FC236}">
                <a16:creationId xmlns:a16="http://schemas.microsoft.com/office/drawing/2014/main" id="{0FFE98ED-DE07-459B-B94E-CF014DBF0CA8}"/>
              </a:ext>
            </a:extLst>
          </p:cNvPr>
          <p:cNvSpPr/>
          <p:nvPr/>
        </p:nvSpPr>
        <p:spPr bwMode="auto">
          <a:xfrm>
            <a:off x="5073622"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3" name="Rectangle 172">
            <a:extLst>
              <a:ext uri="{FF2B5EF4-FFF2-40B4-BE49-F238E27FC236}">
                <a16:creationId xmlns:a16="http://schemas.microsoft.com/office/drawing/2014/main" id="{501FC0E8-DA47-43B2-82BC-05256C3600F5}"/>
              </a:ext>
            </a:extLst>
          </p:cNvPr>
          <p:cNvSpPr/>
          <p:nvPr/>
        </p:nvSpPr>
        <p:spPr bwMode="auto">
          <a:xfrm>
            <a:off x="5340218"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4" name="Rectangle 173">
            <a:extLst>
              <a:ext uri="{FF2B5EF4-FFF2-40B4-BE49-F238E27FC236}">
                <a16:creationId xmlns:a16="http://schemas.microsoft.com/office/drawing/2014/main" id="{7C47F894-2B80-4C30-A12F-8EB4E62CD13D}"/>
              </a:ext>
            </a:extLst>
          </p:cNvPr>
          <p:cNvSpPr/>
          <p:nvPr/>
        </p:nvSpPr>
        <p:spPr bwMode="auto">
          <a:xfrm>
            <a:off x="5606814"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5" name="Rectangle 174">
            <a:extLst>
              <a:ext uri="{FF2B5EF4-FFF2-40B4-BE49-F238E27FC236}">
                <a16:creationId xmlns:a16="http://schemas.microsoft.com/office/drawing/2014/main" id="{5DB9D5A8-481C-4965-8C66-23E4E0DC9ACE}"/>
              </a:ext>
            </a:extLst>
          </p:cNvPr>
          <p:cNvSpPr/>
          <p:nvPr/>
        </p:nvSpPr>
        <p:spPr bwMode="auto">
          <a:xfrm>
            <a:off x="5873410"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6" name="Rectangle 175">
            <a:extLst>
              <a:ext uri="{FF2B5EF4-FFF2-40B4-BE49-F238E27FC236}">
                <a16:creationId xmlns:a16="http://schemas.microsoft.com/office/drawing/2014/main" id="{3EB50F97-D7A8-4B00-9A7F-46BA6BDB7849}"/>
              </a:ext>
            </a:extLst>
          </p:cNvPr>
          <p:cNvSpPr/>
          <p:nvPr/>
        </p:nvSpPr>
        <p:spPr bwMode="auto">
          <a:xfrm>
            <a:off x="6133657"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7" name="Rectangle 176">
            <a:extLst>
              <a:ext uri="{FF2B5EF4-FFF2-40B4-BE49-F238E27FC236}">
                <a16:creationId xmlns:a16="http://schemas.microsoft.com/office/drawing/2014/main" id="{30899469-534C-4EF7-AFE7-14937D10B7C1}"/>
              </a:ext>
            </a:extLst>
          </p:cNvPr>
          <p:cNvSpPr/>
          <p:nvPr/>
        </p:nvSpPr>
        <p:spPr bwMode="auto">
          <a:xfrm>
            <a:off x="6400253"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8" name="Rectangle 177">
            <a:extLst>
              <a:ext uri="{FF2B5EF4-FFF2-40B4-BE49-F238E27FC236}">
                <a16:creationId xmlns:a16="http://schemas.microsoft.com/office/drawing/2014/main" id="{96B8756E-1A11-4D1A-993E-AF4DF6A4C04E}"/>
              </a:ext>
            </a:extLst>
          </p:cNvPr>
          <p:cNvSpPr/>
          <p:nvPr/>
        </p:nvSpPr>
        <p:spPr bwMode="auto">
          <a:xfrm>
            <a:off x="6660502"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9" name="Rectangle 178">
            <a:extLst>
              <a:ext uri="{FF2B5EF4-FFF2-40B4-BE49-F238E27FC236}">
                <a16:creationId xmlns:a16="http://schemas.microsoft.com/office/drawing/2014/main" id="{D4633609-752D-4AB9-9E31-5EF6A1F0915D}"/>
              </a:ext>
            </a:extLst>
          </p:cNvPr>
          <p:cNvSpPr/>
          <p:nvPr/>
        </p:nvSpPr>
        <p:spPr bwMode="auto">
          <a:xfrm>
            <a:off x="6927098"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0" name="Rectangle 179">
            <a:extLst>
              <a:ext uri="{FF2B5EF4-FFF2-40B4-BE49-F238E27FC236}">
                <a16:creationId xmlns:a16="http://schemas.microsoft.com/office/drawing/2014/main" id="{DEABE9A8-AC5A-48C0-97C6-21D066A9F70A}"/>
              </a:ext>
            </a:extLst>
          </p:cNvPr>
          <p:cNvSpPr/>
          <p:nvPr/>
        </p:nvSpPr>
        <p:spPr bwMode="auto">
          <a:xfrm>
            <a:off x="718734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1" name="Rectangle 180">
            <a:extLst>
              <a:ext uri="{FF2B5EF4-FFF2-40B4-BE49-F238E27FC236}">
                <a16:creationId xmlns:a16="http://schemas.microsoft.com/office/drawing/2014/main" id="{62B27F73-984A-476B-A91E-3928D934B2A9}"/>
              </a:ext>
            </a:extLst>
          </p:cNvPr>
          <p:cNvSpPr/>
          <p:nvPr/>
        </p:nvSpPr>
        <p:spPr bwMode="auto">
          <a:xfrm>
            <a:off x="7453941"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2" name="Rectangle 181">
            <a:extLst>
              <a:ext uri="{FF2B5EF4-FFF2-40B4-BE49-F238E27FC236}">
                <a16:creationId xmlns:a16="http://schemas.microsoft.com/office/drawing/2014/main" id="{DA8F3555-DB02-4B25-B53E-8F64712A7ACD}"/>
              </a:ext>
            </a:extLst>
          </p:cNvPr>
          <p:cNvSpPr/>
          <p:nvPr/>
        </p:nvSpPr>
        <p:spPr bwMode="auto">
          <a:xfrm>
            <a:off x="7720537"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3" name="Rectangle 182">
            <a:extLst>
              <a:ext uri="{FF2B5EF4-FFF2-40B4-BE49-F238E27FC236}">
                <a16:creationId xmlns:a16="http://schemas.microsoft.com/office/drawing/2014/main" id="{3DE6D073-76D2-4685-8D80-DDEB576624F1}"/>
              </a:ext>
            </a:extLst>
          </p:cNvPr>
          <p:cNvSpPr/>
          <p:nvPr/>
        </p:nvSpPr>
        <p:spPr bwMode="auto">
          <a:xfrm>
            <a:off x="7987133"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4" name="Rectangle 183">
            <a:extLst>
              <a:ext uri="{FF2B5EF4-FFF2-40B4-BE49-F238E27FC236}">
                <a16:creationId xmlns:a16="http://schemas.microsoft.com/office/drawing/2014/main" id="{7A5F1198-1C34-435E-840E-5B371D17017E}"/>
              </a:ext>
            </a:extLst>
          </p:cNvPr>
          <p:cNvSpPr/>
          <p:nvPr/>
        </p:nvSpPr>
        <p:spPr bwMode="auto">
          <a:xfrm>
            <a:off x="8247382"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5" name="Rectangle 184">
            <a:extLst>
              <a:ext uri="{FF2B5EF4-FFF2-40B4-BE49-F238E27FC236}">
                <a16:creationId xmlns:a16="http://schemas.microsoft.com/office/drawing/2014/main" id="{0C83EC78-1853-4E2F-914C-7A07D3B4588C}"/>
              </a:ext>
            </a:extLst>
          </p:cNvPr>
          <p:cNvSpPr/>
          <p:nvPr/>
        </p:nvSpPr>
        <p:spPr bwMode="auto">
          <a:xfrm>
            <a:off x="8513978"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6" name="Rectangle 185">
            <a:extLst>
              <a:ext uri="{FF2B5EF4-FFF2-40B4-BE49-F238E27FC236}">
                <a16:creationId xmlns:a16="http://schemas.microsoft.com/office/drawing/2014/main" id="{21FF981B-447D-40D9-BBE1-F2B034DF57E8}"/>
              </a:ext>
            </a:extLst>
          </p:cNvPr>
          <p:cNvSpPr/>
          <p:nvPr/>
        </p:nvSpPr>
        <p:spPr bwMode="auto">
          <a:xfrm>
            <a:off x="877422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7" name="Rectangle 186">
            <a:extLst>
              <a:ext uri="{FF2B5EF4-FFF2-40B4-BE49-F238E27FC236}">
                <a16:creationId xmlns:a16="http://schemas.microsoft.com/office/drawing/2014/main" id="{E1A574FB-D2A2-4635-BABD-0332227CE0DE}"/>
              </a:ext>
            </a:extLst>
          </p:cNvPr>
          <p:cNvSpPr/>
          <p:nvPr/>
        </p:nvSpPr>
        <p:spPr bwMode="auto">
          <a:xfrm>
            <a:off x="9040821" y="364807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8" name="Rectangle 187">
            <a:extLst>
              <a:ext uri="{FF2B5EF4-FFF2-40B4-BE49-F238E27FC236}">
                <a16:creationId xmlns:a16="http://schemas.microsoft.com/office/drawing/2014/main" id="{416754A8-C087-4D3C-97E6-D56F79BD0163}"/>
              </a:ext>
            </a:extLst>
          </p:cNvPr>
          <p:cNvSpPr/>
          <p:nvPr/>
        </p:nvSpPr>
        <p:spPr bwMode="auto">
          <a:xfrm>
            <a:off x="9298954"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9" name="Rectangle 188">
            <a:extLst>
              <a:ext uri="{FF2B5EF4-FFF2-40B4-BE49-F238E27FC236}">
                <a16:creationId xmlns:a16="http://schemas.microsoft.com/office/drawing/2014/main" id="{BF94CFF1-3023-4BCC-A443-34A2C1186E73}"/>
              </a:ext>
            </a:extLst>
          </p:cNvPr>
          <p:cNvSpPr/>
          <p:nvPr/>
        </p:nvSpPr>
        <p:spPr bwMode="auto">
          <a:xfrm>
            <a:off x="9565550"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0" name="Rectangle 189">
            <a:extLst>
              <a:ext uri="{FF2B5EF4-FFF2-40B4-BE49-F238E27FC236}">
                <a16:creationId xmlns:a16="http://schemas.microsoft.com/office/drawing/2014/main" id="{A5526CAF-4B53-4D9F-93D2-11712E874D6B}"/>
              </a:ext>
            </a:extLst>
          </p:cNvPr>
          <p:cNvSpPr/>
          <p:nvPr/>
        </p:nvSpPr>
        <p:spPr bwMode="auto">
          <a:xfrm>
            <a:off x="983214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1" name="Rectangle 190">
            <a:extLst>
              <a:ext uri="{FF2B5EF4-FFF2-40B4-BE49-F238E27FC236}">
                <a16:creationId xmlns:a16="http://schemas.microsoft.com/office/drawing/2014/main" id="{8508FA42-CD81-44EE-838D-9CD9AF2EF786}"/>
              </a:ext>
            </a:extLst>
          </p:cNvPr>
          <p:cNvSpPr/>
          <p:nvPr/>
        </p:nvSpPr>
        <p:spPr bwMode="auto">
          <a:xfrm>
            <a:off x="10098741"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2" name="Rectangle 191">
            <a:extLst>
              <a:ext uri="{FF2B5EF4-FFF2-40B4-BE49-F238E27FC236}">
                <a16:creationId xmlns:a16="http://schemas.microsoft.com/office/drawing/2014/main" id="{8CD449BF-6BC7-4CA6-A119-DDAB7746B171}"/>
              </a:ext>
            </a:extLst>
          </p:cNvPr>
          <p:cNvSpPr/>
          <p:nvPr/>
        </p:nvSpPr>
        <p:spPr bwMode="auto">
          <a:xfrm>
            <a:off x="10358990"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3" name="Rectangle 192">
            <a:extLst>
              <a:ext uri="{FF2B5EF4-FFF2-40B4-BE49-F238E27FC236}">
                <a16:creationId xmlns:a16="http://schemas.microsoft.com/office/drawing/2014/main" id="{47C378A4-C5B8-40A7-BBAB-7D6E1E9593E2}"/>
              </a:ext>
            </a:extLst>
          </p:cNvPr>
          <p:cNvSpPr/>
          <p:nvPr/>
        </p:nvSpPr>
        <p:spPr bwMode="auto">
          <a:xfrm>
            <a:off x="1062558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4" name="Rectangle 193">
            <a:extLst>
              <a:ext uri="{FF2B5EF4-FFF2-40B4-BE49-F238E27FC236}">
                <a16:creationId xmlns:a16="http://schemas.microsoft.com/office/drawing/2014/main" id="{2D69AFF3-A474-48C4-9319-2DAF07C7EEF8}"/>
              </a:ext>
            </a:extLst>
          </p:cNvPr>
          <p:cNvSpPr/>
          <p:nvPr/>
        </p:nvSpPr>
        <p:spPr bwMode="auto">
          <a:xfrm>
            <a:off x="2433054" y="364807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5" name="Rectangle 194">
            <a:extLst>
              <a:ext uri="{FF2B5EF4-FFF2-40B4-BE49-F238E27FC236}">
                <a16:creationId xmlns:a16="http://schemas.microsoft.com/office/drawing/2014/main" id="{8F5B0BED-FF92-41C3-8CF3-E9F52352C21C}"/>
              </a:ext>
            </a:extLst>
          </p:cNvPr>
          <p:cNvSpPr/>
          <p:nvPr/>
        </p:nvSpPr>
        <p:spPr bwMode="auto">
          <a:xfrm>
            <a:off x="2433054" y="4225926"/>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6" name="Rectangle 195">
            <a:extLst>
              <a:ext uri="{FF2B5EF4-FFF2-40B4-BE49-F238E27FC236}">
                <a16:creationId xmlns:a16="http://schemas.microsoft.com/office/drawing/2014/main" id="{D12BA241-AF37-487B-B636-2641C589F770}"/>
              </a:ext>
            </a:extLst>
          </p:cNvPr>
          <p:cNvSpPr/>
          <p:nvPr/>
        </p:nvSpPr>
        <p:spPr bwMode="auto">
          <a:xfrm>
            <a:off x="269753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7" name="Rectangle 196">
            <a:extLst>
              <a:ext uri="{FF2B5EF4-FFF2-40B4-BE49-F238E27FC236}">
                <a16:creationId xmlns:a16="http://schemas.microsoft.com/office/drawing/2014/main" id="{985667C1-9AA4-4CE8-AA68-8443913F7509}"/>
              </a:ext>
            </a:extLst>
          </p:cNvPr>
          <p:cNvSpPr/>
          <p:nvPr/>
        </p:nvSpPr>
        <p:spPr bwMode="auto">
          <a:xfrm>
            <a:off x="295778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8" name="Rectangle 197">
            <a:extLst>
              <a:ext uri="{FF2B5EF4-FFF2-40B4-BE49-F238E27FC236}">
                <a16:creationId xmlns:a16="http://schemas.microsoft.com/office/drawing/2014/main" id="{E677F2B2-9F6D-4D15-8594-AC82E5543A6C}"/>
              </a:ext>
            </a:extLst>
          </p:cNvPr>
          <p:cNvSpPr/>
          <p:nvPr/>
        </p:nvSpPr>
        <p:spPr bwMode="auto">
          <a:xfrm>
            <a:off x="322437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99" name="Rectangle 198">
            <a:extLst>
              <a:ext uri="{FF2B5EF4-FFF2-40B4-BE49-F238E27FC236}">
                <a16:creationId xmlns:a16="http://schemas.microsoft.com/office/drawing/2014/main" id="{A42F586A-3F0C-40DD-BA82-1612EE579C5C}"/>
              </a:ext>
            </a:extLst>
          </p:cNvPr>
          <p:cNvSpPr/>
          <p:nvPr/>
        </p:nvSpPr>
        <p:spPr bwMode="auto">
          <a:xfrm>
            <a:off x="3495206"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0" name="Rectangle 199">
            <a:extLst>
              <a:ext uri="{FF2B5EF4-FFF2-40B4-BE49-F238E27FC236}">
                <a16:creationId xmlns:a16="http://schemas.microsoft.com/office/drawing/2014/main" id="{BAF07E0D-4448-4EDA-B9CF-A44030AB9355}"/>
              </a:ext>
            </a:extLst>
          </p:cNvPr>
          <p:cNvSpPr/>
          <p:nvPr/>
        </p:nvSpPr>
        <p:spPr bwMode="auto">
          <a:xfrm>
            <a:off x="3761801"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1" name="Rectangle 200">
            <a:extLst>
              <a:ext uri="{FF2B5EF4-FFF2-40B4-BE49-F238E27FC236}">
                <a16:creationId xmlns:a16="http://schemas.microsoft.com/office/drawing/2014/main" id="{DE68D846-CCC2-4E83-AAB5-C78BDAF6929B}"/>
              </a:ext>
            </a:extLst>
          </p:cNvPr>
          <p:cNvSpPr/>
          <p:nvPr/>
        </p:nvSpPr>
        <p:spPr bwMode="auto">
          <a:xfrm>
            <a:off x="4022049"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2" name="Rectangle 201">
            <a:extLst>
              <a:ext uri="{FF2B5EF4-FFF2-40B4-BE49-F238E27FC236}">
                <a16:creationId xmlns:a16="http://schemas.microsoft.com/office/drawing/2014/main" id="{0025F959-2CF7-4EE6-B2F0-210786C725B3}"/>
              </a:ext>
            </a:extLst>
          </p:cNvPr>
          <p:cNvSpPr/>
          <p:nvPr/>
        </p:nvSpPr>
        <p:spPr bwMode="auto">
          <a:xfrm>
            <a:off x="4288644" y="42259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3" name="Rectangle 202">
            <a:extLst>
              <a:ext uri="{FF2B5EF4-FFF2-40B4-BE49-F238E27FC236}">
                <a16:creationId xmlns:a16="http://schemas.microsoft.com/office/drawing/2014/main" id="{CC385008-B326-48C8-96B3-3CD2C11863D3}"/>
              </a:ext>
            </a:extLst>
          </p:cNvPr>
          <p:cNvSpPr/>
          <p:nvPr/>
        </p:nvSpPr>
        <p:spPr bwMode="auto">
          <a:xfrm>
            <a:off x="4546777"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4" name="Rectangle 203">
            <a:extLst>
              <a:ext uri="{FF2B5EF4-FFF2-40B4-BE49-F238E27FC236}">
                <a16:creationId xmlns:a16="http://schemas.microsoft.com/office/drawing/2014/main" id="{72A39269-A34F-4AF1-92CA-70FA6EE70FAE}"/>
              </a:ext>
            </a:extLst>
          </p:cNvPr>
          <p:cNvSpPr/>
          <p:nvPr/>
        </p:nvSpPr>
        <p:spPr bwMode="auto">
          <a:xfrm>
            <a:off x="481337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5" name="Rectangle 204">
            <a:extLst>
              <a:ext uri="{FF2B5EF4-FFF2-40B4-BE49-F238E27FC236}">
                <a16:creationId xmlns:a16="http://schemas.microsoft.com/office/drawing/2014/main" id="{117AD8EB-90D5-4F20-A93B-4EBF82697DE1}"/>
              </a:ext>
            </a:extLst>
          </p:cNvPr>
          <p:cNvSpPr/>
          <p:nvPr/>
        </p:nvSpPr>
        <p:spPr bwMode="auto">
          <a:xfrm>
            <a:off x="507362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6" name="Rectangle 205">
            <a:extLst>
              <a:ext uri="{FF2B5EF4-FFF2-40B4-BE49-F238E27FC236}">
                <a16:creationId xmlns:a16="http://schemas.microsoft.com/office/drawing/2014/main" id="{269E278E-133E-41A1-9070-1D7287E2427E}"/>
              </a:ext>
            </a:extLst>
          </p:cNvPr>
          <p:cNvSpPr/>
          <p:nvPr/>
        </p:nvSpPr>
        <p:spPr bwMode="auto">
          <a:xfrm>
            <a:off x="534021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7" name="Rectangle 206">
            <a:extLst>
              <a:ext uri="{FF2B5EF4-FFF2-40B4-BE49-F238E27FC236}">
                <a16:creationId xmlns:a16="http://schemas.microsoft.com/office/drawing/2014/main" id="{798D8292-2A0A-46BD-82D5-CB71DBC50A87}"/>
              </a:ext>
            </a:extLst>
          </p:cNvPr>
          <p:cNvSpPr/>
          <p:nvPr/>
        </p:nvSpPr>
        <p:spPr bwMode="auto">
          <a:xfrm>
            <a:off x="5606814"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8" name="Rectangle 207">
            <a:extLst>
              <a:ext uri="{FF2B5EF4-FFF2-40B4-BE49-F238E27FC236}">
                <a16:creationId xmlns:a16="http://schemas.microsoft.com/office/drawing/2014/main" id="{47785865-0A81-4FED-B1BD-FC3B95CA0518}"/>
              </a:ext>
            </a:extLst>
          </p:cNvPr>
          <p:cNvSpPr/>
          <p:nvPr/>
        </p:nvSpPr>
        <p:spPr bwMode="auto">
          <a:xfrm>
            <a:off x="5873410"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9" name="Rectangle 208">
            <a:extLst>
              <a:ext uri="{FF2B5EF4-FFF2-40B4-BE49-F238E27FC236}">
                <a16:creationId xmlns:a16="http://schemas.microsoft.com/office/drawing/2014/main" id="{03BC76B0-ECDE-4DC9-9CC7-3C3CD9DE0C76}"/>
              </a:ext>
            </a:extLst>
          </p:cNvPr>
          <p:cNvSpPr/>
          <p:nvPr/>
        </p:nvSpPr>
        <p:spPr bwMode="auto">
          <a:xfrm>
            <a:off x="6133657"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0" name="Rectangle 209">
            <a:extLst>
              <a:ext uri="{FF2B5EF4-FFF2-40B4-BE49-F238E27FC236}">
                <a16:creationId xmlns:a16="http://schemas.microsoft.com/office/drawing/2014/main" id="{7FA809BE-A8BE-46F3-8F2D-B55B3BB02F99}"/>
              </a:ext>
            </a:extLst>
          </p:cNvPr>
          <p:cNvSpPr/>
          <p:nvPr/>
        </p:nvSpPr>
        <p:spPr bwMode="auto">
          <a:xfrm>
            <a:off x="640025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1" name="Rectangle 210">
            <a:extLst>
              <a:ext uri="{FF2B5EF4-FFF2-40B4-BE49-F238E27FC236}">
                <a16:creationId xmlns:a16="http://schemas.microsoft.com/office/drawing/2014/main" id="{94DFB0D3-C126-44A2-90F6-F30EE008E1AD}"/>
              </a:ext>
            </a:extLst>
          </p:cNvPr>
          <p:cNvSpPr/>
          <p:nvPr/>
        </p:nvSpPr>
        <p:spPr bwMode="auto">
          <a:xfrm>
            <a:off x="666050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2" name="Rectangle 211">
            <a:extLst>
              <a:ext uri="{FF2B5EF4-FFF2-40B4-BE49-F238E27FC236}">
                <a16:creationId xmlns:a16="http://schemas.microsoft.com/office/drawing/2014/main" id="{5BECA65C-9A6B-4492-B589-968CE86A24D8}"/>
              </a:ext>
            </a:extLst>
          </p:cNvPr>
          <p:cNvSpPr/>
          <p:nvPr/>
        </p:nvSpPr>
        <p:spPr bwMode="auto">
          <a:xfrm>
            <a:off x="692709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3" name="Rectangle 212">
            <a:extLst>
              <a:ext uri="{FF2B5EF4-FFF2-40B4-BE49-F238E27FC236}">
                <a16:creationId xmlns:a16="http://schemas.microsoft.com/office/drawing/2014/main" id="{C02F37DB-C39C-42B0-B66E-31E98DBCE9F2}"/>
              </a:ext>
            </a:extLst>
          </p:cNvPr>
          <p:cNvSpPr/>
          <p:nvPr/>
        </p:nvSpPr>
        <p:spPr bwMode="auto">
          <a:xfrm>
            <a:off x="7187346"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4" name="Rectangle 213">
            <a:extLst>
              <a:ext uri="{FF2B5EF4-FFF2-40B4-BE49-F238E27FC236}">
                <a16:creationId xmlns:a16="http://schemas.microsoft.com/office/drawing/2014/main" id="{D05D7394-2C87-4657-B53C-7C11B06A13AA}"/>
              </a:ext>
            </a:extLst>
          </p:cNvPr>
          <p:cNvSpPr/>
          <p:nvPr/>
        </p:nvSpPr>
        <p:spPr bwMode="auto">
          <a:xfrm>
            <a:off x="7453941"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5" name="Rectangle 214">
            <a:extLst>
              <a:ext uri="{FF2B5EF4-FFF2-40B4-BE49-F238E27FC236}">
                <a16:creationId xmlns:a16="http://schemas.microsoft.com/office/drawing/2014/main" id="{5AD38EFB-8644-4B12-94FF-20A981599FB1}"/>
              </a:ext>
            </a:extLst>
          </p:cNvPr>
          <p:cNvSpPr/>
          <p:nvPr/>
        </p:nvSpPr>
        <p:spPr bwMode="auto">
          <a:xfrm>
            <a:off x="7720537"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6" name="Rectangle 215">
            <a:extLst>
              <a:ext uri="{FF2B5EF4-FFF2-40B4-BE49-F238E27FC236}">
                <a16:creationId xmlns:a16="http://schemas.microsoft.com/office/drawing/2014/main" id="{8F52B311-7738-4B24-A612-1B8694FED396}"/>
              </a:ext>
            </a:extLst>
          </p:cNvPr>
          <p:cNvSpPr/>
          <p:nvPr/>
        </p:nvSpPr>
        <p:spPr bwMode="auto">
          <a:xfrm>
            <a:off x="798713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7" name="Rectangle 216">
            <a:extLst>
              <a:ext uri="{FF2B5EF4-FFF2-40B4-BE49-F238E27FC236}">
                <a16:creationId xmlns:a16="http://schemas.microsoft.com/office/drawing/2014/main" id="{96E05EFF-C7C8-47BE-A2EF-D3EE4A83B52F}"/>
              </a:ext>
            </a:extLst>
          </p:cNvPr>
          <p:cNvSpPr/>
          <p:nvPr/>
        </p:nvSpPr>
        <p:spPr bwMode="auto">
          <a:xfrm>
            <a:off x="824738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8" name="Rectangle 217">
            <a:extLst>
              <a:ext uri="{FF2B5EF4-FFF2-40B4-BE49-F238E27FC236}">
                <a16:creationId xmlns:a16="http://schemas.microsoft.com/office/drawing/2014/main" id="{030F90CB-FF19-4429-B93D-DE29022A7DA4}"/>
              </a:ext>
            </a:extLst>
          </p:cNvPr>
          <p:cNvSpPr/>
          <p:nvPr/>
        </p:nvSpPr>
        <p:spPr bwMode="auto">
          <a:xfrm>
            <a:off x="851397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9" name="Rectangle 218">
            <a:extLst>
              <a:ext uri="{FF2B5EF4-FFF2-40B4-BE49-F238E27FC236}">
                <a16:creationId xmlns:a16="http://schemas.microsoft.com/office/drawing/2014/main" id="{3998FD69-0907-4C92-A2EA-E7878F87FF3F}"/>
              </a:ext>
            </a:extLst>
          </p:cNvPr>
          <p:cNvSpPr/>
          <p:nvPr/>
        </p:nvSpPr>
        <p:spPr bwMode="auto">
          <a:xfrm>
            <a:off x="8774226"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0" name="Rectangle 219">
            <a:extLst>
              <a:ext uri="{FF2B5EF4-FFF2-40B4-BE49-F238E27FC236}">
                <a16:creationId xmlns:a16="http://schemas.microsoft.com/office/drawing/2014/main" id="{9E850322-9EC2-4AB2-99A3-64ABB85BF496}"/>
              </a:ext>
            </a:extLst>
          </p:cNvPr>
          <p:cNvSpPr/>
          <p:nvPr/>
        </p:nvSpPr>
        <p:spPr bwMode="auto">
          <a:xfrm>
            <a:off x="9040821" y="42259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1" name="Rectangle 220">
            <a:extLst>
              <a:ext uri="{FF2B5EF4-FFF2-40B4-BE49-F238E27FC236}">
                <a16:creationId xmlns:a16="http://schemas.microsoft.com/office/drawing/2014/main" id="{1AF2B479-6F8B-4F67-893A-4F98E0717787}"/>
              </a:ext>
            </a:extLst>
          </p:cNvPr>
          <p:cNvSpPr/>
          <p:nvPr/>
        </p:nvSpPr>
        <p:spPr bwMode="auto">
          <a:xfrm>
            <a:off x="9298954" y="4225926"/>
            <a:ext cx="266596" cy="293687"/>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2" name="Rectangle 221">
            <a:extLst>
              <a:ext uri="{FF2B5EF4-FFF2-40B4-BE49-F238E27FC236}">
                <a16:creationId xmlns:a16="http://schemas.microsoft.com/office/drawing/2014/main" id="{41D6A5E8-41F3-42C7-9276-93FA7975A737}"/>
              </a:ext>
            </a:extLst>
          </p:cNvPr>
          <p:cNvSpPr/>
          <p:nvPr/>
        </p:nvSpPr>
        <p:spPr bwMode="auto">
          <a:xfrm>
            <a:off x="9565550"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3" name="Rectangle 222">
            <a:extLst>
              <a:ext uri="{FF2B5EF4-FFF2-40B4-BE49-F238E27FC236}">
                <a16:creationId xmlns:a16="http://schemas.microsoft.com/office/drawing/2014/main" id="{AB412CD4-A65D-487F-9846-E173CF9C5948}"/>
              </a:ext>
            </a:extLst>
          </p:cNvPr>
          <p:cNvSpPr/>
          <p:nvPr/>
        </p:nvSpPr>
        <p:spPr bwMode="auto">
          <a:xfrm>
            <a:off x="9832146"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4" name="Rectangle 223">
            <a:extLst>
              <a:ext uri="{FF2B5EF4-FFF2-40B4-BE49-F238E27FC236}">
                <a16:creationId xmlns:a16="http://schemas.microsoft.com/office/drawing/2014/main" id="{389A99D4-A1A8-4508-BEA8-34CE2D07B2C9}"/>
              </a:ext>
            </a:extLst>
          </p:cNvPr>
          <p:cNvSpPr/>
          <p:nvPr/>
        </p:nvSpPr>
        <p:spPr bwMode="auto">
          <a:xfrm>
            <a:off x="10098741"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5" name="Rectangle 224">
            <a:extLst>
              <a:ext uri="{FF2B5EF4-FFF2-40B4-BE49-F238E27FC236}">
                <a16:creationId xmlns:a16="http://schemas.microsoft.com/office/drawing/2014/main" id="{BCC5502B-FEA4-48B5-9328-FEDCD2B7C605}"/>
              </a:ext>
            </a:extLst>
          </p:cNvPr>
          <p:cNvSpPr/>
          <p:nvPr/>
        </p:nvSpPr>
        <p:spPr bwMode="auto">
          <a:xfrm>
            <a:off x="10358990"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6" name="Rectangle 225">
            <a:extLst>
              <a:ext uri="{FF2B5EF4-FFF2-40B4-BE49-F238E27FC236}">
                <a16:creationId xmlns:a16="http://schemas.microsoft.com/office/drawing/2014/main" id="{D903A60D-4654-4A8F-A9D3-ED94B863E55A}"/>
              </a:ext>
            </a:extLst>
          </p:cNvPr>
          <p:cNvSpPr/>
          <p:nvPr/>
        </p:nvSpPr>
        <p:spPr bwMode="auto">
          <a:xfrm>
            <a:off x="10625586"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7" name="Rectangle 226">
            <a:extLst>
              <a:ext uri="{FF2B5EF4-FFF2-40B4-BE49-F238E27FC236}">
                <a16:creationId xmlns:a16="http://schemas.microsoft.com/office/drawing/2014/main" id="{B89B2E25-FCAA-4CDC-A1DB-DBDD2F89A7C5}"/>
              </a:ext>
            </a:extLst>
          </p:cNvPr>
          <p:cNvSpPr/>
          <p:nvPr/>
        </p:nvSpPr>
        <p:spPr bwMode="auto">
          <a:xfrm>
            <a:off x="2433054" y="422592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8" name="TextBox 21503">
            <a:extLst>
              <a:ext uri="{FF2B5EF4-FFF2-40B4-BE49-F238E27FC236}">
                <a16:creationId xmlns:a16="http://schemas.microsoft.com/office/drawing/2014/main" id="{46149716-4811-408B-B8AA-DB7778B2882C}"/>
              </a:ext>
            </a:extLst>
          </p:cNvPr>
          <p:cNvSpPr txBox="1">
            <a:spLocks noChangeArrowheads="1"/>
          </p:cNvSpPr>
          <p:nvPr/>
        </p:nvSpPr>
        <p:spPr bwMode="auto">
          <a:xfrm>
            <a:off x="9398399" y="4217988"/>
            <a:ext cx="16207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229" name="TextBox 106">
            <a:extLst>
              <a:ext uri="{FF2B5EF4-FFF2-40B4-BE49-F238E27FC236}">
                <a16:creationId xmlns:a16="http://schemas.microsoft.com/office/drawing/2014/main" id="{C4E7E176-F24A-4113-ABF8-2D7440177396}"/>
              </a:ext>
            </a:extLst>
          </p:cNvPr>
          <p:cNvSpPr txBox="1">
            <a:spLocks noChangeArrowheads="1"/>
          </p:cNvSpPr>
          <p:nvPr/>
        </p:nvSpPr>
        <p:spPr bwMode="auto">
          <a:xfrm>
            <a:off x="6533552" y="3641726"/>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30" name="TextBox 107">
            <a:extLst>
              <a:ext uri="{FF2B5EF4-FFF2-40B4-BE49-F238E27FC236}">
                <a16:creationId xmlns:a16="http://schemas.microsoft.com/office/drawing/2014/main" id="{1383F7E5-1F3F-4F81-9C9C-C9C92A5E13BE}"/>
              </a:ext>
            </a:extLst>
          </p:cNvPr>
          <p:cNvSpPr txBox="1">
            <a:spLocks noChangeArrowheads="1"/>
          </p:cNvSpPr>
          <p:nvPr/>
        </p:nvSpPr>
        <p:spPr bwMode="auto">
          <a:xfrm>
            <a:off x="5249235" y="4225926"/>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31" name="Rectangle 230">
            <a:extLst>
              <a:ext uri="{FF2B5EF4-FFF2-40B4-BE49-F238E27FC236}">
                <a16:creationId xmlns:a16="http://schemas.microsoft.com/office/drawing/2014/main" id="{8A10BD93-8624-4715-855E-4B18FC437F61}"/>
              </a:ext>
            </a:extLst>
          </p:cNvPr>
          <p:cNvSpPr/>
          <p:nvPr/>
        </p:nvSpPr>
        <p:spPr bwMode="auto">
          <a:xfrm>
            <a:off x="2433054" y="4846637"/>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2" name="Rectangle 231">
            <a:extLst>
              <a:ext uri="{FF2B5EF4-FFF2-40B4-BE49-F238E27FC236}">
                <a16:creationId xmlns:a16="http://schemas.microsoft.com/office/drawing/2014/main" id="{476C7651-4F45-44A0-96B8-06BF2D2D7A76}"/>
              </a:ext>
            </a:extLst>
          </p:cNvPr>
          <p:cNvSpPr/>
          <p:nvPr/>
        </p:nvSpPr>
        <p:spPr bwMode="auto">
          <a:xfrm>
            <a:off x="269753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3" name="Rectangle 232">
            <a:extLst>
              <a:ext uri="{FF2B5EF4-FFF2-40B4-BE49-F238E27FC236}">
                <a16:creationId xmlns:a16="http://schemas.microsoft.com/office/drawing/2014/main" id="{55FEA180-F951-416B-958C-34EC4337387E}"/>
              </a:ext>
            </a:extLst>
          </p:cNvPr>
          <p:cNvSpPr/>
          <p:nvPr/>
        </p:nvSpPr>
        <p:spPr bwMode="auto">
          <a:xfrm>
            <a:off x="295778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4" name="Rectangle 233">
            <a:extLst>
              <a:ext uri="{FF2B5EF4-FFF2-40B4-BE49-F238E27FC236}">
                <a16:creationId xmlns:a16="http://schemas.microsoft.com/office/drawing/2014/main" id="{DCD1F51B-048C-4431-B9DF-FDE19A2F6834}"/>
              </a:ext>
            </a:extLst>
          </p:cNvPr>
          <p:cNvSpPr/>
          <p:nvPr/>
        </p:nvSpPr>
        <p:spPr bwMode="auto">
          <a:xfrm>
            <a:off x="322437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5" name="Rectangle 234">
            <a:extLst>
              <a:ext uri="{FF2B5EF4-FFF2-40B4-BE49-F238E27FC236}">
                <a16:creationId xmlns:a16="http://schemas.microsoft.com/office/drawing/2014/main" id="{FA1C2AC8-E557-4BB2-8EC5-7BF0F26F1624}"/>
              </a:ext>
            </a:extLst>
          </p:cNvPr>
          <p:cNvSpPr/>
          <p:nvPr/>
        </p:nvSpPr>
        <p:spPr bwMode="auto">
          <a:xfrm>
            <a:off x="349520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36" name="Rectangle 235">
            <a:extLst>
              <a:ext uri="{FF2B5EF4-FFF2-40B4-BE49-F238E27FC236}">
                <a16:creationId xmlns:a16="http://schemas.microsoft.com/office/drawing/2014/main" id="{1F49BA84-7608-40FC-925E-BBB63B08EEC4}"/>
              </a:ext>
            </a:extLst>
          </p:cNvPr>
          <p:cNvSpPr/>
          <p:nvPr/>
        </p:nvSpPr>
        <p:spPr bwMode="auto">
          <a:xfrm>
            <a:off x="3761801"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7" name="Rectangle 236">
            <a:extLst>
              <a:ext uri="{FF2B5EF4-FFF2-40B4-BE49-F238E27FC236}">
                <a16:creationId xmlns:a16="http://schemas.microsoft.com/office/drawing/2014/main" id="{5963F0B0-5C18-45B6-A456-2EBA6C475F3B}"/>
              </a:ext>
            </a:extLst>
          </p:cNvPr>
          <p:cNvSpPr/>
          <p:nvPr/>
        </p:nvSpPr>
        <p:spPr bwMode="auto">
          <a:xfrm>
            <a:off x="4022049"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8" name="Rectangle 237">
            <a:extLst>
              <a:ext uri="{FF2B5EF4-FFF2-40B4-BE49-F238E27FC236}">
                <a16:creationId xmlns:a16="http://schemas.microsoft.com/office/drawing/2014/main" id="{78840DDA-2B62-4643-8EDA-35902346266A}"/>
              </a:ext>
            </a:extLst>
          </p:cNvPr>
          <p:cNvSpPr/>
          <p:nvPr/>
        </p:nvSpPr>
        <p:spPr bwMode="auto">
          <a:xfrm>
            <a:off x="4546777"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9" name="Rectangle 238">
            <a:extLst>
              <a:ext uri="{FF2B5EF4-FFF2-40B4-BE49-F238E27FC236}">
                <a16:creationId xmlns:a16="http://schemas.microsoft.com/office/drawing/2014/main" id="{F2312855-FBBA-4F49-A130-9E04C37DE4D6}"/>
              </a:ext>
            </a:extLst>
          </p:cNvPr>
          <p:cNvSpPr/>
          <p:nvPr/>
        </p:nvSpPr>
        <p:spPr bwMode="auto">
          <a:xfrm>
            <a:off x="481337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0" name="Rectangle 239">
            <a:extLst>
              <a:ext uri="{FF2B5EF4-FFF2-40B4-BE49-F238E27FC236}">
                <a16:creationId xmlns:a16="http://schemas.microsoft.com/office/drawing/2014/main" id="{2C1E0A4A-EB90-48C8-A38D-920AF7F725F0}"/>
              </a:ext>
            </a:extLst>
          </p:cNvPr>
          <p:cNvSpPr/>
          <p:nvPr/>
        </p:nvSpPr>
        <p:spPr bwMode="auto">
          <a:xfrm>
            <a:off x="507362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1" name="Rectangle 240">
            <a:extLst>
              <a:ext uri="{FF2B5EF4-FFF2-40B4-BE49-F238E27FC236}">
                <a16:creationId xmlns:a16="http://schemas.microsoft.com/office/drawing/2014/main" id="{087F4EB3-631C-4162-A6BC-B433AFC68CA3}"/>
              </a:ext>
            </a:extLst>
          </p:cNvPr>
          <p:cNvSpPr/>
          <p:nvPr/>
        </p:nvSpPr>
        <p:spPr bwMode="auto">
          <a:xfrm>
            <a:off x="534021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2" name="Rectangle 241">
            <a:extLst>
              <a:ext uri="{FF2B5EF4-FFF2-40B4-BE49-F238E27FC236}">
                <a16:creationId xmlns:a16="http://schemas.microsoft.com/office/drawing/2014/main" id="{7948DF38-E6EA-4B16-A8B8-66A0CAC4AFAF}"/>
              </a:ext>
            </a:extLst>
          </p:cNvPr>
          <p:cNvSpPr/>
          <p:nvPr/>
        </p:nvSpPr>
        <p:spPr bwMode="auto">
          <a:xfrm>
            <a:off x="5606814"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3" name="Rectangle 242">
            <a:extLst>
              <a:ext uri="{FF2B5EF4-FFF2-40B4-BE49-F238E27FC236}">
                <a16:creationId xmlns:a16="http://schemas.microsoft.com/office/drawing/2014/main" id="{7F716485-8D71-4939-A081-B18478F0FE95}"/>
              </a:ext>
            </a:extLst>
          </p:cNvPr>
          <p:cNvSpPr/>
          <p:nvPr/>
        </p:nvSpPr>
        <p:spPr bwMode="auto">
          <a:xfrm>
            <a:off x="5873410"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4" name="Rectangle 243">
            <a:extLst>
              <a:ext uri="{FF2B5EF4-FFF2-40B4-BE49-F238E27FC236}">
                <a16:creationId xmlns:a16="http://schemas.microsoft.com/office/drawing/2014/main" id="{2C4C9BF3-9221-4294-94A3-8623B83DF836}"/>
              </a:ext>
            </a:extLst>
          </p:cNvPr>
          <p:cNvSpPr/>
          <p:nvPr/>
        </p:nvSpPr>
        <p:spPr bwMode="auto">
          <a:xfrm>
            <a:off x="6133657"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5" name="Rectangle 244">
            <a:extLst>
              <a:ext uri="{FF2B5EF4-FFF2-40B4-BE49-F238E27FC236}">
                <a16:creationId xmlns:a16="http://schemas.microsoft.com/office/drawing/2014/main" id="{EFDBC532-FD97-4A93-9B41-B38B3091CEDB}"/>
              </a:ext>
            </a:extLst>
          </p:cNvPr>
          <p:cNvSpPr/>
          <p:nvPr/>
        </p:nvSpPr>
        <p:spPr bwMode="auto">
          <a:xfrm>
            <a:off x="640025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6" name="Rectangle 245">
            <a:extLst>
              <a:ext uri="{FF2B5EF4-FFF2-40B4-BE49-F238E27FC236}">
                <a16:creationId xmlns:a16="http://schemas.microsoft.com/office/drawing/2014/main" id="{2589EB78-2F38-4E97-920F-3474B92E95A0}"/>
              </a:ext>
            </a:extLst>
          </p:cNvPr>
          <p:cNvSpPr/>
          <p:nvPr/>
        </p:nvSpPr>
        <p:spPr bwMode="auto">
          <a:xfrm>
            <a:off x="666050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7" name="Rectangle 246">
            <a:extLst>
              <a:ext uri="{FF2B5EF4-FFF2-40B4-BE49-F238E27FC236}">
                <a16:creationId xmlns:a16="http://schemas.microsoft.com/office/drawing/2014/main" id="{85E782F2-A65F-470D-A78C-FEFB65D3B792}"/>
              </a:ext>
            </a:extLst>
          </p:cNvPr>
          <p:cNvSpPr/>
          <p:nvPr/>
        </p:nvSpPr>
        <p:spPr bwMode="auto">
          <a:xfrm>
            <a:off x="692709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8" name="Rectangle 247">
            <a:extLst>
              <a:ext uri="{FF2B5EF4-FFF2-40B4-BE49-F238E27FC236}">
                <a16:creationId xmlns:a16="http://schemas.microsoft.com/office/drawing/2014/main" id="{84004F55-19F6-4DF0-99B4-CA37C5978F01}"/>
              </a:ext>
            </a:extLst>
          </p:cNvPr>
          <p:cNvSpPr/>
          <p:nvPr/>
        </p:nvSpPr>
        <p:spPr bwMode="auto">
          <a:xfrm>
            <a:off x="718734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9" name="Rectangle 248">
            <a:extLst>
              <a:ext uri="{FF2B5EF4-FFF2-40B4-BE49-F238E27FC236}">
                <a16:creationId xmlns:a16="http://schemas.microsoft.com/office/drawing/2014/main" id="{79C579AB-746E-4474-91FC-6FE5E6D33B8B}"/>
              </a:ext>
            </a:extLst>
          </p:cNvPr>
          <p:cNvSpPr/>
          <p:nvPr/>
        </p:nvSpPr>
        <p:spPr bwMode="auto">
          <a:xfrm>
            <a:off x="7453941"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0" name="Rectangle 249">
            <a:extLst>
              <a:ext uri="{FF2B5EF4-FFF2-40B4-BE49-F238E27FC236}">
                <a16:creationId xmlns:a16="http://schemas.microsoft.com/office/drawing/2014/main" id="{9DE0712A-3B41-4D47-860B-CC78C92ED4DA}"/>
              </a:ext>
            </a:extLst>
          </p:cNvPr>
          <p:cNvSpPr/>
          <p:nvPr/>
        </p:nvSpPr>
        <p:spPr bwMode="auto">
          <a:xfrm>
            <a:off x="7720537"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1" name="Rectangle 250">
            <a:extLst>
              <a:ext uri="{FF2B5EF4-FFF2-40B4-BE49-F238E27FC236}">
                <a16:creationId xmlns:a16="http://schemas.microsoft.com/office/drawing/2014/main" id="{247EF8F9-B043-4366-BFC3-FD8494361926}"/>
              </a:ext>
            </a:extLst>
          </p:cNvPr>
          <p:cNvSpPr/>
          <p:nvPr/>
        </p:nvSpPr>
        <p:spPr bwMode="auto">
          <a:xfrm>
            <a:off x="798713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2" name="Rectangle 251">
            <a:extLst>
              <a:ext uri="{FF2B5EF4-FFF2-40B4-BE49-F238E27FC236}">
                <a16:creationId xmlns:a16="http://schemas.microsoft.com/office/drawing/2014/main" id="{B0DFD09D-62BB-4F56-92B2-253AC5AB849A}"/>
              </a:ext>
            </a:extLst>
          </p:cNvPr>
          <p:cNvSpPr/>
          <p:nvPr/>
        </p:nvSpPr>
        <p:spPr bwMode="auto">
          <a:xfrm>
            <a:off x="824738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3" name="Rectangle 252">
            <a:extLst>
              <a:ext uri="{FF2B5EF4-FFF2-40B4-BE49-F238E27FC236}">
                <a16:creationId xmlns:a16="http://schemas.microsoft.com/office/drawing/2014/main" id="{91D9B716-9C86-4993-8A93-A8A858CB7A45}"/>
              </a:ext>
            </a:extLst>
          </p:cNvPr>
          <p:cNvSpPr/>
          <p:nvPr/>
        </p:nvSpPr>
        <p:spPr bwMode="auto">
          <a:xfrm>
            <a:off x="851397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4" name="Rectangle 253">
            <a:extLst>
              <a:ext uri="{FF2B5EF4-FFF2-40B4-BE49-F238E27FC236}">
                <a16:creationId xmlns:a16="http://schemas.microsoft.com/office/drawing/2014/main" id="{63AADD9D-0AC5-4696-A6E9-A924426C3B33}"/>
              </a:ext>
            </a:extLst>
          </p:cNvPr>
          <p:cNvSpPr/>
          <p:nvPr/>
        </p:nvSpPr>
        <p:spPr bwMode="auto">
          <a:xfrm>
            <a:off x="877422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5" name="Rectangle 254">
            <a:extLst>
              <a:ext uri="{FF2B5EF4-FFF2-40B4-BE49-F238E27FC236}">
                <a16:creationId xmlns:a16="http://schemas.microsoft.com/office/drawing/2014/main" id="{C71805B0-00B1-4C8C-A724-47AEC01EC767}"/>
              </a:ext>
            </a:extLst>
          </p:cNvPr>
          <p:cNvSpPr/>
          <p:nvPr/>
        </p:nvSpPr>
        <p:spPr bwMode="auto">
          <a:xfrm>
            <a:off x="9040821" y="4846637"/>
            <a:ext cx="264481"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6" name="Rectangle 255">
            <a:extLst>
              <a:ext uri="{FF2B5EF4-FFF2-40B4-BE49-F238E27FC236}">
                <a16:creationId xmlns:a16="http://schemas.microsoft.com/office/drawing/2014/main" id="{8D5EF8F3-5E7F-4734-B6FF-C17F0330AE4D}"/>
              </a:ext>
            </a:extLst>
          </p:cNvPr>
          <p:cNvSpPr/>
          <p:nvPr/>
        </p:nvSpPr>
        <p:spPr bwMode="auto">
          <a:xfrm>
            <a:off x="9298954"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7" name="Rectangle 256">
            <a:extLst>
              <a:ext uri="{FF2B5EF4-FFF2-40B4-BE49-F238E27FC236}">
                <a16:creationId xmlns:a16="http://schemas.microsoft.com/office/drawing/2014/main" id="{152AC2C6-E2A2-4660-A12A-53A353F3BFB2}"/>
              </a:ext>
            </a:extLst>
          </p:cNvPr>
          <p:cNvSpPr/>
          <p:nvPr/>
        </p:nvSpPr>
        <p:spPr bwMode="auto">
          <a:xfrm>
            <a:off x="9565550"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8" name="Rectangle 257">
            <a:extLst>
              <a:ext uri="{FF2B5EF4-FFF2-40B4-BE49-F238E27FC236}">
                <a16:creationId xmlns:a16="http://schemas.microsoft.com/office/drawing/2014/main" id="{E4D117CE-A5BE-4DE7-9DB6-0E8E4D0E5A80}"/>
              </a:ext>
            </a:extLst>
          </p:cNvPr>
          <p:cNvSpPr/>
          <p:nvPr/>
        </p:nvSpPr>
        <p:spPr bwMode="auto">
          <a:xfrm>
            <a:off x="983214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9" name="Rectangle 258">
            <a:extLst>
              <a:ext uri="{FF2B5EF4-FFF2-40B4-BE49-F238E27FC236}">
                <a16:creationId xmlns:a16="http://schemas.microsoft.com/office/drawing/2014/main" id="{C54F7173-84BB-449F-B7AB-F086EDDEFF8D}"/>
              </a:ext>
            </a:extLst>
          </p:cNvPr>
          <p:cNvSpPr/>
          <p:nvPr/>
        </p:nvSpPr>
        <p:spPr bwMode="auto">
          <a:xfrm>
            <a:off x="10098741"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0" name="Rectangle 259">
            <a:extLst>
              <a:ext uri="{FF2B5EF4-FFF2-40B4-BE49-F238E27FC236}">
                <a16:creationId xmlns:a16="http://schemas.microsoft.com/office/drawing/2014/main" id="{02B518C5-80CE-4C8D-BF90-BA7536D31EB7}"/>
              </a:ext>
            </a:extLst>
          </p:cNvPr>
          <p:cNvSpPr/>
          <p:nvPr/>
        </p:nvSpPr>
        <p:spPr bwMode="auto">
          <a:xfrm>
            <a:off x="10358990"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1" name="Rectangle 260">
            <a:extLst>
              <a:ext uri="{FF2B5EF4-FFF2-40B4-BE49-F238E27FC236}">
                <a16:creationId xmlns:a16="http://schemas.microsoft.com/office/drawing/2014/main" id="{A4E5C09D-91FB-4102-9378-43A2F9740C55}"/>
              </a:ext>
            </a:extLst>
          </p:cNvPr>
          <p:cNvSpPr/>
          <p:nvPr/>
        </p:nvSpPr>
        <p:spPr bwMode="auto">
          <a:xfrm>
            <a:off x="1062558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2" name="Rectangle 261">
            <a:extLst>
              <a:ext uri="{FF2B5EF4-FFF2-40B4-BE49-F238E27FC236}">
                <a16:creationId xmlns:a16="http://schemas.microsoft.com/office/drawing/2014/main" id="{03C1351E-12C3-4AD3-9602-096891ACA68B}"/>
              </a:ext>
            </a:extLst>
          </p:cNvPr>
          <p:cNvSpPr/>
          <p:nvPr/>
        </p:nvSpPr>
        <p:spPr bwMode="auto">
          <a:xfrm>
            <a:off x="2433054" y="4846637"/>
            <a:ext cx="8459128"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3" name="TextBox 142">
            <a:extLst>
              <a:ext uri="{FF2B5EF4-FFF2-40B4-BE49-F238E27FC236}">
                <a16:creationId xmlns:a16="http://schemas.microsoft.com/office/drawing/2014/main" id="{C807E60A-9141-4244-BBE7-6C7934334B9A}"/>
              </a:ext>
            </a:extLst>
          </p:cNvPr>
          <p:cNvSpPr txBox="1">
            <a:spLocks noChangeArrowheads="1"/>
          </p:cNvSpPr>
          <p:nvPr/>
        </p:nvSpPr>
        <p:spPr bwMode="auto">
          <a:xfrm>
            <a:off x="5972853" y="4846638"/>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64" name="Rectangle 263">
            <a:extLst>
              <a:ext uri="{FF2B5EF4-FFF2-40B4-BE49-F238E27FC236}">
                <a16:creationId xmlns:a16="http://schemas.microsoft.com/office/drawing/2014/main" id="{D6029378-98F6-446C-87E7-51051F55D6FA}"/>
              </a:ext>
            </a:extLst>
          </p:cNvPr>
          <p:cNvSpPr/>
          <p:nvPr/>
        </p:nvSpPr>
        <p:spPr bwMode="auto">
          <a:xfrm>
            <a:off x="4288644" y="4846637"/>
            <a:ext cx="264481" cy="293688"/>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265" name="Rectangle 264">
            <a:extLst>
              <a:ext uri="{FF2B5EF4-FFF2-40B4-BE49-F238E27FC236}">
                <a16:creationId xmlns:a16="http://schemas.microsoft.com/office/drawing/2014/main" id="{F660DE91-EF0D-4075-8543-3E8D901315A1}"/>
              </a:ext>
            </a:extLst>
          </p:cNvPr>
          <p:cNvSpPr/>
          <p:nvPr/>
        </p:nvSpPr>
        <p:spPr bwMode="auto">
          <a:xfrm>
            <a:off x="3495206"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66" name="Rectangle 265">
            <a:extLst>
              <a:ext uri="{FF2B5EF4-FFF2-40B4-BE49-F238E27FC236}">
                <a16:creationId xmlns:a16="http://schemas.microsoft.com/office/drawing/2014/main" id="{33999E73-1A5D-4020-99BB-EC44ED200537}"/>
              </a:ext>
            </a:extLst>
          </p:cNvPr>
          <p:cNvSpPr/>
          <p:nvPr/>
        </p:nvSpPr>
        <p:spPr bwMode="auto">
          <a:xfrm>
            <a:off x="3761801"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7" name="Rectangle 266">
            <a:extLst>
              <a:ext uri="{FF2B5EF4-FFF2-40B4-BE49-F238E27FC236}">
                <a16:creationId xmlns:a16="http://schemas.microsoft.com/office/drawing/2014/main" id="{D689C5A1-B76E-4091-A4CA-782056D351F4}"/>
              </a:ext>
            </a:extLst>
          </p:cNvPr>
          <p:cNvSpPr/>
          <p:nvPr/>
        </p:nvSpPr>
        <p:spPr bwMode="auto">
          <a:xfrm>
            <a:off x="4022049"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8" name="Rectangle 267">
            <a:extLst>
              <a:ext uri="{FF2B5EF4-FFF2-40B4-BE49-F238E27FC236}">
                <a16:creationId xmlns:a16="http://schemas.microsoft.com/office/drawing/2014/main" id="{D028A703-9337-48AD-92F3-E37DBBDE020E}"/>
              </a:ext>
            </a:extLst>
          </p:cNvPr>
          <p:cNvSpPr/>
          <p:nvPr/>
        </p:nvSpPr>
        <p:spPr bwMode="auto">
          <a:xfrm>
            <a:off x="4546777"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9" name="Rectangle 268">
            <a:extLst>
              <a:ext uri="{FF2B5EF4-FFF2-40B4-BE49-F238E27FC236}">
                <a16:creationId xmlns:a16="http://schemas.microsoft.com/office/drawing/2014/main" id="{536D040D-2E18-4FFB-BFCB-AD3EEA634E37}"/>
              </a:ext>
            </a:extLst>
          </p:cNvPr>
          <p:cNvSpPr/>
          <p:nvPr/>
        </p:nvSpPr>
        <p:spPr bwMode="auto">
          <a:xfrm>
            <a:off x="4813373"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0" name="Rectangle 269">
            <a:extLst>
              <a:ext uri="{FF2B5EF4-FFF2-40B4-BE49-F238E27FC236}">
                <a16:creationId xmlns:a16="http://schemas.microsoft.com/office/drawing/2014/main" id="{F37FD4AF-78A9-401A-8DEE-625D1A032407}"/>
              </a:ext>
            </a:extLst>
          </p:cNvPr>
          <p:cNvSpPr/>
          <p:nvPr/>
        </p:nvSpPr>
        <p:spPr bwMode="auto">
          <a:xfrm>
            <a:off x="5073622"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1" name="Rectangle 270">
            <a:extLst>
              <a:ext uri="{FF2B5EF4-FFF2-40B4-BE49-F238E27FC236}">
                <a16:creationId xmlns:a16="http://schemas.microsoft.com/office/drawing/2014/main" id="{3363F1D1-06FF-4624-84A6-15DFC7D385BE}"/>
              </a:ext>
            </a:extLst>
          </p:cNvPr>
          <p:cNvSpPr/>
          <p:nvPr/>
        </p:nvSpPr>
        <p:spPr bwMode="auto">
          <a:xfrm>
            <a:off x="5340218"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2" name="Rectangle 271">
            <a:extLst>
              <a:ext uri="{FF2B5EF4-FFF2-40B4-BE49-F238E27FC236}">
                <a16:creationId xmlns:a16="http://schemas.microsoft.com/office/drawing/2014/main" id="{83039CA2-ABDA-4C6F-81D9-ED60E2BA3086}"/>
              </a:ext>
            </a:extLst>
          </p:cNvPr>
          <p:cNvSpPr/>
          <p:nvPr/>
        </p:nvSpPr>
        <p:spPr bwMode="auto">
          <a:xfrm>
            <a:off x="5606814"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3" name="Rectangle 272">
            <a:extLst>
              <a:ext uri="{FF2B5EF4-FFF2-40B4-BE49-F238E27FC236}">
                <a16:creationId xmlns:a16="http://schemas.microsoft.com/office/drawing/2014/main" id="{D4401237-90A2-4509-B6C1-8AE92A965151}"/>
              </a:ext>
            </a:extLst>
          </p:cNvPr>
          <p:cNvSpPr/>
          <p:nvPr/>
        </p:nvSpPr>
        <p:spPr bwMode="auto">
          <a:xfrm>
            <a:off x="5873410"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4" name="Rectangle 273">
            <a:extLst>
              <a:ext uri="{FF2B5EF4-FFF2-40B4-BE49-F238E27FC236}">
                <a16:creationId xmlns:a16="http://schemas.microsoft.com/office/drawing/2014/main" id="{368940A0-B0C5-442E-9610-9F370AAF2595}"/>
              </a:ext>
            </a:extLst>
          </p:cNvPr>
          <p:cNvSpPr/>
          <p:nvPr/>
        </p:nvSpPr>
        <p:spPr bwMode="auto">
          <a:xfrm>
            <a:off x="6133657"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5" name="Rectangle 274">
            <a:extLst>
              <a:ext uri="{FF2B5EF4-FFF2-40B4-BE49-F238E27FC236}">
                <a16:creationId xmlns:a16="http://schemas.microsoft.com/office/drawing/2014/main" id="{43069FA7-C75D-408F-B1DC-5891C4FDBE5E}"/>
              </a:ext>
            </a:extLst>
          </p:cNvPr>
          <p:cNvSpPr/>
          <p:nvPr/>
        </p:nvSpPr>
        <p:spPr bwMode="auto">
          <a:xfrm>
            <a:off x="6400253"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6" name="Rectangle 275">
            <a:extLst>
              <a:ext uri="{FF2B5EF4-FFF2-40B4-BE49-F238E27FC236}">
                <a16:creationId xmlns:a16="http://schemas.microsoft.com/office/drawing/2014/main" id="{40A14E4C-741E-4920-96A3-220A28EE3EC7}"/>
              </a:ext>
            </a:extLst>
          </p:cNvPr>
          <p:cNvSpPr/>
          <p:nvPr/>
        </p:nvSpPr>
        <p:spPr bwMode="auto">
          <a:xfrm>
            <a:off x="6660502"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7" name="Rectangle 276">
            <a:extLst>
              <a:ext uri="{FF2B5EF4-FFF2-40B4-BE49-F238E27FC236}">
                <a16:creationId xmlns:a16="http://schemas.microsoft.com/office/drawing/2014/main" id="{4B2613CB-C313-4377-B7BC-DCEE80195512}"/>
              </a:ext>
            </a:extLst>
          </p:cNvPr>
          <p:cNvSpPr/>
          <p:nvPr/>
        </p:nvSpPr>
        <p:spPr bwMode="auto">
          <a:xfrm>
            <a:off x="6927098"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8" name="Rectangle 277">
            <a:extLst>
              <a:ext uri="{FF2B5EF4-FFF2-40B4-BE49-F238E27FC236}">
                <a16:creationId xmlns:a16="http://schemas.microsoft.com/office/drawing/2014/main" id="{01861AC5-C1FE-4ACE-95EF-A272DDF4C0D7}"/>
              </a:ext>
            </a:extLst>
          </p:cNvPr>
          <p:cNvSpPr/>
          <p:nvPr/>
        </p:nvSpPr>
        <p:spPr bwMode="auto">
          <a:xfrm>
            <a:off x="7187346"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9" name="Rectangle 278">
            <a:extLst>
              <a:ext uri="{FF2B5EF4-FFF2-40B4-BE49-F238E27FC236}">
                <a16:creationId xmlns:a16="http://schemas.microsoft.com/office/drawing/2014/main" id="{2C5D34AC-6F92-4C77-8223-23FA6FB2EE33}"/>
              </a:ext>
            </a:extLst>
          </p:cNvPr>
          <p:cNvSpPr/>
          <p:nvPr/>
        </p:nvSpPr>
        <p:spPr bwMode="auto">
          <a:xfrm>
            <a:off x="7453941"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0" name="Rectangle 279">
            <a:extLst>
              <a:ext uri="{FF2B5EF4-FFF2-40B4-BE49-F238E27FC236}">
                <a16:creationId xmlns:a16="http://schemas.microsoft.com/office/drawing/2014/main" id="{A2E2D459-2FFD-46D0-978A-37A82CA6C9FA}"/>
              </a:ext>
            </a:extLst>
          </p:cNvPr>
          <p:cNvSpPr/>
          <p:nvPr/>
        </p:nvSpPr>
        <p:spPr bwMode="auto">
          <a:xfrm>
            <a:off x="7720537"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1" name="Rectangle 280">
            <a:extLst>
              <a:ext uri="{FF2B5EF4-FFF2-40B4-BE49-F238E27FC236}">
                <a16:creationId xmlns:a16="http://schemas.microsoft.com/office/drawing/2014/main" id="{7C0FB6F5-F146-48BB-B89C-2C166B51B295}"/>
              </a:ext>
            </a:extLst>
          </p:cNvPr>
          <p:cNvSpPr/>
          <p:nvPr/>
        </p:nvSpPr>
        <p:spPr bwMode="auto">
          <a:xfrm>
            <a:off x="7987133"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2" name="Rectangle 281">
            <a:extLst>
              <a:ext uri="{FF2B5EF4-FFF2-40B4-BE49-F238E27FC236}">
                <a16:creationId xmlns:a16="http://schemas.microsoft.com/office/drawing/2014/main" id="{5C5EFBCF-0B0A-4CB0-BCF1-736D0EFA61F7}"/>
              </a:ext>
            </a:extLst>
          </p:cNvPr>
          <p:cNvSpPr/>
          <p:nvPr/>
        </p:nvSpPr>
        <p:spPr bwMode="auto">
          <a:xfrm>
            <a:off x="8247382"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3" name="Rectangle 282">
            <a:extLst>
              <a:ext uri="{FF2B5EF4-FFF2-40B4-BE49-F238E27FC236}">
                <a16:creationId xmlns:a16="http://schemas.microsoft.com/office/drawing/2014/main" id="{DD440CD7-676C-4BAB-B666-3AB7CEB22129}"/>
              </a:ext>
            </a:extLst>
          </p:cNvPr>
          <p:cNvSpPr/>
          <p:nvPr/>
        </p:nvSpPr>
        <p:spPr bwMode="auto">
          <a:xfrm>
            <a:off x="8513978"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4" name="Rectangle 283">
            <a:extLst>
              <a:ext uri="{FF2B5EF4-FFF2-40B4-BE49-F238E27FC236}">
                <a16:creationId xmlns:a16="http://schemas.microsoft.com/office/drawing/2014/main" id="{11B2044A-8B9F-4ACD-B8AB-41ACA1FF2088}"/>
              </a:ext>
            </a:extLst>
          </p:cNvPr>
          <p:cNvSpPr/>
          <p:nvPr/>
        </p:nvSpPr>
        <p:spPr bwMode="auto">
          <a:xfrm>
            <a:off x="8774226"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5" name="Rectangle 284">
            <a:extLst>
              <a:ext uri="{FF2B5EF4-FFF2-40B4-BE49-F238E27FC236}">
                <a16:creationId xmlns:a16="http://schemas.microsoft.com/office/drawing/2014/main" id="{27B30A97-86E8-4AC0-97F0-58437959885E}"/>
              </a:ext>
            </a:extLst>
          </p:cNvPr>
          <p:cNvSpPr/>
          <p:nvPr/>
        </p:nvSpPr>
        <p:spPr bwMode="auto">
          <a:xfrm>
            <a:off x="9040821" y="56737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6" name="TextBox 175">
            <a:extLst>
              <a:ext uri="{FF2B5EF4-FFF2-40B4-BE49-F238E27FC236}">
                <a16:creationId xmlns:a16="http://schemas.microsoft.com/office/drawing/2014/main" id="{CD7FDEFF-0AFD-4AAD-9DB9-AEAE1666C70A}"/>
              </a:ext>
            </a:extLst>
          </p:cNvPr>
          <p:cNvSpPr txBox="1">
            <a:spLocks noChangeArrowheads="1"/>
          </p:cNvSpPr>
          <p:nvPr/>
        </p:nvSpPr>
        <p:spPr bwMode="auto">
          <a:xfrm>
            <a:off x="5972853" y="5673726"/>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87" name="Rectangle 286">
            <a:extLst>
              <a:ext uri="{FF2B5EF4-FFF2-40B4-BE49-F238E27FC236}">
                <a16:creationId xmlns:a16="http://schemas.microsoft.com/office/drawing/2014/main" id="{632D7C0F-61BD-49BE-83DF-9A386202DEFE}"/>
              </a:ext>
            </a:extLst>
          </p:cNvPr>
          <p:cNvSpPr/>
          <p:nvPr/>
        </p:nvSpPr>
        <p:spPr bwMode="auto">
          <a:xfrm>
            <a:off x="4288644" y="5673726"/>
            <a:ext cx="264481" cy="293687"/>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288" name="Rectangle 287">
            <a:extLst>
              <a:ext uri="{FF2B5EF4-FFF2-40B4-BE49-F238E27FC236}">
                <a16:creationId xmlns:a16="http://schemas.microsoft.com/office/drawing/2014/main" id="{2A71D85E-F1B4-4058-B51B-A5EA6195F351}"/>
              </a:ext>
            </a:extLst>
          </p:cNvPr>
          <p:cNvSpPr/>
          <p:nvPr/>
        </p:nvSpPr>
        <p:spPr bwMode="auto">
          <a:xfrm>
            <a:off x="2433054" y="5672137"/>
            <a:ext cx="264479"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N</a:t>
            </a:r>
          </a:p>
        </p:txBody>
      </p:sp>
      <p:sp>
        <p:nvSpPr>
          <p:cNvPr id="289" name="Rectangle 288">
            <a:extLst>
              <a:ext uri="{FF2B5EF4-FFF2-40B4-BE49-F238E27FC236}">
                <a16:creationId xmlns:a16="http://schemas.microsoft.com/office/drawing/2014/main" id="{3A93A0FE-875D-4D8B-A699-4CC64D926192}"/>
              </a:ext>
            </a:extLst>
          </p:cNvPr>
          <p:cNvSpPr/>
          <p:nvPr/>
        </p:nvSpPr>
        <p:spPr bwMode="auto">
          <a:xfrm>
            <a:off x="2697533" y="5672137"/>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Z</a:t>
            </a:r>
          </a:p>
        </p:txBody>
      </p:sp>
      <p:sp>
        <p:nvSpPr>
          <p:cNvPr id="290" name="Rectangle 289">
            <a:extLst>
              <a:ext uri="{FF2B5EF4-FFF2-40B4-BE49-F238E27FC236}">
                <a16:creationId xmlns:a16="http://schemas.microsoft.com/office/drawing/2014/main" id="{71A05628-C65A-410F-AF4D-883B4D6054BF}"/>
              </a:ext>
            </a:extLst>
          </p:cNvPr>
          <p:cNvSpPr/>
          <p:nvPr/>
        </p:nvSpPr>
        <p:spPr bwMode="auto">
          <a:xfrm>
            <a:off x="2957782" y="5672137"/>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C</a:t>
            </a:r>
          </a:p>
        </p:txBody>
      </p:sp>
      <p:sp>
        <p:nvSpPr>
          <p:cNvPr id="291" name="Rectangle 290">
            <a:extLst>
              <a:ext uri="{FF2B5EF4-FFF2-40B4-BE49-F238E27FC236}">
                <a16:creationId xmlns:a16="http://schemas.microsoft.com/office/drawing/2014/main" id="{3EEAE7E0-DD33-4FD5-9D46-14123321FE0B}"/>
              </a:ext>
            </a:extLst>
          </p:cNvPr>
          <p:cNvSpPr/>
          <p:nvPr/>
        </p:nvSpPr>
        <p:spPr bwMode="auto">
          <a:xfrm>
            <a:off x="3224378" y="5672137"/>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V</a:t>
            </a:r>
          </a:p>
        </p:txBody>
      </p:sp>
      <p:sp>
        <p:nvSpPr>
          <p:cNvPr id="292" name="Rectangle 291">
            <a:extLst>
              <a:ext uri="{FF2B5EF4-FFF2-40B4-BE49-F238E27FC236}">
                <a16:creationId xmlns:a16="http://schemas.microsoft.com/office/drawing/2014/main" id="{2E57BC43-194C-49BE-A2D6-0E1E7FB71A31}"/>
              </a:ext>
            </a:extLst>
          </p:cNvPr>
          <p:cNvSpPr/>
          <p:nvPr/>
        </p:nvSpPr>
        <p:spPr bwMode="auto">
          <a:xfrm>
            <a:off x="9298954" y="5675312"/>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3" name="Rectangle 292">
            <a:extLst>
              <a:ext uri="{FF2B5EF4-FFF2-40B4-BE49-F238E27FC236}">
                <a16:creationId xmlns:a16="http://schemas.microsoft.com/office/drawing/2014/main" id="{764A4BFE-084C-4A98-AA9A-6097AD78210C}"/>
              </a:ext>
            </a:extLst>
          </p:cNvPr>
          <p:cNvSpPr/>
          <p:nvPr/>
        </p:nvSpPr>
        <p:spPr bwMode="auto">
          <a:xfrm>
            <a:off x="9565550"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4" name="Rectangle 293">
            <a:extLst>
              <a:ext uri="{FF2B5EF4-FFF2-40B4-BE49-F238E27FC236}">
                <a16:creationId xmlns:a16="http://schemas.microsoft.com/office/drawing/2014/main" id="{D6BAD5D5-B18F-47D1-9FA4-C1EB927907A1}"/>
              </a:ext>
            </a:extLst>
          </p:cNvPr>
          <p:cNvSpPr/>
          <p:nvPr/>
        </p:nvSpPr>
        <p:spPr bwMode="auto">
          <a:xfrm>
            <a:off x="9832146"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5" name="Rectangle 294">
            <a:extLst>
              <a:ext uri="{FF2B5EF4-FFF2-40B4-BE49-F238E27FC236}">
                <a16:creationId xmlns:a16="http://schemas.microsoft.com/office/drawing/2014/main" id="{F90632A6-59FF-4A6B-9E99-E4B1C830804E}"/>
              </a:ext>
            </a:extLst>
          </p:cNvPr>
          <p:cNvSpPr/>
          <p:nvPr/>
        </p:nvSpPr>
        <p:spPr bwMode="auto">
          <a:xfrm>
            <a:off x="10098741"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6" name="Rectangle 295">
            <a:extLst>
              <a:ext uri="{FF2B5EF4-FFF2-40B4-BE49-F238E27FC236}">
                <a16:creationId xmlns:a16="http://schemas.microsoft.com/office/drawing/2014/main" id="{A9A497E0-8BA9-4BAA-8A8C-F707FCD79F10}"/>
              </a:ext>
            </a:extLst>
          </p:cNvPr>
          <p:cNvSpPr/>
          <p:nvPr/>
        </p:nvSpPr>
        <p:spPr bwMode="auto">
          <a:xfrm>
            <a:off x="10358990"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7" name="Rectangle 296">
            <a:extLst>
              <a:ext uri="{FF2B5EF4-FFF2-40B4-BE49-F238E27FC236}">
                <a16:creationId xmlns:a16="http://schemas.microsoft.com/office/drawing/2014/main" id="{C19AF8BF-451F-47EE-ACDE-809FA402DF83}"/>
              </a:ext>
            </a:extLst>
          </p:cNvPr>
          <p:cNvSpPr/>
          <p:nvPr/>
        </p:nvSpPr>
        <p:spPr bwMode="auto">
          <a:xfrm>
            <a:off x="10625586"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8" name="TextBox 187">
            <a:extLst>
              <a:ext uri="{FF2B5EF4-FFF2-40B4-BE49-F238E27FC236}">
                <a16:creationId xmlns:a16="http://schemas.microsoft.com/office/drawing/2014/main" id="{66D3B06B-FF5A-42FE-9121-33754B5B1AC9}"/>
              </a:ext>
            </a:extLst>
          </p:cNvPr>
          <p:cNvSpPr txBox="1">
            <a:spLocks noChangeArrowheads="1"/>
          </p:cNvSpPr>
          <p:nvPr/>
        </p:nvSpPr>
        <p:spPr bwMode="auto">
          <a:xfrm>
            <a:off x="9398399" y="5667376"/>
            <a:ext cx="16207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299" name="Rectangle 298">
            <a:extLst>
              <a:ext uri="{FF2B5EF4-FFF2-40B4-BE49-F238E27FC236}">
                <a16:creationId xmlns:a16="http://schemas.microsoft.com/office/drawing/2014/main" id="{5CE89FC7-6BBE-4BF5-B76C-0A9807F0371B}"/>
              </a:ext>
            </a:extLst>
          </p:cNvPr>
          <p:cNvSpPr/>
          <p:nvPr/>
        </p:nvSpPr>
        <p:spPr bwMode="auto">
          <a:xfrm>
            <a:off x="2433054" y="567372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0" name="TextBox 189">
            <a:extLst>
              <a:ext uri="{FF2B5EF4-FFF2-40B4-BE49-F238E27FC236}">
                <a16:creationId xmlns:a16="http://schemas.microsoft.com/office/drawing/2014/main" id="{030CB337-81F4-4A73-8BD1-0788D9FB4971}"/>
              </a:ext>
            </a:extLst>
          </p:cNvPr>
          <p:cNvSpPr txBox="1">
            <a:spLocks noChangeArrowheads="1"/>
          </p:cNvSpPr>
          <p:nvPr/>
        </p:nvSpPr>
        <p:spPr bwMode="auto">
          <a:xfrm>
            <a:off x="928690" y="362743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APSR</a:t>
            </a:r>
          </a:p>
        </p:txBody>
      </p:sp>
      <p:sp>
        <p:nvSpPr>
          <p:cNvPr id="301" name="TextBox 190">
            <a:extLst>
              <a:ext uri="{FF2B5EF4-FFF2-40B4-BE49-F238E27FC236}">
                <a16:creationId xmlns:a16="http://schemas.microsoft.com/office/drawing/2014/main" id="{8ABD1B9A-3936-43C9-8106-F0BB1E0885CB}"/>
              </a:ext>
            </a:extLst>
          </p:cNvPr>
          <p:cNvSpPr txBox="1">
            <a:spLocks noChangeArrowheads="1"/>
          </p:cNvSpPr>
          <p:nvPr/>
        </p:nvSpPr>
        <p:spPr bwMode="auto">
          <a:xfrm>
            <a:off x="928690" y="4213226"/>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IPSR</a:t>
            </a:r>
          </a:p>
        </p:txBody>
      </p:sp>
      <p:sp>
        <p:nvSpPr>
          <p:cNvPr id="302" name="TextBox 191">
            <a:extLst>
              <a:ext uri="{FF2B5EF4-FFF2-40B4-BE49-F238E27FC236}">
                <a16:creationId xmlns:a16="http://schemas.microsoft.com/office/drawing/2014/main" id="{509DAA15-C8F0-45B9-A628-559257E26BF8}"/>
              </a:ext>
            </a:extLst>
          </p:cNvPr>
          <p:cNvSpPr txBox="1">
            <a:spLocks noChangeArrowheads="1"/>
          </p:cNvSpPr>
          <p:nvPr/>
        </p:nvSpPr>
        <p:spPr bwMode="auto">
          <a:xfrm>
            <a:off x="928690" y="4832351"/>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EPSR</a:t>
            </a:r>
          </a:p>
        </p:txBody>
      </p:sp>
      <p:sp>
        <p:nvSpPr>
          <p:cNvPr id="303" name="TextBox 192">
            <a:extLst>
              <a:ext uri="{FF2B5EF4-FFF2-40B4-BE49-F238E27FC236}">
                <a16:creationId xmlns:a16="http://schemas.microsoft.com/office/drawing/2014/main" id="{1DF9F9DA-E73C-4B79-81F1-C5EB6CC4C7FF}"/>
              </a:ext>
            </a:extLst>
          </p:cNvPr>
          <p:cNvSpPr txBox="1">
            <a:spLocks noChangeArrowheads="1"/>
          </p:cNvSpPr>
          <p:nvPr/>
        </p:nvSpPr>
        <p:spPr bwMode="auto">
          <a:xfrm>
            <a:off x="928690" y="565308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xPSR</a:t>
            </a:r>
          </a:p>
        </p:txBody>
      </p:sp>
      <p:sp>
        <p:nvSpPr>
          <p:cNvPr id="304" name="TextBox 200">
            <a:extLst>
              <a:ext uri="{FF2B5EF4-FFF2-40B4-BE49-F238E27FC236}">
                <a16:creationId xmlns:a16="http://schemas.microsoft.com/office/drawing/2014/main" id="{6FD7EEA6-A29B-4667-A71E-30AF47385FD6}"/>
              </a:ext>
            </a:extLst>
          </p:cNvPr>
          <p:cNvSpPr txBox="1">
            <a:spLocks noChangeArrowheads="1"/>
          </p:cNvSpPr>
          <p:nvPr/>
        </p:nvSpPr>
        <p:spPr bwMode="auto">
          <a:xfrm>
            <a:off x="10282820" y="6127751"/>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bit0</a:t>
            </a:r>
          </a:p>
        </p:txBody>
      </p:sp>
      <p:sp>
        <p:nvSpPr>
          <p:cNvPr id="305" name="TextBox 201">
            <a:extLst>
              <a:ext uri="{FF2B5EF4-FFF2-40B4-BE49-F238E27FC236}">
                <a16:creationId xmlns:a16="http://schemas.microsoft.com/office/drawing/2014/main" id="{210F92CC-C691-4E71-96E2-F494962CC3B7}"/>
              </a:ext>
            </a:extLst>
          </p:cNvPr>
          <p:cNvSpPr txBox="1">
            <a:spLocks noChangeArrowheads="1"/>
          </p:cNvSpPr>
          <p:nvPr/>
        </p:nvSpPr>
        <p:spPr bwMode="auto">
          <a:xfrm>
            <a:off x="8298162" y="6127751"/>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bit8</a:t>
            </a:r>
          </a:p>
        </p:txBody>
      </p:sp>
      <p:sp>
        <p:nvSpPr>
          <p:cNvPr id="306" name="TextBox 202">
            <a:extLst>
              <a:ext uri="{FF2B5EF4-FFF2-40B4-BE49-F238E27FC236}">
                <a16:creationId xmlns:a16="http://schemas.microsoft.com/office/drawing/2014/main" id="{82E9F121-FBCD-4B3E-824D-AB191E325CBC}"/>
              </a:ext>
            </a:extLst>
          </p:cNvPr>
          <p:cNvSpPr txBox="1">
            <a:spLocks noChangeArrowheads="1"/>
          </p:cNvSpPr>
          <p:nvPr/>
        </p:nvSpPr>
        <p:spPr bwMode="auto">
          <a:xfrm>
            <a:off x="6099804" y="6127751"/>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bit16</a:t>
            </a:r>
          </a:p>
        </p:txBody>
      </p:sp>
      <p:sp>
        <p:nvSpPr>
          <p:cNvPr id="307" name="TextBox 203">
            <a:extLst>
              <a:ext uri="{FF2B5EF4-FFF2-40B4-BE49-F238E27FC236}">
                <a16:creationId xmlns:a16="http://schemas.microsoft.com/office/drawing/2014/main" id="{D753079F-7A33-4559-B0A0-D854CFCEB1C3}"/>
              </a:ext>
            </a:extLst>
          </p:cNvPr>
          <p:cNvSpPr txBox="1">
            <a:spLocks noChangeArrowheads="1"/>
          </p:cNvSpPr>
          <p:nvPr/>
        </p:nvSpPr>
        <p:spPr bwMode="auto">
          <a:xfrm>
            <a:off x="3899330" y="6127751"/>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bit24</a:t>
            </a:r>
          </a:p>
        </p:txBody>
      </p:sp>
      <p:sp>
        <p:nvSpPr>
          <p:cNvPr id="308" name="TextBox 204">
            <a:extLst>
              <a:ext uri="{FF2B5EF4-FFF2-40B4-BE49-F238E27FC236}">
                <a16:creationId xmlns:a16="http://schemas.microsoft.com/office/drawing/2014/main" id="{E176E0CE-ABBF-4264-B029-07857BB80DA3}"/>
              </a:ext>
            </a:extLst>
          </p:cNvPr>
          <p:cNvSpPr txBox="1">
            <a:spLocks noChangeArrowheads="1"/>
          </p:cNvSpPr>
          <p:nvPr/>
        </p:nvSpPr>
        <p:spPr bwMode="auto">
          <a:xfrm>
            <a:off x="2397084" y="6127751"/>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spTree>
    <p:extLst>
      <p:ext uri="{BB962C8B-B14F-4D97-AF65-F5344CB8AC3E}">
        <p14:creationId xmlns:p14="http://schemas.microsoft.com/office/powerpoint/2010/main" val="300718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a:t>
            </a:r>
            <a:endParaRPr lang="en-US" dirty="0"/>
          </a:p>
        </p:txBody>
      </p:sp>
      <p:sp>
        <p:nvSpPr>
          <p:cNvPr id="7" name="Rectangle 6">
            <a:extLst>
              <a:ext uri="{FF2B5EF4-FFF2-40B4-BE49-F238E27FC236}">
                <a16:creationId xmlns:a16="http://schemas.microsoft.com/office/drawing/2014/main" id="{B639911F-F73C-4739-A568-9550EC2055DB}"/>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8" name="Rectangle 7">
            <a:extLst>
              <a:ext uri="{FF2B5EF4-FFF2-40B4-BE49-F238E27FC236}">
                <a16:creationId xmlns:a16="http://schemas.microsoft.com/office/drawing/2014/main" id="{319BD86F-2C8F-43DB-AB48-7489CF462A79}"/>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9" name="Rectangle 8">
            <a:extLst>
              <a:ext uri="{FF2B5EF4-FFF2-40B4-BE49-F238E27FC236}">
                <a16:creationId xmlns:a16="http://schemas.microsoft.com/office/drawing/2014/main" id="{7EF24522-97F0-41BB-8331-B5770C0575EF}"/>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51C18F37-3BF4-4486-B51A-576E22B8747E}"/>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E79E2444-FB21-4C9C-A843-7B69DBE9BADA}"/>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9BA17F16-8F86-4113-B6FF-3828D18477F3}"/>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7BF763F3-2050-436C-98CE-33EF3B57DACB}"/>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4" name="Rectangle 13">
            <a:extLst>
              <a:ext uri="{FF2B5EF4-FFF2-40B4-BE49-F238E27FC236}">
                <a16:creationId xmlns:a16="http://schemas.microsoft.com/office/drawing/2014/main" id="{712AE36B-6E9B-42F2-875C-818C401F033B}"/>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5" name="Rectangle 14">
            <a:extLst>
              <a:ext uri="{FF2B5EF4-FFF2-40B4-BE49-F238E27FC236}">
                <a16:creationId xmlns:a16="http://schemas.microsoft.com/office/drawing/2014/main" id="{372DC1CB-FFF5-45B3-B702-D7ABE5384E71}"/>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6" name="Rectangle 15">
            <a:extLst>
              <a:ext uri="{FF2B5EF4-FFF2-40B4-BE49-F238E27FC236}">
                <a16:creationId xmlns:a16="http://schemas.microsoft.com/office/drawing/2014/main" id="{43DA2CA6-7610-498C-B1D0-68435C483756}"/>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a:t>
            </a:r>
            <a:r>
              <a:rPr lang="en-GB" sz="1200">
                <a:cs typeface="Arial" charset="0"/>
              </a:rPr>
              <a:t>g., </a:t>
            </a:r>
            <a:r>
              <a:rPr lang="en-GB" sz="1200" dirty="0">
                <a:cs typeface="Arial" charset="0"/>
              </a:rPr>
              <a:t>Game)</a:t>
            </a:r>
          </a:p>
        </p:txBody>
      </p:sp>
      <p:sp>
        <p:nvSpPr>
          <p:cNvPr id="17" name="Rectangle 16">
            <a:extLst>
              <a:ext uri="{FF2B5EF4-FFF2-40B4-BE49-F238E27FC236}">
                <a16:creationId xmlns:a16="http://schemas.microsoft.com/office/drawing/2014/main" id="{B7B714CF-7AB1-41A3-BA18-393FC322D39F}"/>
              </a:ext>
            </a:extLst>
          </p:cNvPr>
          <p:cNvSpPr/>
          <p:nvPr/>
        </p:nvSpPr>
        <p:spPr bwMode="auto">
          <a:xfrm>
            <a:off x="2888121" y="3438865"/>
            <a:ext cx="2786561"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8" name="Up-Down Arrow 34">
            <a:extLst>
              <a:ext uri="{FF2B5EF4-FFF2-40B4-BE49-F238E27FC236}">
                <a16:creationId xmlns:a16="http://schemas.microsoft.com/office/drawing/2014/main" id="{C6BD666B-AA70-4989-9099-D18AB5A398A0}"/>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Up-Down Arrow 35">
            <a:extLst>
              <a:ext uri="{FF2B5EF4-FFF2-40B4-BE49-F238E27FC236}">
                <a16:creationId xmlns:a16="http://schemas.microsoft.com/office/drawing/2014/main" id="{BC767A22-3343-4D24-854A-7402A631FF76}"/>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Up-Down Arrow 36">
            <a:extLst>
              <a:ext uri="{FF2B5EF4-FFF2-40B4-BE49-F238E27FC236}">
                <a16:creationId xmlns:a16="http://schemas.microsoft.com/office/drawing/2014/main" id="{CB5F7375-591E-4F3C-9D31-8FF35274119A}"/>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1" name="TextBox 21">
            <a:extLst>
              <a:ext uri="{FF2B5EF4-FFF2-40B4-BE49-F238E27FC236}">
                <a16:creationId xmlns:a16="http://schemas.microsoft.com/office/drawing/2014/main" id="{8DE1CA8B-24E0-4D0C-899D-FFD0D92B6423}"/>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2" name="TextBox 22">
            <a:extLst>
              <a:ext uri="{FF2B5EF4-FFF2-40B4-BE49-F238E27FC236}">
                <a16:creationId xmlns:a16="http://schemas.microsoft.com/office/drawing/2014/main" id="{F1AAE9B3-075F-4B7A-BD19-9BCB4A7AC7B7}"/>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3" name="TextBox 23">
            <a:extLst>
              <a:ext uri="{FF2B5EF4-FFF2-40B4-BE49-F238E27FC236}">
                <a16:creationId xmlns:a16="http://schemas.microsoft.com/office/drawing/2014/main" id="{2D4AAD67-0B14-4691-8D06-22585D6EA1EA}"/>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 </a:t>
            </a:r>
          </a:p>
          <a:p>
            <a:pPr eaLnBrk="1" hangingPunct="1"/>
            <a:r>
              <a:rPr lang="en-GB" b="0" dirty="0"/>
              <a:t>application development</a:t>
            </a:r>
          </a:p>
        </p:txBody>
      </p:sp>
      <p:sp>
        <p:nvSpPr>
          <p:cNvPr id="24" name="Up Arrow 40">
            <a:extLst>
              <a:ext uri="{FF2B5EF4-FFF2-40B4-BE49-F238E27FC236}">
                <a16:creationId xmlns:a16="http://schemas.microsoft.com/office/drawing/2014/main" id="{1378756C-8DA0-4D5F-974D-CE7853726AB2}"/>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Up-Down Arrow 41">
            <a:extLst>
              <a:ext uri="{FF2B5EF4-FFF2-40B4-BE49-F238E27FC236}">
                <a16:creationId xmlns:a16="http://schemas.microsoft.com/office/drawing/2014/main" id="{BDEBEA97-1E13-483D-97F9-E8DAC8B15B8F}"/>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8CCEFC2F-B3C5-4574-9204-EB7D192CAA7B}"/>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7" name="Up-Down Arrow 43">
            <a:extLst>
              <a:ext uri="{FF2B5EF4-FFF2-40B4-BE49-F238E27FC236}">
                <a16:creationId xmlns:a16="http://schemas.microsoft.com/office/drawing/2014/main" id="{E23F700C-EE5D-4F53-B958-14550E2230F4}"/>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Up-Down Arrow 44">
            <a:extLst>
              <a:ext uri="{FF2B5EF4-FFF2-40B4-BE49-F238E27FC236}">
                <a16:creationId xmlns:a16="http://schemas.microsoft.com/office/drawing/2014/main" id="{7201BB32-F6F4-461A-A4AF-2977BCAF025F}"/>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9" name="TextBox 21">
            <a:extLst>
              <a:ext uri="{FF2B5EF4-FFF2-40B4-BE49-F238E27FC236}">
                <a16:creationId xmlns:a16="http://schemas.microsoft.com/office/drawing/2014/main" id="{5CECC6B6-7B24-4725-BB64-8E24B5D798AF}"/>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AHB</a:t>
            </a:r>
          </a:p>
        </p:txBody>
      </p:sp>
      <p:sp>
        <p:nvSpPr>
          <p:cNvPr id="30" name="Rectangle 29">
            <a:extLst>
              <a:ext uri="{FF2B5EF4-FFF2-40B4-BE49-F238E27FC236}">
                <a16:creationId xmlns:a16="http://schemas.microsoft.com/office/drawing/2014/main" id="{45BC699D-8880-484A-8D98-825DB5F140CD}"/>
              </a:ext>
            </a:extLst>
          </p:cNvPr>
          <p:cNvSpPr/>
          <p:nvPr/>
        </p:nvSpPr>
        <p:spPr bwMode="auto">
          <a:xfrm>
            <a:off x="2686845" y="3310277"/>
            <a:ext cx="3192061" cy="129075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GB" dirty="0"/>
              <a:t>Cortex-M0 Registers</a:t>
            </a:r>
            <a:endParaRPr lang="en-US" dirty="0"/>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681290"/>
            <a:ext cx="5332413" cy="3605212"/>
          </a:xfrm>
        </p:spPr>
        <p:txBody>
          <a:bodyPr wrap="square" numCol="1" anchor="t" anchorCtr="0" compatLnSpc="1">
            <a:prstTxWarp prst="textNoShape">
              <a:avLst/>
            </a:prstTxWarp>
          </a:bodyPr>
          <a:lstStyle/>
          <a:p>
            <a:pPr>
              <a:spcBef>
                <a:spcPts val="0"/>
              </a:spcBef>
              <a:spcAft>
                <a:spcPts val="1200"/>
              </a:spcAft>
            </a:pPr>
            <a:r>
              <a:rPr lang="en-US" dirty="0"/>
              <a:t>APSR</a:t>
            </a:r>
            <a:endParaRPr lang="en-US" altLang="en-US" dirty="0">
              <a:ea typeface="ＭＳ Ｐゴシック" panose="020B0600070205080204" pitchFamily="34" charset="-128"/>
            </a:endParaRPr>
          </a:p>
          <a:p>
            <a:pPr lvl="1">
              <a:spcBef>
                <a:spcPts val="0"/>
              </a:spcBef>
            </a:pPr>
            <a:r>
              <a:rPr lang="en-US" dirty="0"/>
              <a:t>N: negative flag</a:t>
            </a:r>
          </a:p>
          <a:p>
            <a:pPr lvl="1">
              <a:spcBef>
                <a:spcPts val="0"/>
              </a:spcBef>
            </a:pPr>
            <a:r>
              <a:rPr lang="en-US" dirty="0"/>
              <a:t>Set to one if the result from ALU is negative</a:t>
            </a:r>
          </a:p>
          <a:p>
            <a:pPr lvl="1">
              <a:spcBef>
                <a:spcPts val="0"/>
              </a:spcBef>
            </a:pPr>
            <a:r>
              <a:rPr lang="en-US" dirty="0"/>
              <a:t>Z: zero flag</a:t>
            </a:r>
          </a:p>
          <a:p>
            <a:pPr lvl="1">
              <a:spcBef>
                <a:spcPts val="0"/>
              </a:spcBef>
            </a:pPr>
            <a:r>
              <a:rPr lang="en-US" dirty="0"/>
              <a:t>Set to one if the result from ALU is zero</a:t>
            </a:r>
          </a:p>
          <a:p>
            <a:pPr lvl="1">
              <a:spcBef>
                <a:spcPts val="0"/>
              </a:spcBef>
            </a:pPr>
            <a:r>
              <a:rPr lang="en-US" dirty="0"/>
              <a:t>C: carry flag</a:t>
            </a:r>
          </a:p>
          <a:p>
            <a:pPr lvl="1">
              <a:spcBef>
                <a:spcPts val="0"/>
              </a:spcBef>
            </a:pPr>
            <a:r>
              <a:rPr lang="en-US" dirty="0"/>
              <a:t>Set to one if an unsigned overflow occurs</a:t>
            </a:r>
          </a:p>
          <a:p>
            <a:pPr lvl="1">
              <a:spcBef>
                <a:spcPts val="0"/>
              </a:spcBef>
            </a:pPr>
            <a:r>
              <a:rPr lang="en-US" dirty="0"/>
              <a:t>V: overflow flag</a:t>
            </a:r>
          </a:p>
          <a:p>
            <a:pPr lvl="1">
              <a:spcBef>
                <a:spcPts val="0"/>
              </a:spcBef>
            </a:pPr>
            <a:r>
              <a:rPr lang="en-US" dirty="0"/>
              <a:t>Set to one if a signed overflow occurs</a:t>
            </a:r>
            <a:endParaRPr lang="en-US" altLang="en-US" dirty="0"/>
          </a:p>
          <a:p>
            <a:endParaRPr lang="en-US" altLang="en-US" sz="2800"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681290"/>
            <a:ext cx="5330825" cy="3605212"/>
          </a:xfrm>
        </p:spPr>
        <p:txBody>
          <a:bodyPr wrap="square" numCol="1" anchor="t" anchorCtr="0" compatLnSpc="1">
            <a:prstTxWarp prst="textNoShape">
              <a:avLst/>
            </a:prstTxWarp>
          </a:bodyPr>
          <a:lstStyle/>
          <a:p>
            <a:pPr>
              <a:spcBef>
                <a:spcPts val="0"/>
              </a:spcBef>
              <a:spcAft>
                <a:spcPts val="1200"/>
              </a:spcAft>
            </a:pPr>
            <a:r>
              <a:rPr lang="en-US" dirty="0"/>
              <a:t>IPSR</a:t>
            </a:r>
            <a:endParaRPr lang="en-US" altLang="en-US" dirty="0">
              <a:ea typeface="ＭＳ Ｐゴシック" panose="020B0600070205080204" pitchFamily="34" charset="-128"/>
            </a:endParaRPr>
          </a:p>
          <a:p>
            <a:pPr lvl="1">
              <a:spcBef>
                <a:spcPts val="0"/>
              </a:spcBef>
            </a:pPr>
            <a:r>
              <a:rPr lang="en-US" dirty="0"/>
              <a:t>ISR number</a:t>
            </a:r>
          </a:p>
          <a:p>
            <a:pPr lvl="1">
              <a:spcBef>
                <a:spcPts val="0"/>
              </a:spcBef>
            </a:pPr>
            <a:r>
              <a:rPr lang="en-US" dirty="0"/>
              <a:t>Current executing ISR number</a:t>
            </a:r>
          </a:p>
          <a:p>
            <a:pPr>
              <a:spcBef>
                <a:spcPts val="0"/>
              </a:spcBef>
              <a:spcAft>
                <a:spcPts val="1200"/>
              </a:spcAft>
            </a:pPr>
            <a:r>
              <a:rPr lang="en-US" dirty="0"/>
              <a:t>EPSR</a:t>
            </a:r>
            <a:endParaRPr lang="en-US" altLang="en-US" dirty="0">
              <a:ea typeface="ＭＳ Ｐゴシック" panose="020B0600070205080204" pitchFamily="34" charset="-128"/>
            </a:endParaRPr>
          </a:p>
          <a:p>
            <a:pPr lvl="1">
              <a:spcBef>
                <a:spcPts val="0"/>
              </a:spcBef>
            </a:pPr>
            <a:r>
              <a:rPr lang="en-US" dirty="0"/>
              <a:t>T: Thumb state</a:t>
            </a:r>
          </a:p>
          <a:p>
            <a:pPr lvl="1">
              <a:spcBef>
                <a:spcPts val="0"/>
              </a:spcBef>
            </a:pPr>
            <a:r>
              <a:rPr lang="en-US" dirty="0"/>
              <a:t>Always one since Cortex-M0 only supports the Thumb state</a:t>
            </a:r>
          </a:p>
        </p:txBody>
      </p:sp>
    </p:spTree>
    <p:extLst>
      <p:ext uri="{BB962C8B-B14F-4D97-AF65-F5344CB8AC3E}">
        <p14:creationId xmlns:p14="http://schemas.microsoft.com/office/powerpoint/2010/main" val="2470653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B702B9C9-619C-4A47-A128-9FE317F8A03B}"/>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4DEE57C6-2E77-4EBB-A61E-35413A386C5E}"/>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5AE92F0E-4C18-45D2-B5E1-25B6A183366A}"/>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B78A261C-9D5D-4C7E-9282-816834427709}"/>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6A1ECA3B-4957-4576-BC06-7299FDFD3989}"/>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7F41F86A-CAD1-4C04-A505-4A50C7526287}"/>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049F75DC-6E1F-4F5B-9A34-6F2F158D69AD}"/>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CF6D8A7B-0F9E-409D-AF13-90327FE0870F}"/>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3F84E453-10B3-41AE-8D26-4ECF45456380}"/>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64B3FF1B-BF84-469B-B7E9-E44F82085689}"/>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805F6968-F1CC-47F7-8CB5-179094051B23}"/>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F4828729-E041-4E44-B8A0-B48F7981CA7F}"/>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A1EB011C-04A1-4329-9FBD-830C39567999}"/>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4FE15ABD-4B5F-4B0F-AFD4-D66DEB60BCDC}"/>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6BBB3DB3-3A2A-40E1-B9B9-AE163152928C}"/>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9C7C3CDC-6289-4D1D-BB9B-AD2CE2AAFB6E}"/>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27681256-9FA2-4C83-9157-0AFE0200725F}"/>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AAD6D57D-8C1F-4CCC-A769-B68D468EF062}"/>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C6A6FE83-D85D-494F-BF8E-D11F49E0358B}"/>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CDFEE53F-1EE3-4B31-92D1-30EA347186FC}"/>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52C44889-A222-4909-9729-094049FEEFD3}"/>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F7DDD27F-944C-401F-AC3F-04E344353B12}"/>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C03E761B-1732-4829-A4C9-052A9E622C7C}"/>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FFAB78CE-2042-491B-86C8-D594CED53DCB}"/>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1F042AA2-B66E-410F-A69E-3FC3BBD73FDA}"/>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EEC3C239-447E-471B-91BD-DFF51C2CF0A6}"/>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CE31E6E7-4AF1-49F2-8295-361246865C97}"/>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EF5EE32D-2709-4CD0-AF5A-EB0378C17D72}"/>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ECFA8F40-C8E5-4013-9F32-7BE95414D724}"/>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F9221FAC-0FFB-4B0B-8571-FBC2C6AF6152}"/>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1729D835-1198-4058-935B-C122CD377A94}"/>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4589F209-A143-4542-B4A8-AA74F5E8989B}"/>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605C89E2-4C20-47AF-A9A8-A07322C7DDED}"/>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AB60A6E8-7E6D-4935-BC7A-CE8EE94789D4}"/>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BEEF53B3-8C16-48F1-9523-CCABF849C501}"/>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903F09DC-4432-47D2-814F-57249F8D14CF}"/>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D7AAD4B4-6D9E-4087-825C-49D552846AEA}"/>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C2F8B828-91C4-45A6-83E8-FC3C90255F8F}"/>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9DC07A83-3EE7-4984-975B-7140416AF609}"/>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64EAD772-6049-40ED-9E0B-9A3866F4ACC4}"/>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46C43BE4-970E-44C1-9863-E7E3CEFB46E4}"/>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4145EAC7-BC06-4F01-BCE8-CB97D9C521AA}"/>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66720B22-F8F0-4A0A-B303-BA5820930B62}"/>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02CEAE77-6D66-4682-91BF-C9A30D8FB3DE}"/>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2C48CFA1-A783-4913-8D0C-5A435CC9E725}"/>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409420A4-E6C6-4E43-9B62-E4FC23E874F2}"/>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82342335-20BE-4104-8C11-9C273ACE01A5}"/>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4E63CC9F-52E6-4127-A3E5-69C4D6CF761D}"/>
              </a:ext>
            </a:extLst>
          </p:cNvPr>
          <p:cNvSpPr/>
          <p:nvPr/>
        </p:nvSpPr>
        <p:spPr bwMode="auto">
          <a:xfrm>
            <a:off x="4642154" y="5428794"/>
            <a:ext cx="3237235" cy="26579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4221190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PRIMASK: Interrupt mask special register</a:t>
            </a:r>
            <a:endParaRPr lang="en-US" altLang="en-US" dirty="0">
              <a:ea typeface="ＭＳ Ｐゴシック" panose="020B0600070205080204" pitchFamily="34" charset="-128"/>
            </a:endParaRPr>
          </a:p>
          <a:p>
            <a:pPr lvl="1">
              <a:spcBef>
                <a:spcPts val="600"/>
              </a:spcBef>
            </a:pPr>
            <a:r>
              <a:rPr lang="en-GB" dirty="0"/>
              <a:t>1-bit PRIMASK</a:t>
            </a:r>
          </a:p>
          <a:p>
            <a:pPr lvl="1">
              <a:spcBef>
                <a:spcPts val="0"/>
              </a:spcBef>
            </a:pPr>
            <a:r>
              <a:rPr lang="en-GB" dirty="0"/>
              <a:t>Setting it to one will block all the interrupts apart from NMI and the hard fault exception.</a:t>
            </a:r>
            <a:endParaRPr lang="en-US" altLang="en-US" sz="1600" dirty="0"/>
          </a:p>
        </p:txBody>
      </p:sp>
      <p:sp>
        <p:nvSpPr>
          <p:cNvPr id="5" name="Rectangle 4">
            <a:extLst>
              <a:ext uri="{FF2B5EF4-FFF2-40B4-BE49-F238E27FC236}">
                <a16:creationId xmlns:a16="http://schemas.microsoft.com/office/drawing/2014/main" id="{8CBF9FD7-1E87-4651-9FE1-F993A9380E31}"/>
              </a:ext>
            </a:extLst>
          </p:cNvPr>
          <p:cNvSpPr/>
          <p:nvPr/>
        </p:nvSpPr>
        <p:spPr bwMode="auto">
          <a:xfrm>
            <a:off x="4006951" y="3689540"/>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grpSp>
        <p:nvGrpSpPr>
          <p:cNvPr id="6" name="Group 155">
            <a:extLst>
              <a:ext uri="{FF2B5EF4-FFF2-40B4-BE49-F238E27FC236}">
                <a16:creationId xmlns:a16="http://schemas.microsoft.com/office/drawing/2014/main" id="{491EA4EA-F272-4839-AD89-C1955EFEB93C}"/>
              </a:ext>
            </a:extLst>
          </p:cNvPr>
          <p:cNvGrpSpPr>
            <a:grpSpLocks/>
          </p:cNvGrpSpPr>
          <p:nvPr/>
        </p:nvGrpSpPr>
        <p:grpSpPr bwMode="auto">
          <a:xfrm>
            <a:off x="2151359" y="3689541"/>
            <a:ext cx="8461243" cy="1476375"/>
            <a:chOff x="1975669" y="3282630"/>
            <a:chExt cx="6347853" cy="2695589"/>
          </a:xfrm>
        </p:grpSpPr>
        <p:cxnSp>
          <p:nvCxnSpPr>
            <p:cNvPr id="7" name="Straight Connector 6">
              <a:extLst>
                <a:ext uri="{FF2B5EF4-FFF2-40B4-BE49-F238E27FC236}">
                  <a16:creationId xmlns:a16="http://schemas.microsoft.com/office/drawing/2014/main" id="{8AD25B17-3332-4CBD-9A20-9174999B8C28}"/>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8" name="Straight Connector 7">
              <a:extLst>
                <a:ext uri="{FF2B5EF4-FFF2-40B4-BE49-F238E27FC236}">
                  <a16:creationId xmlns:a16="http://schemas.microsoft.com/office/drawing/2014/main" id="{4FEA039B-F975-43A7-81B2-40C9B0FE29D0}"/>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9" name="Rectangle 8">
            <a:extLst>
              <a:ext uri="{FF2B5EF4-FFF2-40B4-BE49-F238E27FC236}">
                <a16:creationId xmlns:a16="http://schemas.microsoft.com/office/drawing/2014/main" id="{695793F1-AC38-4A46-A466-8B6464CCFFC6}"/>
              </a:ext>
            </a:extLst>
          </p:cNvPr>
          <p:cNvSpPr/>
          <p:nvPr/>
        </p:nvSpPr>
        <p:spPr bwMode="auto">
          <a:xfrm>
            <a:off x="2151360"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0E8958B5-6F15-4BC7-A067-44D7BF2DEF94}"/>
              </a:ext>
            </a:extLst>
          </p:cNvPr>
          <p:cNvSpPr/>
          <p:nvPr/>
        </p:nvSpPr>
        <p:spPr bwMode="auto">
          <a:xfrm>
            <a:off x="241795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6BA2890A-CAA7-4A22-B796-63317FE4072A}"/>
              </a:ext>
            </a:extLst>
          </p:cNvPr>
          <p:cNvSpPr/>
          <p:nvPr/>
        </p:nvSpPr>
        <p:spPr bwMode="auto">
          <a:xfrm>
            <a:off x="2678203"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789B629D-A4CB-4ABA-AD3D-E8BE4174B1DD}"/>
              </a:ext>
            </a:extLst>
          </p:cNvPr>
          <p:cNvSpPr/>
          <p:nvPr/>
        </p:nvSpPr>
        <p:spPr bwMode="auto">
          <a:xfrm>
            <a:off x="294479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43600064-C386-4498-AD0C-DDAFD2194C95}"/>
              </a:ext>
            </a:extLst>
          </p:cNvPr>
          <p:cNvSpPr/>
          <p:nvPr/>
        </p:nvSpPr>
        <p:spPr bwMode="auto">
          <a:xfrm>
            <a:off x="321351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 name="Rectangle 13">
            <a:extLst>
              <a:ext uri="{FF2B5EF4-FFF2-40B4-BE49-F238E27FC236}">
                <a16:creationId xmlns:a16="http://schemas.microsoft.com/office/drawing/2014/main" id="{5237A0DF-261A-4FF9-A812-47E5E04E7F7B}"/>
              </a:ext>
            </a:extLst>
          </p:cNvPr>
          <p:cNvSpPr/>
          <p:nvPr/>
        </p:nvSpPr>
        <p:spPr bwMode="auto">
          <a:xfrm>
            <a:off x="3480107"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61B8D9D5-8C07-484E-BB32-0B274603404B}"/>
              </a:ext>
            </a:extLst>
          </p:cNvPr>
          <p:cNvSpPr/>
          <p:nvPr/>
        </p:nvSpPr>
        <p:spPr bwMode="auto">
          <a:xfrm>
            <a:off x="374035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8426265D-2215-46BD-9D22-E35D03CFCF29}"/>
              </a:ext>
            </a:extLst>
          </p:cNvPr>
          <p:cNvSpPr/>
          <p:nvPr/>
        </p:nvSpPr>
        <p:spPr bwMode="auto">
          <a:xfrm>
            <a:off x="4267200"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FE57AD48-B7CE-4B97-B6FD-03D68BFAF635}"/>
              </a:ext>
            </a:extLst>
          </p:cNvPr>
          <p:cNvSpPr/>
          <p:nvPr/>
        </p:nvSpPr>
        <p:spPr bwMode="auto">
          <a:xfrm>
            <a:off x="453379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94939F2A-9921-42BC-ABBD-09AAAA633442}"/>
              </a:ext>
            </a:extLst>
          </p:cNvPr>
          <p:cNvSpPr/>
          <p:nvPr/>
        </p:nvSpPr>
        <p:spPr bwMode="auto">
          <a:xfrm>
            <a:off x="4794043"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35D14D84-FD99-471B-98D7-6CA71CCCD5DC}"/>
              </a:ext>
            </a:extLst>
          </p:cNvPr>
          <p:cNvSpPr/>
          <p:nvPr/>
        </p:nvSpPr>
        <p:spPr bwMode="auto">
          <a:xfrm>
            <a:off x="506063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BF510D31-50D7-45B5-8B30-3ECA5AEC5D23}"/>
              </a:ext>
            </a:extLst>
          </p:cNvPr>
          <p:cNvSpPr/>
          <p:nvPr/>
        </p:nvSpPr>
        <p:spPr bwMode="auto">
          <a:xfrm>
            <a:off x="532723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FE6F5889-3F5E-43ED-9316-6AA9D30EDB80}"/>
              </a:ext>
            </a:extLst>
          </p:cNvPr>
          <p:cNvSpPr/>
          <p:nvPr/>
        </p:nvSpPr>
        <p:spPr bwMode="auto">
          <a:xfrm>
            <a:off x="5593830"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CFD400A8-3EEE-44E7-9F66-DCD2BA832FB1}"/>
              </a:ext>
            </a:extLst>
          </p:cNvPr>
          <p:cNvSpPr/>
          <p:nvPr/>
        </p:nvSpPr>
        <p:spPr bwMode="auto">
          <a:xfrm>
            <a:off x="585407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8F51623D-04F1-4CE6-AA84-ADFF65CCF752}"/>
              </a:ext>
            </a:extLst>
          </p:cNvPr>
          <p:cNvSpPr/>
          <p:nvPr/>
        </p:nvSpPr>
        <p:spPr bwMode="auto">
          <a:xfrm>
            <a:off x="6120676" y="368954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4DB1EF00-9589-4BC2-9A66-2CF72CF6C745}"/>
              </a:ext>
            </a:extLst>
          </p:cNvPr>
          <p:cNvSpPr/>
          <p:nvPr/>
        </p:nvSpPr>
        <p:spPr bwMode="auto">
          <a:xfrm>
            <a:off x="6378808"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07B05A0D-98E4-4F51-B26E-4C7196574157}"/>
              </a:ext>
            </a:extLst>
          </p:cNvPr>
          <p:cNvSpPr/>
          <p:nvPr/>
        </p:nvSpPr>
        <p:spPr bwMode="auto">
          <a:xfrm>
            <a:off x="6645404"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46C8D975-D468-4B78-941D-C9CADBE99341}"/>
              </a:ext>
            </a:extLst>
          </p:cNvPr>
          <p:cNvSpPr/>
          <p:nvPr/>
        </p:nvSpPr>
        <p:spPr bwMode="auto">
          <a:xfrm>
            <a:off x="690565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328A2DD5-3ABD-4C1B-B3A6-6CEC96FDED07}"/>
              </a:ext>
            </a:extLst>
          </p:cNvPr>
          <p:cNvSpPr/>
          <p:nvPr/>
        </p:nvSpPr>
        <p:spPr bwMode="auto">
          <a:xfrm>
            <a:off x="7172247"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61A36285-6D4D-41CF-93B6-5F750CD555B1}"/>
              </a:ext>
            </a:extLst>
          </p:cNvPr>
          <p:cNvSpPr/>
          <p:nvPr/>
        </p:nvSpPr>
        <p:spPr bwMode="auto">
          <a:xfrm>
            <a:off x="7438843"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ABDE45F0-761D-49B1-8B7D-691944B784B1}"/>
              </a:ext>
            </a:extLst>
          </p:cNvPr>
          <p:cNvSpPr/>
          <p:nvPr/>
        </p:nvSpPr>
        <p:spPr bwMode="auto">
          <a:xfrm>
            <a:off x="770543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47B80CA8-D1F1-4300-A151-5499FF7EFBD1}"/>
              </a:ext>
            </a:extLst>
          </p:cNvPr>
          <p:cNvSpPr/>
          <p:nvPr/>
        </p:nvSpPr>
        <p:spPr bwMode="auto">
          <a:xfrm>
            <a:off x="7965688"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Rectangle 30">
            <a:extLst>
              <a:ext uri="{FF2B5EF4-FFF2-40B4-BE49-F238E27FC236}">
                <a16:creationId xmlns:a16="http://schemas.microsoft.com/office/drawing/2014/main" id="{505A95A4-A23E-4F9A-BA21-C1E6C8619FA1}"/>
              </a:ext>
            </a:extLst>
          </p:cNvPr>
          <p:cNvSpPr/>
          <p:nvPr/>
        </p:nvSpPr>
        <p:spPr bwMode="auto">
          <a:xfrm>
            <a:off x="8232284"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2" name="Rectangle 31">
            <a:extLst>
              <a:ext uri="{FF2B5EF4-FFF2-40B4-BE49-F238E27FC236}">
                <a16:creationId xmlns:a16="http://schemas.microsoft.com/office/drawing/2014/main" id="{FA099D82-7047-48C5-A7FA-348868B01DF6}"/>
              </a:ext>
            </a:extLst>
          </p:cNvPr>
          <p:cNvSpPr/>
          <p:nvPr/>
        </p:nvSpPr>
        <p:spPr bwMode="auto">
          <a:xfrm>
            <a:off x="849253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1AAE0E7B-0AA6-47E9-85FB-8B81954A83CD}"/>
              </a:ext>
            </a:extLst>
          </p:cNvPr>
          <p:cNvSpPr/>
          <p:nvPr/>
        </p:nvSpPr>
        <p:spPr bwMode="auto">
          <a:xfrm>
            <a:off x="8759127"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BC98E73F-CE0D-4B05-88B8-9FB22991D655}"/>
              </a:ext>
            </a:extLst>
          </p:cNvPr>
          <p:cNvSpPr/>
          <p:nvPr/>
        </p:nvSpPr>
        <p:spPr bwMode="auto">
          <a:xfrm>
            <a:off x="9019376"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B9580DAF-BF54-44FF-89E8-6A142E2DB762}"/>
              </a:ext>
            </a:extLst>
          </p:cNvPr>
          <p:cNvSpPr/>
          <p:nvPr/>
        </p:nvSpPr>
        <p:spPr bwMode="auto">
          <a:xfrm>
            <a:off x="9285972"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C5297270-18D7-4E51-B598-2BAEE4389E05}"/>
              </a:ext>
            </a:extLst>
          </p:cNvPr>
          <p:cNvSpPr/>
          <p:nvPr/>
        </p:nvSpPr>
        <p:spPr bwMode="auto">
          <a:xfrm>
            <a:off x="9552568"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8DA4845D-2015-45E1-BE8A-59F8303D5A15}"/>
              </a:ext>
            </a:extLst>
          </p:cNvPr>
          <p:cNvSpPr/>
          <p:nvPr/>
        </p:nvSpPr>
        <p:spPr bwMode="auto">
          <a:xfrm>
            <a:off x="9819164"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B947952E-A3AB-4371-8F75-19435035AD62}"/>
              </a:ext>
            </a:extLst>
          </p:cNvPr>
          <p:cNvSpPr/>
          <p:nvPr/>
        </p:nvSpPr>
        <p:spPr bwMode="auto">
          <a:xfrm>
            <a:off x="1007941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Rectangle 38">
            <a:extLst>
              <a:ext uri="{FF2B5EF4-FFF2-40B4-BE49-F238E27FC236}">
                <a16:creationId xmlns:a16="http://schemas.microsoft.com/office/drawing/2014/main" id="{FD13273C-D2B1-42B2-9232-47D6F3A0426C}"/>
              </a:ext>
            </a:extLst>
          </p:cNvPr>
          <p:cNvSpPr/>
          <p:nvPr/>
        </p:nvSpPr>
        <p:spPr bwMode="auto">
          <a:xfrm>
            <a:off x="10346007" y="3689540"/>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0" name="Rectangle 39">
            <a:extLst>
              <a:ext uri="{FF2B5EF4-FFF2-40B4-BE49-F238E27FC236}">
                <a16:creationId xmlns:a16="http://schemas.microsoft.com/office/drawing/2014/main" id="{2368C8A4-B17C-425D-B742-7A5FFFDB7671}"/>
              </a:ext>
            </a:extLst>
          </p:cNvPr>
          <p:cNvSpPr/>
          <p:nvPr/>
        </p:nvSpPr>
        <p:spPr bwMode="auto">
          <a:xfrm>
            <a:off x="2151359" y="368954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1" name="TextBox 109">
            <a:extLst>
              <a:ext uri="{FF2B5EF4-FFF2-40B4-BE49-F238E27FC236}">
                <a16:creationId xmlns:a16="http://schemas.microsoft.com/office/drawing/2014/main" id="{45491E6E-8ED1-4123-991F-C3A5F0A01F64}"/>
              </a:ext>
            </a:extLst>
          </p:cNvPr>
          <p:cNvSpPr txBox="1">
            <a:spLocks noChangeArrowheads="1"/>
          </p:cNvSpPr>
          <p:nvPr/>
        </p:nvSpPr>
        <p:spPr bwMode="auto">
          <a:xfrm>
            <a:off x="5691158" y="3689541"/>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42" name="TextBox 144">
            <a:extLst>
              <a:ext uri="{FF2B5EF4-FFF2-40B4-BE49-F238E27FC236}">
                <a16:creationId xmlns:a16="http://schemas.microsoft.com/office/drawing/2014/main" id="{E81EB849-E8CF-4E4B-9836-DCE226548862}"/>
              </a:ext>
            </a:extLst>
          </p:cNvPr>
          <p:cNvSpPr txBox="1">
            <a:spLocks noChangeArrowheads="1"/>
          </p:cNvSpPr>
          <p:nvPr/>
        </p:nvSpPr>
        <p:spPr bwMode="auto">
          <a:xfrm>
            <a:off x="9713371" y="3138679"/>
            <a:ext cx="16228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PRIMASK</a:t>
            </a:r>
          </a:p>
        </p:txBody>
      </p:sp>
      <p:sp>
        <p:nvSpPr>
          <p:cNvPr id="43" name="TextBox 148">
            <a:extLst>
              <a:ext uri="{FF2B5EF4-FFF2-40B4-BE49-F238E27FC236}">
                <a16:creationId xmlns:a16="http://schemas.microsoft.com/office/drawing/2014/main" id="{DD501919-5B98-47F7-BCEF-319EC8E003E3}"/>
              </a:ext>
            </a:extLst>
          </p:cNvPr>
          <p:cNvSpPr txBox="1">
            <a:spLocks noChangeArrowheads="1"/>
          </p:cNvSpPr>
          <p:nvPr/>
        </p:nvSpPr>
        <p:spPr bwMode="auto">
          <a:xfrm>
            <a:off x="649113" y="3675254"/>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PRIMASK</a:t>
            </a:r>
          </a:p>
        </p:txBody>
      </p:sp>
      <p:sp>
        <p:nvSpPr>
          <p:cNvPr id="44" name="TextBox 151">
            <a:extLst>
              <a:ext uri="{FF2B5EF4-FFF2-40B4-BE49-F238E27FC236}">
                <a16:creationId xmlns:a16="http://schemas.microsoft.com/office/drawing/2014/main" id="{6811654A-131B-480D-B90B-90917EE52D3C}"/>
              </a:ext>
            </a:extLst>
          </p:cNvPr>
          <p:cNvSpPr txBox="1">
            <a:spLocks noChangeArrowheads="1"/>
          </p:cNvSpPr>
          <p:nvPr/>
        </p:nvSpPr>
        <p:spPr bwMode="auto">
          <a:xfrm>
            <a:off x="9952460" y="497065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bit0</a:t>
            </a:r>
          </a:p>
        </p:txBody>
      </p:sp>
      <p:sp>
        <p:nvSpPr>
          <p:cNvPr id="45" name="TextBox 154">
            <a:extLst>
              <a:ext uri="{FF2B5EF4-FFF2-40B4-BE49-F238E27FC236}">
                <a16:creationId xmlns:a16="http://schemas.microsoft.com/office/drawing/2014/main" id="{030B41D3-A6EA-4322-8E13-54FE82B14861}"/>
              </a:ext>
            </a:extLst>
          </p:cNvPr>
          <p:cNvSpPr txBox="1">
            <a:spLocks noChangeArrowheads="1"/>
          </p:cNvSpPr>
          <p:nvPr/>
        </p:nvSpPr>
        <p:spPr bwMode="auto">
          <a:xfrm>
            <a:off x="2115389" y="4970654"/>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cxnSp>
        <p:nvCxnSpPr>
          <p:cNvPr id="46" name="Straight Arrow Connector 45">
            <a:extLst>
              <a:ext uri="{FF2B5EF4-FFF2-40B4-BE49-F238E27FC236}">
                <a16:creationId xmlns:a16="http://schemas.microsoft.com/office/drawing/2014/main" id="{20A1398B-5802-4AD5-8669-FE572A62BCAB}"/>
              </a:ext>
            </a:extLst>
          </p:cNvPr>
          <p:cNvCxnSpPr/>
          <p:nvPr/>
        </p:nvCxnSpPr>
        <p:spPr bwMode="auto">
          <a:xfrm flipH="1">
            <a:off x="10470842" y="3430779"/>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Tree>
    <p:extLst>
      <p:ext uri="{BB962C8B-B14F-4D97-AF65-F5344CB8AC3E}">
        <p14:creationId xmlns:p14="http://schemas.microsoft.com/office/powerpoint/2010/main" val="1474662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6" name="Rectangle 5">
            <a:extLst>
              <a:ext uri="{FF2B5EF4-FFF2-40B4-BE49-F238E27FC236}">
                <a16:creationId xmlns:a16="http://schemas.microsoft.com/office/drawing/2014/main" id="{AE41335E-4F70-40CF-84BF-080E95975BB0}"/>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R0</a:t>
            </a:r>
          </a:p>
        </p:txBody>
      </p:sp>
      <p:sp>
        <p:nvSpPr>
          <p:cNvPr id="7" name="Rectangle 6">
            <a:extLst>
              <a:ext uri="{FF2B5EF4-FFF2-40B4-BE49-F238E27FC236}">
                <a16:creationId xmlns:a16="http://schemas.microsoft.com/office/drawing/2014/main" id="{BADBD55C-DFDF-4AA1-8737-33793B963A11}"/>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a:t>
            </a:r>
          </a:p>
        </p:txBody>
      </p:sp>
      <p:sp>
        <p:nvSpPr>
          <p:cNvPr id="8" name="Rectangle 7">
            <a:extLst>
              <a:ext uri="{FF2B5EF4-FFF2-40B4-BE49-F238E27FC236}">
                <a16:creationId xmlns:a16="http://schemas.microsoft.com/office/drawing/2014/main" id="{27D3961D-CF2B-41EE-A746-0C3CFB7795DC}"/>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R2</a:t>
            </a:r>
          </a:p>
        </p:txBody>
      </p:sp>
      <p:sp>
        <p:nvSpPr>
          <p:cNvPr id="9" name="Rectangle 8">
            <a:extLst>
              <a:ext uri="{FF2B5EF4-FFF2-40B4-BE49-F238E27FC236}">
                <a16:creationId xmlns:a16="http://schemas.microsoft.com/office/drawing/2014/main" id="{E9516817-E0DA-425E-8AF4-93D421CACB2C}"/>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R3</a:t>
            </a:r>
          </a:p>
        </p:txBody>
      </p:sp>
      <p:sp>
        <p:nvSpPr>
          <p:cNvPr id="10" name="Rectangle 9">
            <a:extLst>
              <a:ext uri="{FF2B5EF4-FFF2-40B4-BE49-F238E27FC236}">
                <a16:creationId xmlns:a16="http://schemas.microsoft.com/office/drawing/2014/main" id="{5CEC65BA-BD31-41AE-AD33-03A0A125BA59}"/>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R4</a:t>
            </a:r>
          </a:p>
        </p:txBody>
      </p:sp>
      <p:sp>
        <p:nvSpPr>
          <p:cNvPr id="11" name="Rectangle 10">
            <a:extLst>
              <a:ext uri="{FF2B5EF4-FFF2-40B4-BE49-F238E27FC236}">
                <a16:creationId xmlns:a16="http://schemas.microsoft.com/office/drawing/2014/main" id="{6EE95222-3B66-49F6-8D1B-F4CF14159AFD}"/>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R5</a:t>
            </a:r>
          </a:p>
        </p:txBody>
      </p:sp>
      <p:sp>
        <p:nvSpPr>
          <p:cNvPr id="12" name="Rectangle 11">
            <a:extLst>
              <a:ext uri="{FF2B5EF4-FFF2-40B4-BE49-F238E27FC236}">
                <a16:creationId xmlns:a16="http://schemas.microsoft.com/office/drawing/2014/main" id="{D86DF10F-EF48-467C-B7C5-CD88B753F281}"/>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R6</a:t>
            </a:r>
          </a:p>
        </p:txBody>
      </p:sp>
      <p:sp>
        <p:nvSpPr>
          <p:cNvPr id="13" name="Rectangle 12">
            <a:extLst>
              <a:ext uri="{FF2B5EF4-FFF2-40B4-BE49-F238E27FC236}">
                <a16:creationId xmlns:a16="http://schemas.microsoft.com/office/drawing/2014/main" id="{71225BF6-3900-47D6-9C0D-E6B7974B0CF2}"/>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R7</a:t>
            </a:r>
          </a:p>
        </p:txBody>
      </p:sp>
      <p:sp>
        <p:nvSpPr>
          <p:cNvPr id="14" name="Rectangle 13">
            <a:extLst>
              <a:ext uri="{FF2B5EF4-FFF2-40B4-BE49-F238E27FC236}">
                <a16:creationId xmlns:a16="http://schemas.microsoft.com/office/drawing/2014/main" id="{CD6A9B42-5AF0-49A7-8CD0-877FAB69B9F2}"/>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R8</a:t>
            </a:r>
          </a:p>
        </p:txBody>
      </p:sp>
      <p:sp>
        <p:nvSpPr>
          <p:cNvPr id="15" name="Rectangle 14">
            <a:extLst>
              <a:ext uri="{FF2B5EF4-FFF2-40B4-BE49-F238E27FC236}">
                <a16:creationId xmlns:a16="http://schemas.microsoft.com/office/drawing/2014/main" id="{FFCCFF7C-5E13-4316-9D12-46A0DD48B148}"/>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R9</a:t>
            </a:r>
          </a:p>
        </p:txBody>
      </p:sp>
      <p:sp>
        <p:nvSpPr>
          <p:cNvPr id="16" name="Rectangle 15">
            <a:extLst>
              <a:ext uri="{FF2B5EF4-FFF2-40B4-BE49-F238E27FC236}">
                <a16:creationId xmlns:a16="http://schemas.microsoft.com/office/drawing/2014/main" id="{5BFE59D1-C924-4992-9216-DFA4ACE9C7A5}"/>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R10</a:t>
            </a:r>
          </a:p>
        </p:txBody>
      </p:sp>
      <p:sp>
        <p:nvSpPr>
          <p:cNvPr id="17" name="Rectangle 16">
            <a:extLst>
              <a:ext uri="{FF2B5EF4-FFF2-40B4-BE49-F238E27FC236}">
                <a16:creationId xmlns:a16="http://schemas.microsoft.com/office/drawing/2014/main" id="{69D7B727-BB36-4970-979B-CD0454CB65C4}"/>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R11</a:t>
            </a:r>
          </a:p>
        </p:txBody>
      </p:sp>
      <p:sp>
        <p:nvSpPr>
          <p:cNvPr id="18" name="Rectangle 17">
            <a:extLst>
              <a:ext uri="{FF2B5EF4-FFF2-40B4-BE49-F238E27FC236}">
                <a16:creationId xmlns:a16="http://schemas.microsoft.com/office/drawing/2014/main" id="{57CB2CA0-221E-4DB8-8173-924787006213}"/>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R12</a:t>
            </a:r>
          </a:p>
        </p:txBody>
      </p:sp>
      <p:sp>
        <p:nvSpPr>
          <p:cNvPr id="19" name="Rectangle 18">
            <a:extLst>
              <a:ext uri="{FF2B5EF4-FFF2-40B4-BE49-F238E27FC236}">
                <a16:creationId xmlns:a16="http://schemas.microsoft.com/office/drawing/2014/main" id="{F6F50897-649D-4657-ADE4-20A521BE7756}"/>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R13(banked)</a:t>
            </a:r>
          </a:p>
        </p:txBody>
      </p:sp>
      <p:sp>
        <p:nvSpPr>
          <p:cNvPr id="20" name="Rectangle 19">
            <a:extLst>
              <a:ext uri="{FF2B5EF4-FFF2-40B4-BE49-F238E27FC236}">
                <a16:creationId xmlns:a16="http://schemas.microsoft.com/office/drawing/2014/main" id="{C0E69E01-EE79-4424-A4E3-D8393AD3A9C9}"/>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R14</a:t>
            </a:r>
          </a:p>
        </p:txBody>
      </p:sp>
      <p:sp>
        <p:nvSpPr>
          <p:cNvPr id="21" name="Rectangle 20">
            <a:extLst>
              <a:ext uri="{FF2B5EF4-FFF2-40B4-BE49-F238E27FC236}">
                <a16:creationId xmlns:a16="http://schemas.microsoft.com/office/drawing/2014/main" id="{ED01D804-19D0-465D-AF18-B9202730D914}"/>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R15</a:t>
            </a:r>
          </a:p>
        </p:txBody>
      </p:sp>
      <p:sp>
        <p:nvSpPr>
          <p:cNvPr id="22" name="Rectangle 21">
            <a:extLst>
              <a:ext uri="{FF2B5EF4-FFF2-40B4-BE49-F238E27FC236}">
                <a16:creationId xmlns:a16="http://schemas.microsoft.com/office/drawing/2014/main" id="{C5C3CD14-F191-49F2-B216-9C3FDA8AE3C2}"/>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x PSR</a:t>
            </a:r>
          </a:p>
        </p:txBody>
      </p:sp>
      <p:sp>
        <p:nvSpPr>
          <p:cNvPr id="23" name="Right Brace 22">
            <a:extLst>
              <a:ext uri="{FF2B5EF4-FFF2-40B4-BE49-F238E27FC236}">
                <a16:creationId xmlns:a16="http://schemas.microsoft.com/office/drawing/2014/main" id="{82B70233-2FB6-4627-BF9E-DB35AA0C68D1}"/>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ight Brace 23">
            <a:extLst>
              <a:ext uri="{FF2B5EF4-FFF2-40B4-BE49-F238E27FC236}">
                <a16:creationId xmlns:a16="http://schemas.microsoft.com/office/drawing/2014/main" id="{59C709AF-E526-4222-AF62-2440E03043ED}"/>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 name="TextBox 44">
            <a:extLst>
              <a:ext uri="{FF2B5EF4-FFF2-40B4-BE49-F238E27FC236}">
                <a16:creationId xmlns:a16="http://schemas.microsoft.com/office/drawing/2014/main" id="{9F3A2EC3-DE8C-4778-BBD4-F1476EF455C5}"/>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Pointer (SP)</a:t>
            </a:r>
          </a:p>
        </p:txBody>
      </p:sp>
      <p:sp>
        <p:nvSpPr>
          <p:cNvPr id="26" name="TextBox 45">
            <a:extLst>
              <a:ext uri="{FF2B5EF4-FFF2-40B4-BE49-F238E27FC236}">
                <a16:creationId xmlns:a16="http://schemas.microsoft.com/office/drawing/2014/main" id="{8FBCE1F7-6855-4F94-B6E9-3A3D533F6639}"/>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Link Register (LR)</a:t>
            </a:r>
          </a:p>
        </p:txBody>
      </p:sp>
      <p:sp>
        <p:nvSpPr>
          <p:cNvPr id="27" name="TextBox 46">
            <a:extLst>
              <a:ext uri="{FF2B5EF4-FFF2-40B4-BE49-F238E27FC236}">
                <a16:creationId xmlns:a16="http://schemas.microsoft.com/office/drawing/2014/main" id="{B0304E86-3CE7-4F2C-BEE7-0A3CBA05E051}"/>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Counter (PC)</a:t>
            </a:r>
          </a:p>
        </p:txBody>
      </p:sp>
      <p:sp>
        <p:nvSpPr>
          <p:cNvPr id="28" name="Rectangle 27">
            <a:extLst>
              <a:ext uri="{FF2B5EF4-FFF2-40B4-BE49-F238E27FC236}">
                <a16:creationId xmlns:a16="http://schemas.microsoft.com/office/drawing/2014/main" id="{FBFF4C0E-CBDD-47E3-A017-27A656ADD8F3}"/>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PRIMASK</a:t>
            </a:r>
          </a:p>
        </p:txBody>
      </p:sp>
      <p:sp>
        <p:nvSpPr>
          <p:cNvPr id="29" name="Rectangle 28">
            <a:extLst>
              <a:ext uri="{FF2B5EF4-FFF2-40B4-BE49-F238E27FC236}">
                <a16:creationId xmlns:a16="http://schemas.microsoft.com/office/drawing/2014/main" id="{DB80344F-7F99-4298-8887-78AB56A787B5}"/>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CONTROL</a:t>
            </a:r>
          </a:p>
        </p:txBody>
      </p:sp>
      <p:sp>
        <p:nvSpPr>
          <p:cNvPr id="30" name="TextBox 49">
            <a:extLst>
              <a:ext uri="{FF2B5EF4-FFF2-40B4-BE49-F238E27FC236}">
                <a16:creationId xmlns:a16="http://schemas.microsoft.com/office/drawing/2014/main" id="{E937FEC7-654D-4579-A028-CD9DDD86EE9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Program Status </a:t>
            </a:r>
          </a:p>
          <a:p>
            <a:pPr algn="r" eaLnBrk="1" hangingPunct="1"/>
            <a:r>
              <a:rPr lang="en-GB" sz="900" b="0" dirty="0"/>
              <a:t>Registers  (PSR)</a:t>
            </a:r>
          </a:p>
        </p:txBody>
      </p:sp>
      <p:sp>
        <p:nvSpPr>
          <p:cNvPr id="31" name="TextBox 50">
            <a:extLst>
              <a:ext uri="{FF2B5EF4-FFF2-40B4-BE49-F238E27FC236}">
                <a16:creationId xmlns:a16="http://schemas.microsoft.com/office/drawing/2014/main" id="{02130292-F2BA-470C-B5FE-80387347C366}"/>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Interrupt Mask Register</a:t>
            </a:r>
          </a:p>
        </p:txBody>
      </p:sp>
      <p:sp>
        <p:nvSpPr>
          <p:cNvPr id="32" name="TextBox 51">
            <a:extLst>
              <a:ext uri="{FF2B5EF4-FFF2-40B4-BE49-F238E27FC236}">
                <a16:creationId xmlns:a16="http://schemas.microsoft.com/office/drawing/2014/main" id="{5B395569-2ECA-4497-B701-3739F973F42E}"/>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900" b="0" dirty="0"/>
              <a:t>Stack Definition</a:t>
            </a:r>
          </a:p>
        </p:txBody>
      </p:sp>
      <p:sp>
        <p:nvSpPr>
          <p:cNvPr id="33" name="TextBox 53">
            <a:extLst>
              <a:ext uri="{FF2B5EF4-FFF2-40B4-BE49-F238E27FC236}">
                <a16:creationId xmlns:a16="http://schemas.microsoft.com/office/drawing/2014/main" id="{F84554FE-32D4-437E-848D-DA8094E93D32}"/>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Special registers</a:t>
            </a:r>
          </a:p>
        </p:txBody>
      </p:sp>
      <p:sp>
        <p:nvSpPr>
          <p:cNvPr id="34" name="TextBox 56">
            <a:extLst>
              <a:ext uri="{FF2B5EF4-FFF2-40B4-BE49-F238E27FC236}">
                <a16:creationId xmlns:a16="http://schemas.microsoft.com/office/drawing/2014/main" id="{43A29D08-1F08-4DD7-9E7F-44AE05A81D04}"/>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Register bank</a:t>
            </a:r>
          </a:p>
        </p:txBody>
      </p:sp>
      <p:sp>
        <p:nvSpPr>
          <p:cNvPr id="35" name="Rectangle 34">
            <a:extLst>
              <a:ext uri="{FF2B5EF4-FFF2-40B4-BE49-F238E27FC236}">
                <a16:creationId xmlns:a16="http://schemas.microsoft.com/office/drawing/2014/main" id="{E96C5080-DB27-48EB-9F8A-E77E8BD6ADBD}"/>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MSP</a:t>
            </a:r>
          </a:p>
        </p:txBody>
      </p:sp>
      <p:sp>
        <p:nvSpPr>
          <p:cNvPr id="36" name="Rectangle 35">
            <a:extLst>
              <a:ext uri="{FF2B5EF4-FFF2-40B4-BE49-F238E27FC236}">
                <a16:creationId xmlns:a16="http://schemas.microsoft.com/office/drawing/2014/main" id="{A36BC8A1-1C8A-47E2-B928-026386279033}"/>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PSP</a:t>
            </a:r>
          </a:p>
        </p:txBody>
      </p:sp>
      <p:sp>
        <p:nvSpPr>
          <p:cNvPr id="37" name="TextBox 59">
            <a:extLst>
              <a:ext uri="{FF2B5EF4-FFF2-40B4-BE49-F238E27FC236}">
                <a16:creationId xmlns:a16="http://schemas.microsoft.com/office/drawing/2014/main" id="{CF14EB76-009A-436F-B4AD-46AFAC275CCF}"/>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Main Stack Pointer</a:t>
            </a:r>
          </a:p>
        </p:txBody>
      </p:sp>
      <p:sp>
        <p:nvSpPr>
          <p:cNvPr id="38" name="TextBox 60">
            <a:extLst>
              <a:ext uri="{FF2B5EF4-FFF2-40B4-BE49-F238E27FC236}">
                <a16:creationId xmlns:a16="http://schemas.microsoft.com/office/drawing/2014/main" id="{4FD32BF3-1C2E-44E0-951B-250BD06A1B5F}"/>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Process Stack Pointer</a:t>
            </a:r>
          </a:p>
        </p:txBody>
      </p:sp>
      <p:sp>
        <p:nvSpPr>
          <p:cNvPr id="39" name="Rectangle 38">
            <a:extLst>
              <a:ext uri="{FF2B5EF4-FFF2-40B4-BE49-F238E27FC236}">
                <a16:creationId xmlns:a16="http://schemas.microsoft.com/office/drawing/2014/main" id="{F85730D1-EE20-4E1D-9938-329F6C1F7007}"/>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APSR</a:t>
            </a:r>
          </a:p>
        </p:txBody>
      </p:sp>
      <p:sp>
        <p:nvSpPr>
          <p:cNvPr id="40" name="Rectangle 39">
            <a:extLst>
              <a:ext uri="{FF2B5EF4-FFF2-40B4-BE49-F238E27FC236}">
                <a16:creationId xmlns:a16="http://schemas.microsoft.com/office/drawing/2014/main" id="{CD683310-DCCD-4485-9974-34F46B7EE5D5}"/>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EPSR</a:t>
            </a:r>
          </a:p>
        </p:txBody>
      </p:sp>
      <p:sp>
        <p:nvSpPr>
          <p:cNvPr id="41" name="Rectangle 40">
            <a:extLst>
              <a:ext uri="{FF2B5EF4-FFF2-40B4-BE49-F238E27FC236}">
                <a16:creationId xmlns:a16="http://schemas.microsoft.com/office/drawing/2014/main" id="{53888B57-3470-451B-8ABF-EACCB2361C69}"/>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050" dirty="0"/>
              <a:t>IPSR</a:t>
            </a:r>
          </a:p>
        </p:txBody>
      </p:sp>
      <p:sp>
        <p:nvSpPr>
          <p:cNvPr id="42" name="TextBox 74">
            <a:extLst>
              <a:ext uri="{FF2B5EF4-FFF2-40B4-BE49-F238E27FC236}">
                <a16:creationId xmlns:a16="http://schemas.microsoft.com/office/drawing/2014/main" id="{B5815E1C-A86C-4B1C-9EBC-0E25FDF47B54}"/>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Application</a:t>
            </a:r>
          </a:p>
          <a:p>
            <a:pPr algn="ctr" eaLnBrk="1" hangingPunct="1"/>
            <a:r>
              <a:rPr lang="en-GB" sz="900" b="0" dirty="0"/>
              <a:t>PSR</a:t>
            </a:r>
          </a:p>
        </p:txBody>
      </p:sp>
      <p:sp>
        <p:nvSpPr>
          <p:cNvPr id="43" name="TextBox 75">
            <a:extLst>
              <a:ext uri="{FF2B5EF4-FFF2-40B4-BE49-F238E27FC236}">
                <a16:creationId xmlns:a16="http://schemas.microsoft.com/office/drawing/2014/main" id="{6B03292B-E73F-4E97-B07B-B8458FB95463}"/>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Execution</a:t>
            </a:r>
          </a:p>
          <a:p>
            <a:pPr algn="ctr" eaLnBrk="1" hangingPunct="1"/>
            <a:r>
              <a:rPr lang="en-GB" sz="900" b="0" dirty="0"/>
              <a:t>PSR</a:t>
            </a:r>
          </a:p>
        </p:txBody>
      </p:sp>
      <p:sp>
        <p:nvSpPr>
          <p:cNvPr id="44" name="TextBox 76">
            <a:extLst>
              <a:ext uri="{FF2B5EF4-FFF2-40B4-BE49-F238E27FC236}">
                <a16:creationId xmlns:a16="http://schemas.microsoft.com/office/drawing/2014/main" id="{2A44954E-A8ED-46BF-8FDF-75731D0CF927}"/>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Interrupt</a:t>
            </a:r>
          </a:p>
          <a:p>
            <a:pPr algn="ctr" eaLnBrk="1" hangingPunct="1"/>
            <a:r>
              <a:rPr lang="en-GB" sz="900" b="0" dirty="0"/>
              <a:t>PSR</a:t>
            </a:r>
          </a:p>
        </p:txBody>
      </p:sp>
      <p:sp>
        <p:nvSpPr>
          <p:cNvPr id="45" name="TextBox 89">
            <a:extLst>
              <a:ext uri="{FF2B5EF4-FFF2-40B4-BE49-F238E27FC236}">
                <a16:creationId xmlns:a16="http://schemas.microsoft.com/office/drawing/2014/main" id="{FC7D6FC7-E5DA-4AD0-8113-937E7A37E24A}"/>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Low</a:t>
            </a:r>
          </a:p>
          <a:p>
            <a:pPr algn="ctr" eaLnBrk="1" hangingPunct="1"/>
            <a:r>
              <a:rPr lang="en-GB" sz="900" b="0" dirty="0"/>
              <a:t>Registers</a:t>
            </a:r>
          </a:p>
        </p:txBody>
      </p:sp>
      <p:sp>
        <p:nvSpPr>
          <p:cNvPr id="46" name="TextBox 90">
            <a:extLst>
              <a:ext uri="{FF2B5EF4-FFF2-40B4-BE49-F238E27FC236}">
                <a16:creationId xmlns:a16="http://schemas.microsoft.com/office/drawing/2014/main" id="{7085C957-C8C5-47E3-8175-5A0FC97BF6E8}"/>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High</a:t>
            </a:r>
          </a:p>
          <a:p>
            <a:pPr algn="ctr" eaLnBrk="1" hangingPunct="1"/>
            <a:r>
              <a:rPr lang="en-GB" sz="900" b="0" dirty="0"/>
              <a:t>Registers</a:t>
            </a:r>
          </a:p>
        </p:txBody>
      </p:sp>
      <p:sp>
        <p:nvSpPr>
          <p:cNvPr id="47" name="TextBox 95">
            <a:extLst>
              <a:ext uri="{FF2B5EF4-FFF2-40B4-BE49-F238E27FC236}">
                <a16:creationId xmlns:a16="http://schemas.microsoft.com/office/drawing/2014/main" id="{6ECE37C1-AD22-4430-895E-734FD3E88E0B}"/>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a:t>General Purpose</a:t>
            </a:r>
          </a:p>
          <a:p>
            <a:pPr algn="ctr" eaLnBrk="1" hangingPunct="1"/>
            <a:r>
              <a:rPr lang="en-GB" sz="900" b="0" dirty="0"/>
              <a:t> Register</a:t>
            </a:r>
          </a:p>
        </p:txBody>
      </p:sp>
      <p:sp>
        <p:nvSpPr>
          <p:cNvPr id="48" name="Right Brace 47">
            <a:extLst>
              <a:ext uri="{FF2B5EF4-FFF2-40B4-BE49-F238E27FC236}">
                <a16:creationId xmlns:a16="http://schemas.microsoft.com/office/drawing/2014/main" id="{82C4522A-E1FA-4499-BAED-6B5281A250C4}"/>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9" name="Right Arrow 16409">
            <a:extLst>
              <a:ext uri="{FF2B5EF4-FFF2-40B4-BE49-F238E27FC236}">
                <a16:creationId xmlns:a16="http://schemas.microsoft.com/office/drawing/2014/main" id="{FC3229E5-3B9B-463F-94AC-0723F99DA6D4}"/>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0" name="Right Arrow 103">
            <a:extLst>
              <a:ext uri="{FF2B5EF4-FFF2-40B4-BE49-F238E27FC236}">
                <a16:creationId xmlns:a16="http://schemas.microsoft.com/office/drawing/2014/main" id="{305F08C8-3721-4237-B01C-BC935E96DCF8}"/>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ight Brace 50">
            <a:extLst>
              <a:ext uri="{FF2B5EF4-FFF2-40B4-BE49-F238E27FC236}">
                <a16:creationId xmlns:a16="http://schemas.microsoft.com/office/drawing/2014/main" id="{5C14B20E-FD40-4137-910E-94D16A546D65}"/>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cxnSp>
        <p:nvCxnSpPr>
          <p:cNvPr id="52" name="Straight Connector 51">
            <a:extLst>
              <a:ext uri="{FF2B5EF4-FFF2-40B4-BE49-F238E27FC236}">
                <a16:creationId xmlns:a16="http://schemas.microsoft.com/office/drawing/2014/main" id="{123E1172-5B7A-4D6D-8FD8-83470C279AB2}"/>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3B0C304A-0427-4DB0-9140-B3A838609BF6}"/>
              </a:ext>
            </a:extLst>
          </p:cNvPr>
          <p:cNvSpPr/>
          <p:nvPr/>
        </p:nvSpPr>
        <p:spPr bwMode="auto">
          <a:xfrm>
            <a:off x="4642154" y="5690046"/>
            <a:ext cx="3237235" cy="26579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082376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CONTROL: Special register</a:t>
            </a:r>
            <a:endParaRPr lang="en-US" altLang="en-US" dirty="0">
              <a:ea typeface="ＭＳ Ｐゴシック" panose="020B0600070205080204" pitchFamily="34" charset="-128"/>
            </a:endParaRPr>
          </a:p>
          <a:p>
            <a:pPr lvl="1">
              <a:spcBef>
                <a:spcPts val="600"/>
              </a:spcBef>
            </a:pPr>
            <a:r>
              <a:rPr lang="en-GB" dirty="0"/>
              <a:t>1-bit stack definition</a:t>
            </a:r>
          </a:p>
          <a:p>
            <a:pPr lvl="1">
              <a:spcBef>
                <a:spcPts val="0"/>
              </a:spcBef>
            </a:pPr>
            <a:r>
              <a:rPr lang="en-GB" dirty="0"/>
              <a:t>Set to one: use the PSP.</a:t>
            </a:r>
          </a:p>
          <a:p>
            <a:pPr lvl="1">
              <a:spcBef>
                <a:spcPts val="0"/>
              </a:spcBef>
            </a:pPr>
            <a:r>
              <a:rPr lang="en-GB" dirty="0"/>
              <a:t>Clear to zero: use the MSP.</a:t>
            </a:r>
            <a:endParaRPr lang="en-US" altLang="en-US" dirty="0"/>
          </a:p>
        </p:txBody>
      </p:sp>
      <p:sp>
        <p:nvSpPr>
          <p:cNvPr id="5" name="Rectangle 4">
            <a:extLst>
              <a:ext uri="{FF2B5EF4-FFF2-40B4-BE49-F238E27FC236}">
                <a16:creationId xmlns:a16="http://schemas.microsoft.com/office/drawing/2014/main" id="{B730DB1E-ECE7-4C10-B13C-48F8D799BABB}"/>
              </a:ext>
            </a:extLst>
          </p:cNvPr>
          <p:cNvSpPr/>
          <p:nvPr/>
        </p:nvSpPr>
        <p:spPr bwMode="auto">
          <a:xfrm>
            <a:off x="3056523"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 name="Rectangle 5">
            <a:extLst>
              <a:ext uri="{FF2B5EF4-FFF2-40B4-BE49-F238E27FC236}">
                <a16:creationId xmlns:a16="http://schemas.microsoft.com/office/drawing/2014/main" id="{7E336AC6-8E5F-434F-9E93-9195B70B53E3}"/>
              </a:ext>
            </a:extLst>
          </p:cNvPr>
          <p:cNvSpPr/>
          <p:nvPr/>
        </p:nvSpPr>
        <p:spPr bwMode="auto">
          <a:xfrm>
            <a:off x="3323119"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 name="Rectangle 6">
            <a:extLst>
              <a:ext uri="{FF2B5EF4-FFF2-40B4-BE49-F238E27FC236}">
                <a16:creationId xmlns:a16="http://schemas.microsoft.com/office/drawing/2014/main" id="{3B53344D-1122-4A11-8679-AE33341C2A2A}"/>
              </a:ext>
            </a:extLst>
          </p:cNvPr>
          <p:cNvSpPr/>
          <p:nvPr/>
        </p:nvSpPr>
        <p:spPr bwMode="auto">
          <a:xfrm>
            <a:off x="3583367"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8" name="Rectangle 7">
            <a:extLst>
              <a:ext uri="{FF2B5EF4-FFF2-40B4-BE49-F238E27FC236}">
                <a16:creationId xmlns:a16="http://schemas.microsoft.com/office/drawing/2014/main" id="{92F232DB-2EB8-4744-BF77-5384222C86BF}"/>
              </a:ext>
            </a:extLst>
          </p:cNvPr>
          <p:cNvSpPr/>
          <p:nvPr/>
        </p:nvSpPr>
        <p:spPr bwMode="auto">
          <a:xfrm>
            <a:off x="3849962"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 name="Rectangle 8">
            <a:extLst>
              <a:ext uri="{FF2B5EF4-FFF2-40B4-BE49-F238E27FC236}">
                <a16:creationId xmlns:a16="http://schemas.microsoft.com/office/drawing/2014/main" id="{BBC78B2D-D6DE-4C35-BAE6-8454743CF456}"/>
              </a:ext>
            </a:extLst>
          </p:cNvPr>
          <p:cNvSpPr/>
          <p:nvPr/>
        </p:nvSpPr>
        <p:spPr bwMode="auto">
          <a:xfrm>
            <a:off x="1994371"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0" name="Rectangle 9">
            <a:extLst>
              <a:ext uri="{FF2B5EF4-FFF2-40B4-BE49-F238E27FC236}">
                <a16:creationId xmlns:a16="http://schemas.microsoft.com/office/drawing/2014/main" id="{81A37521-30CD-4AC6-8363-B3308620E791}"/>
              </a:ext>
            </a:extLst>
          </p:cNvPr>
          <p:cNvSpPr/>
          <p:nvPr/>
        </p:nvSpPr>
        <p:spPr bwMode="auto">
          <a:xfrm>
            <a:off x="2260967"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1" name="Rectangle 10">
            <a:extLst>
              <a:ext uri="{FF2B5EF4-FFF2-40B4-BE49-F238E27FC236}">
                <a16:creationId xmlns:a16="http://schemas.microsoft.com/office/drawing/2014/main" id="{EB75E3A3-16AD-4825-8D55-0D09B24FDABC}"/>
              </a:ext>
            </a:extLst>
          </p:cNvPr>
          <p:cNvSpPr/>
          <p:nvPr/>
        </p:nvSpPr>
        <p:spPr bwMode="auto">
          <a:xfrm>
            <a:off x="2521215"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263E0FFF-AE97-4039-8ED0-A03DF2D61A18}"/>
              </a:ext>
            </a:extLst>
          </p:cNvPr>
          <p:cNvSpPr/>
          <p:nvPr/>
        </p:nvSpPr>
        <p:spPr bwMode="auto">
          <a:xfrm>
            <a:off x="2787811"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39D09994-FDBE-49CF-9F28-74F71D164A93}"/>
              </a:ext>
            </a:extLst>
          </p:cNvPr>
          <p:cNvSpPr/>
          <p:nvPr/>
        </p:nvSpPr>
        <p:spPr bwMode="auto">
          <a:xfrm>
            <a:off x="411021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4" name="Rectangle 13">
            <a:extLst>
              <a:ext uri="{FF2B5EF4-FFF2-40B4-BE49-F238E27FC236}">
                <a16:creationId xmlns:a16="http://schemas.microsoft.com/office/drawing/2014/main" id="{AAED22BE-2E13-4868-B65D-0058530D4526}"/>
              </a:ext>
            </a:extLst>
          </p:cNvPr>
          <p:cNvSpPr/>
          <p:nvPr/>
        </p:nvSpPr>
        <p:spPr bwMode="auto">
          <a:xfrm>
            <a:off x="4376807"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5" name="Rectangle 14">
            <a:extLst>
              <a:ext uri="{FF2B5EF4-FFF2-40B4-BE49-F238E27FC236}">
                <a16:creationId xmlns:a16="http://schemas.microsoft.com/office/drawing/2014/main" id="{F1D3AA18-534E-42FD-8AEA-3AD2E9CE3DBC}"/>
              </a:ext>
            </a:extLst>
          </p:cNvPr>
          <p:cNvSpPr/>
          <p:nvPr/>
        </p:nvSpPr>
        <p:spPr bwMode="auto">
          <a:xfrm>
            <a:off x="463705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6" name="Rectangle 15">
            <a:extLst>
              <a:ext uri="{FF2B5EF4-FFF2-40B4-BE49-F238E27FC236}">
                <a16:creationId xmlns:a16="http://schemas.microsoft.com/office/drawing/2014/main" id="{768AFC94-9C58-4A56-AC93-1445306CAFB6}"/>
              </a:ext>
            </a:extLst>
          </p:cNvPr>
          <p:cNvSpPr/>
          <p:nvPr/>
        </p:nvSpPr>
        <p:spPr bwMode="auto">
          <a:xfrm>
            <a:off x="490365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7" name="Rectangle 16">
            <a:extLst>
              <a:ext uri="{FF2B5EF4-FFF2-40B4-BE49-F238E27FC236}">
                <a16:creationId xmlns:a16="http://schemas.microsoft.com/office/drawing/2014/main" id="{ADC11532-2694-47E5-A666-8D83F171C08E}"/>
              </a:ext>
            </a:extLst>
          </p:cNvPr>
          <p:cNvSpPr/>
          <p:nvPr/>
        </p:nvSpPr>
        <p:spPr bwMode="auto">
          <a:xfrm>
            <a:off x="5170246"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Rectangle 17">
            <a:extLst>
              <a:ext uri="{FF2B5EF4-FFF2-40B4-BE49-F238E27FC236}">
                <a16:creationId xmlns:a16="http://schemas.microsoft.com/office/drawing/2014/main" id="{C118EC7D-7CA9-4A74-B4F0-037EA2EA107F}"/>
              </a:ext>
            </a:extLst>
          </p:cNvPr>
          <p:cNvSpPr/>
          <p:nvPr/>
        </p:nvSpPr>
        <p:spPr bwMode="auto">
          <a:xfrm>
            <a:off x="5436842"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AF71379A-5F7D-456A-A0F9-55F0C9B6F8DF}"/>
              </a:ext>
            </a:extLst>
          </p:cNvPr>
          <p:cNvSpPr/>
          <p:nvPr/>
        </p:nvSpPr>
        <p:spPr bwMode="auto">
          <a:xfrm>
            <a:off x="569709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Rectangle 19">
            <a:extLst>
              <a:ext uri="{FF2B5EF4-FFF2-40B4-BE49-F238E27FC236}">
                <a16:creationId xmlns:a16="http://schemas.microsoft.com/office/drawing/2014/main" id="{2E10E94A-7A90-4554-BC4E-5AE14F664E37}"/>
              </a:ext>
            </a:extLst>
          </p:cNvPr>
          <p:cNvSpPr/>
          <p:nvPr/>
        </p:nvSpPr>
        <p:spPr bwMode="auto">
          <a:xfrm>
            <a:off x="5963687" y="4245838"/>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1" name="Rectangle 20">
            <a:extLst>
              <a:ext uri="{FF2B5EF4-FFF2-40B4-BE49-F238E27FC236}">
                <a16:creationId xmlns:a16="http://schemas.microsoft.com/office/drawing/2014/main" id="{2775F0C6-5983-4E3D-A871-DF5D4695563B}"/>
              </a:ext>
            </a:extLst>
          </p:cNvPr>
          <p:cNvSpPr/>
          <p:nvPr/>
        </p:nvSpPr>
        <p:spPr bwMode="auto">
          <a:xfrm>
            <a:off x="6221820"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281CF581-7CB4-48C2-A984-B95078243C11}"/>
              </a:ext>
            </a:extLst>
          </p:cNvPr>
          <p:cNvSpPr/>
          <p:nvPr/>
        </p:nvSpPr>
        <p:spPr bwMode="auto">
          <a:xfrm>
            <a:off x="648841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3" name="Rectangle 22">
            <a:extLst>
              <a:ext uri="{FF2B5EF4-FFF2-40B4-BE49-F238E27FC236}">
                <a16:creationId xmlns:a16="http://schemas.microsoft.com/office/drawing/2014/main" id="{7C0A441A-B08F-4DE3-8271-4C2E29A00D11}"/>
              </a:ext>
            </a:extLst>
          </p:cNvPr>
          <p:cNvSpPr/>
          <p:nvPr/>
        </p:nvSpPr>
        <p:spPr bwMode="auto">
          <a:xfrm>
            <a:off x="6748663"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Rectangle 23">
            <a:extLst>
              <a:ext uri="{FF2B5EF4-FFF2-40B4-BE49-F238E27FC236}">
                <a16:creationId xmlns:a16="http://schemas.microsoft.com/office/drawing/2014/main" id="{B6BBE158-AA91-40A2-AE3F-FBA1F9DF7924}"/>
              </a:ext>
            </a:extLst>
          </p:cNvPr>
          <p:cNvSpPr/>
          <p:nvPr/>
        </p:nvSpPr>
        <p:spPr bwMode="auto">
          <a:xfrm>
            <a:off x="7015259"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F07A575C-C5C3-4BE2-ADD9-852BB79C6C2F}"/>
              </a:ext>
            </a:extLst>
          </p:cNvPr>
          <p:cNvSpPr/>
          <p:nvPr/>
        </p:nvSpPr>
        <p:spPr bwMode="auto">
          <a:xfrm>
            <a:off x="728185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6" name="Rectangle 25">
            <a:extLst>
              <a:ext uri="{FF2B5EF4-FFF2-40B4-BE49-F238E27FC236}">
                <a16:creationId xmlns:a16="http://schemas.microsoft.com/office/drawing/2014/main" id="{3C00FF96-DF49-46A7-B1BD-5BF907E87CD7}"/>
              </a:ext>
            </a:extLst>
          </p:cNvPr>
          <p:cNvSpPr/>
          <p:nvPr/>
        </p:nvSpPr>
        <p:spPr bwMode="auto">
          <a:xfrm>
            <a:off x="754845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Rectangle 26">
            <a:extLst>
              <a:ext uri="{FF2B5EF4-FFF2-40B4-BE49-F238E27FC236}">
                <a16:creationId xmlns:a16="http://schemas.microsoft.com/office/drawing/2014/main" id="{9DCEF0D2-FBFF-45CB-8AF5-4305E9065790}"/>
              </a:ext>
            </a:extLst>
          </p:cNvPr>
          <p:cNvSpPr/>
          <p:nvPr/>
        </p:nvSpPr>
        <p:spPr bwMode="auto">
          <a:xfrm>
            <a:off x="7808700"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8" name="Rectangle 27">
            <a:extLst>
              <a:ext uri="{FF2B5EF4-FFF2-40B4-BE49-F238E27FC236}">
                <a16:creationId xmlns:a16="http://schemas.microsoft.com/office/drawing/2014/main" id="{9D49D0A3-FCD0-4C4C-B80E-8A181C7A8F5B}"/>
              </a:ext>
            </a:extLst>
          </p:cNvPr>
          <p:cNvSpPr/>
          <p:nvPr/>
        </p:nvSpPr>
        <p:spPr bwMode="auto">
          <a:xfrm>
            <a:off x="807529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9" name="Rectangle 28">
            <a:extLst>
              <a:ext uri="{FF2B5EF4-FFF2-40B4-BE49-F238E27FC236}">
                <a16:creationId xmlns:a16="http://schemas.microsoft.com/office/drawing/2014/main" id="{43695F8A-685A-4371-8C34-372DADC33E8A}"/>
              </a:ext>
            </a:extLst>
          </p:cNvPr>
          <p:cNvSpPr/>
          <p:nvPr/>
        </p:nvSpPr>
        <p:spPr bwMode="auto">
          <a:xfrm>
            <a:off x="8335543"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0" name="Rectangle 29">
            <a:extLst>
              <a:ext uri="{FF2B5EF4-FFF2-40B4-BE49-F238E27FC236}">
                <a16:creationId xmlns:a16="http://schemas.microsoft.com/office/drawing/2014/main" id="{6719BE7D-1157-4B69-8AEB-5F56B7A7ECFC}"/>
              </a:ext>
            </a:extLst>
          </p:cNvPr>
          <p:cNvSpPr/>
          <p:nvPr/>
        </p:nvSpPr>
        <p:spPr bwMode="auto">
          <a:xfrm>
            <a:off x="8602139"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1" name="TextBox 132">
            <a:extLst>
              <a:ext uri="{FF2B5EF4-FFF2-40B4-BE49-F238E27FC236}">
                <a16:creationId xmlns:a16="http://schemas.microsoft.com/office/drawing/2014/main" id="{4A5870DC-BCAE-4BFF-9CCD-18E431D80B91}"/>
              </a:ext>
            </a:extLst>
          </p:cNvPr>
          <p:cNvSpPr txBox="1">
            <a:spLocks noChangeArrowheads="1"/>
          </p:cNvSpPr>
          <p:nvPr/>
        </p:nvSpPr>
        <p:spPr bwMode="auto">
          <a:xfrm>
            <a:off x="5534170" y="424583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32" name="Rectangle 31">
            <a:extLst>
              <a:ext uri="{FF2B5EF4-FFF2-40B4-BE49-F238E27FC236}">
                <a16:creationId xmlns:a16="http://schemas.microsoft.com/office/drawing/2014/main" id="{50E96345-E600-4E55-A900-DFA5860B0C1A}"/>
              </a:ext>
            </a:extLst>
          </p:cNvPr>
          <p:cNvSpPr/>
          <p:nvPr/>
        </p:nvSpPr>
        <p:spPr bwMode="auto">
          <a:xfrm>
            <a:off x="8862388"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3" name="Rectangle 32">
            <a:extLst>
              <a:ext uri="{FF2B5EF4-FFF2-40B4-BE49-F238E27FC236}">
                <a16:creationId xmlns:a16="http://schemas.microsoft.com/office/drawing/2014/main" id="{9294AA1C-7156-4186-89F1-CFD8EB87BABD}"/>
              </a:ext>
            </a:extLst>
          </p:cNvPr>
          <p:cNvSpPr/>
          <p:nvPr/>
        </p:nvSpPr>
        <p:spPr bwMode="auto">
          <a:xfrm>
            <a:off x="9128984"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4" name="Rectangle 33">
            <a:extLst>
              <a:ext uri="{FF2B5EF4-FFF2-40B4-BE49-F238E27FC236}">
                <a16:creationId xmlns:a16="http://schemas.microsoft.com/office/drawing/2014/main" id="{B7B1A7FE-EC03-4749-BF21-FC87E333D483}"/>
              </a:ext>
            </a:extLst>
          </p:cNvPr>
          <p:cNvSpPr/>
          <p:nvPr/>
        </p:nvSpPr>
        <p:spPr bwMode="auto">
          <a:xfrm>
            <a:off x="9395579"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9F87826E-B357-4CD0-833B-22106AC20487}"/>
              </a:ext>
            </a:extLst>
          </p:cNvPr>
          <p:cNvSpPr/>
          <p:nvPr/>
        </p:nvSpPr>
        <p:spPr bwMode="auto">
          <a:xfrm>
            <a:off x="9662175"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151E4E19-22B4-4A20-8EDF-352B77C53746}"/>
              </a:ext>
            </a:extLst>
          </p:cNvPr>
          <p:cNvSpPr/>
          <p:nvPr/>
        </p:nvSpPr>
        <p:spPr bwMode="auto">
          <a:xfrm>
            <a:off x="9922423" y="4247424"/>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36">
            <a:extLst>
              <a:ext uri="{FF2B5EF4-FFF2-40B4-BE49-F238E27FC236}">
                <a16:creationId xmlns:a16="http://schemas.microsoft.com/office/drawing/2014/main" id="{889917D9-98E7-444E-8BAC-232A8234446E}"/>
              </a:ext>
            </a:extLst>
          </p:cNvPr>
          <p:cNvSpPr/>
          <p:nvPr/>
        </p:nvSpPr>
        <p:spPr bwMode="auto">
          <a:xfrm>
            <a:off x="10189019" y="4247424"/>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8" name="Rectangle 37">
            <a:extLst>
              <a:ext uri="{FF2B5EF4-FFF2-40B4-BE49-F238E27FC236}">
                <a16:creationId xmlns:a16="http://schemas.microsoft.com/office/drawing/2014/main" id="{F478BE99-42AE-46A2-A7D3-3FEC29E81989}"/>
              </a:ext>
            </a:extLst>
          </p:cNvPr>
          <p:cNvSpPr/>
          <p:nvPr/>
        </p:nvSpPr>
        <p:spPr bwMode="auto">
          <a:xfrm>
            <a:off x="1994371" y="4245838"/>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9" name="TextBox 149">
            <a:extLst>
              <a:ext uri="{FF2B5EF4-FFF2-40B4-BE49-F238E27FC236}">
                <a16:creationId xmlns:a16="http://schemas.microsoft.com/office/drawing/2014/main" id="{BA47D319-E8E2-4DF0-AE27-54592E0E4151}"/>
              </a:ext>
            </a:extLst>
          </p:cNvPr>
          <p:cNvSpPr txBox="1">
            <a:spLocks noChangeArrowheads="1"/>
          </p:cNvSpPr>
          <p:nvPr/>
        </p:nvSpPr>
        <p:spPr bwMode="auto">
          <a:xfrm>
            <a:off x="492125" y="4226788"/>
            <a:ext cx="1466276"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CONTROL</a:t>
            </a:r>
          </a:p>
        </p:txBody>
      </p:sp>
      <p:sp>
        <p:nvSpPr>
          <p:cNvPr id="40" name="TextBox 154">
            <a:extLst>
              <a:ext uri="{FF2B5EF4-FFF2-40B4-BE49-F238E27FC236}">
                <a16:creationId xmlns:a16="http://schemas.microsoft.com/office/drawing/2014/main" id="{445796C1-1B9E-4A5D-8264-08D4E989D84C}"/>
              </a:ext>
            </a:extLst>
          </p:cNvPr>
          <p:cNvSpPr txBox="1">
            <a:spLocks noChangeArrowheads="1"/>
          </p:cNvSpPr>
          <p:nvPr/>
        </p:nvSpPr>
        <p:spPr bwMode="auto">
          <a:xfrm>
            <a:off x="1958401" y="4699863"/>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sp>
        <p:nvSpPr>
          <p:cNvPr id="41" name="TextBox 156">
            <a:extLst>
              <a:ext uri="{FF2B5EF4-FFF2-40B4-BE49-F238E27FC236}">
                <a16:creationId xmlns:a16="http://schemas.microsoft.com/office/drawing/2014/main" id="{7CD2D86A-BA28-4B4D-9E30-543BE25F3844}"/>
              </a:ext>
            </a:extLst>
          </p:cNvPr>
          <p:cNvSpPr txBox="1">
            <a:spLocks noChangeArrowheads="1"/>
          </p:cNvSpPr>
          <p:nvPr/>
        </p:nvSpPr>
        <p:spPr bwMode="auto">
          <a:xfrm>
            <a:off x="9027423" y="4952275"/>
            <a:ext cx="18767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Stack definition</a:t>
            </a:r>
          </a:p>
        </p:txBody>
      </p:sp>
      <p:cxnSp>
        <p:nvCxnSpPr>
          <p:cNvPr id="42" name="Straight Arrow Connector 41">
            <a:extLst>
              <a:ext uri="{FF2B5EF4-FFF2-40B4-BE49-F238E27FC236}">
                <a16:creationId xmlns:a16="http://schemas.microsoft.com/office/drawing/2014/main" id="{25163AA4-483F-45B1-8F3D-3E2774FAFBA5}"/>
              </a:ext>
            </a:extLst>
          </p:cNvPr>
          <p:cNvCxnSpPr/>
          <p:nvPr/>
        </p:nvCxnSpPr>
        <p:spPr bwMode="auto">
          <a:xfrm flipV="1">
            <a:off x="10055721" y="4553813"/>
            <a:ext cx="0" cy="422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9B387F4B-1433-4E14-8038-C4817E4DEF45}"/>
              </a:ext>
            </a:extLst>
          </p:cNvPr>
          <p:cNvCxnSpPr/>
          <p:nvPr/>
        </p:nvCxnSpPr>
        <p:spPr bwMode="auto">
          <a:xfrm>
            <a:off x="10348159" y="3894775"/>
            <a:ext cx="0" cy="33201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4" name="TextBox 132">
            <a:extLst>
              <a:ext uri="{FF2B5EF4-FFF2-40B4-BE49-F238E27FC236}">
                <a16:creationId xmlns:a16="http://schemas.microsoft.com/office/drawing/2014/main" id="{2AE643C5-89CF-4EB7-B5C2-2FE961AEA050}"/>
              </a:ext>
            </a:extLst>
          </p:cNvPr>
          <p:cNvSpPr txBox="1">
            <a:spLocks noChangeArrowheads="1"/>
          </p:cNvSpPr>
          <p:nvPr/>
        </p:nvSpPr>
        <p:spPr bwMode="auto">
          <a:xfrm>
            <a:off x="9627261" y="3586800"/>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Tree>
    <p:extLst>
      <p:ext uri="{BB962C8B-B14F-4D97-AF65-F5344CB8AC3E}">
        <p14:creationId xmlns:p14="http://schemas.microsoft.com/office/powerpoint/2010/main" val="3901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Memory Map</a:t>
            </a:r>
            <a:endParaRPr lang="en-US" dirty="0"/>
          </a:p>
        </p:txBody>
      </p:sp>
      <p:cxnSp>
        <p:nvCxnSpPr>
          <p:cNvPr id="6" name="Straight Connector 5">
            <a:extLst>
              <a:ext uri="{FF2B5EF4-FFF2-40B4-BE49-F238E27FC236}">
                <a16:creationId xmlns:a16="http://schemas.microsoft.com/office/drawing/2014/main" id="{538E4905-3882-4048-A403-D41CCC6BF85E}"/>
              </a:ext>
            </a:extLst>
          </p:cNvPr>
          <p:cNvCxnSpPr/>
          <p:nvPr/>
        </p:nvCxnSpPr>
        <p:spPr bwMode="auto">
          <a:xfrm flipV="1">
            <a:off x="9011363" y="1354138"/>
            <a:ext cx="583972" cy="608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76B816D3-027E-4305-8E60-FFDC677352BE}"/>
              </a:ext>
            </a:extLst>
          </p:cNvPr>
          <p:cNvCxnSpPr/>
          <p:nvPr/>
        </p:nvCxnSpPr>
        <p:spPr bwMode="auto">
          <a:xfrm>
            <a:off x="9011363" y="2676525"/>
            <a:ext cx="583972" cy="59690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68E60D3E-86DF-4BBE-84B9-EFFA95E03441}"/>
              </a:ext>
            </a:extLst>
          </p:cNvPr>
          <p:cNvCxnSpPr/>
          <p:nvPr/>
        </p:nvCxnSpPr>
        <p:spPr bwMode="auto">
          <a:xfrm flipV="1">
            <a:off x="4813536" y="1344613"/>
            <a:ext cx="2189894" cy="4556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1101397E-DE33-41FD-AABA-B2C50C03461A}"/>
              </a:ext>
            </a:extLst>
          </p:cNvPr>
          <p:cNvCxnSpPr/>
          <p:nvPr/>
        </p:nvCxnSpPr>
        <p:spPr bwMode="auto">
          <a:xfrm>
            <a:off x="4813537" y="2189164"/>
            <a:ext cx="2192010" cy="1525587"/>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0" name="TextBox 9">
            <a:extLst>
              <a:ext uri="{FF2B5EF4-FFF2-40B4-BE49-F238E27FC236}">
                <a16:creationId xmlns:a16="http://schemas.microsoft.com/office/drawing/2014/main" id="{32100033-6C04-4084-89ED-9C7494120795}"/>
              </a:ext>
            </a:extLst>
          </p:cNvPr>
          <p:cNvSpPr txBox="1"/>
          <p:nvPr/>
        </p:nvSpPr>
        <p:spPr>
          <a:xfrm>
            <a:off x="528961" y="1776414"/>
            <a:ext cx="1885214" cy="369887"/>
          </a:xfrm>
          <a:prstGeom prst="rect">
            <a:avLst/>
          </a:prstGeom>
          <a:noFill/>
        </p:spPr>
        <p:txBody>
          <a:bodyPr>
            <a:spAutoFit/>
          </a:bodyPr>
          <a:lstStyle/>
          <a:p>
            <a:pPr>
              <a:defRPr/>
            </a:pPr>
            <a:r>
              <a:rPr lang="en-GB" sz="900" b="0" spc="10" dirty="0"/>
              <a:t>Private peripherals</a:t>
            </a:r>
          </a:p>
          <a:p>
            <a:pPr>
              <a:defRPr/>
            </a:pPr>
            <a:r>
              <a:rPr lang="en-GB" sz="900" b="0" spc="10" dirty="0"/>
              <a:t>e.g., NVIC, SCS</a:t>
            </a:r>
          </a:p>
        </p:txBody>
      </p:sp>
      <p:sp>
        <p:nvSpPr>
          <p:cNvPr id="11" name="TextBox 10">
            <a:extLst>
              <a:ext uri="{FF2B5EF4-FFF2-40B4-BE49-F238E27FC236}">
                <a16:creationId xmlns:a16="http://schemas.microsoft.com/office/drawing/2014/main" id="{9AD05460-733A-4FEF-9F46-420F9B46D4A1}"/>
              </a:ext>
            </a:extLst>
          </p:cNvPr>
          <p:cNvSpPr txBox="1"/>
          <p:nvPr/>
        </p:nvSpPr>
        <p:spPr>
          <a:xfrm>
            <a:off x="531077" y="2381250"/>
            <a:ext cx="2185662" cy="369332"/>
          </a:xfrm>
          <a:prstGeom prst="rect">
            <a:avLst/>
          </a:prstGeom>
          <a:noFill/>
        </p:spPr>
        <p:txBody>
          <a:bodyPr>
            <a:spAutoFit/>
          </a:bodyPr>
          <a:lstStyle/>
          <a:p>
            <a:pPr>
              <a:defRPr/>
            </a:pPr>
            <a:r>
              <a:rPr lang="en-GB" sz="900" b="0" spc="10" dirty="0"/>
              <a:t>Mainly used for external peripherals</a:t>
            </a:r>
          </a:p>
          <a:p>
            <a:pPr>
              <a:defRPr/>
            </a:pPr>
            <a:r>
              <a:rPr lang="en-GB" sz="900" b="0" spc="10" dirty="0"/>
              <a:t>e.g., SD card</a:t>
            </a:r>
          </a:p>
        </p:txBody>
      </p:sp>
      <p:sp>
        <p:nvSpPr>
          <p:cNvPr id="12" name="TextBox 11">
            <a:extLst>
              <a:ext uri="{FF2B5EF4-FFF2-40B4-BE49-F238E27FC236}">
                <a16:creationId xmlns:a16="http://schemas.microsoft.com/office/drawing/2014/main" id="{EF609880-80B1-4364-9B63-D84892A659AF}"/>
              </a:ext>
            </a:extLst>
          </p:cNvPr>
          <p:cNvSpPr txBox="1"/>
          <p:nvPr/>
        </p:nvSpPr>
        <p:spPr>
          <a:xfrm>
            <a:off x="509918" y="3309938"/>
            <a:ext cx="2192010" cy="369332"/>
          </a:xfrm>
          <a:prstGeom prst="rect">
            <a:avLst/>
          </a:prstGeom>
          <a:noFill/>
        </p:spPr>
        <p:txBody>
          <a:bodyPr>
            <a:spAutoFit/>
          </a:bodyPr>
          <a:lstStyle/>
          <a:p>
            <a:pPr>
              <a:defRPr/>
            </a:pPr>
            <a:r>
              <a:rPr lang="en-GB" sz="900" b="0" spc="10" dirty="0"/>
              <a:t>Mainly used for external memories</a:t>
            </a:r>
          </a:p>
          <a:p>
            <a:pPr>
              <a:defRPr/>
            </a:pPr>
            <a:r>
              <a:rPr lang="en-GB" sz="900" b="0" spc="10" dirty="0"/>
              <a:t>e.g., external DDR, FLASH, LCD</a:t>
            </a:r>
          </a:p>
        </p:txBody>
      </p:sp>
      <p:sp>
        <p:nvSpPr>
          <p:cNvPr id="13" name="TextBox 12">
            <a:extLst>
              <a:ext uri="{FF2B5EF4-FFF2-40B4-BE49-F238E27FC236}">
                <a16:creationId xmlns:a16="http://schemas.microsoft.com/office/drawing/2014/main" id="{A0DE1DE6-6CD1-46B1-ADEB-B9FC8CCE2B75}"/>
              </a:ext>
            </a:extLst>
          </p:cNvPr>
          <p:cNvSpPr txBox="1"/>
          <p:nvPr/>
        </p:nvSpPr>
        <p:spPr>
          <a:xfrm>
            <a:off x="488760" y="4081463"/>
            <a:ext cx="2314729" cy="369332"/>
          </a:xfrm>
          <a:prstGeom prst="rect">
            <a:avLst/>
          </a:prstGeom>
          <a:noFill/>
        </p:spPr>
        <p:txBody>
          <a:bodyPr>
            <a:spAutoFit/>
          </a:bodyPr>
          <a:lstStyle/>
          <a:p>
            <a:pPr>
              <a:defRPr/>
            </a:pPr>
            <a:r>
              <a:rPr lang="en-GB" sz="900" b="0" spc="10" dirty="0"/>
              <a:t>Mainly used for on-chip peripherals</a:t>
            </a:r>
          </a:p>
          <a:p>
            <a:pPr>
              <a:defRPr/>
            </a:pPr>
            <a:r>
              <a:rPr lang="en-GB" sz="900" b="0" spc="10" dirty="0"/>
              <a:t>e.g., AHB, APB peripherals</a:t>
            </a:r>
          </a:p>
        </p:txBody>
      </p:sp>
      <p:sp>
        <p:nvSpPr>
          <p:cNvPr id="14" name="TextBox 13">
            <a:extLst>
              <a:ext uri="{FF2B5EF4-FFF2-40B4-BE49-F238E27FC236}">
                <a16:creationId xmlns:a16="http://schemas.microsoft.com/office/drawing/2014/main" id="{49ECAABA-C04B-42A6-8FEC-F82E8035280B}"/>
              </a:ext>
            </a:extLst>
          </p:cNvPr>
          <p:cNvSpPr txBox="1"/>
          <p:nvPr/>
        </p:nvSpPr>
        <p:spPr>
          <a:xfrm>
            <a:off x="484528" y="4594225"/>
            <a:ext cx="2270296" cy="368300"/>
          </a:xfrm>
          <a:prstGeom prst="rect">
            <a:avLst/>
          </a:prstGeom>
          <a:noFill/>
        </p:spPr>
        <p:txBody>
          <a:bodyPr>
            <a:spAutoFit/>
          </a:bodyPr>
          <a:lstStyle/>
          <a:p>
            <a:pPr>
              <a:defRPr/>
            </a:pPr>
            <a:r>
              <a:rPr lang="en-GB" sz="900" b="0" spc="10" dirty="0"/>
              <a:t>Mainly used for data memory</a:t>
            </a:r>
          </a:p>
          <a:p>
            <a:pPr>
              <a:defRPr/>
            </a:pPr>
            <a:r>
              <a:rPr lang="en-GB" sz="900" b="0" spc="10" dirty="0"/>
              <a:t>e.g., on-chip SRAM, SDRAM</a:t>
            </a:r>
          </a:p>
        </p:txBody>
      </p:sp>
      <p:sp>
        <p:nvSpPr>
          <p:cNvPr id="15" name="TextBox 14">
            <a:extLst>
              <a:ext uri="{FF2B5EF4-FFF2-40B4-BE49-F238E27FC236}">
                <a16:creationId xmlns:a16="http://schemas.microsoft.com/office/drawing/2014/main" id="{690AB928-D8E0-42A4-9DF8-CD53A051ABB7}"/>
              </a:ext>
            </a:extLst>
          </p:cNvPr>
          <p:cNvSpPr txBox="1"/>
          <p:nvPr/>
        </p:nvSpPr>
        <p:spPr>
          <a:xfrm>
            <a:off x="478180" y="5118100"/>
            <a:ext cx="2422637" cy="368300"/>
          </a:xfrm>
          <a:prstGeom prst="rect">
            <a:avLst/>
          </a:prstGeom>
          <a:noFill/>
        </p:spPr>
        <p:txBody>
          <a:bodyPr>
            <a:spAutoFit/>
          </a:bodyPr>
          <a:lstStyle/>
          <a:p>
            <a:pPr>
              <a:defRPr/>
            </a:pPr>
            <a:r>
              <a:rPr lang="en-GB" sz="900" b="0" spc="10" dirty="0"/>
              <a:t>Mainly used for program code </a:t>
            </a:r>
          </a:p>
          <a:p>
            <a:pPr>
              <a:defRPr/>
            </a:pPr>
            <a:r>
              <a:rPr lang="en-GB" sz="900" b="0" spc="10" dirty="0"/>
              <a:t>e.g., on-chip FLASH</a:t>
            </a:r>
          </a:p>
        </p:txBody>
      </p:sp>
      <p:sp>
        <p:nvSpPr>
          <p:cNvPr id="16" name="Rectangle 15">
            <a:extLst>
              <a:ext uri="{FF2B5EF4-FFF2-40B4-BE49-F238E27FC236}">
                <a16:creationId xmlns:a16="http://schemas.microsoft.com/office/drawing/2014/main" id="{0D8ABE55-43C3-4B0F-A307-1C7CD44434DB}"/>
              </a:ext>
            </a:extLst>
          </p:cNvPr>
          <p:cNvSpPr/>
          <p:nvPr/>
        </p:nvSpPr>
        <p:spPr bwMode="auto">
          <a:xfrm>
            <a:off x="2765404" y="1344614"/>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Reserved</a:t>
            </a:r>
          </a:p>
        </p:txBody>
      </p:sp>
      <p:sp>
        <p:nvSpPr>
          <p:cNvPr id="17" name="Rectangle 16">
            <a:extLst>
              <a:ext uri="{FF2B5EF4-FFF2-40B4-BE49-F238E27FC236}">
                <a16:creationId xmlns:a16="http://schemas.microsoft.com/office/drawing/2014/main" id="{45B516D5-ABE3-4E98-ACBC-21C777E5AFEE}"/>
              </a:ext>
            </a:extLst>
          </p:cNvPr>
          <p:cNvSpPr/>
          <p:nvPr/>
        </p:nvSpPr>
        <p:spPr bwMode="auto">
          <a:xfrm>
            <a:off x="2765404" y="2179638"/>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Device</a:t>
            </a:r>
          </a:p>
        </p:txBody>
      </p:sp>
      <p:sp>
        <p:nvSpPr>
          <p:cNvPr id="18" name="Rectangle 17">
            <a:extLst>
              <a:ext uri="{FF2B5EF4-FFF2-40B4-BE49-F238E27FC236}">
                <a16:creationId xmlns:a16="http://schemas.microsoft.com/office/drawing/2014/main" id="{5F970E1F-BB1A-438F-BD71-BEDBFA9BE39E}"/>
              </a:ext>
            </a:extLst>
          </p:cNvPr>
          <p:cNvSpPr/>
          <p:nvPr/>
        </p:nvSpPr>
        <p:spPr bwMode="auto">
          <a:xfrm>
            <a:off x="2765404" y="3132138"/>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19" name="Rectangle 18">
            <a:extLst>
              <a:ext uri="{FF2B5EF4-FFF2-40B4-BE49-F238E27FC236}">
                <a16:creationId xmlns:a16="http://schemas.microsoft.com/office/drawing/2014/main" id="{35182E28-0A77-4DA5-838E-671729823124}"/>
              </a:ext>
            </a:extLst>
          </p:cNvPr>
          <p:cNvSpPr/>
          <p:nvPr/>
        </p:nvSpPr>
        <p:spPr bwMode="auto">
          <a:xfrm>
            <a:off x="2765404" y="40846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20" name="Rectangle 19">
            <a:extLst>
              <a:ext uri="{FF2B5EF4-FFF2-40B4-BE49-F238E27FC236}">
                <a16:creationId xmlns:a16="http://schemas.microsoft.com/office/drawing/2014/main" id="{701B4C8D-CB4F-46B3-8E55-F5DDFBF08714}"/>
              </a:ext>
            </a:extLst>
          </p:cNvPr>
          <p:cNvSpPr/>
          <p:nvPr/>
        </p:nvSpPr>
        <p:spPr bwMode="auto">
          <a:xfrm>
            <a:off x="2765404" y="4560888"/>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21" name="Rectangle 20">
            <a:extLst>
              <a:ext uri="{FF2B5EF4-FFF2-40B4-BE49-F238E27FC236}">
                <a16:creationId xmlns:a16="http://schemas.microsoft.com/office/drawing/2014/main" id="{CBB7B098-8051-4210-BCE1-A831E8194019}"/>
              </a:ext>
            </a:extLst>
          </p:cNvPr>
          <p:cNvSpPr/>
          <p:nvPr/>
        </p:nvSpPr>
        <p:spPr bwMode="auto">
          <a:xfrm>
            <a:off x="2765404" y="50371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22" name="TextBox 21">
            <a:extLst>
              <a:ext uri="{FF2B5EF4-FFF2-40B4-BE49-F238E27FC236}">
                <a16:creationId xmlns:a16="http://schemas.microsoft.com/office/drawing/2014/main" id="{9953B70A-FDB6-4DA0-88AB-612C4BFB05BA}"/>
              </a:ext>
            </a:extLst>
          </p:cNvPr>
          <p:cNvSpPr txBox="1"/>
          <p:nvPr/>
        </p:nvSpPr>
        <p:spPr>
          <a:xfrm>
            <a:off x="4690818" y="1306514"/>
            <a:ext cx="1345674" cy="230187"/>
          </a:xfrm>
          <a:prstGeom prst="rect">
            <a:avLst/>
          </a:prstGeom>
          <a:noFill/>
        </p:spPr>
        <p:txBody>
          <a:bodyPr>
            <a:spAutoFit/>
          </a:bodyPr>
          <a:lstStyle/>
          <a:p>
            <a:pPr>
              <a:defRPr/>
            </a:pPr>
            <a:r>
              <a:rPr lang="en-GB" sz="900" b="0" spc="10" dirty="0"/>
              <a:t>0xFFFFFFFF</a:t>
            </a:r>
          </a:p>
        </p:txBody>
      </p:sp>
      <p:sp>
        <p:nvSpPr>
          <p:cNvPr id="23" name="TextBox 22">
            <a:extLst>
              <a:ext uri="{FF2B5EF4-FFF2-40B4-BE49-F238E27FC236}">
                <a16:creationId xmlns:a16="http://schemas.microsoft.com/office/drawing/2014/main" id="{279705CE-A0DF-489D-90F7-346BF9E1DFEA}"/>
              </a:ext>
            </a:extLst>
          </p:cNvPr>
          <p:cNvSpPr txBox="1"/>
          <p:nvPr/>
        </p:nvSpPr>
        <p:spPr>
          <a:xfrm>
            <a:off x="4669659" y="1973264"/>
            <a:ext cx="1345674" cy="231775"/>
          </a:xfrm>
          <a:prstGeom prst="rect">
            <a:avLst/>
          </a:prstGeom>
          <a:noFill/>
        </p:spPr>
        <p:txBody>
          <a:bodyPr>
            <a:spAutoFit/>
          </a:bodyPr>
          <a:lstStyle/>
          <a:p>
            <a:pPr algn="just">
              <a:defRPr/>
            </a:pPr>
            <a:r>
              <a:rPr lang="en-GB" sz="900" b="0" spc="10" dirty="0"/>
              <a:t>0xE0000000</a:t>
            </a:r>
          </a:p>
        </p:txBody>
      </p:sp>
      <p:sp>
        <p:nvSpPr>
          <p:cNvPr id="24" name="Rectangle 23">
            <a:extLst>
              <a:ext uri="{FF2B5EF4-FFF2-40B4-BE49-F238E27FC236}">
                <a16:creationId xmlns:a16="http://schemas.microsoft.com/office/drawing/2014/main" id="{1EC224F0-ECFE-44D7-AFAF-F3C125FBE25D}"/>
              </a:ext>
            </a:extLst>
          </p:cNvPr>
          <p:cNvSpPr/>
          <p:nvPr/>
        </p:nvSpPr>
        <p:spPr bwMode="auto">
          <a:xfrm>
            <a:off x="2765404" y="1792288"/>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Private Peripheral Bus</a:t>
            </a:r>
            <a:endParaRPr lang="en-GB" sz="1050" dirty="0"/>
          </a:p>
        </p:txBody>
      </p:sp>
      <p:sp>
        <p:nvSpPr>
          <p:cNvPr id="25" name="TextBox 24">
            <a:extLst>
              <a:ext uri="{FF2B5EF4-FFF2-40B4-BE49-F238E27FC236}">
                <a16:creationId xmlns:a16="http://schemas.microsoft.com/office/drawing/2014/main" id="{313FDC25-0283-4B7A-B585-5CAD2A17CEB7}"/>
              </a:ext>
            </a:extLst>
          </p:cNvPr>
          <p:cNvSpPr txBox="1"/>
          <p:nvPr/>
        </p:nvSpPr>
        <p:spPr>
          <a:xfrm>
            <a:off x="4690818" y="2138364"/>
            <a:ext cx="1345674" cy="230187"/>
          </a:xfrm>
          <a:prstGeom prst="rect">
            <a:avLst/>
          </a:prstGeom>
          <a:noFill/>
        </p:spPr>
        <p:txBody>
          <a:bodyPr>
            <a:spAutoFit/>
          </a:bodyPr>
          <a:lstStyle/>
          <a:p>
            <a:pPr>
              <a:defRPr/>
            </a:pPr>
            <a:r>
              <a:rPr lang="en-GB" sz="900" b="0" spc="10" dirty="0"/>
              <a:t>0xDFFFFFFF</a:t>
            </a:r>
          </a:p>
        </p:txBody>
      </p:sp>
      <p:sp>
        <p:nvSpPr>
          <p:cNvPr id="26" name="TextBox 25">
            <a:extLst>
              <a:ext uri="{FF2B5EF4-FFF2-40B4-BE49-F238E27FC236}">
                <a16:creationId xmlns:a16="http://schemas.microsoft.com/office/drawing/2014/main" id="{1BD3577D-6B51-459A-B395-895280AC77B7}"/>
              </a:ext>
            </a:extLst>
          </p:cNvPr>
          <p:cNvSpPr txBox="1"/>
          <p:nvPr/>
        </p:nvSpPr>
        <p:spPr>
          <a:xfrm>
            <a:off x="4703513" y="2946400"/>
            <a:ext cx="1345674" cy="230188"/>
          </a:xfrm>
          <a:prstGeom prst="rect">
            <a:avLst/>
          </a:prstGeom>
          <a:noFill/>
        </p:spPr>
        <p:txBody>
          <a:bodyPr>
            <a:spAutoFit/>
          </a:bodyPr>
          <a:lstStyle/>
          <a:p>
            <a:pPr>
              <a:defRPr/>
            </a:pPr>
            <a:r>
              <a:rPr lang="en-GB" sz="900" b="0" spc="10" dirty="0"/>
              <a:t>0xA0000000</a:t>
            </a:r>
          </a:p>
        </p:txBody>
      </p:sp>
      <p:sp>
        <p:nvSpPr>
          <p:cNvPr id="27" name="TextBox 26">
            <a:extLst>
              <a:ext uri="{FF2B5EF4-FFF2-40B4-BE49-F238E27FC236}">
                <a16:creationId xmlns:a16="http://schemas.microsoft.com/office/drawing/2014/main" id="{617A782D-DCE1-492E-99F4-0A8EF7E3D280}"/>
              </a:ext>
            </a:extLst>
          </p:cNvPr>
          <p:cNvSpPr txBox="1"/>
          <p:nvPr/>
        </p:nvSpPr>
        <p:spPr>
          <a:xfrm>
            <a:off x="4701396" y="3090864"/>
            <a:ext cx="1345674" cy="230187"/>
          </a:xfrm>
          <a:prstGeom prst="rect">
            <a:avLst/>
          </a:prstGeom>
          <a:noFill/>
        </p:spPr>
        <p:txBody>
          <a:bodyPr>
            <a:spAutoFit/>
          </a:bodyPr>
          <a:lstStyle/>
          <a:p>
            <a:pPr>
              <a:defRPr/>
            </a:pPr>
            <a:r>
              <a:rPr lang="en-GB" sz="900" b="0" spc="10" dirty="0"/>
              <a:t>0x9FFFFFFF</a:t>
            </a:r>
          </a:p>
        </p:txBody>
      </p:sp>
      <p:sp>
        <p:nvSpPr>
          <p:cNvPr id="28" name="TextBox 27">
            <a:extLst>
              <a:ext uri="{FF2B5EF4-FFF2-40B4-BE49-F238E27FC236}">
                <a16:creationId xmlns:a16="http://schemas.microsoft.com/office/drawing/2014/main" id="{EBBF50D3-5398-4376-8D8E-C9393D06F82D}"/>
              </a:ext>
            </a:extLst>
          </p:cNvPr>
          <p:cNvSpPr txBox="1"/>
          <p:nvPr/>
        </p:nvSpPr>
        <p:spPr>
          <a:xfrm>
            <a:off x="4714091" y="3892550"/>
            <a:ext cx="1345674" cy="230188"/>
          </a:xfrm>
          <a:prstGeom prst="rect">
            <a:avLst/>
          </a:prstGeom>
          <a:noFill/>
        </p:spPr>
        <p:txBody>
          <a:bodyPr>
            <a:spAutoFit/>
          </a:bodyPr>
          <a:lstStyle/>
          <a:p>
            <a:pPr>
              <a:defRPr/>
            </a:pPr>
            <a:r>
              <a:rPr lang="en-GB" sz="900" b="0" spc="10" dirty="0"/>
              <a:t>0x60000000</a:t>
            </a:r>
          </a:p>
        </p:txBody>
      </p:sp>
      <p:sp>
        <p:nvSpPr>
          <p:cNvPr id="29" name="TextBox 28">
            <a:extLst>
              <a:ext uri="{FF2B5EF4-FFF2-40B4-BE49-F238E27FC236}">
                <a16:creationId xmlns:a16="http://schemas.microsoft.com/office/drawing/2014/main" id="{F542B7B3-CC8D-4223-8816-F38B3A0CF17B}"/>
              </a:ext>
            </a:extLst>
          </p:cNvPr>
          <p:cNvSpPr txBox="1"/>
          <p:nvPr/>
        </p:nvSpPr>
        <p:spPr>
          <a:xfrm>
            <a:off x="4707745" y="4054475"/>
            <a:ext cx="1345674" cy="230188"/>
          </a:xfrm>
          <a:prstGeom prst="rect">
            <a:avLst/>
          </a:prstGeom>
          <a:noFill/>
        </p:spPr>
        <p:txBody>
          <a:bodyPr>
            <a:spAutoFit/>
          </a:bodyPr>
          <a:lstStyle/>
          <a:p>
            <a:pPr>
              <a:defRPr/>
            </a:pPr>
            <a:r>
              <a:rPr lang="en-GB" sz="900" b="0" spc="10" dirty="0"/>
              <a:t>0x5FFFFFFF</a:t>
            </a:r>
          </a:p>
        </p:txBody>
      </p:sp>
      <p:sp>
        <p:nvSpPr>
          <p:cNvPr id="30" name="TextBox 29">
            <a:extLst>
              <a:ext uri="{FF2B5EF4-FFF2-40B4-BE49-F238E27FC236}">
                <a16:creationId xmlns:a16="http://schemas.microsoft.com/office/drawing/2014/main" id="{E95773D1-EB2D-4738-A056-35CF712258EF}"/>
              </a:ext>
            </a:extLst>
          </p:cNvPr>
          <p:cNvSpPr txBox="1"/>
          <p:nvPr/>
        </p:nvSpPr>
        <p:spPr>
          <a:xfrm>
            <a:off x="4707745" y="4386264"/>
            <a:ext cx="1345674" cy="230187"/>
          </a:xfrm>
          <a:prstGeom prst="rect">
            <a:avLst/>
          </a:prstGeom>
          <a:noFill/>
        </p:spPr>
        <p:txBody>
          <a:bodyPr>
            <a:spAutoFit/>
          </a:bodyPr>
          <a:lstStyle/>
          <a:p>
            <a:pPr>
              <a:defRPr/>
            </a:pPr>
            <a:r>
              <a:rPr lang="en-GB" sz="900" b="0" spc="10" dirty="0"/>
              <a:t>0x40000000</a:t>
            </a:r>
          </a:p>
        </p:txBody>
      </p:sp>
      <p:sp>
        <p:nvSpPr>
          <p:cNvPr id="31" name="TextBox 30">
            <a:extLst>
              <a:ext uri="{FF2B5EF4-FFF2-40B4-BE49-F238E27FC236}">
                <a16:creationId xmlns:a16="http://schemas.microsoft.com/office/drawing/2014/main" id="{1386DEE3-3E58-4F2E-9AC8-B47A32F1DA69}"/>
              </a:ext>
            </a:extLst>
          </p:cNvPr>
          <p:cNvSpPr txBox="1"/>
          <p:nvPr/>
        </p:nvSpPr>
        <p:spPr>
          <a:xfrm>
            <a:off x="4707745" y="4518025"/>
            <a:ext cx="1345674" cy="230188"/>
          </a:xfrm>
          <a:prstGeom prst="rect">
            <a:avLst/>
          </a:prstGeom>
          <a:noFill/>
        </p:spPr>
        <p:txBody>
          <a:bodyPr>
            <a:spAutoFit/>
          </a:bodyPr>
          <a:lstStyle/>
          <a:p>
            <a:pPr>
              <a:defRPr/>
            </a:pPr>
            <a:r>
              <a:rPr lang="en-GB" sz="900" b="0" spc="10" dirty="0"/>
              <a:t>0x3FFFFFFF</a:t>
            </a:r>
          </a:p>
        </p:txBody>
      </p:sp>
      <p:sp>
        <p:nvSpPr>
          <p:cNvPr id="32" name="TextBox 31">
            <a:extLst>
              <a:ext uri="{FF2B5EF4-FFF2-40B4-BE49-F238E27FC236}">
                <a16:creationId xmlns:a16="http://schemas.microsoft.com/office/drawing/2014/main" id="{74361E61-673B-4647-954F-3315A7669644}"/>
              </a:ext>
            </a:extLst>
          </p:cNvPr>
          <p:cNvSpPr txBox="1"/>
          <p:nvPr/>
        </p:nvSpPr>
        <p:spPr>
          <a:xfrm>
            <a:off x="4718323" y="5002214"/>
            <a:ext cx="1345674" cy="230187"/>
          </a:xfrm>
          <a:prstGeom prst="rect">
            <a:avLst/>
          </a:prstGeom>
          <a:noFill/>
        </p:spPr>
        <p:txBody>
          <a:bodyPr>
            <a:spAutoFit/>
          </a:bodyPr>
          <a:lstStyle/>
          <a:p>
            <a:pPr>
              <a:defRPr/>
            </a:pPr>
            <a:r>
              <a:rPr lang="en-GB" sz="900" b="0" spc="10" dirty="0"/>
              <a:t>0x1FFFFFFF</a:t>
            </a:r>
          </a:p>
        </p:txBody>
      </p:sp>
      <p:sp>
        <p:nvSpPr>
          <p:cNvPr id="33" name="TextBox 32">
            <a:extLst>
              <a:ext uri="{FF2B5EF4-FFF2-40B4-BE49-F238E27FC236}">
                <a16:creationId xmlns:a16="http://schemas.microsoft.com/office/drawing/2014/main" id="{54AFE0F1-DE52-48D9-8601-07CF5C94DEE4}"/>
              </a:ext>
            </a:extLst>
          </p:cNvPr>
          <p:cNvSpPr txBox="1"/>
          <p:nvPr/>
        </p:nvSpPr>
        <p:spPr>
          <a:xfrm>
            <a:off x="4716208" y="4867275"/>
            <a:ext cx="1345674" cy="230188"/>
          </a:xfrm>
          <a:prstGeom prst="rect">
            <a:avLst/>
          </a:prstGeom>
          <a:noFill/>
        </p:spPr>
        <p:txBody>
          <a:bodyPr>
            <a:spAutoFit/>
          </a:bodyPr>
          <a:lstStyle/>
          <a:p>
            <a:pPr>
              <a:defRPr/>
            </a:pPr>
            <a:r>
              <a:rPr lang="en-GB" sz="900" b="0" spc="10" dirty="0"/>
              <a:t>0x20000000</a:t>
            </a:r>
          </a:p>
        </p:txBody>
      </p:sp>
      <p:sp>
        <p:nvSpPr>
          <p:cNvPr id="34" name="TextBox 33">
            <a:extLst>
              <a:ext uri="{FF2B5EF4-FFF2-40B4-BE49-F238E27FC236}">
                <a16:creationId xmlns:a16="http://schemas.microsoft.com/office/drawing/2014/main" id="{4D1A6D55-77D9-4ECB-8525-A98C2D3F5C50}"/>
              </a:ext>
            </a:extLst>
          </p:cNvPr>
          <p:cNvSpPr txBox="1"/>
          <p:nvPr/>
        </p:nvSpPr>
        <p:spPr>
          <a:xfrm>
            <a:off x="4714091" y="5353050"/>
            <a:ext cx="1345674" cy="230188"/>
          </a:xfrm>
          <a:prstGeom prst="rect">
            <a:avLst/>
          </a:prstGeom>
          <a:noFill/>
        </p:spPr>
        <p:txBody>
          <a:bodyPr>
            <a:spAutoFit/>
          </a:bodyPr>
          <a:lstStyle/>
          <a:p>
            <a:pPr>
              <a:defRPr/>
            </a:pPr>
            <a:r>
              <a:rPr lang="en-GB" sz="900" b="0" spc="10" dirty="0"/>
              <a:t>0x00000000</a:t>
            </a:r>
          </a:p>
        </p:txBody>
      </p:sp>
      <p:sp>
        <p:nvSpPr>
          <p:cNvPr id="35" name="Right Brace 34">
            <a:extLst>
              <a:ext uri="{FF2B5EF4-FFF2-40B4-BE49-F238E27FC236}">
                <a16:creationId xmlns:a16="http://schemas.microsoft.com/office/drawing/2014/main" id="{ADD8A9CD-C355-43AF-8D3E-205BAD3FF703}"/>
              </a:ext>
            </a:extLst>
          </p:cNvPr>
          <p:cNvSpPr/>
          <p:nvPr/>
        </p:nvSpPr>
        <p:spPr bwMode="auto">
          <a:xfrm>
            <a:off x="5975132" y="50593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6" name="Right Brace 35">
            <a:extLst>
              <a:ext uri="{FF2B5EF4-FFF2-40B4-BE49-F238E27FC236}">
                <a16:creationId xmlns:a16="http://schemas.microsoft.com/office/drawing/2014/main" id="{6F46CAFE-949A-48DA-8F05-1D66AA8F16C6}"/>
              </a:ext>
            </a:extLst>
          </p:cNvPr>
          <p:cNvSpPr/>
          <p:nvPr/>
        </p:nvSpPr>
        <p:spPr bwMode="auto">
          <a:xfrm>
            <a:off x="5975132" y="458311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7" name="Right Brace 36">
            <a:extLst>
              <a:ext uri="{FF2B5EF4-FFF2-40B4-BE49-F238E27FC236}">
                <a16:creationId xmlns:a16="http://schemas.microsoft.com/office/drawing/2014/main" id="{4F4B0D4A-F9EF-4D79-AB86-618AFEA11B7F}"/>
              </a:ext>
            </a:extLst>
          </p:cNvPr>
          <p:cNvSpPr/>
          <p:nvPr/>
        </p:nvSpPr>
        <p:spPr bwMode="auto">
          <a:xfrm>
            <a:off x="5975132" y="4114801"/>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TextBox 37">
            <a:extLst>
              <a:ext uri="{FF2B5EF4-FFF2-40B4-BE49-F238E27FC236}">
                <a16:creationId xmlns:a16="http://schemas.microsoft.com/office/drawing/2014/main" id="{670C1A73-A721-4AFD-870B-E45EAC8E63B5}"/>
              </a:ext>
            </a:extLst>
          </p:cNvPr>
          <p:cNvSpPr txBox="1"/>
          <p:nvPr/>
        </p:nvSpPr>
        <p:spPr>
          <a:xfrm>
            <a:off x="6119010" y="5160964"/>
            <a:ext cx="935201" cy="230187"/>
          </a:xfrm>
          <a:prstGeom prst="rect">
            <a:avLst/>
          </a:prstGeom>
          <a:noFill/>
        </p:spPr>
        <p:txBody>
          <a:bodyPr>
            <a:spAutoFit/>
          </a:bodyPr>
          <a:lstStyle/>
          <a:p>
            <a:pPr>
              <a:defRPr/>
            </a:pPr>
            <a:r>
              <a:rPr lang="en-GB" sz="900" b="0" spc="10" dirty="0"/>
              <a:t>512MB</a:t>
            </a:r>
          </a:p>
        </p:txBody>
      </p:sp>
      <p:sp>
        <p:nvSpPr>
          <p:cNvPr id="39" name="TextBox 38">
            <a:extLst>
              <a:ext uri="{FF2B5EF4-FFF2-40B4-BE49-F238E27FC236}">
                <a16:creationId xmlns:a16="http://schemas.microsoft.com/office/drawing/2014/main" id="{92EACAF8-1699-4449-ACB9-56D7B3029B5A}"/>
              </a:ext>
            </a:extLst>
          </p:cNvPr>
          <p:cNvSpPr txBox="1"/>
          <p:nvPr/>
        </p:nvSpPr>
        <p:spPr>
          <a:xfrm>
            <a:off x="6119010" y="4694239"/>
            <a:ext cx="935201" cy="231775"/>
          </a:xfrm>
          <a:prstGeom prst="rect">
            <a:avLst/>
          </a:prstGeom>
          <a:noFill/>
        </p:spPr>
        <p:txBody>
          <a:bodyPr>
            <a:spAutoFit/>
          </a:bodyPr>
          <a:lstStyle/>
          <a:p>
            <a:pPr>
              <a:defRPr/>
            </a:pPr>
            <a:r>
              <a:rPr lang="en-GB" sz="900" b="0" spc="10" dirty="0"/>
              <a:t>512MB</a:t>
            </a:r>
          </a:p>
        </p:txBody>
      </p:sp>
      <p:sp>
        <p:nvSpPr>
          <p:cNvPr id="40" name="TextBox 39">
            <a:extLst>
              <a:ext uri="{FF2B5EF4-FFF2-40B4-BE49-F238E27FC236}">
                <a16:creationId xmlns:a16="http://schemas.microsoft.com/office/drawing/2014/main" id="{841CC4B9-E59E-43E8-B60C-B78F2BB54AC2}"/>
              </a:ext>
            </a:extLst>
          </p:cNvPr>
          <p:cNvSpPr txBox="1"/>
          <p:nvPr/>
        </p:nvSpPr>
        <p:spPr>
          <a:xfrm>
            <a:off x="6119010" y="4248151"/>
            <a:ext cx="935201" cy="231775"/>
          </a:xfrm>
          <a:prstGeom prst="rect">
            <a:avLst/>
          </a:prstGeom>
          <a:noFill/>
        </p:spPr>
        <p:txBody>
          <a:bodyPr>
            <a:spAutoFit/>
          </a:bodyPr>
          <a:lstStyle/>
          <a:p>
            <a:pPr>
              <a:defRPr/>
            </a:pPr>
            <a:r>
              <a:rPr lang="en-GB" sz="900" b="0" spc="10" dirty="0"/>
              <a:t>512MB</a:t>
            </a:r>
          </a:p>
        </p:txBody>
      </p:sp>
      <p:sp>
        <p:nvSpPr>
          <p:cNvPr id="41" name="Right Brace 40">
            <a:extLst>
              <a:ext uri="{FF2B5EF4-FFF2-40B4-BE49-F238E27FC236}">
                <a16:creationId xmlns:a16="http://schemas.microsoft.com/office/drawing/2014/main" id="{FC9DD5B7-DEDA-4C34-8D53-3DC260CBFF40}"/>
              </a:ext>
            </a:extLst>
          </p:cNvPr>
          <p:cNvSpPr/>
          <p:nvPr/>
        </p:nvSpPr>
        <p:spPr bwMode="auto">
          <a:xfrm>
            <a:off x="5975132" y="3176588"/>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2" name="TextBox 41">
            <a:extLst>
              <a:ext uri="{FF2B5EF4-FFF2-40B4-BE49-F238E27FC236}">
                <a16:creationId xmlns:a16="http://schemas.microsoft.com/office/drawing/2014/main" id="{F50C840D-A8D4-4163-A4CA-A0249CCAA15A}"/>
              </a:ext>
            </a:extLst>
          </p:cNvPr>
          <p:cNvSpPr txBox="1"/>
          <p:nvPr/>
        </p:nvSpPr>
        <p:spPr>
          <a:xfrm>
            <a:off x="6119010" y="3482976"/>
            <a:ext cx="935201" cy="231775"/>
          </a:xfrm>
          <a:prstGeom prst="rect">
            <a:avLst/>
          </a:prstGeom>
          <a:noFill/>
        </p:spPr>
        <p:txBody>
          <a:bodyPr>
            <a:spAutoFit/>
          </a:bodyPr>
          <a:lstStyle/>
          <a:p>
            <a:pPr>
              <a:defRPr/>
            </a:pPr>
            <a:r>
              <a:rPr lang="en-GB" sz="900" b="0" spc="10" dirty="0"/>
              <a:t>1GB</a:t>
            </a:r>
          </a:p>
        </p:txBody>
      </p:sp>
      <p:sp>
        <p:nvSpPr>
          <p:cNvPr id="43" name="Right Brace 42">
            <a:extLst>
              <a:ext uri="{FF2B5EF4-FFF2-40B4-BE49-F238E27FC236}">
                <a16:creationId xmlns:a16="http://schemas.microsoft.com/office/drawing/2014/main" id="{C5FA2353-6BCB-4591-B22B-282D3CA04BFD}"/>
              </a:ext>
            </a:extLst>
          </p:cNvPr>
          <p:cNvSpPr/>
          <p:nvPr/>
        </p:nvSpPr>
        <p:spPr bwMode="auto">
          <a:xfrm>
            <a:off x="5975132" y="2254251"/>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4" name="TextBox 43">
            <a:extLst>
              <a:ext uri="{FF2B5EF4-FFF2-40B4-BE49-F238E27FC236}">
                <a16:creationId xmlns:a16="http://schemas.microsoft.com/office/drawing/2014/main" id="{CB600480-B204-4C77-9E3E-65AF9EE98F1B}"/>
              </a:ext>
            </a:extLst>
          </p:cNvPr>
          <p:cNvSpPr txBox="1"/>
          <p:nvPr/>
        </p:nvSpPr>
        <p:spPr>
          <a:xfrm>
            <a:off x="6119010" y="2560639"/>
            <a:ext cx="935201" cy="230187"/>
          </a:xfrm>
          <a:prstGeom prst="rect">
            <a:avLst/>
          </a:prstGeom>
          <a:noFill/>
        </p:spPr>
        <p:txBody>
          <a:bodyPr>
            <a:spAutoFit/>
          </a:bodyPr>
          <a:lstStyle/>
          <a:p>
            <a:pPr>
              <a:defRPr/>
            </a:pPr>
            <a:r>
              <a:rPr lang="en-GB" sz="900" b="0" spc="10" dirty="0"/>
              <a:t>1GB</a:t>
            </a:r>
          </a:p>
        </p:txBody>
      </p:sp>
      <p:sp>
        <p:nvSpPr>
          <p:cNvPr id="45" name="Right Brace 44">
            <a:extLst>
              <a:ext uri="{FF2B5EF4-FFF2-40B4-BE49-F238E27FC236}">
                <a16:creationId xmlns:a16="http://schemas.microsoft.com/office/drawing/2014/main" id="{11636B5B-A62E-4F40-BFCC-2A55242E4EAA}"/>
              </a:ext>
            </a:extLst>
          </p:cNvPr>
          <p:cNvSpPr/>
          <p:nvPr/>
        </p:nvSpPr>
        <p:spPr bwMode="auto">
          <a:xfrm>
            <a:off x="5975132" y="1344614"/>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46" name="TextBox 45">
            <a:extLst>
              <a:ext uri="{FF2B5EF4-FFF2-40B4-BE49-F238E27FC236}">
                <a16:creationId xmlns:a16="http://schemas.microsoft.com/office/drawing/2014/main" id="{D6D61F64-FA2C-4B20-B0A4-443507CAF693}"/>
              </a:ext>
            </a:extLst>
          </p:cNvPr>
          <p:cNvSpPr txBox="1"/>
          <p:nvPr/>
        </p:nvSpPr>
        <p:spPr>
          <a:xfrm>
            <a:off x="6068230" y="1651000"/>
            <a:ext cx="935201" cy="230188"/>
          </a:xfrm>
          <a:prstGeom prst="rect">
            <a:avLst/>
          </a:prstGeom>
          <a:noFill/>
        </p:spPr>
        <p:txBody>
          <a:bodyPr>
            <a:spAutoFit/>
          </a:bodyPr>
          <a:lstStyle/>
          <a:p>
            <a:pPr>
              <a:defRPr/>
            </a:pPr>
            <a:r>
              <a:rPr lang="en-GB" sz="900" b="0" spc="10" dirty="0"/>
              <a:t>512MB</a:t>
            </a:r>
          </a:p>
        </p:txBody>
      </p:sp>
      <p:sp>
        <p:nvSpPr>
          <p:cNvPr id="47" name="TextBox 46">
            <a:extLst>
              <a:ext uri="{FF2B5EF4-FFF2-40B4-BE49-F238E27FC236}">
                <a16:creationId xmlns:a16="http://schemas.microsoft.com/office/drawing/2014/main" id="{9080D036-D039-422B-879D-E8EE740E305B}"/>
              </a:ext>
            </a:extLst>
          </p:cNvPr>
          <p:cNvSpPr txBox="1"/>
          <p:nvPr/>
        </p:nvSpPr>
        <p:spPr>
          <a:xfrm>
            <a:off x="4678123" y="1751014"/>
            <a:ext cx="1345674" cy="231775"/>
          </a:xfrm>
          <a:prstGeom prst="rect">
            <a:avLst/>
          </a:prstGeom>
          <a:noFill/>
        </p:spPr>
        <p:txBody>
          <a:bodyPr>
            <a:spAutoFit/>
          </a:bodyPr>
          <a:lstStyle/>
          <a:p>
            <a:pPr algn="just">
              <a:defRPr/>
            </a:pPr>
            <a:r>
              <a:rPr lang="en-GB" sz="900" b="0" spc="10" dirty="0"/>
              <a:t>0xE00FFFFF</a:t>
            </a:r>
          </a:p>
        </p:txBody>
      </p:sp>
      <p:sp>
        <p:nvSpPr>
          <p:cNvPr id="48" name="TextBox 47">
            <a:extLst>
              <a:ext uri="{FF2B5EF4-FFF2-40B4-BE49-F238E27FC236}">
                <a16:creationId xmlns:a16="http://schemas.microsoft.com/office/drawing/2014/main" id="{CDDA5881-7E5B-4188-B3A2-61751D423A32}"/>
              </a:ext>
            </a:extLst>
          </p:cNvPr>
          <p:cNvSpPr txBox="1"/>
          <p:nvPr/>
        </p:nvSpPr>
        <p:spPr>
          <a:xfrm>
            <a:off x="4678123" y="1570039"/>
            <a:ext cx="1345674" cy="230187"/>
          </a:xfrm>
          <a:prstGeom prst="rect">
            <a:avLst/>
          </a:prstGeom>
          <a:noFill/>
        </p:spPr>
        <p:txBody>
          <a:bodyPr>
            <a:spAutoFit/>
          </a:bodyPr>
          <a:lstStyle/>
          <a:p>
            <a:pPr algn="just">
              <a:defRPr/>
            </a:pPr>
            <a:r>
              <a:rPr lang="en-GB" sz="900" b="0" spc="10" dirty="0"/>
              <a:t>0xE0100000</a:t>
            </a:r>
          </a:p>
        </p:txBody>
      </p:sp>
      <p:sp>
        <p:nvSpPr>
          <p:cNvPr id="49" name="TextBox 48">
            <a:extLst>
              <a:ext uri="{FF2B5EF4-FFF2-40B4-BE49-F238E27FC236}">
                <a16:creationId xmlns:a16="http://schemas.microsoft.com/office/drawing/2014/main" id="{D26E74D2-D0D1-420A-813A-AE66B67BD54F}"/>
              </a:ext>
            </a:extLst>
          </p:cNvPr>
          <p:cNvSpPr txBox="1"/>
          <p:nvPr/>
        </p:nvSpPr>
        <p:spPr>
          <a:xfrm>
            <a:off x="528961" y="1346200"/>
            <a:ext cx="2198358" cy="230832"/>
          </a:xfrm>
          <a:prstGeom prst="rect">
            <a:avLst/>
          </a:prstGeom>
          <a:noFill/>
        </p:spPr>
        <p:txBody>
          <a:bodyPr>
            <a:spAutoFit/>
          </a:bodyPr>
          <a:lstStyle/>
          <a:p>
            <a:pPr>
              <a:defRPr/>
            </a:pPr>
            <a:r>
              <a:rPr lang="en-GB" sz="900" b="0" spc="10" dirty="0"/>
              <a:t>Reserved for other purposes</a:t>
            </a:r>
          </a:p>
        </p:txBody>
      </p:sp>
      <p:sp>
        <p:nvSpPr>
          <p:cNvPr id="50" name="Rectangle 49">
            <a:extLst>
              <a:ext uri="{FF2B5EF4-FFF2-40B4-BE49-F238E27FC236}">
                <a16:creationId xmlns:a16="http://schemas.microsoft.com/office/drawing/2014/main" id="{43A5E889-40E2-4FF7-BE69-E81B73F96632}"/>
              </a:ext>
            </a:extLst>
          </p:cNvPr>
          <p:cNvSpPr/>
          <p:nvPr/>
        </p:nvSpPr>
        <p:spPr bwMode="auto">
          <a:xfrm>
            <a:off x="7005547" y="1344614"/>
            <a:ext cx="2005816"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ROM Table</a:t>
            </a:r>
          </a:p>
        </p:txBody>
      </p:sp>
      <p:sp>
        <p:nvSpPr>
          <p:cNvPr id="51" name="Rectangle 50">
            <a:extLst>
              <a:ext uri="{FF2B5EF4-FFF2-40B4-BE49-F238E27FC236}">
                <a16:creationId xmlns:a16="http://schemas.microsoft.com/office/drawing/2014/main" id="{4D9C25E5-9D3D-4397-AA26-F086704A6A7F}"/>
              </a:ext>
            </a:extLst>
          </p:cNvPr>
          <p:cNvSpPr/>
          <p:nvPr/>
        </p:nvSpPr>
        <p:spPr bwMode="auto">
          <a:xfrm>
            <a:off x="7005547" y="1608138"/>
            <a:ext cx="2005816" cy="33496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endParaRPr lang="en-GB" sz="1100" dirty="0"/>
          </a:p>
        </p:txBody>
      </p:sp>
      <p:sp>
        <p:nvSpPr>
          <p:cNvPr id="52" name="Rectangle 51">
            <a:extLst>
              <a:ext uri="{FF2B5EF4-FFF2-40B4-BE49-F238E27FC236}">
                <a16:creationId xmlns:a16="http://schemas.microsoft.com/office/drawing/2014/main" id="{558EFC43-BC98-4B57-8C31-F893BF7484C1}"/>
              </a:ext>
            </a:extLst>
          </p:cNvPr>
          <p:cNvSpPr/>
          <p:nvPr/>
        </p:nvSpPr>
        <p:spPr bwMode="auto">
          <a:xfrm>
            <a:off x="7005547" y="1943100"/>
            <a:ext cx="2005816" cy="7254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System Control Space</a:t>
            </a:r>
          </a:p>
          <a:p>
            <a:pPr algn="ctr">
              <a:defRPr/>
            </a:pPr>
            <a:r>
              <a:rPr lang="en-GB" sz="1100" b="0" dirty="0"/>
              <a:t>(SCS)</a:t>
            </a:r>
          </a:p>
        </p:txBody>
      </p:sp>
      <p:sp>
        <p:nvSpPr>
          <p:cNvPr id="53" name="Rectangle 52">
            <a:extLst>
              <a:ext uri="{FF2B5EF4-FFF2-40B4-BE49-F238E27FC236}">
                <a16:creationId xmlns:a16="http://schemas.microsoft.com/office/drawing/2014/main" id="{76B07222-B562-49A4-B355-70EF6B675122}"/>
              </a:ext>
            </a:extLst>
          </p:cNvPr>
          <p:cNvSpPr/>
          <p:nvPr/>
        </p:nvSpPr>
        <p:spPr bwMode="auto">
          <a:xfrm>
            <a:off x="7005547" y="2663825"/>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endParaRPr lang="en-GB" sz="1100" dirty="0"/>
          </a:p>
        </p:txBody>
      </p:sp>
      <p:sp>
        <p:nvSpPr>
          <p:cNvPr id="54" name="Rectangle 53">
            <a:extLst>
              <a:ext uri="{FF2B5EF4-FFF2-40B4-BE49-F238E27FC236}">
                <a16:creationId xmlns:a16="http://schemas.microsoft.com/office/drawing/2014/main" id="{946A3C8A-4DD0-4A47-8441-A648EB5DDD0D}"/>
              </a:ext>
            </a:extLst>
          </p:cNvPr>
          <p:cNvSpPr/>
          <p:nvPr/>
        </p:nvSpPr>
        <p:spPr bwMode="auto">
          <a:xfrm>
            <a:off x="7005547" y="2924175"/>
            <a:ext cx="2005816" cy="2619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Break Point Unit</a:t>
            </a:r>
          </a:p>
        </p:txBody>
      </p:sp>
      <p:sp>
        <p:nvSpPr>
          <p:cNvPr id="55" name="Rectangle 54">
            <a:extLst>
              <a:ext uri="{FF2B5EF4-FFF2-40B4-BE49-F238E27FC236}">
                <a16:creationId xmlns:a16="http://schemas.microsoft.com/office/drawing/2014/main" id="{55C24B5E-6ABE-4C39-A570-06B786DCFD09}"/>
              </a:ext>
            </a:extLst>
          </p:cNvPr>
          <p:cNvSpPr/>
          <p:nvPr/>
        </p:nvSpPr>
        <p:spPr bwMode="auto">
          <a:xfrm>
            <a:off x="7005547" y="3186113"/>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Data Watch Point Unit</a:t>
            </a:r>
            <a:endParaRPr lang="en-GB" sz="1100" dirty="0"/>
          </a:p>
        </p:txBody>
      </p:sp>
      <p:sp>
        <p:nvSpPr>
          <p:cNvPr id="56" name="Rectangle 55">
            <a:extLst>
              <a:ext uri="{FF2B5EF4-FFF2-40B4-BE49-F238E27FC236}">
                <a16:creationId xmlns:a16="http://schemas.microsoft.com/office/drawing/2014/main" id="{77E53EAB-1F58-4408-8411-B8DB2D28EB96}"/>
              </a:ext>
            </a:extLst>
          </p:cNvPr>
          <p:cNvSpPr/>
          <p:nvPr/>
        </p:nvSpPr>
        <p:spPr bwMode="auto">
          <a:xfrm>
            <a:off x="7005547" y="3436938"/>
            <a:ext cx="2005816" cy="2619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p>
        </p:txBody>
      </p:sp>
      <p:sp>
        <p:nvSpPr>
          <p:cNvPr id="57" name="Rectangle 56">
            <a:extLst>
              <a:ext uri="{FF2B5EF4-FFF2-40B4-BE49-F238E27FC236}">
                <a16:creationId xmlns:a16="http://schemas.microsoft.com/office/drawing/2014/main" id="{69568959-C7B6-4823-9FA2-0D5F26914831}"/>
              </a:ext>
            </a:extLst>
          </p:cNvPr>
          <p:cNvSpPr/>
          <p:nvPr/>
        </p:nvSpPr>
        <p:spPr bwMode="auto">
          <a:xfrm>
            <a:off x="9595335" y="1354138"/>
            <a:ext cx="2005816" cy="2143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Debug Control</a:t>
            </a:r>
          </a:p>
        </p:txBody>
      </p:sp>
      <p:sp>
        <p:nvSpPr>
          <p:cNvPr id="58" name="Rectangle 57">
            <a:extLst>
              <a:ext uri="{FF2B5EF4-FFF2-40B4-BE49-F238E27FC236}">
                <a16:creationId xmlns:a16="http://schemas.microsoft.com/office/drawing/2014/main" id="{B923A4AB-E40C-469C-A662-5E6A22FACEDC}"/>
              </a:ext>
            </a:extLst>
          </p:cNvPr>
          <p:cNvSpPr/>
          <p:nvPr/>
        </p:nvSpPr>
        <p:spPr bwMode="auto">
          <a:xfrm>
            <a:off x="9595335" y="1881189"/>
            <a:ext cx="2005816" cy="5794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Nested Vectored </a:t>
            </a:r>
          </a:p>
          <a:p>
            <a:pPr algn="ctr">
              <a:defRPr/>
            </a:pPr>
            <a:r>
              <a:rPr lang="en-GB" sz="1100" b="0" dirty="0"/>
              <a:t>Interrupt Controller</a:t>
            </a:r>
          </a:p>
          <a:p>
            <a:pPr algn="ctr">
              <a:defRPr/>
            </a:pPr>
            <a:r>
              <a:rPr lang="en-GB" sz="1100" b="0" dirty="0"/>
              <a:t>(NVIC)</a:t>
            </a:r>
            <a:endParaRPr lang="en-GB" sz="1100" dirty="0"/>
          </a:p>
        </p:txBody>
      </p:sp>
      <p:sp>
        <p:nvSpPr>
          <p:cNvPr id="59" name="Rectangle 58">
            <a:extLst>
              <a:ext uri="{FF2B5EF4-FFF2-40B4-BE49-F238E27FC236}">
                <a16:creationId xmlns:a16="http://schemas.microsoft.com/office/drawing/2014/main" id="{79877C62-DFAA-4A6D-AD8F-26AD8EBE0E7D}"/>
              </a:ext>
            </a:extLst>
          </p:cNvPr>
          <p:cNvSpPr/>
          <p:nvPr/>
        </p:nvSpPr>
        <p:spPr bwMode="auto">
          <a:xfrm>
            <a:off x="9595335" y="2460626"/>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p>
        </p:txBody>
      </p:sp>
      <p:sp>
        <p:nvSpPr>
          <p:cNvPr id="60" name="Rectangle 59">
            <a:extLst>
              <a:ext uri="{FF2B5EF4-FFF2-40B4-BE49-F238E27FC236}">
                <a16:creationId xmlns:a16="http://schemas.microsoft.com/office/drawing/2014/main" id="{D4589707-BADE-4CD8-A820-FD67CD8DBE49}"/>
              </a:ext>
            </a:extLst>
          </p:cNvPr>
          <p:cNvSpPr/>
          <p:nvPr/>
        </p:nvSpPr>
        <p:spPr bwMode="auto">
          <a:xfrm>
            <a:off x="9595335" y="2735264"/>
            <a:ext cx="2005816" cy="2746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SysTick Timer</a:t>
            </a:r>
            <a:endParaRPr lang="en-GB" sz="1100" dirty="0"/>
          </a:p>
        </p:txBody>
      </p:sp>
      <p:sp>
        <p:nvSpPr>
          <p:cNvPr id="61" name="Rectangle 60">
            <a:extLst>
              <a:ext uri="{FF2B5EF4-FFF2-40B4-BE49-F238E27FC236}">
                <a16:creationId xmlns:a16="http://schemas.microsoft.com/office/drawing/2014/main" id="{7146BDD9-1E8E-4C32-AEB3-0F3DE92CA313}"/>
              </a:ext>
            </a:extLst>
          </p:cNvPr>
          <p:cNvSpPr/>
          <p:nvPr/>
        </p:nvSpPr>
        <p:spPr bwMode="auto">
          <a:xfrm>
            <a:off x="9595335" y="3009901"/>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p>
        </p:txBody>
      </p:sp>
      <p:sp>
        <p:nvSpPr>
          <p:cNvPr id="62" name="Rectangle 61">
            <a:extLst>
              <a:ext uri="{FF2B5EF4-FFF2-40B4-BE49-F238E27FC236}">
                <a16:creationId xmlns:a16="http://schemas.microsoft.com/office/drawing/2014/main" id="{3C75F986-258D-4F56-B3CA-A674415189CB}"/>
              </a:ext>
            </a:extLst>
          </p:cNvPr>
          <p:cNvSpPr/>
          <p:nvPr/>
        </p:nvSpPr>
        <p:spPr bwMode="auto">
          <a:xfrm>
            <a:off x="9595335" y="1568450"/>
            <a:ext cx="2005816" cy="3302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System Control Block</a:t>
            </a:r>
          </a:p>
          <a:p>
            <a:pPr algn="ctr">
              <a:defRPr/>
            </a:pPr>
            <a:r>
              <a:rPr lang="en-GB" sz="1100" b="0" dirty="0"/>
              <a:t>(SCB)</a:t>
            </a:r>
          </a:p>
        </p:txBody>
      </p:sp>
    </p:spTree>
    <p:extLst>
      <p:ext uri="{BB962C8B-B14F-4D97-AF65-F5344CB8AC3E}">
        <p14:creationId xmlns:p14="http://schemas.microsoft.com/office/powerpoint/2010/main" val="1286339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Executable 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018403" cy="4086225"/>
          </a:xfrm>
        </p:spPr>
        <p:txBody>
          <a:bodyPr wrap="square" numCol="1" anchor="t" anchorCtr="0" compatLnSpc="1">
            <a:prstTxWarp prst="textNoShape">
              <a:avLst/>
            </a:prstTxWarp>
          </a:bodyPr>
          <a:lstStyle/>
          <a:p>
            <a:r>
              <a:rPr lang="en-GB" dirty="0"/>
              <a:t>Code region</a:t>
            </a:r>
            <a:endParaRPr lang="en-US" altLang="en-US" dirty="0">
              <a:ea typeface="ＭＳ Ｐゴシック" panose="020B0600070205080204" pitchFamily="34" charset="-128"/>
            </a:endParaRPr>
          </a:p>
          <a:p>
            <a:pPr marL="742950" lvl="1" indent="-285750"/>
            <a:r>
              <a:rPr lang="en-GB" dirty="0"/>
              <a:t>Primarily used to store program code</a:t>
            </a:r>
          </a:p>
          <a:p>
            <a:pPr marL="742950" lvl="1" indent="-285750"/>
            <a:r>
              <a:rPr lang="en-GB" dirty="0"/>
              <a:t>Can also be used for data memory and on-chip memory, such as on-chip FLASH</a:t>
            </a:r>
          </a:p>
          <a:p>
            <a:r>
              <a:rPr lang="en-GB" dirty="0"/>
              <a:t>SRAM region</a:t>
            </a:r>
            <a:endParaRPr lang="en-US" altLang="en-US" dirty="0">
              <a:ea typeface="ＭＳ Ｐゴシック" panose="020B0600070205080204" pitchFamily="34" charset="-128"/>
            </a:endParaRPr>
          </a:p>
          <a:p>
            <a:pPr marL="742950" lvl="1" indent="-285750"/>
            <a:r>
              <a:rPr lang="en-GB" dirty="0"/>
              <a:t>Primarily used to store data, such as heaps and stacks</a:t>
            </a:r>
          </a:p>
          <a:p>
            <a:pPr marL="742950" lvl="1" indent="-285750"/>
            <a:r>
              <a:rPr lang="en-GB" dirty="0"/>
              <a:t>Can also be used for program code</a:t>
            </a:r>
            <a:endParaRPr lang="en-US" altLang="en-US" dirty="0">
              <a:ea typeface="ＭＳ Ｐゴシック" panose="020B0600070205080204" pitchFamily="34" charset="-128"/>
            </a:endParaRPr>
          </a:p>
          <a:p>
            <a:r>
              <a:rPr lang="en-GB" dirty="0"/>
              <a:t>External RAM region</a:t>
            </a:r>
            <a:endParaRPr lang="en-US" altLang="en-US" dirty="0">
              <a:ea typeface="ＭＳ Ｐゴシック" panose="020B0600070205080204" pitchFamily="34" charset="-128"/>
            </a:endParaRPr>
          </a:p>
          <a:p>
            <a:pPr marL="742950" lvl="1" indent="-285750"/>
            <a:r>
              <a:rPr lang="en-GB" dirty="0"/>
              <a:t>Primarily used to store large data blocks, or memory caches</a:t>
            </a:r>
          </a:p>
          <a:p>
            <a:pPr marL="742950" lvl="1" indent="-285750"/>
            <a:r>
              <a:rPr lang="en-GB" dirty="0"/>
              <a:t>Off-chip memory, slower than on-chip SRAM region</a:t>
            </a:r>
            <a:endParaRPr lang="en-US" altLang="en-US" dirty="0">
              <a:ea typeface="ＭＳ Ｐゴシック" panose="020B0600070205080204" pitchFamily="34" charset="-128"/>
            </a:endParaRPr>
          </a:p>
          <a:p>
            <a:pPr marL="742950" lvl="1" indent="-285750"/>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97AD661-553E-4AF0-96BB-FF5C71B4AA8B}"/>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Reserved</a:t>
            </a:r>
          </a:p>
        </p:txBody>
      </p:sp>
      <p:sp>
        <p:nvSpPr>
          <p:cNvPr id="6" name="Rectangle 5">
            <a:extLst>
              <a:ext uri="{FF2B5EF4-FFF2-40B4-BE49-F238E27FC236}">
                <a16:creationId xmlns:a16="http://schemas.microsoft.com/office/drawing/2014/main" id="{C6230374-AC78-42F4-839A-2D811F0720F2}"/>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Device</a:t>
            </a:r>
          </a:p>
        </p:txBody>
      </p:sp>
      <p:sp>
        <p:nvSpPr>
          <p:cNvPr id="7" name="Rectangle 6">
            <a:extLst>
              <a:ext uri="{FF2B5EF4-FFF2-40B4-BE49-F238E27FC236}">
                <a16:creationId xmlns:a16="http://schemas.microsoft.com/office/drawing/2014/main" id="{6A87AF3A-C822-44B4-B25E-65DCDBFAF47F}"/>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8" name="Rectangle 7">
            <a:extLst>
              <a:ext uri="{FF2B5EF4-FFF2-40B4-BE49-F238E27FC236}">
                <a16:creationId xmlns:a16="http://schemas.microsoft.com/office/drawing/2014/main" id="{7071AE3D-109A-4C15-99F3-8FEDE66010EF}"/>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9" name="Rectangle 8">
            <a:extLst>
              <a:ext uri="{FF2B5EF4-FFF2-40B4-BE49-F238E27FC236}">
                <a16:creationId xmlns:a16="http://schemas.microsoft.com/office/drawing/2014/main" id="{8EB7DF43-5D0D-4AB0-890C-862337CD07F3}"/>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10" name="Rectangle 9">
            <a:extLst>
              <a:ext uri="{FF2B5EF4-FFF2-40B4-BE49-F238E27FC236}">
                <a16:creationId xmlns:a16="http://schemas.microsoft.com/office/drawing/2014/main" id="{BA406C12-3C99-4607-807D-6AD57198CF2D}"/>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11" name="TextBox 10">
            <a:extLst>
              <a:ext uri="{FF2B5EF4-FFF2-40B4-BE49-F238E27FC236}">
                <a16:creationId xmlns:a16="http://schemas.microsoft.com/office/drawing/2014/main" id="{34CCF6B8-3249-4EC3-8978-A640E0BEB76B}"/>
              </a:ext>
            </a:extLst>
          </p:cNvPr>
          <p:cNvSpPr txBox="1"/>
          <p:nvPr/>
        </p:nvSpPr>
        <p:spPr>
          <a:xfrm>
            <a:off x="9151766" y="1082677"/>
            <a:ext cx="1345674" cy="230187"/>
          </a:xfrm>
          <a:prstGeom prst="rect">
            <a:avLst/>
          </a:prstGeom>
          <a:noFill/>
        </p:spPr>
        <p:txBody>
          <a:bodyPr>
            <a:spAutoFit/>
          </a:bodyPr>
          <a:lstStyle/>
          <a:p>
            <a:pPr>
              <a:defRPr/>
            </a:pPr>
            <a:r>
              <a:rPr lang="en-GB" sz="900" b="0" spc="10" dirty="0"/>
              <a:t>0xFFFFFFFF</a:t>
            </a:r>
          </a:p>
        </p:txBody>
      </p:sp>
      <p:sp>
        <p:nvSpPr>
          <p:cNvPr id="12" name="TextBox 11">
            <a:extLst>
              <a:ext uri="{FF2B5EF4-FFF2-40B4-BE49-F238E27FC236}">
                <a16:creationId xmlns:a16="http://schemas.microsoft.com/office/drawing/2014/main" id="{217C0186-60C9-4450-AC04-99793405D48F}"/>
              </a:ext>
            </a:extLst>
          </p:cNvPr>
          <p:cNvSpPr txBox="1"/>
          <p:nvPr/>
        </p:nvSpPr>
        <p:spPr>
          <a:xfrm>
            <a:off x="9130607" y="1749427"/>
            <a:ext cx="1345674" cy="231775"/>
          </a:xfrm>
          <a:prstGeom prst="rect">
            <a:avLst/>
          </a:prstGeom>
          <a:noFill/>
        </p:spPr>
        <p:txBody>
          <a:bodyPr>
            <a:spAutoFit/>
          </a:bodyPr>
          <a:lstStyle/>
          <a:p>
            <a:pPr algn="just">
              <a:defRPr/>
            </a:pPr>
            <a:r>
              <a:rPr lang="en-GB" sz="900" b="0" spc="10" dirty="0"/>
              <a:t>0xE0000000</a:t>
            </a:r>
          </a:p>
        </p:txBody>
      </p:sp>
      <p:sp>
        <p:nvSpPr>
          <p:cNvPr id="13" name="Rectangle 12">
            <a:extLst>
              <a:ext uri="{FF2B5EF4-FFF2-40B4-BE49-F238E27FC236}">
                <a16:creationId xmlns:a16="http://schemas.microsoft.com/office/drawing/2014/main" id="{6F2BEA4D-563E-4754-BA63-AF68387A038A}"/>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Private Peripheral Bus</a:t>
            </a:r>
            <a:endParaRPr lang="en-GB" sz="1050" dirty="0"/>
          </a:p>
        </p:txBody>
      </p:sp>
      <p:sp>
        <p:nvSpPr>
          <p:cNvPr id="14" name="TextBox 13">
            <a:extLst>
              <a:ext uri="{FF2B5EF4-FFF2-40B4-BE49-F238E27FC236}">
                <a16:creationId xmlns:a16="http://schemas.microsoft.com/office/drawing/2014/main" id="{8DCCD49C-627A-4121-A2E2-94E9E50C2848}"/>
              </a:ext>
            </a:extLst>
          </p:cNvPr>
          <p:cNvSpPr txBox="1"/>
          <p:nvPr/>
        </p:nvSpPr>
        <p:spPr>
          <a:xfrm>
            <a:off x="9151766" y="1914527"/>
            <a:ext cx="1345674" cy="230187"/>
          </a:xfrm>
          <a:prstGeom prst="rect">
            <a:avLst/>
          </a:prstGeom>
          <a:noFill/>
        </p:spPr>
        <p:txBody>
          <a:bodyPr>
            <a:spAutoFit/>
          </a:bodyPr>
          <a:lstStyle/>
          <a:p>
            <a:pPr>
              <a:defRPr/>
            </a:pPr>
            <a:r>
              <a:rPr lang="en-GB" sz="900" b="0" spc="10" dirty="0"/>
              <a:t>0xDFFFFFFF</a:t>
            </a:r>
          </a:p>
        </p:txBody>
      </p:sp>
      <p:sp>
        <p:nvSpPr>
          <p:cNvPr id="15" name="TextBox 14">
            <a:extLst>
              <a:ext uri="{FF2B5EF4-FFF2-40B4-BE49-F238E27FC236}">
                <a16:creationId xmlns:a16="http://schemas.microsoft.com/office/drawing/2014/main" id="{EBD36BEF-D86B-43F3-AB2D-F4D87C49CA57}"/>
              </a:ext>
            </a:extLst>
          </p:cNvPr>
          <p:cNvSpPr txBox="1"/>
          <p:nvPr/>
        </p:nvSpPr>
        <p:spPr>
          <a:xfrm>
            <a:off x="9164461" y="2722563"/>
            <a:ext cx="1345674" cy="230188"/>
          </a:xfrm>
          <a:prstGeom prst="rect">
            <a:avLst/>
          </a:prstGeom>
          <a:noFill/>
        </p:spPr>
        <p:txBody>
          <a:bodyPr>
            <a:spAutoFit/>
          </a:bodyPr>
          <a:lstStyle/>
          <a:p>
            <a:pPr>
              <a:defRPr/>
            </a:pPr>
            <a:r>
              <a:rPr lang="en-GB" sz="900" b="0" spc="10" dirty="0"/>
              <a:t>0xA0000000</a:t>
            </a:r>
          </a:p>
        </p:txBody>
      </p:sp>
      <p:sp>
        <p:nvSpPr>
          <p:cNvPr id="16" name="TextBox 15">
            <a:extLst>
              <a:ext uri="{FF2B5EF4-FFF2-40B4-BE49-F238E27FC236}">
                <a16:creationId xmlns:a16="http://schemas.microsoft.com/office/drawing/2014/main" id="{58AE285E-2F2D-4D87-B86D-18B43A315EFB}"/>
              </a:ext>
            </a:extLst>
          </p:cNvPr>
          <p:cNvSpPr txBox="1"/>
          <p:nvPr/>
        </p:nvSpPr>
        <p:spPr>
          <a:xfrm>
            <a:off x="9162344" y="2867027"/>
            <a:ext cx="1345674" cy="230187"/>
          </a:xfrm>
          <a:prstGeom prst="rect">
            <a:avLst/>
          </a:prstGeom>
          <a:noFill/>
        </p:spPr>
        <p:txBody>
          <a:bodyPr>
            <a:spAutoFit/>
          </a:bodyPr>
          <a:lstStyle/>
          <a:p>
            <a:pPr>
              <a:defRPr/>
            </a:pPr>
            <a:r>
              <a:rPr lang="en-GB" sz="900" b="0" spc="10" dirty="0"/>
              <a:t>0x9FFFFFFF</a:t>
            </a:r>
          </a:p>
        </p:txBody>
      </p:sp>
      <p:sp>
        <p:nvSpPr>
          <p:cNvPr id="17" name="TextBox 16">
            <a:extLst>
              <a:ext uri="{FF2B5EF4-FFF2-40B4-BE49-F238E27FC236}">
                <a16:creationId xmlns:a16="http://schemas.microsoft.com/office/drawing/2014/main" id="{5ECBB232-41C3-4D40-BA32-9C5FCA999AFB}"/>
              </a:ext>
            </a:extLst>
          </p:cNvPr>
          <p:cNvSpPr txBox="1"/>
          <p:nvPr/>
        </p:nvSpPr>
        <p:spPr>
          <a:xfrm>
            <a:off x="9175039" y="3668713"/>
            <a:ext cx="1345674" cy="230188"/>
          </a:xfrm>
          <a:prstGeom prst="rect">
            <a:avLst/>
          </a:prstGeom>
          <a:noFill/>
        </p:spPr>
        <p:txBody>
          <a:bodyPr>
            <a:spAutoFit/>
          </a:bodyPr>
          <a:lstStyle/>
          <a:p>
            <a:pPr>
              <a:defRPr/>
            </a:pPr>
            <a:r>
              <a:rPr lang="en-GB" sz="900" b="0" spc="10" dirty="0"/>
              <a:t>0x60000000</a:t>
            </a:r>
          </a:p>
        </p:txBody>
      </p:sp>
      <p:sp>
        <p:nvSpPr>
          <p:cNvPr id="18" name="TextBox 17">
            <a:extLst>
              <a:ext uri="{FF2B5EF4-FFF2-40B4-BE49-F238E27FC236}">
                <a16:creationId xmlns:a16="http://schemas.microsoft.com/office/drawing/2014/main" id="{CE219A8C-FD40-47F1-9F09-44AD07A600F1}"/>
              </a:ext>
            </a:extLst>
          </p:cNvPr>
          <p:cNvSpPr txBox="1"/>
          <p:nvPr/>
        </p:nvSpPr>
        <p:spPr>
          <a:xfrm>
            <a:off x="9168692" y="3830638"/>
            <a:ext cx="1345674" cy="230188"/>
          </a:xfrm>
          <a:prstGeom prst="rect">
            <a:avLst/>
          </a:prstGeom>
          <a:noFill/>
        </p:spPr>
        <p:txBody>
          <a:bodyPr>
            <a:spAutoFit/>
          </a:bodyPr>
          <a:lstStyle/>
          <a:p>
            <a:pPr>
              <a:defRPr/>
            </a:pPr>
            <a:r>
              <a:rPr lang="en-GB" sz="900" b="0" spc="10" dirty="0"/>
              <a:t>0x5FFFFFFF</a:t>
            </a:r>
          </a:p>
        </p:txBody>
      </p:sp>
      <p:sp>
        <p:nvSpPr>
          <p:cNvPr id="19" name="TextBox 18">
            <a:extLst>
              <a:ext uri="{FF2B5EF4-FFF2-40B4-BE49-F238E27FC236}">
                <a16:creationId xmlns:a16="http://schemas.microsoft.com/office/drawing/2014/main" id="{D9D5B782-22A2-4A09-A3AE-03ED42BF2E6D}"/>
              </a:ext>
            </a:extLst>
          </p:cNvPr>
          <p:cNvSpPr txBox="1"/>
          <p:nvPr/>
        </p:nvSpPr>
        <p:spPr>
          <a:xfrm>
            <a:off x="9168692" y="4162427"/>
            <a:ext cx="1345674" cy="230187"/>
          </a:xfrm>
          <a:prstGeom prst="rect">
            <a:avLst/>
          </a:prstGeom>
          <a:noFill/>
        </p:spPr>
        <p:txBody>
          <a:bodyPr>
            <a:spAutoFit/>
          </a:bodyPr>
          <a:lstStyle/>
          <a:p>
            <a:pPr>
              <a:defRPr/>
            </a:pPr>
            <a:r>
              <a:rPr lang="en-GB" sz="900" b="0" spc="10" dirty="0"/>
              <a:t>0x40000000</a:t>
            </a:r>
          </a:p>
        </p:txBody>
      </p:sp>
      <p:sp>
        <p:nvSpPr>
          <p:cNvPr id="20" name="TextBox 19">
            <a:extLst>
              <a:ext uri="{FF2B5EF4-FFF2-40B4-BE49-F238E27FC236}">
                <a16:creationId xmlns:a16="http://schemas.microsoft.com/office/drawing/2014/main" id="{685B7FE2-B7EE-4F51-86A0-FDD114010061}"/>
              </a:ext>
            </a:extLst>
          </p:cNvPr>
          <p:cNvSpPr txBox="1"/>
          <p:nvPr/>
        </p:nvSpPr>
        <p:spPr>
          <a:xfrm>
            <a:off x="9168692" y="4294188"/>
            <a:ext cx="1345674" cy="230188"/>
          </a:xfrm>
          <a:prstGeom prst="rect">
            <a:avLst/>
          </a:prstGeom>
          <a:noFill/>
        </p:spPr>
        <p:txBody>
          <a:bodyPr>
            <a:spAutoFit/>
          </a:bodyPr>
          <a:lstStyle/>
          <a:p>
            <a:pPr>
              <a:defRPr/>
            </a:pPr>
            <a:r>
              <a:rPr lang="en-GB" sz="900" b="0" spc="10" dirty="0"/>
              <a:t>0x3FFFFFFF</a:t>
            </a:r>
          </a:p>
        </p:txBody>
      </p:sp>
      <p:sp>
        <p:nvSpPr>
          <p:cNvPr id="21" name="TextBox 20">
            <a:extLst>
              <a:ext uri="{FF2B5EF4-FFF2-40B4-BE49-F238E27FC236}">
                <a16:creationId xmlns:a16="http://schemas.microsoft.com/office/drawing/2014/main" id="{C3A74C8E-903F-4C8E-B4D2-8655AF485C89}"/>
              </a:ext>
            </a:extLst>
          </p:cNvPr>
          <p:cNvSpPr txBox="1"/>
          <p:nvPr/>
        </p:nvSpPr>
        <p:spPr>
          <a:xfrm>
            <a:off x="9179271" y="4778377"/>
            <a:ext cx="1345674" cy="230187"/>
          </a:xfrm>
          <a:prstGeom prst="rect">
            <a:avLst/>
          </a:prstGeom>
          <a:noFill/>
        </p:spPr>
        <p:txBody>
          <a:bodyPr>
            <a:spAutoFit/>
          </a:bodyPr>
          <a:lstStyle/>
          <a:p>
            <a:pPr>
              <a:defRPr/>
            </a:pPr>
            <a:r>
              <a:rPr lang="en-GB" sz="900" b="0" spc="10" dirty="0"/>
              <a:t>0x1FFFFFFF</a:t>
            </a:r>
          </a:p>
        </p:txBody>
      </p:sp>
      <p:sp>
        <p:nvSpPr>
          <p:cNvPr id="22" name="TextBox 21">
            <a:extLst>
              <a:ext uri="{FF2B5EF4-FFF2-40B4-BE49-F238E27FC236}">
                <a16:creationId xmlns:a16="http://schemas.microsoft.com/office/drawing/2014/main" id="{76D3AB2B-56A2-4516-929D-164053CDE568}"/>
              </a:ext>
            </a:extLst>
          </p:cNvPr>
          <p:cNvSpPr txBox="1"/>
          <p:nvPr/>
        </p:nvSpPr>
        <p:spPr>
          <a:xfrm>
            <a:off x="9177156" y="4643438"/>
            <a:ext cx="1345674" cy="230188"/>
          </a:xfrm>
          <a:prstGeom prst="rect">
            <a:avLst/>
          </a:prstGeom>
          <a:noFill/>
        </p:spPr>
        <p:txBody>
          <a:bodyPr>
            <a:spAutoFit/>
          </a:bodyPr>
          <a:lstStyle/>
          <a:p>
            <a:pPr>
              <a:defRPr/>
            </a:pPr>
            <a:r>
              <a:rPr lang="en-GB" sz="900" b="0" spc="10" dirty="0"/>
              <a:t>0x20000000</a:t>
            </a:r>
          </a:p>
        </p:txBody>
      </p:sp>
      <p:sp>
        <p:nvSpPr>
          <p:cNvPr id="23" name="TextBox 22">
            <a:extLst>
              <a:ext uri="{FF2B5EF4-FFF2-40B4-BE49-F238E27FC236}">
                <a16:creationId xmlns:a16="http://schemas.microsoft.com/office/drawing/2014/main" id="{7CE2E148-9677-48FD-8029-A6C065D074DE}"/>
              </a:ext>
            </a:extLst>
          </p:cNvPr>
          <p:cNvSpPr txBox="1"/>
          <p:nvPr/>
        </p:nvSpPr>
        <p:spPr>
          <a:xfrm>
            <a:off x="9175039" y="5129213"/>
            <a:ext cx="1345674" cy="230188"/>
          </a:xfrm>
          <a:prstGeom prst="rect">
            <a:avLst/>
          </a:prstGeom>
          <a:noFill/>
        </p:spPr>
        <p:txBody>
          <a:bodyPr>
            <a:spAutoFit/>
          </a:bodyPr>
          <a:lstStyle/>
          <a:p>
            <a:pPr>
              <a:defRPr/>
            </a:pPr>
            <a:r>
              <a:rPr lang="en-GB" sz="900" b="0" spc="10" dirty="0"/>
              <a:t>0x00000000</a:t>
            </a:r>
          </a:p>
        </p:txBody>
      </p:sp>
      <p:sp>
        <p:nvSpPr>
          <p:cNvPr id="24" name="Right Brace 23">
            <a:extLst>
              <a:ext uri="{FF2B5EF4-FFF2-40B4-BE49-F238E27FC236}">
                <a16:creationId xmlns:a16="http://schemas.microsoft.com/office/drawing/2014/main" id="{57B2AC3E-74ED-4EF9-932F-959D23CD2A18}"/>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ight Brace 24">
            <a:extLst>
              <a:ext uri="{FF2B5EF4-FFF2-40B4-BE49-F238E27FC236}">
                <a16:creationId xmlns:a16="http://schemas.microsoft.com/office/drawing/2014/main" id="{678F6064-76D3-46D5-A5FF-7700C71E5B88}"/>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Right Brace 25">
            <a:extLst>
              <a:ext uri="{FF2B5EF4-FFF2-40B4-BE49-F238E27FC236}">
                <a16:creationId xmlns:a16="http://schemas.microsoft.com/office/drawing/2014/main" id="{07DC40ED-E5F5-4A63-BD80-EEF29237CB51}"/>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7" name="TextBox 26">
            <a:extLst>
              <a:ext uri="{FF2B5EF4-FFF2-40B4-BE49-F238E27FC236}">
                <a16:creationId xmlns:a16="http://schemas.microsoft.com/office/drawing/2014/main" id="{A339E8D9-5FC1-40BC-8918-D3E4AF22CE2E}"/>
              </a:ext>
            </a:extLst>
          </p:cNvPr>
          <p:cNvSpPr txBox="1"/>
          <p:nvPr/>
        </p:nvSpPr>
        <p:spPr>
          <a:xfrm>
            <a:off x="10579957" y="4937127"/>
            <a:ext cx="935201" cy="230187"/>
          </a:xfrm>
          <a:prstGeom prst="rect">
            <a:avLst/>
          </a:prstGeom>
          <a:noFill/>
        </p:spPr>
        <p:txBody>
          <a:bodyPr>
            <a:spAutoFit/>
          </a:bodyPr>
          <a:lstStyle/>
          <a:p>
            <a:pPr>
              <a:defRPr/>
            </a:pPr>
            <a:r>
              <a:rPr lang="en-GB" sz="900" b="0" spc="10" dirty="0"/>
              <a:t>512MB</a:t>
            </a:r>
          </a:p>
        </p:txBody>
      </p:sp>
      <p:sp>
        <p:nvSpPr>
          <p:cNvPr id="28" name="TextBox 27">
            <a:extLst>
              <a:ext uri="{FF2B5EF4-FFF2-40B4-BE49-F238E27FC236}">
                <a16:creationId xmlns:a16="http://schemas.microsoft.com/office/drawing/2014/main" id="{7E9C535A-F264-4CF3-B739-41A0DB792025}"/>
              </a:ext>
            </a:extLst>
          </p:cNvPr>
          <p:cNvSpPr txBox="1"/>
          <p:nvPr/>
        </p:nvSpPr>
        <p:spPr>
          <a:xfrm>
            <a:off x="10579957" y="4470402"/>
            <a:ext cx="935201" cy="231775"/>
          </a:xfrm>
          <a:prstGeom prst="rect">
            <a:avLst/>
          </a:prstGeom>
          <a:noFill/>
        </p:spPr>
        <p:txBody>
          <a:bodyPr>
            <a:spAutoFit/>
          </a:bodyPr>
          <a:lstStyle/>
          <a:p>
            <a:pPr>
              <a:defRPr/>
            </a:pPr>
            <a:r>
              <a:rPr lang="en-GB" sz="900" b="0" spc="10" dirty="0"/>
              <a:t>512MB</a:t>
            </a:r>
          </a:p>
        </p:txBody>
      </p:sp>
      <p:sp>
        <p:nvSpPr>
          <p:cNvPr id="29" name="TextBox 28">
            <a:extLst>
              <a:ext uri="{FF2B5EF4-FFF2-40B4-BE49-F238E27FC236}">
                <a16:creationId xmlns:a16="http://schemas.microsoft.com/office/drawing/2014/main" id="{7CE5404C-25BE-4B10-96B0-690DC563363E}"/>
              </a:ext>
            </a:extLst>
          </p:cNvPr>
          <p:cNvSpPr txBox="1"/>
          <p:nvPr/>
        </p:nvSpPr>
        <p:spPr>
          <a:xfrm>
            <a:off x="10579957" y="4024314"/>
            <a:ext cx="935201" cy="231775"/>
          </a:xfrm>
          <a:prstGeom prst="rect">
            <a:avLst/>
          </a:prstGeom>
          <a:noFill/>
        </p:spPr>
        <p:txBody>
          <a:bodyPr>
            <a:spAutoFit/>
          </a:bodyPr>
          <a:lstStyle/>
          <a:p>
            <a:pPr>
              <a:defRPr/>
            </a:pPr>
            <a:r>
              <a:rPr lang="en-GB" sz="900" b="0" spc="10" dirty="0"/>
              <a:t>512MB</a:t>
            </a:r>
          </a:p>
        </p:txBody>
      </p:sp>
      <p:sp>
        <p:nvSpPr>
          <p:cNvPr id="30" name="Right Brace 29">
            <a:extLst>
              <a:ext uri="{FF2B5EF4-FFF2-40B4-BE49-F238E27FC236}">
                <a16:creationId xmlns:a16="http://schemas.microsoft.com/office/drawing/2014/main" id="{B2579C91-572B-48B7-979A-A46C3E6FACA9}"/>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1" name="TextBox 30">
            <a:extLst>
              <a:ext uri="{FF2B5EF4-FFF2-40B4-BE49-F238E27FC236}">
                <a16:creationId xmlns:a16="http://schemas.microsoft.com/office/drawing/2014/main" id="{CEE43F2A-1C45-492B-B044-98CA5A1FD36C}"/>
              </a:ext>
            </a:extLst>
          </p:cNvPr>
          <p:cNvSpPr txBox="1"/>
          <p:nvPr/>
        </p:nvSpPr>
        <p:spPr>
          <a:xfrm>
            <a:off x="10579957" y="3259139"/>
            <a:ext cx="935201" cy="231775"/>
          </a:xfrm>
          <a:prstGeom prst="rect">
            <a:avLst/>
          </a:prstGeom>
          <a:noFill/>
        </p:spPr>
        <p:txBody>
          <a:bodyPr>
            <a:spAutoFit/>
          </a:bodyPr>
          <a:lstStyle/>
          <a:p>
            <a:pPr>
              <a:defRPr/>
            </a:pPr>
            <a:r>
              <a:rPr lang="en-GB" sz="900" b="0" spc="10" dirty="0"/>
              <a:t>1GB</a:t>
            </a:r>
          </a:p>
        </p:txBody>
      </p:sp>
      <p:sp>
        <p:nvSpPr>
          <p:cNvPr id="32" name="Right Brace 31">
            <a:extLst>
              <a:ext uri="{FF2B5EF4-FFF2-40B4-BE49-F238E27FC236}">
                <a16:creationId xmlns:a16="http://schemas.microsoft.com/office/drawing/2014/main" id="{24F92124-7869-4065-A63E-A7184E55E272}"/>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3" name="TextBox 32">
            <a:extLst>
              <a:ext uri="{FF2B5EF4-FFF2-40B4-BE49-F238E27FC236}">
                <a16:creationId xmlns:a16="http://schemas.microsoft.com/office/drawing/2014/main" id="{09FAD7B3-58E5-4564-B7DF-8637FC7FE3BC}"/>
              </a:ext>
            </a:extLst>
          </p:cNvPr>
          <p:cNvSpPr txBox="1"/>
          <p:nvPr/>
        </p:nvSpPr>
        <p:spPr>
          <a:xfrm>
            <a:off x="10579957" y="2336802"/>
            <a:ext cx="935201" cy="230187"/>
          </a:xfrm>
          <a:prstGeom prst="rect">
            <a:avLst/>
          </a:prstGeom>
          <a:noFill/>
        </p:spPr>
        <p:txBody>
          <a:bodyPr>
            <a:spAutoFit/>
          </a:bodyPr>
          <a:lstStyle/>
          <a:p>
            <a:pPr>
              <a:defRPr/>
            </a:pPr>
            <a:r>
              <a:rPr lang="en-GB" sz="900" b="0" spc="10" dirty="0"/>
              <a:t>1GB</a:t>
            </a:r>
          </a:p>
        </p:txBody>
      </p:sp>
      <p:sp>
        <p:nvSpPr>
          <p:cNvPr id="34" name="Right Brace 33">
            <a:extLst>
              <a:ext uri="{FF2B5EF4-FFF2-40B4-BE49-F238E27FC236}">
                <a16:creationId xmlns:a16="http://schemas.microsoft.com/office/drawing/2014/main" id="{83E3742D-87E2-40AF-BECC-2D090A640920}"/>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TextBox 34">
            <a:extLst>
              <a:ext uri="{FF2B5EF4-FFF2-40B4-BE49-F238E27FC236}">
                <a16:creationId xmlns:a16="http://schemas.microsoft.com/office/drawing/2014/main" id="{79E6D234-D68E-4FF6-BAA2-A2C9B4853158}"/>
              </a:ext>
            </a:extLst>
          </p:cNvPr>
          <p:cNvSpPr txBox="1"/>
          <p:nvPr/>
        </p:nvSpPr>
        <p:spPr>
          <a:xfrm>
            <a:off x="10529177" y="1427163"/>
            <a:ext cx="935201" cy="230188"/>
          </a:xfrm>
          <a:prstGeom prst="rect">
            <a:avLst/>
          </a:prstGeom>
          <a:noFill/>
        </p:spPr>
        <p:txBody>
          <a:bodyPr>
            <a:spAutoFit/>
          </a:bodyPr>
          <a:lstStyle/>
          <a:p>
            <a:pPr>
              <a:defRPr/>
            </a:pPr>
            <a:r>
              <a:rPr lang="en-GB" sz="900" b="0" spc="10" dirty="0"/>
              <a:t>512MB</a:t>
            </a:r>
          </a:p>
        </p:txBody>
      </p:sp>
      <p:sp>
        <p:nvSpPr>
          <p:cNvPr id="36" name="TextBox 35">
            <a:extLst>
              <a:ext uri="{FF2B5EF4-FFF2-40B4-BE49-F238E27FC236}">
                <a16:creationId xmlns:a16="http://schemas.microsoft.com/office/drawing/2014/main" id="{C343CF8A-34C8-405B-9D25-BB88758B4F5F}"/>
              </a:ext>
            </a:extLst>
          </p:cNvPr>
          <p:cNvSpPr txBox="1"/>
          <p:nvPr/>
        </p:nvSpPr>
        <p:spPr>
          <a:xfrm>
            <a:off x="9139070" y="1527177"/>
            <a:ext cx="1345674" cy="231775"/>
          </a:xfrm>
          <a:prstGeom prst="rect">
            <a:avLst/>
          </a:prstGeom>
          <a:noFill/>
        </p:spPr>
        <p:txBody>
          <a:bodyPr>
            <a:spAutoFit/>
          </a:bodyPr>
          <a:lstStyle/>
          <a:p>
            <a:pPr algn="just">
              <a:defRPr/>
            </a:pPr>
            <a:r>
              <a:rPr lang="en-GB" sz="900" b="0" spc="10" dirty="0"/>
              <a:t>0xE00FFFFF</a:t>
            </a:r>
          </a:p>
        </p:txBody>
      </p:sp>
      <p:sp>
        <p:nvSpPr>
          <p:cNvPr id="37" name="TextBox 36">
            <a:extLst>
              <a:ext uri="{FF2B5EF4-FFF2-40B4-BE49-F238E27FC236}">
                <a16:creationId xmlns:a16="http://schemas.microsoft.com/office/drawing/2014/main" id="{3CA95303-0A5F-42F8-9DE8-5E3BAEF5AA4D}"/>
              </a:ext>
            </a:extLst>
          </p:cNvPr>
          <p:cNvSpPr txBox="1"/>
          <p:nvPr/>
        </p:nvSpPr>
        <p:spPr>
          <a:xfrm>
            <a:off x="9139070" y="1346202"/>
            <a:ext cx="1345674" cy="230187"/>
          </a:xfrm>
          <a:prstGeom prst="rect">
            <a:avLst/>
          </a:prstGeom>
          <a:noFill/>
        </p:spPr>
        <p:txBody>
          <a:bodyPr>
            <a:spAutoFit/>
          </a:bodyPr>
          <a:lstStyle/>
          <a:p>
            <a:pPr algn="just">
              <a:defRPr/>
            </a:pPr>
            <a:r>
              <a:rPr lang="en-GB" sz="900" b="0" spc="10" dirty="0"/>
              <a:t>0xE0100000</a:t>
            </a:r>
          </a:p>
        </p:txBody>
      </p:sp>
      <p:sp>
        <p:nvSpPr>
          <p:cNvPr id="38" name="Rectangle 37">
            <a:extLst>
              <a:ext uri="{FF2B5EF4-FFF2-40B4-BE49-F238E27FC236}">
                <a16:creationId xmlns:a16="http://schemas.microsoft.com/office/drawing/2014/main" id="{79EBC101-09EF-4073-A3B1-8639CE2DDCEF}"/>
              </a:ext>
            </a:extLst>
          </p:cNvPr>
          <p:cNvSpPr/>
          <p:nvPr/>
        </p:nvSpPr>
        <p:spPr bwMode="auto">
          <a:xfrm>
            <a:off x="6566210" y="4294189"/>
            <a:ext cx="3516070" cy="9953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9" name="Rectangle 38">
            <a:extLst>
              <a:ext uri="{FF2B5EF4-FFF2-40B4-BE49-F238E27FC236}">
                <a16:creationId xmlns:a16="http://schemas.microsoft.com/office/drawing/2014/main" id="{E9A322B0-CCD0-4DD0-8782-4CD87FE4C503}"/>
              </a:ext>
            </a:extLst>
          </p:cNvPr>
          <p:cNvSpPr/>
          <p:nvPr/>
        </p:nvSpPr>
        <p:spPr bwMode="auto">
          <a:xfrm>
            <a:off x="6566210" y="2928713"/>
            <a:ext cx="3516070" cy="96225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123270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Device 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433187" cy="4086225"/>
          </a:xfrm>
        </p:spPr>
        <p:txBody>
          <a:bodyPr wrap="square" numCol="1" anchor="t" anchorCtr="0" compatLnSpc="1">
            <a:prstTxWarp prst="textNoShape">
              <a:avLst/>
            </a:prstTxWarp>
          </a:bodyPr>
          <a:lstStyle/>
          <a:p>
            <a:r>
              <a:rPr lang="en-GB" dirty="0"/>
              <a:t>Peripheral region</a:t>
            </a:r>
            <a:endParaRPr lang="en-US" altLang="en-US" dirty="0">
              <a:ea typeface="ＭＳ Ｐゴシック" panose="020B0600070205080204" pitchFamily="34" charset="-128"/>
            </a:endParaRPr>
          </a:p>
          <a:p>
            <a:pPr marL="742950" lvl="1" indent="-285750"/>
            <a:r>
              <a:rPr lang="en-GB" dirty="0"/>
              <a:t>Primarily used for peripherals, such as advanced high-performance bus (AHB) or advanced peripheral bus (APB) peripherals</a:t>
            </a:r>
          </a:p>
          <a:p>
            <a:pPr marL="742950" lvl="1" indent="-285750" algn="just"/>
            <a:r>
              <a:rPr lang="en-GB" dirty="0"/>
              <a:t>On-chip peripherals </a:t>
            </a:r>
          </a:p>
          <a:p>
            <a:r>
              <a:rPr lang="en-GB" dirty="0"/>
              <a:t>External device region</a:t>
            </a:r>
            <a:endParaRPr lang="en-US" altLang="en-US" dirty="0">
              <a:ea typeface="ＭＳ Ｐゴシック" panose="020B0600070205080204" pitchFamily="34" charset="-128"/>
            </a:endParaRPr>
          </a:p>
          <a:p>
            <a:pPr marL="742950" lvl="1" indent="-285750" algn="just"/>
            <a:r>
              <a:rPr lang="en-GB" dirty="0"/>
              <a:t>Primarily used to map to external devices</a:t>
            </a:r>
          </a:p>
          <a:p>
            <a:pPr marL="742950" lvl="1" indent="-285750" algn="just"/>
            <a:r>
              <a:rPr lang="en-GB" dirty="0"/>
              <a:t>Off-chip devices, such as secure digital (SD) cards</a:t>
            </a:r>
            <a:endParaRPr lang="en-US" altLang="en-US" dirty="0">
              <a:ea typeface="ＭＳ Ｐゴシック" panose="020B0600070205080204" pitchFamily="34" charset="-128"/>
            </a:endParaRPr>
          </a:p>
          <a:p>
            <a:pPr marL="742950" lvl="1" indent="-285750" algn="just"/>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1FBC2A5-6179-495D-824C-4C8A82270544}"/>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Reserved</a:t>
            </a:r>
          </a:p>
        </p:txBody>
      </p:sp>
      <p:sp>
        <p:nvSpPr>
          <p:cNvPr id="6" name="Rectangle 5">
            <a:extLst>
              <a:ext uri="{FF2B5EF4-FFF2-40B4-BE49-F238E27FC236}">
                <a16:creationId xmlns:a16="http://schemas.microsoft.com/office/drawing/2014/main" id="{2F3378F3-1448-4FF3-9A46-37A37F099563}"/>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Device</a:t>
            </a:r>
          </a:p>
        </p:txBody>
      </p:sp>
      <p:sp>
        <p:nvSpPr>
          <p:cNvPr id="7" name="Rectangle 6">
            <a:extLst>
              <a:ext uri="{FF2B5EF4-FFF2-40B4-BE49-F238E27FC236}">
                <a16:creationId xmlns:a16="http://schemas.microsoft.com/office/drawing/2014/main" id="{679FF811-5346-47CD-8DA0-5056B6EC42B5}"/>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8" name="Rectangle 7">
            <a:extLst>
              <a:ext uri="{FF2B5EF4-FFF2-40B4-BE49-F238E27FC236}">
                <a16:creationId xmlns:a16="http://schemas.microsoft.com/office/drawing/2014/main" id="{769C1027-E790-4393-93F8-04C1F93A1630}"/>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9" name="Rectangle 8">
            <a:extLst>
              <a:ext uri="{FF2B5EF4-FFF2-40B4-BE49-F238E27FC236}">
                <a16:creationId xmlns:a16="http://schemas.microsoft.com/office/drawing/2014/main" id="{35A91558-D76A-4F40-AC20-44515624E6DA}"/>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10" name="Rectangle 9">
            <a:extLst>
              <a:ext uri="{FF2B5EF4-FFF2-40B4-BE49-F238E27FC236}">
                <a16:creationId xmlns:a16="http://schemas.microsoft.com/office/drawing/2014/main" id="{4E81AF6D-07C7-4225-9640-8831BD5E7E8A}"/>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11" name="TextBox 10">
            <a:extLst>
              <a:ext uri="{FF2B5EF4-FFF2-40B4-BE49-F238E27FC236}">
                <a16:creationId xmlns:a16="http://schemas.microsoft.com/office/drawing/2014/main" id="{26150C38-03FC-4039-B9E8-42210875C541}"/>
              </a:ext>
            </a:extLst>
          </p:cNvPr>
          <p:cNvSpPr txBox="1"/>
          <p:nvPr/>
        </p:nvSpPr>
        <p:spPr>
          <a:xfrm>
            <a:off x="9151766" y="1082677"/>
            <a:ext cx="1345674" cy="230187"/>
          </a:xfrm>
          <a:prstGeom prst="rect">
            <a:avLst/>
          </a:prstGeom>
          <a:noFill/>
        </p:spPr>
        <p:txBody>
          <a:bodyPr>
            <a:spAutoFit/>
          </a:bodyPr>
          <a:lstStyle/>
          <a:p>
            <a:pPr>
              <a:defRPr/>
            </a:pPr>
            <a:r>
              <a:rPr lang="en-GB" sz="900" b="0" spc="10" dirty="0"/>
              <a:t>0xFFFFFFFF</a:t>
            </a:r>
          </a:p>
        </p:txBody>
      </p:sp>
      <p:sp>
        <p:nvSpPr>
          <p:cNvPr id="12" name="TextBox 11">
            <a:extLst>
              <a:ext uri="{FF2B5EF4-FFF2-40B4-BE49-F238E27FC236}">
                <a16:creationId xmlns:a16="http://schemas.microsoft.com/office/drawing/2014/main" id="{AA57666C-C752-400F-B9CC-046DEDB4F40A}"/>
              </a:ext>
            </a:extLst>
          </p:cNvPr>
          <p:cNvSpPr txBox="1"/>
          <p:nvPr/>
        </p:nvSpPr>
        <p:spPr>
          <a:xfrm>
            <a:off x="9130607" y="1749427"/>
            <a:ext cx="1345674" cy="231775"/>
          </a:xfrm>
          <a:prstGeom prst="rect">
            <a:avLst/>
          </a:prstGeom>
          <a:noFill/>
        </p:spPr>
        <p:txBody>
          <a:bodyPr>
            <a:spAutoFit/>
          </a:bodyPr>
          <a:lstStyle/>
          <a:p>
            <a:pPr algn="just">
              <a:defRPr/>
            </a:pPr>
            <a:r>
              <a:rPr lang="en-GB" sz="900" b="0" spc="10" dirty="0"/>
              <a:t>0xE0000000</a:t>
            </a:r>
          </a:p>
        </p:txBody>
      </p:sp>
      <p:sp>
        <p:nvSpPr>
          <p:cNvPr id="13" name="Rectangle 12">
            <a:extLst>
              <a:ext uri="{FF2B5EF4-FFF2-40B4-BE49-F238E27FC236}">
                <a16:creationId xmlns:a16="http://schemas.microsoft.com/office/drawing/2014/main" id="{41637658-F566-40C0-BA53-AB3D341ED1A3}"/>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Private Peripheral Bus</a:t>
            </a:r>
            <a:endParaRPr lang="en-GB" sz="1050" dirty="0"/>
          </a:p>
        </p:txBody>
      </p:sp>
      <p:sp>
        <p:nvSpPr>
          <p:cNvPr id="14" name="TextBox 13">
            <a:extLst>
              <a:ext uri="{FF2B5EF4-FFF2-40B4-BE49-F238E27FC236}">
                <a16:creationId xmlns:a16="http://schemas.microsoft.com/office/drawing/2014/main" id="{0335F5B1-9C6C-43D4-A221-97D53E89EF05}"/>
              </a:ext>
            </a:extLst>
          </p:cNvPr>
          <p:cNvSpPr txBox="1"/>
          <p:nvPr/>
        </p:nvSpPr>
        <p:spPr>
          <a:xfrm>
            <a:off x="9151766" y="1914527"/>
            <a:ext cx="1345674" cy="230187"/>
          </a:xfrm>
          <a:prstGeom prst="rect">
            <a:avLst/>
          </a:prstGeom>
          <a:noFill/>
        </p:spPr>
        <p:txBody>
          <a:bodyPr>
            <a:spAutoFit/>
          </a:bodyPr>
          <a:lstStyle/>
          <a:p>
            <a:pPr>
              <a:defRPr/>
            </a:pPr>
            <a:r>
              <a:rPr lang="en-GB" sz="900" b="0" spc="10" dirty="0"/>
              <a:t>0xDFFFFFFF</a:t>
            </a:r>
          </a:p>
        </p:txBody>
      </p:sp>
      <p:sp>
        <p:nvSpPr>
          <p:cNvPr id="15" name="TextBox 14">
            <a:extLst>
              <a:ext uri="{FF2B5EF4-FFF2-40B4-BE49-F238E27FC236}">
                <a16:creationId xmlns:a16="http://schemas.microsoft.com/office/drawing/2014/main" id="{05D0A99D-9FD9-466B-8628-A3068525E6D6}"/>
              </a:ext>
            </a:extLst>
          </p:cNvPr>
          <p:cNvSpPr txBox="1"/>
          <p:nvPr/>
        </p:nvSpPr>
        <p:spPr>
          <a:xfrm>
            <a:off x="9164461" y="2722563"/>
            <a:ext cx="1345674" cy="230188"/>
          </a:xfrm>
          <a:prstGeom prst="rect">
            <a:avLst/>
          </a:prstGeom>
          <a:noFill/>
        </p:spPr>
        <p:txBody>
          <a:bodyPr>
            <a:spAutoFit/>
          </a:bodyPr>
          <a:lstStyle/>
          <a:p>
            <a:pPr>
              <a:defRPr/>
            </a:pPr>
            <a:r>
              <a:rPr lang="en-GB" sz="900" b="0" spc="10" dirty="0"/>
              <a:t>0xA0000000</a:t>
            </a:r>
          </a:p>
        </p:txBody>
      </p:sp>
      <p:sp>
        <p:nvSpPr>
          <p:cNvPr id="16" name="TextBox 15">
            <a:extLst>
              <a:ext uri="{FF2B5EF4-FFF2-40B4-BE49-F238E27FC236}">
                <a16:creationId xmlns:a16="http://schemas.microsoft.com/office/drawing/2014/main" id="{08B67466-BD8B-49CC-A0F7-C7704CD4DE42}"/>
              </a:ext>
            </a:extLst>
          </p:cNvPr>
          <p:cNvSpPr txBox="1"/>
          <p:nvPr/>
        </p:nvSpPr>
        <p:spPr>
          <a:xfrm>
            <a:off x="9162344" y="2867027"/>
            <a:ext cx="1345674" cy="230187"/>
          </a:xfrm>
          <a:prstGeom prst="rect">
            <a:avLst/>
          </a:prstGeom>
          <a:noFill/>
        </p:spPr>
        <p:txBody>
          <a:bodyPr>
            <a:spAutoFit/>
          </a:bodyPr>
          <a:lstStyle/>
          <a:p>
            <a:pPr>
              <a:defRPr/>
            </a:pPr>
            <a:r>
              <a:rPr lang="en-GB" sz="900" b="0" spc="10" dirty="0"/>
              <a:t>0x9FFFFFFF</a:t>
            </a:r>
          </a:p>
        </p:txBody>
      </p:sp>
      <p:sp>
        <p:nvSpPr>
          <p:cNvPr id="17" name="TextBox 16">
            <a:extLst>
              <a:ext uri="{FF2B5EF4-FFF2-40B4-BE49-F238E27FC236}">
                <a16:creationId xmlns:a16="http://schemas.microsoft.com/office/drawing/2014/main" id="{7CFBD45A-A8CB-4E4C-9B59-CBEE4F7CF677}"/>
              </a:ext>
            </a:extLst>
          </p:cNvPr>
          <p:cNvSpPr txBox="1"/>
          <p:nvPr/>
        </p:nvSpPr>
        <p:spPr>
          <a:xfrm>
            <a:off x="9175039" y="3668713"/>
            <a:ext cx="1345674" cy="230188"/>
          </a:xfrm>
          <a:prstGeom prst="rect">
            <a:avLst/>
          </a:prstGeom>
          <a:noFill/>
        </p:spPr>
        <p:txBody>
          <a:bodyPr>
            <a:spAutoFit/>
          </a:bodyPr>
          <a:lstStyle/>
          <a:p>
            <a:pPr>
              <a:defRPr/>
            </a:pPr>
            <a:r>
              <a:rPr lang="en-GB" sz="900" b="0" spc="10" dirty="0"/>
              <a:t>0x60000000</a:t>
            </a:r>
          </a:p>
        </p:txBody>
      </p:sp>
      <p:sp>
        <p:nvSpPr>
          <p:cNvPr id="18" name="TextBox 17">
            <a:extLst>
              <a:ext uri="{FF2B5EF4-FFF2-40B4-BE49-F238E27FC236}">
                <a16:creationId xmlns:a16="http://schemas.microsoft.com/office/drawing/2014/main" id="{91B02BC4-43F6-4F94-9233-BA152E7D3DFC}"/>
              </a:ext>
            </a:extLst>
          </p:cNvPr>
          <p:cNvSpPr txBox="1"/>
          <p:nvPr/>
        </p:nvSpPr>
        <p:spPr>
          <a:xfrm>
            <a:off x="9168692" y="3830638"/>
            <a:ext cx="1345674" cy="230188"/>
          </a:xfrm>
          <a:prstGeom prst="rect">
            <a:avLst/>
          </a:prstGeom>
          <a:noFill/>
        </p:spPr>
        <p:txBody>
          <a:bodyPr>
            <a:spAutoFit/>
          </a:bodyPr>
          <a:lstStyle/>
          <a:p>
            <a:pPr>
              <a:defRPr/>
            </a:pPr>
            <a:r>
              <a:rPr lang="en-GB" sz="900" b="0" spc="10" dirty="0"/>
              <a:t>0x5FFFFFFF</a:t>
            </a:r>
          </a:p>
        </p:txBody>
      </p:sp>
      <p:sp>
        <p:nvSpPr>
          <p:cNvPr id="19" name="TextBox 18">
            <a:extLst>
              <a:ext uri="{FF2B5EF4-FFF2-40B4-BE49-F238E27FC236}">
                <a16:creationId xmlns:a16="http://schemas.microsoft.com/office/drawing/2014/main" id="{A853CBD6-37BB-4D17-84E8-9B69F68D0608}"/>
              </a:ext>
            </a:extLst>
          </p:cNvPr>
          <p:cNvSpPr txBox="1"/>
          <p:nvPr/>
        </p:nvSpPr>
        <p:spPr>
          <a:xfrm>
            <a:off x="9168692" y="4162427"/>
            <a:ext cx="1345674" cy="230187"/>
          </a:xfrm>
          <a:prstGeom prst="rect">
            <a:avLst/>
          </a:prstGeom>
          <a:noFill/>
        </p:spPr>
        <p:txBody>
          <a:bodyPr>
            <a:spAutoFit/>
          </a:bodyPr>
          <a:lstStyle/>
          <a:p>
            <a:pPr>
              <a:defRPr/>
            </a:pPr>
            <a:r>
              <a:rPr lang="en-GB" sz="900" b="0" spc="10" dirty="0"/>
              <a:t>0x40000000</a:t>
            </a:r>
          </a:p>
        </p:txBody>
      </p:sp>
      <p:sp>
        <p:nvSpPr>
          <p:cNvPr id="20" name="TextBox 19">
            <a:extLst>
              <a:ext uri="{FF2B5EF4-FFF2-40B4-BE49-F238E27FC236}">
                <a16:creationId xmlns:a16="http://schemas.microsoft.com/office/drawing/2014/main" id="{02DACE5F-2407-46E6-9556-EDF1D518815A}"/>
              </a:ext>
            </a:extLst>
          </p:cNvPr>
          <p:cNvSpPr txBox="1"/>
          <p:nvPr/>
        </p:nvSpPr>
        <p:spPr>
          <a:xfrm>
            <a:off x="9168692" y="4294188"/>
            <a:ext cx="1345674" cy="230188"/>
          </a:xfrm>
          <a:prstGeom prst="rect">
            <a:avLst/>
          </a:prstGeom>
          <a:noFill/>
        </p:spPr>
        <p:txBody>
          <a:bodyPr>
            <a:spAutoFit/>
          </a:bodyPr>
          <a:lstStyle/>
          <a:p>
            <a:pPr>
              <a:defRPr/>
            </a:pPr>
            <a:r>
              <a:rPr lang="en-GB" sz="900" b="0" spc="10" dirty="0"/>
              <a:t>0x3FFFFFFF</a:t>
            </a:r>
          </a:p>
        </p:txBody>
      </p:sp>
      <p:sp>
        <p:nvSpPr>
          <p:cNvPr id="21" name="TextBox 20">
            <a:extLst>
              <a:ext uri="{FF2B5EF4-FFF2-40B4-BE49-F238E27FC236}">
                <a16:creationId xmlns:a16="http://schemas.microsoft.com/office/drawing/2014/main" id="{1AD63AD9-FA6D-4DB0-8755-5461B714B305}"/>
              </a:ext>
            </a:extLst>
          </p:cNvPr>
          <p:cNvSpPr txBox="1"/>
          <p:nvPr/>
        </p:nvSpPr>
        <p:spPr>
          <a:xfrm>
            <a:off x="9179271" y="4778377"/>
            <a:ext cx="1345674" cy="230187"/>
          </a:xfrm>
          <a:prstGeom prst="rect">
            <a:avLst/>
          </a:prstGeom>
          <a:noFill/>
        </p:spPr>
        <p:txBody>
          <a:bodyPr>
            <a:spAutoFit/>
          </a:bodyPr>
          <a:lstStyle/>
          <a:p>
            <a:pPr>
              <a:defRPr/>
            </a:pPr>
            <a:r>
              <a:rPr lang="en-GB" sz="900" b="0" spc="10" dirty="0"/>
              <a:t>0x1FFFFFFF</a:t>
            </a:r>
          </a:p>
        </p:txBody>
      </p:sp>
      <p:sp>
        <p:nvSpPr>
          <p:cNvPr id="22" name="TextBox 21">
            <a:extLst>
              <a:ext uri="{FF2B5EF4-FFF2-40B4-BE49-F238E27FC236}">
                <a16:creationId xmlns:a16="http://schemas.microsoft.com/office/drawing/2014/main" id="{B6674271-C28E-408A-9A41-1085487FEB58}"/>
              </a:ext>
            </a:extLst>
          </p:cNvPr>
          <p:cNvSpPr txBox="1"/>
          <p:nvPr/>
        </p:nvSpPr>
        <p:spPr>
          <a:xfrm>
            <a:off x="9177156" y="4643438"/>
            <a:ext cx="1345674" cy="230188"/>
          </a:xfrm>
          <a:prstGeom prst="rect">
            <a:avLst/>
          </a:prstGeom>
          <a:noFill/>
        </p:spPr>
        <p:txBody>
          <a:bodyPr>
            <a:spAutoFit/>
          </a:bodyPr>
          <a:lstStyle/>
          <a:p>
            <a:pPr>
              <a:defRPr/>
            </a:pPr>
            <a:r>
              <a:rPr lang="en-GB" sz="900" b="0" spc="10" dirty="0"/>
              <a:t>0x20000000</a:t>
            </a:r>
          </a:p>
        </p:txBody>
      </p:sp>
      <p:sp>
        <p:nvSpPr>
          <p:cNvPr id="23" name="TextBox 22">
            <a:extLst>
              <a:ext uri="{FF2B5EF4-FFF2-40B4-BE49-F238E27FC236}">
                <a16:creationId xmlns:a16="http://schemas.microsoft.com/office/drawing/2014/main" id="{A049A5E1-3E48-49D3-84A3-B6174E6220C7}"/>
              </a:ext>
            </a:extLst>
          </p:cNvPr>
          <p:cNvSpPr txBox="1"/>
          <p:nvPr/>
        </p:nvSpPr>
        <p:spPr>
          <a:xfrm>
            <a:off x="9175039" y="5129213"/>
            <a:ext cx="1345674" cy="230188"/>
          </a:xfrm>
          <a:prstGeom prst="rect">
            <a:avLst/>
          </a:prstGeom>
          <a:noFill/>
        </p:spPr>
        <p:txBody>
          <a:bodyPr>
            <a:spAutoFit/>
          </a:bodyPr>
          <a:lstStyle/>
          <a:p>
            <a:pPr>
              <a:defRPr/>
            </a:pPr>
            <a:r>
              <a:rPr lang="en-GB" sz="900" b="0" spc="10" dirty="0"/>
              <a:t>0x00000000</a:t>
            </a:r>
          </a:p>
        </p:txBody>
      </p:sp>
      <p:sp>
        <p:nvSpPr>
          <p:cNvPr id="24" name="Right Brace 23">
            <a:extLst>
              <a:ext uri="{FF2B5EF4-FFF2-40B4-BE49-F238E27FC236}">
                <a16:creationId xmlns:a16="http://schemas.microsoft.com/office/drawing/2014/main" id="{E1022657-7332-4CA7-B20F-451CF8F66A4C}"/>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ight Brace 24">
            <a:extLst>
              <a:ext uri="{FF2B5EF4-FFF2-40B4-BE49-F238E27FC236}">
                <a16:creationId xmlns:a16="http://schemas.microsoft.com/office/drawing/2014/main" id="{06A26F34-CB31-48C3-974A-AB83E434E97E}"/>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Right Brace 25">
            <a:extLst>
              <a:ext uri="{FF2B5EF4-FFF2-40B4-BE49-F238E27FC236}">
                <a16:creationId xmlns:a16="http://schemas.microsoft.com/office/drawing/2014/main" id="{F19248F2-D74C-45B8-AA24-4A0E24FE81E5}"/>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7" name="TextBox 26">
            <a:extLst>
              <a:ext uri="{FF2B5EF4-FFF2-40B4-BE49-F238E27FC236}">
                <a16:creationId xmlns:a16="http://schemas.microsoft.com/office/drawing/2014/main" id="{0B285F60-017E-4B8B-A4DE-9F26AC1E37EA}"/>
              </a:ext>
            </a:extLst>
          </p:cNvPr>
          <p:cNvSpPr txBox="1"/>
          <p:nvPr/>
        </p:nvSpPr>
        <p:spPr>
          <a:xfrm>
            <a:off x="10579957" y="4937127"/>
            <a:ext cx="935201" cy="230187"/>
          </a:xfrm>
          <a:prstGeom prst="rect">
            <a:avLst/>
          </a:prstGeom>
          <a:noFill/>
        </p:spPr>
        <p:txBody>
          <a:bodyPr>
            <a:spAutoFit/>
          </a:bodyPr>
          <a:lstStyle/>
          <a:p>
            <a:pPr>
              <a:defRPr/>
            </a:pPr>
            <a:r>
              <a:rPr lang="en-GB" sz="900" b="0" spc="10" dirty="0"/>
              <a:t>512MB</a:t>
            </a:r>
          </a:p>
        </p:txBody>
      </p:sp>
      <p:sp>
        <p:nvSpPr>
          <p:cNvPr id="28" name="TextBox 27">
            <a:extLst>
              <a:ext uri="{FF2B5EF4-FFF2-40B4-BE49-F238E27FC236}">
                <a16:creationId xmlns:a16="http://schemas.microsoft.com/office/drawing/2014/main" id="{7E1A010E-160E-451F-A56F-2AC2F3A1D965}"/>
              </a:ext>
            </a:extLst>
          </p:cNvPr>
          <p:cNvSpPr txBox="1"/>
          <p:nvPr/>
        </p:nvSpPr>
        <p:spPr>
          <a:xfrm>
            <a:off x="10579957" y="4470402"/>
            <a:ext cx="935201" cy="231775"/>
          </a:xfrm>
          <a:prstGeom prst="rect">
            <a:avLst/>
          </a:prstGeom>
          <a:noFill/>
        </p:spPr>
        <p:txBody>
          <a:bodyPr>
            <a:spAutoFit/>
          </a:bodyPr>
          <a:lstStyle/>
          <a:p>
            <a:pPr>
              <a:defRPr/>
            </a:pPr>
            <a:r>
              <a:rPr lang="en-GB" sz="900" b="0" spc="10" dirty="0"/>
              <a:t>512MB</a:t>
            </a:r>
          </a:p>
        </p:txBody>
      </p:sp>
      <p:sp>
        <p:nvSpPr>
          <p:cNvPr id="29" name="TextBox 28">
            <a:extLst>
              <a:ext uri="{FF2B5EF4-FFF2-40B4-BE49-F238E27FC236}">
                <a16:creationId xmlns:a16="http://schemas.microsoft.com/office/drawing/2014/main" id="{19633573-37D9-48E4-88AF-FF34B6F3368A}"/>
              </a:ext>
            </a:extLst>
          </p:cNvPr>
          <p:cNvSpPr txBox="1"/>
          <p:nvPr/>
        </p:nvSpPr>
        <p:spPr>
          <a:xfrm>
            <a:off x="10579957" y="4024314"/>
            <a:ext cx="935201" cy="231775"/>
          </a:xfrm>
          <a:prstGeom prst="rect">
            <a:avLst/>
          </a:prstGeom>
          <a:noFill/>
        </p:spPr>
        <p:txBody>
          <a:bodyPr>
            <a:spAutoFit/>
          </a:bodyPr>
          <a:lstStyle/>
          <a:p>
            <a:pPr>
              <a:defRPr/>
            </a:pPr>
            <a:r>
              <a:rPr lang="en-GB" sz="900" b="0" spc="10" dirty="0"/>
              <a:t>512MB</a:t>
            </a:r>
          </a:p>
        </p:txBody>
      </p:sp>
      <p:sp>
        <p:nvSpPr>
          <p:cNvPr id="30" name="Right Brace 29">
            <a:extLst>
              <a:ext uri="{FF2B5EF4-FFF2-40B4-BE49-F238E27FC236}">
                <a16:creationId xmlns:a16="http://schemas.microsoft.com/office/drawing/2014/main" id="{878CF23C-7EE1-4F01-A8EF-BAE78E8C2AC6}"/>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1" name="TextBox 30">
            <a:extLst>
              <a:ext uri="{FF2B5EF4-FFF2-40B4-BE49-F238E27FC236}">
                <a16:creationId xmlns:a16="http://schemas.microsoft.com/office/drawing/2014/main" id="{0943ABC2-5784-4EDD-B99D-6951D1066A82}"/>
              </a:ext>
            </a:extLst>
          </p:cNvPr>
          <p:cNvSpPr txBox="1"/>
          <p:nvPr/>
        </p:nvSpPr>
        <p:spPr>
          <a:xfrm>
            <a:off x="10579957" y="3259139"/>
            <a:ext cx="935201" cy="231775"/>
          </a:xfrm>
          <a:prstGeom prst="rect">
            <a:avLst/>
          </a:prstGeom>
          <a:noFill/>
        </p:spPr>
        <p:txBody>
          <a:bodyPr>
            <a:spAutoFit/>
          </a:bodyPr>
          <a:lstStyle/>
          <a:p>
            <a:pPr>
              <a:defRPr/>
            </a:pPr>
            <a:r>
              <a:rPr lang="en-GB" sz="900" b="0" spc="10" dirty="0"/>
              <a:t>1GB</a:t>
            </a:r>
          </a:p>
        </p:txBody>
      </p:sp>
      <p:sp>
        <p:nvSpPr>
          <p:cNvPr id="32" name="Right Brace 31">
            <a:extLst>
              <a:ext uri="{FF2B5EF4-FFF2-40B4-BE49-F238E27FC236}">
                <a16:creationId xmlns:a16="http://schemas.microsoft.com/office/drawing/2014/main" id="{A6671F84-2A7B-4D1D-B738-6604CB7F6F8B}"/>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3" name="TextBox 32">
            <a:extLst>
              <a:ext uri="{FF2B5EF4-FFF2-40B4-BE49-F238E27FC236}">
                <a16:creationId xmlns:a16="http://schemas.microsoft.com/office/drawing/2014/main" id="{3E6AD0C4-725C-49EF-A95C-C543C4D5DCDE}"/>
              </a:ext>
            </a:extLst>
          </p:cNvPr>
          <p:cNvSpPr txBox="1"/>
          <p:nvPr/>
        </p:nvSpPr>
        <p:spPr>
          <a:xfrm>
            <a:off x="10579957" y="2336802"/>
            <a:ext cx="935201" cy="230187"/>
          </a:xfrm>
          <a:prstGeom prst="rect">
            <a:avLst/>
          </a:prstGeom>
          <a:noFill/>
        </p:spPr>
        <p:txBody>
          <a:bodyPr>
            <a:spAutoFit/>
          </a:bodyPr>
          <a:lstStyle/>
          <a:p>
            <a:pPr>
              <a:defRPr/>
            </a:pPr>
            <a:r>
              <a:rPr lang="en-GB" sz="900" b="0" spc="10" dirty="0"/>
              <a:t>1GB</a:t>
            </a:r>
          </a:p>
        </p:txBody>
      </p:sp>
      <p:sp>
        <p:nvSpPr>
          <p:cNvPr id="34" name="Right Brace 33">
            <a:extLst>
              <a:ext uri="{FF2B5EF4-FFF2-40B4-BE49-F238E27FC236}">
                <a16:creationId xmlns:a16="http://schemas.microsoft.com/office/drawing/2014/main" id="{83B2AFC2-F42D-45C2-927C-2680C667054B}"/>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TextBox 34">
            <a:extLst>
              <a:ext uri="{FF2B5EF4-FFF2-40B4-BE49-F238E27FC236}">
                <a16:creationId xmlns:a16="http://schemas.microsoft.com/office/drawing/2014/main" id="{3B8BEC3F-AE0F-4C01-B923-E9AC91944C09}"/>
              </a:ext>
            </a:extLst>
          </p:cNvPr>
          <p:cNvSpPr txBox="1"/>
          <p:nvPr/>
        </p:nvSpPr>
        <p:spPr>
          <a:xfrm>
            <a:off x="10529177" y="1427163"/>
            <a:ext cx="935201" cy="230188"/>
          </a:xfrm>
          <a:prstGeom prst="rect">
            <a:avLst/>
          </a:prstGeom>
          <a:noFill/>
        </p:spPr>
        <p:txBody>
          <a:bodyPr>
            <a:spAutoFit/>
          </a:bodyPr>
          <a:lstStyle/>
          <a:p>
            <a:pPr>
              <a:defRPr/>
            </a:pPr>
            <a:r>
              <a:rPr lang="en-GB" sz="900" b="0" spc="10" dirty="0"/>
              <a:t>512MB</a:t>
            </a:r>
          </a:p>
        </p:txBody>
      </p:sp>
      <p:sp>
        <p:nvSpPr>
          <p:cNvPr id="36" name="TextBox 35">
            <a:extLst>
              <a:ext uri="{FF2B5EF4-FFF2-40B4-BE49-F238E27FC236}">
                <a16:creationId xmlns:a16="http://schemas.microsoft.com/office/drawing/2014/main" id="{20385F86-604C-44AC-81B9-4E8AE0197ADD}"/>
              </a:ext>
            </a:extLst>
          </p:cNvPr>
          <p:cNvSpPr txBox="1"/>
          <p:nvPr/>
        </p:nvSpPr>
        <p:spPr>
          <a:xfrm>
            <a:off x="9139070" y="1527177"/>
            <a:ext cx="1345674" cy="231775"/>
          </a:xfrm>
          <a:prstGeom prst="rect">
            <a:avLst/>
          </a:prstGeom>
          <a:noFill/>
        </p:spPr>
        <p:txBody>
          <a:bodyPr>
            <a:spAutoFit/>
          </a:bodyPr>
          <a:lstStyle/>
          <a:p>
            <a:pPr algn="just">
              <a:defRPr/>
            </a:pPr>
            <a:r>
              <a:rPr lang="en-GB" sz="900" b="0" spc="10" dirty="0"/>
              <a:t>0xE00FFFFF</a:t>
            </a:r>
          </a:p>
        </p:txBody>
      </p:sp>
      <p:sp>
        <p:nvSpPr>
          <p:cNvPr id="37" name="TextBox 36">
            <a:extLst>
              <a:ext uri="{FF2B5EF4-FFF2-40B4-BE49-F238E27FC236}">
                <a16:creationId xmlns:a16="http://schemas.microsoft.com/office/drawing/2014/main" id="{8129258D-C843-4198-B69C-1558F756670A}"/>
              </a:ext>
            </a:extLst>
          </p:cNvPr>
          <p:cNvSpPr txBox="1"/>
          <p:nvPr/>
        </p:nvSpPr>
        <p:spPr>
          <a:xfrm>
            <a:off x="9139070" y="1346202"/>
            <a:ext cx="1345674" cy="230187"/>
          </a:xfrm>
          <a:prstGeom prst="rect">
            <a:avLst/>
          </a:prstGeom>
          <a:noFill/>
        </p:spPr>
        <p:txBody>
          <a:bodyPr>
            <a:spAutoFit/>
          </a:bodyPr>
          <a:lstStyle/>
          <a:p>
            <a:pPr algn="just">
              <a:defRPr/>
            </a:pPr>
            <a:r>
              <a:rPr lang="en-GB" sz="900" b="0" spc="10" dirty="0"/>
              <a:t>0xE0100000</a:t>
            </a:r>
          </a:p>
        </p:txBody>
      </p:sp>
      <p:sp>
        <p:nvSpPr>
          <p:cNvPr id="38" name="Rectangle 37">
            <a:extLst>
              <a:ext uri="{FF2B5EF4-FFF2-40B4-BE49-F238E27FC236}">
                <a16:creationId xmlns:a16="http://schemas.microsoft.com/office/drawing/2014/main" id="{A4A24961-5F2E-485B-9E2D-17CD071C63CE}"/>
              </a:ext>
            </a:extLst>
          </p:cNvPr>
          <p:cNvSpPr/>
          <p:nvPr/>
        </p:nvSpPr>
        <p:spPr bwMode="auto">
          <a:xfrm>
            <a:off x="6471224" y="3890964"/>
            <a:ext cx="3516070" cy="46831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9" name="Rectangle 38">
            <a:extLst>
              <a:ext uri="{FF2B5EF4-FFF2-40B4-BE49-F238E27FC236}">
                <a16:creationId xmlns:a16="http://schemas.microsoft.com/office/drawing/2014/main" id="{EE60D87D-D70B-4268-BD15-2B430FE7AAAA}"/>
              </a:ext>
            </a:extLst>
          </p:cNvPr>
          <p:cNvSpPr/>
          <p:nvPr/>
        </p:nvSpPr>
        <p:spPr bwMode="auto">
          <a:xfrm>
            <a:off x="6566208" y="1962151"/>
            <a:ext cx="3516070" cy="9257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018796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Private Peripheral Bus</a:t>
            </a:r>
            <a:endParaRPr lang="en-US" dirty="0"/>
          </a:p>
        </p:txBody>
      </p:sp>
      <p:cxnSp>
        <p:nvCxnSpPr>
          <p:cNvPr id="6" name="Straight Connector 5">
            <a:extLst>
              <a:ext uri="{FF2B5EF4-FFF2-40B4-BE49-F238E27FC236}">
                <a16:creationId xmlns:a16="http://schemas.microsoft.com/office/drawing/2014/main" id="{49B7D611-7A02-479F-8191-A787521ABEFB}"/>
              </a:ext>
            </a:extLst>
          </p:cNvPr>
          <p:cNvCxnSpPr/>
          <p:nvPr/>
        </p:nvCxnSpPr>
        <p:spPr bwMode="auto">
          <a:xfrm flipV="1">
            <a:off x="9344452" y="1528255"/>
            <a:ext cx="583972" cy="608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688C19B4-8466-4722-9C0D-7B096D6CB34E}"/>
              </a:ext>
            </a:extLst>
          </p:cNvPr>
          <p:cNvCxnSpPr/>
          <p:nvPr/>
        </p:nvCxnSpPr>
        <p:spPr bwMode="auto">
          <a:xfrm>
            <a:off x="9344452" y="2850642"/>
            <a:ext cx="583972" cy="59690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0CABA381-C85C-44BE-88FE-391D3AA2702D}"/>
              </a:ext>
            </a:extLst>
          </p:cNvPr>
          <p:cNvCxnSpPr/>
          <p:nvPr/>
        </p:nvCxnSpPr>
        <p:spPr bwMode="auto">
          <a:xfrm flipV="1">
            <a:off x="5146626" y="1518730"/>
            <a:ext cx="2189894" cy="4556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8C7FA07A-E189-4E57-B1BD-0E3BFE6A0A83}"/>
              </a:ext>
            </a:extLst>
          </p:cNvPr>
          <p:cNvCxnSpPr/>
          <p:nvPr/>
        </p:nvCxnSpPr>
        <p:spPr bwMode="auto">
          <a:xfrm>
            <a:off x="5146626" y="2363281"/>
            <a:ext cx="2192010" cy="1525587"/>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0" name="Rectangle 9">
            <a:extLst>
              <a:ext uri="{FF2B5EF4-FFF2-40B4-BE49-F238E27FC236}">
                <a16:creationId xmlns:a16="http://schemas.microsoft.com/office/drawing/2014/main" id="{3BBCBB15-B41F-4545-8C7D-6659334A4C38}"/>
              </a:ext>
            </a:extLst>
          </p:cNvPr>
          <p:cNvSpPr/>
          <p:nvPr/>
        </p:nvSpPr>
        <p:spPr bwMode="auto">
          <a:xfrm>
            <a:off x="3098493" y="1518731"/>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Reserved</a:t>
            </a:r>
          </a:p>
        </p:txBody>
      </p:sp>
      <p:sp>
        <p:nvSpPr>
          <p:cNvPr id="11" name="Rectangle 10">
            <a:extLst>
              <a:ext uri="{FF2B5EF4-FFF2-40B4-BE49-F238E27FC236}">
                <a16:creationId xmlns:a16="http://schemas.microsoft.com/office/drawing/2014/main" id="{B1EEA791-8A9D-4DD0-BDBB-A676D3A6D336}"/>
              </a:ext>
            </a:extLst>
          </p:cNvPr>
          <p:cNvSpPr/>
          <p:nvPr/>
        </p:nvSpPr>
        <p:spPr bwMode="auto">
          <a:xfrm>
            <a:off x="3098493" y="2353755"/>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Device</a:t>
            </a:r>
          </a:p>
        </p:txBody>
      </p:sp>
      <p:sp>
        <p:nvSpPr>
          <p:cNvPr id="12" name="Rectangle 11">
            <a:extLst>
              <a:ext uri="{FF2B5EF4-FFF2-40B4-BE49-F238E27FC236}">
                <a16:creationId xmlns:a16="http://schemas.microsoft.com/office/drawing/2014/main" id="{14E5FA00-FF35-48A5-AD24-EC805B184432}"/>
              </a:ext>
            </a:extLst>
          </p:cNvPr>
          <p:cNvSpPr/>
          <p:nvPr/>
        </p:nvSpPr>
        <p:spPr bwMode="auto">
          <a:xfrm>
            <a:off x="3098493" y="3306255"/>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13" name="Rectangle 12">
            <a:extLst>
              <a:ext uri="{FF2B5EF4-FFF2-40B4-BE49-F238E27FC236}">
                <a16:creationId xmlns:a16="http://schemas.microsoft.com/office/drawing/2014/main" id="{CA8108A4-7219-4753-B271-6623F8190B98}"/>
              </a:ext>
            </a:extLst>
          </p:cNvPr>
          <p:cNvSpPr/>
          <p:nvPr/>
        </p:nvSpPr>
        <p:spPr bwMode="auto">
          <a:xfrm>
            <a:off x="3098493" y="4258755"/>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14" name="Rectangle 13">
            <a:extLst>
              <a:ext uri="{FF2B5EF4-FFF2-40B4-BE49-F238E27FC236}">
                <a16:creationId xmlns:a16="http://schemas.microsoft.com/office/drawing/2014/main" id="{92D12A5B-CE2A-4F5E-8E7A-7397CB1EDF8E}"/>
              </a:ext>
            </a:extLst>
          </p:cNvPr>
          <p:cNvSpPr/>
          <p:nvPr/>
        </p:nvSpPr>
        <p:spPr bwMode="auto">
          <a:xfrm>
            <a:off x="3098493" y="4735005"/>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15" name="Rectangle 14">
            <a:extLst>
              <a:ext uri="{FF2B5EF4-FFF2-40B4-BE49-F238E27FC236}">
                <a16:creationId xmlns:a16="http://schemas.microsoft.com/office/drawing/2014/main" id="{165C715F-A142-46E8-B0A3-6B041ECCC67A}"/>
              </a:ext>
            </a:extLst>
          </p:cNvPr>
          <p:cNvSpPr/>
          <p:nvPr/>
        </p:nvSpPr>
        <p:spPr bwMode="auto">
          <a:xfrm>
            <a:off x="3098493" y="5211255"/>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16" name="TextBox 15">
            <a:extLst>
              <a:ext uri="{FF2B5EF4-FFF2-40B4-BE49-F238E27FC236}">
                <a16:creationId xmlns:a16="http://schemas.microsoft.com/office/drawing/2014/main" id="{EB02EAB3-A766-42CB-9730-FB267F95E415}"/>
              </a:ext>
            </a:extLst>
          </p:cNvPr>
          <p:cNvSpPr txBox="1"/>
          <p:nvPr/>
        </p:nvSpPr>
        <p:spPr>
          <a:xfrm>
            <a:off x="5002749" y="2147381"/>
            <a:ext cx="1345674" cy="231775"/>
          </a:xfrm>
          <a:prstGeom prst="rect">
            <a:avLst/>
          </a:prstGeom>
          <a:noFill/>
        </p:spPr>
        <p:txBody>
          <a:bodyPr>
            <a:spAutoFit/>
          </a:bodyPr>
          <a:lstStyle/>
          <a:p>
            <a:pPr algn="just">
              <a:defRPr/>
            </a:pPr>
            <a:r>
              <a:rPr lang="en-GB" sz="900" b="0" spc="10" dirty="0"/>
              <a:t>0xE0000000</a:t>
            </a:r>
          </a:p>
        </p:txBody>
      </p:sp>
      <p:sp>
        <p:nvSpPr>
          <p:cNvPr id="17" name="Rectangle 16">
            <a:extLst>
              <a:ext uri="{FF2B5EF4-FFF2-40B4-BE49-F238E27FC236}">
                <a16:creationId xmlns:a16="http://schemas.microsoft.com/office/drawing/2014/main" id="{FFA5E403-6D0A-4480-BB29-89B726A3D72F}"/>
              </a:ext>
            </a:extLst>
          </p:cNvPr>
          <p:cNvSpPr/>
          <p:nvPr/>
        </p:nvSpPr>
        <p:spPr bwMode="auto">
          <a:xfrm>
            <a:off x="3098493" y="1966405"/>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Private Peripheral Bus</a:t>
            </a:r>
            <a:endParaRPr lang="en-GB" sz="1050" dirty="0"/>
          </a:p>
        </p:txBody>
      </p:sp>
      <p:sp>
        <p:nvSpPr>
          <p:cNvPr id="18" name="TextBox 17">
            <a:extLst>
              <a:ext uri="{FF2B5EF4-FFF2-40B4-BE49-F238E27FC236}">
                <a16:creationId xmlns:a16="http://schemas.microsoft.com/office/drawing/2014/main" id="{A8F29144-D417-4E7E-9E45-884D2A4BC92D}"/>
              </a:ext>
            </a:extLst>
          </p:cNvPr>
          <p:cNvSpPr txBox="1"/>
          <p:nvPr/>
        </p:nvSpPr>
        <p:spPr>
          <a:xfrm>
            <a:off x="5011212" y="1925131"/>
            <a:ext cx="1345674" cy="231775"/>
          </a:xfrm>
          <a:prstGeom prst="rect">
            <a:avLst/>
          </a:prstGeom>
          <a:noFill/>
        </p:spPr>
        <p:txBody>
          <a:bodyPr>
            <a:spAutoFit/>
          </a:bodyPr>
          <a:lstStyle/>
          <a:p>
            <a:pPr algn="just">
              <a:defRPr/>
            </a:pPr>
            <a:r>
              <a:rPr lang="en-GB" sz="900" b="0" spc="10" dirty="0"/>
              <a:t>0xE00FFFFF</a:t>
            </a:r>
          </a:p>
        </p:txBody>
      </p:sp>
      <p:sp>
        <p:nvSpPr>
          <p:cNvPr id="19" name="Rectangle 18">
            <a:extLst>
              <a:ext uri="{FF2B5EF4-FFF2-40B4-BE49-F238E27FC236}">
                <a16:creationId xmlns:a16="http://schemas.microsoft.com/office/drawing/2014/main" id="{DE3D4507-7406-42EF-A670-B94E30EF8644}"/>
              </a:ext>
            </a:extLst>
          </p:cNvPr>
          <p:cNvSpPr/>
          <p:nvPr/>
        </p:nvSpPr>
        <p:spPr bwMode="auto">
          <a:xfrm>
            <a:off x="7338636" y="1518731"/>
            <a:ext cx="2005816"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ROM Table</a:t>
            </a:r>
          </a:p>
        </p:txBody>
      </p:sp>
      <p:sp>
        <p:nvSpPr>
          <p:cNvPr id="20" name="Rectangle 19">
            <a:extLst>
              <a:ext uri="{FF2B5EF4-FFF2-40B4-BE49-F238E27FC236}">
                <a16:creationId xmlns:a16="http://schemas.microsoft.com/office/drawing/2014/main" id="{D4D51F98-79C4-4D77-878E-CA2315133566}"/>
              </a:ext>
            </a:extLst>
          </p:cNvPr>
          <p:cNvSpPr/>
          <p:nvPr/>
        </p:nvSpPr>
        <p:spPr bwMode="auto">
          <a:xfrm>
            <a:off x="7338636" y="1782255"/>
            <a:ext cx="2005816" cy="33496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endParaRPr lang="en-GB" sz="1100" dirty="0"/>
          </a:p>
        </p:txBody>
      </p:sp>
      <p:sp>
        <p:nvSpPr>
          <p:cNvPr id="21" name="Rectangle 20">
            <a:extLst>
              <a:ext uri="{FF2B5EF4-FFF2-40B4-BE49-F238E27FC236}">
                <a16:creationId xmlns:a16="http://schemas.microsoft.com/office/drawing/2014/main" id="{2C4D76B5-787A-4DF9-8EB2-EDD37C9E3ADF}"/>
              </a:ext>
            </a:extLst>
          </p:cNvPr>
          <p:cNvSpPr/>
          <p:nvPr/>
        </p:nvSpPr>
        <p:spPr bwMode="auto">
          <a:xfrm>
            <a:off x="7338636" y="2117217"/>
            <a:ext cx="2005816" cy="7254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System Control Space</a:t>
            </a:r>
          </a:p>
          <a:p>
            <a:pPr algn="ctr">
              <a:defRPr/>
            </a:pPr>
            <a:r>
              <a:rPr lang="en-GB" sz="1100" b="0" dirty="0"/>
              <a:t>(SCS)</a:t>
            </a:r>
          </a:p>
        </p:txBody>
      </p:sp>
      <p:sp>
        <p:nvSpPr>
          <p:cNvPr id="22" name="Rectangle 21">
            <a:extLst>
              <a:ext uri="{FF2B5EF4-FFF2-40B4-BE49-F238E27FC236}">
                <a16:creationId xmlns:a16="http://schemas.microsoft.com/office/drawing/2014/main" id="{91BC0EFC-BBEA-448C-A0AE-0AA956A6AF93}"/>
              </a:ext>
            </a:extLst>
          </p:cNvPr>
          <p:cNvSpPr/>
          <p:nvPr/>
        </p:nvSpPr>
        <p:spPr bwMode="auto">
          <a:xfrm>
            <a:off x="7338636" y="2837942"/>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endParaRPr lang="en-GB" sz="1100" dirty="0"/>
          </a:p>
        </p:txBody>
      </p:sp>
      <p:sp>
        <p:nvSpPr>
          <p:cNvPr id="23" name="Rectangle 22">
            <a:extLst>
              <a:ext uri="{FF2B5EF4-FFF2-40B4-BE49-F238E27FC236}">
                <a16:creationId xmlns:a16="http://schemas.microsoft.com/office/drawing/2014/main" id="{DA97B34E-E9C1-4B32-98CF-06A06CDED34B}"/>
              </a:ext>
            </a:extLst>
          </p:cNvPr>
          <p:cNvSpPr/>
          <p:nvPr/>
        </p:nvSpPr>
        <p:spPr bwMode="auto">
          <a:xfrm>
            <a:off x="7338636" y="3098292"/>
            <a:ext cx="2005816" cy="2619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Break Point Unit</a:t>
            </a:r>
          </a:p>
        </p:txBody>
      </p:sp>
      <p:sp>
        <p:nvSpPr>
          <p:cNvPr id="24" name="Rectangle 23">
            <a:extLst>
              <a:ext uri="{FF2B5EF4-FFF2-40B4-BE49-F238E27FC236}">
                <a16:creationId xmlns:a16="http://schemas.microsoft.com/office/drawing/2014/main" id="{34A2684D-43DE-483A-A909-6C363C97F442}"/>
              </a:ext>
            </a:extLst>
          </p:cNvPr>
          <p:cNvSpPr/>
          <p:nvPr/>
        </p:nvSpPr>
        <p:spPr bwMode="auto">
          <a:xfrm>
            <a:off x="7338636" y="3360230"/>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Data Watch Point Unit</a:t>
            </a:r>
            <a:endParaRPr lang="en-GB" sz="1100" dirty="0"/>
          </a:p>
        </p:txBody>
      </p:sp>
      <p:sp>
        <p:nvSpPr>
          <p:cNvPr id="25" name="Rectangle 24">
            <a:extLst>
              <a:ext uri="{FF2B5EF4-FFF2-40B4-BE49-F238E27FC236}">
                <a16:creationId xmlns:a16="http://schemas.microsoft.com/office/drawing/2014/main" id="{81F3C3CA-D173-49EF-BC72-707A301DA34E}"/>
              </a:ext>
            </a:extLst>
          </p:cNvPr>
          <p:cNvSpPr/>
          <p:nvPr/>
        </p:nvSpPr>
        <p:spPr bwMode="auto">
          <a:xfrm>
            <a:off x="7338636" y="3611056"/>
            <a:ext cx="2005816" cy="2619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p>
        </p:txBody>
      </p:sp>
      <p:sp>
        <p:nvSpPr>
          <p:cNvPr id="26" name="Rectangle 25">
            <a:extLst>
              <a:ext uri="{FF2B5EF4-FFF2-40B4-BE49-F238E27FC236}">
                <a16:creationId xmlns:a16="http://schemas.microsoft.com/office/drawing/2014/main" id="{7E11AC26-083F-45E4-95CC-399E062F2015}"/>
              </a:ext>
            </a:extLst>
          </p:cNvPr>
          <p:cNvSpPr/>
          <p:nvPr/>
        </p:nvSpPr>
        <p:spPr bwMode="auto">
          <a:xfrm>
            <a:off x="9928424" y="1528255"/>
            <a:ext cx="2005816" cy="2143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Debug Control</a:t>
            </a:r>
          </a:p>
        </p:txBody>
      </p:sp>
      <p:sp>
        <p:nvSpPr>
          <p:cNvPr id="27" name="Rectangle 26">
            <a:extLst>
              <a:ext uri="{FF2B5EF4-FFF2-40B4-BE49-F238E27FC236}">
                <a16:creationId xmlns:a16="http://schemas.microsoft.com/office/drawing/2014/main" id="{5F5798CF-9E02-4082-947A-ACFD14B49E25}"/>
              </a:ext>
            </a:extLst>
          </p:cNvPr>
          <p:cNvSpPr/>
          <p:nvPr/>
        </p:nvSpPr>
        <p:spPr bwMode="auto">
          <a:xfrm>
            <a:off x="9928424" y="2055306"/>
            <a:ext cx="2005816" cy="5794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Nested Vectored </a:t>
            </a:r>
          </a:p>
          <a:p>
            <a:pPr algn="ctr">
              <a:defRPr/>
            </a:pPr>
            <a:r>
              <a:rPr lang="en-GB" sz="1100" b="0" dirty="0"/>
              <a:t>Interrupt Controller</a:t>
            </a:r>
          </a:p>
          <a:p>
            <a:pPr algn="ctr">
              <a:defRPr/>
            </a:pPr>
            <a:r>
              <a:rPr lang="en-GB" sz="1100" b="0" dirty="0"/>
              <a:t>(NVIC)</a:t>
            </a:r>
            <a:endParaRPr lang="en-GB" sz="1100" dirty="0"/>
          </a:p>
        </p:txBody>
      </p:sp>
      <p:sp>
        <p:nvSpPr>
          <p:cNvPr id="28" name="Rectangle 27">
            <a:extLst>
              <a:ext uri="{FF2B5EF4-FFF2-40B4-BE49-F238E27FC236}">
                <a16:creationId xmlns:a16="http://schemas.microsoft.com/office/drawing/2014/main" id="{EAA8AEE7-0EA1-4666-851C-E2ACC8E530EF}"/>
              </a:ext>
            </a:extLst>
          </p:cNvPr>
          <p:cNvSpPr/>
          <p:nvPr/>
        </p:nvSpPr>
        <p:spPr bwMode="auto">
          <a:xfrm>
            <a:off x="9928424" y="2634743"/>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p>
        </p:txBody>
      </p:sp>
      <p:sp>
        <p:nvSpPr>
          <p:cNvPr id="29" name="Rectangle 28">
            <a:extLst>
              <a:ext uri="{FF2B5EF4-FFF2-40B4-BE49-F238E27FC236}">
                <a16:creationId xmlns:a16="http://schemas.microsoft.com/office/drawing/2014/main" id="{AF8A8DEB-FA6E-41CB-8C08-823164ACDFC6}"/>
              </a:ext>
            </a:extLst>
          </p:cNvPr>
          <p:cNvSpPr/>
          <p:nvPr/>
        </p:nvSpPr>
        <p:spPr bwMode="auto">
          <a:xfrm>
            <a:off x="9928424" y="2909381"/>
            <a:ext cx="2005816" cy="2746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SysTick Timer</a:t>
            </a:r>
            <a:endParaRPr lang="en-GB" sz="1100" dirty="0"/>
          </a:p>
        </p:txBody>
      </p:sp>
      <p:sp>
        <p:nvSpPr>
          <p:cNvPr id="30" name="Rectangle 29">
            <a:extLst>
              <a:ext uri="{FF2B5EF4-FFF2-40B4-BE49-F238E27FC236}">
                <a16:creationId xmlns:a16="http://schemas.microsoft.com/office/drawing/2014/main" id="{513288CA-617A-46F3-B363-1802EB674FFE}"/>
              </a:ext>
            </a:extLst>
          </p:cNvPr>
          <p:cNvSpPr/>
          <p:nvPr/>
        </p:nvSpPr>
        <p:spPr bwMode="auto">
          <a:xfrm>
            <a:off x="9928424" y="3184018"/>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Reserved</a:t>
            </a:r>
          </a:p>
        </p:txBody>
      </p:sp>
      <p:sp>
        <p:nvSpPr>
          <p:cNvPr id="31" name="Rectangle 30">
            <a:extLst>
              <a:ext uri="{FF2B5EF4-FFF2-40B4-BE49-F238E27FC236}">
                <a16:creationId xmlns:a16="http://schemas.microsoft.com/office/drawing/2014/main" id="{06A594F8-A5D7-43A3-8E12-29CD7C41D13B}"/>
              </a:ext>
            </a:extLst>
          </p:cNvPr>
          <p:cNvSpPr/>
          <p:nvPr/>
        </p:nvSpPr>
        <p:spPr bwMode="auto">
          <a:xfrm>
            <a:off x="9928424" y="1742567"/>
            <a:ext cx="2005816" cy="3302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System Control Block</a:t>
            </a:r>
          </a:p>
          <a:p>
            <a:pPr algn="ctr">
              <a:defRPr/>
            </a:pPr>
            <a:r>
              <a:rPr lang="en-GB" sz="1100" b="0" dirty="0"/>
              <a:t>(SCB)</a:t>
            </a:r>
          </a:p>
        </p:txBody>
      </p:sp>
      <p:sp>
        <p:nvSpPr>
          <p:cNvPr id="32" name="Rectangle 31">
            <a:extLst>
              <a:ext uri="{FF2B5EF4-FFF2-40B4-BE49-F238E27FC236}">
                <a16:creationId xmlns:a16="http://schemas.microsoft.com/office/drawing/2014/main" id="{72D93488-7B37-4D8F-90EC-6C45D3B34919}"/>
              </a:ext>
            </a:extLst>
          </p:cNvPr>
          <p:cNvSpPr/>
          <p:nvPr/>
        </p:nvSpPr>
        <p:spPr bwMode="auto">
          <a:xfrm>
            <a:off x="2343366" y="1948263"/>
            <a:ext cx="3516070" cy="46831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585228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Reserved Memory Space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981827" cy="4086225"/>
          </a:xfrm>
        </p:spPr>
        <p:txBody>
          <a:bodyPr wrap="square" numCol="1" anchor="t" anchorCtr="0" compatLnSpc="1">
            <a:prstTxWarp prst="textNoShape">
              <a:avLst/>
            </a:prstTxWarp>
          </a:bodyPr>
          <a:lstStyle/>
          <a:p>
            <a:r>
              <a:rPr lang="en-GB" dirty="0"/>
              <a:t>Reserved region</a:t>
            </a:r>
            <a:endParaRPr lang="en-US" altLang="en-US" dirty="0">
              <a:ea typeface="ＭＳ Ｐゴシック" panose="020B0600070205080204" pitchFamily="34" charset="-128"/>
            </a:endParaRPr>
          </a:p>
          <a:p>
            <a:pPr marL="742950" lvl="1" indent="-285750"/>
            <a:r>
              <a:rPr lang="en-GB" dirty="0"/>
              <a:t>It is 512 MB at the top of the memory. </a:t>
            </a:r>
          </a:p>
          <a:p>
            <a:pPr marL="742950" lvl="1" indent="-285750"/>
            <a:r>
              <a:rPr lang="en-GB" dirty="0"/>
              <a:t>Its content is vendor specific.</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D1F57A5-758D-4AE1-9E4E-D2B6E21AB712}"/>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Reserved</a:t>
            </a:r>
          </a:p>
        </p:txBody>
      </p:sp>
      <p:sp>
        <p:nvSpPr>
          <p:cNvPr id="6" name="Rectangle 5">
            <a:extLst>
              <a:ext uri="{FF2B5EF4-FFF2-40B4-BE49-F238E27FC236}">
                <a16:creationId xmlns:a16="http://schemas.microsoft.com/office/drawing/2014/main" id="{A6FA6853-FBD2-4878-9DF9-6901B0C5CFED}"/>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Device</a:t>
            </a:r>
          </a:p>
        </p:txBody>
      </p:sp>
      <p:sp>
        <p:nvSpPr>
          <p:cNvPr id="7" name="Rectangle 6">
            <a:extLst>
              <a:ext uri="{FF2B5EF4-FFF2-40B4-BE49-F238E27FC236}">
                <a16:creationId xmlns:a16="http://schemas.microsoft.com/office/drawing/2014/main" id="{FA2E1EE5-58EB-4B8F-9E54-82D7DFA6449B}"/>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8" name="Rectangle 7">
            <a:extLst>
              <a:ext uri="{FF2B5EF4-FFF2-40B4-BE49-F238E27FC236}">
                <a16:creationId xmlns:a16="http://schemas.microsoft.com/office/drawing/2014/main" id="{265D2C1C-A96D-42B4-9778-8C084F84C89E}"/>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9" name="Rectangle 8">
            <a:extLst>
              <a:ext uri="{FF2B5EF4-FFF2-40B4-BE49-F238E27FC236}">
                <a16:creationId xmlns:a16="http://schemas.microsoft.com/office/drawing/2014/main" id="{92230703-4203-43DB-AB4A-65B7D77E8021}"/>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10" name="Rectangle 9">
            <a:extLst>
              <a:ext uri="{FF2B5EF4-FFF2-40B4-BE49-F238E27FC236}">
                <a16:creationId xmlns:a16="http://schemas.microsoft.com/office/drawing/2014/main" id="{E8F85734-C68F-43E0-9BE9-0608E1D50F4F}"/>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11" name="TextBox 10">
            <a:extLst>
              <a:ext uri="{FF2B5EF4-FFF2-40B4-BE49-F238E27FC236}">
                <a16:creationId xmlns:a16="http://schemas.microsoft.com/office/drawing/2014/main" id="{6F423B92-2F23-42F5-9484-F009DABBD2B6}"/>
              </a:ext>
            </a:extLst>
          </p:cNvPr>
          <p:cNvSpPr txBox="1"/>
          <p:nvPr/>
        </p:nvSpPr>
        <p:spPr>
          <a:xfrm>
            <a:off x="9151766" y="1082677"/>
            <a:ext cx="1345674" cy="230187"/>
          </a:xfrm>
          <a:prstGeom prst="rect">
            <a:avLst/>
          </a:prstGeom>
          <a:noFill/>
        </p:spPr>
        <p:txBody>
          <a:bodyPr>
            <a:spAutoFit/>
          </a:bodyPr>
          <a:lstStyle/>
          <a:p>
            <a:pPr>
              <a:defRPr/>
            </a:pPr>
            <a:r>
              <a:rPr lang="en-GB" sz="900" b="0" spc="10" dirty="0"/>
              <a:t>0xFFFFFFFF</a:t>
            </a:r>
          </a:p>
        </p:txBody>
      </p:sp>
      <p:sp>
        <p:nvSpPr>
          <p:cNvPr id="12" name="TextBox 11">
            <a:extLst>
              <a:ext uri="{FF2B5EF4-FFF2-40B4-BE49-F238E27FC236}">
                <a16:creationId xmlns:a16="http://schemas.microsoft.com/office/drawing/2014/main" id="{9750C2FD-511C-477E-85F1-3D9FEA2FE783}"/>
              </a:ext>
            </a:extLst>
          </p:cNvPr>
          <p:cNvSpPr txBox="1"/>
          <p:nvPr/>
        </p:nvSpPr>
        <p:spPr>
          <a:xfrm>
            <a:off x="9130607" y="1749427"/>
            <a:ext cx="1345674" cy="231775"/>
          </a:xfrm>
          <a:prstGeom prst="rect">
            <a:avLst/>
          </a:prstGeom>
          <a:noFill/>
        </p:spPr>
        <p:txBody>
          <a:bodyPr>
            <a:spAutoFit/>
          </a:bodyPr>
          <a:lstStyle/>
          <a:p>
            <a:pPr algn="just">
              <a:defRPr/>
            </a:pPr>
            <a:r>
              <a:rPr lang="en-GB" sz="900" b="0" spc="10" dirty="0"/>
              <a:t>0xE0000000</a:t>
            </a:r>
          </a:p>
        </p:txBody>
      </p:sp>
      <p:sp>
        <p:nvSpPr>
          <p:cNvPr id="13" name="Rectangle 12">
            <a:extLst>
              <a:ext uri="{FF2B5EF4-FFF2-40B4-BE49-F238E27FC236}">
                <a16:creationId xmlns:a16="http://schemas.microsoft.com/office/drawing/2014/main" id="{DB73B4EC-71D4-4DDC-801C-0534F08B12A3}"/>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Private Peripheral Bus</a:t>
            </a:r>
            <a:endParaRPr lang="en-GB" sz="1050" dirty="0"/>
          </a:p>
        </p:txBody>
      </p:sp>
      <p:sp>
        <p:nvSpPr>
          <p:cNvPr id="14" name="TextBox 13">
            <a:extLst>
              <a:ext uri="{FF2B5EF4-FFF2-40B4-BE49-F238E27FC236}">
                <a16:creationId xmlns:a16="http://schemas.microsoft.com/office/drawing/2014/main" id="{D46985A2-6C6C-4472-9525-A125588C166A}"/>
              </a:ext>
            </a:extLst>
          </p:cNvPr>
          <p:cNvSpPr txBox="1"/>
          <p:nvPr/>
        </p:nvSpPr>
        <p:spPr>
          <a:xfrm>
            <a:off x="9151766" y="1914527"/>
            <a:ext cx="1345674" cy="230187"/>
          </a:xfrm>
          <a:prstGeom prst="rect">
            <a:avLst/>
          </a:prstGeom>
          <a:noFill/>
        </p:spPr>
        <p:txBody>
          <a:bodyPr>
            <a:spAutoFit/>
          </a:bodyPr>
          <a:lstStyle/>
          <a:p>
            <a:pPr>
              <a:defRPr/>
            </a:pPr>
            <a:r>
              <a:rPr lang="en-GB" sz="900" b="0" spc="10" dirty="0"/>
              <a:t>0xDFFFFFFF</a:t>
            </a:r>
          </a:p>
        </p:txBody>
      </p:sp>
      <p:sp>
        <p:nvSpPr>
          <p:cNvPr id="15" name="TextBox 14">
            <a:extLst>
              <a:ext uri="{FF2B5EF4-FFF2-40B4-BE49-F238E27FC236}">
                <a16:creationId xmlns:a16="http://schemas.microsoft.com/office/drawing/2014/main" id="{F3D5A373-F0A6-4F51-9C4A-0D38F04BC0EA}"/>
              </a:ext>
            </a:extLst>
          </p:cNvPr>
          <p:cNvSpPr txBox="1"/>
          <p:nvPr/>
        </p:nvSpPr>
        <p:spPr>
          <a:xfrm>
            <a:off x="9164461" y="2722563"/>
            <a:ext cx="1345674" cy="230188"/>
          </a:xfrm>
          <a:prstGeom prst="rect">
            <a:avLst/>
          </a:prstGeom>
          <a:noFill/>
        </p:spPr>
        <p:txBody>
          <a:bodyPr>
            <a:spAutoFit/>
          </a:bodyPr>
          <a:lstStyle/>
          <a:p>
            <a:pPr>
              <a:defRPr/>
            </a:pPr>
            <a:r>
              <a:rPr lang="en-GB" sz="900" b="0" spc="10" dirty="0"/>
              <a:t>0xA0000000</a:t>
            </a:r>
          </a:p>
        </p:txBody>
      </p:sp>
      <p:sp>
        <p:nvSpPr>
          <p:cNvPr id="16" name="TextBox 15">
            <a:extLst>
              <a:ext uri="{FF2B5EF4-FFF2-40B4-BE49-F238E27FC236}">
                <a16:creationId xmlns:a16="http://schemas.microsoft.com/office/drawing/2014/main" id="{E2A507AF-EA4B-46ED-A4D6-B8B065A1F936}"/>
              </a:ext>
            </a:extLst>
          </p:cNvPr>
          <p:cNvSpPr txBox="1"/>
          <p:nvPr/>
        </p:nvSpPr>
        <p:spPr>
          <a:xfrm>
            <a:off x="9162344" y="2867027"/>
            <a:ext cx="1345674" cy="230187"/>
          </a:xfrm>
          <a:prstGeom prst="rect">
            <a:avLst/>
          </a:prstGeom>
          <a:noFill/>
        </p:spPr>
        <p:txBody>
          <a:bodyPr>
            <a:spAutoFit/>
          </a:bodyPr>
          <a:lstStyle/>
          <a:p>
            <a:pPr>
              <a:defRPr/>
            </a:pPr>
            <a:r>
              <a:rPr lang="en-GB" sz="900" b="0" spc="10" dirty="0"/>
              <a:t>0x9FFFFFFF</a:t>
            </a:r>
          </a:p>
        </p:txBody>
      </p:sp>
      <p:sp>
        <p:nvSpPr>
          <p:cNvPr id="17" name="TextBox 16">
            <a:extLst>
              <a:ext uri="{FF2B5EF4-FFF2-40B4-BE49-F238E27FC236}">
                <a16:creationId xmlns:a16="http://schemas.microsoft.com/office/drawing/2014/main" id="{A02E9CA6-3E88-4858-9A56-7CF17F3A750C}"/>
              </a:ext>
            </a:extLst>
          </p:cNvPr>
          <p:cNvSpPr txBox="1"/>
          <p:nvPr/>
        </p:nvSpPr>
        <p:spPr>
          <a:xfrm>
            <a:off x="9175039" y="3668713"/>
            <a:ext cx="1345674" cy="230188"/>
          </a:xfrm>
          <a:prstGeom prst="rect">
            <a:avLst/>
          </a:prstGeom>
          <a:noFill/>
        </p:spPr>
        <p:txBody>
          <a:bodyPr>
            <a:spAutoFit/>
          </a:bodyPr>
          <a:lstStyle/>
          <a:p>
            <a:pPr>
              <a:defRPr/>
            </a:pPr>
            <a:r>
              <a:rPr lang="en-GB" sz="900" b="0" spc="10" dirty="0"/>
              <a:t>0x60000000</a:t>
            </a:r>
          </a:p>
        </p:txBody>
      </p:sp>
      <p:sp>
        <p:nvSpPr>
          <p:cNvPr id="18" name="TextBox 17">
            <a:extLst>
              <a:ext uri="{FF2B5EF4-FFF2-40B4-BE49-F238E27FC236}">
                <a16:creationId xmlns:a16="http://schemas.microsoft.com/office/drawing/2014/main" id="{7DB9038A-8A6B-4CEC-AA15-096F19C0B611}"/>
              </a:ext>
            </a:extLst>
          </p:cNvPr>
          <p:cNvSpPr txBox="1"/>
          <p:nvPr/>
        </p:nvSpPr>
        <p:spPr>
          <a:xfrm>
            <a:off x="9168692" y="3830638"/>
            <a:ext cx="1345674" cy="230188"/>
          </a:xfrm>
          <a:prstGeom prst="rect">
            <a:avLst/>
          </a:prstGeom>
          <a:noFill/>
        </p:spPr>
        <p:txBody>
          <a:bodyPr>
            <a:spAutoFit/>
          </a:bodyPr>
          <a:lstStyle/>
          <a:p>
            <a:pPr>
              <a:defRPr/>
            </a:pPr>
            <a:r>
              <a:rPr lang="en-GB" sz="900" b="0" spc="10" dirty="0"/>
              <a:t>0x5FFFFFFF</a:t>
            </a:r>
          </a:p>
        </p:txBody>
      </p:sp>
      <p:sp>
        <p:nvSpPr>
          <p:cNvPr id="19" name="TextBox 18">
            <a:extLst>
              <a:ext uri="{FF2B5EF4-FFF2-40B4-BE49-F238E27FC236}">
                <a16:creationId xmlns:a16="http://schemas.microsoft.com/office/drawing/2014/main" id="{5DCF130F-ED88-4BDF-B9BE-1A1E1C820FBD}"/>
              </a:ext>
            </a:extLst>
          </p:cNvPr>
          <p:cNvSpPr txBox="1"/>
          <p:nvPr/>
        </p:nvSpPr>
        <p:spPr>
          <a:xfrm>
            <a:off x="9168692" y="4162427"/>
            <a:ext cx="1345674" cy="230187"/>
          </a:xfrm>
          <a:prstGeom prst="rect">
            <a:avLst/>
          </a:prstGeom>
          <a:noFill/>
        </p:spPr>
        <p:txBody>
          <a:bodyPr>
            <a:spAutoFit/>
          </a:bodyPr>
          <a:lstStyle/>
          <a:p>
            <a:pPr>
              <a:defRPr/>
            </a:pPr>
            <a:r>
              <a:rPr lang="en-GB" sz="900" b="0" spc="10" dirty="0"/>
              <a:t>0x40000000</a:t>
            </a:r>
          </a:p>
        </p:txBody>
      </p:sp>
      <p:sp>
        <p:nvSpPr>
          <p:cNvPr id="20" name="TextBox 19">
            <a:extLst>
              <a:ext uri="{FF2B5EF4-FFF2-40B4-BE49-F238E27FC236}">
                <a16:creationId xmlns:a16="http://schemas.microsoft.com/office/drawing/2014/main" id="{6F0B144E-511C-4338-B455-9BB637401F1C}"/>
              </a:ext>
            </a:extLst>
          </p:cNvPr>
          <p:cNvSpPr txBox="1"/>
          <p:nvPr/>
        </p:nvSpPr>
        <p:spPr>
          <a:xfrm>
            <a:off x="9168692" y="4294188"/>
            <a:ext cx="1345674" cy="230188"/>
          </a:xfrm>
          <a:prstGeom prst="rect">
            <a:avLst/>
          </a:prstGeom>
          <a:noFill/>
        </p:spPr>
        <p:txBody>
          <a:bodyPr>
            <a:spAutoFit/>
          </a:bodyPr>
          <a:lstStyle/>
          <a:p>
            <a:pPr>
              <a:defRPr/>
            </a:pPr>
            <a:r>
              <a:rPr lang="en-GB" sz="900" b="0" spc="10" dirty="0"/>
              <a:t>0x3FFFFFFF</a:t>
            </a:r>
          </a:p>
        </p:txBody>
      </p:sp>
      <p:sp>
        <p:nvSpPr>
          <p:cNvPr id="21" name="TextBox 20">
            <a:extLst>
              <a:ext uri="{FF2B5EF4-FFF2-40B4-BE49-F238E27FC236}">
                <a16:creationId xmlns:a16="http://schemas.microsoft.com/office/drawing/2014/main" id="{E1156337-8A17-414F-AB70-6B4A2AC67962}"/>
              </a:ext>
            </a:extLst>
          </p:cNvPr>
          <p:cNvSpPr txBox="1"/>
          <p:nvPr/>
        </p:nvSpPr>
        <p:spPr>
          <a:xfrm>
            <a:off x="9179271" y="4778377"/>
            <a:ext cx="1345674" cy="230187"/>
          </a:xfrm>
          <a:prstGeom prst="rect">
            <a:avLst/>
          </a:prstGeom>
          <a:noFill/>
        </p:spPr>
        <p:txBody>
          <a:bodyPr>
            <a:spAutoFit/>
          </a:bodyPr>
          <a:lstStyle/>
          <a:p>
            <a:pPr>
              <a:defRPr/>
            </a:pPr>
            <a:r>
              <a:rPr lang="en-GB" sz="900" b="0" spc="10" dirty="0"/>
              <a:t>0x1FFFFFFF</a:t>
            </a:r>
          </a:p>
        </p:txBody>
      </p:sp>
      <p:sp>
        <p:nvSpPr>
          <p:cNvPr id="22" name="TextBox 21">
            <a:extLst>
              <a:ext uri="{FF2B5EF4-FFF2-40B4-BE49-F238E27FC236}">
                <a16:creationId xmlns:a16="http://schemas.microsoft.com/office/drawing/2014/main" id="{3FDB0386-D596-4796-B76B-77A6D26FE79C}"/>
              </a:ext>
            </a:extLst>
          </p:cNvPr>
          <p:cNvSpPr txBox="1"/>
          <p:nvPr/>
        </p:nvSpPr>
        <p:spPr>
          <a:xfrm>
            <a:off x="9177156" y="4643438"/>
            <a:ext cx="1345674" cy="230188"/>
          </a:xfrm>
          <a:prstGeom prst="rect">
            <a:avLst/>
          </a:prstGeom>
          <a:noFill/>
        </p:spPr>
        <p:txBody>
          <a:bodyPr>
            <a:spAutoFit/>
          </a:bodyPr>
          <a:lstStyle/>
          <a:p>
            <a:pPr>
              <a:defRPr/>
            </a:pPr>
            <a:r>
              <a:rPr lang="en-GB" sz="900" b="0" spc="10" dirty="0"/>
              <a:t>0x20000000</a:t>
            </a:r>
          </a:p>
        </p:txBody>
      </p:sp>
      <p:sp>
        <p:nvSpPr>
          <p:cNvPr id="23" name="TextBox 22">
            <a:extLst>
              <a:ext uri="{FF2B5EF4-FFF2-40B4-BE49-F238E27FC236}">
                <a16:creationId xmlns:a16="http://schemas.microsoft.com/office/drawing/2014/main" id="{477A483B-78B4-45CF-B220-CBD902E37F26}"/>
              </a:ext>
            </a:extLst>
          </p:cNvPr>
          <p:cNvSpPr txBox="1"/>
          <p:nvPr/>
        </p:nvSpPr>
        <p:spPr>
          <a:xfrm>
            <a:off x="9175039" y="5129213"/>
            <a:ext cx="1345674" cy="230188"/>
          </a:xfrm>
          <a:prstGeom prst="rect">
            <a:avLst/>
          </a:prstGeom>
          <a:noFill/>
        </p:spPr>
        <p:txBody>
          <a:bodyPr>
            <a:spAutoFit/>
          </a:bodyPr>
          <a:lstStyle/>
          <a:p>
            <a:pPr>
              <a:defRPr/>
            </a:pPr>
            <a:r>
              <a:rPr lang="en-GB" sz="900" b="0" spc="10" dirty="0"/>
              <a:t>0x00000000</a:t>
            </a:r>
          </a:p>
        </p:txBody>
      </p:sp>
      <p:sp>
        <p:nvSpPr>
          <p:cNvPr id="24" name="Right Brace 23">
            <a:extLst>
              <a:ext uri="{FF2B5EF4-FFF2-40B4-BE49-F238E27FC236}">
                <a16:creationId xmlns:a16="http://schemas.microsoft.com/office/drawing/2014/main" id="{3F5A601C-960A-4707-8EED-7632E1935B60}"/>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ight Brace 24">
            <a:extLst>
              <a:ext uri="{FF2B5EF4-FFF2-40B4-BE49-F238E27FC236}">
                <a16:creationId xmlns:a16="http://schemas.microsoft.com/office/drawing/2014/main" id="{A4C82AA3-256C-426D-BB0D-2A95C67C61DE}"/>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6" name="Right Brace 25">
            <a:extLst>
              <a:ext uri="{FF2B5EF4-FFF2-40B4-BE49-F238E27FC236}">
                <a16:creationId xmlns:a16="http://schemas.microsoft.com/office/drawing/2014/main" id="{11EE8034-ABA1-4FF8-B218-B8E8B7E3AD42}"/>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7" name="TextBox 26">
            <a:extLst>
              <a:ext uri="{FF2B5EF4-FFF2-40B4-BE49-F238E27FC236}">
                <a16:creationId xmlns:a16="http://schemas.microsoft.com/office/drawing/2014/main" id="{15C0D027-FEB7-48B5-A018-3D8828717E0A}"/>
              </a:ext>
            </a:extLst>
          </p:cNvPr>
          <p:cNvSpPr txBox="1"/>
          <p:nvPr/>
        </p:nvSpPr>
        <p:spPr>
          <a:xfrm>
            <a:off x="10579957" y="4937127"/>
            <a:ext cx="935201" cy="230187"/>
          </a:xfrm>
          <a:prstGeom prst="rect">
            <a:avLst/>
          </a:prstGeom>
          <a:noFill/>
        </p:spPr>
        <p:txBody>
          <a:bodyPr>
            <a:spAutoFit/>
          </a:bodyPr>
          <a:lstStyle/>
          <a:p>
            <a:pPr>
              <a:defRPr/>
            </a:pPr>
            <a:r>
              <a:rPr lang="en-GB" sz="900" b="0" spc="10" dirty="0"/>
              <a:t>512MB</a:t>
            </a:r>
          </a:p>
        </p:txBody>
      </p:sp>
      <p:sp>
        <p:nvSpPr>
          <p:cNvPr id="28" name="TextBox 27">
            <a:extLst>
              <a:ext uri="{FF2B5EF4-FFF2-40B4-BE49-F238E27FC236}">
                <a16:creationId xmlns:a16="http://schemas.microsoft.com/office/drawing/2014/main" id="{A226599E-ACD7-4484-A67D-93B16C9968D3}"/>
              </a:ext>
            </a:extLst>
          </p:cNvPr>
          <p:cNvSpPr txBox="1"/>
          <p:nvPr/>
        </p:nvSpPr>
        <p:spPr>
          <a:xfrm>
            <a:off x="10579957" y="4470402"/>
            <a:ext cx="935201" cy="231775"/>
          </a:xfrm>
          <a:prstGeom prst="rect">
            <a:avLst/>
          </a:prstGeom>
          <a:noFill/>
        </p:spPr>
        <p:txBody>
          <a:bodyPr>
            <a:spAutoFit/>
          </a:bodyPr>
          <a:lstStyle/>
          <a:p>
            <a:pPr>
              <a:defRPr/>
            </a:pPr>
            <a:r>
              <a:rPr lang="en-GB" sz="900" b="0" spc="10" dirty="0"/>
              <a:t>512MB</a:t>
            </a:r>
          </a:p>
        </p:txBody>
      </p:sp>
      <p:sp>
        <p:nvSpPr>
          <p:cNvPr id="29" name="TextBox 28">
            <a:extLst>
              <a:ext uri="{FF2B5EF4-FFF2-40B4-BE49-F238E27FC236}">
                <a16:creationId xmlns:a16="http://schemas.microsoft.com/office/drawing/2014/main" id="{ABF1ACE6-1F63-4B10-9960-73BA87A2E0ED}"/>
              </a:ext>
            </a:extLst>
          </p:cNvPr>
          <p:cNvSpPr txBox="1"/>
          <p:nvPr/>
        </p:nvSpPr>
        <p:spPr>
          <a:xfrm>
            <a:off x="10579957" y="4024314"/>
            <a:ext cx="935201" cy="231775"/>
          </a:xfrm>
          <a:prstGeom prst="rect">
            <a:avLst/>
          </a:prstGeom>
          <a:noFill/>
        </p:spPr>
        <p:txBody>
          <a:bodyPr>
            <a:spAutoFit/>
          </a:bodyPr>
          <a:lstStyle/>
          <a:p>
            <a:pPr>
              <a:defRPr/>
            </a:pPr>
            <a:r>
              <a:rPr lang="en-GB" sz="900" b="0" spc="10" dirty="0"/>
              <a:t>512MB</a:t>
            </a:r>
          </a:p>
        </p:txBody>
      </p:sp>
      <p:sp>
        <p:nvSpPr>
          <p:cNvPr id="30" name="Right Brace 29">
            <a:extLst>
              <a:ext uri="{FF2B5EF4-FFF2-40B4-BE49-F238E27FC236}">
                <a16:creationId xmlns:a16="http://schemas.microsoft.com/office/drawing/2014/main" id="{8B598DEF-EAB9-497D-B714-836E72FA98D1}"/>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1" name="TextBox 30">
            <a:extLst>
              <a:ext uri="{FF2B5EF4-FFF2-40B4-BE49-F238E27FC236}">
                <a16:creationId xmlns:a16="http://schemas.microsoft.com/office/drawing/2014/main" id="{F6584A6D-65F0-404F-84D3-256E7DC15A48}"/>
              </a:ext>
            </a:extLst>
          </p:cNvPr>
          <p:cNvSpPr txBox="1"/>
          <p:nvPr/>
        </p:nvSpPr>
        <p:spPr>
          <a:xfrm>
            <a:off x="10579957" y="3259139"/>
            <a:ext cx="935201" cy="231775"/>
          </a:xfrm>
          <a:prstGeom prst="rect">
            <a:avLst/>
          </a:prstGeom>
          <a:noFill/>
        </p:spPr>
        <p:txBody>
          <a:bodyPr>
            <a:spAutoFit/>
          </a:bodyPr>
          <a:lstStyle/>
          <a:p>
            <a:pPr>
              <a:defRPr/>
            </a:pPr>
            <a:r>
              <a:rPr lang="en-GB" sz="900" b="0" spc="10" dirty="0"/>
              <a:t>1GB</a:t>
            </a:r>
          </a:p>
        </p:txBody>
      </p:sp>
      <p:sp>
        <p:nvSpPr>
          <p:cNvPr id="32" name="Right Brace 31">
            <a:extLst>
              <a:ext uri="{FF2B5EF4-FFF2-40B4-BE49-F238E27FC236}">
                <a16:creationId xmlns:a16="http://schemas.microsoft.com/office/drawing/2014/main" id="{B249B358-B753-4A51-92F0-8E84F437FDA5}"/>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3" name="TextBox 32">
            <a:extLst>
              <a:ext uri="{FF2B5EF4-FFF2-40B4-BE49-F238E27FC236}">
                <a16:creationId xmlns:a16="http://schemas.microsoft.com/office/drawing/2014/main" id="{3566A9D9-EFA8-4DA9-869D-982DCEFCE2E4}"/>
              </a:ext>
            </a:extLst>
          </p:cNvPr>
          <p:cNvSpPr txBox="1"/>
          <p:nvPr/>
        </p:nvSpPr>
        <p:spPr>
          <a:xfrm>
            <a:off x="10579957" y="2336802"/>
            <a:ext cx="935201" cy="230187"/>
          </a:xfrm>
          <a:prstGeom prst="rect">
            <a:avLst/>
          </a:prstGeom>
          <a:noFill/>
        </p:spPr>
        <p:txBody>
          <a:bodyPr>
            <a:spAutoFit/>
          </a:bodyPr>
          <a:lstStyle/>
          <a:p>
            <a:pPr>
              <a:defRPr/>
            </a:pPr>
            <a:r>
              <a:rPr lang="en-GB" sz="900" b="0" spc="10" dirty="0"/>
              <a:t>1GB</a:t>
            </a:r>
          </a:p>
        </p:txBody>
      </p:sp>
      <p:sp>
        <p:nvSpPr>
          <p:cNvPr id="34" name="Right Brace 33">
            <a:extLst>
              <a:ext uri="{FF2B5EF4-FFF2-40B4-BE49-F238E27FC236}">
                <a16:creationId xmlns:a16="http://schemas.microsoft.com/office/drawing/2014/main" id="{D4086BCB-EDDC-4C72-A1BA-E44675F12C3A}"/>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TextBox 34">
            <a:extLst>
              <a:ext uri="{FF2B5EF4-FFF2-40B4-BE49-F238E27FC236}">
                <a16:creationId xmlns:a16="http://schemas.microsoft.com/office/drawing/2014/main" id="{506065F1-0165-4BDB-AF87-CFBE8239E26F}"/>
              </a:ext>
            </a:extLst>
          </p:cNvPr>
          <p:cNvSpPr txBox="1"/>
          <p:nvPr/>
        </p:nvSpPr>
        <p:spPr>
          <a:xfrm>
            <a:off x="10529177" y="1427163"/>
            <a:ext cx="935201" cy="230188"/>
          </a:xfrm>
          <a:prstGeom prst="rect">
            <a:avLst/>
          </a:prstGeom>
          <a:noFill/>
        </p:spPr>
        <p:txBody>
          <a:bodyPr>
            <a:spAutoFit/>
          </a:bodyPr>
          <a:lstStyle/>
          <a:p>
            <a:pPr>
              <a:defRPr/>
            </a:pPr>
            <a:r>
              <a:rPr lang="en-GB" sz="900" b="0" spc="10" dirty="0"/>
              <a:t>512MB</a:t>
            </a:r>
          </a:p>
        </p:txBody>
      </p:sp>
      <p:sp>
        <p:nvSpPr>
          <p:cNvPr id="36" name="TextBox 35">
            <a:extLst>
              <a:ext uri="{FF2B5EF4-FFF2-40B4-BE49-F238E27FC236}">
                <a16:creationId xmlns:a16="http://schemas.microsoft.com/office/drawing/2014/main" id="{389D9155-9174-46E3-8D09-DC23F18CF323}"/>
              </a:ext>
            </a:extLst>
          </p:cNvPr>
          <p:cNvSpPr txBox="1"/>
          <p:nvPr/>
        </p:nvSpPr>
        <p:spPr>
          <a:xfrm>
            <a:off x="9139070" y="1527177"/>
            <a:ext cx="1345674" cy="231775"/>
          </a:xfrm>
          <a:prstGeom prst="rect">
            <a:avLst/>
          </a:prstGeom>
          <a:noFill/>
        </p:spPr>
        <p:txBody>
          <a:bodyPr>
            <a:spAutoFit/>
          </a:bodyPr>
          <a:lstStyle/>
          <a:p>
            <a:pPr algn="just">
              <a:defRPr/>
            </a:pPr>
            <a:r>
              <a:rPr lang="en-GB" sz="900" b="0" spc="10" dirty="0"/>
              <a:t>0xE00FFFFF</a:t>
            </a:r>
          </a:p>
        </p:txBody>
      </p:sp>
      <p:sp>
        <p:nvSpPr>
          <p:cNvPr id="37" name="TextBox 36">
            <a:extLst>
              <a:ext uri="{FF2B5EF4-FFF2-40B4-BE49-F238E27FC236}">
                <a16:creationId xmlns:a16="http://schemas.microsoft.com/office/drawing/2014/main" id="{28454CC7-5C9D-4D96-AD54-06934FAF209A}"/>
              </a:ext>
            </a:extLst>
          </p:cNvPr>
          <p:cNvSpPr txBox="1"/>
          <p:nvPr/>
        </p:nvSpPr>
        <p:spPr>
          <a:xfrm>
            <a:off x="9139070" y="1346202"/>
            <a:ext cx="1345674" cy="230187"/>
          </a:xfrm>
          <a:prstGeom prst="rect">
            <a:avLst/>
          </a:prstGeom>
          <a:noFill/>
        </p:spPr>
        <p:txBody>
          <a:bodyPr>
            <a:spAutoFit/>
          </a:bodyPr>
          <a:lstStyle/>
          <a:p>
            <a:pPr algn="just">
              <a:defRPr/>
            </a:pPr>
            <a:r>
              <a:rPr lang="en-GB" sz="900" b="0" spc="10" dirty="0"/>
              <a:t>0xE0100000</a:t>
            </a:r>
          </a:p>
        </p:txBody>
      </p:sp>
      <p:sp>
        <p:nvSpPr>
          <p:cNvPr id="38" name="Rectangle 37">
            <a:extLst>
              <a:ext uri="{FF2B5EF4-FFF2-40B4-BE49-F238E27FC236}">
                <a16:creationId xmlns:a16="http://schemas.microsoft.com/office/drawing/2014/main" id="{0F30ECC5-0331-402D-A3F2-2787CF0FDA8B}"/>
              </a:ext>
            </a:extLst>
          </p:cNvPr>
          <p:cNvSpPr/>
          <p:nvPr/>
        </p:nvSpPr>
        <p:spPr bwMode="auto">
          <a:xfrm>
            <a:off x="6471224" y="1082676"/>
            <a:ext cx="3516070" cy="50097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50499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Holdings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Designs Arm-based processors</a:t>
            </a:r>
          </a:p>
          <a:p>
            <a:r>
              <a:rPr lang="en-IN" altLang="en-US" dirty="0">
                <a:ea typeface="ＭＳ Ｐゴシック" panose="020B0600070205080204" pitchFamily="34" charset="-128"/>
              </a:rPr>
              <a:t>Does not manufacture, but licenses designs to semiconductor partners who fabricate and sell to their customers</a:t>
            </a:r>
          </a:p>
          <a:p>
            <a:r>
              <a:rPr lang="en-IN" altLang="en-US" dirty="0">
                <a:ea typeface="ＭＳ Ｐゴシック" panose="020B0600070205080204" pitchFamily="34" charset="-128"/>
              </a:rPr>
              <a:t>Also offers other designs, such as physical IPs, graphics cores, and development tools</a:t>
            </a:r>
            <a:endParaRPr lang="en-US" altLang="en-US" dirty="0">
              <a:ea typeface="ＭＳ Ｐゴシック" panose="020B0600070205080204" pitchFamily="34" charset="-128"/>
            </a:endParaRPr>
          </a:p>
        </p:txBody>
      </p:sp>
      <p:pic>
        <p:nvPicPr>
          <p:cNvPr id="5" name="Picture 14" descr="\\mars\groups\ir\2011\Analyst Day\Images\Internet_Connected_Screens_v2(3).jpg">
            <a:extLst>
              <a:ext uri="{FF2B5EF4-FFF2-40B4-BE49-F238E27FC236}">
                <a16:creationId xmlns:a16="http://schemas.microsoft.com/office/drawing/2014/main" id="{FC4F39BA-0A34-4899-8F24-D590BACE6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 y="3683000"/>
            <a:ext cx="12187238" cy="249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872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Memory Map Example</a:t>
            </a:r>
            <a:endParaRPr lang="en-US" dirty="0"/>
          </a:p>
        </p:txBody>
      </p:sp>
      <p:sp>
        <p:nvSpPr>
          <p:cNvPr id="6" name="Rectangle 5">
            <a:extLst>
              <a:ext uri="{FF2B5EF4-FFF2-40B4-BE49-F238E27FC236}">
                <a16:creationId xmlns:a16="http://schemas.microsoft.com/office/drawing/2014/main" id="{6DAAA208-B2AD-4CEB-8850-35A76F157457}"/>
              </a:ext>
            </a:extLst>
          </p:cNvPr>
          <p:cNvSpPr/>
          <p:nvPr/>
        </p:nvSpPr>
        <p:spPr bwMode="auto">
          <a:xfrm>
            <a:off x="1629197" y="1158875"/>
            <a:ext cx="9203904" cy="3740150"/>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7" name="Rectangle 6">
            <a:extLst>
              <a:ext uri="{FF2B5EF4-FFF2-40B4-BE49-F238E27FC236}">
                <a16:creationId xmlns:a16="http://schemas.microsoft.com/office/drawing/2014/main" id="{BE0CDE96-C5E1-4BFA-93DF-FBF4FB9998A7}"/>
              </a:ext>
            </a:extLst>
          </p:cNvPr>
          <p:cNvSpPr/>
          <p:nvPr/>
        </p:nvSpPr>
        <p:spPr bwMode="auto">
          <a:xfrm>
            <a:off x="1955037" y="2533651"/>
            <a:ext cx="8622048"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AHB Bus</a:t>
            </a:r>
          </a:p>
        </p:txBody>
      </p:sp>
      <p:sp>
        <p:nvSpPr>
          <p:cNvPr id="8" name="Rectangle 7">
            <a:extLst>
              <a:ext uri="{FF2B5EF4-FFF2-40B4-BE49-F238E27FC236}">
                <a16:creationId xmlns:a16="http://schemas.microsoft.com/office/drawing/2014/main" id="{7482009E-F1BB-449B-B768-CCED2571C8B7}"/>
              </a:ext>
            </a:extLst>
          </p:cNvPr>
          <p:cNvSpPr/>
          <p:nvPr/>
        </p:nvSpPr>
        <p:spPr bwMode="auto">
          <a:xfrm>
            <a:off x="1629197" y="5257801"/>
            <a:ext cx="1838666"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External SRAM,</a:t>
            </a:r>
          </a:p>
          <a:p>
            <a:pPr algn="ctr">
              <a:defRPr/>
            </a:pPr>
            <a:r>
              <a:rPr lang="en-GB" b="0" dirty="0">
                <a:cs typeface="Arial" charset="0"/>
              </a:rPr>
              <a:t>FLASH</a:t>
            </a:r>
          </a:p>
        </p:txBody>
      </p:sp>
      <p:sp>
        <p:nvSpPr>
          <p:cNvPr id="9" name="Rectangle 8">
            <a:extLst>
              <a:ext uri="{FF2B5EF4-FFF2-40B4-BE49-F238E27FC236}">
                <a16:creationId xmlns:a16="http://schemas.microsoft.com/office/drawing/2014/main" id="{473C320F-1170-472C-AEA8-25B0219589B7}"/>
              </a:ext>
            </a:extLst>
          </p:cNvPr>
          <p:cNvSpPr/>
          <p:nvPr/>
        </p:nvSpPr>
        <p:spPr bwMode="auto">
          <a:xfrm>
            <a:off x="4083571" y="5257801"/>
            <a:ext cx="1701135"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External LCD</a:t>
            </a:r>
          </a:p>
        </p:txBody>
      </p:sp>
      <p:sp>
        <p:nvSpPr>
          <p:cNvPr id="10" name="Rectangle 9">
            <a:extLst>
              <a:ext uri="{FF2B5EF4-FFF2-40B4-BE49-F238E27FC236}">
                <a16:creationId xmlns:a16="http://schemas.microsoft.com/office/drawing/2014/main" id="{C4CC124C-1917-47DD-81E2-004DFA475722}"/>
              </a:ext>
            </a:extLst>
          </p:cNvPr>
          <p:cNvSpPr/>
          <p:nvPr/>
        </p:nvSpPr>
        <p:spPr bwMode="auto">
          <a:xfrm>
            <a:off x="6231150" y="5257801"/>
            <a:ext cx="2293570"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SD card</a:t>
            </a:r>
          </a:p>
        </p:txBody>
      </p:sp>
      <p:sp>
        <p:nvSpPr>
          <p:cNvPr id="11" name="Rectangle 10">
            <a:extLst>
              <a:ext uri="{FF2B5EF4-FFF2-40B4-BE49-F238E27FC236}">
                <a16:creationId xmlns:a16="http://schemas.microsoft.com/office/drawing/2014/main" id="{1B1CE721-D9ED-4D7F-8E12-D4C53456F200}"/>
              </a:ext>
            </a:extLst>
          </p:cNvPr>
          <p:cNvSpPr/>
          <p:nvPr/>
        </p:nvSpPr>
        <p:spPr bwMode="auto">
          <a:xfrm>
            <a:off x="3317638" y="1384300"/>
            <a:ext cx="5632366" cy="7810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2" name="Rectangle 11">
            <a:extLst>
              <a:ext uri="{FF2B5EF4-FFF2-40B4-BE49-F238E27FC236}">
                <a16:creationId xmlns:a16="http://schemas.microsoft.com/office/drawing/2014/main" id="{0E701881-277E-42F8-A55A-08D4368A371B}"/>
              </a:ext>
            </a:extLst>
          </p:cNvPr>
          <p:cNvSpPr/>
          <p:nvPr/>
        </p:nvSpPr>
        <p:spPr bwMode="auto">
          <a:xfrm>
            <a:off x="5503300" y="1455738"/>
            <a:ext cx="3249930" cy="652462"/>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3" name="Rectangle 12">
            <a:extLst>
              <a:ext uri="{FF2B5EF4-FFF2-40B4-BE49-F238E27FC236}">
                <a16:creationId xmlns:a16="http://schemas.microsoft.com/office/drawing/2014/main" id="{AC88B6EC-10DB-4001-B74A-AEE43F04053E}"/>
              </a:ext>
            </a:extLst>
          </p:cNvPr>
          <p:cNvSpPr/>
          <p:nvPr/>
        </p:nvSpPr>
        <p:spPr bwMode="auto">
          <a:xfrm>
            <a:off x="6300972" y="1516063"/>
            <a:ext cx="2268180" cy="5254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4" name="TextBox 15">
            <a:extLst>
              <a:ext uri="{FF2B5EF4-FFF2-40B4-BE49-F238E27FC236}">
                <a16:creationId xmlns:a16="http://schemas.microsoft.com/office/drawing/2014/main" id="{D1399DCC-9458-4661-8D6F-E1021A3AF244}"/>
              </a:ext>
            </a:extLst>
          </p:cNvPr>
          <p:cNvSpPr txBox="1">
            <a:spLocks noChangeArrowheads="1"/>
          </p:cNvSpPr>
          <p:nvPr/>
        </p:nvSpPr>
        <p:spPr bwMode="auto">
          <a:xfrm>
            <a:off x="3723878" y="1597026"/>
            <a:ext cx="182808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Cortex-M0</a:t>
            </a:r>
          </a:p>
        </p:txBody>
      </p:sp>
      <p:sp>
        <p:nvSpPr>
          <p:cNvPr id="15" name="TextBox 16">
            <a:extLst>
              <a:ext uri="{FF2B5EF4-FFF2-40B4-BE49-F238E27FC236}">
                <a16:creationId xmlns:a16="http://schemas.microsoft.com/office/drawing/2014/main" id="{AC7BBFBD-DC68-46DF-BBC0-31CAC61C0F4D}"/>
              </a:ext>
            </a:extLst>
          </p:cNvPr>
          <p:cNvSpPr txBox="1">
            <a:spLocks noChangeArrowheads="1"/>
          </p:cNvSpPr>
          <p:nvPr/>
        </p:nvSpPr>
        <p:spPr bwMode="auto">
          <a:xfrm>
            <a:off x="5452520" y="1593850"/>
            <a:ext cx="9140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PPB</a:t>
            </a:r>
          </a:p>
        </p:txBody>
      </p:sp>
      <p:sp>
        <p:nvSpPr>
          <p:cNvPr id="16" name="TextBox 17">
            <a:extLst>
              <a:ext uri="{FF2B5EF4-FFF2-40B4-BE49-F238E27FC236}">
                <a16:creationId xmlns:a16="http://schemas.microsoft.com/office/drawing/2014/main" id="{C559BE06-F9C8-43A9-8EAD-250C6532023E}"/>
              </a:ext>
            </a:extLst>
          </p:cNvPr>
          <p:cNvSpPr txBox="1">
            <a:spLocks noChangeArrowheads="1"/>
          </p:cNvSpPr>
          <p:nvPr/>
        </p:nvSpPr>
        <p:spPr bwMode="auto">
          <a:xfrm>
            <a:off x="6300971" y="1600201"/>
            <a:ext cx="9140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SCS</a:t>
            </a:r>
          </a:p>
        </p:txBody>
      </p:sp>
      <p:sp>
        <p:nvSpPr>
          <p:cNvPr id="17" name="Rectangle 16">
            <a:extLst>
              <a:ext uri="{FF2B5EF4-FFF2-40B4-BE49-F238E27FC236}">
                <a16:creationId xmlns:a16="http://schemas.microsoft.com/office/drawing/2014/main" id="{F20A3EF1-E763-4EC9-BF93-1F2CEF428C65}"/>
              </a:ext>
            </a:extLst>
          </p:cNvPr>
          <p:cNvSpPr/>
          <p:nvPr/>
        </p:nvSpPr>
        <p:spPr bwMode="auto">
          <a:xfrm>
            <a:off x="6994967" y="1555751"/>
            <a:ext cx="141549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18" name="TextBox 19">
            <a:extLst>
              <a:ext uri="{FF2B5EF4-FFF2-40B4-BE49-F238E27FC236}">
                <a16:creationId xmlns:a16="http://schemas.microsoft.com/office/drawing/2014/main" id="{9430E282-CF07-4A95-A308-B141B7A62242}"/>
              </a:ext>
            </a:extLst>
          </p:cNvPr>
          <p:cNvSpPr txBox="1">
            <a:spLocks noChangeArrowheads="1"/>
          </p:cNvSpPr>
          <p:nvPr/>
        </p:nvSpPr>
        <p:spPr bwMode="auto">
          <a:xfrm>
            <a:off x="7284837" y="1506539"/>
            <a:ext cx="9140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NVIC</a:t>
            </a:r>
          </a:p>
        </p:txBody>
      </p:sp>
      <p:sp>
        <p:nvSpPr>
          <p:cNvPr id="19" name="Rectangle 18">
            <a:extLst>
              <a:ext uri="{FF2B5EF4-FFF2-40B4-BE49-F238E27FC236}">
                <a16:creationId xmlns:a16="http://schemas.microsoft.com/office/drawing/2014/main" id="{DAF733DB-B5A9-4769-9CBF-06D4DAC8BEC7}"/>
              </a:ext>
            </a:extLst>
          </p:cNvPr>
          <p:cNvSpPr/>
          <p:nvPr/>
        </p:nvSpPr>
        <p:spPr bwMode="auto">
          <a:xfrm>
            <a:off x="6994967" y="1797050"/>
            <a:ext cx="141549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0" name="TextBox 21">
            <a:extLst>
              <a:ext uri="{FF2B5EF4-FFF2-40B4-BE49-F238E27FC236}">
                <a16:creationId xmlns:a16="http://schemas.microsoft.com/office/drawing/2014/main" id="{F9AA3FED-4550-4E8E-81C0-568077DFF9B5}"/>
              </a:ext>
            </a:extLst>
          </p:cNvPr>
          <p:cNvSpPr txBox="1">
            <a:spLocks noChangeArrowheads="1"/>
          </p:cNvSpPr>
          <p:nvPr/>
        </p:nvSpPr>
        <p:spPr bwMode="auto">
          <a:xfrm>
            <a:off x="7011894" y="1743075"/>
            <a:ext cx="16651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Debug Ctrl</a:t>
            </a:r>
          </a:p>
        </p:txBody>
      </p:sp>
      <p:sp>
        <p:nvSpPr>
          <p:cNvPr id="21" name="Rectangle 20">
            <a:extLst>
              <a:ext uri="{FF2B5EF4-FFF2-40B4-BE49-F238E27FC236}">
                <a16:creationId xmlns:a16="http://schemas.microsoft.com/office/drawing/2014/main" id="{A39809E5-2256-499F-96EA-0860FACE3256}"/>
              </a:ext>
            </a:extLst>
          </p:cNvPr>
          <p:cNvSpPr/>
          <p:nvPr/>
        </p:nvSpPr>
        <p:spPr bwMode="auto">
          <a:xfrm>
            <a:off x="1969848" y="3103563"/>
            <a:ext cx="1830201"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On-chip FLASH</a:t>
            </a:r>
          </a:p>
          <a:p>
            <a:pPr algn="ctr">
              <a:defRPr/>
            </a:pPr>
            <a:r>
              <a:rPr lang="en-GB" b="0" dirty="0"/>
              <a:t>(Code Region)</a:t>
            </a:r>
            <a:endParaRPr lang="en-GB" b="0" dirty="0">
              <a:cs typeface="Arial" charset="0"/>
            </a:endParaRPr>
          </a:p>
        </p:txBody>
      </p:sp>
      <p:sp>
        <p:nvSpPr>
          <p:cNvPr id="22" name="Rectangle 21">
            <a:extLst>
              <a:ext uri="{FF2B5EF4-FFF2-40B4-BE49-F238E27FC236}">
                <a16:creationId xmlns:a16="http://schemas.microsoft.com/office/drawing/2014/main" id="{6CAC297D-DD7D-4AFB-A81D-E8B34F68F657}"/>
              </a:ext>
            </a:extLst>
          </p:cNvPr>
          <p:cNvSpPr/>
          <p:nvPr/>
        </p:nvSpPr>
        <p:spPr bwMode="auto">
          <a:xfrm>
            <a:off x="4623111" y="3103563"/>
            <a:ext cx="1743452"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On-chip SRAM</a:t>
            </a:r>
          </a:p>
          <a:p>
            <a:pPr algn="ctr">
              <a:defRPr/>
            </a:pPr>
            <a:r>
              <a:rPr lang="en-GB" b="0" dirty="0"/>
              <a:t>(SRAM Region)</a:t>
            </a:r>
            <a:endParaRPr lang="en-GB" b="0" dirty="0">
              <a:cs typeface="Arial" charset="0"/>
            </a:endParaRPr>
          </a:p>
        </p:txBody>
      </p:sp>
      <p:sp>
        <p:nvSpPr>
          <p:cNvPr id="23" name="Rectangle 22">
            <a:extLst>
              <a:ext uri="{FF2B5EF4-FFF2-40B4-BE49-F238E27FC236}">
                <a16:creationId xmlns:a16="http://schemas.microsoft.com/office/drawing/2014/main" id="{BE75654E-6BC5-4A63-B05D-9001F4C1E476}"/>
              </a:ext>
            </a:extLst>
          </p:cNvPr>
          <p:cNvSpPr/>
          <p:nvPr/>
        </p:nvSpPr>
        <p:spPr bwMode="auto">
          <a:xfrm>
            <a:off x="7284838" y="3103563"/>
            <a:ext cx="3292247"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24" name="TextBox 25">
            <a:extLst>
              <a:ext uri="{FF2B5EF4-FFF2-40B4-BE49-F238E27FC236}">
                <a16:creationId xmlns:a16="http://schemas.microsoft.com/office/drawing/2014/main" id="{8285B636-F2BA-4AE3-B850-8980844718B1}"/>
              </a:ext>
            </a:extLst>
          </p:cNvPr>
          <p:cNvSpPr txBox="1">
            <a:spLocks noChangeArrowheads="1"/>
          </p:cNvSpPr>
          <p:nvPr/>
        </p:nvSpPr>
        <p:spPr bwMode="auto">
          <a:xfrm>
            <a:off x="7741859" y="3468689"/>
            <a:ext cx="25792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Peripheral Region</a:t>
            </a:r>
          </a:p>
        </p:txBody>
      </p:sp>
      <p:sp>
        <p:nvSpPr>
          <p:cNvPr id="25" name="Rectangle 24">
            <a:extLst>
              <a:ext uri="{FF2B5EF4-FFF2-40B4-BE49-F238E27FC236}">
                <a16:creationId xmlns:a16="http://schemas.microsoft.com/office/drawing/2014/main" id="{E08E3305-7CBA-4F38-AD16-BC8A78BBADF8}"/>
              </a:ext>
            </a:extLst>
          </p:cNvPr>
          <p:cNvSpPr/>
          <p:nvPr/>
        </p:nvSpPr>
        <p:spPr bwMode="auto">
          <a:xfrm>
            <a:off x="2172969" y="4035425"/>
            <a:ext cx="3101821"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External Memory Interface</a:t>
            </a:r>
          </a:p>
          <a:p>
            <a:pPr algn="ctr">
              <a:defRPr/>
            </a:pPr>
            <a:r>
              <a:rPr lang="en-GB" b="0" dirty="0"/>
              <a:t>(External RAM Region)</a:t>
            </a:r>
            <a:endParaRPr lang="en-GB" b="0" dirty="0">
              <a:cs typeface="Arial" charset="0"/>
            </a:endParaRPr>
          </a:p>
        </p:txBody>
      </p:sp>
      <p:sp>
        <p:nvSpPr>
          <p:cNvPr id="26" name="Rectangle 25">
            <a:extLst>
              <a:ext uri="{FF2B5EF4-FFF2-40B4-BE49-F238E27FC236}">
                <a16:creationId xmlns:a16="http://schemas.microsoft.com/office/drawing/2014/main" id="{68578054-0F71-4B41-9D91-C895AC3A53C3}"/>
              </a:ext>
            </a:extLst>
          </p:cNvPr>
          <p:cNvSpPr/>
          <p:nvPr/>
        </p:nvSpPr>
        <p:spPr bwMode="auto">
          <a:xfrm>
            <a:off x="5560428" y="4035425"/>
            <a:ext cx="3135675"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External Device Interface</a:t>
            </a:r>
          </a:p>
          <a:p>
            <a:pPr algn="ctr">
              <a:defRPr/>
            </a:pPr>
            <a:r>
              <a:rPr lang="en-GB" b="0" dirty="0"/>
              <a:t>(External Device Region)</a:t>
            </a:r>
            <a:endParaRPr lang="en-GB" b="0" dirty="0">
              <a:cs typeface="Arial" charset="0"/>
            </a:endParaRPr>
          </a:p>
        </p:txBody>
      </p:sp>
      <p:sp>
        <p:nvSpPr>
          <p:cNvPr id="27" name="Rectangle 26">
            <a:extLst>
              <a:ext uri="{FF2B5EF4-FFF2-40B4-BE49-F238E27FC236}">
                <a16:creationId xmlns:a16="http://schemas.microsoft.com/office/drawing/2014/main" id="{14706E45-178A-4B86-9A85-756D727D8C39}"/>
              </a:ext>
            </a:extLst>
          </p:cNvPr>
          <p:cNvSpPr/>
          <p:nvPr/>
        </p:nvSpPr>
        <p:spPr bwMode="auto">
          <a:xfrm>
            <a:off x="7435062" y="3162300"/>
            <a:ext cx="846336"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Timer</a:t>
            </a:r>
          </a:p>
        </p:txBody>
      </p:sp>
      <p:sp>
        <p:nvSpPr>
          <p:cNvPr id="28" name="Rectangle 27">
            <a:extLst>
              <a:ext uri="{FF2B5EF4-FFF2-40B4-BE49-F238E27FC236}">
                <a16:creationId xmlns:a16="http://schemas.microsoft.com/office/drawing/2014/main" id="{41C0C698-6899-4334-93A9-B734D318851F}"/>
              </a:ext>
            </a:extLst>
          </p:cNvPr>
          <p:cNvSpPr/>
          <p:nvPr/>
        </p:nvSpPr>
        <p:spPr bwMode="auto">
          <a:xfrm>
            <a:off x="8478172" y="3162300"/>
            <a:ext cx="848451"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UART</a:t>
            </a:r>
          </a:p>
        </p:txBody>
      </p:sp>
      <p:sp>
        <p:nvSpPr>
          <p:cNvPr id="29" name="Rectangle 28">
            <a:extLst>
              <a:ext uri="{FF2B5EF4-FFF2-40B4-BE49-F238E27FC236}">
                <a16:creationId xmlns:a16="http://schemas.microsoft.com/office/drawing/2014/main" id="{468E3E0D-88DF-4C6E-82B7-E32FFD5418F6}"/>
              </a:ext>
            </a:extLst>
          </p:cNvPr>
          <p:cNvSpPr/>
          <p:nvPr/>
        </p:nvSpPr>
        <p:spPr bwMode="auto">
          <a:xfrm>
            <a:off x="9529743" y="3162300"/>
            <a:ext cx="846336"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GPIO</a:t>
            </a:r>
          </a:p>
        </p:txBody>
      </p:sp>
      <p:sp>
        <p:nvSpPr>
          <p:cNvPr id="30" name="Up-Down Arrow 33">
            <a:extLst>
              <a:ext uri="{FF2B5EF4-FFF2-40B4-BE49-F238E27FC236}">
                <a16:creationId xmlns:a16="http://schemas.microsoft.com/office/drawing/2014/main" id="{E1006B12-718D-424D-A57B-E861569CA1C0}"/>
              </a:ext>
            </a:extLst>
          </p:cNvPr>
          <p:cNvSpPr/>
          <p:nvPr/>
        </p:nvSpPr>
        <p:spPr bwMode="auto">
          <a:xfrm>
            <a:off x="8748999" y="2768600"/>
            <a:ext cx="281406"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1" name="Up-Down Arrow 34">
            <a:extLst>
              <a:ext uri="{FF2B5EF4-FFF2-40B4-BE49-F238E27FC236}">
                <a16:creationId xmlns:a16="http://schemas.microsoft.com/office/drawing/2014/main" id="{F6C6419B-C050-409F-8CD7-C77A708A25B4}"/>
              </a:ext>
            </a:extLst>
          </p:cNvPr>
          <p:cNvSpPr/>
          <p:nvPr/>
        </p:nvSpPr>
        <p:spPr bwMode="auto">
          <a:xfrm>
            <a:off x="5418667" y="2768600"/>
            <a:ext cx="281406"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2" name="Up-Down Arrow 35">
            <a:extLst>
              <a:ext uri="{FF2B5EF4-FFF2-40B4-BE49-F238E27FC236}">
                <a16:creationId xmlns:a16="http://schemas.microsoft.com/office/drawing/2014/main" id="{10E23436-95D8-443A-B0AF-FAEC1B3A5693}"/>
              </a:ext>
            </a:extLst>
          </p:cNvPr>
          <p:cNvSpPr/>
          <p:nvPr/>
        </p:nvSpPr>
        <p:spPr bwMode="auto">
          <a:xfrm>
            <a:off x="2636336" y="2768600"/>
            <a:ext cx="279291"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3" name="Up-Down Arrow 36">
            <a:extLst>
              <a:ext uri="{FF2B5EF4-FFF2-40B4-BE49-F238E27FC236}">
                <a16:creationId xmlns:a16="http://schemas.microsoft.com/office/drawing/2014/main" id="{621EAF07-3BD2-4C38-B38A-0B74BB8D6F12}"/>
              </a:ext>
            </a:extLst>
          </p:cNvPr>
          <p:cNvSpPr/>
          <p:nvPr/>
        </p:nvSpPr>
        <p:spPr bwMode="auto">
          <a:xfrm>
            <a:off x="4026445" y="2768601"/>
            <a:ext cx="281406"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4" name="Up-Down Arrow 37">
            <a:extLst>
              <a:ext uri="{FF2B5EF4-FFF2-40B4-BE49-F238E27FC236}">
                <a16:creationId xmlns:a16="http://schemas.microsoft.com/office/drawing/2014/main" id="{FD599E8D-11FB-45FA-B559-12CB0E752B4E}"/>
              </a:ext>
            </a:extLst>
          </p:cNvPr>
          <p:cNvSpPr/>
          <p:nvPr/>
        </p:nvSpPr>
        <p:spPr bwMode="auto">
          <a:xfrm>
            <a:off x="6690286" y="2768601"/>
            <a:ext cx="279291"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5" name="Up-Down Arrow 38">
            <a:extLst>
              <a:ext uri="{FF2B5EF4-FFF2-40B4-BE49-F238E27FC236}">
                <a16:creationId xmlns:a16="http://schemas.microsoft.com/office/drawing/2014/main" id="{6259E506-60B3-4F82-9706-64378CBC80FA}"/>
              </a:ext>
            </a:extLst>
          </p:cNvPr>
          <p:cNvSpPr/>
          <p:nvPr/>
        </p:nvSpPr>
        <p:spPr bwMode="auto">
          <a:xfrm>
            <a:off x="6159211" y="2184400"/>
            <a:ext cx="281406" cy="319088"/>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6" name="TextBox 39">
            <a:extLst>
              <a:ext uri="{FF2B5EF4-FFF2-40B4-BE49-F238E27FC236}">
                <a16:creationId xmlns:a16="http://schemas.microsoft.com/office/drawing/2014/main" id="{3EE59253-EFB9-468E-9BF9-3657283DE873}"/>
              </a:ext>
            </a:extLst>
          </p:cNvPr>
          <p:cNvSpPr txBox="1">
            <a:spLocks noChangeArrowheads="1"/>
          </p:cNvSpPr>
          <p:nvPr/>
        </p:nvSpPr>
        <p:spPr bwMode="auto">
          <a:xfrm>
            <a:off x="1675746" y="1158875"/>
            <a:ext cx="12081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Chip Silicon</a:t>
            </a:r>
          </a:p>
        </p:txBody>
      </p:sp>
      <p:sp>
        <p:nvSpPr>
          <p:cNvPr id="37" name="Up-Down Arrow 40">
            <a:extLst>
              <a:ext uri="{FF2B5EF4-FFF2-40B4-BE49-F238E27FC236}">
                <a16:creationId xmlns:a16="http://schemas.microsoft.com/office/drawing/2014/main" id="{BAE4B662-2877-429D-905A-DBBAE93D3DA2}"/>
              </a:ext>
            </a:extLst>
          </p:cNvPr>
          <p:cNvSpPr/>
          <p:nvPr/>
        </p:nvSpPr>
        <p:spPr bwMode="auto">
          <a:xfrm>
            <a:off x="2532662" y="4625975"/>
            <a:ext cx="281406"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8" name="Up-Down Arrow 41">
            <a:extLst>
              <a:ext uri="{FF2B5EF4-FFF2-40B4-BE49-F238E27FC236}">
                <a16:creationId xmlns:a16="http://schemas.microsoft.com/office/drawing/2014/main" id="{900B4445-728E-41D6-AFB2-3851B3AFDD11}"/>
              </a:ext>
            </a:extLst>
          </p:cNvPr>
          <p:cNvSpPr/>
          <p:nvPr/>
        </p:nvSpPr>
        <p:spPr bwMode="auto">
          <a:xfrm>
            <a:off x="4633690" y="4625975"/>
            <a:ext cx="281407"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39" name="Up-Down Arrow 42">
            <a:extLst>
              <a:ext uri="{FF2B5EF4-FFF2-40B4-BE49-F238E27FC236}">
                <a16:creationId xmlns:a16="http://schemas.microsoft.com/office/drawing/2014/main" id="{3E63FA23-33D8-4C64-B666-FBDFF629B583}"/>
              </a:ext>
            </a:extLst>
          </p:cNvPr>
          <p:cNvSpPr/>
          <p:nvPr/>
        </p:nvSpPr>
        <p:spPr bwMode="auto">
          <a:xfrm>
            <a:off x="7143076" y="4625975"/>
            <a:ext cx="281407"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Tree>
    <p:extLst>
      <p:ext uri="{BB962C8B-B14F-4D97-AF65-F5344CB8AC3E}">
        <p14:creationId xmlns:p14="http://schemas.microsoft.com/office/powerpoint/2010/main" val="1852416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Endianness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Endian refers to the order of bytes stored in the memory.</a:t>
            </a:r>
            <a:endParaRPr lang="en-US" altLang="en-US" dirty="0">
              <a:ea typeface="ＭＳ Ｐゴシック" panose="020B0600070205080204" pitchFamily="34" charset="-128"/>
            </a:endParaRPr>
          </a:p>
          <a:p>
            <a:pPr lvl="1">
              <a:spcBef>
                <a:spcPts val="0"/>
              </a:spcBef>
            </a:pPr>
            <a:r>
              <a:rPr lang="en-GB" dirty="0"/>
              <a:t>Little endian: lowest byte of a word-size data is stored in the bit 0 to bit 7.</a:t>
            </a:r>
          </a:p>
          <a:p>
            <a:pPr lvl="1">
              <a:spcBef>
                <a:spcPts val="0"/>
              </a:spcBef>
            </a:pPr>
            <a:r>
              <a:rPr lang="en-GB" dirty="0"/>
              <a:t>Big endian: lowest byte of a word-size data is stored in the bit 24 to bit 31.</a:t>
            </a:r>
          </a:p>
          <a:p>
            <a:pPr marL="0" lvl="1" indent="0">
              <a:spcAft>
                <a:spcPts val="1600"/>
              </a:spcAft>
              <a:buNone/>
            </a:pPr>
            <a:r>
              <a:rPr lang="en-GB" sz="2400" dirty="0"/>
              <a:t>Cortex-M0 supports both little endian and big endian.</a:t>
            </a:r>
          </a:p>
          <a:p>
            <a:pPr marL="231775" lvl="1" indent="0">
              <a:spcBef>
                <a:spcPts val="0"/>
              </a:spcBef>
              <a:buNone/>
            </a:pPr>
            <a:endParaRPr lang="en-US" altLang="en-US" dirty="0">
              <a:ea typeface="ＭＳ Ｐゴシック" panose="020B0600070205080204" pitchFamily="34" charset="-128"/>
            </a:endParaRPr>
          </a:p>
        </p:txBody>
      </p:sp>
      <p:grpSp>
        <p:nvGrpSpPr>
          <p:cNvPr id="5" name="Group 109">
            <a:extLst>
              <a:ext uri="{FF2B5EF4-FFF2-40B4-BE49-F238E27FC236}">
                <a16:creationId xmlns:a16="http://schemas.microsoft.com/office/drawing/2014/main" id="{2162A0F2-2FE7-4B16-B6BF-3190871F9D26}"/>
              </a:ext>
            </a:extLst>
          </p:cNvPr>
          <p:cNvGrpSpPr>
            <a:grpSpLocks/>
          </p:cNvGrpSpPr>
          <p:nvPr/>
        </p:nvGrpSpPr>
        <p:grpSpPr bwMode="auto">
          <a:xfrm>
            <a:off x="903465" y="3586163"/>
            <a:ext cx="10462828" cy="2347912"/>
            <a:chOff x="247650" y="3812865"/>
            <a:chExt cx="8773716" cy="2348035"/>
          </a:xfrm>
        </p:grpSpPr>
        <p:grpSp>
          <p:nvGrpSpPr>
            <p:cNvPr id="6" name="Group 55">
              <a:extLst>
                <a:ext uri="{FF2B5EF4-FFF2-40B4-BE49-F238E27FC236}">
                  <a16:creationId xmlns:a16="http://schemas.microsoft.com/office/drawing/2014/main" id="{721F9AEF-80AC-43BA-9DEB-60C386D23AB1}"/>
                </a:ext>
              </a:extLst>
            </p:cNvPr>
            <p:cNvGrpSpPr>
              <a:grpSpLocks/>
            </p:cNvGrpSpPr>
            <p:nvPr/>
          </p:nvGrpSpPr>
          <p:grpSpPr bwMode="auto">
            <a:xfrm>
              <a:off x="1690092" y="5269539"/>
              <a:ext cx="3271838" cy="200025"/>
              <a:chOff x="2328862" y="3228975"/>
              <a:chExt cx="4076700" cy="200025"/>
            </a:xfrm>
          </p:grpSpPr>
          <p:sp>
            <p:nvSpPr>
              <p:cNvPr id="49" name="Rectangle 48">
                <a:extLst>
                  <a:ext uri="{FF2B5EF4-FFF2-40B4-BE49-F238E27FC236}">
                    <a16:creationId xmlns:a16="http://schemas.microsoft.com/office/drawing/2014/main" id="{6671ECE6-7A99-4A1B-B053-A0ABD7C5FB1B}"/>
                  </a:ext>
                </a:extLst>
              </p:cNvPr>
              <p:cNvSpPr/>
              <p:nvPr/>
            </p:nvSpPr>
            <p:spPr bwMode="auto">
              <a:xfrm>
                <a:off x="5386332" y="3229702"/>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50" name="Rectangle 49">
                <a:extLst>
                  <a:ext uri="{FF2B5EF4-FFF2-40B4-BE49-F238E27FC236}">
                    <a16:creationId xmlns:a16="http://schemas.microsoft.com/office/drawing/2014/main" id="{61ABC1DB-AB96-4C4F-8528-7691DDD7E328}"/>
                  </a:ext>
                </a:extLst>
              </p:cNvPr>
              <p:cNvSpPr/>
              <p:nvPr/>
            </p:nvSpPr>
            <p:spPr bwMode="auto">
              <a:xfrm>
                <a:off x="4367188" y="3229702"/>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51" name="Rectangle 50">
                <a:extLst>
                  <a:ext uri="{FF2B5EF4-FFF2-40B4-BE49-F238E27FC236}">
                    <a16:creationId xmlns:a16="http://schemas.microsoft.com/office/drawing/2014/main" id="{EBC83B68-F9FD-41CF-9C1E-862BE5B13106}"/>
                  </a:ext>
                </a:extLst>
              </p:cNvPr>
              <p:cNvSpPr/>
              <p:nvPr/>
            </p:nvSpPr>
            <p:spPr bwMode="auto">
              <a:xfrm>
                <a:off x="3348045" y="3229702"/>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52" name="Rectangle 51">
                <a:extLst>
                  <a:ext uri="{FF2B5EF4-FFF2-40B4-BE49-F238E27FC236}">
                    <a16:creationId xmlns:a16="http://schemas.microsoft.com/office/drawing/2014/main" id="{EBF037CE-F97D-413D-BBA2-58BE3A2FAEE4}"/>
                  </a:ext>
                </a:extLst>
              </p:cNvPr>
              <p:cNvSpPr/>
              <p:nvPr/>
            </p:nvSpPr>
            <p:spPr bwMode="auto">
              <a:xfrm>
                <a:off x="2328901" y="3229702"/>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grpSp>
        <p:grpSp>
          <p:nvGrpSpPr>
            <p:cNvPr id="7" name="Group 60">
              <a:extLst>
                <a:ext uri="{FF2B5EF4-FFF2-40B4-BE49-F238E27FC236}">
                  <a16:creationId xmlns:a16="http://schemas.microsoft.com/office/drawing/2014/main" id="{BD70E4D4-25D3-41D8-B863-4EB4256C4DD4}"/>
                </a:ext>
              </a:extLst>
            </p:cNvPr>
            <p:cNvGrpSpPr>
              <a:grpSpLocks/>
            </p:cNvGrpSpPr>
            <p:nvPr/>
          </p:nvGrpSpPr>
          <p:grpSpPr bwMode="auto">
            <a:xfrm>
              <a:off x="1690092" y="4760277"/>
              <a:ext cx="3271838" cy="200025"/>
              <a:chOff x="2328862" y="3228975"/>
              <a:chExt cx="4076700" cy="200025"/>
            </a:xfrm>
          </p:grpSpPr>
          <p:sp>
            <p:nvSpPr>
              <p:cNvPr id="45" name="Rectangle 44">
                <a:extLst>
                  <a:ext uri="{FF2B5EF4-FFF2-40B4-BE49-F238E27FC236}">
                    <a16:creationId xmlns:a16="http://schemas.microsoft.com/office/drawing/2014/main" id="{7C5942D1-A8D4-431A-806F-5F7A66AB1257}"/>
                  </a:ext>
                </a:extLst>
              </p:cNvPr>
              <p:cNvSpPr/>
              <p:nvPr/>
            </p:nvSpPr>
            <p:spPr bwMode="auto">
              <a:xfrm>
                <a:off x="5386332" y="3229350"/>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46" name="Rectangle 45">
                <a:extLst>
                  <a:ext uri="{FF2B5EF4-FFF2-40B4-BE49-F238E27FC236}">
                    <a16:creationId xmlns:a16="http://schemas.microsoft.com/office/drawing/2014/main" id="{3D35C0A5-F6ED-41DA-9568-2A2014F0A5F5}"/>
                  </a:ext>
                </a:extLst>
              </p:cNvPr>
              <p:cNvSpPr/>
              <p:nvPr/>
            </p:nvSpPr>
            <p:spPr bwMode="auto">
              <a:xfrm>
                <a:off x="4367188" y="3229350"/>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47" name="Rectangle 46">
                <a:extLst>
                  <a:ext uri="{FF2B5EF4-FFF2-40B4-BE49-F238E27FC236}">
                    <a16:creationId xmlns:a16="http://schemas.microsoft.com/office/drawing/2014/main" id="{6F58B6AA-CD09-40C3-A43A-C4EB18B76318}"/>
                  </a:ext>
                </a:extLst>
              </p:cNvPr>
              <p:cNvSpPr/>
              <p:nvPr/>
            </p:nvSpPr>
            <p:spPr bwMode="auto">
              <a:xfrm>
                <a:off x="3348045" y="3229350"/>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48" name="Rectangle 47">
                <a:extLst>
                  <a:ext uri="{FF2B5EF4-FFF2-40B4-BE49-F238E27FC236}">
                    <a16:creationId xmlns:a16="http://schemas.microsoft.com/office/drawing/2014/main" id="{62D9E224-61D7-40A6-B10F-8ECC9F2BD5E5}"/>
                  </a:ext>
                </a:extLst>
              </p:cNvPr>
              <p:cNvSpPr/>
              <p:nvPr/>
            </p:nvSpPr>
            <p:spPr bwMode="auto">
              <a:xfrm>
                <a:off x="2328901" y="3229350"/>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grpSp>
        <p:grpSp>
          <p:nvGrpSpPr>
            <p:cNvPr id="8" name="Group 65">
              <a:extLst>
                <a:ext uri="{FF2B5EF4-FFF2-40B4-BE49-F238E27FC236}">
                  <a16:creationId xmlns:a16="http://schemas.microsoft.com/office/drawing/2014/main" id="{B3E9613C-B44E-4F68-9FBB-222ADCDD833B}"/>
                </a:ext>
              </a:extLst>
            </p:cNvPr>
            <p:cNvGrpSpPr>
              <a:grpSpLocks/>
            </p:cNvGrpSpPr>
            <p:nvPr/>
          </p:nvGrpSpPr>
          <p:grpSpPr bwMode="auto">
            <a:xfrm>
              <a:off x="1690092" y="4231636"/>
              <a:ext cx="3271838" cy="200025"/>
              <a:chOff x="2328862" y="3228975"/>
              <a:chExt cx="4076700" cy="200025"/>
            </a:xfrm>
          </p:grpSpPr>
          <p:sp>
            <p:nvSpPr>
              <p:cNvPr id="41" name="Rectangle 40">
                <a:extLst>
                  <a:ext uri="{FF2B5EF4-FFF2-40B4-BE49-F238E27FC236}">
                    <a16:creationId xmlns:a16="http://schemas.microsoft.com/office/drawing/2014/main" id="{5E0B63B1-13CC-4397-B8B2-14F65927A86D}"/>
                  </a:ext>
                </a:extLst>
              </p:cNvPr>
              <p:cNvSpPr/>
              <p:nvPr/>
            </p:nvSpPr>
            <p:spPr bwMode="auto">
              <a:xfrm>
                <a:off x="5386332" y="3229326"/>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42" name="Rectangle 41">
                <a:extLst>
                  <a:ext uri="{FF2B5EF4-FFF2-40B4-BE49-F238E27FC236}">
                    <a16:creationId xmlns:a16="http://schemas.microsoft.com/office/drawing/2014/main" id="{51D90CDB-A63B-4485-A86A-4EF334691EFE}"/>
                  </a:ext>
                </a:extLst>
              </p:cNvPr>
              <p:cNvSpPr/>
              <p:nvPr/>
            </p:nvSpPr>
            <p:spPr bwMode="auto">
              <a:xfrm>
                <a:off x="4367188" y="3229326"/>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43" name="Rectangle 42">
                <a:extLst>
                  <a:ext uri="{FF2B5EF4-FFF2-40B4-BE49-F238E27FC236}">
                    <a16:creationId xmlns:a16="http://schemas.microsoft.com/office/drawing/2014/main" id="{CFE3844D-ED77-47D2-95BA-E03105E21423}"/>
                  </a:ext>
                </a:extLst>
              </p:cNvPr>
              <p:cNvSpPr/>
              <p:nvPr/>
            </p:nvSpPr>
            <p:spPr bwMode="auto">
              <a:xfrm>
                <a:off x="3348045" y="3229326"/>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44" name="Rectangle 43">
                <a:extLst>
                  <a:ext uri="{FF2B5EF4-FFF2-40B4-BE49-F238E27FC236}">
                    <a16:creationId xmlns:a16="http://schemas.microsoft.com/office/drawing/2014/main" id="{58CE632F-4130-4318-BE2A-C7092E449A86}"/>
                  </a:ext>
                </a:extLst>
              </p:cNvPr>
              <p:cNvSpPr/>
              <p:nvPr/>
            </p:nvSpPr>
            <p:spPr bwMode="auto">
              <a:xfrm>
                <a:off x="2328901" y="3229326"/>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grpSp>
        <p:sp>
          <p:nvSpPr>
            <p:cNvPr id="9" name="TextBox 70">
              <a:extLst>
                <a:ext uri="{FF2B5EF4-FFF2-40B4-BE49-F238E27FC236}">
                  <a16:creationId xmlns:a16="http://schemas.microsoft.com/office/drawing/2014/main" id="{FA8F5ABF-A7A3-4CC1-8E68-866D2C330B50}"/>
                </a:ext>
              </a:extLst>
            </p:cNvPr>
            <p:cNvSpPr txBox="1">
              <a:spLocks noChangeArrowheads="1"/>
            </p:cNvSpPr>
            <p:nvPr/>
          </p:nvSpPr>
          <p:spPr bwMode="auto">
            <a:xfrm>
              <a:off x="280987" y="5245726"/>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0x00000000</a:t>
              </a:r>
            </a:p>
          </p:txBody>
        </p:sp>
        <p:sp>
          <p:nvSpPr>
            <p:cNvPr id="10" name="TextBox 71">
              <a:extLst>
                <a:ext uri="{FF2B5EF4-FFF2-40B4-BE49-F238E27FC236}">
                  <a16:creationId xmlns:a16="http://schemas.microsoft.com/office/drawing/2014/main" id="{1B362D17-9596-4FA3-B90F-0C7718707F8E}"/>
                </a:ext>
              </a:extLst>
            </p:cNvPr>
            <p:cNvSpPr txBox="1">
              <a:spLocks noChangeArrowheads="1"/>
            </p:cNvSpPr>
            <p:nvPr/>
          </p:nvSpPr>
          <p:spPr bwMode="auto">
            <a:xfrm>
              <a:off x="280987" y="4719632"/>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0x00000004</a:t>
              </a:r>
            </a:p>
          </p:txBody>
        </p:sp>
        <p:sp>
          <p:nvSpPr>
            <p:cNvPr id="11" name="TextBox 72">
              <a:extLst>
                <a:ext uri="{FF2B5EF4-FFF2-40B4-BE49-F238E27FC236}">
                  <a16:creationId xmlns:a16="http://schemas.microsoft.com/office/drawing/2014/main" id="{2A4FAA43-0749-4194-9367-2D8954960F5F}"/>
                </a:ext>
              </a:extLst>
            </p:cNvPr>
            <p:cNvSpPr txBox="1">
              <a:spLocks noChangeArrowheads="1"/>
            </p:cNvSpPr>
            <p:nvPr/>
          </p:nvSpPr>
          <p:spPr bwMode="auto">
            <a:xfrm>
              <a:off x="280987" y="4174813"/>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0x00000008</a:t>
              </a:r>
            </a:p>
          </p:txBody>
        </p:sp>
        <p:sp>
          <p:nvSpPr>
            <p:cNvPr id="12" name="TextBox 73">
              <a:extLst>
                <a:ext uri="{FF2B5EF4-FFF2-40B4-BE49-F238E27FC236}">
                  <a16:creationId xmlns:a16="http://schemas.microsoft.com/office/drawing/2014/main" id="{17CB52C3-F1CC-4742-ADD1-D1316E999DFB}"/>
                </a:ext>
              </a:extLst>
            </p:cNvPr>
            <p:cNvSpPr txBox="1">
              <a:spLocks noChangeArrowheads="1"/>
            </p:cNvSpPr>
            <p:nvPr/>
          </p:nvSpPr>
          <p:spPr bwMode="auto">
            <a:xfrm>
              <a:off x="247650" y="3812865"/>
              <a:ext cx="1076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Address </a:t>
              </a:r>
            </a:p>
          </p:txBody>
        </p:sp>
        <p:sp>
          <p:nvSpPr>
            <p:cNvPr id="13" name="TextBox 74">
              <a:extLst>
                <a:ext uri="{FF2B5EF4-FFF2-40B4-BE49-F238E27FC236}">
                  <a16:creationId xmlns:a16="http://schemas.microsoft.com/office/drawing/2014/main" id="{A7637F68-E2B4-4651-BF3E-2783AC21E602}"/>
                </a:ext>
              </a:extLst>
            </p:cNvPr>
            <p:cNvSpPr txBox="1">
              <a:spLocks noChangeArrowheads="1"/>
            </p:cNvSpPr>
            <p:nvPr/>
          </p:nvSpPr>
          <p:spPr bwMode="auto">
            <a:xfrm>
              <a:off x="403979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[7:0]</a:t>
              </a:r>
            </a:p>
          </p:txBody>
        </p:sp>
        <p:sp>
          <p:nvSpPr>
            <p:cNvPr id="14" name="TextBox 75">
              <a:extLst>
                <a:ext uri="{FF2B5EF4-FFF2-40B4-BE49-F238E27FC236}">
                  <a16:creationId xmlns:a16="http://schemas.microsoft.com/office/drawing/2014/main" id="{6CF1CA05-E63D-464F-88E7-CBE2027FC764}"/>
                </a:ext>
              </a:extLst>
            </p:cNvPr>
            <p:cNvSpPr txBox="1">
              <a:spLocks noChangeArrowheads="1"/>
            </p:cNvSpPr>
            <p:nvPr/>
          </p:nvSpPr>
          <p:spPr bwMode="auto">
            <a:xfrm>
              <a:off x="321230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[15:8]</a:t>
              </a:r>
            </a:p>
          </p:txBody>
        </p:sp>
        <p:sp>
          <p:nvSpPr>
            <p:cNvPr id="15" name="TextBox 76">
              <a:extLst>
                <a:ext uri="{FF2B5EF4-FFF2-40B4-BE49-F238E27FC236}">
                  <a16:creationId xmlns:a16="http://schemas.microsoft.com/office/drawing/2014/main" id="{C6B09697-7D29-43FE-8450-6C125CF59C1A}"/>
                </a:ext>
              </a:extLst>
            </p:cNvPr>
            <p:cNvSpPr txBox="1">
              <a:spLocks noChangeArrowheads="1"/>
            </p:cNvSpPr>
            <p:nvPr/>
          </p:nvSpPr>
          <p:spPr bwMode="auto">
            <a:xfrm>
              <a:off x="238601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[23:16]</a:t>
              </a:r>
            </a:p>
          </p:txBody>
        </p:sp>
        <p:sp>
          <p:nvSpPr>
            <p:cNvPr id="16" name="TextBox 77">
              <a:extLst>
                <a:ext uri="{FF2B5EF4-FFF2-40B4-BE49-F238E27FC236}">
                  <a16:creationId xmlns:a16="http://schemas.microsoft.com/office/drawing/2014/main" id="{C942B0F1-B6FF-4252-ADDA-6BDFA2B45293}"/>
                </a:ext>
              </a:extLst>
            </p:cNvPr>
            <p:cNvSpPr txBox="1">
              <a:spLocks noChangeArrowheads="1"/>
            </p:cNvSpPr>
            <p:nvPr/>
          </p:nvSpPr>
          <p:spPr bwMode="auto">
            <a:xfrm>
              <a:off x="154066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[31:24]</a:t>
              </a:r>
            </a:p>
          </p:txBody>
        </p:sp>
        <p:sp>
          <p:nvSpPr>
            <p:cNvPr id="17" name="Rectangle 16">
              <a:extLst>
                <a:ext uri="{FF2B5EF4-FFF2-40B4-BE49-F238E27FC236}">
                  <a16:creationId xmlns:a16="http://schemas.microsoft.com/office/drawing/2014/main" id="{598C9EC6-2057-4685-B38B-281A24477DCC}"/>
                </a:ext>
              </a:extLst>
            </p:cNvPr>
            <p:cNvSpPr/>
            <p:nvPr/>
          </p:nvSpPr>
          <p:spPr bwMode="auto">
            <a:xfrm>
              <a:off x="5582850" y="5270266"/>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18" name="Rectangle 17">
              <a:extLst>
                <a:ext uri="{FF2B5EF4-FFF2-40B4-BE49-F238E27FC236}">
                  <a16:creationId xmlns:a16="http://schemas.microsoft.com/office/drawing/2014/main" id="{E341BB2C-F0AA-49F8-AAAE-14086AE4C6EC}"/>
                </a:ext>
              </a:extLst>
            </p:cNvPr>
            <p:cNvSpPr/>
            <p:nvPr/>
          </p:nvSpPr>
          <p:spPr bwMode="auto">
            <a:xfrm>
              <a:off x="6400784" y="5270266"/>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19" name="Rectangle 18">
              <a:extLst>
                <a:ext uri="{FF2B5EF4-FFF2-40B4-BE49-F238E27FC236}">
                  <a16:creationId xmlns:a16="http://schemas.microsoft.com/office/drawing/2014/main" id="{03B7FA60-5504-4F9B-99EC-8253EBC5F6EE}"/>
                </a:ext>
              </a:extLst>
            </p:cNvPr>
            <p:cNvSpPr/>
            <p:nvPr/>
          </p:nvSpPr>
          <p:spPr bwMode="auto">
            <a:xfrm>
              <a:off x="7218718" y="5270266"/>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20" name="Rectangle 19">
              <a:extLst>
                <a:ext uri="{FF2B5EF4-FFF2-40B4-BE49-F238E27FC236}">
                  <a16:creationId xmlns:a16="http://schemas.microsoft.com/office/drawing/2014/main" id="{46F46E7C-DC85-4543-8572-48F04731156B}"/>
                </a:ext>
              </a:extLst>
            </p:cNvPr>
            <p:cNvSpPr/>
            <p:nvPr/>
          </p:nvSpPr>
          <p:spPr bwMode="auto">
            <a:xfrm>
              <a:off x="8036652" y="5270266"/>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sp>
          <p:nvSpPr>
            <p:cNvPr id="21" name="Rectangle 20">
              <a:extLst>
                <a:ext uri="{FF2B5EF4-FFF2-40B4-BE49-F238E27FC236}">
                  <a16:creationId xmlns:a16="http://schemas.microsoft.com/office/drawing/2014/main" id="{E06B50C5-0FA6-4011-AEF0-F9E9781DD8FC}"/>
                </a:ext>
              </a:extLst>
            </p:cNvPr>
            <p:cNvSpPr/>
            <p:nvPr/>
          </p:nvSpPr>
          <p:spPr bwMode="auto">
            <a:xfrm>
              <a:off x="5582850" y="4760652"/>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22" name="Rectangle 21">
              <a:extLst>
                <a:ext uri="{FF2B5EF4-FFF2-40B4-BE49-F238E27FC236}">
                  <a16:creationId xmlns:a16="http://schemas.microsoft.com/office/drawing/2014/main" id="{83FFE355-C5DF-4257-9DEA-CC947392081D}"/>
                </a:ext>
              </a:extLst>
            </p:cNvPr>
            <p:cNvSpPr/>
            <p:nvPr/>
          </p:nvSpPr>
          <p:spPr bwMode="auto">
            <a:xfrm>
              <a:off x="6400784" y="4760652"/>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23" name="Rectangle 22">
              <a:extLst>
                <a:ext uri="{FF2B5EF4-FFF2-40B4-BE49-F238E27FC236}">
                  <a16:creationId xmlns:a16="http://schemas.microsoft.com/office/drawing/2014/main" id="{0A6A6923-53BD-4265-A3E0-B5C35A02688D}"/>
                </a:ext>
              </a:extLst>
            </p:cNvPr>
            <p:cNvSpPr/>
            <p:nvPr/>
          </p:nvSpPr>
          <p:spPr bwMode="auto">
            <a:xfrm>
              <a:off x="7218718" y="4760652"/>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24" name="Rectangle 23">
              <a:extLst>
                <a:ext uri="{FF2B5EF4-FFF2-40B4-BE49-F238E27FC236}">
                  <a16:creationId xmlns:a16="http://schemas.microsoft.com/office/drawing/2014/main" id="{D7060F2E-790F-4695-8285-03AD7CC508A0}"/>
                </a:ext>
              </a:extLst>
            </p:cNvPr>
            <p:cNvSpPr/>
            <p:nvPr/>
          </p:nvSpPr>
          <p:spPr bwMode="auto">
            <a:xfrm>
              <a:off x="8036652" y="4760652"/>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sp>
          <p:nvSpPr>
            <p:cNvPr id="25" name="Rectangle 24">
              <a:extLst>
                <a:ext uri="{FF2B5EF4-FFF2-40B4-BE49-F238E27FC236}">
                  <a16:creationId xmlns:a16="http://schemas.microsoft.com/office/drawing/2014/main" id="{11B15BBF-1968-4169-8EEF-0C72A1B5B704}"/>
                </a:ext>
              </a:extLst>
            </p:cNvPr>
            <p:cNvSpPr/>
            <p:nvPr/>
          </p:nvSpPr>
          <p:spPr bwMode="auto">
            <a:xfrm>
              <a:off x="5582850" y="4231987"/>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26" name="Rectangle 25">
              <a:extLst>
                <a:ext uri="{FF2B5EF4-FFF2-40B4-BE49-F238E27FC236}">
                  <a16:creationId xmlns:a16="http://schemas.microsoft.com/office/drawing/2014/main" id="{A48401F7-D765-4483-9964-9BCED6B86BC9}"/>
                </a:ext>
              </a:extLst>
            </p:cNvPr>
            <p:cNvSpPr/>
            <p:nvPr/>
          </p:nvSpPr>
          <p:spPr bwMode="auto">
            <a:xfrm>
              <a:off x="6400784" y="4231987"/>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27" name="Rectangle 26">
              <a:extLst>
                <a:ext uri="{FF2B5EF4-FFF2-40B4-BE49-F238E27FC236}">
                  <a16:creationId xmlns:a16="http://schemas.microsoft.com/office/drawing/2014/main" id="{23DB98F3-4141-43F9-9BA7-70CB0929AE71}"/>
                </a:ext>
              </a:extLst>
            </p:cNvPr>
            <p:cNvSpPr/>
            <p:nvPr/>
          </p:nvSpPr>
          <p:spPr bwMode="auto">
            <a:xfrm>
              <a:off x="7218718" y="4231987"/>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28" name="Rectangle 27">
              <a:extLst>
                <a:ext uri="{FF2B5EF4-FFF2-40B4-BE49-F238E27FC236}">
                  <a16:creationId xmlns:a16="http://schemas.microsoft.com/office/drawing/2014/main" id="{4381D536-17A8-429B-9474-00D4154A606A}"/>
                </a:ext>
              </a:extLst>
            </p:cNvPr>
            <p:cNvSpPr/>
            <p:nvPr/>
          </p:nvSpPr>
          <p:spPr bwMode="auto">
            <a:xfrm>
              <a:off x="8036652" y="4231987"/>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sp>
          <p:nvSpPr>
            <p:cNvPr id="29" name="TextBox 96">
              <a:extLst>
                <a:ext uri="{FF2B5EF4-FFF2-40B4-BE49-F238E27FC236}">
                  <a16:creationId xmlns:a16="http://schemas.microsoft.com/office/drawing/2014/main" id="{5F1FB0C1-56D7-4653-8274-89C368CD66F5}"/>
                </a:ext>
              </a:extLst>
            </p:cNvPr>
            <p:cNvSpPr txBox="1">
              <a:spLocks noChangeArrowheads="1"/>
            </p:cNvSpPr>
            <p:nvPr/>
          </p:nvSpPr>
          <p:spPr bwMode="auto">
            <a:xfrm>
              <a:off x="794504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[7:0]</a:t>
              </a:r>
            </a:p>
          </p:txBody>
        </p:sp>
        <p:sp>
          <p:nvSpPr>
            <p:cNvPr id="30" name="TextBox 97">
              <a:extLst>
                <a:ext uri="{FF2B5EF4-FFF2-40B4-BE49-F238E27FC236}">
                  <a16:creationId xmlns:a16="http://schemas.microsoft.com/office/drawing/2014/main" id="{327576D7-CEAE-4418-91B5-984729FDF8B9}"/>
                </a:ext>
              </a:extLst>
            </p:cNvPr>
            <p:cNvSpPr txBox="1">
              <a:spLocks noChangeArrowheads="1"/>
            </p:cNvSpPr>
            <p:nvPr/>
          </p:nvSpPr>
          <p:spPr bwMode="auto">
            <a:xfrm>
              <a:off x="711755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[15:8]</a:t>
              </a:r>
            </a:p>
          </p:txBody>
        </p:sp>
        <p:sp>
          <p:nvSpPr>
            <p:cNvPr id="31" name="TextBox 98">
              <a:extLst>
                <a:ext uri="{FF2B5EF4-FFF2-40B4-BE49-F238E27FC236}">
                  <a16:creationId xmlns:a16="http://schemas.microsoft.com/office/drawing/2014/main" id="{A94865B8-6302-4140-82F6-1676E0700023}"/>
                </a:ext>
              </a:extLst>
            </p:cNvPr>
            <p:cNvSpPr txBox="1">
              <a:spLocks noChangeArrowheads="1"/>
            </p:cNvSpPr>
            <p:nvPr/>
          </p:nvSpPr>
          <p:spPr bwMode="auto">
            <a:xfrm>
              <a:off x="629126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[23:16]</a:t>
              </a:r>
            </a:p>
          </p:txBody>
        </p:sp>
        <p:sp>
          <p:nvSpPr>
            <p:cNvPr id="32" name="TextBox 99">
              <a:extLst>
                <a:ext uri="{FF2B5EF4-FFF2-40B4-BE49-F238E27FC236}">
                  <a16:creationId xmlns:a16="http://schemas.microsoft.com/office/drawing/2014/main" id="{8DE62B03-553D-44F5-8968-DA54C853DEDE}"/>
                </a:ext>
              </a:extLst>
            </p:cNvPr>
            <p:cNvSpPr txBox="1">
              <a:spLocks noChangeArrowheads="1"/>
            </p:cNvSpPr>
            <p:nvPr/>
          </p:nvSpPr>
          <p:spPr bwMode="auto">
            <a:xfrm>
              <a:off x="544591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dirty="0"/>
                <a:t>[31:24]</a:t>
              </a:r>
            </a:p>
          </p:txBody>
        </p:sp>
        <p:sp>
          <p:nvSpPr>
            <p:cNvPr id="33" name="TextBox 100">
              <a:extLst>
                <a:ext uri="{FF2B5EF4-FFF2-40B4-BE49-F238E27FC236}">
                  <a16:creationId xmlns:a16="http://schemas.microsoft.com/office/drawing/2014/main" id="{58F63929-8CF4-4CD0-A89A-8271B9AEDDCB}"/>
                </a:ext>
              </a:extLst>
            </p:cNvPr>
            <p:cNvSpPr txBox="1">
              <a:spLocks noChangeArrowheads="1"/>
            </p:cNvSpPr>
            <p:nvPr/>
          </p:nvSpPr>
          <p:spPr bwMode="auto">
            <a:xfrm>
              <a:off x="296346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1</a:t>
              </a:r>
            </a:p>
          </p:txBody>
        </p:sp>
        <p:sp>
          <p:nvSpPr>
            <p:cNvPr id="34" name="TextBox 102">
              <a:extLst>
                <a:ext uri="{FF2B5EF4-FFF2-40B4-BE49-F238E27FC236}">
                  <a16:creationId xmlns:a16="http://schemas.microsoft.com/office/drawing/2014/main" id="{99169149-F055-4B3C-9D13-F7E35F79769D}"/>
                </a:ext>
              </a:extLst>
            </p:cNvPr>
            <p:cNvSpPr txBox="1">
              <a:spLocks noChangeArrowheads="1"/>
            </p:cNvSpPr>
            <p:nvPr/>
          </p:nvSpPr>
          <p:spPr bwMode="auto">
            <a:xfrm>
              <a:off x="296346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2</a:t>
              </a:r>
            </a:p>
          </p:txBody>
        </p:sp>
        <p:sp>
          <p:nvSpPr>
            <p:cNvPr id="35" name="TextBox 103">
              <a:extLst>
                <a:ext uri="{FF2B5EF4-FFF2-40B4-BE49-F238E27FC236}">
                  <a16:creationId xmlns:a16="http://schemas.microsoft.com/office/drawing/2014/main" id="{5A436BF4-C65C-46DC-9A79-1E8DB204D5AA}"/>
                </a:ext>
              </a:extLst>
            </p:cNvPr>
            <p:cNvSpPr txBox="1">
              <a:spLocks noChangeArrowheads="1"/>
            </p:cNvSpPr>
            <p:nvPr/>
          </p:nvSpPr>
          <p:spPr bwMode="auto">
            <a:xfrm>
              <a:off x="296346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3</a:t>
              </a:r>
            </a:p>
          </p:txBody>
        </p:sp>
        <p:sp>
          <p:nvSpPr>
            <p:cNvPr id="36" name="TextBox 104">
              <a:extLst>
                <a:ext uri="{FF2B5EF4-FFF2-40B4-BE49-F238E27FC236}">
                  <a16:creationId xmlns:a16="http://schemas.microsoft.com/office/drawing/2014/main" id="{45606159-AC97-480B-BD15-3901CD6FFB59}"/>
                </a:ext>
              </a:extLst>
            </p:cNvPr>
            <p:cNvSpPr txBox="1">
              <a:spLocks noChangeArrowheads="1"/>
            </p:cNvSpPr>
            <p:nvPr/>
          </p:nvSpPr>
          <p:spPr bwMode="auto">
            <a:xfrm>
              <a:off x="686871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1</a:t>
              </a:r>
            </a:p>
          </p:txBody>
        </p:sp>
        <p:sp>
          <p:nvSpPr>
            <p:cNvPr id="37" name="TextBox 105">
              <a:extLst>
                <a:ext uri="{FF2B5EF4-FFF2-40B4-BE49-F238E27FC236}">
                  <a16:creationId xmlns:a16="http://schemas.microsoft.com/office/drawing/2014/main" id="{701068E6-623E-468C-9690-BCA55DE97205}"/>
                </a:ext>
              </a:extLst>
            </p:cNvPr>
            <p:cNvSpPr txBox="1">
              <a:spLocks noChangeArrowheads="1"/>
            </p:cNvSpPr>
            <p:nvPr/>
          </p:nvSpPr>
          <p:spPr bwMode="auto">
            <a:xfrm>
              <a:off x="686871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2</a:t>
              </a:r>
            </a:p>
          </p:txBody>
        </p:sp>
        <p:sp>
          <p:nvSpPr>
            <p:cNvPr id="38" name="TextBox 106">
              <a:extLst>
                <a:ext uri="{FF2B5EF4-FFF2-40B4-BE49-F238E27FC236}">
                  <a16:creationId xmlns:a16="http://schemas.microsoft.com/office/drawing/2014/main" id="{17B8930A-AE1C-42F4-B7D0-BA0E587D72A2}"/>
                </a:ext>
              </a:extLst>
            </p:cNvPr>
            <p:cNvSpPr txBox="1">
              <a:spLocks noChangeArrowheads="1"/>
            </p:cNvSpPr>
            <p:nvPr/>
          </p:nvSpPr>
          <p:spPr bwMode="auto">
            <a:xfrm>
              <a:off x="686871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Word 3</a:t>
              </a:r>
            </a:p>
          </p:txBody>
        </p:sp>
        <p:sp>
          <p:nvSpPr>
            <p:cNvPr id="39" name="TextBox 107">
              <a:extLst>
                <a:ext uri="{FF2B5EF4-FFF2-40B4-BE49-F238E27FC236}">
                  <a16:creationId xmlns:a16="http://schemas.microsoft.com/office/drawing/2014/main" id="{898894D5-0B52-4810-A742-C883CF909AB2}"/>
                </a:ext>
              </a:extLst>
            </p:cNvPr>
            <p:cNvSpPr txBox="1">
              <a:spLocks noChangeArrowheads="1"/>
            </p:cNvSpPr>
            <p:nvPr/>
          </p:nvSpPr>
          <p:spPr bwMode="auto">
            <a:xfrm>
              <a:off x="2099071" y="5883901"/>
              <a:ext cx="2453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Little endian 32-bit memory</a:t>
              </a:r>
            </a:p>
          </p:txBody>
        </p:sp>
        <p:sp>
          <p:nvSpPr>
            <p:cNvPr id="40" name="TextBox 108">
              <a:extLst>
                <a:ext uri="{FF2B5EF4-FFF2-40B4-BE49-F238E27FC236}">
                  <a16:creationId xmlns:a16="http://schemas.microsoft.com/office/drawing/2014/main" id="{974EF020-21AA-4C75-9871-525E1F7BEAFD}"/>
                </a:ext>
              </a:extLst>
            </p:cNvPr>
            <p:cNvSpPr txBox="1">
              <a:spLocks noChangeArrowheads="1"/>
            </p:cNvSpPr>
            <p:nvPr/>
          </p:nvSpPr>
          <p:spPr bwMode="auto">
            <a:xfrm>
              <a:off x="6058933" y="5883901"/>
              <a:ext cx="2404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Big endian 32-bit memory</a:t>
              </a:r>
            </a:p>
          </p:txBody>
        </p:sp>
      </p:grpSp>
    </p:spTree>
    <p:extLst>
      <p:ext uri="{BB962C8B-B14F-4D97-AF65-F5344CB8AC3E}">
        <p14:creationId xmlns:p14="http://schemas.microsoft.com/office/powerpoint/2010/main" val="81822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What Is Arm Architecture?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Arm architecture is a family of RISC-based processor architectures:</a:t>
            </a:r>
            <a:endParaRPr lang="en-US" altLang="en-US" dirty="0">
              <a:ea typeface="ＭＳ Ｐゴシック" panose="020B0600070205080204" pitchFamily="34" charset="-128"/>
            </a:endParaRPr>
          </a:p>
          <a:p>
            <a:pPr lvl="1">
              <a:spcBef>
                <a:spcPts val="600"/>
              </a:spcBef>
            </a:pPr>
            <a:r>
              <a:rPr lang="en-GB" dirty="0"/>
              <a:t>Well-known for its power efficiency</a:t>
            </a:r>
          </a:p>
          <a:p>
            <a:pPr lvl="1">
              <a:spcBef>
                <a:spcPts val="600"/>
              </a:spcBef>
            </a:pPr>
            <a:r>
              <a:rPr lang="en-GB" dirty="0"/>
              <a:t>Hence, widely used in mobile devices, such as smartphones and tablets</a:t>
            </a:r>
          </a:p>
          <a:p>
            <a:pPr lvl="1">
              <a:spcBef>
                <a:spcPts val="600"/>
              </a:spcBef>
            </a:pPr>
            <a:r>
              <a:rPr lang="en-GB" dirty="0"/>
              <a:t>Designed and licensed to a wide ecosystem by Arm</a:t>
            </a:r>
            <a:endParaRPr lang="en-US" altLang="en-US" dirty="0">
              <a:ea typeface="ＭＳ Ｐゴシック" panose="020B0600070205080204" pitchFamily="34" charset="-128"/>
            </a:endParaRPr>
          </a:p>
        </p:txBody>
      </p:sp>
      <p:pic>
        <p:nvPicPr>
          <p:cNvPr id="5" name="Picture 14" descr="\\mars\groups\ir\2011\Analyst Day\Images\Internet_Connected_Screens_v2(3).jpg">
            <a:extLst>
              <a:ext uri="{FF2B5EF4-FFF2-40B4-BE49-F238E27FC236}">
                <a16:creationId xmlns:a16="http://schemas.microsoft.com/office/drawing/2014/main" id="{D3245940-C794-478C-B5F6-6A353CE64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 y="4447177"/>
            <a:ext cx="12187238" cy="18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95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Example Design of an Arm-based SoC</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1. Select a set of IP cores from Arm or other third-party IP vendors</a:t>
            </a:r>
          </a:p>
          <a:p>
            <a:r>
              <a:rPr lang="en-GB" dirty="0"/>
              <a:t>2. Integrate IP cores into a single chip design</a:t>
            </a:r>
          </a:p>
          <a:p>
            <a:r>
              <a:rPr lang="en-GB" dirty="0"/>
              <a:t>3. Give design to semiconductor foundries for chip fabrication</a:t>
            </a:r>
            <a:endParaRPr lang="en-US" altLang="en-US" dirty="0">
              <a:ea typeface="ＭＳ Ｐゴシック" panose="020B0600070205080204" pitchFamily="34" charset="-128"/>
            </a:endParaRPr>
          </a:p>
        </p:txBody>
      </p:sp>
      <p:sp>
        <p:nvSpPr>
          <p:cNvPr id="6" name="Rectangle 5">
            <a:extLst>
              <a:ext uri="{FF2B5EF4-FFF2-40B4-BE49-F238E27FC236}">
                <a16:creationId xmlns:a16="http://schemas.microsoft.com/office/drawing/2014/main" id="{C01DD399-C2F2-4E69-ABB8-7C6FF1DD3C8E}"/>
              </a:ext>
            </a:extLst>
          </p:cNvPr>
          <p:cNvSpPr/>
          <p:nvPr/>
        </p:nvSpPr>
        <p:spPr bwMode="auto">
          <a:xfrm>
            <a:off x="4889707" y="3348039"/>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nvGrpSpPr>
          <p:cNvPr id="7" name="Group 6">
            <a:extLst>
              <a:ext uri="{FF2B5EF4-FFF2-40B4-BE49-F238E27FC236}">
                <a16:creationId xmlns:a16="http://schemas.microsoft.com/office/drawing/2014/main" id="{38B1A2C2-CFB7-48A9-8B5E-777A4D5DADCE}"/>
              </a:ext>
            </a:extLst>
          </p:cNvPr>
          <p:cNvGrpSpPr>
            <a:grpSpLocks/>
          </p:cNvGrpSpPr>
          <p:nvPr/>
        </p:nvGrpSpPr>
        <p:grpSpPr bwMode="auto">
          <a:xfrm>
            <a:off x="9468385" y="3852864"/>
            <a:ext cx="1637660" cy="1227137"/>
            <a:chOff x="6790786" y="4391025"/>
            <a:chExt cx="1227904" cy="1227904"/>
          </a:xfrm>
        </p:grpSpPr>
        <p:grpSp>
          <p:nvGrpSpPr>
            <p:cNvPr id="42" name="Group 7">
              <a:extLst>
                <a:ext uri="{FF2B5EF4-FFF2-40B4-BE49-F238E27FC236}">
                  <a16:creationId xmlns:a16="http://schemas.microsoft.com/office/drawing/2014/main" id="{8EC9FF02-7856-434D-8F22-B0C338E87161}"/>
                </a:ext>
              </a:extLst>
            </p:cNvPr>
            <p:cNvGrpSpPr>
              <a:grpSpLocks/>
            </p:cNvGrpSpPr>
            <p:nvPr/>
          </p:nvGrpSpPr>
          <p:grpSpPr bwMode="auto">
            <a:xfrm>
              <a:off x="6996116" y="4391025"/>
              <a:ext cx="817243" cy="1227904"/>
              <a:chOff x="6767513" y="4391025"/>
              <a:chExt cx="817243" cy="1227904"/>
            </a:xfrm>
          </p:grpSpPr>
          <p:sp>
            <p:nvSpPr>
              <p:cNvPr id="53" name="Rectangle 52">
                <a:extLst>
                  <a:ext uri="{FF2B5EF4-FFF2-40B4-BE49-F238E27FC236}">
                    <a16:creationId xmlns:a16="http://schemas.microsoft.com/office/drawing/2014/main" id="{A36DDB61-0FD3-4E4E-BE56-CAC2E93E0CDE}"/>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4" name="Rectangle 53">
                <a:extLst>
                  <a:ext uri="{FF2B5EF4-FFF2-40B4-BE49-F238E27FC236}">
                    <a16:creationId xmlns:a16="http://schemas.microsoft.com/office/drawing/2014/main" id="{72085B0D-8FE3-4C87-A4EC-8C692BFF4639}"/>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5" name="Rectangle 54">
                <a:extLst>
                  <a:ext uri="{FF2B5EF4-FFF2-40B4-BE49-F238E27FC236}">
                    <a16:creationId xmlns:a16="http://schemas.microsoft.com/office/drawing/2014/main" id="{41C9A316-66D9-46D1-97A6-7887065214C9}"/>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6" name="Rectangle 55">
                <a:extLst>
                  <a:ext uri="{FF2B5EF4-FFF2-40B4-BE49-F238E27FC236}">
                    <a16:creationId xmlns:a16="http://schemas.microsoft.com/office/drawing/2014/main" id="{E749A1FB-A041-4A36-9012-5D035966813F}"/>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7" name="Rectangle 56">
                <a:extLst>
                  <a:ext uri="{FF2B5EF4-FFF2-40B4-BE49-F238E27FC236}">
                    <a16:creationId xmlns:a16="http://schemas.microsoft.com/office/drawing/2014/main" id="{E9690AEA-86AD-4377-857B-72F6004D8902}"/>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8" name="Rectangle 57">
                <a:extLst>
                  <a:ext uri="{FF2B5EF4-FFF2-40B4-BE49-F238E27FC236}">
                    <a16:creationId xmlns:a16="http://schemas.microsoft.com/office/drawing/2014/main" id="{A1B7BE9B-8EFA-4D01-BB82-6FF0A711BAB1}"/>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9" name="Rectangle 58">
                <a:extLst>
                  <a:ext uri="{FF2B5EF4-FFF2-40B4-BE49-F238E27FC236}">
                    <a16:creationId xmlns:a16="http://schemas.microsoft.com/office/drawing/2014/main" id="{EC096B3A-0DDB-4C71-A8E5-50E7AAD8540E}"/>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60" name="Rectangle 59">
                <a:extLst>
                  <a:ext uri="{FF2B5EF4-FFF2-40B4-BE49-F238E27FC236}">
                    <a16:creationId xmlns:a16="http://schemas.microsoft.com/office/drawing/2014/main" id="{08CFC077-0C35-4170-96F2-A6DD093BAF87}"/>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grpSp>
          <p:nvGrpSpPr>
            <p:cNvPr id="43" name="Group 8">
              <a:extLst>
                <a:ext uri="{FF2B5EF4-FFF2-40B4-BE49-F238E27FC236}">
                  <a16:creationId xmlns:a16="http://schemas.microsoft.com/office/drawing/2014/main" id="{2A82FDC3-BB86-41E7-9530-98664C01279B}"/>
                </a:ext>
              </a:extLst>
            </p:cNvPr>
            <p:cNvGrpSpPr>
              <a:grpSpLocks/>
            </p:cNvGrpSpPr>
            <p:nvPr/>
          </p:nvGrpSpPr>
          <p:grpSpPr bwMode="auto">
            <a:xfrm rot="5400000">
              <a:off x="6996116" y="4386262"/>
              <a:ext cx="817243" cy="1227904"/>
              <a:chOff x="6767513" y="4391025"/>
              <a:chExt cx="817243" cy="1227904"/>
            </a:xfrm>
          </p:grpSpPr>
          <p:sp>
            <p:nvSpPr>
              <p:cNvPr id="45" name="Rectangle 44">
                <a:extLst>
                  <a:ext uri="{FF2B5EF4-FFF2-40B4-BE49-F238E27FC236}">
                    <a16:creationId xmlns:a16="http://schemas.microsoft.com/office/drawing/2014/main" id="{334D7E5F-FB3F-4BD5-8E0A-D5410B5855D9}"/>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6" name="Rectangle 45">
                <a:extLst>
                  <a:ext uri="{FF2B5EF4-FFF2-40B4-BE49-F238E27FC236}">
                    <a16:creationId xmlns:a16="http://schemas.microsoft.com/office/drawing/2014/main" id="{73E76639-35BA-4637-AE00-E3394AF102BB}"/>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7" name="Rectangle 46">
                <a:extLst>
                  <a:ext uri="{FF2B5EF4-FFF2-40B4-BE49-F238E27FC236}">
                    <a16:creationId xmlns:a16="http://schemas.microsoft.com/office/drawing/2014/main" id="{E6D16F2B-D280-48BD-93F4-CEF9A7F6CD82}"/>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8" name="Rectangle 47">
                <a:extLst>
                  <a:ext uri="{FF2B5EF4-FFF2-40B4-BE49-F238E27FC236}">
                    <a16:creationId xmlns:a16="http://schemas.microsoft.com/office/drawing/2014/main" id="{D502EDE3-3FA9-41B7-9E4B-6A6A932180DF}"/>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49" name="Rectangle 48">
                <a:extLst>
                  <a:ext uri="{FF2B5EF4-FFF2-40B4-BE49-F238E27FC236}">
                    <a16:creationId xmlns:a16="http://schemas.microsoft.com/office/drawing/2014/main" id="{5C084609-D5DF-460B-A744-72A0AE362789}"/>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0" name="Rectangle 49">
                <a:extLst>
                  <a:ext uri="{FF2B5EF4-FFF2-40B4-BE49-F238E27FC236}">
                    <a16:creationId xmlns:a16="http://schemas.microsoft.com/office/drawing/2014/main" id="{7909587A-E508-4849-AAB3-72433049EC45}"/>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1" name="Rectangle 50">
                <a:extLst>
                  <a:ext uri="{FF2B5EF4-FFF2-40B4-BE49-F238E27FC236}">
                    <a16:creationId xmlns:a16="http://schemas.microsoft.com/office/drawing/2014/main" id="{107A83FA-8DF9-4F23-BF8B-74384EFDE24C}"/>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52" name="Rectangle 51">
                <a:extLst>
                  <a:ext uri="{FF2B5EF4-FFF2-40B4-BE49-F238E27FC236}">
                    <a16:creationId xmlns:a16="http://schemas.microsoft.com/office/drawing/2014/main" id="{1FBDDE75-22C3-44E7-9005-8A7C6818689A}"/>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grpSp>
        <p:sp>
          <p:nvSpPr>
            <p:cNvPr id="44" name="Rectangle 43">
              <a:extLst>
                <a:ext uri="{FF2B5EF4-FFF2-40B4-BE49-F238E27FC236}">
                  <a16:creationId xmlns:a16="http://schemas.microsoft.com/office/drawing/2014/main" id="{FB602BB3-4F98-4D18-9BFE-A640C56AF476}"/>
                </a:ext>
              </a:extLst>
            </p:cNvPr>
            <p:cNvSpPr/>
            <p:nvPr/>
          </p:nvSpPr>
          <p:spPr bwMode="auto">
            <a:xfrm>
              <a:off x="6881213" y="4472038"/>
              <a:ext cx="1058155" cy="105634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dirty="0">
                  <a:cs typeface="Arial" charset="0"/>
                </a:rPr>
                <a:t>Arm-based</a:t>
              </a:r>
            </a:p>
            <a:p>
              <a:pPr algn="ctr">
                <a:defRPr/>
              </a:pPr>
              <a:r>
                <a:rPr lang="en-GB" sz="1100" dirty="0">
                  <a:cs typeface="Arial" charset="0"/>
                </a:rPr>
                <a:t>MCU Chip</a:t>
              </a:r>
            </a:p>
          </p:txBody>
        </p:sp>
      </p:grpSp>
      <p:sp>
        <p:nvSpPr>
          <p:cNvPr id="8" name="Rectangle 7">
            <a:extLst>
              <a:ext uri="{FF2B5EF4-FFF2-40B4-BE49-F238E27FC236}">
                <a16:creationId xmlns:a16="http://schemas.microsoft.com/office/drawing/2014/main" id="{BADCD456-8FC6-40CC-9487-C88A8F7B55DB}"/>
              </a:ext>
            </a:extLst>
          </p:cNvPr>
          <p:cNvSpPr/>
          <p:nvPr/>
        </p:nvSpPr>
        <p:spPr bwMode="auto">
          <a:xfrm>
            <a:off x="5023005" y="3652839"/>
            <a:ext cx="782861"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ROM</a:t>
            </a:r>
          </a:p>
        </p:txBody>
      </p:sp>
      <p:sp>
        <p:nvSpPr>
          <p:cNvPr id="9" name="Rectangle 8">
            <a:extLst>
              <a:ext uri="{FF2B5EF4-FFF2-40B4-BE49-F238E27FC236}">
                <a16:creationId xmlns:a16="http://schemas.microsoft.com/office/drawing/2014/main" id="{2325A640-306C-443C-B5D2-650C803B350E}"/>
              </a:ext>
            </a:extLst>
          </p:cNvPr>
          <p:cNvSpPr/>
          <p:nvPr/>
        </p:nvSpPr>
        <p:spPr bwMode="auto">
          <a:xfrm>
            <a:off x="5879921" y="3652839"/>
            <a:ext cx="1070615"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Arm</a:t>
            </a:r>
          </a:p>
          <a:p>
            <a:pPr algn="ctr">
              <a:defRPr/>
            </a:pPr>
            <a:r>
              <a:rPr lang="en-GB" sz="1100" dirty="0">
                <a:cs typeface="Arial" charset="0"/>
              </a:rPr>
              <a:t>P</a:t>
            </a:r>
            <a:r>
              <a:rPr lang="en-GB" sz="1100" b="0" dirty="0">
                <a:cs typeface="Arial" charset="0"/>
              </a:rPr>
              <a:t>rocessor</a:t>
            </a:r>
          </a:p>
        </p:txBody>
      </p:sp>
      <p:sp>
        <p:nvSpPr>
          <p:cNvPr id="10" name="Rectangle 9">
            <a:extLst>
              <a:ext uri="{FF2B5EF4-FFF2-40B4-BE49-F238E27FC236}">
                <a16:creationId xmlns:a16="http://schemas.microsoft.com/office/drawing/2014/main" id="{0C20E5C1-647F-4D58-B47D-60B12EB3347E}"/>
              </a:ext>
            </a:extLst>
          </p:cNvPr>
          <p:cNvSpPr/>
          <p:nvPr/>
        </p:nvSpPr>
        <p:spPr bwMode="auto">
          <a:xfrm>
            <a:off x="7075369" y="3652839"/>
            <a:ext cx="780746"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RAM</a:t>
            </a:r>
          </a:p>
        </p:txBody>
      </p:sp>
      <p:sp>
        <p:nvSpPr>
          <p:cNvPr id="11" name="Rectangle 10">
            <a:extLst>
              <a:ext uri="{FF2B5EF4-FFF2-40B4-BE49-F238E27FC236}">
                <a16:creationId xmlns:a16="http://schemas.microsoft.com/office/drawing/2014/main" id="{F1119E86-BF5D-4E9C-825E-797D29AEA587}"/>
              </a:ext>
            </a:extLst>
          </p:cNvPr>
          <p:cNvSpPr/>
          <p:nvPr/>
        </p:nvSpPr>
        <p:spPr bwMode="auto">
          <a:xfrm>
            <a:off x="5023005" y="4198939"/>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System Bus</a:t>
            </a:r>
          </a:p>
        </p:txBody>
      </p:sp>
      <p:sp>
        <p:nvSpPr>
          <p:cNvPr id="12" name="Rectangle 11">
            <a:extLst>
              <a:ext uri="{FF2B5EF4-FFF2-40B4-BE49-F238E27FC236}">
                <a16:creationId xmlns:a16="http://schemas.microsoft.com/office/drawing/2014/main" id="{7E1F4FF9-6D40-4EFE-9F7A-E22F29B2DD7B}"/>
              </a:ext>
            </a:extLst>
          </p:cNvPr>
          <p:cNvSpPr/>
          <p:nvPr/>
        </p:nvSpPr>
        <p:spPr bwMode="auto">
          <a:xfrm>
            <a:off x="5023005" y="4614864"/>
            <a:ext cx="2833110"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Peripherals</a:t>
            </a:r>
          </a:p>
        </p:txBody>
      </p:sp>
      <p:sp>
        <p:nvSpPr>
          <p:cNvPr id="13" name="Rectangle 12">
            <a:extLst>
              <a:ext uri="{FF2B5EF4-FFF2-40B4-BE49-F238E27FC236}">
                <a16:creationId xmlns:a16="http://schemas.microsoft.com/office/drawing/2014/main" id="{231267C4-7D1B-4742-9279-699CE954F019}"/>
              </a:ext>
            </a:extLst>
          </p:cNvPr>
          <p:cNvSpPr/>
          <p:nvPr/>
        </p:nvSpPr>
        <p:spPr bwMode="auto">
          <a:xfrm>
            <a:off x="5023005" y="5154614"/>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100" b="0" dirty="0">
                <a:cs typeface="Arial" charset="0"/>
              </a:rPr>
              <a:t>External Interface</a:t>
            </a:r>
          </a:p>
        </p:txBody>
      </p:sp>
      <p:sp>
        <p:nvSpPr>
          <p:cNvPr id="14" name="TextBox 62">
            <a:extLst>
              <a:ext uri="{FF2B5EF4-FFF2-40B4-BE49-F238E27FC236}">
                <a16:creationId xmlns:a16="http://schemas.microsoft.com/office/drawing/2014/main" id="{C3BCB7CE-0898-4762-BF1C-97C2037B3A45}"/>
              </a:ext>
            </a:extLst>
          </p:cNvPr>
          <p:cNvSpPr txBox="1">
            <a:spLocks noChangeArrowheads="1"/>
          </p:cNvSpPr>
          <p:nvPr/>
        </p:nvSpPr>
        <p:spPr bwMode="auto">
          <a:xfrm>
            <a:off x="5410204" y="3317876"/>
            <a:ext cx="205024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dirty="0"/>
              <a:t>SoC</a:t>
            </a:r>
          </a:p>
        </p:txBody>
      </p:sp>
      <p:sp>
        <p:nvSpPr>
          <p:cNvPr id="15" name="TextBox 63">
            <a:extLst>
              <a:ext uri="{FF2B5EF4-FFF2-40B4-BE49-F238E27FC236}">
                <a16:creationId xmlns:a16="http://schemas.microsoft.com/office/drawing/2014/main" id="{C627BFA8-EECF-472D-A340-AC299C2904D9}"/>
              </a:ext>
            </a:extLst>
          </p:cNvPr>
          <p:cNvSpPr txBox="1">
            <a:spLocks noChangeArrowheads="1"/>
          </p:cNvSpPr>
          <p:nvPr/>
        </p:nvSpPr>
        <p:spPr bwMode="auto">
          <a:xfrm>
            <a:off x="5410204" y="5922964"/>
            <a:ext cx="205024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t>SoC Design</a:t>
            </a:r>
          </a:p>
        </p:txBody>
      </p:sp>
      <p:sp>
        <p:nvSpPr>
          <p:cNvPr id="16" name="TextBox 64">
            <a:extLst>
              <a:ext uri="{FF2B5EF4-FFF2-40B4-BE49-F238E27FC236}">
                <a16:creationId xmlns:a16="http://schemas.microsoft.com/office/drawing/2014/main" id="{5183C33B-0BBF-4800-9F56-2277BEA4D944}"/>
              </a:ext>
            </a:extLst>
          </p:cNvPr>
          <p:cNvSpPr txBox="1">
            <a:spLocks noChangeArrowheads="1"/>
          </p:cNvSpPr>
          <p:nvPr/>
        </p:nvSpPr>
        <p:spPr bwMode="auto">
          <a:xfrm>
            <a:off x="9362593" y="5922964"/>
            <a:ext cx="205024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t>Chip Manufacture</a:t>
            </a:r>
          </a:p>
        </p:txBody>
      </p:sp>
      <p:sp>
        <p:nvSpPr>
          <p:cNvPr id="17" name="TextBox 65">
            <a:extLst>
              <a:ext uri="{FF2B5EF4-FFF2-40B4-BE49-F238E27FC236}">
                <a16:creationId xmlns:a16="http://schemas.microsoft.com/office/drawing/2014/main" id="{9D1E754D-2F2F-4C5B-BC18-9AB5D3FC68E3}"/>
              </a:ext>
            </a:extLst>
          </p:cNvPr>
          <p:cNvSpPr txBox="1">
            <a:spLocks noChangeArrowheads="1"/>
          </p:cNvSpPr>
          <p:nvPr/>
        </p:nvSpPr>
        <p:spPr bwMode="auto">
          <a:xfrm>
            <a:off x="452790" y="5922964"/>
            <a:ext cx="397566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dirty="0"/>
              <a:t>Licensable IPs</a:t>
            </a:r>
          </a:p>
        </p:txBody>
      </p:sp>
      <p:sp>
        <p:nvSpPr>
          <p:cNvPr id="18" name="Right Arrow 120">
            <a:extLst>
              <a:ext uri="{FF2B5EF4-FFF2-40B4-BE49-F238E27FC236}">
                <a16:creationId xmlns:a16="http://schemas.microsoft.com/office/drawing/2014/main" id="{4CF56442-E9A8-4A6B-9694-71B69A5D12FB}"/>
              </a:ext>
            </a:extLst>
          </p:cNvPr>
          <p:cNvSpPr/>
          <p:nvPr/>
        </p:nvSpPr>
        <p:spPr bwMode="auto">
          <a:xfrm>
            <a:off x="8429507" y="4308476"/>
            <a:ext cx="571277" cy="195263"/>
          </a:xfrm>
          <a:prstGeom prst="rightArrow">
            <a:avLst/>
          </a:prstGeom>
          <a:solidFill>
            <a:schemeClr val="accent6">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9" name="Rectangle 18">
            <a:extLst>
              <a:ext uri="{FF2B5EF4-FFF2-40B4-BE49-F238E27FC236}">
                <a16:creationId xmlns:a16="http://schemas.microsoft.com/office/drawing/2014/main" id="{7063238C-AE60-4E92-BCA2-16E93912FF57}"/>
              </a:ext>
            </a:extLst>
          </p:cNvPr>
          <p:cNvSpPr/>
          <p:nvPr/>
        </p:nvSpPr>
        <p:spPr bwMode="auto">
          <a:xfrm>
            <a:off x="926738" y="3348039"/>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0" name="TextBox 60">
            <a:extLst>
              <a:ext uri="{FF2B5EF4-FFF2-40B4-BE49-F238E27FC236}">
                <a16:creationId xmlns:a16="http://schemas.microsoft.com/office/drawing/2014/main" id="{31CF472B-6F53-4B1C-AE71-30F9DBB9DEC9}"/>
              </a:ext>
            </a:extLst>
          </p:cNvPr>
          <p:cNvSpPr txBox="1">
            <a:spLocks noChangeArrowheads="1"/>
          </p:cNvSpPr>
          <p:nvPr/>
        </p:nvSpPr>
        <p:spPr bwMode="auto">
          <a:xfrm>
            <a:off x="1756147" y="3303589"/>
            <a:ext cx="154033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dirty="0"/>
              <a:t>IP libraries</a:t>
            </a:r>
          </a:p>
        </p:txBody>
      </p:sp>
      <p:sp>
        <p:nvSpPr>
          <p:cNvPr id="21" name="Rectangle 20">
            <a:extLst>
              <a:ext uri="{FF2B5EF4-FFF2-40B4-BE49-F238E27FC236}">
                <a16:creationId xmlns:a16="http://schemas.microsoft.com/office/drawing/2014/main" id="{D42B5C36-F507-4E9C-B68E-AC497CC35C3B}"/>
              </a:ext>
            </a:extLst>
          </p:cNvPr>
          <p:cNvSpPr/>
          <p:nvPr/>
        </p:nvSpPr>
        <p:spPr bwMode="auto">
          <a:xfrm>
            <a:off x="1034647" y="3606801"/>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Cortex-A9</a:t>
            </a:r>
          </a:p>
        </p:txBody>
      </p:sp>
      <p:sp>
        <p:nvSpPr>
          <p:cNvPr id="22" name="Rectangle 21">
            <a:extLst>
              <a:ext uri="{FF2B5EF4-FFF2-40B4-BE49-F238E27FC236}">
                <a16:creationId xmlns:a16="http://schemas.microsoft.com/office/drawing/2014/main" id="{42683250-C9DD-4124-A594-33C6A3B81203}"/>
              </a:ext>
            </a:extLst>
          </p:cNvPr>
          <p:cNvSpPr/>
          <p:nvPr/>
        </p:nvSpPr>
        <p:spPr bwMode="auto">
          <a:xfrm>
            <a:off x="2001584" y="36068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Cortex-R5</a:t>
            </a:r>
          </a:p>
        </p:txBody>
      </p:sp>
      <p:sp>
        <p:nvSpPr>
          <p:cNvPr id="23" name="Rectangle 22">
            <a:extLst>
              <a:ext uri="{FF2B5EF4-FFF2-40B4-BE49-F238E27FC236}">
                <a16:creationId xmlns:a16="http://schemas.microsoft.com/office/drawing/2014/main" id="{BD1E9483-7BBF-4D51-862F-B0862323833C}"/>
              </a:ext>
            </a:extLst>
          </p:cNvPr>
          <p:cNvSpPr/>
          <p:nvPr/>
        </p:nvSpPr>
        <p:spPr bwMode="auto">
          <a:xfrm>
            <a:off x="3012956" y="36068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Cortex-M0</a:t>
            </a:r>
          </a:p>
        </p:txBody>
      </p:sp>
      <p:sp>
        <p:nvSpPr>
          <p:cNvPr id="24" name="Rectangle 23">
            <a:extLst>
              <a:ext uri="{FF2B5EF4-FFF2-40B4-BE49-F238E27FC236}">
                <a16:creationId xmlns:a16="http://schemas.microsoft.com/office/drawing/2014/main" id="{165FCE4C-261D-4C14-BB45-66CEFFFF7DAE}"/>
              </a:ext>
            </a:extLst>
          </p:cNvPr>
          <p:cNvSpPr/>
          <p:nvPr/>
        </p:nvSpPr>
        <p:spPr bwMode="auto">
          <a:xfrm>
            <a:off x="1034647" y="4013201"/>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Arm7</a:t>
            </a:r>
          </a:p>
        </p:txBody>
      </p:sp>
      <p:sp>
        <p:nvSpPr>
          <p:cNvPr id="25" name="Rectangle 24">
            <a:extLst>
              <a:ext uri="{FF2B5EF4-FFF2-40B4-BE49-F238E27FC236}">
                <a16:creationId xmlns:a16="http://schemas.microsoft.com/office/drawing/2014/main" id="{7142B9CD-6DB2-4561-B689-2560CF2C50C8}"/>
              </a:ext>
            </a:extLst>
          </p:cNvPr>
          <p:cNvSpPr/>
          <p:nvPr/>
        </p:nvSpPr>
        <p:spPr bwMode="auto">
          <a:xfrm>
            <a:off x="2001584" y="40132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Arm9</a:t>
            </a:r>
          </a:p>
        </p:txBody>
      </p:sp>
      <p:sp>
        <p:nvSpPr>
          <p:cNvPr id="26" name="Rectangle 25">
            <a:extLst>
              <a:ext uri="{FF2B5EF4-FFF2-40B4-BE49-F238E27FC236}">
                <a16:creationId xmlns:a16="http://schemas.microsoft.com/office/drawing/2014/main" id="{9495A94B-B8C0-4238-8F4A-597FB53CFC1E}"/>
              </a:ext>
            </a:extLst>
          </p:cNvPr>
          <p:cNvSpPr/>
          <p:nvPr/>
        </p:nvSpPr>
        <p:spPr bwMode="auto">
          <a:xfrm>
            <a:off x="3012956" y="40132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Arm11</a:t>
            </a:r>
          </a:p>
        </p:txBody>
      </p:sp>
      <p:sp>
        <p:nvSpPr>
          <p:cNvPr id="27" name="Rectangle 26">
            <a:extLst>
              <a:ext uri="{FF2B5EF4-FFF2-40B4-BE49-F238E27FC236}">
                <a16:creationId xmlns:a16="http://schemas.microsoft.com/office/drawing/2014/main" id="{8CCE5CA7-8FD3-4BAE-BACD-1E5FC0206943}"/>
              </a:ext>
            </a:extLst>
          </p:cNvPr>
          <p:cNvSpPr/>
          <p:nvPr/>
        </p:nvSpPr>
        <p:spPr bwMode="auto">
          <a:xfrm>
            <a:off x="1034647" y="478948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AXI bus</a:t>
            </a:r>
          </a:p>
        </p:txBody>
      </p:sp>
      <p:sp>
        <p:nvSpPr>
          <p:cNvPr id="28" name="Rectangle 27">
            <a:extLst>
              <a:ext uri="{FF2B5EF4-FFF2-40B4-BE49-F238E27FC236}">
                <a16:creationId xmlns:a16="http://schemas.microsoft.com/office/drawing/2014/main" id="{11F3B009-30BA-4353-B690-510DBC86CCC7}"/>
              </a:ext>
            </a:extLst>
          </p:cNvPr>
          <p:cNvSpPr/>
          <p:nvPr/>
        </p:nvSpPr>
        <p:spPr bwMode="auto">
          <a:xfrm>
            <a:off x="2001584"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AHB bus</a:t>
            </a:r>
          </a:p>
        </p:txBody>
      </p:sp>
      <p:sp>
        <p:nvSpPr>
          <p:cNvPr id="29" name="Rectangle 28">
            <a:extLst>
              <a:ext uri="{FF2B5EF4-FFF2-40B4-BE49-F238E27FC236}">
                <a16:creationId xmlns:a16="http://schemas.microsoft.com/office/drawing/2014/main" id="{66B21BB6-A1C5-4A81-BAB5-F2723DD3F309}"/>
              </a:ext>
            </a:extLst>
          </p:cNvPr>
          <p:cNvSpPr/>
          <p:nvPr/>
        </p:nvSpPr>
        <p:spPr bwMode="auto">
          <a:xfrm>
            <a:off x="3012956"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APB bus</a:t>
            </a:r>
          </a:p>
        </p:txBody>
      </p:sp>
      <p:sp>
        <p:nvSpPr>
          <p:cNvPr id="30" name="Rectangle 29">
            <a:extLst>
              <a:ext uri="{FF2B5EF4-FFF2-40B4-BE49-F238E27FC236}">
                <a16:creationId xmlns:a16="http://schemas.microsoft.com/office/drawing/2014/main" id="{A81D8669-B5F8-40C5-8482-ED1F18F9918B}"/>
              </a:ext>
            </a:extLst>
          </p:cNvPr>
          <p:cNvSpPr/>
          <p:nvPr/>
        </p:nvSpPr>
        <p:spPr bwMode="auto">
          <a:xfrm>
            <a:off x="1034647" y="518953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GPIO</a:t>
            </a:r>
          </a:p>
        </p:txBody>
      </p:sp>
      <p:sp>
        <p:nvSpPr>
          <p:cNvPr id="31" name="Rectangle 30">
            <a:extLst>
              <a:ext uri="{FF2B5EF4-FFF2-40B4-BE49-F238E27FC236}">
                <a16:creationId xmlns:a16="http://schemas.microsoft.com/office/drawing/2014/main" id="{5350F103-E577-4E7D-A43A-8987225F3FD4}"/>
              </a:ext>
            </a:extLst>
          </p:cNvPr>
          <p:cNvSpPr/>
          <p:nvPr/>
        </p:nvSpPr>
        <p:spPr bwMode="auto">
          <a:xfrm>
            <a:off x="2001584"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I/O blocks</a:t>
            </a:r>
          </a:p>
        </p:txBody>
      </p:sp>
      <p:sp>
        <p:nvSpPr>
          <p:cNvPr id="32" name="Rectangle 31">
            <a:extLst>
              <a:ext uri="{FF2B5EF4-FFF2-40B4-BE49-F238E27FC236}">
                <a16:creationId xmlns:a16="http://schemas.microsoft.com/office/drawing/2014/main" id="{B970BBDE-7A3C-4E4D-9156-C8ACA89201EE}"/>
              </a:ext>
            </a:extLst>
          </p:cNvPr>
          <p:cNvSpPr/>
          <p:nvPr/>
        </p:nvSpPr>
        <p:spPr bwMode="auto">
          <a:xfrm>
            <a:off x="3012956"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Timer</a:t>
            </a:r>
          </a:p>
        </p:txBody>
      </p:sp>
      <p:sp>
        <p:nvSpPr>
          <p:cNvPr id="33" name="Rectangle 32">
            <a:extLst>
              <a:ext uri="{FF2B5EF4-FFF2-40B4-BE49-F238E27FC236}">
                <a16:creationId xmlns:a16="http://schemas.microsoft.com/office/drawing/2014/main" id="{292EEC75-FB8D-4123-9353-12CC77F3C0A1}"/>
              </a:ext>
            </a:extLst>
          </p:cNvPr>
          <p:cNvSpPr/>
          <p:nvPr/>
        </p:nvSpPr>
        <p:spPr bwMode="auto">
          <a:xfrm>
            <a:off x="1034647" y="4405313"/>
            <a:ext cx="899231"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DRAM ctrl</a:t>
            </a:r>
          </a:p>
        </p:txBody>
      </p:sp>
      <p:sp>
        <p:nvSpPr>
          <p:cNvPr id="34" name="Rectangle 33">
            <a:extLst>
              <a:ext uri="{FF2B5EF4-FFF2-40B4-BE49-F238E27FC236}">
                <a16:creationId xmlns:a16="http://schemas.microsoft.com/office/drawing/2014/main" id="{E726F395-A000-491F-BD15-A2E580C99016}"/>
              </a:ext>
            </a:extLst>
          </p:cNvPr>
          <p:cNvSpPr/>
          <p:nvPr/>
        </p:nvSpPr>
        <p:spPr bwMode="auto">
          <a:xfrm>
            <a:off x="2001584"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FLASH ctrl</a:t>
            </a:r>
          </a:p>
        </p:txBody>
      </p:sp>
      <p:sp>
        <p:nvSpPr>
          <p:cNvPr id="35" name="Rectangle 34">
            <a:extLst>
              <a:ext uri="{FF2B5EF4-FFF2-40B4-BE49-F238E27FC236}">
                <a16:creationId xmlns:a16="http://schemas.microsoft.com/office/drawing/2014/main" id="{D90E1093-BAC3-4814-9B52-17BD7A4D17A8}"/>
              </a:ext>
            </a:extLst>
          </p:cNvPr>
          <p:cNvSpPr/>
          <p:nvPr/>
        </p:nvSpPr>
        <p:spPr bwMode="auto">
          <a:xfrm>
            <a:off x="3012956"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a:defRPr/>
            </a:pPr>
            <a:r>
              <a:rPr lang="en-GB" sz="1000" b="0" dirty="0">
                <a:cs typeface="Arial" charset="0"/>
              </a:rPr>
              <a:t>SRAM ctrl</a:t>
            </a:r>
          </a:p>
        </p:txBody>
      </p:sp>
      <p:cxnSp>
        <p:nvCxnSpPr>
          <p:cNvPr id="36" name="Curved Connector 72">
            <a:extLst>
              <a:ext uri="{FF2B5EF4-FFF2-40B4-BE49-F238E27FC236}">
                <a16:creationId xmlns:a16="http://schemas.microsoft.com/office/drawing/2014/main" id="{A0DBF47E-1C6D-4EB3-A878-A36C5F8F479C}"/>
              </a:ext>
            </a:extLst>
          </p:cNvPr>
          <p:cNvCxnSpPr>
            <a:stCxn id="23" idx="0"/>
            <a:endCxn id="9" idx="0"/>
          </p:cNvCxnSpPr>
          <p:nvPr/>
        </p:nvCxnSpPr>
        <p:spPr bwMode="auto">
          <a:xfrm rot="16200000" flipH="1">
            <a:off x="4916410" y="2154021"/>
            <a:ext cx="46038" cy="2951596"/>
          </a:xfrm>
          <a:prstGeom prst="curvedConnector3">
            <a:avLst>
              <a:gd name="adj1" fmla="val -502771"/>
            </a:avLst>
          </a:prstGeom>
          <a:noFill/>
          <a:ln w="19050" cap="flat" cmpd="sng" algn="ctr">
            <a:solidFill>
              <a:schemeClr val="accent2">
                <a:lumMod val="75000"/>
              </a:schemeClr>
            </a:solidFill>
            <a:prstDash val="solid"/>
            <a:round/>
            <a:headEnd type="none" w="med" len="med"/>
            <a:tailEnd type="triangle" w="med" len="lg"/>
          </a:ln>
          <a:effectLst/>
        </p:spPr>
      </p:cxnSp>
      <p:cxnSp>
        <p:nvCxnSpPr>
          <p:cNvPr id="37" name="Curved Connector 80">
            <a:extLst>
              <a:ext uri="{FF2B5EF4-FFF2-40B4-BE49-F238E27FC236}">
                <a16:creationId xmlns:a16="http://schemas.microsoft.com/office/drawing/2014/main" id="{253312BB-B054-4CD7-A27F-23049B4B47AD}"/>
              </a:ext>
            </a:extLst>
          </p:cNvPr>
          <p:cNvCxnSpPr>
            <a:stCxn id="34" idx="0"/>
            <a:endCxn id="8" idx="2"/>
          </p:cNvCxnSpPr>
          <p:nvPr/>
        </p:nvCxnSpPr>
        <p:spPr bwMode="auto">
          <a:xfrm rot="5400000" flipH="1" flipV="1">
            <a:off x="3728295" y="2720761"/>
            <a:ext cx="407987" cy="2964292"/>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38" name="Curved Connector 91">
            <a:extLst>
              <a:ext uri="{FF2B5EF4-FFF2-40B4-BE49-F238E27FC236}">
                <a16:creationId xmlns:a16="http://schemas.microsoft.com/office/drawing/2014/main" id="{A5D8E83C-8D48-4A54-9B80-96EDEEE662D3}"/>
              </a:ext>
            </a:extLst>
          </p:cNvPr>
          <p:cNvCxnSpPr>
            <a:stCxn id="28" idx="0"/>
            <a:endCxn id="11" idx="1"/>
          </p:cNvCxnSpPr>
          <p:nvPr/>
        </p:nvCxnSpPr>
        <p:spPr bwMode="auto">
          <a:xfrm rot="5400000" flipH="1" flipV="1">
            <a:off x="3496067" y="3262552"/>
            <a:ext cx="481013" cy="2572861"/>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cxnSp>
        <p:nvCxnSpPr>
          <p:cNvPr id="39" name="Curved Connector 94">
            <a:extLst>
              <a:ext uri="{FF2B5EF4-FFF2-40B4-BE49-F238E27FC236}">
                <a16:creationId xmlns:a16="http://schemas.microsoft.com/office/drawing/2014/main" id="{A93BF720-7A1B-4F3A-9F4E-3BB682B7D491}"/>
              </a:ext>
            </a:extLst>
          </p:cNvPr>
          <p:cNvCxnSpPr>
            <a:stCxn id="32" idx="0"/>
            <a:endCxn id="12" idx="2"/>
          </p:cNvCxnSpPr>
          <p:nvPr/>
        </p:nvCxnSpPr>
        <p:spPr bwMode="auto">
          <a:xfrm rot="5400000" flipH="1" flipV="1">
            <a:off x="4837824" y="3586745"/>
            <a:ext cx="228600" cy="2976986"/>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40" name="Curved Connector 97">
            <a:extLst>
              <a:ext uri="{FF2B5EF4-FFF2-40B4-BE49-F238E27FC236}">
                <a16:creationId xmlns:a16="http://schemas.microsoft.com/office/drawing/2014/main" id="{B360C868-CED3-4FCF-BC5F-F202435FE550}"/>
              </a:ext>
            </a:extLst>
          </p:cNvPr>
          <p:cNvCxnSpPr>
            <a:stCxn id="31" idx="2"/>
            <a:endCxn id="13" idx="2"/>
          </p:cNvCxnSpPr>
          <p:nvPr/>
        </p:nvCxnSpPr>
        <p:spPr bwMode="auto">
          <a:xfrm rot="5400000" flipH="1" flipV="1">
            <a:off x="4391141" y="3432690"/>
            <a:ext cx="106362" cy="3988359"/>
          </a:xfrm>
          <a:prstGeom prst="curvedConnector3">
            <a:avLst>
              <a:gd name="adj1" fmla="val -216307"/>
            </a:avLst>
          </a:prstGeom>
          <a:noFill/>
          <a:ln w="19050" cap="flat" cmpd="sng" algn="ctr">
            <a:solidFill>
              <a:schemeClr val="accent2">
                <a:lumMod val="75000"/>
              </a:schemeClr>
            </a:solidFill>
            <a:prstDash val="solid"/>
            <a:round/>
            <a:headEnd type="none" w="med" len="med"/>
            <a:tailEnd type="triangle" w="med" len="lg"/>
          </a:ln>
          <a:effectLst/>
        </p:spPr>
      </p:cxnSp>
      <p:cxnSp>
        <p:nvCxnSpPr>
          <p:cNvPr id="41" name="Curved Connector 106">
            <a:extLst>
              <a:ext uri="{FF2B5EF4-FFF2-40B4-BE49-F238E27FC236}">
                <a16:creationId xmlns:a16="http://schemas.microsoft.com/office/drawing/2014/main" id="{442153FE-3D12-4139-B4A7-1F879BC7C677}"/>
              </a:ext>
            </a:extLst>
          </p:cNvPr>
          <p:cNvCxnSpPr>
            <a:stCxn id="35" idx="3"/>
            <a:endCxn id="10" idx="2"/>
          </p:cNvCxnSpPr>
          <p:nvPr/>
        </p:nvCxnSpPr>
        <p:spPr bwMode="auto">
          <a:xfrm flipV="1">
            <a:off x="3912189" y="3998913"/>
            <a:ext cx="3554611" cy="552450"/>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spTree>
    <p:extLst>
      <p:ext uri="{BB962C8B-B14F-4D97-AF65-F5344CB8AC3E}">
        <p14:creationId xmlns:p14="http://schemas.microsoft.com/office/powerpoint/2010/main" val="296791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Processor Families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62025"/>
            <a:ext cx="7370338" cy="5100638"/>
          </a:xfrm>
        </p:spPr>
        <p:txBody>
          <a:bodyPr wrap="square" numCol="1" anchor="t" anchorCtr="0" compatLnSpc="1">
            <a:prstTxWarp prst="textNoShape">
              <a:avLst/>
            </a:prstTxWarp>
          </a:bodyPr>
          <a:lstStyle/>
          <a:p>
            <a:endParaRPr lang="en-GB" dirty="0"/>
          </a:p>
          <a:p>
            <a:r>
              <a:rPr lang="en-GB" dirty="0"/>
              <a:t>Cortex-A series (advanced application)</a:t>
            </a:r>
            <a:endParaRPr lang="en-US" altLang="en-US" dirty="0">
              <a:ea typeface="ＭＳ Ｐゴシック" panose="020B0600070205080204" pitchFamily="34" charset="-128"/>
            </a:endParaRPr>
          </a:p>
          <a:p>
            <a:pPr lvl="1">
              <a:spcBef>
                <a:spcPts val="300"/>
              </a:spcBef>
            </a:pPr>
            <a:r>
              <a:rPr lang="en-GB" dirty="0"/>
              <a:t>High-performance processors for open OSs</a:t>
            </a:r>
          </a:p>
          <a:p>
            <a:pPr lvl="1">
              <a:spcBef>
                <a:spcPts val="300"/>
              </a:spcBef>
            </a:pPr>
            <a:r>
              <a:rPr lang="en-GB" dirty="0"/>
              <a:t>Applications include  smartphones, digital TV, </a:t>
            </a:r>
            <a:r>
              <a:rPr lang="en-US" dirty="0"/>
              <a:t>server solutions, and </a:t>
            </a:r>
            <a:r>
              <a:rPr lang="en-GB" dirty="0"/>
              <a:t>home gateways.</a:t>
            </a:r>
          </a:p>
          <a:p>
            <a:r>
              <a:rPr lang="en-GB" dirty="0"/>
              <a:t>Cortex-R series (real-time)</a:t>
            </a:r>
            <a:endParaRPr lang="en-US" altLang="en-US" dirty="0"/>
          </a:p>
          <a:p>
            <a:pPr lvl="1">
              <a:spcBef>
                <a:spcPts val="300"/>
              </a:spcBef>
            </a:pPr>
            <a:r>
              <a:rPr lang="en-GB" dirty="0"/>
              <a:t>Exceptional performance for real-time applications</a:t>
            </a:r>
          </a:p>
          <a:p>
            <a:pPr lvl="1">
              <a:spcBef>
                <a:spcPts val="300"/>
              </a:spcBef>
            </a:pPr>
            <a:r>
              <a:rPr lang="en-GB" dirty="0"/>
              <a:t>Applications include automotive braking systems and powertrains.</a:t>
            </a:r>
            <a:endParaRPr lang="en-US" altLang="en-US" dirty="0"/>
          </a:p>
          <a:p>
            <a:r>
              <a:rPr lang="en-GB" dirty="0"/>
              <a:t>Cortex-M series (microcontroller)</a:t>
            </a:r>
            <a:endParaRPr lang="en-US" altLang="en-US" dirty="0"/>
          </a:p>
          <a:p>
            <a:pPr lvl="1">
              <a:spcBef>
                <a:spcPts val="300"/>
              </a:spcBef>
            </a:pPr>
            <a:r>
              <a:rPr lang="en-GB" dirty="0"/>
              <a:t>Cost-sensitive solutions for deterministic microcontroller applications</a:t>
            </a:r>
          </a:p>
          <a:p>
            <a:pPr lvl="1">
              <a:spcBef>
                <a:spcPts val="300"/>
              </a:spcBef>
            </a:pPr>
            <a:r>
              <a:rPr lang="en-GB" dirty="0"/>
              <a:t>Applications include microcontrollers, mixed signal devices, smart sensors, automotive body electronics, and airbags.</a:t>
            </a:r>
            <a:endParaRPr lang="en-US" altLang="en-US" dirty="0"/>
          </a:p>
          <a:p>
            <a:endParaRPr lang="en-GB" sz="2000" dirty="0"/>
          </a:p>
          <a:p>
            <a:pPr lvl="1">
              <a:spcBef>
                <a:spcPts val="300"/>
              </a:spcBef>
            </a:pPr>
            <a:endParaRPr lang="en-US" altLang="en-US" dirty="0">
              <a:ea typeface="ＭＳ Ｐゴシック" panose="020B0600070205080204" pitchFamily="34" charset="-128"/>
            </a:endParaRPr>
          </a:p>
        </p:txBody>
      </p:sp>
      <p:sp>
        <p:nvSpPr>
          <p:cNvPr id="106" name="Rectangle 2">
            <a:extLst>
              <a:ext uri="{FF2B5EF4-FFF2-40B4-BE49-F238E27FC236}">
                <a16:creationId xmlns:a16="http://schemas.microsoft.com/office/drawing/2014/main" id="{2F4FAC15-2ECB-400B-B4F1-E3857B332EDD}"/>
              </a:ext>
            </a:extLst>
          </p:cNvPr>
          <p:cNvSpPr>
            <a:spLocks noChangeArrowheads="1"/>
          </p:cNvSpPr>
          <p:nvPr/>
        </p:nvSpPr>
        <p:spPr bwMode="auto">
          <a:xfrm>
            <a:off x="7883783" y="4481513"/>
            <a:ext cx="4117212" cy="685800"/>
          </a:xfrm>
          <a:prstGeom prst="rect">
            <a:avLst/>
          </a:prstGeom>
          <a:solidFill>
            <a:srgbClr val="0096BB"/>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07" name="Rectangle 28">
            <a:extLst>
              <a:ext uri="{FF2B5EF4-FFF2-40B4-BE49-F238E27FC236}">
                <a16:creationId xmlns:a16="http://schemas.microsoft.com/office/drawing/2014/main" id="{6DA42111-C0B5-48A5-9A3F-4A7D18C6A70F}"/>
              </a:ext>
            </a:extLst>
          </p:cNvPr>
          <p:cNvSpPr>
            <a:spLocks noChangeArrowheads="1"/>
          </p:cNvSpPr>
          <p:nvPr/>
        </p:nvSpPr>
        <p:spPr bwMode="auto">
          <a:xfrm>
            <a:off x="7883783" y="3230564"/>
            <a:ext cx="4117212" cy="1243013"/>
          </a:xfrm>
          <a:prstGeom prst="rect">
            <a:avLst/>
          </a:prstGeom>
          <a:solidFill>
            <a:srgbClr val="6CBB68"/>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08" name="Rectangle 29">
            <a:extLst>
              <a:ext uri="{FF2B5EF4-FFF2-40B4-BE49-F238E27FC236}">
                <a16:creationId xmlns:a16="http://schemas.microsoft.com/office/drawing/2014/main" id="{C30DBE49-1CA9-4D7A-AECD-52E3EAEA188A}"/>
              </a:ext>
            </a:extLst>
          </p:cNvPr>
          <p:cNvSpPr>
            <a:spLocks noChangeArrowheads="1"/>
          </p:cNvSpPr>
          <p:nvPr/>
        </p:nvSpPr>
        <p:spPr bwMode="auto">
          <a:xfrm>
            <a:off x="7883783" y="2501901"/>
            <a:ext cx="4117212" cy="733425"/>
          </a:xfrm>
          <a:prstGeom prst="rect">
            <a:avLst/>
          </a:prstGeom>
          <a:solidFill>
            <a:srgbClr val="F8A15C"/>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09" name="Rectangle 30">
            <a:extLst>
              <a:ext uri="{FF2B5EF4-FFF2-40B4-BE49-F238E27FC236}">
                <a16:creationId xmlns:a16="http://schemas.microsoft.com/office/drawing/2014/main" id="{015A8D53-8CBD-4D81-8C88-6358C520D8E2}"/>
              </a:ext>
            </a:extLst>
          </p:cNvPr>
          <p:cNvSpPr>
            <a:spLocks noChangeArrowheads="1"/>
          </p:cNvSpPr>
          <p:nvPr/>
        </p:nvSpPr>
        <p:spPr bwMode="auto">
          <a:xfrm>
            <a:off x="7883783" y="695325"/>
            <a:ext cx="4117212" cy="1806576"/>
          </a:xfrm>
          <a:prstGeom prst="rect">
            <a:avLst/>
          </a:prstGeom>
          <a:solidFill>
            <a:srgbClr val="F786A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10" name="Rectangle 109">
            <a:extLst>
              <a:ext uri="{FF2B5EF4-FFF2-40B4-BE49-F238E27FC236}">
                <a16:creationId xmlns:a16="http://schemas.microsoft.com/office/drawing/2014/main" id="{9AE8B64F-C42E-4F9A-A50F-DA7182FEC210}"/>
              </a:ext>
            </a:extLst>
          </p:cNvPr>
          <p:cNvSpPr/>
          <p:nvPr/>
        </p:nvSpPr>
        <p:spPr bwMode="auto">
          <a:xfrm>
            <a:off x="7883783" y="5159376"/>
            <a:ext cx="4117212" cy="72231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11" name="TextBox 5">
            <a:extLst>
              <a:ext uri="{FF2B5EF4-FFF2-40B4-BE49-F238E27FC236}">
                <a16:creationId xmlns:a16="http://schemas.microsoft.com/office/drawing/2014/main" id="{A70825EE-89D6-4EAF-956A-9CDA62670B9A}"/>
              </a:ext>
            </a:extLst>
          </p:cNvPr>
          <p:cNvSpPr txBox="1">
            <a:spLocks noChangeArrowheads="1"/>
          </p:cNvSpPr>
          <p:nvPr/>
        </p:nvSpPr>
        <p:spPr bwMode="auto">
          <a:xfrm>
            <a:off x="10157654" y="1433514"/>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Cortex-A</a:t>
            </a:r>
          </a:p>
        </p:txBody>
      </p:sp>
      <p:sp>
        <p:nvSpPr>
          <p:cNvPr id="112" name="TextBox 3">
            <a:extLst>
              <a:ext uri="{FF2B5EF4-FFF2-40B4-BE49-F238E27FC236}">
                <a16:creationId xmlns:a16="http://schemas.microsoft.com/office/drawing/2014/main" id="{C4C130C7-0C00-42CB-B1E7-EA447E309023}"/>
              </a:ext>
            </a:extLst>
          </p:cNvPr>
          <p:cNvSpPr txBox="1">
            <a:spLocks noChangeArrowheads="1"/>
          </p:cNvSpPr>
          <p:nvPr/>
        </p:nvSpPr>
        <p:spPr bwMode="auto">
          <a:xfrm>
            <a:off x="8219546" y="4504063"/>
            <a:ext cx="1804811" cy="137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300"/>
              </a:spcBef>
            </a:pPr>
            <a:r>
              <a:rPr lang="en-GB" sz="1100" b="0" dirty="0"/>
              <a:t>SC000</a:t>
            </a:r>
          </a:p>
          <a:p>
            <a:pPr eaLnBrk="1" hangingPunct="1">
              <a:spcBef>
                <a:spcPts val="300"/>
              </a:spcBef>
            </a:pPr>
            <a:r>
              <a:rPr lang="en-GB" sz="1100" b="0" dirty="0"/>
              <a:t>SC100</a:t>
            </a:r>
          </a:p>
          <a:p>
            <a:pPr eaLnBrk="1" hangingPunct="1">
              <a:spcBef>
                <a:spcPts val="300"/>
              </a:spcBef>
              <a:spcAft>
                <a:spcPts val="600"/>
              </a:spcAft>
            </a:pPr>
            <a:r>
              <a:rPr lang="en-GB" sz="1100" b="0" dirty="0"/>
              <a:t>SC300</a:t>
            </a:r>
          </a:p>
          <a:p>
            <a:pPr eaLnBrk="1" hangingPunct="1">
              <a:spcBef>
                <a:spcPts val="300"/>
              </a:spcBef>
            </a:pPr>
            <a:r>
              <a:rPr lang="en-GB" sz="1100" b="0" dirty="0"/>
              <a:t>Arm11</a:t>
            </a:r>
          </a:p>
          <a:p>
            <a:pPr eaLnBrk="1" hangingPunct="1">
              <a:spcBef>
                <a:spcPts val="300"/>
              </a:spcBef>
            </a:pPr>
            <a:r>
              <a:rPr lang="en-GB" sz="1100" b="0" dirty="0"/>
              <a:t>Arm9</a:t>
            </a:r>
          </a:p>
          <a:p>
            <a:pPr eaLnBrk="1" hangingPunct="1">
              <a:spcBef>
                <a:spcPts val="300"/>
              </a:spcBef>
            </a:pPr>
            <a:r>
              <a:rPr lang="en-GB" sz="1100" b="0" dirty="0"/>
              <a:t>Arm7</a:t>
            </a:r>
          </a:p>
        </p:txBody>
      </p:sp>
      <p:sp>
        <p:nvSpPr>
          <p:cNvPr id="113" name="TextBox 33">
            <a:extLst>
              <a:ext uri="{FF2B5EF4-FFF2-40B4-BE49-F238E27FC236}">
                <a16:creationId xmlns:a16="http://schemas.microsoft.com/office/drawing/2014/main" id="{BC0E66EE-1A0F-4FD9-877A-F9C348AC18F9}"/>
              </a:ext>
            </a:extLst>
          </p:cNvPr>
          <p:cNvSpPr txBox="1">
            <a:spLocks noChangeArrowheads="1"/>
          </p:cNvSpPr>
          <p:nvPr/>
        </p:nvSpPr>
        <p:spPr bwMode="auto">
          <a:xfrm>
            <a:off x="10157654" y="2597151"/>
            <a:ext cx="225125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Cortex-R</a:t>
            </a:r>
          </a:p>
        </p:txBody>
      </p:sp>
      <p:sp>
        <p:nvSpPr>
          <p:cNvPr id="114" name="TextBox 34">
            <a:extLst>
              <a:ext uri="{FF2B5EF4-FFF2-40B4-BE49-F238E27FC236}">
                <a16:creationId xmlns:a16="http://schemas.microsoft.com/office/drawing/2014/main" id="{160C34E5-9D5B-4C1B-A7E2-F9EAA83CD4D5}"/>
              </a:ext>
            </a:extLst>
          </p:cNvPr>
          <p:cNvSpPr txBox="1">
            <a:spLocks noChangeArrowheads="1"/>
          </p:cNvSpPr>
          <p:nvPr/>
        </p:nvSpPr>
        <p:spPr bwMode="auto">
          <a:xfrm>
            <a:off x="10157654" y="3487739"/>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Cortex-M</a:t>
            </a:r>
          </a:p>
        </p:txBody>
      </p:sp>
      <p:sp>
        <p:nvSpPr>
          <p:cNvPr id="115" name="TextBox 35">
            <a:extLst>
              <a:ext uri="{FF2B5EF4-FFF2-40B4-BE49-F238E27FC236}">
                <a16:creationId xmlns:a16="http://schemas.microsoft.com/office/drawing/2014/main" id="{50887B8A-60DE-48FC-9AD2-E1BA8F681D50}"/>
              </a:ext>
            </a:extLst>
          </p:cNvPr>
          <p:cNvSpPr txBox="1">
            <a:spLocks noChangeArrowheads="1"/>
          </p:cNvSpPr>
          <p:nvPr/>
        </p:nvSpPr>
        <p:spPr bwMode="auto">
          <a:xfrm>
            <a:off x="10081485" y="4518026"/>
            <a:ext cx="238243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SecurCore</a:t>
            </a:r>
          </a:p>
        </p:txBody>
      </p:sp>
      <p:sp>
        <p:nvSpPr>
          <p:cNvPr id="116" name="TextBox 36">
            <a:extLst>
              <a:ext uri="{FF2B5EF4-FFF2-40B4-BE49-F238E27FC236}">
                <a16:creationId xmlns:a16="http://schemas.microsoft.com/office/drawing/2014/main" id="{8036FA08-3113-4AA4-84E0-7421664571A7}"/>
              </a:ext>
            </a:extLst>
          </p:cNvPr>
          <p:cNvSpPr txBox="1">
            <a:spLocks noChangeArrowheads="1"/>
          </p:cNvSpPr>
          <p:nvPr/>
        </p:nvSpPr>
        <p:spPr bwMode="auto">
          <a:xfrm>
            <a:off x="10352312" y="5213351"/>
            <a:ext cx="199100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Classic</a:t>
            </a:r>
          </a:p>
        </p:txBody>
      </p:sp>
      <p:sp>
        <p:nvSpPr>
          <p:cNvPr id="117" name="Rectangle 6">
            <a:extLst>
              <a:ext uri="{FF2B5EF4-FFF2-40B4-BE49-F238E27FC236}">
                <a16:creationId xmlns:a16="http://schemas.microsoft.com/office/drawing/2014/main" id="{3A7B2EAA-3C66-4AEF-9ED8-2B6319EDF096}"/>
              </a:ext>
            </a:extLst>
          </p:cNvPr>
          <p:cNvSpPr>
            <a:spLocks noChangeArrowheads="1"/>
          </p:cNvSpPr>
          <p:nvPr/>
        </p:nvSpPr>
        <p:spPr bwMode="auto">
          <a:xfrm>
            <a:off x="8040193" y="790576"/>
            <a:ext cx="150225" cy="112713"/>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8" name="Rectangle 37">
            <a:extLst>
              <a:ext uri="{FF2B5EF4-FFF2-40B4-BE49-F238E27FC236}">
                <a16:creationId xmlns:a16="http://schemas.microsoft.com/office/drawing/2014/main" id="{D32BCE53-8473-4621-96E5-54147FAD91AC}"/>
              </a:ext>
            </a:extLst>
          </p:cNvPr>
          <p:cNvSpPr>
            <a:spLocks noChangeArrowheads="1"/>
          </p:cNvSpPr>
          <p:nvPr/>
        </p:nvSpPr>
        <p:spPr bwMode="auto">
          <a:xfrm>
            <a:off x="8040193" y="1021822"/>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19" name="Rectangle 38">
            <a:extLst>
              <a:ext uri="{FF2B5EF4-FFF2-40B4-BE49-F238E27FC236}">
                <a16:creationId xmlns:a16="http://schemas.microsoft.com/office/drawing/2014/main" id="{955DC8D1-E9BA-4969-BBF8-20F88CB21E78}"/>
              </a:ext>
            </a:extLst>
          </p:cNvPr>
          <p:cNvSpPr>
            <a:spLocks noChangeArrowheads="1"/>
          </p:cNvSpPr>
          <p:nvPr/>
        </p:nvSpPr>
        <p:spPr bwMode="auto">
          <a:xfrm>
            <a:off x="8040193" y="1253067"/>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20" name="Rectangle 39">
            <a:extLst>
              <a:ext uri="{FF2B5EF4-FFF2-40B4-BE49-F238E27FC236}">
                <a16:creationId xmlns:a16="http://schemas.microsoft.com/office/drawing/2014/main" id="{DEFCBDB1-55C8-4443-AB75-9CCFF989AAC7}"/>
              </a:ext>
            </a:extLst>
          </p:cNvPr>
          <p:cNvSpPr>
            <a:spLocks noChangeArrowheads="1"/>
          </p:cNvSpPr>
          <p:nvPr/>
        </p:nvSpPr>
        <p:spPr bwMode="auto">
          <a:xfrm>
            <a:off x="8040193" y="1484313"/>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21" name="Rectangle 40">
            <a:extLst>
              <a:ext uri="{FF2B5EF4-FFF2-40B4-BE49-F238E27FC236}">
                <a16:creationId xmlns:a16="http://schemas.microsoft.com/office/drawing/2014/main" id="{2CBFF6B2-5226-4F3B-AEE5-532CFBB3F304}"/>
              </a:ext>
            </a:extLst>
          </p:cNvPr>
          <p:cNvSpPr>
            <a:spLocks noChangeArrowheads="1"/>
          </p:cNvSpPr>
          <p:nvPr/>
        </p:nvSpPr>
        <p:spPr bwMode="auto">
          <a:xfrm>
            <a:off x="8040193" y="1725613"/>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22" name="Rectangle 41">
            <a:extLst>
              <a:ext uri="{FF2B5EF4-FFF2-40B4-BE49-F238E27FC236}">
                <a16:creationId xmlns:a16="http://schemas.microsoft.com/office/drawing/2014/main" id="{63CF8929-2FDD-4587-A183-01B4F36D79B7}"/>
              </a:ext>
            </a:extLst>
          </p:cNvPr>
          <p:cNvSpPr>
            <a:spLocks noChangeArrowheads="1"/>
          </p:cNvSpPr>
          <p:nvPr/>
        </p:nvSpPr>
        <p:spPr bwMode="auto">
          <a:xfrm>
            <a:off x="8040193" y="1938338"/>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23" name="Rectangle 42">
            <a:extLst>
              <a:ext uri="{FF2B5EF4-FFF2-40B4-BE49-F238E27FC236}">
                <a16:creationId xmlns:a16="http://schemas.microsoft.com/office/drawing/2014/main" id="{A06B7CEF-7501-423E-BB0D-61D2E38AC5BC}"/>
              </a:ext>
            </a:extLst>
          </p:cNvPr>
          <p:cNvSpPr>
            <a:spLocks noChangeArrowheads="1"/>
          </p:cNvSpPr>
          <p:nvPr/>
        </p:nvSpPr>
        <p:spPr bwMode="auto">
          <a:xfrm>
            <a:off x="8040193" y="2141538"/>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124" name="Rectangle 43">
            <a:extLst>
              <a:ext uri="{FF2B5EF4-FFF2-40B4-BE49-F238E27FC236}">
                <a16:creationId xmlns:a16="http://schemas.microsoft.com/office/drawing/2014/main" id="{60D3227E-A921-439D-A56E-E239EC7BD176}"/>
              </a:ext>
            </a:extLst>
          </p:cNvPr>
          <p:cNvSpPr>
            <a:spLocks noChangeArrowheads="1"/>
          </p:cNvSpPr>
          <p:nvPr/>
        </p:nvSpPr>
        <p:spPr bwMode="auto">
          <a:xfrm>
            <a:off x="8040193" y="3343276"/>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25" name="Rectangle 44">
            <a:extLst>
              <a:ext uri="{FF2B5EF4-FFF2-40B4-BE49-F238E27FC236}">
                <a16:creationId xmlns:a16="http://schemas.microsoft.com/office/drawing/2014/main" id="{2ADFFAC8-2E41-4256-B327-D56CA0D782A2}"/>
              </a:ext>
            </a:extLst>
          </p:cNvPr>
          <p:cNvSpPr>
            <a:spLocks noChangeArrowheads="1"/>
          </p:cNvSpPr>
          <p:nvPr/>
        </p:nvSpPr>
        <p:spPr bwMode="auto">
          <a:xfrm>
            <a:off x="8040193" y="3559176"/>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26" name="Rectangle 45">
            <a:extLst>
              <a:ext uri="{FF2B5EF4-FFF2-40B4-BE49-F238E27FC236}">
                <a16:creationId xmlns:a16="http://schemas.microsoft.com/office/drawing/2014/main" id="{54BC2D3F-2DC1-41D8-B277-6C83226F64E7}"/>
              </a:ext>
            </a:extLst>
          </p:cNvPr>
          <p:cNvSpPr>
            <a:spLocks noChangeArrowheads="1"/>
          </p:cNvSpPr>
          <p:nvPr/>
        </p:nvSpPr>
        <p:spPr bwMode="auto">
          <a:xfrm>
            <a:off x="8040193" y="3762376"/>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27" name="Rectangle 46">
            <a:extLst>
              <a:ext uri="{FF2B5EF4-FFF2-40B4-BE49-F238E27FC236}">
                <a16:creationId xmlns:a16="http://schemas.microsoft.com/office/drawing/2014/main" id="{32965459-222E-430C-9C16-3F74D409E6B9}"/>
              </a:ext>
            </a:extLst>
          </p:cNvPr>
          <p:cNvSpPr>
            <a:spLocks noChangeArrowheads="1"/>
          </p:cNvSpPr>
          <p:nvPr/>
        </p:nvSpPr>
        <p:spPr bwMode="auto">
          <a:xfrm>
            <a:off x="8040193" y="3975100"/>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28" name="Rectangle 47">
            <a:extLst>
              <a:ext uri="{FF2B5EF4-FFF2-40B4-BE49-F238E27FC236}">
                <a16:creationId xmlns:a16="http://schemas.microsoft.com/office/drawing/2014/main" id="{5654B4CA-3946-4E3F-8AFA-EC086CD59921}"/>
              </a:ext>
            </a:extLst>
          </p:cNvPr>
          <p:cNvSpPr>
            <a:spLocks noChangeArrowheads="1"/>
          </p:cNvSpPr>
          <p:nvPr/>
        </p:nvSpPr>
        <p:spPr bwMode="auto">
          <a:xfrm>
            <a:off x="8040193" y="4178301"/>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129" name="Rectangle 48">
            <a:extLst>
              <a:ext uri="{FF2B5EF4-FFF2-40B4-BE49-F238E27FC236}">
                <a16:creationId xmlns:a16="http://schemas.microsoft.com/office/drawing/2014/main" id="{977B0D46-2E0C-4C0C-B8C8-2F5D0EB9E453}"/>
              </a:ext>
            </a:extLst>
          </p:cNvPr>
          <p:cNvSpPr>
            <a:spLocks noChangeArrowheads="1"/>
          </p:cNvSpPr>
          <p:nvPr/>
        </p:nvSpPr>
        <p:spPr bwMode="auto">
          <a:xfrm>
            <a:off x="8040193" y="4578351"/>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130" name="Rectangle 49">
            <a:extLst>
              <a:ext uri="{FF2B5EF4-FFF2-40B4-BE49-F238E27FC236}">
                <a16:creationId xmlns:a16="http://schemas.microsoft.com/office/drawing/2014/main" id="{46E135DD-A57D-43C2-BD92-1BEE906E4C24}"/>
              </a:ext>
            </a:extLst>
          </p:cNvPr>
          <p:cNvSpPr>
            <a:spLocks noChangeArrowheads="1"/>
          </p:cNvSpPr>
          <p:nvPr/>
        </p:nvSpPr>
        <p:spPr bwMode="auto">
          <a:xfrm>
            <a:off x="8040193" y="4775201"/>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131" name="Rectangle 50">
            <a:extLst>
              <a:ext uri="{FF2B5EF4-FFF2-40B4-BE49-F238E27FC236}">
                <a16:creationId xmlns:a16="http://schemas.microsoft.com/office/drawing/2014/main" id="{4ADA0031-BDAB-4717-B39D-F16D9C795923}"/>
              </a:ext>
            </a:extLst>
          </p:cNvPr>
          <p:cNvSpPr>
            <a:spLocks noChangeArrowheads="1"/>
          </p:cNvSpPr>
          <p:nvPr/>
        </p:nvSpPr>
        <p:spPr bwMode="auto">
          <a:xfrm>
            <a:off x="8040193" y="4978401"/>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132" name="Rectangle 131">
            <a:extLst>
              <a:ext uri="{FF2B5EF4-FFF2-40B4-BE49-F238E27FC236}">
                <a16:creationId xmlns:a16="http://schemas.microsoft.com/office/drawing/2014/main" id="{2F8F4FDB-FD55-4365-A841-15B299E9C582}"/>
              </a:ext>
            </a:extLst>
          </p:cNvPr>
          <p:cNvSpPr/>
          <p:nvPr/>
        </p:nvSpPr>
        <p:spPr bwMode="auto">
          <a:xfrm>
            <a:off x="8040193" y="52562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3" name="Rectangle 132">
            <a:extLst>
              <a:ext uri="{FF2B5EF4-FFF2-40B4-BE49-F238E27FC236}">
                <a16:creationId xmlns:a16="http://schemas.microsoft.com/office/drawing/2014/main" id="{BDD6EAF9-A2BF-4ED0-A765-BB9D68FDB42D}"/>
              </a:ext>
            </a:extLst>
          </p:cNvPr>
          <p:cNvSpPr/>
          <p:nvPr/>
        </p:nvSpPr>
        <p:spPr bwMode="auto">
          <a:xfrm>
            <a:off x="8040193" y="54594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4" name="Rectangle 133">
            <a:extLst>
              <a:ext uri="{FF2B5EF4-FFF2-40B4-BE49-F238E27FC236}">
                <a16:creationId xmlns:a16="http://schemas.microsoft.com/office/drawing/2014/main" id="{7CD3AA4F-7B4A-4C48-977D-5A778A0413D0}"/>
              </a:ext>
            </a:extLst>
          </p:cNvPr>
          <p:cNvSpPr/>
          <p:nvPr/>
        </p:nvSpPr>
        <p:spPr bwMode="auto">
          <a:xfrm>
            <a:off x="8040193" y="56626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35" name="Rectangle 54">
            <a:extLst>
              <a:ext uri="{FF2B5EF4-FFF2-40B4-BE49-F238E27FC236}">
                <a16:creationId xmlns:a16="http://schemas.microsoft.com/office/drawing/2014/main" id="{D9F3CA1F-6DDE-4E4C-A24D-791355C1C9E3}"/>
              </a:ext>
            </a:extLst>
          </p:cNvPr>
          <p:cNvSpPr>
            <a:spLocks noChangeArrowheads="1"/>
          </p:cNvSpPr>
          <p:nvPr/>
        </p:nvSpPr>
        <p:spPr bwMode="auto">
          <a:xfrm>
            <a:off x="8040193" y="2584451"/>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136" name="Rectangle 55">
            <a:extLst>
              <a:ext uri="{FF2B5EF4-FFF2-40B4-BE49-F238E27FC236}">
                <a16:creationId xmlns:a16="http://schemas.microsoft.com/office/drawing/2014/main" id="{EFCD6205-E841-404E-A826-A2332C8323ED}"/>
              </a:ext>
            </a:extLst>
          </p:cNvPr>
          <p:cNvSpPr>
            <a:spLocks noChangeArrowheads="1"/>
          </p:cNvSpPr>
          <p:nvPr/>
        </p:nvSpPr>
        <p:spPr bwMode="auto">
          <a:xfrm>
            <a:off x="8040193" y="2797176"/>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137" name="Rectangle 56">
            <a:extLst>
              <a:ext uri="{FF2B5EF4-FFF2-40B4-BE49-F238E27FC236}">
                <a16:creationId xmlns:a16="http://schemas.microsoft.com/office/drawing/2014/main" id="{E2AFC15E-BC93-4D32-970F-15D742E1C1E2}"/>
              </a:ext>
            </a:extLst>
          </p:cNvPr>
          <p:cNvSpPr>
            <a:spLocks noChangeArrowheads="1"/>
          </p:cNvSpPr>
          <p:nvPr/>
        </p:nvSpPr>
        <p:spPr bwMode="auto">
          <a:xfrm>
            <a:off x="8040193" y="3000376"/>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138" name="TextBox 1">
            <a:extLst>
              <a:ext uri="{FF2B5EF4-FFF2-40B4-BE49-F238E27FC236}">
                <a16:creationId xmlns:a16="http://schemas.microsoft.com/office/drawing/2014/main" id="{62E8B4B4-A0CE-4A8E-B584-D42AD42E8941}"/>
              </a:ext>
            </a:extLst>
          </p:cNvPr>
          <p:cNvSpPr txBox="1">
            <a:spLocks noChangeArrowheads="1"/>
          </p:cNvSpPr>
          <p:nvPr/>
        </p:nvSpPr>
        <p:spPr bwMode="auto">
          <a:xfrm>
            <a:off x="9925407" y="6062663"/>
            <a:ext cx="174556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As of Nov 2017</a:t>
            </a:r>
          </a:p>
        </p:txBody>
      </p:sp>
      <p:sp>
        <p:nvSpPr>
          <p:cNvPr id="139" name="TextBox 3">
            <a:extLst>
              <a:ext uri="{FF2B5EF4-FFF2-40B4-BE49-F238E27FC236}">
                <a16:creationId xmlns:a16="http://schemas.microsoft.com/office/drawing/2014/main" id="{0C2BC14A-6D70-460C-B1EA-1273E9591C24}"/>
              </a:ext>
            </a:extLst>
          </p:cNvPr>
          <p:cNvSpPr txBox="1">
            <a:spLocks noChangeArrowheads="1"/>
          </p:cNvSpPr>
          <p:nvPr/>
        </p:nvSpPr>
        <p:spPr bwMode="auto">
          <a:xfrm>
            <a:off x="8190418" y="3238323"/>
            <a:ext cx="19679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0"/>
              </a:spcBef>
            </a:pPr>
            <a:r>
              <a:rPr lang="en-GB" sz="1200" b="0" dirty="0"/>
              <a:t>Cortex-M7</a:t>
            </a:r>
          </a:p>
          <a:p>
            <a:pPr eaLnBrk="1" hangingPunct="1">
              <a:spcBef>
                <a:spcPts val="0"/>
              </a:spcBef>
            </a:pPr>
            <a:r>
              <a:rPr lang="en-GB" sz="1200" b="0" dirty="0"/>
              <a:t>Cortex-M4</a:t>
            </a:r>
          </a:p>
          <a:p>
            <a:pPr eaLnBrk="1" hangingPunct="1">
              <a:spcBef>
                <a:spcPts val="0"/>
              </a:spcBef>
            </a:pPr>
            <a:r>
              <a:rPr lang="en-GB" sz="1200" b="0" dirty="0"/>
              <a:t>Cortex-M3</a:t>
            </a:r>
          </a:p>
          <a:p>
            <a:pPr eaLnBrk="1" hangingPunct="1">
              <a:spcBef>
                <a:spcPts val="0"/>
              </a:spcBef>
            </a:pPr>
            <a:r>
              <a:rPr lang="en-GB" sz="1200" b="0" dirty="0"/>
              <a:t>Cortex-M1</a:t>
            </a:r>
          </a:p>
          <a:p>
            <a:pPr eaLnBrk="1" hangingPunct="1">
              <a:spcBef>
                <a:spcPts val="0"/>
              </a:spcBef>
            </a:pPr>
            <a:r>
              <a:rPr lang="en-GB" sz="1200" b="0" dirty="0"/>
              <a:t>Cortex-M0+</a:t>
            </a:r>
          </a:p>
          <a:p>
            <a:pPr eaLnBrk="1" hangingPunct="1">
              <a:spcBef>
                <a:spcPts val="0"/>
              </a:spcBef>
            </a:pPr>
            <a:r>
              <a:rPr lang="en-GB" sz="1200" b="0" dirty="0"/>
              <a:t>Cortex-M0</a:t>
            </a:r>
          </a:p>
          <a:p>
            <a:pPr eaLnBrk="1" hangingPunct="1">
              <a:spcBef>
                <a:spcPts val="0"/>
              </a:spcBef>
            </a:pPr>
            <a:r>
              <a:rPr lang="en-GB" sz="1200" b="0" dirty="0"/>
              <a:t>Cortex-M23</a:t>
            </a:r>
          </a:p>
          <a:p>
            <a:pPr eaLnBrk="1" hangingPunct="1">
              <a:spcBef>
                <a:spcPts val="0"/>
              </a:spcBef>
            </a:pPr>
            <a:r>
              <a:rPr lang="en-GB" sz="1200" b="0" dirty="0"/>
              <a:t>Cortex-M33</a:t>
            </a:r>
          </a:p>
        </p:txBody>
      </p:sp>
      <p:sp>
        <p:nvSpPr>
          <p:cNvPr id="140" name="TextBox 3">
            <a:extLst>
              <a:ext uri="{FF2B5EF4-FFF2-40B4-BE49-F238E27FC236}">
                <a16:creationId xmlns:a16="http://schemas.microsoft.com/office/drawing/2014/main" id="{A09EF48E-E2AF-44FD-BCB6-088708F675F9}"/>
              </a:ext>
            </a:extLst>
          </p:cNvPr>
          <p:cNvSpPr txBox="1">
            <a:spLocks noChangeArrowheads="1"/>
          </p:cNvSpPr>
          <p:nvPr/>
        </p:nvSpPr>
        <p:spPr bwMode="auto">
          <a:xfrm>
            <a:off x="8185875" y="2540879"/>
            <a:ext cx="1971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0"/>
              </a:spcBef>
            </a:pPr>
            <a:r>
              <a:rPr lang="en-GB" sz="1200" b="0" dirty="0"/>
              <a:t>Cortex-R8</a:t>
            </a:r>
          </a:p>
          <a:p>
            <a:pPr eaLnBrk="1" hangingPunct="1">
              <a:spcBef>
                <a:spcPts val="0"/>
              </a:spcBef>
            </a:pPr>
            <a:r>
              <a:rPr lang="en-GB" sz="1200" b="0" dirty="0"/>
              <a:t>Cortex-R7</a:t>
            </a:r>
          </a:p>
          <a:p>
            <a:pPr eaLnBrk="1" hangingPunct="1">
              <a:spcBef>
                <a:spcPts val="0"/>
              </a:spcBef>
            </a:pPr>
            <a:endParaRPr lang="en-GB" sz="1200" b="0" dirty="0"/>
          </a:p>
          <a:p>
            <a:pPr eaLnBrk="1" hangingPunct="1">
              <a:spcBef>
                <a:spcPts val="0"/>
              </a:spcBef>
            </a:pPr>
            <a:endParaRPr lang="en-GB" sz="1200" b="0" dirty="0"/>
          </a:p>
          <a:p>
            <a:pPr eaLnBrk="1" hangingPunct="1">
              <a:spcBef>
                <a:spcPts val="0"/>
              </a:spcBef>
            </a:pPr>
            <a:r>
              <a:rPr lang="en-GB" sz="1200" b="0" dirty="0"/>
              <a:t>Cortex-R52</a:t>
            </a:r>
          </a:p>
          <a:p>
            <a:pPr eaLnBrk="1" hangingPunct="1">
              <a:spcBef>
                <a:spcPts val="0"/>
              </a:spcBef>
            </a:pPr>
            <a:r>
              <a:rPr lang="en-GB" sz="1200" b="0" dirty="0"/>
              <a:t>Cortex-R5</a:t>
            </a:r>
          </a:p>
          <a:p>
            <a:pPr eaLnBrk="1" hangingPunct="1">
              <a:spcBef>
                <a:spcPts val="0"/>
              </a:spcBef>
            </a:pPr>
            <a:r>
              <a:rPr lang="en-GB" sz="1200" b="0" dirty="0"/>
              <a:t>Cortex-R4</a:t>
            </a:r>
          </a:p>
        </p:txBody>
      </p:sp>
      <p:sp>
        <p:nvSpPr>
          <p:cNvPr id="141" name="TextBox 140">
            <a:extLst>
              <a:ext uri="{FF2B5EF4-FFF2-40B4-BE49-F238E27FC236}">
                <a16:creationId xmlns:a16="http://schemas.microsoft.com/office/drawing/2014/main" id="{FDEAA88E-04A9-4471-86B8-BED7B92AD995}"/>
              </a:ext>
            </a:extLst>
          </p:cNvPr>
          <p:cNvSpPr txBox="1"/>
          <p:nvPr/>
        </p:nvSpPr>
        <p:spPr>
          <a:xfrm>
            <a:off x="8272938" y="1690639"/>
            <a:ext cx="1808548" cy="1077218"/>
          </a:xfrm>
          <a:prstGeom prst="rect">
            <a:avLst/>
          </a:prstGeom>
          <a:noFill/>
        </p:spPr>
        <p:txBody>
          <a:bodyPr wrap="square" lIns="0" tIns="0" rIns="0" bIns="0" numCol="2" rtlCol="0">
            <a:spAutoFit/>
          </a:bodyPr>
          <a:lstStyle/>
          <a:p>
            <a:pPr eaLnBrk="1" hangingPunct="1">
              <a:spcBef>
                <a:spcPts val="300"/>
              </a:spcBef>
            </a:pPr>
            <a:r>
              <a:rPr lang="en-GB" sz="1200" dirty="0">
                <a:solidFill>
                  <a:srgbClr val="000000"/>
                </a:solidFill>
                <a:latin typeface="Arial" charset="0"/>
                <a:ea typeface="MS PGothic" pitchFamily="34" charset="-128"/>
              </a:rPr>
              <a:t>Cortex-A17</a:t>
            </a:r>
          </a:p>
          <a:p>
            <a:pPr eaLnBrk="1" hangingPunct="1">
              <a:spcBef>
                <a:spcPts val="300"/>
              </a:spcBef>
            </a:pPr>
            <a:r>
              <a:rPr lang="en-GB" sz="1200" dirty="0">
                <a:solidFill>
                  <a:srgbClr val="000000"/>
                </a:solidFill>
                <a:latin typeface="Arial" charset="0"/>
                <a:ea typeface="MS PGothic" pitchFamily="34" charset="-128"/>
              </a:rPr>
              <a:t>Cortex-A15</a:t>
            </a:r>
          </a:p>
          <a:p>
            <a:pPr eaLnBrk="1" hangingPunct="1">
              <a:spcBef>
                <a:spcPts val="300"/>
              </a:spcBef>
            </a:pPr>
            <a:r>
              <a:rPr lang="en-GB" sz="1200" dirty="0">
                <a:solidFill>
                  <a:srgbClr val="000000"/>
                </a:solidFill>
                <a:latin typeface="Arial" charset="0"/>
                <a:ea typeface="MS PGothic" pitchFamily="34" charset="-128"/>
              </a:rPr>
              <a:t>Cortex-A9</a:t>
            </a:r>
          </a:p>
          <a:p>
            <a:pPr eaLnBrk="1" hangingPunct="1">
              <a:spcBef>
                <a:spcPts val="300"/>
              </a:spcBef>
            </a:pPr>
            <a:endParaRPr lang="en-GB" sz="1200" dirty="0">
              <a:solidFill>
                <a:srgbClr val="000000"/>
              </a:solidFill>
              <a:latin typeface="Arial" charset="0"/>
              <a:ea typeface="MS PGothic" pitchFamily="34" charset="-128"/>
            </a:endParaRPr>
          </a:p>
          <a:p>
            <a:pPr eaLnBrk="1" hangingPunct="1">
              <a:spcBef>
                <a:spcPts val="300"/>
              </a:spcBef>
            </a:pPr>
            <a:endParaRPr lang="en-GB" sz="1200" dirty="0">
              <a:solidFill>
                <a:srgbClr val="000000"/>
              </a:solidFill>
              <a:latin typeface="Arial" charset="0"/>
              <a:ea typeface="MS PGothic" pitchFamily="34" charset="-128"/>
            </a:endParaRPr>
          </a:p>
          <a:p>
            <a:pPr eaLnBrk="1" hangingPunct="1">
              <a:spcBef>
                <a:spcPts val="300"/>
              </a:spcBef>
            </a:pPr>
            <a:r>
              <a:rPr lang="en-GB" sz="1200" dirty="0">
                <a:solidFill>
                  <a:srgbClr val="000000"/>
                </a:solidFill>
                <a:latin typeface="Arial" charset="0"/>
                <a:ea typeface="MS PGothic" pitchFamily="34" charset="-128"/>
              </a:rPr>
              <a:t>Cortex-A8</a:t>
            </a:r>
          </a:p>
          <a:p>
            <a:pPr eaLnBrk="1" hangingPunct="1">
              <a:spcBef>
                <a:spcPts val="300"/>
              </a:spcBef>
            </a:pPr>
            <a:r>
              <a:rPr lang="en-GB" sz="1200" dirty="0">
                <a:solidFill>
                  <a:srgbClr val="000000"/>
                </a:solidFill>
                <a:latin typeface="Arial" charset="0"/>
                <a:ea typeface="MS PGothic" pitchFamily="34" charset="-128"/>
              </a:rPr>
              <a:t>Cortex-A7</a:t>
            </a:r>
          </a:p>
          <a:p>
            <a:pPr eaLnBrk="1" hangingPunct="1">
              <a:spcBef>
                <a:spcPts val="300"/>
              </a:spcBef>
              <a:spcAft>
                <a:spcPts val="600"/>
              </a:spcAft>
            </a:pPr>
            <a:r>
              <a:rPr lang="en-GB" sz="1200" dirty="0">
                <a:solidFill>
                  <a:srgbClr val="000000"/>
                </a:solidFill>
                <a:latin typeface="Arial" charset="0"/>
                <a:ea typeface="MS PGothic" pitchFamily="34" charset="-128"/>
              </a:rPr>
              <a:t>Cortex-A5</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200" kern="1200" dirty="0" err="1">
              <a:solidFill>
                <a:schemeClr val="tx2"/>
              </a:solidFill>
              <a:latin typeface="+mn-lt"/>
              <a:ea typeface="+mn-ea"/>
              <a:cs typeface="+mn-cs"/>
            </a:endParaRPr>
          </a:p>
        </p:txBody>
      </p:sp>
      <p:sp>
        <p:nvSpPr>
          <p:cNvPr id="142" name="TextBox 141">
            <a:extLst>
              <a:ext uri="{FF2B5EF4-FFF2-40B4-BE49-F238E27FC236}">
                <a16:creationId xmlns:a16="http://schemas.microsoft.com/office/drawing/2014/main" id="{4CA4C030-36D6-400D-B778-8E01651F0437}"/>
              </a:ext>
            </a:extLst>
          </p:cNvPr>
          <p:cNvSpPr txBox="1"/>
          <p:nvPr/>
        </p:nvSpPr>
        <p:spPr>
          <a:xfrm>
            <a:off x="8271522" y="815081"/>
            <a:ext cx="1809963" cy="854080"/>
          </a:xfrm>
          <a:prstGeom prst="rect">
            <a:avLst/>
          </a:prstGeom>
          <a:noFill/>
        </p:spPr>
        <p:txBody>
          <a:bodyPr wrap="square" lIns="0" tIns="0" rIns="0" bIns="0" numCol="2" rtlCol="0">
            <a:spAutoFit/>
          </a:bodyPr>
          <a:lstStyle/>
          <a:p>
            <a:pPr eaLnBrk="1" hangingPunct="1">
              <a:spcBef>
                <a:spcPts val="300"/>
              </a:spcBef>
            </a:pPr>
            <a:r>
              <a:rPr lang="en-GB" sz="1200" dirty="0">
                <a:solidFill>
                  <a:srgbClr val="000000"/>
                </a:solidFill>
                <a:latin typeface="Arial" charset="0"/>
                <a:ea typeface="MS PGothic" pitchFamily="34" charset="-128"/>
              </a:rPr>
              <a:t>Cortex-A75</a:t>
            </a:r>
          </a:p>
          <a:p>
            <a:pPr eaLnBrk="1" hangingPunct="1">
              <a:spcBef>
                <a:spcPts val="300"/>
              </a:spcBef>
            </a:pPr>
            <a:r>
              <a:rPr lang="en-GB" sz="1200" dirty="0">
                <a:solidFill>
                  <a:srgbClr val="000000"/>
                </a:solidFill>
                <a:latin typeface="Arial" charset="0"/>
                <a:ea typeface="MS PGothic" pitchFamily="34" charset="-128"/>
              </a:rPr>
              <a:t>Cortex-A73</a:t>
            </a:r>
          </a:p>
          <a:p>
            <a:pPr eaLnBrk="1" hangingPunct="1">
              <a:spcBef>
                <a:spcPts val="300"/>
              </a:spcBef>
            </a:pPr>
            <a:r>
              <a:rPr lang="en-GB" sz="1200" dirty="0">
                <a:solidFill>
                  <a:srgbClr val="000000"/>
                </a:solidFill>
                <a:latin typeface="Arial" charset="0"/>
                <a:ea typeface="MS PGothic" pitchFamily="34" charset="-128"/>
              </a:rPr>
              <a:t>Cortex-A72</a:t>
            </a:r>
          </a:p>
          <a:p>
            <a:pPr eaLnBrk="1" hangingPunct="1">
              <a:spcBef>
                <a:spcPts val="300"/>
              </a:spcBef>
            </a:pPr>
            <a:r>
              <a:rPr lang="en-GB" sz="1200" dirty="0">
                <a:solidFill>
                  <a:srgbClr val="000000"/>
                </a:solidFill>
                <a:latin typeface="Arial" charset="0"/>
                <a:ea typeface="MS PGothic" pitchFamily="34" charset="-128"/>
              </a:rPr>
              <a:t>Cortex-A57</a:t>
            </a:r>
          </a:p>
          <a:p>
            <a:pPr eaLnBrk="1" hangingPunct="1">
              <a:spcBef>
                <a:spcPts val="300"/>
              </a:spcBef>
            </a:pPr>
            <a:r>
              <a:rPr lang="en-GB" sz="1200" dirty="0">
                <a:solidFill>
                  <a:srgbClr val="000000"/>
                </a:solidFill>
                <a:latin typeface="Arial" charset="0"/>
                <a:ea typeface="MS PGothic" pitchFamily="34" charset="-128"/>
              </a:rPr>
              <a:t>Cortex-A55</a:t>
            </a:r>
          </a:p>
          <a:p>
            <a:pPr eaLnBrk="1" hangingPunct="1">
              <a:spcBef>
                <a:spcPts val="300"/>
              </a:spcBef>
            </a:pPr>
            <a:r>
              <a:rPr lang="en-GB" sz="1200" dirty="0">
                <a:solidFill>
                  <a:srgbClr val="000000"/>
                </a:solidFill>
                <a:latin typeface="Arial" charset="0"/>
                <a:ea typeface="MS PGothic" pitchFamily="34" charset="-128"/>
              </a:rPr>
              <a:t>Cortex-A53</a:t>
            </a:r>
          </a:p>
          <a:p>
            <a:pPr eaLnBrk="1" hangingPunct="1">
              <a:spcBef>
                <a:spcPts val="300"/>
              </a:spcBef>
            </a:pPr>
            <a:r>
              <a:rPr lang="en-GB" sz="1200" dirty="0">
                <a:solidFill>
                  <a:srgbClr val="000000"/>
                </a:solidFill>
                <a:latin typeface="Arial" charset="0"/>
                <a:ea typeface="MS PGothic" pitchFamily="34" charset="-128"/>
              </a:rPr>
              <a:t>Cortex-A35</a:t>
            </a:r>
          </a:p>
          <a:p>
            <a:pPr eaLnBrk="1" hangingPunct="1">
              <a:spcBef>
                <a:spcPts val="300"/>
              </a:spcBef>
            </a:pPr>
            <a:r>
              <a:rPr lang="en-GB" sz="1200" dirty="0">
                <a:solidFill>
                  <a:srgbClr val="000000"/>
                </a:solidFill>
                <a:latin typeface="Arial" charset="0"/>
                <a:ea typeface="MS PGothic" pitchFamily="34" charset="-128"/>
              </a:rPr>
              <a:t>Cortex-A32</a:t>
            </a:r>
          </a:p>
        </p:txBody>
      </p:sp>
    </p:spTree>
    <p:extLst>
      <p:ext uri="{BB962C8B-B14F-4D97-AF65-F5344CB8AC3E}">
        <p14:creationId xmlns:p14="http://schemas.microsoft.com/office/powerpoint/2010/main" val="317123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666750"/>
          </a:xfrm>
        </p:spPr>
        <p:txBody>
          <a:bodyPr/>
          <a:lstStyle/>
          <a:p>
            <a:pPr>
              <a:defRPr/>
            </a:pPr>
            <a:r>
              <a:rPr lang="en-GB" dirty="0"/>
              <a:t>Arm Processor Families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62025"/>
            <a:ext cx="6499225" cy="5100638"/>
          </a:xfrm>
        </p:spPr>
        <p:txBody>
          <a:bodyPr wrap="square" numCol="1" anchor="t" anchorCtr="0" compatLnSpc="1">
            <a:prstTxWarp prst="textNoShape">
              <a:avLst/>
            </a:prstTxWarp>
          </a:bodyPr>
          <a:lstStyle/>
          <a:p>
            <a:endParaRPr lang="en-GB" dirty="0"/>
          </a:p>
          <a:p>
            <a:r>
              <a:rPr lang="en-GB" dirty="0" err="1"/>
              <a:t>SecurCore</a:t>
            </a:r>
            <a:r>
              <a:rPr lang="en-GB" dirty="0"/>
              <a:t> series</a:t>
            </a:r>
            <a:endParaRPr lang="en-US" altLang="en-US" dirty="0">
              <a:ea typeface="ＭＳ Ｐゴシック" panose="020B0600070205080204" pitchFamily="34" charset="-128"/>
            </a:endParaRPr>
          </a:p>
          <a:p>
            <a:pPr lvl="1">
              <a:spcBef>
                <a:spcPts val="300"/>
              </a:spcBef>
            </a:pPr>
            <a:r>
              <a:rPr lang="en-GB" dirty="0"/>
              <a:t>High-security applications such as smartcards and e-government</a:t>
            </a:r>
            <a:endParaRPr lang="en-US" altLang="en-US" dirty="0">
              <a:ea typeface="ＭＳ Ｐゴシック" panose="020B0600070205080204" pitchFamily="34" charset="-128"/>
            </a:endParaRPr>
          </a:p>
          <a:p>
            <a:r>
              <a:rPr lang="en-GB" dirty="0"/>
              <a:t>Classic processors</a:t>
            </a:r>
            <a:endParaRPr lang="en-US" altLang="en-US" dirty="0"/>
          </a:p>
          <a:p>
            <a:pPr lvl="1">
              <a:spcBef>
                <a:spcPts val="300"/>
              </a:spcBef>
            </a:pPr>
            <a:r>
              <a:rPr lang="en-GB" dirty="0"/>
              <a:t>Include Arm7, Arm9, and Arm11 families</a:t>
            </a:r>
            <a:endParaRPr lang="en-US" altLang="en-US" dirty="0"/>
          </a:p>
          <a:p>
            <a:pPr lvl="1">
              <a:spcBef>
                <a:spcPts val="300"/>
              </a:spcBef>
            </a:pPr>
            <a:endParaRPr lang="en-US" altLang="en-US" dirty="0">
              <a:ea typeface="ＭＳ Ｐゴシック" panose="020B0600070205080204" pitchFamily="34" charset="-128"/>
            </a:endParaRPr>
          </a:p>
        </p:txBody>
      </p:sp>
      <p:sp>
        <p:nvSpPr>
          <p:cNvPr id="7" name="Rectangle 2">
            <a:extLst>
              <a:ext uri="{FF2B5EF4-FFF2-40B4-BE49-F238E27FC236}">
                <a16:creationId xmlns:a16="http://schemas.microsoft.com/office/drawing/2014/main" id="{5CC53384-09F5-4374-B2BA-B3EF49AC993A}"/>
              </a:ext>
            </a:extLst>
          </p:cNvPr>
          <p:cNvSpPr>
            <a:spLocks noChangeArrowheads="1"/>
          </p:cNvSpPr>
          <p:nvPr/>
        </p:nvSpPr>
        <p:spPr bwMode="auto">
          <a:xfrm>
            <a:off x="7883783" y="4481513"/>
            <a:ext cx="4117212" cy="685800"/>
          </a:xfrm>
          <a:prstGeom prst="rect">
            <a:avLst/>
          </a:prstGeom>
          <a:solidFill>
            <a:srgbClr val="0096BB"/>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8" name="Rectangle 28">
            <a:extLst>
              <a:ext uri="{FF2B5EF4-FFF2-40B4-BE49-F238E27FC236}">
                <a16:creationId xmlns:a16="http://schemas.microsoft.com/office/drawing/2014/main" id="{3933E7E8-4490-46C6-AEB6-7DF43D739770}"/>
              </a:ext>
            </a:extLst>
          </p:cNvPr>
          <p:cNvSpPr>
            <a:spLocks noChangeArrowheads="1"/>
          </p:cNvSpPr>
          <p:nvPr/>
        </p:nvSpPr>
        <p:spPr bwMode="auto">
          <a:xfrm>
            <a:off x="7883783" y="3230564"/>
            <a:ext cx="4117212" cy="1243013"/>
          </a:xfrm>
          <a:prstGeom prst="rect">
            <a:avLst/>
          </a:prstGeom>
          <a:solidFill>
            <a:srgbClr val="6CBB68"/>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9" name="Rectangle 29">
            <a:extLst>
              <a:ext uri="{FF2B5EF4-FFF2-40B4-BE49-F238E27FC236}">
                <a16:creationId xmlns:a16="http://schemas.microsoft.com/office/drawing/2014/main" id="{542C395F-E918-44DA-816D-25A5722C8141}"/>
              </a:ext>
            </a:extLst>
          </p:cNvPr>
          <p:cNvSpPr>
            <a:spLocks noChangeArrowheads="1"/>
          </p:cNvSpPr>
          <p:nvPr/>
        </p:nvSpPr>
        <p:spPr bwMode="auto">
          <a:xfrm>
            <a:off x="7883783" y="2501901"/>
            <a:ext cx="4117212" cy="733425"/>
          </a:xfrm>
          <a:prstGeom prst="rect">
            <a:avLst/>
          </a:prstGeom>
          <a:solidFill>
            <a:srgbClr val="F8A15C"/>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0" name="Rectangle 30">
            <a:extLst>
              <a:ext uri="{FF2B5EF4-FFF2-40B4-BE49-F238E27FC236}">
                <a16:creationId xmlns:a16="http://schemas.microsoft.com/office/drawing/2014/main" id="{4E0C1364-A756-421E-AE4B-140C9FC29147}"/>
              </a:ext>
            </a:extLst>
          </p:cNvPr>
          <p:cNvSpPr>
            <a:spLocks noChangeArrowheads="1"/>
          </p:cNvSpPr>
          <p:nvPr/>
        </p:nvSpPr>
        <p:spPr bwMode="auto">
          <a:xfrm>
            <a:off x="7883783" y="695325"/>
            <a:ext cx="4117212" cy="1806576"/>
          </a:xfrm>
          <a:prstGeom prst="rect">
            <a:avLst/>
          </a:prstGeom>
          <a:solidFill>
            <a:srgbClr val="F786A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a:endParaRPr lang="en-US" dirty="0"/>
          </a:p>
        </p:txBody>
      </p:sp>
      <p:sp>
        <p:nvSpPr>
          <p:cNvPr id="11" name="Rectangle 10">
            <a:extLst>
              <a:ext uri="{FF2B5EF4-FFF2-40B4-BE49-F238E27FC236}">
                <a16:creationId xmlns:a16="http://schemas.microsoft.com/office/drawing/2014/main" id="{440DC4FA-E94A-47A4-A0AA-6651D022CBA6}"/>
              </a:ext>
            </a:extLst>
          </p:cNvPr>
          <p:cNvSpPr/>
          <p:nvPr/>
        </p:nvSpPr>
        <p:spPr bwMode="auto">
          <a:xfrm>
            <a:off x="7883783" y="5159376"/>
            <a:ext cx="4117212" cy="72231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2" name="TextBox 5">
            <a:extLst>
              <a:ext uri="{FF2B5EF4-FFF2-40B4-BE49-F238E27FC236}">
                <a16:creationId xmlns:a16="http://schemas.microsoft.com/office/drawing/2014/main" id="{4B5AFDC3-468F-4582-92AE-45C2DEA84565}"/>
              </a:ext>
            </a:extLst>
          </p:cNvPr>
          <p:cNvSpPr txBox="1">
            <a:spLocks noChangeArrowheads="1"/>
          </p:cNvSpPr>
          <p:nvPr/>
        </p:nvSpPr>
        <p:spPr bwMode="auto">
          <a:xfrm>
            <a:off x="10157654" y="1433514"/>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Cortex-A</a:t>
            </a:r>
          </a:p>
        </p:txBody>
      </p:sp>
      <p:sp>
        <p:nvSpPr>
          <p:cNvPr id="14" name="TextBox 3">
            <a:extLst>
              <a:ext uri="{FF2B5EF4-FFF2-40B4-BE49-F238E27FC236}">
                <a16:creationId xmlns:a16="http://schemas.microsoft.com/office/drawing/2014/main" id="{366E6B7B-6926-44A2-816A-2110D04B2944}"/>
              </a:ext>
            </a:extLst>
          </p:cNvPr>
          <p:cNvSpPr txBox="1">
            <a:spLocks noChangeArrowheads="1"/>
          </p:cNvSpPr>
          <p:nvPr/>
        </p:nvSpPr>
        <p:spPr bwMode="auto">
          <a:xfrm>
            <a:off x="8219546" y="4504063"/>
            <a:ext cx="1804811" cy="137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300"/>
              </a:spcBef>
            </a:pPr>
            <a:r>
              <a:rPr lang="en-GB" sz="1100" b="0" dirty="0"/>
              <a:t>SC000</a:t>
            </a:r>
          </a:p>
          <a:p>
            <a:pPr eaLnBrk="1" hangingPunct="1">
              <a:spcBef>
                <a:spcPts val="300"/>
              </a:spcBef>
            </a:pPr>
            <a:r>
              <a:rPr lang="en-GB" sz="1100" b="0" dirty="0"/>
              <a:t>SC100</a:t>
            </a:r>
          </a:p>
          <a:p>
            <a:pPr eaLnBrk="1" hangingPunct="1">
              <a:spcBef>
                <a:spcPts val="300"/>
              </a:spcBef>
              <a:spcAft>
                <a:spcPts val="600"/>
              </a:spcAft>
            </a:pPr>
            <a:r>
              <a:rPr lang="en-GB" sz="1100" b="0" dirty="0"/>
              <a:t>SC300</a:t>
            </a:r>
          </a:p>
          <a:p>
            <a:pPr eaLnBrk="1" hangingPunct="1">
              <a:spcBef>
                <a:spcPts val="300"/>
              </a:spcBef>
            </a:pPr>
            <a:r>
              <a:rPr lang="en-GB" sz="1100" b="0" dirty="0"/>
              <a:t>Arm11</a:t>
            </a:r>
          </a:p>
          <a:p>
            <a:pPr eaLnBrk="1" hangingPunct="1">
              <a:spcBef>
                <a:spcPts val="300"/>
              </a:spcBef>
            </a:pPr>
            <a:r>
              <a:rPr lang="en-GB" sz="1100" b="0" dirty="0"/>
              <a:t>Arm9</a:t>
            </a:r>
          </a:p>
          <a:p>
            <a:pPr eaLnBrk="1" hangingPunct="1">
              <a:spcBef>
                <a:spcPts val="300"/>
              </a:spcBef>
            </a:pPr>
            <a:r>
              <a:rPr lang="en-GB" sz="1100" b="0" dirty="0"/>
              <a:t>Arm7</a:t>
            </a:r>
          </a:p>
        </p:txBody>
      </p:sp>
      <p:sp>
        <p:nvSpPr>
          <p:cNvPr id="15" name="TextBox 33">
            <a:extLst>
              <a:ext uri="{FF2B5EF4-FFF2-40B4-BE49-F238E27FC236}">
                <a16:creationId xmlns:a16="http://schemas.microsoft.com/office/drawing/2014/main" id="{EAA36860-D768-4D4F-85B1-B539C7AC65C8}"/>
              </a:ext>
            </a:extLst>
          </p:cNvPr>
          <p:cNvSpPr txBox="1">
            <a:spLocks noChangeArrowheads="1"/>
          </p:cNvSpPr>
          <p:nvPr/>
        </p:nvSpPr>
        <p:spPr bwMode="auto">
          <a:xfrm>
            <a:off x="10157654" y="2597151"/>
            <a:ext cx="225125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Cortex-R</a:t>
            </a:r>
          </a:p>
        </p:txBody>
      </p:sp>
      <p:sp>
        <p:nvSpPr>
          <p:cNvPr id="16" name="TextBox 34">
            <a:extLst>
              <a:ext uri="{FF2B5EF4-FFF2-40B4-BE49-F238E27FC236}">
                <a16:creationId xmlns:a16="http://schemas.microsoft.com/office/drawing/2014/main" id="{5F32FEC2-F4EA-4EAD-A7C5-9202A8B76BD8}"/>
              </a:ext>
            </a:extLst>
          </p:cNvPr>
          <p:cNvSpPr txBox="1">
            <a:spLocks noChangeArrowheads="1"/>
          </p:cNvSpPr>
          <p:nvPr/>
        </p:nvSpPr>
        <p:spPr bwMode="auto">
          <a:xfrm>
            <a:off x="10157654" y="3487739"/>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Cortex-M</a:t>
            </a:r>
          </a:p>
        </p:txBody>
      </p:sp>
      <p:sp>
        <p:nvSpPr>
          <p:cNvPr id="17" name="TextBox 35">
            <a:extLst>
              <a:ext uri="{FF2B5EF4-FFF2-40B4-BE49-F238E27FC236}">
                <a16:creationId xmlns:a16="http://schemas.microsoft.com/office/drawing/2014/main" id="{DFF363B8-3C5C-43CF-9D77-28E17D23F533}"/>
              </a:ext>
            </a:extLst>
          </p:cNvPr>
          <p:cNvSpPr txBox="1">
            <a:spLocks noChangeArrowheads="1"/>
          </p:cNvSpPr>
          <p:nvPr/>
        </p:nvSpPr>
        <p:spPr bwMode="auto">
          <a:xfrm>
            <a:off x="10081485" y="4518026"/>
            <a:ext cx="238243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SecurCore</a:t>
            </a:r>
          </a:p>
        </p:txBody>
      </p:sp>
      <p:sp>
        <p:nvSpPr>
          <p:cNvPr id="18" name="TextBox 36">
            <a:extLst>
              <a:ext uri="{FF2B5EF4-FFF2-40B4-BE49-F238E27FC236}">
                <a16:creationId xmlns:a16="http://schemas.microsoft.com/office/drawing/2014/main" id="{CD670B40-8F95-46C3-96BD-BFD8BBE724A9}"/>
              </a:ext>
            </a:extLst>
          </p:cNvPr>
          <p:cNvSpPr txBox="1">
            <a:spLocks noChangeArrowheads="1"/>
          </p:cNvSpPr>
          <p:nvPr/>
        </p:nvSpPr>
        <p:spPr bwMode="auto">
          <a:xfrm>
            <a:off x="10352312" y="5213351"/>
            <a:ext cx="199100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2400" dirty="0">
                <a:solidFill>
                  <a:schemeClr val="bg1"/>
                </a:solidFill>
              </a:rPr>
              <a:t>Classic</a:t>
            </a:r>
          </a:p>
        </p:txBody>
      </p:sp>
      <p:sp>
        <p:nvSpPr>
          <p:cNvPr id="19" name="Rectangle 6">
            <a:extLst>
              <a:ext uri="{FF2B5EF4-FFF2-40B4-BE49-F238E27FC236}">
                <a16:creationId xmlns:a16="http://schemas.microsoft.com/office/drawing/2014/main" id="{CB9C4B4A-C36E-4C92-8E9A-C2E3F0102030}"/>
              </a:ext>
            </a:extLst>
          </p:cNvPr>
          <p:cNvSpPr>
            <a:spLocks noChangeArrowheads="1"/>
          </p:cNvSpPr>
          <p:nvPr/>
        </p:nvSpPr>
        <p:spPr bwMode="auto">
          <a:xfrm>
            <a:off x="8040193" y="790576"/>
            <a:ext cx="150225" cy="112713"/>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0" name="Rectangle 37">
            <a:extLst>
              <a:ext uri="{FF2B5EF4-FFF2-40B4-BE49-F238E27FC236}">
                <a16:creationId xmlns:a16="http://schemas.microsoft.com/office/drawing/2014/main" id="{7C416BCE-5B9F-4892-9B29-3032C9935C54}"/>
              </a:ext>
            </a:extLst>
          </p:cNvPr>
          <p:cNvSpPr>
            <a:spLocks noChangeArrowheads="1"/>
          </p:cNvSpPr>
          <p:nvPr/>
        </p:nvSpPr>
        <p:spPr bwMode="auto">
          <a:xfrm>
            <a:off x="8040193" y="1021822"/>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1" name="Rectangle 38">
            <a:extLst>
              <a:ext uri="{FF2B5EF4-FFF2-40B4-BE49-F238E27FC236}">
                <a16:creationId xmlns:a16="http://schemas.microsoft.com/office/drawing/2014/main" id="{EA1F26B3-20BC-47BE-BF00-60907FD399AC}"/>
              </a:ext>
            </a:extLst>
          </p:cNvPr>
          <p:cNvSpPr>
            <a:spLocks noChangeArrowheads="1"/>
          </p:cNvSpPr>
          <p:nvPr/>
        </p:nvSpPr>
        <p:spPr bwMode="auto">
          <a:xfrm>
            <a:off x="8040193" y="1253067"/>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2" name="Rectangle 39">
            <a:extLst>
              <a:ext uri="{FF2B5EF4-FFF2-40B4-BE49-F238E27FC236}">
                <a16:creationId xmlns:a16="http://schemas.microsoft.com/office/drawing/2014/main" id="{EAA2C5FA-787D-4AC8-87C4-CCED33997551}"/>
              </a:ext>
            </a:extLst>
          </p:cNvPr>
          <p:cNvSpPr>
            <a:spLocks noChangeArrowheads="1"/>
          </p:cNvSpPr>
          <p:nvPr/>
        </p:nvSpPr>
        <p:spPr bwMode="auto">
          <a:xfrm>
            <a:off x="8040193" y="1484313"/>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3" name="Rectangle 40">
            <a:extLst>
              <a:ext uri="{FF2B5EF4-FFF2-40B4-BE49-F238E27FC236}">
                <a16:creationId xmlns:a16="http://schemas.microsoft.com/office/drawing/2014/main" id="{F8B2A4FC-8476-4A97-89E8-A0B99CB04434}"/>
              </a:ext>
            </a:extLst>
          </p:cNvPr>
          <p:cNvSpPr>
            <a:spLocks noChangeArrowheads="1"/>
          </p:cNvSpPr>
          <p:nvPr/>
        </p:nvSpPr>
        <p:spPr bwMode="auto">
          <a:xfrm>
            <a:off x="8040193" y="1725613"/>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4" name="Rectangle 41">
            <a:extLst>
              <a:ext uri="{FF2B5EF4-FFF2-40B4-BE49-F238E27FC236}">
                <a16:creationId xmlns:a16="http://schemas.microsoft.com/office/drawing/2014/main" id="{54D202D1-8468-431F-8FC8-8DE81C2799F8}"/>
              </a:ext>
            </a:extLst>
          </p:cNvPr>
          <p:cNvSpPr>
            <a:spLocks noChangeArrowheads="1"/>
          </p:cNvSpPr>
          <p:nvPr/>
        </p:nvSpPr>
        <p:spPr bwMode="auto">
          <a:xfrm>
            <a:off x="8040193" y="1938338"/>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5" name="Rectangle 42">
            <a:extLst>
              <a:ext uri="{FF2B5EF4-FFF2-40B4-BE49-F238E27FC236}">
                <a16:creationId xmlns:a16="http://schemas.microsoft.com/office/drawing/2014/main" id="{92EA6425-E6B4-49CB-A3B0-1F51667B8080}"/>
              </a:ext>
            </a:extLst>
          </p:cNvPr>
          <p:cNvSpPr>
            <a:spLocks noChangeArrowheads="1"/>
          </p:cNvSpPr>
          <p:nvPr/>
        </p:nvSpPr>
        <p:spPr bwMode="auto">
          <a:xfrm>
            <a:off x="8040193" y="2141538"/>
            <a:ext cx="150225" cy="112712"/>
          </a:xfrm>
          <a:prstGeom prst="rect">
            <a:avLst/>
          </a:prstGeom>
          <a:solidFill>
            <a:srgbClr val="FF0000"/>
          </a:solidFill>
          <a:ln w="12700" algn="ctr">
            <a:solidFill>
              <a:schemeClr val="bg1"/>
            </a:solidFill>
            <a:round/>
            <a:headEnd/>
            <a:tailEnd/>
          </a:ln>
        </p:spPr>
        <p:txBody>
          <a:bodyPr wrap="none" anchor="ctr"/>
          <a:lstStyle/>
          <a:p>
            <a:pPr algn="ctr"/>
            <a:endParaRPr lang="en-US" dirty="0"/>
          </a:p>
        </p:txBody>
      </p:sp>
      <p:sp>
        <p:nvSpPr>
          <p:cNvPr id="26" name="Rectangle 43">
            <a:extLst>
              <a:ext uri="{FF2B5EF4-FFF2-40B4-BE49-F238E27FC236}">
                <a16:creationId xmlns:a16="http://schemas.microsoft.com/office/drawing/2014/main" id="{B955B20D-D2A6-4974-9CC3-7239EAE86BE1}"/>
              </a:ext>
            </a:extLst>
          </p:cNvPr>
          <p:cNvSpPr>
            <a:spLocks noChangeArrowheads="1"/>
          </p:cNvSpPr>
          <p:nvPr/>
        </p:nvSpPr>
        <p:spPr bwMode="auto">
          <a:xfrm>
            <a:off x="8040193" y="3343276"/>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27" name="Rectangle 44">
            <a:extLst>
              <a:ext uri="{FF2B5EF4-FFF2-40B4-BE49-F238E27FC236}">
                <a16:creationId xmlns:a16="http://schemas.microsoft.com/office/drawing/2014/main" id="{9D9960A1-9262-44D7-85D4-23AB4E1B9E07}"/>
              </a:ext>
            </a:extLst>
          </p:cNvPr>
          <p:cNvSpPr>
            <a:spLocks noChangeArrowheads="1"/>
          </p:cNvSpPr>
          <p:nvPr/>
        </p:nvSpPr>
        <p:spPr bwMode="auto">
          <a:xfrm>
            <a:off x="8040193" y="3559176"/>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28" name="Rectangle 45">
            <a:extLst>
              <a:ext uri="{FF2B5EF4-FFF2-40B4-BE49-F238E27FC236}">
                <a16:creationId xmlns:a16="http://schemas.microsoft.com/office/drawing/2014/main" id="{494EBB50-812A-41EF-A2C0-D869372E40DC}"/>
              </a:ext>
            </a:extLst>
          </p:cNvPr>
          <p:cNvSpPr>
            <a:spLocks noChangeArrowheads="1"/>
          </p:cNvSpPr>
          <p:nvPr/>
        </p:nvSpPr>
        <p:spPr bwMode="auto">
          <a:xfrm>
            <a:off x="8040193" y="3762376"/>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29" name="Rectangle 46">
            <a:extLst>
              <a:ext uri="{FF2B5EF4-FFF2-40B4-BE49-F238E27FC236}">
                <a16:creationId xmlns:a16="http://schemas.microsoft.com/office/drawing/2014/main" id="{B748CCF7-7865-4DB5-AAA8-035AD6289191}"/>
              </a:ext>
            </a:extLst>
          </p:cNvPr>
          <p:cNvSpPr>
            <a:spLocks noChangeArrowheads="1"/>
          </p:cNvSpPr>
          <p:nvPr/>
        </p:nvSpPr>
        <p:spPr bwMode="auto">
          <a:xfrm>
            <a:off x="8040193" y="3975100"/>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30" name="Rectangle 47">
            <a:extLst>
              <a:ext uri="{FF2B5EF4-FFF2-40B4-BE49-F238E27FC236}">
                <a16:creationId xmlns:a16="http://schemas.microsoft.com/office/drawing/2014/main" id="{5B437164-C80F-40D3-9E5E-82F4E9995878}"/>
              </a:ext>
            </a:extLst>
          </p:cNvPr>
          <p:cNvSpPr>
            <a:spLocks noChangeArrowheads="1"/>
          </p:cNvSpPr>
          <p:nvPr/>
        </p:nvSpPr>
        <p:spPr bwMode="auto">
          <a:xfrm>
            <a:off x="8040193" y="4178301"/>
            <a:ext cx="150225" cy="112713"/>
          </a:xfrm>
          <a:prstGeom prst="rect">
            <a:avLst/>
          </a:prstGeom>
          <a:solidFill>
            <a:srgbClr val="92D050"/>
          </a:solidFill>
          <a:ln w="12700" algn="ctr">
            <a:solidFill>
              <a:schemeClr val="bg1"/>
            </a:solidFill>
            <a:round/>
            <a:headEnd/>
            <a:tailEnd/>
          </a:ln>
        </p:spPr>
        <p:txBody>
          <a:bodyPr wrap="none" anchor="ctr"/>
          <a:lstStyle/>
          <a:p>
            <a:pPr algn="ctr"/>
            <a:endParaRPr lang="en-US" dirty="0"/>
          </a:p>
        </p:txBody>
      </p:sp>
      <p:sp>
        <p:nvSpPr>
          <p:cNvPr id="31" name="Rectangle 48">
            <a:extLst>
              <a:ext uri="{FF2B5EF4-FFF2-40B4-BE49-F238E27FC236}">
                <a16:creationId xmlns:a16="http://schemas.microsoft.com/office/drawing/2014/main" id="{F5603125-DDFB-4FF3-B77C-28A71A67658C}"/>
              </a:ext>
            </a:extLst>
          </p:cNvPr>
          <p:cNvSpPr>
            <a:spLocks noChangeArrowheads="1"/>
          </p:cNvSpPr>
          <p:nvPr/>
        </p:nvSpPr>
        <p:spPr bwMode="auto">
          <a:xfrm>
            <a:off x="8040193" y="4578351"/>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32" name="Rectangle 49">
            <a:extLst>
              <a:ext uri="{FF2B5EF4-FFF2-40B4-BE49-F238E27FC236}">
                <a16:creationId xmlns:a16="http://schemas.microsoft.com/office/drawing/2014/main" id="{D8854967-4EBD-4D85-B9E1-BC730F28A8A5}"/>
              </a:ext>
            </a:extLst>
          </p:cNvPr>
          <p:cNvSpPr>
            <a:spLocks noChangeArrowheads="1"/>
          </p:cNvSpPr>
          <p:nvPr/>
        </p:nvSpPr>
        <p:spPr bwMode="auto">
          <a:xfrm>
            <a:off x="8040193" y="4775201"/>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33" name="Rectangle 50">
            <a:extLst>
              <a:ext uri="{FF2B5EF4-FFF2-40B4-BE49-F238E27FC236}">
                <a16:creationId xmlns:a16="http://schemas.microsoft.com/office/drawing/2014/main" id="{121E89D8-2994-4121-BB8D-9464ECAA2B37}"/>
              </a:ext>
            </a:extLst>
          </p:cNvPr>
          <p:cNvSpPr>
            <a:spLocks noChangeArrowheads="1"/>
          </p:cNvSpPr>
          <p:nvPr/>
        </p:nvSpPr>
        <p:spPr bwMode="auto">
          <a:xfrm>
            <a:off x="8040193" y="4978401"/>
            <a:ext cx="150225" cy="112713"/>
          </a:xfrm>
          <a:prstGeom prst="rect">
            <a:avLst/>
          </a:prstGeom>
          <a:solidFill>
            <a:srgbClr val="00B0F0"/>
          </a:solidFill>
          <a:ln w="12700" algn="ctr">
            <a:solidFill>
              <a:schemeClr val="bg1"/>
            </a:solidFill>
            <a:round/>
            <a:headEnd/>
            <a:tailEnd/>
          </a:ln>
        </p:spPr>
        <p:txBody>
          <a:bodyPr wrap="none" anchor="ctr"/>
          <a:lstStyle/>
          <a:p>
            <a:pPr algn="ctr"/>
            <a:endParaRPr lang="en-US" dirty="0"/>
          </a:p>
        </p:txBody>
      </p:sp>
      <p:sp>
        <p:nvSpPr>
          <p:cNvPr id="34" name="Rectangle 33">
            <a:extLst>
              <a:ext uri="{FF2B5EF4-FFF2-40B4-BE49-F238E27FC236}">
                <a16:creationId xmlns:a16="http://schemas.microsoft.com/office/drawing/2014/main" id="{D5E9699F-7ECB-46D2-8A95-70B92EC66B1B}"/>
              </a:ext>
            </a:extLst>
          </p:cNvPr>
          <p:cNvSpPr/>
          <p:nvPr/>
        </p:nvSpPr>
        <p:spPr bwMode="auto">
          <a:xfrm>
            <a:off x="8040193" y="52562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5" name="Rectangle 34">
            <a:extLst>
              <a:ext uri="{FF2B5EF4-FFF2-40B4-BE49-F238E27FC236}">
                <a16:creationId xmlns:a16="http://schemas.microsoft.com/office/drawing/2014/main" id="{A40B456E-B733-4001-BF5A-2E56473BD05B}"/>
              </a:ext>
            </a:extLst>
          </p:cNvPr>
          <p:cNvSpPr/>
          <p:nvPr/>
        </p:nvSpPr>
        <p:spPr bwMode="auto">
          <a:xfrm>
            <a:off x="8040193" y="54594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6" name="Rectangle 35">
            <a:extLst>
              <a:ext uri="{FF2B5EF4-FFF2-40B4-BE49-F238E27FC236}">
                <a16:creationId xmlns:a16="http://schemas.microsoft.com/office/drawing/2014/main" id="{37218059-F35D-46DC-A4C0-9E4CB2FED588}"/>
              </a:ext>
            </a:extLst>
          </p:cNvPr>
          <p:cNvSpPr/>
          <p:nvPr/>
        </p:nvSpPr>
        <p:spPr bwMode="auto">
          <a:xfrm>
            <a:off x="8040193" y="56626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37" name="Rectangle 54">
            <a:extLst>
              <a:ext uri="{FF2B5EF4-FFF2-40B4-BE49-F238E27FC236}">
                <a16:creationId xmlns:a16="http://schemas.microsoft.com/office/drawing/2014/main" id="{C16AAB01-B4E8-4172-8120-F9196339662A}"/>
              </a:ext>
            </a:extLst>
          </p:cNvPr>
          <p:cNvSpPr>
            <a:spLocks noChangeArrowheads="1"/>
          </p:cNvSpPr>
          <p:nvPr/>
        </p:nvSpPr>
        <p:spPr bwMode="auto">
          <a:xfrm>
            <a:off x="8040193" y="2584451"/>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38" name="Rectangle 55">
            <a:extLst>
              <a:ext uri="{FF2B5EF4-FFF2-40B4-BE49-F238E27FC236}">
                <a16:creationId xmlns:a16="http://schemas.microsoft.com/office/drawing/2014/main" id="{E58B71E2-1CAB-4909-B3AE-002F06B86347}"/>
              </a:ext>
            </a:extLst>
          </p:cNvPr>
          <p:cNvSpPr>
            <a:spLocks noChangeArrowheads="1"/>
          </p:cNvSpPr>
          <p:nvPr/>
        </p:nvSpPr>
        <p:spPr bwMode="auto">
          <a:xfrm>
            <a:off x="8040193" y="2797176"/>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39" name="Rectangle 56">
            <a:extLst>
              <a:ext uri="{FF2B5EF4-FFF2-40B4-BE49-F238E27FC236}">
                <a16:creationId xmlns:a16="http://schemas.microsoft.com/office/drawing/2014/main" id="{F1FA05A2-4461-4600-8E2E-8A41105DEE6C}"/>
              </a:ext>
            </a:extLst>
          </p:cNvPr>
          <p:cNvSpPr>
            <a:spLocks noChangeArrowheads="1"/>
          </p:cNvSpPr>
          <p:nvPr/>
        </p:nvSpPr>
        <p:spPr bwMode="auto">
          <a:xfrm>
            <a:off x="8040193" y="3000376"/>
            <a:ext cx="150225" cy="112713"/>
          </a:xfrm>
          <a:prstGeom prst="rect">
            <a:avLst/>
          </a:prstGeom>
          <a:solidFill>
            <a:srgbClr val="FFC000"/>
          </a:solidFill>
          <a:ln w="12700" algn="ctr">
            <a:solidFill>
              <a:schemeClr val="bg1"/>
            </a:solidFill>
            <a:round/>
            <a:headEnd/>
            <a:tailEnd/>
          </a:ln>
        </p:spPr>
        <p:txBody>
          <a:bodyPr wrap="none" anchor="ctr"/>
          <a:lstStyle/>
          <a:p>
            <a:pPr algn="ctr"/>
            <a:endParaRPr lang="en-US" dirty="0"/>
          </a:p>
        </p:txBody>
      </p:sp>
      <p:sp>
        <p:nvSpPr>
          <p:cNvPr id="40" name="TextBox 1">
            <a:extLst>
              <a:ext uri="{FF2B5EF4-FFF2-40B4-BE49-F238E27FC236}">
                <a16:creationId xmlns:a16="http://schemas.microsoft.com/office/drawing/2014/main" id="{AF21DD4C-A90F-4DC0-B1A3-1CADAB8540CF}"/>
              </a:ext>
            </a:extLst>
          </p:cNvPr>
          <p:cNvSpPr txBox="1">
            <a:spLocks noChangeArrowheads="1"/>
          </p:cNvSpPr>
          <p:nvPr/>
        </p:nvSpPr>
        <p:spPr bwMode="auto">
          <a:xfrm>
            <a:off x="9925407" y="6062663"/>
            <a:ext cx="174556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As of Nov 2017</a:t>
            </a:r>
          </a:p>
        </p:txBody>
      </p:sp>
      <p:sp>
        <p:nvSpPr>
          <p:cNvPr id="41" name="TextBox 3">
            <a:extLst>
              <a:ext uri="{FF2B5EF4-FFF2-40B4-BE49-F238E27FC236}">
                <a16:creationId xmlns:a16="http://schemas.microsoft.com/office/drawing/2014/main" id="{3B560394-0DCF-40FE-A134-4ECCE1E9BB9B}"/>
              </a:ext>
            </a:extLst>
          </p:cNvPr>
          <p:cNvSpPr txBox="1">
            <a:spLocks noChangeArrowheads="1"/>
          </p:cNvSpPr>
          <p:nvPr/>
        </p:nvSpPr>
        <p:spPr bwMode="auto">
          <a:xfrm>
            <a:off x="8190418" y="3238323"/>
            <a:ext cx="19679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0"/>
              </a:spcBef>
            </a:pPr>
            <a:r>
              <a:rPr lang="en-GB" sz="1200" b="0" dirty="0"/>
              <a:t>Cortex-M7</a:t>
            </a:r>
          </a:p>
          <a:p>
            <a:pPr eaLnBrk="1" hangingPunct="1">
              <a:spcBef>
                <a:spcPts val="0"/>
              </a:spcBef>
            </a:pPr>
            <a:r>
              <a:rPr lang="en-GB" sz="1200" b="0" dirty="0"/>
              <a:t>Cortex-M4</a:t>
            </a:r>
          </a:p>
          <a:p>
            <a:pPr eaLnBrk="1" hangingPunct="1">
              <a:spcBef>
                <a:spcPts val="0"/>
              </a:spcBef>
            </a:pPr>
            <a:r>
              <a:rPr lang="en-GB" sz="1200" b="0" dirty="0"/>
              <a:t>Cortex-M3</a:t>
            </a:r>
          </a:p>
          <a:p>
            <a:pPr eaLnBrk="1" hangingPunct="1">
              <a:spcBef>
                <a:spcPts val="0"/>
              </a:spcBef>
            </a:pPr>
            <a:r>
              <a:rPr lang="en-GB" sz="1200" b="0" dirty="0"/>
              <a:t>Cortex-M1</a:t>
            </a:r>
          </a:p>
          <a:p>
            <a:pPr eaLnBrk="1" hangingPunct="1">
              <a:spcBef>
                <a:spcPts val="0"/>
              </a:spcBef>
            </a:pPr>
            <a:r>
              <a:rPr lang="en-GB" sz="1200" b="0" dirty="0"/>
              <a:t>Cortex-M0+</a:t>
            </a:r>
          </a:p>
          <a:p>
            <a:pPr eaLnBrk="1" hangingPunct="1">
              <a:spcBef>
                <a:spcPts val="0"/>
              </a:spcBef>
            </a:pPr>
            <a:r>
              <a:rPr lang="en-GB" sz="1200" b="0" dirty="0"/>
              <a:t>Cortex-M0</a:t>
            </a:r>
          </a:p>
          <a:p>
            <a:pPr eaLnBrk="1" hangingPunct="1">
              <a:spcBef>
                <a:spcPts val="0"/>
              </a:spcBef>
            </a:pPr>
            <a:r>
              <a:rPr lang="en-GB" sz="1200" b="0" dirty="0"/>
              <a:t>Cortex-M23</a:t>
            </a:r>
          </a:p>
          <a:p>
            <a:pPr eaLnBrk="1" hangingPunct="1">
              <a:spcBef>
                <a:spcPts val="0"/>
              </a:spcBef>
            </a:pPr>
            <a:r>
              <a:rPr lang="en-GB" sz="1200" b="0" dirty="0"/>
              <a:t>Cortex-M33</a:t>
            </a:r>
          </a:p>
        </p:txBody>
      </p:sp>
      <p:sp>
        <p:nvSpPr>
          <p:cNvPr id="43" name="TextBox 3">
            <a:extLst>
              <a:ext uri="{FF2B5EF4-FFF2-40B4-BE49-F238E27FC236}">
                <a16:creationId xmlns:a16="http://schemas.microsoft.com/office/drawing/2014/main" id="{CAF8D6B8-B52A-4C11-B142-1D00415C39CF}"/>
              </a:ext>
            </a:extLst>
          </p:cNvPr>
          <p:cNvSpPr txBox="1">
            <a:spLocks noChangeArrowheads="1"/>
          </p:cNvSpPr>
          <p:nvPr/>
        </p:nvSpPr>
        <p:spPr bwMode="auto">
          <a:xfrm>
            <a:off x="8185875" y="2540879"/>
            <a:ext cx="1971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spcBef>
                <a:spcPts val="0"/>
              </a:spcBef>
            </a:pPr>
            <a:r>
              <a:rPr lang="en-GB" sz="1200" b="0" dirty="0"/>
              <a:t>Cortex-R8</a:t>
            </a:r>
          </a:p>
          <a:p>
            <a:pPr eaLnBrk="1" hangingPunct="1">
              <a:spcBef>
                <a:spcPts val="0"/>
              </a:spcBef>
            </a:pPr>
            <a:r>
              <a:rPr lang="en-GB" sz="1200" b="0" dirty="0"/>
              <a:t>Cortex-R7</a:t>
            </a:r>
          </a:p>
          <a:p>
            <a:pPr eaLnBrk="1" hangingPunct="1">
              <a:spcBef>
                <a:spcPts val="0"/>
              </a:spcBef>
            </a:pPr>
            <a:endParaRPr lang="en-GB" sz="1200" b="0" dirty="0"/>
          </a:p>
          <a:p>
            <a:pPr eaLnBrk="1" hangingPunct="1">
              <a:spcBef>
                <a:spcPts val="0"/>
              </a:spcBef>
            </a:pPr>
            <a:endParaRPr lang="en-GB" sz="1200" b="0" dirty="0"/>
          </a:p>
          <a:p>
            <a:pPr eaLnBrk="1" hangingPunct="1">
              <a:spcBef>
                <a:spcPts val="0"/>
              </a:spcBef>
            </a:pPr>
            <a:r>
              <a:rPr lang="en-GB" sz="1200" b="0" dirty="0"/>
              <a:t>Cortex-R52</a:t>
            </a:r>
          </a:p>
          <a:p>
            <a:pPr eaLnBrk="1" hangingPunct="1">
              <a:spcBef>
                <a:spcPts val="0"/>
              </a:spcBef>
            </a:pPr>
            <a:r>
              <a:rPr lang="en-GB" sz="1200" b="0" dirty="0"/>
              <a:t>Cortex-R5</a:t>
            </a:r>
          </a:p>
          <a:p>
            <a:pPr eaLnBrk="1" hangingPunct="1">
              <a:spcBef>
                <a:spcPts val="0"/>
              </a:spcBef>
            </a:pPr>
            <a:r>
              <a:rPr lang="en-GB" sz="1200" b="0" dirty="0"/>
              <a:t>Cortex-R4</a:t>
            </a:r>
          </a:p>
        </p:txBody>
      </p:sp>
      <p:sp>
        <p:nvSpPr>
          <p:cNvPr id="3" name="TextBox 2">
            <a:extLst>
              <a:ext uri="{FF2B5EF4-FFF2-40B4-BE49-F238E27FC236}">
                <a16:creationId xmlns:a16="http://schemas.microsoft.com/office/drawing/2014/main" id="{0366CC10-6C4F-4C0D-90CC-5019ED093FD3}"/>
              </a:ext>
            </a:extLst>
          </p:cNvPr>
          <p:cNvSpPr txBox="1"/>
          <p:nvPr/>
        </p:nvSpPr>
        <p:spPr>
          <a:xfrm>
            <a:off x="8272938" y="1690639"/>
            <a:ext cx="1808548" cy="1077218"/>
          </a:xfrm>
          <a:prstGeom prst="rect">
            <a:avLst/>
          </a:prstGeom>
          <a:noFill/>
        </p:spPr>
        <p:txBody>
          <a:bodyPr wrap="square" lIns="0" tIns="0" rIns="0" bIns="0" numCol="2" rtlCol="0">
            <a:spAutoFit/>
          </a:bodyPr>
          <a:lstStyle/>
          <a:p>
            <a:pPr eaLnBrk="1" hangingPunct="1">
              <a:spcBef>
                <a:spcPts val="300"/>
              </a:spcBef>
            </a:pPr>
            <a:r>
              <a:rPr lang="en-GB" sz="1200" dirty="0">
                <a:solidFill>
                  <a:srgbClr val="000000"/>
                </a:solidFill>
                <a:latin typeface="Arial" charset="0"/>
                <a:ea typeface="MS PGothic" pitchFamily="34" charset="-128"/>
              </a:rPr>
              <a:t>Cortex-A17</a:t>
            </a:r>
          </a:p>
          <a:p>
            <a:pPr eaLnBrk="1" hangingPunct="1">
              <a:spcBef>
                <a:spcPts val="300"/>
              </a:spcBef>
            </a:pPr>
            <a:r>
              <a:rPr lang="en-GB" sz="1200" dirty="0">
                <a:solidFill>
                  <a:srgbClr val="000000"/>
                </a:solidFill>
                <a:latin typeface="Arial" charset="0"/>
                <a:ea typeface="MS PGothic" pitchFamily="34" charset="-128"/>
              </a:rPr>
              <a:t>Cortex-A15</a:t>
            </a:r>
          </a:p>
          <a:p>
            <a:pPr eaLnBrk="1" hangingPunct="1">
              <a:spcBef>
                <a:spcPts val="300"/>
              </a:spcBef>
            </a:pPr>
            <a:r>
              <a:rPr lang="en-GB" sz="1200" dirty="0">
                <a:solidFill>
                  <a:srgbClr val="000000"/>
                </a:solidFill>
                <a:latin typeface="Arial" charset="0"/>
                <a:ea typeface="MS PGothic" pitchFamily="34" charset="-128"/>
              </a:rPr>
              <a:t>Cortex-A9</a:t>
            </a:r>
          </a:p>
          <a:p>
            <a:pPr eaLnBrk="1" hangingPunct="1">
              <a:spcBef>
                <a:spcPts val="300"/>
              </a:spcBef>
            </a:pPr>
            <a:endParaRPr lang="en-GB" sz="1200" dirty="0">
              <a:solidFill>
                <a:srgbClr val="000000"/>
              </a:solidFill>
              <a:latin typeface="Arial" charset="0"/>
              <a:ea typeface="MS PGothic" pitchFamily="34" charset="-128"/>
            </a:endParaRPr>
          </a:p>
          <a:p>
            <a:pPr eaLnBrk="1" hangingPunct="1">
              <a:spcBef>
                <a:spcPts val="300"/>
              </a:spcBef>
            </a:pPr>
            <a:endParaRPr lang="en-GB" sz="1200" dirty="0">
              <a:solidFill>
                <a:srgbClr val="000000"/>
              </a:solidFill>
              <a:latin typeface="Arial" charset="0"/>
              <a:ea typeface="MS PGothic" pitchFamily="34" charset="-128"/>
            </a:endParaRPr>
          </a:p>
          <a:p>
            <a:pPr eaLnBrk="1" hangingPunct="1">
              <a:spcBef>
                <a:spcPts val="300"/>
              </a:spcBef>
            </a:pPr>
            <a:r>
              <a:rPr lang="en-GB" sz="1200" dirty="0">
                <a:solidFill>
                  <a:srgbClr val="000000"/>
                </a:solidFill>
                <a:latin typeface="Arial" charset="0"/>
                <a:ea typeface="MS PGothic" pitchFamily="34" charset="-128"/>
              </a:rPr>
              <a:t>Cortex-A8</a:t>
            </a:r>
          </a:p>
          <a:p>
            <a:pPr eaLnBrk="1" hangingPunct="1">
              <a:spcBef>
                <a:spcPts val="300"/>
              </a:spcBef>
            </a:pPr>
            <a:r>
              <a:rPr lang="en-GB" sz="1200" dirty="0">
                <a:solidFill>
                  <a:srgbClr val="000000"/>
                </a:solidFill>
                <a:latin typeface="Arial" charset="0"/>
                <a:ea typeface="MS PGothic" pitchFamily="34" charset="-128"/>
              </a:rPr>
              <a:t>Cortex-A7</a:t>
            </a:r>
          </a:p>
          <a:p>
            <a:pPr eaLnBrk="1" hangingPunct="1">
              <a:spcBef>
                <a:spcPts val="300"/>
              </a:spcBef>
              <a:spcAft>
                <a:spcPts val="600"/>
              </a:spcAft>
            </a:pPr>
            <a:r>
              <a:rPr lang="en-GB" sz="1200" dirty="0">
                <a:solidFill>
                  <a:srgbClr val="000000"/>
                </a:solidFill>
                <a:latin typeface="Arial" charset="0"/>
                <a:ea typeface="MS PGothic" pitchFamily="34" charset="-128"/>
              </a:rPr>
              <a:t>Cortex-A5</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200" kern="1200" dirty="0" err="1">
              <a:solidFill>
                <a:schemeClr val="tx2"/>
              </a:solidFill>
              <a:latin typeface="+mn-lt"/>
              <a:ea typeface="+mn-ea"/>
              <a:cs typeface="+mn-cs"/>
            </a:endParaRPr>
          </a:p>
        </p:txBody>
      </p:sp>
      <p:sp>
        <p:nvSpPr>
          <p:cNvPr id="44" name="TextBox 43">
            <a:extLst>
              <a:ext uri="{FF2B5EF4-FFF2-40B4-BE49-F238E27FC236}">
                <a16:creationId xmlns:a16="http://schemas.microsoft.com/office/drawing/2014/main" id="{C31A7636-A82D-4D09-875F-BFC75B09C8B4}"/>
              </a:ext>
            </a:extLst>
          </p:cNvPr>
          <p:cNvSpPr txBox="1"/>
          <p:nvPr/>
        </p:nvSpPr>
        <p:spPr>
          <a:xfrm>
            <a:off x="8271522" y="815081"/>
            <a:ext cx="1809963" cy="854080"/>
          </a:xfrm>
          <a:prstGeom prst="rect">
            <a:avLst/>
          </a:prstGeom>
          <a:noFill/>
        </p:spPr>
        <p:txBody>
          <a:bodyPr wrap="square" lIns="0" tIns="0" rIns="0" bIns="0" numCol="2" rtlCol="0">
            <a:spAutoFit/>
          </a:bodyPr>
          <a:lstStyle/>
          <a:p>
            <a:pPr eaLnBrk="1" hangingPunct="1">
              <a:spcBef>
                <a:spcPts val="300"/>
              </a:spcBef>
            </a:pPr>
            <a:r>
              <a:rPr lang="en-GB" sz="1200" dirty="0">
                <a:solidFill>
                  <a:srgbClr val="000000"/>
                </a:solidFill>
                <a:latin typeface="Arial" charset="0"/>
                <a:ea typeface="MS PGothic" pitchFamily="34" charset="-128"/>
              </a:rPr>
              <a:t>Cortex-A75</a:t>
            </a:r>
          </a:p>
          <a:p>
            <a:pPr eaLnBrk="1" hangingPunct="1">
              <a:spcBef>
                <a:spcPts val="300"/>
              </a:spcBef>
            </a:pPr>
            <a:r>
              <a:rPr lang="en-GB" sz="1200" dirty="0">
                <a:solidFill>
                  <a:srgbClr val="000000"/>
                </a:solidFill>
                <a:latin typeface="Arial" charset="0"/>
                <a:ea typeface="MS PGothic" pitchFamily="34" charset="-128"/>
              </a:rPr>
              <a:t>Cortex-A73</a:t>
            </a:r>
          </a:p>
          <a:p>
            <a:pPr eaLnBrk="1" hangingPunct="1">
              <a:spcBef>
                <a:spcPts val="300"/>
              </a:spcBef>
            </a:pPr>
            <a:r>
              <a:rPr lang="en-GB" sz="1200" dirty="0">
                <a:solidFill>
                  <a:srgbClr val="000000"/>
                </a:solidFill>
                <a:latin typeface="Arial" charset="0"/>
                <a:ea typeface="MS PGothic" pitchFamily="34" charset="-128"/>
              </a:rPr>
              <a:t>Cortex-A72</a:t>
            </a:r>
          </a:p>
          <a:p>
            <a:pPr eaLnBrk="1" hangingPunct="1">
              <a:spcBef>
                <a:spcPts val="300"/>
              </a:spcBef>
            </a:pPr>
            <a:r>
              <a:rPr lang="en-GB" sz="1200" dirty="0">
                <a:solidFill>
                  <a:srgbClr val="000000"/>
                </a:solidFill>
                <a:latin typeface="Arial" charset="0"/>
                <a:ea typeface="MS PGothic" pitchFamily="34" charset="-128"/>
              </a:rPr>
              <a:t>Cortex-A57</a:t>
            </a:r>
          </a:p>
          <a:p>
            <a:pPr eaLnBrk="1" hangingPunct="1">
              <a:spcBef>
                <a:spcPts val="300"/>
              </a:spcBef>
            </a:pPr>
            <a:r>
              <a:rPr lang="en-GB" sz="1200" dirty="0">
                <a:solidFill>
                  <a:srgbClr val="000000"/>
                </a:solidFill>
                <a:latin typeface="Arial" charset="0"/>
                <a:ea typeface="MS PGothic" pitchFamily="34" charset="-128"/>
              </a:rPr>
              <a:t>Cortex-A55</a:t>
            </a:r>
          </a:p>
          <a:p>
            <a:pPr eaLnBrk="1" hangingPunct="1">
              <a:spcBef>
                <a:spcPts val="300"/>
              </a:spcBef>
            </a:pPr>
            <a:r>
              <a:rPr lang="en-GB" sz="1200" dirty="0">
                <a:solidFill>
                  <a:srgbClr val="000000"/>
                </a:solidFill>
                <a:latin typeface="Arial" charset="0"/>
                <a:ea typeface="MS PGothic" pitchFamily="34" charset="-128"/>
              </a:rPr>
              <a:t>Cortex-A53</a:t>
            </a:r>
          </a:p>
          <a:p>
            <a:pPr eaLnBrk="1" hangingPunct="1">
              <a:spcBef>
                <a:spcPts val="300"/>
              </a:spcBef>
            </a:pPr>
            <a:r>
              <a:rPr lang="en-GB" sz="1200" dirty="0">
                <a:solidFill>
                  <a:srgbClr val="000000"/>
                </a:solidFill>
                <a:latin typeface="Arial" charset="0"/>
                <a:ea typeface="MS PGothic" pitchFamily="34" charset="-128"/>
              </a:rPr>
              <a:t>Cortex-A35</a:t>
            </a:r>
          </a:p>
          <a:p>
            <a:pPr eaLnBrk="1" hangingPunct="1">
              <a:spcBef>
                <a:spcPts val="300"/>
              </a:spcBef>
            </a:pPr>
            <a:r>
              <a:rPr lang="en-GB" sz="1200" dirty="0">
                <a:solidFill>
                  <a:srgbClr val="000000"/>
                </a:solidFill>
                <a:latin typeface="Arial" charset="0"/>
                <a:ea typeface="MS PGothic" pitchFamily="34" charset="-128"/>
              </a:rPr>
              <a:t>Cortex-A32</a:t>
            </a:r>
          </a:p>
        </p:txBody>
      </p:sp>
    </p:spTree>
    <p:extLst>
      <p:ext uri="{BB962C8B-B14F-4D97-AF65-F5344CB8AC3E}">
        <p14:creationId xmlns:p14="http://schemas.microsoft.com/office/powerpoint/2010/main" val="122120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 Cortex-M Series Family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The Cortex-M series includes Cortex-M0, M0+, M1, M3, M4 and M7.</a:t>
            </a:r>
          </a:p>
          <a:p>
            <a:r>
              <a:rPr lang="en-US" altLang="en-US" dirty="0">
                <a:ea typeface="ＭＳ Ｐゴシック" panose="020B0600070205080204" pitchFamily="34" charset="-128"/>
              </a:rPr>
              <a:t>Main features</a:t>
            </a:r>
          </a:p>
          <a:p>
            <a:pPr lvl="1"/>
            <a:r>
              <a:rPr lang="en-GB" sz="2000" dirty="0"/>
              <a:t>Energy-efficiency: </a:t>
            </a:r>
            <a:r>
              <a:rPr lang="en-GB" dirty="0"/>
              <a:t>Lower energy costs, longer battery life</a:t>
            </a:r>
            <a:endParaRPr lang="en-US" altLang="en-US" dirty="0">
              <a:ea typeface="ＭＳ Ｐゴシック" panose="020B0600070205080204" pitchFamily="34" charset="-128"/>
            </a:endParaRPr>
          </a:p>
          <a:p>
            <a:pPr lvl="1"/>
            <a:r>
              <a:rPr lang="en-GB" sz="2000" dirty="0"/>
              <a:t>Smaller code: </a:t>
            </a:r>
            <a:r>
              <a:rPr lang="en-GB" dirty="0"/>
              <a:t>Lower silicon costs</a:t>
            </a:r>
          </a:p>
          <a:p>
            <a:pPr lvl="1"/>
            <a:r>
              <a:rPr lang="en-GB" sz="2000" dirty="0"/>
              <a:t>Ease of use: </a:t>
            </a:r>
            <a:r>
              <a:rPr lang="en-GB" dirty="0"/>
              <a:t>Faster software development and reuse</a:t>
            </a:r>
          </a:p>
          <a:p>
            <a:pPr marL="0" lvl="1" indent="0">
              <a:spcAft>
                <a:spcPts val="1600"/>
              </a:spcAft>
              <a:buNone/>
            </a:pPr>
            <a:r>
              <a:rPr lang="en-GB" sz="2400" dirty="0">
                <a:ea typeface="ＭＳ Ｐゴシック" panose="020B0600070205080204" pitchFamily="34" charset="-128"/>
              </a:rPr>
              <a:t>Ideal for a variety  of embedded applications such as smart metering, human interface devices, automotive and industrial control systems, white goods, consumer products, and medical instrumentation</a:t>
            </a:r>
            <a:endParaRPr lang="en-US" altLang="en-US" sz="2400" dirty="0">
              <a:ea typeface="ＭＳ Ｐゴシック" panose="020B0600070205080204" pitchFamily="34" charset="-128"/>
            </a:endParaRPr>
          </a:p>
          <a:p>
            <a:pPr marL="231775" lvl="1" indent="0">
              <a:buNone/>
            </a:pPr>
            <a:endParaRPr lang="en-US" altLang="en-US" sz="2400" dirty="0">
              <a:ea typeface="ＭＳ Ｐゴシック" panose="020B0600070205080204" pitchFamily="34" charset="-128"/>
            </a:endParaRPr>
          </a:p>
        </p:txBody>
      </p:sp>
      <p:pic>
        <p:nvPicPr>
          <p:cNvPr id="3" name="Graphic 2" descr="Game controller">
            <a:extLst>
              <a:ext uri="{FF2B5EF4-FFF2-40B4-BE49-F238E27FC236}">
                <a16:creationId xmlns:a16="http://schemas.microsoft.com/office/drawing/2014/main" id="{9514444F-E73C-4E61-9A08-228132BE6E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2296" y="5136857"/>
            <a:ext cx="963978" cy="914400"/>
          </a:xfrm>
          <a:prstGeom prst="rect">
            <a:avLst/>
          </a:prstGeom>
        </p:spPr>
      </p:pic>
      <p:pic>
        <p:nvPicPr>
          <p:cNvPr id="7" name="Graphic 6" descr="Car">
            <a:extLst>
              <a:ext uri="{FF2B5EF4-FFF2-40B4-BE49-F238E27FC236}">
                <a16:creationId xmlns:a16="http://schemas.microsoft.com/office/drawing/2014/main" id="{139FD59D-41FC-4B5C-A068-EAFFA3D90D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64983" y="5136857"/>
            <a:ext cx="963978" cy="914400"/>
          </a:xfrm>
          <a:prstGeom prst="rect">
            <a:avLst/>
          </a:prstGeom>
        </p:spPr>
      </p:pic>
      <p:pic>
        <p:nvPicPr>
          <p:cNvPr id="9" name="Graphic 8" descr="Fax">
            <a:extLst>
              <a:ext uri="{FF2B5EF4-FFF2-40B4-BE49-F238E27FC236}">
                <a16:creationId xmlns:a16="http://schemas.microsoft.com/office/drawing/2014/main" id="{A3E684B3-08AD-4EE1-B36F-0D066F78E7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7670" y="5136857"/>
            <a:ext cx="963978" cy="914400"/>
          </a:xfrm>
          <a:prstGeom prst="rect">
            <a:avLst/>
          </a:prstGeom>
        </p:spPr>
      </p:pic>
      <p:pic>
        <p:nvPicPr>
          <p:cNvPr id="11" name="Graphic 10" descr="Tablet">
            <a:extLst>
              <a:ext uri="{FF2B5EF4-FFF2-40B4-BE49-F238E27FC236}">
                <a16:creationId xmlns:a16="http://schemas.microsoft.com/office/drawing/2014/main" id="{86FF8913-1F94-433E-A8B4-0CE6D7D7FA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10357" y="5136857"/>
            <a:ext cx="963978" cy="914400"/>
          </a:xfrm>
          <a:prstGeom prst="rect">
            <a:avLst/>
          </a:prstGeom>
        </p:spPr>
      </p:pic>
      <p:pic>
        <p:nvPicPr>
          <p:cNvPr id="13" name="Graphic 12" descr="Camera">
            <a:extLst>
              <a:ext uri="{FF2B5EF4-FFF2-40B4-BE49-F238E27FC236}">
                <a16:creationId xmlns:a16="http://schemas.microsoft.com/office/drawing/2014/main" id="{09350943-BF7A-4E85-AC23-90B8C0B4848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83044" y="5136857"/>
            <a:ext cx="963978" cy="914400"/>
          </a:xfrm>
          <a:prstGeom prst="rect">
            <a:avLst/>
          </a:prstGeom>
        </p:spPr>
      </p:pic>
      <p:pic>
        <p:nvPicPr>
          <p:cNvPr id="15" name="Graphic 14" descr="Lamp">
            <a:extLst>
              <a:ext uri="{FF2B5EF4-FFF2-40B4-BE49-F238E27FC236}">
                <a16:creationId xmlns:a16="http://schemas.microsoft.com/office/drawing/2014/main" id="{AE7E9F6E-BE7C-4045-B692-F3F554C4ED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055732" y="5136857"/>
            <a:ext cx="963978" cy="914400"/>
          </a:xfrm>
          <a:prstGeom prst="rect">
            <a:avLst/>
          </a:prstGeom>
        </p:spPr>
      </p:pic>
    </p:spTree>
    <p:extLst>
      <p:ext uri="{BB962C8B-B14F-4D97-AF65-F5344CB8AC3E}">
        <p14:creationId xmlns:p14="http://schemas.microsoft.com/office/powerpoint/2010/main" val="1042420824"/>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6125</Words>
  <Application>Microsoft Office PowerPoint</Application>
  <PresentationFormat>Widescreen</PresentationFormat>
  <Paragraphs>1353</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MS PGothic</vt:lpstr>
      <vt:lpstr>MS PGothic</vt:lpstr>
      <vt:lpstr>Arial</vt:lpstr>
      <vt:lpstr>Calibri</vt:lpstr>
      <vt:lpstr>Mangal</vt:lpstr>
      <vt:lpstr>Wingdings</vt:lpstr>
      <vt:lpstr>ARM PPT template 2017_Confidential</vt:lpstr>
      <vt:lpstr>The Arm Cortex-M0 Processor Architecture:  Part 1</vt:lpstr>
      <vt:lpstr>Module Syllabus</vt:lpstr>
      <vt:lpstr>Building a System on a Chip</vt:lpstr>
      <vt:lpstr>Arm Holdings</vt:lpstr>
      <vt:lpstr>What Is Arm Architecture?</vt:lpstr>
      <vt:lpstr>Example Design of an Arm-based SoC</vt:lpstr>
      <vt:lpstr>Arm Processor Families</vt:lpstr>
      <vt:lpstr>Arm Processor Families</vt:lpstr>
      <vt:lpstr>Arm Cortex-M Series Family</vt:lpstr>
      <vt:lpstr>Arm Cortex-M Series Family</vt:lpstr>
      <vt:lpstr>Cortex-M0 Processor</vt:lpstr>
      <vt:lpstr>Arm Processor v  Arm Architectures </vt:lpstr>
      <vt:lpstr>Arm Processor v Arm Architectures </vt:lpstr>
      <vt:lpstr>Cortex-M0 Overview</vt:lpstr>
      <vt:lpstr>Cortex-M0 Block Diagram</vt:lpstr>
      <vt:lpstr>Cortex-M0 Block Diagram</vt:lpstr>
      <vt:lpstr>Cortex-M0 Three-stage Pipeline</vt:lpstr>
      <vt:lpstr>Cortex-M0 Block Diagram</vt:lpstr>
      <vt:lpstr>Cortex-M0 Block Diagram</vt:lpstr>
      <vt:lpstr>Cortex-M0 Block Diagram</vt:lpstr>
      <vt:lpstr>Cortex-M0 Block Diagram</vt:lpstr>
      <vt:lpstr>Cortex-M0 Registers</vt:lpstr>
      <vt:lpstr>Cortex-M0 Registers</vt:lpstr>
      <vt:lpstr>Cortex-M0 Registers</vt:lpstr>
      <vt:lpstr>Cortex-M0 Registers</vt:lpstr>
      <vt:lpstr>Cortex-M0 Registers</vt:lpstr>
      <vt:lpstr>Cortex-M0 LR</vt:lpstr>
      <vt:lpstr>Cortex-M0 Registers</vt:lpstr>
      <vt:lpstr>Cortex-M0 PSRs</vt:lpstr>
      <vt:lpstr>Cortex-M0 Registers</vt:lpstr>
      <vt:lpstr>Cortex-M0 Registers</vt:lpstr>
      <vt:lpstr>Cortex-M0 Registers</vt:lpstr>
      <vt:lpstr>Cortex-M0 Registers</vt:lpstr>
      <vt:lpstr>Cortex-M0 Registers</vt:lpstr>
      <vt:lpstr>Cortex-M0 Memory Map</vt:lpstr>
      <vt:lpstr>Cortex-M0 Executable Memory Space</vt:lpstr>
      <vt:lpstr>Cortex-M0 Device Memory Space</vt:lpstr>
      <vt:lpstr>Cortex-M0 Private Peripheral Bus</vt:lpstr>
      <vt:lpstr>Cortex-M0 Reserved Memory Space</vt:lpstr>
      <vt:lpstr>Cortex-M0 Memory Map Example</vt:lpstr>
      <vt:lpstr>Cortex-M0 Endianness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2018-02-06T15:53:45Z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