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329" r:id="rId5"/>
    <p:sldId id="337" r:id="rId6"/>
    <p:sldId id="302" r:id="rId7"/>
    <p:sldId id="339" r:id="rId8"/>
    <p:sldId id="340" r:id="rId9"/>
    <p:sldId id="341" r:id="rId10"/>
    <p:sldId id="342" r:id="rId11"/>
    <p:sldId id="343" r:id="rId12"/>
    <p:sldId id="344" r:id="rId13"/>
    <p:sldId id="345" r:id="rId14"/>
    <p:sldId id="347" r:id="rId15"/>
    <p:sldId id="348" r:id="rId16"/>
    <p:sldId id="349" r:id="rId17"/>
    <p:sldId id="350" r:id="rId18"/>
    <p:sldId id="352" r:id="rId19"/>
    <p:sldId id="353" r:id="rId20"/>
    <p:sldId id="354" r:id="rId21"/>
    <p:sldId id="355" r:id="rId22"/>
    <p:sldId id="356" r:id="rId23"/>
    <p:sldId id="357" r:id="rId24"/>
    <p:sldId id="359" r:id="rId25"/>
    <p:sldId id="360" r:id="rId26"/>
    <p:sldId id="361" r:id="rId27"/>
    <p:sldId id="362" r:id="rId28"/>
    <p:sldId id="363" r:id="rId29"/>
    <p:sldId id="364" r:id="rId30"/>
    <p:sldId id="365" r:id="rId31"/>
    <p:sldId id="366" r:id="rId32"/>
    <p:sldId id="367" r:id="rId33"/>
    <p:sldId id="368"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4"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2" autoAdjust="0"/>
    <p:restoredTop sz="76157" autoAdjust="0"/>
  </p:normalViewPr>
  <p:slideViewPr>
    <p:cSldViewPr snapToGrid="0">
      <p:cViewPr varScale="1">
        <p:scale>
          <a:sx n="88" d="100"/>
          <a:sy n="88" d="100"/>
        </p:scale>
        <p:origin x="174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a:t>
            </a:fld>
            <a:endParaRPr lang="en-US" altLang="en-US" dirty="0"/>
          </a:p>
        </p:txBody>
      </p:sp>
    </p:spTree>
    <p:extLst>
      <p:ext uri="{BB962C8B-B14F-4D97-AF65-F5344CB8AC3E}">
        <p14:creationId xmlns:p14="http://schemas.microsoft.com/office/powerpoint/2010/main" val="1435665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90478" eaLnBrk="0" fontAlgn="base" hangingPunct="0">
              <a:spcBef>
                <a:spcPct val="30000"/>
              </a:spcBef>
              <a:spcAft>
                <a:spcPct val="0"/>
              </a:spcAft>
              <a:defRPr/>
            </a:pPr>
            <a:r>
              <a:rPr lang="en-US" sz="2200" dirty="0"/>
              <a:t>Modern SoCs need to handle incompatible IP interfaces. Assembling heterogeneous IPs for SoC design can take months. </a:t>
            </a:r>
            <a:r>
              <a:rPr lang="en-US" sz="2200" dirty="0">
                <a:cs typeface="Times New Roman" pitchFamily="18" charset="0"/>
              </a:rPr>
              <a:t>Interface and communication standards define a specific data transfer protocol</a:t>
            </a:r>
            <a:r>
              <a:rPr lang="en-US" sz="2200" baseline="0" dirty="0">
                <a:cs typeface="Times New Roman" pitchFamily="18" charset="0"/>
              </a:rPr>
              <a:t> and</a:t>
            </a:r>
            <a:r>
              <a:rPr lang="en-US" sz="2200" dirty="0">
                <a:cs typeface="Times New Roman" pitchFamily="18" charset="0"/>
              </a:rPr>
              <a:t> decide the number and functionality of pins at IP interfaces, which makes it easy to connect diverse IPs quickly. </a:t>
            </a:r>
          </a:p>
          <a:p>
            <a:pPr marL="0" lvl="1" defTabSz="990478" eaLnBrk="0" fontAlgn="base" hangingPunct="0">
              <a:spcBef>
                <a:spcPct val="30000"/>
              </a:spcBef>
              <a:spcAft>
                <a:spcPct val="0"/>
              </a:spcAft>
              <a:defRPr/>
            </a:pPr>
            <a:endParaRPr lang="en-US" sz="2200" dirty="0">
              <a:cs typeface="Times New Roman" pitchFamily="18" charset="0"/>
            </a:endParaRPr>
          </a:p>
          <a:p>
            <a:pPr marL="0" lvl="1" defTabSz="990478" eaLnBrk="0" fontAlgn="base" hangingPunct="0">
              <a:spcBef>
                <a:spcPct val="30000"/>
              </a:spcBef>
              <a:spcAft>
                <a:spcPct val="0"/>
              </a:spcAft>
              <a:defRPr/>
            </a:pPr>
            <a:r>
              <a:rPr lang="en-US" sz="2200" dirty="0">
                <a:cs typeface="Times New Roman" pitchFamily="18" charset="0"/>
              </a:rPr>
              <a:t>So, in summary, </a:t>
            </a:r>
            <a:r>
              <a:rPr lang="en-US" sz="2200" dirty="0"/>
              <a:t>communication standards can encourage modular system design and IP reuse, make the design of IP cores independent of the system design, and facilitate the integration of IP cores from different vendors.</a:t>
            </a:r>
          </a:p>
          <a:p>
            <a:pPr marL="0" lvl="1" defTabSz="990478" eaLnBrk="0" fontAlgn="base" hangingPunct="0">
              <a:spcBef>
                <a:spcPct val="30000"/>
              </a:spcBef>
              <a:spcAft>
                <a:spcPct val="0"/>
              </a:spcAft>
              <a:defRPr/>
            </a:pPr>
            <a:endParaRPr lang="en-US" sz="2200" dirty="0">
              <a:cs typeface="Times New Roman" pitchFamily="18" charset="0"/>
            </a:endParaRP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257294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36847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five families of AMBA specifications (AMBA 1</a:t>
            </a:r>
            <a:r>
              <a:rPr lang="en-GB" baseline="0" dirty="0"/>
              <a:t>, 2, 3, 4, and 5</a:t>
            </a:r>
            <a:r>
              <a:rPr lang="en-GB" dirty="0"/>
              <a:t>),</a:t>
            </a:r>
            <a:r>
              <a:rPr lang="en-GB" baseline="0" dirty="0"/>
              <a:t> which are developed to meet different requirements. </a:t>
            </a:r>
          </a:p>
          <a:p>
            <a:endParaRPr lang="en-GB" sz="1300" baseline="0" dirty="0">
              <a:latin typeface="Arial" pitchFamily="100" charset="0"/>
              <a:ea typeface="MS PGothic" pitchFamily="34" charset="-128"/>
            </a:endParaRPr>
          </a:p>
          <a:p>
            <a:r>
              <a:rPr lang="en-US" sz="1300" dirty="0">
                <a:latin typeface="Arial" pitchFamily="100" charset="0"/>
                <a:ea typeface="MS PGothic" pitchFamily="34" charset="-128"/>
              </a:rPr>
              <a:t>AMBA 1 defines two buses: advanced system bus (ASB) and advanced peripheral bus (APB). </a:t>
            </a:r>
          </a:p>
          <a:p>
            <a:endParaRPr lang="en-US" sz="1300" dirty="0">
              <a:latin typeface="Arial" pitchFamily="100" charset="0"/>
              <a:ea typeface="MS PGothic" pitchFamily="34" charset="-128"/>
            </a:endParaRPr>
          </a:p>
          <a:p>
            <a:r>
              <a:rPr lang="en-US" sz="1300" dirty="0">
                <a:latin typeface="Arial" pitchFamily="100" charset="0"/>
                <a:ea typeface="MS PGothic" pitchFamily="34" charset="-128"/>
              </a:rPr>
              <a:t>AMBA 2 </a:t>
            </a:r>
            <a:r>
              <a:rPr lang="en-US" sz="1300" baseline="0" dirty="0">
                <a:latin typeface="Arial" pitchFamily="100" charset="0"/>
                <a:ea typeface="MS PGothic" pitchFamily="34" charset="-128"/>
              </a:rPr>
              <a:t>introduces the </a:t>
            </a:r>
            <a:r>
              <a:rPr lang="en-US" sz="1200" b="0" i="0" kern="1200" dirty="0">
                <a:solidFill>
                  <a:schemeClr val="tx1"/>
                </a:solidFill>
                <a:effectLst/>
                <a:latin typeface="+mn-lt"/>
                <a:ea typeface="ＭＳ Ｐゴシック" charset="0"/>
                <a:cs typeface="ＭＳ Ｐゴシック" charset="0"/>
              </a:rPr>
              <a:t>AHB (advanced high-performance bus) and the APB (advanced peripheral bus).</a:t>
            </a:r>
            <a:r>
              <a:rPr lang="en-US" sz="1200" b="0" i="0" kern="1200" baseline="0" dirty="0">
                <a:solidFill>
                  <a:schemeClr val="tx1"/>
                </a:solidFill>
                <a:effectLst/>
                <a:latin typeface="+mn-lt"/>
                <a:ea typeface="ＭＳ Ｐゴシック" charset="0"/>
                <a:cs typeface="ＭＳ Ｐゴシック" charset="0"/>
              </a:rPr>
              <a:t> The AHB was intended to be the </a:t>
            </a:r>
            <a:r>
              <a:rPr lang="en-US" sz="1200" b="0" i="0" kern="1200" dirty="0">
                <a:solidFill>
                  <a:schemeClr val="tx1"/>
                </a:solidFill>
                <a:effectLst/>
                <a:latin typeface="+mn-lt"/>
                <a:ea typeface="ＭＳ Ｐゴシック" charset="0"/>
                <a:cs typeface="ＭＳ Ｐゴシック" charset="0"/>
              </a:rPr>
              <a:t>main system bus in microcontroller usage</a:t>
            </a:r>
            <a:r>
              <a:rPr lang="en-US" sz="1400" b="0" i="0" kern="1200" dirty="0">
                <a:solidFill>
                  <a:schemeClr val="tx1"/>
                </a:solidFill>
                <a:effectLst/>
                <a:latin typeface="+mn-lt"/>
                <a:ea typeface="ＭＳ Ｐゴシック" charset="0"/>
                <a:cs typeface="ＭＳ Ｐゴシック" charset="0"/>
              </a:rPr>
              <a:t>,</a:t>
            </a:r>
            <a:r>
              <a:rPr lang="en-US" sz="1400" b="0" i="0" kern="1200" baseline="0" dirty="0">
                <a:solidFill>
                  <a:schemeClr val="tx1"/>
                </a:solidFill>
                <a:effectLst/>
                <a:latin typeface="+mn-lt"/>
                <a:ea typeface="ＭＳ Ｐゴシック" charset="0"/>
                <a:cs typeface="ＭＳ Ｐゴシック" charset="0"/>
              </a:rPr>
              <a:t> and the </a:t>
            </a:r>
            <a:r>
              <a:rPr lang="en-US" sz="1200" b="0" i="0" kern="1200" dirty="0">
                <a:solidFill>
                  <a:schemeClr val="tx1"/>
                </a:solidFill>
                <a:effectLst/>
                <a:latin typeface="+mn-lt"/>
                <a:ea typeface="ＭＳ Ｐゴシック" charset="0"/>
                <a:cs typeface="ＭＳ Ｐゴシック" charset="0"/>
              </a:rPr>
              <a:t>APB was</a:t>
            </a:r>
            <a:r>
              <a:rPr lang="en-US" sz="1200" b="0" i="0" kern="1200" baseline="0" dirty="0">
                <a:solidFill>
                  <a:schemeClr val="tx1"/>
                </a:solidFill>
                <a:effectLst/>
                <a:latin typeface="+mn-lt"/>
                <a:ea typeface="ＭＳ Ｐゴシック" charset="0"/>
                <a:cs typeface="ＭＳ Ｐゴシック" charset="0"/>
              </a:rPr>
              <a:t> developed </a:t>
            </a:r>
            <a:r>
              <a:rPr lang="en-US" sz="1200" b="0" i="0" kern="1200" dirty="0">
                <a:solidFill>
                  <a:schemeClr val="tx1"/>
                </a:solidFill>
                <a:effectLst/>
                <a:latin typeface="+mn-lt"/>
                <a:ea typeface="ＭＳ Ｐゴシック" charset="0"/>
                <a:cs typeface="ＭＳ Ｐゴシック" charset="0"/>
              </a:rPr>
              <a:t>for peripherals connection and designed to</a:t>
            </a:r>
            <a:r>
              <a:rPr lang="en-US" sz="1200" b="0" i="0" kern="1200" baseline="0" dirty="0">
                <a:solidFill>
                  <a:schemeClr val="tx1"/>
                </a:solidFill>
                <a:effectLst/>
                <a:latin typeface="+mn-lt"/>
                <a:ea typeface="ＭＳ Ｐゴシック" charset="0"/>
                <a:cs typeface="ＭＳ Ｐゴシック" charset="0"/>
              </a:rPr>
              <a:t> take up a</a:t>
            </a:r>
            <a:r>
              <a:rPr lang="en-US" sz="1200" b="0" i="0" kern="1200" dirty="0">
                <a:solidFill>
                  <a:schemeClr val="tx1"/>
                </a:solidFill>
                <a:effectLst/>
                <a:latin typeface="+mn-lt"/>
                <a:ea typeface="ＭＳ Ｐゴシック" charset="0"/>
                <a:cs typeface="ＭＳ Ｐゴシック" charset="0"/>
              </a:rPr>
              <a:t> minimal area.</a:t>
            </a:r>
            <a:r>
              <a:rPr lang="en-US" sz="1200" b="0" i="0" kern="1200" baseline="0" dirty="0">
                <a:solidFill>
                  <a:schemeClr val="tx1"/>
                </a:solidFill>
                <a:effectLst/>
                <a:latin typeface="+mn-lt"/>
                <a:ea typeface="ＭＳ Ｐゴシック" charset="0"/>
                <a:cs typeface="ＭＳ Ｐゴシック" charset="0"/>
              </a:rPr>
              <a:t> </a:t>
            </a:r>
          </a:p>
          <a:p>
            <a:endParaRPr lang="en-US" sz="1200" b="0" i="0" kern="1200" baseline="0" dirty="0">
              <a:solidFill>
                <a:schemeClr val="tx1"/>
              </a:solidFill>
              <a:effectLst/>
              <a:latin typeface="+mn-lt"/>
              <a:ea typeface="ＭＳ Ｐゴシック" charset="0"/>
              <a:cs typeface="ＭＳ Ｐゴシック" charset="0"/>
            </a:endParaRPr>
          </a:p>
          <a:p>
            <a:r>
              <a:rPr lang="en-US" sz="1200" b="0" i="0" kern="1200" baseline="0" dirty="0">
                <a:solidFill>
                  <a:schemeClr val="tx1"/>
                </a:solidFill>
                <a:effectLst/>
                <a:latin typeface="+mn-lt"/>
                <a:ea typeface="ＭＳ Ｐゴシック" charset="0"/>
                <a:cs typeface="ＭＳ Ｐゴシック" charset="0"/>
              </a:rPr>
              <a:t>AMBA 3 defines four buses (AXI, AHB, APB, and ATB). AMBA 3 AHB and APB specifications have the same usage as in the previous version. AMBA 3 AXI was developed to support high data throughput. AMBA 3 ATP facilitates moving trace data around the chip.</a:t>
            </a:r>
            <a:r>
              <a:rPr lang="en-US" sz="1300" b="0" i="0" kern="1200" baseline="0" dirty="0">
                <a:solidFill>
                  <a:schemeClr val="tx1"/>
                </a:solidFill>
                <a:effectLst/>
                <a:latin typeface="Arial" pitchFamily="100" charset="0"/>
                <a:ea typeface="MS PGothic" pitchFamily="34" charset="-128"/>
                <a:cs typeface="ＭＳ Ｐゴシック" charset="0"/>
              </a:rPr>
              <a:t> </a:t>
            </a:r>
          </a:p>
          <a:p>
            <a:endParaRPr lang="en-US" sz="1300" b="0" i="0" kern="1200" baseline="0" dirty="0">
              <a:solidFill>
                <a:schemeClr val="tx1"/>
              </a:solidFill>
              <a:effectLst/>
              <a:latin typeface="Arial" pitchFamily="100" charset="0"/>
              <a:ea typeface="MS PGothic" pitchFamily="34" charset="-128"/>
              <a:cs typeface="ＭＳ Ｐゴシック" charset="0"/>
            </a:endParaRPr>
          </a:p>
          <a:p>
            <a:r>
              <a:rPr lang="en-US" sz="1300" dirty="0">
                <a:latin typeface="Arial" pitchFamily="100" charset="0"/>
                <a:ea typeface="MS PGothic" pitchFamily="34" charset="-128"/>
              </a:rPr>
              <a:t>AMBA 4 adds another five bus protocols</a:t>
            </a:r>
            <a:r>
              <a:rPr lang="en-US" sz="1300" baseline="0" dirty="0">
                <a:latin typeface="Arial" pitchFamily="100" charset="0"/>
                <a:ea typeface="MS PGothic" pitchFamily="34" charset="-128"/>
              </a:rPr>
              <a:t> as shown in this table. </a:t>
            </a:r>
            <a:r>
              <a:rPr lang="en-US" sz="1300" dirty="0">
                <a:latin typeface="Arial" pitchFamily="100" charset="0"/>
                <a:ea typeface="MS PGothic" pitchFamily="34" charset="-128"/>
              </a:rPr>
              <a:t>AXI4 is an update to AXI3 to enhance the performance and utilization of the interconnect when used by multiple masters.</a:t>
            </a:r>
            <a:r>
              <a:rPr lang="en-GB" sz="1300" dirty="0">
                <a:latin typeface="Arial" pitchFamily="100" charset="0"/>
                <a:ea typeface="MS PGothic" pitchFamily="34" charset="-128"/>
              </a:rPr>
              <a:t> ACE (AXI coherency extensions) is </a:t>
            </a:r>
            <a:r>
              <a:rPr lang="en-US" sz="1300" dirty="0">
                <a:latin typeface="Arial" pitchFamily="100" charset="0"/>
                <a:ea typeface="MS PGothic" pitchFamily="34" charset="-128"/>
              </a:rPr>
              <a:t>widely used on the latest Arm Cortex-A processors including Cortex-A7 and Cortex-A15.</a:t>
            </a:r>
          </a:p>
          <a:p>
            <a:endParaRPr lang="en-US" sz="1300" dirty="0">
              <a:latin typeface="Arial" pitchFamily="100" charset="0"/>
              <a:ea typeface="MS PGothic" pitchFamily="34" charset="-128"/>
            </a:endParaRPr>
          </a:p>
          <a:p>
            <a:r>
              <a:rPr lang="en-US" sz="1300" dirty="0">
                <a:latin typeface="Arial" pitchFamily="100" charset="0"/>
                <a:ea typeface="MS PGothic" pitchFamily="34" charset="-128"/>
              </a:rPr>
              <a:t>In this course, we will be using the AMBA 3 AHB-Lite interface to build our SoC.</a:t>
            </a:r>
          </a:p>
          <a:p>
            <a:endParaRPr lang="en-US"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372579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300" dirty="0">
                <a:latin typeface="Arial" pitchFamily="100" charset="0"/>
                <a:ea typeface="MS PGothic" pitchFamily="34" charset="-128"/>
              </a:rPr>
              <a:t>The</a:t>
            </a:r>
            <a:r>
              <a:rPr lang="en-US" sz="1300" baseline="0" dirty="0">
                <a:latin typeface="Arial" pitchFamily="100" charset="0"/>
                <a:ea typeface="MS PGothic" pitchFamily="34" charset="-128"/>
              </a:rPr>
              <a:t> </a:t>
            </a:r>
            <a:r>
              <a:rPr lang="en-US" sz="1400" dirty="0"/>
              <a:t>AHB is</a:t>
            </a:r>
            <a:r>
              <a:rPr lang="en-US" sz="1400" baseline="0" dirty="0"/>
              <a:t> a </a:t>
            </a:r>
            <a:r>
              <a:rPr lang="en-US" sz="1200" baseline="0" dirty="0"/>
              <a:t>h</a:t>
            </a:r>
            <a:r>
              <a:rPr lang="en-US" dirty="0"/>
              <a:t>igh-performance synthesizable design,</a:t>
            </a:r>
            <a:r>
              <a:rPr lang="en-US" baseline="0" dirty="0"/>
              <a:t> which </a:t>
            </a:r>
            <a:r>
              <a:rPr lang="en-GB" baseline="0" dirty="0"/>
              <a:t>s</a:t>
            </a:r>
            <a:r>
              <a:rPr lang="en-GB" dirty="0"/>
              <a:t>upports multiple bus masters</a:t>
            </a:r>
            <a:r>
              <a:rPr lang="en-GB" baseline="0" dirty="0"/>
              <a:t> and provides </a:t>
            </a:r>
            <a:r>
              <a:rPr lang="en-GB" dirty="0"/>
              <a:t>high-bandwidth operation. AHB supports</a:t>
            </a:r>
            <a:r>
              <a:rPr lang="en-GB" baseline="0" dirty="0"/>
              <a:t> connections of on-chip and off-chip memory blocks. AHB-Lite is a subset of the AHB specifications, designed for single master systems with simple </a:t>
            </a:r>
            <a:r>
              <a:rPr lang="en-US" sz="1300" dirty="0">
                <a:latin typeface="Arial" pitchFamily="100" charset="0"/>
                <a:ea typeface="MS PGothic" pitchFamily="34" charset="-128"/>
              </a:rPr>
              <a:t>peripherals.</a:t>
            </a:r>
            <a:endParaRPr lang="en-GB" sz="13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806682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This diagram shows a single master AHB-Lite system design with one AHB-Lite master and three AHB-Lite slaves. The decoder block is</a:t>
            </a:r>
            <a:r>
              <a:rPr lang="en-US" sz="1200" baseline="0" dirty="0">
                <a:latin typeface="Arial" pitchFamily="100" charset="0"/>
                <a:ea typeface="MS PGothic" pitchFamily="34" charset="-128"/>
              </a:rPr>
              <a:t> controlled by the master that specifies which slave must be selected. The multiplexor block is controlled by the decoder that chooses which slave output data must be connected to the master.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The most common AHB-Lite slaves are internal memory devices, external memory interfaces, and high-bandwidth peripherals.</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3328359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90478"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The master block generates</a:t>
            </a:r>
            <a:r>
              <a:rPr lang="en-US" sz="1200" baseline="0" dirty="0">
                <a:latin typeface="Arial" pitchFamily="100" charset="0"/>
                <a:ea typeface="MS PGothic" pitchFamily="34" charset="-128"/>
              </a:rPr>
              <a:t> three types of output signals: address, data, and control </a:t>
            </a:r>
            <a:r>
              <a:rPr lang="en-GB" sz="1200" dirty="0">
                <a:latin typeface="Arial" pitchFamily="100" charset="0"/>
                <a:ea typeface="MS PGothic" pitchFamily="34" charset="-128"/>
              </a:rPr>
              <a:t>signals, which include the following</a:t>
            </a:r>
            <a:r>
              <a:rPr lang="en-GB" sz="1200" baseline="0" dirty="0">
                <a:latin typeface="Arial" pitchFamily="100" charset="0"/>
                <a:ea typeface="MS PGothic" pitchFamily="34" charset="-128"/>
              </a:rPr>
              <a:t>: </a:t>
            </a:r>
            <a:r>
              <a:rPr lang="en-GB" sz="1200" dirty="0" err="1">
                <a:latin typeface="Arial" pitchFamily="100" charset="0"/>
                <a:ea typeface="MS PGothic" pitchFamily="34" charset="-128"/>
              </a:rPr>
              <a:t>HWRITE</a:t>
            </a:r>
            <a:r>
              <a:rPr lang="en-GB" sz="1200" dirty="0">
                <a:latin typeface="Arial" pitchFamily="100" charset="0"/>
                <a:ea typeface="MS PGothic" pitchFamily="34" charset="-128"/>
              </a:rPr>
              <a:t> (the transfer direction); </a:t>
            </a:r>
            <a:r>
              <a:rPr lang="en-GB" sz="1200" dirty="0" err="1">
                <a:latin typeface="Arial" pitchFamily="100" charset="0"/>
                <a:ea typeface="MS PGothic" pitchFamily="34" charset="-128"/>
              </a:rPr>
              <a:t>HSIZE</a:t>
            </a:r>
            <a:r>
              <a:rPr lang="en-GB" sz="1200" dirty="0">
                <a:latin typeface="Arial" pitchFamily="100" charset="0"/>
                <a:ea typeface="MS PGothic" pitchFamily="34" charset="-128"/>
              </a:rPr>
              <a:t> (the size of the transfer); and </a:t>
            </a:r>
            <a:r>
              <a:rPr lang="en-GB" sz="1200" dirty="0" err="1">
                <a:latin typeface="Arial" pitchFamily="100" charset="0"/>
                <a:ea typeface="MS PGothic" pitchFamily="34" charset="-128"/>
              </a:rPr>
              <a:t>HTRANS</a:t>
            </a:r>
            <a:r>
              <a:rPr lang="en-GB" sz="1200" dirty="0">
                <a:latin typeface="Arial" pitchFamily="100" charset="0"/>
                <a:ea typeface="MS PGothic" pitchFamily="34" charset="-128"/>
              </a:rPr>
              <a:t> (transfer type)</a:t>
            </a:r>
            <a:r>
              <a:rPr lang="en-GB" sz="1200" baseline="0" dirty="0">
                <a:latin typeface="Arial" pitchFamily="100" charset="0"/>
                <a:ea typeface="MS PGothic" pitchFamily="34" charset="-128"/>
              </a:rPr>
              <a:t>,</a:t>
            </a:r>
            <a:r>
              <a:rPr lang="en-GB" sz="1200" dirty="0">
                <a:latin typeface="Arial" pitchFamily="100" charset="0"/>
                <a:ea typeface="MS PGothic" pitchFamily="34" charset="-128"/>
              </a:rPr>
              <a:t> which can be IDLE, BUSY, NONSEQUENTIAL, or SEQUENTIAL. </a:t>
            </a:r>
          </a:p>
          <a:p>
            <a:pPr marL="0" marR="0" lvl="0" indent="0" algn="l" defTabSz="990478" rtl="0" eaLnBrk="0" fontAlgn="base" latinLnBrk="0" hangingPunct="0">
              <a:lnSpc>
                <a:spcPct val="100000"/>
              </a:lnSpc>
              <a:spcBef>
                <a:spcPct val="30000"/>
              </a:spcBef>
              <a:spcAft>
                <a:spcPct val="0"/>
              </a:spcAft>
              <a:buClrTx/>
              <a:buSzTx/>
              <a:buFontTx/>
              <a:buNone/>
              <a:tabLst/>
              <a:defRPr/>
            </a:pPr>
            <a:endParaRPr lang="en-GB" sz="1200" dirty="0">
              <a:latin typeface="Arial" pitchFamily="100" charset="0"/>
              <a:ea typeface="MS PGothic" pitchFamily="34" charset="-128"/>
            </a:endParaRPr>
          </a:p>
          <a:p>
            <a:pPr marL="0" marR="0" lvl="0" indent="0" algn="l" defTabSz="990478" rtl="0" eaLnBrk="0" fontAlgn="base" latinLnBrk="0" hangingPunct="0">
              <a:lnSpc>
                <a:spcPct val="100000"/>
              </a:lnSpc>
              <a:spcBef>
                <a:spcPct val="30000"/>
              </a:spcBef>
              <a:spcAft>
                <a:spcPct val="0"/>
              </a:spcAft>
              <a:buClrTx/>
              <a:buSzTx/>
              <a:buFontTx/>
              <a:buNone/>
              <a:tabLst/>
              <a:defRPr/>
            </a:pPr>
            <a:r>
              <a:rPr lang="en-GB" sz="1200" dirty="0">
                <a:latin typeface="Arial" pitchFamily="100" charset="0"/>
                <a:ea typeface="MS PGothic" pitchFamily="34" charset="-128"/>
              </a:rPr>
              <a:t>There are other</a:t>
            </a:r>
            <a:r>
              <a:rPr lang="en-GB" sz="1200" baseline="0" dirty="0">
                <a:latin typeface="Arial" pitchFamily="100" charset="0"/>
                <a:ea typeface="MS PGothic" pitchFamily="34" charset="-128"/>
              </a:rPr>
              <a:t> signals. M</a:t>
            </a:r>
            <a:r>
              <a:rPr lang="en-GB" sz="1200" dirty="0">
                <a:latin typeface="Arial" pitchFamily="100" charset="0"/>
                <a:ea typeface="MS PGothic" pitchFamily="34" charset="-128"/>
              </a:rPr>
              <a:t>ore detailed information on these can be found in the AHB-Lite reference manual.</a:t>
            </a:r>
          </a:p>
          <a:p>
            <a:pPr marL="0" marR="0" indent="0" algn="l" defTabSz="914400" rtl="0" eaLnBrk="1" fontAlgn="ctr" latinLnBrk="0" hangingPunct="1">
              <a:lnSpc>
                <a:spcPct val="100000"/>
              </a:lnSpc>
              <a:spcBef>
                <a:spcPts val="0"/>
              </a:spcBef>
              <a:spcAft>
                <a:spcPts val="0"/>
              </a:spcAft>
              <a:buClrTx/>
              <a:buSzTx/>
              <a:buFontTx/>
              <a:buNone/>
              <a:tabLst/>
              <a:defRPr/>
            </a:pPr>
            <a:endParaRPr lang="en-US" sz="1200" dirty="0">
              <a:latin typeface="Arial" pitchFamily="100" charset="0"/>
              <a:ea typeface="MS PGothic" pitchFamily="34" charset="-128"/>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200" dirty="0">
                <a:latin typeface="Arial" pitchFamily="100" charset="0"/>
                <a:ea typeface="MS PGothic" pitchFamily="34" charset="-128"/>
              </a:rPr>
              <a:t>There</a:t>
            </a:r>
            <a:r>
              <a:rPr lang="en-US" sz="1200" baseline="0" dirty="0">
                <a:latin typeface="Arial" pitchFamily="100" charset="0"/>
                <a:ea typeface="MS PGothic" pitchFamily="34" charset="-128"/>
              </a:rPr>
              <a:t> are three types of input signals that can be received by the master block. These are d</a:t>
            </a:r>
            <a:r>
              <a:rPr lang="en-US" sz="1200" baseline="0" dirty="0"/>
              <a:t>ata signals; transfer response signals from the decoder, which </a:t>
            </a:r>
            <a:r>
              <a:rPr lang="en-US" sz="1200" dirty="0">
                <a:latin typeface="Arial" pitchFamily="100" charset="0"/>
                <a:ea typeface="MS PGothic" pitchFamily="34" charset="-128"/>
              </a:rPr>
              <a:t>indicates that the </a:t>
            </a:r>
            <a:r>
              <a:rPr lang="en-GB" sz="1200" dirty="0">
                <a:latin typeface="Arial" pitchFamily="100" charset="0"/>
                <a:ea typeface="MS PGothic" pitchFamily="34" charset="-128"/>
              </a:rPr>
              <a:t>previous transfer is complete; and global signals, which include the clock and the reset signals.</a:t>
            </a:r>
          </a:p>
          <a:p>
            <a:pPr fontAlgn="ctr"/>
            <a:endParaRPr lang="en-GB" sz="1200" dirty="0">
              <a:latin typeface="Arial" pitchFamily="100" charset="0"/>
              <a:ea typeface="MS PGothic" pitchFamily="34" charset="-128"/>
            </a:endParaRPr>
          </a:p>
          <a:p>
            <a:pPr fontAlgn="ctr"/>
            <a:endParaRPr lang="en-GB" sz="1200" dirty="0">
              <a:latin typeface="Arial" pitchFamily="100" charset="0"/>
              <a:ea typeface="MS PGothic" pitchFamily="34" charset="-128"/>
            </a:endParaRPr>
          </a:p>
          <a:p>
            <a:pPr fontAlgn="ctr"/>
            <a:endParaRPr lang="en-GB" sz="1200" dirty="0">
              <a:latin typeface="Arial" pitchFamily="100" charset="0"/>
              <a:ea typeface="MS PGothic" pitchFamily="34" charset="-128"/>
            </a:endParaRP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4046608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300" dirty="0">
                <a:latin typeface="Arial" pitchFamily="100" charset="0"/>
                <a:ea typeface="MS PGothic" pitchFamily="34" charset="-128"/>
              </a:rPr>
              <a:t>The slave block receives</a:t>
            </a:r>
            <a:r>
              <a:rPr lang="en-US" sz="1300" baseline="0" dirty="0">
                <a:latin typeface="Arial" pitchFamily="100" charset="0"/>
                <a:ea typeface="MS PGothic" pitchFamily="34" charset="-128"/>
              </a:rPr>
              <a:t> five types of input signals: </a:t>
            </a:r>
          </a:p>
          <a:p>
            <a:pPr marL="0" indent="0">
              <a:buFont typeface="Arial" panose="020B0604020202020204" pitchFamily="34" charset="0"/>
              <a:buNone/>
            </a:pPr>
            <a:r>
              <a:rPr lang="en-US" sz="1300" baseline="0" dirty="0">
                <a:latin typeface="Arial" pitchFamily="100" charset="0"/>
                <a:ea typeface="MS PGothic" pitchFamily="34" charset="-128"/>
              </a:rPr>
              <a:t>Address</a:t>
            </a:r>
          </a:p>
          <a:p>
            <a:pPr marL="0" indent="0">
              <a:buFont typeface="Arial" panose="020B0604020202020204" pitchFamily="34" charset="0"/>
              <a:buNone/>
            </a:pPr>
            <a:r>
              <a:rPr lang="en-US" sz="1300" baseline="0" dirty="0">
                <a:latin typeface="Arial" pitchFamily="100" charset="0"/>
                <a:ea typeface="MS PGothic" pitchFamily="34" charset="-128"/>
              </a:rPr>
              <a:t>Data </a:t>
            </a:r>
          </a:p>
          <a:p>
            <a:pPr marL="0" indent="0">
              <a:buFont typeface="Arial" panose="020B0604020202020204" pitchFamily="34" charset="0"/>
              <a:buNone/>
            </a:pPr>
            <a:r>
              <a:rPr lang="en-US" sz="1300" baseline="0" dirty="0">
                <a:latin typeface="Arial" pitchFamily="100" charset="0"/>
                <a:ea typeface="MS PGothic" pitchFamily="34" charset="-128"/>
              </a:rPr>
              <a:t>G</a:t>
            </a:r>
            <a:r>
              <a:rPr lang="en-US" sz="1300" dirty="0">
                <a:latin typeface="Arial" pitchFamily="100" charset="0"/>
                <a:ea typeface="MS PGothic" pitchFamily="34" charset="-128"/>
              </a:rPr>
              <a:t>lobal signals (e.g.,</a:t>
            </a:r>
            <a:r>
              <a:rPr lang="en-US" sz="1300" baseline="0" dirty="0">
                <a:latin typeface="Arial" pitchFamily="100" charset="0"/>
                <a:ea typeface="MS PGothic" pitchFamily="34" charset="-128"/>
              </a:rPr>
              <a:t> </a:t>
            </a:r>
            <a:r>
              <a:rPr lang="en-US" sz="1300" dirty="0">
                <a:latin typeface="Arial" pitchFamily="100" charset="0"/>
                <a:ea typeface="MS PGothic" pitchFamily="34" charset="-128"/>
              </a:rPr>
              <a:t>clock and reset)</a:t>
            </a:r>
          </a:p>
          <a:p>
            <a:pPr marL="0" indent="0">
              <a:buFont typeface="Arial" panose="020B0604020202020204" pitchFamily="34" charset="0"/>
              <a:buNone/>
            </a:pPr>
            <a:r>
              <a:rPr lang="en-US" sz="1300" dirty="0">
                <a:latin typeface="Arial" pitchFamily="100" charset="0"/>
                <a:ea typeface="MS PGothic" pitchFamily="34" charset="-128"/>
              </a:rPr>
              <a:t>Select</a:t>
            </a:r>
            <a:r>
              <a:rPr lang="en-US" sz="1300" baseline="0" dirty="0">
                <a:latin typeface="Arial" pitchFamily="100" charset="0"/>
                <a:ea typeface="MS PGothic" pitchFamily="34" charset="-128"/>
              </a:rPr>
              <a:t> signal </a:t>
            </a:r>
          </a:p>
          <a:p>
            <a:pPr marL="0" indent="0">
              <a:buFont typeface="Arial" panose="020B0604020202020204" pitchFamily="34" charset="0"/>
              <a:buNone/>
            </a:pPr>
            <a:r>
              <a:rPr lang="en-US" sz="1300" baseline="0" dirty="0">
                <a:latin typeface="Arial" pitchFamily="100" charset="0"/>
                <a:ea typeface="MS PGothic" pitchFamily="34" charset="-128"/>
              </a:rPr>
              <a:t>Other c</a:t>
            </a:r>
            <a:r>
              <a:rPr lang="en-US" sz="1300" dirty="0">
                <a:latin typeface="Arial" pitchFamily="100" charset="0"/>
                <a:ea typeface="MS PGothic" pitchFamily="34" charset="-128"/>
              </a:rPr>
              <a:t>ontrol signals from the master </a:t>
            </a:r>
          </a:p>
          <a:p>
            <a:endParaRPr lang="en-US" sz="1300" b="0" i="0" u="none" strike="noStrike" kern="1200" baseline="0" dirty="0">
              <a:solidFill>
                <a:schemeClr val="tx1"/>
              </a:solidFill>
              <a:latin typeface="Arial" pitchFamily="100" charset="0"/>
              <a:ea typeface="MS PGothic" pitchFamily="34" charset="-128"/>
              <a:cs typeface="ＭＳ Ｐゴシック" charset="0"/>
            </a:endParaRPr>
          </a:p>
          <a:p>
            <a:r>
              <a:rPr lang="en-US" sz="1200" b="0" i="0" u="none" strike="noStrike" kern="1200" baseline="0" dirty="0">
                <a:solidFill>
                  <a:schemeClr val="tx1"/>
                </a:solidFill>
                <a:latin typeface="Arial" pitchFamily="100" charset="0"/>
                <a:ea typeface="MS PGothic" pitchFamily="34" charset="-128"/>
                <a:cs typeface="ＭＳ Ｐゴシック" charset="0"/>
              </a:rPr>
              <a:t>There are two types of output signals generated by the slave: data and transfer response signals. The latter includes </a:t>
            </a:r>
            <a:r>
              <a:rPr lang="en-GB" sz="1200" dirty="0">
                <a:latin typeface="Arial" pitchFamily="100" charset="0"/>
                <a:ea typeface="MS PGothic" pitchFamily="34" charset="-128"/>
              </a:rPr>
              <a:t>HREADYOUT</a:t>
            </a:r>
            <a:r>
              <a:rPr lang="en-GB" sz="1200" baseline="0" dirty="0">
                <a:latin typeface="Arial" pitchFamily="100" charset="0"/>
                <a:ea typeface="MS PGothic" pitchFamily="34" charset="-128"/>
              </a:rPr>
              <a:t> and HRESP. Both signals are intended for the master block and carry information about the status of the transfer. </a:t>
            </a:r>
            <a:endParaRPr lang="en-GB" sz="1200" b="0" i="0" u="none" strike="noStrike" kern="1200" baseline="0" dirty="0">
              <a:solidFill>
                <a:schemeClr val="tx1"/>
              </a:solidFill>
              <a:latin typeface="Arial" pitchFamily="100" charset="0"/>
              <a:ea typeface="MS PGothic" pitchFamily="34" charset="-128"/>
              <a:cs typeface="ＭＳ Ｐゴシック" charset="0"/>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3200000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address</a:t>
            </a:r>
            <a:r>
              <a:rPr lang="en-GB" baseline="0" dirty="0"/>
              <a:t> decoder </a:t>
            </a:r>
            <a:r>
              <a:rPr lang="en-US" baseline="0" dirty="0"/>
              <a:t>s</a:t>
            </a:r>
            <a:r>
              <a:rPr lang="en-US" dirty="0"/>
              <a:t>elects one of the slaves depending on the current address bus</a:t>
            </a:r>
            <a:r>
              <a:rPr lang="en-US" baseline="0" dirty="0"/>
              <a:t> available on its HADDR inputs. </a:t>
            </a:r>
            <a:r>
              <a:rPr lang="en-US" sz="1300" dirty="0">
                <a:latin typeface="Arial" pitchFamily="100" charset="0"/>
                <a:ea typeface="MS PGothic" pitchFamily="34" charset="-128"/>
              </a:rPr>
              <a:t>The logic value of </a:t>
            </a:r>
            <a:r>
              <a:rPr lang="en-US" sz="1300" dirty="0" err="1">
                <a:latin typeface="Arial" pitchFamily="100" charset="0"/>
                <a:ea typeface="MS PGothic" pitchFamily="34" charset="-128"/>
              </a:rPr>
              <a:t>HSELx</a:t>
            </a:r>
            <a:r>
              <a:rPr lang="en-US" sz="1300" b="1" dirty="0">
                <a:latin typeface="Arial" pitchFamily="100" charset="0"/>
                <a:ea typeface="MS PGothic" pitchFamily="34" charset="-128"/>
              </a:rPr>
              <a:t> </a:t>
            </a:r>
            <a:r>
              <a:rPr lang="en-US" sz="1300" dirty="0">
                <a:latin typeface="Arial" pitchFamily="100" charset="0"/>
                <a:ea typeface="MS PGothic" pitchFamily="34" charset="-128"/>
              </a:rPr>
              <a:t>signal is calculated by decoding the address bus using combinatorial logic.</a:t>
            </a:r>
          </a:p>
          <a:p>
            <a:endParaRPr lang="en-US" sz="1300" dirty="0">
              <a:latin typeface="Arial" pitchFamily="100" charset="0"/>
              <a:ea typeface="MS PGothic" pitchFamily="34" charset="-128"/>
            </a:endParaRPr>
          </a:p>
          <a:p>
            <a:pPr marL="0" lvl="1" defTabSz="990478" eaLnBrk="0" fontAlgn="base" hangingPunct="0">
              <a:spcBef>
                <a:spcPct val="30000"/>
              </a:spcBef>
              <a:spcAft>
                <a:spcPct val="0"/>
              </a:spcAft>
              <a:defRPr/>
            </a:pPr>
            <a:r>
              <a:rPr lang="en-GB" dirty="0"/>
              <a:t>The</a:t>
            </a:r>
            <a:r>
              <a:rPr lang="en-GB" baseline="0" dirty="0"/>
              <a:t> address decoder </a:t>
            </a:r>
            <a:r>
              <a:rPr lang="en-US" baseline="0" dirty="0"/>
              <a:t>a</a:t>
            </a:r>
            <a:r>
              <a:rPr lang="en-US" dirty="0"/>
              <a:t>lso informs the slave multiplexor</a:t>
            </a:r>
            <a:r>
              <a:rPr lang="en-US" baseline="0" dirty="0"/>
              <a:t> using the </a:t>
            </a:r>
            <a:r>
              <a:rPr lang="en-GB" sz="1300" baseline="0" dirty="0"/>
              <a:t>m</a:t>
            </a:r>
            <a:r>
              <a:rPr lang="en-GB" sz="1300" dirty="0"/>
              <a:t>ultiplexor select output signal.</a:t>
            </a:r>
            <a:endParaRPr lang="en-US"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1945535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50"/>
              </a:spcBef>
            </a:pPr>
            <a:r>
              <a:rPr lang="en-US" dirty="0"/>
              <a:t>The inputs</a:t>
            </a:r>
            <a:r>
              <a:rPr lang="en-US" baseline="0" dirty="0"/>
              <a:t> of this block are </a:t>
            </a:r>
            <a:r>
              <a:rPr lang="en-US" dirty="0"/>
              <a:t>the response signals (HRDATA, HREADY, and HRESP) from all the slaves.</a:t>
            </a:r>
            <a:r>
              <a:rPr lang="en-US" baseline="0" dirty="0"/>
              <a:t> This block chooses the response signals from one slave to send to the master. T</a:t>
            </a:r>
            <a:r>
              <a:rPr lang="en-US" dirty="0"/>
              <a:t>his</a:t>
            </a:r>
            <a:r>
              <a:rPr lang="en-US" baseline="0" dirty="0"/>
              <a:t> choice is controlled by a </a:t>
            </a:r>
            <a:r>
              <a:rPr lang="en-US" dirty="0"/>
              <a:t>selecting signal from the address decoder.</a:t>
            </a:r>
          </a:p>
          <a:p>
            <a:pPr lvl="1"/>
            <a:endParaRPr lang="en-US"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43084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382866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pitchFamily="100" charset="0"/>
                <a:ea typeface="MS PGothic" pitchFamily="34" charset="-128"/>
              </a:rPr>
              <a:t>One</a:t>
            </a:r>
            <a:r>
              <a:rPr lang="en-US" sz="1300" baseline="0" dirty="0">
                <a:latin typeface="Arial" pitchFamily="100" charset="0"/>
                <a:ea typeface="MS PGothic" pitchFamily="34" charset="-128"/>
              </a:rPr>
              <a:t> of t</a:t>
            </a:r>
            <a:r>
              <a:rPr lang="en-US" sz="1300" dirty="0">
                <a:latin typeface="Arial" pitchFamily="100" charset="0"/>
                <a:ea typeface="MS PGothic" pitchFamily="34" charset="-128"/>
              </a:rPr>
              <a:t>he most</a:t>
            </a:r>
            <a:r>
              <a:rPr lang="en-US" sz="1300" baseline="0" dirty="0">
                <a:latin typeface="Arial" pitchFamily="100" charset="0"/>
                <a:ea typeface="MS PGothic" pitchFamily="34" charset="-128"/>
              </a:rPr>
              <a:t> </a:t>
            </a:r>
            <a:r>
              <a:rPr lang="en-US" sz="1300" dirty="0">
                <a:latin typeface="Arial" pitchFamily="100" charset="0"/>
                <a:ea typeface="MS PGothic" pitchFamily="34" charset="-128"/>
              </a:rPr>
              <a:t>important aspects of a system on a</a:t>
            </a:r>
            <a:r>
              <a:rPr lang="en-US" sz="1300" baseline="0" dirty="0">
                <a:latin typeface="Arial" pitchFamily="100" charset="0"/>
                <a:ea typeface="MS PGothic" pitchFamily="34" charset="-128"/>
              </a:rPr>
              <a:t> chip (</a:t>
            </a:r>
            <a:r>
              <a:rPr lang="en-US" sz="1300" dirty="0">
                <a:latin typeface="Arial" pitchFamily="100" charset="0"/>
                <a:ea typeface="MS PGothic" pitchFamily="34" charset="-128"/>
              </a:rPr>
              <a:t>SoC) is not only which components or blocks it houses, but also how they interconnect.</a:t>
            </a:r>
            <a:endParaRPr lang="en-GB" dirty="0"/>
          </a:p>
          <a:p>
            <a:endParaRPr lang="en-GB" dirty="0"/>
          </a:p>
          <a:p>
            <a:r>
              <a:rPr lang="en-GB" dirty="0"/>
              <a:t>So far</a:t>
            </a:r>
            <a:r>
              <a:rPr lang="en-GB" baseline="0" dirty="0"/>
              <a:t>, we have studied the hardware architecture of the Cortex-M0, its instructions set, and its main power-saving features. This module will focus on learn the basic principles of the Arm AHB bus. A bus is a very important part of the SoC design, as it allows the processor to communicate with other parts of the system, such as memory blocks, </a:t>
            </a:r>
            <a:r>
              <a:rPr lang="en-GB" sz="1300" baseline="0" dirty="0">
                <a:cs typeface="Arial" charset="0"/>
              </a:rPr>
              <a:t>p</a:t>
            </a:r>
            <a:r>
              <a:rPr lang="en-GB" sz="1300" dirty="0">
                <a:cs typeface="Arial" charset="0"/>
              </a:rPr>
              <a:t>eripherals, and  application-specific logic.</a:t>
            </a:r>
          </a:p>
          <a:p>
            <a:pPr algn="ctr">
              <a:defRPr/>
            </a:pPr>
            <a:endParaRPr lang="en-GB" baseline="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900620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master starts a transfer by driving the address and control signals. These signals provide information about the address, direction, and width of the transfer, and indicate if the transfer forms part of a burst. </a:t>
            </a:r>
            <a:r>
              <a:rPr lang="en-GB" sz="1200" dirty="0">
                <a:latin typeface="Arial" pitchFamily="100" charset="0"/>
                <a:ea typeface="MS PGothic" pitchFamily="34" charset="-128"/>
              </a:rPr>
              <a:t>Transfers can be single, </a:t>
            </a:r>
            <a:r>
              <a:rPr lang="en-GB" sz="1200" dirty="0" err="1">
                <a:latin typeface="Arial" pitchFamily="100" charset="0"/>
                <a:ea typeface="MS PGothic" pitchFamily="34" charset="-128"/>
              </a:rPr>
              <a:t>i</a:t>
            </a:r>
            <a:r>
              <a:rPr lang="en-US" sz="1200" dirty="0" err="1">
                <a:latin typeface="Arial" pitchFamily="100" charset="0"/>
                <a:ea typeface="MS PGothic" pitchFamily="34" charset="-128"/>
              </a:rPr>
              <a:t>ncrementing</a:t>
            </a:r>
            <a:r>
              <a:rPr lang="en-US" sz="1200" dirty="0">
                <a:latin typeface="Arial" pitchFamily="100" charset="0"/>
                <a:ea typeface="MS PGothic" pitchFamily="34" charset="-128"/>
              </a:rPr>
              <a:t> bursts that do not wrap at address boundaries,  and wrapping bursts that wrap at particular address boundaries.</a:t>
            </a:r>
          </a:p>
          <a:p>
            <a:endParaRPr lang="en-US" sz="1200" dirty="0">
              <a:latin typeface="Arial" pitchFamily="100" charset="0"/>
              <a:ea typeface="MS PGothic" pitchFamily="34" charset="-128"/>
            </a:endParaRPr>
          </a:p>
          <a:p>
            <a:endParaRPr lang="en-US" sz="1200" dirty="0">
              <a:latin typeface="Arial" pitchFamily="100" charset="0"/>
              <a:ea typeface="MS PGothic" pitchFamily="34" charset="-128"/>
            </a:endParaRPr>
          </a:p>
          <a:p>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722412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Arial" pitchFamily="100" charset="0"/>
              <a:ea typeface="MS PGothic" pitchFamily="34" charset="-128"/>
            </a:endParaRP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22</a:t>
            </a:fld>
            <a:endParaRPr lang="en-US" altLang="en-US" dirty="0"/>
          </a:p>
        </p:txBody>
      </p:sp>
    </p:spTree>
    <p:extLst>
      <p:ext uri="{BB962C8B-B14F-4D97-AF65-F5344CB8AC3E}">
        <p14:creationId xmlns:p14="http://schemas.microsoft.com/office/powerpoint/2010/main" val="3445780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advanced bus transaction can be found in the AMBA 3 AHB-Lite Protocol Specification.</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23</a:t>
            </a:fld>
            <a:endParaRPr lang="en-US" altLang="en-US" dirty="0"/>
          </a:p>
        </p:txBody>
      </p:sp>
    </p:spTree>
    <p:extLst>
      <p:ext uri="{BB962C8B-B14F-4D97-AF65-F5344CB8AC3E}">
        <p14:creationId xmlns:p14="http://schemas.microsoft.com/office/powerpoint/2010/main" val="1114707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start with a basic read transfer.</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24</a:t>
            </a:fld>
            <a:endParaRPr lang="en-US" altLang="en-US" dirty="0"/>
          </a:p>
        </p:txBody>
      </p:sp>
    </p:spTree>
    <p:extLst>
      <p:ext uri="{BB962C8B-B14F-4D97-AF65-F5344CB8AC3E}">
        <p14:creationId xmlns:p14="http://schemas.microsoft.com/office/powerpoint/2010/main" val="60173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50"/>
              </a:spcBef>
              <a:buSzPct val="100000"/>
              <a:buFont typeface="+mj-lt"/>
              <a:buNone/>
            </a:pPr>
            <a:r>
              <a:rPr lang="en-US" sz="1200" dirty="0"/>
              <a:t>The address phase</a:t>
            </a:r>
            <a:r>
              <a:rPr lang="en-US" sz="1200" baseline="0" dirty="0"/>
              <a:t>: T</a:t>
            </a:r>
            <a:r>
              <a:rPr lang="en-US" sz="1200" dirty="0"/>
              <a:t>he master drives the address and control signals onto the bus after the rising edge of HCLK, and clears HWRITE to zero. </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25</a:t>
            </a:fld>
            <a:endParaRPr lang="en-US" altLang="en-US" dirty="0"/>
          </a:p>
        </p:txBody>
      </p:sp>
    </p:spTree>
    <p:extLst>
      <p:ext uri="{BB962C8B-B14F-4D97-AF65-F5344CB8AC3E}">
        <p14:creationId xmlns:p14="http://schemas.microsoft.com/office/powerpoint/2010/main" val="3004720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This response is sampled by the master on the third rising edge of </a:t>
            </a:r>
            <a:r>
              <a:rPr lang="en-US" sz="1200" b="0" dirty="0">
                <a:latin typeface="Arial" pitchFamily="100" charset="0"/>
                <a:ea typeface="MS PGothic" pitchFamily="34" charset="-128"/>
              </a:rPr>
              <a:t>HCLK</a:t>
            </a:r>
            <a:r>
              <a:rPr lang="en-US" sz="1200" dirty="0">
                <a:latin typeface="Arial" pitchFamily="100" charset="0"/>
                <a:ea typeface="MS PGothic" pitchFamily="34" charset="-128"/>
              </a:rPr>
              <a:t>. This simple example demonstrates how the address and data phases of the transfer occur during different clock cycles. The address phase of any transfer occurs during the data phase of the previous transfer. This overlapping of address and data is fundamental to the pipelined nature of the bus and enables high-performance operation while still providing adequate time for a slave to provide the response to a transfer.</a:t>
            </a:r>
            <a:endParaRPr lang="en-US" sz="12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26</a:t>
            </a:fld>
            <a:endParaRPr lang="en-US" altLang="en-US" dirty="0"/>
          </a:p>
        </p:txBody>
      </p:sp>
    </p:spTree>
    <p:extLst>
      <p:ext uri="{BB962C8B-B14F-4D97-AF65-F5344CB8AC3E}">
        <p14:creationId xmlns:p14="http://schemas.microsoft.com/office/powerpoint/2010/main" val="2471685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27</a:t>
            </a:fld>
            <a:endParaRPr lang="en-US" altLang="en-US" dirty="0"/>
          </a:p>
        </p:txBody>
      </p:sp>
    </p:spTree>
    <p:extLst>
      <p:ext uri="{BB962C8B-B14F-4D97-AF65-F5344CB8AC3E}">
        <p14:creationId xmlns:p14="http://schemas.microsoft.com/office/powerpoint/2010/main" val="4187728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28</a:t>
            </a:fld>
            <a:endParaRPr lang="en-US" altLang="en-US" dirty="0"/>
          </a:p>
        </p:txBody>
      </p:sp>
    </p:spTree>
    <p:extLst>
      <p:ext uri="{BB962C8B-B14F-4D97-AF65-F5344CB8AC3E}">
        <p14:creationId xmlns:p14="http://schemas.microsoft.com/office/powerpoint/2010/main" val="3462329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50"/>
              </a:spcBef>
            </a:pPr>
            <a:r>
              <a:rPr lang="en-US" sz="1600" dirty="0"/>
              <a:t>This is a more complicated transfer type.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29</a:t>
            </a:fld>
            <a:endParaRPr lang="en-US" altLang="en-US" dirty="0"/>
          </a:p>
        </p:txBody>
      </p:sp>
    </p:spTree>
    <p:extLst>
      <p:ext uri="{BB962C8B-B14F-4D97-AF65-F5344CB8AC3E}">
        <p14:creationId xmlns:p14="http://schemas.microsoft.com/office/powerpoint/2010/main" val="3817315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30</a:t>
            </a:fld>
            <a:endParaRPr lang="en-US" altLang="en-US" dirty="0"/>
          </a:p>
        </p:txBody>
      </p:sp>
    </p:spTree>
    <p:extLst>
      <p:ext uri="{BB962C8B-B14F-4D97-AF65-F5344CB8AC3E}">
        <p14:creationId xmlns:p14="http://schemas.microsoft.com/office/powerpoint/2010/main" val="400359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A basic building block of most on-chip communication architectures in SoC designs is the single shared bus.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The simplest bus design consists of a set of shared, parallel wires to which various components </a:t>
            </a:r>
            <a:r>
              <a:rPr lang="en-GB" sz="1200" dirty="0">
                <a:latin typeface="Arial" pitchFamily="100" charset="0"/>
                <a:ea typeface="MS PGothic" pitchFamily="34" charset="-128"/>
              </a:rPr>
              <a:t>are connected, where only </a:t>
            </a:r>
            <a:r>
              <a:rPr lang="en-US" sz="1200" dirty="0">
                <a:latin typeface="Arial" pitchFamily="100" charset="0"/>
                <a:ea typeface="MS PGothic" pitchFamily="34" charset="-128"/>
              </a:rPr>
              <a:t>one component on the bus can have control of the shared wires at any given time to perform data transfers. Such a simple bus design </a:t>
            </a:r>
            <a:r>
              <a:rPr lang="en-GB" sz="1200" dirty="0">
                <a:latin typeface="Arial" pitchFamily="100" charset="0"/>
                <a:ea typeface="MS PGothic" pitchFamily="34" charset="-128"/>
              </a:rPr>
              <a:t>limits the parallelism and </a:t>
            </a:r>
            <a:r>
              <a:rPr lang="en-US" sz="1200" dirty="0">
                <a:latin typeface="Arial" pitchFamily="100" charset="0"/>
                <a:ea typeface="MS PGothic" pitchFamily="34" charset="-128"/>
              </a:rPr>
              <a:t>achievable performance in the system, which makes it unsuitable for most SoC applications. Therefore, more advanced solutions are usually employed in such systems. One of these is the AMBA bus, which we will discuss today.</a:t>
            </a:r>
          </a:p>
          <a:p>
            <a:pPr>
              <a:spcBef>
                <a:spcPts val="1950"/>
              </a:spcBef>
            </a:pPr>
            <a:endParaRPr lang="en-US" sz="2000" dirty="0"/>
          </a:p>
          <a:p>
            <a:pPr>
              <a:spcBef>
                <a:spcPts val="1950"/>
              </a:spcBef>
            </a:pPr>
            <a:r>
              <a:rPr lang="en-US" sz="2000" dirty="0"/>
              <a:t>The bus design specification includes both hardware and software infrastructures. The </a:t>
            </a:r>
            <a:r>
              <a:rPr lang="en-US" sz="1800" dirty="0"/>
              <a:t>hardware infrastructure includes the physical implementation, such as cables or wires. F</a:t>
            </a:r>
            <a:r>
              <a:rPr lang="en-GB" sz="1800" dirty="0"/>
              <a:t>or example, the PCI uses a PCI cable to connect components inside a desktop.</a:t>
            </a:r>
            <a:r>
              <a:rPr lang="en-US" sz="1800" dirty="0"/>
              <a:t> Software infrastructure includes the bus protocol, e.g., PCI bus protocol.</a:t>
            </a:r>
          </a:p>
          <a:p>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200746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a:t>
            </a:r>
            <a:r>
              <a:rPr lang="en-GB" baseline="0" dirty="0"/>
              <a:t> diagram, we can see an example of a bus design. There are some terms that are typically used in the specifications of on-chip buses, and it is important to be familiar with the terminology used. </a:t>
            </a:r>
          </a:p>
          <a:p>
            <a:endParaRPr lang="en-GB" dirty="0"/>
          </a:p>
          <a:p>
            <a:pPr>
              <a:lnSpc>
                <a:spcPct val="90000"/>
              </a:lnSpc>
              <a:spcBef>
                <a:spcPts val="650"/>
              </a:spcBef>
              <a:buClr>
                <a:schemeClr val="tx2"/>
              </a:buClr>
              <a:buSzPct val="80000"/>
            </a:pPr>
            <a:r>
              <a:rPr lang="en-US" sz="1200" dirty="0">
                <a:cs typeface="Times New Roman" pitchFamily="18" charset="0"/>
              </a:rPr>
              <a:t>A “master” (or initiator) refers to the IP component that initiates a read or write data transfer (e.g., processor or DSP).</a:t>
            </a:r>
          </a:p>
          <a:p>
            <a:pPr>
              <a:lnSpc>
                <a:spcPct val="90000"/>
              </a:lnSpc>
              <a:spcBef>
                <a:spcPts val="650"/>
              </a:spcBef>
              <a:buClr>
                <a:schemeClr val="tx2"/>
              </a:buClr>
              <a:buSzPct val="80000"/>
            </a:pPr>
            <a:endParaRPr lang="en-US" sz="1200" b="1" dirty="0">
              <a:cs typeface="Times New Roman" pitchFamily="18" charset="0"/>
            </a:endParaRPr>
          </a:p>
          <a:p>
            <a:pPr>
              <a:lnSpc>
                <a:spcPct val="90000"/>
              </a:lnSpc>
              <a:spcBef>
                <a:spcPts val="650"/>
              </a:spcBef>
              <a:buClr>
                <a:schemeClr val="tx2"/>
              </a:buClr>
              <a:buSzPct val="80000"/>
            </a:pPr>
            <a:r>
              <a:rPr lang="en-US" sz="1200" dirty="0">
                <a:cs typeface="Times New Roman" pitchFamily="18" charset="0"/>
              </a:rPr>
              <a:t>A “slave” (or target) refers to the IP component that does not initiate transfers and only responds to incoming transfer requests (e.g., memory block).</a:t>
            </a:r>
          </a:p>
          <a:p>
            <a:pPr>
              <a:lnSpc>
                <a:spcPct val="90000"/>
              </a:lnSpc>
              <a:spcBef>
                <a:spcPts val="650"/>
              </a:spcBef>
              <a:buClr>
                <a:schemeClr val="tx2"/>
              </a:buClr>
              <a:buSzPct val="80000"/>
            </a:pPr>
            <a:endParaRPr lang="en-US" sz="1200" dirty="0">
              <a:cs typeface="Times New Roman" pitchFamily="18" charset="0"/>
            </a:endParaRPr>
          </a:p>
          <a:p>
            <a:pPr>
              <a:lnSpc>
                <a:spcPct val="90000"/>
              </a:lnSpc>
              <a:spcBef>
                <a:spcPts val="650"/>
              </a:spcBef>
              <a:buClr>
                <a:schemeClr val="tx2"/>
              </a:buClr>
              <a:buSzPct val="80000"/>
            </a:pPr>
            <a:r>
              <a:rPr lang="en-US" sz="1200" dirty="0">
                <a:cs typeface="Times New Roman" pitchFamily="18" charset="0"/>
              </a:rPr>
              <a:t>A “decoder” refers to a logic block that </a:t>
            </a:r>
            <a:r>
              <a:rPr lang="en-GB" sz="1200" dirty="0"/>
              <a:t>decodes the destination address of a data transfer initiated by a master, and selects the appropriate slave to receive the data.</a:t>
            </a:r>
            <a:endParaRPr lang="en-US" sz="1200" dirty="0"/>
          </a:p>
          <a:p>
            <a:pPr>
              <a:lnSpc>
                <a:spcPct val="90000"/>
              </a:lnSpc>
              <a:spcBef>
                <a:spcPts val="650"/>
              </a:spcBef>
              <a:buClr>
                <a:schemeClr val="tx2"/>
              </a:buClr>
              <a:buSzPct val="80000"/>
            </a:pPr>
            <a:endParaRPr lang="en-US" sz="1200" b="1" dirty="0">
              <a:cs typeface="Times New Roman" pitchFamily="18" charset="0"/>
            </a:endParaRPr>
          </a:p>
          <a:p>
            <a:r>
              <a:rPr lang="en-US" sz="900" dirty="0">
                <a:latin typeface="Arial" pitchFamily="100" charset="0"/>
                <a:ea typeface="MS PGothic" pitchFamily="34" charset="-128"/>
              </a:rPr>
              <a:t>A multiplexor is used to multiplex the read data bus and response signals from the slaves to the master. The decoder provides control for the multiplexor.</a:t>
            </a:r>
            <a:endParaRPr lang="en-US" sz="1200" b="1" dirty="0">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95289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60278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171820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3860398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142638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2143397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www.ecs.soton.ac.u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264196" y="1563688"/>
            <a:ext cx="8075318" cy="1555750"/>
          </a:xfrm>
        </p:spPr>
        <p:txBody>
          <a:bodyPr wrap="square" numCol="1" compatLnSpc="1">
            <a:prstTxWarp prst="textNoShape">
              <a:avLst/>
            </a:prstTxWarp>
          </a:bodyPr>
          <a:lstStyle/>
          <a:p>
            <a:pPr>
              <a:defRPr/>
            </a:pPr>
            <a:r>
              <a:rPr lang="en-GB" sz="6000" dirty="0"/>
              <a:t>AMBA 3 AHB-</a:t>
            </a:r>
            <a:r>
              <a:rPr lang="en-GB" sz="6000" dirty="0" err="1"/>
              <a:t>Lite</a:t>
            </a:r>
            <a:r>
              <a:rPr lang="en-GB" sz="6000" dirty="0"/>
              <a:t> Bus Architecture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 Typical Bus Operation Example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346972" cy="4086225"/>
          </a:xfrm>
        </p:spPr>
        <p:txBody>
          <a:bodyPr wrap="square" numCol="1" anchor="t" anchorCtr="0" compatLnSpc="1">
            <a:prstTxWarp prst="textNoShape">
              <a:avLst/>
            </a:prstTxWarp>
          </a:bodyPr>
          <a:lstStyle/>
          <a:p>
            <a:r>
              <a:rPr lang="en-GB" dirty="0"/>
              <a:t>The following steps illustrate a typical operation to access a peripheral:</a:t>
            </a:r>
            <a:endParaRPr lang="en-US" altLang="en-US" dirty="0">
              <a:ea typeface="ＭＳ Ｐゴシック" panose="020B0600070205080204" pitchFamily="34" charset="-128"/>
            </a:endParaRPr>
          </a:p>
          <a:p>
            <a:pPr lvl="1"/>
            <a:r>
              <a:rPr lang="en-GB" dirty="0"/>
              <a:t>The master (e.g., a processor) selects one peripheral (or one register) by giving the address to the address bus. At the same time, it sets control signals, such as read or write and transfer size.</a:t>
            </a:r>
          </a:p>
          <a:p>
            <a:pPr lvl="1"/>
            <a:r>
              <a:rPr lang="en-GB" dirty="0"/>
              <a:t>The master waits for the slave (e.g., peripheral) to respond.</a:t>
            </a:r>
            <a:endParaRPr lang="en-US" altLang="en-US" dirty="0">
              <a:ea typeface="ＭＳ Ｐゴシック" panose="020B0600070205080204" pitchFamily="34" charset="-128"/>
            </a:endParaRPr>
          </a:p>
          <a:p>
            <a:pPr lvl="1"/>
            <a:r>
              <a:rPr lang="en-GB" dirty="0"/>
              <a:t>Once the slave is ready, it sends back the requested data to the processor. At the same time, it sets the ready signal on the control bus.</a:t>
            </a:r>
          </a:p>
          <a:p>
            <a:pPr lvl="1"/>
            <a:r>
              <a:rPr lang="en-GB" dirty="0"/>
              <a:t>Finally, the master reads the transmitted data and starts another communication cycle.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702B3B2C-F8E3-40C1-8283-444176B74D55}"/>
              </a:ext>
            </a:extLst>
          </p:cNvPr>
          <p:cNvSpPr/>
          <p:nvPr/>
        </p:nvSpPr>
        <p:spPr bwMode="auto">
          <a:xfrm>
            <a:off x="7786291" y="1419225"/>
            <a:ext cx="558582" cy="4619625"/>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id="{32800261-B9E2-4A6F-8111-DFE2A80ACD4B}"/>
              </a:ext>
            </a:extLst>
          </p:cNvPr>
          <p:cNvSpPr/>
          <p:nvPr/>
        </p:nvSpPr>
        <p:spPr bwMode="auto">
          <a:xfrm>
            <a:off x="11163171" y="1419225"/>
            <a:ext cx="558582" cy="46196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cxnSp>
        <p:nvCxnSpPr>
          <p:cNvPr id="7" name="Straight Arrow Connector 6">
            <a:extLst>
              <a:ext uri="{FF2B5EF4-FFF2-40B4-BE49-F238E27FC236}">
                <a16:creationId xmlns:a16="http://schemas.microsoft.com/office/drawing/2014/main" id="{D684BDF0-5D4F-40AD-80B3-4172D1C28328}"/>
              </a:ext>
            </a:extLst>
          </p:cNvPr>
          <p:cNvCxnSpPr/>
          <p:nvPr/>
        </p:nvCxnSpPr>
        <p:spPr bwMode="auto">
          <a:xfrm>
            <a:off x="8344873" y="155257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sp>
        <p:nvSpPr>
          <p:cNvPr id="8" name="TextBox 7">
            <a:extLst>
              <a:ext uri="{FF2B5EF4-FFF2-40B4-BE49-F238E27FC236}">
                <a16:creationId xmlns:a16="http://schemas.microsoft.com/office/drawing/2014/main" id="{F187B9E7-4265-4668-8F25-76EB06325735}"/>
              </a:ext>
            </a:extLst>
          </p:cNvPr>
          <p:cNvSpPr txBox="1">
            <a:spLocks noChangeArrowheads="1"/>
          </p:cNvSpPr>
          <p:nvPr/>
        </p:nvSpPr>
        <p:spPr bwMode="auto">
          <a:xfrm>
            <a:off x="8554342" y="1624013"/>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Address bus </a:t>
            </a:r>
          </a:p>
          <a:p>
            <a:pPr eaLnBrk="1" hangingPunct="1"/>
            <a:r>
              <a:rPr lang="en-GB" sz="1100" b="0" dirty="0"/>
              <a:t>Select a peripheral</a:t>
            </a:r>
          </a:p>
        </p:txBody>
      </p:sp>
      <p:sp>
        <p:nvSpPr>
          <p:cNvPr id="9" name="TextBox 8">
            <a:extLst>
              <a:ext uri="{FF2B5EF4-FFF2-40B4-BE49-F238E27FC236}">
                <a16:creationId xmlns:a16="http://schemas.microsoft.com/office/drawing/2014/main" id="{E3F93A24-7892-48EA-8B33-3743FE80F288}"/>
              </a:ext>
            </a:extLst>
          </p:cNvPr>
          <p:cNvSpPr txBox="1">
            <a:spLocks noChangeArrowheads="1"/>
          </p:cNvSpPr>
          <p:nvPr/>
        </p:nvSpPr>
        <p:spPr bwMode="auto">
          <a:xfrm>
            <a:off x="7430830"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Processor</a:t>
            </a:r>
          </a:p>
        </p:txBody>
      </p:sp>
      <p:sp>
        <p:nvSpPr>
          <p:cNvPr id="10" name="TextBox 9">
            <a:extLst>
              <a:ext uri="{FF2B5EF4-FFF2-40B4-BE49-F238E27FC236}">
                <a16:creationId xmlns:a16="http://schemas.microsoft.com/office/drawing/2014/main" id="{4D65A1CD-B1E3-424A-A306-797C61F93475}"/>
              </a:ext>
            </a:extLst>
          </p:cNvPr>
          <p:cNvSpPr txBox="1">
            <a:spLocks noChangeArrowheads="1"/>
          </p:cNvSpPr>
          <p:nvPr/>
        </p:nvSpPr>
        <p:spPr bwMode="auto">
          <a:xfrm>
            <a:off x="10858491"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Peripheral</a:t>
            </a:r>
          </a:p>
        </p:txBody>
      </p:sp>
      <p:cxnSp>
        <p:nvCxnSpPr>
          <p:cNvPr id="11" name="Straight Arrow Connector 10">
            <a:extLst>
              <a:ext uri="{FF2B5EF4-FFF2-40B4-BE49-F238E27FC236}">
                <a16:creationId xmlns:a16="http://schemas.microsoft.com/office/drawing/2014/main" id="{9BB454FA-535F-40C4-93EB-DB84A0AA9819}"/>
              </a:ext>
            </a:extLst>
          </p:cNvPr>
          <p:cNvCxnSpPr/>
          <p:nvPr/>
        </p:nvCxnSpPr>
        <p:spPr bwMode="auto">
          <a:xfrm>
            <a:off x="8344873" y="2257426"/>
            <a:ext cx="2818299" cy="142875"/>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2" name="TextBox 11">
            <a:extLst>
              <a:ext uri="{FF2B5EF4-FFF2-40B4-BE49-F238E27FC236}">
                <a16:creationId xmlns:a16="http://schemas.microsoft.com/office/drawing/2014/main" id="{2F8CD948-9350-4C95-A214-DB06781036AD}"/>
              </a:ext>
            </a:extLst>
          </p:cNvPr>
          <p:cNvSpPr txBox="1">
            <a:spLocks noChangeArrowheads="1"/>
          </p:cNvSpPr>
          <p:nvPr/>
        </p:nvSpPr>
        <p:spPr bwMode="auto">
          <a:xfrm>
            <a:off x="8554342" y="2303464"/>
            <a:ext cx="250515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Control bus</a:t>
            </a:r>
          </a:p>
          <a:p>
            <a:pPr eaLnBrk="1" hangingPunct="1"/>
            <a:r>
              <a:rPr lang="en-GB" sz="1100" b="0" dirty="0"/>
              <a:t>Read operation, transfer size at the same time</a:t>
            </a:r>
          </a:p>
        </p:txBody>
      </p:sp>
      <p:cxnSp>
        <p:nvCxnSpPr>
          <p:cNvPr id="13" name="Straight Arrow Connector 12">
            <a:extLst>
              <a:ext uri="{FF2B5EF4-FFF2-40B4-BE49-F238E27FC236}">
                <a16:creationId xmlns:a16="http://schemas.microsoft.com/office/drawing/2014/main" id="{2BB27FA7-7AD8-45BF-8AED-210F3F49919B}"/>
              </a:ext>
            </a:extLst>
          </p:cNvPr>
          <p:cNvCxnSpPr/>
          <p:nvPr/>
        </p:nvCxnSpPr>
        <p:spPr bwMode="auto">
          <a:xfrm flipH="1">
            <a:off x="8344873" y="2892425"/>
            <a:ext cx="2818299" cy="209550"/>
          </a:xfrm>
          <a:prstGeom prst="straightConnector1">
            <a:avLst/>
          </a:prstGeom>
          <a:noFill/>
          <a:ln w="38100" cap="flat" cmpd="sng" algn="ctr">
            <a:solidFill>
              <a:schemeClr val="accent2">
                <a:lumMod val="60000"/>
                <a:lumOff val="40000"/>
              </a:schemeClr>
            </a:solidFill>
            <a:prstDash val="solid"/>
            <a:round/>
            <a:headEnd type="none" w="med" len="med"/>
            <a:tailEnd type="triangle" w="lg" len="lg"/>
          </a:ln>
          <a:effectLst/>
        </p:spPr>
      </p:cxnSp>
      <p:sp>
        <p:nvSpPr>
          <p:cNvPr id="14" name="TextBox 16">
            <a:extLst>
              <a:ext uri="{FF2B5EF4-FFF2-40B4-BE49-F238E27FC236}">
                <a16:creationId xmlns:a16="http://schemas.microsoft.com/office/drawing/2014/main" id="{26309E37-EDE6-494C-B202-874D93B78D64}"/>
              </a:ext>
            </a:extLst>
          </p:cNvPr>
          <p:cNvSpPr txBox="1">
            <a:spLocks noChangeArrowheads="1"/>
          </p:cNvSpPr>
          <p:nvPr/>
        </p:nvSpPr>
        <p:spPr bwMode="auto">
          <a:xfrm>
            <a:off x="8554342" y="3073401"/>
            <a:ext cx="288812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Data bus</a:t>
            </a:r>
          </a:p>
          <a:p>
            <a:pPr eaLnBrk="1" hangingPunct="1"/>
            <a:r>
              <a:rPr lang="en-GB" sz="1100" b="0" dirty="0"/>
              <a:t>Send data back to processor</a:t>
            </a:r>
          </a:p>
        </p:txBody>
      </p:sp>
      <p:cxnSp>
        <p:nvCxnSpPr>
          <p:cNvPr id="15" name="Straight Arrow Connector 14">
            <a:extLst>
              <a:ext uri="{FF2B5EF4-FFF2-40B4-BE49-F238E27FC236}">
                <a16:creationId xmlns:a16="http://schemas.microsoft.com/office/drawing/2014/main" id="{CBE11A20-E720-40AC-B10D-5C278AA19E34}"/>
              </a:ext>
            </a:extLst>
          </p:cNvPr>
          <p:cNvCxnSpPr/>
          <p:nvPr/>
        </p:nvCxnSpPr>
        <p:spPr bwMode="auto">
          <a:xfrm flipH="1">
            <a:off x="8344873" y="3624263"/>
            <a:ext cx="2818299" cy="2095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6" name="TextBox 18">
            <a:extLst>
              <a:ext uri="{FF2B5EF4-FFF2-40B4-BE49-F238E27FC236}">
                <a16:creationId xmlns:a16="http://schemas.microsoft.com/office/drawing/2014/main" id="{156826BF-30C1-4FEA-8D31-FB1E17156D6E}"/>
              </a:ext>
            </a:extLst>
          </p:cNvPr>
          <p:cNvSpPr txBox="1">
            <a:spLocks noChangeArrowheads="1"/>
          </p:cNvSpPr>
          <p:nvPr/>
        </p:nvSpPr>
        <p:spPr bwMode="auto">
          <a:xfrm>
            <a:off x="8605122" y="3787775"/>
            <a:ext cx="24395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Control bus</a:t>
            </a:r>
          </a:p>
          <a:p>
            <a:pPr eaLnBrk="1" hangingPunct="1"/>
            <a:r>
              <a:rPr lang="en-GB" sz="1100" b="0" dirty="0"/>
              <a:t>Set ready signal at the same time</a:t>
            </a:r>
          </a:p>
        </p:txBody>
      </p:sp>
      <p:cxnSp>
        <p:nvCxnSpPr>
          <p:cNvPr id="17" name="Straight Arrow Connector 16">
            <a:extLst>
              <a:ext uri="{FF2B5EF4-FFF2-40B4-BE49-F238E27FC236}">
                <a16:creationId xmlns:a16="http://schemas.microsoft.com/office/drawing/2014/main" id="{40D5B031-7A7B-4D42-BA0D-DF45E8EF9DD3}"/>
              </a:ext>
            </a:extLst>
          </p:cNvPr>
          <p:cNvCxnSpPr/>
          <p:nvPr/>
        </p:nvCxnSpPr>
        <p:spPr bwMode="auto">
          <a:xfrm>
            <a:off x="8344873" y="519112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cxnSp>
        <p:nvCxnSpPr>
          <p:cNvPr id="18" name="Straight Connector 17">
            <a:extLst>
              <a:ext uri="{FF2B5EF4-FFF2-40B4-BE49-F238E27FC236}">
                <a16:creationId xmlns:a16="http://schemas.microsoft.com/office/drawing/2014/main" id="{227F9B37-52B5-4560-99B4-F7CD76BA67D0}"/>
              </a:ext>
            </a:extLst>
          </p:cNvPr>
          <p:cNvCxnSpPr/>
          <p:nvPr/>
        </p:nvCxnSpPr>
        <p:spPr bwMode="auto">
          <a:xfrm>
            <a:off x="8344873" y="4673600"/>
            <a:ext cx="281829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19" name="TextBox 23">
            <a:extLst>
              <a:ext uri="{FF2B5EF4-FFF2-40B4-BE49-F238E27FC236}">
                <a16:creationId xmlns:a16="http://schemas.microsoft.com/office/drawing/2014/main" id="{A5CA16D1-F6B1-49D8-826A-ABD988F92635}"/>
              </a:ext>
            </a:extLst>
          </p:cNvPr>
          <p:cNvSpPr txBox="1">
            <a:spLocks noChangeArrowheads="1"/>
          </p:cNvSpPr>
          <p:nvPr/>
        </p:nvSpPr>
        <p:spPr bwMode="auto">
          <a:xfrm>
            <a:off x="8450665" y="4673600"/>
            <a:ext cx="260883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Processor reads the data and starts the next operation</a:t>
            </a:r>
          </a:p>
        </p:txBody>
      </p:sp>
      <p:cxnSp>
        <p:nvCxnSpPr>
          <p:cNvPr id="20" name="Straight Connector 19">
            <a:extLst>
              <a:ext uri="{FF2B5EF4-FFF2-40B4-BE49-F238E27FC236}">
                <a16:creationId xmlns:a16="http://schemas.microsoft.com/office/drawing/2014/main" id="{CF1B97E6-8632-4E56-AF7A-2826CFB64534}"/>
              </a:ext>
            </a:extLst>
          </p:cNvPr>
          <p:cNvCxnSpPr/>
          <p:nvPr/>
        </p:nvCxnSpPr>
        <p:spPr bwMode="auto">
          <a:xfrm flipV="1">
            <a:off x="9754022" y="5757863"/>
            <a:ext cx="0" cy="195262"/>
          </a:xfrm>
          <a:prstGeom prst="line">
            <a:avLst/>
          </a:prstGeom>
          <a:noFill/>
          <a:ln w="38100" cap="flat" cmpd="sng" algn="ctr">
            <a:solidFill>
              <a:schemeClr val="tx1">
                <a:lumMod val="50000"/>
                <a:lumOff val="50000"/>
              </a:schemeClr>
            </a:solidFill>
            <a:prstDash val="sysDot"/>
            <a:round/>
            <a:headEnd type="none" w="med" len="med"/>
            <a:tailEnd type="none" w="med" len="med"/>
          </a:ln>
          <a:effectLst/>
        </p:spPr>
      </p:cxnSp>
      <p:sp>
        <p:nvSpPr>
          <p:cNvPr id="21" name="TextBox 7">
            <a:extLst>
              <a:ext uri="{FF2B5EF4-FFF2-40B4-BE49-F238E27FC236}">
                <a16:creationId xmlns:a16="http://schemas.microsoft.com/office/drawing/2014/main" id="{7AC0B67A-4F01-45ED-BF05-EF922D9A5B0C}"/>
              </a:ext>
            </a:extLst>
          </p:cNvPr>
          <p:cNvSpPr txBox="1">
            <a:spLocks noChangeArrowheads="1"/>
          </p:cNvSpPr>
          <p:nvPr/>
        </p:nvSpPr>
        <p:spPr bwMode="auto">
          <a:xfrm>
            <a:off x="8554342" y="5246688"/>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Address bus </a:t>
            </a:r>
          </a:p>
          <a:p>
            <a:pPr eaLnBrk="1" hangingPunct="1"/>
            <a:r>
              <a:rPr lang="en-GB" sz="1100" b="0" dirty="0"/>
              <a:t>Select a peripheral</a:t>
            </a:r>
          </a:p>
        </p:txBody>
      </p:sp>
    </p:spTree>
    <p:extLst>
      <p:ext uri="{BB962C8B-B14F-4D97-AF65-F5344CB8AC3E}">
        <p14:creationId xmlns:p14="http://schemas.microsoft.com/office/powerpoint/2010/main" val="76210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Communication Architecture Standards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999331"/>
            <a:ext cx="11180763" cy="4086225"/>
          </a:xfrm>
        </p:spPr>
        <p:txBody>
          <a:bodyPr wrap="square" numCol="1" anchor="t" anchorCtr="0" compatLnSpc="1">
            <a:prstTxWarp prst="textNoShape">
              <a:avLst/>
            </a:prstTxWarp>
          </a:bodyPr>
          <a:lstStyle/>
          <a:p>
            <a:r>
              <a:rPr lang="en-US" dirty="0"/>
              <a:t>Why do we need communication standards?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Modular design approach</a:t>
            </a:r>
          </a:p>
          <a:p>
            <a:pPr lvl="1"/>
            <a:r>
              <a:rPr lang="en-IN" altLang="en-US" dirty="0">
                <a:ea typeface="ＭＳ Ｐゴシック" panose="020B0600070205080204" pitchFamily="34" charset="-128"/>
              </a:rPr>
              <a:t>Allows design reuse</a:t>
            </a:r>
          </a:p>
          <a:p>
            <a:pPr lvl="1"/>
            <a:r>
              <a:rPr lang="en-IN" altLang="en-US" dirty="0">
                <a:ea typeface="ＭＳ Ｐゴシック" panose="020B0600070205080204" pitchFamily="34" charset="-128"/>
              </a:rPr>
              <a:t>Facilitates IP integration into an SoC design</a:t>
            </a:r>
            <a:endParaRPr lang="en-US" altLang="en-US" dirty="0">
              <a:ea typeface="ＭＳ Ｐゴシック" panose="020B0600070205080204" pitchFamily="34" charset="-128"/>
            </a:endParaRPr>
          </a:p>
        </p:txBody>
      </p:sp>
      <p:pic>
        <p:nvPicPr>
          <p:cNvPr id="5" name="Picture 2">
            <a:extLst>
              <a:ext uri="{FF2B5EF4-FFF2-40B4-BE49-F238E27FC236}">
                <a16:creationId xmlns:a16="http://schemas.microsoft.com/office/drawing/2014/main" id="{E57EA045-0751-41D6-99DD-7528BB930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321" y="2579915"/>
            <a:ext cx="7113473" cy="35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21">
            <a:extLst>
              <a:ext uri="{FF2B5EF4-FFF2-40B4-BE49-F238E27FC236}">
                <a16:creationId xmlns:a16="http://schemas.microsoft.com/office/drawing/2014/main" id="{0E70DD45-91A2-4C32-B7D1-F7EE753465DC}"/>
              </a:ext>
            </a:extLst>
          </p:cNvPr>
          <p:cNvSpPr txBox="1">
            <a:spLocks noChangeArrowheads="1"/>
          </p:cNvSpPr>
          <p:nvPr/>
        </p:nvSpPr>
        <p:spPr bwMode="auto">
          <a:xfrm>
            <a:off x="5050768" y="6026116"/>
            <a:ext cx="552234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1000" b="0" dirty="0"/>
              <a:t>Picture source: </a:t>
            </a:r>
            <a:r>
              <a:rPr lang="en-GB" sz="1000" b="0" dirty="0">
                <a:hlinkClick r:id="rId4"/>
              </a:rPr>
              <a:t>http://www.ecs.soton.ac.uk/</a:t>
            </a:r>
            <a:r>
              <a:rPr lang="en-GB" sz="1000" b="0" dirty="0"/>
              <a:t>  (SoC Advance design Technique)</a:t>
            </a:r>
          </a:p>
        </p:txBody>
      </p:sp>
    </p:spTree>
    <p:extLst>
      <p:ext uri="{BB962C8B-B14F-4D97-AF65-F5344CB8AC3E}">
        <p14:creationId xmlns:p14="http://schemas.microsoft.com/office/powerpoint/2010/main" val="333973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 AMBA System 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AMBA: Advanced microcontroller bus architecture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AMBA protocol is an open standard on-chip interconnect specification.</a:t>
            </a:r>
          </a:p>
          <a:p>
            <a:pPr lvl="1"/>
            <a:r>
              <a:rPr lang="en-IN" altLang="en-US" dirty="0">
                <a:ea typeface="ＭＳ Ｐゴシック" panose="020B0600070205080204" pitchFamily="34" charset="-128"/>
              </a:rPr>
              <a:t>Provides the interface standard that enables IP reuse</a:t>
            </a:r>
          </a:p>
          <a:p>
            <a:pPr lvl="1"/>
            <a:r>
              <a:rPr lang="en-IN" altLang="en-US" dirty="0">
                <a:ea typeface="ＭＳ Ｐゴシック" panose="020B0600070205080204" pitchFamily="34" charset="-128"/>
              </a:rPr>
              <a:t>Facilitates right-first-time development of multiprocessor designs with large numbers of controllers and peripherals</a:t>
            </a:r>
          </a:p>
          <a:p>
            <a:pPr lvl="1"/>
            <a:r>
              <a:rPr lang="en-IN" altLang="en-US" dirty="0">
                <a:ea typeface="ＭＳ Ｐゴシック" panose="020B0600070205080204" pitchFamily="34" charset="-128"/>
              </a:rPr>
              <a:t>Widely used in modern portable mobile devices, such as tablets and smartphones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1292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 AMBA Bus Families</a:t>
            </a:r>
            <a:endParaRPr lang="en-US" dirty="0"/>
          </a:p>
        </p:txBody>
      </p:sp>
      <p:graphicFrame>
        <p:nvGraphicFramePr>
          <p:cNvPr id="6" name="Content Placeholder 3">
            <a:extLst>
              <a:ext uri="{FF2B5EF4-FFF2-40B4-BE49-F238E27FC236}">
                <a16:creationId xmlns:a16="http://schemas.microsoft.com/office/drawing/2014/main" id="{E8885199-31B5-4939-B340-82F149D75731}"/>
              </a:ext>
            </a:extLst>
          </p:cNvPr>
          <p:cNvGraphicFramePr>
            <a:graphicFrameLocks noGrp="1"/>
          </p:cNvGraphicFramePr>
          <p:nvPr>
            <p:ph idx="1"/>
            <p:extLst>
              <p:ext uri="{D42A27DB-BD31-4B8C-83A1-F6EECF244321}">
                <p14:modId xmlns:p14="http://schemas.microsoft.com/office/powerpoint/2010/main" val="94896460"/>
              </p:ext>
            </p:extLst>
          </p:nvPr>
        </p:nvGraphicFramePr>
        <p:xfrm>
          <a:off x="981750" y="1071563"/>
          <a:ext cx="9089649" cy="5019566"/>
        </p:xfrm>
        <a:graphic>
          <a:graphicData uri="http://schemas.openxmlformats.org/drawingml/2006/table">
            <a:tbl>
              <a:tblPr firstRow="1" bandRow="1">
                <a:tableStyleId>{5C22544A-7EE6-4342-B048-85BDC9FD1C3A}</a:tableStyleId>
              </a:tblPr>
              <a:tblGrid>
                <a:gridCol w="4758389">
                  <a:extLst>
                    <a:ext uri="{9D8B030D-6E8A-4147-A177-3AD203B41FA5}">
                      <a16:colId xmlns:a16="http://schemas.microsoft.com/office/drawing/2014/main" val="20000"/>
                    </a:ext>
                  </a:extLst>
                </a:gridCol>
                <a:gridCol w="4331260">
                  <a:extLst>
                    <a:ext uri="{9D8B030D-6E8A-4147-A177-3AD203B41FA5}">
                      <a16:colId xmlns:a16="http://schemas.microsoft.com/office/drawing/2014/main" val="20001"/>
                    </a:ext>
                  </a:extLst>
                </a:gridCol>
              </a:tblGrid>
              <a:tr h="480284">
                <a:tc>
                  <a:txBody>
                    <a:bodyPr/>
                    <a:lstStyle/>
                    <a:p>
                      <a:r>
                        <a:rPr lang="en-GB" sz="1800" dirty="0"/>
                        <a:t>AMBA</a:t>
                      </a:r>
                      <a:r>
                        <a:rPr lang="en-GB" sz="1800" baseline="0" dirty="0"/>
                        <a:t> family</a:t>
                      </a:r>
                      <a:endParaRPr lang="en-GB" sz="1800" dirty="0"/>
                    </a:p>
                  </a:txBody>
                  <a:tcPr marL="121872" marR="121872" marT="45717" marB="45717" anchor="ctr"/>
                </a:tc>
                <a:tc>
                  <a:txBody>
                    <a:bodyPr/>
                    <a:lstStyle/>
                    <a:p>
                      <a:r>
                        <a:rPr lang="en-GB" sz="1800" dirty="0"/>
                        <a:t>Bus</a:t>
                      </a:r>
                      <a:r>
                        <a:rPr lang="en-GB" sz="1800" baseline="0" dirty="0"/>
                        <a:t> protocol</a:t>
                      </a:r>
                      <a:endParaRPr lang="en-GB" sz="1800" dirty="0"/>
                    </a:p>
                  </a:txBody>
                  <a:tcPr marL="121872" marR="121872" marT="45717" marB="45717" anchor="ctr"/>
                </a:tc>
                <a:extLst>
                  <a:ext uri="{0D108BD9-81ED-4DB2-BD59-A6C34878D82A}">
                    <a16:rowId xmlns:a16="http://schemas.microsoft.com/office/drawing/2014/main" val="10000"/>
                  </a:ext>
                </a:extLst>
              </a:tr>
              <a:tr h="487401">
                <a:tc>
                  <a:txBody>
                    <a:bodyPr/>
                    <a:lstStyle/>
                    <a:p>
                      <a:r>
                        <a:rPr lang="en-GB" sz="1800" dirty="0"/>
                        <a:t>AMBA 5</a:t>
                      </a:r>
                    </a:p>
                  </a:txBody>
                  <a:tcPr marL="121872" marR="121872" marT="45717" marB="45717" anchor="ctr"/>
                </a:tc>
                <a:tc>
                  <a:txBody>
                    <a:bodyPr/>
                    <a:lstStyle/>
                    <a:p>
                      <a:r>
                        <a:rPr lang="en-GB" sz="1800" dirty="0"/>
                        <a:t>CHI</a:t>
                      </a:r>
                    </a:p>
                  </a:txBody>
                  <a:tcPr marL="121872" marR="121872" marT="45717" marB="45717" anchor="ctr"/>
                </a:tc>
                <a:extLst>
                  <a:ext uri="{0D108BD9-81ED-4DB2-BD59-A6C34878D82A}">
                    <a16:rowId xmlns:a16="http://schemas.microsoft.com/office/drawing/2014/main" val="10001"/>
                  </a:ext>
                </a:extLst>
              </a:tr>
              <a:tr h="487401">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AMBA 4</a:t>
                      </a:r>
                    </a:p>
                  </a:txBody>
                  <a:tcPr marL="121872" marR="121872" marT="45717" marB="45717" anchor="ctr"/>
                </a:tc>
                <a:tc>
                  <a:txBody>
                    <a:bodyPr/>
                    <a:lstStyle/>
                    <a:p>
                      <a:r>
                        <a:rPr lang="en-GB" sz="1800" dirty="0"/>
                        <a:t>ACE,  ACE-Lite</a:t>
                      </a:r>
                    </a:p>
                  </a:txBody>
                  <a:tcPr marL="121872" marR="121872" marT="45717" marB="45717" anchor="ctr"/>
                </a:tc>
                <a:extLst>
                  <a:ext uri="{0D108BD9-81ED-4DB2-BD59-A6C34878D82A}">
                    <a16:rowId xmlns:a16="http://schemas.microsoft.com/office/drawing/2014/main" val="10002"/>
                  </a:ext>
                </a:extLst>
              </a:tr>
              <a:tr h="581447">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AXI4, AXI4-Lite,</a:t>
                      </a:r>
                      <a:r>
                        <a:rPr lang="en-GB" sz="1800" baseline="0" dirty="0"/>
                        <a:t> </a:t>
                      </a:r>
                      <a:r>
                        <a:rPr lang="en-GB" sz="1800" dirty="0"/>
                        <a:t>AXI4-Stream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872" marR="121872" marT="45717" marB="45717" anchor="ctr"/>
                </a:tc>
                <a:extLst>
                  <a:ext uri="{0D108BD9-81ED-4DB2-BD59-A6C34878D82A}">
                    <a16:rowId xmlns:a16="http://schemas.microsoft.com/office/drawing/2014/main" val="10003"/>
                  </a:ext>
                </a:extLst>
              </a:tr>
              <a:tr h="487401">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AMBA 3</a:t>
                      </a:r>
                    </a:p>
                  </a:txBody>
                  <a:tcPr marL="121872" marR="121872" marT="45717" marB="45717" anchor="ctr"/>
                </a:tc>
                <a:tc>
                  <a:txBody>
                    <a:bodyPr/>
                    <a:lstStyle/>
                    <a:p>
                      <a:r>
                        <a:rPr lang="en-GB" sz="1800" dirty="0"/>
                        <a:t>AXI</a:t>
                      </a:r>
                    </a:p>
                  </a:txBody>
                  <a:tcPr marL="121872" marR="121872" marT="45717" marB="45717" anchor="ctr"/>
                </a:tc>
                <a:extLst>
                  <a:ext uri="{0D108BD9-81ED-4DB2-BD59-A6C34878D82A}">
                    <a16:rowId xmlns:a16="http://schemas.microsoft.com/office/drawing/2014/main" val="10004"/>
                  </a:ext>
                </a:extLst>
              </a:tr>
              <a:tr h="487401">
                <a:tc vMerge="1">
                  <a:txBody>
                    <a:bodyPr/>
                    <a:lstStyle/>
                    <a:p>
                      <a:endParaRPr lang="en-GB" dirty="0"/>
                    </a:p>
                  </a:txBody>
                  <a:tcPr anchor="ctr"/>
                </a:tc>
                <a:tc>
                  <a:txBody>
                    <a:bodyPr/>
                    <a:lstStyle/>
                    <a:p>
                      <a:r>
                        <a:rPr lang="en-GB" sz="1800" dirty="0"/>
                        <a:t>AHB (</a:t>
                      </a:r>
                      <a:r>
                        <a:rPr lang="en-GB" sz="1800" b="1" dirty="0"/>
                        <a:t>AHB-Lite</a:t>
                      </a:r>
                      <a:r>
                        <a:rPr lang="en-GB" sz="1800" dirty="0"/>
                        <a:t>)</a:t>
                      </a:r>
                    </a:p>
                  </a:txBody>
                  <a:tcPr marL="121872" marR="121872" marT="45717" marB="45717" anchor="ctr"/>
                </a:tc>
                <a:extLst>
                  <a:ext uri="{0D108BD9-81ED-4DB2-BD59-A6C34878D82A}">
                    <a16:rowId xmlns:a16="http://schemas.microsoft.com/office/drawing/2014/main" val="10005"/>
                  </a:ext>
                </a:extLst>
              </a:tr>
              <a:tr h="487401">
                <a:tc vMerge="1">
                  <a:txBody>
                    <a:bodyPr/>
                    <a:lstStyle/>
                    <a:p>
                      <a:endParaRPr lang="en-GB" dirty="0"/>
                    </a:p>
                  </a:txBody>
                  <a:tcPr anchor="ctr"/>
                </a:tc>
                <a:tc>
                  <a:txBody>
                    <a:bodyPr/>
                    <a:lstStyle/>
                    <a:p>
                      <a:r>
                        <a:rPr lang="en-GB" sz="1800" dirty="0"/>
                        <a:t>APB</a:t>
                      </a:r>
                    </a:p>
                  </a:txBody>
                  <a:tcPr marL="121872" marR="121872" marT="45717" marB="45717" anchor="ctr"/>
                </a:tc>
                <a:extLst>
                  <a:ext uri="{0D108BD9-81ED-4DB2-BD59-A6C34878D82A}">
                    <a16:rowId xmlns:a16="http://schemas.microsoft.com/office/drawing/2014/main" val="10006"/>
                  </a:ext>
                </a:extLst>
              </a:tr>
              <a:tr h="487401">
                <a:tc vMerge="1">
                  <a:txBody>
                    <a:bodyPr/>
                    <a:lstStyle/>
                    <a:p>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ATB</a:t>
                      </a:r>
                    </a:p>
                  </a:txBody>
                  <a:tcPr marL="121872" marR="121872" marT="45717" marB="45717" anchor="ctr"/>
                </a:tc>
                <a:extLst>
                  <a:ext uri="{0D108BD9-81ED-4DB2-BD59-A6C34878D82A}">
                    <a16:rowId xmlns:a16="http://schemas.microsoft.com/office/drawing/2014/main" val="10007"/>
                  </a:ext>
                </a:extLst>
              </a:tr>
              <a:tr h="487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AMBA 2</a:t>
                      </a:r>
                    </a:p>
                  </a:txBody>
                  <a:tcPr marL="121872" marR="121872" marT="45717" marB="4571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AHB, APB</a:t>
                      </a:r>
                    </a:p>
                  </a:txBody>
                  <a:tcPr marL="121872" marR="121872" marT="45717" marB="45717" anchor="ctr"/>
                </a:tc>
                <a:extLst>
                  <a:ext uri="{0D108BD9-81ED-4DB2-BD59-A6C34878D82A}">
                    <a16:rowId xmlns:a16="http://schemas.microsoft.com/office/drawing/2014/main" val="10008"/>
                  </a:ext>
                </a:extLst>
              </a:tr>
              <a:tr h="487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AMBA 1</a:t>
                      </a:r>
                    </a:p>
                  </a:txBody>
                  <a:tcPr marL="121872" marR="121872" marT="45717" marB="4571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ASB, APB</a:t>
                      </a:r>
                    </a:p>
                  </a:txBody>
                  <a:tcPr marL="121872" marR="121872" marT="45717" marB="45717"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641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AMBA 3 AHB-Lite 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AHB</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High-performance synthesizable designs</a:t>
            </a:r>
          </a:p>
          <a:p>
            <a:pPr lvl="1"/>
            <a:r>
              <a:rPr lang="en-IN" altLang="en-US" dirty="0">
                <a:ea typeface="ＭＳ Ｐゴシック" panose="020B0600070205080204" pitchFamily="34" charset="-128"/>
              </a:rPr>
              <a:t>Supports multiple bus masters</a:t>
            </a:r>
          </a:p>
          <a:p>
            <a:pPr lvl="1"/>
            <a:r>
              <a:rPr lang="en-IN" altLang="en-US" dirty="0">
                <a:ea typeface="ＭＳ Ｐゴシック" panose="020B0600070205080204" pitchFamily="34" charset="-128"/>
              </a:rPr>
              <a:t>Provides high-bandwidth operation</a:t>
            </a:r>
          </a:p>
          <a:p>
            <a:r>
              <a:rPr lang="en-GB" dirty="0"/>
              <a:t>AHB-Lite: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A subset of AHB</a:t>
            </a:r>
          </a:p>
          <a:p>
            <a:pPr lvl="1"/>
            <a:r>
              <a:rPr lang="en-IN" altLang="en-US" dirty="0">
                <a:ea typeface="ＭＳ Ｐゴシック" panose="020B0600070205080204" pitchFamily="34" charset="-128"/>
              </a:rPr>
              <a:t>Simplifies the design of AHB bus, e.g., typically with a single master</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85472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AHB-Lite Bus Block Diagram</a:t>
            </a:r>
            <a:endParaRPr lang="en-US" dirty="0"/>
          </a:p>
        </p:txBody>
      </p:sp>
      <p:sp>
        <p:nvSpPr>
          <p:cNvPr id="6" name="Rectangle 5">
            <a:extLst>
              <a:ext uri="{FF2B5EF4-FFF2-40B4-BE49-F238E27FC236}">
                <a16:creationId xmlns:a16="http://schemas.microsoft.com/office/drawing/2014/main" id="{EB90AAC0-A54E-49CA-ADC2-303ED63CD6AF}"/>
              </a:ext>
            </a:extLst>
          </p:cNvPr>
          <p:cNvSpPr/>
          <p:nvPr/>
        </p:nvSpPr>
        <p:spPr bwMode="auto">
          <a:xfrm>
            <a:off x="1129858" y="1092200"/>
            <a:ext cx="1167944" cy="5072063"/>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Master</a:t>
            </a:r>
          </a:p>
        </p:txBody>
      </p:sp>
      <p:sp>
        <p:nvSpPr>
          <p:cNvPr id="7" name="Flowchart: Manual Operation 6">
            <a:extLst>
              <a:ext uri="{FF2B5EF4-FFF2-40B4-BE49-F238E27FC236}">
                <a16:creationId xmlns:a16="http://schemas.microsoft.com/office/drawing/2014/main" id="{DFF6CCDC-0C25-4B40-837A-45731F4D2C33}"/>
              </a:ext>
            </a:extLst>
          </p:cNvPr>
          <p:cNvSpPr/>
          <p:nvPr/>
        </p:nvSpPr>
        <p:spPr bwMode="auto">
          <a:xfrm rot="5400000">
            <a:off x="3445831" y="4762705"/>
            <a:ext cx="1762125" cy="1040993"/>
          </a:xfrm>
          <a:prstGeom prst="flowChartManualOperation">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8" name="Straight Connector 7">
            <a:extLst>
              <a:ext uri="{FF2B5EF4-FFF2-40B4-BE49-F238E27FC236}">
                <a16:creationId xmlns:a16="http://schemas.microsoft.com/office/drawing/2014/main" id="{7D707EF6-EBDD-41BB-81E3-856A40232233}"/>
              </a:ext>
            </a:extLst>
          </p:cNvPr>
          <p:cNvCxnSpPr/>
          <p:nvPr/>
        </p:nvCxnSpPr>
        <p:spPr bwMode="auto">
          <a:xfrm>
            <a:off x="2297803" y="1512888"/>
            <a:ext cx="5033584" cy="4762"/>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906220E1-3271-4142-8630-547711639844}"/>
              </a:ext>
            </a:extLst>
          </p:cNvPr>
          <p:cNvCxnSpPr/>
          <p:nvPr/>
        </p:nvCxnSpPr>
        <p:spPr bwMode="auto">
          <a:xfrm>
            <a:off x="6920913" y="1822450"/>
            <a:ext cx="0" cy="2349500"/>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0" name="Straight Arrow Connector 9">
            <a:extLst>
              <a:ext uri="{FF2B5EF4-FFF2-40B4-BE49-F238E27FC236}">
                <a16:creationId xmlns:a16="http://schemas.microsoft.com/office/drawing/2014/main" id="{E3EA3FDA-15C0-46B1-901D-6B6AFADABC23}"/>
              </a:ext>
            </a:extLst>
          </p:cNvPr>
          <p:cNvCxnSpPr/>
          <p:nvPr/>
        </p:nvCxnSpPr>
        <p:spPr bwMode="auto">
          <a:xfrm>
            <a:off x="6920914" y="2039938"/>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1" name="Straight Connector 10">
            <a:extLst>
              <a:ext uri="{FF2B5EF4-FFF2-40B4-BE49-F238E27FC236}">
                <a16:creationId xmlns:a16="http://schemas.microsoft.com/office/drawing/2014/main" id="{526854A7-9A79-4759-A178-51476B434192}"/>
              </a:ext>
            </a:extLst>
          </p:cNvPr>
          <p:cNvCxnSpPr/>
          <p:nvPr/>
        </p:nvCxnSpPr>
        <p:spPr bwMode="auto">
          <a:xfrm>
            <a:off x="2297802" y="1806575"/>
            <a:ext cx="4623111" cy="1588"/>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88EB7C26-4885-4951-BBCC-FAAD41FB5C64}"/>
              </a:ext>
            </a:extLst>
          </p:cNvPr>
          <p:cNvCxnSpPr/>
          <p:nvPr/>
        </p:nvCxnSpPr>
        <p:spPr bwMode="auto">
          <a:xfrm>
            <a:off x="7318692" y="1508125"/>
            <a:ext cx="12695" cy="2393950"/>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3" name="Straight Arrow Connector 12">
            <a:extLst>
              <a:ext uri="{FF2B5EF4-FFF2-40B4-BE49-F238E27FC236}">
                <a16:creationId xmlns:a16="http://schemas.microsoft.com/office/drawing/2014/main" id="{1E255314-5764-43B6-A5EE-94197E98B096}"/>
              </a:ext>
            </a:extLst>
          </p:cNvPr>
          <p:cNvCxnSpPr/>
          <p:nvPr/>
        </p:nvCxnSpPr>
        <p:spPr bwMode="auto">
          <a:xfrm>
            <a:off x="5166882" y="2274888"/>
            <a:ext cx="3213962"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2B67BF3E-854D-4C87-8D94-371710BF3C47}"/>
              </a:ext>
            </a:extLst>
          </p:cNvPr>
          <p:cNvCxnSpPr/>
          <p:nvPr/>
        </p:nvCxnSpPr>
        <p:spPr bwMode="auto">
          <a:xfrm>
            <a:off x="6548526" y="3341688"/>
            <a:ext cx="1832317"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CD34D52F-1E2C-496D-B556-09FE6CCDC2CB}"/>
              </a:ext>
            </a:extLst>
          </p:cNvPr>
          <p:cNvCxnSpPr/>
          <p:nvPr/>
        </p:nvCxnSpPr>
        <p:spPr bwMode="auto">
          <a:xfrm>
            <a:off x="6193065" y="4402138"/>
            <a:ext cx="2187778"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6" name="Straight Connector 15">
            <a:extLst>
              <a:ext uri="{FF2B5EF4-FFF2-40B4-BE49-F238E27FC236}">
                <a16:creationId xmlns:a16="http://schemas.microsoft.com/office/drawing/2014/main" id="{361F7620-996B-41D8-9E94-ACDAA5171FA5}"/>
              </a:ext>
            </a:extLst>
          </p:cNvPr>
          <p:cNvCxnSpPr/>
          <p:nvPr/>
        </p:nvCxnSpPr>
        <p:spPr bwMode="auto">
          <a:xfrm>
            <a:off x="6544294" y="2632076"/>
            <a:ext cx="4232" cy="709613"/>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274119F-A659-43DF-92F8-0CC58530F9EA}"/>
              </a:ext>
            </a:extLst>
          </p:cNvPr>
          <p:cNvCxnSpPr/>
          <p:nvPr/>
        </p:nvCxnSpPr>
        <p:spPr bwMode="auto">
          <a:xfrm>
            <a:off x="6193064" y="3013075"/>
            <a:ext cx="0" cy="1389063"/>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A6612706-5048-4791-BE0E-8100100EF814}"/>
              </a:ext>
            </a:extLst>
          </p:cNvPr>
          <p:cNvCxnSpPr/>
          <p:nvPr/>
        </p:nvCxnSpPr>
        <p:spPr bwMode="auto">
          <a:xfrm>
            <a:off x="5166881" y="2632075"/>
            <a:ext cx="1381644"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DF672D1-3E84-45A0-A66E-96B1CF29EFE8}"/>
              </a:ext>
            </a:extLst>
          </p:cNvPr>
          <p:cNvCxnSpPr/>
          <p:nvPr/>
        </p:nvCxnSpPr>
        <p:spPr bwMode="auto">
          <a:xfrm>
            <a:off x="5065321" y="3013075"/>
            <a:ext cx="1127743"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20" name="Straight Arrow Connector 19">
            <a:extLst>
              <a:ext uri="{FF2B5EF4-FFF2-40B4-BE49-F238E27FC236}">
                <a16:creationId xmlns:a16="http://schemas.microsoft.com/office/drawing/2014/main" id="{B5EC3EB2-33F0-4F99-9096-61875E9A72CD}"/>
              </a:ext>
            </a:extLst>
          </p:cNvPr>
          <p:cNvCxnSpPr/>
          <p:nvPr/>
        </p:nvCxnSpPr>
        <p:spPr bwMode="auto">
          <a:xfrm flipH="1">
            <a:off x="2297802" y="5019675"/>
            <a:ext cx="1508595" cy="63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E6D21E0C-53C3-4FB3-BC4C-A230E3042FB4}"/>
              </a:ext>
            </a:extLst>
          </p:cNvPr>
          <p:cNvCxnSpPr/>
          <p:nvPr/>
        </p:nvCxnSpPr>
        <p:spPr bwMode="auto">
          <a:xfrm>
            <a:off x="4284577" y="3063875"/>
            <a:ext cx="0" cy="1525588"/>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22" name="TextBox 74">
            <a:extLst>
              <a:ext uri="{FF2B5EF4-FFF2-40B4-BE49-F238E27FC236}">
                <a16:creationId xmlns:a16="http://schemas.microsoft.com/office/drawing/2014/main" id="{FDD5E002-8735-40ED-A3F6-A1FF185D1A6A}"/>
              </a:ext>
            </a:extLst>
          </p:cNvPr>
          <p:cNvSpPr txBox="1">
            <a:spLocks noChangeArrowheads="1"/>
          </p:cNvSpPr>
          <p:nvPr/>
        </p:nvSpPr>
        <p:spPr bwMode="auto">
          <a:xfrm rot="-5400000">
            <a:off x="3661742" y="5021591"/>
            <a:ext cx="1273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Slave</a:t>
            </a:r>
          </a:p>
          <a:p>
            <a:pPr algn="ctr" eaLnBrk="1" hangingPunct="1"/>
            <a:r>
              <a:rPr lang="en-GB" dirty="0"/>
              <a:t>Multiplexor</a:t>
            </a:r>
          </a:p>
        </p:txBody>
      </p:sp>
      <p:cxnSp>
        <p:nvCxnSpPr>
          <p:cNvPr id="23" name="Straight Arrow Connector 22">
            <a:extLst>
              <a:ext uri="{FF2B5EF4-FFF2-40B4-BE49-F238E27FC236}">
                <a16:creationId xmlns:a16="http://schemas.microsoft.com/office/drawing/2014/main" id="{AC4916A7-28F5-4E16-B6F0-BB020B43C251}"/>
              </a:ext>
            </a:extLst>
          </p:cNvPr>
          <p:cNvCxnSpPr/>
          <p:nvPr/>
        </p:nvCxnSpPr>
        <p:spPr bwMode="auto">
          <a:xfrm>
            <a:off x="4341704" y="1806575"/>
            <a:ext cx="0" cy="3238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24" name="TextBox 78">
            <a:extLst>
              <a:ext uri="{FF2B5EF4-FFF2-40B4-BE49-F238E27FC236}">
                <a16:creationId xmlns:a16="http://schemas.microsoft.com/office/drawing/2014/main" id="{FFEC2597-6461-421C-A465-D29DDA9FD67F}"/>
              </a:ext>
            </a:extLst>
          </p:cNvPr>
          <p:cNvSpPr txBox="1">
            <a:spLocks noChangeArrowheads="1"/>
          </p:cNvSpPr>
          <p:nvPr/>
        </p:nvSpPr>
        <p:spPr bwMode="auto">
          <a:xfrm>
            <a:off x="2655380" y="1416050"/>
            <a:ext cx="1582648"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HWDATA [31:0]</a:t>
            </a:r>
          </a:p>
        </p:txBody>
      </p:sp>
      <p:sp>
        <p:nvSpPr>
          <p:cNvPr id="25" name="TextBox 81">
            <a:extLst>
              <a:ext uri="{FF2B5EF4-FFF2-40B4-BE49-F238E27FC236}">
                <a16:creationId xmlns:a16="http://schemas.microsoft.com/office/drawing/2014/main" id="{18DCBA42-4A01-4AC8-8D9B-08885BAA8A75}"/>
              </a:ext>
            </a:extLst>
          </p:cNvPr>
          <p:cNvSpPr txBox="1">
            <a:spLocks noChangeArrowheads="1"/>
          </p:cNvSpPr>
          <p:nvPr/>
        </p:nvSpPr>
        <p:spPr bwMode="auto">
          <a:xfrm>
            <a:off x="2655380" y="1698625"/>
            <a:ext cx="13922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HADDR [31:0]</a:t>
            </a:r>
          </a:p>
        </p:txBody>
      </p:sp>
      <p:sp>
        <p:nvSpPr>
          <p:cNvPr id="26" name="TextBox 86">
            <a:extLst>
              <a:ext uri="{FF2B5EF4-FFF2-40B4-BE49-F238E27FC236}">
                <a16:creationId xmlns:a16="http://schemas.microsoft.com/office/drawing/2014/main" id="{97391748-9F8C-4CCC-80A0-C555D9173777}"/>
              </a:ext>
            </a:extLst>
          </p:cNvPr>
          <p:cNvSpPr txBox="1">
            <a:spLocks noChangeArrowheads="1"/>
          </p:cNvSpPr>
          <p:nvPr/>
        </p:nvSpPr>
        <p:spPr bwMode="auto">
          <a:xfrm>
            <a:off x="3645593" y="3576639"/>
            <a:ext cx="139222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Multiplexor</a:t>
            </a:r>
          </a:p>
          <a:p>
            <a:pPr algn="ctr" eaLnBrk="1" hangingPunct="1"/>
            <a:r>
              <a:rPr lang="en-GB" sz="1200" dirty="0"/>
              <a:t>Select</a:t>
            </a:r>
          </a:p>
        </p:txBody>
      </p:sp>
      <p:sp>
        <p:nvSpPr>
          <p:cNvPr id="27" name="TextBox 87">
            <a:extLst>
              <a:ext uri="{FF2B5EF4-FFF2-40B4-BE49-F238E27FC236}">
                <a16:creationId xmlns:a16="http://schemas.microsoft.com/office/drawing/2014/main" id="{0A8BB490-3232-4FBC-8644-36E052FDBFC0}"/>
              </a:ext>
            </a:extLst>
          </p:cNvPr>
          <p:cNvSpPr txBox="1">
            <a:spLocks noChangeArrowheads="1"/>
          </p:cNvSpPr>
          <p:nvPr/>
        </p:nvSpPr>
        <p:spPr bwMode="auto">
          <a:xfrm>
            <a:off x="2685001" y="4837113"/>
            <a:ext cx="945780"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HRDATA </a:t>
            </a:r>
          </a:p>
          <a:p>
            <a:pPr algn="ctr" eaLnBrk="1" hangingPunct="1"/>
            <a:r>
              <a:rPr lang="en-GB" sz="1200" dirty="0"/>
              <a:t>[31:0]</a:t>
            </a:r>
          </a:p>
        </p:txBody>
      </p:sp>
      <p:sp>
        <p:nvSpPr>
          <p:cNvPr id="28" name="TextBox 95">
            <a:extLst>
              <a:ext uri="{FF2B5EF4-FFF2-40B4-BE49-F238E27FC236}">
                <a16:creationId xmlns:a16="http://schemas.microsoft.com/office/drawing/2014/main" id="{17E4415C-5AAC-4E86-81A4-BD59D3581461}"/>
              </a:ext>
            </a:extLst>
          </p:cNvPr>
          <p:cNvSpPr txBox="1">
            <a:spLocks noChangeArrowheads="1"/>
          </p:cNvSpPr>
          <p:nvPr/>
        </p:nvSpPr>
        <p:spPr bwMode="auto">
          <a:xfrm>
            <a:off x="5302295" y="2173288"/>
            <a:ext cx="78074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HSEL_1</a:t>
            </a:r>
          </a:p>
        </p:txBody>
      </p:sp>
      <p:sp>
        <p:nvSpPr>
          <p:cNvPr id="29" name="TextBox 96">
            <a:extLst>
              <a:ext uri="{FF2B5EF4-FFF2-40B4-BE49-F238E27FC236}">
                <a16:creationId xmlns:a16="http://schemas.microsoft.com/office/drawing/2014/main" id="{CC888031-D72A-432A-AE40-E76222901562}"/>
              </a:ext>
            </a:extLst>
          </p:cNvPr>
          <p:cNvSpPr txBox="1">
            <a:spLocks noChangeArrowheads="1"/>
          </p:cNvSpPr>
          <p:nvPr/>
        </p:nvSpPr>
        <p:spPr bwMode="auto">
          <a:xfrm>
            <a:off x="5302295" y="2530475"/>
            <a:ext cx="78074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HSEL_2</a:t>
            </a:r>
          </a:p>
        </p:txBody>
      </p:sp>
      <p:sp>
        <p:nvSpPr>
          <p:cNvPr id="30" name="TextBox 97">
            <a:extLst>
              <a:ext uri="{FF2B5EF4-FFF2-40B4-BE49-F238E27FC236}">
                <a16:creationId xmlns:a16="http://schemas.microsoft.com/office/drawing/2014/main" id="{9F9B7929-FB8B-4AF3-86EA-354EA0C10AD5}"/>
              </a:ext>
            </a:extLst>
          </p:cNvPr>
          <p:cNvSpPr txBox="1">
            <a:spLocks noChangeArrowheads="1"/>
          </p:cNvSpPr>
          <p:nvPr/>
        </p:nvSpPr>
        <p:spPr bwMode="auto">
          <a:xfrm>
            <a:off x="5302295" y="2911475"/>
            <a:ext cx="78074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HSEL_3</a:t>
            </a:r>
          </a:p>
        </p:txBody>
      </p:sp>
      <p:sp>
        <p:nvSpPr>
          <p:cNvPr id="31" name="Oval 30">
            <a:extLst>
              <a:ext uri="{FF2B5EF4-FFF2-40B4-BE49-F238E27FC236}">
                <a16:creationId xmlns:a16="http://schemas.microsoft.com/office/drawing/2014/main" id="{BD700818-4029-44F8-91BD-EF8A0F499FFA}"/>
              </a:ext>
            </a:extLst>
          </p:cNvPr>
          <p:cNvSpPr/>
          <p:nvPr/>
        </p:nvSpPr>
        <p:spPr bwMode="auto">
          <a:xfrm>
            <a:off x="7629719" y="1444626"/>
            <a:ext cx="165036" cy="125413"/>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2" name="Oval 31">
            <a:extLst>
              <a:ext uri="{FF2B5EF4-FFF2-40B4-BE49-F238E27FC236}">
                <a16:creationId xmlns:a16="http://schemas.microsoft.com/office/drawing/2014/main" id="{11FD7F4A-96D4-495F-B9B4-12526D8ED6CF}"/>
              </a:ext>
            </a:extLst>
          </p:cNvPr>
          <p:cNvSpPr/>
          <p:nvPr/>
        </p:nvSpPr>
        <p:spPr bwMode="auto">
          <a:xfrm>
            <a:off x="4259187" y="1744663"/>
            <a:ext cx="165036" cy="125412"/>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3" name="Rectangle 32">
            <a:extLst>
              <a:ext uri="{FF2B5EF4-FFF2-40B4-BE49-F238E27FC236}">
                <a16:creationId xmlns:a16="http://schemas.microsoft.com/office/drawing/2014/main" id="{4315D7B8-FC35-410F-9492-621BC32C615E}"/>
              </a:ext>
            </a:extLst>
          </p:cNvPr>
          <p:cNvSpPr/>
          <p:nvPr/>
        </p:nvSpPr>
        <p:spPr bwMode="auto">
          <a:xfrm>
            <a:off x="3484789" y="2143125"/>
            <a:ext cx="1682092" cy="9779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Address</a:t>
            </a:r>
          </a:p>
          <a:p>
            <a:pPr algn="ctr">
              <a:defRPr/>
            </a:pPr>
            <a:r>
              <a:rPr lang="en-GB" dirty="0">
                <a:cs typeface="+mn-cs"/>
              </a:rPr>
              <a:t>Decoder</a:t>
            </a:r>
          </a:p>
        </p:txBody>
      </p:sp>
      <p:cxnSp>
        <p:nvCxnSpPr>
          <p:cNvPr id="34" name="Straight Connector 33">
            <a:extLst>
              <a:ext uri="{FF2B5EF4-FFF2-40B4-BE49-F238E27FC236}">
                <a16:creationId xmlns:a16="http://schemas.microsoft.com/office/drawing/2014/main" id="{061DBB3E-D1BB-496F-94AC-9C5D1061D226}"/>
              </a:ext>
            </a:extLst>
          </p:cNvPr>
          <p:cNvCxnSpPr/>
          <p:nvPr/>
        </p:nvCxnSpPr>
        <p:spPr bwMode="auto">
          <a:xfrm flipV="1">
            <a:off x="2297803" y="1227139"/>
            <a:ext cx="5414435" cy="3175"/>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sp>
        <p:nvSpPr>
          <p:cNvPr id="35" name="TextBox 122">
            <a:extLst>
              <a:ext uri="{FF2B5EF4-FFF2-40B4-BE49-F238E27FC236}">
                <a16:creationId xmlns:a16="http://schemas.microsoft.com/office/drawing/2014/main" id="{95B2F0D4-67AF-4499-AAD4-9BD00D701365}"/>
              </a:ext>
            </a:extLst>
          </p:cNvPr>
          <p:cNvSpPr txBox="1">
            <a:spLocks noChangeArrowheads="1"/>
          </p:cNvSpPr>
          <p:nvPr/>
        </p:nvSpPr>
        <p:spPr bwMode="auto">
          <a:xfrm>
            <a:off x="2655380" y="1135063"/>
            <a:ext cx="1051572"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a:t>
            </a:r>
          </a:p>
        </p:txBody>
      </p:sp>
      <p:cxnSp>
        <p:nvCxnSpPr>
          <p:cNvPr id="36" name="Straight Connector 35">
            <a:extLst>
              <a:ext uri="{FF2B5EF4-FFF2-40B4-BE49-F238E27FC236}">
                <a16:creationId xmlns:a16="http://schemas.microsoft.com/office/drawing/2014/main" id="{4F8CC6DD-D28D-4AB8-956D-20B82EC28040}"/>
              </a:ext>
            </a:extLst>
          </p:cNvPr>
          <p:cNvCxnSpPr/>
          <p:nvPr/>
        </p:nvCxnSpPr>
        <p:spPr bwMode="auto">
          <a:xfrm>
            <a:off x="7699542" y="1239839"/>
            <a:ext cx="0" cy="2389187"/>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37" name="Straight Arrow Connector 36">
            <a:extLst>
              <a:ext uri="{FF2B5EF4-FFF2-40B4-BE49-F238E27FC236}">
                <a16:creationId xmlns:a16="http://schemas.microsoft.com/office/drawing/2014/main" id="{D21BB7E2-E31D-4405-B987-BC35C9108996}"/>
              </a:ext>
            </a:extLst>
          </p:cNvPr>
          <p:cNvCxnSpPr/>
          <p:nvPr/>
        </p:nvCxnSpPr>
        <p:spPr bwMode="auto">
          <a:xfrm>
            <a:off x="7712237" y="1497013"/>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45469E12-0FA4-4D0F-9184-F0366EA51BBC}"/>
              </a:ext>
            </a:extLst>
          </p:cNvPr>
          <p:cNvCxnSpPr/>
          <p:nvPr/>
        </p:nvCxnSpPr>
        <p:spPr bwMode="auto">
          <a:xfrm>
            <a:off x="7303880" y="1770063"/>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39" name="Oval 38">
            <a:extLst>
              <a:ext uri="{FF2B5EF4-FFF2-40B4-BE49-F238E27FC236}">
                <a16:creationId xmlns:a16="http://schemas.microsoft.com/office/drawing/2014/main" id="{C160ED84-A5B8-4318-B8A9-AD486AEAC875}"/>
              </a:ext>
            </a:extLst>
          </p:cNvPr>
          <p:cNvSpPr/>
          <p:nvPr/>
        </p:nvSpPr>
        <p:spPr bwMode="auto">
          <a:xfrm>
            <a:off x="7238289" y="1692276"/>
            <a:ext cx="167151"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40" name="Oval 39">
            <a:extLst>
              <a:ext uri="{FF2B5EF4-FFF2-40B4-BE49-F238E27FC236}">
                <a16:creationId xmlns:a16="http://schemas.microsoft.com/office/drawing/2014/main" id="{5C721FE7-D90D-493C-B8D9-256328CC538B}"/>
              </a:ext>
            </a:extLst>
          </p:cNvPr>
          <p:cNvSpPr/>
          <p:nvPr/>
        </p:nvSpPr>
        <p:spPr bwMode="auto">
          <a:xfrm>
            <a:off x="6838395" y="1962150"/>
            <a:ext cx="165036" cy="125413"/>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41" name="Straight Arrow Connector 40">
            <a:extLst>
              <a:ext uri="{FF2B5EF4-FFF2-40B4-BE49-F238E27FC236}">
                <a16:creationId xmlns:a16="http://schemas.microsoft.com/office/drawing/2014/main" id="{79FAED21-E0E0-43D5-92E0-A6355E9D4005}"/>
              </a:ext>
            </a:extLst>
          </p:cNvPr>
          <p:cNvCxnSpPr/>
          <p:nvPr/>
        </p:nvCxnSpPr>
        <p:spPr bwMode="auto">
          <a:xfrm>
            <a:off x="6920914" y="3095625"/>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42" name="Oval 41">
            <a:extLst>
              <a:ext uri="{FF2B5EF4-FFF2-40B4-BE49-F238E27FC236}">
                <a16:creationId xmlns:a16="http://schemas.microsoft.com/office/drawing/2014/main" id="{20B663C3-6F32-4F40-8799-8E1DE3746F4F}"/>
              </a:ext>
            </a:extLst>
          </p:cNvPr>
          <p:cNvSpPr/>
          <p:nvPr/>
        </p:nvSpPr>
        <p:spPr bwMode="auto">
          <a:xfrm>
            <a:off x="7629719" y="2501901"/>
            <a:ext cx="165036"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43" name="Straight Arrow Connector 42">
            <a:extLst>
              <a:ext uri="{FF2B5EF4-FFF2-40B4-BE49-F238E27FC236}">
                <a16:creationId xmlns:a16="http://schemas.microsoft.com/office/drawing/2014/main" id="{338C9D1A-2AA7-4236-A745-2845FA521C60}"/>
              </a:ext>
            </a:extLst>
          </p:cNvPr>
          <p:cNvCxnSpPr/>
          <p:nvPr/>
        </p:nvCxnSpPr>
        <p:spPr bwMode="auto">
          <a:xfrm>
            <a:off x="7712237" y="2554288"/>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4" name="Straight Arrow Connector 43">
            <a:extLst>
              <a:ext uri="{FF2B5EF4-FFF2-40B4-BE49-F238E27FC236}">
                <a16:creationId xmlns:a16="http://schemas.microsoft.com/office/drawing/2014/main" id="{DADD9701-731F-4CD7-8D8E-B61A580E291D}"/>
              </a:ext>
            </a:extLst>
          </p:cNvPr>
          <p:cNvCxnSpPr/>
          <p:nvPr/>
        </p:nvCxnSpPr>
        <p:spPr bwMode="auto">
          <a:xfrm>
            <a:off x="7303880" y="2825750"/>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45" name="Oval 44">
            <a:extLst>
              <a:ext uri="{FF2B5EF4-FFF2-40B4-BE49-F238E27FC236}">
                <a16:creationId xmlns:a16="http://schemas.microsoft.com/office/drawing/2014/main" id="{1ECA10CA-2E23-4096-B927-A7227C7EA08D}"/>
              </a:ext>
            </a:extLst>
          </p:cNvPr>
          <p:cNvSpPr/>
          <p:nvPr/>
        </p:nvSpPr>
        <p:spPr bwMode="auto">
          <a:xfrm>
            <a:off x="7238289" y="2747963"/>
            <a:ext cx="167151" cy="125412"/>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46" name="Oval 45">
            <a:extLst>
              <a:ext uri="{FF2B5EF4-FFF2-40B4-BE49-F238E27FC236}">
                <a16:creationId xmlns:a16="http://schemas.microsoft.com/office/drawing/2014/main" id="{BD01493C-3694-46A8-B7E2-789BC6607ED9}"/>
              </a:ext>
            </a:extLst>
          </p:cNvPr>
          <p:cNvSpPr/>
          <p:nvPr/>
        </p:nvSpPr>
        <p:spPr bwMode="auto">
          <a:xfrm>
            <a:off x="6838395" y="3019426"/>
            <a:ext cx="165036"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47" name="Straight Arrow Connector 46">
            <a:extLst>
              <a:ext uri="{FF2B5EF4-FFF2-40B4-BE49-F238E27FC236}">
                <a16:creationId xmlns:a16="http://schemas.microsoft.com/office/drawing/2014/main" id="{4704A987-F7FE-4B02-A018-803DB42A26E1}"/>
              </a:ext>
            </a:extLst>
          </p:cNvPr>
          <p:cNvCxnSpPr/>
          <p:nvPr/>
        </p:nvCxnSpPr>
        <p:spPr bwMode="auto">
          <a:xfrm>
            <a:off x="6920914" y="4171950"/>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8" name="Straight Arrow Connector 47">
            <a:extLst>
              <a:ext uri="{FF2B5EF4-FFF2-40B4-BE49-F238E27FC236}">
                <a16:creationId xmlns:a16="http://schemas.microsoft.com/office/drawing/2014/main" id="{DEC00979-2CD2-48F7-A780-1AB09D3F52F6}"/>
              </a:ext>
            </a:extLst>
          </p:cNvPr>
          <p:cNvCxnSpPr/>
          <p:nvPr/>
        </p:nvCxnSpPr>
        <p:spPr bwMode="auto">
          <a:xfrm>
            <a:off x="7712237" y="3629025"/>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9" name="Straight Arrow Connector 48">
            <a:extLst>
              <a:ext uri="{FF2B5EF4-FFF2-40B4-BE49-F238E27FC236}">
                <a16:creationId xmlns:a16="http://schemas.microsoft.com/office/drawing/2014/main" id="{3D3C5671-D841-4C94-B255-EDAA833F04FA}"/>
              </a:ext>
            </a:extLst>
          </p:cNvPr>
          <p:cNvCxnSpPr/>
          <p:nvPr/>
        </p:nvCxnSpPr>
        <p:spPr bwMode="auto">
          <a:xfrm>
            <a:off x="7303880" y="3902075"/>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50" name="Rectangle 49">
            <a:extLst>
              <a:ext uri="{FF2B5EF4-FFF2-40B4-BE49-F238E27FC236}">
                <a16:creationId xmlns:a16="http://schemas.microsoft.com/office/drawing/2014/main" id="{CBB07A50-0D62-4978-8557-73E465CB843A}"/>
              </a:ext>
            </a:extLst>
          </p:cNvPr>
          <p:cNvSpPr/>
          <p:nvPr/>
        </p:nvSpPr>
        <p:spPr bwMode="auto">
          <a:xfrm>
            <a:off x="8380843" y="1395414"/>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Slave 1</a:t>
            </a:r>
          </a:p>
        </p:txBody>
      </p:sp>
      <p:sp>
        <p:nvSpPr>
          <p:cNvPr id="51" name="Rectangle 50">
            <a:extLst>
              <a:ext uri="{FF2B5EF4-FFF2-40B4-BE49-F238E27FC236}">
                <a16:creationId xmlns:a16="http://schemas.microsoft.com/office/drawing/2014/main" id="{BB9252BF-7825-490E-84A1-DBF79135A3DD}"/>
              </a:ext>
            </a:extLst>
          </p:cNvPr>
          <p:cNvSpPr/>
          <p:nvPr/>
        </p:nvSpPr>
        <p:spPr bwMode="auto">
          <a:xfrm>
            <a:off x="8380843" y="2459039"/>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Slave 2</a:t>
            </a:r>
          </a:p>
        </p:txBody>
      </p:sp>
      <p:sp>
        <p:nvSpPr>
          <p:cNvPr id="52" name="Rectangle 51">
            <a:extLst>
              <a:ext uri="{FF2B5EF4-FFF2-40B4-BE49-F238E27FC236}">
                <a16:creationId xmlns:a16="http://schemas.microsoft.com/office/drawing/2014/main" id="{77E1000B-C2F5-49D1-9CEF-C13DD0FB7866}"/>
              </a:ext>
            </a:extLst>
          </p:cNvPr>
          <p:cNvSpPr/>
          <p:nvPr/>
        </p:nvSpPr>
        <p:spPr bwMode="auto">
          <a:xfrm>
            <a:off x="8380843" y="3543301"/>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Slave 3</a:t>
            </a:r>
          </a:p>
        </p:txBody>
      </p:sp>
      <p:cxnSp>
        <p:nvCxnSpPr>
          <p:cNvPr id="53" name="Elbow Connector 248">
            <a:extLst>
              <a:ext uri="{FF2B5EF4-FFF2-40B4-BE49-F238E27FC236}">
                <a16:creationId xmlns:a16="http://schemas.microsoft.com/office/drawing/2014/main" id="{7387500D-4102-4FE7-A3A3-33E97AD97743}"/>
              </a:ext>
            </a:extLst>
          </p:cNvPr>
          <p:cNvCxnSpPr/>
          <p:nvPr/>
        </p:nvCxnSpPr>
        <p:spPr bwMode="auto">
          <a:xfrm rot="10800000" flipV="1">
            <a:off x="4847391" y="3863976"/>
            <a:ext cx="5446172" cy="803275"/>
          </a:xfrm>
          <a:prstGeom prst="bentConnector3">
            <a:avLst>
              <a:gd name="adj1" fmla="val -337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4" name="Elbow Connector 268">
            <a:extLst>
              <a:ext uri="{FF2B5EF4-FFF2-40B4-BE49-F238E27FC236}">
                <a16:creationId xmlns:a16="http://schemas.microsoft.com/office/drawing/2014/main" id="{6D97F339-3DAB-4387-8B1A-C3910E7EB0ED}"/>
              </a:ext>
            </a:extLst>
          </p:cNvPr>
          <p:cNvCxnSpPr/>
          <p:nvPr/>
        </p:nvCxnSpPr>
        <p:spPr bwMode="auto">
          <a:xfrm rot="10800000" flipV="1">
            <a:off x="4847391" y="4171951"/>
            <a:ext cx="5446172" cy="676275"/>
          </a:xfrm>
          <a:prstGeom prst="bentConnector3">
            <a:avLst>
              <a:gd name="adj1" fmla="val -6634"/>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5" name="Elbow Connector 283">
            <a:extLst>
              <a:ext uri="{FF2B5EF4-FFF2-40B4-BE49-F238E27FC236}">
                <a16:creationId xmlns:a16="http://schemas.microsoft.com/office/drawing/2014/main" id="{CB0E6DC6-CE6F-46F6-83AF-62582F155018}"/>
              </a:ext>
            </a:extLst>
          </p:cNvPr>
          <p:cNvCxnSpPr/>
          <p:nvPr/>
        </p:nvCxnSpPr>
        <p:spPr bwMode="auto">
          <a:xfrm rot="10800000" flipV="1">
            <a:off x="4847391" y="2825750"/>
            <a:ext cx="5446172" cy="2413000"/>
          </a:xfrm>
          <a:prstGeom prst="bentConnector3">
            <a:avLst>
              <a:gd name="adj1" fmla="val -12460"/>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6" name="Elbow Connector 284">
            <a:extLst>
              <a:ext uri="{FF2B5EF4-FFF2-40B4-BE49-F238E27FC236}">
                <a16:creationId xmlns:a16="http://schemas.microsoft.com/office/drawing/2014/main" id="{1CA291B5-DCF9-4ACE-B321-274327CB4B39}"/>
              </a:ext>
            </a:extLst>
          </p:cNvPr>
          <p:cNvCxnSpPr/>
          <p:nvPr/>
        </p:nvCxnSpPr>
        <p:spPr bwMode="auto">
          <a:xfrm rot="10800000" flipV="1">
            <a:off x="4847391" y="3063875"/>
            <a:ext cx="5446172" cy="2355850"/>
          </a:xfrm>
          <a:prstGeom prst="bentConnector3">
            <a:avLst>
              <a:gd name="adj1" fmla="val -1595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7" name="Elbow Connector 293">
            <a:extLst>
              <a:ext uri="{FF2B5EF4-FFF2-40B4-BE49-F238E27FC236}">
                <a16:creationId xmlns:a16="http://schemas.microsoft.com/office/drawing/2014/main" id="{C78A7E84-4D46-41E9-A600-F429777C43C2}"/>
              </a:ext>
            </a:extLst>
          </p:cNvPr>
          <p:cNvCxnSpPr/>
          <p:nvPr/>
        </p:nvCxnSpPr>
        <p:spPr bwMode="auto">
          <a:xfrm rot="10800000" flipV="1">
            <a:off x="4847391" y="1770064"/>
            <a:ext cx="5446172" cy="4040187"/>
          </a:xfrm>
          <a:prstGeom prst="bentConnector3">
            <a:avLst>
              <a:gd name="adj1" fmla="val -2364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8" name="Elbow Connector 294">
            <a:extLst>
              <a:ext uri="{FF2B5EF4-FFF2-40B4-BE49-F238E27FC236}">
                <a16:creationId xmlns:a16="http://schemas.microsoft.com/office/drawing/2014/main" id="{798E300A-F1C4-488D-BA11-3B2E12E57CDB}"/>
              </a:ext>
            </a:extLst>
          </p:cNvPr>
          <p:cNvCxnSpPr/>
          <p:nvPr/>
        </p:nvCxnSpPr>
        <p:spPr bwMode="auto">
          <a:xfrm rot="10800000" flipV="1">
            <a:off x="4847391" y="2025650"/>
            <a:ext cx="5446172" cy="3965575"/>
          </a:xfrm>
          <a:prstGeom prst="bentConnector3">
            <a:avLst>
              <a:gd name="adj1" fmla="val -27376"/>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59" name="TextBox 300">
            <a:extLst>
              <a:ext uri="{FF2B5EF4-FFF2-40B4-BE49-F238E27FC236}">
                <a16:creationId xmlns:a16="http://schemas.microsoft.com/office/drawing/2014/main" id="{A2C975D3-C148-4ABF-9317-B6604593AF98}"/>
              </a:ext>
            </a:extLst>
          </p:cNvPr>
          <p:cNvSpPr txBox="1">
            <a:spLocks noChangeArrowheads="1"/>
          </p:cNvSpPr>
          <p:nvPr/>
        </p:nvSpPr>
        <p:spPr bwMode="auto">
          <a:xfrm>
            <a:off x="5539269" y="5686425"/>
            <a:ext cx="169690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HRDATA_1 [31:0]</a:t>
            </a:r>
          </a:p>
        </p:txBody>
      </p:sp>
      <p:sp>
        <p:nvSpPr>
          <p:cNvPr id="60" name="TextBox 301">
            <a:extLst>
              <a:ext uri="{FF2B5EF4-FFF2-40B4-BE49-F238E27FC236}">
                <a16:creationId xmlns:a16="http://schemas.microsoft.com/office/drawing/2014/main" id="{C7C4057B-D3A8-469F-931D-1D92F24CC754}"/>
              </a:ext>
            </a:extLst>
          </p:cNvPr>
          <p:cNvSpPr txBox="1">
            <a:spLocks noChangeArrowheads="1"/>
          </p:cNvSpPr>
          <p:nvPr/>
        </p:nvSpPr>
        <p:spPr bwMode="auto">
          <a:xfrm>
            <a:off x="5539269" y="5129214"/>
            <a:ext cx="169690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HRDATA_2 [31:0]</a:t>
            </a:r>
          </a:p>
        </p:txBody>
      </p:sp>
      <p:sp>
        <p:nvSpPr>
          <p:cNvPr id="61" name="TextBox 302">
            <a:extLst>
              <a:ext uri="{FF2B5EF4-FFF2-40B4-BE49-F238E27FC236}">
                <a16:creationId xmlns:a16="http://schemas.microsoft.com/office/drawing/2014/main" id="{A59A7A9A-1B94-4971-BFA5-0F9EE1D55494}"/>
              </a:ext>
            </a:extLst>
          </p:cNvPr>
          <p:cNvSpPr txBox="1">
            <a:spLocks noChangeArrowheads="1"/>
          </p:cNvSpPr>
          <p:nvPr/>
        </p:nvSpPr>
        <p:spPr bwMode="auto">
          <a:xfrm>
            <a:off x="5539269" y="4587875"/>
            <a:ext cx="169690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HRDATA_3 [31:0]</a:t>
            </a:r>
          </a:p>
        </p:txBody>
      </p:sp>
      <p:sp>
        <p:nvSpPr>
          <p:cNvPr id="62" name="TextBox 303">
            <a:extLst>
              <a:ext uri="{FF2B5EF4-FFF2-40B4-BE49-F238E27FC236}">
                <a16:creationId xmlns:a16="http://schemas.microsoft.com/office/drawing/2014/main" id="{C8EB2B41-5F7B-46C5-ACC0-6D6406679B58}"/>
              </a:ext>
            </a:extLst>
          </p:cNvPr>
          <p:cNvSpPr txBox="1">
            <a:spLocks noChangeArrowheads="1"/>
          </p:cNvSpPr>
          <p:nvPr/>
        </p:nvSpPr>
        <p:spPr bwMode="auto">
          <a:xfrm>
            <a:off x="5539269" y="4772025"/>
            <a:ext cx="1432424"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RESPONSE_3</a:t>
            </a:r>
          </a:p>
        </p:txBody>
      </p:sp>
      <p:sp>
        <p:nvSpPr>
          <p:cNvPr id="63" name="TextBox 304">
            <a:extLst>
              <a:ext uri="{FF2B5EF4-FFF2-40B4-BE49-F238E27FC236}">
                <a16:creationId xmlns:a16="http://schemas.microsoft.com/office/drawing/2014/main" id="{8B8941E5-EE55-4B25-81FF-B6E1D37E700F}"/>
              </a:ext>
            </a:extLst>
          </p:cNvPr>
          <p:cNvSpPr txBox="1">
            <a:spLocks noChangeArrowheads="1"/>
          </p:cNvSpPr>
          <p:nvPr/>
        </p:nvSpPr>
        <p:spPr bwMode="auto">
          <a:xfrm>
            <a:off x="5539270" y="5349875"/>
            <a:ext cx="1476856"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RESPONSE_2</a:t>
            </a:r>
          </a:p>
        </p:txBody>
      </p:sp>
      <p:sp>
        <p:nvSpPr>
          <p:cNvPr id="64" name="TextBox 305">
            <a:extLst>
              <a:ext uri="{FF2B5EF4-FFF2-40B4-BE49-F238E27FC236}">
                <a16:creationId xmlns:a16="http://schemas.microsoft.com/office/drawing/2014/main" id="{925710F0-080C-48CB-878E-467ACEDB5F20}"/>
              </a:ext>
            </a:extLst>
          </p:cNvPr>
          <p:cNvSpPr txBox="1">
            <a:spLocks noChangeArrowheads="1"/>
          </p:cNvSpPr>
          <p:nvPr/>
        </p:nvSpPr>
        <p:spPr bwMode="auto">
          <a:xfrm>
            <a:off x="5539269" y="5913438"/>
            <a:ext cx="146416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RESPONSE_1</a:t>
            </a:r>
          </a:p>
        </p:txBody>
      </p:sp>
      <p:cxnSp>
        <p:nvCxnSpPr>
          <p:cNvPr id="65" name="Straight Arrow Connector 64">
            <a:extLst>
              <a:ext uri="{FF2B5EF4-FFF2-40B4-BE49-F238E27FC236}">
                <a16:creationId xmlns:a16="http://schemas.microsoft.com/office/drawing/2014/main" id="{F86AD5B8-FC51-4937-87C3-F4B115FA9639}"/>
              </a:ext>
            </a:extLst>
          </p:cNvPr>
          <p:cNvCxnSpPr/>
          <p:nvPr/>
        </p:nvCxnSpPr>
        <p:spPr bwMode="auto">
          <a:xfrm flipH="1">
            <a:off x="2297802" y="5343525"/>
            <a:ext cx="1508595" cy="63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66" name="TextBox 311">
            <a:extLst>
              <a:ext uri="{FF2B5EF4-FFF2-40B4-BE49-F238E27FC236}">
                <a16:creationId xmlns:a16="http://schemas.microsoft.com/office/drawing/2014/main" id="{DCDAA1CD-9372-4D3D-A4BE-84AA6AAF8BFE}"/>
              </a:ext>
            </a:extLst>
          </p:cNvPr>
          <p:cNvSpPr txBox="1">
            <a:spLocks noChangeArrowheads="1"/>
          </p:cNvSpPr>
          <p:nvPr/>
        </p:nvSpPr>
        <p:spPr bwMode="auto">
          <a:xfrm>
            <a:off x="2522082" y="5419725"/>
            <a:ext cx="1267389"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RESPONSE</a:t>
            </a:r>
          </a:p>
        </p:txBody>
      </p:sp>
    </p:spTree>
    <p:extLst>
      <p:ext uri="{BB962C8B-B14F-4D97-AF65-F5344CB8AC3E}">
        <p14:creationId xmlns:p14="http://schemas.microsoft.com/office/powerpoint/2010/main" val="243571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AHB-Lite Master Interface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AHB-Lite master provides address and control information to initiate read and write operations.</a:t>
            </a:r>
          </a:p>
          <a:p>
            <a:r>
              <a:rPr lang="en-IN" altLang="en-US" dirty="0">
                <a:ea typeface="ＭＳ Ｐゴシック" panose="020B0600070205080204" pitchFamily="34" charset="-128"/>
              </a:rPr>
              <a:t>The master also receives the response from the slave, including data and ready and response signal.</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BC286AF-3ADF-4610-9663-FD03732E7BA4}"/>
              </a:ext>
            </a:extLst>
          </p:cNvPr>
          <p:cNvSpPr/>
          <p:nvPr/>
        </p:nvSpPr>
        <p:spPr bwMode="auto">
          <a:xfrm>
            <a:off x="5380581" y="3449639"/>
            <a:ext cx="1167944" cy="2097087"/>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Master</a:t>
            </a:r>
          </a:p>
        </p:txBody>
      </p:sp>
      <p:cxnSp>
        <p:nvCxnSpPr>
          <p:cNvPr id="6" name="Straight Arrow Connector 5">
            <a:extLst>
              <a:ext uri="{FF2B5EF4-FFF2-40B4-BE49-F238E27FC236}">
                <a16:creationId xmlns:a16="http://schemas.microsoft.com/office/drawing/2014/main" id="{9D9C1305-EA54-49EF-B9E9-333AE159903B}"/>
              </a:ext>
            </a:extLst>
          </p:cNvPr>
          <p:cNvCxnSpPr/>
          <p:nvPr/>
        </p:nvCxnSpPr>
        <p:spPr bwMode="auto">
          <a:xfrm>
            <a:off x="6548526" y="3849688"/>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BAA4D313-E27D-4477-BF18-5325AA1040E0}"/>
              </a:ext>
            </a:extLst>
          </p:cNvPr>
          <p:cNvCxnSpPr/>
          <p:nvPr/>
        </p:nvCxnSpPr>
        <p:spPr bwMode="auto">
          <a:xfrm>
            <a:off x="6548526" y="3630613"/>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3ECBE716-74A2-46F2-B340-782C6D08C81E}"/>
              </a:ext>
            </a:extLst>
          </p:cNvPr>
          <p:cNvCxnSpPr/>
          <p:nvPr/>
        </p:nvCxnSpPr>
        <p:spPr bwMode="auto">
          <a:xfrm>
            <a:off x="6548526" y="4087813"/>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A53DB5F2-429A-46D7-98F6-744B64DF4628}"/>
              </a:ext>
            </a:extLst>
          </p:cNvPr>
          <p:cNvCxnSpPr/>
          <p:nvPr/>
        </p:nvCxnSpPr>
        <p:spPr bwMode="auto">
          <a:xfrm>
            <a:off x="6548526" y="4318000"/>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0" name="Straight Arrow Connector 9">
            <a:extLst>
              <a:ext uri="{FF2B5EF4-FFF2-40B4-BE49-F238E27FC236}">
                <a16:creationId xmlns:a16="http://schemas.microsoft.com/office/drawing/2014/main" id="{DA800A5E-4CC0-4A0E-A362-E99FFE4A3ACE}"/>
              </a:ext>
            </a:extLst>
          </p:cNvPr>
          <p:cNvCxnSpPr/>
          <p:nvPr/>
        </p:nvCxnSpPr>
        <p:spPr bwMode="auto">
          <a:xfrm>
            <a:off x="6548526" y="4557713"/>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1" name="Straight Arrow Connector 10">
            <a:extLst>
              <a:ext uri="{FF2B5EF4-FFF2-40B4-BE49-F238E27FC236}">
                <a16:creationId xmlns:a16="http://schemas.microsoft.com/office/drawing/2014/main" id="{16891A0B-FDF5-46AB-97F0-CC71817C9340}"/>
              </a:ext>
            </a:extLst>
          </p:cNvPr>
          <p:cNvCxnSpPr/>
          <p:nvPr/>
        </p:nvCxnSpPr>
        <p:spPr bwMode="auto">
          <a:xfrm>
            <a:off x="6548526" y="4779963"/>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4D35661E-739B-4DC2-819B-817AFE455EF4}"/>
              </a:ext>
            </a:extLst>
          </p:cNvPr>
          <p:cNvCxnSpPr/>
          <p:nvPr/>
        </p:nvCxnSpPr>
        <p:spPr bwMode="auto">
          <a:xfrm>
            <a:off x="6548526" y="5154613"/>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04FADE10-F3B4-44E6-9464-639882C50653}"/>
              </a:ext>
            </a:extLst>
          </p:cNvPr>
          <p:cNvCxnSpPr/>
          <p:nvPr/>
        </p:nvCxnSpPr>
        <p:spPr bwMode="auto">
          <a:xfrm>
            <a:off x="6548526" y="5391150"/>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4" name="TextBox 80">
            <a:extLst>
              <a:ext uri="{FF2B5EF4-FFF2-40B4-BE49-F238E27FC236}">
                <a16:creationId xmlns:a16="http://schemas.microsoft.com/office/drawing/2014/main" id="{AA7A5FCD-FA49-4502-8013-02547C3F5AF9}"/>
              </a:ext>
            </a:extLst>
          </p:cNvPr>
          <p:cNvSpPr txBox="1">
            <a:spLocks noChangeArrowheads="1"/>
          </p:cNvSpPr>
          <p:nvPr/>
        </p:nvSpPr>
        <p:spPr bwMode="auto">
          <a:xfrm>
            <a:off x="6958998" y="5300663"/>
            <a:ext cx="147897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HWDATA [31:0]</a:t>
            </a:r>
          </a:p>
        </p:txBody>
      </p:sp>
      <p:sp>
        <p:nvSpPr>
          <p:cNvPr id="15" name="TextBox 82">
            <a:extLst>
              <a:ext uri="{FF2B5EF4-FFF2-40B4-BE49-F238E27FC236}">
                <a16:creationId xmlns:a16="http://schemas.microsoft.com/office/drawing/2014/main" id="{4B531141-6648-4177-A738-7CDC14DFEE70}"/>
              </a:ext>
            </a:extLst>
          </p:cNvPr>
          <p:cNvSpPr txBox="1">
            <a:spLocks noChangeArrowheads="1"/>
          </p:cNvSpPr>
          <p:nvPr/>
        </p:nvSpPr>
        <p:spPr bwMode="auto">
          <a:xfrm>
            <a:off x="7001315" y="5046663"/>
            <a:ext cx="136683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HADDR [31:0]</a:t>
            </a:r>
          </a:p>
        </p:txBody>
      </p:sp>
      <p:sp>
        <p:nvSpPr>
          <p:cNvPr id="16" name="TextBox 83">
            <a:extLst>
              <a:ext uri="{FF2B5EF4-FFF2-40B4-BE49-F238E27FC236}">
                <a16:creationId xmlns:a16="http://schemas.microsoft.com/office/drawing/2014/main" id="{2B8F9676-EEFE-4E8B-920C-B76F42DE05E4}"/>
              </a:ext>
            </a:extLst>
          </p:cNvPr>
          <p:cNvSpPr txBox="1">
            <a:spLocks noChangeArrowheads="1"/>
          </p:cNvSpPr>
          <p:nvPr/>
        </p:nvSpPr>
        <p:spPr bwMode="auto">
          <a:xfrm>
            <a:off x="7223478" y="3538539"/>
            <a:ext cx="833641"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HWRITE</a:t>
            </a:r>
          </a:p>
        </p:txBody>
      </p:sp>
      <p:sp>
        <p:nvSpPr>
          <p:cNvPr id="17" name="TextBox 84">
            <a:extLst>
              <a:ext uri="{FF2B5EF4-FFF2-40B4-BE49-F238E27FC236}">
                <a16:creationId xmlns:a16="http://schemas.microsoft.com/office/drawing/2014/main" id="{DF74B26C-05A8-42D1-8130-8E7422CB7D20}"/>
              </a:ext>
            </a:extLst>
          </p:cNvPr>
          <p:cNvSpPr txBox="1">
            <a:spLocks noChangeArrowheads="1"/>
          </p:cNvSpPr>
          <p:nvPr/>
        </p:nvSpPr>
        <p:spPr bwMode="auto">
          <a:xfrm>
            <a:off x="7071138" y="3754438"/>
            <a:ext cx="113197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HSIZE [1:0]</a:t>
            </a:r>
          </a:p>
        </p:txBody>
      </p:sp>
      <p:sp>
        <p:nvSpPr>
          <p:cNvPr id="18" name="TextBox 85">
            <a:extLst>
              <a:ext uri="{FF2B5EF4-FFF2-40B4-BE49-F238E27FC236}">
                <a16:creationId xmlns:a16="http://schemas.microsoft.com/office/drawing/2014/main" id="{995DFCEB-3040-4041-A56D-1CBB4BE6E467}"/>
              </a:ext>
            </a:extLst>
          </p:cNvPr>
          <p:cNvSpPr txBox="1">
            <a:spLocks noChangeArrowheads="1"/>
          </p:cNvSpPr>
          <p:nvPr/>
        </p:nvSpPr>
        <p:spPr bwMode="auto">
          <a:xfrm>
            <a:off x="7001315" y="3995739"/>
            <a:ext cx="1366833"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HBURST [2:0]</a:t>
            </a:r>
          </a:p>
        </p:txBody>
      </p:sp>
      <p:sp>
        <p:nvSpPr>
          <p:cNvPr id="19" name="TextBox 88">
            <a:extLst>
              <a:ext uri="{FF2B5EF4-FFF2-40B4-BE49-F238E27FC236}">
                <a16:creationId xmlns:a16="http://schemas.microsoft.com/office/drawing/2014/main" id="{022EC2FB-25E4-473F-899C-B935CF2A0533}"/>
              </a:ext>
            </a:extLst>
          </p:cNvPr>
          <p:cNvSpPr txBox="1">
            <a:spLocks noChangeArrowheads="1"/>
          </p:cNvSpPr>
          <p:nvPr/>
        </p:nvSpPr>
        <p:spPr bwMode="auto">
          <a:xfrm>
            <a:off x="7071137" y="4217988"/>
            <a:ext cx="122718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HPROT [3:0]</a:t>
            </a:r>
          </a:p>
        </p:txBody>
      </p:sp>
      <p:sp>
        <p:nvSpPr>
          <p:cNvPr id="20" name="TextBox 89">
            <a:extLst>
              <a:ext uri="{FF2B5EF4-FFF2-40B4-BE49-F238E27FC236}">
                <a16:creationId xmlns:a16="http://schemas.microsoft.com/office/drawing/2014/main" id="{D5DF3AC0-61A1-4A68-9A94-37C0553AD9D6}"/>
              </a:ext>
            </a:extLst>
          </p:cNvPr>
          <p:cNvSpPr txBox="1">
            <a:spLocks noChangeArrowheads="1"/>
          </p:cNvSpPr>
          <p:nvPr/>
        </p:nvSpPr>
        <p:spPr bwMode="auto">
          <a:xfrm>
            <a:off x="7030937" y="4445000"/>
            <a:ext cx="1366833"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HTRANS [1:0]</a:t>
            </a:r>
          </a:p>
        </p:txBody>
      </p:sp>
      <p:sp>
        <p:nvSpPr>
          <p:cNvPr id="21" name="TextBox 90">
            <a:extLst>
              <a:ext uri="{FF2B5EF4-FFF2-40B4-BE49-F238E27FC236}">
                <a16:creationId xmlns:a16="http://schemas.microsoft.com/office/drawing/2014/main" id="{09A19DD3-9AAE-49DB-A622-6C2BFC532460}"/>
              </a:ext>
            </a:extLst>
          </p:cNvPr>
          <p:cNvSpPr txBox="1">
            <a:spLocks noChangeArrowheads="1"/>
          </p:cNvSpPr>
          <p:nvPr/>
        </p:nvSpPr>
        <p:spPr bwMode="auto">
          <a:xfrm>
            <a:off x="7062673" y="4673600"/>
            <a:ext cx="1322401"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HMASTLOCK</a:t>
            </a:r>
          </a:p>
        </p:txBody>
      </p:sp>
      <p:cxnSp>
        <p:nvCxnSpPr>
          <p:cNvPr id="22" name="Straight Arrow Connector 21">
            <a:extLst>
              <a:ext uri="{FF2B5EF4-FFF2-40B4-BE49-F238E27FC236}">
                <a16:creationId xmlns:a16="http://schemas.microsoft.com/office/drawing/2014/main" id="{7AD30031-E6B9-4145-95B5-E0C1FCF206FC}"/>
              </a:ext>
            </a:extLst>
          </p:cNvPr>
          <p:cNvCxnSpPr/>
          <p:nvPr/>
        </p:nvCxnSpPr>
        <p:spPr bwMode="auto">
          <a:xfrm>
            <a:off x="2962176" y="5276850"/>
            <a:ext cx="2418406"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3" name="Straight Arrow Connector 22">
            <a:extLst>
              <a:ext uri="{FF2B5EF4-FFF2-40B4-BE49-F238E27FC236}">
                <a16:creationId xmlns:a16="http://schemas.microsoft.com/office/drawing/2014/main" id="{DA07B36C-5A36-4C6A-B893-984745C7798C}"/>
              </a:ext>
            </a:extLst>
          </p:cNvPr>
          <p:cNvCxnSpPr/>
          <p:nvPr/>
        </p:nvCxnSpPr>
        <p:spPr bwMode="auto">
          <a:xfrm>
            <a:off x="2962176" y="4725988"/>
            <a:ext cx="241840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4" name="Straight Arrow Connector 23">
            <a:extLst>
              <a:ext uri="{FF2B5EF4-FFF2-40B4-BE49-F238E27FC236}">
                <a16:creationId xmlns:a16="http://schemas.microsoft.com/office/drawing/2014/main" id="{AA02B7DC-29FF-4786-9A18-BCAADD514512}"/>
              </a:ext>
            </a:extLst>
          </p:cNvPr>
          <p:cNvCxnSpPr/>
          <p:nvPr/>
        </p:nvCxnSpPr>
        <p:spPr bwMode="auto">
          <a:xfrm>
            <a:off x="2962176" y="4510088"/>
            <a:ext cx="241840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5" name="Straight Arrow Connector 24">
            <a:extLst>
              <a:ext uri="{FF2B5EF4-FFF2-40B4-BE49-F238E27FC236}">
                <a16:creationId xmlns:a16="http://schemas.microsoft.com/office/drawing/2014/main" id="{D694C86D-D012-45C6-9A7E-0ABF3693CEB2}"/>
              </a:ext>
            </a:extLst>
          </p:cNvPr>
          <p:cNvCxnSpPr/>
          <p:nvPr/>
        </p:nvCxnSpPr>
        <p:spPr bwMode="auto">
          <a:xfrm>
            <a:off x="2962176" y="4002088"/>
            <a:ext cx="241840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B1E157D2-B6AF-457A-B685-E0529C1AAB16}"/>
              </a:ext>
            </a:extLst>
          </p:cNvPr>
          <p:cNvCxnSpPr/>
          <p:nvPr/>
        </p:nvCxnSpPr>
        <p:spPr bwMode="auto">
          <a:xfrm>
            <a:off x="2962176" y="3784600"/>
            <a:ext cx="241840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7" name="TextBox 100">
            <a:extLst>
              <a:ext uri="{FF2B5EF4-FFF2-40B4-BE49-F238E27FC236}">
                <a16:creationId xmlns:a16="http://schemas.microsoft.com/office/drawing/2014/main" id="{240CF0A0-712B-412D-9F9E-0FB8999EF6A8}"/>
              </a:ext>
            </a:extLst>
          </p:cNvPr>
          <p:cNvSpPr txBox="1">
            <a:spLocks noChangeArrowheads="1"/>
          </p:cNvSpPr>
          <p:nvPr/>
        </p:nvSpPr>
        <p:spPr bwMode="auto">
          <a:xfrm>
            <a:off x="3628656" y="3692525"/>
            <a:ext cx="8907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HREADY</a:t>
            </a:r>
          </a:p>
        </p:txBody>
      </p:sp>
      <p:sp>
        <p:nvSpPr>
          <p:cNvPr id="28" name="TextBox 101">
            <a:extLst>
              <a:ext uri="{FF2B5EF4-FFF2-40B4-BE49-F238E27FC236}">
                <a16:creationId xmlns:a16="http://schemas.microsoft.com/office/drawing/2014/main" id="{B69EC494-3DC9-4247-BEFD-2D3E9976608E}"/>
              </a:ext>
            </a:extLst>
          </p:cNvPr>
          <p:cNvSpPr txBox="1">
            <a:spLocks noChangeArrowheads="1"/>
          </p:cNvSpPr>
          <p:nvPr/>
        </p:nvSpPr>
        <p:spPr bwMode="auto">
          <a:xfrm>
            <a:off x="3696374" y="3914775"/>
            <a:ext cx="738427"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HRESP</a:t>
            </a:r>
          </a:p>
        </p:txBody>
      </p:sp>
      <p:sp>
        <p:nvSpPr>
          <p:cNvPr id="29" name="TextBox 102">
            <a:extLst>
              <a:ext uri="{FF2B5EF4-FFF2-40B4-BE49-F238E27FC236}">
                <a16:creationId xmlns:a16="http://schemas.microsoft.com/office/drawing/2014/main" id="{7AA62F2B-DB41-4C5F-9B7E-EF932D63C8CD}"/>
              </a:ext>
            </a:extLst>
          </p:cNvPr>
          <p:cNvSpPr txBox="1">
            <a:spLocks noChangeArrowheads="1"/>
          </p:cNvSpPr>
          <p:nvPr/>
        </p:nvSpPr>
        <p:spPr bwMode="auto">
          <a:xfrm>
            <a:off x="3565191" y="4416425"/>
            <a:ext cx="994445"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HRESETn</a:t>
            </a:r>
          </a:p>
        </p:txBody>
      </p:sp>
      <p:sp>
        <p:nvSpPr>
          <p:cNvPr id="30" name="TextBox 103">
            <a:extLst>
              <a:ext uri="{FF2B5EF4-FFF2-40B4-BE49-F238E27FC236}">
                <a16:creationId xmlns:a16="http://schemas.microsoft.com/office/drawing/2014/main" id="{BBAAD51D-43B7-44FA-9E70-13248F8E846D}"/>
              </a:ext>
            </a:extLst>
          </p:cNvPr>
          <p:cNvSpPr txBox="1">
            <a:spLocks noChangeArrowheads="1"/>
          </p:cNvSpPr>
          <p:nvPr/>
        </p:nvSpPr>
        <p:spPr bwMode="auto">
          <a:xfrm>
            <a:off x="3738690" y="4651375"/>
            <a:ext cx="564929"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HCLK</a:t>
            </a:r>
          </a:p>
        </p:txBody>
      </p:sp>
      <p:sp>
        <p:nvSpPr>
          <p:cNvPr id="31" name="TextBox 106">
            <a:extLst>
              <a:ext uri="{FF2B5EF4-FFF2-40B4-BE49-F238E27FC236}">
                <a16:creationId xmlns:a16="http://schemas.microsoft.com/office/drawing/2014/main" id="{29443094-AF0C-4DAE-A1FA-1177DB0F8017}"/>
              </a:ext>
            </a:extLst>
          </p:cNvPr>
          <p:cNvSpPr txBox="1">
            <a:spLocks noChangeArrowheads="1"/>
          </p:cNvSpPr>
          <p:nvPr/>
        </p:nvSpPr>
        <p:spPr bwMode="auto">
          <a:xfrm>
            <a:off x="3366302" y="5192713"/>
            <a:ext cx="147897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 [31:0]</a:t>
            </a:r>
          </a:p>
        </p:txBody>
      </p:sp>
      <p:sp>
        <p:nvSpPr>
          <p:cNvPr id="32" name="Right Brace 31">
            <a:extLst>
              <a:ext uri="{FF2B5EF4-FFF2-40B4-BE49-F238E27FC236}">
                <a16:creationId xmlns:a16="http://schemas.microsoft.com/office/drawing/2014/main" id="{5B94286C-D6A6-404F-8D00-BED7709C4FF5}"/>
              </a:ext>
            </a:extLst>
          </p:cNvPr>
          <p:cNvSpPr/>
          <p:nvPr/>
        </p:nvSpPr>
        <p:spPr bwMode="auto">
          <a:xfrm>
            <a:off x="9445110" y="3513138"/>
            <a:ext cx="173499" cy="1346200"/>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3" name="Right Brace 32">
            <a:extLst>
              <a:ext uri="{FF2B5EF4-FFF2-40B4-BE49-F238E27FC236}">
                <a16:creationId xmlns:a16="http://schemas.microsoft.com/office/drawing/2014/main" id="{4C982538-AFAC-42AB-8237-3A4F6086D207}"/>
              </a:ext>
            </a:extLst>
          </p:cNvPr>
          <p:cNvSpPr/>
          <p:nvPr/>
        </p:nvSpPr>
        <p:spPr bwMode="auto">
          <a:xfrm flipH="1">
            <a:off x="2479764" y="3692525"/>
            <a:ext cx="135414" cy="407988"/>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4" name="Right Brace 33">
            <a:extLst>
              <a:ext uri="{FF2B5EF4-FFF2-40B4-BE49-F238E27FC236}">
                <a16:creationId xmlns:a16="http://schemas.microsoft.com/office/drawing/2014/main" id="{76AF4960-8C02-45CB-B520-5081D45D2ABB}"/>
              </a:ext>
            </a:extLst>
          </p:cNvPr>
          <p:cNvSpPr/>
          <p:nvPr/>
        </p:nvSpPr>
        <p:spPr bwMode="auto">
          <a:xfrm flipH="1">
            <a:off x="2479764" y="4416425"/>
            <a:ext cx="135414" cy="407988"/>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5" name="TextBox 13">
            <a:extLst>
              <a:ext uri="{FF2B5EF4-FFF2-40B4-BE49-F238E27FC236}">
                <a16:creationId xmlns:a16="http://schemas.microsoft.com/office/drawing/2014/main" id="{6D9C3E59-391A-4F7A-880E-3AF62742EF7C}"/>
              </a:ext>
            </a:extLst>
          </p:cNvPr>
          <p:cNvSpPr txBox="1">
            <a:spLocks noChangeArrowheads="1"/>
          </p:cNvSpPr>
          <p:nvPr/>
        </p:nvSpPr>
        <p:spPr bwMode="auto">
          <a:xfrm>
            <a:off x="9618608" y="3983039"/>
            <a:ext cx="1472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CONTROL signals</a:t>
            </a:r>
          </a:p>
        </p:txBody>
      </p:sp>
      <p:sp>
        <p:nvSpPr>
          <p:cNvPr id="36" name="TextBox 109">
            <a:extLst>
              <a:ext uri="{FF2B5EF4-FFF2-40B4-BE49-F238E27FC236}">
                <a16:creationId xmlns:a16="http://schemas.microsoft.com/office/drawing/2014/main" id="{D57DA527-9172-43B0-A093-1D44EA491780}"/>
              </a:ext>
            </a:extLst>
          </p:cNvPr>
          <p:cNvSpPr txBox="1">
            <a:spLocks noChangeArrowheads="1"/>
          </p:cNvSpPr>
          <p:nvPr/>
        </p:nvSpPr>
        <p:spPr bwMode="auto">
          <a:xfrm>
            <a:off x="9483194" y="4962526"/>
            <a:ext cx="147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Address </a:t>
            </a:r>
          </a:p>
        </p:txBody>
      </p:sp>
      <p:sp>
        <p:nvSpPr>
          <p:cNvPr id="37" name="TextBox 110">
            <a:extLst>
              <a:ext uri="{FF2B5EF4-FFF2-40B4-BE49-F238E27FC236}">
                <a16:creationId xmlns:a16="http://schemas.microsoft.com/office/drawing/2014/main" id="{936E2131-4D2B-4369-9FB1-421B7AE2C35B}"/>
              </a:ext>
            </a:extLst>
          </p:cNvPr>
          <p:cNvSpPr txBox="1">
            <a:spLocks noChangeArrowheads="1"/>
          </p:cNvSpPr>
          <p:nvPr/>
        </p:nvSpPr>
        <p:spPr bwMode="auto">
          <a:xfrm>
            <a:off x="9483194" y="5205414"/>
            <a:ext cx="147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Data </a:t>
            </a:r>
          </a:p>
        </p:txBody>
      </p:sp>
      <p:sp>
        <p:nvSpPr>
          <p:cNvPr id="38" name="TextBox 111">
            <a:extLst>
              <a:ext uri="{FF2B5EF4-FFF2-40B4-BE49-F238E27FC236}">
                <a16:creationId xmlns:a16="http://schemas.microsoft.com/office/drawing/2014/main" id="{E3C0F9EF-DAC3-4E7D-8DCB-655494C7FB8B}"/>
              </a:ext>
            </a:extLst>
          </p:cNvPr>
          <p:cNvSpPr txBox="1">
            <a:spLocks noChangeArrowheads="1"/>
          </p:cNvSpPr>
          <p:nvPr/>
        </p:nvSpPr>
        <p:spPr bwMode="auto">
          <a:xfrm>
            <a:off x="1193334" y="3641725"/>
            <a:ext cx="14726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Transfer response </a:t>
            </a:r>
          </a:p>
        </p:txBody>
      </p:sp>
      <p:sp>
        <p:nvSpPr>
          <p:cNvPr id="39" name="TextBox 112">
            <a:extLst>
              <a:ext uri="{FF2B5EF4-FFF2-40B4-BE49-F238E27FC236}">
                <a16:creationId xmlns:a16="http://schemas.microsoft.com/office/drawing/2014/main" id="{317D15B3-B637-4DD7-A41B-C96B15D31091}"/>
              </a:ext>
            </a:extLst>
          </p:cNvPr>
          <p:cNvSpPr txBox="1">
            <a:spLocks noChangeArrowheads="1"/>
          </p:cNvSpPr>
          <p:nvPr/>
        </p:nvSpPr>
        <p:spPr bwMode="auto">
          <a:xfrm>
            <a:off x="1385877" y="4340226"/>
            <a:ext cx="122930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Global signals</a:t>
            </a:r>
          </a:p>
        </p:txBody>
      </p:sp>
      <p:sp>
        <p:nvSpPr>
          <p:cNvPr id="40" name="TextBox 113">
            <a:extLst>
              <a:ext uri="{FF2B5EF4-FFF2-40B4-BE49-F238E27FC236}">
                <a16:creationId xmlns:a16="http://schemas.microsoft.com/office/drawing/2014/main" id="{C186AD4D-C539-4E6E-9E54-67945EA1107D}"/>
              </a:ext>
            </a:extLst>
          </p:cNvPr>
          <p:cNvSpPr txBox="1">
            <a:spLocks noChangeArrowheads="1"/>
          </p:cNvSpPr>
          <p:nvPr/>
        </p:nvSpPr>
        <p:spPr bwMode="auto">
          <a:xfrm>
            <a:off x="1487437" y="5129214"/>
            <a:ext cx="12293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Data </a:t>
            </a:r>
          </a:p>
        </p:txBody>
      </p:sp>
    </p:spTree>
    <p:extLst>
      <p:ext uri="{BB962C8B-B14F-4D97-AF65-F5344CB8AC3E}">
        <p14:creationId xmlns:p14="http://schemas.microsoft.com/office/powerpoint/2010/main" val="428964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AHB-Lite Slave Interface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An AHB-Lite slave responds to transfer initiated by the master in the system.</a:t>
            </a:r>
          </a:p>
          <a:p>
            <a:r>
              <a:rPr lang="en-IN" altLang="en-US" dirty="0">
                <a:ea typeface="ＭＳ Ｐゴシック" panose="020B0600070205080204" pitchFamily="34" charset="-128"/>
              </a:rPr>
              <a:t>The signal HSELx is the output from the address decoder, which is used to select one slave at a time.</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3DF3E206-CB7B-4FAA-B150-5AED30C57759}"/>
              </a:ext>
            </a:extLst>
          </p:cNvPr>
          <p:cNvCxnSpPr/>
          <p:nvPr/>
        </p:nvCxnSpPr>
        <p:spPr bwMode="auto">
          <a:xfrm>
            <a:off x="3560960" y="3763963"/>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6" name="Straight Arrow Connector 5">
            <a:extLst>
              <a:ext uri="{FF2B5EF4-FFF2-40B4-BE49-F238E27FC236}">
                <a16:creationId xmlns:a16="http://schemas.microsoft.com/office/drawing/2014/main" id="{6E120B99-9074-4653-A1A2-F905810EC6A8}"/>
              </a:ext>
            </a:extLst>
          </p:cNvPr>
          <p:cNvCxnSpPr/>
          <p:nvPr/>
        </p:nvCxnSpPr>
        <p:spPr bwMode="auto">
          <a:xfrm>
            <a:off x="3560960" y="3544888"/>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AE2F488D-4E15-416D-9DFB-3A57D923376C}"/>
              </a:ext>
            </a:extLst>
          </p:cNvPr>
          <p:cNvCxnSpPr/>
          <p:nvPr/>
        </p:nvCxnSpPr>
        <p:spPr bwMode="auto">
          <a:xfrm>
            <a:off x="3560960" y="4002088"/>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BFEEDD8E-A6E6-494E-8E40-70FA6E52660A}"/>
              </a:ext>
            </a:extLst>
          </p:cNvPr>
          <p:cNvCxnSpPr/>
          <p:nvPr/>
        </p:nvCxnSpPr>
        <p:spPr bwMode="auto">
          <a:xfrm>
            <a:off x="3560960" y="4232275"/>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F48811B1-D14B-4B40-9C4A-FD1CC7B20506}"/>
              </a:ext>
            </a:extLst>
          </p:cNvPr>
          <p:cNvCxnSpPr/>
          <p:nvPr/>
        </p:nvCxnSpPr>
        <p:spPr bwMode="auto">
          <a:xfrm>
            <a:off x="3560960" y="4471988"/>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0" name="Straight Arrow Connector 9">
            <a:extLst>
              <a:ext uri="{FF2B5EF4-FFF2-40B4-BE49-F238E27FC236}">
                <a16:creationId xmlns:a16="http://schemas.microsoft.com/office/drawing/2014/main" id="{A534F4B8-771C-4981-AE15-3FF9D4606A9D}"/>
              </a:ext>
            </a:extLst>
          </p:cNvPr>
          <p:cNvCxnSpPr/>
          <p:nvPr/>
        </p:nvCxnSpPr>
        <p:spPr bwMode="auto">
          <a:xfrm>
            <a:off x="3560960" y="4694238"/>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1" name="Straight Arrow Connector 10">
            <a:extLst>
              <a:ext uri="{FF2B5EF4-FFF2-40B4-BE49-F238E27FC236}">
                <a16:creationId xmlns:a16="http://schemas.microsoft.com/office/drawing/2014/main" id="{F42C3740-198F-463E-81CE-67E706F466F0}"/>
              </a:ext>
            </a:extLst>
          </p:cNvPr>
          <p:cNvCxnSpPr/>
          <p:nvPr/>
        </p:nvCxnSpPr>
        <p:spPr bwMode="auto">
          <a:xfrm>
            <a:off x="3560960" y="5221288"/>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837F7C8E-AD48-4BB2-8038-A268AC053A63}"/>
              </a:ext>
            </a:extLst>
          </p:cNvPr>
          <p:cNvCxnSpPr/>
          <p:nvPr/>
        </p:nvCxnSpPr>
        <p:spPr bwMode="auto">
          <a:xfrm>
            <a:off x="3560960" y="5457825"/>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3" name="TextBox 80">
            <a:extLst>
              <a:ext uri="{FF2B5EF4-FFF2-40B4-BE49-F238E27FC236}">
                <a16:creationId xmlns:a16="http://schemas.microsoft.com/office/drawing/2014/main" id="{4B52DF73-14EB-4CDF-B2E3-2D6013DBCB0C}"/>
              </a:ext>
            </a:extLst>
          </p:cNvPr>
          <p:cNvSpPr txBox="1">
            <a:spLocks noChangeArrowheads="1"/>
          </p:cNvSpPr>
          <p:nvPr/>
        </p:nvSpPr>
        <p:spPr bwMode="auto">
          <a:xfrm>
            <a:off x="3971432" y="5380038"/>
            <a:ext cx="147897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HWDATA [31:0]</a:t>
            </a:r>
          </a:p>
        </p:txBody>
      </p:sp>
      <p:sp>
        <p:nvSpPr>
          <p:cNvPr id="14" name="TextBox 82">
            <a:extLst>
              <a:ext uri="{FF2B5EF4-FFF2-40B4-BE49-F238E27FC236}">
                <a16:creationId xmlns:a16="http://schemas.microsoft.com/office/drawing/2014/main" id="{F8871E64-E18A-45AF-B8AA-69B899254561}"/>
              </a:ext>
            </a:extLst>
          </p:cNvPr>
          <p:cNvSpPr txBox="1">
            <a:spLocks noChangeArrowheads="1"/>
          </p:cNvSpPr>
          <p:nvPr/>
        </p:nvSpPr>
        <p:spPr bwMode="auto">
          <a:xfrm>
            <a:off x="4013749" y="5113338"/>
            <a:ext cx="136683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HADDR [31:0]</a:t>
            </a:r>
          </a:p>
        </p:txBody>
      </p:sp>
      <p:sp>
        <p:nvSpPr>
          <p:cNvPr id="15" name="TextBox 83">
            <a:extLst>
              <a:ext uri="{FF2B5EF4-FFF2-40B4-BE49-F238E27FC236}">
                <a16:creationId xmlns:a16="http://schemas.microsoft.com/office/drawing/2014/main" id="{CB6B50DB-8419-4E98-B827-D7FCDACAC08F}"/>
              </a:ext>
            </a:extLst>
          </p:cNvPr>
          <p:cNvSpPr txBox="1">
            <a:spLocks noChangeArrowheads="1"/>
          </p:cNvSpPr>
          <p:nvPr/>
        </p:nvSpPr>
        <p:spPr bwMode="auto">
          <a:xfrm>
            <a:off x="4235912" y="3452814"/>
            <a:ext cx="833641"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HWRITE</a:t>
            </a:r>
          </a:p>
        </p:txBody>
      </p:sp>
      <p:sp>
        <p:nvSpPr>
          <p:cNvPr id="16" name="TextBox 84">
            <a:extLst>
              <a:ext uri="{FF2B5EF4-FFF2-40B4-BE49-F238E27FC236}">
                <a16:creationId xmlns:a16="http://schemas.microsoft.com/office/drawing/2014/main" id="{242DDB51-BC15-4272-A854-CF71F69697E5}"/>
              </a:ext>
            </a:extLst>
          </p:cNvPr>
          <p:cNvSpPr txBox="1">
            <a:spLocks noChangeArrowheads="1"/>
          </p:cNvSpPr>
          <p:nvPr/>
        </p:nvSpPr>
        <p:spPr bwMode="auto">
          <a:xfrm>
            <a:off x="4083572" y="3668713"/>
            <a:ext cx="113197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HSIZE [1:0]</a:t>
            </a:r>
          </a:p>
        </p:txBody>
      </p:sp>
      <p:sp>
        <p:nvSpPr>
          <p:cNvPr id="17" name="TextBox 85">
            <a:extLst>
              <a:ext uri="{FF2B5EF4-FFF2-40B4-BE49-F238E27FC236}">
                <a16:creationId xmlns:a16="http://schemas.microsoft.com/office/drawing/2014/main" id="{841F041F-FEC9-4F13-9EB0-CC8EA13C7856}"/>
              </a:ext>
            </a:extLst>
          </p:cNvPr>
          <p:cNvSpPr txBox="1">
            <a:spLocks noChangeArrowheads="1"/>
          </p:cNvSpPr>
          <p:nvPr/>
        </p:nvSpPr>
        <p:spPr bwMode="auto">
          <a:xfrm>
            <a:off x="4013749" y="3910014"/>
            <a:ext cx="1366833"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HBURST [2:0]</a:t>
            </a:r>
          </a:p>
        </p:txBody>
      </p:sp>
      <p:sp>
        <p:nvSpPr>
          <p:cNvPr id="18" name="TextBox 88">
            <a:extLst>
              <a:ext uri="{FF2B5EF4-FFF2-40B4-BE49-F238E27FC236}">
                <a16:creationId xmlns:a16="http://schemas.microsoft.com/office/drawing/2014/main" id="{A4B8D8DB-5806-4F96-AEE2-8A71BB188020}"/>
              </a:ext>
            </a:extLst>
          </p:cNvPr>
          <p:cNvSpPr txBox="1">
            <a:spLocks noChangeArrowheads="1"/>
          </p:cNvSpPr>
          <p:nvPr/>
        </p:nvSpPr>
        <p:spPr bwMode="auto">
          <a:xfrm>
            <a:off x="4083571" y="4132263"/>
            <a:ext cx="122718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HPROT [3:0]</a:t>
            </a:r>
          </a:p>
        </p:txBody>
      </p:sp>
      <p:sp>
        <p:nvSpPr>
          <p:cNvPr id="19" name="TextBox 89">
            <a:extLst>
              <a:ext uri="{FF2B5EF4-FFF2-40B4-BE49-F238E27FC236}">
                <a16:creationId xmlns:a16="http://schemas.microsoft.com/office/drawing/2014/main" id="{806C5A4C-B0B9-4BBC-B318-03520420FA28}"/>
              </a:ext>
            </a:extLst>
          </p:cNvPr>
          <p:cNvSpPr txBox="1">
            <a:spLocks noChangeArrowheads="1"/>
          </p:cNvSpPr>
          <p:nvPr/>
        </p:nvSpPr>
        <p:spPr bwMode="auto">
          <a:xfrm>
            <a:off x="4043371" y="4360863"/>
            <a:ext cx="136683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HTRANS [1:0]</a:t>
            </a:r>
          </a:p>
        </p:txBody>
      </p:sp>
      <p:sp>
        <p:nvSpPr>
          <p:cNvPr id="20" name="TextBox 90">
            <a:extLst>
              <a:ext uri="{FF2B5EF4-FFF2-40B4-BE49-F238E27FC236}">
                <a16:creationId xmlns:a16="http://schemas.microsoft.com/office/drawing/2014/main" id="{84A5D80D-39A9-410A-B414-56436BC2920B}"/>
              </a:ext>
            </a:extLst>
          </p:cNvPr>
          <p:cNvSpPr txBox="1">
            <a:spLocks noChangeArrowheads="1"/>
          </p:cNvSpPr>
          <p:nvPr/>
        </p:nvSpPr>
        <p:spPr bwMode="auto">
          <a:xfrm>
            <a:off x="4075108" y="4587875"/>
            <a:ext cx="1322401"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HMASTLOCK</a:t>
            </a:r>
          </a:p>
        </p:txBody>
      </p:sp>
      <p:cxnSp>
        <p:nvCxnSpPr>
          <p:cNvPr id="21" name="Straight Arrow Connector 20">
            <a:extLst>
              <a:ext uri="{FF2B5EF4-FFF2-40B4-BE49-F238E27FC236}">
                <a16:creationId xmlns:a16="http://schemas.microsoft.com/office/drawing/2014/main" id="{D574B284-BF34-47DD-B8A3-BBFBFDAE5299}"/>
              </a:ext>
            </a:extLst>
          </p:cNvPr>
          <p:cNvCxnSpPr/>
          <p:nvPr/>
        </p:nvCxnSpPr>
        <p:spPr bwMode="auto">
          <a:xfrm>
            <a:off x="7179046" y="4892675"/>
            <a:ext cx="2418404"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D1CF09B1-8F50-4263-8456-115CD2E3B011}"/>
              </a:ext>
            </a:extLst>
          </p:cNvPr>
          <p:cNvCxnSpPr/>
          <p:nvPr/>
        </p:nvCxnSpPr>
        <p:spPr bwMode="auto">
          <a:xfrm>
            <a:off x="7179046" y="4100513"/>
            <a:ext cx="2418404"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3" name="Straight Arrow Connector 22">
            <a:extLst>
              <a:ext uri="{FF2B5EF4-FFF2-40B4-BE49-F238E27FC236}">
                <a16:creationId xmlns:a16="http://schemas.microsoft.com/office/drawing/2014/main" id="{66C73257-4470-4E5C-A0EE-B2407984CB3C}"/>
              </a:ext>
            </a:extLst>
          </p:cNvPr>
          <p:cNvCxnSpPr/>
          <p:nvPr/>
        </p:nvCxnSpPr>
        <p:spPr bwMode="auto">
          <a:xfrm>
            <a:off x="7179046" y="3884613"/>
            <a:ext cx="2418404"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4" name="TextBox 100">
            <a:extLst>
              <a:ext uri="{FF2B5EF4-FFF2-40B4-BE49-F238E27FC236}">
                <a16:creationId xmlns:a16="http://schemas.microsoft.com/office/drawing/2014/main" id="{C0CFDFA8-B913-4EC2-BA0D-22327ACD1CDF}"/>
              </a:ext>
            </a:extLst>
          </p:cNvPr>
          <p:cNvSpPr txBox="1">
            <a:spLocks noChangeArrowheads="1"/>
          </p:cNvSpPr>
          <p:nvPr/>
        </p:nvSpPr>
        <p:spPr bwMode="auto">
          <a:xfrm>
            <a:off x="7695310" y="3790950"/>
            <a:ext cx="134355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HREADYOUT</a:t>
            </a:r>
          </a:p>
        </p:txBody>
      </p:sp>
      <p:sp>
        <p:nvSpPr>
          <p:cNvPr id="25" name="TextBox 101">
            <a:extLst>
              <a:ext uri="{FF2B5EF4-FFF2-40B4-BE49-F238E27FC236}">
                <a16:creationId xmlns:a16="http://schemas.microsoft.com/office/drawing/2014/main" id="{B4F5DD3B-A7E0-464B-B6AF-D86FE4DE7178}"/>
              </a:ext>
            </a:extLst>
          </p:cNvPr>
          <p:cNvSpPr txBox="1">
            <a:spLocks noChangeArrowheads="1"/>
          </p:cNvSpPr>
          <p:nvPr/>
        </p:nvSpPr>
        <p:spPr bwMode="auto">
          <a:xfrm>
            <a:off x="7915358" y="4014788"/>
            <a:ext cx="736312"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HRESP</a:t>
            </a:r>
          </a:p>
        </p:txBody>
      </p:sp>
      <p:sp>
        <p:nvSpPr>
          <p:cNvPr id="26" name="TextBox 106">
            <a:extLst>
              <a:ext uri="{FF2B5EF4-FFF2-40B4-BE49-F238E27FC236}">
                <a16:creationId xmlns:a16="http://schemas.microsoft.com/office/drawing/2014/main" id="{09CEC708-C5BC-4D93-BC68-B785DFFB332F}"/>
              </a:ext>
            </a:extLst>
          </p:cNvPr>
          <p:cNvSpPr txBox="1">
            <a:spLocks noChangeArrowheads="1"/>
          </p:cNvSpPr>
          <p:nvPr/>
        </p:nvSpPr>
        <p:spPr bwMode="auto">
          <a:xfrm>
            <a:off x="7583171" y="4808538"/>
            <a:ext cx="147897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 [31:0]</a:t>
            </a:r>
          </a:p>
        </p:txBody>
      </p:sp>
      <p:sp>
        <p:nvSpPr>
          <p:cNvPr id="27" name="Right Brace 26">
            <a:extLst>
              <a:ext uri="{FF2B5EF4-FFF2-40B4-BE49-F238E27FC236}">
                <a16:creationId xmlns:a16="http://schemas.microsoft.com/office/drawing/2014/main" id="{B9B12FD7-1556-42D8-9583-29709FC29E2F}"/>
              </a:ext>
            </a:extLst>
          </p:cNvPr>
          <p:cNvSpPr/>
          <p:nvPr/>
        </p:nvSpPr>
        <p:spPr bwMode="auto">
          <a:xfrm flipH="1">
            <a:off x="3048926" y="3465513"/>
            <a:ext cx="184077" cy="1485901"/>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8" name="TextBox 13">
            <a:extLst>
              <a:ext uri="{FF2B5EF4-FFF2-40B4-BE49-F238E27FC236}">
                <a16:creationId xmlns:a16="http://schemas.microsoft.com/office/drawing/2014/main" id="{1FB6C93B-2B74-45EF-8D95-E3DD70F7CB77}"/>
              </a:ext>
            </a:extLst>
          </p:cNvPr>
          <p:cNvSpPr txBox="1">
            <a:spLocks noChangeArrowheads="1"/>
          </p:cNvSpPr>
          <p:nvPr/>
        </p:nvSpPr>
        <p:spPr bwMode="auto">
          <a:xfrm>
            <a:off x="1419729" y="3910014"/>
            <a:ext cx="1472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b="0" dirty="0"/>
              <a:t>CONTROL signals</a:t>
            </a:r>
          </a:p>
        </p:txBody>
      </p:sp>
      <p:sp>
        <p:nvSpPr>
          <p:cNvPr id="29" name="TextBox 109">
            <a:extLst>
              <a:ext uri="{FF2B5EF4-FFF2-40B4-BE49-F238E27FC236}">
                <a16:creationId xmlns:a16="http://schemas.microsoft.com/office/drawing/2014/main" id="{4653D67B-8087-4AF3-B271-8EEFFDBDE944}"/>
              </a:ext>
            </a:extLst>
          </p:cNvPr>
          <p:cNvSpPr txBox="1">
            <a:spLocks noChangeArrowheads="1"/>
          </p:cNvSpPr>
          <p:nvPr/>
        </p:nvSpPr>
        <p:spPr bwMode="auto">
          <a:xfrm>
            <a:off x="1760379" y="5016501"/>
            <a:ext cx="147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Address </a:t>
            </a:r>
          </a:p>
        </p:txBody>
      </p:sp>
      <p:sp>
        <p:nvSpPr>
          <p:cNvPr id="30" name="TextBox 110">
            <a:extLst>
              <a:ext uri="{FF2B5EF4-FFF2-40B4-BE49-F238E27FC236}">
                <a16:creationId xmlns:a16="http://schemas.microsoft.com/office/drawing/2014/main" id="{99A1187B-4DC4-4D96-B764-CB151A66E7D0}"/>
              </a:ext>
            </a:extLst>
          </p:cNvPr>
          <p:cNvSpPr txBox="1">
            <a:spLocks noChangeArrowheads="1"/>
          </p:cNvSpPr>
          <p:nvPr/>
        </p:nvSpPr>
        <p:spPr bwMode="auto">
          <a:xfrm>
            <a:off x="2111609" y="5303839"/>
            <a:ext cx="926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Data </a:t>
            </a:r>
          </a:p>
        </p:txBody>
      </p:sp>
      <p:sp>
        <p:nvSpPr>
          <p:cNvPr id="31" name="TextBox 111">
            <a:extLst>
              <a:ext uri="{FF2B5EF4-FFF2-40B4-BE49-F238E27FC236}">
                <a16:creationId xmlns:a16="http://schemas.microsoft.com/office/drawing/2014/main" id="{827B307B-E851-4588-83A4-4D613A3C96E3}"/>
              </a:ext>
            </a:extLst>
          </p:cNvPr>
          <p:cNvSpPr txBox="1">
            <a:spLocks noChangeArrowheads="1"/>
          </p:cNvSpPr>
          <p:nvPr/>
        </p:nvSpPr>
        <p:spPr bwMode="auto">
          <a:xfrm>
            <a:off x="10031198" y="3717925"/>
            <a:ext cx="14726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Transfer response </a:t>
            </a:r>
          </a:p>
        </p:txBody>
      </p:sp>
      <p:sp>
        <p:nvSpPr>
          <p:cNvPr id="32" name="Rectangle 31">
            <a:extLst>
              <a:ext uri="{FF2B5EF4-FFF2-40B4-BE49-F238E27FC236}">
                <a16:creationId xmlns:a16="http://schemas.microsoft.com/office/drawing/2014/main" id="{127CF456-1DD9-49BE-AB3B-874F4450EA9A}"/>
              </a:ext>
            </a:extLst>
          </p:cNvPr>
          <p:cNvSpPr/>
          <p:nvPr/>
        </p:nvSpPr>
        <p:spPr bwMode="auto">
          <a:xfrm>
            <a:off x="6011102" y="3079751"/>
            <a:ext cx="1167944" cy="3038475"/>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Slave x</a:t>
            </a:r>
          </a:p>
        </p:txBody>
      </p:sp>
      <p:cxnSp>
        <p:nvCxnSpPr>
          <p:cNvPr id="33" name="Straight Arrow Connector 32">
            <a:extLst>
              <a:ext uri="{FF2B5EF4-FFF2-40B4-BE49-F238E27FC236}">
                <a16:creationId xmlns:a16="http://schemas.microsoft.com/office/drawing/2014/main" id="{9263C8FF-880E-4A60-AC92-D46D5F9A3C53}"/>
              </a:ext>
            </a:extLst>
          </p:cNvPr>
          <p:cNvCxnSpPr/>
          <p:nvPr/>
        </p:nvCxnSpPr>
        <p:spPr bwMode="auto">
          <a:xfrm>
            <a:off x="3560960" y="3213100"/>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4" name="TextBox 41">
            <a:extLst>
              <a:ext uri="{FF2B5EF4-FFF2-40B4-BE49-F238E27FC236}">
                <a16:creationId xmlns:a16="http://schemas.microsoft.com/office/drawing/2014/main" id="{7BCD0F1F-CA20-487A-A820-832A9C35CA73}"/>
              </a:ext>
            </a:extLst>
          </p:cNvPr>
          <p:cNvSpPr txBox="1">
            <a:spLocks noChangeArrowheads="1"/>
          </p:cNvSpPr>
          <p:nvPr/>
        </p:nvSpPr>
        <p:spPr bwMode="auto">
          <a:xfrm>
            <a:off x="4320546" y="3121025"/>
            <a:ext cx="68976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HSELx</a:t>
            </a:r>
          </a:p>
        </p:txBody>
      </p:sp>
      <p:cxnSp>
        <p:nvCxnSpPr>
          <p:cNvPr id="35" name="Straight Arrow Connector 34">
            <a:extLst>
              <a:ext uri="{FF2B5EF4-FFF2-40B4-BE49-F238E27FC236}">
                <a16:creationId xmlns:a16="http://schemas.microsoft.com/office/drawing/2014/main" id="{FEEA294E-D2A1-47D7-A745-319F43A7563C}"/>
              </a:ext>
            </a:extLst>
          </p:cNvPr>
          <p:cNvCxnSpPr/>
          <p:nvPr/>
        </p:nvCxnSpPr>
        <p:spPr bwMode="auto">
          <a:xfrm>
            <a:off x="3594813" y="6008688"/>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6" name="Straight Arrow Connector 35">
            <a:extLst>
              <a:ext uri="{FF2B5EF4-FFF2-40B4-BE49-F238E27FC236}">
                <a16:creationId xmlns:a16="http://schemas.microsoft.com/office/drawing/2014/main" id="{B7EE30F4-1C3B-40D6-BFCC-EADB689DDE45}"/>
              </a:ext>
            </a:extLst>
          </p:cNvPr>
          <p:cNvCxnSpPr/>
          <p:nvPr/>
        </p:nvCxnSpPr>
        <p:spPr bwMode="auto">
          <a:xfrm>
            <a:off x="3594813" y="5792788"/>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7" name="TextBox 44">
            <a:extLst>
              <a:ext uri="{FF2B5EF4-FFF2-40B4-BE49-F238E27FC236}">
                <a16:creationId xmlns:a16="http://schemas.microsoft.com/office/drawing/2014/main" id="{95491D79-C0B1-4304-9C23-90A347C275CD}"/>
              </a:ext>
            </a:extLst>
          </p:cNvPr>
          <p:cNvSpPr txBox="1">
            <a:spLocks noChangeArrowheads="1"/>
          </p:cNvSpPr>
          <p:nvPr/>
        </p:nvSpPr>
        <p:spPr bwMode="auto">
          <a:xfrm>
            <a:off x="4197826" y="5700713"/>
            <a:ext cx="992330"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HRESETn</a:t>
            </a:r>
          </a:p>
        </p:txBody>
      </p:sp>
      <p:sp>
        <p:nvSpPr>
          <p:cNvPr id="38" name="TextBox 45">
            <a:extLst>
              <a:ext uri="{FF2B5EF4-FFF2-40B4-BE49-F238E27FC236}">
                <a16:creationId xmlns:a16="http://schemas.microsoft.com/office/drawing/2014/main" id="{AAD69DC1-083C-494C-AF46-CC48DB38A33C}"/>
              </a:ext>
            </a:extLst>
          </p:cNvPr>
          <p:cNvSpPr txBox="1">
            <a:spLocks noChangeArrowheads="1"/>
          </p:cNvSpPr>
          <p:nvPr/>
        </p:nvSpPr>
        <p:spPr bwMode="auto">
          <a:xfrm>
            <a:off x="4369210" y="5934075"/>
            <a:ext cx="56704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HCLK</a:t>
            </a:r>
          </a:p>
        </p:txBody>
      </p:sp>
      <p:sp>
        <p:nvSpPr>
          <p:cNvPr id="39" name="Right Brace 38">
            <a:extLst>
              <a:ext uri="{FF2B5EF4-FFF2-40B4-BE49-F238E27FC236}">
                <a16:creationId xmlns:a16="http://schemas.microsoft.com/office/drawing/2014/main" id="{43FA6962-A5DB-414D-949F-38DE8B61A104}"/>
              </a:ext>
            </a:extLst>
          </p:cNvPr>
          <p:cNvSpPr/>
          <p:nvPr/>
        </p:nvSpPr>
        <p:spPr bwMode="auto">
          <a:xfrm flipH="1">
            <a:off x="3078548" y="5699125"/>
            <a:ext cx="133297" cy="407988"/>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40" name="TextBox 47">
            <a:extLst>
              <a:ext uri="{FF2B5EF4-FFF2-40B4-BE49-F238E27FC236}">
                <a16:creationId xmlns:a16="http://schemas.microsoft.com/office/drawing/2014/main" id="{A3196DC0-4385-483D-8422-30B0960F8540}"/>
              </a:ext>
            </a:extLst>
          </p:cNvPr>
          <p:cNvSpPr txBox="1">
            <a:spLocks noChangeArrowheads="1"/>
          </p:cNvSpPr>
          <p:nvPr/>
        </p:nvSpPr>
        <p:spPr bwMode="auto">
          <a:xfrm>
            <a:off x="1167944" y="5730876"/>
            <a:ext cx="21581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Global signals</a:t>
            </a:r>
          </a:p>
        </p:txBody>
      </p:sp>
      <p:sp>
        <p:nvSpPr>
          <p:cNvPr id="41" name="TextBox 48">
            <a:extLst>
              <a:ext uri="{FF2B5EF4-FFF2-40B4-BE49-F238E27FC236}">
                <a16:creationId xmlns:a16="http://schemas.microsoft.com/office/drawing/2014/main" id="{C9EFFF96-06B8-43C6-9011-0B256EA7FCA4}"/>
              </a:ext>
            </a:extLst>
          </p:cNvPr>
          <p:cNvSpPr txBox="1">
            <a:spLocks noChangeArrowheads="1"/>
          </p:cNvSpPr>
          <p:nvPr/>
        </p:nvSpPr>
        <p:spPr bwMode="auto">
          <a:xfrm>
            <a:off x="1303357" y="3014664"/>
            <a:ext cx="21581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Select signal</a:t>
            </a:r>
          </a:p>
        </p:txBody>
      </p:sp>
      <p:sp>
        <p:nvSpPr>
          <p:cNvPr id="42" name="Right Brace 41">
            <a:extLst>
              <a:ext uri="{FF2B5EF4-FFF2-40B4-BE49-F238E27FC236}">
                <a16:creationId xmlns:a16="http://schemas.microsoft.com/office/drawing/2014/main" id="{CFF050AC-66C4-4069-A1A8-14CA1E77A4F2}"/>
              </a:ext>
            </a:extLst>
          </p:cNvPr>
          <p:cNvSpPr/>
          <p:nvPr/>
        </p:nvSpPr>
        <p:spPr bwMode="auto">
          <a:xfrm>
            <a:off x="9796340" y="3794125"/>
            <a:ext cx="156572" cy="407988"/>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43" name="TextBox 50">
            <a:extLst>
              <a:ext uri="{FF2B5EF4-FFF2-40B4-BE49-F238E27FC236}">
                <a16:creationId xmlns:a16="http://schemas.microsoft.com/office/drawing/2014/main" id="{6751E3E3-D49C-4CF5-AE19-162237CF8708}"/>
              </a:ext>
            </a:extLst>
          </p:cNvPr>
          <p:cNvSpPr txBox="1">
            <a:spLocks noChangeArrowheads="1"/>
          </p:cNvSpPr>
          <p:nvPr/>
        </p:nvSpPr>
        <p:spPr bwMode="auto">
          <a:xfrm>
            <a:off x="10081979" y="4746626"/>
            <a:ext cx="92462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Data </a:t>
            </a:r>
          </a:p>
        </p:txBody>
      </p:sp>
      <p:cxnSp>
        <p:nvCxnSpPr>
          <p:cNvPr id="44" name="Straight Arrow Connector 43">
            <a:extLst>
              <a:ext uri="{FF2B5EF4-FFF2-40B4-BE49-F238E27FC236}">
                <a16:creationId xmlns:a16="http://schemas.microsoft.com/office/drawing/2014/main" id="{5448716B-B3E8-47B6-8CE3-EB3EB1400298}"/>
              </a:ext>
            </a:extLst>
          </p:cNvPr>
          <p:cNvCxnSpPr/>
          <p:nvPr/>
        </p:nvCxnSpPr>
        <p:spPr bwMode="auto">
          <a:xfrm>
            <a:off x="3560960" y="4913314"/>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45" name="TextBox 100">
            <a:extLst>
              <a:ext uri="{FF2B5EF4-FFF2-40B4-BE49-F238E27FC236}">
                <a16:creationId xmlns:a16="http://schemas.microsoft.com/office/drawing/2014/main" id="{CF2A4FD8-CEF3-46A5-843E-F895B5637E4D}"/>
              </a:ext>
            </a:extLst>
          </p:cNvPr>
          <p:cNvSpPr txBox="1">
            <a:spLocks noChangeArrowheads="1"/>
          </p:cNvSpPr>
          <p:nvPr/>
        </p:nvSpPr>
        <p:spPr bwMode="auto">
          <a:xfrm>
            <a:off x="4204177" y="4820445"/>
            <a:ext cx="88442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HREADY</a:t>
            </a:r>
          </a:p>
        </p:txBody>
      </p:sp>
    </p:spTree>
    <p:extLst>
      <p:ext uri="{BB962C8B-B14F-4D97-AF65-F5344CB8AC3E}">
        <p14:creationId xmlns:p14="http://schemas.microsoft.com/office/powerpoint/2010/main" val="317627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Address Decoder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Address decoder</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Selects one of the slaves depending on the current address bus</a:t>
            </a:r>
          </a:p>
          <a:p>
            <a:pPr lvl="1"/>
            <a:r>
              <a:rPr lang="en-IN" altLang="en-US" dirty="0">
                <a:ea typeface="ＭＳ Ｐゴシック" panose="020B0600070205080204" pitchFamily="34" charset="-128"/>
              </a:rPr>
              <a:t>Also informs the slave multiplexor</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12D3D1B5-265B-4679-B7DA-0C95146F7CDA}"/>
              </a:ext>
            </a:extLst>
          </p:cNvPr>
          <p:cNvCxnSpPr/>
          <p:nvPr/>
        </p:nvCxnSpPr>
        <p:spPr bwMode="auto">
          <a:xfrm>
            <a:off x="6412055" y="3926681"/>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 name="Straight Arrow Connector 5">
            <a:extLst>
              <a:ext uri="{FF2B5EF4-FFF2-40B4-BE49-F238E27FC236}">
                <a16:creationId xmlns:a16="http://schemas.microsoft.com/office/drawing/2014/main" id="{5B0693D6-0130-4E2C-A925-D280B50C75F9}"/>
              </a:ext>
            </a:extLst>
          </p:cNvPr>
          <p:cNvCxnSpPr/>
          <p:nvPr/>
        </p:nvCxnSpPr>
        <p:spPr bwMode="auto">
          <a:xfrm>
            <a:off x="6412055" y="4298156"/>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958F5AD3-82CD-4392-A323-FD52C969C95D}"/>
              </a:ext>
            </a:extLst>
          </p:cNvPr>
          <p:cNvCxnSpPr/>
          <p:nvPr/>
        </p:nvCxnSpPr>
        <p:spPr bwMode="auto">
          <a:xfrm>
            <a:off x="6412055" y="3569493"/>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8361F7B1-E0F3-4BF3-BE48-5A5B7438FAC5}"/>
              </a:ext>
            </a:extLst>
          </p:cNvPr>
          <p:cNvCxnSpPr/>
          <p:nvPr/>
        </p:nvCxnSpPr>
        <p:spPr bwMode="auto">
          <a:xfrm>
            <a:off x="4029619" y="3715543"/>
            <a:ext cx="700342"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9" name="TextBox 48">
            <a:extLst>
              <a:ext uri="{FF2B5EF4-FFF2-40B4-BE49-F238E27FC236}">
                <a16:creationId xmlns:a16="http://schemas.microsoft.com/office/drawing/2014/main" id="{584099C7-F0C4-4D89-9A5F-077661B597FC}"/>
              </a:ext>
            </a:extLst>
          </p:cNvPr>
          <p:cNvSpPr txBox="1">
            <a:spLocks noChangeArrowheads="1"/>
          </p:cNvSpPr>
          <p:nvPr/>
        </p:nvSpPr>
        <p:spPr bwMode="auto">
          <a:xfrm>
            <a:off x="2637397" y="3617118"/>
            <a:ext cx="13922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HADDR [31:0]</a:t>
            </a:r>
          </a:p>
        </p:txBody>
      </p:sp>
      <p:sp>
        <p:nvSpPr>
          <p:cNvPr id="10" name="TextBox 49">
            <a:extLst>
              <a:ext uri="{FF2B5EF4-FFF2-40B4-BE49-F238E27FC236}">
                <a16:creationId xmlns:a16="http://schemas.microsoft.com/office/drawing/2014/main" id="{3D16D54D-8EC9-4630-A2AE-94FEDA2E6064}"/>
              </a:ext>
            </a:extLst>
          </p:cNvPr>
          <p:cNvSpPr txBox="1">
            <a:spLocks noChangeArrowheads="1"/>
          </p:cNvSpPr>
          <p:nvPr/>
        </p:nvSpPr>
        <p:spPr bwMode="auto">
          <a:xfrm>
            <a:off x="6310494" y="2948781"/>
            <a:ext cx="219835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Multiplexor select</a:t>
            </a:r>
          </a:p>
        </p:txBody>
      </p:sp>
      <p:sp>
        <p:nvSpPr>
          <p:cNvPr id="11" name="TextBox 51">
            <a:extLst>
              <a:ext uri="{FF2B5EF4-FFF2-40B4-BE49-F238E27FC236}">
                <a16:creationId xmlns:a16="http://schemas.microsoft.com/office/drawing/2014/main" id="{D952F7F8-330D-4229-A41D-F4ECCE87BB82}"/>
              </a:ext>
            </a:extLst>
          </p:cNvPr>
          <p:cNvSpPr txBox="1">
            <a:spLocks noChangeArrowheads="1"/>
          </p:cNvSpPr>
          <p:nvPr/>
        </p:nvSpPr>
        <p:spPr bwMode="auto">
          <a:xfrm>
            <a:off x="6547469" y="3467893"/>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HSEL_1</a:t>
            </a:r>
          </a:p>
        </p:txBody>
      </p:sp>
      <p:sp>
        <p:nvSpPr>
          <p:cNvPr id="12" name="TextBox 52">
            <a:extLst>
              <a:ext uri="{FF2B5EF4-FFF2-40B4-BE49-F238E27FC236}">
                <a16:creationId xmlns:a16="http://schemas.microsoft.com/office/drawing/2014/main" id="{18CE6048-3C20-44A8-A208-CF51F2970845}"/>
              </a:ext>
            </a:extLst>
          </p:cNvPr>
          <p:cNvSpPr txBox="1">
            <a:spLocks noChangeArrowheads="1"/>
          </p:cNvSpPr>
          <p:nvPr/>
        </p:nvSpPr>
        <p:spPr bwMode="auto">
          <a:xfrm>
            <a:off x="6547469" y="3825081"/>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HSEL_2</a:t>
            </a:r>
          </a:p>
        </p:txBody>
      </p:sp>
      <p:sp>
        <p:nvSpPr>
          <p:cNvPr id="13" name="TextBox 53">
            <a:extLst>
              <a:ext uri="{FF2B5EF4-FFF2-40B4-BE49-F238E27FC236}">
                <a16:creationId xmlns:a16="http://schemas.microsoft.com/office/drawing/2014/main" id="{29230798-6173-4B79-8A12-6F0F463EC2EA}"/>
              </a:ext>
            </a:extLst>
          </p:cNvPr>
          <p:cNvSpPr txBox="1">
            <a:spLocks noChangeArrowheads="1"/>
          </p:cNvSpPr>
          <p:nvPr/>
        </p:nvSpPr>
        <p:spPr bwMode="auto">
          <a:xfrm>
            <a:off x="6547469" y="4206082"/>
            <a:ext cx="78074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HSEL_3</a:t>
            </a:r>
          </a:p>
        </p:txBody>
      </p:sp>
      <p:sp>
        <p:nvSpPr>
          <p:cNvPr id="14" name="Rectangle 13">
            <a:extLst>
              <a:ext uri="{FF2B5EF4-FFF2-40B4-BE49-F238E27FC236}">
                <a16:creationId xmlns:a16="http://schemas.microsoft.com/office/drawing/2014/main" id="{2171E0A7-3A93-47C8-AAB1-64585FB4F0DB}"/>
              </a:ext>
            </a:extLst>
          </p:cNvPr>
          <p:cNvSpPr/>
          <p:nvPr/>
        </p:nvSpPr>
        <p:spPr bwMode="auto">
          <a:xfrm>
            <a:off x="4729962" y="3045618"/>
            <a:ext cx="1682093" cy="142398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Address</a:t>
            </a:r>
          </a:p>
          <a:p>
            <a:pPr algn="ctr">
              <a:defRPr/>
            </a:pPr>
            <a:r>
              <a:rPr lang="en-GB" dirty="0">
                <a:cs typeface="+mn-cs"/>
              </a:rPr>
              <a:t>Decoder</a:t>
            </a:r>
          </a:p>
        </p:txBody>
      </p:sp>
      <p:cxnSp>
        <p:nvCxnSpPr>
          <p:cNvPr id="15" name="Elbow Connector 88">
            <a:extLst>
              <a:ext uri="{FF2B5EF4-FFF2-40B4-BE49-F238E27FC236}">
                <a16:creationId xmlns:a16="http://schemas.microsoft.com/office/drawing/2014/main" id="{268F9F91-0742-4524-A644-BA633966EBD6}"/>
              </a:ext>
            </a:extLst>
          </p:cNvPr>
          <p:cNvCxnSpPr/>
          <p:nvPr/>
        </p:nvCxnSpPr>
        <p:spPr bwMode="auto">
          <a:xfrm flipV="1">
            <a:off x="6412055" y="3226594"/>
            <a:ext cx="1933876" cy="1"/>
          </a:xfrm>
          <a:prstGeom prst="bentConnector3">
            <a:avLst>
              <a:gd name="adj1" fmla="val 50000"/>
            </a:avLst>
          </a:prstGeom>
          <a:noFill/>
          <a:ln w="38100" cap="flat" cmpd="sng" algn="ctr">
            <a:solidFill>
              <a:schemeClr val="tx1">
                <a:lumMod val="50000"/>
                <a:lumOff val="50000"/>
              </a:schemeClr>
            </a:solidFill>
            <a:prstDash val="solid"/>
            <a:round/>
            <a:headEnd type="none" w="med" len="med"/>
            <a:tailEnd type="triangle" w="lg" len="lg"/>
          </a:ln>
          <a:effectLst/>
        </p:spPr>
      </p:cxnSp>
    </p:spTree>
    <p:extLst>
      <p:ext uri="{BB962C8B-B14F-4D97-AF65-F5344CB8AC3E}">
        <p14:creationId xmlns:p14="http://schemas.microsoft.com/office/powerpoint/2010/main" val="119882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Slave Multiplexor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Slave multiplexor</a:t>
            </a:r>
            <a:endParaRPr lang="en-US" altLang="en-US" dirty="0">
              <a:ea typeface="ＭＳ Ｐゴシック" panose="020B0600070205080204" pitchFamily="34" charset="-128"/>
            </a:endParaRPr>
          </a:p>
          <a:p>
            <a:pPr lvl="1"/>
            <a:r>
              <a:rPr lang="en-US" dirty="0"/>
              <a:t>Inputs the response signals (HRDATA, HREADY, and HRESP) from all the slaves, and outputs one of them depending on the selecting signal from the address decoder. </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EE6AE525-5120-46B1-AAF7-14EFB2E1D801}"/>
              </a:ext>
            </a:extLst>
          </p:cNvPr>
          <p:cNvCxnSpPr/>
          <p:nvPr/>
        </p:nvCxnSpPr>
        <p:spPr bwMode="auto">
          <a:xfrm>
            <a:off x="3668867" y="4205287"/>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 name="Straight Arrow Connector 5">
            <a:extLst>
              <a:ext uri="{FF2B5EF4-FFF2-40B4-BE49-F238E27FC236}">
                <a16:creationId xmlns:a16="http://schemas.microsoft.com/office/drawing/2014/main" id="{EAF418D8-9D6D-4EA9-BDEA-6BC0C760BFFA}"/>
              </a:ext>
            </a:extLst>
          </p:cNvPr>
          <p:cNvCxnSpPr/>
          <p:nvPr/>
        </p:nvCxnSpPr>
        <p:spPr bwMode="auto">
          <a:xfrm>
            <a:off x="3668867" y="4576762"/>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EDDCA76A-4353-4FAA-B21B-F1FC8065997F}"/>
              </a:ext>
            </a:extLst>
          </p:cNvPr>
          <p:cNvCxnSpPr/>
          <p:nvPr/>
        </p:nvCxnSpPr>
        <p:spPr bwMode="auto">
          <a:xfrm>
            <a:off x="3668867" y="3848099"/>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8" name="Flowchart: Manual Operation 7">
            <a:extLst>
              <a:ext uri="{FF2B5EF4-FFF2-40B4-BE49-F238E27FC236}">
                <a16:creationId xmlns:a16="http://schemas.microsoft.com/office/drawing/2014/main" id="{56D27B06-96B4-46D6-B55D-C52E313C506E}"/>
              </a:ext>
            </a:extLst>
          </p:cNvPr>
          <p:cNvSpPr/>
          <p:nvPr/>
        </p:nvSpPr>
        <p:spPr bwMode="auto">
          <a:xfrm rot="16200000">
            <a:off x="7983513" y="3428410"/>
            <a:ext cx="1763713" cy="1040993"/>
          </a:xfrm>
          <a:prstGeom prst="flowChartManualOperation">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9" name="TextBox 45">
            <a:extLst>
              <a:ext uri="{FF2B5EF4-FFF2-40B4-BE49-F238E27FC236}">
                <a16:creationId xmlns:a16="http://schemas.microsoft.com/office/drawing/2014/main" id="{84338049-604C-407C-B34B-C68F8C47E379}"/>
              </a:ext>
            </a:extLst>
          </p:cNvPr>
          <p:cNvSpPr txBox="1">
            <a:spLocks noChangeArrowheads="1"/>
          </p:cNvSpPr>
          <p:nvPr/>
        </p:nvSpPr>
        <p:spPr bwMode="auto">
          <a:xfrm rot="-5400000">
            <a:off x="8200218" y="3649990"/>
            <a:ext cx="1273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Slave</a:t>
            </a:r>
          </a:p>
          <a:p>
            <a:pPr algn="ctr" eaLnBrk="1" hangingPunct="1"/>
            <a:r>
              <a:rPr lang="en-GB" dirty="0"/>
              <a:t>Multiplexor</a:t>
            </a:r>
          </a:p>
        </p:txBody>
      </p:sp>
      <p:cxnSp>
        <p:nvCxnSpPr>
          <p:cNvPr id="10" name="Straight Arrow Connector 9">
            <a:extLst>
              <a:ext uri="{FF2B5EF4-FFF2-40B4-BE49-F238E27FC236}">
                <a16:creationId xmlns:a16="http://schemas.microsoft.com/office/drawing/2014/main" id="{0DF80DA8-3FF0-4A2E-8053-379021DCF599}"/>
              </a:ext>
            </a:extLst>
          </p:cNvPr>
          <p:cNvCxnSpPr/>
          <p:nvPr/>
        </p:nvCxnSpPr>
        <p:spPr bwMode="auto">
          <a:xfrm>
            <a:off x="1286431" y="3994149"/>
            <a:ext cx="700342"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1" name="TextBox 48">
            <a:extLst>
              <a:ext uri="{FF2B5EF4-FFF2-40B4-BE49-F238E27FC236}">
                <a16:creationId xmlns:a16="http://schemas.microsoft.com/office/drawing/2014/main" id="{155C9ACE-7F5F-46E0-8E2E-583608802C65}"/>
              </a:ext>
            </a:extLst>
          </p:cNvPr>
          <p:cNvSpPr txBox="1">
            <a:spLocks noChangeArrowheads="1"/>
          </p:cNvSpPr>
          <p:nvPr/>
        </p:nvSpPr>
        <p:spPr bwMode="auto">
          <a:xfrm>
            <a:off x="244380" y="3884612"/>
            <a:ext cx="13922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HADDR [31:0]</a:t>
            </a:r>
          </a:p>
        </p:txBody>
      </p:sp>
      <p:sp>
        <p:nvSpPr>
          <p:cNvPr id="12" name="TextBox 49">
            <a:extLst>
              <a:ext uri="{FF2B5EF4-FFF2-40B4-BE49-F238E27FC236}">
                <a16:creationId xmlns:a16="http://schemas.microsoft.com/office/drawing/2014/main" id="{E8799602-F871-4914-96EC-C3CB308FCDD2}"/>
              </a:ext>
            </a:extLst>
          </p:cNvPr>
          <p:cNvSpPr txBox="1">
            <a:spLocks noChangeArrowheads="1"/>
          </p:cNvSpPr>
          <p:nvPr/>
        </p:nvSpPr>
        <p:spPr bwMode="auto">
          <a:xfrm>
            <a:off x="3567306" y="3227387"/>
            <a:ext cx="219835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Multiplexor Select</a:t>
            </a:r>
          </a:p>
        </p:txBody>
      </p:sp>
      <p:sp>
        <p:nvSpPr>
          <p:cNvPr id="13" name="TextBox 51">
            <a:extLst>
              <a:ext uri="{FF2B5EF4-FFF2-40B4-BE49-F238E27FC236}">
                <a16:creationId xmlns:a16="http://schemas.microsoft.com/office/drawing/2014/main" id="{C6FF89B5-50FF-4024-BD9D-736826D55E28}"/>
              </a:ext>
            </a:extLst>
          </p:cNvPr>
          <p:cNvSpPr txBox="1">
            <a:spLocks noChangeArrowheads="1"/>
          </p:cNvSpPr>
          <p:nvPr/>
        </p:nvSpPr>
        <p:spPr bwMode="auto">
          <a:xfrm>
            <a:off x="3804281" y="3746499"/>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HSEL_1</a:t>
            </a:r>
          </a:p>
        </p:txBody>
      </p:sp>
      <p:sp>
        <p:nvSpPr>
          <p:cNvPr id="14" name="TextBox 52">
            <a:extLst>
              <a:ext uri="{FF2B5EF4-FFF2-40B4-BE49-F238E27FC236}">
                <a16:creationId xmlns:a16="http://schemas.microsoft.com/office/drawing/2014/main" id="{278A2CA9-7DD9-4C3F-AD8D-775E27E8EC57}"/>
              </a:ext>
            </a:extLst>
          </p:cNvPr>
          <p:cNvSpPr txBox="1">
            <a:spLocks noChangeArrowheads="1"/>
          </p:cNvSpPr>
          <p:nvPr/>
        </p:nvSpPr>
        <p:spPr bwMode="auto">
          <a:xfrm>
            <a:off x="3804281" y="4103687"/>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HSEL_2</a:t>
            </a:r>
          </a:p>
        </p:txBody>
      </p:sp>
      <p:sp>
        <p:nvSpPr>
          <p:cNvPr id="15" name="TextBox 53">
            <a:extLst>
              <a:ext uri="{FF2B5EF4-FFF2-40B4-BE49-F238E27FC236}">
                <a16:creationId xmlns:a16="http://schemas.microsoft.com/office/drawing/2014/main" id="{8C3F0FC4-36F8-41BC-8BD3-D3577BE717E1}"/>
              </a:ext>
            </a:extLst>
          </p:cNvPr>
          <p:cNvSpPr txBox="1">
            <a:spLocks noChangeArrowheads="1"/>
          </p:cNvSpPr>
          <p:nvPr/>
        </p:nvSpPr>
        <p:spPr bwMode="auto">
          <a:xfrm>
            <a:off x="3804281" y="4484688"/>
            <a:ext cx="78074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HSEL_3</a:t>
            </a:r>
          </a:p>
        </p:txBody>
      </p:sp>
      <p:sp>
        <p:nvSpPr>
          <p:cNvPr id="16" name="Rectangle 15">
            <a:extLst>
              <a:ext uri="{FF2B5EF4-FFF2-40B4-BE49-F238E27FC236}">
                <a16:creationId xmlns:a16="http://schemas.microsoft.com/office/drawing/2014/main" id="{591BDF1B-526F-408E-86AB-C77C7641F8BD}"/>
              </a:ext>
            </a:extLst>
          </p:cNvPr>
          <p:cNvSpPr/>
          <p:nvPr/>
        </p:nvSpPr>
        <p:spPr bwMode="auto">
          <a:xfrm>
            <a:off x="1986774" y="3324224"/>
            <a:ext cx="1682093" cy="142398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Address</a:t>
            </a:r>
          </a:p>
          <a:p>
            <a:pPr algn="ctr">
              <a:defRPr/>
            </a:pPr>
            <a:r>
              <a:rPr lang="en-GB" dirty="0">
                <a:cs typeface="+mn-cs"/>
              </a:rPr>
              <a:t>Decoder</a:t>
            </a:r>
          </a:p>
        </p:txBody>
      </p:sp>
      <p:sp>
        <p:nvSpPr>
          <p:cNvPr id="17" name="TextBox 62">
            <a:extLst>
              <a:ext uri="{FF2B5EF4-FFF2-40B4-BE49-F238E27FC236}">
                <a16:creationId xmlns:a16="http://schemas.microsoft.com/office/drawing/2014/main" id="{5711061F-0B01-419C-854A-398838B7DB86}"/>
              </a:ext>
            </a:extLst>
          </p:cNvPr>
          <p:cNvSpPr txBox="1">
            <a:spLocks noChangeArrowheads="1"/>
          </p:cNvSpPr>
          <p:nvPr/>
        </p:nvSpPr>
        <p:spPr bwMode="auto">
          <a:xfrm>
            <a:off x="6258654" y="4275138"/>
            <a:ext cx="124411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HRDATA_3</a:t>
            </a:r>
          </a:p>
        </p:txBody>
      </p:sp>
      <p:sp>
        <p:nvSpPr>
          <p:cNvPr id="18" name="TextBox 63">
            <a:extLst>
              <a:ext uri="{FF2B5EF4-FFF2-40B4-BE49-F238E27FC236}">
                <a16:creationId xmlns:a16="http://schemas.microsoft.com/office/drawing/2014/main" id="{6C84ECB8-3C37-4626-BD3E-A9FC431B74C1}"/>
              </a:ext>
            </a:extLst>
          </p:cNvPr>
          <p:cNvSpPr txBox="1">
            <a:spLocks noChangeArrowheads="1"/>
          </p:cNvSpPr>
          <p:nvPr/>
        </p:nvSpPr>
        <p:spPr bwMode="auto">
          <a:xfrm>
            <a:off x="6258654" y="3744912"/>
            <a:ext cx="124411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HRDATA_2</a:t>
            </a:r>
          </a:p>
        </p:txBody>
      </p:sp>
      <p:sp>
        <p:nvSpPr>
          <p:cNvPr id="19" name="TextBox 64">
            <a:extLst>
              <a:ext uri="{FF2B5EF4-FFF2-40B4-BE49-F238E27FC236}">
                <a16:creationId xmlns:a16="http://schemas.microsoft.com/office/drawing/2014/main" id="{91526964-B72D-4311-AA42-B2B45ACEE9B7}"/>
              </a:ext>
            </a:extLst>
          </p:cNvPr>
          <p:cNvSpPr txBox="1">
            <a:spLocks noChangeArrowheads="1"/>
          </p:cNvSpPr>
          <p:nvPr/>
        </p:nvSpPr>
        <p:spPr bwMode="auto">
          <a:xfrm>
            <a:off x="6258654" y="3201987"/>
            <a:ext cx="124411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HRDATA_1</a:t>
            </a:r>
          </a:p>
        </p:txBody>
      </p:sp>
      <p:sp>
        <p:nvSpPr>
          <p:cNvPr id="20" name="TextBox 65">
            <a:extLst>
              <a:ext uri="{FF2B5EF4-FFF2-40B4-BE49-F238E27FC236}">
                <a16:creationId xmlns:a16="http://schemas.microsoft.com/office/drawing/2014/main" id="{B373959E-3619-4F92-844C-BDB6350A06DC}"/>
              </a:ext>
            </a:extLst>
          </p:cNvPr>
          <p:cNvSpPr txBox="1">
            <a:spLocks noChangeArrowheads="1"/>
          </p:cNvSpPr>
          <p:nvPr/>
        </p:nvSpPr>
        <p:spPr bwMode="auto">
          <a:xfrm>
            <a:off x="6258655" y="3413124"/>
            <a:ext cx="14324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RESPONSE_3</a:t>
            </a:r>
          </a:p>
        </p:txBody>
      </p:sp>
      <p:sp>
        <p:nvSpPr>
          <p:cNvPr id="21" name="TextBox 66">
            <a:extLst>
              <a:ext uri="{FF2B5EF4-FFF2-40B4-BE49-F238E27FC236}">
                <a16:creationId xmlns:a16="http://schemas.microsoft.com/office/drawing/2014/main" id="{C59899C4-EC19-4006-9535-8822DD5C36A4}"/>
              </a:ext>
            </a:extLst>
          </p:cNvPr>
          <p:cNvSpPr txBox="1">
            <a:spLocks noChangeArrowheads="1"/>
          </p:cNvSpPr>
          <p:nvPr/>
        </p:nvSpPr>
        <p:spPr bwMode="auto">
          <a:xfrm>
            <a:off x="6258655" y="3965574"/>
            <a:ext cx="147685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RESPONSE_2</a:t>
            </a:r>
          </a:p>
        </p:txBody>
      </p:sp>
      <p:sp>
        <p:nvSpPr>
          <p:cNvPr id="22" name="TextBox 67">
            <a:extLst>
              <a:ext uri="{FF2B5EF4-FFF2-40B4-BE49-F238E27FC236}">
                <a16:creationId xmlns:a16="http://schemas.microsoft.com/office/drawing/2014/main" id="{48ACF1D3-A60D-4BB8-A114-6E8ACD5DEA58}"/>
              </a:ext>
            </a:extLst>
          </p:cNvPr>
          <p:cNvSpPr txBox="1">
            <a:spLocks noChangeArrowheads="1"/>
          </p:cNvSpPr>
          <p:nvPr/>
        </p:nvSpPr>
        <p:spPr bwMode="auto">
          <a:xfrm>
            <a:off x="6258655" y="4502149"/>
            <a:ext cx="1466276"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RESPONSE_1</a:t>
            </a:r>
          </a:p>
        </p:txBody>
      </p:sp>
      <p:grpSp>
        <p:nvGrpSpPr>
          <p:cNvPr id="23" name="Group 13334">
            <a:extLst>
              <a:ext uri="{FF2B5EF4-FFF2-40B4-BE49-F238E27FC236}">
                <a16:creationId xmlns:a16="http://schemas.microsoft.com/office/drawing/2014/main" id="{9BB45731-1F14-4D34-BD89-5D3747B6A98D}"/>
              </a:ext>
            </a:extLst>
          </p:cNvPr>
          <p:cNvGrpSpPr>
            <a:grpSpLocks/>
          </p:cNvGrpSpPr>
          <p:nvPr/>
        </p:nvGrpSpPr>
        <p:grpSpPr bwMode="auto">
          <a:xfrm flipH="1">
            <a:off x="7661456" y="3302000"/>
            <a:ext cx="683417" cy="1274763"/>
            <a:chOff x="5986142" y="4308780"/>
            <a:chExt cx="282801" cy="1273714"/>
          </a:xfrm>
        </p:grpSpPr>
        <p:cxnSp>
          <p:nvCxnSpPr>
            <p:cNvPr id="24" name="Straight Arrow Connector 23">
              <a:extLst>
                <a:ext uri="{FF2B5EF4-FFF2-40B4-BE49-F238E27FC236}">
                  <a16:creationId xmlns:a16="http://schemas.microsoft.com/office/drawing/2014/main" id="{FED23E3C-76C1-48AE-BF18-D47E477B4365}"/>
                </a:ext>
              </a:extLst>
            </p:cNvPr>
            <p:cNvCxnSpPr/>
            <p:nvPr/>
          </p:nvCxnSpPr>
          <p:spPr bwMode="auto">
            <a:xfrm flipH="1">
              <a:off x="5986142" y="4308780"/>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5" name="Straight Arrow Connector 24">
              <a:extLst>
                <a:ext uri="{FF2B5EF4-FFF2-40B4-BE49-F238E27FC236}">
                  <a16:creationId xmlns:a16="http://schemas.microsoft.com/office/drawing/2014/main" id="{F5D5E039-2550-49CC-AB6A-C5A95311356E}"/>
                </a:ext>
              </a:extLst>
            </p:cNvPr>
            <p:cNvCxnSpPr/>
            <p:nvPr/>
          </p:nvCxnSpPr>
          <p:spPr bwMode="auto">
            <a:xfrm flipH="1">
              <a:off x="5986142" y="4513399"/>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11082C81-8152-410F-8785-F4136E51F860}"/>
                </a:ext>
              </a:extLst>
            </p:cNvPr>
            <p:cNvCxnSpPr/>
            <p:nvPr/>
          </p:nvCxnSpPr>
          <p:spPr bwMode="auto">
            <a:xfrm flipH="1">
              <a:off x="5986142" y="4871879"/>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7" name="Straight Arrow Connector 26">
              <a:extLst>
                <a:ext uri="{FF2B5EF4-FFF2-40B4-BE49-F238E27FC236}">
                  <a16:creationId xmlns:a16="http://schemas.microsoft.com/office/drawing/2014/main" id="{EDA49839-7401-4129-B2C0-328D2644CF32}"/>
                </a:ext>
              </a:extLst>
            </p:cNvPr>
            <p:cNvCxnSpPr/>
            <p:nvPr/>
          </p:nvCxnSpPr>
          <p:spPr bwMode="auto">
            <a:xfrm flipH="1">
              <a:off x="5986142" y="5076498"/>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8" name="Straight Arrow Connector 27">
              <a:extLst>
                <a:ext uri="{FF2B5EF4-FFF2-40B4-BE49-F238E27FC236}">
                  <a16:creationId xmlns:a16="http://schemas.microsoft.com/office/drawing/2014/main" id="{501644F3-D222-4855-9805-9C36598FA254}"/>
                </a:ext>
              </a:extLst>
            </p:cNvPr>
            <p:cNvCxnSpPr/>
            <p:nvPr/>
          </p:nvCxnSpPr>
          <p:spPr bwMode="auto">
            <a:xfrm flipH="1">
              <a:off x="5986142" y="5377875"/>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9" name="Straight Arrow Connector 28">
              <a:extLst>
                <a:ext uri="{FF2B5EF4-FFF2-40B4-BE49-F238E27FC236}">
                  <a16:creationId xmlns:a16="http://schemas.microsoft.com/office/drawing/2014/main" id="{E3DF962C-3143-409C-8C30-0D05DF3ADD2B}"/>
                </a:ext>
              </a:extLst>
            </p:cNvPr>
            <p:cNvCxnSpPr/>
            <p:nvPr/>
          </p:nvCxnSpPr>
          <p:spPr bwMode="auto">
            <a:xfrm flipH="1">
              <a:off x="5986142" y="5582494"/>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grpSp>
      <p:cxnSp>
        <p:nvCxnSpPr>
          <p:cNvPr id="30" name="Elbow Connector 88">
            <a:extLst>
              <a:ext uri="{FF2B5EF4-FFF2-40B4-BE49-F238E27FC236}">
                <a16:creationId xmlns:a16="http://schemas.microsoft.com/office/drawing/2014/main" id="{98878A34-924D-4A7A-80E9-663A5163E9F6}"/>
              </a:ext>
            </a:extLst>
          </p:cNvPr>
          <p:cNvCxnSpPr/>
          <p:nvPr/>
        </p:nvCxnSpPr>
        <p:spPr bwMode="auto">
          <a:xfrm flipV="1">
            <a:off x="3668867" y="3230563"/>
            <a:ext cx="5158418" cy="274637"/>
          </a:xfrm>
          <a:prstGeom prst="bentConnector4">
            <a:avLst>
              <a:gd name="adj1" fmla="val 41843"/>
              <a:gd name="adj2" fmla="val 19521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1" name="Straight Arrow Connector 30">
            <a:extLst>
              <a:ext uri="{FF2B5EF4-FFF2-40B4-BE49-F238E27FC236}">
                <a16:creationId xmlns:a16="http://schemas.microsoft.com/office/drawing/2014/main" id="{2CA77E2C-5D82-4556-8F32-A4B42DCA9CEA}"/>
              </a:ext>
            </a:extLst>
          </p:cNvPr>
          <p:cNvCxnSpPr/>
          <p:nvPr/>
        </p:nvCxnSpPr>
        <p:spPr bwMode="auto">
          <a:xfrm>
            <a:off x="9421835" y="4184649"/>
            <a:ext cx="15445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2" name="Straight Arrow Connector 31">
            <a:extLst>
              <a:ext uri="{FF2B5EF4-FFF2-40B4-BE49-F238E27FC236}">
                <a16:creationId xmlns:a16="http://schemas.microsoft.com/office/drawing/2014/main" id="{0DC68547-085E-471A-9512-D541422B6EE8}"/>
              </a:ext>
            </a:extLst>
          </p:cNvPr>
          <p:cNvCxnSpPr/>
          <p:nvPr/>
        </p:nvCxnSpPr>
        <p:spPr bwMode="auto">
          <a:xfrm>
            <a:off x="9404909" y="3786187"/>
            <a:ext cx="154456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3" name="Straight Arrow Connector 32">
            <a:extLst>
              <a:ext uri="{FF2B5EF4-FFF2-40B4-BE49-F238E27FC236}">
                <a16:creationId xmlns:a16="http://schemas.microsoft.com/office/drawing/2014/main" id="{1FC34348-E83F-409F-B5C6-CC52E0481268}"/>
              </a:ext>
            </a:extLst>
          </p:cNvPr>
          <p:cNvCxnSpPr/>
          <p:nvPr/>
        </p:nvCxnSpPr>
        <p:spPr bwMode="auto">
          <a:xfrm>
            <a:off x="9404909" y="3570287"/>
            <a:ext cx="154456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4" name="TextBox 124">
            <a:extLst>
              <a:ext uri="{FF2B5EF4-FFF2-40B4-BE49-F238E27FC236}">
                <a16:creationId xmlns:a16="http://schemas.microsoft.com/office/drawing/2014/main" id="{7BEF0637-94F1-4193-9D44-510B87EDE3C3}"/>
              </a:ext>
            </a:extLst>
          </p:cNvPr>
          <p:cNvSpPr txBox="1">
            <a:spLocks noChangeArrowheads="1"/>
          </p:cNvSpPr>
          <p:nvPr/>
        </p:nvSpPr>
        <p:spPr bwMode="auto">
          <a:xfrm>
            <a:off x="9646114" y="3476624"/>
            <a:ext cx="861148"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HREADY</a:t>
            </a:r>
          </a:p>
        </p:txBody>
      </p:sp>
      <p:sp>
        <p:nvSpPr>
          <p:cNvPr id="35" name="TextBox 125">
            <a:extLst>
              <a:ext uri="{FF2B5EF4-FFF2-40B4-BE49-F238E27FC236}">
                <a16:creationId xmlns:a16="http://schemas.microsoft.com/office/drawing/2014/main" id="{1F8ABB41-9D05-4A11-9049-1DB44C8DC3C9}"/>
              </a:ext>
            </a:extLst>
          </p:cNvPr>
          <p:cNvSpPr txBox="1">
            <a:spLocks noChangeArrowheads="1"/>
          </p:cNvSpPr>
          <p:nvPr/>
        </p:nvSpPr>
        <p:spPr bwMode="auto">
          <a:xfrm>
            <a:off x="9715937" y="3700462"/>
            <a:ext cx="736312"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HRESP</a:t>
            </a:r>
          </a:p>
        </p:txBody>
      </p:sp>
      <p:sp>
        <p:nvSpPr>
          <p:cNvPr id="36" name="TextBox 126">
            <a:extLst>
              <a:ext uri="{FF2B5EF4-FFF2-40B4-BE49-F238E27FC236}">
                <a16:creationId xmlns:a16="http://schemas.microsoft.com/office/drawing/2014/main" id="{5D928149-DEEF-457B-AB89-53B129015727}"/>
              </a:ext>
            </a:extLst>
          </p:cNvPr>
          <p:cNvSpPr txBox="1">
            <a:spLocks noChangeArrowheads="1"/>
          </p:cNvSpPr>
          <p:nvPr/>
        </p:nvSpPr>
        <p:spPr bwMode="auto">
          <a:xfrm>
            <a:off x="9603797" y="4011613"/>
            <a:ext cx="95636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HRDATA</a:t>
            </a:r>
          </a:p>
          <a:p>
            <a:pPr algn="ctr" eaLnBrk="1" hangingPunct="1"/>
            <a:r>
              <a:rPr lang="en-GB" sz="1200" dirty="0"/>
              <a:t>[31:0]</a:t>
            </a:r>
          </a:p>
        </p:txBody>
      </p:sp>
    </p:spTree>
    <p:extLst>
      <p:ext uri="{BB962C8B-B14F-4D97-AF65-F5344CB8AC3E}">
        <p14:creationId xmlns:p14="http://schemas.microsoft.com/office/powerpoint/2010/main" val="162894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Basic Principles of Buses</a:t>
            </a:r>
            <a:endParaRPr lang="en-GB" sz="1800" dirty="0"/>
          </a:p>
          <a:p>
            <a:r>
              <a:rPr lang="en-GB" dirty="0"/>
              <a:t>M</a:t>
            </a:r>
            <a:r>
              <a:rPr lang="en-GB" sz="2400" dirty="0"/>
              <a:t>ain </a:t>
            </a:r>
            <a:r>
              <a:rPr lang="en-GB" dirty="0"/>
              <a:t>F</a:t>
            </a:r>
            <a:r>
              <a:rPr lang="en-GB" sz="2400" dirty="0"/>
              <a:t>eatures of Arm AMBA Bus </a:t>
            </a:r>
            <a:r>
              <a:rPr lang="en-GB" dirty="0"/>
              <a:t>F</a:t>
            </a:r>
            <a:r>
              <a:rPr lang="en-GB" sz="2400" dirty="0"/>
              <a:t>amilies</a:t>
            </a:r>
          </a:p>
          <a:p>
            <a:r>
              <a:rPr lang="en-GB" sz="2400" dirty="0"/>
              <a:t>AMBA 3 AHB-</a:t>
            </a:r>
            <a:r>
              <a:rPr lang="en-GB" sz="2400" dirty="0" err="1"/>
              <a:t>Lite</a:t>
            </a:r>
            <a:r>
              <a:rPr lang="en-GB" sz="2400" dirty="0"/>
              <a:t> Bus</a:t>
            </a:r>
          </a:p>
          <a:p>
            <a:pPr lvl="1"/>
            <a:r>
              <a:rPr lang="en-GB" dirty="0"/>
              <a:t>	 </a:t>
            </a:r>
            <a:r>
              <a:rPr lang="en-GB" dirty="0">
                <a:ea typeface="ＭＳ Ｐゴシック" panose="020B0600070205080204" pitchFamily="34" charset="-128"/>
              </a:rPr>
              <a:t>Hardware Architecture </a:t>
            </a:r>
          </a:p>
          <a:p>
            <a:pPr lvl="1"/>
            <a:r>
              <a:rPr lang="en-GB" dirty="0">
                <a:ea typeface="ＭＳ Ｐゴシック" panose="020B0600070205080204" pitchFamily="34" charset="-128"/>
              </a:rPr>
              <a:t>	Operation Principles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84486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Hardware Implementation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Due to the pipelined operation, some signals have to be deliberately delayed</a:t>
            </a:r>
            <a:r>
              <a:rPr lang="en-GB" dirty="0"/>
              <a:t>:</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selecting signals from the decoder to the multiplexor are delayed for one clock cycle.</a:t>
            </a:r>
          </a:p>
          <a:p>
            <a:pPr lvl="1"/>
            <a:r>
              <a:rPr lang="en-IN" altLang="en-US" dirty="0">
                <a:ea typeface="ＭＳ Ｐゴシック" panose="020B0600070205080204" pitchFamily="34" charset="-128"/>
              </a:rPr>
              <a:t>The HREADY signal is delayed for one clock cycle before it is fed back to the multiplexor.</a:t>
            </a:r>
          </a:p>
          <a:p>
            <a:r>
              <a:rPr lang="en-US" dirty="0"/>
              <a:t>The detailed implementation can be referred from the code that is provided in the EDK.</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3B9D663A-2530-4DF3-8346-983E04E984DA}"/>
              </a:ext>
            </a:extLst>
          </p:cNvPr>
          <p:cNvCxnSpPr/>
          <p:nvPr/>
        </p:nvCxnSpPr>
        <p:spPr bwMode="auto">
          <a:xfrm>
            <a:off x="4149163" y="5129213"/>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 name="Straight Arrow Connector 5">
            <a:extLst>
              <a:ext uri="{FF2B5EF4-FFF2-40B4-BE49-F238E27FC236}">
                <a16:creationId xmlns:a16="http://schemas.microsoft.com/office/drawing/2014/main" id="{958000E8-4FAA-480C-85BF-7449740662C9}"/>
              </a:ext>
            </a:extLst>
          </p:cNvPr>
          <p:cNvCxnSpPr/>
          <p:nvPr/>
        </p:nvCxnSpPr>
        <p:spPr bwMode="auto">
          <a:xfrm>
            <a:off x="4149163" y="5500688"/>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DF00CDB2-9420-409E-A994-E39C7FE7255B}"/>
              </a:ext>
            </a:extLst>
          </p:cNvPr>
          <p:cNvCxnSpPr/>
          <p:nvPr/>
        </p:nvCxnSpPr>
        <p:spPr bwMode="auto">
          <a:xfrm>
            <a:off x="4149163" y="4772025"/>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8" name="Flowchart: Manual Operation 7">
            <a:extLst>
              <a:ext uri="{FF2B5EF4-FFF2-40B4-BE49-F238E27FC236}">
                <a16:creationId xmlns:a16="http://schemas.microsoft.com/office/drawing/2014/main" id="{37FC9E58-911B-4122-AC26-173EB9E87580}"/>
              </a:ext>
            </a:extLst>
          </p:cNvPr>
          <p:cNvSpPr/>
          <p:nvPr/>
        </p:nvSpPr>
        <p:spPr bwMode="auto">
          <a:xfrm rot="16200000">
            <a:off x="8463809" y="4352336"/>
            <a:ext cx="1763713" cy="1040993"/>
          </a:xfrm>
          <a:prstGeom prst="flowChartManualOperation">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9" name="TextBox 45">
            <a:extLst>
              <a:ext uri="{FF2B5EF4-FFF2-40B4-BE49-F238E27FC236}">
                <a16:creationId xmlns:a16="http://schemas.microsoft.com/office/drawing/2014/main" id="{8935F705-272D-472A-9DC4-C18604247A72}"/>
              </a:ext>
            </a:extLst>
          </p:cNvPr>
          <p:cNvSpPr txBox="1">
            <a:spLocks noChangeArrowheads="1"/>
          </p:cNvSpPr>
          <p:nvPr/>
        </p:nvSpPr>
        <p:spPr bwMode="auto">
          <a:xfrm rot="-5400000">
            <a:off x="8680515" y="4573916"/>
            <a:ext cx="1273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Slave</a:t>
            </a:r>
          </a:p>
          <a:p>
            <a:pPr algn="ctr" eaLnBrk="1" hangingPunct="1"/>
            <a:r>
              <a:rPr lang="en-GB" dirty="0"/>
              <a:t>Multiplexor</a:t>
            </a:r>
          </a:p>
        </p:txBody>
      </p:sp>
      <p:cxnSp>
        <p:nvCxnSpPr>
          <p:cNvPr id="10" name="Straight Arrow Connector 9">
            <a:extLst>
              <a:ext uri="{FF2B5EF4-FFF2-40B4-BE49-F238E27FC236}">
                <a16:creationId xmlns:a16="http://schemas.microsoft.com/office/drawing/2014/main" id="{B15835A5-00DF-4A96-B6D4-5AD4342B44BD}"/>
              </a:ext>
            </a:extLst>
          </p:cNvPr>
          <p:cNvCxnSpPr/>
          <p:nvPr/>
        </p:nvCxnSpPr>
        <p:spPr bwMode="auto">
          <a:xfrm>
            <a:off x="1766727" y="4918075"/>
            <a:ext cx="700342"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1" name="TextBox 48">
            <a:extLst>
              <a:ext uri="{FF2B5EF4-FFF2-40B4-BE49-F238E27FC236}">
                <a16:creationId xmlns:a16="http://schemas.microsoft.com/office/drawing/2014/main" id="{452EC187-0727-41F5-B1BE-4B2AFAB8F42F}"/>
              </a:ext>
            </a:extLst>
          </p:cNvPr>
          <p:cNvSpPr txBox="1">
            <a:spLocks noChangeArrowheads="1"/>
          </p:cNvSpPr>
          <p:nvPr/>
        </p:nvSpPr>
        <p:spPr bwMode="auto">
          <a:xfrm>
            <a:off x="374505" y="4819650"/>
            <a:ext cx="13922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HADDR [31:0]</a:t>
            </a:r>
          </a:p>
        </p:txBody>
      </p:sp>
      <p:sp>
        <p:nvSpPr>
          <p:cNvPr id="12" name="TextBox 49">
            <a:extLst>
              <a:ext uri="{FF2B5EF4-FFF2-40B4-BE49-F238E27FC236}">
                <a16:creationId xmlns:a16="http://schemas.microsoft.com/office/drawing/2014/main" id="{DC002752-E395-4B54-B0CE-47131E355C9B}"/>
              </a:ext>
            </a:extLst>
          </p:cNvPr>
          <p:cNvSpPr txBox="1">
            <a:spLocks noChangeArrowheads="1"/>
          </p:cNvSpPr>
          <p:nvPr/>
        </p:nvSpPr>
        <p:spPr bwMode="auto">
          <a:xfrm>
            <a:off x="4047602" y="4151313"/>
            <a:ext cx="219835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Multiplexor Select</a:t>
            </a:r>
          </a:p>
        </p:txBody>
      </p:sp>
      <p:sp>
        <p:nvSpPr>
          <p:cNvPr id="13" name="TextBox 51">
            <a:extLst>
              <a:ext uri="{FF2B5EF4-FFF2-40B4-BE49-F238E27FC236}">
                <a16:creationId xmlns:a16="http://schemas.microsoft.com/office/drawing/2014/main" id="{A5C464B6-5025-4DA1-9D5E-1D40CEE5EAD0}"/>
              </a:ext>
            </a:extLst>
          </p:cNvPr>
          <p:cNvSpPr txBox="1">
            <a:spLocks noChangeArrowheads="1"/>
          </p:cNvSpPr>
          <p:nvPr/>
        </p:nvSpPr>
        <p:spPr bwMode="auto">
          <a:xfrm>
            <a:off x="4284577" y="4670425"/>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HSEL_1</a:t>
            </a:r>
          </a:p>
        </p:txBody>
      </p:sp>
      <p:sp>
        <p:nvSpPr>
          <p:cNvPr id="14" name="TextBox 52">
            <a:extLst>
              <a:ext uri="{FF2B5EF4-FFF2-40B4-BE49-F238E27FC236}">
                <a16:creationId xmlns:a16="http://schemas.microsoft.com/office/drawing/2014/main" id="{00974CEB-F26F-46C0-9012-9ADBABD01343}"/>
              </a:ext>
            </a:extLst>
          </p:cNvPr>
          <p:cNvSpPr txBox="1">
            <a:spLocks noChangeArrowheads="1"/>
          </p:cNvSpPr>
          <p:nvPr/>
        </p:nvSpPr>
        <p:spPr bwMode="auto">
          <a:xfrm>
            <a:off x="4284577" y="5027613"/>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HSEL_2</a:t>
            </a:r>
          </a:p>
        </p:txBody>
      </p:sp>
      <p:sp>
        <p:nvSpPr>
          <p:cNvPr id="15" name="TextBox 53">
            <a:extLst>
              <a:ext uri="{FF2B5EF4-FFF2-40B4-BE49-F238E27FC236}">
                <a16:creationId xmlns:a16="http://schemas.microsoft.com/office/drawing/2014/main" id="{6FF8DD66-F3A5-48F8-99ED-C7B95219AE4A}"/>
              </a:ext>
            </a:extLst>
          </p:cNvPr>
          <p:cNvSpPr txBox="1">
            <a:spLocks noChangeArrowheads="1"/>
          </p:cNvSpPr>
          <p:nvPr/>
        </p:nvSpPr>
        <p:spPr bwMode="auto">
          <a:xfrm>
            <a:off x="4284577" y="5408614"/>
            <a:ext cx="78074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HSEL_3</a:t>
            </a:r>
          </a:p>
        </p:txBody>
      </p:sp>
      <p:sp>
        <p:nvSpPr>
          <p:cNvPr id="16" name="Rectangle 15">
            <a:extLst>
              <a:ext uri="{FF2B5EF4-FFF2-40B4-BE49-F238E27FC236}">
                <a16:creationId xmlns:a16="http://schemas.microsoft.com/office/drawing/2014/main" id="{445C4A09-29FE-4A79-8D73-ED3DC211A170}"/>
              </a:ext>
            </a:extLst>
          </p:cNvPr>
          <p:cNvSpPr/>
          <p:nvPr/>
        </p:nvSpPr>
        <p:spPr bwMode="auto">
          <a:xfrm>
            <a:off x="2467070" y="4248150"/>
            <a:ext cx="1682093" cy="142398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Address</a:t>
            </a:r>
          </a:p>
          <a:p>
            <a:pPr algn="ctr">
              <a:defRPr/>
            </a:pPr>
            <a:r>
              <a:rPr lang="en-GB" dirty="0">
                <a:cs typeface="+mn-cs"/>
              </a:rPr>
              <a:t>Decoder</a:t>
            </a:r>
          </a:p>
        </p:txBody>
      </p:sp>
      <p:sp>
        <p:nvSpPr>
          <p:cNvPr id="17" name="TextBox 62">
            <a:extLst>
              <a:ext uri="{FF2B5EF4-FFF2-40B4-BE49-F238E27FC236}">
                <a16:creationId xmlns:a16="http://schemas.microsoft.com/office/drawing/2014/main" id="{D91E74DD-3D48-4728-B024-160C728A6ED5}"/>
              </a:ext>
            </a:extLst>
          </p:cNvPr>
          <p:cNvSpPr txBox="1">
            <a:spLocks noChangeArrowheads="1"/>
          </p:cNvSpPr>
          <p:nvPr/>
        </p:nvSpPr>
        <p:spPr bwMode="auto">
          <a:xfrm>
            <a:off x="6738951" y="5199064"/>
            <a:ext cx="124411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HRDATA_3</a:t>
            </a:r>
          </a:p>
        </p:txBody>
      </p:sp>
      <p:sp>
        <p:nvSpPr>
          <p:cNvPr id="18" name="TextBox 63">
            <a:extLst>
              <a:ext uri="{FF2B5EF4-FFF2-40B4-BE49-F238E27FC236}">
                <a16:creationId xmlns:a16="http://schemas.microsoft.com/office/drawing/2014/main" id="{B70F648C-0005-4981-9755-AE13E94E7FC5}"/>
              </a:ext>
            </a:extLst>
          </p:cNvPr>
          <p:cNvSpPr txBox="1">
            <a:spLocks noChangeArrowheads="1"/>
          </p:cNvSpPr>
          <p:nvPr/>
        </p:nvSpPr>
        <p:spPr bwMode="auto">
          <a:xfrm>
            <a:off x="6738951" y="4668838"/>
            <a:ext cx="124411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HRDATA_2</a:t>
            </a:r>
          </a:p>
        </p:txBody>
      </p:sp>
      <p:sp>
        <p:nvSpPr>
          <p:cNvPr id="19" name="TextBox 64">
            <a:extLst>
              <a:ext uri="{FF2B5EF4-FFF2-40B4-BE49-F238E27FC236}">
                <a16:creationId xmlns:a16="http://schemas.microsoft.com/office/drawing/2014/main" id="{14583940-BD8D-4246-93E6-C74970646E58}"/>
              </a:ext>
            </a:extLst>
          </p:cNvPr>
          <p:cNvSpPr txBox="1">
            <a:spLocks noChangeArrowheads="1"/>
          </p:cNvSpPr>
          <p:nvPr/>
        </p:nvSpPr>
        <p:spPr bwMode="auto">
          <a:xfrm>
            <a:off x="6738951" y="4125913"/>
            <a:ext cx="124411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HRDATA_1</a:t>
            </a:r>
          </a:p>
        </p:txBody>
      </p:sp>
      <p:sp>
        <p:nvSpPr>
          <p:cNvPr id="20" name="TextBox 65">
            <a:extLst>
              <a:ext uri="{FF2B5EF4-FFF2-40B4-BE49-F238E27FC236}">
                <a16:creationId xmlns:a16="http://schemas.microsoft.com/office/drawing/2014/main" id="{02AE8731-3B6F-40D5-9EFF-FCFFC5FA78B6}"/>
              </a:ext>
            </a:extLst>
          </p:cNvPr>
          <p:cNvSpPr txBox="1">
            <a:spLocks noChangeArrowheads="1"/>
          </p:cNvSpPr>
          <p:nvPr/>
        </p:nvSpPr>
        <p:spPr bwMode="auto">
          <a:xfrm>
            <a:off x="6738951" y="4337050"/>
            <a:ext cx="14324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RESPONSE_3</a:t>
            </a:r>
          </a:p>
        </p:txBody>
      </p:sp>
      <p:sp>
        <p:nvSpPr>
          <p:cNvPr id="21" name="TextBox 66">
            <a:extLst>
              <a:ext uri="{FF2B5EF4-FFF2-40B4-BE49-F238E27FC236}">
                <a16:creationId xmlns:a16="http://schemas.microsoft.com/office/drawing/2014/main" id="{F38DD073-08E1-4115-BB61-C3C8BA351EAC}"/>
              </a:ext>
            </a:extLst>
          </p:cNvPr>
          <p:cNvSpPr txBox="1">
            <a:spLocks noChangeArrowheads="1"/>
          </p:cNvSpPr>
          <p:nvPr/>
        </p:nvSpPr>
        <p:spPr bwMode="auto">
          <a:xfrm>
            <a:off x="6738952" y="4889500"/>
            <a:ext cx="147685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RESPONSE_2</a:t>
            </a:r>
          </a:p>
        </p:txBody>
      </p:sp>
      <p:sp>
        <p:nvSpPr>
          <p:cNvPr id="22" name="TextBox 67">
            <a:extLst>
              <a:ext uri="{FF2B5EF4-FFF2-40B4-BE49-F238E27FC236}">
                <a16:creationId xmlns:a16="http://schemas.microsoft.com/office/drawing/2014/main" id="{94EFBC48-4286-4A1A-956F-B5608F10628C}"/>
              </a:ext>
            </a:extLst>
          </p:cNvPr>
          <p:cNvSpPr txBox="1">
            <a:spLocks noChangeArrowheads="1"/>
          </p:cNvSpPr>
          <p:nvPr/>
        </p:nvSpPr>
        <p:spPr bwMode="auto">
          <a:xfrm>
            <a:off x="6738952" y="5426075"/>
            <a:ext cx="1466276"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RESPONSE_1</a:t>
            </a:r>
          </a:p>
        </p:txBody>
      </p:sp>
      <p:grpSp>
        <p:nvGrpSpPr>
          <p:cNvPr id="23" name="Group 13334">
            <a:extLst>
              <a:ext uri="{FF2B5EF4-FFF2-40B4-BE49-F238E27FC236}">
                <a16:creationId xmlns:a16="http://schemas.microsoft.com/office/drawing/2014/main" id="{39D09443-A869-4208-9995-DC3EA2E654B7}"/>
              </a:ext>
            </a:extLst>
          </p:cNvPr>
          <p:cNvGrpSpPr>
            <a:grpSpLocks/>
          </p:cNvGrpSpPr>
          <p:nvPr/>
        </p:nvGrpSpPr>
        <p:grpSpPr bwMode="auto">
          <a:xfrm flipH="1">
            <a:off x="8141753" y="4225926"/>
            <a:ext cx="683417" cy="1274763"/>
            <a:chOff x="5986142" y="4308780"/>
            <a:chExt cx="282801" cy="1273714"/>
          </a:xfrm>
        </p:grpSpPr>
        <p:cxnSp>
          <p:nvCxnSpPr>
            <p:cNvPr id="24" name="Straight Arrow Connector 23">
              <a:extLst>
                <a:ext uri="{FF2B5EF4-FFF2-40B4-BE49-F238E27FC236}">
                  <a16:creationId xmlns:a16="http://schemas.microsoft.com/office/drawing/2014/main" id="{7F2E4461-46DF-4CCF-A25B-9D0274143B85}"/>
                </a:ext>
              </a:extLst>
            </p:cNvPr>
            <p:cNvCxnSpPr/>
            <p:nvPr/>
          </p:nvCxnSpPr>
          <p:spPr bwMode="auto">
            <a:xfrm flipH="1">
              <a:off x="5986142" y="4308780"/>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5" name="Straight Arrow Connector 24">
              <a:extLst>
                <a:ext uri="{FF2B5EF4-FFF2-40B4-BE49-F238E27FC236}">
                  <a16:creationId xmlns:a16="http://schemas.microsoft.com/office/drawing/2014/main" id="{D068D470-38F9-439E-BCFB-CA52B2CB2DAF}"/>
                </a:ext>
              </a:extLst>
            </p:cNvPr>
            <p:cNvCxnSpPr/>
            <p:nvPr/>
          </p:nvCxnSpPr>
          <p:spPr bwMode="auto">
            <a:xfrm flipH="1">
              <a:off x="5986142" y="4513399"/>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B809E0B5-F54A-45A6-B756-7648D8B71340}"/>
                </a:ext>
              </a:extLst>
            </p:cNvPr>
            <p:cNvCxnSpPr/>
            <p:nvPr/>
          </p:nvCxnSpPr>
          <p:spPr bwMode="auto">
            <a:xfrm flipH="1">
              <a:off x="5986142" y="4871879"/>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7" name="Straight Arrow Connector 26">
              <a:extLst>
                <a:ext uri="{FF2B5EF4-FFF2-40B4-BE49-F238E27FC236}">
                  <a16:creationId xmlns:a16="http://schemas.microsoft.com/office/drawing/2014/main" id="{2B1855B7-E250-4913-B409-C79D557DBD27}"/>
                </a:ext>
              </a:extLst>
            </p:cNvPr>
            <p:cNvCxnSpPr/>
            <p:nvPr/>
          </p:nvCxnSpPr>
          <p:spPr bwMode="auto">
            <a:xfrm flipH="1">
              <a:off x="5986142" y="5076498"/>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8" name="Straight Arrow Connector 27">
              <a:extLst>
                <a:ext uri="{FF2B5EF4-FFF2-40B4-BE49-F238E27FC236}">
                  <a16:creationId xmlns:a16="http://schemas.microsoft.com/office/drawing/2014/main" id="{A1B18D80-0A0A-406F-A796-22C8840C6F21}"/>
                </a:ext>
              </a:extLst>
            </p:cNvPr>
            <p:cNvCxnSpPr/>
            <p:nvPr/>
          </p:nvCxnSpPr>
          <p:spPr bwMode="auto">
            <a:xfrm flipH="1">
              <a:off x="5986142" y="5377875"/>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9" name="Straight Arrow Connector 28">
              <a:extLst>
                <a:ext uri="{FF2B5EF4-FFF2-40B4-BE49-F238E27FC236}">
                  <a16:creationId xmlns:a16="http://schemas.microsoft.com/office/drawing/2014/main" id="{44A1B35F-9ECB-47CC-9600-CF497D4553FB}"/>
                </a:ext>
              </a:extLst>
            </p:cNvPr>
            <p:cNvCxnSpPr/>
            <p:nvPr/>
          </p:nvCxnSpPr>
          <p:spPr bwMode="auto">
            <a:xfrm flipH="1">
              <a:off x="5986142" y="5582494"/>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grpSp>
      <p:cxnSp>
        <p:nvCxnSpPr>
          <p:cNvPr id="30" name="Elbow Connector 28">
            <a:extLst>
              <a:ext uri="{FF2B5EF4-FFF2-40B4-BE49-F238E27FC236}">
                <a16:creationId xmlns:a16="http://schemas.microsoft.com/office/drawing/2014/main" id="{A582E9EF-895B-4F6E-95D9-5B7DFE3AFB45}"/>
              </a:ext>
            </a:extLst>
          </p:cNvPr>
          <p:cNvCxnSpPr/>
          <p:nvPr/>
        </p:nvCxnSpPr>
        <p:spPr bwMode="auto">
          <a:xfrm flipV="1">
            <a:off x="4149163" y="4154489"/>
            <a:ext cx="5158418" cy="274637"/>
          </a:xfrm>
          <a:prstGeom prst="bentConnector4">
            <a:avLst>
              <a:gd name="adj1" fmla="val 41843"/>
              <a:gd name="adj2" fmla="val 264581"/>
            </a:avLst>
          </a:prstGeom>
          <a:noFill/>
          <a:ln w="38100" cap="flat" cmpd="sng" algn="ctr">
            <a:solidFill>
              <a:schemeClr val="accent2">
                <a:lumMod val="60000"/>
                <a:lumOff val="40000"/>
              </a:schemeClr>
            </a:solidFill>
            <a:prstDash val="solid"/>
            <a:round/>
            <a:headEnd type="none" w="med" len="med"/>
            <a:tailEnd type="triangle" w="lg" len="lg"/>
          </a:ln>
          <a:effectLst/>
        </p:spPr>
      </p:cxnSp>
      <p:cxnSp>
        <p:nvCxnSpPr>
          <p:cNvPr id="31" name="Straight Arrow Connector 30">
            <a:extLst>
              <a:ext uri="{FF2B5EF4-FFF2-40B4-BE49-F238E27FC236}">
                <a16:creationId xmlns:a16="http://schemas.microsoft.com/office/drawing/2014/main" id="{64206004-0DEE-41B5-9C72-3D9F40A5CD1D}"/>
              </a:ext>
            </a:extLst>
          </p:cNvPr>
          <p:cNvCxnSpPr/>
          <p:nvPr/>
        </p:nvCxnSpPr>
        <p:spPr bwMode="auto">
          <a:xfrm>
            <a:off x="9902132" y="5108575"/>
            <a:ext cx="15445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2" name="Straight Arrow Connector 31">
            <a:extLst>
              <a:ext uri="{FF2B5EF4-FFF2-40B4-BE49-F238E27FC236}">
                <a16:creationId xmlns:a16="http://schemas.microsoft.com/office/drawing/2014/main" id="{EC152ADE-589B-4376-8EB8-0C2D71233C15}"/>
              </a:ext>
            </a:extLst>
          </p:cNvPr>
          <p:cNvCxnSpPr/>
          <p:nvPr/>
        </p:nvCxnSpPr>
        <p:spPr bwMode="auto">
          <a:xfrm>
            <a:off x="9885205" y="4710113"/>
            <a:ext cx="154456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3" name="Straight Arrow Connector 32">
            <a:extLst>
              <a:ext uri="{FF2B5EF4-FFF2-40B4-BE49-F238E27FC236}">
                <a16:creationId xmlns:a16="http://schemas.microsoft.com/office/drawing/2014/main" id="{8471C9E8-3645-41E0-AEAB-992B2D5307F3}"/>
              </a:ext>
            </a:extLst>
          </p:cNvPr>
          <p:cNvCxnSpPr/>
          <p:nvPr/>
        </p:nvCxnSpPr>
        <p:spPr bwMode="auto">
          <a:xfrm>
            <a:off x="9885204" y="4481513"/>
            <a:ext cx="1828086" cy="0"/>
          </a:xfrm>
          <a:prstGeom prst="straightConnector1">
            <a:avLst/>
          </a:prstGeom>
          <a:noFill/>
          <a:ln w="19050" cap="flat" cmpd="sng" algn="ctr">
            <a:solidFill>
              <a:schemeClr val="accent2">
                <a:lumMod val="60000"/>
                <a:lumOff val="40000"/>
              </a:schemeClr>
            </a:solidFill>
            <a:prstDash val="solid"/>
            <a:round/>
            <a:headEnd type="none" w="med" len="med"/>
            <a:tailEnd type="none" w="lg" len="lg"/>
          </a:ln>
          <a:effectLst/>
        </p:spPr>
      </p:cxnSp>
      <p:sp>
        <p:nvSpPr>
          <p:cNvPr id="34" name="TextBox 124">
            <a:extLst>
              <a:ext uri="{FF2B5EF4-FFF2-40B4-BE49-F238E27FC236}">
                <a16:creationId xmlns:a16="http://schemas.microsoft.com/office/drawing/2014/main" id="{E83CE236-7404-448A-89FF-E5E932624F0E}"/>
              </a:ext>
            </a:extLst>
          </p:cNvPr>
          <p:cNvSpPr txBox="1">
            <a:spLocks noChangeArrowheads="1"/>
          </p:cNvSpPr>
          <p:nvPr/>
        </p:nvSpPr>
        <p:spPr bwMode="auto">
          <a:xfrm>
            <a:off x="10126410" y="4400550"/>
            <a:ext cx="861148"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HREADY</a:t>
            </a:r>
          </a:p>
        </p:txBody>
      </p:sp>
      <p:sp>
        <p:nvSpPr>
          <p:cNvPr id="35" name="TextBox 125">
            <a:extLst>
              <a:ext uri="{FF2B5EF4-FFF2-40B4-BE49-F238E27FC236}">
                <a16:creationId xmlns:a16="http://schemas.microsoft.com/office/drawing/2014/main" id="{308A86BC-06A1-4B1D-88CD-D7ACF4BB57F8}"/>
              </a:ext>
            </a:extLst>
          </p:cNvPr>
          <p:cNvSpPr txBox="1">
            <a:spLocks noChangeArrowheads="1"/>
          </p:cNvSpPr>
          <p:nvPr/>
        </p:nvSpPr>
        <p:spPr bwMode="auto">
          <a:xfrm>
            <a:off x="10196233" y="4624388"/>
            <a:ext cx="736312"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HRESP</a:t>
            </a:r>
          </a:p>
        </p:txBody>
      </p:sp>
      <p:sp>
        <p:nvSpPr>
          <p:cNvPr id="36" name="TextBox 126">
            <a:extLst>
              <a:ext uri="{FF2B5EF4-FFF2-40B4-BE49-F238E27FC236}">
                <a16:creationId xmlns:a16="http://schemas.microsoft.com/office/drawing/2014/main" id="{297E1D43-3391-45B2-9079-C75875E6C7E7}"/>
              </a:ext>
            </a:extLst>
          </p:cNvPr>
          <p:cNvSpPr txBox="1">
            <a:spLocks noChangeArrowheads="1"/>
          </p:cNvSpPr>
          <p:nvPr/>
        </p:nvSpPr>
        <p:spPr bwMode="auto">
          <a:xfrm>
            <a:off x="10084093" y="4935539"/>
            <a:ext cx="95636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HRDATA</a:t>
            </a:r>
          </a:p>
          <a:p>
            <a:pPr algn="ctr" eaLnBrk="1" hangingPunct="1"/>
            <a:r>
              <a:rPr lang="en-GB" sz="1200" dirty="0"/>
              <a:t>[31:0]</a:t>
            </a:r>
          </a:p>
        </p:txBody>
      </p:sp>
      <p:sp>
        <p:nvSpPr>
          <p:cNvPr id="37" name="Rectangle 36">
            <a:extLst>
              <a:ext uri="{FF2B5EF4-FFF2-40B4-BE49-F238E27FC236}">
                <a16:creationId xmlns:a16="http://schemas.microsoft.com/office/drawing/2014/main" id="{8228B393-A53C-4790-BC05-F3DFBF8EE32C}"/>
              </a:ext>
            </a:extLst>
          </p:cNvPr>
          <p:cNvSpPr/>
          <p:nvPr/>
        </p:nvSpPr>
        <p:spPr bwMode="auto">
          <a:xfrm>
            <a:off x="6529483" y="3524250"/>
            <a:ext cx="1197565" cy="352425"/>
          </a:xfrm>
          <a:prstGeom prst="rect">
            <a:avLst/>
          </a:prstGeom>
          <a:solidFill>
            <a:schemeClr val="accent2">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cs typeface="+mn-cs"/>
              </a:rPr>
              <a:t>Flip-flop</a:t>
            </a:r>
          </a:p>
        </p:txBody>
      </p:sp>
      <p:cxnSp>
        <p:nvCxnSpPr>
          <p:cNvPr id="38" name="Straight Arrow Connector 37">
            <a:extLst>
              <a:ext uri="{FF2B5EF4-FFF2-40B4-BE49-F238E27FC236}">
                <a16:creationId xmlns:a16="http://schemas.microsoft.com/office/drawing/2014/main" id="{42DBA0B8-D0DF-4835-B95A-4F8F8A59B354}"/>
              </a:ext>
            </a:extLst>
          </p:cNvPr>
          <p:cNvCxnSpPr/>
          <p:nvPr/>
        </p:nvCxnSpPr>
        <p:spPr bwMode="auto">
          <a:xfrm flipV="1">
            <a:off x="9345666" y="5562601"/>
            <a:ext cx="0" cy="384175"/>
          </a:xfrm>
          <a:prstGeom prst="straightConnector1">
            <a:avLst/>
          </a:prstGeom>
          <a:noFill/>
          <a:ln w="19050" cap="flat" cmpd="sng" algn="ctr">
            <a:solidFill>
              <a:schemeClr val="accent2">
                <a:lumMod val="60000"/>
                <a:lumOff val="40000"/>
              </a:schemeClr>
            </a:solidFill>
            <a:prstDash val="solid"/>
            <a:round/>
            <a:headEnd type="none" w="med" len="med"/>
            <a:tailEnd type="triangle" w="lg" len="lg"/>
          </a:ln>
          <a:effectLst/>
        </p:spPr>
      </p:cxnSp>
      <p:cxnSp>
        <p:nvCxnSpPr>
          <p:cNvPr id="39" name="Straight Arrow Connector 38">
            <a:extLst>
              <a:ext uri="{FF2B5EF4-FFF2-40B4-BE49-F238E27FC236}">
                <a16:creationId xmlns:a16="http://schemas.microsoft.com/office/drawing/2014/main" id="{9766569A-B89E-4F22-AE21-FCC246FF1D61}"/>
              </a:ext>
            </a:extLst>
          </p:cNvPr>
          <p:cNvCxnSpPr/>
          <p:nvPr/>
        </p:nvCxnSpPr>
        <p:spPr bwMode="auto">
          <a:xfrm>
            <a:off x="9339318" y="5934075"/>
            <a:ext cx="2373972" cy="0"/>
          </a:xfrm>
          <a:prstGeom prst="straightConnector1">
            <a:avLst/>
          </a:prstGeom>
          <a:noFill/>
          <a:ln w="19050" cap="flat" cmpd="sng" algn="ctr">
            <a:solidFill>
              <a:schemeClr val="accent2">
                <a:lumMod val="60000"/>
                <a:lumOff val="40000"/>
              </a:schemeClr>
            </a:solidFill>
            <a:prstDash val="solid"/>
            <a:round/>
            <a:headEnd type="none" w="med" len="med"/>
            <a:tailEnd type="none" w="lg" len="lg"/>
          </a:ln>
          <a:effectLst/>
        </p:spPr>
      </p:cxnSp>
      <p:cxnSp>
        <p:nvCxnSpPr>
          <p:cNvPr id="40" name="Straight Arrow Connector 39">
            <a:extLst>
              <a:ext uri="{FF2B5EF4-FFF2-40B4-BE49-F238E27FC236}">
                <a16:creationId xmlns:a16="http://schemas.microsoft.com/office/drawing/2014/main" id="{DB8DBC76-7909-4A70-8C64-C5480E0EFB9F}"/>
              </a:ext>
            </a:extLst>
          </p:cNvPr>
          <p:cNvCxnSpPr/>
          <p:nvPr/>
        </p:nvCxnSpPr>
        <p:spPr bwMode="auto">
          <a:xfrm flipV="1">
            <a:off x="11713290" y="4475163"/>
            <a:ext cx="0" cy="1471612"/>
          </a:xfrm>
          <a:prstGeom prst="straightConnector1">
            <a:avLst/>
          </a:prstGeom>
          <a:noFill/>
          <a:ln w="19050" cap="flat" cmpd="sng" algn="ctr">
            <a:solidFill>
              <a:schemeClr val="accent2">
                <a:lumMod val="60000"/>
                <a:lumOff val="40000"/>
              </a:schemeClr>
            </a:solidFill>
            <a:prstDash val="solid"/>
            <a:round/>
            <a:headEnd type="none" w="med" len="med"/>
            <a:tailEnd type="none" w="lg" len="lg"/>
          </a:ln>
          <a:effectLst/>
        </p:spPr>
      </p:cxnSp>
      <p:sp>
        <p:nvSpPr>
          <p:cNvPr id="41" name="Rectangle 40">
            <a:extLst>
              <a:ext uri="{FF2B5EF4-FFF2-40B4-BE49-F238E27FC236}">
                <a16:creationId xmlns:a16="http://schemas.microsoft.com/office/drawing/2014/main" id="{2557ED6E-30F9-4964-B582-401357BED786}"/>
              </a:ext>
            </a:extLst>
          </p:cNvPr>
          <p:cNvSpPr/>
          <p:nvPr/>
        </p:nvSpPr>
        <p:spPr bwMode="auto">
          <a:xfrm>
            <a:off x="9959260" y="5770564"/>
            <a:ext cx="1195449" cy="352425"/>
          </a:xfrm>
          <a:prstGeom prst="rect">
            <a:avLst/>
          </a:prstGeom>
          <a:solidFill>
            <a:schemeClr val="accent2">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Flip-flop</a:t>
            </a:r>
          </a:p>
        </p:txBody>
      </p:sp>
    </p:spTree>
    <p:extLst>
      <p:ext uri="{BB962C8B-B14F-4D97-AF65-F5344CB8AC3E}">
        <p14:creationId xmlns:p14="http://schemas.microsoft.com/office/powerpoint/2010/main" val="3329756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AHB-Lite Operation Principles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AHB-Lite supports three types of transfers:</a:t>
            </a:r>
            <a:endParaRPr lang="en-US" altLang="en-US" dirty="0">
              <a:ea typeface="ＭＳ Ｐゴシック" panose="020B0600070205080204" pitchFamily="34" charset="-128"/>
            </a:endParaRPr>
          </a:p>
          <a:p>
            <a:pPr lvl="1"/>
            <a:r>
              <a:rPr lang="en-GB" dirty="0"/>
              <a:t>Single</a:t>
            </a:r>
            <a:endParaRPr lang="en-US" altLang="en-US" dirty="0">
              <a:ea typeface="ＭＳ Ｐゴシック" panose="020B0600070205080204" pitchFamily="34" charset="-128"/>
            </a:endParaRPr>
          </a:p>
          <a:p>
            <a:pPr lvl="1"/>
            <a:r>
              <a:rPr lang="en-US" dirty="0"/>
              <a:t>Incrementing bursts that do not wrap at address boundaries</a:t>
            </a:r>
          </a:p>
          <a:p>
            <a:pPr lvl="1"/>
            <a:r>
              <a:rPr lang="en-US" dirty="0"/>
              <a:t>Wrapping bursts that wrap at particular address boundaries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995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AHB-Lite Operation Principles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An AHB-Lite transfer consists of two phases:</a:t>
            </a:r>
            <a:endParaRPr lang="en-US" altLang="en-US" dirty="0">
              <a:ea typeface="ＭＳ Ｐゴシック" panose="020B0600070205080204" pitchFamily="34" charset="-128"/>
            </a:endParaRPr>
          </a:p>
          <a:p>
            <a:pPr lvl="1"/>
            <a:r>
              <a:rPr lang="en-GB" dirty="0"/>
              <a:t>The address phase, which lasts for a single HCLK cycle unless it is extended by the previous bus transfer.</a:t>
            </a:r>
            <a:endParaRPr lang="en-US" altLang="en-US" dirty="0">
              <a:ea typeface="ＭＳ Ｐゴシック" panose="020B0600070205080204" pitchFamily="34" charset="-128"/>
            </a:endParaRPr>
          </a:p>
          <a:p>
            <a:pPr lvl="1"/>
            <a:r>
              <a:rPr lang="en-GB" dirty="0"/>
              <a:t>The data phase might require several HCLK cycles. The HREADY signal is used to control the number of clock cycles required to complete the transfer.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19051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AHB-Lite Bus Timing</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This module focuses on the basic bus operation, so we assume the following:</a:t>
            </a:r>
            <a:endParaRPr lang="en-US" altLang="en-US" dirty="0">
              <a:ea typeface="ＭＳ Ｐゴシック" panose="020B0600070205080204" pitchFamily="34" charset="-128"/>
            </a:endParaRPr>
          </a:p>
          <a:p>
            <a:pPr lvl="1"/>
            <a:r>
              <a:rPr lang="en-GB" dirty="0"/>
              <a:t>No BURST transaction: HBURST[2:0] is always 3’b000.</a:t>
            </a:r>
            <a:endParaRPr lang="en-US" altLang="en-US" dirty="0">
              <a:ea typeface="ＭＳ Ｐゴシック" panose="020B0600070205080204" pitchFamily="34" charset="-128"/>
            </a:endParaRPr>
          </a:p>
          <a:p>
            <a:pPr lvl="1"/>
            <a:r>
              <a:rPr lang="en-GB" dirty="0"/>
              <a:t>Never generates locked transactions: HMASTLOCK is always 1’b0.</a:t>
            </a:r>
          </a:p>
          <a:p>
            <a:pPr lvl="1"/>
            <a:r>
              <a:rPr lang="en-GB" dirty="0"/>
              <a:t>All transactions issued are non-sequential transfer: HTRANS[1:0] is either 2’b00 (IDLE) or 2’b10 (non-sequential).</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27766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Basic Read Transfer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Consider a simple read transfer with no wait states:</a:t>
            </a:r>
            <a:endParaRPr lang="en-US" altLang="en-US" dirty="0">
              <a:ea typeface="ＭＳ Ｐゴシック" panose="020B0600070205080204" pitchFamily="34" charset="-128"/>
            </a:endParaRPr>
          </a:p>
        </p:txBody>
      </p:sp>
      <p:grpSp>
        <p:nvGrpSpPr>
          <p:cNvPr id="5" name="Group 5">
            <a:extLst>
              <a:ext uri="{FF2B5EF4-FFF2-40B4-BE49-F238E27FC236}">
                <a16:creationId xmlns:a16="http://schemas.microsoft.com/office/drawing/2014/main" id="{ACE17736-16F2-4773-B776-623C28D3714D}"/>
              </a:ext>
            </a:extLst>
          </p:cNvPr>
          <p:cNvGrpSpPr>
            <a:grpSpLocks/>
          </p:cNvGrpSpPr>
          <p:nvPr/>
        </p:nvGrpSpPr>
        <p:grpSpPr bwMode="auto">
          <a:xfrm>
            <a:off x="224280" y="3022600"/>
            <a:ext cx="11347250" cy="3060700"/>
            <a:chOff x="269875" y="2768600"/>
            <a:chExt cx="8513763" cy="3438525"/>
          </a:xfrm>
        </p:grpSpPr>
        <p:grpSp>
          <p:nvGrpSpPr>
            <p:cNvPr id="6" name="Group 254">
              <a:extLst>
                <a:ext uri="{FF2B5EF4-FFF2-40B4-BE49-F238E27FC236}">
                  <a16:creationId xmlns:a16="http://schemas.microsoft.com/office/drawing/2014/main" id="{B391BCF5-F14A-4D5B-9EB0-641A197F6573}"/>
                </a:ext>
              </a:extLst>
            </p:cNvPr>
            <p:cNvGrpSpPr>
              <a:grpSpLocks/>
            </p:cNvGrpSpPr>
            <p:nvPr/>
          </p:nvGrpSpPr>
          <p:grpSpPr bwMode="auto">
            <a:xfrm>
              <a:off x="2562225" y="2768600"/>
              <a:ext cx="4695825" cy="3438525"/>
              <a:chOff x="2462216" y="3348040"/>
              <a:chExt cx="5094528" cy="2859572"/>
            </a:xfrm>
          </p:grpSpPr>
          <p:cxnSp>
            <p:nvCxnSpPr>
              <p:cNvPr id="179" name="Straight Connector 178">
                <a:extLst>
                  <a:ext uri="{FF2B5EF4-FFF2-40B4-BE49-F238E27FC236}">
                    <a16:creationId xmlns:a16="http://schemas.microsoft.com/office/drawing/2014/main" id="{A2050117-BFDB-4783-938E-ABF5EA990E34}"/>
                  </a:ext>
                </a:extLst>
              </p:cNvPr>
              <p:cNvCxnSpPr/>
              <p:nvPr/>
            </p:nvCxnSpPr>
            <p:spPr bwMode="auto">
              <a:xfrm>
                <a:off x="246221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0" name="Straight Connector 179">
                <a:extLst>
                  <a:ext uri="{FF2B5EF4-FFF2-40B4-BE49-F238E27FC236}">
                    <a16:creationId xmlns:a16="http://schemas.microsoft.com/office/drawing/2014/main" id="{16D53702-1065-448D-B549-56DDCD7E8AFE}"/>
                  </a:ext>
                </a:extLst>
              </p:cNvPr>
              <p:cNvCxnSpPr/>
              <p:nvPr/>
            </p:nvCxnSpPr>
            <p:spPr bwMode="auto">
              <a:xfrm>
                <a:off x="417072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1" name="Straight Connector 180">
                <a:extLst>
                  <a:ext uri="{FF2B5EF4-FFF2-40B4-BE49-F238E27FC236}">
                    <a16:creationId xmlns:a16="http://schemas.microsoft.com/office/drawing/2014/main" id="{A22719DB-6D4A-4B26-B4D6-096C2F976682}"/>
                  </a:ext>
                </a:extLst>
              </p:cNvPr>
              <p:cNvCxnSpPr/>
              <p:nvPr/>
            </p:nvCxnSpPr>
            <p:spPr bwMode="auto">
              <a:xfrm>
                <a:off x="5867180"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2" name="Straight Connector 181">
                <a:extLst>
                  <a:ext uri="{FF2B5EF4-FFF2-40B4-BE49-F238E27FC236}">
                    <a16:creationId xmlns:a16="http://schemas.microsoft.com/office/drawing/2014/main" id="{16397652-1DCF-49E3-A7DD-45C9F5A6256A}"/>
                  </a:ext>
                </a:extLst>
              </p:cNvPr>
              <p:cNvCxnSpPr/>
              <p:nvPr/>
            </p:nvCxnSpPr>
            <p:spPr bwMode="auto">
              <a:xfrm>
                <a:off x="7556744"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118">
              <a:extLst>
                <a:ext uri="{FF2B5EF4-FFF2-40B4-BE49-F238E27FC236}">
                  <a16:creationId xmlns:a16="http://schemas.microsoft.com/office/drawing/2014/main" id="{D6A2B6B1-0924-42A2-A86E-CC26C465513F}"/>
                </a:ext>
              </a:extLst>
            </p:cNvPr>
            <p:cNvGrpSpPr>
              <a:grpSpLocks/>
            </p:cNvGrpSpPr>
            <p:nvPr/>
          </p:nvGrpSpPr>
          <p:grpSpPr bwMode="auto">
            <a:xfrm>
              <a:off x="1985963" y="2960688"/>
              <a:ext cx="6562725" cy="246062"/>
              <a:chOff x="2181070" y="3570514"/>
              <a:chExt cx="6178115" cy="246193"/>
            </a:xfrm>
          </p:grpSpPr>
          <p:cxnSp>
            <p:nvCxnSpPr>
              <p:cNvPr id="162" name="Straight Connector 161">
                <a:extLst>
                  <a:ext uri="{FF2B5EF4-FFF2-40B4-BE49-F238E27FC236}">
                    <a16:creationId xmlns:a16="http://schemas.microsoft.com/office/drawing/2014/main" id="{2F86C522-4795-4806-AD6C-F5FCA7F55EEA}"/>
                  </a:ext>
                </a:extLst>
              </p:cNvPr>
              <p:cNvCxnSpPr/>
              <p:nvPr/>
            </p:nvCxnSpPr>
            <p:spPr bwMode="auto">
              <a:xfrm>
                <a:off x="2722066"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id="{DF81D4A1-C7C0-4AA5-8CD4-826B7CD71D7E}"/>
                  </a:ext>
                </a:extLst>
              </p:cNvPr>
              <p:cNvCxnSpPr/>
              <p:nvPr/>
            </p:nvCxnSpPr>
            <p:spPr bwMode="auto">
              <a:xfrm>
                <a:off x="3467803"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A3BEBB82-434A-473C-981A-78A3F7BE1ECC}"/>
                  </a:ext>
                </a:extLst>
              </p:cNvPr>
              <p:cNvCxnSpPr/>
              <p:nvPr/>
            </p:nvCxnSpPr>
            <p:spPr bwMode="auto">
              <a:xfrm>
                <a:off x="3467803"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6E83A662-EECD-4B12-9B60-86472BBE18DE}"/>
                  </a:ext>
                </a:extLst>
              </p:cNvPr>
              <p:cNvCxnSpPr/>
              <p:nvPr/>
            </p:nvCxnSpPr>
            <p:spPr bwMode="auto">
              <a:xfrm>
                <a:off x="4203080"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B9713478-A6E5-47CD-BB36-4F3E625C7439}"/>
                  </a:ext>
                </a:extLst>
              </p:cNvPr>
              <p:cNvCxnSpPr/>
              <p:nvPr/>
            </p:nvCxnSpPr>
            <p:spPr bwMode="auto">
              <a:xfrm>
                <a:off x="4192619"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7C00161-C19A-439B-8714-970404F05B3F}"/>
                  </a:ext>
                </a:extLst>
              </p:cNvPr>
              <p:cNvCxnSpPr/>
              <p:nvPr/>
            </p:nvCxnSpPr>
            <p:spPr bwMode="auto">
              <a:xfrm>
                <a:off x="493835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8" name="Straight Connector 167">
                <a:extLst>
                  <a:ext uri="{FF2B5EF4-FFF2-40B4-BE49-F238E27FC236}">
                    <a16:creationId xmlns:a16="http://schemas.microsoft.com/office/drawing/2014/main" id="{78E74825-5C0C-42E2-896C-7A0DAD55ED5B}"/>
                  </a:ext>
                </a:extLst>
              </p:cNvPr>
              <p:cNvCxnSpPr/>
              <p:nvPr/>
            </p:nvCxnSpPr>
            <p:spPr bwMode="auto">
              <a:xfrm>
                <a:off x="4938356"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id="{E4F9E5DF-BE3B-4850-9CF1-23531F695AAC}"/>
                  </a:ext>
                </a:extLst>
              </p:cNvPr>
              <p:cNvCxnSpPr/>
              <p:nvPr/>
            </p:nvCxnSpPr>
            <p:spPr bwMode="auto">
              <a:xfrm>
                <a:off x="567363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id="{94A793A1-3409-461E-9743-EA1007BCD67D}"/>
                  </a:ext>
                </a:extLst>
              </p:cNvPr>
              <p:cNvCxnSpPr/>
              <p:nvPr/>
            </p:nvCxnSpPr>
            <p:spPr bwMode="auto">
              <a:xfrm>
                <a:off x="5663172"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813E7CE9-5DFA-4DF9-BC60-9C66D8ADEE79}"/>
                  </a:ext>
                </a:extLst>
              </p:cNvPr>
              <p:cNvCxnSpPr/>
              <p:nvPr/>
            </p:nvCxnSpPr>
            <p:spPr bwMode="auto">
              <a:xfrm>
                <a:off x="6408909"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F9653DB2-041A-49A3-90D0-7A729F280120}"/>
                  </a:ext>
                </a:extLst>
              </p:cNvPr>
              <p:cNvCxnSpPr/>
              <p:nvPr/>
            </p:nvCxnSpPr>
            <p:spPr bwMode="auto">
              <a:xfrm>
                <a:off x="6408909"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id="{99B89A79-6BB1-4C0C-98A9-658EBFE5CEAC}"/>
                  </a:ext>
                </a:extLst>
              </p:cNvPr>
              <p:cNvCxnSpPr/>
              <p:nvPr/>
            </p:nvCxnSpPr>
            <p:spPr bwMode="auto">
              <a:xfrm>
                <a:off x="7144185"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491A3A41-FD78-4F32-829D-67210EEEEC7B}"/>
                  </a:ext>
                </a:extLst>
              </p:cNvPr>
              <p:cNvCxnSpPr/>
              <p:nvPr/>
            </p:nvCxnSpPr>
            <p:spPr bwMode="auto">
              <a:xfrm>
                <a:off x="7133724"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5" name="Straight Connector 174">
                <a:extLst>
                  <a:ext uri="{FF2B5EF4-FFF2-40B4-BE49-F238E27FC236}">
                    <a16:creationId xmlns:a16="http://schemas.microsoft.com/office/drawing/2014/main" id="{3C007285-2609-4F7F-932D-8CBAE3A1E9D6}"/>
                  </a:ext>
                </a:extLst>
              </p:cNvPr>
              <p:cNvCxnSpPr/>
              <p:nvPr/>
            </p:nvCxnSpPr>
            <p:spPr bwMode="auto">
              <a:xfrm>
                <a:off x="787946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3BA79EC4-BA28-485C-A7D9-D96A8B84D4C8}"/>
                  </a:ext>
                </a:extLst>
              </p:cNvPr>
              <p:cNvCxnSpPr/>
              <p:nvPr/>
            </p:nvCxnSpPr>
            <p:spPr bwMode="auto">
              <a:xfrm>
                <a:off x="7879462" y="3817290"/>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D080ACCB-4BF2-49CB-B59D-F5CC5B79105F}"/>
                  </a:ext>
                </a:extLst>
              </p:cNvPr>
              <p:cNvCxnSpPr/>
              <p:nvPr/>
            </p:nvCxnSpPr>
            <p:spPr bwMode="auto">
              <a:xfrm>
                <a:off x="2181070" y="3817290"/>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8" name="Straight Connector 177">
                <a:extLst>
                  <a:ext uri="{FF2B5EF4-FFF2-40B4-BE49-F238E27FC236}">
                    <a16:creationId xmlns:a16="http://schemas.microsoft.com/office/drawing/2014/main" id="{5F4CF966-E8A5-4345-A931-6A42934F0992}"/>
                  </a:ext>
                </a:extLst>
              </p:cNvPr>
              <p:cNvCxnSpPr/>
              <p:nvPr/>
            </p:nvCxnSpPr>
            <p:spPr bwMode="auto">
              <a:xfrm>
                <a:off x="272206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 name="Group 4">
              <a:extLst>
                <a:ext uri="{FF2B5EF4-FFF2-40B4-BE49-F238E27FC236}">
                  <a16:creationId xmlns:a16="http://schemas.microsoft.com/office/drawing/2014/main" id="{9DD6F336-223F-4B95-8A45-781968633CDD}"/>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153" name="Rectangle 152">
                <a:extLst>
                  <a:ext uri="{FF2B5EF4-FFF2-40B4-BE49-F238E27FC236}">
                    <a16:creationId xmlns:a16="http://schemas.microsoft.com/office/drawing/2014/main" id="{0CA89918-6597-47CF-B5C6-642114B2E7E1}"/>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4" name="Isosceles Triangle 153">
                <a:extLst>
                  <a:ext uri="{FF2B5EF4-FFF2-40B4-BE49-F238E27FC236}">
                    <a16:creationId xmlns:a16="http://schemas.microsoft.com/office/drawing/2014/main" id="{D0725B9A-F00A-42D0-922F-C8C2B370BAC4}"/>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5" name="Isosceles Triangle 154">
                <a:extLst>
                  <a:ext uri="{FF2B5EF4-FFF2-40B4-BE49-F238E27FC236}">
                    <a16:creationId xmlns:a16="http://schemas.microsoft.com/office/drawing/2014/main" id="{9AD20A2B-B4D2-461C-81A6-32B1348F433B}"/>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56" name="Straight Connector 155">
                <a:extLst>
                  <a:ext uri="{FF2B5EF4-FFF2-40B4-BE49-F238E27FC236}">
                    <a16:creationId xmlns:a16="http://schemas.microsoft.com/office/drawing/2014/main" id="{C732282D-9ACA-4577-AF62-A7FCD5A82F99}"/>
                  </a:ext>
                </a:extLst>
              </p:cNvPr>
              <p:cNvCxnSpPr>
                <a:stCxn id="15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id="{40AB9C99-628F-4C9F-A9DE-997471EE23C7}"/>
                  </a:ext>
                </a:extLst>
              </p:cNvPr>
              <p:cNvCxnSpPr>
                <a:stCxn id="154" idx="0"/>
                <a:endCxn id="15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941571AC-88AA-4620-BF83-83E809645E74}"/>
                  </a:ext>
                </a:extLst>
              </p:cNvPr>
              <p:cNvCxnSpPr>
                <a:stCxn id="15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66365932-E83A-497D-B06A-BB3FCB78652D}"/>
                  </a:ext>
                </a:extLst>
              </p:cNvPr>
              <p:cNvCxnSpPr>
                <a:endCxn id="15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A1FEE9DC-8C4F-4158-A5C0-65E193D2DE87}"/>
                  </a:ext>
                </a:extLst>
              </p:cNvPr>
              <p:cNvCxnSpPr>
                <a:stCxn id="154" idx="4"/>
                <a:endCxn id="15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77E08FDF-B6CF-4E47-A9D3-95A72F661476}"/>
                  </a:ext>
                </a:extLst>
              </p:cNvPr>
              <p:cNvCxnSpPr>
                <a:stCxn id="15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9" name="Group 4">
              <a:extLst>
                <a:ext uri="{FF2B5EF4-FFF2-40B4-BE49-F238E27FC236}">
                  <a16:creationId xmlns:a16="http://schemas.microsoft.com/office/drawing/2014/main" id="{403EEDCE-E21B-44AB-A084-ECCCB568FFDD}"/>
                </a:ext>
              </a:extLst>
            </p:cNvPr>
            <p:cNvGrpSpPr>
              <a:grpSpLocks/>
            </p:cNvGrpSpPr>
            <p:nvPr/>
          </p:nvGrpSpPr>
          <p:grpSpPr bwMode="auto">
            <a:xfrm>
              <a:off x="4213630" y="4136671"/>
              <a:ext cx="1569207" cy="256118"/>
              <a:chOff x="1877152" y="4791247"/>
              <a:chExt cx="623208" cy="214429"/>
            </a:xfrm>
            <a:solidFill>
              <a:schemeClr val="accent3">
                <a:lumMod val="40000"/>
                <a:lumOff val="60000"/>
              </a:schemeClr>
            </a:solidFill>
          </p:grpSpPr>
          <p:sp>
            <p:nvSpPr>
              <p:cNvPr id="144" name="Rectangle 143">
                <a:extLst>
                  <a:ext uri="{FF2B5EF4-FFF2-40B4-BE49-F238E27FC236}">
                    <a16:creationId xmlns:a16="http://schemas.microsoft.com/office/drawing/2014/main" id="{E256F891-A2AD-4D4B-9087-0F2CCD776C76}"/>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45" name="Isosceles Triangle 144">
                <a:extLst>
                  <a:ext uri="{FF2B5EF4-FFF2-40B4-BE49-F238E27FC236}">
                    <a16:creationId xmlns:a16="http://schemas.microsoft.com/office/drawing/2014/main" id="{053210C2-86F2-491D-9C97-5E44D8A1115A}"/>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46" name="Isosceles Triangle 145">
                <a:extLst>
                  <a:ext uri="{FF2B5EF4-FFF2-40B4-BE49-F238E27FC236}">
                    <a16:creationId xmlns:a16="http://schemas.microsoft.com/office/drawing/2014/main" id="{E801DFD2-9470-48F7-A3E4-B9D2057B0605}"/>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47" name="Straight Connector 146">
                <a:extLst>
                  <a:ext uri="{FF2B5EF4-FFF2-40B4-BE49-F238E27FC236}">
                    <a16:creationId xmlns:a16="http://schemas.microsoft.com/office/drawing/2014/main" id="{2EAE3A3C-BA4C-4D71-B893-9E3BEC4B5034}"/>
                  </a:ext>
                </a:extLst>
              </p:cNvPr>
              <p:cNvCxnSpPr>
                <a:stCxn id="145"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EA9652F2-D9C1-4A16-AB08-41167C53C8E5}"/>
                  </a:ext>
                </a:extLst>
              </p:cNvPr>
              <p:cNvCxnSpPr>
                <a:stCxn id="145" idx="0"/>
                <a:endCxn id="145"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17743117-A368-4439-9432-5A756EE81DB5}"/>
                  </a:ext>
                </a:extLst>
              </p:cNvPr>
              <p:cNvCxnSpPr>
                <a:stCxn id="146"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id="{B29D8458-3455-41BC-8147-F47CF57FF0AA}"/>
                  </a:ext>
                </a:extLst>
              </p:cNvPr>
              <p:cNvCxnSpPr>
                <a:endCxn id="146"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73D47192-A671-4BC1-B376-1F31B1C40517}"/>
                  </a:ext>
                </a:extLst>
              </p:cNvPr>
              <p:cNvCxnSpPr>
                <a:stCxn id="145" idx="4"/>
                <a:endCxn id="146"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DBD53538-975B-4CB6-A93F-AE16E4B453A7}"/>
                  </a:ext>
                </a:extLst>
              </p:cNvPr>
              <p:cNvCxnSpPr>
                <a:stCxn id="145"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0" name="Group 4">
              <a:extLst>
                <a:ext uri="{FF2B5EF4-FFF2-40B4-BE49-F238E27FC236}">
                  <a16:creationId xmlns:a16="http://schemas.microsoft.com/office/drawing/2014/main" id="{27145EE4-1DB3-4C87-8FB7-777C8EDF2BBC}"/>
                </a:ext>
              </a:extLst>
            </p:cNvPr>
            <p:cNvGrpSpPr>
              <a:grpSpLocks/>
            </p:cNvGrpSpPr>
            <p:nvPr/>
          </p:nvGrpSpPr>
          <p:grpSpPr bwMode="auto">
            <a:xfrm>
              <a:off x="5781243" y="4136671"/>
              <a:ext cx="1569207" cy="256118"/>
              <a:chOff x="1877152" y="4791247"/>
              <a:chExt cx="623208" cy="214429"/>
            </a:xfrm>
            <a:solidFill>
              <a:schemeClr val="accent3">
                <a:lumMod val="40000"/>
                <a:lumOff val="60000"/>
              </a:schemeClr>
            </a:solidFill>
          </p:grpSpPr>
          <p:sp>
            <p:nvSpPr>
              <p:cNvPr id="135" name="Rectangle 134">
                <a:extLst>
                  <a:ext uri="{FF2B5EF4-FFF2-40B4-BE49-F238E27FC236}">
                    <a16:creationId xmlns:a16="http://schemas.microsoft.com/office/drawing/2014/main" id="{2F302E3C-C6CC-4181-8E49-D09FB01EDC0E}"/>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36" name="Isosceles Triangle 135">
                <a:extLst>
                  <a:ext uri="{FF2B5EF4-FFF2-40B4-BE49-F238E27FC236}">
                    <a16:creationId xmlns:a16="http://schemas.microsoft.com/office/drawing/2014/main" id="{C4FACD76-03B3-4570-A102-CFE37A8D7961}"/>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37" name="Isosceles Triangle 136">
                <a:extLst>
                  <a:ext uri="{FF2B5EF4-FFF2-40B4-BE49-F238E27FC236}">
                    <a16:creationId xmlns:a16="http://schemas.microsoft.com/office/drawing/2014/main" id="{79D05C6D-F334-4559-84B1-D599A816F37B}"/>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38" name="Straight Connector 137">
                <a:extLst>
                  <a:ext uri="{FF2B5EF4-FFF2-40B4-BE49-F238E27FC236}">
                    <a16:creationId xmlns:a16="http://schemas.microsoft.com/office/drawing/2014/main" id="{EE5C7CD4-746B-4BE5-8822-8B5159794778}"/>
                  </a:ext>
                </a:extLst>
              </p:cNvPr>
              <p:cNvCxnSpPr>
                <a:stCxn id="136"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B38F755-9ADA-45D7-BA38-4C8867F16DFC}"/>
                  </a:ext>
                </a:extLst>
              </p:cNvPr>
              <p:cNvCxnSpPr>
                <a:stCxn id="136" idx="0"/>
                <a:endCxn id="136"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DBE52EF8-CE60-4205-8864-EE6EEF4EFC5E}"/>
                  </a:ext>
                </a:extLst>
              </p:cNvPr>
              <p:cNvCxnSpPr>
                <a:stCxn id="137"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4637ED1F-910D-400C-8872-034024489548}"/>
                  </a:ext>
                </a:extLst>
              </p:cNvPr>
              <p:cNvCxnSpPr>
                <a:endCxn id="137"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97BC29D2-8A31-4133-92A5-F9DC098DD930}"/>
                  </a:ext>
                </a:extLst>
              </p:cNvPr>
              <p:cNvCxnSpPr>
                <a:stCxn id="136" idx="4"/>
                <a:endCxn id="137"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D310917C-2E87-4BBD-A1CC-582A17C08C21}"/>
                  </a:ext>
                </a:extLst>
              </p:cNvPr>
              <p:cNvCxnSpPr>
                <a:stCxn id="136"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1" name="Isosceles Triangle 10">
              <a:extLst>
                <a:ext uri="{FF2B5EF4-FFF2-40B4-BE49-F238E27FC236}">
                  <a16:creationId xmlns:a16="http://schemas.microsoft.com/office/drawing/2014/main" id="{B02F7B27-497D-4652-AD71-D82F8B8BFA6E}"/>
                </a:ext>
              </a:extLst>
            </p:cNvPr>
            <p:cNvSpPr/>
            <p:nvPr/>
          </p:nvSpPr>
          <p:spPr bwMode="auto">
            <a:xfrm rot="16200000">
              <a:off x="7256640" y="4223655"/>
              <a:ext cx="256819" cy="82550"/>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2" name="Straight Connector 11">
              <a:extLst>
                <a:ext uri="{FF2B5EF4-FFF2-40B4-BE49-F238E27FC236}">
                  <a16:creationId xmlns:a16="http://schemas.microsoft.com/office/drawing/2014/main" id="{596D2E3B-D83C-4314-8F90-13A10915ADF2}"/>
                </a:ext>
              </a:extLst>
            </p:cNvPr>
            <p:cNvCxnSpPr>
              <a:stCxn id="11" idx="4"/>
            </p:cNvCxnSpPr>
            <p:nvPr/>
          </p:nvCxnSpPr>
          <p:spPr bwMode="auto">
            <a:xfrm flipH="1">
              <a:off x="7343775" y="413652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5138EE5-64F3-4169-B349-574BB77B9E5D}"/>
                </a:ext>
              </a:extLst>
            </p:cNvPr>
            <p:cNvCxnSpPr>
              <a:stCxn id="11" idx="0"/>
              <a:endCxn id="11" idx="2"/>
            </p:cNvCxnSpPr>
            <p:nvPr/>
          </p:nvCxnSpPr>
          <p:spPr bwMode="auto">
            <a:xfrm>
              <a:off x="7343775" y="426493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4" name="Group 13">
              <a:extLst>
                <a:ext uri="{FF2B5EF4-FFF2-40B4-BE49-F238E27FC236}">
                  <a16:creationId xmlns:a16="http://schemas.microsoft.com/office/drawing/2014/main" id="{E63640B6-EF1C-40A8-AFFB-EFA2C53CCB2C}"/>
                </a:ext>
              </a:extLst>
            </p:cNvPr>
            <p:cNvGrpSpPr/>
            <p:nvPr/>
          </p:nvGrpSpPr>
          <p:grpSpPr>
            <a:xfrm>
              <a:off x="7426114" y="4136669"/>
              <a:ext cx="1112654" cy="256047"/>
              <a:chOff x="6957150" y="4438649"/>
              <a:chExt cx="1580341" cy="300022"/>
            </a:xfrm>
            <a:solidFill>
              <a:schemeClr val="accent3">
                <a:lumMod val="40000"/>
                <a:lumOff val="60000"/>
              </a:schemeClr>
            </a:solidFill>
          </p:grpSpPr>
          <p:sp>
            <p:nvSpPr>
              <p:cNvPr id="132" name="Rectangle 131">
                <a:extLst>
                  <a:ext uri="{FF2B5EF4-FFF2-40B4-BE49-F238E27FC236}">
                    <a16:creationId xmlns:a16="http://schemas.microsoft.com/office/drawing/2014/main" id="{C294775C-E997-43FB-8398-4D2FCB413E49}"/>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33" name="Straight Connector 132">
                <a:extLst>
                  <a:ext uri="{FF2B5EF4-FFF2-40B4-BE49-F238E27FC236}">
                    <a16:creationId xmlns:a16="http://schemas.microsoft.com/office/drawing/2014/main" id="{6EB86920-B43B-40FD-94BA-E7283E7D567F}"/>
                  </a:ext>
                </a:extLst>
              </p:cNvPr>
              <p:cNvCxnSpPr>
                <a:stCxn id="11"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C2A838E7-8C3E-4182-9E81-603032E278DD}"/>
                  </a:ext>
                </a:extLst>
              </p:cNvPr>
              <p:cNvCxnSpPr>
                <a:stCxn id="11"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5" name="Rectangle 14">
              <a:extLst>
                <a:ext uri="{FF2B5EF4-FFF2-40B4-BE49-F238E27FC236}">
                  <a16:creationId xmlns:a16="http://schemas.microsoft.com/office/drawing/2014/main" id="{F699AD66-24FA-4747-A8DA-8FFAA8880D5C}"/>
                </a:ext>
              </a:extLst>
            </p:cNvPr>
            <p:cNvSpPr/>
            <p:nvPr/>
          </p:nvSpPr>
          <p:spPr bwMode="auto">
            <a:xfrm>
              <a:off x="1985963" y="4136520"/>
              <a:ext cx="577850" cy="256819"/>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6" name="Isosceles Triangle 15">
              <a:extLst>
                <a:ext uri="{FF2B5EF4-FFF2-40B4-BE49-F238E27FC236}">
                  <a16:creationId xmlns:a16="http://schemas.microsoft.com/office/drawing/2014/main" id="{83030301-EE43-444F-B0F4-ED96D9EFE0A5}"/>
                </a:ext>
              </a:extLst>
            </p:cNvPr>
            <p:cNvSpPr/>
            <p:nvPr/>
          </p:nvSpPr>
          <p:spPr bwMode="auto">
            <a:xfrm rot="5400000">
              <a:off x="2475884" y="4224449"/>
              <a:ext cx="256819"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7" name="Straight Connector 16">
              <a:extLst>
                <a:ext uri="{FF2B5EF4-FFF2-40B4-BE49-F238E27FC236}">
                  <a16:creationId xmlns:a16="http://schemas.microsoft.com/office/drawing/2014/main" id="{4A844644-0CD1-4AE8-8319-8B2AEADF2B44}"/>
                </a:ext>
              </a:extLst>
            </p:cNvPr>
            <p:cNvCxnSpPr>
              <a:stCxn id="16" idx="2"/>
            </p:cNvCxnSpPr>
            <p:nvPr/>
          </p:nvCxnSpPr>
          <p:spPr bwMode="auto">
            <a:xfrm>
              <a:off x="2563813" y="413652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62A4248A-51B2-4F03-ADCE-EFEE4E27EE75}"/>
                </a:ext>
              </a:extLst>
            </p:cNvPr>
            <p:cNvCxnSpPr>
              <a:endCxn id="16" idx="4"/>
            </p:cNvCxnSpPr>
            <p:nvPr/>
          </p:nvCxnSpPr>
          <p:spPr bwMode="auto">
            <a:xfrm flipH="1">
              <a:off x="2563813" y="426493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9" name="Group 18">
              <a:extLst>
                <a:ext uri="{FF2B5EF4-FFF2-40B4-BE49-F238E27FC236}">
                  <a16:creationId xmlns:a16="http://schemas.microsoft.com/office/drawing/2014/main" id="{C1F6796D-1CA0-44E7-87FA-FBE8AE541507}"/>
                </a:ext>
              </a:extLst>
            </p:cNvPr>
            <p:cNvGrpSpPr/>
            <p:nvPr/>
          </p:nvGrpSpPr>
          <p:grpSpPr>
            <a:xfrm>
              <a:off x="1986341" y="4136676"/>
              <a:ext cx="577306" cy="256047"/>
              <a:chOff x="103594" y="4438601"/>
              <a:chExt cx="1376015" cy="300064"/>
            </a:xfrm>
            <a:solidFill>
              <a:schemeClr val="accent3">
                <a:lumMod val="40000"/>
                <a:lumOff val="60000"/>
              </a:schemeClr>
            </a:solidFill>
          </p:grpSpPr>
          <p:cxnSp>
            <p:nvCxnSpPr>
              <p:cNvPr id="130" name="Straight Connector 129">
                <a:extLst>
                  <a:ext uri="{FF2B5EF4-FFF2-40B4-BE49-F238E27FC236}">
                    <a16:creationId xmlns:a16="http://schemas.microsoft.com/office/drawing/2014/main" id="{5F1BC2BE-05D5-421F-B439-E659A9660C32}"/>
                  </a:ext>
                </a:extLst>
              </p:cNvPr>
              <p:cNvCxnSpPr>
                <a:endCxn id="16"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E881B4D6-01FF-4B4A-AC00-F1CE76DF50A8}"/>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0" name="Group 4">
              <a:extLst>
                <a:ext uri="{FF2B5EF4-FFF2-40B4-BE49-F238E27FC236}">
                  <a16:creationId xmlns:a16="http://schemas.microsoft.com/office/drawing/2014/main" id="{B3F38213-5F89-4DDA-852E-95BA306AFB17}"/>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121" name="Rectangle 120">
                <a:extLst>
                  <a:ext uri="{FF2B5EF4-FFF2-40B4-BE49-F238E27FC236}">
                    <a16:creationId xmlns:a16="http://schemas.microsoft.com/office/drawing/2014/main" id="{FA9C04E3-9F24-49E5-9487-B4D64222BB63}"/>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22" name="Isosceles Triangle 121">
                <a:extLst>
                  <a:ext uri="{FF2B5EF4-FFF2-40B4-BE49-F238E27FC236}">
                    <a16:creationId xmlns:a16="http://schemas.microsoft.com/office/drawing/2014/main" id="{91501989-7AEF-4CFC-93EE-C4407F713A7D}"/>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23" name="Isosceles Triangle 122">
                <a:extLst>
                  <a:ext uri="{FF2B5EF4-FFF2-40B4-BE49-F238E27FC236}">
                    <a16:creationId xmlns:a16="http://schemas.microsoft.com/office/drawing/2014/main" id="{988551A7-DF84-431B-B4BA-2991EFFC9DD2}"/>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24" name="Straight Connector 123">
                <a:extLst>
                  <a:ext uri="{FF2B5EF4-FFF2-40B4-BE49-F238E27FC236}">
                    <a16:creationId xmlns:a16="http://schemas.microsoft.com/office/drawing/2014/main" id="{7279E3E1-DD53-4BC3-9703-7081A91CBF63}"/>
                  </a:ext>
                </a:extLst>
              </p:cNvPr>
              <p:cNvCxnSpPr>
                <a:stCxn id="12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5" name="Straight Connector 124">
                <a:extLst>
                  <a:ext uri="{FF2B5EF4-FFF2-40B4-BE49-F238E27FC236}">
                    <a16:creationId xmlns:a16="http://schemas.microsoft.com/office/drawing/2014/main" id="{2704AF70-F183-4577-922F-507D04AA0A8D}"/>
                  </a:ext>
                </a:extLst>
              </p:cNvPr>
              <p:cNvCxnSpPr>
                <a:stCxn id="122" idx="0"/>
                <a:endCxn id="12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5BCC9F42-849C-456A-9AFA-89839A6EC54E}"/>
                  </a:ext>
                </a:extLst>
              </p:cNvPr>
              <p:cNvCxnSpPr>
                <a:stCxn id="12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5D028A4E-54FB-4F04-BF4A-D474372A88DF}"/>
                  </a:ext>
                </a:extLst>
              </p:cNvPr>
              <p:cNvCxnSpPr>
                <a:endCxn id="12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78E0CF76-4429-472A-A347-5FE1B9F3652E}"/>
                  </a:ext>
                </a:extLst>
              </p:cNvPr>
              <p:cNvCxnSpPr>
                <a:stCxn id="122" idx="4"/>
                <a:endCxn id="12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38D9FA70-59BE-489D-8D3A-3945CBC05CC1}"/>
                  </a:ext>
                </a:extLst>
              </p:cNvPr>
              <p:cNvCxnSpPr>
                <a:stCxn id="12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1" name="Group 4">
              <a:extLst>
                <a:ext uri="{FF2B5EF4-FFF2-40B4-BE49-F238E27FC236}">
                  <a16:creationId xmlns:a16="http://schemas.microsoft.com/office/drawing/2014/main" id="{F6D841A5-68C5-4E8D-9330-F3FB6CC85EC8}"/>
                </a:ext>
              </a:extLst>
            </p:cNvPr>
            <p:cNvGrpSpPr>
              <a:grpSpLocks/>
            </p:cNvGrpSpPr>
            <p:nvPr/>
          </p:nvGrpSpPr>
          <p:grpSpPr bwMode="auto">
            <a:xfrm>
              <a:off x="4213630" y="4767959"/>
              <a:ext cx="1569207" cy="256118"/>
              <a:chOff x="1877152" y="4791247"/>
              <a:chExt cx="623208" cy="214429"/>
            </a:xfrm>
            <a:solidFill>
              <a:schemeClr val="accent2">
                <a:lumMod val="20000"/>
                <a:lumOff val="80000"/>
              </a:schemeClr>
            </a:solidFill>
          </p:grpSpPr>
          <p:sp>
            <p:nvSpPr>
              <p:cNvPr id="112" name="Rectangle 111">
                <a:extLst>
                  <a:ext uri="{FF2B5EF4-FFF2-40B4-BE49-F238E27FC236}">
                    <a16:creationId xmlns:a16="http://schemas.microsoft.com/office/drawing/2014/main" id="{1239D1A9-C538-4753-93AF-892DD5B0751C}"/>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3" name="Isosceles Triangle 112">
                <a:extLst>
                  <a:ext uri="{FF2B5EF4-FFF2-40B4-BE49-F238E27FC236}">
                    <a16:creationId xmlns:a16="http://schemas.microsoft.com/office/drawing/2014/main" id="{32565F06-48A6-4628-BB16-0FA5AE7D3CAC}"/>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4" name="Isosceles Triangle 113">
                <a:extLst>
                  <a:ext uri="{FF2B5EF4-FFF2-40B4-BE49-F238E27FC236}">
                    <a16:creationId xmlns:a16="http://schemas.microsoft.com/office/drawing/2014/main" id="{50FF4EEC-4D7B-4B35-9FC1-CCC3AC61D97D}"/>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15" name="Straight Connector 114">
                <a:extLst>
                  <a:ext uri="{FF2B5EF4-FFF2-40B4-BE49-F238E27FC236}">
                    <a16:creationId xmlns:a16="http://schemas.microsoft.com/office/drawing/2014/main" id="{1889F79E-08F7-45B1-ADC9-81168B2A0761}"/>
                  </a:ext>
                </a:extLst>
              </p:cNvPr>
              <p:cNvCxnSpPr>
                <a:stCxn id="113"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DD65FF35-5403-4441-A6D7-D00617A805E7}"/>
                  </a:ext>
                </a:extLst>
              </p:cNvPr>
              <p:cNvCxnSpPr>
                <a:stCxn id="113" idx="0"/>
                <a:endCxn id="113"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7805960D-5327-4A69-938C-80E7433C359A}"/>
                  </a:ext>
                </a:extLst>
              </p:cNvPr>
              <p:cNvCxnSpPr>
                <a:stCxn id="114"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AF5D5E80-416C-49DB-A211-5D99B2C63B02}"/>
                  </a:ext>
                </a:extLst>
              </p:cNvPr>
              <p:cNvCxnSpPr>
                <a:endCxn id="114"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9" name="Straight Connector 118">
                <a:extLst>
                  <a:ext uri="{FF2B5EF4-FFF2-40B4-BE49-F238E27FC236}">
                    <a16:creationId xmlns:a16="http://schemas.microsoft.com/office/drawing/2014/main" id="{B9455408-0209-4F32-AECF-EDDD0C981835}"/>
                  </a:ext>
                </a:extLst>
              </p:cNvPr>
              <p:cNvCxnSpPr>
                <a:stCxn id="113" idx="4"/>
                <a:endCxn id="114"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074F8717-FADD-474A-A974-5024B23C28B7}"/>
                  </a:ext>
                </a:extLst>
              </p:cNvPr>
              <p:cNvCxnSpPr>
                <a:stCxn id="113"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4">
              <a:extLst>
                <a:ext uri="{FF2B5EF4-FFF2-40B4-BE49-F238E27FC236}">
                  <a16:creationId xmlns:a16="http://schemas.microsoft.com/office/drawing/2014/main" id="{25F75D9B-0E02-4F7F-B35F-199B93C56A48}"/>
                </a:ext>
              </a:extLst>
            </p:cNvPr>
            <p:cNvGrpSpPr>
              <a:grpSpLocks/>
            </p:cNvGrpSpPr>
            <p:nvPr/>
          </p:nvGrpSpPr>
          <p:grpSpPr bwMode="auto">
            <a:xfrm>
              <a:off x="5781243" y="4767959"/>
              <a:ext cx="1569207" cy="256118"/>
              <a:chOff x="1877152" y="4791247"/>
              <a:chExt cx="623208" cy="214429"/>
            </a:xfrm>
            <a:solidFill>
              <a:schemeClr val="accent2">
                <a:lumMod val="20000"/>
                <a:lumOff val="80000"/>
              </a:schemeClr>
            </a:solidFill>
          </p:grpSpPr>
          <p:sp>
            <p:nvSpPr>
              <p:cNvPr id="103" name="Rectangle 102">
                <a:extLst>
                  <a:ext uri="{FF2B5EF4-FFF2-40B4-BE49-F238E27FC236}">
                    <a16:creationId xmlns:a16="http://schemas.microsoft.com/office/drawing/2014/main" id="{C6FFA508-4663-4D0A-A43E-477115EC492A}"/>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4" name="Isosceles Triangle 103">
                <a:extLst>
                  <a:ext uri="{FF2B5EF4-FFF2-40B4-BE49-F238E27FC236}">
                    <a16:creationId xmlns:a16="http://schemas.microsoft.com/office/drawing/2014/main" id="{37DB13E8-4EEC-41D5-9CD8-F3925799D287}"/>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5" name="Isosceles Triangle 104">
                <a:extLst>
                  <a:ext uri="{FF2B5EF4-FFF2-40B4-BE49-F238E27FC236}">
                    <a16:creationId xmlns:a16="http://schemas.microsoft.com/office/drawing/2014/main" id="{89A77009-B62F-4A1C-87D6-AC6B042C0E2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6" name="Straight Connector 105">
                <a:extLst>
                  <a:ext uri="{FF2B5EF4-FFF2-40B4-BE49-F238E27FC236}">
                    <a16:creationId xmlns:a16="http://schemas.microsoft.com/office/drawing/2014/main" id="{640BF1CF-47E6-4FB3-872C-76DA3F9E9A65}"/>
                  </a:ext>
                </a:extLst>
              </p:cNvPr>
              <p:cNvCxnSpPr>
                <a:stCxn id="10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B5749A34-16DF-4783-890B-7F7521488916}"/>
                  </a:ext>
                </a:extLst>
              </p:cNvPr>
              <p:cNvCxnSpPr>
                <a:stCxn id="104" idx="0"/>
                <a:endCxn id="10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68DA5B71-699F-4C60-BE65-C411D183062D}"/>
                  </a:ext>
                </a:extLst>
              </p:cNvPr>
              <p:cNvCxnSpPr>
                <a:stCxn id="10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0CCBE45-0B51-42B6-9318-2CB9DA8EB3EB}"/>
                  </a:ext>
                </a:extLst>
              </p:cNvPr>
              <p:cNvCxnSpPr>
                <a:endCxn id="10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E4936BC2-F5D6-4822-9026-10217FDC3B66}"/>
                  </a:ext>
                </a:extLst>
              </p:cNvPr>
              <p:cNvCxnSpPr>
                <a:stCxn id="104" idx="4"/>
                <a:endCxn id="10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3BB1D85E-3381-421D-95F5-E877CB65D681}"/>
                  </a:ext>
                </a:extLst>
              </p:cNvPr>
              <p:cNvCxnSpPr>
                <a:stCxn id="10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3" name="Isosceles Triangle 22">
              <a:extLst>
                <a:ext uri="{FF2B5EF4-FFF2-40B4-BE49-F238E27FC236}">
                  <a16:creationId xmlns:a16="http://schemas.microsoft.com/office/drawing/2014/main" id="{54AD79A3-23DC-42D8-90F5-F8F3158CBABA}"/>
                </a:ext>
              </a:extLst>
            </p:cNvPr>
            <p:cNvSpPr/>
            <p:nvPr/>
          </p:nvSpPr>
          <p:spPr bwMode="auto">
            <a:xfrm rot="16200000">
              <a:off x="7256640" y="4855002"/>
              <a:ext cx="25681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4" name="Straight Connector 23">
              <a:extLst>
                <a:ext uri="{FF2B5EF4-FFF2-40B4-BE49-F238E27FC236}">
                  <a16:creationId xmlns:a16="http://schemas.microsoft.com/office/drawing/2014/main" id="{96C4B840-EC92-4E0A-93F7-3CE057F67BC8}"/>
                </a:ext>
              </a:extLst>
            </p:cNvPr>
            <p:cNvCxnSpPr>
              <a:stCxn id="23" idx="4"/>
            </p:cNvCxnSpPr>
            <p:nvPr/>
          </p:nvCxnSpPr>
          <p:spPr bwMode="auto">
            <a:xfrm flipH="1">
              <a:off x="7343775" y="476786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D229E89-B26E-4C21-B79F-F61052EEC2CC}"/>
                </a:ext>
              </a:extLst>
            </p:cNvPr>
            <p:cNvCxnSpPr>
              <a:stCxn id="23" idx="0"/>
              <a:endCxn id="23" idx="2"/>
            </p:cNvCxnSpPr>
            <p:nvPr/>
          </p:nvCxnSpPr>
          <p:spPr bwMode="auto">
            <a:xfrm>
              <a:off x="7343775" y="489627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6" name="Group 25">
              <a:extLst>
                <a:ext uri="{FF2B5EF4-FFF2-40B4-BE49-F238E27FC236}">
                  <a16:creationId xmlns:a16="http://schemas.microsoft.com/office/drawing/2014/main" id="{644C7D3A-BD23-4EFB-B86B-25B2B72A9777}"/>
                </a:ext>
              </a:extLst>
            </p:cNvPr>
            <p:cNvGrpSpPr/>
            <p:nvPr/>
          </p:nvGrpSpPr>
          <p:grpSpPr>
            <a:xfrm>
              <a:off x="7426114" y="4767957"/>
              <a:ext cx="1112654" cy="256047"/>
              <a:chOff x="6957150" y="4438649"/>
              <a:chExt cx="1580341" cy="300022"/>
            </a:xfrm>
            <a:solidFill>
              <a:schemeClr val="accent2">
                <a:lumMod val="20000"/>
                <a:lumOff val="80000"/>
              </a:schemeClr>
            </a:solidFill>
          </p:grpSpPr>
          <p:sp>
            <p:nvSpPr>
              <p:cNvPr id="100" name="Rectangle 99">
                <a:extLst>
                  <a:ext uri="{FF2B5EF4-FFF2-40B4-BE49-F238E27FC236}">
                    <a16:creationId xmlns:a16="http://schemas.microsoft.com/office/drawing/2014/main" id="{E14106BC-649D-402D-8677-00016B008B65}"/>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1" name="Straight Connector 100">
                <a:extLst>
                  <a:ext uri="{FF2B5EF4-FFF2-40B4-BE49-F238E27FC236}">
                    <a16:creationId xmlns:a16="http://schemas.microsoft.com/office/drawing/2014/main" id="{1CF6C22E-6101-4ACA-8663-F887E4226AAC}"/>
                  </a:ext>
                </a:extLst>
              </p:cNvPr>
              <p:cNvCxnSpPr>
                <a:stCxn id="23"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333E829F-7745-49B3-9A73-32F9BB1363EB}"/>
                  </a:ext>
                </a:extLst>
              </p:cNvPr>
              <p:cNvCxnSpPr>
                <a:stCxn id="23"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7" name="Rectangle 26">
              <a:extLst>
                <a:ext uri="{FF2B5EF4-FFF2-40B4-BE49-F238E27FC236}">
                  <a16:creationId xmlns:a16="http://schemas.microsoft.com/office/drawing/2014/main" id="{6C39BDFB-FAC3-4ECF-9320-D10498270B76}"/>
                </a:ext>
              </a:extLst>
            </p:cNvPr>
            <p:cNvSpPr/>
            <p:nvPr/>
          </p:nvSpPr>
          <p:spPr bwMode="auto">
            <a:xfrm>
              <a:off x="1985963" y="4767867"/>
              <a:ext cx="577850" cy="25681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8" name="Isosceles Triangle 27">
              <a:extLst>
                <a:ext uri="{FF2B5EF4-FFF2-40B4-BE49-F238E27FC236}">
                  <a16:creationId xmlns:a16="http://schemas.microsoft.com/office/drawing/2014/main" id="{B77FAD2E-5C31-441B-852A-FF53C98D4EC0}"/>
                </a:ext>
              </a:extLst>
            </p:cNvPr>
            <p:cNvSpPr/>
            <p:nvPr/>
          </p:nvSpPr>
          <p:spPr bwMode="auto">
            <a:xfrm rot="5400000">
              <a:off x="2475884" y="4855796"/>
              <a:ext cx="25681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9" name="Straight Connector 28">
              <a:extLst>
                <a:ext uri="{FF2B5EF4-FFF2-40B4-BE49-F238E27FC236}">
                  <a16:creationId xmlns:a16="http://schemas.microsoft.com/office/drawing/2014/main" id="{302F389B-8C8E-4CF3-A9D0-F19B0F0D30DD}"/>
                </a:ext>
              </a:extLst>
            </p:cNvPr>
            <p:cNvCxnSpPr>
              <a:stCxn id="28" idx="2"/>
            </p:cNvCxnSpPr>
            <p:nvPr/>
          </p:nvCxnSpPr>
          <p:spPr bwMode="auto">
            <a:xfrm>
              <a:off x="2563813" y="476786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D55A6F43-6AE7-442A-A287-C05C0EA7B1E4}"/>
                </a:ext>
              </a:extLst>
            </p:cNvPr>
            <p:cNvCxnSpPr>
              <a:endCxn id="28" idx="4"/>
            </p:cNvCxnSpPr>
            <p:nvPr/>
          </p:nvCxnSpPr>
          <p:spPr bwMode="auto">
            <a:xfrm flipH="1">
              <a:off x="2563813" y="489627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1" name="Group 30">
              <a:extLst>
                <a:ext uri="{FF2B5EF4-FFF2-40B4-BE49-F238E27FC236}">
                  <a16:creationId xmlns:a16="http://schemas.microsoft.com/office/drawing/2014/main" id="{B235F17A-7075-4BCA-A314-6DA3DB2E0889}"/>
                </a:ext>
              </a:extLst>
            </p:cNvPr>
            <p:cNvGrpSpPr/>
            <p:nvPr/>
          </p:nvGrpSpPr>
          <p:grpSpPr>
            <a:xfrm>
              <a:off x="1986341" y="4767964"/>
              <a:ext cx="577306" cy="256047"/>
              <a:chOff x="103594" y="4438601"/>
              <a:chExt cx="1376015" cy="300064"/>
            </a:xfrm>
            <a:solidFill>
              <a:schemeClr val="accent2">
                <a:lumMod val="20000"/>
                <a:lumOff val="80000"/>
              </a:schemeClr>
            </a:solidFill>
          </p:grpSpPr>
          <p:cxnSp>
            <p:nvCxnSpPr>
              <p:cNvPr id="98" name="Straight Connector 97">
                <a:extLst>
                  <a:ext uri="{FF2B5EF4-FFF2-40B4-BE49-F238E27FC236}">
                    <a16:creationId xmlns:a16="http://schemas.microsoft.com/office/drawing/2014/main" id="{B29D6B30-7BD4-493F-AC63-287C53547E08}"/>
                  </a:ext>
                </a:extLst>
              </p:cNvPr>
              <p:cNvCxnSpPr>
                <a:endCxn id="28"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D9F3B82C-280A-4CD8-949A-194212A11BE8}"/>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32" name="Straight Connector 31">
              <a:extLst>
                <a:ext uri="{FF2B5EF4-FFF2-40B4-BE49-F238E27FC236}">
                  <a16:creationId xmlns:a16="http://schemas.microsoft.com/office/drawing/2014/main" id="{2B3FB364-176A-4FE5-97A9-6074F1434BB5}"/>
                </a:ext>
              </a:extLst>
            </p:cNvPr>
            <p:cNvCxnSpPr/>
            <p:nvPr/>
          </p:nvCxnSpPr>
          <p:spPr bwMode="auto">
            <a:xfrm>
              <a:off x="2700338" y="5549026"/>
              <a:ext cx="58388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2DAA88DF-2863-48F6-A0CE-56D660F327A9}"/>
                </a:ext>
              </a:extLst>
            </p:cNvPr>
            <p:cNvCxnSpPr/>
            <p:nvPr/>
          </p:nvCxnSpPr>
          <p:spPr bwMode="auto">
            <a:xfrm>
              <a:off x="1985963" y="5818329"/>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4" name="TextBox 14364">
              <a:extLst>
                <a:ext uri="{FF2B5EF4-FFF2-40B4-BE49-F238E27FC236}">
                  <a16:creationId xmlns:a16="http://schemas.microsoft.com/office/drawing/2014/main" id="{5049D2C1-1E32-43E6-9680-D1219E9AEDD2}"/>
                </a:ext>
              </a:extLst>
            </p:cNvPr>
            <p:cNvSpPr txBox="1">
              <a:spLocks noChangeArrowheads="1"/>
            </p:cNvSpPr>
            <p:nvPr/>
          </p:nvSpPr>
          <p:spPr bwMode="auto">
            <a:xfrm>
              <a:off x="990600" y="2928938"/>
              <a:ext cx="728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HCLK</a:t>
              </a:r>
            </a:p>
          </p:txBody>
        </p:sp>
        <p:sp>
          <p:nvSpPr>
            <p:cNvPr id="35" name="TextBox 333">
              <a:extLst>
                <a:ext uri="{FF2B5EF4-FFF2-40B4-BE49-F238E27FC236}">
                  <a16:creationId xmlns:a16="http://schemas.microsoft.com/office/drawing/2014/main" id="{28D604A5-EDD8-430E-B80B-469C590A20B2}"/>
                </a:ext>
              </a:extLst>
            </p:cNvPr>
            <p:cNvSpPr txBox="1">
              <a:spLocks noChangeArrowheads="1"/>
            </p:cNvSpPr>
            <p:nvPr/>
          </p:nvSpPr>
          <p:spPr bwMode="auto">
            <a:xfrm>
              <a:off x="282575" y="41100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HADDR [31:0]</a:t>
              </a:r>
            </a:p>
          </p:txBody>
        </p:sp>
        <p:sp>
          <p:nvSpPr>
            <p:cNvPr id="36" name="TextBox 334">
              <a:extLst>
                <a:ext uri="{FF2B5EF4-FFF2-40B4-BE49-F238E27FC236}">
                  <a16:creationId xmlns:a16="http://schemas.microsoft.com/office/drawing/2014/main" id="{8C45D090-BA43-419E-B04C-99CE1991930B}"/>
                </a:ext>
              </a:extLst>
            </p:cNvPr>
            <p:cNvSpPr txBox="1">
              <a:spLocks noChangeArrowheads="1"/>
            </p:cNvSpPr>
            <p:nvPr/>
          </p:nvSpPr>
          <p:spPr bwMode="auto">
            <a:xfrm>
              <a:off x="269875" y="5289550"/>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HWRITE</a:t>
              </a:r>
            </a:p>
          </p:txBody>
        </p:sp>
        <p:sp>
          <p:nvSpPr>
            <p:cNvPr id="37" name="TextBox 335">
              <a:extLst>
                <a:ext uri="{FF2B5EF4-FFF2-40B4-BE49-F238E27FC236}">
                  <a16:creationId xmlns:a16="http://schemas.microsoft.com/office/drawing/2014/main" id="{0B0ECF7C-4FDC-4798-9412-8955B5CB4FBB}"/>
                </a:ext>
              </a:extLst>
            </p:cNvPr>
            <p:cNvSpPr txBox="1">
              <a:spLocks noChangeArrowheads="1"/>
            </p:cNvSpPr>
            <p:nvPr/>
          </p:nvSpPr>
          <p:spPr bwMode="auto">
            <a:xfrm>
              <a:off x="282575" y="4691063"/>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HRDATA [31:0]</a:t>
              </a:r>
            </a:p>
          </p:txBody>
        </p:sp>
        <p:sp>
          <p:nvSpPr>
            <p:cNvPr id="38" name="TextBox 336">
              <a:extLst>
                <a:ext uri="{FF2B5EF4-FFF2-40B4-BE49-F238E27FC236}">
                  <a16:creationId xmlns:a16="http://schemas.microsoft.com/office/drawing/2014/main" id="{20E94238-F244-43E5-89E1-5F20929B7E24}"/>
                </a:ext>
              </a:extLst>
            </p:cNvPr>
            <p:cNvSpPr txBox="1">
              <a:spLocks noChangeArrowheads="1"/>
            </p:cNvSpPr>
            <p:nvPr/>
          </p:nvSpPr>
          <p:spPr bwMode="auto">
            <a:xfrm>
              <a:off x="282575" y="5838825"/>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HREADY</a:t>
              </a:r>
            </a:p>
          </p:txBody>
        </p:sp>
        <p:sp>
          <p:nvSpPr>
            <p:cNvPr id="39" name="TextBox 358">
              <a:extLst>
                <a:ext uri="{FF2B5EF4-FFF2-40B4-BE49-F238E27FC236}">
                  <a16:creationId xmlns:a16="http://schemas.microsoft.com/office/drawing/2014/main" id="{58C0D8F9-21CD-4752-A4C8-6ABFAD19490A}"/>
                </a:ext>
              </a:extLst>
            </p:cNvPr>
            <p:cNvSpPr txBox="1">
              <a:spLocks noChangeArrowheads="1"/>
            </p:cNvSpPr>
            <p:nvPr/>
          </p:nvSpPr>
          <p:spPr bwMode="auto">
            <a:xfrm>
              <a:off x="2874963" y="409275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0 </a:t>
              </a:r>
            </a:p>
          </p:txBody>
        </p:sp>
        <p:sp>
          <p:nvSpPr>
            <p:cNvPr id="40" name="TextBox 359">
              <a:extLst>
                <a:ext uri="{FF2B5EF4-FFF2-40B4-BE49-F238E27FC236}">
                  <a16:creationId xmlns:a16="http://schemas.microsoft.com/office/drawing/2014/main" id="{0EDD7A30-EE65-48A7-BF99-5FF83757FE22}"/>
                </a:ext>
              </a:extLst>
            </p:cNvPr>
            <p:cNvSpPr txBox="1">
              <a:spLocks noChangeArrowheads="1"/>
            </p:cNvSpPr>
            <p:nvPr/>
          </p:nvSpPr>
          <p:spPr bwMode="auto">
            <a:xfrm>
              <a:off x="4468813" y="409275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1 </a:t>
              </a:r>
            </a:p>
          </p:txBody>
        </p:sp>
        <p:sp>
          <p:nvSpPr>
            <p:cNvPr id="41" name="TextBox 360">
              <a:extLst>
                <a:ext uri="{FF2B5EF4-FFF2-40B4-BE49-F238E27FC236}">
                  <a16:creationId xmlns:a16="http://schemas.microsoft.com/office/drawing/2014/main" id="{C25D77C5-C677-4E7E-8E5B-B9358F6F16FB}"/>
                </a:ext>
              </a:extLst>
            </p:cNvPr>
            <p:cNvSpPr txBox="1">
              <a:spLocks noChangeArrowheads="1"/>
            </p:cNvSpPr>
            <p:nvPr/>
          </p:nvSpPr>
          <p:spPr bwMode="auto">
            <a:xfrm>
              <a:off x="5978525" y="409275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2 </a:t>
              </a:r>
            </a:p>
          </p:txBody>
        </p:sp>
        <p:sp>
          <p:nvSpPr>
            <p:cNvPr id="42" name="TextBox 361">
              <a:extLst>
                <a:ext uri="{FF2B5EF4-FFF2-40B4-BE49-F238E27FC236}">
                  <a16:creationId xmlns:a16="http://schemas.microsoft.com/office/drawing/2014/main" id="{FDDDFCB4-084D-44B4-B3DF-726296FF5935}"/>
                </a:ext>
              </a:extLst>
            </p:cNvPr>
            <p:cNvSpPr txBox="1">
              <a:spLocks noChangeArrowheads="1"/>
            </p:cNvSpPr>
            <p:nvPr/>
          </p:nvSpPr>
          <p:spPr bwMode="auto">
            <a:xfrm>
              <a:off x="7508875" y="4092754"/>
              <a:ext cx="1236663" cy="34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3 </a:t>
              </a:r>
            </a:p>
          </p:txBody>
        </p:sp>
        <p:sp>
          <p:nvSpPr>
            <p:cNvPr id="43" name="TextBox 362">
              <a:extLst>
                <a:ext uri="{FF2B5EF4-FFF2-40B4-BE49-F238E27FC236}">
                  <a16:creationId xmlns:a16="http://schemas.microsoft.com/office/drawing/2014/main" id="{51F6F92F-15AD-4C60-A244-45925CCF12E1}"/>
                </a:ext>
              </a:extLst>
            </p:cNvPr>
            <p:cNvSpPr txBox="1">
              <a:spLocks noChangeArrowheads="1"/>
            </p:cNvSpPr>
            <p:nvPr/>
          </p:nvSpPr>
          <p:spPr bwMode="auto">
            <a:xfrm>
              <a:off x="4375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0 </a:t>
              </a:r>
            </a:p>
          </p:txBody>
        </p:sp>
        <p:grpSp>
          <p:nvGrpSpPr>
            <p:cNvPr id="44" name="Group 4">
              <a:extLst>
                <a:ext uri="{FF2B5EF4-FFF2-40B4-BE49-F238E27FC236}">
                  <a16:creationId xmlns:a16="http://schemas.microsoft.com/office/drawing/2014/main" id="{D9A65A52-72A9-4244-A4CB-C555A4871FC5}"/>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89" name="Rectangle 88">
                <a:extLst>
                  <a:ext uri="{FF2B5EF4-FFF2-40B4-BE49-F238E27FC236}">
                    <a16:creationId xmlns:a16="http://schemas.microsoft.com/office/drawing/2014/main" id="{F774867E-6AD4-4888-8962-70938B3DB6C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0" name="Isosceles Triangle 89">
                <a:extLst>
                  <a:ext uri="{FF2B5EF4-FFF2-40B4-BE49-F238E27FC236}">
                    <a16:creationId xmlns:a16="http://schemas.microsoft.com/office/drawing/2014/main" id="{FB07C5A8-AF64-43BC-8D56-FFBCAD4ED0AD}"/>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1" name="Isosceles Triangle 90">
                <a:extLst>
                  <a:ext uri="{FF2B5EF4-FFF2-40B4-BE49-F238E27FC236}">
                    <a16:creationId xmlns:a16="http://schemas.microsoft.com/office/drawing/2014/main" id="{5A993780-772A-447E-A919-44B6426B85FB}"/>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92" name="Straight Connector 91">
                <a:extLst>
                  <a:ext uri="{FF2B5EF4-FFF2-40B4-BE49-F238E27FC236}">
                    <a16:creationId xmlns:a16="http://schemas.microsoft.com/office/drawing/2014/main" id="{8AEF08A5-66E7-4A39-973A-7938532A7EFD}"/>
                  </a:ext>
                </a:extLst>
              </p:cNvPr>
              <p:cNvCxnSpPr>
                <a:stCxn id="9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8573799E-0591-4DBA-9724-02B7131F2DD3}"/>
                  </a:ext>
                </a:extLst>
              </p:cNvPr>
              <p:cNvCxnSpPr>
                <a:stCxn id="90" idx="0"/>
                <a:endCxn id="9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08659B9C-EF03-4484-B7AF-FECEB4720D9E}"/>
                  </a:ext>
                </a:extLst>
              </p:cNvPr>
              <p:cNvCxnSpPr>
                <a:stCxn id="9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C568E161-213E-4E7B-A83F-0FE27144C685}"/>
                  </a:ext>
                </a:extLst>
              </p:cNvPr>
              <p:cNvCxnSpPr>
                <a:endCxn id="9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C01DC72E-9D01-4637-8FC2-A68285901F69}"/>
                  </a:ext>
                </a:extLst>
              </p:cNvPr>
              <p:cNvCxnSpPr>
                <a:stCxn id="90" idx="4"/>
                <a:endCxn id="9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C53AA454-7777-4E67-B2ED-9FBEA45DB8B0}"/>
                  </a:ext>
                </a:extLst>
              </p:cNvPr>
              <p:cNvCxnSpPr>
                <a:stCxn id="9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5" name="Group 4">
              <a:extLst>
                <a:ext uri="{FF2B5EF4-FFF2-40B4-BE49-F238E27FC236}">
                  <a16:creationId xmlns:a16="http://schemas.microsoft.com/office/drawing/2014/main" id="{44980267-ED3E-4939-B247-B0C46FA650DE}"/>
                </a:ext>
              </a:extLst>
            </p:cNvPr>
            <p:cNvGrpSpPr>
              <a:grpSpLocks/>
            </p:cNvGrpSpPr>
            <p:nvPr/>
          </p:nvGrpSpPr>
          <p:grpSpPr bwMode="auto">
            <a:xfrm>
              <a:off x="4213630" y="3539771"/>
              <a:ext cx="1569207" cy="256118"/>
              <a:chOff x="1877152" y="4791247"/>
              <a:chExt cx="623208" cy="214429"/>
            </a:xfrm>
            <a:solidFill>
              <a:schemeClr val="accent5">
                <a:lumMod val="40000"/>
                <a:lumOff val="60000"/>
              </a:schemeClr>
            </a:solidFill>
          </p:grpSpPr>
          <p:sp>
            <p:nvSpPr>
              <p:cNvPr id="80" name="Rectangle 79">
                <a:extLst>
                  <a:ext uri="{FF2B5EF4-FFF2-40B4-BE49-F238E27FC236}">
                    <a16:creationId xmlns:a16="http://schemas.microsoft.com/office/drawing/2014/main" id="{816AF03D-2B14-4C1D-84F6-419A6899A21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81" name="Isosceles Triangle 80">
                <a:extLst>
                  <a:ext uri="{FF2B5EF4-FFF2-40B4-BE49-F238E27FC236}">
                    <a16:creationId xmlns:a16="http://schemas.microsoft.com/office/drawing/2014/main" id="{554F2E69-9B9B-4065-A268-666F040F1BF2}"/>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82" name="Isosceles Triangle 81">
                <a:extLst>
                  <a:ext uri="{FF2B5EF4-FFF2-40B4-BE49-F238E27FC236}">
                    <a16:creationId xmlns:a16="http://schemas.microsoft.com/office/drawing/2014/main" id="{2908E26D-73D7-4420-88BB-7EFF3A1BE172}"/>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83" name="Straight Connector 82">
                <a:extLst>
                  <a:ext uri="{FF2B5EF4-FFF2-40B4-BE49-F238E27FC236}">
                    <a16:creationId xmlns:a16="http://schemas.microsoft.com/office/drawing/2014/main" id="{8912A4B8-62CE-45E3-B295-2143CE700D8B}"/>
                  </a:ext>
                </a:extLst>
              </p:cNvPr>
              <p:cNvCxnSpPr>
                <a:stCxn id="8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F87E4D5B-0130-42CE-B6ED-E02AB1B06DF0}"/>
                  </a:ext>
                </a:extLst>
              </p:cNvPr>
              <p:cNvCxnSpPr>
                <a:stCxn id="81" idx="0"/>
                <a:endCxn id="8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EF8D69C5-DD4B-4138-97A2-AAA586F6596E}"/>
                  </a:ext>
                </a:extLst>
              </p:cNvPr>
              <p:cNvCxnSpPr>
                <a:stCxn id="8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A73E3DE9-33E5-4D72-B848-359FB81087E9}"/>
                  </a:ext>
                </a:extLst>
              </p:cNvPr>
              <p:cNvCxnSpPr>
                <a:endCxn id="8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ABB77237-4C96-49E3-B7D9-330604427CAC}"/>
                  </a:ext>
                </a:extLst>
              </p:cNvPr>
              <p:cNvCxnSpPr>
                <a:stCxn id="81" idx="4"/>
                <a:endCxn id="8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0AFE5492-1BF3-4968-9803-608FEE1A648B}"/>
                  </a:ext>
                </a:extLst>
              </p:cNvPr>
              <p:cNvCxnSpPr>
                <a:stCxn id="8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6" name="Group 4">
              <a:extLst>
                <a:ext uri="{FF2B5EF4-FFF2-40B4-BE49-F238E27FC236}">
                  <a16:creationId xmlns:a16="http://schemas.microsoft.com/office/drawing/2014/main" id="{B53F3247-EDE5-40E1-82A5-70A4DCB06767}"/>
                </a:ext>
              </a:extLst>
            </p:cNvPr>
            <p:cNvGrpSpPr>
              <a:grpSpLocks/>
            </p:cNvGrpSpPr>
            <p:nvPr/>
          </p:nvGrpSpPr>
          <p:grpSpPr bwMode="auto">
            <a:xfrm>
              <a:off x="5793943" y="3539771"/>
              <a:ext cx="1569207" cy="256118"/>
              <a:chOff x="1877152" y="4791247"/>
              <a:chExt cx="623208" cy="214429"/>
            </a:xfrm>
            <a:solidFill>
              <a:schemeClr val="accent5">
                <a:lumMod val="40000"/>
                <a:lumOff val="60000"/>
              </a:schemeClr>
            </a:solidFill>
          </p:grpSpPr>
          <p:sp>
            <p:nvSpPr>
              <p:cNvPr id="71" name="Rectangle 70">
                <a:extLst>
                  <a:ext uri="{FF2B5EF4-FFF2-40B4-BE49-F238E27FC236}">
                    <a16:creationId xmlns:a16="http://schemas.microsoft.com/office/drawing/2014/main" id="{F5400726-DA7C-40B8-88EA-C6DB4CB89BA9}"/>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2" name="Isosceles Triangle 71">
                <a:extLst>
                  <a:ext uri="{FF2B5EF4-FFF2-40B4-BE49-F238E27FC236}">
                    <a16:creationId xmlns:a16="http://schemas.microsoft.com/office/drawing/2014/main" id="{362FD73E-E199-4BC0-97BE-E990CE31F974}"/>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3" name="Isosceles Triangle 72">
                <a:extLst>
                  <a:ext uri="{FF2B5EF4-FFF2-40B4-BE49-F238E27FC236}">
                    <a16:creationId xmlns:a16="http://schemas.microsoft.com/office/drawing/2014/main" id="{97DB36A3-F396-4B08-BF04-88764BC05E67}"/>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74" name="Straight Connector 73">
                <a:extLst>
                  <a:ext uri="{FF2B5EF4-FFF2-40B4-BE49-F238E27FC236}">
                    <a16:creationId xmlns:a16="http://schemas.microsoft.com/office/drawing/2014/main" id="{A0F52BF4-64B3-4CE6-8C23-2DA694CFD4AC}"/>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DB15E16A-4EB6-4063-B80F-F04803086E54}"/>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C676D0D8-9FD9-4451-96F6-7BAF9E900088}"/>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ABEADBA4-C86A-47D1-90F3-FFE8E49A8732}"/>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6C0DFEC9-37E8-41FB-B602-64CA265988EE}"/>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7B4E4F8B-4914-47BC-9757-3104E7991434}"/>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47" name="Isosceles Triangle 46">
              <a:extLst>
                <a:ext uri="{FF2B5EF4-FFF2-40B4-BE49-F238E27FC236}">
                  <a16:creationId xmlns:a16="http://schemas.microsoft.com/office/drawing/2014/main" id="{DC47F927-D9D0-4F93-82AA-5D824C119507}"/>
                </a:ext>
              </a:extLst>
            </p:cNvPr>
            <p:cNvSpPr/>
            <p:nvPr/>
          </p:nvSpPr>
          <p:spPr bwMode="auto">
            <a:xfrm rot="16200000">
              <a:off x="7257532" y="3627085"/>
              <a:ext cx="255035" cy="82550"/>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48" name="Straight Connector 47">
              <a:extLst>
                <a:ext uri="{FF2B5EF4-FFF2-40B4-BE49-F238E27FC236}">
                  <a16:creationId xmlns:a16="http://schemas.microsoft.com/office/drawing/2014/main" id="{6C6A1970-FA03-4D26-8561-C37F43FCA5C3}"/>
                </a:ext>
              </a:extLst>
            </p:cNvPr>
            <p:cNvCxnSpPr>
              <a:stCxn id="47" idx="4"/>
            </p:cNvCxnSpPr>
            <p:nvPr/>
          </p:nvCxnSpPr>
          <p:spPr bwMode="auto">
            <a:xfrm flipH="1">
              <a:off x="7343775" y="3540842"/>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E9EC0EA2-E814-4283-9509-3BB337ABF2AE}"/>
                </a:ext>
              </a:extLst>
            </p:cNvPr>
            <p:cNvCxnSpPr>
              <a:stCxn id="47" idx="0"/>
              <a:endCxn id="47" idx="2"/>
            </p:cNvCxnSpPr>
            <p:nvPr/>
          </p:nvCxnSpPr>
          <p:spPr bwMode="auto">
            <a:xfrm>
              <a:off x="7343775" y="3669252"/>
              <a:ext cx="82550"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0" name="Group 49">
              <a:extLst>
                <a:ext uri="{FF2B5EF4-FFF2-40B4-BE49-F238E27FC236}">
                  <a16:creationId xmlns:a16="http://schemas.microsoft.com/office/drawing/2014/main" id="{FFEB3BC0-FFD6-4969-8461-7B99D7CFC7DE}"/>
                </a:ext>
              </a:extLst>
            </p:cNvPr>
            <p:cNvGrpSpPr/>
            <p:nvPr/>
          </p:nvGrpSpPr>
          <p:grpSpPr>
            <a:xfrm>
              <a:off x="7426114" y="3539769"/>
              <a:ext cx="1112654" cy="256047"/>
              <a:chOff x="6957150" y="4438649"/>
              <a:chExt cx="1580341" cy="300022"/>
            </a:xfrm>
            <a:solidFill>
              <a:schemeClr val="accent5">
                <a:lumMod val="40000"/>
                <a:lumOff val="60000"/>
              </a:schemeClr>
            </a:solidFill>
          </p:grpSpPr>
          <p:sp>
            <p:nvSpPr>
              <p:cNvPr id="68" name="Rectangle 67">
                <a:extLst>
                  <a:ext uri="{FF2B5EF4-FFF2-40B4-BE49-F238E27FC236}">
                    <a16:creationId xmlns:a16="http://schemas.microsoft.com/office/drawing/2014/main" id="{38FAEB1F-62E7-4C1E-B93F-AB5E89886FF5}"/>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69" name="Straight Connector 68">
                <a:extLst>
                  <a:ext uri="{FF2B5EF4-FFF2-40B4-BE49-F238E27FC236}">
                    <a16:creationId xmlns:a16="http://schemas.microsoft.com/office/drawing/2014/main" id="{B0AA777E-FF6B-4C90-A18E-88140A5EF8C3}"/>
                  </a:ext>
                </a:extLst>
              </p:cNvPr>
              <p:cNvCxnSpPr>
                <a:stCxn id="47"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DD6945CD-AD94-46F7-A5C2-FF913F5EDE65}"/>
                  </a:ext>
                </a:extLst>
              </p:cNvPr>
              <p:cNvCxnSpPr>
                <a:stCxn id="47"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1" name="Rectangle 50">
              <a:extLst>
                <a:ext uri="{FF2B5EF4-FFF2-40B4-BE49-F238E27FC236}">
                  <a16:creationId xmlns:a16="http://schemas.microsoft.com/office/drawing/2014/main" id="{5C832843-3798-4D93-943F-719201E825AD}"/>
                </a:ext>
              </a:extLst>
            </p:cNvPr>
            <p:cNvSpPr/>
            <p:nvPr/>
          </p:nvSpPr>
          <p:spPr bwMode="auto">
            <a:xfrm>
              <a:off x="1985963" y="3540842"/>
              <a:ext cx="577850" cy="255035"/>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52" name="Isosceles Triangle 51">
              <a:extLst>
                <a:ext uri="{FF2B5EF4-FFF2-40B4-BE49-F238E27FC236}">
                  <a16:creationId xmlns:a16="http://schemas.microsoft.com/office/drawing/2014/main" id="{8F0EABA4-9A31-4F56-B98D-840E1AE85804}"/>
                </a:ext>
              </a:extLst>
            </p:cNvPr>
            <p:cNvSpPr/>
            <p:nvPr/>
          </p:nvSpPr>
          <p:spPr bwMode="auto">
            <a:xfrm rot="5400000">
              <a:off x="2476776" y="3627879"/>
              <a:ext cx="255035"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53" name="Straight Connector 52">
              <a:extLst>
                <a:ext uri="{FF2B5EF4-FFF2-40B4-BE49-F238E27FC236}">
                  <a16:creationId xmlns:a16="http://schemas.microsoft.com/office/drawing/2014/main" id="{8E8FE548-EC2E-438F-8332-34AAED64BAE8}"/>
                </a:ext>
              </a:extLst>
            </p:cNvPr>
            <p:cNvCxnSpPr>
              <a:stCxn id="52" idx="2"/>
            </p:cNvCxnSpPr>
            <p:nvPr/>
          </p:nvCxnSpPr>
          <p:spPr bwMode="auto">
            <a:xfrm>
              <a:off x="2563813" y="3540842"/>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014EF7D0-1F0D-42A4-B7C7-1A9104FAD316}"/>
                </a:ext>
              </a:extLst>
            </p:cNvPr>
            <p:cNvCxnSpPr>
              <a:endCxn id="52" idx="4"/>
            </p:cNvCxnSpPr>
            <p:nvPr/>
          </p:nvCxnSpPr>
          <p:spPr bwMode="auto">
            <a:xfrm flipH="1">
              <a:off x="2563813" y="3669252"/>
              <a:ext cx="80962"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5" name="Group 54">
              <a:extLst>
                <a:ext uri="{FF2B5EF4-FFF2-40B4-BE49-F238E27FC236}">
                  <a16:creationId xmlns:a16="http://schemas.microsoft.com/office/drawing/2014/main" id="{5CD21A33-C00C-4BDD-ACE4-881B446DAF40}"/>
                </a:ext>
              </a:extLst>
            </p:cNvPr>
            <p:cNvGrpSpPr/>
            <p:nvPr/>
          </p:nvGrpSpPr>
          <p:grpSpPr>
            <a:xfrm>
              <a:off x="1986341" y="3539776"/>
              <a:ext cx="577306" cy="256047"/>
              <a:chOff x="103594" y="4438601"/>
              <a:chExt cx="1376015" cy="300064"/>
            </a:xfrm>
            <a:solidFill>
              <a:schemeClr val="accent5">
                <a:lumMod val="40000"/>
                <a:lumOff val="60000"/>
              </a:schemeClr>
            </a:solidFill>
          </p:grpSpPr>
          <p:cxnSp>
            <p:nvCxnSpPr>
              <p:cNvPr id="66" name="Straight Connector 65">
                <a:extLst>
                  <a:ext uri="{FF2B5EF4-FFF2-40B4-BE49-F238E27FC236}">
                    <a16:creationId xmlns:a16="http://schemas.microsoft.com/office/drawing/2014/main" id="{FFAAD004-76D5-47CF-B81C-5A887B48EF03}"/>
                  </a:ext>
                </a:extLst>
              </p:cNvPr>
              <p:cNvCxnSpPr>
                <a:endCxn id="52"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A685D50C-229C-4687-9F9B-01D2328C5D49}"/>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6" name="TextBox 222">
              <a:extLst>
                <a:ext uri="{FF2B5EF4-FFF2-40B4-BE49-F238E27FC236}">
                  <a16:creationId xmlns:a16="http://schemas.microsoft.com/office/drawing/2014/main" id="{69B46DB5-D637-4468-A72B-06FD8192C553}"/>
                </a:ext>
              </a:extLst>
            </p:cNvPr>
            <p:cNvSpPr txBox="1">
              <a:spLocks noChangeArrowheads="1"/>
            </p:cNvSpPr>
            <p:nvPr/>
          </p:nvSpPr>
          <p:spPr bwMode="auto">
            <a:xfrm>
              <a:off x="282575" y="35131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CONTROL</a:t>
              </a:r>
            </a:p>
          </p:txBody>
        </p:sp>
        <p:sp>
          <p:nvSpPr>
            <p:cNvPr id="57" name="TextBox 223">
              <a:extLst>
                <a:ext uri="{FF2B5EF4-FFF2-40B4-BE49-F238E27FC236}">
                  <a16:creationId xmlns:a16="http://schemas.microsoft.com/office/drawing/2014/main" id="{402EF16D-021E-4782-8EAB-5E2D1D931573}"/>
                </a:ext>
              </a:extLst>
            </p:cNvPr>
            <p:cNvSpPr txBox="1">
              <a:spLocks noChangeArrowheads="1"/>
            </p:cNvSpPr>
            <p:nvPr/>
          </p:nvSpPr>
          <p:spPr bwMode="auto">
            <a:xfrm>
              <a:off x="290036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0 </a:t>
              </a:r>
            </a:p>
          </p:txBody>
        </p:sp>
        <p:sp>
          <p:nvSpPr>
            <p:cNvPr id="58" name="TextBox 224">
              <a:extLst>
                <a:ext uri="{FF2B5EF4-FFF2-40B4-BE49-F238E27FC236}">
                  <a16:creationId xmlns:a16="http://schemas.microsoft.com/office/drawing/2014/main" id="{F29D8B86-803B-4A7F-9F6F-D3FD7C301195}"/>
                </a:ext>
              </a:extLst>
            </p:cNvPr>
            <p:cNvSpPr txBox="1">
              <a:spLocks noChangeArrowheads="1"/>
            </p:cNvSpPr>
            <p:nvPr/>
          </p:nvSpPr>
          <p:spPr bwMode="auto">
            <a:xfrm>
              <a:off x="449421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1 </a:t>
              </a:r>
            </a:p>
          </p:txBody>
        </p:sp>
        <p:sp>
          <p:nvSpPr>
            <p:cNvPr id="59" name="TextBox 225">
              <a:extLst>
                <a:ext uri="{FF2B5EF4-FFF2-40B4-BE49-F238E27FC236}">
                  <a16:creationId xmlns:a16="http://schemas.microsoft.com/office/drawing/2014/main" id="{E857AF6D-BA91-4A33-8386-C8BB3A3F5B5F}"/>
                </a:ext>
              </a:extLst>
            </p:cNvPr>
            <p:cNvSpPr txBox="1">
              <a:spLocks noChangeArrowheads="1"/>
            </p:cNvSpPr>
            <p:nvPr/>
          </p:nvSpPr>
          <p:spPr bwMode="auto">
            <a:xfrm>
              <a:off x="604202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2 </a:t>
              </a:r>
            </a:p>
          </p:txBody>
        </p:sp>
        <p:sp>
          <p:nvSpPr>
            <p:cNvPr id="60" name="TextBox 226">
              <a:extLst>
                <a:ext uri="{FF2B5EF4-FFF2-40B4-BE49-F238E27FC236}">
                  <a16:creationId xmlns:a16="http://schemas.microsoft.com/office/drawing/2014/main" id="{16A9810C-1A98-459A-9707-D55D43ADC5E0}"/>
                </a:ext>
              </a:extLst>
            </p:cNvPr>
            <p:cNvSpPr txBox="1">
              <a:spLocks noChangeArrowheads="1"/>
            </p:cNvSpPr>
            <p:nvPr/>
          </p:nvSpPr>
          <p:spPr bwMode="auto">
            <a:xfrm>
              <a:off x="754697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3 </a:t>
              </a:r>
            </a:p>
          </p:txBody>
        </p:sp>
        <p:sp>
          <p:nvSpPr>
            <p:cNvPr id="61" name="TextBox 227">
              <a:extLst>
                <a:ext uri="{FF2B5EF4-FFF2-40B4-BE49-F238E27FC236}">
                  <a16:creationId xmlns:a16="http://schemas.microsoft.com/office/drawing/2014/main" id="{EDDB000A-EB54-4ECB-B05C-FECA8BE6A60A}"/>
                </a:ext>
              </a:extLst>
            </p:cNvPr>
            <p:cNvSpPr txBox="1">
              <a:spLocks noChangeArrowheads="1"/>
            </p:cNvSpPr>
            <p:nvPr/>
          </p:nvSpPr>
          <p:spPr bwMode="auto">
            <a:xfrm>
              <a:off x="5899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1 </a:t>
              </a:r>
            </a:p>
          </p:txBody>
        </p:sp>
        <p:sp>
          <p:nvSpPr>
            <p:cNvPr id="62" name="TextBox 228">
              <a:extLst>
                <a:ext uri="{FF2B5EF4-FFF2-40B4-BE49-F238E27FC236}">
                  <a16:creationId xmlns:a16="http://schemas.microsoft.com/office/drawing/2014/main" id="{2D29EEE4-31A6-4AC9-9128-D6E988DFF986}"/>
                </a:ext>
              </a:extLst>
            </p:cNvPr>
            <p:cNvSpPr txBox="1">
              <a:spLocks noChangeArrowheads="1"/>
            </p:cNvSpPr>
            <p:nvPr/>
          </p:nvSpPr>
          <p:spPr bwMode="auto">
            <a:xfrm>
              <a:off x="7389813"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2 </a:t>
              </a:r>
            </a:p>
          </p:txBody>
        </p:sp>
        <p:cxnSp>
          <p:nvCxnSpPr>
            <p:cNvPr id="63" name="Straight Connector 62">
              <a:extLst>
                <a:ext uri="{FF2B5EF4-FFF2-40B4-BE49-F238E27FC236}">
                  <a16:creationId xmlns:a16="http://schemas.microsoft.com/office/drawing/2014/main" id="{46E3D56C-E539-4CC2-8E71-025B504319F1}"/>
                </a:ext>
              </a:extLst>
            </p:cNvPr>
            <p:cNvCxnSpPr/>
            <p:nvPr/>
          </p:nvCxnSpPr>
          <p:spPr bwMode="auto">
            <a:xfrm>
              <a:off x="2560638" y="5304691"/>
              <a:ext cx="139700" cy="24611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86FB4EAE-A7F7-4DDB-AB73-A2AD1183B2A7}"/>
                </a:ext>
              </a:extLst>
            </p:cNvPr>
            <p:cNvCxnSpPr/>
            <p:nvPr/>
          </p:nvCxnSpPr>
          <p:spPr bwMode="auto">
            <a:xfrm>
              <a:off x="1968500" y="5308257"/>
              <a:ext cx="5937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5" name="Curved Connector 2">
              <a:extLst>
                <a:ext uri="{FF2B5EF4-FFF2-40B4-BE49-F238E27FC236}">
                  <a16:creationId xmlns:a16="http://schemas.microsoft.com/office/drawing/2014/main" id="{77DAD056-7154-4BFC-9AB9-D4AD4C23C05F}"/>
                </a:ext>
              </a:extLst>
            </p:cNvPr>
            <p:cNvCxnSpPr>
              <a:stCxn id="153" idx="2"/>
              <a:endCxn id="43" idx="0"/>
            </p:cNvCxnSpPr>
            <p:nvPr/>
          </p:nvCxnSpPr>
          <p:spPr bwMode="auto">
            <a:xfrm rot="16200000" flipH="1">
              <a:off x="4078116" y="3744951"/>
              <a:ext cx="323957" cy="1619487"/>
            </a:xfrm>
            <a:prstGeom prst="curvedConnector3">
              <a:avLst>
                <a:gd name="adj1" fmla="val 50000"/>
              </a:avLst>
            </a:prstGeom>
            <a:noFill/>
            <a:ln w="19050" cap="flat" cmpd="sng" algn="ctr">
              <a:solidFill>
                <a:schemeClr val="bg1">
                  <a:lumMod val="50000"/>
                </a:schemeClr>
              </a:solidFill>
              <a:prstDash val="solid"/>
              <a:round/>
              <a:headEnd type="none" w="med" len="med"/>
              <a:tailEnd type="triangle" w="lg" len="lg"/>
            </a:ln>
            <a:effectLst/>
          </p:spPr>
        </p:cxnSp>
      </p:grpSp>
    </p:spTree>
    <p:extLst>
      <p:ext uri="{BB962C8B-B14F-4D97-AF65-F5344CB8AC3E}">
        <p14:creationId xmlns:p14="http://schemas.microsoft.com/office/powerpoint/2010/main" val="3478211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Basic Read Transfer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43945"/>
            <a:ext cx="11180763" cy="4086225"/>
          </a:xfrm>
        </p:spPr>
        <p:txBody>
          <a:bodyPr wrap="square" numCol="1" anchor="t" anchorCtr="0" compatLnSpc="1">
            <a:prstTxWarp prst="textNoShape">
              <a:avLst/>
            </a:prstTxWarp>
          </a:bodyPr>
          <a:lstStyle/>
          <a:p>
            <a:r>
              <a:rPr lang="en-US" dirty="0"/>
              <a:t>Consider a simple read transfer with no wait states:</a:t>
            </a:r>
            <a:endParaRPr lang="en-US" altLang="en-US" dirty="0">
              <a:ea typeface="ＭＳ Ｐゴシック" panose="020B0600070205080204" pitchFamily="34" charset="-128"/>
            </a:endParaRPr>
          </a:p>
          <a:p>
            <a:pPr lvl="1"/>
            <a:r>
              <a:rPr lang="en-US" dirty="0"/>
              <a:t>The address phase: The master drives the address and control signals onto the bus after the rising edge of HCLK.</a:t>
            </a:r>
            <a:endParaRPr lang="en-US" altLang="en-US" dirty="0">
              <a:ea typeface="ＭＳ Ｐゴシック" panose="020B0600070205080204" pitchFamily="34" charset="-128"/>
            </a:endParaRPr>
          </a:p>
        </p:txBody>
      </p:sp>
      <p:grpSp>
        <p:nvGrpSpPr>
          <p:cNvPr id="5" name="Group 5">
            <a:extLst>
              <a:ext uri="{FF2B5EF4-FFF2-40B4-BE49-F238E27FC236}">
                <a16:creationId xmlns:a16="http://schemas.microsoft.com/office/drawing/2014/main" id="{7C81430E-8E69-4B90-8288-1D601C8BA683}"/>
              </a:ext>
            </a:extLst>
          </p:cNvPr>
          <p:cNvGrpSpPr>
            <a:grpSpLocks/>
          </p:cNvGrpSpPr>
          <p:nvPr/>
        </p:nvGrpSpPr>
        <p:grpSpPr bwMode="auto">
          <a:xfrm>
            <a:off x="224280" y="3022600"/>
            <a:ext cx="11347250" cy="3060700"/>
            <a:chOff x="269875" y="2768600"/>
            <a:chExt cx="8513763" cy="3438525"/>
          </a:xfrm>
        </p:grpSpPr>
        <p:grpSp>
          <p:nvGrpSpPr>
            <p:cNvPr id="6" name="Group 254">
              <a:extLst>
                <a:ext uri="{FF2B5EF4-FFF2-40B4-BE49-F238E27FC236}">
                  <a16:creationId xmlns:a16="http://schemas.microsoft.com/office/drawing/2014/main" id="{C3C2180E-5238-4086-B3F8-B0567F317690}"/>
                </a:ext>
              </a:extLst>
            </p:cNvPr>
            <p:cNvGrpSpPr>
              <a:grpSpLocks/>
            </p:cNvGrpSpPr>
            <p:nvPr/>
          </p:nvGrpSpPr>
          <p:grpSpPr bwMode="auto">
            <a:xfrm>
              <a:off x="2562225" y="2768600"/>
              <a:ext cx="4695825" cy="3438525"/>
              <a:chOff x="2462216" y="3348040"/>
              <a:chExt cx="5094528" cy="2859572"/>
            </a:xfrm>
          </p:grpSpPr>
          <p:cxnSp>
            <p:nvCxnSpPr>
              <p:cNvPr id="179" name="Straight Connector 178">
                <a:extLst>
                  <a:ext uri="{FF2B5EF4-FFF2-40B4-BE49-F238E27FC236}">
                    <a16:creationId xmlns:a16="http://schemas.microsoft.com/office/drawing/2014/main" id="{8109B5FF-E52A-4FB2-9E6E-0AAB6B6210C0}"/>
                  </a:ext>
                </a:extLst>
              </p:cNvPr>
              <p:cNvCxnSpPr/>
              <p:nvPr/>
            </p:nvCxnSpPr>
            <p:spPr bwMode="auto">
              <a:xfrm>
                <a:off x="246221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0" name="Straight Connector 179">
                <a:extLst>
                  <a:ext uri="{FF2B5EF4-FFF2-40B4-BE49-F238E27FC236}">
                    <a16:creationId xmlns:a16="http://schemas.microsoft.com/office/drawing/2014/main" id="{E0FDA7DF-7536-4561-9E0C-5EAC6D45C315}"/>
                  </a:ext>
                </a:extLst>
              </p:cNvPr>
              <p:cNvCxnSpPr/>
              <p:nvPr/>
            </p:nvCxnSpPr>
            <p:spPr bwMode="auto">
              <a:xfrm>
                <a:off x="417072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1" name="Straight Connector 180">
                <a:extLst>
                  <a:ext uri="{FF2B5EF4-FFF2-40B4-BE49-F238E27FC236}">
                    <a16:creationId xmlns:a16="http://schemas.microsoft.com/office/drawing/2014/main" id="{A72378EF-C0EF-457A-A4B7-E604D9FDA2C9}"/>
                  </a:ext>
                </a:extLst>
              </p:cNvPr>
              <p:cNvCxnSpPr/>
              <p:nvPr/>
            </p:nvCxnSpPr>
            <p:spPr bwMode="auto">
              <a:xfrm>
                <a:off x="5867180"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2" name="Straight Connector 181">
                <a:extLst>
                  <a:ext uri="{FF2B5EF4-FFF2-40B4-BE49-F238E27FC236}">
                    <a16:creationId xmlns:a16="http://schemas.microsoft.com/office/drawing/2014/main" id="{D43FDE37-4C23-4B37-8C2A-ED458EECBD8B}"/>
                  </a:ext>
                </a:extLst>
              </p:cNvPr>
              <p:cNvCxnSpPr/>
              <p:nvPr/>
            </p:nvCxnSpPr>
            <p:spPr bwMode="auto">
              <a:xfrm>
                <a:off x="7556744"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118">
              <a:extLst>
                <a:ext uri="{FF2B5EF4-FFF2-40B4-BE49-F238E27FC236}">
                  <a16:creationId xmlns:a16="http://schemas.microsoft.com/office/drawing/2014/main" id="{E9D5920F-9BF6-4C1A-A3BC-DB8699E9D2A1}"/>
                </a:ext>
              </a:extLst>
            </p:cNvPr>
            <p:cNvGrpSpPr>
              <a:grpSpLocks/>
            </p:cNvGrpSpPr>
            <p:nvPr/>
          </p:nvGrpSpPr>
          <p:grpSpPr bwMode="auto">
            <a:xfrm>
              <a:off x="1985963" y="2960688"/>
              <a:ext cx="6562725" cy="246062"/>
              <a:chOff x="2181070" y="3570514"/>
              <a:chExt cx="6178115" cy="246193"/>
            </a:xfrm>
          </p:grpSpPr>
          <p:cxnSp>
            <p:nvCxnSpPr>
              <p:cNvPr id="162" name="Straight Connector 161">
                <a:extLst>
                  <a:ext uri="{FF2B5EF4-FFF2-40B4-BE49-F238E27FC236}">
                    <a16:creationId xmlns:a16="http://schemas.microsoft.com/office/drawing/2014/main" id="{9AFC84F8-8639-483D-A8D2-FD3A5C730AD4}"/>
                  </a:ext>
                </a:extLst>
              </p:cNvPr>
              <p:cNvCxnSpPr/>
              <p:nvPr/>
            </p:nvCxnSpPr>
            <p:spPr bwMode="auto">
              <a:xfrm>
                <a:off x="2722066"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id="{6F489352-B3FF-417E-B8C9-694896D5B974}"/>
                  </a:ext>
                </a:extLst>
              </p:cNvPr>
              <p:cNvCxnSpPr/>
              <p:nvPr/>
            </p:nvCxnSpPr>
            <p:spPr bwMode="auto">
              <a:xfrm>
                <a:off x="3467803"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D6507F71-0F70-4D60-83EA-E9001404DCE4}"/>
                  </a:ext>
                </a:extLst>
              </p:cNvPr>
              <p:cNvCxnSpPr/>
              <p:nvPr/>
            </p:nvCxnSpPr>
            <p:spPr bwMode="auto">
              <a:xfrm>
                <a:off x="3467803"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167B9311-2A67-4D7E-8896-033699A48F2F}"/>
                  </a:ext>
                </a:extLst>
              </p:cNvPr>
              <p:cNvCxnSpPr/>
              <p:nvPr/>
            </p:nvCxnSpPr>
            <p:spPr bwMode="auto">
              <a:xfrm>
                <a:off x="4203080"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AADEFF47-D29E-4323-B2DC-BABAD00551D5}"/>
                  </a:ext>
                </a:extLst>
              </p:cNvPr>
              <p:cNvCxnSpPr/>
              <p:nvPr/>
            </p:nvCxnSpPr>
            <p:spPr bwMode="auto">
              <a:xfrm>
                <a:off x="4192619"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F793E23D-22F7-41EB-8697-354BAF548ADF}"/>
                  </a:ext>
                </a:extLst>
              </p:cNvPr>
              <p:cNvCxnSpPr/>
              <p:nvPr/>
            </p:nvCxnSpPr>
            <p:spPr bwMode="auto">
              <a:xfrm>
                <a:off x="493835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8" name="Straight Connector 167">
                <a:extLst>
                  <a:ext uri="{FF2B5EF4-FFF2-40B4-BE49-F238E27FC236}">
                    <a16:creationId xmlns:a16="http://schemas.microsoft.com/office/drawing/2014/main" id="{A05E219D-3CBA-4A80-AF5F-E02F431D0518}"/>
                  </a:ext>
                </a:extLst>
              </p:cNvPr>
              <p:cNvCxnSpPr/>
              <p:nvPr/>
            </p:nvCxnSpPr>
            <p:spPr bwMode="auto">
              <a:xfrm>
                <a:off x="4938356"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id="{56FDAD57-A4CE-43F1-A159-FE9FA1D61D73}"/>
                  </a:ext>
                </a:extLst>
              </p:cNvPr>
              <p:cNvCxnSpPr/>
              <p:nvPr/>
            </p:nvCxnSpPr>
            <p:spPr bwMode="auto">
              <a:xfrm>
                <a:off x="567363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id="{5758798B-E99E-4A63-875E-F45944E31809}"/>
                  </a:ext>
                </a:extLst>
              </p:cNvPr>
              <p:cNvCxnSpPr/>
              <p:nvPr/>
            </p:nvCxnSpPr>
            <p:spPr bwMode="auto">
              <a:xfrm>
                <a:off x="5663172"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1E54C328-CAFD-47FE-A923-D45AF731BFD9}"/>
                  </a:ext>
                </a:extLst>
              </p:cNvPr>
              <p:cNvCxnSpPr/>
              <p:nvPr/>
            </p:nvCxnSpPr>
            <p:spPr bwMode="auto">
              <a:xfrm>
                <a:off x="6408909"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A3CCB8D0-FD6F-450E-A11F-1A7B30CB5CE5}"/>
                  </a:ext>
                </a:extLst>
              </p:cNvPr>
              <p:cNvCxnSpPr/>
              <p:nvPr/>
            </p:nvCxnSpPr>
            <p:spPr bwMode="auto">
              <a:xfrm>
                <a:off x="6408909"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id="{5A1EF18A-9BD0-45EF-B86D-2C94FCE29B26}"/>
                  </a:ext>
                </a:extLst>
              </p:cNvPr>
              <p:cNvCxnSpPr/>
              <p:nvPr/>
            </p:nvCxnSpPr>
            <p:spPr bwMode="auto">
              <a:xfrm>
                <a:off x="7144185"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3DF6A7DB-F50B-41E8-904A-59894FF82D21}"/>
                  </a:ext>
                </a:extLst>
              </p:cNvPr>
              <p:cNvCxnSpPr/>
              <p:nvPr/>
            </p:nvCxnSpPr>
            <p:spPr bwMode="auto">
              <a:xfrm>
                <a:off x="7133724"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5" name="Straight Connector 174">
                <a:extLst>
                  <a:ext uri="{FF2B5EF4-FFF2-40B4-BE49-F238E27FC236}">
                    <a16:creationId xmlns:a16="http://schemas.microsoft.com/office/drawing/2014/main" id="{059370AE-DED1-4351-9337-B8F8368BB290}"/>
                  </a:ext>
                </a:extLst>
              </p:cNvPr>
              <p:cNvCxnSpPr/>
              <p:nvPr/>
            </p:nvCxnSpPr>
            <p:spPr bwMode="auto">
              <a:xfrm>
                <a:off x="787946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CD1400B-9102-483E-BB0D-409B6554C1AD}"/>
                  </a:ext>
                </a:extLst>
              </p:cNvPr>
              <p:cNvCxnSpPr/>
              <p:nvPr/>
            </p:nvCxnSpPr>
            <p:spPr bwMode="auto">
              <a:xfrm>
                <a:off x="7879462" y="3817290"/>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59F2580D-2A96-48A7-A82C-C38D8A7EEEE1}"/>
                  </a:ext>
                </a:extLst>
              </p:cNvPr>
              <p:cNvCxnSpPr/>
              <p:nvPr/>
            </p:nvCxnSpPr>
            <p:spPr bwMode="auto">
              <a:xfrm>
                <a:off x="2181070" y="3817290"/>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8" name="Straight Connector 177">
                <a:extLst>
                  <a:ext uri="{FF2B5EF4-FFF2-40B4-BE49-F238E27FC236}">
                    <a16:creationId xmlns:a16="http://schemas.microsoft.com/office/drawing/2014/main" id="{B779A082-D227-44F3-9362-3CAC29CCEFF2}"/>
                  </a:ext>
                </a:extLst>
              </p:cNvPr>
              <p:cNvCxnSpPr/>
              <p:nvPr/>
            </p:nvCxnSpPr>
            <p:spPr bwMode="auto">
              <a:xfrm>
                <a:off x="272206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 name="Group 4">
              <a:extLst>
                <a:ext uri="{FF2B5EF4-FFF2-40B4-BE49-F238E27FC236}">
                  <a16:creationId xmlns:a16="http://schemas.microsoft.com/office/drawing/2014/main" id="{FA606DEA-84A8-4AD3-A6B4-60CA43F8DA96}"/>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153" name="Rectangle 152">
                <a:extLst>
                  <a:ext uri="{FF2B5EF4-FFF2-40B4-BE49-F238E27FC236}">
                    <a16:creationId xmlns:a16="http://schemas.microsoft.com/office/drawing/2014/main" id="{68320741-7653-4FBC-B01D-DF080D4AEC0F}"/>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4" name="Isosceles Triangle 153">
                <a:extLst>
                  <a:ext uri="{FF2B5EF4-FFF2-40B4-BE49-F238E27FC236}">
                    <a16:creationId xmlns:a16="http://schemas.microsoft.com/office/drawing/2014/main" id="{284CBC22-7501-49A4-8697-FF5A18A8A0F6}"/>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5" name="Isosceles Triangle 154">
                <a:extLst>
                  <a:ext uri="{FF2B5EF4-FFF2-40B4-BE49-F238E27FC236}">
                    <a16:creationId xmlns:a16="http://schemas.microsoft.com/office/drawing/2014/main" id="{C6AB523C-3BBC-4D41-AA66-5072E142F6B4}"/>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56" name="Straight Connector 155">
                <a:extLst>
                  <a:ext uri="{FF2B5EF4-FFF2-40B4-BE49-F238E27FC236}">
                    <a16:creationId xmlns:a16="http://schemas.microsoft.com/office/drawing/2014/main" id="{CC1CFAF3-E36A-4395-A930-4C56E8B6C3EC}"/>
                  </a:ext>
                </a:extLst>
              </p:cNvPr>
              <p:cNvCxnSpPr>
                <a:stCxn id="15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id="{FDC1D8B0-6FD1-4902-BEB4-1D6668C46867}"/>
                  </a:ext>
                </a:extLst>
              </p:cNvPr>
              <p:cNvCxnSpPr>
                <a:stCxn id="154" idx="0"/>
                <a:endCxn id="15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A8532EB2-B35A-4288-B4AB-111317741FFC}"/>
                  </a:ext>
                </a:extLst>
              </p:cNvPr>
              <p:cNvCxnSpPr>
                <a:stCxn id="15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A94322FC-239E-4780-9145-374653624A0A}"/>
                  </a:ext>
                </a:extLst>
              </p:cNvPr>
              <p:cNvCxnSpPr>
                <a:endCxn id="15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B0871C4D-EBD9-4CEB-9229-6A84DFAC878C}"/>
                  </a:ext>
                </a:extLst>
              </p:cNvPr>
              <p:cNvCxnSpPr>
                <a:stCxn id="154" idx="4"/>
                <a:endCxn id="15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3377D52E-E478-44FF-A539-ACF1A963C13B}"/>
                  </a:ext>
                </a:extLst>
              </p:cNvPr>
              <p:cNvCxnSpPr>
                <a:stCxn id="15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9" name="Group 4">
              <a:extLst>
                <a:ext uri="{FF2B5EF4-FFF2-40B4-BE49-F238E27FC236}">
                  <a16:creationId xmlns:a16="http://schemas.microsoft.com/office/drawing/2014/main" id="{D6ABF111-93C8-4651-8402-34AF2A208761}"/>
                </a:ext>
              </a:extLst>
            </p:cNvPr>
            <p:cNvGrpSpPr>
              <a:grpSpLocks/>
            </p:cNvGrpSpPr>
            <p:nvPr/>
          </p:nvGrpSpPr>
          <p:grpSpPr bwMode="auto">
            <a:xfrm>
              <a:off x="4213630" y="4136671"/>
              <a:ext cx="1569207" cy="256118"/>
              <a:chOff x="1877152" y="4791247"/>
              <a:chExt cx="623208" cy="214429"/>
            </a:xfrm>
            <a:solidFill>
              <a:schemeClr val="accent3">
                <a:lumMod val="40000"/>
                <a:lumOff val="60000"/>
              </a:schemeClr>
            </a:solidFill>
          </p:grpSpPr>
          <p:sp>
            <p:nvSpPr>
              <p:cNvPr id="144" name="Rectangle 143">
                <a:extLst>
                  <a:ext uri="{FF2B5EF4-FFF2-40B4-BE49-F238E27FC236}">
                    <a16:creationId xmlns:a16="http://schemas.microsoft.com/office/drawing/2014/main" id="{263BD358-82B6-42E6-ADB0-3D9D060B74D9}"/>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45" name="Isosceles Triangle 144">
                <a:extLst>
                  <a:ext uri="{FF2B5EF4-FFF2-40B4-BE49-F238E27FC236}">
                    <a16:creationId xmlns:a16="http://schemas.microsoft.com/office/drawing/2014/main" id="{85712D14-1A3D-4617-84C2-C076976E8BDF}"/>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46" name="Isosceles Triangle 145">
                <a:extLst>
                  <a:ext uri="{FF2B5EF4-FFF2-40B4-BE49-F238E27FC236}">
                    <a16:creationId xmlns:a16="http://schemas.microsoft.com/office/drawing/2014/main" id="{891591A8-2DA2-417A-8FC9-D8B48D82CED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47" name="Straight Connector 146">
                <a:extLst>
                  <a:ext uri="{FF2B5EF4-FFF2-40B4-BE49-F238E27FC236}">
                    <a16:creationId xmlns:a16="http://schemas.microsoft.com/office/drawing/2014/main" id="{312433CF-D54B-4844-92A0-6E3E2AE42ED6}"/>
                  </a:ext>
                </a:extLst>
              </p:cNvPr>
              <p:cNvCxnSpPr>
                <a:stCxn id="145"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A98DE2C0-DFF5-4C18-9766-B34B23329A24}"/>
                  </a:ext>
                </a:extLst>
              </p:cNvPr>
              <p:cNvCxnSpPr>
                <a:stCxn id="145" idx="0"/>
                <a:endCxn id="145"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5420FCC6-B5A2-4111-92BF-2F42B121C3ED}"/>
                  </a:ext>
                </a:extLst>
              </p:cNvPr>
              <p:cNvCxnSpPr>
                <a:stCxn id="146"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id="{6077381B-5934-434D-88F4-6DB87E133CE5}"/>
                  </a:ext>
                </a:extLst>
              </p:cNvPr>
              <p:cNvCxnSpPr>
                <a:endCxn id="146"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16201ACA-A585-4152-870D-32320B24A218}"/>
                  </a:ext>
                </a:extLst>
              </p:cNvPr>
              <p:cNvCxnSpPr>
                <a:stCxn id="145" idx="4"/>
                <a:endCxn id="146"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A7E02F5F-223C-45BC-806B-57D0BAA04381}"/>
                  </a:ext>
                </a:extLst>
              </p:cNvPr>
              <p:cNvCxnSpPr>
                <a:stCxn id="145"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0" name="Group 4">
              <a:extLst>
                <a:ext uri="{FF2B5EF4-FFF2-40B4-BE49-F238E27FC236}">
                  <a16:creationId xmlns:a16="http://schemas.microsoft.com/office/drawing/2014/main" id="{D49ACB78-6A53-4D3F-87E4-FAFB2DBD610D}"/>
                </a:ext>
              </a:extLst>
            </p:cNvPr>
            <p:cNvGrpSpPr>
              <a:grpSpLocks/>
            </p:cNvGrpSpPr>
            <p:nvPr/>
          </p:nvGrpSpPr>
          <p:grpSpPr bwMode="auto">
            <a:xfrm>
              <a:off x="5781243" y="4136671"/>
              <a:ext cx="1569207" cy="256118"/>
              <a:chOff x="1877152" y="4791247"/>
              <a:chExt cx="623208" cy="214429"/>
            </a:xfrm>
            <a:solidFill>
              <a:schemeClr val="accent3">
                <a:lumMod val="40000"/>
                <a:lumOff val="60000"/>
              </a:schemeClr>
            </a:solidFill>
          </p:grpSpPr>
          <p:sp>
            <p:nvSpPr>
              <p:cNvPr id="135" name="Rectangle 134">
                <a:extLst>
                  <a:ext uri="{FF2B5EF4-FFF2-40B4-BE49-F238E27FC236}">
                    <a16:creationId xmlns:a16="http://schemas.microsoft.com/office/drawing/2014/main" id="{4B2FC458-E368-4EF5-BC65-8AF9A546549F}"/>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36" name="Isosceles Triangle 135">
                <a:extLst>
                  <a:ext uri="{FF2B5EF4-FFF2-40B4-BE49-F238E27FC236}">
                    <a16:creationId xmlns:a16="http://schemas.microsoft.com/office/drawing/2014/main" id="{2A5284D4-CF6A-4343-BA59-E43AD6248C72}"/>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37" name="Isosceles Triangle 136">
                <a:extLst>
                  <a:ext uri="{FF2B5EF4-FFF2-40B4-BE49-F238E27FC236}">
                    <a16:creationId xmlns:a16="http://schemas.microsoft.com/office/drawing/2014/main" id="{C9F005AF-B707-4CE6-AF69-59AFA5B5470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38" name="Straight Connector 137">
                <a:extLst>
                  <a:ext uri="{FF2B5EF4-FFF2-40B4-BE49-F238E27FC236}">
                    <a16:creationId xmlns:a16="http://schemas.microsoft.com/office/drawing/2014/main" id="{1C61679C-0972-4708-AE08-B5E5245439B7}"/>
                  </a:ext>
                </a:extLst>
              </p:cNvPr>
              <p:cNvCxnSpPr>
                <a:stCxn id="136"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FB1BE255-204E-4582-AAFB-F0194FF31006}"/>
                  </a:ext>
                </a:extLst>
              </p:cNvPr>
              <p:cNvCxnSpPr>
                <a:stCxn id="136" idx="0"/>
                <a:endCxn id="136"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B49B213F-6D78-4DA6-9C1F-13D611186503}"/>
                  </a:ext>
                </a:extLst>
              </p:cNvPr>
              <p:cNvCxnSpPr>
                <a:stCxn id="137"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4097AE94-D8B7-4BC2-BBAA-56F3F9570CFE}"/>
                  </a:ext>
                </a:extLst>
              </p:cNvPr>
              <p:cNvCxnSpPr>
                <a:endCxn id="137"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D1B12822-A23A-4AC1-8DDE-E5ABAFCB3A94}"/>
                  </a:ext>
                </a:extLst>
              </p:cNvPr>
              <p:cNvCxnSpPr>
                <a:stCxn id="136" idx="4"/>
                <a:endCxn id="137"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61DDB0A1-2F99-46DE-87DC-6798474CB978}"/>
                  </a:ext>
                </a:extLst>
              </p:cNvPr>
              <p:cNvCxnSpPr>
                <a:stCxn id="136"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1" name="Isosceles Triangle 10">
              <a:extLst>
                <a:ext uri="{FF2B5EF4-FFF2-40B4-BE49-F238E27FC236}">
                  <a16:creationId xmlns:a16="http://schemas.microsoft.com/office/drawing/2014/main" id="{FBCF1B20-ADFD-4FA1-8DDC-5D05186C4336}"/>
                </a:ext>
              </a:extLst>
            </p:cNvPr>
            <p:cNvSpPr/>
            <p:nvPr/>
          </p:nvSpPr>
          <p:spPr bwMode="auto">
            <a:xfrm rot="16200000">
              <a:off x="7256640" y="4223655"/>
              <a:ext cx="256819" cy="82550"/>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2" name="Straight Connector 11">
              <a:extLst>
                <a:ext uri="{FF2B5EF4-FFF2-40B4-BE49-F238E27FC236}">
                  <a16:creationId xmlns:a16="http://schemas.microsoft.com/office/drawing/2014/main" id="{A8D578DE-7615-48D5-B4FE-2CA9657C5722}"/>
                </a:ext>
              </a:extLst>
            </p:cNvPr>
            <p:cNvCxnSpPr>
              <a:stCxn id="11" idx="4"/>
            </p:cNvCxnSpPr>
            <p:nvPr/>
          </p:nvCxnSpPr>
          <p:spPr bwMode="auto">
            <a:xfrm flipH="1">
              <a:off x="7343775" y="413652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90E8E90D-EC83-47E6-BA64-7108E79BE193}"/>
                </a:ext>
              </a:extLst>
            </p:cNvPr>
            <p:cNvCxnSpPr>
              <a:stCxn id="11" idx="0"/>
              <a:endCxn id="11" idx="2"/>
            </p:cNvCxnSpPr>
            <p:nvPr/>
          </p:nvCxnSpPr>
          <p:spPr bwMode="auto">
            <a:xfrm>
              <a:off x="7343775" y="426493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4" name="Group 13">
              <a:extLst>
                <a:ext uri="{FF2B5EF4-FFF2-40B4-BE49-F238E27FC236}">
                  <a16:creationId xmlns:a16="http://schemas.microsoft.com/office/drawing/2014/main" id="{ED16147B-89A6-4E81-9665-ED695046408E}"/>
                </a:ext>
              </a:extLst>
            </p:cNvPr>
            <p:cNvGrpSpPr/>
            <p:nvPr/>
          </p:nvGrpSpPr>
          <p:grpSpPr>
            <a:xfrm>
              <a:off x="7426114" y="4136669"/>
              <a:ext cx="1112654" cy="256047"/>
              <a:chOff x="6957150" y="4438649"/>
              <a:chExt cx="1580341" cy="300022"/>
            </a:xfrm>
            <a:solidFill>
              <a:schemeClr val="accent3">
                <a:lumMod val="40000"/>
                <a:lumOff val="60000"/>
              </a:schemeClr>
            </a:solidFill>
          </p:grpSpPr>
          <p:sp>
            <p:nvSpPr>
              <p:cNvPr id="132" name="Rectangle 131">
                <a:extLst>
                  <a:ext uri="{FF2B5EF4-FFF2-40B4-BE49-F238E27FC236}">
                    <a16:creationId xmlns:a16="http://schemas.microsoft.com/office/drawing/2014/main" id="{623FCDD8-0B74-4AD7-A7C2-E3556A0630E1}"/>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33" name="Straight Connector 132">
                <a:extLst>
                  <a:ext uri="{FF2B5EF4-FFF2-40B4-BE49-F238E27FC236}">
                    <a16:creationId xmlns:a16="http://schemas.microsoft.com/office/drawing/2014/main" id="{7E5CB37B-8566-4421-A9F0-32CAF4E3381C}"/>
                  </a:ext>
                </a:extLst>
              </p:cNvPr>
              <p:cNvCxnSpPr>
                <a:stCxn id="11"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01E7B350-8AFD-401E-9F76-7FD637EF2AB3}"/>
                  </a:ext>
                </a:extLst>
              </p:cNvPr>
              <p:cNvCxnSpPr>
                <a:stCxn id="11"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5" name="Rectangle 14">
              <a:extLst>
                <a:ext uri="{FF2B5EF4-FFF2-40B4-BE49-F238E27FC236}">
                  <a16:creationId xmlns:a16="http://schemas.microsoft.com/office/drawing/2014/main" id="{F5E9CB30-3E23-4DEC-A6BE-FEF0E81F462D}"/>
                </a:ext>
              </a:extLst>
            </p:cNvPr>
            <p:cNvSpPr/>
            <p:nvPr/>
          </p:nvSpPr>
          <p:spPr bwMode="auto">
            <a:xfrm>
              <a:off x="1985963" y="4136520"/>
              <a:ext cx="577850" cy="256819"/>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6" name="Isosceles Triangle 15">
              <a:extLst>
                <a:ext uri="{FF2B5EF4-FFF2-40B4-BE49-F238E27FC236}">
                  <a16:creationId xmlns:a16="http://schemas.microsoft.com/office/drawing/2014/main" id="{C3835AD4-AD6E-4879-B129-98DCCD91BFB6}"/>
                </a:ext>
              </a:extLst>
            </p:cNvPr>
            <p:cNvSpPr/>
            <p:nvPr/>
          </p:nvSpPr>
          <p:spPr bwMode="auto">
            <a:xfrm rot="5400000">
              <a:off x="2475884" y="4224449"/>
              <a:ext cx="256819"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7" name="Straight Connector 16">
              <a:extLst>
                <a:ext uri="{FF2B5EF4-FFF2-40B4-BE49-F238E27FC236}">
                  <a16:creationId xmlns:a16="http://schemas.microsoft.com/office/drawing/2014/main" id="{6646D23C-D0AF-4775-B73B-7DFD7047704A}"/>
                </a:ext>
              </a:extLst>
            </p:cNvPr>
            <p:cNvCxnSpPr>
              <a:stCxn id="16" idx="2"/>
            </p:cNvCxnSpPr>
            <p:nvPr/>
          </p:nvCxnSpPr>
          <p:spPr bwMode="auto">
            <a:xfrm>
              <a:off x="2563813" y="413652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E6F85D87-C2AC-453E-A2CE-2F04C90C69C9}"/>
                </a:ext>
              </a:extLst>
            </p:cNvPr>
            <p:cNvCxnSpPr>
              <a:endCxn id="16" idx="4"/>
            </p:cNvCxnSpPr>
            <p:nvPr/>
          </p:nvCxnSpPr>
          <p:spPr bwMode="auto">
            <a:xfrm flipH="1">
              <a:off x="2563813" y="426493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9" name="Group 18">
              <a:extLst>
                <a:ext uri="{FF2B5EF4-FFF2-40B4-BE49-F238E27FC236}">
                  <a16:creationId xmlns:a16="http://schemas.microsoft.com/office/drawing/2014/main" id="{D6703A23-26D0-4CC3-9987-9D7D83B66AF4}"/>
                </a:ext>
              </a:extLst>
            </p:cNvPr>
            <p:cNvGrpSpPr/>
            <p:nvPr/>
          </p:nvGrpSpPr>
          <p:grpSpPr>
            <a:xfrm>
              <a:off x="1986341" y="4136676"/>
              <a:ext cx="577306" cy="256047"/>
              <a:chOff x="103594" y="4438601"/>
              <a:chExt cx="1376015" cy="300064"/>
            </a:xfrm>
            <a:solidFill>
              <a:schemeClr val="accent3">
                <a:lumMod val="40000"/>
                <a:lumOff val="60000"/>
              </a:schemeClr>
            </a:solidFill>
          </p:grpSpPr>
          <p:cxnSp>
            <p:nvCxnSpPr>
              <p:cNvPr id="130" name="Straight Connector 129">
                <a:extLst>
                  <a:ext uri="{FF2B5EF4-FFF2-40B4-BE49-F238E27FC236}">
                    <a16:creationId xmlns:a16="http://schemas.microsoft.com/office/drawing/2014/main" id="{BB2B2CC6-BF5D-41B2-8505-388DC7DB6BA7}"/>
                  </a:ext>
                </a:extLst>
              </p:cNvPr>
              <p:cNvCxnSpPr>
                <a:endCxn id="16"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ABE393FB-A400-455C-BF43-EF6A5679B1D5}"/>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0" name="Group 4">
              <a:extLst>
                <a:ext uri="{FF2B5EF4-FFF2-40B4-BE49-F238E27FC236}">
                  <a16:creationId xmlns:a16="http://schemas.microsoft.com/office/drawing/2014/main" id="{03421359-B019-43F0-9417-DE16F8043A00}"/>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121" name="Rectangle 120">
                <a:extLst>
                  <a:ext uri="{FF2B5EF4-FFF2-40B4-BE49-F238E27FC236}">
                    <a16:creationId xmlns:a16="http://schemas.microsoft.com/office/drawing/2014/main" id="{31DC6408-79D0-4021-AD48-A8D323E1D7D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22" name="Isosceles Triangle 121">
                <a:extLst>
                  <a:ext uri="{FF2B5EF4-FFF2-40B4-BE49-F238E27FC236}">
                    <a16:creationId xmlns:a16="http://schemas.microsoft.com/office/drawing/2014/main" id="{F8C69897-E134-47B0-AC08-2198834C6913}"/>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23" name="Isosceles Triangle 122">
                <a:extLst>
                  <a:ext uri="{FF2B5EF4-FFF2-40B4-BE49-F238E27FC236}">
                    <a16:creationId xmlns:a16="http://schemas.microsoft.com/office/drawing/2014/main" id="{EA517ECF-183E-4B75-B383-75480A275B3E}"/>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24" name="Straight Connector 123">
                <a:extLst>
                  <a:ext uri="{FF2B5EF4-FFF2-40B4-BE49-F238E27FC236}">
                    <a16:creationId xmlns:a16="http://schemas.microsoft.com/office/drawing/2014/main" id="{5ABD614D-69DB-4BF9-A7A4-93F01E9A8CE9}"/>
                  </a:ext>
                </a:extLst>
              </p:cNvPr>
              <p:cNvCxnSpPr>
                <a:stCxn id="12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5" name="Straight Connector 124">
                <a:extLst>
                  <a:ext uri="{FF2B5EF4-FFF2-40B4-BE49-F238E27FC236}">
                    <a16:creationId xmlns:a16="http://schemas.microsoft.com/office/drawing/2014/main" id="{6D4880AF-DD52-4D6A-A7EF-BD582952C57A}"/>
                  </a:ext>
                </a:extLst>
              </p:cNvPr>
              <p:cNvCxnSpPr>
                <a:stCxn id="122" idx="0"/>
                <a:endCxn id="12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6AEC7ADA-803E-43C8-98CE-617B31FA2A47}"/>
                  </a:ext>
                </a:extLst>
              </p:cNvPr>
              <p:cNvCxnSpPr>
                <a:stCxn id="12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B3A30311-4483-4DB8-BA44-8E947AF41CBF}"/>
                  </a:ext>
                </a:extLst>
              </p:cNvPr>
              <p:cNvCxnSpPr>
                <a:endCxn id="12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50534F1A-E057-400C-AED3-66BF35CDB3A3}"/>
                  </a:ext>
                </a:extLst>
              </p:cNvPr>
              <p:cNvCxnSpPr>
                <a:stCxn id="122" idx="4"/>
                <a:endCxn id="12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938A295E-4105-4082-BDCF-909B2BB3C5F9}"/>
                  </a:ext>
                </a:extLst>
              </p:cNvPr>
              <p:cNvCxnSpPr>
                <a:stCxn id="12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1" name="Group 4">
              <a:extLst>
                <a:ext uri="{FF2B5EF4-FFF2-40B4-BE49-F238E27FC236}">
                  <a16:creationId xmlns:a16="http://schemas.microsoft.com/office/drawing/2014/main" id="{1D3B4A08-FB7A-46F7-9525-24756DC5D458}"/>
                </a:ext>
              </a:extLst>
            </p:cNvPr>
            <p:cNvGrpSpPr>
              <a:grpSpLocks/>
            </p:cNvGrpSpPr>
            <p:nvPr/>
          </p:nvGrpSpPr>
          <p:grpSpPr bwMode="auto">
            <a:xfrm>
              <a:off x="4213630" y="4767959"/>
              <a:ext cx="1569207" cy="256118"/>
              <a:chOff x="1877152" y="4791247"/>
              <a:chExt cx="623208" cy="214429"/>
            </a:xfrm>
            <a:solidFill>
              <a:schemeClr val="accent2">
                <a:lumMod val="20000"/>
                <a:lumOff val="80000"/>
              </a:schemeClr>
            </a:solidFill>
          </p:grpSpPr>
          <p:sp>
            <p:nvSpPr>
              <p:cNvPr id="112" name="Rectangle 111">
                <a:extLst>
                  <a:ext uri="{FF2B5EF4-FFF2-40B4-BE49-F238E27FC236}">
                    <a16:creationId xmlns:a16="http://schemas.microsoft.com/office/drawing/2014/main" id="{184FEEFE-AE08-42E5-9ABD-3808FAE75942}"/>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3" name="Isosceles Triangle 112">
                <a:extLst>
                  <a:ext uri="{FF2B5EF4-FFF2-40B4-BE49-F238E27FC236}">
                    <a16:creationId xmlns:a16="http://schemas.microsoft.com/office/drawing/2014/main" id="{5A450096-504E-4E4A-81F7-0F65B977FA20}"/>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4" name="Isosceles Triangle 113">
                <a:extLst>
                  <a:ext uri="{FF2B5EF4-FFF2-40B4-BE49-F238E27FC236}">
                    <a16:creationId xmlns:a16="http://schemas.microsoft.com/office/drawing/2014/main" id="{6740B1F2-D37E-4468-BA1E-74EE1A0947B1}"/>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15" name="Straight Connector 114">
                <a:extLst>
                  <a:ext uri="{FF2B5EF4-FFF2-40B4-BE49-F238E27FC236}">
                    <a16:creationId xmlns:a16="http://schemas.microsoft.com/office/drawing/2014/main" id="{8E3CC7CB-5063-4DBB-B0DA-585937254CCD}"/>
                  </a:ext>
                </a:extLst>
              </p:cNvPr>
              <p:cNvCxnSpPr>
                <a:stCxn id="113"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2280F50C-53CB-474E-897D-E02F419103D4}"/>
                  </a:ext>
                </a:extLst>
              </p:cNvPr>
              <p:cNvCxnSpPr>
                <a:stCxn id="113" idx="0"/>
                <a:endCxn id="113"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26B11FF0-E23E-48E3-B78C-A9E321F13CF7}"/>
                  </a:ext>
                </a:extLst>
              </p:cNvPr>
              <p:cNvCxnSpPr>
                <a:stCxn id="114"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31490841-DF85-45C9-AC5A-011A3A2874B7}"/>
                  </a:ext>
                </a:extLst>
              </p:cNvPr>
              <p:cNvCxnSpPr>
                <a:endCxn id="114"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9" name="Straight Connector 118">
                <a:extLst>
                  <a:ext uri="{FF2B5EF4-FFF2-40B4-BE49-F238E27FC236}">
                    <a16:creationId xmlns:a16="http://schemas.microsoft.com/office/drawing/2014/main" id="{77CB9823-8CEB-4C25-A181-C5E8F2A7BD73}"/>
                  </a:ext>
                </a:extLst>
              </p:cNvPr>
              <p:cNvCxnSpPr>
                <a:stCxn id="113" idx="4"/>
                <a:endCxn id="114"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F2C6D2D2-BFCB-4BF7-AB41-2257E257B090}"/>
                  </a:ext>
                </a:extLst>
              </p:cNvPr>
              <p:cNvCxnSpPr>
                <a:stCxn id="113"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4">
              <a:extLst>
                <a:ext uri="{FF2B5EF4-FFF2-40B4-BE49-F238E27FC236}">
                  <a16:creationId xmlns:a16="http://schemas.microsoft.com/office/drawing/2014/main" id="{F66E23BF-F42C-485E-864D-73EB3D2BFD1E}"/>
                </a:ext>
              </a:extLst>
            </p:cNvPr>
            <p:cNvGrpSpPr>
              <a:grpSpLocks/>
            </p:cNvGrpSpPr>
            <p:nvPr/>
          </p:nvGrpSpPr>
          <p:grpSpPr bwMode="auto">
            <a:xfrm>
              <a:off x="5781243" y="4767959"/>
              <a:ext cx="1569207" cy="256118"/>
              <a:chOff x="1877152" y="4791247"/>
              <a:chExt cx="623208" cy="214429"/>
            </a:xfrm>
            <a:solidFill>
              <a:schemeClr val="accent2">
                <a:lumMod val="20000"/>
                <a:lumOff val="80000"/>
              </a:schemeClr>
            </a:solidFill>
          </p:grpSpPr>
          <p:sp>
            <p:nvSpPr>
              <p:cNvPr id="103" name="Rectangle 102">
                <a:extLst>
                  <a:ext uri="{FF2B5EF4-FFF2-40B4-BE49-F238E27FC236}">
                    <a16:creationId xmlns:a16="http://schemas.microsoft.com/office/drawing/2014/main" id="{A3B9D4C6-A068-42D2-85F8-9C1F0A1E8973}"/>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4" name="Isosceles Triangle 103">
                <a:extLst>
                  <a:ext uri="{FF2B5EF4-FFF2-40B4-BE49-F238E27FC236}">
                    <a16:creationId xmlns:a16="http://schemas.microsoft.com/office/drawing/2014/main" id="{6766D7B1-DA2D-4ECC-B6F6-B25D83C88F64}"/>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5" name="Isosceles Triangle 104">
                <a:extLst>
                  <a:ext uri="{FF2B5EF4-FFF2-40B4-BE49-F238E27FC236}">
                    <a16:creationId xmlns:a16="http://schemas.microsoft.com/office/drawing/2014/main" id="{47AC8D13-B808-4495-A3F4-E94195738F93}"/>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6" name="Straight Connector 105">
                <a:extLst>
                  <a:ext uri="{FF2B5EF4-FFF2-40B4-BE49-F238E27FC236}">
                    <a16:creationId xmlns:a16="http://schemas.microsoft.com/office/drawing/2014/main" id="{7B02FF3C-5F69-4878-A1BA-C15164C91FF2}"/>
                  </a:ext>
                </a:extLst>
              </p:cNvPr>
              <p:cNvCxnSpPr>
                <a:stCxn id="10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E3022632-595C-4415-974A-F3A923534A32}"/>
                  </a:ext>
                </a:extLst>
              </p:cNvPr>
              <p:cNvCxnSpPr>
                <a:stCxn id="104" idx="0"/>
                <a:endCxn id="10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34D190E1-F933-48F4-A9C8-417A7DDEEC2D}"/>
                  </a:ext>
                </a:extLst>
              </p:cNvPr>
              <p:cNvCxnSpPr>
                <a:stCxn id="10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094201E6-4B48-483B-9C8C-EFC585257A4C}"/>
                  </a:ext>
                </a:extLst>
              </p:cNvPr>
              <p:cNvCxnSpPr>
                <a:endCxn id="10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F10884F3-84FC-4AB6-A213-AD6170A50197}"/>
                  </a:ext>
                </a:extLst>
              </p:cNvPr>
              <p:cNvCxnSpPr>
                <a:stCxn id="104" idx="4"/>
                <a:endCxn id="10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69FF2900-5628-411D-A98F-CEFDB1C59246}"/>
                  </a:ext>
                </a:extLst>
              </p:cNvPr>
              <p:cNvCxnSpPr>
                <a:stCxn id="10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3" name="Isosceles Triangle 22">
              <a:extLst>
                <a:ext uri="{FF2B5EF4-FFF2-40B4-BE49-F238E27FC236}">
                  <a16:creationId xmlns:a16="http://schemas.microsoft.com/office/drawing/2014/main" id="{CA9FD0B5-BE00-462B-9C26-0032B99A4581}"/>
                </a:ext>
              </a:extLst>
            </p:cNvPr>
            <p:cNvSpPr/>
            <p:nvPr/>
          </p:nvSpPr>
          <p:spPr bwMode="auto">
            <a:xfrm rot="16200000">
              <a:off x="7256640" y="4855002"/>
              <a:ext cx="25681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4" name="Straight Connector 23">
              <a:extLst>
                <a:ext uri="{FF2B5EF4-FFF2-40B4-BE49-F238E27FC236}">
                  <a16:creationId xmlns:a16="http://schemas.microsoft.com/office/drawing/2014/main" id="{2D6A8B17-94DE-48B3-8713-D5A70F2B098A}"/>
                </a:ext>
              </a:extLst>
            </p:cNvPr>
            <p:cNvCxnSpPr>
              <a:stCxn id="23" idx="4"/>
            </p:cNvCxnSpPr>
            <p:nvPr/>
          </p:nvCxnSpPr>
          <p:spPr bwMode="auto">
            <a:xfrm flipH="1">
              <a:off x="7343775" y="476786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DFD6654-8AB7-49D2-9FD2-E00E38B67881}"/>
                </a:ext>
              </a:extLst>
            </p:cNvPr>
            <p:cNvCxnSpPr>
              <a:stCxn id="23" idx="0"/>
              <a:endCxn id="23" idx="2"/>
            </p:cNvCxnSpPr>
            <p:nvPr/>
          </p:nvCxnSpPr>
          <p:spPr bwMode="auto">
            <a:xfrm>
              <a:off x="7343775" y="489627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6" name="Group 25">
              <a:extLst>
                <a:ext uri="{FF2B5EF4-FFF2-40B4-BE49-F238E27FC236}">
                  <a16:creationId xmlns:a16="http://schemas.microsoft.com/office/drawing/2014/main" id="{56D9637A-77BD-47F7-BAD9-5C2C2777E314}"/>
                </a:ext>
              </a:extLst>
            </p:cNvPr>
            <p:cNvGrpSpPr/>
            <p:nvPr/>
          </p:nvGrpSpPr>
          <p:grpSpPr>
            <a:xfrm>
              <a:off x="7426114" y="4767957"/>
              <a:ext cx="1112654" cy="256047"/>
              <a:chOff x="6957150" y="4438649"/>
              <a:chExt cx="1580341" cy="300022"/>
            </a:xfrm>
            <a:solidFill>
              <a:schemeClr val="accent2">
                <a:lumMod val="20000"/>
                <a:lumOff val="80000"/>
              </a:schemeClr>
            </a:solidFill>
          </p:grpSpPr>
          <p:sp>
            <p:nvSpPr>
              <p:cNvPr id="100" name="Rectangle 99">
                <a:extLst>
                  <a:ext uri="{FF2B5EF4-FFF2-40B4-BE49-F238E27FC236}">
                    <a16:creationId xmlns:a16="http://schemas.microsoft.com/office/drawing/2014/main" id="{D9B5309C-6AFB-4ACF-B690-987090AFE786}"/>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1" name="Straight Connector 100">
                <a:extLst>
                  <a:ext uri="{FF2B5EF4-FFF2-40B4-BE49-F238E27FC236}">
                    <a16:creationId xmlns:a16="http://schemas.microsoft.com/office/drawing/2014/main" id="{25703109-8944-40F5-9281-5E34F67BFE08}"/>
                  </a:ext>
                </a:extLst>
              </p:cNvPr>
              <p:cNvCxnSpPr>
                <a:stCxn id="23"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F06A9020-1472-405F-8B49-D05CD31867EB}"/>
                  </a:ext>
                </a:extLst>
              </p:cNvPr>
              <p:cNvCxnSpPr>
                <a:stCxn id="23"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7" name="Rectangle 26">
              <a:extLst>
                <a:ext uri="{FF2B5EF4-FFF2-40B4-BE49-F238E27FC236}">
                  <a16:creationId xmlns:a16="http://schemas.microsoft.com/office/drawing/2014/main" id="{A675C43B-3754-4441-9573-B0E2528ED2C0}"/>
                </a:ext>
              </a:extLst>
            </p:cNvPr>
            <p:cNvSpPr/>
            <p:nvPr/>
          </p:nvSpPr>
          <p:spPr bwMode="auto">
            <a:xfrm>
              <a:off x="1985963" y="4767867"/>
              <a:ext cx="577850" cy="25681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8" name="Isosceles Triangle 27">
              <a:extLst>
                <a:ext uri="{FF2B5EF4-FFF2-40B4-BE49-F238E27FC236}">
                  <a16:creationId xmlns:a16="http://schemas.microsoft.com/office/drawing/2014/main" id="{EBE15CE1-943E-4483-A49B-51551232B65E}"/>
                </a:ext>
              </a:extLst>
            </p:cNvPr>
            <p:cNvSpPr/>
            <p:nvPr/>
          </p:nvSpPr>
          <p:spPr bwMode="auto">
            <a:xfrm rot="5400000">
              <a:off x="2475884" y="4855796"/>
              <a:ext cx="25681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9" name="Straight Connector 28">
              <a:extLst>
                <a:ext uri="{FF2B5EF4-FFF2-40B4-BE49-F238E27FC236}">
                  <a16:creationId xmlns:a16="http://schemas.microsoft.com/office/drawing/2014/main" id="{7F9FF8B1-50A8-4832-BEE0-80C3BB530FBB}"/>
                </a:ext>
              </a:extLst>
            </p:cNvPr>
            <p:cNvCxnSpPr>
              <a:stCxn id="28" idx="2"/>
            </p:cNvCxnSpPr>
            <p:nvPr/>
          </p:nvCxnSpPr>
          <p:spPr bwMode="auto">
            <a:xfrm>
              <a:off x="2563813" y="476786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4FE2CC92-10B7-4FE8-8039-CAFAA2E2AFD9}"/>
                </a:ext>
              </a:extLst>
            </p:cNvPr>
            <p:cNvCxnSpPr>
              <a:endCxn id="28" idx="4"/>
            </p:cNvCxnSpPr>
            <p:nvPr/>
          </p:nvCxnSpPr>
          <p:spPr bwMode="auto">
            <a:xfrm flipH="1">
              <a:off x="2563813" y="489627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1" name="Group 30">
              <a:extLst>
                <a:ext uri="{FF2B5EF4-FFF2-40B4-BE49-F238E27FC236}">
                  <a16:creationId xmlns:a16="http://schemas.microsoft.com/office/drawing/2014/main" id="{ED0AD981-6C98-4CFE-A6B4-E5BFF9C3B34E}"/>
                </a:ext>
              </a:extLst>
            </p:cNvPr>
            <p:cNvGrpSpPr/>
            <p:nvPr/>
          </p:nvGrpSpPr>
          <p:grpSpPr>
            <a:xfrm>
              <a:off x="1986341" y="4767964"/>
              <a:ext cx="577306" cy="256047"/>
              <a:chOff x="103594" y="4438601"/>
              <a:chExt cx="1376015" cy="300064"/>
            </a:xfrm>
            <a:solidFill>
              <a:schemeClr val="accent2">
                <a:lumMod val="20000"/>
                <a:lumOff val="80000"/>
              </a:schemeClr>
            </a:solidFill>
          </p:grpSpPr>
          <p:cxnSp>
            <p:nvCxnSpPr>
              <p:cNvPr id="98" name="Straight Connector 97">
                <a:extLst>
                  <a:ext uri="{FF2B5EF4-FFF2-40B4-BE49-F238E27FC236}">
                    <a16:creationId xmlns:a16="http://schemas.microsoft.com/office/drawing/2014/main" id="{59F0F17F-2F0A-4269-BFDB-61C681BFC659}"/>
                  </a:ext>
                </a:extLst>
              </p:cNvPr>
              <p:cNvCxnSpPr>
                <a:endCxn id="28"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22292829-0BFC-4E53-A372-BC7AEB5B0789}"/>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32" name="Straight Connector 31">
              <a:extLst>
                <a:ext uri="{FF2B5EF4-FFF2-40B4-BE49-F238E27FC236}">
                  <a16:creationId xmlns:a16="http://schemas.microsoft.com/office/drawing/2014/main" id="{854E4E0C-32D9-4CD7-94D4-CC7956C73E44}"/>
                </a:ext>
              </a:extLst>
            </p:cNvPr>
            <p:cNvCxnSpPr/>
            <p:nvPr/>
          </p:nvCxnSpPr>
          <p:spPr bwMode="auto">
            <a:xfrm>
              <a:off x="2716209" y="5550810"/>
              <a:ext cx="5838825" cy="0"/>
            </a:xfrm>
            <a:prstGeom prst="line">
              <a:avLst/>
            </a:prstGeom>
            <a:noFill/>
            <a:ln w="1905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B2BE6D51-02DB-4058-8345-875A4556A6CF}"/>
                </a:ext>
              </a:extLst>
            </p:cNvPr>
            <p:cNvCxnSpPr/>
            <p:nvPr/>
          </p:nvCxnSpPr>
          <p:spPr bwMode="auto">
            <a:xfrm>
              <a:off x="1985963" y="5818329"/>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4" name="TextBox 14364">
              <a:extLst>
                <a:ext uri="{FF2B5EF4-FFF2-40B4-BE49-F238E27FC236}">
                  <a16:creationId xmlns:a16="http://schemas.microsoft.com/office/drawing/2014/main" id="{0D7BA6A5-2AD3-4877-B167-7F6D6366F1ED}"/>
                </a:ext>
              </a:extLst>
            </p:cNvPr>
            <p:cNvSpPr txBox="1">
              <a:spLocks noChangeArrowheads="1"/>
            </p:cNvSpPr>
            <p:nvPr/>
          </p:nvSpPr>
          <p:spPr bwMode="auto">
            <a:xfrm>
              <a:off x="990600" y="2928938"/>
              <a:ext cx="728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HCLK</a:t>
              </a:r>
            </a:p>
          </p:txBody>
        </p:sp>
        <p:sp>
          <p:nvSpPr>
            <p:cNvPr id="35" name="TextBox 333">
              <a:extLst>
                <a:ext uri="{FF2B5EF4-FFF2-40B4-BE49-F238E27FC236}">
                  <a16:creationId xmlns:a16="http://schemas.microsoft.com/office/drawing/2014/main" id="{9CCA0064-045B-4ED2-8968-47E8365CAD0E}"/>
                </a:ext>
              </a:extLst>
            </p:cNvPr>
            <p:cNvSpPr txBox="1">
              <a:spLocks noChangeArrowheads="1"/>
            </p:cNvSpPr>
            <p:nvPr/>
          </p:nvSpPr>
          <p:spPr bwMode="auto">
            <a:xfrm>
              <a:off x="282575" y="41100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HADDR [31:0]</a:t>
              </a:r>
            </a:p>
          </p:txBody>
        </p:sp>
        <p:sp>
          <p:nvSpPr>
            <p:cNvPr id="36" name="TextBox 334">
              <a:extLst>
                <a:ext uri="{FF2B5EF4-FFF2-40B4-BE49-F238E27FC236}">
                  <a16:creationId xmlns:a16="http://schemas.microsoft.com/office/drawing/2014/main" id="{29656E6F-1F41-4802-8744-22A6C1D99303}"/>
                </a:ext>
              </a:extLst>
            </p:cNvPr>
            <p:cNvSpPr txBox="1">
              <a:spLocks noChangeArrowheads="1"/>
            </p:cNvSpPr>
            <p:nvPr/>
          </p:nvSpPr>
          <p:spPr bwMode="auto">
            <a:xfrm>
              <a:off x="269875" y="5289550"/>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HWRITE</a:t>
              </a:r>
            </a:p>
          </p:txBody>
        </p:sp>
        <p:sp>
          <p:nvSpPr>
            <p:cNvPr id="37" name="TextBox 335">
              <a:extLst>
                <a:ext uri="{FF2B5EF4-FFF2-40B4-BE49-F238E27FC236}">
                  <a16:creationId xmlns:a16="http://schemas.microsoft.com/office/drawing/2014/main" id="{E5B04796-B5B3-4681-88EA-3E7E603AE1CC}"/>
                </a:ext>
              </a:extLst>
            </p:cNvPr>
            <p:cNvSpPr txBox="1">
              <a:spLocks noChangeArrowheads="1"/>
            </p:cNvSpPr>
            <p:nvPr/>
          </p:nvSpPr>
          <p:spPr bwMode="auto">
            <a:xfrm>
              <a:off x="282575" y="4691063"/>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HRDATA [31:0]</a:t>
              </a:r>
            </a:p>
          </p:txBody>
        </p:sp>
        <p:sp>
          <p:nvSpPr>
            <p:cNvPr id="38" name="TextBox 336">
              <a:extLst>
                <a:ext uri="{FF2B5EF4-FFF2-40B4-BE49-F238E27FC236}">
                  <a16:creationId xmlns:a16="http://schemas.microsoft.com/office/drawing/2014/main" id="{A0D9AD49-133C-4E46-A5D9-D3C603510A0C}"/>
                </a:ext>
              </a:extLst>
            </p:cNvPr>
            <p:cNvSpPr txBox="1">
              <a:spLocks noChangeArrowheads="1"/>
            </p:cNvSpPr>
            <p:nvPr/>
          </p:nvSpPr>
          <p:spPr bwMode="auto">
            <a:xfrm>
              <a:off x="282575" y="5838825"/>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HREADY</a:t>
              </a:r>
            </a:p>
          </p:txBody>
        </p:sp>
        <p:sp>
          <p:nvSpPr>
            <p:cNvPr id="39" name="TextBox 358">
              <a:extLst>
                <a:ext uri="{FF2B5EF4-FFF2-40B4-BE49-F238E27FC236}">
                  <a16:creationId xmlns:a16="http://schemas.microsoft.com/office/drawing/2014/main" id="{AA0D1170-0CCB-4BCA-97E3-6078392B5066}"/>
                </a:ext>
              </a:extLst>
            </p:cNvPr>
            <p:cNvSpPr txBox="1">
              <a:spLocks noChangeArrowheads="1"/>
            </p:cNvSpPr>
            <p:nvPr/>
          </p:nvSpPr>
          <p:spPr bwMode="auto">
            <a:xfrm>
              <a:off x="2874170" y="410354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0 </a:t>
              </a:r>
            </a:p>
          </p:txBody>
        </p:sp>
        <p:sp>
          <p:nvSpPr>
            <p:cNvPr id="40" name="TextBox 359">
              <a:extLst>
                <a:ext uri="{FF2B5EF4-FFF2-40B4-BE49-F238E27FC236}">
                  <a16:creationId xmlns:a16="http://schemas.microsoft.com/office/drawing/2014/main" id="{198D65F3-EBB3-4E94-9E00-76F8A793E918}"/>
                </a:ext>
              </a:extLst>
            </p:cNvPr>
            <p:cNvSpPr txBox="1">
              <a:spLocks noChangeArrowheads="1"/>
            </p:cNvSpPr>
            <p:nvPr/>
          </p:nvSpPr>
          <p:spPr bwMode="auto">
            <a:xfrm>
              <a:off x="4468813" y="409275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1 </a:t>
              </a:r>
            </a:p>
          </p:txBody>
        </p:sp>
        <p:sp>
          <p:nvSpPr>
            <p:cNvPr id="41" name="TextBox 360">
              <a:extLst>
                <a:ext uri="{FF2B5EF4-FFF2-40B4-BE49-F238E27FC236}">
                  <a16:creationId xmlns:a16="http://schemas.microsoft.com/office/drawing/2014/main" id="{69EF59C4-48AA-4B89-8D11-17D09F108470}"/>
                </a:ext>
              </a:extLst>
            </p:cNvPr>
            <p:cNvSpPr txBox="1">
              <a:spLocks noChangeArrowheads="1"/>
            </p:cNvSpPr>
            <p:nvPr/>
          </p:nvSpPr>
          <p:spPr bwMode="auto">
            <a:xfrm>
              <a:off x="5978525" y="409275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2 </a:t>
              </a:r>
            </a:p>
          </p:txBody>
        </p:sp>
        <p:sp>
          <p:nvSpPr>
            <p:cNvPr id="42" name="TextBox 361">
              <a:extLst>
                <a:ext uri="{FF2B5EF4-FFF2-40B4-BE49-F238E27FC236}">
                  <a16:creationId xmlns:a16="http://schemas.microsoft.com/office/drawing/2014/main" id="{57A68D4A-C19B-4FC5-A49F-1BE6EE84D551}"/>
                </a:ext>
              </a:extLst>
            </p:cNvPr>
            <p:cNvSpPr txBox="1">
              <a:spLocks noChangeArrowheads="1"/>
            </p:cNvSpPr>
            <p:nvPr/>
          </p:nvSpPr>
          <p:spPr bwMode="auto">
            <a:xfrm>
              <a:off x="7508875" y="4092754"/>
              <a:ext cx="1236663" cy="34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3 </a:t>
              </a:r>
            </a:p>
          </p:txBody>
        </p:sp>
        <p:sp>
          <p:nvSpPr>
            <p:cNvPr id="43" name="TextBox 362">
              <a:extLst>
                <a:ext uri="{FF2B5EF4-FFF2-40B4-BE49-F238E27FC236}">
                  <a16:creationId xmlns:a16="http://schemas.microsoft.com/office/drawing/2014/main" id="{0D5E2009-8977-4FCC-9F41-709A1B941B5C}"/>
                </a:ext>
              </a:extLst>
            </p:cNvPr>
            <p:cNvSpPr txBox="1">
              <a:spLocks noChangeArrowheads="1"/>
            </p:cNvSpPr>
            <p:nvPr/>
          </p:nvSpPr>
          <p:spPr bwMode="auto">
            <a:xfrm>
              <a:off x="4375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0 </a:t>
              </a:r>
            </a:p>
          </p:txBody>
        </p:sp>
        <p:grpSp>
          <p:nvGrpSpPr>
            <p:cNvPr id="44" name="Group 4">
              <a:extLst>
                <a:ext uri="{FF2B5EF4-FFF2-40B4-BE49-F238E27FC236}">
                  <a16:creationId xmlns:a16="http://schemas.microsoft.com/office/drawing/2014/main" id="{A2178349-1BA6-45E0-9FBB-3BA4756F0F2A}"/>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89" name="Rectangle 88">
                <a:extLst>
                  <a:ext uri="{FF2B5EF4-FFF2-40B4-BE49-F238E27FC236}">
                    <a16:creationId xmlns:a16="http://schemas.microsoft.com/office/drawing/2014/main" id="{A050B704-A9AC-4BD7-A6AB-0CEF65184B76}"/>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0" name="Isosceles Triangle 89">
                <a:extLst>
                  <a:ext uri="{FF2B5EF4-FFF2-40B4-BE49-F238E27FC236}">
                    <a16:creationId xmlns:a16="http://schemas.microsoft.com/office/drawing/2014/main" id="{048473F2-78C3-4873-BA30-53CE1681A1CE}"/>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1" name="Isosceles Triangle 90">
                <a:extLst>
                  <a:ext uri="{FF2B5EF4-FFF2-40B4-BE49-F238E27FC236}">
                    <a16:creationId xmlns:a16="http://schemas.microsoft.com/office/drawing/2014/main" id="{AED49408-41E4-4D40-9D14-8C55F474A65D}"/>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92" name="Straight Connector 91">
                <a:extLst>
                  <a:ext uri="{FF2B5EF4-FFF2-40B4-BE49-F238E27FC236}">
                    <a16:creationId xmlns:a16="http://schemas.microsoft.com/office/drawing/2014/main" id="{9FC947CC-2169-4B95-94C7-AA4C629F4F84}"/>
                  </a:ext>
                </a:extLst>
              </p:cNvPr>
              <p:cNvCxnSpPr>
                <a:stCxn id="9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7292D49B-AE9A-4D99-8371-8F2F8CB88764}"/>
                  </a:ext>
                </a:extLst>
              </p:cNvPr>
              <p:cNvCxnSpPr>
                <a:stCxn id="90" idx="0"/>
                <a:endCxn id="9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B5F17D70-E275-4046-B12A-AB15E8B5EE80}"/>
                  </a:ext>
                </a:extLst>
              </p:cNvPr>
              <p:cNvCxnSpPr>
                <a:stCxn id="9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C0145580-EA8F-416E-9D71-06A08AE6DD2A}"/>
                  </a:ext>
                </a:extLst>
              </p:cNvPr>
              <p:cNvCxnSpPr>
                <a:endCxn id="9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37BAA0D3-D7D1-44AE-9CB1-2C3C94131CBD}"/>
                  </a:ext>
                </a:extLst>
              </p:cNvPr>
              <p:cNvCxnSpPr>
                <a:stCxn id="90" idx="4"/>
                <a:endCxn id="9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298E0B30-0DAD-4A20-B4B9-4D9DEBE22D39}"/>
                  </a:ext>
                </a:extLst>
              </p:cNvPr>
              <p:cNvCxnSpPr>
                <a:stCxn id="9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5" name="Group 4">
              <a:extLst>
                <a:ext uri="{FF2B5EF4-FFF2-40B4-BE49-F238E27FC236}">
                  <a16:creationId xmlns:a16="http://schemas.microsoft.com/office/drawing/2014/main" id="{CEE537C2-73FB-42A9-91C4-4FA4DC5FEB8D}"/>
                </a:ext>
              </a:extLst>
            </p:cNvPr>
            <p:cNvGrpSpPr>
              <a:grpSpLocks/>
            </p:cNvGrpSpPr>
            <p:nvPr/>
          </p:nvGrpSpPr>
          <p:grpSpPr bwMode="auto">
            <a:xfrm>
              <a:off x="4213630" y="3539771"/>
              <a:ext cx="1569207" cy="256118"/>
              <a:chOff x="1877152" y="4791247"/>
              <a:chExt cx="623208" cy="214429"/>
            </a:xfrm>
            <a:solidFill>
              <a:schemeClr val="accent5">
                <a:lumMod val="40000"/>
                <a:lumOff val="60000"/>
              </a:schemeClr>
            </a:solidFill>
          </p:grpSpPr>
          <p:sp>
            <p:nvSpPr>
              <p:cNvPr id="80" name="Rectangle 79">
                <a:extLst>
                  <a:ext uri="{FF2B5EF4-FFF2-40B4-BE49-F238E27FC236}">
                    <a16:creationId xmlns:a16="http://schemas.microsoft.com/office/drawing/2014/main" id="{9A7A2368-1868-44A0-B9A2-6120F9EBA31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81" name="Isosceles Triangle 80">
                <a:extLst>
                  <a:ext uri="{FF2B5EF4-FFF2-40B4-BE49-F238E27FC236}">
                    <a16:creationId xmlns:a16="http://schemas.microsoft.com/office/drawing/2014/main" id="{BD54886D-7F90-42B5-A256-F20D71D10D98}"/>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82" name="Isosceles Triangle 81">
                <a:extLst>
                  <a:ext uri="{FF2B5EF4-FFF2-40B4-BE49-F238E27FC236}">
                    <a16:creationId xmlns:a16="http://schemas.microsoft.com/office/drawing/2014/main" id="{9A2EED4B-BD2F-4611-9983-41D541636FC6}"/>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83" name="Straight Connector 82">
                <a:extLst>
                  <a:ext uri="{FF2B5EF4-FFF2-40B4-BE49-F238E27FC236}">
                    <a16:creationId xmlns:a16="http://schemas.microsoft.com/office/drawing/2014/main" id="{41685212-3085-4F3D-933E-E4044DA6CCF5}"/>
                  </a:ext>
                </a:extLst>
              </p:cNvPr>
              <p:cNvCxnSpPr>
                <a:stCxn id="8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2B20732D-3AB8-4B76-923B-BBAC8E198EDA}"/>
                  </a:ext>
                </a:extLst>
              </p:cNvPr>
              <p:cNvCxnSpPr>
                <a:stCxn id="81" idx="0"/>
                <a:endCxn id="8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C67A5E16-07D3-419F-B691-DE0FFE9AF6B3}"/>
                  </a:ext>
                </a:extLst>
              </p:cNvPr>
              <p:cNvCxnSpPr>
                <a:stCxn id="8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8F9C21B0-F1A2-4D80-8E18-B42B846BDA48}"/>
                  </a:ext>
                </a:extLst>
              </p:cNvPr>
              <p:cNvCxnSpPr>
                <a:endCxn id="8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D75EA7C3-C4D3-4CC7-9EEB-AED492F18007}"/>
                  </a:ext>
                </a:extLst>
              </p:cNvPr>
              <p:cNvCxnSpPr>
                <a:stCxn id="81" idx="4"/>
                <a:endCxn id="8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6C5996F9-9F1B-4904-BD81-C4F7CBFC1FC1}"/>
                  </a:ext>
                </a:extLst>
              </p:cNvPr>
              <p:cNvCxnSpPr>
                <a:stCxn id="8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6" name="Group 4">
              <a:extLst>
                <a:ext uri="{FF2B5EF4-FFF2-40B4-BE49-F238E27FC236}">
                  <a16:creationId xmlns:a16="http://schemas.microsoft.com/office/drawing/2014/main" id="{1682F8A9-4361-4280-8C14-E026FE06654F}"/>
                </a:ext>
              </a:extLst>
            </p:cNvPr>
            <p:cNvGrpSpPr>
              <a:grpSpLocks/>
            </p:cNvGrpSpPr>
            <p:nvPr/>
          </p:nvGrpSpPr>
          <p:grpSpPr bwMode="auto">
            <a:xfrm>
              <a:off x="5793943" y="3539771"/>
              <a:ext cx="1569207" cy="256118"/>
              <a:chOff x="1877152" y="4791247"/>
              <a:chExt cx="623208" cy="214429"/>
            </a:xfrm>
            <a:solidFill>
              <a:schemeClr val="accent5">
                <a:lumMod val="40000"/>
                <a:lumOff val="60000"/>
              </a:schemeClr>
            </a:solidFill>
          </p:grpSpPr>
          <p:sp>
            <p:nvSpPr>
              <p:cNvPr id="71" name="Rectangle 70">
                <a:extLst>
                  <a:ext uri="{FF2B5EF4-FFF2-40B4-BE49-F238E27FC236}">
                    <a16:creationId xmlns:a16="http://schemas.microsoft.com/office/drawing/2014/main" id="{767B9280-66B9-4528-B1E4-1A3414A3D8E8}"/>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2" name="Isosceles Triangle 71">
                <a:extLst>
                  <a:ext uri="{FF2B5EF4-FFF2-40B4-BE49-F238E27FC236}">
                    <a16:creationId xmlns:a16="http://schemas.microsoft.com/office/drawing/2014/main" id="{2684A946-D7C0-4757-9F3C-F0B2E61A0C55}"/>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3" name="Isosceles Triangle 72">
                <a:extLst>
                  <a:ext uri="{FF2B5EF4-FFF2-40B4-BE49-F238E27FC236}">
                    <a16:creationId xmlns:a16="http://schemas.microsoft.com/office/drawing/2014/main" id="{0F94CA89-A5A9-4473-82CF-E9ACC19067B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74" name="Straight Connector 73">
                <a:extLst>
                  <a:ext uri="{FF2B5EF4-FFF2-40B4-BE49-F238E27FC236}">
                    <a16:creationId xmlns:a16="http://schemas.microsoft.com/office/drawing/2014/main" id="{5EB251E0-A013-4063-AAA8-7314B3F7EA7A}"/>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121AC1A0-FBB6-4307-8C18-75FE0F975454}"/>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821DDA7F-93AD-49DC-AF7A-94E6A929E13C}"/>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806950E4-6091-40CB-B52E-91E2DE737337}"/>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45785526-4A2F-411E-8F51-41D58087B5AA}"/>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DE69548C-0039-4849-81B1-2B7B74D44F63}"/>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47" name="Isosceles Triangle 46">
              <a:extLst>
                <a:ext uri="{FF2B5EF4-FFF2-40B4-BE49-F238E27FC236}">
                  <a16:creationId xmlns:a16="http://schemas.microsoft.com/office/drawing/2014/main" id="{E1214908-3789-49F1-8EA8-CA40DCFCFB13}"/>
                </a:ext>
              </a:extLst>
            </p:cNvPr>
            <p:cNvSpPr/>
            <p:nvPr/>
          </p:nvSpPr>
          <p:spPr bwMode="auto">
            <a:xfrm rot="16200000">
              <a:off x="7257532" y="3627085"/>
              <a:ext cx="255035" cy="82550"/>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48" name="Straight Connector 47">
              <a:extLst>
                <a:ext uri="{FF2B5EF4-FFF2-40B4-BE49-F238E27FC236}">
                  <a16:creationId xmlns:a16="http://schemas.microsoft.com/office/drawing/2014/main" id="{2B35CC31-EEA6-4CDE-B852-08A86727FC24}"/>
                </a:ext>
              </a:extLst>
            </p:cNvPr>
            <p:cNvCxnSpPr>
              <a:stCxn id="47" idx="4"/>
            </p:cNvCxnSpPr>
            <p:nvPr/>
          </p:nvCxnSpPr>
          <p:spPr bwMode="auto">
            <a:xfrm flipH="1">
              <a:off x="7343775" y="3540842"/>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38F2DFF4-EB54-4485-AB68-5DAC254B0F96}"/>
                </a:ext>
              </a:extLst>
            </p:cNvPr>
            <p:cNvCxnSpPr>
              <a:stCxn id="47" idx="0"/>
              <a:endCxn id="47" idx="2"/>
            </p:cNvCxnSpPr>
            <p:nvPr/>
          </p:nvCxnSpPr>
          <p:spPr bwMode="auto">
            <a:xfrm>
              <a:off x="7343775" y="3669252"/>
              <a:ext cx="82550"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0" name="Group 49">
              <a:extLst>
                <a:ext uri="{FF2B5EF4-FFF2-40B4-BE49-F238E27FC236}">
                  <a16:creationId xmlns:a16="http://schemas.microsoft.com/office/drawing/2014/main" id="{71D3AEFD-864B-486E-8A4B-AF6DFFE88B80}"/>
                </a:ext>
              </a:extLst>
            </p:cNvPr>
            <p:cNvGrpSpPr/>
            <p:nvPr/>
          </p:nvGrpSpPr>
          <p:grpSpPr>
            <a:xfrm>
              <a:off x="7426114" y="3539769"/>
              <a:ext cx="1112654" cy="256047"/>
              <a:chOff x="6957150" y="4438649"/>
              <a:chExt cx="1580341" cy="300022"/>
            </a:xfrm>
            <a:solidFill>
              <a:schemeClr val="accent5">
                <a:lumMod val="40000"/>
                <a:lumOff val="60000"/>
              </a:schemeClr>
            </a:solidFill>
          </p:grpSpPr>
          <p:sp>
            <p:nvSpPr>
              <p:cNvPr id="68" name="Rectangle 67">
                <a:extLst>
                  <a:ext uri="{FF2B5EF4-FFF2-40B4-BE49-F238E27FC236}">
                    <a16:creationId xmlns:a16="http://schemas.microsoft.com/office/drawing/2014/main" id="{AC687800-890E-4DD2-8427-FA19C42B4012}"/>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69" name="Straight Connector 68">
                <a:extLst>
                  <a:ext uri="{FF2B5EF4-FFF2-40B4-BE49-F238E27FC236}">
                    <a16:creationId xmlns:a16="http://schemas.microsoft.com/office/drawing/2014/main" id="{0EF53B7D-26DA-4E5D-A7F1-7FBB7E56E957}"/>
                  </a:ext>
                </a:extLst>
              </p:cNvPr>
              <p:cNvCxnSpPr>
                <a:stCxn id="47"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48A4932C-9824-4E8A-A9CC-3713A1D47E75}"/>
                  </a:ext>
                </a:extLst>
              </p:cNvPr>
              <p:cNvCxnSpPr>
                <a:stCxn id="47"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1" name="Rectangle 50">
              <a:extLst>
                <a:ext uri="{FF2B5EF4-FFF2-40B4-BE49-F238E27FC236}">
                  <a16:creationId xmlns:a16="http://schemas.microsoft.com/office/drawing/2014/main" id="{62D157E4-4CA9-4DA4-BC53-F7AB554A36DB}"/>
                </a:ext>
              </a:extLst>
            </p:cNvPr>
            <p:cNvSpPr/>
            <p:nvPr/>
          </p:nvSpPr>
          <p:spPr bwMode="auto">
            <a:xfrm>
              <a:off x="1985963" y="3540842"/>
              <a:ext cx="577850" cy="255035"/>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52" name="Isosceles Triangle 51">
              <a:extLst>
                <a:ext uri="{FF2B5EF4-FFF2-40B4-BE49-F238E27FC236}">
                  <a16:creationId xmlns:a16="http://schemas.microsoft.com/office/drawing/2014/main" id="{97BD3D77-A218-4585-ABAA-FD9EA704209A}"/>
                </a:ext>
              </a:extLst>
            </p:cNvPr>
            <p:cNvSpPr/>
            <p:nvPr/>
          </p:nvSpPr>
          <p:spPr bwMode="auto">
            <a:xfrm rot="5400000">
              <a:off x="2476776" y="3627879"/>
              <a:ext cx="255035"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53" name="Straight Connector 52">
              <a:extLst>
                <a:ext uri="{FF2B5EF4-FFF2-40B4-BE49-F238E27FC236}">
                  <a16:creationId xmlns:a16="http://schemas.microsoft.com/office/drawing/2014/main" id="{FAEF762F-A111-4510-8FB8-D6E3109F01F1}"/>
                </a:ext>
              </a:extLst>
            </p:cNvPr>
            <p:cNvCxnSpPr>
              <a:stCxn id="52" idx="2"/>
            </p:cNvCxnSpPr>
            <p:nvPr/>
          </p:nvCxnSpPr>
          <p:spPr bwMode="auto">
            <a:xfrm>
              <a:off x="2563813" y="3540842"/>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D57B646F-E255-4F32-BDAA-E6380DB8183B}"/>
                </a:ext>
              </a:extLst>
            </p:cNvPr>
            <p:cNvCxnSpPr>
              <a:endCxn id="52" idx="4"/>
            </p:cNvCxnSpPr>
            <p:nvPr/>
          </p:nvCxnSpPr>
          <p:spPr bwMode="auto">
            <a:xfrm flipH="1">
              <a:off x="2563813" y="3669252"/>
              <a:ext cx="80962"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5" name="Group 54">
              <a:extLst>
                <a:ext uri="{FF2B5EF4-FFF2-40B4-BE49-F238E27FC236}">
                  <a16:creationId xmlns:a16="http://schemas.microsoft.com/office/drawing/2014/main" id="{9AFE9140-8A07-4ED5-B66C-357C89F279BA}"/>
                </a:ext>
              </a:extLst>
            </p:cNvPr>
            <p:cNvGrpSpPr/>
            <p:nvPr/>
          </p:nvGrpSpPr>
          <p:grpSpPr>
            <a:xfrm>
              <a:off x="1986341" y="3539776"/>
              <a:ext cx="577306" cy="256047"/>
              <a:chOff x="103594" y="4438601"/>
              <a:chExt cx="1376015" cy="300064"/>
            </a:xfrm>
            <a:solidFill>
              <a:schemeClr val="accent5">
                <a:lumMod val="40000"/>
                <a:lumOff val="60000"/>
              </a:schemeClr>
            </a:solidFill>
          </p:grpSpPr>
          <p:cxnSp>
            <p:nvCxnSpPr>
              <p:cNvPr id="66" name="Straight Connector 65">
                <a:extLst>
                  <a:ext uri="{FF2B5EF4-FFF2-40B4-BE49-F238E27FC236}">
                    <a16:creationId xmlns:a16="http://schemas.microsoft.com/office/drawing/2014/main" id="{6D017E5F-4A7C-48F9-BC46-FD66AFB5E13D}"/>
                  </a:ext>
                </a:extLst>
              </p:cNvPr>
              <p:cNvCxnSpPr>
                <a:endCxn id="52"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55D8E919-E19F-42C2-8C77-0CBCD33510FC}"/>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6" name="TextBox 222">
              <a:extLst>
                <a:ext uri="{FF2B5EF4-FFF2-40B4-BE49-F238E27FC236}">
                  <a16:creationId xmlns:a16="http://schemas.microsoft.com/office/drawing/2014/main" id="{693A559C-9BE8-4BFF-8E83-963A19D54549}"/>
                </a:ext>
              </a:extLst>
            </p:cNvPr>
            <p:cNvSpPr txBox="1">
              <a:spLocks noChangeArrowheads="1"/>
            </p:cNvSpPr>
            <p:nvPr/>
          </p:nvSpPr>
          <p:spPr bwMode="auto">
            <a:xfrm>
              <a:off x="282575" y="35131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CONTROL</a:t>
              </a:r>
            </a:p>
          </p:txBody>
        </p:sp>
        <p:sp>
          <p:nvSpPr>
            <p:cNvPr id="57" name="TextBox 223">
              <a:extLst>
                <a:ext uri="{FF2B5EF4-FFF2-40B4-BE49-F238E27FC236}">
                  <a16:creationId xmlns:a16="http://schemas.microsoft.com/office/drawing/2014/main" id="{49171D6A-B699-4817-9BF9-5B30354654CB}"/>
                </a:ext>
              </a:extLst>
            </p:cNvPr>
            <p:cNvSpPr txBox="1">
              <a:spLocks noChangeArrowheads="1"/>
            </p:cNvSpPr>
            <p:nvPr/>
          </p:nvSpPr>
          <p:spPr bwMode="auto">
            <a:xfrm>
              <a:off x="290036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0 </a:t>
              </a:r>
            </a:p>
          </p:txBody>
        </p:sp>
        <p:sp>
          <p:nvSpPr>
            <p:cNvPr id="58" name="TextBox 224">
              <a:extLst>
                <a:ext uri="{FF2B5EF4-FFF2-40B4-BE49-F238E27FC236}">
                  <a16:creationId xmlns:a16="http://schemas.microsoft.com/office/drawing/2014/main" id="{0B789182-8EB1-4706-8F71-4F46C1D2D0C2}"/>
                </a:ext>
              </a:extLst>
            </p:cNvPr>
            <p:cNvSpPr txBox="1">
              <a:spLocks noChangeArrowheads="1"/>
            </p:cNvSpPr>
            <p:nvPr/>
          </p:nvSpPr>
          <p:spPr bwMode="auto">
            <a:xfrm>
              <a:off x="449421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1 </a:t>
              </a:r>
            </a:p>
          </p:txBody>
        </p:sp>
        <p:sp>
          <p:nvSpPr>
            <p:cNvPr id="59" name="TextBox 225">
              <a:extLst>
                <a:ext uri="{FF2B5EF4-FFF2-40B4-BE49-F238E27FC236}">
                  <a16:creationId xmlns:a16="http://schemas.microsoft.com/office/drawing/2014/main" id="{65A6C481-AD8F-4D15-A502-E663DD3B1706}"/>
                </a:ext>
              </a:extLst>
            </p:cNvPr>
            <p:cNvSpPr txBox="1">
              <a:spLocks noChangeArrowheads="1"/>
            </p:cNvSpPr>
            <p:nvPr/>
          </p:nvSpPr>
          <p:spPr bwMode="auto">
            <a:xfrm>
              <a:off x="604202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2 </a:t>
              </a:r>
            </a:p>
          </p:txBody>
        </p:sp>
        <p:sp>
          <p:nvSpPr>
            <p:cNvPr id="60" name="TextBox 226">
              <a:extLst>
                <a:ext uri="{FF2B5EF4-FFF2-40B4-BE49-F238E27FC236}">
                  <a16:creationId xmlns:a16="http://schemas.microsoft.com/office/drawing/2014/main" id="{E546D559-5C32-4E4D-B216-91DD8C436277}"/>
                </a:ext>
              </a:extLst>
            </p:cNvPr>
            <p:cNvSpPr txBox="1">
              <a:spLocks noChangeArrowheads="1"/>
            </p:cNvSpPr>
            <p:nvPr/>
          </p:nvSpPr>
          <p:spPr bwMode="auto">
            <a:xfrm>
              <a:off x="754697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3 </a:t>
              </a:r>
            </a:p>
          </p:txBody>
        </p:sp>
        <p:sp>
          <p:nvSpPr>
            <p:cNvPr id="61" name="TextBox 227">
              <a:extLst>
                <a:ext uri="{FF2B5EF4-FFF2-40B4-BE49-F238E27FC236}">
                  <a16:creationId xmlns:a16="http://schemas.microsoft.com/office/drawing/2014/main" id="{4C222541-51F0-4685-ABB8-15217F9DFF67}"/>
                </a:ext>
              </a:extLst>
            </p:cNvPr>
            <p:cNvSpPr txBox="1">
              <a:spLocks noChangeArrowheads="1"/>
            </p:cNvSpPr>
            <p:nvPr/>
          </p:nvSpPr>
          <p:spPr bwMode="auto">
            <a:xfrm>
              <a:off x="5899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1 </a:t>
              </a:r>
            </a:p>
          </p:txBody>
        </p:sp>
        <p:sp>
          <p:nvSpPr>
            <p:cNvPr id="62" name="TextBox 228">
              <a:extLst>
                <a:ext uri="{FF2B5EF4-FFF2-40B4-BE49-F238E27FC236}">
                  <a16:creationId xmlns:a16="http://schemas.microsoft.com/office/drawing/2014/main" id="{3F008678-83E9-4D28-98A8-239789A309FE}"/>
                </a:ext>
              </a:extLst>
            </p:cNvPr>
            <p:cNvSpPr txBox="1">
              <a:spLocks noChangeArrowheads="1"/>
            </p:cNvSpPr>
            <p:nvPr/>
          </p:nvSpPr>
          <p:spPr bwMode="auto">
            <a:xfrm>
              <a:off x="7389813"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2 </a:t>
              </a:r>
            </a:p>
          </p:txBody>
        </p:sp>
        <p:cxnSp>
          <p:nvCxnSpPr>
            <p:cNvPr id="63" name="Straight Connector 62">
              <a:extLst>
                <a:ext uri="{FF2B5EF4-FFF2-40B4-BE49-F238E27FC236}">
                  <a16:creationId xmlns:a16="http://schemas.microsoft.com/office/drawing/2014/main" id="{9913FC0B-E243-49B6-A9F3-0FC73737C813}"/>
                </a:ext>
              </a:extLst>
            </p:cNvPr>
            <p:cNvCxnSpPr/>
            <p:nvPr/>
          </p:nvCxnSpPr>
          <p:spPr bwMode="auto">
            <a:xfrm>
              <a:off x="2560638" y="5304691"/>
              <a:ext cx="139700" cy="246118"/>
            </a:xfrm>
            <a:prstGeom prst="line">
              <a:avLst/>
            </a:prstGeom>
            <a:noFill/>
            <a:ln w="19050" cap="flat" cmpd="sng" algn="ctr">
              <a:solidFill>
                <a:srgbClr val="FF0000"/>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9A00C552-80E7-4A5E-B5A0-6D7E7AA4D08C}"/>
                </a:ext>
              </a:extLst>
            </p:cNvPr>
            <p:cNvCxnSpPr/>
            <p:nvPr/>
          </p:nvCxnSpPr>
          <p:spPr bwMode="auto">
            <a:xfrm>
              <a:off x="1968500" y="5308257"/>
              <a:ext cx="5937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5" name="Curved Connector 2">
              <a:extLst>
                <a:ext uri="{FF2B5EF4-FFF2-40B4-BE49-F238E27FC236}">
                  <a16:creationId xmlns:a16="http://schemas.microsoft.com/office/drawing/2014/main" id="{E4EAC47B-7FA7-41C9-ABA9-E2631C7839E1}"/>
                </a:ext>
              </a:extLst>
            </p:cNvPr>
            <p:cNvCxnSpPr>
              <a:stCxn id="153" idx="2"/>
              <a:endCxn id="43" idx="0"/>
            </p:cNvCxnSpPr>
            <p:nvPr/>
          </p:nvCxnSpPr>
          <p:spPr bwMode="auto">
            <a:xfrm rot="16200000" flipH="1">
              <a:off x="4078116" y="3744951"/>
              <a:ext cx="323957" cy="1619487"/>
            </a:xfrm>
            <a:prstGeom prst="curvedConnector3">
              <a:avLst>
                <a:gd name="adj1" fmla="val 50000"/>
              </a:avLst>
            </a:prstGeom>
            <a:noFill/>
            <a:ln w="19050" cap="flat" cmpd="sng" algn="ctr">
              <a:solidFill>
                <a:schemeClr val="bg1">
                  <a:lumMod val="50000"/>
                </a:schemeClr>
              </a:solidFill>
              <a:prstDash val="solid"/>
              <a:round/>
              <a:headEnd type="none" w="med" len="med"/>
              <a:tailEnd type="triangle" w="lg" len="lg"/>
            </a:ln>
            <a:effectLst/>
          </p:spPr>
        </p:cxnSp>
      </p:grpSp>
    </p:spTree>
    <p:extLst>
      <p:ext uri="{BB962C8B-B14F-4D97-AF65-F5344CB8AC3E}">
        <p14:creationId xmlns:p14="http://schemas.microsoft.com/office/powerpoint/2010/main" val="4196668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Basic Read Transfer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89517"/>
            <a:ext cx="11180763" cy="4086225"/>
          </a:xfrm>
        </p:spPr>
        <p:txBody>
          <a:bodyPr wrap="square" numCol="1" anchor="t" anchorCtr="0" compatLnSpc="1">
            <a:prstTxWarp prst="textNoShape">
              <a:avLst/>
            </a:prstTxWarp>
          </a:bodyPr>
          <a:lstStyle/>
          <a:p>
            <a:r>
              <a:rPr lang="en-US" dirty="0"/>
              <a:t>Consider a simple read transfer with no wait states:</a:t>
            </a:r>
            <a:endParaRPr lang="en-US" altLang="en-US" dirty="0">
              <a:ea typeface="ＭＳ Ｐゴシック" panose="020B0600070205080204" pitchFamily="34" charset="-128"/>
            </a:endParaRPr>
          </a:p>
          <a:p>
            <a:pPr lvl="1"/>
            <a:r>
              <a:rPr lang="en-US" dirty="0"/>
              <a:t>The address phase: The master drives the address and control signals onto the bus after the rising edge of HCLK.</a:t>
            </a:r>
            <a:endParaRPr lang="en-US" altLang="en-US" dirty="0">
              <a:ea typeface="ＭＳ Ｐゴシック" panose="020B0600070205080204" pitchFamily="34" charset="-128"/>
            </a:endParaRPr>
          </a:p>
          <a:p>
            <a:pPr lvl="1"/>
            <a:r>
              <a:rPr lang="en-US" dirty="0"/>
              <a:t>The data phase: The slave samples the address and control information </a:t>
            </a:r>
            <a:r>
              <a:rPr lang="en-US" dirty="0">
                <a:solidFill>
                  <a:schemeClr val="tx1"/>
                </a:solidFill>
              </a:rPr>
              <a:t>and </a:t>
            </a:r>
            <a:r>
              <a:rPr lang="en-GB" dirty="0">
                <a:solidFill>
                  <a:schemeClr val="tx1"/>
                </a:solidFill>
              </a:rPr>
              <a:t>make </a:t>
            </a:r>
            <a:r>
              <a:rPr lang="en-US" dirty="0">
                <a:solidFill>
                  <a:schemeClr val="tx1"/>
                </a:solidFill>
              </a:rPr>
              <a:t>data available at HRDATA </a:t>
            </a:r>
            <a:r>
              <a:rPr lang="en-US" dirty="0"/>
              <a:t>before driving the </a:t>
            </a:r>
            <a:r>
              <a:rPr lang="en-GB" dirty="0"/>
              <a:t>appropriate HREADY response</a:t>
            </a:r>
            <a:r>
              <a:rPr lang="en-GB" sz="1600" dirty="0"/>
              <a:t>.</a:t>
            </a:r>
            <a:endParaRPr lang="en-US" altLang="en-US" dirty="0">
              <a:ea typeface="ＭＳ Ｐゴシック" panose="020B0600070205080204" pitchFamily="34" charset="-128"/>
            </a:endParaRPr>
          </a:p>
        </p:txBody>
      </p:sp>
      <p:grpSp>
        <p:nvGrpSpPr>
          <p:cNvPr id="5" name="Group 5">
            <a:extLst>
              <a:ext uri="{FF2B5EF4-FFF2-40B4-BE49-F238E27FC236}">
                <a16:creationId xmlns:a16="http://schemas.microsoft.com/office/drawing/2014/main" id="{3A96439A-60B2-40CC-9DFA-CD77E1F4F1A9}"/>
              </a:ext>
            </a:extLst>
          </p:cNvPr>
          <p:cNvGrpSpPr>
            <a:grpSpLocks/>
          </p:cNvGrpSpPr>
          <p:nvPr/>
        </p:nvGrpSpPr>
        <p:grpSpPr bwMode="auto">
          <a:xfrm>
            <a:off x="224280" y="3022600"/>
            <a:ext cx="11347250" cy="3060700"/>
            <a:chOff x="269875" y="2768600"/>
            <a:chExt cx="8513763" cy="3438525"/>
          </a:xfrm>
        </p:grpSpPr>
        <p:grpSp>
          <p:nvGrpSpPr>
            <p:cNvPr id="6" name="Group 254">
              <a:extLst>
                <a:ext uri="{FF2B5EF4-FFF2-40B4-BE49-F238E27FC236}">
                  <a16:creationId xmlns:a16="http://schemas.microsoft.com/office/drawing/2014/main" id="{C0752361-4C83-4789-B6AB-0F89E4C9E28F}"/>
                </a:ext>
              </a:extLst>
            </p:cNvPr>
            <p:cNvGrpSpPr>
              <a:grpSpLocks/>
            </p:cNvGrpSpPr>
            <p:nvPr/>
          </p:nvGrpSpPr>
          <p:grpSpPr bwMode="auto">
            <a:xfrm>
              <a:off x="2562225" y="2768600"/>
              <a:ext cx="4695825" cy="3438525"/>
              <a:chOff x="2462216" y="3348040"/>
              <a:chExt cx="5094528" cy="2859572"/>
            </a:xfrm>
          </p:grpSpPr>
          <p:cxnSp>
            <p:nvCxnSpPr>
              <p:cNvPr id="179" name="Straight Connector 178">
                <a:extLst>
                  <a:ext uri="{FF2B5EF4-FFF2-40B4-BE49-F238E27FC236}">
                    <a16:creationId xmlns:a16="http://schemas.microsoft.com/office/drawing/2014/main" id="{EE22FCAC-8F1D-41D6-A103-4D24894BC065}"/>
                  </a:ext>
                </a:extLst>
              </p:cNvPr>
              <p:cNvCxnSpPr/>
              <p:nvPr/>
            </p:nvCxnSpPr>
            <p:spPr bwMode="auto">
              <a:xfrm>
                <a:off x="246221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0" name="Straight Connector 179">
                <a:extLst>
                  <a:ext uri="{FF2B5EF4-FFF2-40B4-BE49-F238E27FC236}">
                    <a16:creationId xmlns:a16="http://schemas.microsoft.com/office/drawing/2014/main" id="{53C7E662-2F44-45AD-9A05-34C82A32C3F2}"/>
                  </a:ext>
                </a:extLst>
              </p:cNvPr>
              <p:cNvCxnSpPr/>
              <p:nvPr/>
            </p:nvCxnSpPr>
            <p:spPr bwMode="auto">
              <a:xfrm>
                <a:off x="417072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1" name="Straight Connector 180">
                <a:extLst>
                  <a:ext uri="{FF2B5EF4-FFF2-40B4-BE49-F238E27FC236}">
                    <a16:creationId xmlns:a16="http://schemas.microsoft.com/office/drawing/2014/main" id="{C8C6A158-9535-4979-A6F7-6B599CCD6965}"/>
                  </a:ext>
                </a:extLst>
              </p:cNvPr>
              <p:cNvCxnSpPr/>
              <p:nvPr/>
            </p:nvCxnSpPr>
            <p:spPr bwMode="auto">
              <a:xfrm>
                <a:off x="5867180"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2" name="Straight Connector 181">
                <a:extLst>
                  <a:ext uri="{FF2B5EF4-FFF2-40B4-BE49-F238E27FC236}">
                    <a16:creationId xmlns:a16="http://schemas.microsoft.com/office/drawing/2014/main" id="{74767E62-A072-4246-9A19-765FBA0C76FA}"/>
                  </a:ext>
                </a:extLst>
              </p:cNvPr>
              <p:cNvCxnSpPr/>
              <p:nvPr/>
            </p:nvCxnSpPr>
            <p:spPr bwMode="auto">
              <a:xfrm>
                <a:off x="7556744"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118">
              <a:extLst>
                <a:ext uri="{FF2B5EF4-FFF2-40B4-BE49-F238E27FC236}">
                  <a16:creationId xmlns:a16="http://schemas.microsoft.com/office/drawing/2014/main" id="{EBC5E8BE-82C2-42D2-A138-6D78E5E9B41B}"/>
                </a:ext>
              </a:extLst>
            </p:cNvPr>
            <p:cNvGrpSpPr>
              <a:grpSpLocks/>
            </p:cNvGrpSpPr>
            <p:nvPr/>
          </p:nvGrpSpPr>
          <p:grpSpPr bwMode="auto">
            <a:xfrm>
              <a:off x="1985963" y="2960688"/>
              <a:ext cx="6562725" cy="246062"/>
              <a:chOff x="2181070" y="3570514"/>
              <a:chExt cx="6178115" cy="246193"/>
            </a:xfrm>
          </p:grpSpPr>
          <p:cxnSp>
            <p:nvCxnSpPr>
              <p:cNvPr id="162" name="Straight Connector 161">
                <a:extLst>
                  <a:ext uri="{FF2B5EF4-FFF2-40B4-BE49-F238E27FC236}">
                    <a16:creationId xmlns:a16="http://schemas.microsoft.com/office/drawing/2014/main" id="{22D019AB-5119-446A-B6BC-B970A714D15B}"/>
                  </a:ext>
                </a:extLst>
              </p:cNvPr>
              <p:cNvCxnSpPr/>
              <p:nvPr/>
            </p:nvCxnSpPr>
            <p:spPr bwMode="auto">
              <a:xfrm>
                <a:off x="2722066"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id="{E6F569BD-715F-4077-B795-F44292A19344}"/>
                  </a:ext>
                </a:extLst>
              </p:cNvPr>
              <p:cNvCxnSpPr/>
              <p:nvPr/>
            </p:nvCxnSpPr>
            <p:spPr bwMode="auto">
              <a:xfrm>
                <a:off x="3467803"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ADE3943A-4B7E-427B-B208-4A13EDDC7C88}"/>
                  </a:ext>
                </a:extLst>
              </p:cNvPr>
              <p:cNvCxnSpPr/>
              <p:nvPr/>
            </p:nvCxnSpPr>
            <p:spPr bwMode="auto">
              <a:xfrm>
                <a:off x="3467803"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3ABB44BC-7953-40D8-A2CE-67C86CD1C0B8}"/>
                  </a:ext>
                </a:extLst>
              </p:cNvPr>
              <p:cNvCxnSpPr/>
              <p:nvPr/>
            </p:nvCxnSpPr>
            <p:spPr bwMode="auto">
              <a:xfrm>
                <a:off x="4203080"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98EBF6BF-4035-449C-9A5A-2D279F227A52}"/>
                  </a:ext>
                </a:extLst>
              </p:cNvPr>
              <p:cNvCxnSpPr/>
              <p:nvPr/>
            </p:nvCxnSpPr>
            <p:spPr bwMode="auto">
              <a:xfrm>
                <a:off x="4192619"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F593520A-AC52-481D-BBE2-60A4D136867C}"/>
                  </a:ext>
                </a:extLst>
              </p:cNvPr>
              <p:cNvCxnSpPr/>
              <p:nvPr/>
            </p:nvCxnSpPr>
            <p:spPr bwMode="auto">
              <a:xfrm>
                <a:off x="493835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8" name="Straight Connector 167">
                <a:extLst>
                  <a:ext uri="{FF2B5EF4-FFF2-40B4-BE49-F238E27FC236}">
                    <a16:creationId xmlns:a16="http://schemas.microsoft.com/office/drawing/2014/main" id="{44ABAEB9-8622-4DDD-9965-3D256BAAD857}"/>
                  </a:ext>
                </a:extLst>
              </p:cNvPr>
              <p:cNvCxnSpPr/>
              <p:nvPr/>
            </p:nvCxnSpPr>
            <p:spPr bwMode="auto">
              <a:xfrm>
                <a:off x="4938356"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id="{508E025E-0FB2-4582-9FDD-2F744A5761FC}"/>
                  </a:ext>
                </a:extLst>
              </p:cNvPr>
              <p:cNvCxnSpPr/>
              <p:nvPr/>
            </p:nvCxnSpPr>
            <p:spPr bwMode="auto">
              <a:xfrm>
                <a:off x="567363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id="{25240FA8-2255-4E06-82C4-9895B5F06830}"/>
                  </a:ext>
                </a:extLst>
              </p:cNvPr>
              <p:cNvCxnSpPr/>
              <p:nvPr/>
            </p:nvCxnSpPr>
            <p:spPr bwMode="auto">
              <a:xfrm>
                <a:off x="5663172"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07985CD4-731E-4065-A0DC-37715140B29A}"/>
                  </a:ext>
                </a:extLst>
              </p:cNvPr>
              <p:cNvCxnSpPr/>
              <p:nvPr/>
            </p:nvCxnSpPr>
            <p:spPr bwMode="auto">
              <a:xfrm>
                <a:off x="6408909"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9E177BE5-5B96-4651-8238-92576663C763}"/>
                  </a:ext>
                </a:extLst>
              </p:cNvPr>
              <p:cNvCxnSpPr/>
              <p:nvPr/>
            </p:nvCxnSpPr>
            <p:spPr bwMode="auto">
              <a:xfrm>
                <a:off x="6408909"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id="{8254E308-6570-41D7-B1F9-3643EC2CC2D3}"/>
                  </a:ext>
                </a:extLst>
              </p:cNvPr>
              <p:cNvCxnSpPr/>
              <p:nvPr/>
            </p:nvCxnSpPr>
            <p:spPr bwMode="auto">
              <a:xfrm>
                <a:off x="7144185"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BC62FB8A-BAFA-4B99-98F3-DB9C0DFE9E8D}"/>
                  </a:ext>
                </a:extLst>
              </p:cNvPr>
              <p:cNvCxnSpPr/>
              <p:nvPr/>
            </p:nvCxnSpPr>
            <p:spPr bwMode="auto">
              <a:xfrm>
                <a:off x="7133724"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5" name="Straight Connector 174">
                <a:extLst>
                  <a:ext uri="{FF2B5EF4-FFF2-40B4-BE49-F238E27FC236}">
                    <a16:creationId xmlns:a16="http://schemas.microsoft.com/office/drawing/2014/main" id="{67A22DDA-178A-4562-A739-C1BE7515075F}"/>
                  </a:ext>
                </a:extLst>
              </p:cNvPr>
              <p:cNvCxnSpPr/>
              <p:nvPr/>
            </p:nvCxnSpPr>
            <p:spPr bwMode="auto">
              <a:xfrm>
                <a:off x="787946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3F3DA9B7-E723-4EF1-BDE7-5C3DC2EC6723}"/>
                  </a:ext>
                </a:extLst>
              </p:cNvPr>
              <p:cNvCxnSpPr/>
              <p:nvPr/>
            </p:nvCxnSpPr>
            <p:spPr bwMode="auto">
              <a:xfrm>
                <a:off x="7879462" y="3817290"/>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8E69D0C2-B5AB-472A-908D-0AE497D44C8F}"/>
                  </a:ext>
                </a:extLst>
              </p:cNvPr>
              <p:cNvCxnSpPr/>
              <p:nvPr/>
            </p:nvCxnSpPr>
            <p:spPr bwMode="auto">
              <a:xfrm>
                <a:off x="2181070" y="3817290"/>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8" name="Straight Connector 177">
                <a:extLst>
                  <a:ext uri="{FF2B5EF4-FFF2-40B4-BE49-F238E27FC236}">
                    <a16:creationId xmlns:a16="http://schemas.microsoft.com/office/drawing/2014/main" id="{0A0F25A7-91D5-4E08-9A13-2BFF22305A1C}"/>
                  </a:ext>
                </a:extLst>
              </p:cNvPr>
              <p:cNvCxnSpPr/>
              <p:nvPr/>
            </p:nvCxnSpPr>
            <p:spPr bwMode="auto">
              <a:xfrm>
                <a:off x="272206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 name="Group 4">
              <a:extLst>
                <a:ext uri="{FF2B5EF4-FFF2-40B4-BE49-F238E27FC236}">
                  <a16:creationId xmlns:a16="http://schemas.microsoft.com/office/drawing/2014/main" id="{794CFF46-379C-406B-B7A5-02572E8B8F26}"/>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153" name="Rectangle 152">
                <a:extLst>
                  <a:ext uri="{FF2B5EF4-FFF2-40B4-BE49-F238E27FC236}">
                    <a16:creationId xmlns:a16="http://schemas.microsoft.com/office/drawing/2014/main" id="{32109487-7A13-469C-A8C6-A5160F3E618E}"/>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4" name="Isosceles Triangle 153">
                <a:extLst>
                  <a:ext uri="{FF2B5EF4-FFF2-40B4-BE49-F238E27FC236}">
                    <a16:creationId xmlns:a16="http://schemas.microsoft.com/office/drawing/2014/main" id="{2209ED9D-E3A9-4DEF-B978-340219525C17}"/>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5" name="Isosceles Triangle 154">
                <a:extLst>
                  <a:ext uri="{FF2B5EF4-FFF2-40B4-BE49-F238E27FC236}">
                    <a16:creationId xmlns:a16="http://schemas.microsoft.com/office/drawing/2014/main" id="{0473CB4A-B572-4296-B4E2-E09238B2B798}"/>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56" name="Straight Connector 155">
                <a:extLst>
                  <a:ext uri="{FF2B5EF4-FFF2-40B4-BE49-F238E27FC236}">
                    <a16:creationId xmlns:a16="http://schemas.microsoft.com/office/drawing/2014/main" id="{ED65F504-C172-45A3-B33D-205C98ECE763}"/>
                  </a:ext>
                </a:extLst>
              </p:cNvPr>
              <p:cNvCxnSpPr>
                <a:stCxn id="15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id="{AB8C501F-BBE9-4589-820B-6DE33284583E}"/>
                  </a:ext>
                </a:extLst>
              </p:cNvPr>
              <p:cNvCxnSpPr>
                <a:stCxn id="154" idx="0"/>
                <a:endCxn id="15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D22A8B11-2B46-48DF-AC6B-FC9587D8CE56}"/>
                  </a:ext>
                </a:extLst>
              </p:cNvPr>
              <p:cNvCxnSpPr>
                <a:stCxn id="15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11994C68-D36C-4AC7-B1FF-2C66C0BD4226}"/>
                  </a:ext>
                </a:extLst>
              </p:cNvPr>
              <p:cNvCxnSpPr>
                <a:endCxn id="15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C549A305-4B3C-49C0-B748-AEFD7D80C62B}"/>
                  </a:ext>
                </a:extLst>
              </p:cNvPr>
              <p:cNvCxnSpPr>
                <a:stCxn id="154" idx="4"/>
                <a:endCxn id="15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5540B019-FB2A-4225-A79A-9D6CB24E29E3}"/>
                  </a:ext>
                </a:extLst>
              </p:cNvPr>
              <p:cNvCxnSpPr>
                <a:stCxn id="15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9" name="Group 4">
              <a:extLst>
                <a:ext uri="{FF2B5EF4-FFF2-40B4-BE49-F238E27FC236}">
                  <a16:creationId xmlns:a16="http://schemas.microsoft.com/office/drawing/2014/main" id="{D7F7E4FB-7DC0-4617-BE11-9632044904E2}"/>
                </a:ext>
              </a:extLst>
            </p:cNvPr>
            <p:cNvGrpSpPr>
              <a:grpSpLocks/>
            </p:cNvGrpSpPr>
            <p:nvPr/>
          </p:nvGrpSpPr>
          <p:grpSpPr bwMode="auto">
            <a:xfrm>
              <a:off x="4213630" y="4136671"/>
              <a:ext cx="1569207" cy="256118"/>
              <a:chOff x="1877152" y="4791247"/>
              <a:chExt cx="623208" cy="214429"/>
            </a:xfrm>
            <a:solidFill>
              <a:schemeClr val="accent3">
                <a:lumMod val="40000"/>
                <a:lumOff val="60000"/>
              </a:schemeClr>
            </a:solidFill>
          </p:grpSpPr>
          <p:sp>
            <p:nvSpPr>
              <p:cNvPr id="144" name="Rectangle 143">
                <a:extLst>
                  <a:ext uri="{FF2B5EF4-FFF2-40B4-BE49-F238E27FC236}">
                    <a16:creationId xmlns:a16="http://schemas.microsoft.com/office/drawing/2014/main" id="{3381AE19-8B82-4913-998B-683005D06F7F}"/>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45" name="Isosceles Triangle 144">
                <a:extLst>
                  <a:ext uri="{FF2B5EF4-FFF2-40B4-BE49-F238E27FC236}">
                    <a16:creationId xmlns:a16="http://schemas.microsoft.com/office/drawing/2014/main" id="{2A0C0A40-1024-4A16-BEBF-465A2C177863}"/>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46" name="Isosceles Triangle 145">
                <a:extLst>
                  <a:ext uri="{FF2B5EF4-FFF2-40B4-BE49-F238E27FC236}">
                    <a16:creationId xmlns:a16="http://schemas.microsoft.com/office/drawing/2014/main" id="{DC376958-19F3-4C0D-83B2-E5E56AF4B714}"/>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47" name="Straight Connector 146">
                <a:extLst>
                  <a:ext uri="{FF2B5EF4-FFF2-40B4-BE49-F238E27FC236}">
                    <a16:creationId xmlns:a16="http://schemas.microsoft.com/office/drawing/2014/main" id="{7A97A307-49EE-41CE-90FA-4C639A6970E9}"/>
                  </a:ext>
                </a:extLst>
              </p:cNvPr>
              <p:cNvCxnSpPr>
                <a:stCxn id="145"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CB45C99C-C5A3-4360-90FF-8110D48B23FA}"/>
                  </a:ext>
                </a:extLst>
              </p:cNvPr>
              <p:cNvCxnSpPr>
                <a:stCxn id="145" idx="0"/>
                <a:endCxn id="145"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5D6E03D4-8753-4920-B552-545FB56C09FA}"/>
                  </a:ext>
                </a:extLst>
              </p:cNvPr>
              <p:cNvCxnSpPr>
                <a:stCxn id="146"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id="{FBFD8DAC-2EC0-4F16-9101-6395B5F1D36F}"/>
                  </a:ext>
                </a:extLst>
              </p:cNvPr>
              <p:cNvCxnSpPr>
                <a:endCxn id="146"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D4829620-3FDB-4A2F-AF7E-D661E865F1BB}"/>
                  </a:ext>
                </a:extLst>
              </p:cNvPr>
              <p:cNvCxnSpPr>
                <a:stCxn id="145" idx="4"/>
                <a:endCxn id="146"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1954A761-5928-4755-BE05-FFED70388CFA}"/>
                  </a:ext>
                </a:extLst>
              </p:cNvPr>
              <p:cNvCxnSpPr>
                <a:stCxn id="145"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0" name="Group 4">
              <a:extLst>
                <a:ext uri="{FF2B5EF4-FFF2-40B4-BE49-F238E27FC236}">
                  <a16:creationId xmlns:a16="http://schemas.microsoft.com/office/drawing/2014/main" id="{8815BF24-F7FD-4026-BB94-DE8EB499B8C6}"/>
                </a:ext>
              </a:extLst>
            </p:cNvPr>
            <p:cNvGrpSpPr>
              <a:grpSpLocks/>
            </p:cNvGrpSpPr>
            <p:nvPr/>
          </p:nvGrpSpPr>
          <p:grpSpPr bwMode="auto">
            <a:xfrm>
              <a:off x="5781243" y="4136671"/>
              <a:ext cx="1569207" cy="256118"/>
              <a:chOff x="1877152" y="4791247"/>
              <a:chExt cx="623208" cy="214429"/>
            </a:xfrm>
            <a:solidFill>
              <a:schemeClr val="accent3">
                <a:lumMod val="40000"/>
                <a:lumOff val="60000"/>
              </a:schemeClr>
            </a:solidFill>
          </p:grpSpPr>
          <p:sp>
            <p:nvSpPr>
              <p:cNvPr id="135" name="Rectangle 134">
                <a:extLst>
                  <a:ext uri="{FF2B5EF4-FFF2-40B4-BE49-F238E27FC236}">
                    <a16:creationId xmlns:a16="http://schemas.microsoft.com/office/drawing/2014/main" id="{B3F4B52B-A9A4-4A63-B141-10CB4C2DB04E}"/>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36" name="Isosceles Triangle 135">
                <a:extLst>
                  <a:ext uri="{FF2B5EF4-FFF2-40B4-BE49-F238E27FC236}">
                    <a16:creationId xmlns:a16="http://schemas.microsoft.com/office/drawing/2014/main" id="{E42C4AD4-F63C-4F7A-BF3A-4646F1DE787D}"/>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37" name="Isosceles Triangle 136">
                <a:extLst>
                  <a:ext uri="{FF2B5EF4-FFF2-40B4-BE49-F238E27FC236}">
                    <a16:creationId xmlns:a16="http://schemas.microsoft.com/office/drawing/2014/main" id="{06144AB9-3C18-4974-8AEE-3940557596B0}"/>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38" name="Straight Connector 137">
                <a:extLst>
                  <a:ext uri="{FF2B5EF4-FFF2-40B4-BE49-F238E27FC236}">
                    <a16:creationId xmlns:a16="http://schemas.microsoft.com/office/drawing/2014/main" id="{885ED28E-97CE-41E9-93B2-B39219D9ACA2}"/>
                  </a:ext>
                </a:extLst>
              </p:cNvPr>
              <p:cNvCxnSpPr>
                <a:stCxn id="136"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029C3FC4-1BE5-4040-B404-366EEB2AF403}"/>
                  </a:ext>
                </a:extLst>
              </p:cNvPr>
              <p:cNvCxnSpPr>
                <a:stCxn id="136" idx="0"/>
                <a:endCxn id="136"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68ABA21A-BF1A-49F7-B424-120D5B6BE4A9}"/>
                  </a:ext>
                </a:extLst>
              </p:cNvPr>
              <p:cNvCxnSpPr>
                <a:stCxn id="137"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FF37FE2C-A19C-4A1F-B7D0-43C49414BD21}"/>
                  </a:ext>
                </a:extLst>
              </p:cNvPr>
              <p:cNvCxnSpPr>
                <a:endCxn id="137"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CFEA4D2-CA6D-4E92-B4C1-A8659A9A4632}"/>
                  </a:ext>
                </a:extLst>
              </p:cNvPr>
              <p:cNvCxnSpPr>
                <a:stCxn id="136" idx="4"/>
                <a:endCxn id="137"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9D2334E3-77EE-44BE-B0EF-63CAE6E641CC}"/>
                  </a:ext>
                </a:extLst>
              </p:cNvPr>
              <p:cNvCxnSpPr>
                <a:stCxn id="136"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1" name="Isosceles Triangle 10">
              <a:extLst>
                <a:ext uri="{FF2B5EF4-FFF2-40B4-BE49-F238E27FC236}">
                  <a16:creationId xmlns:a16="http://schemas.microsoft.com/office/drawing/2014/main" id="{94CE926C-D628-49A6-9C74-4E995DA7FD79}"/>
                </a:ext>
              </a:extLst>
            </p:cNvPr>
            <p:cNvSpPr/>
            <p:nvPr/>
          </p:nvSpPr>
          <p:spPr bwMode="auto">
            <a:xfrm rot="16200000">
              <a:off x="7256640" y="4223655"/>
              <a:ext cx="256819" cy="82550"/>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2" name="Straight Connector 11">
              <a:extLst>
                <a:ext uri="{FF2B5EF4-FFF2-40B4-BE49-F238E27FC236}">
                  <a16:creationId xmlns:a16="http://schemas.microsoft.com/office/drawing/2014/main" id="{4E095090-4EAB-4F8B-875C-497F39221818}"/>
                </a:ext>
              </a:extLst>
            </p:cNvPr>
            <p:cNvCxnSpPr>
              <a:stCxn id="11" idx="4"/>
            </p:cNvCxnSpPr>
            <p:nvPr/>
          </p:nvCxnSpPr>
          <p:spPr bwMode="auto">
            <a:xfrm flipH="1">
              <a:off x="7343775" y="413652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1280F69-7F93-4859-9E3D-271E3BDD5C2F}"/>
                </a:ext>
              </a:extLst>
            </p:cNvPr>
            <p:cNvCxnSpPr>
              <a:stCxn id="11" idx="0"/>
              <a:endCxn id="11" idx="2"/>
            </p:cNvCxnSpPr>
            <p:nvPr/>
          </p:nvCxnSpPr>
          <p:spPr bwMode="auto">
            <a:xfrm>
              <a:off x="7343775" y="426493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4" name="Group 13">
              <a:extLst>
                <a:ext uri="{FF2B5EF4-FFF2-40B4-BE49-F238E27FC236}">
                  <a16:creationId xmlns:a16="http://schemas.microsoft.com/office/drawing/2014/main" id="{A9054E96-FC52-4C20-8CD7-2168CB7B5144}"/>
                </a:ext>
              </a:extLst>
            </p:cNvPr>
            <p:cNvGrpSpPr/>
            <p:nvPr/>
          </p:nvGrpSpPr>
          <p:grpSpPr>
            <a:xfrm>
              <a:off x="7426114" y="4136669"/>
              <a:ext cx="1112654" cy="256047"/>
              <a:chOff x="6957150" y="4438649"/>
              <a:chExt cx="1580341" cy="300022"/>
            </a:xfrm>
            <a:solidFill>
              <a:schemeClr val="accent3">
                <a:lumMod val="40000"/>
                <a:lumOff val="60000"/>
              </a:schemeClr>
            </a:solidFill>
          </p:grpSpPr>
          <p:sp>
            <p:nvSpPr>
              <p:cNvPr id="132" name="Rectangle 131">
                <a:extLst>
                  <a:ext uri="{FF2B5EF4-FFF2-40B4-BE49-F238E27FC236}">
                    <a16:creationId xmlns:a16="http://schemas.microsoft.com/office/drawing/2014/main" id="{CE18A667-A163-4415-BE69-98AE9DABF1A9}"/>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33" name="Straight Connector 132">
                <a:extLst>
                  <a:ext uri="{FF2B5EF4-FFF2-40B4-BE49-F238E27FC236}">
                    <a16:creationId xmlns:a16="http://schemas.microsoft.com/office/drawing/2014/main" id="{C3B5CDEA-7FD2-4126-A955-0072D9302963}"/>
                  </a:ext>
                </a:extLst>
              </p:cNvPr>
              <p:cNvCxnSpPr>
                <a:stCxn id="11"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CC7BEB21-CF0E-4B20-B379-7CED8AFD31D7}"/>
                  </a:ext>
                </a:extLst>
              </p:cNvPr>
              <p:cNvCxnSpPr>
                <a:stCxn id="11"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5" name="Rectangle 14">
              <a:extLst>
                <a:ext uri="{FF2B5EF4-FFF2-40B4-BE49-F238E27FC236}">
                  <a16:creationId xmlns:a16="http://schemas.microsoft.com/office/drawing/2014/main" id="{72305C0A-BE12-4C3A-AA62-3E17BE98E8FD}"/>
                </a:ext>
              </a:extLst>
            </p:cNvPr>
            <p:cNvSpPr/>
            <p:nvPr/>
          </p:nvSpPr>
          <p:spPr bwMode="auto">
            <a:xfrm>
              <a:off x="1985963" y="4136520"/>
              <a:ext cx="577850" cy="256819"/>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6" name="Isosceles Triangle 15">
              <a:extLst>
                <a:ext uri="{FF2B5EF4-FFF2-40B4-BE49-F238E27FC236}">
                  <a16:creationId xmlns:a16="http://schemas.microsoft.com/office/drawing/2014/main" id="{0072836F-2C90-453D-ACEE-CA1A56CC473E}"/>
                </a:ext>
              </a:extLst>
            </p:cNvPr>
            <p:cNvSpPr/>
            <p:nvPr/>
          </p:nvSpPr>
          <p:spPr bwMode="auto">
            <a:xfrm rot="5400000">
              <a:off x="2475884" y="4224449"/>
              <a:ext cx="256819"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7" name="Straight Connector 16">
              <a:extLst>
                <a:ext uri="{FF2B5EF4-FFF2-40B4-BE49-F238E27FC236}">
                  <a16:creationId xmlns:a16="http://schemas.microsoft.com/office/drawing/2014/main" id="{14A0A591-00D4-47BB-BC7F-8C04214351E5}"/>
                </a:ext>
              </a:extLst>
            </p:cNvPr>
            <p:cNvCxnSpPr>
              <a:stCxn id="16" idx="2"/>
            </p:cNvCxnSpPr>
            <p:nvPr/>
          </p:nvCxnSpPr>
          <p:spPr bwMode="auto">
            <a:xfrm>
              <a:off x="2563813" y="413652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91C89916-52CD-41FC-8DFB-E9E8ED8A5680}"/>
                </a:ext>
              </a:extLst>
            </p:cNvPr>
            <p:cNvCxnSpPr>
              <a:endCxn id="16" idx="4"/>
            </p:cNvCxnSpPr>
            <p:nvPr/>
          </p:nvCxnSpPr>
          <p:spPr bwMode="auto">
            <a:xfrm flipH="1">
              <a:off x="2563813" y="426493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9" name="Group 18">
              <a:extLst>
                <a:ext uri="{FF2B5EF4-FFF2-40B4-BE49-F238E27FC236}">
                  <a16:creationId xmlns:a16="http://schemas.microsoft.com/office/drawing/2014/main" id="{393220B2-8323-484B-99DE-470D7B6DCE8A}"/>
                </a:ext>
              </a:extLst>
            </p:cNvPr>
            <p:cNvGrpSpPr/>
            <p:nvPr/>
          </p:nvGrpSpPr>
          <p:grpSpPr>
            <a:xfrm>
              <a:off x="1986341" y="4136676"/>
              <a:ext cx="577306" cy="256047"/>
              <a:chOff x="103594" y="4438601"/>
              <a:chExt cx="1376015" cy="300064"/>
            </a:xfrm>
            <a:solidFill>
              <a:schemeClr val="accent3">
                <a:lumMod val="40000"/>
                <a:lumOff val="60000"/>
              </a:schemeClr>
            </a:solidFill>
          </p:grpSpPr>
          <p:cxnSp>
            <p:nvCxnSpPr>
              <p:cNvPr id="130" name="Straight Connector 129">
                <a:extLst>
                  <a:ext uri="{FF2B5EF4-FFF2-40B4-BE49-F238E27FC236}">
                    <a16:creationId xmlns:a16="http://schemas.microsoft.com/office/drawing/2014/main" id="{9B4DFB6F-6A19-49FA-AAAD-73A400839D3F}"/>
                  </a:ext>
                </a:extLst>
              </p:cNvPr>
              <p:cNvCxnSpPr>
                <a:endCxn id="16"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D1AB2096-9B57-41FA-9BAD-BABE044B7761}"/>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0" name="Group 4">
              <a:extLst>
                <a:ext uri="{FF2B5EF4-FFF2-40B4-BE49-F238E27FC236}">
                  <a16:creationId xmlns:a16="http://schemas.microsoft.com/office/drawing/2014/main" id="{65C0D304-2CC7-49BE-9253-A040BA5E24DB}"/>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121" name="Rectangle 120">
                <a:extLst>
                  <a:ext uri="{FF2B5EF4-FFF2-40B4-BE49-F238E27FC236}">
                    <a16:creationId xmlns:a16="http://schemas.microsoft.com/office/drawing/2014/main" id="{66247BD6-ED90-4FC5-AB3F-850FBA9AC1A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22" name="Isosceles Triangle 121">
                <a:extLst>
                  <a:ext uri="{FF2B5EF4-FFF2-40B4-BE49-F238E27FC236}">
                    <a16:creationId xmlns:a16="http://schemas.microsoft.com/office/drawing/2014/main" id="{17AEC778-1958-489D-800A-C1905EC7D42B}"/>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23" name="Isosceles Triangle 122">
                <a:extLst>
                  <a:ext uri="{FF2B5EF4-FFF2-40B4-BE49-F238E27FC236}">
                    <a16:creationId xmlns:a16="http://schemas.microsoft.com/office/drawing/2014/main" id="{B55BC4C4-A99B-4864-AC67-B9734D10BA09}"/>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24" name="Straight Connector 123">
                <a:extLst>
                  <a:ext uri="{FF2B5EF4-FFF2-40B4-BE49-F238E27FC236}">
                    <a16:creationId xmlns:a16="http://schemas.microsoft.com/office/drawing/2014/main" id="{2A88F9CB-329C-4C0D-BD32-43B741C6CF33}"/>
                  </a:ext>
                </a:extLst>
              </p:cNvPr>
              <p:cNvCxnSpPr>
                <a:stCxn id="12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5" name="Straight Connector 124">
                <a:extLst>
                  <a:ext uri="{FF2B5EF4-FFF2-40B4-BE49-F238E27FC236}">
                    <a16:creationId xmlns:a16="http://schemas.microsoft.com/office/drawing/2014/main" id="{ACBD8CEE-C2C6-4154-88F9-7CBEAF75F484}"/>
                  </a:ext>
                </a:extLst>
              </p:cNvPr>
              <p:cNvCxnSpPr>
                <a:stCxn id="122" idx="0"/>
                <a:endCxn id="12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48794323-4C34-4929-8452-B0C90E199FDE}"/>
                  </a:ext>
                </a:extLst>
              </p:cNvPr>
              <p:cNvCxnSpPr>
                <a:stCxn id="12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89181387-F0EF-4963-B569-696F1D5F04BB}"/>
                  </a:ext>
                </a:extLst>
              </p:cNvPr>
              <p:cNvCxnSpPr>
                <a:endCxn id="12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F2AD6A43-AFE2-41F4-B896-1A1BD7DD8F51}"/>
                  </a:ext>
                </a:extLst>
              </p:cNvPr>
              <p:cNvCxnSpPr>
                <a:stCxn id="122" idx="4"/>
                <a:endCxn id="12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45C25738-16E6-47A1-BC7F-AF8D03F763F3}"/>
                  </a:ext>
                </a:extLst>
              </p:cNvPr>
              <p:cNvCxnSpPr>
                <a:stCxn id="12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1" name="Group 4">
              <a:extLst>
                <a:ext uri="{FF2B5EF4-FFF2-40B4-BE49-F238E27FC236}">
                  <a16:creationId xmlns:a16="http://schemas.microsoft.com/office/drawing/2014/main" id="{0EF21F1B-1BFB-4E8F-A501-F2B5183AB5F9}"/>
                </a:ext>
              </a:extLst>
            </p:cNvPr>
            <p:cNvGrpSpPr>
              <a:grpSpLocks/>
            </p:cNvGrpSpPr>
            <p:nvPr/>
          </p:nvGrpSpPr>
          <p:grpSpPr bwMode="auto">
            <a:xfrm>
              <a:off x="4213630" y="4767959"/>
              <a:ext cx="1569207" cy="256118"/>
              <a:chOff x="1877152" y="4791247"/>
              <a:chExt cx="623208" cy="214429"/>
            </a:xfrm>
            <a:solidFill>
              <a:schemeClr val="accent2">
                <a:lumMod val="20000"/>
                <a:lumOff val="80000"/>
              </a:schemeClr>
            </a:solidFill>
          </p:grpSpPr>
          <p:sp>
            <p:nvSpPr>
              <p:cNvPr id="112" name="Rectangle 111">
                <a:extLst>
                  <a:ext uri="{FF2B5EF4-FFF2-40B4-BE49-F238E27FC236}">
                    <a16:creationId xmlns:a16="http://schemas.microsoft.com/office/drawing/2014/main" id="{34E56305-A0BC-4226-AAE9-A7F4299AB683}"/>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3" name="Isosceles Triangle 112">
                <a:extLst>
                  <a:ext uri="{FF2B5EF4-FFF2-40B4-BE49-F238E27FC236}">
                    <a16:creationId xmlns:a16="http://schemas.microsoft.com/office/drawing/2014/main" id="{5776E138-7240-4989-A36B-A03B94C76870}"/>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4" name="Isosceles Triangle 113">
                <a:extLst>
                  <a:ext uri="{FF2B5EF4-FFF2-40B4-BE49-F238E27FC236}">
                    <a16:creationId xmlns:a16="http://schemas.microsoft.com/office/drawing/2014/main" id="{A7D60873-9D65-419A-9C55-EB625C6EBD93}"/>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15" name="Straight Connector 114">
                <a:extLst>
                  <a:ext uri="{FF2B5EF4-FFF2-40B4-BE49-F238E27FC236}">
                    <a16:creationId xmlns:a16="http://schemas.microsoft.com/office/drawing/2014/main" id="{53863562-69BC-4C60-B2D3-257DF45B5F95}"/>
                  </a:ext>
                </a:extLst>
              </p:cNvPr>
              <p:cNvCxnSpPr>
                <a:stCxn id="113"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8713EFD2-80BF-4384-BD09-A7B254D5DFBF}"/>
                  </a:ext>
                </a:extLst>
              </p:cNvPr>
              <p:cNvCxnSpPr>
                <a:stCxn id="113" idx="0"/>
                <a:endCxn id="113"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2E35E34E-61D5-43D0-828C-76C5FE17A09A}"/>
                  </a:ext>
                </a:extLst>
              </p:cNvPr>
              <p:cNvCxnSpPr>
                <a:stCxn id="114"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CF342C9A-B6C6-4F68-80B3-711688C57A20}"/>
                  </a:ext>
                </a:extLst>
              </p:cNvPr>
              <p:cNvCxnSpPr>
                <a:endCxn id="114"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9" name="Straight Connector 118">
                <a:extLst>
                  <a:ext uri="{FF2B5EF4-FFF2-40B4-BE49-F238E27FC236}">
                    <a16:creationId xmlns:a16="http://schemas.microsoft.com/office/drawing/2014/main" id="{BA8AB06B-2EB4-456E-9B2E-9B2979D03980}"/>
                  </a:ext>
                </a:extLst>
              </p:cNvPr>
              <p:cNvCxnSpPr>
                <a:stCxn id="113" idx="4"/>
                <a:endCxn id="114"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AF52E68F-F31D-45CA-B014-F014D1E59065}"/>
                  </a:ext>
                </a:extLst>
              </p:cNvPr>
              <p:cNvCxnSpPr>
                <a:stCxn id="113"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4">
              <a:extLst>
                <a:ext uri="{FF2B5EF4-FFF2-40B4-BE49-F238E27FC236}">
                  <a16:creationId xmlns:a16="http://schemas.microsoft.com/office/drawing/2014/main" id="{2ED430B9-2DAC-4E4F-8E42-C19818BA011B}"/>
                </a:ext>
              </a:extLst>
            </p:cNvPr>
            <p:cNvGrpSpPr>
              <a:grpSpLocks/>
            </p:cNvGrpSpPr>
            <p:nvPr/>
          </p:nvGrpSpPr>
          <p:grpSpPr bwMode="auto">
            <a:xfrm>
              <a:off x="5781243" y="4767959"/>
              <a:ext cx="1569207" cy="256118"/>
              <a:chOff x="1877152" y="4791247"/>
              <a:chExt cx="623208" cy="214429"/>
            </a:xfrm>
            <a:solidFill>
              <a:schemeClr val="accent2">
                <a:lumMod val="20000"/>
                <a:lumOff val="80000"/>
              </a:schemeClr>
            </a:solidFill>
          </p:grpSpPr>
          <p:sp>
            <p:nvSpPr>
              <p:cNvPr id="103" name="Rectangle 102">
                <a:extLst>
                  <a:ext uri="{FF2B5EF4-FFF2-40B4-BE49-F238E27FC236}">
                    <a16:creationId xmlns:a16="http://schemas.microsoft.com/office/drawing/2014/main" id="{026B27E1-2284-42E2-9336-88860BE1B1F6}"/>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4" name="Isosceles Triangle 103">
                <a:extLst>
                  <a:ext uri="{FF2B5EF4-FFF2-40B4-BE49-F238E27FC236}">
                    <a16:creationId xmlns:a16="http://schemas.microsoft.com/office/drawing/2014/main" id="{02CE37FA-3BD4-4846-BAD2-F2C58DA3D719}"/>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5" name="Isosceles Triangle 104">
                <a:extLst>
                  <a:ext uri="{FF2B5EF4-FFF2-40B4-BE49-F238E27FC236}">
                    <a16:creationId xmlns:a16="http://schemas.microsoft.com/office/drawing/2014/main" id="{A71ECBAB-7AE3-4FF8-8DE7-D3C89E33AD7A}"/>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6" name="Straight Connector 105">
                <a:extLst>
                  <a:ext uri="{FF2B5EF4-FFF2-40B4-BE49-F238E27FC236}">
                    <a16:creationId xmlns:a16="http://schemas.microsoft.com/office/drawing/2014/main" id="{4FD1195C-8B80-49BE-BAC2-89834F312986}"/>
                  </a:ext>
                </a:extLst>
              </p:cNvPr>
              <p:cNvCxnSpPr>
                <a:stCxn id="10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23D4C514-740D-4EFC-BC2B-2537C884D991}"/>
                  </a:ext>
                </a:extLst>
              </p:cNvPr>
              <p:cNvCxnSpPr>
                <a:stCxn id="104" idx="0"/>
                <a:endCxn id="10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635CDB71-D99E-4486-B71D-AB1915C0CE81}"/>
                  </a:ext>
                </a:extLst>
              </p:cNvPr>
              <p:cNvCxnSpPr>
                <a:stCxn id="10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8BACFE8B-1E96-4A28-A7E0-66D7B9C2D2D2}"/>
                  </a:ext>
                </a:extLst>
              </p:cNvPr>
              <p:cNvCxnSpPr>
                <a:endCxn id="10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B00D608-A0F7-4373-9272-E7014B92B47A}"/>
                  </a:ext>
                </a:extLst>
              </p:cNvPr>
              <p:cNvCxnSpPr>
                <a:stCxn id="104" idx="4"/>
                <a:endCxn id="10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6B8A0DDF-C347-4594-954B-70E4BF030F5B}"/>
                  </a:ext>
                </a:extLst>
              </p:cNvPr>
              <p:cNvCxnSpPr>
                <a:stCxn id="10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3" name="Isosceles Triangle 22">
              <a:extLst>
                <a:ext uri="{FF2B5EF4-FFF2-40B4-BE49-F238E27FC236}">
                  <a16:creationId xmlns:a16="http://schemas.microsoft.com/office/drawing/2014/main" id="{96CA0D78-E8AE-4215-AB5A-2D30E4BF75B7}"/>
                </a:ext>
              </a:extLst>
            </p:cNvPr>
            <p:cNvSpPr/>
            <p:nvPr/>
          </p:nvSpPr>
          <p:spPr bwMode="auto">
            <a:xfrm rot="16200000">
              <a:off x="7256640" y="4855002"/>
              <a:ext cx="25681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4" name="Straight Connector 23">
              <a:extLst>
                <a:ext uri="{FF2B5EF4-FFF2-40B4-BE49-F238E27FC236}">
                  <a16:creationId xmlns:a16="http://schemas.microsoft.com/office/drawing/2014/main" id="{DB6D75DD-C94F-4702-AF56-E9AF8B58DF71}"/>
                </a:ext>
              </a:extLst>
            </p:cNvPr>
            <p:cNvCxnSpPr>
              <a:stCxn id="23" idx="4"/>
            </p:cNvCxnSpPr>
            <p:nvPr/>
          </p:nvCxnSpPr>
          <p:spPr bwMode="auto">
            <a:xfrm flipH="1">
              <a:off x="7343775" y="476786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023EDEF-2EFA-4866-95FD-DF93B58037A3}"/>
                </a:ext>
              </a:extLst>
            </p:cNvPr>
            <p:cNvCxnSpPr>
              <a:stCxn id="23" idx="0"/>
              <a:endCxn id="23" idx="2"/>
            </p:cNvCxnSpPr>
            <p:nvPr/>
          </p:nvCxnSpPr>
          <p:spPr bwMode="auto">
            <a:xfrm>
              <a:off x="7343775" y="489627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6" name="Group 25">
              <a:extLst>
                <a:ext uri="{FF2B5EF4-FFF2-40B4-BE49-F238E27FC236}">
                  <a16:creationId xmlns:a16="http://schemas.microsoft.com/office/drawing/2014/main" id="{033EAFD3-51E3-4C7B-ADE9-6B4879EC4F3A}"/>
                </a:ext>
              </a:extLst>
            </p:cNvPr>
            <p:cNvGrpSpPr/>
            <p:nvPr/>
          </p:nvGrpSpPr>
          <p:grpSpPr>
            <a:xfrm>
              <a:off x="7426114" y="4767957"/>
              <a:ext cx="1112654" cy="256047"/>
              <a:chOff x="6957150" y="4438649"/>
              <a:chExt cx="1580341" cy="300022"/>
            </a:xfrm>
            <a:solidFill>
              <a:schemeClr val="accent2">
                <a:lumMod val="20000"/>
                <a:lumOff val="80000"/>
              </a:schemeClr>
            </a:solidFill>
          </p:grpSpPr>
          <p:sp>
            <p:nvSpPr>
              <p:cNvPr id="100" name="Rectangle 99">
                <a:extLst>
                  <a:ext uri="{FF2B5EF4-FFF2-40B4-BE49-F238E27FC236}">
                    <a16:creationId xmlns:a16="http://schemas.microsoft.com/office/drawing/2014/main" id="{1DBFEB17-17FE-408F-B855-CAA74F3AE31C}"/>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1" name="Straight Connector 100">
                <a:extLst>
                  <a:ext uri="{FF2B5EF4-FFF2-40B4-BE49-F238E27FC236}">
                    <a16:creationId xmlns:a16="http://schemas.microsoft.com/office/drawing/2014/main" id="{E52AD9BB-A9F4-4B3E-8D2D-95E7E33B2F30}"/>
                  </a:ext>
                </a:extLst>
              </p:cNvPr>
              <p:cNvCxnSpPr>
                <a:stCxn id="23"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0CA69FEA-B53D-452F-A233-B1ACB795EBDB}"/>
                  </a:ext>
                </a:extLst>
              </p:cNvPr>
              <p:cNvCxnSpPr>
                <a:stCxn id="23"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7" name="Rectangle 26">
              <a:extLst>
                <a:ext uri="{FF2B5EF4-FFF2-40B4-BE49-F238E27FC236}">
                  <a16:creationId xmlns:a16="http://schemas.microsoft.com/office/drawing/2014/main" id="{AF6F8730-D9F4-4C51-A836-AE2592265858}"/>
                </a:ext>
              </a:extLst>
            </p:cNvPr>
            <p:cNvSpPr/>
            <p:nvPr/>
          </p:nvSpPr>
          <p:spPr bwMode="auto">
            <a:xfrm>
              <a:off x="1985963" y="4767867"/>
              <a:ext cx="577850" cy="25681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8" name="Isosceles Triangle 27">
              <a:extLst>
                <a:ext uri="{FF2B5EF4-FFF2-40B4-BE49-F238E27FC236}">
                  <a16:creationId xmlns:a16="http://schemas.microsoft.com/office/drawing/2014/main" id="{4FFE58A2-05C8-4C10-9AAC-4D2557D950A4}"/>
                </a:ext>
              </a:extLst>
            </p:cNvPr>
            <p:cNvSpPr/>
            <p:nvPr/>
          </p:nvSpPr>
          <p:spPr bwMode="auto">
            <a:xfrm rot="5400000">
              <a:off x="2475884" y="4855796"/>
              <a:ext cx="25681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9" name="Straight Connector 28">
              <a:extLst>
                <a:ext uri="{FF2B5EF4-FFF2-40B4-BE49-F238E27FC236}">
                  <a16:creationId xmlns:a16="http://schemas.microsoft.com/office/drawing/2014/main" id="{004E9C18-B197-4768-821F-5BDDD095EFA3}"/>
                </a:ext>
              </a:extLst>
            </p:cNvPr>
            <p:cNvCxnSpPr>
              <a:stCxn id="28" idx="2"/>
            </p:cNvCxnSpPr>
            <p:nvPr/>
          </p:nvCxnSpPr>
          <p:spPr bwMode="auto">
            <a:xfrm>
              <a:off x="2563813" y="476786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0F524815-5A66-40D6-9F1E-7CBFE9594700}"/>
                </a:ext>
              </a:extLst>
            </p:cNvPr>
            <p:cNvCxnSpPr>
              <a:endCxn id="28" idx="4"/>
            </p:cNvCxnSpPr>
            <p:nvPr/>
          </p:nvCxnSpPr>
          <p:spPr bwMode="auto">
            <a:xfrm flipH="1">
              <a:off x="2563813" y="489627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1" name="Group 30">
              <a:extLst>
                <a:ext uri="{FF2B5EF4-FFF2-40B4-BE49-F238E27FC236}">
                  <a16:creationId xmlns:a16="http://schemas.microsoft.com/office/drawing/2014/main" id="{D6A21A5A-4E62-4823-981A-B5087221BE86}"/>
                </a:ext>
              </a:extLst>
            </p:cNvPr>
            <p:cNvGrpSpPr/>
            <p:nvPr/>
          </p:nvGrpSpPr>
          <p:grpSpPr>
            <a:xfrm>
              <a:off x="1986341" y="4767964"/>
              <a:ext cx="577306" cy="256047"/>
              <a:chOff x="103594" y="4438601"/>
              <a:chExt cx="1376015" cy="300064"/>
            </a:xfrm>
            <a:solidFill>
              <a:schemeClr val="accent2">
                <a:lumMod val="20000"/>
                <a:lumOff val="80000"/>
              </a:schemeClr>
            </a:solidFill>
          </p:grpSpPr>
          <p:cxnSp>
            <p:nvCxnSpPr>
              <p:cNvPr id="98" name="Straight Connector 97">
                <a:extLst>
                  <a:ext uri="{FF2B5EF4-FFF2-40B4-BE49-F238E27FC236}">
                    <a16:creationId xmlns:a16="http://schemas.microsoft.com/office/drawing/2014/main" id="{E6DC3B8C-CAA8-4526-8998-AB10FCD19584}"/>
                  </a:ext>
                </a:extLst>
              </p:cNvPr>
              <p:cNvCxnSpPr>
                <a:endCxn id="28"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84E31EA2-E203-41DE-812F-4AB6C3ED4400}"/>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32" name="Straight Connector 31">
              <a:extLst>
                <a:ext uri="{FF2B5EF4-FFF2-40B4-BE49-F238E27FC236}">
                  <a16:creationId xmlns:a16="http://schemas.microsoft.com/office/drawing/2014/main" id="{7E3A7C86-95E0-4D74-A8BB-14F5C87D1CF4}"/>
                </a:ext>
              </a:extLst>
            </p:cNvPr>
            <p:cNvCxnSpPr/>
            <p:nvPr/>
          </p:nvCxnSpPr>
          <p:spPr bwMode="auto">
            <a:xfrm>
              <a:off x="2716209" y="5550810"/>
              <a:ext cx="5838825" cy="0"/>
            </a:xfrm>
            <a:prstGeom prst="line">
              <a:avLst/>
            </a:prstGeom>
            <a:noFill/>
            <a:ln w="1905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FDBF887-D759-4BC0-83C4-32B112A62CBD}"/>
                </a:ext>
              </a:extLst>
            </p:cNvPr>
            <p:cNvCxnSpPr/>
            <p:nvPr/>
          </p:nvCxnSpPr>
          <p:spPr bwMode="auto">
            <a:xfrm>
              <a:off x="1985963" y="5818329"/>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4" name="TextBox 14364">
              <a:extLst>
                <a:ext uri="{FF2B5EF4-FFF2-40B4-BE49-F238E27FC236}">
                  <a16:creationId xmlns:a16="http://schemas.microsoft.com/office/drawing/2014/main" id="{C0CA0AE2-A3B7-42AD-A120-9F22EBA8B4E7}"/>
                </a:ext>
              </a:extLst>
            </p:cNvPr>
            <p:cNvSpPr txBox="1">
              <a:spLocks noChangeArrowheads="1"/>
            </p:cNvSpPr>
            <p:nvPr/>
          </p:nvSpPr>
          <p:spPr bwMode="auto">
            <a:xfrm>
              <a:off x="990600" y="2928938"/>
              <a:ext cx="728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HCLK</a:t>
              </a:r>
            </a:p>
          </p:txBody>
        </p:sp>
        <p:sp>
          <p:nvSpPr>
            <p:cNvPr id="35" name="TextBox 333">
              <a:extLst>
                <a:ext uri="{FF2B5EF4-FFF2-40B4-BE49-F238E27FC236}">
                  <a16:creationId xmlns:a16="http://schemas.microsoft.com/office/drawing/2014/main" id="{AFFE1E71-8579-4145-BD43-1E56237593AE}"/>
                </a:ext>
              </a:extLst>
            </p:cNvPr>
            <p:cNvSpPr txBox="1">
              <a:spLocks noChangeArrowheads="1"/>
            </p:cNvSpPr>
            <p:nvPr/>
          </p:nvSpPr>
          <p:spPr bwMode="auto">
            <a:xfrm>
              <a:off x="282575" y="41100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HADDR [31:0]</a:t>
              </a:r>
            </a:p>
          </p:txBody>
        </p:sp>
        <p:sp>
          <p:nvSpPr>
            <p:cNvPr id="36" name="TextBox 334">
              <a:extLst>
                <a:ext uri="{FF2B5EF4-FFF2-40B4-BE49-F238E27FC236}">
                  <a16:creationId xmlns:a16="http://schemas.microsoft.com/office/drawing/2014/main" id="{1B32CBD5-0312-42BF-A6C8-FF480555A7C6}"/>
                </a:ext>
              </a:extLst>
            </p:cNvPr>
            <p:cNvSpPr txBox="1">
              <a:spLocks noChangeArrowheads="1"/>
            </p:cNvSpPr>
            <p:nvPr/>
          </p:nvSpPr>
          <p:spPr bwMode="auto">
            <a:xfrm>
              <a:off x="269875" y="5289550"/>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HWRITE</a:t>
              </a:r>
            </a:p>
          </p:txBody>
        </p:sp>
        <p:sp>
          <p:nvSpPr>
            <p:cNvPr id="37" name="TextBox 335">
              <a:extLst>
                <a:ext uri="{FF2B5EF4-FFF2-40B4-BE49-F238E27FC236}">
                  <a16:creationId xmlns:a16="http://schemas.microsoft.com/office/drawing/2014/main" id="{101D047C-4998-48EA-8991-8D6C8BCE5415}"/>
                </a:ext>
              </a:extLst>
            </p:cNvPr>
            <p:cNvSpPr txBox="1">
              <a:spLocks noChangeArrowheads="1"/>
            </p:cNvSpPr>
            <p:nvPr/>
          </p:nvSpPr>
          <p:spPr bwMode="auto">
            <a:xfrm>
              <a:off x="282575" y="4691063"/>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HRDATA [31:0]</a:t>
              </a:r>
            </a:p>
          </p:txBody>
        </p:sp>
        <p:sp>
          <p:nvSpPr>
            <p:cNvPr id="38" name="TextBox 336">
              <a:extLst>
                <a:ext uri="{FF2B5EF4-FFF2-40B4-BE49-F238E27FC236}">
                  <a16:creationId xmlns:a16="http://schemas.microsoft.com/office/drawing/2014/main" id="{7716A82C-12A8-4585-8184-9576227D9D16}"/>
                </a:ext>
              </a:extLst>
            </p:cNvPr>
            <p:cNvSpPr txBox="1">
              <a:spLocks noChangeArrowheads="1"/>
            </p:cNvSpPr>
            <p:nvPr/>
          </p:nvSpPr>
          <p:spPr bwMode="auto">
            <a:xfrm>
              <a:off x="282575" y="5838825"/>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HREADY</a:t>
              </a:r>
            </a:p>
          </p:txBody>
        </p:sp>
        <p:sp>
          <p:nvSpPr>
            <p:cNvPr id="39" name="TextBox 358">
              <a:extLst>
                <a:ext uri="{FF2B5EF4-FFF2-40B4-BE49-F238E27FC236}">
                  <a16:creationId xmlns:a16="http://schemas.microsoft.com/office/drawing/2014/main" id="{E258826D-F916-411D-824E-E24A2B1E87DB}"/>
                </a:ext>
              </a:extLst>
            </p:cNvPr>
            <p:cNvSpPr txBox="1">
              <a:spLocks noChangeArrowheads="1"/>
            </p:cNvSpPr>
            <p:nvPr/>
          </p:nvSpPr>
          <p:spPr bwMode="auto">
            <a:xfrm>
              <a:off x="2874170" y="410354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0 </a:t>
              </a:r>
            </a:p>
          </p:txBody>
        </p:sp>
        <p:sp>
          <p:nvSpPr>
            <p:cNvPr id="40" name="TextBox 359">
              <a:extLst>
                <a:ext uri="{FF2B5EF4-FFF2-40B4-BE49-F238E27FC236}">
                  <a16:creationId xmlns:a16="http://schemas.microsoft.com/office/drawing/2014/main" id="{E59C9370-C690-4F6A-B909-FFD918363C4B}"/>
                </a:ext>
              </a:extLst>
            </p:cNvPr>
            <p:cNvSpPr txBox="1">
              <a:spLocks noChangeArrowheads="1"/>
            </p:cNvSpPr>
            <p:nvPr/>
          </p:nvSpPr>
          <p:spPr bwMode="auto">
            <a:xfrm>
              <a:off x="4468813" y="409275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1 </a:t>
              </a:r>
            </a:p>
          </p:txBody>
        </p:sp>
        <p:sp>
          <p:nvSpPr>
            <p:cNvPr id="41" name="TextBox 360">
              <a:extLst>
                <a:ext uri="{FF2B5EF4-FFF2-40B4-BE49-F238E27FC236}">
                  <a16:creationId xmlns:a16="http://schemas.microsoft.com/office/drawing/2014/main" id="{86D826AE-CE47-4962-972B-EE74D241C843}"/>
                </a:ext>
              </a:extLst>
            </p:cNvPr>
            <p:cNvSpPr txBox="1">
              <a:spLocks noChangeArrowheads="1"/>
            </p:cNvSpPr>
            <p:nvPr/>
          </p:nvSpPr>
          <p:spPr bwMode="auto">
            <a:xfrm>
              <a:off x="5978525" y="409275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2 </a:t>
              </a:r>
            </a:p>
          </p:txBody>
        </p:sp>
        <p:sp>
          <p:nvSpPr>
            <p:cNvPr id="42" name="TextBox 361">
              <a:extLst>
                <a:ext uri="{FF2B5EF4-FFF2-40B4-BE49-F238E27FC236}">
                  <a16:creationId xmlns:a16="http://schemas.microsoft.com/office/drawing/2014/main" id="{0EDEBDAF-59E4-4C71-A7A4-F22509AED057}"/>
                </a:ext>
              </a:extLst>
            </p:cNvPr>
            <p:cNvSpPr txBox="1">
              <a:spLocks noChangeArrowheads="1"/>
            </p:cNvSpPr>
            <p:nvPr/>
          </p:nvSpPr>
          <p:spPr bwMode="auto">
            <a:xfrm>
              <a:off x="7508875" y="4092754"/>
              <a:ext cx="1236663" cy="34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3 </a:t>
              </a:r>
            </a:p>
          </p:txBody>
        </p:sp>
        <p:sp>
          <p:nvSpPr>
            <p:cNvPr id="43" name="TextBox 362">
              <a:extLst>
                <a:ext uri="{FF2B5EF4-FFF2-40B4-BE49-F238E27FC236}">
                  <a16:creationId xmlns:a16="http://schemas.microsoft.com/office/drawing/2014/main" id="{39A31A9D-527B-43A5-9D18-A3FC7E787A4D}"/>
                </a:ext>
              </a:extLst>
            </p:cNvPr>
            <p:cNvSpPr txBox="1">
              <a:spLocks noChangeArrowheads="1"/>
            </p:cNvSpPr>
            <p:nvPr/>
          </p:nvSpPr>
          <p:spPr bwMode="auto">
            <a:xfrm>
              <a:off x="4371975" y="4728020"/>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0 </a:t>
              </a:r>
            </a:p>
          </p:txBody>
        </p:sp>
        <p:grpSp>
          <p:nvGrpSpPr>
            <p:cNvPr id="44" name="Group 4">
              <a:extLst>
                <a:ext uri="{FF2B5EF4-FFF2-40B4-BE49-F238E27FC236}">
                  <a16:creationId xmlns:a16="http://schemas.microsoft.com/office/drawing/2014/main" id="{6D496872-9DFF-4B8B-9368-474FE049CEE4}"/>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89" name="Rectangle 88">
                <a:extLst>
                  <a:ext uri="{FF2B5EF4-FFF2-40B4-BE49-F238E27FC236}">
                    <a16:creationId xmlns:a16="http://schemas.microsoft.com/office/drawing/2014/main" id="{7BF10DA9-BF79-4E15-9584-8C0814C80806}"/>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0" name="Isosceles Triangle 89">
                <a:extLst>
                  <a:ext uri="{FF2B5EF4-FFF2-40B4-BE49-F238E27FC236}">
                    <a16:creationId xmlns:a16="http://schemas.microsoft.com/office/drawing/2014/main" id="{C0844F34-1472-44A2-96D1-008CFB4BBFB3}"/>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1" name="Isosceles Triangle 90">
                <a:extLst>
                  <a:ext uri="{FF2B5EF4-FFF2-40B4-BE49-F238E27FC236}">
                    <a16:creationId xmlns:a16="http://schemas.microsoft.com/office/drawing/2014/main" id="{7E4C7990-4B2B-446A-B19D-017AA894BE08}"/>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92" name="Straight Connector 91">
                <a:extLst>
                  <a:ext uri="{FF2B5EF4-FFF2-40B4-BE49-F238E27FC236}">
                    <a16:creationId xmlns:a16="http://schemas.microsoft.com/office/drawing/2014/main" id="{C68E85A9-5142-4EC4-A5AE-6E4A0990A63C}"/>
                  </a:ext>
                </a:extLst>
              </p:cNvPr>
              <p:cNvCxnSpPr>
                <a:stCxn id="9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A51A2F27-EC9A-463A-81C2-53A90921C87B}"/>
                  </a:ext>
                </a:extLst>
              </p:cNvPr>
              <p:cNvCxnSpPr>
                <a:stCxn id="90" idx="0"/>
                <a:endCxn id="9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9B610EA5-D995-4791-8997-28210EB35649}"/>
                  </a:ext>
                </a:extLst>
              </p:cNvPr>
              <p:cNvCxnSpPr>
                <a:stCxn id="9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EA9E9E7E-ED5B-4CDF-AFB6-2C6F1391E8C8}"/>
                  </a:ext>
                </a:extLst>
              </p:cNvPr>
              <p:cNvCxnSpPr>
                <a:endCxn id="9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01E0C1C-37D9-41F5-A324-175FD5908379}"/>
                  </a:ext>
                </a:extLst>
              </p:cNvPr>
              <p:cNvCxnSpPr>
                <a:stCxn id="90" idx="4"/>
                <a:endCxn id="9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AF1852F8-E14F-47FD-994B-2FFA8E82D934}"/>
                  </a:ext>
                </a:extLst>
              </p:cNvPr>
              <p:cNvCxnSpPr>
                <a:stCxn id="9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5" name="Group 4">
              <a:extLst>
                <a:ext uri="{FF2B5EF4-FFF2-40B4-BE49-F238E27FC236}">
                  <a16:creationId xmlns:a16="http://schemas.microsoft.com/office/drawing/2014/main" id="{8429C7E2-83D2-4384-8AD5-E2114C8FC338}"/>
                </a:ext>
              </a:extLst>
            </p:cNvPr>
            <p:cNvGrpSpPr>
              <a:grpSpLocks/>
            </p:cNvGrpSpPr>
            <p:nvPr/>
          </p:nvGrpSpPr>
          <p:grpSpPr bwMode="auto">
            <a:xfrm>
              <a:off x="4213630" y="3539771"/>
              <a:ext cx="1569207" cy="256118"/>
              <a:chOff x="1877152" y="4791247"/>
              <a:chExt cx="623208" cy="214429"/>
            </a:xfrm>
            <a:solidFill>
              <a:schemeClr val="accent5">
                <a:lumMod val="40000"/>
                <a:lumOff val="60000"/>
              </a:schemeClr>
            </a:solidFill>
          </p:grpSpPr>
          <p:sp>
            <p:nvSpPr>
              <p:cNvPr id="80" name="Rectangle 79">
                <a:extLst>
                  <a:ext uri="{FF2B5EF4-FFF2-40B4-BE49-F238E27FC236}">
                    <a16:creationId xmlns:a16="http://schemas.microsoft.com/office/drawing/2014/main" id="{67EC9942-BCB4-4B9B-8AB7-D7340F331DF5}"/>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81" name="Isosceles Triangle 80">
                <a:extLst>
                  <a:ext uri="{FF2B5EF4-FFF2-40B4-BE49-F238E27FC236}">
                    <a16:creationId xmlns:a16="http://schemas.microsoft.com/office/drawing/2014/main" id="{05C97862-AF10-49D2-89CF-4FA9112018C9}"/>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82" name="Isosceles Triangle 81">
                <a:extLst>
                  <a:ext uri="{FF2B5EF4-FFF2-40B4-BE49-F238E27FC236}">
                    <a16:creationId xmlns:a16="http://schemas.microsoft.com/office/drawing/2014/main" id="{0934CED9-E9EE-4828-84B2-81EF04F7C732}"/>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83" name="Straight Connector 82">
                <a:extLst>
                  <a:ext uri="{FF2B5EF4-FFF2-40B4-BE49-F238E27FC236}">
                    <a16:creationId xmlns:a16="http://schemas.microsoft.com/office/drawing/2014/main" id="{336560BE-DCCD-4FEB-9B82-1BE64552A1E3}"/>
                  </a:ext>
                </a:extLst>
              </p:cNvPr>
              <p:cNvCxnSpPr>
                <a:stCxn id="8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A6844C96-B04D-4A6E-B498-8BC7CA14DE7B}"/>
                  </a:ext>
                </a:extLst>
              </p:cNvPr>
              <p:cNvCxnSpPr>
                <a:stCxn id="81" idx="0"/>
                <a:endCxn id="8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41A04B6C-28BA-444D-A836-16532182EF55}"/>
                  </a:ext>
                </a:extLst>
              </p:cNvPr>
              <p:cNvCxnSpPr>
                <a:stCxn id="8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F9BB46F3-36E0-480D-BC5C-ECD0F5650C8B}"/>
                  </a:ext>
                </a:extLst>
              </p:cNvPr>
              <p:cNvCxnSpPr>
                <a:endCxn id="8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88916D35-1D3E-4929-8BD5-D092415F73AA}"/>
                  </a:ext>
                </a:extLst>
              </p:cNvPr>
              <p:cNvCxnSpPr>
                <a:stCxn id="81" idx="4"/>
                <a:endCxn id="8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691DE71-06C4-43FA-84AB-5F758297D062}"/>
                  </a:ext>
                </a:extLst>
              </p:cNvPr>
              <p:cNvCxnSpPr>
                <a:stCxn id="8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6" name="Group 4">
              <a:extLst>
                <a:ext uri="{FF2B5EF4-FFF2-40B4-BE49-F238E27FC236}">
                  <a16:creationId xmlns:a16="http://schemas.microsoft.com/office/drawing/2014/main" id="{BA6550CB-BDC4-4F40-A35B-51A10B6250F4}"/>
                </a:ext>
              </a:extLst>
            </p:cNvPr>
            <p:cNvGrpSpPr>
              <a:grpSpLocks/>
            </p:cNvGrpSpPr>
            <p:nvPr/>
          </p:nvGrpSpPr>
          <p:grpSpPr bwMode="auto">
            <a:xfrm>
              <a:off x="5793943" y="3539771"/>
              <a:ext cx="1569207" cy="256118"/>
              <a:chOff x="1877152" y="4791247"/>
              <a:chExt cx="623208" cy="214429"/>
            </a:xfrm>
            <a:solidFill>
              <a:schemeClr val="accent5">
                <a:lumMod val="40000"/>
                <a:lumOff val="60000"/>
              </a:schemeClr>
            </a:solidFill>
          </p:grpSpPr>
          <p:sp>
            <p:nvSpPr>
              <p:cNvPr id="71" name="Rectangle 70">
                <a:extLst>
                  <a:ext uri="{FF2B5EF4-FFF2-40B4-BE49-F238E27FC236}">
                    <a16:creationId xmlns:a16="http://schemas.microsoft.com/office/drawing/2014/main" id="{B48925E8-D045-4BFE-A204-3FCFB4E5D308}"/>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2" name="Isosceles Triangle 71">
                <a:extLst>
                  <a:ext uri="{FF2B5EF4-FFF2-40B4-BE49-F238E27FC236}">
                    <a16:creationId xmlns:a16="http://schemas.microsoft.com/office/drawing/2014/main" id="{BFF0CAFB-E51C-4359-A919-35D95E175AE8}"/>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3" name="Isosceles Triangle 72">
                <a:extLst>
                  <a:ext uri="{FF2B5EF4-FFF2-40B4-BE49-F238E27FC236}">
                    <a16:creationId xmlns:a16="http://schemas.microsoft.com/office/drawing/2014/main" id="{50F21196-8ACD-4611-9C5A-2B74C79AB9A0}"/>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74" name="Straight Connector 73">
                <a:extLst>
                  <a:ext uri="{FF2B5EF4-FFF2-40B4-BE49-F238E27FC236}">
                    <a16:creationId xmlns:a16="http://schemas.microsoft.com/office/drawing/2014/main" id="{6BD93774-6970-4F81-95AF-A59817328943}"/>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66D02D18-2870-477E-9235-BC6313EAD947}"/>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7AB468F7-888F-43E8-8923-47183BEEA8F0}"/>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37CEE987-01CA-4E68-BF10-BE5DC75EC4C0}"/>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5B7541A7-59F6-4EB0-8642-31D3BA1523C1}"/>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B10B5345-54EB-4C2A-920C-0193B11A7F2D}"/>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47" name="Isosceles Triangle 46">
              <a:extLst>
                <a:ext uri="{FF2B5EF4-FFF2-40B4-BE49-F238E27FC236}">
                  <a16:creationId xmlns:a16="http://schemas.microsoft.com/office/drawing/2014/main" id="{620F5A33-E6A5-4D60-B765-15B2C2542F61}"/>
                </a:ext>
              </a:extLst>
            </p:cNvPr>
            <p:cNvSpPr/>
            <p:nvPr/>
          </p:nvSpPr>
          <p:spPr bwMode="auto">
            <a:xfrm rot="16200000">
              <a:off x="7257532" y="3627085"/>
              <a:ext cx="255035" cy="82550"/>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48" name="Straight Connector 47">
              <a:extLst>
                <a:ext uri="{FF2B5EF4-FFF2-40B4-BE49-F238E27FC236}">
                  <a16:creationId xmlns:a16="http://schemas.microsoft.com/office/drawing/2014/main" id="{3D11017B-7818-485C-8374-82D894416D79}"/>
                </a:ext>
              </a:extLst>
            </p:cNvPr>
            <p:cNvCxnSpPr>
              <a:stCxn id="47" idx="4"/>
            </p:cNvCxnSpPr>
            <p:nvPr/>
          </p:nvCxnSpPr>
          <p:spPr bwMode="auto">
            <a:xfrm flipH="1">
              <a:off x="7343775" y="3540842"/>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828BC9DA-5452-4F6C-B8C1-63950385F7DE}"/>
                </a:ext>
              </a:extLst>
            </p:cNvPr>
            <p:cNvCxnSpPr>
              <a:stCxn id="47" idx="0"/>
              <a:endCxn id="47" idx="2"/>
            </p:cNvCxnSpPr>
            <p:nvPr/>
          </p:nvCxnSpPr>
          <p:spPr bwMode="auto">
            <a:xfrm>
              <a:off x="7343775" y="3669252"/>
              <a:ext cx="82550"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0" name="Group 49">
              <a:extLst>
                <a:ext uri="{FF2B5EF4-FFF2-40B4-BE49-F238E27FC236}">
                  <a16:creationId xmlns:a16="http://schemas.microsoft.com/office/drawing/2014/main" id="{DA54DA98-2DEC-4EEF-BCE5-2D12295AF293}"/>
                </a:ext>
              </a:extLst>
            </p:cNvPr>
            <p:cNvGrpSpPr/>
            <p:nvPr/>
          </p:nvGrpSpPr>
          <p:grpSpPr>
            <a:xfrm>
              <a:off x="7426114" y="3539769"/>
              <a:ext cx="1112654" cy="256047"/>
              <a:chOff x="6957150" y="4438649"/>
              <a:chExt cx="1580341" cy="300022"/>
            </a:xfrm>
            <a:solidFill>
              <a:schemeClr val="accent5">
                <a:lumMod val="40000"/>
                <a:lumOff val="60000"/>
              </a:schemeClr>
            </a:solidFill>
          </p:grpSpPr>
          <p:sp>
            <p:nvSpPr>
              <p:cNvPr id="68" name="Rectangle 67">
                <a:extLst>
                  <a:ext uri="{FF2B5EF4-FFF2-40B4-BE49-F238E27FC236}">
                    <a16:creationId xmlns:a16="http://schemas.microsoft.com/office/drawing/2014/main" id="{10DCF498-B647-42F6-AB99-71DE46DC3797}"/>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69" name="Straight Connector 68">
                <a:extLst>
                  <a:ext uri="{FF2B5EF4-FFF2-40B4-BE49-F238E27FC236}">
                    <a16:creationId xmlns:a16="http://schemas.microsoft.com/office/drawing/2014/main" id="{7EABF0E8-50D7-4E1E-B02A-D5F16AEDC049}"/>
                  </a:ext>
                </a:extLst>
              </p:cNvPr>
              <p:cNvCxnSpPr>
                <a:stCxn id="47"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AFFAE9D5-9784-4C27-8B74-E34238B32E5C}"/>
                  </a:ext>
                </a:extLst>
              </p:cNvPr>
              <p:cNvCxnSpPr>
                <a:stCxn id="47"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1" name="Rectangle 50">
              <a:extLst>
                <a:ext uri="{FF2B5EF4-FFF2-40B4-BE49-F238E27FC236}">
                  <a16:creationId xmlns:a16="http://schemas.microsoft.com/office/drawing/2014/main" id="{35569D3C-52A1-461D-8CE6-C478F242BF23}"/>
                </a:ext>
              </a:extLst>
            </p:cNvPr>
            <p:cNvSpPr/>
            <p:nvPr/>
          </p:nvSpPr>
          <p:spPr bwMode="auto">
            <a:xfrm>
              <a:off x="1985963" y="3540842"/>
              <a:ext cx="577850" cy="255035"/>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52" name="Isosceles Triangle 51">
              <a:extLst>
                <a:ext uri="{FF2B5EF4-FFF2-40B4-BE49-F238E27FC236}">
                  <a16:creationId xmlns:a16="http://schemas.microsoft.com/office/drawing/2014/main" id="{2BBC9FD4-0C15-483D-96B1-54DA5BB8833E}"/>
                </a:ext>
              </a:extLst>
            </p:cNvPr>
            <p:cNvSpPr/>
            <p:nvPr/>
          </p:nvSpPr>
          <p:spPr bwMode="auto">
            <a:xfrm rot="5400000">
              <a:off x="2476776" y="3627879"/>
              <a:ext cx="255035"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53" name="Straight Connector 52">
              <a:extLst>
                <a:ext uri="{FF2B5EF4-FFF2-40B4-BE49-F238E27FC236}">
                  <a16:creationId xmlns:a16="http://schemas.microsoft.com/office/drawing/2014/main" id="{D678E490-FE19-48EE-B15D-E7CCA954EEB9}"/>
                </a:ext>
              </a:extLst>
            </p:cNvPr>
            <p:cNvCxnSpPr>
              <a:stCxn id="52" idx="2"/>
            </p:cNvCxnSpPr>
            <p:nvPr/>
          </p:nvCxnSpPr>
          <p:spPr bwMode="auto">
            <a:xfrm>
              <a:off x="2563813" y="3540842"/>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DCBECDD8-87F9-46CF-8ABA-D42DC4176F75}"/>
                </a:ext>
              </a:extLst>
            </p:cNvPr>
            <p:cNvCxnSpPr>
              <a:endCxn id="52" idx="4"/>
            </p:cNvCxnSpPr>
            <p:nvPr/>
          </p:nvCxnSpPr>
          <p:spPr bwMode="auto">
            <a:xfrm flipH="1">
              <a:off x="2563813" y="3669252"/>
              <a:ext cx="80962"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5" name="Group 54">
              <a:extLst>
                <a:ext uri="{FF2B5EF4-FFF2-40B4-BE49-F238E27FC236}">
                  <a16:creationId xmlns:a16="http://schemas.microsoft.com/office/drawing/2014/main" id="{66791199-006D-42AD-85E2-E9BC0A0411BF}"/>
                </a:ext>
              </a:extLst>
            </p:cNvPr>
            <p:cNvGrpSpPr/>
            <p:nvPr/>
          </p:nvGrpSpPr>
          <p:grpSpPr>
            <a:xfrm>
              <a:off x="1986341" y="3539776"/>
              <a:ext cx="577306" cy="256047"/>
              <a:chOff x="103594" y="4438601"/>
              <a:chExt cx="1376015" cy="300064"/>
            </a:xfrm>
            <a:solidFill>
              <a:schemeClr val="accent5">
                <a:lumMod val="40000"/>
                <a:lumOff val="60000"/>
              </a:schemeClr>
            </a:solidFill>
          </p:grpSpPr>
          <p:cxnSp>
            <p:nvCxnSpPr>
              <p:cNvPr id="66" name="Straight Connector 65">
                <a:extLst>
                  <a:ext uri="{FF2B5EF4-FFF2-40B4-BE49-F238E27FC236}">
                    <a16:creationId xmlns:a16="http://schemas.microsoft.com/office/drawing/2014/main" id="{B0C6BD81-9409-4784-AD50-5C2E9131FED7}"/>
                  </a:ext>
                </a:extLst>
              </p:cNvPr>
              <p:cNvCxnSpPr>
                <a:endCxn id="52"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E0B06DBA-CEDD-4A82-80FA-D04AB1787DB6}"/>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6" name="TextBox 222">
              <a:extLst>
                <a:ext uri="{FF2B5EF4-FFF2-40B4-BE49-F238E27FC236}">
                  <a16:creationId xmlns:a16="http://schemas.microsoft.com/office/drawing/2014/main" id="{11BE00CA-8004-46E7-B3EB-6320B18DC37F}"/>
                </a:ext>
              </a:extLst>
            </p:cNvPr>
            <p:cNvSpPr txBox="1">
              <a:spLocks noChangeArrowheads="1"/>
            </p:cNvSpPr>
            <p:nvPr/>
          </p:nvSpPr>
          <p:spPr bwMode="auto">
            <a:xfrm>
              <a:off x="282575" y="35131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CONTROL</a:t>
              </a:r>
            </a:p>
          </p:txBody>
        </p:sp>
        <p:sp>
          <p:nvSpPr>
            <p:cNvPr id="57" name="TextBox 223">
              <a:extLst>
                <a:ext uri="{FF2B5EF4-FFF2-40B4-BE49-F238E27FC236}">
                  <a16:creationId xmlns:a16="http://schemas.microsoft.com/office/drawing/2014/main" id="{0E777A2F-B7E0-48B1-8E0A-216DF0CC5CAF}"/>
                </a:ext>
              </a:extLst>
            </p:cNvPr>
            <p:cNvSpPr txBox="1">
              <a:spLocks noChangeArrowheads="1"/>
            </p:cNvSpPr>
            <p:nvPr/>
          </p:nvSpPr>
          <p:spPr bwMode="auto">
            <a:xfrm>
              <a:off x="290036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0 </a:t>
              </a:r>
            </a:p>
          </p:txBody>
        </p:sp>
        <p:sp>
          <p:nvSpPr>
            <p:cNvPr id="58" name="TextBox 224">
              <a:extLst>
                <a:ext uri="{FF2B5EF4-FFF2-40B4-BE49-F238E27FC236}">
                  <a16:creationId xmlns:a16="http://schemas.microsoft.com/office/drawing/2014/main" id="{90A7D5FD-26C3-4E24-A5B1-E80452B1D2EC}"/>
                </a:ext>
              </a:extLst>
            </p:cNvPr>
            <p:cNvSpPr txBox="1">
              <a:spLocks noChangeArrowheads="1"/>
            </p:cNvSpPr>
            <p:nvPr/>
          </p:nvSpPr>
          <p:spPr bwMode="auto">
            <a:xfrm>
              <a:off x="449421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1 </a:t>
              </a:r>
            </a:p>
          </p:txBody>
        </p:sp>
        <p:sp>
          <p:nvSpPr>
            <p:cNvPr id="59" name="TextBox 225">
              <a:extLst>
                <a:ext uri="{FF2B5EF4-FFF2-40B4-BE49-F238E27FC236}">
                  <a16:creationId xmlns:a16="http://schemas.microsoft.com/office/drawing/2014/main" id="{DE0D9819-3B4A-4E87-AB2E-127597E46BC2}"/>
                </a:ext>
              </a:extLst>
            </p:cNvPr>
            <p:cNvSpPr txBox="1">
              <a:spLocks noChangeArrowheads="1"/>
            </p:cNvSpPr>
            <p:nvPr/>
          </p:nvSpPr>
          <p:spPr bwMode="auto">
            <a:xfrm>
              <a:off x="604202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2 </a:t>
              </a:r>
            </a:p>
          </p:txBody>
        </p:sp>
        <p:sp>
          <p:nvSpPr>
            <p:cNvPr id="60" name="TextBox 226">
              <a:extLst>
                <a:ext uri="{FF2B5EF4-FFF2-40B4-BE49-F238E27FC236}">
                  <a16:creationId xmlns:a16="http://schemas.microsoft.com/office/drawing/2014/main" id="{8D3A0121-8318-483D-8272-7E5A85F0572E}"/>
                </a:ext>
              </a:extLst>
            </p:cNvPr>
            <p:cNvSpPr txBox="1">
              <a:spLocks noChangeArrowheads="1"/>
            </p:cNvSpPr>
            <p:nvPr/>
          </p:nvSpPr>
          <p:spPr bwMode="auto">
            <a:xfrm>
              <a:off x="754697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3 </a:t>
              </a:r>
            </a:p>
          </p:txBody>
        </p:sp>
        <p:sp>
          <p:nvSpPr>
            <p:cNvPr id="61" name="TextBox 227">
              <a:extLst>
                <a:ext uri="{FF2B5EF4-FFF2-40B4-BE49-F238E27FC236}">
                  <a16:creationId xmlns:a16="http://schemas.microsoft.com/office/drawing/2014/main" id="{C7496AFF-83D1-46A2-A725-C88600D3B415}"/>
                </a:ext>
              </a:extLst>
            </p:cNvPr>
            <p:cNvSpPr txBox="1">
              <a:spLocks noChangeArrowheads="1"/>
            </p:cNvSpPr>
            <p:nvPr/>
          </p:nvSpPr>
          <p:spPr bwMode="auto">
            <a:xfrm>
              <a:off x="5899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1 </a:t>
              </a:r>
            </a:p>
          </p:txBody>
        </p:sp>
        <p:sp>
          <p:nvSpPr>
            <p:cNvPr id="62" name="TextBox 228">
              <a:extLst>
                <a:ext uri="{FF2B5EF4-FFF2-40B4-BE49-F238E27FC236}">
                  <a16:creationId xmlns:a16="http://schemas.microsoft.com/office/drawing/2014/main" id="{40538ACA-C638-4017-97E9-C76D0222B96F}"/>
                </a:ext>
              </a:extLst>
            </p:cNvPr>
            <p:cNvSpPr txBox="1">
              <a:spLocks noChangeArrowheads="1"/>
            </p:cNvSpPr>
            <p:nvPr/>
          </p:nvSpPr>
          <p:spPr bwMode="auto">
            <a:xfrm>
              <a:off x="7389813"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Read Data 2 </a:t>
              </a:r>
            </a:p>
          </p:txBody>
        </p:sp>
        <p:cxnSp>
          <p:nvCxnSpPr>
            <p:cNvPr id="63" name="Straight Connector 62">
              <a:extLst>
                <a:ext uri="{FF2B5EF4-FFF2-40B4-BE49-F238E27FC236}">
                  <a16:creationId xmlns:a16="http://schemas.microsoft.com/office/drawing/2014/main" id="{82BC8D1C-D48D-4CBC-9EBA-2D52F55126B5}"/>
                </a:ext>
              </a:extLst>
            </p:cNvPr>
            <p:cNvCxnSpPr/>
            <p:nvPr/>
          </p:nvCxnSpPr>
          <p:spPr bwMode="auto">
            <a:xfrm>
              <a:off x="2560638" y="5304691"/>
              <a:ext cx="139700" cy="246118"/>
            </a:xfrm>
            <a:prstGeom prst="line">
              <a:avLst/>
            </a:prstGeom>
            <a:noFill/>
            <a:ln w="19050" cap="flat" cmpd="sng" algn="ctr">
              <a:solidFill>
                <a:srgbClr val="FF0000"/>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36D7B20D-9014-4B40-8D16-699C2DA38508}"/>
                </a:ext>
              </a:extLst>
            </p:cNvPr>
            <p:cNvCxnSpPr/>
            <p:nvPr/>
          </p:nvCxnSpPr>
          <p:spPr bwMode="auto">
            <a:xfrm>
              <a:off x="1968500" y="5308257"/>
              <a:ext cx="5937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5" name="Curved Connector 2">
              <a:extLst>
                <a:ext uri="{FF2B5EF4-FFF2-40B4-BE49-F238E27FC236}">
                  <a16:creationId xmlns:a16="http://schemas.microsoft.com/office/drawing/2014/main" id="{3C238BF3-7071-4B5B-B00E-89F8207F295B}"/>
                </a:ext>
              </a:extLst>
            </p:cNvPr>
            <p:cNvCxnSpPr>
              <a:stCxn id="153" idx="2"/>
              <a:endCxn id="43" idx="0"/>
            </p:cNvCxnSpPr>
            <p:nvPr/>
          </p:nvCxnSpPr>
          <p:spPr bwMode="auto">
            <a:xfrm rot="16200000" flipH="1">
              <a:off x="4070855" y="3752212"/>
              <a:ext cx="335304" cy="1616311"/>
            </a:xfrm>
            <a:prstGeom prst="curvedConnector3">
              <a:avLst>
                <a:gd name="adj1" fmla="val 50000"/>
              </a:avLst>
            </a:prstGeom>
            <a:noFill/>
            <a:ln w="19050" cap="flat" cmpd="sng" algn="ctr">
              <a:solidFill>
                <a:schemeClr val="bg1">
                  <a:lumMod val="50000"/>
                </a:schemeClr>
              </a:solidFill>
              <a:prstDash val="solid"/>
              <a:round/>
              <a:headEnd type="none" w="med" len="med"/>
              <a:tailEnd type="triangle" w="lg" len="lg"/>
            </a:ln>
            <a:effectLst/>
          </p:spPr>
        </p:cxnSp>
      </p:grpSp>
    </p:spTree>
    <p:extLst>
      <p:ext uri="{BB962C8B-B14F-4D97-AF65-F5344CB8AC3E}">
        <p14:creationId xmlns:p14="http://schemas.microsoft.com/office/powerpoint/2010/main" val="2127944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Basic Write Transfer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413970"/>
            <a:ext cx="11180763" cy="4086225"/>
          </a:xfrm>
        </p:spPr>
        <p:txBody>
          <a:bodyPr wrap="square" numCol="1" anchor="t" anchorCtr="0" compatLnSpc="1">
            <a:prstTxWarp prst="textNoShape">
              <a:avLst/>
            </a:prstTxWarp>
          </a:bodyPr>
          <a:lstStyle/>
          <a:p>
            <a:r>
              <a:rPr lang="en-US" dirty="0"/>
              <a:t>Consider a simple write transfer with no wait states:</a:t>
            </a:r>
            <a:endParaRPr lang="en-US" altLang="en-US" dirty="0">
              <a:ea typeface="ＭＳ Ｐゴシック" panose="020B0600070205080204" pitchFamily="34" charset="-128"/>
            </a:endParaRPr>
          </a:p>
          <a:p>
            <a:pPr lvl="1"/>
            <a:r>
              <a:rPr lang="en-US" dirty="0"/>
              <a:t>The address phase: The master drives the address and control signals onto the bus after the rising edge of HCLK and sets HWRITE to one.</a:t>
            </a:r>
            <a:endParaRPr lang="en-US" altLang="en-US" dirty="0">
              <a:ea typeface="ＭＳ Ｐゴシック" panose="020B0600070205080204" pitchFamily="34" charset="-128"/>
            </a:endParaRPr>
          </a:p>
          <a:p>
            <a:pPr lvl="1"/>
            <a:r>
              <a:rPr lang="en-US" dirty="0"/>
              <a:t>The data phase: The slave samples the address and control information </a:t>
            </a:r>
            <a:r>
              <a:rPr lang="en-US" dirty="0">
                <a:solidFill>
                  <a:schemeClr val="tx1"/>
                </a:solidFill>
              </a:rPr>
              <a:t>and </a:t>
            </a:r>
            <a:r>
              <a:rPr lang="en-GB" dirty="0">
                <a:solidFill>
                  <a:schemeClr val="tx1"/>
                </a:solidFill>
              </a:rPr>
              <a:t>make </a:t>
            </a:r>
            <a:r>
              <a:rPr lang="en-US" dirty="0">
                <a:solidFill>
                  <a:schemeClr val="tx1"/>
                </a:solidFill>
              </a:rPr>
              <a:t>data available at HRDATA </a:t>
            </a:r>
            <a:r>
              <a:rPr lang="en-US" dirty="0"/>
              <a:t>before driving the </a:t>
            </a:r>
            <a:r>
              <a:rPr lang="en-GB" dirty="0"/>
              <a:t>appropriate HREADY response</a:t>
            </a:r>
            <a:r>
              <a:rPr lang="en-GB" sz="1600" dirty="0"/>
              <a:t>.</a:t>
            </a:r>
            <a:endParaRPr lang="en-US" altLang="en-US" dirty="0">
              <a:ea typeface="ＭＳ Ｐゴシック" panose="020B0600070205080204" pitchFamily="34" charset="-128"/>
            </a:endParaRPr>
          </a:p>
        </p:txBody>
      </p:sp>
      <p:grpSp>
        <p:nvGrpSpPr>
          <p:cNvPr id="5" name="Group 2">
            <a:extLst>
              <a:ext uri="{FF2B5EF4-FFF2-40B4-BE49-F238E27FC236}">
                <a16:creationId xmlns:a16="http://schemas.microsoft.com/office/drawing/2014/main" id="{7D34DF38-D907-48A4-AC54-3FBEEA827D34}"/>
              </a:ext>
            </a:extLst>
          </p:cNvPr>
          <p:cNvGrpSpPr>
            <a:grpSpLocks/>
          </p:cNvGrpSpPr>
          <p:nvPr/>
        </p:nvGrpSpPr>
        <p:grpSpPr bwMode="auto">
          <a:xfrm>
            <a:off x="314248" y="3231243"/>
            <a:ext cx="11055264" cy="3060700"/>
            <a:chOff x="269875" y="2768598"/>
            <a:chExt cx="8294688" cy="3480976"/>
          </a:xfrm>
        </p:grpSpPr>
        <p:grpSp>
          <p:nvGrpSpPr>
            <p:cNvPr id="6" name="Group 459">
              <a:extLst>
                <a:ext uri="{FF2B5EF4-FFF2-40B4-BE49-F238E27FC236}">
                  <a16:creationId xmlns:a16="http://schemas.microsoft.com/office/drawing/2014/main" id="{9AD6445A-C21D-41CB-97A2-ADCCC9B2450B}"/>
                </a:ext>
              </a:extLst>
            </p:cNvPr>
            <p:cNvGrpSpPr>
              <a:grpSpLocks/>
            </p:cNvGrpSpPr>
            <p:nvPr/>
          </p:nvGrpSpPr>
          <p:grpSpPr bwMode="auto">
            <a:xfrm>
              <a:off x="2562225" y="2768598"/>
              <a:ext cx="4695825" cy="3480976"/>
              <a:chOff x="2462216" y="3348039"/>
              <a:chExt cx="5094528" cy="2894876"/>
            </a:xfrm>
          </p:grpSpPr>
          <p:cxnSp>
            <p:nvCxnSpPr>
              <p:cNvPr id="119" name="Straight Connector 118">
                <a:extLst>
                  <a:ext uri="{FF2B5EF4-FFF2-40B4-BE49-F238E27FC236}">
                    <a16:creationId xmlns:a16="http://schemas.microsoft.com/office/drawing/2014/main" id="{D6BD71F4-95E7-4C16-ADFD-78BEF7C9A9BE}"/>
                  </a:ext>
                </a:extLst>
              </p:cNvPr>
              <p:cNvCxnSpPr/>
              <p:nvPr/>
            </p:nvCxnSpPr>
            <p:spPr bwMode="auto">
              <a:xfrm>
                <a:off x="2462216" y="3348039"/>
                <a:ext cx="0" cy="285884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0" name="Straight Connector 119">
                <a:extLst>
                  <a:ext uri="{FF2B5EF4-FFF2-40B4-BE49-F238E27FC236}">
                    <a16:creationId xmlns:a16="http://schemas.microsoft.com/office/drawing/2014/main" id="{94F7E02D-FBFC-4847-8470-333073DFA0D3}"/>
                  </a:ext>
                </a:extLst>
              </p:cNvPr>
              <p:cNvCxnSpPr/>
              <p:nvPr/>
            </p:nvCxnSpPr>
            <p:spPr bwMode="auto">
              <a:xfrm>
                <a:off x="4163837" y="3348039"/>
                <a:ext cx="0" cy="2894876"/>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1" name="Straight Connector 120">
                <a:extLst>
                  <a:ext uri="{FF2B5EF4-FFF2-40B4-BE49-F238E27FC236}">
                    <a16:creationId xmlns:a16="http://schemas.microsoft.com/office/drawing/2014/main" id="{1D9EA0E9-5A5F-4740-9367-B3CA291647D3}"/>
                  </a:ext>
                </a:extLst>
              </p:cNvPr>
              <p:cNvCxnSpPr/>
              <p:nvPr/>
            </p:nvCxnSpPr>
            <p:spPr bwMode="auto">
              <a:xfrm>
                <a:off x="5867180" y="3348039"/>
                <a:ext cx="0" cy="2894876"/>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2" name="Straight Connector 121">
                <a:extLst>
                  <a:ext uri="{FF2B5EF4-FFF2-40B4-BE49-F238E27FC236}">
                    <a16:creationId xmlns:a16="http://schemas.microsoft.com/office/drawing/2014/main" id="{189EE87D-97BB-4307-B5B0-086BBED3219D}"/>
                  </a:ext>
                </a:extLst>
              </p:cNvPr>
              <p:cNvCxnSpPr/>
              <p:nvPr/>
            </p:nvCxnSpPr>
            <p:spPr bwMode="auto">
              <a:xfrm>
                <a:off x="7556744" y="3348039"/>
                <a:ext cx="0" cy="2858840"/>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4">
              <a:extLst>
                <a:ext uri="{FF2B5EF4-FFF2-40B4-BE49-F238E27FC236}">
                  <a16:creationId xmlns:a16="http://schemas.microsoft.com/office/drawing/2014/main" id="{FD287B36-E343-4C88-8618-CA177041FEE9}"/>
                </a:ext>
              </a:extLst>
            </p:cNvPr>
            <p:cNvGrpSpPr>
              <a:grpSpLocks/>
            </p:cNvGrpSpPr>
            <p:nvPr/>
          </p:nvGrpSpPr>
          <p:grpSpPr bwMode="auto">
            <a:xfrm>
              <a:off x="2647076" y="3565069"/>
              <a:ext cx="1566553" cy="827650"/>
              <a:chOff x="1877573" y="4312685"/>
              <a:chExt cx="622154" cy="692931"/>
            </a:xfrm>
            <a:solidFill>
              <a:schemeClr val="accent3">
                <a:lumMod val="40000"/>
                <a:lumOff val="60000"/>
              </a:schemeClr>
            </a:solidFill>
          </p:grpSpPr>
          <p:sp>
            <p:nvSpPr>
              <p:cNvPr id="110" name="Rectangle 109">
                <a:extLst>
                  <a:ext uri="{FF2B5EF4-FFF2-40B4-BE49-F238E27FC236}">
                    <a16:creationId xmlns:a16="http://schemas.microsoft.com/office/drawing/2014/main" id="{FB814ECE-1AF8-4FB4-8493-AD8A4772C79E}"/>
                  </a:ext>
                </a:extLst>
              </p:cNvPr>
              <p:cNvSpPr/>
              <p:nvPr/>
            </p:nvSpPr>
            <p:spPr bwMode="auto">
              <a:xfrm>
                <a:off x="1922398" y="4312685"/>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1" name="Isosceles Triangle 110">
                <a:extLst>
                  <a:ext uri="{FF2B5EF4-FFF2-40B4-BE49-F238E27FC236}">
                    <a16:creationId xmlns:a16="http://schemas.microsoft.com/office/drawing/2014/main" id="{880F5D83-45C0-432A-BA3F-B2714C53B11A}"/>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2" name="Isosceles Triangle 111">
                <a:extLst>
                  <a:ext uri="{FF2B5EF4-FFF2-40B4-BE49-F238E27FC236}">
                    <a16:creationId xmlns:a16="http://schemas.microsoft.com/office/drawing/2014/main" id="{3C5B8102-560F-49CC-AB45-415FDA4C7349}"/>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13" name="Straight Connector 112">
                <a:extLst>
                  <a:ext uri="{FF2B5EF4-FFF2-40B4-BE49-F238E27FC236}">
                    <a16:creationId xmlns:a16="http://schemas.microsoft.com/office/drawing/2014/main" id="{AF0B2B2F-BD7E-4EC6-BBBD-D785A5926EEA}"/>
                  </a:ext>
                </a:extLst>
              </p:cNvPr>
              <p:cNvCxnSpPr>
                <a:stCxn id="11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AE85A868-9605-411C-9CE5-327664EDBD03}"/>
                  </a:ext>
                </a:extLst>
              </p:cNvPr>
              <p:cNvCxnSpPr>
                <a:stCxn id="111" idx="0"/>
                <a:endCxn id="11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528F59AF-A74C-4939-87B2-E68C35466133}"/>
                  </a:ext>
                </a:extLst>
              </p:cNvPr>
              <p:cNvCxnSpPr>
                <a:stCxn id="11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00842303-1AC3-4F79-AA2B-1F7C97635126}"/>
                  </a:ext>
                </a:extLst>
              </p:cNvPr>
              <p:cNvCxnSpPr>
                <a:endCxn id="11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73547DF7-F846-4DD0-863E-291DEC10B4F8}"/>
                  </a:ext>
                </a:extLst>
              </p:cNvPr>
              <p:cNvCxnSpPr>
                <a:stCxn id="111" idx="4"/>
                <a:endCxn id="11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DB21C510-2F97-4815-90F3-9D6A54A0E546}"/>
                  </a:ext>
                </a:extLst>
              </p:cNvPr>
              <p:cNvCxnSpPr>
                <a:stCxn id="11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8" name="Rectangle 7">
              <a:extLst>
                <a:ext uri="{FF2B5EF4-FFF2-40B4-BE49-F238E27FC236}">
                  <a16:creationId xmlns:a16="http://schemas.microsoft.com/office/drawing/2014/main" id="{5DD16FC0-D547-47D8-8A5B-EA7D2E650D3B}"/>
                </a:ext>
              </a:extLst>
            </p:cNvPr>
            <p:cNvSpPr/>
            <p:nvPr/>
          </p:nvSpPr>
          <p:spPr bwMode="auto">
            <a:xfrm>
              <a:off x="4295775" y="4137156"/>
              <a:ext cx="4243388" cy="254574"/>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 name="Isosceles Triangle 8">
              <a:extLst>
                <a:ext uri="{FF2B5EF4-FFF2-40B4-BE49-F238E27FC236}">
                  <a16:creationId xmlns:a16="http://schemas.microsoft.com/office/drawing/2014/main" id="{23C9FE77-9C9C-4DD5-90CC-A5C16CC8DBBE}"/>
                </a:ext>
              </a:extLst>
            </p:cNvPr>
            <p:cNvSpPr/>
            <p:nvPr/>
          </p:nvSpPr>
          <p:spPr bwMode="auto">
            <a:xfrm rot="16200000">
              <a:off x="4128007" y="4223962"/>
              <a:ext cx="254574"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 name="Straight Connector 9">
              <a:extLst>
                <a:ext uri="{FF2B5EF4-FFF2-40B4-BE49-F238E27FC236}">
                  <a16:creationId xmlns:a16="http://schemas.microsoft.com/office/drawing/2014/main" id="{F4D21F6F-22AC-4C87-A901-EFDD18C8C6BD}"/>
                </a:ext>
              </a:extLst>
            </p:cNvPr>
            <p:cNvCxnSpPr>
              <a:stCxn id="9" idx="4"/>
            </p:cNvCxnSpPr>
            <p:nvPr/>
          </p:nvCxnSpPr>
          <p:spPr bwMode="auto">
            <a:xfrm flipH="1">
              <a:off x="4214813" y="4137156"/>
              <a:ext cx="80962" cy="12819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E380B67-CC76-42C6-89C6-CD51118D3588}"/>
                </a:ext>
              </a:extLst>
            </p:cNvPr>
            <p:cNvCxnSpPr>
              <a:stCxn id="9" idx="0"/>
              <a:endCxn id="9" idx="2"/>
            </p:cNvCxnSpPr>
            <p:nvPr/>
          </p:nvCxnSpPr>
          <p:spPr bwMode="auto">
            <a:xfrm>
              <a:off x="4214813" y="4265346"/>
              <a:ext cx="80962" cy="126384"/>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DCA69AEF-EA84-4068-AAEA-94023713587D}"/>
                </a:ext>
              </a:extLst>
            </p:cNvPr>
            <p:cNvCxnSpPr>
              <a:stCxn id="9" idx="4"/>
            </p:cNvCxnSpPr>
            <p:nvPr/>
          </p:nvCxnSpPr>
          <p:spPr bwMode="auto">
            <a:xfrm flipV="1">
              <a:off x="4295775" y="4137156"/>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B5E46924-04B6-4947-A3AD-F9A1DD1EA6AF}"/>
                </a:ext>
              </a:extLst>
            </p:cNvPr>
            <p:cNvCxnSpPr>
              <a:stCxn id="9" idx="2"/>
            </p:cNvCxnSpPr>
            <p:nvPr/>
          </p:nvCxnSpPr>
          <p:spPr bwMode="auto">
            <a:xfrm flipV="1">
              <a:off x="4295775" y="4391730"/>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098C6158-F8AB-4D17-8A81-21920A75A0FA}"/>
                </a:ext>
              </a:extLst>
            </p:cNvPr>
            <p:cNvSpPr/>
            <p:nvPr/>
          </p:nvSpPr>
          <p:spPr bwMode="auto">
            <a:xfrm>
              <a:off x="1985963" y="4137156"/>
              <a:ext cx="577850" cy="254574"/>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 name="Isosceles Triangle 14">
              <a:extLst>
                <a:ext uri="{FF2B5EF4-FFF2-40B4-BE49-F238E27FC236}">
                  <a16:creationId xmlns:a16="http://schemas.microsoft.com/office/drawing/2014/main" id="{4567E89F-8B8C-44AA-B599-0003E98705B9}"/>
                </a:ext>
              </a:extLst>
            </p:cNvPr>
            <p:cNvSpPr/>
            <p:nvPr/>
          </p:nvSpPr>
          <p:spPr bwMode="auto">
            <a:xfrm rot="5400000">
              <a:off x="2477007" y="4223962"/>
              <a:ext cx="254574"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6" name="Straight Connector 15">
              <a:extLst>
                <a:ext uri="{FF2B5EF4-FFF2-40B4-BE49-F238E27FC236}">
                  <a16:creationId xmlns:a16="http://schemas.microsoft.com/office/drawing/2014/main" id="{F4DE65C8-8DD0-49BA-8F6B-8E1F7F5BCDDC}"/>
                </a:ext>
              </a:extLst>
            </p:cNvPr>
            <p:cNvCxnSpPr>
              <a:stCxn id="15" idx="2"/>
            </p:cNvCxnSpPr>
            <p:nvPr/>
          </p:nvCxnSpPr>
          <p:spPr bwMode="auto">
            <a:xfrm>
              <a:off x="2563813" y="4137156"/>
              <a:ext cx="80962" cy="1281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D05B589-1859-4322-81D8-ACE56C0FADED}"/>
                </a:ext>
              </a:extLst>
            </p:cNvPr>
            <p:cNvCxnSpPr>
              <a:endCxn id="15" idx="4"/>
            </p:cNvCxnSpPr>
            <p:nvPr/>
          </p:nvCxnSpPr>
          <p:spPr bwMode="auto">
            <a:xfrm flipH="1">
              <a:off x="2563813" y="4265346"/>
              <a:ext cx="80962" cy="12638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8" name="Group 17">
              <a:extLst>
                <a:ext uri="{FF2B5EF4-FFF2-40B4-BE49-F238E27FC236}">
                  <a16:creationId xmlns:a16="http://schemas.microsoft.com/office/drawing/2014/main" id="{78D7BD8A-9708-4BE7-8527-4691AC925F77}"/>
                </a:ext>
              </a:extLst>
            </p:cNvPr>
            <p:cNvGrpSpPr/>
            <p:nvPr/>
          </p:nvGrpSpPr>
          <p:grpSpPr>
            <a:xfrm>
              <a:off x="1986341" y="4136681"/>
              <a:ext cx="577306" cy="256041"/>
              <a:chOff x="103594" y="4438608"/>
              <a:chExt cx="1376015" cy="300057"/>
            </a:xfrm>
            <a:solidFill>
              <a:schemeClr val="accent3">
                <a:lumMod val="40000"/>
                <a:lumOff val="60000"/>
              </a:schemeClr>
            </a:solidFill>
          </p:grpSpPr>
          <p:cxnSp>
            <p:nvCxnSpPr>
              <p:cNvPr id="108" name="Straight Connector 107">
                <a:extLst>
                  <a:ext uri="{FF2B5EF4-FFF2-40B4-BE49-F238E27FC236}">
                    <a16:creationId xmlns:a16="http://schemas.microsoft.com/office/drawing/2014/main" id="{1EAA3443-EDCC-469F-B484-CE9D0E18DDFA}"/>
                  </a:ext>
                </a:extLst>
              </p:cNvPr>
              <p:cNvCxnSpPr>
                <a:endCxn id="15"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1899D5C8-2E94-48A7-BB60-DB74CBF6E3BB}"/>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9" name="Group 4">
              <a:extLst>
                <a:ext uri="{FF2B5EF4-FFF2-40B4-BE49-F238E27FC236}">
                  <a16:creationId xmlns:a16="http://schemas.microsoft.com/office/drawing/2014/main" id="{3226EA81-E441-4F20-8836-E7DAB5C6CE88}"/>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99" name="Rectangle 98">
                <a:extLst>
                  <a:ext uri="{FF2B5EF4-FFF2-40B4-BE49-F238E27FC236}">
                    <a16:creationId xmlns:a16="http://schemas.microsoft.com/office/drawing/2014/main" id="{C8DA1AAF-0254-402C-86EA-1E1E7847AF31}"/>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0" name="Isosceles Triangle 99">
                <a:extLst>
                  <a:ext uri="{FF2B5EF4-FFF2-40B4-BE49-F238E27FC236}">
                    <a16:creationId xmlns:a16="http://schemas.microsoft.com/office/drawing/2014/main" id="{C5A9957E-BAAD-4FAB-A12B-236B6B67161A}"/>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1" name="Isosceles Triangle 100">
                <a:extLst>
                  <a:ext uri="{FF2B5EF4-FFF2-40B4-BE49-F238E27FC236}">
                    <a16:creationId xmlns:a16="http://schemas.microsoft.com/office/drawing/2014/main" id="{4CF67965-3606-4807-874E-E5D5FF4E208D}"/>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2" name="Straight Connector 101">
                <a:extLst>
                  <a:ext uri="{FF2B5EF4-FFF2-40B4-BE49-F238E27FC236}">
                    <a16:creationId xmlns:a16="http://schemas.microsoft.com/office/drawing/2014/main" id="{DBD57BC9-7F80-4FA4-A983-0D4FDEF353A2}"/>
                  </a:ext>
                </a:extLst>
              </p:cNvPr>
              <p:cNvCxnSpPr>
                <a:stCxn id="10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9736F1E5-9A21-41FF-BBA2-B16525A566AD}"/>
                  </a:ext>
                </a:extLst>
              </p:cNvPr>
              <p:cNvCxnSpPr>
                <a:stCxn id="100" idx="0"/>
                <a:endCxn id="10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35A1A875-1121-4854-A2AF-8D1D149303A9}"/>
                  </a:ext>
                </a:extLst>
              </p:cNvPr>
              <p:cNvCxnSpPr>
                <a:stCxn id="10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BDF0235B-6C1B-47B6-A34F-09A7EF584367}"/>
                  </a:ext>
                </a:extLst>
              </p:cNvPr>
              <p:cNvCxnSpPr>
                <a:endCxn id="10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20283323-D673-46BF-AC03-DB1C3E0DFB88}"/>
                  </a:ext>
                </a:extLst>
              </p:cNvPr>
              <p:cNvCxnSpPr>
                <a:stCxn id="100" idx="4"/>
                <a:endCxn id="10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F85BE1AC-51F0-4776-9173-B5AF8E289D7C}"/>
                  </a:ext>
                </a:extLst>
              </p:cNvPr>
              <p:cNvCxnSpPr>
                <a:stCxn id="10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0" name="Rectangle 19">
              <a:extLst>
                <a:ext uri="{FF2B5EF4-FFF2-40B4-BE49-F238E27FC236}">
                  <a16:creationId xmlns:a16="http://schemas.microsoft.com/office/drawing/2014/main" id="{6859D4EC-062B-491D-A014-3D5D42D9F120}"/>
                </a:ext>
              </a:extLst>
            </p:cNvPr>
            <p:cNvSpPr/>
            <p:nvPr/>
          </p:nvSpPr>
          <p:spPr bwMode="auto">
            <a:xfrm>
              <a:off x="4295775" y="4767271"/>
              <a:ext cx="1403350"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1" name="Isosceles Triangle 20">
              <a:extLst>
                <a:ext uri="{FF2B5EF4-FFF2-40B4-BE49-F238E27FC236}">
                  <a16:creationId xmlns:a16="http://schemas.microsoft.com/office/drawing/2014/main" id="{4828663D-8C37-4E35-B7F0-603566462ECA}"/>
                </a:ext>
              </a:extLst>
            </p:cNvPr>
            <p:cNvSpPr/>
            <p:nvPr/>
          </p:nvSpPr>
          <p:spPr bwMode="auto">
            <a:xfrm rot="16200000">
              <a:off x="4127104" y="4854980"/>
              <a:ext cx="25637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2" name="Isosceles Triangle 21">
              <a:extLst>
                <a:ext uri="{FF2B5EF4-FFF2-40B4-BE49-F238E27FC236}">
                  <a16:creationId xmlns:a16="http://schemas.microsoft.com/office/drawing/2014/main" id="{2943B0AB-1D42-4D0D-AF21-2F752D218072}"/>
                </a:ext>
              </a:extLst>
            </p:cNvPr>
            <p:cNvSpPr/>
            <p:nvPr/>
          </p:nvSpPr>
          <p:spPr bwMode="auto">
            <a:xfrm rot="5400000">
              <a:off x="5612210" y="4854186"/>
              <a:ext cx="25637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3" name="Straight Connector 22">
              <a:extLst>
                <a:ext uri="{FF2B5EF4-FFF2-40B4-BE49-F238E27FC236}">
                  <a16:creationId xmlns:a16="http://schemas.microsoft.com/office/drawing/2014/main" id="{C60EEE31-B237-4A3C-BB28-146D437D9017}"/>
                </a:ext>
              </a:extLst>
            </p:cNvPr>
            <p:cNvCxnSpPr>
              <a:stCxn id="21" idx="4"/>
            </p:cNvCxnSpPr>
            <p:nvPr/>
          </p:nvCxnSpPr>
          <p:spPr bwMode="auto">
            <a:xfrm flipH="1">
              <a:off x="4214813" y="4767271"/>
              <a:ext cx="80962"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7F9F1C21-D6C1-471D-8887-5CC462DC5F2E}"/>
                </a:ext>
              </a:extLst>
            </p:cNvPr>
            <p:cNvCxnSpPr>
              <a:stCxn id="21" idx="0"/>
              <a:endCxn id="21" idx="2"/>
            </p:cNvCxnSpPr>
            <p:nvPr/>
          </p:nvCxnSpPr>
          <p:spPr bwMode="auto">
            <a:xfrm>
              <a:off x="4214813" y="4895460"/>
              <a:ext cx="80962"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383D0469-CDF2-4978-B6BA-E76B0C2102B8}"/>
                </a:ext>
              </a:extLst>
            </p:cNvPr>
            <p:cNvCxnSpPr>
              <a:stCxn id="22" idx="2"/>
            </p:cNvCxnSpPr>
            <p:nvPr/>
          </p:nvCxnSpPr>
          <p:spPr bwMode="auto">
            <a:xfrm>
              <a:off x="5699125" y="4767271"/>
              <a:ext cx="82550"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060F5150-4FF2-4C8F-A944-C3E4F1A56BE6}"/>
                </a:ext>
              </a:extLst>
            </p:cNvPr>
            <p:cNvCxnSpPr>
              <a:endCxn id="22" idx="4"/>
            </p:cNvCxnSpPr>
            <p:nvPr/>
          </p:nvCxnSpPr>
          <p:spPr bwMode="auto">
            <a:xfrm flipH="1">
              <a:off x="5699125" y="4895460"/>
              <a:ext cx="82550"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DA15275-CEA7-44D1-8126-D12E67D34A31}"/>
                </a:ext>
              </a:extLst>
            </p:cNvPr>
            <p:cNvCxnSpPr>
              <a:stCxn id="21" idx="4"/>
              <a:endCxn id="22" idx="2"/>
            </p:cNvCxnSpPr>
            <p:nvPr/>
          </p:nvCxnSpPr>
          <p:spPr bwMode="auto">
            <a:xfrm>
              <a:off x="4295775" y="4767271"/>
              <a:ext cx="1403350"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49D4E8FA-8743-4B5D-AFAF-CD90FEBB322D}"/>
                </a:ext>
              </a:extLst>
            </p:cNvPr>
            <p:cNvCxnSpPr/>
            <p:nvPr/>
          </p:nvCxnSpPr>
          <p:spPr bwMode="auto">
            <a:xfrm>
              <a:off x="4295775" y="5034483"/>
              <a:ext cx="1403350"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29" name="Rectangle 28">
              <a:extLst>
                <a:ext uri="{FF2B5EF4-FFF2-40B4-BE49-F238E27FC236}">
                  <a16:creationId xmlns:a16="http://schemas.microsoft.com/office/drawing/2014/main" id="{0BE67B9C-BEB6-4562-A65B-92794DC4DACA}"/>
                </a:ext>
              </a:extLst>
            </p:cNvPr>
            <p:cNvSpPr/>
            <p:nvPr/>
          </p:nvSpPr>
          <p:spPr bwMode="auto">
            <a:xfrm>
              <a:off x="5864225" y="4767271"/>
              <a:ext cx="2684463"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30" name="Isosceles Triangle 29">
              <a:extLst>
                <a:ext uri="{FF2B5EF4-FFF2-40B4-BE49-F238E27FC236}">
                  <a16:creationId xmlns:a16="http://schemas.microsoft.com/office/drawing/2014/main" id="{F9D57549-616C-4F38-85A5-84E4C2A95155}"/>
                </a:ext>
              </a:extLst>
            </p:cNvPr>
            <p:cNvSpPr/>
            <p:nvPr/>
          </p:nvSpPr>
          <p:spPr bwMode="auto">
            <a:xfrm rot="16200000">
              <a:off x="5694760" y="4854186"/>
              <a:ext cx="25637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31" name="Straight Connector 30">
              <a:extLst>
                <a:ext uri="{FF2B5EF4-FFF2-40B4-BE49-F238E27FC236}">
                  <a16:creationId xmlns:a16="http://schemas.microsoft.com/office/drawing/2014/main" id="{715DEE63-5078-4B4F-91E2-46209D5CAA9C}"/>
                </a:ext>
              </a:extLst>
            </p:cNvPr>
            <p:cNvCxnSpPr>
              <a:stCxn id="30" idx="4"/>
            </p:cNvCxnSpPr>
            <p:nvPr/>
          </p:nvCxnSpPr>
          <p:spPr bwMode="auto">
            <a:xfrm flipH="1">
              <a:off x="5781675" y="4767271"/>
              <a:ext cx="82550"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118D01EC-B805-4A98-B4E8-6DCF221F7D44}"/>
                </a:ext>
              </a:extLst>
            </p:cNvPr>
            <p:cNvCxnSpPr>
              <a:stCxn id="30" idx="0"/>
              <a:endCxn id="30" idx="2"/>
            </p:cNvCxnSpPr>
            <p:nvPr/>
          </p:nvCxnSpPr>
          <p:spPr bwMode="auto">
            <a:xfrm>
              <a:off x="5781675" y="4895460"/>
              <a:ext cx="82550"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67847AAB-B13D-4D7F-868B-F845025E4259}"/>
                </a:ext>
              </a:extLst>
            </p:cNvPr>
            <p:cNvCxnSpPr>
              <a:stCxn id="30" idx="4"/>
            </p:cNvCxnSpPr>
            <p:nvPr/>
          </p:nvCxnSpPr>
          <p:spPr bwMode="auto">
            <a:xfrm>
              <a:off x="5864225" y="4767271"/>
              <a:ext cx="2674938"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D0A949C9-14CD-42CE-8776-AF106A5149CB}"/>
                </a:ext>
              </a:extLst>
            </p:cNvPr>
            <p:cNvCxnSpPr>
              <a:stCxn id="30" idx="2"/>
            </p:cNvCxnSpPr>
            <p:nvPr/>
          </p:nvCxnSpPr>
          <p:spPr bwMode="auto">
            <a:xfrm>
              <a:off x="5864225" y="5023650"/>
              <a:ext cx="2674938"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72CC2AFD-0F04-4279-BCEB-A4AB0A0FCF58}"/>
                </a:ext>
              </a:extLst>
            </p:cNvPr>
            <p:cNvSpPr/>
            <p:nvPr/>
          </p:nvSpPr>
          <p:spPr bwMode="auto">
            <a:xfrm>
              <a:off x="1985963" y="4767271"/>
              <a:ext cx="577850"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36" name="Isosceles Triangle 35">
              <a:extLst>
                <a:ext uri="{FF2B5EF4-FFF2-40B4-BE49-F238E27FC236}">
                  <a16:creationId xmlns:a16="http://schemas.microsoft.com/office/drawing/2014/main" id="{EB4851D6-18B1-43DD-8783-74778E374127}"/>
                </a:ext>
              </a:extLst>
            </p:cNvPr>
            <p:cNvSpPr/>
            <p:nvPr/>
          </p:nvSpPr>
          <p:spPr bwMode="auto">
            <a:xfrm rot="5400000">
              <a:off x="2476104" y="4854980"/>
              <a:ext cx="25637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37" name="Straight Connector 36">
              <a:extLst>
                <a:ext uri="{FF2B5EF4-FFF2-40B4-BE49-F238E27FC236}">
                  <a16:creationId xmlns:a16="http://schemas.microsoft.com/office/drawing/2014/main" id="{4AC7F938-53E8-4CB8-830C-0AAE054A5D0E}"/>
                </a:ext>
              </a:extLst>
            </p:cNvPr>
            <p:cNvCxnSpPr>
              <a:stCxn id="36" idx="2"/>
            </p:cNvCxnSpPr>
            <p:nvPr/>
          </p:nvCxnSpPr>
          <p:spPr bwMode="auto">
            <a:xfrm>
              <a:off x="2563813" y="4767271"/>
              <a:ext cx="80962" cy="12818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D9A796D9-CC90-445C-98BF-3A684FCBE3B0}"/>
                </a:ext>
              </a:extLst>
            </p:cNvPr>
            <p:cNvCxnSpPr>
              <a:endCxn id="36" idx="4"/>
            </p:cNvCxnSpPr>
            <p:nvPr/>
          </p:nvCxnSpPr>
          <p:spPr bwMode="auto">
            <a:xfrm flipH="1">
              <a:off x="2563813" y="4895460"/>
              <a:ext cx="80962" cy="1281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9" name="Group 38">
              <a:extLst>
                <a:ext uri="{FF2B5EF4-FFF2-40B4-BE49-F238E27FC236}">
                  <a16:creationId xmlns:a16="http://schemas.microsoft.com/office/drawing/2014/main" id="{448D9123-690E-42A0-B0AF-98FFA2C38A05}"/>
                </a:ext>
              </a:extLst>
            </p:cNvPr>
            <p:cNvGrpSpPr/>
            <p:nvPr/>
          </p:nvGrpSpPr>
          <p:grpSpPr>
            <a:xfrm>
              <a:off x="1986341" y="4767969"/>
              <a:ext cx="577306" cy="256041"/>
              <a:chOff x="103594" y="4438608"/>
              <a:chExt cx="1376015" cy="300057"/>
            </a:xfrm>
            <a:solidFill>
              <a:schemeClr val="accent2">
                <a:lumMod val="20000"/>
                <a:lumOff val="80000"/>
              </a:schemeClr>
            </a:solidFill>
          </p:grpSpPr>
          <p:cxnSp>
            <p:nvCxnSpPr>
              <p:cNvPr id="97" name="Straight Connector 96">
                <a:extLst>
                  <a:ext uri="{FF2B5EF4-FFF2-40B4-BE49-F238E27FC236}">
                    <a16:creationId xmlns:a16="http://schemas.microsoft.com/office/drawing/2014/main" id="{363D0ACE-7C6E-424A-B768-67E3EDF51515}"/>
                  </a:ext>
                </a:extLst>
              </p:cNvPr>
              <p:cNvCxnSpPr>
                <a:endCxn id="36"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E7FA5F9F-FD6F-437A-B9B0-A2D7E6F216FA}"/>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40" name="Straight Connector 39">
              <a:extLst>
                <a:ext uri="{FF2B5EF4-FFF2-40B4-BE49-F238E27FC236}">
                  <a16:creationId xmlns:a16="http://schemas.microsoft.com/office/drawing/2014/main" id="{FF4CC4F6-EBE6-4B41-A24F-0DCD34F8AA03}"/>
                </a:ext>
              </a:extLst>
            </p:cNvPr>
            <p:cNvCxnSpPr/>
            <p:nvPr/>
          </p:nvCxnSpPr>
          <p:spPr bwMode="auto">
            <a:xfrm>
              <a:off x="2667000" y="5314333"/>
              <a:ext cx="1454150" cy="0"/>
            </a:xfrm>
            <a:prstGeom prst="line">
              <a:avLst/>
            </a:prstGeom>
            <a:noFill/>
            <a:ln w="19050" cap="flat" cmpd="sng" algn="ctr">
              <a:solidFill>
                <a:srgbClr val="FF0000"/>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AC714CB1-466D-44FF-B190-7A378C06F130}"/>
                </a:ext>
              </a:extLst>
            </p:cNvPr>
            <p:cNvCxnSpPr/>
            <p:nvPr/>
          </p:nvCxnSpPr>
          <p:spPr bwMode="auto">
            <a:xfrm>
              <a:off x="1985963" y="5558074"/>
              <a:ext cx="584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D05B55BE-BF1E-46E8-91F4-DF2031490FF2}"/>
                </a:ext>
              </a:extLst>
            </p:cNvPr>
            <p:cNvCxnSpPr/>
            <p:nvPr/>
          </p:nvCxnSpPr>
          <p:spPr bwMode="auto">
            <a:xfrm>
              <a:off x="4117975" y="5314333"/>
              <a:ext cx="139700" cy="247352"/>
            </a:xfrm>
            <a:prstGeom prst="line">
              <a:avLst/>
            </a:prstGeom>
            <a:noFill/>
            <a:ln w="19050" cap="flat" cmpd="sng" algn="ctr">
              <a:solidFill>
                <a:srgbClr val="FF0000"/>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E5F0E310-8242-48A6-AC81-1974BD07369E}"/>
                </a:ext>
              </a:extLst>
            </p:cNvPr>
            <p:cNvCxnSpPr/>
            <p:nvPr/>
          </p:nvCxnSpPr>
          <p:spPr bwMode="auto">
            <a:xfrm flipH="1">
              <a:off x="2560638" y="5314333"/>
              <a:ext cx="112712" cy="245546"/>
            </a:xfrm>
            <a:prstGeom prst="line">
              <a:avLst/>
            </a:prstGeom>
            <a:noFill/>
            <a:ln w="19050" cap="flat" cmpd="sng" algn="ctr">
              <a:solidFill>
                <a:srgbClr val="FF0000"/>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211FB2CF-CA83-4712-81D9-A24495AF856D}"/>
                </a:ext>
              </a:extLst>
            </p:cNvPr>
            <p:cNvCxnSpPr/>
            <p:nvPr/>
          </p:nvCxnSpPr>
          <p:spPr bwMode="auto">
            <a:xfrm>
              <a:off x="1985963" y="5818064"/>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5" name="TextBox 333">
              <a:extLst>
                <a:ext uri="{FF2B5EF4-FFF2-40B4-BE49-F238E27FC236}">
                  <a16:creationId xmlns:a16="http://schemas.microsoft.com/office/drawing/2014/main" id="{A43B5C57-39D4-4986-9E6A-F964091E3F10}"/>
                </a:ext>
              </a:extLst>
            </p:cNvPr>
            <p:cNvSpPr txBox="1">
              <a:spLocks noChangeArrowheads="1"/>
            </p:cNvSpPr>
            <p:nvPr/>
          </p:nvSpPr>
          <p:spPr bwMode="auto">
            <a:xfrm>
              <a:off x="282575" y="4110038"/>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HADDR [31:0]</a:t>
              </a:r>
            </a:p>
          </p:txBody>
        </p:sp>
        <p:sp>
          <p:nvSpPr>
            <p:cNvPr id="46" name="TextBox 334">
              <a:extLst>
                <a:ext uri="{FF2B5EF4-FFF2-40B4-BE49-F238E27FC236}">
                  <a16:creationId xmlns:a16="http://schemas.microsoft.com/office/drawing/2014/main" id="{C12A77D3-4F0E-4CF6-8FF4-FDF480DFB103}"/>
                </a:ext>
              </a:extLst>
            </p:cNvPr>
            <p:cNvSpPr txBox="1">
              <a:spLocks noChangeArrowheads="1"/>
            </p:cNvSpPr>
            <p:nvPr/>
          </p:nvSpPr>
          <p:spPr bwMode="auto">
            <a:xfrm>
              <a:off x="269875" y="5289550"/>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HWRITE</a:t>
              </a:r>
            </a:p>
          </p:txBody>
        </p:sp>
        <p:sp>
          <p:nvSpPr>
            <p:cNvPr id="47" name="TextBox 335">
              <a:extLst>
                <a:ext uri="{FF2B5EF4-FFF2-40B4-BE49-F238E27FC236}">
                  <a16:creationId xmlns:a16="http://schemas.microsoft.com/office/drawing/2014/main" id="{51A363E2-43A4-48AA-8278-04E5FA32596F}"/>
                </a:ext>
              </a:extLst>
            </p:cNvPr>
            <p:cNvSpPr txBox="1">
              <a:spLocks noChangeArrowheads="1"/>
            </p:cNvSpPr>
            <p:nvPr/>
          </p:nvSpPr>
          <p:spPr bwMode="auto">
            <a:xfrm>
              <a:off x="282575" y="4691063"/>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HWDATA [31:0]</a:t>
              </a:r>
            </a:p>
          </p:txBody>
        </p:sp>
        <p:sp>
          <p:nvSpPr>
            <p:cNvPr id="48" name="TextBox 336">
              <a:extLst>
                <a:ext uri="{FF2B5EF4-FFF2-40B4-BE49-F238E27FC236}">
                  <a16:creationId xmlns:a16="http://schemas.microsoft.com/office/drawing/2014/main" id="{277C4340-29F7-41B4-83F4-E20C47629F64}"/>
                </a:ext>
              </a:extLst>
            </p:cNvPr>
            <p:cNvSpPr txBox="1">
              <a:spLocks noChangeArrowheads="1"/>
            </p:cNvSpPr>
            <p:nvPr/>
          </p:nvSpPr>
          <p:spPr bwMode="auto">
            <a:xfrm>
              <a:off x="282575" y="5838825"/>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HREADY</a:t>
              </a:r>
            </a:p>
          </p:txBody>
        </p:sp>
        <p:sp>
          <p:nvSpPr>
            <p:cNvPr id="49" name="TextBox 362">
              <a:extLst>
                <a:ext uri="{FF2B5EF4-FFF2-40B4-BE49-F238E27FC236}">
                  <a16:creationId xmlns:a16="http://schemas.microsoft.com/office/drawing/2014/main" id="{629A1C54-45B3-481E-B7B7-C48DC163C468}"/>
                </a:ext>
              </a:extLst>
            </p:cNvPr>
            <p:cNvSpPr txBox="1">
              <a:spLocks noChangeArrowheads="1"/>
            </p:cNvSpPr>
            <p:nvPr/>
          </p:nvSpPr>
          <p:spPr bwMode="auto">
            <a:xfrm>
              <a:off x="4379913" y="4716673"/>
              <a:ext cx="1355725"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Write Data 0 </a:t>
              </a:r>
            </a:p>
          </p:txBody>
        </p:sp>
        <p:grpSp>
          <p:nvGrpSpPr>
            <p:cNvPr id="50" name="Group 464">
              <a:extLst>
                <a:ext uri="{FF2B5EF4-FFF2-40B4-BE49-F238E27FC236}">
                  <a16:creationId xmlns:a16="http://schemas.microsoft.com/office/drawing/2014/main" id="{D9F6235B-F0E8-431C-AB29-5EA6D7E557CE}"/>
                </a:ext>
              </a:extLst>
            </p:cNvPr>
            <p:cNvGrpSpPr>
              <a:grpSpLocks/>
            </p:cNvGrpSpPr>
            <p:nvPr/>
          </p:nvGrpSpPr>
          <p:grpSpPr bwMode="auto">
            <a:xfrm>
              <a:off x="1985963" y="2960688"/>
              <a:ext cx="6562725" cy="246062"/>
              <a:chOff x="2181070" y="3570514"/>
              <a:chExt cx="6178115" cy="246193"/>
            </a:xfrm>
          </p:grpSpPr>
          <p:cxnSp>
            <p:nvCxnSpPr>
              <p:cNvPr id="80" name="Straight Connector 79">
                <a:extLst>
                  <a:ext uri="{FF2B5EF4-FFF2-40B4-BE49-F238E27FC236}">
                    <a16:creationId xmlns:a16="http://schemas.microsoft.com/office/drawing/2014/main" id="{0187C82F-A389-4AF7-A0AC-D964E890C212}"/>
                  </a:ext>
                </a:extLst>
              </p:cNvPr>
              <p:cNvCxnSpPr/>
              <p:nvPr/>
            </p:nvCxnSpPr>
            <p:spPr bwMode="auto">
              <a:xfrm>
                <a:off x="2722066"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B9557EE7-A3C5-4328-BFF5-A85A9FDFEC93}"/>
                  </a:ext>
                </a:extLst>
              </p:cNvPr>
              <p:cNvCxnSpPr/>
              <p:nvPr/>
            </p:nvCxnSpPr>
            <p:spPr bwMode="auto">
              <a:xfrm>
                <a:off x="3467803"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1AEC80AD-0643-4537-B459-CDC0C240F3F5}"/>
                  </a:ext>
                </a:extLst>
              </p:cNvPr>
              <p:cNvCxnSpPr/>
              <p:nvPr/>
            </p:nvCxnSpPr>
            <p:spPr bwMode="auto">
              <a:xfrm>
                <a:off x="3467803"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B7F2C0C4-F93E-41FC-B655-80CC88721C74}"/>
                  </a:ext>
                </a:extLst>
              </p:cNvPr>
              <p:cNvCxnSpPr/>
              <p:nvPr/>
            </p:nvCxnSpPr>
            <p:spPr bwMode="auto">
              <a:xfrm>
                <a:off x="4203080"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A27E66C4-A899-42E4-B99C-65D76F5C3189}"/>
                  </a:ext>
                </a:extLst>
              </p:cNvPr>
              <p:cNvCxnSpPr/>
              <p:nvPr/>
            </p:nvCxnSpPr>
            <p:spPr bwMode="auto">
              <a:xfrm>
                <a:off x="4192619"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586D5CD4-01E0-4FA9-A628-6355DE98CF24}"/>
                  </a:ext>
                </a:extLst>
              </p:cNvPr>
              <p:cNvCxnSpPr/>
              <p:nvPr/>
            </p:nvCxnSpPr>
            <p:spPr bwMode="auto">
              <a:xfrm>
                <a:off x="4938356"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A92CCF7A-84B3-473E-A4F7-858AAC4572FD}"/>
                  </a:ext>
                </a:extLst>
              </p:cNvPr>
              <p:cNvCxnSpPr/>
              <p:nvPr/>
            </p:nvCxnSpPr>
            <p:spPr bwMode="auto">
              <a:xfrm>
                <a:off x="4938356"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D67D3B3D-5645-4248-AF95-8AE3B15D49D4}"/>
                  </a:ext>
                </a:extLst>
              </p:cNvPr>
              <p:cNvCxnSpPr/>
              <p:nvPr/>
            </p:nvCxnSpPr>
            <p:spPr bwMode="auto">
              <a:xfrm>
                <a:off x="5673632"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33B532C5-C741-49FE-BA3F-8F88A8ACE347}"/>
                  </a:ext>
                </a:extLst>
              </p:cNvPr>
              <p:cNvCxnSpPr/>
              <p:nvPr/>
            </p:nvCxnSpPr>
            <p:spPr bwMode="auto">
              <a:xfrm>
                <a:off x="5663172"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ADC5BB42-F302-4F09-A325-1A67C80E66B6}"/>
                  </a:ext>
                </a:extLst>
              </p:cNvPr>
              <p:cNvCxnSpPr/>
              <p:nvPr/>
            </p:nvCxnSpPr>
            <p:spPr bwMode="auto">
              <a:xfrm>
                <a:off x="6408909"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08EFF572-35AA-4448-A23A-7D90BA3CA179}"/>
                  </a:ext>
                </a:extLst>
              </p:cNvPr>
              <p:cNvCxnSpPr/>
              <p:nvPr/>
            </p:nvCxnSpPr>
            <p:spPr bwMode="auto">
              <a:xfrm>
                <a:off x="6408909"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BB487D8F-7854-416A-AA15-B5173A3E87CC}"/>
                  </a:ext>
                </a:extLst>
              </p:cNvPr>
              <p:cNvCxnSpPr/>
              <p:nvPr/>
            </p:nvCxnSpPr>
            <p:spPr bwMode="auto">
              <a:xfrm>
                <a:off x="7144185"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EBBA5501-E836-426C-9C30-D4471F711395}"/>
                  </a:ext>
                </a:extLst>
              </p:cNvPr>
              <p:cNvCxnSpPr/>
              <p:nvPr/>
            </p:nvCxnSpPr>
            <p:spPr bwMode="auto">
              <a:xfrm>
                <a:off x="7133724"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BABBD976-489C-4D76-990D-A944A5427B35}"/>
                  </a:ext>
                </a:extLst>
              </p:cNvPr>
              <p:cNvCxnSpPr/>
              <p:nvPr/>
            </p:nvCxnSpPr>
            <p:spPr bwMode="auto">
              <a:xfrm>
                <a:off x="7879462"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BE07B65F-F0F4-4180-B4F5-6EFD0D5DCFF8}"/>
                  </a:ext>
                </a:extLst>
              </p:cNvPr>
              <p:cNvCxnSpPr/>
              <p:nvPr/>
            </p:nvCxnSpPr>
            <p:spPr bwMode="auto">
              <a:xfrm>
                <a:off x="7879462" y="3817288"/>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9E38C16A-3FCE-489E-821A-4F78293030D8}"/>
                  </a:ext>
                </a:extLst>
              </p:cNvPr>
              <p:cNvCxnSpPr/>
              <p:nvPr/>
            </p:nvCxnSpPr>
            <p:spPr bwMode="auto">
              <a:xfrm>
                <a:off x="2181070" y="3817288"/>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163E0BF-2C06-4E2B-8698-1BFBD49D42AB}"/>
                  </a:ext>
                </a:extLst>
              </p:cNvPr>
              <p:cNvCxnSpPr/>
              <p:nvPr/>
            </p:nvCxnSpPr>
            <p:spPr bwMode="auto">
              <a:xfrm>
                <a:off x="2722066"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51" name="TextBox 482">
              <a:extLst>
                <a:ext uri="{FF2B5EF4-FFF2-40B4-BE49-F238E27FC236}">
                  <a16:creationId xmlns:a16="http://schemas.microsoft.com/office/drawing/2014/main" id="{6985DF7F-94FC-47A8-8700-1E293496A137}"/>
                </a:ext>
              </a:extLst>
            </p:cNvPr>
            <p:cNvSpPr txBox="1">
              <a:spLocks noChangeArrowheads="1"/>
            </p:cNvSpPr>
            <p:nvPr/>
          </p:nvSpPr>
          <p:spPr bwMode="auto">
            <a:xfrm>
              <a:off x="990600" y="2928938"/>
              <a:ext cx="728663"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HCLK</a:t>
              </a:r>
            </a:p>
          </p:txBody>
        </p:sp>
        <p:grpSp>
          <p:nvGrpSpPr>
            <p:cNvPr id="52" name="Group 4">
              <a:extLst>
                <a:ext uri="{FF2B5EF4-FFF2-40B4-BE49-F238E27FC236}">
                  <a16:creationId xmlns:a16="http://schemas.microsoft.com/office/drawing/2014/main" id="{2DD13CEC-093E-42EA-9EAD-D036444051A2}"/>
                </a:ext>
              </a:extLst>
            </p:cNvPr>
            <p:cNvGrpSpPr>
              <a:grpSpLocks/>
            </p:cNvGrpSpPr>
            <p:nvPr/>
          </p:nvGrpSpPr>
          <p:grpSpPr bwMode="auto">
            <a:xfrm>
              <a:off x="2647076" y="3539771"/>
              <a:ext cx="1566553" cy="878242"/>
              <a:chOff x="1877573" y="4791246"/>
              <a:chExt cx="622154" cy="735288"/>
            </a:xfrm>
            <a:solidFill>
              <a:schemeClr val="accent5">
                <a:lumMod val="40000"/>
                <a:lumOff val="60000"/>
              </a:schemeClr>
            </a:solidFill>
          </p:grpSpPr>
          <p:sp>
            <p:nvSpPr>
              <p:cNvPr id="71" name="Rectangle 70">
                <a:extLst>
                  <a:ext uri="{FF2B5EF4-FFF2-40B4-BE49-F238E27FC236}">
                    <a16:creationId xmlns:a16="http://schemas.microsoft.com/office/drawing/2014/main" id="{2B51FE23-19ED-4020-A40B-2BE695F91A5E}"/>
                  </a:ext>
                </a:extLst>
              </p:cNvPr>
              <p:cNvSpPr/>
              <p:nvPr/>
            </p:nvSpPr>
            <p:spPr bwMode="auto">
              <a:xfrm>
                <a:off x="1922398" y="5312165"/>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2" name="Isosceles Triangle 71">
                <a:extLst>
                  <a:ext uri="{FF2B5EF4-FFF2-40B4-BE49-F238E27FC236}">
                    <a16:creationId xmlns:a16="http://schemas.microsoft.com/office/drawing/2014/main" id="{9D9F5816-C0C3-432B-9F54-E593740DE6DF}"/>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3" name="Isosceles Triangle 72">
                <a:extLst>
                  <a:ext uri="{FF2B5EF4-FFF2-40B4-BE49-F238E27FC236}">
                    <a16:creationId xmlns:a16="http://schemas.microsoft.com/office/drawing/2014/main" id="{6EF50612-CC1D-4E89-B084-0107BB7D4910}"/>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74" name="Straight Connector 73">
                <a:extLst>
                  <a:ext uri="{FF2B5EF4-FFF2-40B4-BE49-F238E27FC236}">
                    <a16:creationId xmlns:a16="http://schemas.microsoft.com/office/drawing/2014/main" id="{6A575188-4E10-4299-9BC9-18509F408395}"/>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5DF8D0F3-8407-40E4-8609-AA43A71A7BE0}"/>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4BB734D0-CC01-4A29-8902-F7E1829DE958}"/>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A0E6CB49-61DB-4D96-AB09-A9903283627E}"/>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0118E3BE-DD70-4713-BFFA-6CEB893AA712}"/>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51B86924-506D-4C4F-BB6D-086066A5C3D7}"/>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3" name="Rectangle 52">
              <a:extLst>
                <a:ext uri="{FF2B5EF4-FFF2-40B4-BE49-F238E27FC236}">
                  <a16:creationId xmlns:a16="http://schemas.microsoft.com/office/drawing/2014/main" id="{5A94033A-F4A4-4032-8924-A2237B831636}"/>
                </a:ext>
              </a:extLst>
            </p:cNvPr>
            <p:cNvSpPr/>
            <p:nvPr/>
          </p:nvSpPr>
          <p:spPr bwMode="auto">
            <a:xfrm>
              <a:off x="4295775" y="3539541"/>
              <a:ext cx="4252913" cy="256379"/>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54" name="Isosceles Triangle 53">
              <a:extLst>
                <a:ext uri="{FF2B5EF4-FFF2-40B4-BE49-F238E27FC236}">
                  <a16:creationId xmlns:a16="http://schemas.microsoft.com/office/drawing/2014/main" id="{B28762B0-DBDE-4F8E-9567-957B69296D23}"/>
                </a:ext>
              </a:extLst>
            </p:cNvPr>
            <p:cNvSpPr/>
            <p:nvPr/>
          </p:nvSpPr>
          <p:spPr bwMode="auto">
            <a:xfrm rot="16200000">
              <a:off x="4127104" y="3627250"/>
              <a:ext cx="256379"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55" name="Straight Connector 54">
              <a:extLst>
                <a:ext uri="{FF2B5EF4-FFF2-40B4-BE49-F238E27FC236}">
                  <a16:creationId xmlns:a16="http://schemas.microsoft.com/office/drawing/2014/main" id="{6F478C09-C946-44F8-A4E3-14C5CBC906E9}"/>
                </a:ext>
              </a:extLst>
            </p:cNvPr>
            <p:cNvCxnSpPr>
              <a:stCxn id="54" idx="4"/>
            </p:cNvCxnSpPr>
            <p:nvPr/>
          </p:nvCxnSpPr>
          <p:spPr bwMode="auto">
            <a:xfrm flipH="1">
              <a:off x="4214813" y="3539541"/>
              <a:ext cx="80962" cy="129995"/>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AC52E224-0185-4C1B-97A3-BB5A95E62455}"/>
                </a:ext>
              </a:extLst>
            </p:cNvPr>
            <p:cNvCxnSpPr>
              <a:stCxn id="54" idx="0"/>
              <a:endCxn id="54" idx="2"/>
            </p:cNvCxnSpPr>
            <p:nvPr/>
          </p:nvCxnSpPr>
          <p:spPr bwMode="auto">
            <a:xfrm>
              <a:off x="4214813" y="3669536"/>
              <a:ext cx="80962" cy="126384"/>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07C8FF07-8654-4E1D-9815-D5E1695CBC42}"/>
                </a:ext>
              </a:extLst>
            </p:cNvPr>
            <p:cNvCxnSpPr>
              <a:stCxn id="54" idx="4"/>
            </p:cNvCxnSpPr>
            <p:nvPr/>
          </p:nvCxnSpPr>
          <p:spPr bwMode="auto">
            <a:xfrm flipV="1">
              <a:off x="4295775" y="3539541"/>
              <a:ext cx="4252913" cy="0"/>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3D3794B-DAA1-46AE-8F8F-C59DFCDC26F6}"/>
                </a:ext>
              </a:extLst>
            </p:cNvPr>
            <p:cNvCxnSpPr>
              <a:stCxn id="54" idx="2"/>
            </p:cNvCxnSpPr>
            <p:nvPr/>
          </p:nvCxnSpPr>
          <p:spPr bwMode="auto">
            <a:xfrm flipV="1">
              <a:off x="4295775" y="3795920"/>
              <a:ext cx="4243388" cy="0"/>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59" name="Rectangle 58">
              <a:extLst>
                <a:ext uri="{FF2B5EF4-FFF2-40B4-BE49-F238E27FC236}">
                  <a16:creationId xmlns:a16="http://schemas.microsoft.com/office/drawing/2014/main" id="{C0AE505B-9939-49BB-907D-C50090000344}"/>
                </a:ext>
              </a:extLst>
            </p:cNvPr>
            <p:cNvSpPr/>
            <p:nvPr/>
          </p:nvSpPr>
          <p:spPr bwMode="auto">
            <a:xfrm>
              <a:off x="1985963" y="3539541"/>
              <a:ext cx="577850" cy="256379"/>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60" name="Isosceles Triangle 59">
              <a:extLst>
                <a:ext uri="{FF2B5EF4-FFF2-40B4-BE49-F238E27FC236}">
                  <a16:creationId xmlns:a16="http://schemas.microsoft.com/office/drawing/2014/main" id="{EFE286DF-0E56-4CA9-B619-E202AA190DB1}"/>
                </a:ext>
              </a:extLst>
            </p:cNvPr>
            <p:cNvSpPr/>
            <p:nvPr/>
          </p:nvSpPr>
          <p:spPr bwMode="auto">
            <a:xfrm rot="5400000">
              <a:off x="2476104" y="3627250"/>
              <a:ext cx="256379"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61" name="Straight Connector 60">
              <a:extLst>
                <a:ext uri="{FF2B5EF4-FFF2-40B4-BE49-F238E27FC236}">
                  <a16:creationId xmlns:a16="http://schemas.microsoft.com/office/drawing/2014/main" id="{7AEDFFFE-9085-489A-8A07-1EBA35884E03}"/>
                </a:ext>
              </a:extLst>
            </p:cNvPr>
            <p:cNvCxnSpPr>
              <a:stCxn id="60" idx="2"/>
            </p:cNvCxnSpPr>
            <p:nvPr/>
          </p:nvCxnSpPr>
          <p:spPr bwMode="auto">
            <a:xfrm>
              <a:off x="2563813" y="3539541"/>
              <a:ext cx="80962" cy="12999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E3C66573-39AD-464F-BF46-1EA2C2A50771}"/>
                </a:ext>
              </a:extLst>
            </p:cNvPr>
            <p:cNvCxnSpPr>
              <a:endCxn id="60" idx="4"/>
            </p:cNvCxnSpPr>
            <p:nvPr/>
          </p:nvCxnSpPr>
          <p:spPr bwMode="auto">
            <a:xfrm flipH="1">
              <a:off x="2563813" y="3669536"/>
              <a:ext cx="80962" cy="12638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3" name="Group 62">
              <a:extLst>
                <a:ext uri="{FF2B5EF4-FFF2-40B4-BE49-F238E27FC236}">
                  <a16:creationId xmlns:a16="http://schemas.microsoft.com/office/drawing/2014/main" id="{455F4D86-76B1-47EE-A5DA-FD7412F3108B}"/>
                </a:ext>
              </a:extLst>
            </p:cNvPr>
            <p:cNvGrpSpPr/>
            <p:nvPr/>
          </p:nvGrpSpPr>
          <p:grpSpPr>
            <a:xfrm>
              <a:off x="1986341" y="3539781"/>
              <a:ext cx="577306" cy="256041"/>
              <a:chOff x="103594" y="4438608"/>
              <a:chExt cx="1376015" cy="300057"/>
            </a:xfrm>
            <a:solidFill>
              <a:schemeClr val="accent5">
                <a:lumMod val="40000"/>
                <a:lumOff val="60000"/>
              </a:schemeClr>
            </a:solidFill>
          </p:grpSpPr>
          <p:cxnSp>
            <p:nvCxnSpPr>
              <p:cNvPr id="69" name="Straight Connector 68">
                <a:extLst>
                  <a:ext uri="{FF2B5EF4-FFF2-40B4-BE49-F238E27FC236}">
                    <a16:creationId xmlns:a16="http://schemas.microsoft.com/office/drawing/2014/main" id="{78178475-932B-48FE-915F-1FB0B2C5EDEB}"/>
                  </a:ext>
                </a:extLst>
              </p:cNvPr>
              <p:cNvCxnSpPr>
                <a:endCxn id="60"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7B1B7D81-31FB-4042-8A7A-178498C5276A}"/>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64" name="TextBox 527">
              <a:extLst>
                <a:ext uri="{FF2B5EF4-FFF2-40B4-BE49-F238E27FC236}">
                  <a16:creationId xmlns:a16="http://schemas.microsoft.com/office/drawing/2014/main" id="{3FB60C77-5224-4B20-862E-B4CB0BF47F74}"/>
                </a:ext>
              </a:extLst>
            </p:cNvPr>
            <p:cNvSpPr txBox="1">
              <a:spLocks noChangeArrowheads="1"/>
            </p:cNvSpPr>
            <p:nvPr/>
          </p:nvSpPr>
          <p:spPr bwMode="auto">
            <a:xfrm>
              <a:off x="282575" y="3513138"/>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CONTROL</a:t>
              </a:r>
            </a:p>
          </p:txBody>
        </p:sp>
        <p:sp>
          <p:nvSpPr>
            <p:cNvPr id="65" name="TextBox 528">
              <a:extLst>
                <a:ext uri="{FF2B5EF4-FFF2-40B4-BE49-F238E27FC236}">
                  <a16:creationId xmlns:a16="http://schemas.microsoft.com/office/drawing/2014/main" id="{08751332-E444-45B0-9DB8-3B99C5AADE53}"/>
                </a:ext>
              </a:extLst>
            </p:cNvPr>
            <p:cNvSpPr txBox="1">
              <a:spLocks noChangeArrowheads="1"/>
            </p:cNvSpPr>
            <p:nvPr/>
          </p:nvSpPr>
          <p:spPr bwMode="auto">
            <a:xfrm>
              <a:off x="2908301" y="3513138"/>
              <a:ext cx="1236662"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0 </a:t>
              </a:r>
            </a:p>
          </p:txBody>
        </p:sp>
        <p:cxnSp>
          <p:nvCxnSpPr>
            <p:cNvPr id="66" name="Straight Connector 65">
              <a:extLst>
                <a:ext uri="{FF2B5EF4-FFF2-40B4-BE49-F238E27FC236}">
                  <a16:creationId xmlns:a16="http://schemas.microsoft.com/office/drawing/2014/main" id="{02333D00-529D-4FA8-AF44-609A3789C25C}"/>
                </a:ext>
              </a:extLst>
            </p:cNvPr>
            <p:cNvCxnSpPr/>
            <p:nvPr/>
          </p:nvCxnSpPr>
          <p:spPr bwMode="auto">
            <a:xfrm>
              <a:off x="4257675" y="5558074"/>
              <a:ext cx="430688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7" name="Curved Connector 120">
              <a:extLst>
                <a:ext uri="{FF2B5EF4-FFF2-40B4-BE49-F238E27FC236}">
                  <a16:creationId xmlns:a16="http://schemas.microsoft.com/office/drawing/2014/main" id="{641527C1-1ECC-40A3-991A-3F89E823C15D}"/>
                </a:ext>
              </a:extLst>
            </p:cNvPr>
            <p:cNvCxnSpPr/>
            <p:nvPr/>
          </p:nvCxnSpPr>
          <p:spPr bwMode="auto">
            <a:xfrm rot="16200000" flipH="1">
              <a:off x="4063275" y="3760848"/>
              <a:ext cx="353875" cy="1619250"/>
            </a:xfrm>
            <a:prstGeom prst="curvedConnector3">
              <a:avLst>
                <a:gd name="adj1" fmla="val 32058"/>
              </a:avLst>
            </a:prstGeom>
            <a:noFill/>
            <a:ln w="19050" cap="flat" cmpd="sng" algn="ctr">
              <a:solidFill>
                <a:schemeClr val="bg1">
                  <a:lumMod val="50000"/>
                </a:schemeClr>
              </a:solidFill>
              <a:prstDash val="solid"/>
              <a:round/>
              <a:headEnd type="none" w="med" len="med"/>
              <a:tailEnd type="triangle" w="lg" len="lg"/>
            </a:ln>
            <a:effectLst/>
          </p:spPr>
        </p:cxnSp>
        <p:sp>
          <p:nvSpPr>
            <p:cNvPr id="68" name="TextBox 358">
              <a:extLst>
                <a:ext uri="{FF2B5EF4-FFF2-40B4-BE49-F238E27FC236}">
                  <a16:creationId xmlns:a16="http://schemas.microsoft.com/office/drawing/2014/main" id="{A8BB76F4-431B-492B-BCC7-047B00E2608C}"/>
                </a:ext>
              </a:extLst>
            </p:cNvPr>
            <p:cNvSpPr txBox="1">
              <a:spLocks noChangeArrowheads="1"/>
            </p:cNvSpPr>
            <p:nvPr/>
          </p:nvSpPr>
          <p:spPr bwMode="auto">
            <a:xfrm>
              <a:off x="2840832" y="4085558"/>
              <a:ext cx="1236662"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0 </a:t>
              </a:r>
            </a:p>
          </p:txBody>
        </p:sp>
      </p:grpSp>
    </p:spTree>
    <p:extLst>
      <p:ext uri="{BB962C8B-B14F-4D97-AF65-F5344CB8AC3E}">
        <p14:creationId xmlns:p14="http://schemas.microsoft.com/office/powerpoint/2010/main" val="2242193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Basic Write Transfer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50952"/>
            <a:ext cx="11180763" cy="4086225"/>
          </a:xfrm>
        </p:spPr>
        <p:txBody>
          <a:bodyPr wrap="square" numCol="1" anchor="t" anchorCtr="0" compatLnSpc="1">
            <a:prstTxWarp prst="textNoShape">
              <a:avLst/>
            </a:prstTxWarp>
          </a:bodyPr>
          <a:lstStyle/>
          <a:p>
            <a:r>
              <a:rPr lang="en-US" dirty="0"/>
              <a:t>Consider a simple write transfer with no wait states:</a:t>
            </a:r>
            <a:endParaRPr lang="en-US" altLang="en-US" dirty="0">
              <a:ea typeface="ＭＳ Ｐゴシック" panose="020B0600070205080204" pitchFamily="34" charset="-128"/>
            </a:endParaRPr>
          </a:p>
          <a:p>
            <a:pPr lvl="1"/>
            <a:r>
              <a:rPr lang="en-US" dirty="0"/>
              <a:t>The address phase: The master drives the address and control signals onto the bus after the rising edge of HCLK and sets HWRITE to one.</a:t>
            </a:r>
            <a:endParaRPr lang="en-US" altLang="en-US" dirty="0">
              <a:ea typeface="ＭＳ Ｐゴシック" panose="020B0600070205080204" pitchFamily="34" charset="-128"/>
            </a:endParaRPr>
          </a:p>
          <a:p>
            <a:pPr lvl="1"/>
            <a:r>
              <a:rPr lang="en-US" dirty="0"/>
              <a:t>The data phase: The slave samples the address and control information </a:t>
            </a:r>
            <a:r>
              <a:rPr lang="en-US" dirty="0">
                <a:solidFill>
                  <a:schemeClr val="tx1"/>
                </a:solidFill>
              </a:rPr>
              <a:t>and </a:t>
            </a:r>
            <a:r>
              <a:rPr lang="en-GB" dirty="0">
                <a:solidFill>
                  <a:schemeClr val="tx1"/>
                </a:solidFill>
              </a:rPr>
              <a:t>make </a:t>
            </a:r>
            <a:r>
              <a:rPr lang="en-US" dirty="0">
                <a:solidFill>
                  <a:schemeClr val="tx1"/>
                </a:solidFill>
              </a:rPr>
              <a:t>data available at HRDATA </a:t>
            </a:r>
            <a:r>
              <a:rPr lang="en-US" dirty="0"/>
              <a:t>before driving the </a:t>
            </a:r>
            <a:r>
              <a:rPr lang="en-GB" dirty="0"/>
              <a:t>appropriate HREADY response</a:t>
            </a:r>
            <a:r>
              <a:rPr lang="en-GB" sz="1600" dirty="0"/>
              <a:t>.</a:t>
            </a:r>
            <a:endParaRPr lang="en-US" altLang="en-US" dirty="0">
              <a:ea typeface="ＭＳ Ｐゴシック" panose="020B0600070205080204" pitchFamily="34" charset="-128"/>
            </a:endParaRPr>
          </a:p>
        </p:txBody>
      </p:sp>
      <p:grpSp>
        <p:nvGrpSpPr>
          <p:cNvPr id="5" name="Group 2">
            <a:extLst>
              <a:ext uri="{FF2B5EF4-FFF2-40B4-BE49-F238E27FC236}">
                <a16:creationId xmlns:a16="http://schemas.microsoft.com/office/drawing/2014/main" id="{CB8E733A-6F6A-48DA-A30C-67DF7D4587D6}"/>
              </a:ext>
            </a:extLst>
          </p:cNvPr>
          <p:cNvGrpSpPr>
            <a:grpSpLocks/>
          </p:cNvGrpSpPr>
          <p:nvPr/>
        </p:nvGrpSpPr>
        <p:grpSpPr bwMode="auto">
          <a:xfrm>
            <a:off x="275059" y="3035300"/>
            <a:ext cx="11055264" cy="3060700"/>
            <a:chOff x="269875" y="2768598"/>
            <a:chExt cx="8294688" cy="3480976"/>
          </a:xfrm>
        </p:grpSpPr>
        <p:grpSp>
          <p:nvGrpSpPr>
            <p:cNvPr id="6" name="Group 459">
              <a:extLst>
                <a:ext uri="{FF2B5EF4-FFF2-40B4-BE49-F238E27FC236}">
                  <a16:creationId xmlns:a16="http://schemas.microsoft.com/office/drawing/2014/main" id="{F7ABE514-434C-4CF9-8A42-9B7F2CDD2AFA}"/>
                </a:ext>
              </a:extLst>
            </p:cNvPr>
            <p:cNvGrpSpPr>
              <a:grpSpLocks/>
            </p:cNvGrpSpPr>
            <p:nvPr/>
          </p:nvGrpSpPr>
          <p:grpSpPr bwMode="auto">
            <a:xfrm>
              <a:off x="2562225" y="2768598"/>
              <a:ext cx="4695825" cy="3480976"/>
              <a:chOff x="2462216" y="3348039"/>
              <a:chExt cx="5094528" cy="2894876"/>
            </a:xfrm>
          </p:grpSpPr>
          <p:cxnSp>
            <p:nvCxnSpPr>
              <p:cNvPr id="119" name="Straight Connector 118">
                <a:extLst>
                  <a:ext uri="{FF2B5EF4-FFF2-40B4-BE49-F238E27FC236}">
                    <a16:creationId xmlns:a16="http://schemas.microsoft.com/office/drawing/2014/main" id="{7CE54BE5-373B-4B99-AD70-1CA891A2D9EB}"/>
                  </a:ext>
                </a:extLst>
              </p:cNvPr>
              <p:cNvCxnSpPr/>
              <p:nvPr/>
            </p:nvCxnSpPr>
            <p:spPr bwMode="auto">
              <a:xfrm>
                <a:off x="2462216" y="3348039"/>
                <a:ext cx="0" cy="285884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0" name="Straight Connector 119">
                <a:extLst>
                  <a:ext uri="{FF2B5EF4-FFF2-40B4-BE49-F238E27FC236}">
                    <a16:creationId xmlns:a16="http://schemas.microsoft.com/office/drawing/2014/main" id="{29838FB3-2649-4AE4-AF91-B687E68EB6A6}"/>
                  </a:ext>
                </a:extLst>
              </p:cNvPr>
              <p:cNvCxnSpPr/>
              <p:nvPr/>
            </p:nvCxnSpPr>
            <p:spPr bwMode="auto">
              <a:xfrm>
                <a:off x="4163837" y="3348039"/>
                <a:ext cx="0" cy="2894876"/>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1" name="Straight Connector 120">
                <a:extLst>
                  <a:ext uri="{FF2B5EF4-FFF2-40B4-BE49-F238E27FC236}">
                    <a16:creationId xmlns:a16="http://schemas.microsoft.com/office/drawing/2014/main" id="{57F131E2-3689-494B-8CF0-AD222E0BB160}"/>
                  </a:ext>
                </a:extLst>
              </p:cNvPr>
              <p:cNvCxnSpPr/>
              <p:nvPr/>
            </p:nvCxnSpPr>
            <p:spPr bwMode="auto">
              <a:xfrm>
                <a:off x="5867180" y="3348039"/>
                <a:ext cx="0" cy="2894876"/>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2" name="Straight Connector 121">
                <a:extLst>
                  <a:ext uri="{FF2B5EF4-FFF2-40B4-BE49-F238E27FC236}">
                    <a16:creationId xmlns:a16="http://schemas.microsoft.com/office/drawing/2014/main" id="{96AD5C13-2AFA-4386-A0F1-CEF133AB4B2A}"/>
                  </a:ext>
                </a:extLst>
              </p:cNvPr>
              <p:cNvCxnSpPr/>
              <p:nvPr/>
            </p:nvCxnSpPr>
            <p:spPr bwMode="auto">
              <a:xfrm>
                <a:off x="7556744" y="3348039"/>
                <a:ext cx="0" cy="2858840"/>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4">
              <a:extLst>
                <a:ext uri="{FF2B5EF4-FFF2-40B4-BE49-F238E27FC236}">
                  <a16:creationId xmlns:a16="http://schemas.microsoft.com/office/drawing/2014/main" id="{C07FBF4C-E224-47FF-8F00-5918483F3409}"/>
                </a:ext>
              </a:extLst>
            </p:cNvPr>
            <p:cNvGrpSpPr>
              <a:grpSpLocks/>
            </p:cNvGrpSpPr>
            <p:nvPr/>
          </p:nvGrpSpPr>
          <p:grpSpPr bwMode="auto">
            <a:xfrm>
              <a:off x="2647076" y="3565069"/>
              <a:ext cx="1566553" cy="827650"/>
              <a:chOff x="1877573" y="4312685"/>
              <a:chExt cx="622154" cy="692931"/>
            </a:xfrm>
            <a:solidFill>
              <a:schemeClr val="accent3">
                <a:lumMod val="40000"/>
                <a:lumOff val="60000"/>
              </a:schemeClr>
            </a:solidFill>
          </p:grpSpPr>
          <p:sp>
            <p:nvSpPr>
              <p:cNvPr id="110" name="Rectangle 109">
                <a:extLst>
                  <a:ext uri="{FF2B5EF4-FFF2-40B4-BE49-F238E27FC236}">
                    <a16:creationId xmlns:a16="http://schemas.microsoft.com/office/drawing/2014/main" id="{33FE0011-34E0-4ADF-9B1B-6E98A74B7766}"/>
                  </a:ext>
                </a:extLst>
              </p:cNvPr>
              <p:cNvSpPr/>
              <p:nvPr/>
            </p:nvSpPr>
            <p:spPr bwMode="auto">
              <a:xfrm>
                <a:off x="1922398" y="4312685"/>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1" name="Isosceles Triangle 110">
                <a:extLst>
                  <a:ext uri="{FF2B5EF4-FFF2-40B4-BE49-F238E27FC236}">
                    <a16:creationId xmlns:a16="http://schemas.microsoft.com/office/drawing/2014/main" id="{ADB50334-888A-414E-A48F-103E4AC5887F}"/>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12" name="Isosceles Triangle 111">
                <a:extLst>
                  <a:ext uri="{FF2B5EF4-FFF2-40B4-BE49-F238E27FC236}">
                    <a16:creationId xmlns:a16="http://schemas.microsoft.com/office/drawing/2014/main" id="{0F4E3D15-D65E-41D5-9359-58C654E82364}"/>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13" name="Straight Connector 112">
                <a:extLst>
                  <a:ext uri="{FF2B5EF4-FFF2-40B4-BE49-F238E27FC236}">
                    <a16:creationId xmlns:a16="http://schemas.microsoft.com/office/drawing/2014/main" id="{A348EE3F-5100-424A-9992-D454DAE52BCA}"/>
                  </a:ext>
                </a:extLst>
              </p:cNvPr>
              <p:cNvCxnSpPr>
                <a:stCxn id="11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BCCF42A6-4B64-400A-9EB5-98C777A176D1}"/>
                  </a:ext>
                </a:extLst>
              </p:cNvPr>
              <p:cNvCxnSpPr>
                <a:stCxn id="111" idx="0"/>
                <a:endCxn id="11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F7A722A7-3358-4C52-A1CC-A4521D84FBBF}"/>
                  </a:ext>
                </a:extLst>
              </p:cNvPr>
              <p:cNvCxnSpPr>
                <a:stCxn id="11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B45C5747-F9E6-48FB-9AE1-0B56233CE7D1}"/>
                  </a:ext>
                </a:extLst>
              </p:cNvPr>
              <p:cNvCxnSpPr>
                <a:endCxn id="11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A18030C5-D47F-47A3-94DA-FDB3ECEA77F3}"/>
                  </a:ext>
                </a:extLst>
              </p:cNvPr>
              <p:cNvCxnSpPr>
                <a:stCxn id="111" idx="4"/>
                <a:endCxn id="11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5E1DF583-CC33-4F1D-BFA1-3C536DF11B6C}"/>
                  </a:ext>
                </a:extLst>
              </p:cNvPr>
              <p:cNvCxnSpPr>
                <a:stCxn id="11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8" name="Rectangle 7">
              <a:extLst>
                <a:ext uri="{FF2B5EF4-FFF2-40B4-BE49-F238E27FC236}">
                  <a16:creationId xmlns:a16="http://schemas.microsoft.com/office/drawing/2014/main" id="{6DA242CF-6E7F-4527-8DEE-C4072D467137}"/>
                </a:ext>
              </a:extLst>
            </p:cNvPr>
            <p:cNvSpPr/>
            <p:nvPr/>
          </p:nvSpPr>
          <p:spPr bwMode="auto">
            <a:xfrm>
              <a:off x="4295775" y="4137156"/>
              <a:ext cx="4243388" cy="254574"/>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 name="Isosceles Triangle 8">
              <a:extLst>
                <a:ext uri="{FF2B5EF4-FFF2-40B4-BE49-F238E27FC236}">
                  <a16:creationId xmlns:a16="http://schemas.microsoft.com/office/drawing/2014/main" id="{BBB85EB6-6C8C-4BCD-BCB9-167EB17BFB24}"/>
                </a:ext>
              </a:extLst>
            </p:cNvPr>
            <p:cNvSpPr/>
            <p:nvPr/>
          </p:nvSpPr>
          <p:spPr bwMode="auto">
            <a:xfrm rot="16200000">
              <a:off x="4128007" y="4223962"/>
              <a:ext cx="254574"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 name="Straight Connector 9">
              <a:extLst>
                <a:ext uri="{FF2B5EF4-FFF2-40B4-BE49-F238E27FC236}">
                  <a16:creationId xmlns:a16="http://schemas.microsoft.com/office/drawing/2014/main" id="{E711C8DD-8A32-4C65-907C-8AEBE1094B65}"/>
                </a:ext>
              </a:extLst>
            </p:cNvPr>
            <p:cNvCxnSpPr>
              <a:stCxn id="9" idx="4"/>
            </p:cNvCxnSpPr>
            <p:nvPr/>
          </p:nvCxnSpPr>
          <p:spPr bwMode="auto">
            <a:xfrm flipH="1">
              <a:off x="4214813" y="4137156"/>
              <a:ext cx="80962" cy="12819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F8BC3FC6-6D96-4EB9-B312-7CD5728CD70D}"/>
                </a:ext>
              </a:extLst>
            </p:cNvPr>
            <p:cNvCxnSpPr>
              <a:stCxn id="9" idx="0"/>
              <a:endCxn id="9" idx="2"/>
            </p:cNvCxnSpPr>
            <p:nvPr/>
          </p:nvCxnSpPr>
          <p:spPr bwMode="auto">
            <a:xfrm>
              <a:off x="4214813" y="4265346"/>
              <a:ext cx="80962" cy="126384"/>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C7D8E614-7D11-400B-8544-C7BDE1E58477}"/>
                </a:ext>
              </a:extLst>
            </p:cNvPr>
            <p:cNvCxnSpPr>
              <a:stCxn id="9" idx="4"/>
            </p:cNvCxnSpPr>
            <p:nvPr/>
          </p:nvCxnSpPr>
          <p:spPr bwMode="auto">
            <a:xfrm flipV="1">
              <a:off x="4295775" y="4137156"/>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D02B3186-A343-40C4-A641-B0FE494B6BC3}"/>
                </a:ext>
              </a:extLst>
            </p:cNvPr>
            <p:cNvCxnSpPr>
              <a:stCxn id="9" idx="2"/>
            </p:cNvCxnSpPr>
            <p:nvPr/>
          </p:nvCxnSpPr>
          <p:spPr bwMode="auto">
            <a:xfrm flipV="1">
              <a:off x="4295775" y="4391730"/>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8E804D25-2A9C-4B8D-9467-F1F37487784D}"/>
                </a:ext>
              </a:extLst>
            </p:cNvPr>
            <p:cNvSpPr/>
            <p:nvPr/>
          </p:nvSpPr>
          <p:spPr bwMode="auto">
            <a:xfrm>
              <a:off x="1985963" y="4137156"/>
              <a:ext cx="577850" cy="254574"/>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 name="Isosceles Triangle 14">
              <a:extLst>
                <a:ext uri="{FF2B5EF4-FFF2-40B4-BE49-F238E27FC236}">
                  <a16:creationId xmlns:a16="http://schemas.microsoft.com/office/drawing/2014/main" id="{6DD4654D-23CE-4729-B746-8CC7D0A20BC6}"/>
                </a:ext>
              </a:extLst>
            </p:cNvPr>
            <p:cNvSpPr/>
            <p:nvPr/>
          </p:nvSpPr>
          <p:spPr bwMode="auto">
            <a:xfrm rot="5400000">
              <a:off x="2477007" y="4223962"/>
              <a:ext cx="254574"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6" name="Straight Connector 15">
              <a:extLst>
                <a:ext uri="{FF2B5EF4-FFF2-40B4-BE49-F238E27FC236}">
                  <a16:creationId xmlns:a16="http://schemas.microsoft.com/office/drawing/2014/main" id="{D8114393-A673-418A-8FDF-441E7BEB542E}"/>
                </a:ext>
              </a:extLst>
            </p:cNvPr>
            <p:cNvCxnSpPr>
              <a:stCxn id="15" idx="2"/>
            </p:cNvCxnSpPr>
            <p:nvPr/>
          </p:nvCxnSpPr>
          <p:spPr bwMode="auto">
            <a:xfrm>
              <a:off x="2563813" y="4137156"/>
              <a:ext cx="80962" cy="1281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A6193E51-153F-49FA-A990-331E8FA70C48}"/>
                </a:ext>
              </a:extLst>
            </p:cNvPr>
            <p:cNvCxnSpPr>
              <a:endCxn id="15" idx="4"/>
            </p:cNvCxnSpPr>
            <p:nvPr/>
          </p:nvCxnSpPr>
          <p:spPr bwMode="auto">
            <a:xfrm flipH="1">
              <a:off x="2563813" y="4265346"/>
              <a:ext cx="80962" cy="12638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8" name="Group 17">
              <a:extLst>
                <a:ext uri="{FF2B5EF4-FFF2-40B4-BE49-F238E27FC236}">
                  <a16:creationId xmlns:a16="http://schemas.microsoft.com/office/drawing/2014/main" id="{2D7AD874-FF5D-4891-9AF9-F74216F15E1C}"/>
                </a:ext>
              </a:extLst>
            </p:cNvPr>
            <p:cNvGrpSpPr/>
            <p:nvPr/>
          </p:nvGrpSpPr>
          <p:grpSpPr>
            <a:xfrm>
              <a:off x="1986341" y="4136681"/>
              <a:ext cx="577306" cy="256041"/>
              <a:chOff x="103594" y="4438608"/>
              <a:chExt cx="1376015" cy="300057"/>
            </a:xfrm>
            <a:solidFill>
              <a:schemeClr val="accent3">
                <a:lumMod val="40000"/>
                <a:lumOff val="60000"/>
              </a:schemeClr>
            </a:solidFill>
          </p:grpSpPr>
          <p:cxnSp>
            <p:nvCxnSpPr>
              <p:cNvPr id="108" name="Straight Connector 107">
                <a:extLst>
                  <a:ext uri="{FF2B5EF4-FFF2-40B4-BE49-F238E27FC236}">
                    <a16:creationId xmlns:a16="http://schemas.microsoft.com/office/drawing/2014/main" id="{3DB98C70-5096-4DE9-987E-BD5F61236860}"/>
                  </a:ext>
                </a:extLst>
              </p:cNvPr>
              <p:cNvCxnSpPr>
                <a:endCxn id="15"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0CD8CA61-314D-4786-8C9C-A7E25C8063A3}"/>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9" name="Group 4">
              <a:extLst>
                <a:ext uri="{FF2B5EF4-FFF2-40B4-BE49-F238E27FC236}">
                  <a16:creationId xmlns:a16="http://schemas.microsoft.com/office/drawing/2014/main" id="{D2476FED-6265-4224-952F-3E6354A3C4ED}"/>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99" name="Rectangle 98">
                <a:extLst>
                  <a:ext uri="{FF2B5EF4-FFF2-40B4-BE49-F238E27FC236}">
                    <a16:creationId xmlns:a16="http://schemas.microsoft.com/office/drawing/2014/main" id="{81DB9C30-D0DE-4794-A521-8B8216A58E52}"/>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0" name="Isosceles Triangle 99">
                <a:extLst>
                  <a:ext uri="{FF2B5EF4-FFF2-40B4-BE49-F238E27FC236}">
                    <a16:creationId xmlns:a16="http://schemas.microsoft.com/office/drawing/2014/main" id="{C282195F-EE22-46BC-8097-6A2F246ECB7E}"/>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1" name="Isosceles Triangle 100">
                <a:extLst>
                  <a:ext uri="{FF2B5EF4-FFF2-40B4-BE49-F238E27FC236}">
                    <a16:creationId xmlns:a16="http://schemas.microsoft.com/office/drawing/2014/main" id="{E45873F3-39D6-4603-8788-55C211E32D1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2" name="Straight Connector 101">
                <a:extLst>
                  <a:ext uri="{FF2B5EF4-FFF2-40B4-BE49-F238E27FC236}">
                    <a16:creationId xmlns:a16="http://schemas.microsoft.com/office/drawing/2014/main" id="{A5CB6469-4483-4982-AAF6-9B2075110C3D}"/>
                  </a:ext>
                </a:extLst>
              </p:cNvPr>
              <p:cNvCxnSpPr>
                <a:stCxn id="10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AAD4A344-10B3-4D38-998A-EB9EBF23DC35}"/>
                  </a:ext>
                </a:extLst>
              </p:cNvPr>
              <p:cNvCxnSpPr>
                <a:stCxn id="100" idx="0"/>
                <a:endCxn id="10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221DFCD3-853D-4697-811E-42778CE9A6A7}"/>
                  </a:ext>
                </a:extLst>
              </p:cNvPr>
              <p:cNvCxnSpPr>
                <a:stCxn id="10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125B15BA-16F1-4219-8414-6163AD62EDE1}"/>
                  </a:ext>
                </a:extLst>
              </p:cNvPr>
              <p:cNvCxnSpPr>
                <a:endCxn id="10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D680BC3D-FF46-4712-AF21-6A03E417F7F9}"/>
                  </a:ext>
                </a:extLst>
              </p:cNvPr>
              <p:cNvCxnSpPr>
                <a:stCxn id="100" idx="4"/>
                <a:endCxn id="10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8477BE96-19FC-4F1D-A56D-2B12617FBECF}"/>
                  </a:ext>
                </a:extLst>
              </p:cNvPr>
              <p:cNvCxnSpPr>
                <a:stCxn id="10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0" name="Rectangle 19">
              <a:extLst>
                <a:ext uri="{FF2B5EF4-FFF2-40B4-BE49-F238E27FC236}">
                  <a16:creationId xmlns:a16="http://schemas.microsoft.com/office/drawing/2014/main" id="{03B2BD28-AFA8-44ED-9435-599D930EC118}"/>
                </a:ext>
              </a:extLst>
            </p:cNvPr>
            <p:cNvSpPr/>
            <p:nvPr/>
          </p:nvSpPr>
          <p:spPr bwMode="auto">
            <a:xfrm>
              <a:off x="4295775" y="4767271"/>
              <a:ext cx="1403350" cy="25637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1" name="Isosceles Triangle 20">
              <a:extLst>
                <a:ext uri="{FF2B5EF4-FFF2-40B4-BE49-F238E27FC236}">
                  <a16:creationId xmlns:a16="http://schemas.microsoft.com/office/drawing/2014/main" id="{A0539B60-1AC0-4297-BA9C-0EB712C4F3E6}"/>
                </a:ext>
              </a:extLst>
            </p:cNvPr>
            <p:cNvSpPr/>
            <p:nvPr/>
          </p:nvSpPr>
          <p:spPr bwMode="auto">
            <a:xfrm rot="16200000">
              <a:off x="4127104" y="4854980"/>
              <a:ext cx="25637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2" name="Isosceles Triangle 21">
              <a:extLst>
                <a:ext uri="{FF2B5EF4-FFF2-40B4-BE49-F238E27FC236}">
                  <a16:creationId xmlns:a16="http://schemas.microsoft.com/office/drawing/2014/main" id="{E85DD550-83F8-4525-B564-FCAC1925EE15}"/>
                </a:ext>
              </a:extLst>
            </p:cNvPr>
            <p:cNvSpPr/>
            <p:nvPr/>
          </p:nvSpPr>
          <p:spPr bwMode="auto">
            <a:xfrm rot="5400000">
              <a:off x="5612210" y="4854186"/>
              <a:ext cx="25637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3" name="Straight Connector 22">
              <a:extLst>
                <a:ext uri="{FF2B5EF4-FFF2-40B4-BE49-F238E27FC236}">
                  <a16:creationId xmlns:a16="http://schemas.microsoft.com/office/drawing/2014/main" id="{5F941F00-378D-49E2-B4F3-228CC49D95E7}"/>
                </a:ext>
              </a:extLst>
            </p:cNvPr>
            <p:cNvCxnSpPr>
              <a:stCxn id="21" idx="4"/>
            </p:cNvCxnSpPr>
            <p:nvPr/>
          </p:nvCxnSpPr>
          <p:spPr bwMode="auto">
            <a:xfrm flipH="1">
              <a:off x="4214813" y="4767271"/>
              <a:ext cx="80962"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30113D8-8647-47DB-AA95-14296F597243}"/>
                </a:ext>
              </a:extLst>
            </p:cNvPr>
            <p:cNvCxnSpPr>
              <a:stCxn id="21" idx="0"/>
              <a:endCxn id="21" idx="2"/>
            </p:cNvCxnSpPr>
            <p:nvPr/>
          </p:nvCxnSpPr>
          <p:spPr bwMode="auto">
            <a:xfrm>
              <a:off x="4214813" y="4895460"/>
              <a:ext cx="80962"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4E4772DF-3CFA-40FC-896D-C8D02D1A5884}"/>
                </a:ext>
              </a:extLst>
            </p:cNvPr>
            <p:cNvCxnSpPr>
              <a:stCxn id="22" idx="2"/>
            </p:cNvCxnSpPr>
            <p:nvPr/>
          </p:nvCxnSpPr>
          <p:spPr bwMode="auto">
            <a:xfrm>
              <a:off x="5699125" y="4767271"/>
              <a:ext cx="82550"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1C461B7E-1461-4C38-9FD8-C05ED639ABD8}"/>
                </a:ext>
              </a:extLst>
            </p:cNvPr>
            <p:cNvCxnSpPr>
              <a:endCxn id="22" idx="4"/>
            </p:cNvCxnSpPr>
            <p:nvPr/>
          </p:nvCxnSpPr>
          <p:spPr bwMode="auto">
            <a:xfrm flipH="1">
              <a:off x="5699125" y="4895460"/>
              <a:ext cx="82550"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F21E1B68-7C8E-48AB-AD9E-2C4197247139}"/>
                </a:ext>
              </a:extLst>
            </p:cNvPr>
            <p:cNvCxnSpPr>
              <a:stCxn id="21" idx="4"/>
              <a:endCxn id="22" idx="2"/>
            </p:cNvCxnSpPr>
            <p:nvPr/>
          </p:nvCxnSpPr>
          <p:spPr bwMode="auto">
            <a:xfrm>
              <a:off x="4295775" y="4767271"/>
              <a:ext cx="1403350"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0385CB7-39BE-4A61-823F-F4F22E77D141}"/>
                </a:ext>
              </a:extLst>
            </p:cNvPr>
            <p:cNvCxnSpPr/>
            <p:nvPr/>
          </p:nvCxnSpPr>
          <p:spPr bwMode="auto">
            <a:xfrm>
              <a:off x="4295775" y="5034483"/>
              <a:ext cx="1403350"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29" name="Rectangle 28">
              <a:extLst>
                <a:ext uri="{FF2B5EF4-FFF2-40B4-BE49-F238E27FC236}">
                  <a16:creationId xmlns:a16="http://schemas.microsoft.com/office/drawing/2014/main" id="{AF829FFD-33C6-4292-AFE4-8ED731C94963}"/>
                </a:ext>
              </a:extLst>
            </p:cNvPr>
            <p:cNvSpPr/>
            <p:nvPr/>
          </p:nvSpPr>
          <p:spPr bwMode="auto">
            <a:xfrm>
              <a:off x="5864225" y="4767271"/>
              <a:ext cx="2684463"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30" name="Isosceles Triangle 29">
              <a:extLst>
                <a:ext uri="{FF2B5EF4-FFF2-40B4-BE49-F238E27FC236}">
                  <a16:creationId xmlns:a16="http://schemas.microsoft.com/office/drawing/2014/main" id="{4F0F0701-19C6-4103-A795-938599751834}"/>
                </a:ext>
              </a:extLst>
            </p:cNvPr>
            <p:cNvSpPr/>
            <p:nvPr/>
          </p:nvSpPr>
          <p:spPr bwMode="auto">
            <a:xfrm rot="16200000">
              <a:off x="5694760" y="4854186"/>
              <a:ext cx="25637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31" name="Straight Connector 30">
              <a:extLst>
                <a:ext uri="{FF2B5EF4-FFF2-40B4-BE49-F238E27FC236}">
                  <a16:creationId xmlns:a16="http://schemas.microsoft.com/office/drawing/2014/main" id="{E4EEEBDA-A3DE-4BA0-99DC-3C99E903DA00}"/>
                </a:ext>
              </a:extLst>
            </p:cNvPr>
            <p:cNvCxnSpPr>
              <a:stCxn id="30" idx="4"/>
            </p:cNvCxnSpPr>
            <p:nvPr/>
          </p:nvCxnSpPr>
          <p:spPr bwMode="auto">
            <a:xfrm flipH="1">
              <a:off x="5781675" y="4767271"/>
              <a:ext cx="82550"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0259E5FD-9CA8-4CF6-9D52-4D6218468F18}"/>
                </a:ext>
              </a:extLst>
            </p:cNvPr>
            <p:cNvCxnSpPr>
              <a:stCxn id="30" idx="0"/>
              <a:endCxn id="30" idx="2"/>
            </p:cNvCxnSpPr>
            <p:nvPr/>
          </p:nvCxnSpPr>
          <p:spPr bwMode="auto">
            <a:xfrm>
              <a:off x="5781675" y="4895460"/>
              <a:ext cx="82550"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B0484A9-DBB9-49B2-9BDC-FF8D52877F1A}"/>
                </a:ext>
              </a:extLst>
            </p:cNvPr>
            <p:cNvCxnSpPr>
              <a:stCxn id="30" idx="4"/>
            </p:cNvCxnSpPr>
            <p:nvPr/>
          </p:nvCxnSpPr>
          <p:spPr bwMode="auto">
            <a:xfrm>
              <a:off x="5864225" y="4767271"/>
              <a:ext cx="2674938"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91256B67-8B3C-496A-AD94-2E490A1DCD50}"/>
                </a:ext>
              </a:extLst>
            </p:cNvPr>
            <p:cNvCxnSpPr>
              <a:stCxn id="30" idx="2"/>
            </p:cNvCxnSpPr>
            <p:nvPr/>
          </p:nvCxnSpPr>
          <p:spPr bwMode="auto">
            <a:xfrm>
              <a:off x="5864225" y="5023650"/>
              <a:ext cx="2674938"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E9A59FF3-D47E-4141-B28C-47C174172A58}"/>
                </a:ext>
              </a:extLst>
            </p:cNvPr>
            <p:cNvSpPr/>
            <p:nvPr/>
          </p:nvSpPr>
          <p:spPr bwMode="auto">
            <a:xfrm>
              <a:off x="1985963" y="4767271"/>
              <a:ext cx="577850"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36" name="Isosceles Triangle 35">
              <a:extLst>
                <a:ext uri="{FF2B5EF4-FFF2-40B4-BE49-F238E27FC236}">
                  <a16:creationId xmlns:a16="http://schemas.microsoft.com/office/drawing/2014/main" id="{6BA764CF-F03A-4E87-B893-362A601582BA}"/>
                </a:ext>
              </a:extLst>
            </p:cNvPr>
            <p:cNvSpPr/>
            <p:nvPr/>
          </p:nvSpPr>
          <p:spPr bwMode="auto">
            <a:xfrm rot="5400000">
              <a:off x="2476104" y="4854980"/>
              <a:ext cx="25637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37" name="Straight Connector 36">
              <a:extLst>
                <a:ext uri="{FF2B5EF4-FFF2-40B4-BE49-F238E27FC236}">
                  <a16:creationId xmlns:a16="http://schemas.microsoft.com/office/drawing/2014/main" id="{6CDE138B-5D75-483D-9432-67093AB368EC}"/>
                </a:ext>
              </a:extLst>
            </p:cNvPr>
            <p:cNvCxnSpPr>
              <a:stCxn id="36" idx="2"/>
            </p:cNvCxnSpPr>
            <p:nvPr/>
          </p:nvCxnSpPr>
          <p:spPr bwMode="auto">
            <a:xfrm>
              <a:off x="2563813" y="4767271"/>
              <a:ext cx="80962" cy="12818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61F1A8D4-4D95-4AAF-8135-5F89D62E0961}"/>
                </a:ext>
              </a:extLst>
            </p:cNvPr>
            <p:cNvCxnSpPr>
              <a:endCxn id="36" idx="4"/>
            </p:cNvCxnSpPr>
            <p:nvPr/>
          </p:nvCxnSpPr>
          <p:spPr bwMode="auto">
            <a:xfrm flipH="1">
              <a:off x="2563813" y="4895460"/>
              <a:ext cx="80962" cy="1281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9" name="Group 38">
              <a:extLst>
                <a:ext uri="{FF2B5EF4-FFF2-40B4-BE49-F238E27FC236}">
                  <a16:creationId xmlns:a16="http://schemas.microsoft.com/office/drawing/2014/main" id="{E1D5FB99-AE54-4F9D-B913-ED92B8AD27C5}"/>
                </a:ext>
              </a:extLst>
            </p:cNvPr>
            <p:cNvGrpSpPr/>
            <p:nvPr/>
          </p:nvGrpSpPr>
          <p:grpSpPr>
            <a:xfrm>
              <a:off x="1986341" y="4767969"/>
              <a:ext cx="577306" cy="256041"/>
              <a:chOff x="103594" y="4438608"/>
              <a:chExt cx="1376015" cy="300057"/>
            </a:xfrm>
            <a:solidFill>
              <a:schemeClr val="accent2">
                <a:lumMod val="20000"/>
                <a:lumOff val="80000"/>
              </a:schemeClr>
            </a:solidFill>
          </p:grpSpPr>
          <p:cxnSp>
            <p:nvCxnSpPr>
              <p:cNvPr id="97" name="Straight Connector 96">
                <a:extLst>
                  <a:ext uri="{FF2B5EF4-FFF2-40B4-BE49-F238E27FC236}">
                    <a16:creationId xmlns:a16="http://schemas.microsoft.com/office/drawing/2014/main" id="{71BCE24A-E305-49B3-9C2A-484AEE3C155E}"/>
                  </a:ext>
                </a:extLst>
              </p:cNvPr>
              <p:cNvCxnSpPr>
                <a:endCxn id="36"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08240335-A13A-4B9E-9DDA-A9EFCB3FFFFE}"/>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40" name="Straight Connector 39">
              <a:extLst>
                <a:ext uri="{FF2B5EF4-FFF2-40B4-BE49-F238E27FC236}">
                  <a16:creationId xmlns:a16="http://schemas.microsoft.com/office/drawing/2014/main" id="{D007D3CB-D9F3-47A2-90A9-82B420C6E9CD}"/>
                </a:ext>
              </a:extLst>
            </p:cNvPr>
            <p:cNvCxnSpPr/>
            <p:nvPr/>
          </p:nvCxnSpPr>
          <p:spPr bwMode="auto">
            <a:xfrm>
              <a:off x="2667000" y="5314333"/>
              <a:ext cx="14541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5B569289-B98D-48E9-A7FD-F4B51663D52C}"/>
                </a:ext>
              </a:extLst>
            </p:cNvPr>
            <p:cNvCxnSpPr/>
            <p:nvPr/>
          </p:nvCxnSpPr>
          <p:spPr bwMode="auto">
            <a:xfrm>
              <a:off x="1985963" y="5558074"/>
              <a:ext cx="584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5A858C54-881D-4614-9E38-BC81073D48F2}"/>
                </a:ext>
              </a:extLst>
            </p:cNvPr>
            <p:cNvCxnSpPr/>
            <p:nvPr/>
          </p:nvCxnSpPr>
          <p:spPr bwMode="auto">
            <a:xfrm>
              <a:off x="4117975" y="5314333"/>
              <a:ext cx="139700" cy="24735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5B109BD2-DBE4-40DB-8514-16DA96E75F8F}"/>
                </a:ext>
              </a:extLst>
            </p:cNvPr>
            <p:cNvCxnSpPr/>
            <p:nvPr/>
          </p:nvCxnSpPr>
          <p:spPr bwMode="auto">
            <a:xfrm flipH="1">
              <a:off x="2560638" y="5314333"/>
              <a:ext cx="112712" cy="2455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D86F17A3-06AE-4C45-9D96-A77F81FBA951}"/>
                </a:ext>
              </a:extLst>
            </p:cNvPr>
            <p:cNvCxnSpPr/>
            <p:nvPr/>
          </p:nvCxnSpPr>
          <p:spPr bwMode="auto">
            <a:xfrm>
              <a:off x="1985963" y="5818064"/>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5" name="TextBox 333">
              <a:extLst>
                <a:ext uri="{FF2B5EF4-FFF2-40B4-BE49-F238E27FC236}">
                  <a16:creationId xmlns:a16="http://schemas.microsoft.com/office/drawing/2014/main" id="{DF3386D2-924C-46BC-8B2D-E4075BED5CB1}"/>
                </a:ext>
              </a:extLst>
            </p:cNvPr>
            <p:cNvSpPr txBox="1">
              <a:spLocks noChangeArrowheads="1"/>
            </p:cNvSpPr>
            <p:nvPr/>
          </p:nvSpPr>
          <p:spPr bwMode="auto">
            <a:xfrm>
              <a:off x="282575" y="4110038"/>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HADDR [31:0]</a:t>
              </a:r>
            </a:p>
          </p:txBody>
        </p:sp>
        <p:sp>
          <p:nvSpPr>
            <p:cNvPr id="46" name="TextBox 334">
              <a:extLst>
                <a:ext uri="{FF2B5EF4-FFF2-40B4-BE49-F238E27FC236}">
                  <a16:creationId xmlns:a16="http://schemas.microsoft.com/office/drawing/2014/main" id="{8F74A70E-58B1-471B-B574-1BCE2AEEF579}"/>
                </a:ext>
              </a:extLst>
            </p:cNvPr>
            <p:cNvSpPr txBox="1">
              <a:spLocks noChangeArrowheads="1"/>
            </p:cNvSpPr>
            <p:nvPr/>
          </p:nvSpPr>
          <p:spPr bwMode="auto">
            <a:xfrm>
              <a:off x="269875" y="5289550"/>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HWRITE</a:t>
              </a:r>
            </a:p>
          </p:txBody>
        </p:sp>
        <p:sp>
          <p:nvSpPr>
            <p:cNvPr id="47" name="TextBox 335">
              <a:extLst>
                <a:ext uri="{FF2B5EF4-FFF2-40B4-BE49-F238E27FC236}">
                  <a16:creationId xmlns:a16="http://schemas.microsoft.com/office/drawing/2014/main" id="{D41E7793-BBD1-40A6-BF15-1350120C681A}"/>
                </a:ext>
              </a:extLst>
            </p:cNvPr>
            <p:cNvSpPr txBox="1">
              <a:spLocks noChangeArrowheads="1"/>
            </p:cNvSpPr>
            <p:nvPr/>
          </p:nvSpPr>
          <p:spPr bwMode="auto">
            <a:xfrm>
              <a:off x="282575" y="4691063"/>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HWDATA [31:0]</a:t>
              </a:r>
            </a:p>
          </p:txBody>
        </p:sp>
        <p:sp>
          <p:nvSpPr>
            <p:cNvPr id="48" name="TextBox 336">
              <a:extLst>
                <a:ext uri="{FF2B5EF4-FFF2-40B4-BE49-F238E27FC236}">
                  <a16:creationId xmlns:a16="http://schemas.microsoft.com/office/drawing/2014/main" id="{3373CC12-9C4E-4947-A933-29B41FF96746}"/>
                </a:ext>
              </a:extLst>
            </p:cNvPr>
            <p:cNvSpPr txBox="1">
              <a:spLocks noChangeArrowheads="1"/>
            </p:cNvSpPr>
            <p:nvPr/>
          </p:nvSpPr>
          <p:spPr bwMode="auto">
            <a:xfrm>
              <a:off x="282575" y="5838825"/>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HREADY</a:t>
              </a:r>
            </a:p>
          </p:txBody>
        </p:sp>
        <p:sp>
          <p:nvSpPr>
            <p:cNvPr id="49" name="TextBox 362">
              <a:extLst>
                <a:ext uri="{FF2B5EF4-FFF2-40B4-BE49-F238E27FC236}">
                  <a16:creationId xmlns:a16="http://schemas.microsoft.com/office/drawing/2014/main" id="{4CD0B953-D317-4C99-BA30-3398773B270B}"/>
                </a:ext>
              </a:extLst>
            </p:cNvPr>
            <p:cNvSpPr txBox="1">
              <a:spLocks noChangeArrowheads="1"/>
            </p:cNvSpPr>
            <p:nvPr/>
          </p:nvSpPr>
          <p:spPr bwMode="auto">
            <a:xfrm>
              <a:off x="4371975" y="4730118"/>
              <a:ext cx="1355725"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Write Data 0 </a:t>
              </a:r>
            </a:p>
          </p:txBody>
        </p:sp>
        <p:grpSp>
          <p:nvGrpSpPr>
            <p:cNvPr id="50" name="Group 464">
              <a:extLst>
                <a:ext uri="{FF2B5EF4-FFF2-40B4-BE49-F238E27FC236}">
                  <a16:creationId xmlns:a16="http://schemas.microsoft.com/office/drawing/2014/main" id="{DE8D0331-3795-4DD6-9D69-5E0C04EF7958}"/>
                </a:ext>
              </a:extLst>
            </p:cNvPr>
            <p:cNvGrpSpPr>
              <a:grpSpLocks/>
            </p:cNvGrpSpPr>
            <p:nvPr/>
          </p:nvGrpSpPr>
          <p:grpSpPr bwMode="auto">
            <a:xfrm>
              <a:off x="1985963" y="2960688"/>
              <a:ext cx="6562725" cy="246062"/>
              <a:chOff x="2181070" y="3570514"/>
              <a:chExt cx="6178115" cy="246193"/>
            </a:xfrm>
          </p:grpSpPr>
          <p:cxnSp>
            <p:nvCxnSpPr>
              <p:cNvPr id="80" name="Straight Connector 79">
                <a:extLst>
                  <a:ext uri="{FF2B5EF4-FFF2-40B4-BE49-F238E27FC236}">
                    <a16:creationId xmlns:a16="http://schemas.microsoft.com/office/drawing/2014/main" id="{BCE02184-5E6B-496F-BCC6-A16EE2DCF083}"/>
                  </a:ext>
                </a:extLst>
              </p:cNvPr>
              <p:cNvCxnSpPr/>
              <p:nvPr/>
            </p:nvCxnSpPr>
            <p:spPr bwMode="auto">
              <a:xfrm>
                <a:off x="2722066"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1069A440-A629-44D5-A2C0-814D25B2E8B2}"/>
                  </a:ext>
                </a:extLst>
              </p:cNvPr>
              <p:cNvCxnSpPr/>
              <p:nvPr/>
            </p:nvCxnSpPr>
            <p:spPr bwMode="auto">
              <a:xfrm>
                <a:off x="3467803"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3C3788A3-80DC-4C57-B0FE-00714DA16746}"/>
                  </a:ext>
                </a:extLst>
              </p:cNvPr>
              <p:cNvCxnSpPr/>
              <p:nvPr/>
            </p:nvCxnSpPr>
            <p:spPr bwMode="auto">
              <a:xfrm>
                <a:off x="3467803"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48DB5309-84C5-4E2E-9760-323134E8A96D}"/>
                  </a:ext>
                </a:extLst>
              </p:cNvPr>
              <p:cNvCxnSpPr/>
              <p:nvPr/>
            </p:nvCxnSpPr>
            <p:spPr bwMode="auto">
              <a:xfrm>
                <a:off x="4203080"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D96A6265-546A-4668-A008-D2B8D710C368}"/>
                  </a:ext>
                </a:extLst>
              </p:cNvPr>
              <p:cNvCxnSpPr/>
              <p:nvPr/>
            </p:nvCxnSpPr>
            <p:spPr bwMode="auto">
              <a:xfrm>
                <a:off x="4192619"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7B1529F4-B8EB-4EF8-B771-CA2F601526FD}"/>
                  </a:ext>
                </a:extLst>
              </p:cNvPr>
              <p:cNvCxnSpPr/>
              <p:nvPr/>
            </p:nvCxnSpPr>
            <p:spPr bwMode="auto">
              <a:xfrm>
                <a:off x="4938356"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76D1876A-4317-4A46-B295-4AD73239E05D}"/>
                  </a:ext>
                </a:extLst>
              </p:cNvPr>
              <p:cNvCxnSpPr/>
              <p:nvPr/>
            </p:nvCxnSpPr>
            <p:spPr bwMode="auto">
              <a:xfrm>
                <a:off x="4938356"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E80290D7-2E28-4485-AC3F-5CB92908712B}"/>
                  </a:ext>
                </a:extLst>
              </p:cNvPr>
              <p:cNvCxnSpPr/>
              <p:nvPr/>
            </p:nvCxnSpPr>
            <p:spPr bwMode="auto">
              <a:xfrm>
                <a:off x="5673632"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530F859C-22C8-4F28-B44C-F3EFE767E38F}"/>
                  </a:ext>
                </a:extLst>
              </p:cNvPr>
              <p:cNvCxnSpPr/>
              <p:nvPr/>
            </p:nvCxnSpPr>
            <p:spPr bwMode="auto">
              <a:xfrm>
                <a:off x="5663172"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01EC6224-B232-4815-A011-40B5FE34E549}"/>
                  </a:ext>
                </a:extLst>
              </p:cNvPr>
              <p:cNvCxnSpPr/>
              <p:nvPr/>
            </p:nvCxnSpPr>
            <p:spPr bwMode="auto">
              <a:xfrm>
                <a:off x="6408909"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2A13D05A-28A4-458B-A994-3F66D1DA2A80}"/>
                  </a:ext>
                </a:extLst>
              </p:cNvPr>
              <p:cNvCxnSpPr/>
              <p:nvPr/>
            </p:nvCxnSpPr>
            <p:spPr bwMode="auto">
              <a:xfrm>
                <a:off x="6408909"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53D77DCC-B86F-42AB-951B-2F417C1ABC05}"/>
                  </a:ext>
                </a:extLst>
              </p:cNvPr>
              <p:cNvCxnSpPr/>
              <p:nvPr/>
            </p:nvCxnSpPr>
            <p:spPr bwMode="auto">
              <a:xfrm>
                <a:off x="7144185"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1E68DD1B-A3A9-48C9-8182-98573E88C882}"/>
                  </a:ext>
                </a:extLst>
              </p:cNvPr>
              <p:cNvCxnSpPr/>
              <p:nvPr/>
            </p:nvCxnSpPr>
            <p:spPr bwMode="auto">
              <a:xfrm>
                <a:off x="7133724"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CC70DC0D-6CAB-4750-8AA6-A17B35333B1C}"/>
                  </a:ext>
                </a:extLst>
              </p:cNvPr>
              <p:cNvCxnSpPr/>
              <p:nvPr/>
            </p:nvCxnSpPr>
            <p:spPr bwMode="auto">
              <a:xfrm>
                <a:off x="7879462"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C3007236-DDAD-4013-9FCA-C69F27F45999}"/>
                  </a:ext>
                </a:extLst>
              </p:cNvPr>
              <p:cNvCxnSpPr/>
              <p:nvPr/>
            </p:nvCxnSpPr>
            <p:spPr bwMode="auto">
              <a:xfrm>
                <a:off x="7879462" y="3817288"/>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83BCD0C5-BF0D-43A6-865E-DF81FF70ABD5}"/>
                  </a:ext>
                </a:extLst>
              </p:cNvPr>
              <p:cNvCxnSpPr/>
              <p:nvPr/>
            </p:nvCxnSpPr>
            <p:spPr bwMode="auto">
              <a:xfrm>
                <a:off x="2181070" y="3817288"/>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3D7ACC4-F1BA-4528-9886-A4280A909C17}"/>
                  </a:ext>
                </a:extLst>
              </p:cNvPr>
              <p:cNvCxnSpPr/>
              <p:nvPr/>
            </p:nvCxnSpPr>
            <p:spPr bwMode="auto">
              <a:xfrm>
                <a:off x="2722066"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51" name="TextBox 482">
              <a:extLst>
                <a:ext uri="{FF2B5EF4-FFF2-40B4-BE49-F238E27FC236}">
                  <a16:creationId xmlns:a16="http://schemas.microsoft.com/office/drawing/2014/main" id="{A2D64F2E-C7C4-4F91-827D-92D7CC37BCEE}"/>
                </a:ext>
              </a:extLst>
            </p:cNvPr>
            <p:cNvSpPr txBox="1">
              <a:spLocks noChangeArrowheads="1"/>
            </p:cNvSpPr>
            <p:nvPr/>
          </p:nvSpPr>
          <p:spPr bwMode="auto">
            <a:xfrm>
              <a:off x="990600" y="2928938"/>
              <a:ext cx="728663"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HCLK</a:t>
              </a:r>
            </a:p>
          </p:txBody>
        </p:sp>
        <p:grpSp>
          <p:nvGrpSpPr>
            <p:cNvPr id="52" name="Group 4">
              <a:extLst>
                <a:ext uri="{FF2B5EF4-FFF2-40B4-BE49-F238E27FC236}">
                  <a16:creationId xmlns:a16="http://schemas.microsoft.com/office/drawing/2014/main" id="{A37D2704-3376-4287-85FB-AAA3542A8087}"/>
                </a:ext>
              </a:extLst>
            </p:cNvPr>
            <p:cNvGrpSpPr>
              <a:grpSpLocks/>
            </p:cNvGrpSpPr>
            <p:nvPr/>
          </p:nvGrpSpPr>
          <p:grpSpPr bwMode="auto">
            <a:xfrm>
              <a:off x="2647076" y="3539771"/>
              <a:ext cx="1566553" cy="878242"/>
              <a:chOff x="1877573" y="4791246"/>
              <a:chExt cx="622154" cy="735288"/>
            </a:xfrm>
            <a:solidFill>
              <a:schemeClr val="accent5">
                <a:lumMod val="40000"/>
                <a:lumOff val="60000"/>
              </a:schemeClr>
            </a:solidFill>
          </p:grpSpPr>
          <p:sp>
            <p:nvSpPr>
              <p:cNvPr id="71" name="Rectangle 70">
                <a:extLst>
                  <a:ext uri="{FF2B5EF4-FFF2-40B4-BE49-F238E27FC236}">
                    <a16:creationId xmlns:a16="http://schemas.microsoft.com/office/drawing/2014/main" id="{24661222-41FC-422D-BC8E-5917E1A20035}"/>
                  </a:ext>
                </a:extLst>
              </p:cNvPr>
              <p:cNvSpPr/>
              <p:nvPr/>
            </p:nvSpPr>
            <p:spPr bwMode="auto">
              <a:xfrm>
                <a:off x="1922398" y="5312165"/>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2" name="Isosceles Triangle 71">
                <a:extLst>
                  <a:ext uri="{FF2B5EF4-FFF2-40B4-BE49-F238E27FC236}">
                    <a16:creationId xmlns:a16="http://schemas.microsoft.com/office/drawing/2014/main" id="{30565E9B-D678-4E05-8818-2F13E6EFB920}"/>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3" name="Isosceles Triangle 72">
                <a:extLst>
                  <a:ext uri="{FF2B5EF4-FFF2-40B4-BE49-F238E27FC236}">
                    <a16:creationId xmlns:a16="http://schemas.microsoft.com/office/drawing/2014/main" id="{A112D856-9E0D-449B-A8AF-2EB82F9EED4A}"/>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74" name="Straight Connector 73">
                <a:extLst>
                  <a:ext uri="{FF2B5EF4-FFF2-40B4-BE49-F238E27FC236}">
                    <a16:creationId xmlns:a16="http://schemas.microsoft.com/office/drawing/2014/main" id="{A706E74C-79D4-43D1-9701-A3534532DD7D}"/>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B525E774-DC53-4F29-8782-298B0EF25203}"/>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B50F10E2-8D0E-4741-B9DC-F588E2F18E2B}"/>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1BDDB52C-4CE2-4B1B-A45C-CEA55A31FE14}"/>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0B5A1055-9F8E-45BB-8DE1-E7F1C58D658A}"/>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48BD8CB1-0849-447D-BAE9-30F5AD311AF3}"/>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3" name="Rectangle 52">
              <a:extLst>
                <a:ext uri="{FF2B5EF4-FFF2-40B4-BE49-F238E27FC236}">
                  <a16:creationId xmlns:a16="http://schemas.microsoft.com/office/drawing/2014/main" id="{3D1260DA-7C79-46F9-83CE-E477DAE6E5A6}"/>
                </a:ext>
              </a:extLst>
            </p:cNvPr>
            <p:cNvSpPr/>
            <p:nvPr/>
          </p:nvSpPr>
          <p:spPr bwMode="auto">
            <a:xfrm>
              <a:off x="4295775" y="3539541"/>
              <a:ext cx="4252913" cy="256379"/>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54" name="Isosceles Triangle 53">
              <a:extLst>
                <a:ext uri="{FF2B5EF4-FFF2-40B4-BE49-F238E27FC236}">
                  <a16:creationId xmlns:a16="http://schemas.microsoft.com/office/drawing/2014/main" id="{F49ABA36-7AD1-4B2D-B9F6-333DD610CF1C}"/>
                </a:ext>
              </a:extLst>
            </p:cNvPr>
            <p:cNvSpPr/>
            <p:nvPr/>
          </p:nvSpPr>
          <p:spPr bwMode="auto">
            <a:xfrm rot="16200000">
              <a:off x="4127104" y="3627250"/>
              <a:ext cx="256379"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55" name="Straight Connector 54">
              <a:extLst>
                <a:ext uri="{FF2B5EF4-FFF2-40B4-BE49-F238E27FC236}">
                  <a16:creationId xmlns:a16="http://schemas.microsoft.com/office/drawing/2014/main" id="{3945A9D8-E109-4979-9E9F-546A2C396C7C}"/>
                </a:ext>
              </a:extLst>
            </p:cNvPr>
            <p:cNvCxnSpPr>
              <a:stCxn id="54" idx="4"/>
            </p:cNvCxnSpPr>
            <p:nvPr/>
          </p:nvCxnSpPr>
          <p:spPr bwMode="auto">
            <a:xfrm flipH="1">
              <a:off x="4214813" y="3539541"/>
              <a:ext cx="80962" cy="129995"/>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64B169A7-613C-4000-9778-E0C638F220C7}"/>
                </a:ext>
              </a:extLst>
            </p:cNvPr>
            <p:cNvCxnSpPr>
              <a:stCxn id="54" idx="0"/>
              <a:endCxn id="54" idx="2"/>
            </p:cNvCxnSpPr>
            <p:nvPr/>
          </p:nvCxnSpPr>
          <p:spPr bwMode="auto">
            <a:xfrm>
              <a:off x="4214813" y="3669536"/>
              <a:ext cx="80962" cy="126384"/>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DD40B49C-3CF5-47CB-B017-98CF13CC659D}"/>
                </a:ext>
              </a:extLst>
            </p:cNvPr>
            <p:cNvCxnSpPr>
              <a:stCxn id="54" idx="4"/>
            </p:cNvCxnSpPr>
            <p:nvPr/>
          </p:nvCxnSpPr>
          <p:spPr bwMode="auto">
            <a:xfrm flipV="1">
              <a:off x="4295775" y="3539541"/>
              <a:ext cx="4252913" cy="0"/>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0CE0622C-58C6-4F1E-AAFA-57BB7D61AFA4}"/>
                </a:ext>
              </a:extLst>
            </p:cNvPr>
            <p:cNvCxnSpPr>
              <a:stCxn id="54" idx="2"/>
            </p:cNvCxnSpPr>
            <p:nvPr/>
          </p:nvCxnSpPr>
          <p:spPr bwMode="auto">
            <a:xfrm flipV="1">
              <a:off x="4295775" y="3795920"/>
              <a:ext cx="4243388" cy="0"/>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59" name="Rectangle 58">
              <a:extLst>
                <a:ext uri="{FF2B5EF4-FFF2-40B4-BE49-F238E27FC236}">
                  <a16:creationId xmlns:a16="http://schemas.microsoft.com/office/drawing/2014/main" id="{D7387700-3CF9-4CC6-AA76-4E52855366C3}"/>
                </a:ext>
              </a:extLst>
            </p:cNvPr>
            <p:cNvSpPr/>
            <p:nvPr/>
          </p:nvSpPr>
          <p:spPr bwMode="auto">
            <a:xfrm>
              <a:off x="1985963" y="3539541"/>
              <a:ext cx="577850" cy="256379"/>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60" name="Isosceles Triangle 59">
              <a:extLst>
                <a:ext uri="{FF2B5EF4-FFF2-40B4-BE49-F238E27FC236}">
                  <a16:creationId xmlns:a16="http://schemas.microsoft.com/office/drawing/2014/main" id="{17F5F774-D58C-4F8F-ABA6-DD8D73A75621}"/>
                </a:ext>
              </a:extLst>
            </p:cNvPr>
            <p:cNvSpPr/>
            <p:nvPr/>
          </p:nvSpPr>
          <p:spPr bwMode="auto">
            <a:xfrm rot="5400000">
              <a:off x="2476104" y="3627250"/>
              <a:ext cx="256379"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61" name="Straight Connector 60">
              <a:extLst>
                <a:ext uri="{FF2B5EF4-FFF2-40B4-BE49-F238E27FC236}">
                  <a16:creationId xmlns:a16="http://schemas.microsoft.com/office/drawing/2014/main" id="{952BAB56-8636-4FFF-B352-1F7E2AD7C589}"/>
                </a:ext>
              </a:extLst>
            </p:cNvPr>
            <p:cNvCxnSpPr>
              <a:stCxn id="60" idx="2"/>
            </p:cNvCxnSpPr>
            <p:nvPr/>
          </p:nvCxnSpPr>
          <p:spPr bwMode="auto">
            <a:xfrm>
              <a:off x="2563813" y="3539541"/>
              <a:ext cx="80962" cy="12999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7F2C057E-DF00-4D5F-AB17-997BADA54F17}"/>
                </a:ext>
              </a:extLst>
            </p:cNvPr>
            <p:cNvCxnSpPr>
              <a:endCxn id="60" idx="4"/>
            </p:cNvCxnSpPr>
            <p:nvPr/>
          </p:nvCxnSpPr>
          <p:spPr bwMode="auto">
            <a:xfrm flipH="1">
              <a:off x="2563813" y="3669536"/>
              <a:ext cx="80962" cy="12638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3" name="Group 62">
              <a:extLst>
                <a:ext uri="{FF2B5EF4-FFF2-40B4-BE49-F238E27FC236}">
                  <a16:creationId xmlns:a16="http://schemas.microsoft.com/office/drawing/2014/main" id="{C6A275C5-F996-400A-8A7A-1B23F669CF54}"/>
                </a:ext>
              </a:extLst>
            </p:cNvPr>
            <p:cNvGrpSpPr/>
            <p:nvPr/>
          </p:nvGrpSpPr>
          <p:grpSpPr>
            <a:xfrm>
              <a:off x="1986341" y="3539781"/>
              <a:ext cx="577306" cy="256041"/>
              <a:chOff x="103594" y="4438608"/>
              <a:chExt cx="1376015" cy="300057"/>
            </a:xfrm>
            <a:solidFill>
              <a:schemeClr val="accent5">
                <a:lumMod val="40000"/>
                <a:lumOff val="60000"/>
              </a:schemeClr>
            </a:solidFill>
          </p:grpSpPr>
          <p:cxnSp>
            <p:nvCxnSpPr>
              <p:cNvPr id="69" name="Straight Connector 68">
                <a:extLst>
                  <a:ext uri="{FF2B5EF4-FFF2-40B4-BE49-F238E27FC236}">
                    <a16:creationId xmlns:a16="http://schemas.microsoft.com/office/drawing/2014/main" id="{5975A181-6E4B-4604-95EF-B5D7CB02890C}"/>
                  </a:ext>
                </a:extLst>
              </p:cNvPr>
              <p:cNvCxnSpPr>
                <a:endCxn id="60"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0D9F2BFD-AC7A-4FD1-A1D2-6B955AFAD9EF}"/>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64" name="TextBox 527">
              <a:extLst>
                <a:ext uri="{FF2B5EF4-FFF2-40B4-BE49-F238E27FC236}">
                  <a16:creationId xmlns:a16="http://schemas.microsoft.com/office/drawing/2014/main" id="{988578EC-BE0C-4B5F-8955-1CE011DDEC9B}"/>
                </a:ext>
              </a:extLst>
            </p:cNvPr>
            <p:cNvSpPr txBox="1">
              <a:spLocks noChangeArrowheads="1"/>
            </p:cNvSpPr>
            <p:nvPr/>
          </p:nvSpPr>
          <p:spPr bwMode="auto">
            <a:xfrm>
              <a:off x="282575" y="3513138"/>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CONTROL</a:t>
              </a:r>
            </a:p>
          </p:txBody>
        </p:sp>
        <p:sp>
          <p:nvSpPr>
            <p:cNvPr id="65" name="TextBox 528">
              <a:extLst>
                <a:ext uri="{FF2B5EF4-FFF2-40B4-BE49-F238E27FC236}">
                  <a16:creationId xmlns:a16="http://schemas.microsoft.com/office/drawing/2014/main" id="{85C530B6-3D09-4E85-A5B9-09DF4143D618}"/>
                </a:ext>
              </a:extLst>
            </p:cNvPr>
            <p:cNvSpPr txBox="1">
              <a:spLocks noChangeArrowheads="1"/>
            </p:cNvSpPr>
            <p:nvPr/>
          </p:nvSpPr>
          <p:spPr bwMode="auto">
            <a:xfrm>
              <a:off x="2908301" y="3513138"/>
              <a:ext cx="1236662"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0 </a:t>
              </a:r>
            </a:p>
          </p:txBody>
        </p:sp>
        <p:cxnSp>
          <p:nvCxnSpPr>
            <p:cNvPr id="66" name="Straight Connector 65">
              <a:extLst>
                <a:ext uri="{FF2B5EF4-FFF2-40B4-BE49-F238E27FC236}">
                  <a16:creationId xmlns:a16="http://schemas.microsoft.com/office/drawing/2014/main" id="{7B6FAB14-D2F0-4081-8779-AF78BD7CEE40}"/>
                </a:ext>
              </a:extLst>
            </p:cNvPr>
            <p:cNvCxnSpPr/>
            <p:nvPr/>
          </p:nvCxnSpPr>
          <p:spPr bwMode="auto">
            <a:xfrm>
              <a:off x="4257675" y="5558074"/>
              <a:ext cx="430688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7" name="Curved Connector 120">
              <a:extLst>
                <a:ext uri="{FF2B5EF4-FFF2-40B4-BE49-F238E27FC236}">
                  <a16:creationId xmlns:a16="http://schemas.microsoft.com/office/drawing/2014/main" id="{E744668B-5571-4F2A-B9A6-75E9C669C898}"/>
                </a:ext>
              </a:extLst>
            </p:cNvPr>
            <p:cNvCxnSpPr/>
            <p:nvPr/>
          </p:nvCxnSpPr>
          <p:spPr bwMode="auto">
            <a:xfrm rot="16200000" flipH="1">
              <a:off x="4063275" y="3760848"/>
              <a:ext cx="353875" cy="1619250"/>
            </a:xfrm>
            <a:prstGeom prst="curvedConnector3">
              <a:avLst>
                <a:gd name="adj1" fmla="val 32058"/>
              </a:avLst>
            </a:prstGeom>
            <a:noFill/>
            <a:ln w="19050" cap="flat" cmpd="sng" algn="ctr">
              <a:solidFill>
                <a:schemeClr val="bg1">
                  <a:lumMod val="50000"/>
                </a:schemeClr>
              </a:solidFill>
              <a:prstDash val="solid"/>
              <a:round/>
              <a:headEnd type="none" w="med" len="med"/>
              <a:tailEnd type="triangle" w="lg" len="lg"/>
            </a:ln>
            <a:effectLst/>
          </p:spPr>
        </p:cxnSp>
        <p:sp>
          <p:nvSpPr>
            <p:cNvPr id="68" name="TextBox 358">
              <a:extLst>
                <a:ext uri="{FF2B5EF4-FFF2-40B4-BE49-F238E27FC236}">
                  <a16:creationId xmlns:a16="http://schemas.microsoft.com/office/drawing/2014/main" id="{D30607D8-66C9-4629-8F4E-E5758D34C2EB}"/>
                </a:ext>
              </a:extLst>
            </p:cNvPr>
            <p:cNvSpPr txBox="1">
              <a:spLocks noChangeArrowheads="1"/>
            </p:cNvSpPr>
            <p:nvPr/>
          </p:nvSpPr>
          <p:spPr bwMode="auto">
            <a:xfrm>
              <a:off x="2840832" y="4085558"/>
              <a:ext cx="1236662"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0 </a:t>
              </a:r>
            </a:p>
          </p:txBody>
        </p:sp>
      </p:grpSp>
    </p:spTree>
    <p:extLst>
      <p:ext uri="{BB962C8B-B14F-4D97-AF65-F5344CB8AC3E}">
        <p14:creationId xmlns:p14="http://schemas.microsoft.com/office/powerpoint/2010/main" val="3044564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Read Transfer with Wait State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985454"/>
            <a:ext cx="11180763" cy="4086225"/>
          </a:xfrm>
        </p:spPr>
        <p:txBody>
          <a:bodyPr wrap="square" numCol="1" anchor="t" anchorCtr="0" compatLnSpc="1">
            <a:prstTxWarp prst="textNoShape">
              <a:avLst/>
            </a:prstTxWarp>
          </a:bodyPr>
          <a:lstStyle/>
          <a:p>
            <a:r>
              <a:rPr lang="en-US" dirty="0"/>
              <a:t>Address phase (first clock cycle)</a:t>
            </a:r>
            <a:endParaRPr lang="en-US" altLang="en-US" dirty="0">
              <a:ea typeface="ＭＳ Ｐゴシック" panose="020B0600070205080204" pitchFamily="34" charset="-128"/>
            </a:endParaRPr>
          </a:p>
          <a:p>
            <a:pPr lvl="1"/>
            <a:r>
              <a:rPr lang="en-US" dirty="0"/>
              <a:t>Give address and control signals; set HWRITE to one.</a:t>
            </a:r>
            <a:endParaRPr lang="en-US" altLang="en-US" dirty="0">
              <a:ea typeface="ＭＳ Ｐゴシック" panose="020B0600070205080204" pitchFamily="34" charset="-128"/>
            </a:endParaRPr>
          </a:p>
          <a:p>
            <a:r>
              <a:rPr lang="en-US" dirty="0"/>
              <a:t>Data phase (multiple clock cycles)</a:t>
            </a:r>
            <a:endParaRPr lang="en-US" altLang="en-US" dirty="0">
              <a:ea typeface="ＭＳ Ｐゴシック" panose="020B0600070205080204" pitchFamily="34" charset="-128"/>
            </a:endParaRPr>
          </a:p>
          <a:p>
            <a:pPr lvl="1"/>
            <a:r>
              <a:rPr lang="en-IN" dirty="0"/>
              <a:t>The slave holds HREADY to zero if it is not ready to provide its data; the master delays its next transaction.</a:t>
            </a:r>
          </a:p>
          <a:p>
            <a:pPr lvl="1"/>
            <a:r>
              <a:rPr lang="en-IN" dirty="0"/>
              <a:t>When the slave is ready, the data will be given at HRDATA; at the same time, HREADY is set to one. The master will then continue its next transaction.</a:t>
            </a:r>
            <a:endParaRPr lang="en-US" altLang="en-US" dirty="0">
              <a:ea typeface="ＭＳ Ｐゴシック" panose="020B0600070205080204" pitchFamily="34" charset="-128"/>
            </a:endParaRPr>
          </a:p>
        </p:txBody>
      </p:sp>
      <p:grpSp>
        <p:nvGrpSpPr>
          <p:cNvPr id="5" name="Group 5">
            <a:extLst>
              <a:ext uri="{FF2B5EF4-FFF2-40B4-BE49-F238E27FC236}">
                <a16:creationId xmlns:a16="http://schemas.microsoft.com/office/drawing/2014/main" id="{6F3757D9-70D0-4506-AEAB-311497EF445D}"/>
              </a:ext>
            </a:extLst>
          </p:cNvPr>
          <p:cNvGrpSpPr>
            <a:grpSpLocks/>
          </p:cNvGrpSpPr>
          <p:nvPr/>
        </p:nvGrpSpPr>
        <p:grpSpPr bwMode="auto">
          <a:xfrm>
            <a:off x="71939" y="3321050"/>
            <a:ext cx="11034106" cy="2916238"/>
            <a:chOff x="269875" y="2940050"/>
            <a:chExt cx="8278813" cy="3267075"/>
          </a:xfrm>
        </p:grpSpPr>
        <p:grpSp>
          <p:nvGrpSpPr>
            <p:cNvPr id="6" name="Group 254">
              <a:extLst>
                <a:ext uri="{FF2B5EF4-FFF2-40B4-BE49-F238E27FC236}">
                  <a16:creationId xmlns:a16="http://schemas.microsoft.com/office/drawing/2014/main" id="{EE12AAAC-806B-4462-B4BA-568E1F0B7DD8}"/>
                </a:ext>
              </a:extLst>
            </p:cNvPr>
            <p:cNvGrpSpPr>
              <a:grpSpLocks/>
            </p:cNvGrpSpPr>
            <p:nvPr/>
          </p:nvGrpSpPr>
          <p:grpSpPr bwMode="auto">
            <a:xfrm>
              <a:off x="2562225" y="2965450"/>
              <a:ext cx="4695825" cy="3241675"/>
              <a:chOff x="2462216" y="3348040"/>
              <a:chExt cx="5094528" cy="2859572"/>
            </a:xfrm>
          </p:grpSpPr>
          <p:cxnSp>
            <p:nvCxnSpPr>
              <p:cNvPr id="99" name="Straight Connector 98">
                <a:extLst>
                  <a:ext uri="{FF2B5EF4-FFF2-40B4-BE49-F238E27FC236}">
                    <a16:creationId xmlns:a16="http://schemas.microsoft.com/office/drawing/2014/main" id="{95BF2DEA-BBBC-46C0-A762-24177E3F88C8}"/>
                  </a:ext>
                </a:extLst>
              </p:cNvPr>
              <p:cNvCxnSpPr/>
              <p:nvPr/>
            </p:nvCxnSpPr>
            <p:spPr bwMode="auto">
              <a:xfrm>
                <a:off x="2462216" y="3347598"/>
                <a:ext cx="0" cy="2860014"/>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0" name="Straight Connector 99">
                <a:extLst>
                  <a:ext uri="{FF2B5EF4-FFF2-40B4-BE49-F238E27FC236}">
                    <a16:creationId xmlns:a16="http://schemas.microsoft.com/office/drawing/2014/main" id="{AC3C0AC2-18C3-47C8-B2A3-45169D43DAB7}"/>
                  </a:ext>
                </a:extLst>
              </p:cNvPr>
              <p:cNvCxnSpPr/>
              <p:nvPr/>
            </p:nvCxnSpPr>
            <p:spPr bwMode="auto">
              <a:xfrm>
                <a:off x="4170726" y="3347598"/>
                <a:ext cx="0" cy="2860014"/>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1" name="Straight Connector 100">
                <a:extLst>
                  <a:ext uri="{FF2B5EF4-FFF2-40B4-BE49-F238E27FC236}">
                    <a16:creationId xmlns:a16="http://schemas.microsoft.com/office/drawing/2014/main" id="{AF248D63-EDF3-48C5-AA65-9F1685FC192A}"/>
                  </a:ext>
                </a:extLst>
              </p:cNvPr>
              <p:cNvCxnSpPr/>
              <p:nvPr/>
            </p:nvCxnSpPr>
            <p:spPr bwMode="auto">
              <a:xfrm>
                <a:off x="5867180" y="3347598"/>
                <a:ext cx="0" cy="2860014"/>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2" name="Straight Connector 101">
                <a:extLst>
                  <a:ext uri="{FF2B5EF4-FFF2-40B4-BE49-F238E27FC236}">
                    <a16:creationId xmlns:a16="http://schemas.microsoft.com/office/drawing/2014/main" id="{4895B89C-5D0F-4003-877A-CD7E1E16B00F}"/>
                  </a:ext>
                </a:extLst>
              </p:cNvPr>
              <p:cNvCxnSpPr/>
              <p:nvPr/>
            </p:nvCxnSpPr>
            <p:spPr bwMode="auto">
              <a:xfrm>
                <a:off x="7556744" y="3347598"/>
                <a:ext cx="0" cy="2860014"/>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118">
              <a:extLst>
                <a:ext uri="{FF2B5EF4-FFF2-40B4-BE49-F238E27FC236}">
                  <a16:creationId xmlns:a16="http://schemas.microsoft.com/office/drawing/2014/main" id="{64726DB7-C9B5-43DB-B091-BAEC7A0F8F21}"/>
                </a:ext>
              </a:extLst>
            </p:cNvPr>
            <p:cNvGrpSpPr>
              <a:grpSpLocks/>
            </p:cNvGrpSpPr>
            <p:nvPr/>
          </p:nvGrpSpPr>
          <p:grpSpPr bwMode="auto">
            <a:xfrm>
              <a:off x="1985963" y="2971800"/>
              <a:ext cx="6562725" cy="246063"/>
              <a:chOff x="2181070" y="3570514"/>
              <a:chExt cx="6178115" cy="246193"/>
            </a:xfrm>
          </p:grpSpPr>
          <p:cxnSp>
            <p:nvCxnSpPr>
              <p:cNvPr id="82" name="Straight Connector 81">
                <a:extLst>
                  <a:ext uri="{FF2B5EF4-FFF2-40B4-BE49-F238E27FC236}">
                    <a16:creationId xmlns:a16="http://schemas.microsoft.com/office/drawing/2014/main" id="{6FDE08B8-0898-4512-89F1-5248645FFDC8}"/>
                  </a:ext>
                </a:extLst>
              </p:cNvPr>
              <p:cNvCxnSpPr/>
              <p:nvPr/>
            </p:nvCxnSpPr>
            <p:spPr bwMode="auto">
              <a:xfrm>
                <a:off x="2722066" y="3570776"/>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B3B5F2DD-55EE-40B7-A7E4-2068054ACE42}"/>
                  </a:ext>
                </a:extLst>
              </p:cNvPr>
              <p:cNvCxnSpPr/>
              <p:nvPr/>
            </p:nvCxnSpPr>
            <p:spPr bwMode="auto">
              <a:xfrm>
                <a:off x="3467803"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7F77F234-0216-4FED-8F80-81808CAE9548}"/>
                  </a:ext>
                </a:extLst>
              </p:cNvPr>
              <p:cNvCxnSpPr/>
              <p:nvPr/>
            </p:nvCxnSpPr>
            <p:spPr bwMode="auto">
              <a:xfrm>
                <a:off x="3467803" y="3816337"/>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C809374E-F35D-4AE6-9C38-0D362100F049}"/>
                  </a:ext>
                </a:extLst>
              </p:cNvPr>
              <p:cNvCxnSpPr/>
              <p:nvPr/>
            </p:nvCxnSpPr>
            <p:spPr bwMode="auto">
              <a:xfrm>
                <a:off x="4203080"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20306706-BA04-4C0C-8009-1A09B0E83951}"/>
                  </a:ext>
                </a:extLst>
              </p:cNvPr>
              <p:cNvCxnSpPr/>
              <p:nvPr/>
            </p:nvCxnSpPr>
            <p:spPr bwMode="auto">
              <a:xfrm>
                <a:off x="4192619" y="3570776"/>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F1E52731-B367-42EA-92E0-238EFC39E39B}"/>
                  </a:ext>
                </a:extLst>
              </p:cNvPr>
              <p:cNvCxnSpPr/>
              <p:nvPr/>
            </p:nvCxnSpPr>
            <p:spPr bwMode="auto">
              <a:xfrm>
                <a:off x="4938356"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1CB2B80-5694-454D-A898-558C39D8B419}"/>
                  </a:ext>
                </a:extLst>
              </p:cNvPr>
              <p:cNvCxnSpPr/>
              <p:nvPr/>
            </p:nvCxnSpPr>
            <p:spPr bwMode="auto">
              <a:xfrm>
                <a:off x="4938356" y="3816337"/>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B9C17E4C-F0E0-403C-B2E9-9D4E1296F564}"/>
                  </a:ext>
                </a:extLst>
              </p:cNvPr>
              <p:cNvCxnSpPr/>
              <p:nvPr/>
            </p:nvCxnSpPr>
            <p:spPr bwMode="auto">
              <a:xfrm>
                <a:off x="5673632"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E970C70A-95D4-409F-A637-8AE0EC2A24E4}"/>
                  </a:ext>
                </a:extLst>
              </p:cNvPr>
              <p:cNvCxnSpPr/>
              <p:nvPr/>
            </p:nvCxnSpPr>
            <p:spPr bwMode="auto">
              <a:xfrm>
                <a:off x="5663172" y="3570776"/>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D61B4D01-01EE-4A34-91DF-F9EC27B366DC}"/>
                  </a:ext>
                </a:extLst>
              </p:cNvPr>
              <p:cNvCxnSpPr/>
              <p:nvPr/>
            </p:nvCxnSpPr>
            <p:spPr bwMode="auto">
              <a:xfrm>
                <a:off x="6408909"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A469FB83-6FBF-46BC-AEF0-1D9B699B0BDB}"/>
                  </a:ext>
                </a:extLst>
              </p:cNvPr>
              <p:cNvCxnSpPr/>
              <p:nvPr/>
            </p:nvCxnSpPr>
            <p:spPr bwMode="auto">
              <a:xfrm>
                <a:off x="6408909" y="3816337"/>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81F42E76-2DE9-42A1-A724-0FBCF538C8D2}"/>
                  </a:ext>
                </a:extLst>
              </p:cNvPr>
              <p:cNvCxnSpPr/>
              <p:nvPr/>
            </p:nvCxnSpPr>
            <p:spPr bwMode="auto">
              <a:xfrm>
                <a:off x="7144185"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A7911469-0204-49E4-9182-1FC510670334}"/>
                  </a:ext>
                </a:extLst>
              </p:cNvPr>
              <p:cNvCxnSpPr/>
              <p:nvPr/>
            </p:nvCxnSpPr>
            <p:spPr bwMode="auto">
              <a:xfrm>
                <a:off x="7133724" y="3570776"/>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1E6B1F56-950F-406B-9514-07EFD35FCCC1}"/>
                  </a:ext>
                </a:extLst>
              </p:cNvPr>
              <p:cNvCxnSpPr/>
              <p:nvPr/>
            </p:nvCxnSpPr>
            <p:spPr bwMode="auto">
              <a:xfrm>
                <a:off x="7879462"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E11673FF-A01D-4638-A516-CE8E4CE05C43}"/>
                  </a:ext>
                </a:extLst>
              </p:cNvPr>
              <p:cNvCxnSpPr/>
              <p:nvPr/>
            </p:nvCxnSpPr>
            <p:spPr bwMode="auto">
              <a:xfrm>
                <a:off x="7879462" y="3816337"/>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ED9056D0-AAFD-402C-8B7E-556A09258168}"/>
                  </a:ext>
                </a:extLst>
              </p:cNvPr>
              <p:cNvCxnSpPr/>
              <p:nvPr/>
            </p:nvCxnSpPr>
            <p:spPr bwMode="auto">
              <a:xfrm>
                <a:off x="2181070" y="3816337"/>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E4E20126-3AF1-4E52-B0F6-E00BC9E126DF}"/>
                  </a:ext>
                </a:extLst>
              </p:cNvPr>
              <p:cNvCxnSpPr/>
              <p:nvPr/>
            </p:nvCxnSpPr>
            <p:spPr bwMode="auto">
              <a:xfrm>
                <a:off x="2722066"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 name="Group 4">
              <a:extLst>
                <a:ext uri="{FF2B5EF4-FFF2-40B4-BE49-F238E27FC236}">
                  <a16:creationId xmlns:a16="http://schemas.microsoft.com/office/drawing/2014/main" id="{03B640B9-AF8C-4E4C-8C64-288C092D5BA7}"/>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73" name="Rectangle 72">
                <a:extLst>
                  <a:ext uri="{FF2B5EF4-FFF2-40B4-BE49-F238E27FC236}">
                    <a16:creationId xmlns:a16="http://schemas.microsoft.com/office/drawing/2014/main" id="{8817269D-0057-485C-854E-315A01CE5383}"/>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4" name="Isosceles Triangle 73">
                <a:extLst>
                  <a:ext uri="{FF2B5EF4-FFF2-40B4-BE49-F238E27FC236}">
                    <a16:creationId xmlns:a16="http://schemas.microsoft.com/office/drawing/2014/main" id="{28CB1E4A-8395-44AE-A2EB-205DEEA9B209}"/>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5" name="Isosceles Triangle 74">
                <a:extLst>
                  <a:ext uri="{FF2B5EF4-FFF2-40B4-BE49-F238E27FC236}">
                    <a16:creationId xmlns:a16="http://schemas.microsoft.com/office/drawing/2014/main" id="{B92FFC25-8258-4705-A420-F298052B658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76" name="Straight Connector 75">
                <a:extLst>
                  <a:ext uri="{FF2B5EF4-FFF2-40B4-BE49-F238E27FC236}">
                    <a16:creationId xmlns:a16="http://schemas.microsoft.com/office/drawing/2014/main" id="{5A6D7E98-6696-4370-847D-B68F8CD281FF}"/>
                  </a:ext>
                </a:extLst>
              </p:cNvPr>
              <p:cNvCxnSpPr>
                <a:stCxn id="7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393DFC31-268D-4D10-BF8E-DB0B1DBB3691}"/>
                  </a:ext>
                </a:extLst>
              </p:cNvPr>
              <p:cNvCxnSpPr>
                <a:stCxn id="74" idx="0"/>
                <a:endCxn id="7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150674AA-FC1A-422E-AE57-46C953D41D02}"/>
                  </a:ext>
                </a:extLst>
              </p:cNvPr>
              <p:cNvCxnSpPr>
                <a:stCxn id="7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4B4804A2-4BE1-4D47-AA4A-26BDCDD27D80}"/>
                  </a:ext>
                </a:extLst>
              </p:cNvPr>
              <p:cNvCxnSpPr>
                <a:endCxn id="7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DBDDB065-6D5C-4238-809C-650EA97A629C}"/>
                  </a:ext>
                </a:extLst>
              </p:cNvPr>
              <p:cNvCxnSpPr>
                <a:stCxn id="74" idx="4"/>
                <a:endCxn id="7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4927F25F-4DEF-43E3-9B39-F046E4724E8D}"/>
                  </a:ext>
                </a:extLst>
              </p:cNvPr>
              <p:cNvCxnSpPr>
                <a:stCxn id="7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9" name="Rectangle 8">
              <a:extLst>
                <a:ext uri="{FF2B5EF4-FFF2-40B4-BE49-F238E27FC236}">
                  <a16:creationId xmlns:a16="http://schemas.microsoft.com/office/drawing/2014/main" id="{9A7F0B04-3782-4AC9-A02D-909D8D7F6B92}"/>
                </a:ext>
              </a:extLst>
            </p:cNvPr>
            <p:cNvSpPr/>
            <p:nvPr/>
          </p:nvSpPr>
          <p:spPr bwMode="auto">
            <a:xfrm>
              <a:off x="4295775" y="4136970"/>
              <a:ext cx="4243388" cy="256102"/>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 name="Isosceles Triangle 9">
              <a:extLst>
                <a:ext uri="{FF2B5EF4-FFF2-40B4-BE49-F238E27FC236}">
                  <a16:creationId xmlns:a16="http://schemas.microsoft.com/office/drawing/2014/main" id="{0076E0F6-2C7D-458C-9880-EBE2C3E7482B}"/>
                </a:ext>
              </a:extLst>
            </p:cNvPr>
            <p:cNvSpPr/>
            <p:nvPr/>
          </p:nvSpPr>
          <p:spPr bwMode="auto">
            <a:xfrm rot="16200000">
              <a:off x="4127243" y="4224540"/>
              <a:ext cx="256102"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1" name="Straight Connector 10">
              <a:extLst>
                <a:ext uri="{FF2B5EF4-FFF2-40B4-BE49-F238E27FC236}">
                  <a16:creationId xmlns:a16="http://schemas.microsoft.com/office/drawing/2014/main" id="{B0BD4217-B947-4B2C-AD53-1014ADE054D4}"/>
                </a:ext>
              </a:extLst>
            </p:cNvPr>
            <p:cNvCxnSpPr>
              <a:stCxn id="10" idx="4"/>
            </p:cNvCxnSpPr>
            <p:nvPr/>
          </p:nvCxnSpPr>
          <p:spPr bwMode="auto">
            <a:xfrm flipH="1">
              <a:off x="4214813" y="4136970"/>
              <a:ext cx="80962" cy="128051"/>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0B36D680-1515-49F7-B335-E4E0AFA55C20}"/>
                </a:ext>
              </a:extLst>
            </p:cNvPr>
            <p:cNvCxnSpPr>
              <a:stCxn id="10" idx="0"/>
              <a:endCxn id="10" idx="2"/>
            </p:cNvCxnSpPr>
            <p:nvPr/>
          </p:nvCxnSpPr>
          <p:spPr bwMode="auto">
            <a:xfrm>
              <a:off x="4214813" y="4265021"/>
              <a:ext cx="80962" cy="128051"/>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302B6132-37AC-49B3-9E9F-5245AB8AC178}"/>
                </a:ext>
              </a:extLst>
            </p:cNvPr>
            <p:cNvCxnSpPr>
              <a:stCxn id="10" idx="4"/>
            </p:cNvCxnSpPr>
            <p:nvPr/>
          </p:nvCxnSpPr>
          <p:spPr bwMode="auto">
            <a:xfrm flipV="1">
              <a:off x="4295775" y="4136970"/>
              <a:ext cx="4252913"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761CD48E-2BB4-4E2F-BFE7-160232DE93B7}"/>
                </a:ext>
              </a:extLst>
            </p:cNvPr>
            <p:cNvCxnSpPr>
              <a:stCxn id="10" idx="2"/>
            </p:cNvCxnSpPr>
            <p:nvPr/>
          </p:nvCxnSpPr>
          <p:spPr bwMode="auto">
            <a:xfrm flipV="1">
              <a:off x="4295775" y="4393072"/>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15" name="Rectangle 14">
              <a:extLst>
                <a:ext uri="{FF2B5EF4-FFF2-40B4-BE49-F238E27FC236}">
                  <a16:creationId xmlns:a16="http://schemas.microsoft.com/office/drawing/2014/main" id="{B74A218F-31F9-422B-A270-6C8228B323CB}"/>
                </a:ext>
              </a:extLst>
            </p:cNvPr>
            <p:cNvSpPr/>
            <p:nvPr/>
          </p:nvSpPr>
          <p:spPr bwMode="auto">
            <a:xfrm>
              <a:off x="1985963" y="4136970"/>
              <a:ext cx="577850" cy="256102"/>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6" name="Isosceles Triangle 15">
              <a:extLst>
                <a:ext uri="{FF2B5EF4-FFF2-40B4-BE49-F238E27FC236}">
                  <a16:creationId xmlns:a16="http://schemas.microsoft.com/office/drawing/2014/main" id="{851ADB78-F97B-4680-B2C4-485F4DA50DAA}"/>
                </a:ext>
              </a:extLst>
            </p:cNvPr>
            <p:cNvSpPr/>
            <p:nvPr/>
          </p:nvSpPr>
          <p:spPr bwMode="auto">
            <a:xfrm rot="5400000">
              <a:off x="2476243" y="4224540"/>
              <a:ext cx="256102"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7" name="Straight Connector 16">
              <a:extLst>
                <a:ext uri="{FF2B5EF4-FFF2-40B4-BE49-F238E27FC236}">
                  <a16:creationId xmlns:a16="http://schemas.microsoft.com/office/drawing/2014/main" id="{862A839F-3F9B-4A8F-B7A2-12D812178240}"/>
                </a:ext>
              </a:extLst>
            </p:cNvPr>
            <p:cNvCxnSpPr>
              <a:stCxn id="16" idx="2"/>
            </p:cNvCxnSpPr>
            <p:nvPr/>
          </p:nvCxnSpPr>
          <p:spPr bwMode="auto">
            <a:xfrm>
              <a:off x="2563813" y="4136970"/>
              <a:ext cx="80962"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07EDFE45-5E0A-4ECE-874F-C84FB6ACC624}"/>
                </a:ext>
              </a:extLst>
            </p:cNvPr>
            <p:cNvCxnSpPr>
              <a:endCxn id="16" idx="4"/>
            </p:cNvCxnSpPr>
            <p:nvPr/>
          </p:nvCxnSpPr>
          <p:spPr bwMode="auto">
            <a:xfrm flipH="1">
              <a:off x="2563813" y="4265021"/>
              <a:ext cx="80962"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9" name="Group 18">
              <a:extLst>
                <a:ext uri="{FF2B5EF4-FFF2-40B4-BE49-F238E27FC236}">
                  <a16:creationId xmlns:a16="http://schemas.microsoft.com/office/drawing/2014/main" id="{930F0EDF-A915-4C65-B499-5AB29FC31D17}"/>
                </a:ext>
              </a:extLst>
            </p:cNvPr>
            <p:cNvGrpSpPr/>
            <p:nvPr/>
          </p:nvGrpSpPr>
          <p:grpSpPr>
            <a:xfrm>
              <a:off x="1986341" y="4136670"/>
              <a:ext cx="577306" cy="256046"/>
              <a:chOff x="103594" y="4438649"/>
              <a:chExt cx="1376015" cy="300016"/>
            </a:xfrm>
            <a:solidFill>
              <a:schemeClr val="accent3">
                <a:lumMod val="40000"/>
                <a:lumOff val="60000"/>
              </a:schemeClr>
            </a:solidFill>
          </p:grpSpPr>
          <p:cxnSp>
            <p:nvCxnSpPr>
              <p:cNvPr id="71" name="Straight Connector 70">
                <a:extLst>
                  <a:ext uri="{FF2B5EF4-FFF2-40B4-BE49-F238E27FC236}">
                    <a16:creationId xmlns:a16="http://schemas.microsoft.com/office/drawing/2014/main" id="{F2AFE6B5-E82A-4654-B4DB-45B4B3EE72B1}"/>
                  </a:ext>
                </a:extLst>
              </p:cNvPr>
              <p:cNvCxnSpPr>
                <a:endCxn id="16" idx="2"/>
              </p:cNvCxnSpPr>
              <p:nvPr/>
            </p:nvCxnSpPr>
            <p:spPr bwMode="auto">
              <a:xfrm>
                <a:off x="103594" y="4438649"/>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6A76FF0B-7D10-4721-A022-533091B59A0A}"/>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0" name="Rectangle 19">
              <a:extLst>
                <a:ext uri="{FF2B5EF4-FFF2-40B4-BE49-F238E27FC236}">
                  <a16:creationId xmlns:a16="http://schemas.microsoft.com/office/drawing/2014/main" id="{F0CAD84B-C90D-4D24-8C55-5B385066870F}"/>
                </a:ext>
              </a:extLst>
            </p:cNvPr>
            <p:cNvSpPr/>
            <p:nvPr/>
          </p:nvSpPr>
          <p:spPr bwMode="auto">
            <a:xfrm>
              <a:off x="1985963" y="4766553"/>
              <a:ext cx="5281612" cy="25788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1" name="Isosceles Triangle 20">
              <a:extLst>
                <a:ext uri="{FF2B5EF4-FFF2-40B4-BE49-F238E27FC236}">
                  <a16:creationId xmlns:a16="http://schemas.microsoft.com/office/drawing/2014/main" id="{4E2F19B3-C76E-4574-9E9A-1F9C98B34196}"/>
                </a:ext>
              </a:extLst>
            </p:cNvPr>
            <p:cNvSpPr/>
            <p:nvPr/>
          </p:nvSpPr>
          <p:spPr bwMode="auto">
            <a:xfrm rot="5400000">
              <a:off x="7179117" y="4855012"/>
              <a:ext cx="257880" cy="80963"/>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2" name="Straight Connector 21">
              <a:extLst>
                <a:ext uri="{FF2B5EF4-FFF2-40B4-BE49-F238E27FC236}">
                  <a16:creationId xmlns:a16="http://schemas.microsoft.com/office/drawing/2014/main" id="{EC0CBDF4-DAFE-4BA7-9A5D-28E52574FD6D}"/>
                </a:ext>
              </a:extLst>
            </p:cNvPr>
            <p:cNvCxnSpPr>
              <a:stCxn id="21" idx="2"/>
            </p:cNvCxnSpPr>
            <p:nvPr/>
          </p:nvCxnSpPr>
          <p:spPr bwMode="auto">
            <a:xfrm>
              <a:off x="7267575" y="4766553"/>
              <a:ext cx="80963" cy="12982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66DF473A-3FC7-4B09-90AC-DAED9F7156C2}"/>
                </a:ext>
              </a:extLst>
            </p:cNvPr>
            <p:cNvCxnSpPr>
              <a:endCxn id="21" idx="4"/>
            </p:cNvCxnSpPr>
            <p:nvPr/>
          </p:nvCxnSpPr>
          <p:spPr bwMode="auto">
            <a:xfrm flipH="1">
              <a:off x="7267575" y="4896382"/>
              <a:ext cx="80963" cy="128051"/>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F465DA51-8405-4564-812D-02563F3230F4}"/>
                </a:ext>
              </a:extLst>
            </p:cNvPr>
            <p:cNvCxnSpPr>
              <a:endCxn id="21" idx="2"/>
            </p:cNvCxnSpPr>
            <p:nvPr/>
          </p:nvCxnSpPr>
          <p:spPr bwMode="auto">
            <a:xfrm>
              <a:off x="1985963" y="4766553"/>
              <a:ext cx="5281612"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7EB0E56-295D-4419-91EC-184061BB62BD}"/>
                </a:ext>
              </a:extLst>
            </p:cNvPr>
            <p:cNvCxnSpPr/>
            <p:nvPr/>
          </p:nvCxnSpPr>
          <p:spPr bwMode="auto">
            <a:xfrm>
              <a:off x="1985963" y="5024433"/>
              <a:ext cx="5281612"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26" name="Isosceles Triangle 25">
              <a:extLst>
                <a:ext uri="{FF2B5EF4-FFF2-40B4-BE49-F238E27FC236}">
                  <a16:creationId xmlns:a16="http://schemas.microsoft.com/office/drawing/2014/main" id="{AF9902E0-1ECC-45F7-8342-AE7642F64CE0}"/>
                </a:ext>
              </a:extLst>
            </p:cNvPr>
            <p:cNvSpPr/>
            <p:nvPr/>
          </p:nvSpPr>
          <p:spPr bwMode="auto">
            <a:xfrm rot="16200000">
              <a:off x="7256110" y="4854219"/>
              <a:ext cx="257880"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7" name="Straight Connector 26">
              <a:extLst>
                <a:ext uri="{FF2B5EF4-FFF2-40B4-BE49-F238E27FC236}">
                  <a16:creationId xmlns:a16="http://schemas.microsoft.com/office/drawing/2014/main" id="{848B72CF-37ED-4F47-B757-B34F00F34719}"/>
                </a:ext>
              </a:extLst>
            </p:cNvPr>
            <p:cNvCxnSpPr>
              <a:stCxn id="26" idx="4"/>
            </p:cNvCxnSpPr>
            <p:nvPr/>
          </p:nvCxnSpPr>
          <p:spPr bwMode="auto">
            <a:xfrm flipH="1">
              <a:off x="7343775" y="4766553"/>
              <a:ext cx="82550" cy="12982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3FB7AD90-9FE6-4C2D-9003-5AEDE4B66F2D}"/>
                </a:ext>
              </a:extLst>
            </p:cNvPr>
            <p:cNvCxnSpPr>
              <a:stCxn id="26" idx="0"/>
              <a:endCxn id="26" idx="2"/>
            </p:cNvCxnSpPr>
            <p:nvPr/>
          </p:nvCxnSpPr>
          <p:spPr bwMode="auto">
            <a:xfrm>
              <a:off x="7343775" y="4896382"/>
              <a:ext cx="82550"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9" name="Group 28">
              <a:extLst>
                <a:ext uri="{FF2B5EF4-FFF2-40B4-BE49-F238E27FC236}">
                  <a16:creationId xmlns:a16="http://schemas.microsoft.com/office/drawing/2014/main" id="{397C4F48-C5F3-4760-977F-C2C3DA13B66C}"/>
                </a:ext>
              </a:extLst>
            </p:cNvPr>
            <p:cNvGrpSpPr/>
            <p:nvPr/>
          </p:nvGrpSpPr>
          <p:grpSpPr>
            <a:xfrm>
              <a:off x="7426114" y="4767958"/>
              <a:ext cx="1112654" cy="256046"/>
              <a:chOff x="6957150" y="4438649"/>
              <a:chExt cx="1580341" cy="300016"/>
            </a:xfrm>
            <a:solidFill>
              <a:schemeClr val="accent2">
                <a:lumMod val="20000"/>
                <a:lumOff val="80000"/>
              </a:schemeClr>
            </a:solidFill>
          </p:grpSpPr>
          <p:sp>
            <p:nvSpPr>
              <p:cNvPr id="68" name="Rectangle 67">
                <a:extLst>
                  <a:ext uri="{FF2B5EF4-FFF2-40B4-BE49-F238E27FC236}">
                    <a16:creationId xmlns:a16="http://schemas.microsoft.com/office/drawing/2014/main" id="{61CF9BDD-15C7-4E2C-AB3B-8B84E4C8CD9A}"/>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69" name="Straight Connector 68">
                <a:extLst>
                  <a:ext uri="{FF2B5EF4-FFF2-40B4-BE49-F238E27FC236}">
                    <a16:creationId xmlns:a16="http://schemas.microsoft.com/office/drawing/2014/main" id="{4126C18F-82F1-482E-BC8E-914AC2747490}"/>
                  </a:ext>
                </a:extLst>
              </p:cNvPr>
              <p:cNvCxnSpPr>
                <a:stCxn id="26" idx="4"/>
              </p:cNvCxnSpPr>
              <p:nvPr/>
            </p:nvCxnSpPr>
            <p:spPr bwMode="auto">
              <a:xfrm>
                <a:off x="6957150" y="4438649"/>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94ED5944-A807-43EB-86A0-4781C5D7F7BA}"/>
                  </a:ext>
                </a:extLst>
              </p:cNvPr>
              <p:cNvCxnSpPr>
                <a:stCxn id="26" idx="2"/>
              </p:cNvCxnSpPr>
              <p:nvPr/>
            </p:nvCxnSpPr>
            <p:spPr bwMode="auto">
              <a:xfrm>
                <a:off x="6957150" y="4738665"/>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30" name="Straight Connector 29">
              <a:extLst>
                <a:ext uri="{FF2B5EF4-FFF2-40B4-BE49-F238E27FC236}">
                  <a16:creationId xmlns:a16="http://schemas.microsoft.com/office/drawing/2014/main" id="{7DF0911E-90F9-4EE8-A5F5-ECAF9146B435}"/>
                </a:ext>
              </a:extLst>
            </p:cNvPr>
            <p:cNvCxnSpPr/>
            <p:nvPr/>
          </p:nvCxnSpPr>
          <p:spPr bwMode="auto">
            <a:xfrm>
              <a:off x="1985963" y="5597105"/>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C74A4D4E-070E-46B3-AF36-93835F168B70}"/>
                </a:ext>
              </a:extLst>
            </p:cNvPr>
            <p:cNvCxnSpPr/>
            <p:nvPr/>
          </p:nvCxnSpPr>
          <p:spPr bwMode="auto">
            <a:xfrm>
              <a:off x="7356475" y="5817637"/>
              <a:ext cx="11906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2" name="TextBox 14364">
              <a:extLst>
                <a:ext uri="{FF2B5EF4-FFF2-40B4-BE49-F238E27FC236}">
                  <a16:creationId xmlns:a16="http://schemas.microsoft.com/office/drawing/2014/main" id="{90CD504A-A38B-45B4-9359-FCFD54E46133}"/>
                </a:ext>
              </a:extLst>
            </p:cNvPr>
            <p:cNvSpPr txBox="1">
              <a:spLocks noChangeArrowheads="1"/>
            </p:cNvSpPr>
            <p:nvPr/>
          </p:nvSpPr>
          <p:spPr bwMode="auto">
            <a:xfrm>
              <a:off x="990600" y="2940050"/>
              <a:ext cx="728663"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HCLK</a:t>
              </a:r>
            </a:p>
          </p:txBody>
        </p:sp>
        <p:sp>
          <p:nvSpPr>
            <p:cNvPr id="33" name="TextBox 333">
              <a:extLst>
                <a:ext uri="{FF2B5EF4-FFF2-40B4-BE49-F238E27FC236}">
                  <a16:creationId xmlns:a16="http://schemas.microsoft.com/office/drawing/2014/main" id="{1DB1BEF6-8194-4F45-AAD1-F9B5CB3853BE}"/>
                </a:ext>
              </a:extLst>
            </p:cNvPr>
            <p:cNvSpPr txBox="1">
              <a:spLocks noChangeArrowheads="1"/>
            </p:cNvSpPr>
            <p:nvPr/>
          </p:nvSpPr>
          <p:spPr bwMode="auto">
            <a:xfrm>
              <a:off x="282575" y="4110038"/>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HADDR [31:0]</a:t>
              </a:r>
            </a:p>
          </p:txBody>
        </p:sp>
        <p:sp>
          <p:nvSpPr>
            <p:cNvPr id="34" name="TextBox 334">
              <a:extLst>
                <a:ext uri="{FF2B5EF4-FFF2-40B4-BE49-F238E27FC236}">
                  <a16:creationId xmlns:a16="http://schemas.microsoft.com/office/drawing/2014/main" id="{86EE580A-6F6A-4417-B241-6EE859E185C8}"/>
                </a:ext>
              </a:extLst>
            </p:cNvPr>
            <p:cNvSpPr txBox="1">
              <a:spLocks noChangeArrowheads="1"/>
            </p:cNvSpPr>
            <p:nvPr/>
          </p:nvSpPr>
          <p:spPr bwMode="auto">
            <a:xfrm>
              <a:off x="269875" y="5289550"/>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HWRITE</a:t>
              </a:r>
            </a:p>
          </p:txBody>
        </p:sp>
        <p:sp>
          <p:nvSpPr>
            <p:cNvPr id="35" name="TextBox 335">
              <a:extLst>
                <a:ext uri="{FF2B5EF4-FFF2-40B4-BE49-F238E27FC236}">
                  <a16:creationId xmlns:a16="http://schemas.microsoft.com/office/drawing/2014/main" id="{4209CED4-56EF-4485-B558-B4D47DE18532}"/>
                </a:ext>
              </a:extLst>
            </p:cNvPr>
            <p:cNvSpPr txBox="1">
              <a:spLocks noChangeArrowheads="1"/>
            </p:cNvSpPr>
            <p:nvPr/>
          </p:nvSpPr>
          <p:spPr bwMode="auto">
            <a:xfrm>
              <a:off x="282575" y="4691063"/>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HRDATA [31:0]</a:t>
              </a:r>
            </a:p>
          </p:txBody>
        </p:sp>
        <p:sp>
          <p:nvSpPr>
            <p:cNvPr id="36" name="TextBox 336">
              <a:extLst>
                <a:ext uri="{FF2B5EF4-FFF2-40B4-BE49-F238E27FC236}">
                  <a16:creationId xmlns:a16="http://schemas.microsoft.com/office/drawing/2014/main" id="{76450835-1925-4B44-8D00-1AF9DB7917C8}"/>
                </a:ext>
              </a:extLst>
            </p:cNvPr>
            <p:cNvSpPr txBox="1">
              <a:spLocks noChangeArrowheads="1"/>
            </p:cNvSpPr>
            <p:nvPr/>
          </p:nvSpPr>
          <p:spPr bwMode="auto">
            <a:xfrm>
              <a:off x="282575" y="5838825"/>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HREADY</a:t>
              </a:r>
            </a:p>
          </p:txBody>
        </p:sp>
        <p:sp>
          <p:nvSpPr>
            <p:cNvPr id="37" name="TextBox 358">
              <a:extLst>
                <a:ext uri="{FF2B5EF4-FFF2-40B4-BE49-F238E27FC236}">
                  <a16:creationId xmlns:a16="http://schemas.microsoft.com/office/drawing/2014/main" id="{C0780549-6214-4CAA-8E63-6BF704259281}"/>
                </a:ext>
              </a:extLst>
            </p:cNvPr>
            <p:cNvSpPr txBox="1">
              <a:spLocks noChangeArrowheads="1"/>
            </p:cNvSpPr>
            <p:nvPr/>
          </p:nvSpPr>
          <p:spPr bwMode="auto">
            <a:xfrm>
              <a:off x="2874963" y="4094163"/>
              <a:ext cx="1236662"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0 </a:t>
              </a:r>
            </a:p>
          </p:txBody>
        </p:sp>
        <p:sp>
          <p:nvSpPr>
            <p:cNvPr id="38" name="TextBox 145">
              <a:extLst>
                <a:ext uri="{FF2B5EF4-FFF2-40B4-BE49-F238E27FC236}">
                  <a16:creationId xmlns:a16="http://schemas.microsoft.com/office/drawing/2014/main" id="{09F87C85-3D46-4097-B8FC-9232CE41DC06}"/>
                </a:ext>
              </a:extLst>
            </p:cNvPr>
            <p:cNvSpPr txBox="1">
              <a:spLocks noChangeArrowheads="1"/>
            </p:cNvSpPr>
            <p:nvPr/>
          </p:nvSpPr>
          <p:spPr bwMode="auto">
            <a:xfrm>
              <a:off x="7653338" y="4718167"/>
              <a:ext cx="814387"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Data 0 </a:t>
              </a:r>
            </a:p>
          </p:txBody>
        </p:sp>
        <p:cxnSp>
          <p:nvCxnSpPr>
            <p:cNvPr id="39" name="Straight Connector 38">
              <a:extLst>
                <a:ext uri="{FF2B5EF4-FFF2-40B4-BE49-F238E27FC236}">
                  <a16:creationId xmlns:a16="http://schemas.microsoft.com/office/drawing/2014/main" id="{6E255A85-C257-4376-98AB-A5A9E2DE781B}"/>
                </a:ext>
              </a:extLst>
            </p:cNvPr>
            <p:cNvCxnSpPr/>
            <p:nvPr/>
          </p:nvCxnSpPr>
          <p:spPr bwMode="auto">
            <a:xfrm>
              <a:off x="4265613" y="6061289"/>
              <a:ext cx="29813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C7FF2F79-E178-4BB2-9530-90DECCFBDB83}"/>
                </a:ext>
              </a:extLst>
            </p:cNvPr>
            <p:cNvCxnSpPr/>
            <p:nvPr/>
          </p:nvCxnSpPr>
          <p:spPr bwMode="auto">
            <a:xfrm>
              <a:off x="4125913" y="5815859"/>
              <a:ext cx="139700" cy="24543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AD10E23B-F6A6-4DE2-B5C9-10848796772E}"/>
                </a:ext>
              </a:extLst>
            </p:cNvPr>
            <p:cNvCxnSpPr/>
            <p:nvPr/>
          </p:nvCxnSpPr>
          <p:spPr bwMode="auto">
            <a:xfrm flipH="1">
              <a:off x="7256463" y="5815859"/>
              <a:ext cx="112712" cy="24365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FE2993DE-EEBA-4921-A369-7F114E8C8259}"/>
                </a:ext>
              </a:extLst>
            </p:cNvPr>
            <p:cNvCxnSpPr/>
            <p:nvPr/>
          </p:nvCxnSpPr>
          <p:spPr bwMode="auto">
            <a:xfrm>
              <a:off x="1968500" y="5817637"/>
              <a:ext cx="215741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43" name="Group 4">
              <a:extLst>
                <a:ext uri="{FF2B5EF4-FFF2-40B4-BE49-F238E27FC236}">
                  <a16:creationId xmlns:a16="http://schemas.microsoft.com/office/drawing/2014/main" id="{93F71C5B-8D02-429F-9DF5-1A28D37441D6}"/>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59" name="Rectangle 58">
                <a:extLst>
                  <a:ext uri="{FF2B5EF4-FFF2-40B4-BE49-F238E27FC236}">
                    <a16:creationId xmlns:a16="http://schemas.microsoft.com/office/drawing/2014/main" id="{1DB6B973-F10A-4699-A2AF-10768FE2FBE1}"/>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60" name="Isosceles Triangle 59">
                <a:extLst>
                  <a:ext uri="{FF2B5EF4-FFF2-40B4-BE49-F238E27FC236}">
                    <a16:creationId xmlns:a16="http://schemas.microsoft.com/office/drawing/2014/main" id="{E871809C-8E05-4C7C-AC48-F79F8C230F1C}"/>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61" name="Isosceles Triangle 60">
                <a:extLst>
                  <a:ext uri="{FF2B5EF4-FFF2-40B4-BE49-F238E27FC236}">
                    <a16:creationId xmlns:a16="http://schemas.microsoft.com/office/drawing/2014/main" id="{CC329E47-19AA-4874-973E-C3604B19D21E}"/>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62" name="Straight Connector 61">
                <a:extLst>
                  <a:ext uri="{FF2B5EF4-FFF2-40B4-BE49-F238E27FC236}">
                    <a16:creationId xmlns:a16="http://schemas.microsoft.com/office/drawing/2014/main" id="{49F611EA-83B9-472F-A4B0-5834916E491E}"/>
                  </a:ext>
                </a:extLst>
              </p:cNvPr>
              <p:cNvCxnSpPr>
                <a:stCxn id="6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D3784C9D-028B-49BB-8359-453741A5BB3F}"/>
                  </a:ext>
                </a:extLst>
              </p:cNvPr>
              <p:cNvCxnSpPr>
                <a:stCxn id="60" idx="0"/>
                <a:endCxn id="6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9C0E1AB1-5EA2-4FC7-80DA-1AB786BB165F}"/>
                  </a:ext>
                </a:extLst>
              </p:cNvPr>
              <p:cNvCxnSpPr>
                <a:stCxn id="6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48555107-6706-4DBD-AFD9-A0EE48A1DC44}"/>
                  </a:ext>
                </a:extLst>
              </p:cNvPr>
              <p:cNvCxnSpPr>
                <a:endCxn id="6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5E4B4C2F-E651-4A16-B3E4-665743D4E961}"/>
                  </a:ext>
                </a:extLst>
              </p:cNvPr>
              <p:cNvCxnSpPr>
                <a:stCxn id="60" idx="4"/>
                <a:endCxn id="6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2C62E359-141B-4E3E-AA93-76F12D2D5E9C}"/>
                  </a:ext>
                </a:extLst>
              </p:cNvPr>
              <p:cNvCxnSpPr>
                <a:stCxn id="6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44" name="Rectangle 43">
              <a:extLst>
                <a:ext uri="{FF2B5EF4-FFF2-40B4-BE49-F238E27FC236}">
                  <a16:creationId xmlns:a16="http://schemas.microsoft.com/office/drawing/2014/main" id="{573EF6DA-0E11-4FA4-B7C0-19D8EC2CFE41}"/>
                </a:ext>
              </a:extLst>
            </p:cNvPr>
            <p:cNvSpPr/>
            <p:nvPr/>
          </p:nvSpPr>
          <p:spPr bwMode="auto">
            <a:xfrm>
              <a:off x="4295775" y="3539400"/>
              <a:ext cx="4243388" cy="256102"/>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45" name="Isosceles Triangle 44">
              <a:extLst>
                <a:ext uri="{FF2B5EF4-FFF2-40B4-BE49-F238E27FC236}">
                  <a16:creationId xmlns:a16="http://schemas.microsoft.com/office/drawing/2014/main" id="{A8145C5B-C95A-416D-991F-D43DC5EE09E4}"/>
                </a:ext>
              </a:extLst>
            </p:cNvPr>
            <p:cNvSpPr/>
            <p:nvPr/>
          </p:nvSpPr>
          <p:spPr bwMode="auto">
            <a:xfrm rot="16200000">
              <a:off x="4127243" y="3626969"/>
              <a:ext cx="256102"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46" name="Straight Connector 45">
              <a:extLst>
                <a:ext uri="{FF2B5EF4-FFF2-40B4-BE49-F238E27FC236}">
                  <a16:creationId xmlns:a16="http://schemas.microsoft.com/office/drawing/2014/main" id="{99FF6D65-56C9-44B9-8741-8DC66C6C9B9F}"/>
                </a:ext>
              </a:extLst>
            </p:cNvPr>
            <p:cNvCxnSpPr>
              <a:stCxn id="45" idx="4"/>
            </p:cNvCxnSpPr>
            <p:nvPr/>
          </p:nvCxnSpPr>
          <p:spPr bwMode="auto">
            <a:xfrm flipH="1">
              <a:off x="4214813" y="3539400"/>
              <a:ext cx="80962" cy="129829"/>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02742B0C-8389-4988-B268-A9985DE12596}"/>
                </a:ext>
              </a:extLst>
            </p:cNvPr>
            <p:cNvCxnSpPr>
              <a:stCxn id="45" idx="0"/>
              <a:endCxn id="45" idx="2"/>
            </p:cNvCxnSpPr>
            <p:nvPr/>
          </p:nvCxnSpPr>
          <p:spPr bwMode="auto">
            <a:xfrm>
              <a:off x="4214813" y="3669228"/>
              <a:ext cx="80962" cy="126273"/>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25C7BD96-7251-4D2F-92AE-B8654069F59B}"/>
                </a:ext>
              </a:extLst>
            </p:cNvPr>
            <p:cNvCxnSpPr>
              <a:stCxn id="45" idx="4"/>
            </p:cNvCxnSpPr>
            <p:nvPr/>
          </p:nvCxnSpPr>
          <p:spPr bwMode="auto">
            <a:xfrm flipV="1">
              <a:off x="4295775" y="3539400"/>
              <a:ext cx="4252913"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A82C0A81-B49B-40DC-A618-20AB06B48060}"/>
                </a:ext>
              </a:extLst>
            </p:cNvPr>
            <p:cNvCxnSpPr>
              <a:stCxn id="45" idx="2"/>
            </p:cNvCxnSpPr>
            <p:nvPr/>
          </p:nvCxnSpPr>
          <p:spPr bwMode="auto">
            <a:xfrm flipV="1">
              <a:off x="4295775" y="3795501"/>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D400B0-CE8C-4AC6-859E-CE44C92845FA}"/>
                </a:ext>
              </a:extLst>
            </p:cNvPr>
            <p:cNvSpPr/>
            <p:nvPr/>
          </p:nvSpPr>
          <p:spPr bwMode="auto">
            <a:xfrm>
              <a:off x="1985963" y="3539400"/>
              <a:ext cx="577850" cy="256102"/>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51" name="Isosceles Triangle 50">
              <a:extLst>
                <a:ext uri="{FF2B5EF4-FFF2-40B4-BE49-F238E27FC236}">
                  <a16:creationId xmlns:a16="http://schemas.microsoft.com/office/drawing/2014/main" id="{C249251F-2014-4DE4-9D71-EB57D8374FDB}"/>
                </a:ext>
              </a:extLst>
            </p:cNvPr>
            <p:cNvSpPr/>
            <p:nvPr/>
          </p:nvSpPr>
          <p:spPr bwMode="auto">
            <a:xfrm rot="5400000">
              <a:off x="2476243" y="3626969"/>
              <a:ext cx="256102"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52" name="Straight Connector 51">
              <a:extLst>
                <a:ext uri="{FF2B5EF4-FFF2-40B4-BE49-F238E27FC236}">
                  <a16:creationId xmlns:a16="http://schemas.microsoft.com/office/drawing/2014/main" id="{9227B7F1-9EB4-4C1C-B34A-1045B29DCEBD}"/>
                </a:ext>
              </a:extLst>
            </p:cNvPr>
            <p:cNvCxnSpPr>
              <a:stCxn id="51" idx="2"/>
            </p:cNvCxnSpPr>
            <p:nvPr/>
          </p:nvCxnSpPr>
          <p:spPr bwMode="auto">
            <a:xfrm>
              <a:off x="2563813" y="3539400"/>
              <a:ext cx="80962" cy="12982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D0394BC6-2FC4-41CD-BF6F-EE0488ACE334}"/>
                </a:ext>
              </a:extLst>
            </p:cNvPr>
            <p:cNvCxnSpPr>
              <a:endCxn id="51" idx="4"/>
            </p:cNvCxnSpPr>
            <p:nvPr/>
          </p:nvCxnSpPr>
          <p:spPr bwMode="auto">
            <a:xfrm flipH="1">
              <a:off x="2563813" y="3669228"/>
              <a:ext cx="80962" cy="12627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4" name="Group 53">
              <a:extLst>
                <a:ext uri="{FF2B5EF4-FFF2-40B4-BE49-F238E27FC236}">
                  <a16:creationId xmlns:a16="http://schemas.microsoft.com/office/drawing/2014/main" id="{B2992EA6-79CD-47BE-B87A-46CC1EB0F29F}"/>
                </a:ext>
              </a:extLst>
            </p:cNvPr>
            <p:cNvGrpSpPr/>
            <p:nvPr/>
          </p:nvGrpSpPr>
          <p:grpSpPr>
            <a:xfrm>
              <a:off x="1986341" y="3539770"/>
              <a:ext cx="577306" cy="256046"/>
              <a:chOff x="103594" y="4438649"/>
              <a:chExt cx="1376015" cy="300016"/>
            </a:xfrm>
            <a:solidFill>
              <a:schemeClr val="accent5">
                <a:lumMod val="40000"/>
                <a:lumOff val="60000"/>
              </a:schemeClr>
            </a:solidFill>
          </p:grpSpPr>
          <p:cxnSp>
            <p:nvCxnSpPr>
              <p:cNvPr id="57" name="Straight Connector 56">
                <a:extLst>
                  <a:ext uri="{FF2B5EF4-FFF2-40B4-BE49-F238E27FC236}">
                    <a16:creationId xmlns:a16="http://schemas.microsoft.com/office/drawing/2014/main" id="{4EAEB86D-D2A4-4FBD-A8DC-1DFA28F9610C}"/>
                  </a:ext>
                </a:extLst>
              </p:cNvPr>
              <p:cNvCxnSpPr>
                <a:endCxn id="51" idx="2"/>
              </p:cNvCxnSpPr>
              <p:nvPr/>
            </p:nvCxnSpPr>
            <p:spPr bwMode="auto">
              <a:xfrm>
                <a:off x="103594" y="4438649"/>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0F1C08C-4444-4E64-8A9A-A8D384F93AAA}"/>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5" name="TextBox 207">
              <a:extLst>
                <a:ext uri="{FF2B5EF4-FFF2-40B4-BE49-F238E27FC236}">
                  <a16:creationId xmlns:a16="http://schemas.microsoft.com/office/drawing/2014/main" id="{ADF7F71D-4AD7-422E-8945-4D1AD8D94EF9}"/>
                </a:ext>
              </a:extLst>
            </p:cNvPr>
            <p:cNvSpPr txBox="1">
              <a:spLocks noChangeArrowheads="1"/>
            </p:cNvSpPr>
            <p:nvPr/>
          </p:nvSpPr>
          <p:spPr bwMode="auto">
            <a:xfrm>
              <a:off x="282575" y="3513138"/>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CONTROL</a:t>
              </a:r>
            </a:p>
          </p:txBody>
        </p:sp>
        <p:sp>
          <p:nvSpPr>
            <p:cNvPr id="56" name="TextBox 208">
              <a:extLst>
                <a:ext uri="{FF2B5EF4-FFF2-40B4-BE49-F238E27FC236}">
                  <a16:creationId xmlns:a16="http://schemas.microsoft.com/office/drawing/2014/main" id="{B88D6263-2A78-49CA-AABF-690D9CA213D4}"/>
                </a:ext>
              </a:extLst>
            </p:cNvPr>
            <p:cNvSpPr txBox="1">
              <a:spLocks noChangeArrowheads="1"/>
            </p:cNvSpPr>
            <p:nvPr/>
          </p:nvSpPr>
          <p:spPr bwMode="auto">
            <a:xfrm>
              <a:off x="2874963" y="3497263"/>
              <a:ext cx="1236662"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0 </a:t>
              </a:r>
            </a:p>
          </p:txBody>
        </p:sp>
      </p:grpSp>
    </p:spTree>
    <p:extLst>
      <p:ext uri="{BB962C8B-B14F-4D97-AF65-F5344CB8AC3E}">
        <p14:creationId xmlns:p14="http://schemas.microsoft.com/office/powerpoint/2010/main" val="138043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a:t>
            </a:r>
            <a:endParaRPr lang="en-US" dirty="0"/>
          </a:p>
        </p:txBody>
      </p:sp>
      <p:sp>
        <p:nvSpPr>
          <p:cNvPr id="6" name="Rectangle 5">
            <a:extLst>
              <a:ext uri="{FF2B5EF4-FFF2-40B4-BE49-F238E27FC236}">
                <a16:creationId xmlns:a16="http://schemas.microsoft.com/office/drawing/2014/main" id="{193E3752-2C3E-44C4-9844-06996EB95705}"/>
              </a:ext>
            </a:extLst>
          </p:cNvPr>
          <p:cNvSpPr/>
          <p:nvPr/>
        </p:nvSpPr>
        <p:spPr bwMode="auto">
          <a:xfrm>
            <a:off x="6757128" y="334742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7C19295F-EF57-4BA1-8EAF-EF7964C13960}"/>
              </a:ext>
            </a:extLst>
          </p:cNvPr>
          <p:cNvSpPr/>
          <p:nvPr/>
        </p:nvSpPr>
        <p:spPr bwMode="auto">
          <a:xfrm>
            <a:off x="6907352" y="390781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id="{B1ABC5C0-1F9E-4EC7-9826-15FE1A9E758D}"/>
              </a:ext>
            </a:extLst>
          </p:cNvPr>
          <p:cNvSpPr/>
          <p:nvPr/>
        </p:nvSpPr>
        <p:spPr bwMode="auto">
          <a:xfrm>
            <a:off x="8327082" y="390781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FC3A8871-924C-44C5-BDF8-76B786819166}"/>
              </a:ext>
            </a:extLst>
          </p:cNvPr>
          <p:cNvSpPr/>
          <p:nvPr/>
        </p:nvSpPr>
        <p:spPr bwMode="auto">
          <a:xfrm>
            <a:off x="9702377" y="390781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D374485D-72A7-4946-BF6F-1DF9D1627D80}"/>
              </a:ext>
            </a:extLst>
          </p:cNvPr>
          <p:cNvSpPr/>
          <p:nvPr/>
        </p:nvSpPr>
        <p:spPr bwMode="auto">
          <a:xfrm>
            <a:off x="6907352" y="343314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7387D446-2014-4549-B235-49618325F7EA}"/>
              </a:ext>
            </a:extLst>
          </p:cNvPr>
          <p:cNvSpPr/>
          <p:nvPr/>
        </p:nvSpPr>
        <p:spPr bwMode="auto">
          <a:xfrm>
            <a:off x="8316501" y="343314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5D102DBC-1C4B-43CF-BF6D-E27D55423843}"/>
              </a:ext>
            </a:extLst>
          </p:cNvPr>
          <p:cNvSpPr/>
          <p:nvPr/>
        </p:nvSpPr>
        <p:spPr bwMode="auto">
          <a:xfrm>
            <a:off x="9685451" y="343314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8A9D3EDA-F84C-4426-945D-A5632FD7A91E}"/>
              </a:ext>
            </a:extLst>
          </p:cNvPr>
          <p:cNvSpPr/>
          <p:nvPr/>
        </p:nvSpPr>
        <p:spPr bwMode="auto">
          <a:xfrm>
            <a:off x="3304077" y="282513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914B83CD-E843-408F-BA64-DC428981361A}"/>
              </a:ext>
            </a:extLst>
          </p:cNvPr>
          <p:cNvSpPr/>
          <p:nvPr/>
        </p:nvSpPr>
        <p:spPr bwMode="auto">
          <a:xfrm>
            <a:off x="3304077" y="224411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9AD578E3-73D2-4325-BD66-036A459E3A74}"/>
              </a:ext>
            </a:extLst>
          </p:cNvPr>
          <p:cNvSpPr/>
          <p:nvPr/>
        </p:nvSpPr>
        <p:spPr bwMode="auto">
          <a:xfrm>
            <a:off x="3304077" y="161228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122F3C91-744B-4FDF-8DBD-63DEE2022A51}"/>
              </a:ext>
            </a:extLst>
          </p:cNvPr>
          <p:cNvSpPr/>
          <p:nvPr/>
        </p:nvSpPr>
        <p:spPr bwMode="auto">
          <a:xfrm>
            <a:off x="3304078" y="334742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02439D6F-9C82-43D7-9A07-B73F6880BAE9}"/>
              </a:ext>
            </a:extLst>
          </p:cNvPr>
          <p:cNvSpPr/>
          <p:nvPr/>
        </p:nvSpPr>
        <p:spPr bwMode="auto">
          <a:xfrm>
            <a:off x="4607435" y="309025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4DA1D5FD-5D22-423D-8115-E6FCF9827428}"/>
              </a:ext>
            </a:extLst>
          </p:cNvPr>
          <p:cNvSpPr/>
          <p:nvPr/>
        </p:nvSpPr>
        <p:spPr bwMode="auto">
          <a:xfrm>
            <a:off x="4607435" y="254732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ED7B9B26-42B7-42A0-972F-4CC64DE5138E}"/>
              </a:ext>
            </a:extLst>
          </p:cNvPr>
          <p:cNvSpPr/>
          <p:nvPr/>
        </p:nvSpPr>
        <p:spPr bwMode="auto">
          <a:xfrm>
            <a:off x="7019492" y="196630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B1BB64F0-C28F-4F7A-A8CE-79F641AB6F53}"/>
              </a:ext>
            </a:extLst>
          </p:cNvPr>
          <p:cNvSpPr txBox="1">
            <a:spLocks noChangeArrowheads="1"/>
          </p:cNvSpPr>
          <p:nvPr/>
        </p:nvSpPr>
        <p:spPr bwMode="auto">
          <a:xfrm>
            <a:off x="932220" y="366809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54A68F94-865E-4F7F-8A98-57F167F68ECF}"/>
              </a:ext>
            </a:extLst>
          </p:cNvPr>
          <p:cNvSpPr txBox="1">
            <a:spLocks noChangeArrowheads="1"/>
          </p:cNvSpPr>
          <p:nvPr/>
        </p:nvSpPr>
        <p:spPr bwMode="auto">
          <a:xfrm>
            <a:off x="932220" y="239492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2" name="TextBox 23">
            <a:extLst>
              <a:ext uri="{FF2B5EF4-FFF2-40B4-BE49-F238E27FC236}">
                <a16:creationId xmlns:a16="http://schemas.microsoft.com/office/drawing/2014/main" id="{E3CA7B89-BC55-4027-90C0-29CACCA50C01}"/>
              </a:ext>
            </a:extLst>
          </p:cNvPr>
          <p:cNvSpPr txBox="1">
            <a:spLocks noChangeArrowheads="1"/>
          </p:cNvSpPr>
          <p:nvPr/>
        </p:nvSpPr>
        <p:spPr bwMode="auto">
          <a:xfrm>
            <a:off x="932220" y="149957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 </a:t>
            </a:r>
          </a:p>
          <a:p>
            <a:pPr eaLnBrk="1" hangingPunct="1"/>
            <a:r>
              <a:rPr lang="en-GB" b="0" dirty="0"/>
              <a:t>application development</a:t>
            </a:r>
          </a:p>
        </p:txBody>
      </p:sp>
      <p:sp>
        <p:nvSpPr>
          <p:cNvPr id="23" name="Up Arrow 40">
            <a:extLst>
              <a:ext uri="{FF2B5EF4-FFF2-40B4-BE49-F238E27FC236}">
                <a16:creationId xmlns:a16="http://schemas.microsoft.com/office/drawing/2014/main" id="{AAF12F44-8873-41F1-83A1-04DDDEE05D9B}"/>
              </a:ext>
            </a:extLst>
          </p:cNvPr>
          <p:cNvSpPr/>
          <p:nvPr/>
        </p:nvSpPr>
        <p:spPr bwMode="auto">
          <a:xfrm>
            <a:off x="492125" y="149957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1541EA69-3C96-43CC-89A8-3F8B54311B0F}"/>
              </a:ext>
            </a:extLst>
          </p:cNvPr>
          <p:cNvSpPr/>
          <p:nvPr/>
        </p:nvSpPr>
        <p:spPr bwMode="auto">
          <a:xfrm rot="5400000">
            <a:off x="6244496" y="351106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2ED4244E-52A4-4755-8D71-7B9F68CFDB7F}"/>
              </a:ext>
            </a:extLst>
          </p:cNvPr>
          <p:cNvSpPr/>
          <p:nvPr/>
        </p:nvSpPr>
        <p:spPr bwMode="auto">
          <a:xfrm>
            <a:off x="6757128" y="282513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DCCBE89C-F2AD-421D-9896-1C78B8CF1F1A}"/>
              </a:ext>
            </a:extLst>
          </p:cNvPr>
          <p:cNvSpPr/>
          <p:nvPr/>
        </p:nvSpPr>
        <p:spPr bwMode="auto">
          <a:xfrm>
            <a:off x="8847578" y="309025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A1027113-69A2-4B52-AA1C-0CADFD04B905}"/>
              </a:ext>
            </a:extLst>
          </p:cNvPr>
          <p:cNvSpPr/>
          <p:nvPr/>
        </p:nvSpPr>
        <p:spPr bwMode="auto">
          <a:xfrm>
            <a:off x="8847578" y="254732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6D4485EB-BBC8-4F6B-9146-F7E78CB4C018}"/>
              </a:ext>
            </a:extLst>
          </p:cNvPr>
          <p:cNvSpPr txBox="1">
            <a:spLocks noChangeArrowheads="1"/>
          </p:cNvSpPr>
          <p:nvPr/>
        </p:nvSpPr>
        <p:spPr bwMode="auto">
          <a:xfrm>
            <a:off x="6107565" y="369032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Rectangle 28">
            <a:extLst>
              <a:ext uri="{FF2B5EF4-FFF2-40B4-BE49-F238E27FC236}">
                <a16:creationId xmlns:a16="http://schemas.microsoft.com/office/drawing/2014/main" id="{34874DA5-F667-4114-9245-07935FB61019}"/>
              </a:ext>
            </a:extLst>
          </p:cNvPr>
          <p:cNvSpPr/>
          <p:nvPr/>
        </p:nvSpPr>
        <p:spPr bwMode="auto">
          <a:xfrm>
            <a:off x="6040915" y="3262435"/>
            <a:ext cx="765933" cy="129075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Write Transfer with Wait State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013620"/>
            <a:ext cx="11180763" cy="4086225"/>
          </a:xfrm>
        </p:spPr>
        <p:txBody>
          <a:bodyPr wrap="square" numCol="1" anchor="t" anchorCtr="0" compatLnSpc="1">
            <a:prstTxWarp prst="textNoShape">
              <a:avLst/>
            </a:prstTxWarp>
          </a:bodyPr>
          <a:lstStyle/>
          <a:p>
            <a:r>
              <a:rPr lang="en-US" sz="2000" dirty="0"/>
              <a:t>Address phase (first clock cycle)</a:t>
            </a:r>
            <a:endParaRPr lang="en-US" altLang="en-US" sz="2000" dirty="0">
              <a:ea typeface="ＭＳ Ｐゴシック" panose="020B0600070205080204" pitchFamily="34" charset="-128"/>
            </a:endParaRPr>
          </a:p>
          <a:p>
            <a:pPr lvl="1"/>
            <a:r>
              <a:rPr lang="en-US" sz="1600" dirty="0"/>
              <a:t>Give address and control signals; clear HWRITE to zero.</a:t>
            </a:r>
            <a:endParaRPr lang="en-US" altLang="en-US" sz="1600" dirty="0">
              <a:ea typeface="ＭＳ Ｐゴシック" panose="020B0600070205080204" pitchFamily="34" charset="-128"/>
            </a:endParaRPr>
          </a:p>
          <a:p>
            <a:r>
              <a:rPr lang="en-US" sz="2000" dirty="0"/>
              <a:t>Data phase (multiple clock cycles)</a:t>
            </a:r>
            <a:endParaRPr lang="en-US" altLang="en-US" sz="2000" dirty="0">
              <a:ea typeface="ＭＳ Ｐゴシック" panose="020B0600070205080204" pitchFamily="34" charset="-128"/>
            </a:endParaRPr>
          </a:p>
          <a:p>
            <a:pPr lvl="1"/>
            <a:r>
              <a:rPr lang="en-IN" sz="1600" dirty="0"/>
              <a:t>The master gives its data at HWDATA. The slave holds HREADY to zero if it is not ready to receive the data; the master delays its next transaction.</a:t>
            </a:r>
          </a:p>
          <a:p>
            <a:pPr lvl="1"/>
            <a:r>
              <a:rPr lang="en-IN" sz="1600" dirty="0"/>
              <a:t>When the slave is ready, it will receive the data and set HREADY to one. The master will then continue its next transaction.</a:t>
            </a:r>
            <a:endParaRPr lang="en-US" altLang="en-US" sz="1600" dirty="0">
              <a:ea typeface="ＭＳ Ｐゴシック" panose="020B0600070205080204" pitchFamily="34" charset="-128"/>
            </a:endParaRPr>
          </a:p>
        </p:txBody>
      </p:sp>
      <p:grpSp>
        <p:nvGrpSpPr>
          <p:cNvPr id="5" name="Group 1">
            <a:extLst>
              <a:ext uri="{FF2B5EF4-FFF2-40B4-BE49-F238E27FC236}">
                <a16:creationId xmlns:a16="http://schemas.microsoft.com/office/drawing/2014/main" id="{CBAFC33F-12D7-44F8-A223-CF730A9079B1}"/>
              </a:ext>
            </a:extLst>
          </p:cNvPr>
          <p:cNvGrpSpPr>
            <a:grpSpLocks/>
          </p:cNvGrpSpPr>
          <p:nvPr/>
        </p:nvGrpSpPr>
        <p:grpSpPr bwMode="auto">
          <a:xfrm>
            <a:off x="308913" y="3354389"/>
            <a:ext cx="11055264" cy="2916237"/>
            <a:chOff x="269875" y="2940050"/>
            <a:chExt cx="8294688" cy="3267075"/>
          </a:xfrm>
        </p:grpSpPr>
        <p:grpSp>
          <p:nvGrpSpPr>
            <p:cNvPr id="6" name="Group 254">
              <a:extLst>
                <a:ext uri="{FF2B5EF4-FFF2-40B4-BE49-F238E27FC236}">
                  <a16:creationId xmlns:a16="http://schemas.microsoft.com/office/drawing/2014/main" id="{A027E57E-9E04-4910-80DB-7E2DF589B11D}"/>
                </a:ext>
              </a:extLst>
            </p:cNvPr>
            <p:cNvGrpSpPr>
              <a:grpSpLocks/>
            </p:cNvGrpSpPr>
            <p:nvPr/>
          </p:nvGrpSpPr>
          <p:grpSpPr bwMode="auto">
            <a:xfrm>
              <a:off x="2562225" y="2971800"/>
              <a:ext cx="4695825" cy="3235325"/>
              <a:chOff x="2462216" y="3348040"/>
              <a:chExt cx="5094528" cy="2859572"/>
            </a:xfrm>
          </p:grpSpPr>
          <p:cxnSp>
            <p:nvCxnSpPr>
              <p:cNvPr id="112" name="Straight Connector 111">
                <a:extLst>
                  <a:ext uri="{FF2B5EF4-FFF2-40B4-BE49-F238E27FC236}">
                    <a16:creationId xmlns:a16="http://schemas.microsoft.com/office/drawing/2014/main" id="{0B35A842-C40A-43B8-A78A-C428AACC6A0B}"/>
                  </a:ext>
                </a:extLst>
              </p:cNvPr>
              <p:cNvCxnSpPr/>
              <p:nvPr/>
            </p:nvCxnSpPr>
            <p:spPr bwMode="auto">
              <a:xfrm>
                <a:off x="2462216" y="3348273"/>
                <a:ext cx="0" cy="285933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13" name="Straight Connector 112">
                <a:extLst>
                  <a:ext uri="{FF2B5EF4-FFF2-40B4-BE49-F238E27FC236}">
                    <a16:creationId xmlns:a16="http://schemas.microsoft.com/office/drawing/2014/main" id="{3A3B9AC4-9486-4FA6-9DE4-432A1380DD05}"/>
                  </a:ext>
                </a:extLst>
              </p:cNvPr>
              <p:cNvCxnSpPr/>
              <p:nvPr/>
            </p:nvCxnSpPr>
            <p:spPr bwMode="auto">
              <a:xfrm>
                <a:off x="4170726" y="3348273"/>
                <a:ext cx="0" cy="285933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14" name="Straight Connector 113">
                <a:extLst>
                  <a:ext uri="{FF2B5EF4-FFF2-40B4-BE49-F238E27FC236}">
                    <a16:creationId xmlns:a16="http://schemas.microsoft.com/office/drawing/2014/main" id="{8BF00A88-4B61-4CC4-8615-0539A71E0428}"/>
                  </a:ext>
                </a:extLst>
              </p:cNvPr>
              <p:cNvCxnSpPr/>
              <p:nvPr/>
            </p:nvCxnSpPr>
            <p:spPr bwMode="auto">
              <a:xfrm>
                <a:off x="5867180" y="3348273"/>
                <a:ext cx="0" cy="285933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15" name="Straight Connector 114">
                <a:extLst>
                  <a:ext uri="{FF2B5EF4-FFF2-40B4-BE49-F238E27FC236}">
                    <a16:creationId xmlns:a16="http://schemas.microsoft.com/office/drawing/2014/main" id="{20F3E30A-AB13-4627-AA54-03C6385B2E09}"/>
                  </a:ext>
                </a:extLst>
              </p:cNvPr>
              <p:cNvCxnSpPr/>
              <p:nvPr/>
            </p:nvCxnSpPr>
            <p:spPr bwMode="auto">
              <a:xfrm>
                <a:off x="7556744" y="3348273"/>
                <a:ext cx="0" cy="2859339"/>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4">
              <a:extLst>
                <a:ext uri="{FF2B5EF4-FFF2-40B4-BE49-F238E27FC236}">
                  <a16:creationId xmlns:a16="http://schemas.microsoft.com/office/drawing/2014/main" id="{A90BA71B-11CF-4A6B-9786-5ADAD4D4ED1E}"/>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103" name="Rectangle 102">
                <a:extLst>
                  <a:ext uri="{FF2B5EF4-FFF2-40B4-BE49-F238E27FC236}">
                    <a16:creationId xmlns:a16="http://schemas.microsoft.com/office/drawing/2014/main" id="{26F90A60-D4D9-46FF-95D1-BD527BD6C575}"/>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4" name="Isosceles Triangle 103">
                <a:extLst>
                  <a:ext uri="{FF2B5EF4-FFF2-40B4-BE49-F238E27FC236}">
                    <a16:creationId xmlns:a16="http://schemas.microsoft.com/office/drawing/2014/main" id="{91D9DF10-ED74-4B7A-81CB-3AD490BDA6B5}"/>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05" name="Isosceles Triangle 104">
                <a:extLst>
                  <a:ext uri="{FF2B5EF4-FFF2-40B4-BE49-F238E27FC236}">
                    <a16:creationId xmlns:a16="http://schemas.microsoft.com/office/drawing/2014/main" id="{3E52BA35-EB6A-4E32-A218-94CBD18FAD1A}"/>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6" name="Straight Connector 105">
                <a:extLst>
                  <a:ext uri="{FF2B5EF4-FFF2-40B4-BE49-F238E27FC236}">
                    <a16:creationId xmlns:a16="http://schemas.microsoft.com/office/drawing/2014/main" id="{9D914529-1CF4-4D57-B80B-DC99440095A6}"/>
                  </a:ext>
                </a:extLst>
              </p:cNvPr>
              <p:cNvCxnSpPr>
                <a:stCxn id="10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AA425B4B-148D-4C1D-8CE0-7F24E7C39A63}"/>
                  </a:ext>
                </a:extLst>
              </p:cNvPr>
              <p:cNvCxnSpPr>
                <a:stCxn id="104" idx="0"/>
                <a:endCxn id="10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566D4CB4-A3B8-4888-97A7-1E6F7E76B7A4}"/>
                  </a:ext>
                </a:extLst>
              </p:cNvPr>
              <p:cNvCxnSpPr>
                <a:stCxn id="10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89766A5E-269F-46F0-B520-19FE949CA21E}"/>
                  </a:ext>
                </a:extLst>
              </p:cNvPr>
              <p:cNvCxnSpPr>
                <a:endCxn id="10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EE2AEB82-08B4-49F5-9AC5-68F66CD9D811}"/>
                  </a:ext>
                </a:extLst>
              </p:cNvPr>
              <p:cNvCxnSpPr>
                <a:stCxn id="104" idx="4"/>
                <a:endCxn id="10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C6F84B89-F23A-4A00-B0A5-3C9B609C698E}"/>
                  </a:ext>
                </a:extLst>
              </p:cNvPr>
              <p:cNvCxnSpPr>
                <a:stCxn id="10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8" name="Rectangle 7">
              <a:extLst>
                <a:ext uri="{FF2B5EF4-FFF2-40B4-BE49-F238E27FC236}">
                  <a16:creationId xmlns:a16="http://schemas.microsoft.com/office/drawing/2014/main" id="{5E75C351-5035-4CE1-8ED6-470D5FEF4337}"/>
                </a:ext>
              </a:extLst>
            </p:cNvPr>
            <p:cNvSpPr/>
            <p:nvPr/>
          </p:nvSpPr>
          <p:spPr bwMode="auto">
            <a:xfrm>
              <a:off x="4295775" y="4136969"/>
              <a:ext cx="4243388" cy="256102"/>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9" name="Isosceles Triangle 8">
              <a:extLst>
                <a:ext uri="{FF2B5EF4-FFF2-40B4-BE49-F238E27FC236}">
                  <a16:creationId xmlns:a16="http://schemas.microsoft.com/office/drawing/2014/main" id="{4F2CAC57-B380-409C-A6CF-9117C0DC9449}"/>
                </a:ext>
              </a:extLst>
            </p:cNvPr>
            <p:cNvSpPr/>
            <p:nvPr/>
          </p:nvSpPr>
          <p:spPr bwMode="auto">
            <a:xfrm rot="16200000">
              <a:off x="4127243" y="4224539"/>
              <a:ext cx="256102"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0" name="Straight Connector 9">
              <a:extLst>
                <a:ext uri="{FF2B5EF4-FFF2-40B4-BE49-F238E27FC236}">
                  <a16:creationId xmlns:a16="http://schemas.microsoft.com/office/drawing/2014/main" id="{42B8794D-8961-495E-ADB5-8C7D1F6C7C8E}"/>
                </a:ext>
              </a:extLst>
            </p:cNvPr>
            <p:cNvCxnSpPr>
              <a:stCxn id="9" idx="4"/>
            </p:cNvCxnSpPr>
            <p:nvPr/>
          </p:nvCxnSpPr>
          <p:spPr bwMode="auto">
            <a:xfrm flipH="1">
              <a:off x="4214813" y="4136969"/>
              <a:ext cx="80962" cy="128051"/>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871353BA-6B83-4648-960C-451F1CB07252}"/>
                </a:ext>
              </a:extLst>
            </p:cNvPr>
            <p:cNvCxnSpPr>
              <a:stCxn id="9" idx="0"/>
              <a:endCxn id="9" idx="2"/>
            </p:cNvCxnSpPr>
            <p:nvPr/>
          </p:nvCxnSpPr>
          <p:spPr bwMode="auto">
            <a:xfrm>
              <a:off x="4214813" y="4265020"/>
              <a:ext cx="80962" cy="128051"/>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BC1F93C2-E462-43D1-8EF4-6D0B428D33E9}"/>
                </a:ext>
              </a:extLst>
            </p:cNvPr>
            <p:cNvCxnSpPr>
              <a:stCxn id="9" idx="4"/>
            </p:cNvCxnSpPr>
            <p:nvPr/>
          </p:nvCxnSpPr>
          <p:spPr bwMode="auto">
            <a:xfrm flipV="1">
              <a:off x="4295775" y="4136969"/>
              <a:ext cx="4252913"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7D2C0A35-49C8-4BAF-AF91-2E84B1650CE0}"/>
                </a:ext>
              </a:extLst>
            </p:cNvPr>
            <p:cNvCxnSpPr>
              <a:stCxn id="9" idx="2"/>
            </p:cNvCxnSpPr>
            <p:nvPr/>
          </p:nvCxnSpPr>
          <p:spPr bwMode="auto">
            <a:xfrm flipV="1">
              <a:off x="4295775" y="4393071"/>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5D948168-9C42-4A97-9A50-9C6266142F8F}"/>
                </a:ext>
              </a:extLst>
            </p:cNvPr>
            <p:cNvSpPr/>
            <p:nvPr/>
          </p:nvSpPr>
          <p:spPr bwMode="auto">
            <a:xfrm>
              <a:off x="1985963" y="4136969"/>
              <a:ext cx="577850" cy="256102"/>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15" name="Isosceles Triangle 14">
              <a:extLst>
                <a:ext uri="{FF2B5EF4-FFF2-40B4-BE49-F238E27FC236}">
                  <a16:creationId xmlns:a16="http://schemas.microsoft.com/office/drawing/2014/main" id="{F7FADB92-9A8E-4E84-8B94-466C88CE737E}"/>
                </a:ext>
              </a:extLst>
            </p:cNvPr>
            <p:cNvSpPr/>
            <p:nvPr/>
          </p:nvSpPr>
          <p:spPr bwMode="auto">
            <a:xfrm rot="5400000">
              <a:off x="2476243" y="4224539"/>
              <a:ext cx="256102"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16" name="Straight Connector 15">
              <a:extLst>
                <a:ext uri="{FF2B5EF4-FFF2-40B4-BE49-F238E27FC236}">
                  <a16:creationId xmlns:a16="http://schemas.microsoft.com/office/drawing/2014/main" id="{B82E188D-01F2-4176-856F-634C16EBC58A}"/>
                </a:ext>
              </a:extLst>
            </p:cNvPr>
            <p:cNvCxnSpPr>
              <a:stCxn id="15" idx="2"/>
            </p:cNvCxnSpPr>
            <p:nvPr/>
          </p:nvCxnSpPr>
          <p:spPr bwMode="auto">
            <a:xfrm>
              <a:off x="2563813" y="4136969"/>
              <a:ext cx="80962"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9376FCD1-2BC0-4014-A3FE-84E7811A2C15}"/>
                </a:ext>
              </a:extLst>
            </p:cNvPr>
            <p:cNvCxnSpPr>
              <a:endCxn id="15" idx="4"/>
            </p:cNvCxnSpPr>
            <p:nvPr/>
          </p:nvCxnSpPr>
          <p:spPr bwMode="auto">
            <a:xfrm flipH="1">
              <a:off x="2563813" y="4265020"/>
              <a:ext cx="80962"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8" name="Group 17">
              <a:extLst>
                <a:ext uri="{FF2B5EF4-FFF2-40B4-BE49-F238E27FC236}">
                  <a16:creationId xmlns:a16="http://schemas.microsoft.com/office/drawing/2014/main" id="{7AA851AC-888B-4F2E-BF06-A66182A37E7B}"/>
                </a:ext>
              </a:extLst>
            </p:cNvPr>
            <p:cNvGrpSpPr/>
            <p:nvPr/>
          </p:nvGrpSpPr>
          <p:grpSpPr>
            <a:xfrm>
              <a:off x="1986341" y="4136670"/>
              <a:ext cx="577306" cy="256046"/>
              <a:chOff x="103594" y="4438649"/>
              <a:chExt cx="1376015" cy="300016"/>
            </a:xfrm>
            <a:solidFill>
              <a:schemeClr val="accent3">
                <a:lumMod val="40000"/>
                <a:lumOff val="60000"/>
              </a:schemeClr>
            </a:solidFill>
          </p:grpSpPr>
          <p:cxnSp>
            <p:nvCxnSpPr>
              <p:cNvPr id="101" name="Straight Connector 100">
                <a:extLst>
                  <a:ext uri="{FF2B5EF4-FFF2-40B4-BE49-F238E27FC236}">
                    <a16:creationId xmlns:a16="http://schemas.microsoft.com/office/drawing/2014/main" id="{6E7DC80B-37D3-425F-BED6-E0C533959C2C}"/>
                  </a:ext>
                </a:extLst>
              </p:cNvPr>
              <p:cNvCxnSpPr>
                <a:endCxn id="15" idx="2"/>
              </p:cNvCxnSpPr>
              <p:nvPr/>
            </p:nvCxnSpPr>
            <p:spPr bwMode="auto">
              <a:xfrm>
                <a:off x="103594" y="4438649"/>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25D6DF37-E8E6-482A-AB0C-A068D7FF62D9}"/>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9" name="Rectangle 18">
              <a:extLst>
                <a:ext uri="{FF2B5EF4-FFF2-40B4-BE49-F238E27FC236}">
                  <a16:creationId xmlns:a16="http://schemas.microsoft.com/office/drawing/2014/main" id="{15920901-8ED8-430B-B76F-9342BB24FCEF}"/>
                </a:ext>
              </a:extLst>
            </p:cNvPr>
            <p:cNvSpPr/>
            <p:nvPr/>
          </p:nvSpPr>
          <p:spPr bwMode="auto">
            <a:xfrm>
              <a:off x="1985963" y="4766553"/>
              <a:ext cx="2147887" cy="257881"/>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0" name="Isosceles Triangle 19">
              <a:extLst>
                <a:ext uri="{FF2B5EF4-FFF2-40B4-BE49-F238E27FC236}">
                  <a16:creationId xmlns:a16="http://schemas.microsoft.com/office/drawing/2014/main" id="{BA02FBBE-090B-4448-9C09-11D8079DA724}"/>
                </a:ext>
              </a:extLst>
            </p:cNvPr>
            <p:cNvSpPr/>
            <p:nvPr/>
          </p:nvSpPr>
          <p:spPr bwMode="auto">
            <a:xfrm rot="5400000">
              <a:off x="4044598" y="4854218"/>
              <a:ext cx="257881"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1" name="Straight Connector 20">
              <a:extLst>
                <a:ext uri="{FF2B5EF4-FFF2-40B4-BE49-F238E27FC236}">
                  <a16:creationId xmlns:a16="http://schemas.microsoft.com/office/drawing/2014/main" id="{71324872-DD40-44B9-BEF0-3874C319D4DE}"/>
                </a:ext>
              </a:extLst>
            </p:cNvPr>
            <p:cNvCxnSpPr>
              <a:stCxn id="20" idx="2"/>
            </p:cNvCxnSpPr>
            <p:nvPr/>
          </p:nvCxnSpPr>
          <p:spPr bwMode="auto">
            <a:xfrm>
              <a:off x="4132263" y="4766553"/>
              <a:ext cx="82550" cy="12983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6712BBE9-0A78-48EB-8FBF-AC2DAD5B561B}"/>
                </a:ext>
              </a:extLst>
            </p:cNvPr>
            <p:cNvCxnSpPr>
              <a:endCxn id="20" idx="4"/>
            </p:cNvCxnSpPr>
            <p:nvPr/>
          </p:nvCxnSpPr>
          <p:spPr bwMode="auto">
            <a:xfrm flipH="1">
              <a:off x="4132263" y="4896383"/>
              <a:ext cx="82550" cy="128051"/>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39FD13AC-C73D-4A0C-A399-E4E1F8D6FB00}"/>
                </a:ext>
              </a:extLst>
            </p:cNvPr>
            <p:cNvCxnSpPr/>
            <p:nvPr/>
          </p:nvCxnSpPr>
          <p:spPr bwMode="auto">
            <a:xfrm>
              <a:off x="1985963" y="4766553"/>
              <a:ext cx="2136775"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BE8D089A-1BB2-4FDC-823F-F05269C93AE4}"/>
                </a:ext>
              </a:extLst>
            </p:cNvPr>
            <p:cNvCxnSpPr/>
            <p:nvPr/>
          </p:nvCxnSpPr>
          <p:spPr bwMode="auto">
            <a:xfrm>
              <a:off x="1985963" y="5024434"/>
              <a:ext cx="2147887"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25" name="Isosceles Triangle 24">
              <a:extLst>
                <a:ext uri="{FF2B5EF4-FFF2-40B4-BE49-F238E27FC236}">
                  <a16:creationId xmlns:a16="http://schemas.microsoft.com/office/drawing/2014/main" id="{03B6CF82-4CFF-45CB-92A8-59582607DF50}"/>
                </a:ext>
              </a:extLst>
            </p:cNvPr>
            <p:cNvSpPr/>
            <p:nvPr/>
          </p:nvSpPr>
          <p:spPr bwMode="auto">
            <a:xfrm rot="16200000">
              <a:off x="4119210" y="4854218"/>
              <a:ext cx="257881"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26" name="Rectangle 25">
              <a:extLst>
                <a:ext uri="{FF2B5EF4-FFF2-40B4-BE49-F238E27FC236}">
                  <a16:creationId xmlns:a16="http://schemas.microsoft.com/office/drawing/2014/main" id="{3C3A9DC5-7290-46E6-B210-75A55FBC2479}"/>
                </a:ext>
              </a:extLst>
            </p:cNvPr>
            <p:cNvSpPr/>
            <p:nvPr/>
          </p:nvSpPr>
          <p:spPr bwMode="auto">
            <a:xfrm>
              <a:off x="4289425" y="4766553"/>
              <a:ext cx="2957513" cy="257881"/>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27" name="Straight Connector 26">
              <a:extLst>
                <a:ext uri="{FF2B5EF4-FFF2-40B4-BE49-F238E27FC236}">
                  <a16:creationId xmlns:a16="http://schemas.microsoft.com/office/drawing/2014/main" id="{DAC965D5-46D0-4CA0-9856-F3B0FD12504E}"/>
                </a:ext>
              </a:extLst>
            </p:cNvPr>
            <p:cNvCxnSpPr>
              <a:stCxn id="25" idx="4"/>
            </p:cNvCxnSpPr>
            <p:nvPr/>
          </p:nvCxnSpPr>
          <p:spPr bwMode="auto">
            <a:xfrm>
              <a:off x="4289425" y="4766553"/>
              <a:ext cx="2968625"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E4585CCC-34C3-447F-A253-8B793308A196}"/>
                </a:ext>
              </a:extLst>
            </p:cNvPr>
            <p:cNvCxnSpPr>
              <a:stCxn id="25" idx="2"/>
            </p:cNvCxnSpPr>
            <p:nvPr/>
          </p:nvCxnSpPr>
          <p:spPr bwMode="auto">
            <a:xfrm>
              <a:off x="4289425" y="5024434"/>
              <a:ext cx="2957513"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0884632-FACE-4370-AEE1-D9FA9BBECFC4}"/>
                </a:ext>
              </a:extLst>
            </p:cNvPr>
            <p:cNvCxnSpPr/>
            <p:nvPr/>
          </p:nvCxnSpPr>
          <p:spPr bwMode="auto">
            <a:xfrm>
              <a:off x="5808663" y="5817638"/>
              <a:ext cx="27384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0" name="TextBox 333">
              <a:extLst>
                <a:ext uri="{FF2B5EF4-FFF2-40B4-BE49-F238E27FC236}">
                  <a16:creationId xmlns:a16="http://schemas.microsoft.com/office/drawing/2014/main" id="{B6E6CBA7-34D9-4193-858F-21402A61E12B}"/>
                </a:ext>
              </a:extLst>
            </p:cNvPr>
            <p:cNvSpPr txBox="1">
              <a:spLocks noChangeArrowheads="1"/>
            </p:cNvSpPr>
            <p:nvPr/>
          </p:nvSpPr>
          <p:spPr bwMode="auto">
            <a:xfrm>
              <a:off x="282575" y="4110038"/>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HADDR [31:0]</a:t>
              </a:r>
            </a:p>
          </p:txBody>
        </p:sp>
        <p:sp>
          <p:nvSpPr>
            <p:cNvPr id="31" name="TextBox 334">
              <a:extLst>
                <a:ext uri="{FF2B5EF4-FFF2-40B4-BE49-F238E27FC236}">
                  <a16:creationId xmlns:a16="http://schemas.microsoft.com/office/drawing/2014/main" id="{464C1529-BDB8-45F0-801B-23F1AB749513}"/>
                </a:ext>
              </a:extLst>
            </p:cNvPr>
            <p:cNvSpPr txBox="1">
              <a:spLocks noChangeArrowheads="1"/>
            </p:cNvSpPr>
            <p:nvPr/>
          </p:nvSpPr>
          <p:spPr bwMode="auto">
            <a:xfrm>
              <a:off x="269875" y="5289550"/>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HWRITE</a:t>
              </a:r>
            </a:p>
          </p:txBody>
        </p:sp>
        <p:sp>
          <p:nvSpPr>
            <p:cNvPr id="32" name="TextBox 335">
              <a:extLst>
                <a:ext uri="{FF2B5EF4-FFF2-40B4-BE49-F238E27FC236}">
                  <a16:creationId xmlns:a16="http://schemas.microsoft.com/office/drawing/2014/main" id="{03E9C8A3-9093-4643-AF03-46A320EFE44A}"/>
                </a:ext>
              </a:extLst>
            </p:cNvPr>
            <p:cNvSpPr txBox="1">
              <a:spLocks noChangeArrowheads="1"/>
            </p:cNvSpPr>
            <p:nvPr/>
          </p:nvSpPr>
          <p:spPr bwMode="auto">
            <a:xfrm>
              <a:off x="282575" y="4691063"/>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HWDATA [31:0]</a:t>
              </a:r>
            </a:p>
          </p:txBody>
        </p:sp>
        <p:sp>
          <p:nvSpPr>
            <p:cNvPr id="33" name="TextBox 336">
              <a:extLst>
                <a:ext uri="{FF2B5EF4-FFF2-40B4-BE49-F238E27FC236}">
                  <a16:creationId xmlns:a16="http://schemas.microsoft.com/office/drawing/2014/main" id="{E3EBB2BD-C740-488E-A166-5A7E7A68E6E4}"/>
                </a:ext>
              </a:extLst>
            </p:cNvPr>
            <p:cNvSpPr txBox="1">
              <a:spLocks noChangeArrowheads="1"/>
            </p:cNvSpPr>
            <p:nvPr/>
          </p:nvSpPr>
          <p:spPr bwMode="auto">
            <a:xfrm>
              <a:off x="282575" y="5838825"/>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HREADY</a:t>
              </a:r>
            </a:p>
          </p:txBody>
        </p:sp>
        <p:sp>
          <p:nvSpPr>
            <p:cNvPr id="34" name="TextBox 358">
              <a:extLst>
                <a:ext uri="{FF2B5EF4-FFF2-40B4-BE49-F238E27FC236}">
                  <a16:creationId xmlns:a16="http://schemas.microsoft.com/office/drawing/2014/main" id="{32A7D468-F46E-4D85-B78C-975F597C1039}"/>
                </a:ext>
              </a:extLst>
            </p:cNvPr>
            <p:cNvSpPr txBox="1">
              <a:spLocks noChangeArrowheads="1"/>
            </p:cNvSpPr>
            <p:nvPr/>
          </p:nvSpPr>
          <p:spPr bwMode="auto">
            <a:xfrm>
              <a:off x="2874963" y="4094162"/>
              <a:ext cx="1236662"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Address 0 </a:t>
              </a:r>
            </a:p>
          </p:txBody>
        </p:sp>
        <p:sp>
          <p:nvSpPr>
            <p:cNvPr id="35" name="TextBox 145">
              <a:extLst>
                <a:ext uri="{FF2B5EF4-FFF2-40B4-BE49-F238E27FC236}">
                  <a16:creationId xmlns:a16="http://schemas.microsoft.com/office/drawing/2014/main" id="{470B97DD-084F-4AF7-9F6B-3005E4031854}"/>
                </a:ext>
              </a:extLst>
            </p:cNvPr>
            <p:cNvSpPr txBox="1">
              <a:spLocks noChangeArrowheads="1"/>
            </p:cNvSpPr>
            <p:nvPr/>
          </p:nvSpPr>
          <p:spPr bwMode="auto">
            <a:xfrm>
              <a:off x="5373688" y="4718170"/>
              <a:ext cx="814387"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Data 0 </a:t>
              </a:r>
            </a:p>
          </p:txBody>
        </p:sp>
        <p:cxnSp>
          <p:nvCxnSpPr>
            <p:cNvPr id="36" name="Straight Connector 35">
              <a:extLst>
                <a:ext uri="{FF2B5EF4-FFF2-40B4-BE49-F238E27FC236}">
                  <a16:creationId xmlns:a16="http://schemas.microsoft.com/office/drawing/2014/main" id="{E1CA6F3C-0EE9-48D1-ADA8-CC92AF25EDF0}"/>
                </a:ext>
              </a:extLst>
            </p:cNvPr>
            <p:cNvCxnSpPr/>
            <p:nvPr/>
          </p:nvCxnSpPr>
          <p:spPr bwMode="auto">
            <a:xfrm>
              <a:off x="4265613" y="6061289"/>
              <a:ext cx="14414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447F6FB3-E59D-415F-B562-913935B21AD3}"/>
                </a:ext>
              </a:extLst>
            </p:cNvPr>
            <p:cNvCxnSpPr/>
            <p:nvPr/>
          </p:nvCxnSpPr>
          <p:spPr bwMode="auto">
            <a:xfrm>
              <a:off x="4125913" y="5815858"/>
              <a:ext cx="139700" cy="24543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B3588D3F-8EB4-4F44-B4BD-41208E8951E4}"/>
                </a:ext>
              </a:extLst>
            </p:cNvPr>
            <p:cNvCxnSpPr/>
            <p:nvPr/>
          </p:nvCxnSpPr>
          <p:spPr bwMode="auto">
            <a:xfrm flipH="1">
              <a:off x="5695950" y="5815858"/>
              <a:ext cx="112713" cy="2436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D09C20D0-C7FA-4F50-BED3-F61CCE462B81}"/>
                </a:ext>
              </a:extLst>
            </p:cNvPr>
            <p:cNvCxnSpPr/>
            <p:nvPr/>
          </p:nvCxnSpPr>
          <p:spPr bwMode="auto">
            <a:xfrm>
              <a:off x="1968500" y="5817638"/>
              <a:ext cx="215741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221A4A57-DAC9-4190-9DC4-582DA1C5C87E}"/>
                </a:ext>
              </a:extLst>
            </p:cNvPr>
            <p:cNvCxnSpPr>
              <a:stCxn id="25" idx="4"/>
            </p:cNvCxnSpPr>
            <p:nvPr/>
          </p:nvCxnSpPr>
          <p:spPr bwMode="auto">
            <a:xfrm flipH="1">
              <a:off x="4206875" y="4766553"/>
              <a:ext cx="82550" cy="12983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DC5D7BEF-58B7-4A3B-8CC4-8B4AD4A9D95D}"/>
                </a:ext>
              </a:extLst>
            </p:cNvPr>
            <p:cNvCxnSpPr>
              <a:stCxn id="25" idx="0"/>
              <a:endCxn id="25" idx="2"/>
            </p:cNvCxnSpPr>
            <p:nvPr/>
          </p:nvCxnSpPr>
          <p:spPr bwMode="auto">
            <a:xfrm>
              <a:off x="4206875" y="4896383"/>
              <a:ext cx="82550"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Isosceles Triangle 41">
              <a:extLst>
                <a:ext uri="{FF2B5EF4-FFF2-40B4-BE49-F238E27FC236}">
                  <a16:creationId xmlns:a16="http://schemas.microsoft.com/office/drawing/2014/main" id="{8D8D77DF-3A21-422C-BC2A-BE177BF6C4A7}"/>
                </a:ext>
              </a:extLst>
            </p:cNvPr>
            <p:cNvSpPr/>
            <p:nvPr/>
          </p:nvSpPr>
          <p:spPr bwMode="auto">
            <a:xfrm rot="5400000">
              <a:off x="7160067" y="4855011"/>
              <a:ext cx="257881" cy="80963"/>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43" name="Straight Connector 42">
              <a:extLst>
                <a:ext uri="{FF2B5EF4-FFF2-40B4-BE49-F238E27FC236}">
                  <a16:creationId xmlns:a16="http://schemas.microsoft.com/office/drawing/2014/main" id="{05D73B75-7BD2-4BEA-88CC-4F2191E95185}"/>
                </a:ext>
              </a:extLst>
            </p:cNvPr>
            <p:cNvCxnSpPr>
              <a:stCxn id="42" idx="2"/>
            </p:cNvCxnSpPr>
            <p:nvPr/>
          </p:nvCxnSpPr>
          <p:spPr bwMode="auto">
            <a:xfrm>
              <a:off x="7248525" y="4766553"/>
              <a:ext cx="80963" cy="12983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2C6161E0-FFBE-4952-B85F-5D158E38CB16}"/>
                </a:ext>
              </a:extLst>
            </p:cNvPr>
            <p:cNvCxnSpPr>
              <a:endCxn id="42" idx="4"/>
            </p:cNvCxnSpPr>
            <p:nvPr/>
          </p:nvCxnSpPr>
          <p:spPr bwMode="auto">
            <a:xfrm flipH="1">
              <a:off x="7248525" y="4896383"/>
              <a:ext cx="80963" cy="128051"/>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45" name="Isosceles Triangle 44">
              <a:extLst>
                <a:ext uri="{FF2B5EF4-FFF2-40B4-BE49-F238E27FC236}">
                  <a16:creationId xmlns:a16="http://schemas.microsoft.com/office/drawing/2014/main" id="{D2085F07-DA38-42C7-BBD5-5F2229D3B3DD}"/>
                </a:ext>
              </a:extLst>
            </p:cNvPr>
            <p:cNvSpPr/>
            <p:nvPr/>
          </p:nvSpPr>
          <p:spPr bwMode="auto">
            <a:xfrm rot="16200000">
              <a:off x="7237060" y="4854218"/>
              <a:ext cx="257881"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46" name="Straight Connector 45">
              <a:extLst>
                <a:ext uri="{FF2B5EF4-FFF2-40B4-BE49-F238E27FC236}">
                  <a16:creationId xmlns:a16="http://schemas.microsoft.com/office/drawing/2014/main" id="{3F71E7E9-8669-4577-AECC-EA1903F00DD8}"/>
                </a:ext>
              </a:extLst>
            </p:cNvPr>
            <p:cNvCxnSpPr>
              <a:stCxn id="45" idx="4"/>
            </p:cNvCxnSpPr>
            <p:nvPr/>
          </p:nvCxnSpPr>
          <p:spPr bwMode="auto">
            <a:xfrm flipH="1">
              <a:off x="7324725" y="4766553"/>
              <a:ext cx="82550" cy="12983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39907795-8981-4B91-9B7E-C8EAD3F33929}"/>
                </a:ext>
              </a:extLst>
            </p:cNvPr>
            <p:cNvCxnSpPr>
              <a:stCxn id="45" idx="0"/>
              <a:endCxn id="45" idx="2"/>
            </p:cNvCxnSpPr>
            <p:nvPr/>
          </p:nvCxnSpPr>
          <p:spPr bwMode="auto">
            <a:xfrm>
              <a:off x="7324725" y="4896383"/>
              <a:ext cx="82550"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48" name="Group 47">
              <a:extLst>
                <a:ext uri="{FF2B5EF4-FFF2-40B4-BE49-F238E27FC236}">
                  <a16:creationId xmlns:a16="http://schemas.microsoft.com/office/drawing/2014/main" id="{BC5AB750-07FB-46D2-B312-9D4D7C258D83}"/>
                </a:ext>
              </a:extLst>
            </p:cNvPr>
            <p:cNvGrpSpPr/>
            <p:nvPr/>
          </p:nvGrpSpPr>
          <p:grpSpPr>
            <a:xfrm>
              <a:off x="7388012" y="4767958"/>
              <a:ext cx="1131704" cy="256046"/>
              <a:chOff x="6930092" y="4438649"/>
              <a:chExt cx="1607399" cy="300016"/>
            </a:xfrm>
            <a:solidFill>
              <a:schemeClr val="accent2">
                <a:lumMod val="20000"/>
                <a:lumOff val="80000"/>
              </a:schemeClr>
            </a:solidFill>
          </p:grpSpPr>
          <p:sp>
            <p:nvSpPr>
              <p:cNvPr id="98" name="Rectangle 97">
                <a:extLst>
                  <a:ext uri="{FF2B5EF4-FFF2-40B4-BE49-F238E27FC236}">
                    <a16:creationId xmlns:a16="http://schemas.microsoft.com/office/drawing/2014/main" id="{0A900148-C23D-451B-A7EA-177929FADC5D}"/>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99" name="Straight Connector 98">
                <a:extLst>
                  <a:ext uri="{FF2B5EF4-FFF2-40B4-BE49-F238E27FC236}">
                    <a16:creationId xmlns:a16="http://schemas.microsoft.com/office/drawing/2014/main" id="{4C2DDF67-480A-4938-9CE6-E52E4A812D4A}"/>
                  </a:ext>
                </a:extLst>
              </p:cNvPr>
              <p:cNvCxnSpPr>
                <a:stCxn id="45" idx="4"/>
              </p:cNvCxnSpPr>
              <p:nvPr/>
            </p:nvCxnSpPr>
            <p:spPr bwMode="auto">
              <a:xfrm>
                <a:off x="6930092" y="4438649"/>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C08F6B62-3838-4744-A0C9-9CB4E3627DA0}"/>
                  </a:ext>
                </a:extLst>
              </p:cNvPr>
              <p:cNvCxnSpPr>
                <a:stCxn id="45" idx="2"/>
              </p:cNvCxnSpPr>
              <p:nvPr/>
            </p:nvCxnSpPr>
            <p:spPr bwMode="auto">
              <a:xfrm>
                <a:off x="6930092" y="4738665"/>
                <a:ext cx="1580342"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9" name="Group 117">
              <a:extLst>
                <a:ext uri="{FF2B5EF4-FFF2-40B4-BE49-F238E27FC236}">
                  <a16:creationId xmlns:a16="http://schemas.microsoft.com/office/drawing/2014/main" id="{90C4A5A3-F832-4469-9F6A-EC36F8ABFA2D}"/>
                </a:ext>
              </a:extLst>
            </p:cNvPr>
            <p:cNvGrpSpPr>
              <a:grpSpLocks/>
            </p:cNvGrpSpPr>
            <p:nvPr/>
          </p:nvGrpSpPr>
          <p:grpSpPr bwMode="auto">
            <a:xfrm>
              <a:off x="1985963" y="2971800"/>
              <a:ext cx="6562725" cy="246063"/>
              <a:chOff x="2181070" y="3570514"/>
              <a:chExt cx="6178115" cy="246193"/>
            </a:xfrm>
          </p:grpSpPr>
          <p:cxnSp>
            <p:nvCxnSpPr>
              <p:cNvPr id="81" name="Straight Connector 80">
                <a:extLst>
                  <a:ext uri="{FF2B5EF4-FFF2-40B4-BE49-F238E27FC236}">
                    <a16:creationId xmlns:a16="http://schemas.microsoft.com/office/drawing/2014/main" id="{07DC26B4-2D3C-4ABF-BDAB-4763D6D7725C}"/>
                  </a:ext>
                </a:extLst>
              </p:cNvPr>
              <p:cNvCxnSpPr/>
              <p:nvPr/>
            </p:nvCxnSpPr>
            <p:spPr bwMode="auto">
              <a:xfrm>
                <a:off x="2722066" y="3570777"/>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41C41D19-EEB4-4F31-A6BD-DBC970A0EAAA}"/>
                  </a:ext>
                </a:extLst>
              </p:cNvPr>
              <p:cNvCxnSpPr/>
              <p:nvPr/>
            </p:nvCxnSpPr>
            <p:spPr bwMode="auto">
              <a:xfrm>
                <a:off x="3467803"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1322E2D9-FAD9-4812-9CCC-174C81DADE8F}"/>
                  </a:ext>
                </a:extLst>
              </p:cNvPr>
              <p:cNvCxnSpPr/>
              <p:nvPr/>
            </p:nvCxnSpPr>
            <p:spPr bwMode="auto">
              <a:xfrm>
                <a:off x="3467803" y="381633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96A1AD15-FFB0-46A6-8D66-155770C545F2}"/>
                  </a:ext>
                </a:extLst>
              </p:cNvPr>
              <p:cNvCxnSpPr/>
              <p:nvPr/>
            </p:nvCxnSpPr>
            <p:spPr bwMode="auto">
              <a:xfrm>
                <a:off x="4203080"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3A196BBD-A0E2-49A9-9D44-3456510CBB09}"/>
                  </a:ext>
                </a:extLst>
              </p:cNvPr>
              <p:cNvCxnSpPr/>
              <p:nvPr/>
            </p:nvCxnSpPr>
            <p:spPr bwMode="auto">
              <a:xfrm>
                <a:off x="4192619" y="3570777"/>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134060AA-4DAD-4503-819E-B25F5E1AC3DE}"/>
                  </a:ext>
                </a:extLst>
              </p:cNvPr>
              <p:cNvCxnSpPr/>
              <p:nvPr/>
            </p:nvCxnSpPr>
            <p:spPr bwMode="auto">
              <a:xfrm>
                <a:off x="4938356"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9268A12D-2D7E-4699-A970-AE7E9C96BC4D}"/>
                  </a:ext>
                </a:extLst>
              </p:cNvPr>
              <p:cNvCxnSpPr/>
              <p:nvPr/>
            </p:nvCxnSpPr>
            <p:spPr bwMode="auto">
              <a:xfrm>
                <a:off x="4938356" y="381633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7B86769-FBEE-4E48-B5F8-7C90C5DB7B58}"/>
                  </a:ext>
                </a:extLst>
              </p:cNvPr>
              <p:cNvCxnSpPr/>
              <p:nvPr/>
            </p:nvCxnSpPr>
            <p:spPr bwMode="auto">
              <a:xfrm>
                <a:off x="5673632"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D592E0A1-9814-4615-A284-950D9D007549}"/>
                  </a:ext>
                </a:extLst>
              </p:cNvPr>
              <p:cNvCxnSpPr/>
              <p:nvPr/>
            </p:nvCxnSpPr>
            <p:spPr bwMode="auto">
              <a:xfrm>
                <a:off x="5663172" y="3570777"/>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AB4C6919-FC33-4C21-BC09-8A9A8463CB38}"/>
                  </a:ext>
                </a:extLst>
              </p:cNvPr>
              <p:cNvCxnSpPr/>
              <p:nvPr/>
            </p:nvCxnSpPr>
            <p:spPr bwMode="auto">
              <a:xfrm>
                <a:off x="6408909"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4C5AF371-F3EA-4162-A020-AA9E8657AB9A}"/>
                  </a:ext>
                </a:extLst>
              </p:cNvPr>
              <p:cNvCxnSpPr/>
              <p:nvPr/>
            </p:nvCxnSpPr>
            <p:spPr bwMode="auto">
              <a:xfrm>
                <a:off x="6408909" y="381633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FE0DC50A-2D08-46F7-827B-AAEE746479B2}"/>
                  </a:ext>
                </a:extLst>
              </p:cNvPr>
              <p:cNvCxnSpPr/>
              <p:nvPr/>
            </p:nvCxnSpPr>
            <p:spPr bwMode="auto">
              <a:xfrm>
                <a:off x="7144185"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899BAD98-E3A3-46F8-BE92-5BC04DCEB140}"/>
                  </a:ext>
                </a:extLst>
              </p:cNvPr>
              <p:cNvCxnSpPr/>
              <p:nvPr/>
            </p:nvCxnSpPr>
            <p:spPr bwMode="auto">
              <a:xfrm>
                <a:off x="7133724" y="3570777"/>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D9785552-88E3-4AC3-9854-3263D1B0EAA6}"/>
                  </a:ext>
                </a:extLst>
              </p:cNvPr>
              <p:cNvCxnSpPr/>
              <p:nvPr/>
            </p:nvCxnSpPr>
            <p:spPr bwMode="auto">
              <a:xfrm>
                <a:off x="7879462"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FAE676EF-32DD-4ABD-9BB8-99B979235315}"/>
                  </a:ext>
                </a:extLst>
              </p:cNvPr>
              <p:cNvCxnSpPr/>
              <p:nvPr/>
            </p:nvCxnSpPr>
            <p:spPr bwMode="auto">
              <a:xfrm>
                <a:off x="7879462" y="3816338"/>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1749084E-40E5-4158-AB5C-5333E78BFBF5}"/>
                  </a:ext>
                </a:extLst>
              </p:cNvPr>
              <p:cNvCxnSpPr/>
              <p:nvPr/>
            </p:nvCxnSpPr>
            <p:spPr bwMode="auto">
              <a:xfrm>
                <a:off x="2181070" y="3816338"/>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90967D93-B562-4382-9EEE-22E955C19445}"/>
                  </a:ext>
                </a:extLst>
              </p:cNvPr>
              <p:cNvCxnSpPr/>
              <p:nvPr/>
            </p:nvCxnSpPr>
            <p:spPr bwMode="auto">
              <a:xfrm>
                <a:off x="2722066"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50" name="TextBox 157">
              <a:extLst>
                <a:ext uri="{FF2B5EF4-FFF2-40B4-BE49-F238E27FC236}">
                  <a16:creationId xmlns:a16="http://schemas.microsoft.com/office/drawing/2014/main" id="{D9C11B30-8462-4C69-B614-56FA2D06E486}"/>
                </a:ext>
              </a:extLst>
            </p:cNvPr>
            <p:cNvSpPr txBox="1">
              <a:spLocks noChangeArrowheads="1"/>
            </p:cNvSpPr>
            <p:nvPr/>
          </p:nvSpPr>
          <p:spPr bwMode="auto">
            <a:xfrm>
              <a:off x="990600" y="2940050"/>
              <a:ext cx="728663"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HCLK</a:t>
              </a:r>
            </a:p>
          </p:txBody>
        </p:sp>
        <p:grpSp>
          <p:nvGrpSpPr>
            <p:cNvPr id="51" name="Group 4">
              <a:extLst>
                <a:ext uri="{FF2B5EF4-FFF2-40B4-BE49-F238E27FC236}">
                  <a16:creationId xmlns:a16="http://schemas.microsoft.com/office/drawing/2014/main" id="{702A06F1-51FA-4347-B7F1-6D2929BE4FA4}"/>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72" name="Rectangle 71">
                <a:extLst>
                  <a:ext uri="{FF2B5EF4-FFF2-40B4-BE49-F238E27FC236}">
                    <a16:creationId xmlns:a16="http://schemas.microsoft.com/office/drawing/2014/main" id="{70728728-D1F6-41FC-B95F-BB7763C6B353}"/>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3" name="Isosceles Triangle 72">
                <a:extLst>
                  <a:ext uri="{FF2B5EF4-FFF2-40B4-BE49-F238E27FC236}">
                    <a16:creationId xmlns:a16="http://schemas.microsoft.com/office/drawing/2014/main" id="{E38906D4-F30D-4F78-AE6B-B7E1F641F0A3}"/>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74" name="Isosceles Triangle 73">
                <a:extLst>
                  <a:ext uri="{FF2B5EF4-FFF2-40B4-BE49-F238E27FC236}">
                    <a16:creationId xmlns:a16="http://schemas.microsoft.com/office/drawing/2014/main" id="{2428C221-9FD5-404D-AFA0-68B740DF1268}"/>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75" name="Straight Connector 74">
                <a:extLst>
                  <a:ext uri="{FF2B5EF4-FFF2-40B4-BE49-F238E27FC236}">
                    <a16:creationId xmlns:a16="http://schemas.microsoft.com/office/drawing/2014/main" id="{3864F85C-5952-4DD5-AB68-D2418D2AD41A}"/>
                  </a:ext>
                </a:extLst>
              </p:cNvPr>
              <p:cNvCxnSpPr>
                <a:stCxn id="73"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C06FD823-6187-4570-B760-9E0F29E6BB9F}"/>
                  </a:ext>
                </a:extLst>
              </p:cNvPr>
              <p:cNvCxnSpPr>
                <a:stCxn id="73" idx="0"/>
                <a:endCxn id="73"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45586656-B27B-4F4E-A4E4-5E9C51B96BED}"/>
                  </a:ext>
                </a:extLst>
              </p:cNvPr>
              <p:cNvCxnSpPr>
                <a:stCxn id="74"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BDB9525D-2081-4D7C-B96A-23C0848D3585}"/>
                  </a:ext>
                </a:extLst>
              </p:cNvPr>
              <p:cNvCxnSpPr>
                <a:endCxn id="74"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D9CD1B43-0555-4EB7-8F93-4315430B4113}"/>
                  </a:ext>
                </a:extLst>
              </p:cNvPr>
              <p:cNvCxnSpPr>
                <a:stCxn id="73" idx="4"/>
                <a:endCxn id="74"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AE82458A-FC27-4940-9860-5AB3B9851115}"/>
                  </a:ext>
                </a:extLst>
              </p:cNvPr>
              <p:cNvCxnSpPr>
                <a:stCxn id="73"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2" name="Rectangle 51">
              <a:extLst>
                <a:ext uri="{FF2B5EF4-FFF2-40B4-BE49-F238E27FC236}">
                  <a16:creationId xmlns:a16="http://schemas.microsoft.com/office/drawing/2014/main" id="{D8DEA94F-676D-49A6-A77D-791D112D6EB9}"/>
                </a:ext>
              </a:extLst>
            </p:cNvPr>
            <p:cNvSpPr/>
            <p:nvPr/>
          </p:nvSpPr>
          <p:spPr bwMode="auto">
            <a:xfrm>
              <a:off x="4295775" y="3539399"/>
              <a:ext cx="4243388" cy="256102"/>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53" name="Isosceles Triangle 52">
              <a:extLst>
                <a:ext uri="{FF2B5EF4-FFF2-40B4-BE49-F238E27FC236}">
                  <a16:creationId xmlns:a16="http://schemas.microsoft.com/office/drawing/2014/main" id="{28FDB4E8-915E-4556-9049-B8E91C93303F}"/>
                </a:ext>
              </a:extLst>
            </p:cNvPr>
            <p:cNvSpPr/>
            <p:nvPr/>
          </p:nvSpPr>
          <p:spPr bwMode="auto">
            <a:xfrm rot="16200000">
              <a:off x="4127243" y="3626968"/>
              <a:ext cx="256102"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54" name="Straight Connector 53">
              <a:extLst>
                <a:ext uri="{FF2B5EF4-FFF2-40B4-BE49-F238E27FC236}">
                  <a16:creationId xmlns:a16="http://schemas.microsoft.com/office/drawing/2014/main" id="{93CDB67E-FAA8-45DB-855E-3366F82AF3A8}"/>
                </a:ext>
              </a:extLst>
            </p:cNvPr>
            <p:cNvCxnSpPr>
              <a:stCxn id="53" idx="4"/>
            </p:cNvCxnSpPr>
            <p:nvPr/>
          </p:nvCxnSpPr>
          <p:spPr bwMode="auto">
            <a:xfrm flipH="1">
              <a:off x="4214813" y="3539399"/>
              <a:ext cx="80962" cy="12983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7C697EE4-0E75-4696-9BE6-D6FFF4D08426}"/>
                </a:ext>
              </a:extLst>
            </p:cNvPr>
            <p:cNvCxnSpPr>
              <a:stCxn id="53" idx="0"/>
              <a:endCxn id="53" idx="2"/>
            </p:cNvCxnSpPr>
            <p:nvPr/>
          </p:nvCxnSpPr>
          <p:spPr bwMode="auto">
            <a:xfrm>
              <a:off x="4214813" y="3669229"/>
              <a:ext cx="80962" cy="126272"/>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AB00A194-09B4-4776-8765-21F323EF0918}"/>
                </a:ext>
              </a:extLst>
            </p:cNvPr>
            <p:cNvCxnSpPr>
              <a:stCxn id="53" idx="4"/>
            </p:cNvCxnSpPr>
            <p:nvPr/>
          </p:nvCxnSpPr>
          <p:spPr bwMode="auto">
            <a:xfrm flipV="1">
              <a:off x="4295775" y="3539399"/>
              <a:ext cx="4252913"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13EA1D76-050D-44CA-9243-BE579DB3B89D}"/>
                </a:ext>
              </a:extLst>
            </p:cNvPr>
            <p:cNvCxnSpPr>
              <a:stCxn id="53" idx="2"/>
            </p:cNvCxnSpPr>
            <p:nvPr/>
          </p:nvCxnSpPr>
          <p:spPr bwMode="auto">
            <a:xfrm flipV="1">
              <a:off x="4295775" y="3795500"/>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58" name="Rectangle 57">
              <a:extLst>
                <a:ext uri="{FF2B5EF4-FFF2-40B4-BE49-F238E27FC236}">
                  <a16:creationId xmlns:a16="http://schemas.microsoft.com/office/drawing/2014/main" id="{CD33B59C-EDC4-4D26-A8ED-082FBCD1AB34}"/>
                </a:ext>
              </a:extLst>
            </p:cNvPr>
            <p:cNvSpPr/>
            <p:nvPr/>
          </p:nvSpPr>
          <p:spPr bwMode="auto">
            <a:xfrm>
              <a:off x="1985963" y="3539399"/>
              <a:ext cx="577850" cy="256102"/>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sp>
          <p:nvSpPr>
            <p:cNvPr id="59" name="Isosceles Triangle 58">
              <a:extLst>
                <a:ext uri="{FF2B5EF4-FFF2-40B4-BE49-F238E27FC236}">
                  <a16:creationId xmlns:a16="http://schemas.microsoft.com/office/drawing/2014/main" id="{AB9D2DE1-0BF0-4C8D-856F-24A5542FA229}"/>
                </a:ext>
              </a:extLst>
            </p:cNvPr>
            <p:cNvSpPr/>
            <p:nvPr/>
          </p:nvSpPr>
          <p:spPr bwMode="auto">
            <a:xfrm rot="5400000">
              <a:off x="2476243" y="3626968"/>
              <a:ext cx="256102"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cs typeface="+mn-cs"/>
              </a:endParaRPr>
            </a:p>
          </p:txBody>
        </p:sp>
        <p:cxnSp>
          <p:nvCxnSpPr>
            <p:cNvPr id="60" name="Straight Connector 59">
              <a:extLst>
                <a:ext uri="{FF2B5EF4-FFF2-40B4-BE49-F238E27FC236}">
                  <a16:creationId xmlns:a16="http://schemas.microsoft.com/office/drawing/2014/main" id="{1B8628BD-5791-45BC-8187-84B16CF03DE7}"/>
                </a:ext>
              </a:extLst>
            </p:cNvPr>
            <p:cNvCxnSpPr>
              <a:stCxn id="59" idx="2"/>
            </p:cNvCxnSpPr>
            <p:nvPr/>
          </p:nvCxnSpPr>
          <p:spPr bwMode="auto">
            <a:xfrm>
              <a:off x="2563813" y="3539399"/>
              <a:ext cx="80962" cy="12983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B5BA560C-8D85-4BC2-9EB8-F9B691E0C52D}"/>
                </a:ext>
              </a:extLst>
            </p:cNvPr>
            <p:cNvCxnSpPr>
              <a:endCxn id="59" idx="4"/>
            </p:cNvCxnSpPr>
            <p:nvPr/>
          </p:nvCxnSpPr>
          <p:spPr bwMode="auto">
            <a:xfrm flipH="1">
              <a:off x="2563813" y="3669229"/>
              <a:ext cx="80962" cy="12627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2" name="Group 61">
              <a:extLst>
                <a:ext uri="{FF2B5EF4-FFF2-40B4-BE49-F238E27FC236}">
                  <a16:creationId xmlns:a16="http://schemas.microsoft.com/office/drawing/2014/main" id="{7D9454E6-953E-4706-8B60-5130A85D6863}"/>
                </a:ext>
              </a:extLst>
            </p:cNvPr>
            <p:cNvGrpSpPr/>
            <p:nvPr/>
          </p:nvGrpSpPr>
          <p:grpSpPr>
            <a:xfrm>
              <a:off x="1986341" y="3539770"/>
              <a:ext cx="577306" cy="256046"/>
              <a:chOff x="103594" y="4438649"/>
              <a:chExt cx="1376015" cy="300016"/>
            </a:xfrm>
            <a:solidFill>
              <a:schemeClr val="accent5">
                <a:lumMod val="40000"/>
                <a:lumOff val="60000"/>
              </a:schemeClr>
            </a:solidFill>
          </p:grpSpPr>
          <p:cxnSp>
            <p:nvCxnSpPr>
              <p:cNvPr id="70" name="Straight Connector 69">
                <a:extLst>
                  <a:ext uri="{FF2B5EF4-FFF2-40B4-BE49-F238E27FC236}">
                    <a16:creationId xmlns:a16="http://schemas.microsoft.com/office/drawing/2014/main" id="{57972759-154B-4055-9E62-2D9AEB4E2B60}"/>
                  </a:ext>
                </a:extLst>
              </p:cNvPr>
              <p:cNvCxnSpPr>
                <a:endCxn id="59" idx="2"/>
              </p:cNvCxnSpPr>
              <p:nvPr/>
            </p:nvCxnSpPr>
            <p:spPr bwMode="auto">
              <a:xfrm>
                <a:off x="103594" y="4438649"/>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AB02A041-4C2E-4472-B5E4-DC3996649A15}"/>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63" name="TextBox 187">
              <a:extLst>
                <a:ext uri="{FF2B5EF4-FFF2-40B4-BE49-F238E27FC236}">
                  <a16:creationId xmlns:a16="http://schemas.microsoft.com/office/drawing/2014/main" id="{65647DEC-9161-489E-BB2B-CBC3C1D5248E}"/>
                </a:ext>
              </a:extLst>
            </p:cNvPr>
            <p:cNvSpPr txBox="1">
              <a:spLocks noChangeArrowheads="1"/>
            </p:cNvSpPr>
            <p:nvPr/>
          </p:nvSpPr>
          <p:spPr bwMode="auto">
            <a:xfrm>
              <a:off x="282575" y="3513138"/>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dirty="0"/>
                <a:t>CONTROL</a:t>
              </a:r>
            </a:p>
          </p:txBody>
        </p:sp>
        <p:sp>
          <p:nvSpPr>
            <p:cNvPr id="64" name="TextBox 188">
              <a:extLst>
                <a:ext uri="{FF2B5EF4-FFF2-40B4-BE49-F238E27FC236}">
                  <a16:creationId xmlns:a16="http://schemas.microsoft.com/office/drawing/2014/main" id="{4BA29914-C749-440B-BA9A-3F2CECE7FD60}"/>
                </a:ext>
              </a:extLst>
            </p:cNvPr>
            <p:cNvSpPr txBox="1">
              <a:spLocks noChangeArrowheads="1"/>
            </p:cNvSpPr>
            <p:nvPr/>
          </p:nvSpPr>
          <p:spPr bwMode="auto">
            <a:xfrm>
              <a:off x="2874963" y="3497263"/>
              <a:ext cx="1236662"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Control 0 </a:t>
              </a:r>
            </a:p>
          </p:txBody>
        </p:sp>
        <p:cxnSp>
          <p:nvCxnSpPr>
            <p:cNvPr id="65" name="Straight Connector 64">
              <a:extLst>
                <a:ext uri="{FF2B5EF4-FFF2-40B4-BE49-F238E27FC236}">
                  <a16:creationId xmlns:a16="http://schemas.microsoft.com/office/drawing/2014/main" id="{114BA590-E184-49B6-B6E9-5AB8145D5DD1}"/>
                </a:ext>
              </a:extLst>
            </p:cNvPr>
            <p:cNvCxnSpPr/>
            <p:nvPr/>
          </p:nvCxnSpPr>
          <p:spPr bwMode="auto">
            <a:xfrm>
              <a:off x="2667000" y="5314326"/>
              <a:ext cx="14541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CC6B9DD2-4267-48AB-847F-027DF8940157}"/>
                </a:ext>
              </a:extLst>
            </p:cNvPr>
            <p:cNvCxnSpPr/>
            <p:nvPr/>
          </p:nvCxnSpPr>
          <p:spPr bwMode="auto">
            <a:xfrm>
              <a:off x="1985963" y="5557979"/>
              <a:ext cx="584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3EB3AF21-449F-4EFF-A7E1-6489CE54A783}"/>
                </a:ext>
              </a:extLst>
            </p:cNvPr>
            <p:cNvCxnSpPr/>
            <p:nvPr/>
          </p:nvCxnSpPr>
          <p:spPr bwMode="auto">
            <a:xfrm>
              <a:off x="4117975" y="5314326"/>
              <a:ext cx="139700" cy="2472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89C257BF-3B7D-46F8-921A-A0AE4B3ADE4B}"/>
                </a:ext>
              </a:extLst>
            </p:cNvPr>
            <p:cNvCxnSpPr/>
            <p:nvPr/>
          </p:nvCxnSpPr>
          <p:spPr bwMode="auto">
            <a:xfrm flipH="1">
              <a:off x="2560638" y="5314326"/>
              <a:ext cx="112712" cy="24543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1247CADF-1653-4969-9EA0-E91C4166FEF7}"/>
                </a:ext>
              </a:extLst>
            </p:cNvPr>
            <p:cNvCxnSpPr/>
            <p:nvPr/>
          </p:nvCxnSpPr>
          <p:spPr bwMode="auto">
            <a:xfrm>
              <a:off x="4257675" y="5557979"/>
              <a:ext cx="430688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Tree>
    <p:extLst>
      <p:ext uri="{BB962C8B-B14F-4D97-AF65-F5344CB8AC3E}">
        <p14:creationId xmlns:p14="http://schemas.microsoft.com/office/powerpoint/2010/main" val="138053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What Is a 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Traditionally, a bus is a communication system that allows data to be transferred between different components in a system.</a:t>
            </a:r>
          </a:p>
          <a:p>
            <a:r>
              <a:rPr lang="en-US" dirty="0"/>
              <a:t>Hardware and software infrastructure are involved:</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Hardware infrastructure includes physical implementation, such as cables or wires; e.g., the PCI uses a PCI cable to connect components inside a desktop.</a:t>
            </a:r>
          </a:p>
          <a:p>
            <a:pPr lvl="1"/>
            <a:r>
              <a:rPr lang="en-IN" altLang="en-US" dirty="0">
                <a:ea typeface="ＭＳ Ｐゴシック" panose="020B0600070205080204" pitchFamily="34" charset="-128"/>
              </a:rPr>
              <a:t>Software infrastructure includes the bus protocol, e.g., the PCI bus protocol.</a:t>
            </a:r>
            <a:endParaRPr lang="en-US" altLang="en-US" dirty="0">
              <a:ea typeface="ＭＳ Ｐゴシック" panose="020B0600070205080204" pitchFamily="34" charset="-128"/>
            </a:endParaRPr>
          </a:p>
        </p:txBody>
      </p:sp>
      <p:pic>
        <p:nvPicPr>
          <p:cNvPr id="5" name="Picture 4">
            <a:extLst>
              <a:ext uri="{FF2B5EF4-FFF2-40B4-BE49-F238E27FC236}">
                <a16:creationId xmlns:a16="http://schemas.microsoft.com/office/drawing/2014/main" id="{D0D5D7EE-7358-415D-96F5-DFAE26D5ED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08" r="23570"/>
          <a:stretch/>
        </p:blipFill>
        <p:spPr bwMode="auto">
          <a:xfrm>
            <a:off x="1512826" y="4356346"/>
            <a:ext cx="4191478" cy="147519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CCE9A645-010D-4354-A1BB-C9720DD5B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952" y="4488811"/>
            <a:ext cx="2945249" cy="10558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
            <a:extLst>
              <a:ext uri="{FF2B5EF4-FFF2-40B4-BE49-F238E27FC236}">
                <a16:creationId xmlns:a16="http://schemas.microsoft.com/office/drawing/2014/main" id="{6E0AA588-ED4E-4702-8405-3F5B0E68B794}"/>
              </a:ext>
            </a:extLst>
          </p:cNvPr>
          <p:cNvSpPr txBox="1">
            <a:spLocks noChangeArrowheads="1"/>
          </p:cNvSpPr>
          <p:nvPr/>
        </p:nvSpPr>
        <p:spPr bwMode="auto">
          <a:xfrm>
            <a:off x="1675745" y="5830889"/>
            <a:ext cx="402855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PCI socket on a motherboard</a:t>
            </a:r>
          </a:p>
        </p:txBody>
      </p:sp>
      <p:sp>
        <p:nvSpPr>
          <p:cNvPr id="8" name="TextBox 6">
            <a:extLst>
              <a:ext uri="{FF2B5EF4-FFF2-40B4-BE49-F238E27FC236}">
                <a16:creationId xmlns:a16="http://schemas.microsoft.com/office/drawing/2014/main" id="{0016B1E2-88DE-450B-B61D-E49A5A2ACE2D}"/>
              </a:ext>
            </a:extLst>
          </p:cNvPr>
          <p:cNvSpPr txBox="1">
            <a:spLocks noChangeArrowheads="1"/>
          </p:cNvSpPr>
          <p:nvPr/>
        </p:nvSpPr>
        <p:spPr bwMode="auto">
          <a:xfrm>
            <a:off x="8268702" y="5830889"/>
            <a:ext cx="201428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PCI bus cable</a:t>
            </a:r>
          </a:p>
        </p:txBody>
      </p:sp>
    </p:spTree>
    <p:extLst>
      <p:ext uri="{BB962C8B-B14F-4D97-AF65-F5344CB8AC3E}">
        <p14:creationId xmlns:p14="http://schemas.microsoft.com/office/powerpoint/2010/main" val="6892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Bus Terminology</a:t>
            </a:r>
          </a:p>
        </p:txBody>
      </p:sp>
      <p:sp>
        <p:nvSpPr>
          <p:cNvPr id="6" name="Rectangle 3">
            <a:extLst>
              <a:ext uri="{FF2B5EF4-FFF2-40B4-BE49-F238E27FC236}">
                <a16:creationId xmlns:a16="http://schemas.microsoft.com/office/drawing/2014/main" id="{25858B3E-ABB9-4CF9-9E01-B55DDC26533E}"/>
              </a:ext>
            </a:extLst>
          </p:cNvPr>
          <p:cNvSpPr txBox="1">
            <a:spLocks noChangeArrowheads="1"/>
          </p:cNvSpPr>
          <p:nvPr/>
        </p:nvSpPr>
        <p:spPr bwMode="auto">
          <a:xfrm>
            <a:off x="-169267" y="1018382"/>
            <a:ext cx="10866954"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9750" indent="-457200" eaLnBrk="0" hangingPunct="0">
              <a:defRPr sz="2400">
                <a:solidFill>
                  <a:schemeClr val="tx1"/>
                </a:solidFill>
                <a:latin typeface="Times New Roman" pitchFamily="18" charset="0"/>
                <a:cs typeface="Arial" pitchFamily="34" charset="0"/>
              </a:defRPr>
            </a:lvl1pPr>
            <a:lvl2pPr marL="746125" indent="-34290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lnSpc>
                <a:spcPct val="90000"/>
              </a:lnSpc>
              <a:spcBef>
                <a:spcPts val="600"/>
              </a:spcBef>
              <a:buClr>
                <a:schemeClr val="tx2"/>
              </a:buClr>
              <a:buSzPct val="80000"/>
              <a:buFont typeface="Wingdings" pitchFamily="2" charset="2"/>
              <a:buChar char="§"/>
            </a:pPr>
            <a:endParaRPr lang="en-US" sz="2200" dirty="0">
              <a:cs typeface="Times New Roman" pitchFamily="18" charset="0"/>
            </a:endParaRPr>
          </a:p>
        </p:txBody>
      </p:sp>
      <p:sp>
        <p:nvSpPr>
          <p:cNvPr id="7" name="Rectangle 6">
            <a:extLst>
              <a:ext uri="{FF2B5EF4-FFF2-40B4-BE49-F238E27FC236}">
                <a16:creationId xmlns:a16="http://schemas.microsoft.com/office/drawing/2014/main" id="{6583D36C-7E62-4391-A528-B51636943996}"/>
              </a:ext>
            </a:extLst>
          </p:cNvPr>
          <p:cNvSpPr/>
          <p:nvPr/>
        </p:nvSpPr>
        <p:spPr bwMode="auto">
          <a:xfrm>
            <a:off x="1129858" y="1092200"/>
            <a:ext cx="1167944" cy="5072063"/>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Master</a:t>
            </a:r>
          </a:p>
        </p:txBody>
      </p:sp>
      <p:sp>
        <p:nvSpPr>
          <p:cNvPr id="8" name="Flowchart: Manual Operation 7">
            <a:extLst>
              <a:ext uri="{FF2B5EF4-FFF2-40B4-BE49-F238E27FC236}">
                <a16:creationId xmlns:a16="http://schemas.microsoft.com/office/drawing/2014/main" id="{F917656A-4D1A-4953-9456-742870BA45ED}"/>
              </a:ext>
            </a:extLst>
          </p:cNvPr>
          <p:cNvSpPr/>
          <p:nvPr/>
        </p:nvSpPr>
        <p:spPr bwMode="auto">
          <a:xfrm rot="5400000">
            <a:off x="3445831" y="4762705"/>
            <a:ext cx="1762125" cy="1040993"/>
          </a:xfrm>
          <a:prstGeom prst="flowChartManualOperation">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9" name="Straight Connector 8">
            <a:extLst>
              <a:ext uri="{FF2B5EF4-FFF2-40B4-BE49-F238E27FC236}">
                <a16:creationId xmlns:a16="http://schemas.microsoft.com/office/drawing/2014/main" id="{F9C19967-1B0B-44EC-9F37-89B73B4289F4}"/>
              </a:ext>
            </a:extLst>
          </p:cNvPr>
          <p:cNvCxnSpPr/>
          <p:nvPr/>
        </p:nvCxnSpPr>
        <p:spPr bwMode="auto">
          <a:xfrm>
            <a:off x="2297803" y="1512888"/>
            <a:ext cx="5033584" cy="4762"/>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0B309C43-58DD-4D18-B497-12C3D8B7A475}"/>
              </a:ext>
            </a:extLst>
          </p:cNvPr>
          <p:cNvCxnSpPr/>
          <p:nvPr/>
        </p:nvCxnSpPr>
        <p:spPr bwMode="auto">
          <a:xfrm>
            <a:off x="6920913" y="1822450"/>
            <a:ext cx="0" cy="2349500"/>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1" name="Straight Arrow Connector 10">
            <a:extLst>
              <a:ext uri="{FF2B5EF4-FFF2-40B4-BE49-F238E27FC236}">
                <a16:creationId xmlns:a16="http://schemas.microsoft.com/office/drawing/2014/main" id="{A194199E-1616-4011-B551-B698AB77CC29}"/>
              </a:ext>
            </a:extLst>
          </p:cNvPr>
          <p:cNvCxnSpPr/>
          <p:nvPr/>
        </p:nvCxnSpPr>
        <p:spPr bwMode="auto">
          <a:xfrm>
            <a:off x="6920914" y="2039938"/>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2" name="Straight Connector 11">
            <a:extLst>
              <a:ext uri="{FF2B5EF4-FFF2-40B4-BE49-F238E27FC236}">
                <a16:creationId xmlns:a16="http://schemas.microsoft.com/office/drawing/2014/main" id="{6341F761-231F-41E3-B5D8-9D6D67AF95BC}"/>
              </a:ext>
            </a:extLst>
          </p:cNvPr>
          <p:cNvCxnSpPr/>
          <p:nvPr/>
        </p:nvCxnSpPr>
        <p:spPr bwMode="auto">
          <a:xfrm>
            <a:off x="2297802" y="1806575"/>
            <a:ext cx="4623111" cy="1588"/>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7583265-1476-4F40-A7A2-99603799F208}"/>
              </a:ext>
            </a:extLst>
          </p:cNvPr>
          <p:cNvCxnSpPr/>
          <p:nvPr/>
        </p:nvCxnSpPr>
        <p:spPr bwMode="auto">
          <a:xfrm>
            <a:off x="7318692" y="1508125"/>
            <a:ext cx="12695" cy="2393950"/>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BEDAC4C6-D76F-4AE2-A981-D5F1D481A893}"/>
              </a:ext>
            </a:extLst>
          </p:cNvPr>
          <p:cNvCxnSpPr/>
          <p:nvPr/>
        </p:nvCxnSpPr>
        <p:spPr bwMode="auto">
          <a:xfrm>
            <a:off x="5166882" y="2274888"/>
            <a:ext cx="3213962"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1C9F564F-377E-4BBB-805A-0F6D327323C8}"/>
              </a:ext>
            </a:extLst>
          </p:cNvPr>
          <p:cNvCxnSpPr/>
          <p:nvPr/>
        </p:nvCxnSpPr>
        <p:spPr bwMode="auto">
          <a:xfrm>
            <a:off x="6548526" y="3341688"/>
            <a:ext cx="1832317"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F7AAEBB5-90F4-4912-A2CF-6B927FA4E028}"/>
              </a:ext>
            </a:extLst>
          </p:cNvPr>
          <p:cNvCxnSpPr/>
          <p:nvPr/>
        </p:nvCxnSpPr>
        <p:spPr bwMode="auto">
          <a:xfrm>
            <a:off x="6193065" y="4402138"/>
            <a:ext cx="2187778"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A7CCFE54-AC7C-4E0E-B06A-21065373AF7E}"/>
              </a:ext>
            </a:extLst>
          </p:cNvPr>
          <p:cNvCxnSpPr/>
          <p:nvPr/>
        </p:nvCxnSpPr>
        <p:spPr bwMode="auto">
          <a:xfrm>
            <a:off x="6544294" y="2632076"/>
            <a:ext cx="4232" cy="709613"/>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F859B249-4F06-4210-9318-9F76C9FA1E8E}"/>
              </a:ext>
            </a:extLst>
          </p:cNvPr>
          <p:cNvCxnSpPr/>
          <p:nvPr/>
        </p:nvCxnSpPr>
        <p:spPr bwMode="auto">
          <a:xfrm>
            <a:off x="6193064" y="3013075"/>
            <a:ext cx="0" cy="1389063"/>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E177B9-6DDC-4DB7-B2D4-7C2092E7F179}"/>
              </a:ext>
            </a:extLst>
          </p:cNvPr>
          <p:cNvCxnSpPr/>
          <p:nvPr/>
        </p:nvCxnSpPr>
        <p:spPr bwMode="auto">
          <a:xfrm>
            <a:off x="5166881" y="2632075"/>
            <a:ext cx="1381644"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3E56044C-05D4-430A-919B-32C1FAF57CDC}"/>
              </a:ext>
            </a:extLst>
          </p:cNvPr>
          <p:cNvCxnSpPr/>
          <p:nvPr/>
        </p:nvCxnSpPr>
        <p:spPr bwMode="auto">
          <a:xfrm>
            <a:off x="5065321" y="3013075"/>
            <a:ext cx="1127743"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21" name="Straight Arrow Connector 20">
            <a:extLst>
              <a:ext uri="{FF2B5EF4-FFF2-40B4-BE49-F238E27FC236}">
                <a16:creationId xmlns:a16="http://schemas.microsoft.com/office/drawing/2014/main" id="{CB3F4C54-45F6-423E-A11F-38697B19267D}"/>
              </a:ext>
            </a:extLst>
          </p:cNvPr>
          <p:cNvCxnSpPr/>
          <p:nvPr/>
        </p:nvCxnSpPr>
        <p:spPr bwMode="auto">
          <a:xfrm flipH="1">
            <a:off x="2297802" y="5019675"/>
            <a:ext cx="1508595" cy="63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4399D3CC-F4F1-4106-9C68-D7D82F489D41}"/>
              </a:ext>
            </a:extLst>
          </p:cNvPr>
          <p:cNvCxnSpPr/>
          <p:nvPr/>
        </p:nvCxnSpPr>
        <p:spPr bwMode="auto">
          <a:xfrm>
            <a:off x="4284577" y="3063875"/>
            <a:ext cx="0" cy="1525588"/>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23" name="TextBox 74">
            <a:extLst>
              <a:ext uri="{FF2B5EF4-FFF2-40B4-BE49-F238E27FC236}">
                <a16:creationId xmlns:a16="http://schemas.microsoft.com/office/drawing/2014/main" id="{07F4ACFA-0FCA-421F-B677-17E506E44EF6}"/>
              </a:ext>
            </a:extLst>
          </p:cNvPr>
          <p:cNvSpPr txBox="1">
            <a:spLocks noChangeArrowheads="1"/>
          </p:cNvSpPr>
          <p:nvPr/>
        </p:nvSpPr>
        <p:spPr bwMode="auto">
          <a:xfrm rot="-5400000">
            <a:off x="3661742" y="5021591"/>
            <a:ext cx="1273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Slave</a:t>
            </a:r>
          </a:p>
          <a:p>
            <a:pPr algn="ctr" eaLnBrk="1" hangingPunct="1"/>
            <a:r>
              <a:rPr lang="en-GB" b="0" dirty="0"/>
              <a:t>Multiplexor</a:t>
            </a:r>
          </a:p>
        </p:txBody>
      </p:sp>
      <p:cxnSp>
        <p:nvCxnSpPr>
          <p:cNvPr id="24" name="Straight Arrow Connector 23">
            <a:extLst>
              <a:ext uri="{FF2B5EF4-FFF2-40B4-BE49-F238E27FC236}">
                <a16:creationId xmlns:a16="http://schemas.microsoft.com/office/drawing/2014/main" id="{8BB170E8-F82E-4415-9129-BCA91556EB85}"/>
              </a:ext>
            </a:extLst>
          </p:cNvPr>
          <p:cNvCxnSpPr/>
          <p:nvPr/>
        </p:nvCxnSpPr>
        <p:spPr bwMode="auto">
          <a:xfrm>
            <a:off x="4341704" y="1806575"/>
            <a:ext cx="0" cy="3238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25" name="TextBox 86">
            <a:extLst>
              <a:ext uri="{FF2B5EF4-FFF2-40B4-BE49-F238E27FC236}">
                <a16:creationId xmlns:a16="http://schemas.microsoft.com/office/drawing/2014/main" id="{9954D2A3-196D-46F0-B43B-67DACEBF34E6}"/>
              </a:ext>
            </a:extLst>
          </p:cNvPr>
          <p:cNvSpPr txBox="1">
            <a:spLocks noChangeArrowheads="1"/>
          </p:cNvSpPr>
          <p:nvPr/>
        </p:nvSpPr>
        <p:spPr bwMode="auto">
          <a:xfrm>
            <a:off x="3645593" y="3576639"/>
            <a:ext cx="139222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Multiplexor</a:t>
            </a:r>
          </a:p>
          <a:p>
            <a:pPr algn="ctr" eaLnBrk="1" hangingPunct="1"/>
            <a:r>
              <a:rPr lang="en-GB" sz="1200" dirty="0"/>
              <a:t>Select</a:t>
            </a:r>
          </a:p>
        </p:txBody>
      </p:sp>
      <p:sp>
        <p:nvSpPr>
          <p:cNvPr id="26" name="Oval 25">
            <a:extLst>
              <a:ext uri="{FF2B5EF4-FFF2-40B4-BE49-F238E27FC236}">
                <a16:creationId xmlns:a16="http://schemas.microsoft.com/office/drawing/2014/main" id="{120245A4-E522-4504-A43D-59DA86883F6B}"/>
              </a:ext>
            </a:extLst>
          </p:cNvPr>
          <p:cNvSpPr/>
          <p:nvPr/>
        </p:nvSpPr>
        <p:spPr bwMode="auto">
          <a:xfrm>
            <a:off x="7629719" y="1444626"/>
            <a:ext cx="165036" cy="125413"/>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7" name="Oval 26">
            <a:extLst>
              <a:ext uri="{FF2B5EF4-FFF2-40B4-BE49-F238E27FC236}">
                <a16:creationId xmlns:a16="http://schemas.microsoft.com/office/drawing/2014/main" id="{6FC49C0F-D9A2-4F53-9506-308ED63D0AC1}"/>
              </a:ext>
            </a:extLst>
          </p:cNvPr>
          <p:cNvSpPr/>
          <p:nvPr/>
        </p:nvSpPr>
        <p:spPr bwMode="auto">
          <a:xfrm>
            <a:off x="4259187" y="1744663"/>
            <a:ext cx="165036" cy="125412"/>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8" name="Rectangle 27">
            <a:extLst>
              <a:ext uri="{FF2B5EF4-FFF2-40B4-BE49-F238E27FC236}">
                <a16:creationId xmlns:a16="http://schemas.microsoft.com/office/drawing/2014/main" id="{9367FE8C-2A6C-406A-989D-94B3B6FD1878}"/>
              </a:ext>
            </a:extLst>
          </p:cNvPr>
          <p:cNvSpPr/>
          <p:nvPr/>
        </p:nvSpPr>
        <p:spPr bwMode="auto">
          <a:xfrm>
            <a:off x="3484789" y="2143125"/>
            <a:ext cx="1682092" cy="9779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Address</a:t>
            </a:r>
          </a:p>
          <a:p>
            <a:pPr algn="ctr">
              <a:defRPr/>
            </a:pPr>
            <a:r>
              <a:rPr lang="en-GB" dirty="0">
                <a:cs typeface="+mn-cs"/>
              </a:rPr>
              <a:t>Decoder</a:t>
            </a:r>
          </a:p>
        </p:txBody>
      </p:sp>
      <p:cxnSp>
        <p:nvCxnSpPr>
          <p:cNvPr id="29" name="Straight Connector 28">
            <a:extLst>
              <a:ext uri="{FF2B5EF4-FFF2-40B4-BE49-F238E27FC236}">
                <a16:creationId xmlns:a16="http://schemas.microsoft.com/office/drawing/2014/main" id="{8BCDAC65-A3F5-49AB-AD1E-F260787E43B6}"/>
              </a:ext>
            </a:extLst>
          </p:cNvPr>
          <p:cNvCxnSpPr/>
          <p:nvPr/>
        </p:nvCxnSpPr>
        <p:spPr bwMode="auto">
          <a:xfrm flipV="1">
            <a:off x="2297803" y="1227139"/>
            <a:ext cx="5414435" cy="3175"/>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52A2839E-9DA2-434F-A91A-E930BB0F0F8E}"/>
              </a:ext>
            </a:extLst>
          </p:cNvPr>
          <p:cNvCxnSpPr/>
          <p:nvPr/>
        </p:nvCxnSpPr>
        <p:spPr bwMode="auto">
          <a:xfrm>
            <a:off x="7699542" y="1239839"/>
            <a:ext cx="0" cy="2389187"/>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31" name="Straight Arrow Connector 30">
            <a:extLst>
              <a:ext uri="{FF2B5EF4-FFF2-40B4-BE49-F238E27FC236}">
                <a16:creationId xmlns:a16="http://schemas.microsoft.com/office/drawing/2014/main" id="{D4D018F4-13DA-4074-A6EE-BFAEA6791883}"/>
              </a:ext>
            </a:extLst>
          </p:cNvPr>
          <p:cNvCxnSpPr/>
          <p:nvPr/>
        </p:nvCxnSpPr>
        <p:spPr bwMode="auto">
          <a:xfrm>
            <a:off x="7712237" y="1497013"/>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2" name="Straight Arrow Connector 31">
            <a:extLst>
              <a:ext uri="{FF2B5EF4-FFF2-40B4-BE49-F238E27FC236}">
                <a16:creationId xmlns:a16="http://schemas.microsoft.com/office/drawing/2014/main" id="{4021DC1B-0FFF-445C-A43D-9CDF3A617AA3}"/>
              </a:ext>
            </a:extLst>
          </p:cNvPr>
          <p:cNvCxnSpPr/>
          <p:nvPr/>
        </p:nvCxnSpPr>
        <p:spPr bwMode="auto">
          <a:xfrm>
            <a:off x="7303880" y="1770063"/>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33" name="Oval 32">
            <a:extLst>
              <a:ext uri="{FF2B5EF4-FFF2-40B4-BE49-F238E27FC236}">
                <a16:creationId xmlns:a16="http://schemas.microsoft.com/office/drawing/2014/main" id="{3E90CDEB-3685-487D-96D6-6EACC17D4B7F}"/>
              </a:ext>
            </a:extLst>
          </p:cNvPr>
          <p:cNvSpPr/>
          <p:nvPr/>
        </p:nvSpPr>
        <p:spPr bwMode="auto">
          <a:xfrm>
            <a:off x="7238289" y="1692276"/>
            <a:ext cx="167151"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4" name="Oval 33">
            <a:extLst>
              <a:ext uri="{FF2B5EF4-FFF2-40B4-BE49-F238E27FC236}">
                <a16:creationId xmlns:a16="http://schemas.microsoft.com/office/drawing/2014/main" id="{C7B3A5BF-BD1B-4116-9965-D7CA3226BA88}"/>
              </a:ext>
            </a:extLst>
          </p:cNvPr>
          <p:cNvSpPr/>
          <p:nvPr/>
        </p:nvSpPr>
        <p:spPr bwMode="auto">
          <a:xfrm>
            <a:off x="6838395" y="1962150"/>
            <a:ext cx="165036" cy="125413"/>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35" name="Straight Arrow Connector 34">
            <a:extLst>
              <a:ext uri="{FF2B5EF4-FFF2-40B4-BE49-F238E27FC236}">
                <a16:creationId xmlns:a16="http://schemas.microsoft.com/office/drawing/2014/main" id="{013E5782-FCEF-48A6-A507-EFC0CBE5D88F}"/>
              </a:ext>
            </a:extLst>
          </p:cNvPr>
          <p:cNvCxnSpPr/>
          <p:nvPr/>
        </p:nvCxnSpPr>
        <p:spPr bwMode="auto">
          <a:xfrm>
            <a:off x="6920914" y="3095625"/>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36" name="Oval 35">
            <a:extLst>
              <a:ext uri="{FF2B5EF4-FFF2-40B4-BE49-F238E27FC236}">
                <a16:creationId xmlns:a16="http://schemas.microsoft.com/office/drawing/2014/main" id="{74EC8459-783D-4644-9B62-514B9853BD28}"/>
              </a:ext>
            </a:extLst>
          </p:cNvPr>
          <p:cNvSpPr/>
          <p:nvPr/>
        </p:nvSpPr>
        <p:spPr bwMode="auto">
          <a:xfrm>
            <a:off x="7629719" y="2501901"/>
            <a:ext cx="165036"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37" name="Straight Arrow Connector 36">
            <a:extLst>
              <a:ext uri="{FF2B5EF4-FFF2-40B4-BE49-F238E27FC236}">
                <a16:creationId xmlns:a16="http://schemas.microsoft.com/office/drawing/2014/main" id="{FB72CFC1-2169-4E06-854C-5CDD41DBF03D}"/>
              </a:ext>
            </a:extLst>
          </p:cNvPr>
          <p:cNvCxnSpPr/>
          <p:nvPr/>
        </p:nvCxnSpPr>
        <p:spPr bwMode="auto">
          <a:xfrm>
            <a:off x="7712237" y="2554288"/>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F92515C8-3E5F-4B43-8D20-75C9D56C4460}"/>
              </a:ext>
            </a:extLst>
          </p:cNvPr>
          <p:cNvCxnSpPr/>
          <p:nvPr/>
        </p:nvCxnSpPr>
        <p:spPr bwMode="auto">
          <a:xfrm>
            <a:off x="7303880" y="2825750"/>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39" name="Oval 38">
            <a:extLst>
              <a:ext uri="{FF2B5EF4-FFF2-40B4-BE49-F238E27FC236}">
                <a16:creationId xmlns:a16="http://schemas.microsoft.com/office/drawing/2014/main" id="{04B7D451-2D69-46F3-BCF9-ACC412AEAB59}"/>
              </a:ext>
            </a:extLst>
          </p:cNvPr>
          <p:cNvSpPr/>
          <p:nvPr/>
        </p:nvSpPr>
        <p:spPr bwMode="auto">
          <a:xfrm>
            <a:off x="7238289" y="2747963"/>
            <a:ext cx="167151" cy="125412"/>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40" name="Oval 39">
            <a:extLst>
              <a:ext uri="{FF2B5EF4-FFF2-40B4-BE49-F238E27FC236}">
                <a16:creationId xmlns:a16="http://schemas.microsoft.com/office/drawing/2014/main" id="{D7444E11-40C4-45D1-8507-AFE75E7B104E}"/>
              </a:ext>
            </a:extLst>
          </p:cNvPr>
          <p:cNvSpPr/>
          <p:nvPr/>
        </p:nvSpPr>
        <p:spPr bwMode="auto">
          <a:xfrm>
            <a:off x="6838395" y="3019426"/>
            <a:ext cx="165036"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41" name="Straight Arrow Connector 40">
            <a:extLst>
              <a:ext uri="{FF2B5EF4-FFF2-40B4-BE49-F238E27FC236}">
                <a16:creationId xmlns:a16="http://schemas.microsoft.com/office/drawing/2014/main" id="{E2F877F9-697E-41F2-99FA-E7D31BF9D8A8}"/>
              </a:ext>
            </a:extLst>
          </p:cNvPr>
          <p:cNvCxnSpPr/>
          <p:nvPr/>
        </p:nvCxnSpPr>
        <p:spPr bwMode="auto">
          <a:xfrm>
            <a:off x="6920914" y="4171950"/>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2" name="Straight Arrow Connector 41">
            <a:extLst>
              <a:ext uri="{FF2B5EF4-FFF2-40B4-BE49-F238E27FC236}">
                <a16:creationId xmlns:a16="http://schemas.microsoft.com/office/drawing/2014/main" id="{DB19C006-CA68-4BC3-BA64-705A28D028B3}"/>
              </a:ext>
            </a:extLst>
          </p:cNvPr>
          <p:cNvCxnSpPr/>
          <p:nvPr/>
        </p:nvCxnSpPr>
        <p:spPr bwMode="auto">
          <a:xfrm>
            <a:off x="7712237" y="3629025"/>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3" name="Straight Arrow Connector 42">
            <a:extLst>
              <a:ext uri="{FF2B5EF4-FFF2-40B4-BE49-F238E27FC236}">
                <a16:creationId xmlns:a16="http://schemas.microsoft.com/office/drawing/2014/main" id="{085B0388-0898-4C48-AC9A-B58D18820E94}"/>
              </a:ext>
            </a:extLst>
          </p:cNvPr>
          <p:cNvCxnSpPr/>
          <p:nvPr/>
        </p:nvCxnSpPr>
        <p:spPr bwMode="auto">
          <a:xfrm>
            <a:off x="7303880" y="3902075"/>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44" name="Rectangle 43">
            <a:extLst>
              <a:ext uri="{FF2B5EF4-FFF2-40B4-BE49-F238E27FC236}">
                <a16:creationId xmlns:a16="http://schemas.microsoft.com/office/drawing/2014/main" id="{ACEED138-48BE-40AC-A3E3-35B26CE5CD44}"/>
              </a:ext>
            </a:extLst>
          </p:cNvPr>
          <p:cNvSpPr/>
          <p:nvPr/>
        </p:nvSpPr>
        <p:spPr bwMode="auto">
          <a:xfrm>
            <a:off x="8380843" y="1395414"/>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Slave 1</a:t>
            </a:r>
          </a:p>
        </p:txBody>
      </p:sp>
      <p:sp>
        <p:nvSpPr>
          <p:cNvPr id="45" name="Rectangle 44">
            <a:extLst>
              <a:ext uri="{FF2B5EF4-FFF2-40B4-BE49-F238E27FC236}">
                <a16:creationId xmlns:a16="http://schemas.microsoft.com/office/drawing/2014/main" id="{0833090D-8F8C-4D32-A314-B8EA848552F2}"/>
              </a:ext>
            </a:extLst>
          </p:cNvPr>
          <p:cNvSpPr/>
          <p:nvPr/>
        </p:nvSpPr>
        <p:spPr bwMode="auto">
          <a:xfrm>
            <a:off x="8380843" y="2459039"/>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Slave 2</a:t>
            </a:r>
          </a:p>
        </p:txBody>
      </p:sp>
      <p:sp>
        <p:nvSpPr>
          <p:cNvPr id="46" name="Rectangle 45">
            <a:extLst>
              <a:ext uri="{FF2B5EF4-FFF2-40B4-BE49-F238E27FC236}">
                <a16:creationId xmlns:a16="http://schemas.microsoft.com/office/drawing/2014/main" id="{6E24E2C2-BCE5-41ED-8C66-25CDA209730B}"/>
              </a:ext>
            </a:extLst>
          </p:cNvPr>
          <p:cNvSpPr/>
          <p:nvPr/>
        </p:nvSpPr>
        <p:spPr bwMode="auto">
          <a:xfrm>
            <a:off x="8380843" y="3543301"/>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dirty="0">
                <a:cs typeface="+mn-cs"/>
              </a:rPr>
              <a:t>Slave 3</a:t>
            </a:r>
          </a:p>
        </p:txBody>
      </p:sp>
      <p:cxnSp>
        <p:nvCxnSpPr>
          <p:cNvPr id="47" name="Elbow Connector 51">
            <a:extLst>
              <a:ext uri="{FF2B5EF4-FFF2-40B4-BE49-F238E27FC236}">
                <a16:creationId xmlns:a16="http://schemas.microsoft.com/office/drawing/2014/main" id="{FBA55CBB-282D-44F8-AA03-01055F3195DD}"/>
              </a:ext>
            </a:extLst>
          </p:cNvPr>
          <p:cNvCxnSpPr/>
          <p:nvPr/>
        </p:nvCxnSpPr>
        <p:spPr bwMode="auto">
          <a:xfrm rot="10800000" flipV="1">
            <a:off x="4847391" y="3863976"/>
            <a:ext cx="5446172" cy="803275"/>
          </a:xfrm>
          <a:prstGeom prst="bentConnector3">
            <a:avLst>
              <a:gd name="adj1" fmla="val -337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8" name="Elbow Connector 52">
            <a:extLst>
              <a:ext uri="{FF2B5EF4-FFF2-40B4-BE49-F238E27FC236}">
                <a16:creationId xmlns:a16="http://schemas.microsoft.com/office/drawing/2014/main" id="{C374E9C8-FFDA-4B9E-B068-0110681EFAC6}"/>
              </a:ext>
            </a:extLst>
          </p:cNvPr>
          <p:cNvCxnSpPr/>
          <p:nvPr/>
        </p:nvCxnSpPr>
        <p:spPr bwMode="auto">
          <a:xfrm rot="10800000" flipV="1">
            <a:off x="4847391" y="4171951"/>
            <a:ext cx="5446172" cy="676275"/>
          </a:xfrm>
          <a:prstGeom prst="bentConnector3">
            <a:avLst>
              <a:gd name="adj1" fmla="val -6634"/>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9" name="Elbow Connector 53">
            <a:extLst>
              <a:ext uri="{FF2B5EF4-FFF2-40B4-BE49-F238E27FC236}">
                <a16:creationId xmlns:a16="http://schemas.microsoft.com/office/drawing/2014/main" id="{DB215F79-704B-42F8-87CC-867DA48E0CD0}"/>
              </a:ext>
            </a:extLst>
          </p:cNvPr>
          <p:cNvCxnSpPr/>
          <p:nvPr/>
        </p:nvCxnSpPr>
        <p:spPr bwMode="auto">
          <a:xfrm rot="10800000" flipV="1">
            <a:off x="4847391" y="2825750"/>
            <a:ext cx="5446172" cy="2413000"/>
          </a:xfrm>
          <a:prstGeom prst="bentConnector3">
            <a:avLst>
              <a:gd name="adj1" fmla="val -12460"/>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0" name="Elbow Connector 54">
            <a:extLst>
              <a:ext uri="{FF2B5EF4-FFF2-40B4-BE49-F238E27FC236}">
                <a16:creationId xmlns:a16="http://schemas.microsoft.com/office/drawing/2014/main" id="{2BCC35F4-1100-4654-8D58-18B6B705D051}"/>
              </a:ext>
            </a:extLst>
          </p:cNvPr>
          <p:cNvCxnSpPr/>
          <p:nvPr/>
        </p:nvCxnSpPr>
        <p:spPr bwMode="auto">
          <a:xfrm rot="10800000" flipV="1">
            <a:off x="4847391" y="3063875"/>
            <a:ext cx="5446172" cy="2355850"/>
          </a:xfrm>
          <a:prstGeom prst="bentConnector3">
            <a:avLst>
              <a:gd name="adj1" fmla="val -1595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1" name="Elbow Connector 55">
            <a:extLst>
              <a:ext uri="{FF2B5EF4-FFF2-40B4-BE49-F238E27FC236}">
                <a16:creationId xmlns:a16="http://schemas.microsoft.com/office/drawing/2014/main" id="{B56A7224-3F58-4C29-985B-E4BAC3233A40}"/>
              </a:ext>
            </a:extLst>
          </p:cNvPr>
          <p:cNvCxnSpPr/>
          <p:nvPr/>
        </p:nvCxnSpPr>
        <p:spPr bwMode="auto">
          <a:xfrm rot="10800000" flipV="1">
            <a:off x="4847391" y="1770064"/>
            <a:ext cx="5446172" cy="4040187"/>
          </a:xfrm>
          <a:prstGeom prst="bentConnector3">
            <a:avLst>
              <a:gd name="adj1" fmla="val -2364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2" name="Elbow Connector 56">
            <a:extLst>
              <a:ext uri="{FF2B5EF4-FFF2-40B4-BE49-F238E27FC236}">
                <a16:creationId xmlns:a16="http://schemas.microsoft.com/office/drawing/2014/main" id="{F5AF0D35-F171-4D0D-BB29-37270C727653}"/>
              </a:ext>
            </a:extLst>
          </p:cNvPr>
          <p:cNvCxnSpPr/>
          <p:nvPr/>
        </p:nvCxnSpPr>
        <p:spPr bwMode="auto">
          <a:xfrm rot="10800000" flipV="1">
            <a:off x="4847391" y="2025650"/>
            <a:ext cx="5446172" cy="3965575"/>
          </a:xfrm>
          <a:prstGeom prst="bentConnector3">
            <a:avLst>
              <a:gd name="adj1" fmla="val -27376"/>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3" name="Straight Arrow Connector 52">
            <a:extLst>
              <a:ext uri="{FF2B5EF4-FFF2-40B4-BE49-F238E27FC236}">
                <a16:creationId xmlns:a16="http://schemas.microsoft.com/office/drawing/2014/main" id="{5AC24E7F-91E3-4277-89F1-A9EF3D4857E7}"/>
              </a:ext>
            </a:extLst>
          </p:cNvPr>
          <p:cNvCxnSpPr/>
          <p:nvPr/>
        </p:nvCxnSpPr>
        <p:spPr bwMode="auto">
          <a:xfrm flipH="1">
            <a:off x="2297802" y="5343525"/>
            <a:ext cx="1508595" cy="63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Tree>
    <p:extLst>
      <p:ext uri="{BB962C8B-B14F-4D97-AF65-F5344CB8AC3E}">
        <p14:creationId xmlns:p14="http://schemas.microsoft.com/office/powerpoint/2010/main" val="47989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Bus Operation in General</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cs typeface="Times New Roman" pitchFamily="18" charset="0"/>
              </a:rPr>
              <a:t>A bus typically consists of three types of signal lines:</a:t>
            </a:r>
            <a:endParaRPr lang="en-US" altLang="en-US" dirty="0">
              <a:ea typeface="ＭＳ Ｐゴシック" panose="020B0600070205080204" pitchFamily="34" charset="-128"/>
            </a:endParaRPr>
          </a:p>
          <a:p>
            <a:pPr lvl="1"/>
            <a:r>
              <a:rPr lang="en-GB" dirty="0"/>
              <a:t>The data bus is used to exchange data information.</a:t>
            </a:r>
            <a:endParaRPr lang="en-US" altLang="en-US" dirty="0">
              <a:ea typeface="ＭＳ Ｐゴシック" panose="020B0600070205080204" pitchFamily="34" charset="-128"/>
            </a:endParaRPr>
          </a:p>
          <a:p>
            <a:pPr lvl="1"/>
            <a:r>
              <a:rPr lang="en-GB" dirty="0"/>
              <a:t>The address bus is used to select one of the peripherals (or one register of a peripheral).</a:t>
            </a:r>
          </a:p>
          <a:p>
            <a:pPr lvl="1"/>
            <a:r>
              <a:rPr lang="en-GB" dirty="0"/>
              <a:t>Control signals are used to synchronize and identify transactions, such as ready, write/read, and transfer mode signals.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050D85E-8592-4B28-AB67-0D5D37B6AA97}"/>
              </a:ext>
            </a:extLst>
          </p:cNvPr>
          <p:cNvSpPr/>
          <p:nvPr/>
        </p:nvSpPr>
        <p:spPr bwMode="auto">
          <a:xfrm>
            <a:off x="683001" y="3513523"/>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6" name="Rectangle 5">
            <a:extLst>
              <a:ext uri="{FF2B5EF4-FFF2-40B4-BE49-F238E27FC236}">
                <a16:creationId xmlns:a16="http://schemas.microsoft.com/office/drawing/2014/main" id="{0A4DB7A8-5B3F-4A76-9049-693A84DF7A9F}"/>
              </a:ext>
            </a:extLst>
          </p:cNvPr>
          <p:cNvSpPr/>
          <p:nvPr/>
        </p:nvSpPr>
        <p:spPr bwMode="auto">
          <a:xfrm>
            <a:off x="1172820" y="4398555"/>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7" name="Down Arrow 109">
            <a:extLst>
              <a:ext uri="{FF2B5EF4-FFF2-40B4-BE49-F238E27FC236}">
                <a16:creationId xmlns:a16="http://schemas.microsoft.com/office/drawing/2014/main" id="{2BA3B31A-441D-4175-AF28-809AD0F2F58A}"/>
              </a:ext>
            </a:extLst>
          </p:cNvPr>
          <p:cNvSpPr/>
          <p:nvPr/>
        </p:nvSpPr>
        <p:spPr bwMode="auto">
          <a:xfrm>
            <a:off x="2091094"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8" name="Down Arrow 110">
            <a:extLst>
              <a:ext uri="{FF2B5EF4-FFF2-40B4-BE49-F238E27FC236}">
                <a16:creationId xmlns:a16="http://schemas.microsoft.com/office/drawing/2014/main" id="{8416FBCC-A30A-45EF-B9F0-959CF69730A3}"/>
              </a:ext>
            </a:extLst>
          </p:cNvPr>
          <p:cNvSpPr/>
          <p:nvPr/>
        </p:nvSpPr>
        <p:spPr bwMode="auto">
          <a:xfrm>
            <a:off x="3931875"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9" name="Down Arrow 111">
            <a:extLst>
              <a:ext uri="{FF2B5EF4-FFF2-40B4-BE49-F238E27FC236}">
                <a16:creationId xmlns:a16="http://schemas.microsoft.com/office/drawing/2014/main" id="{61005566-CE23-4810-ABD5-962C613B26BA}"/>
              </a:ext>
            </a:extLst>
          </p:cNvPr>
          <p:cNvSpPr/>
          <p:nvPr/>
        </p:nvSpPr>
        <p:spPr bwMode="auto">
          <a:xfrm>
            <a:off x="5594925"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0" name="Down Arrow 112">
            <a:extLst>
              <a:ext uri="{FF2B5EF4-FFF2-40B4-BE49-F238E27FC236}">
                <a16:creationId xmlns:a16="http://schemas.microsoft.com/office/drawing/2014/main" id="{C153D026-45BE-4E64-A642-B0213CFF6AB4}"/>
              </a:ext>
            </a:extLst>
          </p:cNvPr>
          <p:cNvSpPr/>
          <p:nvPr/>
        </p:nvSpPr>
        <p:spPr bwMode="auto">
          <a:xfrm>
            <a:off x="7399736"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1" name="Down Arrow 113">
            <a:extLst>
              <a:ext uri="{FF2B5EF4-FFF2-40B4-BE49-F238E27FC236}">
                <a16:creationId xmlns:a16="http://schemas.microsoft.com/office/drawing/2014/main" id="{1F8BD07B-1713-44CB-9904-DB19BCD26FBB}"/>
              </a:ext>
            </a:extLst>
          </p:cNvPr>
          <p:cNvSpPr/>
          <p:nvPr/>
        </p:nvSpPr>
        <p:spPr bwMode="auto">
          <a:xfrm>
            <a:off x="9151652"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2" name="Down Arrow 114">
            <a:extLst>
              <a:ext uri="{FF2B5EF4-FFF2-40B4-BE49-F238E27FC236}">
                <a16:creationId xmlns:a16="http://schemas.microsoft.com/office/drawing/2014/main" id="{7BAA740B-91C7-4160-8AA4-0E45BB970EBD}"/>
              </a:ext>
            </a:extLst>
          </p:cNvPr>
          <p:cNvSpPr/>
          <p:nvPr/>
        </p:nvSpPr>
        <p:spPr bwMode="auto">
          <a:xfrm>
            <a:off x="10859135"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3" name="Rectangle 12">
            <a:extLst>
              <a:ext uri="{FF2B5EF4-FFF2-40B4-BE49-F238E27FC236}">
                <a16:creationId xmlns:a16="http://schemas.microsoft.com/office/drawing/2014/main" id="{89FF6D82-82F6-4D8D-849C-02842EE777DC}"/>
              </a:ext>
            </a:extLst>
          </p:cNvPr>
          <p:cNvSpPr/>
          <p:nvPr/>
        </p:nvSpPr>
        <p:spPr bwMode="auto">
          <a:xfrm>
            <a:off x="1172820" y="4639855"/>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4" name="Down Arrow 101">
            <a:extLst>
              <a:ext uri="{FF2B5EF4-FFF2-40B4-BE49-F238E27FC236}">
                <a16:creationId xmlns:a16="http://schemas.microsoft.com/office/drawing/2014/main" id="{DE7BBE1E-A861-4DF4-9695-E1FB566DFB22}"/>
              </a:ext>
            </a:extLst>
          </p:cNvPr>
          <p:cNvSpPr/>
          <p:nvPr/>
        </p:nvSpPr>
        <p:spPr bwMode="auto">
          <a:xfrm>
            <a:off x="1623494" y="4673193"/>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5" name="Down Arrow 102">
            <a:extLst>
              <a:ext uri="{FF2B5EF4-FFF2-40B4-BE49-F238E27FC236}">
                <a16:creationId xmlns:a16="http://schemas.microsoft.com/office/drawing/2014/main" id="{8163DD07-ED51-4AFE-855E-E8D5258BACCC}"/>
              </a:ext>
            </a:extLst>
          </p:cNvPr>
          <p:cNvSpPr/>
          <p:nvPr/>
        </p:nvSpPr>
        <p:spPr bwMode="auto">
          <a:xfrm>
            <a:off x="3445232" y="4673193"/>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6" name="Down Arrow 103">
            <a:extLst>
              <a:ext uri="{FF2B5EF4-FFF2-40B4-BE49-F238E27FC236}">
                <a16:creationId xmlns:a16="http://schemas.microsoft.com/office/drawing/2014/main" id="{0EB38C51-B716-442D-A115-5EC6EF1DD90F}"/>
              </a:ext>
            </a:extLst>
          </p:cNvPr>
          <p:cNvSpPr/>
          <p:nvPr/>
        </p:nvSpPr>
        <p:spPr bwMode="auto">
          <a:xfrm>
            <a:off x="5146368" y="4673193"/>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7" name="Down Arrow 104">
            <a:extLst>
              <a:ext uri="{FF2B5EF4-FFF2-40B4-BE49-F238E27FC236}">
                <a16:creationId xmlns:a16="http://schemas.microsoft.com/office/drawing/2014/main" id="{11490094-3914-46D4-A71A-F193A7260DD2}"/>
              </a:ext>
            </a:extLst>
          </p:cNvPr>
          <p:cNvSpPr/>
          <p:nvPr/>
        </p:nvSpPr>
        <p:spPr bwMode="auto">
          <a:xfrm>
            <a:off x="6957526" y="4673193"/>
            <a:ext cx="279291"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8" name="Down Arrow 105">
            <a:extLst>
              <a:ext uri="{FF2B5EF4-FFF2-40B4-BE49-F238E27FC236}">
                <a16:creationId xmlns:a16="http://schemas.microsoft.com/office/drawing/2014/main" id="{866DAB85-180D-4406-BA78-A57B7FA7110C}"/>
              </a:ext>
            </a:extLst>
          </p:cNvPr>
          <p:cNvSpPr/>
          <p:nvPr/>
        </p:nvSpPr>
        <p:spPr bwMode="auto">
          <a:xfrm>
            <a:off x="8703094" y="4673193"/>
            <a:ext cx="279291"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9" name="Down Arrow 106">
            <a:extLst>
              <a:ext uri="{FF2B5EF4-FFF2-40B4-BE49-F238E27FC236}">
                <a16:creationId xmlns:a16="http://schemas.microsoft.com/office/drawing/2014/main" id="{793191FD-5635-4D6F-9942-58D1DCC2E69C}"/>
              </a:ext>
            </a:extLst>
          </p:cNvPr>
          <p:cNvSpPr/>
          <p:nvPr/>
        </p:nvSpPr>
        <p:spPr bwMode="auto">
          <a:xfrm>
            <a:off x="10448662" y="4673193"/>
            <a:ext cx="279291"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0" name="Rectangle 19">
            <a:extLst>
              <a:ext uri="{FF2B5EF4-FFF2-40B4-BE49-F238E27FC236}">
                <a16:creationId xmlns:a16="http://schemas.microsoft.com/office/drawing/2014/main" id="{17F556CB-F495-4C65-90A1-911E4D6B4805}"/>
              </a:ext>
            </a:extLst>
          </p:cNvPr>
          <p:cNvSpPr/>
          <p:nvPr/>
        </p:nvSpPr>
        <p:spPr bwMode="auto">
          <a:xfrm>
            <a:off x="5049039" y="3703230"/>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Master</a:t>
            </a:r>
          </a:p>
          <a:p>
            <a:pPr algn="ctr">
              <a:defRPr/>
            </a:pPr>
            <a:r>
              <a:rPr lang="en-GB" sz="1200" dirty="0"/>
              <a:t>(microprocessor)</a:t>
            </a:r>
          </a:p>
        </p:txBody>
      </p:sp>
      <p:sp>
        <p:nvSpPr>
          <p:cNvPr id="21" name="Rectangle 20">
            <a:extLst>
              <a:ext uri="{FF2B5EF4-FFF2-40B4-BE49-F238E27FC236}">
                <a16:creationId xmlns:a16="http://schemas.microsoft.com/office/drawing/2014/main" id="{22B895E2-3644-407B-988D-00C4772D6C87}"/>
              </a:ext>
            </a:extLst>
          </p:cNvPr>
          <p:cNvSpPr/>
          <p:nvPr/>
        </p:nvSpPr>
        <p:spPr bwMode="auto">
          <a:xfrm>
            <a:off x="2903578" y="5219292"/>
            <a:ext cx="1349906"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Slave 2</a:t>
            </a:r>
          </a:p>
        </p:txBody>
      </p:sp>
      <p:sp>
        <p:nvSpPr>
          <p:cNvPr id="22" name="Rectangle 21">
            <a:extLst>
              <a:ext uri="{FF2B5EF4-FFF2-40B4-BE49-F238E27FC236}">
                <a16:creationId xmlns:a16="http://schemas.microsoft.com/office/drawing/2014/main" id="{E7DB5657-40C6-42D6-A684-D58FB1C028CB}"/>
              </a:ext>
            </a:extLst>
          </p:cNvPr>
          <p:cNvSpPr/>
          <p:nvPr/>
        </p:nvSpPr>
        <p:spPr bwMode="auto">
          <a:xfrm>
            <a:off x="4621640" y="5219292"/>
            <a:ext cx="1349906"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Slave 3</a:t>
            </a:r>
          </a:p>
        </p:txBody>
      </p:sp>
      <p:sp>
        <p:nvSpPr>
          <p:cNvPr id="23" name="Rectangle 22">
            <a:extLst>
              <a:ext uri="{FF2B5EF4-FFF2-40B4-BE49-F238E27FC236}">
                <a16:creationId xmlns:a16="http://schemas.microsoft.com/office/drawing/2014/main" id="{00C9B345-A518-4D58-AC5F-950C81838BE7}"/>
              </a:ext>
            </a:extLst>
          </p:cNvPr>
          <p:cNvSpPr/>
          <p:nvPr/>
        </p:nvSpPr>
        <p:spPr bwMode="auto">
          <a:xfrm>
            <a:off x="6398945" y="5219292"/>
            <a:ext cx="1352021"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Slave 4</a:t>
            </a:r>
          </a:p>
        </p:txBody>
      </p:sp>
      <p:sp>
        <p:nvSpPr>
          <p:cNvPr id="24" name="Rectangle 23">
            <a:extLst>
              <a:ext uri="{FF2B5EF4-FFF2-40B4-BE49-F238E27FC236}">
                <a16:creationId xmlns:a16="http://schemas.microsoft.com/office/drawing/2014/main" id="{77C40AD3-A51F-4359-9AC4-50A71A049076}"/>
              </a:ext>
            </a:extLst>
          </p:cNvPr>
          <p:cNvSpPr/>
          <p:nvPr/>
        </p:nvSpPr>
        <p:spPr bwMode="auto">
          <a:xfrm>
            <a:off x="8163556" y="5219292"/>
            <a:ext cx="1349906"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Slave 5</a:t>
            </a:r>
          </a:p>
        </p:txBody>
      </p:sp>
      <p:sp>
        <p:nvSpPr>
          <p:cNvPr id="25" name="Rectangle 24">
            <a:extLst>
              <a:ext uri="{FF2B5EF4-FFF2-40B4-BE49-F238E27FC236}">
                <a16:creationId xmlns:a16="http://schemas.microsoft.com/office/drawing/2014/main" id="{4000F990-CCC3-431A-9330-853BF8660750}"/>
              </a:ext>
            </a:extLst>
          </p:cNvPr>
          <p:cNvSpPr/>
          <p:nvPr/>
        </p:nvSpPr>
        <p:spPr bwMode="auto">
          <a:xfrm>
            <a:off x="1170704" y="5216117"/>
            <a:ext cx="1349906" cy="430212"/>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Slave 1</a:t>
            </a:r>
          </a:p>
        </p:txBody>
      </p:sp>
      <p:sp>
        <p:nvSpPr>
          <p:cNvPr id="26" name="Rectangle 25">
            <a:extLst>
              <a:ext uri="{FF2B5EF4-FFF2-40B4-BE49-F238E27FC236}">
                <a16:creationId xmlns:a16="http://schemas.microsoft.com/office/drawing/2014/main" id="{87C5A224-28F7-44A5-B07D-38BF90237F95}"/>
              </a:ext>
            </a:extLst>
          </p:cNvPr>
          <p:cNvSpPr/>
          <p:nvPr/>
        </p:nvSpPr>
        <p:spPr bwMode="auto">
          <a:xfrm>
            <a:off x="9858343" y="5219292"/>
            <a:ext cx="1352022"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Slave 6</a:t>
            </a:r>
          </a:p>
        </p:txBody>
      </p:sp>
      <p:sp>
        <p:nvSpPr>
          <p:cNvPr id="27" name="Rectangle 26">
            <a:extLst>
              <a:ext uri="{FF2B5EF4-FFF2-40B4-BE49-F238E27FC236}">
                <a16:creationId xmlns:a16="http://schemas.microsoft.com/office/drawing/2014/main" id="{31784422-B393-4CB3-9143-2A7B4C6B0438}"/>
              </a:ext>
            </a:extLst>
          </p:cNvPr>
          <p:cNvSpPr/>
          <p:nvPr/>
        </p:nvSpPr>
        <p:spPr bwMode="auto">
          <a:xfrm>
            <a:off x="1170704" y="4882743"/>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28" name="TextBox 30">
            <a:extLst>
              <a:ext uri="{FF2B5EF4-FFF2-40B4-BE49-F238E27FC236}">
                <a16:creationId xmlns:a16="http://schemas.microsoft.com/office/drawing/2014/main" id="{9506DFE8-5AB7-40AB-8B05-E929F0DA286B}"/>
              </a:ext>
            </a:extLst>
          </p:cNvPr>
          <p:cNvSpPr txBox="1">
            <a:spLocks noChangeArrowheads="1"/>
          </p:cNvSpPr>
          <p:nvPr/>
        </p:nvSpPr>
        <p:spPr bwMode="auto">
          <a:xfrm>
            <a:off x="817359" y="3585755"/>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29" name="Down Arrow 80">
            <a:extLst>
              <a:ext uri="{FF2B5EF4-FFF2-40B4-BE49-F238E27FC236}">
                <a16:creationId xmlns:a16="http://schemas.microsoft.com/office/drawing/2014/main" id="{7DA646D4-3AE3-40A8-9988-1BCB2A07A66A}"/>
              </a:ext>
            </a:extLst>
          </p:cNvPr>
          <p:cNvSpPr/>
          <p:nvPr/>
        </p:nvSpPr>
        <p:spPr bwMode="auto">
          <a:xfrm>
            <a:off x="1172820"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0" name="Down Arrow 88">
            <a:extLst>
              <a:ext uri="{FF2B5EF4-FFF2-40B4-BE49-F238E27FC236}">
                <a16:creationId xmlns:a16="http://schemas.microsoft.com/office/drawing/2014/main" id="{2FF6A369-DBA1-47EE-9B7E-67A102028520}"/>
              </a:ext>
            </a:extLst>
          </p:cNvPr>
          <p:cNvSpPr/>
          <p:nvPr/>
        </p:nvSpPr>
        <p:spPr bwMode="auto">
          <a:xfrm>
            <a:off x="3019948"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1" name="Down Arrow 89">
            <a:extLst>
              <a:ext uri="{FF2B5EF4-FFF2-40B4-BE49-F238E27FC236}">
                <a16:creationId xmlns:a16="http://schemas.microsoft.com/office/drawing/2014/main" id="{2C05ED3F-DF54-4DD7-86CF-45F65CA39178}"/>
              </a:ext>
            </a:extLst>
          </p:cNvPr>
          <p:cNvSpPr/>
          <p:nvPr/>
        </p:nvSpPr>
        <p:spPr bwMode="auto">
          <a:xfrm>
            <a:off x="4682998"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2" name="Down Arrow 90">
            <a:extLst>
              <a:ext uri="{FF2B5EF4-FFF2-40B4-BE49-F238E27FC236}">
                <a16:creationId xmlns:a16="http://schemas.microsoft.com/office/drawing/2014/main" id="{D72600B6-A588-4F90-A4D5-DEDB258C79B3}"/>
              </a:ext>
            </a:extLst>
          </p:cNvPr>
          <p:cNvSpPr/>
          <p:nvPr/>
        </p:nvSpPr>
        <p:spPr bwMode="auto">
          <a:xfrm>
            <a:off x="6494157"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3" name="Down Arrow 91">
            <a:extLst>
              <a:ext uri="{FF2B5EF4-FFF2-40B4-BE49-F238E27FC236}">
                <a16:creationId xmlns:a16="http://schemas.microsoft.com/office/drawing/2014/main" id="{C8CC2A3B-1FB0-4095-AE3B-966D2B39513D}"/>
              </a:ext>
            </a:extLst>
          </p:cNvPr>
          <p:cNvSpPr/>
          <p:nvPr/>
        </p:nvSpPr>
        <p:spPr bwMode="auto">
          <a:xfrm>
            <a:off x="8239725"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4" name="Down Arrow 92">
            <a:extLst>
              <a:ext uri="{FF2B5EF4-FFF2-40B4-BE49-F238E27FC236}">
                <a16:creationId xmlns:a16="http://schemas.microsoft.com/office/drawing/2014/main" id="{C6EFF00E-30B9-4E05-A5F1-B8D16C311422}"/>
              </a:ext>
            </a:extLst>
          </p:cNvPr>
          <p:cNvSpPr/>
          <p:nvPr/>
        </p:nvSpPr>
        <p:spPr bwMode="auto">
          <a:xfrm>
            <a:off x="9997988"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5" name="Down Arrow 115">
            <a:extLst>
              <a:ext uri="{FF2B5EF4-FFF2-40B4-BE49-F238E27FC236}">
                <a16:creationId xmlns:a16="http://schemas.microsoft.com/office/drawing/2014/main" id="{FB096122-0F93-4B94-8FCB-2BE29397595D}"/>
              </a:ext>
            </a:extLst>
          </p:cNvPr>
          <p:cNvSpPr/>
          <p:nvPr/>
        </p:nvSpPr>
        <p:spPr bwMode="auto">
          <a:xfrm rot="10800000">
            <a:off x="5366415" y="4128680"/>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6" name="Down Arrow 116">
            <a:extLst>
              <a:ext uri="{FF2B5EF4-FFF2-40B4-BE49-F238E27FC236}">
                <a16:creationId xmlns:a16="http://schemas.microsoft.com/office/drawing/2014/main" id="{F312EC3A-69FF-4A50-AF13-3067B36C7780}"/>
              </a:ext>
            </a:extLst>
          </p:cNvPr>
          <p:cNvSpPr/>
          <p:nvPr/>
        </p:nvSpPr>
        <p:spPr bwMode="auto">
          <a:xfrm rot="10800000">
            <a:off x="6003282" y="4128680"/>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7" name="Down Arrow 117">
            <a:extLst>
              <a:ext uri="{FF2B5EF4-FFF2-40B4-BE49-F238E27FC236}">
                <a16:creationId xmlns:a16="http://schemas.microsoft.com/office/drawing/2014/main" id="{044C7291-46F5-4B44-82B4-7F9CDC4F0613}"/>
              </a:ext>
            </a:extLst>
          </p:cNvPr>
          <p:cNvSpPr/>
          <p:nvPr/>
        </p:nvSpPr>
        <p:spPr bwMode="auto">
          <a:xfrm rot="10800000">
            <a:off x="6633802" y="4128680"/>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8" name="TextBox 29">
            <a:extLst>
              <a:ext uri="{FF2B5EF4-FFF2-40B4-BE49-F238E27FC236}">
                <a16:creationId xmlns:a16="http://schemas.microsoft.com/office/drawing/2014/main" id="{4E27717A-9EFF-4582-A19F-44D0BAE667EC}"/>
              </a:ext>
            </a:extLst>
          </p:cNvPr>
          <p:cNvSpPr txBox="1">
            <a:spLocks noChangeArrowheads="1"/>
          </p:cNvSpPr>
          <p:nvPr/>
        </p:nvSpPr>
        <p:spPr bwMode="auto">
          <a:xfrm>
            <a:off x="5544146" y="4579530"/>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39" name="TextBox 28">
            <a:extLst>
              <a:ext uri="{FF2B5EF4-FFF2-40B4-BE49-F238E27FC236}">
                <a16:creationId xmlns:a16="http://schemas.microsoft.com/office/drawing/2014/main" id="{3F161B13-7FE6-4570-BB64-570E6882B5C2}"/>
              </a:ext>
            </a:extLst>
          </p:cNvPr>
          <p:cNvSpPr txBox="1">
            <a:spLocks noChangeArrowheads="1"/>
          </p:cNvSpPr>
          <p:nvPr/>
        </p:nvSpPr>
        <p:spPr bwMode="auto">
          <a:xfrm>
            <a:off x="4735895" y="4822418"/>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Tree>
    <p:extLst>
      <p:ext uri="{BB962C8B-B14F-4D97-AF65-F5344CB8AC3E}">
        <p14:creationId xmlns:p14="http://schemas.microsoft.com/office/powerpoint/2010/main" val="334389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 Typical Bus Operation Example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516789" cy="4086225"/>
          </a:xfrm>
        </p:spPr>
        <p:txBody>
          <a:bodyPr wrap="square" numCol="1" anchor="t" anchorCtr="0" compatLnSpc="1">
            <a:prstTxWarp prst="textNoShape">
              <a:avLst/>
            </a:prstTxWarp>
          </a:bodyPr>
          <a:lstStyle/>
          <a:p>
            <a:r>
              <a:rPr lang="en-GB" dirty="0"/>
              <a:t>The following steps illustrate a typical operation to access a peripheral:</a:t>
            </a:r>
            <a:endParaRPr lang="en-US" altLang="en-US" dirty="0">
              <a:ea typeface="ＭＳ Ｐゴシック" panose="020B0600070205080204" pitchFamily="34" charset="-128"/>
            </a:endParaRPr>
          </a:p>
          <a:p>
            <a:pPr lvl="1"/>
            <a:r>
              <a:rPr lang="en-GB" dirty="0"/>
              <a:t>The master (e.g., a processor) selects one peripheral (or one register) by giving the address to the address bus. At the same time, it sets control signals, such as read or write and transfer size.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B4506EBC-7B4A-45EA-ACCE-C255115E67CC}"/>
              </a:ext>
            </a:extLst>
          </p:cNvPr>
          <p:cNvSpPr/>
          <p:nvPr/>
        </p:nvSpPr>
        <p:spPr bwMode="auto">
          <a:xfrm>
            <a:off x="7786291" y="1419225"/>
            <a:ext cx="558582" cy="4619625"/>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id="{D270372E-D74C-4358-9AF2-5831B408CF2E}"/>
              </a:ext>
            </a:extLst>
          </p:cNvPr>
          <p:cNvSpPr/>
          <p:nvPr/>
        </p:nvSpPr>
        <p:spPr bwMode="auto">
          <a:xfrm>
            <a:off x="11163171" y="1419225"/>
            <a:ext cx="558582" cy="46196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cxnSp>
        <p:nvCxnSpPr>
          <p:cNvPr id="7" name="Straight Arrow Connector 6">
            <a:extLst>
              <a:ext uri="{FF2B5EF4-FFF2-40B4-BE49-F238E27FC236}">
                <a16:creationId xmlns:a16="http://schemas.microsoft.com/office/drawing/2014/main" id="{88845A9C-4704-421F-9761-4B4FBACFE127}"/>
              </a:ext>
            </a:extLst>
          </p:cNvPr>
          <p:cNvCxnSpPr/>
          <p:nvPr/>
        </p:nvCxnSpPr>
        <p:spPr bwMode="auto">
          <a:xfrm>
            <a:off x="8344873" y="155257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sp>
        <p:nvSpPr>
          <p:cNvPr id="8" name="TextBox 7">
            <a:extLst>
              <a:ext uri="{FF2B5EF4-FFF2-40B4-BE49-F238E27FC236}">
                <a16:creationId xmlns:a16="http://schemas.microsoft.com/office/drawing/2014/main" id="{796BC43B-0DC4-4ADF-B53A-AB5ABC453B76}"/>
              </a:ext>
            </a:extLst>
          </p:cNvPr>
          <p:cNvSpPr txBox="1">
            <a:spLocks noChangeArrowheads="1"/>
          </p:cNvSpPr>
          <p:nvPr/>
        </p:nvSpPr>
        <p:spPr bwMode="auto">
          <a:xfrm>
            <a:off x="8554342" y="1624013"/>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Address bus </a:t>
            </a:r>
          </a:p>
          <a:p>
            <a:pPr eaLnBrk="1" hangingPunct="1"/>
            <a:r>
              <a:rPr lang="en-GB" sz="1100" b="0" dirty="0"/>
              <a:t>Select a peripheral</a:t>
            </a:r>
          </a:p>
        </p:txBody>
      </p:sp>
      <p:sp>
        <p:nvSpPr>
          <p:cNvPr id="9" name="TextBox 8">
            <a:extLst>
              <a:ext uri="{FF2B5EF4-FFF2-40B4-BE49-F238E27FC236}">
                <a16:creationId xmlns:a16="http://schemas.microsoft.com/office/drawing/2014/main" id="{FED22C35-30CF-4C58-8EAD-2C47184C548B}"/>
              </a:ext>
            </a:extLst>
          </p:cNvPr>
          <p:cNvSpPr txBox="1">
            <a:spLocks noChangeArrowheads="1"/>
          </p:cNvSpPr>
          <p:nvPr/>
        </p:nvSpPr>
        <p:spPr bwMode="auto">
          <a:xfrm>
            <a:off x="7430830"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Processor</a:t>
            </a:r>
          </a:p>
        </p:txBody>
      </p:sp>
      <p:sp>
        <p:nvSpPr>
          <p:cNvPr id="10" name="TextBox 9">
            <a:extLst>
              <a:ext uri="{FF2B5EF4-FFF2-40B4-BE49-F238E27FC236}">
                <a16:creationId xmlns:a16="http://schemas.microsoft.com/office/drawing/2014/main" id="{863145BF-5A86-4B6C-8ABF-14325016A5E6}"/>
              </a:ext>
            </a:extLst>
          </p:cNvPr>
          <p:cNvSpPr txBox="1">
            <a:spLocks noChangeArrowheads="1"/>
          </p:cNvSpPr>
          <p:nvPr/>
        </p:nvSpPr>
        <p:spPr bwMode="auto">
          <a:xfrm>
            <a:off x="10858491"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Peripheral</a:t>
            </a:r>
          </a:p>
        </p:txBody>
      </p:sp>
      <p:cxnSp>
        <p:nvCxnSpPr>
          <p:cNvPr id="11" name="Straight Arrow Connector 10">
            <a:extLst>
              <a:ext uri="{FF2B5EF4-FFF2-40B4-BE49-F238E27FC236}">
                <a16:creationId xmlns:a16="http://schemas.microsoft.com/office/drawing/2014/main" id="{07EF7533-322E-4C94-B958-0DEF2CE8F55D}"/>
              </a:ext>
            </a:extLst>
          </p:cNvPr>
          <p:cNvCxnSpPr/>
          <p:nvPr/>
        </p:nvCxnSpPr>
        <p:spPr bwMode="auto">
          <a:xfrm>
            <a:off x="8344873" y="2257426"/>
            <a:ext cx="2818299" cy="142875"/>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2" name="TextBox 11">
            <a:extLst>
              <a:ext uri="{FF2B5EF4-FFF2-40B4-BE49-F238E27FC236}">
                <a16:creationId xmlns:a16="http://schemas.microsoft.com/office/drawing/2014/main" id="{DE3D4056-DCE5-474D-818D-9999B3432634}"/>
              </a:ext>
            </a:extLst>
          </p:cNvPr>
          <p:cNvSpPr txBox="1">
            <a:spLocks noChangeArrowheads="1"/>
          </p:cNvSpPr>
          <p:nvPr/>
        </p:nvSpPr>
        <p:spPr bwMode="auto">
          <a:xfrm>
            <a:off x="8554342" y="2303464"/>
            <a:ext cx="250515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Control bus</a:t>
            </a:r>
          </a:p>
          <a:p>
            <a:pPr eaLnBrk="1" hangingPunct="1"/>
            <a:r>
              <a:rPr lang="en-GB" sz="1100" b="0" dirty="0"/>
              <a:t>Read operation, transfer size at the same time</a:t>
            </a:r>
          </a:p>
        </p:txBody>
      </p:sp>
      <p:cxnSp>
        <p:nvCxnSpPr>
          <p:cNvPr id="13" name="Straight Connector 12">
            <a:extLst>
              <a:ext uri="{FF2B5EF4-FFF2-40B4-BE49-F238E27FC236}">
                <a16:creationId xmlns:a16="http://schemas.microsoft.com/office/drawing/2014/main" id="{0D7F6EAF-BFAE-4E67-8305-07D8459369BF}"/>
              </a:ext>
            </a:extLst>
          </p:cNvPr>
          <p:cNvCxnSpPr/>
          <p:nvPr/>
        </p:nvCxnSpPr>
        <p:spPr bwMode="auto">
          <a:xfrm>
            <a:off x="8344873" y="4673600"/>
            <a:ext cx="281829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4" name="Straight Connector 13">
            <a:extLst>
              <a:ext uri="{FF2B5EF4-FFF2-40B4-BE49-F238E27FC236}">
                <a16:creationId xmlns:a16="http://schemas.microsoft.com/office/drawing/2014/main" id="{52385E89-EA7A-462C-B4DA-E8CF6B7E6475}"/>
              </a:ext>
            </a:extLst>
          </p:cNvPr>
          <p:cNvCxnSpPr/>
          <p:nvPr/>
        </p:nvCxnSpPr>
        <p:spPr bwMode="auto">
          <a:xfrm flipV="1">
            <a:off x="9754022" y="5757863"/>
            <a:ext cx="0" cy="195262"/>
          </a:xfrm>
          <a:prstGeom prst="line">
            <a:avLst/>
          </a:prstGeom>
          <a:noFill/>
          <a:ln w="38100" cap="flat" cmpd="sng" algn="ctr">
            <a:solidFill>
              <a:schemeClr val="tx1">
                <a:lumMod val="50000"/>
                <a:lumOff val="50000"/>
              </a:schemeClr>
            </a:solidFill>
            <a:prstDash val="sysDot"/>
            <a:round/>
            <a:headEnd type="none" w="med" len="med"/>
            <a:tailEnd type="none" w="med" len="med"/>
          </a:ln>
          <a:effectLst/>
        </p:spPr>
      </p:cxnSp>
    </p:spTree>
    <p:extLst>
      <p:ext uri="{BB962C8B-B14F-4D97-AF65-F5344CB8AC3E}">
        <p14:creationId xmlns:p14="http://schemas.microsoft.com/office/powerpoint/2010/main" val="350369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 Typical Bus Operation Example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373097" cy="4086225"/>
          </a:xfrm>
        </p:spPr>
        <p:txBody>
          <a:bodyPr wrap="square" numCol="1" anchor="t" anchorCtr="0" compatLnSpc="1">
            <a:prstTxWarp prst="textNoShape">
              <a:avLst/>
            </a:prstTxWarp>
          </a:bodyPr>
          <a:lstStyle/>
          <a:p>
            <a:r>
              <a:rPr lang="en-GB" dirty="0"/>
              <a:t>The following steps illustrate a typical operation to access a peripheral:</a:t>
            </a:r>
            <a:endParaRPr lang="en-US" altLang="en-US" dirty="0">
              <a:ea typeface="ＭＳ Ｐゴシック" panose="020B0600070205080204" pitchFamily="34" charset="-128"/>
            </a:endParaRPr>
          </a:p>
          <a:p>
            <a:pPr lvl="1"/>
            <a:r>
              <a:rPr lang="en-GB" dirty="0"/>
              <a:t>The master (e.g., a processor) selects one peripheral (or one register) by giving the address to the address bus. At the same time, it sets control signals, such as read or write and transfer size.</a:t>
            </a:r>
            <a:endParaRPr lang="en-US" altLang="en-US" dirty="0">
              <a:ea typeface="ＭＳ Ｐゴシック" panose="020B0600070205080204" pitchFamily="34" charset="-128"/>
            </a:endParaRPr>
          </a:p>
          <a:p>
            <a:pPr lvl="1"/>
            <a:r>
              <a:rPr lang="en-GB" dirty="0"/>
              <a:t>The master waits for the slave (e.g., peripheral) to respond.</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251756F-9E41-4292-9157-5167528596F3}"/>
              </a:ext>
            </a:extLst>
          </p:cNvPr>
          <p:cNvSpPr/>
          <p:nvPr/>
        </p:nvSpPr>
        <p:spPr bwMode="auto">
          <a:xfrm>
            <a:off x="7786291" y="1419225"/>
            <a:ext cx="558582" cy="4619625"/>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id="{6219B2C7-5AAB-4A17-84D9-1162382972C5}"/>
              </a:ext>
            </a:extLst>
          </p:cNvPr>
          <p:cNvSpPr/>
          <p:nvPr/>
        </p:nvSpPr>
        <p:spPr bwMode="auto">
          <a:xfrm>
            <a:off x="11163171" y="1419225"/>
            <a:ext cx="558582" cy="46196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cxnSp>
        <p:nvCxnSpPr>
          <p:cNvPr id="7" name="Straight Arrow Connector 6">
            <a:extLst>
              <a:ext uri="{FF2B5EF4-FFF2-40B4-BE49-F238E27FC236}">
                <a16:creationId xmlns:a16="http://schemas.microsoft.com/office/drawing/2014/main" id="{F0FC8D4E-1860-49A5-B9F1-1939A6487015}"/>
              </a:ext>
            </a:extLst>
          </p:cNvPr>
          <p:cNvCxnSpPr/>
          <p:nvPr/>
        </p:nvCxnSpPr>
        <p:spPr bwMode="auto">
          <a:xfrm>
            <a:off x="8344873" y="155257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sp>
        <p:nvSpPr>
          <p:cNvPr id="8" name="TextBox 7">
            <a:extLst>
              <a:ext uri="{FF2B5EF4-FFF2-40B4-BE49-F238E27FC236}">
                <a16:creationId xmlns:a16="http://schemas.microsoft.com/office/drawing/2014/main" id="{F547B3E8-CF4A-4566-89D0-A01E013DD16F}"/>
              </a:ext>
            </a:extLst>
          </p:cNvPr>
          <p:cNvSpPr txBox="1">
            <a:spLocks noChangeArrowheads="1"/>
          </p:cNvSpPr>
          <p:nvPr/>
        </p:nvSpPr>
        <p:spPr bwMode="auto">
          <a:xfrm>
            <a:off x="8554342" y="1624013"/>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Address bus </a:t>
            </a:r>
          </a:p>
          <a:p>
            <a:pPr eaLnBrk="1" hangingPunct="1"/>
            <a:r>
              <a:rPr lang="en-GB" sz="1100" b="0" dirty="0"/>
              <a:t>Select a peripheral</a:t>
            </a:r>
          </a:p>
        </p:txBody>
      </p:sp>
      <p:sp>
        <p:nvSpPr>
          <p:cNvPr id="9" name="TextBox 8">
            <a:extLst>
              <a:ext uri="{FF2B5EF4-FFF2-40B4-BE49-F238E27FC236}">
                <a16:creationId xmlns:a16="http://schemas.microsoft.com/office/drawing/2014/main" id="{E29EF4C4-4461-40A4-9DD6-F8C05ED41AA1}"/>
              </a:ext>
            </a:extLst>
          </p:cNvPr>
          <p:cNvSpPr txBox="1">
            <a:spLocks noChangeArrowheads="1"/>
          </p:cNvSpPr>
          <p:nvPr/>
        </p:nvSpPr>
        <p:spPr bwMode="auto">
          <a:xfrm>
            <a:off x="7430830"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Processor</a:t>
            </a:r>
          </a:p>
        </p:txBody>
      </p:sp>
      <p:sp>
        <p:nvSpPr>
          <p:cNvPr id="10" name="TextBox 9">
            <a:extLst>
              <a:ext uri="{FF2B5EF4-FFF2-40B4-BE49-F238E27FC236}">
                <a16:creationId xmlns:a16="http://schemas.microsoft.com/office/drawing/2014/main" id="{3BB83C1B-7387-4D4E-B97C-1EF466865AD0}"/>
              </a:ext>
            </a:extLst>
          </p:cNvPr>
          <p:cNvSpPr txBox="1">
            <a:spLocks noChangeArrowheads="1"/>
          </p:cNvSpPr>
          <p:nvPr/>
        </p:nvSpPr>
        <p:spPr bwMode="auto">
          <a:xfrm>
            <a:off x="10858491"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Peripheral</a:t>
            </a:r>
          </a:p>
        </p:txBody>
      </p:sp>
      <p:cxnSp>
        <p:nvCxnSpPr>
          <p:cNvPr id="11" name="Straight Arrow Connector 10">
            <a:extLst>
              <a:ext uri="{FF2B5EF4-FFF2-40B4-BE49-F238E27FC236}">
                <a16:creationId xmlns:a16="http://schemas.microsoft.com/office/drawing/2014/main" id="{1E1CE634-AF9E-4A32-892A-949E7B5F066E}"/>
              </a:ext>
            </a:extLst>
          </p:cNvPr>
          <p:cNvCxnSpPr/>
          <p:nvPr/>
        </p:nvCxnSpPr>
        <p:spPr bwMode="auto">
          <a:xfrm>
            <a:off x="8344873" y="2257426"/>
            <a:ext cx="2818299" cy="142875"/>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2" name="TextBox 11">
            <a:extLst>
              <a:ext uri="{FF2B5EF4-FFF2-40B4-BE49-F238E27FC236}">
                <a16:creationId xmlns:a16="http://schemas.microsoft.com/office/drawing/2014/main" id="{56665530-5615-491A-B28A-57171CDCDA2B}"/>
              </a:ext>
            </a:extLst>
          </p:cNvPr>
          <p:cNvSpPr txBox="1">
            <a:spLocks noChangeArrowheads="1"/>
          </p:cNvSpPr>
          <p:nvPr/>
        </p:nvSpPr>
        <p:spPr bwMode="auto">
          <a:xfrm>
            <a:off x="8554342" y="2303464"/>
            <a:ext cx="250515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Control bus</a:t>
            </a:r>
          </a:p>
          <a:p>
            <a:pPr eaLnBrk="1" hangingPunct="1"/>
            <a:r>
              <a:rPr lang="en-GB" sz="1100" b="0" dirty="0"/>
              <a:t>Read operation, transfer size at the same time</a:t>
            </a:r>
          </a:p>
        </p:txBody>
      </p:sp>
      <p:cxnSp>
        <p:nvCxnSpPr>
          <p:cNvPr id="13" name="Straight Connector 12">
            <a:extLst>
              <a:ext uri="{FF2B5EF4-FFF2-40B4-BE49-F238E27FC236}">
                <a16:creationId xmlns:a16="http://schemas.microsoft.com/office/drawing/2014/main" id="{08A92E95-B0CF-4E1C-917A-2A2A6A1E3E2E}"/>
              </a:ext>
            </a:extLst>
          </p:cNvPr>
          <p:cNvCxnSpPr/>
          <p:nvPr/>
        </p:nvCxnSpPr>
        <p:spPr bwMode="auto">
          <a:xfrm>
            <a:off x="8344873" y="4673600"/>
            <a:ext cx="281829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Tree>
    <p:extLst>
      <p:ext uri="{BB962C8B-B14F-4D97-AF65-F5344CB8AC3E}">
        <p14:creationId xmlns:p14="http://schemas.microsoft.com/office/powerpoint/2010/main" val="83766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 Typical Bus Operation Example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260088" cy="4086225"/>
          </a:xfrm>
        </p:spPr>
        <p:txBody>
          <a:bodyPr wrap="square" numCol="1" anchor="t" anchorCtr="0" compatLnSpc="1">
            <a:prstTxWarp prst="textNoShape">
              <a:avLst/>
            </a:prstTxWarp>
          </a:bodyPr>
          <a:lstStyle/>
          <a:p>
            <a:r>
              <a:rPr lang="en-GB" dirty="0"/>
              <a:t>The following steps illustrate a typical operation to access a peripheral:</a:t>
            </a:r>
            <a:endParaRPr lang="en-US" altLang="en-US" dirty="0">
              <a:ea typeface="ＭＳ Ｐゴシック" panose="020B0600070205080204" pitchFamily="34" charset="-128"/>
            </a:endParaRPr>
          </a:p>
          <a:p>
            <a:pPr lvl="1"/>
            <a:r>
              <a:rPr lang="en-GB" dirty="0"/>
              <a:t>The master (e.g., a processor) selects one peripheral (or one register) by giving the address to the address bus. At the same time, it sets control signals, such as read or write and transfer size.</a:t>
            </a:r>
            <a:endParaRPr lang="en-US" altLang="en-US" dirty="0">
              <a:ea typeface="ＭＳ Ｐゴシック" panose="020B0600070205080204" pitchFamily="34" charset="-128"/>
            </a:endParaRPr>
          </a:p>
          <a:p>
            <a:pPr lvl="1"/>
            <a:r>
              <a:rPr lang="en-GB" dirty="0"/>
              <a:t>The master waits for the slave (e.g., peripheral) to respond.</a:t>
            </a:r>
            <a:endParaRPr lang="en-US" altLang="en-US" dirty="0">
              <a:ea typeface="ＭＳ Ｐゴシック" panose="020B0600070205080204" pitchFamily="34" charset="-128"/>
            </a:endParaRPr>
          </a:p>
          <a:p>
            <a:pPr lvl="1"/>
            <a:r>
              <a:rPr lang="en-GB" dirty="0"/>
              <a:t>Once the slave is ready, it sends back the requested data to the processor. At the same time, it sets the ready signal on the control bus.</a:t>
            </a:r>
            <a:endParaRPr lang="en-US" altLang="en-US" dirty="0"/>
          </a:p>
        </p:txBody>
      </p:sp>
      <p:sp>
        <p:nvSpPr>
          <p:cNvPr id="5" name="Rectangle 4">
            <a:extLst>
              <a:ext uri="{FF2B5EF4-FFF2-40B4-BE49-F238E27FC236}">
                <a16:creationId xmlns:a16="http://schemas.microsoft.com/office/drawing/2014/main" id="{56565CB2-2FDE-4591-BFD5-262AEBDECE95}"/>
              </a:ext>
            </a:extLst>
          </p:cNvPr>
          <p:cNvSpPr/>
          <p:nvPr/>
        </p:nvSpPr>
        <p:spPr bwMode="auto">
          <a:xfrm>
            <a:off x="7786291" y="1419225"/>
            <a:ext cx="558582" cy="4619625"/>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id="{C2892FC1-E9F1-43E1-9CFD-79B5AD807772}"/>
              </a:ext>
            </a:extLst>
          </p:cNvPr>
          <p:cNvSpPr/>
          <p:nvPr/>
        </p:nvSpPr>
        <p:spPr bwMode="auto">
          <a:xfrm>
            <a:off x="11163171" y="1419225"/>
            <a:ext cx="558582" cy="46196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cxnSp>
        <p:nvCxnSpPr>
          <p:cNvPr id="7" name="Straight Arrow Connector 6">
            <a:extLst>
              <a:ext uri="{FF2B5EF4-FFF2-40B4-BE49-F238E27FC236}">
                <a16:creationId xmlns:a16="http://schemas.microsoft.com/office/drawing/2014/main" id="{EB81AFEB-8D55-4E2F-895E-946726AB4956}"/>
              </a:ext>
            </a:extLst>
          </p:cNvPr>
          <p:cNvCxnSpPr/>
          <p:nvPr/>
        </p:nvCxnSpPr>
        <p:spPr bwMode="auto">
          <a:xfrm>
            <a:off x="8344873" y="155257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sp>
        <p:nvSpPr>
          <p:cNvPr id="8" name="TextBox 7">
            <a:extLst>
              <a:ext uri="{FF2B5EF4-FFF2-40B4-BE49-F238E27FC236}">
                <a16:creationId xmlns:a16="http://schemas.microsoft.com/office/drawing/2014/main" id="{FE87091C-0FC9-4BC1-8DB5-FB3E19138F79}"/>
              </a:ext>
            </a:extLst>
          </p:cNvPr>
          <p:cNvSpPr txBox="1">
            <a:spLocks noChangeArrowheads="1"/>
          </p:cNvSpPr>
          <p:nvPr/>
        </p:nvSpPr>
        <p:spPr bwMode="auto">
          <a:xfrm>
            <a:off x="8554342" y="1624013"/>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Address bus </a:t>
            </a:r>
          </a:p>
          <a:p>
            <a:pPr eaLnBrk="1" hangingPunct="1"/>
            <a:r>
              <a:rPr lang="en-GB" sz="1100" b="0" dirty="0"/>
              <a:t>Select a peripheral</a:t>
            </a:r>
          </a:p>
        </p:txBody>
      </p:sp>
      <p:sp>
        <p:nvSpPr>
          <p:cNvPr id="9" name="TextBox 8">
            <a:extLst>
              <a:ext uri="{FF2B5EF4-FFF2-40B4-BE49-F238E27FC236}">
                <a16:creationId xmlns:a16="http://schemas.microsoft.com/office/drawing/2014/main" id="{7E7E7C2A-F970-4E16-8089-BA30DCF1701C}"/>
              </a:ext>
            </a:extLst>
          </p:cNvPr>
          <p:cNvSpPr txBox="1">
            <a:spLocks noChangeArrowheads="1"/>
          </p:cNvSpPr>
          <p:nvPr/>
        </p:nvSpPr>
        <p:spPr bwMode="auto">
          <a:xfrm>
            <a:off x="7430830"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Processor</a:t>
            </a:r>
          </a:p>
        </p:txBody>
      </p:sp>
      <p:cxnSp>
        <p:nvCxnSpPr>
          <p:cNvPr id="10" name="Straight Arrow Connector 9">
            <a:extLst>
              <a:ext uri="{FF2B5EF4-FFF2-40B4-BE49-F238E27FC236}">
                <a16:creationId xmlns:a16="http://schemas.microsoft.com/office/drawing/2014/main" id="{257D7CDC-52DF-48A9-8A29-F8BC3437EEAA}"/>
              </a:ext>
            </a:extLst>
          </p:cNvPr>
          <p:cNvCxnSpPr/>
          <p:nvPr/>
        </p:nvCxnSpPr>
        <p:spPr bwMode="auto">
          <a:xfrm>
            <a:off x="8344873" y="2257426"/>
            <a:ext cx="2818299" cy="142875"/>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1" name="TextBox 11">
            <a:extLst>
              <a:ext uri="{FF2B5EF4-FFF2-40B4-BE49-F238E27FC236}">
                <a16:creationId xmlns:a16="http://schemas.microsoft.com/office/drawing/2014/main" id="{8FAD5326-B795-4B85-9CE2-F8B8128F02E9}"/>
              </a:ext>
            </a:extLst>
          </p:cNvPr>
          <p:cNvSpPr txBox="1">
            <a:spLocks noChangeArrowheads="1"/>
          </p:cNvSpPr>
          <p:nvPr/>
        </p:nvSpPr>
        <p:spPr bwMode="auto">
          <a:xfrm>
            <a:off x="8554342" y="2303464"/>
            <a:ext cx="250515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Control bus</a:t>
            </a:r>
          </a:p>
          <a:p>
            <a:pPr eaLnBrk="1" hangingPunct="1"/>
            <a:r>
              <a:rPr lang="en-GB" sz="1100" b="0" dirty="0"/>
              <a:t>Read operation, transfer size at the same time</a:t>
            </a:r>
          </a:p>
        </p:txBody>
      </p:sp>
      <p:cxnSp>
        <p:nvCxnSpPr>
          <p:cNvPr id="12" name="Straight Arrow Connector 11">
            <a:extLst>
              <a:ext uri="{FF2B5EF4-FFF2-40B4-BE49-F238E27FC236}">
                <a16:creationId xmlns:a16="http://schemas.microsoft.com/office/drawing/2014/main" id="{19A92132-93CD-4CE9-BA47-8DE20EB560DD}"/>
              </a:ext>
            </a:extLst>
          </p:cNvPr>
          <p:cNvCxnSpPr/>
          <p:nvPr/>
        </p:nvCxnSpPr>
        <p:spPr bwMode="auto">
          <a:xfrm flipH="1">
            <a:off x="8344873" y="2892425"/>
            <a:ext cx="2818299" cy="209550"/>
          </a:xfrm>
          <a:prstGeom prst="straightConnector1">
            <a:avLst/>
          </a:prstGeom>
          <a:noFill/>
          <a:ln w="38100" cap="flat" cmpd="sng" algn="ctr">
            <a:solidFill>
              <a:schemeClr val="accent2">
                <a:lumMod val="60000"/>
                <a:lumOff val="40000"/>
              </a:schemeClr>
            </a:solidFill>
            <a:prstDash val="solid"/>
            <a:round/>
            <a:headEnd type="none" w="med" len="med"/>
            <a:tailEnd type="triangle" w="lg" len="lg"/>
          </a:ln>
          <a:effectLst/>
        </p:spPr>
      </p:cxnSp>
      <p:sp>
        <p:nvSpPr>
          <p:cNvPr id="13" name="TextBox 16">
            <a:extLst>
              <a:ext uri="{FF2B5EF4-FFF2-40B4-BE49-F238E27FC236}">
                <a16:creationId xmlns:a16="http://schemas.microsoft.com/office/drawing/2014/main" id="{0FB3087B-DC26-4B29-90B4-7884A2714390}"/>
              </a:ext>
            </a:extLst>
          </p:cNvPr>
          <p:cNvSpPr txBox="1">
            <a:spLocks noChangeArrowheads="1"/>
          </p:cNvSpPr>
          <p:nvPr/>
        </p:nvSpPr>
        <p:spPr bwMode="auto">
          <a:xfrm>
            <a:off x="8554342" y="3073401"/>
            <a:ext cx="288812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Data bus</a:t>
            </a:r>
          </a:p>
          <a:p>
            <a:pPr eaLnBrk="1" hangingPunct="1"/>
            <a:r>
              <a:rPr lang="en-GB" sz="1100" b="0" dirty="0"/>
              <a:t>Send data back to processor</a:t>
            </a:r>
          </a:p>
        </p:txBody>
      </p:sp>
      <p:cxnSp>
        <p:nvCxnSpPr>
          <p:cNvPr id="14" name="Straight Arrow Connector 13">
            <a:extLst>
              <a:ext uri="{FF2B5EF4-FFF2-40B4-BE49-F238E27FC236}">
                <a16:creationId xmlns:a16="http://schemas.microsoft.com/office/drawing/2014/main" id="{9D8AFA47-633E-4ACA-A4C6-D2E027821052}"/>
              </a:ext>
            </a:extLst>
          </p:cNvPr>
          <p:cNvCxnSpPr/>
          <p:nvPr/>
        </p:nvCxnSpPr>
        <p:spPr bwMode="auto">
          <a:xfrm flipH="1">
            <a:off x="8344873" y="3624263"/>
            <a:ext cx="2818299" cy="2095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5" name="TextBox 18">
            <a:extLst>
              <a:ext uri="{FF2B5EF4-FFF2-40B4-BE49-F238E27FC236}">
                <a16:creationId xmlns:a16="http://schemas.microsoft.com/office/drawing/2014/main" id="{5571A851-1D81-4C18-A5E1-BB5F46CD4BFE}"/>
              </a:ext>
            </a:extLst>
          </p:cNvPr>
          <p:cNvSpPr txBox="1">
            <a:spLocks noChangeArrowheads="1"/>
          </p:cNvSpPr>
          <p:nvPr/>
        </p:nvSpPr>
        <p:spPr bwMode="auto">
          <a:xfrm>
            <a:off x="8605122" y="3787775"/>
            <a:ext cx="24395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Control bus</a:t>
            </a:r>
          </a:p>
          <a:p>
            <a:pPr eaLnBrk="1" hangingPunct="1"/>
            <a:r>
              <a:rPr lang="en-GB" sz="1100" b="0" dirty="0"/>
              <a:t>Set ready signal at the same time</a:t>
            </a:r>
          </a:p>
        </p:txBody>
      </p:sp>
      <p:cxnSp>
        <p:nvCxnSpPr>
          <p:cNvPr id="16" name="Straight Connector 15">
            <a:extLst>
              <a:ext uri="{FF2B5EF4-FFF2-40B4-BE49-F238E27FC236}">
                <a16:creationId xmlns:a16="http://schemas.microsoft.com/office/drawing/2014/main" id="{17A8A491-BE65-4BDE-B28F-5BD26BC27D89}"/>
              </a:ext>
            </a:extLst>
          </p:cNvPr>
          <p:cNvCxnSpPr/>
          <p:nvPr/>
        </p:nvCxnSpPr>
        <p:spPr bwMode="auto">
          <a:xfrm>
            <a:off x="8344873" y="4673600"/>
            <a:ext cx="281829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Tree>
    <p:extLst>
      <p:ext uri="{BB962C8B-B14F-4D97-AF65-F5344CB8AC3E}">
        <p14:creationId xmlns:p14="http://schemas.microsoft.com/office/powerpoint/2010/main" val="3372675263"/>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3390</Words>
  <Application>Microsoft Office PowerPoint</Application>
  <PresentationFormat>Widescreen</PresentationFormat>
  <Paragraphs>512</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MS PGothic</vt:lpstr>
      <vt:lpstr>MS PGothic</vt:lpstr>
      <vt:lpstr>Arial</vt:lpstr>
      <vt:lpstr>Calibri</vt:lpstr>
      <vt:lpstr>Mangal</vt:lpstr>
      <vt:lpstr>Times New Roman</vt:lpstr>
      <vt:lpstr>Wingdings</vt:lpstr>
      <vt:lpstr>ARM PPT template 2017_Confidential</vt:lpstr>
      <vt:lpstr>AMBA 3 AHB-Lite Bus Architecture</vt:lpstr>
      <vt:lpstr>Module Syllabus</vt:lpstr>
      <vt:lpstr>Building a System on a Chip</vt:lpstr>
      <vt:lpstr>What Is a Bus?</vt:lpstr>
      <vt:lpstr>Bus Terminology</vt:lpstr>
      <vt:lpstr>Bus Operation in General</vt:lpstr>
      <vt:lpstr>A Typical Bus Operation Example</vt:lpstr>
      <vt:lpstr>A Typical Bus Operation Example</vt:lpstr>
      <vt:lpstr>A Typical Bus Operation Example</vt:lpstr>
      <vt:lpstr>A Typical Bus Operation Example</vt:lpstr>
      <vt:lpstr>Communication Architecture Standards</vt:lpstr>
      <vt:lpstr>Arm AMBA System Bus</vt:lpstr>
      <vt:lpstr>Arm AMBA Bus Families</vt:lpstr>
      <vt:lpstr>AMBA 3 AHB-Lite Bus</vt:lpstr>
      <vt:lpstr>AHB-Lite Bus Block Diagram</vt:lpstr>
      <vt:lpstr>AHB-Lite Master Interface</vt:lpstr>
      <vt:lpstr>AHB-Lite Slave Interface</vt:lpstr>
      <vt:lpstr>Address Decoder</vt:lpstr>
      <vt:lpstr>Slave Multiplexor </vt:lpstr>
      <vt:lpstr>Hardware Implementation</vt:lpstr>
      <vt:lpstr>AHB-Lite Operation Principles</vt:lpstr>
      <vt:lpstr>AHB-Lite Operation Principles</vt:lpstr>
      <vt:lpstr>AHB-Lite Bus Timing</vt:lpstr>
      <vt:lpstr>Basic Read Transfer</vt:lpstr>
      <vt:lpstr>Basic Read Transfer</vt:lpstr>
      <vt:lpstr>Basic Read Transfer</vt:lpstr>
      <vt:lpstr>Basic Write Transfer</vt:lpstr>
      <vt:lpstr>Basic Write Transfer</vt:lpstr>
      <vt:lpstr>Read Transfer with Wait State</vt:lpstr>
      <vt:lpstr>Write Transfer with Wait State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2018-02-06T16:00:42Z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