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6"/>
  </p:notesMasterIdLst>
  <p:handoutMasterIdLst>
    <p:handoutMasterId r:id="rId27"/>
  </p:handoutMasterIdLst>
  <p:sldIdLst>
    <p:sldId id="329" r:id="rId5"/>
    <p:sldId id="337" r:id="rId6"/>
    <p:sldId id="302" r:id="rId7"/>
    <p:sldId id="339" r:id="rId8"/>
    <p:sldId id="340" r:id="rId9"/>
    <p:sldId id="341" r:id="rId10"/>
    <p:sldId id="342" r:id="rId11"/>
    <p:sldId id="343" r:id="rId12"/>
    <p:sldId id="344" r:id="rId13"/>
    <p:sldId id="345" r:id="rId14"/>
    <p:sldId id="347" r:id="rId15"/>
    <p:sldId id="348" r:id="rId16"/>
    <p:sldId id="349" r:id="rId17"/>
    <p:sldId id="350" r:id="rId18"/>
    <p:sldId id="352" r:id="rId19"/>
    <p:sldId id="353" r:id="rId20"/>
    <p:sldId id="354" r:id="rId21"/>
    <p:sldId id="355" r:id="rId22"/>
    <p:sldId id="356" r:id="rId23"/>
    <p:sldId id="357" r:id="rId24"/>
    <p:sldId id="358" r:id="rId2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3"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10" autoAdjust="0"/>
    <p:restoredTop sz="55133" autoAdjust="0"/>
  </p:normalViewPr>
  <p:slideViewPr>
    <p:cSldViewPr snapToGrid="0">
      <p:cViewPr varScale="1">
        <p:scale>
          <a:sx n="63" d="100"/>
          <a:sy n="63" d="100"/>
        </p:scale>
        <p:origin x="2754"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3" d="100"/>
          <a:sy n="73" d="100"/>
        </p:scale>
        <p:origin x="356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0836F7-A38A-461C-9E01-FBB0AD11CEEA}"/>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6EFF89DB-0163-4563-9377-E6085C32657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408166A3-E862-4E45-91F7-3D96E6F6C54F}" type="datetimeFigureOut">
              <a:rPr lang="en-US" altLang="en-US"/>
              <a:pPr>
                <a:defRPr/>
              </a:pPr>
              <a:t>2/6/2018</a:t>
            </a:fld>
            <a:endParaRPr lang="en-US" altLang="en-US" dirty="0"/>
          </a:p>
        </p:txBody>
      </p:sp>
      <p:sp>
        <p:nvSpPr>
          <p:cNvPr id="4" name="Footer Placeholder 3">
            <a:extLst>
              <a:ext uri="{FF2B5EF4-FFF2-40B4-BE49-F238E27FC236}">
                <a16:creationId xmlns:a16="http://schemas.microsoft.com/office/drawing/2014/main" id="{B1576F87-20DA-468D-B340-09EA2263E84B}"/>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9C925CE1-DD78-4BE9-8679-5EA4FF45E7D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AE52C29F-6E8B-4FCF-B05C-39095F06748E}"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80DD0D-9D32-4C0D-AA04-3265FC750FA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0FDB6EE8-DCB8-41BD-A3C8-E3A12231608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BB49F74-3831-4782-9926-36A1F1DC6259}" type="datetimeFigureOut">
              <a:rPr lang="en-US" altLang="en-US"/>
              <a:pPr>
                <a:defRPr/>
              </a:pPr>
              <a:t>2/6/2018</a:t>
            </a:fld>
            <a:endParaRPr lang="en-US" altLang="en-US" dirty="0"/>
          </a:p>
        </p:txBody>
      </p:sp>
      <p:sp>
        <p:nvSpPr>
          <p:cNvPr id="4" name="Slide Image Placeholder 3">
            <a:extLst>
              <a:ext uri="{FF2B5EF4-FFF2-40B4-BE49-F238E27FC236}">
                <a16:creationId xmlns:a16="http://schemas.microsoft.com/office/drawing/2014/main" id="{25744739-3539-48B5-A096-4DFD5EA77A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E58A2211-D7FD-4E67-A6D9-583B439384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92F51B-BF74-49BC-83A1-C16F26379DFC}"/>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37DEDC91-3AC4-4F8D-BED3-4ED56913FA6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4ED05C12-C9C4-4501-9C72-D2E25191FC36}"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module explores </a:t>
            </a:r>
            <a:r>
              <a:rPr lang="en-GB" baseline="0" dirty="0"/>
              <a:t>the principles of the a</a:t>
            </a:r>
            <a:r>
              <a:rPr lang="en-GB" dirty="0"/>
              <a:t>pplication programming interface (API). An</a:t>
            </a:r>
            <a:r>
              <a:rPr lang="en-GB" baseline="0" dirty="0"/>
              <a:t> API</a:t>
            </a:r>
            <a:r>
              <a:rPr lang="en-GB" dirty="0"/>
              <a:t> is a software abstract layer that can provide a standard programming interface for applications developers.</a:t>
            </a:r>
            <a:r>
              <a:rPr lang="en-GB" baseline="0" dirty="0"/>
              <a:t> We will also discuss how to </a:t>
            </a:r>
            <a:r>
              <a:rPr lang="en-GB" sz="1200" dirty="0"/>
              <a:t>develop an API</a:t>
            </a:r>
            <a:r>
              <a:rPr lang="en-GB" sz="1200" baseline="0" dirty="0"/>
              <a:t> u</a:t>
            </a:r>
            <a:r>
              <a:rPr lang="en-GB" sz="1200" dirty="0"/>
              <a:t>sing the functions provided by software drivers and CMSIS. Finally,</a:t>
            </a:r>
            <a:r>
              <a:rPr lang="en-GB" sz="1200" baseline="0" dirty="0"/>
              <a:t> we will d</a:t>
            </a:r>
            <a:r>
              <a:rPr lang="en-GB" sz="1200" dirty="0"/>
              <a:t>evelop a Snake game</a:t>
            </a:r>
            <a:r>
              <a:rPr lang="en-GB" sz="1200" baseline="0" dirty="0"/>
              <a:t> application to run on our SoC.</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3</a:t>
            </a:fld>
            <a:endParaRPr lang="en-US" altLang="en-US" dirty="0"/>
          </a:p>
        </p:txBody>
      </p:sp>
    </p:spTree>
    <p:extLst>
      <p:ext uri="{BB962C8B-B14F-4D97-AF65-F5344CB8AC3E}">
        <p14:creationId xmlns:p14="http://schemas.microsoft.com/office/powerpoint/2010/main" val="1472447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12</a:t>
            </a:fld>
            <a:endParaRPr lang="en-US" altLang="en-US" dirty="0"/>
          </a:p>
        </p:txBody>
      </p:sp>
    </p:spTree>
    <p:extLst>
      <p:ext uri="{BB962C8B-B14F-4D97-AF65-F5344CB8AC3E}">
        <p14:creationId xmlns:p14="http://schemas.microsoft.com/office/powerpoint/2010/main" val="2343026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13</a:t>
            </a:fld>
            <a:endParaRPr lang="en-US" altLang="en-US" dirty="0"/>
          </a:p>
        </p:txBody>
      </p:sp>
    </p:spTree>
    <p:extLst>
      <p:ext uri="{BB962C8B-B14F-4D97-AF65-F5344CB8AC3E}">
        <p14:creationId xmlns:p14="http://schemas.microsoft.com/office/powerpoint/2010/main" val="2052150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You can</a:t>
            </a:r>
            <a:r>
              <a:rPr lang="en-GB" baseline="0" dirty="0"/>
              <a:t> program numerous </a:t>
            </a:r>
            <a:r>
              <a:rPr lang="en-GB" dirty="0"/>
              <a:t>games by simply using UART as an input and VGA as an output; for example, PACMAN</a:t>
            </a:r>
            <a:r>
              <a:rPr lang="en-GB" baseline="0" dirty="0"/>
              <a:t> , </a:t>
            </a:r>
            <a:r>
              <a:rPr lang="en-GB" dirty="0"/>
              <a:t>TETRIS,</a:t>
            </a:r>
            <a:r>
              <a:rPr lang="en-GB" baseline="0" dirty="0"/>
              <a:t> and </a:t>
            </a:r>
            <a:r>
              <a:rPr lang="en-GB" dirty="0"/>
              <a:t>BREAK.</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14</a:t>
            </a:fld>
            <a:endParaRPr lang="en-US" altLang="en-US" dirty="0"/>
          </a:p>
        </p:txBody>
      </p:sp>
    </p:spTree>
    <p:extLst>
      <p:ext uri="{BB962C8B-B14F-4D97-AF65-F5344CB8AC3E}">
        <p14:creationId xmlns:p14="http://schemas.microsoft.com/office/powerpoint/2010/main" val="3534923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We</a:t>
            </a:r>
            <a:r>
              <a:rPr lang="en-GB" baseline="0" dirty="0"/>
              <a:t> are now going to discuss how we can develop power-efficient applications by exploiting power saving features in both, the hardware and software parts of the system.  First, this slide reviews the main power saving features available in the Cortex-M0 processor.</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a:p>
            <a:pPr hangingPunct="0"/>
            <a:r>
              <a:rPr lang="en-GB" sz="1200" kern="1200" dirty="0">
                <a:solidFill>
                  <a:schemeClr val="tx1"/>
                </a:solidFill>
                <a:effectLst/>
                <a:latin typeface="+mn-lt"/>
                <a:ea typeface="ＭＳ Ｐゴシック" charset="0"/>
                <a:cs typeface="ＭＳ Ｐゴシック" charset="0"/>
              </a:rPr>
              <a:t>The Cortex-M0 has an architectural support for sleep modes, which allows the processor to reduce its power consumption when it is not doing anything. There are two possible sleep modes: normal and deep. In addition, there are special instructions for getting into these sleep modes, as we have seen previously, namely WFE and WFI. In addition, to support the sleep modes, the processor architecture has an optional hardware block called wakeup interrupt controller (WIC) that facilitates clock gating implementation during deep sleep mode, which further reduces power consumption. Sleep on exit is another important feature that speeds up the transition from sleep mode;</a:t>
            </a:r>
            <a:r>
              <a:rPr lang="en-GB" sz="1200" kern="1200" baseline="0" dirty="0">
                <a:solidFill>
                  <a:schemeClr val="tx1"/>
                </a:solidFill>
                <a:effectLst/>
                <a:latin typeface="+mn-lt"/>
                <a:ea typeface="ＭＳ Ｐゴシック" charset="0"/>
                <a:cs typeface="ＭＳ Ｐゴシック" charset="0"/>
              </a:rPr>
              <a:t> this</a:t>
            </a:r>
            <a:r>
              <a:rPr lang="en-GB" sz="1200" kern="1200" dirty="0">
                <a:solidFill>
                  <a:schemeClr val="tx1"/>
                </a:solidFill>
                <a:effectLst/>
                <a:latin typeface="+mn-lt"/>
                <a:ea typeface="ＭＳ Ｐゴシック" charset="0"/>
                <a:cs typeface="ＭＳ Ｐゴシック" charset="0"/>
              </a:rPr>
              <a:t> allows the processor to stay in this low-power mode for as long as possible. Finally, the relatively small area overhead of the Cortex-M0 significantly reduces its static leakage power, as compared to other 32-bit processors.</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15</a:t>
            </a:fld>
            <a:endParaRPr lang="en-US" altLang="en-US" dirty="0"/>
          </a:p>
        </p:txBody>
      </p:sp>
    </p:spTree>
    <p:extLst>
      <p:ext uri="{BB962C8B-B14F-4D97-AF65-F5344CB8AC3E}">
        <p14:creationId xmlns:p14="http://schemas.microsoft.com/office/powerpoint/2010/main" val="2053233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1800"/>
              </a:spcBef>
              <a:spcAft>
                <a:spcPts val="0"/>
              </a:spcAft>
              <a:buClrTx/>
              <a:buSzTx/>
              <a:buFontTx/>
              <a:buNone/>
              <a:tabLst/>
              <a:defRPr/>
            </a:pPr>
            <a:r>
              <a:rPr lang="en-GB" sz="1400" b="0" dirty="0"/>
              <a:t>There</a:t>
            </a:r>
            <a:r>
              <a:rPr lang="en-GB" sz="1400" b="0" baseline="0" dirty="0"/>
              <a:t> are three ways t</a:t>
            </a:r>
            <a:r>
              <a:rPr lang="en-GB" sz="1400" b="0" dirty="0"/>
              <a:t>o enter sleep mode:</a:t>
            </a:r>
            <a:r>
              <a:rPr lang="en-GB" sz="1400" b="0" baseline="0" dirty="0"/>
              <a:t> </a:t>
            </a:r>
            <a:r>
              <a:rPr lang="en-GB" sz="1200" b="0" baseline="0" dirty="0"/>
              <a:t>u</a:t>
            </a:r>
            <a:r>
              <a:rPr lang="en-GB" sz="1200" dirty="0"/>
              <a:t>sing WFE (wait for event) instruction;</a:t>
            </a:r>
            <a:r>
              <a:rPr lang="en-GB" sz="1200" baseline="0" dirty="0"/>
              <a:t> u</a:t>
            </a:r>
            <a:r>
              <a:rPr lang="en-GB" sz="1200" dirty="0"/>
              <a:t>sing WFI (wait for interrupt) instructions;</a:t>
            </a:r>
            <a:r>
              <a:rPr lang="en-GB" sz="1200" baseline="0" dirty="0"/>
              <a:t> or using </a:t>
            </a:r>
            <a:r>
              <a:rPr lang="en-GB" sz="1200" dirty="0"/>
              <a:t>the sleep-on-exit feature.</a:t>
            </a:r>
            <a:r>
              <a:rPr lang="en-GB" sz="1200" baseline="0" dirty="0"/>
              <a:t> </a:t>
            </a:r>
            <a:r>
              <a:rPr lang="en-GB" sz="1200" dirty="0"/>
              <a:t>The processor can exit the sleep mode if an event occurs.</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16</a:t>
            </a:fld>
            <a:endParaRPr lang="en-US" altLang="en-US" dirty="0"/>
          </a:p>
        </p:txBody>
      </p:sp>
    </p:spTree>
    <p:extLst>
      <p:ext uri="{BB962C8B-B14F-4D97-AF65-F5344CB8AC3E}">
        <p14:creationId xmlns:p14="http://schemas.microsoft.com/office/powerpoint/2010/main" val="2233582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eaLnBrk="0" fontAlgn="base" hangingPunct="0">
              <a:spcBef>
                <a:spcPct val="30000"/>
              </a:spcBef>
              <a:spcAft>
                <a:spcPct val="0"/>
              </a:spcAft>
              <a:defRPr/>
            </a:pPr>
            <a:r>
              <a:rPr lang="en-GB" sz="1300" dirty="0"/>
              <a:t>The table above illustrates the contents of the SCR register.</a:t>
            </a:r>
            <a:r>
              <a:rPr lang="en-GB" sz="1300" baseline="0" dirty="0"/>
              <a:t> </a:t>
            </a:r>
            <a:r>
              <a:rPr lang="en-GB" sz="1300" dirty="0"/>
              <a:t>Sleep on-exit is enabled by setting bit[1].</a:t>
            </a:r>
            <a:r>
              <a:rPr lang="en-GB" sz="1300" baseline="0" dirty="0"/>
              <a:t> </a:t>
            </a:r>
            <a:r>
              <a:rPr lang="en-GB" dirty="0"/>
              <a:t>To</a:t>
            </a:r>
            <a:r>
              <a:rPr lang="en-GB" baseline="0" dirty="0"/>
              <a:t> enable normal sleep mode, we need to set bit[2] to zero; for deep sleep mode, we set the same bit to logic one. </a:t>
            </a:r>
            <a:r>
              <a:rPr lang="en-GB" dirty="0"/>
              <a:t>The Cortex</a:t>
            </a:r>
            <a:r>
              <a:rPr lang="en-GB" baseline="0" dirty="0"/>
              <a:t> M0 also has a</a:t>
            </a:r>
            <a:r>
              <a:rPr lang="en-GB" dirty="0"/>
              <a:t> send-event-on-pend feature that allows any interrupts (including disabled ones) to wake up the processor, which stays in the sleep mode by executing the WFE instruction.</a:t>
            </a:r>
            <a:r>
              <a:rPr lang="en-GB" baseline="0" dirty="0"/>
              <a:t> T</a:t>
            </a:r>
            <a:r>
              <a:rPr lang="en-GB" dirty="0"/>
              <a:t>his</a:t>
            </a:r>
            <a:r>
              <a:rPr lang="en-GB" baseline="0" dirty="0"/>
              <a:t> feature is controlled by bit[4] in the SCR register, w</a:t>
            </a:r>
            <a:r>
              <a:rPr lang="en-GB" dirty="0"/>
              <a:t>hen the SeVOnPend bit is set. If an interrupt switches from an inactive to pending state, an event will be generated and the processor will be woken up from WFE sleep.</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17</a:t>
            </a:fld>
            <a:endParaRPr lang="en-US" altLang="en-US" dirty="0"/>
          </a:p>
        </p:txBody>
      </p:sp>
    </p:spTree>
    <p:extLst>
      <p:ext uri="{BB962C8B-B14F-4D97-AF65-F5344CB8AC3E}">
        <p14:creationId xmlns:p14="http://schemas.microsoft.com/office/powerpoint/2010/main" val="3339877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50" dirty="0"/>
              <a:t>The sleep-on-exit feature allows the processor to enter sleep mode as soon as all the exception handlers are completed.</a:t>
            </a:r>
            <a:r>
              <a:rPr lang="en-GB" sz="1050" baseline="0" dirty="0"/>
              <a:t> The use of this feature helps reduce the power consumption of the processor because </a:t>
            </a:r>
            <a:r>
              <a:rPr lang="en-GB" sz="1200" baseline="0" dirty="0"/>
              <a:t>t</a:t>
            </a:r>
            <a:r>
              <a:rPr lang="en-GB" sz="1200" dirty="0"/>
              <a:t>he execution of unnecessary programs in the main thread is avoided,</a:t>
            </a:r>
            <a:r>
              <a:rPr lang="en-GB" sz="1200" baseline="0" dirty="0"/>
              <a:t> and also, t</a:t>
            </a:r>
            <a:r>
              <a:rPr lang="en-GB" sz="1200" dirty="0"/>
              <a:t>he unnecessary stacking and unstacking operation is avoided. The sleep-on-exit</a:t>
            </a:r>
            <a:r>
              <a:rPr lang="en-GB" sz="1200" baseline="0" dirty="0"/>
              <a:t> feature is typically used in interrupt-driven applications, as this maximizes the amount of time the processor can stay in sleep mode.</a:t>
            </a:r>
            <a:endParaRPr lang="en-GB" sz="1200"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18</a:t>
            </a:fld>
            <a:endParaRPr lang="en-US" altLang="en-US" dirty="0"/>
          </a:p>
        </p:txBody>
      </p:sp>
    </p:spTree>
    <p:extLst>
      <p:ext uri="{BB962C8B-B14F-4D97-AF65-F5344CB8AC3E}">
        <p14:creationId xmlns:p14="http://schemas.microsoft.com/office/powerpoint/2010/main" val="25886522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0" charset="0"/>
                <a:ea typeface="MS PGothic" pitchFamily="34" charset="-128"/>
                <a:cs typeface="ＭＳ Ｐゴシック" charset="0"/>
              </a:rPr>
              <a:t>Power saving approaches also exist on the application level. In fact, the flow of the application processing usually has a large impact on power consumption. There are many ways to structure the flow of application processing; we are going to consider two fundamental types of processing structures. </a:t>
            </a:r>
          </a:p>
          <a:p>
            <a:endParaRPr lang="en-US" sz="1200" b="0" i="0" kern="1200" baseline="0" dirty="0">
              <a:solidFill>
                <a:schemeClr val="tx1"/>
              </a:solidFill>
              <a:effectLst/>
              <a:latin typeface="Arial" pitchFamily="100" charset="0"/>
              <a:ea typeface="MS PGothic" pitchFamily="34" charset="-128"/>
              <a:cs typeface="ＭＳ Ｐゴシック"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Arial" pitchFamily="100" charset="0"/>
                <a:ea typeface="MS PGothic" pitchFamily="34" charset="-128"/>
                <a:cs typeface="ＭＳ Ｐゴシック" charset="0"/>
              </a:rPr>
              <a:t>The first is called polling. In this case, the program execution will be halted when </a:t>
            </a:r>
            <a:r>
              <a:rPr lang="en-US" sz="1200" b="0" i="0" kern="1200" dirty="0">
                <a:solidFill>
                  <a:schemeClr val="tx1"/>
                </a:solidFill>
                <a:effectLst/>
                <a:latin typeface="Arial" pitchFamily="100" charset="0"/>
                <a:ea typeface="MS PGothic" pitchFamily="34" charset="-128"/>
                <a:cs typeface="ＭＳ Ｐゴシック" charset="0"/>
              </a:rPr>
              <a:t>an I/O operation is required.</a:t>
            </a:r>
            <a:r>
              <a:rPr lang="en-US" sz="1200" b="0" i="0" kern="1200" baseline="0" dirty="0">
                <a:solidFill>
                  <a:schemeClr val="tx1"/>
                </a:solidFill>
                <a:effectLst/>
                <a:latin typeface="Arial" pitchFamily="100" charset="0"/>
                <a:ea typeface="MS PGothic" pitchFamily="34" charset="-128"/>
                <a:cs typeface="ＭＳ Ｐゴシック" charset="0"/>
              </a:rPr>
              <a:t> Following this, the processor will keep checking the statuses of the I/O until it is ready. This approach wastes a great deal of CPU time, for </a:t>
            </a:r>
            <a:r>
              <a:rPr lang="en-US" sz="1200" b="0" i="0" kern="1200" dirty="0">
                <a:solidFill>
                  <a:schemeClr val="tx1"/>
                </a:solidFill>
                <a:effectLst/>
                <a:latin typeface="Arial" pitchFamily="100" charset="0"/>
                <a:ea typeface="MS PGothic" pitchFamily="34" charset="-128"/>
                <a:cs typeface="ＭＳ Ｐゴシック" charset="0"/>
              </a:rPr>
              <a:t>if we are using</a:t>
            </a:r>
            <a:r>
              <a:rPr lang="en-US" sz="1200" b="0" i="0" kern="1200" baseline="0" dirty="0">
                <a:solidFill>
                  <a:schemeClr val="tx1"/>
                </a:solidFill>
                <a:effectLst/>
                <a:latin typeface="Arial" pitchFamily="100" charset="0"/>
                <a:ea typeface="MS PGothic" pitchFamily="34" charset="-128"/>
                <a:cs typeface="ＭＳ Ｐゴシック" charset="0"/>
              </a:rPr>
              <a:t> this processing structure to display a number counting up every second, the software will need to repeatedly check the value held in the hardware timer to check when it reaches a value. This processing approach is not suitable for complex applications, as it is difficult to build a system with many activities that can respond quickly, because response time depends on all other processing. </a:t>
            </a:r>
          </a:p>
          <a:p>
            <a:endParaRPr lang="en-US" sz="1200" b="0" i="0" kern="1200" baseline="0" dirty="0">
              <a:solidFill>
                <a:schemeClr val="tx1"/>
              </a:solidFill>
              <a:effectLst/>
              <a:latin typeface="Arial" pitchFamily="100" charset="0"/>
              <a:ea typeface="MS PGothic" pitchFamily="34" charset="-128"/>
              <a:cs typeface="ＭＳ Ｐゴシック" charset="0"/>
            </a:endParaRPr>
          </a:p>
          <a:p>
            <a:r>
              <a:rPr lang="en-US" sz="1200" b="0" i="0" kern="1200" baseline="0" dirty="0">
                <a:solidFill>
                  <a:schemeClr val="tx1"/>
                </a:solidFill>
                <a:effectLst/>
                <a:latin typeface="Arial" pitchFamily="100" charset="0"/>
                <a:ea typeface="MS PGothic" pitchFamily="34" charset="-128"/>
                <a:cs typeface="ＭＳ Ｐゴシック" charset="0"/>
              </a:rPr>
              <a:t>The second fundamental type processing structure is interrupt driven. In this case, the hardware device being controlled (e.g., a UART peripheral) will cause a hardware interrupt to occur whenever it needs to be serviced, at which point, the processor can an interrupt service routine. </a:t>
            </a:r>
            <a:r>
              <a:rPr lang="en-US" sz="1200" b="0" i="0" kern="1200" dirty="0">
                <a:solidFill>
                  <a:schemeClr val="tx1"/>
                </a:solidFill>
                <a:effectLst/>
                <a:latin typeface="Arial" pitchFamily="100" charset="0"/>
                <a:ea typeface="MS PGothic" pitchFamily="34" charset="-128"/>
                <a:cs typeface="ＭＳ Ｐゴシック" charset="0"/>
              </a:rPr>
              <a:t>For example, if we are using</a:t>
            </a:r>
            <a:r>
              <a:rPr lang="en-US" sz="1200" b="0" i="0" kern="1200" baseline="0" dirty="0">
                <a:solidFill>
                  <a:schemeClr val="tx1"/>
                </a:solidFill>
                <a:effectLst/>
                <a:latin typeface="Arial" pitchFamily="100" charset="0"/>
                <a:ea typeface="MS PGothic" pitchFamily="34" charset="-128"/>
                <a:cs typeface="ＭＳ Ｐゴシック" charset="0"/>
              </a:rPr>
              <a:t> this processing structure to display a number counting up every second, all we need to do is configure the timer peripheral to generate an interrupt every second; the processor will run specific code (interrupt service routine: ISR) in response to display the number on a monitor or other display device. The interrupt driven approach is more efficient, as code runs only when necessary. It is also fast, as ISR response time does not depend on most other processing. In addition, code modules can be developed independently.</a:t>
            </a:r>
          </a:p>
          <a:p>
            <a:endParaRPr lang="en-US" sz="1200" b="0" i="0" u="none" strike="noStrike" kern="1200" baseline="0" dirty="0">
              <a:solidFill>
                <a:schemeClr val="tx1"/>
              </a:solidFill>
              <a:latin typeface="Arial" pitchFamily="100" charset="0"/>
              <a:ea typeface="MS PGothic" pitchFamily="34" charset="-128"/>
              <a:cs typeface="ＭＳ Ｐゴシック" charset="0"/>
            </a:endParaRPr>
          </a:p>
          <a:p>
            <a:r>
              <a:rPr lang="en-US" sz="1200" b="0" i="0" u="none" strike="noStrike" kern="1200" baseline="0" dirty="0">
                <a:solidFill>
                  <a:schemeClr val="tx1"/>
                </a:solidFill>
                <a:latin typeface="Arial" pitchFamily="100" charset="0"/>
                <a:ea typeface="MS PGothic" pitchFamily="34" charset="-128"/>
                <a:cs typeface="ＭＳ Ｐゴシック" charset="0"/>
              </a:rPr>
              <a:t>This approach is particularly useful in low power applications, as the processor can enter sleep mode when no processing is required.</a:t>
            </a:r>
            <a:endParaRPr lang="en-US" sz="1200" b="0" i="0" kern="1200" baseline="0" dirty="0">
              <a:solidFill>
                <a:schemeClr val="tx1"/>
              </a:solidFill>
              <a:effectLst/>
              <a:latin typeface="Arial" pitchFamily="100" charset="0"/>
              <a:ea typeface="MS PGothic" pitchFamily="34" charset="-128"/>
              <a:cs typeface="ＭＳ Ｐゴシック" charset="0"/>
            </a:endParaRP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19</a:t>
            </a:fld>
            <a:endParaRPr lang="en-US" altLang="en-US" dirty="0"/>
          </a:p>
        </p:txBody>
      </p:sp>
    </p:spTree>
    <p:extLst>
      <p:ext uri="{BB962C8B-B14F-4D97-AF65-F5344CB8AC3E}">
        <p14:creationId xmlns:p14="http://schemas.microsoft.com/office/powerpoint/2010/main" val="4091422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a:t>
            </a:r>
            <a:r>
              <a:rPr lang="en-GB" baseline="0" dirty="0"/>
              <a:t> reduce power consumption, you can use the power saving features of both the hardware and software parts of the system. On the software side, you </a:t>
            </a:r>
            <a:r>
              <a:rPr lang="en-GB" dirty="0"/>
              <a:t>can</a:t>
            </a:r>
            <a:r>
              <a:rPr lang="en-GB" baseline="0" dirty="0"/>
              <a:t> c</a:t>
            </a:r>
            <a:r>
              <a:rPr lang="en-GB" dirty="0"/>
              <a:t>hange your code structure and make it an interrupt-driven application; for example, in the Snake game,</a:t>
            </a:r>
            <a:r>
              <a:rPr lang="en-GB" baseline="0" dirty="0"/>
              <a:t> t</a:t>
            </a:r>
            <a:r>
              <a:rPr lang="en-GB" dirty="0"/>
              <a:t>he movement of the snake can be triggered by the interrupt from the timer.</a:t>
            </a:r>
            <a:r>
              <a:rPr lang="en-GB" baseline="0" dirty="0"/>
              <a:t> You can also u</a:t>
            </a:r>
            <a:r>
              <a:rPr lang="en-GB" dirty="0"/>
              <a:t>se UART interrupt to receive commands from the keyboard.</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20</a:t>
            </a:fld>
            <a:endParaRPr lang="en-US" altLang="en-US" dirty="0"/>
          </a:p>
        </p:txBody>
      </p:sp>
    </p:spTree>
    <p:extLst>
      <p:ext uri="{BB962C8B-B14F-4D97-AF65-F5344CB8AC3E}">
        <p14:creationId xmlns:p14="http://schemas.microsoft.com/office/powerpoint/2010/main" val="21215392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21</a:t>
            </a:fld>
            <a:endParaRPr lang="en-US" altLang="en-US" dirty="0"/>
          </a:p>
        </p:txBody>
      </p:sp>
    </p:spTree>
    <p:extLst>
      <p:ext uri="{BB962C8B-B14F-4D97-AF65-F5344CB8AC3E}">
        <p14:creationId xmlns:p14="http://schemas.microsoft.com/office/powerpoint/2010/main" val="3764721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1800"/>
              </a:spcBef>
              <a:spcAft>
                <a:spcPct val="0"/>
              </a:spcAft>
              <a:buClrTx/>
              <a:buSzTx/>
              <a:buFontTx/>
              <a:buNone/>
              <a:tabLst/>
              <a:defRPr/>
            </a:pPr>
            <a:endParaRPr lang="en-GB" sz="1200" kern="1200" dirty="0">
              <a:solidFill>
                <a:schemeClr val="tx1"/>
              </a:solidFill>
              <a:effectLst/>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4</a:t>
            </a:fld>
            <a:endParaRPr lang="en-US" altLang="en-US" dirty="0"/>
          </a:p>
        </p:txBody>
      </p:sp>
    </p:spTree>
    <p:extLst>
      <p:ext uri="{BB962C8B-B14F-4D97-AF65-F5344CB8AC3E}">
        <p14:creationId xmlns:p14="http://schemas.microsoft.com/office/powerpoint/2010/main" val="1809492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In this module, we will develop a simple API for application development.</a:t>
            </a:r>
            <a:r>
              <a:rPr lang="en-GB" sz="1200" baseline="0" dirty="0"/>
              <a:t> </a:t>
            </a:r>
            <a:r>
              <a:rPr lang="en-GB" sz="1200" dirty="0"/>
              <a:t>The API can provide generic, easy-to-use functions for the end-user by combining the functions of both CMSIS and peripheral drivers. For example, we can have a SoC initialization function to reset both the processor and the peripherals.</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5</a:t>
            </a:fld>
            <a:endParaRPr lang="en-US" altLang="en-US" dirty="0"/>
          </a:p>
        </p:txBody>
      </p:sp>
    </p:spTree>
    <p:extLst>
      <p:ext uri="{BB962C8B-B14F-4D97-AF65-F5344CB8AC3E}">
        <p14:creationId xmlns:p14="http://schemas.microsoft.com/office/powerpoint/2010/main" val="3270440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use</a:t>
            </a:r>
            <a:r>
              <a:rPr lang="en-GB" baseline="0" dirty="0"/>
              <a:t> of </a:t>
            </a:r>
            <a:r>
              <a:rPr lang="en-GB" dirty="0"/>
              <a:t>APIs has </a:t>
            </a:r>
            <a:r>
              <a:rPr lang="en-GB" baseline="0" dirty="0"/>
              <a:t>a number of advantages over low-level programming, such as h</a:t>
            </a:r>
            <a:r>
              <a:rPr lang="en-GB" dirty="0"/>
              <a:t>igh-level generic functions that are not specific to hardware, are easy-to-use,</a:t>
            </a:r>
            <a:r>
              <a:rPr lang="en-GB" baseline="0" dirty="0"/>
              <a:t> and lead to h</a:t>
            </a:r>
            <a:r>
              <a:rPr lang="en-GB" dirty="0"/>
              <a:t>igh programming efficiency. However, while becoming generic, some hardware-dependent functions may still need to be specified by the user.</a:t>
            </a:r>
            <a:r>
              <a:rPr lang="en-GB" baseline="0" dirty="0"/>
              <a:t> </a:t>
            </a:r>
            <a:r>
              <a:rPr lang="en-GB" dirty="0"/>
              <a:t>For example, for the function “printf(),” we usually need to specify which device to print to, for e.g., UART or VGA.</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6</a:t>
            </a:fld>
            <a:endParaRPr lang="en-US" altLang="en-US" dirty="0"/>
          </a:p>
        </p:txBody>
      </p:sp>
    </p:spTree>
    <p:extLst>
      <p:ext uri="{BB962C8B-B14F-4D97-AF65-F5344CB8AC3E}">
        <p14:creationId xmlns:p14="http://schemas.microsoft.com/office/powerpoint/2010/main" val="950021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allow users to specify some necessary low-level features, many APIs offer call-back functions.</a:t>
            </a:r>
            <a:r>
              <a:rPr lang="en-GB" baseline="0" dirty="0"/>
              <a:t> A call-back function can be any function that is passed to another function (the calling function) as a variable. The calling function typically executes the call-back function in response to an event such as an interruption signal. </a:t>
            </a:r>
            <a:r>
              <a:rPr lang="en-GB" dirty="0"/>
              <a:t>This</a:t>
            </a:r>
            <a:r>
              <a:rPr lang="en-GB" baseline="0" dirty="0"/>
              <a:t> </a:t>
            </a:r>
            <a:r>
              <a:rPr lang="en-GB" dirty="0"/>
              <a:t>enables users to control or specify the low-level hardware device in their application code</a:t>
            </a:r>
            <a:r>
              <a:rPr lang="en-GB" baseline="0" dirty="0"/>
              <a:t> in the </a:t>
            </a:r>
            <a:r>
              <a:rPr lang="en-GB" dirty="0"/>
              <a:t>call-back function. The latter are typically</a:t>
            </a:r>
            <a:r>
              <a:rPr lang="en-GB" baseline="0" dirty="0"/>
              <a:t> </a:t>
            </a:r>
            <a:r>
              <a:rPr lang="en-GB" dirty="0"/>
              <a:t>accessible in the application program, where users can modify or write their own code.</a:t>
            </a:r>
            <a:r>
              <a:rPr lang="en-GB" baseline="0" dirty="0"/>
              <a:t> In all cases, the </a:t>
            </a:r>
            <a:r>
              <a:rPr lang="en-GB" dirty="0"/>
              <a:t>intention is to specify a function or subroutine as an entity that is, depending on the language, more or less similar to a variable.</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7</a:t>
            </a:fld>
            <a:endParaRPr lang="en-US" altLang="en-US" dirty="0"/>
          </a:p>
        </p:txBody>
      </p:sp>
    </p:spTree>
    <p:extLst>
      <p:ext uri="{BB962C8B-B14F-4D97-AF65-F5344CB8AC3E}">
        <p14:creationId xmlns:p14="http://schemas.microsoft.com/office/powerpoint/2010/main" val="2265892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a:t>Similar to the call-back functions, in μVision development tools, we use a “retarget.c” file to define these hardware-dependent functions, such as the “printf” function.</a:t>
            </a:r>
            <a:r>
              <a:rPr lang="en-GB" baseline="0" dirty="0"/>
              <a:t> The table here demonstrates a number of C library retargets. </a:t>
            </a:r>
            <a:r>
              <a:rPr lang="en-GB" b="0" baseline="0" dirty="0"/>
              <a:t>The first is </a:t>
            </a:r>
            <a:r>
              <a:rPr lang="en-GB" sz="1200" b="0" i="0" kern="1200" dirty="0">
                <a:solidFill>
                  <a:schemeClr val="tx1"/>
                </a:solidFill>
                <a:effectLst/>
                <a:latin typeface="Arial" pitchFamily="100" charset="0"/>
                <a:ea typeface="MS PGothic" pitchFamily="34" charset="-128"/>
                <a:cs typeface="ＭＳ Ｐゴシック" charset="0"/>
              </a:rPr>
              <a:t>int fputc(int char, FILE *f), which writes a character to a specified location (FILE *f) and</a:t>
            </a:r>
            <a:r>
              <a:rPr lang="en-GB" sz="1200" b="0" i="0" kern="1200" baseline="0" dirty="0">
                <a:solidFill>
                  <a:schemeClr val="tx1"/>
                </a:solidFill>
                <a:effectLst/>
                <a:latin typeface="Arial" pitchFamily="100" charset="0"/>
                <a:ea typeface="MS PGothic" pitchFamily="34" charset="-128"/>
                <a:cs typeface="ＭＳ Ｐゴシック" charset="0"/>
              </a:rPr>
              <a:t> increments the pointer to the FILE object. If the same character is returned, this means there was no execution error; if the EOF is returned, it means an error has occurred. </a:t>
            </a:r>
            <a:endParaRPr lang="en-GB"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Arial" pitchFamily="100" charset="0"/>
                <a:ea typeface="MS PGothic" pitchFamily="34" charset="-128"/>
                <a:cs typeface="ＭＳ Ｐゴシック" charset="0"/>
              </a:rPr>
              <a:t>The second </a:t>
            </a:r>
            <a:r>
              <a:rPr lang="en-GB" sz="1200" b="0" i="0" kern="1200" baseline="0" dirty="0">
                <a:solidFill>
                  <a:schemeClr val="tx1"/>
                </a:solidFill>
                <a:effectLst/>
                <a:latin typeface="Arial" pitchFamily="100" charset="0"/>
                <a:ea typeface="MS PGothic" pitchFamily="34" charset="-128"/>
                <a:cs typeface="ＭＳ Ｐゴシック" charset="0"/>
              </a:rPr>
              <a:t>is </a:t>
            </a:r>
            <a:r>
              <a:rPr lang="en-GB" sz="1200" b="0" i="0" kern="1200" dirty="0">
                <a:solidFill>
                  <a:schemeClr val="tx1"/>
                </a:solidFill>
                <a:effectLst/>
                <a:latin typeface="Arial" pitchFamily="100" charset="0"/>
                <a:ea typeface="MS PGothic" pitchFamily="34" charset="-128"/>
                <a:cs typeface="ＭＳ Ｐゴシック" charset="0"/>
              </a:rPr>
              <a:t> int fgetc(FILE *f), which reads a character from a specified location (FILE *f) and</a:t>
            </a:r>
            <a:r>
              <a:rPr lang="en-GB" sz="1200" b="0" i="0" kern="1200" baseline="0" dirty="0">
                <a:solidFill>
                  <a:schemeClr val="tx1"/>
                </a:solidFill>
                <a:effectLst/>
                <a:latin typeface="Arial" pitchFamily="100" charset="0"/>
                <a:ea typeface="MS PGothic" pitchFamily="34" charset="-128"/>
                <a:cs typeface="ＭＳ Ｐゴシック" charset="0"/>
              </a:rPr>
              <a:t> increments the pointer to the FILE object. If the same read character is returned, this means there was no execution error; if the EOF is returned, it means either an error has occurred or the pointer has reached the end of the file.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baseline="0" dirty="0">
                <a:solidFill>
                  <a:schemeClr val="tx1"/>
                </a:solidFill>
                <a:effectLst/>
                <a:latin typeface="Arial" pitchFamily="100" charset="0"/>
                <a:ea typeface="MS PGothic" pitchFamily="34" charset="-128"/>
                <a:cs typeface="ＭＳ Ｐゴシック" charset="0"/>
              </a:rPr>
              <a:t>The third function is called the</a:t>
            </a:r>
            <a:r>
              <a:rPr lang="en-GB" sz="1200" b="0" i="0" kern="1200" dirty="0">
                <a:solidFill>
                  <a:schemeClr val="tx1"/>
                </a:solidFill>
                <a:effectLst/>
                <a:latin typeface="Arial" pitchFamily="100" charset="0"/>
                <a:ea typeface="MS PGothic" pitchFamily="34" charset="-128"/>
                <a:cs typeface="ＭＳ Ｐゴシック" charset="0"/>
              </a:rPr>
              <a:t> int ferror(FILE *stream), which checks the error indicator for the given stream (f). It returns a non-zero</a:t>
            </a:r>
            <a:r>
              <a:rPr lang="en-GB" sz="1200" b="0" i="0" kern="1200" baseline="0" dirty="0">
                <a:solidFill>
                  <a:schemeClr val="tx1"/>
                </a:solidFill>
                <a:effectLst/>
                <a:latin typeface="Arial" pitchFamily="100" charset="0"/>
                <a:ea typeface="MS PGothic" pitchFamily="34" charset="-128"/>
                <a:cs typeface="ＭＳ Ｐゴシック" charset="0"/>
              </a:rPr>
              <a:t> value if the error indicator associated with the team(f) is set; otherwise, it returns a zero.</a:t>
            </a:r>
            <a:endParaRPr lang="en-GB" sz="1200" b="0" i="0" kern="1200" dirty="0">
              <a:solidFill>
                <a:schemeClr val="tx1"/>
              </a:solidFill>
              <a:effectLst/>
              <a:latin typeface="Arial" pitchFamily="100" charset="0"/>
              <a:ea typeface="MS PGothic" pitchFamily="34" charset="-128"/>
              <a:cs typeface="ＭＳ Ｐゴシック"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Arial" pitchFamily="100" charset="0"/>
                <a:ea typeface="MS PGothic" pitchFamily="34" charset="-128"/>
                <a:cs typeface="ＭＳ Ｐゴシック" charset="0"/>
              </a:rPr>
              <a:t>Another</a:t>
            </a:r>
            <a:r>
              <a:rPr lang="en-GB" sz="1200" b="0" i="0" kern="1200" baseline="0" dirty="0">
                <a:solidFill>
                  <a:schemeClr val="tx1"/>
                </a:solidFill>
                <a:effectLst/>
                <a:latin typeface="Arial" pitchFamily="100" charset="0"/>
                <a:ea typeface="MS PGothic" pitchFamily="34" charset="-128"/>
                <a:cs typeface="ＭＳ Ｐゴシック" charset="0"/>
              </a:rPr>
              <a:t> retarget function is </a:t>
            </a:r>
            <a:r>
              <a:rPr lang="en-GB" sz="1200" b="0" dirty="0"/>
              <a:t>void _sys_exit(int return_code), which is the</a:t>
            </a:r>
            <a:r>
              <a:rPr lang="en-GB" sz="1200" b="0" baseline="0" dirty="0"/>
              <a:t> library exit function. A</a:t>
            </a:r>
            <a:r>
              <a:rPr lang="en-GB" sz="1200" b="0" dirty="0"/>
              <a:t>ll exits from the library eventually call _sys_exit().</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8</a:t>
            </a:fld>
            <a:endParaRPr lang="en-US" altLang="en-US" dirty="0"/>
          </a:p>
        </p:txBody>
      </p:sp>
    </p:spTree>
    <p:extLst>
      <p:ext uri="{BB962C8B-B14F-4D97-AF65-F5344CB8AC3E}">
        <p14:creationId xmlns:p14="http://schemas.microsoft.com/office/powerpoint/2010/main" val="1719089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baseline="0" dirty="0"/>
              <a:t>In the first example, we can see how to use the fput and fget retarget functions to write and read a character to/from the UART. The second example shows how to retarget the output console to VGA.</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9</a:t>
            </a:fld>
            <a:endParaRPr lang="en-US" altLang="en-US" dirty="0"/>
          </a:p>
        </p:txBody>
      </p:sp>
    </p:spTree>
    <p:extLst>
      <p:ext uri="{BB962C8B-B14F-4D97-AF65-F5344CB8AC3E}">
        <p14:creationId xmlns:p14="http://schemas.microsoft.com/office/powerpoint/2010/main" val="3225800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800"/>
              </a:spcBef>
            </a:pPr>
            <a:r>
              <a:rPr lang="en-GB" dirty="0"/>
              <a:t>In</a:t>
            </a:r>
            <a:r>
              <a:rPr lang="en-GB" baseline="0" dirty="0"/>
              <a:t> addition to the retarget functions that we have discussed, API includes many other functions that </a:t>
            </a:r>
            <a:r>
              <a:rPr lang="en-GB" sz="2000" dirty="0"/>
              <a:t>ease our application development in a variety of ways, such as:</a:t>
            </a:r>
          </a:p>
          <a:p>
            <a:pPr marL="0" indent="0">
              <a:spcBef>
                <a:spcPts val="1800"/>
              </a:spcBef>
              <a:buFont typeface="Arial" panose="020B0604020202020204" pitchFamily="34" charset="0"/>
              <a:buNone/>
            </a:pPr>
            <a:r>
              <a:rPr lang="en-GB" sz="1800" dirty="0"/>
              <a:t>Less development time, hence higher productivity</a:t>
            </a:r>
          </a:p>
          <a:p>
            <a:pPr marL="0" lvl="0" indent="0">
              <a:spcBef>
                <a:spcPts val="1800"/>
              </a:spcBef>
              <a:buFont typeface="Arial" panose="020B0604020202020204" pitchFamily="34" charset="0"/>
              <a:buNone/>
            </a:pPr>
            <a:r>
              <a:rPr lang="en-GB" sz="1800" dirty="0"/>
              <a:t>Easy to read and be reused by any other user</a:t>
            </a:r>
          </a:p>
          <a:p>
            <a:pPr marL="0" lvl="0" indent="0">
              <a:spcBef>
                <a:spcPts val="1800"/>
              </a:spcBef>
              <a:buFont typeface="Arial" panose="020B0604020202020204" pitchFamily="34" charset="0"/>
              <a:buNone/>
            </a:pPr>
            <a:r>
              <a:rPr lang="en-GB" sz="1800" dirty="0"/>
              <a:t>Better code density, since most libraries are carefully designed and coded by experts</a:t>
            </a:r>
          </a:p>
          <a:p>
            <a:pPr marL="0" lvl="0" indent="0">
              <a:spcBef>
                <a:spcPts val="1800"/>
              </a:spcBef>
              <a:buFont typeface="Arial" panose="020B0604020202020204" pitchFamily="34" charset="0"/>
              <a:buNone/>
            </a:pPr>
            <a:r>
              <a:rPr lang="en-GB" sz="1800" dirty="0"/>
              <a:t>Better performance (efficient coding)</a:t>
            </a:r>
          </a:p>
          <a:p>
            <a:pPr marL="0" lvl="0" indent="0">
              <a:spcBef>
                <a:spcPts val="1800"/>
              </a:spcBef>
              <a:buFont typeface="Arial" panose="020B0604020202020204" pitchFamily="34" charset="0"/>
              <a:buNone/>
            </a:pPr>
            <a:r>
              <a:rPr lang="en-GB" sz="1800" dirty="0"/>
              <a:t>Portable from device to device</a:t>
            </a:r>
          </a:p>
          <a:p>
            <a:pPr marL="0" lvl="0" indent="0">
              <a:spcBef>
                <a:spcPts val="1800"/>
              </a:spcBef>
              <a:buFont typeface="Arial" panose="020B0604020202020204" pitchFamily="34" charset="0"/>
              <a:buNone/>
            </a:pPr>
            <a:r>
              <a:rPr lang="en-GB" sz="1800" dirty="0"/>
              <a:t>Easy to maintain and upgrade</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10</a:t>
            </a:fld>
            <a:endParaRPr lang="en-US" altLang="en-US" dirty="0"/>
          </a:p>
        </p:txBody>
      </p:sp>
    </p:spTree>
    <p:extLst>
      <p:ext uri="{BB962C8B-B14F-4D97-AF65-F5344CB8AC3E}">
        <p14:creationId xmlns:p14="http://schemas.microsoft.com/office/powerpoint/2010/main" val="163934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11</a:t>
            </a:fld>
            <a:endParaRPr lang="en-US" altLang="en-US" dirty="0"/>
          </a:p>
        </p:txBody>
      </p:sp>
    </p:spTree>
    <p:extLst>
      <p:ext uri="{BB962C8B-B14F-4D97-AF65-F5344CB8AC3E}">
        <p14:creationId xmlns:p14="http://schemas.microsoft.com/office/powerpoint/2010/main" val="27892723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F0F991D-FCA4-4B63-990A-F6816AD19558}"/>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A156D165-7270-40C4-88D8-90852D96F75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8AD9B17F-0E30-4ADC-88D4-20A157463F8E}"/>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CD4279F1-F98A-4D42-BE2C-F6824E400D1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FBDD11B8-AE29-46D7-AA16-FC0782F0224C}"/>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152EDD9-932E-446C-B0D1-08200969EF9A}"/>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0A8448B8-61E4-4D23-9334-33FE7B6C6659}"/>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F4378299-CD03-4252-AFFD-BC205B792D81}"/>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011A3030-FB66-4CA3-A565-EB5EEB758B3F}"/>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853C1CC1-ADAC-4345-8FD5-7780D35BE3C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4595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CEC54C1-485F-40D2-B042-79849DAFE15A}"/>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Edit Master text styles</a:t>
            </a:r>
          </a:p>
        </p:txBody>
      </p:sp>
      <p:sp>
        <p:nvSpPr>
          <p:cNvPr id="9" name="Text Placeholder 131">
            <a:extLst/>
          </p:cNvPr>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4" name="Content Placeholder 3">
            <a:extLst/>
          </p:cNvPr>
          <p:cNvSpPr>
            <a:spLocks noGrp="1"/>
          </p:cNvSpPr>
          <p:nvPr>
            <p:ph sz="quarter" idx="19"/>
          </p:nvPr>
        </p:nvSpPr>
        <p:spPr>
          <a:xfrm>
            <a:off x="492125" y="2361952"/>
            <a:ext cx="5332941" cy="3605743"/>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a:extLst/>
          </p:cNvPr>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8" name="Content Placeholder 7">
            <a:extLst/>
          </p:cNvPr>
          <p:cNvSpPr>
            <a:spLocks noGrp="1"/>
          </p:cNvSpPr>
          <p:nvPr>
            <p:ph sz="quarter" idx="20"/>
          </p:nvPr>
        </p:nvSpPr>
        <p:spPr>
          <a:xfrm>
            <a:off x="6341534" y="2362483"/>
            <a:ext cx="5331354" cy="3605212"/>
          </a:xfr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95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ECD41E8-8F7A-4802-BD8A-6CACEC985F17}"/>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AC4DA0A3-5394-4DD3-8DBF-449419EB9BEC}"/>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2575E8-95EA-447D-9561-5F51443D866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2373786"/>
            <a:ext cx="3359281" cy="3605945"/>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p:txBody>
      </p:sp>
      <p:sp>
        <p:nvSpPr>
          <p:cNvPr id="100" name="Text Placeholder 131">
            <a:extLst/>
          </p:cNvPr>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3" name="Text Placeholder 2">
            <a:extLst/>
          </p:cNvPr>
          <p:cNvSpPr>
            <a:spLocks noGrp="1"/>
          </p:cNvSpPr>
          <p:nvPr>
            <p:ph idx="17"/>
          </p:nvPr>
        </p:nvSpPr>
        <p:spPr>
          <a:xfrm>
            <a:off x="4444207" y="2373786"/>
            <a:ext cx="3359281" cy="3605945"/>
          </a:xfrm>
          <a:prstGeom prst="rect">
            <a:avLst/>
          </a:prstGeom>
        </p:spPr>
        <p:txBody>
          <a:bodyPr/>
          <a:lstStyle>
            <a:lvl1pPr marL="0" indent="0">
              <a:buNone/>
              <a:defRPr/>
            </a:lvl1pPr>
          </a:lstStyle>
          <a:p>
            <a:pPr lvl="0"/>
            <a:r>
              <a:rPr lang="en-US"/>
              <a:t>Edit Master text styles</a:t>
            </a:r>
          </a:p>
          <a:p>
            <a:pPr lvl="1"/>
            <a:r>
              <a:rPr lang="en-US"/>
              <a:t>Second level</a:t>
            </a:r>
          </a:p>
        </p:txBody>
      </p:sp>
      <p:sp>
        <p:nvSpPr>
          <p:cNvPr id="14" name="Text Placeholder 2">
            <a:extLst/>
          </p:cNvPr>
          <p:cNvSpPr>
            <a:spLocks noGrp="1"/>
          </p:cNvSpPr>
          <p:nvPr>
            <p:ph idx="18"/>
          </p:nvPr>
        </p:nvSpPr>
        <p:spPr>
          <a:xfrm>
            <a:off x="8300113" y="2373786"/>
            <a:ext cx="3359281" cy="3605945"/>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
        <p:nvSpPr>
          <p:cNvPr id="15" name="Text Placeholder 131">
            <a:extLst/>
          </p:cNvPr>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6" name="Text Placeholder 131">
            <a:extLst/>
          </p:cNvPr>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Tree>
    <p:extLst>
      <p:ext uri="{BB962C8B-B14F-4D97-AF65-F5344CB8AC3E}">
        <p14:creationId xmlns:p14="http://schemas.microsoft.com/office/powerpoint/2010/main" val="294938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F5E88F4-34BF-4FB5-900D-00FBACE9F35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47" name="Text Placeholder 2">
            <a:extLst/>
          </p:cNvPr>
          <p:cNvSpPr>
            <a:spLocks noGrp="1"/>
          </p:cNvSpPr>
          <p:nvPr>
            <p:ph idx="14"/>
          </p:nvPr>
        </p:nvSpPr>
        <p:spPr>
          <a:xfrm>
            <a:off x="3369738" y="1631112"/>
            <a:ext cx="8303150"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a:extLst/>
          </p:cNvPr>
          <p:cNvSpPr>
            <a:spLocks noGrp="1"/>
          </p:cNvSpPr>
          <p:nvPr>
            <p:ph idx="1"/>
          </p:nvPr>
        </p:nvSpPr>
        <p:spPr>
          <a:xfrm>
            <a:off x="492789" y="1631112"/>
            <a:ext cx="2606011" cy="4086426"/>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67163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CCBF85B-6B38-418B-B229-63FD770EDEA7}"/>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4" name="Content Placeholder 3">
            <a:extLst/>
          </p:cNvPr>
          <p:cNvSpPr>
            <a:spLocks noGrp="1"/>
          </p:cNvSpPr>
          <p:nvPr>
            <p:ph sz="quarter" idx="14"/>
          </p:nvPr>
        </p:nvSpPr>
        <p:spPr>
          <a:xfrm>
            <a:off x="492125" y="1746560"/>
            <a:ext cx="8305669" cy="4086428"/>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p:cNvPr>
          <p:cNvSpPr>
            <a:spLocks noGrp="1"/>
          </p:cNvSpPr>
          <p:nvPr>
            <p:ph sz="quarter" idx="15"/>
          </p:nvPr>
        </p:nvSpPr>
        <p:spPr>
          <a:xfrm>
            <a:off x="9037638" y="1746560"/>
            <a:ext cx="2635250" cy="4086428"/>
          </a:xfr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81196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14A2708-7A8B-4D20-8225-CD1C8C761ACF}"/>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EB25F9CF-0B60-43CC-9056-F30880901E51}"/>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A81E11-C818-456E-B39B-0D107A2FB43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18" name="Text Placeholder 131">
            <a:extLst/>
          </p:cNvPr>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9" name="Text Placeholder 131">
            <a:extLst/>
          </p:cNvPr>
          <p:cNvSpPr>
            <a:spLocks noGrp="1"/>
          </p:cNvSpPr>
          <p:nvPr>
            <p:ph type="body" sz="quarter" idx="17"/>
          </p:nvPr>
        </p:nvSpPr>
        <p:spPr>
          <a:xfrm>
            <a:off x="4416027"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20" name="Text Placeholder 131">
            <a:extLst/>
          </p:cNvPr>
          <p:cNvSpPr>
            <a:spLocks noGrp="1"/>
          </p:cNvSpPr>
          <p:nvPr>
            <p:ph type="body" sz="quarter" idx="18"/>
          </p:nvPr>
        </p:nvSpPr>
        <p:spPr>
          <a:xfrm>
            <a:off x="8306264"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4" name="Content Placeholder 3">
            <a:extLst/>
          </p:cNvPr>
          <p:cNvSpPr>
            <a:spLocks noGrp="1"/>
          </p:cNvSpPr>
          <p:nvPr>
            <p:ph sz="quarter" idx="19"/>
          </p:nvPr>
        </p:nvSpPr>
        <p:spPr>
          <a:xfrm>
            <a:off x="492125" y="2323016"/>
            <a:ext cx="3359945" cy="3608590"/>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6" name="Content Placeholder 5">
            <a:extLst/>
          </p:cNvPr>
          <p:cNvSpPr>
            <a:spLocks noGrp="1"/>
          </p:cNvSpPr>
          <p:nvPr>
            <p:ph sz="quarter" idx="20"/>
          </p:nvPr>
        </p:nvSpPr>
        <p:spPr>
          <a:xfrm>
            <a:off x="4416027" y="2323016"/>
            <a:ext cx="3359548"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9" name="Content Placeholder 8">
            <a:extLst/>
          </p:cNvPr>
          <p:cNvSpPr>
            <a:spLocks noGrp="1"/>
          </p:cNvSpPr>
          <p:nvPr>
            <p:ph sz="quarter" idx="21"/>
          </p:nvPr>
        </p:nvSpPr>
        <p:spPr>
          <a:xfrm>
            <a:off x="8306264" y="2323016"/>
            <a:ext cx="3360274"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497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6" name="Picture Placeholder 5">
            <a:extLst/>
          </p:cNvPr>
          <p:cNvSpPr>
            <a:spLocks noGrp="1"/>
          </p:cNvSpPr>
          <p:nvPr>
            <p:ph type="pic" sz="quarter" idx="17"/>
          </p:nvPr>
        </p:nvSpPr>
        <p:spPr>
          <a:xfrm>
            <a:off x="3354388" y="1671610"/>
            <a:ext cx="2606675" cy="1953683"/>
          </a:xfrm>
        </p:spPr>
        <p:txBody>
          <a:bodyPr/>
          <a:lstStyle>
            <a:lvl1pPr marL="0" indent="0">
              <a:buNone/>
              <a:defRPr/>
            </a:lvl1pPr>
          </a:lstStyle>
          <a:p>
            <a:pPr lvl="0"/>
            <a:r>
              <a:rPr lang="en-US" noProof="0" dirty="0"/>
              <a:t>Click icon to add picture</a:t>
            </a:r>
          </a:p>
        </p:txBody>
      </p:sp>
      <p:sp>
        <p:nvSpPr>
          <p:cNvPr id="104" name="Picture Placeholder 5">
            <a:extLst/>
          </p:cNvPr>
          <p:cNvSpPr>
            <a:spLocks noGrp="1"/>
          </p:cNvSpPr>
          <p:nvPr>
            <p:ph type="pic" sz="quarter" idx="18"/>
          </p:nvPr>
        </p:nvSpPr>
        <p:spPr>
          <a:xfrm>
            <a:off x="3354388" y="3809037"/>
            <a:ext cx="2606675" cy="1953683"/>
          </a:xfrm>
        </p:spPr>
        <p:txBody>
          <a:bodyPr/>
          <a:lstStyle>
            <a:lvl1pPr marL="0" indent="0">
              <a:buNone/>
              <a:defRPr/>
            </a:lvl1pPr>
          </a:lstStyle>
          <a:p>
            <a:pPr lvl="0"/>
            <a:r>
              <a:rPr lang="en-US" noProof="0" dirty="0"/>
              <a:t>Click icon to add picture</a:t>
            </a:r>
          </a:p>
        </p:txBody>
      </p:sp>
      <p:sp>
        <p:nvSpPr>
          <p:cNvPr id="105" name="Picture Placeholder 5">
            <a:extLst/>
          </p:cNvPr>
          <p:cNvSpPr>
            <a:spLocks noGrp="1"/>
          </p:cNvSpPr>
          <p:nvPr>
            <p:ph type="pic" sz="quarter" idx="19"/>
          </p:nvPr>
        </p:nvSpPr>
        <p:spPr>
          <a:xfrm>
            <a:off x="9066213" y="1671610"/>
            <a:ext cx="2606675" cy="1953683"/>
          </a:xfrm>
        </p:spPr>
        <p:txBody>
          <a:bodyPr/>
          <a:lstStyle>
            <a:lvl1pPr marL="0" indent="0">
              <a:buNone/>
              <a:defRPr/>
            </a:lvl1pPr>
          </a:lstStyle>
          <a:p>
            <a:pPr lvl="0"/>
            <a:r>
              <a:rPr lang="en-US" noProof="0" dirty="0"/>
              <a:t>Click icon to add picture</a:t>
            </a:r>
          </a:p>
        </p:txBody>
      </p:sp>
      <p:sp>
        <p:nvSpPr>
          <p:cNvPr id="106" name="Picture Placeholder 5">
            <a:extLst/>
          </p:cNvPr>
          <p:cNvSpPr>
            <a:spLocks noGrp="1"/>
          </p:cNvSpPr>
          <p:nvPr>
            <p:ph type="pic" sz="quarter" idx="20"/>
          </p:nvPr>
        </p:nvSpPr>
        <p:spPr>
          <a:xfrm>
            <a:off x="9066213" y="3809037"/>
            <a:ext cx="2606675" cy="1953683"/>
          </a:xfrm>
        </p:spPr>
        <p:txBody>
          <a:bodyPr/>
          <a:lstStyle>
            <a:lvl1pPr marL="0" indent="0">
              <a:buNone/>
              <a:defRPr/>
            </a:lvl1pPr>
          </a:lstStyle>
          <a:p>
            <a:pPr lvl="0"/>
            <a:r>
              <a:rPr lang="en-US" noProof="0" dirty="0"/>
              <a:t>Click icon to add picture</a:t>
            </a:r>
          </a:p>
        </p:txBody>
      </p:sp>
      <p:sp>
        <p:nvSpPr>
          <p:cNvPr id="14" name="Text Placeholder 7">
            <a:extLst/>
          </p:cNvPr>
          <p:cNvSpPr>
            <a:spLocks noGrp="1"/>
          </p:cNvSpPr>
          <p:nvPr>
            <p:ph type="body" sz="quarter" idx="21"/>
          </p:nvPr>
        </p:nvSpPr>
        <p:spPr>
          <a:xfrm>
            <a:off x="492125" y="1671610"/>
            <a:ext cx="2606675" cy="4086225"/>
          </a:xfr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a:extLst/>
          </p:cNvPr>
          <p:cNvSpPr>
            <a:spLocks noGrp="1"/>
          </p:cNvSpPr>
          <p:nvPr>
            <p:ph type="body" sz="quarter" idx="22"/>
          </p:nvPr>
        </p:nvSpPr>
        <p:spPr>
          <a:xfrm>
            <a:off x="6220216" y="1671610"/>
            <a:ext cx="2606675" cy="4086225"/>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66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1671612"/>
            <a:ext cx="5467744"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50" name="Picture Placeholder 5">
            <a:extLst/>
          </p:cNvPr>
          <p:cNvSpPr>
            <a:spLocks noGrp="1"/>
          </p:cNvSpPr>
          <p:nvPr>
            <p:ph type="pic" sz="quarter" idx="17"/>
          </p:nvPr>
        </p:nvSpPr>
        <p:spPr>
          <a:xfrm>
            <a:off x="6211237" y="1671610"/>
            <a:ext cx="5461651" cy="4086427"/>
          </a:xfrm>
        </p:spPr>
        <p:txBody>
          <a:bodyPr/>
          <a:lstStyle>
            <a:lvl1pPr marL="0" indent="0">
              <a:buNone/>
              <a:defRPr/>
            </a:lvl1pPr>
          </a:lstStyle>
          <a:p>
            <a:pPr lvl="0"/>
            <a:r>
              <a:rPr lang="en-US" noProof="0" dirty="0"/>
              <a:t>Click icon to add picture</a:t>
            </a:r>
          </a:p>
        </p:txBody>
      </p:sp>
    </p:spTree>
    <p:extLst>
      <p:ext uri="{BB962C8B-B14F-4D97-AF65-F5344CB8AC3E}">
        <p14:creationId xmlns:p14="http://schemas.microsoft.com/office/powerpoint/2010/main" val="391706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lvl1pPr>
              <a:defRPr>
                <a:latin typeface="+mn-lt"/>
              </a:defRPr>
            </a:lvl1pPr>
          </a:lstStyle>
          <a:p>
            <a:r>
              <a:rPr lang="en-US"/>
              <a:t>Click to edit Master title style</a:t>
            </a:r>
            <a:endParaRPr lang="en-US" dirty="0"/>
          </a:p>
        </p:txBody>
      </p:sp>
      <p:sp>
        <p:nvSpPr>
          <p:cNvPr id="10" name="Table Placeholder 3">
            <a:extLst/>
          </p:cNvPr>
          <p:cNvSpPr>
            <a:spLocks noGrp="1"/>
          </p:cNvSpPr>
          <p:nvPr>
            <p:ph type="tbl" sz="quarter" idx="13"/>
          </p:nvPr>
        </p:nvSpPr>
        <p:spPr>
          <a:xfrm>
            <a:off x="492789" y="1536022"/>
            <a:ext cx="11180867" cy="4087104"/>
          </a:xfrm>
        </p:spPr>
        <p:txBody>
          <a:bodyPr/>
          <a:lstStyle>
            <a:lvl1pPr marL="0" indent="0">
              <a:buNone/>
              <a:defRPr/>
            </a:lvl1pPr>
          </a:lstStyle>
          <a:p>
            <a:pPr lvl="0"/>
            <a:r>
              <a:rPr lang="en-US" noProof="0" dirty="0"/>
              <a:t>Click icon to add table</a:t>
            </a:r>
          </a:p>
        </p:txBody>
      </p:sp>
    </p:spTree>
    <p:extLst>
      <p:ext uri="{BB962C8B-B14F-4D97-AF65-F5344CB8AC3E}">
        <p14:creationId xmlns:p14="http://schemas.microsoft.com/office/powerpoint/2010/main" val="167762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125" y="1745884"/>
            <a:ext cx="11180867" cy="4087104"/>
          </a:xfrm>
          <a:prstGeom prst="rect">
            <a:avLst/>
          </a:prstGeo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731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700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191A9FE-449B-4D65-A314-B50D80F224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384F5AA-5239-4357-B200-8BEED4FBA13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97E2E261-7BED-4DD4-B009-2B25A53A4EBF}"/>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853851FE-FFF1-472C-AEC9-BE3EC0DF692A}"/>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07133448-B5CA-4850-92E8-804B482259E3}"/>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EA04FC3D-FE02-4FF4-BA44-4FA201FDC89D}"/>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1B1EEB9-F737-43CE-9DAF-FD651FCF17F4}"/>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DB146E33-F9AB-4720-97B5-DC431CB6E5F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B1371B1D-E5D0-498C-9B3E-67F1875CD52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48B9274A-2385-4BAC-AD9B-101FD86C1BD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8050" y="1209675"/>
            <a:ext cx="2244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17"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59293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2A34492-F104-49D9-B2A8-5887D4BE4189}"/>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E07034-B01E-4995-A0AB-E9D06DC28C30}"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3" name="Picture 8">
            <a:extLst>
              <a:ext uri="{FF2B5EF4-FFF2-40B4-BE49-F238E27FC236}">
                <a16:creationId xmlns:a16="http://schemas.microsoft.com/office/drawing/2014/main" id="{ECC54FFF-040E-4293-A78C-D12026DB66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74C27F2-5006-428E-B404-DFA19F59A57A}"/>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3D584DE2-3A9D-4119-8B84-79386FA94C59}"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5" name="Rectangle 4">
            <a:extLst>
              <a:ext uri="{FF2B5EF4-FFF2-40B4-BE49-F238E27FC236}">
                <a16:creationId xmlns:a16="http://schemas.microsoft.com/office/drawing/2014/main" id="{45EF4A43-763A-4A78-98FA-A857C8AEB631}"/>
              </a:ext>
            </a:extLst>
          </p:cNvPr>
          <p:cNvSpPr>
            <a:spLocks noChangeArrowheads="1"/>
          </p:cNvSpPr>
          <p:nvPr userDrawn="1"/>
        </p:nvSpPr>
        <p:spPr bwMode="auto">
          <a:xfrm>
            <a:off x="1344613" y="944563"/>
            <a:ext cx="440372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defRPr/>
            </a:pPr>
            <a:r>
              <a:rPr lang="en-US" altLang="en-US" sz="3700" dirty="0">
                <a:solidFill>
                  <a:schemeClr val="bg1"/>
                </a:solidFill>
              </a:rPr>
              <a:t>Thank You!</a:t>
            </a:r>
          </a:p>
          <a:p>
            <a:pPr>
              <a:defRPr/>
            </a:pPr>
            <a:r>
              <a:rPr lang="en-US" altLang="en-US" sz="3700" dirty="0">
                <a:solidFill>
                  <a:schemeClr val="bg1"/>
                </a:solidFill>
              </a:rPr>
              <a:t>Danke!</a:t>
            </a:r>
          </a:p>
          <a:p>
            <a:pPr>
              <a:defRPr/>
            </a:pPr>
            <a:r>
              <a:rPr lang="en-US" altLang="en-US" sz="3700" dirty="0">
                <a:solidFill>
                  <a:schemeClr val="bg1"/>
                </a:solidFill>
              </a:rPr>
              <a:t>Merci!</a:t>
            </a:r>
          </a:p>
          <a:p>
            <a:pPr>
              <a:defRPr/>
            </a:pPr>
            <a:r>
              <a:rPr lang="en-US" altLang="en-US" sz="3700" dirty="0">
                <a:solidFill>
                  <a:schemeClr val="bg1"/>
                </a:solidFill>
              </a:rPr>
              <a:t>谢谢!</a:t>
            </a:r>
          </a:p>
          <a:p>
            <a:pPr>
              <a:defRPr/>
            </a:pPr>
            <a:r>
              <a:rPr lang="en-US" altLang="en-US" sz="3700" dirty="0">
                <a:solidFill>
                  <a:schemeClr val="bg1"/>
                </a:solidFill>
              </a:rPr>
              <a:t>ありがとう!</a:t>
            </a:r>
          </a:p>
          <a:p>
            <a:pPr>
              <a:defRPr/>
            </a:pPr>
            <a:r>
              <a:rPr lang="en-US" altLang="en-US" sz="3700" dirty="0">
                <a:solidFill>
                  <a:schemeClr val="bg1"/>
                </a:solidFill>
              </a:rPr>
              <a:t>Gracias!</a:t>
            </a:r>
          </a:p>
          <a:p>
            <a:pPr>
              <a:defRPr/>
            </a:pPr>
            <a:r>
              <a:rPr lang="en-US" altLang="en-US" sz="3700" dirty="0">
                <a:solidFill>
                  <a:schemeClr val="bg1"/>
                </a:solidFill>
              </a:rPr>
              <a:t>Kiitos!</a:t>
            </a:r>
          </a:p>
          <a:p>
            <a:pPr>
              <a:defRPr/>
            </a:pPr>
            <a:r>
              <a:rPr lang="ko-KR" altLang="en-US" b="1" dirty="0">
                <a:solidFill>
                  <a:schemeClr val="bg1"/>
                </a:solidFill>
              </a:rPr>
              <a:t>감사합니다</a:t>
            </a:r>
            <a:endParaRPr lang="ko-KR" altLang="en-US" dirty="0">
              <a:solidFill>
                <a:schemeClr val="bg1"/>
              </a:solidFill>
            </a:endParaRPr>
          </a:p>
          <a:p>
            <a:pPr>
              <a:defRPr/>
            </a:pPr>
            <a:r>
              <a:rPr lang="hi-IN" dirty="0">
                <a:solidFill>
                  <a:schemeClr val="bg1"/>
                </a:solidFill>
              </a:rPr>
              <a:t>धन्यवाद</a:t>
            </a:r>
          </a:p>
        </p:txBody>
      </p:sp>
      <p:sp>
        <p:nvSpPr>
          <p:cNvPr id="6" name="Rectangle 5">
            <a:extLst>
              <a:ext uri="{FF2B5EF4-FFF2-40B4-BE49-F238E27FC236}">
                <a16:creationId xmlns:a16="http://schemas.microsoft.com/office/drawing/2014/main" id="{9EE0DEA7-43E8-4E8B-BF3B-ECDD1789EFD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EDCEC421-DC18-4F4D-908C-1BDA875A15E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Tree>
    <p:extLst>
      <p:ext uri="{BB962C8B-B14F-4D97-AF65-F5344CB8AC3E}">
        <p14:creationId xmlns:p14="http://schemas.microsoft.com/office/powerpoint/2010/main" val="2898398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60469B51-4F41-474D-899C-9101B8E89B06}"/>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D3C19EB0-1FB8-4B0E-97A7-851B376C9AFB}"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3" name="TextBox 2">
            <a:extLst>
              <a:ext uri="{FF2B5EF4-FFF2-40B4-BE49-F238E27FC236}">
                <a16:creationId xmlns:a16="http://schemas.microsoft.com/office/drawing/2014/main" id="{310E89F6-8B1D-440B-A606-D6472285A2D4}"/>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94E6D76A-D4FF-448C-95E1-0684FC86836B}"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4" name="Rectangle 3">
            <a:extLst>
              <a:ext uri="{FF2B5EF4-FFF2-40B4-BE49-F238E27FC236}">
                <a16:creationId xmlns:a16="http://schemas.microsoft.com/office/drawing/2014/main" id="{5AAB441B-C53F-49CC-9D00-D557A10A485D}"/>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5" name="TextBox 20">
            <a:extLst>
              <a:ext uri="{FF2B5EF4-FFF2-40B4-BE49-F238E27FC236}">
                <a16:creationId xmlns:a16="http://schemas.microsoft.com/office/drawing/2014/main" id="{A67728C3-36B0-449B-A0E3-6FDE16164B47}"/>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6" name="Rectangle 5">
            <a:extLst>
              <a:ext uri="{FF2B5EF4-FFF2-40B4-BE49-F238E27FC236}">
                <a16:creationId xmlns:a16="http://schemas.microsoft.com/office/drawing/2014/main" id="{0B3A1922-DC94-4C4E-B0EB-A17F59FA8DB3}"/>
              </a:ext>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br>
              <a:rPr lang="en-US" altLang="x-none" sz="1200" dirty="0">
                <a:solidFill>
                  <a:schemeClr val="bg1"/>
                </a:solidFill>
              </a:rPr>
            </a:br>
            <a:r>
              <a:rPr lang="en-US" altLang="x-none" sz="1200" dirty="0">
                <a:solidFill>
                  <a:schemeClr val="bg1"/>
                </a:solidFill>
              </a:rPr>
              <a:t>www.arm.com/company/policies/trademarks</a:t>
            </a:r>
          </a:p>
        </p:txBody>
      </p:sp>
      <p:pic>
        <p:nvPicPr>
          <p:cNvPr id="7" name="Picture 12">
            <a:extLst>
              <a:ext uri="{FF2B5EF4-FFF2-40B4-BE49-F238E27FC236}">
                <a16:creationId xmlns:a16="http://schemas.microsoft.com/office/drawing/2014/main" id="{4CAEB61F-5C5B-402E-A3C9-0F328A3DB5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429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71E09E-E80A-4DB6-BC16-53731D379FC7}"/>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A9D7E58-0873-4139-BEC0-EB7B3BB161D2}"/>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4A591610-CC17-4969-8433-050E55D944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Edit Master text styles</a:t>
            </a:r>
          </a:p>
        </p:txBody>
      </p:sp>
      <p:sp>
        <p:nvSpPr>
          <p:cNvPr id="8" name="Text Placeholder 2">
            <a:extLst/>
          </p:cNvPr>
          <p:cNvSpPr>
            <a:spLocks noGrp="1"/>
          </p:cNvSpPr>
          <p:nvPr>
            <p:ph idx="1"/>
          </p:nvPr>
        </p:nvSpPr>
        <p:spPr>
          <a:xfrm>
            <a:off x="490435" y="1666160"/>
            <a:ext cx="11180867" cy="3619578"/>
          </a:xfrm>
          <a:prstGeom prst="rect">
            <a:avLst/>
          </a:prstGeom>
        </p:spPr>
        <p:txBody>
          <a:bodyPr/>
          <a:lstStyle>
            <a:lvl1pPr marL="0" indent="0">
              <a:buNone/>
              <a:defRPr>
                <a:solidFill>
                  <a:srgbClr val="93E5FF"/>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588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56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881F7329-72E1-410D-B159-CAFFC8A65DAC}"/>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6671FFD2-62DD-44F2-B7FC-C1C9E1E92F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2E4E07A-6819-4C29-BF28-4F83F8BD2D4B}"/>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3D57E3AF-04F8-4E7D-9BA5-B48233D16A5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497630BA-F687-4796-8386-5F084C22C874}"/>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684A0690-E005-4537-A292-DD859965222C}"/>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389C8DAB-6E80-43C8-B1D5-92781A9333B3}"/>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A06BBFBC-AD83-46C6-8A92-1A6C7DF2B428}"/>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6B75FFE4-11B1-46BA-8330-0110FEFE81FB}"/>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225A10BD-84F3-4666-BF7A-4853183B66F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95491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D86ACCD9-F471-43BC-B77A-0C37A0363EE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tx2"/>
              </a:solidFill>
              <a:cs typeface="ＭＳ Ｐゴシック" charset="0"/>
            </a:endParaRPr>
          </a:p>
        </p:txBody>
      </p:sp>
      <p:sp>
        <p:nvSpPr>
          <p:cNvPr id="8" name="TextBox 20">
            <a:extLst>
              <a:ext uri="{FF2B5EF4-FFF2-40B4-BE49-F238E27FC236}">
                <a16:creationId xmlns:a16="http://schemas.microsoft.com/office/drawing/2014/main" id="{5B1BEE8E-C9DD-4507-ABC1-BE5E4AA64E0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9" name="Picture 9">
            <a:extLst>
              <a:ext uri="{FF2B5EF4-FFF2-40B4-BE49-F238E27FC236}">
                <a16:creationId xmlns:a16="http://schemas.microsoft.com/office/drawing/2014/main" id="{ED085226-B7FC-4237-9307-87DDA9C6AC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p:cNvPr>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0" name="Subtitle 2">
            <a:extLst/>
          </p:cNvPr>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
        <p:nvSpPr>
          <p:cNvPr id="21" name="Text Placeholder 28">
            <a:extLst/>
          </p:cNvPr>
          <p:cNvSpPr>
            <a:spLocks noGrp="1"/>
          </p:cNvSpPr>
          <p:nvPr>
            <p:ph type="body" sz="quarter" idx="12"/>
          </p:nvPr>
        </p:nvSpPr>
        <p:spPr>
          <a:xfrm>
            <a:off x="6294006" y="556248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294006" y="587236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3" name="Text Placeholder 3"/>
          <p:cNvSpPr>
            <a:spLocks noGrp="1"/>
          </p:cNvSpPr>
          <p:nvPr>
            <p:ph type="body" sz="quarter" idx="14"/>
          </p:nvPr>
        </p:nvSpPr>
        <p:spPr>
          <a:xfrm>
            <a:off x="7071306" y="1639338"/>
            <a:ext cx="4268207" cy="289871"/>
          </a:xfrm>
        </p:spPr>
        <p:txBody>
          <a:bodyPr/>
          <a:lstStyle>
            <a:lvl1pPr algn="r">
              <a:defRPr sz="2400"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14654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F15EA80-6A97-4306-A565-A598BFCD4C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5508CEF-5483-4725-B847-F2F3C9C3A99C}"/>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F4D455E4-5A73-4DDA-B182-EC48A76868C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pic>
        <p:nvPicPr>
          <p:cNvPr id="6" name="Picture 10">
            <a:extLst>
              <a:ext uri="{FF2B5EF4-FFF2-40B4-BE49-F238E27FC236}">
                <a16:creationId xmlns:a16="http://schemas.microsoft.com/office/drawing/2014/main" id="{40586515-A17C-43AB-93C1-E92185BB05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0">
            <a:extLst>
              <a:ext uri="{FF2B5EF4-FFF2-40B4-BE49-F238E27FC236}">
                <a16:creationId xmlns:a16="http://schemas.microsoft.com/office/drawing/2014/main" id="{6972167F-6CB3-4785-B2B2-AD65609A7955}"/>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10"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10952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D4D25FBE-48A0-4F3D-AC55-357CA1A98B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EB17126-C2D4-4E6B-B84A-8123291ABB4F}"/>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D47F78D-5AB3-4ADE-9638-2185B4841924}"/>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5D40661-F4D5-46CD-9CB3-AAB36DEEFA2B}"/>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8B1EE9D2-8B68-4D93-9C86-8338D46F4C46}"/>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8" name="Picture 12">
            <a:extLst>
              <a:ext uri="{FF2B5EF4-FFF2-40B4-BE49-F238E27FC236}">
                <a16:creationId xmlns:a16="http://schemas.microsoft.com/office/drawing/2014/main" id="{60A4E36D-CD54-4848-8DD7-B57EE5F009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9689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20AFDBE9-218D-49BD-8C6F-6D0C0A98EA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641F8C5-D368-475A-AD71-1C5D28182145}"/>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DEC8AC68-A10F-478C-9423-982B686F3608}"/>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TextBox 20">
            <a:extLst>
              <a:ext uri="{FF2B5EF4-FFF2-40B4-BE49-F238E27FC236}">
                <a16:creationId xmlns:a16="http://schemas.microsoft.com/office/drawing/2014/main" id="{88B94D0A-8607-4811-8C63-2236031788C2}"/>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7" name="Picture 11">
            <a:extLst>
              <a:ext uri="{FF2B5EF4-FFF2-40B4-BE49-F238E27FC236}">
                <a16:creationId xmlns:a16="http://schemas.microsoft.com/office/drawing/2014/main" id="{6EE9950B-2E11-47E8-A70E-654A0376F71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0F46732-360C-400A-BCD8-30F9E9884440}"/>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320488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E581C57-84E7-44DE-8059-2BC02B5652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a:extLst>
              <a:ext uri="{FF2B5EF4-FFF2-40B4-BE49-F238E27FC236}">
                <a16:creationId xmlns:a16="http://schemas.microsoft.com/office/drawing/2014/main" id="{92152423-4E66-421D-8D42-F851512FB599}"/>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5" name="Picture 9">
            <a:extLst>
              <a:ext uri="{FF2B5EF4-FFF2-40B4-BE49-F238E27FC236}">
                <a16:creationId xmlns:a16="http://schemas.microsoft.com/office/drawing/2014/main" id="{68A167BD-2209-47A0-A85D-8C9A549C4D4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0685B97-5328-4BD9-8E71-18F45D97C243}"/>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06961C66-0202-411F-8BB2-4D63F421739C}"/>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4B481E86-DD33-48E9-B034-4769BB1BF208}"/>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1" name="Text Placeholder 3"/>
          <p:cNvSpPr>
            <a:spLocks noGrp="1"/>
          </p:cNvSpPr>
          <p:nvPr>
            <p:ph type="body" sz="quarter" idx="10"/>
          </p:nvPr>
        </p:nvSpPr>
        <p:spPr>
          <a:xfrm>
            <a:off x="697312" y="209352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10915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 name="Text Placeholder 2">
            <a:extLst/>
          </p:cNvPr>
          <p:cNvSpPr>
            <a:spLocks noGrp="1"/>
          </p:cNvSpPr>
          <p:nvPr>
            <p:ph idx="1"/>
          </p:nvPr>
        </p:nvSpPr>
        <p:spPr>
          <a:xfrm>
            <a:off x="492125" y="1479468"/>
            <a:ext cx="11180762" cy="4086225"/>
          </a:xfrm>
          <a:prstGeom prst="rect">
            <a:avLst/>
          </a:prstGeo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421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0FB7-70CB-4D4F-9BFF-1D8341004D47}"/>
              </a:ext>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8C3B0A-FB0C-4FFC-A4A5-FC52A896386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28" name="TextBox 20">
            <a:extLst>
              <a:ext uri="{FF2B5EF4-FFF2-40B4-BE49-F238E27FC236}">
                <a16:creationId xmlns:a16="http://schemas.microsoft.com/office/drawing/2014/main" id="{8E97ECFD-1DCA-4409-BCAA-67793DDCA550}"/>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2017 Arm Limited </a:t>
            </a:r>
          </a:p>
        </p:txBody>
      </p:sp>
      <p:sp>
        <p:nvSpPr>
          <p:cNvPr id="1029" name="TextBox 26">
            <a:extLst>
              <a:ext uri="{FF2B5EF4-FFF2-40B4-BE49-F238E27FC236}">
                <a16:creationId xmlns:a16="http://schemas.microsoft.com/office/drawing/2014/main" id="{BF72FE98-121C-4E05-9B4E-5A9C4E4C705B}"/>
              </a:ext>
            </a:extLst>
          </p:cNvPr>
          <p:cNvSpPr txBox="1">
            <a:spLocks noChangeArrowheads="1"/>
          </p:cNvSpPr>
          <p:nvPr userDrawn="1"/>
        </p:nvSpPr>
        <p:spPr bwMode="auto">
          <a:xfrm>
            <a:off x="492125" y="6430963"/>
            <a:ext cx="312738"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89A935BB-B359-4CD8-988A-690185F8A591}"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1030" name="Picture 6">
            <a:extLst>
              <a:ext uri="{FF2B5EF4-FFF2-40B4-BE49-F238E27FC236}">
                <a16:creationId xmlns:a16="http://schemas.microsoft.com/office/drawing/2014/main" id="{3DCABB85-C4DD-4C7F-92ED-6C057E9F5511}"/>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40" r:id="rId1"/>
    <p:sldLayoutId id="2147485341" r:id="rId2"/>
    <p:sldLayoutId id="2147485342" r:id="rId3"/>
    <p:sldLayoutId id="2147485343" r:id="rId4"/>
    <p:sldLayoutId id="2147485344" r:id="rId5"/>
    <p:sldLayoutId id="2147485345" r:id="rId6"/>
    <p:sldLayoutId id="2147485346" r:id="rId7"/>
    <p:sldLayoutId id="2147485347" r:id="rId8"/>
    <p:sldLayoutId id="2147485333" r:id="rId9"/>
    <p:sldLayoutId id="2147485348" r:id="rId10"/>
    <p:sldLayoutId id="2147485349" r:id="rId11"/>
    <p:sldLayoutId id="2147485350" r:id="rId12"/>
    <p:sldLayoutId id="2147485351" r:id="rId13"/>
    <p:sldLayoutId id="2147485352" r:id="rId14"/>
    <p:sldLayoutId id="2147485334" r:id="rId15"/>
    <p:sldLayoutId id="2147485335" r:id="rId16"/>
    <p:sldLayoutId id="2147485336" r:id="rId17"/>
    <p:sldLayoutId id="2147485337" r:id="rId18"/>
    <p:sldLayoutId id="2147485338" r:id="rId19"/>
    <p:sldLayoutId id="2147485353" r:id="rId20"/>
    <p:sldLayoutId id="2147485354" r:id="rId21"/>
    <p:sldLayoutId id="2147485355" r:id="rId22"/>
    <p:sldLayoutId id="2147485339"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69F7-95CB-48D6-AF90-353C0C79A9D9}"/>
              </a:ext>
            </a:extLst>
          </p:cNvPr>
          <p:cNvSpPr>
            <a:spLocks noGrp="1"/>
          </p:cNvSpPr>
          <p:nvPr>
            <p:ph type="title"/>
          </p:nvPr>
        </p:nvSpPr>
        <p:spPr>
          <a:xfrm>
            <a:off x="3101010" y="1563688"/>
            <a:ext cx="8238504" cy="1555750"/>
          </a:xfrm>
        </p:spPr>
        <p:txBody>
          <a:bodyPr wrap="square" numCol="1" compatLnSpc="1">
            <a:prstTxWarp prst="textNoShape">
              <a:avLst/>
            </a:prstTxWarp>
          </a:bodyPr>
          <a:lstStyle/>
          <a:p>
            <a:pPr>
              <a:defRPr/>
            </a:pPr>
            <a:r>
              <a:rPr lang="en-GB" sz="6000" dirty="0"/>
              <a:t>Application Programming Interface and </a:t>
            </a:r>
            <a:br>
              <a:rPr lang="en-GB" sz="6000" dirty="0"/>
            </a:br>
            <a:r>
              <a:rPr lang="en-GB" sz="6000" dirty="0"/>
              <a:t>Final Application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Example of API Functions</a:t>
            </a:r>
            <a:endParaRPr lang="en-US" dirty="0"/>
          </a:p>
        </p:txBody>
      </p:sp>
      <p:graphicFrame>
        <p:nvGraphicFramePr>
          <p:cNvPr id="6" name="Content Placeholder 3">
            <a:extLst>
              <a:ext uri="{FF2B5EF4-FFF2-40B4-BE49-F238E27FC236}">
                <a16:creationId xmlns:a16="http://schemas.microsoft.com/office/drawing/2014/main" id="{DF18AA3C-68E2-40A0-9AB2-2D4BEE826C38}"/>
              </a:ext>
            </a:extLst>
          </p:cNvPr>
          <p:cNvGraphicFramePr>
            <a:graphicFrameLocks noGrp="1"/>
          </p:cNvGraphicFramePr>
          <p:nvPr>
            <p:ph idx="1"/>
            <p:extLst>
              <p:ext uri="{D42A27DB-BD31-4B8C-83A1-F6EECF244321}">
                <p14:modId xmlns:p14="http://schemas.microsoft.com/office/powerpoint/2010/main" val="2133710541"/>
              </p:ext>
            </p:extLst>
          </p:nvPr>
        </p:nvGraphicFramePr>
        <p:xfrm>
          <a:off x="277699" y="1105246"/>
          <a:ext cx="11609613" cy="5203825"/>
        </p:xfrm>
        <a:graphic>
          <a:graphicData uri="http://schemas.openxmlformats.org/drawingml/2006/table">
            <a:tbl>
              <a:tblPr firstRow="1" bandRow="1">
                <a:tableStyleId>{5C22544A-7EE6-4342-B048-85BDC9FD1C3A}</a:tableStyleId>
              </a:tblPr>
              <a:tblGrid>
                <a:gridCol w="4601951">
                  <a:extLst>
                    <a:ext uri="{9D8B030D-6E8A-4147-A177-3AD203B41FA5}">
                      <a16:colId xmlns:a16="http://schemas.microsoft.com/office/drawing/2014/main" val="20000"/>
                    </a:ext>
                  </a:extLst>
                </a:gridCol>
                <a:gridCol w="7007662">
                  <a:extLst>
                    <a:ext uri="{9D8B030D-6E8A-4147-A177-3AD203B41FA5}">
                      <a16:colId xmlns:a16="http://schemas.microsoft.com/office/drawing/2014/main" val="20001"/>
                    </a:ext>
                  </a:extLst>
                </a:gridCol>
              </a:tblGrid>
              <a:tr h="400002">
                <a:tc>
                  <a:txBody>
                    <a:bodyPr/>
                    <a:lstStyle/>
                    <a:p>
                      <a:r>
                        <a:rPr lang="en-GB" sz="1600" dirty="0"/>
                        <a:t>API Functions</a:t>
                      </a:r>
                      <a:r>
                        <a:rPr lang="en-GB" sz="1600" baseline="0" dirty="0"/>
                        <a:t> </a:t>
                      </a:r>
                      <a:endParaRPr lang="en-GB" sz="1600" dirty="0"/>
                    </a:p>
                  </a:txBody>
                  <a:tcPr marL="121872" marR="121872" marT="45722" marB="45722"/>
                </a:tc>
                <a:tc>
                  <a:txBody>
                    <a:bodyPr/>
                    <a:lstStyle/>
                    <a:p>
                      <a:r>
                        <a:rPr lang="en-GB" sz="1600" dirty="0"/>
                        <a:t>Descriptions</a:t>
                      </a:r>
                    </a:p>
                  </a:txBody>
                  <a:tcPr marL="121872" marR="121872" marT="45722" marB="45722"/>
                </a:tc>
                <a:extLst>
                  <a:ext uri="{0D108BD9-81ED-4DB2-BD59-A6C34878D82A}">
                    <a16:rowId xmlns:a16="http://schemas.microsoft.com/office/drawing/2014/main" val="10000"/>
                  </a:ext>
                </a:extLst>
              </a:tr>
              <a:tr h="400002">
                <a:tc>
                  <a:txBody>
                    <a:bodyPr/>
                    <a:lstStyle/>
                    <a:p>
                      <a:r>
                        <a:rPr lang="en-GB" sz="1600" dirty="0"/>
                        <a:t>void SoC_init(void)</a:t>
                      </a:r>
                    </a:p>
                  </a:txBody>
                  <a:tcPr marL="121872" marR="121872" marT="45722" marB="45722"/>
                </a:tc>
                <a:tc>
                  <a:txBody>
                    <a:bodyPr/>
                    <a:lstStyle/>
                    <a:p>
                      <a:r>
                        <a:rPr lang="en-GB" sz="1600" dirty="0"/>
                        <a:t>SoC initialization</a:t>
                      </a:r>
                    </a:p>
                  </a:txBody>
                  <a:tcPr marL="121872" marR="121872" marT="45722" marB="45722"/>
                </a:tc>
                <a:extLst>
                  <a:ext uri="{0D108BD9-81ED-4DB2-BD59-A6C34878D82A}">
                    <a16:rowId xmlns:a16="http://schemas.microsoft.com/office/drawing/2014/main" val="10001"/>
                  </a:ext>
                </a:extLst>
              </a:tr>
              <a:tr h="624658">
                <a:tc>
                  <a:txBody>
                    <a:bodyPr/>
                    <a:lstStyle/>
                    <a:p>
                      <a:r>
                        <a:rPr lang="en-GB" sz="1600" dirty="0"/>
                        <a:t>void rectangle(int x1,int y1,int x2,int y2, int color)</a:t>
                      </a:r>
                    </a:p>
                  </a:txBody>
                  <a:tcPr marL="121872" marR="121872" marT="45722" marB="45722"/>
                </a:tc>
                <a:tc>
                  <a:txBody>
                    <a:bodyPr/>
                    <a:lstStyle/>
                    <a:p>
                      <a:r>
                        <a:rPr lang="en-GB" sz="1600" dirty="0"/>
                        <a:t>Draw a rectangle on the screen.</a:t>
                      </a:r>
                    </a:p>
                  </a:txBody>
                  <a:tcPr marL="121872" marR="121872" marT="45722" marB="45722"/>
                </a:tc>
                <a:extLst>
                  <a:ext uri="{0D108BD9-81ED-4DB2-BD59-A6C34878D82A}">
                    <a16:rowId xmlns:a16="http://schemas.microsoft.com/office/drawing/2014/main" val="10002"/>
                  </a:ext>
                </a:extLst>
              </a:tr>
              <a:tr h="400002">
                <a:tc>
                  <a:txBody>
                    <a:bodyPr/>
                    <a:lstStyle/>
                    <a:p>
                      <a:r>
                        <a:rPr lang="en-GB" sz="1600" dirty="0"/>
                        <a:t>void clear_screen (void)</a:t>
                      </a:r>
                    </a:p>
                  </a:txBody>
                  <a:tcPr marL="121872" marR="121872" marT="45722" marB="45722"/>
                </a:tc>
                <a:tc>
                  <a:txBody>
                    <a:bodyPr/>
                    <a:lstStyle/>
                    <a:p>
                      <a:r>
                        <a:rPr lang="en-GB" sz="1600" dirty="0"/>
                        <a:t>Clean up the screen.</a:t>
                      </a:r>
                    </a:p>
                  </a:txBody>
                  <a:tcPr marL="121872" marR="121872" marT="45722" marB="45722"/>
                </a:tc>
                <a:extLst>
                  <a:ext uri="{0D108BD9-81ED-4DB2-BD59-A6C34878D82A}">
                    <a16:rowId xmlns:a16="http://schemas.microsoft.com/office/drawing/2014/main" val="10003"/>
                  </a:ext>
                </a:extLst>
              </a:tr>
              <a:tr h="400002">
                <a:tc>
                  <a:txBody>
                    <a:bodyPr/>
                    <a:lstStyle/>
                    <a:p>
                      <a:r>
                        <a:rPr lang="en-GB" sz="1600" dirty="0"/>
                        <a:t>int read_switch</a:t>
                      </a:r>
                    </a:p>
                  </a:txBody>
                  <a:tcPr marL="121872" marR="121872" marT="45722" marB="45722"/>
                </a:tc>
                <a:tc>
                  <a:txBody>
                    <a:bodyPr/>
                    <a:lstStyle/>
                    <a:p>
                      <a:r>
                        <a:rPr lang="en-GB" sz="1600" dirty="0"/>
                        <a:t>Read</a:t>
                      </a:r>
                      <a:r>
                        <a:rPr lang="en-GB" sz="1600" baseline="0" dirty="0"/>
                        <a:t> the value </a:t>
                      </a:r>
                      <a:r>
                        <a:rPr lang="en-GB" sz="1600" dirty="0"/>
                        <a:t>of the 8-bit switches.</a:t>
                      </a:r>
                    </a:p>
                  </a:txBody>
                  <a:tcPr marL="121872" marR="121872" marT="45722" marB="45722"/>
                </a:tc>
                <a:extLst>
                  <a:ext uri="{0D108BD9-81ED-4DB2-BD59-A6C34878D82A}">
                    <a16:rowId xmlns:a16="http://schemas.microsoft.com/office/drawing/2014/main" val="10004"/>
                  </a:ext>
                </a:extLst>
              </a:tr>
              <a:tr h="400002">
                <a:tc>
                  <a:txBody>
                    <a:bodyPr/>
                    <a:lstStyle/>
                    <a:p>
                      <a:r>
                        <a:rPr lang="en-GB" sz="1600" dirty="0"/>
                        <a:t>write_LED</a:t>
                      </a:r>
                    </a:p>
                  </a:txBody>
                  <a:tcPr marL="121872" marR="121872" marT="45722" marB="45722"/>
                </a:tc>
                <a:tc>
                  <a:txBody>
                    <a:bodyPr/>
                    <a:lstStyle/>
                    <a:p>
                      <a:r>
                        <a:rPr lang="en-GB" sz="1600" dirty="0"/>
                        <a:t>Write a value to the 8-bit LEDs.</a:t>
                      </a:r>
                    </a:p>
                  </a:txBody>
                  <a:tcPr marL="121872" marR="121872" marT="45722" marB="45722"/>
                </a:tc>
                <a:extLst>
                  <a:ext uri="{0D108BD9-81ED-4DB2-BD59-A6C34878D82A}">
                    <a16:rowId xmlns:a16="http://schemas.microsoft.com/office/drawing/2014/main" val="10005"/>
                  </a:ext>
                </a:extLst>
              </a:tr>
              <a:tr h="579147">
                <a:tc>
                  <a:txBody>
                    <a:bodyPr/>
                    <a:lstStyle/>
                    <a:p>
                      <a:r>
                        <a:rPr lang="en-GB" sz="1600" dirty="0"/>
                        <a:t>void Display_Int_Times (void)</a:t>
                      </a:r>
                    </a:p>
                  </a:txBody>
                  <a:tcPr marL="121872" marR="121872" marT="45722" marB="45722"/>
                </a:tc>
                <a:tc>
                  <a:txBody>
                    <a:bodyPr/>
                    <a:lstStyle/>
                    <a:p>
                      <a:r>
                        <a:rPr lang="en-GB" sz="1600" dirty="0"/>
                        <a:t>Display the number of interrupts the occurred using the 7-segment display.</a:t>
                      </a:r>
                    </a:p>
                  </a:txBody>
                  <a:tcPr marL="121872" marR="121872" marT="45722" marB="45722"/>
                </a:tc>
                <a:extLst>
                  <a:ext uri="{0D108BD9-81ED-4DB2-BD59-A6C34878D82A}">
                    <a16:rowId xmlns:a16="http://schemas.microsoft.com/office/drawing/2014/main" val="10006"/>
                  </a:ext>
                </a:extLst>
              </a:tr>
              <a:tr h="400002">
                <a:tc>
                  <a:txBody>
                    <a:bodyPr/>
                    <a:lstStyle/>
                    <a:p>
                      <a:r>
                        <a:rPr lang="en-GB" sz="1600" dirty="0"/>
                        <a:t>void delay(int value)</a:t>
                      </a:r>
                    </a:p>
                  </a:txBody>
                  <a:tcPr marL="121872" marR="121872" marT="45722" marB="45722"/>
                </a:tc>
                <a:tc>
                  <a:txBody>
                    <a:bodyPr/>
                    <a:lstStyle/>
                    <a:p>
                      <a:r>
                        <a:rPr lang="en-GB" sz="1600" dirty="0"/>
                        <a:t>Software delay program</a:t>
                      </a:r>
                    </a:p>
                  </a:txBody>
                  <a:tcPr marL="121872" marR="121872" marT="45722" marB="45722"/>
                </a:tc>
                <a:extLst>
                  <a:ext uri="{0D108BD9-81ED-4DB2-BD59-A6C34878D82A}">
                    <a16:rowId xmlns:a16="http://schemas.microsoft.com/office/drawing/2014/main" val="10007"/>
                  </a:ext>
                </a:extLst>
              </a:tr>
              <a:tr h="400002">
                <a:tc>
                  <a:txBody>
                    <a:bodyPr/>
                    <a:lstStyle/>
                    <a:p>
                      <a:r>
                        <a:rPr lang="sv-SE" sz="1600"/>
                        <a:t>char random (char min, char max)</a:t>
                      </a:r>
                      <a:endParaRPr lang="en-GB" sz="1600" dirty="0"/>
                    </a:p>
                  </a:txBody>
                  <a:tcPr marL="121872" marR="121872" marT="45722" marB="45722"/>
                </a:tc>
                <a:tc>
                  <a:txBody>
                    <a:bodyPr/>
                    <a:lstStyle/>
                    <a:p>
                      <a:r>
                        <a:rPr lang="en-GB" sz="1600" dirty="0"/>
                        <a:t>A simple random generator based on system tick</a:t>
                      </a:r>
                    </a:p>
                  </a:txBody>
                  <a:tcPr marL="121872" marR="121872" marT="45722" marB="45722"/>
                </a:tc>
                <a:extLst>
                  <a:ext uri="{0D108BD9-81ED-4DB2-BD59-A6C34878D82A}">
                    <a16:rowId xmlns:a16="http://schemas.microsoft.com/office/drawing/2014/main" val="10008"/>
                  </a:ext>
                </a:extLst>
              </a:tr>
              <a:tr h="400002">
                <a:tc>
                  <a:txBody>
                    <a:bodyPr/>
                    <a:lstStyle/>
                    <a:p>
                      <a:r>
                        <a:rPr lang="en-GB" sz="1600" dirty="0"/>
                        <a:t>int KBHIT(void)</a:t>
                      </a:r>
                    </a:p>
                  </a:txBody>
                  <a:tcPr marL="121872" marR="121872" marT="45722" marB="45722"/>
                </a:tc>
                <a:tc>
                  <a:txBody>
                    <a:bodyPr/>
                    <a:lstStyle/>
                    <a:p>
                      <a:r>
                        <a:rPr lang="en-GB" sz="1600" dirty="0"/>
                        <a:t>Wait for keyboard hit.</a:t>
                      </a:r>
                    </a:p>
                  </a:txBody>
                  <a:tcPr marL="121872" marR="121872" marT="45722" marB="45722"/>
                </a:tc>
                <a:extLst>
                  <a:ext uri="{0D108BD9-81ED-4DB2-BD59-A6C34878D82A}">
                    <a16:rowId xmlns:a16="http://schemas.microsoft.com/office/drawing/2014/main" val="10009"/>
                  </a:ext>
                </a:extLst>
              </a:tr>
              <a:tr h="400002">
                <a:tc>
                  <a:txBody>
                    <a:bodyPr/>
                    <a:lstStyle/>
                    <a:p>
                      <a:r>
                        <a:rPr lang="en-GB" sz="1600" dirty="0"/>
                        <a:t>Retarget functions</a:t>
                      </a:r>
                    </a:p>
                  </a:txBody>
                  <a:tcPr marL="121872" marR="121872" marT="45722" marB="45722"/>
                </a:tc>
                <a:tc>
                  <a:txBody>
                    <a:bodyPr/>
                    <a:lstStyle/>
                    <a:p>
                      <a:r>
                        <a:rPr lang="en-GB" sz="1600" dirty="0"/>
                        <a:t>Input/</a:t>
                      </a:r>
                      <a:r>
                        <a:rPr lang="en-GB" sz="1600" baseline="0" dirty="0"/>
                        <a:t>output console texts.</a:t>
                      </a:r>
                      <a:endParaRPr lang="en-GB" sz="1600" dirty="0"/>
                    </a:p>
                  </a:txBody>
                  <a:tcPr marL="121872" marR="121872" marT="45722" marB="45722"/>
                </a:tc>
                <a:extLst>
                  <a:ext uri="{0D108BD9-81ED-4DB2-BD59-A6C34878D82A}">
                    <a16:rowId xmlns:a16="http://schemas.microsoft.com/office/drawing/2014/main" val="10010"/>
                  </a:ext>
                </a:extLst>
              </a:tr>
              <a:tr h="400002">
                <a:tc>
                  <a:txBody>
                    <a:bodyPr/>
                    <a:lstStyle/>
                    <a:p>
                      <a:endParaRPr lang="en-GB" sz="1600" dirty="0"/>
                    </a:p>
                  </a:txBody>
                  <a:tcPr marL="121872" marR="121872" marT="45722" marB="45722"/>
                </a:tc>
                <a:tc>
                  <a:txBody>
                    <a:bodyPr/>
                    <a:lstStyle/>
                    <a:p>
                      <a:endParaRPr lang="en-GB" sz="1600" dirty="0"/>
                    </a:p>
                  </a:txBody>
                  <a:tcPr marL="121872" marR="121872" marT="45722" marB="45722"/>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155170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Game Application: Snake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In the lab associated with this module, you will write a Snake game application to demonstrate your SoC.</a:t>
            </a:r>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p:txBody>
      </p:sp>
      <p:sp>
        <p:nvSpPr>
          <p:cNvPr id="25" name="Rectangle 24">
            <a:extLst>
              <a:ext uri="{FF2B5EF4-FFF2-40B4-BE49-F238E27FC236}">
                <a16:creationId xmlns:a16="http://schemas.microsoft.com/office/drawing/2014/main" id="{1B164151-C241-491A-80AC-41F194239ACB}"/>
              </a:ext>
            </a:extLst>
          </p:cNvPr>
          <p:cNvSpPr/>
          <p:nvPr/>
        </p:nvSpPr>
        <p:spPr bwMode="auto">
          <a:xfrm>
            <a:off x="5284698" y="4452036"/>
            <a:ext cx="4183015"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dirty="0">
              <a:cs typeface="Arial" charset="0"/>
            </a:endParaRPr>
          </a:p>
        </p:txBody>
      </p:sp>
      <p:sp>
        <p:nvSpPr>
          <p:cNvPr id="26" name="Rectangle 25">
            <a:extLst>
              <a:ext uri="{FF2B5EF4-FFF2-40B4-BE49-F238E27FC236}">
                <a16:creationId xmlns:a16="http://schemas.microsoft.com/office/drawing/2014/main" id="{2E3F7713-D660-4683-A925-90F541505D3A}"/>
              </a:ext>
            </a:extLst>
          </p:cNvPr>
          <p:cNvSpPr/>
          <p:nvPr/>
        </p:nvSpPr>
        <p:spPr bwMode="auto">
          <a:xfrm>
            <a:off x="5434922" y="5012423"/>
            <a:ext cx="1127743"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Memory</a:t>
            </a:r>
          </a:p>
        </p:txBody>
      </p:sp>
      <p:sp>
        <p:nvSpPr>
          <p:cNvPr id="27" name="Rectangle 26">
            <a:extLst>
              <a:ext uri="{FF2B5EF4-FFF2-40B4-BE49-F238E27FC236}">
                <a16:creationId xmlns:a16="http://schemas.microsoft.com/office/drawing/2014/main" id="{32FA103E-33E6-41CA-9066-1A8CF88CE695}"/>
              </a:ext>
            </a:extLst>
          </p:cNvPr>
          <p:cNvSpPr/>
          <p:nvPr/>
        </p:nvSpPr>
        <p:spPr bwMode="auto">
          <a:xfrm>
            <a:off x="6854651" y="5012423"/>
            <a:ext cx="1127742"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VGA</a:t>
            </a:r>
          </a:p>
          <a:p>
            <a:pPr algn="ctr">
              <a:defRPr/>
            </a:pPr>
            <a:r>
              <a:rPr lang="en-GB" sz="1000" dirty="0">
                <a:cs typeface="Arial" charset="0"/>
              </a:rPr>
              <a:t>Peripheral</a:t>
            </a:r>
          </a:p>
        </p:txBody>
      </p:sp>
      <p:sp>
        <p:nvSpPr>
          <p:cNvPr id="28" name="Rectangle 27">
            <a:extLst>
              <a:ext uri="{FF2B5EF4-FFF2-40B4-BE49-F238E27FC236}">
                <a16:creationId xmlns:a16="http://schemas.microsoft.com/office/drawing/2014/main" id="{8C9797A1-8E58-4B8E-86C5-A013B1AC65F4}"/>
              </a:ext>
            </a:extLst>
          </p:cNvPr>
          <p:cNvSpPr/>
          <p:nvPr/>
        </p:nvSpPr>
        <p:spPr bwMode="auto">
          <a:xfrm>
            <a:off x="8229947" y="5012423"/>
            <a:ext cx="1125627"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UART</a:t>
            </a:r>
          </a:p>
          <a:p>
            <a:pPr algn="ctr">
              <a:defRPr/>
            </a:pPr>
            <a:r>
              <a:rPr lang="en-GB" sz="1000" dirty="0">
                <a:cs typeface="Arial" charset="0"/>
              </a:rPr>
              <a:t>Peripheral</a:t>
            </a:r>
          </a:p>
        </p:txBody>
      </p:sp>
      <p:sp>
        <p:nvSpPr>
          <p:cNvPr id="29" name="Rectangle 28">
            <a:extLst>
              <a:ext uri="{FF2B5EF4-FFF2-40B4-BE49-F238E27FC236}">
                <a16:creationId xmlns:a16="http://schemas.microsoft.com/office/drawing/2014/main" id="{7A878DF4-745F-4A22-82FB-D425700089D6}"/>
              </a:ext>
            </a:extLst>
          </p:cNvPr>
          <p:cNvSpPr/>
          <p:nvPr/>
        </p:nvSpPr>
        <p:spPr bwMode="auto">
          <a:xfrm>
            <a:off x="5434922" y="4537760"/>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Timer</a:t>
            </a:r>
          </a:p>
          <a:p>
            <a:pPr algn="ctr">
              <a:defRPr/>
            </a:pPr>
            <a:r>
              <a:rPr lang="en-GB" sz="1000" dirty="0">
                <a:cs typeface="Arial" charset="0"/>
              </a:rPr>
              <a:t>Peripheral</a:t>
            </a:r>
          </a:p>
        </p:txBody>
      </p:sp>
      <p:sp>
        <p:nvSpPr>
          <p:cNvPr id="30" name="Rectangle 29">
            <a:extLst>
              <a:ext uri="{FF2B5EF4-FFF2-40B4-BE49-F238E27FC236}">
                <a16:creationId xmlns:a16="http://schemas.microsoft.com/office/drawing/2014/main" id="{0FE31139-8B56-4F32-B7F5-0669D9F47881}"/>
              </a:ext>
            </a:extLst>
          </p:cNvPr>
          <p:cNvSpPr/>
          <p:nvPr/>
        </p:nvSpPr>
        <p:spPr bwMode="auto">
          <a:xfrm>
            <a:off x="6844071" y="4537760"/>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GPIO</a:t>
            </a:r>
          </a:p>
          <a:p>
            <a:pPr algn="ctr">
              <a:defRPr/>
            </a:pPr>
            <a:r>
              <a:rPr lang="en-GB" sz="1000" dirty="0">
                <a:cs typeface="Arial" charset="0"/>
              </a:rPr>
              <a:t>Peripheral</a:t>
            </a:r>
          </a:p>
        </p:txBody>
      </p:sp>
      <p:sp>
        <p:nvSpPr>
          <p:cNvPr id="31" name="Rectangle 30">
            <a:extLst>
              <a:ext uri="{FF2B5EF4-FFF2-40B4-BE49-F238E27FC236}">
                <a16:creationId xmlns:a16="http://schemas.microsoft.com/office/drawing/2014/main" id="{9FDA5195-7CD1-4DEB-99AD-6E8486D7DA04}"/>
              </a:ext>
            </a:extLst>
          </p:cNvPr>
          <p:cNvSpPr/>
          <p:nvPr/>
        </p:nvSpPr>
        <p:spPr bwMode="auto">
          <a:xfrm>
            <a:off x="8213021" y="4537760"/>
            <a:ext cx="1127742"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7-Segment</a:t>
            </a:r>
          </a:p>
          <a:p>
            <a:pPr algn="ctr">
              <a:defRPr/>
            </a:pPr>
            <a:r>
              <a:rPr lang="en-GB" sz="1000" dirty="0">
                <a:cs typeface="Arial" charset="0"/>
              </a:rPr>
              <a:t>Peripheral</a:t>
            </a:r>
          </a:p>
        </p:txBody>
      </p:sp>
      <p:sp>
        <p:nvSpPr>
          <p:cNvPr id="32" name="Rectangle 31">
            <a:extLst>
              <a:ext uri="{FF2B5EF4-FFF2-40B4-BE49-F238E27FC236}">
                <a16:creationId xmlns:a16="http://schemas.microsoft.com/office/drawing/2014/main" id="{BC2D1566-2E39-4FAB-9AAE-63E6350E1674}"/>
              </a:ext>
            </a:extLst>
          </p:cNvPr>
          <p:cNvSpPr/>
          <p:nvPr/>
        </p:nvSpPr>
        <p:spPr bwMode="auto">
          <a:xfrm>
            <a:off x="1831647" y="3929748"/>
            <a:ext cx="2786561"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Arm CMSIS-Core</a:t>
            </a:r>
          </a:p>
        </p:txBody>
      </p:sp>
      <p:sp>
        <p:nvSpPr>
          <p:cNvPr id="33" name="Rectangle 32">
            <a:extLst>
              <a:ext uri="{FF2B5EF4-FFF2-40B4-BE49-F238E27FC236}">
                <a16:creationId xmlns:a16="http://schemas.microsoft.com/office/drawing/2014/main" id="{53C4F32F-A5A5-4E11-BBBA-CAD2D6D5D597}"/>
              </a:ext>
            </a:extLst>
          </p:cNvPr>
          <p:cNvSpPr/>
          <p:nvPr/>
        </p:nvSpPr>
        <p:spPr bwMode="auto">
          <a:xfrm>
            <a:off x="1831647" y="3348722"/>
            <a:ext cx="7636066" cy="300038"/>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Application Programming Interface (API)</a:t>
            </a:r>
          </a:p>
        </p:txBody>
      </p:sp>
      <p:sp>
        <p:nvSpPr>
          <p:cNvPr id="34" name="Rectangle 33">
            <a:extLst>
              <a:ext uri="{FF2B5EF4-FFF2-40B4-BE49-F238E27FC236}">
                <a16:creationId xmlns:a16="http://schemas.microsoft.com/office/drawing/2014/main" id="{EE437607-54C2-467B-8910-2943152FBDCF}"/>
              </a:ext>
            </a:extLst>
          </p:cNvPr>
          <p:cNvSpPr/>
          <p:nvPr/>
        </p:nvSpPr>
        <p:spPr bwMode="auto">
          <a:xfrm>
            <a:off x="1831647" y="2716898"/>
            <a:ext cx="7636066" cy="347663"/>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Application Design (e.g., Game)</a:t>
            </a:r>
          </a:p>
        </p:txBody>
      </p:sp>
      <p:sp>
        <p:nvSpPr>
          <p:cNvPr id="35" name="Rectangle 34">
            <a:extLst>
              <a:ext uri="{FF2B5EF4-FFF2-40B4-BE49-F238E27FC236}">
                <a16:creationId xmlns:a16="http://schemas.microsoft.com/office/drawing/2014/main" id="{1E588A19-01D4-4E7A-966B-A90012FB9E8A}"/>
              </a:ext>
            </a:extLst>
          </p:cNvPr>
          <p:cNvSpPr/>
          <p:nvPr/>
        </p:nvSpPr>
        <p:spPr bwMode="auto">
          <a:xfrm>
            <a:off x="1831648" y="4452036"/>
            <a:ext cx="2803487"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Arial" charset="0"/>
              </a:rPr>
              <a:t>Arm Cortex-M0</a:t>
            </a:r>
          </a:p>
          <a:p>
            <a:pPr algn="ctr">
              <a:defRPr/>
            </a:pPr>
            <a:r>
              <a:rPr lang="en-GB" dirty="0">
                <a:cs typeface="Arial" charset="0"/>
              </a:rPr>
              <a:t>Processor</a:t>
            </a:r>
          </a:p>
        </p:txBody>
      </p:sp>
      <p:sp>
        <p:nvSpPr>
          <p:cNvPr id="36" name="Up-Down Arrow 14">
            <a:extLst>
              <a:ext uri="{FF2B5EF4-FFF2-40B4-BE49-F238E27FC236}">
                <a16:creationId xmlns:a16="http://schemas.microsoft.com/office/drawing/2014/main" id="{1D9B237D-7D28-45C7-B142-2C9FE377D703}"/>
              </a:ext>
            </a:extLst>
          </p:cNvPr>
          <p:cNvSpPr/>
          <p:nvPr/>
        </p:nvSpPr>
        <p:spPr bwMode="auto">
          <a:xfrm>
            <a:off x="3135005" y="4194861"/>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7" name="Up-Down Arrow 15">
            <a:extLst>
              <a:ext uri="{FF2B5EF4-FFF2-40B4-BE49-F238E27FC236}">
                <a16:creationId xmlns:a16="http://schemas.microsoft.com/office/drawing/2014/main" id="{1A3BE64A-B40D-4D6A-B768-1DCB4FD951E9}"/>
              </a:ext>
            </a:extLst>
          </p:cNvPr>
          <p:cNvSpPr/>
          <p:nvPr/>
        </p:nvSpPr>
        <p:spPr bwMode="auto">
          <a:xfrm>
            <a:off x="3135005" y="3651936"/>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38" name="Up-Down Arrow 16">
            <a:extLst>
              <a:ext uri="{FF2B5EF4-FFF2-40B4-BE49-F238E27FC236}">
                <a16:creationId xmlns:a16="http://schemas.microsoft.com/office/drawing/2014/main" id="{FE0CEC72-BEB5-4ECA-A4EC-FEEFBA388834}"/>
              </a:ext>
            </a:extLst>
          </p:cNvPr>
          <p:cNvSpPr/>
          <p:nvPr/>
        </p:nvSpPr>
        <p:spPr bwMode="auto">
          <a:xfrm>
            <a:off x="5547062" y="3070911"/>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39" name="Up-Down Arrow 17">
            <a:extLst>
              <a:ext uri="{FF2B5EF4-FFF2-40B4-BE49-F238E27FC236}">
                <a16:creationId xmlns:a16="http://schemas.microsoft.com/office/drawing/2014/main" id="{C4B4BABE-3A68-464B-A888-C22CF2AF60EB}"/>
              </a:ext>
            </a:extLst>
          </p:cNvPr>
          <p:cNvSpPr/>
          <p:nvPr/>
        </p:nvSpPr>
        <p:spPr bwMode="auto">
          <a:xfrm rot="5400000">
            <a:off x="4772066" y="4615678"/>
            <a:ext cx="358775" cy="666490"/>
          </a:xfrm>
          <a:prstGeom prst="upDownArrow">
            <a:avLst>
              <a:gd name="adj1" fmla="val 57296"/>
              <a:gd name="adj2" fmla="val 46826"/>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40" name="Rectangle 39">
            <a:extLst>
              <a:ext uri="{FF2B5EF4-FFF2-40B4-BE49-F238E27FC236}">
                <a16:creationId xmlns:a16="http://schemas.microsoft.com/office/drawing/2014/main" id="{E1B43077-2555-4AFD-85DE-54692BABA94F}"/>
              </a:ext>
            </a:extLst>
          </p:cNvPr>
          <p:cNvSpPr/>
          <p:nvPr/>
        </p:nvSpPr>
        <p:spPr bwMode="auto">
          <a:xfrm>
            <a:off x="5284698" y="3929748"/>
            <a:ext cx="4183015"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Peripheral Drivers</a:t>
            </a:r>
          </a:p>
        </p:txBody>
      </p:sp>
      <p:sp>
        <p:nvSpPr>
          <p:cNvPr id="41" name="Up-Down Arrow 19">
            <a:extLst>
              <a:ext uri="{FF2B5EF4-FFF2-40B4-BE49-F238E27FC236}">
                <a16:creationId xmlns:a16="http://schemas.microsoft.com/office/drawing/2014/main" id="{F7249192-8986-4AB0-9A56-A199D55465E9}"/>
              </a:ext>
            </a:extLst>
          </p:cNvPr>
          <p:cNvSpPr/>
          <p:nvPr/>
        </p:nvSpPr>
        <p:spPr bwMode="auto">
          <a:xfrm>
            <a:off x="7375148" y="4194861"/>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42" name="Up-Down Arrow 20">
            <a:extLst>
              <a:ext uri="{FF2B5EF4-FFF2-40B4-BE49-F238E27FC236}">
                <a16:creationId xmlns:a16="http://schemas.microsoft.com/office/drawing/2014/main" id="{38D2E6EA-5182-4EF7-8F99-8C1C3EE08E61}"/>
              </a:ext>
            </a:extLst>
          </p:cNvPr>
          <p:cNvSpPr/>
          <p:nvPr/>
        </p:nvSpPr>
        <p:spPr bwMode="auto">
          <a:xfrm>
            <a:off x="7375148" y="3651936"/>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43" name="TextBox 42">
            <a:extLst>
              <a:ext uri="{FF2B5EF4-FFF2-40B4-BE49-F238E27FC236}">
                <a16:creationId xmlns:a16="http://schemas.microsoft.com/office/drawing/2014/main" id="{D4138988-4EA4-4E37-AB9E-B5E4F5217605}"/>
              </a:ext>
            </a:extLst>
          </p:cNvPr>
          <p:cNvSpPr txBox="1">
            <a:spLocks noChangeArrowheads="1"/>
          </p:cNvSpPr>
          <p:nvPr/>
        </p:nvSpPr>
        <p:spPr bwMode="auto">
          <a:xfrm>
            <a:off x="4731387" y="4827020"/>
            <a:ext cx="759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AHB</a:t>
            </a:r>
          </a:p>
        </p:txBody>
      </p:sp>
      <p:sp>
        <p:nvSpPr>
          <p:cNvPr id="44" name="Rectangle 43">
            <a:extLst>
              <a:ext uri="{FF2B5EF4-FFF2-40B4-BE49-F238E27FC236}">
                <a16:creationId xmlns:a16="http://schemas.microsoft.com/office/drawing/2014/main" id="{22ADA1BB-014E-4DAE-A177-CE5CEBF24C10}"/>
              </a:ext>
            </a:extLst>
          </p:cNvPr>
          <p:cNvSpPr/>
          <p:nvPr/>
        </p:nvSpPr>
        <p:spPr bwMode="auto">
          <a:xfrm>
            <a:off x="1569734" y="2604186"/>
            <a:ext cx="8159889" cy="617537"/>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1178845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Game Application: Snake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Here are some suggested game features:</a:t>
            </a:r>
            <a:endParaRPr lang="en-US" altLang="en-US" dirty="0">
              <a:ea typeface="ＭＳ Ｐゴシック" panose="020B0600070205080204" pitchFamily="34" charset="-128"/>
            </a:endParaRPr>
          </a:p>
          <a:p>
            <a:pPr lvl="1"/>
            <a:r>
              <a:rPr lang="en-US" dirty="0"/>
              <a:t>Basic features: snake moving, target reaching, length increasing, etc.</a:t>
            </a:r>
          </a:p>
          <a:p>
            <a:pPr lvl="1"/>
            <a:r>
              <a:rPr lang="en-US" dirty="0"/>
              <a:t>Game instructions and current score are displayed in the VGA console.</a:t>
            </a:r>
          </a:p>
          <a:p>
            <a:pPr lvl="1"/>
            <a:r>
              <a:rPr lang="en-US" dirty="0"/>
              <a:t>The position of targets can be randomly generated using system ticks.</a:t>
            </a:r>
          </a:p>
          <a:p>
            <a:pPr lvl="1"/>
            <a:r>
              <a:rPr lang="en-US" dirty="0"/>
              <a:t>Increase the speed each time a target is reached.</a:t>
            </a:r>
          </a:p>
          <a:p>
            <a:pPr lvl="1"/>
            <a:r>
              <a:rPr lang="en-US" dirty="0"/>
              <a:t>Game over on: (1) snake’s head touches the boundary, or (2) snake’s head touches its own body.</a:t>
            </a:r>
          </a:p>
          <a:p>
            <a:pPr lvl="1"/>
            <a:r>
              <a:rPr lang="en-US" dirty="0"/>
              <a:t>Game can be paused and resumed.</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528362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Game Application: Snake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Try to make full use of all the hardware peripherals and software functions; for example:</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VGA: displaying the game elements (e.g., snake and boundaries) in the image region and displaying the game information (e.g., current score, additional instructions) in the text console region</a:t>
            </a:r>
          </a:p>
          <a:p>
            <a:pPr lvl="1"/>
            <a:r>
              <a:rPr lang="en-IN" altLang="en-US" dirty="0">
                <a:ea typeface="ＭＳ Ｐゴシック" panose="020B0600070205080204" pitchFamily="34" charset="-128"/>
              </a:rPr>
              <a:t>UART: receiving commands (e.g., move up, down, left, right) from the keyboard</a:t>
            </a:r>
          </a:p>
          <a:p>
            <a:pPr lvl="1"/>
            <a:r>
              <a:rPr lang="en-IN" altLang="en-US" dirty="0">
                <a:ea typeface="ＭＳ Ｐゴシック" panose="020B0600070205080204" pitchFamily="34" charset="-128"/>
              </a:rPr>
              <a:t>Timer: triggering the movement of the snake or recording the time elapsed in a game</a:t>
            </a:r>
          </a:p>
          <a:p>
            <a:pPr lvl="1"/>
            <a:r>
              <a:rPr lang="en-IN" altLang="en-US" dirty="0">
                <a:ea typeface="ＭＳ Ｐゴシック" panose="020B0600070205080204" pitchFamily="34" charset="-128"/>
              </a:rPr>
              <a:t>7-segment: displaying the time elapsed in a game</a:t>
            </a:r>
          </a:p>
          <a:p>
            <a:pPr lvl="1"/>
            <a:r>
              <a:rPr lang="en-IN" altLang="en-US" dirty="0">
                <a:ea typeface="ＭＳ Ｐゴシック" panose="020B0600070205080204" pitchFamily="34" charset="-128"/>
              </a:rPr>
              <a:t>GPIO output (LEDs): showing the current score</a:t>
            </a:r>
          </a:p>
          <a:p>
            <a:pPr lvl="1"/>
            <a:r>
              <a:rPr lang="en-IN" altLang="en-US" dirty="0">
                <a:ea typeface="ＭＳ Ｐゴシック" panose="020B0600070205080204" pitchFamily="34" charset="-128"/>
              </a:rPr>
              <a:t>GPIO input (switches): changing difficulty level, snake </a:t>
            </a:r>
            <a:r>
              <a:rPr lang="en-US" altLang="en-US" dirty="0">
                <a:ea typeface="ＭＳ Ｐゴシック" panose="020B0600070205080204" pitchFamily="34" charset="-128"/>
              </a:rPr>
              <a:t>color</a:t>
            </a:r>
            <a:r>
              <a:rPr lang="en-IN" altLang="en-US" dirty="0">
                <a:ea typeface="ＭＳ Ｐゴシック" panose="020B0600070205080204" pitchFamily="34" charset="-128"/>
              </a:rPr>
              <a:t>, etc.</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516888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More Game Applications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4941266" cy="4086225"/>
          </a:xfrm>
        </p:spPr>
        <p:txBody>
          <a:bodyPr wrap="square" numCol="1" anchor="t" anchorCtr="0" compatLnSpc="1">
            <a:prstTxWarp prst="textNoShape">
              <a:avLst/>
            </a:prstTxWarp>
          </a:bodyPr>
          <a:lstStyle/>
          <a:p>
            <a:r>
              <a:rPr lang="en-GB" dirty="0"/>
              <a:t>A number of games can be </a:t>
            </a:r>
            <a:r>
              <a:rPr lang="en-US" dirty="0"/>
              <a:t>programmed</a:t>
            </a:r>
            <a:r>
              <a:rPr lang="en-GB" dirty="0"/>
              <a:t> by just using UART as input and VGA as output; for example:</a:t>
            </a:r>
            <a:endParaRPr lang="en-US" altLang="en-US" dirty="0">
              <a:ea typeface="ＭＳ Ｐゴシック" panose="020B0600070205080204" pitchFamily="34" charset="-128"/>
            </a:endParaRPr>
          </a:p>
          <a:p>
            <a:pPr lvl="1"/>
            <a:r>
              <a:rPr lang="en-US" altLang="en-US" dirty="0">
                <a:ea typeface="ＭＳ Ｐゴシック" panose="020B0600070205080204" pitchFamily="34" charset="-128"/>
              </a:rPr>
              <a:t>PACMAN </a:t>
            </a:r>
          </a:p>
          <a:p>
            <a:pPr lvl="1"/>
            <a:r>
              <a:rPr lang="en-US" altLang="en-US" dirty="0">
                <a:ea typeface="ＭＳ Ｐゴシック" panose="020B0600070205080204" pitchFamily="34" charset="-128"/>
              </a:rPr>
              <a:t>TETRIS</a:t>
            </a:r>
          </a:p>
          <a:p>
            <a:pPr lvl="1"/>
            <a:r>
              <a:rPr lang="en-US" altLang="en-US" dirty="0">
                <a:ea typeface="ＭＳ Ｐゴシック" panose="020B0600070205080204" pitchFamily="34" charset="-128"/>
              </a:rPr>
              <a:t>BREAK </a:t>
            </a:r>
          </a:p>
          <a:p>
            <a:pPr lvl="1"/>
            <a:r>
              <a:rPr lang="en-US" altLang="en-US" dirty="0">
                <a:ea typeface="ＭＳ Ｐゴシック" panose="020B0600070205080204" pitchFamily="34" charset="-128"/>
              </a:rPr>
              <a:t>TicTac</a:t>
            </a:r>
          </a:p>
        </p:txBody>
      </p:sp>
      <p:pic>
        <p:nvPicPr>
          <p:cNvPr id="5" name="Picture 2" descr="C:\Users\seahon01\Desktop\EDK_DEMO.jpg">
            <a:extLst>
              <a:ext uri="{FF2B5EF4-FFF2-40B4-BE49-F238E27FC236}">
                <a16:creationId xmlns:a16="http://schemas.microsoft.com/office/drawing/2014/main" id="{750790AD-64A1-476D-B89B-3130D65408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404" b="51000"/>
          <a:stretch/>
        </p:blipFill>
        <p:spPr bwMode="auto">
          <a:xfrm>
            <a:off x="6599306" y="1028700"/>
            <a:ext cx="5378465" cy="20828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E195205B-EB0A-4239-8D4B-EA8F62E506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9306" y="3594100"/>
            <a:ext cx="5378465" cy="2165348"/>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5">
            <a:extLst>
              <a:ext uri="{FF2B5EF4-FFF2-40B4-BE49-F238E27FC236}">
                <a16:creationId xmlns:a16="http://schemas.microsoft.com/office/drawing/2014/main" id="{7F3B8ADA-EF6B-45E1-9C3F-9E6A69BCBD97}"/>
              </a:ext>
            </a:extLst>
          </p:cNvPr>
          <p:cNvSpPr txBox="1">
            <a:spLocks noChangeArrowheads="1"/>
          </p:cNvSpPr>
          <p:nvPr/>
        </p:nvSpPr>
        <p:spPr bwMode="auto">
          <a:xfrm>
            <a:off x="8734187" y="3148014"/>
            <a:ext cx="1354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SNAKE</a:t>
            </a:r>
          </a:p>
        </p:txBody>
      </p:sp>
      <p:sp>
        <p:nvSpPr>
          <p:cNvPr id="8" name="TextBox 8">
            <a:extLst>
              <a:ext uri="{FF2B5EF4-FFF2-40B4-BE49-F238E27FC236}">
                <a16:creationId xmlns:a16="http://schemas.microsoft.com/office/drawing/2014/main" id="{117F740F-1ECE-41C2-BEEC-D838BC0CD182}"/>
              </a:ext>
            </a:extLst>
          </p:cNvPr>
          <p:cNvSpPr txBox="1">
            <a:spLocks noChangeArrowheads="1"/>
          </p:cNvSpPr>
          <p:nvPr/>
        </p:nvSpPr>
        <p:spPr bwMode="auto">
          <a:xfrm>
            <a:off x="8734187" y="5903914"/>
            <a:ext cx="1354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BREAK</a:t>
            </a:r>
          </a:p>
        </p:txBody>
      </p:sp>
    </p:spTree>
    <p:extLst>
      <p:ext uri="{BB962C8B-B14F-4D97-AF65-F5344CB8AC3E}">
        <p14:creationId xmlns:p14="http://schemas.microsoft.com/office/powerpoint/2010/main" val="702026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Low-Power Features Review</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GB" dirty="0"/>
              <a:t>Two architectural sleep modes:</a:t>
            </a:r>
            <a:endParaRPr lang="en-US" altLang="en-US" dirty="0">
              <a:ea typeface="ＭＳ Ｐゴシック" panose="020B0600070205080204" pitchFamily="34" charset="-128"/>
            </a:endParaRPr>
          </a:p>
          <a:p>
            <a:pPr lvl="1"/>
            <a:r>
              <a:rPr lang="en-GB" dirty="0"/>
              <a:t>Normal sleep and deep sleep</a:t>
            </a:r>
            <a:endParaRPr lang="en-US" altLang="en-US" dirty="0">
              <a:ea typeface="ＭＳ Ｐゴシック" panose="020B0600070205080204" pitchFamily="34" charset="-128"/>
            </a:endParaRPr>
          </a:p>
          <a:p>
            <a:r>
              <a:rPr lang="en-GB" dirty="0"/>
              <a:t>Two instructions for entering sleep modes:</a:t>
            </a:r>
            <a:endParaRPr lang="en-US" altLang="en-US" dirty="0">
              <a:ea typeface="ＭＳ Ｐゴシック" panose="020B0600070205080204" pitchFamily="34" charset="-128"/>
            </a:endParaRPr>
          </a:p>
          <a:p>
            <a:pPr lvl="1"/>
            <a:r>
              <a:rPr lang="en-GB" dirty="0"/>
              <a:t>WFE (wait for event) and WFI (wait for interrupt)</a:t>
            </a:r>
          </a:p>
          <a:p>
            <a:r>
              <a:rPr lang="en-GB" dirty="0"/>
              <a:t>Sleep-on-exit feature</a:t>
            </a:r>
            <a:endParaRPr lang="en-US" altLang="en-US" dirty="0">
              <a:ea typeface="ＭＳ Ｐゴシック" panose="020B0600070205080204" pitchFamily="34" charset="-128"/>
            </a:endParaRPr>
          </a:p>
          <a:p>
            <a:pPr lvl="1"/>
            <a:r>
              <a:rPr lang="en-GB" dirty="0"/>
              <a:t>Allow processor to stay in sleep mode as much as possible</a:t>
            </a:r>
            <a:endParaRPr lang="en-US" altLang="en-US" dirty="0">
              <a:ea typeface="ＭＳ Ｐゴシック" panose="020B0600070205080204" pitchFamily="34" charset="-128"/>
            </a:endParaRPr>
          </a:p>
          <a:p>
            <a:r>
              <a:rPr lang="en-GB" dirty="0"/>
              <a:t>Wakeup interrupt controller (WIC)</a:t>
            </a:r>
            <a:endParaRPr lang="en-US" altLang="en-US" dirty="0">
              <a:ea typeface="ＭＳ Ｐゴシック" panose="020B0600070205080204" pitchFamily="34" charset="-128"/>
            </a:endParaRPr>
          </a:p>
          <a:p>
            <a:pPr lvl="1"/>
            <a:r>
              <a:rPr lang="en-GB" dirty="0"/>
              <a:t>An optional feature that allows the clock of the processor to be completely removed during deep sleep</a:t>
            </a:r>
            <a:endParaRPr lang="en-US" altLang="en-US" dirty="0">
              <a:ea typeface="ＭＳ Ｐゴシック" panose="020B0600070205080204" pitchFamily="34" charset="-128"/>
            </a:endParaRPr>
          </a:p>
          <a:p>
            <a:r>
              <a:rPr lang="en-GB" dirty="0"/>
              <a:t>Low-power design implementation</a:t>
            </a:r>
            <a:endParaRPr lang="en-US" altLang="en-US" dirty="0">
              <a:ea typeface="ＭＳ Ｐゴシック" panose="020B0600070205080204" pitchFamily="34" charset="-128"/>
            </a:endParaRPr>
          </a:p>
          <a:p>
            <a:pPr lvl="1"/>
            <a:r>
              <a:rPr lang="en-GB" dirty="0"/>
              <a:t>Since the gate count is very low, the static leakage power is tiny when compared to other 32-bit processors.</a:t>
            </a:r>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643980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Sleep Mode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The Cortex-M0 processor supports two sleep modes: normal sleep mode and deep sleep mode.</a:t>
            </a:r>
          </a:p>
          <a:p>
            <a:r>
              <a:rPr lang="en-IN" altLang="en-US" dirty="0">
                <a:ea typeface="ＭＳ Ｐゴシック" panose="020B0600070205080204" pitchFamily="34" charset="-128"/>
              </a:rPr>
              <a:t>The exact meaning and behaviors of the two modes depends on the implementation of the microcontroller. For example,</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Normal sleep: switch off some of the clock signals</a:t>
            </a:r>
          </a:p>
          <a:p>
            <a:pPr lvl="1"/>
            <a:r>
              <a:rPr lang="en-IN" altLang="en-US" dirty="0">
                <a:ea typeface="ＭＳ Ｐゴシック" panose="020B0600070205080204" pitchFamily="34" charset="-128"/>
              </a:rPr>
              <a:t>Deep sleep: reduce voltage supply to the memory blocks, switch off additional components</a:t>
            </a:r>
          </a:p>
          <a:p>
            <a:r>
              <a:rPr lang="en-IN" altLang="en-US" dirty="0">
                <a:ea typeface="ＭＳ Ｐゴシック" panose="020B0600070205080204" pitchFamily="34" charset="-128"/>
              </a:rPr>
              <a:t>To enter sleep mode, we can use WFE or WFI instructions.</a:t>
            </a:r>
          </a:p>
          <a:p>
            <a:r>
              <a:rPr lang="en-IN" altLang="en-US" dirty="0">
                <a:ea typeface="ＭＳ Ｐゴシック" panose="020B0600070205080204" pitchFamily="34" charset="-128"/>
              </a:rPr>
              <a:t>The processor can exit the sleep mode if an event occurs.</a:t>
            </a:r>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72849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System Control Register</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4" y="1347271"/>
            <a:ext cx="11180763" cy="1249086"/>
          </a:xfrm>
        </p:spPr>
        <p:txBody>
          <a:bodyPr wrap="square" numCol="1" anchor="t" anchorCtr="0" compatLnSpc="1">
            <a:prstTxWarp prst="textNoShape">
              <a:avLst/>
            </a:prstTxWarp>
          </a:bodyPr>
          <a:lstStyle/>
          <a:p>
            <a:r>
              <a:rPr lang="en-IN" altLang="en-US" dirty="0">
                <a:ea typeface="ＭＳ Ｐゴシック" panose="020B0600070205080204" pitchFamily="34" charset="-128"/>
              </a:rPr>
              <a:t>The sleep feature can be programmed by accessing the system control register (SCR) in the system control block (at address 0xE000ED10). </a:t>
            </a:r>
          </a:p>
          <a:p>
            <a:r>
              <a:rPr lang="en-IN" altLang="en-US" dirty="0">
                <a:ea typeface="ＭＳ Ｐゴシック" panose="020B0600070205080204" pitchFamily="34" charset="-128"/>
              </a:rPr>
              <a:t>System control register (0xE000ED10)</a:t>
            </a:r>
            <a:endParaRPr lang="en-US" altLang="en-US" dirty="0">
              <a:ea typeface="ＭＳ Ｐゴシック" panose="020B0600070205080204" pitchFamily="34" charset="-128"/>
            </a:endParaRPr>
          </a:p>
        </p:txBody>
      </p:sp>
      <p:graphicFrame>
        <p:nvGraphicFramePr>
          <p:cNvPr id="5" name="Table 4">
            <a:extLst>
              <a:ext uri="{FF2B5EF4-FFF2-40B4-BE49-F238E27FC236}">
                <a16:creationId xmlns:a16="http://schemas.microsoft.com/office/drawing/2014/main" id="{7FED2ADF-16EA-4126-95BD-BE2341C8FBEE}"/>
              </a:ext>
            </a:extLst>
          </p:cNvPr>
          <p:cNvGraphicFramePr>
            <a:graphicFrameLocks noGrp="1"/>
          </p:cNvGraphicFramePr>
          <p:nvPr>
            <p:extLst>
              <p:ext uri="{D42A27DB-BD31-4B8C-83A1-F6EECF244321}">
                <p14:modId xmlns:p14="http://schemas.microsoft.com/office/powerpoint/2010/main" val="1348996683"/>
              </p:ext>
            </p:extLst>
          </p:nvPr>
        </p:nvGraphicFramePr>
        <p:xfrm>
          <a:off x="492124" y="2742666"/>
          <a:ext cx="10680759" cy="2590800"/>
        </p:xfrm>
        <a:graphic>
          <a:graphicData uri="http://schemas.openxmlformats.org/drawingml/2006/table">
            <a:tbl>
              <a:tblPr firstRow="1" bandRow="1">
                <a:tableStyleId>{5C22544A-7EE6-4342-B048-85BDC9FD1C3A}</a:tableStyleId>
              </a:tblPr>
              <a:tblGrid>
                <a:gridCol w="1912719">
                  <a:extLst>
                    <a:ext uri="{9D8B030D-6E8A-4147-A177-3AD203B41FA5}">
                      <a16:colId xmlns:a16="http://schemas.microsoft.com/office/drawing/2014/main" val="20000"/>
                    </a:ext>
                  </a:extLst>
                </a:gridCol>
                <a:gridCol w="2081986">
                  <a:extLst>
                    <a:ext uri="{9D8B030D-6E8A-4147-A177-3AD203B41FA5}">
                      <a16:colId xmlns:a16="http://schemas.microsoft.com/office/drawing/2014/main" val="20001"/>
                    </a:ext>
                  </a:extLst>
                </a:gridCol>
                <a:gridCol w="6686054">
                  <a:extLst>
                    <a:ext uri="{9D8B030D-6E8A-4147-A177-3AD203B41FA5}">
                      <a16:colId xmlns:a16="http://schemas.microsoft.com/office/drawing/2014/main" val="20002"/>
                    </a:ext>
                  </a:extLst>
                </a:gridCol>
              </a:tblGrid>
              <a:tr h="312392">
                <a:tc>
                  <a:txBody>
                    <a:bodyPr/>
                    <a:lstStyle/>
                    <a:p>
                      <a:r>
                        <a:rPr lang="en-GB" sz="1600" b="0" dirty="0"/>
                        <a:t>Bits </a:t>
                      </a:r>
                    </a:p>
                  </a:txBody>
                  <a:tcPr marL="121872" marR="121872"/>
                </a:tc>
                <a:tc>
                  <a:txBody>
                    <a:bodyPr/>
                    <a:lstStyle/>
                    <a:p>
                      <a:r>
                        <a:rPr lang="en-GB" sz="1600" b="0" dirty="0"/>
                        <a:t>Field </a:t>
                      </a:r>
                    </a:p>
                  </a:txBody>
                  <a:tcPr marL="121872" marR="121872"/>
                </a:tc>
                <a:tc>
                  <a:txBody>
                    <a:bodyPr/>
                    <a:lstStyle/>
                    <a:p>
                      <a:r>
                        <a:rPr lang="en-GB" sz="1600" b="0" dirty="0"/>
                        <a:t>Description</a:t>
                      </a:r>
                      <a:r>
                        <a:rPr lang="en-GB" sz="1600" b="0" baseline="0" dirty="0"/>
                        <a:t> </a:t>
                      </a:r>
                      <a:endParaRPr lang="en-GB" sz="1600" b="0" dirty="0"/>
                    </a:p>
                  </a:txBody>
                  <a:tcPr marL="121872" marR="121872"/>
                </a:tc>
                <a:extLst>
                  <a:ext uri="{0D108BD9-81ED-4DB2-BD59-A6C34878D82A}">
                    <a16:rowId xmlns:a16="http://schemas.microsoft.com/office/drawing/2014/main" val="10000"/>
                  </a:ext>
                </a:extLst>
              </a:tr>
              <a:tr h="312392">
                <a:tc>
                  <a:txBody>
                    <a:bodyPr/>
                    <a:lstStyle/>
                    <a:p>
                      <a:r>
                        <a:rPr lang="en-GB" sz="1600" b="0" dirty="0"/>
                        <a:t>0</a:t>
                      </a:r>
                    </a:p>
                  </a:txBody>
                  <a:tcPr marL="121872" marR="121872"/>
                </a:tc>
                <a:tc>
                  <a:txBody>
                    <a:bodyPr/>
                    <a:lstStyle/>
                    <a:p>
                      <a:r>
                        <a:rPr lang="en-GB" sz="1600" b="0" dirty="0"/>
                        <a:t>Reserved </a:t>
                      </a:r>
                    </a:p>
                  </a:txBody>
                  <a:tcPr marL="121872" marR="121872"/>
                </a:tc>
                <a:tc>
                  <a:txBody>
                    <a:bodyPr/>
                    <a:lstStyle/>
                    <a:p>
                      <a:r>
                        <a:rPr lang="en-GB" sz="1600" b="0" dirty="0"/>
                        <a:t>-</a:t>
                      </a:r>
                    </a:p>
                  </a:txBody>
                  <a:tcPr marL="121872" marR="121872"/>
                </a:tc>
                <a:extLst>
                  <a:ext uri="{0D108BD9-81ED-4DB2-BD59-A6C34878D82A}">
                    <a16:rowId xmlns:a16="http://schemas.microsoft.com/office/drawing/2014/main" val="10001"/>
                  </a:ext>
                </a:extLst>
              </a:tr>
              <a:tr h="312392">
                <a:tc>
                  <a:txBody>
                    <a:bodyPr/>
                    <a:lstStyle/>
                    <a:p>
                      <a:r>
                        <a:rPr lang="en-GB" sz="1600" b="0" dirty="0"/>
                        <a:t>1</a:t>
                      </a:r>
                    </a:p>
                  </a:txBody>
                  <a:tcPr marL="121872" marR="121872"/>
                </a:tc>
                <a:tc>
                  <a:txBody>
                    <a:bodyPr/>
                    <a:lstStyle/>
                    <a:p>
                      <a:r>
                        <a:rPr lang="en-GB" sz="1600" b="0" dirty="0"/>
                        <a:t>SleepOnExit</a:t>
                      </a:r>
                    </a:p>
                  </a:txBody>
                  <a:tcPr marL="121872" marR="121872"/>
                </a:tc>
                <a:tc>
                  <a:txBody>
                    <a:bodyPr/>
                    <a:lstStyle/>
                    <a:p>
                      <a:r>
                        <a:rPr lang="en-GB" sz="1600" b="0" dirty="0"/>
                        <a:t>Sleep-on-exit enable bit </a:t>
                      </a:r>
                    </a:p>
                  </a:txBody>
                  <a:tcPr marL="121872" marR="121872"/>
                </a:tc>
                <a:extLst>
                  <a:ext uri="{0D108BD9-81ED-4DB2-BD59-A6C34878D82A}">
                    <a16:rowId xmlns:a16="http://schemas.microsoft.com/office/drawing/2014/main" val="10002"/>
                  </a:ext>
                </a:extLst>
              </a:tr>
              <a:tr h="312392">
                <a:tc>
                  <a:txBody>
                    <a:bodyPr/>
                    <a:lstStyle/>
                    <a:p>
                      <a:r>
                        <a:rPr lang="en-GB" sz="1600" b="0" dirty="0"/>
                        <a:t>2</a:t>
                      </a:r>
                    </a:p>
                  </a:txBody>
                  <a:tcPr marL="121872" marR="121872"/>
                </a:tc>
                <a:tc>
                  <a:txBody>
                    <a:bodyPr/>
                    <a:lstStyle/>
                    <a:p>
                      <a:r>
                        <a:rPr lang="en-GB" sz="1600" b="0" dirty="0"/>
                        <a:t>SleepDeep</a:t>
                      </a:r>
                    </a:p>
                  </a:txBody>
                  <a:tcPr marL="121872" marR="121872"/>
                </a:tc>
                <a:tc>
                  <a:txBody>
                    <a:bodyPr/>
                    <a:lstStyle/>
                    <a:p>
                      <a:r>
                        <a:rPr lang="en-GB" sz="1600" b="0" dirty="0"/>
                        <a:t>Sleep mode type bit, 0: normal sleep; 1: deep sleep</a:t>
                      </a:r>
                    </a:p>
                  </a:txBody>
                  <a:tcPr marL="121872" marR="121872"/>
                </a:tc>
                <a:extLst>
                  <a:ext uri="{0D108BD9-81ED-4DB2-BD59-A6C34878D82A}">
                    <a16:rowId xmlns:a16="http://schemas.microsoft.com/office/drawing/2014/main" val="10003"/>
                  </a:ext>
                </a:extLst>
              </a:tr>
              <a:tr h="312392">
                <a:tc>
                  <a:txBody>
                    <a:bodyPr/>
                    <a:lstStyle/>
                    <a:p>
                      <a:r>
                        <a:rPr lang="en-GB" sz="1600" b="0" dirty="0"/>
                        <a:t>3</a:t>
                      </a:r>
                    </a:p>
                  </a:txBody>
                  <a:tcPr marL="121872" marR="121872"/>
                </a:tc>
                <a:tc>
                  <a:txBody>
                    <a:bodyPr/>
                    <a:lstStyle/>
                    <a:p>
                      <a:r>
                        <a:rPr lang="en-GB" sz="1600" b="0" dirty="0"/>
                        <a:t>Reserved</a:t>
                      </a:r>
                    </a:p>
                  </a:txBody>
                  <a:tcPr marL="121872" marR="121872"/>
                </a:tc>
                <a:tc>
                  <a:txBody>
                    <a:bodyPr/>
                    <a:lstStyle/>
                    <a:p>
                      <a:r>
                        <a:rPr lang="en-GB" sz="1600" b="0" dirty="0"/>
                        <a:t>-</a:t>
                      </a:r>
                    </a:p>
                  </a:txBody>
                  <a:tcPr marL="121872" marR="121872"/>
                </a:tc>
                <a:extLst>
                  <a:ext uri="{0D108BD9-81ED-4DB2-BD59-A6C34878D82A}">
                    <a16:rowId xmlns:a16="http://schemas.microsoft.com/office/drawing/2014/main" val="10004"/>
                  </a:ext>
                </a:extLst>
              </a:tr>
              <a:tr h="487846">
                <a:tc>
                  <a:txBody>
                    <a:bodyPr/>
                    <a:lstStyle/>
                    <a:p>
                      <a:r>
                        <a:rPr lang="en-GB" sz="1600" b="0" dirty="0"/>
                        <a:t>4</a:t>
                      </a:r>
                    </a:p>
                  </a:txBody>
                  <a:tcPr marL="121872" marR="121872"/>
                </a:tc>
                <a:tc>
                  <a:txBody>
                    <a:bodyPr/>
                    <a:lstStyle/>
                    <a:p>
                      <a:r>
                        <a:rPr lang="en-GB" sz="1600" b="0" dirty="0"/>
                        <a:t>SeVOnPend</a:t>
                      </a:r>
                    </a:p>
                  </a:txBody>
                  <a:tcPr marL="121872" marR="121872"/>
                </a:tc>
                <a:tc>
                  <a:txBody>
                    <a:bodyPr/>
                    <a:lstStyle/>
                    <a:p>
                      <a:r>
                        <a:rPr lang="en-GB" sz="1600" b="0" dirty="0"/>
                        <a:t>Send event</a:t>
                      </a:r>
                      <a:r>
                        <a:rPr lang="en-GB" sz="1600" b="0" baseline="0" dirty="0"/>
                        <a:t> on pend bit; enable generation of event by a new interrupt pending status</a:t>
                      </a:r>
                      <a:endParaRPr lang="en-GB" sz="1600" b="0" dirty="0"/>
                    </a:p>
                  </a:txBody>
                  <a:tcPr marL="121872" marR="121872"/>
                </a:tc>
                <a:extLst>
                  <a:ext uri="{0D108BD9-81ED-4DB2-BD59-A6C34878D82A}">
                    <a16:rowId xmlns:a16="http://schemas.microsoft.com/office/drawing/2014/main" val="10005"/>
                  </a:ext>
                </a:extLst>
              </a:tr>
              <a:tr h="312392">
                <a:tc>
                  <a:txBody>
                    <a:bodyPr/>
                    <a:lstStyle/>
                    <a:p>
                      <a:r>
                        <a:rPr lang="en-GB" sz="1600" b="0" dirty="0"/>
                        <a:t>[31:5]</a:t>
                      </a:r>
                    </a:p>
                  </a:txBody>
                  <a:tcPr marL="121872" marR="121872"/>
                </a:tc>
                <a:tc>
                  <a:txBody>
                    <a:bodyPr/>
                    <a:lstStyle/>
                    <a:p>
                      <a:r>
                        <a:rPr lang="en-GB" sz="1600" b="0" dirty="0"/>
                        <a:t>Reserved</a:t>
                      </a:r>
                    </a:p>
                  </a:txBody>
                  <a:tcPr marL="121872" marR="121872"/>
                </a:tc>
                <a:tc>
                  <a:txBody>
                    <a:bodyPr/>
                    <a:lstStyle/>
                    <a:p>
                      <a:r>
                        <a:rPr lang="en-GB" sz="1600" b="0" dirty="0"/>
                        <a:t>-</a:t>
                      </a:r>
                    </a:p>
                  </a:txBody>
                  <a:tcPr marL="121872" marR="121872"/>
                </a:tc>
                <a:extLst>
                  <a:ext uri="{0D108BD9-81ED-4DB2-BD59-A6C34878D82A}">
                    <a16:rowId xmlns:a16="http://schemas.microsoft.com/office/drawing/2014/main" val="10006"/>
                  </a:ext>
                </a:extLst>
              </a:tr>
            </a:tbl>
          </a:graphicData>
        </a:graphic>
      </p:graphicFrame>
      <p:sp>
        <p:nvSpPr>
          <p:cNvPr id="2" name="Rectangle 1">
            <a:extLst>
              <a:ext uri="{FF2B5EF4-FFF2-40B4-BE49-F238E27FC236}">
                <a16:creationId xmlns:a16="http://schemas.microsoft.com/office/drawing/2014/main" id="{C2233291-6D52-42E9-99BF-75E0F6F7065C}"/>
              </a:ext>
            </a:extLst>
          </p:cNvPr>
          <p:cNvSpPr/>
          <p:nvPr/>
        </p:nvSpPr>
        <p:spPr>
          <a:xfrm>
            <a:off x="384312" y="5479775"/>
            <a:ext cx="10788571" cy="906915"/>
          </a:xfrm>
          <a:prstGeom prst="rect">
            <a:avLst/>
          </a:prstGeom>
        </p:spPr>
        <p:txBody>
          <a:bodyPr wrap="square">
            <a:spAutoFit/>
          </a:bodyPr>
          <a:lstStyle/>
          <a:p>
            <a:pPr eaLnBrk="1" hangingPunct="1">
              <a:lnSpc>
                <a:spcPct val="90000"/>
              </a:lnSpc>
              <a:spcAft>
                <a:spcPts val="1600"/>
              </a:spcAft>
              <a:defRPr/>
            </a:pPr>
            <a:r>
              <a:rPr lang="en-GB" sz="2400" dirty="0">
                <a:solidFill>
                  <a:schemeClr val="tx2"/>
                </a:solidFill>
                <a:latin typeface="+mn-lt"/>
              </a:rPr>
              <a:t>SCR can be accessed by register symbol “SCB-&gt;SCR”; for example:</a:t>
            </a:r>
          </a:p>
          <a:p>
            <a:pPr lvl="1">
              <a:spcBef>
                <a:spcPts val="0"/>
              </a:spcBef>
              <a:defRPr/>
            </a:pPr>
            <a:r>
              <a:rPr lang="en-GB" dirty="0">
                <a:solidFill>
                  <a:schemeClr val="tx2"/>
                </a:solidFill>
                <a:latin typeface="+mn-lt"/>
              </a:rPr>
              <a:t>SCB -&gt; SCR = 1&lt;1;  		//Enable sleep-on-exit bit</a:t>
            </a:r>
          </a:p>
        </p:txBody>
      </p:sp>
    </p:spTree>
    <p:extLst>
      <p:ext uri="{BB962C8B-B14F-4D97-AF65-F5344CB8AC3E}">
        <p14:creationId xmlns:p14="http://schemas.microsoft.com/office/powerpoint/2010/main" val="2174587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Sleep-on-Exit</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The sleep-on-exit feature does not carry out the unstacking process after the program returns from ISR.</a:t>
            </a:r>
          </a:p>
          <a:p>
            <a:r>
              <a:rPr lang="en-IN" altLang="en-US" dirty="0">
                <a:ea typeface="ＭＳ Ｐゴシック" panose="020B0600070205080204" pitchFamily="34" charset="-128"/>
              </a:rPr>
              <a:t>The power consumption is reduced since</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The execution of unnecessary programs in the main thread is avoided.</a:t>
            </a:r>
          </a:p>
          <a:p>
            <a:pPr lvl="1"/>
            <a:r>
              <a:rPr lang="en-IN" altLang="en-US" dirty="0">
                <a:ea typeface="ＭＳ Ｐゴシック" panose="020B0600070205080204" pitchFamily="34" charset="-128"/>
              </a:rPr>
              <a:t>The unnecessary stacking and unstacking operation is avoided.</a:t>
            </a:r>
            <a:endParaRPr lang="en-US" altLang="en-US" dirty="0">
              <a:ea typeface="ＭＳ Ｐゴシック" panose="020B0600070205080204" pitchFamily="34" charset="-128"/>
            </a:endParaRPr>
          </a:p>
        </p:txBody>
      </p:sp>
      <p:cxnSp>
        <p:nvCxnSpPr>
          <p:cNvPr id="5" name="Straight Arrow Connector 4">
            <a:extLst>
              <a:ext uri="{FF2B5EF4-FFF2-40B4-BE49-F238E27FC236}">
                <a16:creationId xmlns:a16="http://schemas.microsoft.com/office/drawing/2014/main" id="{385B8C70-0E51-4398-97FE-0FD73FD295A8}"/>
              </a:ext>
            </a:extLst>
          </p:cNvPr>
          <p:cNvCxnSpPr/>
          <p:nvPr/>
        </p:nvCxnSpPr>
        <p:spPr bwMode="auto">
          <a:xfrm>
            <a:off x="1938109" y="5497513"/>
            <a:ext cx="895423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6" name="Rectangle 5">
            <a:extLst>
              <a:ext uri="{FF2B5EF4-FFF2-40B4-BE49-F238E27FC236}">
                <a16:creationId xmlns:a16="http://schemas.microsoft.com/office/drawing/2014/main" id="{12537A5D-3C54-469F-AA26-E81260421F6D}"/>
              </a:ext>
            </a:extLst>
          </p:cNvPr>
          <p:cNvSpPr/>
          <p:nvPr/>
        </p:nvSpPr>
        <p:spPr bwMode="auto">
          <a:xfrm>
            <a:off x="1938109" y="4951413"/>
            <a:ext cx="2234327" cy="25400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Main Thread</a:t>
            </a:r>
          </a:p>
        </p:txBody>
      </p:sp>
      <p:cxnSp>
        <p:nvCxnSpPr>
          <p:cNvPr id="7" name="Straight Arrow Connector 6">
            <a:extLst>
              <a:ext uri="{FF2B5EF4-FFF2-40B4-BE49-F238E27FC236}">
                <a16:creationId xmlns:a16="http://schemas.microsoft.com/office/drawing/2014/main" id="{A095A921-97F0-439F-B1D4-5DE5EFE64F56}"/>
              </a:ext>
            </a:extLst>
          </p:cNvPr>
          <p:cNvCxnSpPr/>
          <p:nvPr/>
        </p:nvCxnSpPr>
        <p:spPr bwMode="auto">
          <a:xfrm>
            <a:off x="4172436" y="4506913"/>
            <a:ext cx="0" cy="4445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8" name="TextBox 9">
            <a:extLst>
              <a:ext uri="{FF2B5EF4-FFF2-40B4-BE49-F238E27FC236}">
                <a16:creationId xmlns:a16="http://schemas.microsoft.com/office/drawing/2014/main" id="{1F08B057-8DF8-41BF-AF2A-4E114227201B}"/>
              </a:ext>
            </a:extLst>
          </p:cNvPr>
          <p:cNvSpPr txBox="1">
            <a:spLocks noChangeArrowheads="1"/>
          </p:cNvSpPr>
          <p:nvPr/>
        </p:nvSpPr>
        <p:spPr bwMode="auto">
          <a:xfrm>
            <a:off x="3732342" y="4240214"/>
            <a:ext cx="88018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WFI</a:t>
            </a:r>
          </a:p>
        </p:txBody>
      </p:sp>
      <p:sp>
        <p:nvSpPr>
          <p:cNvPr id="9" name="Rectangle 8">
            <a:extLst>
              <a:ext uri="{FF2B5EF4-FFF2-40B4-BE49-F238E27FC236}">
                <a16:creationId xmlns:a16="http://schemas.microsoft.com/office/drawing/2014/main" id="{32A88E3F-3AAC-4D71-8A8A-795A294BD745}"/>
              </a:ext>
            </a:extLst>
          </p:cNvPr>
          <p:cNvSpPr/>
          <p:nvPr/>
        </p:nvSpPr>
        <p:spPr bwMode="auto">
          <a:xfrm>
            <a:off x="5577354" y="4951413"/>
            <a:ext cx="1117163" cy="254000"/>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Stacking</a:t>
            </a:r>
          </a:p>
        </p:txBody>
      </p:sp>
      <p:cxnSp>
        <p:nvCxnSpPr>
          <p:cNvPr id="10" name="Straight Arrow Connector 9">
            <a:extLst>
              <a:ext uri="{FF2B5EF4-FFF2-40B4-BE49-F238E27FC236}">
                <a16:creationId xmlns:a16="http://schemas.microsoft.com/office/drawing/2014/main" id="{7C6E35E2-5E61-40F4-B9AC-17E4492EAEC6}"/>
              </a:ext>
            </a:extLst>
          </p:cNvPr>
          <p:cNvCxnSpPr/>
          <p:nvPr/>
        </p:nvCxnSpPr>
        <p:spPr bwMode="auto">
          <a:xfrm>
            <a:off x="5577354" y="4506913"/>
            <a:ext cx="0" cy="4445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11" name="TextBox 12">
            <a:extLst>
              <a:ext uri="{FF2B5EF4-FFF2-40B4-BE49-F238E27FC236}">
                <a16:creationId xmlns:a16="http://schemas.microsoft.com/office/drawing/2014/main" id="{FAD7CD50-91F3-47F5-A16A-F7B55AF7A128}"/>
              </a:ext>
            </a:extLst>
          </p:cNvPr>
          <p:cNvSpPr txBox="1">
            <a:spLocks noChangeArrowheads="1"/>
          </p:cNvSpPr>
          <p:nvPr/>
        </p:nvSpPr>
        <p:spPr bwMode="auto">
          <a:xfrm>
            <a:off x="5137260" y="4240214"/>
            <a:ext cx="88018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IRQ</a:t>
            </a:r>
          </a:p>
        </p:txBody>
      </p:sp>
      <p:sp>
        <p:nvSpPr>
          <p:cNvPr id="12" name="Rectangle 11">
            <a:extLst>
              <a:ext uri="{FF2B5EF4-FFF2-40B4-BE49-F238E27FC236}">
                <a16:creationId xmlns:a16="http://schemas.microsoft.com/office/drawing/2014/main" id="{6827A53C-F6A3-41B9-8A2D-3CD2784746DB}"/>
              </a:ext>
            </a:extLst>
          </p:cNvPr>
          <p:cNvSpPr/>
          <p:nvPr/>
        </p:nvSpPr>
        <p:spPr bwMode="auto">
          <a:xfrm>
            <a:off x="6694518" y="4343400"/>
            <a:ext cx="1726525" cy="254000"/>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ISR</a:t>
            </a:r>
          </a:p>
        </p:txBody>
      </p:sp>
      <p:cxnSp>
        <p:nvCxnSpPr>
          <p:cNvPr id="13" name="Straight Connector 12">
            <a:extLst>
              <a:ext uri="{FF2B5EF4-FFF2-40B4-BE49-F238E27FC236}">
                <a16:creationId xmlns:a16="http://schemas.microsoft.com/office/drawing/2014/main" id="{06655C2E-07BD-445B-A090-7CF607EF013A}"/>
              </a:ext>
            </a:extLst>
          </p:cNvPr>
          <p:cNvCxnSpPr>
            <a:stCxn id="6" idx="3"/>
            <a:endCxn id="9" idx="1"/>
          </p:cNvCxnSpPr>
          <p:nvPr/>
        </p:nvCxnSpPr>
        <p:spPr bwMode="auto">
          <a:xfrm>
            <a:off x="4172436" y="5078413"/>
            <a:ext cx="1404918" cy="0"/>
          </a:xfrm>
          <a:prstGeom prst="line">
            <a:avLst/>
          </a:prstGeom>
          <a:noFill/>
          <a:ln w="19050" cap="flat" cmpd="sng" algn="ctr">
            <a:solidFill>
              <a:schemeClr val="tx1">
                <a:lumMod val="75000"/>
                <a:lumOff val="25000"/>
              </a:schemeClr>
            </a:solidFill>
            <a:prstDash val="sysDot"/>
            <a:round/>
            <a:headEnd type="none" w="med" len="med"/>
            <a:tailEnd type="triangle" w="lg" len="lg"/>
          </a:ln>
          <a:effectLst/>
        </p:spPr>
      </p:cxnSp>
      <p:sp>
        <p:nvSpPr>
          <p:cNvPr id="14" name="TextBox 17">
            <a:extLst>
              <a:ext uri="{FF2B5EF4-FFF2-40B4-BE49-F238E27FC236}">
                <a16:creationId xmlns:a16="http://schemas.microsoft.com/office/drawing/2014/main" id="{39573A73-4FB3-46C7-8B48-447C05209271}"/>
              </a:ext>
            </a:extLst>
          </p:cNvPr>
          <p:cNvSpPr txBox="1">
            <a:spLocks noChangeArrowheads="1"/>
          </p:cNvSpPr>
          <p:nvPr/>
        </p:nvSpPr>
        <p:spPr bwMode="auto">
          <a:xfrm>
            <a:off x="4367094" y="5078414"/>
            <a:ext cx="88018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Sleep</a:t>
            </a:r>
          </a:p>
        </p:txBody>
      </p:sp>
      <p:cxnSp>
        <p:nvCxnSpPr>
          <p:cNvPr id="15" name="Straight Connector 14">
            <a:extLst>
              <a:ext uri="{FF2B5EF4-FFF2-40B4-BE49-F238E27FC236}">
                <a16:creationId xmlns:a16="http://schemas.microsoft.com/office/drawing/2014/main" id="{F4297147-8015-4492-BABC-352C3F29130B}"/>
              </a:ext>
            </a:extLst>
          </p:cNvPr>
          <p:cNvCxnSpPr/>
          <p:nvPr/>
        </p:nvCxnSpPr>
        <p:spPr bwMode="auto">
          <a:xfrm>
            <a:off x="8421043" y="5078413"/>
            <a:ext cx="1845012" cy="0"/>
          </a:xfrm>
          <a:prstGeom prst="line">
            <a:avLst/>
          </a:prstGeom>
          <a:noFill/>
          <a:ln w="19050" cap="flat" cmpd="sng" algn="ctr">
            <a:solidFill>
              <a:schemeClr val="tx1">
                <a:lumMod val="75000"/>
                <a:lumOff val="25000"/>
              </a:schemeClr>
            </a:solidFill>
            <a:prstDash val="sysDot"/>
            <a:round/>
            <a:headEnd type="none" w="med" len="med"/>
            <a:tailEnd type="triangle" w="lg" len="lg"/>
          </a:ln>
          <a:effectLst/>
        </p:spPr>
      </p:cxnSp>
      <p:cxnSp>
        <p:nvCxnSpPr>
          <p:cNvPr id="16" name="Straight Arrow Connector 15">
            <a:extLst>
              <a:ext uri="{FF2B5EF4-FFF2-40B4-BE49-F238E27FC236}">
                <a16:creationId xmlns:a16="http://schemas.microsoft.com/office/drawing/2014/main" id="{D94BF000-EA35-4873-81F6-6AA7190E243A}"/>
              </a:ext>
            </a:extLst>
          </p:cNvPr>
          <p:cNvCxnSpPr/>
          <p:nvPr/>
        </p:nvCxnSpPr>
        <p:spPr bwMode="auto">
          <a:xfrm flipV="1">
            <a:off x="6694518" y="4597400"/>
            <a:ext cx="0" cy="4953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Arrow Connector 16">
            <a:extLst>
              <a:ext uri="{FF2B5EF4-FFF2-40B4-BE49-F238E27FC236}">
                <a16:creationId xmlns:a16="http://schemas.microsoft.com/office/drawing/2014/main" id="{A64F9B7A-E21D-4F07-94F2-9D0513C185A3}"/>
              </a:ext>
            </a:extLst>
          </p:cNvPr>
          <p:cNvCxnSpPr/>
          <p:nvPr/>
        </p:nvCxnSpPr>
        <p:spPr bwMode="auto">
          <a:xfrm>
            <a:off x="8421043" y="4506914"/>
            <a:ext cx="0" cy="585787"/>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18" name="TextBox 24">
            <a:extLst>
              <a:ext uri="{FF2B5EF4-FFF2-40B4-BE49-F238E27FC236}">
                <a16:creationId xmlns:a16="http://schemas.microsoft.com/office/drawing/2014/main" id="{65D20643-5FEF-4E5F-848C-03BACE86271A}"/>
              </a:ext>
            </a:extLst>
          </p:cNvPr>
          <p:cNvSpPr txBox="1">
            <a:spLocks noChangeArrowheads="1"/>
          </p:cNvSpPr>
          <p:nvPr/>
        </p:nvSpPr>
        <p:spPr bwMode="auto">
          <a:xfrm>
            <a:off x="8649554" y="5078414"/>
            <a:ext cx="88018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Sleep</a:t>
            </a:r>
          </a:p>
        </p:txBody>
      </p:sp>
      <p:sp>
        <p:nvSpPr>
          <p:cNvPr id="19" name="Rounded Rectangular Callout 28">
            <a:extLst>
              <a:ext uri="{FF2B5EF4-FFF2-40B4-BE49-F238E27FC236}">
                <a16:creationId xmlns:a16="http://schemas.microsoft.com/office/drawing/2014/main" id="{77F42654-6F09-4FDB-91B0-AEC71D21845C}"/>
              </a:ext>
            </a:extLst>
          </p:cNvPr>
          <p:cNvSpPr/>
          <p:nvPr/>
        </p:nvSpPr>
        <p:spPr bwMode="auto">
          <a:xfrm>
            <a:off x="8801894" y="4229100"/>
            <a:ext cx="1853476" cy="482600"/>
          </a:xfrm>
          <a:prstGeom prst="wedgeRoundRectCallout">
            <a:avLst>
              <a:gd name="adj1" fmla="val -56476"/>
              <a:gd name="adj2" fmla="val 103200"/>
              <a:gd name="adj3" fmla="val 16667"/>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Sleep-on-Exit </a:t>
            </a:r>
          </a:p>
          <a:p>
            <a:pPr algn="ctr">
              <a:defRPr/>
            </a:pPr>
            <a:r>
              <a:rPr lang="en-GB" b="0" dirty="0"/>
              <a:t>(no unstacking)</a:t>
            </a:r>
          </a:p>
        </p:txBody>
      </p:sp>
      <p:sp>
        <p:nvSpPr>
          <p:cNvPr id="20" name="TextBox 29">
            <a:extLst>
              <a:ext uri="{FF2B5EF4-FFF2-40B4-BE49-F238E27FC236}">
                <a16:creationId xmlns:a16="http://schemas.microsoft.com/office/drawing/2014/main" id="{C7BFA3F6-DFDF-430C-8147-B6CDB8C9F1B2}"/>
              </a:ext>
            </a:extLst>
          </p:cNvPr>
          <p:cNvSpPr txBox="1">
            <a:spLocks noChangeArrowheads="1"/>
          </p:cNvSpPr>
          <p:nvPr/>
        </p:nvSpPr>
        <p:spPr bwMode="auto">
          <a:xfrm>
            <a:off x="9766717" y="5487989"/>
            <a:ext cx="88018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Time </a:t>
            </a:r>
          </a:p>
        </p:txBody>
      </p:sp>
      <p:cxnSp>
        <p:nvCxnSpPr>
          <p:cNvPr id="21" name="Straight Arrow Connector 20">
            <a:extLst>
              <a:ext uri="{FF2B5EF4-FFF2-40B4-BE49-F238E27FC236}">
                <a16:creationId xmlns:a16="http://schemas.microsoft.com/office/drawing/2014/main" id="{7FADA59A-83C5-4CAF-8BB5-0C91F32CCD82}"/>
              </a:ext>
            </a:extLst>
          </p:cNvPr>
          <p:cNvCxnSpPr/>
          <p:nvPr/>
        </p:nvCxnSpPr>
        <p:spPr bwMode="auto">
          <a:xfrm flipV="1">
            <a:off x="1938109" y="4229100"/>
            <a:ext cx="0" cy="1258888"/>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2" name="TextBox 32">
            <a:extLst>
              <a:ext uri="{FF2B5EF4-FFF2-40B4-BE49-F238E27FC236}">
                <a16:creationId xmlns:a16="http://schemas.microsoft.com/office/drawing/2014/main" id="{9451359C-23D7-470B-BBC0-FA8278CD3EFB}"/>
              </a:ext>
            </a:extLst>
          </p:cNvPr>
          <p:cNvSpPr txBox="1">
            <a:spLocks noChangeArrowheads="1"/>
          </p:cNvSpPr>
          <p:nvPr/>
        </p:nvSpPr>
        <p:spPr bwMode="auto">
          <a:xfrm>
            <a:off x="888653" y="4289426"/>
            <a:ext cx="10494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Priority </a:t>
            </a:r>
          </a:p>
        </p:txBody>
      </p:sp>
    </p:spTree>
    <p:extLst>
      <p:ext uri="{BB962C8B-B14F-4D97-AF65-F5344CB8AC3E}">
        <p14:creationId xmlns:p14="http://schemas.microsoft.com/office/powerpoint/2010/main" val="1138234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Polling v Interrupts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60511" y="1319705"/>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A comparison of the two programming solutions for the same Snake application:</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88B353B7-5F3B-43D5-A9EB-2073A84F5EE9}"/>
              </a:ext>
            </a:extLst>
          </p:cNvPr>
          <p:cNvSpPr/>
          <p:nvPr/>
        </p:nvSpPr>
        <p:spPr bwMode="auto">
          <a:xfrm>
            <a:off x="1810005" y="1894220"/>
            <a:ext cx="2556348" cy="299224"/>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a:t>Initialization</a:t>
            </a:r>
            <a:endParaRPr kumimoji="0" lang="en-GB" sz="1200" b="1" i="0" u="none" strike="noStrike" cap="none" normalizeH="0" baseline="0" dirty="0">
              <a:ln>
                <a:noFill/>
              </a:ln>
              <a:solidFill>
                <a:srgbClr val="000000"/>
              </a:solidFill>
              <a:effectLst/>
            </a:endParaRPr>
          </a:p>
        </p:txBody>
      </p:sp>
      <p:sp>
        <p:nvSpPr>
          <p:cNvPr id="6" name="Rectangle 5">
            <a:extLst>
              <a:ext uri="{FF2B5EF4-FFF2-40B4-BE49-F238E27FC236}">
                <a16:creationId xmlns:a16="http://schemas.microsoft.com/office/drawing/2014/main" id="{788ED716-AA4D-465A-BA5A-DA3AEC395AE0}"/>
              </a:ext>
            </a:extLst>
          </p:cNvPr>
          <p:cNvSpPr/>
          <p:nvPr/>
        </p:nvSpPr>
        <p:spPr bwMode="auto">
          <a:xfrm>
            <a:off x="1810005" y="3005628"/>
            <a:ext cx="2556348" cy="299224"/>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a:t>Update snake direction</a:t>
            </a:r>
            <a:endParaRPr kumimoji="0" lang="en-GB" sz="1200" b="1" i="0" u="none" strike="noStrike" cap="none" normalizeH="0" baseline="0" dirty="0">
              <a:ln>
                <a:noFill/>
              </a:ln>
              <a:solidFill>
                <a:srgbClr val="000000"/>
              </a:solidFill>
              <a:effectLst/>
            </a:endParaRPr>
          </a:p>
        </p:txBody>
      </p:sp>
      <p:sp>
        <p:nvSpPr>
          <p:cNvPr id="7" name="Flowchart: Decision 6">
            <a:extLst>
              <a:ext uri="{FF2B5EF4-FFF2-40B4-BE49-F238E27FC236}">
                <a16:creationId xmlns:a16="http://schemas.microsoft.com/office/drawing/2014/main" id="{66FAE92F-4F6B-48B7-A779-E3AF3A390B1A}"/>
              </a:ext>
            </a:extLst>
          </p:cNvPr>
          <p:cNvSpPr/>
          <p:nvPr/>
        </p:nvSpPr>
        <p:spPr bwMode="auto">
          <a:xfrm>
            <a:off x="1810005" y="2385806"/>
            <a:ext cx="2556348" cy="427463"/>
          </a:xfrm>
          <a:prstGeom prst="flowChartDecision">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rgbClr val="000000"/>
                </a:solidFill>
                <a:effectLst/>
                <a:latin typeface="Arial" charset="0"/>
                <a:ea typeface="MS PGothic" pitchFamily="34" charset="-128"/>
              </a:rPr>
              <a:t>Keyboard hit</a:t>
            </a:r>
          </a:p>
        </p:txBody>
      </p:sp>
      <p:sp>
        <p:nvSpPr>
          <p:cNvPr id="8" name="Rectangle 7">
            <a:extLst>
              <a:ext uri="{FF2B5EF4-FFF2-40B4-BE49-F238E27FC236}">
                <a16:creationId xmlns:a16="http://schemas.microsoft.com/office/drawing/2014/main" id="{92286679-420C-4B19-9620-64BA50761EBE}"/>
              </a:ext>
            </a:extLst>
          </p:cNvPr>
          <p:cNvSpPr/>
          <p:nvPr/>
        </p:nvSpPr>
        <p:spPr bwMode="auto">
          <a:xfrm>
            <a:off x="1810005" y="3507900"/>
            <a:ext cx="2556348" cy="299224"/>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a:t>Move the snake</a:t>
            </a:r>
            <a:endParaRPr kumimoji="0" lang="en-GB" sz="1200" b="1" i="0" u="none" strike="noStrike" cap="none" normalizeH="0" baseline="0" dirty="0">
              <a:ln>
                <a:noFill/>
              </a:ln>
              <a:solidFill>
                <a:srgbClr val="000000"/>
              </a:solidFill>
              <a:effectLst/>
            </a:endParaRPr>
          </a:p>
        </p:txBody>
      </p:sp>
      <p:sp>
        <p:nvSpPr>
          <p:cNvPr id="9" name="Flowchart: Decision 8">
            <a:extLst>
              <a:ext uri="{FF2B5EF4-FFF2-40B4-BE49-F238E27FC236}">
                <a16:creationId xmlns:a16="http://schemas.microsoft.com/office/drawing/2014/main" id="{2D0A0953-ED1A-46FC-B8C4-439A9524C778}"/>
              </a:ext>
            </a:extLst>
          </p:cNvPr>
          <p:cNvSpPr/>
          <p:nvPr/>
        </p:nvSpPr>
        <p:spPr bwMode="auto">
          <a:xfrm>
            <a:off x="1810005" y="3978112"/>
            <a:ext cx="2556348" cy="427463"/>
          </a:xfrm>
          <a:prstGeom prst="flowChartDecision">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rgbClr val="000000"/>
                </a:solidFill>
                <a:effectLst/>
                <a:latin typeface="Arial" charset="0"/>
                <a:ea typeface="MS PGothic" pitchFamily="34" charset="-128"/>
              </a:rPr>
              <a:t>Hit wall</a:t>
            </a:r>
          </a:p>
        </p:txBody>
      </p:sp>
      <p:sp>
        <p:nvSpPr>
          <p:cNvPr id="10" name="Rectangle 9">
            <a:extLst>
              <a:ext uri="{FF2B5EF4-FFF2-40B4-BE49-F238E27FC236}">
                <a16:creationId xmlns:a16="http://schemas.microsoft.com/office/drawing/2014/main" id="{4E1EB02F-C2AE-474A-8AAD-AF72E6DBBA7D}"/>
              </a:ext>
            </a:extLst>
          </p:cNvPr>
          <p:cNvSpPr/>
          <p:nvPr/>
        </p:nvSpPr>
        <p:spPr bwMode="auto">
          <a:xfrm>
            <a:off x="1810005" y="4662051"/>
            <a:ext cx="2556348" cy="299224"/>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a:t>Game over</a:t>
            </a:r>
            <a:endParaRPr kumimoji="0" lang="en-GB" sz="1200" b="1" i="0" u="none" strike="noStrike" cap="none" normalizeH="0" baseline="0" dirty="0">
              <a:ln>
                <a:noFill/>
              </a:ln>
              <a:solidFill>
                <a:srgbClr val="000000"/>
              </a:solidFill>
              <a:effectLst/>
            </a:endParaRPr>
          </a:p>
        </p:txBody>
      </p:sp>
      <p:sp>
        <p:nvSpPr>
          <p:cNvPr id="11" name="Rectangle 10">
            <a:extLst>
              <a:ext uri="{FF2B5EF4-FFF2-40B4-BE49-F238E27FC236}">
                <a16:creationId xmlns:a16="http://schemas.microsoft.com/office/drawing/2014/main" id="{D95D7295-36EF-41C5-8DB4-F9032AAE1001}"/>
              </a:ext>
            </a:extLst>
          </p:cNvPr>
          <p:cNvSpPr/>
          <p:nvPr/>
        </p:nvSpPr>
        <p:spPr bwMode="auto">
          <a:xfrm>
            <a:off x="1810005" y="5185693"/>
            <a:ext cx="2556348" cy="299224"/>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a:t>Delay for a short time</a:t>
            </a:r>
            <a:endParaRPr kumimoji="0" lang="en-GB" sz="1200" b="1" i="0" u="none" strike="noStrike" cap="none" normalizeH="0" baseline="0" dirty="0">
              <a:ln>
                <a:noFill/>
              </a:ln>
              <a:solidFill>
                <a:srgbClr val="000000"/>
              </a:solidFill>
              <a:effectLst/>
            </a:endParaRPr>
          </a:p>
        </p:txBody>
      </p:sp>
      <p:cxnSp>
        <p:nvCxnSpPr>
          <p:cNvPr id="12" name="Straight Arrow Connector 11">
            <a:extLst>
              <a:ext uri="{FF2B5EF4-FFF2-40B4-BE49-F238E27FC236}">
                <a16:creationId xmlns:a16="http://schemas.microsoft.com/office/drawing/2014/main" id="{8E43744E-DF89-4993-98D3-88862460F989}"/>
              </a:ext>
            </a:extLst>
          </p:cNvPr>
          <p:cNvCxnSpPr>
            <a:stCxn id="5" idx="2"/>
            <a:endCxn id="7" idx="0"/>
          </p:cNvCxnSpPr>
          <p:nvPr/>
        </p:nvCxnSpPr>
        <p:spPr bwMode="auto">
          <a:xfrm>
            <a:off x="3088179" y="2193445"/>
            <a:ext cx="0" cy="192361"/>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3" name="Straight Arrow Connector 12">
            <a:extLst>
              <a:ext uri="{FF2B5EF4-FFF2-40B4-BE49-F238E27FC236}">
                <a16:creationId xmlns:a16="http://schemas.microsoft.com/office/drawing/2014/main" id="{785C534F-FE3A-4103-817A-9104F7373611}"/>
              </a:ext>
            </a:extLst>
          </p:cNvPr>
          <p:cNvCxnSpPr>
            <a:stCxn id="7" idx="2"/>
            <a:endCxn id="6" idx="0"/>
          </p:cNvCxnSpPr>
          <p:nvPr/>
        </p:nvCxnSpPr>
        <p:spPr bwMode="auto">
          <a:xfrm>
            <a:off x="3088179" y="2813268"/>
            <a:ext cx="0" cy="192361"/>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id="{CCFD166C-9936-401D-8CF6-8A3475A92F40}"/>
              </a:ext>
            </a:extLst>
          </p:cNvPr>
          <p:cNvCxnSpPr>
            <a:stCxn id="6" idx="2"/>
            <a:endCxn id="8" idx="0"/>
          </p:cNvCxnSpPr>
          <p:nvPr/>
        </p:nvCxnSpPr>
        <p:spPr bwMode="auto">
          <a:xfrm>
            <a:off x="3088179" y="3304852"/>
            <a:ext cx="0" cy="203048"/>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29B27C41-5D7C-4D62-AEE8-B28201494DBD}"/>
              </a:ext>
            </a:extLst>
          </p:cNvPr>
          <p:cNvCxnSpPr>
            <a:stCxn id="8" idx="2"/>
            <a:endCxn id="9" idx="0"/>
          </p:cNvCxnSpPr>
          <p:nvPr/>
        </p:nvCxnSpPr>
        <p:spPr bwMode="auto">
          <a:xfrm>
            <a:off x="3088179" y="3807124"/>
            <a:ext cx="0" cy="170987"/>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D6FF70CF-DC58-4B5D-B9EA-DA9B00068B94}"/>
              </a:ext>
            </a:extLst>
          </p:cNvPr>
          <p:cNvCxnSpPr>
            <a:stCxn id="9" idx="2"/>
            <a:endCxn id="10" idx="0"/>
          </p:cNvCxnSpPr>
          <p:nvPr/>
        </p:nvCxnSpPr>
        <p:spPr bwMode="auto">
          <a:xfrm>
            <a:off x="3088179" y="4405575"/>
            <a:ext cx="0" cy="256477"/>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Elbow Connector 30">
            <a:extLst>
              <a:ext uri="{FF2B5EF4-FFF2-40B4-BE49-F238E27FC236}">
                <a16:creationId xmlns:a16="http://schemas.microsoft.com/office/drawing/2014/main" id="{ED81117B-4EAF-491B-B233-694EBE027641}"/>
              </a:ext>
            </a:extLst>
          </p:cNvPr>
          <p:cNvCxnSpPr>
            <a:stCxn id="7" idx="3"/>
            <a:endCxn id="8" idx="3"/>
          </p:cNvCxnSpPr>
          <p:nvPr/>
        </p:nvCxnSpPr>
        <p:spPr bwMode="auto">
          <a:xfrm>
            <a:off x="4366352" y="2599536"/>
            <a:ext cx="16927" cy="1057976"/>
          </a:xfrm>
          <a:prstGeom prst="bentConnector3">
            <a:avLst>
              <a:gd name="adj1" fmla="val 1800000"/>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8" name="Elbow Connector 32">
            <a:extLst>
              <a:ext uri="{FF2B5EF4-FFF2-40B4-BE49-F238E27FC236}">
                <a16:creationId xmlns:a16="http://schemas.microsoft.com/office/drawing/2014/main" id="{A38FDF6C-FF55-4A07-9F79-1733A1E7B995}"/>
              </a:ext>
            </a:extLst>
          </p:cNvPr>
          <p:cNvCxnSpPr>
            <a:stCxn id="9" idx="3"/>
            <a:endCxn id="11" idx="3"/>
          </p:cNvCxnSpPr>
          <p:nvPr/>
        </p:nvCxnSpPr>
        <p:spPr bwMode="auto">
          <a:xfrm>
            <a:off x="4366352" y="4191843"/>
            <a:ext cx="16927" cy="1143462"/>
          </a:xfrm>
          <a:prstGeom prst="bentConnector3">
            <a:avLst>
              <a:gd name="adj1" fmla="val 1800000"/>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9" name="Elbow Connector 35">
            <a:extLst>
              <a:ext uri="{FF2B5EF4-FFF2-40B4-BE49-F238E27FC236}">
                <a16:creationId xmlns:a16="http://schemas.microsoft.com/office/drawing/2014/main" id="{228D0D18-B63A-4D6A-8E4D-D7554644BEF8}"/>
              </a:ext>
            </a:extLst>
          </p:cNvPr>
          <p:cNvCxnSpPr>
            <a:stCxn id="11" idx="2"/>
            <a:endCxn id="7" idx="1"/>
          </p:cNvCxnSpPr>
          <p:nvPr/>
        </p:nvCxnSpPr>
        <p:spPr bwMode="auto">
          <a:xfrm rot="5400000" flipH="1">
            <a:off x="1006403" y="3403141"/>
            <a:ext cx="2885381" cy="1278174"/>
          </a:xfrm>
          <a:prstGeom prst="bentConnector4">
            <a:avLst>
              <a:gd name="adj1" fmla="val -7593"/>
              <a:gd name="adj2" fmla="val 123837"/>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0" name="TextBox 19">
            <a:extLst>
              <a:ext uri="{FF2B5EF4-FFF2-40B4-BE49-F238E27FC236}">
                <a16:creationId xmlns:a16="http://schemas.microsoft.com/office/drawing/2014/main" id="{506F4B8F-FC38-485F-9A8B-8FEC9E934AF1}"/>
              </a:ext>
            </a:extLst>
          </p:cNvPr>
          <p:cNvSpPr txBox="1"/>
          <p:nvPr/>
        </p:nvSpPr>
        <p:spPr>
          <a:xfrm>
            <a:off x="3194341" y="2710676"/>
            <a:ext cx="707294" cy="276999"/>
          </a:xfrm>
          <a:prstGeom prst="rect">
            <a:avLst/>
          </a:prstGeom>
          <a:noFill/>
        </p:spPr>
        <p:txBody>
          <a:bodyPr wrap="square" rtlCol="0">
            <a:spAutoFit/>
          </a:bodyPr>
          <a:lstStyle/>
          <a:p>
            <a:r>
              <a:rPr lang="en-GB" sz="1200" dirty="0"/>
              <a:t>Yes </a:t>
            </a:r>
          </a:p>
        </p:txBody>
      </p:sp>
      <p:sp>
        <p:nvSpPr>
          <p:cNvPr id="21" name="TextBox 20">
            <a:extLst>
              <a:ext uri="{FF2B5EF4-FFF2-40B4-BE49-F238E27FC236}">
                <a16:creationId xmlns:a16="http://schemas.microsoft.com/office/drawing/2014/main" id="{769B5AC7-A042-4E12-9834-857A7C9845B5}"/>
              </a:ext>
            </a:extLst>
          </p:cNvPr>
          <p:cNvSpPr txBox="1"/>
          <p:nvPr/>
        </p:nvSpPr>
        <p:spPr>
          <a:xfrm>
            <a:off x="4173672" y="2557708"/>
            <a:ext cx="707294" cy="276999"/>
          </a:xfrm>
          <a:prstGeom prst="rect">
            <a:avLst/>
          </a:prstGeom>
          <a:noFill/>
        </p:spPr>
        <p:txBody>
          <a:bodyPr wrap="square" rtlCol="0">
            <a:spAutoFit/>
          </a:bodyPr>
          <a:lstStyle/>
          <a:p>
            <a:r>
              <a:rPr lang="en-GB" sz="1200" dirty="0"/>
              <a:t>No</a:t>
            </a:r>
          </a:p>
        </p:txBody>
      </p:sp>
      <p:sp>
        <p:nvSpPr>
          <p:cNvPr id="22" name="TextBox 21">
            <a:extLst>
              <a:ext uri="{FF2B5EF4-FFF2-40B4-BE49-F238E27FC236}">
                <a16:creationId xmlns:a16="http://schemas.microsoft.com/office/drawing/2014/main" id="{B1D4F2B9-19FB-454B-A56A-A7BA85E56D80}"/>
              </a:ext>
            </a:extLst>
          </p:cNvPr>
          <p:cNvSpPr txBox="1"/>
          <p:nvPr/>
        </p:nvSpPr>
        <p:spPr>
          <a:xfrm>
            <a:off x="3194341" y="4326883"/>
            <a:ext cx="707294" cy="276999"/>
          </a:xfrm>
          <a:prstGeom prst="rect">
            <a:avLst/>
          </a:prstGeom>
          <a:noFill/>
        </p:spPr>
        <p:txBody>
          <a:bodyPr wrap="square" rtlCol="0">
            <a:spAutoFit/>
          </a:bodyPr>
          <a:lstStyle/>
          <a:p>
            <a:r>
              <a:rPr lang="en-GB" sz="1200" dirty="0"/>
              <a:t>Yes </a:t>
            </a:r>
          </a:p>
        </p:txBody>
      </p:sp>
      <p:sp>
        <p:nvSpPr>
          <p:cNvPr id="23" name="TextBox 22">
            <a:extLst>
              <a:ext uri="{FF2B5EF4-FFF2-40B4-BE49-F238E27FC236}">
                <a16:creationId xmlns:a16="http://schemas.microsoft.com/office/drawing/2014/main" id="{8B8C0657-3D52-414B-9F77-634B3C421A13}"/>
              </a:ext>
            </a:extLst>
          </p:cNvPr>
          <p:cNvSpPr txBox="1"/>
          <p:nvPr/>
        </p:nvSpPr>
        <p:spPr>
          <a:xfrm>
            <a:off x="4173672" y="4154865"/>
            <a:ext cx="707294" cy="276999"/>
          </a:xfrm>
          <a:prstGeom prst="rect">
            <a:avLst/>
          </a:prstGeom>
          <a:noFill/>
        </p:spPr>
        <p:txBody>
          <a:bodyPr wrap="square" rtlCol="0">
            <a:spAutoFit/>
          </a:bodyPr>
          <a:lstStyle/>
          <a:p>
            <a:r>
              <a:rPr lang="en-GB" sz="1200" dirty="0"/>
              <a:t>No</a:t>
            </a:r>
          </a:p>
        </p:txBody>
      </p:sp>
      <p:sp>
        <p:nvSpPr>
          <p:cNvPr id="24" name="TextBox 20">
            <a:extLst>
              <a:ext uri="{FF2B5EF4-FFF2-40B4-BE49-F238E27FC236}">
                <a16:creationId xmlns:a16="http://schemas.microsoft.com/office/drawing/2014/main" id="{06A37B0C-3C22-456B-B963-26629A48A1D2}"/>
              </a:ext>
            </a:extLst>
          </p:cNvPr>
          <p:cNvSpPr txBox="1">
            <a:spLocks noChangeArrowheads="1"/>
          </p:cNvSpPr>
          <p:nvPr/>
        </p:nvSpPr>
        <p:spPr bwMode="auto">
          <a:xfrm>
            <a:off x="6703863" y="2549170"/>
            <a:ext cx="2263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Interrupted by timer </a:t>
            </a:r>
          </a:p>
        </p:txBody>
      </p:sp>
      <p:sp>
        <p:nvSpPr>
          <p:cNvPr id="25" name="TextBox 21">
            <a:extLst>
              <a:ext uri="{FF2B5EF4-FFF2-40B4-BE49-F238E27FC236}">
                <a16:creationId xmlns:a16="http://schemas.microsoft.com/office/drawing/2014/main" id="{2B749DCD-D08E-43C8-B054-7AFD6307AD8E}"/>
              </a:ext>
            </a:extLst>
          </p:cNvPr>
          <p:cNvSpPr txBox="1">
            <a:spLocks noChangeArrowheads="1"/>
          </p:cNvSpPr>
          <p:nvPr/>
        </p:nvSpPr>
        <p:spPr bwMode="auto">
          <a:xfrm>
            <a:off x="9704770" y="2542819"/>
            <a:ext cx="17824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Keyboard hit</a:t>
            </a:r>
          </a:p>
        </p:txBody>
      </p:sp>
      <p:sp>
        <p:nvSpPr>
          <p:cNvPr id="26" name="Rectangle 25">
            <a:extLst>
              <a:ext uri="{FF2B5EF4-FFF2-40B4-BE49-F238E27FC236}">
                <a16:creationId xmlns:a16="http://schemas.microsoft.com/office/drawing/2014/main" id="{13D9C6E8-394D-46F8-B06C-F7E9F87A85A9}"/>
              </a:ext>
            </a:extLst>
          </p:cNvPr>
          <p:cNvSpPr/>
          <p:nvPr/>
        </p:nvSpPr>
        <p:spPr bwMode="auto">
          <a:xfrm>
            <a:off x="8399972" y="1908464"/>
            <a:ext cx="1249135" cy="312234"/>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a:t>Initialization</a:t>
            </a:r>
            <a:endParaRPr kumimoji="0" lang="en-GB" sz="1200" b="1" i="0" u="none" strike="noStrike" cap="none" normalizeH="0" baseline="0" dirty="0">
              <a:ln>
                <a:noFill/>
              </a:ln>
              <a:solidFill>
                <a:srgbClr val="000000"/>
              </a:solidFill>
              <a:effectLst/>
              <a:latin typeface="Arial" charset="0"/>
              <a:ea typeface="MS PGothic" pitchFamily="34" charset="-128"/>
            </a:endParaRPr>
          </a:p>
        </p:txBody>
      </p:sp>
      <p:cxnSp>
        <p:nvCxnSpPr>
          <p:cNvPr id="27" name="Straight Arrow Connector 26">
            <a:extLst>
              <a:ext uri="{FF2B5EF4-FFF2-40B4-BE49-F238E27FC236}">
                <a16:creationId xmlns:a16="http://schemas.microsoft.com/office/drawing/2014/main" id="{FCC21920-B379-4B69-AC9F-92835827C977}"/>
              </a:ext>
            </a:extLst>
          </p:cNvPr>
          <p:cNvCxnSpPr/>
          <p:nvPr/>
        </p:nvCxnSpPr>
        <p:spPr bwMode="auto">
          <a:xfrm>
            <a:off x="9018284" y="2220698"/>
            <a:ext cx="0" cy="1037068"/>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8" name="Rectangle 27">
            <a:extLst>
              <a:ext uri="{FF2B5EF4-FFF2-40B4-BE49-F238E27FC236}">
                <a16:creationId xmlns:a16="http://schemas.microsoft.com/office/drawing/2014/main" id="{C404ED07-566E-41EB-A5D6-59FE76B462D1}"/>
              </a:ext>
            </a:extLst>
          </p:cNvPr>
          <p:cNvSpPr/>
          <p:nvPr/>
        </p:nvSpPr>
        <p:spPr bwMode="auto">
          <a:xfrm>
            <a:off x="10074188" y="3251266"/>
            <a:ext cx="1173066" cy="351966"/>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a:t>Update </a:t>
            </a:r>
          </a:p>
          <a:p>
            <a:pPr algn="ctr"/>
            <a:r>
              <a:rPr lang="en-US" sz="1200" dirty="0"/>
              <a:t>direction</a:t>
            </a:r>
            <a:endParaRPr kumimoji="0" lang="en-GB" sz="1200" b="1" i="0" u="none" strike="noStrike" cap="none" normalizeH="0" baseline="0" dirty="0">
              <a:ln>
                <a:noFill/>
              </a:ln>
              <a:solidFill>
                <a:srgbClr val="000000"/>
              </a:solidFill>
              <a:effectLst/>
              <a:latin typeface="Arial" charset="0"/>
              <a:ea typeface="MS PGothic" pitchFamily="34" charset="-128"/>
            </a:endParaRPr>
          </a:p>
        </p:txBody>
      </p:sp>
      <p:sp>
        <p:nvSpPr>
          <p:cNvPr id="29" name="Rectangle 28">
            <a:extLst>
              <a:ext uri="{FF2B5EF4-FFF2-40B4-BE49-F238E27FC236}">
                <a16:creationId xmlns:a16="http://schemas.microsoft.com/office/drawing/2014/main" id="{E596A1A1-E87C-44F4-9B68-7F2F6635CECB}"/>
              </a:ext>
            </a:extLst>
          </p:cNvPr>
          <p:cNvSpPr/>
          <p:nvPr/>
        </p:nvSpPr>
        <p:spPr bwMode="auto">
          <a:xfrm>
            <a:off x="6836031" y="3276371"/>
            <a:ext cx="1173066" cy="357750"/>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a:t>Move </a:t>
            </a:r>
          </a:p>
          <a:p>
            <a:pPr algn="ctr"/>
            <a:r>
              <a:rPr lang="en-US" sz="1200" dirty="0"/>
              <a:t>snake</a:t>
            </a:r>
            <a:endParaRPr lang="en-GB" sz="1200" dirty="0"/>
          </a:p>
        </p:txBody>
      </p:sp>
      <p:sp>
        <p:nvSpPr>
          <p:cNvPr id="30" name="Flowchart: Decision 29">
            <a:extLst>
              <a:ext uri="{FF2B5EF4-FFF2-40B4-BE49-F238E27FC236}">
                <a16:creationId xmlns:a16="http://schemas.microsoft.com/office/drawing/2014/main" id="{A26F2761-588A-46FE-AAF3-C5745662BDC4}"/>
              </a:ext>
            </a:extLst>
          </p:cNvPr>
          <p:cNvSpPr/>
          <p:nvPr/>
        </p:nvSpPr>
        <p:spPr bwMode="auto">
          <a:xfrm>
            <a:off x="6755826" y="3917313"/>
            <a:ext cx="1324481" cy="446048"/>
          </a:xfrm>
          <a:prstGeom prst="flowChartDecision">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rgbClr val="000000"/>
                </a:solidFill>
                <a:effectLst/>
                <a:latin typeface="Arial" charset="0"/>
                <a:ea typeface="MS PGothic" pitchFamily="34" charset="-128"/>
              </a:rPr>
              <a:t>Hit wall</a:t>
            </a:r>
          </a:p>
        </p:txBody>
      </p:sp>
      <p:sp>
        <p:nvSpPr>
          <p:cNvPr id="31" name="Rectangle 30">
            <a:extLst>
              <a:ext uri="{FF2B5EF4-FFF2-40B4-BE49-F238E27FC236}">
                <a16:creationId xmlns:a16="http://schemas.microsoft.com/office/drawing/2014/main" id="{6CA518D5-1AC7-449A-AB38-A49838A1CC80}"/>
              </a:ext>
            </a:extLst>
          </p:cNvPr>
          <p:cNvSpPr/>
          <p:nvPr/>
        </p:nvSpPr>
        <p:spPr bwMode="auto">
          <a:xfrm>
            <a:off x="6755826" y="4650039"/>
            <a:ext cx="1324481" cy="312234"/>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a:t>Game over</a:t>
            </a:r>
            <a:endParaRPr kumimoji="0" lang="en-GB" sz="1200" b="1" i="0" u="none" strike="noStrike" cap="none" normalizeH="0" baseline="0" dirty="0">
              <a:ln>
                <a:noFill/>
              </a:ln>
              <a:solidFill>
                <a:srgbClr val="000000"/>
              </a:solidFill>
              <a:effectLst/>
            </a:endParaRPr>
          </a:p>
        </p:txBody>
      </p:sp>
      <p:cxnSp>
        <p:nvCxnSpPr>
          <p:cNvPr id="32" name="Straight Arrow Connector 31">
            <a:extLst>
              <a:ext uri="{FF2B5EF4-FFF2-40B4-BE49-F238E27FC236}">
                <a16:creationId xmlns:a16="http://schemas.microsoft.com/office/drawing/2014/main" id="{F37268D5-B478-4C19-8969-C6872CC3E69C}"/>
              </a:ext>
            </a:extLst>
          </p:cNvPr>
          <p:cNvCxnSpPr>
            <a:stCxn id="29" idx="2"/>
            <a:endCxn id="30" idx="0"/>
          </p:cNvCxnSpPr>
          <p:nvPr/>
        </p:nvCxnSpPr>
        <p:spPr bwMode="auto">
          <a:xfrm flipH="1">
            <a:off x="7418067" y="3634121"/>
            <a:ext cx="4497" cy="283192"/>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33" name="Straight Arrow Connector 32">
            <a:extLst>
              <a:ext uri="{FF2B5EF4-FFF2-40B4-BE49-F238E27FC236}">
                <a16:creationId xmlns:a16="http://schemas.microsoft.com/office/drawing/2014/main" id="{CD50D2F2-A94D-4E28-AC2D-F419EDB67694}"/>
              </a:ext>
            </a:extLst>
          </p:cNvPr>
          <p:cNvCxnSpPr>
            <a:stCxn id="30" idx="2"/>
            <a:endCxn id="31" idx="0"/>
          </p:cNvCxnSpPr>
          <p:nvPr/>
        </p:nvCxnSpPr>
        <p:spPr bwMode="auto">
          <a:xfrm>
            <a:off x="7418067" y="4363361"/>
            <a:ext cx="0" cy="286678"/>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4" name="TextBox 33">
            <a:extLst>
              <a:ext uri="{FF2B5EF4-FFF2-40B4-BE49-F238E27FC236}">
                <a16:creationId xmlns:a16="http://schemas.microsoft.com/office/drawing/2014/main" id="{BF5162B5-14D0-46EA-9C0A-FA23E55A07C1}"/>
              </a:ext>
            </a:extLst>
          </p:cNvPr>
          <p:cNvSpPr txBox="1"/>
          <p:nvPr/>
        </p:nvSpPr>
        <p:spPr>
          <a:xfrm>
            <a:off x="7455864" y="4374442"/>
            <a:ext cx="784573" cy="276999"/>
          </a:xfrm>
          <a:prstGeom prst="rect">
            <a:avLst/>
          </a:prstGeom>
          <a:noFill/>
        </p:spPr>
        <p:txBody>
          <a:bodyPr wrap="square" rtlCol="0">
            <a:spAutoFit/>
          </a:bodyPr>
          <a:lstStyle/>
          <a:p>
            <a:r>
              <a:rPr lang="en-GB" sz="1200" dirty="0"/>
              <a:t>Yes </a:t>
            </a:r>
          </a:p>
        </p:txBody>
      </p:sp>
      <p:sp>
        <p:nvSpPr>
          <p:cNvPr id="35" name="TextBox 34">
            <a:extLst>
              <a:ext uri="{FF2B5EF4-FFF2-40B4-BE49-F238E27FC236}">
                <a16:creationId xmlns:a16="http://schemas.microsoft.com/office/drawing/2014/main" id="{70A778D1-30D3-4504-8CCE-AFE5FA430279}"/>
              </a:ext>
            </a:extLst>
          </p:cNvPr>
          <p:cNvSpPr txBox="1"/>
          <p:nvPr/>
        </p:nvSpPr>
        <p:spPr>
          <a:xfrm>
            <a:off x="7835373" y="3817326"/>
            <a:ext cx="522865" cy="276999"/>
          </a:xfrm>
          <a:prstGeom prst="rect">
            <a:avLst/>
          </a:prstGeom>
          <a:noFill/>
        </p:spPr>
        <p:txBody>
          <a:bodyPr wrap="square" rtlCol="0">
            <a:spAutoFit/>
          </a:bodyPr>
          <a:lstStyle/>
          <a:p>
            <a:r>
              <a:rPr lang="en-GB" sz="1200" dirty="0"/>
              <a:t>No</a:t>
            </a:r>
          </a:p>
        </p:txBody>
      </p:sp>
      <p:sp>
        <p:nvSpPr>
          <p:cNvPr id="36" name="Rectangle 35">
            <a:extLst>
              <a:ext uri="{FF2B5EF4-FFF2-40B4-BE49-F238E27FC236}">
                <a16:creationId xmlns:a16="http://schemas.microsoft.com/office/drawing/2014/main" id="{9DFFCFBC-FA84-46C4-8128-77595E7E04E9}"/>
              </a:ext>
            </a:extLst>
          </p:cNvPr>
          <p:cNvSpPr/>
          <p:nvPr/>
        </p:nvSpPr>
        <p:spPr bwMode="auto">
          <a:xfrm>
            <a:off x="8463528" y="3290998"/>
            <a:ext cx="1122020" cy="312234"/>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a:t>Sleep</a:t>
            </a:r>
            <a:endParaRPr kumimoji="0" lang="en-GB" sz="1200" b="1" i="0" u="none" strike="noStrike" cap="none" normalizeH="0" baseline="0" dirty="0">
              <a:ln>
                <a:noFill/>
              </a:ln>
              <a:solidFill>
                <a:srgbClr val="000000"/>
              </a:solidFill>
              <a:effectLst/>
              <a:latin typeface="Arial" charset="0"/>
              <a:ea typeface="MS PGothic" pitchFamily="34" charset="-128"/>
            </a:endParaRPr>
          </a:p>
        </p:txBody>
      </p:sp>
      <p:cxnSp>
        <p:nvCxnSpPr>
          <p:cNvPr id="37" name="Curved Connector 118">
            <a:extLst>
              <a:ext uri="{FF2B5EF4-FFF2-40B4-BE49-F238E27FC236}">
                <a16:creationId xmlns:a16="http://schemas.microsoft.com/office/drawing/2014/main" id="{492DFE40-9C29-4097-B7F4-CF02BDD157FB}"/>
              </a:ext>
            </a:extLst>
          </p:cNvPr>
          <p:cNvCxnSpPr/>
          <p:nvPr/>
        </p:nvCxnSpPr>
        <p:spPr bwMode="auto">
          <a:xfrm rot="16200000" flipV="1">
            <a:off x="8205099" y="2801317"/>
            <a:ext cx="19896" cy="810129"/>
          </a:xfrm>
          <a:prstGeom prst="curvedConnector3">
            <a:avLst>
              <a:gd name="adj1" fmla="val 1800000"/>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38" name="Curved Connector 119">
            <a:extLst>
              <a:ext uri="{FF2B5EF4-FFF2-40B4-BE49-F238E27FC236}">
                <a16:creationId xmlns:a16="http://schemas.microsoft.com/office/drawing/2014/main" id="{393282DC-2F91-4E8C-B035-1CFC0233E258}"/>
              </a:ext>
            </a:extLst>
          </p:cNvPr>
          <p:cNvCxnSpPr/>
          <p:nvPr/>
        </p:nvCxnSpPr>
        <p:spPr bwMode="auto">
          <a:xfrm rot="5400000" flipH="1" flipV="1">
            <a:off x="9866781" y="2789916"/>
            <a:ext cx="19896" cy="813033"/>
          </a:xfrm>
          <a:prstGeom prst="curvedConnector3">
            <a:avLst>
              <a:gd name="adj1" fmla="val 1800000"/>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39" name="Curved Connector 120">
            <a:extLst>
              <a:ext uri="{FF2B5EF4-FFF2-40B4-BE49-F238E27FC236}">
                <a16:creationId xmlns:a16="http://schemas.microsoft.com/office/drawing/2014/main" id="{240E92A9-052A-47F4-B6BC-B2A957BDE99D}"/>
              </a:ext>
            </a:extLst>
          </p:cNvPr>
          <p:cNvCxnSpPr/>
          <p:nvPr/>
        </p:nvCxnSpPr>
        <p:spPr bwMode="auto">
          <a:xfrm flipV="1">
            <a:off x="8111815" y="3639314"/>
            <a:ext cx="721141" cy="510548"/>
          </a:xfrm>
          <a:prstGeom prst="curvedConnector2">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40" name="Curved Connector 133">
            <a:extLst>
              <a:ext uri="{FF2B5EF4-FFF2-40B4-BE49-F238E27FC236}">
                <a16:creationId xmlns:a16="http://schemas.microsoft.com/office/drawing/2014/main" id="{DCB282E0-CCBB-4E47-9914-622DF00ED583}"/>
              </a:ext>
            </a:extLst>
          </p:cNvPr>
          <p:cNvCxnSpPr/>
          <p:nvPr/>
        </p:nvCxnSpPr>
        <p:spPr bwMode="auto">
          <a:xfrm rot="5400000">
            <a:off x="9895500" y="3283054"/>
            <a:ext cx="19896" cy="813033"/>
          </a:xfrm>
          <a:prstGeom prst="curvedConnector3">
            <a:avLst>
              <a:gd name="adj1" fmla="val 1800000"/>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41" name="TextBox 20">
            <a:extLst>
              <a:ext uri="{FF2B5EF4-FFF2-40B4-BE49-F238E27FC236}">
                <a16:creationId xmlns:a16="http://schemas.microsoft.com/office/drawing/2014/main" id="{8B8B78E7-9897-4DB7-8239-167084AFE84E}"/>
              </a:ext>
            </a:extLst>
          </p:cNvPr>
          <p:cNvSpPr txBox="1">
            <a:spLocks noChangeArrowheads="1"/>
          </p:cNvSpPr>
          <p:nvPr/>
        </p:nvSpPr>
        <p:spPr bwMode="auto">
          <a:xfrm>
            <a:off x="7976434" y="5849587"/>
            <a:ext cx="261955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Interrupt Driven Mode</a:t>
            </a:r>
          </a:p>
        </p:txBody>
      </p:sp>
      <p:sp>
        <p:nvSpPr>
          <p:cNvPr id="42" name="TextBox 20">
            <a:extLst>
              <a:ext uri="{FF2B5EF4-FFF2-40B4-BE49-F238E27FC236}">
                <a16:creationId xmlns:a16="http://schemas.microsoft.com/office/drawing/2014/main" id="{1DE8C5A1-0759-4D2C-BF61-4170BD542E1D}"/>
              </a:ext>
            </a:extLst>
          </p:cNvPr>
          <p:cNvSpPr txBox="1">
            <a:spLocks noChangeArrowheads="1"/>
          </p:cNvSpPr>
          <p:nvPr/>
        </p:nvSpPr>
        <p:spPr bwMode="auto">
          <a:xfrm>
            <a:off x="2279253" y="5849587"/>
            <a:ext cx="1635080" cy="276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Polling Mode</a:t>
            </a:r>
          </a:p>
        </p:txBody>
      </p:sp>
      <p:cxnSp>
        <p:nvCxnSpPr>
          <p:cNvPr id="43" name="Straight Connector 42">
            <a:extLst>
              <a:ext uri="{FF2B5EF4-FFF2-40B4-BE49-F238E27FC236}">
                <a16:creationId xmlns:a16="http://schemas.microsoft.com/office/drawing/2014/main" id="{957AED4D-0960-42B7-ACA8-D1DAAF9E67D5}"/>
              </a:ext>
            </a:extLst>
          </p:cNvPr>
          <p:cNvCxnSpPr/>
          <p:nvPr/>
        </p:nvCxnSpPr>
        <p:spPr bwMode="auto">
          <a:xfrm>
            <a:off x="5938296" y="1807384"/>
            <a:ext cx="0" cy="3944254"/>
          </a:xfrm>
          <a:prstGeom prst="line">
            <a:avLst/>
          </a:prstGeom>
          <a:noFill/>
          <a:ln w="19050" cap="flat" cmpd="sng" algn="ctr">
            <a:solidFill>
              <a:schemeClr val="bg1">
                <a:lumMod val="75000"/>
              </a:schemeClr>
            </a:solidFill>
            <a:prstDash val="sysDot"/>
            <a:round/>
            <a:headEnd type="none" w="med" len="med"/>
            <a:tailEnd type="none" w="med" len="med"/>
          </a:ln>
          <a:effectLst/>
        </p:spPr>
      </p:cxnSp>
    </p:spTree>
    <p:extLst>
      <p:ext uri="{BB962C8B-B14F-4D97-AF65-F5344CB8AC3E}">
        <p14:creationId xmlns:p14="http://schemas.microsoft.com/office/powerpoint/2010/main" val="2007692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Module Syllabus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GB" altLang="en-US" dirty="0">
                <a:ea typeface="ＭＳ Ｐゴシック" panose="020B0600070205080204" pitchFamily="34" charset="-128"/>
              </a:rPr>
              <a:t>Design </a:t>
            </a:r>
            <a:r>
              <a:rPr lang="en-GB" dirty="0"/>
              <a:t>and Implementation of Simple Application Programming Interface (API)</a:t>
            </a:r>
            <a:endParaRPr lang="en-US" dirty="0">
              <a:ea typeface="ＭＳ Ｐゴシック" panose="020B0600070205080204" pitchFamily="34" charset="-128"/>
            </a:endParaRPr>
          </a:p>
          <a:p>
            <a:r>
              <a:rPr lang="en-IN" altLang="en-US" dirty="0">
                <a:ea typeface="ＭＳ Ｐゴシック" panose="020B0600070205080204" pitchFamily="34" charset="-128"/>
              </a:rPr>
              <a:t>Final Application to Run on SoC: the Snake Game</a:t>
            </a:r>
          </a:p>
          <a:p>
            <a:pPr lvl="1"/>
            <a:r>
              <a:rPr lang="en-GB" dirty="0"/>
              <a:t>Reduce Application Power Consumption</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984444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Developing Low-Power Applications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GB" dirty="0"/>
              <a:t>In our application, we can reduce power consumption by using low-power features of Cortex-M0. Some suggestions are listed below:</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Change your code structure and make it an interrupt-driven application. For example, in the Snake game,</a:t>
            </a:r>
            <a:endParaRPr lang="en-US" altLang="en-US" dirty="0">
              <a:ea typeface="ＭＳ Ｐゴシック" panose="020B0600070205080204" pitchFamily="34" charset="-128"/>
            </a:endParaRPr>
          </a:p>
          <a:p>
            <a:pPr lvl="2"/>
            <a:r>
              <a:rPr lang="en-IN" altLang="en-US" dirty="0">
                <a:ea typeface="ＭＳ Ｐゴシック" panose="020B0600070205080204" pitchFamily="34" charset="-128"/>
              </a:rPr>
              <a:t>the movement of the snake can be triggered by the interrupt from the timer.</a:t>
            </a:r>
          </a:p>
          <a:p>
            <a:pPr lvl="2"/>
            <a:r>
              <a:rPr lang="en-IN" altLang="en-US" dirty="0">
                <a:ea typeface="ＭＳ Ｐゴシック" panose="020B0600070205080204" pitchFamily="34" charset="-128"/>
              </a:rPr>
              <a:t>use UART interrupt to receive commands from the keyboard.</a:t>
            </a:r>
            <a:endParaRPr lang="en-US" altLang="en-US" dirty="0">
              <a:ea typeface="ＭＳ Ｐゴシック" panose="020B0600070205080204" pitchFamily="34" charset="-128"/>
            </a:endParaRPr>
          </a:p>
        </p:txBody>
      </p:sp>
      <p:sp>
        <p:nvSpPr>
          <p:cNvPr id="5" name="Rounded Rectangle 3">
            <a:extLst>
              <a:ext uri="{FF2B5EF4-FFF2-40B4-BE49-F238E27FC236}">
                <a16:creationId xmlns:a16="http://schemas.microsoft.com/office/drawing/2014/main" id="{8D660C27-02BE-42E7-9403-F0813B5073B3}"/>
              </a:ext>
            </a:extLst>
          </p:cNvPr>
          <p:cNvSpPr/>
          <p:nvPr/>
        </p:nvSpPr>
        <p:spPr bwMode="auto">
          <a:xfrm>
            <a:off x="5102291" y="4764087"/>
            <a:ext cx="1828086" cy="368300"/>
          </a:xfrm>
          <a:prstGeom prst="round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Arial" charset="0"/>
              </a:rPr>
              <a:t>Idle (sleep)</a:t>
            </a:r>
          </a:p>
        </p:txBody>
      </p:sp>
      <p:sp>
        <p:nvSpPr>
          <p:cNvPr id="6" name="Rounded Rectangle 4">
            <a:extLst>
              <a:ext uri="{FF2B5EF4-FFF2-40B4-BE49-F238E27FC236}">
                <a16:creationId xmlns:a16="http://schemas.microsoft.com/office/drawing/2014/main" id="{B4890381-6C01-425D-98CB-6D0B39F2AE05}"/>
              </a:ext>
            </a:extLst>
          </p:cNvPr>
          <p:cNvSpPr/>
          <p:nvPr/>
        </p:nvSpPr>
        <p:spPr bwMode="auto">
          <a:xfrm>
            <a:off x="2300919" y="4764087"/>
            <a:ext cx="1828086" cy="368300"/>
          </a:xfrm>
          <a:prstGeom prst="round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Arial" charset="0"/>
              </a:rPr>
              <a:t>Timer ISR</a:t>
            </a:r>
          </a:p>
        </p:txBody>
      </p:sp>
      <p:sp>
        <p:nvSpPr>
          <p:cNvPr id="7" name="Rounded Rectangle 5">
            <a:extLst>
              <a:ext uri="{FF2B5EF4-FFF2-40B4-BE49-F238E27FC236}">
                <a16:creationId xmlns:a16="http://schemas.microsoft.com/office/drawing/2014/main" id="{441611D8-3B35-47C8-A38B-F8479F8F3ACB}"/>
              </a:ext>
            </a:extLst>
          </p:cNvPr>
          <p:cNvSpPr/>
          <p:nvPr/>
        </p:nvSpPr>
        <p:spPr bwMode="auto">
          <a:xfrm>
            <a:off x="7878273" y="4764087"/>
            <a:ext cx="1828086" cy="368300"/>
          </a:xfrm>
          <a:prstGeom prst="round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Arial" charset="0"/>
              </a:rPr>
              <a:t>UART ISR</a:t>
            </a:r>
          </a:p>
        </p:txBody>
      </p:sp>
      <p:cxnSp>
        <p:nvCxnSpPr>
          <p:cNvPr id="8" name="Curved Connector 7">
            <a:extLst>
              <a:ext uri="{FF2B5EF4-FFF2-40B4-BE49-F238E27FC236}">
                <a16:creationId xmlns:a16="http://schemas.microsoft.com/office/drawing/2014/main" id="{9449B437-B8D6-4F57-AF78-5A204A055FFB}"/>
              </a:ext>
            </a:extLst>
          </p:cNvPr>
          <p:cNvCxnSpPr/>
          <p:nvPr/>
        </p:nvCxnSpPr>
        <p:spPr bwMode="auto">
          <a:xfrm rot="16200000" flipV="1">
            <a:off x="4397714" y="3507249"/>
            <a:ext cx="12700" cy="2361277"/>
          </a:xfrm>
          <a:prstGeom prst="curvedConnector3">
            <a:avLst>
              <a:gd name="adj1" fmla="val 1800000"/>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9" name="Curved Connector 11">
            <a:extLst>
              <a:ext uri="{FF2B5EF4-FFF2-40B4-BE49-F238E27FC236}">
                <a16:creationId xmlns:a16="http://schemas.microsoft.com/office/drawing/2014/main" id="{01DE5420-182B-46F3-87B8-BE035077BED2}"/>
              </a:ext>
            </a:extLst>
          </p:cNvPr>
          <p:cNvCxnSpPr/>
          <p:nvPr/>
        </p:nvCxnSpPr>
        <p:spPr bwMode="auto">
          <a:xfrm rot="5400000" flipH="1" flipV="1">
            <a:off x="7609559" y="3503017"/>
            <a:ext cx="12700" cy="2369741"/>
          </a:xfrm>
          <a:prstGeom prst="curvedConnector3">
            <a:avLst>
              <a:gd name="adj1" fmla="val 1800000"/>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0" name="Curved Connector 15">
            <a:extLst>
              <a:ext uri="{FF2B5EF4-FFF2-40B4-BE49-F238E27FC236}">
                <a16:creationId xmlns:a16="http://schemas.microsoft.com/office/drawing/2014/main" id="{656DB1DF-C78A-4936-BD34-E2DC8297AAAC}"/>
              </a:ext>
            </a:extLst>
          </p:cNvPr>
          <p:cNvCxnSpPr/>
          <p:nvPr/>
        </p:nvCxnSpPr>
        <p:spPr bwMode="auto">
          <a:xfrm rot="16200000" flipH="1">
            <a:off x="4397714" y="4015249"/>
            <a:ext cx="12700" cy="2361277"/>
          </a:xfrm>
          <a:prstGeom prst="curvedConnector3">
            <a:avLst>
              <a:gd name="adj1" fmla="val 1800000"/>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1" name="Curved Connector 18">
            <a:extLst>
              <a:ext uri="{FF2B5EF4-FFF2-40B4-BE49-F238E27FC236}">
                <a16:creationId xmlns:a16="http://schemas.microsoft.com/office/drawing/2014/main" id="{9DED4217-4D18-4555-97DD-E9EB7127A6B2}"/>
              </a:ext>
            </a:extLst>
          </p:cNvPr>
          <p:cNvCxnSpPr/>
          <p:nvPr/>
        </p:nvCxnSpPr>
        <p:spPr bwMode="auto">
          <a:xfrm rot="5400000">
            <a:off x="7609559" y="4011017"/>
            <a:ext cx="12700" cy="2369741"/>
          </a:xfrm>
          <a:prstGeom prst="curvedConnector3">
            <a:avLst>
              <a:gd name="adj1" fmla="val 1800000"/>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12" name="TextBox 20">
            <a:extLst>
              <a:ext uri="{FF2B5EF4-FFF2-40B4-BE49-F238E27FC236}">
                <a16:creationId xmlns:a16="http://schemas.microsoft.com/office/drawing/2014/main" id="{2C63C371-4E6A-4B41-8E3E-9C7E7DD682AF}"/>
              </a:ext>
            </a:extLst>
          </p:cNvPr>
          <p:cNvSpPr txBox="1">
            <a:spLocks noChangeArrowheads="1"/>
          </p:cNvSpPr>
          <p:nvPr/>
        </p:nvSpPr>
        <p:spPr bwMode="auto">
          <a:xfrm>
            <a:off x="3214962" y="4122738"/>
            <a:ext cx="260671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Interrupted by timer </a:t>
            </a:r>
          </a:p>
        </p:txBody>
      </p:sp>
      <p:sp>
        <p:nvSpPr>
          <p:cNvPr id="13" name="TextBox 21">
            <a:extLst>
              <a:ext uri="{FF2B5EF4-FFF2-40B4-BE49-F238E27FC236}">
                <a16:creationId xmlns:a16="http://schemas.microsoft.com/office/drawing/2014/main" id="{7D44F52B-77A5-4D78-90E0-933BC3AD0B9B}"/>
              </a:ext>
            </a:extLst>
          </p:cNvPr>
          <p:cNvSpPr txBox="1">
            <a:spLocks noChangeArrowheads="1"/>
          </p:cNvSpPr>
          <p:nvPr/>
        </p:nvSpPr>
        <p:spPr bwMode="auto">
          <a:xfrm>
            <a:off x="6858438" y="4122738"/>
            <a:ext cx="181962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Keyboard hit</a:t>
            </a:r>
          </a:p>
        </p:txBody>
      </p:sp>
      <p:sp>
        <p:nvSpPr>
          <p:cNvPr id="14" name="TextBox 23">
            <a:extLst>
              <a:ext uri="{FF2B5EF4-FFF2-40B4-BE49-F238E27FC236}">
                <a16:creationId xmlns:a16="http://schemas.microsoft.com/office/drawing/2014/main" id="{50C90A47-94A3-4802-A039-1BFF45C0BE96}"/>
              </a:ext>
            </a:extLst>
          </p:cNvPr>
          <p:cNvSpPr txBox="1">
            <a:spLocks noChangeArrowheads="1"/>
          </p:cNvSpPr>
          <p:nvPr/>
        </p:nvSpPr>
        <p:spPr bwMode="auto">
          <a:xfrm>
            <a:off x="7258333" y="5418138"/>
            <a:ext cx="101983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Sleep </a:t>
            </a:r>
          </a:p>
        </p:txBody>
      </p:sp>
      <p:sp>
        <p:nvSpPr>
          <p:cNvPr id="15" name="TextBox 24">
            <a:extLst>
              <a:ext uri="{FF2B5EF4-FFF2-40B4-BE49-F238E27FC236}">
                <a16:creationId xmlns:a16="http://schemas.microsoft.com/office/drawing/2014/main" id="{0A16E0DB-F799-48FC-9050-7F255726B2F6}"/>
              </a:ext>
            </a:extLst>
          </p:cNvPr>
          <p:cNvSpPr txBox="1">
            <a:spLocks noChangeArrowheads="1"/>
          </p:cNvSpPr>
          <p:nvPr/>
        </p:nvSpPr>
        <p:spPr bwMode="auto">
          <a:xfrm>
            <a:off x="3894148" y="5418138"/>
            <a:ext cx="101983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Sleep </a:t>
            </a:r>
          </a:p>
        </p:txBody>
      </p:sp>
    </p:spTree>
    <p:extLst>
      <p:ext uri="{BB962C8B-B14F-4D97-AF65-F5344CB8AC3E}">
        <p14:creationId xmlns:p14="http://schemas.microsoft.com/office/powerpoint/2010/main" val="218759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Developing Low-Power Applications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GB" dirty="0"/>
              <a:t>Try to make the processor stay in the sleep mode as much as possible. This will reduce the processor duty cycle. For example,</a:t>
            </a:r>
            <a:endParaRPr lang="en-US" altLang="en-US" dirty="0">
              <a:ea typeface="ＭＳ Ｐゴシック" panose="020B0600070205080204" pitchFamily="34" charset="-128"/>
            </a:endParaRPr>
          </a:p>
          <a:p>
            <a:pPr lvl="1"/>
            <a:r>
              <a:rPr lang="en-GB" dirty="0"/>
              <a:t>Use the sleep-on-exit feature to avoid unnecessary stacking/unstacking overheads and reduce the wakeup latency.</a:t>
            </a:r>
          </a:p>
          <a:p>
            <a:pPr lvl="1"/>
            <a:r>
              <a:rPr lang="en-GB" dirty="0"/>
              <a:t>Disable some of the peripherals if they are not frequently used; e.g., disable their clock sources.</a:t>
            </a:r>
            <a:endParaRPr lang="en-US" altLang="en-US" dirty="0">
              <a:ea typeface="ＭＳ Ｐゴシック" panose="020B0600070205080204" pitchFamily="34" charset="-128"/>
            </a:endParaRPr>
          </a:p>
        </p:txBody>
      </p:sp>
      <p:grpSp>
        <p:nvGrpSpPr>
          <p:cNvPr id="5" name="Group 88">
            <a:extLst>
              <a:ext uri="{FF2B5EF4-FFF2-40B4-BE49-F238E27FC236}">
                <a16:creationId xmlns:a16="http://schemas.microsoft.com/office/drawing/2014/main" id="{1F54078D-1D19-4572-AAFA-8D03D8657C66}"/>
              </a:ext>
            </a:extLst>
          </p:cNvPr>
          <p:cNvGrpSpPr>
            <a:grpSpLocks/>
          </p:cNvGrpSpPr>
          <p:nvPr/>
        </p:nvGrpSpPr>
        <p:grpSpPr bwMode="auto">
          <a:xfrm>
            <a:off x="1009256" y="3608388"/>
            <a:ext cx="10509376" cy="2117725"/>
            <a:chOff x="881527" y="3836988"/>
            <a:chExt cx="7884648" cy="2116489"/>
          </a:xfrm>
        </p:grpSpPr>
        <p:cxnSp>
          <p:nvCxnSpPr>
            <p:cNvPr id="6" name="Straight Arrow Connector 5">
              <a:extLst>
                <a:ext uri="{FF2B5EF4-FFF2-40B4-BE49-F238E27FC236}">
                  <a16:creationId xmlns:a16="http://schemas.microsoft.com/office/drawing/2014/main" id="{14BDEC29-88F7-4A44-8FA0-95D7337621BE}"/>
                </a:ext>
              </a:extLst>
            </p:cNvPr>
            <p:cNvCxnSpPr/>
            <p:nvPr/>
          </p:nvCxnSpPr>
          <p:spPr bwMode="auto">
            <a:xfrm flipV="1">
              <a:off x="1660943" y="4063869"/>
              <a:ext cx="0" cy="1512004"/>
            </a:xfrm>
            <a:prstGeom prst="straightConnector1">
              <a:avLst/>
            </a:prstGeom>
            <a:noFill/>
            <a:ln w="19050" cap="flat" cmpd="sng" algn="ctr">
              <a:solidFill>
                <a:schemeClr val="tx1">
                  <a:lumMod val="75000"/>
                  <a:lumOff val="25000"/>
                </a:schemeClr>
              </a:solidFill>
              <a:prstDash val="solid"/>
              <a:round/>
              <a:headEnd type="none" w="med" len="med"/>
              <a:tailEnd type="triangle" w="med" len="lg"/>
            </a:ln>
            <a:effectLst/>
          </p:spPr>
        </p:cxnSp>
        <p:cxnSp>
          <p:nvCxnSpPr>
            <p:cNvPr id="7" name="Straight Arrow Connector 6">
              <a:extLst>
                <a:ext uri="{FF2B5EF4-FFF2-40B4-BE49-F238E27FC236}">
                  <a16:creationId xmlns:a16="http://schemas.microsoft.com/office/drawing/2014/main" id="{AD987FF3-121E-417C-A3C8-DAA57A5694CA}"/>
                </a:ext>
              </a:extLst>
            </p:cNvPr>
            <p:cNvCxnSpPr/>
            <p:nvPr/>
          </p:nvCxnSpPr>
          <p:spPr bwMode="auto">
            <a:xfrm>
              <a:off x="1660943" y="5575873"/>
              <a:ext cx="6470269" cy="0"/>
            </a:xfrm>
            <a:prstGeom prst="straightConnector1">
              <a:avLst/>
            </a:prstGeom>
            <a:noFill/>
            <a:ln w="19050" cap="flat" cmpd="sng" algn="ctr">
              <a:solidFill>
                <a:schemeClr val="tx1">
                  <a:lumMod val="75000"/>
                  <a:lumOff val="25000"/>
                </a:schemeClr>
              </a:solidFill>
              <a:prstDash val="solid"/>
              <a:round/>
              <a:headEnd type="none" w="med" len="med"/>
              <a:tailEnd type="triangle" w="med" len="lg"/>
            </a:ln>
            <a:effectLst/>
          </p:spPr>
        </p:cxnSp>
        <p:cxnSp>
          <p:nvCxnSpPr>
            <p:cNvPr id="8" name="Straight Connector 80">
              <a:extLst>
                <a:ext uri="{FF2B5EF4-FFF2-40B4-BE49-F238E27FC236}">
                  <a16:creationId xmlns:a16="http://schemas.microsoft.com/office/drawing/2014/main" id="{8AAE9D8D-05C2-4778-AA1E-925C9F9C32C9}"/>
                </a:ext>
              </a:extLst>
            </p:cNvPr>
            <p:cNvCxnSpPr>
              <a:cxnSpLocks noChangeShapeType="1"/>
            </p:cNvCxnSpPr>
            <p:nvPr/>
          </p:nvCxnSpPr>
          <p:spPr bwMode="auto">
            <a:xfrm flipV="1">
              <a:off x="5007958" y="4418013"/>
              <a:ext cx="0" cy="947737"/>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9" name="Straight Connector 81">
              <a:extLst>
                <a:ext uri="{FF2B5EF4-FFF2-40B4-BE49-F238E27FC236}">
                  <a16:creationId xmlns:a16="http://schemas.microsoft.com/office/drawing/2014/main" id="{990B2A7D-678F-4617-92BC-59E385D3C95F}"/>
                </a:ext>
              </a:extLst>
            </p:cNvPr>
            <p:cNvCxnSpPr>
              <a:cxnSpLocks noChangeShapeType="1"/>
            </p:cNvCxnSpPr>
            <p:nvPr/>
          </p:nvCxnSpPr>
          <p:spPr bwMode="auto">
            <a:xfrm>
              <a:off x="4998431" y="4428565"/>
              <a:ext cx="143132"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0" name="Straight Connector 82">
              <a:extLst>
                <a:ext uri="{FF2B5EF4-FFF2-40B4-BE49-F238E27FC236}">
                  <a16:creationId xmlns:a16="http://schemas.microsoft.com/office/drawing/2014/main" id="{D4CF05C6-96DB-47E5-94E7-69625476C5BA}"/>
                </a:ext>
              </a:extLst>
            </p:cNvPr>
            <p:cNvCxnSpPr>
              <a:cxnSpLocks noChangeShapeType="1"/>
            </p:cNvCxnSpPr>
            <p:nvPr/>
          </p:nvCxnSpPr>
          <p:spPr bwMode="auto">
            <a:xfrm flipV="1">
              <a:off x="5141562" y="4418013"/>
              <a:ext cx="0" cy="947737"/>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1" name="Straight Connector 83">
              <a:extLst>
                <a:ext uri="{FF2B5EF4-FFF2-40B4-BE49-F238E27FC236}">
                  <a16:creationId xmlns:a16="http://schemas.microsoft.com/office/drawing/2014/main" id="{F8BB45CD-C92D-47E5-902A-4F80C63DC56B}"/>
                </a:ext>
              </a:extLst>
            </p:cNvPr>
            <p:cNvCxnSpPr>
              <a:cxnSpLocks noChangeShapeType="1"/>
            </p:cNvCxnSpPr>
            <p:nvPr/>
          </p:nvCxnSpPr>
          <p:spPr bwMode="auto">
            <a:xfrm flipV="1">
              <a:off x="5141562" y="5363741"/>
              <a:ext cx="821970" cy="2009"/>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2" name="Straight Connector 112">
              <a:extLst>
                <a:ext uri="{FF2B5EF4-FFF2-40B4-BE49-F238E27FC236}">
                  <a16:creationId xmlns:a16="http://schemas.microsoft.com/office/drawing/2014/main" id="{4A59F9AF-62B1-442B-A8A9-263C4E30BD6D}"/>
                </a:ext>
              </a:extLst>
            </p:cNvPr>
            <p:cNvCxnSpPr>
              <a:cxnSpLocks noChangeShapeType="1"/>
            </p:cNvCxnSpPr>
            <p:nvPr/>
          </p:nvCxnSpPr>
          <p:spPr bwMode="auto">
            <a:xfrm flipV="1">
              <a:off x="5967161" y="4418013"/>
              <a:ext cx="0" cy="947737"/>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3" name="Straight Connector 113">
              <a:extLst>
                <a:ext uri="{FF2B5EF4-FFF2-40B4-BE49-F238E27FC236}">
                  <a16:creationId xmlns:a16="http://schemas.microsoft.com/office/drawing/2014/main" id="{F23C66A2-B44C-4A55-86BE-3A32075111F2}"/>
                </a:ext>
              </a:extLst>
            </p:cNvPr>
            <p:cNvCxnSpPr>
              <a:cxnSpLocks noChangeShapeType="1"/>
            </p:cNvCxnSpPr>
            <p:nvPr/>
          </p:nvCxnSpPr>
          <p:spPr bwMode="auto">
            <a:xfrm>
              <a:off x="5957634" y="4428565"/>
              <a:ext cx="143132"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4" name="Straight Connector 114">
              <a:extLst>
                <a:ext uri="{FF2B5EF4-FFF2-40B4-BE49-F238E27FC236}">
                  <a16:creationId xmlns:a16="http://schemas.microsoft.com/office/drawing/2014/main" id="{966F652B-06CA-4ABC-BAA3-3C2E04A91195}"/>
                </a:ext>
              </a:extLst>
            </p:cNvPr>
            <p:cNvCxnSpPr>
              <a:cxnSpLocks noChangeShapeType="1"/>
            </p:cNvCxnSpPr>
            <p:nvPr/>
          </p:nvCxnSpPr>
          <p:spPr bwMode="auto">
            <a:xfrm flipV="1">
              <a:off x="6100765" y="4418013"/>
              <a:ext cx="0" cy="947737"/>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5" name="Straight Connector 115">
              <a:extLst>
                <a:ext uri="{FF2B5EF4-FFF2-40B4-BE49-F238E27FC236}">
                  <a16:creationId xmlns:a16="http://schemas.microsoft.com/office/drawing/2014/main" id="{291EB6CC-0F12-4193-87B9-0B146E6F22FD}"/>
                </a:ext>
              </a:extLst>
            </p:cNvPr>
            <p:cNvCxnSpPr>
              <a:cxnSpLocks noChangeShapeType="1"/>
            </p:cNvCxnSpPr>
            <p:nvPr/>
          </p:nvCxnSpPr>
          <p:spPr bwMode="auto">
            <a:xfrm flipV="1">
              <a:off x="6100765" y="5363741"/>
              <a:ext cx="821970" cy="2009"/>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6" name="Straight Connector 116">
              <a:extLst>
                <a:ext uri="{FF2B5EF4-FFF2-40B4-BE49-F238E27FC236}">
                  <a16:creationId xmlns:a16="http://schemas.microsoft.com/office/drawing/2014/main" id="{89E586F1-916C-4CD2-BD69-204D9028503B}"/>
                </a:ext>
              </a:extLst>
            </p:cNvPr>
            <p:cNvCxnSpPr>
              <a:cxnSpLocks noChangeShapeType="1"/>
            </p:cNvCxnSpPr>
            <p:nvPr/>
          </p:nvCxnSpPr>
          <p:spPr bwMode="auto">
            <a:xfrm flipV="1">
              <a:off x="6926364" y="4418013"/>
              <a:ext cx="0" cy="947737"/>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7" name="Straight Connector 117">
              <a:extLst>
                <a:ext uri="{FF2B5EF4-FFF2-40B4-BE49-F238E27FC236}">
                  <a16:creationId xmlns:a16="http://schemas.microsoft.com/office/drawing/2014/main" id="{E9F6252B-FAB6-487D-BA3D-5CB0EF4F49E2}"/>
                </a:ext>
              </a:extLst>
            </p:cNvPr>
            <p:cNvCxnSpPr>
              <a:cxnSpLocks noChangeShapeType="1"/>
            </p:cNvCxnSpPr>
            <p:nvPr/>
          </p:nvCxnSpPr>
          <p:spPr bwMode="auto">
            <a:xfrm>
              <a:off x="6916837" y="4428565"/>
              <a:ext cx="143132"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8" name="Straight Connector 118">
              <a:extLst>
                <a:ext uri="{FF2B5EF4-FFF2-40B4-BE49-F238E27FC236}">
                  <a16:creationId xmlns:a16="http://schemas.microsoft.com/office/drawing/2014/main" id="{4E22AB44-757F-40C6-AED2-A22F2D6F1100}"/>
                </a:ext>
              </a:extLst>
            </p:cNvPr>
            <p:cNvCxnSpPr>
              <a:cxnSpLocks noChangeShapeType="1"/>
            </p:cNvCxnSpPr>
            <p:nvPr/>
          </p:nvCxnSpPr>
          <p:spPr bwMode="auto">
            <a:xfrm flipV="1">
              <a:off x="7059968" y="4418013"/>
              <a:ext cx="0" cy="947737"/>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9" name="Straight Connector 119">
              <a:extLst>
                <a:ext uri="{FF2B5EF4-FFF2-40B4-BE49-F238E27FC236}">
                  <a16:creationId xmlns:a16="http://schemas.microsoft.com/office/drawing/2014/main" id="{178FC036-A56D-4FD9-AB58-4C352996C1EB}"/>
                </a:ext>
              </a:extLst>
            </p:cNvPr>
            <p:cNvCxnSpPr>
              <a:cxnSpLocks noChangeShapeType="1"/>
            </p:cNvCxnSpPr>
            <p:nvPr/>
          </p:nvCxnSpPr>
          <p:spPr bwMode="auto">
            <a:xfrm flipV="1">
              <a:off x="7059968" y="5363741"/>
              <a:ext cx="821970" cy="2009"/>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20" name="Straight Connector 124">
              <a:extLst>
                <a:ext uri="{FF2B5EF4-FFF2-40B4-BE49-F238E27FC236}">
                  <a16:creationId xmlns:a16="http://schemas.microsoft.com/office/drawing/2014/main" id="{6212C341-E6FA-441C-9CF8-49F6054AAF6C}"/>
                </a:ext>
              </a:extLst>
            </p:cNvPr>
            <p:cNvCxnSpPr>
              <a:cxnSpLocks noChangeShapeType="1"/>
            </p:cNvCxnSpPr>
            <p:nvPr/>
          </p:nvCxnSpPr>
          <p:spPr bwMode="auto">
            <a:xfrm>
              <a:off x="1929795" y="5199063"/>
              <a:ext cx="5952143" cy="0"/>
            </a:xfrm>
            <a:prstGeom prst="line">
              <a:avLst/>
            </a:prstGeom>
            <a:noFill/>
            <a:ln w="19050" algn="ctr">
              <a:solidFill>
                <a:srgbClr val="002060"/>
              </a:solidFill>
              <a:prstDash val="sysDot"/>
              <a:round/>
              <a:headEnd/>
              <a:tailEnd/>
            </a:ln>
            <a:extLst>
              <a:ext uri="{909E8E84-426E-40DD-AFC4-6F175D3DCCD1}">
                <a14:hiddenFill xmlns:a14="http://schemas.microsoft.com/office/drawing/2010/main">
                  <a:noFill/>
                </a14:hiddenFill>
              </a:ext>
            </a:extLst>
          </p:spPr>
        </p:cxnSp>
        <p:sp>
          <p:nvSpPr>
            <p:cNvPr id="21" name="TextBox 127">
              <a:extLst>
                <a:ext uri="{FF2B5EF4-FFF2-40B4-BE49-F238E27FC236}">
                  <a16:creationId xmlns:a16="http://schemas.microsoft.com/office/drawing/2014/main" id="{C5EAE440-2CE8-4A39-8394-B3DAB49B5088}"/>
                </a:ext>
              </a:extLst>
            </p:cNvPr>
            <p:cNvSpPr txBox="1">
              <a:spLocks noChangeArrowheads="1"/>
            </p:cNvSpPr>
            <p:nvPr/>
          </p:nvSpPr>
          <p:spPr bwMode="auto">
            <a:xfrm>
              <a:off x="881527" y="3930650"/>
              <a:ext cx="7794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Power </a:t>
              </a:r>
            </a:p>
          </p:txBody>
        </p:sp>
        <p:sp>
          <p:nvSpPr>
            <p:cNvPr id="22" name="TextBox 128">
              <a:extLst>
                <a:ext uri="{FF2B5EF4-FFF2-40B4-BE49-F238E27FC236}">
                  <a16:creationId xmlns:a16="http://schemas.microsoft.com/office/drawing/2014/main" id="{224D8CDE-2EF7-4142-AE1B-E7B36083D4C6}"/>
                </a:ext>
              </a:extLst>
            </p:cNvPr>
            <p:cNvSpPr txBox="1">
              <a:spLocks noChangeArrowheads="1"/>
            </p:cNvSpPr>
            <p:nvPr/>
          </p:nvSpPr>
          <p:spPr bwMode="auto">
            <a:xfrm>
              <a:off x="7985125" y="5595938"/>
              <a:ext cx="781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Time</a:t>
              </a:r>
            </a:p>
          </p:txBody>
        </p:sp>
        <p:sp>
          <p:nvSpPr>
            <p:cNvPr id="23" name="TextBox 129">
              <a:extLst>
                <a:ext uri="{FF2B5EF4-FFF2-40B4-BE49-F238E27FC236}">
                  <a16:creationId xmlns:a16="http://schemas.microsoft.com/office/drawing/2014/main" id="{16177B10-3ECA-4D8D-8928-FC4C64E12537}"/>
                </a:ext>
              </a:extLst>
            </p:cNvPr>
            <p:cNvSpPr txBox="1">
              <a:spLocks noChangeArrowheads="1"/>
            </p:cNvSpPr>
            <p:nvPr/>
          </p:nvSpPr>
          <p:spPr bwMode="auto">
            <a:xfrm>
              <a:off x="1807080" y="3854450"/>
              <a:ext cx="768236"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Interrupt</a:t>
              </a:r>
            </a:p>
          </p:txBody>
        </p:sp>
        <p:sp>
          <p:nvSpPr>
            <p:cNvPr id="24" name="TextBox 135">
              <a:extLst>
                <a:ext uri="{FF2B5EF4-FFF2-40B4-BE49-F238E27FC236}">
                  <a16:creationId xmlns:a16="http://schemas.microsoft.com/office/drawing/2014/main" id="{24974CEA-B559-4B03-8B17-9DB05A95C34D}"/>
                </a:ext>
              </a:extLst>
            </p:cNvPr>
            <p:cNvSpPr txBox="1">
              <a:spLocks noChangeArrowheads="1"/>
            </p:cNvSpPr>
            <p:nvPr/>
          </p:nvSpPr>
          <p:spPr bwMode="auto">
            <a:xfrm>
              <a:off x="2031886" y="5665788"/>
              <a:ext cx="1484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Sleeping mode</a:t>
              </a:r>
            </a:p>
          </p:txBody>
        </p:sp>
        <p:cxnSp>
          <p:nvCxnSpPr>
            <p:cNvPr id="25" name="Straight Arrow Connector 24">
              <a:extLst>
                <a:ext uri="{FF2B5EF4-FFF2-40B4-BE49-F238E27FC236}">
                  <a16:creationId xmlns:a16="http://schemas.microsoft.com/office/drawing/2014/main" id="{78E72677-BFD4-41F7-A635-B5980C8C6D90}"/>
                </a:ext>
              </a:extLst>
            </p:cNvPr>
            <p:cNvCxnSpPr/>
            <p:nvPr/>
          </p:nvCxnSpPr>
          <p:spPr bwMode="auto">
            <a:xfrm>
              <a:off x="2195900" y="4135264"/>
              <a:ext cx="0" cy="306209"/>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6" name="Straight Arrow Connector 25">
              <a:extLst>
                <a:ext uri="{FF2B5EF4-FFF2-40B4-BE49-F238E27FC236}">
                  <a16:creationId xmlns:a16="http://schemas.microsoft.com/office/drawing/2014/main" id="{68982331-2161-47F0-B0C7-8C8DE6DB8475}"/>
                </a:ext>
              </a:extLst>
            </p:cNvPr>
            <p:cNvCxnSpPr/>
            <p:nvPr/>
          </p:nvCxnSpPr>
          <p:spPr bwMode="auto">
            <a:xfrm flipH="1" flipV="1">
              <a:off x="2678471" y="5361686"/>
              <a:ext cx="1587" cy="352219"/>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7" name="TextBox 148">
              <a:extLst>
                <a:ext uri="{FF2B5EF4-FFF2-40B4-BE49-F238E27FC236}">
                  <a16:creationId xmlns:a16="http://schemas.microsoft.com/office/drawing/2014/main" id="{3C5538AF-E385-4C32-9E46-2A18BA9AE805}"/>
                </a:ext>
              </a:extLst>
            </p:cNvPr>
            <p:cNvSpPr txBox="1">
              <a:spLocks noChangeArrowheads="1"/>
            </p:cNvSpPr>
            <p:nvPr/>
          </p:nvSpPr>
          <p:spPr bwMode="auto">
            <a:xfrm>
              <a:off x="4000336" y="5676478"/>
              <a:ext cx="1695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b="0" dirty="0"/>
                <a:t>Average power</a:t>
              </a:r>
            </a:p>
          </p:txBody>
        </p:sp>
        <p:grpSp>
          <p:nvGrpSpPr>
            <p:cNvPr id="28" name="Group 13">
              <a:extLst>
                <a:ext uri="{FF2B5EF4-FFF2-40B4-BE49-F238E27FC236}">
                  <a16:creationId xmlns:a16="http://schemas.microsoft.com/office/drawing/2014/main" id="{2AE63065-E2D3-4701-81DB-8153F278275A}"/>
                </a:ext>
              </a:extLst>
            </p:cNvPr>
            <p:cNvGrpSpPr>
              <a:grpSpLocks/>
            </p:cNvGrpSpPr>
            <p:nvPr/>
          </p:nvGrpSpPr>
          <p:grpSpPr bwMode="auto">
            <a:xfrm>
              <a:off x="3660072" y="3836988"/>
              <a:ext cx="1347787" cy="615950"/>
              <a:chOff x="5576888" y="3836988"/>
              <a:chExt cx="1347787" cy="615950"/>
            </a:xfrm>
          </p:grpSpPr>
          <p:grpSp>
            <p:nvGrpSpPr>
              <p:cNvPr id="43" name="Group 188">
                <a:extLst>
                  <a:ext uri="{FF2B5EF4-FFF2-40B4-BE49-F238E27FC236}">
                    <a16:creationId xmlns:a16="http://schemas.microsoft.com/office/drawing/2014/main" id="{87BA6BF4-7112-40BE-A2FE-4ACAFFD36743}"/>
                  </a:ext>
                </a:extLst>
              </p:cNvPr>
              <p:cNvGrpSpPr>
                <a:grpSpLocks/>
              </p:cNvGrpSpPr>
              <p:nvPr/>
            </p:nvGrpSpPr>
            <p:grpSpPr bwMode="auto">
              <a:xfrm>
                <a:off x="5967413" y="4121150"/>
                <a:ext cx="957262" cy="331788"/>
                <a:chOff x="5967470" y="3950085"/>
                <a:chExt cx="957490" cy="560003"/>
              </a:xfrm>
            </p:grpSpPr>
            <p:cxnSp>
              <p:nvCxnSpPr>
                <p:cNvPr id="48" name="Straight Connector 47">
                  <a:extLst>
                    <a:ext uri="{FF2B5EF4-FFF2-40B4-BE49-F238E27FC236}">
                      <a16:creationId xmlns:a16="http://schemas.microsoft.com/office/drawing/2014/main" id="{1432B7E1-278C-458A-8CA5-8C6855AF1D33}"/>
                    </a:ext>
                  </a:extLst>
                </p:cNvPr>
                <p:cNvCxnSpPr/>
                <p:nvPr/>
              </p:nvCxnSpPr>
              <p:spPr bwMode="auto">
                <a:xfrm flipV="1">
                  <a:off x="5966863" y="3949807"/>
                  <a:ext cx="0" cy="559674"/>
                </a:xfrm>
                <a:prstGeom prst="line">
                  <a:avLst/>
                </a:prstGeom>
                <a:noFill/>
                <a:ln w="19050" cap="flat" cmpd="sng" algn="ctr">
                  <a:solidFill>
                    <a:schemeClr val="tx1">
                      <a:lumMod val="75000"/>
                      <a:lumOff val="25000"/>
                    </a:schemeClr>
                  </a:solidFill>
                  <a:prstDash val="sysDot"/>
                  <a:round/>
                  <a:headEnd type="none" w="med" len="med"/>
                  <a:tailEnd type="none" w="med" len="med"/>
                </a:ln>
                <a:effectLst/>
              </p:spPr>
            </p:cxnSp>
            <p:cxnSp>
              <p:nvCxnSpPr>
                <p:cNvPr id="49" name="Straight Connector 48">
                  <a:extLst>
                    <a:ext uri="{FF2B5EF4-FFF2-40B4-BE49-F238E27FC236}">
                      <a16:creationId xmlns:a16="http://schemas.microsoft.com/office/drawing/2014/main" id="{FA53BD5E-D1DD-4478-8846-23C51CD3E3EB}"/>
                    </a:ext>
                  </a:extLst>
                </p:cNvPr>
                <p:cNvCxnSpPr/>
                <p:nvPr/>
              </p:nvCxnSpPr>
              <p:spPr bwMode="auto">
                <a:xfrm flipV="1">
                  <a:off x="6924297" y="3949807"/>
                  <a:ext cx="0" cy="559674"/>
                </a:xfrm>
                <a:prstGeom prst="line">
                  <a:avLst/>
                </a:prstGeom>
                <a:noFill/>
                <a:ln w="19050" cap="flat" cmpd="sng" algn="ctr">
                  <a:solidFill>
                    <a:schemeClr val="tx1">
                      <a:lumMod val="75000"/>
                      <a:lumOff val="25000"/>
                    </a:schemeClr>
                  </a:solidFill>
                  <a:prstDash val="sysDot"/>
                  <a:round/>
                  <a:headEnd type="none" w="med" len="med"/>
                  <a:tailEnd type="none" w="med" len="med"/>
                </a:ln>
                <a:effectLst/>
              </p:spPr>
            </p:cxnSp>
            <p:cxnSp>
              <p:nvCxnSpPr>
                <p:cNvPr id="50" name="Straight Connector 49">
                  <a:extLst>
                    <a:ext uri="{FF2B5EF4-FFF2-40B4-BE49-F238E27FC236}">
                      <a16:creationId xmlns:a16="http://schemas.microsoft.com/office/drawing/2014/main" id="{996AECB0-A3BA-44CA-883C-C2A88D6C2501}"/>
                    </a:ext>
                  </a:extLst>
                </p:cNvPr>
                <p:cNvCxnSpPr/>
                <p:nvPr/>
              </p:nvCxnSpPr>
              <p:spPr bwMode="auto">
                <a:xfrm flipV="1">
                  <a:off x="6100237" y="3955162"/>
                  <a:ext cx="0" cy="554318"/>
                </a:xfrm>
                <a:prstGeom prst="line">
                  <a:avLst/>
                </a:prstGeom>
                <a:noFill/>
                <a:ln w="19050" cap="flat" cmpd="sng" algn="ctr">
                  <a:solidFill>
                    <a:schemeClr val="tx1">
                      <a:lumMod val="75000"/>
                      <a:lumOff val="25000"/>
                    </a:schemeClr>
                  </a:solidFill>
                  <a:prstDash val="sysDot"/>
                  <a:round/>
                  <a:headEnd type="none" w="med" len="med"/>
                  <a:tailEnd type="none" w="med" len="med"/>
                </a:ln>
                <a:effectLst/>
              </p:spPr>
            </p:cxnSp>
          </p:grpSp>
          <p:cxnSp>
            <p:nvCxnSpPr>
              <p:cNvPr id="44" name="Straight Arrow Connector 43">
                <a:extLst>
                  <a:ext uri="{FF2B5EF4-FFF2-40B4-BE49-F238E27FC236}">
                    <a16:creationId xmlns:a16="http://schemas.microsoft.com/office/drawing/2014/main" id="{04591C93-1D25-4D9D-9602-5A35DD3A802C}"/>
                  </a:ext>
                </a:extLst>
              </p:cNvPr>
              <p:cNvCxnSpPr/>
              <p:nvPr/>
            </p:nvCxnSpPr>
            <p:spPr bwMode="auto">
              <a:xfrm>
                <a:off x="5966806" y="4346278"/>
                <a:ext cx="949269" cy="0"/>
              </a:xfrm>
              <a:prstGeom prst="straightConnector1">
                <a:avLst/>
              </a:prstGeom>
              <a:noFill/>
              <a:ln w="19050" cap="flat" cmpd="sng" algn="ctr">
                <a:solidFill>
                  <a:schemeClr val="tx1">
                    <a:lumMod val="75000"/>
                    <a:lumOff val="25000"/>
                  </a:schemeClr>
                </a:solidFill>
                <a:prstDash val="solid"/>
                <a:round/>
                <a:headEnd type="arrow" w="sm" len="sm"/>
                <a:tailEnd type="arrow" w="sm" len="sm"/>
              </a:ln>
              <a:effectLst/>
            </p:spPr>
          </p:cxnSp>
          <p:cxnSp>
            <p:nvCxnSpPr>
              <p:cNvPr id="45" name="Straight Arrow Connector 44">
                <a:extLst>
                  <a:ext uri="{FF2B5EF4-FFF2-40B4-BE49-F238E27FC236}">
                    <a16:creationId xmlns:a16="http://schemas.microsoft.com/office/drawing/2014/main" id="{9388A717-48FC-4169-BB0A-D984694F1111}"/>
                  </a:ext>
                </a:extLst>
              </p:cNvPr>
              <p:cNvCxnSpPr/>
              <p:nvPr/>
            </p:nvCxnSpPr>
            <p:spPr bwMode="auto">
              <a:xfrm flipH="1">
                <a:off x="6100148" y="4203487"/>
                <a:ext cx="341292" cy="0"/>
              </a:xfrm>
              <a:prstGeom prst="straightConnector1">
                <a:avLst/>
              </a:prstGeom>
              <a:noFill/>
              <a:ln w="19050" cap="flat" cmpd="sng" algn="ctr">
                <a:solidFill>
                  <a:schemeClr val="tx1">
                    <a:lumMod val="75000"/>
                    <a:lumOff val="25000"/>
                  </a:schemeClr>
                </a:solidFill>
                <a:prstDash val="solid"/>
                <a:round/>
                <a:headEnd type="none" w="med" len="med"/>
                <a:tailEnd type="arrow" w="sm" len="sm"/>
              </a:ln>
              <a:effectLst/>
            </p:spPr>
          </p:cxnSp>
          <p:cxnSp>
            <p:nvCxnSpPr>
              <p:cNvPr id="46" name="Straight Arrow Connector 45">
                <a:extLst>
                  <a:ext uri="{FF2B5EF4-FFF2-40B4-BE49-F238E27FC236}">
                    <a16:creationId xmlns:a16="http://schemas.microsoft.com/office/drawing/2014/main" id="{883FD020-C9E3-4A4E-A490-2E244EAA34D0}"/>
                  </a:ext>
                </a:extLst>
              </p:cNvPr>
              <p:cNvCxnSpPr/>
              <p:nvPr/>
            </p:nvCxnSpPr>
            <p:spPr bwMode="auto">
              <a:xfrm>
                <a:off x="5695359" y="4203487"/>
                <a:ext cx="261923" cy="0"/>
              </a:xfrm>
              <a:prstGeom prst="straightConnector1">
                <a:avLst/>
              </a:prstGeom>
              <a:noFill/>
              <a:ln w="19050" cap="flat" cmpd="sng" algn="ctr">
                <a:solidFill>
                  <a:schemeClr val="tx1">
                    <a:lumMod val="75000"/>
                    <a:lumOff val="25000"/>
                  </a:schemeClr>
                </a:solidFill>
                <a:prstDash val="solid"/>
                <a:round/>
                <a:headEnd type="none" w="med" len="med"/>
                <a:tailEnd type="arrow" w="sm" len="sm"/>
              </a:ln>
              <a:effectLst/>
            </p:spPr>
          </p:cxnSp>
          <p:sp>
            <p:nvSpPr>
              <p:cNvPr id="47" name="TextBox 179">
                <a:extLst>
                  <a:ext uri="{FF2B5EF4-FFF2-40B4-BE49-F238E27FC236}">
                    <a16:creationId xmlns:a16="http://schemas.microsoft.com/office/drawing/2014/main" id="{F3CACC85-02FF-4BAE-ABFB-46AF5E88D2CC}"/>
                  </a:ext>
                </a:extLst>
              </p:cNvPr>
              <p:cNvSpPr txBox="1">
                <a:spLocks noChangeArrowheads="1"/>
              </p:cNvSpPr>
              <p:nvPr/>
            </p:nvSpPr>
            <p:spPr bwMode="auto">
              <a:xfrm>
                <a:off x="5576888" y="3836988"/>
                <a:ext cx="104869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b="0" dirty="0"/>
                  <a:t>duty cycle</a:t>
                </a:r>
              </a:p>
            </p:txBody>
          </p:sp>
        </p:grpSp>
        <p:cxnSp>
          <p:nvCxnSpPr>
            <p:cNvPr id="29" name="Straight Connector 79">
              <a:extLst>
                <a:ext uri="{FF2B5EF4-FFF2-40B4-BE49-F238E27FC236}">
                  <a16:creationId xmlns:a16="http://schemas.microsoft.com/office/drawing/2014/main" id="{7BDB0F7A-CEDB-4C1C-9C66-AC71B4A226C2}"/>
                </a:ext>
              </a:extLst>
            </p:cNvPr>
            <p:cNvCxnSpPr>
              <a:cxnSpLocks noChangeShapeType="1"/>
            </p:cNvCxnSpPr>
            <p:nvPr/>
          </p:nvCxnSpPr>
          <p:spPr bwMode="auto">
            <a:xfrm>
              <a:off x="1929795" y="5363741"/>
              <a:ext cx="204183"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30" name="Straight Connector 80">
              <a:extLst>
                <a:ext uri="{FF2B5EF4-FFF2-40B4-BE49-F238E27FC236}">
                  <a16:creationId xmlns:a16="http://schemas.microsoft.com/office/drawing/2014/main" id="{409E0E67-5CCD-4A48-994A-C47685AF1388}"/>
                </a:ext>
              </a:extLst>
            </p:cNvPr>
            <p:cNvCxnSpPr>
              <a:cxnSpLocks noChangeShapeType="1"/>
            </p:cNvCxnSpPr>
            <p:nvPr/>
          </p:nvCxnSpPr>
          <p:spPr bwMode="auto">
            <a:xfrm flipV="1">
              <a:off x="2133978" y="4418013"/>
              <a:ext cx="0" cy="947737"/>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31" name="Straight Connector 81">
              <a:extLst>
                <a:ext uri="{FF2B5EF4-FFF2-40B4-BE49-F238E27FC236}">
                  <a16:creationId xmlns:a16="http://schemas.microsoft.com/office/drawing/2014/main" id="{1AEB9107-366E-43AF-A0F9-0A529439DB15}"/>
                </a:ext>
              </a:extLst>
            </p:cNvPr>
            <p:cNvCxnSpPr>
              <a:cxnSpLocks noChangeShapeType="1"/>
            </p:cNvCxnSpPr>
            <p:nvPr/>
          </p:nvCxnSpPr>
          <p:spPr bwMode="auto">
            <a:xfrm>
              <a:off x="2124451" y="4428565"/>
              <a:ext cx="143132"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32" name="Straight Connector 82">
              <a:extLst>
                <a:ext uri="{FF2B5EF4-FFF2-40B4-BE49-F238E27FC236}">
                  <a16:creationId xmlns:a16="http://schemas.microsoft.com/office/drawing/2014/main" id="{2BF78E68-E296-4207-9EF6-B321596CCA93}"/>
                </a:ext>
              </a:extLst>
            </p:cNvPr>
            <p:cNvCxnSpPr>
              <a:cxnSpLocks noChangeShapeType="1"/>
            </p:cNvCxnSpPr>
            <p:nvPr/>
          </p:nvCxnSpPr>
          <p:spPr bwMode="auto">
            <a:xfrm flipV="1">
              <a:off x="2267582" y="4418013"/>
              <a:ext cx="0" cy="947737"/>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33" name="Straight Connector 83">
              <a:extLst>
                <a:ext uri="{FF2B5EF4-FFF2-40B4-BE49-F238E27FC236}">
                  <a16:creationId xmlns:a16="http://schemas.microsoft.com/office/drawing/2014/main" id="{E19886ED-40F8-4D9B-94F0-C5CEE17F4581}"/>
                </a:ext>
              </a:extLst>
            </p:cNvPr>
            <p:cNvCxnSpPr>
              <a:cxnSpLocks noChangeShapeType="1"/>
            </p:cNvCxnSpPr>
            <p:nvPr/>
          </p:nvCxnSpPr>
          <p:spPr bwMode="auto">
            <a:xfrm flipV="1">
              <a:off x="2267582" y="5363741"/>
              <a:ext cx="821970" cy="2009"/>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34" name="Straight Connector 112">
              <a:extLst>
                <a:ext uri="{FF2B5EF4-FFF2-40B4-BE49-F238E27FC236}">
                  <a16:creationId xmlns:a16="http://schemas.microsoft.com/office/drawing/2014/main" id="{77FC1463-ABD9-48AF-8F44-FB2D0B5354DD}"/>
                </a:ext>
              </a:extLst>
            </p:cNvPr>
            <p:cNvCxnSpPr>
              <a:cxnSpLocks noChangeShapeType="1"/>
            </p:cNvCxnSpPr>
            <p:nvPr/>
          </p:nvCxnSpPr>
          <p:spPr bwMode="auto">
            <a:xfrm flipV="1">
              <a:off x="3093181" y="4418013"/>
              <a:ext cx="0" cy="947737"/>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35" name="Straight Connector 113">
              <a:extLst>
                <a:ext uri="{FF2B5EF4-FFF2-40B4-BE49-F238E27FC236}">
                  <a16:creationId xmlns:a16="http://schemas.microsoft.com/office/drawing/2014/main" id="{A1730ECB-1E29-4C93-92DE-F8F0E69AA5F8}"/>
                </a:ext>
              </a:extLst>
            </p:cNvPr>
            <p:cNvCxnSpPr>
              <a:cxnSpLocks noChangeShapeType="1"/>
            </p:cNvCxnSpPr>
            <p:nvPr/>
          </p:nvCxnSpPr>
          <p:spPr bwMode="auto">
            <a:xfrm>
              <a:off x="3083654" y="4428565"/>
              <a:ext cx="143132"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36" name="Straight Connector 114">
              <a:extLst>
                <a:ext uri="{FF2B5EF4-FFF2-40B4-BE49-F238E27FC236}">
                  <a16:creationId xmlns:a16="http://schemas.microsoft.com/office/drawing/2014/main" id="{2B47B02E-A2A7-4175-BCDB-4AFE72FF6078}"/>
                </a:ext>
              </a:extLst>
            </p:cNvPr>
            <p:cNvCxnSpPr>
              <a:cxnSpLocks noChangeShapeType="1"/>
            </p:cNvCxnSpPr>
            <p:nvPr/>
          </p:nvCxnSpPr>
          <p:spPr bwMode="auto">
            <a:xfrm flipV="1">
              <a:off x="3226785" y="4418013"/>
              <a:ext cx="0" cy="947737"/>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37" name="Straight Connector 115">
              <a:extLst>
                <a:ext uri="{FF2B5EF4-FFF2-40B4-BE49-F238E27FC236}">
                  <a16:creationId xmlns:a16="http://schemas.microsoft.com/office/drawing/2014/main" id="{4E54AB7C-A7B1-44C4-8DB6-1B1EF345A0FB}"/>
                </a:ext>
              </a:extLst>
            </p:cNvPr>
            <p:cNvCxnSpPr>
              <a:cxnSpLocks noChangeShapeType="1"/>
            </p:cNvCxnSpPr>
            <p:nvPr/>
          </p:nvCxnSpPr>
          <p:spPr bwMode="auto">
            <a:xfrm flipV="1">
              <a:off x="3226785" y="5363741"/>
              <a:ext cx="821970" cy="2009"/>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38" name="Straight Connector 116">
              <a:extLst>
                <a:ext uri="{FF2B5EF4-FFF2-40B4-BE49-F238E27FC236}">
                  <a16:creationId xmlns:a16="http://schemas.microsoft.com/office/drawing/2014/main" id="{B129E4A8-8437-4D46-8608-B8B7501D5225}"/>
                </a:ext>
              </a:extLst>
            </p:cNvPr>
            <p:cNvCxnSpPr>
              <a:cxnSpLocks noChangeShapeType="1"/>
            </p:cNvCxnSpPr>
            <p:nvPr/>
          </p:nvCxnSpPr>
          <p:spPr bwMode="auto">
            <a:xfrm flipV="1">
              <a:off x="4052384" y="4418013"/>
              <a:ext cx="0" cy="947737"/>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39" name="Straight Connector 117">
              <a:extLst>
                <a:ext uri="{FF2B5EF4-FFF2-40B4-BE49-F238E27FC236}">
                  <a16:creationId xmlns:a16="http://schemas.microsoft.com/office/drawing/2014/main" id="{8626C56E-AB50-437B-9C4C-CBEAC47C3E48}"/>
                </a:ext>
              </a:extLst>
            </p:cNvPr>
            <p:cNvCxnSpPr>
              <a:cxnSpLocks noChangeShapeType="1"/>
            </p:cNvCxnSpPr>
            <p:nvPr/>
          </p:nvCxnSpPr>
          <p:spPr bwMode="auto">
            <a:xfrm>
              <a:off x="4042857" y="4428565"/>
              <a:ext cx="143132"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40" name="Straight Connector 118">
              <a:extLst>
                <a:ext uri="{FF2B5EF4-FFF2-40B4-BE49-F238E27FC236}">
                  <a16:creationId xmlns:a16="http://schemas.microsoft.com/office/drawing/2014/main" id="{FF721916-4DBF-45DF-B589-4E5371E03B12}"/>
                </a:ext>
              </a:extLst>
            </p:cNvPr>
            <p:cNvCxnSpPr>
              <a:cxnSpLocks noChangeShapeType="1"/>
            </p:cNvCxnSpPr>
            <p:nvPr/>
          </p:nvCxnSpPr>
          <p:spPr bwMode="auto">
            <a:xfrm flipV="1">
              <a:off x="4185988" y="4418013"/>
              <a:ext cx="0" cy="947737"/>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41" name="Straight Connector 119">
              <a:extLst>
                <a:ext uri="{FF2B5EF4-FFF2-40B4-BE49-F238E27FC236}">
                  <a16:creationId xmlns:a16="http://schemas.microsoft.com/office/drawing/2014/main" id="{E99C9681-5428-442E-B98B-0335EBBBBB9C}"/>
                </a:ext>
              </a:extLst>
            </p:cNvPr>
            <p:cNvCxnSpPr>
              <a:cxnSpLocks noChangeShapeType="1"/>
            </p:cNvCxnSpPr>
            <p:nvPr/>
          </p:nvCxnSpPr>
          <p:spPr bwMode="auto">
            <a:xfrm flipV="1">
              <a:off x="4185988" y="5363741"/>
              <a:ext cx="821970" cy="2009"/>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42" name="Straight Arrow Connector 41">
              <a:extLst>
                <a:ext uri="{FF2B5EF4-FFF2-40B4-BE49-F238E27FC236}">
                  <a16:creationId xmlns:a16="http://schemas.microsoft.com/office/drawing/2014/main" id="{C112DB89-DCE2-4EF3-B8FA-99AC80E241F8}"/>
                </a:ext>
              </a:extLst>
            </p:cNvPr>
            <p:cNvCxnSpPr/>
            <p:nvPr/>
          </p:nvCxnSpPr>
          <p:spPr bwMode="auto">
            <a:xfrm flipV="1">
              <a:off x="4805596" y="5204614"/>
              <a:ext cx="0" cy="520396"/>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grpSp>
    </p:spTree>
    <p:extLst>
      <p:ext uri="{BB962C8B-B14F-4D97-AF65-F5344CB8AC3E}">
        <p14:creationId xmlns:p14="http://schemas.microsoft.com/office/powerpoint/2010/main" val="1267099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Building a System on a Chip (SoC)</a:t>
            </a:r>
            <a:endParaRPr lang="en-US" dirty="0"/>
          </a:p>
        </p:txBody>
      </p:sp>
      <p:sp>
        <p:nvSpPr>
          <p:cNvPr id="6" name="Rectangle 5">
            <a:extLst>
              <a:ext uri="{FF2B5EF4-FFF2-40B4-BE49-F238E27FC236}">
                <a16:creationId xmlns:a16="http://schemas.microsoft.com/office/drawing/2014/main" id="{336A9849-4F90-45D5-80DF-45B6C1C2C38D}"/>
              </a:ext>
            </a:extLst>
          </p:cNvPr>
          <p:cNvSpPr/>
          <p:nvPr/>
        </p:nvSpPr>
        <p:spPr bwMode="auto">
          <a:xfrm>
            <a:off x="6341172" y="3438865"/>
            <a:ext cx="4183015"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dirty="0">
              <a:cs typeface="Arial" charset="0"/>
            </a:endParaRPr>
          </a:p>
        </p:txBody>
      </p:sp>
      <p:sp>
        <p:nvSpPr>
          <p:cNvPr id="7" name="Rectangle 6">
            <a:extLst>
              <a:ext uri="{FF2B5EF4-FFF2-40B4-BE49-F238E27FC236}">
                <a16:creationId xmlns:a16="http://schemas.microsoft.com/office/drawing/2014/main" id="{3194EAD1-16FE-4F4D-AD63-860719A60959}"/>
              </a:ext>
            </a:extLst>
          </p:cNvPr>
          <p:cNvSpPr/>
          <p:nvPr/>
        </p:nvSpPr>
        <p:spPr bwMode="auto">
          <a:xfrm>
            <a:off x="6491396" y="3999252"/>
            <a:ext cx="1127743"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Memory</a:t>
            </a:r>
          </a:p>
        </p:txBody>
      </p:sp>
      <p:sp>
        <p:nvSpPr>
          <p:cNvPr id="8" name="Rectangle 7">
            <a:extLst>
              <a:ext uri="{FF2B5EF4-FFF2-40B4-BE49-F238E27FC236}">
                <a16:creationId xmlns:a16="http://schemas.microsoft.com/office/drawing/2014/main" id="{090A4B35-C208-48CE-BA37-65364FCE2B69}"/>
              </a:ext>
            </a:extLst>
          </p:cNvPr>
          <p:cNvSpPr/>
          <p:nvPr/>
        </p:nvSpPr>
        <p:spPr bwMode="auto">
          <a:xfrm>
            <a:off x="7911126" y="3999252"/>
            <a:ext cx="1127742"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VGA</a:t>
            </a:r>
          </a:p>
          <a:p>
            <a:pPr algn="ctr">
              <a:defRPr/>
            </a:pPr>
            <a:r>
              <a:rPr lang="en-GB" sz="1000" dirty="0">
                <a:cs typeface="Arial" charset="0"/>
              </a:rPr>
              <a:t>Peripheral</a:t>
            </a:r>
          </a:p>
        </p:txBody>
      </p:sp>
      <p:sp>
        <p:nvSpPr>
          <p:cNvPr id="9" name="Rectangle 8">
            <a:extLst>
              <a:ext uri="{FF2B5EF4-FFF2-40B4-BE49-F238E27FC236}">
                <a16:creationId xmlns:a16="http://schemas.microsoft.com/office/drawing/2014/main" id="{ACCD9713-E2E7-4512-8CDC-EA9C6283D966}"/>
              </a:ext>
            </a:extLst>
          </p:cNvPr>
          <p:cNvSpPr/>
          <p:nvPr/>
        </p:nvSpPr>
        <p:spPr bwMode="auto">
          <a:xfrm>
            <a:off x="9286421" y="3999252"/>
            <a:ext cx="1125627"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UART</a:t>
            </a:r>
          </a:p>
          <a:p>
            <a:pPr algn="ctr">
              <a:defRPr/>
            </a:pPr>
            <a:r>
              <a:rPr lang="en-GB" sz="1000" dirty="0">
                <a:cs typeface="Arial" charset="0"/>
              </a:rPr>
              <a:t>Peripheral</a:t>
            </a:r>
          </a:p>
        </p:txBody>
      </p:sp>
      <p:sp>
        <p:nvSpPr>
          <p:cNvPr id="10" name="Rectangle 9">
            <a:extLst>
              <a:ext uri="{FF2B5EF4-FFF2-40B4-BE49-F238E27FC236}">
                <a16:creationId xmlns:a16="http://schemas.microsoft.com/office/drawing/2014/main" id="{1D3E011C-BF91-46CD-8F69-3FE6E9525996}"/>
              </a:ext>
            </a:extLst>
          </p:cNvPr>
          <p:cNvSpPr/>
          <p:nvPr/>
        </p:nvSpPr>
        <p:spPr bwMode="auto">
          <a:xfrm>
            <a:off x="6491396"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Timer</a:t>
            </a:r>
          </a:p>
          <a:p>
            <a:pPr algn="ctr">
              <a:defRPr/>
            </a:pPr>
            <a:r>
              <a:rPr lang="en-GB" sz="1000" dirty="0">
                <a:cs typeface="Arial" charset="0"/>
              </a:rPr>
              <a:t>Peripheral</a:t>
            </a:r>
          </a:p>
        </p:txBody>
      </p:sp>
      <p:sp>
        <p:nvSpPr>
          <p:cNvPr id="11" name="Rectangle 10">
            <a:extLst>
              <a:ext uri="{FF2B5EF4-FFF2-40B4-BE49-F238E27FC236}">
                <a16:creationId xmlns:a16="http://schemas.microsoft.com/office/drawing/2014/main" id="{5D2D929F-279A-4C89-A883-C4D117245B4A}"/>
              </a:ext>
            </a:extLst>
          </p:cNvPr>
          <p:cNvSpPr/>
          <p:nvPr/>
        </p:nvSpPr>
        <p:spPr bwMode="auto">
          <a:xfrm>
            <a:off x="7900545"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GPIO</a:t>
            </a:r>
          </a:p>
          <a:p>
            <a:pPr algn="ctr">
              <a:defRPr/>
            </a:pPr>
            <a:r>
              <a:rPr lang="en-GB" sz="1000" dirty="0">
                <a:cs typeface="Arial" charset="0"/>
              </a:rPr>
              <a:t>Peripheral</a:t>
            </a:r>
          </a:p>
        </p:txBody>
      </p:sp>
      <p:sp>
        <p:nvSpPr>
          <p:cNvPr id="12" name="Rectangle 11">
            <a:extLst>
              <a:ext uri="{FF2B5EF4-FFF2-40B4-BE49-F238E27FC236}">
                <a16:creationId xmlns:a16="http://schemas.microsoft.com/office/drawing/2014/main" id="{636D338C-DE9D-4C9B-AB07-6C6209C7D3E9}"/>
              </a:ext>
            </a:extLst>
          </p:cNvPr>
          <p:cNvSpPr/>
          <p:nvPr/>
        </p:nvSpPr>
        <p:spPr bwMode="auto">
          <a:xfrm>
            <a:off x="9269495" y="3524589"/>
            <a:ext cx="1127742"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7-Segment</a:t>
            </a:r>
          </a:p>
          <a:p>
            <a:pPr algn="ctr">
              <a:defRPr/>
            </a:pPr>
            <a:r>
              <a:rPr lang="en-GB" sz="1000" dirty="0">
                <a:cs typeface="Arial" charset="0"/>
              </a:rPr>
              <a:t>Peripheral</a:t>
            </a:r>
          </a:p>
        </p:txBody>
      </p:sp>
      <p:sp>
        <p:nvSpPr>
          <p:cNvPr id="13" name="Rectangle 12">
            <a:extLst>
              <a:ext uri="{FF2B5EF4-FFF2-40B4-BE49-F238E27FC236}">
                <a16:creationId xmlns:a16="http://schemas.microsoft.com/office/drawing/2014/main" id="{A75E5ABB-CD7D-4F0E-9BB4-7F42983F13F6}"/>
              </a:ext>
            </a:extLst>
          </p:cNvPr>
          <p:cNvSpPr/>
          <p:nvPr/>
        </p:nvSpPr>
        <p:spPr bwMode="auto">
          <a:xfrm>
            <a:off x="2888121" y="2916577"/>
            <a:ext cx="2786561"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Arm CMSIS-Core</a:t>
            </a:r>
          </a:p>
        </p:txBody>
      </p:sp>
      <p:sp>
        <p:nvSpPr>
          <p:cNvPr id="14" name="Rectangle 13">
            <a:extLst>
              <a:ext uri="{FF2B5EF4-FFF2-40B4-BE49-F238E27FC236}">
                <a16:creationId xmlns:a16="http://schemas.microsoft.com/office/drawing/2014/main" id="{EC950B78-4040-4AA7-BA24-C1A68187B09C}"/>
              </a:ext>
            </a:extLst>
          </p:cNvPr>
          <p:cNvSpPr/>
          <p:nvPr/>
        </p:nvSpPr>
        <p:spPr bwMode="auto">
          <a:xfrm>
            <a:off x="2888121" y="2335551"/>
            <a:ext cx="7636066" cy="300038"/>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Application Programming Interface (API)</a:t>
            </a:r>
          </a:p>
        </p:txBody>
      </p:sp>
      <p:sp>
        <p:nvSpPr>
          <p:cNvPr id="15" name="Rectangle 14">
            <a:extLst>
              <a:ext uri="{FF2B5EF4-FFF2-40B4-BE49-F238E27FC236}">
                <a16:creationId xmlns:a16="http://schemas.microsoft.com/office/drawing/2014/main" id="{B5C0625A-83B8-4C63-B34E-1548DC319F05}"/>
              </a:ext>
            </a:extLst>
          </p:cNvPr>
          <p:cNvSpPr/>
          <p:nvPr/>
        </p:nvSpPr>
        <p:spPr bwMode="auto">
          <a:xfrm>
            <a:off x="2888121" y="1703727"/>
            <a:ext cx="7636066" cy="347663"/>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Application Design (e.g., Game)</a:t>
            </a:r>
          </a:p>
        </p:txBody>
      </p:sp>
      <p:sp>
        <p:nvSpPr>
          <p:cNvPr id="16" name="Rectangle 15">
            <a:extLst>
              <a:ext uri="{FF2B5EF4-FFF2-40B4-BE49-F238E27FC236}">
                <a16:creationId xmlns:a16="http://schemas.microsoft.com/office/drawing/2014/main" id="{8BACFC1A-3E6C-455C-85AB-3DEA431294EB}"/>
              </a:ext>
            </a:extLst>
          </p:cNvPr>
          <p:cNvSpPr/>
          <p:nvPr/>
        </p:nvSpPr>
        <p:spPr bwMode="auto">
          <a:xfrm>
            <a:off x="2888122" y="3438865"/>
            <a:ext cx="2803487"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Arial" charset="0"/>
              </a:rPr>
              <a:t>Arm Cortex-M0</a:t>
            </a:r>
          </a:p>
          <a:p>
            <a:pPr algn="ctr">
              <a:defRPr/>
            </a:pPr>
            <a:r>
              <a:rPr lang="en-GB" dirty="0">
                <a:cs typeface="Arial" charset="0"/>
              </a:rPr>
              <a:t>Processor</a:t>
            </a:r>
          </a:p>
        </p:txBody>
      </p:sp>
      <p:sp>
        <p:nvSpPr>
          <p:cNvPr id="17" name="Up-Down Arrow 34">
            <a:extLst>
              <a:ext uri="{FF2B5EF4-FFF2-40B4-BE49-F238E27FC236}">
                <a16:creationId xmlns:a16="http://schemas.microsoft.com/office/drawing/2014/main" id="{A62AB0B9-2707-48B4-97A2-598CC0E1211C}"/>
              </a:ext>
            </a:extLst>
          </p:cNvPr>
          <p:cNvSpPr/>
          <p:nvPr/>
        </p:nvSpPr>
        <p:spPr bwMode="auto">
          <a:xfrm>
            <a:off x="4191479"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8" name="Up-Down Arrow 35">
            <a:extLst>
              <a:ext uri="{FF2B5EF4-FFF2-40B4-BE49-F238E27FC236}">
                <a16:creationId xmlns:a16="http://schemas.microsoft.com/office/drawing/2014/main" id="{2A038F12-B449-44AE-A781-6A36D1C7C305}"/>
              </a:ext>
            </a:extLst>
          </p:cNvPr>
          <p:cNvSpPr/>
          <p:nvPr/>
        </p:nvSpPr>
        <p:spPr bwMode="auto">
          <a:xfrm>
            <a:off x="4191479"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19" name="Up-Down Arrow 36">
            <a:extLst>
              <a:ext uri="{FF2B5EF4-FFF2-40B4-BE49-F238E27FC236}">
                <a16:creationId xmlns:a16="http://schemas.microsoft.com/office/drawing/2014/main" id="{E1C1DB26-7DFE-44CB-9B83-991A0769A5BB}"/>
              </a:ext>
            </a:extLst>
          </p:cNvPr>
          <p:cNvSpPr/>
          <p:nvPr/>
        </p:nvSpPr>
        <p:spPr bwMode="auto">
          <a:xfrm>
            <a:off x="6603536" y="205774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20" name="TextBox 21">
            <a:extLst>
              <a:ext uri="{FF2B5EF4-FFF2-40B4-BE49-F238E27FC236}">
                <a16:creationId xmlns:a16="http://schemas.microsoft.com/office/drawing/2014/main" id="{57041C8B-1B90-4B11-B670-99E31BE3F251}"/>
              </a:ext>
            </a:extLst>
          </p:cNvPr>
          <p:cNvSpPr txBox="1">
            <a:spLocks noChangeArrowheads="1"/>
          </p:cNvSpPr>
          <p:nvPr/>
        </p:nvSpPr>
        <p:spPr bwMode="auto">
          <a:xfrm>
            <a:off x="516264" y="3759539"/>
            <a:ext cx="223432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Hardware design</a:t>
            </a:r>
          </a:p>
        </p:txBody>
      </p:sp>
      <p:sp>
        <p:nvSpPr>
          <p:cNvPr id="21" name="TextBox 22">
            <a:extLst>
              <a:ext uri="{FF2B5EF4-FFF2-40B4-BE49-F238E27FC236}">
                <a16:creationId xmlns:a16="http://schemas.microsoft.com/office/drawing/2014/main" id="{86F0121F-0D1C-4D53-A155-5D93335B3F42}"/>
              </a:ext>
            </a:extLst>
          </p:cNvPr>
          <p:cNvSpPr txBox="1">
            <a:spLocks noChangeArrowheads="1"/>
          </p:cNvSpPr>
          <p:nvPr/>
        </p:nvSpPr>
        <p:spPr bwMode="auto">
          <a:xfrm>
            <a:off x="448557" y="2660535"/>
            <a:ext cx="23718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solidFill>
                  <a:schemeClr val="tx1"/>
                </a:solidFill>
              </a:rPr>
              <a:t>Software low-level drivers &amp; libraries programming </a:t>
            </a:r>
          </a:p>
        </p:txBody>
      </p:sp>
      <p:sp>
        <p:nvSpPr>
          <p:cNvPr id="22" name="TextBox 23">
            <a:extLst>
              <a:ext uri="{FF2B5EF4-FFF2-40B4-BE49-F238E27FC236}">
                <a16:creationId xmlns:a16="http://schemas.microsoft.com/office/drawing/2014/main" id="{87895C02-704E-446E-A8E7-6655318F3180}"/>
              </a:ext>
            </a:extLst>
          </p:cNvPr>
          <p:cNvSpPr txBox="1">
            <a:spLocks noChangeArrowheads="1"/>
          </p:cNvSpPr>
          <p:nvPr/>
        </p:nvSpPr>
        <p:spPr bwMode="auto">
          <a:xfrm>
            <a:off x="516264" y="1591015"/>
            <a:ext cx="27590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solidFill>
                  <a:schemeClr val="tx1"/>
                </a:solidFill>
              </a:rPr>
              <a:t>Software high-level</a:t>
            </a:r>
          </a:p>
          <a:p>
            <a:pPr eaLnBrk="1" hangingPunct="1"/>
            <a:r>
              <a:rPr lang="en-GB" b="0" dirty="0">
                <a:solidFill>
                  <a:schemeClr val="tx1"/>
                </a:solidFill>
              </a:rPr>
              <a:t> application development</a:t>
            </a:r>
          </a:p>
        </p:txBody>
      </p:sp>
      <p:sp>
        <p:nvSpPr>
          <p:cNvPr id="23" name="Up Arrow 40">
            <a:extLst>
              <a:ext uri="{FF2B5EF4-FFF2-40B4-BE49-F238E27FC236}">
                <a16:creationId xmlns:a16="http://schemas.microsoft.com/office/drawing/2014/main" id="{46F05B3B-2DF5-4AEE-9E26-A5DA5C58DCB1}"/>
              </a:ext>
            </a:extLst>
          </p:cNvPr>
          <p:cNvSpPr/>
          <p:nvPr/>
        </p:nvSpPr>
        <p:spPr bwMode="auto">
          <a:xfrm>
            <a:off x="76169" y="1591015"/>
            <a:ext cx="372388" cy="2841625"/>
          </a:xfrm>
          <a:prstGeom prst="upArrow">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 name="Up-Down Arrow 41">
            <a:extLst>
              <a:ext uri="{FF2B5EF4-FFF2-40B4-BE49-F238E27FC236}">
                <a16:creationId xmlns:a16="http://schemas.microsoft.com/office/drawing/2014/main" id="{F946E65C-475A-4EF6-A9BD-BCA962F353ED}"/>
              </a:ext>
            </a:extLst>
          </p:cNvPr>
          <p:cNvSpPr/>
          <p:nvPr/>
        </p:nvSpPr>
        <p:spPr bwMode="auto">
          <a:xfrm rot="5400000">
            <a:off x="5828540" y="3602507"/>
            <a:ext cx="358775" cy="666490"/>
          </a:xfrm>
          <a:prstGeom prst="upDownArrow">
            <a:avLst>
              <a:gd name="adj1" fmla="val 57296"/>
              <a:gd name="adj2" fmla="val 46826"/>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5" name="Rectangle 24">
            <a:extLst>
              <a:ext uri="{FF2B5EF4-FFF2-40B4-BE49-F238E27FC236}">
                <a16:creationId xmlns:a16="http://schemas.microsoft.com/office/drawing/2014/main" id="{3EACF70D-BEC1-4349-9420-FE4F3AE4AF62}"/>
              </a:ext>
            </a:extLst>
          </p:cNvPr>
          <p:cNvSpPr/>
          <p:nvPr/>
        </p:nvSpPr>
        <p:spPr bwMode="auto">
          <a:xfrm>
            <a:off x="6341172" y="2916577"/>
            <a:ext cx="4183015"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Peripheral Drivers</a:t>
            </a:r>
          </a:p>
        </p:txBody>
      </p:sp>
      <p:sp>
        <p:nvSpPr>
          <p:cNvPr id="26" name="Up-Down Arrow 43">
            <a:extLst>
              <a:ext uri="{FF2B5EF4-FFF2-40B4-BE49-F238E27FC236}">
                <a16:creationId xmlns:a16="http://schemas.microsoft.com/office/drawing/2014/main" id="{D846273F-EFB6-4E67-9308-0FF5C0168431}"/>
              </a:ext>
            </a:extLst>
          </p:cNvPr>
          <p:cNvSpPr/>
          <p:nvPr/>
        </p:nvSpPr>
        <p:spPr bwMode="auto">
          <a:xfrm>
            <a:off x="8431622"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7" name="Up-Down Arrow 44">
            <a:extLst>
              <a:ext uri="{FF2B5EF4-FFF2-40B4-BE49-F238E27FC236}">
                <a16:creationId xmlns:a16="http://schemas.microsoft.com/office/drawing/2014/main" id="{85557D1C-6EF1-42B2-8218-65AD1F025DA9}"/>
              </a:ext>
            </a:extLst>
          </p:cNvPr>
          <p:cNvSpPr/>
          <p:nvPr/>
        </p:nvSpPr>
        <p:spPr bwMode="auto">
          <a:xfrm>
            <a:off x="8431622"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28" name="TextBox 21">
            <a:extLst>
              <a:ext uri="{FF2B5EF4-FFF2-40B4-BE49-F238E27FC236}">
                <a16:creationId xmlns:a16="http://schemas.microsoft.com/office/drawing/2014/main" id="{BE5E3521-B817-46C1-8EE7-18606F249A67}"/>
              </a:ext>
            </a:extLst>
          </p:cNvPr>
          <p:cNvSpPr txBox="1">
            <a:spLocks noChangeArrowheads="1"/>
          </p:cNvSpPr>
          <p:nvPr/>
        </p:nvSpPr>
        <p:spPr bwMode="auto">
          <a:xfrm>
            <a:off x="5767809" y="3791290"/>
            <a:ext cx="759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AHB</a:t>
            </a:r>
          </a:p>
        </p:txBody>
      </p:sp>
      <p:sp>
        <p:nvSpPr>
          <p:cNvPr id="29" name="Curved Down Arrow 47">
            <a:extLst>
              <a:ext uri="{FF2B5EF4-FFF2-40B4-BE49-F238E27FC236}">
                <a16:creationId xmlns:a16="http://schemas.microsoft.com/office/drawing/2014/main" id="{CF335E20-07BF-4D93-84CC-D927B7E24BE1}"/>
              </a:ext>
            </a:extLst>
          </p:cNvPr>
          <p:cNvSpPr/>
          <p:nvPr/>
        </p:nvSpPr>
        <p:spPr bwMode="auto">
          <a:xfrm rot="10800000">
            <a:off x="4627381" y="4669191"/>
            <a:ext cx="2960019" cy="647700"/>
          </a:xfrm>
          <a:prstGeom prst="curvedDownArrow">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mn-cs"/>
            </a:endParaRPr>
          </a:p>
        </p:txBody>
      </p:sp>
      <p:sp>
        <p:nvSpPr>
          <p:cNvPr id="30" name="TextBox 67">
            <a:extLst>
              <a:ext uri="{FF2B5EF4-FFF2-40B4-BE49-F238E27FC236}">
                <a16:creationId xmlns:a16="http://schemas.microsoft.com/office/drawing/2014/main" id="{E5586183-A1F7-4939-A6D4-5BCAD97EC8C4}"/>
              </a:ext>
            </a:extLst>
          </p:cNvPr>
          <p:cNvSpPr txBox="1">
            <a:spLocks noChangeArrowheads="1"/>
          </p:cNvSpPr>
          <p:nvPr/>
        </p:nvSpPr>
        <p:spPr bwMode="auto">
          <a:xfrm>
            <a:off x="5677856" y="4839054"/>
            <a:ext cx="137741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Interrupt </a:t>
            </a:r>
          </a:p>
        </p:txBody>
      </p:sp>
      <p:sp>
        <p:nvSpPr>
          <p:cNvPr id="31" name="Rectangle 30">
            <a:extLst>
              <a:ext uri="{FF2B5EF4-FFF2-40B4-BE49-F238E27FC236}">
                <a16:creationId xmlns:a16="http://schemas.microsoft.com/office/drawing/2014/main" id="{75A14DCC-BDEA-4A02-8C93-72E4FDD3F2FC}"/>
              </a:ext>
            </a:extLst>
          </p:cNvPr>
          <p:cNvSpPr/>
          <p:nvPr/>
        </p:nvSpPr>
        <p:spPr bwMode="auto">
          <a:xfrm>
            <a:off x="2626208" y="1591014"/>
            <a:ext cx="8159889" cy="1121722"/>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API Overview</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505618" y="1270920"/>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An API is a software abstract layer that can provide a standard programming interface for applications developers.</a:t>
            </a:r>
          </a:p>
          <a:p>
            <a:r>
              <a:rPr lang="en-IN" altLang="en-US" dirty="0">
                <a:ea typeface="ＭＳ Ｐゴシック" panose="020B0600070205080204" pitchFamily="34" charset="-128"/>
              </a:rPr>
              <a:t>For example, most OSs provide their own APIs to allow programmers to easily develop their applications.</a:t>
            </a:r>
          </a:p>
          <a:p>
            <a:r>
              <a:rPr lang="en-IN" altLang="en-US" dirty="0">
                <a:ea typeface="ＭＳ Ｐゴシック" panose="020B0600070205080204" pitchFamily="34" charset="-128"/>
              </a:rPr>
              <a:t>An API can provide a number of interface services, such as base services, graphic interface, network services, etc.</a:t>
            </a:r>
          </a:p>
          <a:p>
            <a:r>
              <a:rPr lang="en-IN" altLang="en-US" dirty="0">
                <a:ea typeface="ＭＳ Ｐゴシック" panose="020B0600070205080204" pitchFamily="34" charset="-128"/>
              </a:rPr>
              <a:t>There are a variety of commercial APIs available in the market, such as Java API, Windows API, Google AJAX APIs, etc.</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534644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Develop a Simple API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463426"/>
            <a:ext cx="10666816"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In this module, we will develop a simple API for application development.</a:t>
            </a:r>
          </a:p>
          <a:p>
            <a:r>
              <a:rPr lang="en-IN" altLang="en-US" dirty="0">
                <a:ea typeface="ＭＳ Ｐゴシック" panose="020B0600070205080204" pitchFamily="34" charset="-128"/>
              </a:rPr>
              <a:t>The API can provide generic, easy-to-use functions for the end-user by combining the functions from both CMSIS and peripheral drivers. </a:t>
            </a:r>
          </a:p>
          <a:p>
            <a:r>
              <a:rPr lang="en-IN" altLang="en-US" dirty="0">
                <a:ea typeface="ＭＳ Ｐゴシック" panose="020B0600070205080204" pitchFamily="34" charset="-128"/>
              </a:rPr>
              <a:t>For example, we can have a SoC initialization function to reset both the processor and the peripherals.</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4B4B4780-E26C-4997-9423-A68B24681022}"/>
              </a:ext>
            </a:extLst>
          </p:cNvPr>
          <p:cNvSpPr/>
          <p:nvPr/>
        </p:nvSpPr>
        <p:spPr bwMode="auto">
          <a:xfrm>
            <a:off x="6975926" y="5046664"/>
            <a:ext cx="4183015"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000" dirty="0">
              <a:cs typeface="Arial" charset="0"/>
            </a:endParaRPr>
          </a:p>
        </p:txBody>
      </p:sp>
      <p:sp>
        <p:nvSpPr>
          <p:cNvPr id="6" name="Rectangle 5">
            <a:extLst>
              <a:ext uri="{FF2B5EF4-FFF2-40B4-BE49-F238E27FC236}">
                <a16:creationId xmlns:a16="http://schemas.microsoft.com/office/drawing/2014/main" id="{ECB3290F-D496-458F-AC8F-B9E0B32F03B6}"/>
              </a:ext>
            </a:extLst>
          </p:cNvPr>
          <p:cNvSpPr/>
          <p:nvPr/>
        </p:nvSpPr>
        <p:spPr bwMode="auto">
          <a:xfrm>
            <a:off x="7126149" y="5607051"/>
            <a:ext cx="1127743"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cs typeface="Arial" charset="0"/>
              </a:rPr>
              <a:t>Memory</a:t>
            </a:r>
          </a:p>
        </p:txBody>
      </p:sp>
      <p:sp>
        <p:nvSpPr>
          <p:cNvPr id="7" name="Rectangle 6">
            <a:extLst>
              <a:ext uri="{FF2B5EF4-FFF2-40B4-BE49-F238E27FC236}">
                <a16:creationId xmlns:a16="http://schemas.microsoft.com/office/drawing/2014/main" id="{2AB4359A-0685-4E3A-BFB5-838F3870A77D}"/>
              </a:ext>
            </a:extLst>
          </p:cNvPr>
          <p:cNvSpPr/>
          <p:nvPr/>
        </p:nvSpPr>
        <p:spPr bwMode="auto">
          <a:xfrm>
            <a:off x="8545879" y="5607051"/>
            <a:ext cx="1127742"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cs typeface="Arial" charset="0"/>
              </a:rPr>
              <a:t>VGA</a:t>
            </a:r>
          </a:p>
          <a:p>
            <a:pPr algn="ctr">
              <a:defRPr/>
            </a:pPr>
            <a:r>
              <a:rPr lang="en-GB" sz="1000" dirty="0">
                <a:cs typeface="Arial" charset="0"/>
              </a:rPr>
              <a:t>Peripheral</a:t>
            </a:r>
          </a:p>
        </p:txBody>
      </p:sp>
      <p:sp>
        <p:nvSpPr>
          <p:cNvPr id="8" name="Rectangle 7">
            <a:extLst>
              <a:ext uri="{FF2B5EF4-FFF2-40B4-BE49-F238E27FC236}">
                <a16:creationId xmlns:a16="http://schemas.microsoft.com/office/drawing/2014/main" id="{E5930CDE-527B-48B2-93A3-637F067FBC58}"/>
              </a:ext>
            </a:extLst>
          </p:cNvPr>
          <p:cNvSpPr/>
          <p:nvPr/>
        </p:nvSpPr>
        <p:spPr bwMode="auto">
          <a:xfrm>
            <a:off x="9921174" y="5607051"/>
            <a:ext cx="1125627"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cs typeface="Arial" charset="0"/>
              </a:rPr>
              <a:t>UART</a:t>
            </a:r>
          </a:p>
          <a:p>
            <a:pPr algn="ctr">
              <a:defRPr/>
            </a:pPr>
            <a:r>
              <a:rPr lang="en-GB" sz="1000" dirty="0">
                <a:cs typeface="Arial" charset="0"/>
              </a:rPr>
              <a:t>Peripheral</a:t>
            </a:r>
          </a:p>
        </p:txBody>
      </p:sp>
      <p:sp>
        <p:nvSpPr>
          <p:cNvPr id="9" name="Rectangle 8">
            <a:extLst>
              <a:ext uri="{FF2B5EF4-FFF2-40B4-BE49-F238E27FC236}">
                <a16:creationId xmlns:a16="http://schemas.microsoft.com/office/drawing/2014/main" id="{EAD0A4E7-41AF-47D0-B7C5-E603F613CAB5}"/>
              </a:ext>
            </a:extLst>
          </p:cNvPr>
          <p:cNvSpPr/>
          <p:nvPr/>
        </p:nvSpPr>
        <p:spPr bwMode="auto">
          <a:xfrm>
            <a:off x="7126149" y="5132388"/>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cs typeface="Arial" charset="0"/>
              </a:rPr>
              <a:t>Timer</a:t>
            </a:r>
          </a:p>
          <a:p>
            <a:pPr algn="ctr">
              <a:defRPr/>
            </a:pPr>
            <a:r>
              <a:rPr lang="en-GB" sz="1000" dirty="0">
                <a:cs typeface="Arial" charset="0"/>
              </a:rPr>
              <a:t>Peripheral</a:t>
            </a:r>
          </a:p>
        </p:txBody>
      </p:sp>
      <p:sp>
        <p:nvSpPr>
          <p:cNvPr id="10" name="Rectangle 9">
            <a:extLst>
              <a:ext uri="{FF2B5EF4-FFF2-40B4-BE49-F238E27FC236}">
                <a16:creationId xmlns:a16="http://schemas.microsoft.com/office/drawing/2014/main" id="{CED3A8FC-1FA2-401E-B7D6-6DEB431B78C5}"/>
              </a:ext>
            </a:extLst>
          </p:cNvPr>
          <p:cNvSpPr/>
          <p:nvPr/>
        </p:nvSpPr>
        <p:spPr bwMode="auto">
          <a:xfrm>
            <a:off x="8535298" y="5132388"/>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cs typeface="Arial" charset="0"/>
              </a:rPr>
              <a:t>GPIO</a:t>
            </a:r>
          </a:p>
          <a:p>
            <a:pPr algn="ctr">
              <a:defRPr/>
            </a:pPr>
            <a:r>
              <a:rPr lang="en-GB" sz="1000" dirty="0">
                <a:cs typeface="Arial" charset="0"/>
              </a:rPr>
              <a:t>Peripheral</a:t>
            </a:r>
          </a:p>
        </p:txBody>
      </p:sp>
      <p:sp>
        <p:nvSpPr>
          <p:cNvPr id="11" name="Rectangle 10">
            <a:extLst>
              <a:ext uri="{FF2B5EF4-FFF2-40B4-BE49-F238E27FC236}">
                <a16:creationId xmlns:a16="http://schemas.microsoft.com/office/drawing/2014/main" id="{368CBE4B-2C66-4DDB-96A0-C195E6B35243}"/>
              </a:ext>
            </a:extLst>
          </p:cNvPr>
          <p:cNvSpPr/>
          <p:nvPr/>
        </p:nvSpPr>
        <p:spPr bwMode="auto">
          <a:xfrm>
            <a:off x="9904248" y="5132388"/>
            <a:ext cx="1127742"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cs typeface="Arial" charset="0"/>
              </a:rPr>
              <a:t>7-Segment</a:t>
            </a:r>
          </a:p>
          <a:p>
            <a:pPr algn="ctr">
              <a:defRPr/>
            </a:pPr>
            <a:r>
              <a:rPr lang="en-GB" sz="1000" dirty="0">
                <a:cs typeface="Arial" charset="0"/>
              </a:rPr>
              <a:t>Peripheral</a:t>
            </a:r>
          </a:p>
        </p:txBody>
      </p:sp>
      <p:sp>
        <p:nvSpPr>
          <p:cNvPr id="12" name="Rectangle 11">
            <a:extLst>
              <a:ext uri="{FF2B5EF4-FFF2-40B4-BE49-F238E27FC236}">
                <a16:creationId xmlns:a16="http://schemas.microsoft.com/office/drawing/2014/main" id="{3C6DF538-E17A-49E1-9713-A83BB6BF18C8}"/>
              </a:ext>
            </a:extLst>
          </p:cNvPr>
          <p:cNvSpPr/>
          <p:nvPr/>
        </p:nvSpPr>
        <p:spPr bwMode="auto">
          <a:xfrm>
            <a:off x="3522875" y="4524376"/>
            <a:ext cx="2786561"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cs typeface="Arial" charset="0"/>
              </a:rPr>
              <a:t>Arm CMSIS</a:t>
            </a:r>
          </a:p>
        </p:txBody>
      </p:sp>
      <p:sp>
        <p:nvSpPr>
          <p:cNvPr id="13" name="Rectangle 12">
            <a:extLst>
              <a:ext uri="{FF2B5EF4-FFF2-40B4-BE49-F238E27FC236}">
                <a16:creationId xmlns:a16="http://schemas.microsoft.com/office/drawing/2014/main" id="{2EAE669F-4133-40C8-94F3-C3177F3AA767}"/>
              </a:ext>
            </a:extLst>
          </p:cNvPr>
          <p:cNvSpPr/>
          <p:nvPr/>
        </p:nvSpPr>
        <p:spPr bwMode="auto">
          <a:xfrm>
            <a:off x="3522875" y="3943350"/>
            <a:ext cx="7636066" cy="300038"/>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cs typeface="Arial" charset="0"/>
              </a:rPr>
              <a:t>Application Programming Interface (API)</a:t>
            </a:r>
          </a:p>
        </p:txBody>
      </p:sp>
      <p:sp>
        <p:nvSpPr>
          <p:cNvPr id="14" name="Rectangle 13">
            <a:extLst>
              <a:ext uri="{FF2B5EF4-FFF2-40B4-BE49-F238E27FC236}">
                <a16:creationId xmlns:a16="http://schemas.microsoft.com/office/drawing/2014/main" id="{D8EFE516-6341-42C0-B2CE-1EBBC710DFA4}"/>
              </a:ext>
            </a:extLst>
          </p:cNvPr>
          <p:cNvSpPr/>
          <p:nvPr/>
        </p:nvSpPr>
        <p:spPr bwMode="auto">
          <a:xfrm>
            <a:off x="3522875" y="5046664"/>
            <a:ext cx="2786561"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dirty="0">
                <a:cs typeface="Arial" charset="0"/>
              </a:rPr>
              <a:t>Arm Cortex-M0</a:t>
            </a:r>
          </a:p>
          <a:p>
            <a:pPr algn="ctr">
              <a:defRPr/>
            </a:pPr>
            <a:r>
              <a:rPr lang="en-GB" dirty="0">
                <a:cs typeface="Arial" charset="0"/>
              </a:rPr>
              <a:t>Processor</a:t>
            </a:r>
          </a:p>
        </p:txBody>
      </p:sp>
      <p:sp>
        <p:nvSpPr>
          <p:cNvPr id="15" name="Up-Down Arrow 30">
            <a:extLst>
              <a:ext uri="{FF2B5EF4-FFF2-40B4-BE49-F238E27FC236}">
                <a16:creationId xmlns:a16="http://schemas.microsoft.com/office/drawing/2014/main" id="{6380F1B2-4DCC-47A6-96C1-3DEB2951B658}"/>
              </a:ext>
            </a:extLst>
          </p:cNvPr>
          <p:cNvSpPr/>
          <p:nvPr/>
        </p:nvSpPr>
        <p:spPr bwMode="auto">
          <a:xfrm>
            <a:off x="4826232" y="4789489"/>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6" name="Up-Down Arrow 31">
            <a:extLst>
              <a:ext uri="{FF2B5EF4-FFF2-40B4-BE49-F238E27FC236}">
                <a16:creationId xmlns:a16="http://schemas.microsoft.com/office/drawing/2014/main" id="{F3DBE039-468C-4AD3-98D0-EDFDC618E408}"/>
              </a:ext>
            </a:extLst>
          </p:cNvPr>
          <p:cNvSpPr/>
          <p:nvPr/>
        </p:nvSpPr>
        <p:spPr bwMode="auto">
          <a:xfrm>
            <a:off x="4826232" y="4246564"/>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17" name="TextBox 21">
            <a:extLst>
              <a:ext uri="{FF2B5EF4-FFF2-40B4-BE49-F238E27FC236}">
                <a16:creationId xmlns:a16="http://schemas.microsoft.com/office/drawing/2014/main" id="{56909CA0-8970-49C4-8389-694014CFE28B}"/>
              </a:ext>
            </a:extLst>
          </p:cNvPr>
          <p:cNvSpPr txBox="1">
            <a:spLocks noChangeArrowheads="1"/>
          </p:cNvSpPr>
          <p:nvPr/>
        </p:nvSpPr>
        <p:spPr bwMode="auto">
          <a:xfrm>
            <a:off x="1151017" y="5367339"/>
            <a:ext cx="223432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Hardware</a:t>
            </a:r>
          </a:p>
        </p:txBody>
      </p:sp>
      <p:sp>
        <p:nvSpPr>
          <p:cNvPr id="18" name="TextBox 22">
            <a:extLst>
              <a:ext uri="{FF2B5EF4-FFF2-40B4-BE49-F238E27FC236}">
                <a16:creationId xmlns:a16="http://schemas.microsoft.com/office/drawing/2014/main" id="{FF4C192D-468C-42CE-9231-63D63676C8CC}"/>
              </a:ext>
            </a:extLst>
          </p:cNvPr>
          <p:cNvSpPr txBox="1">
            <a:spLocks noChangeArrowheads="1"/>
          </p:cNvSpPr>
          <p:nvPr/>
        </p:nvSpPr>
        <p:spPr bwMode="auto">
          <a:xfrm>
            <a:off x="1151017" y="4537076"/>
            <a:ext cx="23718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Software drivers</a:t>
            </a:r>
          </a:p>
        </p:txBody>
      </p:sp>
      <p:sp>
        <p:nvSpPr>
          <p:cNvPr id="19" name="Up Arrow 34">
            <a:extLst>
              <a:ext uri="{FF2B5EF4-FFF2-40B4-BE49-F238E27FC236}">
                <a16:creationId xmlns:a16="http://schemas.microsoft.com/office/drawing/2014/main" id="{80F24DB2-4461-4B64-8A91-B052E9F3DAC2}"/>
              </a:ext>
            </a:extLst>
          </p:cNvPr>
          <p:cNvSpPr/>
          <p:nvPr/>
        </p:nvSpPr>
        <p:spPr bwMode="auto">
          <a:xfrm>
            <a:off x="710922" y="3943350"/>
            <a:ext cx="372388" cy="2097088"/>
          </a:xfrm>
          <a:prstGeom prst="upArrow">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0" name="Up-Down Arrow 35">
            <a:extLst>
              <a:ext uri="{FF2B5EF4-FFF2-40B4-BE49-F238E27FC236}">
                <a16:creationId xmlns:a16="http://schemas.microsoft.com/office/drawing/2014/main" id="{A36EB682-3AC8-4FF6-B6B5-0D45152BD368}"/>
              </a:ext>
            </a:extLst>
          </p:cNvPr>
          <p:cNvSpPr/>
          <p:nvPr/>
        </p:nvSpPr>
        <p:spPr bwMode="auto">
          <a:xfrm rot="5400000">
            <a:off x="6463293" y="5210306"/>
            <a:ext cx="358775" cy="666490"/>
          </a:xfrm>
          <a:prstGeom prst="upDownArrow">
            <a:avLst>
              <a:gd name="adj1" fmla="val 57296"/>
              <a:gd name="adj2" fmla="val 46826"/>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1" name="Rectangle 20">
            <a:extLst>
              <a:ext uri="{FF2B5EF4-FFF2-40B4-BE49-F238E27FC236}">
                <a16:creationId xmlns:a16="http://schemas.microsoft.com/office/drawing/2014/main" id="{D8B67F21-CD09-4206-B217-56E3C91CFBA9}"/>
              </a:ext>
            </a:extLst>
          </p:cNvPr>
          <p:cNvSpPr/>
          <p:nvPr/>
        </p:nvSpPr>
        <p:spPr bwMode="auto">
          <a:xfrm>
            <a:off x="6975926" y="4524376"/>
            <a:ext cx="4183015"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cs typeface="Arial" charset="0"/>
              </a:rPr>
              <a:t>Peripheral Drivers</a:t>
            </a:r>
          </a:p>
        </p:txBody>
      </p:sp>
      <p:sp>
        <p:nvSpPr>
          <p:cNvPr id="22" name="Up-Down Arrow 37">
            <a:extLst>
              <a:ext uri="{FF2B5EF4-FFF2-40B4-BE49-F238E27FC236}">
                <a16:creationId xmlns:a16="http://schemas.microsoft.com/office/drawing/2014/main" id="{6BCE5AF2-7B31-4B2F-B492-8D2463771853}"/>
              </a:ext>
            </a:extLst>
          </p:cNvPr>
          <p:cNvSpPr/>
          <p:nvPr/>
        </p:nvSpPr>
        <p:spPr bwMode="auto">
          <a:xfrm>
            <a:off x="9066375" y="4789489"/>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3" name="Up-Down Arrow 38">
            <a:extLst>
              <a:ext uri="{FF2B5EF4-FFF2-40B4-BE49-F238E27FC236}">
                <a16:creationId xmlns:a16="http://schemas.microsoft.com/office/drawing/2014/main" id="{CD64BC0D-1031-4494-9547-3FE1A504F93A}"/>
              </a:ext>
            </a:extLst>
          </p:cNvPr>
          <p:cNvSpPr/>
          <p:nvPr/>
        </p:nvSpPr>
        <p:spPr bwMode="auto">
          <a:xfrm>
            <a:off x="9066375" y="4246564"/>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24" name="TextBox 21">
            <a:extLst>
              <a:ext uri="{FF2B5EF4-FFF2-40B4-BE49-F238E27FC236}">
                <a16:creationId xmlns:a16="http://schemas.microsoft.com/office/drawing/2014/main" id="{211134BF-0784-401F-880F-7B243FFA1598}"/>
              </a:ext>
            </a:extLst>
          </p:cNvPr>
          <p:cNvSpPr txBox="1">
            <a:spLocks noChangeArrowheads="1"/>
          </p:cNvSpPr>
          <p:nvPr/>
        </p:nvSpPr>
        <p:spPr bwMode="auto">
          <a:xfrm>
            <a:off x="6406572" y="5421648"/>
            <a:ext cx="759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AHB</a:t>
            </a:r>
          </a:p>
        </p:txBody>
      </p:sp>
      <p:sp>
        <p:nvSpPr>
          <p:cNvPr id="25" name="TextBox 22">
            <a:extLst>
              <a:ext uri="{FF2B5EF4-FFF2-40B4-BE49-F238E27FC236}">
                <a16:creationId xmlns:a16="http://schemas.microsoft.com/office/drawing/2014/main" id="{1A442EC4-3C37-476C-9435-88926D03D904}"/>
              </a:ext>
            </a:extLst>
          </p:cNvPr>
          <p:cNvSpPr txBox="1">
            <a:spLocks noChangeArrowheads="1"/>
          </p:cNvSpPr>
          <p:nvPr/>
        </p:nvSpPr>
        <p:spPr bwMode="auto">
          <a:xfrm>
            <a:off x="1151017" y="3841750"/>
            <a:ext cx="23718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Software API libraries</a:t>
            </a:r>
          </a:p>
        </p:txBody>
      </p:sp>
    </p:spTree>
    <p:extLst>
      <p:ext uri="{BB962C8B-B14F-4D97-AF65-F5344CB8AC3E}">
        <p14:creationId xmlns:p14="http://schemas.microsoft.com/office/powerpoint/2010/main" val="3340878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Hardware-Dependent Functions</a:t>
            </a:r>
            <a:endParaRPr lang="en-US" dirty="0"/>
          </a:p>
        </p:txBody>
      </p:sp>
      <p:pic>
        <p:nvPicPr>
          <p:cNvPr id="6" name="Picture 2" descr="C:\Users\seahon01\AppData\Local\Microsoft\Windows\Temporary Internet Files\Content.IE5\2OK930UB\MC900433944[1].png">
            <a:extLst>
              <a:ext uri="{FF2B5EF4-FFF2-40B4-BE49-F238E27FC236}">
                <a16:creationId xmlns:a16="http://schemas.microsoft.com/office/drawing/2014/main" id="{0862771A-5720-4887-9733-09C0FC0594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3029" y="830263"/>
            <a:ext cx="875958"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657F9A96-8130-4171-AB33-8ED088C9B9AC}"/>
              </a:ext>
            </a:extLst>
          </p:cNvPr>
          <p:cNvSpPr/>
          <p:nvPr/>
        </p:nvSpPr>
        <p:spPr bwMode="auto">
          <a:xfrm>
            <a:off x="5259979" y="1851026"/>
            <a:ext cx="4204175" cy="258763"/>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b="0" dirty="0">
                <a:cs typeface="Arial" charset="0"/>
              </a:rPr>
              <a:t>API</a:t>
            </a:r>
          </a:p>
        </p:txBody>
      </p:sp>
      <p:sp>
        <p:nvSpPr>
          <p:cNvPr id="8" name="Rectangle 7">
            <a:extLst>
              <a:ext uri="{FF2B5EF4-FFF2-40B4-BE49-F238E27FC236}">
                <a16:creationId xmlns:a16="http://schemas.microsoft.com/office/drawing/2014/main" id="{CD79BCB3-A1A6-4C5F-8140-05E689D6AAC6}"/>
              </a:ext>
            </a:extLst>
          </p:cNvPr>
          <p:cNvSpPr/>
          <p:nvPr/>
        </p:nvSpPr>
        <p:spPr bwMode="auto">
          <a:xfrm>
            <a:off x="5259979" y="2441575"/>
            <a:ext cx="4204175" cy="2243138"/>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9" name="TextBox 4">
            <a:extLst>
              <a:ext uri="{FF2B5EF4-FFF2-40B4-BE49-F238E27FC236}">
                <a16:creationId xmlns:a16="http://schemas.microsoft.com/office/drawing/2014/main" id="{5A6B60FA-9355-4840-B092-EB6C00709E19}"/>
              </a:ext>
            </a:extLst>
          </p:cNvPr>
          <p:cNvSpPr txBox="1">
            <a:spLocks noChangeArrowheads="1"/>
          </p:cNvSpPr>
          <p:nvPr/>
        </p:nvSpPr>
        <p:spPr bwMode="auto">
          <a:xfrm>
            <a:off x="6711444" y="2417764"/>
            <a:ext cx="16418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Libraries</a:t>
            </a:r>
          </a:p>
        </p:txBody>
      </p:sp>
      <p:sp>
        <p:nvSpPr>
          <p:cNvPr id="10" name="Rectangle 9">
            <a:extLst>
              <a:ext uri="{FF2B5EF4-FFF2-40B4-BE49-F238E27FC236}">
                <a16:creationId xmlns:a16="http://schemas.microsoft.com/office/drawing/2014/main" id="{21248999-A1E2-430E-8853-D0CA3C30E6DF}"/>
              </a:ext>
            </a:extLst>
          </p:cNvPr>
          <p:cNvSpPr/>
          <p:nvPr/>
        </p:nvSpPr>
        <p:spPr bwMode="auto">
          <a:xfrm>
            <a:off x="5444057" y="2738438"/>
            <a:ext cx="3833902" cy="20796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b="0" dirty="0">
                <a:cs typeface="Arial" charset="0"/>
              </a:rPr>
              <a:t>OS Shell Libraries</a:t>
            </a:r>
          </a:p>
        </p:txBody>
      </p:sp>
      <p:sp>
        <p:nvSpPr>
          <p:cNvPr id="11" name="Rectangle 10">
            <a:extLst>
              <a:ext uri="{FF2B5EF4-FFF2-40B4-BE49-F238E27FC236}">
                <a16:creationId xmlns:a16="http://schemas.microsoft.com/office/drawing/2014/main" id="{438089EF-A4BC-47C1-AB0C-4203091341B6}"/>
              </a:ext>
            </a:extLst>
          </p:cNvPr>
          <p:cNvSpPr/>
          <p:nvPr/>
        </p:nvSpPr>
        <p:spPr bwMode="auto">
          <a:xfrm>
            <a:off x="5444057" y="3157538"/>
            <a:ext cx="3833902" cy="20796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b="0" dirty="0">
                <a:cs typeface="Arial" charset="0"/>
              </a:rPr>
              <a:t>OS Kernel Libraries</a:t>
            </a:r>
          </a:p>
        </p:txBody>
      </p:sp>
      <p:sp>
        <p:nvSpPr>
          <p:cNvPr id="12" name="Rectangle 11">
            <a:extLst>
              <a:ext uri="{FF2B5EF4-FFF2-40B4-BE49-F238E27FC236}">
                <a16:creationId xmlns:a16="http://schemas.microsoft.com/office/drawing/2014/main" id="{FBE7CA33-A6E9-497D-BB1E-F3D7F5D9200F}"/>
              </a:ext>
            </a:extLst>
          </p:cNvPr>
          <p:cNvSpPr/>
          <p:nvPr/>
        </p:nvSpPr>
        <p:spPr bwMode="auto">
          <a:xfrm>
            <a:off x="5444057" y="3573463"/>
            <a:ext cx="3833902" cy="96996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3" name="TextBox 18">
            <a:extLst>
              <a:ext uri="{FF2B5EF4-FFF2-40B4-BE49-F238E27FC236}">
                <a16:creationId xmlns:a16="http://schemas.microsoft.com/office/drawing/2014/main" id="{A0EDA356-002B-4379-BF02-D180726EA589}"/>
              </a:ext>
            </a:extLst>
          </p:cNvPr>
          <p:cNvSpPr txBox="1">
            <a:spLocks noChangeArrowheads="1"/>
          </p:cNvSpPr>
          <p:nvPr/>
        </p:nvSpPr>
        <p:spPr bwMode="auto">
          <a:xfrm>
            <a:off x="6366563" y="3521075"/>
            <a:ext cx="21052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Driver Libraries</a:t>
            </a:r>
          </a:p>
        </p:txBody>
      </p:sp>
      <p:sp>
        <p:nvSpPr>
          <p:cNvPr id="14" name="Rectangle 13">
            <a:extLst>
              <a:ext uri="{FF2B5EF4-FFF2-40B4-BE49-F238E27FC236}">
                <a16:creationId xmlns:a16="http://schemas.microsoft.com/office/drawing/2014/main" id="{2A177549-EC1A-46C6-B186-0318B5BC65F9}"/>
              </a:ext>
            </a:extLst>
          </p:cNvPr>
          <p:cNvSpPr/>
          <p:nvPr/>
        </p:nvSpPr>
        <p:spPr bwMode="auto">
          <a:xfrm>
            <a:off x="5632366" y="3810000"/>
            <a:ext cx="1485320" cy="211138"/>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b="0" dirty="0">
                <a:cs typeface="Arial" charset="0"/>
              </a:rPr>
              <a:t>Processor</a:t>
            </a:r>
          </a:p>
        </p:txBody>
      </p:sp>
      <p:sp>
        <p:nvSpPr>
          <p:cNvPr id="15" name="Rectangle 14">
            <a:extLst>
              <a:ext uri="{FF2B5EF4-FFF2-40B4-BE49-F238E27FC236}">
                <a16:creationId xmlns:a16="http://schemas.microsoft.com/office/drawing/2014/main" id="{F5CF96A3-631E-4FFF-8D73-36AAE43F6FE4}"/>
              </a:ext>
            </a:extLst>
          </p:cNvPr>
          <p:cNvSpPr/>
          <p:nvPr/>
        </p:nvSpPr>
        <p:spPr bwMode="auto">
          <a:xfrm>
            <a:off x="7551434" y="3810000"/>
            <a:ext cx="1485320" cy="211138"/>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b="0" dirty="0">
                <a:cs typeface="Arial" charset="0"/>
              </a:rPr>
              <a:t>Mouse</a:t>
            </a:r>
          </a:p>
        </p:txBody>
      </p:sp>
      <p:sp>
        <p:nvSpPr>
          <p:cNvPr id="16" name="Rectangle 15">
            <a:extLst>
              <a:ext uri="{FF2B5EF4-FFF2-40B4-BE49-F238E27FC236}">
                <a16:creationId xmlns:a16="http://schemas.microsoft.com/office/drawing/2014/main" id="{07187710-62A4-4916-BF91-A31B0310257A}"/>
              </a:ext>
            </a:extLst>
          </p:cNvPr>
          <p:cNvSpPr/>
          <p:nvPr/>
        </p:nvSpPr>
        <p:spPr bwMode="auto">
          <a:xfrm>
            <a:off x="5632366" y="4111625"/>
            <a:ext cx="1485320" cy="211138"/>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b="0" dirty="0">
                <a:cs typeface="Arial" charset="0"/>
              </a:rPr>
              <a:t>UART</a:t>
            </a:r>
          </a:p>
        </p:txBody>
      </p:sp>
      <p:sp>
        <p:nvSpPr>
          <p:cNvPr id="17" name="Rectangle 16">
            <a:extLst>
              <a:ext uri="{FF2B5EF4-FFF2-40B4-BE49-F238E27FC236}">
                <a16:creationId xmlns:a16="http://schemas.microsoft.com/office/drawing/2014/main" id="{1DA98905-9FA1-428E-9B88-F4BF06D7128F}"/>
              </a:ext>
            </a:extLst>
          </p:cNvPr>
          <p:cNvSpPr/>
          <p:nvPr/>
        </p:nvSpPr>
        <p:spPr bwMode="auto">
          <a:xfrm>
            <a:off x="7551434" y="4111625"/>
            <a:ext cx="1485320" cy="211138"/>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b="0" dirty="0">
                <a:cs typeface="Arial" charset="0"/>
              </a:rPr>
              <a:t>VGA</a:t>
            </a:r>
          </a:p>
        </p:txBody>
      </p:sp>
      <p:sp>
        <p:nvSpPr>
          <p:cNvPr id="18" name="TextBox 24">
            <a:extLst>
              <a:ext uri="{FF2B5EF4-FFF2-40B4-BE49-F238E27FC236}">
                <a16:creationId xmlns:a16="http://schemas.microsoft.com/office/drawing/2014/main" id="{2A76D213-C911-4F64-AD96-09DB50CFDAA0}"/>
              </a:ext>
            </a:extLst>
          </p:cNvPr>
          <p:cNvSpPr txBox="1">
            <a:spLocks noChangeArrowheads="1"/>
          </p:cNvSpPr>
          <p:nvPr/>
        </p:nvSpPr>
        <p:spPr bwMode="auto">
          <a:xfrm>
            <a:off x="7005547" y="4260850"/>
            <a:ext cx="10536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a:t>
            </a:r>
          </a:p>
        </p:txBody>
      </p:sp>
      <p:pic>
        <p:nvPicPr>
          <p:cNvPr id="19" name="Picture 5" descr="C:\Users\seahon01\AppData\Local\Microsoft\Windows\Temporary Internet Files\Content.IE5\2JIFLXU7\MC900431566[1].png">
            <a:extLst>
              <a:ext uri="{FF2B5EF4-FFF2-40B4-BE49-F238E27FC236}">
                <a16:creationId xmlns:a16="http://schemas.microsoft.com/office/drawing/2014/main" id="{86846867-8C0D-4956-B30A-027B56BA2B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7320" y="4906963"/>
            <a:ext cx="1002908"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8" descr="C:\Users\seahon01\AppData\Local\Microsoft\Windows\Temporary Internet Files\Content.IE5\2OK930UB\MC900433878[1].png">
            <a:extLst>
              <a:ext uri="{FF2B5EF4-FFF2-40B4-BE49-F238E27FC236}">
                <a16:creationId xmlns:a16="http://schemas.microsoft.com/office/drawing/2014/main" id="{DD30F08B-C5CE-4638-BFEC-B95B83B4CA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7307" y="5367339"/>
            <a:ext cx="856916"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9" descr="C:\Users\seahon01\AppData\Local\Microsoft\Windows\Temporary Internet Files\Content.IE5\2JIFLXU7\MC900432577[1].png">
            <a:extLst>
              <a:ext uri="{FF2B5EF4-FFF2-40B4-BE49-F238E27FC236}">
                <a16:creationId xmlns:a16="http://schemas.microsoft.com/office/drawing/2014/main" id="{9FC4EED0-EAB9-4FD8-9FEF-279663C3FD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4624" y="5781675"/>
            <a:ext cx="1021950"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0" descr="C:\Users\seahon01\AppData\Local\Microsoft\Windows\Temporary Internet Files\Content.IE5\2JIFLXU7\MC900433880[1].png">
            <a:extLst>
              <a:ext uri="{FF2B5EF4-FFF2-40B4-BE49-F238E27FC236}">
                <a16:creationId xmlns:a16="http://schemas.microsoft.com/office/drawing/2014/main" id="{61CE842A-64A8-4FF6-85A9-DB58A2C54A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9117" y="4956176"/>
            <a:ext cx="810366"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 descr="C:\Users\seahon01\AppData\Local\Microsoft\Windows\Temporary Internet Files\Content.IE5\2JIFLXU7\MC900431564[1].png">
            <a:extLst>
              <a:ext uri="{FF2B5EF4-FFF2-40B4-BE49-F238E27FC236}">
                <a16:creationId xmlns:a16="http://schemas.microsoft.com/office/drawing/2014/main" id="{52EB9FA5-FE34-4E02-86FE-DE6328BDDD6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7368" y="5318126"/>
            <a:ext cx="1146785"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4" descr="C:\Users\seahon01\AppData\Local\Microsoft\Windows\Temporary Internet Files\Content.IE5\RJRYJ6T0\MC900389782[1].wmf">
            <a:extLst>
              <a:ext uri="{FF2B5EF4-FFF2-40B4-BE49-F238E27FC236}">
                <a16:creationId xmlns:a16="http://schemas.microsoft.com/office/drawing/2014/main" id="{D9802B7F-CEC0-4344-A3FB-6A75E647794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09117" y="5932489"/>
            <a:ext cx="1195449"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Down Arrow 13">
            <a:extLst>
              <a:ext uri="{FF2B5EF4-FFF2-40B4-BE49-F238E27FC236}">
                <a16:creationId xmlns:a16="http://schemas.microsoft.com/office/drawing/2014/main" id="{D5D09A31-81B7-488E-AB73-249768B00546}"/>
              </a:ext>
            </a:extLst>
          </p:cNvPr>
          <p:cNvSpPr/>
          <p:nvPr/>
        </p:nvSpPr>
        <p:spPr bwMode="auto">
          <a:xfrm>
            <a:off x="7117685" y="1570038"/>
            <a:ext cx="501455" cy="246062"/>
          </a:xfrm>
          <a:prstGeom prst="down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p>
        </p:txBody>
      </p:sp>
      <p:sp>
        <p:nvSpPr>
          <p:cNvPr id="26" name="Down Arrow 43">
            <a:extLst>
              <a:ext uri="{FF2B5EF4-FFF2-40B4-BE49-F238E27FC236}">
                <a16:creationId xmlns:a16="http://schemas.microsoft.com/office/drawing/2014/main" id="{D3C0C099-E039-4136-AF78-8EC0CC213C54}"/>
              </a:ext>
            </a:extLst>
          </p:cNvPr>
          <p:cNvSpPr/>
          <p:nvPr/>
        </p:nvSpPr>
        <p:spPr bwMode="auto">
          <a:xfrm>
            <a:off x="7117685" y="2157413"/>
            <a:ext cx="501455" cy="246062"/>
          </a:xfrm>
          <a:prstGeom prst="down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p>
        </p:txBody>
      </p:sp>
      <p:sp>
        <p:nvSpPr>
          <p:cNvPr id="27" name="Down Arrow 44">
            <a:extLst>
              <a:ext uri="{FF2B5EF4-FFF2-40B4-BE49-F238E27FC236}">
                <a16:creationId xmlns:a16="http://schemas.microsoft.com/office/drawing/2014/main" id="{ED6A46A8-2210-4BD8-96D5-23EC79CED0F1}"/>
              </a:ext>
            </a:extLst>
          </p:cNvPr>
          <p:cNvSpPr/>
          <p:nvPr/>
        </p:nvSpPr>
        <p:spPr bwMode="auto">
          <a:xfrm>
            <a:off x="7191741" y="2982914"/>
            <a:ext cx="351229" cy="141287"/>
          </a:xfrm>
          <a:prstGeom prst="down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p>
        </p:txBody>
      </p:sp>
      <p:sp>
        <p:nvSpPr>
          <p:cNvPr id="28" name="Down Arrow 45">
            <a:extLst>
              <a:ext uri="{FF2B5EF4-FFF2-40B4-BE49-F238E27FC236}">
                <a16:creationId xmlns:a16="http://schemas.microsoft.com/office/drawing/2014/main" id="{3B3A33D0-0DBB-4651-B31C-00A1D82EED25}"/>
              </a:ext>
            </a:extLst>
          </p:cNvPr>
          <p:cNvSpPr/>
          <p:nvPr/>
        </p:nvSpPr>
        <p:spPr bwMode="auto">
          <a:xfrm>
            <a:off x="7191741" y="3390900"/>
            <a:ext cx="351229" cy="141288"/>
          </a:xfrm>
          <a:prstGeom prst="down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p>
        </p:txBody>
      </p:sp>
      <p:sp>
        <p:nvSpPr>
          <p:cNvPr id="29" name="Down Arrow 46">
            <a:extLst>
              <a:ext uri="{FF2B5EF4-FFF2-40B4-BE49-F238E27FC236}">
                <a16:creationId xmlns:a16="http://schemas.microsoft.com/office/drawing/2014/main" id="{18448E38-E213-4441-9034-AABAB7429F0C}"/>
              </a:ext>
            </a:extLst>
          </p:cNvPr>
          <p:cNvSpPr/>
          <p:nvPr/>
        </p:nvSpPr>
        <p:spPr bwMode="auto">
          <a:xfrm>
            <a:off x="7117685" y="4743451"/>
            <a:ext cx="501455" cy="246063"/>
          </a:xfrm>
          <a:prstGeom prst="down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p>
        </p:txBody>
      </p:sp>
      <p:sp>
        <p:nvSpPr>
          <p:cNvPr id="30" name="Down Arrow 51">
            <a:extLst>
              <a:ext uri="{FF2B5EF4-FFF2-40B4-BE49-F238E27FC236}">
                <a16:creationId xmlns:a16="http://schemas.microsoft.com/office/drawing/2014/main" id="{4B7AFBDA-0FC6-4DE5-90C9-E9BC17A54092}"/>
              </a:ext>
            </a:extLst>
          </p:cNvPr>
          <p:cNvSpPr/>
          <p:nvPr/>
        </p:nvSpPr>
        <p:spPr bwMode="auto">
          <a:xfrm flipV="1">
            <a:off x="706691" y="1054100"/>
            <a:ext cx="518381" cy="5157788"/>
          </a:xfrm>
          <a:prstGeom prst="down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p>
        </p:txBody>
      </p:sp>
      <p:sp>
        <p:nvSpPr>
          <p:cNvPr id="31" name="TextBox 52">
            <a:extLst>
              <a:ext uri="{FF2B5EF4-FFF2-40B4-BE49-F238E27FC236}">
                <a16:creationId xmlns:a16="http://schemas.microsoft.com/office/drawing/2014/main" id="{EC692440-1932-46DC-B24C-8F48A7667036}"/>
              </a:ext>
            </a:extLst>
          </p:cNvPr>
          <p:cNvSpPr txBox="1">
            <a:spLocks noChangeArrowheads="1"/>
          </p:cNvSpPr>
          <p:nvPr/>
        </p:nvSpPr>
        <p:spPr bwMode="auto">
          <a:xfrm>
            <a:off x="1225072" y="4429126"/>
            <a:ext cx="3520758"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spcBef>
                <a:spcPts val="600"/>
              </a:spcBef>
              <a:defRPr/>
            </a:pPr>
            <a:r>
              <a:rPr lang="en-GB" b="0" dirty="0">
                <a:cs typeface="Arial" charset="0"/>
              </a:rPr>
              <a:t>Low-level libraries:</a:t>
            </a:r>
          </a:p>
          <a:p>
            <a:pPr marL="285750" indent="-285750" eaLnBrk="1" hangingPunct="1">
              <a:spcBef>
                <a:spcPts val="600"/>
              </a:spcBef>
              <a:buFont typeface="Arial" pitchFamily="34" charset="0"/>
              <a:buChar char="•"/>
              <a:defRPr/>
            </a:pPr>
            <a:r>
              <a:rPr lang="en-GB" b="0" dirty="0">
                <a:cs typeface="Arial" charset="0"/>
              </a:rPr>
              <a:t>Less generic</a:t>
            </a:r>
          </a:p>
          <a:p>
            <a:pPr marL="285750" indent="-285750" eaLnBrk="1" hangingPunct="1">
              <a:spcBef>
                <a:spcPts val="600"/>
              </a:spcBef>
              <a:buFont typeface="Arial" pitchFamily="34" charset="0"/>
              <a:buChar char="•"/>
              <a:defRPr/>
            </a:pPr>
            <a:r>
              <a:rPr lang="en-GB" b="0" dirty="0">
                <a:cs typeface="Arial" charset="0"/>
              </a:rPr>
              <a:t>Low programming efficiency</a:t>
            </a:r>
          </a:p>
          <a:p>
            <a:pPr marL="285750" indent="-285750" eaLnBrk="1" hangingPunct="1">
              <a:spcBef>
                <a:spcPts val="600"/>
              </a:spcBef>
              <a:buFont typeface="Arial" pitchFamily="34" charset="0"/>
              <a:buChar char="•"/>
              <a:defRPr/>
            </a:pPr>
            <a:r>
              <a:rPr lang="en-GB" b="0" dirty="0">
                <a:cs typeface="Arial" charset="0"/>
              </a:rPr>
              <a:t>More specific to hardware</a:t>
            </a:r>
          </a:p>
          <a:p>
            <a:pPr marL="285750" indent="-285750" eaLnBrk="1" hangingPunct="1">
              <a:spcBef>
                <a:spcPts val="600"/>
              </a:spcBef>
              <a:buFont typeface="Arial" pitchFamily="34" charset="0"/>
              <a:buChar char="•"/>
              <a:defRPr/>
            </a:pPr>
            <a:r>
              <a:rPr lang="en-GB" b="0" dirty="0">
                <a:cs typeface="Arial" charset="0"/>
              </a:rPr>
              <a:t>More control over low-level hardware </a:t>
            </a:r>
          </a:p>
        </p:txBody>
      </p:sp>
      <p:sp>
        <p:nvSpPr>
          <p:cNvPr id="32" name="TextBox 53">
            <a:extLst>
              <a:ext uri="{FF2B5EF4-FFF2-40B4-BE49-F238E27FC236}">
                <a16:creationId xmlns:a16="http://schemas.microsoft.com/office/drawing/2014/main" id="{3DEA26E7-5D95-4315-9B4E-4CE8A957ED9B}"/>
              </a:ext>
            </a:extLst>
          </p:cNvPr>
          <p:cNvSpPr txBox="1">
            <a:spLocks noChangeArrowheads="1"/>
          </p:cNvSpPr>
          <p:nvPr/>
        </p:nvSpPr>
        <p:spPr bwMode="auto">
          <a:xfrm>
            <a:off x="1225073" y="1057276"/>
            <a:ext cx="3971431" cy="176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spcBef>
                <a:spcPts val="600"/>
              </a:spcBef>
              <a:defRPr/>
            </a:pPr>
            <a:r>
              <a:rPr lang="en-GB" b="0" dirty="0">
                <a:cs typeface="Arial" charset="0"/>
              </a:rPr>
              <a:t>High-level API:</a:t>
            </a:r>
          </a:p>
          <a:p>
            <a:pPr marL="285750" indent="-285750" eaLnBrk="1" hangingPunct="1">
              <a:spcBef>
                <a:spcPts val="600"/>
              </a:spcBef>
              <a:buFont typeface="Arial" pitchFamily="34" charset="0"/>
              <a:buChar char="•"/>
              <a:defRPr/>
            </a:pPr>
            <a:r>
              <a:rPr lang="en-GB" b="0" dirty="0">
                <a:cs typeface="Arial" charset="0"/>
              </a:rPr>
              <a:t>Generic</a:t>
            </a:r>
          </a:p>
          <a:p>
            <a:pPr marL="285750" indent="-285750" eaLnBrk="1" hangingPunct="1">
              <a:spcBef>
                <a:spcPts val="600"/>
              </a:spcBef>
              <a:buFont typeface="Arial" pitchFamily="34" charset="0"/>
              <a:buChar char="•"/>
              <a:defRPr/>
            </a:pPr>
            <a:r>
              <a:rPr lang="en-GB" b="0" dirty="0">
                <a:cs typeface="Arial" charset="0"/>
              </a:rPr>
              <a:t>Easy-to-use</a:t>
            </a:r>
          </a:p>
          <a:p>
            <a:pPr marL="285750" indent="-285750" eaLnBrk="1" hangingPunct="1">
              <a:spcBef>
                <a:spcPts val="600"/>
              </a:spcBef>
              <a:buFont typeface="Arial" pitchFamily="34" charset="0"/>
              <a:buChar char="•"/>
              <a:defRPr/>
            </a:pPr>
            <a:r>
              <a:rPr lang="en-GB" b="0" dirty="0">
                <a:cs typeface="Arial" charset="0"/>
              </a:rPr>
              <a:t>High programming efficiency</a:t>
            </a:r>
          </a:p>
          <a:p>
            <a:pPr marL="285750" indent="-285750" eaLnBrk="1" hangingPunct="1">
              <a:spcBef>
                <a:spcPts val="600"/>
              </a:spcBef>
              <a:buFont typeface="Arial" pitchFamily="34" charset="0"/>
              <a:buChar char="•"/>
              <a:defRPr/>
            </a:pPr>
            <a:r>
              <a:rPr lang="en-GB" b="0" dirty="0">
                <a:cs typeface="Arial" charset="0"/>
              </a:rPr>
              <a:t>Not specific to hardware</a:t>
            </a:r>
          </a:p>
          <a:p>
            <a:pPr marL="285750" indent="-285750" eaLnBrk="1" hangingPunct="1">
              <a:spcBef>
                <a:spcPts val="600"/>
              </a:spcBef>
              <a:buFont typeface="Arial" pitchFamily="34" charset="0"/>
              <a:buChar char="•"/>
              <a:defRPr/>
            </a:pPr>
            <a:r>
              <a:rPr lang="en-GB" b="0" dirty="0">
                <a:cs typeface="Arial" charset="0"/>
              </a:rPr>
              <a:t>Less control over low-level hardware</a:t>
            </a:r>
          </a:p>
        </p:txBody>
      </p:sp>
      <p:sp>
        <p:nvSpPr>
          <p:cNvPr id="33" name="Circular Arrow 58">
            <a:extLst>
              <a:ext uri="{FF2B5EF4-FFF2-40B4-BE49-F238E27FC236}">
                <a16:creationId xmlns:a16="http://schemas.microsoft.com/office/drawing/2014/main" id="{A69D9334-0CD9-4153-9C5C-782B70B9785D}"/>
              </a:ext>
            </a:extLst>
          </p:cNvPr>
          <p:cNvSpPr/>
          <p:nvPr/>
        </p:nvSpPr>
        <p:spPr bwMode="auto">
          <a:xfrm rot="5400000">
            <a:off x="7570594" y="1384092"/>
            <a:ext cx="4806950" cy="4350167"/>
          </a:xfrm>
          <a:prstGeom prst="circularArrow">
            <a:avLst>
              <a:gd name="adj1" fmla="val 4053"/>
              <a:gd name="adj2" fmla="val 1142319"/>
              <a:gd name="adj3" fmla="val 20455458"/>
              <a:gd name="adj4" fmla="val 10800000"/>
              <a:gd name="adj5" fmla="val 9979"/>
            </a:avLst>
          </a:prstGeom>
          <a:solidFill>
            <a:schemeClr val="bg1"/>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34" name="TextBox 64">
            <a:extLst>
              <a:ext uri="{FF2B5EF4-FFF2-40B4-BE49-F238E27FC236}">
                <a16:creationId xmlns:a16="http://schemas.microsoft.com/office/drawing/2014/main" id="{2475EBCA-774C-4D06-824A-729001162EE7}"/>
              </a:ext>
            </a:extLst>
          </p:cNvPr>
          <p:cNvSpPr txBox="1">
            <a:spLocks noChangeArrowheads="1"/>
          </p:cNvSpPr>
          <p:nvPr/>
        </p:nvSpPr>
        <p:spPr bwMode="auto">
          <a:xfrm>
            <a:off x="7999992" y="1057276"/>
            <a:ext cx="2744244"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printf (“helloworld!”)</a:t>
            </a:r>
          </a:p>
        </p:txBody>
      </p:sp>
      <p:sp>
        <p:nvSpPr>
          <p:cNvPr id="35" name="TextBox 65">
            <a:extLst>
              <a:ext uri="{FF2B5EF4-FFF2-40B4-BE49-F238E27FC236}">
                <a16:creationId xmlns:a16="http://schemas.microsoft.com/office/drawing/2014/main" id="{C0294CDF-C7C4-4C5B-AEB9-749B97A27F94}"/>
              </a:ext>
            </a:extLst>
          </p:cNvPr>
          <p:cNvSpPr txBox="1">
            <a:spLocks noChangeArrowheads="1"/>
          </p:cNvSpPr>
          <p:nvPr/>
        </p:nvSpPr>
        <p:spPr bwMode="auto">
          <a:xfrm>
            <a:off x="9548786" y="3100388"/>
            <a:ext cx="210526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How to choose a specific device (e.g., VGA) to print?</a:t>
            </a:r>
          </a:p>
        </p:txBody>
      </p:sp>
      <p:sp>
        <p:nvSpPr>
          <p:cNvPr id="36" name="TextBox 66">
            <a:extLst>
              <a:ext uri="{FF2B5EF4-FFF2-40B4-BE49-F238E27FC236}">
                <a16:creationId xmlns:a16="http://schemas.microsoft.com/office/drawing/2014/main" id="{D14DEF9A-6099-426E-A7A0-98EF8D92EF14}"/>
              </a:ext>
            </a:extLst>
          </p:cNvPr>
          <p:cNvSpPr txBox="1">
            <a:spLocks noChangeArrowheads="1"/>
          </p:cNvSpPr>
          <p:nvPr/>
        </p:nvSpPr>
        <p:spPr bwMode="auto">
          <a:xfrm>
            <a:off x="6730487" y="5541964"/>
            <a:ext cx="164189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Hardware</a:t>
            </a:r>
          </a:p>
        </p:txBody>
      </p:sp>
    </p:spTree>
    <p:extLst>
      <p:ext uri="{BB962C8B-B14F-4D97-AF65-F5344CB8AC3E}">
        <p14:creationId xmlns:p14="http://schemas.microsoft.com/office/powerpoint/2010/main" val="1145954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Call-Back Functions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To allow users to specify necessary low-level features, many APIs offer call-back functions that enable users to control or specify the low-level hardware device in their application code.</a:t>
            </a:r>
          </a:p>
          <a:p>
            <a:r>
              <a:rPr lang="en-IN" altLang="en-US" dirty="0">
                <a:ea typeface="ＭＳ Ｐゴシック" panose="020B0600070205080204" pitchFamily="34" charset="-128"/>
              </a:rPr>
              <a:t>Usually, the call-back functions are accessible in the application program, where users can modify or write their own code.</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C1A3EEE4-DE9D-4CF0-938E-BED5F40803B6}"/>
              </a:ext>
            </a:extLst>
          </p:cNvPr>
          <p:cNvSpPr/>
          <p:nvPr/>
        </p:nvSpPr>
        <p:spPr bwMode="auto">
          <a:xfrm>
            <a:off x="943665" y="4394201"/>
            <a:ext cx="10426859" cy="593725"/>
          </a:xfrm>
          <a:prstGeom prst="rect">
            <a:avLst/>
          </a:prstGeom>
          <a:solidFill>
            <a:schemeClr val="accent3">
              <a:lumMod val="20000"/>
              <a:lumOff val="80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p>
        </p:txBody>
      </p:sp>
      <p:sp>
        <p:nvSpPr>
          <p:cNvPr id="6" name="Rectangle 5">
            <a:extLst>
              <a:ext uri="{FF2B5EF4-FFF2-40B4-BE49-F238E27FC236}">
                <a16:creationId xmlns:a16="http://schemas.microsoft.com/office/drawing/2014/main" id="{AB97A152-0320-420D-9A8A-B3B2A2080696}"/>
              </a:ext>
            </a:extLst>
          </p:cNvPr>
          <p:cNvSpPr/>
          <p:nvPr/>
        </p:nvSpPr>
        <p:spPr bwMode="auto">
          <a:xfrm>
            <a:off x="943665" y="5365751"/>
            <a:ext cx="10426859" cy="588963"/>
          </a:xfrm>
          <a:prstGeom prst="rect">
            <a:avLst/>
          </a:prstGeom>
          <a:solidFill>
            <a:schemeClr val="accent5">
              <a:lumMod val="40000"/>
              <a:lumOff val="60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p>
        </p:txBody>
      </p:sp>
      <p:sp>
        <p:nvSpPr>
          <p:cNvPr id="7" name="Rectangle 6">
            <a:extLst>
              <a:ext uri="{FF2B5EF4-FFF2-40B4-BE49-F238E27FC236}">
                <a16:creationId xmlns:a16="http://schemas.microsoft.com/office/drawing/2014/main" id="{3AFE6F6B-A9A0-47EA-8D4A-CCD5F323BA06}"/>
              </a:ext>
            </a:extLst>
          </p:cNvPr>
          <p:cNvSpPr/>
          <p:nvPr/>
        </p:nvSpPr>
        <p:spPr bwMode="auto">
          <a:xfrm>
            <a:off x="3359954" y="4551363"/>
            <a:ext cx="1770959" cy="303212"/>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t>Main Function</a:t>
            </a:r>
          </a:p>
        </p:txBody>
      </p:sp>
      <p:sp>
        <p:nvSpPr>
          <p:cNvPr id="8" name="Rectangle 7">
            <a:extLst>
              <a:ext uri="{FF2B5EF4-FFF2-40B4-BE49-F238E27FC236}">
                <a16:creationId xmlns:a16="http://schemas.microsoft.com/office/drawing/2014/main" id="{14FC9902-E105-459C-915B-0DA12B897A43}"/>
              </a:ext>
            </a:extLst>
          </p:cNvPr>
          <p:cNvSpPr/>
          <p:nvPr/>
        </p:nvSpPr>
        <p:spPr bwMode="auto">
          <a:xfrm>
            <a:off x="8336410" y="4551363"/>
            <a:ext cx="2390899" cy="303212"/>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t>Call-Back Functions</a:t>
            </a:r>
          </a:p>
        </p:txBody>
      </p:sp>
      <p:sp>
        <p:nvSpPr>
          <p:cNvPr id="9" name="Rectangle 8">
            <a:extLst>
              <a:ext uri="{FF2B5EF4-FFF2-40B4-BE49-F238E27FC236}">
                <a16:creationId xmlns:a16="http://schemas.microsoft.com/office/drawing/2014/main" id="{DF1C0B53-5007-491C-8E4D-4C5594935913}"/>
              </a:ext>
            </a:extLst>
          </p:cNvPr>
          <p:cNvSpPr/>
          <p:nvPr/>
        </p:nvSpPr>
        <p:spPr bwMode="auto">
          <a:xfrm>
            <a:off x="5824908" y="5535613"/>
            <a:ext cx="2156040" cy="303212"/>
          </a:xfrm>
          <a:prstGeom prst="rect">
            <a:avLst/>
          </a:prstGeom>
          <a:solidFill>
            <a:srgbClr val="B6CDD8"/>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t>Library Functions</a:t>
            </a:r>
          </a:p>
        </p:txBody>
      </p:sp>
      <p:sp>
        <p:nvSpPr>
          <p:cNvPr id="10" name="TextBox 11">
            <a:extLst>
              <a:ext uri="{FF2B5EF4-FFF2-40B4-BE49-F238E27FC236}">
                <a16:creationId xmlns:a16="http://schemas.microsoft.com/office/drawing/2014/main" id="{40DF5F4F-5DB0-4A78-8436-FA8D1BD53366}"/>
              </a:ext>
            </a:extLst>
          </p:cNvPr>
          <p:cNvSpPr txBox="1">
            <a:spLocks noChangeArrowheads="1"/>
          </p:cNvSpPr>
          <p:nvPr/>
        </p:nvSpPr>
        <p:spPr bwMode="auto">
          <a:xfrm>
            <a:off x="1163712" y="5508626"/>
            <a:ext cx="164189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Libraries</a:t>
            </a:r>
          </a:p>
        </p:txBody>
      </p:sp>
      <p:sp>
        <p:nvSpPr>
          <p:cNvPr id="11" name="TextBox 12">
            <a:extLst>
              <a:ext uri="{FF2B5EF4-FFF2-40B4-BE49-F238E27FC236}">
                <a16:creationId xmlns:a16="http://schemas.microsoft.com/office/drawing/2014/main" id="{65420168-5AB4-41CD-98D7-99E06C8784CB}"/>
              </a:ext>
            </a:extLst>
          </p:cNvPr>
          <p:cNvSpPr txBox="1">
            <a:spLocks noChangeArrowheads="1"/>
          </p:cNvSpPr>
          <p:nvPr/>
        </p:nvSpPr>
        <p:spPr bwMode="auto">
          <a:xfrm>
            <a:off x="1163712" y="4551364"/>
            <a:ext cx="164189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Application </a:t>
            </a:r>
          </a:p>
        </p:txBody>
      </p:sp>
      <p:sp>
        <p:nvSpPr>
          <p:cNvPr id="12" name="Down Arrow 13">
            <a:extLst>
              <a:ext uri="{FF2B5EF4-FFF2-40B4-BE49-F238E27FC236}">
                <a16:creationId xmlns:a16="http://schemas.microsoft.com/office/drawing/2014/main" id="{685F969F-CAD8-45EE-B2AE-976E38B563BF}"/>
              </a:ext>
            </a:extLst>
          </p:cNvPr>
          <p:cNvSpPr/>
          <p:nvPr/>
        </p:nvSpPr>
        <p:spPr bwMode="auto">
          <a:xfrm rot="18900000">
            <a:off x="5376350" y="4919663"/>
            <a:ext cx="302564" cy="571500"/>
          </a:xfrm>
          <a:prstGeom prst="downArrow">
            <a:avLst/>
          </a:prstGeom>
          <a:solidFill>
            <a:schemeClr val="bg1"/>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13" name="Down Arrow 14">
            <a:extLst>
              <a:ext uri="{FF2B5EF4-FFF2-40B4-BE49-F238E27FC236}">
                <a16:creationId xmlns:a16="http://schemas.microsoft.com/office/drawing/2014/main" id="{AB5F28CA-B84F-4F0C-BC50-B193CF530B19}"/>
              </a:ext>
            </a:extLst>
          </p:cNvPr>
          <p:cNvSpPr/>
          <p:nvPr/>
        </p:nvSpPr>
        <p:spPr bwMode="auto">
          <a:xfrm rot="13500000">
            <a:off x="7970060" y="4783023"/>
            <a:ext cx="227013" cy="763819"/>
          </a:xfrm>
          <a:prstGeom prst="downArrow">
            <a:avLst/>
          </a:prstGeom>
          <a:solidFill>
            <a:schemeClr val="bg1"/>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14" name="TextBox 15">
            <a:extLst>
              <a:ext uri="{FF2B5EF4-FFF2-40B4-BE49-F238E27FC236}">
                <a16:creationId xmlns:a16="http://schemas.microsoft.com/office/drawing/2014/main" id="{596CBA6F-1FCB-4585-959F-15746B8018A2}"/>
              </a:ext>
            </a:extLst>
          </p:cNvPr>
          <p:cNvSpPr txBox="1">
            <a:spLocks noChangeArrowheads="1"/>
          </p:cNvSpPr>
          <p:nvPr/>
        </p:nvSpPr>
        <p:spPr bwMode="auto">
          <a:xfrm>
            <a:off x="5550638" y="4960271"/>
            <a:ext cx="182597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Call Functions</a:t>
            </a:r>
          </a:p>
        </p:txBody>
      </p:sp>
      <p:sp>
        <p:nvSpPr>
          <p:cNvPr id="15" name="TextBox 17">
            <a:extLst>
              <a:ext uri="{FF2B5EF4-FFF2-40B4-BE49-F238E27FC236}">
                <a16:creationId xmlns:a16="http://schemas.microsoft.com/office/drawing/2014/main" id="{F92F7F35-A3AA-4044-B37B-77A8284FD6EE}"/>
              </a:ext>
            </a:extLst>
          </p:cNvPr>
          <p:cNvSpPr txBox="1">
            <a:spLocks noChangeArrowheads="1"/>
          </p:cNvSpPr>
          <p:nvPr/>
        </p:nvSpPr>
        <p:spPr bwMode="auto">
          <a:xfrm>
            <a:off x="8319483" y="5057776"/>
            <a:ext cx="182597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Call Back</a:t>
            </a:r>
          </a:p>
        </p:txBody>
      </p:sp>
    </p:spTree>
    <p:extLst>
      <p:ext uri="{BB962C8B-B14F-4D97-AF65-F5344CB8AC3E}">
        <p14:creationId xmlns:p14="http://schemas.microsoft.com/office/powerpoint/2010/main" val="150287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Retargeting</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1355103"/>
          </a:xfrm>
        </p:spPr>
        <p:txBody>
          <a:bodyPr wrap="square" numCol="1" anchor="t" anchorCtr="0" compatLnSpc="1">
            <a:prstTxWarp prst="textNoShape">
              <a:avLst/>
            </a:prstTxWarp>
          </a:bodyPr>
          <a:lstStyle/>
          <a:p>
            <a:r>
              <a:rPr lang="en-IN" altLang="en-US" dirty="0">
                <a:ea typeface="ＭＳ Ｐゴシック" panose="020B0600070205080204" pitchFamily="34" charset="-128"/>
              </a:rPr>
              <a:t>Similar to the call-back functions, in μVision development tools, we use a “retarget.c” file to define these hardware-dependent functions, such as the “printf” function.</a:t>
            </a:r>
          </a:p>
          <a:p>
            <a:r>
              <a:rPr lang="en-IN" altLang="en-US" dirty="0">
                <a:ea typeface="ＭＳ Ｐゴシック" panose="020B0600070205080204" pitchFamily="34" charset="-128"/>
              </a:rPr>
              <a:t>The retarget functions include:</a:t>
            </a:r>
            <a:endParaRPr lang="en-US" altLang="en-US" dirty="0">
              <a:ea typeface="ＭＳ Ｐゴシック" panose="020B0600070205080204" pitchFamily="34" charset="-128"/>
            </a:endParaRPr>
          </a:p>
        </p:txBody>
      </p:sp>
      <p:graphicFrame>
        <p:nvGraphicFramePr>
          <p:cNvPr id="5" name="Content Placeholder 3">
            <a:extLst>
              <a:ext uri="{FF2B5EF4-FFF2-40B4-BE49-F238E27FC236}">
                <a16:creationId xmlns:a16="http://schemas.microsoft.com/office/drawing/2014/main" id="{029C1E6E-1BC7-415A-B05A-D1508CFA7C7A}"/>
              </a:ext>
            </a:extLst>
          </p:cNvPr>
          <p:cNvGraphicFramePr>
            <a:graphicFrameLocks/>
          </p:cNvGraphicFramePr>
          <p:nvPr>
            <p:extLst>
              <p:ext uri="{D42A27DB-BD31-4B8C-83A1-F6EECF244321}">
                <p14:modId xmlns:p14="http://schemas.microsoft.com/office/powerpoint/2010/main" val="3229453626"/>
              </p:ext>
            </p:extLst>
          </p:nvPr>
        </p:nvGraphicFramePr>
        <p:xfrm>
          <a:off x="797672" y="3048001"/>
          <a:ext cx="10340110" cy="2636519"/>
        </p:xfrm>
        <a:graphic>
          <a:graphicData uri="http://schemas.openxmlformats.org/drawingml/2006/table">
            <a:tbl>
              <a:tblPr firstRow="1" bandRow="1">
                <a:tableStyleId>{5C22544A-7EE6-4342-B048-85BDC9FD1C3A}</a:tableStyleId>
              </a:tblPr>
              <a:tblGrid>
                <a:gridCol w="5170055">
                  <a:extLst>
                    <a:ext uri="{9D8B030D-6E8A-4147-A177-3AD203B41FA5}">
                      <a16:colId xmlns:a16="http://schemas.microsoft.com/office/drawing/2014/main" val="20000"/>
                    </a:ext>
                  </a:extLst>
                </a:gridCol>
                <a:gridCol w="5170055">
                  <a:extLst>
                    <a:ext uri="{9D8B030D-6E8A-4147-A177-3AD203B41FA5}">
                      <a16:colId xmlns:a16="http://schemas.microsoft.com/office/drawing/2014/main" val="20001"/>
                    </a:ext>
                  </a:extLst>
                </a:gridCol>
              </a:tblGrid>
              <a:tr h="459232">
                <a:tc>
                  <a:txBody>
                    <a:bodyPr/>
                    <a:lstStyle/>
                    <a:p>
                      <a:r>
                        <a:rPr lang="en-GB" sz="1800" dirty="0"/>
                        <a:t>Function</a:t>
                      </a:r>
                    </a:p>
                  </a:txBody>
                  <a:tcPr marL="121872" marR="121872"/>
                </a:tc>
                <a:tc>
                  <a:txBody>
                    <a:bodyPr/>
                    <a:lstStyle/>
                    <a:p>
                      <a:r>
                        <a:rPr lang="en-GB" sz="1800" dirty="0"/>
                        <a:t>Description </a:t>
                      </a:r>
                    </a:p>
                  </a:txBody>
                  <a:tcPr marL="121872" marR="121872"/>
                </a:tc>
                <a:extLst>
                  <a:ext uri="{0D108BD9-81ED-4DB2-BD59-A6C34878D82A}">
                    <a16:rowId xmlns:a16="http://schemas.microsoft.com/office/drawing/2014/main" val="10000"/>
                  </a:ext>
                </a:extLst>
              </a:tr>
              <a:tr h="420963">
                <a:tc>
                  <a:txBody>
                    <a:bodyPr/>
                    <a:lstStyle/>
                    <a:p>
                      <a:r>
                        <a:rPr lang="en-GB" sz="1600" dirty="0"/>
                        <a:t>int fputc(int ch, FILE *f)</a:t>
                      </a:r>
                    </a:p>
                  </a:txBody>
                  <a:tcPr marL="121872" marR="121872"/>
                </a:tc>
                <a:tc>
                  <a:txBody>
                    <a:bodyPr/>
                    <a:lstStyle/>
                    <a:p>
                      <a:r>
                        <a:rPr lang="en-GB" sz="1600" dirty="0"/>
                        <a:t>Writes a character to the console</a:t>
                      </a:r>
                    </a:p>
                  </a:txBody>
                  <a:tcPr marL="121872" marR="121872"/>
                </a:tc>
                <a:extLst>
                  <a:ext uri="{0D108BD9-81ED-4DB2-BD59-A6C34878D82A}">
                    <a16:rowId xmlns:a16="http://schemas.microsoft.com/office/drawing/2014/main" val="10001"/>
                  </a:ext>
                </a:extLst>
              </a:tr>
              <a:tr h="420963">
                <a:tc>
                  <a:txBody>
                    <a:bodyPr/>
                    <a:lstStyle/>
                    <a:p>
                      <a:r>
                        <a:rPr lang="en-GB" sz="1600" dirty="0"/>
                        <a:t>int fgetc(FILE *f) </a:t>
                      </a:r>
                    </a:p>
                  </a:txBody>
                  <a:tcPr marL="121872" marR="121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Read a character to the console</a:t>
                      </a:r>
                    </a:p>
                  </a:txBody>
                  <a:tcPr marL="121872" marR="121872"/>
                </a:tc>
                <a:extLst>
                  <a:ext uri="{0D108BD9-81ED-4DB2-BD59-A6C34878D82A}">
                    <a16:rowId xmlns:a16="http://schemas.microsoft.com/office/drawing/2014/main" val="10002"/>
                  </a:ext>
                </a:extLst>
              </a:tr>
              <a:tr h="756241">
                <a:tc>
                  <a:txBody>
                    <a:bodyPr/>
                    <a:lstStyle/>
                    <a:p>
                      <a:r>
                        <a:rPr lang="en-GB" sz="1600" dirty="0"/>
                        <a:t>int ferror(FILE *f)</a:t>
                      </a:r>
                    </a:p>
                  </a:txBody>
                  <a:tcPr marL="121872" marR="121872"/>
                </a:tc>
                <a:tc>
                  <a:txBody>
                    <a:bodyPr/>
                    <a:lstStyle/>
                    <a:p>
                      <a:r>
                        <a:rPr lang="en-GB" sz="1600" dirty="0"/>
                        <a:t>Checks error indicator</a:t>
                      </a:r>
                    </a:p>
                  </a:txBody>
                  <a:tcPr marL="121872" marR="121872"/>
                </a:tc>
                <a:extLst>
                  <a:ext uri="{0D108BD9-81ED-4DB2-BD59-A6C34878D82A}">
                    <a16:rowId xmlns:a16="http://schemas.microsoft.com/office/drawing/2014/main" val="10003"/>
                  </a:ext>
                </a:extLst>
              </a:tr>
              <a:tr h="420963">
                <a:tc>
                  <a:txBody>
                    <a:bodyPr/>
                    <a:lstStyle/>
                    <a:p>
                      <a:r>
                        <a:rPr lang="en-GB" sz="1600" dirty="0"/>
                        <a:t>void _sys_exit(int return_code)</a:t>
                      </a:r>
                    </a:p>
                  </a:txBody>
                  <a:tcPr marL="121872" marR="121872"/>
                </a:tc>
                <a:tc>
                  <a:txBody>
                    <a:bodyPr/>
                    <a:lstStyle/>
                    <a:p>
                      <a:r>
                        <a:rPr lang="en-GB" sz="1600" dirty="0"/>
                        <a:t>The library exit function. All exits from the library eventually call _sys_exit().</a:t>
                      </a:r>
                    </a:p>
                  </a:txBody>
                  <a:tcPr marL="121872" marR="121872"/>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37017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Retargeting Examples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335090"/>
            <a:ext cx="11180763" cy="4086225"/>
          </a:xfrm>
        </p:spPr>
        <p:txBody>
          <a:bodyPr wrap="square" numCol="1" anchor="t" anchorCtr="0" compatLnSpc="1">
            <a:prstTxWarp prst="textNoShape">
              <a:avLst/>
            </a:prstTxWarp>
          </a:bodyPr>
          <a:lstStyle/>
          <a:p>
            <a:r>
              <a:rPr lang="en-GB" dirty="0"/>
              <a:t>For example, you can retarget functions to the UART console.</a:t>
            </a:r>
          </a:p>
          <a:p>
            <a:endParaRPr lang="en-GB" dirty="0"/>
          </a:p>
          <a:p>
            <a:endParaRPr lang="en-GB" altLang="en-US" dirty="0">
              <a:ea typeface="ＭＳ Ｐゴシック" panose="020B0600070205080204" pitchFamily="34" charset="-128"/>
            </a:endParaRPr>
          </a:p>
          <a:p>
            <a:endParaRPr lang="en-GB" altLang="en-US" dirty="0">
              <a:ea typeface="ＭＳ Ｐゴシック" panose="020B0600070205080204" pitchFamily="34" charset="-128"/>
            </a:endParaRPr>
          </a:p>
          <a:p>
            <a:endParaRPr lang="en-GB" altLang="en-US" dirty="0">
              <a:ea typeface="ＭＳ Ｐゴシック" panose="020B0600070205080204" pitchFamily="34" charset="-128"/>
            </a:endParaRPr>
          </a:p>
          <a:p>
            <a:r>
              <a:rPr lang="en-GB" dirty="0"/>
              <a:t>Alternatively, you can retarget the output console to VGA.</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2B85AAD1-6BA9-4438-8DF6-A88102AC3493}"/>
              </a:ext>
            </a:extLst>
          </p:cNvPr>
          <p:cNvSpPr/>
          <p:nvPr/>
        </p:nvSpPr>
        <p:spPr bwMode="auto">
          <a:xfrm>
            <a:off x="492125" y="1741646"/>
            <a:ext cx="10579200" cy="2057400"/>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lvl="1"/>
            <a:r>
              <a:rPr lang="en-GB" sz="1600" b="0" dirty="0"/>
              <a:t>int fputc(int ch, FILE *f) {</a:t>
            </a:r>
          </a:p>
          <a:p>
            <a:pPr lvl="1"/>
            <a:r>
              <a:rPr lang="en-GB" sz="1600" b="0" dirty="0"/>
              <a:t>  return (UartPutc(ch));</a:t>
            </a:r>
          </a:p>
          <a:p>
            <a:pPr lvl="1"/>
            <a:r>
              <a:rPr lang="en-GB" sz="1600" b="0" dirty="0"/>
              <a:t>}</a:t>
            </a:r>
          </a:p>
          <a:p>
            <a:pPr lvl="1"/>
            <a:endParaRPr lang="en-GB" sz="1600" b="0" dirty="0"/>
          </a:p>
          <a:p>
            <a:pPr lvl="1"/>
            <a:r>
              <a:rPr lang="en-GB" sz="1600" b="0" dirty="0"/>
              <a:t>int fgetc(FILE *f) {</a:t>
            </a:r>
          </a:p>
          <a:p>
            <a:pPr lvl="1"/>
            <a:r>
              <a:rPr lang="en-GB" sz="1600" b="0" dirty="0"/>
              <a:t>  return (UartGetc());</a:t>
            </a:r>
          </a:p>
          <a:p>
            <a:pPr lvl="1"/>
            <a:r>
              <a:rPr lang="en-GB" sz="1600" b="0" dirty="0"/>
              <a:t>}</a:t>
            </a:r>
          </a:p>
        </p:txBody>
      </p:sp>
      <p:sp>
        <p:nvSpPr>
          <p:cNvPr id="6" name="Rectangle 5">
            <a:extLst>
              <a:ext uri="{FF2B5EF4-FFF2-40B4-BE49-F238E27FC236}">
                <a16:creationId xmlns:a16="http://schemas.microsoft.com/office/drawing/2014/main" id="{97C6BD02-727C-4CB5-9DDD-E763BA1CD0DB}"/>
              </a:ext>
            </a:extLst>
          </p:cNvPr>
          <p:cNvSpPr/>
          <p:nvPr/>
        </p:nvSpPr>
        <p:spPr bwMode="auto">
          <a:xfrm>
            <a:off x="492125" y="4528978"/>
            <a:ext cx="10579200" cy="1130300"/>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lvl="1"/>
            <a:r>
              <a:rPr lang="en-GB" sz="1600" b="0" dirty="0"/>
              <a:t>int fputc(int ch, FILE *f) {</a:t>
            </a:r>
          </a:p>
          <a:p>
            <a:pPr lvl="1"/>
            <a:r>
              <a:rPr lang="en-GB" sz="1600" b="0" dirty="0"/>
              <a:t>  return (VGAPutc(ch));</a:t>
            </a:r>
          </a:p>
          <a:p>
            <a:pPr lvl="1"/>
            <a:r>
              <a:rPr lang="en-GB" sz="1600" b="0" dirty="0"/>
              <a:t>}</a:t>
            </a:r>
          </a:p>
        </p:txBody>
      </p:sp>
    </p:spTree>
    <p:extLst>
      <p:ext uri="{BB962C8B-B14F-4D97-AF65-F5344CB8AC3E}">
        <p14:creationId xmlns:p14="http://schemas.microsoft.com/office/powerpoint/2010/main" val="3285812608"/>
      </p:ext>
    </p:extLst>
  </p:cSld>
  <p:clrMapOvr>
    <a:masterClrMapping/>
  </p:clrMapOvr>
</p:sld>
</file>

<file path=ppt/theme/theme1.xml><?xml version="1.0" encoding="utf-8"?>
<a:theme xmlns:a="http://schemas.openxmlformats.org/drawingml/2006/main" name="ARM PPT template 2017_Confidential">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2017_public.potx" id="{A3B643CE-0F79-4823-AA66-0CA4DE5EE3C5}" vid="{ED53B60E-37BF-4A33-8397-68515E403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AB4C7B3E1FC394489A73CF7D7E3C9BF" ma:contentTypeVersion="0" ma:contentTypeDescription="Create a new document." ma:contentTypeScope="" ma:versionID="45cafcb85e4a634abde564ce1863f08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46F3D9-27DD-4F07-9983-380B33535F9E}">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776A7FD9-EB25-40DB-BD4D-0724701A0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2F4DB20-F02C-4139-BE14-4D908EF1BA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Arm_PPT_2017_public (1)</Template>
  <TotalTime>0</TotalTime>
  <Words>3124</Words>
  <Application>Microsoft Office PowerPoint</Application>
  <PresentationFormat>Widescreen</PresentationFormat>
  <Paragraphs>349</Paragraphs>
  <Slides>21</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MS PGothic</vt:lpstr>
      <vt:lpstr>MS PGothic</vt:lpstr>
      <vt:lpstr>Arial</vt:lpstr>
      <vt:lpstr>Calibri</vt:lpstr>
      <vt:lpstr>Mangal</vt:lpstr>
      <vt:lpstr>Wingdings</vt:lpstr>
      <vt:lpstr>ARM PPT template 2017_Confidential</vt:lpstr>
      <vt:lpstr>Application Programming Interface and  Final Application</vt:lpstr>
      <vt:lpstr>Module Syllabus</vt:lpstr>
      <vt:lpstr>Building a System on a Chip (SoC)</vt:lpstr>
      <vt:lpstr>API Overview</vt:lpstr>
      <vt:lpstr>Develop a Simple API</vt:lpstr>
      <vt:lpstr>Hardware-Dependent Functions</vt:lpstr>
      <vt:lpstr>Call-Back Functions</vt:lpstr>
      <vt:lpstr>Retargeting</vt:lpstr>
      <vt:lpstr>Retargeting Examples</vt:lpstr>
      <vt:lpstr>Example of API Functions</vt:lpstr>
      <vt:lpstr>Game Application: Snake</vt:lpstr>
      <vt:lpstr>Game Application: Snake</vt:lpstr>
      <vt:lpstr>Game Application: Snake</vt:lpstr>
      <vt:lpstr>More Game Applications</vt:lpstr>
      <vt:lpstr>Cortex-M0 Low-Power Features Review</vt:lpstr>
      <vt:lpstr>Cortex-M0 Sleep Mode</vt:lpstr>
      <vt:lpstr>System Control Register</vt:lpstr>
      <vt:lpstr>Sleep-on-Exit</vt:lpstr>
      <vt:lpstr>Polling v Interrupts</vt:lpstr>
      <vt:lpstr>Developing Low-Power Applications</vt:lpstr>
      <vt:lpstr>Developing Low-Power Applications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2017-09-28T16:46:04Z</dcterms:created>
  <dcterms:modified xsi:type="dcterms:W3CDTF">2018-02-06T16:38:29Z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vti_description">
    <vt:lpwstr/>
  </property>
  <property fmtid="{D5CDD505-2E9C-101B-9397-08002B2CF9AE}" pid="6" name="WorkflowChangePath">
    <vt:lpwstr>1069b4ef-e6f3-4ad7-8c8e-772136578697,10;</vt:lpwstr>
  </property>
  <property fmtid="{D5CDD505-2E9C-101B-9397-08002B2CF9AE}" pid="7" name="Confidentiality">
    <vt:lpwstr>1;#Confidential|28d1025d-1415-4984-b35e-5b79e7d32b5c</vt:lpwstr>
  </property>
  <property fmtid="{D5CDD505-2E9C-101B-9397-08002B2CF9AE}" pid="8" name="ContentTypeId">
    <vt:lpwstr>0x0101001AB4C7B3E1FC394489A73CF7D7E3C9BF</vt:lpwstr>
  </property>
  <property fmtid="{D5CDD505-2E9C-101B-9397-08002B2CF9AE}" pid="9" name="Calendar Year">
    <vt:lpwstr>7;#2017|58467e81-5d99-44a5-abb5-12a016b65e9e</vt:lpwstr>
  </property>
  <property fmtid="{D5CDD505-2E9C-101B-9397-08002B2CF9AE}" pid="10" name="TaxCatchAll">
    <vt:lpwstr/>
  </property>
  <property fmtid="{D5CDD505-2E9C-101B-9397-08002B2CF9AE}" pid="11" name="TaxKeywordTaxHTField">
    <vt:lpwstr/>
  </property>
  <property fmtid="{D5CDD505-2E9C-101B-9397-08002B2CF9AE}" pid="12" name="ItemRetentionFormula">
    <vt:lpwstr/>
  </property>
  <property fmtid="{D5CDD505-2E9C-101B-9397-08002B2CF9AE}" pid="13" name="_dlc_LastRun">
    <vt:lpwstr>08/15/2015 23:02:11</vt:lpwstr>
  </property>
  <property fmtid="{D5CDD505-2E9C-101B-9397-08002B2CF9AE}" pid="14" name="_dlc_DocIdItemGuid">
    <vt:lpwstr>4ff7fb8e-c1c6-4ffa-a6e2-9443f43164b5</vt:lpwstr>
  </property>
  <property fmtid="{D5CDD505-2E9C-101B-9397-08002B2CF9AE}" pid="15" name="_dlc_ItemStageId">
    <vt:lpwstr>1</vt:lpwstr>
  </property>
  <property fmtid="{D5CDD505-2E9C-101B-9397-08002B2CF9AE}" pid="16" name="j60c3ced31bb40378c6254d49035d966">
    <vt:lpwstr>2015|ee47c3e7-6a69-4f36-9adf-1007c8d399a4</vt:lpwstr>
  </property>
</Properties>
</file>