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30"/>
  </p:notesMasterIdLst>
  <p:handoutMasterIdLst>
    <p:handoutMasterId r:id="rId31"/>
  </p:handoutMasterIdLst>
  <p:sldIdLst>
    <p:sldId id="329" r:id="rId5"/>
    <p:sldId id="337" r:id="rId6"/>
    <p:sldId id="302" r:id="rId7"/>
    <p:sldId id="339" r:id="rId8"/>
    <p:sldId id="340" r:id="rId9"/>
    <p:sldId id="341" r:id="rId10"/>
    <p:sldId id="342" r:id="rId11"/>
    <p:sldId id="343" r:id="rId12"/>
    <p:sldId id="344" r:id="rId13"/>
    <p:sldId id="345" r:id="rId14"/>
    <p:sldId id="346" r:id="rId15"/>
    <p:sldId id="347" r:id="rId16"/>
    <p:sldId id="348" r:id="rId17"/>
    <p:sldId id="349" r:id="rId18"/>
    <p:sldId id="350" r:id="rId19"/>
    <p:sldId id="351" r:id="rId20"/>
    <p:sldId id="353" r:id="rId21"/>
    <p:sldId id="354" r:id="rId22"/>
    <p:sldId id="355" r:id="rId23"/>
    <p:sldId id="356" r:id="rId24"/>
    <p:sldId id="357" r:id="rId25"/>
    <p:sldId id="358" r:id="rId26"/>
    <p:sldId id="359" r:id="rId27"/>
    <p:sldId id="360" r:id="rId28"/>
    <p:sldId id="362" r:id="rId29"/>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3" clrIdx="0">
    <p:extLst>
      <p:ext uri="{19B8F6BF-5375-455C-9EA6-DF929625EA0E}">
        <p15:presenceInfo xmlns:p15="http://schemas.microsoft.com/office/powerpoint/2012/main" userId="Auth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a:srgbClr val="E5ECEB"/>
    <a:srgbClr val="95D600"/>
    <a:srgbClr val="FF6B00"/>
    <a:srgbClr val="00C1DE"/>
    <a:srgbClr val="FFC600"/>
    <a:srgbClr val="FF6900"/>
    <a:srgbClr val="93E5FF"/>
    <a:srgbClr val="7B7F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36" autoAdjust="0"/>
    <p:restoredTop sz="60267" autoAdjust="0"/>
  </p:normalViewPr>
  <p:slideViewPr>
    <p:cSldViewPr snapToGrid="0">
      <p:cViewPr varScale="1">
        <p:scale>
          <a:sx n="40" d="100"/>
          <a:sy n="40" d="100"/>
        </p:scale>
        <p:origin x="1836" y="4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73" d="100"/>
          <a:sy n="73" d="100"/>
        </p:scale>
        <p:origin x="3560"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0836F7-A38A-461C-9E01-FBB0AD11CEEA}"/>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6EFF89DB-0163-4563-9377-E6085C326570}"/>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408166A3-E862-4E45-91F7-3D96E6F6C54F}" type="datetimeFigureOut">
              <a:rPr lang="en-US" altLang="en-US"/>
              <a:pPr>
                <a:defRPr/>
              </a:pPr>
              <a:t>2/6/2018</a:t>
            </a:fld>
            <a:endParaRPr lang="en-US" altLang="en-US" dirty="0"/>
          </a:p>
        </p:txBody>
      </p:sp>
      <p:sp>
        <p:nvSpPr>
          <p:cNvPr id="4" name="Footer Placeholder 3">
            <a:extLst>
              <a:ext uri="{FF2B5EF4-FFF2-40B4-BE49-F238E27FC236}">
                <a16:creationId xmlns:a16="http://schemas.microsoft.com/office/drawing/2014/main" id="{B1576F87-20DA-468D-B340-09EA2263E84B}"/>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5" name="Slide Number Placeholder 4">
            <a:extLst>
              <a:ext uri="{FF2B5EF4-FFF2-40B4-BE49-F238E27FC236}">
                <a16:creationId xmlns:a16="http://schemas.microsoft.com/office/drawing/2014/main" id="{9C925CE1-DD78-4BE9-8679-5EA4FF45E7DC}"/>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AE52C29F-6E8B-4FCF-B05C-39095F06748E}"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80DD0D-9D32-4C0D-AA04-3265FC750FA6}"/>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0FDB6EE8-DCB8-41BD-A3C8-E3A12231608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7BB49F74-3831-4782-9926-36A1F1DC6259}" type="datetimeFigureOut">
              <a:rPr lang="en-US" altLang="en-US"/>
              <a:pPr>
                <a:defRPr/>
              </a:pPr>
              <a:t>2/6/2018</a:t>
            </a:fld>
            <a:endParaRPr lang="en-US" altLang="en-US" dirty="0"/>
          </a:p>
        </p:txBody>
      </p:sp>
      <p:sp>
        <p:nvSpPr>
          <p:cNvPr id="4" name="Slide Image Placeholder 3">
            <a:extLst>
              <a:ext uri="{FF2B5EF4-FFF2-40B4-BE49-F238E27FC236}">
                <a16:creationId xmlns:a16="http://schemas.microsoft.com/office/drawing/2014/main" id="{25744739-3539-48B5-A096-4DFD5EA77A98}"/>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E58A2211-D7FD-4E67-A6D9-583B439384C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292F51B-BF74-49BC-83A1-C16F26379DFC}"/>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7" name="Slide Number Placeholder 6">
            <a:extLst>
              <a:ext uri="{FF2B5EF4-FFF2-40B4-BE49-F238E27FC236}">
                <a16:creationId xmlns:a16="http://schemas.microsoft.com/office/drawing/2014/main" id="{37DEDC91-3AC4-4F8D-BED3-4ED56913FA6D}"/>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4ED05C12-C9C4-4501-9C72-D2E25191FC36}"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module </a:t>
            </a:r>
            <a:r>
              <a:rPr lang="en-GB" baseline="0" dirty="0"/>
              <a:t>will explore the </a:t>
            </a:r>
            <a:r>
              <a:rPr lang="en-GB" dirty="0"/>
              <a:t>principles of C </a:t>
            </a:r>
            <a:r>
              <a:rPr lang="en-GB" baseline="0" dirty="0"/>
              <a:t>and </a:t>
            </a:r>
            <a:r>
              <a:rPr lang="en-GB" dirty="0"/>
              <a:t>assembly programming</a:t>
            </a:r>
            <a:r>
              <a:rPr lang="en-GB" baseline="0" dirty="0"/>
              <a:t> and how to use these two languages to program the Cortex-M0 processor.</a:t>
            </a:r>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3</a:t>
            </a:fld>
            <a:endParaRPr lang="en-US" altLang="en-US" dirty="0"/>
          </a:p>
        </p:txBody>
      </p:sp>
    </p:spTree>
    <p:extLst>
      <p:ext uri="{BB962C8B-B14F-4D97-AF65-F5344CB8AC3E}">
        <p14:creationId xmlns:p14="http://schemas.microsoft.com/office/powerpoint/2010/main" val="40230573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400" dirty="0"/>
              <a:t>In the Cortex-M0, the program image is stored in the code region in global memory,</a:t>
            </a:r>
            <a:r>
              <a:rPr lang="en-GB" sz="1400" baseline="0" dirty="0"/>
              <a:t> </a:t>
            </a:r>
            <a:r>
              <a:rPr lang="en-GB" sz="1200" baseline="0" dirty="0"/>
              <a:t>u</a:t>
            </a:r>
            <a:r>
              <a:rPr lang="en-GB" sz="1200" dirty="0"/>
              <a:t>p to 512 MB memory space, ranging from </a:t>
            </a:r>
            <a:r>
              <a:rPr lang="en-GB" sz="1200" spc="10" dirty="0"/>
              <a:t>0x00000000 to 0x1FFFFFFF.</a:t>
            </a:r>
            <a:r>
              <a:rPr lang="en-GB" sz="1200" spc="10" baseline="0" dirty="0"/>
              <a:t> It is u</a:t>
            </a:r>
            <a:r>
              <a:rPr lang="en-GB" sz="1200" spc="10" dirty="0"/>
              <a:t>sually implemented on non-volatile memory, such as on-chip FLASH memory.</a:t>
            </a:r>
            <a:r>
              <a:rPr lang="en-GB" sz="1200" spc="10" baseline="0" dirty="0"/>
              <a:t> It is n</a:t>
            </a:r>
            <a:r>
              <a:rPr lang="en-GB" sz="1200" spc="10" dirty="0"/>
              <a:t>ormally separated from program data, which is allocated in the SRAM region (or data region). We are now going to look at the different data types</a:t>
            </a:r>
            <a:r>
              <a:rPr lang="en-GB" sz="1200" spc="10" baseline="0" dirty="0"/>
              <a:t> supported by the Cortex-M0.</a:t>
            </a:r>
            <a:endParaRPr lang="en-GB" sz="1200"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12</a:t>
            </a:fld>
            <a:endParaRPr lang="en-US" altLang="en-US" dirty="0"/>
          </a:p>
        </p:txBody>
      </p:sp>
    </p:spTree>
    <p:extLst>
      <p:ext uri="{BB962C8B-B14F-4D97-AF65-F5344CB8AC3E}">
        <p14:creationId xmlns:p14="http://schemas.microsoft.com/office/powerpoint/2010/main" val="36442486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ＭＳ Ｐゴシック" charset="0"/>
                <a:cs typeface="ＭＳ Ｐゴシック" charset="0"/>
              </a:rPr>
              <a:t>The type of program data that can be supported depends on the processor architecture and the compiler. This table summarizes the program data types supported </a:t>
            </a:r>
            <a:r>
              <a:rPr lang="en-US" sz="1200" kern="1200" dirty="0">
                <a:solidFill>
                  <a:schemeClr val="tx1"/>
                </a:solidFill>
                <a:effectLst/>
                <a:latin typeface="+mn-lt"/>
                <a:ea typeface="ＭＳ Ｐゴシック" charset="0"/>
                <a:cs typeface="ＭＳ Ｐゴシック" charset="0"/>
              </a:rPr>
              <a:t>in Arm processors, including the Cortex-M0. These types are also supported by all C compilers.</a:t>
            </a:r>
            <a:r>
              <a:rPr lang="en-GB" sz="1200" kern="1200" dirty="0">
                <a:solidFill>
                  <a:schemeClr val="tx1"/>
                </a:solidFill>
                <a:effectLst/>
                <a:latin typeface="+mn-lt"/>
                <a:ea typeface="ＭＳ Ｐゴシック" charset="0"/>
                <a:cs typeface="ＭＳ Ｐゴシック" charset="0"/>
              </a:rPr>
              <a:t> Four data sizes are supported in Arm programming: byte (8-bit), half word (16-bit), word, and double word (64 bit).</a:t>
            </a:r>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13</a:t>
            </a:fld>
            <a:endParaRPr lang="en-US" altLang="en-US" dirty="0"/>
          </a:p>
        </p:txBody>
      </p:sp>
    </p:spTree>
    <p:extLst>
      <p:ext uri="{BB962C8B-B14F-4D97-AF65-F5344CB8AC3E}">
        <p14:creationId xmlns:p14="http://schemas.microsoft.com/office/powerpoint/2010/main" val="28853896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data types in the previous slides are called type specifiers. In addition, the C language also has type qualifiers. A type qualifier is a keyword that is applied to a type, resulting in a qualified type; in other words, type qualifiers are used to give additional information about a value, which ensure its correct use. We are going to look at two type qualifiers: const and volatile.</a:t>
            </a:r>
          </a:p>
          <a:p>
            <a:endParaRPr lang="en-GB" dirty="0"/>
          </a:p>
          <a:p>
            <a:r>
              <a:rPr lang="en-GB" dirty="0"/>
              <a:t>Const means that something is not modifiable; therefore,</a:t>
            </a:r>
            <a:r>
              <a:rPr lang="en-GB" baseline="0" dirty="0"/>
              <a:t> when </a:t>
            </a:r>
            <a:r>
              <a:rPr lang="en-GB" dirty="0"/>
              <a:t>a data object is declared as</a:t>
            </a:r>
            <a:r>
              <a:rPr lang="en-GB" baseline="0" dirty="0"/>
              <a:t> </a:t>
            </a:r>
            <a:r>
              <a:rPr lang="en-GB" dirty="0"/>
              <a:t>const</a:t>
            </a:r>
            <a:r>
              <a:rPr lang="en-GB" baseline="0" dirty="0"/>
              <a:t>, this means that it must not be altered in the execution of a program</a:t>
            </a:r>
            <a:r>
              <a:rPr lang="en-GB" dirty="0"/>
              <a:t>. The definition of an</a:t>
            </a:r>
            <a:r>
              <a:rPr lang="en-GB" baseline="0" dirty="0"/>
              <a:t> </a:t>
            </a:r>
            <a:r>
              <a:rPr lang="en-GB" dirty="0"/>
              <a:t>object as a const will typically contain an initializer, or, since it cannot be assigned, how would it get a value?</a:t>
            </a:r>
            <a:r>
              <a:rPr lang="en-GB" baseline="0" dirty="0"/>
              <a:t> </a:t>
            </a:r>
            <a:r>
              <a:rPr lang="en-GB" dirty="0"/>
              <a:t>However,</a:t>
            </a:r>
            <a:r>
              <a:rPr lang="en-GB" baseline="0" dirty="0"/>
              <a:t> </a:t>
            </a:r>
            <a:r>
              <a:rPr lang="en-GB" dirty="0"/>
              <a:t>this is not always the case. For example, if you were accessing a hardware port at a fixed memory address and promised only to read from it, then it would be declared const but not initialized.</a:t>
            </a:r>
          </a:p>
          <a:p>
            <a:endParaRPr lang="en-GB" dirty="0"/>
          </a:p>
          <a:p>
            <a:r>
              <a:rPr lang="en-GB" baseline="0" dirty="0"/>
              <a:t>A </a:t>
            </a:r>
            <a:r>
              <a:rPr lang="en-GB" dirty="0"/>
              <a:t>volatile qualifier is</a:t>
            </a:r>
            <a:r>
              <a:rPr lang="en-GB" baseline="0" dirty="0"/>
              <a:t> also used</a:t>
            </a:r>
            <a:r>
              <a:rPr lang="en-GB" dirty="0"/>
              <a:t> to specify the data type</a:t>
            </a:r>
            <a:r>
              <a:rPr lang="en-GB" baseline="0" dirty="0"/>
              <a:t> of an object, and it</a:t>
            </a:r>
            <a:r>
              <a:rPr lang="en-GB" dirty="0"/>
              <a:t> indicates that an object is</a:t>
            </a:r>
            <a:r>
              <a:rPr lang="en-GB" baseline="0" dirty="0"/>
              <a:t> open to change</a:t>
            </a:r>
            <a:r>
              <a:rPr lang="en-GB" dirty="0"/>
              <a:t> at any time. Therefore,</a:t>
            </a:r>
            <a:r>
              <a:rPr lang="en-GB" baseline="0" dirty="0"/>
              <a:t> it</a:t>
            </a:r>
            <a:r>
              <a:rPr lang="en-GB" dirty="0"/>
              <a:t> must be read from memory each time it is accessed.</a:t>
            </a:r>
            <a:r>
              <a:rPr lang="en-GB" baseline="0" dirty="0"/>
              <a:t> </a:t>
            </a:r>
            <a:r>
              <a:rPr lang="en-GB" dirty="0"/>
              <a:t>This qualifier is most often found in code that controls hardware directly, such as in embedded systems and device drivers.</a:t>
            </a:r>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14</a:t>
            </a:fld>
            <a:endParaRPr lang="en-US" altLang="en-US" dirty="0"/>
          </a:p>
        </p:txBody>
      </p:sp>
    </p:spTree>
    <p:extLst>
      <p:ext uri="{BB962C8B-B14F-4D97-AF65-F5344CB8AC3E}">
        <p14:creationId xmlns:p14="http://schemas.microsoft.com/office/powerpoint/2010/main" val="30253424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RAM in microcontrollers is used in different ways. </a:t>
            </a:r>
            <a:r>
              <a:rPr lang="en-GB" dirty="0"/>
              <a:t>Data can typically be stored in three regions: static data, stack, and heap.</a:t>
            </a:r>
            <a:r>
              <a:rPr lang="en-GB" baseline="0" dirty="0"/>
              <a:t> Static data includes static and global variables; stack region is used to store </a:t>
            </a:r>
            <a:r>
              <a:rPr lang="en-GB" dirty="0"/>
              <a:t>temporary data for local variables, registers during exceptions,</a:t>
            </a:r>
            <a:r>
              <a:rPr lang="en-GB" baseline="0" dirty="0"/>
              <a:t> and to pass </a:t>
            </a:r>
            <a:r>
              <a:rPr lang="en-GB" dirty="0"/>
              <a:t>parameter during</a:t>
            </a:r>
            <a:r>
              <a:rPr lang="en-GB" baseline="0" dirty="0"/>
              <a:t> </a:t>
            </a:r>
            <a:r>
              <a:rPr lang="en-GB" dirty="0"/>
              <a:t>function calls;</a:t>
            </a:r>
            <a:r>
              <a:rPr lang="en-GB" baseline="0" dirty="0"/>
              <a:t> heap region includes areas of memory that are dy</a:t>
            </a:r>
            <a:r>
              <a:rPr lang="en-GB" dirty="0"/>
              <a:t>namically reserved by function calls.</a:t>
            </a:r>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15</a:t>
            </a:fld>
            <a:endParaRPr lang="en-US" altLang="en-US" dirty="0"/>
          </a:p>
        </p:txBody>
      </p:sp>
    </p:spTree>
    <p:extLst>
      <p:ext uri="{BB962C8B-B14F-4D97-AF65-F5344CB8AC3E}">
        <p14:creationId xmlns:p14="http://schemas.microsoft.com/office/powerpoint/2010/main" val="26302439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400" dirty="0"/>
              <a:t>So</a:t>
            </a:r>
            <a:r>
              <a:rPr lang="en-GB" sz="1400" baseline="0" dirty="0"/>
              <a:t> far we have learned that in the </a:t>
            </a:r>
            <a:r>
              <a:rPr lang="en-GB" sz="1400" dirty="0"/>
              <a:t>Cortex-M0, the program image is stored in the code region in global memory</a:t>
            </a:r>
            <a:r>
              <a:rPr lang="en-GB" sz="1400" baseline="0" dirty="0"/>
              <a:t>. The latter (global memory) is </a:t>
            </a:r>
            <a:r>
              <a:rPr lang="en-GB" sz="1200" baseline="0" dirty="0"/>
              <a:t>u</a:t>
            </a:r>
            <a:r>
              <a:rPr lang="en-GB" sz="1200" dirty="0"/>
              <a:t>p to 512 MB</a:t>
            </a:r>
            <a:r>
              <a:rPr lang="en-GB" sz="1200" baseline="0" dirty="0"/>
              <a:t> and i</a:t>
            </a:r>
            <a:r>
              <a:rPr lang="en-GB" sz="1200" spc="10" baseline="0" dirty="0"/>
              <a:t>s u</a:t>
            </a:r>
            <a:r>
              <a:rPr lang="en-GB" sz="1200" spc="10" dirty="0"/>
              <a:t>sually implemented on non-volatile memory, such as on-chip FLASH memory. </a:t>
            </a:r>
            <a:r>
              <a:rPr lang="en-GB" sz="1200" spc="10" baseline="0" dirty="0"/>
              <a:t>We have also learned that program data is n</a:t>
            </a:r>
            <a:r>
              <a:rPr lang="en-GB" sz="1200" spc="10" dirty="0"/>
              <a:t>ormally separated from the</a:t>
            </a:r>
            <a:r>
              <a:rPr lang="en-GB" sz="1200" spc="10" baseline="0" dirty="0"/>
              <a:t> </a:t>
            </a:r>
            <a:r>
              <a:rPr lang="en-GB" sz="1200" spc="10" dirty="0"/>
              <a:t>program image, and usually allocated in the SRAM region (or data region). In</a:t>
            </a:r>
            <a:r>
              <a:rPr lang="en-GB" sz="1200" spc="10" baseline="0" dirty="0"/>
              <a:t> this slide, we can see an example of the data storage of a simple program. For example, </a:t>
            </a:r>
            <a:r>
              <a:rPr lang="en-GB" sz="1200" b="0" baseline="0" dirty="0"/>
              <a:t>the global variable d = 31 is stored in the static data region in the RAM. </a:t>
            </a:r>
            <a:r>
              <a:rPr lang="en-GB" sz="1200" spc="10" baseline="0" dirty="0"/>
              <a:t>The constant (c = 123) is stored in the </a:t>
            </a:r>
            <a:r>
              <a:rPr lang="en-GB" sz="1200" b="0" spc="0" baseline="0" dirty="0"/>
              <a:t>s</a:t>
            </a:r>
            <a:r>
              <a:rPr lang="en-GB" b="0" dirty="0"/>
              <a:t>tart-up routine</a:t>
            </a:r>
            <a:r>
              <a:rPr lang="en-GB" sz="1200" b="0" baseline="0" dirty="0"/>
              <a:t> section of the program image in order to save space on the SRAM. The part of the code performing addition (e = d + 7) will be stored in the program code region in the flash memory.</a:t>
            </a:r>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16</a:t>
            </a:fld>
            <a:endParaRPr lang="en-US" altLang="en-US" dirty="0"/>
          </a:p>
        </p:txBody>
      </p:sp>
    </p:spTree>
    <p:extLst>
      <p:ext uri="{BB962C8B-B14F-4D97-AF65-F5344CB8AC3E}">
        <p14:creationId xmlns:p14="http://schemas.microsoft.com/office/powerpoint/2010/main" val="33557666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dirty="0"/>
              <a:t>First, we will</a:t>
            </a:r>
            <a:r>
              <a:rPr lang="en-GB" baseline="0" dirty="0"/>
              <a:t> learn how </a:t>
            </a:r>
            <a:r>
              <a:rPr lang="en-GB" sz="1200" baseline="0" dirty="0"/>
              <a:t>to d</a:t>
            </a:r>
            <a:r>
              <a:rPr lang="en-GB" dirty="0"/>
              <a:t>efine an interrupt vector.</a:t>
            </a:r>
            <a:r>
              <a:rPr lang="en-GB" sz="1200" dirty="0"/>
              <a:t> An interrupt vector can be programmed in either C language or assembly language. The toolchain typically determines</a:t>
            </a:r>
            <a:r>
              <a:rPr lang="en-GB" sz="1200" baseline="0" dirty="0"/>
              <a:t> the </a:t>
            </a:r>
            <a:r>
              <a:rPr lang="en-GB" sz="1200" dirty="0"/>
              <a:t>details of the vector table.</a:t>
            </a:r>
            <a:r>
              <a:rPr lang="en-GB" sz="1200" baseline="0" dirty="0"/>
              <a:t> This is because </a:t>
            </a:r>
            <a:r>
              <a:rPr lang="en-GB" sz="1200" dirty="0"/>
              <a:t>vector table entries need</a:t>
            </a:r>
            <a:r>
              <a:rPr lang="en-GB" sz="1200" baseline="0" dirty="0"/>
              <a:t> </a:t>
            </a:r>
            <a:r>
              <a:rPr lang="en-GB" sz="1200" dirty="0"/>
              <a:t>symbols generated</a:t>
            </a:r>
            <a:r>
              <a:rPr lang="en-GB" sz="1200" baseline="0" dirty="0"/>
              <a:t> by the </a:t>
            </a:r>
            <a:r>
              <a:rPr lang="en-GB" sz="1200" dirty="0"/>
              <a:t>compiler and linker. In this slide, we can see an example</a:t>
            </a:r>
            <a:r>
              <a:rPr lang="en-GB" sz="1200" baseline="0" dirty="0"/>
              <a:t> of how to define the vector table in C.</a:t>
            </a:r>
            <a:endParaRPr lang="en-GB" sz="1200"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17</a:t>
            </a:fld>
            <a:endParaRPr lang="en-US" altLang="en-US" dirty="0"/>
          </a:p>
        </p:txBody>
      </p:sp>
    </p:spTree>
    <p:extLst>
      <p:ext uri="{BB962C8B-B14F-4D97-AF65-F5344CB8AC3E}">
        <p14:creationId xmlns:p14="http://schemas.microsoft.com/office/powerpoint/2010/main" val="9134950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It</a:t>
            </a:r>
            <a:r>
              <a:rPr lang="en-GB" baseline="0" dirty="0"/>
              <a:t> is also possible to define the sizes and base addresses of the stack and heap in C language using the #define directive, as illustrated in this example.</a:t>
            </a:r>
            <a:endParaRPr lang="en-GB"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18</a:t>
            </a:fld>
            <a:endParaRPr lang="en-US" altLang="en-US" dirty="0"/>
          </a:p>
        </p:txBody>
      </p:sp>
    </p:spTree>
    <p:extLst>
      <p:ext uri="{BB962C8B-B14F-4D97-AF65-F5344CB8AC3E}">
        <p14:creationId xmlns:p14="http://schemas.microsoft.com/office/powerpoint/2010/main" val="38930977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Alternatively, we can use assembly language to define the</a:t>
            </a:r>
            <a:r>
              <a:rPr lang="en-GB" baseline="0" dirty="0"/>
              <a:t> sizes and base addresses of the stack and heap, as shown here.</a:t>
            </a:r>
            <a:endParaRPr lang="en-GB"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19</a:t>
            </a:fld>
            <a:endParaRPr lang="en-US" altLang="en-US" dirty="0"/>
          </a:p>
        </p:txBody>
      </p:sp>
    </p:spTree>
    <p:extLst>
      <p:ext uri="{BB962C8B-B14F-4D97-AF65-F5344CB8AC3E}">
        <p14:creationId xmlns:p14="http://schemas.microsoft.com/office/powerpoint/2010/main" val="36483560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In</a:t>
            </a:r>
            <a:r>
              <a:rPr lang="en-GB" baseline="0" dirty="0"/>
              <a:t> the Cortex-M0, it is also very easy to define the base address of a peripheral using C language, as illustrated in this example, where we use the directive #define to define the addresses of all six peripherals connected to our SoC. Once the address of a peripheral is defined, it can be written to and read using C language, as illustrated here.</a:t>
            </a:r>
            <a:endParaRPr lang="en-GB"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20</a:t>
            </a:fld>
            <a:endParaRPr lang="en-US" altLang="en-US" dirty="0"/>
          </a:p>
        </p:txBody>
      </p:sp>
    </p:spTree>
    <p:extLst>
      <p:ext uri="{BB962C8B-B14F-4D97-AF65-F5344CB8AC3E}">
        <p14:creationId xmlns:p14="http://schemas.microsoft.com/office/powerpoint/2010/main" val="7912096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21</a:t>
            </a:fld>
            <a:endParaRPr lang="en-US" altLang="en-US" dirty="0"/>
          </a:p>
        </p:txBody>
      </p:sp>
    </p:spTree>
    <p:extLst>
      <p:ext uri="{BB962C8B-B14F-4D97-AF65-F5344CB8AC3E}">
        <p14:creationId xmlns:p14="http://schemas.microsoft.com/office/powerpoint/2010/main" val="1709314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Cortex-M0 processor can be programmed using C language, assembly language, or a mixture</a:t>
            </a:r>
            <a:r>
              <a:rPr lang="en-US" baseline="0" dirty="0"/>
              <a:t> </a:t>
            </a:r>
            <a:r>
              <a:rPr lang="en-US" dirty="0"/>
              <a:t>of both.</a:t>
            </a:r>
            <a:r>
              <a:rPr lang="en-US" baseline="0" dirty="0"/>
              <a:t> </a:t>
            </a:r>
            <a:r>
              <a:rPr lang="en-US" dirty="0"/>
              <a:t>The table here compares </a:t>
            </a:r>
            <a:r>
              <a:rPr lang="en-US" sz="1200" b="0" i="0" u="none" strike="noStrike" kern="1200" baseline="0" dirty="0">
                <a:solidFill>
                  <a:schemeClr val="tx1"/>
                </a:solidFill>
                <a:latin typeface="Arial" pitchFamily="100" charset="0"/>
                <a:ea typeface="MS PGothic" pitchFamily="34" charset="-128"/>
                <a:cs typeface="ＭＳ Ｐゴシック" charset="0"/>
              </a:rPr>
              <a:t>the use of C language and assembly language. C language is </a:t>
            </a:r>
            <a:r>
              <a:rPr lang="en-GB" sz="1200" b="0" i="0" u="none" strike="noStrike" kern="1200" baseline="0" dirty="0">
                <a:solidFill>
                  <a:schemeClr val="tx1"/>
                </a:solidFill>
                <a:effectLst/>
                <a:latin typeface="Arial" pitchFamily="100" charset="0"/>
                <a:ea typeface="MS PGothic" pitchFamily="34" charset="-128"/>
                <a:cs typeface="ＭＳ Ｐゴシック" charset="0"/>
              </a:rPr>
              <a:t>e</a:t>
            </a:r>
            <a:r>
              <a:rPr lang="en-GB" sz="1200" b="0" i="0" u="none" strike="noStrike" kern="1200" dirty="0">
                <a:solidFill>
                  <a:schemeClr val="tx1"/>
                </a:solidFill>
                <a:effectLst/>
                <a:latin typeface="Arial" pitchFamily="100" charset="0"/>
                <a:ea typeface="MS PGothic" pitchFamily="34" charset="-128"/>
                <a:cs typeface="ＭＳ Ｐゴシック" charset="0"/>
              </a:rPr>
              <a:t>asy to learn</a:t>
            </a:r>
            <a:r>
              <a:rPr lang="en-GB" sz="1200" b="0" i="0" u="none" strike="noStrike" kern="1200" baseline="0" dirty="0">
                <a:solidFill>
                  <a:schemeClr val="tx1"/>
                </a:solidFill>
                <a:effectLst/>
                <a:latin typeface="Arial" pitchFamily="100" charset="0"/>
                <a:ea typeface="MS PGothic" pitchFamily="34" charset="-128"/>
                <a:cs typeface="ＭＳ Ｐゴシック" charset="0"/>
              </a:rPr>
              <a:t>, p</a:t>
            </a:r>
            <a:r>
              <a:rPr lang="en-GB" sz="1200" b="0" i="0" u="none" strike="noStrike" kern="1200" dirty="0">
                <a:solidFill>
                  <a:schemeClr val="tx1"/>
                </a:solidFill>
                <a:effectLst/>
                <a:latin typeface="Arial" pitchFamily="100" charset="0"/>
                <a:ea typeface="MS PGothic" pitchFamily="34" charset="-128"/>
                <a:cs typeface="ＭＳ Ｐゴシック" charset="0"/>
              </a:rPr>
              <a:t>ortable,</a:t>
            </a:r>
            <a:r>
              <a:rPr lang="en-GB" sz="1200" b="0" i="0" u="none" strike="noStrike" kern="1200" baseline="0" dirty="0">
                <a:solidFill>
                  <a:schemeClr val="tx1"/>
                </a:solidFill>
                <a:effectLst/>
                <a:latin typeface="Arial" pitchFamily="100" charset="0"/>
                <a:ea typeface="MS PGothic" pitchFamily="34" charset="-128"/>
                <a:cs typeface="ＭＳ Ｐゴシック" charset="0"/>
              </a:rPr>
              <a:t> and makes it e</a:t>
            </a:r>
            <a:r>
              <a:rPr lang="en-GB" sz="1200" b="0" i="0" u="none" strike="noStrike" kern="1200" dirty="0">
                <a:solidFill>
                  <a:schemeClr val="tx1"/>
                </a:solidFill>
                <a:effectLst/>
                <a:latin typeface="Arial" pitchFamily="100" charset="0"/>
                <a:ea typeface="MS PGothic" pitchFamily="34" charset="-128"/>
                <a:cs typeface="ＭＳ Ｐゴシック" charset="0"/>
              </a:rPr>
              <a:t>asy to handle</a:t>
            </a:r>
            <a:r>
              <a:rPr lang="en-GB" sz="1200" b="0" i="0" u="none" strike="noStrike" kern="1200" baseline="0" dirty="0">
                <a:solidFill>
                  <a:schemeClr val="tx1"/>
                </a:solidFill>
                <a:effectLst/>
                <a:latin typeface="Arial" pitchFamily="100" charset="0"/>
                <a:ea typeface="MS PGothic" pitchFamily="34" charset="-128"/>
                <a:cs typeface="ＭＳ Ｐゴシック" charset="0"/>
              </a:rPr>
              <a:t> </a:t>
            </a:r>
            <a:r>
              <a:rPr lang="en-GB" sz="1200" b="0" i="0" u="none" strike="noStrike" kern="1200" dirty="0">
                <a:solidFill>
                  <a:schemeClr val="tx1"/>
                </a:solidFill>
                <a:effectLst/>
                <a:latin typeface="Arial" pitchFamily="100" charset="0"/>
                <a:ea typeface="MS PGothic" pitchFamily="34" charset="-128"/>
                <a:cs typeface="ＭＳ Ｐゴシック" charset="0"/>
              </a:rPr>
              <a:t>complex data structures, but it only allows</a:t>
            </a:r>
            <a:r>
              <a:rPr lang="en-US" sz="1200" b="0" i="0" u="none" strike="noStrike" kern="1200" baseline="0" dirty="0">
                <a:solidFill>
                  <a:schemeClr val="tx1"/>
                </a:solidFill>
                <a:effectLst/>
                <a:latin typeface="Arial" pitchFamily="100" charset="0"/>
                <a:ea typeface="MS PGothic" pitchFamily="34" charset="-128"/>
                <a:cs typeface="ＭＳ Ｐゴシック" charset="0"/>
              </a:rPr>
              <a:t> limited access to core registers and the stack. The C programmer will also not have direct control over instruction sequence generation. It takes longer to learn assembly language and is it difficult to manage data structures, but it allows direct control over each instruction step and all memory. </a:t>
            </a:r>
            <a:r>
              <a:rPr lang="en-US" sz="1200" b="0" i="0" u="none" strike="noStrike" kern="1200" baseline="0" dirty="0">
                <a:solidFill>
                  <a:schemeClr val="tx1"/>
                </a:solidFill>
                <a:latin typeface="Arial" pitchFamily="100" charset="0"/>
                <a:ea typeface="MS PGothic" pitchFamily="34" charset="-128"/>
                <a:cs typeface="ＭＳ Ｐゴシック" charset="0"/>
              </a:rPr>
              <a:t>An SoC programmer typically needs to use a mix of both languages. Arm C compilers provide an embedded assembler so that assembly functions can be included in C program code easily. Similarly, most other C compilers provide an inline assembler for inlining assembly code within a C program file.</a:t>
            </a:r>
            <a:endParaRPr lang="en-GB"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4</a:t>
            </a:fld>
            <a:endParaRPr lang="en-US" altLang="en-US" dirty="0"/>
          </a:p>
        </p:txBody>
      </p:sp>
    </p:spTree>
    <p:extLst>
      <p:ext uri="{BB962C8B-B14F-4D97-AF65-F5344CB8AC3E}">
        <p14:creationId xmlns:p14="http://schemas.microsoft.com/office/powerpoint/2010/main" val="28317702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is an example of how</a:t>
            </a:r>
            <a:r>
              <a:rPr lang="en-GB" baseline="0" dirty="0"/>
              <a:t> to call a C function from assembly code. We have an ISR written in C that can read a character from UART. This ISR is called UART_ISR. In order to call this function from assembly code, we simply use the IMPORT keyword with the name of the function to be called (e.g., UART_ISR).</a:t>
            </a:r>
            <a:endParaRPr lang="en-GB"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22</a:t>
            </a:fld>
            <a:endParaRPr lang="en-US" altLang="en-US" dirty="0"/>
          </a:p>
        </p:txBody>
      </p:sp>
    </p:spTree>
    <p:extLst>
      <p:ext uri="{BB962C8B-B14F-4D97-AF65-F5344CB8AC3E}">
        <p14:creationId xmlns:p14="http://schemas.microsoft.com/office/powerpoint/2010/main" val="19750186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23</a:t>
            </a:fld>
            <a:endParaRPr lang="en-US" altLang="en-US" dirty="0"/>
          </a:p>
        </p:txBody>
      </p:sp>
    </p:spTree>
    <p:extLst>
      <p:ext uri="{BB962C8B-B14F-4D97-AF65-F5344CB8AC3E}">
        <p14:creationId xmlns:p14="http://schemas.microsoft.com/office/powerpoint/2010/main" val="40090124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a:solidFill>
                  <a:schemeClr val="tx1"/>
                </a:solidFill>
                <a:latin typeface="Arial" pitchFamily="100" charset="0"/>
                <a:ea typeface="MS PGothic" pitchFamily="34" charset="-128"/>
                <a:cs typeface="ＭＳ Ｐゴシック" charset="0"/>
              </a:rPr>
              <a:t>For example, if we have an assembly function that adds four values, as illustrated in this example (add_asm), we need to declare it in the C code before we can use it. In the example shown here, we declare the (add_asm) at the start of the C code and we use it in the main section.</a:t>
            </a:r>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24</a:t>
            </a:fld>
            <a:endParaRPr lang="en-US" altLang="en-US" dirty="0"/>
          </a:p>
        </p:txBody>
      </p:sp>
    </p:spTree>
    <p:extLst>
      <p:ext uri="{BB962C8B-B14F-4D97-AF65-F5344CB8AC3E}">
        <p14:creationId xmlns:p14="http://schemas.microsoft.com/office/powerpoint/2010/main" val="27623014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a:solidFill>
                  <a:schemeClr val="tx1"/>
                </a:solidFill>
                <a:latin typeface="Arial" pitchFamily="100" charset="0"/>
                <a:ea typeface="MS PGothic" pitchFamily="34" charset="-128"/>
                <a:cs typeface="ＭＳ Ｐゴシック" charset="0"/>
              </a:rPr>
              <a:t>When developing software applications, there may be cases when there is a need to embed the assembly code in the same program file as the C code. This feature is available for Arm Cortex-M0 programmers using an “</a:t>
            </a:r>
            <a:r>
              <a:rPr lang="en-GB" sz="1200" b="0" i="0" u="none" strike="noStrike" kern="1200" baseline="0">
                <a:solidFill>
                  <a:schemeClr val="tx1"/>
                </a:solidFill>
                <a:latin typeface="Arial" pitchFamily="100" charset="0"/>
                <a:ea typeface="MS PGothic" pitchFamily="34" charset="-128"/>
                <a:cs typeface="ＭＳ Ｐゴシック" charset="0"/>
              </a:rPr>
              <a:t>embedded assembler”. </a:t>
            </a:r>
            <a:r>
              <a:rPr lang="en-GB" sz="1200" b="0" i="0" u="none" strike="noStrike" kern="1200" baseline="0" dirty="0">
                <a:solidFill>
                  <a:schemeClr val="tx1"/>
                </a:solidFill>
                <a:latin typeface="Arial" pitchFamily="100" charset="0"/>
                <a:ea typeface="MS PGothic" pitchFamily="34" charset="-128"/>
                <a:cs typeface="ＭＳ Ｐゴシック" charset="0"/>
              </a:rPr>
              <a:t>The latter allows </a:t>
            </a:r>
            <a:r>
              <a:rPr lang="en-GB" dirty="0"/>
              <a:t>developers to write assembly functions inside C files</a:t>
            </a:r>
            <a:r>
              <a:rPr lang="en-GB" sz="1200" b="0" i="0" u="none" strike="noStrike" kern="1200" baseline="0" dirty="0">
                <a:solidFill>
                  <a:schemeClr val="tx1"/>
                </a:solidFill>
                <a:latin typeface="Arial" pitchFamily="100" charset="0"/>
                <a:ea typeface="MS PGothic" pitchFamily="34" charset="-128"/>
                <a:cs typeface="ＭＳ Ｐゴシック" charset="0"/>
              </a:rPr>
              <a:t>. For example, the “my_add_e” function that adds four parameters could be written as shown here. This function can be called in C code in a manner similar to any other normal C functions, as follows: y = my_add_e(1, 2, 3, 4);</a:t>
            </a:r>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25</a:t>
            </a:fld>
            <a:endParaRPr lang="en-US" altLang="en-US" dirty="0"/>
          </a:p>
        </p:txBody>
      </p:sp>
    </p:spTree>
    <p:extLst>
      <p:ext uri="{BB962C8B-B14F-4D97-AF65-F5344CB8AC3E}">
        <p14:creationId xmlns:p14="http://schemas.microsoft.com/office/powerpoint/2010/main" val="3212075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600"/>
              </a:spcBef>
            </a:pPr>
            <a:r>
              <a:rPr lang="en-GB" sz="1200" dirty="0"/>
              <a:t>We are now going to see how programs in</a:t>
            </a:r>
            <a:r>
              <a:rPr lang="en-GB" sz="1200" baseline="0" dirty="0"/>
              <a:t> high level languages such as C are generated and downloaded onto the hardware. The figure here illustrates </a:t>
            </a:r>
            <a:r>
              <a:rPr lang="en-GB" sz="1200" dirty="0"/>
              <a:t>a typical development flow.</a:t>
            </a:r>
            <a:r>
              <a:rPr lang="en-GB" sz="1200" baseline="0" dirty="0"/>
              <a:t> In the first stage, the compilation happens, where the program is translated from a high level language into the assembly language of the specific processor to be programmed, in our case, the Cortex-M0. This is done using a compiler. The</a:t>
            </a:r>
            <a:r>
              <a:rPr lang="en-US" sz="1200" baseline="0" dirty="0"/>
              <a:t> assembly language uses mnemonic codes to refer to the instruction sets. Such representation cannot be understood by the processor; therefore, we need to convert the instructions of the assembly program into their numeric values. These values are called machine codes, and this process is completed using the assembler. In the third stage, the object code file generated by the assembler is linked together with the object code files for any library functions used to produce an executable file. Finally, the </a:t>
            </a:r>
            <a:r>
              <a:rPr lang="en-GB" sz="1200" baseline="0" dirty="0"/>
              <a:t>generated </a:t>
            </a:r>
            <a:r>
              <a:rPr lang="en-GB" sz="1050" dirty="0">
                <a:sym typeface="Wingdings" panose="05000000000000000000" pitchFamily="2" charset="2"/>
              </a:rPr>
              <a:t>executable file (or program image) is stored in the program memory (normally an on-chip flash memory), to be fetched by the processor.</a:t>
            </a:r>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5</a:t>
            </a:fld>
            <a:endParaRPr lang="en-US" altLang="en-US" dirty="0"/>
          </a:p>
        </p:txBody>
      </p:sp>
    </p:spTree>
    <p:extLst>
      <p:ext uri="{BB962C8B-B14F-4D97-AF65-F5344CB8AC3E}">
        <p14:creationId xmlns:p14="http://schemas.microsoft.com/office/powerpoint/2010/main" val="2123446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program generation flow using Arm</a:t>
            </a:r>
            <a:r>
              <a:rPr lang="en-GB" baseline="0" dirty="0"/>
              <a:t> tools is very similar to the generic flow we have just discussed, as can be seen in this diagram. The Arm tools-based flow, however, supports both assembly source files and C language source files; the armcc tool can convert C source code directly into object code, while the armasm tool converts the source files written in assembly language into object code. In the linking stage, the armlink tool can be used. The extensions of the files at the output of each stage of the compilation process is shown in red. </a:t>
            </a:r>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6</a:t>
            </a:fld>
            <a:endParaRPr lang="en-US" altLang="en-US" dirty="0"/>
          </a:p>
        </p:txBody>
      </p:sp>
    </p:spTree>
    <p:extLst>
      <p:ext uri="{BB962C8B-B14F-4D97-AF65-F5344CB8AC3E}">
        <p14:creationId xmlns:p14="http://schemas.microsoft.com/office/powerpoint/2010/main" val="3857142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GB" dirty="0"/>
              <a:t>Now that</a:t>
            </a:r>
            <a:r>
              <a:rPr lang="en-GB" baseline="0" dirty="0"/>
              <a:t> we understand the compilation stages of a program from a high level language to a binary file, we are going to examine the contents of the program image of the Cortex-M0. </a:t>
            </a:r>
            <a:r>
              <a:rPr lang="en-GB" sz="1800" baseline="0" dirty="0"/>
              <a:t>A</a:t>
            </a:r>
            <a:r>
              <a:rPr lang="en-GB" sz="1800" dirty="0"/>
              <a:t> program image (sometimes referred to as the executable file) usually refers to a piece of fully integrated code that is ready to execute. </a:t>
            </a:r>
            <a:r>
              <a:rPr lang="en-US" sz="1800" dirty="0"/>
              <a:t>In the Cortex-M0, the program image is stored in the code region of</a:t>
            </a:r>
            <a:r>
              <a:rPr lang="en-US" sz="1800" baseline="0" dirty="0"/>
              <a:t> the memory map. The program image </a:t>
            </a:r>
            <a:r>
              <a:rPr lang="en-US" sz="1800" dirty="0"/>
              <a:t>includes a number of</a:t>
            </a:r>
            <a:r>
              <a:rPr lang="en-US" sz="1800" baseline="0" dirty="0"/>
              <a:t> regions, namely, v</a:t>
            </a:r>
            <a:r>
              <a:rPr lang="en-US" sz="1800" dirty="0"/>
              <a:t>ector table</a:t>
            </a:r>
            <a:r>
              <a:rPr lang="en-US" sz="1800" baseline="0" dirty="0"/>
              <a:t>, </a:t>
            </a:r>
            <a:r>
              <a:rPr lang="en-US" sz="1800" dirty="0"/>
              <a:t>C start-up routine, program code, and</a:t>
            </a:r>
            <a:r>
              <a:rPr lang="en-US" sz="1800" baseline="0" dirty="0"/>
              <a:t> </a:t>
            </a:r>
            <a:r>
              <a:rPr lang="en-US" sz="1800" dirty="0"/>
              <a:t>C library code. We</a:t>
            </a:r>
            <a:r>
              <a:rPr lang="en-US" sz="1800" baseline="0" dirty="0"/>
              <a:t> will now discuss the contents of these regions in more detail.</a:t>
            </a:r>
            <a:endParaRPr lang="en-GB" sz="1800"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7</a:t>
            </a:fld>
            <a:endParaRPr lang="en-US" altLang="en-US" dirty="0"/>
          </a:p>
        </p:txBody>
      </p:sp>
    </p:spTree>
    <p:extLst>
      <p:ext uri="{BB962C8B-B14F-4D97-AF65-F5344CB8AC3E}">
        <p14:creationId xmlns:p14="http://schemas.microsoft.com/office/powerpoint/2010/main" val="2944758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a:t>
            </a:r>
            <a:r>
              <a:rPr lang="en-GB" baseline="0" dirty="0"/>
              <a:t> v</a:t>
            </a:r>
            <a:r>
              <a:rPr lang="en-GB" dirty="0"/>
              <a:t>ector table</a:t>
            </a:r>
            <a:r>
              <a:rPr lang="en-GB" baseline="0" dirty="0"/>
              <a:t> c</a:t>
            </a:r>
            <a:r>
              <a:rPr lang="en-GB" dirty="0"/>
              <a:t>ontains the starting addresses of exceptions (vectors). It also</a:t>
            </a:r>
            <a:r>
              <a:rPr lang="en-GB" baseline="0" dirty="0"/>
              <a:t> includes</a:t>
            </a:r>
            <a:r>
              <a:rPr lang="en-GB" dirty="0"/>
              <a:t> the </a:t>
            </a:r>
            <a:r>
              <a:rPr lang="en-US" sz="1200" b="0" i="0" u="none" strike="noStrike" kern="1200" baseline="0" dirty="0">
                <a:solidFill>
                  <a:schemeClr val="tx1"/>
                </a:solidFill>
                <a:latin typeface="Arial" pitchFamily="100" charset="0"/>
                <a:ea typeface="MS PGothic" pitchFamily="34" charset="-128"/>
                <a:cs typeface="ＭＳ Ｐゴシック" charset="0"/>
              </a:rPr>
              <a:t>initial value</a:t>
            </a:r>
            <a:r>
              <a:rPr lang="en-GB" dirty="0"/>
              <a:t> of the main stack point (MSP); </a:t>
            </a:r>
            <a:r>
              <a:rPr lang="en-US" sz="1200" b="0" i="0" u="none" strike="noStrike" kern="1200" baseline="0" dirty="0">
                <a:solidFill>
                  <a:schemeClr val="tx1"/>
                </a:solidFill>
                <a:latin typeface="Arial" pitchFamily="100" charset="0"/>
                <a:ea typeface="MS PGothic" pitchFamily="34" charset="-128"/>
                <a:cs typeface="ＭＳ Ｐゴシック" charset="0"/>
              </a:rPr>
              <a:t>this is stored in the first word of the vector table. </a:t>
            </a:r>
            <a:r>
              <a:rPr lang="en-GB" sz="1200" b="0" i="0" u="none" strike="noStrike" kern="1200" baseline="0" dirty="0">
                <a:solidFill>
                  <a:schemeClr val="tx1"/>
                </a:solidFill>
                <a:latin typeface="Arial" pitchFamily="100" charset="0"/>
                <a:ea typeface="MS PGothic" pitchFamily="34" charset="-128"/>
                <a:cs typeface="ＭＳ Ｐゴシック" charset="0"/>
              </a:rPr>
              <a:t>I</a:t>
            </a:r>
            <a:r>
              <a:rPr lang="en-GB" baseline="0" dirty="0"/>
              <a:t>t c</a:t>
            </a:r>
            <a:r>
              <a:rPr lang="en-GB" dirty="0"/>
              <a:t>an be programmed in either C or assembly.</a:t>
            </a:r>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8</a:t>
            </a:fld>
            <a:endParaRPr lang="en-US" altLang="en-US" dirty="0"/>
          </a:p>
        </p:txBody>
      </p:sp>
    </p:spTree>
    <p:extLst>
      <p:ext uri="{BB962C8B-B14F-4D97-AF65-F5344CB8AC3E}">
        <p14:creationId xmlns:p14="http://schemas.microsoft.com/office/powerpoint/2010/main" val="1104875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0" charset="0"/>
                <a:ea typeface="MS PGothic" pitchFamily="34" charset="-128"/>
                <a:cs typeface="ＭＳ Ｐゴシック" charset="0"/>
              </a:rPr>
              <a:t>The linker may, in some cases, add C library code to the program image; for example, the divide function is typically imported from the C library. This is because there is no divide instruction in the Cortex-M0. Other cases where the C library code can be included in the program image is when using floating point operations. </a:t>
            </a:r>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9</a:t>
            </a:fld>
            <a:endParaRPr lang="en-US" altLang="en-US" dirty="0"/>
          </a:p>
        </p:txBody>
      </p:sp>
    </p:spTree>
    <p:extLst>
      <p:ext uri="{BB962C8B-B14F-4D97-AF65-F5344CB8AC3E}">
        <p14:creationId xmlns:p14="http://schemas.microsoft.com/office/powerpoint/2010/main" val="21358161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ＭＳ Ｐゴシック" charset="0"/>
                <a:cs typeface="ＭＳ Ｐゴシック" charset="0"/>
              </a:rPr>
              <a:t>The program code includes the sequence of the instructions that correspond to the program being executed; in addition, this part of the program image includes other types of information such as initial values of the variables, constant values, </a:t>
            </a:r>
            <a:r>
              <a:rPr lang="en-GB" sz="1200" kern="1200" dirty="0">
                <a:solidFill>
                  <a:schemeClr val="tx1"/>
                </a:solidFill>
                <a:effectLst/>
                <a:latin typeface="+mn-lt"/>
                <a:ea typeface="ＭＳ Ｐゴシック" charset="0"/>
                <a:cs typeface="ＭＳ Ｐゴシック" charset="0"/>
              </a:rPr>
              <a:t>peripheral addresses, character strings, lookup tables, and graphic image data. Some of this information, such as initial values, needs to be used during program execution. </a:t>
            </a:r>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10</a:t>
            </a:fld>
            <a:endParaRPr lang="en-US" altLang="en-US" dirty="0"/>
          </a:p>
        </p:txBody>
      </p:sp>
    </p:spTree>
    <p:extLst>
      <p:ext uri="{BB962C8B-B14F-4D97-AF65-F5344CB8AC3E}">
        <p14:creationId xmlns:p14="http://schemas.microsoft.com/office/powerpoint/2010/main" val="606744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The start-up</a:t>
            </a:r>
            <a:r>
              <a:rPr lang="en-US" baseline="0" dirty="0"/>
              <a:t> routine part of the program image </a:t>
            </a:r>
            <a:r>
              <a:rPr lang="en-US" dirty="0"/>
              <a:t>zero</a:t>
            </a:r>
            <a:r>
              <a:rPr lang="en-US" baseline="0" dirty="0"/>
              <a:t> is used to </a:t>
            </a:r>
            <a:r>
              <a:rPr lang="en-US" dirty="0"/>
              <a:t>initialize data memory variables that are uninitialized at load time</a:t>
            </a:r>
            <a:r>
              <a:rPr lang="en-GB" dirty="0"/>
              <a:t>. It also </a:t>
            </a:r>
            <a:r>
              <a:rPr lang="en-US" dirty="0"/>
              <a:t>sets up data memory such as global data variables. The</a:t>
            </a:r>
            <a:r>
              <a:rPr lang="en-US" baseline="0" dirty="0"/>
              <a:t> start-up routine is automatically added to the program image by the </a:t>
            </a:r>
            <a:r>
              <a:rPr lang="en-GB" dirty="0"/>
              <a:t>compiler</a:t>
            </a:r>
            <a:r>
              <a:rPr lang="en-GB" baseline="0" dirty="0"/>
              <a:t> or </a:t>
            </a:r>
            <a:r>
              <a:rPr lang="en-GB" dirty="0"/>
              <a:t>linker.</a:t>
            </a:r>
            <a:r>
              <a:rPr lang="en-GB" baseline="0" dirty="0"/>
              <a:t> It is</a:t>
            </a:r>
            <a:r>
              <a:rPr lang="en-GB" dirty="0"/>
              <a:t> labelled “__main” by the Arm compiler,</a:t>
            </a:r>
            <a:r>
              <a:rPr lang="en-GB" baseline="0" dirty="0"/>
              <a:t> but may have a different label if other compilers are being used.</a:t>
            </a:r>
            <a:endParaRPr lang="en-GB"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11</a:t>
            </a:fld>
            <a:endParaRPr lang="en-US" altLang="en-US" dirty="0"/>
          </a:p>
        </p:txBody>
      </p:sp>
    </p:spTree>
    <p:extLst>
      <p:ext uri="{BB962C8B-B14F-4D97-AF65-F5344CB8AC3E}">
        <p14:creationId xmlns:p14="http://schemas.microsoft.com/office/powerpoint/2010/main" val="15865170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3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9F0F991D-FCA4-4B63-990A-F6816AD19558}"/>
              </a:ext>
            </a:extLst>
          </p:cNvPr>
          <p:cNvPicPr>
            <a:picLocks noChangeAspect="1"/>
          </p:cNvPicPr>
          <p:nvPr userDrawn="1"/>
        </p:nvPicPr>
        <p:blipFill>
          <a:blip r:embed="rId2">
            <a:extLst>
              <a:ext uri="{28A0092B-C50C-407E-A947-70E740481C1C}">
                <a14:useLocalDpi xmlns:a14="http://schemas.microsoft.com/office/drawing/2010/main" val="0"/>
              </a:ext>
            </a:extLst>
          </a:blip>
          <a:srcRect r="-367"/>
          <a:stretch>
            <a:fillRect/>
          </a:stretch>
        </p:blipFill>
        <p:spPr bwMode="auto">
          <a:xfrm>
            <a:off x="0" y="0"/>
            <a:ext cx="122523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A156D165-7270-40C4-88D8-90852D96F75A}"/>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588"/>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8AD9B17F-0E30-4ADC-88D4-20A157463F8E}"/>
              </a:ext>
            </a:extLst>
          </p:cNvPr>
          <p:cNvSpPr txBox="1">
            <a:spLocks/>
          </p:cNvSpPr>
          <p:nvPr userDrawn="1"/>
        </p:nvSpPr>
        <p:spPr bwMode="auto">
          <a:xfrm>
            <a:off x="5016500" y="137477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rgbClr val="7F7F7F"/>
              </a:solidFill>
              <a:cs typeface="ＭＳ Ｐゴシック" charset="0"/>
            </a:endParaRPr>
          </a:p>
        </p:txBody>
      </p:sp>
      <p:sp>
        <p:nvSpPr>
          <p:cNvPr id="10" name="Subtitle 2">
            <a:extLst>
              <a:ext uri="{FF2B5EF4-FFF2-40B4-BE49-F238E27FC236}">
                <a16:creationId xmlns:a16="http://schemas.microsoft.com/office/drawing/2014/main" id="{CD4279F1-F98A-4D42-BE2C-F6824E400D1C}"/>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bg1"/>
              </a:solidFill>
              <a:cs typeface="ＭＳ Ｐゴシック" charset="0"/>
            </a:endParaRPr>
          </a:p>
        </p:txBody>
      </p:sp>
      <p:sp>
        <p:nvSpPr>
          <p:cNvPr id="11" name="Rectangle 10">
            <a:extLst>
              <a:ext uri="{FF2B5EF4-FFF2-40B4-BE49-F238E27FC236}">
                <a16:creationId xmlns:a16="http://schemas.microsoft.com/office/drawing/2014/main" id="{FBDD11B8-AE29-46D7-AA16-FC0782F0224C}"/>
              </a:ext>
            </a:extLst>
          </p:cNvPr>
          <p:cNvSpPr/>
          <p:nvPr userDrawn="1"/>
        </p:nvSpPr>
        <p:spPr>
          <a:xfrm>
            <a:off x="3413125" y="4835525"/>
            <a:ext cx="4778375"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2152EDD9-932E-446C-B0D1-08200969EF9A}"/>
              </a:ext>
            </a:extLst>
          </p:cNvPr>
          <p:cNvSpPr/>
          <p:nvPr userDrawn="1"/>
        </p:nvSpPr>
        <p:spPr>
          <a:xfrm rot="5400000">
            <a:off x="9608344" y="4369594"/>
            <a:ext cx="955675" cy="379888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0A8448B8-61E4-4D23-9334-33FE7B6C6659}"/>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F4378299-CD03-4252-AFFD-BC205B792D81}"/>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dirty="0">
              <a:solidFill>
                <a:schemeClr val="tx2"/>
              </a:solidFill>
            </a:endParaRPr>
          </a:p>
        </p:txBody>
      </p:sp>
      <p:sp>
        <p:nvSpPr>
          <p:cNvPr id="15" name="TextBox 20">
            <a:extLst>
              <a:ext uri="{FF2B5EF4-FFF2-40B4-BE49-F238E27FC236}">
                <a16:creationId xmlns:a16="http://schemas.microsoft.com/office/drawing/2014/main" id="{011A3030-FB66-4CA3-A565-EB5EEB758B3F}"/>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16" name="Picture 16">
            <a:extLst>
              <a:ext uri="{FF2B5EF4-FFF2-40B4-BE49-F238E27FC236}">
                <a16:creationId xmlns:a16="http://schemas.microsoft.com/office/drawing/2014/main" id="{853C1CC1-ADAC-4345-8FD5-7780D35BE3C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a:extLst/>
          </p:cNvPr>
          <p:cNvSpPr>
            <a:spLocks noGrp="1"/>
          </p:cNvSpPr>
          <p:nvPr>
            <p:ph type="body" sz="quarter" idx="12"/>
          </p:nvPr>
        </p:nvSpPr>
        <p:spPr>
          <a:xfrm>
            <a:off x="6649606" y="595808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649606" y="626796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6" name="Title 1">
            <a:extLst/>
          </p:cNvPr>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8" name="Text Placeholder 3"/>
          <p:cNvSpPr>
            <a:spLocks noGrp="1"/>
          </p:cNvSpPr>
          <p:nvPr>
            <p:ph type="body" sz="quarter" idx="14"/>
          </p:nvPr>
        </p:nvSpPr>
        <p:spPr>
          <a:xfrm>
            <a:off x="7426906" y="1652709"/>
            <a:ext cx="4268207" cy="289871"/>
          </a:xfrm>
        </p:spPr>
        <p:txBody>
          <a:bodyPr/>
          <a:lstStyle>
            <a:lvl1pPr algn="r">
              <a:defRPr sz="2400" baseline="0">
                <a:solidFill>
                  <a:schemeClr val="bg1"/>
                </a:solidFill>
              </a:defRPr>
            </a:lvl1pPr>
          </a:lstStyle>
          <a:p>
            <a:pPr lvl="0"/>
            <a:r>
              <a:rPr lang="en-US"/>
              <a:t>Edit Master text styles</a:t>
            </a:r>
          </a:p>
        </p:txBody>
      </p:sp>
      <p:sp>
        <p:nvSpPr>
          <p:cNvPr id="20" name="Subtitle 2">
            <a:extLst/>
          </p:cNvPr>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145957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6CEC54C1-485F-40D2-B042-79849DAFE15A}"/>
              </a:ext>
            </a:extLst>
          </p:cNvPr>
          <p:cNvCxnSpPr>
            <a:cxnSpLocks/>
          </p:cNvCxnSpPr>
          <p:nvPr userDrawn="1"/>
        </p:nvCxnSpPr>
        <p:spPr>
          <a:xfrm>
            <a:off x="6096000" y="1662113"/>
            <a:ext cx="0" cy="447357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spcAft>
                <a:spcPts val="0"/>
              </a:spcAft>
              <a:buNone/>
              <a:defRPr sz="2400">
                <a:solidFill>
                  <a:schemeClr val="tx2">
                    <a:lumMod val="60000"/>
                    <a:lumOff val="40000"/>
                  </a:schemeClr>
                </a:solidFill>
              </a:defRPr>
            </a:lvl1pPr>
          </a:lstStyle>
          <a:p>
            <a:pPr lvl="0"/>
            <a:r>
              <a:rPr lang="en-US"/>
              <a:t>Edit Master text styles</a:t>
            </a:r>
          </a:p>
        </p:txBody>
      </p:sp>
      <p:sp>
        <p:nvSpPr>
          <p:cNvPr id="9" name="Text Placeholder 131">
            <a:extLst/>
          </p:cNvPr>
          <p:cNvSpPr>
            <a:spLocks noGrp="1"/>
          </p:cNvSpPr>
          <p:nvPr>
            <p:ph type="body" sz="quarter" idx="16"/>
          </p:nvPr>
        </p:nvSpPr>
        <p:spPr>
          <a:xfrm>
            <a:off x="492125"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4" name="Content Placeholder 3">
            <a:extLst/>
          </p:cNvPr>
          <p:cNvSpPr>
            <a:spLocks noGrp="1"/>
          </p:cNvSpPr>
          <p:nvPr>
            <p:ph sz="quarter" idx="19"/>
          </p:nvPr>
        </p:nvSpPr>
        <p:spPr>
          <a:xfrm>
            <a:off x="492125" y="2361952"/>
            <a:ext cx="5332941" cy="3605743"/>
          </a:xfr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31">
            <a:extLst/>
          </p:cNvPr>
          <p:cNvSpPr>
            <a:spLocks noGrp="1"/>
          </p:cNvSpPr>
          <p:nvPr>
            <p:ph type="body" sz="quarter" idx="18"/>
          </p:nvPr>
        </p:nvSpPr>
        <p:spPr>
          <a:xfrm>
            <a:off x="6341534"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8" name="Content Placeholder 7">
            <a:extLst/>
          </p:cNvPr>
          <p:cNvSpPr>
            <a:spLocks noGrp="1"/>
          </p:cNvSpPr>
          <p:nvPr>
            <p:ph sz="quarter" idx="20"/>
          </p:nvPr>
        </p:nvSpPr>
        <p:spPr>
          <a:xfrm>
            <a:off x="6341534" y="2362483"/>
            <a:ext cx="5331354" cy="3605212"/>
          </a:xfrm>
        </p:spPr>
        <p:txBody>
          <a:bodyPr/>
          <a:lstStyle>
            <a:lvl1pPr marL="0" indent="0">
              <a:buNone/>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59526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1ECD41E8-8F7A-4802-BD8A-6CACEC985F17}"/>
              </a:ext>
            </a:extLst>
          </p:cNvPr>
          <p:cNvGrpSpPr>
            <a:grpSpLocks/>
          </p:cNvGrpSpPr>
          <p:nvPr userDrawn="1"/>
        </p:nvGrpSpPr>
        <p:grpSpPr bwMode="auto">
          <a:xfrm>
            <a:off x="4148138" y="1754188"/>
            <a:ext cx="3903662" cy="4305300"/>
            <a:chOff x="3706307" y="1883391"/>
            <a:chExt cx="3803176" cy="4472959"/>
          </a:xfrm>
        </p:grpSpPr>
        <p:cxnSp>
          <p:nvCxnSpPr>
            <p:cNvPr id="11" name="Straight Connector 10">
              <a:extLst>
                <a:ext uri="{FF2B5EF4-FFF2-40B4-BE49-F238E27FC236}">
                  <a16:creationId xmlns:a16="http://schemas.microsoft.com/office/drawing/2014/main" id="{AC4DA0A3-5394-4DD3-8DBF-449419EB9BEC}"/>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F2575E8-95EA-447D-9561-5F51443D866F}"/>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Edit Master text styles</a:t>
            </a:r>
          </a:p>
        </p:txBody>
      </p:sp>
      <p:sp>
        <p:nvSpPr>
          <p:cNvPr id="7" name="Text Placeholder 2">
            <a:extLst/>
          </p:cNvPr>
          <p:cNvSpPr>
            <a:spLocks noGrp="1"/>
          </p:cNvSpPr>
          <p:nvPr>
            <p:ph idx="1"/>
          </p:nvPr>
        </p:nvSpPr>
        <p:spPr>
          <a:xfrm>
            <a:off x="492789" y="2373786"/>
            <a:ext cx="3359281" cy="3605945"/>
          </a:xfrm>
          <a:prstGeom prst="rect">
            <a:avLst/>
          </a:prstGeo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p:txBody>
      </p:sp>
      <p:sp>
        <p:nvSpPr>
          <p:cNvPr id="100" name="Text Placeholder 131">
            <a:extLst/>
          </p:cNvPr>
          <p:cNvSpPr>
            <a:spLocks noGrp="1"/>
          </p:cNvSpPr>
          <p:nvPr>
            <p:ph type="body" sz="quarter" idx="16"/>
          </p:nvPr>
        </p:nvSpPr>
        <p:spPr>
          <a:xfrm>
            <a:off x="492125"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13" name="Text Placeholder 2">
            <a:extLst/>
          </p:cNvPr>
          <p:cNvSpPr>
            <a:spLocks noGrp="1"/>
          </p:cNvSpPr>
          <p:nvPr>
            <p:ph idx="17"/>
          </p:nvPr>
        </p:nvSpPr>
        <p:spPr>
          <a:xfrm>
            <a:off x="4444207" y="2373786"/>
            <a:ext cx="3359281" cy="3605945"/>
          </a:xfrm>
          <a:prstGeom prst="rect">
            <a:avLst/>
          </a:prstGeom>
        </p:spPr>
        <p:txBody>
          <a:bodyPr/>
          <a:lstStyle>
            <a:lvl1pPr marL="0" indent="0">
              <a:buNone/>
              <a:defRPr/>
            </a:lvl1pPr>
          </a:lstStyle>
          <a:p>
            <a:pPr lvl="0"/>
            <a:r>
              <a:rPr lang="en-US"/>
              <a:t>Edit Master text styles</a:t>
            </a:r>
          </a:p>
          <a:p>
            <a:pPr lvl="1"/>
            <a:r>
              <a:rPr lang="en-US"/>
              <a:t>Second level</a:t>
            </a:r>
          </a:p>
        </p:txBody>
      </p:sp>
      <p:sp>
        <p:nvSpPr>
          <p:cNvPr id="14" name="Text Placeholder 2">
            <a:extLst/>
          </p:cNvPr>
          <p:cNvSpPr>
            <a:spLocks noGrp="1"/>
          </p:cNvSpPr>
          <p:nvPr>
            <p:ph idx="18"/>
          </p:nvPr>
        </p:nvSpPr>
        <p:spPr>
          <a:xfrm>
            <a:off x="8300113" y="2373786"/>
            <a:ext cx="3359281" cy="3605945"/>
          </a:xfrm>
          <a:prstGeom prst="rect">
            <a:avLst/>
          </a:prstGeom>
        </p:spPr>
        <p:txBody>
          <a:bodyPr/>
          <a:lstStyle>
            <a:lvl1pPr marL="0" indent="0">
              <a:buNone/>
              <a:defRPr/>
            </a:lvl1pPr>
            <a:lvl2pPr>
              <a:defRPr>
                <a:solidFill>
                  <a:srgbClr val="383838"/>
                </a:solidFill>
              </a:defRPr>
            </a:lvl2pPr>
          </a:lstStyle>
          <a:p>
            <a:pPr lvl="0"/>
            <a:r>
              <a:rPr lang="en-US"/>
              <a:t>Edit Master text styles</a:t>
            </a:r>
          </a:p>
          <a:p>
            <a:pPr lvl="1"/>
            <a:r>
              <a:rPr lang="en-US"/>
              <a:t>Second level</a:t>
            </a:r>
          </a:p>
        </p:txBody>
      </p:sp>
      <p:sp>
        <p:nvSpPr>
          <p:cNvPr id="15" name="Text Placeholder 131">
            <a:extLst/>
          </p:cNvPr>
          <p:cNvSpPr>
            <a:spLocks noGrp="1"/>
          </p:cNvSpPr>
          <p:nvPr>
            <p:ph type="body" sz="quarter" idx="19"/>
          </p:nvPr>
        </p:nvSpPr>
        <p:spPr>
          <a:xfrm>
            <a:off x="4419997"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16" name="Text Placeholder 131">
            <a:extLst/>
          </p:cNvPr>
          <p:cNvSpPr>
            <a:spLocks noGrp="1"/>
          </p:cNvSpPr>
          <p:nvPr>
            <p:ph type="body" sz="quarter" idx="20"/>
          </p:nvPr>
        </p:nvSpPr>
        <p:spPr>
          <a:xfrm>
            <a:off x="8299449"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Tree>
    <p:extLst>
      <p:ext uri="{BB962C8B-B14F-4D97-AF65-F5344CB8AC3E}">
        <p14:creationId xmlns:p14="http://schemas.microsoft.com/office/powerpoint/2010/main" val="2949384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1F5E88F4-34BF-4FB5-900D-00FBACE9F35D}"/>
              </a:ext>
            </a:extLst>
          </p:cNvPr>
          <p:cNvCxnSpPr>
            <a:cxnSpLocks/>
          </p:cNvCxnSpPr>
          <p:nvPr userDrawn="1"/>
        </p:nvCxnSpPr>
        <p:spPr>
          <a:xfrm>
            <a:off x="3233738" y="16319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Edit Master text styles</a:t>
            </a:r>
          </a:p>
        </p:txBody>
      </p:sp>
      <p:sp>
        <p:nvSpPr>
          <p:cNvPr id="47" name="Text Placeholder 2">
            <a:extLst/>
          </p:cNvPr>
          <p:cNvSpPr>
            <a:spLocks noGrp="1"/>
          </p:cNvSpPr>
          <p:nvPr>
            <p:ph idx="14"/>
          </p:nvPr>
        </p:nvSpPr>
        <p:spPr>
          <a:xfrm>
            <a:off x="3369738" y="1631112"/>
            <a:ext cx="8303150" cy="4086426"/>
          </a:xfrm>
          <a:prstGeom prst="rect">
            <a:avLst/>
          </a:prstGeo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
            <a:extLst/>
          </p:cNvPr>
          <p:cNvSpPr>
            <a:spLocks noGrp="1"/>
          </p:cNvSpPr>
          <p:nvPr>
            <p:ph idx="1"/>
          </p:nvPr>
        </p:nvSpPr>
        <p:spPr>
          <a:xfrm>
            <a:off x="492789" y="1631112"/>
            <a:ext cx="2606011" cy="4086426"/>
          </a:xfrm>
          <a:prstGeom prst="rect">
            <a:avLst/>
          </a:prstGeom>
        </p:spPr>
        <p:txBody>
          <a:bodyPr/>
          <a:lstStyle>
            <a:lvl1pPr marL="0" indent="0">
              <a:buNone/>
              <a:defRPr/>
            </a:lvl1pPr>
            <a:lvl2pPr>
              <a:defRPr>
                <a:solidFill>
                  <a:srgbClr val="383838"/>
                </a:solidFill>
              </a:defRPr>
            </a:lvl2pPr>
          </a:lstStyle>
          <a:p>
            <a:pPr lvl="0"/>
            <a:r>
              <a:rPr lang="en-US"/>
              <a:t>Edit Master text styles</a:t>
            </a:r>
          </a:p>
          <a:p>
            <a:pPr lvl="1"/>
            <a:r>
              <a:rPr lang="en-US"/>
              <a:t>Second level</a:t>
            </a:r>
          </a:p>
        </p:txBody>
      </p:sp>
    </p:spTree>
    <p:extLst>
      <p:ext uri="{BB962C8B-B14F-4D97-AF65-F5344CB8AC3E}">
        <p14:creationId xmlns:p14="http://schemas.microsoft.com/office/powerpoint/2010/main" val="6716344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ECCBF85B-6B38-418B-B229-63FD770EDEA7}"/>
              </a:ext>
            </a:extLst>
          </p:cNvPr>
          <p:cNvCxnSpPr>
            <a:cxnSpLocks/>
          </p:cNvCxnSpPr>
          <p:nvPr userDrawn="1"/>
        </p:nvCxnSpPr>
        <p:spPr>
          <a:xfrm>
            <a:off x="8932863" y="17462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4" name="Content Placeholder 3">
            <a:extLst/>
          </p:cNvPr>
          <p:cNvSpPr>
            <a:spLocks noGrp="1"/>
          </p:cNvSpPr>
          <p:nvPr>
            <p:ph sz="quarter" idx="14"/>
          </p:nvPr>
        </p:nvSpPr>
        <p:spPr>
          <a:xfrm>
            <a:off x="492125" y="1746560"/>
            <a:ext cx="8305669" cy="4086428"/>
          </a:xfr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a:extLst/>
          </p:cNvPr>
          <p:cNvSpPr>
            <a:spLocks noGrp="1"/>
          </p:cNvSpPr>
          <p:nvPr>
            <p:ph sz="quarter" idx="15"/>
          </p:nvPr>
        </p:nvSpPr>
        <p:spPr>
          <a:xfrm>
            <a:off x="9037638" y="1746560"/>
            <a:ext cx="2635250" cy="4086428"/>
          </a:xfrm>
        </p:spPr>
        <p:txBody>
          <a:bodyPr/>
          <a:lstStyle>
            <a:lvl1pPr marL="0" indent="0">
              <a:buNone/>
              <a:defRPr/>
            </a:lvl1pPr>
            <a:lvl2pPr>
              <a:defRPr>
                <a:solidFill>
                  <a:srgbClr val="383838"/>
                </a:solidFill>
              </a:defRPr>
            </a:lvl2pPr>
          </a:lstStyle>
          <a:p>
            <a:pPr lvl="0"/>
            <a:r>
              <a:rPr lang="en-US"/>
              <a:t>Edit Master text styles</a:t>
            </a:r>
          </a:p>
          <a:p>
            <a:pPr lvl="1"/>
            <a:r>
              <a:rPr lang="en-US"/>
              <a:t>Second level</a:t>
            </a:r>
          </a:p>
        </p:txBody>
      </p:sp>
    </p:spTree>
    <p:extLst>
      <p:ext uri="{BB962C8B-B14F-4D97-AF65-F5344CB8AC3E}">
        <p14:creationId xmlns:p14="http://schemas.microsoft.com/office/powerpoint/2010/main" val="1811968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114A2708-7A8B-4D20-8225-CD1C8C761ACF}"/>
              </a:ext>
            </a:extLst>
          </p:cNvPr>
          <p:cNvGrpSpPr>
            <a:grpSpLocks/>
          </p:cNvGrpSpPr>
          <p:nvPr userDrawn="1"/>
        </p:nvGrpSpPr>
        <p:grpSpPr bwMode="auto">
          <a:xfrm>
            <a:off x="4148138" y="1625600"/>
            <a:ext cx="3903662" cy="4305300"/>
            <a:chOff x="3706307" y="1883391"/>
            <a:chExt cx="3803176" cy="4472959"/>
          </a:xfrm>
        </p:grpSpPr>
        <p:cxnSp>
          <p:nvCxnSpPr>
            <p:cNvPr id="11" name="Straight Connector 10">
              <a:extLst>
                <a:ext uri="{FF2B5EF4-FFF2-40B4-BE49-F238E27FC236}">
                  <a16:creationId xmlns:a16="http://schemas.microsoft.com/office/drawing/2014/main" id="{EB25F9CF-0B60-43CC-9056-F30880901E51}"/>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EA81E11-C818-456E-B39B-0D107A2FB43F}"/>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18" name="Text Placeholder 131">
            <a:extLst/>
          </p:cNvPr>
          <p:cNvSpPr>
            <a:spLocks noGrp="1"/>
          </p:cNvSpPr>
          <p:nvPr>
            <p:ph type="body" sz="quarter" idx="16"/>
          </p:nvPr>
        </p:nvSpPr>
        <p:spPr>
          <a:xfrm>
            <a:off x="492125" y="1562924"/>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19" name="Text Placeholder 131">
            <a:extLst/>
          </p:cNvPr>
          <p:cNvSpPr>
            <a:spLocks noGrp="1"/>
          </p:cNvSpPr>
          <p:nvPr>
            <p:ph type="body" sz="quarter" idx="17"/>
          </p:nvPr>
        </p:nvSpPr>
        <p:spPr>
          <a:xfrm>
            <a:off x="4416027" y="1569937"/>
            <a:ext cx="3359945" cy="560696"/>
          </a:xfrm>
        </p:spPr>
        <p:txBody>
          <a:bodyPr anchor="b" anchorCtr="0"/>
          <a:lstStyle>
            <a:lvl1pPr marL="0" indent="0">
              <a:buNone/>
              <a:defRPr lang="en-US" sz="2400" b="1" kern="1200" dirty="0" smtClean="0">
                <a:solidFill>
                  <a:schemeClr val="accent1"/>
                </a:solidFill>
                <a:latin typeface="+mn-lt"/>
                <a:ea typeface="ＭＳ Ｐゴシック" charset="0"/>
                <a:cs typeface="ＭＳ Ｐゴシック" charset="0"/>
              </a:defRPr>
            </a:lvl1pPr>
          </a:lstStyle>
          <a:p>
            <a:pPr lvl="0"/>
            <a:r>
              <a:rPr lang="en-US"/>
              <a:t>Edit Master text styles</a:t>
            </a:r>
          </a:p>
        </p:txBody>
      </p:sp>
      <p:sp>
        <p:nvSpPr>
          <p:cNvPr id="20" name="Text Placeholder 131">
            <a:extLst/>
          </p:cNvPr>
          <p:cNvSpPr>
            <a:spLocks noGrp="1"/>
          </p:cNvSpPr>
          <p:nvPr>
            <p:ph type="body" sz="quarter" idx="18"/>
          </p:nvPr>
        </p:nvSpPr>
        <p:spPr>
          <a:xfrm>
            <a:off x="8306264" y="1569937"/>
            <a:ext cx="3359945" cy="560696"/>
          </a:xfrm>
        </p:spPr>
        <p:txBody>
          <a:bodyPr anchor="b" anchorCtr="0"/>
          <a:lstStyle>
            <a:lvl1pPr marL="0" indent="0">
              <a:buNone/>
              <a:defRPr lang="en-US" sz="2400" b="1" kern="1200" dirty="0" smtClean="0">
                <a:solidFill>
                  <a:schemeClr val="accent1"/>
                </a:solidFill>
                <a:latin typeface="+mn-lt"/>
                <a:ea typeface="ＭＳ Ｐゴシック" charset="0"/>
                <a:cs typeface="ＭＳ Ｐゴシック" charset="0"/>
              </a:defRPr>
            </a:lvl1pPr>
          </a:lstStyle>
          <a:p>
            <a:pPr lvl="0"/>
            <a:r>
              <a:rPr lang="en-US"/>
              <a:t>Edit Master text styles</a:t>
            </a:r>
          </a:p>
        </p:txBody>
      </p:sp>
      <p:sp>
        <p:nvSpPr>
          <p:cNvPr id="4" name="Content Placeholder 3">
            <a:extLst/>
          </p:cNvPr>
          <p:cNvSpPr>
            <a:spLocks noGrp="1"/>
          </p:cNvSpPr>
          <p:nvPr>
            <p:ph sz="quarter" idx="19"/>
          </p:nvPr>
        </p:nvSpPr>
        <p:spPr>
          <a:xfrm>
            <a:off x="492125" y="2323016"/>
            <a:ext cx="3359945" cy="3608590"/>
          </a:xfr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
        <p:nvSpPr>
          <p:cNvPr id="6" name="Content Placeholder 5">
            <a:extLst/>
          </p:cNvPr>
          <p:cNvSpPr>
            <a:spLocks noGrp="1"/>
          </p:cNvSpPr>
          <p:nvPr>
            <p:ph sz="quarter" idx="20"/>
          </p:nvPr>
        </p:nvSpPr>
        <p:spPr>
          <a:xfrm>
            <a:off x="4416027" y="2323016"/>
            <a:ext cx="3359548" cy="3608387"/>
          </a:xfr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
        <p:nvSpPr>
          <p:cNvPr id="9" name="Content Placeholder 8">
            <a:extLst/>
          </p:cNvPr>
          <p:cNvSpPr>
            <a:spLocks noGrp="1"/>
          </p:cNvSpPr>
          <p:nvPr>
            <p:ph sz="quarter" idx="21"/>
          </p:nvPr>
        </p:nvSpPr>
        <p:spPr>
          <a:xfrm>
            <a:off x="8306264" y="2323016"/>
            <a:ext cx="3360274" cy="3608387"/>
          </a:xfr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2849707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6" name="Picture Placeholder 5">
            <a:extLst/>
          </p:cNvPr>
          <p:cNvSpPr>
            <a:spLocks noGrp="1"/>
          </p:cNvSpPr>
          <p:nvPr>
            <p:ph type="pic" sz="quarter" idx="17"/>
          </p:nvPr>
        </p:nvSpPr>
        <p:spPr>
          <a:xfrm>
            <a:off x="3354388" y="1671610"/>
            <a:ext cx="2606675" cy="1953683"/>
          </a:xfrm>
        </p:spPr>
        <p:txBody>
          <a:bodyPr/>
          <a:lstStyle>
            <a:lvl1pPr marL="0" indent="0">
              <a:buNone/>
              <a:defRPr/>
            </a:lvl1pPr>
          </a:lstStyle>
          <a:p>
            <a:pPr lvl="0"/>
            <a:r>
              <a:rPr lang="en-US" noProof="0" dirty="0"/>
              <a:t>Click icon to add picture</a:t>
            </a:r>
          </a:p>
        </p:txBody>
      </p:sp>
      <p:sp>
        <p:nvSpPr>
          <p:cNvPr id="104" name="Picture Placeholder 5">
            <a:extLst/>
          </p:cNvPr>
          <p:cNvSpPr>
            <a:spLocks noGrp="1"/>
          </p:cNvSpPr>
          <p:nvPr>
            <p:ph type="pic" sz="quarter" idx="18"/>
          </p:nvPr>
        </p:nvSpPr>
        <p:spPr>
          <a:xfrm>
            <a:off x="3354388" y="3809037"/>
            <a:ext cx="2606675" cy="1953683"/>
          </a:xfrm>
        </p:spPr>
        <p:txBody>
          <a:bodyPr/>
          <a:lstStyle>
            <a:lvl1pPr marL="0" indent="0">
              <a:buNone/>
              <a:defRPr/>
            </a:lvl1pPr>
          </a:lstStyle>
          <a:p>
            <a:pPr lvl="0"/>
            <a:r>
              <a:rPr lang="en-US" noProof="0" dirty="0"/>
              <a:t>Click icon to add picture</a:t>
            </a:r>
          </a:p>
        </p:txBody>
      </p:sp>
      <p:sp>
        <p:nvSpPr>
          <p:cNvPr id="105" name="Picture Placeholder 5">
            <a:extLst/>
          </p:cNvPr>
          <p:cNvSpPr>
            <a:spLocks noGrp="1"/>
          </p:cNvSpPr>
          <p:nvPr>
            <p:ph type="pic" sz="quarter" idx="19"/>
          </p:nvPr>
        </p:nvSpPr>
        <p:spPr>
          <a:xfrm>
            <a:off x="9066213" y="1671610"/>
            <a:ext cx="2606675" cy="1953683"/>
          </a:xfrm>
        </p:spPr>
        <p:txBody>
          <a:bodyPr/>
          <a:lstStyle>
            <a:lvl1pPr marL="0" indent="0">
              <a:buNone/>
              <a:defRPr/>
            </a:lvl1pPr>
          </a:lstStyle>
          <a:p>
            <a:pPr lvl="0"/>
            <a:r>
              <a:rPr lang="en-US" noProof="0" dirty="0"/>
              <a:t>Click icon to add picture</a:t>
            </a:r>
          </a:p>
        </p:txBody>
      </p:sp>
      <p:sp>
        <p:nvSpPr>
          <p:cNvPr id="106" name="Picture Placeholder 5">
            <a:extLst/>
          </p:cNvPr>
          <p:cNvSpPr>
            <a:spLocks noGrp="1"/>
          </p:cNvSpPr>
          <p:nvPr>
            <p:ph type="pic" sz="quarter" idx="20"/>
          </p:nvPr>
        </p:nvSpPr>
        <p:spPr>
          <a:xfrm>
            <a:off x="9066213" y="3809037"/>
            <a:ext cx="2606675" cy="1953683"/>
          </a:xfrm>
        </p:spPr>
        <p:txBody>
          <a:bodyPr/>
          <a:lstStyle>
            <a:lvl1pPr marL="0" indent="0">
              <a:buNone/>
              <a:defRPr/>
            </a:lvl1pPr>
          </a:lstStyle>
          <a:p>
            <a:pPr lvl="0"/>
            <a:r>
              <a:rPr lang="en-US" noProof="0" dirty="0"/>
              <a:t>Click icon to add picture</a:t>
            </a:r>
          </a:p>
        </p:txBody>
      </p:sp>
      <p:sp>
        <p:nvSpPr>
          <p:cNvPr id="14" name="Text Placeholder 7">
            <a:extLst/>
          </p:cNvPr>
          <p:cNvSpPr>
            <a:spLocks noGrp="1"/>
          </p:cNvSpPr>
          <p:nvPr>
            <p:ph type="body" sz="quarter" idx="21"/>
          </p:nvPr>
        </p:nvSpPr>
        <p:spPr>
          <a:xfrm>
            <a:off x="492125" y="1671610"/>
            <a:ext cx="2606675" cy="4086225"/>
          </a:xfrm>
        </p:spPr>
        <p:txBody>
          <a:bodyPr/>
          <a:lstStyle>
            <a:lvl1pPr marL="0" indent="0">
              <a:buNone/>
              <a:defRPr>
                <a:solidFill>
                  <a:srgbClr val="383838"/>
                </a:solidFill>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a:extLst/>
          </p:cNvPr>
          <p:cNvSpPr>
            <a:spLocks noGrp="1"/>
          </p:cNvSpPr>
          <p:nvPr>
            <p:ph type="body" sz="quarter" idx="22"/>
          </p:nvPr>
        </p:nvSpPr>
        <p:spPr>
          <a:xfrm>
            <a:off x="6220216" y="1671610"/>
            <a:ext cx="2606675" cy="4086225"/>
          </a:xfr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276670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7" name="Text Placeholder 2">
            <a:extLst/>
          </p:cNvPr>
          <p:cNvSpPr>
            <a:spLocks noGrp="1"/>
          </p:cNvSpPr>
          <p:nvPr>
            <p:ph idx="1"/>
          </p:nvPr>
        </p:nvSpPr>
        <p:spPr>
          <a:xfrm>
            <a:off x="492789" y="1671612"/>
            <a:ext cx="5467744" cy="4086426"/>
          </a:xfrm>
          <a:prstGeom prst="rect">
            <a:avLst/>
          </a:prstGeo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
        <p:nvSpPr>
          <p:cNvPr id="50" name="Picture Placeholder 5">
            <a:extLst/>
          </p:cNvPr>
          <p:cNvSpPr>
            <a:spLocks noGrp="1"/>
          </p:cNvSpPr>
          <p:nvPr>
            <p:ph type="pic" sz="quarter" idx="17"/>
          </p:nvPr>
        </p:nvSpPr>
        <p:spPr>
          <a:xfrm>
            <a:off x="6211237" y="1671610"/>
            <a:ext cx="5461651" cy="4086427"/>
          </a:xfrm>
        </p:spPr>
        <p:txBody>
          <a:bodyPr/>
          <a:lstStyle>
            <a:lvl1pPr marL="0" indent="0">
              <a:buNone/>
              <a:defRPr/>
            </a:lvl1pPr>
          </a:lstStyle>
          <a:p>
            <a:pPr lvl="0"/>
            <a:r>
              <a:rPr lang="en-US" noProof="0" dirty="0"/>
              <a:t>Click icon to add picture</a:t>
            </a:r>
          </a:p>
        </p:txBody>
      </p:sp>
    </p:spTree>
    <p:extLst>
      <p:ext uri="{BB962C8B-B14F-4D97-AF65-F5344CB8AC3E}">
        <p14:creationId xmlns:p14="http://schemas.microsoft.com/office/powerpoint/2010/main" val="39170604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lvl1pPr>
              <a:defRPr>
                <a:latin typeface="+mn-lt"/>
              </a:defRPr>
            </a:lvl1pPr>
          </a:lstStyle>
          <a:p>
            <a:r>
              <a:rPr lang="en-US"/>
              <a:t>Click to edit Master title style</a:t>
            </a:r>
            <a:endParaRPr lang="en-US" dirty="0"/>
          </a:p>
        </p:txBody>
      </p:sp>
      <p:sp>
        <p:nvSpPr>
          <p:cNvPr id="10" name="Table Placeholder 3">
            <a:extLst/>
          </p:cNvPr>
          <p:cNvSpPr>
            <a:spLocks noGrp="1"/>
          </p:cNvSpPr>
          <p:nvPr>
            <p:ph type="tbl" sz="quarter" idx="13"/>
          </p:nvPr>
        </p:nvSpPr>
        <p:spPr>
          <a:xfrm>
            <a:off x="492789" y="1536022"/>
            <a:ext cx="11180867" cy="4087104"/>
          </a:xfrm>
        </p:spPr>
        <p:txBody>
          <a:bodyPr/>
          <a:lstStyle>
            <a:lvl1pPr marL="0" indent="0">
              <a:buNone/>
              <a:defRPr/>
            </a:lvl1pPr>
          </a:lstStyle>
          <a:p>
            <a:pPr lvl="0"/>
            <a:r>
              <a:rPr lang="en-US" noProof="0" dirty="0"/>
              <a:t>Click icon to add table</a:t>
            </a:r>
          </a:p>
        </p:txBody>
      </p:sp>
    </p:spTree>
    <p:extLst>
      <p:ext uri="{BB962C8B-B14F-4D97-AF65-F5344CB8AC3E}">
        <p14:creationId xmlns:p14="http://schemas.microsoft.com/office/powerpoint/2010/main" val="16776218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7" name="Text Placeholder 2">
            <a:extLst/>
          </p:cNvPr>
          <p:cNvSpPr>
            <a:spLocks noGrp="1"/>
          </p:cNvSpPr>
          <p:nvPr>
            <p:ph idx="1"/>
          </p:nvPr>
        </p:nvSpPr>
        <p:spPr>
          <a:xfrm>
            <a:off x="492125" y="1745884"/>
            <a:ext cx="11180867" cy="4087104"/>
          </a:xfrm>
          <a:prstGeom prst="rect">
            <a:avLst/>
          </a:prstGeom>
        </p:spPr>
        <p:txBody>
          <a:bodyPr/>
          <a:lstStyle>
            <a:lvl1pPr marL="0" indent="0">
              <a:buNone/>
              <a:defRPr>
                <a:solidFill>
                  <a:srgbClr val="383838"/>
                </a:solidFill>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57317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957000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5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9191A9FE-449B-4D65-A314-B50D80F2247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1384F5AA-5239-4357-B200-8BEED4FBA13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97E2E261-7BED-4DD4-B009-2B25A53A4EBF}"/>
              </a:ext>
            </a:extLst>
          </p:cNvPr>
          <p:cNvSpPr txBox="1">
            <a:spLocks/>
          </p:cNvSpPr>
          <p:nvPr userDrawn="1"/>
        </p:nvSpPr>
        <p:spPr bwMode="auto">
          <a:xfrm>
            <a:off x="5016500" y="137477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rgbClr val="7F7F7F"/>
              </a:solidFill>
              <a:cs typeface="ＭＳ Ｐゴシック" charset="0"/>
            </a:endParaRPr>
          </a:p>
        </p:txBody>
      </p:sp>
      <p:sp>
        <p:nvSpPr>
          <p:cNvPr id="10" name="Subtitle 2">
            <a:extLst>
              <a:ext uri="{FF2B5EF4-FFF2-40B4-BE49-F238E27FC236}">
                <a16:creationId xmlns:a16="http://schemas.microsoft.com/office/drawing/2014/main" id="{853851FE-FFF1-472C-AEC9-BE3EC0DF692A}"/>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bg1"/>
              </a:solidFill>
              <a:cs typeface="ＭＳ Ｐゴシック" charset="0"/>
            </a:endParaRPr>
          </a:p>
        </p:txBody>
      </p:sp>
      <p:sp>
        <p:nvSpPr>
          <p:cNvPr id="11" name="Rectangle 10">
            <a:extLst>
              <a:ext uri="{FF2B5EF4-FFF2-40B4-BE49-F238E27FC236}">
                <a16:creationId xmlns:a16="http://schemas.microsoft.com/office/drawing/2014/main" id="{07133448-B5CA-4850-92E8-804B482259E3}"/>
              </a:ext>
            </a:extLst>
          </p:cNvPr>
          <p:cNvSpPr/>
          <p:nvPr userDrawn="1"/>
        </p:nvSpPr>
        <p:spPr>
          <a:xfrm>
            <a:off x="3413125" y="4835525"/>
            <a:ext cx="4778375"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EA04FC3D-FE02-4FF4-BA44-4FA201FDC89D}"/>
              </a:ext>
            </a:extLst>
          </p:cNvPr>
          <p:cNvSpPr/>
          <p:nvPr userDrawn="1"/>
        </p:nvSpPr>
        <p:spPr>
          <a:xfrm rot="5400000">
            <a:off x="9608344" y="4369594"/>
            <a:ext cx="955675" cy="379888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41B1EEB9-F737-43CE-9DAF-FD651FCF17F4}"/>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DB146E33-F9AB-4720-97B5-DC431CB6E5F2}"/>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dirty="0">
              <a:solidFill>
                <a:schemeClr val="tx2"/>
              </a:solidFill>
            </a:endParaRPr>
          </a:p>
        </p:txBody>
      </p:sp>
      <p:sp>
        <p:nvSpPr>
          <p:cNvPr id="15" name="TextBox 20">
            <a:extLst>
              <a:ext uri="{FF2B5EF4-FFF2-40B4-BE49-F238E27FC236}">
                <a16:creationId xmlns:a16="http://schemas.microsoft.com/office/drawing/2014/main" id="{B1371B1D-E5D0-498C-9B3E-67F1875CD528}"/>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16" name="Picture 16">
            <a:extLst>
              <a:ext uri="{FF2B5EF4-FFF2-40B4-BE49-F238E27FC236}">
                <a16:creationId xmlns:a16="http://schemas.microsoft.com/office/drawing/2014/main" id="{48B9274A-2385-4BAC-AD9B-101FD86C1BD2}"/>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8050" y="1209675"/>
            <a:ext cx="22447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a:extLst/>
          </p:cNvPr>
          <p:cNvSpPr>
            <a:spLocks noGrp="1"/>
          </p:cNvSpPr>
          <p:nvPr>
            <p:ph type="body" sz="quarter" idx="12"/>
          </p:nvPr>
        </p:nvSpPr>
        <p:spPr>
          <a:xfrm>
            <a:off x="6649606" y="595808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649606" y="626796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6" name="Title 1">
            <a:extLst/>
          </p:cNvPr>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8" name="Text Placeholder 3"/>
          <p:cNvSpPr>
            <a:spLocks noGrp="1"/>
          </p:cNvSpPr>
          <p:nvPr>
            <p:ph type="body" sz="quarter" idx="14"/>
          </p:nvPr>
        </p:nvSpPr>
        <p:spPr>
          <a:xfrm>
            <a:off x="7426906" y="1652709"/>
            <a:ext cx="4268207" cy="289871"/>
          </a:xfrm>
        </p:spPr>
        <p:txBody>
          <a:bodyPr/>
          <a:lstStyle>
            <a:lvl1pPr algn="r">
              <a:defRPr sz="2400" baseline="0">
                <a:solidFill>
                  <a:schemeClr val="bg1"/>
                </a:solidFill>
              </a:defRPr>
            </a:lvl1pPr>
          </a:lstStyle>
          <a:p>
            <a:pPr lvl="0"/>
            <a:r>
              <a:rPr lang="en-US"/>
              <a:t>Edit Master text styles</a:t>
            </a:r>
          </a:p>
        </p:txBody>
      </p:sp>
      <p:sp>
        <p:nvSpPr>
          <p:cNvPr id="17" name="Subtitle 2">
            <a:extLst/>
          </p:cNvPr>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25929336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TextBox 26">
            <a:extLst>
              <a:ext uri="{FF2B5EF4-FFF2-40B4-BE49-F238E27FC236}">
                <a16:creationId xmlns:a16="http://schemas.microsoft.com/office/drawing/2014/main" id="{A2A34492-F104-49D9-B2A8-5887D4BE4189}"/>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70E07034-B01E-4995-A0AB-E9D06DC28C30}"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pic>
        <p:nvPicPr>
          <p:cNvPr id="3" name="Picture 8">
            <a:extLst>
              <a:ext uri="{FF2B5EF4-FFF2-40B4-BE49-F238E27FC236}">
                <a16:creationId xmlns:a16="http://schemas.microsoft.com/office/drawing/2014/main" id="{ECC54FFF-040E-4293-A78C-D12026DB661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69325" y="2768600"/>
            <a:ext cx="1911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274C27F2-5006-428E-B404-DFA19F59A57A}"/>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3D584DE2-3A9D-4119-8B84-79386FA94C59}" type="slidenum">
              <a:rPr lang="en-US" altLang="en-US" sz="1000" smtClean="0">
                <a:solidFill>
                  <a:schemeClr val="bg1"/>
                </a:solidFill>
              </a:rPr>
              <a:pPr eaLnBrk="1" hangingPunct="1">
                <a:lnSpc>
                  <a:spcPct val="90000"/>
                </a:lnSpc>
                <a:spcAft>
                  <a:spcPts val="600"/>
                </a:spcAft>
                <a:buFont typeface="Arial" charset="0"/>
                <a:buNone/>
                <a:defRPr/>
              </a:pPr>
              <a:t>‹#›</a:t>
            </a:fld>
            <a:endParaRPr lang="en-US" altLang="en-US" sz="1000" dirty="0">
              <a:solidFill>
                <a:schemeClr val="bg1"/>
              </a:solidFill>
            </a:endParaRPr>
          </a:p>
        </p:txBody>
      </p:sp>
      <p:sp>
        <p:nvSpPr>
          <p:cNvPr id="5" name="Rectangle 4">
            <a:extLst>
              <a:ext uri="{FF2B5EF4-FFF2-40B4-BE49-F238E27FC236}">
                <a16:creationId xmlns:a16="http://schemas.microsoft.com/office/drawing/2014/main" id="{45EF4A43-763A-4A78-98FA-A857C8AEB631}"/>
              </a:ext>
            </a:extLst>
          </p:cNvPr>
          <p:cNvSpPr>
            <a:spLocks noChangeArrowheads="1"/>
          </p:cNvSpPr>
          <p:nvPr userDrawn="1"/>
        </p:nvSpPr>
        <p:spPr bwMode="auto">
          <a:xfrm>
            <a:off x="1344613" y="944563"/>
            <a:ext cx="4403725" cy="481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defRPr/>
            </a:pPr>
            <a:r>
              <a:rPr lang="en-US" altLang="en-US" sz="3700" dirty="0">
                <a:solidFill>
                  <a:schemeClr val="bg1"/>
                </a:solidFill>
              </a:rPr>
              <a:t>Thank You!</a:t>
            </a:r>
          </a:p>
          <a:p>
            <a:pPr>
              <a:defRPr/>
            </a:pPr>
            <a:r>
              <a:rPr lang="en-US" altLang="en-US" sz="3700" dirty="0">
                <a:solidFill>
                  <a:schemeClr val="bg1"/>
                </a:solidFill>
              </a:rPr>
              <a:t>Danke!</a:t>
            </a:r>
          </a:p>
          <a:p>
            <a:pPr>
              <a:defRPr/>
            </a:pPr>
            <a:r>
              <a:rPr lang="en-US" altLang="en-US" sz="3700" dirty="0">
                <a:solidFill>
                  <a:schemeClr val="bg1"/>
                </a:solidFill>
              </a:rPr>
              <a:t>Merci!</a:t>
            </a:r>
          </a:p>
          <a:p>
            <a:pPr>
              <a:defRPr/>
            </a:pPr>
            <a:r>
              <a:rPr lang="en-US" altLang="en-US" sz="3700" dirty="0">
                <a:solidFill>
                  <a:schemeClr val="bg1"/>
                </a:solidFill>
              </a:rPr>
              <a:t>谢谢!</a:t>
            </a:r>
          </a:p>
          <a:p>
            <a:pPr>
              <a:defRPr/>
            </a:pPr>
            <a:r>
              <a:rPr lang="en-US" altLang="en-US" sz="3700" dirty="0">
                <a:solidFill>
                  <a:schemeClr val="bg1"/>
                </a:solidFill>
              </a:rPr>
              <a:t>ありがとう!</a:t>
            </a:r>
          </a:p>
          <a:p>
            <a:pPr>
              <a:defRPr/>
            </a:pPr>
            <a:r>
              <a:rPr lang="en-US" altLang="en-US" sz="3700" dirty="0">
                <a:solidFill>
                  <a:schemeClr val="bg1"/>
                </a:solidFill>
              </a:rPr>
              <a:t>Gracias!</a:t>
            </a:r>
          </a:p>
          <a:p>
            <a:pPr>
              <a:defRPr/>
            </a:pPr>
            <a:r>
              <a:rPr lang="en-US" altLang="en-US" sz="3700" dirty="0">
                <a:solidFill>
                  <a:schemeClr val="bg1"/>
                </a:solidFill>
              </a:rPr>
              <a:t>Kiitos!</a:t>
            </a:r>
          </a:p>
          <a:p>
            <a:pPr>
              <a:defRPr/>
            </a:pPr>
            <a:r>
              <a:rPr lang="ko-KR" altLang="en-US" b="1" dirty="0">
                <a:solidFill>
                  <a:schemeClr val="bg1"/>
                </a:solidFill>
              </a:rPr>
              <a:t>감사합니다</a:t>
            </a:r>
            <a:endParaRPr lang="ko-KR" altLang="en-US" dirty="0">
              <a:solidFill>
                <a:schemeClr val="bg1"/>
              </a:solidFill>
            </a:endParaRPr>
          </a:p>
          <a:p>
            <a:pPr>
              <a:defRPr/>
            </a:pPr>
            <a:r>
              <a:rPr lang="hi-IN" dirty="0">
                <a:solidFill>
                  <a:schemeClr val="bg1"/>
                </a:solidFill>
              </a:rPr>
              <a:t>धन्यवाद</a:t>
            </a:r>
          </a:p>
        </p:txBody>
      </p:sp>
      <p:sp>
        <p:nvSpPr>
          <p:cNvPr id="6" name="Rectangle 5">
            <a:extLst>
              <a:ext uri="{FF2B5EF4-FFF2-40B4-BE49-F238E27FC236}">
                <a16:creationId xmlns:a16="http://schemas.microsoft.com/office/drawing/2014/main" id="{9EE0DEA7-43E8-4E8B-BF3B-ECDD1789EFD8}"/>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sp>
        <p:nvSpPr>
          <p:cNvPr id="7" name="TextBox 20">
            <a:extLst>
              <a:ext uri="{FF2B5EF4-FFF2-40B4-BE49-F238E27FC236}">
                <a16:creationId xmlns:a16="http://schemas.microsoft.com/office/drawing/2014/main" id="{EDCEC421-DC18-4F4D-908C-1BDA875A15E8}"/>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spTree>
    <p:extLst>
      <p:ext uri="{BB962C8B-B14F-4D97-AF65-F5344CB8AC3E}">
        <p14:creationId xmlns:p14="http://schemas.microsoft.com/office/powerpoint/2010/main" val="28983985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p:bgPr>
        <a:solidFill>
          <a:schemeClr val="accent1"/>
        </a:solidFill>
        <a:effectLst/>
      </p:bgPr>
    </p:bg>
    <p:spTree>
      <p:nvGrpSpPr>
        <p:cNvPr id="1" name=""/>
        <p:cNvGrpSpPr/>
        <p:nvPr/>
      </p:nvGrpSpPr>
      <p:grpSpPr>
        <a:xfrm>
          <a:off x="0" y="0"/>
          <a:ext cx="0" cy="0"/>
          <a:chOff x="0" y="0"/>
          <a:chExt cx="0" cy="0"/>
        </a:xfrm>
      </p:grpSpPr>
      <p:sp>
        <p:nvSpPr>
          <p:cNvPr id="2" name="TextBox 26">
            <a:extLst>
              <a:ext uri="{FF2B5EF4-FFF2-40B4-BE49-F238E27FC236}">
                <a16:creationId xmlns:a16="http://schemas.microsoft.com/office/drawing/2014/main" id="{60469B51-4F41-474D-899C-9101B8E89B06}"/>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D3C19EB0-1FB8-4B0E-97A7-851B376C9AFB}"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3" name="TextBox 2">
            <a:extLst>
              <a:ext uri="{FF2B5EF4-FFF2-40B4-BE49-F238E27FC236}">
                <a16:creationId xmlns:a16="http://schemas.microsoft.com/office/drawing/2014/main" id="{310E89F6-8B1D-440B-A606-D6472285A2D4}"/>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94E6D76A-D4FF-448C-95E1-0684FC86836B}" type="slidenum">
              <a:rPr lang="en-US" altLang="en-US" sz="1000" smtClean="0">
                <a:solidFill>
                  <a:schemeClr val="bg1"/>
                </a:solidFill>
              </a:rPr>
              <a:pPr eaLnBrk="1" hangingPunct="1">
                <a:lnSpc>
                  <a:spcPct val="90000"/>
                </a:lnSpc>
                <a:spcAft>
                  <a:spcPts val="600"/>
                </a:spcAft>
                <a:buFont typeface="Arial" charset="0"/>
                <a:buNone/>
                <a:defRPr/>
              </a:pPr>
              <a:t>‹#›</a:t>
            </a:fld>
            <a:endParaRPr lang="en-US" altLang="en-US" sz="1000" dirty="0">
              <a:solidFill>
                <a:schemeClr val="bg1"/>
              </a:solidFill>
            </a:endParaRPr>
          </a:p>
        </p:txBody>
      </p:sp>
      <p:sp>
        <p:nvSpPr>
          <p:cNvPr id="4" name="Rectangle 3">
            <a:extLst>
              <a:ext uri="{FF2B5EF4-FFF2-40B4-BE49-F238E27FC236}">
                <a16:creationId xmlns:a16="http://schemas.microsoft.com/office/drawing/2014/main" id="{5AAB441B-C53F-49CC-9D00-D557A10A485D}"/>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sp>
        <p:nvSpPr>
          <p:cNvPr id="5" name="TextBox 20">
            <a:extLst>
              <a:ext uri="{FF2B5EF4-FFF2-40B4-BE49-F238E27FC236}">
                <a16:creationId xmlns:a16="http://schemas.microsoft.com/office/drawing/2014/main" id="{A67728C3-36B0-449B-A0E3-6FDE16164B47}"/>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sp>
        <p:nvSpPr>
          <p:cNvPr id="6" name="Rectangle 5">
            <a:extLst>
              <a:ext uri="{FF2B5EF4-FFF2-40B4-BE49-F238E27FC236}">
                <a16:creationId xmlns:a16="http://schemas.microsoft.com/office/drawing/2014/main" id="{0B3A1922-DC94-4C4E-B0EB-A17F59FA8DB3}"/>
              </a:ext>
            </a:extLst>
          </p:cNvPr>
          <p:cNvSpPr>
            <a:spLocks noChangeArrowheads="1"/>
          </p:cNvSpPr>
          <p:nvPr userDrawn="1"/>
        </p:nvSpPr>
        <p:spPr bwMode="auto">
          <a:xfrm>
            <a:off x="728663" y="4800600"/>
            <a:ext cx="54324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a:defRPr/>
            </a:pPr>
            <a:r>
              <a:rPr lang="en-US" altLang="x-none" sz="1200" dirty="0">
                <a:solidFill>
                  <a:schemeClr val="bg1"/>
                </a:solidFill>
              </a:rPr>
              <a:t>The Arm trademarks featured in this presentation are registered trademarks or trademarks of Arm Limited (or its subsidiaries) in the US and/or elsewhere.  All rights reserved.  All other marks featured may be trademarks of their respective owners.</a:t>
            </a:r>
          </a:p>
          <a:p>
            <a:pPr>
              <a:defRPr/>
            </a:pPr>
            <a:br>
              <a:rPr lang="en-US" altLang="x-none" sz="1200" dirty="0">
                <a:solidFill>
                  <a:schemeClr val="bg1"/>
                </a:solidFill>
              </a:rPr>
            </a:br>
            <a:r>
              <a:rPr lang="en-US" altLang="x-none" sz="1200" dirty="0">
                <a:solidFill>
                  <a:schemeClr val="bg1"/>
                </a:solidFill>
              </a:rPr>
              <a:t>www.arm.com/company/policies/trademarks</a:t>
            </a:r>
          </a:p>
        </p:txBody>
      </p:sp>
      <p:pic>
        <p:nvPicPr>
          <p:cNvPr id="7" name="Picture 12">
            <a:extLst>
              <a:ext uri="{FF2B5EF4-FFF2-40B4-BE49-F238E27FC236}">
                <a16:creationId xmlns:a16="http://schemas.microsoft.com/office/drawing/2014/main" id="{4CAEB61F-5C5B-402E-A3C9-0F328A3DB53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69325" y="2768600"/>
            <a:ext cx="1911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74293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ubtitle and Content alternat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A71E09E-E80A-4DB6-BC16-53731D379FC7}"/>
              </a:ext>
            </a:extLst>
          </p:cNvPr>
          <p:cNvSpPr/>
          <p:nvPr userDrawn="1"/>
        </p:nvSpPr>
        <p:spPr>
          <a:xfrm>
            <a:off x="0"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sp>
        <p:nvSpPr>
          <p:cNvPr id="6" name="Rectangle 5">
            <a:extLst>
              <a:ext uri="{FF2B5EF4-FFF2-40B4-BE49-F238E27FC236}">
                <a16:creationId xmlns:a16="http://schemas.microsoft.com/office/drawing/2014/main" id="{BA9D7E58-0873-4139-BEC0-EB7B3BB161D2}"/>
              </a:ext>
            </a:extLst>
          </p:cNvPr>
          <p:cNvSpPr/>
          <p:nvPr userDrawn="1"/>
        </p:nvSpPr>
        <p:spPr>
          <a:xfrm>
            <a:off x="-15875"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pic>
        <p:nvPicPr>
          <p:cNvPr id="9" name="Picture 8">
            <a:extLst>
              <a:ext uri="{FF2B5EF4-FFF2-40B4-BE49-F238E27FC236}">
                <a16:creationId xmlns:a16="http://schemas.microsoft.com/office/drawing/2014/main" id="{4A591610-CC17-4969-8433-050E55D9449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182461" y="5720754"/>
            <a:ext cx="5800089" cy="1137247"/>
          </a:xfrm>
          <a:custGeom>
            <a:avLst/>
            <a:gdLst>
              <a:gd name="connsiteX0" fmla="*/ 1969769 w 5800089"/>
              <a:gd name="connsiteY0" fmla="*/ 0 h 1137247"/>
              <a:gd name="connsiteX1" fmla="*/ 5800089 w 5800089"/>
              <a:gd name="connsiteY1" fmla="*/ 0 h 1137247"/>
              <a:gd name="connsiteX2" fmla="*/ 3830319 w 5800089"/>
              <a:gd name="connsiteY2" fmla="*/ 1137247 h 1137247"/>
              <a:gd name="connsiteX3" fmla="*/ 0 w 5800089"/>
              <a:gd name="connsiteY3" fmla="*/ 1137247 h 1137247"/>
            </a:gdLst>
            <a:ahLst/>
            <a:cxnLst>
              <a:cxn ang="0">
                <a:pos x="connsiteX0" y="connsiteY0"/>
              </a:cxn>
              <a:cxn ang="0">
                <a:pos x="connsiteX1" y="connsiteY1"/>
              </a:cxn>
              <a:cxn ang="0">
                <a:pos x="connsiteX2" y="connsiteY2"/>
              </a:cxn>
              <a:cxn ang="0">
                <a:pos x="connsiteX3" y="connsiteY3"/>
              </a:cxn>
            </a:cxnLst>
            <a:rect l="l" t="t" r="r" b="b"/>
            <a:pathLst>
              <a:path w="5800089" h="1137247">
                <a:moveTo>
                  <a:pt x="1969769" y="0"/>
                </a:moveTo>
                <a:lnTo>
                  <a:pt x="5800089" y="0"/>
                </a:lnTo>
                <a:lnTo>
                  <a:pt x="3830319" y="1137247"/>
                </a:lnTo>
                <a:lnTo>
                  <a:pt x="0" y="1137247"/>
                </a:lnTo>
                <a:close/>
              </a:path>
            </a:pathLst>
          </a:custGeom>
        </p:spPr>
      </p:pic>
      <p:sp>
        <p:nvSpPr>
          <p:cNvPr id="2" name="Title 1">
            <a:extLst/>
          </p:cNvPr>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7"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bg1"/>
                </a:solidFill>
              </a:defRPr>
            </a:lvl1pPr>
          </a:lstStyle>
          <a:p>
            <a:pPr lvl="0"/>
            <a:r>
              <a:rPr lang="en-US"/>
              <a:t>Edit Master text styles</a:t>
            </a:r>
          </a:p>
        </p:txBody>
      </p:sp>
      <p:sp>
        <p:nvSpPr>
          <p:cNvPr id="8" name="Text Placeholder 2">
            <a:extLst/>
          </p:cNvPr>
          <p:cNvSpPr>
            <a:spLocks noGrp="1"/>
          </p:cNvSpPr>
          <p:nvPr>
            <p:ph idx="1"/>
          </p:nvPr>
        </p:nvSpPr>
        <p:spPr>
          <a:xfrm>
            <a:off x="490435" y="1666160"/>
            <a:ext cx="11180867" cy="3619578"/>
          </a:xfrm>
          <a:prstGeom prst="rect">
            <a:avLst/>
          </a:prstGeom>
        </p:spPr>
        <p:txBody>
          <a:bodyPr/>
          <a:lstStyle>
            <a:lvl1pPr marL="0" indent="0">
              <a:buNone/>
              <a:defRPr>
                <a:solidFill>
                  <a:srgbClr val="93E5FF"/>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725885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6563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6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881F7329-72E1-410D-B159-CAFFC8A65DAC}"/>
              </a:ext>
            </a:extLst>
          </p:cNvPr>
          <p:cNvPicPr>
            <a:picLocks noChangeAspect="1"/>
          </p:cNvPicPr>
          <p:nvPr userDrawn="1"/>
        </p:nvPicPr>
        <p:blipFill>
          <a:blip r:embed="rId2">
            <a:extLst>
              <a:ext uri="{28A0092B-C50C-407E-A947-70E740481C1C}">
                <a14:useLocalDpi xmlns:a14="http://schemas.microsoft.com/office/drawing/2010/main" val="0"/>
              </a:ext>
            </a:extLst>
          </a:blip>
          <a:srcRect t="-2"/>
          <a:stretch>
            <a:fillRect/>
          </a:stretch>
        </p:blipFill>
        <p:spPr bwMode="auto">
          <a:xfrm>
            <a:off x="0" y="0"/>
            <a:ext cx="122253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6671FFD2-62DD-44F2-B7FC-C1C9E1E92FA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32E4E07A-6819-4C29-BF28-4F83F8BD2D4B}"/>
              </a:ext>
            </a:extLst>
          </p:cNvPr>
          <p:cNvSpPr txBox="1">
            <a:spLocks/>
          </p:cNvSpPr>
          <p:nvPr userDrawn="1"/>
        </p:nvSpPr>
        <p:spPr bwMode="auto">
          <a:xfrm>
            <a:off x="5016500" y="137477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rgbClr val="7F7F7F"/>
              </a:solidFill>
              <a:cs typeface="ＭＳ Ｐゴシック" charset="0"/>
            </a:endParaRPr>
          </a:p>
        </p:txBody>
      </p:sp>
      <p:sp>
        <p:nvSpPr>
          <p:cNvPr id="10" name="Subtitle 2">
            <a:extLst>
              <a:ext uri="{FF2B5EF4-FFF2-40B4-BE49-F238E27FC236}">
                <a16:creationId xmlns:a16="http://schemas.microsoft.com/office/drawing/2014/main" id="{3D57E3AF-04F8-4E7D-9BA5-B48233D16A5F}"/>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bg1"/>
              </a:solidFill>
              <a:cs typeface="ＭＳ Ｐゴシック" charset="0"/>
            </a:endParaRPr>
          </a:p>
        </p:txBody>
      </p:sp>
      <p:sp>
        <p:nvSpPr>
          <p:cNvPr id="11" name="Rectangle 10">
            <a:extLst>
              <a:ext uri="{FF2B5EF4-FFF2-40B4-BE49-F238E27FC236}">
                <a16:creationId xmlns:a16="http://schemas.microsoft.com/office/drawing/2014/main" id="{497630BA-F687-4796-8386-5F084C22C874}"/>
              </a:ext>
            </a:extLst>
          </p:cNvPr>
          <p:cNvSpPr/>
          <p:nvPr userDrawn="1"/>
        </p:nvSpPr>
        <p:spPr>
          <a:xfrm>
            <a:off x="3413125" y="4835525"/>
            <a:ext cx="4778375"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684A0690-E005-4537-A292-DD859965222C}"/>
              </a:ext>
            </a:extLst>
          </p:cNvPr>
          <p:cNvSpPr/>
          <p:nvPr userDrawn="1"/>
        </p:nvSpPr>
        <p:spPr>
          <a:xfrm rot="5400000">
            <a:off x="9608344" y="4369594"/>
            <a:ext cx="955675" cy="379888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389C8DAB-6E80-43C8-B1D5-92781A9333B3}"/>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A06BBFBC-AD83-46C6-8A92-1A6C7DF2B428}"/>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dirty="0">
              <a:solidFill>
                <a:schemeClr val="tx2"/>
              </a:solidFill>
            </a:endParaRPr>
          </a:p>
        </p:txBody>
      </p:sp>
      <p:sp>
        <p:nvSpPr>
          <p:cNvPr id="15" name="TextBox 20">
            <a:extLst>
              <a:ext uri="{FF2B5EF4-FFF2-40B4-BE49-F238E27FC236}">
                <a16:creationId xmlns:a16="http://schemas.microsoft.com/office/drawing/2014/main" id="{6B75FFE4-11B1-46BA-8330-0110FEFE81FB}"/>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16" name="Picture 16">
            <a:extLst>
              <a:ext uri="{FF2B5EF4-FFF2-40B4-BE49-F238E27FC236}">
                <a16:creationId xmlns:a16="http://schemas.microsoft.com/office/drawing/2014/main" id="{225A10BD-84F3-4666-BF7A-4853183B66FE}"/>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a:extLst/>
          </p:cNvPr>
          <p:cNvSpPr>
            <a:spLocks noGrp="1"/>
          </p:cNvSpPr>
          <p:nvPr>
            <p:ph type="body" sz="quarter" idx="12"/>
          </p:nvPr>
        </p:nvSpPr>
        <p:spPr>
          <a:xfrm>
            <a:off x="6649606" y="595808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649606" y="626796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6" name="Title 1">
            <a:extLst/>
          </p:cNvPr>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8" name="Text Placeholder 3"/>
          <p:cNvSpPr>
            <a:spLocks noGrp="1"/>
          </p:cNvSpPr>
          <p:nvPr>
            <p:ph type="body" sz="quarter" idx="14"/>
          </p:nvPr>
        </p:nvSpPr>
        <p:spPr>
          <a:xfrm>
            <a:off x="7426906" y="1652709"/>
            <a:ext cx="4268207" cy="289871"/>
          </a:xfrm>
        </p:spPr>
        <p:txBody>
          <a:bodyPr/>
          <a:lstStyle>
            <a:lvl1pPr algn="r">
              <a:defRPr sz="2400" baseline="0">
                <a:solidFill>
                  <a:schemeClr val="bg1"/>
                </a:solidFill>
              </a:defRPr>
            </a:lvl1pPr>
          </a:lstStyle>
          <a:p>
            <a:pPr lvl="0"/>
            <a:r>
              <a:rPr lang="en-US"/>
              <a:t>Edit Master text styles</a:t>
            </a:r>
          </a:p>
        </p:txBody>
      </p:sp>
      <p:sp>
        <p:nvSpPr>
          <p:cNvPr id="20" name="Subtitle 2">
            <a:extLst/>
          </p:cNvPr>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3954915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0_Title Slide">
    <p:bg>
      <p:bgPr>
        <a:solidFill>
          <a:schemeClr val="accent1"/>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D86ACCD9-F471-43BC-B77A-0C37A0363EEF}"/>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tx2"/>
              </a:solidFill>
              <a:cs typeface="ＭＳ Ｐゴシック" charset="0"/>
            </a:endParaRPr>
          </a:p>
        </p:txBody>
      </p:sp>
      <p:sp>
        <p:nvSpPr>
          <p:cNvPr id="8" name="TextBox 20">
            <a:extLst>
              <a:ext uri="{FF2B5EF4-FFF2-40B4-BE49-F238E27FC236}">
                <a16:creationId xmlns:a16="http://schemas.microsoft.com/office/drawing/2014/main" id="{5B1BEE8E-C9DD-4507-ABC1-BE5E4AA64E08}"/>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9" name="Picture 9">
            <a:extLst>
              <a:ext uri="{FF2B5EF4-FFF2-40B4-BE49-F238E27FC236}">
                <a16:creationId xmlns:a16="http://schemas.microsoft.com/office/drawing/2014/main" id="{ED085226-B7FC-4237-9307-87DDA9C6ACC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itle 1">
            <a:extLst/>
          </p:cNvPr>
          <p:cNvSpPr>
            <a:spLocks noGrp="1"/>
          </p:cNvSpPr>
          <p:nvPr>
            <p:ph type="title"/>
          </p:nvPr>
        </p:nvSpPr>
        <p:spPr>
          <a:xfrm>
            <a:off x="6294006" y="2057639"/>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0" name="Subtitle 2">
            <a:extLst/>
          </p:cNvPr>
          <p:cNvSpPr>
            <a:spLocks noGrp="1"/>
          </p:cNvSpPr>
          <p:nvPr>
            <p:ph type="subTitle" idx="1"/>
          </p:nvPr>
        </p:nvSpPr>
        <p:spPr>
          <a:xfrm>
            <a:off x="6298735" y="3671282"/>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
        <p:nvSpPr>
          <p:cNvPr id="21" name="Text Placeholder 28">
            <a:extLst/>
          </p:cNvPr>
          <p:cNvSpPr>
            <a:spLocks noGrp="1"/>
          </p:cNvSpPr>
          <p:nvPr>
            <p:ph type="body" sz="quarter" idx="12"/>
          </p:nvPr>
        </p:nvSpPr>
        <p:spPr>
          <a:xfrm>
            <a:off x="6294006" y="5562481"/>
            <a:ext cx="5041572" cy="239159"/>
          </a:xfrm>
        </p:spPr>
        <p:txBody>
          <a:bodyPr/>
          <a:lstStyle>
            <a:lvl1pPr algn="r">
              <a:spcAft>
                <a:spcPts val="600"/>
              </a:spcAft>
              <a:defRPr sz="16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294006" y="5872361"/>
            <a:ext cx="5041572" cy="239159"/>
          </a:xfrm>
        </p:spPr>
        <p:txBody>
          <a:bodyPr/>
          <a:lstStyle>
            <a:lvl1pPr algn="r">
              <a:spcAft>
                <a:spcPts val="600"/>
              </a:spcAft>
              <a:defRPr sz="1600">
                <a:solidFill>
                  <a:schemeClr val="bg1"/>
                </a:solidFill>
              </a:defRPr>
            </a:lvl1pPr>
          </a:lstStyle>
          <a:p>
            <a:pPr lvl="0"/>
            <a:r>
              <a:rPr lang="en-US"/>
              <a:t>Edit Master text styles</a:t>
            </a:r>
          </a:p>
        </p:txBody>
      </p:sp>
      <p:sp>
        <p:nvSpPr>
          <p:cNvPr id="23" name="Text Placeholder 3"/>
          <p:cNvSpPr>
            <a:spLocks noGrp="1"/>
          </p:cNvSpPr>
          <p:nvPr>
            <p:ph type="body" sz="quarter" idx="14"/>
          </p:nvPr>
        </p:nvSpPr>
        <p:spPr>
          <a:xfrm>
            <a:off x="7071306" y="1639338"/>
            <a:ext cx="4268207" cy="289871"/>
          </a:xfrm>
        </p:spPr>
        <p:txBody>
          <a:bodyPr/>
          <a:lstStyle>
            <a:lvl1pPr algn="r">
              <a:defRPr sz="2400" baseline="0">
                <a:solidFill>
                  <a:schemeClr val="bg1"/>
                </a:solidFill>
              </a:defRPr>
            </a:lvl1pPr>
          </a:lstStyle>
          <a:p>
            <a:pPr lvl="0"/>
            <a:r>
              <a:rPr lang="en-US"/>
              <a:t>Edit Master text styles</a:t>
            </a:r>
          </a:p>
        </p:txBody>
      </p:sp>
    </p:spTree>
    <p:extLst>
      <p:ext uri="{BB962C8B-B14F-4D97-AF65-F5344CB8AC3E}">
        <p14:creationId xmlns:p14="http://schemas.microsoft.com/office/powerpoint/2010/main" val="3146543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_Title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EF15EA80-6A97-4306-A565-A598BFCD4C2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25508CEF-5483-4725-B847-F2F3C9C3A99C}"/>
              </a:ext>
            </a:extLst>
          </p:cNvPr>
          <p:cNvSpPr/>
          <p:nvPr userDrawn="1"/>
        </p:nvSpPr>
        <p:spPr>
          <a:xfrm>
            <a:off x="9145588" y="0"/>
            <a:ext cx="94456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F4D455E4-5A73-4DDA-B182-EC48A76868CF}"/>
              </a:ext>
            </a:extLst>
          </p:cNvPr>
          <p:cNvSpPr/>
          <p:nvPr userDrawn="1"/>
        </p:nvSpPr>
        <p:spPr>
          <a:xfrm rot="5400000">
            <a:off x="5618956" y="-781843"/>
            <a:ext cx="954087" cy="12192000"/>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pic>
        <p:nvPicPr>
          <p:cNvPr id="6" name="Picture 10">
            <a:extLst>
              <a:ext uri="{FF2B5EF4-FFF2-40B4-BE49-F238E27FC236}">
                <a16:creationId xmlns:a16="http://schemas.microsoft.com/office/drawing/2014/main" id="{40586515-A17C-43AB-93C1-E92185BB050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20">
            <a:extLst>
              <a:ext uri="{FF2B5EF4-FFF2-40B4-BE49-F238E27FC236}">
                <a16:creationId xmlns:a16="http://schemas.microsoft.com/office/drawing/2014/main" id="{6972167F-6CB3-4785-B2B2-AD65609A7955}"/>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sp>
        <p:nvSpPr>
          <p:cNvPr id="10" name="Text Placeholder 3"/>
          <p:cNvSpPr>
            <a:spLocks noGrp="1"/>
          </p:cNvSpPr>
          <p:nvPr>
            <p:ph type="body" sz="quarter" idx="10"/>
          </p:nvPr>
        </p:nvSpPr>
        <p:spPr>
          <a:xfrm>
            <a:off x="884817" y="219191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1095200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_Title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D4D25FBE-48A0-4F3D-AC55-357CA1A98B0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6EB17126-C2D4-4E6B-B84A-8123291ABB4F}"/>
              </a:ext>
            </a:extLst>
          </p:cNvPr>
          <p:cNvSpPr/>
          <p:nvPr userDrawn="1"/>
        </p:nvSpPr>
        <p:spPr>
          <a:xfrm>
            <a:off x="2473325" y="5788025"/>
            <a:ext cx="5715000" cy="957263"/>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CD47F78D-5AB3-4ADE-9638-2185B4841924}"/>
              </a:ext>
            </a:extLst>
          </p:cNvPr>
          <p:cNvSpPr/>
          <p:nvPr userDrawn="1"/>
        </p:nvSpPr>
        <p:spPr>
          <a:xfrm rot="5400000">
            <a:off x="8668545" y="3399631"/>
            <a:ext cx="950912" cy="3825875"/>
          </a:xfrm>
          <a:prstGeom prst="rect">
            <a:avLst/>
          </a:prstGeom>
          <a:solidFill>
            <a:schemeClr val="accent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6" name="Rectangle 5">
            <a:extLst>
              <a:ext uri="{FF2B5EF4-FFF2-40B4-BE49-F238E27FC236}">
                <a16:creationId xmlns:a16="http://schemas.microsoft.com/office/drawing/2014/main" id="{B5D40661-F4D5-46CD-9CB3-AAB36DEEFA2B}"/>
              </a:ext>
            </a:extLst>
          </p:cNvPr>
          <p:cNvSpPr/>
          <p:nvPr userDrawn="1"/>
        </p:nvSpPr>
        <p:spPr>
          <a:xfrm rot="5400000">
            <a:off x="8661400" y="-395287"/>
            <a:ext cx="2852737" cy="3798888"/>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7" name="TextBox 20">
            <a:extLst>
              <a:ext uri="{FF2B5EF4-FFF2-40B4-BE49-F238E27FC236}">
                <a16:creationId xmlns:a16="http://schemas.microsoft.com/office/drawing/2014/main" id="{8B1EE9D2-8B68-4D93-9C86-8338D46F4C46}"/>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8" name="Picture 12">
            <a:extLst>
              <a:ext uri="{FF2B5EF4-FFF2-40B4-BE49-F238E27FC236}">
                <a16:creationId xmlns:a16="http://schemas.microsoft.com/office/drawing/2014/main" id="{60A4E36D-CD54-4848-8DD7-B57EE5F009C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3"/>
          <p:cNvSpPr>
            <a:spLocks noGrp="1"/>
          </p:cNvSpPr>
          <p:nvPr>
            <p:ph type="body" sz="quarter" idx="10"/>
          </p:nvPr>
        </p:nvSpPr>
        <p:spPr>
          <a:xfrm>
            <a:off x="884817" y="219191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2968902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8_Title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20AFDBE9-218D-49BD-8C6F-6D0C0A98EA8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D641F8C5-D368-475A-AD71-1C5D28182145}"/>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DEC8AC68-A10F-478C-9423-982B686F3608}"/>
              </a:ext>
            </a:extLst>
          </p:cNvPr>
          <p:cNvSpPr/>
          <p:nvPr userDrawn="1"/>
        </p:nvSpPr>
        <p:spPr>
          <a:xfrm rot="5400000">
            <a:off x="7238207" y="70644"/>
            <a:ext cx="952500" cy="2865437"/>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6" name="TextBox 20">
            <a:extLst>
              <a:ext uri="{FF2B5EF4-FFF2-40B4-BE49-F238E27FC236}">
                <a16:creationId xmlns:a16="http://schemas.microsoft.com/office/drawing/2014/main" id="{88B94D0A-8607-4811-8C63-2236031788C2}"/>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7" name="Picture 11">
            <a:extLst>
              <a:ext uri="{FF2B5EF4-FFF2-40B4-BE49-F238E27FC236}">
                <a16:creationId xmlns:a16="http://schemas.microsoft.com/office/drawing/2014/main" id="{6EE9950B-2E11-47E8-A70E-654A0376F71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E0F46732-360C-400A-BCD8-30F9E9884440}"/>
              </a:ext>
            </a:extLst>
          </p:cNvPr>
          <p:cNvSpPr/>
          <p:nvPr userDrawn="1"/>
        </p:nvSpPr>
        <p:spPr>
          <a:xfrm>
            <a:off x="2473325" y="4838700"/>
            <a:ext cx="5715000" cy="955675"/>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Text Placeholder 3"/>
          <p:cNvSpPr>
            <a:spLocks noGrp="1"/>
          </p:cNvSpPr>
          <p:nvPr>
            <p:ph type="body" sz="quarter" idx="10"/>
          </p:nvPr>
        </p:nvSpPr>
        <p:spPr>
          <a:xfrm>
            <a:off x="884817" y="219191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3204883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7_Title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5E581C57-84E7-44DE-8059-2BC02B56527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20">
            <a:extLst>
              <a:ext uri="{FF2B5EF4-FFF2-40B4-BE49-F238E27FC236}">
                <a16:creationId xmlns:a16="http://schemas.microsoft.com/office/drawing/2014/main" id="{92152423-4E66-421D-8D42-F851512FB599}"/>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5" name="Picture 9">
            <a:extLst>
              <a:ext uri="{FF2B5EF4-FFF2-40B4-BE49-F238E27FC236}">
                <a16:creationId xmlns:a16="http://schemas.microsoft.com/office/drawing/2014/main" id="{68A167BD-2209-47A0-A85D-8C9A549C4D46}"/>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80685B97-5328-4BD9-8E71-18F45D97C243}"/>
              </a:ext>
            </a:extLst>
          </p:cNvPr>
          <p:cNvSpPr/>
          <p:nvPr userDrawn="1"/>
        </p:nvSpPr>
        <p:spPr>
          <a:xfrm>
            <a:off x="2473325" y="4838700"/>
            <a:ext cx="5715000" cy="955675"/>
          </a:xfrm>
          <a:prstGeom prst="rect">
            <a:avLst/>
          </a:prstGeom>
          <a:solidFill>
            <a:srgbClr val="FFC600">
              <a:alpha val="7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7" name="Rectangle 6">
            <a:extLst>
              <a:ext uri="{FF2B5EF4-FFF2-40B4-BE49-F238E27FC236}">
                <a16:creationId xmlns:a16="http://schemas.microsoft.com/office/drawing/2014/main" id="{06961C66-0202-411F-8BB2-4D63F421739C}"/>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8" name="Rectangle 7">
            <a:extLst>
              <a:ext uri="{FF2B5EF4-FFF2-40B4-BE49-F238E27FC236}">
                <a16:creationId xmlns:a16="http://schemas.microsoft.com/office/drawing/2014/main" id="{4B481E86-DD33-48E9-B034-4769BB1BF208}"/>
              </a:ext>
            </a:extLst>
          </p:cNvPr>
          <p:cNvSpPr/>
          <p:nvPr userDrawn="1"/>
        </p:nvSpPr>
        <p:spPr>
          <a:xfrm rot="5400000">
            <a:off x="7238207" y="70644"/>
            <a:ext cx="952500" cy="2865437"/>
          </a:xfrm>
          <a:prstGeom prst="rect">
            <a:avLst/>
          </a:prstGeom>
          <a:solidFill>
            <a:srgbClr val="FF6900">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1" name="Text Placeholder 3"/>
          <p:cNvSpPr>
            <a:spLocks noGrp="1"/>
          </p:cNvSpPr>
          <p:nvPr>
            <p:ph type="body" sz="quarter" idx="10"/>
          </p:nvPr>
        </p:nvSpPr>
        <p:spPr>
          <a:xfrm>
            <a:off x="697312" y="209352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2109158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 name="Text Placeholder 2">
            <a:extLst/>
          </p:cNvPr>
          <p:cNvSpPr>
            <a:spLocks noGrp="1"/>
          </p:cNvSpPr>
          <p:nvPr>
            <p:ph idx="1"/>
          </p:nvPr>
        </p:nvSpPr>
        <p:spPr>
          <a:xfrm>
            <a:off x="492125" y="1479468"/>
            <a:ext cx="11180762" cy="4086225"/>
          </a:xfrm>
          <a:prstGeom prst="rect">
            <a:avLst/>
          </a:prstGeom>
        </p:spPr>
        <p:txBody>
          <a:bodyPr/>
          <a:lstStyle>
            <a:lvl1pPr marL="0" indent="0">
              <a:buNone/>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764211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9B0FB7-70CB-4D4F-9BFF-1D8341004D47}"/>
              </a:ext>
            </a:extLst>
          </p:cNvPr>
          <p:cNvSpPr>
            <a:spLocks noGrp="1"/>
          </p:cNvSpPr>
          <p:nvPr>
            <p:ph type="title"/>
          </p:nvPr>
        </p:nvSpPr>
        <p:spPr>
          <a:xfrm>
            <a:off x="492125" y="295275"/>
            <a:ext cx="11180763" cy="666750"/>
          </a:xfrm>
          <a:prstGeom prst="rect">
            <a:avLst/>
          </a:prstGeom>
        </p:spPr>
        <p:txBody>
          <a:bodyPr vert="horz" lIns="0" tIns="0" rIns="0" bIns="0" rtlCol="0" anchor="b">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8C3B0A-FB0C-4FFC-A4A5-FC52A896386E}"/>
              </a:ext>
            </a:extLst>
          </p:cNvPr>
          <p:cNvSpPr>
            <a:spLocks noGrp="1"/>
          </p:cNvSpPr>
          <p:nvPr>
            <p:ph type="body" idx="1"/>
          </p:nvPr>
        </p:nvSpPr>
        <p:spPr>
          <a:xfrm>
            <a:off x="492125" y="1479550"/>
            <a:ext cx="11180763" cy="4086225"/>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028" name="TextBox 20">
            <a:extLst>
              <a:ext uri="{FF2B5EF4-FFF2-40B4-BE49-F238E27FC236}">
                <a16:creationId xmlns:a16="http://schemas.microsoft.com/office/drawing/2014/main" id="{8E97ECFD-1DCA-4409-BCAA-67793DDCA550}"/>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rgbClr val="7F7F7F"/>
                </a:solidFill>
              </a:rPr>
              <a:t>© 2017 Arm Limited </a:t>
            </a:r>
          </a:p>
        </p:txBody>
      </p:sp>
      <p:sp>
        <p:nvSpPr>
          <p:cNvPr id="1029" name="TextBox 26">
            <a:extLst>
              <a:ext uri="{FF2B5EF4-FFF2-40B4-BE49-F238E27FC236}">
                <a16:creationId xmlns:a16="http://schemas.microsoft.com/office/drawing/2014/main" id="{BF72FE98-121C-4E05-9B4E-5A9C4E4C705B}"/>
              </a:ext>
            </a:extLst>
          </p:cNvPr>
          <p:cNvSpPr txBox="1">
            <a:spLocks noChangeArrowheads="1"/>
          </p:cNvSpPr>
          <p:nvPr userDrawn="1"/>
        </p:nvSpPr>
        <p:spPr bwMode="auto">
          <a:xfrm>
            <a:off x="492125" y="6430963"/>
            <a:ext cx="312738"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89A935BB-B359-4CD8-988A-690185F8A591}"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pic>
        <p:nvPicPr>
          <p:cNvPr id="1030" name="Picture 6">
            <a:extLst>
              <a:ext uri="{FF2B5EF4-FFF2-40B4-BE49-F238E27FC236}">
                <a16:creationId xmlns:a16="http://schemas.microsoft.com/office/drawing/2014/main" id="{3DCABB85-C4DD-4C7F-92ED-6C057E9F5511}"/>
              </a:ext>
            </a:extLst>
          </p:cNvPr>
          <p:cNvPicPr>
            <a:picLocks noChangeAspect="1" noChangeArrowheads="1"/>
          </p:cNvPicPr>
          <p:nvPr userDrawn="1"/>
        </p:nvPicPr>
        <p:blipFill>
          <a:blip r:embed="rId25">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340" r:id="rId1"/>
    <p:sldLayoutId id="2147485341" r:id="rId2"/>
    <p:sldLayoutId id="2147485342" r:id="rId3"/>
    <p:sldLayoutId id="2147485343" r:id="rId4"/>
    <p:sldLayoutId id="2147485344" r:id="rId5"/>
    <p:sldLayoutId id="2147485345" r:id="rId6"/>
    <p:sldLayoutId id="2147485346" r:id="rId7"/>
    <p:sldLayoutId id="2147485347" r:id="rId8"/>
    <p:sldLayoutId id="2147485333" r:id="rId9"/>
    <p:sldLayoutId id="2147485348" r:id="rId10"/>
    <p:sldLayoutId id="2147485349" r:id="rId11"/>
    <p:sldLayoutId id="2147485350" r:id="rId12"/>
    <p:sldLayoutId id="2147485351" r:id="rId13"/>
    <p:sldLayoutId id="2147485352" r:id="rId14"/>
    <p:sldLayoutId id="2147485334" r:id="rId15"/>
    <p:sldLayoutId id="2147485335" r:id="rId16"/>
    <p:sldLayoutId id="2147485336" r:id="rId17"/>
    <p:sldLayoutId id="2147485337" r:id="rId18"/>
    <p:sldLayoutId id="2147485338" r:id="rId19"/>
    <p:sldLayoutId id="2147485353" r:id="rId20"/>
    <p:sldLayoutId id="2147485354" r:id="rId21"/>
    <p:sldLayoutId id="2147485355" r:id="rId22"/>
    <p:sldLayoutId id="2147485339" r:id="rId23"/>
  </p:sldLayoutIdLst>
  <p:hf hdr="0" ftr="0" dt="0"/>
  <p:txStyles>
    <p:titleStyle>
      <a:lvl1pPr algn="l" rtl="0" eaLnBrk="1" fontAlgn="base" hangingPunct="1">
        <a:lnSpc>
          <a:spcPct val="85000"/>
        </a:lnSpc>
        <a:spcBef>
          <a:spcPct val="0"/>
        </a:spcBef>
        <a:spcAft>
          <a:spcPct val="0"/>
        </a:spcAft>
        <a:defRPr sz="3600" b="1"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algn="l" rtl="0" eaLnBrk="1" fontAlgn="base" hangingPunct="1">
        <a:lnSpc>
          <a:spcPct val="90000"/>
        </a:lnSpc>
        <a:spcBef>
          <a:spcPct val="0"/>
        </a:spcBef>
        <a:spcAft>
          <a:spcPts val="1600"/>
        </a:spcAft>
        <a:buFont typeface="Calibri" panose="020F0502020204030204" pitchFamily="34" charset="0"/>
        <a:defRPr sz="2400" kern="1200">
          <a:solidFill>
            <a:schemeClr val="tx2"/>
          </a:solidFill>
          <a:latin typeface="+mn-lt"/>
          <a:ea typeface="ＭＳ Ｐゴシック" charset="0"/>
          <a:cs typeface="ＭＳ Ｐゴシック" charset="0"/>
        </a:defRPr>
      </a:lvl1pPr>
      <a:lvl2pPr marL="398463" indent="-166688" algn="l" rtl="0" eaLnBrk="1" fontAlgn="base" hangingPunct="1">
        <a:lnSpc>
          <a:spcPct val="90000"/>
        </a:lnSpc>
        <a:spcBef>
          <a:spcPct val="0"/>
        </a:spcBef>
        <a:spcAft>
          <a:spcPts val="1200"/>
        </a:spcAft>
        <a:buClr>
          <a:schemeClr val="accent1"/>
        </a:buClr>
        <a:buSzPct val="80000"/>
        <a:buFont typeface="Arial" panose="020B0604020202020204" pitchFamily="34" charset="0"/>
        <a:buChar char="•"/>
        <a:defRPr kern="1200">
          <a:solidFill>
            <a:srgbClr val="383838"/>
          </a:solidFill>
          <a:latin typeface="+mn-lt"/>
          <a:ea typeface="ＭＳ Ｐゴシック" charset="0"/>
          <a:cs typeface="+mn-cs"/>
        </a:defRPr>
      </a:lvl2pPr>
      <a:lvl3pPr marL="855663" indent="-166688" algn="l" rtl="0" eaLnBrk="1" fontAlgn="base" hangingPunct="1">
        <a:lnSpc>
          <a:spcPct val="90000"/>
        </a:lnSpc>
        <a:spcBef>
          <a:spcPct val="0"/>
        </a:spcBef>
        <a:spcAft>
          <a:spcPts val="1200"/>
        </a:spcAft>
        <a:buClr>
          <a:schemeClr val="accent1"/>
        </a:buClr>
        <a:buSzPct val="80000"/>
        <a:buFont typeface="Calibri" panose="020F0502020204030204" pitchFamily="34" charset="0"/>
        <a:buChar char="–"/>
        <a:defRPr kern="1200">
          <a:solidFill>
            <a:srgbClr val="383838"/>
          </a:solidFill>
          <a:latin typeface="+mn-lt"/>
          <a:ea typeface="ＭＳ Ｐゴシック" charset="0"/>
          <a:cs typeface="+mn-cs"/>
        </a:defRPr>
      </a:lvl3pPr>
      <a:lvl4pPr marL="1201738" indent="-173038" algn="l" rtl="0" eaLnBrk="1" fontAlgn="base" hangingPunct="1">
        <a:lnSpc>
          <a:spcPct val="90000"/>
        </a:lnSpc>
        <a:spcBef>
          <a:spcPct val="0"/>
        </a:spcBef>
        <a:spcAft>
          <a:spcPts val="800"/>
        </a:spcAft>
        <a:buClr>
          <a:schemeClr val="accent1"/>
        </a:buClr>
        <a:buSzPct val="80000"/>
        <a:buFont typeface="Wingdings" panose="05000000000000000000" pitchFamily="2" charset="2"/>
        <a:buChar char="§"/>
        <a:defRPr kern="1200">
          <a:solidFill>
            <a:srgbClr val="383838"/>
          </a:solidFill>
          <a:latin typeface="+mn-lt"/>
          <a:ea typeface="ＭＳ Ｐゴシック" charset="0"/>
          <a:cs typeface="+mn-cs"/>
        </a:defRPr>
      </a:lvl4pPr>
      <a:lvl5pPr marL="1427163" indent="-168275" algn="l" rtl="0" eaLnBrk="1" fontAlgn="base" hangingPunct="1">
        <a:lnSpc>
          <a:spcPct val="90000"/>
        </a:lnSpc>
        <a:spcBef>
          <a:spcPct val="0"/>
        </a:spcBef>
        <a:spcAft>
          <a:spcPts val="800"/>
        </a:spcAft>
        <a:buClr>
          <a:schemeClr val="accent1"/>
        </a:buClr>
        <a:buSzPct val="80000"/>
        <a:buFont typeface="Calibri" panose="020F0502020204030204" pitchFamily="34" charset="0"/>
        <a:buChar char="–"/>
        <a:defRPr kern="1200">
          <a:solidFill>
            <a:srgbClr val="383838"/>
          </a:solidFill>
          <a:latin typeface="+mn-lt"/>
          <a:ea typeface="ＭＳ Ｐゴシック" charset="0"/>
          <a:cs typeface="+mn-cs"/>
        </a:defRPr>
      </a:lvl5pPr>
      <a:lvl6pPr marL="16550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6pPr>
      <a:lvl7pPr marL="18836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7pPr>
      <a:lvl8pPr marL="21122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8pPr>
      <a:lvl9pPr marL="23408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D69F7-95CB-48D6-AF90-353C0C79A9D9}"/>
              </a:ext>
            </a:extLst>
          </p:cNvPr>
          <p:cNvSpPr>
            <a:spLocks noGrp="1"/>
          </p:cNvSpPr>
          <p:nvPr>
            <p:ph type="title"/>
          </p:nvPr>
        </p:nvSpPr>
        <p:spPr>
          <a:xfrm>
            <a:off x="3923414" y="1563688"/>
            <a:ext cx="7416099" cy="1555750"/>
          </a:xfrm>
        </p:spPr>
        <p:txBody>
          <a:bodyPr wrap="square" numCol="1" compatLnSpc="1">
            <a:prstTxWarp prst="textNoShape">
              <a:avLst/>
            </a:prstTxWarp>
          </a:bodyPr>
          <a:lstStyle/>
          <a:p>
            <a:pPr>
              <a:defRPr/>
            </a:pPr>
            <a:r>
              <a:rPr lang="en-GB" sz="6000" dirty="0"/>
              <a:t>Programming an SoC Using C Language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Program Image</a:t>
            </a:r>
            <a:endParaRPr lang="en-US" dirty="0"/>
          </a:p>
        </p:txBody>
      </p:sp>
      <p:sp>
        <p:nvSpPr>
          <p:cNvPr id="6" name="Rectangle 5">
            <a:extLst>
              <a:ext uri="{FF2B5EF4-FFF2-40B4-BE49-F238E27FC236}">
                <a16:creationId xmlns:a16="http://schemas.microsoft.com/office/drawing/2014/main" id="{CF2E4CC5-FD98-4F75-A42C-4BFD002D5330}"/>
              </a:ext>
            </a:extLst>
          </p:cNvPr>
          <p:cNvSpPr/>
          <p:nvPr/>
        </p:nvSpPr>
        <p:spPr bwMode="auto">
          <a:xfrm>
            <a:off x="2378204" y="1204913"/>
            <a:ext cx="2352814" cy="4991100"/>
          </a:xfrm>
          <a:prstGeom prst="rect">
            <a:avLst/>
          </a:prstGeom>
          <a:solidFill>
            <a:schemeClr val="bg1">
              <a:lumMod val="9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b="0" dirty="0"/>
          </a:p>
        </p:txBody>
      </p:sp>
      <p:sp>
        <p:nvSpPr>
          <p:cNvPr id="7" name="TextBox 6">
            <a:extLst>
              <a:ext uri="{FF2B5EF4-FFF2-40B4-BE49-F238E27FC236}">
                <a16:creationId xmlns:a16="http://schemas.microsoft.com/office/drawing/2014/main" id="{4CBF09DC-025E-48A4-9A67-0EEFA5E3E839}"/>
              </a:ext>
            </a:extLst>
          </p:cNvPr>
          <p:cNvSpPr txBox="1"/>
          <p:nvPr/>
        </p:nvSpPr>
        <p:spPr>
          <a:xfrm>
            <a:off x="742661" y="5846764"/>
            <a:ext cx="1635544" cy="369332"/>
          </a:xfrm>
          <a:prstGeom prst="rect">
            <a:avLst/>
          </a:prstGeom>
          <a:noFill/>
        </p:spPr>
        <p:txBody>
          <a:bodyPr>
            <a:spAutoFit/>
          </a:bodyPr>
          <a:lstStyle/>
          <a:p>
            <a:pPr>
              <a:defRPr/>
            </a:pPr>
            <a:r>
              <a:rPr lang="en-GB" b="0" spc="10" dirty="0"/>
              <a:t>0x00000000</a:t>
            </a:r>
          </a:p>
        </p:txBody>
      </p:sp>
      <p:sp>
        <p:nvSpPr>
          <p:cNvPr id="8" name="Rectangle 7">
            <a:extLst>
              <a:ext uri="{FF2B5EF4-FFF2-40B4-BE49-F238E27FC236}">
                <a16:creationId xmlns:a16="http://schemas.microsoft.com/office/drawing/2014/main" id="{9F1F5F76-CC0D-41FA-A092-3FCA54AA0713}"/>
              </a:ext>
            </a:extLst>
          </p:cNvPr>
          <p:cNvSpPr/>
          <p:nvPr/>
        </p:nvSpPr>
        <p:spPr bwMode="auto">
          <a:xfrm>
            <a:off x="7314460" y="5289551"/>
            <a:ext cx="2162388" cy="315913"/>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b="0" dirty="0"/>
              <a:t>Initial MSP value</a:t>
            </a:r>
          </a:p>
        </p:txBody>
      </p:sp>
      <p:sp>
        <p:nvSpPr>
          <p:cNvPr id="9" name="TextBox 8">
            <a:extLst>
              <a:ext uri="{FF2B5EF4-FFF2-40B4-BE49-F238E27FC236}">
                <a16:creationId xmlns:a16="http://schemas.microsoft.com/office/drawing/2014/main" id="{63992541-03D0-41D2-A92B-5F0221DD926A}"/>
              </a:ext>
            </a:extLst>
          </p:cNvPr>
          <p:cNvSpPr txBox="1"/>
          <p:nvPr/>
        </p:nvSpPr>
        <p:spPr>
          <a:xfrm>
            <a:off x="2683942" y="1593852"/>
            <a:ext cx="1741336" cy="369332"/>
          </a:xfrm>
          <a:prstGeom prst="rect">
            <a:avLst/>
          </a:prstGeom>
          <a:noFill/>
        </p:spPr>
        <p:txBody>
          <a:bodyPr>
            <a:spAutoFit/>
          </a:bodyPr>
          <a:lstStyle/>
          <a:p>
            <a:pPr>
              <a:defRPr/>
            </a:pPr>
            <a:r>
              <a:rPr lang="en-GB" b="0" spc="10" dirty="0"/>
              <a:t>Code region</a:t>
            </a:r>
          </a:p>
        </p:txBody>
      </p:sp>
      <p:sp>
        <p:nvSpPr>
          <p:cNvPr id="10" name="Rectangle 9">
            <a:extLst>
              <a:ext uri="{FF2B5EF4-FFF2-40B4-BE49-F238E27FC236}">
                <a16:creationId xmlns:a16="http://schemas.microsoft.com/office/drawing/2014/main" id="{0509008E-CD11-4385-923D-98D67BB2F91F}"/>
              </a:ext>
            </a:extLst>
          </p:cNvPr>
          <p:cNvSpPr/>
          <p:nvPr/>
        </p:nvSpPr>
        <p:spPr bwMode="auto">
          <a:xfrm>
            <a:off x="2473418" y="2549527"/>
            <a:ext cx="2162388" cy="91440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b="0" dirty="0"/>
              <a:t>Start-up routine</a:t>
            </a:r>
            <a:endParaRPr lang="en-GB" dirty="0"/>
          </a:p>
        </p:txBody>
      </p:sp>
      <p:sp>
        <p:nvSpPr>
          <p:cNvPr id="11" name="Rectangle 10">
            <a:extLst>
              <a:ext uri="{FF2B5EF4-FFF2-40B4-BE49-F238E27FC236}">
                <a16:creationId xmlns:a16="http://schemas.microsoft.com/office/drawing/2014/main" id="{0CAF6DE4-506E-4672-801E-3EDB9367F1D1}"/>
              </a:ext>
            </a:extLst>
          </p:cNvPr>
          <p:cNvSpPr/>
          <p:nvPr/>
        </p:nvSpPr>
        <p:spPr bwMode="auto">
          <a:xfrm>
            <a:off x="2473418" y="5319714"/>
            <a:ext cx="2162388" cy="792163"/>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b="0" dirty="0"/>
              <a:t>Vector table</a:t>
            </a:r>
          </a:p>
        </p:txBody>
      </p:sp>
      <p:sp>
        <p:nvSpPr>
          <p:cNvPr id="12" name="Left Brace 11">
            <a:extLst>
              <a:ext uri="{FF2B5EF4-FFF2-40B4-BE49-F238E27FC236}">
                <a16:creationId xmlns:a16="http://schemas.microsoft.com/office/drawing/2014/main" id="{155091EF-6A57-4383-82E6-3C796369AE5F}"/>
              </a:ext>
            </a:extLst>
          </p:cNvPr>
          <p:cNvSpPr/>
          <p:nvPr/>
        </p:nvSpPr>
        <p:spPr bwMode="auto">
          <a:xfrm>
            <a:off x="2018511" y="2549527"/>
            <a:ext cx="253901" cy="3494087"/>
          </a:xfrm>
          <a:prstGeom prst="leftBrace">
            <a:avLst>
              <a:gd name="adj1" fmla="val 26409"/>
              <a:gd name="adj2" fmla="val 50000"/>
            </a:avLst>
          </a:prstGeom>
          <a:noFill/>
          <a:ln w="19050" cap="flat" cmpd="sng" algn="ctr">
            <a:solidFill>
              <a:schemeClr val="bg1">
                <a:lumMod val="50000"/>
              </a:schemeClr>
            </a:solidFill>
            <a:prstDash val="solid"/>
            <a:round/>
            <a:headEnd type="none" w="med" len="med"/>
            <a:tailEnd type="none" w="med" len="med"/>
          </a:ln>
          <a:effectLst/>
        </p:spPr>
        <p:txBody>
          <a:bodyPr wrap="none" anchor="ctr"/>
          <a:lstStyle/>
          <a:p>
            <a:pPr algn="ctr">
              <a:defRPr/>
            </a:pPr>
            <a:endParaRPr lang="en-GB" dirty="0"/>
          </a:p>
        </p:txBody>
      </p:sp>
      <p:sp>
        <p:nvSpPr>
          <p:cNvPr id="13" name="TextBox 12">
            <a:extLst>
              <a:ext uri="{FF2B5EF4-FFF2-40B4-BE49-F238E27FC236}">
                <a16:creationId xmlns:a16="http://schemas.microsoft.com/office/drawing/2014/main" id="{87785DCD-3DE4-463E-85C1-DBC26D45D124}"/>
              </a:ext>
            </a:extLst>
          </p:cNvPr>
          <p:cNvSpPr txBox="1"/>
          <p:nvPr/>
        </p:nvSpPr>
        <p:spPr>
          <a:xfrm>
            <a:off x="837874" y="4027489"/>
            <a:ext cx="1434539" cy="646331"/>
          </a:xfrm>
          <a:prstGeom prst="rect">
            <a:avLst/>
          </a:prstGeom>
          <a:noFill/>
        </p:spPr>
        <p:txBody>
          <a:bodyPr>
            <a:spAutoFit/>
          </a:bodyPr>
          <a:lstStyle/>
          <a:p>
            <a:pPr algn="ctr">
              <a:defRPr/>
            </a:pPr>
            <a:r>
              <a:rPr lang="en-GB" b="0" spc="10" dirty="0"/>
              <a:t>Program</a:t>
            </a:r>
          </a:p>
          <a:p>
            <a:pPr algn="ctr">
              <a:defRPr/>
            </a:pPr>
            <a:r>
              <a:rPr lang="en-GB" b="0" spc="10" dirty="0"/>
              <a:t>Image </a:t>
            </a:r>
          </a:p>
        </p:txBody>
      </p:sp>
      <p:cxnSp>
        <p:nvCxnSpPr>
          <p:cNvPr id="14" name="Straight Connector 13">
            <a:extLst>
              <a:ext uri="{FF2B5EF4-FFF2-40B4-BE49-F238E27FC236}">
                <a16:creationId xmlns:a16="http://schemas.microsoft.com/office/drawing/2014/main" id="{B7246B38-4059-4193-A70F-F51C0F72229D}"/>
              </a:ext>
            </a:extLst>
          </p:cNvPr>
          <p:cNvCxnSpPr/>
          <p:nvPr/>
        </p:nvCxnSpPr>
        <p:spPr bwMode="auto">
          <a:xfrm flipV="1">
            <a:off x="4731018" y="2124076"/>
            <a:ext cx="2318961" cy="3275012"/>
          </a:xfrm>
          <a:prstGeom prst="line">
            <a:avLst/>
          </a:prstGeom>
          <a:noFill/>
          <a:ln w="19050" cap="flat" cmpd="sng" algn="ctr">
            <a:solidFill>
              <a:schemeClr val="bg1">
                <a:lumMod val="75000"/>
              </a:schemeClr>
            </a:solidFill>
            <a:prstDash val="sysDot"/>
            <a:round/>
            <a:headEnd type="none" w="med" len="med"/>
            <a:tailEnd type="none" w="med" len="med"/>
          </a:ln>
          <a:effectLst/>
        </p:spPr>
      </p:cxnSp>
      <p:cxnSp>
        <p:nvCxnSpPr>
          <p:cNvPr id="15" name="Straight Connector 14">
            <a:extLst>
              <a:ext uri="{FF2B5EF4-FFF2-40B4-BE49-F238E27FC236}">
                <a16:creationId xmlns:a16="http://schemas.microsoft.com/office/drawing/2014/main" id="{BE192919-1CE1-48D2-B560-B1661B0DD123}"/>
              </a:ext>
            </a:extLst>
          </p:cNvPr>
          <p:cNvCxnSpPr/>
          <p:nvPr/>
        </p:nvCxnSpPr>
        <p:spPr bwMode="auto">
          <a:xfrm flipV="1">
            <a:off x="4731018" y="5605463"/>
            <a:ext cx="2583441" cy="438150"/>
          </a:xfrm>
          <a:prstGeom prst="line">
            <a:avLst/>
          </a:prstGeom>
          <a:noFill/>
          <a:ln w="19050" cap="flat" cmpd="sng" algn="ctr">
            <a:solidFill>
              <a:schemeClr val="bg1">
                <a:lumMod val="75000"/>
              </a:schemeClr>
            </a:solidFill>
            <a:prstDash val="sysDot"/>
            <a:round/>
            <a:headEnd type="none" w="med" len="med"/>
            <a:tailEnd type="none" w="med" len="med"/>
          </a:ln>
          <a:effectLst/>
        </p:spPr>
      </p:cxnSp>
      <p:sp>
        <p:nvSpPr>
          <p:cNvPr id="16" name="Rectangle 15">
            <a:extLst>
              <a:ext uri="{FF2B5EF4-FFF2-40B4-BE49-F238E27FC236}">
                <a16:creationId xmlns:a16="http://schemas.microsoft.com/office/drawing/2014/main" id="{1F495507-5617-4E62-B170-64F66082155A}"/>
              </a:ext>
            </a:extLst>
          </p:cNvPr>
          <p:cNvSpPr/>
          <p:nvPr/>
        </p:nvSpPr>
        <p:spPr bwMode="auto">
          <a:xfrm>
            <a:off x="7314460" y="4984751"/>
            <a:ext cx="2162388" cy="314325"/>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b="0" dirty="0"/>
              <a:t>Reset vector</a:t>
            </a:r>
            <a:endParaRPr lang="en-GB" dirty="0"/>
          </a:p>
        </p:txBody>
      </p:sp>
      <p:sp>
        <p:nvSpPr>
          <p:cNvPr id="17" name="Rectangle 16">
            <a:extLst>
              <a:ext uri="{FF2B5EF4-FFF2-40B4-BE49-F238E27FC236}">
                <a16:creationId xmlns:a16="http://schemas.microsoft.com/office/drawing/2014/main" id="{B69E0216-EBE6-42D9-A2FF-282660EB89C6}"/>
              </a:ext>
            </a:extLst>
          </p:cNvPr>
          <p:cNvSpPr/>
          <p:nvPr/>
        </p:nvSpPr>
        <p:spPr bwMode="auto">
          <a:xfrm>
            <a:off x="7314460" y="4683125"/>
            <a:ext cx="2162388" cy="317500"/>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b="0" dirty="0"/>
              <a:t>NMI vector</a:t>
            </a:r>
          </a:p>
        </p:txBody>
      </p:sp>
      <p:sp>
        <p:nvSpPr>
          <p:cNvPr id="18" name="Rectangle 17">
            <a:extLst>
              <a:ext uri="{FF2B5EF4-FFF2-40B4-BE49-F238E27FC236}">
                <a16:creationId xmlns:a16="http://schemas.microsoft.com/office/drawing/2014/main" id="{AFED8359-4DD4-4912-A854-8C4E4416E743}"/>
              </a:ext>
            </a:extLst>
          </p:cNvPr>
          <p:cNvSpPr/>
          <p:nvPr/>
        </p:nvSpPr>
        <p:spPr bwMode="auto">
          <a:xfrm>
            <a:off x="7314460" y="4379913"/>
            <a:ext cx="2162388" cy="315912"/>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b="0" dirty="0"/>
              <a:t>Hard fault vector</a:t>
            </a:r>
            <a:endParaRPr lang="en-GB" dirty="0"/>
          </a:p>
        </p:txBody>
      </p:sp>
      <p:sp>
        <p:nvSpPr>
          <p:cNvPr id="19" name="Rectangle 18">
            <a:extLst>
              <a:ext uri="{FF2B5EF4-FFF2-40B4-BE49-F238E27FC236}">
                <a16:creationId xmlns:a16="http://schemas.microsoft.com/office/drawing/2014/main" id="{22B55928-BE57-43CE-94C9-BFFF3A1CAB45}"/>
              </a:ext>
            </a:extLst>
          </p:cNvPr>
          <p:cNvSpPr/>
          <p:nvPr/>
        </p:nvSpPr>
        <p:spPr bwMode="auto">
          <a:xfrm>
            <a:off x="7314460" y="3752850"/>
            <a:ext cx="2162388" cy="636588"/>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b="0" dirty="0"/>
              <a:t>Reserved</a:t>
            </a:r>
            <a:endParaRPr lang="en-GB" dirty="0"/>
          </a:p>
        </p:txBody>
      </p:sp>
      <p:sp>
        <p:nvSpPr>
          <p:cNvPr id="20" name="Rectangle 19">
            <a:extLst>
              <a:ext uri="{FF2B5EF4-FFF2-40B4-BE49-F238E27FC236}">
                <a16:creationId xmlns:a16="http://schemas.microsoft.com/office/drawing/2014/main" id="{E666A3C9-7A1D-4EDB-8BA1-C70178E9ABE6}"/>
              </a:ext>
            </a:extLst>
          </p:cNvPr>
          <p:cNvSpPr/>
          <p:nvPr/>
        </p:nvSpPr>
        <p:spPr bwMode="auto">
          <a:xfrm>
            <a:off x="7314460" y="3438526"/>
            <a:ext cx="2162388" cy="314325"/>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b="0" dirty="0"/>
              <a:t>SVC vector</a:t>
            </a:r>
          </a:p>
        </p:txBody>
      </p:sp>
      <p:sp>
        <p:nvSpPr>
          <p:cNvPr id="21" name="Rectangle 20">
            <a:extLst>
              <a:ext uri="{FF2B5EF4-FFF2-40B4-BE49-F238E27FC236}">
                <a16:creationId xmlns:a16="http://schemas.microsoft.com/office/drawing/2014/main" id="{3E5C07DB-67B4-4EC5-B37E-FF36284047F1}"/>
              </a:ext>
            </a:extLst>
          </p:cNvPr>
          <p:cNvSpPr/>
          <p:nvPr/>
        </p:nvSpPr>
        <p:spPr bwMode="auto">
          <a:xfrm>
            <a:off x="7314460" y="3009901"/>
            <a:ext cx="2162388" cy="428625"/>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b="0" dirty="0"/>
              <a:t>Reserved</a:t>
            </a:r>
            <a:endParaRPr lang="en-GB" dirty="0"/>
          </a:p>
        </p:txBody>
      </p:sp>
      <p:sp>
        <p:nvSpPr>
          <p:cNvPr id="22" name="Rectangle 21">
            <a:extLst>
              <a:ext uri="{FF2B5EF4-FFF2-40B4-BE49-F238E27FC236}">
                <a16:creationId xmlns:a16="http://schemas.microsoft.com/office/drawing/2014/main" id="{6BBB0604-3184-4505-845F-AA80279B4935}"/>
              </a:ext>
            </a:extLst>
          </p:cNvPr>
          <p:cNvSpPr/>
          <p:nvPr/>
        </p:nvSpPr>
        <p:spPr bwMode="auto">
          <a:xfrm>
            <a:off x="7314460" y="2690813"/>
            <a:ext cx="2162388" cy="315912"/>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b="0" dirty="0"/>
              <a:t>PendSV vector</a:t>
            </a:r>
            <a:endParaRPr lang="en-GB" dirty="0"/>
          </a:p>
        </p:txBody>
      </p:sp>
      <p:sp>
        <p:nvSpPr>
          <p:cNvPr id="23" name="Rectangle 22">
            <a:extLst>
              <a:ext uri="{FF2B5EF4-FFF2-40B4-BE49-F238E27FC236}">
                <a16:creationId xmlns:a16="http://schemas.microsoft.com/office/drawing/2014/main" id="{3130B355-873F-4379-9A70-10FDACB71011}"/>
              </a:ext>
            </a:extLst>
          </p:cNvPr>
          <p:cNvSpPr/>
          <p:nvPr/>
        </p:nvSpPr>
        <p:spPr bwMode="auto">
          <a:xfrm>
            <a:off x="7314460" y="2392364"/>
            <a:ext cx="2162388" cy="312737"/>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b="0" dirty="0"/>
              <a:t>SysTick vector</a:t>
            </a:r>
          </a:p>
        </p:txBody>
      </p:sp>
      <p:sp>
        <p:nvSpPr>
          <p:cNvPr id="24" name="Rectangle 23">
            <a:extLst>
              <a:ext uri="{FF2B5EF4-FFF2-40B4-BE49-F238E27FC236}">
                <a16:creationId xmlns:a16="http://schemas.microsoft.com/office/drawing/2014/main" id="{B8EDA839-C2A2-4DF4-9ACD-EB98BE14112C}"/>
              </a:ext>
            </a:extLst>
          </p:cNvPr>
          <p:cNvSpPr/>
          <p:nvPr/>
        </p:nvSpPr>
        <p:spPr bwMode="auto">
          <a:xfrm>
            <a:off x="7314460" y="1538289"/>
            <a:ext cx="2162388" cy="854075"/>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b="0" dirty="0"/>
              <a:t>Interrupt vectors</a:t>
            </a:r>
            <a:endParaRPr lang="en-GB" dirty="0"/>
          </a:p>
        </p:txBody>
      </p:sp>
      <p:sp>
        <p:nvSpPr>
          <p:cNvPr id="25" name="TextBox 24">
            <a:extLst>
              <a:ext uri="{FF2B5EF4-FFF2-40B4-BE49-F238E27FC236}">
                <a16:creationId xmlns:a16="http://schemas.microsoft.com/office/drawing/2014/main" id="{B1B1D1A7-FE8A-4565-9711-559F2D5BCCCE}"/>
              </a:ext>
            </a:extLst>
          </p:cNvPr>
          <p:cNvSpPr txBox="1"/>
          <p:nvPr/>
        </p:nvSpPr>
        <p:spPr>
          <a:xfrm>
            <a:off x="9476848" y="5294314"/>
            <a:ext cx="1705367" cy="369332"/>
          </a:xfrm>
          <a:prstGeom prst="rect">
            <a:avLst/>
          </a:prstGeom>
          <a:noFill/>
        </p:spPr>
        <p:txBody>
          <a:bodyPr>
            <a:spAutoFit/>
          </a:bodyPr>
          <a:lstStyle/>
          <a:p>
            <a:pPr>
              <a:defRPr/>
            </a:pPr>
            <a:r>
              <a:rPr lang="en-GB" b="0" spc="10" dirty="0"/>
              <a:t>0x00000000</a:t>
            </a:r>
          </a:p>
        </p:txBody>
      </p:sp>
      <p:sp>
        <p:nvSpPr>
          <p:cNvPr id="26" name="TextBox 25">
            <a:extLst>
              <a:ext uri="{FF2B5EF4-FFF2-40B4-BE49-F238E27FC236}">
                <a16:creationId xmlns:a16="http://schemas.microsoft.com/office/drawing/2014/main" id="{469B138D-7CED-4922-88E2-FE5B0A0AAFD1}"/>
              </a:ext>
            </a:extLst>
          </p:cNvPr>
          <p:cNvSpPr txBox="1"/>
          <p:nvPr/>
        </p:nvSpPr>
        <p:spPr>
          <a:xfrm>
            <a:off x="9476848" y="4970464"/>
            <a:ext cx="1705367" cy="369332"/>
          </a:xfrm>
          <a:prstGeom prst="rect">
            <a:avLst/>
          </a:prstGeom>
          <a:noFill/>
        </p:spPr>
        <p:txBody>
          <a:bodyPr>
            <a:spAutoFit/>
          </a:bodyPr>
          <a:lstStyle/>
          <a:p>
            <a:pPr>
              <a:defRPr/>
            </a:pPr>
            <a:r>
              <a:rPr lang="en-GB" b="0" spc="10" dirty="0"/>
              <a:t>0x00000004</a:t>
            </a:r>
          </a:p>
        </p:txBody>
      </p:sp>
      <p:sp>
        <p:nvSpPr>
          <p:cNvPr id="27" name="TextBox 26">
            <a:extLst>
              <a:ext uri="{FF2B5EF4-FFF2-40B4-BE49-F238E27FC236}">
                <a16:creationId xmlns:a16="http://schemas.microsoft.com/office/drawing/2014/main" id="{029DB45B-B8AD-429E-AFAA-8AA5255F7D92}"/>
              </a:ext>
            </a:extLst>
          </p:cNvPr>
          <p:cNvSpPr txBox="1"/>
          <p:nvPr/>
        </p:nvSpPr>
        <p:spPr>
          <a:xfrm>
            <a:off x="9476848" y="4641851"/>
            <a:ext cx="1705367" cy="369332"/>
          </a:xfrm>
          <a:prstGeom prst="rect">
            <a:avLst/>
          </a:prstGeom>
          <a:noFill/>
        </p:spPr>
        <p:txBody>
          <a:bodyPr>
            <a:spAutoFit/>
          </a:bodyPr>
          <a:lstStyle/>
          <a:p>
            <a:pPr>
              <a:defRPr/>
            </a:pPr>
            <a:r>
              <a:rPr lang="en-GB" b="0" spc="10" dirty="0"/>
              <a:t>0x00000008</a:t>
            </a:r>
          </a:p>
        </p:txBody>
      </p:sp>
      <p:sp>
        <p:nvSpPr>
          <p:cNvPr id="28" name="TextBox 27">
            <a:extLst>
              <a:ext uri="{FF2B5EF4-FFF2-40B4-BE49-F238E27FC236}">
                <a16:creationId xmlns:a16="http://schemas.microsoft.com/office/drawing/2014/main" id="{AB516ECC-3643-4F73-A4C2-F4C8904B8F10}"/>
              </a:ext>
            </a:extLst>
          </p:cNvPr>
          <p:cNvSpPr txBox="1"/>
          <p:nvPr/>
        </p:nvSpPr>
        <p:spPr>
          <a:xfrm>
            <a:off x="9476848" y="4318001"/>
            <a:ext cx="1705367" cy="369332"/>
          </a:xfrm>
          <a:prstGeom prst="rect">
            <a:avLst/>
          </a:prstGeom>
          <a:noFill/>
        </p:spPr>
        <p:txBody>
          <a:bodyPr>
            <a:spAutoFit/>
          </a:bodyPr>
          <a:lstStyle/>
          <a:p>
            <a:pPr>
              <a:defRPr/>
            </a:pPr>
            <a:r>
              <a:rPr lang="en-GB" b="0" spc="10" dirty="0"/>
              <a:t>0x0000000C</a:t>
            </a:r>
          </a:p>
        </p:txBody>
      </p:sp>
      <p:sp>
        <p:nvSpPr>
          <p:cNvPr id="29" name="TextBox 28">
            <a:extLst>
              <a:ext uri="{FF2B5EF4-FFF2-40B4-BE49-F238E27FC236}">
                <a16:creationId xmlns:a16="http://schemas.microsoft.com/office/drawing/2014/main" id="{DF95B9B2-FEB6-4F68-A666-CB9D5AB47E14}"/>
              </a:ext>
            </a:extLst>
          </p:cNvPr>
          <p:cNvSpPr txBox="1"/>
          <p:nvPr/>
        </p:nvSpPr>
        <p:spPr>
          <a:xfrm>
            <a:off x="9476848" y="3392488"/>
            <a:ext cx="1705367" cy="369332"/>
          </a:xfrm>
          <a:prstGeom prst="rect">
            <a:avLst/>
          </a:prstGeom>
          <a:noFill/>
        </p:spPr>
        <p:txBody>
          <a:bodyPr>
            <a:spAutoFit/>
          </a:bodyPr>
          <a:lstStyle/>
          <a:p>
            <a:pPr>
              <a:defRPr/>
            </a:pPr>
            <a:r>
              <a:rPr lang="en-GB" b="0" spc="10" dirty="0"/>
              <a:t>0x0000002C</a:t>
            </a:r>
          </a:p>
        </p:txBody>
      </p:sp>
      <p:sp>
        <p:nvSpPr>
          <p:cNvPr id="30" name="TextBox 29">
            <a:extLst>
              <a:ext uri="{FF2B5EF4-FFF2-40B4-BE49-F238E27FC236}">
                <a16:creationId xmlns:a16="http://schemas.microsoft.com/office/drawing/2014/main" id="{65B9080E-6265-44BB-8A8D-A9B4FD7C6D53}"/>
              </a:ext>
            </a:extLst>
          </p:cNvPr>
          <p:cNvSpPr txBox="1"/>
          <p:nvPr/>
        </p:nvSpPr>
        <p:spPr>
          <a:xfrm>
            <a:off x="9476848" y="2649539"/>
            <a:ext cx="1705367" cy="369332"/>
          </a:xfrm>
          <a:prstGeom prst="rect">
            <a:avLst/>
          </a:prstGeom>
          <a:noFill/>
        </p:spPr>
        <p:txBody>
          <a:bodyPr>
            <a:spAutoFit/>
          </a:bodyPr>
          <a:lstStyle/>
          <a:p>
            <a:pPr>
              <a:defRPr/>
            </a:pPr>
            <a:r>
              <a:rPr lang="en-GB" b="0" spc="10" dirty="0"/>
              <a:t>0x00000038</a:t>
            </a:r>
          </a:p>
        </p:txBody>
      </p:sp>
      <p:sp>
        <p:nvSpPr>
          <p:cNvPr id="31" name="TextBox 30">
            <a:extLst>
              <a:ext uri="{FF2B5EF4-FFF2-40B4-BE49-F238E27FC236}">
                <a16:creationId xmlns:a16="http://schemas.microsoft.com/office/drawing/2014/main" id="{FC685920-01C4-4F55-A414-EE8B02439BFD}"/>
              </a:ext>
            </a:extLst>
          </p:cNvPr>
          <p:cNvSpPr txBox="1"/>
          <p:nvPr/>
        </p:nvSpPr>
        <p:spPr>
          <a:xfrm>
            <a:off x="9476848" y="2043114"/>
            <a:ext cx="1705367" cy="369332"/>
          </a:xfrm>
          <a:prstGeom prst="rect">
            <a:avLst/>
          </a:prstGeom>
          <a:noFill/>
        </p:spPr>
        <p:txBody>
          <a:bodyPr>
            <a:spAutoFit/>
          </a:bodyPr>
          <a:lstStyle/>
          <a:p>
            <a:pPr>
              <a:defRPr/>
            </a:pPr>
            <a:r>
              <a:rPr lang="en-GB" b="0" spc="10" dirty="0"/>
              <a:t>0x00000040</a:t>
            </a:r>
          </a:p>
        </p:txBody>
      </p:sp>
      <p:sp>
        <p:nvSpPr>
          <p:cNvPr id="32" name="TextBox 31">
            <a:extLst>
              <a:ext uri="{FF2B5EF4-FFF2-40B4-BE49-F238E27FC236}">
                <a16:creationId xmlns:a16="http://schemas.microsoft.com/office/drawing/2014/main" id="{E0F15A1F-54E2-4B55-8BA0-23456FD6019B}"/>
              </a:ext>
            </a:extLst>
          </p:cNvPr>
          <p:cNvSpPr txBox="1"/>
          <p:nvPr/>
        </p:nvSpPr>
        <p:spPr>
          <a:xfrm>
            <a:off x="9476848" y="2332039"/>
            <a:ext cx="1705367" cy="369332"/>
          </a:xfrm>
          <a:prstGeom prst="rect">
            <a:avLst/>
          </a:prstGeom>
          <a:noFill/>
        </p:spPr>
        <p:txBody>
          <a:bodyPr>
            <a:spAutoFit/>
          </a:bodyPr>
          <a:lstStyle/>
          <a:p>
            <a:pPr>
              <a:defRPr/>
            </a:pPr>
            <a:r>
              <a:rPr lang="en-GB" b="0" spc="10" dirty="0"/>
              <a:t>0x0000003C</a:t>
            </a:r>
          </a:p>
        </p:txBody>
      </p:sp>
      <p:sp>
        <p:nvSpPr>
          <p:cNvPr id="33" name="Rectangle 32">
            <a:extLst>
              <a:ext uri="{FF2B5EF4-FFF2-40B4-BE49-F238E27FC236}">
                <a16:creationId xmlns:a16="http://schemas.microsoft.com/office/drawing/2014/main" id="{DE9D4998-06AF-4601-B289-E426FCE64472}"/>
              </a:ext>
            </a:extLst>
          </p:cNvPr>
          <p:cNvSpPr/>
          <p:nvPr/>
        </p:nvSpPr>
        <p:spPr bwMode="auto">
          <a:xfrm>
            <a:off x="2473417" y="3519488"/>
            <a:ext cx="2162388" cy="91440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b="0" dirty="0"/>
              <a:t>Program code</a:t>
            </a:r>
            <a:endParaRPr lang="en-GB" dirty="0"/>
          </a:p>
        </p:txBody>
      </p:sp>
      <p:sp>
        <p:nvSpPr>
          <p:cNvPr id="34" name="Rectangle 33">
            <a:extLst>
              <a:ext uri="{FF2B5EF4-FFF2-40B4-BE49-F238E27FC236}">
                <a16:creationId xmlns:a16="http://schemas.microsoft.com/office/drawing/2014/main" id="{E3762767-D0E8-4AC3-8B69-3F5E3B53670D}"/>
              </a:ext>
            </a:extLst>
          </p:cNvPr>
          <p:cNvSpPr/>
          <p:nvPr/>
        </p:nvSpPr>
        <p:spPr bwMode="auto">
          <a:xfrm>
            <a:off x="2473418" y="4484688"/>
            <a:ext cx="2162388" cy="91440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b="0" dirty="0"/>
              <a:t>C library code</a:t>
            </a:r>
            <a:endParaRPr lang="en-GB" dirty="0"/>
          </a:p>
        </p:txBody>
      </p:sp>
      <p:sp>
        <p:nvSpPr>
          <p:cNvPr id="35" name="Rectangle 34">
            <a:extLst>
              <a:ext uri="{FF2B5EF4-FFF2-40B4-BE49-F238E27FC236}">
                <a16:creationId xmlns:a16="http://schemas.microsoft.com/office/drawing/2014/main" id="{8720A24A-F7E2-4FA3-B94E-0DFC7BF89674}"/>
              </a:ext>
            </a:extLst>
          </p:cNvPr>
          <p:cNvSpPr/>
          <p:nvPr/>
        </p:nvSpPr>
        <p:spPr bwMode="auto">
          <a:xfrm>
            <a:off x="2245962" y="3470276"/>
            <a:ext cx="2617295" cy="919163"/>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000000"/>
              </a:solidFill>
              <a:effectLst/>
              <a:latin typeface="Arial" charset="0"/>
              <a:ea typeface="MS PGothic" pitchFamily="34" charset="-128"/>
            </a:endParaRPr>
          </a:p>
        </p:txBody>
      </p:sp>
    </p:spTree>
    <p:extLst>
      <p:ext uri="{BB962C8B-B14F-4D97-AF65-F5344CB8AC3E}">
        <p14:creationId xmlns:p14="http://schemas.microsoft.com/office/powerpoint/2010/main" val="2703914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Program Image</a:t>
            </a:r>
            <a:endParaRPr lang="en-US" dirty="0"/>
          </a:p>
        </p:txBody>
      </p:sp>
      <p:sp>
        <p:nvSpPr>
          <p:cNvPr id="6" name="Rectangle 5">
            <a:extLst>
              <a:ext uri="{FF2B5EF4-FFF2-40B4-BE49-F238E27FC236}">
                <a16:creationId xmlns:a16="http://schemas.microsoft.com/office/drawing/2014/main" id="{33BA23A0-1808-4371-8F2C-295E7A2B90FF}"/>
              </a:ext>
            </a:extLst>
          </p:cNvPr>
          <p:cNvSpPr/>
          <p:nvPr/>
        </p:nvSpPr>
        <p:spPr bwMode="auto">
          <a:xfrm>
            <a:off x="2378204" y="1204913"/>
            <a:ext cx="2352814" cy="4991100"/>
          </a:xfrm>
          <a:prstGeom prst="rect">
            <a:avLst/>
          </a:prstGeom>
          <a:solidFill>
            <a:schemeClr val="bg1">
              <a:lumMod val="9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b="0" dirty="0"/>
          </a:p>
        </p:txBody>
      </p:sp>
      <p:sp>
        <p:nvSpPr>
          <p:cNvPr id="7" name="TextBox 6">
            <a:extLst>
              <a:ext uri="{FF2B5EF4-FFF2-40B4-BE49-F238E27FC236}">
                <a16:creationId xmlns:a16="http://schemas.microsoft.com/office/drawing/2014/main" id="{32A53A60-59B9-4CC2-9144-8692C4C936DB}"/>
              </a:ext>
            </a:extLst>
          </p:cNvPr>
          <p:cNvSpPr txBox="1"/>
          <p:nvPr/>
        </p:nvSpPr>
        <p:spPr>
          <a:xfrm>
            <a:off x="742661" y="5846764"/>
            <a:ext cx="1635544" cy="369332"/>
          </a:xfrm>
          <a:prstGeom prst="rect">
            <a:avLst/>
          </a:prstGeom>
          <a:noFill/>
        </p:spPr>
        <p:txBody>
          <a:bodyPr>
            <a:spAutoFit/>
          </a:bodyPr>
          <a:lstStyle/>
          <a:p>
            <a:pPr>
              <a:defRPr/>
            </a:pPr>
            <a:r>
              <a:rPr lang="en-GB" b="0" spc="10" dirty="0"/>
              <a:t>0x00000000</a:t>
            </a:r>
          </a:p>
        </p:txBody>
      </p:sp>
      <p:sp>
        <p:nvSpPr>
          <p:cNvPr id="8" name="Rectangle 7">
            <a:extLst>
              <a:ext uri="{FF2B5EF4-FFF2-40B4-BE49-F238E27FC236}">
                <a16:creationId xmlns:a16="http://schemas.microsoft.com/office/drawing/2014/main" id="{DC7EB712-032E-4E0F-9BA7-0D53F9429B04}"/>
              </a:ext>
            </a:extLst>
          </p:cNvPr>
          <p:cNvSpPr/>
          <p:nvPr/>
        </p:nvSpPr>
        <p:spPr bwMode="auto">
          <a:xfrm>
            <a:off x="7314460" y="5289551"/>
            <a:ext cx="2162388" cy="315913"/>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b="0" dirty="0"/>
              <a:t>Initial MSP value</a:t>
            </a:r>
          </a:p>
        </p:txBody>
      </p:sp>
      <p:sp>
        <p:nvSpPr>
          <p:cNvPr id="9" name="TextBox 8">
            <a:extLst>
              <a:ext uri="{FF2B5EF4-FFF2-40B4-BE49-F238E27FC236}">
                <a16:creationId xmlns:a16="http://schemas.microsoft.com/office/drawing/2014/main" id="{88044DAD-53A1-434B-870B-6338736AE511}"/>
              </a:ext>
            </a:extLst>
          </p:cNvPr>
          <p:cNvSpPr txBox="1"/>
          <p:nvPr/>
        </p:nvSpPr>
        <p:spPr>
          <a:xfrm>
            <a:off x="2683942" y="1593852"/>
            <a:ext cx="1741336" cy="369332"/>
          </a:xfrm>
          <a:prstGeom prst="rect">
            <a:avLst/>
          </a:prstGeom>
          <a:noFill/>
        </p:spPr>
        <p:txBody>
          <a:bodyPr>
            <a:spAutoFit/>
          </a:bodyPr>
          <a:lstStyle/>
          <a:p>
            <a:pPr>
              <a:defRPr/>
            </a:pPr>
            <a:r>
              <a:rPr lang="en-GB" b="0" spc="10" dirty="0"/>
              <a:t>Code region</a:t>
            </a:r>
          </a:p>
        </p:txBody>
      </p:sp>
      <p:sp>
        <p:nvSpPr>
          <p:cNvPr id="10" name="Rectangle 9">
            <a:extLst>
              <a:ext uri="{FF2B5EF4-FFF2-40B4-BE49-F238E27FC236}">
                <a16:creationId xmlns:a16="http://schemas.microsoft.com/office/drawing/2014/main" id="{98281F1F-69B9-4F3C-B8EC-41D899EC80B5}"/>
              </a:ext>
            </a:extLst>
          </p:cNvPr>
          <p:cNvSpPr/>
          <p:nvPr/>
        </p:nvSpPr>
        <p:spPr bwMode="auto">
          <a:xfrm>
            <a:off x="2473418" y="2549527"/>
            <a:ext cx="2162388" cy="91440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b="0" dirty="0"/>
              <a:t>Start-up routine</a:t>
            </a:r>
            <a:endParaRPr lang="en-GB" dirty="0"/>
          </a:p>
        </p:txBody>
      </p:sp>
      <p:sp>
        <p:nvSpPr>
          <p:cNvPr id="11" name="Rectangle 10">
            <a:extLst>
              <a:ext uri="{FF2B5EF4-FFF2-40B4-BE49-F238E27FC236}">
                <a16:creationId xmlns:a16="http://schemas.microsoft.com/office/drawing/2014/main" id="{A711D805-6AE0-4B79-8313-8984C9688CE9}"/>
              </a:ext>
            </a:extLst>
          </p:cNvPr>
          <p:cNvSpPr/>
          <p:nvPr/>
        </p:nvSpPr>
        <p:spPr bwMode="auto">
          <a:xfrm>
            <a:off x="2473418" y="5319714"/>
            <a:ext cx="2162388" cy="792163"/>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b="0" dirty="0"/>
              <a:t>Vector table</a:t>
            </a:r>
          </a:p>
        </p:txBody>
      </p:sp>
      <p:sp>
        <p:nvSpPr>
          <p:cNvPr id="12" name="Left Brace 11">
            <a:extLst>
              <a:ext uri="{FF2B5EF4-FFF2-40B4-BE49-F238E27FC236}">
                <a16:creationId xmlns:a16="http://schemas.microsoft.com/office/drawing/2014/main" id="{4B4E3553-B4D7-48F7-8B9F-5848DB02A4FD}"/>
              </a:ext>
            </a:extLst>
          </p:cNvPr>
          <p:cNvSpPr/>
          <p:nvPr/>
        </p:nvSpPr>
        <p:spPr bwMode="auto">
          <a:xfrm>
            <a:off x="2018511" y="2549527"/>
            <a:ext cx="253901" cy="3494087"/>
          </a:xfrm>
          <a:prstGeom prst="leftBrace">
            <a:avLst>
              <a:gd name="adj1" fmla="val 26409"/>
              <a:gd name="adj2" fmla="val 50000"/>
            </a:avLst>
          </a:prstGeom>
          <a:noFill/>
          <a:ln w="19050" cap="flat" cmpd="sng" algn="ctr">
            <a:solidFill>
              <a:schemeClr val="bg1">
                <a:lumMod val="50000"/>
              </a:schemeClr>
            </a:solidFill>
            <a:prstDash val="solid"/>
            <a:round/>
            <a:headEnd type="none" w="med" len="med"/>
            <a:tailEnd type="none" w="med" len="med"/>
          </a:ln>
          <a:effectLst/>
        </p:spPr>
        <p:txBody>
          <a:bodyPr wrap="none" anchor="ctr"/>
          <a:lstStyle/>
          <a:p>
            <a:pPr algn="ctr">
              <a:defRPr/>
            </a:pPr>
            <a:endParaRPr lang="en-GB" dirty="0"/>
          </a:p>
        </p:txBody>
      </p:sp>
      <p:sp>
        <p:nvSpPr>
          <p:cNvPr id="13" name="TextBox 12">
            <a:extLst>
              <a:ext uri="{FF2B5EF4-FFF2-40B4-BE49-F238E27FC236}">
                <a16:creationId xmlns:a16="http://schemas.microsoft.com/office/drawing/2014/main" id="{2C2708AF-ED64-4F6D-BD2C-B6C9C690BB0D}"/>
              </a:ext>
            </a:extLst>
          </p:cNvPr>
          <p:cNvSpPr txBox="1"/>
          <p:nvPr/>
        </p:nvSpPr>
        <p:spPr>
          <a:xfrm>
            <a:off x="837874" y="4027489"/>
            <a:ext cx="1434539" cy="646331"/>
          </a:xfrm>
          <a:prstGeom prst="rect">
            <a:avLst/>
          </a:prstGeom>
          <a:noFill/>
        </p:spPr>
        <p:txBody>
          <a:bodyPr>
            <a:spAutoFit/>
          </a:bodyPr>
          <a:lstStyle/>
          <a:p>
            <a:pPr algn="ctr">
              <a:defRPr/>
            </a:pPr>
            <a:r>
              <a:rPr lang="en-GB" b="0" spc="10" dirty="0"/>
              <a:t>Program</a:t>
            </a:r>
          </a:p>
          <a:p>
            <a:pPr algn="ctr">
              <a:defRPr/>
            </a:pPr>
            <a:r>
              <a:rPr lang="en-GB" b="0" spc="10" dirty="0"/>
              <a:t>Image </a:t>
            </a:r>
          </a:p>
        </p:txBody>
      </p:sp>
      <p:cxnSp>
        <p:nvCxnSpPr>
          <p:cNvPr id="14" name="Straight Connector 13">
            <a:extLst>
              <a:ext uri="{FF2B5EF4-FFF2-40B4-BE49-F238E27FC236}">
                <a16:creationId xmlns:a16="http://schemas.microsoft.com/office/drawing/2014/main" id="{D3D24064-F2E8-47A3-B43B-050A848C2705}"/>
              </a:ext>
            </a:extLst>
          </p:cNvPr>
          <p:cNvCxnSpPr/>
          <p:nvPr/>
        </p:nvCxnSpPr>
        <p:spPr bwMode="auto">
          <a:xfrm flipV="1">
            <a:off x="4731018" y="2124076"/>
            <a:ext cx="2318961" cy="3275012"/>
          </a:xfrm>
          <a:prstGeom prst="line">
            <a:avLst/>
          </a:prstGeom>
          <a:noFill/>
          <a:ln w="19050" cap="flat" cmpd="sng" algn="ctr">
            <a:solidFill>
              <a:schemeClr val="bg1">
                <a:lumMod val="75000"/>
              </a:schemeClr>
            </a:solidFill>
            <a:prstDash val="sysDot"/>
            <a:round/>
            <a:headEnd type="none" w="med" len="med"/>
            <a:tailEnd type="none" w="med" len="med"/>
          </a:ln>
          <a:effectLst/>
        </p:spPr>
      </p:cxnSp>
      <p:cxnSp>
        <p:nvCxnSpPr>
          <p:cNvPr id="15" name="Straight Connector 14">
            <a:extLst>
              <a:ext uri="{FF2B5EF4-FFF2-40B4-BE49-F238E27FC236}">
                <a16:creationId xmlns:a16="http://schemas.microsoft.com/office/drawing/2014/main" id="{A1C5B79D-5493-431C-8236-5B268CA48C4C}"/>
              </a:ext>
            </a:extLst>
          </p:cNvPr>
          <p:cNvCxnSpPr/>
          <p:nvPr/>
        </p:nvCxnSpPr>
        <p:spPr bwMode="auto">
          <a:xfrm flipV="1">
            <a:off x="4731018" y="5605463"/>
            <a:ext cx="2583441" cy="438150"/>
          </a:xfrm>
          <a:prstGeom prst="line">
            <a:avLst/>
          </a:prstGeom>
          <a:noFill/>
          <a:ln w="19050" cap="flat" cmpd="sng" algn="ctr">
            <a:solidFill>
              <a:schemeClr val="bg1">
                <a:lumMod val="75000"/>
              </a:schemeClr>
            </a:solidFill>
            <a:prstDash val="sysDot"/>
            <a:round/>
            <a:headEnd type="none" w="med" len="med"/>
            <a:tailEnd type="none" w="med" len="med"/>
          </a:ln>
          <a:effectLst/>
        </p:spPr>
      </p:cxnSp>
      <p:sp>
        <p:nvSpPr>
          <p:cNvPr id="16" name="Rectangle 15">
            <a:extLst>
              <a:ext uri="{FF2B5EF4-FFF2-40B4-BE49-F238E27FC236}">
                <a16:creationId xmlns:a16="http://schemas.microsoft.com/office/drawing/2014/main" id="{D4F2242D-733F-4E23-A67A-9844A8491E76}"/>
              </a:ext>
            </a:extLst>
          </p:cNvPr>
          <p:cNvSpPr/>
          <p:nvPr/>
        </p:nvSpPr>
        <p:spPr bwMode="auto">
          <a:xfrm>
            <a:off x="7314460" y="4984751"/>
            <a:ext cx="2162388" cy="314325"/>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b="0" dirty="0"/>
              <a:t>Reset vector</a:t>
            </a:r>
            <a:endParaRPr lang="en-GB" dirty="0"/>
          </a:p>
        </p:txBody>
      </p:sp>
      <p:sp>
        <p:nvSpPr>
          <p:cNvPr id="17" name="Rectangle 16">
            <a:extLst>
              <a:ext uri="{FF2B5EF4-FFF2-40B4-BE49-F238E27FC236}">
                <a16:creationId xmlns:a16="http://schemas.microsoft.com/office/drawing/2014/main" id="{9BC935DF-5A7B-43DE-B6F2-1405872B58A5}"/>
              </a:ext>
            </a:extLst>
          </p:cNvPr>
          <p:cNvSpPr/>
          <p:nvPr/>
        </p:nvSpPr>
        <p:spPr bwMode="auto">
          <a:xfrm>
            <a:off x="7314460" y="4683125"/>
            <a:ext cx="2162388" cy="317500"/>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b="0" dirty="0"/>
              <a:t>NMI vector</a:t>
            </a:r>
          </a:p>
        </p:txBody>
      </p:sp>
      <p:sp>
        <p:nvSpPr>
          <p:cNvPr id="18" name="Rectangle 17">
            <a:extLst>
              <a:ext uri="{FF2B5EF4-FFF2-40B4-BE49-F238E27FC236}">
                <a16:creationId xmlns:a16="http://schemas.microsoft.com/office/drawing/2014/main" id="{DDFE7B16-981F-40AF-8219-000982193488}"/>
              </a:ext>
            </a:extLst>
          </p:cNvPr>
          <p:cNvSpPr/>
          <p:nvPr/>
        </p:nvSpPr>
        <p:spPr bwMode="auto">
          <a:xfrm>
            <a:off x="7314460" y="4379913"/>
            <a:ext cx="2162388" cy="315912"/>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b="0" dirty="0"/>
              <a:t>Hard fault vector</a:t>
            </a:r>
            <a:endParaRPr lang="en-GB" dirty="0"/>
          </a:p>
        </p:txBody>
      </p:sp>
      <p:sp>
        <p:nvSpPr>
          <p:cNvPr id="19" name="Rectangle 18">
            <a:extLst>
              <a:ext uri="{FF2B5EF4-FFF2-40B4-BE49-F238E27FC236}">
                <a16:creationId xmlns:a16="http://schemas.microsoft.com/office/drawing/2014/main" id="{E6B479A5-DCE9-4977-A2E3-6259A7365196}"/>
              </a:ext>
            </a:extLst>
          </p:cNvPr>
          <p:cNvSpPr/>
          <p:nvPr/>
        </p:nvSpPr>
        <p:spPr bwMode="auto">
          <a:xfrm>
            <a:off x="7314460" y="3752850"/>
            <a:ext cx="2162388" cy="636588"/>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b="0" dirty="0"/>
              <a:t>Reserved</a:t>
            </a:r>
            <a:endParaRPr lang="en-GB" dirty="0"/>
          </a:p>
        </p:txBody>
      </p:sp>
      <p:sp>
        <p:nvSpPr>
          <p:cNvPr id="20" name="Rectangle 19">
            <a:extLst>
              <a:ext uri="{FF2B5EF4-FFF2-40B4-BE49-F238E27FC236}">
                <a16:creationId xmlns:a16="http://schemas.microsoft.com/office/drawing/2014/main" id="{2DDFA2C2-3F6D-4AC4-A804-5BA08A407CA8}"/>
              </a:ext>
            </a:extLst>
          </p:cNvPr>
          <p:cNvSpPr/>
          <p:nvPr/>
        </p:nvSpPr>
        <p:spPr bwMode="auto">
          <a:xfrm>
            <a:off x="7314460" y="3438526"/>
            <a:ext cx="2162388" cy="314325"/>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b="0" dirty="0"/>
              <a:t>SVC vector</a:t>
            </a:r>
          </a:p>
        </p:txBody>
      </p:sp>
      <p:sp>
        <p:nvSpPr>
          <p:cNvPr id="21" name="Rectangle 20">
            <a:extLst>
              <a:ext uri="{FF2B5EF4-FFF2-40B4-BE49-F238E27FC236}">
                <a16:creationId xmlns:a16="http://schemas.microsoft.com/office/drawing/2014/main" id="{0C20BB1C-4488-477D-8D42-0EAC054DDE8E}"/>
              </a:ext>
            </a:extLst>
          </p:cNvPr>
          <p:cNvSpPr/>
          <p:nvPr/>
        </p:nvSpPr>
        <p:spPr bwMode="auto">
          <a:xfrm>
            <a:off x="7314460" y="3009901"/>
            <a:ext cx="2162388" cy="428625"/>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b="0" dirty="0"/>
              <a:t>Reserved</a:t>
            </a:r>
            <a:endParaRPr lang="en-GB" dirty="0"/>
          </a:p>
        </p:txBody>
      </p:sp>
      <p:sp>
        <p:nvSpPr>
          <p:cNvPr id="22" name="Rectangle 21">
            <a:extLst>
              <a:ext uri="{FF2B5EF4-FFF2-40B4-BE49-F238E27FC236}">
                <a16:creationId xmlns:a16="http://schemas.microsoft.com/office/drawing/2014/main" id="{DA1E50CB-514A-477C-BACF-73F0B5D36BC1}"/>
              </a:ext>
            </a:extLst>
          </p:cNvPr>
          <p:cNvSpPr/>
          <p:nvPr/>
        </p:nvSpPr>
        <p:spPr bwMode="auto">
          <a:xfrm>
            <a:off x="7314460" y="2690813"/>
            <a:ext cx="2162388" cy="315912"/>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b="0" dirty="0"/>
              <a:t>PendSV vector</a:t>
            </a:r>
            <a:endParaRPr lang="en-GB" dirty="0"/>
          </a:p>
        </p:txBody>
      </p:sp>
      <p:sp>
        <p:nvSpPr>
          <p:cNvPr id="23" name="Rectangle 22">
            <a:extLst>
              <a:ext uri="{FF2B5EF4-FFF2-40B4-BE49-F238E27FC236}">
                <a16:creationId xmlns:a16="http://schemas.microsoft.com/office/drawing/2014/main" id="{9BCD67B8-BCCB-4CCB-9A0E-F13B5D1D72BF}"/>
              </a:ext>
            </a:extLst>
          </p:cNvPr>
          <p:cNvSpPr/>
          <p:nvPr/>
        </p:nvSpPr>
        <p:spPr bwMode="auto">
          <a:xfrm>
            <a:off x="7314460" y="2392364"/>
            <a:ext cx="2162388" cy="312737"/>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b="0" dirty="0"/>
              <a:t>SysTick vector</a:t>
            </a:r>
          </a:p>
        </p:txBody>
      </p:sp>
      <p:sp>
        <p:nvSpPr>
          <p:cNvPr id="24" name="Rectangle 23">
            <a:extLst>
              <a:ext uri="{FF2B5EF4-FFF2-40B4-BE49-F238E27FC236}">
                <a16:creationId xmlns:a16="http://schemas.microsoft.com/office/drawing/2014/main" id="{71725BAB-572C-4B33-B1D6-5A7A3056EE06}"/>
              </a:ext>
            </a:extLst>
          </p:cNvPr>
          <p:cNvSpPr/>
          <p:nvPr/>
        </p:nvSpPr>
        <p:spPr bwMode="auto">
          <a:xfrm>
            <a:off x="7314460" y="1538289"/>
            <a:ext cx="2162388" cy="854075"/>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b="0" dirty="0"/>
              <a:t>Interrupt vectors</a:t>
            </a:r>
            <a:endParaRPr lang="en-GB" dirty="0"/>
          </a:p>
        </p:txBody>
      </p:sp>
      <p:sp>
        <p:nvSpPr>
          <p:cNvPr id="25" name="TextBox 24">
            <a:extLst>
              <a:ext uri="{FF2B5EF4-FFF2-40B4-BE49-F238E27FC236}">
                <a16:creationId xmlns:a16="http://schemas.microsoft.com/office/drawing/2014/main" id="{9C6115DC-D0CE-44C7-8B2D-D023C70346BA}"/>
              </a:ext>
            </a:extLst>
          </p:cNvPr>
          <p:cNvSpPr txBox="1"/>
          <p:nvPr/>
        </p:nvSpPr>
        <p:spPr>
          <a:xfrm>
            <a:off x="9476848" y="5294314"/>
            <a:ext cx="1705367" cy="369332"/>
          </a:xfrm>
          <a:prstGeom prst="rect">
            <a:avLst/>
          </a:prstGeom>
          <a:noFill/>
        </p:spPr>
        <p:txBody>
          <a:bodyPr>
            <a:spAutoFit/>
          </a:bodyPr>
          <a:lstStyle/>
          <a:p>
            <a:pPr>
              <a:defRPr/>
            </a:pPr>
            <a:r>
              <a:rPr lang="en-GB" b="0" spc="10" dirty="0"/>
              <a:t>0x00000000</a:t>
            </a:r>
          </a:p>
        </p:txBody>
      </p:sp>
      <p:sp>
        <p:nvSpPr>
          <p:cNvPr id="26" name="TextBox 25">
            <a:extLst>
              <a:ext uri="{FF2B5EF4-FFF2-40B4-BE49-F238E27FC236}">
                <a16:creationId xmlns:a16="http://schemas.microsoft.com/office/drawing/2014/main" id="{F1E58149-2ADA-4EAC-BC7C-45E37BDFFA1A}"/>
              </a:ext>
            </a:extLst>
          </p:cNvPr>
          <p:cNvSpPr txBox="1"/>
          <p:nvPr/>
        </p:nvSpPr>
        <p:spPr>
          <a:xfrm>
            <a:off x="9476848" y="4970464"/>
            <a:ext cx="1705367" cy="369332"/>
          </a:xfrm>
          <a:prstGeom prst="rect">
            <a:avLst/>
          </a:prstGeom>
          <a:noFill/>
        </p:spPr>
        <p:txBody>
          <a:bodyPr>
            <a:spAutoFit/>
          </a:bodyPr>
          <a:lstStyle/>
          <a:p>
            <a:pPr>
              <a:defRPr/>
            </a:pPr>
            <a:r>
              <a:rPr lang="en-GB" b="0" spc="10" dirty="0"/>
              <a:t>0x00000004</a:t>
            </a:r>
          </a:p>
        </p:txBody>
      </p:sp>
      <p:sp>
        <p:nvSpPr>
          <p:cNvPr id="27" name="TextBox 26">
            <a:extLst>
              <a:ext uri="{FF2B5EF4-FFF2-40B4-BE49-F238E27FC236}">
                <a16:creationId xmlns:a16="http://schemas.microsoft.com/office/drawing/2014/main" id="{B7171E35-C34D-4EA1-A076-E484BA5AD2A3}"/>
              </a:ext>
            </a:extLst>
          </p:cNvPr>
          <p:cNvSpPr txBox="1"/>
          <p:nvPr/>
        </p:nvSpPr>
        <p:spPr>
          <a:xfrm>
            <a:off x="9476848" y="4641851"/>
            <a:ext cx="1705367" cy="369332"/>
          </a:xfrm>
          <a:prstGeom prst="rect">
            <a:avLst/>
          </a:prstGeom>
          <a:noFill/>
        </p:spPr>
        <p:txBody>
          <a:bodyPr>
            <a:spAutoFit/>
          </a:bodyPr>
          <a:lstStyle/>
          <a:p>
            <a:pPr>
              <a:defRPr/>
            </a:pPr>
            <a:r>
              <a:rPr lang="en-GB" b="0" spc="10" dirty="0"/>
              <a:t>0x00000008</a:t>
            </a:r>
          </a:p>
        </p:txBody>
      </p:sp>
      <p:sp>
        <p:nvSpPr>
          <p:cNvPr id="28" name="TextBox 27">
            <a:extLst>
              <a:ext uri="{FF2B5EF4-FFF2-40B4-BE49-F238E27FC236}">
                <a16:creationId xmlns:a16="http://schemas.microsoft.com/office/drawing/2014/main" id="{5FFE183D-6E93-4A7F-B379-8B4FD2FBE473}"/>
              </a:ext>
            </a:extLst>
          </p:cNvPr>
          <p:cNvSpPr txBox="1"/>
          <p:nvPr/>
        </p:nvSpPr>
        <p:spPr>
          <a:xfrm>
            <a:off x="9476848" y="4318001"/>
            <a:ext cx="1705367" cy="369332"/>
          </a:xfrm>
          <a:prstGeom prst="rect">
            <a:avLst/>
          </a:prstGeom>
          <a:noFill/>
        </p:spPr>
        <p:txBody>
          <a:bodyPr>
            <a:spAutoFit/>
          </a:bodyPr>
          <a:lstStyle/>
          <a:p>
            <a:pPr>
              <a:defRPr/>
            </a:pPr>
            <a:r>
              <a:rPr lang="en-GB" b="0" spc="10" dirty="0"/>
              <a:t>0x0000000C</a:t>
            </a:r>
          </a:p>
        </p:txBody>
      </p:sp>
      <p:sp>
        <p:nvSpPr>
          <p:cNvPr id="29" name="TextBox 28">
            <a:extLst>
              <a:ext uri="{FF2B5EF4-FFF2-40B4-BE49-F238E27FC236}">
                <a16:creationId xmlns:a16="http://schemas.microsoft.com/office/drawing/2014/main" id="{C8334886-75AF-460E-94A4-4BC8721EEBFD}"/>
              </a:ext>
            </a:extLst>
          </p:cNvPr>
          <p:cNvSpPr txBox="1"/>
          <p:nvPr/>
        </p:nvSpPr>
        <p:spPr>
          <a:xfrm>
            <a:off x="9476848" y="3392488"/>
            <a:ext cx="1705367" cy="369332"/>
          </a:xfrm>
          <a:prstGeom prst="rect">
            <a:avLst/>
          </a:prstGeom>
          <a:noFill/>
        </p:spPr>
        <p:txBody>
          <a:bodyPr>
            <a:spAutoFit/>
          </a:bodyPr>
          <a:lstStyle/>
          <a:p>
            <a:pPr>
              <a:defRPr/>
            </a:pPr>
            <a:r>
              <a:rPr lang="en-GB" b="0" spc="10" dirty="0"/>
              <a:t>0x0000002C</a:t>
            </a:r>
          </a:p>
        </p:txBody>
      </p:sp>
      <p:sp>
        <p:nvSpPr>
          <p:cNvPr id="30" name="TextBox 29">
            <a:extLst>
              <a:ext uri="{FF2B5EF4-FFF2-40B4-BE49-F238E27FC236}">
                <a16:creationId xmlns:a16="http://schemas.microsoft.com/office/drawing/2014/main" id="{7EC3DAB7-E401-4F96-B955-6C8E10CC33EC}"/>
              </a:ext>
            </a:extLst>
          </p:cNvPr>
          <p:cNvSpPr txBox="1"/>
          <p:nvPr/>
        </p:nvSpPr>
        <p:spPr>
          <a:xfrm>
            <a:off x="9476848" y="2649539"/>
            <a:ext cx="1705367" cy="369332"/>
          </a:xfrm>
          <a:prstGeom prst="rect">
            <a:avLst/>
          </a:prstGeom>
          <a:noFill/>
        </p:spPr>
        <p:txBody>
          <a:bodyPr>
            <a:spAutoFit/>
          </a:bodyPr>
          <a:lstStyle/>
          <a:p>
            <a:pPr>
              <a:defRPr/>
            </a:pPr>
            <a:r>
              <a:rPr lang="en-GB" b="0" spc="10" dirty="0"/>
              <a:t>0x00000038</a:t>
            </a:r>
          </a:p>
        </p:txBody>
      </p:sp>
      <p:sp>
        <p:nvSpPr>
          <p:cNvPr id="31" name="TextBox 30">
            <a:extLst>
              <a:ext uri="{FF2B5EF4-FFF2-40B4-BE49-F238E27FC236}">
                <a16:creationId xmlns:a16="http://schemas.microsoft.com/office/drawing/2014/main" id="{CF7241E8-3944-476A-B103-8386A4B16E20}"/>
              </a:ext>
            </a:extLst>
          </p:cNvPr>
          <p:cNvSpPr txBox="1"/>
          <p:nvPr/>
        </p:nvSpPr>
        <p:spPr>
          <a:xfrm>
            <a:off x="9476848" y="2043114"/>
            <a:ext cx="1705367" cy="369332"/>
          </a:xfrm>
          <a:prstGeom prst="rect">
            <a:avLst/>
          </a:prstGeom>
          <a:noFill/>
        </p:spPr>
        <p:txBody>
          <a:bodyPr>
            <a:spAutoFit/>
          </a:bodyPr>
          <a:lstStyle/>
          <a:p>
            <a:pPr>
              <a:defRPr/>
            </a:pPr>
            <a:r>
              <a:rPr lang="en-GB" b="0" spc="10" dirty="0"/>
              <a:t>0x00000040</a:t>
            </a:r>
          </a:p>
        </p:txBody>
      </p:sp>
      <p:sp>
        <p:nvSpPr>
          <p:cNvPr id="32" name="TextBox 31">
            <a:extLst>
              <a:ext uri="{FF2B5EF4-FFF2-40B4-BE49-F238E27FC236}">
                <a16:creationId xmlns:a16="http://schemas.microsoft.com/office/drawing/2014/main" id="{1B852DB7-B0E0-4047-8FA6-7BA43253C603}"/>
              </a:ext>
            </a:extLst>
          </p:cNvPr>
          <p:cNvSpPr txBox="1"/>
          <p:nvPr/>
        </p:nvSpPr>
        <p:spPr>
          <a:xfrm>
            <a:off x="9476848" y="2332039"/>
            <a:ext cx="1705367" cy="369332"/>
          </a:xfrm>
          <a:prstGeom prst="rect">
            <a:avLst/>
          </a:prstGeom>
          <a:noFill/>
        </p:spPr>
        <p:txBody>
          <a:bodyPr>
            <a:spAutoFit/>
          </a:bodyPr>
          <a:lstStyle/>
          <a:p>
            <a:pPr>
              <a:defRPr/>
            </a:pPr>
            <a:r>
              <a:rPr lang="en-GB" b="0" spc="10" dirty="0"/>
              <a:t>0x0000003C</a:t>
            </a:r>
          </a:p>
        </p:txBody>
      </p:sp>
      <p:sp>
        <p:nvSpPr>
          <p:cNvPr id="33" name="Rectangle 32">
            <a:extLst>
              <a:ext uri="{FF2B5EF4-FFF2-40B4-BE49-F238E27FC236}">
                <a16:creationId xmlns:a16="http://schemas.microsoft.com/office/drawing/2014/main" id="{1DFC8592-0216-4CFF-95DF-85CFD423EECE}"/>
              </a:ext>
            </a:extLst>
          </p:cNvPr>
          <p:cNvSpPr/>
          <p:nvPr/>
        </p:nvSpPr>
        <p:spPr bwMode="auto">
          <a:xfrm>
            <a:off x="2473417" y="3519488"/>
            <a:ext cx="2162388" cy="91440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b="0" dirty="0"/>
              <a:t>Program code</a:t>
            </a:r>
            <a:endParaRPr lang="en-GB" dirty="0"/>
          </a:p>
        </p:txBody>
      </p:sp>
      <p:sp>
        <p:nvSpPr>
          <p:cNvPr id="34" name="Rectangle 33">
            <a:extLst>
              <a:ext uri="{FF2B5EF4-FFF2-40B4-BE49-F238E27FC236}">
                <a16:creationId xmlns:a16="http://schemas.microsoft.com/office/drawing/2014/main" id="{5FDA0B94-7A4C-4436-B900-54814A5BBF95}"/>
              </a:ext>
            </a:extLst>
          </p:cNvPr>
          <p:cNvSpPr/>
          <p:nvPr/>
        </p:nvSpPr>
        <p:spPr bwMode="auto">
          <a:xfrm>
            <a:off x="2473418" y="4484688"/>
            <a:ext cx="2162388" cy="91440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b="0" dirty="0"/>
              <a:t>C library code</a:t>
            </a:r>
            <a:endParaRPr lang="en-GB" dirty="0"/>
          </a:p>
        </p:txBody>
      </p:sp>
      <p:sp>
        <p:nvSpPr>
          <p:cNvPr id="35" name="Rectangle 34">
            <a:extLst>
              <a:ext uri="{FF2B5EF4-FFF2-40B4-BE49-F238E27FC236}">
                <a16:creationId xmlns:a16="http://schemas.microsoft.com/office/drawing/2014/main" id="{9539BF59-8EC2-43AA-A308-DF4BCECE85DF}"/>
              </a:ext>
            </a:extLst>
          </p:cNvPr>
          <p:cNvSpPr/>
          <p:nvPr/>
        </p:nvSpPr>
        <p:spPr bwMode="auto">
          <a:xfrm>
            <a:off x="2285104" y="2527301"/>
            <a:ext cx="2617295" cy="919163"/>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000000"/>
              </a:solidFill>
              <a:effectLst/>
              <a:latin typeface="Arial" charset="0"/>
              <a:ea typeface="MS PGothic" pitchFamily="34" charset="-128"/>
            </a:endParaRPr>
          </a:p>
        </p:txBody>
      </p:sp>
    </p:spTree>
    <p:extLst>
      <p:ext uri="{BB962C8B-B14F-4D97-AF65-F5344CB8AC3E}">
        <p14:creationId xmlns:p14="http://schemas.microsoft.com/office/powerpoint/2010/main" val="1050752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Program Image in Global Memory</a:t>
            </a:r>
            <a:endParaRPr lang="en-US" dirty="0"/>
          </a:p>
        </p:txBody>
      </p:sp>
      <p:sp>
        <p:nvSpPr>
          <p:cNvPr id="6" name="Rectangle 5">
            <a:extLst>
              <a:ext uri="{FF2B5EF4-FFF2-40B4-BE49-F238E27FC236}">
                <a16:creationId xmlns:a16="http://schemas.microsoft.com/office/drawing/2014/main" id="{D0B0DE68-E3AF-4CAA-A8F4-E0569B7E6C68}"/>
              </a:ext>
            </a:extLst>
          </p:cNvPr>
          <p:cNvSpPr/>
          <p:nvPr/>
        </p:nvSpPr>
        <p:spPr bwMode="auto">
          <a:xfrm>
            <a:off x="7226351" y="1120777"/>
            <a:ext cx="2005816" cy="447675"/>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200" b="0" dirty="0"/>
              <a:t>Reserved</a:t>
            </a:r>
          </a:p>
        </p:txBody>
      </p:sp>
      <p:sp>
        <p:nvSpPr>
          <p:cNvPr id="7" name="Rectangle 6">
            <a:extLst>
              <a:ext uri="{FF2B5EF4-FFF2-40B4-BE49-F238E27FC236}">
                <a16:creationId xmlns:a16="http://schemas.microsoft.com/office/drawing/2014/main" id="{03434D25-C4D1-4DFA-B91D-DF3CFE218697}"/>
              </a:ext>
            </a:extLst>
          </p:cNvPr>
          <p:cNvSpPr/>
          <p:nvPr/>
        </p:nvSpPr>
        <p:spPr bwMode="auto">
          <a:xfrm>
            <a:off x="7226351" y="1955801"/>
            <a:ext cx="2005816" cy="952500"/>
          </a:xfrm>
          <a:prstGeom prst="rect">
            <a:avLst/>
          </a:prstGeom>
          <a:solidFill>
            <a:schemeClr val="accent5">
              <a:lumMod val="40000"/>
              <a:lumOff val="6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200" b="0" dirty="0"/>
              <a:t>External Device</a:t>
            </a:r>
          </a:p>
        </p:txBody>
      </p:sp>
      <p:sp>
        <p:nvSpPr>
          <p:cNvPr id="8" name="Rectangle 7">
            <a:extLst>
              <a:ext uri="{FF2B5EF4-FFF2-40B4-BE49-F238E27FC236}">
                <a16:creationId xmlns:a16="http://schemas.microsoft.com/office/drawing/2014/main" id="{29DCF95B-C4E8-44D3-A688-F9B481A33AE0}"/>
              </a:ext>
            </a:extLst>
          </p:cNvPr>
          <p:cNvSpPr/>
          <p:nvPr/>
        </p:nvSpPr>
        <p:spPr bwMode="auto">
          <a:xfrm>
            <a:off x="7226351" y="2908301"/>
            <a:ext cx="2005816" cy="95250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200" b="0" dirty="0"/>
              <a:t>External RAM</a:t>
            </a:r>
          </a:p>
        </p:txBody>
      </p:sp>
      <p:sp>
        <p:nvSpPr>
          <p:cNvPr id="9" name="Rectangle 8">
            <a:extLst>
              <a:ext uri="{FF2B5EF4-FFF2-40B4-BE49-F238E27FC236}">
                <a16:creationId xmlns:a16="http://schemas.microsoft.com/office/drawing/2014/main" id="{74A04DC3-EE29-4AE5-A5BE-0B777CDAB478}"/>
              </a:ext>
            </a:extLst>
          </p:cNvPr>
          <p:cNvSpPr/>
          <p:nvPr/>
        </p:nvSpPr>
        <p:spPr bwMode="auto">
          <a:xfrm>
            <a:off x="7226351" y="3860801"/>
            <a:ext cx="2005816" cy="476250"/>
          </a:xfrm>
          <a:prstGeom prst="rect">
            <a:avLst/>
          </a:prstGeom>
          <a:solidFill>
            <a:schemeClr val="accent5">
              <a:lumMod val="40000"/>
              <a:lumOff val="6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200" b="0" dirty="0"/>
              <a:t>Peripherals</a:t>
            </a:r>
          </a:p>
        </p:txBody>
      </p:sp>
      <p:sp>
        <p:nvSpPr>
          <p:cNvPr id="10" name="Rectangle 9">
            <a:extLst>
              <a:ext uri="{FF2B5EF4-FFF2-40B4-BE49-F238E27FC236}">
                <a16:creationId xmlns:a16="http://schemas.microsoft.com/office/drawing/2014/main" id="{32D61F7F-09A8-4080-9A70-AC398F80B107}"/>
              </a:ext>
            </a:extLst>
          </p:cNvPr>
          <p:cNvSpPr/>
          <p:nvPr/>
        </p:nvSpPr>
        <p:spPr bwMode="auto">
          <a:xfrm>
            <a:off x="7226351" y="4337051"/>
            <a:ext cx="2005816" cy="47625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200" b="0" dirty="0"/>
              <a:t>SRAM</a:t>
            </a:r>
          </a:p>
        </p:txBody>
      </p:sp>
      <p:sp>
        <p:nvSpPr>
          <p:cNvPr id="11" name="Rectangle 10">
            <a:extLst>
              <a:ext uri="{FF2B5EF4-FFF2-40B4-BE49-F238E27FC236}">
                <a16:creationId xmlns:a16="http://schemas.microsoft.com/office/drawing/2014/main" id="{9AEDB567-01CE-465E-8AC1-8CB67DAE5916}"/>
              </a:ext>
            </a:extLst>
          </p:cNvPr>
          <p:cNvSpPr/>
          <p:nvPr/>
        </p:nvSpPr>
        <p:spPr bwMode="auto">
          <a:xfrm>
            <a:off x="7226351" y="4813301"/>
            <a:ext cx="2005816" cy="476250"/>
          </a:xfrm>
          <a:prstGeom prst="rect">
            <a:avLst/>
          </a:prstGeom>
          <a:solidFill>
            <a:schemeClr val="accent5">
              <a:lumMod val="40000"/>
              <a:lumOff val="6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200" b="0" dirty="0"/>
              <a:t>Code</a:t>
            </a:r>
          </a:p>
        </p:txBody>
      </p:sp>
      <p:sp>
        <p:nvSpPr>
          <p:cNvPr id="12" name="TextBox 11">
            <a:extLst>
              <a:ext uri="{FF2B5EF4-FFF2-40B4-BE49-F238E27FC236}">
                <a16:creationId xmlns:a16="http://schemas.microsoft.com/office/drawing/2014/main" id="{51148B62-C2B0-4B73-9191-B555AA777771}"/>
              </a:ext>
            </a:extLst>
          </p:cNvPr>
          <p:cNvSpPr txBox="1"/>
          <p:nvPr/>
        </p:nvSpPr>
        <p:spPr>
          <a:xfrm>
            <a:off x="9151766" y="1082677"/>
            <a:ext cx="1345674" cy="230187"/>
          </a:xfrm>
          <a:prstGeom prst="rect">
            <a:avLst/>
          </a:prstGeom>
          <a:noFill/>
        </p:spPr>
        <p:txBody>
          <a:bodyPr>
            <a:spAutoFit/>
          </a:bodyPr>
          <a:lstStyle/>
          <a:p>
            <a:pPr>
              <a:defRPr/>
            </a:pPr>
            <a:r>
              <a:rPr lang="en-GB" sz="900" b="0" spc="10" dirty="0"/>
              <a:t>0xFFFFFFFF</a:t>
            </a:r>
          </a:p>
        </p:txBody>
      </p:sp>
      <p:sp>
        <p:nvSpPr>
          <p:cNvPr id="13" name="TextBox 12">
            <a:extLst>
              <a:ext uri="{FF2B5EF4-FFF2-40B4-BE49-F238E27FC236}">
                <a16:creationId xmlns:a16="http://schemas.microsoft.com/office/drawing/2014/main" id="{7A285A2A-8F57-4187-8D6A-261DC50D6314}"/>
              </a:ext>
            </a:extLst>
          </p:cNvPr>
          <p:cNvSpPr txBox="1"/>
          <p:nvPr/>
        </p:nvSpPr>
        <p:spPr>
          <a:xfrm>
            <a:off x="9130607" y="1749427"/>
            <a:ext cx="1345674" cy="231775"/>
          </a:xfrm>
          <a:prstGeom prst="rect">
            <a:avLst/>
          </a:prstGeom>
          <a:noFill/>
        </p:spPr>
        <p:txBody>
          <a:bodyPr>
            <a:spAutoFit/>
          </a:bodyPr>
          <a:lstStyle/>
          <a:p>
            <a:pPr algn="just">
              <a:defRPr/>
            </a:pPr>
            <a:r>
              <a:rPr lang="en-GB" sz="900" b="0" spc="10" dirty="0"/>
              <a:t>0xE0000000</a:t>
            </a:r>
          </a:p>
        </p:txBody>
      </p:sp>
      <p:sp>
        <p:nvSpPr>
          <p:cNvPr id="14" name="Rectangle 13">
            <a:extLst>
              <a:ext uri="{FF2B5EF4-FFF2-40B4-BE49-F238E27FC236}">
                <a16:creationId xmlns:a16="http://schemas.microsoft.com/office/drawing/2014/main" id="{5CD4B19A-0A29-4D80-A9B5-970141C15FDF}"/>
              </a:ext>
            </a:extLst>
          </p:cNvPr>
          <p:cNvSpPr/>
          <p:nvPr/>
        </p:nvSpPr>
        <p:spPr bwMode="auto">
          <a:xfrm>
            <a:off x="7226351" y="1568451"/>
            <a:ext cx="2005816" cy="38735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050" b="0" dirty="0"/>
              <a:t>Private Peripheral Bus</a:t>
            </a:r>
            <a:endParaRPr lang="en-GB" sz="1050" dirty="0"/>
          </a:p>
        </p:txBody>
      </p:sp>
      <p:sp>
        <p:nvSpPr>
          <p:cNvPr id="15" name="TextBox 14">
            <a:extLst>
              <a:ext uri="{FF2B5EF4-FFF2-40B4-BE49-F238E27FC236}">
                <a16:creationId xmlns:a16="http://schemas.microsoft.com/office/drawing/2014/main" id="{07D0A2D6-4003-4970-803E-FACCBD480AC9}"/>
              </a:ext>
            </a:extLst>
          </p:cNvPr>
          <p:cNvSpPr txBox="1"/>
          <p:nvPr/>
        </p:nvSpPr>
        <p:spPr>
          <a:xfrm>
            <a:off x="9151766" y="1914527"/>
            <a:ext cx="1345674" cy="230187"/>
          </a:xfrm>
          <a:prstGeom prst="rect">
            <a:avLst/>
          </a:prstGeom>
          <a:noFill/>
        </p:spPr>
        <p:txBody>
          <a:bodyPr>
            <a:spAutoFit/>
          </a:bodyPr>
          <a:lstStyle/>
          <a:p>
            <a:pPr>
              <a:defRPr/>
            </a:pPr>
            <a:r>
              <a:rPr lang="en-GB" sz="900" b="0" spc="10" dirty="0"/>
              <a:t>0xDFFFFFFF</a:t>
            </a:r>
          </a:p>
        </p:txBody>
      </p:sp>
      <p:sp>
        <p:nvSpPr>
          <p:cNvPr id="16" name="TextBox 15">
            <a:extLst>
              <a:ext uri="{FF2B5EF4-FFF2-40B4-BE49-F238E27FC236}">
                <a16:creationId xmlns:a16="http://schemas.microsoft.com/office/drawing/2014/main" id="{6FD1F560-2C9B-456C-A673-7E44855FC4B0}"/>
              </a:ext>
            </a:extLst>
          </p:cNvPr>
          <p:cNvSpPr txBox="1"/>
          <p:nvPr/>
        </p:nvSpPr>
        <p:spPr>
          <a:xfrm>
            <a:off x="9164461" y="2722563"/>
            <a:ext cx="1345674" cy="230188"/>
          </a:xfrm>
          <a:prstGeom prst="rect">
            <a:avLst/>
          </a:prstGeom>
          <a:noFill/>
        </p:spPr>
        <p:txBody>
          <a:bodyPr>
            <a:spAutoFit/>
          </a:bodyPr>
          <a:lstStyle/>
          <a:p>
            <a:pPr>
              <a:defRPr/>
            </a:pPr>
            <a:r>
              <a:rPr lang="en-GB" sz="900" b="0" spc="10" dirty="0"/>
              <a:t>0xA0000000</a:t>
            </a:r>
          </a:p>
        </p:txBody>
      </p:sp>
      <p:sp>
        <p:nvSpPr>
          <p:cNvPr id="17" name="TextBox 16">
            <a:extLst>
              <a:ext uri="{FF2B5EF4-FFF2-40B4-BE49-F238E27FC236}">
                <a16:creationId xmlns:a16="http://schemas.microsoft.com/office/drawing/2014/main" id="{D8CA5D2F-7656-4EAD-A3F4-A09B5160E6D4}"/>
              </a:ext>
            </a:extLst>
          </p:cNvPr>
          <p:cNvSpPr txBox="1"/>
          <p:nvPr/>
        </p:nvSpPr>
        <p:spPr>
          <a:xfrm>
            <a:off x="9162344" y="2867027"/>
            <a:ext cx="1345674" cy="230187"/>
          </a:xfrm>
          <a:prstGeom prst="rect">
            <a:avLst/>
          </a:prstGeom>
          <a:noFill/>
        </p:spPr>
        <p:txBody>
          <a:bodyPr>
            <a:spAutoFit/>
          </a:bodyPr>
          <a:lstStyle/>
          <a:p>
            <a:pPr>
              <a:defRPr/>
            </a:pPr>
            <a:r>
              <a:rPr lang="en-GB" sz="900" b="0" spc="10" dirty="0"/>
              <a:t>0x9FFFFFFF</a:t>
            </a:r>
          </a:p>
        </p:txBody>
      </p:sp>
      <p:sp>
        <p:nvSpPr>
          <p:cNvPr id="18" name="TextBox 17">
            <a:extLst>
              <a:ext uri="{FF2B5EF4-FFF2-40B4-BE49-F238E27FC236}">
                <a16:creationId xmlns:a16="http://schemas.microsoft.com/office/drawing/2014/main" id="{3AF98B46-FF8D-4697-99DB-B7F9CE75F2D3}"/>
              </a:ext>
            </a:extLst>
          </p:cNvPr>
          <p:cNvSpPr txBox="1"/>
          <p:nvPr/>
        </p:nvSpPr>
        <p:spPr>
          <a:xfrm>
            <a:off x="9175039" y="3668713"/>
            <a:ext cx="1345674" cy="230188"/>
          </a:xfrm>
          <a:prstGeom prst="rect">
            <a:avLst/>
          </a:prstGeom>
          <a:noFill/>
        </p:spPr>
        <p:txBody>
          <a:bodyPr>
            <a:spAutoFit/>
          </a:bodyPr>
          <a:lstStyle/>
          <a:p>
            <a:pPr>
              <a:defRPr/>
            </a:pPr>
            <a:r>
              <a:rPr lang="en-GB" sz="900" b="0" spc="10" dirty="0"/>
              <a:t>0x60000000</a:t>
            </a:r>
          </a:p>
        </p:txBody>
      </p:sp>
      <p:sp>
        <p:nvSpPr>
          <p:cNvPr id="19" name="TextBox 18">
            <a:extLst>
              <a:ext uri="{FF2B5EF4-FFF2-40B4-BE49-F238E27FC236}">
                <a16:creationId xmlns:a16="http://schemas.microsoft.com/office/drawing/2014/main" id="{BBD67DE2-5AC8-4C25-990A-C5FC2EB98FEC}"/>
              </a:ext>
            </a:extLst>
          </p:cNvPr>
          <p:cNvSpPr txBox="1"/>
          <p:nvPr/>
        </p:nvSpPr>
        <p:spPr>
          <a:xfrm>
            <a:off x="9168692" y="3830638"/>
            <a:ext cx="1345674" cy="230188"/>
          </a:xfrm>
          <a:prstGeom prst="rect">
            <a:avLst/>
          </a:prstGeom>
          <a:noFill/>
        </p:spPr>
        <p:txBody>
          <a:bodyPr>
            <a:spAutoFit/>
          </a:bodyPr>
          <a:lstStyle/>
          <a:p>
            <a:pPr>
              <a:defRPr/>
            </a:pPr>
            <a:r>
              <a:rPr lang="en-GB" sz="900" b="0" spc="10" dirty="0"/>
              <a:t>0x5FFFFFFF</a:t>
            </a:r>
          </a:p>
        </p:txBody>
      </p:sp>
      <p:sp>
        <p:nvSpPr>
          <p:cNvPr id="20" name="TextBox 19">
            <a:extLst>
              <a:ext uri="{FF2B5EF4-FFF2-40B4-BE49-F238E27FC236}">
                <a16:creationId xmlns:a16="http://schemas.microsoft.com/office/drawing/2014/main" id="{D94E0ABD-193B-484E-92C4-09C94372186C}"/>
              </a:ext>
            </a:extLst>
          </p:cNvPr>
          <p:cNvSpPr txBox="1"/>
          <p:nvPr/>
        </p:nvSpPr>
        <p:spPr>
          <a:xfrm>
            <a:off x="9168692" y="4162427"/>
            <a:ext cx="1345674" cy="230187"/>
          </a:xfrm>
          <a:prstGeom prst="rect">
            <a:avLst/>
          </a:prstGeom>
          <a:noFill/>
        </p:spPr>
        <p:txBody>
          <a:bodyPr>
            <a:spAutoFit/>
          </a:bodyPr>
          <a:lstStyle/>
          <a:p>
            <a:pPr>
              <a:defRPr/>
            </a:pPr>
            <a:r>
              <a:rPr lang="en-GB" sz="900" b="0" spc="10" dirty="0"/>
              <a:t>0x40000000</a:t>
            </a:r>
          </a:p>
        </p:txBody>
      </p:sp>
      <p:sp>
        <p:nvSpPr>
          <p:cNvPr id="21" name="TextBox 20">
            <a:extLst>
              <a:ext uri="{FF2B5EF4-FFF2-40B4-BE49-F238E27FC236}">
                <a16:creationId xmlns:a16="http://schemas.microsoft.com/office/drawing/2014/main" id="{0698089D-1C76-4C42-8303-8445FA369F28}"/>
              </a:ext>
            </a:extLst>
          </p:cNvPr>
          <p:cNvSpPr txBox="1"/>
          <p:nvPr/>
        </p:nvSpPr>
        <p:spPr>
          <a:xfrm>
            <a:off x="9168692" y="4294188"/>
            <a:ext cx="1345674" cy="230188"/>
          </a:xfrm>
          <a:prstGeom prst="rect">
            <a:avLst/>
          </a:prstGeom>
          <a:noFill/>
        </p:spPr>
        <p:txBody>
          <a:bodyPr>
            <a:spAutoFit/>
          </a:bodyPr>
          <a:lstStyle/>
          <a:p>
            <a:pPr>
              <a:defRPr/>
            </a:pPr>
            <a:r>
              <a:rPr lang="en-GB" sz="900" b="0" spc="10" dirty="0"/>
              <a:t>0x3FFFFFFF</a:t>
            </a:r>
          </a:p>
        </p:txBody>
      </p:sp>
      <p:sp>
        <p:nvSpPr>
          <p:cNvPr id="22" name="TextBox 21">
            <a:extLst>
              <a:ext uri="{FF2B5EF4-FFF2-40B4-BE49-F238E27FC236}">
                <a16:creationId xmlns:a16="http://schemas.microsoft.com/office/drawing/2014/main" id="{5C05C5AD-4CFB-4BED-B3A0-1CC7D13C7F8B}"/>
              </a:ext>
            </a:extLst>
          </p:cNvPr>
          <p:cNvSpPr txBox="1"/>
          <p:nvPr/>
        </p:nvSpPr>
        <p:spPr>
          <a:xfrm>
            <a:off x="9179271" y="4778377"/>
            <a:ext cx="1345674" cy="230187"/>
          </a:xfrm>
          <a:prstGeom prst="rect">
            <a:avLst/>
          </a:prstGeom>
          <a:noFill/>
        </p:spPr>
        <p:txBody>
          <a:bodyPr>
            <a:spAutoFit/>
          </a:bodyPr>
          <a:lstStyle/>
          <a:p>
            <a:pPr>
              <a:defRPr/>
            </a:pPr>
            <a:r>
              <a:rPr lang="en-GB" sz="900" b="0" spc="10" dirty="0"/>
              <a:t>0x1FFFFFFF</a:t>
            </a:r>
          </a:p>
        </p:txBody>
      </p:sp>
      <p:sp>
        <p:nvSpPr>
          <p:cNvPr id="23" name="TextBox 22">
            <a:extLst>
              <a:ext uri="{FF2B5EF4-FFF2-40B4-BE49-F238E27FC236}">
                <a16:creationId xmlns:a16="http://schemas.microsoft.com/office/drawing/2014/main" id="{EC7AD469-D5F1-48B1-BE5D-263ECA9C3F66}"/>
              </a:ext>
            </a:extLst>
          </p:cNvPr>
          <p:cNvSpPr txBox="1"/>
          <p:nvPr/>
        </p:nvSpPr>
        <p:spPr>
          <a:xfrm>
            <a:off x="9177156" y="4643438"/>
            <a:ext cx="1345674" cy="230188"/>
          </a:xfrm>
          <a:prstGeom prst="rect">
            <a:avLst/>
          </a:prstGeom>
          <a:noFill/>
        </p:spPr>
        <p:txBody>
          <a:bodyPr>
            <a:spAutoFit/>
          </a:bodyPr>
          <a:lstStyle/>
          <a:p>
            <a:pPr>
              <a:defRPr/>
            </a:pPr>
            <a:r>
              <a:rPr lang="en-GB" sz="900" b="0" spc="10" dirty="0"/>
              <a:t>0x20000000</a:t>
            </a:r>
          </a:p>
        </p:txBody>
      </p:sp>
      <p:sp>
        <p:nvSpPr>
          <p:cNvPr id="24" name="TextBox 23">
            <a:extLst>
              <a:ext uri="{FF2B5EF4-FFF2-40B4-BE49-F238E27FC236}">
                <a16:creationId xmlns:a16="http://schemas.microsoft.com/office/drawing/2014/main" id="{F0DDECBD-771B-4682-8720-6060B719521D}"/>
              </a:ext>
            </a:extLst>
          </p:cNvPr>
          <p:cNvSpPr txBox="1"/>
          <p:nvPr/>
        </p:nvSpPr>
        <p:spPr>
          <a:xfrm>
            <a:off x="9175039" y="5129213"/>
            <a:ext cx="1345674" cy="230188"/>
          </a:xfrm>
          <a:prstGeom prst="rect">
            <a:avLst/>
          </a:prstGeom>
          <a:noFill/>
        </p:spPr>
        <p:txBody>
          <a:bodyPr>
            <a:spAutoFit/>
          </a:bodyPr>
          <a:lstStyle/>
          <a:p>
            <a:pPr>
              <a:defRPr/>
            </a:pPr>
            <a:r>
              <a:rPr lang="en-GB" sz="900" b="0" spc="10" dirty="0"/>
              <a:t>0x00000000</a:t>
            </a:r>
          </a:p>
        </p:txBody>
      </p:sp>
      <p:sp>
        <p:nvSpPr>
          <p:cNvPr id="25" name="Right Brace 24">
            <a:extLst>
              <a:ext uri="{FF2B5EF4-FFF2-40B4-BE49-F238E27FC236}">
                <a16:creationId xmlns:a16="http://schemas.microsoft.com/office/drawing/2014/main" id="{DED11889-A400-4C8E-9DB2-0A9D9F6DE729}"/>
              </a:ext>
            </a:extLst>
          </p:cNvPr>
          <p:cNvSpPr/>
          <p:nvPr/>
        </p:nvSpPr>
        <p:spPr bwMode="auto">
          <a:xfrm>
            <a:off x="10436079" y="4835527"/>
            <a:ext cx="120604" cy="454025"/>
          </a:xfrm>
          <a:prstGeom prst="rightBrace">
            <a:avLst>
              <a:gd name="adj1" fmla="val 40152"/>
              <a:gd name="adj2" fmla="val 50000"/>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26" name="Right Brace 25">
            <a:extLst>
              <a:ext uri="{FF2B5EF4-FFF2-40B4-BE49-F238E27FC236}">
                <a16:creationId xmlns:a16="http://schemas.microsoft.com/office/drawing/2014/main" id="{B51B17D1-CAF2-45F6-93F3-8F1D020C1E9C}"/>
              </a:ext>
            </a:extLst>
          </p:cNvPr>
          <p:cNvSpPr/>
          <p:nvPr/>
        </p:nvSpPr>
        <p:spPr bwMode="auto">
          <a:xfrm>
            <a:off x="10436079" y="4359277"/>
            <a:ext cx="120604" cy="454025"/>
          </a:xfrm>
          <a:prstGeom prst="rightBrace">
            <a:avLst>
              <a:gd name="adj1" fmla="val 40152"/>
              <a:gd name="adj2" fmla="val 50000"/>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27" name="Right Brace 26">
            <a:extLst>
              <a:ext uri="{FF2B5EF4-FFF2-40B4-BE49-F238E27FC236}">
                <a16:creationId xmlns:a16="http://schemas.microsoft.com/office/drawing/2014/main" id="{8E81FE68-9A30-42DC-991C-D8894B43414D}"/>
              </a:ext>
            </a:extLst>
          </p:cNvPr>
          <p:cNvSpPr/>
          <p:nvPr/>
        </p:nvSpPr>
        <p:spPr bwMode="auto">
          <a:xfrm>
            <a:off x="10436079" y="3890964"/>
            <a:ext cx="120604" cy="454025"/>
          </a:xfrm>
          <a:prstGeom prst="rightBrace">
            <a:avLst>
              <a:gd name="adj1" fmla="val 40152"/>
              <a:gd name="adj2" fmla="val 50000"/>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28" name="TextBox 27">
            <a:extLst>
              <a:ext uri="{FF2B5EF4-FFF2-40B4-BE49-F238E27FC236}">
                <a16:creationId xmlns:a16="http://schemas.microsoft.com/office/drawing/2014/main" id="{0D84C7AF-C6C9-48BD-9CB0-3C6446F9860B}"/>
              </a:ext>
            </a:extLst>
          </p:cNvPr>
          <p:cNvSpPr txBox="1"/>
          <p:nvPr/>
        </p:nvSpPr>
        <p:spPr>
          <a:xfrm>
            <a:off x="10579957" y="4937127"/>
            <a:ext cx="935201" cy="230187"/>
          </a:xfrm>
          <a:prstGeom prst="rect">
            <a:avLst/>
          </a:prstGeom>
          <a:noFill/>
        </p:spPr>
        <p:txBody>
          <a:bodyPr>
            <a:spAutoFit/>
          </a:bodyPr>
          <a:lstStyle/>
          <a:p>
            <a:pPr>
              <a:defRPr/>
            </a:pPr>
            <a:r>
              <a:rPr lang="en-GB" sz="900" b="0" spc="10" dirty="0"/>
              <a:t>512MB</a:t>
            </a:r>
          </a:p>
        </p:txBody>
      </p:sp>
      <p:sp>
        <p:nvSpPr>
          <p:cNvPr id="29" name="TextBox 28">
            <a:extLst>
              <a:ext uri="{FF2B5EF4-FFF2-40B4-BE49-F238E27FC236}">
                <a16:creationId xmlns:a16="http://schemas.microsoft.com/office/drawing/2014/main" id="{30C95242-79B7-4C76-BEB6-A415C1FDAB7E}"/>
              </a:ext>
            </a:extLst>
          </p:cNvPr>
          <p:cNvSpPr txBox="1"/>
          <p:nvPr/>
        </p:nvSpPr>
        <p:spPr>
          <a:xfrm>
            <a:off x="10579957" y="4470402"/>
            <a:ext cx="935201" cy="231775"/>
          </a:xfrm>
          <a:prstGeom prst="rect">
            <a:avLst/>
          </a:prstGeom>
          <a:noFill/>
        </p:spPr>
        <p:txBody>
          <a:bodyPr>
            <a:spAutoFit/>
          </a:bodyPr>
          <a:lstStyle/>
          <a:p>
            <a:pPr>
              <a:defRPr/>
            </a:pPr>
            <a:r>
              <a:rPr lang="en-GB" sz="900" b="0" spc="10" dirty="0"/>
              <a:t>512MB</a:t>
            </a:r>
          </a:p>
        </p:txBody>
      </p:sp>
      <p:sp>
        <p:nvSpPr>
          <p:cNvPr id="30" name="TextBox 29">
            <a:extLst>
              <a:ext uri="{FF2B5EF4-FFF2-40B4-BE49-F238E27FC236}">
                <a16:creationId xmlns:a16="http://schemas.microsoft.com/office/drawing/2014/main" id="{F019729E-CEE2-444A-9C74-613E6924DF08}"/>
              </a:ext>
            </a:extLst>
          </p:cNvPr>
          <p:cNvSpPr txBox="1"/>
          <p:nvPr/>
        </p:nvSpPr>
        <p:spPr>
          <a:xfrm>
            <a:off x="10579957" y="4024314"/>
            <a:ext cx="935201" cy="231775"/>
          </a:xfrm>
          <a:prstGeom prst="rect">
            <a:avLst/>
          </a:prstGeom>
          <a:noFill/>
        </p:spPr>
        <p:txBody>
          <a:bodyPr>
            <a:spAutoFit/>
          </a:bodyPr>
          <a:lstStyle/>
          <a:p>
            <a:pPr>
              <a:defRPr/>
            </a:pPr>
            <a:r>
              <a:rPr lang="en-GB" sz="900" b="0" spc="10" dirty="0"/>
              <a:t>512MB</a:t>
            </a:r>
          </a:p>
        </p:txBody>
      </p:sp>
      <p:sp>
        <p:nvSpPr>
          <p:cNvPr id="31" name="Right Brace 30">
            <a:extLst>
              <a:ext uri="{FF2B5EF4-FFF2-40B4-BE49-F238E27FC236}">
                <a16:creationId xmlns:a16="http://schemas.microsoft.com/office/drawing/2014/main" id="{041B8F82-B100-42FC-9659-215075F4AF07}"/>
              </a:ext>
            </a:extLst>
          </p:cNvPr>
          <p:cNvSpPr/>
          <p:nvPr/>
        </p:nvSpPr>
        <p:spPr bwMode="auto">
          <a:xfrm>
            <a:off x="10436079" y="2952751"/>
            <a:ext cx="120604" cy="844550"/>
          </a:xfrm>
          <a:prstGeom prst="rightBrace">
            <a:avLst>
              <a:gd name="adj1" fmla="val 40152"/>
              <a:gd name="adj2" fmla="val 50000"/>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32" name="TextBox 31">
            <a:extLst>
              <a:ext uri="{FF2B5EF4-FFF2-40B4-BE49-F238E27FC236}">
                <a16:creationId xmlns:a16="http://schemas.microsoft.com/office/drawing/2014/main" id="{86C6BDBE-9A41-470E-8691-3FC917A8F044}"/>
              </a:ext>
            </a:extLst>
          </p:cNvPr>
          <p:cNvSpPr txBox="1"/>
          <p:nvPr/>
        </p:nvSpPr>
        <p:spPr>
          <a:xfrm>
            <a:off x="10579957" y="3259139"/>
            <a:ext cx="935201" cy="231775"/>
          </a:xfrm>
          <a:prstGeom prst="rect">
            <a:avLst/>
          </a:prstGeom>
          <a:noFill/>
        </p:spPr>
        <p:txBody>
          <a:bodyPr>
            <a:spAutoFit/>
          </a:bodyPr>
          <a:lstStyle/>
          <a:p>
            <a:pPr>
              <a:defRPr/>
            </a:pPr>
            <a:r>
              <a:rPr lang="en-GB" sz="900" b="0" spc="10" dirty="0"/>
              <a:t>1GB</a:t>
            </a:r>
          </a:p>
        </p:txBody>
      </p:sp>
      <p:sp>
        <p:nvSpPr>
          <p:cNvPr id="33" name="Right Brace 32">
            <a:extLst>
              <a:ext uri="{FF2B5EF4-FFF2-40B4-BE49-F238E27FC236}">
                <a16:creationId xmlns:a16="http://schemas.microsoft.com/office/drawing/2014/main" id="{D0B89D9C-20FB-462C-B01B-41F4C1B49193}"/>
              </a:ext>
            </a:extLst>
          </p:cNvPr>
          <p:cNvSpPr/>
          <p:nvPr/>
        </p:nvSpPr>
        <p:spPr bwMode="auto">
          <a:xfrm>
            <a:off x="10436079" y="2030414"/>
            <a:ext cx="120604" cy="842963"/>
          </a:xfrm>
          <a:prstGeom prst="rightBrace">
            <a:avLst>
              <a:gd name="adj1" fmla="val 40152"/>
              <a:gd name="adj2" fmla="val 50000"/>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34" name="TextBox 33">
            <a:extLst>
              <a:ext uri="{FF2B5EF4-FFF2-40B4-BE49-F238E27FC236}">
                <a16:creationId xmlns:a16="http://schemas.microsoft.com/office/drawing/2014/main" id="{5943452A-1EA4-4A5B-B612-3E151C9C8AFE}"/>
              </a:ext>
            </a:extLst>
          </p:cNvPr>
          <p:cNvSpPr txBox="1"/>
          <p:nvPr/>
        </p:nvSpPr>
        <p:spPr>
          <a:xfrm>
            <a:off x="10579957" y="2336802"/>
            <a:ext cx="935201" cy="230187"/>
          </a:xfrm>
          <a:prstGeom prst="rect">
            <a:avLst/>
          </a:prstGeom>
          <a:noFill/>
        </p:spPr>
        <p:txBody>
          <a:bodyPr>
            <a:spAutoFit/>
          </a:bodyPr>
          <a:lstStyle/>
          <a:p>
            <a:pPr>
              <a:defRPr/>
            </a:pPr>
            <a:r>
              <a:rPr lang="en-GB" sz="900" b="0" spc="10" dirty="0"/>
              <a:t>1GB</a:t>
            </a:r>
          </a:p>
        </p:txBody>
      </p:sp>
      <p:sp>
        <p:nvSpPr>
          <p:cNvPr id="35" name="Right Brace 34">
            <a:extLst>
              <a:ext uri="{FF2B5EF4-FFF2-40B4-BE49-F238E27FC236}">
                <a16:creationId xmlns:a16="http://schemas.microsoft.com/office/drawing/2014/main" id="{BB10E319-EBA0-4CE1-BE90-51FED8190548}"/>
              </a:ext>
            </a:extLst>
          </p:cNvPr>
          <p:cNvSpPr/>
          <p:nvPr/>
        </p:nvSpPr>
        <p:spPr bwMode="auto">
          <a:xfrm>
            <a:off x="10436079" y="1120777"/>
            <a:ext cx="120604" cy="841375"/>
          </a:xfrm>
          <a:prstGeom prst="rightBrace">
            <a:avLst>
              <a:gd name="adj1" fmla="val 40152"/>
              <a:gd name="adj2" fmla="val 50000"/>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36" name="TextBox 35">
            <a:extLst>
              <a:ext uri="{FF2B5EF4-FFF2-40B4-BE49-F238E27FC236}">
                <a16:creationId xmlns:a16="http://schemas.microsoft.com/office/drawing/2014/main" id="{032B8AA5-0780-40BE-BB60-F1C5611A4762}"/>
              </a:ext>
            </a:extLst>
          </p:cNvPr>
          <p:cNvSpPr txBox="1"/>
          <p:nvPr/>
        </p:nvSpPr>
        <p:spPr>
          <a:xfrm>
            <a:off x="10529177" y="1427163"/>
            <a:ext cx="935201" cy="230188"/>
          </a:xfrm>
          <a:prstGeom prst="rect">
            <a:avLst/>
          </a:prstGeom>
          <a:noFill/>
        </p:spPr>
        <p:txBody>
          <a:bodyPr>
            <a:spAutoFit/>
          </a:bodyPr>
          <a:lstStyle/>
          <a:p>
            <a:pPr>
              <a:defRPr/>
            </a:pPr>
            <a:r>
              <a:rPr lang="en-GB" sz="900" b="0" spc="10" dirty="0"/>
              <a:t>512MB</a:t>
            </a:r>
          </a:p>
        </p:txBody>
      </p:sp>
      <p:sp>
        <p:nvSpPr>
          <p:cNvPr id="37" name="TextBox 36">
            <a:extLst>
              <a:ext uri="{FF2B5EF4-FFF2-40B4-BE49-F238E27FC236}">
                <a16:creationId xmlns:a16="http://schemas.microsoft.com/office/drawing/2014/main" id="{32B97B34-5B9C-45CA-8725-EF43A9A05DB2}"/>
              </a:ext>
            </a:extLst>
          </p:cNvPr>
          <p:cNvSpPr txBox="1"/>
          <p:nvPr/>
        </p:nvSpPr>
        <p:spPr>
          <a:xfrm>
            <a:off x="9139070" y="1527177"/>
            <a:ext cx="1345674" cy="231775"/>
          </a:xfrm>
          <a:prstGeom prst="rect">
            <a:avLst/>
          </a:prstGeom>
          <a:noFill/>
        </p:spPr>
        <p:txBody>
          <a:bodyPr>
            <a:spAutoFit/>
          </a:bodyPr>
          <a:lstStyle/>
          <a:p>
            <a:pPr algn="just">
              <a:defRPr/>
            </a:pPr>
            <a:r>
              <a:rPr lang="en-GB" sz="900" b="0" spc="10" dirty="0"/>
              <a:t>0xE00FFFFF</a:t>
            </a:r>
          </a:p>
        </p:txBody>
      </p:sp>
      <p:sp>
        <p:nvSpPr>
          <p:cNvPr id="38" name="TextBox 37">
            <a:extLst>
              <a:ext uri="{FF2B5EF4-FFF2-40B4-BE49-F238E27FC236}">
                <a16:creationId xmlns:a16="http://schemas.microsoft.com/office/drawing/2014/main" id="{500E8E89-DA22-4E9A-9F08-3EEAEC8B6868}"/>
              </a:ext>
            </a:extLst>
          </p:cNvPr>
          <p:cNvSpPr txBox="1"/>
          <p:nvPr/>
        </p:nvSpPr>
        <p:spPr>
          <a:xfrm>
            <a:off x="9139070" y="1346202"/>
            <a:ext cx="1345674" cy="230187"/>
          </a:xfrm>
          <a:prstGeom prst="rect">
            <a:avLst/>
          </a:prstGeom>
          <a:noFill/>
        </p:spPr>
        <p:txBody>
          <a:bodyPr>
            <a:spAutoFit/>
          </a:bodyPr>
          <a:lstStyle/>
          <a:p>
            <a:pPr algn="just">
              <a:defRPr/>
            </a:pPr>
            <a:r>
              <a:rPr lang="en-GB" sz="900" b="0" spc="10" dirty="0"/>
              <a:t>0xE0100000</a:t>
            </a:r>
          </a:p>
        </p:txBody>
      </p:sp>
      <p:sp>
        <p:nvSpPr>
          <p:cNvPr id="39" name="Rectangle 38">
            <a:extLst>
              <a:ext uri="{FF2B5EF4-FFF2-40B4-BE49-F238E27FC236}">
                <a16:creationId xmlns:a16="http://schemas.microsoft.com/office/drawing/2014/main" id="{B6F39A26-5F45-4362-B0D2-EF15E62E5FCE}"/>
              </a:ext>
            </a:extLst>
          </p:cNvPr>
          <p:cNvSpPr/>
          <p:nvPr/>
        </p:nvSpPr>
        <p:spPr bwMode="auto">
          <a:xfrm>
            <a:off x="7041515" y="4758533"/>
            <a:ext cx="2606715" cy="600869"/>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000000"/>
              </a:solidFill>
              <a:effectLst/>
              <a:latin typeface="Arial" charset="0"/>
              <a:ea typeface="MS PGothic" pitchFamily="34" charset="-128"/>
            </a:endParaRPr>
          </a:p>
        </p:txBody>
      </p:sp>
      <p:sp>
        <p:nvSpPr>
          <p:cNvPr id="40" name="Rounded Rectangular Callout 38">
            <a:extLst>
              <a:ext uri="{FF2B5EF4-FFF2-40B4-BE49-F238E27FC236}">
                <a16:creationId xmlns:a16="http://schemas.microsoft.com/office/drawing/2014/main" id="{6FD9E57C-4EA3-4A3F-ADCE-B5DFDD0AEE08}"/>
              </a:ext>
            </a:extLst>
          </p:cNvPr>
          <p:cNvSpPr/>
          <p:nvPr/>
        </p:nvSpPr>
        <p:spPr bwMode="auto">
          <a:xfrm>
            <a:off x="2454539" y="4127209"/>
            <a:ext cx="3772047" cy="553959"/>
          </a:xfrm>
          <a:prstGeom prst="wedgeRoundRectCallout">
            <a:avLst>
              <a:gd name="adj1" fmla="val 75533"/>
              <a:gd name="adj2" fmla="val 6922"/>
              <a:gd name="adj3" fmla="val 16667"/>
            </a:avLst>
          </a:prstGeom>
          <a:noFill/>
          <a:ln w="19050" cap="flat" cmpd="sng" algn="ctr">
            <a:solidFill>
              <a:schemeClr val="tx1">
                <a:lumMod val="75000"/>
                <a:lumOff val="2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defRPr/>
            </a:pPr>
            <a:r>
              <a:rPr lang="en-GB" b="0" spc="10" dirty="0"/>
              <a:t>Mainly used for data memory</a:t>
            </a:r>
          </a:p>
          <a:p>
            <a:pPr>
              <a:defRPr/>
            </a:pPr>
            <a:r>
              <a:rPr lang="en-GB" b="0" spc="10" dirty="0"/>
              <a:t>e.g., on-chip SRAM, SDRAM</a:t>
            </a:r>
          </a:p>
        </p:txBody>
      </p:sp>
      <p:sp>
        <p:nvSpPr>
          <p:cNvPr id="41" name="Rounded Rectangular Callout 39">
            <a:extLst>
              <a:ext uri="{FF2B5EF4-FFF2-40B4-BE49-F238E27FC236}">
                <a16:creationId xmlns:a16="http://schemas.microsoft.com/office/drawing/2014/main" id="{2793D8A7-F79F-4D20-820C-D492A329B067}"/>
              </a:ext>
            </a:extLst>
          </p:cNvPr>
          <p:cNvSpPr/>
          <p:nvPr/>
        </p:nvSpPr>
        <p:spPr bwMode="auto">
          <a:xfrm>
            <a:off x="2454539" y="4868311"/>
            <a:ext cx="3772047" cy="512522"/>
          </a:xfrm>
          <a:prstGeom prst="wedgeRoundRectCallout">
            <a:avLst>
              <a:gd name="adj1" fmla="val 74694"/>
              <a:gd name="adj2" fmla="val -30871"/>
              <a:gd name="adj3" fmla="val 16667"/>
            </a:avLst>
          </a:prstGeom>
          <a:noFill/>
          <a:ln w="19050" cap="flat" cmpd="sng" algn="ctr">
            <a:solidFill>
              <a:schemeClr val="tx1">
                <a:lumMod val="75000"/>
                <a:lumOff val="2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defRPr/>
            </a:pPr>
            <a:r>
              <a:rPr lang="en-GB" b="0" spc="10" dirty="0"/>
              <a:t>Mainly used for program image</a:t>
            </a:r>
          </a:p>
          <a:p>
            <a:pPr>
              <a:defRPr/>
            </a:pPr>
            <a:r>
              <a:rPr lang="en-GB" b="0" spc="10" dirty="0"/>
              <a:t>e.g., on-chip FLASH</a:t>
            </a:r>
          </a:p>
        </p:txBody>
      </p:sp>
    </p:spTree>
    <p:extLst>
      <p:ext uri="{BB962C8B-B14F-4D97-AF65-F5344CB8AC3E}">
        <p14:creationId xmlns:p14="http://schemas.microsoft.com/office/powerpoint/2010/main" val="673225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Program Data Types</a:t>
            </a:r>
            <a:endParaRPr lang="en-US" dirty="0"/>
          </a:p>
        </p:txBody>
      </p:sp>
      <p:graphicFrame>
        <p:nvGraphicFramePr>
          <p:cNvPr id="6" name="Content Placeholder 3">
            <a:extLst>
              <a:ext uri="{FF2B5EF4-FFF2-40B4-BE49-F238E27FC236}">
                <a16:creationId xmlns:a16="http://schemas.microsoft.com/office/drawing/2014/main" id="{85D87D42-49A0-4B92-9530-A10AF6653933}"/>
              </a:ext>
            </a:extLst>
          </p:cNvPr>
          <p:cNvGraphicFramePr>
            <a:graphicFrameLocks noGrp="1"/>
          </p:cNvGraphicFramePr>
          <p:nvPr>
            <p:ph idx="1"/>
            <p:extLst>
              <p:ext uri="{D42A27DB-BD31-4B8C-83A1-F6EECF244321}">
                <p14:modId xmlns:p14="http://schemas.microsoft.com/office/powerpoint/2010/main" val="1332286097"/>
              </p:ext>
            </p:extLst>
          </p:nvPr>
        </p:nvGraphicFramePr>
        <p:xfrm>
          <a:off x="347928" y="1312863"/>
          <a:ext cx="11696364" cy="4826000"/>
        </p:xfrm>
        <a:graphic>
          <a:graphicData uri="http://schemas.openxmlformats.org/drawingml/2006/table">
            <a:tbl>
              <a:tblPr firstRow="1" bandRow="1">
                <a:tableStyleId>{5C22544A-7EE6-4342-B048-85BDC9FD1C3A}</a:tableStyleId>
              </a:tblPr>
              <a:tblGrid>
                <a:gridCol w="2924091">
                  <a:extLst>
                    <a:ext uri="{9D8B030D-6E8A-4147-A177-3AD203B41FA5}">
                      <a16:colId xmlns:a16="http://schemas.microsoft.com/office/drawing/2014/main" val="20000"/>
                    </a:ext>
                  </a:extLst>
                </a:gridCol>
                <a:gridCol w="2930438">
                  <a:extLst>
                    <a:ext uri="{9D8B030D-6E8A-4147-A177-3AD203B41FA5}">
                      <a16:colId xmlns:a16="http://schemas.microsoft.com/office/drawing/2014/main" val="20001"/>
                    </a:ext>
                  </a:extLst>
                </a:gridCol>
                <a:gridCol w="3012956">
                  <a:extLst>
                    <a:ext uri="{9D8B030D-6E8A-4147-A177-3AD203B41FA5}">
                      <a16:colId xmlns:a16="http://schemas.microsoft.com/office/drawing/2014/main" val="20002"/>
                    </a:ext>
                  </a:extLst>
                </a:gridCol>
                <a:gridCol w="2828879">
                  <a:extLst>
                    <a:ext uri="{9D8B030D-6E8A-4147-A177-3AD203B41FA5}">
                      <a16:colId xmlns:a16="http://schemas.microsoft.com/office/drawing/2014/main" val="20003"/>
                    </a:ext>
                  </a:extLst>
                </a:gridCol>
              </a:tblGrid>
              <a:tr h="335281">
                <a:tc>
                  <a:txBody>
                    <a:bodyPr/>
                    <a:lstStyle/>
                    <a:p>
                      <a:r>
                        <a:rPr lang="en-GB" sz="1600" dirty="0"/>
                        <a:t>Data type</a:t>
                      </a:r>
                    </a:p>
                  </a:txBody>
                  <a:tcPr marL="121872" marR="121872"/>
                </a:tc>
                <a:tc>
                  <a:txBody>
                    <a:bodyPr/>
                    <a:lstStyle/>
                    <a:p>
                      <a:r>
                        <a:rPr lang="en-GB" sz="1600" dirty="0"/>
                        <a:t>Size</a:t>
                      </a:r>
                    </a:p>
                  </a:txBody>
                  <a:tcPr marL="121872" marR="121872"/>
                </a:tc>
                <a:tc>
                  <a:txBody>
                    <a:bodyPr/>
                    <a:lstStyle/>
                    <a:p>
                      <a:r>
                        <a:rPr lang="en-GB" sz="1600" dirty="0"/>
                        <a:t>Signed range</a:t>
                      </a:r>
                    </a:p>
                  </a:txBody>
                  <a:tcPr marL="121872" marR="121872"/>
                </a:tc>
                <a:tc>
                  <a:txBody>
                    <a:bodyPr/>
                    <a:lstStyle/>
                    <a:p>
                      <a:r>
                        <a:rPr lang="en-GB" sz="1600" dirty="0"/>
                        <a:t>Unsigned range</a:t>
                      </a:r>
                    </a:p>
                  </a:txBody>
                  <a:tcPr marL="121872" marR="121872"/>
                </a:tc>
                <a:extLst>
                  <a:ext uri="{0D108BD9-81ED-4DB2-BD59-A6C34878D82A}">
                    <a16:rowId xmlns:a16="http://schemas.microsoft.com/office/drawing/2014/main" val="10000"/>
                  </a:ext>
                </a:extLst>
              </a:tr>
              <a:tr h="335281">
                <a:tc>
                  <a:txBody>
                    <a:bodyPr/>
                    <a:lstStyle/>
                    <a:p>
                      <a:r>
                        <a:rPr lang="en-GB" sz="1600" dirty="0"/>
                        <a:t>char, int8_t, uint8_t</a:t>
                      </a:r>
                    </a:p>
                  </a:txBody>
                  <a:tcPr marL="121872" marR="121872"/>
                </a:tc>
                <a:tc>
                  <a:txBody>
                    <a:bodyPr/>
                    <a:lstStyle/>
                    <a:p>
                      <a:r>
                        <a:rPr lang="en-GB" sz="1600" dirty="0"/>
                        <a:t>Byte</a:t>
                      </a:r>
                    </a:p>
                  </a:txBody>
                  <a:tcPr marL="121872" marR="121872"/>
                </a:tc>
                <a:tc>
                  <a:txBody>
                    <a:bodyPr/>
                    <a:lstStyle/>
                    <a:p>
                      <a:r>
                        <a:rPr lang="en-GB" sz="1600" dirty="0"/>
                        <a:t>-128 to 127 </a:t>
                      </a:r>
                    </a:p>
                  </a:txBody>
                  <a:tcPr marL="121872" marR="121872"/>
                </a:tc>
                <a:tc>
                  <a:txBody>
                    <a:bodyPr/>
                    <a:lstStyle/>
                    <a:p>
                      <a:r>
                        <a:rPr lang="en-GB" sz="1600" dirty="0"/>
                        <a:t>0 to 255</a:t>
                      </a:r>
                    </a:p>
                  </a:txBody>
                  <a:tcPr marL="121872" marR="121872"/>
                </a:tc>
                <a:extLst>
                  <a:ext uri="{0D108BD9-81ED-4DB2-BD59-A6C34878D82A}">
                    <a16:rowId xmlns:a16="http://schemas.microsoft.com/office/drawing/2014/main" val="10001"/>
                  </a:ext>
                </a:extLst>
              </a:tr>
              <a:tr h="579122">
                <a:tc>
                  <a:txBody>
                    <a:bodyPr/>
                    <a:lstStyle/>
                    <a:p>
                      <a:r>
                        <a:rPr lang="en-GB" sz="1600" dirty="0"/>
                        <a:t>short, int16_t, uint16_t</a:t>
                      </a:r>
                    </a:p>
                  </a:txBody>
                  <a:tcPr marL="121872" marR="121872"/>
                </a:tc>
                <a:tc>
                  <a:txBody>
                    <a:bodyPr/>
                    <a:lstStyle/>
                    <a:p>
                      <a:r>
                        <a:rPr lang="en-GB" sz="1600" dirty="0"/>
                        <a:t>Half word</a:t>
                      </a:r>
                    </a:p>
                  </a:txBody>
                  <a:tcPr marL="121872" marR="121872"/>
                </a:tc>
                <a:tc>
                  <a:txBody>
                    <a:bodyPr/>
                    <a:lstStyle/>
                    <a:p>
                      <a:r>
                        <a:rPr lang="en-GB" sz="1600" dirty="0"/>
                        <a:t>-32768 to 32767 </a:t>
                      </a:r>
                    </a:p>
                  </a:txBody>
                  <a:tcPr marL="121872" marR="121872"/>
                </a:tc>
                <a:tc>
                  <a:txBody>
                    <a:bodyPr/>
                    <a:lstStyle/>
                    <a:p>
                      <a:r>
                        <a:rPr lang="en-GB" sz="1600" dirty="0"/>
                        <a:t>0 to 65535</a:t>
                      </a:r>
                    </a:p>
                  </a:txBody>
                  <a:tcPr marL="121872" marR="121872"/>
                </a:tc>
                <a:extLst>
                  <a:ext uri="{0D108BD9-81ED-4DB2-BD59-A6C34878D82A}">
                    <a16:rowId xmlns:a16="http://schemas.microsoft.com/office/drawing/2014/main" val="10002"/>
                  </a:ext>
                </a:extLst>
              </a:tr>
              <a:tr h="579122">
                <a:tc>
                  <a:txBody>
                    <a:bodyPr/>
                    <a:lstStyle/>
                    <a:p>
                      <a:r>
                        <a:rPr lang="en-GB" sz="1600" dirty="0"/>
                        <a:t>int, int32_t, uint32_t, long</a:t>
                      </a:r>
                    </a:p>
                  </a:txBody>
                  <a:tcPr marL="121872" marR="121872"/>
                </a:tc>
                <a:tc>
                  <a:txBody>
                    <a:bodyPr/>
                    <a:lstStyle/>
                    <a:p>
                      <a:r>
                        <a:rPr lang="en-GB" sz="1600" dirty="0"/>
                        <a:t>Word</a:t>
                      </a:r>
                    </a:p>
                  </a:txBody>
                  <a:tcPr marL="121872" marR="121872"/>
                </a:tc>
                <a:tc>
                  <a:txBody>
                    <a:bodyPr/>
                    <a:lstStyle/>
                    <a:p>
                      <a:r>
                        <a:rPr lang="en-GB" sz="1600" dirty="0"/>
                        <a:t>-2147483648 to 2147483647   </a:t>
                      </a:r>
                    </a:p>
                  </a:txBody>
                  <a:tcPr marL="121872" marR="121872"/>
                </a:tc>
                <a:tc>
                  <a:txBody>
                    <a:bodyPr/>
                    <a:lstStyle/>
                    <a:p>
                      <a:r>
                        <a:rPr lang="en-GB" sz="1600" dirty="0"/>
                        <a:t>0 to 4294967295</a:t>
                      </a:r>
                    </a:p>
                  </a:txBody>
                  <a:tcPr marL="121872" marR="121872"/>
                </a:tc>
                <a:extLst>
                  <a:ext uri="{0D108BD9-81ED-4DB2-BD59-A6C34878D82A}">
                    <a16:rowId xmlns:a16="http://schemas.microsoft.com/office/drawing/2014/main" val="10003"/>
                  </a:ext>
                </a:extLst>
              </a:tr>
              <a:tr h="5791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dirty="0"/>
                        <a:t>long , int64_t, uint64_t</a:t>
                      </a:r>
                    </a:p>
                  </a:txBody>
                  <a:tcPr marL="121872" marR="121872"/>
                </a:tc>
                <a:tc>
                  <a:txBody>
                    <a:bodyPr/>
                    <a:lstStyle/>
                    <a:p>
                      <a:r>
                        <a:rPr lang="en-GB" sz="1600" dirty="0"/>
                        <a:t>Double word</a:t>
                      </a:r>
                    </a:p>
                  </a:txBody>
                  <a:tcPr marL="121872" marR="12187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dirty="0"/>
                        <a:t>-2</a:t>
                      </a:r>
                      <a:r>
                        <a:rPr lang="en-GB" sz="1600" baseline="30000" dirty="0"/>
                        <a:t>63</a:t>
                      </a:r>
                      <a:r>
                        <a:rPr lang="en-GB" sz="1600" baseline="0" dirty="0"/>
                        <a:t> to </a:t>
                      </a:r>
                      <a:r>
                        <a:rPr lang="en-GB" sz="1600" dirty="0"/>
                        <a:t>2</a:t>
                      </a:r>
                      <a:r>
                        <a:rPr lang="en-GB" sz="1600" baseline="30000" dirty="0"/>
                        <a:t>63</a:t>
                      </a:r>
                      <a:r>
                        <a:rPr lang="en-GB" sz="1600" baseline="0" dirty="0"/>
                        <a:t>-1</a:t>
                      </a:r>
                      <a:endParaRPr lang="en-GB" sz="1600" dirty="0"/>
                    </a:p>
                  </a:txBody>
                  <a:tcPr marL="121872" marR="12187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dirty="0"/>
                        <a:t>0 </a:t>
                      </a:r>
                      <a:r>
                        <a:rPr lang="en-GB" sz="1600" baseline="0" dirty="0"/>
                        <a:t>to </a:t>
                      </a:r>
                      <a:r>
                        <a:rPr lang="en-GB" sz="1600" dirty="0"/>
                        <a:t>2</a:t>
                      </a:r>
                      <a:r>
                        <a:rPr lang="en-GB" sz="1600" baseline="30000" dirty="0"/>
                        <a:t>64</a:t>
                      </a:r>
                      <a:r>
                        <a:rPr lang="en-GB" sz="1600" baseline="0" dirty="0"/>
                        <a:t>-1</a:t>
                      </a:r>
                      <a:endParaRPr lang="en-GB" sz="1600" dirty="0"/>
                    </a:p>
                  </a:txBody>
                  <a:tcPr marL="121872" marR="121872"/>
                </a:tc>
                <a:extLst>
                  <a:ext uri="{0D108BD9-81ED-4DB2-BD59-A6C34878D82A}">
                    <a16:rowId xmlns:a16="http://schemas.microsoft.com/office/drawing/2014/main" val="10004"/>
                  </a:ext>
                </a:extLst>
              </a:tr>
              <a:tr h="335281">
                <a:tc>
                  <a:txBody>
                    <a:bodyPr/>
                    <a:lstStyle/>
                    <a:p>
                      <a:r>
                        <a:rPr lang="en-GB" sz="1600" dirty="0"/>
                        <a:t>float</a:t>
                      </a:r>
                    </a:p>
                  </a:txBody>
                  <a:tcPr marL="121872" marR="121872"/>
                </a:tc>
                <a:tc>
                  <a:txBody>
                    <a:bodyPr/>
                    <a:lstStyle/>
                    <a:p>
                      <a:r>
                        <a:rPr lang="en-GB" sz="1600" dirty="0"/>
                        <a:t>Word</a:t>
                      </a:r>
                    </a:p>
                  </a:txBody>
                  <a:tcPr marL="121872" marR="121872"/>
                </a:tc>
                <a:tc gridSpan="2">
                  <a:txBody>
                    <a:bodyPr/>
                    <a:lstStyle/>
                    <a:p>
                      <a:r>
                        <a:rPr lang="en-GB" sz="1600" dirty="0"/>
                        <a:t>-3.4028234 × 10</a:t>
                      </a:r>
                      <a:r>
                        <a:rPr lang="en-GB" sz="1600" baseline="30000" dirty="0"/>
                        <a:t>38</a:t>
                      </a:r>
                      <a:r>
                        <a:rPr lang="en-GB" sz="1600" dirty="0"/>
                        <a:t> to 3.4028234 × 10</a:t>
                      </a:r>
                      <a:r>
                        <a:rPr lang="en-GB" sz="1600" baseline="30000" dirty="0"/>
                        <a:t>38</a:t>
                      </a:r>
                      <a:r>
                        <a:rPr lang="en-GB" sz="1600" dirty="0"/>
                        <a:t> </a:t>
                      </a:r>
                    </a:p>
                  </a:txBody>
                  <a:tcPr marL="121872" marR="121872"/>
                </a:tc>
                <a:tc hMerge="1">
                  <a:txBody>
                    <a:bodyPr/>
                    <a:lstStyle/>
                    <a:p>
                      <a:endParaRPr lang="en-GB"/>
                    </a:p>
                  </a:txBody>
                  <a:tcPr/>
                </a:tc>
                <a:extLst>
                  <a:ext uri="{0D108BD9-81ED-4DB2-BD59-A6C34878D82A}">
                    <a16:rowId xmlns:a16="http://schemas.microsoft.com/office/drawing/2014/main" val="10005"/>
                  </a:ext>
                </a:extLst>
              </a:tr>
              <a:tr h="5791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dirty="0"/>
                        <a:t>double, long double</a:t>
                      </a:r>
                    </a:p>
                  </a:txBody>
                  <a:tcPr marL="121872" marR="121872"/>
                </a:tc>
                <a:tc>
                  <a:txBody>
                    <a:bodyPr/>
                    <a:lstStyle/>
                    <a:p>
                      <a:r>
                        <a:rPr lang="en-GB" sz="1600" dirty="0"/>
                        <a:t>Double</a:t>
                      </a:r>
                      <a:r>
                        <a:rPr lang="en-GB" sz="1600" baseline="0" dirty="0"/>
                        <a:t> word</a:t>
                      </a:r>
                      <a:endParaRPr lang="en-GB" sz="1600" dirty="0"/>
                    </a:p>
                  </a:txBody>
                  <a:tcPr marL="121872" marR="121872"/>
                </a:tc>
                <a:tc gridSpan="2">
                  <a:txBody>
                    <a:bodyPr/>
                    <a:lstStyle/>
                    <a:p>
                      <a:r>
                        <a:rPr lang="en-GB" sz="1600" dirty="0"/>
                        <a:t>-1.7976931348623157 ×10</a:t>
                      </a:r>
                      <a:r>
                        <a:rPr lang="en-GB" sz="1600" baseline="30000" dirty="0"/>
                        <a:t>308</a:t>
                      </a:r>
                      <a:r>
                        <a:rPr lang="en-GB" sz="1600" dirty="0"/>
                        <a:t> to</a:t>
                      </a:r>
                      <a:r>
                        <a:rPr lang="en-GB" sz="1600" baseline="0" dirty="0"/>
                        <a:t> </a:t>
                      </a:r>
                      <a:r>
                        <a:rPr lang="en-GB" sz="1600" dirty="0"/>
                        <a:t>1.7976931348623157 ×10</a:t>
                      </a:r>
                      <a:r>
                        <a:rPr lang="en-GB" sz="1600" baseline="30000" dirty="0"/>
                        <a:t>308</a:t>
                      </a:r>
                      <a:r>
                        <a:rPr lang="en-GB" sz="1600" dirty="0"/>
                        <a:t> </a:t>
                      </a:r>
                    </a:p>
                  </a:txBody>
                  <a:tcPr marL="121872" marR="121872"/>
                </a:tc>
                <a:tc hMerge="1">
                  <a:txBody>
                    <a:bodyPr/>
                    <a:lstStyle/>
                    <a:p>
                      <a:endParaRPr lang="en-GB"/>
                    </a:p>
                  </a:txBody>
                  <a:tcPr/>
                </a:tc>
                <a:extLst>
                  <a:ext uri="{0D108BD9-81ED-4DB2-BD59-A6C34878D82A}">
                    <a16:rowId xmlns:a16="http://schemas.microsoft.com/office/drawing/2014/main" val="10006"/>
                  </a:ext>
                </a:extLst>
              </a:tr>
              <a:tr h="335281">
                <a:tc>
                  <a:txBody>
                    <a:bodyPr/>
                    <a:lstStyle/>
                    <a:p>
                      <a:r>
                        <a:rPr lang="en-GB" sz="1600" dirty="0"/>
                        <a:t>pointers</a:t>
                      </a:r>
                    </a:p>
                  </a:txBody>
                  <a:tcPr marL="121872" marR="121872"/>
                </a:tc>
                <a:tc>
                  <a:txBody>
                    <a:bodyPr/>
                    <a:lstStyle/>
                    <a:p>
                      <a:r>
                        <a:rPr lang="en-GB" sz="1600" dirty="0"/>
                        <a:t>Word</a:t>
                      </a:r>
                    </a:p>
                  </a:txBody>
                  <a:tcPr marL="121872" marR="121872"/>
                </a:tc>
                <a:tc gridSpan="2">
                  <a:txBody>
                    <a:bodyPr/>
                    <a:lstStyle/>
                    <a:p>
                      <a:r>
                        <a:rPr lang="en-GB" sz="1600" dirty="0"/>
                        <a:t>0x00</a:t>
                      </a:r>
                      <a:r>
                        <a:rPr lang="en-GB" sz="1600" baseline="0" dirty="0"/>
                        <a:t> to 0xFFFFFFFF</a:t>
                      </a:r>
                      <a:endParaRPr lang="en-GB" sz="1600" dirty="0"/>
                    </a:p>
                  </a:txBody>
                  <a:tcPr marL="121872" marR="121872"/>
                </a:tc>
                <a:tc hMerge="1">
                  <a:txBody>
                    <a:bodyPr/>
                    <a:lstStyle/>
                    <a:p>
                      <a:endParaRPr lang="en-GB"/>
                    </a:p>
                  </a:txBody>
                  <a:tcPr/>
                </a:tc>
                <a:extLst>
                  <a:ext uri="{0D108BD9-81ED-4DB2-BD59-A6C34878D82A}">
                    <a16:rowId xmlns:a16="http://schemas.microsoft.com/office/drawing/2014/main" val="10007"/>
                  </a:ext>
                </a:extLst>
              </a:tr>
              <a:tr h="335281">
                <a:tc>
                  <a:txBody>
                    <a:bodyPr/>
                    <a:lstStyle/>
                    <a:p>
                      <a:r>
                        <a:rPr lang="en-GB" sz="1600" dirty="0"/>
                        <a:t>enum</a:t>
                      </a:r>
                    </a:p>
                  </a:txBody>
                  <a:tcPr marL="121872" marR="121872"/>
                </a:tc>
                <a:tc>
                  <a:txBody>
                    <a:bodyPr/>
                    <a:lstStyle/>
                    <a:p>
                      <a:r>
                        <a:rPr lang="en-GB" sz="1600" dirty="0"/>
                        <a:t>Byte/half</a:t>
                      </a:r>
                      <a:r>
                        <a:rPr lang="en-GB" sz="1600" baseline="0" dirty="0"/>
                        <a:t> word/word</a:t>
                      </a:r>
                      <a:endParaRPr lang="en-GB" sz="1600" dirty="0"/>
                    </a:p>
                  </a:txBody>
                  <a:tcPr marL="121872" marR="121872"/>
                </a:tc>
                <a:tc gridSpan="2">
                  <a:txBody>
                    <a:bodyPr/>
                    <a:lstStyle/>
                    <a:p>
                      <a:r>
                        <a:rPr lang="en-GB" sz="1600" dirty="0"/>
                        <a:t>Smallest possible data type</a:t>
                      </a:r>
                    </a:p>
                  </a:txBody>
                  <a:tcPr marL="121872" marR="121872"/>
                </a:tc>
                <a:tc hMerge="1">
                  <a:txBody>
                    <a:bodyPr/>
                    <a:lstStyle/>
                    <a:p>
                      <a:endParaRPr lang="en-GB"/>
                    </a:p>
                  </a:txBody>
                  <a:tcPr/>
                </a:tc>
                <a:extLst>
                  <a:ext uri="{0D108BD9-81ED-4DB2-BD59-A6C34878D82A}">
                    <a16:rowId xmlns:a16="http://schemas.microsoft.com/office/drawing/2014/main" val="10008"/>
                  </a:ext>
                </a:extLst>
              </a:tr>
              <a:tr h="497826">
                <a:tc>
                  <a:txBody>
                    <a:bodyPr/>
                    <a:lstStyle/>
                    <a:p>
                      <a:r>
                        <a:rPr lang="en-GB" sz="1600" dirty="0"/>
                        <a:t>bool (C++),</a:t>
                      </a:r>
                      <a:r>
                        <a:rPr lang="en-GB" sz="1600" baseline="0" dirty="0"/>
                        <a:t> </a:t>
                      </a:r>
                      <a:r>
                        <a:rPr lang="en-GB" sz="1600" dirty="0"/>
                        <a:t>_bool(C)</a:t>
                      </a:r>
                    </a:p>
                  </a:txBody>
                  <a:tcPr marL="121872" marR="121872"/>
                </a:tc>
                <a:tc>
                  <a:txBody>
                    <a:bodyPr/>
                    <a:lstStyle/>
                    <a:p>
                      <a:r>
                        <a:rPr lang="en-GB" sz="1600" dirty="0"/>
                        <a:t>Byte</a:t>
                      </a:r>
                    </a:p>
                  </a:txBody>
                  <a:tcPr marL="121872" marR="121872"/>
                </a:tc>
                <a:tc gridSpan="2">
                  <a:txBody>
                    <a:bodyPr/>
                    <a:lstStyle/>
                    <a:p>
                      <a:r>
                        <a:rPr lang="en-GB" sz="1600" dirty="0"/>
                        <a:t>True</a:t>
                      </a:r>
                      <a:r>
                        <a:rPr lang="en-GB" sz="1600" baseline="0" dirty="0"/>
                        <a:t> or false</a:t>
                      </a:r>
                      <a:endParaRPr lang="en-GB" sz="1600" dirty="0"/>
                    </a:p>
                  </a:txBody>
                  <a:tcPr marL="121872" marR="121872"/>
                </a:tc>
                <a:tc hMerge="1">
                  <a:txBody>
                    <a:bodyPr/>
                    <a:lstStyle/>
                    <a:p>
                      <a:endParaRPr lang="en-GB"/>
                    </a:p>
                  </a:txBody>
                  <a:tcPr/>
                </a:tc>
                <a:extLst>
                  <a:ext uri="{0D108BD9-81ED-4DB2-BD59-A6C34878D82A}">
                    <a16:rowId xmlns:a16="http://schemas.microsoft.com/office/drawing/2014/main" val="10009"/>
                  </a:ext>
                </a:extLst>
              </a:tr>
              <a:tr h="335281">
                <a:tc>
                  <a:txBody>
                    <a:bodyPr/>
                    <a:lstStyle/>
                    <a:p>
                      <a:r>
                        <a:rPr lang="en-GB" sz="1600" dirty="0"/>
                        <a:t>wchar_t</a:t>
                      </a:r>
                    </a:p>
                  </a:txBody>
                  <a:tcPr marL="121872" marR="121872"/>
                </a:tc>
                <a:tc>
                  <a:txBody>
                    <a:bodyPr/>
                    <a:lstStyle/>
                    <a:p>
                      <a:r>
                        <a:rPr lang="en-GB" sz="1600" dirty="0"/>
                        <a:t>Half word</a:t>
                      </a:r>
                    </a:p>
                  </a:txBody>
                  <a:tcPr marL="121872" marR="121872"/>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dirty="0"/>
                        <a:t>0 to 65535</a:t>
                      </a:r>
                    </a:p>
                  </a:txBody>
                  <a:tcPr marL="121872" marR="121872"/>
                </a:tc>
                <a:tc hMerge="1">
                  <a:txBody>
                    <a:bodyPr/>
                    <a:lstStyle/>
                    <a:p>
                      <a:endParaRPr lang="en-GB"/>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010660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Data </a:t>
            </a:r>
            <a:r>
              <a:rPr lang="en-US" dirty="0"/>
              <a:t>Qualifiers in C Language</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GB" dirty="0"/>
              <a:t>Const</a:t>
            </a:r>
            <a:endParaRPr lang="en-US" altLang="en-US" dirty="0">
              <a:ea typeface="ＭＳ Ｐゴシック" panose="020B0600070205080204" pitchFamily="34" charset="-128"/>
            </a:endParaRPr>
          </a:p>
          <a:p>
            <a:pPr lvl="1"/>
            <a:r>
              <a:rPr lang="en-GB" dirty="0"/>
              <a:t>Never written by program; can be put in ROM to save RAM</a:t>
            </a:r>
          </a:p>
          <a:p>
            <a:r>
              <a:rPr lang="en-GB" dirty="0"/>
              <a:t>Volatile</a:t>
            </a:r>
            <a:endParaRPr lang="en-US" altLang="en-US" dirty="0">
              <a:ea typeface="ＭＳ Ｐゴシック" panose="020B0600070205080204" pitchFamily="34" charset="-128"/>
            </a:endParaRPr>
          </a:p>
          <a:p>
            <a:pPr lvl="1"/>
            <a:r>
              <a:rPr lang="en-IN" dirty="0"/>
              <a:t>Can be changed outside of normal program flow: ISR, hardware register</a:t>
            </a:r>
          </a:p>
          <a:p>
            <a:pPr lvl="1"/>
            <a:r>
              <a:rPr lang="en-IN" dirty="0"/>
              <a:t>Compiler must be careful with optimizations</a:t>
            </a:r>
            <a:endParaRPr lang="en-US" altLang="en-US" dirty="0">
              <a:ea typeface="ＭＳ Ｐゴシック" panose="020B0600070205080204" pitchFamily="34" charset="-128"/>
            </a:endParaRPr>
          </a:p>
          <a:p>
            <a:pPr lvl="1"/>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1674291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How Is Data Stored in RAM</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6" y="1639888"/>
            <a:ext cx="5632904" cy="4086225"/>
          </a:xfrm>
        </p:spPr>
        <p:txBody>
          <a:bodyPr wrap="square" numCol="1" anchor="t" anchorCtr="0" compatLnSpc="1">
            <a:prstTxWarp prst="textNoShape">
              <a:avLst/>
            </a:prstTxWarp>
          </a:bodyPr>
          <a:lstStyle/>
          <a:p>
            <a:r>
              <a:rPr lang="en-GB" dirty="0"/>
              <a:t>Typically, data can be stored in three regions: static data, stack, and heap</a:t>
            </a:r>
            <a:endParaRPr lang="en-US" altLang="en-US" dirty="0">
              <a:ea typeface="ＭＳ Ｐゴシック" panose="020B0600070205080204" pitchFamily="34" charset="-128"/>
            </a:endParaRPr>
          </a:p>
          <a:p>
            <a:pPr lvl="1"/>
            <a:r>
              <a:rPr lang="en-IN" altLang="en-US" dirty="0">
                <a:ea typeface="ＭＳ Ｐゴシック" panose="020B0600070205080204" pitchFamily="34" charset="-128"/>
              </a:rPr>
              <a:t>Static data: contains global variables and static variables</a:t>
            </a:r>
          </a:p>
          <a:p>
            <a:pPr lvl="1"/>
            <a:r>
              <a:rPr lang="en-IN" altLang="en-US" dirty="0">
                <a:ea typeface="ＭＳ Ｐゴシック" panose="020B0600070205080204" pitchFamily="34" charset="-128"/>
              </a:rPr>
              <a:t>Stack: contains temporary data for local variables, parameter passing in function calls, registers saving during exceptions, etc.</a:t>
            </a:r>
          </a:p>
          <a:p>
            <a:pPr lvl="1"/>
            <a:r>
              <a:rPr lang="en-IN" altLang="en-US" dirty="0">
                <a:ea typeface="ＭＳ Ｐゴシック" panose="020B0600070205080204" pitchFamily="34" charset="-128"/>
              </a:rPr>
              <a:t>Heap: contains the pieces of memory spaces that are dynamically reserved by function calls, such as “alloc(),” “malloc()”</a:t>
            </a:r>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84C7EBED-1DE4-478D-96E5-A00BF2433486}"/>
              </a:ext>
            </a:extLst>
          </p:cNvPr>
          <p:cNvSpPr/>
          <p:nvPr/>
        </p:nvSpPr>
        <p:spPr bwMode="auto">
          <a:xfrm>
            <a:off x="8979625" y="1330325"/>
            <a:ext cx="1400686" cy="419100"/>
          </a:xfrm>
          <a:prstGeom prst="rect">
            <a:avLst/>
          </a:prstGeom>
          <a:solidFill>
            <a:schemeClr val="bg1"/>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b="0" dirty="0"/>
          </a:p>
        </p:txBody>
      </p:sp>
      <p:sp>
        <p:nvSpPr>
          <p:cNvPr id="6" name="Rectangle 5">
            <a:extLst>
              <a:ext uri="{FF2B5EF4-FFF2-40B4-BE49-F238E27FC236}">
                <a16:creationId xmlns:a16="http://schemas.microsoft.com/office/drawing/2014/main" id="{78803410-E9DB-45A1-8A49-24565F4F34B8}"/>
              </a:ext>
            </a:extLst>
          </p:cNvPr>
          <p:cNvSpPr/>
          <p:nvPr/>
        </p:nvSpPr>
        <p:spPr bwMode="auto">
          <a:xfrm>
            <a:off x="8979625" y="4459288"/>
            <a:ext cx="1400686" cy="895350"/>
          </a:xfrm>
          <a:prstGeom prst="rect">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b="0" dirty="0"/>
          </a:p>
        </p:txBody>
      </p:sp>
      <p:sp>
        <p:nvSpPr>
          <p:cNvPr id="7" name="Rectangle 6">
            <a:extLst>
              <a:ext uri="{FF2B5EF4-FFF2-40B4-BE49-F238E27FC236}">
                <a16:creationId xmlns:a16="http://schemas.microsoft.com/office/drawing/2014/main" id="{6F6CAA8F-3164-4060-8BDD-591779FB1C0D}"/>
              </a:ext>
            </a:extLst>
          </p:cNvPr>
          <p:cNvSpPr/>
          <p:nvPr/>
        </p:nvSpPr>
        <p:spPr bwMode="auto">
          <a:xfrm>
            <a:off x="8979625" y="3662364"/>
            <a:ext cx="1400686" cy="796925"/>
          </a:xfrm>
          <a:prstGeom prst="rect">
            <a:avLst/>
          </a:prstGeom>
          <a:solidFill>
            <a:schemeClr val="accent3">
              <a:lumMod val="20000"/>
              <a:lumOff val="80000"/>
            </a:schemeClr>
          </a:solidFill>
          <a:ln w="19050" cap="flat" cmpd="sng" algn="ctr">
            <a:noFill/>
            <a:prstDash val="solid"/>
            <a:round/>
            <a:headEnd type="none" w="med" len="med"/>
            <a:tailEnd type="none" w="med" len="med"/>
          </a:ln>
          <a:effectLst/>
        </p:spPr>
        <p:txBody>
          <a:bodyPr wrap="none" anchor="ctr"/>
          <a:lstStyle/>
          <a:p>
            <a:pPr algn="ctr">
              <a:defRPr/>
            </a:pPr>
            <a:endParaRPr lang="en-GB" b="0" dirty="0"/>
          </a:p>
        </p:txBody>
      </p:sp>
      <p:sp>
        <p:nvSpPr>
          <p:cNvPr id="8" name="Rectangle 7">
            <a:extLst>
              <a:ext uri="{FF2B5EF4-FFF2-40B4-BE49-F238E27FC236}">
                <a16:creationId xmlns:a16="http://schemas.microsoft.com/office/drawing/2014/main" id="{0B4831C9-6452-42E1-A65C-5B1266ACFEDB}"/>
              </a:ext>
            </a:extLst>
          </p:cNvPr>
          <p:cNvSpPr/>
          <p:nvPr/>
        </p:nvSpPr>
        <p:spPr bwMode="auto">
          <a:xfrm>
            <a:off x="8979625" y="1765300"/>
            <a:ext cx="1400686" cy="1022350"/>
          </a:xfrm>
          <a:prstGeom prst="rect">
            <a:avLst/>
          </a:prstGeom>
          <a:solidFill>
            <a:schemeClr val="accent2">
              <a:lumMod val="20000"/>
              <a:lumOff val="80000"/>
            </a:schemeClr>
          </a:solidFill>
          <a:ln w="19050" cap="flat" cmpd="sng" algn="ctr">
            <a:noFill/>
            <a:prstDash val="solid"/>
            <a:round/>
            <a:headEnd type="none" w="med" len="med"/>
            <a:tailEnd type="none" w="med" len="med"/>
          </a:ln>
          <a:effectLst/>
        </p:spPr>
        <p:txBody>
          <a:bodyPr wrap="none" anchor="ctr"/>
          <a:lstStyle/>
          <a:p>
            <a:pPr algn="ctr">
              <a:defRPr/>
            </a:pPr>
            <a:endParaRPr lang="en-GB" b="0" dirty="0"/>
          </a:p>
        </p:txBody>
      </p:sp>
      <p:cxnSp>
        <p:nvCxnSpPr>
          <p:cNvPr id="9" name="Straight Arrow Connector 8">
            <a:extLst>
              <a:ext uri="{FF2B5EF4-FFF2-40B4-BE49-F238E27FC236}">
                <a16:creationId xmlns:a16="http://schemas.microsoft.com/office/drawing/2014/main" id="{9FF3F671-E79B-4C66-8CD5-546F41D62E15}"/>
              </a:ext>
            </a:extLst>
          </p:cNvPr>
          <p:cNvCxnSpPr/>
          <p:nvPr/>
        </p:nvCxnSpPr>
        <p:spPr bwMode="auto">
          <a:xfrm>
            <a:off x="10606706" y="1765301"/>
            <a:ext cx="0" cy="1019175"/>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sp>
        <p:nvSpPr>
          <p:cNvPr id="10" name="TextBox 37">
            <a:extLst>
              <a:ext uri="{FF2B5EF4-FFF2-40B4-BE49-F238E27FC236}">
                <a16:creationId xmlns:a16="http://schemas.microsoft.com/office/drawing/2014/main" id="{18830E47-7A6C-4430-B91E-2AD7BF5F83A6}"/>
              </a:ext>
            </a:extLst>
          </p:cNvPr>
          <p:cNvSpPr txBox="1">
            <a:spLocks noChangeArrowheads="1"/>
          </p:cNvSpPr>
          <p:nvPr/>
        </p:nvSpPr>
        <p:spPr bwMode="auto">
          <a:xfrm>
            <a:off x="7642415" y="3125788"/>
            <a:ext cx="70243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b="0" dirty="0"/>
              <a:t>Memory</a:t>
            </a:r>
          </a:p>
          <a:p>
            <a:pPr eaLnBrk="1" hangingPunct="1"/>
            <a:r>
              <a:rPr lang="en-GB" sz="1100" b="0" dirty="0"/>
              <a:t>Address</a:t>
            </a:r>
          </a:p>
        </p:txBody>
      </p:sp>
      <p:sp>
        <p:nvSpPr>
          <p:cNvPr id="11" name="TextBox 39">
            <a:extLst>
              <a:ext uri="{FF2B5EF4-FFF2-40B4-BE49-F238E27FC236}">
                <a16:creationId xmlns:a16="http://schemas.microsoft.com/office/drawing/2014/main" id="{89C12502-43E4-4320-A70A-7FC0C8692EBC}"/>
              </a:ext>
            </a:extLst>
          </p:cNvPr>
          <p:cNvSpPr txBox="1">
            <a:spLocks noChangeArrowheads="1"/>
          </p:cNvSpPr>
          <p:nvPr/>
        </p:nvSpPr>
        <p:spPr bwMode="auto">
          <a:xfrm>
            <a:off x="10697687" y="2014538"/>
            <a:ext cx="96212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b="0" dirty="0"/>
              <a:t>Grow </a:t>
            </a:r>
          </a:p>
          <a:p>
            <a:pPr eaLnBrk="1" hangingPunct="1"/>
            <a:r>
              <a:rPr lang="en-GB" sz="1100" b="0" dirty="0"/>
              <a:t>Downwards </a:t>
            </a:r>
          </a:p>
        </p:txBody>
      </p:sp>
      <p:sp>
        <p:nvSpPr>
          <p:cNvPr id="12" name="TextBox 40">
            <a:extLst>
              <a:ext uri="{FF2B5EF4-FFF2-40B4-BE49-F238E27FC236}">
                <a16:creationId xmlns:a16="http://schemas.microsoft.com/office/drawing/2014/main" id="{ECAA46D5-BE57-48A1-880D-A32A1E721434}"/>
              </a:ext>
            </a:extLst>
          </p:cNvPr>
          <p:cNvSpPr txBox="1">
            <a:spLocks noChangeArrowheads="1"/>
          </p:cNvSpPr>
          <p:nvPr/>
        </p:nvSpPr>
        <p:spPr bwMode="auto">
          <a:xfrm>
            <a:off x="7813798" y="1354139"/>
            <a:ext cx="47641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b="0" dirty="0"/>
              <a:t>High</a:t>
            </a:r>
          </a:p>
        </p:txBody>
      </p:sp>
      <p:cxnSp>
        <p:nvCxnSpPr>
          <p:cNvPr id="13" name="Straight Connector 12">
            <a:extLst>
              <a:ext uri="{FF2B5EF4-FFF2-40B4-BE49-F238E27FC236}">
                <a16:creationId xmlns:a16="http://schemas.microsoft.com/office/drawing/2014/main" id="{C769A061-6637-49EF-9F7A-00108F92E7F4}"/>
              </a:ext>
            </a:extLst>
          </p:cNvPr>
          <p:cNvCxnSpPr/>
          <p:nvPr/>
        </p:nvCxnSpPr>
        <p:spPr bwMode="auto">
          <a:xfrm>
            <a:off x="8979625" y="1428750"/>
            <a:ext cx="1400686"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14" name="Straight Connector 13">
            <a:extLst>
              <a:ext uri="{FF2B5EF4-FFF2-40B4-BE49-F238E27FC236}">
                <a16:creationId xmlns:a16="http://schemas.microsoft.com/office/drawing/2014/main" id="{1F8C2172-C490-4729-851D-B77ADD5D2DB7}"/>
              </a:ext>
            </a:extLst>
          </p:cNvPr>
          <p:cNvCxnSpPr/>
          <p:nvPr/>
        </p:nvCxnSpPr>
        <p:spPr bwMode="auto">
          <a:xfrm>
            <a:off x="8979625" y="1541463"/>
            <a:ext cx="1400686"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15" name="Straight Connector 14">
            <a:extLst>
              <a:ext uri="{FF2B5EF4-FFF2-40B4-BE49-F238E27FC236}">
                <a16:creationId xmlns:a16="http://schemas.microsoft.com/office/drawing/2014/main" id="{0F009BE3-B21B-4226-8D3E-1C8FA810EF76}"/>
              </a:ext>
            </a:extLst>
          </p:cNvPr>
          <p:cNvCxnSpPr/>
          <p:nvPr/>
        </p:nvCxnSpPr>
        <p:spPr bwMode="auto">
          <a:xfrm>
            <a:off x="8979625" y="1655763"/>
            <a:ext cx="1400686"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16" name="Straight Connector 15">
            <a:extLst>
              <a:ext uri="{FF2B5EF4-FFF2-40B4-BE49-F238E27FC236}">
                <a16:creationId xmlns:a16="http://schemas.microsoft.com/office/drawing/2014/main" id="{75C3CB12-E474-4413-8243-DB9C118E5770}"/>
              </a:ext>
            </a:extLst>
          </p:cNvPr>
          <p:cNvCxnSpPr/>
          <p:nvPr/>
        </p:nvCxnSpPr>
        <p:spPr bwMode="auto">
          <a:xfrm>
            <a:off x="8979625" y="1765300"/>
            <a:ext cx="1400686"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17" name="Straight Connector 16">
            <a:extLst>
              <a:ext uri="{FF2B5EF4-FFF2-40B4-BE49-F238E27FC236}">
                <a16:creationId xmlns:a16="http://schemas.microsoft.com/office/drawing/2014/main" id="{1197824B-632B-4223-ACD2-50C984EDC6B6}"/>
              </a:ext>
            </a:extLst>
          </p:cNvPr>
          <p:cNvCxnSpPr/>
          <p:nvPr/>
        </p:nvCxnSpPr>
        <p:spPr bwMode="auto">
          <a:xfrm>
            <a:off x="8979625" y="1876425"/>
            <a:ext cx="1400686"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18" name="Straight Connector 17">
            <a:extLst>
              <a:ext uri="{FF2B5EF4-FFF2-40B4-BE49-F238E27FC236}">
                <a16:creationId xmlns:a16="http://schemas.microsoft.com/office/drawing/2014/main" id="{51909F8D-E831-4477-9111-2AB3D243B710}"/>
              </a:ext>
            </a:extLst>
          </p:cNvPr>
          <p:cNvCxnSpPr/>
          <p:nvPr/>
        </p:nvCxnSpPr>
        <p:spPr bwMode="auto">
          <a:xfrm>
            <a:off x="8979625" y="1990725"/>
            <a:ext cx="1400686"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19" name="Straight Connector 18">
            <a:extLst>
              <a:ext uri="{FF2B5EF4-FFF2-40B4-BE49-F238E27FC236}">
                <a16:creationId xmlns:a16="http://schemas.microsoft.com/office/drawing/2014/main" id="{05C87385-6E49-4288-AA2A-3B00D467903E}"/>
              </a:ext>
            </a:extLst>
          </p:cNvPr>
          <p:cNvCxnSpPr/>
          <p:nvPr/>
        </p:nvCxnSpPr>
        <p:spPr bwMode="auto">
          <a:xfrm>
            <a:off x="8979625" y="2106613"/>
            <a:ext cx="1400686"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20" name="Straight Connector 19">
            <a:extLst>
              <a:ext uri="{FF2B5EF4-FFF2-40B4-BE49-F238E27FC236}">
                <a16:creationId xmlns:a16="http://schemas.microsoft.com/office/drawing/2014/main" id="{55DA80C3-12C5-47A5-B274-B24E6F9092E4}"/>
              </a:ext>
            </a:extLst>
          </p:cNvPr>
          <p:cNvCxnSpPr/>
          <p:nvPr/>
        </p:nvCxnSpPr>
        <p:spPr bwMode="auto">
          <a:xfrm>
            <a:off x="8979625" y="2219325"/>
            <a:ext cx="1400686"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21" name="Straight Connector 20">
            <a:extLst>
              <a:ext uri="{FF2B5EF4-FFF2-40B4-BE49-F238E27FC236}">
                <a16:creationId xmlns:a16="http://schemas.microsoft.com/office/drawing/2014/main" id="{C5A1ADD2-105E-4EBF-9725-76A87A8159B6}"/>
              </a:ext>
            </a:extLst>
          </p:cNvPr>
          <p:cNvCxnSpPr/>
          <p:nvPr/>
        </p:nvCxnSpPr>
        <p:spPr bwMode="auto">
          <a:xfrm>
            <a:off x="8979625" y="2332038"/>
            <a:ext cx="1400686"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22" name="Straight Connector 21">
            <a:extLst>
              <a:ext uri="{FF2B5EF4-FFF2-40B4-BE49-F238E27FC236}">
                <a16:creationId xmlns:a16="http://schemas.microsoft.com/office/drawing/2014/main" id="{5AD64776-744E-4EFB-B6BC-7E9A1BBCB7EF}"/>
              </a:ext>
            </a:extLst>
          </p:cNvPr>
          <p:cNvCxnSpPr/>
          <p:nvPr/>
        </p:nvCxnSpPr>
        <p:spPr bwMode="auto">
          <a:xfrm>
            <a:off x="8979625" y="2443163"/>
            <a:ext cx="1400686"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23" name="Straight Connector 22">
            <a:extLst>
              <a:ext uri="{FF2B5EF4-FFF2-40B4-BE49-F238E27FC236}">
                <a16:creationId xmlns:a16="http://schemas.microsoft.com/office/drawing/2014/main" id="{FB16E9D1-AF43-469A-84A6-07430DDF4D53}"/>
              </a:ext>
            </a:extLst>
          </p:cNvPr>
          <p:cNvCxnSpPr/>
          <p:nvPr/>
        </p:nvCxnSpPr>
        <p:spPr bwMode="auto">
          <a:xfrm>
            <a:off x="8979625" y="2554288"/>
            <a:ext cx="1400686"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24" name="Straight Connector 23">
            <a:extLst>
              <a:ext uri="{FF2B5EF4-FFF2-40B4-BE49-F238E27FC236}">
                <a16:creationId xmlns:a16="http://schemas.microsoft.com/office/drawing/2014/main" id="{0D27D1D7-0061-4395-A62D-C877F4E52758}"/>
              </a:ext>
            </a:extLst>
          </p:cNvPr>
          <p:cNvCxnSpPr/>
          <p:nvPr/>
        </p:nvCxnSpPr>
        <p:spPr bwMode="auto">
          <a:xfrm>
            <a:off x="8979625" y="2668588"/>
            <a:ext cx="1400686"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25" name="Straight Connector 24">
            <a:extLst>
              <a:ext uri="{FF2B5EF4-FFF2-40B4-BE49-F238E27FC236}">
                <a16:creationId xmlns:a16="http://schemas.microsoft.com/office/drawing/2014/main" id="{701A19AE-A0BE-41BD-B7C7-AFAF0759468C}"/>
              </a:ext>
            </a:extLst>
          </p:cNvPr>
          <p:cNvCxnSpPr/>
          <p:nvPr/>
        </p:nvCxnSpPr>
        <p:spPr bwMode="auto">
          <a:xfrm>
            <a:off x="8979625" y="2784475"/>
            <a:ext cx="1400686"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26" name="Straight Connector 25">
            <a:extLst>
              <a:ext uri="{FF2B5EF4-FFF2-40B4-BE49-F238E27FC236}">
                <a16:creationId xmlns:a16="http://schemas.microsoft.com/office/drawing/2014/main" id="{64DD89FA-E767-4B75-B91C-7A6AFAC1CBAE}"/>
              </a:ext>
            </a:extLst>
          </p:cNvPr>
          <p:cNvCxnSpPr/>
          <p:nvPr/>
        </p:nvCxnSpPr>
        <p:spPr bwMode="auto">
          <a:xfrm>
            <a:off x="8979625" y="2895600"/>
            <a:ext cx="1400686"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27" name="Straight Connector 26">
            <a:extLst>
              <a:ext uri="{FF2B5EF4-FFF2-40B4-BE49-F238E27FC236}">
                <a16:creationId xmlns:a16="http://schemas.microsoft.com/office/drawing/2014/main" id="{4C650054-B6AD-4B77-9D19-B953D7FD2C5A}"/>
              </a:ext>
            </a:extLst>
          </p:cNvPr>
          <p:cNvCxnSpPr/>
          <p:nvPr/>
        </p:nvCxnSpPr>
        <p:spPr bwMode="auto">
          <a:xfrm>
            <a:off x="8979625" y="3009900"/>
            <a:ext cx="1400686"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28" name="Straight Connector 27">
            <a:extLst>
              <a:ext uri="{FF2B5EF4-FFF2-40B4-BE49-F238E27FC236}">
                <a16:creationId xmlns:a16="http://schemas.microsoft.com/office/drawing/2014/main" id="{368E730A-BFF6-4280-985E-B8C34164F3A9}"/>
              </a:ext>
            </a:extLst>
          </p:cNvPr>
          <p:cNvCxnSpPr/>
          <p:nvPr/>
        </p:nvCxnSpPr>
        <p:spPr bwMode="auto">
          <a:xfrm>
            <a:off x="8979625" y="3119438"/>
            <a:ext cx="1400686"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29" name="Straight Connector 28">
            <a:extLst>
              <a:ext uri="{FF2B5EF4-FFF2-40B4-BE49-F238E27FC236}">
                <a16:creationId xmlns:a16="http://schemas.microsoft.com/office/drawing/2014/main" id="{1376EE4B-48F2-4AC8-B06D-53B5B9A5FFFB}"/>
              </a:ext>
            </a:extLst>
          </p:cNvPr>
          <p:cNvCxnSpPr/>
          <p:nvPr/>
        </p:nvCxnSpPr>
        <p:spPr bwMode="auto">
          <a:xfrm>
            <a:off x="8979625" y="3221038"/>
            <a:ext cx="1400686"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30" name="Straight Connector 29">
            <a:extLst>
              <a:ext uri="{FF2B5EF4-FFF2-40B4-BE49-F238E27FC236}">
                <a16:creationId xmlns:a16="http://schemas.microsoft.com/office/drawing/2014/main" id="{B3FE0D6F-93AE-42EA-9383-0DCF4F5C90AB}"/>
              </a:ext>
            </a:extLst>
          </p:cNvPr>
          <p:cNvCxnSpPr/>
          <p:nvPr/>
        </p:nvCxnSpPr>
        <p:spPr bwMode="auto">
          <a:xfrm>
            <a:off x="8979625" y="3332163"/>
            <a:ext cx="1400686"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31" name="Straight Connector 30">
            <a:extLst>
              <a:ext uri="{FF2B5EF4-FFF2-40B4-BE49-F238E27FC236}">
                <a16:creationId xmlns:a16="http://schemas.microsoft.com/office/drawing/2014/main" id="{5F70E082-1BA2-421E-92EA-BB2653D8FD27}"/>
              </a:ext>
            </a:extLst>
          </p:cNvPr>
          <p:cNvCxnSpPr/>
          <p:nvPr/>
        </p:nvCxnSpPr>
        <p:spPr bwMode="auto">
          <a:xfrm>
            <a:off x="8979625" y="3446463"/>
            <a:ext cx="1400686"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32" name="Straight Connector 31">
            <a:extLst>
              <a:ext uri="{FF2B5EF4-FFF2-40B4-BE49-F238E27FC236}">
                <a16:creationId xmlns:a16="http://schemas.microsoft.com/office/drawing/2014/main" id="{4A339F3E-5333-449E-B1B5-8280249B76C5}"/>
              </a:ext>
            </a:extLst>
          </p:cNvPr>
          <p:cNvCxnSpPr/>
          <p:nvPr/>
        </p:nvCxnSpPr>
        <p:spPr bwMode="auto">
          <a:xfrm>
            <a:off x="8979625" y="3556000"/>
            <a:ext cx="1400686"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33" name="Straight Connector 32">
            <a:extLst>
              <a:ext uri="{FF2B5EF4-FFF2-40B4-BE49-F238E27FC236}">
                <a16:creationId xmlns:a16="http://schemas.microsoft.com/office/drawing/2014/main" id="{3814F0D3-16C5-47B6-9D05-64316B4F28D7}"/>
              </a:ext>
            </a:extLst>
          </p:cNvPr>
          <p:cNvCxnSpPr/>
          <p:nvPr/>
        </p:nvCxnSpPr>
        <p:spPr bwMode="auto">
          <a:xfrm>
            <a:off x="8979625" y="3668713"/>
            <a:ext cx="1400686"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34" name="Straight Connector 33">
            <a:extLst>
              <a:ext uri="{FF2B5EF4-FFF2-40B4-BE49-F238E27FC236}">
                <a16:creationId xmlns:a16="http://schemas.microsoft.com/office/drawing/2014/main" id="{E097FD41-D9D5-4C85-9F0B-8DC14EBD5754}"/>
              </a:ext>
            </a:extLst>
          </p:cNvPr>
          <p:cNvCxnSpPr/>
          <p:nvPr/>
        </p:nvCxnSpPr>
        <p:spPr bwMode="auto">
          <a:xfrm>
            <a:off x="8979625" y="3781425"/>
            <a:ext cx="1400686"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35" name="Straight Connector 34">
            <a:extLst>
              <a:ext uri="{FF2B5EF4-FFF2-40B4-BE49-F238E27FC236}">
                <a16:creationId xmlns:a16="http://schemas.microsoft.com/office/drawing/2014/main" id="{B6F7D6D1-E406-424F-A643-02DF8A0E054C}"/>
              </a:ext>
            </a:extLst>
          </p:cNvPr>
          <p:cNvCxnSpPr/>
          <p:nvPr/>
        </p:nvCxnSpPr>
        <p:spPr bwMode="auto">
          <a:xfrm>
            <a:off x="8979625" y="3897313"/>
            <a:ext cx="1400686"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36" name="Straight Connector 35">
            <a:extLst>
              <a:ext uri="{FF2B5EF4-FFF2-40B4-BE49-F238E27FC236}">
                <a16:creationId xmlns:a16="http://schemas.microsoft.com/office/drawing/2014/main" id="{7935926E-87F1-41B2-8C2B-C7E74871BFAA}"/>
              </a:ext>
            </a:extLst>
          </p:cNvPr>
          <p:cNvCxnSpPr/>
          <p:nvPr/>
        </p:nvCxnSpPr>
        <p:spPr bwMode="auto">
          <a:xfrm>
            <a:off x="8979625" y="4010025"/>
            <a:ext cx="1400686"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37" name="Straight Connector 36">
            <a:extLst>
              <a:ext uri="{FF2B5EF4-FFF2-40B4-BE49-F238E27FC236}">
                <a16:creationId xmlns:a16="http://schemas.microsoft.com/office/drawing/2014/main" id="{F2E500C0-9DC9-4016-A046-B1FEB3B0CD0E}"/>
              </a:ext>
            </a:extLst>
          </p:cNvPr>
          <p:cNvCxnSpPr/>
          <p:nvPr/>
        </p:nvCxnSpPr>
        <p:spPr bwMode="auto">
          <a:xfrm>
            <a:off x="8979625" y="4124325"/>
            <a:ext cx="1400686"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38" name="Straight Connector 37">
            <a:extLst>
              <a:ext uri="{FF2B5EF4-FFF2-40B4-BE49-F238E27FC236}">
                <a16:creationId xmlns:a16="http://schemas.microsoft.com/office/drawing/2014/main" id="{B76763D0-D6A9-469E-A41E-2333B0C850B0}"/>
              </a:ext>
            </a:extLst>
          </p:cNvPr>
          <p:cNvCxnSpPr/>
          <p:nvPr/>
        </p:nvCxnSpPr>
        <p:spPr bwMode="auto">
          <a:xfrm>
            <a:off x="8979625" y="4233863"/>
            <a:ext cx="1400686"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39" name="Straight Connector 38">
            <a:extLst>
              <a:ext uri="{FF2B5EF4-FFF2-40B4-BE49-F238E27FC236}">
                <a16:creationId xmlns:a16="http://schemas.microsoft.com/office/drawing/2014/main" id="{78F892F3-9C3E-4F92-BD9A-E8C9F0F3A9D9}"/>
              </a:ext>
            </a:extLst>
          </p:cNvPr>
          <p:cNvCxnSpPr/>
          <p:nvPr/>
        </p:nvCxnSpPr>
        <p:spPr bwMode="auto">
          <a:xfrm>
            <a:off x="8979625" y="4344988"/>
            <a:ext cx="1400686"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40" name="Straight Connector 39">
            <a:extLst>
              <a:ext uri="{FF2B5EF4-FFF2-40B4-BE49-F238E27FC236}">
                <a16:creationId xmlns:a16="http://schemas.microsoft.com/office/drawing/2014/main" id="{7E3C7648-4F8F-4919-BC75-41DC3425B95D}"/>
              </a:ext>
            </a:extLst>
          </p:cNvPr>
          <p:cNvCxnSpPr/>
          <p:nvPr/>
        </p:nvCxnSpPr>
        <p:spPr bwMode="auto">
          <a:xfrm>
            <a:off x="8979625" y="4459288"/>
            <a:ext cx="1400686"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41" name="Straight Connector 40">
            <a:extLst>
              <a:ext uri="{FF2B5EF4-FFF2-40B4-BE49-F238E27FC236}">
                <a16:creationId xmlns:a16="http://schemas.microsoft.com/office/drawing/2014/main" id="{4AC47814-8E8C-472E-B808-B2AD2592253F}"/>
              </a:ext>
            </a:extLst>
          </p:cNvPr>
          <p:cNvCxnSpPr/>
          <p:nvPr/>
        </p:nvCxnSpPr>
        <p:spPr bwMode="auto">
          <a:xfrm>
            <a:off x="8979625" y="4575175"/>
            <a:ext cx="1400686"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42" name="Straight Connector 41">
            <a:extLst>
              <a:ext uri="{FF2B5EF4-FFF2-40B4-BE49-F238E27FC236}">
                <a16:creationId xmlns:a16="http://schemas.microsoft.com/office/drawing/2014/main" id="{DE124382-237D-461C-927F-DE7952FA0C7E}"/>
              </a:ext>
            </a:extLst>
          </p:cNvPr>
          <p:cNvCxnSpPr/>
          <p:nvPr/>
        </p:nvCxnSpPr>
        <p:spPr bwMode="auto">
          <a:xfrm>
            <a:off x="8979625" y="4687888"/>
            <a:ext cx="1400686"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43" name="Straight Connector 42">
            <a:extLst>
              <a:ext uri="{FF2B5EF4-FFF2-40B4-BE49-F238E27FC236}">
                <a16:creationId xmlns:a16="http://schemas.microsoft.com/office/drawing/2014/main" id="{EBD69B77-D5FB-4FD2-BCE5-B1FC3E570000}"/>
              </a:ext>
            </a:extLst>
          </p:cNvPr>
          <p:cNvCxnSpPr/>
          <p:nvPr/>
        </p:nvCxnSpPr>
        <p:spPr bwMode="auto">
          <a:xfrm>
            <a:off x="8979625" y="4800600"/>
            <a:ext cx="1400686"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44" name="Straight Connector 43">
            <a:extLst>
              <a:ext uri="{FF2B5EF4-FFF2-40B4-BE49-F238E27FC236}">
                <a16:creationId xmlns:a16="http://schemas.microsoft.com/office/drawing/2014/main" id="{6FB88FAA-1146-4975-B23B-92AF1ADD7AF0}"/>
              </a:ext>
            </a:extLst>
          </p:cNvPr>
          <p:cNvCxnSpPr/>
          <p:nvPr/>
        </p:nvCxnSpPr>
        <p:spPr bwMode="auto">
          <a:xfrm>
            <a:off x="8979625" y="4911725"/>
            <a:ext cx="1400686"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45" name="Straight Connector 44">
            <a:extLst>
              <a:ext uri="{FF2B5EF4-FFF2-40B4-BE49-F238E27FC236}">
                <a16:creationId xmlns:a16="http://schemas.microsoft.com/office/drawing/2014/main" id="{58A7524B-97AB-47F2-8B38-6960925423D8}"/>
              </a:ext>
            </a:extLst>
          </p:cNvPr>
          <p:cNvCxnSpPr/>
          <p:nvPr/>
        </p:nvCxnSpPr>
        <p:spPr bwMode="auto">
          <a:xfrm>
            <a:off x="8979625" y="5021263"/>
            <a:ext cx="1400686"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46" name="Straight Connector 45">
            <a:extLst>
              <a:ext uri="{FF2B5EF4-FFF2-40B4-BE49-F238E27FC236}">
                <a16:creationId xmlns:a16="http://schemas.microsoft.com/office/drawing/2014/main" id="{D1E526F1-517D-4B76-92B1-12648B3BFFE0}"/>
              </a:ext>
            </a:extLst>
          </p:cNvPr>
          <p:cNvCxnSpPr/>
          <p:nvPr/>
        </p:nvCxnSpPr>
        <p:spPr bwMode="auto">
          <a:xfrm>
            <a:off x="8979625" y="5132388"/>
            <a:ext cx="1400686"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47" name="Straight Connector 46">
            <a:extLst>
              <a:ext uri="{FF2B5EF4-FFF2-40B4-BE49-F238E27FC236}">
                <a16:creationId xmlns:a16="http://schemas.microsoft.com/office/drawing/2014/main" id="{20381B5A-1B0F-45CB-8730-6F867AFA6302}"/>
              </a:ext>
            </a:extLst>
          </p:cNvPr>
          <p:cNvCxnSpPr/>
          <p:nvPr/>
        </p:nvCxnSpPr>
        <p:spPr bwMode="auto">
          <a:xfrm>
            <a:off x="8979625" y="5246688"/>
            <a:ext cx="1400686"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48" name="Straight Connector 47">
            <a:extLst>
              <a:ext uri="{FF2B5EF4-FFF2-40B4-BE49-F238E27FC236}">
                <a16:creationId xmlns:a16="http://schemas.microsoft.com/office/drawing/2014/main" id="{43601852-3EA9-401D-AACA-ED5F262E45F0}"/>
              </a:ext>
            </a:extLst>
          </p:cNvPr>
          <p:cNvCxnSpPr/>
          <p:nvPr/>
        </p:nvCxnSpPr>
        <p:spPr bwMode="auto">
          <a:xfrm>
            <a:off x="8979625" y="5362575"/>
            <a:ext cx="1400686"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49" name="Straight Connector 48">
            <a:extLst>
              <a:ext uri="{FF2B5EF4-FFF2-40B4-BE49-F238E27FC236}">
                <a16:creationId xmlns:a16="http://schemas.microsoft.com/office/drawing/2014/main" id="{E3DD0B98-00C6-4331-A919-C6081A024BCC}"/>
              </a:ext>
            </a:extLst>
          </p:cNvPr>
          <p:cNvCxnSpPr/>
          <p:nvPr/>
        </p:nvCxnSpPr>
        <p:spPr bwMode="auto">
          <a:xfrm>
            <a:off x="8979625" y="5475288"/>
            <a:ext cx="1400686"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50" name="Straight Connector 49">
            <a:extLst>
              <a:ext uri="{FF2B5EF4-FFF2-40B4-BE49-F238E27FC236}">
                <a16:creationId xmlns:a16="http://schemas.microsoft.com/office/drawing/2014/main" id="{3BE8D5F6-2445-487F-8402-A234C8DFDA2F}"/>
              </a:ext>
            </a:extLst>
          </p:cNvPr>
          <p:cNvCxnSpPr/>
          <p:nvPr/>
        </p:nvCxnSpPr>
        <p:spPr bwMode="auto">
          <a:xfrm>
            <a:off x="8979625" y="5588000"/>
            <a:ext cx="1400686"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51" name="Straight Connector 50">
            <a:extLst>
              <a:ext uri="{FF2B5EF4-FFF2-40B4-BE49-F238E27FC236}">
                <a16:creationId xmlns:a16="http://schemas.microsoft.com/office/drawing/2014/main" id="{52006025-428B-45CE-BE7D-6D11953401DD}"/>
              </a:ext>
            </a:extLst>
          </p:cNvPr>
          <p:cNvCxnSpPr/>
          <p:nvPr/>
        </p:nvCxnSpPr>
        <p:spPr bwMode="auto">
          <a:xfrm>
            <a:off x="8979625" y="5699125"/>
            <a:ext cx="1400686" cy="0"/>
          </a:xfrm>
          <a:prstGeom prst="line">
            <a:avLst/>
          </a:prstGeom>
          <a:noFill/>
          <a:ln w="12700" cap="flat" cmpd="sng" algn="ctr">
            <a:solidFill>
              <a:schemeClr val="bg1">
                <a:lumMod val="65000"/>
              </a:schemeClr>
            </a:solidFill>
            <a:prstDash val="sysDot"/>
            <a:round/>
            <a:headEnd type="none" w="med" len="med"/>
            <a:tailEnd type="none" w="med" len="med"/>
          </a:ln>
          <a:effectLst/>
        </p:spPr>
      </p:cxnSp>
      <p:sp>
        <p:nvSpPr>
          <p:cNvPr id="52" name="Rectangle 51">
            <a:extLst>
              <a:ext uri="{FF2B5EF4-FFF2-40B4-BE49-F238E27FC236}">
                <a16:creationId xmlns:a16="http://schemas.microsoft.com/office/drawing/2014/main" id="{CB950BA4-23A9-4672-A000-C4C436EE689C}"/>
              </a:ext>
            </a:extLst>
          </p:cNvPr>
          <p:cNvSpPr/>
          <p:nvPr/>
        </p:nvSpPr>
        <p:spPr bwMode="auto">
          <a:xfrm>
            <a:off x="8979625" y="1749425"/>
            <a:ext cx="1400686" cy="1035050"/>
          </a:xfrm>
          <a:prstGeom prst="rect">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0" dirty="0"/>
              <a:t>Stack</a:t>
            </a:r>
          </a:p>
        </p:txBody>
      </p:sp>
      <p:sp>
        <p:nvSpPr>
          <p:cNvPr id="53" name="Rectangle 52">
            <a:extLst>
              <a:ext uri="{FF2B5EF4-FFF2-40B4-BE49-F238E27FC236}">
                <a16:creationId xmlns:a16="http://schemas.microsoft.com/office/drawing/2014/main" id="{D9EA909A-0C1A-481A-A5BF-ECDA242FF308}"/>
              </a:ext>
            </a:extLst>
          </p:cNvPr>
          <p:cNvSpPr/>
          <p:nvPr/>
        </p:nvSpPr>
        <p:spPr bwMode="auto">
          <a:xfrm>
            <a:off x="8979625" y="4459289"/>
            <a:ext cx="1400686" cy="890587"/>
          </a:xfrm>
          <a:prstGeom prst="rect">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0" dirty="0"/>
              <a:t>Static</a:t>
            </a:r>
          </a:p>
          <a:p>
            <a:pPr algn="ctr">
              <a:defRPr/>
            </a:pPr>
            <a:r>
              <a:rPr lang="en-GB" b="0" dirty="0"/>
              <a:t>Data</a:t>
            </a:r>
          </a:p>
        </p:txBody>
      </p:sp>
      <p:sp>
        <p:nvSpPr>
          <p:cNvPr id="54" name="Rectangle 53">
            <a:extLst>
              <a:ext uri="{FF2B5EF4-FFF2-40B4-BE49-F238E27FC236}">
                <a16:creationId xmlns:a16="http://schemas.microsoft.com/office/drawing/2014/main" id="{C9EE8265-FDFC-4B31-8C87-3C2F6317548B}"/>
              </a:ext>
            </a:extLst>
          </p:cNvPr>
          <p:cNvSpPr/>
          <p:nvPr/>
        </p:nvSpPr>
        <p:spPr bwMode="auto">
          <a:xfrm>
            <a:off x="8979625" y="3662364"/>
            <a:ext cx="1400686" cy="796925"/>
          </a:xfrm>
          <a:prstGeom prst="rect">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0" dirty="0"/>
              <a:t>Heap</a:t>
            </a:r>
          </a:p>
        </p:txBody>
      </p:sp>
      <p:sp>
        <p:nvSpPr>
          <p:cNvPr id="55" name="Rectangle 54">
            <a:extLst>
              <a:ext uri="{FF2B5EF4-FFF2-40B4-BE49-F238E27FC236}">
                <a16:creationId xmlns:a16="http://schemas.microsoft.com/office/drawing/2014/main" id="{C43A7B2E-32EF-4B2C-9392-F5E46833CDEE}"/>
              </a:ext>
            </a:extLst>
          </p:cNvPr>
          <p:cNvSpPr/>
          <p:nvPr/>
        </p:nvSpPr>
        <p:spPr bwMode="auto">
          <a:xfrm>
            <a:off x="8979625" y="2779713"/>
            <a:ext cx="1400686" cy="882650"/>
          </a:xfrm>
          <a:prstGeom prst="rect">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b="0" dirty="0"/>
          </a:p>
        </p:txBody>
      </p:sp>
      <p:sp>
        <p:nvSpPr>
          <p:cNvPr id="56" name="Rectangle 55">
            <a:extLst>
              <a:ext uri="{FF2B5EF4-FFF2-40B4-BE49-F238E27FC236}">
                <a16:creationId xmlns:a16="http://schemas.microsoft.com/office/drawing/2014/main" id="{627EA7FF-09A1-4364-B9A1-7FCC4D22F422}"/>
              </a:ext>
            </a:extLst>
          </p:cNvPr>
          <p:cNvSpPr/>
          <p:nvPr/>
        </p:nvSpPr>
        <p:spPr bwMode="auto">
          <a:xfrm>
            <a:off x="8979625" y="5349875"/>
            <a:ext cx="1400686" cy="349250"/>
          </a:xfrm>
          <a:prstGeom prst="rect">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b="0" dirty="0"/>
          </a:p>
        </p:txBody>
      </p:sp>
      <p:cxnSp>
        <p:nvCxnSpPr>
          <p:cNvPr id="57" name="Straight Arrow Connector 56">
            <a:extLst>
              <a:ext uri="{FF2B5EF4-FFF2-40B4-BE49-F238E27FC236}">
                <a16:creationId xmlns:a16="http://schemas.microsoft.com/office/drawing/2014/main" id="{E0CADDD0-3DE9-42C7-8BA5-615405D1EEBB}"/>
              </a:ext>
            </a:extLst>
          </p:cNvPr>
          <p:cNvCxnSpPr/>
          <p:nvPr/>
        </p:nvCxnSpPr>
        <p:spPr bwMode="auto">
          <a:xfrm flipV="1">
            <a:off x="10606706" y="3668714"/>
            <a:ext cx="0" cy="769937"/>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sp>
        <p:nvSpPr>
          <p:cNvPr id="58" name="TextBox 39">
            <a:extLst>
              <a:ext uri="{FF2B5EF4-FFF2-40B4-BE49-F238E27FC236}">
                <a16:creationId xmlns:a16="http://schemas.microsoft.com/office/drawing/2014/main" id="{2AC73FFA-D964-422C-AA62-25D703EC008E}"/>
              </a:ext>
            </a:extLst>
          </p:cNvPr>
          <p:cNvSpPr txBox="1">
            <a:spLocks noChangeArrowheads="1"/>
          </p:cNvSpPr>
          <p:nvPr/>
        </p:nvSpPr>
        <p:spPr bwMode="auto">
          <a:xfrm>
            <a:off x="10697687" y="3836988"/>
            <a:ext cx="78098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b="0" dirty="0"/>
              <a:t>Grow </a:t>
            </a:r>
          </a:p>
          <a:p>
            <a:pPr eaLnBrk="1" hangingPunct="1"/>
            <a:r>
              <a:rPr lang="en-GB" sz="1100" b="0" dirty="0"/>
              <a:t>Upwards </a:t>
            </a:r>
          </a:p>
        </p:txBody>
      </p:sp>
      <p:cxnSp>
        <p:nvCxnSpPr>
          <p:cNvPr id="59" name="Straight Arrow Connector 58">
            <a:extLst>
              <a:ext uri="{FF2B5EF4-FFF2-40B4-BE49-F238E27FC236}">
                <a16:creationId xmlns:a16="http://schemas.microsoft.com/office/drawing/2014/main" id="{DDDED4A1-A113-4D71-9384-0ED68503392B}"/>
              </a:ext>
            </a:extLst>
          </p:cNvPr>
          <p:cNvCxnSpPr/>
          <p:nvPr/>
        </p:nvCxnSpPr>
        <p:spPr bwMode="auto">
          <a:xfrm flipV="1">
            <a:off x="8674944" y="1330325"/>
            <a:ext cx="0" cy="436880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sp>
        <p:nvSpPr>
          <p:cNvPr id="60" name="TextBox 40">
            <a:extLst>
              <a:ext uri="{FF2B5EF4-FFF2-40B4-BE49-F238E27FC236}">
                <a16:creationId xmlns:a16="http://schemas.microsoft.com/office/drawing/2014/main" id="{DFAB5C11-3105-45F2-B203-60B4B003B89A}"/>
              </a:ext>
            </a:extLst>
          </p:cNvPr>
          <p:cNvSpPr txBox="1">
            <a:spLocks noChangeArrowheads="1"/>
          </p:cNvSpPr>
          <p:nvPr/>
        </p:nvSpPr>
        <p:spPr bwMode="auto">
          <a:xfrm>
            <a:off x="7813798" y="5429250"/>
            <a:ext cx="44435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b="0" dirty="0"/>
              <a:t>Low</a:t>
            </a:r>
          </a:p>
        </p:txBody>
      </p:sp>
    </p:spTree>
    <p:extLst>
      <p:ext uri="{BB962C8B-B14F-4D97-AF65-F5344CB8AC3E}">
        <p14:creationId xmlns:p14="http://schemas.microsoft.com/office/powerpoint/2010/main" val="3866850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28">
            <a:extLst>
              <a:ext uri="{FF2B5EF4-FFF2-40B4-BE49-F238E27FC236}">
                <a16:creationId xmlns:a16="http://schemas.microsoft.com/office/drawing/2014/main" id="{A40877EF-02D5-44D3-81F9-C10F3C6B8F8D}"/>
              </a:ext>
            </a:extLst>
          </p:cNvPr>
          <p:cNvSpPr txBox="1">
            <a:spLocks noChangeArrowheads="1"/>
          </p:cNvSpPr>
          <p:nvPr/>
        </p:nvSpPr>
        <p:spPr bwMode="auto">
          <a:xfrm>
            <a:off x="3453051" y="1630364"/>
            <a:ext cx="4137799"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defRPr/>
            </a:pPr>
            <a:r>
              <a:rPr lang="en-US" sz="1800" spc="300" dirty="0">
                <a:latin typeface="Cambria" pitchFamily="18" charset="0"/>
                <a:cs typeface="+mn-cs"/>
              </a:rPr>
              <a:t>int a, b;</a:t>
            </a:r>
          </a:p>
          <a:p>
            <a:pPr eaLnBrk="1" hangingPunct="1">
              <a:defRPr/>
            </a:pPr>
            <a:r>
              <a:rPr lang="en-US" sz="1800" spc="300" dirty="0">
                <a:latin typeface="Cambria" pitchFamily="18" charset="0"/>
                <a:cs typeface="+mn-cs"/>
              </a:rPr>
              <a:t>const char c=123;</a:t>
            </a:r>
          </a:p>
          <a:p>
            <a:pPr eaLnBrk="1" hangingPunct="1">
              <a:defRPr/>
            </a:pPr>
            <a:r>
              <a:rPr lang="en-US" sz="1800" spc="300" dirty="0">
                <a:latin typeface="Cambria" pitchFamily="18" charset="0"/>
                <a:cs typeface="+mn-cs"/>
              </a:rPr>
              <a:t>int d=31;</a:t>
            </a:r>
          </a:p>
          <a:p>
            <a:pPr eaLnBrk="1" hangingPunct="1">
              <a:defRPr/>
            </a:pPr>
            <a:r>
              <a:rPr lang="en-US" sz="1800" spc="300" dirty="0">
                <a:latin typeface="Cambria" pitchFamily="18" charset="0"/>
                <a:cs typeface="+mn-cs"/>
              </a:rPr>
              <a:t>void main(void) {</a:t>
            </a:r>
          </a:p>
          <a:p>
            <a:pPr eaLnBrk="1" hangingPunct="1">
              <a:defRPr/>
            </a:pPr>
            <a:r>
              <a:rPr lang="en-US" sz="1800" spc="300" dirty="0">
                <a:latin typeface="Cambria" pitchFamily="18" charset="0"/>
                <a:cs typeface="+mn-cs"/>
              </a:rPr>
              <a:t>   int i;</a:t>
            </a:r>
          </a:p>
          <a:p>
            <a:pPr eaLnBrk="1" hangingPunct="1">
              <a:defRPr/>
            </a:pPr>
            <a:r>
              <a:rPr lang="en-US" sz="1800" spc="300" dirty="0">
                <a:latin typeface="Cambria" pitchFamily="18" charset="0"/>
                <a:cs typeface="+mn-cs"/>
              </a:rPr>
              <a:t>   char f[32];</a:t>
            </a:r>
          </a:p>
          <a:p>
            <a:pPr eaLnBrk="1" hangingPunct="1">
              <a:defRPr/>
            </a:pPr>
            <a:r>
              <a:rPr lang="en-US" sz="1800" spc="300" dirty="0">
                <a:latin typeface="Cambria" pitchFamily="18" charset="0"/>
                <a:cs typeface="+mn-cs"/>
              </a:rPr>
              <a:t>   </a:t>
            </a:r>
            <a:r>
              <a:rPr lang="en-GB" sz="1800" spc="300" dirty="0">
                <a:latin typeface="Cambria" pitchFamily="18" charset="0"/>
                <a:cs typeface="+mn-cs"/>
              </a:rPr>
              <a:t>int *array;</a:t>
            </a:r>
          </a:p>
          <a:p>
            <a:pPr eaLnBrk="1" hangingPunct="1">
              <a:defRPr/>
            </a:pPr>
            <a:r>
              <a:rPr lang="en-GB" sz="1800" spc="300" dirty="0">
                <a:latin typeface="Cambria" pitchFamily="18" charset="0"/>
                <a:cs typeface="+mn-cs"/>
              </a:rPr>
              <a:t>   array =(int*)malloc(128);</a:t>
            </a:r>
            <a:endParaRPr lang="en-US" sz="1800" spc="300" dirty="0">
              <a:latin typeface="Cambria" pitchFamily="18" charset="0"/>
              <a:cs typeface="+mn-cs"/>
            </a:endParaRPr>
          </a:p>
          <a:p>
            <a:pPr eaLnBrk="1" hangingPunct="1">
              <a:defRPr/>
            </a:pPr>
            <a:r>
              <a:rPr lang="en-US" sz="1800" spc="300" dirty="0">
                <a:latin typeface="Cambria" pitchFamily="18" charset="0"/>
                <a:cs typeface="+mn-cs"/>
              </a:rPr>
              <a:t>   e = d + 7;</a:t>
            </a:r>
          </a:p>
          <a:p>
            <a:pPr eaLnBrk="1" hangingPunct="1">
              <a:defRPr/>
            </a:pPr>
            <a:r>
              <a:rPr lang="en-US" sz="1800" spc="300" dirty="0">
                <a:latin typeface="Cambria" pitchFamily="18" charset="0"/>
                <a:cs typeface="+mn-cs"/>
              </a:rPr>
              <a:t>   printf(“Hello!”);</a:t>
            </a:r>
          </a:p>
          <a:p>
            <a:pPr eaLnBrk="1" hangingPunct="1">
              <a:defRPr/>
            </a:pPr>
            <a:r>
              <a:rPr lang="en-US" sz="1800" spc="300" dirty="0">
                <a:latin typeface="Cambria" pitchFamily="18" charset="0"/>
                <a:cs typeface="+mn-cs"/>
              </a:rPr>
              <a:t>}</a:t>
            </a:r>
          </a:p>
        </p:txBody>
      </p:sp>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Example of Data Storage</a:t>
            </a:r>
            <a:endParaRPr lang="en-US" dirty="0"/>
          </a:p>
        </p:txBody>
      </p:sp>
      <p:cxnSp>
        <p:nvCxnSpPr>
          <p:cNvPr id="6" name="Straight Arrow Connector 5">
            <a:extLst>
              <a:ext uri="{FF2B5EF4-FFF2-40B4-BE49-F238E27FC236}">
                <a16:creationId xmlns:a16="http://schemas.microsoft.com/office/drawing/2014/main" id="{B59A85C7-1AAA-4E05-B0CA-A318FE1215A7}"/>
              </a:ext>
            </a:extLst>
          </p:cNvPr>
          <p:cNvCxnSpPr>
            <a:cxnSpLocks/>
          </p:cNvCxnSpPr>
          <p:nvPr/>
        </p:nvCxnSpPr>
        <p:spPr>
          <a:xfrm flipH="1" flipV="1">
            <a:off x="3294365" y="1982788"/>
            <a:ext cx="1169930" cy="1"/>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95B5AC6-7C00-4D0E-BF17-DE6DB957B0A2}"/>
              </a:ext>
            </a:extLst>
          </p:cNvPr>
          <p:cNvGrpSpPr>
            <a:grpSpLocks/>
          </p:cNvGrpSpPr>
          <p:nvPr/>
        </p:nvGrpSpPr>
        <p:grpSpPr bwMode="auto">
          <a:xfrm>
            <a:off x="907696" y="1482726"/>
            <a:ext cx="2386667" cy="3387725"/>
            <a:chOff x="533400" y="1298109"/>
            <a:chExt cx="1790700" cy="4114800"/>
          </a:xfrm>
        </p:grpSpPr>
        <p:sp>
          <p:nvSpPr>
            <p:cNvPr id="8" name="Rectangle 7">
              <a:extLst>
                <a:ext uri="{FF2B5EF4-FFF2-40B4-BE49-F238E27FC236}">
                  <a16:creationId xmlns:a16="http://schemas.microsoft.com/office/drawing/2014/main" id="{3E8E76B8-2599-4D46-A793-0E68B3D16540}"/>
                </a:ext>
              </a:extLst>
            </p:cNvPr>
            <p:cNvSpPr/>
            <p:nvPr/>
          </p:nvSpPr>
          <p:spPr>
            <a:xfrm>
              <a:off x="533400" y="4360106"/>
              <a:ext cx="1790700" cy="1052803"/>
            </a:xfrm>
            <a:prstGeom prst="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ysClr val="windowText" lastClr="000000"/>
                  </a:solidFill>
                  <a:latin typeface="+mj-lt"/>
                  <a:cs typeface="Calibri" pitchFamily="34" charset="0"/>
                </a:rPr>
                <a:t>Heap Data</a:t>
              </a:r>
            </a:p>
          </p:txBody>
        </p:sp>
        <p:sp>
          <p:nvSpPr>
            <p:cNvPr id="9" name="Rectangle 8">
              <a:extLst>
                <a:ext uri="{FF2B5EF4-FFF2-40B4-BE49-F238E27FC236}">
                  <a16:creationId xmlns:a16="http://schemas.microsoft.com/office/drawing/2014/main" id="{FED5B499-387D-4BD5-AA81-45192DB6B422}"/>
                </a:ext>
              </a:extLst>
            </p:cNvPr>
            <p:cNvSpPr/>
            <p:nvPr/>
          </p:nvSpPr>
          <p:spPr>
            <a:xfrm>
              <a:off x="533400" y="2312347"/>
              <a:ext cx="1790700" cy="1052803"/>
            </a:xfrm>
            <a:prstGeom prst="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ysClr val="windowText" lastClr="000000"/>
                  </a:solidFill>
                  <a:latin typeface="+mj-lt"/>
                  <a:cs typeface="Calibri" pitchFamily="34" charset="0"/>
                </a:rPr>
                <a:t>Initialized Static Data</a:t>
              </a:r>
            </a:p>
          </p:txBody>
        </p:sp>
        <p:sp>
          <p:nvSpPr>
            <p:cNvPr id="10" name="Rectangle 9">
              <a:extLst>
                <a:ext uri="{FF2B5EF4-FFF2-40B4-BE49-F238E27FC236}">
                  <a16:creationId xmlns:a16="http://schemas.microsoft.com/office/drawing/2014/main" id="{F87F1B56-FFE9-45D0-A492-7CAF6B46819C}"/>
                </a:ext>
              </a:extLst>
            </p:cNvPr>
            <p:cNvSpPr/>
            <p:nvPr/>
          </p:nvSpPr>
          <p:spPr>
            <a:xfrm>
              <a:off x="533400" y="3359366"/>
              <a:ext cx="1790700" cy="1050874"/>
            </a:xfrm>
            <a:prstGeom prst="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ysClr val="windowText" lastClr="000000"/>
                  </a:solidFill>
                  <a:latin typeface="+mj-lt"/>
                  <a:cs typeface="Calibri" pitchFamily="34" charset="0"/>
                </a:rPr>
                <a:t>Stack Data</a:t>
              </a:r>
            </a:p>
          </p:txBody>
        </p:sp>
        <p:sp>
          <p:nvSpPr>
            <p:cNvPr id="11" name="Rectangle 10">
              <a:extLst>
                <a:ext uri="{FF2B5EF4-FFF2-40B4-BE49-F238E27FC236}">
                  <a16:creationId xmlns:a16="http://schemas.microsoft.com/office/drawing/2014/main" id="{A6CA4982-CD2C-4F89-BE53-BBD310591582}"/>
                </a:ext>
              </a:extLst>
            </p:cNvPr>
            <p:cNvSpPr/>
            <p:nvPr/>
          </p:nvSpPr>
          <p:spPr>
            <a:xfrm>
              <a:off x="533400" y="1298109"/>
              <a:ext cx="1790700" cy="1052803"/>
            </a:xfrm>
            <a:prstGeom prst="rect">
              <a:avLst/>
            </a:prstGeom>
            <a:solidFill>
              <a:schemeClr val="accent5">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ysClr val="windowText" lastClr="000000"/>
                  </a:solidFill>
                  <a:latin typeface="+mj-lt"/>
                  <a:cs typeface="Calibri" pitchFamily="34" charset="0"/>
                </a:rPr>
                <a:t>Zero-initialized Static Data</a:t>
              </a:r>
            </a:p>
          </p:txBody>
        </p:sp>
      </p:grpSp>
      <p:sp>
        <p:nvSpPr>
          <p:cNvPr id="12" name="TextBox 65">
            <a:extLst>
              <a:ext uri="{FF2B5EF4-FFF2-40B4-BE49-F238E27FC236}">
                <a16:creationId xmlns:a16="http://schemas.microsoft.com/office/drawing/2014/main" id="{CB4D1C17-C324-4E52-B706-4F70CFF8D15A}"/>
              </a:ext>
            </a:extLst>
          </p:cNvPr>
          <p:cNvSpPr txBox="1">
            <a:spLocks noChangeArrowheads="1"/>
          </p:cNvSpPr>
          <p:nvPr/>
        </p:nvSpPr>
        <p:spPr bwMode="auto">
          <a:xfrm>
            <a:off x="765935" y="5010151"/>
            <a:ext cx="295159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Usually stored in volatile memories, e.g., SRAM</a:t>
            </a:r>
          </a:p>
        </p:txBody>
      </p:sp>
      <p:sp>
        <p:nvSpPr>
          <p:cNvPr id="13" name="TextBox 65">
            <a:extLst>
              <a:ext uri="{FF2B5EF4-FFF2-40B4-BE49-F238E27FC236}">
                <a16:creationId xmlns:a16="http://schemas.microsoft.com/office/drawing/2014/main" id="{0251509E-AFE3-47CC-BCD7-201BFA8C0B29}"/>
              </a:ext>
            </a:extLst>
          </p:cNvPr>
          <p:cNvSpPr txBox="1">
            <a:spLocks noChangeArrowheads="1"/>
          </p:cNvSpPr>
          <p:nvPr/>
        </p:nvSpPr>
        <p:spPr bwMode="auto">
          <a:xfrm>
            <a:off x="8323714" y="5013326"/>
            <a:ext cx="3385344"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Usually stored in non-volatile memories, e.g., FLASH</a:t>
            </a:r>
          </a:p>
        </p:txBody>
      </p:sp>
      <p:cxnSp>
        <p:nvCxnSpPr>
          <p:cNvPr id="14" name="Straight Arrow Connector 13">
            <a:extLst>
              <a:ext uri="{FF2B5EF4-FFF2-40B4-BE49-F238E27FC236}">
                <a16:creationId xmlns:a16="http://schemas.microsoft.com/office/drawing/2014/main" id="{545C8568-6A37-4785-A423-7ACAF9695326}"/>
              </a:ext>
            </a:extLst>
          </p:cNvPr>
          <p:cNvCxnSpPr>
            <a:cxnSpLocks/>
            <a:stCxn id="23" idx="3"/>
          </p:cNvCxnSpPr>
          <p:nvPr/>
        </p:nvCxnSpPr>
        <p:spPr>
          <a:xfrm flipV="1">
            <a:off x="6804542" y="1900238"/>
            <a:ext cx="2084102" cy="192882"/>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65215FE-6299-4B5D-9C52-7F4695942338}"/>
              </a:ext>
            </a:extLst>
          </p:cNvPr>
          <p:cNvCxnSpPr>
            <a:cxnSpLocks/>
            <a:stCxn id="21" idx="2"/>
          </p:cNvCxnSpPr>
          <p:nvPr/>
        </p:nvCxnSpPr>
        <p:spPr>
          <a:xfrm flipH="1">
            <a:off x="3294365" y="2481265"/>
            <a:ext cx="1169930" cy="63499"/>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60835FF-B164-4588-8714-A626F9F060FA}"/>
              </a:ext>
            </a:extLst>
          </p:cNvPr>
          <p:cNvCxnSpPr>
            <a:cxnSpLocks/>
            <a:stCxn id="25" idx="1"/>
            <a:endCxn id="10" idx="3"/>
          </p:cNvCxnSpPr>
          <p:nvPr/>
        </p:nvCxnSpPr>
        <p:spPr>
          <a:xfrm flipH="1">
            <a:off x="3294363" y="3085684"/>
            <a:ext cx="289097" cy="526674"/>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101AAED-3725-41D0-9FC5-9EA21BAFD5C1}"/>
              </a:ext>
            </a:extLst>
          </p:cNvPr>
          <p:cNvCxnSpPr>
            <a:cxnSpLocks/>
            <a:stCxn id="26" idx="3"/>
          </p:cNvCxnSpPr>
          <p:nvPr/>
        </p:nvCxnSpPr>
        <p:spPr>
          <a:xfrm>
            <a:off x="6376087" y="4336257"/>
            <a:ext cx="2512557" cy="89693"/>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0" name="Rounded Rectangle 23">
            <a:extLst>
              <a:ext uri="{FF2B5EF4-FFF2-40B4-BE49-F238E27FC236}">
                <a16:creationId xmlns:a16="http://schemas.microsoft.com/office/drawing/2014/main" id="{CFB458B3-6170-4C6C-BED8-837F146A1886}"/>
              </a:ext>
            </a:extLst>
          </p:cNvPr>
          <p:cNvSpPr/>
          <p:nvPr/>
        </p:nvSpPr>
        <p:spPr bwMode="auto">
          <a:xfrm>
            <a:off x="4272667" y="1662114"/>
            <a:ext cx="521755" cy="320675"/>
          </a:xfrm>
          <a:prstGeom prst="roundRect">
            <a:avLst/>
          </a:prstGeom>
          <a:noFill/>
          <a:ln w="12700" cap="flat" cmpd="sng" algn="ctr">
            <a:solidFill>
              <a:schemeClr val="tx1"/>
            </a:solidFill>
            <a:prstDash val="solid"/>
            <a:round/>
            <a:headEnd type="none" w="med" len="med"/>
            <a:tailEnd type="none" w="med" len="med"/>
          </a:ln>
          <a:effectLst/>
        </p:spPr>
        <p:txBody>
          <a:bodyPr wrap="none" anchor="ctr"/>
          <a:lstStyle/>
          <a:p>
            <a:pPr algn="ctr">
              <a:defRPr/>
            </a:pPr>
            <a:endParaRPr lang="en-GB" dirty="0">
              <a:cs typeface="+mn-cs"/>
            </a:endParaRPr>
          </a:p>
        </p:txBody>
      </p:sp>
      <p:sp>
        <p:nvSpPr>
          <p:cNvPr id="21" name="Rounded Rectangle 67">
            <a:extLst>
              <a:ext uri="{FF2B5EF4-FFF2-40B4-BE49-F238E27FC236}">
                <a16:creationId xmlns:a16="http://schemas.microsoft.com/office/drawing/2014/main" id="{FD0FDC86-788C-446F-A1B2-2F70061FA338}"/>
              </a:ext>
            </a:extLst>
          </p:cNvPr>
          <p:cNvSpPr/>
          <p:nvPr/>
        </p:nvSpPr>
        <p:spPr bwMode="auto">
          <a:xfrm>
            <a:off x="4028303" y="2238377"/>
            <a:ext cx="871984" cy="242888"/>
          </a:xfrm>
          <a:prstGeom prst="roundRect">
            <a:avLst/>
          </a:prstGeom>
          <a:noFill/>
          <a:ln w="12700" cap="flat" cmpd="sng" algn="ctr">
            <a:solidFill>
              <a:schemeClr val="tx1"/>
            </a:solidFill>
            <a:prstDash val="solid"/>
            <a:round/>
            <a:headEnd type="none" w="med" len="med"/>
            <a:tailEnd type="none" w="med" len="med"/>
          </a:ln>
          <a:effectLst/>
        </p:spPr>
        <p:txBody>
          <a:bodyPr wrap="none" anchor="ctr"/>
          <a:lstStyle/>
          <a:p>
            <a:pPr algn="ctr">
              <a:defRPr/>
            </a:pPr>
            <a:endParaRPr lang="en-GB" dirty="0">
              <a:cs typeface="+mn-cs"/>
            </a:endParaRPr>
          </a:p>
        </p:txBody>
      </p:sp>
      <p:sp>
        <p:nvSpPr>
          <p:cNvPr id="23" name="Rounded Rectangle 72">
            <a:extLst>
              <a:ext uri="{FF2B5EF4-FFF2-40B4-BE49-F238E27FC236}">
                <a16:creationId xmlns:a16="http://schemas.microsoft.com/office/drawing/2014/main" id="{0DC08149-1EF7-468F-8F02-F973556A757B}"/>
              </a:ext>
            </a:extLst>
          </p:cNvPr>
          <p:cNvSpPr/>
          <p:nvPr/>
        </p:nvSpPr>
        <p:spPr bwMode="auto">
          <a:xfrm>
            <a:off x="5058975" y="1935164"/>
            <a:ext cx="1745567" cy="315912"/>
          </a:xfrm>
          <a:prstGeom prst="roundRect">
            <a:avLst/>
          </a:prstGeom>
          <a:noFill/>
          <a:ln w="12700" cap="flat" cmpd="sng" algn="ctr">
            <a:solidFill>
              <a:schemeClr val="tx1"/>
            </a:solidFill>
            <a:prstDash val="solid"/>
            <a:round/>
            <a:headEnd type="none" w="med" len="med"/>
            <a:tailEnd type="none" w="med" len="med"/>
          </a:ln>
          <a:effectLst/>
        </p:spPr>
        <p:txBody>
          <a:bodyPr wrap="none" anchor="ctr"/>
          <a:lstStyle/>
          <a:p>
            <a:pPr algn="ctr">
              <a:defRPr/>
            </a:pPr>
            <a:endParaRPr lang="en-GB" dirty="0">
              <a:cs typeface="+mn-cs"/>
            </a:endParaRPr>
          </a:p>
        </p:txBody>
      </p:sp>
      <p:sp>
        <p:nvSpPr>
          <p:cNvPr id="25" name="Rounded Rectangle 79">
            <a:extLst>
              <a:ext uri="{FF2B5EF4-FFF2-40B4-BE49-F238E27FC236}">
                <a16:creationId xmlns:a16="http://schemas.microsoft.com/office/drawing/2014/main" id="{D4DC576C-E657-4218-AF6D-2A7ACCE6072F}"/>
              </a:ext>
            </a:extLst>
          </p:cNvPr>
          <p:cNvSpPr/>
          <p:nvPr/>
        </p:nvSpPr>
        <p:spPr bwMode="auto">
          <a:xfrm>
            <a:off x="3583460" y="2818566"/>
            <a:ext cx="1902940" cy="534235"/>
          </a:xfrm>
          <a:prstGeom prst="roundRect">
            <a:avLst/>
          </a:prstGeom>
          <a:noFill/>
          <a:ln w="12700" cap="flat" cmpd="sng" algn="ctr">
            <a:solidFill>
              <a:schemeClr val="tx1"/>
            </a:solidFill>
            <a:prstDash val="solid"/>
            <a:round/>
            <a:headEnd type="none" w="med" len="med"/>
            <a:tailEnd type="none" w="med" len="med"/>
          </a:ln>
          <a:effectLst/>
        </p:spPr>
        <p:txBody>
          <a:bodyPr wrap="none" anchor="ctr"/>
          <a:lstStyle/>
          <a:p>
            <a:pPr algn="ctr">
              <a:defRPr/>
            </a:pPr>
            <a:endParaRPr lang="en-GB" dirty="0">
              <a:cs typeface="+mn-cs"/>
            </a:endParaRPr>
          </a:p>
        </p:txBody>
      </p:sp>
      <p:sp>
        <p:nvSpPr>
          <p:cNvPr id="26" name="Rounded Rectangle 81">
            <a:extLst>
              <a:ext uri="{FF2B5EF4-FFF2-40B4-BE49-F238E27FC236}">
                <a16:creationId xmlns:a16="http://schemas.microsoft.com/office/drawing/2014/main" id="{FBDBF1A1-8B99-4CF3-83FB-D8AFF143A1D4}"/>
              </a:ext>
            </a:extLst>
          </p:cNvPr>
          <p:cNvSpPr/>
          <p:nvPr/>
        </p:nvSpPr>
        <p:spPr bwMode="auto">
          <a:xfrm>
            <a:off x="3717533" y="4178301"/>
            <a:ext cx="2658554" cy="315912"/>
          </a:xfrm>
          <a:prstGeom prst="roundRect">
            <a:avLst/>
          </a:prstGeom>
          <a:noFill/>
          <a:ln w="12700" cap="flat" cmpd="sng" algn="ctr">
            <a:solidFill>
              <a:schemeClr val="tx1"/>
            </a:solidFill>
            <a:prstDash val="solid"/>
            <a:round/>
            <a:headEnd type="none" w="med" len="med"/>
            <a:tailEnd type="none" w="med" len="med"/>
          </a:ln>
          <a:effectLst/>
        </p:spPr>
        <p:txBody>
          <a:bodyPr wrap="none" anchor="ctr"/>
          <a:lstStyle/>
          <a:p>
            <a:pPr algn="ctr">
              <a:defRPr/>
            </a:pPr>
            <a:endParaRPr lang="en-GB" dirty="0">
              <a:cs typeface="+mn-cs"/>
            </a:endParaRPr>
          </a:p>
        </p:txBody>
      </p:sp>
      <p:grpSp>
        <p:nvGrpSpPr>
          <p:cNvPr id="27" name="Group 82">
            <a:extLst>
              <a:ext uri="{FF2B5EF4-FFF2-40B4-BE49-F238E27FC236}">
                <a16:creationId xmlns:a16="http://schemas.microsoft.com/office/drawing/2014/main" id="{A81835F3-EE10-42B4-BC45-C19301EC85AB}"/>
              </a:ext>
            </a:extLst>
          </p:cNvPr>
          <p:cNvGrpSpPr>
            <a:grpSpLocks/>
          </p:cNvGrpSpPr>
          <p:nvPr/>
        </p:nvGrpSpPr>
        <p:grpSpPr bwMode="auto">
          <a:xfrm>
            <a:off x="8888644" y="1482726"/>
            <a:ext cx="2398126" cy="3387725"/>
            <a:chOff x="6604001" y="1482038"/>
            <a:chExt cx="1799297" cy="3498450"/>
          </a:xfrm>
        </p:grpSpPr>
        <p:sp>
          <p:nvSpPr>
            <p:cNvPr id="28" name="Rectangle 27">
              <a:extLst>
                <a:ext uri="{FF2B5EF4-FFF2-40B4-BE49-F238E27FC236}">
                  <a16:creationId xmlns:a16="http://schemas.microsoft.com/office/drawing/2014/main" id="{1EF097B2-5986-450F-A697-4AB35D156124}"/>
                </a:ext>
              </a:extLst>
            </p:cNvPr>
            <p:cNvSpPr/>
            <p:nvPr/>
          </p:nvSpPr>
          <p:spPr>
            <a:xfrm>
              <a:off x="6605588" y="4324734"/>
              <a:ext cx="1790700" cy="655754"/>
            </a:xfrm>
            <a:prstGeom prst="rect">
              <a:avLst/>
            </a:prstGeom>
            <a:solidFill>
              <a:schemeClr val="accent3">
                <a:lumMod val="20000"/>
                <a:lumOff val="80000"/>
              </a:schemeClr>
            </a:solidFill>
            <a:ln w="19050">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ysClr val="windowText" lastClr="000000"/>
                  </a:solidFill>
                  <a:latin typeface="+mj-lt"/>
                  <a:cs typeface="Calibri" pitchFamily="34" charset="0"/>
                </a:rPr>
                <a:t>Runtime Library Code</a:t>
              </a:r>
            </a:p>
          </p:txBody>
        </p:sp>
        <p:sp>
          <p:nvSpPr>
            <p:cNvPr id="29" name="Rectangle 28">
              <a:extLst>
                <a:ext uri="{FF2B5EF4-FFF2-40B4-BE49-F238E27FC236}">
                  <a16:creationId xmlns:a16="http://schemas.microsoft.com/office/drawing/2014/main" id="{F084CD96-AC6C-47C2-8E89-53F038FC297B}"/>
                </a:ext>
              </a:extLst>
            </p:cNvPr>
            <p:cNvSpPr/>
            <p:nvPr/>
          </p:nvSpPr>
          <p:spPr>
            <a:xfrm>
              <a:off x="6604001" y="2190253"/>
              <a:ext cx="1790700" cy="708215"/>
            </a:xfrm>
            <a:prstGeom prst="rect">
              <a:avLst/>
            </a:prstGeom>
            <a:solidFill>
              <a:schemeClr val="accent3">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ysClr val="windowText" lastClr="000000"/>
                  </a:solidFill>
                  <a:latin typeface="+mj-lt"/>
                  <a:cs typeface="Calibri" pitchFamily="34" charset="0"/>
                </a:rPr>
                <a:t>Initialization Data</a:t>
              </a:r>
            </a:p>
          </p:txBody>
        </p:sp>
        <p:sp>
          <p:nvSpPr>
            <p:cNvPr id="30" name="Rectangle 29">
              <a:extLst>
                <a:ext uri="{FF2B5EF4-FFF2-40B4-BE49-F238E27FC236}">
                  <a16:creationId xmlns:a16="http://schemas.microsoft.com/office/drawing/2014/main" id="{1AF825D9-F0D5-4766-9336-DB111B823BE4}"/>
                </a:ext>
              </a:extLst>
            </p:cNvPr>
            <p:cNvSpPr/>
            <p:nvPr/>
          </p:nvSpPr>
          <p:spPr>
            <a:xfrm>
              <a:off x="6604001" y="1482038"/>
              <a:ext cx="1790700" cy="708215"/>
            </a:xfrm>
            <a:prstGeom prst="rect">
              <a:avLst/>
            </a:prstGeom>
            <a:solidFill>
              <a:schemeClr val="accent3">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ysClr val="windowText" lastClr="000000"/>
                  </a:solidFill>
                  <a:latin typeface="+mj-lt"/>
                  <a:cs typeface="Calibri" pitchFamily="34" charset="0"/>
                </a:rPr>
                <a:t>Constant Data</a:t>
              </a:r>
            </a:p>
          </p:txBody>
        </p:sp>
        <p:sp>
          <p:nvSpPr>
            <p:cNvPr id="31" name="Rectangle 30">
              <a:extLst>
                <a:ext uri="{FF2B5EF4-FFF2-40B4-BE49-F238E27FC236}">
                  <a16:creationId xmlns:a16="http://schemas.microsoft.com/office/drawing/2014/main" id="{12866FC7-3226-4B11-B3A3-FCCC9D44446F}"/>
                </a:ext>
              </a:extLst>
            </p:cNvPr>
            <p:cNvSpPr/>
            <p:nvPr/>
          </p:nvSpPr>
          <p:spPr>
            <a:xfrm>
              <a:off x="6604001" y="3616519"/>
              <a:ext cx="1790700" cy="708215"/>
            </a:xfrm>
            <a:prstGeom prst="rect">
              <a:avLst/>
            </a:prstGeom>
            <a:solidFill>
              <a:schemeClr val="accent3">
                <a:lumMod val="20000"/>
                <a:lumOff val="80000"/>
              </a:schemeClr>
            </a:solidFill>
            <a:ln w="19050">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ysClr val="windowText" lastClr="000000"/>
                  </a:solidFill>
                  <a:latin typeface="+mj-lt"/>
                  <a:cs typeface="Calibri" pitchFamily="34" charset="0"/>
                </a:rPr>
                <a:t>Program Code</a:t>
              </a:r>
            </a:p>
            <a:p>
              <a:pPr algn="ctr">
                <a:defRPr/>
              </a:pPr>
              <a:r>
                <a:rPr lang="en-US" dirty="0">
                  <a:solidFill>
                    <a:sysClr val="windowText" lastClr="000000"/>
                  </a:solidFill>
                  <a:latin typeface="+mj-lt"/>
                  <a:cs typeface="Calibri" pitchFamily="34" charset="0"/>
                </a:rPr>
                <a:t>.text</a:t>
              </a:r>
            </a:p>
          </p:txBody>
        </p:sp>
        <p:sp>
          <p:nvSpPr>
            <p:cNvPr id="32" name="Rectangle 31">
              <a:extLst>
                <a:ext uri="{FF2B5EF4-FFF2-40B4-BE49-F238E27FC236}">
                  <a16:creationId xmlns:a16="http://schemas.microsoft.com/office/drawing/2014/main" id="{DC7C151C-2EB5-4E5B-8466-016DF1A7B369}"/>
                </a:ext>
              </a:extLst>
            </p:cNvPr>
            <p:cNvSpPr/>
            <p:nvPr/>
          </p:nvSpPr>
          <p:spPr>
            <a:xfrm>
              <a:off x="6612598" y="2901357"/>
              <a:ext cx="1790700" cy="708215"/>
            </a:xfrm>
            <a:prstGeom prst="rect">
              <a:avLst/>
            </a:prstGeom>
            <a:solidFill>
              <a:schemeClr val="accent3">
                <a:lumMod val="20000"/>
                <a:lumOff val="8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ysClr val="windowText" lastClr="000000"/>
                  </a:solidFill>
                  <a:latin typeface="+mj-lt"/>
                  <a:cs typeface="Calibri" pitchFamily="34" charset="0"/>
                </a:rPr>
                <a:t>Startup Code</a:t>
              </a:r>
            </a:p>
          </p:txBody>
        </p:sp>
      </p:grpSp>
      <p:sp>
        <p:nvSpPr>
          <p:cNvPr id="33" name="Rounded Rectangle 109">
            <a:extLst>
              <a:ext uri="{FF2B5EF4-FFF2-40B4-BE49-F238E27FC236}">
                <a16:creationId xmlns:a16="http://schemas.microsoft.com/office/drawing/2014/main" id="{C639465E-BA90-4E50-B65F-5FC23EC822E5}"/>
              </a:ext>
            </a:extLst>
          </p:cNvPr>
          <p:cNvSpPr/>
          <p:nvPr/>
        </p:nvSpPr>
        <p:spPr bwMode="auto">
          <a:xfrm>
            <a:off x="3717532" y="3590926"/>
            <a:ext cx="3745949" cy="304798"/>
          </a:xfrm>
          <a:prstGeom prst="roundRect">
            <a:avLst/>
          </a:prstGeom>
          <a:noFill/>
          <a:ln w="12700" cap="flat" cmpd="sng" algn="ctr">
            <a:solidFill>
              <a:schemeClr val="tx1"/>
            </a:solidFill>
            <a:prstDash val="solid"/>
            <a:round/>
            <a:headEnd type="none" w="med" len="med"/>
            <a:tailEnd type="none" w="med" len="med"/>
          </a:ln>
          <a:effectLst/>
        </p:spPr>
        <p:txBody>
          <a:bodyPr wrap="none" anchor="ctr"/>
          <a:lstStyle/>
          <a:p>
            <a:pPr algn="ctr">
              <a:defRPr/>
            </a:pPr>
            <a:endParaRPr lang="en-GB" dirty="0">
              <a:cs typeface="+mn-cs"/>
            </a:endParaRPr>
          </a:p>
        </p:txBody>
      </p:sp>
      <p:cxnSp>
        <p:nvCxnSpPr>
          <p:cNvPr id="34" name="Straight Arrow Connector 33">
            <a:extLst>
              <a:ext uri="{FF2B5EF4-FFF2-40B4-BE49-F238E27FC236}">
                <a16:creationId xmlns:a16="http://schemas.microsoft.com/office/drawing/2014/main" id="{8962358A-E2EF-4077-8C49-F78408F49A8B}"/>
              </a:ext>
            </a:extLst>
          </p:cNvPr>
          <p:cNvCxnSpPr>
            <a:cxnSpLocks/>
          </p:cNvCxnSpPr>
          <p:nvPr/>
        </p:nvCxnSpPr>
        <p:spPr>
          <a:xfrm flipH="1">
            <a:off x="3296480" y="3850483"/>
            <a:ext cx="421052" cy="384967"/>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5" name="Rounded Rectangle 113">
            <a:extLst>
              <a:ext uri="{FF2B5EF4-FFF2-40B4-BE49-F238E27FC236}">
                <a16:creationId xmlns:a16="http://schemas.microsoft.com/office/drawing/2014/main" id="{A7DB5E9B-FDC1-43C9-BDAC-687BC94968FA}"/>
              </a:ext>
            </a:extLst>
          </p:cNvPr>
          <p:cNvSpPr/>
          <p:nvPr/>
        </p:nvSpPr>
        <p:spPr bwMode="auto">
          <a:xfrm>
            <a:off x="3717532" y="3917950"/>
            <a:ext cx="1935993" cy="209552"/>
          </a:xfrm>
          <a:prstGeom prst="roundRect">
            <a:avLst/>
          </a:prstGeom>
          <a:noFill/>
          <a:ln w="12700" cap="flat" cmpd="sng" algn="ctr">
            <a:solidFill>
              <a:schemeClr val="tx1"/>
            </a:solidFill>
            <a:prstDash val="solid"/>
            <a:round/>
            <a:headEnd type="none" w="med" len="med"/>
            <a:tailEnd type="none" w="med" len="med"/>
          </a:ln>
          <a:effectLst/>
        </p:spPr>
        <p:txBody>
          <a:bodyPr wrap="none" anchor="ctr"/>
          <a:lstStyle/>
          <a:p>
            <a:pPr algn="ctr">
              <a:defRPr/>
            </a:pPr>
            <a:endParaRPr lang="en-GB" dirty="0">
              <a:cs typeface="+mn-cs"/>
            </a:endParaRPr>
          </a:p>
        </p:txBody>
      </p:sp>
      <p:cxnSp>
        <p:nvCxnSpPr>
          <p:cNvPr id="36" name="Straight Arrow Connector 35">
            <a:extLst>
              <a:ext uri="{FF2B5EF4-FFF2-40B4-BE49-F238E27FC236}">
                <a16:creationId xmlns:a16="http://schemas.microsoft.com/office/drawing/2014/main" id="{FE827B27-C227-43CE-B087-D1184C33DA9F}"/>
              </a:ext>
            </a:extLst>
          </p:cNvPr>
          <p:cNvCxnSpPr/>
          <p:nvPr/>
        </p:nvCxnSpPr>
        <p:spPr>
          <a:xfrm>
            <a:off x="5653524" y="3995738"/>
            <a:ext cx="3235120" cy="0"/>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3204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Define Interrupt Vector in C</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962025"/>
            <a:ext cx="11180763" cy="4086225"/>
          </a:xfrm>
        </p:spPr>
        <p:txBody>
          <a:bodyPr wrap="square" numCol="1" anchor="t" anchorCtr="0" compatLnSpc="1">
            <a:prstTxWarp prst="textNoShape">
              <a:avLst/>
            </a:prstTxWarp>
          </a:bodyPr>
          <a:lstStyle/>
          <a:p>
            <a:r>
              <a:rPr lang="en-IN" altLang="en-US" dirty="0">
                <a:ea typeface="ＭＳ Ｐゴシック" panose="020B0600070205080204" pitchFamily="34" charset="-128"/>
              </a:rPr>
              <a:t>The interrupt vector can be defined in either C language or assembly language. For example, in C:</a:t>
            </a:r>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9212DD23-931C-4937-8D3E-EF5E77BFB267}"/>
              </a:ext>
            </a:extLst>
          </p:cNvPr>
          <p:cNvSpPr/>
          <p:nvPr/>
        </p:nvSpPr>
        <p:spPr bwMode="auto">
          <a:xfrm>
            <a:off x="788905" y="1706336"/>
            <a:ext cx="10918944" cy="4612821"/>
          </a:xfrm>
          <a:prstGeom prst="rect">
            <a:avLst/>
          </a:prstGeom>
          <a:solidFill>
            <a:schemeClr val="accent5">
              <a:lumMod val="20000"/>
              <a:lumOff val="80000"/>
            </a:schemeClr>
          </a:solidFill>
          <a:ln w="127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horz" wrap="none" lIns="360000" tIns="45720" rIns="36000" bIns="45720" numCol="1" spcCol="0" rtlCol="0" fromWordArt="0" anchor="ctr" anchorCtr="0" forceAA="0" compatLnSpc="1">
            <a:prstTxWarp prst="textNoShape">
              <a:avLst/>
            </a:prstTxWarp>
            <a:noAutofit/>
          </a:bodyPr>
          <a:lstStyle>
            <a:defPPr>
              <a:defRPr lang="en-GB"/>
            </a:defPPr>
            <a:lvl1pPr algn="l" rtl="0" fontAlgn="base">
              <a:spcBef>
                <a:spcPct val="0"/>
              </a:spcBef>
              <a:spcAft>
                <a:spcPct val="0"/>
              </a:spcAft>
              <a:defRPr sz="1400" b="1" kern="1200">
                <a:solidFill>
                  <a:srgbClr val="000000"/>
                </a:solidFill>
                <a:latin typeface="Arial" charset="0"/>
                <a:ea typeface="MS PGothic" pitchFamily="34" charset="-128"/>
                <a:cs typeface="Arial" charset="0"/>
              </a:defRPr>
            </a:lvl1pPr>
            <a:lvl2pPr marL="457200" algn="l" rtl="0" fontAlgn="base">
              <a:spcBef>
                <a:spcPct val="0"/>
              </a:spcBef>
              <a:spcAft>
                <a:spcPct val="0"/>
              </a:spcAft>
              <a:defRPr sz="1400" b="1" kern="1200">
                <a:solidFill>
                  <a:srgbClr val="000000"/>
                </a:solidFill>
                <a:latin typeface="Arial" charset="0"/>
                <a:ea typeface="MS PGothic" pitchFamily="34" charset="-128"/>
                <a:cs typeface="Arial" charset="0"/>
              </a:defRPr>
            </a:lvl2pPr>
            <a:lvl3pPr marL="914400" algn="l" rtl="0" fontAlgn="base">
              <a:spcBef>
                <a:spcPct val="0"/>
              </a:spcBef>
              <a:spcAft>
                <a:spcPct val="0"/>
              </a:spcAft>
              <a:defRPr sz="1400" b="1" kern="1200">
                <a:solidFill>
                  <a:srgbClr val="000000"/>
                </a:solidFill>
                <a:latin typeface="Arial" charset="0"/>
                <a:ea typeface="MS PGothic" pitchFamily="34" charset="-128"/>
                <a:cs typeface="Arial" charset="0"/>
              </a:defRPr>
            </a:lvl3pPr>
            <a:lvl4pPr marL="1371600" algn="l" rtl="0" fontAlgn="base">
              <a:spcBef>
                <a:spcPct val="0"/>
              </a:spcBef>
              <a:spcAft>
                <a:spcPct val="0"/>
              </a:spcAft>
              <a:defRPr sz="1400" b="1" kern="1200">
                <a:solidFill>
                  <a:srgbClr val="000000"/>
                </a:solidFill>
                <a:latin typeface="Arial" charset="0"/>
                <a:ea typeface="MS PGothic" pitchFamily="34" charset="-128"/>
                <a:cs typeface="Arial" charset="0"/>
              </a:defRPr>
            </a:lvl4pPr>
            <a:lvl5pPr marL="1828800" algn="l" rtl="0" fontAlgn="base">
              <a:spcBef>
                <a:spcPct val="0"/>
              </a:spcBef>
              <a:spcAft>
                <a:spcPct val="0"/>
              </a:spcAft>
              <a:defRPr sz="1400" b="1" kern="1200">
                <a:solidFill>
                  <a:srgbClr val="000000"/>
                </a:solidFill>
                <a:latin typeface="Arial" charset="0"/>
                <a:ea typeface="MS PGothic" pitchFamily="34" charset="-128"/>
                <a:cs typeface="Arial" charset="0"/>
              </a:defRPr>
            </a:lvl5pPr>
            <a:lvl6pPr marL="2286000" algn="l" defTabSz="914400" rtl="0" eaLnBrk="1" latinLnBrk="0" hangingPunct="1">
              <a:defRPr sz="1400" b="1" kern="1200">
                <a:solidFill>
                  <a:srgbClr val="000000"/>
                </a:solidFill>
                <a:latin typeface="Arial" charset="0"/>
                <a:ea typeface="MS PGothic" pitchFamily="34" charset="-128"/>
                <a:cs typeface="Arial" charset="0"/>
              </a:defRPr>
            </a:lvl6pPr>
            <a:lvl7pPr marL="2743200" algn="l" defTabSz="914400" rtl="0" eaLnBrk="1" latinLnBrk="0" hangingPunct="1">
              <a:defRPr sz="1400" b="1" kern="1200">
                <a:solidFill>
                  <a:srgbClr val="000000"/>
                </a:solidFill>
                <a:latin typeface="Arial" charset="0"/>
                <a:ea typeface="MS PGothic" pitchFamily="34" charset="-128"/>
                <a:cs typeface="Arial" charset="0"/>
              </a:defRPr>
            </a:lvl7pPr>
            <a:lvl8pPr marL="3200400" algn="l" defTabSz="914400" rtl="0" eaLnBrk="1" latinLnBrk="0" hangingPunct="1">
              <a:defRPr sz="1400" b="1" kern="1200">
                <a:solidFill>
                  <a:srgbClr val="000000"/>
                </a:solidFill>
                <a:latin typeface="Arial" charset="0"/>
                <a:ea typeface="MS PGothic" pitchFamily="34" charset="-128"/>
                <a:cs typeface="Arial" charset="0"/>
              </a:defRPr>
            </a:lvl8pPr>
            <a:lvl9pPr marL="3657600" algn="l" defTabSz="914400" rtl="0" eaLnBrk="1" latinLnBrk="0" hangingPunct="1">
              <a:defRPr sz="1400" b="1" kern="1200">
                <a:solidFill>
                  <a:srgbClr val="000000"/>
                </a:solidFill>
                <a:latin typeface="Arial" charset="0"/>
                <a:ea typeface="MS PGothic" pitchFamily="34" charset="-128"/>
                <a:cs typeface="Arial" charset="0"/>
              </a:defRPr>
            </a:lvl9pPr>
          </a:lstStyle>
          <a:p>
            <a:pPr marL="0" indent="0">
              <a:buFont typeface="Wingdings" pitchFamily="2" charset="2"/>
              <a:buNone/>
              <a:defRPr/>
            </a:pPr>
            <a:r>
              <a:rPr lang="en-GB" b="0" dirty="0">
                <a:latin typeface="Lucida Console" panose="020B0609040504020204" pitchFamily="49" charset="0"/>
              </a:rPr>
              <a:t>typedef void(* const ExecFuncPtr)(void) __irq;</a:t>
            </a:r>
          </a:p>
          <a:p>
            <a:pPr marL="0" indent="0">
              <a:buFont typeface="Wingdings" pitchFamily="2" charset="2"/>
              <a:buNone/>
              <a:defRPr/>
            </a:pPr>
            <a:endParaRPr lang="en-GB" b="0" dirty="0">
              <a:latin typeface="Lucida Console" panose="020B0609040504020204" pitchFamily="49" charset="0"/>
            </a:endParaRPr>
          </a:p>
          <a:p>
            <a:pPr marL="0" indent="0">
              <a:buFont typeface="Wingdings" pitchFamily="2" charset="2"/>
              <a:buNone/>
              <a:defRPr/>
            </a:pPr>
            <a:r>
              <a:rPr lang="en-GB" b="0" dirty="0">
                <a:latin typeface="Lucida Console" panose="020B0609040504020204" pitchFamily="49" charset="0"/>
              </a:rPr>
              <a:t>#pragma arm section rodata="exceptions_area”</a:t>
            </a:r>
          </a:p>
          <a:p>
            <a:pPr marL="0" indent="0">
              <a:buFont typeface="Wingdings" pitchFamily="2" charset="2"/>
              <a:buNone/>
              <a:defRPr/>
            </a:pPr>
            <a:endParaRPr lang="en-GB" b="0" dirty="0">
              <a:latin typeface="Lucida Console" panose="020B0609040504020204" pitchFamily="49" charset="0"/>
            </a:endParaRPr>
          </a:p>
          <a:p>
            <a:pPr marL="0" indent="0">
              <a:buFont typeface="Wingdings" pitchFamily="2" charset="2"/>
              <a:buNone/>
              <a:defRPr/>
            </a:pPr>
            <a:r>
              <a:rPr lang="en-GB" b="0" dirty="0">
                <a:latin typeface="Lucida Console" panose="020B0609040504020204" pitchFamily="49" charset="0"/>
              </a:rPr>
              <a:t>ExecFuncPtr exception_table[] = {</a:t>
            </a:r>
          </a:p>
          <a:p>
            <a:pPr marL="0" indent="0">
              <a:buFont typeface="Wingdings" pitchFamily="2" charset="2"/>
              <a:buNone/>
              <a:defRPr/>
            </a:pPr>
            <a:r>
              <a:rPr lang="en-GB" b="0" dirty="0">
                <a:latin typeface="Lucida Console" panose="020B0609040504020204" pitchFamily="49" charset="0"/>
              </a:rPr>
              <a:t>	(ExecFuncPtr)&amp;Image$$ARM_LIB_STACK$$ZI$$Limit, /* Initial SP */</a:t>
            </a:r>
          </a:p>
          <a:p>
            <a:pPr marL="0" indent="0">
              <a:buFont typeface="Wingdings" pitchFamily="2" charset="2"/>
              <a:buNone/>
              <a:defRPr/>
            </a:pPr>
            <a:r>
              <a:rPr lang="en-GB" b="0" dirty="0">
                <a:latin typeface="Lucida Console" panose="020B0609040504020204" pitchFamily="49" charset="0"/>
              </a:rPr>
              <a:t>	(ExecFuncPtr)__main,			    /* Initial PC */</a:t>
            </a:r>
          </a:p>
          <a:p>
            <a:pPr marL="0" indent="0">
              <a:buFont typeface="Wingdings" pitchFamily="2" charset="2"/>
              <a:buNone/>
              <a:defRPr/>
            </a:pPr>
            <a:r>
              <a:rPr lang="en-GB" b="0" dirty="0">
                <a:latin typeface="Lucida Console" panose="020B0609040504020204" pitchFamily="49" charset="0"/>
              </a:rPr>
              <a:t>	NMIException,</a:t>
            </a:r>
          </a:p>
          <a:p>
            <a:pPr marL="0" indent="0">
              <a:buFont typeface="Wingdings" pitchFamily="2" charset="2"/>
              <a:buNone/>
              <a:defRPr/>
            </a:pPr>
            <a:r>
              <a:rPr lang="en-GB" b="0" dirty="0">
                <a:latin typeface="Lucida Console" panose="020B0609040504020204" pitchFamily="49" charset="0"/>
              </a:rPr>
              <a:t>	HardFaultException,</a:t>
            </a:r>
          </a:p>
          <a:p>
            <a:pPr marL="0" indent="0">
              <a:buFont typeface="Wingdings" pitchFamily="2" charset="2"/>
              <a:buNone/>
              <a:defRPr/>
            </a:pPr>
            <a:r>
              <a:rPr lang="en-GB" b="0" dirty="0">
                <a:latin typeface="Lucida Console" panose="020B0609040504020204" pitchFamily="49" charset="0"/>
              </a:rPr>
              <a:t>	MemManageException,</a:t>
            </a:r>
          </a:p>
          <a:p>
            <a:pPr marL="0" indent="0">
              <a:buFont typeface="Wingdings" pitchFamily="2" charset="2"/>
              <a:buNone/>
              <a:defRPr/>
            </a:pPr>
            <a:r>
              <a:rPr lang="en-GB" b="0" dirty="0">
                <a:latin typeface="Lucida Console" panose="020B0609040504020204" pitchFamily="49" charset="0"/>
              </a:rPr>
              <a:t>	BusFaultException,</a:t>
            </a:r>
          </a:p>
          <a:p>
            <a:pPr marL="0" indent="0">
              <a:buFont typeface="Wingdings" pitchFamily="2" charset="2"/>
              <a:buNone/>
              <a:defRPr/>
            </a:pPr>
            <a:r>
              <a:rPr lang="en-GB" b="0" dirty="0">
                <a:latin typeface="Lucida Console" panose="020B0609040504020204" pitchFamily="49" charset="0"/>
              </a:rPr>
              <a:t>	UsageFaultException,</a:t>
            </a:r>
          </a:p>
          <a:p>
            <a:pPr marL="0" indent="0">
              <a:buFont typeface="Wingdings" pitchFamily="2" charset="2"/>
              <a:buNone/>
              <a:defRPr/>
            </a:pPr>
            <a:r>
              <a:rPr lang="en-GB" b="0" dirty="0">
                <a:latin typeface="Lucida Console" panose="020B0609040504020204" pitchFamily="49" charset="0"/>
              </a:rPr>
              <a:t>	0, 0, 0, 0, 				/* Reserved */</a:t>
            </a:r>
          </a:p>
          <a:p>
            <a:pPr marL="0" indent="0">
              <a:buFont typeface="Wingdings" pitchFamily="2" charset="2"/>
              <a:buNone/>
              <a:defRPr/>
            </a:pPr>
            <a:r>
              <a:rPr lang="en-GB" b="0" dirty="0">
                <a:latin typeface="Lucida Console" panose="020B0609040504020204" pitchFamily="49" charset="0"/>
              </a:rPr>
              <a:t>	SVCHandler,</a:t>
            </a:r>
          </a:p>
          <a:p>
            <a:pPr marL="0" indent="0">
              <a:buFont typeface="Wingdings" pitchFamily="2" charset="2"/>
              <a:buNone/>
              <a:defRPr/>
            </a:pPr>
            <a:r>
              <a:rPr lang="en-GB" b="0" dirty="0">
                <a:latin typeface="Lucida Console" panose="020B0609040504020204" pitchFamily="49" charset="0"/>
              </a:rPr>
              <a:t>	DebugMonitor,</a:t>
            </a:r>
          </a:p>
          <a:p>
            <a:pPr marL="0" indent="0">
              <a:buFont typeface="Wingdings" pitchFamily="2" charset="2"/>
              <a:buNone/>
              <a:defRPr/>
            </a:pPr>
            <a:r>
              <a:rPr lang="en-GB" b="0" dirty="0">
                <a:latin typeface="Lucida Console" panose="020B0609040504020204" pitchFamily="49" charset="0"/>
              </a:rPr>
              <a:t>	0,					/* Reserved */</a:t>
            </a:r>
          </a:p>
          <a:p>
            <a:pPr marL="0" indent="0">
              <a:buFont typeface="Wingdings" pitchFamily="2" charset="2"/>
              <a:buNone/>
              <a:defRPr/>
            </a:pPr>
            <a:r>
              <a:rPr lang="en-GB" b="0" dirty="0">
                <a:latin typeface="Lucida Console" panose="020B0609040504020204" pitchFamily="49" charset="0"/>
              </a:rPr>
              <a:t>	PendSVC,</a:t>
            </a:r>
          </a:p>
          <a:p>
            <a:pPr marL="0" indent="0">
              <a:buFont typeface="Wingdings" pitchFamily="2" charset="2"/>
              <a:buNone/>
              <a:defRPr/>
            </a:pPr>
            <a:r>
              <a:rPr lang="en-GB" b="0" dirty="0">
                <a:latin typeface="Lucida Console" panose="020B0609040504020204" pitchFamily="49" charset="0"/>
              </a:rPr>
              <a:t>	SysTickHandler</a:t>
            </a:r>
          </a:p>
          <a:p>
            <a:pPr marL="0" indent="0">
              <a:buFont typeface="Wingdings" pitchFamily="2" charset="2"/>
              <a:buNone/>
              <a:defRPr/>
            </a:pPr>
            <a:r>
              <a:rPr lang="en-GB" b="0" dirty="0">
                <a:latin typeface="Lucida Console" panose="020B0609040504020204" pitchFamily="49" charset="0"/>
              </a:rPr>
              <a:t>	/* Configurable interrupts start here...*/</a:t>
            </a:r>
          </a:p>
          <a:p>
            <a:pPr marL="0" indent="0">
              <a:buFont typeface="Wingdings" pitchFamily="2" charset="2"/>
              <a:buNone/>
              <a:defRPr/>
            </a:pPr>
            <a:r>
              <a:rPr lang="en-GB" b="0" dirty="0">
                <a:latin typeface="Lucida Console" panose="020B0609040504020204" pitchFamily="49" charset="0"/>
              </a:rPr>
              <a:t>};</a:t>
            </a:r>
          </a:p>
          <a:p>
            <a:pPr marL="0" indent="0">
              <a:buFont typeface="Wingdings" pitchFamily="2" charset="2"/>
              <a:buNone/>
              <a:defRPr/>
            </a:pPr>
            <a:r>
              <a:rPr lang="en-GB" b="0" dirty="0">
                <a:latin typeface="Lucida Console" panose="020B0609040504020204" pitchFamily="49" charset="0"/>
              </a:rPr>
              <a:t>#pragma arm section</a:t>
            </a:r>
          </a:p>
        </p:txBody>
      </p:sp>
    </p:spTree>
    <p:extLst>
      <p:ext uri="{BB962C8B-B14F-4D97-AF65-F5344CB8AC3E}">
        <p14:creationId xmlns:p14="http://schemas.microsoft.com/office/powerpoint/2010/main" val="4016162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Define Stack and Heap</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146402"/>
            <a:ext cx="11180763" cy="4086225"/>
          </a:xfrm>
        </p:spPr>
        <p:txBody>
          <a:bodyPr wrap="square" numCol="1" anchor="t" anchorCtr="0" compatLnSpc="1">
            <a:prstTxWarp prst="textNoShape">
              <a:avLst/>
            </a:prstTxWarp>
          </a:bodyPr>
          <a:lstStyle/>
          <a:p>
            <a:r>
              <a:rPr lang="en-GB" dirty="0"/>
              <a:t>The stack and heap can be defined in either C language (with a linker file) or assembly language. For example, in C:</a:t>
            </a:r>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55220C02-32B0-4D20-85EC-F764C56387A8}"/>
              </a:ext>
            </a:extLst>
          </p:cNvPr>
          <p:cNvSpPr/>
          <p:nvPr/>
        </p:nvSpPr>
        <p:spPr bwMode="auto">
          <a:xfrm>
            <a:off x="788905" y="2018521"/>
            <a:ext cx="10918944" cy="3022600"/>
          </a:xfrm>
          <a:prstGeom prst="rect">
            <a:avLst/>
          </a:prstGeom>
          <a:solidFill>
            <a:schemeClr val="accent5">
              <a:lumMod val="20000"/>
              <a:lumOff val="80000"/>
            </a:schemeClr>
          </a:solidFill>
          <a:ln w="127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horz" wrap="none" lIns="360000" tIns="45720" rIns="36000" bIns="45720" numCol="1" spcCol="0" rtlCol="0" fromWordArt="0" anchor="ctr" anchorCtr="0" forceAA="0" compatLnSpc="1">
            <a:prstTxWarp prst="textNoShape">
              <a:avLst/>
            </a:prstTxWarp>
            <a:noAutofit/>
          </a:bodyPr>
          <a:lstStyle>
            <a:defPPr>
              <a:defRPr lang="en-GB"/>
            </a:defPPr>
            <a:lvl1pPr algn="l" rtl="0" fontAlgn="base">
              <a:spcBef>
                <a:spcPct val="0"/>
              </a:spcBef>
              <a:spcAft>
                <a:spcPct val="0"/>
              </a:spcAft>
              <a:defRPr sz="1400" b="1" kern="1200">
                <a:solidFill>
                  <a:srgbClr val="000000"/>
                </a:solidFill>
                <a:latin typeface="Arial" charset="0"/>
                <a:ea typeface="MS PGothic" pitchFamily="34" charset="-128"/>
                <a:cs typeface="Arial" charset="0"/>
              </a:defRPr>
            </a:lvl1pPr>
            <a:lvl2pPr marL="457200" algn="l" rtl="0" fontAlgn="base">
              <a:spcBef>
                <a:spcPct val="0"/>
              </a:spcBef>
              <a:spcAft>
                <a:spcPct val="0"/>
              </a:spcAft>
              <a:defRPr sz="1400" b="1" kern="1200">
                <a:solidFill>
                  <a:srgbClr val="000000"/>
                </a:solidFill>
                <a:latin typeface="Arial" charset="0"/>
                <a:ea typeface="MS PGothic" pitchFamily="34" charset="-128"/>
                <a:cs typeface="Arial" charset="0"/>
              </a:defRPr>
            </a:lvl2pPr>
            <a:lvl3pPr marL="914400" algn="l" rtl="0" fontAlgn="base">
              <a:spcBef>
                <a:spcPct val="0"/>
              </a:spcBef>
              <a:spcAft>
                <a:spcPct val="0"/>
              </a:spcAft>
              <a:defRPr sz="1400" b="1" kern="1200">
                <a:solidFill>
                  <a:srgbClr val="000000"/>
                </a:solidFill>
                <a:latin typeface="Arial" charset="0"/>
                <a:ea typeface="MS PGothic" pitchFamily="34" charset="-128"/>
                <a:cs typeface="Arial" charset="0"/>
              </a:defRPr>
            </a:lvl3pPr>
            <a:lvl4pPr marL="1371600" algn="l" rtl="0" fontAlgn="base">
              <a:spcBef>
                <a:spcPct val="0"/>
              </a:spcBef>
              <a:spcAft>
                <a:spcPct val="0"/>
              </a:spcAft>
              <a:defRPr sz="1400" b="1" kern="1200">
                <a:solidFill>
                  <a:srgbClr val="000000"/>
                </a:solidFill>
                <a:latin typeface="Arial" charset="0"/>
                <a:ea typeface="MS PGothic" pitchFamily="34" charset="-128"/>
                <a:cs typeface="Arial" charset="0"/>
              </a:defRPr>
            </a:lvl4pPr>
            <a:lvl5pPr marL="1828800" algn="l" rtl="0" fontAlgn="base">
              <a:spcBef>
                <a:spcPct val="0"/>
              </a:spcBef>
              <a:spcAft>
                <a:spcPct val="0"/>
              </a:spcAft>
              <a:defRPr sz="1400" b="1" kern="1200">
                <a:solidFill>
                  <a:srgbClr val="000000"/>
                </a:solidFill>
                <a:latin typeface="Arial" charset="0"/>
                <a:ea typeface="MS PGothic" pitchFamily="34" charset="-128"/>
                <a:cs typeface="Arial" charset="0"/>
              </a:defRPr>
            </a:lvl5pPr>
            <a:lvl6pPr marL="2286000" algn="l" defTabSz="914400" rtl="0" eaLnBrk="1" latinLnBrk="0" hangingPunct="1">
              <a:defRPr sz="1400" b="1" kern="1200">
                <a:solidFill>
                  <a:srgbClr val="000000"/>
                </a:solidFill>
                <a:latin typeface="Arial" charset="0"/>
                <a:ea typeface="MS PGothic" pitchFamily="34" charset="-128"/>
                <a:cs typeface="Arial" charset="0"/>
              </a:defRPr>
            </a:lvl6pPr>
            <a:lvl7pPr marL="2743200" algn="l" defTabSz="914400" rtl="0" eaLnBrk="1" latinLnBrk="0" hangingPunct="1">
              <a:defRPr sz="1400" b="1" kern="1200">
                <a:solidFill>
                  <a:srgbClr val="000000"/>
                </a:solidFill>
                <a:latin typeface="Arial" charset="0"/>
                <a:ea typeface="MS PGothic" pitchFamily="34" charset="-128"/>
                <a:cs typeface="Arial" charset="0"/>
              </a:defRPr>
            </a:lvl7pPr>
            <a:lvl8pPr marL="3200400" algn="l" defTabSz="914400" rtl="0" eaLnBrk="1" latinLnBrk="0" hangingPunct="1">
              <a:defRPr sz="1400" b="1" kern="1200">
                <a:solidFill>
                  <a:srgbClr val="000000"/>
                </a:solidFill>
                <a:latin typeface="Arial" charset="0"/>
                <a:ea typeface="MS PGothic" pitchFamily="34" charset="-128"/>
                <a:cs typeface="Arial" charset="0"/>
              </a:defRPr>
            </a:lvl8pPr>
            <a:lvl9pPr marL="3657600" algn="l" defTabSz="914400" rtl="0" eaLnBrk="1" latinLnBrk="0" hangingPunct="1">
              <a:defRPr sz="1400" b="1" kern="1200">
                <a:solidFill>
                  <a:srgbClr val="000000"/>
                </a:solidFill>
                <a:latin typeface="Arial" charset="0"/>
                <a:ea typeface="MS PGothic" pitchFamily="34" charset="-128"/>
                <a:cs typeface="Arial" charset="0"/>
              </a:defRPr>
            </a:lvl9pPr>
          </a:lstStyle>
          <a:p>
            <a:pPr marL="0" indent="0">
              <a:buFont typeface="Wingdings" pitchFamily="2" charset="2"/>
              <a:buNone/>
              <a:defRPr/>
            </a:pPr>
            <a:r>
              <a:rPr lang="en-GB" b="0" dirty="0">
                <a:latin typeface="Lucida Console" panose="020B0609040504020204" pitchFamily="49" charset="0"/>
              </a:rPr>
              <a:t>/* Set stack and heap parameters */</a:t>
            </a:r>
          </a:p>
          <a:p>
            <a:pPr marL="0" indent="0">
              <a:buFont typeface="Wingdings" pitchFamily="2" charset="2"/>
              <a:buNone/>
              <a:defRPr/>
            </a:pPr>
            <a:endParaRPr lang="en-GB" b="0" dirty="0">
              <a:latin typeface="Lucida Console" panose="020B0609040504020204" pitchFamily="49" charset="0"/>
            </a:endParaRPr>
          </a:p>
          <a:p>
            <a:pPr marL="0" indent="0">
              <a:buFont typeface="Wingdings" pitchFamily="2" charset="2"/>
              <a:buNone/>
              <a:defRPr/>
            </a:pPr>
            <a:r>
              <a:rPr lang="en-GB" b="0" dirty="0">
                <a:latin typeface="Lucida Console" panose="020B0609040504020204" pitchFamily="49" charset="0"/>
              </a:rPr>
              <a:t>#define  STACK_BASE     0x10020000		//stack start address</a:t>
            </a:r>
          </a:p>
          <a:p>
            <a:pPr marL="0" indent="0">
              <a:buFont typeface="Wingdings" pitchFamily="2" charset="2"/>
              <a:buNone/>
              <a:defRPr/>
            </a:pPr>
            <a:r>
              <a:rPr lang="en-GB" b="0" dirty="0">
                <a:latin typeface="Lucida Console" panose="020B0609040504020204" pitchFamily="49" charset="0"/>
              </a:rPr>
              <a:t>#define  STACK_SIZE       0x5000		//length of the stack</a:t>
            </a:r>
          </a:p>
          <a:p>
            <a:pPr marL="0" indent="0">
              <a:buFont typeface="Wingdings" pitchFamily="2" charset="2"/>
              <a:buNone/>
              <a:defRPr/>
            </a:pPr>
            <a:r>
              <a:rPr lang="en-GB" b="0" dirty="0">
                <a:latin typeface="Lucida Console" panose="020B0609040504020204" pitchFamily="49" charset="0"/>
              </a:rPr>
              <a:t>#define   HEAP_BASE      0x10001000	//heap starts address</a:t>
            </a:r>
          </a:p>
          <a:p>
            <a:pPr marL="0" indent="0">
              <a:buFont typeface="Wingdings" pitchFamily="2" charset="2"/>
              <a:buNone/>
              <a:defRPr/>
            </a:pPr>
            <a:r>
              <a:rPr lang="en-GB" b="0" dirty="0">
                <a:latin typeface="Lucida Console" panose="020B0609040504020204" pitchFamily="49" charset="0"/>
              </a:rPr>
              <a:t>#define   HEAP_SIZE        0x10000 – 0x6000	//heap length</a:t>
            </a:r>
          </a:p>
          <a:p>
            <a:pPr marL="0" indent="0">
              <a:buFont typeface="Wingdings" pitchFamily="2" charset="2"/>
              <a:buNone/>
              <a:defRPr/>
            </a:pPr>
            <a:endParaRPr lang="en-GB" b="0" dirty="0">
              <a:latin typeface="Lucida Console" panose="020B0609040504020204" pitchFamily="49" charset="0"/>
            </a:endParaRPr>
          </a:p>
          <a:p>
            <a:pPr marL="0" indent="0">
              <a:buFont typeface="Wingdings" pitchFamily="2" charset="2"/>
              <a:buNone/>
              <a:defRPr/>
            </a:pPr>
            <a:r>
              <a:rPr lang="en-GB" b="0" dirty="0">
                <a:latin typeface="Lucida Console" panose="020B0609040504020204" pitchFamily="49" charset="0"/>
              </a:rPr>
              <a:t>/* inker generated stack base addresses */</a:t>
            </a:r>
          </a:p>
          <a:p>
            <a:pPr marL="0" indent="0">
              <a:buFont typeface="Wingdings" pitchFamily="2" charset="2"/>
              <a:buNone/>
              <a:defRPr/>
            </a:pPr>
            <a:endParaRPr lang="en-GB" b="0" dirty="0">
              <a:latin typeface="Lucida Console" panose="020B0609040504020204" pitchFamily="49" charset="0"/>
            </a:endParaRPr>
          </a:p>
          <a:p>
            <a:pPr marL="0" indent="0">
              <a:buFont typeface="Wingdings" pitchFamily="2" charset="2"/>
              <a:buNone/>
              <a:defRPr/>
            </a:pPr>
            <a:r>
              <a:rPr lang="en-GB" b="0" dirty="0">
                <a:latin typeface="Lucida Console" panose="020B0609040504020204" pitchFamily="49" charset="0"/>
              </a:rPr>
              <a:t>extern unsigned int Image$$ARM_LIB_STACK$$ZI$$Limit</a:t>
            </a:r>
          </a:p>
          <a:p>
            <a:pPr marL="0" indent="0">
              <a:buFont typeface="Wingdings" pitchFamily="2" charset="2"/>
              <a:buNone/>
              <a:defRPr/>
            </a:pPr>
            <a:r>
              <a:rPr lang="en-GB" b="0" dirty="0">
                <a:latin typeface="Lucida Console" panose="020B0609040504020204" pitchFamily="49" charset="0"/>
              </a:rPr>
              <a:t>extern unsigned int Image$$ARM_LIB_STACKHEAP$$ZI$$Limit</a:t>
            </a:r>
          </a:p>
          <a:p>
            <a:pPr marL="0" indent="0">
              <a:buFont typeface="Wingdings" pitchFamily="2" charset="2"/>
              <a:buNone/>
              <a:defRPr/>
            </a:pPr>
            <a:endParaRPr lang="en-GB" b="0" dirty="0">
              <a:latin typeface="Lucida Console" panose="020B0609040504020204" pitchFamily="49" charset="0"/>
            </a:endParaRPr>
          </a:p>
          <a:p>
            <a:pPr marL="0" indent="0">
              <a:buFont typeface="Wingdings" pitchFamily="2" charset="2"/>
              <a:buNone/>
              <a:defRPr/>
            </a:pPr>
            <a:r>
              <a:rPr lang="en-GB" b="0" dirty="0">
                <a:latin typeface="Lucida Console" panose="020B0609040504020204" pitchFamily="49" charset="0"/>
              </a:rPr>
              <a:t>…</a:t>
            </a:r>
          </a:p>
        </p:txBody>
      </p:sp>
    </p:spTree>
    <p:extLst>
      <p:ext uri="{BB962C8B-B14F-4D97-AF65-F5344CB8AC3E}">
        <p14:creationId xmlns:p14="http://schemas.microsoft.com/office/powerpoint/2010/main" val="11983398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Define Stack and Heap</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191013"/>
            <a:ext cx="11180763" cy="4086225"/>
          </a:xfrm>
        </p:spPr>
        <p:txBody>
          <a:bodyPr wrap="square" numCol="1" anchor="t" anchorCtr="0" compatLnSpc="1">
            <a:prstTxWarp prst="textNoShape">
              <a:avLst/>
            </a:prstTxWarp>
          </a:bodyPr>
          <a:lstStyle/>
          <a:p>
            <a:r>
              <a:rPr lang="en-IN" altLang="en-US" dirty="0">
                <a:ea typeface="ＭＳ Ｐゴシック" panose="020B0600070205080204" pitchFamily="34" charset="-128"/>
              </a:rPr>
              <a:t>Define stack and heap in assembly language:</a:t>
            </a:r>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65A44AE7-74B1-4322-B412-0586D41F5DF6}"/>
              </a:ext>
            </a:extLst>
          </p:cNvPr>
          <p:cNvSpPr/>
          <p:nvPr/>
        </p:nvSpPr>
        <p:spPr bwMode="auto">
          <a:xfrm>
            <a:off x="701820" y="1872450"/>
            <a:ext cx="10256988" cy="3022600"/>
          </a:xfrm>
          <a:prstGeom prst="rect">
            <a:avLst/>
          </a:prstGeom>
          <a:solidFill>
            <a:schemeClr val="accent5">
              <a:lumMod val="20000"/>
              <a:lumOff val="80000"/>
            </a:schemeClr>
          </a:solidFill>
          <a:ln w="127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horz" wrap="none" lIns="360000" tIns="45720" rIns="36000" bIns="45720" numCol="1" spcCol="0" rtlCol="0" fromWordArt="0" anchor="ctr" anchorCtr="0" forceAA="0" compatLnSpc="1">
            <a:prstTxWarp prst="textNoShape">
              <a:avLst/>
            </a:prstTxWarp>
            <a:noAutofit/>
          </a:bodyPr>
          <a:lstStyle>
            <a:defPPr>
              <a:defRPr lang="en-GB"/>
            </a:defPPr>
            <a:lvl1pPr algn="l" rtl="0" fontAlgn="base">
              <a:spcBef>
                <a:spcPct val="0"/>
              </a:spcBef>
              <a:spcAft>
                <a:spcPct val="0"/>
              </a:spcAft>
              <a:defRPr sz="1400" b="1" kern="1200">
                <a:solidFill>
                  <a:srgbClr val="000000"/>
                </a:solidFill>
                <a:latin typeface="Arial" charset="0"/>
                <a:ea typeface="MS PGothic" pitchFamily="34" charset="-128"/>
                <a:cs typeface="Arial" charset="0"/>
              </a:defRPr>
            </a:lvl1pPr>
            <a:lvl2pPr marL="457200" algn="l" rtl="0" fontAlgn="base">
              <a:spcBef>
                <a:spcPct val="0"/>
              </a:spcBef>
              <a:spcAft>
                <a:spcPct val="0"/>
              </a:spcAft>
              <a:defRPr sz="1400" b="1" kern="1200">
                <a:solidFill>
                  <a:srgbClr val="000000"/>
                </a:solidFill>
                <a:latin typeface="Arial" charset="0"/>
                <a:ea typeface="MS PGothic" pitchFamily="34" charset="-128"/>
                <a:cs typeface="Arial" charset="0"/>
              </a:defRPr>
            </a:lvl2pPr>
            <a:lvl3pPr marL="914400" algn="l" rtl="0" fontAlgn="base">
              <a:spcBef>
                <a:spcPct val="0"/>
              </a:spcBef>
              <a:spcAft>
                <a:spcPct val="0"/>
              </a:spcAft>
              <a:defRPr sz="1400" b="1" kern="1200">
                <a:solidFill>
                  <a:srgbClr val="000000"/>
                </a:solidFill>
                <a:latin typeface="Arial" charset="0"/>
                <a:ea typeface="MS PGothic" pitchFamily="34" charset="-128"/>
                <a:cs typeface="Arial" charset="0"/>
              </a:defRPr>
            </a:lvl3pPr>
            <a:lvl4pPr marL="1371600" algn="l" rtl="0" fontAlgn="base">
              <a:spcBef>
                <a:spcPct val="0"/>
              </a:spcBef>
              <a:spcAft>
                <a:spcPct val="0"/>
              </a:spcAft>
              <a:defRPr sz="1400" b="1" kern="1200">
                <a:solidFill>
                  <a:srgbClr val="000000"/>
                </a:solidFill>
                <a:latin typeface="Arial" charset="0"/>
                <a:ea typeface="MS PGothic" pitchFamily="34" charset="-128"/>
                <a:cs typeface="Arial" charset="0"/>
              </a:defRPr>
            </a:lvl4pPr>
            <a:lvl5pPr marL="1828800" algn="l" rtl="0" fontAlgn="base">
              <a:spcBef>
                <a:spcPct val="0"/>
              </a:spcBef>
              <a:spcAft>
                <a:spcPct val="0"/>
              </a:spcAft>
              <a:defRPr sz="1400" b="1" kern="1200">
                <a:solidFill>
                  <a:srgbClr val="000000"/>
                </a:solidFill>
                <a:latin typeface="Arial" charset="0"/>
                <a:ea typeface="MS PGothic" pitchFamily="34" charset="-128"/>
                <a:cs typeface="Arial" charset="0"/>
              </a:defRPr>
            </a:lvl5pPr>
            <a:lvl6pPr marL="2286000" algn="l" defTabSz="914400" rtl="0" eaLnBrk="1" latinLnBrk="0" hangingPunct="1">
              <a:defRPr sz="1400" b="1" kern="1200">
                <a:solidFill>
                  <a:srgbClr val="000000"/>
                </a:solidFill>
                <a:latin typeface="Arial" charset="0"/>
                <a:ea typeface="MS PGothic" pitchFamily="34" charset="-128"/>
                <a:cs typeface="Arial" charset="0"/>
              </a:defRPr>
            </a:lvl6pPr>
            <a:lvl7pPr marL="2743200" algn="l" defTabSz="914400" rtl="0" eaLnBrk="1" latinLnBrk="0" hangingPunct="1">
              <a:defRPr sz="1400" b="1" kern="1200">
                <a:solidFill>
                  <a:srgbClr val="000000"/>
                </a:solidFill>
                <a:latin typeface="Arial" charset="0"/>
                <a:ea typeface="MS PGothic" pitchFamily="34" charset="-128"/>
                <a:cs typeface="Arial" charset="0"/>
              </a:defRPr>
            </a:lvl7pPr>
            <a:lvl8pPr marL="3200400" algn="l" defTabSz="914400" rtl="0" eaLnBrk="1" latinLnBrk="0" hangingPunct="1">
              <a:defRPr sz="1400" b="1" kern="1200">
                <a:solidFill>
                  <a:srgbClr val="000000"/>
                </a:solidFill>
                <a:latin typeface="Arial" charset="0"/>
                <a:ea typeface="MS PGothic" pitchFamily="34" charset="-128"/>
                <a:cs typeface="Arial" charset="0"/>
              </a:defRPr>
            </a:lvl8pPr>
            <a:lvl9pPr marL="3657600" algn="l" defTabSz="914400" rtl="0" eaLnBrk="1" latinLnBrk="0" hangingPunct="1">
              <a:defRPr sz="1400" b="1" kern="1200">
                <a:solidFill>
                  <a:srgbClr val="000000"/>
                </a:solidFill>
                <a:latin typeface="Arial" charset="0"/>
                <a:ea typeface="MS PGothic" pitchFamily="34" charset="-128"/>
                <a:cs typeface="Arial" charset="0"/>
              </a:defRPr>
            </a:lvl9pPr>
          </a:lstStyle>
          <a:p>
            <a:pPr marL="0" indent="0">
              <a:buFont typeface="Wingdings" pitchFamily="2" charset="2"/>
              <a:buNone/>
              <a:defRPr/>
            </a:pPr>
            <a:r>
              <a:rPr lang="en-GB" b="0" dirty="0">
                <a:latin typeface="Lucida Console" panose="020B0609040504020204" pitchFamily="49" charset="0"/>
              </a:rPr>
              <a:t>Stack_Size       	 EQU     0x00000400		; 256KB of STACK</a:t>
            </a:r>
          </a:p>
          <a:p>
            <a:pPr marL="0" indent="0">
              <a:buFont typeface="Wingdings" pitchFamily="2" charset="2"/>
              <a:buNone/>
              <a:defRPr/>
            </a:pPr>
            <a:endParaRPr lang="en-GB" b="0" dirty="0">
              <a:latin typeface="Lucida Console" panose="020B0609040504020204" pitchFamily="49" charset="0"/>
            </a:endParaRPr>
          </a:p>
          <a:p>
            <a:pPr marL="0" indent="0">
              <a:buFont typeface="Wingdings" pitchFamily="2" charset="2"/>
              <a:buNone/>
              <a:defRPr/>
            </a:pPr>
            <a:r>
              <a:rPr lang="en-GB" b="0" dirty="0">
                <a:latin typeface="Lucida Console" panose="020B0609040504020204" pitchFamily="49" charset="0"/>
              </a:rPr>
              <a:t>               	 AREA     STACK, NOINIT, READWRITE, ALIGN=4</a:t>
            </a:r>
          </a:p>
          <a:p>
            <a:pPr marL="0" indent="0">
              <a:buFont typeface="Wingdings" pitchFamily="2" charset="2"/>
              <a:buNone/>
              <a:defRPr/>
            </a:pPr>
            <a:r>
              <a:rPr lang="en-GB" b="0" dirty="0">
                <a:latin typeface="Lucida Console" panose="020B0609040504020204" pitchFamily="49" charset="0"/>
              </a:rPr>
              <a:t>Stack_Mem       	 SPACE   Stack_Size</a:t>
            </a:r>
          </a:p>
          <a:p>
            <a:pPr marL="0" indent="0">
              <a:buFont typeface="Wingdings" pitchFamily="2" charset="2"/>
              <a:buNone/>
              <a:defRPr/>
            </a:pPr>
            <a:r>
              <a:rPr lang="en-GB" b="0" dirty="0">
                <a:latin typeface="Lucida Console" panose="020B0609040504020204" pitchFamily="49" charset="0"/>
              </a:rPr>
              <a:t>__initial_sp</a:t>
            </a:r>
          </a:p>
          <a:p>
            <a:pPr marL="0" indent="0">
              <a:buFont typeface="Wingdings" pitchFamily="2" charset="2"/>
              <a:buNone/>
              <a:defRPr/>
            </a:pPr>
            <a:endParaRPr lang="en-GB" b="0" dirty="0">
              <a:latin typeface="Lucida Console" panose="020B0609040504020204" pitchFamily="49" charset="0"/>
            </a:endParaRPr>
          </a:p>
          <a:p>
            <a:pPr marL="0" indent="0">
              <a:buFont typeface="Wingdings" pitchFamily="2" charset="2"/>
              <a:buNone/>
              <a:defRPr/>
            </a:pPr>
            <a:r>
              <a:rPr lang="en-GB" b="0" dirty="0">
                <a:latin typeface="Lucida Console" panose="020B0609040504020204" pitchFamily="49" charset="0"/>
              </a:rPr>
              <a:t>Heap_Size         EQU     0x00000400 		; 1MB of HEAP</a:t>
            </a:r>
          </a:p>
          <a:p>
            <a:pPr marL="0" indent="0">
              <a:buFont typeface="Wingdings" pitchFamily="2" charset="2"/>
              <a:buNone/>
              <a:defRPr/>
            </a:pPr>
            <a:endParaRPr lang="en-GB" b="0" dirty="0">
              <a:latin typeface="Lucida Console" panose="020B0609040504020204" pitchFamily="49" charset="0"/>
            </a:endParaRPr>
          </a:p>
          <a:p>
            <a:pPr marL="0" indent="0">
              <a:buFont typeface="Wingdings" pitchFamily="2" charset="2"/>
              <a:buNone/>
              <a:defRPr/>
            </a:pPr>
            <a:r>
              <a:rPr lang="en-GB" b="0" dirty="0">
                <a:latin typeface="Lucida Console" panose="020B0609040504020204" pitchFamily="49" charset="0"/>
              </a:rPr>
              <a:t>               	 AREA    HEAP, NOINIT, READWRITE, ALIGN=4</a:t>
            </a:r>
          </a:p>
          <a:p>
            <a:pPr marL="0" indent="0">
              <a:buFont typeface="Wingdings" pitchFamily="2" charset="2"/>
              <a:buNone/>
              <a:defRPr/>
            </a:pPr>
            <a:r>
              <a:rPr lang="en-GB" b="0" dirty="0">
                <a:latin typeface="Lucida Console" panose="020B0609040504020204" pitchFamily="49" charset="0"/>
              </a:rPr>
              <a:t>__heap_base</a:t>
            </a:r>
          </a:p>
          <a:p>
            <a:pPr marL="0" indent="0">
              <a:buFont typeface="Wingdings" pitchFamily="2" charset="2"/>
              <a:buNone/>
              <a:defRPr/>
            </a:pPr>
            <a:r>
              <a:rPr lang="en-GB" b="0" dirty="0">
                <a:latin typeface="Lucida Console" panose="020B0609040504020204" pitchFamily="49" charset="0"/>
              </a:rPr>
              <a:t>Heap_Mem        	 SPACE   Heap_Size</a:t>
            </a:r>
          </a:p>
          <a:p>
            <a:pPr marL="0" indent="0">
              <a:buFont typeface="Wingdings" pitchFamily="2" charset="2"/>
              <a:buNone/>
              <a:defRPr/>
            </a:pPr>
            <a:r>
              <a:rPr lang="en-GB" b="0" dirty="0">
                <a:latin typeface="Lucida Console" panose="020B0609040504020204" pitchFamily="49" charset="0"/>
              </a:rPr>
              <a:t>__heap_limit</a:t>
            </a:r>
          </a:p>
        </p:txBody>
      </p:sp>
    </p:spTree>
    <p:extLst>
      <p:ext uri="{BB962C8B-B14F-4D97-AF65-F5344CB8AC3E}">
        <p14:creationId xmlns:p14="http://schemas.microsoft.com/office/powerpoint/2010/main" val="2730166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Module Syllabus</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IN" altLang="en-US" dirty="0">
                <a:ea typeface="ＭＳ Ｐゴシック" panose="020B0600070205080204" pitchFamily="34" charset="-128"/>
              </a:rPr>
              <a:t>Principles of C Programming and Assembly Programming</a:t>
            </a:r>
            <a:endParaRPr lang="en-IN" altLang="en-US" sz="1800" dirty="0">
              <a:ea typeface="ＭＳ Ｐゴシック" panose="020B0600070205080204" pitchFamily="34" charset="-128"/>
            </a:endParaRPr>
          </a:p>
          <a:p>
            <a:r>
              <a:rPr lang="en-IN" altLang="en-US" sz="2400" dirty="0">
                <a:ea typeface="ＭＳ Ｐゴシック" panose="020B0600070205080204" pitchFamily="34" charset="-128"/>
              </a:rPr>
              <a:t>Programming Cortex-M0 Processors using C Language and Assembly </a:t>
            </a:r>
            <a:r>
              <a:rPr lang="en-IN" altLang="en-US" dirty="0">
                <a:ea typeface="ＭＳ Ｐゴシック" panose="020B0600070205080204" pitchFamily="34" charset="-128"/>
              </a:rPr>
              <a:t>L</a:t>
            </a:r>
            <a:r>
              <a:rPr lang="en-IN" altLang="en-US" sz="2400" dirty="0">
                <a:ea typeface="ＭＳ Ｐゴシック" panose="020B0600070205080204" pitchFamily="34" charset="-128"/>
              </a:rPr>
              <a:t>anguage</a:t>
            </a:r>
          </a:p>
          <a:p>
            <a:r>
              <a:rPr lang="en-IN" altLang="en-US" sz="2400" dirty="0">
                <a:ea typeface="ＭＳ Ｐゴシック" panose="020B0600070205080204" pitchFamily="34" charset="-128"/>
              </a:rPr>
              <a:t>Writing </a:t>
            </a:r>
            <a:r>
              <a:rPr lang="en-IN" altLang="en-US" dirty="0">
                <a:ea typeface="ＭＳ Ｐゴシック" panose="020B0600070205080204" pitchFamily="34" charset="-128"/>
              </a:rPr>
              <a:t>A</a:t>
            </a:r>
            <a:r>
              <a:rPr lang="en-IN" altLang="en-US" sz="2400" dirty="0">
                <a:ea typeface="ＭＳ Ｐゴシック" panose="020B0600070205080204" pitchFamily="34" charset="-128"/>
              </a:rPr>
              <a:t>ssembly </a:t>
            </a:r>
            <a:r>
              <a:rPr lang="en-IN" altLang="en-US" dirty="0">
                <a:ea typeface="ＭＳ Ｐゴシック" panose="020B0600070205080204" pitchFamily="34" charset="-128"/>
              </a:rPr>
              <a:t>F</a:t>
            </a:r>
            <a:r>
              <a:rPr lang="en-IN" altLang="en-US" sz="2400" dirty="0">
                <a:ea typeface="ＭＳ Ｐゴシック" panose="020B0600070205080204" pitchFamily="34" charset="-128"/>
              </a:rPr>
              <a:t>unctions Inside C </a:t>
            </a:r>
            <a:r>
              <a:rPr lang="en-IN" altLang="en-US" dirty="0">
                <a:ea typeface="ＭＳ Ｐゴシック" panose="020B0600070205080204" pitchFamily="34" charset="-128"/>
              </a:rPr>
              <a:t>F</a:t>
            </a:r>
            <a:r>
              <a:rPr lang="en-IN" altLang="en-US" sz="2400" dirty="0">
                <a:ea typeface="ＭＳ Ｐゴシック" panose="020B0600070205080204" pitchFamily="34" charset="-128"/>
              </a:rPr>
              <a:t>iles</a:t>
            </a:r>
            <a:endParaRPr lang="en-US" altLang="en-US" sz="2400" dirty="0">
              <a:ea typeface="ＭＳ Ｐゴシック" panose="020B0600070205080204" pitchFamily="34" charset="-128"/>
            </a:endParaRPr>
          </a:p>
        </p:txBody>
      </p:sp>
    </p:spTree>
    <p:extLst>
      <p:ext uri="{BB962C8B-B14F-4D97-AF65-F5344CB8AC3E}">
        <p14:creationId xmlns:p14="http://schemas.microsoft.com/office/powerpoint/2010/main" val="18846245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Accessing Peripherals in C</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4" y="1291545"/>
            <a:ext cx="11180763" cy="4086225"/>
          </a:xfrm>
        </p:spPr>
        <p:txBody>
          <a:bodyPr wrap="square" numCol="1" anchor="t" anchorCtr="0" compatLnSpc="1">
            <a:prstTxWarp prst="textNoShape">
              <a:avLst/>
            </a:prstTxWarp>
          </a:bodyPr>
          <a:lstStyle/>
          <a:p>
            <a:r>
              <a:rPr lang="en-IN" altLang="en-US" dirty="0">
                <a:ea typeface="ＭＳ Ｐゴシック" panose="020B0600070205080204" pitchFamily="34" charset="-128"/>
              </a:rPr>
              <a:t>Define base addresses for peripherals. </a:t>
            </a:r>
          </a:p>
          <a:p>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a:p>
            <a:r>
              <a:rPr lang="en-GB" dirty="0"/>
              <a:t>Write a value to a peripheral register. </a:t>
            </a:r>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a:p>
            <a:r>
              <a:rPr lang="en-GB" dirty="0"/>
              <a:t>Read a value from a peripheral register. </a:t>
            </a:r>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B777DD1C-5506-4CC1-9830-3F8D58BD40CC}"/>
              </a:ext>
            </a:extLst>
          </p:cNvPr>
          <p:cNvSpPr/>
          <p:nvPr/>
        </p:nvSpPr>
        <p:spPr bwMode="auto">
          <a:xfrm>
            <a:off x="701819" y="1689879"/>
            <a:ext cx="10256988" cy="1644778"/>
          </a:xfrm>
          <a:prstGeom prst="rect">
            <a:avLst/>
          </a:prstGeom>
          <a:solidFill>
            <a:schemeClr val="accent5">
              <a:lumMod val="20000"/>
              <a:lumOff val="80000"/>
            </a:schemeClr>
          </a:solidFill>
          <a:ln w="127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horz" wrap="none" lIns="360000" tIns="45720" rIns="36000" bIns="45720" numCol="1" spcCol="0" rtlCol="0" fromWordArt="0" anchor="ctr" anchorCtr="0" forceAA="0" compatLnSpc="1">
            <a:prstTxWarp prst="textNoShape">
              <a:avLst/>
            </a:prstTxWarp>
            <a:noAutofit/>
          </a:bodyPr>
          <a:lstStyle>
            <a:defPPr>
              <a:defRPr lang="en-GB"/>
            </a:defPPr>
            <a:lvl1pPr algn="l" rtl="0" fontAlgn="base">
              <a:spcBef>
                <a:spcPct val="0"/>
              </a:spcBef>
              <a:spcAft>
                <a:spcPct val="0"/>
              </a:spcAft>
              <a:defRPr sz="1400" b="1" kern="1200">
                <a:solidFill>
                  <a:srgbClr val="000000"/>
                </a:solidFill>
                <a:latin typeface="Arial" charset="0"/>
                <a:ea typeface="MS PGothic" pitchFamily="34" charset="-128"/>
                <a:cs typeface="Arial" charset="0"/>
              </a:defRPr>
            </a:lvl1pPr>
            <a:lvl2pPr marL="457200" algn="l" rtl="0" fontAlgn="base">
              <a:spcBef>
                <a:spcPct val="0"/>
              </a:spcBef>
              <a:spcAft>
                <a:spcPct val="0"/>
              </a:spcAft>
              <a:defRPr sz="1400" b="1" kern="1200">
                <a:solidFill>
                  <a:srgbClr val="000000"/>
                </a:solidFill>
                <a:latin typeface="Arial" charset="0"/>
                <a:ea typeface="MS PGothic" pitchFamily="34" charset="-128"/>
                <a:cs typeface="Arial" charset="0"/>
              </a:defRPr>
            </a:lvl2pPr>
            <a:lvl3pPr marL="914400" algn="l" rtl="0" fontAlgn="base">
              <a:spcBef>
                <a:spcPct val="0"/>
              </a:spcBef>
              <a:spcAft>
                <a:spcPct val="0"/>
              </a:spcAft>
              <a:defRPr sz="1400" b="1" kern="1200">
                <a:solidFill>
                  <a:srgbClr val="000000"/>
                </a:solidFill>
                <a:latin typeface="Arial" charset="0"/>
                <a:ea typeface="MS PGothic" pitchFamily="34" charset="-128"/>
                <a:cs typeface="Arial" charset="0"/>
              </a:defRPr>
            </a:lvl3pPr>
            <a:lvl4pPr marL="1371600" algn="l" rtl="0" fontAlgn="base">
              <a:spcBef>
                <a:spcPct val="0"/>
              </a:spcBef>
              <a:spcAft>
                <a:spcPct val="0"/>
              </a:spcAft>
              <a:defRPr sz="1400" b="1" kern="1200">
                <a:solidFill>
                  <a:srgbClr val="000000"/>
                </a:solidFill>
                <a:latin typeface="Arial" charset="0"/>
                <a:ea typeface="MS PGothic" pitchFamily="34" charset="-128"/>
                <a:cs typeface="Arial" charset="0"/>
              </a:defRPr>
            </a:lvl4pPr>
            <a:lvl5pPr marL="1828800" algn="l" rtl="0" fontAlgn="base">
              <a:spcBef>
                <a:spcPct val="0"/>
              </a:spcBef>
              <a:spcAft>
                <a:spcPct val="0"/>
              </a:spcAft>
              <a:defRPr sz="1400" b="1" kern="1200">
                <a:solidFill>
                  <a:srgbClr val="000000"/>
                </a:solidFill>
                <a:latin typeface="Arial" charset="0"/>
                <a:ea typeface="MS PGothic" pitchFamily="34" charset="-128"/>
                <a:cs typeface="Arial" charset="0"/>
              </a:defRPr>
            </a:lvl5pPr>
            <a:lvl6pPr marL="2286000" algn="l" defTabSz="914400" rtl="0" eaLnBrk="1" latinLnBrk="0" hangingPunct="1">
              <a:defRPr sz="1400" b="1" kern="1200">
                <a:solidFill>
                  <a:srgbClr val="000000"/>
                </a:solidFill>
                <a:latin typeface="Arial" charset="0"/>
                <a:ea typeface="MS PGothic" pitchFamily="34" charset="-128"/>
                <a:cs typeface="Arial" charset="0"/>
              </a:defRPr>
            </a:lvl6pPr>
            <a:lvl7pPr marL="2743200" algn="l" defTabSz="914400" rtl="0" eaLnBrk="1" latinLnBrk="0" hangingPunct="1">
              <a:defRPr sz="1400" b="1" kern="1200">
                <a:solidFill>
                  <a:srgbClr val="000000"/>
                </a:solidFill>
                <a:latin typeface="Arial" charset="0"/>
                <a:ea typeface="MS PGothic" pitchFamily="34" charset="-128"/>
                <a:cs typeface="Arial" charset="0"/>
              </a:defRPr>
            </a:lvl7pPr>
            <a:lvl8pPr marL="3200400" algn="l" defTabSz="914400" rtl="0" eaLnBrk="1" latinLnBrk="0" hangingPunct="1">
              <a:defRPr sz="1400" b="1" kern="1200">
                <a:solidFill>
                  <a:srgbClr val="000000"/>
                </a:solidFill>
                <a:latin typeface="Arial" charset="0"/>
                <a:ea typeface="MS PGothic" pitchFamily="34" charset="-128"/>
                <a:cs typeface="Arial" charset="0"/>
              </a:defRPr>
            </a:lvl8pPr>
            <a:lvl9pPr marL="3657600" algn="l" defTabSz="914400" rtl="0" eaLnBrk="1" latinLnBrk="0" hangingPunct="1">
              <a:defRPr sz="1400" b="1" kern="1200">
                <a:solidFill>
                  <a:srgbClr val="000000"/>
                </a:solidFill>
                <a:latin typeface="Arial" charset="0"/>
                <a:ea typeface="MS PGothic" pitchFamily="34" charset="-128"/>
                <a:cs typeface="Arial" charset="0"/>
              </a:defRPr>
            </a:lvl9pPr>
          </a:lstStyle>
          <a:p>
            <a:pPr marL="0" indent="0">
              <a:buFont typeface="Wingdings" pitchFamily="2" charset="2"/>
              <a:buNone/>
              <a:defRPr/>
            </a:pPr>
            <a:r>
              <a:rPr lang="en-GB" b="0" dirty="0">
                <a:latin typeface="Lucida Console" panose="020B0609040504020204" pitchFamily="49" charset="0"/>
              </a:rPr>
              <a:t>#define AHB_VGA_BASE			0x50000000</a:t>
            </a:r>
          </a:p>
          <a:p>
            <a:pPr marL="0" indent="0">
              <a:buFont typeface="Wingdings" pitchFamily="2" charset="2"/>
              <a:buNone/>
              <a:defRPr/>
            </a:pPr>
            <a:r>
              <a:rPr lang="en-GB" b="0" dirty="0">
                <a:latin typeface="Lucida Console" panose="020B0609040504020204" pitchFamily="49" charset="0"/>
              </a:rPr>
              <a:t>#define AHB_UART_BASE			0x51000000</a:t>
            </a:r>
          </a:p>
          <a:p>
            <a:pPr marL="0" indent="0">
              <a:buFont typeface="Wingdings" pitchFamily="2" charset="2"/>
              <a:buNone/>
              <a:defRPr/>
            </a:pPr>
            <a:r>
              <a:rPr lang="en-GB" b="0" dirty="0">
                <a:latin typeface="Lucida Console" panose="020B0609040504020204" pitchFamily="49" charset="0"/>
              </a:rPr>
              <a:t>#define AHB_TIMER_BASE			0x52000000</a:t>
            </a:r>
          </a:p>
          <a:p>
            <a:pPr marL="0" indent="0">
              <a:buFont typeface="Wingdings" pitchFamily="2" charset="2"/>
              <a:buNone/>
              <a:defRPr/>
            </a:pPr>
            <a:r>
              <a:rPr lang="en-GB" b="0" dirty="0">
                <a:latin typeface="Lucida Console" panose="020B0609040504020204" pitchFamily="49" charset="0"/>
              </a:rPr>
              <a:t>#define AHB_GPIO_BASE			0x53000000</a:t>
            </a:r>
          </a:p>
          <a:p>
            <a:pPr marL="0" indent="0">
              <a:buFont typeface="Wingdings" pitchFamily="2" charset="2"/>
              <a:buNone/>
              <a:defRPr/>
            </a:pPr>
            <a:r>
              <a:rPr lang="en-GB" b="0" dirty="0">
                <a:latin typeface="Lucida Console" panose="020B0609040504020204" pitchFamily="49" charset="0"/>
              </a:rPr>
              <a:t>#define AHB_7SEG_BASE			0x54000000</a:t>
            </a:r>
          </a:p>
          <a:p>
            <a:pPr marL="0" indent="0">
              <a:buFont typeface="Wingdings" pitchFamily="2" charset="2"/>
              <a:buNone/>
              <a:defRPr/>
            </a:pPr>
            <a:r>
              <a:rPr lang="en-GB" b="0" dirty="0">
                <a:latin typeface="Lucida Console" panose="020B0609040504020204" pitchFamily="49" charset="0"/>
              </a:rPr>
              <a:t>#define NVIC_INT_ENABLE			0xE000E100</a:t>
            </a:r>
          </a:p>
        </p:txBody>
      </p:sp>
      <p:sp>
        <p:nvSpPr>
          <p:cNvPr id="6" name="Rectangle 5">
            <a:extLst>
              <a:ext uri="{FF2B5EF4-FFF2-40B4-BE49-F238E27FC236}">
                <a16:creationId xmlns:a16="http://schemas.microsoft.com/office/drawing/2014/main" id="{251423AC-F5E6-4005-AE8B-BF18689843D0}"/>
              </a:ext>
            </a:extLst>
          </p:cNvPr>
          <p:cNvSpPr/>
          <p:nvPr/>
        </p:nvSpPr>
        <p:spPr bwMode="auto">
          <a:xfrm>
            <a:off x="701819" y="3816854"/>
            <a:ext cx="11262919" cy="539359"/>
          </a:xfrm>
          <a:prstGeom prst="rect">
            <a:avLst/>
          </a:prstGeom>
          <a:solidFill>
            <a:schemeClr val="accent5">
              <a:lumMod val="20000"/>
              <a:lumOff val="80000"/>
            </a:schemeClr>
          </a:solidFill>
          <a:ln w="127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horz" wrap="none" lIns="360000" tIns="45720" rIns="36000" bIns="45720" numCol="1" spcCol="0" rtlCol="0" fromWordArt="0" anchor="ctr" anchorCtr="0" forceAA="0" compatLnSpc="1">
            <a:prstTxWarp prst="textNoShape">
              <a:avLst/>
            </a:prstTxWarp>
            <a:noAutofit/>
          </a:bodyPr>
          <a:lstStyle>
            <a:defPPr>
              <a:defRPr lang="en-GB"/>
            </a:defPPr>
            <a:lvl1pPr algn="l" rtl="0" fontAlgn="base">
              <a:spcBef>
                <a:spcPct val="0"/>
              </a:spcBef>
              <a:spcAft>
                <a:spcPct val="0"/>
              </a:spcAft>
              <a:defRPr sz="1400" b="1" kern="1200">
                <a:solidFill>
                  <a:srgbClr val="000000"/>
                </a:solidFill>
                <a:latin typeface="Arial" charset="0"/>
                <a:ea typeface="MS PGothic" pitchFamily="34" charset="-128"/>
                <a:cs typeface="Arial" charset="0"/>
              </a:defRPr>
            </a:lvl1pPr>
            <a:lvl2pPr marL="457200" algn="l" rtl="0" fontAlgn="base">
              <a:spcBef>
                <a:spcPct val="0"/>
              </a:spcBef>
              <a:spcAft>
                <a:spcPct val="0"/>
              </a:spcAft>
              <a:defRPr sz="1400" b="1" kern="1200">
                <a:solidFill>
                  <a:srgbClr val="000000"/>
                </a:solidFill>
                <a:latin typeface="Arial" charset="0"/>
                <a:ea typeface="MS PGothic" pitchFamily="34" charset="-128"/>
                <a:cs typeface="Arial" charset="0"/>
              </a:defRPr>
            </a:lvl2pPr>
            <a:lvl3pPr marL="914400" algn="l" rtl="0" fontAlgn="base">
              <a:spcBef>
                <a:spcPct val="0"/>
              </a:spcBef>
              <a:spcAft>
                <a:spcPct val="0"/>
              </a:spcAft>
              <a:defRPr sz="1400" b="1" kern="1200">
                <a:solidFill>
                  <a:srgbClr val="000000"/>
                </a:solidFill>
                <a:latin typeface="Arial" charset="0"/>
                <a:ea typeface="MS PGothic" pitchFamily="34" charset="-128"/>
                <a:cs typeface="Arial" charset="0"/>
              </a:defRPr>
            </a:lvl3pPr>
            <a:lvl4pPr marL="1371600" algn="l" rtl="0" fontAlgn="base">
              <a:spcBef>
                <a:spcPct val="0"/>
              </a:spcBef>
              <a:spcAft>
                <a:spcPct val="0"/>
              </a:spcAft>
              <a:defRPr sz="1400" b="1" kern="1200">
                <a:solidFill>
                  <a:srgbClr val="000000"/>
                </a:solidFill>
                <a:latin typeface="Arial" charset="0"/>
                <a:ea typeface="MS PGothic" pitchFamily="34" charset="-128"/>
                <a:cs typeface="Arial" charset="0"/>
              </a:defRPr>
            </a:lvl4pPr>
            <a:lvl5pPr marL="1828800" algn="l" rtl="0" fontAlgn="base">
              <a:spcBef>
                <a:spcPct val="0"/>
              </a:spcBef>
              <a:spcAft>
                <a:spcPct val="0"/>
              </a:spcAft>
              <a:defRPr sz="1400" b="1" kern="1200">
                <a:solidFill>
                  <a:srgbClr val="000000"/>
                </a:solidFill>
                <a:latin typeface="Arial" charset="0"/>
                <a:ea typeface="MS PGothic" pitchFamily="34" charset="-128"/>
                <a:cs typeface="Arial" charset="0"/>
              </a:defRPr>
            </a:lvl5pPr>
            <a:lvl6pPr marL="2286000" algn="l" defTabSz="914400" rtl="0" eaLnBrk="1" latinLnBrk="0" hangingPunct="1">
              <a:defRPr sz="1400" b="1" kern="1200">
                <a:solidFill>
                  <a:srgbClr val="000000"/>
                </a:solidFill>
                <a:latin typeface="Arial" charset="0"/>
                <a:ea typeface="MS PGothic" pitchFamily="34" charset="-128"/>
                <a:cs typeface="Arial" charset="0"/>
              </a:defRPr>
            </a:lvl6pPr>
            <a:lvl7pPr marL="2743200" algn="l" defTabSz="914400" rtl="0" eaLnBrk="1" latinLnBrk="0" hangingPunct="1">
              <a:defRPr sz="1400" b="1" kern="1200">
                <a:solidFill>
                  <a:srgbClr val="000000"/>
                </a:solidFill>
                <a:latin typeface="Arial" charset="0"/>
                <a:ea typeface="MS PGothic" pitchFamily="34" charset="-128"/>
                <a:cs typeface="Arial" charset="0"/>
              </a:defRPr>
            </a:lvl7pPr>
            <a:lvl8pPr marL="3200400" algn="l" defTabSz="914400" rtl="0" eaLnBrk="1" latinLnBrk="0" hangingPunct="1">
              <a:defRPr sz="1400" b="1" kern="1200">
                <a:solidFill>
                  <a:srgbClr val="000000"/>
                </a:solidFill>
                <a:latin typeface="Arial" charset="0"/>
                <a:ea typeface="MS PGothic" pitchFamily="34" charset="-128"/>
                <a:cs typeface="Arial" charset="0"/>
              </a:defRPr>
            </a:lvl8pPr>
            <a:lvl9pPr marL="3657600" algn="l" defTabSz="914400" rtl="0" eaLnBrk="1" latinLnBrk="0" hangingPunct="1">
              <a:defRPr sz="1400" b="1" kern="1200">
                <a:solidFill>
                  <a:srgbClr val="000000"/>
                </a:solidFill>
                <a:latin typeface="Arial" charset="0"/>
                <a:ea typeface="MS PGothic" pitchFamily="34" charset="-128"/>
                <a:cs typeface="Arial" charset="0"/>
              </a:defRPr>
            </a:lvl9pPr>
          </a:lstStyle>
          <a:p>
            <a:pPr marL="0" indent="0">
              <a:buFont typeface="Wingdings" pitchFamily="2" charset="2"/>
              <a:buNone/>
              <a:defRPr/>
            </a:pPr>
            <a:r>
              <a:rPr lang="en-GB" b="0" dirty="0">
                <a:latin typeface="Lucida Console" panose="020B0609040504020204" pitchFamily="49" charset="0"/>
              </a:rPr>
              <a:t>*(unsigned int*) AHB_TIMER_BASE = 0x3FFFF;	//store a value to the peripheral</a:t>
            </a:r>
          </a:p>
        </p:txBody>
      </p:sp>
      <p:sp>
        <p:nvSpPr>
          <p:cNvPr id="7" name="Rectangle 6">
            <a:extLst>
              <a:ext uri="{FF2B5EF4-FFF2-40B4-BE49-F238E27FC236}">
                <a16:creationId xmlns:a16="http://schemas.microsoft.com/office/drawing/2014/main" id="{D55DC07D-1548-41B1-A851-5F41345CB68C}"/>
              </a:ext>
            </a:extLst>
          </p:cNvPr>
          <p:cNvSpPr/>
          <p:nvPr/>
        </p:nvSpPr>
        <p:spPr bwMode="auto">
          <a:xfrm>
            <a:off x="701819" y="4867438"/>
            <a:ext cx="10822824" cy="510332"/>
          </a:xfrm>
          <a:prstGeom prst="rect">
            <a:avLst/>
          </a:prstGeom>
          <a:solidFill>
            <a:schemeClr val="accent5">
              <a:lumMod val="20000"/>
              <a:lumOff val="80000"/>
            </a:schemeClr>
          </a:solidFill>
          <a:ln w="127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horz" wrap="none" lIns="360000" tIns="45720" rIns="36000" bIns="45720" numCol="1" spcCol="0" rtlCol="0" fromWordArt="0" anchor="ctr" anchorCtr="0" forceAA="0" compatLnSpc="1">
            <a:prstTxWarp prst="textNoShape">
              <a:avLst/>
            </a:prstTxWarp>
            <a:noAutofit/>
          </a:bodyPr>
          <a:lstStyle>
            <a:defPPr>
              <a:defRPr lang="en-GB"/>
            </a:defPPr>
            <a:lvl1pPr algn="l" rtl="0" fontAlgn="base">
              <a:spcBef>
                <a:spcPct val="0"/>
              </a:spcBef>
              <a:spcAft>
                <a:spcPct val="0"/>
              </a:spcAft>
              <a:defRPr sz="1400" b="1" kern="1200">
                <a:solidFill>
                  <a:srgbClr val="000000"/>
                </a:solidFill>
                <a:latin typeface="Arial" charset="0"/>
                <a:ea typeface="MS PGothic" pitchFamily="34" charset="-128"/>
                <a:cs typeface="Arial" charset="0"/>
              </a:defRPr>
            </a:lvl1pPr>
            <a:lvl2pPr marL="457200" algn="l" rtl="0" fontAlgn="base">
              <a:spcBef>
                <a:spcPct val="0"/>
              </a:spcBef>
              <a:spcAft>
                <a:spcPct val="0"/>
              </a:spcAft>
              <a:defRPr sz="1400" b="1" kern="1200">
                <a:solidFill>
                  <a:srgbClr val="000000"/>
                </a:solidFill>
                <a:latin typeface="Arial" charset="0"/>
                <a:ea typeface="MS PGothic" pitchFamily="34" charset="-128"/>
                <a:cs typeface="Arial" charset="0"/>
              </a:defRPr>
            </a:lvl2pPr>
            <a:lvl3pPr marL="914400" algn="l" rtl="0" fontAlgn="base">
              <a:spcBef>
                <a:spcPct val="0"/>
              </a:spcBef>
              <a:spcAft>
                <a:spcPct val="0"/>
              </a:spcAft>
              <a:defRPr sz="1400" b="1" kern="1200">
                <a:solidFill>
                  <a:srgbClr val="000000"/>
                </a:solidFill>
                <a:latin typeface="Arial" charset="0"/>
                <a:ea typeface="MS PGothic" pitchFamily="34" charset="-128"/>
                <a:cs typeface="Arial" charset="0"/>
              </a:defRPr>
            </a:lvl3pPr>
            <a:lvl4pPr marL="1371600" algn="l" rtl="0" fontAlgn="base">
              <a:spcBef>
                <a:spcPct val="0"/>
              </a:spcBef>
              <a:spcAft>
                <a:spcPct val="0"/>
              </a:spcAft>
              <a:defRPr sz="1400" b="1" kern="1200">
                <a:solidFill>
                  <a:srgbClr val="000000"/>
                </a:solidFill>
                <a:latin typeface="Arial" charset="0"/>
                <a:ea typeface="MS PGothic" pitchFamily="34" charset="-128"/>
                <a:cs typeface="Arial" charset="0"/>
              </a:defRPr>
            </a:lvl4pPr>
            <a:lvl5pPr marL="1828800" algn="l" rtl="0" fontAlgn="base">
              <a:spcBef>
                <a:spcPct val="0"/>
              </a:spcBef>
              <a:spcAft>
                <a:spcPct val="0"/>
              </a:spcAft>
              <a:defRPr sz="1400" b="1" kern="1200">
                <a:solidFill>
                  <a:srgbClr val="000000"/>
                </a:solidFill>
                <a:latin typeface="Arial" charset="0"/>
                <a:ea typeface="MS PGothic" pitchFamily="34" charset="-128"/>
                <a:cs typeface="Arial" charset="0"/>
              </a:defRPr>
            </a:lvl5pPr>
            <a:lvl6pPr marL="2286000" algn="l" defTabSz="914400" rtl="0" eaLnBrk="1" latinLnBrk="0" hangingPunct="1">
              <a:defRPr sz="1400" b="1" kern="1200">
                <a:solidFill>
                  <a:srgbClr val="000000"/>
                </a:solidFill>
                <a:latin typeface="Arial" charset="0"/>
                <a:ea typeface="MS PGothic" pitchFamily="34" charset="-128"/>
                <a:cs typeface="Arial" charset="0"/>
              </a:defRPr>
            </a:lvl6pPr>
            <a:lvl7pPr marL="2743200" algn="l" defTabSz="914400" rtl="0" eaLnBrk="1" latinLnBrk="0" hangingPunct="1">
              <a:defRPr sz="1400" b="1" kern="1200">
                <a:solidFill>
                  <a:srgbClr val="000000"/>
                </a:solidFill>
                <a:latin typeface="Arial" charset="0"/>
                <a:ea typeface="MS PGothic" pitchFamily="34" charset="-128"/>
                <a:cs typeface="Arial" charset="0"/>
              </a:defRPr>
            </a:lvl7pPr>
            <a:lvl8pPr marL="3200400" algn="l" defTabSz="914400" rtl="0" eaLnBrk="1" latinLnBrk="0" hangingPunct="1">
              <a:defRPr sz="1400" b="1" kern="1200">
                <a:solidFill>
                  <a:srgbClr val="000000"/>
                </a:solidFill>
                <a:latin typeface="Arial" charset="0"/>
                <a:ea typeface="MS PGothic" pitchFamily="34" charset="-128"/>
                <a:cs typeface="Arial" charset="0"/>
              </a:defRPr>
            </a:lvl8pPr>
            <a:lvl9pPr marL="3657600" algn="l" defTabSz="914400" rtl="0" eaLnBrk="1" latinLnBrk="0" hangingPunct="1">
              <a:defRPr sz="1400" b="1" kern="1200">
                <a:solidFill>
                  <a:srgbClr val="000000"/>
                </a:solidFill>
                <a:latin typeface="Arial" charset="0"/>
                <a:ea typeface="MS PGothic" pitchFamily="34" charset="-128"/>
                <a:cs typeface="Arial" charset="0"/>
              </a:defRPr>
            </a:lvl9pPr>
          </a:lstStyle>
          <a:p>
            <a:pPr marL="0" indent="0">
              <a:buFont typeface="Wingdings" pitchFamily="2" charset="2"/>
              <a:buNone/>
              <a:defRPr/>
            </a:pPr>
            <a:r>
              <a:rPr lang="en-GB" b="0" dirty="0">
                <a:latin typeface="Lucida Console" panose="020B0609040504020204" pitchFamily="49" charset="0"/>
              </a:rPr>
              <a:t>i=*(unsigned int*) AHB_GPIO_BASE;	//read a value from the peripheral</a:t>
            </a:r>
          </a:p>
        </p:txBody>
      </p:sp>
    </p:spTree>
    <p:extLst>
      <p:ext uri="{BB962C8B-B14F-4D97-AF65-F5344CB8AC3E}">
        <p14:creationId xmlns:p14="http://schemas.microsoft.com/office/powerpoint/2010/main" val="15378262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Calling a C Function from Assembly</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GB" dirty="0"/>
              <a:t>When a C function is called from an assembly file, the following areas should be checked:</a:t>
            </a:r>
            <a:endParaRPr lang="en-US" altLang="en-US" dirty="0">
              <a:ea typeface="ＭＳ Ｐゴシック" panose="020B0600070205080204" pitchFamily="34" charset="-128"/>
            </a:endParaRPr>
          </a:p>
          <a:p>
            <a:pPr lvl="1"/>
            <a:r>
              <a:rPr lang="en-IN" altLang="en-US" dirty="0">
                <a:ea typeface="ＭＳ Ｐゴシック" panose="020B0600070205080204" pitchFamily="34" charset="-128"/>
              </a:rPr>
              <a:t>Register R0, R1, R2, R3, R12, and LR could be changed; hence, it is better to save them to the stack.</a:t>
            </a:r>
          </a:p>
          <a:p>
            <a:pPr lvl="1"/>
            <a:r>
              <a:rPr lang="en-IN" altLang="en-US" dirty="0">
                <a:ea typeface="ＭＳ Ｐゴシック" panose="020B0600070205080204" pitchFamily="34" charset="-128"/>
              </a:rPr>
              <a:t>The value of SP should be aligned to a double-word address boundary.</a:t>
            </a:r>
          </a:p>
          <a:p>
            <a:pPr lvl="1"/>
            <a:r>
              <a:rPr lang="en-IN" altLang="en-US" dirty="0">
                <a:ea typeface="ＭＳ Ｐゴシック" panose="020B0600070205080204" pitchFamily="34" charset="-128"/>
              </a:rPr>
              <a:t>Input parameters have to be stored in the correct registers; for example, registers R0 to R3 can be used for passing four parameters.</a:t>
            </a:r>
          </a:p>
          <a:p>
            <a:pPr lvl="1"/>
            <a:r>
              <a:rPr lang="en-IN" altLang="en-US" dirty="0">
                <a:ea typeface="ＭＳ Ｐゴシック" panose="020B0600070205080204" pitchFamily="34" charset="-128"/>
              </a:rPr>
              <a:t>The return value is usually stored in R0.</a:t>
            </a: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30341924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Calling a C Function from Assembly</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GB" dirty="0"/>
              <a:t>ISR can be written in either assembly or C language; for example, in C:</a:t>
            </a:r>
          </a:p>
          <a:p>
            <a:endParaRPr lang="en-GB" altLang="en-US" dirty="0">
              <a:ea typeface="ＭＳ Ｐゴシック" panose="020B0600070205080204" pitchFamily="34" charset="-128"/>
            </a:endParaRPr>
          </a:p>
          <a:p>
            <a:endParaRPr lang="en-GB" altLang="en-US" dirty="0">
              <a:ea typeface="ＭＳ Ｐゴシック" panose="020B0600070205080204" pitchFamily="34" charset="-128"/>
            </a:endParaRPr>
          </a:p>
          <a:p>
            <a:endParaRPr lang="en-GB" altLang="en-US" dirty="0">
              <a:ea typeface="ＭＳ Ｐゴシック" panose="020B0600070205080204" pitchFamily="34" charset="-128"/>
            </a:endParaRPr>
          </a:p>
          <a:p>
            <a:r>
              <a:rPr lang="en-GB" dirty="0"/>
              <a:t>Call a C function from the assembly code; for example:</a:t>
            </a:r>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a:p>
            <a:pPr lvl="1"/>
            <a:endParaRPr lang="en-US" altLang="en-US" dirty="0">
              <a:ea typeface="ＭＳ Ｐゴシック" panose="020B0600070205080204" pitchFamily="34" charset="-128"/>
            </a:endParaRPr>
          </a:p>
          <a:p>
            <a:pPr marL="231775" lvl="1" indent="0">
              <a:buNone/>
            </a:pPr>
            <a:endParaRPr lang="en-US" altLang="en-US" dirty="0">
              <a:ea typeface="ＭＳ Ｐゴシック" panose="020B0600070205080204" pitchFamily="34" charset="-128"/>
            </a:endParaRPr>
          </a:p>
          <a:p>
            <a:pPr lvl="1"/>
            <a:endParaRPr lang="en-US" altLang="en-US" dirty="0">
              <a:ea typeface="ＭＳ Ｐゴシック" panose="020B0600070205080204" pitchFamily="34" charset="-128"/>
            </a:endParaRPr>
          </a:p>
          <a:p>
            <a:pPr lvl="1"/>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354ED648-E830-4F70-B9E3-43982B0746B6}"/>
              </a:ext>
            </a:extLst>
          </p:cNvPr>
          <p:cNvSpPr/>
          <p:nvPr/>
        </p:nvSpPr>
        <p:spPr bwMode="auto">
          <a:xfrm>
            <a:off x="492125" y="2206173"/>
            <a:ext cx="10817988" cy="1219200"/>
          </a:xfrm>
          <a:prstGeom prst="rect">
            <a:avLst/>
          </a:prstGeom>
          <a:solidFill>
            <a:schemeClr val="accent5">
              <a:lumMod val="20000"/>
              <a:lumOff val="80000"/>
            </a:schemeClr>
          </a:solidFill>
          <a:ln w="127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horz" wrap="none" lIns="360000" tIns="45720" rIns="36000" bIns="45720" numCol="1" spcCol="0" rtlCol="0" fromWordArt="0" anchor="ctr" anchorCtr="0" forceAA="0" compatLnSpc="1">
            <a:prstTxWarp prst="textNoShape">
              <a:avLst/>
            </a:prstTxWarp>
            <a:noAutofit/>
          </a:bodyPr>
          <a:lstStyle>
            <a:defPPr>
              <a:defRPr lang="en-GB"/>
            </a:defPPr>
            <a:lvl1pPr algn="l" rtl="0" fontAlgn="base">
              <a:spcBef>
                <a:spcPct val="0"/>
              </a:spcBef>
              <a:spcAft>
                <a:spcPct val="0"/>
              </a:spcAft>
              <a:defRPr sz="1400" b="1" kern="1200">
                <a:solidFill>
                  <a:srgbClr val="000000"/>
                </a:solidFill>
                <a:latin typeface="Arial" charset="0"/>
                <a:ea typeface="MS PGothic" pitchFamily="34" charset="-128"/>
                <a:cs typeface="Arial" charset="0"/>
              </a:defRPr>
            </a:lvl1pPr>
            <a:lvl2pPr marL="457200" algn="l" rtl="0" fontAlgn="base">
              <a:spcBef>
                <a:spcPct val="0"/>
              </a:spcBef>
              <a:spcAft>
                <a:spcPct val="0"/>
              </a:spcAft>
              <a:defRPr sz="1400" b="1" kern="1200">
                <a:solidFill>
                  <a:srgbClr val="000000"/>
                </a:solidFill>
                <a:latin typeface="Arial" charset="0"/>
                <a:ea typeface="MS PGothic" pitchFamily="34" charset="-128"/>
                <a:cs typeface="Arial" charset="0"/>
              </a:defRPr>
            </a:lvl2pPr>
            <a:lvl3pPr marL="914400" algn="l" rtl="0" fontAlgn="base">
              <a:spcBef>
                <a:spcPct val="0"/>
              </a:spcBef>
              <a:spcAft>
                <a:spcPct val="0"/>
              </a:spcAft>
              <a:defRPr sz="1400" b="1" kern="1200">
                <a:solidFill>
                  <a:srgbClr val="000000"/>
                </a:solidFill>
                <a:latin typeface="Arial" charset="0"/>
                <a:ea typeface="MS PGothic" pitchFamily="34" charset="-128"/>
                <a:cs typeface="Arial" charset="0"/>
              </a:defRPr>
            </a:lvl3pPr>
            <a:lvl4pPr marL="1371600" algn="l" rtl="0" fontAlgn="base">
              <a:spcBef>
                <a:spcPct val="0"/>
              </a:spcBef>
              <a:spcAft>
                <a:spcPct val="0"/>
              </a:spcAft>
              <a:defRPr sz="1400" b="1" kern="1200">
                <a:solidFill>
                  <a:srgbClr val="000000"/>
                </a:solidFill>
                <a:latin typeface="Arial" charset="0"/>
                <a:ea typeface="MS PGothic" pitchFamily="34" charset="-128"/>
                <a:cs typeface="Arial" charset="0"/>
              </a:defRPr>
            </a:lvl4pPr>
            <a:lvl5pPr marL="1828800" algn="l" rtl="0" fontAlgn="base">
              <a:spcBef>
                <a:spcPct val="0"/>
              </a:spcBef>
              <a:spcAft>
                <a:spcPct val="0"/>
              </a:spcAft>
              <a:defRPr sz="1400" b="1" kern="1200">
                <a:solidFill>
                  <a:srgbClr val="000000"/>
                </a:solidFill>
                <a:latin typeface="Arial" charset="0"/>
                <a:ea typeface="MS PGothic" pitchFamily="34" charset="-128"/>
                <a:cs typeface="Arial" charset="0"/>
              </a:defRPr>
            </a:lvl5pPr>
            <a:lvl6pPr marL="2286000" algn="l" defTabSz="914400" rtl="0" eaLnBrk="1" latinLnBrk="0" hangingPunct="1">
              <a:defRPr sz="1400" b="1" kern="1200">
                <a:solidFill>
                  <a:srgbClr val="000000"/>
                </a:solidFill>
                <a:latin typeface="Arial" charset="0"/>
                <a:ea typeface="MS PGothic" pitchFamily="34" charset="-128"/>
                <a:cs typeface="Arial" charset="0"/>
              </a:defRPr>
            </a:lvl6pPr>
            <a:lvl7pPr marL="2743200" algn="l" defTabSz="914400" rtl="0" eaLnBrk="1" latinLnBrk="0" hangingPunct="1">
              <a:defRPr sz="1400" b="1" kern="1200">
                <a:solidFill>
                  <a:srgbClr val="000000"/>
                </a:solidFill>
                <a:latin typeface="Arial" charset="0"/>
                <a:ea typeface="MS PGothic" pitchFamily="34" charset="-128"/>
                <a:cs typeface="Arial" charset="0"/>
              </a:defRPr>
            </a:lvl7pPr>
            <a:lvl8pPr marL="3200400" algn="l" defTabSz="914400" rtl="0" eaLnBrk="1" latinLnBrk="0" hangingPunct="1">
              <a:defRPr sz="1400" b="1" kern="1200">
                <a:solidFill>
                  <a:srgbClr val="000000"/>
                </a:solidFill>
                <a:latin typeface="Arial" charset="0"/>
                <a:ea typeface="MS PGothic" pitchFamily="34" charset="-128"/>
                <a:cs typeface="Arial" charset="0"/>
              </a:defRPr>
            </a:lvl8pPr>
            <a:lvl9pPr marL="3657600" algn="l" defTabSz="914400" rtl="0" eaLnBrk="1" latinLnBrk="0" hangingPunct="1">
              <a:defRPr sz="1400" b="1" kern="1200">
                <a:solidFill>
                  <a:srgbClr val="000000"/>
                </a:solidFill>
                <a:latin typeface="Arial" charset="0"/>
                <a:ea typeface="MS PGothic" pitchFamily="34" charset="-128"/>
                <a:cs typeface="Arial" charset="0"/>
              </a:defRPr>
            </a:lvl9pPr>
          </a:lstStyle>
          <a:p>
            <a:pPr marL="0" indent="0">
              <a:buFont typeface="Wingdings" pitchFamily="2" charset="2"/>
              <a:buNone/>
              <a:defRPr/>
            </a:pPr>
            <a:r>
              <a:rPr lang="en-GB" b="0" dirty="0">
                <a:latin typeface="Lucida Console" panose="020B0609040504020204" pitchFamily="49" charset="0"/>
              </a:rPr>
              <a:t>void UART_ISR() {</a:t>
            </a:r>
          </a:p>
          <a:p>
            <a:pPr marL="0" indent="0">
              <a:buFont typeface="Wingdings" pitchFamily="2" charset="2"/>
              <a:buNone/>
              <a:defRPr/>
            </a:pPr>
            <a:r>
              <a:rPr lang="en-GB" b="0" dirty="0">
                <a:latin typeface="Lucida Console" panose="020B0609040504020204" pitchFamily="49" charset="0"/>
              </a:rPr>
              <a:t>	char c;</a:t>
            </a:r>
          </a:p>
          <a:p>
            <a:pPr marL="0" indent="0">
              <a:buFont typeface="Wingdings" pitchFamily="2" charset="2"/>
              <a:buNone/>
              <a:defRPr/>
            </a:pPr>
            <a:r>
              <a:rPr lang="en-GB" b="0" dirty="0">
                <a:latin typeface="Lucida Console" panose="020B0609040504020204" pitchFamily="49" charset="0"/>
              </a:rPr>
              <a:t>	c=*(char*) AHB_UART_BASE;		//read a character from UART</a:t>
            </a:r>
          </a:p>
          <a:p>
            <a:pPr marL="0" indent="0">
              <a:buFont typeface="Wingdings" pitchFamily="2" charset="2"/>
              <a:buNone/>
              <a:defRPr/>
            </a:pPr>
            <a:r>
              <a:rPr lang="en-GB" b="0" dirty="0">
                <a:latin typeface="Lucida Console" panose="020B0609040504020204" pitchFamily="49" charset="0"/>
              </a:rPr>
              <a:t>	…</a:t>
            </a:r>
          </a:p>
          <a:p>
            <a:pPr marL="0" indent="0">
              <a:buFont typeface="Wingdings" pitchFamily="2" charset="2"/>
              <a:buNone/>
              <a:defRPr/>
            </a:pPr>
            <a:r>
              <a:rPr lang="en-GB" b="0" dirty="0">
                <a:latin typeface="Lucida Console" panose="020B0609040504020204" pitchFamily="49" charset="0"/>
              </a:rPr>
              <a:t>} </a:t>
            </a:r>
          </a:p>
        </p:txBody>
      </p:sp>
      <p:sp>
        <p:nvSpPr>
          <p:cNvPr id="6" name="Rectangle 5">
            <a:extLst>
              <a:ext uri="{FF2B5EF4-FFF2-40B4-BE49-F238E27FC236}">
                <a16:creationId xmlns:a16="http://schemas.microsoft.com/office/drawing/2014/main" id="{553875C4-D207-4D18-9426-1CA3A816339F}"/>
              </a:ext>
            </a:extLst>
          </p:cNvPr>
          <p:cNvSpPr/>
          <p:nvPr/>
        </p:nvSpPr>
        <p:spPr bwMode="auto">
          <a:xfrm>
            <a:off x="492125" y="4187371"/>
            <a:ext cx="10817988" cy="1865086"/>
          </a:xfrm>
          <a:prstGeom prst="rect">
            <a:avLst/>
          </a:prstGeom>
          <a:solidFill>
            <a:schemeClr val="accent5">
              <a:lumMod val="20000"/>
              <a:lumOff val="80000"/>
            </a:schemeClr>
          </a:solidFill>
          <a:ln w="127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horz" wrap="none" lIns="360000" tIns="45720" rIns="36000" bIns="45720" numCol="1" spcCol="0" rtlCol="0" fromWordArt="0" anchor="ctr" anchorCtr="0" forceAA="0" compatLnSpc="1">
            <a:prstTxWarp prst="textNoShape">
              <a:avLst/>
            </a:prstTxWarp>
            <a:noAutofit/>
          </a:bodyPr>
          <a:lstStyle>
            <a:defPPr>
              <a:defRPr lang="en-GB"/>
            </a:defPPr>
            <a:lvl1pPr algn="l" rtl="0" fontAlgn="base">
              <a:spcBef>
                <a:spcPct val="0"/>
              </a:spcBef>
              <a:spcAft>
                <a:spcPct val="0"/>
              </a:spcAft>
              <a:defRPr sz="1400" b="1" kern="1200">
                <a:solidFill>
                  <a:srgbClr val="000000"/>
                </a:solidFill>
                <a:latin typeface="Arial" charset="0"/>
                <a:ea typeface="MS PGothic" pitchFamily="34" charset="-128"/>
                <a:cs typeface="Arial" charset="0"/>
              </a:defRPr>
            </a:lvl1pPr>
            <a:lvl2pPr marL="457200" algn="l" rtl="0" fontAlgn="base">
              <a:spcBef>
                <a:spcPct val="0"/>
              </a:spcBef>
              <a:spcAft>
                <a:spcPct val="0"/>
              </a:spcAft>
              <a:defRPr sz="1400" b="1" kern="1200">
                <a:solidFill>
                  <a:srgbClr val="000000"/>
                </a:solidFill>
                <a:latin typeface="Arial" charset="0"/>
                <a:ea typeface="MS PGothic" pitchFamily="34" charset="-128"/>
                <a:cs typeface="Arial" charset="0"/>
              </a:defRPr>
            </a:lvl2pPr>
            <a:lvl3pPr marL="914400" algn="l" rtl="0" fontAlgn="base">
              <a:spcBef>
                <a:spcPct val="0"/>
              </a:spcBef>
              <a:spcAft>
                <a:spcPct val="0"/>
              </a:spcAft>
              <a:defRPr sz="1400" b="1" kern="1200">
                <a:solidFill>
                  <a:srgbClr val="000000"/>
                </a:solidFill>
                <a:latin typeface="Arial" charset="0"/>
                <a:ea typeface="MS PGothic" pitchFamily="34" charset="-128"/>
                <a:cs typeface="Arial" charset="0"/>
              </a:defRPr>
            </a:lvl3pPr>
            <a:lvl4pPr marL="1371600" algn="l" rtl="0" fontAlgn="base">
              <a:spcBef>
                <a:spcPct val="0"/>
              </a:spcBef>
              <a:spcAft>
                <a:spcPct val="0"/>
              </a:spcAft>
              <a:defRPr sz="1400" b="1" kern="1200">
                <a:solidFill>
                  <a:srgbClr val="000000"/>
                </a:solidFill>
                <a:latin typeface="Arial" charset="0"/>
                <a:ea typeface="MS PGothic" pitchFamily="34" charset="-128"/>
                <a:cs typeface="Arial" charset="0"/>
              </a:defRPr>
            </a:lvl4pPr>
            <a:lvl5pPr marL="1828800" algn="l" rtl="0" fontAlgn="base">
              <a:spcBef>
                <a:spcPct val="0"/>
              </a:spcBef>
              <a:spcAft>
                <a:spcPct val="0"/>
              </a:spcAft>
              <a:defRPr sz="1400" b="1" kern="1200">
                <a:solidFill>
                  <a:srgbClr val="000000"/>
                </a:solidFill>
                <a:latin typeface="Arial" charset="0"/>
                <a:ea typeface="MS PGothic" pitchFamily="34" charset="-128"/>
                <a:cs typeface="Arial" charset="0"/>
              </a:defRPr>
            </a:lvl5pPr>
            <a:lvl6pPr marL="2286000" algn="l" defTabSz="914400" rtl="0" eaLnBrk="1" latinLnBrk="0" hangingPunct="1">
              <a:defRPr sz="1400" b="1" kern="1200">
                <a:solidFill>
                  <a:srgbClr val="000000"/>
                </a:solidFill>
                <a:latin typeface="Arial" charset="0"/>
                <a:ea typeface="MS PGothic" pitchFamily="34" charset="-128"/>
                <a:cs typeface="Arial" charset="0"/>
              </a:defRPr>
            </a:lvl6pPr>
            <a:lvl7pPr marL="2743200" algn="l" defTabSz="914400" rtl="0" eaLnBrk="1" latinLnBrk="0" hangingPunct="1">
              <a:defRPr sz="1400" b="1" kern="1200">
                <a:solidFill>
                  <a:srgbClr val="000000"/>
                </a:solidFill>
                <a:latin typeface="Arial" charset="0"/>
                <a:ea typeface="MS PGothic" pitchFamily="34" charset="-128"/>
                <a:cs typeface="Arial" charset="0"/>
              </a:defRPr>
            </a:lvl7pPr>
            <a:lvl8pPr marL="3200400" algn="l" defTabSz="914400" rtl="0" eaLnBrk="1" latinLnBrk="0" hangingPunct="1">
              <a:defRPr sz="1400" b="1" kern="1200">
                <a:solidFill>
                  <a:srgbClr val="000000"/>
                </a:solidFill>
                <a:latin typeface="Arial" charset="0"/>
                <a:ea typeface="MS PGothic" pitchFamily="34" charset="-128"/>
                <a:cs typeface="Arial" charset="0"/>
              </a:defRPr>
            </a:lvl8pPr>
            <a:lvl9pPr marL="3657600" algn="l" defTabSz="914400" rtl="0" eaLnBrk="1" latinLnBrk="0" hangingPunct="1">
              <a:defRPr sz="1400" b="1" kern="1200">
                <a:solidFill>
                  <a:srgbClr val="000000"/>
                </a:solidFill>
                <a:latin typeface="Arial" charset="0"/>
                <a:ea typeface="MS PGothic" pitchFamily="34" charset="-128"/>
                <a:cs typeface="Arial" charset="0"/>
              </a:defRPr>
            </a:lvl9pPr>
          </a:lstStyle>
          <a:p>
            <a:pPr marL="0" indent="0">
              <a:buFont typeface="Wingdings" pitchFamily="2" charset="2"/>
              <a:buNone/>
              <a:defRPr/>
            </a:pPr>
            <a:r>
              <a:rPr lang="en-GB" b="0" dirty="0">
                <a:latin typeface="Lucida Console" panose="020B0609040504020204" pitchFamily="49" charset="0"/>
              </a:rPr>
              <a:t>UART_Handler    	PROC</a:t>
            </a:r>
          </a:p>
          <a:p>
            <a:pPr marL="0" indent="0">
              <a:buFont typeface="Wingdings" pitchFamily="2" charset="2"/>
              <a:buNone/>
              <a:defRPr/>
            </a:pPr>
            <a:r>
              <a:rPr lang="en-GB" b="0" dirty="0">
                <a:latin typeface="Lucida Console" panose="020B0609040504020204" pitchFamily="49" charset="0"/>
              </a:rPr>
              <a:t>                	EXPORT UART_Handler	// label name in assembly</a:t>
            </a:r>
          </a:p>
          <a:p>
            <a:pPr marL="0" indent="0">
              <a:buFont typeface="Wingdings" pitchFamily="2" charset="2"/>
              <a:buNone/>
              <a:defRPr/>
            </a:pPr>
            <a:r>
              <a:rPr lang="en-GB" b="0" dirty="0">
                <a:latin typeface="Lucida Console" panose="020B0609040504020204" pitchFamily="49" charset="0"/>
              </a:rPr>
              <a:t>		IMPORT UART_ISR		// function name in C</a:t>
            </a:r>
          </a:p>
          <a:p>
            <a:pPr marL="0" indent="0">
              <a:buFont typeface="Wingdings" pitchFamily="2" charset="2"/>
              <a:buNone/>
              <a:defRPr/>
            </a:pPr>
            <a:r>
              <a:rPr lang="en-GB" b="0" dirty="0">
                <a:latin typeface="Lucida Console" panose="020B0609040504020204" pitchFamily="49" charset="0"/>
              </a:rPr>
              <a:t>               	PUSH    {R0,R1,R2,LR}	// context saving</a:t>
            </a:r>
          </a:p>
          <a:p>
            <a:pPr marL="0" indent="0">
              <a:buFont typeface="Wingdings" pitchFamily="2" charset="2"/>
              <a:buNone/>
              <a:defRPr/>
            </a:pPr>
            <a:r>
              <a:rPr lang="en-GB" b="0" dirty="0">
                <a:latin typeface="Lucida Console" panose="020B0609040504020204" pitchFamily="49" charset="0"/>
              </a:rPr>
              <a:t>		BL UART_ISR		// branch to ISR written in C</a:t>
            </a:r>
          </a:p>
          <a:p>
            <a:pPr marL="0" indent="0">
              <a:buFont typeface="Wingdings" pitchFamily="2" charset="2"/>
              <a:buNone/>
              <a:defRPr/>
            </a:pPr>
            <a:r>
              <a:rPr lang="en-GB" b="0" dirty="0">
                <a:latin typeface="Lucida Console" panose="020B0609040504020204" pitchFamily="49" charset="0"/>
              </a:rPr>
              <a:t>               	POP     {R0,R1,R2,PC}	// context restoring</a:t>
            </a:r>
          </a:p>
          <a:p>
            <a:pPr marL="0" indent="0">
              <a:buFont typeface="Wingdings" pitchFamily="2" charset="2"/>
              <a:buNone/>
              <a:defRPr/>
            </a:pPr>
            <a:r>
              <a:rPr lang="en-GB" b="0" dirty="0">
                <a:latin typeface="Lucida Console" panose="020B0609040504020204" pitchFamily="49" charset="0"/>
              </a:rPr>
              <a:t>                	ENDP</a:t>
            </a:r>
          </a:p>
        </p:txBody>
      </p:sp>
    </p:spTree>
    <p:extLst>
      <p:ext uri="{BB962C8B-B14F-4D97-AF65-F5344CB8AC3E}">
        <p14:creationId xmlns:p14="http://schemas.microsoft.com/office/powerpoint/2010/main" val="3601284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Calling an Assembly Function from C</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GB" dirty="0"/>
              <a:t>When calling an assembly function from C code, the following areas should be checked:</a:t>
            </a:r>
            <a:endParaRPr lang="en-US" altLang="en-US" dirty="0">
              <a:ea typeface="ＭＳ Ｐゴシック" panose="020B0600070205080204" pitchFamily="34" charset="-128"/>
            </a:endParaRPr>
          </a:p>
          <a:p>
            <a:pPr lvl="1"/>
            <a:r>
              <a:rPr lang="en-IN" altLang="en-US" dirty="0">
                <a:ea typeface="ＭＳ Ｐゴシック" panose="020B0600070205080204" pitchFamily="34" charset="-128"/>
              </a:rPr>
              <a:t>If registers R4 to R11 need to be changed, they have to be stacked and restored in the assembly function.</a:t>
            </a:r>
          </a:p>
          <a:p>
            <a:pPr lvl="1"/>
            <a:r>
              <a:rPr lang="en-IN" altLang="en-US" dirty="0">
                <a:ea typeface="ＭＳ Ｐゴシック" panose="020B0600070205080204" pitchFamily="34" charset="-128"/>
              </a:rPr>
              <a:t>If another function is called inside the assembly function, the LR register needs to be saved on the stack and used for return.</a:t>
            </a:r>
          </a:p>
          <a:p>
            <a:pPr lvl="1"/>
            <a:r>
              <a:rPr lang="en-IN" altLang="en-US" dirty="0">
                <a:ea typeface="ＭＳ Ｐゴシック" panose="020B0600070205080204" pitchFamily="34" charset="-128"/>
              </a:rPr>
              <a:t>The function return value is normally stored in R0.</a:t>
            </a: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5857209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Calling an Assembly Function from C</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323990"/>
            <a:ext cx="11180763" cy="4086225"/>
          </a:xfrm>
        </p:spPr>
        <p:txBody>
          <a:bodyPr wrap="square" numCol="1" anchor="t" anchorCtr="0" compatLnSpc="1">
            <a:prstTxWarp prst="textNoShape">
              <a:avLst/>
            </a:prstTxWarp>
          </a:bodyPr>
          <a:lstStyle/>
          <a:p>
            <a:r>
              <a:rPr lang="en-GB" dirty="0"/>
              <a:t>Write a function in assembly:</a:t>
            </a:r>
          </a:p>
          <a:p>
            <a:endParaRPr lang="en-GB" altLang="en-US" dirty="0">
              <a:ea typeface="ＭＳ Ｐゴシック" panose="020B0600070205080204" pitchFamily="34" charset="-128"/>
            </a:endParaRPr>
          </a:p>
          <a:p>
            <a:endParaRPr lang="en-GB" altLang="en-US" dirty="0">
              <a:ea typeface="ＭＳ Ｐゴシック" panose="020B0600070205080204" pitchFamily="34" charset="-128"/>
            </a:endParaRPr>
          </a:p>
          <a:p>
            <a:endParaRPr lang="en-GB" altLang="en-US" dirty="0">
              <a:ea typeface="ＭＳ Ｐゴシック" panose="020B0600070205080204" pitchFamily="34" charset="-128"/>
            </a:endParaRPr>
          </a:p>
          <a:p>
            <a:r>
              <a:rPr lang="en-GB" dirty="0"/>
              <a:t>Calling an assembly function in C:</a:t>
            </a:r>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62CBC1C5-C82F-4FBF-B835-374B09154BBB}"/>
              </a:ext>
            </a:extLst>
          </p:cNvPr>
          <p:cNvSpPr/>
          <p:nvPr/>
        </p:nvSpPr>
        <p:spPr bwMode="auto">
          <a:xfrm>
            <a:off x="673512" y="1690725"/>
            <a:ext cx="10817988" cy="1676400"/>
          </a:xfrm>
          <a:prstGeom prst="rect">
            <a:avLst/>
          </a:prstGeom>
          <a:solidFill>
            <a:schemeClr val="accent5">
              <a:lumMod val="20000"/>
              <a:lumOff val="80000"/>
            </a:schemeClr>
          </a:solidFill>
          <a:ln w="127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horz" wrap="none" lIns="360000" tIns="45720" rIns="36000" bIns="45720" numCol="1" spcCol="0" rtlCol="0" fromWordArt="0" anchor="ctr" anchorCtr="0" forceAA="0" compatLnSpc="1">
            <a:prstTxWarp prst="textNoShape">
              <a:avLst/>
            </a:prstTxWarp>
            <a:noAutofit/>
          </a:bodyPr>
          <a:lstStyle>
            <a:defPPr>
              <a:defRPr lang="en-GB"/>
            </a:defPPr>
            <a:lvl1pPr algn="l" rtl="0" fontAlgn="base">
              <a:spcBef>
                <a:spcPct val="0"/>
              </a:spcBef>
              <a:spcAft>
                <a:spcPct val="0"/>
              </a:spcAft>
              <a:defRPr sz="1400" b="1" kern="1200">
                <a:solidFill>
                  <a:srgbClr val="000000"/>
                </a:solidFill>
                <a:latin typeface="Arial" charset="0"/>
                <a:ea typeface="MS PGothic" pitchFamily="34" charset="-128"/>
                <a:cs typeface="Arial" charset="0"/>
              </a:defRPr>
            </a:lvl1pPr>
            <a:lvl2pPr marL="457200" algn="l" rtl="0" fontAlgn="base">
              <a:spcBef>
                <a:spcPct val="0"/>
              </a:spcBef>
              <a:spcAft>
                <a:spcPct val="0"/>
              </a:spcAft>
              <a:defRPr sz="1400" b="1" kern="1200">
                <a:solidFill>
                  <a:srgbClr val="000000"/>
                </a:solidFill>
                <a:latin typeface="Arial" charset="0"/>
                <a:ea typeface="MS PGothic" pitchFamily="34" charset="-128"/>
                <a:cs typeface="Arial" charset="0"/>
              </a:defRPr>
            </a:lvl2pPr>
            <a:lvl3pPr marL="914400" algn="l" rtl="0" fontAlgn="base">
              <a:spcBef>
                <a:spcPct val="0"/>
              </a:spcBef>
              <a:spcAft>
                <a:spcPct val="0"/>
              </a:spcAft>
              <a:defRPr sz="1400" b="1" kern="1200">
                <a:solidFill>
                  <a:srgbClr val="000000"/>
                </a:solidFill>
                <a:latin typeface="Arial" charset="0"/>
                <a:ea typeface="MS PGothic" pitchFamily="34" charset="-128"/>
                <a:cs typeface="Arial" charset="0"/>
              </a:defRPr>
            </a:lvl3pPr>
            <a:lvl4pPr marL="1371600" algn="l" rtl="0" fontAlgn="base">
              <a:spcBef>
                <a:spcPct val="0"/>
              </a:spcBef>
              <a:spcAft>
                <a:spcPct val="0"/>
              </a:spcAft>
              <a:defRPr sz="1400" b="1" kern="1200">
                <a:solidFill>
                  <a:srgbClr val="000000"/>
                </a:solidFill>
                <a:latin typeface="Arial" charset="0"/>
                <a:ea typeface="MS PGothic" pitchFamily="34" charset="-128"/>
                <a:cs typeface="Arial" charset="0"/>
              </a:defRPr>
            </a:lvl4pPr>
            <a:lvl5pPr marL="1828800" algn="l" rtl="0" fontAlgn="base">
              <a:spcBef>
                <a:spcPct val="0"/>
              </a:spcBef>
              <a:spcAft>
                <a:spcPct val="0"/>
              </a:spcAft>
              <a:defRPr sz="1400" b="1" kern="1200">
                <a:solidFill>
                  <a:srgbClr val="000000"/>
                </a:solidFill>
                <a:latin typeface="Arial" charset="0"/>
                <a:ea typeface="MS PGothic" pitchFamily="34" charset="-128"/>
                <a:cs typeface="Arial" charset="0"/>
              </a:defRPr>
            </a:lvl5pPr>
            <a:lvl6pPr marL="2286000" algn="l" defTabSz="914400" rtl="0" eaLnBrk="1" latinLnBrk="0" hangingPunct="1">
              <a:defRPr sz="1400" b="1" kern="1200">
                <a:solidFill>
                  <a:srgbClr val="000000"/>
                </a:solidFill>
                <a:latin typeface="Arial" charset="0"/>
                <a:ea typeface="MS PGothic" pitchFamily="34" charset="-128"/>
                <a:cs typeface="Arial" charset="0"/>
              </a:defRPr>
            </a:lvl6pPr>
            <a:lvl7pPr marL="2743200" algn="l" defTabSz="914400" rtl="0" eaLnBrk="1" latinLnBrk="0" hangingPunct="1">
              <a:defRPr sz="1400" b="1" kern="1200">
                <a:solidFill>
                  <a:srgbClr val="000000"/>
                </a:solidFill>
                <a:latin typeface="Arial" charset="0"/>
                <a:ea typeface="MS PGothic" pitchFamily="34" charset="-128"/>
                <a:cs typeface="Arial" charset="0"/>
              </a:defRPr>
            </a:lvl7pPr>
            <a:lvl8pPr marL="3200400" algn="l" defTabSz="914400" rtl="0" eaLnBrk="1" latinLnBrk="0" hangingPunct="1">
              <a:defRPr sz="1400" b="1" kern="1200">
                <a:solidFill>
                  <a:srgbClr val="000000"/>
                </a:solidFill>
                <a:latin typeface="Arial" charset="0"/>
                <a:ea typeface="MS PGothic" pitchFamily="34" charset="-128"/>
                <a:cs typeface="Arial" charset="0"/>
              </a:defRPr>
            </a:lvl8pPr>
            <a:lvl9pPr marL="3657600" algn="l" defTabSz="914400" rtl="0" eaLnBrk="1" latinLnBrk="0" hangingPunct="1">
              <a:defRPr sz="1400" b="1" kern="1200">
                <a:solidFill>
                  <a:srgbClr val="000000"/>
                </a:solidFill>
                <a:latin typeface="Arial" charset="0"/>
                <a:ea typeface="MS PGothic" pitchFamily="34" charset="-128"/>
                <a:cs typeface="Arial" charset="0"/>
              </a:defRPr>
            </a:lvl9pPr>
          </a:lstStyle>
          <a:p>
            <a:pPr marL="0" indent="0">
              <a:buFont typeface="Wingdings" pitchFamily="2" charset="2"/>
              <a:buNone/>
              <a:defRPr/>
            </a:pPr>
            <a:r>
              <a:rPr lang="pt-BR" b="0">
                <a:latin typeface="Lucida Console" panose="020B0609040504020204" pitchFamily="49" charset="0"/>
              </a:rPr>
              <a:t>		EXPORT add_asm	</a:t>
            </a:r>
          </a:p>
          <a:p>
            <a:pPr marL="0" indent="0">
              <a:buFont typeface="Wingdings" pitchFamily="2" charset="2"/>
              <a:buNone/>
              <a:defRPr/>
            </a:pPr>
            <a:r>
              <a:rPr lang="pt-BR" b="0">
                <a:latin typeface="Lucida Console" panose="020B0609040504020204" pitchFamily="49" charset="0"/>
              </a:rPr>
              <a:t>add_asm    	FUNCTION</a:t>
            </a:r>
          </a:p>
          <a:p>
            <a:pPr marL="0" indent="0">
              <a:buFont typeface="Wingdings" pitchFamily="2" charset="2"/>
              <a:buNone/>
              <a:defRPr/>
            </a:pPr>
            <a:r>
              <a:rPr lang="pt-BR" b="0">
                <a:latin typeface="Lucida Console" panose="020B0609040504020204" pitchFamily="49" charset="0"/>
              </a:rPr>
              <a:t>                	ADDS	R0, R0, R1</a:t>
            </a:r>
          </a:p>
          <a:p>
            <a:pPr marL="0" indent="0">
              <a:buFont typeface="Wingdings" pitchFamily="2" charset="2"/>
              <a:buNone/>
              <a:defRPr/>
            </a:pPr>
            <a:r>
              <a:rPr lang="pt-BR" b="0">
                <a:latin typeface="Lucida Console" panose="020B0609040504020204" pitchFamily="49" charset="0"/>
              </a:rPr>
              <a:t>                	ADDS	R0, R0, R2</a:t>
            </a:r>
          </a:p>
          <a:p>
            <a:pPr marL="0" indent="0">
              <a:buFont typeface="Wingdings" pitchFamily="2" charset="2"/>
              <a:buNone/>
              <a:defRPr/>
            </a:pPr>
            <a:r>
              <a:rPr lang="pt-BR" b="0">
                <a:latin typeface="Lucida Console" panose="020B0609040504020204" pitchFamily="49" charset="0"/>
              </a:rPr>
              <a:t>                	ADDS	R0, R0, R3</a:t>
            </a:r>
          </a:p>
          <a:p>
            <a:pPr marL="0" indent="0">
              <a:buFont typeface="Wingdings" pitchFamily="2" charset="2"/>
              <a:buNone/>
              <a:defRPr/>
            </a:pPr>
            <a:r>
              <a:rPr lang="pt-BR" b="0">
                <a:latin typeface="Lucida Console" panose="020B0609040504020204" pitchFamily="49" charset="0"/>
              </a:rPr>
              <a:t>		BX 	LR		; result is returned in R0</a:t>
            </a:r>
          </a:p>
          <a:p>
            <a:pPr marL="0" indent="0">
              <a:buFont typeface="Wingdings" pitchFamily="2" charset="2"/>
              <a:buNone/>
              <a:defRPr/>
            </a:pPr>
            <a:r>
              <a:rPr lang="pt-BR" b="0">
                <a:latin typeface="Lucida Console" panose="020B0609040504020204" pitchFamily="49" charset="0"/>
              </a:rPr>
              <a:t>                	ENDFUNC</a:t>
            </a:r>
          </a:p>
        </p:txBody>
      </p:sp>
      <p:sp>
        <p:nvSpPr>
          <p:cNvPr id="6" name="Rectangle 5">
            <a:extLst>
              <a:ext uri="{FF2B5EF4-FFF2-40B4-BE49-F238E27FC236}">
                <a16:creationId xmlns:a16="http://schemas.microsoft.com/office/drawing/2014/main" id="{EEA44B96-EAEC-496D-9192-9C1ECB147005}"/>
              </a:ext>
            </a:extLst>
          </p:cNvPr>
          <p:cNvSpPr/>
          <p:nvPr/>
        </p:nvSpPr>
        <p:spPr bwMode="auto">
          <a:xfrm>
            <a:off x="673512" y="3973801"/>
            <a:ext cx="10817988" cy="1516743"/>
          </a:xfrm>
          <a:prstGeom prst="rect">
            <a:avLst/>
          </a:prstGeom>
          <a:solidFill>
            <a:schemeClr val="accent5">
              <a:lumMod val="20000"/>
              <a:lumOff val="80000"/>
            </a:schemeClr>
          </a:solidFill>
          <a:ln w="127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horz" wrap="none" lIns="360000" tIns="45720" rIns="36000" bIns="45720" numCol="1" spcCol="0" rtlCol="0" fromWordArt="0" anchor="ctr" anchorCtr="0" forceAA="0" compatLnSpc="1">
            <a:prstTxWarp prst="textNoShape">
              <a:avLst/>
            </a:prstTxWarp>
            <a:noAutofit/>
          </a:bodyPr>
          <a:lstStyle>
            <a:defPPr>
              <a:defRPr lang="en-GB"/>
            </a:defPPr>
            <a:lvl1pPr algn="l" rtl="0" fontAlgn="base">
              <a:spcBef>
                <a:spcPct val="0"/>
              </a:spcBef>
              <a:spcAft>
                <a:spcPct val="0"/>
              </a:spcAft>
              <a:defRPr sz="1400" b="1" kern="1200">
                <a:solidFill>
                  <a:srgbClr val="000000"/>
                </a:solidFill>
                <a:latin typeface="Arial" charset="0"/>
                <a:ea typeface="MS PGothic" pitchFamily="34" charset="-128"/>
                <a:cs typeface="Arial" charset="0"/>
              </a:defRPr>
            </a:lvl1pPr>
            <a:lvl2pPr marL="457200" algn="l" rtl="0" fontAlgn="base">
              <a:spcBef>
                <a:spcPct val="0"/>
              </a:spcBef>
              <a:spcAft>
                <a:spcPct val="0"/>
              </a:spcAft>
              <a:defRPr sz="1400" b="1" kern="1200">
                <a:solidFill>
                  <a:srgbClr val="000000"/>
                </a:solidFill>
                <a:latin typeface="Arial" charset="0"/>
                <a:ea typeface="MS PGothic" pitchFamily="34" charset="-128"/>
                <a:cs typeface="Arial" charset="0"/>
              </a:defRPr>
            </a:lvl2pPr>
            <a:lvl3pPr marL="914400" algn="l" rtl="0" fontAlgn="base">
              <a:spcBef>
                <a:spcPct val="0"/>
              </a:spcBef>
              <a:spcAft>
                <a:spcPct val="0"/>
              </a:spcAft>
              <a:defRPr sz="1400" b="1" kern="1200">
                <a:solidFill>
                  <a:srgbClr val="000000"/>
                </a:solidFill>
                <a:latin typeface="Arial" charset="0"/>
                <a:ea typeface="MS PGothic" pitchFamily="34" charset="-128"/>
                <a:cs typeface="Arial" charset="0"/>
              </a:defRPr>
            </a:lvl3pPr>
            <a:lvl4pPr marL="1371600" algn="l" rtl="0" fontAlgn="base">
              <a:spcBef>
                <a:spcPct val="0"/>
              </a:spcBef>
              <a:spcAft>
                <a:spcPct val="0"/>
              </a:spcAft>
              <a:defRPr sz="1400" b="1" kern="1200">
                <a:solidFill>
                  <a:srgbClr val="000000"/>
                </a:solidFill>
                <a:latin typeface="Arial" charset="0"/>
                <a:ea typeface="MS PGothic" pitchFamily="34" charset="-128"/>
                <a:cs typeface="Arial" charset="0"/>
              </a:defRPr>
            </a:lvl4pPr>
            <a:lvl5pPr marL="1828800" algn="l" rtl="0" fontAlgn="base">
              <a:spcBef>
                <a:spcPct val="0"/>
              </a:spcBef>
              <a:spcAft>
                <a:spcPct val="0"/>
              </a:spcAft>
              <a:defRPr sz="1400" b="1" kern="1200">
                <a:solidFill>
                  <a:srgbClr val="000000"/>
                </a:solidFill>
                <a:latin typeface="Arial" charset="0"/>
                <a:ea typeface="MS PGothic" pitchFamily="34" charset="-128"/>
                <a:cs typeface="Arial" charset="0"/>
              </a:defRPr>
            </a:lvl5pPr>
            <a:lvl6pPr marL="2286000" algn="l" defTabSz="914400" rtl="0" eaLnBrk="1" latinLnBrk="0" hangingPunct="1">
              <a:defRPr sz="1400" b="1" kern="1200">
                <a:solidFill>
                  <a:srgbClr val="000000"/>
                </a:solidFill>
                <a:latin typeface="Arial" charset="0"/>
                <a:ea typeface="MS PGothic" pitchFamily="34" charset="-128"/>
                <a:cs typeface="Arial" charset="0"/>
              </a:defRPr>
            </a:lvl6pPr>
            <a:lvl7pPr marL="2743200" algn="l" defTabSz="914400" rtl="0" eaLnBrk="1" latinLnBrk="0" hangingPunct="1">
              <a:defRPr sz="1400" b="1" kern="1200">
                <a:solidFill>
                  <a:srgbClr val="000000"/>
                </a:solidFill>
                <a:latin typeface="Arial" charset="0"/>
                <a:ea typeface="MS PGothic" pitchFamily="34" charset="-128"/>
                <a:cs typeface="Arial" charset="0"/>
              </a:defRPr>
            </a:lvl7pPr>
            <a:lvl8pPr marL="3200400" algn="l" defTabSz="914400" rtl="0" eaLnBrk="1" latinLnBrk="0" hangingPunct="1">
              <a:defRPr sz="1400" b="1" kern="1200">
                <a:solidFill>
                  <a:srgbClr val="000000"/>
                </a:solidFill>
                <a:latin typeface="Arial" charset="0"/>
                <a:ea typeface="MS PGothic" pitchFamily="34" charset="-128"/>
                <a:cs typeface="Arial" charset="0"/>
              </a:defRPr>
            </a:lvl8pPr>
            <a:lvl9pPr marL="3657600" algn="l" defTabSz="914400" rtl="0" eaLnBrk="1" latinLnBrk="0" hangingPunct="1">
              <a:defRPr sz="1400" b="1" kern="1200">
                <a:solidFill>
                  <a:srgbClr val="000000"/>
                </a:solidFill>
                <a:latin typeface="Arial" charset="0"/>
                <a:ea typeface="MS PGothic" pitchFamily="34" charset="-128"/>
                <a:cs typeface="Arial" charset="0"/>
              </a:defRPr>
            </a:lvl9pPr>
          </a:lstStyle>
          <a:p>
            <a:pPr marL="0" indent="0">
              <a:buFont typeface="Wingdings" pitchFamily="2" charset="2"/>
              <a:buNone/>
              <a:defRPr/>
            </a:pPr>
            <a:r>
              <a:rPr lang="pt-BR" b="0">
                <a:latin typeface="Lucida Console" panose="020B0609040504020204" pitchFamily="49" charset="0"/>
              </a:rPr>
              <a:t>external int  add_asm( int k1, int k2, int k3, int k4);</a:t>
            </a:r>
          </a:p>
          <a:p>
            <a:pPr marL="0" indent="0">
              <a:buFont typeface="Wingdings" pitchFamily="2" charset="2"/>
              <a:buNone/>
              <a:defRPr/>
            </a:pPr>
            <a:r>
              <a:rPr lang="pt-BR" b="0">
                <a:latin typeface="Lucida Console" panose="020B0609040504020204" pitchFamily="49" charset="0"/>
              </a:rPr>
              <a:t>void main {</a:t>
            </a:r>
          </a:p>
          <a:p>
            <a:pPr marL="0" indent="0">
              <a:buFont typeface="Wingdings" pitchFamily="2" charset="2"/>
              <a:buNone/>
              <a:defRPr/>
            </a:pPr>
            <a:r>
              <a:rPr lang="pt-BR" b="0">
                <a:latin typeface="Lucida Console" panose="020B0609040504020204" pitchFamily="49" charset="0"/>
              </a:rPr>
              <a:t>	int x;</a:t>
            </a:r>
          </a:p>
          <a:p>
            <a:pPr marL="0" indent="0">
              <a:buFont typeface="Wingdings" pitchFamily="2" charset="2"/>
              <a:buNone/>
              <a:defRPr/>
            </a:pPr>
            <a:r>
              <a:rPr lang="pt-BR" b="0">
                <a:latin typeface="Lucida Console" panose="020B0609040504020204" pitchFamily="49" charset="0"/>
              </a:rPr>
              <a:t>	x = add_asm (11,22,33,44);	// call assembly function</a:t>
            </a:r>
          </a:p>
          <a:p>
            <a:pPr marL="0" indent="0">
              <a:buFont typeface="Wingdings" pitchFamily="2" charset="2"/>
              <a:buNone/>
              <a:defRPr/>
            </a:pPr>
            <a:r>
              <a:rPr lang="pt-BR" b="0">
                <a:latin typeface="Lucida Console" panose="020B0609040504020204" pitchFamily="49" charset="0"/>
              </a:rPr>
              <a:t>	…</a:t>
            </a:r>
          </a:p>
          <a:p>
            <a:pPr marL="0" indent="0">
              <a:buFont typeface="Wingdings" pitchFamily="2" charset="2"/>
              <a:buNone/>
              <a:defRPr/>
            </a:pPr>
            <a:r>
              <a:rPr lang="pt-BR" b="0">
                <a:latin typeface="Lucida Console" panose="020B0609040504020204" pitchFamily="49" charset="0"/>
              </a:rPr>
              <a:t>} </a:t>
            </a:r>
          </a:p>
        </p:txBody>
      </p:sp>
    </p:spTree>
    <p:extLst>
      <p:ext uri="{BB962C8B-B14F-4D97-AF65-F5344CB8AC3E}">
        <p14:creationId xmlns:p14="http://schemas.microsoft.com/office/powerpoint/2010/main" val="24698869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Embedded Assembly</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GB" dirty="0"/>
              <a:t>The embedded assembler allows a developer to write assembly functions inside C files:</a:t>
            </a:r>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E01BC1AD-3EF1-4EA9-8DF2-204B8378169E}"/>
              </a:ext>
            </a:extLst>
          </p:cNvPr>
          <p:cNvSpPr/>
          <p:nvPr/>
        </p:nvSpPr>
        <p:spPr bwMode="auto">
          <a:xfrm>
            <a:off x="788906" y="2514600"/>
            <a:ext cx="10817988" cy="3352799"/>
          </a:xfrm>
          <a:prstGeom prst="rect">
            <a:avLst/>
          </a:prstGeom>
          <a:solidFill>
            <a:schemeClr val="accent5">
              <a:lumMod val="20000"/>
              <a:lumOff val="80000"/>
            </a:schemeClr>
          </a:solidFill>
          <a:ln w="127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horz" wrap="none" lIns="360000" tIns="45720" rIns="36000" bIns="45720" numCol="1" spcCol="0" rtlCol="0" fromWordArt="0" anchor="ctr" anchorCtr="0" forceAA="0" compatLnSpc="1">
            <a:prstTxWarp prst="textNoShape">
              <a:avLst/>
            </a:prstTxWarp>
            <a:noAutofit/>
          </a:bodyPr>
          <a:lstStyle>
            <a:defPPr>
              <a:defRPr lang="en-GB"/>
            </a:defPPr>
            <a:lvl1pPr algn="l" rtl="0" fontAlgn="base">
              <a:spcBef>
                <a:spcPct val="0"/>
              </a:spcBef>
              <a:spcAft>
                <a:spcPct val="0"/>
              </a:spcAft>
              <a:defRPr sz="1400" b="1" kern="1200">
                <a:solidFill>
                  <a:srgbClr val="000000"/>
                </a:solidFill>
                <a:latin typeface="Arial" charset="0"/>
                <a:ea typeface="MS PGothic" pitchFamily="34" charset="-128"/>
                <a:cs typeface="Arial" charset="0"/>
              </a:defRPr>
            </a:lvl1pPr>
            <a:lvl2pPr marL="457200" algn="l" rtl="0" fontAlgn="base">
              <a:spcBef>
                <a:spcPct val="0"/>
              </a:spcBef>
              <a:spcAft>
                <a:spcPct val="0"/>
              </a:spcAft>
              <a:defRPr sz="1400" b="1" kern="1200">
                <a:solidFill>
                  <a:srgbClr val="000000"/>
                </a:solidFill>
                <a:latin typeface="Arial" charset="0"/>
                <a:ea typeface="MS PGothic" pitchFamily="34" charset="-128"/>
                <a:cs typeface="Arial" charset="0"/>
              </a:defRPr>
            </a:lvl2pPr>
            <a:lvl3pPr marL="914400" algn="l" rtl="0" fontAlgn="base">
              <a:spcBef>
                <a:spcPct val="0"/>
              </a:spcBef>
              <a:spcAft>
                <a:spcPct val="0"/>
              </a:spcAft>
              <a:defRPr sz="1400" b="1" kern="1200">
                <a:solidFill>
                  <a:srgbClr val="000000"/>
                </a:solidFill>
                <a:latin typeface="Arial" charset="0"/>
                <a:ea typeface="MS PGothic" pitchFamily="34" charset="-128"/>
                <a:cs typeface="Arial" charset="0"/>
              </a:defRPr>
            </a:lvl3pPr>
            <a:lvl4pPr marL="1371600" algn="l" rtl="0" fontAlgn="base">
              <a:spcBef>
                <a:spcPct val="0"/>
              </a:spcBef>
              <a:spcAft>
                <a:spcPct val="0"/>
              </a:spcAft>
              <a:defRPr sz="1400" b="1" kern="1200">
                <a:solidFill>
                  <a:srgbClr val="000000"/>
                </a:solidFill>
                <a:latin typeface="Arial" charset="0"/>
                <a:ea typeface="MS PGothic" pitchFamily="34" charset="-128"/>
                <a:cs typeface="Arial" charset="0"/>
              </a:defRPr>
            </a:lvl4pPr>
            <a:lvl5pPr marL="1828800" algn="l" rtl="0" fontAlgn="base">
              <a:spcBef>
                <a:spcPct val="0"/>
              </a:spcBef>
              <a:spcAft>
                <a:spcPct val="0"/>
              </a:spcAft>
              <a:defRPr sz="1400" b="1" kern="1200">
                <a:solidFill>
                  <a:srgbClr val="000000"/>
                </a:solidFill>
                <a:latin typeface="Arial" charset="0"/>
                <a:ea typeface="MS PGothic" pitchFamily="34" charset="-128"/>
                <a:cs typeface="Arial" charset="0"/>
              </a:defRPr>
            </a:lvl5pPr>
            <a:lvl6pPr marL="2286000" algn="l" defTabSz="914400" rtl="0" eaLnBrk="1" latinLnBrk="0" hangingPunct="1">
              <a:defRPr sz="1400" b="1" kern="1200">
                <a:solidFill>
                  <a:srgbClr val="000000"/>
                </a:solidFill>
                <a:latin typeface="Arial" charset="0"/>
                <a:ea typeface="MS PGothic" pitchFamily="34" charset="-128"/>
                <a:cs typeface="Arial" charset="0"/>
              </a:defRPr>
            </a:lvl6pPr>
            <a:lvl7pPr marL="2743200" algn="l" defTabSz="914400" rtl="0" eaLnBrk="1" latinLnBrk="0" hangingPunct="1">
              <a:defRPr sz="1400" b="1" kern="1200">
                <a:solidFill>
                  <a:srgbClr val="000000"/>
                </a:solidFill>
                <a:latin typeface="Arial" charset="0"/>
                <a:ea typeface="MS PGothic" pitchFamily="34" charset="-128"/>
                <a:cs typeface="Arial" charset="0"/>
              </a:defRPr>
            </a:lvl7pPr>
            <a:lvl8pPr marL="3200400" algn="l" defTabSz="914400" rtl="0" eaLnBrk="1" latinLnBrk="0" hangingPunct="1">
              <a:defRPr sz="1400" b="1" kern="1200">
                <a:solidFill>
                  <a:srgbClr val="000000"/>
                </a:solidFill>
                <a:latin typeface="Arial" charset="0"/>
                <a:ea typeface="MS PGothic" pitchFamily="34" charset="-128"/>
                <a:cs typeface="Arial" charset="0"/>
              </a:defRPr>
            </a:lvl8pPr>
            <a:lvl9pPr marL="3657600" algn="l" defTabSz="914400" rtl="0" eaLnBrk="1" latinLnBrk="0" hangingPunct="1">
              <a:defRPr sz="1400" b="1" kern="1200">
                <a:solidFill>
                  <a:srgbClr val="000000"/>
                </a:solidFill>
                <a:latin typeface="Arial" charset="0"/>
                <a:ea typeface="MS PGothic" pitchFamily="34" charset="-128"/>
                <a:cs typeface="Arial" charset="0"/>
              </a:defRPr>
            </a:lvl9pPr>
          </a:lstStyle>
          <a:p>
            <a:pPr marL="0" indent="0">
              <a:buFont typeface="Wingdings" pitchFamily="2" charset="2"/>
              <a:buNone/>
              <a:defRPr/>
            </a:pPr>
            <a:r>
              <a:rPr lang="en-GB" b="0" dirty="0">
                <a:latin typeface="Lucida Console" panose="020B0609040504020204" pitchFamily="49" charset="0"/>
              </a:rPr>
              <a:t>_asm int  add_asm(  int k1, int k2, int k3, int k4) {</a:t>
            </a:r>
          </a:p>
          <a:p>
            <a:pPr marL="0" indent="0">
              <a:buFont typeface="Wingdings" pitchFamily="2" charset="2"/>
              <a:buNone/>
              <a:defRPr/>
            </a:pPr>
            <a:endParaRPr lang="en-GB" b="0" dirty="0">
              <a:latin typeface="Lucida Console" panose="020B0609040504020204" pitchFamily="49" charset="0"/>
            </a:endParaRPr>
          </a:p>
          <a:p>
            <a:pPr marL="0" indent="0">
              <a:buFont typeface="Wingdings" pitchFamily="2" charset="2"/>
              <a:buNone/>
              <a:defRPr/>
            </a:pPr>
            <a:r>
              <a:rPr lang="en-GB" b="0" dirty="0">
                <a:latin typeface="Lucida Console" panose="020B0609040504020204" pitchFamily="49" charset="0"/>
              </a:rPr>
              <a:t>		ADDS	R0, R0, R1</a:t>
            </a:r>
          </a:p>
          <a:p>
            <a:pPr marL="0" indent="0">
              <a:buFont typeface="Wingdings" pitchFamily="2" charset="2"/>
              <a:buNone/>
              <a:defRPr/>
            </a:pPr>
            <a:r>
              <a:rPr lang="en-GB" b="0" dirty="0">
                <a:latin typeface="Lucida Console" panose="020B0609040504020204" pitchFamily="49" charset="0"/>
              </a:rPr>
              <a:t>                	ADDS	R0, R0, R2</a:t>
            </a:r>
          </a:p>
          <a:p>
            <a:pPr marL="0" indent="0">
              <a:buFont typeface="Wingdings" pitchFamily="2" charset="2"/>
              <a:buNone/>
              <a:defRPr/>
            </a:pPr>
            <a:r>
              <a:rPr lang="en-GB" b="0" dirty="0">
                <a:latin typeface="Lucida Console" panose="020B0609040504020204" pitchFamily="49" charset="0"/>
              </a:rPr>
              <a:t>                	ADDS	R0, R0, R3</a:t>
            </a:r>
          </a:p>
          <a:p>
            <a:pPr marL="0" indent="0">
              <a:buFont typeface="Wingdings" pitchFamily="2" charset="2"/>
              <a:buNone/>
              <a:defRPr/>
            </a:pPr>
            <a:r>
              <a:rPr lang="en-GB" b="0" dirty="0">
                <a:latin typeface="Lucida Console" panose="020B0609040504020204" pitchFamily="49" charset="0"/>
              </a:rPr>
              <a:t>		BX 	LR		                	</a:t>
            </a:r>
          </a:p>
          <a:p>
            <a:pPr marL="0" indent="0">
              <a:buFont typeface="Wingdings" pitchFamily="2" charset="2"/>
              <a:buNone/>
              <a:defRPr/>
            </a:pPr>
            <a:r>
              <a:rPr lang="en-GB" b="0" dirty="0">
                <a:latin typeface="Lucida Console" panose="020B0609040504020204" pitchFamily="49" charset="0"/>
              </a:rPr>
              <a:t>}</a:t>
            </a:r>
          </a:p>
          <a:p>
            <a:pPr marL="0" indent="0">
              <a:buFont typeface="Wingdings" pitchFamily="2" charset="2"/>
              <a:buNone/>
              <a:defRPr/>
            </a:pPr>
            <a:endParaRPr lang="en-GB" b="0" dirty="0">
              <a:latin typeface="Lucida Console" panose="020B0609040504020204" pitchFamily="49" charset="0"/>
            </a:endParaRPr>
          </a:p>
          <a:p>
            <a:pPr marL="0" indent="0">
              <a:buFont typeface="Wingdings" pitchFamily="2" charset="2"/>
              <a:buNone/>
              <a:defRPr/>
            </a:pPr>
            <a:r>
              <a:rPr lang="en-GB" b="0" dirty="0">
                <a:latin typeface="Lucida Console" panose="020B0609040504020204" pitchFamily="49" charset="0"/>
              </a:rPr>
              <a:t>void main {</a:t>
            </a:r>
          </a:p>
          <a:p>
            <a:pPr marL="0" indent="0">
              <a:buFont typeface="Wingdings" pitchFamily="2" charset="2"/>
              <a:buNone/>
              <a:defRPr/>
            </a:pPr>
            <a:r>
              <a:rPr lang="en-GB" b="0" dirty="0">
                <a:latin typeface="Lucida Console" panose="020B0609040504020204" pitchFamily="49" charset="0"/>
              </a:rPr>
              <a:t>	int x;</a:t>
            </a:r>
          </a:p>
          <a:p>
            <a:pPr marL="0" indent="0">
              <a:buFont typeface="Wingdings" pitchFamily="2" charset="2"/>
              <a:buNone/>
              <a:defRPr/>
            </a:pPr>
            <a:r>
              <a:rPr lang="en-GB" b="0" dirty="0">
                <a:latin typeface="Lucida Console" panose="020B0609040504020204" pitchFamily="49" charset="0"/>
              </a:rPr>
              <a:t>	x = add_asm (11,22,33,44);	// call assembly function</a:t>
            </a:r>
          </a:p>
          <a:p>
            <a:pPr marL="0" indent="0">
              <a:buFont typeface="Wingdings" pitchFamily="2" charset="2"/>
              <a:buNone/>
              <a:defRPr/>
            </a:pPr>
            <a:r>
              <a:rPr lang="en-GB" b="0" dirty="0">
                <a:latin typeface="Lucida Console" panose="020B0609040504020204" pitchFamily="49" charset="0"/>
              </a:rPr>
              <a:t>	…</a:t>
            </a:r>
          </a:p>
          <a:p>
            <a:pPr marL="0" indent="0">
              <a:buFont typeface="Wingdings" pitchFamily="2" charset="2"/>
              <a:buNone/>
              <a:defRPr/>
            </a:pPr>
            <a:r>
              <a:rPr lang="en-GB" b="0" dirty="0">
                <a:latin typeface="Lucida Console" panose="020B0609040504020204" pitchFamily="49" charset="0"/>
              </a:rPr>
              <a:t>} </a:t>
            </a:r>
          </a:p>
        </p:txBody>
      </p:sp>
    </p:spTree>
    <p:extLst>
      <p:ext uri="{BB962C8B-B14F-4D97-AF65-F5344CB8AC3E}">
        <p14:creationId xmlns:p14="http://schemas.microsoft.com/office/powerpoint/2010/main" val="3825970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Building a System on a Chip (SoC)</a:t>
            </a:r>
            <a:endParaRPr lang="en-US" dirty="0"/>
          </a:p>
        </p:txBody>
      </p:sp>
      <p:sp>
        <p:nvSpPr>
          <p:cNvPr id="6" name="Rectangle 5">
            <a:extLst>
              <a:ext uri="{FF2B5EF4-FFF2-40B4-BE49-F238E27FC236}">
                <a16:creationId xmlns:a16="http://schemas.microsoft.com/office/drawing/2014/main" id="{D2391E65-05CE-46FB-8CAB-6790BA7D4147}"/>
              </a:ext>
            </a:extLst>
          </p:cNvPr>
          <p:cNvSpPr/>
          <p:nvPr/>
        </p:nvSpPr>
        <p:spPr bwMode="auto">
          <a:xfrm>
            <a:off x="6341172" y="3438865"/>
            <a:ext cx="4183015" cy="993775"/>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dirty="0">
              <a:cs typeface="Arial" charset="0"/>
            </a:endParaRPr>
          </a:p>
        </p:txBody>
      </p:sp>
      <p:sp>
        <p:nvSpPr>
          <p:cNvPr id="7" name="Rectangle 6">
            <a:extLst>
              <a:ext uri="{FF2B5EF4-FFF2-40B4-BE49-F238E27FC236}">
                <a16:creationId xmlns:a16="http://schemas.microsoft.com/office/drawing/2014/main" id="{48FD92CE-A9C9-447A-B8C0-8FA2F0A5ECF1}"/>
              </a:ext>
            </a:extLst>
          </p:cNvPr>
          <p:cNvSpPr/>
          <p:nvPr/>
        </p:nvSpPr>
        <p:spPr bwMode="auto">
          <a:xfrm>
            <a:off x="6491396" y="3999252"/>
            <a:ext cx="1127743" cy="347663"/>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US" altLang="zh-CN" sz="1000" dirty="0">
                <a:cs typeface="Arial" charset="0"/>
              </a:rPr>
              <a:t>Memory</a:t>
            </a:r>
            <a:endParaRPr lang="en-GB" sz="1000" dirty="0">
              <a:cs typeface="Arial" charset="0"/>
            </a:endParaRPr>
          </a:p>
        </p:txBody>
      </p:sp>
      <p:sp>
        <p:nvSpPr>
          <p:cNvPr id="8" name="Rectangle 7">
            <a:extLst>
              <a:ext uri="{FF2B5EF4-FFF2-40B4-BE49-F238E27FC236}">
                <a16:creationId xmlns:a16="http://schemas.microsoft.com/office/drawing/2014/main" id="{41F38B3B-E0DD-4A25-BA4B-382902D9762B}"/>
              </a:ext>
            </a:extLst>
          </p:cNvPr>
          <p:cNvSpPr/>
          <p:nvPr/>
        </p:nvSpPr>
        <p:spPr bwMode="auto">
          <a:xfrm>
            <a:off x="7911126" y="3999252"/>
            <a:ext cx="1127742" cy="347663"/>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dirty="0">
                <a:cs typeface="Arial" charset="0"/>
              </a:rPr>
              <a:t>VGA</a:t>
            </a:r>
          </a:p>
          <a:p>
            <a:pPr algn="ctr">
              <a:defRPr/>
            </a:pPr>
            <a:r>
              <a:rPr lang="en-GB" sz="1000" dirty="0">
                <a:cs typeface="Arial" charset="0"/>
              </a:rPr>
              <a:t>Peripheral</a:t>
            </a:r>
          </a:p>
        </p:txBody>
      </p:sp>
      <p:sp>
        <p:nvSpPr>
          <p:cNvPr id="9" name="Rectangle 8">
            <a:extLst>
              <a:ext uri="{FF2B5EF4-FFF2-40B4-BE49-F238E27FC236}">
                <a16:creationId xmlns:a16="http://schemas.microsoft.com/office/drawing/2014/main" id="{ABDBE612-D415-4987-B073-DDD824E101C1}"/>
              </a:ext>
            </a:extLst>
          </p:cNvPr>
          <p:cNvSpPr/>
          <p:nvPr/>
        </p:nvSpPr>
        <p:spPr bwMode="auto">
          <a:xfrm>
            <a:off x="9286421" y="3999252"/>
            <a:ext cx="1125627" cy="347663"/>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dirty="0">
                <a:cs typeface="Arial" charset="0"/>
              </a:rPr>
              <a:t>UART</a:t>
            </a:r>
          </a:p>
          <a:p>
            <a:pPr algn="ctr">
              <a:defRPr/>
            </a:pPr>
            <a:r>
              <a:rPr lang="en-GB" sz="1000" dirty="0">
                <a:cs typeface="Arial" charset="0"/>
              </a:rPr>
              <a:t>Peripheral</a:t>
            </a:r>
          </a:p>
        </p:txBody>
      </p:sp>
      <p:sp>
        <p:nvSpPr>
          <p:cNvPr id="10" name="Rectangle 9">
            <a:extLst>
              <a:ext uri="{FF2B5EF4-FFF2-40B4-BE49-F238E27FC236}">
                <a16:creationId xmlns:a16="http://schemas.microsoft.com/office/drawing/2014/main" id="{1EC97AEF-2674-4839-B17F-A0FE80A09DA6}"/>
              </a:ext>
            </a:extLst>
          </p:cNvPr>
          <p:cNvSpPr/>
          <p:nvPr/>
        </p:nvSpPr>
        <p:spPr bwMode="auto">
          <a:xfrm>
            <a:off x="6491396" y="3524589"/>
            <a:ext cx="1127743" cy="347662"/>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dirty="0">
                <a:cs typeface="Arial" charset="0"/>
              </a:rPr>
              <a:t>Timer</a:t>
            </a:r>
          </a:p>
          <a:p>
            <a:pPr algn="ctr">
              <a:defRPr/>
            </a:pPr>
            <a:r>
              <a:rPr lang="en-GB" sz="1000" dirty="0">
                <a:cs typeface="Arial" charset="0"/>
              </a:rPr>
              <a:t>Peripheral</a:t>
            </a:r>
          </a:p>
        </p:txBody>
      </p:sp>
      <p:sp>
        <p:nvSpPr>
          <p:cNvPr id="11" name="Rectangle 10">
            <a:extLst>
              <a:ext uri="{FF2B5EF4-FFF2-40B4-BE49-F238E27FC236}">
                <a16:creationId xmlns:a16="http://schemas.microsoft.com/office/drawing/2014/main" id="{A4C709B7-157C-4E4A-8E89-DD8C8F765C33}"/>
              </a:ext>
            </a:extLst>
          </p:cNvPr>
          <p:cNvSpPr/>
          <p:nvPr/>
        </p:nvSpPr>
        <p:spPr bwMode="auto">
          <a:xfrm>
            <a:off x="7900545" y="3524589"/>
            <a:ext cx="1127743" cy="347662"/>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dirty="0">
                <a:cs typeface="Arial" charset="0"/>
              </a:rPr>
              <a:t>GPIO</a:t>
            </a:r>
          </a:p>
          <a:p>
            <a:pPr algn="ctr">
              <a:defRPr/>
            </a:pPr>
            <a:r>
              <a:rPr lang="en-GB" sz="1000" dirty="0">
                <a:cs typeface="Arial" charset="0"/>
              </a:rPr>
              <a:t>Peripheral</a:t>
            </a:r>
          </a:p>
        </p:txBody>
      </p:sp>
      <p:sp>
        <p:nvSpPr>
          <p:cNvPr id="12" name="Rectangle 11">
            <a:extLst>
              <a:ext uri="{FF2B5EF4-FFF2-40B4-BE49-F238E27FC236}">
                <a16:creationId xmlns:a16="http://schemas.microsoft.com/office/drawing/2014/main" id="{D6A0A8E9-BC1A-4B7A-8DA6-3F354CE1184D}"/>
              </a:ext>
            </a:extLst>
          </p:cNvPr>
          <p:cNvSpPr/>
          <p:nvPr/>
        </p:nvSpPr>
        <p:spPr bwMode="auto">
          <a:xfrm>
            <a:off x="9269495" y="3524589"/>
            <a:ext cx="1127742" cy="347662"/>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dirty="0">
                <a:cs typeface="Arial" charset="0"/>
              </a:rPr>
              <a:t>7-Segment</a:t>
            </a:r>
          </a:p>
          <a:p>
            <a:pPr algn="ctr">
              <a:defRPr/>
            </a:pPr>
            <a:r>
              <a:rPr lang="en-GB" sz="1000" dirty="0">
                <a:cs typeface="Arial" charset="0"/>
              </a:rPr>
              <a:t>Peripheral</a:t>
            </a:r>
          </a:p>
        </p:txBody>
      </p:sp>
      <p:sp>
        <p:nvSpPr>
          <p:cNvPr id="13" name="Rectangle 12">
            <a:extLst>
              <a:ext uri="{FF2B5EF4-FFF2-40B4-BE49-F238E27FC236}">
                <a16:creationId xmlns:a16="http://schemas.microsoft.com/office/drawing/2014/main" id="{6E698EC3-542A-4D8D-B8F5-96A4B603403D}"/>
              </a:ext>
            </a:extLst>
          </p:cNvPr>
          <p:cNvSpPr/>
          <p:nvPr/>
        </p:nvSpPr>
        <p:spPr bwMode="auto">
          <a:xfrm>
            <a:off x="2888121" y="2916577"/>
            <a:ext cx="2786561" cy="265113"/>
          </a:xfrm>
          <a:prstGeom prst="rect">
            <a:avLst/>
          </a:prstGeom>
          <a:solidFill>
            <a:schemeClr val="accent1">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200" dirty="0">
                <a:cs typeface="Arial" charset="0"/>
              </a:rPr>
              <a:t>Arm CMSIS-Core</a:t>
            </a:r>
          </a:p>
        </p:txBody>
      </p:sp>
      <p:sp>
        <p:nvSpPr>
          <p:cNvPr id="14" name="Rectangle 13">
            <a:extLst>
              <a:ext uri="{FF2B5EF4-FFF2-40B4-BE49-F238E27FC236}">
                <a16:creationId xmlns:a16="http://schemas.microsoft.com/office/drawing/2014/main" id="{818ACA34-BA5D-423A-B187-B56EE134E62D}"/>
              </a:ext>
            </a:extLst>
          </p:cNvPr>
          <p:cNvSpPr/>
          <p:nvPr/>
        </p:nvSpPr>
        <p:spPr bwMode="auto">
          <a:xfrm>
            <a:off x="2888121" y="2335551"/>
            <a:ext cx="7636066" cy="300038"/>
          </a:xfrm>
          <a:prstGeom prst="rect">
            <a:avLst/>
          </a:prstGeom>
          <a:solidFill>
            <a:schemeClr val="accent3">
              <a:lumMod val="40000"/>
              <a:lumOff val="6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200" dirty="0">
                <a:cs typeface="Arial" charset="0"/>
              </a:rPr>
              <a:t>Application Programming Interface (API)</a:t>
            </a:r>
          </a:p>
        </p:txBody>
      </p:sp>
      <p:sp>
        <p:nvSpPr>
          <p:cNvPr id="15" name="Rectangle 14">
            <a:extLst>
              <a:ext uri="{FF2B5EF4-FFF2-40B4-BE49-F238E27FC236}">
                <a16:creationId xmlns:a16="http://schemas.microsoft.com/office/drawing/2014/main" id="{847A7AC6-F8E7-4F70-A44C-0135D86DD994}"/>
              </a:ext>
            </a:extLst>
          </p:cNvPr>
          <p:cNvSpPr/>
          <p:nvPr/>
        </p:nvSpPr>
        <p:spPr bwMode="auto">
          <a:xfrm>
            <a:off x="2888121" y="1703727"/>
            <a:ext cx="7636066" cy="347663"/>
          </a:xfrm>
          <a:prstGeom prst="rect">
            <a:avLst/>
          </a:prstGeom>
          <a:solidFill>
            <a:schemeClr val="accent2">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200" dirty="0">
                <a:cs typeface="Arial" charset="0"/>
              </a:rPr>
              <a:t>Application Design (e.g., Game)</a:t>
            </a:r>
          </a:p>
        </p:txBody>
      </p:sp>
      <p:sp>
        <p:nvSpPr>
          <p:cNvPr id="16" name="Rectangle 15">
            <a:extLst>
              <a:ext uri="{FF2B5EF4-FFF2-40B4-BE49-F238E27FC236}">
                <a16:creationId xmlns:a16="http://schemas.microsoft.com/office/drawing/2014/main" id="{3D1E0324-0573-4AED-99B1-E236BF547F0E}"/>
              </a:ext>
            </a:extLst>
          </p:cNvPr>
          <p:cNvSpPr/>
          <p:nvPr/>
        </p:nvSpPr>
        <p:spPr bwMode="auto">
          <a:xfrm>
            <a:off x="2888122" y="3438865"/>
            <a:ext cx="2803487" cy="993775"/>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dirty="0">
                <a:cs typeface="Arial" charset="0"/>
              </a:rPr>
              <a:t>Arm Cortex-M0</a:t>
            </a:r>
          </a:p>
          <a:p>
            <a:pPr algn="ctr">
              <a:defRPr/>
            </a:pPr>
            <a:r>
              <a:rPr lang="en-GB" dirty="0">
                <a:cs typeface="Arial" charset="0"/>
              </a:rPr>
              <a:t>Processor</a:t>
            </a:r>
          </a:p>
        </p:txBody>
      </p:sp>
      <p:sp>
        <p:nvSpPr>
          <p:cNvPr id="17" name="Up-Down Arrow 34">
            <a:extLst>
              <a:ext uri="{FF2B5EF4-FFF2-40B4-BE49-F238E27FC236}">
                <a16:creationId xmlns:a16="http://schemas.microsoft.com/office/drawing/2014/main" id="{6C7F3216-BE5D-4F78-AE06-D4F0FCB90F95}"/>
              </a:ext>
            </a:extLst>
          </p:cNvPr>
          <p:cNvSpPr/>
          <p:nvPr/>
        </p:nvSpPr>
        <p:spPr bwMode="auto">
          <a:xfrm>
            <a:off x="4191479" y="3181690"/>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8" name="Up-Down Arrow 35">
            <a:extLst>
              <a:ext uri="{FF2B5EF4-FFF2-40B4-BE49-F238E27FC236}">
                <a16:creationId xmlns:a16="http://schemas.microsoft.com/office/drawing/2014/main" id="{7EFE355F-3ACE-4F14-BCB1-A0D1FFF3FF59}"/>
              </a:ext>
            </a:extLst>
          </p:cNvPr>
          <p:cNvSpPr/>
          <p:nvPr/>
        </p:nvSpPr>
        <p:spPr bwMode="auto">
          <a:xfrm>
            <a:off x="4191479" y="2638765"/>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dirty="0">
              <a:cs typeface="Arial" charset="0"/>
            </a:endParaRPr>
          </a:p>
        </p:txBody>
      </p:sp>
      <p:sp>
        <p:nvSpPr>
          <p:cNvPr id="19" name="Up-Down Arrow 36">
            <a:extLst>
              <a:ext uri="{FF2B5EF4-FFF2-40B4-BE49-F238E27FC236}">
                <a16:creationId xmlns:a16="http://schemas.microsoft.com/office/drawing/2014/main" id="{C6B761D9-E039-4749-8F98-D8183D5CB9E9}"/>
              </a:ext>
            </a:extLst>
          </p:cNvPr>
          <p:cNvSpPr/>
          <p:nvPr/>
        </p:nvSpPr>
        <p:spPr bwMode="auto">
          <a:xfrm>
            <a:off x="6603536" y="2057740"/>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dirty="0">
              <a:cs typeface="Arial" charset="0"/>
            </a:endParaRPr>
          </a:p>
        </p:txBody>
      </p:sp>
      <p:sp>
        <p:nvSpPr>
          <p:cNvPr id="20" name="TextBox 21">
            <a:extLst>
              <a:ext uri="{FF2B5EF4-FFF2-40B4-BE49-F238E27FC236}">
                <a16:creationId xmlns:a16="http://schemas.microsoft.com/office/drawing/2014/main" id="{AE258608-AB97-4A65-B8F0-D343FD2B25BF}"/>
              </a:ext>
            </a:extLst>
          </p:cNvPr>
          <p:cNvSpPr txBox="1">
            <a:spLocks noChangeArrowheads="1"/>
          </p:cNvSpPr>
          <p:nvPr/>
        </p:nvSpPr>
        <p:spPr bwMode="auto">
          <a:xfrm>
            <a:off x="516264" y="3759539"/>
            <a:ext cx="223432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Hardware design</a:t>
            </a:r>
          </a:p>
        </p:txBody>
      </p:sp>
      <p:sp>
        <p:nvSpPr>
          <p:cNvPr id="21" name="TextBox 22">
            <a:extLst>
              <a:ext uri="{FF2B5EF4-FFF2-40B4-BE49-F238E27FC236}">
                <a16:creationId xmlns:a16="http://schemas.microsoft.com/office/drawing/2014/main" id="{23DAB69C-8738-442E-83C2-B0549B2ED2E2}"/>
              </a:ext>
            </a:extLst>
          </p:cNvPr>
          <p:cNvSpPr txBox="1">
            <a:spLocks noChangeArrowheads="1"/>
          </p:cNvSpPr>
          <p:nvPr/>
        </p:nvSpPr>
        <p:spPr bwMode="auto">
          <a:xfrm>
            <a:off x="448557" y="2660535"/>
            <a:ext cx="23718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solidFill>
                  <a:schemeClr val="tx1"/>
                </a:solidFill>
              </a:rPr>
              <a:t>Software low-level drivers &amp; libraries programming </a:t>
            </a:r>
          </a:p>
        </p:txBody>
      </p:sp>
      <p:sp>
        <p:nvSpPr>
          <p:cNvPr id="22" name="TextBox 23">
            <a:extLst>
              <a:ext uri="{FF2B5EF4-FFF2-40B4-BE49-F238E27FC236}">
                <a16:creationId xmlns:a16="http://schemas.microsoft.com/office/drawing/2014/main" id="{C91EE07A-4478-4BDA-B7D1-DC16E080C816}"/>
              </a:ext>
            </a:extLst>
          </p:cNvPr>
          <p:cNvSpPr txBox="1">
            <a:spLocks noChangeArrowheads="1"/>
          </p:cNvSpPr>
          <p:nvPr/>
        </p:nvSpPr>
        <p:spPr bwMode="auto">
          <a:xfrm>
            <a:off x="516264" y="1591015"/>
            <a:ext cx="275905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solidFill>
                  <a:schemeClr val="tx1"/>
                </a:solidFill>
              </a:rPr>
              <a:t>Software high-level </a:t>
            </a:r>
          </a:p>
          <a:p>
            <a:pPr eaLnBrk="1" hangingPunct="1"/>
            <a:r>
              <a:rPr lang="en-GB" b="0" dirty="0">
                <a:solidFill>
                  <a:schemeClr val="tx1"/>
                </a:solidFill>
              </a:rPr>
              <a:t>application development</a:t>
            </a:r>
          </a:p>
        </p:txBody>
      </p:sp>
      <p:sp>
        <p:nvSpPr>
          <p:cNvPr id="23" name="Up Arrow 40">
            <a:extLst>
              <a:ext uri="{FF2B5EF4-FFF2-40B4-BE49-F238E27FC236}">
                <a16:creationId xmlns:a16="http://schemas.microsoft.com/office/drawing/2014/main" id="{73015C36-CA73-44DE-8B92-72A8B4374328}"/>
              </a:ext>
            </a:extLst>
          </p:cNvPr>
          <p:cNvSpPr/>
          <p:nvPr/>
        </p:nvSpPr>
        <p:spPr bwMode="auto">
          <a:xfrm>
            <a:off x="76169" y="1591015"/>
            <a:ext cx="372388" cy="2841625"/>
          </a:xfrm>
          <a:prstGeom prst="upArrow">
            <a:avLst/>
          </a:prstGeom>
          <a:solidFill>
            <a:schemeClr val="accent5">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4" name="Up-Down Arrow 41">
            <a:extLst>
              <a:ext uri="{FF2B5EF4-FFF2-40B4-BE49-F238E27FC236}">
                <a16:creationId xmlns:a16="http://schemas.microsoft.com/office/drawing/2014/main" id="{FC6A3425-61CD-4DA4-9EFC-6D4ACA730E88}"/>
              </a:ext>
            </a:extLst>
          </p:cNvPr>
          <p:cNvSpPr/>
          <p:nvPr/>
        </p:nvSpPr>
        <p:spPr bwMode="auto">
          <a:xfrm rot="5400000">
            <a:off x="5828540" y="3602507"/>
            <a:ext cx="358775" cy="666490"/>
          </a:xfrm>
          <a:prstGeom prst="upDownArrow">
            <a:avLst>
              <a:gd name="adj1" fmla="val 57296"/>
              <a:gd name="adj2" fmla="val 46826"/>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5" name="Rectangle 24">
            <a:extLst>
              <a:ext uri="{FF2B5EF4-FFF2-40B4-BE49-F238E27FC236}">
                <a16:creationId xmlns:a16="http://schemas.microsoft.com/office/drawing/2014/main" id="{1CDE6D3F-6480-47DE-A353-CB7A855EC25D}"/>
              </a:ext>
            </a:extLst>
          </p:cNvPr>
          <p:cNvSpPr/>
          <p:nvPr/>
        </p:nvSpPr>
        <p:spPr bwMode="auto">
          <a:xfrm>
            <a:off x="6341172" y="2916577"/>
            <a:ext cx="4183015" cy="265113"/>
          </a:xfrm>
          <a:prstGeom prst="rect">
            <a:avLst/>
          </a:prstGeom>
          <a:solidFill>
            <a:schemeClr val="accent1">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200" dirty="0">
                <a:cs typeface="Arial" charset="0"/>
              </a:rPr>
              <a:t>Peripheral Drivers</a:t>
            </a:r>
          </a:p>
        </p:txBody>
      </p:sp>
      <p:sp>
        <p:nvSpPr>
          <p:cNvPr id="26" name="Up-Down Arrow 43">
            <a:extLst>
              <a:ext uri="{FF2B5EF4-FFF2-40B4-BE49-F238E27FC236}">
                <a16:creationId xmlns:a16="http://schemas.microsoft.com/office/drawing/2014/main" id="{CF996767-B598-4815-B459-9C1509FA432B}"/>
              </a:ext>
            </a:extLst>
          </p:cNvPr>
          <p:cNvSpPr/>
          <p:nvPr/>
        </p:nvSpPr>
        <p:spPr bwMode="auto">
          <a:xfrm>
            <a:off x="8431622" y="3181690"/>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7" name="Up-Down Arrow 44">
            <a:extLst>
              <a:ext uri="{FF2B5EF4-FFF2-40B4-BE49-F238E27FC236}">
                <a16:creationId xmlns:a16="http://schemas.microsoft.com/office/drawing/2014/main" id="{57BB270A-0645-4B7F-BD45-591C15552D93}"/>
              </a:ext>
            </a:extLst>
          </p:cNvPr>
          <p:cNvSpPr/>
          <p:nvPr/>
        </p:nvSpPr>
        <p:spPr bwMode="auto">
          <a:xfrm>
            <a:off x="8431622" y="2638765"/>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dirty="0">
              <a:cs typeface="Arial" charset="0"/>
            </a:endParaRPr>
          </a:p>
        </p:txBody>
      </p:sp>
      <p:sp>
        <p:nvSpPr>
          <p:cNvPr id="28" name="TextBox 21">
            <a:extLst>
              <a:ext uri="{FF2B5EF4-FFF2-40B4-BE49-F238E27FC236}">
                <a16:creationId xmlns:a16="http://schemas.microsoft.com/office/drawing/2014/main" id="{D33E8F41-6AF7-484E-A131-5878C50B3C96}"/>
              </a:ext>
            </a:extLst>
          </p:cNvPr>
          <p:cNvSpPr txBox="1">
            <a:spLocks noChangeArrowheads="1"/>
          </p:cNvSpPr>
          <p:nvPr/>
        </p:nvSpPr>
        <p:spPr bwMode="auto">
          <a:xfrm>
            <a:off x="5774734" y="3815015"/>
            <a:ext cx="7595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AHB</a:t>
            </a:r>
          </a:p>
        </p:txBody>
      </p:sp>
      <p:sp>
        <p:nvSpPr>
          <p:cNvPr id="29" name="Curved Down Arrow 47">
            <a:extLst>
              <a:ext uri="{FF2B5EF4-FFF2-40B4-BE49-F238E27FC236}">
                <a16:creationId xmlns:a16="http://schemas.microsoft.com/office/drawing/2014/main" id="{747E1599-C2A8-4CC9-A5E6-2BBED6B1D8CB}"/>
              </a:ext>
            </a:extLst>
          </p:cNvPr>
          <p:cNvSpPr/>
          <p:nvPr/>
        </p:nvSpPr>
        <p:spPr bwMode="auto">
          <a:xfrm rot="10800000">
            <a:off x="4627381" y="4669191"/>
            <a:ext cx="2960019" cy="647700"/>
          </a:xfrm>
          <a:prstGeom prst="curvedDownArrow">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mn-cs"/>
            </a:endParaRPr>
          </a:p>
        </p:txBody>
      </p:sp>
      <p:sp>
        <p:nvSpPr>
          <p:cNvPr id="30" name="TextBox 67">
            <a:extLst>
              <a:ext uri="{FF2B5EF4-FFF2-40B4-BE49-F238E27FC236}">
                <a16:creationId xmlns:a16="http://schemas.microsoft.com/office/drawing/2014/main" id="{0CC5EA46-08E8-4270-ACE8-A7E1C66F02CF}"/>
              </a:ext>
            </a:extLst>
          </p:cNvPr>
          <p:cNvSpPr txBox="1">
            <a:spLocks noChangeArrowheads="1"/>
          </p:cNvSpPr>
          <p:nvPr/>
        </p:nvSpPr>
        <p:spPr bwMode="auto">
          <a:xfrm>
            <a:off x="5677856" y="4839054"/>
            <a:ext cx="1377411"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Interrupt </a:t>
            </a:r>
          </a:p>
        </p:txBody>
      </p:sp>
      <p:sp>
        <p:nvSpPr>
          <p:cNvPr id="31" name="Rectangle 30">
            <a:extLst>
              <a:ext uri="{FF2B5EF4-FFF2-40B4-BE49-F238E27FC236}">
                <a16:creationId xmlns:a16="http://schemas.microsoft.com/office/drawing/2014/main" id="{679B6D29-69D9-424B-8C5B-3F2941E1C7E9}"/>
              </a:ext>
            </a:extLst>
          </p:cNvPr>
          <p:cNvSpPr/>
          <p:nvPr/>
        </p:nvSpPr>
        <p:spPr bwMode="auto">
          <a:xfrm>
            <a:off x="516264" y="1547634"/>
            <a:ext cx="2169794" cy="2175911"/>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000000"/>
              </a:solidFill>
              <a:effectLst/>
              <a:latin typeface="Arial" charset="0"/>
              <a:ea typeface="MS PGothic" pitchFamily="34" charset="-12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C and Assembly Language Review</a:t>
            </a:r>
            <a:endParaRPr lang="en-US" dirty="0"/>
          </a:p>
        </p:txBody>
      </p:sp>
      <p:graphicFrame>
        <p:nvGraphicFramePr>
          <p:cNvPr id="6" name="Content Placeholder 2">
            <a:extLst>
              <a:ext uri="{FF2B5EF4-FFF2-40B4-BE49-F238E27FC236}">
                <a16:creationId xmlns:a16="http://schemas.microsoft.com/office/drawing/2014/main" id="{CABC31F2-8647-47AE-B177-BF0DCBD25AF4}"/>
              </a:ext>
            </a:extLst>
          </p:cNvPr>
          <p:cNvGraphicFramePr>
            <a:graphicFrameLocks noGrp="1"/>
          </p:cNvGraphicFramePr>
          <p:nvPr>
            <p:ph idx="1"/>
            <p:extLst>
              <p:ext uri="{D42A27DB-BD31-4B8C-83A1-F6EECF244321}">
                <p14:modId xmlns:p14="http://schemas.microsoft.com/office/powerpoint/2010/main" val="4036632893"/>
              </p:ext>
            </p:extLst>
          </p:nvPr>
        </p:nvGraphicFramePr>
        <p:xfrm>
          <a:off x="346982" y="1370240"/>
          <a:ext cx="11696362" cy="3932238"/>
        </p:xfrm>
        <a:graphic>
          <a:graphicData uri="http://schemas.openxmlformats.org/drawingml/2006/table">
            <a:tbl>
              <a:tblPr firstRow="1" bandRow="1">
                <a:tableStyleId>{5C22544A-7EE6-4342-B048-85BDC9FD1C3A}</a:tableStyleId>
              </a:tblPr>
              <a:tblGrid>
                <a:gridCol w="1741336">
                  <a:extLst>
                    <a:ext uri="{9D8B030D-6E8A-4147-A177-3AD203B41FA5}">
                      <a16:colId xmlns:a16="http://schemas.microsoft.com/office/drawing/2014/main" val="20000"/>
                    </a:ext>
                  </a:extLst>
                </a:gridCol>
                <a:gridCol w="5061089">
                  <a:extLst>
                    <a:ext uri="{9D8B030D-6E8A-4147-A177-3AD203B41FA5}">
                      <a16:colId xmlns:a16="http://schemas.microsoft.com/office/drawing/2014/main" val="20001"/>
                    </a:ext>
                  </a:extLst>
                </a:gridCol>
                <a:gridCol w="4893937">
                  <a:extLst>
                    <a:ext uri="{9D8B030D-6E8A-4147-A177-3AD203B41FA5}">
                      <a16:colId xmlns:a16="http://schemas.microsoft.com/office/drawing/2014/main" val="20002"/>
                    </a:ext>
                  </a:extLst>
                </a:gridCol>
              </a:tblGrid>
              <a:tr h="365789">
                <a:tc>
                  <a:txBody>
                    <a:bodyPr/>
                    <a:lstStyle/>
                    <a:p>
                      <a:r>
                        <a:rPr lang="en-GB" sz="1800" dirty="0"/>
                        <a:t>Language </a:t>
                      </a:r>
                    </a:p>
                  </a:txBody>
                  <a:tcPr marL="121872" marR="121872" marT="45724" marB="45724"/>
                </a:tc>
                <a:tc>
                  <a:txBody>
                    <a:bodyPr/>
                    <a:lstStyle/>
                    <a:p>
                      <a:r>
                        <a:rPr lang="en-GB" sz="1800" dirty="0"/>
                        <a:t>Advantages </a:t>
                      </a:r>
                    </a:p>
                  </a:txBody>
                  <a:tcPr marL="121872" marR="121872" marT="45724" marB="45724"/>
                </a:tc>
                <a:tc>
                  <a:txBody>
                    <a:bodyPr/>
                    <a:lstStyle/>
                    <a:p>
                      <a:r>
                        <a:rPr lang="en-GB" sz="1800" dirty="0"/>
                        <a:t>Disadvantages</a:t>
                      </a:r>
                    </a:p>
                  </a:txBody>
                  <a:tcPr marL="121872" marR="121872" marT="45724" marB="45724"/>
                </a:tc>
                <a:extLst>
                  <a:ext uri="{0D108BD9-81ED-4DB2-BD59-A6C34878D82A}">
                    <a16:rowId xmlns:a16="http://schemas.microsoft.com/office/drawing/2014/main" val="10000"/>
                  </a:ext>
                </a:extLst>
              </a:tr>
              <a:tr h="640132">
                <a:tc rowSpan="3">
                  <a:txBody>
                    <a:bodyPr/>
                    <a:lstStyle/>
                    <a:p>
                      <a:r>
                        <a:rPr lang="en-GB" sz="1800" dirty="0"/>
                        <a:t>C</a:t>
                      </a:r>
                    </a:p>
                  </a:txBody>
                  <a:tcPr marL="121872" marR="121872" marT="45724" marB="45724" anchor="ctr"/>
                </a:tc>
                <a:tc>
                  <a:txBody>
                    <a:bodyPr/>
                    <a:lstStyle/>
                    <a:p>
                      <a:r>
                        <a:rPr lang="en-GB" sz="1800" dirty="0"/>
                        <a:t>Easy to learn</a:t>
                      </a:r>
                    </a:p>
                  </a:txBody>
                  <a:tcPr marL="121872" marR="121872" marT="45724" marB="45724"/>
                </a:tc>
                <a:tc>
                  <a:txBody>
                    <a:bodyPr/>
                    <a:lstStyle/>
                    <a:p>
                      <a:r>
                        <a:rPr lang="en-GB" sz="1800" dirty="0"/>
                        <a:t>Limited or no direct access to core registers and stack</a:t>
                      </a:r>
                    </a:p>
                  </a:txBody>
                  <a:tcPr marL="121872" marR="121872" marT="45724" marB="45724"/>
                </a:tc>
                <a:extLst>
                  <a:ext uri="{0D108BD9-81ED-4DB2-BD59-A6C34878D82A}">
                    <a16:rowId xmlns:a16="http://schemas.microsoft.com/office/drawing/2014/main" val="10001"/>
                  </a:ext>
                </a:extLst>
              </a:tr>
              <a:tr h="640132">
                <a:tc vMerge="1">
                  <a:txBody>
                    <a:bodyPr/>
                    <a:lstStyle/>
                    <a:p>
                      <a:endParaRPr lang="en-GB"/>
                    </a:p>
                  </a:txBody>
                  <a:tcPr/>
                </a:tc>
                <a:tc>
                  <a:txBody>
                    <a:bodyPr/>
                    <a:lstStyle/>
                    <a:p>
                      <a:r>
                        <a:rPr lang="en-GB" sz="1800" dirty="0"/>
                        <a:t>Portable</a:t>
                      </a:r>
                    </a:p>
                  </a:txBody>
                  <a:tcPr marL="121872" marR="121872" marT="45724" marB="45724"/>
                </a:tc>
                <a:tc>
                  <a:txBody>
                    <a:bodyPr/>
                    <a:lstStyle/>
                    <a:p>
                      <a:r>
                        <a:rPr lang="en-GB" sz="1800" dirty="0"/>
                        <a:t>No direct control over instruction sequence generation</a:t>
                      </a:r>
                    </a:p>
                  </a:txBody>
                  <a:tcPr marL="121872" marR="121872" marT="45724" marB="45724"/>
                </a:tc>
                <a:extLst>
                  <a:ext uri="{0D108BD9-81ED-4DB2-BD59-A6C34878D82A}">
                    <a16:rowId xmlns:a16="http://schemas.microsoft.com/office/drawing/2014/main" val="10002"/>
                  </a:ext>
                </a:extLst>
              </a:tr>
              <a:tr h="640132">
                <a:tc vMerge="1">
                  <a:txBody>
                    <a:bodyPr/>
                    <a:lstStyle/>
                    <a:p>
                      <a:endParaRPr lang="en-GB" dirty="0"/>
                    </a:p>
                  </a:txBody>
                  <a:tcPr/>
                </a:tc>
                <a:tc>
                  <a:txBody>
                    <a:bodyPr/>
                    <a:lstStyle/>
                    <a:p>
                      <a:r>
                        <a:rPr lang="en-GB" sz="1800" dirty="0"/>
                        <a:t>Easy handling of complex data structures</a:t>
                      </a:r>
                    </a:p>
                  </a:txBody>
                  <a:tcPr marL="121872" marR="121872" marT="45724" marB="45724"/>
                </a:tc>
                <a:tc>
                  <a:txBody>
                    <a:bodyPr/>
                    <a:lstStyle/>
                    <a:p>
                      <a:r>
                        <a:rPr lang="en-GB" sz="1800" dirty="0"/>
                        <a:t>No direct control over stack usage</a:t>
                      </a:r>
                    </a:p>
                  </a:txBody>
                  <a:tcPr marL="121872" marR="121872" marT="45724" marB="45724"/>
                </a:tc>
                <a:extLst>
                  <a:ext uri="{0D108BD9-81ED-4DB2-BD59-A6C34878D82A}">
                    <a16:rowId xmlns:a16="http://schemas.microsoft.com/office/drawing/2014/main" val="10003"/>
                  </a:ext>
                </a:extLst>
              </a:tr>
              <a:tr h="640132">
                <a:tc rowSpan="3">
                  <a:txBody>
                    <a:bodyPr/>
                    <a:lstStyle/>
                    <a:p>
                      <a:r>
                        <a:rPr lang="en-GB" sz="1800" dirty="0"/>
                        <a:t>Assembly</a:t>
                      </a:r>
                    </a:p>
                  </a:txBody>
                  <a:tcPr marL="121872" marR="121872" marT="45724" marB="45724" anchor="ctr"/>
                </a:tc>
                <a:tc>
                  <a:txBody>
                    <a:bodyPr/>
                    <a:lstStyle/>
                    <a:p>
                      <a:r>
                        <a:rPr lang="en-GB" sz="1800" dirty="0"/>
                        <a:t>Allow direct control to each instruction step and all memory </a:t>
                      </a:r>
                    </a:p>
                  </a:txBody>
                  <a:tcPr marL="121872" marR="121872" marT="45724" marB="45724"/>
                </a:tc>
                <a:tc>
                  <a:txBody>
                    <a:bodyPr/>
                    <a:lstStyle/>
                    <a:p>
                      <a:r>
                        <a:rPr lang="en-GB" sz="1800" dirty="0"/>
                        <a:t>Take longer time to learn</a:t>
                      </a:r>
                    </a:p>
                  </a:txBody>
                  <a:tcPr marL="121872" marR="121872" marT="45724" marB="45724"/>
                </a:tc>
                <a:extLst>
                  <a:ext uri="{0D108BD9-81ED-4DB2-BD59-A6C34878D82A}">
                    <a16:rowId xmlns:a16="http://schemas.microsoft.com/office/drawing/2014/main" val="10004"/>
                  </a:ext>
                </a:extLst>
              </a:tr>
              <a:tr h="640132">
                <a:tc vMerge="1">
                  <a:txBody>
                    <a:bodyPr/>
                    <a:lstStyle/>
                    <a:p>
                      <a:endParaRPr lang="en-GB"/>
                    </a:p>
                  </a:txBody>
                  <a:tcPr/>
                </a:tc>
                <a:tc>
                  <a:txBody>
                    <a:bodyPr/>
                    <a:lstStyle/>
                    <a:p>
                      <a:r>
                        <a:rPr lang="en-GB" sz="1800" dirty="0"/>
                        <a:t>Allows</a:t>
                      </a:r>
                      <a:r>
                        <a:rPr lang="en-GB" sz="1800" baseline="0" dirty="0"/>
                        <a:t> direct access to instructions that cannot be generated with C</a:t>
                      </a:r>
                      <a:endParaRPr lang="en-GB" sz="1800" dirty="0"/>
                    </a:p>
                  </a:txBody>
                  <a:tcPr marL="121872" marR="121872" marT="45724" marB="45724"/>
                </a:tc>
                <a:tc>
                  <a:txBody>
                    <a:bodyPr/>
                    <a:lstStyle/>
                    <a:p>
                      <a:r>
                        <a:rPr lang="en-GB" sz="1800" dirty="0"/>
                        <a:t>Difficult to manage data structure</a:t>
                      </a:r>
                      <a:r>
                        <a:rPr lang="en-GB" sz="1800" baseline="0" dirty="0"/>
                        <a:t> </a:t>
                      </a:r>
                      <a:endParaRPr lang="en-GB" sz="1800" dirty="0"/>
                    </a:p>
                  </a:txBody>
                  <a:tcPr marL="121872" marR="121872" marT="45724" marB="45724"/>
                </a:tc>
                <a:extLst>
                  <a:ext uri="{0D108BD9-81ED-4DB2-BD59-A6C34878D82A}">
                    <a16:rowId xmlns:a16="http://schemas.microsoft.com/office/drawing/2014/main" val="10005"/>
                  </a:ext>
                </a:extLst>
              </a:tr>
              <a:tr h="365789">
                <a:tc vMerge="1">
                  <a:txBody>
                    <a:bodyPr/>
                    <a:lstStyle/>
                    <a:p>
                      <a:endParaRPr lang="en-GB" dirty="0"/>
                    </a:p>
                  </a:txBody>
                  <a:tcPr/>
                </a:tc>
                <a:tc>
                  <a:txBody>
                    <a:bodyPr/>
                    <a:lstStyle/>
                    <a:p>
                      <a:endParaRPr lang="en-GB" sz="1800" dirty="0"/>
                    </a:p>
                  </a:txBody>
                  <a:tcPr marL="121872" marR="121872" marT="45724" marB="45724"/>
                </a:tc>
                <a:tc>
                  <a:txBody>
                    <a:bodyPr/>
                    <a:lstStyle/>
                    <a:p>
                      <a:r>
                        <a:rPr lang="en-GB" sz="1800" dirty="0"/>
                        <a:t>Less portable </a:t>
                      </a:r>
                    </a:p>
                  </a:txBody>
                  <a:tcPr marL="121872" marR="121872" marT="45724" marB="45724"/>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812148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Typical Program-Generation Flow</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165472"/>
            <a:ext cx="11180763" cy="4086225"/>
          </a:xfrm>
        </p:spPr>
        <p:txBody>
          <a:bodyPr wrap="square" numCol="1" anchor="t" anchorCtr="0" compatLnSpc="1">
            <a:prstTxWarp prst="textNoShape">
              <a:avLst/>
            </a:prstTxWarp>
          </a:bodyPr>
          <a:lstStyle/>
          <a:p>
            <a:r>
              <a:rPr lang="en-IN" altLang="en-US" dirty="0">
                <a:ea typeface="ＭＳ Ｐゴシック" panose="020B0600070205080204" pitchFamily="34" charset="-128"/>
              </a:rPr>
              <a:t>The generation of a program follows a typical development flow.</a:t>
            </a:r>
            <a:endParaRPr lang="en-US" altLang="en-US" dirty="0">
              <a:ea typeface="ＭＳ Ｐゴシック" panose="020B0600070205080204" pitchFamily="34" charset="-128"/>
            </a:endParaRPr>
          </a:p>
          <a:p>
            <a:pPr lvl="1"/>
            <a:r>
              <a:rPr lang="en-IN" altLang="en-US" dirty="0">
                <a:ea typeface="ＭＳ Ｐゴシック" panose="020B0600070205080204" pitchFamily="34" charset="-128"/>
              </a:rPr>
              <a:t>Compile &gt; Assemble &gt; Link &gt; Download</a:t>
            </a:r>
          </a:p>
          <a:p>
            <a:pPr lvl="1"/>
            <a:r>
              <a:rPr lang="en-IN" altLang="en-US" dirty="0">
                <a:ea typeface="ＭＳ Ｐゴシック" panose="020B0600070205080204" pitchFamily="34" charset="-128"/>
              </a:rPr>
              <a:t>The generated executable file (or program image) is stored in the program memory (normally an on-chip flash memory), to be fetched by the processor.</a:t>
            </a:r>
            <a:endParaRPr lang="en-US" altLang="en-US" dirty="0">
              <a:ea typeface="ＭＳ Ｐゴシック" panose="020B0600070205080204" pitchFamily="34" charset="-128"/>
            </a:endParaRPr>
          </a:p>
        </p:txBody>
      </p:sp>
      <p:sp>
        <p:nvSpPr>
          <p:cNvPr id="5" name="TextBox 4">
            <a:extLst>
              <a:ext uri="{FF2B5EF4-FFF2-40B4-BE49-F238E27FC236}">
                <a16:creationId xmlns:a16="http://schemas.microsoft.com/office/drawing/2014/main" id="{9A7A2150-C2E4-4AE1-B503-54AA1EE14551}"/>
              </a:ext>
            </a:extLst>
          </p:cNvPr>
          <p:cNvSpPr txBox="1"/>
          <p:nvPr/>
        </p:nvSpPr>
        <p:spPr>
          <a:xfrm>
            <a:off x="10559787" y="5284912"/>
            <a:ext cx="1385316" cy="369332"/>
          </a:xfrm>
          <a:prstGeom prst="rect">
            <a:avLst/>
          </a:prstGeom>
          <a:noFill/>
        </p:spPr>
        <p:txBody>
          <a:bodyPr wrap="none" rtlCol="0">
            <a:spAutoFit/>
          </a:bodyPr>
          <a:lstStyle/>
          <a:p>
            <a:r>
              <a:rPr lang="en-GB" b="0" dirty="0"/>
              <a:t>Data Output</a:t>
            </a:r>
          </a:p>
        </p:txBody>
      </p:sp>
      <p:grpSp>
        <p:nvGrpSpPr>
          <p:cNvPr id="6" name="Group 5">
            <a:extLst>
              <a:ext uri="{FF2B5EF4-FFF2-40B4-BE49-F238E27FC236}">
                <a16:creationId xmlns:a16="http://schemas.microsoft.com/office/drawing/2014/main" id="{68E31B94-46B2-41E1-AFD1-2DDC8232AF06}"/>
              </a:ext>
            </a:extLst>
          </p:cNvPr>
          <p:cNvGrpSpPr/>
          <p:nvPr/>
        </p:nvGrpSpPr>
        <p:grpSpPr>
          <a:xfrm>
            <a:off x="960695" y="2722218"/>
            <a:ext cx="10328724" cy="3200366"/>
            <a:chOff x="720803" y="2972744"/>
            <a:chExt cx="7749570" cy="3200366"/>
          </a:xfrm>
        </p:grpSpPr>
        <p:sp>
          <p:nvSpPr>
            <p:cNvPr id="7" name="Rounded Rectangle 51">
              <a:extLst>
                <a:ext uri="{FF2B5EF4-FFF2-40B4-BE49-F238E27FC236}">
                  <a16:creationId xmlns:a16="http://schemas.microsoft.com/office/drawing/2014/main" id="{8E36F82D-8423-4FD5-8AD4-D2D26B6D87FD}"/>
                </a:ext>
              </a:extLst>
            </p:cNvPr>
            <p:cNvSpPr/>
            <p:nvPr/>
          </p:nvSpPr>
          <p:spPr bwMode="auto">
            <a:xfrm>
              <a:off x="720803" y="2972744"/>
              <a:ext cx="4013078" cy="2533577"/>
            </a:xfrm>
            <a:prstGeom prst="roundRect">
              <a:avLst>
                <a:gd name="adj" fmla="val 0"/>
              </a:avLst>
            </a:prstGeom>
            <a:solidFill>
              <a:schemeClr val="bg1">
                <a:lumMod val="95000"/>
              </a:schemeClr>
            </a:solidFill>
            <a:ln w="19050" cap="flat" cmpd="sng" algn="ctr">
              <a:solidFill>
                <a:schemeClr val="tx1">
                  <a:lumMod val="50000"/>
                  <a:lumOff val="50000"/>
                </a:schemeClr>
              </a:solidFill>
              <a:prstDash val="sysDot"/>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dirty="0">
                <a:ln>
                  <a:noFill/>
                </a:ln>
                <a:solidFill>
                  <a:srgbClr val="000000"/>
                </a:solidFill>
                <a:effectLst/>
              </a:endParaRPr>
            </a:p>
          </p:txBody>
        </p:sp>
        <p:sp>
          <p:nvSpPr>
            <p:cNvPr id="8" name="Rounded Rectangle 30">
              <a:extLst>
                <a:ext uri="{FF2B5EF4-FFF2-40B4-BE49-F238E27FC236}">
                  <a16:creationId xmlns:a16="http://schemas.microsoft.com/office/drawing/2014/main" id="{0CF45FDA-C452-47AC-8DEC-8619FCD1CBF6}"/>
                </a:ext>
              </a:extLst>
            </p:cNvPr>
            <p:cNvSpPr/>
            <p:nvPr/>
          </p:nvSpPr>
          <p:spPr bwMode="auto">
            <a:xfrm>
              <a:off x="6176901" y="3616624"/>
              <a:ext cx="2000819" cy="1628377"/>
            </a:xfrm>
            <a:prstGeom prst="roundRect">
              <a:avLst>
                <a:gd name="adj" fmla="val 0"/>
              </a:avLst>
            </a:prstGeom>
            <a:solidFill>
              <a:schemeClr val="bg1">
                <a:lumMod val="95000"/>
              </a:schemeClr>
            </a:solidFill>
            <a:ln w="19050" cap="flat" cmpd="sng" algn="ctr">
              <a:solidFill>
                <a:schemeClr val="tx1">
                  <a:lumMod val="50000"/>
                  <a:lumOff val="50000"/>
                </a:schemeClr>
              </a:solidFill>
              <a:prstDash val="sysDot"/>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dirty="0">
                <a:ln>
                  <a:noFill/>
                </a:ln>
                <a:solidFill>
                  <a:srgbClr val="000000"/>
                </a:solidFill>
                <a:effectLst/>
              </a:endParaRPr>
            </a:p>
          </p:txBody>
        </p:sp>
        <p:sp>
          <p:nvSpPr>
            <p:cNvPr id="9" name="Rounded Rectangle 3">
              <a:extLst>
                <a:ext uri="{FF2B5EF4-FFF2-40B4-BE49-F238E27FC236}">
                  <a16:creationId xmlns:a16="http://schemas.microsoft.com/office/drawing/2014/main" id="{ADC23897-8AE9-4090-8262-48D8A0F5416C}"/>
                </a:ext>
              </a:extLst>
            </p:cNvPr>
            <p:cNvSpPr/>
            <p:nvPr/>
          </p:nvSpPr>
          <p:spPr bwMode="auto">
            <a:xfrm>
              <a:off x="957419" y="3347740"/>
              <a:ext cx="1576137" cy="246393"/>
            </a:xfrm>
            <a:prstGeom prst="round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b="0" dirty="0"/>
                <a:t>C Code</a:t>
              </a:r>
              <a:endParaRPr kumimoji="0" lang="en-GB" sz="1400" b="0" i="0" u="none" strike="noStrike" cap="none" normalizeH="0" baseline="0" dirty="0">
                <a:ln>
                  <a:noFill/>
                </a:ln>
                <a:solidFill>
                  <a:srgbClr val="000000"/>
                </a:solidFill>
                <a:effectLst/>
              </a:endParaRPr>
            </a:p>
          </p:txBody>
        </p:sp>
        <p:sp>
          <p:nvSpPr>
            <p:cNvPr id="10" name="Rounded Rectangle 4">
              <a:extLst>
                <a:ext uri="{FF2B5EF4-FFF2-40B4-BE49-F238E27FC236}">
                  <a16:creationId xmlns:a16="http://schemas.microsoft.com/office/drawing/2014/main" id="{305666BE-345E-4CA3-B6B6-9E45D2B8E78A}"/>
                </a:ext>
              </a:extLst>
            </p:cNvPr>
            <p:cNvSpPr/>
            <p:nvPr/>
          </p:nvSpPr>
          <p:spPr bwMode="auto">
            <a:xfrm>
              <a:off x="957419" y="3930833"/>
              <a:ext cx="1576137" cy="246393"/>
            </a:xfrm>
            <a:prstGeom prst="round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b="0" dirty="0"/>
                <a:t>Assembly Code</a:t>
              </a:r>
              <a:endParaRPr kumimoji="0" lang="en-GB" sz="1400" b="0" i="0" u="none" strike="noStrike" cap="none" normalizeH="0" baseline="0" dirty="0">
                <a:ln>
                  <a:noFill/>
                </a:ln>
                <a:solidFill>
                  <a:srgbClr val="000000"/>
                </a:solidFill>
                <a:effectLst/>
              </a:endParaRPr>
            </a:p>
          </p:txBody>
        </p:sp>
        <p:sp>
          <p:nvSpPr>
            <p:cNvPr id="11" name="Rounded Rectangle 5">
              <a:extLst>
                <a:ext uri="{FF2B5EF4-FFF2-40B4-BE49-F238E27FC236}">
                  <a16:creationId xmlns:a16="http://schemas.microsoft.com/office/drawing/2014/main" id="{EF1525DB-1DA6-4A57-960A-53879650CE02}"/>
                </a:ext>
              </a:extLst>
            </p:cNvPr>
            <p:cNvSpPr/>
            <p:nvPr/>
          </p:nvSpPr>
          <p:spPr bwMode="auto">
            <a:xfrm>
              <a:off x="957419" y="4522925"/>
              <a:ext cx="1576137" cy="246393"/>
            </a:xfrm>
            <a:prstGeom prst="round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b="0" dirty="0"/>
                <a:t>Machine Code</a:t>
              </a:r>
              <a:endParaRPr kumimoji="0" lang="en-GB" sz="1400" b="0" i="0" u="none" strike="noStrike" cap="none" normalizeH="0" baseline="0" dirty="0">
                <a:ln>
                  <a:noFill/>
                </a:ln>
                <a:solidFill>
                  <a:srgbClr val="000000"/>
                </a:solidFill>
                <a:effectLst/>
              </a:endParaRPr>
            </a:p>
          </p:txBody>
        </p:sp>
        <p:sp>
          <p:nvSpPr>
            <p:cNvPr id="12" name="Rounded Rectangle 6">
              <a:extLst>
                <a:ext uri="{FF2B5EF4-FFF2-40B4-BE49-F238E27FC236}">
                  <a16:creationId xmlns:a16="http://schemas.microsoft.com/office/drawing/2014/main" id="{4AFEFA90-E79C-4265-8CA7-B528E653BBEE}"/>
                </a:ext>
              </a:extLst>
            </p:cNvPr>
            <p:cNvSpPr/>
            <p:nvPr/>
          </p:nvSpPr>
          <p:spPr bwMode="auto">
            <a:xfrm>
              <a:off x="2877241" y="4522925"/>
              <a:ext cx="1576137" cy="246393"/>
            </a:xfrm>
            <a:prstGeom prst="round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b="0" dirty="0"/>
                <a:t>Libraries</a:t>
              </a:r>
              <a:endParaRPr kumimoji="0" lang="en-GB" sz="1400" b="0" i="0" u="none" strike="noStrike" cap="none" normalizeH="0" baseline="0" dirty="0">
                <a:ln>
                  <a:noFill/>
                </a:ln>
                <a:solidFill>
                  <a:srgbClr val="000000"/>
                </a:solidFill>
                <a:effectLst/>
              </a:endParaRPr>
            </a:p>
          </p:txBody>
        </p:sp>
        <p:sp>
          <p:nvSpPr>
            <p:cNvPr id="13" name="Rounded Rectangle 7">
              <a:extLst>
                <a:ext uri="{FF2B5EF4-FFF2-40B4-BE49-F238E27FC236}">
                  <a16:creationId xmlns:a16="http://schemas.microsoft.com/office/drawing/2014/main" id="{3F9B38EE-2F73-4EA5-89A9-3FD941DD9BD9}"/>
                </a:ext>
              </a:extLst>
            </p:cNvPr>
            <p:cNvSpPr/>
            <p:nvPr/>
          </p:nvSpPr>
          <p:spPr bwMode="auto">
            <a:xfrm>
              <a:off x="957419" y="5129582"/>
              <a:ext cx="1576137" cy="246393"/>
            </a:xfrm>
            <a:prstGeom prst="round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b="0" dirty="0"/>
                <a:t>Program Image</a:t>
              </a:r>
              <a:endParaRPr kumimoji="0" lang="en-GB" sz="1400" b="0" i="0" u="none" strike="noStrike" cap="none" normalizeH="0" baseline="0" dirty="0">
                <a:ln>
                  <a:noFill/>
                </a:ln>
                <a:solidFill>
                  <a:srgbClr val="000000"/>
                </a:solidFill>
                <a:effectLst/>
              </a:endParaRPr>
            </a:p>
          </p:txBody>
        </p:sp>
        <p:cxnSp>
          <p:nvCxnSpPr>
            <p:cNvPr id="14" name="Straight Arrow Connector 13">
              <a:extLst>
                <a:ext uri="{FF2B5EF4-FFF2-40B4-BE49-F238E27FC236}">
                  <a16:creationId xmlns:a16="http://schemas.microsoft.com/office/drawing/2014/main" id="{3E956BD9-AD26-4463-B630-A5C334BFF996}"/>
                </a:ext>
              </a:extLst>
            </p:cNvPr>
            <p:cNvCxnSpPr>
              <a:stCxn id="9" idx="2"/>
              <a:endCxn id="10" idx="0"/>
            </p:cNvCxnSpPr>
            <p:nvPr/>
          </p:nvCxnSpPr>
          <p:spPr bwMode="auto">
            <a:xfrm>
              <a:off x="1745488" y="3594133"/>
              <a:ext cx="0" cy="33670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cxnSp>
          <p:nvCxnSpPr>
            <p:cNvPr id="15" name="Straight Arrow Connector 14">
              <a:extLst>
                <a:ext uri="{FF2B5EF4-FFF2-40B4-BE49-F238E27FC236}">
                  <a16:creationId xmlns:a16="http://schemas.microsoft.com/office/drawing/2014/main" id="{0D4EC6F1-2EEC-4C42-BB29-11F14429F1BE}"/>
                </a:ext>
              </a:extLst>
            </p:cNvPr>
            <p:cNvCxnSpPr/>
            <p:nvPr/>
          </p:nvCxnSpPr>
          <p:spPr bwMode="auto">
            <a:xfrm flipH="1">
              <a:off x="2533557" y="4803688"/>
              <a:ext cx="383758" cy="312636"/>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sp>
          <p:nvSpPr>
            <p:cNvPr id="16" name="TextBox 15">
              <a:extLst>
                <a:ext uri="{FF2B5EF4-FFF2-40B4-BE49-F238E27FC236}">
                  <a16:creationId xmlns:a16="http://schemas.microsoft.com/office/drawing/2014/main" id="{90FDDD15-D539-497D-8261-6AEAE0DBFD44}"/>
                </a:ext>
              </a:extLst>
            </p:cNvPr>
            <p:cNvSpPr txBox="1"/>
            <p:nvPr/>
          </p:nvSpPr>
          <p:spPr>
            <a:xfrm>
              <a:off x="1928733" y="3625317"/>
              <a:ext cx="784416" cy="369332"/>
            </a:xfrm>
            <a:prstGeom prst="rect">
              <a:avLst/>
            </a:prstGeom>
            <a:noFill/>
          </p:spPr>
          <p:txBody>
            <a:bodyPr wrap="none" rtlCol="0">
              <a:spAutoFit/>
            </a:bodyPr>
            <a:lstStyle/>
            <a:p>
              <a:r>
                <a:rPr lang="en-GB" b="0" dirty="0"/>
                <a:t>Compile </a:t>
              </a:r>
            </a:p>
          </p:txBody>
        </p:sp>
        <p:sp>
          <p:nvSpPr>
            <p:cNvPr id="17" name="TextBox 16">
              <a:extLst>
                <a:ext uri="{FF2B5EF4-FFF2-40B4-BE49-F238E27FC236}">
                  <a16:creationId xmlns:a16="http://schemas.microsoft.com/office/drawing/2014/main" id="{F8F43449-765C-413A-8688-EDF54DFD53D6}"/>
                </a:ext>
              </a:extLst>
            </p:cNvPr>
            <p:cNvSpPr txBox="1"/>
            <p:nvPr/>
          </p:nvSpPr>
          <p:spPr>
            <a:xfrm>
              <a:off x="1895882" y="4218514"/>
              <a:ext cx="858984" cy="369332"/>
            </a:xfrm>
            <a:prstGeom prst="rect">
              <a:avLst/>
            </a:prstGeom>
            <a:noFill/>
          </p:spPr>
          <p:txBody>
            <a:bodyPr wrap="none" rtlCol="0">
              <a:spAutoFit/>
            </a:bodyPr>
            <a:lstStyle/>
            <a:p>
              <a:r>
                <a:rPr lang="en-GB" b="0" dirty="0"/>
                <a:t>Assemble </a:t>
              </a:r>
            </a:p>
          </p:txBody>
        </p:sp>
        <p:sp>
          <p:nvSpPr>
            <p:cNvPr id="18" name="TextBox 17">
              <a:extLst>
                <a:ext uri="{FF2B5EF4-FFF2-40B4-BE49-F238E27FC236}">
                  <a16:creationId xmlns:a16="http://schemas.microsoft.com/office/drawing/2014/main" id="{B7474E80-38FA-48EC-A7B4-471B1030F6DA}"/>
                </a:ext>
              </a:extLst>
            </p:cNvPr>
            <p:cNvSpPr txBox="1"/>
            <p:nvPr/>
          </p:nvSpPr>
          <p:spPr>
            <a:xfrm>
              <a:off x="1895882" y="4803688"/>
              <a:ext cx="432018" cy="369332"/>
            </a:xfrm>
            <a:prstGeom prst="rect">
              <a:avLst/>
            </a:prstGeom>
            <a:noFill/>
          </p:spPr>
          <p:txBody>
            <a:bodyPr wrap="none" rtlCol="0">
              <a:spAutoFit/>
            </a:bodyPr>
            <a:lstStyle/>
            <a:p>
              <a:r>
                <a:rPr lang="en-GB" b="0" dirty="0"/>
                <a:t>Link</a:t>
              </a:r>
            </a:p>
          </p:txBody>
        </p:sp>
        <p:sp>
          <p:nvSpPr>
            <p:cNvPr id="19" name="TextBox 18">
              <a:extLst>
                <a:ext uri="{FF2B5EF4-FFF2-40B4-BE49-F238E27FC236}">
                  <a16:creationId xmlns:a16="http://schemas.microsoft.com/office/drawing/2014/main" id="{C1296E5F-3E19-45A6-AE1D-02E6B2D6397A}"/>
                </a:ext>
              </a:extLst>
            </p:cNvPr>
            <p:cNvSpPr txBox="1"/>
            <p:nvPr/>
          </p:nvSpPr>
          <p:spPr>
            <a:xfrm>
              <a:off x="1883848" y="5507263"/>
              <a:ext cx="868125" cy="369332"/>
            </a:xfrm>
            <a:prstGeom prst="rect">
              <a:avLst/>
            </a:prstGeom>
            <a:noFill/>
          </p:spPr>
          <p:txBody>
            <a:bodyPr wrap="none" rtlCol="0">
              <a:spAutoFit/>
            </a:bodyPr>
            <a:lstStyle/>
            <a:p>
              <a:r>
                <a:rPr lang="en-GB" b="0" dirty="0"/>
                <a:t>Download</a:t>
              </a:r>
            </a:p>
          </p:txBody>
        </p:sp>
        <p:sp>
          <p:nvSpPr>
            <p:cNvPr id="20" name="Rounded Rectangle 26">
              <a:extLst>
                <a:ext uri="{FF2B5EF4-FFF2-40B4-BE49-F238E27FC236}">
                  <a16:creationId xmlns:a16="http://schemas.microsoft.com/office/drawing/2014/main" id="{36B904D4-F018-4B49-9500-81910190FF0E}"/>
                </a:ext>
              </a:extLst>
            </p:cNvPr>
            <p:cNvSpPr/>
            <p:nvPr/>
          </p:nvSpPr>
          <p:spPr bwMode="auto">
            <a:xfrm>
              <a:off x="957419" y="5836029"/>
              <a:ext cx="1576137" cy="246393"/>
            </a:xfrm>
            <a:prstGeom prst="round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b="0" dirty="0"/>
                <a:t>Program Memory</a:t>
              </a:r>
              <a:endParaRPr kumimoji="0" lang="en-GB" sz="1400" b="0" i="0" u="none" strike="noStrike" cap="none" normalizeH="0" baseline="0" dirty="0">
                <a:ln>
                  <a:noFill/>
                </a:ln>
                <a:solidFill>
                  <a:srgbClr val="000000"/>
                </a:solidFill>
                <a:effectLst/>
              </a:endParaRPr>
            </a:p>
          </p:txBody>
        </p:sp>
        <p:sp>
          <p:nvSpPr>
            <p:cNvPr id="21" name="Rounded Rectangle 27">
              <a:extLst>
                <a:ext uri="{FF2B5EF4-FFF2-40B4-BE49-F238E27FC236}">
                  <a16:creationId xmlns:a16="http://schemas.microsoft.com/office/drawing/2014/main" id="{98CCE7E7-7013-4FB7-B0F5-FBCF0559E6F7}"/>
                </a:ext>
              </a:extLst>
            </p:cNvPr>
            <p:cNvSpPr/>
            <p:nvPr/>
          </p:nvSpPr>
          <p:spPr bwMode="auto">
            <a:xfrm>
              <a:off x="6389243" y="3946332"/>
              <a:ext cx="1576137" cy="246393"/>
            </a:xfrm>
            <a:prstGeom prst="round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b="0" dirty="0"/>
                <a:t>Fetch</a:t>
              </a:r>
              <a:endParaRPr kumimoji="0" lang="en-GB" sz="1400" b="0" i="0" u="none" strike="noStrike" cap="none" normalizeH="0" baseline="0" dirty="0">
                <a:ln>
                  <a:noFill/>
                </a:ln>
                <a:solidFill>
                  <a:srgbClr val="000000"/>
                </a:solidFill>
                <a:effectLst/>
              </a:endParaRPr>
            </a:p>
          </p:txBody>
        </p:sp>
        <p:sp>
          <p:nvSpPr>
            <p:cNvPr id="22" name="Rounded Rectangle 28">
              <a:extLst>
                <a:ext uri="{FF2B5EF4-FFF2-40B4-BE49-F238E27FC236}">
                  <a16:creationId xmlns:a16="http://schemas.microsoft.com/office/drawing/2014/main" id="{AAE7352F-623A-45F2-8A61-825FCE8FCA99}"/>
                </a:ext>
              </a:extLst>
            </p:cNvPr>
            <p:cNvSpPr/>
            <p:nvPr/>
          </p:nvSpPr>
          <p:spPr bwMode="auto">
            <a:xfrm>
              <a:off x="6389243" y="4373261"/>
              <a:ext cx="1576137" cy="246393"/>
            </a:xfrm>
            <a:prstGeom prst="round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b="0" dirty="0"/>
                <a:t>Decode</a:t>
              </a:r>
              <a:endParaRPr kumimoji="0" lang="en-GB" sz="1400" b="0" i="0" u="none" strike="noStrike" cap="none" normalizeH="0" baseline="0" dirty="0">
                <a:ln>
                  <a:noFill/>
                </a:ln>
                <a:solidFill>
                  <a:srgbClr val="000000"/>
                </a:solidFill>
                <a:effectLst/>
              </a:endParaRPr>
            </a:p>
          </p:txBody>
        </p:sp>
        <p:sp>
          <p:nvSpPr>
            <p:cNvPr id="23" name="Rounded Rectangle 29">
              <a:extLst>
                <a:ext uri="{FF2B5EF4-FFF2-40B4-BE49-F238E27FC236}">
                  <a16:creationId xmlns:a16="http://schemas.microsoft.com/office/drawing/2014/main" id="{89DFAEB2-9E48-469C-92BB-5C45E025C7C9}"/>
                </a:ext>
              </a:extLst>
            </p:cNvPr>
            <p:cNvSpPr/>
            <p:nvPr/>
          </p:nvSpPr>
          <p:spPr bwMode="auto">
            <a:xfrm>
              <a:off x="6389243" y="4814910"/>
              <a:ext cx="1576137" cy="246393"/>
            </a:xfrm>
            <a:prstGeom prst="round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b="0" dirty="0"/>
                <a:t>Execute</a:t>
              </a:r>
              <a:endParaRPr kumimoji="0" lang="en-GB" sz="1400" b="0" i="0" u="none" strike="noStrike" cap="none" normalizeH="0" baseline="0" dirty="0">
                <a:ln>
                  <a:noFill/>
                </a:ln>
                <a:solidFill>
                  <a:srgbClr val="000000"/>
                </a:solidFill>
                <a:effectLst/>
              </a:endParaRPr>
            </a:p>
          </p:txBody>
        </p:sp>
        <p:sp>
          <p:nvSpPr>
            <p:cNvPr id="24" name="TextBox 23">
              <a:extLst>
                <a:ext uri="{FF2B5EF4-FFF2-40B4-BE49-F238E27FC236}">
                  <a16:creationId xmlns:a16="http://schemas.microsoft.com/office/drawing/2014/main" id="{0DE8E8D8-2EF2-4848-B77C-6F6A92258F25}"/>
                </a:ext>
              </a:extLst>
            </p:cNvPr>
            <p:cNvSpPr txBox="1"/>
            <p:nvPr/>
          </p:nvSpPr>
          <p:spPr>
            <a:xfrm>
              <a:off x="6674599" y="3604559"/>
              <a:ext cx="840222" cy="369332"/>
            </a:xfrm>
            <a:prstGeom prst="rect">
              <a:avLst/>
            </a:prstGeom>
            <a:noFill/>
          </p:spPr>
          <p:txBody>
            <a:bodyPr wrap="none" rtlCol="0">
              <a:spAutoFit/>
            </a:bodyPr>
            <a:lstStyle/>
            <a:p>
              <a:r>
                <a:rPr lang="en-GB" b="0" dirty="0"/>
                <a:t>Processor</a:t>
              </a:r>
            </a:p>
          </p:txBody>
        </p:sp>
        <p:cxnSp>
          <p:nvCxnSpPr>
            <p:cNvPr id="25" name="Straight Arrow Connector 24">
              <a:extLst>
                <a:ext uri="{FF2B5EF4-FFF2-40B4-BE49-F238E27FC236}">
                  <a16:creationId xmlns:a16="http://schemas.microsoft.com/office/drawing/2014/main" id="{12532756-BAE9-4473-8AD6-81B2A171689F}"/>
                </a:ext>
              </a:extLst>
            </p:cNvPr>
            <p:cNvCxnSpPr>
              <a:endCxn id="22" idx="0"/>
            </p:cNvCxnSpPr>
            <p:nvPr/>
          </p:nvCxnSpPr>
          <p:spPr bwMode="auto">
            <a:xfrm>
              <a:off x="7177310" y="4192725"/>
              <a:ext cx="2" cy="180535"/>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cxnSp>
          <p:nvCxnSpPr>
            <p:cNvPr id="26" name="Straight Arrow Connector 25">
              <a:extLst>
                <a:ext uri="{FF2B5EF4-FFF2-40B4-BE49-F238E27FC236}">
                  <a16:creationId xmlns:a16="http://schemas.microsoft.com/office/drawing/2014/main" id="{DF210928-F427-4FA7-B3DC-96C005E71EDF}"/>
                </a:ext>
              </a:extLst>
            </p:cNvPr>
            <p:cNvCxnSpPr/>
            <p:nvPr/>
          </p:nvCxnSpPr>
          <p:spPr bwMode="auto">
            <a:xfrm>
              <a:off x="7177310" y="4634375"/>
              <a:ext cx="2" cy="180535"/>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cxnSp>
          <p:nvCxnSpPr>
            <p:cNvPr id="27" name="Straight Arrow Connector 26">
              <a:extLst>
                <a:ext uri="{FF2B5EF4-FFF2-40B4-BE49-F238E27FC236}">
                  <a16:creationId xmlns:a16="http://schemas.microsoft.com/office/drawing/2014/main" id="{3CFC23D9-5C5C-4725-A06B-F6C53C9DD3BD}"/>
                </a:ext>
              </a:extLst>
            </p:cNvPr>
            <p:cNvCxnSpPr/>
            <p:nvPr/>
          </p:nvCxnSpPr>
          <p:spPr bwMode="auto">
            <a:xfrm>
              <a:off x="7177310" y="5064466"/>
              <a:ext cx="0" cy="44089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sp>
          <p:nvSpPr>
            <p:cNvPr id="28" name="Cloud 27">
              <a:extLst>
                <a:ext uri="{FF2B5EF4-FFF2-40B4-BE49-F238E27FC236}">
                  <a16:creationId xmlns:a16="http://schemas.microsoft.com/office/drawing/2014/main" id="{C50EA645-90AD-46AB-801D-99E4FC7F386C}"/>
                </a:ext>
              </a:extLst>
            </p:cNvPr>
            <p:cNvSpPr/>
            <p:nvPr/>
          </p:nvSpPr>
          <p:spPr bwMode="auto">
            <a:xfrm>
              <a:off x="6489619" y="5535437"/>
              <a:ext cx="1385000" cy="637673"/>
            </a:xfrm>
            <a:prstGeom prst="cloud">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charset="0"/>
                  <a:ea typeface="MS PGothic" pitchFamily="34" charset="-128"/>
                </a:rPr>
                <a:t>Processing</a:t>
              </a:r>
            </a:p>
          </p:txBody>
        </p:sp>
        <p:cxnSp>
          <p:nvCxnSpPr>
            <p:cNvPr id="29" name="Straight Arrow Connector 28">
              <a:extLst>
                <a:ext uri="{FF2B5EF4-FFF2-40B4-BE49-F238E27FC236}">
                  <a16:creationId xmlns:a16="http://schemas.microsoft.com/office/drawing/2014/main" id="{2599EC5D-DFFA-4B9B-B1B7-DB528C58A43E}"/>
                </a:ext>
              </a:extLst>
            </p:cNvPr>
            <p:cNvCxnSpPr/>
            <p:nvPr/>
          </p:nvCxnSpPr>
          <p:spPr bwMode="auto">
            <a:xfrm>
              <a:off x="5884250" y="5848076"/>
              <a:ext cx="504993" cy="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cxnSp>
          <p:nvCxnSpPr>
            <p:cNvPr id="30" name="Straight Arrow Connector 29">
              <a:extLst>
                <a:ext uri="{FF2B5EF4-FFF2-40B4-BE49-F238E27FC236}">
                  <a16:creationId xmlns:a16="http://schemas.microsoft.com/office/drawing/2014/main" id="{93F0C062-B63A-4CAC-8DD1-B3F1D12964C9}"/>
                </a:ext>
              </a:extLst>
            </p:cNvPr>
            <p:cNvCxnSpPr/>
            <p:nvPr/>
          </p:nvCxnSpPr>
          <p:spPr bwMode="auto">
            <a:xfrm>
              <a:off x="7965380" y="5848076"/>
              <a:ext cx="504993" cy="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sp>
          <p:nvSpPr>
            <p:cNvPr id="31" name="TextBox 30">
              <a:extLst>
                <a:ext uri="{FF2B5EF4-FFF2-40B4-BE49-F238E27FC236}">
                  <a16:creationId xmlns:a16="http://schemas.microsoft.com/office/drawing/2014/main" id="{2A5FC4A5-681B-4646-854F-26C5C6C1908C}"/>
                </a:ext>
              </a:extLst>
            </p:cNvPr>
            <p:cNvSpPr txBox="1"/>
            <p:nvPr/>
          </p:nvSpPr>
          <p:spPr>
            <a:xfrm>
              <a:off x="5546958" y="5535437"/>
              <a:ext cx="881836" cy="369332"/>
            </a:xfrm>
            <a:prstGeom prst="rect">
              <a:avLst/>
            </a:prstGeom>
            <a:noFill/>
          </p:spPr>
          <p:txBody>
            <a:bodyPr wrap="none" rtlCol="0">
              <a:spAutoFit/>
            </a:bodyPr>
            <a:lstStyle/>
            <a:p>
              <a:r>
                <a:rPr lang="en-GB" b="0" dirty="0"/>
                <a:t>Data Input</a:t>
              </a:r>
            </a:p>
          </p:txBody>
        </p:sp>
        <p:sp>
          <p:nvSpPr>
            <p:cNvPr id="32" name="TextBox 31">
              <a:extLst>
                <a:ext uri="{FF2B5EF4-FFF2-40B4-BE49-F238E27FC236}">
                  <a16:creationId xmlns:a16="http://schemas.microsoft.com/office/drawing/2014/main" id="{B7D2AA1B-000C-4510-AA2C-983320C5099A}"/>
                </a:ext>
              </a:extLst>
            </p:cNvPr>
            <p:cNvSpPr txBox="1"/>
            <p:nvPr/>
          </p:nvSpPr>
          <p:spPr>
            <a:xfrm>
              <a:off x="5036319" y="4122901"/>
              <a:ext cx="1004114" cy="646331"/>
            </a:xfrm>
            <a:prstGeom prst="rect">
              <a:avLst/>
            </a:prstGeom>
            <a:noFill/>
          </p:spPr>
          <p:txBody>
            <a:bodyPr wrap="square" rtlCol="0">
              <a:spAutoFit/>
            </a:bodyPr>
            <a:lstStyle/>
            <a:p>
              <a:r>
                <a:rPr lang="en-GB" b="0" dirty="0"/>
                <a:t>Instruction</a:t>
              </a:r>
            </a:p>
            <a:p>
              <a:r>
                <a:rPr lang="en-GB" b="0" dirty="0"/>
                <a:t>Fetch </a:t>
              </a:r>
            </a:p>
          </p:txBody>
        </p:sp>
        <p:cxnSp>
          <p:nvCxnSpPr>
            <p:cNvPr id="33" name="Straight Arrow Connector 32">
              <a:extLst>
                <a:ext uri="{FF2B5EF4-FFF2-40B4-BE49-F238E27FC236}">
                  <a16:creationId xmlns:a16="http://schemas.microsoft.com/office/drawing/2014/main" id="{9125A7ED-129B-4F59-B669-F6815A2EFF27}"/>
                </a:ext>
              </a:extLst>
            </p:cNvPr>
            <p:cNvCxnSpPr/>
            <p:nvPr/>
          </p:nvCxnSpPr>
          <p:spPr bwMode="auto">
            <a:xfrm>
              <a:off x="1745488" y="4177226"/>
              <a:ext cx="0" cy="33670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cxnSp>
          <p:nvCxnSpPr>
            <p:cNvPr id="34" name="Straight Arrow Connector 33">
              <a:extLst>
                <a:ext uri="{FF2B5EF4-FFF2-40B4-BE49-F238E27FC236}">
                  <a16:creationId xmlns:a16="http://schemas.microsoft.com/office/drawing/2014/main" id="{5BC5B3CB-2B20-4E48-B265-AB3C92679A8B}"/>
                </a:ext>
              </a:extLst>
            </p:cNvPr>
            <p:cNvCxnSpPr/>
            <p:nvPr/>
          </p:nvCxnSpPr>
          <p:spPr bwMode="auto">
            <a:xfrm>
              <a:off x="1745488" y="4779624"/>
              <a:ext cx="0" cy="33670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cxnSp>
          <p:nvCxnSpPr>
            <p:cNvPr id="35" name="Straight Arrow Connector 34">
              <a:extLst>
                <a:ext uri="{FF2B5EF4-FFF2-40B4-BE49-F238E27FC236}">
                  <a16:creationId xmlns:a16="http://schemas.microsoft.com/office/drawing/2014/main" id="{C71D3551-38F4-4EF5-8BC0-0835FD151961}"/>
                </a:ext>
              </a:extLst>
            </p:cNvPr>
            <p:cNvCxnSpPr>
              <a:stCxn id="13" idx="2"/>
            </p:cNvCxnSpPr>
            <p:nvPr/>
          </p:nvCxnSpPr>
          <p:spPr bwMode="auto">
            <a:xfrm>
              <a:off x="1745488" y="5375975"/>
              <a:ext cx="0" cy="455014"/>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sp>
          <p:nvSpPr>
            <p:cNvPr id="36" name="TextBox 35">
              <a:extLst>
                <a:ext uri="{FF2B5EF4-FFF2-40B4-BE49-F238E27FC236}">
                  <a16:creationId xmlns:a16="http://schemas.microsoft.com/office/drawing/2014/main" id="{CFC1E460-3264-4FAF-ACFE-EF383E85084B}"/>
                </a:ext>
              </a:extLst>
            </p:cNvPr>
            <p:cNvSpPr txBox="1"/>
            <p:nvPr/>
          </p:nvSpPr>
          <p:spPr>
            <a:xfrm>
              <a:off x="1745487" y="2972744"/>
              <a:ext cx="1585429" cy="369332"/>
            </a:xfrm>
            <a:prstGeom prst="rect">
              <a:avLst/>
            </a:prstGeom>
            <a:noFill/>
          </p:spPr>
          <p:txBody>
            <a:bodyPr wrap="none" rtlCol="0">
              <a:spAutoFit/>
            </a:bodyPr>
            <a:lstStyle/>
            <a:p>
              <a:r>
                <a:rPr lang="en-GB" b="0" dirty="0"/>
                <a:t>Off-line Compilation</a:t>
              </a:r>
            </a:p>
          </p:txBody>
        </p:sp>
        <p:cxnSp>
          <p:nvCxnSpPr>
            <p:cNvPr id="37" name="Elbow Connector 62">
              <a:extLst>
                <a:ext uri="{FF2B5EF4-FFF2-40B4-BE49-F238E27FC236}">
                  <a16:creationId xmlns:a16="http://schemas.microsoft.com/office/drawing/2014/main" id="{B8650B11-18F3-4B9A-8A04-FAADB1F71613}"/>
                </a:ext>
              </a:extLst>
            </p:cNvPr>
            <p:cNvCxnSpPr>
              <a:stCxn id="20" idx="3"/>
              <a:endCxn id="21" idx="1"/>
            </p:cNvCxnSpPr>
            <p:nvPr/>
          </p:nvCxnSpPr>
          <p:spPr bwMode="auto">
            <a:xfrm flipV="1">
              <a:off x="2533556" y="4069529"/>
              <a:ext cx="3855687" cy="1889697"/>
            </a:xfrm>
            <a:prstGeom prst="bentConnector3">
              <a:avLst>
                <a:gd name="adj1" fmla="val 63106"/>
              </a:avLst>
            </a:prstGeom>
            <a:noFill/>
            <a:ln w="19050" cap="flat" cmpd="sng" algn="ctr">
              <a:solidFill>
                <a:schemeClr val="tx1">
                  <a:lumMod val="50000"/>
                  <a:lumOff val="50000"/>
                </a:schemeClr>
              </a:solidFill>
              <a:prstDash val="solid"/>
              <a:round/>
              <a:headEnd type="none" w="med" len="med"/>
              <a:tailEnd type="arrow"/>
            </a:ln>
            <a:effectLst/>
          </p:spPr>
        </p:cxnSp>
      </p:grpSp>
      <p:sp>
        <p:nvSpPr>
          <p:cNvPr id="38" name="TextBox 37">
            <a:extLst>
              <a:ext uri="{FF2B5EF4-FFF2-40B4-BE49-F238E27FC236}">
                <a16:creationId xmlns:a16="http://schemas.microsoft.com/office/drawing/2014/main" id="{2A60F770-05EC-41BF-B3AC-F3768AD7CA9F}"/>
              </a:ext>
            </a:extLst>
          </p:cNvPr>
          <p:cNvSpPr txBox="1"/>
          <p:nvPr/>
        </p:nvSpPr>
        <p:spPr>
          <a:xfrm>
            <a:off x="4540583" y="5994249"/>
            <a:ext cx="3203121" cy="369332"/>
          </a:xfrm>
          <a:prstGeom prst="rect">
            <a:avLst/>
          </a:prstGeom>
          <a:noFill/>
        </p:spPr>
        <p:txBody>
          <a:bodyPr wrap="none" rtlCol="0">
            <a:spAutoFit/>
          </a:bodyPr>
          <a:lstStyle/>
          <a:p>
            <a:r>
              <a:rPr lang="en-GB" b="0" dirty="0"/>
              <a:t>Typical program-generation flow</a:t>
            </a:r>
          </a:p>
        </p:txBody>
      </p:sp>
    </p:spTree>
    <p:extLst>
      <p:ext uri="{BB962C8B-B14F-4D97-AF65-F5344CB8AC3E}">
        <p14:creationId xmlns:p14="http://schemas.microsoft.com/office/powerpoint/2010/main" val="3950938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Program-Generation Flow with Arm Tools</a:t>
            </a:r>
            <a:endParaRPr lang="en-US" dirty="0"/>
          </a:p>
        </p:txBody>
      </p:sp>
      <p:sp>
        <p:nvSpPr>
          <p:cNvPr id="6" name="Rectangle 5">
            <a:extLst>
              <a:ext uri="{FF2B5EF4-FFF2-40B4-BE49-F238E27FC236}">
                <a16:creationId xmlns:a16="http://schemas.microsoft.com/office/drawing/2014/main" id="{C7E04203-DCFE-41E5-88A5-7EDBE06B5685}"/>
              </a:ext>
            </a:extLst>
          </p:cNvPr>
          <p:cNvSpPr/>
          <p:nvPr/>
        </p:nvSpPr>
        <p:spPr bwMode="auto">
          <a:xfrm>
            <a:off x="135414" y="1966913"/>
            <a:ext cx="3237235" cy="385762"/>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dirty="0"/>
              <a:t>Compile Using Armcc</a:t>
            </a:r>
          </a:p>
        </p:txBody>
      </p:sp>
      <p:sp>
        <p:nvSpPr>
          <p:cNvPr id="7" name="Rectangle 6">
            <a:extLst>
              <a:ext uri="{FF2B5EF4-FFF2-40B4-BE49-F238E27FC236}">
                <a16:creationId xmlns:a16="http://schemas.microsoft.com/office/drawing/2014/main" id="{4416AD98-6856-45F1-A5FD-0D922F367754}"/>
              </a:ext>
            </a:extLst>
          </p:cNvPr>
          <p:cNvSpPr/>
          <p:nvPr/>
        </p:nvSpPr>
        <p:spPr bwMode="auto">
          <a:xfrm>
            <a:off x="4009517" y="1966913"/>
            <a:ext cx="3150485" cy="385762"/>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dirty="0"/>
              <a:t>Assemble Using Armasm</a:t>
            </a:r>
          </a:p>
        </p:txBody>
      </p:sp>
      <p:sp>
        <p:nvSpPr>
          <p:cNvPr id="8" name="Rectangle 7">
            <a:extLst>
              <a:ext uri="{FF2B5EF4-FFF2-40B4-BE49-F238E27FC236}">
                <a16:creationId xmlns:a16="http://schemas.microsoft.com/office/drawing/2014/main" id="{D169D06B-64E6-4942-AE50-F7A869FDCF02}"/>
              </a:ext>
            </a:extLst>
          </p:cNvPr>
          <p:cNvSpPr/>
          <p:nvPr/>
        </p:nvSpPr>
        <p:spPr bwMode="auto">
          <a:xfrm>
            <a:off x="1387992" y="1166813"/>
            <a:ext cx="1984658" cy="387350"/>
          </a:xfrm>
          <a:prstGeom prst="rect">
            <a:avLst/>
          </a:prstGeom>
          <a:solidFill>
            <a:srgbClr val="66CCFF"/>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dirty="0"/>
              <a:t>C Source Code</a:t>
            </a:r>
          </a:p>
        </p:txBody>
      </p:sp>
      <p:sp>
        <p:nvSpPr>
          <p:cNvPr id="9" name="Rectangle 8">
            <a:extLst>
              <a:ext uri="{FF2B5EF4-FFF2-40B4-BE49-F238E27FC236}">
                <a16:creationId xmlns:a16="http://schemas.microsoft.com/office/drawing/2014/main" id="{9DC051BB-EB6F-4E57-A2EC-4F6B3A050711}"/>
              </a:ext>
            </a:extLst>
          </p:cNvPr>
          <p:cNvSpPr/>
          <p:nvPr/>
        </p:nvSpPr>
        <p:spPr bwMode="auto">
          <a:xfrm>
            <a:off x="4020096" y="1166813"/>
            <a:ext cx="2555935" cy="387350"/>
          </a:xfrm>
          <a:prstGeom prst="rect">
            <a:avLst/>
          </a:prstGeom>
          <a:solidFill>
            <a:srgbClr val="66CCFF"/>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200" dirty="0"/>
              <a:t>Assembly Source Code</a:t>
            </a:r>
          </a:p>
        </p:txBody>
      </p:sp>
      <p:sp>
        <p:nvSpPr>
          <p:cNvPr id="10" name="Rectangle 9">
            <a:extLst>
              <a:ext uri="{FF2B5EF4-FFF2-40B4-BE49-F238E27FC236}">
                <a16:creationId xmlns:a16="http://schemas.microsoft.com/office/drawing/2014/main" id="{98D142CD-A477-489A-92E4-84C233AF0D42}"/>
              </a:ext>
            </a:extLst>
          </p:cNvPr>
          <p:cNvSpPr/>
          <p:nvPr/>
        </p:nvSpPr>
        <p:spPr bwMode="auto">
          <a:xfrm>
            <a:off x="1777306" y="2895600"/>
            <a:ext cx="2731550" cy="387350"/>
          </a:xfrm>
          <a:prstGeom prst="rect">
            <a:avLst/>
          </a:prstGeom>
          <a:solidFill>
            <a:srgbClr val="66CCFF"/>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dirty="0"/>
              <a:t>Object Files (.o)</a:t>
            </a:r>
          </a:p>
        </p:txBody>
      </p:sp>
      <p:sp>
        <p:nvSpPr>
          <p:cNvPr id="11" name="Rectangle 10">
            <a:extLst>
              <a:ext uri="{FF2B5EF4-FFF2-40B4-BE49-F238E27FC236}">
                <a16:creationId xmlns:a16="http://schemas.microsoft.com/office/drawing/2014/main" id="{76D2C506-22E5-4061-B576-0FEF2F342E56}"/>
              </a:ext>
            </a:extLst>
          </p:cNvPr>
          <p:cNvSpPr/>
          <p:nvPr/>
        </p:nvSpPr>
        <p:spPr bwMode="auto">
          <a:xfrm>
            <a:off x="5035699" y="2797175"/>
            <a:ext cx="1540331" cy="387350"/>
          </a:xfrm>
          <a:prstGeom prst="rect">
            <a:avLst/>
          </a:prstGeom>
          <a:solidFill>
            <a:srgbClr val="66CCFF"/>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dirty="0"/>
              <a:t>C/ C++</a:t>
            </a:r>
          </a:p>
        </p:txBody>
      </p:sp>
      <p:sp>
        <p:nvSpPr>
          <p:cNvPr id="12" name="Rectangle 11">
            <a:extLst>
              <a:ext uri="{FF2B5EF4-FFF2-40B4-BE49-F238E27FC236}">
                <a16:creationId xmlns:a16="http://schemas.microsoft.com/office/drawing/2014/main" id="{8D4A85B3-C930-4FC1-BAE4-DD30AB735ADA}"/>
              </a:ext>
            </a:extLst>
          </p:cNvPr>
          <p:cNvSpPr/>
          <p:nvPr/>
        </p:nvSpPr>
        <p:spPr bwMode="auto">
          <a:xfrm>
            <a:off x="4944719" y="2849563"/>
            <a:ext cx="1540331" cy="387350"/>
          </a:xfrm>
          <a:prstGeom prst="rect">
            <a:avLst/>
          </a:prstGeom>
          <a:solidFill>
            <a:srgbClr val="66CCFF"/>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dirty="0"/>
              <a:t>C/ C++</a:t>
            </a:r>
          </a:p>
        </p:txBody>
      </p:sp>
      <p:sp>
        <p:nvSpPr>
          <p:cNvPr id="13" name="Rectangle 12">
            <a:extLst>
              <a:ext uri="{FF2B5EF4-FFF2-40B4-BE49-F238E27FC236}">
                <a16:creationId xmlns:a16="http://schemas.microsoft.com/office/drawing/2014/main" id="{C709A5C1-2565-4E8D-9CFD-D09638F863B6}"/>
              </a:ext>
            </a:extLst>
          </p:cNvPr>
          <p:cNvSpPr/>
          <p:nvPr/>
        </p:nvSpPr>
        <p:spPr bwMode="auto">
          <a:xfrm>
            <a:off x="4862200" y="2895600"/>
            <a:ext cx="1540331" cy="387350"/>
          </a:xfrm>
          <a:prstGeom prst="rect">
            <a:avLst/>
          </a:prstGeom>
          <a:solidFill>
            <a:srgbClr val="66CCFF"/>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dirty="0"/>
              <a:t>Libraries</a:t>
            </a:r>
          </a:p>
        </p:txBody>
      </p:sp>
      <p:sp>
        <p:nvSpPr>
          <p:cNvPr id="14" name="Rectangle 13">
            <a:extLst>
              <a:ext uri="{FF2B5EF4-FFF2-40B4-BE49-F238E27FC236}">
                <a16:creationId xmlns:a16="http://schemas.microsoft.com/office/drawing/2014/main" id="{633A7D9E-0DBC-4B4B-BD72-A59BB7AE9CCC}"/>
              </a:ext>
            </a:extLst>
          </p:cNvPr>
          <p:cNvSpPr/>
          <p:nvPr/>
        </p:nvSpPr>
        <p:spPr bwMode="auto">
          <a:xfrm>
            <a:off x="2380319" y="3714750"/>
            <a:ext cx="4195711" cy="522288"/>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dirty="0"/>
              <a:t>Link Using Armlink</a:t>
            </a:r>
          </a:p>
        </p:txBody>
      </p:sp>
      <p:sp>
        <p:nvSpPr>
          <p:cNvPr id="15" name="Rectangle 14">
            <a:extLst>
              <a:ext uri="{FF2B5EF4-FFF2-40B4-BE49-F238E27FC236}">
                <a16:creationId xmlns:a16="http://schemas.microsoft.com/office/drawing/2014/main" id="{0E2CF8EB-FB55-4DE8-A1AF-E16A6E2335AE}"/>
              </a:ext>
            </a:extLst>
          </p:cNvPr>
          <p:cNvSpPr/>
          <p:nvPr/>
        </p:nvSpPr>
        <p:spPr bwMode="auto">
          <a:xfrm>
            <a:off x="2422637" y="4603750"/>
            <a:ext cx="4062413" cy="387350"/>
          </a:xfrm>
          <a:prstGeom prst="rect">
            <a:avLst/>
          </a:prstGeom>
          <a:solidFill>
            <a:srgbClr val="66CCFF"/>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dirty="0"/>
              <a:t>Executable Program Mage</a:t>
            </a:r>
          </a:p>
        </p:txBody>
      </p:sp>
      <p:sp>
        <p:nvSpPr>
          <p:cNvPr id="16" name="Rectangle 15">
            <a:extLst>
              <a:ext uri="{FF2B5EF4-FFF2-40B4-BE49-F238E27FC236}">
                <a16:creationId xmlns:a16="http://schemas.microsoft.com/office/drawing/2014/main" id="{36B7453B-27C0-42E6-A9C1-DBBA860C7609}"/>
              </a:ext>
            </a:extLst>
          </p:cNvPr>
          <p:cNvSpPr/>
          <p:nvPr/>
        </p:nvSpPr>
        <p:spPr bwMode="auto">
          <a:xfrm>
            <a:off x="3891031" y="5992019"/>
            <a:ext cx="1540331" cy="385762"/>
          </a:xfrm>
          <a:prstGeom prst="rect">
            <a:avLst/>
          </a:prstGeom>
          <a:solidFill>
            <a:srgbClr val="66CCFF"/>
          </a:solidFill>
          <a:ln w="1905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dirty="0"/>
              <a:t>Binary</a:t>
            </a:r>
          </a:p>
        </p:txBody>
      </p:sp>
      <p:sp>
        <p:nvSpPr>
          <p:cNvPr id="17" name="Down Arrow 51">
            <a:extLst>
              <a:ext uri="{FF2B5EF4-FFF2-40B4-BE49-F238E27FC236}">
                <a16:creationId xmlns:a16="http://schemas.microsoft.com/office/drawing/2014/main" id="{D1108C9A-94B2-4AE2-925E-E33735ACAC81}"/>
              </a:ext>
            </a:extLst>
          </p:cNvPr>
          <p:cNvSpPr/>
          <p:nvPr/>
        </p:nvSpPr>
        <p:spPr bwMode="auto">
          <a:xfrm>
            <a:off x="8044424" y="1697038"/>
            <a:ext cx="349114" cy="800100"/>
          </a:xfrm>
          <a:prstGeom prst="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100" dirty="0"/>
          </a:p>
        </p:txBody>
      </p:sp>
      <p:sp>
        <p:nvSpPr>
          <p:cNvPr id="18" name="Down Arrow 52">
            <a:extLst>
              <a:ext uri="{FF2B5EF4-FFF2-40B4-BE49-F238E27FC236}">
                <a16:creationId xmlns:a16="http://schemas.microsoft.com/office/drawing/2014/main" id="{235D794D-71BB-4CE5-A3AD-DD775384CDCE}"/>
              </a:ext>
            </a:extLst>
          </p:cNvPr>
          <p:cNvSpPr/>
          <p:nvPr/>
        </p:nvSpPr>
        <p:spPr bwMode="auto">
          <a:xfrm>
            <a:off x="2422637" y="1631951"/>
            <a:ext cx="346998" cy="263525"/>
          </a:xfrm>
          <a:prstGeom prst="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dirty="0"/>
          </a:p>
        </p:txBody>
      </p:sp>
      <p:sp>
        <p:nvSpPr>
          <p:cNvPr id="19" name="Down Arrow 53">
            <a:extLst>
              <a:ext uri="{FF2B5EF4-FFF2-40B4-BE49-F238E27FC236}">
                <a16:creationId xmlns:a16="http://schemas.microsoft.com/office/drawing/2014/main" id="{AFD64408-463B-4AFE-8096-E3803D69D946}"/>
              </a:ext>
            </a:extLst>
          </p:cNvPr>
          <p:cNvSpPr/>
          <p:nvPr/>
        </p:nvSpPr>
        <p:spPr bwMode="auto">
          <a:xfrm>
            <a:off x="4593489" y="1631951"/>
            <a:ext cx="346998" cy="263525"/>
          </a:xfrm>
          <a:prstGeom prst="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dirty="0"/>
          </a:p>
        </p:txBody>
      </p:sp>
      <p:sp>
        <p:nvSpPr>
          <p:cNvPr id="20" name="Down Arrow 56">
            <a:extLst>
              <a:ext uri="{FF2B5EF4-FFF2-40B4-BE49-F238E27FC236}">
                <a16:creationId xmlns:a16="http://schemas.microsoft.com/office/drawing/2014/main" id="{C5185E9E-81D1-42EA-898F-5B0D863C15DB}"/>
              </a:ext>
            </a:extLst>
          </p:cNvPr>
          <p:cNvSpPr/>
          <p:nvPr/>
        </p:nvSpPr>
        <p:spPr bwMode="auto">
          <a:xfrm rot="2700000">
            <a:off x="5386087" y="3297062"/>
            <a:ext cx="255587" cy="452790"/>
          </a:xfrm>
          <a:prstGeom prst="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dirty="0"/>
          </a:p>
        </p:txBody>
      </p:sp>
      <p:sp>
        <p:nvSpPr>
          <p:cNvPr id="21" name="Down Arrow 57">
            <a:extLst>
              <a:ext uri="{FF2B5EF4-FFF2-40B4-BE49-F238E27FC236}">
                <a16:creationId xmlns:a16="http://schemas.microsoft.com/office/drawing/2014/main" id="{B8EBF4F1-BDFA-4ABE-B580-9C304034808B}"/>
              </a:ext>
            </a:extLst>
          </p:cNvPr>
          <p:cNvSpPr/>
          <p:nvPr/>
        </p:nvSpPr>
        <p:spPr bwMode="auto">
          <a:xfrm rot="18900000">
            <a:off x="3670983" y="3328988"/>
            <a:ext cx="346998" cy="360362"/>
          </a:xfrm>
          <a:prstGeom prst="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dirty="0"/>
          </a:p>
        </p:txBody>
      </p:sp>
      <p:sp>
        <p:nvSpPr>
          <p:cNvPr id="22" name="Down Arrow 58">
            <a:extLst>
              <a:ext uri="{FF2B5EF4-FFF2-40B4-BE49-F238E27FC236}">
                <a16:creationId xmlns:a16="http://schemas.microsoft.com/office/drawing/2014/main" id="{E799D701-038C-4E15-A38F-A6CFD0D971C6}"/>
              </a:ext>
            </a:extLst>
          </p:cNvPr>
          <p:cNvSpPr/>
          <p:nvPr/>
        </p:nvSpPr>
        <p:spPr bwMode="auto">
          <a:xfrm>
            <a:off x="4485581" y="4289425"/>
            <a:ext cx="349114" cy="261938"/>
          </a:xfrm>
          <a:prstGeom prst="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dirty="0"/>
          </a:p>
        </p:txBody>
      </p:sp>
      <p:sp>
        <p:nvSpPr>
          <p:cNvPr id="23" name="Down Arrow 59">
            <a:extLst>
              <a:ext uri="{FF2B5EF4-FFF2-40B4-BE49-F238E27FC236}">
                <a16:creationId xmlns:a16="http://schemas.microsoft.com/office/drawing/2014/main" id="{1B23A4B1-BCE8-476D-89E7-720469CE80A4}"/>
              </a:ext>
            </a:extLst>
          </p:cNvPr>
          <p:cNvSpPr/>
          <p:nvPr/>
        </p:nvSpPr>
        <p:spPr bwMode="auto">
          <a:xfrm>
            <a:off x="4417874" y="4991100"/>
            <a:ext cx="349114" cy="366712"/>
          </a:xfrm>
          <a:prstGeom prst="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dirty="0"/>
          </a:p>
        </p:txBody>
      </p:sp>
      <p:sp>
        <p:nvSpPr>
          <p:cNvPr id="24" name="TextBox 63">
            <a:extLst>
              <a:ext uri="{FF2B5EF4-FFF2-40B4-BE49-F238E27FC236}">
                <a16:creationId xmlns:a16="http://schemas.microsoft.com/office/drawing/2014/main" id="{8AB7D040-F565-43A2-BF82-F8E86CA5FB62}"/>
              </a:ext>
            </a:extLst>
          </p:cNvPr>
          <p:cNvSpPr txBox="1">
            <a:spLocks noChangeArrowheads="1"/>
          </p:cNvSpPr>
          <p:nvPr/>
        </p:nvSpPr>
        <p:spPr bwMode="auto">
          <a:xfrm>
            <a:off x="7517580" y="2782889"/>
            <a:ext cx="129912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100" dirty="0">
                <a:solidFill>
                  <a:srgbClr val="FF0000"/>
                </a:solidFill>
              </a:rPr>
              <a:t>.O Files</a:t>
            </a:r>
          </a:p>
          <a:p>
            <a:pPr algn="ctr" eaLnBrk="1" hangingPunct="1"/>
            <a:r>
              <a:rPr lang="en-GB" sz="1100" dirty="0">
                <a:solidFill>
                  <a:srgbClr val="FF0000"/>
                </a:solidFill>
              </a:rPr>
              <a:t>.S Files</a:t>
            </a:r>
          </a:p>
        </p:txBody>
      </p:sp>
      <p:sp>
        <p:nvSpPr>
          <p:cNvPr id="25" name="TextBox 64">
            <a:extLst>
              <a:ext uri="{FF2B5EF4-FFF2-40B4-BE49-F238E27FC236}">
                <a16:creationId xmlns:a16="http://schemas.microsoft.com/office/drawing/2014/main" id="{A54054B8-7B59-407C-8F8F-69CAC917EB20}"/>
              </a:ext>
            </a:extLst>
          </p:cNvPr>
          <p:cNvSpPr txBox="1">
            <a:spLocks noChangeArrowheads="1"/>
          </p:cNvSpPr>
          <p:nvPr/>
        </p:nvSpPr>
        <p:spPr bwMode="auto">
          <a:xfrm>
            <a:off x="7443525" y="4578351"/>
            <a:ext cx="151071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100" dirty="0">
                <a:solidFill>
                  <a:srgbClr val="FF0000"/>
                </a:solidFill>
              </a:rPr>
              <a:t>.AXF File</a:t>
            </a:r>
          </a:p>
          <a:p>
            <a:pPr algn="ctr" eaLnBrk="1" hangingPunct="1"/>
            <a:r>
              <a:rPr lang="en-GB" sz="1100" dirty="0">
                <a:solidFill>
                  <a:srgbClr val="FF0000"/>
                </a:solidFill>
              </a:rPr>
              <a:t>.LIB file</a:t>
            </a:r>
          </a:p>
        </p:txBody>
      </p:sp>
      <p:sp>
        <p:nvSpPr>
          <p:cNvPr id="26" name="TextBox 65">
            <a:extLst>
              <a:ext uri="{FF2B5EF4-FFF2-40B4-BE49-F238E27FC236}">
                <a16:creationId xmlns:a16="http://schemas.microsoft.com/office/drawing/2014/main" id="{3F5E560D-11A4-4B84-92CC-BE4866BE657E}"/>
              </a:ext>
            </a:extLst>
          </p:cNvPr>
          <p:cNvSpPr txBox="1">
            <a:spLocks noChangeArrowheads="1"/>
          </p:cNvSpPr>
          <p:nvPr/>
        </p:nvSpPr>
        <p:spPr bwMode="auto">
          <a:xfrm>
            <a:off x="7020357" y="5694363"/>
            <a:ext cx="2338004"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100" dirty="0"/>
              <a:t>.</a:t>
            </a:r>
            <a:r>
              <a:rPr lang="en-GB" sz="1100" dirty="0">
                <a:solidFill>
                  <a:srgbClr val="FF0000"/>
                </a:solidFill>
              </a:rPr>
              <a:t>BIN File</a:t>
            </a:r>
          </a:p>
          <a:p>
            <a:pPr algn="ctr" eaLnBrk="1" hangingPunct="1"/>
            <a:r>
              <a:rPr lang="en-GB" sz="1100" dirty="0">
                <a:solidFill>
                  <a:srgbClr val="FF0000"/>
                </a:solidFill>
              </a:rPr>
              <a:t>.HEX File</a:t>
            </a:r>
          </a:p>
          <a:p>
            <a:pPr algn="ctr" eaLnBrk="1" hangingPunct="1"/>
            <a:r>
              <a:rPr lang="en-GB" sz="1100" dirty="0">
                <a:solidFill>
                  <a:srgbClr val="FF0000"/>
                </a:solidFill>
              </a:rPr>
              <a:t>Disassembly File</a:t>
            </a:r>
          </a:p>
        </p:txBody>
      </p:sp>
      <p:sp>
        <p:nvSpPr>
          <p:cNvPr id="27" name="TextBox 68">
            <a:extLst>
              <a:ext uri="{FF2B5EF4-FFF2-40B4-BE49-F238E27FC236}">
                <a16:creationId xmlns:a16="http://schemas.microsoft.com/office/drawing/2014/main" id="{51B9A0F9-C7AC-46E3-93CB-000EF1485960}"/>
              </a:ext>
            </a:extLst>
          </p:cNvPr>
          <p:cNvSpPr txBox="1">
            <a:spLocks noChangeArrowheads="1"/>
          </p:cNvSpPr>
          <p:nvPr/>
        </p:nvSpPr>
        <p:spPr bwMode="auto">
          <a:xfrm>
            <a:off x="7325038" y="1074739"/>
            <a:ext cx="179846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100" dirty="0">
                <a:solidFill>
                  <a:srgbClr val="FF0000"/>
                </a:solidFill>
              </a:rPr>
              <a:t>C, C++</a:t>
            </a:r>
          </a:p>
          <a:p>
            <a:pPr algn="ctr" eaLnBrk="1" hangingPunct="1"/>
            <a:r>
              <a:rPr lang="en-GB" sz="1100" dirty="0">
                <a:solidFill>
                  <a:srgbClr val="FF0000"/>
                </a:solidFill>
              </a:rPr>
              <a:t> ASM files</a:t>
            </a:r>
          </a:p>
        </p:txBody>
      </p:sp>
      <p:sp>
        <p:nvSpPr>
          <p:cNvPr id="28" name="Down Arrow 70">
            <a:extLst>
              <a:ext uri="{FF2B5EF4-FFF2-40B4-BE49-F238E27FC236}">
                <a16:creationId xmlns:a16="http://schemas.microsoft.com/office/drawing/2014/main" id="{2B7E6DC8-B985-4A5D-BFBC-68BAF003FF67}"/>
              </a:ext>
            </a:extLst>
          </p:cNvPr>
          <p:cNvSpPr/>
          <p:nvPr/>
        </p:nvSpPr>
        <p:spPr bwMode="auto">
          <a:xfrm>
            <a:off x="8010570" y="3486150"/>
            <a:ext cx="349114" cy="800100"/>
          </a:xfrm>
          <a:prstGeom prst="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100" dirty="0"/>
          </a:p>
        </p:txBody>
      </p:sp>
      <p:sp>
        <p:nvSpPr>
          <p:cNvPr id="29" name="Down Arrow 72">
            <a:extLst>
              <a:ext uri="{FF2B5EF4-FFF2-40B4-BE49-F238E27FC236}">
                <a16:creationId xmlns:a16="http://schemas.microsoft.com/office/drawing/2014/main" id="{A27ADF54-A0D3-481F-BB88-FDB344353A52}"/>
              </a:ext>
            </a:extLst>
          </p:cNvPr>
          <p:cNvSpPr/>
          <p:nvPr/>
        </p:nvSpPr>
        <p:spPr bwMode="auto">
          <a:xfrm>
            <a:off x="7991528" y="5118101"/>
            <a:ext cx="346998" cy="479425"/>
          </a:xfrm>
          <a:prstGeom prst="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30" name="Down Arrow 76">
            <a:extLst>
              <a:ext uri="{FF2B5EF4-FFF2-40B4-BE49-F238E27FC236}">
                <a16:creationId xmlns:a16="http://schemas.microsoft.com/office/drawing/2014/main" id="{D26AEFFB-F0FE-4BE4-99A8-14F7ABA3BE9E}"/>
              </a:ext>
            </a:extLst>
          </p:cNvPr>
          <p:cNvSpPr/>
          <p:nvPr/>
        </p:nvSpPr>
        <p:spPr bwMode="auto">
          <a:xfrm rot="2700000">
            <a:off x="4423379" y="2354087"/>
            <a:ext cx="255587" cy="452790"/>
          </a:xfrm>
          <a:prstGeom prst="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dirty="0"/>
          </a:p>
        </p:txBody>
      </p:sp>
      <p:sp>
        <p:nvSpPr>
          <p:cNvPr id="31" name="Down Arrow 77">
            <a:extLst>
              <a:ext uri="{FF2B5EF4-FFF2-40B4-BE49-F238E27FC236}">
                <a16:creationId xmlns:a16="http://schemas.microsoft.com/office/drawing/2014/main" id="{563DD0ED-5B98-442D-8FBE-B30E7D7B9084}"/>
              </a:ext>
            </a:extLst>
          </p:cNvPr>
          <p:cNvSpPr/>
          <p:nvPr/>
        </p:nvSpPr>
        <p:spPr bwMode="auto">
          <a:xfrm rot="18900000">
            <a:off x="2708275" y="2386013"/>
            <a:ext cx="346998" cy="360362"/>
          </a:xfrm>
          <a:prstGeom prst="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dirty="0"/>
          </a:p>
        </p:txBody>
      </p:sp>
      <p:sp>
        <p:nvSpPr>
          <p:cNvPr id="32" name="Rectangle 31">
            <a:extLst>
              <a:ext uri="{FF2B5EF4-FFF2-40B4-BE49-F238E27FC236}">
                <a16:creationId xmlns:a16="http://schemas.microsoft.com/office/drawing/2014/main" id="{5671CFC4-6A3E-4576-B811-456FE6123ACB}"/>
              </a:ext>
            </a:extLst>
          </p:cNvPr>
          <p:cNvSpPr/>
          <p:nvPr/>
        </p:nvSpPr>
        <p:spPr bwMode="auto">
          <a:xfrm>
            <a:off x="2562282" y="5336381"/>
            <a:ext cx="4195711" cy="357982"/>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defRPr/>
            </a:pPr>
            <a:r>
              <a:rPr lang="en-GB" dirty="0"/>
              <a:t>     Download to Program Memory</a:t>
            </a:r>
          </a:p>
        </p:txBody>
      </p:sp>
      <p:sp>
        <p:nvSpPr>
          <p:cNvPr id="33" name="Down Arrow 38">
            <a:extLst>
              <a:ext uri="{FF2B5EF4-FFF2-40B4-BE49-F238E27FC236}">
                <a16:creationId xmlns:a16="http://schemas.microsoft.com/office/drawing/2014/main" id="{D7626E87-9854-4FA8-8DF1-79753B02F013}"/>
              </a:ext>
            </a:extLst>
          </p:cNvPr>
          <p:cNvSpPr/>
          <p:nvPr/>
        </p:nvSpPr>
        <p:spPr bwMode="auto">
          <a:xfrm>
            <a:off x="4453844" y="5621338"/>
            <a:ext cx="349114" cy="366712"/>
          </a:xfrm>
          <a:prstGeom prst="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dirty="0"/>
          </a:p>
        </p:txBody>
      </p:sp>
    </p:spTree>
    <p:extLst>
      <p:ext uri="{BB962C8B-B14F-4D97-AF65-F5344CB8AC3E}">
        <p14:creationId xmlns:p14="http://schemas.microsoft.com/office/powerpoint/2010/main" val="1186003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Program Image</a:t>
            </a:r>
            <a:endParaRPr lang="en-US" dirty="0"/>
          </a:p>
        </p:txBody>
      </p:sp>
      <p:sp>
        <p:nvSpPr>
          <p:cNvPr id="6" name="Rectangle 5">
            <a:extLst>
              <a:ext uri="{FF2B5EF4-FFF2-40B4-BE49-F238E27FC236}">
                <a16:creationId xmlns:a16="http://schemas.microsoft.com/office/drawing/2014/main" id="{11068FA8-A6F3-4E4B-978E-2A91A6C3F739}"/>
              </a:ext>
            </a:extLst>
          </p:cNvPr>
          <p:cNvSpPr/>
          <p:nvPr/>
        </p:nvSpPr>
        <p:spPr bwMode="auto">
          <a:xfrm>
            <a:off x="2378204" y="1204913"/>
            <a:ext cx="2352814" cy="4991100"/>
          </a:xfrm>
          <a:prstGeom prst="rect">
            <a:avLst/>
          </a:prstGeom>
          <a:solidFill>
            <a:schemeClr val="bg1">
              <a:lumMod val="9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b="0" dirty="0"/>
          </a:p>
        </p:txBody>
      </p:sp>
      <p:sp>
        <p:nvSpPr>
          <p:cNvPr id="7" name="TextBox 6">
            <a:extLst>
              <a:ext uri="{FF2B5EF4-FFF2-40B4-BE49-F238E27FC236}">
                <a16:creationId xmlns:a16="http://schemas.microsoft.com/office/drawing/2014/main" id="{65A8DBD3-D4B1-4BCC-9A9B-8878553FE13B}"/>
              </a:ext>
            </a:extLst>
          </p:cNvPr>
          <p:cNvSpPr txBox="1"/>
          <p:nvPr/>
        </p:nvSpPr>
        <p:spPr>
          <a:xfrm>
            <a:off x="742661" y="5846764"/>
            <a:ext cx="1635544" cy="369332"/>
          </a:xfrm>
          <a:prstGeom prst="rect">
            <a:avLst/>
          </a:prstGeom>
          <a:noFill/>
        </p:spPr>
        <p:txBody>
          <a:bodyPr>
            <a:spAutoFit/>
          </a:bodyPr>
          <a:lstStyle/>
          <a:p>
            <a:pPr>
              <a:defRPr/>
            </a:pPr>
            <a:r>
              <a:rPr lang="en-GB" b="0" spc="10" dirty="0"/>
              <a:t>0x00000000</a:t>
            </a:r>
          </a:p>
        </p:txBody>
      </p:sp>
      <p:sp>
        <p:nvSpPr>
          <p:cNvPr id="8" name="Rectangle 7">
            <a:extLst>
              <a:ext uri="{FF2B5EF4-FFF2-40B4-BE49-F238E27FC236}">
                <a16:creationId xmlns:a16="http://schemas.microsoft.com/office/drawing/2014/main" id="{063BD212-4F1C-4721-B56F-C586D791A4D3}"/>
              </a:ext>
            </a:extLst>
          </p:cNvPr>
          <p:cNvSpPr/>
          <p:nvPr/>
        </p:nvSpPr>
        <p:spPr bwMode="auto">
          <a:xfrm>
            <a:off x="7314460" y="5289551"/>
            <a:ext cx="2162388" cy="315913"/>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b="0" dirty="0"/>
              <a:t>Initial MSP value</a:t>
            </a:r>
          </a:p>
        </p:txBody>
      </p:sp>
      <p:sp>
        <p:nvSpPr>
          <p:cNvPr id="9" name="TextBox 8">
            <a:extLst>
              <a:ext uri="{FF2B5EF4-FFF2-40B4-BE49-F238E27FC236}">
                <a16:creationId xmlns:a16="http://schemas.microsoft.com/office/drawing/2014/main" id="{BA0B14A9-7417-48B5-A05E-B85DA0126D98}"/>
              </a:ext>
            </a:extLst>
          </p:cNvPr>
          <p:cNvSpPr txBox="1"/>
          <p:nvPr/>
        </p:nvSpPr>
        <p:spPr>
          <a:xfrm>
            <a:off x="2683942" y="1593852"/>
            <a:ext cx="1741336" cy="369332"/>
          </a:xfrm>
          <a:prstGeom prst="rect">
            <a:avLst/>
          </a:prstGeom>
          <a:noFill/>
        </p:spPr>
        <p:txBody>
          <a:bodyPr>
            <a:spAutoFit/>
          </a:bodyPr>
          <a:lstStyle/>
          <a:p>
            <a:pPr>
              <a:defRPr/>
            </a:pPr>
            <a:r>
              <a:rPr lang="en-GB" b="0" spc="10" dirty="0"/>
              <a:t>Code region</a:t>
            </a:r>
          </a:p>
        </p:txBody>
      </p:sp>
      <p:sp>
        <p:nvSpPr>
          <p:cNvPr id="10" name="Rectangle 9">
            <a:extLst>
              <a:ext uri="{FF2B5EF4-FFF2-40B4-BE49-F238E27FC236}">
                <a16:creationId xmlns:a16="http://schemas.microsoft.com/office/drawing/2014/main" id="{212E56AA-240D-4ABF-A258-68C072630291}"/>
              </a:ext>
            </a:extLst>
          </p:cNvPr>
          <p:cNvSpPr/>
          <p:nvPr/>
        </p:nvSpPr>
        <p:spPr bwMode="auto">
          <a:xfrm>
            <a:off x="2473418" y="2549527"/>
            <a:ext cx="2162388" cy="91440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b="0" dirty="0"/>
              <a:t>Start-up routine</a:t>
            </a:r>
            <a:endParaRPr lang="en-GB" dirty="0"/>
          </a:p>
        </p:txBody>
      </p:sp>
      <p:sp>
        <p:nvSpPr>
          <p:cNvPr id="11" name="Rectangle 10">
            <a:extLst>
              <a:ext uri="{FF2B5EF4-FFF2-40B4-BE49-F238E27FC236}">
                <a16:creationId xmlns:a16="http://schemas.microsoft.com/office/drawing/2014/main" id="{F1F0B9DD-885A-44CE-98D2-3B2348D0EE9A}"/>
              </a:ext>
            </a:extLst>
          </p:cNvPr>
          <p:cNvSpPr/>
          <p:nvPr/>
        </p:nvSpPr>
        <p:spPr bwMode="auto">
          <a:xfrm>
            <a:off x="2473418" y="5319714"/>
            <a:ext cx="2162388" cy="792163"/>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b="0" dirty="0"/>
              <a:t>Vector table</a:t>
            </a:r>
          </a:p>
        </p:txBody>
      </p:sp>
      <p:sp>
        <p:nvSpPr>
          <p:cNvPr id="12" name="Left Brace 11">
            <a:extLst>
              <a:ext uri="{FF2B5EF4-FFF2-40B4-BE49-F238E27FC236}">
                <a16:creationId xmlns:a16="http://schemas.microsoft.com/office/drawing/2014/main" id="{3FA8C6B7-44EA-4E5A-91B6-D26B07EB14E2}"/>
              </a:ext>
            </a:extLst>
          </p:cNvPr>
          <p:cNvSpPr/>
          <p:nvPr/>
        </p:nvSpPr>
        <p:spPr bwMode="auto">
          <a:xfrm>
            <a:off x="2018511" y="2549527"/>
            <a:ext cx="253901" cy="3494087"/>
          </a:xfrm>
          <a:prstGeom prst="leftBrace">
            <a:avLst>
              <a:gd name="adj1" fmla="val 26409"/>
              <a:gd name="adj2" fmla="val 50000"/>
            </a:avLst>
          </a:prstGeom>
          <a:noFill/>
          <a:ln w="19050" cap="flat" cmpd="sng" algn="ctr">
            <a:solidFill>
              <a:schemeClr val="bg1">
                <a:lumMod val="50000"/>
              </a:schemeClr>
            </a:solidFill>
            <a:prstDash val="solid"/>
            <a:round/>
            <a:headEnd type="none" w="med" len="med"/>
            <a:tailEnd type="none" w="med" len="med"/>
          </a:ln>
          <a:effectLst/>
        </p:spPr>
        <p:txBody>
          <a:bodyPr wrap="none" anchor="ctr"/>
          <a:lstStyle/>
          <a:p>
            <a:pPr algn="ctr">
              <a:defRPr/>
            </a:pPr>
            <a:endParaRPr lang="en-GB" dirty="0"/>
          </a:p>
        </p:txBody>
      </p:sp>
      <p:sp>
        <p:nvSpPr>
          <p:cNvPr id="13" name="TextBox 12">
            <a:extLst>
              <a:ext uri="{FF2B5EF4-FFF2-40B4-BE49-F238E27FC236}">
                <a16:creationId xmlns:a16="http://schemas.microsoft.com/office/drawing/2014/main" id="{64211A05-3223-4806-8E09-F03FB0A8FFE5}"/>
              </a:ext>
            </a:extLst>
          </p:cNvPr>
          <p:cNvSpPr txBox="1"/>
          <p:nvPr/>
        </p:nvSpPr>
        <p:spPr>
          <a:xfrm>
            <a:off x="837874" y="4027489"/>
            <a:ext cx="1434539" cy="646331"/>
          </a:xfrm>
          <a:prstGeom prst="rect">
            <a:avLst/>
          </a:prstGeom>
          <a:noFill/>
        </p:spPr>
        <p:txBody>
          <a:bodyPr>
            <a:spAutoFit/>
          </a:bodyPr>
          <a:lstStyle/>
          <a:p>
            <a:pPr algn="ctr">
              <a:defRPr/>
            </a:pPr>
            <a:r>
              <a:rPr lang="en-GB" b="0" spc="10" dirty="0"/>
              <a:t>Program</a:t>
            </a:r>
          </a:p>
          <a:p>
            <a:pPr algn="ctr">
              <a:defRPr/>
            </a:pPr>
            <a:r>
              <a:rPr lang="en-GB" b="0" spc="10" dirty="0"/>
              <a:t>Image </a:t>
            </a:r>
          </a:p>
        </p:txBody>
      </p:sp>
      <p:cxnSp>
        <p:nvCxnSpPr>
          <p:cNvPr id="14" name="Straight Connector 13">
            <a:extLst>
              <a:ext uri="{FF2B5EF4-FFF2-40B4-BE49-F238E27FC236}">
                <a16:creationId xmlns:a16="http://schemas.microsoft.com/office/drawing/2014/main" id="{BA2F4123-F60B-498B-846B-4365369AC37A}"/>
              </a:ext>
            </a:extLst>
          </p:cNvPr>
          <p:cNvCxnSpPr/>
          <p:nvPr/>
        </p:nvCxnSpPr>
        <p:spPr bwMode="auto">
          <a:xfrm flipV="1">
            <a:off x="4731018" y="1538289"/>
            <a:ext cx="2583441" cy="3781425"/>
          </a:xfrm>
          <a:prstGeom prst="line">
            <a:avLst/>
          </a:prstGeom>
          <a:noFill/>
          <a:ln w="19050" cap="flat" cmpd="sng" algn="ctr">
            <a:solidFill>
              <a:schemeClr val="bg1">
                <a:lumMod val="75000"/>
              </a:schemeClr>
            </a:solidFill>
            <a:prstDash val="sysDot"/>
            <a:round/>
            <a:headEnd type="none" w="med" len="med"/>
            <a:tailEnd type="none" w="med" len="med"/>
          </a:ln>
          <a:effectLst/>
        </p:spPr>
      </p:cxnSp>
      <p:cxnSp>
        <p:nvCxnSpPr>
          <p:cNvPr id="15" name="Straight Connector 14">
            <a:extLst>
              <a:ext uri="{FF2B5EF4-FFF2-40B4-BE49-F238E27FC236}">
                <a16:creationId xmlns:a16="http://schemas.microsoft.com/office/drawing/2014/main" id="{1ADE45E6-B176-461E-B0D7-44477784C7CB}"/>
              </a:ext>
            </a:extLst>
          </p:cNvPr>
          <p:cNvCxnSpPr/>
          <p:nvPr/>
        </p:nvCxnSpPr>
        <p:spPr bwMode="auto">
          <a:xfrm flipV="1">
            <a:off x="4731018" y="5605464"/>
            <a:ext cx="2583441" cy="506413"/>
          </a:xfrm>
          <a:prstGeom prst="line">
            <a:avLst/>
          </a:prstGeom>
          <a:noFill/>
          <a:ln w="19050" cap="flat" cmpd="sng" algn="ctr">
            <a:solidFill>
              <a:schemeClr val="bg1">
                <a:lumMod val="75000"/>
              </a:schemeClr>
            </a:solidFill>
            <a:prstDash val="sysDot"/>
            <a:round/>
            <a:headEnd type="none" w="med" len="med"/>
            <a:tailEnd type="none" w="med" len="med"/>
          </a:ln>
          <a:effectLst/>
        </p:spPr>
      </p:cxnSp>
      <p:sp>
        <p:nvSpPr>
          <p:cNvPr id="16" name="Rectangle 15">
            <a:extLst>
              <a:ext uri="{FF2B5EF4-FFF2-40B4-BE49-F238E27FC236}">
                <a16:creationId xmlns:a16="http://schemas.microsoft.com/office/drawing/2014/main" id="{EFC282C0-1AB2-4664-9DD2-5BBD62753311}"/>
              </a:ext>
            </a:extLst>
          </p:cNvPr>
          <p:cNvSpPr/>
          <p:nvPr/>
        </p:nvSpPr>
        <p:spPr bwMode="auto">
          <a:xfrm>
            <a:off x="7314460" y="4984751"/>
            <a:ext cx="2162388" cy="314325"/>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b="0" dirty="0"/>
              <a:t>Reset vector</a:t>
            </a:r>
            <a:endParaRPr lang="en-GB" dirty="0"/>
          </a:p>
        </p:txBody>
      </p:sp>
      <p:sp>
        <p:nvSpPr>
          <p:cNvPr id="17" name="Rectangle 16">
            <a:extLst>
              <a:ext uri="{FF2B5EF4-FFF2-40B4-BE49-F238E27FC236}">
                <a16:creationId xmlns:a16="http://schemas.microsoft.com/office/drawing/2014/main" id="{2DC71A73-B0D4-4D73-A5E9-7E17F71ED280}"/>
              </a:ext>
            </a:extLst>
          </p:cNvPr>
          <p:cNvSpPr/>
          <p:nvPr/>
        </p:nvSpPr>
        <p:spPr bwMode="auto">
          <a:xfrm>
            <a:off x="7314460" y="4683125"/>
            <a:ext cx="2162388" cy="317500"/>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b="0" dirty="0"/>
              <a:t>NMI vector</a:t>
            </a:r>
          </a:p>
        </p:txBody>
      </p:sp>
      <p:sp>
        <p:nvSpPr>
          <p:cNvPr id="18" name="Rectangle 17">
            <a:extLst>
              <a:ext uri="{FF2B5EF4-FFF2-40B4-BE49-F238E27FC236}">
                <a16:creationId xmlns:a16="http://schemas.microsoft.com/office/drawing/2014/main" id="{6FB6E5C5-6558-4852-820F-B39FF82FE885}"/>
              </a:ext>
            </a:extLst>
          </p:cNvPr>
          <p:cNvSpPr/>
          <p:nvPr/>
        </p:nvSpPr>
        <p:spPr bwMode="auto">
          <a:xfrm>
            <a:off x="7314460" y="4379913"/>
            <a:ext cx="2162388" cy="315912"/>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b="0" dirty="0"/>
              <a:t>Hard fault vector</a:t>
            </a:r>
            <a:endParaRPr lang="en-GB" dirty="0"/>
          </a:p>
        </p:txBody>
      </p:sp>
      <p:sp>
        <p:nvSpPr>
          <p:cNvPr id="19" name="Rectangle 18">
            <a:extLst>
              <a:ext uri="{FF2B5EF4-FFF2-40B4-BE49-F238E27FC236}">
                <a16:creationId xmlns:a16="http://schemas.microsoft.com/office/drawing/2014/main" id="{5674CCA6-D81C-4E44-8709-7C7DA7A8FFBF}"/>
              </a:ext>
            </a:extLst>
          </p:cNvPr>
          <p:cNvSpPr/>
          <p:nvPr/>
        </p:nvSpPr>
        <p:spPr bwMode="auto">
          <a:xfrm>
            <a:off x="7314460" y="3752850"/>
            <a:ext cx="2162388" cy="636588"/>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b="0" dirty="0"/>
              <a:t>Reserved</a:t>
            </a:r>
            <a:endParaRPr lang="en-GB" dirty="0"/>
          </a:p>
        </p:txBody>
      </p:sp>
      <p:sp>
        <p:nvSpPr>
          <p:cNvPr id="20" name="Rectangle 19">
            <a:extLst>
              <a:ext uri="{FF2B5EF4-FFF2-40B4-BE49-F238E27FC236}">
                <a16:creationId xmlns:a16="http://schemas.microsoft.com/office/drawing/2014/main" id="{81F5CC67-D7EF-44D8-B457-13C936BA189B}"/>
              </a:ext>
            </a:extLst>
          </p:cNvPr>
          <p:cNvSpPr/>
          <p:nvPr/>
        </p:nvSpPr>
        <p:spPr bwMode="auto">
          <a:xfrm>
            <a:off x="7314460" y="3438526"/>
            <a:ext cx="2162388" cy="314325"/>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b="0" dirty="0"/>
              <a:t>SVC vector</a:t>
            </a:r>
          </a:p>
        </p:txBody>
      </p:sp>
      <p:sp>
        <p:nvSpPr>
          <p:cNvPr id="21" name="Rectangle 20">
            <a:extLst>
              <a:ext uri="{FF2B5EF4-FFF2-40B4-BE49-F238E27FC236}">
                <a16:creationId xmlns:a16="http://schemas.microsoft.com/office/drawing/2014/main" id="{EAB9B2BD-0FD4-47A7-BC0D-4A4976232132}"/>
              </a:ext>
            </a:extLst>
          </p:cNvPr>
          <p:cNvSpPr/>
          <p:nvPr/>
        </p:nvSpPr>
        <p:spPr bwMode="auto">
          <a:xfrm>
            <a:off x="7314460" y="3009901"/>
            <a:ext cx="2162388" cy="428625"/>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b="0" dirty="0"/>
              <a:t>Reserved</a:t>
            </a:r>
            <a:endParaRPr lang="en-GB" dirty="0"/>
          </a:p>
        </p:txBody>
      </p:sp>
      <p:sp>
        <p:nvSpPr>
          <p:cNvPr id="22" name="Rectangle 21">
            <a:extLst>
              <a:ext uri="{FF2B5EF4-FFF2-40B4-BE49-F238E27FC236}">
                <a16:creationId xmlns:a16="http://schemas.microsoft.com/office/drawing/2014/main" id="{D5373962-4A42-45A5-9917-1EB53F0A36C9}"/>
              </a:ext>
            </a:extLst>
          </p:cNvPr>
          <p:cNvSpPr/>
          <p:nvPr/>
        </p:nvSpPr>
        <p:spPr bwMode="auto">
          <a:xfrm>
            <a:off x="7314460" y="2690813"/>
            <a:ext cx="2162388" cy="315912"/>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b="0" dirty="0"/>
              <a:t>PendSV vector</a:t>
            </a:r>
            <a:endParaRPr lang="en-GB" dirty="0"/>
          </a:p>
        </p:txBody>
      </p:sp>
      <p:sp>
        <p:nvSpPr>
          <p:cNvPr id="23" name="Rectangle 22">
            <a:extLst>
              <a:ext uri="{FF2B5EF4-FFF2-40B4-BE49-F238E27FC236}">
                <a16:creationId xmlns:a16="http://schemas.microsoft.com/office/drawing/2014/main" id="{32401838-A0EB-4728-9255-5385116D39A0}"/>
              </a:ext>
            </a:extLst>
          </p:cNvPr>
          <p:cNvSpPr/>
          <p:nvPr/>
        </p:nvSpPr>
        <p:spPr bwMode="auto">
          <a:xfrm>
            <a:off x="7314460" y="2392364"/>
            <a:ext cx="2162388" cy="312737"/>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b="0" dirty="0"/>
              <a:t>SysTick vector</a:t>
            </a:r>
          </a:p>
        </p:txBody>
      </p:sp>
      <p:sp>
        <p:nvSpPr>
          <p:cNvPr id="24" name="Rectangle 23">
            <a:extLst>
              <a:ext uri="{FF2B5EF4-FFF2-40B4-BE49-F238E27FC236}">
                <a16:creationId xmlns:a16="http://schemas.microsoft.com/office/drawing/2014/main" id="{883870B9-99E8-4182-AC7C-9583283C3884}"/>
              </a:ext>
            </a:extLst>
          </p:cNvPr>
          <p:cNvSpPr/>
          <p:nvPr/>
        </p:nvSpPr>
        <p:spPr bwMode="auto">
          <a:xfrm>
            <a:off x="7314460" y="1538289"/>
            <a:ext cx="2162388" cy="854075"/>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b="0" dirty="0"/>
              <a:t>Interrupt vectors</a:t>
            </a:r>
            <a:endParaRPr lang="en-GB" dirty="0"/>
          </a:p>
        </p:txBody>
      </p:sp>
      <p:sp>
        <p:nvSpPr>
          <p:cNvPr id="25" name="TextBox 24">
            <a:extLst>
              <a:ext uri="{FF2B5EF4-FFF2-40B4-BE49-F238E27FC236}">
                <a16:creationId xmlns:a16="http://schemas.microsoft.com/office/drawing/2014/main" id="{55D0FB00-8A33-4382-8000-AFE82C9EB6F0}"/>
              </a:ext>
            </a:extLst>
          </p:cNvPr>
          <p:cNvSpPr txBox="1"/>
          <p:nvPr/>
        </p:nvSpPr>
        <p:spPr>
          <a:xfrm>
            <a:off x="9476848" y="5294314"/>
            <a:ext cx="1705367" cy="369332"/>
          </a:xfrm>
          <a:prstGeom prst="rect">
            <a:avLst/>
          </a:prstGeom>
          <a:noFill/>
        </p:spPr>
        <p:txBody>
          <a:bodyPr>
            <a:spAutoFit/>
          </a:bodyPr>
          <a:lstStyle/>
          <a:p>
            <a:pPr>
              <a:defRPr/>
            </a:pPr>
            <a:r>
              <a:rPr lang="en-GB" b="0" spc="10" dirty="0"/>
              <a:t>0x00000000</a:t>
            </a:r>
          </a:p>
        </p:txBody>
      </p:sp>
      <p:sp>
        <p:nvSpPr>
          <p:cNvPr id="26" name="TextBox 25">
            <a:extLst>
              <a:ext uri="{FF2B5EF4-FFF2-40B4-BE49-F238E27FC236}">
                <a16:creationId xmlns:a16="http://schemas.microsoft.com/office/drawing/2014/main" id="{E5AA6ABC-7C95-47D5-93DA-1CD292C61455}"/>
              </a:ext>
            </a:extLst>
          </p:cNvPr>
          <p:cNvSpPr txBox="1"/>
          <p:nvPr/>
        </p:nvSpPr>
        <p:spPr>
          <a:xfrm>
            <a:off x="9476848" y="4970464"/>
            <a:ext cx="1705367" cy="369332"/>
          </a:xfrm>
          <a:prstGeom prst="rect">
            <a:avLst/>
          </a:prstGeom>
          <a:noFill/>
        </p:spPr>
        <p:txBody>
          <a:bodyPr>
            <a:spAutoFit/>
          </a:bodyPr>
          <a:lstStyle/>
          <a:p>
            <a:pPr>
              <a:defRPr/>
            </a:pPr>
            <a:r>
              <a:rPr lang="en-GB" b="0" spc="10" dirty="0"/>
              <a:t>0x00000004</a:t>
            </a:r>
          </a:p>
        </p:txBody>
      </p:sp>
      <p:sp>
        <p:nvSpPr>
          <p:cNvPr id="27" name="TextBox 26">
            <a:extLst>
              <a:ext uri="{FF2B5EF4-FFF2-40B4-BE49-F238E27FC236}">
                <a16:creationId xmlns:a16="http://schemas.microsoft.com/office/drawing/2014/main" id="{715A3AC9-97C8-4EB2-B566-9DBE3681E8FE}"/>
              </a:ext>
            </a:extLst>
          </p:cNvPr>
          <p:cNvSpPr txBox="1"/>
          <p:nvPr/>
        </p:nvSpPr>
        <p:spPr>
          <a:xfrm>
            <a:off x="9476848" y="4641851"/>
            <a:ext cx="1705367" cy="369332"/>
          </a:xfrm>
          <a:prstGeom prst="rect">
            <a:avLst/>
          </a:prstGeom>
          <a:noFill/>
        </p:spPr>
        <p:txBody>
          <a:bodyPr>
            <a:spAutoFit/>
          </a:bodyPr>
          <a:lstStyle/>
          <a:p>
            <a:pPr>
              <a:defRPr/>
            </a:pPr>
            <a:r>
              <a:rPr lang="en-GB" b="0" spc="10" dirty="0"/>
              <a:t>0x00000008</a:t>
            </a:r>
          </a:p>
        </p:txBody>
      </p:sp>
      <p:sp>
        <p:nvSpPr>
          <p:cNvPr id="28" name="TextBox 27">
            <a:extLst>
              <a:ext uri="{FF2B5EF4-FFF2-40B4-BE49-F238E27FC236}">
                <a16:creationId xmlns:a16="http://schemas.microsoft.com/office/drawing/2014/main" id="{3ACC5AE7-BC13-4FDC-800F-37E04B3E150D}"/>
              </a:ext>
            </a:extLst>
          </p:cNvPr>
          <p:cNvSpPr txBox="1"/>
          <p:nvPr/>
        </p:nvSpPr>
        <p:spPr>
          <a:xfrm>
            <a:off x="9476848" y="4318001"/>
            <a:ext cx="1705367" cy="369332"/>
          </a:xfrm>
          <a:prstGeom prst="rect">
            <a:avLst/>
          </a:prstGeom>
          <a:noFill/>
        </p:spPr>
        <p:txBody>
          <a:bodyPr>
            <a:spAutoFit/>
          </a:bodyPr>
          <a:lstStyle/>
          <a:p>
            <a:pPr>
              <a:defRPr/>
            </a:pPr>
            <a:r>
              <a:rPr lang="en-GB" b="0" spc="10" dirty="0"/>
              <a:t>0x0000000C</a:t>
            </a:r>
          </a:p>
        </p:txBody>
      </p:sp>
      <p:sp>
        <p:nvSpPr>
          <p:cNvPr id="29" name="TextBox 28">
            <a:extLst>
              <a:ext uri="{FF2B5EF4-FFF2-40B4-BE49-F238E27FC236}">
                <a16:creationId xmlns:a16="http://schemas.microsoft.com/office/drawing/2014/main" id="{3B97994A-A2F9-4954-A178-9304B719AB9D}"/>
              </a:ext>
            </a:extLst>
          </p:cNvPr>
          <p:cNvSpPr txBox="1"/>
          <p:nvPr/>
        </p:nvSpPr>
        <p:spPr>
          <a:xfrm>
            <a:off x="9476848" y="3392488"/>
            <a:ext cx="1705367" cy="369332"/>
          </a:xfrm>
          <a:prstGeom prst="rect">
            <a:avLst/>
          </a:prstGeom>
          <a:noFill/>
        </p:spPr>
        <p:txBody>
          <a:bodyPr>
            <a:spAutoFit/>
          </a:bodyPr>
          <a:lstStyle/>
          <a:p>
            <a:pPr>
              <a:defRPr/>
            </a:pPr>
            <a:r>
              <a:rPr lang="en-GB" b="0" spc="10" dirty="0"/>
              <a:t>0x0000002C</a:t>
            </a:r>
          </a:p>
        </p:txBody>
      </p:sp>
      <p:sp>
        <p:nvSpPr>
          <p:cNvPr id="30" name="TextBox 29">
            <a:extLst>
              <a:ext uri="{FF2B5EF4-FFF2-40B4-BE49-F238E27FC236}">
                <a16:creationId xmlns:a16="http://schemas.microsoft.com/office/drawing/2014/main" id="{F19D79E5-14C1-49A4-9FA8-1F0A2096166B}"/>
              </a:ext>
            </a:extLst>
          </p:cNvPr>
          <p:cNvSpPr txBox="1"/>
          <p:nvPr/>
        </p:nvSpPr>
        <p:spPr>
          <a:xfrm>
            <a:off x="9476848" y="2649539"/>
            <a:ext cx="1705367" cy="369332"/>
          </a:xfrm>
          <a:prstGeom prst="rect">
            <a:avLst/>
          </a:prstGeom>
          <a:noFill/>
        </p:spPr>
        <p:txBody>
          <a:bodyPr>
            <a:spAutoFit/>
          </a:bodyPr>
          <a:lstStyle/>
          <a:p>
            <a:pPr>
              <a:defRPr/>
            </a:pPr>
            <a:r>
              <a:rPr lang="en-GB" b="0" spc="10" dirty="0"/>
              <a:t>0x00000038</a:t>
            </a:r>
          </a:p>
        </p:txBody>
      </p:sp>
      <p:sp>
        <p:nvSpPr>
          <p:cNvPr id="31" name="TextBox 30">
            <a:extLst>
              <a:ext uri="{FF2B5EF4-FFF2-40B4-BE49-F238E27FC236}">
                <a16:creationId xmlns:a16="http://schemas.microsoft.com/office/drawing/2014/main" id="{F55598CD-390F-41FA-839A-1679698196FD}"/>
              </a:ext>
            </a:extLst>
          </p:cNvPr>
          <p:cNvSpPr txBox="1"/>
          <p:nvPr/>
        </p:nvSpPr>
        <p:spPr>
          <a:xfrm>
            <a:off x="9476848" y="2043114"/>
            <a:ext cx="1705367" cy="369332"/>
          </a:xfrm>
          <a:prstGeom prst="rect">
            <a:avLst/>
          </a:prstGeom>
          <a:noFill/>
        </p:spPr>
        <p:txBody>
          <a:bodyPr>
            <a:spAutoFit/>
          </a:bodyPr>
          <a:lstStyle/>
          <a:p>
            <a:pPr>
              <a:defRPr/>
            </a:pPr>
            <a:r>
              <a:rPr lang="en-GB" b="0" spc="10" dirty="0"/>
              <a:t>0x00000040</a:t>
            </a:r>
          </a:p>
        </p:txBody>
      </p:sp>
      <p:sp>
        <p:nvSpPr>
          <p:cNvPr id="32" name="TextBox 31">
            <a:extLst>
              <a:ext uri="{FF2B5EF4-FFF2-40B4-BE49-F238E27FC236}">
                <a16:creationId xmlns:a16="http://schemas.microsoft.com/office/drawing/2014/main" id="{613F8E43-1215-44E1-8CC7-EB2D9CD62D74}"/>
              </a:ext>
            </a:extLst>
          </p:cNvPr>
          <p:cNvSpPr txBox="1"/>
          <p:nvPr/>
        </p:nvSpPr>
        <p:spPr>
          <a:xfrm>
            <a:off x="9476848" y="2332039"/>
            <a:ext cx="1705367" cy="369332"/>
          </a:xfrm>
          <a:prstGeom prst="rect">
            <a:avLst/>
          </a:prstGeom>
          <a:noFill/>
        </p:spPr>
        <p:txBody>
          <a:bodyPr>
            <a:spAutoFit/>
          </a:bodyPr>
          <a:lstStyle/>
          <a:p>
            <a:pPr>
              <a:defRPr/>
            </a:pPr>
            <a:r>
              <a:rPr lang="en-GB" b="0" spc="10" dirty="0"/>
              <a:t>0x0000003C</a:t>
            </a:r>
          </a:p>
        </p:txBody>
      </p:sp>
      <p:sp>
        <p:nvSpPr>
          <p:cNvPr id="33" name="Rectangle 32">
            <a:extLst>
              <a:ext uri="{FF2B5EF4-FFF2-40B4-BE49-F238E27FC236}">
                <a16:creationId xmlns:a16="http://schemas.microsoft.com/office/drawing/2014/main" id="{D5884973-9B96-4E24-A0D6-F6B2B3B5FA33}"/>
              </a:ext>
            </a:extLst>
          </p:cNvPr>
          <p:cNvSpPr/>
          <p:nvPr/>
        </p:nvSpPr>
        <p:spPr bwMode="auto">
          <a:xfrm>
            <a:off x="2473417" y="3519488"/>
            <a:ext cx="2162388" cy="91440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b="0" dirty="0"/>
              <a:t>Program code</a:t>
            </a:r>
            <a:endParaRPr lang="en-GB" dirty="0"/>
          </a:p>
        </p:txBody>
      </p:sp>
      <p:sp>
        <p:nvSpPr>
          <p:cNvPr id="34" name="Rectangle 33">
            <a:extLst>
              <a:ext uri="{FF2B5EF4-FFF2-40B4-BE49-F238E27FC236}">
                <a16:creationId xmlns:a16="http://schemas.microsoft.com/office/drawing/2014/main" id="{24284F90-8377-45B3-9EB7-D7A89565D15A}"/>
              </a:ext>
            </a:extLst>
          </p:cNvPr>
          <p:cNvSpPr/>
          <p:nvPr/>
        </p:nvSpPr>
        <p:spPr bwMode="auto">
          <a:xfrm>
            <a:off x="2473418" y="4484688"/>
            <a:ext cx="2162388" cy="91440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b="0" dirty="0"/>
              <a:t>C library code</a:t>
            </a:r>
            <a:endParaRPr lang="en-GB" dirty="0"/>
          </a:p>
        </p:txBody>
      </p:sp>
    </p:spTree>
    <p:extLst>
      <p:ext uri="{BB962C8B-B14F-4D97-AF65-F5344CB8AC3E}">
        <p14:creationId xmlns:p14="http://schemas.microsoft.com/office/powerpoint/2010/main" val="230544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Program Image</a:t>
            </a:r>
            <a:endParaRPr lang="en-US" dirty="0"/>
          </a:p>
        </p:txBody>
      </p:sp>
      <p:sp>
        <p:nvSpPr>
          <p:cNvPr id="6" name="Rectangle 5">
            <a:extLst>
              <a:ext uri="{FF2B5EF4-FFF2-40B4-BE49-F238E27FC236}">
                <a16:creationId xmlns:a16="http://schemas.microsoft.com/office/drawing/2014/main" id="{25447F47-E4AF-4DF1-A8BE-B6A0B4E76CB6}"/>
              </a:ext>
            </a:extLst>
          </p:cNvPr>
          <p:cNvSpPr/>
          <p:nvPr/>
        </p:nvSpPr>
        <p:spPr bwMode="auto">
          <a:xfrm>
            <a:off x="2378204" y="1204913"/>
            <a:ext cx="2352814" cy="4991100"/>
          </a:xfrm>
          <a:prstGeom prst="rect">
            <a:avLst/>
          </a:prstGeom>
          <a:solidFill>
            <a:schemeClr val="bg1">
              <a:lumMod val="9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b="0" dirty="0"/>
          </a:p>
        </p:txBody>
      </p:sp>
      <p:sp>
        <p:nvSpPr>
          <p:cNvPr id="7" name="TextBox 6">
            <a:extLst>
              <a:ext uri="{FF2B5EF4-FFF2-40B4-BE49-F238E27FC236}">
                <a16:creationId xmlns:a16="http://schemas.microsoft.com/office/drawing/2014/main" id="{68D5D212-77A6-4DE1-9D02-78BC593D8BE3}"/>
              </a:ext>
            </a:extLst>
          </p:cNvPr>
          <p:cNvSpPr txBox="1"/>
          <p:nvPr/>
        </p:nvSpPr>
        <p:spPr>
          <a:xfrm>
            <a:off x="742661" y="5846764"/>
            <a:ext cx="1635544" cy="369332"/>
          </a:xfrm>
          <a:prstGeom prst="rect">
            <a:avLst/>
          </a:prstGeom>
          <a:noFill/>
        </p:spPr>
        <p:txBody>
          <a:bodyPr>
            <a:spAutoFit/>
          </a:bodyPr>
          <a:lstStyle/>
          <a:p>
            <a:pPr>
              <a:defRPr/>
            </a:pPr>
            <a:r>
              <a:rPr lang="en-GB" b="0" spc="10" dirty="0"/>
              <a:t>0x00000000</a:t>
            </a:r>
          </a:p>
        </p:txBody>
      </p:sp>
      <p:sp>
        <p:nvSpPr>
          <p:cNvPr id="8" name="Rectangle 7">
            <a:extLst>
              <a:ext uri="{FF2B5EF4-FFF2-40B4-BE49-F238E27FC236}">
                <a16:creationId xmlns:a16="http://schemas.microsoft.com/office/drawing/2014/main" id="{D1F5AFAE-4B24-4D4A-9F0F-E36DC71D24AA}"/>
              </a:ext>
            </a:extLst>
          </p:cNvPr>
          <p:cNvSpPr/>
          <p:nvPr/>
        </p:nvSpPr>
        <p:spPr bwMode="auto">
          <a:xfrm>
            <a:off x="7314460" y="5289551"/>
            <a:ext cx="2162388" cy="315913"/>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b="0" dirty="0"/>
              <a:t>Initial MSP value</a:t>
            </a:r>
          </a:p>
        </p:txBody>
      </p:sp>
      <p:sp>
        <p:nvSpPr>
          <p:cNvPr id="9" name="TextBox 8">
            <a:extLst>
              <a:ext uri="{FF2B5EF4-FFF2-40B4-BE49-F238E27FC236}">
                <a16:creationId xmlns:a16="http://schemas.microsoft.com/office/drawing/2014/main" id="{34C88CA4-A25C-47B8-934C-000C3F0C3DD1}"/>
              </a:ext>
            </a:extLst>
          </p:cNvPr>
          <p:cNvSpPr txBox="1"/>
          <p:nvPr/>
        </p:nvSpPr>
        <p:spPr>
          <a:xfrm>
            <a:off x="2683942" y="1593852"/>
            <a:ext cx="1741336" cy="369332"/>
          </a:xfrm>
          <a:prstGeom prst="rect">
            <a:avLst/>
          </a:prstGeom>
          <a:noFill/>
        </p:spPr>
        <p:txBody>
          <a:bodyPr>
            <a:spAutoFit/>
          </a:bodyPr>
          <a:lstStyle/>
          <a:p>
            <a:pPr>
              <a:defRPr/>
            </a:pPr>
            <a:r>
              <a:rPr lang="en-GB" b="0" spc="10" dirty="0"/>
              <a:t>Code region</a:t>
            </a:r>
          </a:p>
        </p:txBody>
      </p:sp>
      <p:sp>
        <p:nvSpPr>
          <p:cNvPr id="10" name="Rectangle 9">
            <a:extLst>
              <a:ext uri="{FF2B5EF4-FFF2-40B4-BE49-F238E27FC236}">
                <a16:creationId xmlns:a16="http://schemas.microsoft.com/office/drawing/2014/main" id="{D5DCF551-006B-4910-B651-7BF51A75EB26}"/>
              </a:ext>
            </a:extLst>
          </p:cNvPr>
          <p:cNvSpPr/>
          <p:nvPr/>
        </p:nvSpPr>
        <p:spPr bwMode="auto">
          <a:xfrm>
            <a:off x="2473418" y="2549527"/>
            <a:ext cx="2162388" cy="91440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b="0" dirty="0"/>
              <a:t>Start-up routine</a:t>
            </a:r>
            <a:endParaRPr lang="en-GB" dirty="0"/>
          </a:p>
        </p:txBody>
      </p:sp>
      <p:sp>
        <p:nvSpPr>
          <p:cNvPr id="11" name="Rectangle 10">
            <a:extLst>
              <a:ext uri="{FF2B5EF4-FFF2-40B4-BE49-F238E27FC236}">
                <a16:creationId xmlns:a16="http://schemas.microsoft.com/office/drawing/2014/main" id="{D9FA4DCE-AA44-4397-9277-673710EFE8BA}"/>
              </a:ext>
            </a:extLst>
          </p:cNvPr>
          <p:cNvSpPr/>
          <p:nvPr/>
        </p:nvSpPr>
        <p:spPr bwMode="auto">
          <a:xfrm>
            <a:off x="2473418" y="5319714"/>
            <a:ext cx="2162388" cy="792163"/>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b="0" dirty="0"/>
              <a:t>Vector table</a:t>
            </a:r>
          </a:p>
        </p:txBody>
      </p:sp>
      <p:sp>
        <p:nvSpPr>
          <p:cNvPr id="12" name="Left Brace 11">
            <a:extLst>
              <a:ext uri="{FF2B5EF4-FFF2-40B4-BE49-F238E27FC236}">
                <a16:creationId xmlns:a16="http://schemas.microsoft.com/office/drawing/2014/main" id="{AD2F89E8-2367-4A65-BE1D-D9EB7D2C3AED}"/>
              </a:ext>
            </a:extLst>
          </p:cNvPr>
          <p:cNvSpPr/>
          <p:nvPr/>
        </p:nvSpPr>
        <p:spPr bwMode="auto">
          <a:xfrm>
            <a:off x="2018511" y="2549527"/>
            <a:ext cx="253901" cy="3494087"/>
          </a:xfrm>
          <a:prstGeom prst="leftBrace">
            <a:avLst>
              <a:gd name="adj1" fmla="val 26409"/>
              <a:gd name="adj2" fmla="val 50000"/>
            </a:avLst>
          </a:prstGeom>
          <a:noFill/>
          <a:ln w="19050" cap="flat" cmpd="sng" algn="ctr">
            <a:solidFill>
              <a:schemeClr val="bg1">
                <a:lumMod val="50000"/>
              </a:schemeClr>
            </a:solidFill>
            <a:prstDash val="solid"/>
            <a:round/>
            <a:headEnd type="none" w="med" len="med"/>
            <a:tailEnd type="none" w="med" len="med"/>
          </a:ln>
          <a:effectLst/>
        </p:spPr>
        <p:txBody>
          <a:bodyPr wrap="none" anchor="ctr"/>
          <a:lstStyle/>
          <a:p>
            <a:pPr algn="ctr">
              <a:defRPr/>
            </a:pPr>
            <a:endParaRPr lang="en-GB" dirty="0"/>
          </a:p>
        </p:txBody>
      </p:sp>
      <p:sp>
        <p:nvSpPr>
          <p:cNvPr id="13" name="TextBox 12">
            <a:extLst>
              <a:ext uri="{FF2B5EF4-FFF2-40B4-BE49-F238E27FC236}">
                <a16:creationId xmlns:a16="http://schemas.microsoft.com/office/drawing/2014/main" id="{9A490E7E-6A01-49A7-AADD-158D3DBD4A0A}"/>
              </a:ext>
            </a:extLst>
          </p:cNvPr>
          <p:cNvSpPr txBox="1"/>
          <p:nvPr/>
        </p:nvSpPr>
        <p:spPr>
          <a:xfrm>
            <a:off x="837874" y="4027489"/>
            <a:ext cx="1434539" cy="646331"/>
          </a:xfrm>
          <a:prstGeom prst="rect">
            <a:avLst/>
          </a:prstGeom>
          <a:noFill/>
        </p:spPr>
        <p:txBody>
          <a:bodyPr>
            <a:spAutoFit/>
          </a:bodyPr>
          <a:lstStyle/>
          <a:p>
            <a:pPr algn="ctr">
              <a:defRPr/>
            </a:pPr>
            <a:r>
              <a:rPr lang="en-GB" b="0" spc="10" dirty="0"/>
              <a:t>Program</a:t>
            </a:r>
          </a:p>
          <a:p>
            <a:pPr algn="ctr">
              <a:defRPr/>
            </a:pPr>
            <a:r>
              <a:rPr lang="en-GB" b="0" spc="10" dirty="0"/>
              <a:t>Image </a:t>
            </a:r>
          </a:p>
        </p:txBody>
      </p:sp>
      <p:cxnSp>
        <p:nvCxnSpPr>
          <p:cNvPr id="14" name="Straight Connector 13">
            <a:extLst>
              <a:ext uri="{FF2B5EF4-FFF2-40B4-BE49-F238E27FC236}">
                <a16:creationId xmlns:a16="http://schemas.microsoft.com/office/drawing/2014/main" id="{DC08C5F0-1173-4D70-BB6E-D0F863D0DB28}"/>
              </a:ext>
            </a:extLst>
          </p:cNvPr>
          <p:cNvCxnSpPr/>
          <p:nvPr/>
        </p:nvCxnSpPr>
        <p:spPr bwMode="auto">
          <a:xfrm flipV="1">
            <a:off x="4731018" y="2124076"/>
            <a:ext cx="2318961" cy="3275012"/>
          </a:xfrm>
          <a:prstGeom prst="line">
            <a:avLst/>
          </a:prstGeom>
          <a:noFill/>
          <a:ln w="19050" cap="flat" cmpd="sng" algn="ctr">
            <a:solidFill>
              <a:schemeClr val="bg1">
                <a:lumMod val="75000"/>
              </a:schemeClr>
            </a:solidFill>
            <a:prstDash val="sysDot"/>
            <a:round/>
            <a:headEnd type="none" w="med" len="med"/>
            <a:tailEnd type="none" w="med" len="med"/>
          </a:ln>
          <a:effectLst/>
        </p:spPr>
      </p:cxnSp>
      <p:cxnSp>
        <p:nvCxnSpPr>
          <p:cNvPr id="15" name="Straight Connector 14">
            <a:extLst>
              <a:ext uri="{FF2B5EF4-FFF2-40B4-BE49-F238E27FC236}">
                <a16:creationId xmlns:a16="http://schemas.microsoft.com/office/drawing/2014/main" id="{B5DA1022-E256-4FF2-931B-003E9BE7FAC7}"/>
              </a:ext>
            </a:extLst>
          </p:cNvPr>
          <p:cNvCxnSpPr/>
          <p:nvPr/>
        </p:nvCxnSpPr>
        <p:spPr bwMode="auto">
          <a:xfrm flipV="1">
            <a:off x="4731018" y="5605463"/>
            <a:ext cx="2583441" cy="438150"/>
          </a:xfrm>
          <a:prstGeom prst="line">
            <a:avLst/>
          </a:prstGeom>
          <a:noFill/>
          <a:ln w="19050" cap="flat" cmpd="sng" algn="ctr">
            <a:solidFill>
              <a:schemeClr val="bg1">
                <a:lumMod val="75000"/>
              </a:schemeClr>
            </a:solidFill>
            <a:prstDash val="sysDot"/>
            <a:round/>
            <a:headEnd type="none" w="med" len="med"/>
            <a:tailEnd type="none" w="med" len="med"/>
          </a:ln>
          <a:effectLst/>
        </p:spPr>
      </p:cxnSp>
      <p:sp>
        <p:nvSpPr>
          <p:cNvPr id="16" name="Rectangle 15">
            <a:extLst>
              <a:ext uri="{FF2B5EF4-FFF2-40B4-BE49-F238E27FC236}">
                <a16:creationId xmlns:a16="http://schemas.microsoft.com/office/drawing/2014/main" id="{A2030C1D-757B-42B8-A744-D769A83A8971}"/>
              </a:ext>
            </a:extLst>
          </p:cNvPr>
          <p:cNvSpPr/>
          <p:nvPr/>
        </p:nvSpPr>
        <p:spPr bwMode="auto">
          <a:xfrm>
            <a:off x="7314460" y="4984751"/>
            <a:ext cx="2162388" cy="314325"/>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b="0" dirty="0"/>
              <a:t>Reset vector</a:t>
            </a:r>
            <a:endParaRPr lang="en-GB" dirty="0"/>
          </a:p>
        </p:txBody>
      </p:sp>
      <p:sp>
        <p:nvSpPr>
          <p:cNvPr id="17" name="Rectangle 16">
            <a:extLst>
              <a:ext uri="{FF2B5EF4-FFF2-40B4-BE49-F238E27FC236}">
                <a16:creationId xmlns:a16="http://schemas.microsoft.com/office/drawing/2014/main" id="{3DB0FF48-A6C6-4F9D-8965-63B3525D55AC}"/>
              </a:ext>
            </a:extLst>
          </p:cNvPr>
          <p:cNvSpPr/>
          <p:nvPr/>
        </p:nvSpPr>
        <p:spPr bwMode="auto">
          <a:xfrm>
            <a:off x="7314460" y="4683125"/>
            <a:ext cx="2162388" cy="317500"/>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b="0" dirty="0"/>
              <a:t>NMI vector</a:t>
            </a:r>
          </a:p>
        </p:txBody>
      </p:sp>
      <p:sp>
        <p:nvSpPr>
          <p:cNvPr id="18" name="Rectangle 17">
            <a:extLst>
              <a:ext uri="{FF2B5EF4-FFF2-40B4-BE49-F238E27FC236}">
                <a16:creationId xmlns:a16="http://schemas.microsoft.com/office/drawing/2014/main" id="{C6D618DB-AA45-4E33-8931-5784D73C7627}"/>
              </a:ext>
            </a:extLst>
          </p:cNvPr>
          <p:cNvSpPr/>
          <p:nvPr/>
        </p:nvSpPr>
        <p:spPr bwMode="auto">
          <a:xfrm>
            <a:off x="7314460" y="4379913"/>
            <a:ext cx="2162388" cy="315912"/>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b="0" dirty="0"/>
              <a:t>Hard fault vector</a:t>
            </a:r>
            <a:endParaRPr lang="en-GB" dirty="0"/>
          </a:p>
        </p:txBody>
      </p:sp>
      <p:sp>
        <p:nvSpPr>
          <p:cNvPr id="19" name="Rectangle 18">
            <a:extLst>
              <a:ext uri="{FF2B5EF4-FFF2-40B4-BE49-F238E27FC236}">
                <a16:creationId xmlns:a16="http://schemas.microsoft.com/office/drawing/2014/main" id="{A50388E6-E9FD-4ADA-B6AF-7E82A9C21925}"/>
              </a:ext>
            </a:extLst>
          </p:cNvPr>
          <p:cNvSpPr/>
          <p:nvPr/>
        </p:nvSpPr>
        <p:spPr bwMode="auto">
          <a:xfrm>
            <a:off x="7314460" y="3752850"/>
            <a:ext cx="2162388" cy="636588"/>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b="0" dirty="0"/>
              <a:t>Reserved</a:t>
            </a:r>
            <a:endParaRPr lang="en-GB" dirty="0"/>
          </a:p>
        </p:txBody>
      </p:sp>
      <p:sp>
        <p:nvSpPr>
          <p:cNvPr id="20" name="Rectangle 19">
            <a:extLst>
              <a:ext uri="{FF2B5EF4-FFF2-40B4-BE49-F238E27FC236}">
                <a16:creationId xmlns:a16="http://schemas.microsoft.com/office/drawing/2014/main" id="{8E9D83D6-81A5-4F19-80B9-3A9403842BC4}"/>
              </a:ext>
            </a:extLst>
          </p:cNvPr>
          <p:cNvSpPr/>
          <p:nvPr/>
        </p:nvSpPr>
        <p:spPr bwMode="auto">
          <a:xfrm>
            <a:off x="7314460" y="3438526"/>
            <a:ext cx="2162388" cy="314325"/>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b="0" dirty="0"/>
              <a:t>SVC vector</a:t>
            </a:r>
          </a:p>
        </p:txBody>
      </p:sp>
      <p:sp>
        <p:nvSpPr>
          <p:cNvPr id="21" name="Rectangle 20">
            <a:extLst>
              <a:ext uri="{FF2B5EF4-FFF2-40B4-BE49-F238E27FC236}">
                <a16:creationId xmlns:a16="http://schemas.microsoft.com/office/drawing/2014/main" id="{020351F6-A768-42DC-B832-EFA38093A608}"/>
              </a:ext>
            </a:extLst>
          </p:cNvPr>
          <p:cNvSpPr/>
          <p:nvPr/>
        </p:nvSpPr>
        <p:spPr bwMode="auto">
          <a:xfrm>
            <a:off x="7314460" y="3009901"/>
            <a:ext cx="2162388" cy="428625"/>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b="0" dirty="0"/>
              <a:t>Reserved</a:t>
            </a:r>
            <a:endParaRPr lang="en-GB" dirty="0"/>
          </a:p>
        </p:txBody>
      </p:sp>
      <p:sp>
        <p:nvSpPr>
          <p:cNvPr id="22" name="Rectangle 21">
            <a:extLst>
              <a:ext uri="{FF2B5EF4-FFF2-40B4-BE49-F238E27FC236}">
                <a16:creationId xmlns:a16="http://schemas.microsoft.com/office/drawing/2014/main" id="{C84D4A6C-15C1-491E-B00A-841E7B531DD4}"/>
              </a:ext>
            </a:extLst>
          </p:cNvPr>
          <p:cNvSpPr/>
          <p:nvPr/>
        </p:nvSpPr>
        <p:spPr bwMode="auto">
          <a:xfrm>
            <a:off x="7314460" y="2690813"/>
            <a:ext cx="2162388" cy="315912"/>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b="0" dirty="0"/>
              <a:t>PendSV vector</a:t>
            </a:r>
            <a:endParaRPr lang="en-GB" dirty="0"/>
          </a:p>
        </p:txBody>
      </p:sp>
      <p:sp>
        <p:nvSpPr>
          <p:cNvPr id="23" name="Rectangle 22">
            <a:extLst>
              <a:ext uri="{FF2B5EF4-FFF2-40B4-BE49-F238E27FC236}">
                <a16:creationId xmlns:a16="http://schemas.microsoft.com/office/drawing/2014/main" id="{A3A749A5-6ACA-4CF6-89F1-378D762D96CA}"/>
              </a:ext>
            </a:extLst>
          </p:cNvPr>
          <p:cNvSpPr/>
          <p:nvPr/>
        </p:nvSpPr>
        <p:spPr bwMode="auto">
          <a:xfrm>
            <a:off x="7314460" y="2392364"/>
            <a:ext cx="2162388" cy="312737"/>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b="0" dirty="0"/>
              <a:t>SysTick vector</a:t>
            </a:r>
          </a:p>
        </p:txBody>
      </p:sp>
      <p:sp>
        <p:nvSpPr>
          <p:cNvPr id="24" name="Rectangle 23">
            <a:extLst>
              <a:ext uri="{FF2B5EF4-FFF2-40B4-BE49-F238E27FC236}">
                <a16:creationId xmlns:a16="http://schemas.microsoft.com/office/drawing/2014/main" id="{1D3399A5-B08F-4B23-A4FE-754916E5A5CE}"/>
              </a:ext>
            </a:extLst>
          </p:cNvPr>
          <p:cNvSpPr/>
          <p:nvPr/>
        </p:nvSpPr>
        <p:spPr bwMode="auto">
          <a:xfrm>
            <a:off x="7314460" y="1538289"/>
            <a:ext cx="2162388" cy="854075"/>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b="0" dirty="0"/>
              <a:t>Interrupt vectors</a:t>
            </a:r>
            <a:endParaRPr lang="en-GB" dirty="0"/>
          </a:p>
        </p:txBody>
      </p:sp>
      <p:sp>
        <p:nvSpPr>
          <p:cNvPr id="25" name="TextBox 24">
            <a:extLst>
              <a:ext uri="{FF2B5EF4-FFF2-40B4-BE49-F238E27FC236}">
                <a16:creationId xmlns:a16="http://schemas.microsoft.com/office/drawing/2014/main" id="{7DE3CB23-834F-4D4C-BB1B-531CAD68D94C}"/>
              </a:ext>
            </a:extLst>
          </p:cNvPr>
          <p:cNvSpPr txBox="1"/>
          <p:nvPr/>
        </p:nvSpPr>
        <p:spPr>
          <a:xfrm>
            <a:off x="9476848" y="5294314"/>
            <a:ext cx="1705367" cy="369332"/>
          </a:xfrm>
          <a:prstGeom prst="rect">
            <a:avLst/>
          </a:prstGeom>
          <a:noFill/>
        </p:spPr>
        <p:txBody>
          <a:bodyPr>
            <a:spAutoFit/>
          </a:bodyPr>
          <a:lstStyle/>
          <a:p>
            <a:pPr>
              <a:defRPr/>
            </a:pPr>
            <a:r>
              <a:rPr lang="en-GB" b="0" spc="10" dirty="0"/>
              <a:t>0x00000000</a:t>
            </a:r>
          </a:p>
        </p:txBody>
      </p:sp>
      <p:sp>
        <p:nvSpPr>
          <p:cNvPr id="26" name="TextBox 25">
            <a:extLst>
              <a:ext uri="{FF2B5EF4-FFF2-40B4-BE49-F238E27FC236}">
                <a16:creationId xmlns:a16="http://schemas.microsoft.com/office/drawing/2014/main" id="{19F0C68B-F550-49CA-A514-D5B9BC5C0D0D}"/>
              </a:ext>
            </a:extLst>
          </p:cNvPr>
          <p:cNvSpPr txBox="1"/>
          <p:nvPr/>
        </p:nvSpPr>
        <p:spPr>
          <a:xfrm>
            <a:off x="9476848" y="4970464"/>
            <a:ext cx="1705367" cy="369332"/>
          </a:xfrm>
          <a:prstGeom prst="rect">
            <a:avLst/>
          </a:prstGeom>
          <a:noFill/>
        </p:spPr>
        <p:txBody>
          <a:bodyPr>
            <a:spAutoFit/>
          </a:bodyPr>
          <a:lstStyle/>
          <a:p>
            <a:pPr>
              <a:defRPr/>
            </a:pPr>
            <a:r>
              <a:rPr lang="en-GB" b="0" spc="10" dirty="0"/>
              <a:t>0x00000004</a:t>
            </a:r>
          </a:p>
        </p:txBody>
      </p:sp>
      <p:sp>
        <p:nvSpPr>
          <p:cNvPr id="27" name="TextBox 26">
            <a:extLst>
              <a:ext uri="{FF2B5EF4-FFF2-40B4-BE49-F238E27FC236}">
                <a16:creationId xmlns:a16="http://schemas.microsoft.com/office/drawing/2014/main" id="{E8BADBFF-7E07-4F9E-B02A-C9CFDF820F31}"/>
              </a:ext>
            </a:extLst>
          </p:cNvPr>
          <p:cNvSpPr txBox="1"/>
          <p:nvPr/>
        </p:nvSpPr>
        <p:spPr>
          <a:xfrm>
            <a:off x="9476848" y="4641851"/>
            <a:ext cx="1705367" cy="369332"/>
          </a:xfrm>
          <a:prstGeom prst="rect">
            <a:avLst/>
          </a:prstGeom>
          <a:noFill/>
        </p:spPr>
        <p:txBody>
          <a:bodyPr>
            <a:spAutoFit/>
          </a:bodyPr>
          <a:lstStyle/>
          <a:p>
            <a:pPr>
              <a:defRPr/>
            </a:pPr>
            <a:r>
              <a:rPr lang="en-GB" b="0" spc="10" dirty="0"/>
              <a:t>0x00000008</a:t>
            </a:r>
          </a:p>
        </p:txBody>
      </p:sp>
      <p:sp>
        <p:nvSpPr>
          <p:cNvPr id="28" name="TextBox 27">
            <a:extLst>
              <a:ext uri="{FF2B5EF4-FFF2-40B4-BE49-F238E27FC236}">
                <a16:creationId xmlns:a16="http://schemas.microsoft.com/office/drawing/2014/main" id="{65A03730-7B6D-4285-9381-D2B896323046}"/>
              </a:ext>
            </a:extLst>
          </p:cNvPr>
          <p:cNvSpPr txBox="1"/>
          <p:nvPr/>
        </p:nvSpPr>
        <p:spPr>
          <a:xfrm>
            <a:off x="9476848" y="4318001"/>
            <a:ext cx="1705367" cy="369332"/>
          </a:xfrm>
          <a:prstGeom prst="rect">
            <a:avLst/>
          </a:prstGeom>
          <a:noFill/>
        </p:spPr>
        <p:txBody>
          <a:bodyPr>
            <a:spAutoFit/>
          </a:bodyPr>
          <a:lstStyle/>
          <a:p>
            <a:pPr>
              <a:defRPr/>
            </a:pPr>
            <a:r>
              <a:rPr lang="en-GB" b="0" spc="10" dirty="0"/>
              <a:t>0x0000000C</a:t>
            </a:r>
          </a:p>
        </p:txBody>
      </p:sp>
      <p:sp>
        <p:nvSpPr>
          <p:cNvPr id="29" name="TextBox 28">
            <a:extLst>
              <a:ext uri="{FF2B5EF4-FFF2-40B4-BE49-F238E27FC236}">
                <a16:creationId xmlns:a16="http://schemas.microsoft.com/office/drawing/2014/main" id="{5A013026-CD61-495C-8C7F-D99EFEBE35BB}"/>
              </a:ext>
            </a:extLst>
          </p:cNvPr>
          <p:cNvSpPr txBox="1"/>
          <p:nvPr/>
        </p:nvSpPr>
        <p:spPr>
          <a:xfrm>
            <a:off x="9476848" y="3392488"/>
            <a:ext cx="1705367" cy="369332"/>
          </a:xfrm>
          <a:prstGeom prst="rect">
            <a:avLst/>
          </a:prstGeom>
          <a:noFill/>
        </p:spPr>
        <p:txBody>
          <a:bodyPr>
            <a:spAutoFit/>
          </a:bodyPr>
          <a:lstStyle/>
          <a:p>
            <a:pPr>
              <a:defRPr/>
            </a:pPr>
            <a:r>
              <a:rPr lang="en-GB" b="0" spc="10" dirty="0"/>
              <a:t>0x0000002C</a:t>
            </a:r>
          </a:p>
        </p:txBody>
      </p:sp>
      <p:sp>
        <p:nvSpPr>
          <p:cNvPr id="30" name="TextBox 29">
            <a:extLst>
              <a:ext uri="{FF2B5EF4-FFF2-40B4-BE49-F238E27FC236}">
                <a16:creationId xmlns:a16="http://schemas.microsoft.com/office/drawing/2014/main" id="{41637EBE-53BA-44E0-997E-9B6F47ADF451}"/>
              </a:ext>
            </a:extLst>
          </p:cNvPr>
          <p:cNvSpPr txBox="1"/>
          <p:nvPr/>
        </p:nvSpPr>
        <p:spPr>
          <a:xfrm>
            <a:off x="9476848" y="2649539"/>
            <a:ext cx="1705367" cy="369332"/>
          </a:xfrm>
          <a:prstGeom prst="rect">
            <a:avLst/>
          </a:prstGeom>
          <a:noFill/>
        </p:spPr>
        <p:txBody>
          <a:bodyPr>
            <a:spAutoFit/>
          </a:bodyPr>
          <a:lstStyle/>
          <a:p>
            <a:pPr>
              <a:defRPr/>
            </a:pPr>
            <a:r>
              <a:rPr lang="en-GB" b="0" spc="10" dirty="0"/>
              <a:t>0x00000038</a:t>
            </a:r>
          </a:p>
        </p:txBody>
      </p:sp>
      <p:sp>
        <p:nvSpPr>
          <p:cNvPr id="31" name="TextBox 30">
            <a:extLst>
              <a:ext uri="{FF2B5EF4-FFF2-40B4-BE49-F238E27FC236}">
                <a16:creationId xmlns:a16="http://schemas.microsoft.com/office/drawing/2014/main" id="{169B7848-5EBA-41DF-BCA6-719CDCB55800}"/>
              </a:ext>
            </a:extLst>
          </p:cNvPr>
          <p:cNvSpPr txBox="1"/>
          <p:nvPr/>
        </p:nvSpPr>
        <p:spPr>
          <a:xfrm>
            <a:off x="9476848" y="2043114"/>
            <a:ext cx="1705367" cy="369332"/>
          </a:xfrm>
          <a:prstGeom prst="rect">
            <a:avLst/>
          </a:prstGeom>
          <a:noFill/>
        </p:spPr>
        <p:txBody>
          <a:bodyPr>
            <a:spAutoFit/>
          </a:bodyPr>
          <a:lstStyle/>
          <a:p>
            <a:pPr>
              <a:defRPr/>
            </a:pPr>
            <a:r>
              <a:rPr lang="en-GB" b="0" spc="10" dirty="0"/>
              <a:t>0x00000040</a:t>
            </a:r>
          </a:p>
        </p:txBody>
      </p:sp>
      <p:sp>
        <p:nvSpPr>
          <p:cNvPr id="32" name="TextBox 31">
            <a:extLst>
              <a:ext uri="{FF2B5EF4-FFF2-40B4-BE49-F238E27FC236}">
                <a16:creationId xmlns:a16="http://schemas.microsoft.com/office/drawing/2014/main" id="{CCB0A999-2DCC-4939-9401-11692D2D0613}"/>
              </a:ext>
            </a:extLst>
          </p:cNvPr>
          <p:cNvSpPr txBox="1"/>
          <p:nvPr/>
        </p:nvSpPr>
        <p:spPr>
          <a:xfrm>
            <a:off x="9476848" y="2332039"/>
            <a:ext cx="1705367" cy="369332"/>
          </a:xfrm>
          <a:prstGeom prst="rect">
            <a:avLst/>
          </a:prstGeom>
          <a:noFill/>
        </p:spPr>
        <p:txBody>
          <a:bodyPr>
            <a:spAutoFit/>
          </a:bodyPr>
          <a:lstStyle/>
          <a:p>
            <a:pPr>
              <a:defRPr/>
            </a:pPr>
            <a:r>
              <a:rPr lang="en-GB" b="0" spc="10" dirty="0"/>
              <a:t>0x0000003C</a:t>
            </a:r>
          </a:p>
        </p:txBody>
      </p:sp>
      <p:sp>
        <p:nvSpPr>
          <p:cNvPr id="33" name="Rectangle 32">
            <a:extLst>
              <a:ext uri="{FF2B5EF4-FFF2-40B4-BE49-F238E27FC236}">
                <a16:creationId xmlns:a16="http://schemas.microsoft.com/office/drawing/2014/main" id="{3A7933EC-065A-4245-9CDB-6B77399638EB}"/>
              </a:ext>
            </a:extLst>
          </p:cNvPr>
          <p:cNvSpPr/>
          <p:nvPr/>
        </p:nvSpPr>
        <p:spPr bwMode="auto">
          <a:xfrm>
            <a:off x="2473417" y="3519488"/>
            <a:ext cx="2162388" cy="91440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b="0" dirty="0"/>
              <a:t>Program code</a:t>
            </a:r>
            <a:endParaRPr lang="en-GB" dirty="0"/>
          </a:p>
        </p:txBody>
      </p:sp>
      <p:sp>
        <p:nvSpPr>
          <p:cNvPr id="34" name="Rectangle 33">
            <a:extLst>
              <a:ext uri="{FF2B5EF4-FFF2-40B4-BE49-F238E27FC236}">
                <a16:creationId xmlns:a16="http://schemas.microsoft.com/office/drawing/2014/main" id="{C25FC2AB-E37E-46A0-ADC1-9677841F5789}"/>
              </a:ext>
            </a:extLst>
          </p:cNvPr>
          <p:cNvSpPr/>
          <p:nvPr/>
        </p:nvSpPr>
        <p:spPr bwMode="auto">
          <a:xfrm>
            <a:off x="2473418" y="4484688"/>
            <a:ext cx="2162388" cy="91440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b="0" dirty="0"/>
              <a:t>C library code</a:t>
            </a:r>
            <a:endParaRPr lang="en-GB" dirty="0"/>
          </a:p>
        </p:txBody>
      </p:sp>
      <p:sp>
        <p:nvSpPr>
          <p:cNvPr id="35" name="Rectangle 34">
            <a:extLst>
              <a:ext uri="{FF2B5EF4-FFF2-40B4-BE49-F238E27FC236}">
                <a16:creationId xmlns:a16="http://schemas.microsoft.com/office/drawing/2014/main" id="{F55A5C99-64A4-4FFF-AF6C-61AC67BCBEDD}"/>
              </a:ext>
            </a:extLst>
          </p:cNvPr>
          <p:cNvSpPr/>
          <p:nvPr/>
        </p:nvSpPr>
        <p:spPr bwMode="auto">
          <a:xfrm>
            <a:off x="2245962" y="5319713"/>
            <a:ext cx="2617295" cy="919163"/>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000000"/>
              </a:solidFill>
              <a:effectLst/>
              <a:latin typeface="Arial" charset="0"/>
              <a:ea typeface="MS PGothic" pitchFamily="34" charset="-128"/>
            </a:endParaRPr>
          </a:p>
        </p:txBody>
      </p:sp>
    </p:spTree>
    <p:extLst>
      <p:ext uri="{BB962C8B-B14F-4D97-AF65-F5344CB8AC3E}">
        <p14:creationId xmlns:p14="http://schemas.microsoft.com/office/powerpoint/2010/main" val="2278775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Program Image</a:t>
            </a:r>
            <a:endParaRPr lang="en-US" dirty="0"/>
          </a:p>
        </p:txBody>
      </p:sp>
      <p:sp>
        <p:nvSpPr>
          <p:cNvPr id="6" name="Rectangle 5">
            <a:extLst>
              <a:ext uri="{FF2B5EF4-FFF2-40B4-BE49-F238E27FC236}">
                <a16:creationId xmlns:a16="http://schemas.microsoft.com/office/drawing/2014/main" id="{F5C60257-9EA4-4669-B678-8F95BB4C803E}"/>
              </a:ext>
            </a:extLst>
          </p:cNvPr>
          <p:cNvSpPr/>
          <p:nvPr/>
        </p:nvSpPr>
        <p:spPr bwMode="auto">
          <a:xfrm>
            <a:off x="2378204" y="1204913"/>
            <a:ext cx="2352814" cy="4991100"/>
          </a:xfrm>
          <a:prstGeom prst="rect">
            <a:avLst/>
          </a:prstGeom>
          <a:solidFill>
            <a:schemeClr val="bg1">
              <a:lumMod val="9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b="0" dirty="0"/>
          </a:p>
        </p:txBody>
      </p:sp>
      <p:sp>
        <p:nvSpPr>
          <p:cNvPr id="7" name="TextBox 6">
            <a:extLst>
              <a:ext uri="{FF2B5EF4-FFF2-40B4-BE49-F238E27FC236}">
                <a16:creationId xmlns:a16="http://schemas.microsoft.com/office/drawing/2014/main" id="{624C2782-5707-416E-BA84-58D117F81D02}"/>
              </a:ext>
            </a:extLst>
          </p:cNvPr>
          <p:cNvSpPr txBox="1"/>
          <p:nvPr/>
        </p:nvSpPr>
        <p:spPr>
          <a:xfrm>
            <a:off x="742661" y="5846764"/>
            <a:ext cx="1635544" cy="369332"/>
          </a:xfrm>
          <a:prstGeom prst="rect">
            <a:avLst/>
          </a:prstGeom>
          <a:noFill/>
        </p:spPr>
        <p:txBody>
          <a:bodyPr>
            <a:spAutoFit/>
          </a:bodyPr>
          <a:lstStyle/>
          <a:p>
            <a:pPr>
              <a:defRPr/>
            </a:pPr>
            <a:r>
              <a:rPr lang="en-GB" b="0" spc="10" dirty="0"/>
              <a:t>0x00000000</a:t>
            </a:r>
          </a:p>
        </p:txBody>
      </p:sp>
      <p:sp>
        <p:nvSpPr>
          <p:cNvPr id="8" name="Rectangle 7">
            <a:extLst>
              <a:ext uri="{FF2B5EF4-FFF2-40B4-BE49-F238E27FC236}">
                <a16:creationId xmlns:a16="http://schemas.microsoft.com/office/drawing/2014/main" id="{3BC6C879-5D55-447B-84A6-EEE112571FA6}"/>
              </a:ext>
            </a:extLst>
          </p:cNvPr>
          <p:cNvSpPr/>
          <p:nvPr/>
        </p:nvSpPr>
        <p:spPr bwMode="auto">
          <a:xfrm>
            <a:off x="7314460" y="5289551"/>
            <a:ext cx="2162388" cy="315913"/>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b="0" dirty="0"/>
              <a:t>Initial MSP value</a:t>
            </a:r>
          </a:p>
        </p:txBody>
      </p:sp>
      <p:sp>
        <p:nvSpPr>
          <p:cNvPr id="9" name="TextBox 8">
            <a:extLst>
              <a:ext uri="{FF2B5EF4-FFF2-40B4-BE49-F238E27FC236}">
                <a16:creationId xmlns:a16="http://schemas.microsoft.com/office/drawing/2014/main" id="{C1F29A39-545C-4EBC-A043-31507AE5B5D0}"/>
              </a:ext>
            </a:extLst>
          </p:cNvPr>
          <p:cNvSpPr txBox="1"/>
          <p:nvPr/>
        </p:nvSpPr>
        <p:spPr>
          <a:xfrm>
            <a:off x="2683942" y="1593852"/>
            <a:ext cx="1741336" cy="369332"/>
          </a:xfrm>
          <a:prstGeom prst="rect">
            <a:avLst/>
          </a:prstGeom>
          <a:noFill/>
        </p:spPr>
        <p:txBody>
          <a:bodyPr>
            <a:spAutoFit/>
          </a:bodyPr>
          <a:lstStyle/>
          <a:p>
            <a:pPr>
              <a:defRPr/>
            </a:pPr>
            <a:r>
              <a:rPr lang="en-GB" b="0" spc="10" dirty="0"/>
              <a:t>Code region</a:t>
            </a:r>
          </a:p>
        </p:txBody>
      </p:sp>
      <p:sp>
        <p:nvSpPr>
          <p:cNvPr id="10" name="Rectangle 9">
            <a:extLst>
              <a:ext uri="{FF2B5EF4-FFF2-40B4-BE49-F238E27FC236}">
                <a16:creationId xmlns:a16="http://schemas.microsoft.com/office/drawing/2014/main" id="{DA13A4E9-6E10-4B96-9021-7B6F8212AF17}"/>
              </a:ext>
            </a:extLst>
          </p:cNvPr>
          <p:cNvSpPr/>
          <p:nvPr/>
        </p:nvSpPr>
        <p:spPr bwMode="auto">
          <a:xfrm>
            <a:off x="2473418" y="2549527"/>
            <a:ext cx="2162388" cy="91440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b="0" dirty="0"/>
              <a:t>Start-up routine</a:t>
            </a:r>
            <a:endParaRPr lang="en-GB" dirty="0"/>
          </a:p>
        </p:txBody>
      </p:sp>
      <p:sp>
        <p:nvSpPr>
          <p:cNvPr id="11" name="Rectangle 10">
            <a:extLst>
              <a:ext uri="{FF2B5EF4-FFF2-40B4-BE49-F238E27FC236}">
                <a16:creationId xmlns:a16="http://schemas.microsoft.com/office/drawing/2014/main" id="{78CA28A3-BE9E-4B53-87C7-2342D1AB4C46}"/>
              </a:ext>
            </a:extLst>
          </p:cNvPr>
          <p:cNvSpPr/>
          <p:nvPr/>
        </p:nvSpPr>
        <p:spPr bwMode="auto">
          <a:xfrm>
            <a:off x="2473418" y="5319714"/>
            <a:ext cx="2162388" cy="792163"/>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b="0" dirty="0"/>
              <a:t>Vector table</a:t>
            </a:r>
          </a:p>
        </p:txBody>
      </p:sp>
      <p:sp>
        <p:nvSpPr>
          <p:cNvPr id="12" name="Left Brace 11">
            <a:extLst>
              <a:ext uri="{FF2B5EF4-FFF2-40B4-BE49-F238E27FC236}">
                <a16:creationId xmlns:a16="http://schemas.microsoft.com/office/drawing/2014/main" id="{70B2AC6D-9284-44D9-919A-BB48A1609D16}"/>
              </a:ext>
            </a:extLst>
          </p:cNvPr>
          <p:cNvSpPr/>
          <p:nvPr/>
        </p:nvSpPr>
        <p:spPr bwMode="auto">
          <a:xfrm>
            <a:off x="2018511" y="2549527"/>
            <a:ext cx="253901" cy="3494087"/>
          </a:xfrm>
          <a:prstGeom prst="leftBrace">
            <a:avLst>
              <a:gd name="adj1" fmla="val 26409"/>
              <a:gd name="adj2" fmla="val 50000"/>
            </a:avLst>
          </a:prstGeom>
          <a:noFill/>
          <a:ln w="19050" cap="flat" cmpd="sng" algn="ctr">
            <a:solidFill>
              <a:schemeClr val="bg1">
                <a:lumMod val="50000"/>
              </a:schemeClr>
            </a:solidFill>
            <a:prstDash val="solid"/>
            <a:round/>
            <a:headEnd type="none" w="med" len="med"/>
            <a:tailEnd type="none" w="med" len="med"/>
          </a:ln>
          <a:effectLst/>
        </p:spPr>
        <p:txBody>
          <a:bodyPr wrap="none" anchor="ctr"/>
          <a:lstStyle/>
          <a:p>
            <a:pPr algn="ctr">
              <a:defRPr/>
            </a:pPr>
            <a:endParaRPr lang="en-GB" dirty="0"/>
          </a:p>
        </p:txBody>
      </p:sp>
      <p:sp>
        <p:nvSpPr>
          <p:cNvPr id="13" name="TextBox 12">
            <a:extLst>
              <a:ext uri="{FF2B5EF4-FFF2-40B4-BE49-F238E27FC236}">
                <a16:creationId xmlns:a16="http://schemas.microsoft.com/office/drawing/2014/main" id="{DE4F6AD1-0E1F-49D9-B9DF-00A3D723FE40}"/>
              </a:ext>
            </a:extLst>
          </p:cNvPr>
          <p:cNvSpPr txBox="1"/>
          <p:nvPr/>
        </p:nvSpPr>
        <p:spPr>
          <a:xfrm>
            <a:off x="837874" y="4027489"/>
            <a:ext cx="1434539" cy="646331"/>
          </a:xfrm>
          <a:prstGeom prst="rect">
            <a:avLst/>
          </a:prstGeom>
          <a:noFill/>
        </p:spPr>
        <p:txBody>
          <a:bodyPr>
            <a:spAutoFit/>
          </a:bodyPr>
          <a:lstStyle/>
          <a:p>
            <a:pPr algn="ctr">
              <a:defRPr/>
            </a:pPr>
            <a:r>
              <a:rPr lang="en-GB" b="0" spc="10" dirty="0"/>
              <a:t>Program</a:t>
            </a:r>
          </a:p>
          <a:p>
            <a:pPr algn="ctr">
              <a:defRPr/>
            </a:pPr>
            <a:r>
              <a:rPr lang="en-GB" b="0" spc="10" dirty="0"/>
              <a:t>Image </a:t>
            </a:r>
          </a:p>
        </p:txBody>
      </p:sp>
      <p:cxnSp>
        <p:nvCxnSpPr>
          <p:cNvPr id="14" name="Straight Connector 13">
            <a:extLst>
              <a:ext uri="{FF2B5EF4-FFF2-40B4-BE49-F238E27FC236}">
                <a16:creationId xmlns:a16="http://schemas.microsoft.com/office/drawing/2014/main" id="{3F76445D-2697-4108-B162-DCC8BC652A6F}"/>
              </a:ext>
            </a:extLst>
          </p:cNvPr>
          <p:cNvCxnSpPr/>
          <p:nvPr/>
        </p:nvCxnSpPr>
        <p:spPr bwMode="auto">
          <a:xfrm flipV="1">
            <a:off x="4731018" y="2124076"/>
            <a:ext cx="2318961" cy="3275012"/>
          </a:xfrm>
          <a:prstGeom prst="line">
            <a:avLst/>
          </a:prstGeom>
          <a:noFill/>
          <a:ln w="19050" cap="flat" cmpd="sng" algn="ctr">
            <a:solidFill>
              <a:schemeClr val="bg1">
                <a:lumMod val="75000"/>
              </a:schemeClr>
            </a:solidFill>
            <a:prstDash val="sysDot"/>
            <a:round/>
            <a:headEnd type="none" w="med" len="med"/>
            <a:tailEnd type="none" w="med" len="med"/>
          </a:ln>
          <a:effectLst/>
        </p:spPr>
      </p:cxnSp>
      <p:cxnSp>
        <p:nvCxnSpPr>
          <p:cNvPr id="15" name="Straight Connector 14">
            <a:extLst>
              <a:ext uri="{FF2B5EF4-FFF2-40B4-BE49-F238E27FC236}">
                <a16:creationId xmlns:a16="http://schemas.microsoft.com/office/drawing/2014/main" id="{CCB11D9B-F07A-4288-B1B2-6B01F5B4253C}"/>
              </a:ext>
            </a:extLst>
          </p:cNvPr>
          <p:cNvCxnSpPr/>
          <p:nvPr/>
        </p:nvCxnSpPr>
        <p:spPr bwMode="auto">
          <a:xfrm flipV="1">
            <a:off x="4731018" y="5605463"/>
            <a:ext cx="2583441" cy="438150"/>
          </a:xfrm>
          <a:prstGeom prst="line">
            <a:avLst/>
          </a:prstGeom>
          <a:noFill/>
          <a:ln w="19050" cap="flat" cmpd="sng" algn="ctr">
            <a:solidFill>
              <a:schemeClr val="bg1">
                <a:lumMod val="75000"/>
              </a:schemeClr>
            </a:solidFill>
            <a:prstDash val="sysDot"/>
            <a:round/>
            <a:headEnd type="none" w="med" len="med"/>
            <a:tailEnd type="none" w="med" len="med"/>
          </a:ln>
          <a:effectLst/>
        </p:spPr>
      </p:cxnSp>
      <p:sp>
        <p:nvSpPr>
          <p:cNvPr id="16" name="Rectangle 15">
            <a:extLst>
              <a:ext uri="{FF2B5EF4-FFF2-40B4-BE49-F238E27FC236}">
                <a16:creationId xmlns:a16="http://schemas.microsoft.com/office/drawing/2014/main" id="{0413BF80-58F1-471B-829A-A8EEE95EE7D3}"/>
              </a:ext>
            </a:extLst>
          </p:cNvPr>
          <p:cNvSpPr/>
          <p:nvPr/>
        </p:nvSpPr>
        <p:spPr bwMode="auto">
          <a:xfrm>
            <a:off x="7314460" y="4984751"/>
            <a:ext cx="2162388" cy="314325"/>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b="0" dirty="0"/>
              <a:t>Reset vector</a:t>
            </a:r>
            <a:endParaRPr lang="en-GB" dirty="0"/>
          </a:p>
        </p:txBody>
      </p:sp>
      <p:sp>
        <p:nvSpPr>
          <p:cNvPr id="17" name="Rectangle 16">
            <a:extLst>
              <a:ext uri="{FF2B5EF4-FFF2-40B4-BE49-F238E27FC236}">
                <a16:creationId xmlns:a16="http://schemas.microsoft.com/office/drawing/2014/main" id="{1BE815A4-4F19-4938-9D2E-D91CF6652C07}"/>
              </a:ext>
            </a:extLst>
          </p:cNvPr>
          <p:cNvSpPr/>
          <p:nvPr/>
        </p:nvSpPr>
        <p:spPr bwMode="auto">
          <a:xfrm>
            <a:off x="7314460" y="4683125"/>
            <a:ext cx="2162388" cy="317500"/>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b="0" dirty="0"/>
              <a:t>NMI vector</a:t>
            </a:r>
          </a:p>
        </p:txBody>
      </p:sp>
      <p:sp>
        <p:nvSpPr>
          <p:cNvPr id="18" name="Rectangle 17">
            <a:extLst>
              <a:ext uri="{FF2B5EF4-FFF2-40B4-BE49-F238E27FC236}">
                <a16:creationId xmlns:a16="http://schemas.microsoft.com/office/drawing/2014/main" id="{35DD5455-71BD-4D3F-9257-89E2B6BA280B}"/>
              </a:ext>
            </a:extLst>
          </p:cNvPr>
          <p:cNvSpPr/>
          <p:nvPr/>
        </p:nvSpPr>
        <p:spPr bwMode="auto">
          <a:xfrm>
            <a:off x="7314460" y="4379913"/>
            <a:ext cx="2162388" cy="315912"/>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b="0" dirty="0"/>
              <a:t>Hard fault vector</a:t>
            </a:r>
            <a:endParaRPr lang="en-GB" dirty="0"/>
          </a:p>
        </p:txBody>
      </p:sp>
      <p:sp>
        <p:nvSpPr>
          <p:cNvPr id="19" name="Rectangle 18">
            <a:extLst>
              <a:ext uri="{FF2B5EF4-FFF2-40B4-BE49-F238E27FC236}">
                <a16:creationId xmlns:a16="http://schemas.microsoft.com/office/drawing/2014/main" id="{2A04A663-4529-4535-87DE-56C56366D1CF}"/>
              </a:ext>
            </a:extLst>
          </p:cNvPr>
          <p:cNvSpPr/>
          <p:nvPr/>
        </p:nvSpPr>
        <p:spPr bwMode="auto">
          <a:xfrm>
            <a:off x="7314460" y="3752850"/>
            <a:ext cx="2162388" cy="636588"/>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b="0" dirty="0"/>
              <a:t>Reserved</a:t>
            </a:r>
            <a:endParaRPr lang="en-GB" dirty="0"/>
          </a:p>
        </p:txBody>
      </p:sp>
      <p:sp>
        <p:nvSpPr>
          <p:cNvPr id="20" name="Rectangle 19">
            <a:extLst>
              <a:ext uri="{FF2B5EF4-FFF2-40B4-BE49-F238E27FC236}">
                <a16:creationId xmlns:a16="http://schemas.microsoft.com/office/drawing/2014/main" id="{42646B31-9B7C-4BBB-9F55-DDA0C100B27E}"/>
              </a:ext>
            </a:extLst>
          </p:cNvPr>
          <p:cNvSpPr/>
          <p:nvPr/>
        </p:nvSpPr>
        <p:spPr bwMode="auto">
          <a:xfrm>
            <a:off x="7314460" y="3438526"/>
            <a:ext cx="2162388" cy="314325"/>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b="0" dirty="0"/>
              <a:t>SVC vector</a:t>
            </a:r>
          </a:p>
        </p:txBody>
      </p:sp>
      <p:sp>
        <p:nvSpPr>
          <p:cNvPr id="21" name="Rectangle 20">
            <a:extLst>
              <a:ext uri="{FF2B5EF4-FFF2-40B4-BE49-F238E27FC236}">
                <a16:creationId xmlns:a16="http://schemas.microsoft.com/office/drawing/2014/main" id="{B2B10285-1E77-4E9B-83B5-69C32D4A6A8D}"/>
              </a:ext>
            </a:extLst>
          </p:cNvPr>
          <p:cNvSpPr/>
          <p:nvPr/>
        </p:nvSpPr>
        <p:spPr bwMode="auto">
          <a:xfrm>
            <a:off x="7314460" y="3009901"/>
            <a:ext cx="2162388" cy="428625"/>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b="0" dirty="0"/>
              <a:t>Reserved</a:t>
            </a:r>
            <a:endParaRPr lang="en-GB" dirty="0"/>
          </a:p>
        </p:txBody>
      </p:sp>
      <p:sp>
        <p:nvSpPr>
          <p:cNvPr id="22" name="Rectangle 21">
            <a:extLst>
              <a:ext uri="{FF2B5EF4-FFF2-40B4-BE49-F238E27FC236}">
                <a16:creationId xmlns:a16="http://schemas.microsoft.com/office/drawing/2014/main" id="{F309F280-2ADF-4F49-9584-0A402A138AB3}"/>
              </a:ext>
            </a:extLst>
          </p:cNvPr>
          <p:cNvSpPr/>
          <p:nvPr/>
        </p:nvSpPr>
        <p:spPr bwMode="auto">
          <a:xfrm>
            <a:off x="7314460" y="2690813"/>
            <a:ext cx="2162388" cy="315912"/>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b="0" dirty="0"/>
              <a:t>PendSV vector</a:t>
            </a:r>
            <a:endParaRPr lang="en-GB" dirty="0"/>
          </a:p>
        </p:txBody>
      </p:sp>
      <p:sp>
        <p:nvSpPr>
          <p:cNvPr id="23" name="Rectangle 22">
            <a:extLst>
              <a:ext uri="{FF2B5EF4-FFF2-40B4-BE49-F238E27FC236}">
                <a16:creationId xmlns:a16="http://schemas.microsoft.com/office/drawing/2014/main" id="{AE31D079-483C-450E-9A23-D04E470BDFC2}"/>
              </a:ext>
            </a:extLst>
          </p:cNvPr>
          <p:cNvSpPr/>
          <p:nvPr/>
        </p:nvSpPr>
        <p:spPr bwMode="auto">
          <a:xfrm>
            <a:off x="7314460" y="2392364"/>
            <a:ext cx="2162388" cy="312737"/>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b="0" dirty="0"/>
              <a:t>SysTick vector</a:t>
            </a:r>
          </a:p>
        </p:txBody>
      </p:sp>
      <p:sp>
        <p:nvSpPr>
          <p:cNvPr id="24" name="Rectangle 23">
            <a:extLst>
              <a:ext uri="{FF2B5EF4-FFF2-40B4-BE49-F238E27FC236}">
                <a16:creationId xmlns:a16="http://schemas.microsoft.com/office/drawing/2014/main" id="{88C8503F-87A6-48CB-B8AE-3CC4615AA00C}"/>
              </a:ext>
            </a:extLst>
          </p:cNvPr>
          <p:cNvSpPr/>
          <p:nvPr/>
        </p:nvSpPr>
        <p:spPr bwMode="auto">
          <a:xfrm>
            <a:off x="7314460" y="1538289"/>
            <a:ext cx="2162388" cy="854075"/>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b="0" dirty="0"/>
              <a:t>Interrupt vectors</a:t>
            </a:r>
            <a:endParaRPr lang="en-GB" dirty="0"/>
          </a:p>
        </p:txBody>
      </p:sp>
      <p:sp>
        <p:nvSpPr>
          <p:cNvPr id="25" name="TextBox 24">
            <a:extLst>
              <a:ext uri="{FF2B5EF4-FFF2-40B4-BE49-F238E27FC236}">
                <a16:creationId xmlns:a16="http://schemas.microsoft.com/office/drawing/2014/main" id="{9B5284CA-A0F3-4528-BED9-2CFA1CE46912}"/>
              </a:ext>
            </a:extLst>
          </p:cNvPr>
          <p:cNvSpPr txBox="1"/>
          <p:nvPr/>
        </p:nvSpPr>
        <p:spPr>
          <a:xfrm>
            <a:off x="9476848" y="5294314"/>
            <a:ext cx="1705367" cy="369332"/>
          </a:xfrm>
          <a:prstGeom prst="rect">
            <a:avLst/>
          </a:prstGeom>
          <a:noFill/>
        </p:spPr>
        <p:txBody>
          <a:bodyPr>
            <a:spAutoFit/>
          </a:bodyPr>
          <a:lstStyle/>
          <a:p>
            <a:pPr>
              <a:defRPr/>
            </a:pPr>
            <a:r>
              <a:rPr lang="en-GB" b="0" spc="10" dirty="0"/>
              <a:t>0x00000000</a:t>
            </a:r>
          </a:p>
        </p:txBody>
      </p:sp>
      <p:sp>
        <p:nvSpPr>
          <p:cNvPr id="26" name="TextBox 25">
            <a:extLst>
              <a:ext uri="{FF2B5EF4-FFF2-40B4-BE49-F238E27FC236}">
                <a16:creationId xmlns:a16="http://schemas.microsoft.com/office/drawing/2014/main" id="{3C952389-87C3-4898-B5AD-84940E541B35}"/>
              </a:ext>
            </a:extLst>
          </p:cNvPr>
          <p:cNvSpPr txBox="1"/>
          <p:nvPr/>
        </p:nvSpPr>
        <p:spPr>
          <a:xfrm>
            <a:off x="9476848" y="4970464"/>
            <a:ext cx="1705367" cy="369332"/>
          </a:xfrm>
          <a:prstGeom prst="rect">
            <a:avLst/>
          </a:prstGeom>
          <a:noFill/>
        </p:spPr>
        <p:txBody>
          <a:bodyPr>
            <a:spAutoFit/>
          </a:bodyPr>
          <a:lstStyle/>
          <a:p>
            <a:pPr>
              <a:defRPr/>
            </a:pPr>
            <a:r>
              <a:rPr lang="en-GB" b="0" spc="10" dirty="0"/>
              <a:t>0x00000004</a:t>
            </a:r>
          </a:p>
        </p:txBody>
      </p:sp>
      <p:sp>
        <p:nvSpPr>
          <p:cNvPr id="27" name="TextBox 26">
            <a:extLst>
              <a:ext uri="{FF2B5EF4-FFF2-40B4-BE49-F238E27FC236}">
                <a16:creationId xmlns:a16="http://schemas.microsoft.com/office/drawing/2014/main" id="{9B3BF004-55B0-4128-A3CD-4B82277A6C23}"/>
              </a:ext>
            </a:extLst>
          </p:cNvPr>
          <p:cNvSpPr txBox="1"/>
          <p:nvPr/>
        </p:nvSpPr>
        <p:spPr>
          <a:xfrm>
            <a:off x="9476848" y="4641851"/>
            <a:ext cx="1705367" cy="369332"/>
          </a:xfrm>
          <a:prstGeom prst="rect">
            <a:avLst/>
          </a:prstGeom>
          <a:noFill/>
        </p:spPr>
        <p:txBody>
          <a:bodyPr>
            <a:spAutoFit/>
          </a:bodyPr>
          <a:lstStyle/>
          <a:p>
            <a:pPr>
              <a:defRPr/>
            </a:pPr>
            <a:r>
              <a:rPr lang="en-GB" b="0" spc="10" dirty="0"/>
              <a:t>0x00000008</a:t>
            </a:r>
          </a:p>
        </p:txBody>
      </p:sp>
      <p:sp>
        <p:nvSpPr>
          <p:cNvPr id="28" name="TextBox 27">
            <a:extLst>
              <a:ext uri="{FF2B5EF4-FFF2-40B4-BE49-F238E27FC236}">
                <a16:creationId xmlns:a16="http://schemas.microsoft.com/office/drawing/2014/main" id="{5A1F82A1-6186-4FF6-B31D-43DF6F726B5E}"/>
              </a:ext>
            </a:extLst>
          </p:cNvPr>
          <p:cNvSpPr txBox="1"/>
          <p:nvPr/>
        </p:nvSpPr>
        <p:spPr>
          <a:xfrm>
            <a:off x="9476848" y="4318001"/>
            <a:ext cx="1705367" cy="369332"/>
          </a:xfrm>
          <a:prstGeom prst="rect">
            <a:avLst/>
          </a:prstGeom>
          <a:noFill/>
        </p:spPr>
        <p:txBody>
          <a:bodyPr>
            <a:spAutoFit/>
          </a:bodyPr>
          <a:lstStyle/>
          <a:p>
            <a:pPr>
              <a:defRPr/>
            </a:pPr>
            <a:r>
              <a:rPr lang="en-GB" b="0" spc="10" dirty="0"/>
              <a:t>0x0000000C</a:t>
            </a:r>
          </a:p>
        </p:txBody>
      </p:sp>
      <p:sp>
        <p:nvSpPr>
          <p:cNvPr id="29" name="TextBox 28">
            <a:extLst>
              <a:ext uri="{FF2B5EF4-FFF2-40B4-BE49-F238E27FC236}">
                <a16:creationId xmlns:a16="http://schemas.microsoft.com/office/drawing/2014/main" id="{1ABB829D-209D-4046-8097-F449468F04C3}"/>
              </a:ext>
            </a:extLst>
          </p:cNvPr>
          <p:cNvSpPr txBox="1"/>
          <p:nvPr/>
        </p:nvSpPr>
        <p:spPr>
          <a:xfrm>
            <a:off x="9476848" y="3392488"/>
            <a:ext cx="1705367" cy="369332"/>
          </a:xfrm>
          <a:prstGeom prst="rect">
            <a:avLst/>
          </a:prstGeom>
          <a:noFill/>
        </p:spPr>
        <p:txBody>
          <a:bodyPr>
            <a:spAutoFit/>
          </a:bodyPr>
          <a:lstStyle/>
          <a:p>
            <a:pPr>
              <a:defRPr/>
            </a:pPr>
            <a:r>
              <a:rPr lang="en-GB" b="0" spc="10" dirty="0"/>
              <a:t>0x0000002C</a:t>
            </a:r>
          </a:p>
        </p:txBody>
      </p:sp>
      <p:sp>
        <p:nvSpPr>
          <p:cNvPr id="30" name="TextBox 29">
            <a:extLst>
              <a:ext uri="{FF2B5EF4-FFF2-40B4-BE49-F238E27FC236}">
                <a16:creationId xmlns:a16="http://schemas.microsoft.com/office/drawing/2014/main" id="{EA29837C-6866-4356-9826-6FD97B7F3797}"/>
              </a:ext>
            </a:extLst>
          </p:cNvPr>
          <p:cNvSpPr txBox="1"/>
          <p:nvPr/>
        </p:nvSpPr>
        <p:spPr>
          <a:xfrm>
            <a:off x="9476848" y="2649539"/>
            <a:ext cx="1705367" cy="369332"/>
          </a:xfrm>
          <a:prstGeom prst="rect">
            <a:avLst/>
          </a:prstGeom>
          <a:noFill/>
        </p:spPr>
        <p:txBody>
          <a:bodyPr>
            <a:spAutoFit/>
          </a:bodyPr>
          <a:lstStyle/>
          <a:p>
            <a:pPr>
              <a:defRPr/>
            </a:pPr>
            <a:r>
              <a:rPr lang="en-GB" b="0" spc="10" dirty="0"/>
              <a:t>0x00000038</a:t>
            </a:r>
          </a:p>
        </p:txBody>
      </p:sp>
      <p:sp>
        <p:nvSpPr>
          <p:cNvPr id="31" name="TextBox 30">
            <a:extLst>
              <a:ext uri="{FF2B5EF4-FFF2-40B4-BE49-F238E27FC236}">
                <a16:creationId xmlns:a16="http://schemas.microsoft.com/office/drawing/2014/main" id="{207A4287-9D02-43CE-849F-5F55412593EC}"/>
              </a:ext>
            </a:extLst>
          </p:cNvPr>
          <p:cNvSpPr txBox="1"/>
          <p:nvPr/>
        </p:nvSpPr>
        <p:spPr>
          <a:xfrm>
            <a:off x="9476848" y="2043114"/>
            <a:ext cx="1705367" cy="369332"/>
          </a:xfrm>
          <a:prstGeom prst="rect">
            <a:avLst/>
          </a:prstGeom>
          <a:noFill/>
        </p:spPr>
        <p:txBody>
          <a:bodyPr>
            <a:spAutoFit/>
          </a:bodyPr>
          <a:lstStyle/>
          <a:p>
            <a:pPr>
              <a:defRPr/>
            </a:pPr>
            <a:r>
              <a:rPr lang="en-GB" b="0" spc="10" dirty="0"/>
              <a:t>0x00000040</a:t>
            </a:r>
          </a:p>
        </p:txBody>
      </p:sp>
      <p:sp>
        <p:nvSpPr>
          <p:cNvPr id="32" name="TextBox 31">
            <a:extLst>
              <a:ext uri="{FF2B5EF4-FFF2-40B4-BE49-F238E27FC236}">
                <a16:creationId xmlns:a16="http://schemas.microsoft.com/office/drawing/2014/main" id="{DEC2E431-6944-4FAF-B1E9-5B4DA4B5B2FE}"/>
              </a:ext>
            </a:extLst>
          </p:cNvPr>
          <p:cNvSpPr txBox="1"/>
          <p:nvPr/>
        </p:nvSpPr>
        <p:spPr>
          <a:xfrm>
            <a:off x="9476848" y="2332039"/>
            <a:ext cx="1705367" cy="369332"/>
          </a:xfrm>
          <a:prstGeom prst="rect">
            <a:avLst/>
          </a:prstGeom>
          <a:noFill/>
        </p:spPr>
        <p:txBody>
          <a:bodyPr>
            <a:spAutoFit/>
          </a:bodyPr>
          <a:lstStyle/>
          <a:p>
            <a:pPr>
              <a:defRPr/>
            </a:pPr>
            <a:r>
              <a:rPr lang="en-GB" b="0" spc="10" dirty="0"/>
              <a:t>0x0000003C</a:t>
            </a:r>
          </a:p>
        </p:txBody>
      </p:sp>
      <p:sp>
        <p:nvSpPr>
          <p:cNvPr id="33" name="Rectangle 32">
            <a:extLst>
              <a:ext uri="{FF2B5EF4-FFF2-40B4-BE49-F238E27FC236}">
                <a16:creationId xmlns:a16="http://schemas.microsoft.com/office/drawing/2014/main" id="{92B51A7D-9D86-4AEA-847C-6C731BD0E0E1}"/>
              </a:ext>
            </a:extLst>
          </p:cNvPr>
          <p:cNvSpPr/>
          <p:nvPr/>
        </p:nvSpPr>
        <p:spPr bwMode="auto">
          <a:xfrm>
            <a:off x="2473417" y="3519488"/>
            <a:ext cx="2162388" cy="91440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b="0" dirty="0"/>
              <a:t>Program code</a:t>
            </a:r>
            <a:endParaRPr lang="en-GB" dirty="0"/>
          </a:p>
        </p:txBody>
      </p:sp>
      <p:sp>
        <p:nvSpPr>
          <p:cNvPr id="34" name="Rectangle 33">
            <a:extLst>
              <a:ext uri="{FF2B5EF4-FFF2-40B4-BE49-F238E27FC236}">
                <a16:creationId xmlns:a16="http://schemas.microsoft.com/office/drawing/2014/main" id="{2B79C0DA-6AD4-42D7-B118-0665880B3D93}"/>
              </a:ext>
            </a:extLst>
          </p:cNvPr>
          <p:cNvSpPr/>
          <p:nvPr/>
        </p:nvSpPr>
        <p:spPr bwMode="auto">
          <a:xfrm>
            <a:off x="2473418" y="4484688"/>
            <a:ext cx="2162388" cy="91440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b="0" dirty="0"/>
              <a:t>C library code</a:t>
            </a:r>
            <a:endParaRPr lang="en-GB" dirty="0"/>
          </a:p>
        </p:txBody>
      </p:sp>
      <p:sp>
        <p:nvSpPr>
          <p:cNvPr id="35" name="Rectangle 34">
            <a:extLst>
              <a:ext uri="{FF2B5EF4-FFF2-40B4-BE49-F238E27FC236}">
                <a16:creationId xmlns:a16="http://schemas.microsoft.com/office/drawing/2014/main" id="{719D89F9-F877-4F17-A21A-994175E67222}"/>
              </a:ext>
            </a:extLst>
          </p:cNvPr>
          <p:cNvSpPr/>
          <p:nvPr/>
        </p:nvSpPr>
        <p:spPr bwMode="auto">
          <a:xfrm>
            <a:off x="2145462" y="4419602"/>
            <a:ext cx="2617295" cy="919163"/>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000000"/>
              </a:solidFill>
              <a:effectLst/>
              <a:latin typeface="Arial" charset="0"/>
              <a:ea typeface="MS PGothic" pitchFamily="34" charset="-128"/>
            </a:endParaRPr>
          </a:p>
        </p:txBody>
      </p:sp>
    </p:spTree>
    <p:extLst>
      <p:ext uri="{BB962C8B-B14F-4D97-AF65-F5344CB8AC3E}">
        <p14:creationId xmlns:p14="http://schemas.microsoft.com/office/powerpoint/2010/main" val="323149712"/>
      </p:ext>
    </p:extLst>
  </p:cSld>
  <p:clrMapOvr>
    <a:masterClrMapping/>
  </p:clrMapOvr>
</p:sld>
</file>

<file path=ppt/theme/theme1.xml><?xml version="1.0" encoding="utf-8"?>
<a:theme xmlns:a="http://schemas.openxmlformats.org/drawingml/2006/main" name="ARM PPT template 2017_Confidential">
  <a:themeElements>
    <a:clrScheme name="arm">
      <a:dk1>
        <a:sysClr val="windowText" lastClr="000000"/>
      </a:dk1>
      <a:lt1>
        <a:sysClr val="window" lastClr="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Arm_PPT_2017_public.potx" id="{A3B643CE-0F79-4823-AA66-0CA4DE5EE3C5}" vid="{ED53B60E-37BF-4A33-8397-68515E403F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AB4C7B3E1FC394489A73CF7D7E3C9BF" ma:contentTypeVersion="0" ma:contentTypeDescription="Create a new document." ma:contentTypeScope="" ma:versionID="45cafcb85e4a634abde564ce1863f081">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546F3D9-27DD-4F07-9983-380B33535F9E}">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776A7FD9-EB25-40DB-BD4D-0724701A0C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2F4DB20-F02C-4139-BE14-4D908EF1BA8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Arm_PPT_2017_public (1)</Template>
  <TotalTime>0</TotalTime>
  <Words>3422</Words>
  <Application>Microsoft Office PowerPoint</Application>
  <PresentationFormat>Widescreen</PresentationFormat>
  <Paragraphs>528</Paragraphs>
  <Slides>25</Slides>
  <Notes>23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MS PGothic</vt:lpstr>
      <vt:lpstr>MS PGothic</vt:lpstr>
      <vt:lpstr>Arial</vt:lpstr>
      <vt:lpstr>Calibri</vt:lpstr>
      <vt:lpstr>Calibri Light</vt:lpstr>
      <vt:lpstr>Cambria</vt:lpstr>
      <vt:lpstr>Lucida Console</vt:lpstr>
      <vt:lpstr>Mangal</vt:lpstr>
      <vt:lpstr>Wingdings</vt:lpstr>
      <vt:lpstr>ARM PPT template 2017_Confidential</vt:lpstr>
      <vt:lpstr>Programming an SoC Using C Language</vt:lpstr>
      <vt:lpstr>Module Syllabus</vt:lpstr>
      <vt:lpstr>Building a System on a Chip (SoC)</vt:lpstr>
      <vt:lpstr>C and Assembly Language Review</vt:lpstr>
      <vt:lpstr>Typical Program-Generation Flow</vt:lpstr>
      <vt:lpstr>Program-Generation Flow with Arm Tools</vt:lpstr>
      <vt:lpstr>Program Image</vt:lpstr>
      <vt:lpstr>Program Image</vt:lpstr>
      <vt:lpstr>Program Image</vt:lpstr>
      <vt:lpstr>Program Image</vt:lpstr>
      <vt:lpstr>Program Image</vt:lpstr>
      <vt:lpstr>Program Image in Global Memory</vt:lpstr>
      <vt:lpstr>Program Data Types</vt:lpstr>
      <vt:lpstr>Data Qualifiers in C Language</vt:lpstr>
      <vt:lpstr>How Is Data Stored in RAM</vt:lpstr>
      <vt:lpstr>Example of Data Storage</vt:lpstr>
      <vt:lpstr>Define Interrupt Vector in C</vt:lpstr>
      <vt:lpstr>Define Stack and Heap</vt:lpstr>
      <vt:lpstr>Define Stack and Heap</vt:lpstr>
      <vt:lpstr>Accessing Peripherals in C</vt:lpstr>
      <vt:lpstr>Calling a C Function from Assembly</vt:lpstr>
      <vt:lpstr>Calling a C Function from Assembly</vt:lpstr>
      <vt:lpstr>Calling an Assembly Function from C</vt:lpstr>
      <vt:lpstr>Calling an Assembly Function from C</vt:lpstr>
      <vt:lpstr>Embedded Assembly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2017-09-28T16:46:04Z</dcterms:created>
  <dcterms:modified xsi:type="dcterms:W3CDTF">2018-02-06T16:29:16Z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vti_description">
    <vt:lpwstr/>
  </property>
  <property fmtid="{D5CDD505-2E9C-101B-9397-08002B2CF9AE}" pid="6" name="WorkflowChangePath">
    <vt:lpwstr>1069b4ef-e6f3-4ad7-8c8e-772136578697,10;</vt:lpwstr>
  </property>
  <property fmtid="{D5CDD505-2E9C-101B-9397-08002B2CF9AE}" pid="7" name="Confidentiality">
    <vt:lpwstr>1;#Confidential|28d1025d-1415-4984-b35e-5b79e7d32b5c</vt:lpwstr>
  </property>
  <property fmtid="{D5CDD505-2E9C-101B-9397-08002B2CF9AE}" pid="8" name="ContentTypeId">
    <vt:lpwstr>0x0101001AB4C7B3E1FC394489A73CF7D7E3C9BF</vt:lpwstr>
  </property>
  <property fmtid="{D5CDD505-2E9C-101B-9397-08002B2CF9AE}" pid="9" name="Calendar Year">
    <vt:lpwstr>7;#2017|58467e81-5d99-44a5-abb5-12a016b65e9e</vt:lpwstr>
  </property>
  <property fmtid="{D5CDD505-2E9C-101B-9397-08002B2CF9AE}" pid="10" name="TaxCatchAll">
    <vt:lpwstr/>
  </property>
  <property fmtid="{D5CDD505-2E9C-101B-9397-08002B2CF9AE}" pid="11" name="TaxKeywordTaxHTField">
    <vt:lpwstr/>
  </property>
  <property fmtid="{D5CDD505-2E9C-101B-9397-08002B2CF9AE}" pid="12" name="ItemRetentionFormula">
    <vt:lpwstr/>
  </property>
  <property fmtid="{D5CDD505-2E9C-101B-9397-08002B2CF9AE}" pid="13" name="_dlc_LastRun">
    <vt:lpwstr>08/15/2015 23:02:11</vt:lpwstr>
  </property>
  <property fmtid="{D5CDD505-2E9C-101B-9397-08002B2CF9AE}" pid="14" name="_dlc_DocIdItemGuid">
    <vt:lpwstr>4ff7fb8e-c1c6-4ffa-a6e2-9443f43164b5</vt:lpwstr>
  </property>
  <property fmtid="{D5CDD505-2E9C-101B-9397-08002B2CF9AE}" pid="15" name="_dlc_ItemStageId">
    <vt:lpwstr>1</vt:lpwstr>
  </property>
  <property fmtid="{D5CDD505-2E9C-101B-9397-08002B2CF9AE}" pid="16" name="j60c3ced31bb40378c6254d49035d966">
    <vt:lpwstr>2015|ee47c3e7-6a69-4f36-9adf-1007c8d399a4</vt:lpwstr>
  </property>
</Properties>
</file>