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handoutMasterIdLst>
    <p:handoutMasterId r:id="rId30"/>
  </p:handoutMasterIdLst>
  <p:sldIdLst>
    <p:sldId id="329" r:id="rId5"/>
    <p:sldId id="302" r:id="rId6"/>
    <p:sldId id="365" r:id="rId7"/>
    <p:sldId id="338" r:id="rId8"/>
    <p:sldId id="339" r:id="rId9"/>
    <p:sldId id="340" r:id="rId10"/>
    <p:sldId id="341" r:id="rId11"/>
    <p:sldId id="342" r:id="rId12"/>
    <p:sldId id="343" r:id="rId13"/>
    <p:sldId id="344" r:id="rId14"/>
    <p:sldId id="347" r:id="rId15"/>
    <p:sldId id="348" r:id="rId16"/>
    <p:sldId id="350" r:id="rId17"/>
    <p:sldId id="352" r:id="rId18"/>
    <p:sldId id="353" r:id="rId19"/>
    <p:sldId id="354" r:id="rId20"/>
    <p:sldId id="355" r:id="rId21"/>
    <p:sldId id="356" r:id="rId22"/>
    <p:sldId id="357" r:id="rId23"/>
    <p:sldId id="358" r:id="rId24"/>
    <p:sldId id="360" r:id="rId25"/>
    <p:sldId id="361" r:id="rId26"/>
    <p:sldId id="364" r:id="rId27"/>
    <p:sldId id="362"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32"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42" autoAdjust="0"/>
    <p:restoredTop sz="55031" autoAdjust="0"/>
  </p:normalViewPr>
  <p:slideViewPr>
    <p:cSldViewPr snapToGrid="0">
      <p:cViewPr varScale="1">
        <p:scale>
          <a:sx n="72" d="100"/>
          <a:sy n="72" d="100"/>
        </p:scale>
        <p:origin x="618"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09CD4F-B995-4BB5-A4FB-56409719363A}"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GB"/>
        </a:p>
      </dgm:t>
    </dgm:pt>
    <dgm:pt modelId="{FB46AAA7-7A33-485A-A374-9BEB7901001F}">
      <dgm:prSet phldrT="[Text]"/>
      <dgm:spPr/>
      <dgm:t>
        <a:bodyPr/>
        <a:lstStyle/>
        <a:p>
          <a:r>
            <a:rPr lang="en-GB" dirty="0"/>
            <a:t>Systems</a:t>
          </a:r>
        </a:p>
        <a:p>
          <a:r>
            <a:rPr lang="en-GB" dirty="0"/>
            <a:t>on </a:t>
          </a:r>
        </a:p>
        <a:p>
          <a:r>
            <a:rPr lang="en-GB" dirty="0"/>
            <a:t>Chips</a:t>
          </a:r>
        </a:p>
      </dgm:t>
    </dgm:pt>
    <dgm:pt modelId="{862C03CA-CFCB-4D0F-A34F-3184C042DDF7}" type="parTrans" cxnId="{579F1D20-C37D-445A-ADE4-9B846836A21A}">
      <dgm:prSet/>
      <dgm:spPr/>
      <dgm:t>
        <a:bodyPr/>
        <a:lstStyle/>
        <a:p>
          <a:endParaRPr lang="en-GB"/>
        </a:p>
      </dgm:t>
    </dgm:pt>
    <dgm:pt modelId="{B0ACBA58-FECE-4B61-867E-7F682D93C020}" type="sibTrans" cxnId="{579F1D20-C37D-445A-ADE4-9B846836A21A}">
      <dgm:prSet/>
      <dgm:spPr/>
      <dgm:t>
        <a:bodyPr/>
        <a:lstStyle/>
        <a:p>
          <a:endParaRPr lang="en-GB"/>
        </a:p>
      </dgm:t>
    </dgm:pt>
    <dgm:pt modelId="{10D51DA7-5317-4B47-B324-F660353113FF}">
      <dgm:prSet phldrT="[Text]"/>
      <dgm:spPr/>
      <dgm:t>
        <a:bodyPr/>
        <a:lstStyle/>
        <a:p>
          <a:r>
            <a:rPr lang="en-GB" dirty="0"/>
            <a:t>Design Abstraction</a:t>
          </a:r>
        </a:p>
      </dgm:t>
    </dgm:pt>
    <dgm:pt modelId="{36867030-A891-4436-82A1-8A2FA6D5F416}" type="parTrans" cxnId="{B2588B96-DE63-4AD0-AEC2-D24996DF0182}">
      <dgm:prSet/>
      <dgm:spPr/>
      <dgm:t>
        <a:bodyPr/>
        <a:lstStyle/>
        <a:p>
          <a:endParaRPr lang="en-GB"/>
        </a:p>
      </dgm:t>
    </dgm:pt>
    <dgm:pt modelId="{49FA1F85-510B-4E8E-AFE1-459FE4B0B8C7}" type="sibTrans" cxnId="{B2588B96-DE63-4AD0-AEC2-D24996DF0182}">
      <dgm:prSet/>
      <dgm:spPr/>
      <dgm:t>
        <a:bodyPr/>
        <a:lstStyle/>
        <a:p>
          <a:endParaRPr lang="en-GB"/>
        </a:p>
      </dgm:t>
    </dgm:pt>
    <dgm:pt modelId="{24433926-BE25-4C04-82DB-A2F741CD2CC9}">
      <dgm:prSet phldrT="[Text]"/>
      <dgm:spPr/>
      <dgm:t>
        <a:bodyPr/>
        <a:lstStyle/>
        <a:p>
          <a:r>
            <a:rPr lang="en-GB" dirty="0"/>
            <a:t>Design Automation</a:t>
          </a:r>
        </a:p>
      </dgm:t>
    </dgm:pt>
    <dgm:pt modelId="{FE7A9082-FB85-4D8E-A57B-7C5AC2945322}" type="parTrans" cxnId="{76552B14-E611-465D-B8AA-027254C1FC20}">
      <dgm:prSet/>
      <dgm:spPr/>
      <dgm:t>
        <a:bodyPr/>
        <a:lstStyle/>
        <a:p>
          <a:endParaRPr lang="en-GB"/>
        </a:p>
      </dgm:t>
    </dgm:pt>
    <dgm:pt modelId="{F3745FD7-C698-489A-B4E8-73A26BE4F023}" type="sibTrans" cxnId="{76552B14-E611-465D-B8AA-027254C1FC20}">
      <dgm:prSet/>
      <dgm:spPr/>
      <dgm:t>
        <a:bodyPr/>
        <a:lstStyle/>
        <a:p>
          <a:endParaRPr lang="en-GB"/>
        </a:p>
      </dgm:t>
    </dgm:pt>
    <dgm:pt modelId="{E3153A30-3F21-409F-8DAF-FF3F05F64659}">
      <dgm:prSet phldrT="[Text]"/>
      <dgm:spPr/>
      <dgm:t>
        <a:bodyPr/>
        <a:lstStyle/>
        <a:p>
          <a:r>
            <a:rPr lang="en-GB" dirty="0"/>
            <a:t>Fast Prototyping</a:t>
          </a:r>
        </a:p>
      </dgm:t>
    </dgm:pt>
    <dgm:pt modelId="{5A2CCD11-E8A3-40D7-B9C8-935539D27BC6}" type="parTrans" cxnId="{BD598022-3A39-41D9-9F0E-5FF76CA450C5}">
      <dgm:prSet/>
      <dgm:spPr/>
      <dgm:t>
        <a:bodyPr/>
        <a:lstStyle/>
        <a:p>
          <a:endParaRPr lang="en-GB"/>
        </a:p>
      </dgm:t>
    </dgm:pt>
    <dgm:pt modelId="{6CCC828B-CBDB-427F-8C0B-EDAED6457E1E}" type="sibTrans" cxnId="{BD598022-3A39-41D9-9F0E-5FF76CA450C5}">
      <dgm:prSet/>
      <dgm:spPr/>
      <dgm:t>
        <a:bodyPr/>
        <a:lstStyle/>
        <a:p>
          <a:endParaRPr lang="en-GB"/>
        </a:p>
      </dgm:t>
    </dgm:pt>
    <dgm:pt modelId="{6C9B0EA5-A340-48A6-84B7-BEF24401D517}">
      <dgm:prSet phldrT="[Text]"/>
      <dgm:spPr/>
      <dgm:t>
        <a:bodyPr/>
        <a:lstStyle/>
        <a:p>
          <a:r>
            <a:rPr lang="en-GB" dirty="0"/>
            <a:t>Design Reuse</a:t>
          </a:r>
        </a:p>
      </dgm:t>
    </dgm:pt>
    <dgm:pt modelId="{ACCABCFB-E2C0-4B4F-B653-64DFAC931B99}" type="parTrans" cxnId="{2CC6074E-820B-47DC-A682-2680EBE1DCDA}">
      <dgm:prSet/>
      <dgm:spPr/>
      <dgm:t>
        <a:bodyPr/>
        <a:lstStyle/>
        <a:p>
          <a:endParaRPr lang="en-GB"/>
        </a:p>
      </dgm:t>
    </dgm:pt>
    <dgm:pt modelId="{1D36F4A5-0257-4E5E-89C3-BC0240C84C5D}" type="sibTrans" cxnId="{2CC6074E-820B-47DC-A682-2680EBE1DCDA}">
      <dgm:prSet/>
      <dgm:spPr/>
      <dgm:t>
        <a:bodyPr/>
        <a:lstStyle/>
        <a:p>
          <a:endParaRPr lang="en-GB"/>
        </a:p>
      </dgm:t>
    </dgm:pt>
    <dgm:pt modelId="{AB6EF56B-A63B-4E19-9803-1A9A571D3611}">
      <dgm:prSet phldrT="[Text]"/>
      <dgm:spPr/>
      <dgm:t>
        <a:bodyPr/>
        <a:lstStyle/>
        <a:p>
          <a:r>
            <a:rPr lang="en-GB" dirty="0"/>
            <a:t>Standard</a:t>
          </a:r>
        </a:p>
        <a:p>
          <a:r>
            <a:rPr lang="en-GB" dirty="0"/>
            <a:t>Tools and Hardware Platforms </a:t>
          </a:r>
        </a:p>
      </dgm:t>
    </dgm:pt>
    <dgm:pt modelId="{3EFB7D83-2CFA-4359-9ABA-4558FFE01C9C}" type="parTrans" cxnId="{A07B54B8-0F1F-4A5A-9741-DAA26B78D8C5}">
      <dgm:prSet/>
      <dgm:spPr/>
      <dgm:t>
        <a:bodyPr/>
        <a:lstStyle/>
        <a:p>
          <a:endParaRPr lang="en-GB"/>
        </a:p>
      </dgm:t>
    </dgm:pt>
    <dgm:pt modelId="{DC2DE765-2F17-4FF3-BC0F-C44637C59532}" type="sibTrans" cxnId="{A07B54B8-0F1F-4A5A-9741-DAA26B78D8C5}">
      <dgm:prSet/>
      <dgm:spPr/>
      <dgm:t>
        <a:bodyPr/>
        <a:lstStyle/>
        <a:p>
          <a:endParaRPr lang="en-GB"/>
        </a:p>
      </dgm:t>
    </dgm:pt>
    <dgm:pt modelId="{8D76F644-B7E2-483E-B08A-C25E065C207F}" type="pres">
      <dgm:prSet presAssocID="{CE09CD4F-B995-4BB5-A4FB-56409719363A}" presName="Name0" presStyleCnt="0">
        <dgm:presLayoutVars>
          <dgm:chMax val="1"/>
          <dgm:dir/>
          <dgm:animLvl val="ctr"/>
          <dgm:resizeHandles val="exact"/>
        </dgm:presLayoutVars>
      </dgm:prSet>
      <dgm:spPr/>
    </dgm:pt>
    <dgm:pt modelId="{6D2BF511-28DB-4FD2-8402-D0BBED763BA4}" type="pres">
      <dgm:prSet presAssocID="{FB46AAA7-7A33-485A-A374-9BEB7901001F}" presName="centerShape" presStyleLbl="node0" presStyleIdx="0" presStyleCnt="1"/>
      <dgm:spPr/>
    </dgm:pt>
    <dgm:pt modelId="{3304AAFE-BACF-4BE6-9EC4-41CB80484211}" type="pres">
      <dgm:prSet presAssocID="{10D51DA7-5317-4B47-B324-F660353113FF}" presName="node" presStyleLbl="node1" presStyleIdx="0" presStyleCnt="5">
        <dgm:presLayoutVars>
          <dgm:bulletEnabled val="1"/>
        </dgm:presLayoutVars>
      </dgm:prSet>
      <dgm:spPr/>
    </dgm:pt>
    <dgm:pt modelId="{54E2653D-B568-4820-B79A-B17B55F8177F}" type="pres">
      <dgm:prSet presAssocID="{10D51DA7-5317-4B47-B324-F660353113FF}" presName="dummy" presStyleCnt="0"/>
      <dgm:spPr/>
    </dgm:pt>
    <dgm:pt modelId="{0F66C7CE-932C-4964-A68F-5F06C5DD5B5A}" type="pres">
      <dgm:prSet presAssocID="{49FA1F85-510B-4E8E-AFE1-459FE4B0B8C7}" presName="sibTrans" presStyleLbl="sibTrans2D1" presStyleIdx="0" presStyleCnt="5"/>
      <dgm:spPr/>
    </dgm:pt>
    <dgm:pt modelId="{30ACBC53-9ECF-497A-862C-11434D9D8307}" type="pres">
      <dgm:prSet presAssocID="{24433926-BE25-4C04-82DB-A2F741CD2CC9}" presName="node" presStyleLbl="node1" presStyleIdx="1" presStyleCnt="5">
        <dgm:presLayoutVars>
          <dgm:bulletEnabled val="1"/>
        </dgm:presLayoutVars>
      </dgm:prSet>
      <dgm:spPr/>
    </dgm:pt>
    <dgm:pt modelId="{0F1FE669-56CE-44F6-9051-D35EC3877F6A}" type="pres">
      <dgm:prSet presAssocID="{24433926-BE25-4C04-82DB-A2F741CD2CC9}" presName="dummy" presStyleCnt="0"/>
      <dgm:spPr/>
    </dgm:pt>
    <dgm:pt modelId="{300F9BB4-9389-4DAB-82E1-B4321CF05BFA}" type="pres">
      <dgm:prSet presAssocID="{F3745FD7-C698-489A-B4E8-73A26BE4F023}" presName="sibTrans" presStyleLbl="sibTrans2D1" presStyleIdx="1" presStyleCnt="5"/>
      <dgm:spPr/>
    </dgm:pt>
    <dgm:pt modelId="{BEFDF90F-B6C0-4C51-BBBA-3D2922D195E0}" type="pres">
      <dgm:prSet presAssocID="{E3153A30-3F21-409F-8DAF-FF3F05F64659}" presName="node" presStyleLbl="node1" presStyleIdx="2" presStyleCnt="5">
        <dgm:presLayoutVars>
          <dgm:bulletEnabled val="1"/>
        </dgm:presLayoutVars>
      </dgm:prSet>
      <dgm:spPr/>
    </dgm:pt>
    <dgm:pt modelId="{316B4F8A-1675-4438-BB8B-B42E82EED059}" type="pres">
      <dgm:prSet presAssocID="{E3153A30-3F21-409F-8DAF-FF3F05F64659}" presName="dummy" presStyleCnt="0"/>
      <dgm:spPr/>
    </dgm:pt>
    <dgm:pt modelId="{CCADC12F-0D17-40EF-A94A-950C3A02944B}" type="pres">
      <dgm:prSet presAssocID="{6CCC828B-CBDB-427F-8C0B-EDAED6457E1E}" presName="sibTrans" presStyleLbl="sibTrans2D1" presStyleIdx="2" presStyleCnt="5"/>
      <dgm:spPr/>
    </dgm:pt>
    <dgm:pt modelId="{D42458C3-AF3E-4DE2-859B-D8791CDB222E}" type="pres">
      <dgm:prSet presAssocID="{6C9B0EA5-A340-48A6-84B7-BEF24401D517}" presName="node" presStyleLbl="node1" presStyleIdx="3" presStyleCnt="5">
        <dgm:presLayoutVars>
          <dgm:bulletEnabled val="1"/>
        </dgm:presLayoutVars>
      </dgm:prSet>
      <dgm:spPr/>
    </dgm:pt>
    <dgm:pt modelId="{C71FE974-1479-4CC2-9C14-91CAE74EF00D}" type="pres">
      <dgm:prSet presAssocID="{6C9B0EA5-A340-48A6-84B7-BEF24401D517}" presName="dummy" presStyleCnt="0"/>
      <dgm:spPr/>
    </dgm:pt>
    <dgm:pt modelId="{02CC177B-D8F5-4D81-90D2-7190F06C4ED4}" type="pres">
      <dgm:prSet presAssocID="{1D36F4A5-0257-4E5E-89C3-BC0240C84C5D}" presName="sibTrans" presStyleLbl="sibTrans2D1" presStyleIdx="3" presStyleCnt="5"/>
      <dgm:spPr/>
    </dgm:pt>
    <dgm:pt modelId="{1EB8F75B-5FA6-4E19-B7D8-753EBB014A66}" type="pres">
      <dgm:prSet presAssocID="{AB6EF56B-A63B-4E19-9803-1A9A571D3611}" presName="node" presStyleLbl="node1" presStyleIdx="4" presStyleCnt="5">
        <dgm:presLayoutVars>
          <dgm:bulletEnabled val="1"/>
        </dgm:presLayoutVars>
      </dgm:prSet>
      <dgm:spPr/>
    </dgm:pt>
    <dgm:pt modelId="{485A38AC-02F7-47E8-900B-1A405C0590C7}" type="pres">
      <dgm:prSet presAssocID="{AB6EF56B-A63B-4E19-9803-1A9A571D3611}" presName="dummy" presStyleCnt="0"/>
      <dgm:spPr/>
    </dgm:pt>
    <dgm:pt modelId="{4E13D4D6-F8FA-4BC0-BF6C-4C9950826916}" type="pres">
      <dgm:prSet presAssocID="{DC2DE765-2F17-4FF3-BC0F-C44637C59532}" presName="sibTrans" presStyleLbl="sibTrans2D1" presStyleIdx="4" presStyleCnt="5"/>
      <dgm:spPr/>
    </dgm:pt>
  </dgm:ptLst>
  <dgm:cxnLst>
    <dgm:cxn modelId="{6E56DA08-CEAA-4FF6-B419-BC5B2F349135}" type="presOf" srcId="{FB46AAA7-7A33-485A-A374-9BEB7901001F}" destId="{6D2BF511-28DB-4FD2-8402-D0BBED763BA4}" srcOrd="0" destOrd="0" presId="urn:microsoft.com/office/officeart/2005/8/layout/radial6"/>
    <dgm:cxn modelId="{76552B14-E611-465D-B8AA-027254C1FC20}" srcId="{FB46AAA7-7A33-485A-A374-9BEB7901001F}" destId="{24433926-BE25-4C04-82DB-A2F741CD2CC9}" srcOrd="1" destOrd="0" parTransId="{FE7A9082-FB85-4D8E-A57B-7C5AC2945322}" sibTransId="{F3745FD7-C698-489A-B4E8-73A26BE4F023}"/>
    <dgm:cxn modelId="{579F1D20-C37D-445A-ADE4-9B846836A21A}" srcId="{CE09CD4F-B995-4BB5-A4FB-56409719363A}" destId="{FB46AAA7-7A33-485A-A374-9BEB7901001F}" srcOrd="0" destOrd="0" parTransId="{862C03CA-CFCB-4D0F-A34F-3184C042DDF7}" sibTransId="{B0ACBA58-FECE-4B61-867E-7F682D93C020}"/>
    <dgm:cxn modelId="{BD598022-3A39-41D9-9F0E-5FF76CA450C5}" srcId="{FB46AAA7-7A33-485A-A374-9BEB7901001F}" destId="{E3153A30-3F21-409F-8DAF-FF3F05F64659}" srcOrd="2" destOrd="0" parTransId="{5A2CCD11-E8A3-40D7-B9C8-935539D27BC6}" sibTransId="{6CCC828B-CBDB-427F-8C0B-EDAED6457E1E}"/>
    <dgm:cxn modelId="{78DFD12F-5E50-4CE2-A97C-0E0D55549B6F}" type="presOf" srcId="{CE09CD4F-B995-4BB5-A4FB-56409719363A}" destId="{8D76F644-B7E2-483E-B08A-C25E065C207F}" srcOrd="0" destOrd="0" presId="urn:microsoft.com/office/officeart/2005/8/layout/radial6"/>
    <dgm:cxn modelId="{2CC6074E-820B-47DC-A682-2680EBE1DCDA}" srcId="{FB46AAA7-7A33-485A-A374-9BEB7901001F}" destId="{6C9B0EA5-A340-48A6-84B7-BEF24401D517}" srcOrd="3" destOrd="0" parTransId="{ACCABCFB-E2C0-4B4F-B653-64DFAC931B99}" sibTransId="{1D36F4A5-0257-4E5E-89C3-BC0240C84C5D}"/>
    <dgm:cxn modelId="{DE410D71-52CA-4BA4-B9F7-2A7A25F214A0}" type="presOf" srcId="{6CCC828B-CBDB-427F-8C0B-EDAED6457E1E}" destId="{CCADC12F-0D17-40EF-A94A-950C3A02944B}" srcOrd="0" destOrd="0" presId="urn:microsoft.com/office/officeart/2005/8/layout/radial6"/>
    <dgm:cxn modelId="{4D016758-0914-4F25-8636-F413B98FD306}" type="presOf" srcId="{49FA1F85-510B-4E8E-AFE1-459FE4B0B8C7}" destId="{0F66C7CE-932C-4964-A68F-5F06C5DD5B5A}" srcOrd="0" destOrd="0" presId="urn:microsoft.com/office/officeart/2005/8/layout/radial6"/>
    <dgm:cxn modelId="{A2904289-1925-46EA-8DE2-DEC494B6D408}" type="presOf" srcId="{6C9B0EA5-A340-48A6-84B7-BEF24401D517}" destId="{D42458C3-AF3E-4DE2-859B-D8791CDB222E}" srcOrd="0" destOrd="0" presId="urn:microsoft.com/office/officeart/2005/8/layout/radial6"/>
    <dgm:cxn modelId="{6892F08C-D880-42F9-A45D-F5E97E252BD1}" type="presOf" srcId="{DC2DE765-2F17-4FF3-BC0F-C44637C59532}" destId="{4E13D4D6-F8FA-4BC0-BF6C-4C9950826916}" srcOrd="0" destOrd="0" presId="urn:microsoft.com/office/officeart/2005/8/layout/radial6"/>
    <dgm:cxn modelId="{E1807394-3309-4230-A622-78435D251D93}" type="presOf" srcId="{1D36F4A5-0257-4E5E-89C3-BC0240C84C5D}" destId="{02CC177B-D8F5-4D81-90D2-7190F06C4ED4}" srcOrd="0" destOrd="0" presId="urn:microsoft.com/office/officeart/2005/8/layout/radial6"/>
    <dgm:cxn modelId="{B2588B96-DE63-4AD0-AEC2-D24996DF0182}" srcId="{FB46AAA7-7A33-485A-A374-9BEB7901001F}" destId="{10D51DA7-5317-4B47-B324-F660353113FF}" srcOrd="0" destOrd="0" parTransId="{36867030-A891-4436-82A1-8A2FA6D5F416}" sibTransId="{49FA1F85-510B-4E8E-AFE1-459FE4B0B8C7}"/>
    <dgm:cxn modelId="{EBFA639D-4DA3-406D-8C5A-FF9A2C369AEF}" type="presOf" srcId="{E3153A30-3F21-409F-8DAF-FF3F05F64659}" destId="{BEFDF90F-B6C0-4C51-BBBA-3D2922D195E0}" srcOrd="0" destOrd="0" presId="urn:microsoft.com/office/officeart/2005/8/layout/radial6"/>
    <dgm:cxn modelId="{1D8BFDA4-0988-45E1-9AEC-7247D0892F5A}" type="presOf" srcId="{10D51DA7-5317-4B47-B324-F660353113FF}" destId="{3304AAFE-BACF-4BE6-9EC4-41CB80484211}" srcOrd="0" destOrd="0" presId="urn:microsoft.com/office/officeart/2005/8/layout/radial6"/>
    <dgm:cxn modelId="{E85C29B3-FA40-4C6F-8A60-86DD3161CC5D}" type="presOf" srcId="{F3745FD7-C698-489A-B4E8-73A26BE4F023}" destId="{300F9BB4-9389-4DAB-82E1-B4321CF05BFA}" srcOrd="0" destOrd="0" presId="urn:microsoft.com/office/officeart/2005/8/layout/radial6"/>
    <dgm:cxn modelId="{A07B54B8-0F1F-4A5A-9741-DAA26B78D8C5}" srcId="{FB46AAA7-7A33-485A-A374-9BEB7901001F}" destId="{AB6EF56B-A63B-4E19-9803-1A9A571D3611}" srcOrd="4" destOrd="0" parTransId="{3EFB7D83-2CFA-4359-9ABA-4558FFE01C9C}" sibTransId="{DC2DE765-2F17-4FF3-BC0F-C44637C59532}"/>
    <dgm:cxn modelId="{08ACA2C3-0B09-4251-9860-495422199953}" type="presOf" srcId="{24433926-BE25-4C04-82DB-A2F741CD2CC9}" destId="{30ACBC53-9ECF-497A-862C-11434D9D8307}" srcOrd="0" destOrd="0" presId="urn:microsoft.com/office/officeart/2005/8/layout/radial6"/>
    <dgm:cxn modelId="{797D52E4-4C62-4F6D-BF1A-C902F92B6622}" type="presOf" srcId="{AB6EF56B-A63B-4E19-9803-1A9A571D3611}" destId="{1EB8F75B-5FA6-4E19-B7D8-753EBB014A66}" srcOrd="0" destOrd="0" presId="urn:microsoft.com/office/officeart/2005/8/layout/radial6"/>
    <dgm:cxn modelId="{6380F7B8-CE63-4885-9320-EE3962ADA335}" type="presParOf" srcId="{8D76F644-B7E2-483E-B08A-C25E065C207F}" destId="{6D2BF511-28DB-4FD2-8402-D0BBED763BA4}" srcOrd="0" destOrd="0" presId="urn:microsoft.com/office/officeart/2005/8/layout/radial6"/>
    <dgm:cxn modelId="{D73F31EF-8D2E-4BA0-ADA3-9F1E61D36941}" type="presParOf" srcId="{8D76F644-B7E2-483E-B08A-C25E065C207F}" destId="{3304AAFE-BACF-4BE6-9EC4-41CB80484211}" srcOrd="1" destOrd="0" presId="urn:microsoft.com/office/officeart/2005/8/layout/radial6"/>
    <dgm:cxn modelId="{B1B4E873-7B1F-4E49-A3DA-577594CA1DFC}" type="presParOf" srcId="{8D76F644-B7E2-483E-B08A-C25E065C207F}" destId="{54E2653D-B568-4820-B79A-B17B55F8177F}" srcOrd="2" destOrd="0" presId="urn:microsoft.com/office/officeart/2005/8/layout/radial6"/>
    <dgm:cxn modelId="{633F451E-B116-4EE2-AE18-B9C65E900403}" type="presParOf" srcId="{8D76F644-B7E2-483E-B08A-C25E065C207F}" destId="{0F66C7CE-932C-4964-A68F-5F06C5DD5B5A}" srcOrd="3" destOrd="0" presId="urn:microsoft.com/office/officeart/2005/8/layout/radial6"/>
    <dgm:cxn modelId="{86EC799B-9B8E-4930-86AE-D00A7E063C7E}" type="presParOf" srcId="{8D76F644-B7E2-483E-B08A-C25E065C207F}" destId="{30ACBC53-9ECF-497A-862C-11434D9D8307}" srcOrd="4" destOrd="0" presId="urn:microsoft.com/office/officeart/2005/8/layout/radial6"/>
    <dgm:cxn modelId="{39026727-FD45-4BE4-B5FA-05B00E42558C}" type="presParOf" srcId="{8D76F644-B7E2-483E-B08A-C25E065C207F}" destId="{0F1FE669-56CE-44F6-9051-D35EC3877F6A}" srcOrd="5" destOrd="0" presId="urn:microsoft.com/office/officeart/2005/8/layout/radial6"/>
    <dgm:cxn modelId="{8BB67E4A-A5BD-495B-BDDB-54962709BA29}" type="presParOf" srcId="{8D76F644-B7E2-483E-B08A-C25E065C207F}" destId="{300F9BB4-9389-4DAB-82E1-B4321CF05BFA}" srcOrd="6" destOrd="0" presId="urn:microsoft.com/office/officeart/2005/8/layout/radial6"/>
    <dgm:cxn modelId="{24266591-D361-427E-B088-046CB3EF9F46}" type="presParOf" srcId="{8D76F644-B7E2-483E-B08A-C25E065C207F}" destId="{BEFDF90F-B6C0-4C51-BBBA-3D2922D195E0}" srcOrd="7" destOrd="0" presId="urn:microsoft.com/office/officeart/2005/8/layout/radial6"/>
    <dgm:cxn modelId="{309315D8-0C41-4DF6-977B-FED794AA0FA2}" type="presParOf" srcId="{8D76F644-B7E2-483E-B08A-C25E065C207F}" destId="{316B4F8A-1675-4438-BB8B-B42E82EED059}" srcOrd="8" destOrd="0" presId="urn:microsoft.com/office/officeart/2005/8/layout/radial6"/>
    <dgm:cxn modelId="{28FE0C6D-829C-4B88-9859-760851FEF25B}" type="presParOf" srcId="{8D76F644-B7E2-483E-B08A-C25E065C207F}" destId="{CCADC12F-0D17-40EF-A94A-950C3A02944B}" srcOrd="9" destOrd="0" presId="urn:microsoft.com/office/officeart/2005/8/layout/radial6"/>
    <dgm:cxn modelId="{C5039912-A59E-452F-8D92-611033FE8E4B}" type="presParOf" srcId="{8D76F644-B7E2-483E-B08A-C25E065C207F}" destId="{D42458C3-AF3E-4DE2-859B-D8791CDB222E}" srcOrd="10" destOrd="0" presId="urn:microsoft.com/office/officeart/2005/8/layout/radial6"/>
    <dgm:cxn modelId="{F2DB1026-41BB-4172-AF8B-6D2CB24AFA3C}" type="presParOf" srcId="{8D76F644-B7E2-483E-B08A-C25E065C207F}" destId="{C71FE974-1479-4CC2-9C14-91CAE74EF00D}" srcOrd="11" destOrd="0" presId="urn:microsoft.com/office/officeart/2005/8/layout/radial6"/>
    <dgm:cxn modelId="{F9C4C4ED-8427-419C-94EB-25329A8A80FD}" type="presParOf" srcId="{8D76F644-B7E2-483E-B08A-C25E065C207F}" destId="{02CC177B-D8F5-4D81-90D2-7190F06C4ED4}" srcOrd="12" destOrd="0" presId="urn:microsoft.com/office/officeart/2005/8/layout/radial6"/>
    <dgm:cxn modelId="{BDB99DD6-9320-464A-BCE5-86161C086D00}" type="presParOf" srcId="{8D76F644-B7E2-483E-B08A-C25E065C207F}" destId="{1EB8F75B-5FA6-4E19-B7D8-753EBB014A66}" srcOrd="13" destOrd="0" presId="urn:microsoft.com/office/officeart/2005/8/layout/radial6"/>
    <dgm:cxn modelId="{84A4B8E5-CA8B-4837-98AB-A94F266DE4AB}" type="presParOf" srcId="{8D76F644-B7E2-483E-B08A-C25E065C207F}" destId="{485A38AC-02F7-47E8-900B-1A405C0590C7}" srcOrd="14" destOrd="0" presId="urn:microsoft.com/office/officeart/2005/8/layout/radial6"/>
    <dgm:cxn modelId="{E7EF2ADB-0CBA-44A7-8664-2188DB3386AA}" type="presParOf" srcId="{8D76F644-B7E2-483E-B08A-C25E065C207F}" destId="{4E13D4D6-F8FA-4BC0-BF6C-4C9950826916}"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32472C-C744-41D8-A676-E996B503EF81}"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GB"/>
        </a:p>
      </dgm:t>
    </dgm:pt>
    <dgm:pt modelId="{92CDD636-D8B4-4F7E-8C05-991DF50B2B9E}">
      <dgm:prSet phldrT="[Text]" custT="1"/>
      <dgm:spPr/>
      <dgm:t>
        <a:bodyPr/>
        <a:lstStyle/>
        <a:p>
          <a:r>
            <a:rPr lang="en-GB" sz="1800" b="0" dirty="0">
              <a:solidFill>
                <a:schemeClr val="bg1"/>
              </a:solidFill>
            </a:rPr>
            <a:t>SoC</a:t>
          </a:r>
        </a:p>
        <a:p>
          <a:r>
            <a:rPr lang="en-GB" sz="1800" b="0" dirty="0">
              <a:solidFill>
                <a:schemeClr val="bg1"/>
              </a:solidFill>
            </a:rPr>
            <a:t>Advantages </a:t>
          </a:r>
        </a:p>
      </dgm:t>
    </dgm:pt>
    <dgm:pt modelId="{54D8AA8B-B56C-49A7-8B04-E917B6028E8F}" type="parTrans" cxnId="{2E6FC214-9BBB-4F70-A057-58B55A6CE341}">
      <dgm:prSet/>
      <dgm:spPr/>
      <dgm:t>
        <a:bodyPr/>
        <a:lstStyle/>
        <a:p>
          <a:endParaRPr lang="en-GB"/>
        </a:p>
      </dgm:t>
    </dgm:pt>
    <dgm:pt modelId="{5EBA4CD3-A139-4A54-97DA-44939F7AD424}" type="sibTrans" cxnId="{2E6FC214-9BBB-4F70-A057-58B55A6CE341}">
      <dgm:prSet/>
      <dgm:spPr/>
      <dgm:t>
        <a:bodyPr/>
        <a:lstStyle/>
        <a:p>
          <a:endParaRPr lang="en-GB"/>
        </a:p>
      </dgm:t>
    </dgm:pt>
    <dgm:pt modelId="{CE4F9B28-AF62-44A1-BBBA-F6226E01770B}">
      <dgm:prSet phldrT="[Text]" custT="1"/>
      <dgm:spPr/>
      <dgm:t>
        <a:bodyPr/>
        <a:lstStyle/>
        <a:p>
          <a:r>
            <a:rPr lang="en-GB" sz="1800" dirty="0"/>
            <a:t>Higher performance</a:t>
          </a:r>
        </a:p>
      </dgm:t>
    </dgm:pt>
    <dgm:pt modelId="{82224855-220C-4E9F-9DAC-81B40831542F}" type="parTrans" cxnId="{AEA00EF3-F73D-47FB-9EEC-9A38332B18DD}">
      <dgm:prSet/>
      <dgm:spPr/>
      <dgm:t>
        <a:bodyPr/>
        <a:lstStyle/>
        <a:p>
          <a:endParaRPr lang="en-GB"/>
        </a:p>
      </dgm:t>
    </dgm:pt>
    <dgm:pt modelId="{868EB02E-55FE-4853-9A6C-D708993D08CC}" type="sibTrans" cxnId="{AEA00EF3-F73D-47FB-9EEC-9A38332B18DD}">
      <dgm:prSet/>
      <dgm:spPr/>
      <dgm:t>
        <a:bodyPr/>
        <a:lstStyle/>
        <a:p>
          <a:endParaRPr lang="en-GB"/>
        </a:p>
      </dgm:t>
    </dgm:pt>
    <dgm:pt modelId="{3DCBB874-25C5-4F31-8F98-90CE29D4A2D1}">
      <dgm:prSet phldrT="[Text]" custT="1"/>
      <dgm:spPr/>
      <dgm:t>
        <a:bodyPr/>
        <a:lstStyle/>
        <a:p>
          <a:r>
            <a:rPr lang="en-GB" sz="1800" dirty="0"/>
            <a:t>Lighter footprint</a:t>
          </a:r>
        </a:p>
      </dgm:t>
    </dgm:pt>
    <dgm:pt modelId="{A38C771D-F8FA-43DC-B3B9-D83C2804C2FB}" type="parTrans" cxnId="{C02AC0AE-34D7-4363-B44C-F8C76F797A81}">
      <dgm:prSet/>
      <dgm:spPr/>
      <dgm:t>
        <a:bodyPr/>
        <a:lstStyle/>
        <a:p>
          <a:endParaRPr lang="en-GB"/>
        </a:p>
      </dgm:t>
    </dgm:pt>
    <dgm:pt modelId="{B79321C0-AECE-4B01-845E-02C865081A38}" type="sibTrans" cxnId="{C02AC0AE-34D7-4363-B44C-F8C76F797A81}">
      <dgm:prSet/>
      <dgm:spPr/>
      <dgm:t>
        <a:bodyPr/>
        <a:lstStyle/>
        <a:p>
          <a:endParaRPr lang="en-GB"/>
        </a:p>
      </dgm:t>
    </dgm:pt>
    <dgm:pt modelId="{B7E12206-2472-43D6-B663-528B4C73DCA3}">
      <dgm:prSet phldrT="[Text]" custT="1"/>
      <dgm:spPr/>
      <dgm:t>
        <a:bodyPr/>
        <a:lstStyle/>
        <a:p>
          <a:r>
            <a:rPr lang="en-GB" sz="1800" dirty="0"/>
            <a:t>Power efficiency </a:t>
          </a:r>
        </a:p>
      </dgm:t>
    </dgm:pt>
    <dgm:pt modelId="{B4C210C6-688A-423D-9E69-9EB1CCC8A5B1}" type="parTrans" cxnId="{B9045C07-188A-419B-BF6C-4D0991B2E00C}">
      <dgm:prSet/>
      <dgm:spPr/>
      <dgm:t>
        <a:bodyPr/>
        <a:lstStyle/>
        <a:p>
          <a:endParaRPr lang="en-GB"/>
        </a:p>
      </dgm:t>
    </dgm:pt>
    <dgm:pt modelId="{9AD3556D-6DE4-4A65-AE0A-F9E0DBA87E74}" type="sibTrans" cxnId="{B9045C07-188A-419B-BF6C-4D0991B2E00C}">
      <dgm:prSet/>
      <dgm:spPr/>
      <dgm:t>
        <a:bodyPr/>
        <a:lstStyle/>
        <a:p>
          <a:endParaRPr lang="en-GB"/>
        </a:p>
      </dgm:t>
    </dgm:pt>
    <dgm:pt modelId="{AB5195E2-D1E2-4CDB-B542-2E9EF4A05B0C}">
      <dgm:prSet phldrT="[Text]" custT="1"/>
      <dgm:spPr/>
      <dgm:t>
        <a:bodyPr/>
        <a:lstStyle/>
        <a:p>
          <a:r>
            <a:rPr lang="en-GB" sz="1800" dirty="0"/>
            <a:t>Higher reliability</a:t>
          </a:r>
        </a:p>
      </dgm:t>
    </dgm:pt>
    <dgm:pt modelId="{CA5F8D6E-18AD-4126-9505-BE1670A3DB46}" type="parTrans" cxnId="{F2E422AC-36B1-4177-A76E-3991C158C9E9}">
      <dgm:prSet/>
      <dgm:spPr/>
      <dgm:t>
        <a:bodyPr/>
        <a:lstStyle/>
        <a:p>
          <a:endParaRPr lang="en-GB"/>
        </a:p>
      </dgm:t>
    </dgm:pt>
    <dgm:pt modelId="{47607E9D-4F0A-4F7B-B902-C7E4E536A024}" type="sibTrans" cxnId="{F2E422AC-36B1-4177-A76E-3991C158C9E9}">
      <dgm:prSet/>
      <dgm:spPr/>
      <dgm:t>
        <a:bodyPr/>
        <a:lstStyle/>
        <a:p>
          <a:endParaRPr lang="en-GB"/>
        </a:p>
      </dgm:t>
    </dgm:pt>
    <dgm:pt modelId="{C4B2ECA7-8E8A-4179-BB95-2BADDED26F28}">
      <dgm:prSet phldrT="[Text]" custT="1"/>
      <dgm:spPr/>
      <dgm:t>
        <a:bodyPr/>
        <a:lstStyle/>
        <a:p>
          <a:r>
            <a:rPr lang="en-GB" sz="1800" dirty="0"/>
            <a:t>Low cost</a:t>
          </a:r>
        </a:p>
      </dgm:t>
    </dgm:pt>
    <dgm:pt modelId="{5E4EB5DD-D8C9-4758-8505-11BDCC1D5D7A}" type="parTrans" cxnId="{5A700B6F-C95C-4236-AB75-0A8D0FBDF2EE}">
      <dgm:prSet/>
      <dgm:spPr/>
      <dgm:t>
        <a:bodyPr/>
        <a:lstStyle/>
        <a:p>
          <a:endParaRPr lang="en-GB"/>
        </a:p>
      </dgm:t>
    </dgm:pt>
    <dgm:pt modelId="{6BCE3C43-23A2-42FE-BF24-EA8161AA436C}" type="sibTrans" cxnId="{5A700B6F-C95C-4236-AB75-0A8D0FBDF2EE}">
      <dgm:prSet/>
      <dgm:spPr/>
      <dgm:t>
        <a:bodyPr/>
        <a:lstStyle/>
        <a:p>
          <a:endParaRPr lang="en-GB"/>
        </a:p>
      </dgm:t>
    </dgm:pt>
    <dgm:pt modelId="{87538707-44E6-42A4-854D-6C6B1F5DDBF0}" type="pres">
      <dgm:prSet presAssocID="{C732472C-C744-41D8-A676-E996B503EF81}" presName="Name0" presStyleCnt="0">
        <dgm:presLayoutVars>
          <dgm:chMax val="1"/>
          <dgm:chPref val="1"/>
          <dgm:dir/>
          <dgm:animOne val="branch"/>
          <dgm:animLvl val="lvl"/>
        </dgm:presLayoutVars>
      </dgm:prSet>
      <dgm:spPr/>
    </dgm:pt>
    <dgm:pt modelId="{F4DE2727-E8FD-4CC0-85E5-3CF43A729F33}" type="pres">
      <dgm:prSet presAssocID="{92CDD636-D8B4-4F7E-8C05-991DF50B2B9E}" presName="singleCycle" presStyleCnt="0"/>
      <dgm:spPr/>
    </dgm:pt>
    <dgm:pt modelId="{290F22BE-CE2B-442C-B39B-7ABEA6E23007}" type="pres">
      <dgm:prSet presAssocID="{92CDD636-D8B4-4F7E-8C05-991DF50B2B9E}" presName="singleCenter" presStyleLbl="node1" presStyleIdx="0" presStyleCnt="6">
        <dgm:presLayoutVars>
          <dgm:chMax val="7"/>
          <dgm:chPref val="7"/>
        </dgm:presLayoutVars>
      </dgm:prSet>
      <dgm:spPr/>
    </dgm:pt>
    <dgm:pt modelId="{CAEABDAE-4BF8-479F-8D5A-FCF48F740DEA}" type="pres">
      <dgm:prSet presAssocID="{82224855-220C-4E9F-9DAC-81B40831542F}" presName="Name56" presStyleLbl="parChTrans1D2" presStyleIdx="0" presStyleCnt="5"/>
      <dgm:spPr/>
    </dgm:pt>
    <dgm:pt modelId="{3D73C4CE-3DBF-4367-AAF6-9ECAC4C048DB}" type="pres">
      <dgm:prSet presAssocID="{CE4F9B28-AF62-44A1-BBBA-F6226E01770B}" presName="text0" presStyleLbl="node1" presStyleIdx="1" presStyleCnt="6" custScaleX="141665">
        <dgm:presLayoutVars>
          <dgm:bulletEnabled val="1"/>
        </dgm:presLayoutVars>
      </dgm:prSet>
      <dgm:spPr/>
    </dgm:pt>
    <dgm:pt modelId="{07A7805A-FC88-4FE1-8D8A-8E71BB78B2D2}" type="pres">
      <dgm:prSet presAssocID="{A38C771D-F8FA-43DC-B3B9-D83C2804C2FB}" presName="Name56" presStyleLbl="parChTrans1D2" presStyleIdx="1" presStyleCnt="5"/>
      <dgm:spPr/>
    </dgm:pt>
    <dgm:pt modelId="{5AC56E0A-4FEC-45A2-AC8C-30BEC99DF4AB}" type="pres">
      <dgm:prSet presAssocID="{3DCBB874-25C5-4F31-8F98-90CE29D4A2D1}" presName="text0" presStyleLbl="node1" presStyleIdx="2" presStyleCnt="6">
        <dgm:presLayoutVars>
          <dgm:bulletEnabled val="1"/>
        </dgm:presLayoutVars>
      </dgm:prSet>
      <dgm:spPr/>
    </dgm:pt>
    <dgm:pt modelId="{03A7C091-DE85-4E81-A6AD-66E7DC395600}" type="pres">
      <dgm:prSet presAssocID="{B4C210C6-688A-423D-9E69-9EB1CCC8A5B1}" presName="Name56" presStyleLbl="parChTrans1D2" presStyleIdx="2" presStyleCnt="5"/>
      <dgm:spPr/>
    </dgm:pt>
    <dgm:pt modelId="{3B18BF42-9B1D-4C9D-BEB7-0C484EF91A86}" type="pres">
      <dgm:prSet presAssocID="{B7E12206-2472-43D6-B663-528B4C73DCA3}" presName="text0" presStyleLbl="node1" presStyleIdx="3" presStyleCnt="6" custScaleX="118413">
        <dgm:presLayoutVars>
          <dgm:bulletEnabled val="1"/>
        </dgm:presLayoutVars>
      </dgm:prSet>
      <dgm:spPr/>
    </dgm:pt>
    <dgm:pt modelId="{E68DB181-51F0-4868-ADCE-F4A97E6732AD}" type="pres">
      <dgm:prSet presAssocID="{CA5F8D6E-18AD-4126-9505-BE1670A3DB46}" presName="Name56" presStyleLbl="parChTrans1D2" presStyleIdx="3" presStyleCnt="5"/>
      <dgm:spPr/>
    </dgm:pt>
    <dgm:pt modelId="{A02FDF1B-E134-49DE-A528-5D84FB7E1BA2}" type="pres">
      <dgm:prSet presAssocID="{AB5195E2-D1E2-4CDB-B542-2E9EF4A05B0C}" presName="text0" presStyleLbl="node1" presStyleIdx="4" presStyleCnt="6">
        <dgm:presLayoutVars>
          <dgm:bulletEnabled val="1"/>
        </dgm:presLayoutVars>
      </dgm:prSet>
      <dgm:spPr/>
    </dgm:pt>
    <dgm:pt modelId="{67C1C1FD-D8F8-41CF-BE3C-956120BF86F1}" type="pres">
      <dgm:prSet presAssocID="{5E4EB5DD-D8C9-4758-8505-11BDCC1D5D7A}" presName="Name56" presStyleLbl="parChTrans1D2" presStyleIdx="4" presStyleCnt="5"/>
      <dgm:spPr/>
    </dgm:pt>
    <dgm:pt modelId="{D5DE2C5C-B4CA-46A0-83DE-5E1DCEA05B2C}" type="pres">
      <dgm:prSet presAssocID="{C4B2ECA7-8E8A-4179-BB95-2BADDED26F28}" presName="text0" presStyleLbl="node1" presStyleIdx="5" presStyleCnt="6">
        <dgm:presLayoutVars>
          <dgm:bulletEnabled val="1"/>
        </dgm:presLayoutVars>
      </dgm:prSet>
      <dgm:spPr/>
    </dgm:pt>
  </dgm:ptLst>
  <dgm:cxnLst>
    <dgm:cxn modelId="{B9045C07-188A-419B-BF6C-4D0991B2E00C}" srcId="{92CDD636-D8B4-4F7E-8C05-991DF50B2B9E}" destId="{B7E12206-2472-43D6-B663-528B4C73DCA3}" srcOrd="2" destOrd="0" parTransId="{B4C210C6-688A-423D-9E69-9EB1CCC8A5B1}" sibTransId="{9AD3556D-6DE4-4A65-AE0A-F9E0DBA87E74}"/>
    <dgm:cxn modelId="{2E6FC214-9BBB-4F70-A057-58B55A6CE341}" srcId="{C732472C-C744-41D8-A676-E996B503EF81}" destId="{92CDD636-D8B4-4F7E-8C05-991DF50B2B9E}" srcOrd="0" destOrd="0" parTransId="{54D8AA8B-B56C-49A7-8B04-E917B6028E8F}" sibTransId="{5EBA4CD3-A139-4A54-97DA-44939F7AD424}"/>
    <dgm:cxn modelId="{B3F18F16-66D7-4B0C-9B7F-7B268C96232D}" type="presOf" srcId="{C4B2ECA7-8E8A-4179-BB95-2BADDED26F28}" destId="{D5DE2C5C-B4CA-46A0-83DE-5E1DCEA05B2C}" srcOrd="0" destOrd="0" presId="urn:microsoft.com/office/officeart/2008/layout/RadialCluster"/>
    <dgm:cxn modelId="{A092BF16-5C13-4B36-93A8-00784E7507A2}" type="presOf" srcId="{AB5195E2-D1E2-4CDB-B542-2E9EF4A05B0C}" destId="{A02FDF1B-E134-49DE-A528-5D84FB7E1BA2}" srcOrd="0" destOrd="0" presId="urn:microsoft.com/office/officeart/2008/layout/RadialCluster"/>
    <dgm:cxn modelId="{86070D2C-FB7B-4FFA-8D69-CBCDCFDC6FC8}" type="presOf" srcId="{B7E12206-2472-43D6-B663-528B4C73DCA3}" destId="{3B18BF42-9B1D-4C9D-BEB7-0C484EF91A86}" srcOrd="0" destOrd="0" presId="urn:microsoft.com/office/officeart/2008/layout/RadialCluster"/>
    <dgm:cxn modelId="{5BDEAA35-08EC-4BB1-A9BB-5D78830A365C}" type="presOf" srcId="{92CDD636-D8B4-4F7E-8C05-991DF50B2B9E}" destId="{290F22BE-CE2B-442C-B39B-7ABEA6E23007}" srcOrd="0" destOrd="0" presId="urn:microsoft.com/office/officeart/2008/layout/RadialCluster"/>
    <dgm:cxn modelId="{5A700B6F-C95C-4236-AB75-0A8D0FBDF2EE}" srcId="{92CDD636-D8B4-4F7E-8C05-991DF50B2B9E}" destId="{C4B2ECA7-8E8A-4179-BB95-2BADDED26F28}" srcOrd="4" destOrd="0" parTransId="{5E4EB5DD-D8C9-4758-8505-11BDCC1D5D7A}" sibTransId="{6BCE3C43-23A2-42FE-BF24-EA8161AA436C}"/>
    <dgm:cxn modelId="{2C6ADA7E-2EC8-44D6-9FDE-18D00734BF1B}" type="presOf" srcId="{CE4F9B28-AF62-44A1-BBBA-F6226E01770B}" destId="{3D73C4CE-3DBF-4367-AAF6-9ECAC4C048DB}" srcOrd="0" destOrd="0" presId="urn:microsoft.com/office/officeart/2008/layout/RadialCluster"/>
    <dgm:cxn modelId="{B0B1659E-E1F6-4C0E-B155-F15F9D1B63C4}" type="presOf" srcId="{82224855-220C-4E9F-9DAC-81B40831542F}" destId="{CAEABDAE-4BF8-479F-8D5A-FCF48F740DEA}" srcOrd="0" destOrd="0" presId="urn:microsoft.com/office/officeart/2008/layout/RadialCluster"/>
    <dgm:cxn modelId="{F2E422AC-36B1-4177-A76E-3991C158C9E9}" srcId="{92CDD636-D8B4-4F7E-8C05-991DF50B2B9E}" destId="{AB5195E2-D1E2-4CDB-B542-2E9EF4A05B0C}" srcOrd="3" destOrd="0" parTransId="{CA5F8D6E-18AD-4126-9505-BE1670A3DB46}" sibTransId="{47607E9D-4F0A-4F7B-B902-C7E4E536A024}"/>
    <dgm:cxn modelId="{C02AC0AE-34D7-4363-B44C-F8C76F797A81}" srcId="{92CDD636-D8B4-4F7E-8C05-991DF50B2B9E}" destId="{3DCBB874-25C5-4F31-8F98-90CE29D4A2D1}" srcOrd="1" destOrd="0" parTransId="{A38C771D-F8FA-43DC-B3B9-D83C2804C2FB}" sibTransId="{B79321C0-AECE-4B01-845E-02C865081A38}"/>
    <dgm:cxn modelId="{DE9C62BC-F2DD-4D09-B366-D6F150FD32CD}" type="presOf" srcId="{5E4EB5DD-D8C9-4758-8505-11BDCC1D5D7A}" destId="{67C1C1FD-D8F8-41CF-BE3C-956120BF86F1}" srcOrd="0" destOrd="0" presId="urn:microsoft.com/office/officeart/2008/layout/RadialCluster"/>
    <dgm:cxn modelId="{B24D61C7-EDE5-4CFB-9A90-0167B62F8893}" type="presOf" srcId="{CA5F8D6E-18AD-4126-9505-BE1670A3DB46}" destId="{E68DB181-51F0-4868-ADCE-F4A97E6732AD}" srcOrd="0" destOrd="0" presId="urn:microsoft.com/office/officeart/2008/layout/RadialCluster"/>
    <dgm:cxn modelId="{D4D37FCC-D315-4800-A1F6-28FF2C79B66A}" type="presOf" srcId="{A38C771D-F8FA-43DC-B3B9-D83C2804C2FB}" destId="{07A7805A-FC88-4FE1-8D8A-8E71BB78B2D2}" srcOrd="0" destOrd="0" presId="urn:microsoft.com/office/officeart/2008/layout/RadialCluster"/>
    <dgm:cxn modelId="{E4CD31D4-236A-4273-B0CF-2C7D56E9B140}" type="presOf" srcId="{B4C210C6-688A-423D-9E69-9EB1CCC8A5B1}" destId="{03A7C091-DE85-4E81-A6AD-66E7DC395600}" srcOrd="0" destOrd="0" presId="urn:microsoft.com/office/officeart/2008/layout/RadialCluster"/>
    <dgm:cxn modelId="{9793D6DC-0926-4B51-B2EE-5756919B112B}" type="presOf" srcId="{C732472C-C744-41D8-A676-E996B503EF81}" destId="{87538707-44E6-42A4-854D-6C6B1F5DDBF0}" srcOrd="0" destOrd="0" presId="urn:microsoft.com/office/officeart/2008/layout/RadialCluster"/>
    <dgm:cxn modelId="{7AD6A2EA-120A-4488-9F35-312A392A361D}" type="presOf" srcId="{3DCBB874-25C5-4F31-8F98-90CE29D4A2D1}" destId="{5AC56E0A-4FEC-45A2-AC8C-30BEC99DF4AB}" srcOrd="0" destOrd="0" presId="urn:microsoft.com/office/officeart/2008/layout/RadialCluster"/>
    <dgm:cxn modelId="{AEA00EF3-F73D-47FB-9EEC-9A38332B18DD}" srcId="{92CDD636-D8B4-4F7E-8C05-991DF50B2B9E}" destId="{CE4F9B28-AF62-44A1-BBBA-F6226E01770B}" srcOrd="0" destOrd="0" parTransId="{82224855-220C-4E9F-9DAC-81B40831542F}" sibTransId="{868EB02E-55FE-4853-9A6C-D708993D08CC}"/>
    <dgm:cxn modelId="{B2E6CAF6-1155-40EE-BA43-AF72DA173A59}" type="presParOf" srcId="{87538707-44E6-42A4-854D-6C6B1F5DDBF0}" destId="{F4DE2727-E8FD-4CC0-85E5-3CF43A729F33}" srcOrd="0" destOrd="0" presId="urn:microsoft.com/office/officeart/2008/layout/RadialCluster"/>
    <dgm:cxn modelId="{60E91256-B396-41E7-9F71-4AFF04BF7F42}" type="presParOf" srcId="{F4DE2727-E8FD-4CC0-85E5-3CF43A729F33}" destId="{290F22BE-CE2B-442C-B39B-7ABEA6E23007}" srcOrd="0" destOrd="0" presId="urn:microsoft.com/office/officeart/2008/layout/RadialCluster"/>
    <dgm:cxn modelId="{E3C2ADD1-2C0F-4DD4-9720-704E5EF31B23}" type="presParOf" srcId="{F4DE2727-E8FD-4CC0-85E5-3CF43A729F33}" destId="{CAEABDAE-4BF8-479F-8D5A-FCF48F740DEA}" srcOrd="1" destOrd="0" presId="urn:microsoft.com/office/officeart/2008/layout/RadialCluster"/>
    <dgm:cxn modelId="{A6A672E4-1B84-4B3F-BD47-3B80540945AF}" type="presParOf" srcId="{F4DE2727-E8FD-4CC0-85E5-3CF43A729F33}" destId="{3D73C4CE-3DBF-4367-AAF6-9ECAC4C048DB}" srcOrd="2" destOrd="0" presId="urn:microsoft.com/office/officeart/2008/layout/RadialCluster"/>
    <dgm:cxn modelId="{C27F4E56-ED7B-4BD8-B1C1-0825964649E4}" type="presParOf" srcId="{F4DE2727-E8FD-4CC0-85E5-3CF43A729F33}" destId="{07A7805A-FC88-4FE1-8D8A-8E71BB78B2D2}" srcOrd="3" destOrd="0" presId="urn:microsoft.com/office/officeart/2008/layout/RadialCluster"/>
    <dgm:cxn modelId="{5CD70C40-96D2-464F-9C38-9F1C55B538CA}" type="presParOf" srcId="{F4DE2727-E8FD-4CC0-85E5-3CF43A729F33}" destId="{5AC56E0A-4FEC-45A2-AC8C-30BEC99DF4AB}" srcOrd="4" destOrd="0" presId="urn:microsoft.com/office/officeart/2008/layout/RadialCluster"/>
    <dgm:cxn modelId="{80F6B1DD-EA55-459C-BBB6-0D18B99D2A5E}" type="presParOf" srcId="{F4DE2727-E8FD-4CC0-85E5-3CF43A729F33}" destId="{03A7C091-DE85-4E81-A6AD-66E7DC395600}" srcOrd="5" destOrd="0" presId="urn:microsoft.com/office/officeart/2008/layout/RadialCluster"/>
    <dgm:cxn modelId="{9DDCC160-28F6-4C4F-B167-741A8529266C}" type="presParOf" srcId="{F4DE2727-E8FD-4CC0-85E5-3CF43A729F33}" destId="{3B18BF42-9B1D-4C9D-BEB7-0C484EF91A86}" srcOrd="6" destOrd="0" presId="urn:microsoft.com/office/officeart/2008/layout/RadialCluster"/>
    <dgm:cxn modelId="{C0DBE96D-7506-4905-BF90-E890A69F25B6}" type="presParOf" srcId="{F4DE2727-E8FD-4CC0-85E5-3CF43A729F33}" destId="{E68DB181-51F0-4868-ADCE-F4A97E6732AD}" srcOrd="7" destOrd="0" presId="urn:microsoft.com/office/officeart/2008/layout/RadialCluster"/>
    <dgm:cxn modelId="{812C4E69-8E26-4CCF-B4E7-D3FA265B2991}" type="presParOf" srcId="{F4DE2727-E8FD-4CC0-85E5-3CF43A729F33}" destId="{A02FDF1B-E134-49DE-A528-5D84FB7E1BA2}" srcOrd="8" destOrd="0" presId="urn:microsoft.com/office/officeart/2008/layout/RadialCluster"/>
    <dgm:cxn modelId="{F1531BF4-E26A-4561-A6C6-F2488912B24B}" type="presParOf" srcId="{F4DE2727-E8FD-4CC0-85E5-3CF43A729F33}" destId="{67C1C1FD-D8F8-41CF-BE3C-956120BF86F1}" srcOrd="9" destOrd="0" presId="urn:microsoft.com/office/officeart/2008/layout/RadialCluster"/>
    <dgm:cxn modelId="{6896B97F-9D32-44CF-BA33-08F8F191C9F6}" type="presParOf" srcId="{F4DE2727-E8FD-4CC0-85E5-3CF43A729F33}" destId="{D5DE2C5C-B4CA-46A0-83DE-5E1DCEA05B2C}" srcOrd="10"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A92774-E286-456E-A514-8547128E4325}"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GB"/>
        </a:p>
      </dgm:t>
    </dgm:pt>
    <dgm:pt modelId="{27A6A934-19A5-4F26-B2B1-8BBCCADC83D5}">
      <dgm:prSet phldrT="[Text]"/>
      <dgm:spPr/>
      <dgm:t>
        <a:bodyPr/>
        <a:lstStyle/>
        <a:p>
          <a:r>
            <a:rPr lang="en-GB" dirty="0"/>
            <a:t>SoC Limitations</a:t>
          </a:r>
        </a:p>
      </dgm:t>
    </dgm:pt>
    <dgm:pt modelId="{0672FBB9-C96B-4E1E-8FA4-EFB9C2B57A4E}" type="parTrans" cxnId="{640E6D60-A342-45C6-B729-4DA5BCF60FC9}">
      <dgm:prSet/>
      <dgm:spPr/>
      <dgm:t>
        <a:bodyPr/>
        <a:lstStyle/>
        <a:p>
          <a:endParaRPr lang="en-GB"/>
        </a:p>
      </dgm:t>
    </dgm:pt>
    <dgm:pt modelId="{919C7897-D5B3-422E-AA3C-935D2984C3AE}" type="sibTrans" cxnId="{640E6D60-A342-45C6-B729-4DA5BCF60FC9}">
      <dgm:prSet/>
      <dgm:spPr/>
      <dgm:t>
        <a:bodyPr/>
        <a:lstStyle/>
        <a:p>
          <a:endParaRPr lang="en-GB"/>
        </a:p>
      </dgm:t>
    </dgm:pt>
    <dgm:pt modelId="{100A042C-C863-441F-A8E2-C14B6850BCB6}">
      <dgm:prSet phldrT="[Text]"/>
      <dgm:spPr/>
      <dgm:t>
        <a:bodyPr/>
        <a:lstStyle/>
        <a:p>
          <a:r>
            <a:rPr lang="en-GB" dirty="0"/>
            <a:t>Less flexibility</a:t>
          </a:r>
        </a:p>
      </dgm:t>
    </dgm:pt>
    <dgm:pt modelId="{E76A11DF-2518-488E-BD3F-36D03626595D}" type="parTrans" cxnId="{4AD1B968-F6A7-481B-A46C-172E337DF998}">
      <dgm:prSet/>
      <dgm:spPr/>
      <dgm:t>
        <a:bodyPr/>
        <a:lstStyle/>
        <a:p>
          <a:endParaRPr lang="en-GB"/>
        </a:p>
      </dgm:t>
    </dgm:pt>
    <dgm:pt modelId="{7A1B1CF9-B907-401C-842C-362754373FFA}" type="sibTrans" cxnId="{4AD1B968-F6A7-481B-A46C-172E337DF998}">
      <dgm:prSet/>
      <dgm:spPr/>
      <dgm:t>
        <a:bodyPr/>
        <a:lstStyle/>
        <a:p>
          <a:endParaRPr lang="en-GB"/>
        </a:p>
      </dgm:t>
    </dgm:pt>
    <dgm:pt modelId="{192F8F79-54A1-46E7-B23A-9E61EE6ABB65}">
      <dgm:prSet phldrT="[Text]"/>
      <dgm:spPr/>
      <dgm:t>
        <a:bodyPr/>
        <a:lstStyle/>
        <a:p>
          <a:r>
            <a:rPr lang="en-GB" dirty="0"/>
            <a:t>Complexity </a:t>
          </a:r>
        </a:p>
      </dgm:t>
    </dgm:pt>
    <dgm:pt modelId="{25139E47-763A-4589-A566-EBA88D58CAAC}" type="parTrans" cxnId="{1948F2FA-3285-4DDA-8FA1-DCE592F8D2DC}">
      <dgm:prSet/>
      <dgm:spPr/>
      <dgm:t>
        <a:bodyPr/>
        <a:lstStyle/>
        <a:p>
          <a:endParaRPr lang="en-GB"/>
        </a:p>
      </dgm:t>
    </dgm:pt>
    <dgm:pt modelId="{23A1FC1D-2A72-4C76-B329-D786648E17D9}" type="sibTrans" cxnId="{1948F2FA-3285-4DDA-8FA1-DCE592F8D2DC}">
      <dgm:prSet/>
      <dgm:spPr/>
      <dgm:t>
        <a:bodyPr/>
        <a:lstStyle/>
        <a:p>
          <a:endParaRPr lang="en-GB"/>
        </a:p>
      </dgm:t>
    </dgm:pt>
    <dgm:pt modelId="{C49C7381-72F4-4902-955C-C2A6A29109A8}">
      <dgm:prSet phldrT="[Text]"/>
      <dgm:spPr/>
      <dgm:t>
        <a:bodyPr/>
        <a:lstStyle/>
        <a:p>
          <a:r>
            <a:rPr lang="en-GB" dirty="0"/>
            <a:t>Application specific </a:t>
          </a:r>
        </a:p>
      </dgm:t>
    </dgm:pt>
    <dgm:pt modelId="{261E5C4B-4456-45A8-B514-9C56040CA7EF}" type="parTrans" cxnId="{52716C28-3041-4C4C-B7CF-D239FE2AE149}">
      <dgm:prSet/>
      <dgm:spPr/>
      <dgm:t>
        <a:bodyPr/>
        <a:lstStyle/>
        <a:p>
          <a:endParaRPr lang="en-GB"/>
        </a:p>
      </dgm:t>
    </dgm:pt>
    <dgm:pt modelId="{5E123B8F-F5AE-411A-A498-EA5760F07841}" type="sibTrans" cxnId="{52716C28-3041-4C4C-B7CF-D239FE2AE149}">
      <dgm:prSet/>
      <dgm:spPr/>
      <dgm:t>
        <a:bodyPr/>
        <a:lstStyle/>
        <a:p>
          <a:endParaRPr lang="en-GB"/>
        </a:p>
      </dgm:t>
    </dgm:pt>
    <dgm:pt modelId="{52BF566F-DB9B-4419-A332-4F3B87F511A1}" type="pres">
      <dgm:prSet presAssocID="{E7A92774-E286-456E-A514-8547128E4325}" presName="Name0" presStyleCnt="0">
        <dgm:presLayoutVars>
          <dgm:chMax val="1"/>
          <dgm:chPref val="1"/>
          <dgm:dir/>
          <dgm:animOne val="branch"/>
          <dgm:animLvl val="lvl"/>
        </dgm:presLayoutVars>
      </dgm:prSet>
      <dgm:spPr/>
    </dgm:pt>
    <dgm:pt modelId="{5413644A-78E6-402A-8848-D5B53F544D42}" type="pres">
      <dgm:prSet presAssocID="{27A6A934-19A5-4F26-B2B1-8BBCCADC83D5}" presName="singleCycle" presStyleCnt="0"/>
      <dgm:spPr/>
    </dgm:pt>
    <dgm:pt modelId="{63367597-1EBD-488E-8958-A192C3914AD2}" type="pres">
      <dgm:prSet presAssocID="{27A6A934-19A5-4F26-B2B1-8BBCCADC83D5}" presName="singleCenter" presStyleLbl="node1" presStyleIdx="0" presStyleCnt="4">
        <dgm:presLayoutVars>
          <dgm:chMax val="7"/>
          <dgm:chPref val="7"/>
        </dgm:presLayoutVars>
      </dgm:prSet>
      <dgm:spPr/>
    </dgm:pt>
    <dgm:pt modelId="{A55BD639-84F8-4D2A-A7DB-BF8511C6F6ED}" type="pres">
      <dgm:prSet presAssocID="{E76A11DF-2518-488E-BD3F-36D03626595D}" presName="Name56" presStyleLbl="parChTrans1D2" presStyleIdx="0" presStyleCnt="3"/>
      <dgm:spPr/>
    </dgm:pt>
    <dgm:pt modelId="{1646EC97-CC34-490A-8C4B-616C77D063EF}" type="pres">
      <dgm:prSet presAssocID="{100A042C-C863-441F-A8E2-C14B6850BCB6}" presName="text0" presStyleLbl="node1" presStyleIdx="1" presStyleCnt="4">
        <dgm:presLayoutVars>
          <dgm:bulletEnabled val="1"/>
        </dgm:presLayoutVars>
      </dgm:prSet>
      <dgm:spPr/>
    </dgm:pt>
    <dgm:pt modelId="{0B68F7BA-CBBB-46EC-ADC7-16ED9914F8E6}" type="pres">
      <dgm:prSet presAssocID="{25139E47-763A-4589-A566-EBA88D58CAAC}" presName="Name56" presStyleLbl="parChTrans1D2" presStyleIdx="1" presStyleCnt="3"/>
      <dgm:spPr/>
    </dgm:pt>
    <dgm:pt modelId="{76D73857-058D-4077-B261-48FD0B9C9139}" type="pres">
      <dgm:prSet presAssocID="{192F8F79-54A1-46E7-B23A-9E61EE6ABB65}" presName="text0" presStyleLbl="node1" presStyleIdx="2" presStyleCnt="4">
        <dgm:presLayoutVars>
          <dgm:bulletEnabled val="1"/>
        </dgm:presLayoutVars>
      </dgm:prSet>
      <dgm:spPr/>
    </dgm:pt>
    <dgm:pt modelId="{F8B10485-C8DB-4D01-97DD-5D71A2F9B505}" type="pres">
      <dgm:prSet presAssocID="{261E5C4B-4456-45A8-B514-9C56040CA7EF}" presName="Name56" presStyleLbl="parChTrans1D2" presStyleIdx="2" presStyleCnt="3"/>
      <dgm:spPr/>
    </dgm:pt>
    <dgm:pt modelId="{20AD035E-382F-4664-9B74-437030CDBBBB}" type="pres">
      <dgm:prSet presAssocID="{C49C7381-72F4-4902-955C-C2A6A29109A8}" presName="text0" presStyleLbl="node1" presStyleIdx="3" presStyleCnt="4">
        <dgm:presLayoutVars>
          <dgm:bulletEnabled val="1"/>
        </dgm:presLayoutVars>
      </dgm:prSet>
      <dgm:spPr/>
    </dgm:pt>
  </dgm:ptLst>
  <dgm:cxnLst>
    <dgm:cxn modelId="{62BE5420-3F7F-43DB-8372-FB799D2FE41D}" type="presOf" srcId="{27A6A934-19A5-4F26-B2B1-8BBCCADC83D5}" destId="{63367597-1EBD-488E-8958-A192C3914AD2}" srcOrd="0" destOrd="0" presId="urn:microsoft.com/office/officeart/2008/layout/RadialCluster"/>
    <dgm:cxn modelId="{52716C28-3041-4C4C-B7CF-D239FE2AE149}" srcId="{27A6A934-19A5-4F26-B2B1-8BBCCADC83D5}" destId="{C49C7381-72F4-4902-955C-C2A6A29109A8}" srcOrd="2" destOrd="0" parTransId="{261E5C4B-4456-45A8-B514-9C56040CA7EF}" sibTransId="{5E123B8F-F5AE-411A-A498-EA5760F07841}"/>
    <dgm:cxn modelId="{640E6D60-A342-45C6-B729-4DA5BCF60FC9}" srcId="{E7A92774-E286-456E-A514-8547128E4325}" destId="{27A6A934-19A5-4F26-B2B1-8BBCCADC83D5}" srcOrd="0" destOrd="0" parTransId="{0672FBB9-C96B-4E1E-8FA4-EFB9C2B57A4E}" sibTransId="{919C7897-D5B3-422E-AA3C-935D2984C3AE}"/>
    <dgm:cxn modelId="{4AD1B968-F6A7-481B-A46C-172E337DF998}" srcId="{27A6A934-19A5-4F26-B2B1-8BBCCADC83D5}" destId="{100A042C-C863-441F-A8E2-C14B6850BCB6}" srcOrd="0" destOrd="0" parTransId="{E76A11DF-2518-488E-BD3F-36D03626595D}" sibTransId="{7A1B1CF9-B907-401C-842C-362754373FFA}"/>
    <dgm:cxn modelId="{2427C654-8D36-4B4C-BD8D-C54EBD4AD004}" type="presOf" srcId="{261E5C4B-4456-45A8-B514-9C56040CA7EF}" destId="{F8B10485-C8DB-4D01-97DD-5D71A2F9B505}" srcOrd="0" destOrd="0" presId="urn:microsoft.com/office/officeart/2008/layout/RadialCluster"/>
    <dgm:cxn modelId="{DADC9E90-4FC5-4DDC-BEF2-E9D54A3E3779}" type="presOf" srcId="{25139E47-763A-4589-A566-EBA88D58CAAC}" destId="{0B68F7BA-CBBB-46EC-ADC7-16ED9914F8E6}" srcOrd="0" destOrd="0" presId="urn:microsoft.com/office/officeart/2008/layout/RadialCluster"/>
    <dgm:cxn modelId="{91474D97-13F1-4A84-A0FB-54206055125F}" type="presOf" srcId="{E76A11DF-2518-488E-BD3F-36D03626595D}" destId="{A55BD639-84F8-4D2A-A7DB-BF8511C6F6ED}" srcOrd="0" destOrd="0" presId="urn:microsoft.com/office/officeart/2008/layout/RadialCluster"/>
    <dgm:cxn modelId="{C8A62498-9494-43A6-8096-57F2C9567D4C}" type="presOf" srcId="{E7A92774-E286-456E-A514-8547128E4325}" destId="{52BF566F-DB9B-4419-A332-4F3B87F511A1}" srcOrd="0" destOrd="0" presId="urn:microsoft.com/office/officeart/2008/layout/RadialCluster"/>
    <dgm:cxn modelId="{D218ACB2-84E7-4C21-BDB4-D54C0F03D5ED}" type="presOf" srcId="{100A042C-C863-441F-A8E2-C14B6850BCB6}" destId="{1646EC97-CC34-490A-8C4B-616C77D063EF}" srcOrd="0" destOrd="0" presId="urn:microsoft.com/office/officeart/2008/layout/RadialCluster"/>
    <dgm:cxn modelId="{047044C1-0E51-4507-B14F-BB4ECEC0304A}" type="presOf" srcId="{192F8F79-54A1-46E7-B23A-9E61EE6ABB65}" destId="{76D73857-058D-4077-B261-48FD0B9C9139}" srcOrd="0" destOrd="0" presId="urn:microsoft.com/office/officeart/2008/layout/RadialCluster"/>
    <dgm:cxn modelId="{A2C938FA-6B75-40A6-B228-3152B376C858}" type="presOf" srcId="{C49C7381-72F4-4902-955C-C2A6A29109A8}" destId="{20AD035E-382F-4664-9B74-437030CDBBBB}" srcOrd="0" destOrd="0" presId="urn:microsoft.com/office/officeart/2008/layout/RadialCluster"/>
    <dgm:cxn modelId="{1948F2FA-3285-4DDA-8FA1-DCE592F8D2DC}" srcId="{27A6A934-19A5-4F26-B2B1-8BBCCADC83D5}" destId="{192F8F79-54A1-46E7-B23A-9E61EE6ABB65}" srcOrd="1" destOrd="0" parTransId="{25139E47-763A-4589-A566-EBA88D58CAAC}" sibTransId="{23A1FC1D-2A72-4C76-B329-D786648E17D9}"/>
    <dgm:cxn modelId="{7137D3D3-85CB-4E5B-9154-3C6F45A32347}" type="presParOf" srcId="{52BF566F-DB9B-4419-A332-4F3B87F511A1}" destId="{5413644A-78E6-402A-8848-D5B53F544D42}" srcOrd="0" destOrd="0" presId="urn:microsoft.com/office/officeart/2008/layout/RadialCluster"/>
    <dgm:cxn modelId="{C23CC8F4-B1B0-48EA-B76D-651AF3C5134F}" type="presParOf" srcId="{5413644A-78E6-402A-8848-D5B53F544D42}" destId="{63367597-1EBD-488E-8958-A192C3914AD2}" srcOrd="0" destOrd="0" presId="urn:microsoft.com/office/officeart/2008/layout/RadialCluster"/>
    <dgm:cxn modelId="{3A9818F2-DC5E-44D8-922C-171E381F0844}" type="presParOf" srcId="{5413644A-78E6-402A-8848-D5B53F544D42}" destId="{A55BD639-84F8-4D2A-A7DB-BF8511C6F6ED}" srcOrd="1" destOrd="0" presId="urn:microsoft.com/office/officeart/2008/layout/RadialCluster"/>
    <dgm:cxn modelId="{1E4F24E8-C137-44FC-9661-924659161E11}" type="presParOf" srcId="{5413644A-78E6-402A-8848-D5B53F544D42}" destId="{1646EC97-CC34-490A-8C4B-616C77D063EF}" srcOrd="2" destOrd="0" presId="urn:microsoft.com/office/officeart/2008/layout/RadialCluster"/>
    <dgm:cxn modelId="{B6B65A27-9C85-4162-A669-180BE82CDBAF}" type="presParOf" srcId="{5413644A-78E6-402A-8848-D5B53F544D42}" destId="{0B68F7BA-CBBB-46EC-ADC7-16ED9914F8E6}" srcOrd="3" destOrd="0" presId="urn:microsoft.com/office/officeart/2008/layout/RadialCluster"/>
    <dgm:cxn modelId="{EC3F79BF-7FE2-4F0A-9A03-410B9D21C53A}" type="presParOf" srcId="{5413644A-78E6-402A-8848-D5B53F544D42}" destId="{76D73857-058D-4077-B261-48FD0B9C9139}" srcOrd="4" destOrd="0" presId="urn:microsoft.com/office/officeart/2008/layout/RadialCluster"/>
    <dgm:cxn modelId="{FF35191B-941F-4852-92B1-4CD037F911E4}" type="presParOf" srcId="{5413644A-78E6-402A-8848-D5B53F544D42}" destId="{F8B10485-C8DB-4D01-97DD-5D71A2F9B505}" srcOrd="5" destOrd="0" presId="urn:microsoft.com/office/officeart/2008/layout/RadialCluster"/>
    <dgm:cxn modelId="{F98367F2-92C7-498E-8202-A9777361BC11}" type="presParOf" srcId="{5413644A-78E6-402A-8848-D5B53F544D42}" destId="{20AD035E-382F-4664-9B74-437030CDBBBB}"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73EE94-EFD7-42EB-97C1-11C4D1BC750B}"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GB"/>
        </a:p>
      </dgm:t>
    </dgm:pt>
    <dgm:pt modelId="{FBF97ECC-6292-421E-89E1-CBA83085D7FC}">
      <dgm:prSet phldrT="[Text]" custT="1"/>
      <dgm:spPr/>
      <dgm:t>
        <a:bodyPr/>
        <a:lstStyle/>
        <a:p>
          <a:r>
            <a:rPr lang="en-GB" sz="3600" b="1" dirty="0"/>
            <a:t>SoC</a:t>
          </a:r>
        </a:p>
      </dgm:t>
    </dgm:pt>
    <dgm:pt modelId="{D7588F48-2098-4367-8A8C-11B7FF656681}" type="parTrans" cxnId="{FB9BF04D-2B8C-4021-94A3-873DF15D6DCF}">
      <dgm:prSet/>
      <dgm:spPr/>
      <dgm:t>
        <a:bodyPr/>
        <a:lstStyle/>
        <a:p>
          <a:endParaRPr lang="en-GB"/>
        </a:p>
      </dgm:t>
    </dgm:pt>
    <dgm:pt modelId="{68D5EA88-EB11-4FCC-96C6-5BE7C94823E3}" type="sibTrans" cxnId="{FB9BF04D-2B8C-4021-94A3-873DF15D6DCF}">
      <dgm:prSet/>
      <dgm:spPr/>
      <dgm:t>
        <a:bodyPr/>
        <a:lstStyle/>
        <a:p>
          <a:endParaRPr lang="en-GB"/>
        </a:p>
      </dgm:t>
    </dgm:pt>
    <dgm:pt modelId="{90F3FBA4-834B-4A16-A110-9EC88F73EBCA}">
      <dgm:prSet phldrT="[Text]"/>
      <dgm:spPr/>
      <dgm:t>
        <a:bodyPr/>
        <a:lstStyle/>
        <a:p>
          <a:r>
            <a:rPr lang="en-GB" dirty="0"/>
            <a:t>Can have a single or multiple processor cores</a:t>
          </a:r>
        </a:p>
      </dgm:t>
    </dgm:pt>
    <dgm:pt modelId="{53103E74-20C9-4B5C-BD94-ABC952BFFA12}" type="parTrans" cxnId="{6BB8B9F5-A996-41AD-AF8D-5256AA872413}">
      <dgm:prSet/>
      <dgm:spPr/>
      <dgm:t>
        <a:bodyPr/>
        <a:lstStyle/>
        <a:p>
          <a:endParaRPr lang="en-GB"/>
        </a:p>
      </dgm:t>
    </dgm:pt>
    <dgm:pt modelId="{E0518455-EBB0-4236-A7C6-4F14CD257FCB}" type="sibTrans" cxnId="{6BB8B9F5-A996-41AD-AF8D-5256AA872413}">
      <dgm:prSet/>
      <dgm:spPr/>
      <dgm:t>
        <a:bodyPr/>
        <a:lstStyle/>
        <a:p>
          <a:endParaRPr lang="en-GB"/>
        </a:p>
      </dgm:t>
    </dgm:pt>
    <dgm:pt modelId="{99FBBE92-4023-4222-A580-22AC7F011625}">
      <dgm:prSet phldrT="[Text]" custT="1"/>
      <dgm:spPr/>
      <dgm:t>
        <a:bodyPr/>
        <a:lstStyle/>
        <a:p>
          <a:r>
            <a:rPr lang="en-GB" sz="3600" b="1" dirty="0"/>
            <a:t>CPU</a:t>
          </a:r>
        </a:p>
      </dgm:t>
    </dgm:pt>
    <dgm:pt modelId="{45DF8BCC-C900-4B5E-9204-2CDAABA1726E}" type="parTrans" cxnId="{6D54D7EA-ED98-4774-832F-BF97B8F3B8AF}">
      <dgm:prSet/>
      <dgm:spPr/>
      <dgm:t>
        <a:bodyPr/>
        <a:lstStyle/>
        <a:p>
          <a:endParaRPr lang="en-GB"/>
        </a:p>
      </dgm:t>
    </dgm:pt>
    <dgm:pt modelId="{278D1B57-A982-4B64-A552-4D84B070A3E9}" type="sibTrans" cxnId="{6D54D7EA-ED98-4774-832F-BF97B8F3B8AF}">
      <dgm:prSet/>
      <dgm:spPr/>
      <dgm:t>
        <a:bodyPr/>
        <a:lstStyle/>
        <a:p>
          <a:endParaRPr lang="en-GB"/>
        </a:p>
      </dgm:t>
    </dgm:pt>
    <dgm:pt modelId="{377B8F75-992D-4996-93B7-50DA16F19598}">
      <dgm:prSet phldrT="[Text]"/>
      <dgm:spPr/>
      <dgm:t>
        <a:bodyPr/>
        <a:lstStyle/>
        <a:p>
          <a:r>
            <a:rPr lang="en-GB" dirty="0"/>
            <a:t>Is a single processor core</a:t>
          </a:r>
        </a:p>
      </dgm:t>
    </dgm:pt>
    <dgm:pt modelId="{08150128-5878-4F2C-B0F9-0A83A03D904E}" type="parTrans" cxnId="{C1D0A4E9-296C-4EDC-8937-1DEE2A1265AF}">
      <dgm:prSet/>
      <dgm:spPr/>
      <dgm:t>
        <a:bodyPr/>
        <a:lstStyle/>
        <a:p>
          <a:endParaRPr lang="en-GB"/>
        </a:p>
      </dgm:t>
    </dgm:pt>
    <dgm:pt modelId="{B5823F6D-5929-4D49-AB4D-772ED02378D8}" type="sibTrans" cxnId="{C1D0A4E9-296C-4EDC-8937-1DEE2A1265AF}">
      <dgm:prSet/>
      <dgm:spPr/>
      <dgm:t>
        <a:bodyPr/>
        <a:lstStyle/>
        <a:p>
          <a:endParaRPr lang="en-GB"/>
        </a:p>
      </dgm:t>
    </dgm:pt>
    <dgm:pt modelId="{A5400703-C427-4B01-B6AC-E70CB2EF797A}">
      <dgm:prSet phldrT="[Text]" custT="1"/>
      <dgm:spPr/>
      <dgm:t>
        <a:bodyPr/>
        <a:lstStyle/>
        <a:p>
          <a:r>
            <a:rPr lang="en-GB" sz="3600" b="1" dirty="0"/>
            <a:t>MCU</a:t>
          </a:r>
        </a:p>
      </dgm:t>
    </dgm:pt>
    <dgm:pt modelId="{5059C115-8C78-4BA2-8B98-0F34207F84F1}" type="parTrans" cxnId="{D07AF2AE-CCCC-4FC1-B27A-DE2625823E44}">
      <dgm:prSet/>
      <dgm:spPr/>
      <dgm:t>
        <a:bodyPr/>
        <a:lstStyle/>
        <a:p>
          <a:endParaRPr lang="en-GB"/>
        </a:p>
      </dgm:t>
    </dgm:pt>
    <dgm:pt modelId="{FBF3323C-A6D5-4B4C-8E49-063EC9011388}" type="sibTrans" cxnId="{D07AF2AE-CCCC-4FC1-B27A-DE2625823E44}">
      <dgm:prSet/>
      <dgm:spPr/>
      <dgm:t>
        <a:bodyPr/>
        <a:lstStyle/>
        <a:p>
          <a:endParaRPr lang="en-GB"/>
        </a:p>
      </dgm:t>
    </dgm:pt>
    <dgm:pt modelId="{D63CF17E-4577-4402-8947-6DD041F4B904}">
      <dgm:prSet phldrT="[Text]"/>
      <dgm:spPr/>
      <dgm:t>
        <a:bodyPr/>
        <a:lstStyle/>
        <a:p>
          <a:r>
            <a:rPr lang="en-GB" dirty="0"/>
            <a:t>Has larger memory blocks, a variety of IOs, and other peripherals</a:t>
          </a:r>
        </a:p>
      </dgm:t>
    </dgm:pt>
    <dgm:pt modelId="{33662C4F-B038-4293-B000-AC45997E4178}" type="parTrans" cxnId="{1F57B5EA-7CD4-4578-8222-19D9FE92F8BD}">
      <dgm:prSet/>
      <dgm:spPr/>
      <dgm:t>
        <a:bodyPr/>
        <a:lstStyle/>
        <a:p>
          <a:endParaRPr lang="en-GB"/>
        </a:p>
      </dgm:t>
    </dgm:pt>
    <dgm:pt modelId="{218877B6-63A1-41DF-B275-5CC8261BB9CD}" type="sibTrans" cxnId="{1F57B5EA-7CD4-4578-8222-19D9FE92F8BD}">
      <dgm:prSet/>
      <dgm:spPr/>
      <dgm:t>
        <a:bodyPr/>
        <a:lstStyle/>
        <a:p>
          <a:endParaRPr lang="en-GB"/>
        </a:p>
      </dgm:t>
    </dgm:pt>
    <dgm:pt modelId="{8ACD4F13-4C02-48B3-BDF3-39B4443B657F}">
      <dgm:prSet/>
      <dgm:spPr/>
      <dgm:t>
        <a:bodyPr/>
        <a:lstStyle/>
        <a:p>
          <a:r>
            <a:rPr lang="en-GB" dirty="0"/>
            <a:t>Integrated with more powerful blocks, e.g., GPU, DSP</a:t>
          </a:r>
        </a:p>
      </dgm:t>
    </dgm:pt>
    <dgm:pt modelId="{69647E8A-4256-4DE3-965D-F570C0E5B38B}" type="parTrans" cxnId="{FF56329D-C5CE-4FC0-B8E6-5FD41041238D}">
      <dgm:prSet/>
      <dgm:spPr/>
      <dgm:t>
        <a:bodyPr/>
        <a:lstStyle/>
        <a:p>
          <a:endParaRPr lang="en-GB"/>
        </a:p>
      </dgm:t>
    </dgm:pt>
    <dgm:pt modelId="{C9099C18-8C13-4CC0-9081-032E1BC4B46B}" type="sibTrans" cxnId="{FF56329D-C5CE-4FC0-B8E6-5FD41041238D}">
      <dgm:prSet/>
      <dgm:spPr/>
      <dgm:t>
        <a:bodyPr/>
        <a:lstStyle/>
        <a:p>
          <a:endParaRPr lang="en-GB"/>
        </a:p>
      </dgm:t>
    </dgm:pt>
    <dgm:pt modelId="{93C75EF2-92EA-4874-9413-9023D92BADDF}">
      <dgm:prSet/>
      <dgm:spPr/>
      <dgm:t>
        <a:bodyPr/>
        <a:lstStyle/>
        <a:p>
          <a:r>
            <a:rPr lang="en-GB" dirty="0"/>
            <a:t>Capable of running OSs </a:t>
          </a:r>
        </a:p>
      </dgm:t>
    </dgm:pt>
    <dgm:pt modelId="{63C624B0-E513-4D11-B5FC-2AB03E1D8936}" type="parTrans" cxnId="{9302F8B1-D796-49B4-AC17-83AEFAB8E5B7}">
      <dgm:prSet/>
      <dgm:spPr/>
      <dgm:t>
        <a:bodyPr/>
        <a:lstStyle/>
        <a:p>
          <a:endParaRPr lang="en-GB"/>
        </a:p>
      </dgm:t>
    </dgm:pt>
    <dgm:pt modelId="{4CF8D117-B5B4-4AA3-80BB-F98590C50574}" type="sibTrans" cxnId="{9302F8B1-D796-49B4-AC17-83AEFAB8E5B7}">
      <dgm:prSet/>
      <dgm:spPr/>
      <dgm:t>
        <a:bodyPr/>
        <a:lstStyle/>
        <a:p>
          <a:endParaRPr lang="en-GB"/>
        </a:p>
      </dgm:t>
    </dgm:pt>
    <dgm:pt modelId="{DB094E9D-3C5D-40A0-AB91-D8D2ADA59025}">
      <dgm:prSet/>
      <dgm:spPr/>
      <dgm:t>
        <a:bodyPr/>
        <a:lstStyle/>
        <a:p>
          <a:r>
            <a:rPr lang="en-GB" dirty="0"/>
            <a:t>Mainly used for advanced applications (e.g., smartphones, tablets).</a:t>
          </a:r>
        </a:p>
      </dgm:t>
    </dgm:pt>
    <dgm:pt modelId="{92C05E2A-83FA-4046-A97B-60946B52AEA6}" type="parTrans" cxnId="{9F8F863B-6ADB-42CC-9902-A24D77DB6F4E}">
      <dgm:prSet/>
      <dgm:spPr/>
      <dgm:t>
        <a:bodyPr/>
        <a:lstStyle/>
        <a:p>
          <a:endParaRPr lang="en-GB"/>
        </a:p>
      </dgm:t>
    </dgm:pt>
    <dgm:pt modelId="{047833D8-F9EF-47BB-8C79-8A7C51A186B0}" type="sibTrans" cxnId="{9F8F863B-6ADB-42CC-9902-A24D77DB6F4E}">
      <dgm:prSet/>
      <dgm:spPr/>
      <dgm:t>
        <a:bodyPr/>
        <a:lstStyle/>
        <a:p>
          <a:endParaRPr lang="en-GB"/>
        </a:p>
      </dgm:t>
    </dgm:pt>
    <dgm:pt modelId="{0CD680A5-57B0-4A2E-9C96-93782D223971}">
      <dgm:prSet/>
      <dgm:spPr/>
      <dgm:t>
        <a:bodyPr/>
        <a:lstStyle/>
        <a:p>
          <a:r>
            <a:rPr lang="en-GB" dirty="0"/>
            <a:t>Used for general purposes</a:t>
          </a:r>
        </a:p>
      </dgm:t>
    </dgm:pt>
    <dgm:pt modelId="{BEE89810-2280-447A-BE02-EE9497862E8E}" type="parTrans" cxnId="{2E3A9746-6690-492D-A4CE-955BD5BEF8E4}">
      <dgm:prSet/>
      <dgm:spPr/>
      <dgm:t>
        <a:bodyPr/>
        <a:lstStyle/>
        <a:p>
          <a:endParaRPr lang="en-GB"/>
        </a:p>
      </dgm:t>
    </dgm:pt>
    <dgm:pt modelId="{80679916-FCDA-4C9F-B1C7-19B529F9BF8D}" type="sibTrans" cxnId="{2E3A9746-6690-492D-A4CE-955BD5BEF8E4}">
      <dgm:prSet/>
      <dgm:spPr/>
      <dgm:t>
        <a:bodyPr/>
        <a:lstStyle/>
        <a:p>
          <a:endParaRPr lang="en-GB"/>
        </a:p>
      </dgm:t>
    </dgm:pt>
    <dgm:pt modelId="{CD19BDE1-336F-46B9-B77A-D8A4FE3301C4}">
      <dgm:prSet/>
      <dgm:spPr/>
      <dgm:t>
        <a:bodyPr/>
        <a:lstStyle/>
        <a:p>
          <a:r>
            <a:rPr lang="en-GB" dirty="0"/>
            <a:t>It needs to be supported with memories and IOs</a:t>
          </a:r>
        </a:p>
      </dgm:t>
    </dgm:pt>
    <dgm:pt modelId="{61ED0FB6-FE7C-40A6-8B5B-68EF15FE07E6}" type="parTrans" cxnId="{706D2C25-9940-42E0-8EF8-4FD1F53BD707}">
      <dgm:prSet/>
      <dgm:spPr/>
      <dgm:t>
        <a:bodyPr/>
        <a:lstStyle/>
        <a:p>
          <a:endParaRPr lang="en-GB"/>
        </a:p>
      </dgm:t>
    </dgm:pt>
    <dgm:pt modelId="{33E8356A-56D3-4E43-92D6-2B65440F3B41}" type="sibTrans" cxnId="{706D2C25-9940-42E0-8EF8-4FD1F53BD707}">
      <dgm:prSet/>
      <dgm:spPr/>
      <dgm:t>
        <a:bodyPr/>
        <a:lstStyle/>
        <a:p>
          <a:endParaRPr lang="en-GB"/>
        </a:p>
      </dgm:t>
    </dgm:pt>
    <dgm:pt modelId="{131BCABD-FB78-4F9F-9223-E4DD4737F9BE}">
      <dgm:prSet/>
      <dgm:spPr/>
      <dgm:t>
        <a:bodyPr/>
        <a:lstStyle/>
        <a:p>
          <a:r>
            <a:rPr lang="en-GB" dirty="0"/>
            <a:t>Mainly used for basic control purposes, such as embedded applications</a:t>
          </a:r>
        </a:p>
      </dgm:t>
    </dgm:pt>
    <dgm:pt modelId="{FC4A97C2-F63A-44DA-A02A-87FE9D4BE4B0}" type="sibTrans" cxnId="{BB1A9C0B-FD27-4969-B69D-0B924B9AB0E7}">
      <dgm:prSet/>
      <dgm:spPr/>
      <dgm:t>
        <a:bodyPr/>
        <a:lstStyle/>
        <a:p>
          <a:endParaRPr lang="en-GB"/>
        </a:p>
      </dgm:t>
    </dgm:pt>
    <dgm:pt modelId="{E4E65F0C-663D-44C4-B2A5-08B43F576F81}" type="parTrans" cxnId="{BB1A9C0B-FD27-4969-B69D-0B924B9AB0E7}">
      <dgm:prSet/>
      <dgm:spPr/>
      <dgm:t>
        <a:bodyPr/>
        <a:lstStyle/>
        <a:p>
          <a:endParaRPr lang="en-GB"/>
        </a:p>
      </dgm:t>
    </dgm:pt>
    <dgm:pt modelId="{46111C11-52C3-45C1-A333-B178B765CA82}">
      <dgm:prSet/>
      <dgm:spPr/>
      <dgm:t>
        <a:bodyPr/>
        <a:lstStyle/>
        <a:p>
          <a:r>
            <a:rPr lang="en-GB" dirty="0"/>
            <a:t>Has memory blocks,  basic IOs, and other basic peripherals</a:t>
          </a:r>
        </a:p>
      </dgm:t>
    </dgm:pt>
    <dgm:pt modelId="{3F193740-CC41-4C12-8FA5-AA88468CA6D0}" type="sibTrans" cxnId="{DCD450DD-AC7A-4112-85BF-C966780993A2}">
      <dgm:prSet/>
      <dgm:spPr/>
      <dgm:t>
        <a:bodyPr/>
        <a:lstStyle/>
        <a:p>
          <a:endParaRPr lang="en-GB"/>
        </a:p>
      </dgm:t>
    </dgm:pt>
    <dgm:pt modelId="{44381517-8418-403A-BAAC-6A07F0774040}" type="parTrans" cxnId="{DCD450DD-AC7A-4112-85BF-C966780993A2}">
      <dgm:prSet/>
      <dgm:spPr/>
      <dgm:t>
        <a:bodyPr/>
        <a:lstStyle/>
        <a:p>
          <a:endParaRPr lang="en-GB"/>
        </a:p>
      </dgm:t>
    </dgm:pt>
    <dgm:pt modelId="{E0C03A76-3FF4-4D2C-A8F2-7916ADC9B9FD}">
      <dgm:prSet phldrT="[Text]"/>
      <dgm:spPr/>
      <dgm:t>
        <a:bodyPr/>
        <a:lstStyle/>
        <a:p>
          <a:r>
            <a:rPr lang="en-GB" dirty="0"/>
            <a:t>Typically has a single processor core</a:t>
          </a:r>
        </a:p>
      </dgm:t>
    </dgm:pt>
    <dgm:pt modelId="{EF6448F7-8760-4605-AFE3-9C8AEAA1533D}" type="sibTrans" cxnId="{9FA4811E-641F-414F-86E5-90568F3CD384}">
      <dgm:prSet/>
      <dgm:spPr/>
      <dgm:t>
        <a:bodyPr/>
        <a:lstStyle/>
        <a:p>
          <a:endParaRPr lang="en-GB"/>
        </a:p>
      </dgm:t>
    </dgm:pt>
    <dgm:pt modelId="{962B4787-1036-44AE-8C1E-94D783478BD4}" type="parTrans" cxnId="{9FA4811E-641F-414F-86E5-90568F3CD384}">
      <dgm:prSet/>
      <dgm:spPr/>
      <dgm:t>
        <a:bodyPr/>
        <a:lstStyle/>
        <a:p>
          <a:endParaRPr lang="en-GB"/>
        </a:p>
      </dgm:t>
    </dgm:pt>
    <dgm:pt modelId="{6A72D80F-7928-453D-8742-576E671F12CA}" type="pres">
      <dgm:prSet presAssocID="{E673EE94-EFD7-42EB-97C1-11C4D1BC750B}" presName="theList" presStyleCnt="0">
        <dgm:presLayoutVars>
          <dgm:dir/>
          <dgm:animLvl val="lvl"/>
          <dgm:resizeHandles val="exact"/>
        </dgm:presLayoutVars>
      </dgm:prSet>
      <dgm:spPr/>
    </dgm:pt>
    <dgm:pt modelId="{959AC0AD-3C31-44A9-B186-C505568051D1}" type="pres">
      <dgm:prSet presAssocID="{FBF97ECC-6292-421E-89E1-CBA83085D7FC}" presName="compNode" presStyleCnt="0"/>
      <dgm:spPr/>
    </dgm:pt>
    <dgm:pt modelId="{EB768E31-99A6-4B4C-AB2E-BA21C1805E1C}" type="pres">
      <dgm:prSet presAssocID="{FBF97ECC-6292-421E-89E1-CBA83085D7FC}" presName="aNode" presStyleLbl="bgShp" presStyleIdx="0" presStyleCnt="3" custScaleY="98782"/>
      <dgm:spPr/>
    </dgm:pt>
    <dgm:pt modelId="{71E9A6A2-5AF6-4719-A180-970FD6936A96}" type="pres">
      <dgm:prSet presAssocID="{FBF97ECC-6292-421E-89E1-CBA83085D7FC}" presName="textNode" presStyleLbl="bgShp" presStyleIdx="0" presStyleCnt="3"/>
      <dgm:spPr/>
    </dgm:pt>
    <dgm:pt modelId="{CC724FE4-DF45-4BA4-93AA-1E1C53298D0E}" type="pres">
      <dgm:prSet presAssocID="{FBF97ECC-6292-421E-89E1-CBA83085D7FC}" presName="compChildNode" presStyleCnt="0"/>
      <dgm:spPr/>
    </dgm:pt>
    <dgm:pt modelId="{FE9824DD-7B2F-49DB-9716-55655BC8A9D1}" type="pres">
      <dgm:prSet presAssocID="{FBF97ECC-6292-421E-89E1-CBA83085D7FC}" presName="theInnerList" presStyleCnt="0"/>
      <dgm:spPr/>
    </dgm:pt>
    <dgm:pt modelId="{DB577F40-9DF8-4E62-A779-E06CB48D2766}" type="pres">
      <dgm:prSet presAssocID="{90F3FBA4-834B-4A16-A110-9EC88F73EBCA}" presName="childNode" presStyleLbl="node1" presStyleIdx="0" presStyleCnt="11">
        <dgm:presLayoutVars>
          <dgm:bulletEnabled val="1"/>
        </dgm:presLayoutVars>
      </dgm:prSet>
      <dgm:spPr/>
    </dgm:pt>
    <dgm:pt modelId="{EA13826B-DD3D-4FAA-81E2-D4743273D6AE}" type="pres">
      <dgm:prSet presAssocID="{90F3FBA4-834B-4A16-A110-9EC88F73EBCA}" presName="aSpace2" presStyleCnt="0"/>
      <dgm:spPr/>
    </dgm:pt>
    <dgm:pt modelId="{9B14A0F3-5ECF-47A7-8C3C-EFE17C80DB36}" type="pres">
      <dgm:prSet presAssocID="{D63CF17E-4577-4402-8947-6DD041F4B904}" presName="childNode" presStyleLbl="node1" presStyleIdx="1" presStyleCnt="11">
        <dgm:presLayoutVars>
          <dgm:bulletEnabled val="1"/>
        </dgm:presLayoutVars>
      </dgm:prSet>
      <dgm:spPr/>
    </dgm:pt>
    <dgm:pt modelId="{FA8A7D9C-0E1D-4BCC-9618-BCB420127442}" type="pres">
      <dgm:prSet presAssocID="{D63CF17E-4577-4402-8947-6DD041F4B904}" presName="aSpace2" presStyleCnt="0"/>
      <dgm:spPr/>
    </dgm:pt>
    <dgm:pt modelId="{4C7C1937-119D-445B-BBDB-3DF38AFC66D1}" type="pres">
      <dgm:prSet presAssocID="{8ACD4F13-4C02-48B3-BDF3-39B4443B657F}" presName="childNode" presStyleLbl="node1" presStyleIdx="2" presStyleCnt="11">
        <dgm:presLayoutVars>
          <dgm:bulletEnabled val="1"/>
        </dgm:presLayoutVars>
      </dgm:prSet>
      <dgm:spPr/>
    </dgm:pt>
    <dgm:pt modelId="{B45EFD67-B785-40C5-B2A1-2A7CF9F2AE35}" type="pres">
      <dgm:prSet presAssocID="{8ACD4F13-4C02-48B3-BDF3-39B4443B657F}" presName="aSpace2" presStyleCnt="0"/>
      <dgm:spPr/>
    </dgm:pt>
    <dgm:pt modelId="{41E7841B-937D-4681-A067-14F5B073793C}" type="pres">
      <dgm:prSet presAssocID="{93C75EF2-92EA-4874-9413-9023D92BADDF}" presName="childNode" presStyleLbl="node1" presStyleIdx="3" presStyleCnt="11">
        <dgm:presLayoutVars>
          <dgm:bulletEnabled val="1"/>
        </dgm:presLayoutVars>
      </dgm:prSet>
      <dgm:spPr/>
    </dgm:pt>
    <dgm:pt modelId="{2E16E1DB-F6FD-4854-8297-2E49B7298AAC}" type="pres">
      <dgm:prSet presAssocID="{93C75EF2-92EA-4874-9413-9023D92BADDF}" presName="aSpace2" presStyleCnt="0"/>
      <dgm:spPr/>
    </dgm:pt>
    <dgm:pt modelId="{24CDBC90-0ADD-49E5-8D95-0A0634FCD09B}" type="pres">
      <dgm:prSet presAssocID="{DB094E9D-3C5D-40A0-AB91-D8D2ADA59025}" presName="childNode" presStyleLbl="node1" presStyleIdx="4" presStyleCnt="11">
        <dgm:presLayoutVars>
          <dgm:bulletEnabled val="1"/>
        </dgm:presLayoutVars>
      </dgm:prSet>
      <dgm:spPr/>
    </dgm:pt>
    <dgm:pt modelId="{82CFEAE8-01A6-4B0C-B6BB-3636C61C323E}" type="pres">
      <dgm:prSet presAssocID="{FBF97ECC-6292-421E-89E1-CBA83085D7FC}" presName="aSpace" presStyleCnt="0"/>
      <dgm:spPr/>
    </dgm:pt>
    <dgm:pt modelId="{AD98F86B-035A-4F7C-8889-987478DD66DD}" type="pres">
      <dgm:prSet presAssocID="{99FBBE92-4023-4222-A580-22AC7F011625}" presName="compNode" presStyleCnt="0"/>
      <dgm:spPr/>
    </dgm:pt>
    <dgm:pt modelId="{CEA704BE-FC67-4045-B4A4-6AA48A5DC1FE}" type="pres">
      <dgm:prSet presAssocID="{99FBBE92-4023-4222-A580-22AC7F011625}" presName="aNode" presStyleLbl="bgShp" presStyleIdx="1" presStyleCnt="3"/>
      <dgm:spPr/>
    </dgm:pt>
    <dgm:pt modelId="{899AC426-2DD6-4255-B807-3401E60C70B1}" type="pres">
      <dgm:prSet presAssocID="{99FBBE92-4023-4222-A580-22AC7F011625}" presName="textNode" presStyleLbl="bgShp" presStyleIdx="1" presStyleCnt="3"/>
      <dgm:spPr/>
    </dgm:pt>
    <dgm:pt modelId="{CCE1C362-C26D-4D9E-BAB2-26DEA7DE0F1D}" type="pres">
      <dgm:prSet presAssocID="{99FBBE92-4023-4222-A580-22AC7F011625}" presName="compChildNode" presStyleCnt="0"/>
      <dgm:spPr/>
    </dgm:pt>
    <dgm:pt modelId="{38C48189-E6E8-4C6F-9B51-02064D8C4F88}" type="pres">
      <dgm:prSet presAssocID="{99FBBE92-4023-4222-A580-22AC7F011625}" presName="theInnerList" presStyleCnt="0"/>
      <dgm:spPr/>
    </dgm:pt>
    <dgm:pt modelId="{F1AEB191-CE90-4ECA-8A6B-322DA858CEC7}" type="pres">
      <dgm:prSet presAssocID="{377B8F75-992D-4996-93B7-50DA16F19598}" presName="childNode" presStyleLbl="node1" presStyleIdx="5" presStyleCnt="11">
        <dgm:presLayoutVars>
          <dgm:bulletEnabled val="1"/>
        </dgm:presLayoutVars>
      </dgm:prSet>
      <dgm:spPr/>
    </dgm:pt>
    <dgm:pt modelId="{9BD33600-DFD5-484B-9FD2-8387EE0B67F8}" type="pres">
      <dgm:prSet presAssocID="{377B8F75-992D-4996-93B7-50DA16F19598}" presName="aSpace2" presStyleCnt="0"/>
      <dgm:spPr/>
    </dgm:pt>
    <dgm:pt modelId="{FF8C0A85-981F-4823-9F68-728F18907D99}" type="pres">
      <dgm:prSet presAssocID="{0CD680A5-57B0-4A2E-9C96-93782D223971}" presName="childNode" presStyleLbl="node1" presStyleIdx="6" presStyleCnt="11">
        <dgm:presLayoutVars>
          <dgm:bulletEnabled val="1"/>
        </dgm:presLayoutVars>
      </dgm:prSet>
      <dgm:spPr/>
    </dgm:pt>
    <dgm:pt modelId="{711C71B3-B5A2-46AA-B130-F79080B2CBC3}" type="pres">
      <dgm:prSet presAssocID="{0CD680A5-57B0-4A2E-9C96-93782D223971}" presName="aSpace2" presStyleCnt="0"/>
      <dgm:spPr/>
    </dgm:pt>
    <dgm:pt modelId="{2C333EBD-5E50-4C9E-927C-8BB32E2B4925}" type="pres">
      <dgm:prSet presAssocID="{CD19BDE1-336F-46B9-B77A-D8A4FE3301C4}" presName="childNode" presStyleLbl="node1" presStyleIdx="7" presStyleCnt="11">
        <dgm:presLayoutVars>
          <dgm:bulletEnabled val="1"/>
        </dgm:presLayoutVars>
      </dgm:prSet>
      <dgm:spPr/>
    </dgm:pt>
    <dgm:pt modelId="{4B6948C6-6774-4A9F-A5B9-BB282E7F0024}" type="pres">
      <dgm:prSet presAssocID="{99FBBE92-4023-4222-A580-22AC7F011625}" presName="aSpace" presStyleCnt="0"/>
      <dgm:spPr/>
    </dgm:pt>
    <dgm:pt modelId="{B672FABF-3022-4C0D-AEA1-62B25E3C956E}" type="pres">
      <dgm:prSet presAssocID="{A5400703-C427-4B01-B6AC-E70CB2EF797A}" presName="compNode" presStyleCnt="0"/>
      <dgm:spPr/>
    </dgm:pt>
    <dgm:pt modelId="{AFF1678A-9280-47CE-AC9B-CD0067EE6BE5}" type="pres">
      <dgm:prSet presAssocID="{A5400703-C427-4B01-B6AC-E70CB2EF797A}" presName="aNode" presStyleLbl="bgShp" presStyleIdx="2" presStyleCnt="3"/>
      <dgm:spPr/>
    </dgm:pt>
    <dgm:pt modelId="{327D6A55-4918-4A55-9F11-419E881743DA}" type="pres">
      <dgm:prSet presAssocID="{A5400703-C427-4B01-B6AC-E70CB2EF797A}" presName="textNode" presStyleLbl="bgShp" presStyleIdx="2" presStyleCnt="3"/>
      <dgm:spPr/>
    </dgm:pt>
    <dgm:pt modelId="{03EBD390-4533-4375-9DD7-A9FEE9B7E8E7}" type="pres">
      <dgm:prSet presAssocID="{A5400703-C427-4B01-B6AC-E70CB2EF797A}" presName="compChildNode" presStyleCnt="0"/>
      <dgm:spPr/>
    </dgm:pt>
    <dgm:pt modelId="{A9EA8160-6A0C-46A4-BF9D-5A826E089255}" type="pres">
      <dgm:prSet presAssocID="{A5400703-C427-4B01-B6AC-E70CB2EF797A}" presName="theInnerList" presStyleCnt="0"/>
      <dgm:spPr/>
    </dgm:pt>
    <dgm:pt modelId="{14B15190-6B12-413E-B62B-BFB0C3274383}" type="pres">
      <dgm:prSet presAssocID="{E0C03A76-3FF4-4D2C-A8F2-7916ADC9B9FD}" presName="childNode" presStyleLbl="node1" presStyleIdx="8" presStyleCnt="11">
        <dgm:presLayoutVars>
          <dgm:bulletEnabled val="1"/>
        </dgm:presLayoutVars>
      </dgm:prSet>
      <dgm:spPr/>
    </dgm:pt>
    <dgm:pt modelId="{65037014-65D2-4F58-940A-6DB869F03698}" type="pres">
      <dgm:prSet presAssocID="{E0C03A76-3FF4-4D2C-A8F2-7916ADC9B9FD}" presName="aSpace2" presStyleCnt="0"/>
      <dgm:spPr/>
    </dgm:pt>
    <dgm:pt modelId="{2E92C873-F76F-4060-933D-3A257E5D4733}" type="pres">
      <dgm:prSet presAssocID="{46111C11-52C3-45C1-A333-B178B765CA82}" presName="childNode" presStyleLbl="node1" presStyleIdx="9" presStyleCnt="11">
        <dgm:presLayoutVars>
          <dgm:bulletEnabled val="1"/>
        </dgm:presLayoutVars>
      </dgm:prSet>
      <dgm:spPr/>
    </dgm:pt>
    <dgm:pt modelId="{6408E346-0A0A-4602-B48E-D1B92D278FE5}" type="pres">
      <dgm:prSet presAssocID="{46111C11-52C3-45C1-A333-B178B765CA82}" presName="aSpace2" presStyleCnt="0"/>
      <dgm:spPr/>
    </dgm:pt>
    <dgm:pt modelId="{EEC0059C-14F0-42C2-8680-6C72908E0345}" type="pres">
      <dgm:prSet presAssocID="{131BCABD-FB78-4F9F-9223-E4DD4737F9BE}" presName="childNode" presStyleLbl="node1" presStyleIdx="10" presStyleCnt="11">
        <dgm:presLayoutVars>
          <dgm:bulletEnabled val="1"/>
        </dgm:presLayoutVars>
      </dgm:prSet>
      <dgm:spPr/>
    </dgm:pt>
  </dgm:ptLst>
  <dgm:cxnLst>
    <dgm:cxn modelId="{23339D05-4674-458B-AC8D-25B276C38AE9}" type="presOf" srcId="{E673EE94-EFD7-42EB-97C1-11C4D1BC750B}" destId="{6A72D80F-7928-453D-8742-576E671F12CA}" srcOrd="0" destOrd="0" presId="urn:microsoft.com/office/officeart/2005/8/layout/lProcess2"/>
    <dgm:cxn modelId="{BB1A9C0B-FD27-4969-B69D-0B924B9AB0E7}" srcId="{A5400703-C427-4B01-B6AC-E70CB2EF797A}" destId="{131BCABD-FB78-4F9F-9223-E4DD4737F9BE}" srcOrd="2" destOrd="0" parTransId="{E4E65F0C-663D-44C4-B2A5-08B43F576F81}" sibTransId="{FC4A97C2-F63A-44DA-A02A-87FE9D4BE4B0}"/>
    <dgm:cxn modelId="{9FA4811E-641F-414F-86E5-90568F3CD384}" srcId="{A5400703-C427-4B01-B6AC-E70CB2EF797A}" destId="{E0C03A76-3FF4-4D2C-A8F2-7916ADC9B9FD}" srcOrd="0" destOrd="0" parTransId="{962B4787-1036-44AE-8C1E-94D783478BD4}" sibTransId="{EF6448F7-8760-4605-AFE3-9C8AEAA1533D}"/>
    <dgm:cxn modelId="{2814D31E-0DB6-4510-A974-4F630BB5DA10}" type="presOf" srcId="{D63CF17E-4577-4402-8947-6DD041F4B904}" destId="{9B14A0F3-5ECF-47A7-8C3C-EFE17C80DB36}" srcOrd="0" destOrd="0" presId="urn:microsoft.com/office/officeart/2005/8/layout/lProcess2"/>
    <dgm:cxn modelId="{706D2C25-9940-42E0-8EF8-4FD1F53BD707}" srcId="{99FBBE92-4023-4222-A580-22AC7F011625}" destId="{CD19BDE1-336F-46B9-B77A-D8A4FE3301C4}" srcOrd="2" destOrd="0" parTransId="{61ED0FB6-FE7C-40A6-8B5B-68EF15FE07E6}" sibTransId="{33E8356A-56D3-4E43-92D6-2B65440F3B41}"/>
    <dgm:cxn modelId="{E4E0B425-BB14-4B0D-A2DE-3D8A6587C6F8}" type="presOf" srcId="{99FBBE92-4023-4222-A580-22AC7F011625}" destId="{CEA704BE-FC67-4045-B4A4-6AA48A5DC1FE}" srcOrd="0" destOrd="0" presId="urn:microsoft.com/office/officeart/2005/8/layout/lProcess2"/>
    <dgm:cxn modelId="{3332C32E-23C1-4B79-AA7A-6DADC8A628BA}" type="presOf" srcId="{A5400703-C427-4B01-B6AC-E70CB2EF797A}" destId="{327D6A55-4918-4A55-9F11-419E881743DA}" srcOrd="1" destOrd="0" presId="urn:microsoft.com/office/officeart/2005/8/layout/lProcess2"/>
    <dgm:cxn modelId="{1450FA3A-3396-4BD7-AA5C-48EAFA0EB311}" type="presOf" srcId="{377B8F75-992D-4996-93B7-50DA16F19598}" destId="{F1AEB191-CE90-4ECA-8A6B-322DA858CEC7}" srcOrd="0" destOrd="0" presId="urn:microsoft.com/office/officeart/2005/8/layout/lProcess2"/>
    <dgm:cxn modelId="{9F8F863B-6ADB-42CC-9902-A24D77DB6F4E}" srcId="{FBF97ECC-6292-421E-89E1-CBA83085D7FC}" destId="{DB094E9D-3C5D-40A0-AB91-D8D2ADA59025}" srcOrd="4" destOrd="0" parTransId="{92C05E2A-83FA-4046-A97B-60946B52AEA6}" sibTransId="{047833D8-F9EF-47BB-8C79-8A7C51A186B0}"/>
    <dgm:cxn modelId="{11F6015E-76B3-4A04-BC31-7C804F1E8405}" type="presOf" srcId="{FBF97ECC-6292-421E-89E1-CBA83085D7FC}" destId="{EB768E31-99A6-4B4C-AB2E-BA21C1805E1C}" srcOrd="0" destOrd="0" presId="urn:microsoft.com/office/officeart/2005/8/layout/lProcess2"/>
    <dgm:cxn modelId="{E3F66F60-39C3-425D-A2CC-05A056AF5E81}" type="presOf" srcId="{90F3FBA4-834B-4A16-A110-9EC88F73EBCA}" destId="{DB577F40-9DF8-4E62-A779-E06CB48D2766}" srcOrd="0" destOrd="0" presId="urn:microsoft.com/office/officeart/2005/8/layout/lProcess2"/>
    <dgm:cxn modelId="{2E3A9746-6690-492D-A4CE-955BD5BEF8E4}" srcId="{99FBBE92-4023-4222-A580-22AC7F011625}" destId="{0CD680A5-57B0-4A2E-9C96-93782D223971}" srcOrd="1" destOrd="0" parTransId="{BEE89810-2280-447A-BE02-EE9497862E8E}" sibTransId="{80679916-FCDA-4C9F-B1C7-19B529F9BF8D}"/>
    <dgm:cxn modelId="{AEE4A846-25EC-493E-B8E3-E0445EF7F9AA}" type="presOf" srcId="{93C75EF2-92EA-4874-9413-9023D92BADDF}" destId="{41E7841B-937D-4681-A067-14F5B073793C}" srcOrd="0" destOrd="0" presId="urn:microsoft.com/office/officeart/2005/8/layout/lProcess2"/>
    <dgm:cxn modelId="{FB9BF04D-2B8C-4021-94A3-873DF15D6DCF}" srcId="{E673EE94-EFD7-42EB-97C1-11C4D1BC750B}" destId="{FBF97ECC-6292-421E-89E1-CBA83085D7FC}" srcOrd="0" destOrd="0" parTransId="{D7588F48-2098-4367-8A8C-11B7FF656681}" sibTransId="{68D5EA88-EB11-4FCC-96C6-5BE7C94823E3}"/>
    <dgm:cxn modelId="{1CB89C86-014D-4AFF-87D8-FFE08C5851E1}" type="presOf" srcId="{FBF97ECC-6292-421E-89E1-CBA83085D7FC}" destId="{71E9A6A2-5AF6-4719-A180-970FD6936A96}" srcOrd="1" destOrd="0" presId="urn:microsoft.com/office/officeart/2005/8/layout/lProcess2"/>
    <dgm:cxn modelId="{C9058C91-B22A-4E9E-B315-A5681EFC312A}" type="presOf" srcId="{DB094E9D-3C5D-40A0-AB91-D8D2ADA59025}" destId="{24CDBC90-0ADD-49E5-8D95-0A0634FCD09B}" srcOrd="0" destOrd="0" presId="urn:microsoft.com/office/officeart/2005/8/layout/lProcess2"/>
    <dgm:cxn modelId="{49410996-8203-4849-A6DE-C55C7D1B74B6}" type="presOf" srcId="{CD19BDE1-336F-46B9-B77A-D8A4FE3301C4}" destId="{2C333EBD-5E50-4C9E-927C-8BB32E2B4925}" srcOrd="0" destOrd="0" presId="urn:microsoft.com/office/officeart/2005/8/layout/lProcess2"/>
    <dgm:cxn modelId="{FF56329D-C5CE-4FC0-B8E6-5FD41041238D}" srcId="{FBF97ECC-6292-421E-89E1-CBA83085D7FC}" destId="{8ACD4F13-4C02-48B3-BDF3-39B4443B657F}" srcOrd="2" destOrd="0" parTransId="{69647E8A-4256-4DE3-965D-F570C0E5B38B}" sibTransId="{C9099C18-8C13-4CC0-9081-032E1BC4B46B}"/>
    <dgm:cxn modelId="{C94EC79F-08B4-495D-8FDC-A104AF5DCF59}" type="presOf" srcId="{46111C11-52C3-45C1-A333-B178B765CA82}" destId="{2E92C873-F76F-4060-933D-3A257E5D4733}" srcOrd="0" destOrd="0" presId="urn:microsoft.com/office/officeart/2005/8/layout/lProcess2"/>
    <dgm:cxn modelId="{6C1983A1-C333-4BA7-8D6F-3D7308592289}" type="presOf" srcId="{131BCABD-FB78-4F9F-9223-E4DD4737F9BE}" destId="{EEC0059C-14F0-42C2-8680-6C72908E0345}" srcOrd="0" destOrd="0" presId="urn:microsoft.com/office/officeart/2005/8/layout/lProcess2"/>
    <dgm:cxn modelId="{D07AF2AE-CCCC-4FC1-B27A-DE2625823E44}" srcId="{E673EE94-EFD7-42EB-97C1-11C4D1BC750B}" destId="{A5400703-C427-4B01-B6AC-E70CB2EF797A}" srcOrd="2" destOrd="0" parTransId="{5059C115-8C78-4BA2-8B98-0F34207F84F1}" sibTransId="{FBF3323C-A6D5-4B4C-8E49-063EC9011388}"/>
    <dgm:cxn modelId="{9302F8B1-D796-49B4-AC17-83AEFAB8E5B7}" srcId="{FBF97ECC-6292-421E-89E1-CBA83085D7FC}" destId="{93C75EF2-92EA-4874-9413-9023D92BADDF}" srcOrd="3" destOrd="0" parTransId="{63C624B0-E513-4D11-B5FC-2AB03E1D8936}" sibTransId="{4CF8D117-B5B4-4AA3-80BB-F98590C50574}"/>
    <dgm:cxn modelId="{25EBC2C6-C2EF-456B-ABB9-8C503293D1DE}" type="presOf" srcId="{E0C03A76-3FF4-4D2C-A8F2-7916ADC9B9FD}" destId="{14B15190-6B12-413E-B62B-BFB0C3274383}" srcOrd="0" destOrd="0" presId="urn:microsoft.com/office/officeart/2005/8/layout/lProcess2"/>
    <dgm:cxn modelId="{A1249FD8-8DD5-4BBC-98CF-6DC63BF11CEC}" type="presOf" srcId="{99FBBE92-4023-4222-A580-22AC7F011625}" destId="{899AC426-2DD6-4255-B807-3401E60C70B1}" srcOrd="1" destOrd="0" presId="urn:microsoft.com/office/officeart/2005/8/layout/lProcess2"/>
    <dgm:cxn modelId="{6DB3D6DA-A7DF-4781-B5AD-562B4FE89F00}" type="presOf" srcId="{A5400703-C427-4B01-B6AC-E70CB2EF797A}" destId="{AFF1678A-9280-47CE-AC9B-CD0067EE6BE5}" srcOrd="0" destOrd="0" presId="urn:microsoft.com/office/officeart/2005/8/layout/lProcess2"/>
    <dgm:cxn modelId="{DCD450DD-AC7A-4112-85BF-C966780993A2}" srcId="{A5400703-C427-4B01-B6AC-E70CB2EF797A}" destId="{46111C11-52C3-45C1-A333-B178B765CA82}" srcOrd="1" destOrd="0" parTransId="{44381517-8418-403A-BAAC-6A07F0774040}" sibTransId="{3F193740-CC41-4C12-8FA5-AA88468CA6D0}"/>
    <dgm:cxn modelId="{982538E4-406C-464D-83A0-804F8AB3127D}" type="presOf" srcId="{0CD680A5-57B0-4A2E-9C96-93782D223971}" destId="{FF8C0A85-981F-4823-9F68-728F18907D99}" srcOrd="0" destOrd="0" presId="urn:microsoft.com/office/officeart/2005/8/layout/lProcess2"/>
    <dgm:cxn modelId="{C1D0A4E9-296C-4EDC-8937-1DEE2A1265AF}" srcId="{99FBBE92-4023-4222-A580-22AC7F011625}" destId="{377B8F75-992D-4996-93B7-50DA16F19598}" srcOrd="0" destOrd="0" parTransId="{08150128-5878-4F2C-B0F9-0A83A03D904E}" sibTransId="{B5823F6D-5929-4D49-AB4D-772ED02378D8}"/>
    <dgm:cxn modelId="{1F57B5EA-7CD4-4578-8222-19D9FE92F8BD}" srcId="{FBF97ECC-6292-421E-89E1-CBA83085D7FC}" destId="{D63CF17E-4577-4402-8947-6DD041F4B904}" srcOrd="1" destOrd="0" parTransId="{33662C4F-B038-4293-B000-AC45997E4178}" sibTransId="{218877B6-63A1-41DF-B275-5CC8261BB9CD}"/>
    <dgm:cxn modelId="{6D54D7EA-ED98-4774-832F-BF97B8F3B8AF}" srcId="{E673EE94-EFD7-42EB-97C1-11C4D1BC750B}" destId="{99FBBE92-4023-4222-A580-22AC7F011625}" srcOrd="1" destOrd="0" parTransId="{45DF8BCC-C900-4B5E-9204-2CDAABA1726E}" sibTransId="{278D1B57-A982-4B64-A552-4D84B070A3E9}"/>
    <dgm:cxn modelId="{6BB8B9F5-A996-41AD-AF8D-5256AA872413}" srcId="{FBF97ECC-6292-421E-89E1-CBA83085D7FC}" destId="{90F3FBA4-834B-4A16-A110-9EC88F73EBCA}" srcOrd="0" destOrd="0" parTransId="{53103E74-20C9-4B5C-BD94-ABC952BFFA12}" sibTransId="{E0518455-EBB0-4236-A7C6-4F14CD257FCB}"/>
    <dgm:cxn modelId="{11852AF7-12AF-4FB5-AB1B-52F6010B8594}" type="presOf" srcId="{8ACD4F13-4C02-48B3-BDF3-39B4443B657F}" destId="{4C7C1937-119D-445B-BBDB-3DF38AFC66D1}" srcOrd="0" destOrd="0" presId="urn:microsoft.com/office/officeart/2005/8/layout/lProcess2"/>
    <dgm:cxn modelId="{B45282DA-C550-4100-9833-470D609DA292}" type="presParOf" srcId="{6A72D80F-7928-453D-8742-576E671F12CA}" destId="{959AC0AD-3C31-44A9-B186-C505568051D1}" srcOrd="0" destOrd="0" presId="urn:microsoft.com/office/officeart/2005/8/layout/lProcess2"/>
    <dgm:cxn modelId="{5819A2F9-1A4C-4832-AF50-D4126D3F968C}" type="presParOf" srcId="{959AC0AD-3C31-44A9-B186-C505568051D1}" destId="{EB768E31-99A6-4B4C-AB2E-BA21C1805E1C}" srcOrd="0" destOrd="0" presId="urn:microsoft.com/office/officeart/2005/8/layout/lProcess2"/>
    <dgm:cxn modelId="{415F76C0-E0AE-4593-A793-20438AB6BB0F}" type="presParOf" srcId="{959AC0AD-3C31-44A9-B186-C505568051D1}" destId="{71E9A6A2-5AF6-4719-A180-970FD6936A96}" srcOrd="1" destOrd="0" presId="urn:microsoft.com/office/officeart/2005/8/layout/lProcess2"/>
    <dgm:cxn modelId="{3EC02A81-1FBE-4E64-9F0C-86F545F90AAD}" type="presParOf" srcId="{959AC0AD-3C31-44A9-B186-C505568051D1}" destId="{CC724FE4-DF45-4BA4-93AA-1E1C53298D0E}" srcOrd="2" destOrd="0" presId="urn:microsoft.com/office/officeart/2005/8/layout/lProcess2"/>
    <dgm:cxn modelId="{47A3B17C-F994-4B7A-B55E-38A665012FDA}" type="presParOf" srcId="{CC724FE4-DF45-4BA4-93AA-1E1C53298D0E}" destId="{FE9824DD-7B2F-49DB-9716-55655BC8A9D1}" srcOrd="0" destOrd="0" presId="urn:microsoft.com/office/officeart/2005/8/layout/lProcess2"/>
    <dgm:cxn modelId="{A9AF7F1B-9C34-480E-9AD2-6A3BCB818188}" type="presParOf" srcId="{FE9824DD-7B2F-49DB-9716-55655BC8A9D1}" destId="{DB577F40-9DF8-4E62-A779-E06CB48D2766}" srcOrd="0" destOrd="0" presId="urn:microsoft.com/office/officeart/2005/8/layout/lProcess2"/>
    <dgm:cxn modelId="{FB0AF2D0-AAB1-4222-ADF9-ED48EAC27A6A}" type="presParOf" srcId="{FE9824DD-7B2F-49DB-9716-55655BC8A9D1}" destId="{EA13826B-DD3D-4FAA-81E2-D4743273D6AE}" srcOrd="1" destOrd="0" presId="urn:microsoft.com/office/officeart/2005/8/layout/lProcess2"/>
    <dgm:cxn modelId="{F4EA9CAE-8243-41B3-A977-03840C1F50A8}" type="presParOf" srcId="{FE9824DD-7B2F-49DB-9716-55655BC8A9D1}" destId="{9B14A0F3-5ECF-47A7-8C3C-EFE17C80DB36}" srcOrd="2" destOrd="0" presId="urn:microsoft.com/office/officeart/2005/8/layout/lProcess2"/>
    <dgm:cxn modelId="{6452B347-F401-4F95-9329-834830F00F12}" type="presParOf" srcId="{FE9824DD-7B2F-49DB-9716-55655BC8A9D1}" destId="{FA8A7D9C-0E1D-4BCC-9618-BCB420127442}" srcOrd="3" destOrd="0" presId="urn:microsoft.com/office/officeart/2005/8/layout/lProcess2"/>
    <dgm:cxn modelId="{BF63C3E6-AC6E-4273-BD3B-6B35FA152B40}" type="presParOf" srcId="{FE9824DD-7B2F-49DB-9716-55655BC8A9D1}" destId="{4C7C1937-119D-445B-BBDB-3DF38AFC66D1}" srcOrd="4" destOrd="0" presId="urn:microsoft.com/office/officeart/2005/8/layout/lProcess2"/>
    <dgm:cxn modelId="{9ED38D8A-9AF6-46C4-A045-4E763380C419}" type="presParOf" srcId="{FE9824DD-7B2F-49DB-9716-55655BC8A9D1}" destId="{B45EFD67-B785-40C5-B2A1-2A7CF9F2AE35}" srcOrd="5" destOrd="0" presId="urn:microsoft.com/office/officeart/2005/8/layout/lProcess2"/>
    <dgm:cxn modelId="{099C94E7-4986-40C1-B633-066C05801185}" type="presParOf" srcId="{FE9824DD-7B2F-49DB-9716-55655BC8A9D1}" destId="{41E7841B-937D-4681-A067-14F5B073793C}" srcOrd="6" destOrd="0" presId="urn:microsoft.com/office/officeart/2005/8/layout/lProcess2"/>
    <dgm:cxn modelId="{5E65544A-1A36-4145-AB06-0CF7C15E310B}" type="presParOf" srcId="{FE9824DD-7B2F-49DB-9716-55655BC8A9D1}" destId="{2E16E1DB-F6FD-4854-8297-2E49B7298AAC}" srcOrd="7" destOrd="0" presId="urn:microsoft.com/office/officeart/2005/8/layout/lProcess2"/>
    <dgm:cxn modelId="{F15F48E2-0904-4181-8874-BEDCF30F6589}" type="presParOf" srcId="{FE9824DD-7B2F-49DB-9716-55655BC8A9D1}" destId="{24CDBC90-0ADD-49E5-8D95-0A0634FCD09B}" srcOrd="8" destOrd="0" presId="urn:microsoft.com/office/officeart/2005/8/layout/lProcess2"/>
    <dgm:cxn modelId="{729F9FED-B809-433E-9E8C-EFEDE19648D6}" type="presParOf" srcId="{6A72D80F-7928-453D-8742-576E671F12CA}" destId="{82CFEAE8-01A6-4B0C-B6BB-3636C61C323E}" srcOrd="1" destOrd="0" presId="urn:microsoft.com/office/officeart/2005/8/layout/lProcess2"/>
    <dgm:cxn modelId="{719B7857-4F6D-416A-990E-96522D2FE93C}" type="presParOf" srcId="{6A72D80F-7928-453D-8742-576E671F12CA}" destId="{AD98F86B-035A-4F7C-8889-987478DD66DD}" srcOrd="2" destOrd="0" presId="urn:microsoft.com/office/officeart/2005/8/layout/lProcess2"/>
    <dgm:cxn modelId="{CA8DD17E-EF77-4663-B6B4-AA0048F351A5}" type="presParOf" srcId="{AD98F86B-035A-4F7C-8889-987478DD66DD}" destId="{CEA704BE-FC67-4045-B4A4-6AA48A5DC1FE}" srcOrd="0" destOrd="0" presId="urn:microsoft.com/office/officeart/2005/8/layout/lProcess2"/>
    <dgm:cxn modelId="{3630D479-AD0B-4460-A778-7A253DA0BA8A}" type="presParOf" srcId="{AD98F86B-035A-4F7C-8889-987478DD66DD}" destId="{899AC426-2DD6-4255-B807-3401E60C70B1}" srcOrd="1" destOrd="0" presId="urn:microsoft.com/office/officeart/2005/8/layout/lProcess2"/>
    <dgm:cxn modelId="{10CC2977-0718-4346-BBF1-0AF75BB2F082}" type="presParOf" srcId="{AD98F86B-035A-4F7C-8889-987478DD66DD}" destId="{CCE1C362-C26D-4D9E-BAB2-26DEA7DE0F1D}" srcOrd="2" destOrd="0" presId="urn:microsoft.com/office/officeart/2005/8/layout/lProcess2"/>
    <dgm:cxn modelId="{A32DC397-E451-470A-9180-BF4235240EC5}" type="presParOf" srcId="{CCE1C362-C26D-4D9E-BAB2-26DEA7DE0F1D}" destId="{38C48189-E6E8-4C6F-9B51-02064D8C4F88}" srcOrd="0" destOrd="0" presId="urn:microsoft.com/office/officeart/2005/8/layout/lProcess2"/>
    <dgm:cxn modelId="{8B4200AE-6DF2-491B-9D1E-5033BF0F4CB8}" type="presParOf" srcId="{38C48189-E6E8-4C6F-9B51-02064D8C4F88}" destId="{F1AEB191-CE90-4ECA-8A6B-322DA858CEC7}" srcOrd="0" destOrd="0" presId="urn:microsoft.com/office/officeart/2005/8/layout/lProcess2"/>
    <dgm:cxn modelId="{F7D9AAE5-D185-483F-B14F-2F635BE7C590}" type="presParOf" srcId="{38C48189-E6E8-4C6F-9B51-02064D8C4F88}" destId="{9BD33600-DFD5-484B-9FD2-8387EE0B67F8}" srcOrd="1" destOrd="0" presId="urn:microsoft.com/office/officeart/2005/8/layout/lProcess2"/>
    <dgm:cxn modelId="{39967C43-D46A-49FB-8272-80D6EC890E88}" type="presParOf" srcId="{38C48189-E6E8-4C6F-9B51-02064D8C4F88}" destId="{FF8C0A85-981F-4823-9F68-728F18907D99}" srcOrd="2" destOrd="0" presId="urn:microsoft.com/office/officeart/2005/8/layout/lProcess2"/>
    <dgm:cxn modelId="{51DF42E9-AF21-4A8B-A328-17B9621B2B2F}" type="presParOf" srcId="{38C48189-E6E8-4C6F-9B51-02064D8C4F88}" destId="{711C71B3-B5A2-46AA-B130-F79080B2CBC3}" srcOrd="3" destOrd="0" presId="urn:microsoft.com/office/officeart/2005/8/layout/lProcess2"/>
    <dgm:cxn modelId="{F373E609-0327-4192-8C44-66A2834F62F7}" type="presParOf" srcId="{38C48189-E6E8-4C6F-9B51-02064D8C4F88}" destId="{2C333EBD-5E50-4C9E-927C-8BB32E2B4925}" srcOrd="4" destOrd="0" presId="urn:microsoft.com/office/officeart/2005/8/layout/lProcess2"/>
    <dgm:cxn modelId="{1623FE18-F5D7-4255-8196-EA43324F1D0E}" type="presParOf" srcId="{6A72D80F-7928-453D-8742-576E671F12CA}" destId="{4B6948C6-6774-4A9F-A5B9-BB282E7F0024}" srcOrd="3" destOrd="0" presId="urn:microsoft.com/office/officeart/2005/8/layout/lProcess2"/>
    <dgm:cxn modelId="{FA53AFE8-AFCA-4725-A8B0-B0D97B890C8D}" type="presParOf" srcId="{6A72D80F-7928-453D-8742-576E671F12CA}" destId="{B672FABF-3022-4C0D-AEA1-62B25E3C956E}" srcOrd="4" destOrd="0" presId="urn:microsoft.com/office/officeart/2005/8/layout/lProcess2"/>
    <dgm:cxn modelId="{21313FDA-50AE-4454-9EF5-2B23B4EC2451}" type="presParOf" srcId="{B672FABF-3022-4C0D-AEA1-62B25E3C956E}" destId="{AFF1678A-9280-47CE-AC9B-CD0067EE6BE5}" srcOrd="0" destOrd="0" presId="urn:microsoft.com/office/officeart/2005/8/layout/lProcess2"/>
    <dgm:cxn modelId="{27A2E327-D7F3-4453-AF9B-2D2BB30F6106}" type="presParOf" srcId="{B672FABF-3022-4C0D-AEA1-62B25E3C956E}" destId="{327D6A55-4918-4A55-9F11-419E881743DA}" srcOrd="1" destOrd="0" presId="urn:microsoft.com/office/officeart/2005/8/layout/lProcess2"/>
    <dgm:cxn modelId="{304EDF04-010A-4612-AABC-5591D0C289A7}" type="presParOf" srcId="{B672FABF-3022-4C0D-AEA1-62B25E3C956E}" destId="{03EBD390-4533-4375-9DD7-A9FEE9B7E8E7}" srcOrd="2" destOrd="0" presId="urn:microsoft.com/office/officeart/2005/8/layout/lProcess2"/>
    <dgm:cxn modelId="{87C7C138-1A9B-4640-8D13-B35A954D2286}" type="presParOf" srcId="{03EBD390-4533-4375-9DD7-A9FEE9B7E8E7}" destId="{A9EA8160-6A0C-46A4-BF9D-5A826E089255}" srcOrd="0" destOrd="0" presId="urn:microsoft.com/office/officeart/2005/8/layout/lProcess2"/>
    <dgm:cxn modelId="{E923EB2A-8325-46F8-A63A-8C416E039181}" type="presParOf" srcId="{A9EA8160-6A0C-46A4-BF9D-5A826E089255}" destId="{14B15190-6B12-413E-B62B-BFB0C3274383}" srcOrd="0" destOrd="0" presId="urn:microsoft.com/office/officeart/2005/8/layout/lProcess2"/>
    <dgm:cxn modelId="{2A83B0B8-2E89-4296-B580-0F4F99E4B4A3}" type="presParOf" srcId="{A9EA8160-6A0C-46A4-BF9D-5A826E089255}" destId="{65037014-65D2-4F58-940A-6DB869F03698}" srcOrd="1" destOrd="0" presId="urn:microsoft.com/office/officeart/2005/8/layout/lProcess2"/>
    <dgm:cxn modelId="{E72E5CA6-89C6-4D53-8FF9-C44E6E74AE4C}" type="presParOf" srcId="{A9EA8160-6A0C-46A4-BF9D-5A826E089255}" destId="{2E92C873-F76F-4060-933D-3A257E5D4733}" srcOrd="2" destOrd="0" presId="urn:microsoft.com/office/officeart/2005/8/layout/lProcess2"/>
    <dgm:cxn modelId="{252522A1-7E91-4CA5-B67C-FB487019D010}" type="presParOf" srcId="{A9EA8160-6A0C-46A4-BF9D-5A826E089255}" destId="{6408E346-0A0A-4602-B48E-D1B92D278FE5}" srcOrd="3" destOrd="0" presId="urn:microsoft.com/office/officeart/2005/8/layout/lProcess2"/>
    <dgm:cxn modelId="{99F6CA9D-BFBE-4533-BBB6-AA316C4372B4}" type="presParOf" srcId="{A9EA8160-6A0C-46A4-BF9D-5A826E089255}" destId="{EEC0059C-14F0-42C2-8680-6C72908E0345}"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13D4D6-F8FA-4BC0-BF6C-4C9950826916}">
      <dsp:nvSpPr>
        <dsp:cNvPr id="0" name=""/>
        <dsp:cNvSpPr/>
      </dsp:nvSpPr>
      <dsp:spPr>
        <a:xfrm>
          <a:off x="2389732" y="501099"/>
          <a:ext cx="3345359" cy="3345359"/>
        </a:xfrm>
        <a:prstGeom prst="blockArc">
          <a:avLst>
            <a:gd name="adj1" fmla="val 11880000"/>
            <a:gd name="adj2" fmla="val 1620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2CC177B-D8F5-4D81-90D2-7190F06C4ED4}">
      <dsp:nvSpPr>
        <dsp:cNvPr id="0" name=""/>
        <dsp:cNvSpPr/>
      </dsp:nvSpPr>
      <dsp:spPr>
        <a:xfrm>
          <a:off x="2389732" y="501099"/>
          <a:ext cx="3345359" cy="3345359"/>
        </a:xfrm>
        <a:prstGeom prst="blockArc">
          <a:avLst>
            <a:gd name="adj1" fmla="val 7560000"/>
            <a:gd name="adj2" fmla="val 1188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ADC12F-0D17-40EF-A94A-950C3A02944B}">
      <dsp:nvSpPr>
        <dsp:cNvPr id="0" name=""/>
        <dsp:cNvSpPr/>
      </dsp:nvSpPr>
      <dsp:spPr>
        <a:xfrm>
          <a:off x="2389732" y="501099"/>
          <a:ext cx="3345359" cy="3345359"/>
        </a:xfrm>
        <a:prstGeom prst="blockArc">
          <a:avLst>
            <a:gd name="adj1" fmla="val 3240000"/>
            <a:gd name="adj2" fmla="val 756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0F9BB4-9389-4DAB-82E1-B4321CF05BFA}">
      <dsp:nvSpPr>
        <dsp:cNvPr id="0" name=""/>
        <dsp:cNvSpPr/>
      </dsp:nvSpPr>
      <dsp:spPr>
        <a:xfrm>
          <a:off x="2389732" y="501099"/>
          <a:ext cx="3345359" cy="3345359"/>
        </a:xfrm>
        <a:prstGeom prst="blockArc">
          <a:avLst>
            <a:gd name="adj1" fmla="val 20520000"/>
            <a:gd name="adj2" fmla="val 324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66C7CE-932C-4964-A68F-5F06C5DD5B5A}">
      <dsp:nvSpPr>
        <dsp:cNvPr id="0" name=""/>
        <dsp:cNvSpPr/>
      </dsp:nvSpPr>
      <dsp:spPr>
        <a:xfrm>
          <a:off x="2389732" y="501099"/>
          <a:ext cx="3345359" cy="3345359"/>
        </a:xfrm>
        <a:prstGeom prst="blockArc">
          <a:avLst>
            <a:gd name="adj1" fmla="val 16200000"/>
            <a:gd name="adj2" fmla="val 2052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2BF511-28DB-4FD2-8402-D0BBED763BA4}">
      <dsp:nvSpPr>
        <dsp:cNvPr id="0" name=""/>
        <dsp:cNvSpPr/>
      </dsp:nvSpPr>
      <dsp:spPr>
        <a:xfrm>
          <a:off x="3292775" y="1404142"/>
          <a:ext cx="1539273" cy="15392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dirty="0"/>
            <a:t>Systems</a:t>
          </a:r>
        </a:p>
        <a:p>
          <a:pPr marL="0" lvl="0" indent="0" algn="ctr" defTabSz="844550">
            <a:lnSpc>
              <a:spcPct val="90000"/>
            </a:lnSpc>
            <a:spcBef>
              <a:spcPct val="0"/>
            </a:spcBef>
            <a:spcAft>
              <a:spcPct val="35000"/>
            </a:spcAft>
            <a:buNone/>
          </a:pPr>
          <a:r>
            <a:rPr lang="en-GB" sz="1900" kern="1200" dirty="0"/>
            <a:t>on </a:t>
          </a:r>
        </a:p>
        <a:p>
          <a:pPr marL="0" lvl="0" indent="0" algn="ctr" defTabSz="844550">
            <a:lnSpc>
              <a:spcPct val="90000"/>
            </a:lnSpc>
            <a:spcBef>
              <a:spcPct val="0"/>
            </a:spcBef>
            <a:spcAft>
              <a:spcPct val="35000"/>
            </a:spcAft>
            <a:buNone/>
          </a:pPr>
          <a:r>
            <a:rPr lang="en-GB" sz="1900" kern="1200" dirty="0"/>
            <a:t>Chips</a:t>
          </a:r>
        </a:p>
      </dsp:txBody>
      <dsp:txXfrm>
        <a:off x="3518196" y="1629563"/>
        <a:ext cx="1088431" cy="1088431"/>
      </dsp:txXfrm>
    </dsp:sp>
    <dsp:sp modelId="{3304AAFE-BACF-4BE6-9EC4-41CB80484211}">
      <dsp:nvSpPr>
        <dsp:cNvPr id="0" name=""/>
        <dsp:cNvSpPr/>
      </dsp:nvSpPr>
      <dsp:spPr>
        <a:xfrm>
          <a:off x="3523666" y="1143"/>
          <a:ext cx="1077491" cy="10774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Design Abstraction</a:t>
          </a:r>
        </a:p>
      </dsp:txBody>
      <dsp:txXfrm>
        <a:off x="3681461" y="158938"/>
        <a:ext cx="761901" cy="761901"/>
      </dsp:txXfrm>
    </dsp:sp>
    <dsp:sp modelId="{30ACBC53-9ECF-497A-862C-11434D9D8307}">
      <dsp:nvSpPr>
        <dsp:cNvPr id="0" name=""/>
        <dsp:cNvSpPr/>
      </dsp:nvSpPr>
      <dsp:spPr>
        <a:xfrm>
          <a:off x="5077588" y="1130133"/>
          <a:ext cx="1077491" cy="10774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Design Automation</a:t>
          </a:r>
        </a:p>
      </dsp:txBody>
      <dsp:txXfrm>
        <a:off x="5235383" y="1287928"/>
        <a:ext cx="761901" cy="761901"/>
      </dsp:txXfrm>
    </dsp:sp>
    <dsp:sp modelId="{BEFDF90F-B6C0-4C51-BBBA-3D2922D195E0}">
      <dsp:nvSpPr>
        <dsp:cNvPr id="0" name=""/>
        <dsp:cNvSpPr/>
      </dsp:nvSpPr>
      <dsp:spPr>
        <a:xfrm>
          <a:off x="4484043" y="2956877"/>
          <a:ext cx="1077491" cy="10774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Fast Prototyping</a:t>
          </a:r>
        </a:p>
      </dsp:txBody>
      <dsp:txXfrm>
        <a:off x="4641838" y="3114672"/>
        <a:ext cx="761901" cy="761901"/>
      </dsp:txXfrm>
    </dsp:sp>
    <dsp:sp modelId="{D42458C3-AF3E-4DE2-859B-D8791CDB222E}">
      <dsp:nvSpPr>
        <dsp:cNvPr id="0" name=""/>
        <dsp:cNvSpPr/>
      </dsp:nvSpPr>
      <dsp:spPr>
        <a:xfrm>
          <a:off x="2563290" y="2956877"/>
          <a:ext cx="1077491" cy="10774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Design Reuse</a:t>
          </a:r>
        </a:p>
      </dsp:txBody>
      <dsp:txXfrm>
        <a:off x="2721085" y="3114672"/>
        <a:ext cx="761901" cy="761901"/>
      </dsp:txXfrm>
    </dsp:sp>
    <dsp:sp modelId="{1EB8F75B-5FA6-4E19-B7D8-753EBB014A66}">
      <dsp:nvSpPr>
        <dsp:cNvPr id="0" name=""/>
        <dsp:cNvSpPr/>
      </dsp:nvSpPr>
      <dsp:spPr>
        <a:xfrm>
          <a:off x="1969745" y="1130133"/>
          <a:ext cx="1077491" cy="10774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Standard</a:t>
          </a:r>
        </a:p>
        <a:p>
          <a:pPr marL="0" lvl="0" indent="0" algn="ctr" defTabSz="488950">
            <a:lnSpc>
              <a:spcPct val="90000"/>
            </a:lnSpc>
            <a:spcBef>
              <a:spcPct val="0"/>
            </a:spcBef>
            <a:spcAft>
              <a:spcPct val="35000"/>
            </a:spcAft>
            <a:buNone/>
          </a:pPr>
          <a:r>
            <a:rPr lang="en-GB" sz="1100" kern="1200" dirty="0"/>
            <a:t>Tools and Hardware Platforms </a:t>
          </a:r>
        </a:p>
      </dsp:txBody>
      <dsp:txXfrm>
        <a:off x="2127540" y="1287928"/>
        <a:ext cx="761901" cy="7619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0F22BE-CE2B-442C-B39B-7ABEA6E23007}">
      <dsp:nvSpPr>
        <dsp:cNvPr id="0" name=""/>
        <dsp:cNvSpPr/>
      </dsp:nvSpPr>
      <dsp:spPr>
        <a:xfrm>
          <a:off x="5027126" y="2135284"/>
          <a:ext cx="1642110" cy="16421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b="0" kern="1200" dirty="0">
              <a:solidFill>
                <a:schemeClr val="bg1"/>
              </a:solidFill>
            </a:rPr>
            <a:t>SoC</a:t>
          </a:r>
        </a:p>
        <a:p>
          <a:pPr marL="0" lvl="0" indent="0" algn="ctr" defTabSz="800100">
            <a:lnSpc>
              <a:spcPct val="90000"/>
            </a:lnSpc>
            <a:spcBef>
              <a:spcPct val="0"/>
            </a:spcBef>
            <a:spcAft>
              <a:spcPct val="35000"/>
            </a:spcAft>
            <a:buNone/>
          </a:pPr>
          <a:r>
            <a:rPr lang="en-GB" sz="1800" b="0" kern="1200" dirty="0">
              <a:solidFill>
                <a:schemeClr val="bg1"/>
              </a:solidFill>
            </a:rPr>
            <a:t>Advantages </a:t>
          </a:r>
        </a:p>
      </dsp:txBody>
      <dsp:txXfrm>
        <a:off x="5107287" y="2215445"/>
        <a:ext cx="1481788" cy="1481788"/>
      </dsp:txXfrm>
    </dsp:sp>
    <dsp:sp modelId="{CAEABDAE-4BF8-479F-8D5A-FCF48F740DEA}">
      <dsp:nvSpPr>
        <dsp:cNvPr id="0" name=""/>
        <dsp:cNvSpPr/>
      </dsp:nvSpPr>
      <dsp:spPr>
        <a:xfrm rot="16200000">
          <a:off x="5384499" y="1671602"/>
          <a:ext cx="927364" cy="0"/>
        </a:xfrm>
        <a:custGeom>
          <a:avLst/>
          <a:gdLst/>
          <a:ahLst/>
          <a:cxnLst/>
          <a:rect l="0" t="0" r="0" b="0"/>
          <a:pathLst>
            <a:path>
              <a:moveTo>
                <a:pt x="0" y="0"/>
              </a:moveTo>
              <a:lnTo>
                <a:pt x="92736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73C4CE-3DBF-4367-AAF6-9ECAC4C048DB}">
      <dsp:nvSpPr>
        <dsp:cNvPr id="0" name=""/>
        <dsp:cNvSpPr/>
      </dsp:nvSpPr>
      <dsp:spPr>
        <a:xfrm>
          <a:off x="5068872" y="107706"/>
          <a:ext cx="1558617" cy="11002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kern="1200" dirty="0"/>
            <a:t>Higher performance</a:t>
          </a:r>
        </a:p>
      </dsp:txBody>
      <dsp:txXfrm>
        <a:off x="5122580" y="161414"/>
        <a:ext cx="1451201" cy="992797"/>
      </dsp:txXfrm>
    </dsp:sp>
    <dsp:sp modelId="{07A7805A-FC88-4FE1-8D8A-8E71BB78B2D2}">
      <dsp:nvSpPr>
        <dsp:cNvPr id="0" name=""/>
        <dsp:cNvSpPr/>
      </dsp:nvSpPr>
      <dsp:spPr>
        <a:xfrm rot="20520000">
          <a:off x="6648269" y="2557179"/>
          <a:ext cx="856801" cy="0"/>
        </a:xfrm>
        <a:custGeom>
          <a:avLst/>
          <a:gdLst/>
          <a:ahLst/>
          <a:cxnLst/>
          <a:rect l="0" t="0" r="0" b="0"/>
          <a:pathLst>
            <a:path>
              <a:moveTo>
                <a:pt x="0" y="0"/>
              </a:moveTo>
              <a:lnTo>
                <a:pt x="85680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C56E0A-4FEC-45A2-AC8C-30BEC99DF4AB}">
      <dsp:nvSpPr>
        <dsp:cNvPr id="0" name=""/>
        <dsp:cNvSpPr/>
      </dsp:nvSpPr>
      <dsp:spPr>
        <a:xfrm>
          <a:off x="7484103" y="1695949"/>
          <a:ext cx="1100213" cy="11002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kern="1200" dirty="0"/>
            <a:t>Lighter footprint</a:t>
          </a:r>
        </a:p>
      </dsp:txBody>
      <dsp:txXfrm>
        <a:off x="7537811" y="1749657"/>
        <a:ext cx="992797" cy="992797"/>
      </dsp:txXfrm>
    </dsp:sp>
    <dsp:sp modelId="{03A7C091-DE85-4E81-A6AD-66E7DC395600}">
      <dsp:nvSpPr>
        <dsp:cNvPr id="0" name=""/>
        <dsp:cNvSpPr/>
      </dsp:nvSpPr>
      <dsp:spPr>
        <a:xfrm rot="3240000">
          <a:off x="6320290" y="4021587"/>
          <a:ext cx="603677" cy="0"/>
        </a:xfrm>
        <a:custGeom>
          <a:avLst/>
          <a:gdLst/>
          <a:ahLst/>
          <a:cxnLst/>
          <a:rect l="0" t="0" r="0" b="0"/>
          <a:pathLst>
            <a:path>
              <a:moveTo>
                <a:pt x="0" y="0"/>
              </a:moveTo>
              <a:lnTo>
                <a:pt x="60367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18BF42-9B1D-4C9D-BEB7-0C484EF91A86}">
      <dsp:nvSpPr>
        <dsp:cNvPr id="0" name=""/>
        <dsp:cNvSpPr/>
      </dsp:nvSpPr>
      <dsp:spPr>
        <a:xfrm>
          <a:off x="6547823" y="4265779"/>
          <a:ext cx="1302796" cy="11002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kern="1200" dirty="0"/>
            <a:t>Power efficiency </a:t>
          </a:r>
        </a:p>
      </dsp:txBody>
      <dsp:txXfrm>
        <a:off x="6601531" y="4319487"/>
        <a:ext cx="1195380" cy="992797"/>
      </dsp:txXfrm>
    </dsp:sp>
    <dsp:sp modelId="{E68DB181-51F0-4868-ADCE-F4A97E6732AD}">
      <dsp:nvSpPr>
        <dsp:cNvPr id="0" name=""/>
        <dsp:cNvSpPr/>
      </dsp:nvSpPr>
      <dsp:spPr>
        <a:xfrm rot="7560000">
          <a:off x="4772395" y="4021587"/>
          <a:ext cx="603677" cy="0"/>
        </a:xfrm>
        <a:custGeom>
          <a:avLst/>
          <a:gdLst/>
          <a:ahLst/>
          <a:cxnLst/>
          <a:rect l="0" t="0" r="0" b="0"/>
          <a:pathLst>
            <a:path>
              <a:moveTo>
                <a:pt x="0" y="0"/>
              </a:moveTo>
              <a:lnTo>
                <a:pt x="60367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2FDF1B-E134-49DE-A528-5D84FB7E1BA2}">
      <dsp:nvSpPr>
        <dsp:cNvPr id="0" name=""/>
        <dsp:cNvSpPr/>
      </dsp:nvSpPr>
      <dsp:spPr>
        <a:xfrm>
          <a:off x="3947034" y="4265779"/>
          <a:ext cx="1100213" cy="11002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kern="1200" dirty="0"/>
            <a:t>Higher reliability</a:t>
          </a:r>
        </a:p>
      </dsp:txBody>
      <dsp:txXfrm>
        <a:off x="4000742" y="4319487"/>
        <a:ext cx="992797" cy="992797"/>
      </dsp:txXfrm>
    </dsp:sp>
    <dsp:sp modelId="{67C1C1FD-D8F8-41CF-BE3C-956120BF86F1}">
      <dsp:nvSpPr>
        <dsp:cNvPr id="0" name=""/>
        <dsp:cNvSpPr/>
      </dsp:nvSpPr>
      <dsp:spPr>
        <a:xfrm rot="11880000">
          <a:off x="4191292" y="2557179"/>
          <a:ext cx="856801" cy="0"/>
        </a:xfrm>
        <a:custGeom>
          <a:avLst/>
          <a:gdLst/>
          <a:ahLst/>
          <a:cxnLst/>
          <a:rect l="0" t="0" r="0" b="0"/>
          <a:pathLst>
            <a:path>
              <a:moveTo>
                <a:pt x="0" y="0"/>
              </a:moveTo>
              <a:lnTo>
                <a:pt x="85680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DE2C5C-B4CA-46A0-83DE-5E1DCEA05B2C}">
      <dsp:nvSpPr>
        <dsp:cNvPr id="0" name=""/>
        <dsp:cNvSpPr/>
      </dsp:nvSpPr>
      <dsp:spPr>
        <a:xfrm>
          <a:off x="3112046" y="1695949"/>
          <a:ext cx="1100213" cy="11002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GB" sz="1800" kern="1200" dirty="0"/>
            <a:t>Low cost</a:t>
          </a:r>
        </a:p>
      </dsp:txBody>
      <dsp:txXfrm>
        <a:off x="3165754" y="1749657"/>
        <a:ext cx="992797" cy="9927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67597-1EBD-488E-8958-A192C3914AD2}">
      <dsp:nvSpPr>
        <dsp:cNvPr id="0" name=""/>
        <dsp:cNvSpPr/>
      </dsp:nvSpPr>
      <dsp:spPr>
        <a:xfrm>
          <a:off x="5027126" y="2546553"/>
          <a:ext cx="1642110" cy="16421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GB" sz="2300" kern="1200" dirty="0"/>
            <a:t>SoC Limitations</a:t>
          </a:r>
        </a:p>
      </dsp:txBody>
      <dsp:txXfrm>
        <a:off x="5107287" y="2626714"/>
        <a:ext cx="1481788" cy="1481788"/>
      </dsp:txXfrm>
    </dsp:sp>
    <dsp:sp modelId="{A55BD639-84F8-4D2A-A7DB-BF8511C6F6ED}">
      <dsp:nvSpPr>
        <dsp:cNvPr id="0" name=""/>
        <dsp:cNvSpPr/>
      </dsp:nvSpPr>
      <dsp:spPr>
        <a:xfrm rot="16200000">
          <a:off x="5272245" y="1970617"/>
          <a:ext cx="1151871" cy="0"/>
        </a:xfrm>
        <a:custGeom>
          <a:avLst/>
          <a:gdLst/>
          <a:ahLst/>
          <a:cxnLst/>
          <a:rect l="0" t="0" r="0" b="0"/>
          <a:pathLst>
            <a:path>
              <a:moveTo>
                <a:pt x="0" y="0"/>
              </a:moveTo>
              <a:lnTo>
                <a:pt x="115187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46EC97-CC34-490A-8C4B-616C77D063EF}">
      <dsp:nvSpPr>
        <dsp:cNvPr id="0" name=""/>
        <dsp:cNvSpPr/>
      </dsp:nvSpPr>
      <dsp:spPr>
        <a:xfrm>
          <a:off x="5298074" y="294467"/>
          <a:ext cx="1100213" cy="11002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GB" sz="1900" kern="1200" dirty="0"/>
            <a:t>Less flexibility</a:t>
          </a:r>
        </a:p>
      </dsp:txBody>
      <dsp:txXfrm>
        <a:off x="5351782" y="348175"/>
        <a:ext cx="992797" cy="992797"/>
      </dsp:txXfrm>
    </dsp:sp>
    <dsp:sp modelId="{0B68F7BA-CBBB-46EC-ADC7-16ED9914F8E6}">
      <dsp:nvSpPr>
        <dsp:cNvPr id="0" name=""/>
        <dsp:cNvSpPr/>
      </dsp:nvSpPr>
      <dsp:spPr>
        <a:xfrm rot="1800000">
          <a:off x="6606285" y="4076582"/>
          <a:ext cx="939752" cy="0"/>
        </a:xfrm>
        <a:custGeom>
          <a:avLst/>
          <a:gdLst/>
          <a:ahLst/>
          <a:cxnLst/>
          <a:rect l="0" t="0" r="0" b="0"/>
          <a:pathLst>
            <a:path>
              <a:moveTo>
                <a:pt x="0" y="0"/>
              </a:moveTo>
              <a:lnTo>
                <a:pt x="93975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D73857-058D-4077-B261-48FD0B9C9139}">
      <dsp:nvSpPr>
        <dsp:cNvPr id="0" name=""/>
        <dsp:cNvSpPr/>
      </dsp:nvSpPr>
      <dsp:spPr>
        <a:xfrm>
          <a:off x="7483085" y="4079018"/>
          <a:ext cx="1100213" cy="11002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GB" sz="1500" kern="1200" dirty="0"/>
            <a:t>Complexity </a:t>
          </a:r>
        </a:p>
      </dsp:txBody>
      <dsp:txXfrm>
        <a:off x="7536793" y="4132726"/>
        <a:ext cx="992797" cy="992797"/>
      </dsp:txXfrm>
    </dsp:sp>
    <dsp:sp modelId="{F8B10485-C8DB-4D01-97DD-5D71A2F9B505}">
      <dsp:nvSpPr>
        <dsp:cNvPr id="0" name=""/>
        <dsp:cNvSpPr/>
      </dsp:nvSpPr>
      <dsp:spPr>
        <a:xfrm rot="9000000">
          <a:off x="4150325" y="4076582"/>
          <a:ext cx="939752" cy="0"/>
        </a:xfrm>
        <a:custGeom>
          <a:avLst/>
          <a:gdLst/>
          <a:ahLst/>
          <a:cxnLst/>
          <a:rect l="0" t="0" r="0" b="0"/>
          <a:pathLst>
            <a:path>
              <a:moveTo>
                <a:pt x="0" y="0"/>
              </a:moveTo>
              <a:lnTo>
                <a:pt x="93975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AD035E-382F-4664-9B74-437030CDBBBB}">
      <dsp:nvSpPr>
        <dsp:cNvPr id="0" name=""/>
        <dsp:cNvSpPr/>
      </dsp:nvSpPr>
      <dsp:spPr>
        <a:xfrm>
          <a:off x="3113063" y="4079018"/>
          <a:ext cx="1100213" cy="11002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GB" sz="1500" kern="1200" dirty="0"/>
            <a:t>Application specific </a:t>
          </a:r>
        </a:p>
      </dsp:txBody>
      <dsp:txXfrm>
        <a:off x="3166771" y="4132726"/>
        <a:ext cx="992797" cy="9927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68E31-99A6-4B4C-AB2E-BA21C1805E1C}">
      <dsp:nvSpPr>
        <dsp:cNvPr id="0" name=""/>
        <dsp:cNvSpPr/>
      </dsp:nvSpPr>
      <dsp:spPr>
        <a:xfrm>
          <a:off x="1179" y="27549"/>
          <a:ext cx="3067953" cy="44686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b="1" kern="1200" dirty="0"/>
            <a:t>SoC</a:t>
          </a:r>
        </a:p>
      </dsp:txBody>
      <dsp:txXfrm>
        <a:off x="1179" y="27549"/>
        <a:ext cx="3067953" cy="1340586"/>
      </dsp:txXfrm>
    </dsp:sp>
    <dsp:sp modelId="{DB577F40-9DF8-4E62-A779-E06CB48D2766}">
      <dsp:nvSpPr>
        <dsp:cNvPr id="0" name=""/>
        <dsp:cNvSpPr/>
      </dsp:nvSpPr>
      <dsp:spPr>
        <a:xfrm>
          <a:off x="307975" y="1357971"/>
          <a:ext cx="2454363" cy="5233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Can have a single or multiple processor cores</a:t>
          </a:r>
        </a:p>
      </dsp:txBody>
      <dsp:txXfrm>
        <a:off x="323303" y="1373299"/>
        <a:ext cx="2423707" cy="492675"/>
      </dsp:txXfrm>
    </dsp:sp>
    <dsp:sp modelId="{9B14A0F3-5ECF-47A7-8C3C-EFE17C80DB36}">
      <dsp:nvSpPr>
        <dsp:cNvPr id="0" name=""/>
        <dsp:cNvSpPr/>
      </dsp:nvSpPr>
      <dsp:spPr>
        <a:xfrm>
          <a:off x="307975" y="1961815"/>
          <a:ext cx="2454363" cy="5233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Has larger memory blocks, a variety of IOs, and other peripherals</a:t>
          </a:r>
        </a:p>
      </dsp:txBody>
      <dsp:txXfrm>
        <a:off x="323303" y="1977143"/>
        <a:ext cx="2423707" cy="492675"/>
      </dsp:txXfrm>
    </dsp:sp>
    <dsp:sp modelId="{4C7C1937-119D-445B-BBDB-3DF38AFC66D1}">
      <dsp:nvSpPr>
        <dsp:cNvPr id="0" name=""/>
        <dsp:cNvSpPr/>
      </dsp:nvSpPr>
      <dsp:spPr>
        <a:xfrm>
          <a:off x="307975" y="2565658"/>
          <a:ext cx="2454363" cy="5233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Integrated with more powerful blocks, e.g., GPU, DSP</a:t>
          </a:r>
        </a:p>
      </dsp:txBody>
      <dsp:txXfrm>
        <a:off x="323303" y="2580986"/>
        <a:ext cx="2423707" cy="492675"/>
      </dsp:txXfrm>
    </dsp:sp>
    <dsp:sp modelId="{41E7841B-937D-4681-A067-14F5B073793C}">
      <dsp:nvSpPr>
        <dsp:cNvPr id="0" name=""/>
        <dsp:cNvSpPr/>
      </dsp:nvSpPr>
      <dsp:spPr>
        <a:xfrm>
          <a:off x="307975" y="3169502"/>
          <a:ext cx="2454363" cy="5233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Capable of running OSs </a:t>
          </a:r>
        </a:p>
      </dsp:txBody>
      <dsp:txXfrm>
        <a:off x="323303" y="3184830"/>
        <a:ext cx="2423707" cy="492675"/>
      </dsp:txXfrm>
    </dsp:sp>
    <dsp:sp modelId="{24CDBC90-0ADD-49E5-8D95-0A0634FCD09B}">
      <dsp:nvSpPr>
        <dsp:cNvPr id="0" name=""/>
        <dsp:cNvSpPr/>
      </dsp:nvSpPr>
      <dsp:spPr>
        <a:xfrm>
          <a:off x="307975" y="3773346"/>
          <a:ext cx="2454363" cy="5233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Mainly used for advanced applications (e.g., smartphones, tablets).</a:t>
          </a:r>
        </a:p>
      </dsp:txBody>
      <dsp:txXfrm>
        <a:off x="323303" y="3788674"/>
        <a:ext cx="2423707" cy="492675"/>
      </dsp:txXfrm>
    </dsp:sp>
    <dsp:sp modelId="{CEA704BE-FC67-4045-B4A4-6AA48A5DC1FE}">
      <dsp:nvSpPr>
        <dsp:cNvPr id="0" name=""/>
        <dsp:cNvSpPr/>
      </dsp:nvSpPr>
      <dsp:spPr>
        <a:xfrm>
          <a:off x="3299230" y="0"/>
          <a:ext cx="3067953" cy="45237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b="1" kern="1200" dirty="0"/>
            <a:t>CPU</a:t>
          </a:r>
        </a:p>
      </dsp:txBody>
      <dsp:txXfrm>
        <a:off x="3299230" y="0"/>
        <a:ext cx="3067953" cy="1357115"/>
      </dsp:txXfrm>
    </dsp:sp>
    <dsp:sp modelId="{F1AEB191-CE90-4ECA-8A6B-322DA858CEC7}">
      <dsp:nvSpPr>
        <dsp:cNvPr id="0" name=""/>
        <dsp:cNvSpPr/>
      </dsp:nvSpPr>
      <dsp:spPr>
        <a:xfrm>
          <a:off x="3606025" y="1357502"/>
          <a:ext cx="2454363" cy="8887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Is a single processor core</a:t>
          </a:r>
        </a:p>
      </dsp:txBody>
      <dsp:txXfrm>
        <a:off x="3632055" y="1383532"/>
        <a:ext cx="2402303" cy="836669"/>
      </dsp:txXfrm>
    </dsp:sp>
    <dsp:sp modelId="{FF8C0A85-981F-4823-9F68-728F18907D99}">
      <dsp:nvSpPr>
        <dsp:cNvPr id="0" name=""/>
        <dsp:cNvSpPr/>
      </dsp:nvSpPr>
      <dsp:spPr>
        <a:xfrm>
          <a:off x="3606025" y="2382959"/>
          <a:ext cx="2454363" cy="8887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Used for general purposes</a:t>
          </a:r>
        </a:p>
      </dsp:txBody>
      <dsp:txXfrm>
        <a:off x="3632055" y="2408989"/>
        <a:ext cx="2402303" cy="836669"/>
      </dsp:txXfrm>
    </dsp:sp>
    <dsp:sp modelId="{2C333EBD-5E50-4C9E-927C-8BB32E2B4925}">
      <dsp:nvSpPr>
        <dsp:cNvPr id="0" name=""/>
        <dsp:cNvSpPr/>
      </dsp:nvSpPr>
      <dsp:spPr>
        <a:xfrm>
          <a:off x="3606025" y="3408416"/>
          <a:ext cx="2454363" cy="8887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It needs to be supported with memories and IOs</a:t>
          </a:r>
        </a:p>
      </dsp:txBody>
      <dsp:txXfrm>
        <a:off x="3632055" y="3434446"/>
        <a:ext cx="2402303" cy="836669"/>
      </dsp:txXfrm>
    </dsp:sp>
    <dsp:sp modelId="{AFF1678A-9280-47CE-AC9B-CD0067EE6BE5}">
      <dsp:nvSpPr>
        <dsp:cNvPr id="0" name=""/>
        <dsp:cNvSpPr/>
      </dsp:nvSpPr>
      <dsp:spPr>
        <a:xfrm>
          <a:off x="6597281" y="0"/>
          <a:ext cx="3067953" cy="45237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b="1" kern="1200" dirty="0"/>
            <a:t>MCU</a:t>
          </a:r>
        </a:p>
      </dsp:txBody>
      <dsp:txXfrm>
        <a:off x="6597281" y="0"/>
        <a:ext cx="3067953" cy="1357115"/>
      </dsp:txXfrm>
    </dsp:sp>
    <dsp:sp modelId="{14B15190-6B12-413E-B62B-BFB0C3274383}">
      <dsp:nvSpPr>
        <dsp:cNvPr id="0" name=""/>
        <dsp:cNvSpPr/>
      </dsp:nvSpPr>
      <dsp:spPr>
        <a:xfrm>
          <a:off x="6904076" y="1357502"/>
          <a:ext cx="2454363" cy="8887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Typically has a single processor core</a:t>
          </a:r>
        </a:p>
      </dsp:txBody>
      <dsp:txXfrm>
        <a:off x="6930106" y="1383532"/>
        <a:ext cx="2402303" cy="836669"/>
      </dsp:txXfrm>
    </dsp:sp>
    <dsp:sp modelId="{2E92C873-F76F-4060-933D-3A257E5D4733}">
      <dsp:nvSpPr>
        <dsp:cNvPr id="0" name=""/>
        <dsp:cNvSpPr/>
      </dsp:nvSpPr>
      <dsp:spPr>
        <a:xfrm>
          <a:off x="6904076" y="2382959"/>
          <a:ext cx="2454363" cy="8887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Has memory blocks,  basic IOs, and other basic peripherals</a:t>
          </a:r>
        </a:p>
      </dsp:txBody>
      <dsp:txXfrm>
        <a:off x="6930106" y="2408989"/>
        <a:ext cx="2402303" cy="836669"/>
      </dsp:txXfrm>
    </dsp:sp>
    <dsp:sp modelId="{EEC0059C-14F0-42C2-8680-6C72908E0345}">
      <dsp:nvSpPr>
        <dsp:cNvPr id="0" name=""/>
        <dsp:cNvSpPr/>
      </dsp:nvSpPr>
      <dsp:spPr>
        <a:xfrm>
          <a:off x="6904076" y="3408416"/>
          <a:ext cx="2454363" cy="8887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a:lnSpc>
              <a:spcPct val="90000"/>
            </a:lnSpc>
            <a:spcBef>
              <a:spcPct val="0"/>
            </a:spcBef>
            <a:spcAft>
              <a:spcPct val="35000"/>
            </a:spcAft>
            <a:buNone/>
          </a:pPr>
          <a:r>
            <a:rPr lang="en-GB" sz="1100" kern="1200" dirty="0"/>
            <a:t>Mainly used for basic control purposes, such as embedded applications</a:t>
          </a:r>
        </a:p>
      </dsp:txBody>
      <dsp:txXfrm>
        <a:off x="6930106" y="3434446"/>
        <a:ext cx="2402303" cy="83666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12/12/2017</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12/12/2017</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sz="1200" dirty="0">
                <a:solidFill>
                  <a:srgbClr val="000000"/>
                </a:solidFill>
                <a:latin typeface="Arial"/>
                <a:ea typeface="MS PGothic"/>
              </a:rPr>
              <a:t>Smartphones and tablets, wearable computers and massively interconnected devices are being integrated into everything and are becoming everyday life objects. </a:t>
            </a:r>
            <a:r>
              <a:rPr lang="en-IN" sz="1200" dirty="0">
                <a:solidFill>
                  <a:srgbClr val="666666"/>
                </a:solidFill>
                <a:latin typeface="Arial"/>
                <a:ea typeface="MS PGothic"/>
              </a:rPr>
              <a:t>M</a:t>
            </a:r>
            <a:r>
              <a:rPr lang="en-IN" sz="1200" dirty="0">
                <a:solidFill>
                  <a:srgbClr val="000000"/>
                </a:solidFill>
                <a:latin typeface="Arial"/>
                <a:ea typeface="MS PGothic"/>
              </a:rPr>
              <a:t>obility and autonomy are now as important as performance in modern electronic devices. </a:t>
            </a:r>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a:t>
            </a:fld>
            <a:endParaRPr lang="en-US" altLang="en-US" dirty="0"/>
          </a:p>
        </p:txBody>
      </p:sp>
    </p:spTree>
    <p:extLst>
      <p:ext uri="{BB962C8B-B14F-4D97-AF65-F5344CB8AC3E}">
        <p14:creationId xmlns:p14="http://schemas.microsoft.com/office/powerpoint/2010/main" val="3672926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ＭＳ Ｐゴシック" charset="0"/>
                <a:cs typeface="ＭＳ Ｐゴシック" charset="0"/>
              </a:rPr>
              <a:t>The SoC design framework has a number of limitations, mainly because it is not possible to replace individual blocks in an SoC, so you may need to replace the whole chip if there is a faulty sub-circuit. Moreover, the access to the individual blocks from the chip external pins is very limited. The limitations of SoCs can be summarized as follows: </a:t>
            </a:r>
          </a:p>
          <a:p>
            <a:endParaRPr lang="en-GB" sz="1200" kern="1200" dirty="0">
              <a:solidFill>
                <a:schemeClr val="tx1"/>
              </a:solidFill>
              <a:effectLst/>
              <a:latin typeface="+mn-lt"/>
              <a:ea typeface="ＭＳ Ｐゴシック" charset="0"/>
              <a:cs typeface="ＭＳ Ｐゴシック" charset="0"/>
            </a:endParaRPr>
          </a:p>
          <a:p>
            <a:pPr marL="0" indent="0">
              <a:buNone/>
            </a:pPr>
            <a:r>
              <a:rPr lang="en-GB" sz="1200" kern="1200" dirty="0">
                <a:solidFill>
                  <a:schemeClr val="tx1"/>
                </a:solidFill>
                <a:effectLst/>
                <a:latin typeface="+mn-lt"/>
                <a:ea typeface="ＭＳ Ｐゴシック" charset="0"/>
                <a:cs typeface="ＭＳ Ｐゴシック" charset="0"/>
              </a:rPr>
              <a:t>Less flexibility: unlike a PC or a laptop, which allows you to upgrade a single component, such as RAM or a graphic card, an SoC cannot be easily upgraded after manufacture.</a:t>
            </a:r>
          </a:p>
          <a:p>
            <a:pPr marL="228600" indent="-228600">
              <a:buAutoNum type="arabicPeriod"/>
            </a:pPr>
            <a:endParaRPr lang="en-GB" sz="1200" kern="1200" dirty="0">
              <a:solidFill>
                <a:schemeClr val="tx1"/>
              </a:solidFill>
              <a:effectLst/>
              <a:latin typeface="+mn-lt"/>
              <a:ea typeface="ＭＳ Ｐゴシック" charset="0"/>
              <a:cs typeface="ＭＳ Ｐゴシック" charset="0"/>
            </a:endParaRPr>
          </a:p>
          <a:p>
            <a:pPr marL="0" indent="0">
              <a:buNone/>
            </a:pPr>
            <a:r>
              <a:rPr lang="en-GB" sz="1200" kern="1200" dirty="0">
                <a:solidFill>
                  <a:schemeClr val="tx1"/>
                </a:solidFill>
                <a:effectLst/>
                <a:latin typeface="+mn-lt"/>
                <a:ea typeface="ＭＳ Ｐゴシック" charset="0"/>
                <a:cs typeface="ＭＳ Ｐゴシック" charset="0"/>
              </a:rPr>
              <a:t>Application specific: most SoCs are specific to particular applications; thus, they are not easily adapted to other applications.</a:t>
            </a:r>
          </a:p>
          <a:p>
            <a:pPr marL="228600" indent="-228600">
              <a:buAutoNum type="arabicPeriod"/>
            </a:pPr>
            <a:endParaRPr lang="en-GB" sz="1200" kern="1200" dirty="0">
              <a:solidFill>
                <a:schemeClr val="tx1"/>
              </a:solidFill>
              <a:effectLst/>
              <a:latin typeface="+mn-lt"/>
              <a:ea typeface="ＭＳ Ｐゴシック" charset="0"/>
              <a:cs typeface="ＭＳ Ｐゴシック" charset="0"/>
            </a:endParaRPr>
          </a:p>
          <a:p>
            <a:pPr marL="0" indent="0">
              <a:buNone/>
            </a:pPr>
            <a:r>
              <a:rPr lang="en-GB" sz="1200" kern="1200" dirty="0">
                <a:solidFill>
                  <a:schemeClr val="tx1"/>
                </a:solidFill>
                <a:effectLst/>
                <a:latin typeface="+mn-lt"/>
                <a:ea typeface="ＭＳ Ｐゴシック" charset="0"/>
                <a:cs typeface="ＭＳ Ｐゴシック" charset="0"/>
              </a:rPr>
              <a:t>Complexity: an SoC design usually requires advanced skills compared with board-level development:</a:t>
            </a:r>
          </a:p>
          <a:p>
            <a:pPr marL="0" indent="0">
              <a:buNone/>
            </a:pPr>
            <a:endParaRPr lang="en-GB" sz="1200" kern="1200" dirty="0">
              <a:solidFill>
                <a:schemeClr val="tx1"/>
              </a:solidFill>
              <a:effectLst/>
              <a:latin typeface="+mn-lt"/>
              <a:ea typeface="ＭＳ Ｐゴシック" charset="0"/>
              <a:cs typeface="ＭＳ Ｐゴシック" charset="0"/>
            </a:endParaRPr>
          </a:p>
          <a:p>
            <a:pPr marL="457200" lvl="1" indent="0">
              <a:buFont typeface="Arial" panose="020B0604020202020204" pitchFamily="34" charset="0"/>
              <a:buNone/>
            </a:pPr>
            <a:r>
              <a:rPr lang="en-GB" sz="1200" kern="1200" dirty="0">
                <a:solidFill>
                  <a:schemeClr val="tx1"/>
                </a:solidFill>
                <a:effectLst/>
                <a:latin typeface="+mn-lt"/>
                <a:ea typeface="ＭＳ Ｐゴシック" charset="0"/>
                <a:cs typeface="ＭＳ Ｐゴシック" charset="0"/>
              </a:rPr>
              <a:t>The development of a whole system on a single chip requires the designers to employ a number of different design flows: custom design flow, mixed signal design flow, and standard cell design flow. They also need to integrate a number of digital and analogue blocks on the same die. This can be especially challenging due to inter-blocks interference, which may affect the reliability and performance of the system. For example, digital blocks such as processors usually run on very high frequencies. Some of these high-frequency signals may interfere with the clock generator (an analogue block) through the silicon substrate. This leads to clock jitter, which may cause timing errors and/or degraded performance.</a:t>
            </a:r>
          </a:p>
          <a:p>
            <a:pPr marL="457200" lvl="1" indent="0">
              <a:buFont typeface="Arial" panose="020B0604020202020204" pitchFamily="34" charset="0"/>
              <a:buNone/>
            </a:pPr>
            <a:endParaRPr lang="en-GB" sz="1200" kern="1200" dirty="0">
              <a:solidFill>
                <a:schemeClr val="tx1"/>
              </a:solidFill>
              <a:effectLst/>
              <a:latin typeface="+mn-lt"/>
              <a:ea typeface="ＭＳ Ｐゴシック" charset="0"/>
              <a:cs typeface="ＭＳ Ｐゴシック" charset="0"/>
            </a:endParaRPr>
          </a:p>
          <a:p>
            <a:pPr marL="457200" lvl="1" indent="0">
              <a:buFont typeface="Arial" panose="020B0604020202020204" pitchFamily="34" charset="0"/>
              <a:buNone/>
            </a:pPr>
            <a:r>
              <a:rPr lang="en-GB" sz="1200" kern="1200" dirty="0">
                <a:solidFill>
                  <a:schemeClr val="tx1"/>
                </a:solidFill>
                <a:effectLst/>
                <a:latin typeface="+mn-lt"/>
                <a:ea typeface="ＭＳ Ｐゴシック" charset="0"/>
                <a:cs typeface="ＭＳ Ｐゴシック" charset="0"/>
              </a:rPr>
              <a:t>SoC is typically built using cores from different vendors. The integration of these in one system requires a lot of expertise in order to design reliable interfaces.</a:t>
            </a:r>
          </a:p>
          <a:p>
            <a:pPr marL="457200" lvl="1" indent="0">
              <a:buFont typeface="Arial" panose="020B0604020202020204" pitchFamily="34" charset="0"/>
              <a:buNone/>
            </a:pPr>
            <a:endParaRPr lang="en-GB" sz="1200" kern="1200" dirty="0">
              <a:solidFill>
                <a:schemeClr val="tx1"/>
              </a:solidFill>
              <a:effectLst/>
              <a:latin typeface="+mn-lt"/>
              <a:ea typeface="ＭＳ Ｐゴシック" charset="0"/>
              <a:cs typeface="ＭＳ Ｐゴシック" charset="0"/>
            </a:endParaRPr>
          </a:p>
          <a:p>
            <a:pPr marL="457200" lvl="1" indent="0">
              <a:buFont typeface="Arial" panose="020B0604020202020204" pitchFamily="34" charset="0"/>
              <a:buNone/>
            </a:pPr>
            <a:r>
              <a:rPr lang="en-GB" sz="1200" kern="1200" dirty="0">
                <a:solidFill>
                  <a:schemeClr val="tx1"/>
                </a:solidFill>
                <a:effectLst/>
                <a:latin typeface="+mn-lt"/>
                <a:ea typeface="ＭＳ Ｐゴシック" charset="0"/>
                <a:cs typeface="ＭＳ Ｐゴシック" charset="0"/>
              </a:rPr>
              <a:t>Testing an SoC design is also a challenging and complex task. This usually requires a careful integration approach to make sure different blocks communicate correctly together and do not affect each other’s performance and reliability.</a:t>
            </a:r>
          </a:p>
          <a:p>
            <a:r>
              <a:rPr lang="en-GB" sz="1200" kern="1200" dirty="0">
                <a:solidFill>
                  <a:schemeClr val="tx1"/>
                </a:solidFill>
                <a:effectLst/>
                <a:latin typeface="+mn-lt"/>
                <a:ea typeface="ＭＳ Ｐゴシック" charset="0"/>
                <a:cs typeface="ＭＳ Ｐゴシック" charset="0"/>
              </a:rPr>
              <a:t> </a:t>
            </a:r>
          </a:p>
          <a:p>
            <a:pPr>
              <a:spcBef>
                <a:spcPts val="1800"/>
              </a:spcBef>
            </a:pPr>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12</a:t>
            </a:fld>
            <a:endParaRPr lang="en-US" altLang="en-US" dirty="0"/>
          </a:p>
        </p:txBody>
      </p:sp>
    </p:spTree>
    <p:extLst>
      <p:ext uri="{BB962C8B-B14F-4D97-AF65-F5344CB8AC3E}">
        <p14:creationId xmlns:p14="http://schemas.microsoft.com/office/powerpoint/2010/main" val="3274303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800"/>
              </a:spcBef>
            </a:pPr>
            <a:r>
              <a:rPr lang="en-GB" sz="1800" dirty="0"/>
              <a:t>It</a:t>
            </a:r>
            <a:r>
              <a:rPr lang="en-GB" sz="1800" baseline="0" dirty="0"/>
              <a:t> is important at this stage to clarify the differences between SoC, CPU, and MCU. </a:t>
            </a:r>
            <a:r>
              <a:rPr lang="en-GB" sz="1800" dirty="0"/>
              <a:t>They are all implemented on a single chip package, but have some differences.</a:t>
            </a:r>
            <a:r>
              <a:rPr lang="en-GB" sz="1800" baseline="0" dirty="0"/>
              <a:t> This slide shows a comparison of their important features. </a:t>
            </a:r>
            <a:endParaRPr lang="en-GB" sz="180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13</a:t>
            </a:fld>
            <a:endParaRPr lang="en-US" altLang="en-US" dirty="0"/>
          </a:p>
        </p:txBody>
      </p:sp>
    </p:spTree>
    <p:extLst>
      <p:ext uri="{BB962C8B-B14F-4D97-AF65-F5344CB8AC3E}">
        <p14:creationId xmlns:p14="http://schemas.microsoft.com/office/powerpoint/2010/main" val="933426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1" hangingPunct="1"/>
            <a:r>
              <a:rPr lang="en-GB" dirty="0"/>
              <a:t>In a typical SoC design flow, there are a set of key steps to be undertaken from specification to final packaging. In reality, the design process is more complicated, partly concurrent with iterative loops.</a:t>
            </a:r>
            <a:r>
              <a:rPr lang="en-GB" baseline="0" dirty="0"/>
              <a:t> </a:t>
            </a:r>
            <a:r>
              <a:rPr lang="en-GB" dirty="0"/>
              <a:t>IC design tools are integral to this process.</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GB" sz="1200" b="0" kern="120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14</a:t>
            </a:fld>
            <a:endParaRPr lang="en-US" altLang="en-US" dirty="0"/>
          </a:p>
        </p:txBody>
      </p:sp>
    </p:spTree>
    <p:extLst>
      <p:ext uri="{BB962C8B-B14F-4D97-AF65-F5344CB8AC3E}">
        <p14:creationId xmlns:p14="http://schemas.microsoft.com/office/powerpoint/2010/main" val="2793379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ＭＳ Ｐゴシック" charset="0"/>
                <a:cs typeface="ＭＳ Ｐゴシック" charset="0"/>
              </a:rPr>
              <a:t>At the SoC specifications stage, the user requirements are identified. </a:t>
            </a:r>
            <a:r>
              <a:rPr lang="en-GB" sz="1200" i="0" kern="1200" dirty="0">
                <a:solidFill>
                  <a:schemeClr val="tx1"/>
                </a:solidFill>
                <a:effectLst/>
                <a:latin typeface="+mn-lt"/>
                <a:ea typeface="ＭＳ Ｐゴシック" charset="0"/>
                <a:cs typeface="ＭＳ Ｐゴシック" charset="0"/>
              </a:rPr>
              <a:t>These include, but are not limited to, the system’s </a:t>
            </a:r>
            <a:r>
              <a:rPr lang="en-GB" sz="1200" kern="1200" dirty="0">
                <a:solidFill>
                  <a:schemeClr val="tx1"/>
                </a:solidFill>
                <a:effectLst/>
                <a:latin typeface="+mn-lt"/>
                <a:ea typeface="ＭＳ Ｐゴシック" charset="0"/>
                <a:cs typeface="ＭＳ Ｐゴシック" charset="0"/>
              </a:rPr>
              <a:t>functionality, modes of operation, size, and performance.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mn-lt"/>
              <a:ea typeface="ＭＳ Ｐゴシック" charset="0"/>
              <a:cs typeface="ＭＳ Ｐゴシック"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ＭＳ Ｐゴシック" charset="0"/>
                <a:cs typeface="ＭＳ Ｐゴシック" charset="0"/>
              </a:rPr>
              <a:t>The</a:t>
            </a:r>
            <a:r>
              <a:rPr lang="en-GB" sz="1200" kern="1200" baseline="0" dirty="0">
                <a:solidFill>
                  <a:schemeClr val="tx1"/>
                </a:solidFill>
                <a:effectLst/>
                <a:latin typeface="+mn-lt"/>
                <a:ea typeface="ＭＳ Ｐゴシック" charset="0"/>
                <a:cs typeface="ＭＳ Ｐゴシック" charset="0"/>
              </a:rPr>
              <a:t> next stage is to create a gold model of the system using </a:t>
            </a:r>
            <a:r>
              <a:rPr lang="en-GB" sz="1200" kern="1200" dirty="0">
                <a:solidFill>
                  <a:schemeClr val="tx1"/>
                </a:solidFill>
                <a:effectLst/>
                <a:latin typeface="+mn-lt"/>
                <a:ea typeface="ＭＳ Ｐゴシック" charset="0"/>
                <a:cs typeface="ＭＳ Ｐゴシック" charset="0"/>
              </a:rPr>
              <a:t>high-level programming language C. Such a model is refined a number</a:t>
            </a:r>
            <a:r>
              <a:rPr lang="en-GB" sz="1200" kern="1200" baseline="0" dirty="0">
                <a:solidFill>
                  <a:schemeClr val="tx1"/>
                </a:solidFill>
                <a:effectLst/>
                <a:latin typeface="+mn-lt"/>
                <a:ea typeface="ＭＳ Ｐゴシック" charset="0"/>
                <a:cs typeface="ＭＳ Ｐゴシック" charset="0"/>
              </a:rPr>
              <a:t> of times until it satisfies all of the user’s requirements. The high-level behavioral mode of the system is then used as a “gold standard”. All other system models developed at later stages of the design cycle must satisfy the gold standard. </a:t>
            </a:r>
            <a:r>
              <a:rPr lang="en-US" sz="1200" kern="1200" baseline="0" dirty="0">
                <a:solidFill>
                  <a:schemeClr val="tx1"/>
                </a:solidFill>
                <a:effectLst/>
                <a:latin typeface="+mn-lt"/>
                <a:ea typeface="ＭＳ Ｐゴシック" charset="0"/>
                <a:cs typeface="ＭＳ Ｐゴシック" charset="0"/>
              </a:rPr>
              <a:t>Due to</a:t>
            </a:r>
            <a:r>
              <a:rPr lang="en-US" sz="1200" kern="1200" dirty="0">
                <a:solidFill>
                  <a:schemeClr val="tx1"/>
                </a:solidFill>
                <a:effectLst/>
                <a:latin typeface="+mn-lt"/>
                <a:ea typeface="ＭＳ Ｐゴシック" charset="0"/>
                <a:cs typeface="ＭＳ Ｐゴシック" charset="0"/>
              </a:rPr>
              <a:t> these specs being developed during the initial design phase, they require continuous refinement as the design progresses. In addition, at this stage, a work plan is developed, with tasks, timeline, and milestones (schedule) for the rest of the design process.</a:t>
            </a:r>
            <a:endParaRPr lang="en-GB" sz="1200" kern="1200" dirty="0">
              <a:solidFill>
                <a:schemeClr val="tx1"/>
              </a:solidFill>
              <a:effectLst/>
              <a:latin typeface="+mn-lt"/>
              <a:ea typeface="ＭＳ Ｐゴシック" charset="0"/>
              <a:cs typeface="ＭＳ Ｐゴシック"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GB" sz="1200" b="0" kern="120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15</a:t>
            </a:fld>
            <a:endParaRPr lang="en-US" altLang="en-US" dirty="0"/>
          </a:p>
        </p:txBody>
      </p:sp>
    </p:spTree>
    <p:extLst>
      <p:ext uri="{BB962C8B-B14F-4D97-AF65-F5344CB8AC3E}">
        <p14:creationId xmlns:p14="http://schemas.microsoft.com/office/powerpoint/2010/main" val="2259414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cs typeface="Arial" pitchFamily="34" charset="0"/>
              </a:rPr>
              <a:t>At this</a:t>
            </a:r>
            <a:r>
              <a:rPr lang="en-US" b="0" baseline="0" dirty="0">
                <a:cs typeface="Arial" pitchFamily="34" charset="0"/>
              </a:rPr>
              <a:t> stage, </a:t>
            </a:r>
            <a:r>
              <a:rPr lang="en-GB" sz="1200" b="0" i="0" u="none" strike="noStrike" kern="1200" baseline="0" dirty="0">
                <a:solidFill>
                  <a:schemeClr val="tx1"/>
                </a:solidFill>
                <a:latin typeface="Arial" pitchFamily="100" charset="0"/>
                <a:ea typeface="MS PGothic" pitchFamily="34" charset="-128"/>
                <a:cs typeface="ＭＳ Ｐゴシック" charset="0"/>
              </a:rPr>
              <a:t>the system architect decides </a:t>
            </a:r>
            <a:r>
              <a:rPr lang="en-US" sz="1200" b="0" i="0" u="none" strike="noStrike" kern="1200" baseline="0" dirty="0">
                <a:solidFill>
                  <a:schemeClr val="tx1"/>
                </a:solidFill>
                <a:latin typeface="Arial" pitchFamily="100" charset="0"/>
                <a:ea typeface="MS PGothic" pitchFamily="34" charset="-128"/>
                <a:cs typeface="ＭＳ Ｐゴシック" charset="0"/>
              </a:rPr>
              <a:t>on the software and hardware partitions to determine which functions should be carried out by the hardware and which should be performed by the software </a:t>
            </a:r>
            <a:r>
              <a:rPr lang="en-GB" sz="1200" b="0" i="0" u="none" strike="noStrike" kern="1200" baseline="0" dirty="0">
                <a:solidFill>
                  <a:schemeClr val="tx1"/>
                </a:solidFill>
                <a:latin typeface="Arial" pitchFamily="100" charset="0"/>
                <a:ea typeface="MS PGothic" pitchFamily="34" charset="-128"/>
                <a:cs typeface="ＭＳ Ｐゴシック" charset="0"/>
              </a:rPr>
              <a:t>applications.</a:t>
            </a:r>
            <a:r>
              <a:rPr lang="en-US" sz="1200" b="0" i="0" u="none" strike="noStrike" kern="1200" baseline="0" dirty="0">
                <a:solidFill>
                  <a:schemeClr val="tx1"/>
                </a:solidFill>
                <a:latin typeface="Arial" pitchFamily="100" charset="0"/>
                <a:ea typeface="MS PGothic" pitchFamily="34" charset="-128"/>
                <a:cs typeface="Arial" pitchFamily="34" charset="0"/>
              </a:rPr>
              <a:t> </a:t>
            </a:r>
            <a:r>
              <a:rPr lang="en-US" sz="1200" b="0" i="0" u="none" strike="noStrike" kern="1200" baseline="0" dirty="0">
                <a:solidFill>
                  <a:schemeClr val="tx1"/>
                </a:solidFill>
                <a:latin typeface="Arial" pitchFamily="100" charset="0"/>
                <a:ea typeface="MS PGothic" pitchFamily="34" charset="-128"/>
                <a:cs typeface="ＭＳ Ｐゴシック" charset="0"/>
              </a:rPr>
              <a:t>In addition, he defines the interface and protocols between the hardware and software. </a:t>
            </a:r>
          </a:p>
          <a:p>
            <a:endParaRPr lang="en-US" sz="1200" b="0" i="0" u="none" strike="noStrike" kern="1200" baseline="0" dirty="0">
              <a:solidFill>
                <a:schemeClr val="tx1"/>
              </a:solidFill>
              <a:latin typeface="Arial" pitchFamily="100" charset="0"/>
              <a:ea typeface="MS PGothic" pitchFamily="34" charset="-128"/>
              <a:cs typeface="ＭＳ Ｐゴシック" charset="0"/>
            </a:endParaRPr>
          </a:p>
          <a:p>
            <a:r>
              <a:rPr lang="en-GB" dirty="0"/>
              <a:t>The partitioning of the system</a:t>
            </a:r>
            <a:r>
              <a:rPr lang="en-GB" baseline="0" dirty="0"/>
              <a:t> </a:t>
            </a:r>
            <a:r>
              <a:rPr lang="en-US" b="0" dirty="0">
                <a:cs typeface="Arial" pitchFamily="34" charset="0"/>
              </a:rPr>
              <a:t>into </a:t>
            </a:r>
            <a:r>
              <a:rPr lang="en-US" b="0" baseline="0" dirty="0">
                <a:cs typeface="Arial" pitchFamily="34" charset="0"/>
              </a:rPr>
              <a:t>hardware and software </a:t>
            </a:r>
            <a:r>
              <a:rPr lang="en-US" b="0" dirty="0">
                <a:cs typeface="Arial" pitchFamily="34" charset="0"/>
              </a:rPr>
              <a:t>elements </a:t>
            </a:r>
            <a:r>
              <a:rPr lang="en-GB" baseline="0" dirty="0"/>
              <a:t>can help speed up the design process, as it allows </a:t>
            </a:r>
            <a:r>
              <a:rPr lang="en-US" sz="1200" b="0" baseline="0" dirty="0">
                <a:cs typeface="Times New Roman" pitchFamily="18" charset="0"/>
              </a:rPr>
              <a:t>p</a:t>
            </a:r>
            <a:r>
              <a:rPr lang="en-US" sz="1200" b="0" dirty="0">
                <a:cs typeface="Times New Roman" pitchFamily="18" charset="0"/>
              </a:rPr>
              <a:t>arallelizing work among team members.</a:t>
            </a:r>
            <a:r>
              <a:rPr lang="en-US" sz="1200" b="0" baseline="0" dirty="0">
                <a:cs typeface="Times New Roman" pitchFamily="18" charset="0"/>
              </a:rPr>
              <a:t> </a:t>
            </a:r>
            <a:r>
              <a:rPr lang="en-US" b="0" dirty="0">
                <a:cs typeface="Arial" pitchFamily="34" charset="0"/>
              </a:rPr>
              <a:t>At</a:t>
            </a:r>
            <a:r>
              <a:rPr lang="en-US" b="0" baseline="0" dirty="0">
                <a:cs typeface="Arial" pitchFamily="34" charset="0"/>
              </a:rPr>
              <a:t> this design stage, third-party hardware IP cores and software drivers that are needed to realize the system are also identified and sourced from the appropriate vendors.</a:t>
            </a:r>
            <a:endParaRPr lang="en-US" b="0" dirty="0">
              <a:cs typeface="Arial" pitchFamily="34" charset="0"/>
            </a:endParaRPr>
          </a:p>
          <a:p>
            <a:pPr marL="0" indent="0">
              <a:lnSpc>
                <a:spcPct val="72000"/>
              </a:lnSpc>
              <a:buFont typeface="Wingdings" pitchFamily="2" charset="2"/>
              <a:buNone/>
              <a:defRPr/>
            </a:pPr>
            <a:endParaRPr lang="en-US" sz="1100" b="0" kern="1200" dirty="0">
              <a:solidFill>
                <a:schemeClr val="tx1"/>
              </a:solidFill>
              <a:latin typeface="Arial" pitchFamily="100" charset="0"/>
              <a:ea typeface="MS PGothic" pitchFamily="34" charset="-128"/>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GB" sz="1200" b="0" kern="120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16</a:t>
            </a:fld>
            <a:endParaRPr lang="en-US" altLang="en-US" dirty="0"/>
          </a:p>
        </p:txBody>
      </p:sp>
    </p:spTree>
    <p:extLst>
      <p:ext uri="{BB962C8B-B14F-4D97-AF65-F5344CB8AC3E}">
        <p14:creationId xmlns:p14="http://schemas.microsoft.com/office/powerpoint/2010/main" val="1790824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At this stage, a hardware prototype of the system is implemented on </a:t>
            </a:r>
            <a:r>
              <a:rPr lang="en-GB" sz="1200" kern="1200" dirty="0">
                <a:solidFill>
                  <a:schemeClr val="tx1"/>
                </a:solidFill>
                <a:effectLst/>
                <a:latin typeface="+mn-lt"/>
                <a:ea typeface="ＭＳ Ｐゴシック" charset="0"/>
                <a:cs typeface="ＭＳ Ｐゴシック" charset="0"/>
              </a:rPr>
              <a:t>a field-programmable gate array (FPGA) board. In some cases, the system prototype is built on a dedicated silicon chip. This implementation stage can be generally</a:t>
            </a:r>
            <a:r>
              <a:rPr lang="en-GB" sz="1200" kern="1200" baseline="0" dirty="0">
                <a:solidFill>
                  <a:schemeClr val="tx1"/>
                </a:solidFill>
                <a:effectLst/>
                <a:latin typeface="+mn-lt"/>
                <a:ea typeface="ＭＳ Ｐゴシック" charset="0"/>
                <a:cs typeface="ＭＳ Ｐゴシック" charset="0"/>
              </a:rPr>
              <a:t> </a:t>
            </a:r>
            <a:r>
              <a:rPr lang="en-GB" sz="1200" kern="1200" dirty="0">
                <a:solidFill>
                  <a:schemeClr val="tx1"/>
                </a:solidFill>
                <a:effectLst/>
                <a:latin typeface="+mn-lt"/>
                <a:ea typeface="ＭＳ Ｐゴシック" charset="0"/>
                <a:cs typeface="ＭＳ Ｐゴシック" charset="0"/>
              </a:rPr>
              <a:t>divided into three phases: functional, circuit, and physical.  </a:t>
            </a:r>
          </a:p>
          <a:p>
            <a:endParaRPr lang="en-GB" sz="1200" kern="1200" dirty="0">
              <a:solidFill>
                <a:schemeClr val="tx1"/>
              </a:solidFill>
              <a:effectLst/>
              <a:latin typeface="+mn-lt"/>
              <a:ea typeface="ＭＳ Ｐゴシック" charset="0"/>
              <a:cs typeface="ＭＳ Ｐゴシック" charset="0"/>
            </a:endParaRPr>
          </a:p>
          <a:p>
            <a:r>
              <a:rPr lang="en-GB" sz="1200" kern="1200" dirty="0">
                <a:solidFill>
                  <a:schemeClr val="tx1"/>
                </a:solidFill>
                <a:effectLst/>
                <a:latin typeface="+mn-lt"/>
                <a:ea typeface="ＭＳ Ｐゴシック" charset="0"/>
                <a:cs typeface="ＭＳ Ｐゴシック" charset="0"/>
              </a:rPr>
              <a:t>At the functional design stage,</a:t>
            </a:r>
            <a:r>
              <a:rPr lang="en-GB" sz="1200" kern="1200" baseline="0" dirty="0">
                <a:solidFill>
                  <a:schemeClr val="tx1"/>
                </a:solidFill>
                <a:effectLst/>
                <a:latin typeface="+mn-lt"/>
                <a:ea typeface="ＭＳ Ｐゴシック" charset="0"/>
                <a:cs typeface="ＭＳ Ｐゴシック" charset="0"/>
              </a:rPr>
              <a:t> the</a:t>
            </a:r>
            <a:r>
              <a:rPr lang="en-GB" sz="1200" kern="1200" dirty="0">
                <a:solidFill>
                  <a:schemeClr val="tx1"/>
                </a:solidFill>
                <a:effectLst/>
                <a:latin typeface="+mn-lt"/>
                <a:ea typeface="ＭＳ Ｐゴシック" charset="0"/>
                <a:cs typeface="ＭＳ Ｐゴシック" charset="0"/>
              </a:rPr>
              <a:t> </a:t>
            </a:r>
            <a:r>
              <a:rPr lang="en-US" sz="1200" kern="1200" dirty="0">
                <a:solidFill>
                  <a:schemeClr val="tx1"/>
                </a:solidFill>
                <a:effectLst/>
                <a:latin typeface="+mn-lt"/>
                <a:ea typeface="ＭＳ Ｐゴシック" charset="0"/>
                <a:cs typeface="ＭＳ Ｐゴシック" charset="0"/>
              </a:rPr>
              <a:t>behavioral model of the hardware is created together with a working prototype </a:t>
            </a:r>
            <a:r>
              <a:rPr lang="en-GB" sz="1200" kern="1200" dirty="0">
                <a:solidFill>
                  <a:schemeClr val="tx1"/>
                </a:solidFill>
                <a:effectLst/>
                <a:latin typeface="+mn-lt"/>
                <a:ea typeface="ＭＳ Ｐゴシック" charset="0"/>
                <a:cs typeface="ＭＳ Ｐゴシック" charset="0"/>
              </a:rPr>
              <a:t>of the software.  </a:t>
            </a:r>
          </a:p>
          <a:p>
            <a:endParaRPr lang="en-GB" sz="1200" kern="1200" dirty="0">
              <a:solidFill>
                <a:schemeClr val="tx1"/>
              </a:solidFill>
              <a:effectLst/>
              <a:latin typeface="+mn-lt"/>
              <a:ea typeface="ＭＳ Ｐゴシック" charset="0"/>
              <a:cs typeface="ＭＳ Ｐゴシック" charset="0"/>
            </a:endParaRPr>
          </a:p>
          <a:p>
            <a:r>
              <a:rPr lang="en-GB" sz="1200" kern="1200" dirty="0">
                <a:solidFill>
                  <a:schemeClr val="tx1"/>
                </a:solidFill>
                <a:effectLst/>
                <a:latin typeface="+mn-lt"/>
                <a:ea typeface="ＭＳ Ｐゴシック" charset="0"/>
                <a:cs typeface="ＭＳ Ｐゴシック" charset="0"/>
              </a:rPr>
              <a:t>At the circuit design stage, the behavioral descriptions of the functional blocks are transferred into circuits. For digital blocks, this process is automated and based on synthesis algorithms.</a:t>
            </a:r>
            <a:r>
              <a:rPr lang="en-GB" sz="1200" kern="1200" baseline="0" dirty="0">
                <a:solidFill>
                  <a:schemeClr val="tx1"/>
                </a:solidFill>
                <a:effectLst/>
                <a:latin typeface="+mn-lt"/>
                <a:ea typeface="ＭＳ Ｐゴシック" charset="0"/>
                <a:cs typeface="ＭＳ Ｐゴシック" charset="0"/>
              </a:rPr>
              <a:t> </a:t>
            </a:r>
            <a:r>
              <a:rPr lang="en-GB" sz="1200" kern="1200" dirty="0">
                <a:solidFill>
                  <a:schemeClr val="tx1"/>
                </a:solidFill>
                <a:effectLst/>
                <a:latin typeface="+mn-lt"/>
                <a:ea typeface="ＭＳ Ｐゴシック" charset="0"/>
                <a:cs typeface="ＭＳ Ｐゴシック" charset="0"/>
              </a:rPr>
              <a:t>For analog blocks, this has to be done by hand; research is ongoing for automating the analog design process. </a:t>
            </a:r>
          </a:p>
          <a:p>
            <a:endParaRPr lang="en-GB" sz="1200" kern="1200" dirty="0">
              <a:solidFill>
                <a:schemeClr val="tx1"/>
              </a:solidFill>
              <a:effectLst/>
              <a:latin typeface="+mn-lt"/>
              <a:ea typeface="ＭＳ Ｐゴシック" charset="0"/>
              <a:cs typeface="ＭＳ Ｐゴシック" charset="0"/>
            </a:endParaRPr>
          </a:p>
          <a:p>
            <a:r>
              <a:rPr lang="en-GB" sz="1200" kern="1200" dirty="0">
                <a:solidFill>
                  <a:schemeClr val="tx1"/>
                </a:solidFill>
                <a:effectLst/>
                <a:latin typeface="+mn-lt"/>
                <a:ea typeface="ＭＳ Ｐゴシック" charset="0"/>
                <a:cs typeface="ＭＳ Ｐゴシック" charset="0"/>
              </a:rPr>
              <a:t>At the physical design phase, main design tasks include floor planning, pad ring design, placement, clock tree design, power and IR drop analysis (dynamic and static), routing, and design rule checks. It is worth mentioning here that as the semiconductor technologies become smaller, the design-level stage becomes more complicated and may require additional tools for timing and power analysis. Detailed functional simulation and software verification are usually performed after each step of this implementation process.</a:t>
            </a:r>
          </a:p>
          <a:p>
            <a:r>
              <a:rPr lang="en-GB" sz="1200" kern="1200" dirty="0">
                <a:solidFill>
                  <a:schemeClr val="tx1"/>
                </a:solidFill>
                <a:effectLst/>
                <a:latin typeface="+mn-lt"/>
                <a:ea typeface="ＭＳ Ｐゴシック" charset="0"/>
                <a:cs typeface="ＭＳ Ｐゴシック" charset="0"/>
              </a:rPr>
              <a:t> </a:t>
            </a:r>
          </a:p>
          <a:p>
            <a:pPr algn="just">
              <a:lnSpc>
                <a:spcPct val="72000"/>
              </a:lnSpc>
              <a:defRPr/>
            </a:pPr>
            <a:endParaRPr lang="en-GB" sz="1200" b="0" i="0" kern="1200" dirty="0">
              <a:solidFill>
                <a:schemeClr val="tx1"/>
              </a:solidFill>
              <a:effectLst/>
              <a:latin typeface="Arial" pitchFamily="100" charset="0"/>
              <a:ea typeface="MS PGothic" pitchFamily="34" charset="-128"/>
              <a:cs typeface="ＭＳ Ｐゴシック" charset="0"/>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17</a:t>
            </a:fld>
            <a:endParaRPr lang="en-US" altLang="en-US" dirty="0"/>
          </a:p>
        </p:txBody>
      </p:sp>
    </p:spTree>
    <p:extLst>
      <p:ext uri="{BB962C8B-B14F-4D97-AF65-F5344CB8AC3E}">
        <p14:creationId xmlns:p14="http://schemas.microsoft.com/office/powerpoint/2010/main" val="2878821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Arial" pitchFamily="100" charset="0"/>
                <a:ea typeface="MS PGothic" pitchFamily="34" charset="-128"/>
                <a:cs typeface="ＭＳ Ｐゴシック" charset="0"/>
              </a:rPr>
              <a:t>Once the system has been implemented,</a:t>
            </a:r>
            <a:r>
              <a:rPr lang="en-GB" sz="1200" b="0" i="0" kern="1200" baseline="0" dirty="0">
                <a:solidFill>
                  <a:schemeClr val="tx1"/>
                </a:solidFill>
                <a:effectLst/>
                <a:latin typeface="Arial" pitchFamily="100" charset="0"/>
                <a:ea typeface="MS PGothic" pitchFamily="34" charset="-128"/>
                <a:cs typeface="ＭＳ Ｐゴシック" charset="0"/>
              </a:rPr>
              <a:t> it is important to run </a:t>
            </a:r>
            <a:r>
              <a:rPr lang="en-US" sz="1200" b="0" i="0" u="none" strike="noStrike" kern="1200" baseline="0" dirty="0">
                <a:solidFill>
                  <a:schemeClr val="tx1"/>
                </a:solidFill>
                <a:latin typeface="Arial" pitchFamily="100" charset="0"/>
                <a:ea typeface="MS PGothic" pitchFamily="34" charset="-128"/>
                <a:cs typeface="ＭＳ Ｐゴシック" charset="0"/>
              </a:rPr>
              <a:t>cosimulation of hardware and software in order to allow these components to be refined. </a:t>
            </a:r>
            <a:r>
              <a:rPr lang="en-US" sz="1200" b="0" i="0" u="none" strike="noStrike" kern="1200" baseline="0" dirty="0">
                <a:solidFill>
                  <a:schemeClr val="tx1"/>
                </a:solidFill>
                <a:effectLst/>
                <a:latin typeface="Arial" pitchFamily="100" charset="0"/>
                <a:ea typeface="MS PGothic" pitchFamily="34" charset="-128"/>
                <a:cs typeface="ＭＳ Ｐゴシック" charset="0"/>
              </a:rPr>
              <a:t>This verification stage is an iterative process and it sometimes requires additional software development and hardware optimizations.</a:t>
            </a:r>
          </a:p>
          <a:p>
            <a:endParaRPr lang="en-US" sz="1200" b="0" i="0" u="none" strike="noStrike" kern="1200" baseline="0" dirty="0">
              <a:solidFill>
                <a:schemeClr val="tx1"/>
              </a:solidFill>
              <a:effectLst/>
              <a:latin typeface="Arial" pitchFamily="100" charset="0"/>
              <a:ea typeface="MS PGothic" pitchFamily="34" charset="-128"/>
              <a:cs typeface="ＭＳ Ｐゴシック" charset="0"/>
            </a:endParaRPr>
          </a:p>
          <a:p>
            <a:r>
              <a:rPr lang="en-US" sz="1200" b="0" i="0" u="none" strike="noStrike" kern="1200" baseline="0" dirty="0">
                <a:solidFill>
                  <a:schemeClr val="tx1"/>
                </a:solidFill>
                <a:effectLst/>
                <a:latin typeface="Arial" pitchFamily="100" charset="0"/>
                <a:ea typeface="MS PGothic" pitchFamily="34" charset="-128"/>
                <a:cs typeface="ＭＳ Ｐゴシック" charset="0"/>
              </a:rPr>
              <a:t> </a:t>
            </a:r>
            <a:endParaRPr lang="en-GB" sz="1200" b="0" i="0" kern="1200" dirty="0">
              <a:solidFill>
                <a:schemeClr val="tx1"/>
              </a:solidFill>
              <a:effectLst/>
              <a:latin typeface="Arial" pitchFamily="100" charset="0"/>
              <a:ea typeface="MS PGothic" pitchFamily="34" charset="-128"/>
              <a:cs typeface="ＭＳ Ｐゴシック" charset="0"/>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18</a:t>
            </a:fld>
            <a:endParaRPr lang="en-US" altLang="en-US" dirty="0"/>
          </a:p>
        </p:txBody>
      </p:sp>
    </p:spTree>
    <p:extLst>
      <p:ext uri="{BB962C8B-B14F-4D97-AF65-F5344CB8AC3E}">
        <p14:creationId xmlns:p14="http://schemas.microsoft.com/office/powerpoint/2010/main" val="3038141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ＭＳ Ｐゴシック" charset="0"/>
                <a:cs typeface="ＭＳ Ｐゴシック" charset="0"/>
              </a:rPr>
              <a:t>Once all aspects of the system‘s specifications have been verified, the prototype can be sent to the chip fabrication foundry for mass production.</a:t>
            </a:r>
            <a:endParaRPr lang="en-GB" sz="1200" kern="1200" dirty="0">
              <a:solidFill>
                <a:schemeClr val="tx1"/>
              </a:solidFill>
              <a:effectLst/>
              <a:latin typeface="+mn-lt"/>
              <a:ea typeface="ＭＳ Ｐゴシック" charset="0"/>
              <a:cs typeface="ＭＳ Ｐゴシック" charset="0"/>
            </a:endParaRPr>
          </a:p>
          <a:p>
            <a:endParaRPr lang="en-GB" sz="1200" b="0" i="0" kern="1200" dirty="0">
              <a:solidFill>
                <a:schemeClr val="tx1"/>
              </a:solidFill>
              <a:effectLst/>
              <a:latin typeface="Arial" pitchFamily="100" charset="0"/>
              <a:ea typeface="MS PGothic" pitchFamily="34" charset="-128"/>
              <a:cs typeface="ＭＳ Ｐゴシック" charset="0"/>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19</a:t>
            </a:fld>
            <a:endParaRPr lang="en-US" altLang="en-US" dirty="0"/>
          </a:p>
        </p:txBody>
      </p:sp>
    </p:spTree>
    <p:extLst>
      <p:ext uri="{BB962C8B-B14F-4D97-AF65-F5344CB8AC3E}">
        <p14:creationId xmlns:p14="http://schemas.microsoft.com/office/powerpoint/2010/main" val="167649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Finally, the fabricated SoCs are sent to PCB manufacture for device assembly, which will be part of the final product.</a:t>
            </a:r>
            <a:endParaRPr lang="en-GB" sz="1200" kern="1200" dirty="0">
              <a:solidFill>
                <a:schemeClr val="tx1"/>
              </a:solidFill>
              <a:effectLst/>
              <a:latin typeface="+mn-lt"/>
              <a:ea typeface="ＭＳ Ｐゴシック" charset="0"/>
              <a:cs typeface="ＭＳ Ｐゴシック" charset="0"/>
            </a:endParaRPr>
          </a:p>
          <a:p>
            <a:r>
              <a:rPr lang="en-GB" sz="1200" kern="1200" dirty="0">
                <a:solidFill>
                  <a:schemeClr val="tx1"/>
                </a:solidFill>
                <a:effectLst/>
                <a:latin typeface="+mn-lt"/>
                <a:ea typeface="ＭＳ Ｐゴシック" charset="0"/>
                <a:cs typeface="ＭＳ Ｐゴシック" charset="0"/>
              </a:rPr>
              <a:t> </a:t>
            </a:r>
          </a:p>
          <a:p>
            <a:endParaRPr lang="en-US" sz="1200" b="0" i="0" u="none" strike="noStrike" kern="1200" baseline="0" dirty="0">
              <a:solidFill>
                <a:schemeClr val="tx1"/>
              </a:solidFill>
              <a:effectLst/>
              <a:latin typeface="Arial" pitchFamily="100" charset="0"/>
              <a:ea typeface="MS PGothic" pitchFamily="34" charset="-128"/>
              <a:cs typeface="ＭＳ Ｐゴシック" charset="0"/>
            </a:endParaRPr>
          </a:p>
          <a:p>
            <a:endParaRPr lang="en-GB" sz="1200" b="0" i="0" kern="1200" dirty="0">
              <a:solidFill>
                <a:schemeClr val="tx1"/>
              </a:solidFill>
              <a:effectLst/>
              <a:latin typeface="Arial" pitchFamily="100" charset="0"/>
              <a:ea typeface="MS PGothic" pitchFamily="34" charset="-128"/>
              <a:cs typeface="ＭＳ Ｐゴシック" charset="0"/>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20</a:t>
            </a:fld>
            <a:endParaRPr lang="en-US" altLang="en-US" dirty="0"/>
          </a:p>
        </p:txBody>
      </p:sp>
    </p:spTree>
    <p:extLst>
      <p:ext uri="{BB962C8B-B14F-4D97-AF65-F5344CB8AC3E}">
        <p14:creationId xmlns:p14="http://schemas.microsoft.com/office/powerpoint/2010/main" val="609509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ＭＳ Ｐゴシック" charset="0"/>
                <a:cs typeface="ＭＳ Ｐゴシック" charset="0"/>
              </a:rPr>
              <a:t>Benefiting from their power efficiency, SoCs have been widely used in mobile devices, such as smartphones, tablets, and digital cameras. Most mobile SoCs use Arm-based microprocessors since they deliver high performance with less power consumption. </a:t>
            </a:r>
          </a:p>
          <a:p>
            <a:endParaRPr lang="en-GB" sz="1200" kern="1200" dirty="0">
              <a:solidFill>
                <a:schemeClr val="tx1"/>
              </a:solidFill>
              <a:effectLst/>
              <a:latin typeface="+mn-lt"/>
              <a:ea typeface="ＭＳ Ｐゴシック" charset="0"/>
              <a:cs typeface="ＭＳ Ｐゴシック" charset="0"/>
            </a:endParaRPr>
          </a:p>
          <a:p>
            <a:r>
              <a:rPr lang="en-GB" sz="1200" kern="1200" dirty="0">
                <a:solidFill>
                  <a:schemeClr val="tx1"/>
                </a:solidFill>
                <a:effectLst/>
                <a:latin typeface="+mn-lt"/>
                <a:ea typeface="ＭＳ Ｐゴシック" charset="0"/>
                <a:cs typeface="ＭＳ Ｐゴシック" charset="0"/>
              </a:rPr>
              <a:t>An example of a commercialized SoC is the NVIDIA Tegra 2, which is used in a number of tablets such as the Acer Iconia Tab A500 and the Motorola Xoom. It is based on the Arm Cortex-A9 dual-core processor. The diagram</a:t>
            </a:r>
            <a:r>
              <a:rPr lang="en-GB" sz="1200" kern="1200" baseline="0" dirty="0">
                <a:solidFill>
                  <a:schemeClr val="tx1"/>
                </a:solidFill>
                <a:effectLst/>
                <a:latin typeface="+mn-lt"/>
                <a:ea typeface="ＭＳ Ｐゴシック" charset="0"/>
                <a:cs typeface="ＭＳ Ｐゴシック" charset="0"/>
              </a:rPr>
              <a:t> here shows the system architecture of the NVIDEA Tegra 2.  Other examples of Arm-based SoCs include </a:t>
            </a:r>
            <a:r>
              <a:rPr lang="en-GB" sz="1200" kern="1200" dirty="0">
                <a:solidFill>
                  <a:schemeClr val="tx1"/>
                </a:solidFill>
                <a:effectLst/>
                <a:latin typeface="+mn-lt"/>
                <a:ea typeface="ＭＳ Ｐゴシック" charset="0"/>
                <a:cs typeface="ＭＳ Ｐゴシック" charset="0"/>
              </a:rPr>
              <a:t>Ax by Apple and Snapdragon by Qualcomm.</a:t>
            </a: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21</a:t>
            </a:fld>
            <a:endParaRPr lang="en-US" altLang="en-US" dirty="0"/>
          </a:p>
        </p:txBody>
      </p:sp>
    </p:spTree>
    <p:extLst>
      <p:ext uri="{BB962C8B-B14F-4D97-AF65-F5344CB8AC3E}">
        <p14:creationId xmlns:p14="http://schemas.microsoft.com/office/powerpoint/2010/main" val="3379420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In 1965, Intel co-founder Gordon E. Moore made an important observation famously known as Moore’s Law. He stated that the number of transistors on an integrated circuit for minimum component cost doubles every two years. Moore’s predictions have been proven to be correct and they are still considered one of the main driving forces in the development of semiconductor technologies.</a:t>
            </a:r>
            <a:endParaRPr lang="en-GB"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As can be seen from this figure, the number of transistors integrated on one chip has already crossed the one billion mark.</a:t>
            </a:r>
            <a:endParaRPr lang="en-GB" sz="1200" kern="1200" dirty="0">
              <a:solidFill>
                <a:schemeClr val="tx1"/>
              </a:solidFill>
              <a:effectLst/>
              <a:latin typeface="+mn-lt"/>
              <a:ea typeface="ＭＳ Ｐゴシック" charset="0"/>
              <a:cs typeface="ＭＳ Ｐゴシック" charset="0"/>
            </a:endParaRPr>
          </a:p>
          <a:p>
            <a:pPr>
              <a:defRPr/>
            </a:pPr>
            <a:endParaRPr lang="en-US" dirty="0">
              <a:effectLst>
                <a:outerShdw blurRad="38100" dist="38100" dir="2700000" algn="tl">
                  <a:srgbClr val="C0C0C0"/>
                </a:outerShdw>
              </a:effectLst>
            </a:endParaRPr>
          </a:p>
          <a:p>
            <a:pPr>
              <a:defRPr/>
            </a:pPr>
            <a:endParaRPr lang="en-US" dirty="0">
              <a:effectLst>
                <a:outerShdw blurRad="38100" dist="38100" dir="2700000" algn="tl">
                  <a:srgbClr val="C0C0C0"/>
                </a:outerShdw>
              </a:effectLst>
            </a:endParaRPr>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4</a:t>
            </a:fld>
            <a:endParaRPr lang="en-US" altLang="en-US" dirty="0"/>
          </a:p>
        </p:txBody>
      </p:sp>
    </p:spTree>
    <p:extLst>
      <p:ext uri="{BB962C8B-B14F-4D97-AF65-F5344CB8AC3E}">
        <p14:creationId xmlns:p14="http://schemas.microsoft.com/office/powerpoint/2010/main" val="12935815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ＭＳ Ｐゴシック" charset="0"/>
                <a:cs typeface="ＭＳ Ｐゴシック" charset="0"/>
              </a:rPr>
              <a:t>Arm-based SoCs are also used to build a number of Apple devices such as iPhone, iPad, and Apple TV.</a:t>
            </a: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22</a:t>
            </a:fld>
            <a:endParaRPr lang="en-US" altLang="en-US" dirty="0"/>
          </a:p>
        </p:txBody>
      </p:sp>
    </p:spTree>
    <p:extLst>
      <p:ext uri="{BB962C8B-B14F-4D97-AF65-F5344CB8AC3E}">
        <p14:creationId xmlns:p14="http://schemas.microsoft.com/office/powerpoint/2010/main" val="1055902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What has kept this trend going?  In other words, what has driven the semiconductor industry to double the number of transistors on a chip every two years?</a:t>
            </a:r>
            <a:r>
              <a:rPr lang="en-GB" sz="1200" kern="1200" baseline="0" dirty="0">
                <a:solidFill>
                  <a:schemeClr val="tx1"/>
                </a:solidFill>
                <a:effectLst/>
                <a:latin typeface="+mn-lt"/>
                <a:ea typeface="ＭＳ Ｐゴシック" charset="0"/>
                <a:cs typeface="ＭＳ Ｐゴシック" charset="0"/>
              </a:rPr>
              <a:t> </a:t>
            </a:r>
            <a:r>
              <a:rPr lang="en-US" sz="1200" kern="1200" dirty="0">
                <a:solidFill>
                  <a:schemeClr val="tx1"/>
                </a:solidFill>
                <a:effectLst/>
                <a:latin typeface="+mn-lt"/>
                <a:ea typeface="ＭＳ Ｐゴシック" charset="0"/>
                <a:cs typeface="ＭＳ Ｐゴシック" charset="0"/>
              </a:rPr>
              <a:t>The short answer is money.</a:t>
            </a:r>
          </a:p>
          <a:p>
            <a:endParaRPr lang="en-GB"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In fact, in order to maintain this trend, the semiconductor technology has to shrink in size by 0.7 every generation. This is known as scaling, and means that, with every generation, one can integrate twice as many functions per chip. The chip fabrication itself does not increase significantly. This essentially means the cost of a function decreases by a factor of 2.</a:t>
            </a:r>
            <a:r>
              <a:rPr lang="en-US" sz="1200" kern="1200" baseline="0" dirty="0">
                <a:solidFill>
                  <a:schemeClr val="tx1"/>
                </a:solidFill>
                <a:effectLst/>
                <a:latin typeface="+mn-lt"/>
                <a:ea typeface="ＭＳ Ｐゴシック" charset="0"/>
                <a:cs typeface="ＭＳ Ｐゴシック" charset="0"/>
              </a:rPr>
              <a:t> </a:t>
            </a:r>
            <a:r>
              <a:rPr lang="en-GB" sz="1200" kern="1200" dirty="0">
                <a:solidFill>
                  <a:schemeClr val="tx1"/>
                </a:solidFill>
                <a:effectLst/>
                <a:latin typeface="+mn-lt"/>
                <a:ea typeface="ＭＳ Ｐゴシック" charset="0"/>
                <a:cs typeface="ＭＳ Ｐゴシック" charset="0"/>
              </a:rPr>
              <a:t>Reducing</a:t>
            </a:r>
            <a:r>
              <a:rPr lang="en-GB" sz="1200" kern="1200" baseline="0" dirty="0">
                <a:solidFill>
                  <a:schemeClr val="tx1"/>
                </a:solidFill>
                <a:effectLst/>
                <a:latin typeface="+mn-lt"/>
                <a:ea typeface="ＭＳ Ｐゴシック" charset="0"/>
                <a:cs typeface="ＭＳ Ｐゴシック" charset="0"/>
              </a:rPr>
              <a:t> the fabrication costs per function makes it feasible to design more sophisticated systems on a chip, which have enhanced performance.</a:t>
            </a:r>
          </a:p>
          <a:p>
            <a:r>
              <a:rPr lang="en-GB" sz="1200" kern="1200" baseline="0" dirty="0">
                <a:solidFill>
                  <a:schemeClr val="tx1"/>
                </a:solidFill>
                <a:effectLst/>
                <a:latin typeface="+mn-lt"/>
                <a:ea typeface="ＭＳ Ｐゴシック" charset="0"/>
                <a:cs typeface="ＭＳ Ｐゴシック" charset="0"/>
              </a:rPr>
              <a:t> </a:t>
            </a:r>
            <a:endParaRPr lang="en-GB" sz="1200" kern="1200" dirty="0">
              <a:solidFill>
                <a:schemeClr val="tx1"/>
              </a:solidFill>
              <a:effectLst/>
              <a:latin typeface="+mn-lt"/>
              <a:ea typeface="ＭＳ Ｐゴシック" charset="0"/>
              <a:cs typeface="ＭＳ Ｐゴシック" charset="0"/>
            </a:endParaRPr>
          </a:p>
          <a:p>
            <a:r>
              <a:rPr lang="en-GB" sz="1200" kern="1200" dirty="0">
                <a:solidFill>
                  <a:schemeClr val="tx1"/>
                </a:solidFill>
                <a:effectLst/>
                <a:latin typeface="+mn-lt"/>
                <a:ea typeface="ＭＳ Ｐゴシック" charset="0"/>
                <a:cs typeface="ＭＳ Ｐゴシック" charset="0"/>
              </a:rPr>
              <a:t>The continuous development of better performance and cheaper semiconductor chips has led to the proliferation of these technologies in all corners of modern life. Nowadays, you can find semiconductor chips everywhere: in mobile phones, TVs, home appliances, cars, children’s toys, and even in the human body (e.g., pacemakers).</a:t>
            </a:r>
            <a:r>
              <a:rPr lang="en-GB" sz="1200" kern="1200" baseline="0" dirty="0">
                <a:solidFill>
                  <a:schemeClr val="tx1"/>
                </a:solidFill>
                <a:effectLst/>
                <a:latin typeface="+mn-lt"/>
                <a:ea typeface="ＭＳ Ｐゴシック" charset="0"/>
                <a:cs typeface="ＭＳ Ｐゴシック" charset="0"/>
              </a:rPr>
              <a:t> </a:t>
            </a:r>
            <a:r>
              <a:rPr lang="en-GB" sz="1200" kern="1200" dirty="0">
                <a:solidFill>
                  <a:schemeClr val="tx1"/>
                </a:solidFill>
                <a:effectLst/>
                <a:latin typeface="+mn-lt"/>
                <a:ea typeface="ＭＳ Ｐゴシック" charset="0"/>
                <a:cs typeface="ＭＳ Ｐゴシック" charset="0"/>
              </a:rPr>
              <a:t>This widespread use of the applications of semiconductor technologies leads to market growth. This lucrative industry reached the $250 billion mark by the year 2000. Some of this profit is typically used to develop new semiconductor devices that are smaller in size and cheaper in price, which in turn leads to the creation of more novel applications and an increase in the number of users, and hence the generation of more profit.</a:t>
            </a:r>
          </a:p>
          <a:p>
            <a:endParaRPr lang="en-GB" sz="1200" kern="1200" dirty="0">
              <a:solidFill>
                <a:schemeClr val="tx1"/>
              </a:solidFill>
              <a:effectLst/>
              <a:latin typeface="+mn-lt"/>
              <a:ea typeface="ＭＳ Ｐゴシック" charset="0"/>
              <a:cs typeface="ＭＳ Ｐゴシック" charset="0"/>
            </a:endParaRPr>
          </a:p>
          <a:p>
            <a:r>
              <a:rPr lang="en-GB" sz="1200" kern="1200" dirty="0">
                <a:solidFill>
                  <a:schemeClr val="tx1"/>
                </a:solidFill>
                <a:effectLst/>
                <a:latin typeface="+mn-lt"/>
                <a:ea typeface="ＭＳ Ｐゴシック" charset="0"/>
                <a:cs typeface="ＭＳ Ｐゴシック" charset="0"/>
              </a:rPr>
              <a:t>This </a:t>
            </a:r>
            <a:r>
              <a:rPr lang="en-GB" sz="1200" i="0" kern="1200" dirty="0">
                <a:solidFill>
                  <a:schemeClr val="tx1"/>
                </a:solidFill>
                <a:effectLst/>
                <a:latin typeface="+mn-lt"/>
                <a:ea typeface="ＭＳ Ｐゴシック" charset="0"/>
                <a:cs typeface="ＭＳ Ｐゴシック" charset="0"/>
              </a:rPr>
              <a:t>the virtuous circle of the semiconductor industry has been going on for more than fifty years</a:t>
            </a:r>
            <a:r>
              <a:rPr lang="en-GB" sz="1200" i="1" kern="1200" dirty="0">
                <a:solidFill>
                  <a:schemeClr val="tx1"/>
                </a:solidFill>
                <a:effectLst/>
                <a:latin typeface="+mn-lt"/>
                <a:ea typeface="ＭＳ Ｐゴシック" charset="0"/>
                <a:cs typeface="ＭＳ Ｐゴシック" charset="0"/>
              </a:rPr>
              <a:t>. </a:t>
            </a:r>
            <a:endParaRPr lang="en-GB" sz="1200" kern="1200" dirty="0">
              <a:solidFill>
                <a:schemeClr val="tx1"/>
              </a:solidFill>
              <a:effectLst/>
              <a:latin typeface="+mn-lt"/>
              <a:ea typeface="ＭＳ Ｐゴシック" charset="0"/>
              <a:cs typeface="ＭＳ Ｐゴシック" charset="0"/>
            </a:endParaRPr>
          </a:p>
          <a:p>
            <a:pPr>
              <a:lnSpc>
                <a:spcPct val="90000"/>
              </a:lnSpc>
            </a:pPr>
            <a:endParaRPr lang="en-US" sz="230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5</a:t>
            </a:fld>
            <a:endParaRPr lang="en-US" altLang="en-US" dirty="0"/>
          </a:p>
        </p:txBody>
      </p:sp>
    </p:spTree>
    <p:extLst>
      <p:ext uri="{BB962C8B-B14F-4D97-AF65-F5344CB8AC3E}">
        <p14:creationId xmlns:p14="http://schemas.microsoft.com/office/powerpoint/2010/main" val="2760631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IN" sz="1400" dirty="0">
                <a:latin typeface="Arial"/>
              </a:rPr>
              <a:t>But, h</a:t>
            </a:r>
            <a:r>
              <a:rPr lang="en-IN" sz="1200" dirty="0">
                <a:latin typeface="Arial"/>
              </a:rPr>
              <a:t>ow can we design chips with more functions? The design engineering population does not double every two years.</a:t>
            </a:r>
            <a:endParaRPr lang="en-IN" dirty="0"/>
          </a:p>
          <a:p>
            <a:pPr>
              <a:lnSpc>
                <a:spcPct val="90000"/>
              </a:lnSpc>
            </a:pPr>
            <a:endParaRPr lang="en-IN" dirty="0"/>
          </a:p>
          <a:p>
            <a:pPr>
              <a:lnSpc>
                <a:spcPct val="90000"/>
              </a:lnSpc>
            </a:pPr>
            <a:r>
              <a:rPr lang="en-IN" sz="1200" dirty="0">
                <a:solidFill>
                  <a:srgbClr val="000000"/>
                </a:solidFill>
                <a:latin typeface="Arial"/>
                <a:ea typeface="MS PGothic"/>
              </a:rPr>
              <a:t>In this figure, the </a:t>
            </a:r>
            <a:r>
              <a:rPr lang="en-IN" sz="1200" i="1" dirty="0">
                <a:solidFill>
                  <a:srgbClr val="000000"/>
                </a:solidFill>
                <a:latin typeface="Arial"/>
                <a:ea typeface="MS PGothic"/>
              </a:rPr>
              <a:t>x</a:t>
            </a:r>
            <a:r>
              <a:rPr lang="en-IN" sz="1200" dirty="0">
                <a:solidFill>
                  <a:srgbClr val="000000"/>
                </a:solidFill>
                <a:latin typeface="Arial"/>
                <a:ea typeface="MS PGothic"/>
              </a:rPr>
              <a:t>-axis shows progression in time, while the </a:t>
            </a:r>
            <a:r>
              <a:rPr lang="en-IN" sz="1200" i="1" dirty="0">
                <a:solidFill>
                  <a:srgbClr val="000000"/>
                </a:solidFill>
                <a:latin typeface="Arial"/>
                <a:ea typeface="MS PGothic"/>
              </a:rPr>
              <a:t>y</a:t>
            </a:r>
            <a:r>
              <a:rPr lang="en-IN" sz="1200" dirty="0">
                <a:solidFill>
                  <a:srgbClr val="000000"/>
                </a:solidFill>
                <a:latin typeface="Arial"/>
                <a:ea typeface="MS PGothic"/>
              </a:rPr>
              <a:t>-axis has two lines: The upper line shows the rate of growth in chip complexity (as measured by the number of transistors per chip), while the lower line captures designer productivity (as measured by the average number of transistors designed by a staff engineer in a month).</a:t>
            </a:r>
            <a:endParaRPr lang="en-IN" dirty="0"/>
          </a:p>
          <a:p>
            <a:pPr>
              <a:lnSpc>
                <a:spcPct val="90000"/>
              </a:lnSpc>
            </a:pPr>
            <a:endParaRPr lang="en-IN" dirty="0"/>
          </a:p>
          <a:p>
            <a:pPr>
              <a:lnSpc>
                <a:spcPct val="90000"/>
              </a:lnSpc>
            </a:pPr>
            <a:r>
              <a:rPr lang="en-IN" sz="1200" dirty="0">
                <a:solidFill>
                  <a:srgbClr val="000000"/>
                </a:solidFill>
                <a:latin typeface="Arial"/>
                <a:ea typeface="MS PGothic"/>
              </a:rPr>
              <a:t>The growth of design complexity outpaces design productivity. </a:t>
            </a:r>
            <a:r>
              <a:rPr lang="en-IN" sz="1400" dirty="0">
                <a:solidFill>
                  <a:srgbClr val="000000"/>
                </a:solidFill>
                <a:latin typeface="Arial"/>
                <a:ea typeface="Arial Unicode MS"/>
              </a:rPr>
              <a:t>This is known as the </a:t>
            </a:r>
            <a:r>
              <a:rPr lang="en-IN" sz="1400" i="1" dirty="0">
                <a:solidFill>
                  <a:srgbClr val="000000"/>
                </a:solidFill>
                <a:latin typeface="Arial"/>
                <a:ea typeface="Arial Unicode MS"/>
              </a:rPr>
              <a:t>design productivity gap.</a:t>
            </a:r>
            <a:endParaRPr lang="en-IN"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6</a:t>
            </a:fld>
            <a:endParaRPr lang="en-US" altLang="en-US" dirty="0"/>
          </a:p>
        </p:txBody>
      </p:sp>
    </p:spTree>
    <p:extLst>
      <p:ext uri="{BB962C8B-B14F-4D97-AF65-F5344CB8AC3E}">
        <p14:creationId xmlns:p14="http://schemas.microsoft.com/office/powerpoint/2010/main" val="366938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ＭＳ Ｐゴシック" charset="0"/>
                <a:cs typeface="ＭＳ Ｐゴシック" charset="0"/>
              </a:rPr>
              <a:t>To bridge the design productivity gap, we need to improve the productivity of IC design engineers in order to speed up the development time of systems. In fact, there exist several strategies to improve the productivity of design engineers, namely,</a:t>
            </a:r>
          </a:p>
          <a:p>
            <a:endParaRPr lang="en-GB" sz="1200" kern="1200" dirty="0">
              <a:solidFill>
                <a:schemeClr val="tx1"/>
              </a:solidFill>
              <a:effectLst/>
              <a:latin typeface="+mn-lt"/>
              <a:ea typeface="ＭＳ Ｐゴシック" charset="0"/>
              <a:cs typeface="ＭＳ Ｐゴシック" charset="0"/>
            </a:endParaRPr>
          </a:p>
          <a:p>
            <a:r>
              <a:rPr lang="en-GB" sz="1200" kern="1200" dirty="0">
                <a:solidFill>
                  <a:schemeClr val="tx1"/>
                </a:solidFill>
                <a:effectLst/>
                <a:latin typeface="+mn-lt"/>
                <a:ea typeface="ＭＳ Ｐゴシック" charset="0"/>
                <a:cs typeface="ＭＳ Ｐゴシック" charset="0"/>
              </a:rPr>
              <a:t>Design reuse: enhance design productivity by increasing the granularity of design library elements from standard cells to complex hardware and software functional blocks (e.g., custom accelerator and processor core).</a:t>
            </a:r>
          </a:p>
          <a:p>
            <a:r>
              <a:rPr lang="en-GB" sz="1200" kern="1200" dirty="0">
                <a:solidFill>
                  <a:schemeClr val="tx1"/>
                </a:solidFill>
                <a:effectLst/>
                <a:latin typeface="+mn-lt"/>
                <a:ea typeface="ＭＳ Ｐゴシック" charset="0"/>
                <a:cs typeface="ＭＳ Ｐゴシック" charset="0"/>
              </a:rPr>
              <a:t> </a:t>
            </a:r>
          </a:p>
          <a:p>
            <a:r>
              <a:rPr lang="en-GB" sz="1200" kern="1200" dirty="0">
                <a:solidFill>
                  <a:schemeClr val="tx1"/>
                </a:solidFill>
                <a:effectLst/>
                <a:latin typeface="+mn-lt"/>
                <a:ea typeface="ＭＳ Ｐゴシック" charset="0"/>
                <a:cs typeface="ＭＳ Ｐゴシック" charset="0"/>
              </a:rPr>
              <a:t>D</a:t>
            </a:r>
            <a:r>
              <a:rPr lang="en-US" sz="1200" kern="1200" dirty="0" err="1">
                <a:solidFill>
                  <a:schemeClr val="tx1"/>
                </a:solidFill>
                <a:effectLst/>
                <a:latin typeface="+mn-lt"/>
                <a:ea typeface="ＭＳ Ｐゴシック" charset="0"/>
                <a:cs typeface="ＭＳ Ｐゴシック" charset="0"/>
              </a:rPr>
              <a:t>esign</a:t>
            </a:r>
            <a:r>
              <a:rPr lang="en-US" sz="1200" kern="1200" dirty="0">
                <a:solidFill>
                  <a:schemeClr val="tx1"/>
                </a:solidFill>
                <a:effectLst/>
                <a:latin typeface="+mn-lt"/>
                <a:ea typeface="ＭＳ Ｐゴシック" charset="0"/>
                <a:cs typeface="ＭＳ Ｐゴシック" charset="0"/>
              </a:rPr>
              <a:t> abstraction allows the partitioning of the design process into a number of stages. At the top system level, the system specifications are decided in order to meet user’s requirements; in addition, at this stage, different architectures of the system are explored. The low-level implementation stages focus on the traditional logic/register transfer level (RTL) and physical design. Such partitioning of the design process helps reduce the time-to-market.</a:t>
            </a:r>
          </a:p>
          <a:p>
            <a:endParaRPr lang="en-GB" sz="1200" kern="1200" dirty="0">
              <a:solidFill>
                <a:schemeClr val="tx1"/>
              </a:solidFill>
              <a:effectLst/>
              <a:latin typeface="+mn-lt"/>
              <a:ea typeface="ＭＳ Ｐゴシック" charset="0"/>
              <a:cs typeface="ＭＳ Ｐゴシック" charset="0"/>
            </a:endParaRPr>
          </a:p>
          <a:p>
            <a:r>
              <a:rPr lang="en-GB" sz="1200" kern="1200" dirty="0">
                <a:solidFill>
                  <a:schemeClr val="tx1"/>
                </a:solidFill>
                <a:effectLst/>
                <a:latin typeface="+mn-lt"/>
                <a:ea typeface="ＭＳ Ｐゴシック" charset="0"/>
                <a:cs typeface="ＭＳ Ｐゴシック" charset="0"/>
              </a:rPr>
              <a:t>Design automation improves design productivity by automating some of the design tasks with the help of IC design tools.</a:t>
            </a:r>
          </a:p>
          <a:p>
            <a:endParaRPr lang="en-GB" sz="1200" kern="1200" dirty="0">
              <a:solidFill>
                <a:schemeClr val="tx1"/>
              </a:solidFill>
              <a:effectLst/>
              <a:latin typeface="+mn-lt"/>
              <a:ea typeface="ＭＳ Ｐゴシック" charset="0"/>
              <a:cs typeface="ＭＳ Ｐゴシック" charset="0"/>
            </a:endParaRPr>
          </a:p>
          <a:p>
            <a:r>
              <a:rPr lang="en-GB" sz="1200" kern="1200" dirty="0">
                <a:solidFill>
                  <a:schemeClr val="tx1"/>
                </a:solidFill>
                <a:effectLst/>
                <a:latin typeface="+mn-lt"/>
                <a:ea typeface="ＭＳ Ｐゴシック" charset="0"/>
                <a:cs typeface="ＭＳ Ｐゴシック" charset="0"/>
              </a:rPr>
              <a:t>Standardized tools and hardware platforms: this is crucial to allow quick prototyping of systems for evaluation and testing. </a:t>
            </a:r>
          </a:p>
          <a:p>
            <a:endParaRPr lang="en-GB" sz="1200" kern="1200" dirty="0">
              <a:solidFill>
                <a:schemeClr val="tx1"/>
              </a:solidFill>
              <a:effectLst/>
              <a:latin typeface="+mn-lt"/>
              <a:ea typeface="ＭＳ Ｐゴシック" charset="0"/>
              <a:cs typeface="ＭＳ Ｐゴシック" charset="0"/>
            </a:endParaRPr>
          </a:p>
          <a:p>
            <a:r>
              <a:rPr lang="en-GB" sz="1200" kern="1200" dirty="0">
                <a:solidFill>
                  <a:schemeClr val="tx1"/>
                </a:solidFill>
                <a:effectLst/>
                <a:latin typeface="+mn-lt"/>
                <a:ea typeface="ＭＳ Ｐゴシック" charset="0"/>
                <a:cs typeface="ＭＳ Ｐゴシック" charset="0"/>
              </a:rPr>
              <a:t>Fast Prototyping: SoC designs can be prototyped on FPGA for quicker verification of hardware, firmware and application software functionalities.</a:t>
            </a:r>
          </a:p>
          <a:p>
            <a:r>
              <a:rPr lang="en-GB" sz="1200" kern="1200" dirty="0">
                <a:solidFill>
                  <a:schemeClr val="tx1"/>
                </a:solidFill>
                <a:effectLst/>
                <a:latin typeface="+mn-lt"/>
                <a:ea typeface="ＭＳ Ｐゴシック" charset="0"/>
                <a:cs typeface="ＭＳ Ｐゴシック" charset="0"/>
              </a:rPr>
              <a:t> </a:t>
            </a: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7</a:t>
            </a:fld>
            <a:endParaRPr lang="en-US" altLang="en-US" dirty="0"/>
          </a:p>
        </p:txBody>
      </p:sp>
    </p:spTree>
    <p:extLst>
      <p:ext uri="{BB962C8B-B14F-4D97-AF65-F5344CB8AC3E}">
        <p14:creationId xmlns:p14="http://schemas.microsoft.com/office/powerpoint/2010/main" val="384160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ＭＳ Ｐゴシック" charset="0"/>
                <a:cs typeface="ＭＳ Ｐゴシック" charset="0"/>
              </a:rPr>
              <a:t>The application of the previous strategies, especially design abstraction, has led to the idea of SoC design framework.</a:t>
            </a:r>
          </a:p>
          <a:p>
            <a:endParaRPr lang="en-GB" sz="1200" kern="1200" dirty="0">
              <a:solidFill>
                <a:schemeClr val="tx1"/>
              </a:solidFill>
              <a:effectLst/>
              <a:latin typeface="+mn-lt"/>
              <a:ea typeface="ＭＳ Ｐゴシック" charset="0"/>
              <a:cs typeface="ＭＳ Ｐゴシック" charset="0"/>
            </a:endParaRPr>
          </a:p>
          <a:p>
            <a:r>
              <a:rPr lang="en-GB" sz="1200" kern="1200" dirty="0">
                <a:solidFill>
                  <a:schemeClr val="tx1"/>
                </a:solidFill>
                <a:effectLst/>
                <a:latin typeface="+mn-lt"/>
                <a:ea typeface="ＭＳ Ｐゴシック" charset="0"/>
                <a:cs typeface="ＭＳ Ｐゴシック" charset="0"/>
              </a:rPr>
              <a:t>What is an SoC?</a:t>
            </a:r>
            <a:r>
              <a:rPr lang="en-GB" sz="1200" kern="1200" baseline="0" dirty="0">
                <a:solidFill>
                  <a:schemeClr val="tx1"/>
                </a:solidFill>
                <a:effectLst/>
                <a:latin typeface="+mn-lt"/>
                <a:ea typeface="ＭＳ Ｐゴシック" charset="0"/>
                <a:cs typeface="ＭＳ Ｐゴシック" charset="0"/>
              </a:rPr>
              <a:t> </a:t>
            </a:r>
            <a:r>
              <a:rPr lang="en-GB" sz="1200" kern="1200" dirty="0">
                <a:solidFill>
                  <a:schemeClr val="tx1"/>
                </a:solidFill>
                <a:effectLst/>
                <a:latin typeface="+mn-lt"/>
                <a:ea typeface="ＭＳ Ｐゴシック" charset="0"/>
                <a:cs typeface="ＭＳ Ｐゴシック" charset="0"/>
              </a:rPr>
              <a:t>It is an integrated circuit designed by combining preexisting blocks (i.e., IPs or cores) to provide full functionality for a specific application such as mobile phones.</a:t>
            </a:r>
            <a:r>
              <a:rPr lang="en-GB" sz="1200" kern="1200" baseline="0" dirty="0">
                <a:solidFill>
                  <a:schemeClr val="tx1"/>
                </a:solidFill>
                <a:effectLst/>
                <a:latin typeface="+mn-lt"/>
                <a:ea typeface="ＭＳ Ｐゴシック" charset="0"/>
                <a:cs typeface="ＭＳ Ｐゴシック" charset="0"/>
              </a:rPr>
              <a:t> </a:t>
            </a:r>
            <a:r>
              <a:rPr lang="en-GB" sz="1200" kern="1200" dirty="0">
                <a:solidFill>
                  <a:schemeClr val="tx1"/>
                </a:solidFill>
                <a:effectLst/>
                <a:latin typeface="+mn-lt"/>
                <a:ea typeface="ＭＳ Ｐゴシック" charset="0"/>
                <a:cs typeface="ＭＳ Ｐゴシック" charset="0"/>
              </a:rPr>
              <a:t>The whole system is integrated on a single chip.</a:t>
            </a:r>
          </a:p>
          <a:p>
            <a:endParaRPr lang="en-GB" sz="1200" kern="1200" dirty="0">
              <a:solidFill>
                <a:schemeClr val="tx1"/>
              </a:solidFill>
              <a:effectLst/>
              <a:latin typeface="+mn-lt"/>
              <a:ea typeface="ＭＳ Ｐゴシック" charset="0"/>
              <a:cs typeface="ＭＳ Ｐゴシック" charset="0"/>
            </a:endParaRPr>
          </a:p>
          <a:p>
            <a:r>
              <a:rPr lang="en-GB" sz="1200" kern="1200" dirty="0">
                <a:solidFill>
                  <a:schemeClr val="tx1"/>
                </a:solidFill>
                <a:effectLst/>
                <a:latin typeface="+mn-lt"/>
                <a:ea typeface="ＭＳ Ｐゴシック" charset="0"/>
                <a:cs typeface="ＭＳ Ｐゴシック" charset="0"/>
              </a:rPr>
              <a:t>The figure above shows an Arm SoC that contains most of the components needed to power a computer.</a:t>
            </a:r>
          </a:p>
          <a:p>
            <a:r>
              <a:rPr lang="en-GB" sz="1200" kern="1200" dirty="0">
                <a:solidFill>
                  <a:schemeClr val="tx1"/>
                </a:solidFill>
                <a:effectLst/>
                <a:latin typeface="+mn-lt"/>
                <a:ea typeface="ＭＳ Ｐゴシック" charset="0"/>
                <a:cs typeface="ＭＳ Ｐゴシック" charset="0"/>
              </a:rPr>
              <a:t> </a:t>
            </a: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8</a:t>
            </a:fld>
            <a:endParaRPr lang="en-US" altLang="en-US" dirty="0"/>
          </a:p>
        </p:txBody>
      </p:sp>
    </p:spTree>
    <p:extLst>
      <p:ext uri="{BB962C8B-B14F-4D97-AF65-F5344CB8AC3E}">
        <p14:creationId xmlns:p14="http://schemas.microsoft.com/office/powerpoint/2010/main" val="2241066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t>The basic components of an SoC include a</a:t>
            </a:r>
            <a:r>
              <a:rPr lang="en-GB" sz="1600" dirty="0"/>
              <a:t> system master, such as a microprocessor or DSP; system peripherals, such as a memory block, timer, or external digital/analogue interfaces; and a system bus that connects master and peripherals together using a specific bus protocol.</a:t>
            </a:r>
          </a:p>
          <a:p>
            <a:pPr lvl="0"/>
            <a:endParaRPr lang="en-GB" sz="16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ＭＳ Ｐゴシック" charset="0"/>
                <a:cs typeface="ＭＳ Ｐゴシック" charset="0"/>
              </a:rPr>
              <a:t>Modern SoCs also have more complicated architectures that may include digital signal processors, crypto cores, dedicated graphic processors, and so on. Therefore, the communication schemes used in these systems need to be more sophisticated than a simple bus. In these cases, the communication scheme consists of multiple buses with bridges or networks on chips. </a:t>
            </a: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9</a:t>
            </a:fld>
            <a:endParaRPr lang="en-US" altLang="en-US" dirty="0"/>
          </a:p>
        </p:txBody>
      </p:sp>
    </p:spTree>
    <p:extLst>
      <p:ext uri="{BB962C8B-B14F-4D97-AF65-F5344CB8AC3E}">
        <p14:creationId xmlns:p14="http://schemas.microsoft.com/office/powerpoint/2010/main" val="4215460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ＭＳ Ｐゴシック" charset="0"/>
                <a:cs typeface="ＭＳ Ｐゴシック" charset="0"/>
              </a:rPr>
              <a:t>A basic Arm-based SoC usually consists of an Arm processor, such as the Cortex-</a:t>
            </a:r>
            <a:r>
              <a:rPr lang="en-GB" sz="1200" kern="1200" dirty="0" err="1">
                <a:solidFill>
                  <a:schemeClr val="tx1"/>
                </a:solidFill>
                <a:effectLst/>
                <a:latin typeface="+mn-lt"/>
                <a:ea typeface="ＭＳ Ｐゴシック" charset="0"/>
                <a:cs typeface="ＭＳ Ｐゴシック" charset="0"/>
              </a:rPr>
              <a:t>M0</a:t>
            </a:r>
            <a:r>
              <a:rPr lang="en-GB" sz="1200" kern="1200" dirty="0">
                <a:solidFill>
                  <a:schemeClr val="tx1"/>
                </a:solidFill>
                <a:effectLst/>
                <a:latin typeface="+mn-lt"/>
                <a:ea typeface="ＭＳ Ｐゴシック" charset="0"/>
                <a:cs typeface="ＭＳ Ｐゴシック" charset="0"/>
              </a:rPr>
              <a:t>; advanced microcontroller bus architecture (AMBA), e.g., AMBA3 or </a:t>
            </a:r>
            <a:r>
              <a:rPr lang="en-GB" sz="1200" kern="1200" dirty="0" err="1">
                <a:solidFill>
                  <a:schemeClr val="tx1"/>
                </a:solidFill>
                <a:effectLst/>
                <a:latin typeface="+mn-lt"/>
                <a:ea typeface="ＭＳ Ｐゴシック" charset="0"/>
                <a:cs typeface="ＭＳ Ｐゴシック" charset="0"/>
              </a:rPr>
              <a:t>AMBA4</a:t>
            </a:r>
            <a:r>
              <a:rPr lang="en-GB" sz="1200" kern="1200" dirty="0">
                <a:solidFill>
                  <a:schemeClr val="tx1"/>
                </a:solidFill>
                <a:effectLst/>
                <a:latin typeface="+mn-lt"/>
                <a:ea typeface="ＭＳ Ｐゴシック" charset="0"/>
                <a:cs typeface="ＭＳ Ｐゴシック" charset="0"/>
              </a:rPr>
              <a:t>; and physical IPs (or peripherals) from Arm or third parties.</a:t>
            </a:r>
          </a:p>
          <a:p>
            <a:endParaRPr lang="en-GB" sz="1200" kern="1200" dirty="0">
              <a:solidFill>
                <a:schemeClr val="tx1"/>
              </a:solidFill>
              <a:effectLst/>
              <a:latin typeface="+mn-lt"/>
              <a:ea typeface="ＭＳ Ｐゴシック" charset="0"/>
              <a:cs typeface="ＭＳ Ｐゴシック" charset="0"/>
            </a:endParaRPr>
          </a:p>
          <a:p>
            <a:r>
              <a:rPr lang="en-GB" sz="1200" kern="1200" dirty="0">
                <a:solidFill>
                  <a:schemeClr val="tx1"/>
                </a:solidFill>
                <a:effectLst/>
                <a:latin typeface="+mn-lt"/>
                <a:ea typeface="ＭＳ Ｐゴシック" charset="0"/>
                <a:cs typeface="ＭＳ Ｐゴシック" charset="0"/>
              </a:rPr>
              <a:t>Additionally, some SoCs may have a more advanced architecture, such as a multi-bus system with a bus bridge, DMA engine, clock and power management, etc.</a:t>
            </a:r>
          </a:p>
          <a:p>
            <a:r>
              <a:rPr lang="en-GB" sz="1200" kern="1200" dirty="0">
                <a:solidFill>
                  <a:schemeClr val="tx1"/>
                </a:solidFill>
                <a:effectLst/>
                <a:latin typeface="+mn-lt"/>
                <a:ea typeface="ＭＳ Ｐゴシック" charset="0"/>
                <a:cs typeface="ＭＳ Ｐゴシック" charset="0"/>
              </a:rPr>
              <a:t> </a:t>
            </a:r>
          </a:p>
          <a:p>
            <a:endParaRPr lang="en-GB"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10</a:t>
            </a:fld>
            <a:endParaRPr lang="en-US" altLang="en-US" dirty="0"/>
          </a:p>
        </p:txBody>
      </p:sp>
    </p:spTree>
    <p:extLst>
      <p:ext uri="{BB962C8B-B14F-4D97-AF65-F5344CB8AC3E}">
        <p14:creationId xmlns:p14="http://schemas.microsoft.com/office/powerpoint/2010/main" val="1949059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ＭＳ Ｐゴシック" charset="0"/>
                <a:cs typeface="ＭＳ Ｐゴシック" charset="0"/>
              </a:rPr>
              <a:t>Compared to conventional systems on boards, the integration of a whole system on a single chip provides numerous advantages, namely:</a:t>
            </a:r>
          </a:p>
          <a:p>
            <a:pPr marL="0" indent="0">
              <a:buFont typeface="Arial" panose="020B0604020202020204" pitchFamily="34" charset="0"/>
              <a:buNone/>
            </a:pPr>
            <a:endParaRPr lang="en-GB" sz="1200" kern="1200" dirty="0">
              <a:solidFill>
                <a:schemeClr val="tx1"/>
              </a:solidFill>
              <a:effectLst/>
              <a:latin typeface="+mn-lt"/>
              <a:ea typeface="ＭＳ Ｐゴシック" charset="0"/>
              <a:cs typeface="ＭＳ Ｐゴシック" charset="0"/>
            </a:endParaRPr>
          </a:p>
          <a:p>
            <a:pPr marL="0" indent="0">
              <a:buFont typeface="Arial" panose="020B0604020202020204" pitchFamily="34" charset="0"/>
              <a:buNone/>
            </a:pPr>
            <a:r>
              <a:rPr lang="en-GB" sz="1200" kern="1200" dirty="0">
                <a:solidFill>
                  <a:schemeClr val="tx1"/>
                </a:solidFill>
                <a:effectLst/>
                <a:latin typeface="+mn-lt"/>
                <a:ea typeface="ＭＳ Ｐゴシック" charset="0"/>
                <a:cs typeface="ＭＳ Ｐゴシック" charset="0"/>
              </a:rPr>
              <a:t>Higher performance: the dense integration of system blocks on the same chip will reduce the length of wires needed to connect them together; this, in turn, reduces wire propagation delay, hence improving the whole system performance. </a:t>
            </a:r>
          </a:p>
          <a:p>
            <a:pPr marL="0" indent="0">
              <a:buFont typeface="Arial" panose="020B0604020202020204" pitchFamily="34" charset="0"/>
              <a:buNone/>
            </a:pPr>
            <a:endParaRPr lang="en-GB" sz="1200" kern="1200" dirty="0">
              <a:solidFill>
                <a:schemeClr val="tx1"/>
              </a:solidFill>
              <a:effectLst/>
              <a:latin typeface="+mn-lt"/>
              <a:ea typeface="ＭＳ Ｐゴシック" charset="0"/>
              <a:cs typeface="ＭＳ Ｐゴシック" charset="0"/>
            </a:endParaRPr>
          </a:p>
          <a:p>
            <a:pPr marL="0" indent="0">
              <a:buFont typeface="Arial" panose="020B0604020202020204" pitchFamily="34" charset="0"/>
              <a:buNone/>
            </a:pPr>
            <a:r>
              <a:rPr lang="en-GB" sz="1200" kern="1200" dirty="0">
                <a:solidFill>
                  <a:schemeClr val="tx1"/>
                </a:solidFill>
                <a:effectLst/>
                <a:latin typeface="+mn-lt"/>
                <a:ea typeface="ＭＳ Ｐゴシック" charset="0"/>
                <a:cs typeface="ＭＳ Ｐゴシック" charset="0"/>
              </a:rPr>
              <a:t>Power efficiency: this is achieved because the voltage required for SoCs is (typically &lt;2.0 volts) lower compared with external chip voltage (typically &gt;3.0 volts) needed for systems on boards. Another reason for power efficiency is the fact that intra-chip wires have less capacitance than inter-chips wires. </a:t>
            </a:r>
          </a:p>
          <a:p>
            <a:pPr marL="0" indent="0">
              <a:buFont typeface="Arial" panose="020B0604020202020204" pitchFamily="34" charset="0"/>
              <a:buNone/>
            </a:pPr>
            <a:endParaRPr lang="en-GB" sz="1200" kern="1200" dirty="0">
              <a:solidFill>
                <a:schemeClr val="tx1"/>
              </a:solidFill>
              <a:effectLst/>
              <a:latin typeface="+mn-lt"/>
              <a:ea typeface="ＭＳ Ｐゴシック" charset="0"/>
              <a:cs typeface="ＭＳ Ｐゴシック" charset="0"/>
            </a:endParaRPr>
          </a:p>
          <a:p>
            <a:pPr marL="0" indent="0">
              <a:buFont typeface="Arial" panose="020B0604020202020204" pitchFamily="34" charset="0"/>
              <a:buNone/>
            </a:pPr>
            <a:r>
              <a:rPr lang="en-GB" sz="1200" kern="1200" dirty="0">
                <a:solidFill>
                  <a:schemeClr val="tx1"/>
                </a:solidFill>
                <a:effectLst/>
                <a:latin typeface="+mn-lt"/>
                <a:ea typeface="ＭＳ Ｐゴシック" charset="0"/>
                <a:cs typeface="ＭＳ Ｐゴシック" charset="0"/>
              </a:rPr>
              <a:t>Lighter footprint: the device size and weight is reduced as all system blocks are integrated on the same chip.</a:t>
            </a:r>
          </a:p>
          <a:p>
            <a:pPr marL="0" indent="0">
              <a:buFont typeface="Arial" panose="020B0604020202020204" pitchFamily="34" charset="0"/>
              <a:buNone/>
            </a:pPr>
            <a:endParaRPr lang="en-GB" sz="1200" kern="1200" dirty="0">
              <a:solidFill>
                <a:schemeClr val="tx1"/>
              </a:solidFill>
              <a:effectLst/>
              <a:latin typeface="+mn-lt"/>
              <a:ea typeface="ＭＳ Ｐゴシック" charset="0"/>
              <a:cs typeface="ＭＳ Ｐゴシック" charset="0"/>
            </a:endParaRPr>
          </a:p>
          <a:p>
            <a:pPr marL="0" indent="0">
              <a:buFont typeface="Arial" panose="020B0604020202020204" pitchFamily="34" charset="0"/>
              <a:buNone/>
            </a:pPr>
            <a:r>
              <a:rPr lang="en-GB" sz="1200" kern="1200" dirty="0">
                <a:solidFill>
                  <a:schemeClr val="tx1"/>
                </a:solidFill>
                <a:effectLst/>
                <a:latin typeface="+mn-lt"/>
                <a:ea typeface="ＭＳ Ｐゴシック" charset="0"/>
                <a:cs typeface="ＭＳ Ｐゴシック" charset="0"/>
              </a:rPr>
              <a:t>Higher reliability: this is mainly due to the fact that all system clocks are encapsulated in a single chip package and therefore better protected against interference and noise from the external world.</a:t>
            </a:r>
          </a:p>
          <a:p>
            <a:pPr marL="0" indent="0">
              <a:buFont typeface="Arial" panose="020B0604020202020204" pitchFamily="34" charset="0"/>
              <a:buNone/>
            </a:pPr>
            <a:endParaRPr lang="en-GB" sz="1200" kern="1200" dirty="0">
              <a:solidFill>
                <a:schemeClr val="tx1"/>
              </a:solidFill>
              <a:effectLst/>
              <a:latin typeface="+mn-lt"/>
              <a:ea typeface="ＭＳ Ｐゴシック" charset="0"/>
              <a:cs typeface="ＭＳ Ｐゴシック" charset="0"/>
            </a:endParaRPr>
          </a:p>
          <a:p>
            <a:pPr marL="0" indent="0">
              <a:buFont typeface="Arial" panose="020B0604020202020204" pitchFamily="34" charset="0"/>
              <a:buNone/>
            </a:pPr>
            <a:r>
              <a:rPr lang="en-GB" sz="1200" kern="1200" dirty="0">
                <a:solidFill>
                  <a:schemeClr val="tx1"/>
                </a:solidFill>
                <a:effectLst/>
                <a:latin typeface="+mn-lt"/>
                <a:ea typeface="ＭＳ Ｐゴシック" charset="0"/>
                <a:cs typeface="ＭＳ Ｐゴシック" charset="0"/>
              </a:rPr>
              <a:t>Low cost: the cost per unit is reduced since a single chip design can be fabricated in large volumes.</a:t>
            </a:r>
          </a:p>
          <a:p>
            <a:pPr marL="0" indent="0">
              <a:buFont typeface="Arial" panose="020B0604020202020204" pitchFamily="34" charset="0"/>
              <a:buNone/>
            </a:pPr>
            <a:endParaRPr lang="en-GB" sz="1200" kern="1200" dirty="0">
              <a:solidFill>
                <a:schemeClr val="tx1"/>
              </a:solidFill>
              <a:effectLst/>
              <a:latin typeface="+mn-lt"/>
              <a:ea typeface="ＭＳ Ｐゴシック" charset="0"/>
              <a:cs typeface="ＭＳ Ｐゴシック" charset="0"/>
            </a:endParaRPr>
          </a:p>
          <a:p>
            <a:endParaRPr lang="en-GB" sz="1800" dirty="0"/>
          </a:p>
          <a:p>
            <a:endParaRPr lang="en-IN"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11</a:t>
            </a:fld>
            <a:endParaRPr lang="en-US" altLang="en-US" dirty="0"/>
          </a:p>
        </p:txBody>
      </p:sp>
    </p:spTree>
    <p:extLst>
      <p:ext uri="{BB962C8B-B14F-4D97-AF65-F5344CB8AC3E}">
        <p14:creationId xmlns:p14="http://schemas.microsoft.com/office/powerpoint/2010/main" val="38732071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7.jpe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3296094" y="1563688"/>
            <a:ext cx="8043420" cy="1555750"/>
          </a:xfrm>
        </p:spPr>
        <p:txBody>
          <a:bodyPr wrap="square" numCol="1" compatLnSpc="1">
            <a:prstTxWarp prst="textNoShape">
              <a:avLst/>
            </a:prstTxWarp>
          </a:bodyPr>
          <a:lstStyle/>
          <a:p>
            <a:pPr>
              <a:defRPr/>
            </a:pPr>
            <a:r>
              <a:rPr lang="en-GB" sz="6000" dirty="0"/>
              <a:t>Introduction to </a:t>
            </a:r>
            <a:br>
              <a:rPr lang="en-GB" sz="6000" dirty="0"/>
            </a:br>
            <a:r>
              <a:rPr lang="en-GB" sz="6000" dirty="0"/>
              <a:t>Arm-based </a:t>
            </a:r>
            <a:br>
              <a:rPr lang="en-GB" sz="6000" dirty="0"/>
            </a:br>
            <a:r>
              <a:rPr lang="en-GB" sz="6000" dirty="0"/>
              <a:t>System-on-Chip Design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Example Arm-based SoC</a:t>
            </a:r>
            <a:endParaRPr lang="en-US" dirty="0"/>
          </a:p>
        </p:txBody>
      </p:sp>
      <p:sp>
        <p:nvSpPr>
          <p:cNvPr id="7" name="Rectangle 6">
            <a:extLst>
              <a:ext uri="{FF2B5EF4-FFF2-40B4-BE49-F238E27FC236}">
                <a16:creationId xmlns:a16="http://schemas.microsoft.com/office/drawing/2014/main" id="{D1D4A710-BCB7-47DA-88DB-E0A9CDBD4436}"/>
              </a:ext>
            </a:extLst>
          </p:cNvPr>
          <p:cNvSpPr/>
          <p:nvPr/>
        </p:nvSpPr>
        <p:spPr bwMode="auto">
          <a:xfrm>
            <a:off x="689765" y="1812133"/>
            <a:ext cx="10500913" cy="3055937"/>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dirty="0"/>
          </a:p>
        </p:txBody>
      </p:sp>
      <p:sp>
        <p:nvSpPr>
          <p:cNvPr id="8" name="Rectangle 7">
            <a:extLst>
              <a:ext uri="{FF2B5EF4-FFF2-40B4-BE49-F238E27FC236}">
                <a16:creationId xmlns:a16="http://schemas.microsoft.com/office/drawing/2014/main" id="{16C40F7D-8B7C-451C-AC88-92DA295A88FF}"/>
              </a:ext>
            </a:extLst>
          </p:cNvPr>
          <p:cNvSpPr/>
          <p:nvPr/>
        </p:nvSpPr>
        <p:spPr bwMode="auto">
          <a:xfrm>
            <a:off x="7881504" y="3577433"/>
            <a:ext cx="1567838" cy="193675"/>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sz="1000" dirty="0"/>
          </a:p>
        </p:txBody>
      </p:sp>
      <p:sp>
        <p:nvSpPr>
          <p:cNvPr id="9" name="Rectangle 8">
            <a:extLst>
              <a:ext uri="{FF2B5EF4-FFF2-40B4-BE49-F238E27FC236}">
                <a16:creationId xmlns:a16="http://schemas.microsoft.com/office/drawing/2014/main" id="{D4457C9C-96C0-483C-A148-DE88AACEEC7B}"/>
              </a:ext>
            </a:extLst>
          </p:cNvPr>
          <p:cNvSpPr/>
          <p:nvPr/>
        </p:nvSpPr>
        <p:spPr bwMode="auto">
          <a:xfrm>
            <a:off x="926740" y="4026695"/>
            <a:ext cx="1034645"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System</a:t>
            </a:r>
          </a:p>
          <a:p>
            <a:pPr algn="ctr">
              <a:defRPr/>
            </a:pPr>
            <a:r>
              <a:rPr lang="en-GB" sz="1200" b="0" dirty="0"/>
              <a:t>Control</a:t>
            </a:r>
          </a:p>
        </p:txBody>
      </p:sp>
      <p:sp>
        <p:nvSpPr>
          <p:cNvPr id="10" name="Down Arrow 73">
            <a:extLst>
              <a:ext uri="{FF2B5EF4-FFF2-40B4-BE49-F238E27FC236}">
                <a16:creationId xmlns:a16="http://schemas.microsoft.com/office/drawing/2014/main" id="{C5550425-0381-4832-8235-BD2C52354E5D}"/>
              </a:ext>
            </a:extLst>
          </p:cNvPr>
          <p:cNvSpPr/>
          <p:nvPr/>
        </p:nvSpPr>
        <p:spPr bwMode="auto">
          <a:xfrm>
            <a:off x="6097852" y="2645570"/>
            <a:ext cx="404125" cy="373063"/>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11" name="Down Arrow 74">
            <a:extLst>
              <a:ext uri="{FF2B5EF4-FFF2-40B4-BE49-F238E27FC236}">
                <a16:creationId xmlns:a16="http://schemas.microsoft.com/office/drawing/2014/main" id="{3D07300E-D382-4CC0-8F11-8A372FC99CB8}"/>
              </a:ext>
            </a:extLst>
          </p:cNvPr>
          <p:cNvSpPr/>
          <p:nvPr/>
        </p:nvSpPr>
        <p:spPr bwMode="auto">
          <a:xfrm>
            <a:off x="1220841" y="3644107"/>
            <a:ext cx="404126"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12" name="Rectangle 11">
            <a:extLst>
              <a:ext uri="{FF2B5EF4-FFF2-40B4-BE49-F238E27FC236}">
                <a16:creationId xmlns:a16="http://schemas.microsoft.com/office/drawing/2014/main" id="{C3A0992B-3977-4340-A2EE-AFD5E77A299D}"/>
              </a:ext>
            </a:extLst>
          </p:cNvPr>
          <p:cNvSpPr/>
          <p:nvPr/>
        </p:nvSpPr>
        <p:spPr bwMode="auto">
          <a:xfrm>
            <a:off x="2141232" y="4026695"/>
            <a:ext cx="1036762"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ROM</a:t>
            </a:r>
          </a:p>
        </p:txBody>
      </p:sp>
      <p:sp>
        <p:nvSpPr>
          <p:cNvPr id="13" name="Down Arrow 76">
            <a:extLst>
              <a:ext uri="{FF2B5EF4-FFF2-40B4-BE49-F238E27FC236}">
                <a16:creationId xmlns:a16="http://schemas.microsoft.com/office/drawing/2014/main" id="{474EF38E-8B99-4F5E-A7DF-DCD31C9744D1}"/>
              </a:ext>
            </a:extLst>
          </p:cNvPr>
          <p:cNvSpPr/>
          <p:nvPr/>
        </p:nvSpPr>
        <p:spPr bwMode="auto">
          <a:xfrm>
            <a:off x="2437449" y="3644107"/>
            <a:ext cx="404125"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14" name="Rectangle 13">
            <a:extLst>
              <a:ext uri="{FF2B5EF4-FFF2-40B4-BE49-F238E27FC236}">
                <a16:creationId xmlns:a16="http://schemas.microsoft.com/office/drawing/2014/main" id="{2F11CD7B-1F52-41D5-A50F-27B9E621ADAD}"/>
              </a:ext>
            </a:extLst>
          </p:cNvPr>
          <p:cNvSpPr/>
          <p:nvPr/>
        </p:nvSpPr>
        <p:spPr bwMode="auto">
          <a:xfrm>
            <a:off x="3355724" y="4026695"/>
            <a:ext cx="1036762"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Boot</a:t>
            </a:r>
          </a:p>
          <a:p>
            <a:pPr algn="ctr">
              <a:defRPr/>
            </a:pPr>
            <a:r>
              <a:rPr lang="en-GB" sz="1200" b="0" dirty="0"/>
              <a:t>ROM</a:t>
            </a:r>
          </a:p>
        </p:txBody>
      </p:sp>
      <p:sp>
        <p:nvSpPr>
          <p:cNvPr id="15" name="Down Arrow 78">
            <a:extLst>
              <a:ext uri="{FF2B5EF4-FFF2-40B4-BE49-F238E27FC236}">
                <a16:creationId xmlns:a16="http://schemas.microsoft.com/office/drawing/2014/main" id="{B5918337-2A2A-4554-A821-44647961A89E}"/>
              </a:ext>
            </a:extLst>
          </p:cNvPr>
          <p:cNvSpPr/>
          <p:nvPr/>
        </p:nvSpPr>
        <p:spPr bwMode="auto">
          <a:xfrm>
            <a:off x="3649825" y="3644107"/>
            <a:ext cx="404126"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16" name="Rectangle 15">
            <a:extLst>
              <a:ext uri="{FF2B5EF4-FFF2-40B4-BE49-F238E27FC236}">
                <a16:creationId xmlns:a16="http://schemas.microsoft.com/office/drawing/2014/main" id="{1FA6DE47-CFE4-413F-98F4-BD7417C04E31}"/>
              </a:ext>
            </a:extLst>
          </p:cNvPr>
          <p:cNvSpPr/>
          <p:nvPr/>
        </p:nvSpPr>
        <p:spPr bwMode="auto">
          <a:xfrm>
            <a:off x="4553289" y="4026695"/>
            <a:ext cx="1036762"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RAM</a:t>
            </a:r>
          </a:p>
        </p:txBody>
      </p:sp>
      <p:sp>
        <p:nvSpPr>
          <p:cNvPr id="17" name="Down Arrow 80">
            <a:extLst>
              <a:ext uri="{FF2B5EF4-FFF2-40B4-BE49-F238E27FC236}">
                <a16:creationId xmlns:a16="http://schemas.microsoft.com/office/drawing/2014/main" id="{AEAEFF4B-6458-4D49-9E38-D7F80DE034EA}"/>
              </a:ext>
            </a:extLst>
          </p:cNvPr>
          <p:cNvSpPr/>
          <p:nvPr/>
        </p:nvSpPr>
        <p:spPr bwMode="auto">
          <a:xfrm>
            <a:off x="4849506" y="3644107"/>
            <a:ext cx="404125"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18" name="Rectangle 17">
            <a:extLst>
              <a:ext uri="{FF2B5EF4-FFF2-40B4-BE49-F238E27FC236}">
                <a16:creationId xmlns:a16="http://schemas.microsoft.com/office/drawing/2014/main" id="{08537CCA-6D77-4EE0-B13B-BF0565CF7B26}"/>
              </a:ext>
            </a:extLst>
          </p:cNvPr>
          <p:cNvSpPr/>
          <p:nvPr/>
        </p:nvSpPr>
        <p:spPr bwMode="auto">
          <a:xfrm>
            <a:off x="5772013" y="4026695"/>
            <a:ext cx="1036762"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ROM</a:t>
            </a:r>
          </a:p>
          <a:p>
            <a:pPr algn="ctr">
              <a:defRPr/>
            </a:pPr>
            <a:r>
              <a:rPr lang="en-GB" sz="1200" b="0" dirty="0"/>
              <a:t>Table</a:t>
            </a:r>
          </a:p>
        </p:txBody>
      </p:sp>
      <p:sp>
        <p:nvSpPr>
          <p:cNvPr id="19" name="Down Arrow 82">
            <a:extLst>
              <a:ext uri="{FF2B5EF4-FFF2-40B4-BE49-F238E27FC236}">
                <a16:creationId xmlns:a16="http://schemas.microsoft.com/office/drawing/2014/main" id="{DBB383CD-2F6A-4083-95BB-3B1921CDE8C6}"/>
              </a:ext>
            </a:extLst>
          </p:cNvPr>
          <p:cNvSpPr/>
          <p:nvPr/>
        </p:nvSpPr>
        <p:spPr bwMode="auto">
          <a:xfrm>
            <a:off x="6068230" y="3644107"/>
            <a:ext cx="404125"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20" name="Rectangle 19">
            <a:extLst>
              <a:ext uri="{FF2B5EF4-FFF2-40B4-BE49-F238E27FC236}">
                <a16:creationId xmlns:a16="http://schemas.microsoft.com/office/drawing/2014/main" id="{80C25B93-053A-497B-BAFA-D0285708142C}"/>
              </a:ext>
            </a:extLst>
          </p:cNvPr>
          <p:cNvSpPr/>
          <p:nvPr/>
        </p:nvSpPr>
        <p:spPr bwMode="auto">
          <a:xfrm>
            <a:off x="6990737" y="4026695"/>
            <a:ext cx="1036762"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AHB</a:t>
            </a:r>
          </a:p>
          <a:p>
            <a:pPr algn="ctr">
              <a:defRPr/>
            </a:pPr>
            <a:r>
              <a:rPr lang="en-GB" sz="1200" b="0" dirty="0"/>
              <a:t>Peripheral</a:t>
            </a:r>
          </a:p>
        </p:txBody>
      </p:sp>
      <p:sp>
        <p:nvSpPr>
          <p:cNvPr id="21" name="Down Arrow 84">
            <a:extLst>
              <a:ext uri="{FF2B5EF4-FFF2-40B4-BE49-F238E27FC236}">
                <a16:creationId xmlns:a16="http://schemas.microsoft.com/office/drawing/2014/main" id="{1325AC45-1FE6-4DDE-BD68-D981E5331C6F}"/>
              </a:ext>
            </a:extLst>
          </p:cNvPr>
          <p:cNvSpPr/>
          <p:nvPr/>
        </p:nvSpPr>
        <p:spPr bwMode="auto">
          <a:xfrm>
            <a:off x="7286954" y="3644107"/>
            <a:ext cx="404125"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22" name="Down Arrow 88">
            <a:extLst>
              <a:ext uri="{FF2B5EF4-FFF2-40B4-BE49-F238E27FC236}">
                <a16:creationId xmlns:a16="http://schemas.microsoft.com/office/drawing/2014/main" id="{8CE80474-8ACE-4292-BAE9-D785969558C4}"/>
              </a:ext>
            </a:extLst>
          </p:cNvPr>
          <p:cNvSpPr/>
          <p:nvPr/>
        </p:nvSpPr>
        <p:spPr bwMode="auto">
          <a:xfrm rot="16200000">
            <a:off x="9538942" y="3938157"/>
            <a:ext cx="303213" cy="499338"/>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23" name="Rectangle 22">
            <a:extLst>
              <a:ext uri="{FF2B5EF4-FFF2-40B4-BE49-F238E27FC236}">
                <a16:creationId xmlns:a16="http://schemas.microsoft.com/office/drawing/2014/main" id="{9E172839-7DC6-4BBD-A91F-7B5BE670739B}"/>
              </a:ext>
            </a:extLst>
          </p:cNvPr>
          <p:cNvSpPr/>
          <p:nvPr/>
        </p:nvSpPr>
        <p:spPr bwMode="auto">
          <a:xfrm>
            <a:off x="9940218" y="4026695"/>
            <a:ext cx="1036762" cy="403225"/>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APB</a:t>
            </a:r>
          </a:p>
          <a:p>
            <a:pPr algn="ctr">
              <a:defRPr/>
            </a:pPr>
            <a:r>
              <a:rPr lang="en-GB" sz="1200" b="0" dirty="0"/>
              <a:t>Peripheral</a:t>
            </a:r>
          </a:p>
        </p:txBody>
      </p:sp>
      <p:sp>
        <p:nvSpPr>
          <p:cNvPr id="24" name="Down Arrow 90">
            <a:extLst>
              <a:ext uri="{FF2B5EF4-FFF2-40B4-BE49-F238E27FC236}">
                <a16:creationId xmlns:a16="http://schemas.microsoft.com/office/drawing/2014/main" id="{6068DDAF-C4D4-40C5-93EC-FFA5DDC86A9E}"/>
              </a:ext>
            </a:extLst>
          </p:cNvPr>
          <p:cNvSpPr/>
          <p:nvPr/>
        </p:nvSpPr>
        <p:spPr bwMode="auto">
          <a:xfrm rot="16200000">
            <a:off x="9538942" y="3349194"/>
            <a:ext cx="303212" cy="499338"/>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25" name="Rectangle 24">
            <a:extLst>
              <a:ext uri="{FF2B5EF4-FFF2-40B4-BE49-F238E27FC236}">
                <a16:creationId xmlns:a16="http://schemas.microsoft.com/office/drawing/2014/main" id="{1BFD4CAA-5087-437A-A644-AC455725EDA6}"/>
              </a:ext>
            </a:extLst>
          </p:cNvPr>
          <p:cNvSpPr/>
          <p:nvPr/>
        </p:nvSpPr>
        <p:spPr bwMode="auto">
          <a:xfrm>
            <a:off x="9940218" y="3439319"/>
            <a:ext cx="1036762" cy="4016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a:t>
            </a:r>
          </a:p>
        </p:txBody>
      </p:sp>
      <p:sp>
        <p:nvSpPr>
          <p:cNvPr id="26" name="Down Arrow 92">
            <a:extLst>
              <a:ext uri="{FF2B5EF4-FFF2-40B4-BE49-F238E27FC236}">
                <a16:creationId xmlns:a16="http://schemas.microsoft.com/office/drawing/2014/main" id="{C1C1C71D-D3AA-41CF-80AA-F1BECA449358}"/>
              </a:ext>
            </a:extLst>
          </p:cNvPr>
          <p:cNvSpPr/>
          <p:nvPr/>
        </p:nvSpPr>
        <p:spPr bwMode="auto">
          <a:xfrm rot="16200000">
            <a:off x="9538942" y="2718957"/>
            <a:ext cx="303213" cy="499338"/>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27" name="Rectangle 26">
            <a:extLst>
              <a:ext uri="{FF2B5EF4-FFF2-40B4-BE49-F238E27FC236}">
                <a16:creationId xmlns:a16="http://schemas.microsoft.com/office/drawing/2014/main" id="{74461582-C825-4B33-9675-ADA6153B093E}"/>
              </a:ext>
            </a:extLst>
          </p:cNvPr>
          <p:cNvSpPr/>
          <p:nvPr/>
        </p:nvSpPr>
        <p:spPr bwMode="auto">
          <a:xfrm>
            <a:off x="9940218" y="2807495"/>
            <a:ext cx="1036762" cy="403225"/>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Timers</a:t>
            </a:r>
          </a:p>
        </p:txBody>
      </p:sp>
      <p:sp>
        <p:nvSpPr>
          <p:cNvPr id="28" name="Down Arrow 94">
            <a:extLst>
              <a:ext uri="{FF2B5EF4-FFF2-40B4-BE49-F238E27FC236}">
                <a16:creationId xmlns:a16="http://schemas.microsoft.com/office/drawing/2014/main" id="{33ADF7B3-47E9-4E12-A808-9A77B232DD0F}"/>
              </a:ext>
            </a:extLst>
          </p:cNvPr>
          <p:cNvSpPr/>
          <p:nvPr/>
        </p:nvSpPr>
        <p:spPr bwMode="auto">
          <a:xfrm rot="16200000">
            <a:off x="9538942" y="2126819"/>
            <a:ext cx="303212" cy="499338"/>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29" name="Rectangle 28">
            <a:extLst>
              <a:ext uri="{FF2B5EF4-FFF2-40B4-BE49-F238E27FC236}">
                <a16:creationId xmlns:a16="http://schemas.microsoft.com/office/drawing/2014/main" id="{CB876D7D-0FCB-4CA9-A57A-A800B5D8FF75}"/>
              </a:ext>
            </a:extLst>
          </p:cNvPr>
          <p:cNvSpPr/>
          <p:nvPr/>
        </p:nvSpPr>
        <p:spPr bwMode="auto">
          <a:xfrm>
            <a:off x="9940218" y="2216945"/>
            <a:ext cx="1036762" cy="403225"/>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Watchdog</a:t>
            </a:r>
          </a:p>
        </p:txBody>
      </p:sp>
      <p:sp>
        <p:nvSpPr>
          <p:cNvPr id="30" name="Rectangle 29">
            <a:extLst>
              <a:ext uri="{FF2B5EF4-FFF2-40B4-BE49-F238E27FC236}">
                <a16:creationId xmlns:a16="http://schemas.microsoft.com/office/drawing/2014/main" id="{863E91C3-1798-4350-A156-C220FEFBF268}"/>
              </a:ext>
            </a:extLst>
          </p:cNvPr>
          <p:cNvSpPr/>
          <p:nvPr/>
        </p:nvSpPr>
        <p:spPr bwMode="auto">
          <a:xfrm rot="16200000">
            <a:off x="8460862" y="3155736"/>
            <a:ext cx="1962150" cy="256016"/>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r>
              <a:rPr lang="en-GB" sz="1200" b="0" dirty="0"/>
              <a:t> APB Bus</a:t>
            </a:r>
          </a:p>
        </p:txBody>
      </p:sp>
      <p:sp>
        <p:nvSpPr>
          <p:cNvPr id="31" name="Rectangle 30">
            <a:extLst>
              <a:ext uri="{FF2B5EF4-FFF2-40B4-BE49-F238E27FC236}">
                <a16:creationId xmlns:a16="http://schemas.microsoft.com/office/drawing/2014/main" id="{0C040CF3-E33F-4EEA-9DF5-35A7DDD15B5C}"/>
              </a:ext>
            </a:extLst>
          </p:cNvPr>
          <p:cNvSpPr/>
          <p:nvPr/>
        </p:nvSpPr>
        <p:spPr bwMode="auto">
          <a:xfrm>
            <a:off x="5253632" y="2645569"/>
            <a:ext cx="1047341" cy="171450"/>
          </a:xfrm>
          <a:prstGeom prst="rect">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sz="1200" b="0" dirty="0"/>
          </a:p>
        </p:txBody>
      </p:sp>
      <p:sp>
        <p:nvSpPr>
          <p:cNvPr id="32" name="Down Arrow 97">
            <a:extLst>
              <a:ext uri="{FF2B5EF4-FFF2-40B4-BE49-F238E27FC236}">
                <a16:creationId xmlns:a16="http://schemas.microsoft.com/office/drawing/2014/main" id="{D87E372A-D78C-4DA1-AD1C-0FEF668A24D9}"/>
              </a:ext>
            </a:extLst>
          </p:cNvPr>
          <p:cNvSpPr/>
          <p:nvPr/>
        </p:nvSpPr>
        <p:spPr bwMode="auto">
          <a:xfrm>
            <a:off x="6612001" y="2645570"/>
            <a:ext cx="404126" cy="373063"/>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33" name="Rectangle 32">
            <a:extLst>
              <a:ext uri="{FF2B5EF4-FFF2-40B4-BE49-F238E27FC236}">
                <a16:creationId xmlns:a16="http://schemas.microsoft.com/office/drawing/2014/main" id="{0A4D3049-B3F8-45E4-9EB2-0B3046C6BF9D}"/>
              </a:ext>
            </a:extLst>
          </p:cNvPr>
          <p:cNvSpPr/>
          <p:nvPr/>
        </p:nvSpPr>
        <p:spPr bwMode="auto">
          <a:xfrm>
            <a:off x="6813007" y="2645570"/>
            <a:ext cx="1620733" cy="161925"/>
          </a:xfrm>
          <a:prstGeom prst="rect">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sz="1200" b="0" dirty="0"/>
          </a:p>
        </p:txBody>
      </p:sp>
      <p:sp>
        <p:nvSpPr>
          <p:cNvPr id="34" name="Rectangle 33">
            <a:extLst>
              <a:ext uri="{FF2B5EF4-FFF2-40B4-BE49-F238E27FC236}">
                <a16:creationId xmlns:a16="http://schemas.microsoft.com/office/drawing/2014/main" id="{775392A2-67D1-4F19-9EB7-8EAEF1B84DDB}"/>
              </a:ext>
            </a:extLst>
          </p:cNvPr>
          <p:cNvSpPr/>
          <p:nvPr/>
        </p:nvSpPr>
        <p:spPr bwMode="auto">
          <a:xfrm>
            <a:off x="7619141" y="2523333"/>
            <a:ext cx="1368949" cy="40322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DMA</a:t>
            </a:r>
          </a:p>
        </p:txBody>
      </p:sp>
      <p:sp>
        <p:nvSpPr>
          <p:cNvPr id="35" name="Down Arrow 100">
            <a:extLst>
              <a:ext uri="{FF2B5EF4-FFF2-40B4-BE49-F238E27FC236}">
                <a16:creationId xmlns:a16="http://schemas.microsoft.com/office/drawing/2014/main" id="{CDFE5EC1-1E61-4351-95AA-7D0A32E797FF}"/>
              </a:ext>
            </a:extLst>
          </p:cNvPr>
          <p:cNvSpPr/>
          <p:nvPr/>
        </p:nvSpPr>
        <p:spPr bwMode="auto">
          <a:xfrm rot="5400000">
            <a:off x="9099906" y="2477127"/>
            <a:ext cx="303212" cy="497223"/>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36" name="Down Arrow 101">
            <a:extLst>
              <a:ext uri="{FF2B5EF4-FFF2-40B4-BE49-F238E27FC236}">
                <a16:creationId xmlns:a16="http://schemas.microsoft.com/office/drawing/2014/main" id="{172F3F2E-4249-4D9E-BC52-DFCA76A7193E}"/>
              </a:ext>
            </a:extLst>
          </p:cNvPr>
          <p:cNvSpPr/>
          <p:nvPr/>
        </p:nvSpPr>
        <p:spPr bwMode="auto">
          <a:xfrm>
            <a:off x="6298857" y="3210720"/>
            <a:ext cx="404126" cy="373063"/>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37" name="Flowchart: Manual Operation 36">
            <a:extLst>
              <a:ext uri="{FF2B5EF4-FFF2-40B4-BE49-F238E27FC236}">
                <a16:creationId xmlns:a16="http://schemas.microsoft.com/office/drawing/2014/main" id="{37CF1F26-E1B6-4B49-B419-11AA4E1615CB}"/>
              </a:ext>
            </a:extLst>
          </p:cNvPr>
          <p:cNvSpPr/>
          <p:nvPr/>
        </p:nvSpPr>
        <p:spPr bwMode="auto">
          <a:xfrm>
            <a:off x="5865110" y="3031333"/>
            <a:ext cx="1309704" cy="263525"/>
          </a:xfrm>
          <a:prstGeom prst="flowChartManualOperation">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100" b="0" dirty="0"/>
              <a:t>Mux</a:t>
            </a:r>
          </a:p>
        </p:txBody>
      </p:sp>
      <p:sp>
        <p:nvSpPr>
          <p:cNvPr id="38" name="Rectangle 37">
            <a:extLst>
              <a:ext uri="{FF2B5EF4-FFF2-40B4-BE49-F238E27FC236}">
                <a16:creationId xmlns:a16="http://schemas.microsoft.com/office/drawing/2014/main" id="{C14E1103-871F-4A98-8A83-206DBF17E02E}"/>
              </a:ext>
            </a:extLst>
          </p:cNvPr>
          <p:cNvSpPr/>
          <p:nvPr/>
        </p:nvSpPr>
        <p:spPr bwMode="auto">
          <a:xfrm>
            <a:off x="1481090" y="2759870"/>
            <a:ext cx="1508593"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Low Latency </a:t>
            </a:r>
          </a:p>
          <a:p>
            <a:pPr algn="ctr">
              <a:defRPr/>
            </a:pPr>
            <a:r>
              <a:rPr lang="en-GB" sz="1200" b="0" dirty="0"/>
              <a:t>AHB IOP</a:t>
            </a:r>
          </a:p>
        </p:txBody>
      </p:sp>
      <p:cxnSp>
        <p:nvCxnSpPr>
          <p:cNvPr id="39" name="Straight Arrow Connector 38">
            <a:extLst>
              <a:ext uri="{FF2B5EF4-FFF2-40B4-BE49-F238E27FC236}">
                <a16:creationId xmlns:a16="http://schemas.microsoft.com/office/drawing/2014/main" id="{A71FA8D9-2F39-4279-813D-3F9DBC164EDE}"/>
              </a:ext>
            </a:extLst>
          </p:cNvPr>
          <p:cNvCxnSpPr/>
          <p:nvPr/>
        </p:nvCxnSpPr>
        <p:spPr bwMode="auto">
          <a:xfrm>
            <a:off x="372390" y="2658269"/>
            <a:ext cx="3101821" cy="0"/>
          </a:xfrm>
          <a:prstGeom prst="straightConnector1">
            <a:avLst/>
          </a:prstGeom>
          <a:noFill/>
          <a:ln w="19050" cap="flat" cmpd="sng" algn="ctr">
            <a:solidFill>
              <a:schemeClr val="tx1">
                <a:lumMod val="50000"/>
                <a:lumOff val="50000"/>
              </a:schemeClr>
            </a:solidFill>
            <a:prstDash val="solid"/>
            <a:round/>
            <a:headEnd type="triangle" w="lg" len="lg"/>
            <a:tailEnd type="triangle" w="lg" len="lg"/>
          </a:ln>
          <a:effectLst/>
        </p:spPr>
      </p:cxnSp>
      <p:sp>
        <p:nvSpPr>
          <p:cNvPr id="40" name="Down Arrow 103">
            <a:extLst>
              <a:ext uri="{FF2B5EF4-FFF2-40B4-BE49-F238E27FC236}">
                <a16:creationId xmlns:a16="http://schemas.microsoft.com/office/drawing/2014/main" id="{4860F7B9-7F78-4F47-BA94-2AE21606B8EE}"/>
              </a:ext>
            </a:extLst>
          </p:cNvPr>
          <p:cNvSpPr/>
          <p:nvPr/>
        </p:nvSpPr>
        <p:spPr bwMode="auto">
          <a:xfrm rot="10800000">
            <a:off x="2456492" y="3164682"/>
            <a:ext cx="404126" cy="474662"/>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41" name="Down Arrow 104">
            <a:extLst>
              <a:ext uri="{FF2B5EF4-FFF2-40B4-BE49-F238E27FC236}">
                <a16:creationId xmlns:a16="http://schemas.microsoft.com/office/drawing/2014/main" id="{D3E6ACD7-1E80-4115-A74B-02ABEE1E30C5}"/>
              </a:ext>
            </a:extLst>
          </p:cNvPr>
          <p:cNvSpPr/>
          <p:nvPr/>
        </p:nvSpPr>
        <p:spPr bwMode="auto">
          <a:xfrm rot="5400000">
            <a:off x="3096208" y="2738007"/>
            <a:ext cx="303213" cy="499338"/>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42" name="Rectangle 41">
            <a:extLst>
              <a:ext uri="{FF2B5EF4-FFF2-40B4-BE49-F238E27FC236}">
                <a16:creationId xmlns:a16="http://schemas.microsoft.com/office/drawing/2014/main" id="{88807540-F616-4A3A-B919-259F3F94CB74}"/>
              </a:ext>
            </a:extLst>
          </p:cNvPr>
          <p:cNvSpPr/>
          <p:nvPr/>
        </p:nvSpPr>
        <p:spPr bwMode="auto">
          <a:xfrm>
            <a:off x="926739" y="3577433"/>
            <a:ext cx="7100759" cy="193675"/>
          </a:xfrm>
          <a:prstGeom prst="rect">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r>
              <a:rPr lang="en-GB" sz="1200" b="0" dirty="0"/>
              <a:t>ARM AMBA 3 AHB-Lite System Bus</a:t>
            </a:r>
          </a:p>
        </p:txBody>
      </p:sp>
      <p:grpSp>
        <p:nvGrpSpPr>
          <p:cNvPr id="43" name="Group 2">
            <a:extLst>
              <a:ext uri="{FF2B5EF4-FFF2-40B4-BE49-F238E27FC236}">
                <a16:creationId xmlns:a16="http://schemas.microsoft.com/office/drawing/2014/main" id="{F0630467-82F5-4CC2-9905-7518D08B32FF}"/>
              </a:ext>
            </a:extLst>
          </p:cNvPr>
          <p:cNvGrpSpPr>
            <a:grpSpLocks/>
          </p:cNvGrpSpPr>
          <p:nvPr/>
        </p:nvGrpSpPr>
        <p:grpSpPr bwMode="auto">
          <a:xfrm>
            <a:off x="372389" y="2812258"/>
            <a:ext cx="1072730" cy="293687"/>
            <a:chOff x="439738" y="4524375"/>
            <a:chExt cx="1203325" cy="293688"/>
          </a:xfrm>
        </p:grpSpPr>
        <p:cxnSp>
          <p:nvCxnSpPr>
            <p:cNvPr id="64" name="Straight Arrow Connector 63">
              <a:extLst>
                <a:ext uri="{FF2B5EF4-FFF2-40B4-BE49-F238E27FC236}">
                  <a16:creationId xmlns:a16="http://schemas.microsoft.com/office/drawing/2014/main" id="{92848EB1-5B2F-4109-A607-EF6A2D82D8BB}"/>
                </a:ext>
              </a:extLst>
            </p:cNvPr>
            <p:cNvCxnSpPr/>
            <p:nvPr/>
          </p:nvCxnSpPr>
          <p:spPr bwMode="auto">
            <a:xfrm>
              <a:off x="439738" y="4524375"/>
              <a:ext cx="1203325" cy="0"/>
            </a:xfrm>
            <a:prstGeom prst="straightConnector1">
              <a:avLst/>
            </a:prstGeom>
            <a:noFill/>
            <a:ln w="19050" cap="flat" cmpd="sng" algn="ctr">
              <a:solidFill>
                <a:schemeClr val="tx1">
                  <a:lumMod val="50000"/>
                  <a:lumOff val="50000"/>
                </a:schemeClr>
              </a:solidFill>
              <a:prstDash val="solid"/>
              <a:round/>
              <a:headEnd type="triangle" w="lg" len="lg"/>
              <a:tailEnd type="triangle" w="lg" len="lg"/>
            </a:ln>
            <a:effectLst/>
          </p:spPr>
        </p:cxnSp>
        <p:cxnSp>
          <p:nvCxnSpPr>
            <p:cNvPr id="65" name="Straight Arrow Connector 64">
              <a:extLst>
                <a:ext uri="{FF2B5EF4-FFF2-40B4-BE49-F238E27FC236}">
                  <a16:creationId xmlns:a16="http://schemas.microsoft.com/office/drawing/2014/main" id="{9FBAD9DE-3DE4-4984-A99A-6C048FBA7C58}"/>
                </a:ext>
              </a:extLst>
            </p:cNvPr>
            <p:cNvCxnSpPr/>
            <p:nvPr/>
          </p:nvCxnSpPr>
          <p:spPr bwMode="auto">
            <a:xfrm>
              <a:off x="439738" y="4667250"/>
              <a:ext cx="1203325" cy="0"/>
            </a:xfrm>
            <a:prstGeom prst="straightConnector1">
              <a:avLst/>
            </a:prstGeom>
            <a:noFill/>
            <a:ln w="19050" cap="flat" cmpd="sng" algn="ctr">
              <a:solidFill>
                <a:schemeClr val="tx1">
                  <a:lumMod val="50000"/>
                  <a:lumOff val="50000"/>
                </a:schemeClr>
              </a:solidFill>
              <a:prstDash val="solid"/>
              <a:round/>
              <a:headEnd type="triangle" w="lg" len="lg"/>
              <a:tailEnd type="triangle" w="lg" len="lg"/>
            </a:ln>
            <a:effectLst/>
          </p:spPr>
        </p:cxnSp>
        <p:cxnSp>
          <p:nvCxnSpPr>
            <p:cNvPr id="66" name="Straight Arrow Connector 65">
              <a:extLst>
                <a:ext uri="{FF2B5EF4-FFF2-40B4-BE49-F238E27FC236}">
                  <a16:creationId xmlns:a16="http://schemas.microsoft.com/office/drawing/2014/main" id="{C3536D2F-9A45-4537-8DBD-9042FEABBF67}"/>
                </a:ext>
              </a:extLst>
            </p:cNvPr>
            <p:cNvCxnSpPr/>
            <p:nvPr/>
          </p:nvCxnSpPr>
          <p:spPr bwMode="auto">
            <a:xfrm>
              <a:off x="439738" y="4818063"/>
              <a:ext cx="1203325" cy="0"/>
            </a:xfrm>
            <a:prstGeom prst="straightConnector1">
              <a:avLst/>
            </a:prstGeom>
            <a:noFill/>
            <a:ln w="19050" cap="flat" cmpd="sng" algn="ctr">
              <a:solidFill>
                <a:schemeClr val="tx1">
                  <a:lumMod val="50000"/>
                  <a:lumOff val="50000"/>
                </a:schemeClr>
              </a:solidFill>
              <a:prstDash val="solid"/>
              <a:round/>
              <a:headEnd type="triangle" w="lg" len="lg"/>
              <a:tailEnd type="triangle" w="lg" len="lg"/>
            </a:ln>
            <a:effectLst/>
          </p:spPr>
        </p:cxnSp>
      </p:grpSp>
      <p:sp>
        <p:nvSpPr>
          <p:cNvPr id="44" name="Rectangle 43">
            <a:extLst>
              <a:ext uri="{FF2B5EF4-FFF2-40B4-BE49-F238E27FC236}">
                <a16:creationId xmlns:a16="http://schemas.microsoft.com/office/drawing/2014/main" id="{5E240821-6E8A-4669-B060-93607354CEEA}"/>
              </a:ext>
            </a:extLst>
          </p:cNvPr>
          <p:cNvSpPr/>
          <p:nvPr/>
        </p:nvSpPr>
        <p:spPr bwMode="auto">
          <a:xfrm>
            <a:off x="7832841" y="3472658"/>
            <a:ext cx="1368948" cy="40322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AHB to APB</a:t>
            </a:r>
          </a:p>
          <a:p>
            <a:pPr algn="ctr">
              <a:defRPr/>
            </a:pPr>
            <a:r>
              <a:rPr lang="en-GB" sz="1200" b="0" dirty="0"/>
              <a:t>Bus Bridge</a:t>
            </a:r>
          </a:p>
        </p:txBody>
      </p:sp>
      <p:sp>
        <p:nvSpPr>
          <p:cNvPr id="45" name="Rectangle 44">
            <a:extLst>
              <a:ext uri="{FF2B5EF4-FFF2-40B4-BE49-F238E27FC236}">
                <a16:creationId xmlns:a16="http://schemas.microsoft.com/office/drawing/2014/main" id="{3449D00C-D74B-4EE4-80A1-5F434D819AAA}"/>
              </a:ext>
            </a:extLst>
          </p:cNvPr>
          <p:cNvSpPr/>
          <p:nvPr/>
        </p:nvSpPr>
        <p:spPr bwMode="auto">
          <a:xfrm>
            <a:off x="2096798" y="2023270"/>
            <a:ext cx="1212377"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Clock</a:t>
            </a:r>
          </a:p>
          <a:p>
            <a:pPr algn="ctr">
              <a:defRPr/>
            </a:pPr>
            <a:r>
              <a:rPr lang="en-GB" sz="1200" b="0" dirty="0"/>
              <a:t>Generator</a:t>
            </a:r>
          </a:p>
        </p:txBody>
      </p:sp>
      <p:sp>
        <p:nvSpPr>
          <p:cNvPr id="46" name="Rectangle 45">
            <a:extLst>
              <a:ext uri="{FF2B5EF4-FFF2-40B4-BE49-F238E27FC236}">
                <a16:creationId xmlns:a16="http://schemas.microsoft.com/office/drawing/2014/main" id="{2004A556-72D4-4602-B453-59B552329FEE}"/>
              </a:ext>
            </a:extLst>
          </p:cNvPr>
          <p:cNvSpPr/>
          <p:nvPr/>
        </p:nvSpPr>
        <p:spPr bwMode="auto">
          <a:xfrm>
            <a:off x="6087272" y="2023270"/>
            <a:ext cx="1745569" cy="4476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Power</a:t>
            </a:r>
          </a:p>
          <a:p>
            <a:pPr algn="ctr">
              <a:defRPr/>
            </a:pPr>
            <a:r>
              <a:rPr lang="en-GB" sz="1200" b="0" dirty="0"/>
              <a:t>Management Unit</a:t>
            </a:r>
          </a:p>
        </p:txBody>
      </p:sp>
      <p:sp>
        <p:nvSpPr>
          <p:cNvPr id="47" name="TextBox 8">
            <a:extLst>
              <a:ext uri="{FF2B5EF4-FFF2-40B4-BE49-F238E27FC236}">
                <a16:creationId xmlns:a16="http://schemas.microsoft.com/office/drawing/2014/main" id="{1084FAFF-913C-465F-80C0-DE6C023B88CC}"/>
              </a:ext>
            </a:extLst>
          </p:cNvPr>
          <p:cNvSpPr txBox="1">
            <a:spLocks noChangeArrowheads="1"/>
          </p:cNvSpPr>
          <p:nvPr/>
        </p:nvSpPr>
        <p:spPr bwMode="auto">
          <a:xfrm>
            <a:off x="429517" y="2377283"/>
            <a:ext cx="256863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dirty="0"/>
              <a:t>JTAG/Serial wire</a:t>
            </a:r>
          </a:p>
        </p:txBody>
      </p:sp>
      <p:sp>
        <p:nvSpPr>
          <p:cNvPr id="48" name="Rectangle 47">
            <a:extLst>
              <a:ext uri="{FF2B5EF4-FFF2-40B4-BE49-F238E27FC236}">
                <a16:creationId xmlns:a16="http://schemas.microsoft.com/office/drawing/2014/main" id="{0D15D76E-1BB7-4AFF-B096-A3CA0225F3A3}"/>
              </a:ext>
            </a:extLst>
          </p:cNvPr>
          <p:cNvSpPr/>
          <p:nvPr/>
        </p:nvSpPr>
        <p:spPr bwMode="auto">
          <a:xfrm>
            <a:off x="924623" y="4026695"/>
            <a:ext cx="1036762"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RAM</a:t>
            </a:r>
          </a:p>
        </p:txBody>
      </p:sp>
      <p:sp>
        <p:nvSpPr>
          <p:cNvPr id="49" name="Down Arrow 116">
            <a:extLst>
              <a:ext uri="{FF2B5EF4-FFF2-40B4-BE49-F238E27FC236}">
                <a16:creationId xmlns:a16="http://schemas.microsoft.com/office/drawing/2014/main" id="{13CADEF3-594F-4712-8FB6-3A0947063400}"/>
              </a:ext>
            </a:extLst>
          </p:cNvPr>
          <p:cNvSpPr/>
          <p:nvPr/>
        </p:nvSpPr>
        <p:spPr bwMode="auto">
          <a:xfrm>
            <a:off x="1220841" y="3644107"/>
            <a:ext cx="404126"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50" name="Rectangle 49">
            <a:extLst>
              <a:ext uri="{FF2B5EF4-FFF2-40B4-BE49-F238E27FC236}">
                <a16:creationId xmlns:a16="http://schemas.microsoft.com/office/drawing/2014/main" id="{712C1EEB-4AA6-4589-884F-2273C14CD6DD}"/>
              </a:ext>
            </a:extLst>
          </p:cNvPr>
          <p:cNvSpPr/>
          <p:nvPr/>
        </p:nvSpPr>
        <p:spPr bwMode="auto">
          <a:xfrm>
            <a:off x="2139115" y="4026695"/>
            <a:ext cx="1036762"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UART</a:t>
            </a:r>
          </a:p>
        </p:txBody>
      </p:sp>
      <p:sp>
        <p:nvSpPr>
          <p:cNvPr id="51" name="Down Arrow 118">
            <a:extLst>
              <a:ext uri="{FF2B5EF4-FFF2-40B4-BE49-F238E27FC236}">
                <a16:creationId xmlns:a16="http://schemas.microsoft.com/office/drawing/2014/main" id="{42C5ABF8-3167-4B05-8CDE-E4FB45E43E7F}"/>
              </a:ext>
            </a:extLst>
          </p:cNvPr>
          <p:cNvSpPr/>
          <p:nvPr/>
        </p:nvSpPr>
        <p:spPr bwMode="auto">
          <a:xfrm>
            <a:off x="2435333" y="3644107"/>
            <a:ext cx="404126"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52" name="Rectangle 51">
            <a:extLst>
              <a:ext uri="{FF2B5EF4-FFF2-40B4-BE49-F238E27FC236}">
                <a16:creationId xmlns:a16="http://schemas.microsoft.com/office/drawing/2014/main" id="{5EB6CB4B-5E31-4612-8F04-A379330D46B6}"/>
              </a:ext>
            </a:extLst>
          </p:cNvPr>
          <p:cNvSpPr/>
          <p:nvPr/>
        </p:nvSpPr>
        <p:spPr bwMode="auto">
          <a:xfrm>
            <a:off x="3353607" y="4026695"/>
            <a:ext cx="1036762"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VGA</a:t>
            </a:r>
          </a:p>
        </p:txBody>
      </p:sp>
      <p:sp>
        <p:nvSpPr>
          <p:cNvPr id="53" name="Down Arrow 120">
            <a:extLst>
              <a:ext uri="{FF2B5EF4-FFF2-40B4-BE49-F238E27FC236}">
                <a16:creationId xmlns:a16="http://schemas.microsoft.com/office/drawing/2014/main" id="{13DBEB67-7C94-4097-BA10-1CB41B17D058}"/>
              </a:ext>
            </a:extLst>
          </p:cNvPr>
          <p:cNvSpPr/>
          <p:nvPr/>
        </p:nvSpPr>
        <p:spPr bwMode="auto">
          <a:xfrm>
            <a:off x="3649825" y="3644107"/>
            <a:ext cx="404126"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54" name="Rectangle 53">
            <a:extLst>
              <a:ext uri="{FF2B5EF4-FFF2-40B4-BE49-F238E27FC236}">
                <a16:creationId xmlns:a16="http://schemas.microsoft.com/office/drawing/2014/main" id="{3BA32438-49F7-4A2A-BDF0-D5B27BFDC423}"/>
              </a:ext>
            </a:extLst>
          </p:cNvPr>
          <p:cNvSpPr/>
          <p:nvPr/>
        </p:nvSpPr>
        <p:spPr bwMode="auto">
          <a:xfrm>
            <a:off x="4553290" y="4026695"/>
            <a:ext cx="1034645"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GPIO</a:t>
            </a:r>
          </a:p>
        </p:txBody>
      </p:sp>
      <p:sp>
        <p:nvSpPr>
          <p:cNvPr id="55" name="Down Arrow 122">
            <a:extLst>
              <a:ext uri="{FF2B5EF4-FFF2-40B4-BE49-F238E27FC236}">
                <a16:creationId xmlns:a16="http://schemas.microsoft.com/office/drawing/2014/main" id="{8D1B335C-42FB-4FE9-9949-E015FA3210CA}"/>
              </a:ext>
            </a:extLst>
          </p:cNvPr>
          <p:cNvSpPr/>
          <p:nvPr/>
        </p:nvSpPr>
        <p:spPr bwMode="auto">
          <a:xfrm>
            <a:off x="4847391" y="3644107"/>
            <a:ext cx="404126"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56" name="Rectangle 55">
            <a:extLst>
              <a:ext uri="{FF2B5EF4-FFF2-40B4-BE49-F238E27FC236}">
                <a16:creationId xmlns:a16="http://schemas.microsoft.com/office/drawing/2014/main" id="{70C95CB2-F111-4BB2-93DA-93BF660316D6}"/>
              </a:ext>
            </a:extLst>
          </p:cNvPr>
          <p:cNvSpPr/>
          <p:nvPr/>
        </p:nvSpPr>
        <p:spPr bwMode="auto">
          <a:xfrm>
            <a:off x="5772013" y="4026695"/>
            <a:ext cx="1034645"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Timer</a:t>
            </a:r>
          </a:p>
        </p:txBody>
      </p:sp>
      <p:sp>
        <p:nvSpPr>
          <p:cNvPr id="57" name="Down Arrow 124">
            <a:extLst>
              <a:ext uri="{FF2B5EF4-FFF2-40B4-BE49-F238E27FC236}">
                <a16:creationId xmlns:a16="http://schemas.microsoft.com/office/drawing/2014/main" id="{B8AA06BF-8292-451F-9DD1-B60CA21C6951}"/>
              </a:ext>
            </a:extLst>
          </p:cNvPr>
          <p:cNvSpPr/>
          <p:nvPr/>
        </p:nvSpPr>
        <p:spPr bwMode="auto">
          <a:xfrm>
            <a:off x="6066114" y="3644107"/>
            <a:ext cx="404126"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58" name="Rectangle 57">
            <a:extLst>
              <a:ext uri="{FF2B5EF4-FFF2-40B4-BE49-F238E27FC236}">
                <a16:creationId xmlns:a16="http://schemas.microsoft.com/office/drawing/2014/main" id="{A7411FFD-0378-480C-9D4F-1865D81D75D3}"/>
              </a:ext>
            </a:extLst>
          </p:cNvPr>
          <p:cNvSpPr/>
          <p:nvPr/>
        </p:nvSpPr>
        <p:spPr bwMode="auto">
          <a:xfrm>
            <a:off x="6990737" y="4026695"/>
            <a:ext cx="1034645" cy="40322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t>7-segment</a:t>
            </a:r>
          </a:p>
          <a:p>
            <a:pPr algn="ctr">
              <a:defRPr/>
            </a:pPr>
            <a:r>
              <a:rPr lang="en-GB" sz="1200" b="0" dirty="0"/>
              <a:t>Display</a:t>
            </a:r>
          </a:p>
        </p:txBody>
      </p:sp>
      <p:sp>
        <p:nvSpPr>
          <p:cNvPr id="59" name="Down Arrow 126">
            <a:extLst>
              <a:ext uri="{FF2B5EF4-FFF2-40B4-BE49-F238E27FC236}">
                <a16:creationId xmlns:a16="http://schemas.microsoft.com/office/drawing/2014/main" id="{DB27E0EC-3FC8-4E2E-8ED7-02D835B855EA}"/>
              </a:ext>
            </a:extLst>
          </p:cNvPr>
          <p:cNvSpPr/>
          <p:nvPr/>
        </p:nvSpPr>
        <p:spPr bwMode="auto">
          <a:xfrm>
            <a:off x="7284838" y="3644107"/>
            <a:ext cx="404126"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60" name="Rectangle 59">
            <a:extLst>
              <a:ext uri="{FF2B5EF4-FFF2-40B4-BE49-F238E27FC236}">
                <a16:creationId xmlns:a16="http://schemas.microsoft.com/office/drawing/2014/main" id="{A33FA4F1-7B51-4EBD-9460-5419E0FF25DB}"/>
              </a:ext>
            </a:extLst>
          </p:cNvPr>
          <p:cNvSpPr/>
          <p:nvPr/>
        </p:nvSpPr>
        <p:spPr bwMode="auto">
          <a:xfrm>
            <a:off x="3474211" y="2574132"/>
            <a:ext cx="1779421" cy="646112"/>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r>
              <a:rPr lang="en-GB" sz="1200" b="0" dirty="0">
                <a:cs typeface="Arial" charset="0"/>
              </a:rPr>
              <a:t>Arm Cortex-M0</a:t>
            </a:r>
          </a:p>
          <a:p>
            <a:pPr algn="ctr">
              <a:defRPr/>
            </a:pPr>
            <a:r>
              <a:rPr lang="en-GB" sz="1200" b="0" dirty="0">
                <a:cs typeface="Arial" charset="0"/>
              </a:rPr>
              <a:t>Microprocessor</a:t>
            </a:r>
          </a:p>
        </p:txBody>
      </p:sp>
      <p:sp>
        <p:nvSpPr>
          <p:cNvPr id="61" name="Down Arrow 146">
            <a:extLst>
              <a:ext uri="{FF2B5EF4-FFF2-40B4-BE49-F238E27FC236}">
                <a16:creationId xmlns:a16="http://schemas.microsoft.com/office/drawing/2014/main" id="{E95B37B0-3DA6-40E8-BF11-C4D28FB8F2E6}"/>
              </a:ext>
            </a:extLst>
          </p:cNvPr>
          <p:cNvSpPr/>
          <p:nvPr/>
        </p:nvSpPr>
        <p:spPr bwMode="auto">
          <a:xfrm rot="10800000">
            <a:off x="4163974" y="3220244"/>
            <a:ext cx="389315" cy="395288"/>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dirty="0"/>
          </a:p>
        </p:txBody>
      </p:sp>
      <p:sp>
        <p:nvSpPr>
          <p:cNvPr id="62" name="Rectangle 61">
            <a:extLst>
              <a:ext uri="{FF2B5EF4-FFF2-40B4-BE49-F238E27FC236}">
                <a16:creationId xmlns:a16="http://schemas.microsoft.com/office/drawing/2014/main" id="{69FC495D-46AC-4836-83EE-8126E00A63E4}"/>
              </a:ext>
            </a:extLst>
          </p:cNvPr>
          <p:cNvSpPr/>
          <p:nvPr/>
        </p:nvSpPr>
        <p:spPr bwMode="auto">
          <a:xfrm>
            <a:off x="1322401" y="3577433"/>
            <a:ext cx="6267118" cy="173037"/>
          </a:xfrm>
          <a:prstGeom prst="rect">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r>
              <a:rPr lang="en-GB" sz="1200" b="0" dirty="0"/>
              <a:t>Arm AMBA 3 AHB-Lite System Bus</a:t>
            </a:r>
          </a:p>
        </p:txBody>
      </p:sp>
      <p:sp>
        <p:nvSpPr>
          <p:cNvPr id="63" name="TextBox 134">
            <a:extLst>
              <a:ext uri="{FF2B5EF4-FFF2-40B4-BE49-F238E27FC236}">
                <a16:creationId xmlns:a16="http://schemas.microsoft.com/office/drawing/2014/main" id="{9D0DF8B4-163A-4300-94C4-AA3B3D5BBE62}"/>
              </a:ext>
            </a:extLst>
          </p:cNvPr>
          <p:cNvSpPr txBox="1">
            <a:spLocks noChangeArrowheads="1"/>
          </p:cNvSpPr>
          <p:nvPr/>
        </p:nvSpPr>
        <p:spPr bwMode="auto">
          <a:xfrm>
            <a:off x="3929116" y="4531520"/>
            <a:ext cx="391642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An example of an Arm-based SoC</a:t>
            </a:r>
          </a:p>
        </p:txBody>
      </p:sp>
    </p:spTree>
    <p:extLst>
      <p:ext uri="{BB962C8B-B14F-4D97-AF65-F5344CB8AC3E}">
        <p14:creationId xmlns:p14="http://schemas.microsoft.com/office/powerpoint/2010/main" val="258391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Advantages of SoCs</a:t>
            </a:r>
            <a:endParaRPr lang="en-US" dirty="0"/>
          </a:p>
        </p:txBody>
      </p:sp>
      <p:graphicFrame>
        <p:nvGraphicFramePr>
          <p:cNvPr id="6" name="Content Placeholder 1">
            <a:extLst>
              <a:ext uri="{FF2B5EF4-FFF2-40B4-BE49-F238E27FC236}">
                <a16:creationId xmlns:a16="http://schemas.microsoft.com/office/drawing/2014/main" id="{6FB03EAA-9354-478C-B877-52B6FDACD8AA}"/>
              </a:ext>
            </a:extLst>
          </p:cNvPr>
          <p:cNvGraphicFramePr>
            <a:graphicFrameLocks noGrp="1"/>
          </p:cNvGraphicFramePr>
          <p:nvPr>
            <p:ph idx="1"/>
            <p:extLst>
              <p:ext uri="{D42A27DB-BD31-4B8C-83A1-F6EECF244321}">
                <p14:modId xmlns:p14="http://schemas.microsoft.com/office/powerpoint/2010/main" val="433505829"/>
              </p:ext>
            </p:extLst>
          </p:nvPr>
        </p:nvGraphicFramePr>
        <p:xfrm>
          <a:off x="289871" y="906463"/>
          <a:ext cx="11696363" cy="5473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8878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Limitations of SoCs</a:t>
            </a:r>
            <a:endParaRPr lang="en-US" dirty="0"/>
          </a:p>
        </p:txBody>
      </p:sp>
      <p:graphicFrame>
        <p:nvGraphicFramePr>
          <p:cNvPr id="6" name="Content Placeholder 1">
            <a:extLst>
              <a:ext uri="{FF2B5EF4-FFF2-40B4-BE49-F238E27FC236}">
                <a16:creationId xmlns:a16="http://schemas.microsoft.com/office/drawing/2014/main" id="{99361A7E-0BE8-4341-9F64-E023338CFFAB}"/>
              </a:ext>
            </a:extLst>
          </p:cNvPr>
          <p:cNvGraphicFramePr>
            <a:graphicFrameLocks noGrp="1"/>
          </p:cNvGraphicFramePr>
          <p:nvPr>
            <p:ph idx="1"/>
            <p:extLst>
              <p:ext uri="{D42A27DB-BD31-4B8C-83A1-F6EECF244321}">
                <p14:modId xmlns:p14="http://schemas.microsoft.com/office/powerpoint/2010/main" val="443400135"/>
              </p:ext>
            </p:extLst>
          </p:nvPr>
        </p:nvGraphicFramePr>
        <p:xfrm>
          <a:off x="289871" y="906463"/>
          <a:ext cx="11696363" cy="5473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4126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SoC v Microcontroller v Processor</a:t>
            </a:r>
            <a:endParaRPr lang="en-US" dirty="0"/>
          </a:p>
        </p:txBody>
      </p:sp>
      <p:graphicFrame>
        <p:nvGraphicFramePr>
          <p:cNvPr id="6" name="Content Placeholder 3">
            <a:extLst>
              <a:ext uri="{FF2B5EF4-FFF2-40B4-BE49-F238E27FC236}">
                <a16:creationId xmlns:a16="http://schemas.microsoft.com/office/drawing/2014/main" id="{BC1773D3-E349-4431-81BE-131BCF6E8FA2}"/>
              </a:ext>
            </a:extLst>
          </p:cNvPr>
          <p:cNvGraphicFramePr>
            <a:graphicFrameLocks noGrp="1"/>
          </p:cNvGraphicFramePr>
          <p:nvPr>
            <p:ph idx="1"/>
            <p:extLst>
              <p:ext uri="{D42A27DB-BD31-4B8C-83A1-F6EECF244321}">
                <p14:modId xmlns:p14="http://schemas.microsoft.com/office/powerpoint/2010/main" val="4244680116"/>
              </p:ext>
            </p:extLst>
          </p:nvPr>
        </p:nvGraphicFramePr>
        <p:xfrm>
          <a:off x="1304845" y="1381454"/>
          <a:ext cx="9666415" cy="45237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6902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SoC Design Flow</a:t>
            </a:r>
            <a:endParaRPr lang="en-US" dirty="0"/>
          </a:p>
        </p:txBody>
      </p:sp>
      <p:grpSp>
        <p:nvGrpSpPr>
          <p:cNvPr id="7" name="Group 15">
            <a:extLst>
              <a:ext uri="{FF2B5EF4-FFF2-40B4-BE49-F238E27FC236}">
                <a16:creationId xmlns:a16="http://schemas.microsoft.com/office/drawing/2014/main" id="{BB18CF7D-0035-40B3-8862-7290CEBCBDFD}"/>
              </a:ext>
            </a:extLst>
          </p:cNvPr>
          <p:cNvGrpSpPr>
            <a:grpSpLocks/>
          </p:cNvGrpSpPr>
          <p:nvPr/>
        </p:nvGrpSpPr>
        <p:grpSpPr bwMode="auto">
          <a:xfrm>
            <a:off x="928855" y="1876425"/>
            <a:ext cx="10598242" cy="3386138"/>
            <a:chOff x="696913" y="1876602"/>
            <a:chExt cx="6407150" cy="3386138"/>
          </a:xfrm>
        </p:grpSpPr>
        <p:cxnSp>
          <p:nvCxnSpPr>
            <p:cNvPr id="56" name="Straight Connector 55">
              <a:extLst>
                <a:ext uri="{FF2B5EF4-FFF2-40B4-BE49-F238E27FC236}">
                  <a16:creationId xmlns:a16="http://schemas.microsoft.com/office/drawing/2014/main" id="{05744027-66AE-4DE5-BF70-CEEDD36E0DD4}"/>
                </a:ext>
              </a:extLst>
            </p:cNvPr>
            <p:cNvCxnSpPr/>
            <p:nvPr/>
          </p:nvCxnSpPr>
          <p:spPr bwMode="auto">
            <a:xfrm flipH="1">
              <a:off x="696913" y="4243565"/>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7" name="Straight Connector 56">
              <a:extLst>
                <a:ext uri="{FF2B5EF4-FFF2-40B4-BE49-F238E27FC236}">
                  <a16:creationId xmlns:a16="http://schemas.microsoft.com/office/drawing/2014/main" id="{ECBA5D5D-9FEC-4A46-A2CC-79786BF166AA}"/>
                </a:ext>
              </a:extLst>
            </p:cNvPr>
            <p:cNvCxnSpPr/>
            <p:nvPr/>
          </p:nvCxnSpPr>
          <p:spPr bwMode="auto">
            <a:xfrm flipH="1">
              <a:off x="696913" y="1876602"/>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8" name="Straight Connector 57">
              <a:extLst>
                <a:ext uri="{FF2B5EF4-FFF2-40B4-BE49-F238E27FC236}">
                  <a16:creationId xmlns:a16="http://schemas.microsoft.com/office/drawing/2014/main" id="{03DABABD-718B-4547-8236-77C078B37661}"/>
                </a:ext>
              </a:extLst>
            </p:cNvPr>
            <p:cNvCxnSpPr/>
            <p:nvPr/>
          </p:nvCxnSpPr>
          <p:spPr bwMode="auto">
            <a:xfrm flipH="1">
              <a:off x="696913" y="5262740"/>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grpSp>
      <p:sp>
        <p:nvSpPr>
          <p:cNvPr id="8" name="Rectangle 7">
            <a:extLst>
              <a:ext uri="{FF2B5EF4-FFF2-40B4-BE49-F238E27FC236}">
                <a16:creationId xmlns:a16="http://schemas.microsoft.com/office/drawing/2014/main" id="{4606E09A-4255-42BC-A217-44ACE89ABB98}"/>
              </a:ext>
            </a:extLst>
          </p:cNvPr>
          <p:cNvSpPr/>
          <p:nvPr/>
        </p:nvSpPr>
        <p:spPr bwMode="auto">
          <a:xfrm>
            <a:off x="1303358" y="1030288"/>
            <a:ext cx="1165828" cy="41116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9" name="Rectangle 8">
            <a:extLst>
              <a:ext uri="{FF2B5EF4-FFF2-40B4-BE49-F238E27FC236}">
                <a16:creationId xmlns:a16="http://schemas.microsoft.com/office/drawing/2014/main" id="{391D4D2F-641E-4E98-9E36-E3997D46C472}"/>
              </a:ext>
            </a:extLst>
          </p:cNvPr>
          <p:cNvSpPr/>
          <p:nvPr/>
        </p:nvSpPr>
        <p:spPr bwMode="auto">
          <a:xfrm>
            <a:off x="1206030" y="1085851"/>
            <a:ext cx="1165828" cy="4095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10" name="Rectangle 9">
            <a:extLst>
              <a:ext uri="{FF2B5EF4-FFF2-40B4-BE49-F238E27FC236}">
                <a16:creationId xmlns:a16="http://schemas.microsoft.com/office/drawing/2014/main" id="{23AAF444-104A-4154-9756-9896D0759C1B}"/>
              </a:ext>
            </a:extLst>
          </p:cNvPr>
          <p:cNvSpPr/>
          <p:nvPr/>
        </p:nvSpPr>
        <p:spPr bwMode="auto">
          <a:xfrm>
            <a:off x="1127743" y="1157289"/>
            <a:ext cx="1167944" cy="407987"/>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11" name="Rectangle 10">
            <a:extLst>
              <a:ext uri="{FF2B5EF4-FFF2-40B4-BE49-F238E27FC236}">
                <a16:creationId xmlns:a16="http://schemas.microsoft.com/office/drawing/2014/main" id="{B3D35128-26B6-47A9-A086-5EEE8EB8A4F6}"/>
              </a:ext>
            </a:extLst>
          </p:cNvPr>
          <p:cNvSpPr/>
          <p:nvPr/>
        </p:nvSpPr>
        <p:spPr bwMode="auto">
          <a:xfrm>
            <a:off x="1051573" y="1228725"/>
            <a:ext cx="1165827" cy="407988"/>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Hardware </a:t>
            </a:r>
          </a:p>
          <a:p>
            <a:pPr algn="ctr">
              <a:defRPr/>
            </a:pPr>
            <a:r>
              <a:rPr lang="en-GB" sz="1000" b="0" dirty="0">
                <a:cs typeface="Arial" charset="0"/>
              </a:rPr>
              <a:t>IP Cores</a:t>
            </a:r>
          </a:p>
        </p:txBody>
      </p:sp>
      <p:sp>
        <p:nvSpPr>
          <p:cNvPr id="12" name="Down Arrow 12">
            <a:extLst>
              <a:ext uri="{FF2B5EF4-FFF2-40B4-BE49-F238E27FC236}">
                <a16:creationId xmlns:a16="http://schemas.microsoft.com/office/drawing/2014/main" id="{7F2C10A8-EB6E-4E63-9F44-C1AC8C0115F9}"/>
              </a:ext>
            </a:extLst>
          </p:cNvPr>
          <p:cNvSpPr/>
          <p:nvPr/>
        </p:nvSpPr>
        <p:spPr bwMode="auto">
          <a:xfrm>
            <a:off x="1493784" y="1695450"/>
            <a:ext cx="327956"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13" name="Rectangle 12">
            <a:extLst>
              <a:ext uri="{FF2B5EF4-FFF2-40B4-BE49-F238E27FC236}">
                <a16:creationId xmlns:a16="http://schemas.microsoft.com/office/drawing/2014/main" id="{53D8C44F-89EB-4A64-A9FA-C2292390C7D3}"/>
              </a:ext>
            </a:extLst>
          </p:cNvPr>
          <p:cNvSpPr/>
          <p:nvPr/>
        </p:nvSpPr>
        <p:spPr bwMode="auto">
          <a:xfrm>
            <a:off x="3332448" y="954088"/>
            <a:ext cx="1523405" cy="442912"/>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SoC </a:t>
            </a:r>
          </a:p>
          <a:p>
            <a:pPr algn="ctr">
              <a:defRPr/>
            </a:pPr>
            <a:r>
              <a:rPr lang="en-GB" sz="1000" b="0" dirty="0">
                <a:cs typeface="Arial" charset="0"/>
              </a:rPr>
              <a:t>Design Specifics</a:t>
            </a:r>
          </a:p>
        </p:txBody>
      </p:sp>
      <p:sp>
        <p:nvSpPr>
          <p:cNvPr id="14" name="TextBox 18">
            <a:extLst>
              <a:ext uri="{FF2B5EF4-FFF2-40B4-BE49-F238E27FC236}">
                <a16:creationId xmlns:a16="http://schemas.microsoft.com/office/drawing/2014/main" id="{4778BA82-59D2-4F1B-A955-8573CEAC9C94}"/>
              </a:ext>
            </a:extLst>
          </p:cNvPr>
          <p:cNvSpPr txBox="1">
            <a:spLocks noChangeArrowheads="1"/>
          </p:cNvSpPr>
          <p:nvPr/>
        </p:nvSpPr>
        <p:spPr bwMode="auto">
          <a:xfrm>
            <a:off x="2748475" y="1427163"/>
            <a:ext cx="1125627"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Purchase HW Cores</a:t>
            </a:r>
          </a:p>
        </p:txBody>
      </p:sp>
      <p:sp>
        <p:nvSpPr>
          <p:cNvPr id="15" name="TextBox 23">
            <a:extLst>
              <a:ext uri="{FF2B5EF4-FFF2-40B4-BE49-F238E27FC236}">
                <a16:creationId xmlns:a16="http://schemas.microsoft.com/office/drawing/2014/main" id="{80B9785A-B893-405C-BD34-3683A6CF1158}"/>
              </a:ext>
            </a:extLst>
          </p:cNvPr>
          <p:cNvSpPr txBox="1">
            <a:spLocks noChangeArrowheads="1"/>
          </p:cNvSpPr>
          <p:nvPr/>
        </p:nvSpPr>
        <p:spPr bwMode="auto">
          <a:xfrm>
            <a:off x="4388253" y="1397000"/>
            <a:ext cx="11319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Purchase SW Drivers</a:t>
            </a:r>
          </a:p>
        </p:txBody>
      </p:sp>
      <p:sp>
        <p:nvSpPr>
          <p:cNvPr id="16" name="Rectangle 15">
            <a:extLst>
              <a:ext uri="{FF2B5EF4-FFF2-40B4-BE49-F238E27FC236}">
                <a16:creationId xmlns:a16="http://schemas.microsoft.com/office/drawing/2014/main" id="{1C009BD3-EA23-4002-8D85-2D2EBA77835F}"/>
              </a:ext>
            </a:extLst>
          </p:cNvPr>
          <p:cNvSpPr/>
          <p:nvPr/>
        </p:nvSpPr>
        <p:spPr bwMode="auto">
          <a:xfrm>
            <a:off x="1051574" y="2116138"/>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Integrated</a:t>
            </a:r>
          </a:p>
          <a:p>
            <a:pPr algn="ctr">
              <a:defRPr/>
            </a:pPr>
            <a:r>
              <a:rPr lang="en-GB" sz="1000" b="0" dirty="0">
                <a:cs typeface="Arial" charset="0"/>
              </a:rPr>
              <a:t>Hardware</a:t>
            </a:r>
          </a:p>
        </p:txBody>
      </p:sp>
      <p:sp>
        <p:nvSpPr>
          <p:cNvPr id="17" name="Rectangle 16">
            <a:extLst>
              <a:ext uri="{FF2B5EF4-FFF2-40B4-BE49-F238E27FC236}">
                <a16:creationId xmlns:a16="http://schemas.microsoft.com/office/drawing/2014/main" id="{4DBBA50F-9179-4F03-A9D5-5590221DEF57}"/>
              </a:ext>
            </a:extLst>
          </p:cNvPr>
          <p:cNvSpPr/>
          <p:nvPr/>
        </p:nvSpPr>
        <p:spPr bwMode="auto">
          <a:xfrm>
            <a:off x="5727579" y="2116138"/>
            <a:ext cx="1252577"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Integrated</a:t>
            </a:r>
          </a:p>
          <a:p>
            <a:pPr algn="ctr">
              <a:defRPr/>
            </a:pPr>
            <a:r>
              <a:rPr lang="en-GB" sz="1000" b="0" dirty="0">
                <a:cs typeface="Arial" charset="0"/>
              </a:rPr>
              <a:t>Software</a:t>
            </a:r>
          </a:p>
        </p:txBody>
      </p:sp>
      <p:sp>
        <p:nvSpPr>
          <p:cNvPr id="18" name="Rectangle 17">
            <a:extLst>
              <a:ext uri="{FF2B5EF4-FFF2-40B4-BE49-F238E27FC236}">
                <a16:creationId xmlns:a16="http://schemas.microsoft.com/office/drawing/2014/main" id="{1CD75B11-2D5D-42DC-8B87-145DBDFE8EA7}"/>
              </a:ext>
            </a:extLst>
          </p:cNvPr>
          <p:cNvSpPr/>
          <p:nvPr/>
        </p:nvSpPr>
        <p:spPr bwMode="auto">
          <a:xfrm>
            <a:off x="3114516" y="3019425"/>
            <a:ext cx="1830202" cy="3746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Prototype on Platforms</a:t>
            </a:r>
          </a:p>
          <a:p>
            <a:pPr algn="ctr">
              <a:defRPr/>
            </a:pPr>
            <a:r>
              <a:rPr lang="en-GB" sz="1000" b="0" dirty="0">
                <a:cs typeface="Arial" charset="0"/>
              </a:rPr>
              <a:t>e.g., FPGA</a:t>
            </a:r>
          </a:p>
        </p:txBody>
      </p:sp>
      <p:sp>
        <p:nvSpPr>
          <p:cNvPr id="19" name="Rectangle 18">
            <a:extLst>
              <a:ext uri="{FF2B5EF4-FFF2-40B4-BE49-F238E27FC236}">
                <a16:creationId xmlns:a16="http://schemas.microsoft.com/office/drawing/2014/main" id="{E04D8A72-A1CD-41AB-B385-91269E3A35A8}"/>
              </a:ext>
            </a:extLst>
          </p:cNvPr>
          <p:cNvSpPr/>
          <p:nvPr/>
        </p:nvSpPr>
        <p:spPr bwMode="auto">
          <a:xfrm>
            <a:off x="1049457" y="2930525"/>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Functional</a:t>
            </a:r>
          </a:p>
          <a:p>
            <a:pPr algn="ctr">
              <a:defRPr/>
            </a:pPr>
            <a:r>
              <a:rPr lang="en-GB" sz="1000" b="0" dirty="0">
                <a:cs typeface="Arial" charset="0"/>
              </a:rPr>
              <a:t>Simulation</a:t>
            </a:r>
          </a:p>
        </p:txBody>
      </p:sp>
      <p:sp>
        <p:nvSpPr>
          <p:cNvPr id="20" name="Rectangle 19">
            <a:extLst>
              <a:ext uri="{FF2B5EF4-FFF2-40B4-BE49-F238E27FC236}">
                <a16:creationId xmlns:a16="http://schemas.microsoft.com/office/drawing/2014/main" id="{FDD5F8EF-F4BE-4F6E-B015-ACF3FB718DAB}"/>
              </a:ext>
            </a:extLst>
          </p:cNvPr>
          <p:cNvSpPr/>
          <p:nvPr/>
        </p:nvSpPr>
        <p:spPr bwMode="auto">
          <a:xfrm>
            <a:off x="5763548" y="2930525"/>
            <a:ext cx="1216609"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Software</a:t>
            </a:r>
          </a:p>
          <a:p>
            <a:pPr algn="ctr">
              <a:defRPr/>
            </a:pPr>
            <a:r>
              <a:rPr lang="en-GB" sz="1000" b="0" dirty="0">
                <a:cs typeface="Arial" charset="0"/>
              </a:rPr>
              <a:t>Simulation</a:t>
            </a:r>
          </a:p>
        </p:txBody>
      </p:sp>
      <p:sp>
        <p:nvSpPr>
          <p:cNvPr id="21" name="Rectangle 20">
            <a:extLst>
              <a:ext uri="{FF2B5EF4-FFF2-40B4-BE49-F238E27FC236}">
                <a16:creationId xmlns:a16="http://schemas.microsoft.com/office/drawing/2014/main" id="{2469770A-3086-4718-801A-B2A562F72F07}"/>
              </a:ext>
            </a:extLst>
          </p:cNvPr>
          <p:cNvSpPr/>
          <p:nvPr/>
        </p:nvSpPr>
        <p:spPr bwMode="auto">
          <a:xfrm>
            <a:off x="770166" y="3702051"/>
            <a:ext cx="1773074" cy="3968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Physical Optimization</a:t>
            </a:r>
          </a:p>
          <a:p>
            <a:pPr algn="ctr">
              <a:defRPr/>
            </a:pPr>
            <a:r>
              <a:rPr lang="en-GB" sz="1000" b="0" dirty="0">
                <a:cs typeface="Arial" charset="0"/>
              </a:rPr>
              <a:t>and Fabrication</a:t>
            </a:r>
          </a:p>
        </p:txBody>
      </p:sp>
      <p:sp>
        <p:nvSpPr>
          <p:cNvPr id="22" name="Rectangle 21">
            <a:extLst>
              <a:ext uri="{FF2B5EF4-FFF2-40B4-BE49-F238E27FC236}">
                <a16:creationId xmlns:a16="http://schemas.microsoft.com/office/drawing/2014/main" id="{7FE80C1A-97A4-4B44-A450-D59B28E24062}"/>
              </a:ext>
            </a:extLst>
          </p:cNvPr>
          <p:cNvSpPr/>
          <p:nvPr/>
        </p:nvSpPr>
        <p:spPr bwMode="auto">
          <a:xfrm>
            <a:off x="5480026" y="3695700"/>
            <a:ext cx="2010048" cy="3952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Application Development</a:t>
            </a:r>
          </a:p>
          <a:p>
            <a:pPr algn="ctr">
              <a:defRPr/>
            </a:pPr>
            <a:r>
              <a:rPr lang="en-GB" sz="1000" b="0" dirty="0">
                <a:cs typeface="Arial" charset="0"/>
              </a:rPr>
              <a:t>and Test</a:t>
            </a:r>
          </a:p>
        </p:txBody>
      </p:sp>
      <p:sp>
        <p:nvSpPr>
          <p:cNvPr id="23" name="Rectangle 22">
            <a:extLst>
              <a:ext uri="{FF2B5EF4-FFF2-40B4-BE49-F238E27FC236}">
                <a16:creationId xmlns:a16="http://schemas.microsoft.com/office/drawing/2014/main" id="{509F89E4-D737-4AC9-91AF-4EC02082F4C1}"/>
              </a:ext>
            </a:extLst>
          </p:cNvPr>
          <p:cNvSpPr/>
          <p:nvPr/>
        </p:nvSpPr>
        <p:spPr bwMode="auto">
          <a:xfrm>
            <a:off x="3292247" y="3724275"/>
            <a:ext cx="1413381" cy="3746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HW/SW</a:t>
            </a:r>
          </a:p>
          <a:p>
            <a:pPr algn="ctr">
              <a:defRPr/>
            </a:pPr>
            <a:r>
              <a:rPr lang="en-GB" sz="1000" b="0" dirty="0">
                <a:cs typeface="Arial" charset="0"/>
              </a:rPr>
              <a:t>Co-verification</a:t>
            </a:r>
          </a:p>
        </p:txBody>
      </p:sp>
      <p:sp>
        <p:nvSpPr>
          <p:cNvPr id="24" name="Rectangle 23">
            <a:extLst>
              <a:ext uri="{FF2B5EF4-FFF2-40B4-BE49-F238E27FC236}">
                <a16:creationId xmlns:a16="http://schemas.microsoft.com/office/drawing/2014/main" id="{C1ADDB42-F2DE-4B0B-BD88-F4BAD0D0082D}"/>
              </a:ext>
            </a:extLst>
          </p:cNvPr>
          <p:cNvSpPr/>
          <p:nvPr/>
        </p:nvSpPr>
        <p:spPr bwMode="auto">
          <a:xfrm>
            <a:off x="3089126" y="4684713"/>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Volume </a:t>
            </a:r>
            <a:r>
              <a:rPr lang="en-GB" sz="1000" dirty="0">
                <a:cs typeface="Arial" charset="0"/>
              </a:rPr>
              <a:t>M</a:t>
            </a:r>
            <a:r>
              <a:rPr lang="en-GB" sz="1000" b="0" dirty="0">
                <a:cs typeface="Arial" charset="0"/>
              </a:rPr>
              <a:t>anufacture </a:t>
            </a:r>
          </a:p>
          <a:p>
            <a:pPr algn="ctr">
              <a:defRPr/>
            </a:pPr>
            <a:r>
              <a:rPr lang="en-GB" sz="1000" b="0" dirty="0">
                <a:cs typeface="Arial" charset="0"/>
              </a:rPr>
              <a:t>and </a:t>
            </a:r>
            <a:r>
              <a:rPr lang="en-GB" sz="1000" dirty="0">
                <a:cs typeface="Arial" charset="0"/>
              </a:rPr>
              <a:t>S</a:t>
            </a:r>
            <a:r>
              <a:rPr lang="en-GB" sz="1000" b="0" dirty="0">
                <a:cs typeface="Arial" charset="0"/>
              </a:rPr>
              <a:t>hip</a:t>
            </a:r>
          </a:p>
        </p:txBody>
      </p:sp>
      <p:sp>
        <p:nvSpPr>
          <p:cNvPr id="25" name="Rectangle 24">
            <a:extLst>
              <a:ext uri="{FF2B5EF4-FFF2-40B4-BE49-F238E27FC236}">
                <a16:creationId xmlns:a16="http://schemas.microsoft.com/office/drawing/2014/main" id="{E680DC45-D1FC-48BC-8955-588CC8C3CFF3}"/>
              </a:ext>
            </a:extLst>
          </p:cNvPr>
          <p:cNvSpPr/>
          <p:nvPr/>
        </p:nvSpPr>
        <p:spPr bwMode="auto">
          <a:xfrm>
            <a:off x="5985712" y="1030288"/>
            <a:ext cx="1165827" cy="411162"/>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26" name="Rectangle 25">
            <a:extLst>
              <a:ext uri="{FF2B5EF4-FFF2-40B4-BE49-F238E27FC236}">
                <a16:creationId xmlns:a16="http://schemas.microsoft.com/office/drawing/2014/main" id="{50F444B5-AFAF-44AC-8BFA-51402500A127}"/>
              </a:ext>
            </a:extLst>
          </p:cNvPr>
          <p:cNvSpPr/>
          <p:nvPr/>
        </p:nvSpPr>
        <p:spPr bwMode="auto">
          <a:xfrm>
            <a:off x="5888383" y="1085851"/>
            <a:ext cx="1165827" cy="40957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27" name="Rectangle 26">
            <a:extLst>
              <a:ext uri="{FF2B5EF4-FFF2-40B4-BE49-F238E27FC236}">
                <a16:creationId xmlns:a16="http://schemas.microsoft.com/office/drawing/2014/main" id="{CABFADEE-7DE5-441B-91B4-102BC2878C36}"/>
              </a:ext>
            </a:extLst>
          </p:cNvPr>
          <p:cNvSpPr/>
          <p:nvPr/>
        </p:nvSpPr>
        <p:spPr bwMode="auto">
          <a:xfrm>
            <a:off x="5810096" y="1157289"/>
            <a:ext cx="1167944" cy="407987"/>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28" name="Rectangle 27">
            <a:extLst>
              <a:ext uri="{FF2B5EF4-FFF2-40B4-BE49-F238E27FC236}">
                <a16:creationId xmlns:a16="http://schemas.microsoft.com/office/drawing/2014/main" id="{70A1B56F-D5A7-41F1-973B-BBBC815CF99F}"/>
              </a:ext>
            </a:extLst>
          </p:cNvPr>
          <p:cNvSpPr/>
          <p:nvPr/>
        </p:nvSpPr>
        <p:spPr bwMode="auto">
          <a:xfrm>
            <a:off x="5733927" y="1228725"/>
            <a:ext cx="1165828" cy="4079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Software </a:t>
            </a:r>
          </a:p>
          <a:p>
            <a:pPr algn="ctr">
              <a:defRPr/>
            </a:pPr>
            <a:r>
              <a:rPr lang="en-GB" sz="1000" dirty="0">
                <a:cs typeface="Arial" charset="0"/>
              </a:rPr>
              <a:t>D</a:t>
            </a:r>
            <a:r>
              <a:rPr lang="en-GB" sz="1000" b="0" dirty="0">
                <a:cs typeface="Arial" charset="0"/>
              </a:rPr>
              <a:t>rivers</a:t>
            </a:r>
          </a:p>
        </p:txBody>
      </p:sp>
      <p:sp>
        <p:nvSpPr>
          <p:cNvPr id="29" name="Down Arrow 59">
            <a:extLst>
              <a:ext uri="{FF2B5EF4-FFF2-40B4-BE49-F238E27FC236}">
                <a16:creationId xmlns:a16="http://schemas.microsoft.com/office/drawing/2014/main" id="{90D34BBA-858A-42A4-A6C6-11AD08A7A233}"/>
              </a:ext>
            </a:extLst>
          </p:cNvPr>
          <p:cNvSpPr/>
          <p:nvPr/>
        </p:nvSpPr>
        <p:spPr bwMode="auto">
          <a:xfrm>
            <a:off x="1493784" y="2627313"/>
            <a:ext cx="327956"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0" name="Down Arrow 62">
            <a:extLst>
              <a:ext uri="{FF2B5EF4-FFF2-40B4-BE49-F238E27FC236}">
                <a16:creationId xmlns:a16="http://schemas.microsoft.com/office/drawing/2014/main" id="{5E17B471-E0FF-4883-9EA8-89892484F98F}"/>
              </a:ext>
            </a:extLst>
          </p:cNvPr>
          <p:cNvSpPr/>
          <p:nvPr/>
        </p:nvSpPr>
        <p:spPr bwMode="auto">
          <a:xfrm>
            <a:off x="6152863" y="1695450"/>
            <a:ext cx="325839"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1" name="Down Arrow 63">
            <a:extLst>
              <a:ext uri="{FF2B5EF4-FFF2-40B4-BE49-F238E27FC236}">
                <a16:creationId xmlns:a16="http://schemas.microsoft.com/office/drawing/2014/main" id="{944C9D85-7364-47B3-890B-FB05524D8DCD}"/>
              </a:ext>
            </a:extLst>
          </p:cNvPr>
          <p:cNvSpPr/>
          <p:nvPr/>
        </p:nvSpPr>
        <p:spPr bwMode="auto">
          <a:xfrm>
            <a:off x="6188833" y="2627313"/>
            <a:ext cx="325839"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2" name="Down Arrow 66">
            <a:extLst>
              <a:ext uri="{FF2B5EF4-FFF2-40B4-BE49-F238E27FC236}">
                <a16:creationId xmlns:a16="http://schemas.microsoft.com/office/drawing/2014/main" id="{8E97FE3B-C38A-44CE-86AF-A1791304741C}"/>
              </a:ext>
            </a:extLst>
          </p:cNvPr>
          <p:cNvSpPr/>
          <p:nvPr/>
        </p:nvSpPr>
        <p:spPr bwMode="auto">
          <a:xfrm rot="2700000">
            <a:off x="2749224" y="3339383"/>
            <a:ext cx="233363" cy="38719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3" name="Down Arrow 70">
            <a:extLst>
              <a:ext uri="{FF2B5EF4-FFF2-40B4-BE49-F238E27FC236}">
                <a16:creationId xmlns:a16="http://schemas.microsoft.com/office/drawing/2014/main" id="{A1FB3289-BD6C-4187-8FDF-EF0D5825FB4E}"/>
              </a:ext>
            </a:extLst>
          </p:cNvPr>
          <p:cNvSpPr/>
          <p:nvPr/>
        </p:nvSpPr>
        <p:spPr bwMode="auto">
          <a:xfrm>
            <a:off x="3865641" y="414972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4" name="Down Arrow 71">
            <a:extLst>
              <a:ext uri="{FF2B5EF4-FFF2-40B4-BE49-F238E27FC236}">
                <a16:creationId xmlns:a16="http://schemas.microsoft.com/office/drawing/2014/main" id="{0A2FF344-B17F-4753-A049-9D714849B3AE}"/>
              </a:ext>
            </a:extLst>
          </p:cNvPr>
          <p:cNvSpPr/>
          <p:nvPr/>
        </p:nvSpPr>
        <p:spPr bwMode="auto">
          <a:xfrm rot="16200000">
            <a:off x="2827247"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5" name="Down Arrow 72">
            <a:extLst>
              <a:ext uri="{FF2B5EF4-FFF2-40B4-BE49-F238E27FC236}">
                <a16:creationId xmlns:a16="http://schemas.microsoft.com/office/drawing/2014/main" id="{8C297481-6AA0-42F9-B495-B82FB6F4EB2B}"/>
              </a:ext>
            </a:extLst>
          </p:cNvPr>
          <p:cNvSpPr/>
          <p:nvPr/>
        </p:nvSpPr>
        <p:spPr bwMode="auto">
          <a:xfrm rot="5400000">
            <a:off x="4930391"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6" name="Down Arrow 73">
            <a:extLst>
              <a:ext uri="{FF2B5EF4-FFF2-40B4-BE49-F238E27FC236}">
                <a16:creationId xmlns:a16="http://schemas.microsoft.com/office/drawing/2014/main" id="{9B315588-A6AC-4F07-BF1F-78B1404E461A}"/>
              </a:ext>
            </a:extLst>
          </p:cNvPr>
          <p:cNvSpPr/>
          <p:nvPr/>
        </p:nvSpPr>
        <p:spPr bwMode="auto">
          <a:xfrm rot="5400000">
            <a:off x="5210741" y="2968702"/>
            <a:ext cx="231775" cy="387199"/>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7" name="Down Arrow 74">
            <a:extLst>
              <a:ext uri="{FF2B5EF4-FFF2-40B4-BE49-F238E27FC236}">
                <a16:creationId xmlns:a16="http://schemas.microsoft.com/office/drawing/2014/main" id="{422EC68E-184F-433B-BB59-9FD616C7D3AB}"/>
              </a:ext>
            </a:extLst>
          </p:cNvPr>
          <p:cNvSpPr/>
          <p:nvPr/>
        </p:nvSpPr>
        <p:spPr bwMode="auto">
          <a:xfrm rot="16200000">
            <a:off x="2622009" y="29676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8" name="Down Arrow 76">
            <a:extLst>
              <a:ext uri="{FF2B5EF4-FFF2-40B4-BE49-F238E27FC236}">
                <a16:creationId xmlns:a16="http://schemas.microsoft.com/office/drawing/2014/main" id="{2C6C6F03-201A-407D-A3DE-B50B55513576}"/>
              </a:ext>
            </a:extLst>
          </p:cNvPr>
          <p:cNvSpPr/>
          <p:nvPr/>
        </p:nvSpPr>
        <p:spPr bwMode="auto">
          <a:xfrm rot="14220710">
            <a:off x="5133777" y="1496337"/>
            <a:ext cx="233362"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9" name="Down Arrow 77">
            <a:extLst>
              <a:ext uri="{FF2B5EF4-FFF2-40B4-BE49-F238E27FC236}">
                <a16:creationId xmlns:a16="http://schemas.microsoft.com/office/drawing/2014/main" id="{D5A8D571-4973-48B7-9B72-991185BFDA1C}"/>
              </a:ext>
            </a:extLst>
          </p:cNvPr>
          <p:cNvSpPr/>
          <p:nvPr/>
        </p:nvSpPr>
        <p:spPr bwMode="auto">
          <a:xfrm rot="7200000">
            <a:off x="2633647" y="1514594"/>
            <a:ext cx="231775"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40" name="Down Arrow 81">
            <a:extLst>
              <a:ext uri="{FF2B5EF4-FFF2-40B4-BE49-F238E27FC236}">
                <a16:creationId xmlns:a16="http://schemas.microsoft.com/office/drawing/2014/main" id="{76CC2E0E-8D87-4833-AAEE-D39A1E2EA144}"/>
              </a:ext>
            </a:extLst>
          </p:cNvPr>
          <p:cNvSpPr/>
          <p:nvPr/>
        </p:nvSpPr>
        <p:spPr bwMode="auto">
          <a:xfrm rot="18900000">
            <a:off x="5097060" y="3395664"/>
            <a:ext cx="325839" cy="274637"/>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41" name="TextBox 23">
            <a:extLst>
              <a:ext uri="{FF2B5EF4-FFF2-40B4-BE49-F238E27FC236}">
                <a16:creationId xmlns:a16="http://schemas.microsoft.com/office/drawing/2014/main" id="{C46CC53C-58B3-40FA-BD66-BB6985A33A3E}"/>
              </a:ext>
            </a:extLst>
          </p:cNvPr>
          <p:cNvSpPr txBox="1">
            <a:spLocks noChangeArrowheads="1"/>
          </p:cNvSpPr>
          <p:nvPr/>
        </p:nvSpPr>
        <p:spPr bwMode="auto">
          <a:xfrm>
            <a:off x="9914826" y="1131888"/>
            <a:ext cx="144723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IP Vendors:</a:t>
            </a:r>
          </a:p>
          <a:p>
            <a:pPr eaLnBrk="1" hangingPunct="1"/>
            <a:r>
              <a:rPr lang="en-GB" sz="1200" b="0" dirty="0"/>
              <a:t>Core Design </a:t>
            </a:r>
          </a:p>
        </p:txBody>
      </p:sp>
      <p:sp>
        <p:nvSpPr>
          <p:cNvPr id="42" name="TextBox 23">
            <a:extLst>
              <a:ext uri="{FF2B5EF4-FFF2-40B4-BE49-F238E27FC236}">
                <a16:creationId xmlns:a16="http://schemas.microsoft.com/office/drawing/2014/main" id="{0181C3B4-B24C-49ED-B0E5-3E3B6190E06C}"/>
              </a:ext>
            </a:extLst>
          </p:cNvPr>
          <p:cNvSpPr txBox="1">
            <a:spLocks noChangeArrowheads="1"/>
          </p:cNvSpPr>
          <p:nvPr/>
        </p:nvSpPr>
        <p:spPr bwMode="auto">
          <a:xfrm>
            <a:off x="9902131" y="2762251"/>
            <a:ext cx="202062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Fabless Vendors: SoC Design</a:t>
            </a:r>
          </a:p>
        </p:txBody>
      </p:sp>
      <p:sp>
        <p:nvSpPr>
          <p:cNvPr id="43" name="TextBox 23">
            <a:extLst>
              <a:ext uri="{FF2B5EF4-FFF2-40B4-BE49-F238E27FC236}">
                <a16:creationId xmlns:a16="http://schemas.microsoft.com/office/drawing/2014/main" id="{FE684304-EF13-47C9-9E26-B9DF9F804BFE}"/>
              </a:ext>
            </a:extLst>
          </p:cNvPr>
          <p:cNvSpPr txBox="1">
            <a:spLocks noChangeArrowheads="1"/>
          </p:cNvSpPr>
          <p:nvPr/>
        </p:nvSpPr>
        <p:spPr bwMode="auto">
          <a:xfrm>
            <a:off x="9914826" y="4495801"/>
            <a:ext cx="169055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Foundries: </a:t>
            </a:r>
          </a:p>
          <a:p>
            <a:pPr eaLnBrk="1" hangingPunct="1"/>
            <a:r>
              <a:rPr lang="en-GB" sz="1200" b="0" dirty="0"/>
              <a:t>Chip Fabrication</a:t>
            </a:r>
          </a:p>
        </p:txBody>
      </p:sp>
      <p:cxnSp>
        <p:nvCxnSpPr>
          <p:cNvPr id="44" name="Straight Arrow Connector 43">
            <a:extLst>
              <a:ext uri="{FF2B5EF4-FFF2-40B4-BE49-F238E27FC236}">
                <a16:creationId xmlns:a16="http://schemas.microsoft.com/office/drawing/2014/main" id="{0C344ADA-744A-4379-8D06-8AA651BB4A2D}"/>
              </a:ext>
            </a:extLst>
          </p:cNvPr>
          <p:cNvCxnSpPr/>
          <p:nvPr/>
        </p:nvCxnSpPr>
        <p:spPr bwMode="auto">
          <a:xfrm flipH="1">
            <a:off x="8844211" y="914400"/>
            <a:ext cx="0" cy="933450"/>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5" name="Straight Arrow Connector 44">
            <a:extLst>
              <a:ext uri="{FF2B5EF4-FFF2-40B4-BE49-F238E27FC236}">
                <a16:creationId xmlns:a16="http://schemas.microsoft.com/office/drawing/2014/main" id="{052982EB-1037-4D4B-86E3-B4FCB5C91415}"/>
              </a:ext>
            </a:extLst>
          </p:cNvPr>
          <p:cNvCxnSpPr/>
          <p:nvPr/>
        </p:nvCxnSpPr>
        <p:spPr bwMode="auto">
          <a:xfrm>
            <a:off x="8844211" y="1936751"/>
            <a:ext cx="0" cy="227806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6" name="Straight Arrow Connector 45">
            <a:extLst>
              <a:ext uri="{FF2B5EF4-FFF2-40B4-BE49-F238E27FC236}">
                <a16:creationId xmlns:a16="http://schemas.microsoft.com/office/drawing/2014/main" id="{F7047EC8-D0D4-418F-B8E8-C3DAB59325C6}"/>
              </a:ext>
            </a:extLst>
          </p:cNvPr>
          <p:cNvCxnSpPr/>
          <p:nvPr/>
        </p:nvCxnSpPr>
        <p:spPr bwMode="auto">
          <a:xfrm>
            <a:off x="8844211" y="4273551"/>
            <a:ext cx="0" cy="98901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sp>
        <p:nvSpPr>
          <p:cNvPr id="47" name="Down Arrow 54">
            <a:extLst>
              <a:ext uri="{FF2B5EF4-FFF2-40B4-BE49-F238E27FC236}">
                <a16:creationId xmlns:a16="http://schemas.microsoft.com/office/drawing/2014/main" id="{58762106-D9CB-4187-A903-D732AE1934D9}"/>
              </a:ext>
            </a:extLst>
          </p:cNvPr>
          <p:cNvSpPr/>
          <p:nvPr/>
        </p:nvSpPr>
        <p:spPr bwMode="auto">
          <a:xfrm>
            <a:off x="3865641" y="508317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48" name="Rectangle 47">
            <a:extLst>
              <a:ext uri="{FF2B5EF4-FFF2-40B4-BE49-F238E27FC236}">
                <a16:creationId xmlns:a16="http://schemas.microsoft.com/office/drawing/2014/main" id="{F4BD68DF-0917-4474-97F7-F22F655A9E4C}"/>
              </a:ext>
            </a:extLst>
          </p:cNvPr>
          <p:cNvSpPr/>
          <p:nvPr/>
        </p:nvSpPr>
        <p:spPr bwMode="auto">
          <a:xfrm>
            <a:off x="3089126" y="5691188"/>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PCB Manufacture</a:t>
            </a:r>
          </a:p>
          <a:p>
            <a:pPr algn="ctr">
              <a:defRPr/>
            </a:pPr>
            <a:r>
              <a:rPr lang="en-GB" sz="1000" b="0" dirty="0">
                <a:cs typeface="Arial" charset="0"/>
              </a:rPr>
              <a:t>and Device Assembly</a:t>
            </a:r>
          </a:p>
        </p:txBody>
      </p:sp>
      <p:cxnSp>
        <p:nvCxnSpPr>
          <p:cNvPr id="49" name="Straight Arrow Connector 48">
            <a:extLst>
              <a:ext uri="{FF2B5EF4-FFF2-40B4-BE49-F238E27FC236}">
                <a16:creationId xmlns:a16="http://schemas.microsoft.com/office/drawing/2014/main" id="{2E709D52-E53B-4FE0-BC1B-AD8CEE6C998D}"/>
              </a:ext>
            </a:extLst>
          </p:cNvPr>
          <p:cNvCxnSpPr/>
          <p:nvPr/>
        </p:nvCxnSpPr>
        <p:spPr bwMode="auto">
          <a:xfrm>
            <a:off x="8844211" y="5278439"/>
            <a:ext cx="0" cy="1036637"/>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pic>
        <p:nvPicPr>
          <p:cNvPr id="50" name="Picture 4">
            <a:extLst>
              <a:ext uri="{FF2B5EF4-FFF2-40B4-BE49-F238E27FC236}">
                <a16:creationId xmlns:a16="http://schemas.microsoft.com/office/drawing/2014/main" id="{4A96032C-A249-42AB-A96C-1ADDF65B67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847"/>
          <a:stretch/>
        </p:blipFill>
        <p:spPr bwMode="auto">
          <a:xfrm>
            <a:off x="7960908" y="4480626"/>
            <a:ext cx="1766606" cy="553227"/>
          </a:xfrm>
          <a:prstGeom prst="rect">
            <a:avLst/>
          </a:prstGeom>
          <a:ln>
            <a:noFill/>
          </a:ln>
          <a:effectLst>
            <a:softEdge rad="381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7">
            <a:extLst>
              <a:ext uri="{FF2B5EF4-FFF2-40B4-BE49-F238E27FC236}">
                <a16:creationId xmlns:a16="http://schemas.microsoft.com/office/drawing/2014/main" id="{97977720-F0C1-41E5-80D2-2C2F6AB8E4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1705" y="5408614"/>
            <a:ext cx="1804812" cy="62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TextBox 23">
            <a:extLst>
              <a:ext uri="{FF2B5EF4-FFF2-40B4-BE49-F238E27FC236}">
                <a16:creationId xmlns:a16="http://schemas.microsoft.com/office/drawing/2014/main" id="{FEF8C20C-8B15-46CA-AF8E-60514DF7F5EB}"/>
              </a:ext>
            </a:extLst>
          </p:cNvPr>
          <p:cNvSpPr txBox="1">
            <a:spLocks noChangeArrowheads="1"/>
          </p:cNvSpPr>
          <p:nvPr/>
        </p:nvSpPr>
        <p:spPr bwMode="auto">
          <a:xfrm>
            <a:off x="9914826" y="5535613"/>
            <a:ext cx="20079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Device Vendors: </a:t>
            </a:r>
          </a:p>
          <a:p>
            <a:pPr eaLnBrk="1" hangingPunct="1"/>
            <a:r>
              <a:rPr lang="en-GB" sz="1200" b="0" dirty="0"/>
              <a:t>Final Products</a:t>
            </a:r>
          </a:p>
        </p:txBody>
      </p:sp>
      <p:pic>
        <p:nvPicPr>
          <p:cNvPr id="53" name="Picture 2">
            <a:extLst>
              <a:ext uri="{FF2B5EF4-FFF2-40B4-BE49-F238E27FC236}">
                <a16:creationId xmlns:a16="http://schemas.microsoft.com/office/drawing/2014/main" id="{68B7B28A-3865-4465-86E9-78A5D6BCAE6D}"/>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7606" b="27414"/>
          <a:stretch/>
        </p:blipFill>
        <p:spPr bwMode="auto">
          <a:xfrm>
            <a:off x="7960908" y="2749278"/>
            <a:ext cx="1749786" cy="587375"/>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53">
            <a:extLst>
              <a:ext uri="{FF2B5EF4-FFF2-40B4-BE49-F238E27FC236}">
                <a16:creationId xmlns:a16="http://schemas.microsoft.com/office/drawing/2014/main" id="{FAEB8E09-CD83-4AF5-BF33-B6EBC0029A5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290" t="31500" r="6129" b="26555"/>
          <a:stretch/>
        </p:blipFill>
        <p:spPr bwMode="auto">
          <a:xfrm>
            <a:off x="7961905" y="1110738"/>
            <a:ext cx="1765609" cy="514469"/>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ectangle 54">
            <a:extLst>
              <a:ext uri="{FF2B5EF4-FFF2-40B4-BE49-F238E27FC236}">
                <a16:creationId xmlns:a16="http://schemas.microsoft.com/office/drawing/2014/main" id="{6D127149-6AEA-40F9-B32A-18D2C94041D3}"/>
              </a:ext>
            </a:extLst>
          </p:cNvPr>
          <p:cNvSpPr/>
          <p:nvPr/>
        </p:nvSpPr>
        <p:spPr bwMode="auto">
          <a:xfrm>
            <a:off x="3171645" y="1957388"/>
            <a:ext cx="1748505" cy="62230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eaLnBrk="1" hangingPunct="1"/>
            <a:r>
              <a:rPr lang="en-GB" sz="1000" b="0" dirty="0"/>
              <a:t>Architecture Design</a:t>
            </a:r>
          </a:p>
          <a:p>
            <a:pPr eaLnBrk="1" hangingPunct="1"/>
            <a:r>
              <a:rPr lang="en-GB" sz="1000" b="0" dirty="0"/>
              <a:t>HW/SW Partitioning</a:t>
            </a:r>
          </a:p>
        </p:txBody>
      </p:sp>
    </p:spTree>
    <p:extLst>
      <p:ext uri="{BB962C8B-B14F-4D97-AF65-F5344CB8AC3E}">
        <p14:creationId xmlns:p14="http://schemas.microsoft.com/office/powerpoint/2010/main" val="3027602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SoC Design Flow</a:t>
            </a:r>
            <a:endParaRPr lang="en-US" dirty="0"/>
          </a:p>
        </p:txBody>
      </p:sp>
      <p:grpSp>
        <p:nvGrpSpPr>
          <p:cNvPr id="7" name="Group 15">
            <a:extLst>
              <a:ext uri="{FF2B5EF4-FFF2-40B4-BE49-F238E27FC236}">
                <a16:creationId xmlns:a16="http://schemas.microsoft.com/office/drawing/2014/main" id="{25A6E0DB-2A32-4A81-B78E-3D7C1EEE517F}"/>
              </a:ext>
            </a:extLst>
          </p:cNvPr>
          <p:cNvGrpSpPr>
            <a:grpSpLocks/>
          </p:cNvGrpSpPr>
          <p:nvPr/>
        </p:nvGrpSpPr>
        <p:grpSpPr bwMode="auto">
          <a:xfrm>
            <a:off x="928855" y="1876425"/>
            <a:ext cx="10598242" cy="3386138"/>
            <a:chOff x="696913" y="1876602"/>
            <a:chExt cx="6407150" cy="3386138"/>
          </a:xfrm>
        </p:grpSpPr>
        <p:cxnSp>
          <p:nvCxnSpPr>
            <p:cNvPr id="57" name="Straight Connector 56">
              <a:extLst>
                <a:ext uri="{FF2B5EF4-FFF2-40B4-BE49-F238E27FC236}">
                  <a16:creationId xmlns:a16="http://schemas.microsoft.com/office/drawing/2014/main" id="{E558E9AA-9F15-43A1-BC5F-E53BF232A6A8}"/>
                </a:ext>
              </a:extLst>
            </p:cNvPr>
            <p:cNvCxnSpPr/>
            <p:nvPr/>
          </p:nvCxnSpPr>
          <p:spPr bwMode="auto">
            <a:xfrm flipH="1">
              <a:off x="696913" y="4243565"/>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8" name="Straight Connector 57">
              <a:extLst>
                <a:ext uri="{FF2B5EF4-FFF2-40B4-BE49-F238E27FC236}">
                  <a16:creationId xmlns:a16="http://schemas.microsoft.com/office/drawing/2014/main" id="{0DE8B332-B3BF-4F1A-9B30-A2B36E2833A5}"/>
                </a:ext>
              </a:extLst>
            </p:cNvPr>
            <p:cNvCxnSpPr/>
            <p:nvPr/>
          </p:nvCxnSpPr>
          <p:spPr bwMode="auto">
            <a:xfrm flipH="1">
              <a:off x="696913" y="1876602"/>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9" name="Straight Connector 58">
              <a:extLst>
                <a:ext uri="{FF2B5EF4-FFF2-40B4-BE49-F238E27FC236}">
                  <a16:creationId xmlns:a16="http://schemas.microsoft.com/office/drawing/2014/main" id="{88BAEBE1-A35D-4759-B129-AE745044F361}"/>
                </a:ext>
              </a:extLst>
            </p:cNvPr>
            <p:cNvCxnSpPr/>
            <p:nvPr/>
          </p:nvCxnSpPr>
          <p:spPr bwMode="auto">
            <a:xfrm flipH="1">
              <a:off x="696913" y="5262740"/>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grpSp>
      <p:sp>
        <p:nvSpPr>
          <p:cNvPr id="8" name="Rectangle 7">
            <a:extLst>
              <a:ext uri="{FF2B5EF4-FFF2-40B4-BE49-F238E27FC236}">
                <a16:creationId xmlns:a16="http://schemas.microsoft.com/office/drawing/2014/main" id="{673EF7CB-B2FE-46F4-BC63-AD752A29735A}"/>
              </a:ext>
            </a:extLst>
          </p:cNvPr>
          <p:cNvSpPr/>
          <p:nvPr/>
        </p:nvSpPr>
        <p:spPr bwMode="auto">
          <a:xfrm>
            <a:off x="1303358" y="1030288"/>
            <a:ext cx="1165828" cy="41116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9" name="Rectangle 8">
            <a:extLst>
              <a:ext uri="{FF2B5EF4-FFF2-40B4-BE49-F238E27FC236}">
                <a16:creationId xmlns:a16="http://schemas.microsoft.com/office/drawing/2014/main" id="{BDEB0DBF-D878-443A-9072-738F17013F99}"/>
              </a:ext>
            </a:extLst>
          </p:cNvPr>
          <p:cNvSpPr/>
          <p:nvPr/>
        </p:nvSpPr>
        <p:spPr bwMode="auto">
          <a:xfrm>
            <a:off x="1206030" y="1085851"/>
            <a:ext cx="1165828" cy="4095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10" name="Rectangle 9">
            <a:extLst>
              <a:ext uri="{FF2B5EF4-FFF2-40B4-BE49-F238E27FC236}">
                <a16:creationId xmlns:a16="http://schemas.microsoft.com/office/drawing/2014/main" id="{2F510512-C302-459B-9582-4FE8E5548CB6}"/>
              </a:ext>
            </a:extLst>
          </p:cNvPr>
          <p:cNvSpPr/>
          <p:nvPr/>
        </p:nvSpPr>
        <p:spPr bwMode="auto">
          <a:xfrm>
            <a:off x="1127743" y="1157289"/>
            <a:ext cx="1167944" cy="407987"/>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11" name="Rectangle 10">
            <a:extLst>
              <a:ext uri="{FF2B5EF4-FFF2-40B4-BE49-F238E27FC236}">
                <a16:creationId xmlns:a16="http://schemas.microsoft.com/office/drawing/2014/main" id="{DF8C40AD-7424-46DD-9FD0-31F807ADC4D4}"/>
              </a:ext>
            </a:extLst>
          </p:cNvPr>
          <p:cNvSpPr/>
          <p:nvPr/>
        </p:nvSpPr>
        <p:spPr bwMode="auto">
          <a:xfrm>
            <a:off x="1051573" y="1228725"/>
            <a:ext cx="1165827" cy="407988"/>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Hardware </a:t>
            </a:r>
          </a:p>
          <a:p>
            <a:pPr algn="ctr">
              <a:defRPr/>
            </a:pPr>
            <a:r>
              <a:rPr lang="en-GB" sz="1000" b="0" dirty="0">
                <a:cs typeface="Arial" charset="0"/>
              </a:rPr>
              <a:t>IP Cores</a:t>
            </a:r>
          </a:p>
        </p:txBody>
      </p:sp>
      <p:sp>
        <p:nvSpPr>
          <p:cNvPr id="12" name="Down Arrow 12">
            <a:extLst>
              <a:ext uri="{FF2B5EF4-FFF2-40B4-BE49-F238E27FC236}">
                <a16:creationId xmlns:a16="http://schemas.microsoft.com/office/drawing/2014/main" id="{02FFA8AB-9DDF-43AC-B279-AC35D99D0791}"/>
              </a:ext>
            </a:extLst>
          </p:cNvPr>
          <p:cNvSpPr/>
          <p:nvPr/>
        </p:nvSpPr>
        <p:spPr bwMode="auto">
          <a:xfrm>
            <a:off x="1493784" y="1695450"/>
            <a:ext cx="327956"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13" name="Rectangle 12">
            <a:extLst>
              <a:ext uri="{FF2B5EF4-FFF2-40B4-BE49-F238E27FC236}">
                <a16:creationId xmlns:a16="http://schemas.microsoft.com/office/drawing/2014/main" id="{7342C866-2464-4A3F-AD1E-83583BA480B3}"/>
              </a:ext>
            </a:extLst>
          </p:cNvPr>
          <p:cNvSpPr/>
          <p:nvPr/>
        </p:nvSpPr>
        <p:spPr bwMode="auto">
          <a:xfrm>
            <a:off x="3332448" y="954088"/>
            <a:ext cx="1523405" cy="442912"/>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SoC </a:t>
            </a:r>
          </a:p>
          <a:p>
            <a:pPr algn="ctr">
              <a:defRPr/>
            </a:pPr>
            <a:r>
              <a:rPr lang="en-GB" sz="1000" b="0" dirty="0">
                <a:cs typeface="Arial" charset="0"/>
              </a:rPr>
              <a:t>Design Specifics</a:t>
            </a:r>
          </a:p>
        </p:txBody>
      </p:sp>
      <p:sp>
        <p:nvSpPr>
          <p:cNvPr id="14" name="TextBox 18">
            <a:extLst>
              <a:ext uri="{FF2B5EF4-FFF2-40B4-BE49-F238E27FC236}">
                <a16:creationId xmlns:a16="http://schemas.microsoft.com/office/drawing/2014/main" id="{B278BE33-8526-4B86-9218-304988832942}"/>
              </a:ext>
            </a:extLst>
          </p:cNvPr>
          <p:cNvSpPr txBox="1">
            <a:spLocks noChangeArrowheads="1"/>
          </p:cNvSpPr>
          <p:nvPr/>
        </p:nvSpPr>
        <p:spPr bwMode="auto">
          <a:xfrm>
            <a:off x="2748475" y="1427163"/>
            <a:ext cx="1125627"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Purchase HW Cores</a:t>
            </a:r>
          </a:p>
        </p:txBody>
      </p:sp>
      <p:sp>
        <p:nvSpPr>
          <p:cNvPr id="15" name="TextBox 23">
            <a:extLst>
              <a:ext uri="{FF2B5EF4-FFF2-40B4-BE49-F238E27FC236}">
                <a16:creationId xmlns:a16="http://schemas.microsoft.com/office/drawing/2014/main" id="{582C4FDC-061D-4272-8373-53E49EC1348D}"/>
              </a:ext>
            </a:extLst>
          </p:cNvPr>
          <p:cNvSpPr txBox="1">
            <a:spLocks noChangeArrowheads="1"/>
          </p:cNvSpPr>
          <p:nvPr/>
        </p:nvSpPr>
        <p:spPr bwMode="auto">
          <a:xfrm>
            <a:off x="4388253" y="1397000"/>
            <a:ext cx="11319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Purchase SW Drivers</a:t>
            </a:r>
          </a:p>
        </p:txBody>
      </p:sp>
      <p:sp>
        <p:nvSpPr>
          <p:cNvPr id="16" name="Rectangle 15">
            <a:extLst>
              <a:ext uri="{FF2B5EF4-FFF2-40B4-BE49-F238E27FC236}">
                <a16:creationId xmlns:a16="http://schemas.microsoft.com/office/drawing/2014/main" id="{01B47AED-7DC7-4526-87F7-6FA8A7F5CDA7}"/>
              </a:ext>
            </a:extLst>
          </p:cNvPr>
          <p:cNvSpPr/>
          <p:nvPr/>
        </p:nvSpPr>
        <p:spPr bwMode="auto">
          <a:xfrm>
            <a:off x="1051574" y="2116138"/>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Integrated</a:t>
            </a:r>
          </a:p>
          <a:p>
            <a:pPr algn="ctr">
              <a:defRPr/>
            </a:pPr>
            <a:r>
              <a:rPr lang="en-GB" sz="1000" b="0" dirty="0">
                <a:cs typeface="Arial" charset="0"/>
              </a:rPr>
              <a:t>Hardware</a:t>
            </a:r>
          </a:p>
        </p:txBody>
      </p:sp>
      <p:sp>
        <p:nvSpPr>
          <p:cNvPr id="17" name="Rectangle 16">
            <a:extLst>
              <a:ext uri="{FF2B5EF4-FFF2-40B4-BE49-F238E27FC236}">
                <a16:creationId xmlns:a16="http://schemas.microsoft.com/office/drawing/2014/main" id="{49C711E8-01E4-4F3B-A378-0711161A3DA6}"/>
              </a:ext>
            </a:extLst>
          </p:cNvPr>
          <p:cNvSpPr/>
          <p:nvPr/>
        </p:nvSpPr>
        <p:spPr bwMode="auto">
          <a:xfrm>
            <a:off x="5727579" y="2116138"/>
            <a:ext cx="1252577"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Integrated</a:t>
            </a:r>
          </a:p>
          <a:p>
            <a:pPr algn="ctr">
              <a:defRPr/>
            </a:pPr>
            <a:r>
              <a:rPr lang="en-GB" sz="1000" b="0" dirty="0">
                <a:cs typeface="Arial" charset="0"/>
              </a:rPr>
              <a:t>Software</a:t>
            </a:r>
          </a:p>
        </p:txBody>
      </p:sp>
      <p:sp>
        <p:nvSpPr>
          <p:cNvPr id="18" name="Rectangle 17">
            <a:extLst>
              <a:ext uri="{FF2B5EF4-FFF2-40B4-BE49-F238E27FC236}">
                <a16:creationId xmlns:a16="http://schemas.microsoft.com/office/drawing/2014/main" id="{542C7940-D736-43BF-B787-8DF2C19A6063}"/>
              </a:ext>
            </a:extLst>
          </p:cNvPr>
          <p:cNvSpPr/>
          <p:nvPr/>
        </p:nvSpPr>
        <p:spPr bwMode="auto">
          <a:xfrm>
            <a:off x="3114516" y="3019425"/>
            <a:ext cx="1830202" cy="3746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Prototype on Platforms</a:t>
            </a:r>
          </a:p>
          <a:p>
            <a:pPr algn="ctr">
              <a:defRPr/>
            </a:pPr>
            <a:r>
              <a:rPr lang="en-GB" sz="1000" b="0" dirty="0">
                <a:cs typeface="Arial" charset="0"/>
              </a:rPr>
              <a:t>e.g., FPGA</a:t>
            </a:r>
          </a:p>
        </p:txBody>
      </p:sp>
      <p:sp>
        <p:nvSpPr>
          <p:cNvPr id="19" name="Rectangle 18">
            <a:extLst>
              <a:ext uri="{FF2B5EF4-FFF2-40B4-BE49-F238E27FC236}">
                <a16:creationId xmlns:a16="http://schemas.microsoft.com/office/drawing/2014/main" id="{2824B8B1-302D-4EF1-A7C6-C5F492428DFF}"/>
              </a:ext>
            </a:extLst>
          </p:cNvPr>
          <p:cNvSpPr/>
          <p:nvPr/>
        </p:nvSpPr>
        <p:spPr bwMode="auto">
          <a:xfrm>
            <a:off x="1049457" y="2930525"/>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Functional</a:t>
            </a:r>
          </a:p>
          <a:p>
            <a:pPr algn="ctr">
              <a:defRPr/>
            </a:pPr>
            <a:r>
              <a:rPr lang="en-GB" sz="1000" b="0" dirty="0">
                <a:cs typeface="Arial" charset="0"/>
              </a:rPr>
              <a:t>Simulation</a:t>
            </a:r>
          </a:p>
        </p:txBody>
      </p:sp>
      <p:sp>
        <p:nvSpPr>
          <p:cNvPr id="20" name="Rectangle 19">
            <a:extLst>
              <a:ext uri="{FF2B5EF4-FFF2-40B4-BE49-F238E27FC236}">
                <a16:creationId xmlns:a16="http://schemas.microsoft.com/office/drawing/2014/main" id="{2E72CFB9-F30D-47AB-ADB3-B70B064B238C}"/>
              </a:ext>
            </a:extLst>
          </p:cNvPr>
          <p:cNvSpPr/>
          <p:nvPr/>
        </p:nvSpPr>
        <p:spPr bwMode="auto">
          <a:xfrm>
            <a:off x="5763548" y="2930525"/>
            <a:ext cx="1216609"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Software</a:t>
            </a:r>
          </a:p>
          <a:p>
            <a:pPr algn="ctr">
              <a:defRPr/>
            </a:pPr>
            <a:r>
              <a:rPr lang="en-GB" sz="1000" b="0" dirty="0">
                <a:cs typeface="Arial" charset="0"/>
              </a:rPr>
              <a:t>Simulation</a:t>
            </a:r>
          </a:p>
        </p:txBody>
      </p:sp>
      <p:sp>
        <p:nvSpPr>
          <p:cNvPr id="21" name="Rectangle 20">
            <a:extLst>
              <a:ext uri="{FF2B5EF4-FFF2-40B4-BE49-F238E27FC236}">
                <a16:creationId xmlns:a16="http://schemas.microsoft.com/office/drawing/2014/main" id="{9B5A9EBC-D99C-430A-86BC-87788F4DDC34}"/>
              </a:ext>
            </a:extLst>
          </p:cNvPr>
          <p:cNvSpPr/>
          <p:nvPr/>
        </p:nvSpPr>
        <p:spPr bwMode="auto">
          <a:xfrm>
            <a:off x="770166" y="3702051"/>
            <a:ext cx="1773074" cy="3968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Physical Optimization</a:t>
            </a:r>
          </a:p>
          <a:p>
            <a:pPr algn="ctr">
              <a:defRPr/>
            </a:pPr>
            <a:r>
              <a:rPr lang="en-GB" sz="1000" b="0" dirty="0">
                <a:cs typeface="Arial" charset="0"/>
              </a:rPr>
              <a:t>and Fabrication</a:t>
            </a:r>
          </a:p>
        </p:txBody>
      </p:sp>
      <p:sp>
        <p:nvSpPr>
          <p:cNvPr id="22" name="Rectangle 21">
            <a:extLst>
              <a:ext uri="{FF2B5EF4-FFF2-40B4-BE49-F238E27FC236}">
                <a16:creationId xmlns:a16="http://schemas.microsoft.com/office/drawing/2014/main" id="{5258ADBD-1840-4E3D-B998-68BC5B6EB38F}"/>
              </a:ext>
            </a:extLst>
          </p:cNvPr>
          <p:cNvSpPr/>
          <p:nvPr/>
        </p:nvSpPr>
        <p:spPr bwMode="auto">
          <a:xfrm>
            <a:off x="5480026" y="3695700"/>
            <a:ext cx="2010048" cy="3952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dirty="0">
                <a:cs typeface="Arial" charset="0"/>
              </a:rPr>
              <a:t>Application Development</a:t>
            </a:r>
          </a:p>
          <a:p>
            <a:pPr algn="ctr">
              <a:defRPr/>
            </a:pPr>
            <a:r>
              <a:rPr lang="en-GB" sz="1000" dirty="0">
                <a:cs typeface="Arial" charset="0"/>
              </a:rPr>
              <a:t>and Test</a:t>
            </a:r>
          </a:p>
        </p:txBody>
      </p:sp>
      <p:sp>
        <p:nvSpPr>
          <p:cNvPr id="23" name="Rectangle 22">
            <a:extLst>
              <a:ext uri="{FF2B5EF4-FFF2-40B4-BE49-F238E27FC236}">
                <a16:creationId xmlns:a16="http://schemas.microsoft.com/office/drawing/2014/main" id="{C287677A-6563-4543-848E-EF43435AC520}"/>
              </a:ext>
            </a:extLst>
          </p:cNvPr>
          <p:cNvSpPr/>
          <p:nvPr/>
        </p:nvSpPr>
        <p:spPr bwMode="auto">
          <a:xfrm>
            <a:off x="3292247" y="3724275"/>
            <a:ext cx="1413381" cy="3746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HW/SW</a:t>
            </a:r>
          </a:p>
          <a:p>
            <a:pPr algn="ctr">
              <a:defRPr/>
            </a:pPr>
            <a:r>
              <a:rPr lang="en-GB" sz="1000" b="0" dirty="0">
                <a:cs typeface="Arial" charset="0"/>
              </a:rPr>
              <a:t>Co-verification</a:t>
            </a:r>
          </a:p>
        </p:txBody>
      </p:sp>
      <p:sp>
        <p:nvSpPr>
          <p:cNvPr id="24" name="Rectangle 23">
            <a:extLst>
              <a:ext uri="{FF2B5EF4-FFF2-40B4-BE49-F238E27FC236}">
                <a16:creationId xmlns:a16="http://schemas.microsoft.com/office/drawing/2014/main" id="{06C867E2-5F95-4887-B495-EC669626BAE5}"/>
              </a:ext>
            </a:extLst>
          </p:cNvPr>
          <p:cNvSpPr/>
          <p:nvPr/>
        </p:nvSpPr>
        <p:spPr bwMode="auto">
          <a:xfrm>
            <a:off x="3089126" y="4684713"/>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Volume Manufacture </a:t>
            </a:r>
          </a:p>
          <a:p>
            <a:pPr algn="ctr">
              <a:defRPr/>
            </a:pPr>
            <a:r>
              <a:rPr lang="en-GB" sz="1000" b="0" dirty="0">
                <a:cs typeface="Arial" charset="0"/>
              </a:rPr>
              <a:t>and Ship</a:t>
            </a:r>
          </a:p>
        </p:txBody>
      </p:sp>
      <p:sp>
        <p:nvSpPr>
          <p:cNvPr id="25" name="Rectangle 24">
            <a:extLst>
              <a:ext uri="{FF2B5EF4-FFF2-40B4-BE49-F238E27FC236}">
                <a16:creationId xmlns:a16="http://schemas.microsoft.com/office/drawing/2014/main" id="{73EBCEB3-4195-4A41-9819-A638F9B78844}"/>
              </a:ext>
            </a:extLst>
          </p:cNvPr>
          <p:cNvSpPr/>
          <p:nvPr/>
        </p:nvSpPr>
        <p:spPr bwMode="auto">
          <a:xfrm>
            <a:off x="5985712" y="1030288"/>
            <a:ext cx="1165827" cy="411162"/>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26" name="Rectangle 25">
            <a:extLst>
              <a:ext uri="{FF2B5EF4-FFF2-40B4-BE49-F238E27FC236}">
                <a16:creationId xmlns:a16="http://schemas.microsoft.com/office/drawing/2014/main" id="{E7B29F2F-DF6F-4019-8B46-A2153F397E06}"/>
              </a:ext>
            </a:extLst>
          </p:cNvPr>
          <p:cNvSpPr/>
          <p:nvPr/>
        </p:nvSpPr>
        <p:spPr bwMode="auto">
          <a:xfrm>
            <a:off x="5888383" y="1085851"/>
            <a:ext cx="1165827" cy="40957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27" name="Rectangle 26">
            <a:extLst>
              <a:ext uri="{FF2B5EF4-FFF2-40B4-BE49-F238E27FC236}">
                <a16:creationId xmlns:a16="http://schemas.microsoft.com/office/drawing/2014/main" id="{24B19BE6-658B-4A1B-8F58-79E6B6FF3E0E}"/>
              </a:ext>
            </a:extLst>
          </p:cNvPr>
          <p:cNvSpPr/>
          <p:nvPr/>
        </p:nvSpPr>
        <p:spPr bwMode="auto">
          <a:xfrm>
            <a:off x="5810096" y="1157289"/>
            <a:ext cx="1167944" cy="407987"/>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28" name="Rectangle 27">
            <a:extLst>
              <a:ext uri="{FF2B5EF4-FFF2-40B4-BE49-F238E27FC236}">
                <a16:creationId xmlns:a16="http://schemas.microsoft.com/office/drawing/2014/main" id="{EFE9E5EB-4CCB-416F-B7A3-67E0E2E9AD9D}"/>
              </a:ext>
            </a:extLst>
          </p:cNvPr>
          <p:cNvSpPr/>
          <p:nvPr/>
        </p:nvSpPr>
        <p:spPr bwMode="auto">
          <a:xfrm>
            <a:off x="5733927" y="1228725"/>
            <a:ext cx="1165828" cy="4079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Software </a:t>
            </a:r>
          </a:p>
          <a:p>
            <a:pPr algn="ctr">
              <a:defRPr/>
            </a:pPr>
            <a:r>
              <a:rPr lang="en-GB" sz="1000" b="0" dirty="0">
                <a:cs typeface="Arial" charset="0"/>
              </a:rPr>
              <a:t>drivers</a:t>
            </a:r>
          </a:p>
        </p:txBody>
      </p:sp>
      <p:sp>
        <p:nvSpPr>
          <p:cNvPr id="29" name="Down Arrow 59">
            <a:extLst>
              <a:ext uri="{FF2B5EF4-FFF2-40B4-BE49-F238E27FC236}">
                <a16:creationId xmlns:a16="http://schemas.microsoft.com/office/drawing/2014/main" id="{337DFC8A-B3D7-4B25-B86A-0DFD4972C6EC}"/>
              </a:ext>
            </a:extLst>
          </p:cNvPr>
          <p:cNvSpPr/>
          <p:nvPr/>
        </p:nvSpPr>
        <p:spPr bwMode="auto">
          <a:xfrm>
            <a:off x="1493784" y="2627313"/>
            <a:ext cx="327956"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0" name="Down Arrow 62">
            <a:extLst>
              <a:ext uri="{FF2B5EF4-FFF2-40B4-BE49-F238E27FC236}">
                <a16:creationId xmlns:a16="http://schemas.microsoft.com/office/drawing/2014/main" id="{B46D3395-9CEC-421B-A51D-0FC5A06917BE}"/>
              </a:ext>
            </a:extLst>
          </p:cNvPr>
          <p:cNvSpPr/>
          <p:nvPr/>
        </p:nvSpPr>
        <p:spPr bwMode="auto">
          <a:xfrm>
            <a:off x="6152863" y="1695450"/>
            <a:ext cx="325839"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1" name="Down Arrow 63">
            <a:extLst>
              <a:ext uri="{FF2B5EF4-FFF2-40B4-BE49-F238E27FC236}">
                <a16:creationId xmlns:a16="http://schemas.microsoft.com/office/drawing/2014/main" id="{E12CDE1D-66DC-4C07-9DF8-4E229877465A}"/>
              </a:ext>
            </a:extLst>
          </p:cNvPr>
          <p:cNvSpPr/>
          <p:nvPr/>
        </p:nvSpPr>
        <p:spPr bwMode="auto">
          <a:xfrm>
            <a:off x="6188833" y="2627313"/>
            <a:ext cx="325839"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2" name="Down Arrow 66">
            <a:extLst>
              <a:ext uri="{FF2B5EF4-FFF2-40B4-BE49-F238E27FC236}">
                <a16:creationId xmlns:a16="http://schemas.microsoft.com/office/drawing/2014/main" id="{ADF23BCE-6751-4D19-A9FD-31A3E018F549}"/>
              </a:ext>
            </a:extLst>
          </p:cNvPr>
          <p:cNvSpPr/>
          <p:nvPr/>
        </p:nvSpPr>
        <p:spPr bwMode="auto">
          <a:xfrm rot="2700000">
            <a:off x="2749224" y="3339383"/>
            <a:ext cx="233363" cy="38719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3" name="Down Arrow 70">
            <a:extLst>
              <a:ext uri="{FF2B5EF4-FFF2-40B4-BE49-F238E27FC236}">
                <a16:creationId xmlns:a16="http://schemas.microsoft.com/office/drawing/2014/main" id="{C00F049B-7575-44C0-8EA4-8A80A22B0493}"/>
              </a:ext>
            </a:extLst>
          </p:cNvPr>
          <p:cNvSpPr/>
          <p:nvPr/>
        </p:nvSpPr>
        <p:spPr bwMode="auto">
          <a:xfrm>
            <a:off x="3865641" y="414972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4" name="Down Arrow 71">
            <a:extLst>
              <a:ext uri="{FF2B5EF4-FFF2-40B4-BE49-F238E27FC236}">
                <a16:creationId xmlns:a16="http://schemas.microsoft.com/office/drawing/2014/main" id="{49D9672C-DDE6-4139-BAA6-8ACB6930E100}"/>
              </a:ext>
            </a:extLst>
          </p:cNvPr>
          <p:cNvSpPr/>
          <p:nvPr/>
        </p:nvSpPr>
        <p:spPr bwMode="auto">
          <a:xfrm rot="16200000">
            <a:off x="2827247"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5" name="Down Arrow 72">
            <a:extLst>
              <a:ext uri="{FF2B5EF4-FFF2-40B4-BE49-F238E27FC236}">
                <a16:creationId xmlns:a16="http://schemas.microsoft.com/office/drawing/2014/main" id="{861FD89A-BE35-44A9-8D6B-4C292C671BDA}"/>
              </a:ext>
            </a:extLst>
          </p:cNvPr>
          <p:cNvSpPr/>
          <p:nvPr/>
        </p:nvSpPr>
        <p:spPr bwMode="auto">
          <a:xfrm rot="5400000">
            <a:off x="4930391"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6" name="Down Arrow 73">
            <a:extLst>
              <a:ext uri="{FF2B5EF4-FFF2-40B4-BE49-F238E27FC236}">
                <a16:creationId xmlns:a16="http://schemas.microsoft.com/office/drawing/2014/main" id="{375BFF90-BC74-46D8-9949-83642BD44960}"/>
              </a:ext>
            </a:extLst>
          </p:cNvPr>
          <p:cNvSpPr/>
          <p:nvPr/>
        </p:nvSpPr>
        <p:spPr bwMode="auto">
          <a:xfrm rot="5400000">
            <a:off x="5210741" y="2968702"/>
            <a:ext cx="231775" cy="387199"/>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7" name="Down Arrow 74">
            <a:extLst>
              <a:ext uri="{FF2B5EF4-FFF2-40B4-BE49-F238E27FC236}">
                <a16:creationId xmlns:a16="http://schemas.microsoft.com/office/drawing/2014/main" id="{A354CC72-6209-4259-99C0-17FA47713E8C}"/>
              </a:ext>
            </a:extLst>
          </p:cNvPr>
          <p:cNvSpPr/>
          <p:nvPr/>
        </p:nvSpPr>
        <p:spPr bwMode="auto">
          <a:xfrm rot="16200000">
            <a:off x="2622009" y="29676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8" name="Down Arrow 76">
            <a:extLst>
              <a:ext uri="{FF2B5EF4-FFF2-40B4-BE49-F238E27FC236}">
                <a16:creationId xmlns:a16="http://schemas.microsoft.com/office/drawing/2014/main" id="{42986136-695B-4E7A-A892-69ABE802BC7A}"/>
              </a:ext>
            </a:extLst>
          </p:cNvPr>
          <p:cNvSpPr/>
          <p:nvPr/>
        </p:nvSpPr>
        <p:spPr bwMode="auto">
          <a:xfrm rot="14220710">
            <a:off x="5133777" y="1496337"/>
            <a:ext cx="233362"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9" name="Down Arrow 77">
            <a:extLst>
              <a:ext uri="{FF2B5EF4-FFF2-40B4-BE49-F238E27FC236}">
                <a16:creationId xmlns:a16="http://schemas.microsoft.com/office/drawing/2014/main" id="{64A6D064-CEDE-41E8-BA75-25A28B3A00FF}"/>
              </a:ext>
            </a:extLst>
          </p:cNvPr>
          <p:cNvSpPr/>
          <p:nvPr/>
        </p:nvSpPr>
        <p:spPr bwMode="auto">
          <a:xfrm rot="7200000">
            <a:off x="2633647" y="1514594"/>
            <a:ext cx="231775"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40" name="Down Arrow 81">
            <a:extLst>
              <a:ext uri="{FF2B5EF4-FFF2-40B4-BE49-F238E27FC236}">
                <a16:creationId xmlns:a16="http://schemas.microsoft.com/office/drawing/2014/main" id="{7410D789-EC81-4254-9486-34E03D63DB2F}"/>
              </a:ext>
            </a:extLst>
          </p:cNvPr>
          <p:cNvSpPr/>
          <p:nvPr/>
        </p:nvSpPr>
        <p:spPr bwMode="auto">
          <a:xfrm rot="18900000">
            <a:off x="5097060" y="3395664"/>
            <a:ext cx="325839" cy="274637"/>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41" name="TextBox 23">
            <a:extLst>
              <a:ext uri="{FF2B5EF4-FFF2-40B4-BE49-F238E27FC236}">
                <a16:creationId xmlns:a16="http://schemas.microsoft.com/office/drawing/2014/main" id="{7732021B-AF34-4D58-8C48-D84C98BEA896}"/>
              </a:ext>
            </a:extLst>
          </p:cNvPr>
          <p:cNvSpPr txBox="1">
            <a:spLocks noChangeArrowheads="1"/>
          </p:cNvSpPr>
          <p:nvPr/>
        </p:nvSpPr>
        <p:spPr bwMode="auto">
          <a:xfrm>
            <a:off x="9914826" y="1131888"/>
            <a:ext cx="144723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IP Vendors:</a:t>
            </a:r>
          </a:p>
          <a:p>
            <a:pPr eaLnBrk="1" hangingPunct="1"/>
            <a:r>
              <a:rPr lang="en-GB" sz="1200" b="0" dirty="0"/>
              <a:t>Core Design </a:t>
            </a:r>
          </a:p>
        </p:txBody>
      </p:sp>
      <p:sp>
        <p:nvSpPr>
          <p:cNvPr id="42" name="TextBox 23">
            <a:extLst>
              <a:ext uri="{FF2B5EF4-FFF2-40B4-BE49-F238E27FC236}">
                <a16:creationId xmlns:a16="http://schemas.microsoft.com/office/drawing/2014/main" id="{8B1674B2-1A3F-4539-8D92-B40122EE53C8}"/>
              </a:ext>
            </a:extLst>
          </p:cNvPr>
          <p:cNvSpPr txBox="1">
            <a:spLocks noChangeArrowheads="1"/>
          </p:cNvSpPr>
          <p:nvPr/>
        </p:nvSpPr>
        <p:spPr bwMode="auto">
          <a:xfrm>
            <a:off x="9902131" y="2762251"/>
            <a:ext cx="202062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Fabless Vendors: SoC Design</a:t>
            </a:r>
          </a:p>
        </p:txBody>
      </p:sp>
      <p:sp>
        <p:nvSpPr>
          <p:cNvPr id="43" name="TextBox 23">
            <a:extLst>
              <a:ext uri="{FF2B5EF4-FFF2-40B4-BE49-F238E27FC236}">
                <a16:creationId xmlns:a16="http://schemas.microsoft.com/office/drawing/2014/main" id="{03AD0C80-60A0-4A8C-92C3-6129E452AAB3}"/>
              </a:ext>
            </a:extLst>
          </p:cNvPr>
          <p:cNvSpPr txBox="1">
            <a:spLocks noChangeArrowheads="1"/>
          </p:cNvSpPr>
          <p:nvPr/>
        </p:nvSpPr>
        <p:spPr bwMode="auto">
          <a:xfrm>
            <a:off x="9914826" y="4495801"/>
            <a:ext cx="169055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Foundries: </a:t>
            </a:r>
          </a:p>
          <a:p>
            <a:pPr eaLnBrk="1" hangingPunct="1"/>
            <a:r>
              <a:rPr lang="en-GB" sz="1200" b="0" dirty="0"/>
              <a:t>Chip Fabrication</a:t>
            </a:r>
          </a:p>
        </p:txBody>
      </p:sp>
      <p:cxnSp>
        <p:nvCxnSpPr>
          <p:cNvPr id="44" name="Straight Arrow Connector 43">
            <a:extLst>
              <a:ext uri="{FF2B5EF4-FFF2-40B4-BE49-F238E27FC236}">
                <a16:creationId xmlns:a16="http://schemas.microsoft.com/office/drawing/2014/main" id="{5EF328B7-8D58-45EE-A8B8-7223CD2E3431}"/>
              </a:ext>
            </a:extLst>
          </p:cNvPr>
          <p:cNvCxnSpPr/>
          <p:nvPr/>
        </p:nvCxnSpPr>
        <p:spPr bwMode="auto">
          <a:xfrm flipH="1">
            <a:off x="8844211" y="914400"/>
            <a:ext cx="0" cy="933450"/>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5" name="Straight Arrow Connector 44">
            <a:extLst>
              <a:ext uri="{FF2B5EF4-FFF2-40B4-BE49-F238E27FC236}">
                <a16:creationId xmlns:a16="http://schemas.microsoft.com/office/drawing/2014/main" id="{14FAD7BE-52AD-41C7-93A8-82117CC35C6E}"/>
              </a:ext>
            </a:extLst>
          </p:cNvPr>
          <p:cNvCxnSpPr/>
          <p:nvPr/>
        </p:nvCxnSpPr>
        <p:spPr bwMode="auto">
          <a:xfrm>
            <a:off x="8844211" y="1936751"/>
            <a:ext cx="0" cy="227806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6" name="Straight Arrow Connector 45">
            <a:extLst>
              <a:ext uri="{FF2B5EF4-FFF2-40B4-BE49-F238E27FC236}">
                <a16:creationId xmlns:a16="http://schemas.microsoft.com/office/drawing/2014/main" id="{390CFCE7-2065-4CC0-AACF-22507291AF9E}"/>
              </a:ext>
            </a:extLst>
          </p:cNvPr>
          <p:cNvCxnSpPr/>
          <p:nvPr/>
        </p:nvCxnSpPr>
        <p:spPr bwMode="auto">
          <a:xfrm>
            <a:off x="8844211" y="4273551"/>
            <a:ext cx="0" cy="98901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sp>
        <p:nvSpPr>
          <p:cNvPr id="47" name="Down Arrow 54">
            <a:extLst>
              <a:ext uri="{FF2B5EF4-FFF2-40B4-BE49-F238E27FC236}">
                <a16:creationId xmlns:a16="http://schemas.microsoft.com/office/drawing/2014/main" id="{B4B41CAA-F746-4263-BD8D-4E28EDD2D8EF}"/>
              </a:ext>
            </a:extLst>
          </p:cNvPr>
          <p:cNvSpPr/>
          <p:nvPr/>
        </p:nvSpPr>
        <p:spPr bwMode="auto">
          <a:xfrm>
            <a:off x="3865641" y="508317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48" name="Rectangle 47">
            <a:extLst>
              <a:ext uri="{FF2B5EF4-FFF2-40B4-BE49-F238E27FC236}">
                <a16:creationId xmlns:a16="http://schemas.microsoft.com/office/drawing/2014/main" id="{7C00F532-9235-4C96-8C6B-F2E964A10142}"/>
              </a:ext>
            </a:extLst>
          </p:cNvPr>
          <p:cNvSpPr/>
          <p:nvPr/>
        </p:nvSpPr>
        <p:spPr bwMode="auto">
          <a:xfrm>
            <a:off x="3089126" y="5691188"/>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PCB Manufacture</a:t>
            </a:r>
          </a:p>
          <a:p>
            <a:pPr algn="ctr">
              <a:defRPr/>
            </a:pPr>
            <a:r>
              <a:rPr lang="en-GB" sz="1000" b="0" dirty="0">
                <a:cs typeface="Arial" charset="0"/>
              </a:rPr>
              <a:t>and Device Assembly</a:t>
            </a:r>
          </a:p>
        </p:txBody>
      </p:sp>
      <p:cxnSp>
        <p:nvCxnSpPr>
          <p:cNvPr id="49" name="Straight Arrow Connector 48">
            <a:extLst>
              <a:ext uri="{FF2B5EF4-FFF2-40B4-BE49-F238E27FC236}">
                <a16:creationId xmlns:a16="http://schemas.microsoft.com/office/drawing/2014/main" id="{4F087376-4D19-46CF-89F2-1ED832A66F41}"/>
              </a:ext>
            </a:extLst>
          </p:cNvPr>
          <p:cNvCxnSpPr/>
          <p:nvPr/>
        </p:nvCxnSpPr>
        <p:spPr bwMode="auto">
          <a:xfrm>
            <a:off x="8844211" y="5278439"/>
            <a:ext cx="0" cy="1036637"/>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pic>
        <p:nvPicPr>
          <p:cNvPr id="50" name="Picture 4">
            <a:extLst>
              <a:ext uri="{FF2B5EF4-FFF2-40B4-BE49-F238E27FC236}">
                <a16:creationId xmlns:a16="http://schemas.microsoft.com/office/drawing/2014/main" id="{705E9116-130B-4A63-9DAA-B5E7CB0488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847"/>
          <a:stretch/>
        </p:blipFill>
        <p:spPr bwMode="auto">
          <a:xfrm>
            <a:off x="7960908" y="4480626"/>
            <a:ext cx="1766606" cy="553227"/>
          </a:xfrm>
          <a:prstGeom prst="rect">
            <a:avLst/>
          </a:prstGeom>
          <a:ln>
            <a:noFill/>
          </a:ln>
          <a:effectLst>
            <a:softEdge rad="381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7">
            <a:extLst>
              <a:ext uri="{FF2B5EF4-FFF2-40B4-BE49-F238E27FC236}">
                <a16:creationId xmlns:a16="http://schemas.microsoft.com/office/drawing/2014/main" id="{650FB5C3-A4AB-4B21-B091-F17CF18549B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1705" y="5408614"/>
            <a:ext cx="1804812" cy="62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TextBox 23">
            <a:extLst>
              <a:ext uri="{FF2B5EF4-FFF2-40B4-BE49-F238E27FC236}">
                <a16:creationId xmlns:a16="http://schemas.microsoft.com/office/drawing/2014/main" id="{71FB2E6F-7D47-4BE7-9B31-6F4511BB29BA}"/>
              </a:ext>
            </a:extLst>
          </p:cNvPr>
          <p:cNvSpPr txBox="1">
            <a:spLocks noChangeArrowheads="1"/>
          </p:cNvSpPr>
          <p:nvPr/>
        </p:nvSpPr>
        <p:spPr bwMode="auto">
          <a:xfrm>
            <a:off x="9914826" y="5535613"/>
            <a:ext cx="20079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Device Vendors: </a:t>
            </a:r>
          </a:p>
          <a:p>
            <a:pPr eaLnBrk="1" hangingPunct="1"/>
            <a:r>
              <a:rPr lang="en-GB" sz="1200" b="0" dirty="0"/>
              <a:t>Final Products</a:t>
            </a:r>
          </a:p>
        </p:txBody>
      </p:sp>
      <p:pic>
        <p:nvPicPr>
          <p:cNvPr id="53" name="Picture 2">
            <a:extLst>
              <a:ext uri="{FF2B5EF4-FFF2-40B4-BE49-F238E27FC236}">
                <a16:creationId xmlns:a16="http://schemas.microsoft.com/office/drawing/2014/main" id="{074F15CF-0F54-4BC6-80C3-2F32C945F428}"/>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7606" b="27414"/>
          <a:stretch/>
        </p:blipFill>
        <p:spPr bwMode="auto">
          <a:xfrm>
            <a:off x="7960908" y="2749278"/>
            <a:ext cx="1749786" cy="587375"/>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53">
            <a:extLst>
              <a:ext uri="{FF2B5EF4-FFF2-40B4-BE49-F238E27FC236}">
                <a16:creationId xmlns:a16="http://schemas.microsoft.com/office/drawing/2014/main" id="{B077BE81-7AA3-4ED9-BC85-2C1B2185764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290" t="31500" r="6129" b="26555"/>
          <a:stretch/>
        </p:blipFill>
        <p:spPr bwMode="auto">
          <a:xfrm>
            <a:off x="7961905" y="1110738"/>
            <a:ext cx="1765609" cy="514469"/>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ectangle 54">
            <a:extLst>
              <a:ext uri="{FF2B5EF4-FFF2-40B4-BE49-F238E27FC236}">
                <a16:creationId xmlns:a16="http://schemas.microsoft.com/office/drawing/2014/main" id="{DE716244-5097-47FA-A7BD-5EA46F474171}"/>
              </a:ext>
            </a:extLst>
          </p:cNvPr>
          <p:cNvSpPr/>
          <p:nvPr/>
        </p:nvSpPr>
        <p:spPr bwMode="auto">
          <a:xfrm>
            <a:off x="3171645" y="1957388"/>
            <a:ext cx="1748505" cy="62230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eaLnBrk="1" hangingPunct="1"/>
            <a:r>
              <a:rPr lang="en-GB" sz="1000" b="0" dirty="0"/>
              <a:t>Architecture Design</a:t>
            </a:r>
          </a:p>
          <a:p>
            <a:pPr eaLnBrk="1" hangingPunct="1"/>
            <a:r>
              <a:rPr lang="en-GB" sz="1000" b="0" dirty="0"/>
              <a:t>HW/SW Partitioning</a:t>
            </a:r>
          </a:p>
        </p:txBody>
      </p:sp>
      <p:sp>
        <p:nvSpPr>
          <p:cNvPr id="56" name="Rectangle 55">
            <a:extLst>
              <a:ext uri="{FF2B5EF4-FFF2-40B4-BE49-F238E27FC236}">
                <a16:creationId xmlns:a16="http://schemas.microsoft.com/office/drawing/2014/main" id="{5AA5EA8E-5582-4C93-8259-C067A899690A}"/>
              </a:ext>
            </a:extLst>
          </p:cNvPr>
          <p:cNvSpPr/>
          <p:nvPr/>
        </p:nvSpPr>
        <p:spPr bwMode="auto">
          <a:xfrm>
            <a:off x="3112767" y="829075"/>
            <a:ext cx="1927486" cy="788194"/>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69282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SoC Design Flow</a:t>
            </a:r>
            <a:endParaRPr lang="en-US" dirty="0"/>
          </a:p>
        </p:txBody>
      </p:sp>
      <p:grpSp>
        <p:nvGrpSpPr>
          <p:cNvPr id="7" name="Group 15">
            <a:extLst>
              <a:ext uri="{FF2B5EF4-FFF2-40B4-BE49-F238E27FC236}">
                <a16:creationId xmlns:a16="http://schemas.microsoft.com/office/drawing/2014/main" id="{75026A26-D6BF-480F-8C58-75F52E18CADF}"/>
              </a:ext>
            </a:extLst>
          </p:cNvPr>
          <p:cNvGrpSpPr>
            <a:grpSpLocks/>
          </p:cNvGrpSpPr>
          <p:nvPr/>
        </p:nvGrpSpPr>
        <p:grpSpPr bwMode="auto">
          <a:xfrm>
            <a:off x="928855" y="1876425"/>
            <a:ext cx="10598242" cy="3386138"/>
            <a:chOff x="696913" y="1876602"/>
            <a:chExt cx="6407150" cy="3386138"/>
          </a:xfrm>
        </p:grpSpPr>
        <p:cxnSp>
          <p:nvCxnSpPr>
            <p:cNvPr id="57" name="Straight Connector 56">
              <a:extLst>
                <a:ext uri="{FF2B5EF4-FFF2-40B4-BE49-F238E27FC236}">
                  <a16:creationId xmlns:a16="http://schemas.microsoft.com/office/drawing/2014/main" id="{C1422DB6-E7B3-48A3-98F1-3F8A5A48C098}"/>
                </a:ext>
              </a:extLst>
            </p:cNvPr>
            <p:cNvCxnSpPr/>
            <p:nvPr/>
          </p:nvCxnSpPr>
          <p:spPr bwMode="auto">
            <a:xfrm flipH="1">
              <a:off x="696913" y="4243565"/>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8" name="Straight Connector 57">
              <a:extLst>
                <a:ext uri="{FF2B5EF4-FFF2-40B4-BE49-F238E27FC236}">
                  <a16:creationId xmlns:a16="http://schemas.microsoft.com/office/drawing/2014/main" id="{501C0549-803B-44D4-9B61-859AF9CD6566}"/>
                </a:ext>
              </a:extLst>
            </p:cNvPr>
            <p:cNvCxnSpPr/>
            <p:nvPr/>
          </p:nvCxnSpPr>
          <p:spPr bwMode="auto">
            <a:xfrm flipH="1">
              <a:off x="696913" y="1876602"/>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9" name="Straight Connector 58">
              <a:extLst>
                <a:ext uri="{FF2B5EF4-FFF2-40B4-BE49-F238E27FC236}">
                  <a16:creationId xmlns:a16="http://schemas.microsoft.com/office/drawing/2014/main" id="{3E5769E1-A70D-4633-9A4C-4678FD608B8C}"/>
                </a:ext>
              </a:extLst>
            </p:cNvPr>
            <p:cNvCxnSpPr/>
            <p:nvPr/>
          </p:nvCxnSpPr>
          <p:spPr bwMode="auto">
            <a:xfrm flipH="1">
              <a:off x="696913" y="5262740"/>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grpSp>
      <p:sp>
        <p:nvSpPr>
          <p:cNvPr id="8" name="Rectangle 7">
            <a:extLst>
              <a:ext uri="{FF2B5EF4-FFF2-40B4-BE49-F238E27FC236}">
                <a16:creationId xmlns:a16="http://schemas.microsoft.com/office/drawing/2014/main" id="{13E5B87B-FDC0-4FF0-9FE9-35063087E974}"/>
              </a:ext>
            </a:extLst>
          </p:cNvPr>
          <p:cNvSpPr/>
          <p:nvPr/>
        </p:nvSpPr>
        <p:spPr bwMode="auto">
          <a:xfrm>
            <a:off x="1303358" y="1030288"/>
            <a:ext cx="1165828" cy="41116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9" name="Rectangle 8">
            <a:extLst>
              <a:ext uri="{FF2B5EF4-FFF2-40B4-BE49-F238E27FC236}">
                <a16:creationId xmlns:a16="http://schemas.microsoft.com/office/drawing/2014/main" id="{97D1C8E2-26E1-4135-8FE7-8A01AE89DD31}"/>
              </a:ext>
            </a:extLst>
          </p:cNvPr>
          <p:cNvSpPr/>
          <p:nvPr/>
        </p:nvSpPr>
        <p:spPr bwMode="auto">
          <a:xfrm>
            <a:off x="1206030" y="1085851"/>
            <a:ext cx="1165828" cy="4095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10" name="Rectangle 9">
            <a:extLst>
              <a:ext uri="{FF2B5EF4-FFF2-40B4-BE49-F238E27FC236}">
                <a16:creationId xmlns:a16="http://schemas.microsoft.com/office/drawing/2014/main" id="{58B25DE7-A90C-4D8B-A3F5-390C1E93FB7B}"/>
              </a:ext>
            </a:extLst>
          </p:cNvPr>
          <p:cNvSpPr/>
          <p:nvPr/>
        </p:nvSpPr>
        <p:spPr bwMode="auto">
          <a:xfrm>
            <a:off x="1127743" y="1157289"/>
            <a:ext cx="1167944" cy="407987"/>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11" name="Rectangle 10">
            <a:extLst>
              <a:ext uri="{FF2B5EF4-FFF2-40B4-BE49-F238E27FC236}">
                <a16:creationId xmlns:a16="http://schemas.microsoft.com/office/drawing/2014/main" id="{290DCEFE-5861-43C1-B4A4-5F76F095A9B7}"/>
              </a:ext>
            </a:extLst>
          </p:cNvPr>
          <p:cNvSpPr/>
          <p:nvPr/>
        </p:nvSpPr>
        <p:spPr bwMode="auto">
          <a:xfrm>
            <a:off x="1051573" y="1228725"/>
            <a:ext cx="1165827" cy="407988"/>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Hardware </a:t>
            </a:r>
          </a:p>
          <a:p>
            <a:pPr algn="ctr">
              <a:defRPr/>
            </a:pPr>
            <a:r>
              <a:rPr lang="en-GB" sz="1000" b="0" dirty="0">
                <a:cs typeface="Arial" charset="0"/>
              </a:rPr>
              <a:t>IP Cores</a:t>
            </a:r>
          </a:p>
        </p:txBody>
      </p:sp>
      <p:sp>
        <p:nvSpPr>
          <p:cNvPr id="12" name="Down Arrow 12">
            <a:extLst>
              <a:ext uri="{FF2B5EF4-FFF2-40B4-BE49-F238E27FC236}">
                <a16:creationId xmlns:a16="http://schemas.microsoft.com/office/drawing/2014/main" id="{7DF3A48B-F235-4B97-BB72-6C77F9C20468}"/>
              </a:ext>
            </a:extLst>
          </p:cNvPr>
          <p:cNvSpPr/>
          <p:nvPr/>
        </p:nvSpPr>
        <p:spPr bwMode="auto">
          <a:xfrm>
            <a:off x="1493784" y="1695450"/>
            <a:ext cx="327956"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13" name="Rectangle 12">
            <a:extLst>
              <a:ext uri="{FF2B5EF4-FFF2-40B4-BE49-F238E27FC236}">
                <a16:creationId xmlns:a16="http://schemas.microsoft.com/office/drawing/2014/main" id="{BB66EA58-D7A2-4978-9C1D-75964BE035CC}"/>
              </a:ext>
            </a:extLst>
          </p:cNvPr>
          <p:cNvSpPr/>
          <p:nvPr/>
        </p:nvSpPr>
        <p:spPr bwMode="auto">
          <a:xfrm>
            <a:off x="3332448" y="954088"/>
            <a:ext cx="1523405" cy="442912"/>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SoC </a:t>
            </a:r>
          </a:p>
          <a:p>
            <a:pPr algn="ctr">
              <a:defRPr/>
            </a:pPr>
            <a:r>
              <a:rPr lang="en-GB" sz="1000" b="0" dirty="0">
                <a:cs typeface="Arial" charset="0"/>
              </a:rPr>
              <a:t>Design Specifics</a:t>
            </a:r>
          </a:p>
        </p:txBody>
      </p:sp>
      <p:sp>
        <p:nvSpPr>
          <p:cNvPr id="14" name="TextBox 18">
            <a:extLst>
              <a:ext uri="{FF2B5EF4-FFF2-40B4-BE49-F238E27FC236}">
                <a16:creationId xmlns:a16="http://schemas.microsoft.com/office/drawing/2014/main" id="{89161AE8-8D0A-41FC-93BE-53668E6F470B}"/>
              </a:ext>
            </a:extLst>
          </p:cNvPr>
          <p:cNvSpPr txBox="1">
            <a:spLocks noChangeArrowheads="1"/>
          </p:cNvSpPr>
          <p:nvPr/>
        </p:nvSpPr>
        <p:spPr bwMode="auto">
          <a:xfrm>
            <a:off x="2748475" y="1427163"/>
            <a:ext cx="1125627"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Purchase HW Cores</a:t>
            </a:r>
          </a:p>
        </p:txBody>
      </p:sp>
      <p:sp>
        <p:nvSpPr>
          <p:cNvPr id="15" name="TextBox 23">
            <a:extLst>
              <a:ext uri="{FF2B5EF4-FFF2-40B4-BE49-F238E27FC236}">
                <a16:creationId xmlns:a16="http://schemas.microsoft.com/office/drawing/2014/main" id="{94C07D27-2E92-4C50-8041-3623BB2B6E97}"/>
              </a:ext>
            </a:extLst>
          </p:cNvPr>
          <p:cNvSpPr txBox="1">
            <a:spLocks noChangeArrowheads="1"/>
          </p:cNvSpPr>
          <p:nvPr/>
        </p:nvSpPr>
        <p:spPr bwMode="auto">
          <a:xfrm>
            <a:off x="4388253" y="1397000"/>
            <a:ext cx="11319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Purchase SW Drivers</a:t>
            </a:r>
          </a:p>
        </p:txBody>
      </p:sp>
      <p:sp>
        <p:nvSpPr>
          <p:cNvPr id="16" name="Rectangle 15">
            <a:extLst>
              <a:ext uri="{FF2B5EF4-FFF2-40B4-BE49-F238E27FC236}">
                <a16:creationId xmlns:a16="http://schemas.microsoft.com/office/drawing/2014/main" id="{159F252D-E9AD-48E5-B295-1213B6879E0E}"/>
              </a:ext>
            </a:extLst>
          </p:cNvPr>
          <p:cNvSpPr/>
          <p:nvPr/>
        </p:nvSpPr>
        <p:spPr bwMode="auto">
          <a:xfrm>
            <a:off x="1051574" y="2116138"/>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Integrated</a:t>
            </a:r>
          </a:p>
          <a:p>
            <a:pPr algn="ctr">
              <a:defRPr/>
            </a:pPr>
            <a:r>
              <a:rPr lang="en-GB" sz="1000" b="0" dirty="0">
                <a:cs typeface="Arial" charset="0"/>
              </a:rPr>
              <a:t>Hardware</a:t>
            </a:r>
          </a:p>
        </p:txBody>
      </p:sp>
      <p:sp>
        <p:nvSpPr>
          <p:cNvPr id="17" name="Rectangle 16">
            <a:extLst>
              <a:ext uri="{FF2B5EF4-FFF2-40B4-BE49-F238E27FC236}">
                <a16:creationId xmlns:a16="http://schemas.microsoft.com/office/drawing/2014/main" id="{CCDE8C4D-313F-4DE7-BAF3-EEE0E5554997}"/>
              </a:ext>
            </a:extLst>
          </p:cNvPr>
          <p:cNvSpPr/>
          <p:nvPr/>
        </p:nvSpPr>
        <p:spPr bwMode="auto">
          <a:xfrm>
            <a:off x="5727579" y="2116138"/>
            <a:ext cx="1252577"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Integrated</a:t>
            </a:r>
          </a:p>
          <a:p>
            <a:pPr algn="ctr">
              <a:defRPr/>
            </a:pPr>
            <a:r>
              <a:rPr lang="en-GB" sz="1000" b="0" dirty="0">
                <a:cs typeface="Arial" charset="0"/>
              </a:rPr>
              <a:t>Software</a:t>
            </a:r>
          </a:p>
        </p:txBody>
      </p:sp>
      <p:sp>
        <p:nvSpPr>
          <p:cNvPr id="18" name="Rectangle 17">
            <a:extLst>
              <a:ext uri="{FF2B5EF4-FFF2-40B4-BE49-F238E27FC236}">
                <a16:creationId xmlns:a16="http://schemas.microsoft.com/office/drawing/2014/main" id="{291F9248-EFC9-44E0-96DF-4D8F94EFD9B8}"/>
              </a:ext>
            </a:extLst>
          </p:cNvPr>
          <p:cNvSpPr/>
          <p:nvPr/>
        </p:nvSpPr>
        <p:spPr bwMode="auto">
          <a:xfrm>
            <a:off x="3114516" y="3019425"/>
            <a:ext cx="1830202" cy="3746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Prototype on Platforms</a:t>
            </a:r>
          </a:p>
          <a:p>
            <a:pPr algn="ctr">
              <a:defRPr/>
            </a:pPr>
            <a:r>
              <a:rPr lang="en-GB" sz="1000" b="0" dirty="0">
                <a:cs typeface="Arial" charset="0"/>
              </a:rPr>
              <a:t>e.g., FPGA</a:t>
            </a:r>
          </a:p>
        </p:txBody>
      </p:sp>
      <p:sp>
        <p:nvSpPr>
          <p:cNvPr id="19" name="Rectangle 18">
            <a:extLst>
              <a:ext uri="{FF2B5EF4-FFF2-40B4-BE49-F238E27FC236}">
                <a16:creationId xmlns:a16="http://schemas.microsoft.com/office/drawing/2014/main" id="{017A9AA2-9E6A-44A0-9BE9-33C8206F8B3D}"/>
              </a:ext>
            </a:extLst>
          </p:cNvPr>
          <p:cNvSpPr/>
          <p:nvPr/>
        </p:nvSpPr>
        <p:spPr bwMode="auto">
          <a:xfrm>
            <a:off x="1049457" y="2930525"/>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Functional</a:t>
            </a:r>
          </a:p>
          <a:p>
            <a:pPr algn="ctr">
              <a:defRPr/>
            </a:pPr>
            <a:r>
              <a:rPr lang="en-GB" sz="1000" b="0" dirty="0">
                <a:cs typeface="Arial" charset="0"/>
              </a:rPr>
              <a:t>Simulation</a:t>
            </a:r>
          </a:p>
        </p:txBody>
      </p:sp>
      <p:sp>
        <p:nvSpPr>
          <p:cNvPr id="20" name="Rectangle 19">
            <a:extLst>
              <a:ext uri="{FF2B5EF4-FFF2-40B4-BE49-F238E27FC236}">
                <a16:creationId xmlns:a16="http://schemas.microsoft.com/office/drawing/2014/main" id="{242C7720-8868-4C2F-9D05-C1FBA9A674CF}"/>
              </a:ext>
            </a:extLst>
          </p:cNvPr>
          <p:cNvSpPr/>
          <p:nvPr/>
        </p:nvSpPr>
        <p:spPr bwMode="auto">
          <a:xfrm>
            <a:off x="5763548" y="2930525"/>
            <a:ext cx="1216609"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Software</a:t>
            </a:r>
          </a:p>
          <a:p>
            <a:pPr algn="ctr">
              <a:defRPr/>
            </a:pPr>
            <a:r>
              <a:rPr lang="en-GB" sz="1000" b="0" dirty="0">
                <a:cs typeface="Arial" charset="0"/>
              </a:rPr>
              <a:t>Simulation</a:t>
            </a:r>
          </a:p>
        </p:txBody>
      </p:sp>
      <p:sp>
        <p:nvSpPr>
          <p:cNvPr id="21" name="Rectangle 20">
            <a:extLst>
              <a:ext uri="{FF2B5EF4-FFF2-40B4-BE49-F238E27FC236}">
                <a16:creationId xmlns:a16="http://schemas.microsoft.com/office/drawing/2014/main" id="{DF4EB447-92D7-46E7-9665-AB87250C2BD3}"/>
              </a:ext>
            </a:extLst>
          </p:cNvPr>
          <p:cNvSpPr/>
          <p:nvPr/>
        </p:nvSpPr>
        <p:spPr bwMode="auto">
          <a:xfrm>
            <a:off x="770166" y="3702051"/>
            <a:ext cx="1773074" cy="3968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Physical Optimization</a:t>
            </a:r>
          </a:p>
          <a:p>
            <a:pPr algn="ctr">
              <a:defRPr/>
            </a:pPr>
            <a:r>
              <a:rPr lang="en-GB" sz="1000" b="0" dirty="0">
                <a:cs typeface="Arial" charset="0"/>
              </a:rPr>
              <a:t>and Fabrication</a:t>
            </a:r>
          </a:p>
        </p:txBody>
      </p:sp>
      <p:sp>
        <p:nvSpPr>
          <p:cNvPr id="22" name="Rectangle 21">
            <a:extLst>
              <a:ext uri="{FF2B5EF4-FFF2-40B4-BE49-F238E27FC236}">
                <a16:creationId xmlns:a16="http://schemas.microsoft.com/office/drawing/2014/main" id="{66C0E589-EE5D-4856-A3C2-9496124D1C48}"/>
              </a:ext>
            </a:extLst>
          </p:cNvPr>
          <p:cNvSpPr/>
          <p:nvPr/>
        </p:nvSpPr>
        <p:spPr bwMode="auto">
          <a:xfrm>
            <a:off x="5480026" y="3695700"/>
            <a:ext cx="2010048" cy="3952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Application Development</a:t>
            </a:r>
          </a:p>
          <a:p>
            <a:pPr algn="ctr">
              <a:defRPr/>
            </a:pPr>
            <a:r>
              <a:rPr lang="en-GB" sz="1000" b="0" dirty="0">
                <a:cs typeface="Arial" charset="0"/>
              </a:rPr>
              <a:t>and Test</a:t>
            </a:r>
          </a:p>
        </p:txBody>
      </p:sp>
      <p:sp>
        <p:nvSpPr>
          <p:cNvPr id="23" name="Rectangle 22">
            <a:extLst>
              <a:ext uri="{FF2B5EF4-FFF2-40B4-BE49-F238E27FC236}">
                <a16:creationId xmlns:a16="http://schemas.microsoft.com/office/drawing/2014/main" id="{8B37E628-BEB3-4A74-B6CD-BCCC3EE1988D}"/>
              </a:ext>
            </a:extLst>
          </p:cNvPr>
          <p:cNvSpPr/>
          <p:nvPr/>
        </p:nvSpPr>
        <p:spPr bwMode="auto">
          <a:xfrm>
            <a:off x="3292247" y="3724275"/>
            <a:ext cx="1413381" cy="3746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HW/SW</a:t>
            </a:r>
          </a:p>
          <a:p>
            <a:pPr algn="ctr">
              <a:defRPr/>
            </a:pPr>
            <a:r>
              <a:rPr lang="en-GB" sz="1000" b="0" dirty="0">
                <a:cs typeface="Arial" charset="0"/>
              </a:rPr>
              <a:t>Co-verification</a:t>
            </a:r>
          </a:p>
        </p:txBody>
      </p:sp>
      <p:sp>
        <p:nvSpPr>
          <p:cNvPr id="24" name="Rectangle 23">
            <a:extLst>
              <a:ext uri="{FF2B5EF4-FFF2-40B4-BE49-F238E27FC236}">
                <a16:creationId xmlns:a16="http://schemas.microsoft.com/office/drawing/2014/main" id="{BFC86F4C-1BC8-4C06-A17A-1ACA0CFE4012}"/>
              </a:ext>
            </a:extLst>
          </p:cNvPr>
          <p:cNvSpPr/>
          <p:nvPr/>
        </p:nvSpPr>
        <p:spPr bwMode="auto">
          <a:xfrm>
            <a:off x="3089126" y="4684713"/>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Volume Manufacture </a:t>
            </a:r>
          </a:p>
          <a:p>
            <a:pPr algn="ctr">
              <a:defRPr/>
            </a:pPr>
            <a:r>
              <a:rPr lang="en-GB" sz="1000" b="0" dirty="0">
                <a:cs typeface="Arial" charset="0"/>
              </a:rPr>
              <a:t>and Ship</a:t>
            </a:r>
          </a:p>
        </p:txBody>
      </p:sp>
      <p:sp>
        <p:nvSpPr>
          <p:cNvPr id="25" name="Rectangle 24">
            <a:extLst>
              <a:ext uri="{FF2B5EF4-FFF2-40B4-BE49-F238E27FC236}">
                <a16:creationId xmlns:a16="http://schemas.microsoft.com/office/drawing/2014/main" id="{E80D42C5-DC3C-4407-A3F8-D9F5C2874F24}"/>
              </a:ext>
            </a:extLst>
          </p:cNvPr>
          <p:cNvSpPr/>
          <p:nvPr/>
        </p:nvSpPr>
        <p:spPr bwMode="auto">
          <a:xfrm>
            <a:off x="5985712" y="1030288"/>
            <a:ext cx="1165827" cy="411162"/>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26" name="Rectangle 25">
            <a:extLst>
              <a:ext uri="{FF2B5EF4-FFF2-40B4-BE49-F238E27FC236}">
                <a16:creationId xmlns:a16="http://schemas.microsoft.com/office/drawing/2014/main" id="{C4D3596E-F6A6-4624-B770-D934207F97C4}"/>
              </a:ext>
            </a:extLst>
          </p:cNvPr>
          <p:cNvSpPr/>
          <p:nvPr/>
        </p:nvSpPr>
        <p:spPr bwMode="auto">
          <a:xfrm>
            <a:off x="5888383" y="1085851"/>
            <a:ext cx="1165827" cy="40957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27" name="Rectangle 26">
            <a:extLst>
              <a:ext uri="{FF2B5EF4-FFF2-40B4-BE49-F238E27FC236}">
                <a16:creationId xmlns:a16="http://schemas.microsoft.com/office/drawing/2014/main" id="{2D119660-7A36-4EE1-9B20-F799F0250A7D}"/>
              </a:ext>
            </a:extLst>
          </p:cNvPr>
          <p:cNvSpPr/>
          <p:nvPr/>
        </p:nvSpPr>
        <p:spPr bwMode="auto">
          <a:xfrm>
            <a:off x="5810096" y="1157289"/>
            <a:ext cx="1167944" cy="407987"/>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28" name="Rectangle 27">
            <a:extLst>
              <a:ext uri="{FF2B5EF4-FFF2-40B4-BE49-F238E27FC236}">
                <a16:creationId xmlns:a16="http://schemas.microsoft.com/office/drawing/2014/main" id="{D807094B-C294-461F-969E-F3B198AC97AE}"/>
              </a:ext>
            </a:extLst>
          </p:cNvPr>
          <p:cNvSpPr/>
          <p:nvPr/>
        </p:nvSpPr>
        <p:spPr bwMode="auto">
          <a:xfrm>
            <a:off x="5733927" y="1228725"/>
            <a:ext cx="1165828" cy="4079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Software </a:t>
            </a:r>
          </a:p>
          <a:p>
            <a:pPr algn="ctr">
              <a:defRPr/>
            </a:pPr>
            <a:r>
              <a:rPr lang="en-GB" sz="1000" dirty="0">
                <a:cs typeface="Arial" charset="0"/>
              </a:rPr>
              <a:t>D</a:t>
            </a:r>
            <a:r>
              <a:rPr lang="en-GB" sz="1000" b="0" dirty="0">
                <a:cs typeface="Arial" charset="0"/>
              </a:rPr>
              <a:t>rivers</a:t>
            </a:r>
          </a:p>
        </p:txBody>
      </p:sp>
      <p:sp>
        <p:nvSpPr>
          <p:cNvPr id="29" name="Down Arrow 59">
            <a:extLst>
              <a:ext uri="{FF2B5EF4-FFF2-40B4-BE49-F238E27FC236}">
                <a16:creationId xmlns:a16="http://schemas.microsoft.com/office/drawing/2014/main" id="{3FA33EAC-7CAB-44D2-8E68-8918C491688F}"/>
              </a:ext>
            </a:extLst>
          </p:cNvPr>
          <p:cNvSpPr/>
          <p:nvPr/>
        </p:nvSpPr>
        <p:spPr bwMode="auto">
          <a:xfrm>
            <a:off x="1493784" y="2627313"/>
            <a:ext cx="327956"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0" name="Down Arrow 62">
            <a:extLst>
              <a:ext uri="{FF2B5EF4-FFF2-40B4-BE49-F238E27FC236}">
                <a16:creationId xmlns:a16="http://schemas.microsoft.com/office/drawing/2014/main" id="{0C45291F-5ABD-4EB1-8226-3D4C2D3D7291}"/>
              </a:ext>
            </a:extLst>
          </p:cNvPr>
          <p:cNvSpPr/>
          <p:nvPr/>
        </p:nvSpPr>
        <p:spPr bwMode="auto">
          <a:xfrm>
            <a:off x="6152863" y="1695450"/>
            <a:ext cx="325839"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1" name="Down Arrow 63">
            <a:extLst>
              <a:ext uri="{FF2B5EF4-FFF2-40B4-BE49-F238E27FC236}">
                <a16:creationId xmlns:a16="http://schemas.microsoft.com/office/drawing/2014/main" id="{09C90B02-FC25-4FF4-901B-22D994F79687}"/>
              </a:ext>
            </a:extLst>
          </p:cNvPr>
          <p:cNvSpPr/>
          <p:nvPr/>
        </p:nvSpPr>
        <p:spPr bwMode="auto">
          <a:xfrm>
            <a:off x="6188833" y="2627313"/>
            <a:ext cx="325839"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2" name="Down Arrow 66">
            <a:extLst>
              <a:ext uri="{FF2B5EF4-FFF2-40B4-BE49-F238E27FC236}">
                <a16:creationId xmlns:a16="http://schemas.microsoft.com/office/drawing/2014/main" id="{9477393C-475C-44BD-B18B-B4A72329C256}"/>
              </a:ext>
            </a:extLst>
          </p:cNvPr>
          <p:cNvSpPr/>
          <p:nvPr/>
        </p:nvSpPr>
        <p:spPr bwMode="auto">
          <a:xfrm rot="2700000">
            <a:off x="2749224" y="3339383"/>
            <a:ext cx="233363" cy="38719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3" name="Down Arrow 70">
            <a:extLst>
              <a:ext uri="{FF2B5EF4-FFF2-40B4-BE49-F238E27FC236}">
                <a16:creationId xmlns:a16="http://schemas.microsoft.com/office/drawing/2014/main" id="{144C3C64-A2A4-41EE-ADD3-1FB2BB1B6668}"/>
              </a:ext>
            </a:extLst>
          </p:cNvPr>
          <p:cNvSpPr/>
          <p:nvPr/>
        </p:nvSpPr>
        <p:spPr bwMode="auto">
          <a:xfrm>
            <a:off x="3865641" y="414972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4" name="Down Arrow 71">
            <a:extLst>
              <a:ext uri="{FF2B5EF4-FFF2-40B4-BE49-F238E27FC236}">
                <a16:creationId xmlns:a16="http://schemas.microsoft.com/office/drawing/2014/main" id="{CCBA8CEC-8ADF-47B8-987C-2A12620135B6}"/>
              </a:ext>
            </a:extLst>
          </p:cNvPr>
          <p:cNvSpPr/>
          <p:nvPr/>
        </p:nvSpPr>
        <p:spPr bwMode="auto">
          <a:xfrm rot="16200000">
            <a:off x="2827247"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5" name="Down Arrow 72">
            <a:extLst>
              <a:ext uri="{FF2B5EF4-FFF2-40B4-BE49-F238E27FC236}">
                <a16:creationId xmlns:a16="http://schemas.microsoft.com/office/drawing/2014/main" id="{8E107C16-BCEB-479E-A79C-0BD04BED9CF7}"/>
              </a:ext>
            </a:extLst>
          </p:cNvPr>
          <p:cNvSpPr/>
          <p:nvPr/>
        </p:nvSpPr>
        <p:spPr bwMode="auto">
          <a:xfrm rot="5400000">
            <a:off x="4930391"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6" name="Down Arrow 73">
            <a:extLst>
              <a:ext uri="{FF2B5EF4-FFF2-40B4-BE49-F238E27FC236}">
                <a16:creationId xmlns:a16="http://schemas.microsoft.com/office/drawing/2014/main" id="{A25B1772-A9DB-49B6-B8F7-DA5FFD8C7D87}"/>
              </a:ext>
            </a:extLst>
          </p:cNvPr>
          <p:cNvSpPr/>
          <p:nvPr/>
        </p:nvSpPr>
        <p:spPr bwMode="auto">
          <a:xfrm rot="5400000">
            <a:off x="5210741" y="2968702"/>
            <a:ext cx="231775" cy="387199"/>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7" name="Down Arrow 74">
            <a:extLst>
              <a:ext uri="{FF2B5EF4-FFF2-40B4-BE49-F238E27FC236}">
                <a16:creationId xmlns:a16="http://schemas.microsoft.com/office/drawing/2014/main" id="{93B8D854-6570-4A10-B378-9302C21194AD}"/>
              </a:ext>
            </a:extLst>
          </p:cNvPr>
          <p:cNvSpPr/>
          <p:nvPr/>
        </p:nvSpPr>
        <p:spPr bwMode="auto">
          <a:xfrm rot="16200000">
            <a:off x="2622009" y="29676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8" name="Down Arrow 76">
            <a:extLst>
              <a:ext uri="{FF2B5EF4-FFF2-40B4-BE49-F238E27FC236}">
                <a16:creationId xmlns:a16="http://schemas.microsoft.com/office/drawing/2014/main" id="{EA8A0E64-CD9A-4D22-9A29-7572004C2F9C}"/>
              </a:ext>
            </a:extLst>
          </p:cNvPr>
          <p:cNvSpPr/>
          <p:nvPr/>
        </p:nvSpPr>
        <p:spPr bwMode="auto">
          <a:xfrm rot="14220710">
            <a:off x="5133777" y="1496337"/>
            <a:ext cx="233362"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9" name="Down Arrow 77">
            <a:extLst>
              <a:ext uri="{FF2B5EF4-FFF2-40B4-BE49-F238E27FC236}">
                <a16:creationId xmlns:a16="http://schemas.microsoft.com/office/drawing/2014/main" id="{8569E39B-38BF-4D7A-B290-8DB9DE95637F}"/>
              </a:ext>
            </a:extLst>
          </p:cNvPr>
          <p:cNvSpPr/>
          <p:nvPr/>
        </p:nvSpPr>
        <p:spPr bwMode="auto">
          <a:xfrm rot="7200000">
            <a:off x="2633647" y="1514594"/>
            <a:ext cx="231775"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40" name="Down Arrow 81">
            <a:extLst>
              <a:ext uri="{FF2B5EF4-FFF2-40B4-BE49-F238E27FC236}">
                <a16:creationId xmlns:a16="http://schemas.microsoft.com/office/drawing/2014/main" id="{3A9FF0BB-11A8-4FBC-BED5-1D5DAC5507F4}"/>
              </a:ext>
            </a:extLst>
          </p:cNvPr>
          <p:cNvSpPr/>
          <p:nvPr/>
        </p:nvSpPr>
        <p:spPr bwMode="auto">
          <a:xfrm rot="18900000">
            <a:off x="5097060" y="3395664"/>
            <a:ext cx="325839" cy="274637"/>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41" name="TextBox 23">
            <a:extLst>
              <a:ext uri="{FF2B5EF4-FFF2-40B4-BE49-F238E27FC236}">
                <a16:creationId xmlns:a16="http://schemas.microsoft.com/office/drawing/2014/main" id="{BA2AB1EF-924E-49FB-927A-A0AF10A021D4}"/>
              </a:ext>
            </a:extLst>
          </p:cNvPr>
          <p:cNvSpPr txBox="1">
            <a:spLocks noChangeArrowheads="1"/>
          </p:cNvSpPr>
          <p:nvPr/>
        </p:nvSpPr>
        <p:spPr bwMode="auto">
          <a:xfrm>
            <a:off x="9914826" y="1131888"/>
            <a:ext cx="144723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IP Vendors:</a:t>
            </a:r>
          </a:p>
          <a:p>
            <a:pPr eaLnBrk="1" hangingPunct="1"/>
            <a:r>
              <a:rPr lang="en-GB" sz="1200" b="0" dirty="0"/>
              <a:t>Core Design </a:t>
            </a:r>
          </a:p>
        </p:txBody>
      </p:sp>
      <p:sp>
        <p:nvSpPr>
          <p:cNvPr id="42" name="TextBox 23">
            <a:extLst>
              <a:ext uri="{FF2B5EF4-FFF2-40B4-BE49-F238E27FC236}">
                <a16:creationId xmlns:a16="http://schemas.microsoft.com/office/drawing/2014/main" id="{59744CB9-D15F-46FD-B679-7D703F80E3E1}"/>
              </a:ext>
            </a:extLst>
          </p:cNvPr>
          <p:cNvSpPr txBox="1">
            <a:spLocks noChangeArrowheads="1"/>
          </p:cNvSpPr>
          <p:nvPr/>
        </p:nvSpPr>
        <p:spPr bwMode="auto">
          <a:xfrm>
            <a:off x="9902131" y="2762251"/>
            <a:ext cx="202062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Fabless Vendors: SoC Design</a:t>
            </a:r>
          </a:p>
        </p:txBody>
      </p:sp>
      <p:sp>
        <p:nvSpPr>
          <p:cNvPr id="43" name="TextBox 23">
            <a:extLst>
              <a:ext uri="{FF2B5EF4-FFF2-40B4-BE49-F238E27FC236}">
                <a16:creationId xmlns:a16="http://schemas.microsoft.com/office/drawing/2014/main" id="{B0AECB65-2920-4E9F-8945-03FED36AC056}"/>
              </a:ext>
            </a:extLst>
          </p:cNvPr>
          <p:cNvSpPr txBox="1">
            <a:spLocks noChangeArrowheads="1"/>
          </p:cNvSpPr>
          <p:nvPr/>
        </p:nvSpPr>
        <p:spPr bwMode="auto">
          <a:xfrm>
            <a:off x="9914826" y="4495801"/>
            <a:ext cx="169055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Foundries: </a:t>
            </a:r>
          </a:p>
          <a:p>
            <a:pPr eaLnBrk="1" hangingPunct="1"/>
            <a:r>
              <a:rPr lang="en-GB" sz="1200" b="0" dirty="0"/>
              <a:t>Chip Fabrication</a:t>
            </a:r>
          </a:p>
        </p:txBody>
      </p:sp>
      <p:cxnSp>
        <p:nvCxnSpPr>
          <p:cNvPr id="44" name="Straight Arrow Connector 43">
            <a:extLst>
              <a:ext uri="{FF2B5EF4-FFF2-40B4-BE49-F238E27FC236}">
                <a16:creationId xmlns:a16="http://schemas.microsoft.com/office/drawing/2014/main" id="{E1B1A2E1-EC8B-4E26-BC54-9BCBB5768555}"/>
              </a:ext>
            </a:extLst>
          </p:cNvPr>
          <p:cNvCxnSpPr/>
          <p:nvPr/>
        </p:nvCxnSpPr>
        <p:spPr bwMode="auto">
          <a:xfrm flipH="1">
            <a:off x="8844211" y="914400"/>
            <a:ext cx="0" cy="933450"/>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5" name="Straight Arrow Connector 44">
            <a:extLst>
              <a:ext uri="{FF2B5EF4-FFF2-40B4-BE49-F238E27FC236}">
                <a16:creationId xmlns:a16="http://schemas.microsoft.com/office/drawing/2014/main" id="{3EAFA034-6991-41E5-B83D-155BCCE800E8}"/>
              </a:ext>
            </a:extLst>
          </p:cNvPr>
          <p:cNvCxnSpPr/>
          <p:nvPr/>
        </p:nvCxnSpPr>
        <p:spPr bwMode="auto">
          <a:xfrm>
            <a:off x="8844211" y="1936751"/>
            <a:ext cx="0" cy="227806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6" name="Straight Arrow Connector 45">
            <a:extLst>
              <a:ext uri="{FF2B5EF4-FFF2-40B4-BE49-F238E27FC236}">
                <a16:creationId xmlns:a16="http://schemas.microsoft.com/office/drawing/2014/main" id="{3B91CB69-2175-46E1-9172-1AAB717FE43B}"/>
              </a:ext>
            </a:extLst>
          </p:cNvPr>
          <p:cNvCxnSpPr/>
          <p:nvPr/>
        </p:nvCxnSpPr>
        <p:spPr bwMode="auto">
          <a:xfrm>
            <a:off x="8844211" y="4273551"/>
            <a:ext cx="0" cy="98901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sp>
        <p:nvSpPr>
          <p:cNvPr id="47" name="Down Arrow 54">
            <a:extLst>
              <a:ext uri="{FF2B5EF4-FFF2-40B4-BE49-F238E27FC236}">
                <a16:creationId xmlns:a16="http://schemas.microsoft.com/office/drawing/2014/main" id="{E920CFFB-28C3-4188-B91A-9854EC90E849}"/>
              </a:ext>
            </a:extLst>
          </p:cNvPr>
          <p:cNvSpPr/>
          <p:nvPr/>
        </p:nvSpPr>
        <p:spPr bwMode="auto">
          <a:xfrm>
            <a:off x="3865641" y="508317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48" name="Rectangle 47">
            <a:extLst>
              <a:ext uri="{FF2B5EF4-FFF2-40B4-BE49-F238E27FC236}">
                <a16:creationId xmlns:a16="http://schemas.microsoft.com/office/drawing/2014/main" id="{503CC71E-11BC-45FB-8C6E-156A6E9797AC}"/>
              </a:ext>
            </a:extLst>
          </p:cNvPr>
          <p:cNvSpPr/>
          <p:nvPr/>
        </p:nvSpPr>
        <p:spPr bwMode="auto">
          <a:xfrm>
            <a:off x="3089126" y="5691188"/>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PCB Manufacture</a:t>
            </a:r>
          </a:p>
          <a:p>
            <a:pPr algn="ctr">
              <a:defRPr/>
            </a:pPr>
            <a:r>
              <a:rPr lang="en-GB" sz="1000" b="0" dirty="0">
                <a:cs typeface="Arial" charset="0"/>
              </a:rPr>
              <a:t>and Device Assembly</a:t>
            </a:r>
          </a:p>
        </p:txBody>
      </p:sp>
      <p:cxnSp>
        <p:nvCxnSpPr>
          <p:cNvPr id="49" name="Straight Arrow Connector 48">
            <a:extLst>
              <a:ext uri="{FF2B5EF4-FFF2-40B4-BE49-F238E27FC236}">
                <a16:creationId xmlns:a16="http://schemas.microsoft.com/office/drawing/2014/main" id="{8A7BD803-A745-4D69-B350-9E85323664FF}"/>
              </a:ext>
            </a:extLst>
          </p:cNvPr>
          <p:cNvCxnSpPr/>
          <p:nvPr/>
        </p:nvCxnSpPr>
        <p:spPr bwMode="auto">
          <a:xfrm>
            <a:off x="8844211" y="5278439"/>
            <a:ext cx="0" cy="1036637"/>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pic>
        <p:nvPicPr>
          <p:cNvPr id="50" name="Picture 4">
            <a:extLst>
              <a:ext uri="{FF2B5EF4-FFF2-40B4-BE49-F238E27FC236}">
                <a16:creationId xmlns:a16="http://schemas.microsoft.com/office/drawing/2014/main" id="{86AD7354-36BA-424D-945C-83F756C9B0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847"/>
          <a:stretch/>
        </p:blipFill>
        <p:spPr bwMode="auto">
          <a:xfrm>
            <a:off x="7960908" y="4480626"/>
            <a:ext cx="1766606" cy="553227"/>
          </a:xfrm>
          <a:prstGeom prst="rect">
            <a:avLst/>
          </a:prstGeom>
          <a:ln>
            <a:noFill/>
          </a:ln>
          <a:effectLst>
            <a:softEdge rad="381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7">
            <a:extLst>
              <a:ext uri="{FF2B5EF4-FFF2-40B4-BE49-F238E27FC236}">
                <a16:creationId xmlns:a16="http://schemas.microsoft.com/office/drawing/2014/main" id="{A347AC68-F420-480E-8FCC-8B823FB8254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1705" y="5408614"/>
            <a:ext cx="1804812" cy="62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TextBox 23">
            <a:extLst>
              <a:ext uri="{FF2B5EF4-FFF2-40B4-BE49-F238E27FC236}">
                <a16:creationId xmlns:a16="http://schemas.microsoft.com/office/drawing/2014/main" id="{1BD24C2F-A795-4008-8DBE-1EF074B55052}"/>
              </a:ext>
            </a:extLst>
          </p:cNvPr>
          <p:cNvSpPr txBox="1">
            <a:spLocks noChangeArrowheads="1"/>
          </p:cNvSpPr>
          <p:nvPr/>
        </p:nvSpPr>
        <p:spPr bwMode="auto">
          <a:xfrm>
            <a:off x="9914826" y="5535613"/>
            <a:ext cx="20079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Device Vendors: </a:t>
            </a:r>
          </a:p>
          <a:p>
            <a:pPr eaLnBrk="1" hangingPunct="1"/>
            <a:r>
              <a:rPr lang="en-GB" sz="1200" b="0" dirty="0"/>
              <a:t>Final Products</a:t>
            </a:r>
          </a:p>
        </p:txBody>
      </p:sp>
      <p:pic>
        <p:nvPicPr>
          <p:cNvPr id="53" name="Picture 2">
            <a:extLst>
              <a:ext uri="{FF2B5EF4-FFF2-40B4-BE49-F238E27FC236}">
                <a16:creationId xmlns:a16="http://schemas.microsoft.com/office/drawing/2014/main" id="{DCA9D39A-5052-4F41-B58C-81C36537363A}"/>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7606" b="27414"/>
          <a:stretch/>
        </p:blipFill>
        <p:spPr bwMode="auto">
          <a:xfrm>
            <a:off x="7960908" y="2749278"/>
            <a:ext cx="1749786" cy="587375"/>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53">
            <a:extLst>
              <a:ext uri="{FF2B5EF4-FFF2-40B4-BE49-F238E27FC236}">
                <a16:creationId xmlns:a16="http://schemas.microsoft.com/office/drawing/2014/main" id="{74FAD6C9-2E65-44CB-8E50-7F7FFB9F882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290" t="31500" r="6129" b="26555"/>
          <a:stretch/>
        </p:blipFill>
        <p:spPr bwMode="auto">
          <a:xfrm>
            <a:off x="7961905" y="1110738"/>
            <a:ext cx="1765609" cy="514469"/>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ectangle 54">
            <a:extLst>
              <a:ext uri="{FF2B5EF4-FFF2-40B4-BE49-F238E27FC236}">
                <a16:creationId xmlns:a16="http://schemas.microsoft.com/office/drawing/2014/main" id="{56C225BE-3729-4BE3-862A-90FF5F0EA374}"/>
              </a:ext>
            </a:extLst>
          </p:cNvPr>
          <p:cNvSpPr/>
          <p:nvPr/>
        </p:nvSpPr>
        <p:spPr bwMode="auto">
          <a:xfrm>
            <a:off x="3171645" y="1957388"/>
            <a:ext cx="1748505" cy="62230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eaLnBrk="1" hangingPunct="1"/>
            <a:r>
              <a:rPr lang="en-GB" sz="1000" b="0" dirty="0"/>
              <a:t>Architecture Design</a:t>
            </a:r>
          </a:p>
          <a:p>
            <a:pPr eaLnBrk="1" hangingPunct="1"/>
            <a:r>
              <a:rPr lang="en-GB" sz="1000" b="0" dirty="0"/>
              <a:t>HW/SW Partitioning</a:t>
            </a:r>
          </a:p>
        </p:txBody>
      </p:sp>
      <p:sp>
        <p:nvSpPr>
          <p:cNvPr id="56" name="Rectangle 55">
            <a:extLst>
              <a:ext uri="{FF2B5EF4-FFF2-40B4-BE49-F238E27FC236}">
                <a16:creationId xmlns:a16="http://schemas.microsoft.com/office/drawing/2014/main" id="{78DFA438-B93C-4305-880A-EA6FF71DD501}"/>
              </a:ext>
            </a:extLst>
          </p:cNvPr>
          <p:cNvSpPr/>
          <p:nvPr/>
        </p:nvSpPr>
        <p:spPr bwMode="auto">
          <a:xfrm>
            <a:off x="3053179" y="1889919"/>
            <a:ext cx="1927486" cy="788194"/>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4141761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SoC Design Flow</a:t>
            </a:r>
            <a:endParaRPr lang="en-US" dirty="0"/>
          </a:p>
        </p:txBody>
      </p:sp>
      <p:grpSp>
        <p:nvGrpSpPr>
          <p:cNvPr id="7" name="Group 15">
            <a:extLst>
              <a:ext uri="{FF2B5EF4-FFF2-40B4-BE49-F238E27FC236}">
                <a16:creationId xmlns:a16="http://schemas.microsoft.com/office/drawing/2014/main" id="{D754F99A-8B82-4DB7-9C62-EA1041905B3B}"/>
              </a:ext>
            </a:extLst>
          </p:cNvPr>
          <p:cNvGrpSpPr>
            <a:grpSpLocks/>
          </p:cNvGrpSpPr>
          <p:nvPr/>
        </p:nvGrpSpPr>
        <p:grpSpPr bwMode="auto">
          <a:xfrm>
            <a:off x="928855" y="1876425"/>
            <a:ext cx="10598242" cy="3386138"/>
            <a:chOff x="696913" y="1876602"/>
            <a:chExt cx="6407150" cy="3386138"/>
          </a:xfrm>
        </p:grpSpPr>
        <p:cxnSp>
          <p:nvCxnSpPr>
            <p:cNvPr id="57" name="Straight Connector 56">
              <a:extLst>
                <a:ext uri="{FF2B5EF4-FFF2-40B4-BE49-F238E27FC236}">
                  <a16:creationId xmlns:a16="http://schemas.microsoft.com/office/drawing/2014/main" id="{E9A14655-C578-435C-9720-BC5EFE4082CF}"/>
                </a:ext>
              </a:extLst>
            </p:cNvPr>
            <p:cNvCxnSpPr/>
            <p:nvPr/>
          </p:nvCxnSpPr>
          <p:spPr bwMode="auto">
            <a:xfrm flipH="1">
              <a:off x="696913" y="4243565"/>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8" name="Straight Connector 57">
              <a:extLst>
                <a:ext uri="{FF2B5EF4-FFF2-40B4-BE49-F238E27FC236}">
                  <a16:creationId xmlns:a16="http://schemas.microsoft.com/office/drawing/2014/main" id="{0FC4E7DF-1D88-401C-AD21-73C7112413B7}"/>
                </a:ext>
              </a:extLst>
            </p:cNvPr>
            <p:cNvCxnSpPr/>
            <p:nvPr/>
          </p:nvCxnSpPr>
          <p:spPr bwMode="auto">
            <a:xfrm flipH="1">
              <a:off x="696913" y="1876602"/>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9" name="Straight Connector 58">
              <a:extLst>
                <a:ext uri="{FF2B5EF4-FFF2-40B4-BE49-F238E27FC236}">
                  <a16:creationId xmlns:a16="http://schemas.microsoft.com/office/drawing/2014/main" id="{23F68669-58E4-4F9E-BF9F-3E7920694397}"/>
                </a:ext>
              </a:extLst>
            </p:cNvPr>
            <p:cNvCxnSpPr/>
            <p:nvPr/>
          </p:nvCxnSpPr>
          <p:spPr bwMode="auto">
            <a:xfrm flipH="1">
              <a:off x="696913" y="5262740"/>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grpSp>
      <p:sp>
        <p:nvSpPr>
          <p:cNvPr id="8" name="Rectangle 7">
            <a:extLst>
              <a:ext uri="{FF2B5EF4-FFF2-40B4-BE49-F238E27FC236}">
                <a16:creationId xmlns:a16="http://schemas.microsoft.com/office/drawing/2014/main" id="{FB7BFA98-F0D2-4950-961D-87D499EC864F}"/>
              </a:ext>
            </a:extLst>
          </p:cNvPr>
          <p:cNvSpPr/>
          <p:nvPr/>
        </p:nvSpPr>
        <p:spPr bwMode="auto">
          <a:xfrm>
            <a:off x="1303358" y="1030288"/>
            <a:ext cx="1165828" cy="41116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9" name="Rectangle 8">
            <a:extLst>
              <a:ext uri="{FF2B5EF4-FFF2-40B4-BE49-F238E27FC236}">
                <a16:creationId xmlns:a16="http://schemas.microsoft.com/office/drawing/2014/main" id="{2CD337C4-93A3-4DCD-AA51-AD48034F9E39}"/>
              </a:ext>
            </a:extLst>
          </p:cNvPr>
          <p:cNvSpPr/>
          <p:nvPr/>
        </p:nvSpPr>
        <p:spPr bwMode="auto">
          <a:xfrm>
            <a:off x="1206030" y="1085851"/>
            <a:ext cx="1165828" cy="4095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10" name="Rectangle 9">
            <a:extLst>
              <a:ext uri="{FF2B5EF4-FFF2-40B4-BE49-F238E27FC236}">
                <a16:creationId xmlns:a16="http://schemas.microsoft.com/office/drawing/2014/main" id="{CC3077DF-B205-4975-AB07-0F66160E5E9D}"/>
              </a:ext>
            </a:extLst>
          </p:cNvPr>
          <p:cNvSpPr/>
          <p:nvPr/>
        </p:nvSpPr>
        <p:spPr bwMode="auto">
          <a:xfrm>
            <a:off x="1127743" y="1157289"/>
            <a:ext cx="1167944" cy="407987"/>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11" name="Rectangle 10">
            <a:extLst>
              <a:ext uri="{FF2B5EF4-FFF2-40B4-BE49-F238E27FC236}">
                <a16:creationId xmlns:a16="http://schemas.microsoft.com/office/drawing/2014/main" id="{BEE9E3C0-4F65-46DE-A9D6-6D9B554C5590}"/>
              </a:ext>
            </a:extLst>
          </p:cNvPr>
          <p:cNvSpPr/>
          <p:nvPr/>
        </p:nvSpPr>
        <p:spPr bwMode="auto">
          <a:xfrm>
            <a:off x="1051573" y="1228725"/>
            <a:ext cx="1165827" cy="407988"/>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Hardware </a:t>
            </a:r>
          </a:p>
          <a:p>
            <a:pPr algn="ctr">
              <a:defRPr/>
            </a:pPr>
            <a:r>
              <a:rPr lang="en-GB" sz="1000" b="0" dirty="0">
                <a:cs typeface="Arial" charset="0"/>
              </a:rPr>
              <a:t>IP Cores</a:t>
            </a:r>
          </a:p>
        </p:txBody>
      </p:sp>
      <p:sp>
        <p:nvSpPr>
          <p:cNvPr id="12" name="Down Arrow 12">
            <a:extLst>
              <a:ext uri="{FF2B5EF4-FFF2-40B4-BE49-F238E27FC236}">
                <a16:creationId xmlns:a16="http://schemas.microsoft.com/office/drawing/2014/main" id="{DC95DAA3-7CB2-4560-BE65-7EE0C66B4540}"/>
              </a:ext>
            </a:extLst>
          </p:cNvPr>
          <p:cNvSpPr/>
          <p:nvPr/>
        </p:nvSpPr>
        <p:spPr bwMode="auto">
          <a:xfrm>
            <a:off x="1493784" y="1695450"/>
            <a:ext cx="327956"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13" name="Rectangle 12">
            <a:extLst>
              <a:ext uri="{FF2B5EF4-FFF2-40B4-BE49-F238E27FC236}">
                <a16:creationId xmlns:a16="http://schemas.microsoft.com/office/drawing/2014/main" id="{8B77106F-35E7-42E2-AEF0-43EDE4B62A48}"/>
              </a:ext>
            </a:extLst>
          </p:cNvPr>
          <p:cNvSpPr/>
          <p:nvPr/>
        </p:nvSpPr>
        <p:spPr bwMode="auto">
          <a:xfrm>
            <a:off x="3332448" y="954088"/>
            <a:ext cx="1523405" cy="442912"/>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SoC </a:t>
            </a:r>
          </a:p>
          <a:p>
            <a:pPr algn="ctr">
              <a:defRPr/>
            </a:pPr>
            <a:r>
              <a:rPr lang="en-GB" sz="1000" b="0" dirty="0">
                <a:cs typeface="Arial" charset="0"/>
              </a:rPr>
              <a:t>Design </a:t>
            </a:r>
            <a:r>
              <a:rPr lang="en-GB" sz="1000" dirty="0">
                <a:cs typeface="Arial" charset="0"/>
              </a:rPr>
              <a:t>S</a:t>
            </a:r>
            <a:r>
              <a:rPr lang="en-GB" sz="1000" b="0" dirty="0">
                <a:cs typeface="Arial" charset="0"/>
              </a:rPr>
              <a:t>pecifics</a:t>
            </a:r>
          </a:p>
        </p:txBody>
      </p:sp>
      <p:sp>
        <p:nvSpPr>
          <p:cNvPr id="14" name="TextBox 18">
            <a:extLst>
              <a:ext uri="{FF2B5EF4-FFF2-40B4-BE49-F238E27FC236}">
                <a16:creationId xmlns:a16="http://schemas.microsoft.com/office/drawing/2014/main" id="{F1815A36-6E3C-4993-BF54-1E1C2374A381}"/>
              </a:ext>
            </a:extLst>
          </p:cNvPr>
          <p:cNvSpPr txBox="1">
            <a:spLocks noChangeArrowheads="1"/>
          </p:cNvSpPr>
          <p:nvPr/>
        </p:nvSpPr>
        <p:spPr bwMode="auto">
          <a:xfrm>
            <a:off x="2748475" y="1427163"/>
            <a:ext cx="1125627"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Purchase HW Cores</a:t>
            </a:r>
          </a:p>
        </p:txBody>
      </p:sp>
      <p:sp>
        <p:nvSpPr>
          <p:cNvPr id="15" name="TextBox 23">
            <a:extLst>
              <a:ext uri="{FF2B5EF4-FFF2-40B4-BE49-F238E27FC236}">
                <a16:creationId xmlns:a16="http://schemas.microsoft.com/office/drawing/2014/main" id="{C20F1E08-5A95-41B5-AE8E-DEDD7D5703CA}"/>
              </a:ext>
            </a:extLst>
          </p:cNvPr>
          <p:cNvSpPr txBox="1">
            <a:spLocks noChangeArrowheads="1"/>
          </p:cNvSpPr>
          <p:nvPr/>
        </p:nvSpPr>
        <p:spPr bwMode="auto">
          <a:xfrm>
            <a:off x="4388253" y="1397000"/>
            <a:ext cx="11319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Purchase SW Drivers</a:t>
            </a:r>
          </a:p>
        </p:txBody>
      </p:sp>
      <p:sp>
        <p:nvSpPr>
          <p:cNvPr id="16" name="Rectangle 15">
            <a:extLst>
              <a:ext uri="{FF2B5EF4-FFF2-40B4-BE49-F238E27FC236}">
                <a16:creationId xmlns:a16="http://schemas.microsoft.com/office/drawing/2014/main" id="{1309EA58-825E-4757-A31F-87F34F68084F}"/>
              </a:ext>
            </a:extLst>
          </p:cNvPr>
          <p:cNvSpPr/>
          <p:nvPr/>
        </p:nvSpPr>
        <p:spPr bwMode="auto">
          <a:xfrm>
            <a:off x="1051574" y="2116138"/>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Integrated</a:t>
            </a:r>
          </a:p>
          <a:p>
            <a:pPr algn="ctr">
              <a:defRPr/>
            </a:pPr>
            <a:r>
              <a:rPr lang="en-GB" sz="1000" b="0" dirty="0">
                <a:cs typeface="Arial" charset="0"/>
              </a:rPr>
              <a:t>Hardware</a:t>
            </a:r>
          </a:p>
        </p:txBody>
      </p:sp>
      <p:sp>
        <p:nvSpPr>
          <p:cNvPr id="17" name="Rectangle 16">
            <a:extLst>
              <a:ext uri="{FF2B5EF4-FFF2-40B4-BE49-F238E27FC236}">
                <a16:creationId xmlns:a16="http://schemas.microsoft.com/office/drawing/2014/main" id="{9DE5AFE0-3F5B-449E-99F3-8C36F66AE568}"/>
              </a:ext>
            </a:extLst>
          </p:cNvPr>
          <p:cNvSpPr/>
          <p:nvPr/>
        </p:nvSpPr>
        <p:spPr bwMode="auto">
          <a:xfrm>
            <a:off x="5727579" y="2116138"/>
            <a:ext cx="1252577"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Integrated</a:t>
            </a:r>
          </a:p>
          <a:p>
            <a:pPr algn="ctr">
              <a:defRPr/>
            </a:pPr>
            <a:r>
              <a:rPr lang="en-GB" sz="1000" b="0" dirty="0">
                <a:cs typeface="Arial" charset="0"/>
              </a:rPr>
              <a:t>Software</a:t>
            </a:r>
          </a:p>
        </p:txBody>
      </p:sp>
      <p:sp>
        <p:nvSpPr>
          <p:cNvPr id="18" name="Rectangle 17">
            <a:extLst>
              <a:ext uri="{FF2B5EF4-FFF2-40B4-BE49-F238E27FC236}">
                <a16:creationId xmlns:a16="http://schemas.microsoft.com/office/drawing/2014/main" id="{FC17CD87-3271-4C7F-9144-221013F78FA8}"/>
              </a:ext>
            </a:extLst>
          </p:cNvPr>
          <p:cNvSpPr/>
          <p:nvPr/>
        </p:nvSpPr>
        <p:spPr bwMode="auto">
          <a:xfrm>
            <a:off x="3114516" y="2900363"/>
            <a:ext cx="1830202" cy="493712"/>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Prototype on Platforms</a:t>
            </a:r>
          </a:p>
          <a:p>
            <a:pPr algn="ctr">
              <a:defRPr/>
            </a:pPr>
            <a:r>
              <a:rPr lang="en-GB" sz="1000" b="0" dirty="0">
                <a:cs typeface="Arial" charset="0"/>
              </a:rPr>
              <a:t>e.g., FPGA</a:t>
            </a:r>
          </a:p>
        </p:txBody>
      </p:sp>
      <p:sp>
        <p:nvSpPr>
          <p:cNvPr id="19" name="Rectangle 18">
            <a:extLst>
              <a:ext uri="{FF2B5EF4-FFF2-40B4-BE49-F238E27FC236}">
                <a16:creationId xmlns:a16="http://schemas.microsoft.com/office/drawing/2014/main" id="{2B47F796-67A1-42B4-B18B-4B9E123F833D}"/>
              </a:ext>
            </a:extLst>
          </p:cNvPr>
          <p:cNvSpPr/>
          <p:nvPr/>
        </p:nvSpPr>
        <p:spPr bwMode="auto">
          <a:xfrm>
            <a:off x="1049457" y="2930525"/>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Functional</a:t>
            </a:r>
          </a:p>
          <a:p>
            <a:pPr algn="ctr">
              <a:defRPr/>
            </a:pPr>
            <a:r>
              <a:rPr lang="en-GB" sz="1000" b="0" dirty="0">
                <a:cs typeface="Arial" charset="0"/>
              </a:rPr>
              <a:t>Simulation</a:t>
            </a:r>
          </a:p>
        </p:txBody>
      </p:sp>
      <p:sp>
        <p:nvSpPr>
          <p:cNvPr id="20" name="Rectangle 19">
            <a:extLst>
              <a:ext uri="{FF2B5EF4-FFF2-40B4-BE49-F238E27FC236}">
                <a16:creationId xmlns:a16="http://schemas.microsoft.com/office/drawing/2014/main" id="{774C0F66-7C7F-4730-9546-11571901460E}"/>
              </a:ext>
            </a:extLst>
          </p:cNvPr>
          <p:cNvSpPr/>
          <p:nvPr/>
        </p:nvSpPr>
        <p:spPr bwMode="auto">
          <a:xfrm>
            <a:off x="5763548" y="2930525"/>
            <a:ext cx="1216609"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Software</a:t>
            </a:r>
          </a:p>
          <a:p>
            <a:pPr algn="ctr">
              <a:defRPr/>
            </a:pPr>
            <a:r>
              <a:rPr lang="en-GB" sz="1000" b="0" dirty="0">
                <a:cs typeface="Arial" charset="0"/>
              </a:rPr>
              <a:t>Simulation</a:t>
            </a:r>
          </a:p>
        </p:txBody>
      </p:sp>
      <p:sp>
        <p:nvSpPr>
          <p:cNvPr id="21" name="Rectangle 20">
            <a:extLst>
              <a:ext uri="{FF2B5EF4-FFF2-40B4-BE49-F238E27FC236}">
                <a16:creationId xmlns:a16="http://schemas.microsoft.com/office/drawing/2014/main" id="{80D97E14-B5B5-407B-B6C2-146F29AC7378}"/>
              </a:ext>
            </a:extLst>
          </p:cNvPr>
          <p:cNvSpPr/>
          <p:nvPr/>
        </p:nvSpPr>
        <p:spPr bwMode="auto">
          <a:xfrm>
            <a:off x="770166" y="3702051"/>
            <a:ext cx="1773074" cy="3968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Physical Optimization</a:t>
            </a:r>
          </a:p>
          <a:p>
            <a:pPr algn="ctr">
              <a:defRPr/>
            </a:pPr>
            <a:r>
              <a:rPr lang="en-GB" sz="1000" b="0" dirty="0">
                <a:cs typeface="Arial" charset="0"/>
              </a:rPr>
              <a:t>and Fabrication</a:t>
            </a:r>
          </a:p>
        </p:txBody>
      </p:sp>
      <p:sp>
        <p:nvSpPr>
          <p:cNvPr id="22" name="Rectangle 21">
            <a:extLst>
              <a:ext uri="{FF2B5EF4-FFF2-40B4-BE49-F238E27FC236}">
                <a16:creationId xmlns:a16="http://schemas.microsoft.com/office/drawing/2014/main" id="{B3E02FA5-03C2-43C4-99D7-8F396BDCF33E}"/>
              </a:ext>
            </a:extLst>
          </p:cNvPr>
          <p:cNvSpPr/>
          <p:nvPr/>
        </p:nvSpPr>
        <p:spPr bwMode="auto">
          <a:xfrm>
            <a:off x="5480026" y="3695700"/>
            <a:ext cx="2010048" cy="3952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Application Development</a:t>
            </a:r>
          </a:p>
          <a:p>
            <a:pPr algn="ctr">
              <a:defRPr/>
            </a:pPr>
            <a:r>
              <a:rPr lang="en-GB" sz="1000" b="0" dirty="0">
                <a:cs typeface="Arial" charset="0"/>
              </a:rPr>
              <a:t>and Test</a:t>
            </a:r>
          </a:p>
        </p:txBody>
      </p:sp>
      <p:sp>
        <p:nvSpPr>
          <p:cNvPr id="23" name="Rectangle 22">
            <a:extLst>
              <a:ext uri="{FF2B5EF4-FFF2-40B4-BE49-F238E27FC236}">
                <a16:creationId xmlns:a16="http://schemas.microsoft.com/office/drawing/2014/main" id="{36FD1F59-4664-46D1-BFD6-D14BD2B72974}"/>
              </a:ext>
            </a:extLst>
          </p:cNvPr>
          <p:cNvSpPr/>
          <p:nvPr/>
        </p:nvSpPr>
        <p:spPr bwMode="auto">
          <a:xfrm>
            <a:off x="3292247" y="3724275"/>
            <a:ext cx="1413381" cy="3746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HW/SW</a:t>
            </a:r>
          </a:p>
          <a:p>
            <a:pPr algn="ctr">
              <a:defRPr/>
            </a:pPr>
            <a:r>
              <a:rPr lang="en-GB" sz="1000" b="0" dirty="0">
                <a:cs typeface="Arial" charset="0"/>
              </a:rPr>
              <a:t>Co-verification</a:t>
            </a:r>
          </a:p>
        </p:txBody>
      </p:sp>
      <p:sp>
        <p:nvSpPr>
          <p:cNvPr id="24" name="Rectangle 23">
            <a:extLst>
              <a:ext uri="{FF2B5EF4-FFF2-40B4-BE49-F238E27FC236}">
                <a16:creationId xmlns:a16="http://schemas.microsoft.com/office/drawing/2014/main" id="{C3C38696-689A-42A9-BE8A-63283F5A2E9D}"/>
              </a:ext>
            </a:extLst>
          </p:cNvPr>
          <p:cNvSpPr/>
          <p:nvPr/>
        </p:nvSpPr>
        <p:spPr bwMode="auto">
          <a:xfrm>
            <a:off x="3089126" y="4684713"/>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Volume Manufacture </a:t>
            </a:r>
          </a:p>
          <a:p>
            <a:pPr algn="ctr">
              <a:defRPr/>
            </a:pPr>
            <a:r>
              <a:rPr lang="en-GB" sz="1000" b="0" dirty="0">
                <a:cs typeface="Arial" charset="0"/>
              </a:rPr>
              <a:t>and Ship</a:t>
            </a:r>
          </a:p>
        </p:txBody>
      </p:sp>
      <p:sp>
        <p:nvSpPr>
          <p:cNvPr id="25" name="Rectangle 24">
            <a:extLst>
              <a:ext uri="{FF2B5EF4-FFF2-40B4-BE49-F238E27FC236}">
                <a16:creationId xmlns:a16="http://schemas.microsoft.com/office/drawing/2014/main" id="{E8CC2DFF-EA5C-4A0B-B010-C9CDAE38C3F5}"/>
              </a:ext>
            </a:extLst>
          </p:cNvPr>
          <p:cNvSpPr/>
          <p:nvPr/>
        </p:nvSpPr>
        <p:spPr bwMode="auto">
          <a:xfrm>
            <a:off x="5985712" y="1030288"/>
            <a:ext cx="1165827" cy="411162"/>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26" name="Rectangle 25">
            <a:extLst>
              <a:ext uri="{FF2B5EF4-FFF2-40B4-BE49-F238E27FC236}">
                <a16:creationId xmlns:a16="http://schemas.microsoft.com/office/drawing/2014/main" id="{F3A56C6E-8957-4B54-8D51-DD26DA0A90F5}"/>
              </a:ext>
            </a:extLst>
          </p:cNvPr>
          <p:cNvSpPr/>
          <p:nvPr/>
        </p:nvSpPr>
        <p:spPr bwMode="auto">
          <a:xfrm>
            <a:off x="5888383" y="1085851"/>
            <a:ext cx="1165827" cy="40957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27" name="Rectangle 26">
            <a:extLst>
              <a:ext uri="{FF2B5EF4-FFF2-40B4-BE49-F238E27FC236}">
                <a16:creationId xmlns:a16="http://schemas.microsoft.com/office/drawing/2014/main" id="{FBF95006-BE39-46A2-AD1C-E8CBFDD79E4B}"/>
              </a:ext>
            </a:extLst>
          </p:cNvPr>
          <p:cNvSpPr/>
          <p:nvPr/>
        </p:nvSpPr>
        <p:spPr bwMode="auto">
          <a:xfrm>
            <a:off x="5810096" y="1157289"/>
            <a:ext cx="1167944" cy="407987"/>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28" name="Rectangle 27">
            <a:extLst>
              <a:ext uri="{FF2B5EF4-FFF2-40B4-BE49-F238E27FC236}">
                <a16:creationId xmlns:a16="http://schemas.microsoft.com/office/drawing/2014/main" id="{6B4BE284-503C-44A7-A93B-236DD9C6C669}"/>
              </a:ext>
            </a:extLst>
          </p:cNvPr>
          <p:cNvSpPr/>
          <p:nvPr/>
        </p:nvSpPr>
        <p:spPr bwMode="auto">
          <a:xfrm>
            <a:off x="5733927" y="1228725"/>
            <a:ext cx="1165828" cy="4079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Software </a:t>
            </a:r>
          </a:p>
          <a:p>
            <a:pPr algn="ctr">
              <a:defRPr/>
            </a:pPr>
            <a:r>
              <a:rPr lang="en-GB" sz="1000" b="0" dirty="0">
                <a:cs typeface="Arial" charset="0"/>
              </a:rPr>
              <a:t>Drivers</a:t>
            </a:r>
          </a:p>
        </p:txBody>
      </p:sp>
      <p:sp>
        <p:nvSpPr>
          <p:cNvPr id="29" name="Down Arrow 59">
            <a:extLst>
              <a:ext uri="{FF2B5EF4-FFF2-40B4-BE49-F238E27FC236}">
                <a16:creationId xmlns:a16="http://schemas.microsoft.com/office/drawing/2014/main" id="{65BAC8BF-BC54-4358-AFB3-B0F28DDA09F4}"/>
              </a:ext>
            </a:extLst>
          </p:cNvPr>
          <p:cNvSpPr/>
          <p:nvPr/>
        </p:nvSpPr>
        <p:spPr bwMode="auto">
          <a:xfrm>
            <a:off x="1493784" y="2627313"/>
            <a:ext cx="327956"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0" name="Down Arrow 62">
            <a:extLst>
              <a:ext uri="{FF2B5EF4-FFF2-40B4-BE49-F238E27FC236}">
                <a16:creationId xmlns:a16="http://schemas.microsoft.com/office/drawing/2014/main" id="{AAD9BED4-254D-4CBD-8A99-FEEC3198C880}"/>
              </a:ext>
            </a:extLst>
          </p:cNvPr>
          <p:cNvSpPr/>
          <p:nvPr/>
        </p:nvSpPr>
        <p:spPr bwMode="auto">
          <a:xfrm>
            <a:off x="6152863" y="1695450"/>
            <a:ext cx="325839"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1" name="Down Arrow 63">
            <a:extLst>
              <a:ext uri="{FF2B5EF4-FFF2-40B4-BE49-F238E27FC236}">
                <a16:creationId xmlns:a16="http://schemas.microsoft.com/office/drawing/2014/main" id="{439D0DD4-6CAA-4807-A800-E11C9546C777}"/>
              </a:ext>
            </a:extLst>
          </p:cNvPr>
          <p:cNvSpPr/>
          <p:nvPr/>
        </p:nvSpPr>
        <p:spPr bwMode="auto">
          <a:xfrm>
            <a:off x="6188833" y="2627313"/>
            <a:ext cx="325839"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2" name="Down Arrow 66">
            <a:extLst>
              <a:ext uri="{FF2B5EF4-FFF2-40B4-BE49-F238E27FC236}">
                <a16:creationId xmlns:a16="http://schemas.microsoft.com/office/drawing/2014/main" id="{5B2E68CD-BA94-4976-AFCC-50EBE8F1ADFA}"/>
              </a:ext>
            </a:extLst>
          </p:cNvPr>
          <p:cNvSpPr/>
          <p:nvPr/>
        </p:nvSpPr>
        <p:spPr bwMode="auto">
          <a:xfrm rot="2700000">
            <a:off x="2749224" y="3339383"/>
            <a:ext cx="233363" cy="38719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3" name="Down Arrow 70">
            <a:extLst>
              <a:ext uri="{FF2B5EF4-FFF2-40B4-BE49-F238E27FC236}">
                <a16:creationId xmlns:a16="http://schemas.microsoft.com/office/drawing/2014/main" id="{5006C346-CCD9-4C84-B236-BEA895CDA8FD}"/>
              </a:ext>
            </a:extLst>
          </p:cNvPr>
          <p:cNvSpPr/>
          <p:nvPr/>
        </p:nvSpPr>
        <p:spPr bwMode="auto">
          <a:xfrm>
            <a:off x="3865641" y="414972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4" name="Down Arrow 71">
            <a:extLst>
              <a:ext uri="{FF2B5EF4-FFF2-40B4-BE49-F238E27FC236}">
                <a16:creationId xmlns:a16="http://schemas.microsoft.com/office/drawing/2014/main" id="{59FDE5C2-8895-40EF-A830-F437A885C959}"/>
              </a:ext>
            </a:extLst>
          </p:cNvPr>
          <p:cNvSpPr/>
          <p:nvPr/>
        </p:nvSpPr>
        <p:spPr bwMode="auto">
          <a:xfrm rot="16200000">
            <a:off x="2827247"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5" name="Down Arrow 72">
            <a:extLst>
              <a:ext uri="{FF2B5EF4-FFF2-40B4-BE49-F238E27FC236}">
                <a16:creationId xmlns:a16="http://schemas.microsoft.com/office/drawing/2014/main" id="{80A32216-4C39-42F3-BCF6-F2E3DD8946B0}"/>
              </a:ext>
            </a:extLst>
          </p:cNvPr>
          <p:cNvSpPr/>
          <p:nvPr/>
        </p:nvSpPr>
        <p:spPr bwMode="auto">
          <a:xfrm rot="5400000">
            <a:off x="4930391"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6" name="Down Arrow 73">
            <a:extLst>
              <a:ext uri="{FF2B5EF4-FFF2-40B4-BE49-F238E27FC236}">
                <a16:creationId xmlns:a16="http://schemas.microsoft.com/office/drawing/2014/main" id="{CDEA6D29-85E1-48C9-9F6A-43A6B9A8025E}"/>
              </a:ext>
            </a:extLst>
          </p:cNvPr>
          <p:cNvSpPr/>
          <p:nvPr/>
        </p:nvSpPr>
        <p:spPr bwMode="auto">
          <a:xfrm rot="5400000">
            <a:off x="5210741" y="2968702"/>
            <a:ext cx="231775" cy="387199"/>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7" name="Down Arrow 74">
            <a:extLst>
              <a:ext uri="{FF2B5EF4-FFF2-40B4-BE49-F238E27FC236}">
                <a16:creationId xmlns:a16="http://schemas.microsoft.com/office/drawing/2014/main" id="{46B20FB7-5E4C-47E8-8739-011A58ABBFB8}"/>
              </a:ext>
            </a:extLst>
          </p:cNvPr>
          <p:cNvSpPr/>
          <p:nvPr/>
        </p:nvSpPr>
        <p:spPr bwMode="auto">
          <a:xfrm rot="16200000">
            <a:off x="2622009" y="29676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8" name="Down Arrow 76">
            <a:extLst>
              <a:ext uri="{FF2B5EF4-FFF2-40B4-BE49-F238E27FC236}">
                <a16:creationId xmlns:a16="http://schemas.microsoft.com/office/drawing/2014/main" id="{93A51841-28AF-4DFE-A8FC-7255A390AFB6}"/>
              </a:ext>
            </a:extLst>
          </p:cNvPr>
          <p:cNvSpPr/>
          <p:nvPr/>
        </p:nvSpPr>
        <p:spPr bwMode="auto">
          <a:xfrm rot="14220710">
            <a:off x="5133777" y="1496337"/>
            <a:ext cx="233362"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9" name="Down Arrow 77">
            <a:extLst>
              <a:ext uri="{FF2B5EF4-FFF2-40B4-BE49-F238E27FC236}">
                <a16:creationId xmlns:a16="http://schemas.microsoft.com/office/drawing/2014/main" id="{2805511F-CD60-4E29-978B-AC43800B74A7}"/>
              </a:ext>
            </a:extLst>
          </p:cNvPr>
          <p:cNvSpPr/>
          <p:nvPr/>
        </p:nvSpPr>
        <p:spPr bwMode="auto">
          <a:xfrm rot="7200000">
            <a:off x="2633647" y="1514594"/>
            <a:ext cx="231775"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40" name="Down Arrow 81">
            <a:extLst>
              <a:ext uri="{FF2B5EF4-FFF2-40B4-BE49-F238E27FC236}">
                <a16:creationId xmlns:a16="http://schemas.microsoft.com/office/drawing/2014/main" id="{C92C8CBF-20E8-4C37-AE90-A0ECACD449B2}"/>
              </a:ext>
            </a:extLst>
          </p:cNvPr>
          <p:cNvSpPr/>
          <p:nvPr/>
        </p:nvSpPr>
        <p:spPr bwMode="auto">
          <a:xfrm rot="18900000">
            <a:off x="5097060" y="3395664"/>
            <a:ext cx="325839" cy="274637"/>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41" name="TextBox 23">
            <a:extLst>
              <a:ext uri="{FF2B5EF4-FFF2-40B4-BE49-F238E27FC236}">
                <a16:creationId xmlns:a16="http://schemas.microsoft.com/office/drawing/2014/main" id="{386B7E48-9F4F-4FCB-89F1-DD0D58BC28E9}"/>
              </a:ext>
            </a:extLst>
          </p:cNvPr>
          <p:cNvSpPr txBox="1">
            <a:spLocks noChangeArrowheads="1"/>
          </p:cNvSpPr>
          <p:nvPr/>
        </p:nvSpPr>
        <p:spPr bwMode="auto">
          <a:xfrm>
            <a:off x="9914826" y="1131888"/>
            <a:ext cx="144723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IP Vendors:</a:t>
            </a:r>
          </a:p>
          <a:p>
            <a:pPr eaLnBrk="1" hangingPunct="1"/>
            <a:r>
              <a:rPr lang="en-GB" sz="1200" b="0" dirty="0"/>
              <a:t>Core Design </a:t>
            </a:r>
          </a:p>
        </p:txBody>
      </p:sp>
      <p:sp>
        <p:nvSpPr>
          <p:cNvPr id="42" name="TextBox 23">
            <a:extLst>
              <a:ext uri="{FF2B5EF4-FFF2-40B4-BE49-F238E27FC236}">
                <a16:creationId xmlns:a16="http://schemas.microsoft.com/office/drawing/2014/main" id="{AF56743B-5E1C-4A7F-B294-F085104B5992}"/>
              </a:ext>
            </a:extLst>
          </p:cNvPr>
          <p:cNvSpPr txBox="1">
            <a:spLocks noChangeArrowheads="1"/>
          </p:cNvSpPr>
          <p:nvPr/>
        </p:nvSpPr>
        <p:spPr bwMode="auto">
          <a:xfrm>
            <a:off x="9902131" y="2762251"/>
            <a:ext cx="202062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Fabless Vendors: SoC Design</a:t>
            </a:r>
          </a:p>
        </p:txBody>
      </p:sp>
      <p:sp>
        <p:nvSpPr>
          <p:cNvPr id="43" name="TextBox 23">
            <a:extLst>
              <a:ext uri="{FF2B5EF4-FFF2-40B4-BE49-F238E27FC236}">
                <a16:creationId xmlns:a16="http://schemas.microsoft.com/office/drawing/2014/main" id="{058C4007-AAD9-48C7-AABD-93FF95041482}"/>
              </a:ext>
            </a:extLst>
          </p:cNvPr>
          <p:cNvSpPr txBox="1">
            <a:spLocks noChangeArrowheads="1"/>
          </p:cNvSpPr>
          <p:nvPr/>
        </p:nvSpPr>
        <p:spPr bwMode="auto">
          <a:xfrm>
            <a:off x="9914826" y="4495801"/>
            <a:ext cx="169055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Foundries: </a:t>
            </a:r>
          </a:p>
          <a:p>
            <a:pPr eaLnBrk="1" hangingPunct="1"/>
            <a:r>
              <a:rPr lang="en-GB" sz="1200" b="0" dirty="0"/>
              <a:t>Chip Fabrication</a:t>
            </a:r>
          </a:p>
        </p:txBody>
      </p:sp>
      <p:cxnSp>
        <p:nvCxnSpPr>
          <p:cNvPr id="44" name="Straight Arrow Connector 43">
            <a:extLst>
              <a:ext uri="{FF2B5EF4-FFF2-40B4-BE49-F238E27FC236}">
                <a16:creationId xmlns:a16="http://schemas.microsoft.com/office/drawing/2014/main" id="{6DE7DD59-5E8F-4973-8E89-B626E53403F4}"/>
              </a:ext>
            </a:extLst>
          </p:cNvPr>
          <p:cNvCxnSpPr/>
          <p:nvPr/>
        </p:nvCxnSpPr>
        <p:spPr bwMode="auto">
          <a:xfrm flipH="1">
            <a:off x="8844211" y="914400"/>
            <a:ext cx="0" cy="933450"/>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5" name="Straight Arrow Connector 44">
            <a:extLst>
              <a:ext uri="{FF2B5EF4-FFF2-40B4-BE49-F238E27FC236}">
                <a16:creationId xmlns:a16="http://schemas.microsoft.com/office/drawing/2014/main" id="{04FD72A3-718C-4BDB-A7CE-F92414D89E1C}"/>
              </a:ext>
            </a:extLst>
          </p:cNvPr>
          <p:cNvCxnSpPr/>
          <p:nvPr/>
        </p:nvCxnSpPr>
        <p:spPr bwMode="auto">
          <a:xfrm>
            <a:off x="8844211" y="1936751"/>
            <a:ext cx="0" cy="227806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6" name="Straight Arrow Connector 45">
            <a:extLst>
              <a:ext uri="{FF2B5EF4-FFF2-40B4-BE49-F238E27FC236}">
                <a16:creationId xmlns:a16="http://schemas.microsoft.com/office/drawing/2014/main" id="{9851D70B-9B52-442A-8D16-661EDA89595F}"/>
              </a:ext>
            </a:extLst>
          </p:cNvPr>
          <p:cNvCxnSpPr/>
          <p:nvPr/>
        </p:nvCxnSpPr>
        <p:spPr bwMode="auto">
          <a:xfrm>
            <a:off x="8844211" y="4273551"/>
            <a:ext cx="0" cy="98901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sp>
        <p:nvSpPr>
          <p:cNvPr id="47" name="Down Arrow 54">
            <a:extLst>
              <a:ext uri="{FF2B5EF4-FFF2-40B4-BE49-F238E27FC236}">
                <a16:creationId xmlns:a16="http://schemas.microsoft.com/office/drawing/2014/main" id="{87C7F3D7-6F22-41B5-94F1-190C4B52846B}"/>
              </a:ext>
            </a:extLst>
          </p:cNvPr>
          <p:cNvSpPr/>
          <p:nvPr/>
        </p:nvSpPr>
        <p:spPr bwMode="auto">
          <a:xfrm>
            <a:off x="3865641" y="508317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48" name="Rectangle 47">
            <a:extLst>
              <a:ext uri="{FF2B5EF4-FFF2-40B4-BE49-F238E27FC236}">
                <a16:creationId xmlns:a16="http://schemas.microsoft.com/office/drawing/2014/main" id="{A9480F16-D011-4F2E-9336-3858EA08D762}"/>
              </a:ext>
            </a:extLst>
          </p:cNvPr>
          <p:cNvSpPr/>
          <p:nvPr/>
        </p:nvSpPr>
        <p:spPr bwMode="auto">
          <a:xfrm>
            <a:off x="3089126" y="5691188"/>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PCB Manufacture</a:t>
            </a:r>
          </a:p>
          <a:p>
            <a:pPr algn="ctr">
              <a:defRPr/>
            </a:pPr>
            <a:r>
              <a:rPr lang="en-GB" sz="1000" b="0" dirty="0">
                <a:cs typeface="Arial" charset="0"/>
              </a:rPr>
              <a:t>and Device Assembly</a:t>
            </a:r>
          </a:p>
        </p:txBody>
      </p:sp>
      <p:cxnSp>
        <p:nvCxnSpPr>
          <p:cNvPr id="49" name="Straight Arrow Connector 48">
            <a:extLst>
              <a:ext uri="{FF2B5EF4-FFF2-40B4-BE49-F238E27FC236}">
                <a16:creationId xmlns:a16="http://schemas.microsoft.com/office/drawing/2014/main" id="{3BA1D316-C6D4-455B-B950-2DC637C0B9DD}"/>
              </a:ext>
            </a:extLst>
          </p:cNvPr>
          <p:cNvCxnSpPr/>
          <p:nvPr/>
        </p:nvCxnSpPr>
        <p:spPr bwMode="auto">
          <a:xfrm>
            <a:off x="8844211" y="5278439"/>
            <a:ext cx="0" cy="1036637"/>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pic>
        <p:nvPicPr>
          <p:cNvPr id="50" name="Picture 4">
            <a:extLst>
              <a:ext uri="{FF2B5EF4-FFF2-40B4-BE49-F238E27FC236}">
                <a16:creationId xmlns:a16="http://schemas.microsoft.com/office/drawing/2014/main" id="{D65E97AA-1C5B-4B4D-99B3-936581B818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847"/>
          <a:stretch/>
        </p:blipFill>
        <p:spPr bwMode="auto">
          <a:xfrm>
            <a:off x="7960908" y="4480626"/>
            <a:ext cx="1766606" cy="553227"/>
          </a:xfrm>
          <a:prstGeom prst="rect">
            <a:avLst/>
          </a:prstGeom>
          <a:ln>
            <a:noFill/>
          </a:ln>
          <a:effectLst>
            <a:softEdge rad="381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7">
            <a:extLst>
              <a:ext uri="{FF2B5EF4-FFF2-40B4-BE49-F238E27FC236}">
                <a16:creationId xmlns:a16="http://schemas.microsoft.com/office/drawing/2014/main" id="{EA6539A1-7710-43D5-A786-2680DDBAFA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1705" y="5408614"/>
            <a:ext cx="1804812" cy="62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TextBox 23">
            <a:extLst>
              <a:ext uri="{FF2B5EF4-FFF2-40B4-BE49-F238E27FC236}">
                <a16:creationId xmlns:a16="http://schemas.microsoft.com/office/drawing/2014/main" id="{FB09B161-7C40-4C1F-8BD1-A6EF282072BB}"/>
              </a:ext>
            </a:extLst>
          </p:cNvPr>
          <p:cNvSpPr txBox="1">
            <a:spLocks noChangeArrowheads="1"/>
          </p:cNvSpPr>
          <p:nvPr/>
        </p:nvSpPr>
        <p:spPr bwMode="auto">
          <a:xfrm>
            <a:off x="9914826" y="5535613"/>
            <a:ext cx="20079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Device Vendors: </a:t>
            </a:r>
          </a:p>
          <a:p>
            <a:pPr eaLnBrk="1" hangingPunct="1"/>
            <a:r>
              <a:rPr lang="en-GB" sz="1200" b="0" dirty="0"/>
              <a:t>Final Products</a:t>
            </a:r>
          </a:p>
        </p:txBody>
      </p:sp>
      <p:pic>
        <p:nvPicPr>
          <p:cNvPr id="53" name="Picture 2">
            <a:extLst>
              <a:ext uri="{FF2B5EF4-FFF2-40B4-BE49-F238E27FC236}">
                <a16:creationId xmlns:a16="http://schemas.microsoft.com/office/drawing/2014/main" id="{9056175C-50E0-42A1-A46A-AC32752EB5A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7606" b="27414"/>
          <a:stretch/>
        </p:blipFill>
        <p:spPr bwMode="auto">
          <a:xfrm>
            <a:off x="7960908" y="2749278"/>
            <a:ext cx="1749786" cy="587375"/>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53">
            <a:extLst>
              <a:ext uri="{FF2B5EF4-FFF2-40B4-BE49-F238E27FC236}">
                <a16:creationId xmlns:a16="http://schemas.microsoft.com/office/drawing/2014/main" id="{B7ACC4AC-1255-427E-86CA-AC549FB0E38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290" t="31500" r="6129" b="26555"/>
          <a:stretch/>
        </p:blipFill>
        <p:spPr bwMode="auto">
          <a:xfrm>
            <a:off x="7961905" y="1110738"/>
            <a:ext cx="1765609" cy="514469"/>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ectangle 54">
            <a:extLst>
              <a:ext uri="{FF2B5EF4-FFF2-40B4-BE49-F238E27FC236}">
                <a16:creationId xmlns:a16="http://schemas.microsoft.com/office/drawing/2014/main" id="{B805AA1C-8C2E-47DA-84A2-BC26DF4FAE4C}"/>
              </a:ext>
            </a:extLst>
          </p:cNvPr>
          <p:cNvSpPr/>
          <p:nvPr/>
        </p:nvSpPr>
        <p:spPr bwMode="auto">
          <a:xfrm>
            <a:off x="3171645" y="1957388"/>
            <a:ext cx="1748505" cy="62230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eaLnBrk="1" hangingPunct="1"/>
            <a:r>
              <a:rPr lang="en-GB" sz="1000" b="0" dirty="0"/>
              <a:t>Architecture Design</a:t>
            </a:r>
          </a:p>
          <a:p>
            <a:pPr eaLnBrk="1" hangingPunct="1"/>
            <a:r>
              <a:rPr lang="en-GB" sz="1000" b="0" dirty="0"/>
              <a:t>HW/SW Partitioning</a:t>
            </a:r>
          </a:p>
        </p:txBody>
      </p:sp>
      <p:sp>
        <p:nvSpPr>
          <p:cNvPr id="56" name="Rectangle 55">
            <a:extLst>
              <a:ext uri="{FF2B5EF4-FFF2-40B4-BE49-F238E27FC236}">
                <a16:creationId xmlns:a16="http://schemas.microsoft.com/office/drawing/2014/main" id="{046BA064-F9E1-45E4-BADC-104D2C344E4B}"/>
              </a:ext>
            </a:extLst>
          </p:cNvPr>
          <p:cNvSpPr/>
          <p:nvPr/>
        </p:nvSpPr>
        <p:spPr bwMode="auto">
          <a:xfrm>
            <a:off x="3087877" y="2744787"/>
            <a:ext cx="1958401" cy="788194"/>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3768559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SoC Design Flow</a:t>
            </a:r>
            <a:endParaRPr lang="en-US" dirty="0"/>
          </a:p>
        </p:txBody>
      </p:sp>
      <p:grpSp>
        <p:nvGrpSpPr>
          <p:cNvPr id="7" name="Group 15">
            <a:extLst>
              <a:ext uri="{FF2B5EF4-FFF2-40B4-BE49-F238E27FC236}">
                <a16:creationId xmlns:a16="http://schemas.microsoft.com/office/drawing/2014/main" id="{F540F889-6EEB-4950-9230-341AA0FC4F15}"/>
              </a:ext>
            </a:extLst>
          </p:cNvPr>
          <p:cNvGrpSpPr>
            <a:grpSpLocks/>
          </p:cNvGrpSpPr>
          <p:nvPr/>
        </p:nvGrpSpPr>
        <p:grpSpPr bwMode="auto">
          <a:xfrm>
            <a:off x="928855" y="1876425"/>
            <a:ext cx="10598242" cy="3386138"/>
            <a:chOff x="696913" y="1876602"/>
            <a:chExt cx="6407150" cy="3386138"/>
          </a:xfrm>
        </p:grpSpPr>
        <p:cxnSp>
          <p:nvCxnSpPr>
            <p:cNvPr id="57" name="Straight Connector 56">
              <a:extLst>
                <a:ext uri="{FF2B5EF4-FFF2-40B4-BE49-F238E27FC236}">
                  <a16:creationId xmlns:a16="http://schemas.microsoft.com/office/drawing/2014/main" id="{33474E5E-6496-4DCB-B53D-5C2AD5084A51}"/>
                </a:ext>
              </a:extLst>
            </p:cNvPr>
            <p:cNvCxnSpPr/>
            <p:nvPr/>
          </p:nvCxnSpPr>
          <p:spPr bwMode="auto">
            <a:xfrm flipH="1">
              <a:off x="696913" y="4243565"/>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8" name="Straight Connector 57">
              <a:extLst>
                <a:ext uri="{FF2B5EF4-FFF2-40B4-BE49-F238E27FC236}">
                  <a16:creationId xmlns:a16="http://schemas.microsoft.com/office/drawing/2014/main" id="{0FA4819B-4D71-4942-A24A-B7A6BD78FB61}"/>
                </a:ext>
              </a:extLst>
            </p:cNvPr>
            <p:cNvCxnSpPr/>
            <p:nvPr/>
          </p:nvCxnSpPr>
          <p:spPr bwMode="auto">
            <a:xfrm flipH="1">
              <a:off x="696913" y="1876602"/>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9" name="Straight Connector 58">
              <a:extLst>
                <a:ext uri="{FF2B5EF4-FFF2-40B4-BE49-F238E27FC236}">
                  <a16:creationId xmlns:a16="http://schemas.microsoft.com/office/drawing/2014/main" id="{86C42432-36AD-408A-B9B5-D639178CFCA7}"/>
                </a:ext>
              </a:extLst>
            </p:cNvPr>
            <p:cNvCxnSpPr/>
            <p:nvPr/>
          </p:nvCxnSpPr>
          <p:spPr bwMode="auto">
            <a:xfrm flipH="1">
              <a:off x="696913" y="5262740"/>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grpSp>
      <p:sp>
        <p:nvSpPr>
          <p:cNvPr id="8" name="Rectangle 7">
            <a:extLst>
              <a:ext uri="{FF2B5EF4-FFF2-40B4-BE49-F238E27FC236}">
                <a16:creationId xmlns:a16="http://schemas.microsoft.com/office/drawing/2014/main" id="{44270878-E370-4F7D-90DE-4B77685D0E88}"/>
              </a:ext>
            </a:extLst>
          </p:cNvPr>
          <p:cNvSpPr/>
          <p:nvPr/>
        </p:nvSpPr>
        <p:spPr bwMode="auto">
          <a:xfrm>
            <a:off x="1303358" y="1030288"/>
            <a:ext cx="1165828" cy="41116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9" name="Rectangle 8">
            <a:extLst>
              <a:ext uri="{FF2B5EF4-FFF2-40B4-BE49-F238E27FC236}">
                <a16:creationId xmlns:a16="http://schemas.microsoft.com/office/drawing/2014/main" id="{593C3BA3-D735-4E1A-8D40-4E3C5587110E}"/>
              </a:ext>
            </a:extLst>
          </p:cNvPr>
          <p:cNvSpPr/>
          <p:nvPr/>
        </p:nvSpPr>
        <p:spPr bwMode="auto">
          <a:xfrm>
            <a:off x="1206030" y="1085851"/>
            <a:ext cx="1165828" cy="4095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10" name="Rectangle 9">
            <a:extLst>
              <a:ext uri="{FF2B5EF4-FFF2-40B4-BE49-F238E27FC236}">
                <a16:creationId xmlns:a16="http://schemas.microsoft.com/office/drawing/2014/main" id="{AB68BE21-5BE0-4ABC-A17D-3CBF41C4CCC9}"/>
              </a:ext>
            </a:extLst>
          </p:cNvPr>
          <p:cNvSpPr/>
          <p:nvPr/>
        </p:nvSpPr>
        <p:spPr bwMode="auto">
          <a:xfrm>
            <a:off x="1127743" y="1157289"/>
            <a:ext cx="1167944" cy="407987"/>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11" name="Rectangle 10">
            <a:extLst>
              <a:ext uri="{FF2B5EF4-FFF2-40B4-BE49-F238E27FC236}">
                <a16:creationId xmlns:a16="http://schemas.microsoft.com/office/drawing/2014/main" id="{1A21DBF7-11E3-4821-8F5A-3063CCD8FD7B}"/>
              </a:ext>
            </a:extLst>
          </p:cNvPr>
          <p:cNvSpPr/>
          <p:nvPr/>
        </p:nvSpPr>
        <p:spPr bwMode="auto">
          <a:xfrm>
            <a:off x="1051573" y="1228725"/>
            <a:ext cx="1165827" cy="407988"/>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Hardware </a:t>
            </a:r>
          </a:p>
          <a:p>
            <a:pPr algn="ctr">
              <a:defRPr/>
            </a:pPr>
            <a:r>
              <a:rPr lang="en-GB" sz="1000" b="0" dirty="0">
                <a:cs typeface="Arial" charset="0"/>
              </a:rPr>
              <a:t>IP Cores</a:t>
            </a:r>
          </a:p>
        </p:txBody>
      </p:sp>
      <p:sp>
        <p:nvSpPr>
          <p:cNvPr id="12" name="Down Arrow 12">
            <a:extLst>
              <a:ext uri="{FF2B5EF4-FFF2-40B4-BE49-F238E27FC236}">
                <a16:creationId xmlns:a16="http://schemas.microsoft.com/office/drawing/2014/main" id="{DB10E1AB-2506-4FEA-BC52-DE0E2DACF43A}"/>
              </a:ext>
            </a:extLst>
          </p:cNvPr>
          <p:cNvSpPr/>
          <p:nvPr/>
        </p:nvSpPr>
        <p:spPr bwMode="auto">
          <a:xfrm>
            <a:off x="1493784" y="1695450"/>
            <a:ext cx="327956"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13" name="Rectangle 12">
            <a:extLst>
              <a:ext uri="{FF2B5EF4-FFF2-40B4-BE49-F238E27FC236}">
                <a16:creationId xmlns:a16="http://schemas.microsoft.com/office/drawing/2014/main" id="{8308DD37-D6CC-4017-9371-A602A8E49CF6}"/>
              </a:ext>
            </a:extLst>
          </p:cNvPr>
          <p:cNvSpPr/>
          <p:nvPr/>
        </p:nvSpPr>
        <p:spPr bwMode="auto">
          <a:xfrm>
            <a:off x="3332448" y="954088"/>
            <a:ext cx="1523405" cy="442912"/>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SoC </a:t>
            </a:r>
          </a:p>
          <a:p>
            <a:pPr algn="ctr">
              <a:defRPr/>
            </a:pPr>
            <a:r>
              <a:rPr lang="en-GB" sz="1000" b="0" dirty="0">
                <a:cs typeface="Arial" charset="0"/>
              </a:rPr>
              <a:t>Design Specifics</a:t>
            </a:r>
          </a:p>
        </p:txBody>
      </p:sp>
      <p:sp>
        <p:nvSpPr>
          <p:cNvPr id="14" name="TextBox 18">
            <a:extLst>
              <a:ext uri="{FF2B5EF4-FFF2-40B4-BE49-F238E27FC236}">
                <a16:creationId xmlns:a16="http://schemas.microsoft.com/office/drawing/2014/main" id="{F9F0A22E-CBDC-4E84-84E1-6189F6CCAC78}"/>
              </a:ext>
            </a:extLst>
          </p:cNvPr>
          <p:cNvSpPr txBox="1">
            <a:spLocks noChangeArrowheads="1"/>
          </p:cNvSpPr>
          <p:nvPr/>
        </p:nvSpPr>
        <p:spPr bwMode="auto">
          <a:xfrm>
            <a:off x="2748475" y="1427163"/>
            <a:ext cx="1125627"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Purchase HW Cores</a:t>
            </a:r>
          </a:p>
        </p:txBody>
      </p:sp>
      <p:sp>
        <p:nvSpPr>
          <p:cNvPr id="15" name="TextBox 23">
            <a:extLst>
              <a:ext uri="{FF2B5EF4-FFF2-40B4-BE49-F238E27FC236}">
                <a16:creationId xmlns:a16="http://schemas.microsoft.com/office/drawing/2014/main" id="{457E6032-2883-4853-8F3B-FD085E4678F8}"/>
              </a:ext>
            </a:extLst>
          </p:cNvPr>
          <p:cNvSpPr txBox="1">
            <a:spLocks noChangeArrowheads="1"/>
          </p:cNvSpPr>
          <p:nvPr/>
        </p:nvSpPr>
        <p:spPr bwMode="auto">
          <a:xfrm>
            <a:off x="4388253" y="1397000"/>
            <a:ext cx="11319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Purchase SW Drivers</a:t>
            </a:r>
          </a:p>
        </p:txBody>
      </p:sp>
      <p:sp>
        <p:nvSpPr>
          <p:cNvPr id="16" name="Rectangle 15">
            <a:extLst>
              <a:ext uri="{FF2B5EF4-FFF2-40B4-BE49-F238E27FC236}">
                <a16:creationId xmlns:a16="http://schemas.microsoft.com/office/drawing/2014/main" id="{674DB85F-A765-442B-B400-25F9CCFB58F2}"/>
              </a:ext>
            </a:extLst>
          </p:cNvPr>
          <p:cNvSpPr/>
          <p:nvPr/>
        </p:nvSpPr>
        <p:spPr bwMode="auto">
          <a:xfrm>
            <a:off x="1051574" y="2116138"/>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Integrated</a:t>
            </a:r>
          </a:p>
          <a:p>
            <a:pPr algn="ctr">
              <a:defRPr/>
            </a:pPr>
            <a:r>
              <a:rPr lang="en-GB" sz="1000" b="0" dirty="0">
                <a:cs typeface="Arial" charset="0"/>
              </a:rPr>
              <a:t>Hardware</a:t>
            </a:r>
          </a:p>
        </p:txBody>
      </p:sp>
      <p:sp>
        <p:nvSpPr>
          <p:cNvPr id="17" name="Rectangle 16">
            <a:extLst>
              <a:ext uri="{FF2B5EF4-FFF2-40B4-BE49-F238E27FC236}">
                <a16:creationId xmlns:a16="http://schemas.microsoft.com/office/drawing/2014/main" id="{17792310-7E56-4B73-9681-07F888FE4D95}"/>
              </a:ext>
            </a:extLst>
          </p:cNvPr>
          <p:cNvSpPr/>
          <p:nvPr/>
        </p:nvSpPr>
        <p:spPr bwMode="auto">
          <a:xfrm>
            <a:off x="5727579" y="2116138"/>
            <a:ext cx="1252577"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Integrated</a:t>
            </a:r>
          </a:p>
          <a:p>
            <a:pPr algn="ctr">
              <a:defRPr/>
            </a:pPr>
            <a:r>
              <a:rPr lang="en-GB" sz="1000" b="0" dirty="0">
                <a:cs typeface="Arial" charset="0"/>
              </a:rPr>
              <a:t>Software</a:t>
            </a:r>
          </a:p>
        </p:txBody>
      </p:sp>
      <p:sp>
        <p:nvSpPr>
          <p:cNvPr id="18" name="Rectangle 17">
            <a:extLst>
              <a:ext uri="{FF2B5EF4-FFF2-40B4-BE49-F238E27FC236}">
                <a16:creationId xmlns:a16="http://schemas.microsoft.com/office/drawing/2014/main" id="{6E9694CC-7201-46A5-85DC-E4A81F1BCE39}"/>
              </a:ext>
            </a:extLst>
          </p:cNvPr>
          <p:cNvSpPr/>
          <p:nvPr/>
        </p:nvSpPr>
        <p:spPr bwMode="auto">
          <a:xfrm>
            <a:off x="3114516" y="2900363"/>
            <a:ext cx="1830202" cy="493712"/>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Prototype on Platforms</a:t>
            </a:r>
          </a:p>
          <a:p>
            <a:pPr algn="ctr">
              <a:defRPr/>
            </a:pPr>
            <a:r>
              <a:rPr lang="en-GB" sz="1000" b="0" dirty="0">
                <a:cs typeface="Arial" charset="0"/>
              </a:rPr>
              <a:t>e.g., FPGA</a:t>
            </a:r>
          </a:p>
        </p:txBody>
      </p:sp>
      <p:sp>
        <p:nvSpPr>
          <p:cNvPr id="19" name="Rectangle 18">
            <a:extLst>
              <a:ext uri="{FF2B5EF4-FFF2-40B4-BE49-F238E27FC236}">
                <a16:creationId xmlns:a16="http://schemas.microsoft.com/office/drawing/2014/main" id="{06AE07FE-CE91-4B51-B523-09C802D49ABE}"/>
              </a:ext>
            </a:extLst>
          </p:cNvPr>
          <p:cNvSpPr/>
          <p:nvPr/>
        </p:nvSpPr>
        <p:spPr bwMode="auto">
          <a:xfrm>
            <a:off x="1049457" y="2930525"/>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Functional</a:t>
            </a:r>
          </a:p>
          <a:p>
            <a:pPr algn="ctr">
              <a:defRPr/>
            </a:pPr>
            <a:r>
              <a:rPr lang="en-GB" sz="1000" b="0" dirty="0">
                <a:cs typeface="Arial" charset="0"/>
              </a:rPr>
              <a:t>Simulation</a:t>
            </a:r>
          </a:p>
        </p:txBody>
      </p:sp>
      <p:sp>
        <p:nvSpPr>
          <p:cNvPr id="20" name="Rectangle 19">
            <a:extLst>
              <a:ext uri="{FF2B5EF4-FFF2-40B4-BE49-F238E27FC236}">
                <a16:creationId xmlns:a16="http://schemas.microsoft.com/office/drawing/2014/main" id="{9E997179-108F-47F8-BB40-A529B8B660F0}"/>
              </a:ext>
            </a:extLst>
          </p:cNvPr>
          <p:cNvSpPr/>
          <p:nvPr/>
        </p:nvSpPr>
        <p:spPr bwMode="auto">
          <a:xfrm>
            <a:off x="5763548" y="2930525"/>
            <a:ext cx="1216609"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Software</a:t>
            </a:r>
          </a:p>
          <a:p>
            <a:pPr algn="ctr">
              <a:defRPr/>
            </a:pPr>
            <a:r>
              <a:rPr lang="en-GB" sz="1000" b="0" dirty="0">
                <a:cs typeface="Arial" charset="0"/>
              </a:rPr>
              <a:t>Simulation</a:t>
            </a:r>
          </a:p>
        </p:txBody>
      </p:sp>
      <p:sp>
        <p:nvSpPr>
          <p:cNvPr id="21" name="Rectangle 20">
            <a:extLst>
              <a:ext uri="{FF2B5EF4-FFF2-40B4-BE49-F238E27FC236}">
                <a16:creationId xmlns:a16="http://schemas.microsoft.com/office/drawing/2014/main" id="{5FD898DE-666D-47D4-8110-BA2244C878EF}"/>
              </a:ext>
            </a:extLst>
          </p:cNvPr>
          <p:cNvSpPr/>
          <p:nvPr/>
        </p:nvSpPr>
        <p:spPr bwMode="auto">
          <a:xfrm>
            <a:off x="770166" y="3702051"/>
            <a:ext cx="1773074" cy="3968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Physical Optimization</a:t>
            </a:r>
          </a:p>
          <a:p>
            <a:pPr algn="ctr">
              <a:defRPr/>
            </a:pPr>
            <a:r>
              <a:rPr lang="en-GB" sz="1000" b="0" dirty="0">
                <a:cs typeface="Arial" charset="0"/>
              </a:rPr>
              <a:t>and Fabrication</a:t>
            </a:r>
          </a:p>
        </p:txBody>
      </p:sp>
      <p:sp>
        <p:nvSpPr>
          <p:cNvPr id="22" name="Rectangle 21">
            <a:extLst>
              <a:ext uri="{FF2B5EF4-FFF2-40B4-BE49-F238E27FC236}">
                <a16:creationId xmlns:a16="http://schemas.microsoft.com/office/drawing/2014/main" id="{FD75270C-17C1-4B04-ABF9-3251AC01EECF}"/>
              </a:ext>
            </a:extLst>
          </p:cNvPr>
          <p:cNvSpPr/>
          <p:nvPr/>
        </p:nvSpPr>
        <p:spPr bwMode="auto">
          <a:xfrm>
            <a:off x="5480026" y="3695700"/>
            <a:ext cx="2010048" cy="3952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Application Development</a:t>
            </a:r>
          </a:p>
          <a:p>
            <a:pPr algn="ctr">
              <a:defRPr/>
            </a:pPr>
            <a:r>
              <a:rPr lang="en-GB" sz="1000" b="0" dirty="0">
                <a:cs typeface="Arial" charset="0"/>
              </a:rPr>
              <a:t>and Test</a:t>
            </a:r>
          </a:p>
        </p:txBody>
      </p:sp>
      <p:sp>
        <p:nvSpPr>
          <p:cNvPr id="23" name="Rectangle 22">
            <a:extLst>
              <a:ext uri="{FF2B5EF4-FFF2-40B4-BE49-F238E27FC236}">
                <a16:creationId xmlns:a16="http://schemas.microsoft.com/office/drawing/2014/main" id="{DEF49677-2ED0-4E80-84A3-8211A0DCEFC0}"/>
              </a:ext>
            </a:extLst>
          </p:cNvPr>
          <p:cNvSpPr/>
          <p:nvPr/>
        </p:nvSpPr>
        <p:spPr bwMode="auto">
          <a:xfrm>
            <a:off x="3292247" y="3724275"/>
            <a:ext cx="1413381" cy="3746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HW/SW</a:t>
            </a:r>
          </a:p>
          <a:p>
            <a:pPr algn="ctr">
              <a:defRPr/>
            </a:pPr>
            <a:r>
              <a:rPr lang="en-GB" sz="1000" b="0" dirty="0">
                <a:cs typeface="Arial" charset="0"/>
              </a:rPr>
              <a:t>Co-verification</a:t>
            </a:r>
          </a:p>
        </p:txBody>
      </p:sp>
      <p:sp>
        <p:nvSpPr>
          <p:cNvPr id="24" name="Rectangle 23">
            <a:extLst>
              <a:ext uri="{FF2B5EF4-FFF2-40B4-BE49-F238E27FC236}">
                <a16:creationId xmlns:a16="http://schemas.microsoft.com/office/drawing/2014/main" id="{6E135CD1-E507-4EAB-8D50-3BCE4020982A}"/>
              </a:ext>
            </a:extLst>
          </p:cNvPr>
          <p:cNvSpPr/>
          <p:nvPr/>
        </p:nvSpPr>
        <p:spPr bwMode="auto">
          <a:xfrm>
            <a:off x="3089126" y="4684713"/>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Volume Manufacture </a:t>
            </a:r>
          </a:p>
          <a:p>
            <a:pPr algn="ctr">
              <a:defRPr/>
            </a:pPr>
            <a:r>
              <a:rPr lang="en-GB" sz="1000" b="0" dirty="0">
                <a:cs typeface="Arial" charset="0"/>
              </a:rPr>
              <a:t>and Ship</a:t>
            </a:r>
          </a:p>
        </p:txBody>
      </p:sp>
      <p:sp>
        <p:nvSpPr>
          <p:cNvPr id="25" name="Rectangle 24">
            <a:extLst>
              <a:ext uri="{FF2B5EF4-FFF2-40B4-BE49-F238E27FC236}">
                <a16:creationId xmlns:a16="http://schemas.microsoft.com/office/drawing/2014/main" id="{C8AD5062-CD19-49F2-BC9D-0BD77F749D17}"/>
              </a:ext>
            </a:extLst>
          </p:cNvPr>
          <p:cNvSpPr/>
          <p:nvPr/>
        </p:nvSpPr>
        <p:spPr bwMode="auto">
          <a:xfrm>
            <a:off x="5985712" y="1030288"/>
            <a:ext cx="1165827" cy="411162"/>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26" name="Rectangle 25">
            <a:extLst>
              <a:ext uri="{FF2B5EF4-FFF2-40B4-BE49-F238E27FC236}">
                <a16:creationId xmlns:a16="http://schemas.microsoft.com/office/drawing/2014/main" id="{948824CC-6C71-4646-8ED2-3DBE6EA00465}"/>
              </a:ext>
            </a:extLst>
          </p:cNvPr>
          <p:cNvSpPr/>
          <p:nvPr/>
        </p:nvSpPr>
        <p:spPr bwMode="auto">
          <a:xfrm>
            <a:off x="5888383" y="1085851"/>
            <a:ext cx="1165827" cy="40957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27" name="Rectangle 26">
            <a:extLst>
              <a:ext uri="{FF2B5EF4-FFF2-40B4-BE49-F238E27FC236}">
                <a16:creationId xmlns:a16="http://schemas.microsoft.com/office/drawing/2014/main" id="{6957BE49-7A2C-4208-8AA4-742B142E6DDA}"/>
              </a:ext>
            </a:extLst>
          </p:cNvPr>
          <p:cNvSpPr/>
          <p:nvPr/>
        </p:nvSpPr>
        <p:spPr bwMode="auto">
          <a:xfrm>
            <a:off x="5810096" y="1157289"/>
            <a:ext cx="1167944" cy="407987"/>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28" name="Rectangle 27">
            <a:extLst>
              <a:ext uri="{FF2B5EF4-FFF2-40B4-BE49-F238E27FC236}">
                <a16:creationId xmlns:a16="http://schemas.microsoft.com/office/drawing/2014/main" id="{08505FD4-2BE1-4E96-A5A5-B37F88AE308D}"/>
              </a:ext>
            </a:extLst>
          </p:cNvPr>
          <p:cNvSpPr/>
          <p:nvPr/>
        </p:nvSpPr>
        <p:spPr bwMode="auto">
          <a:xfrm>
            <a:off x="5733927" y="1228725"/>
            <a:ext cx="1165828" cy="4079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Software </a:t>
            </a:r>
          </a:p>
          <a:p>
            <a:pPr algn="ctr">
              <a:defRPr/>
            </a:pPr>
            <a:r>
              <a:rPr lang="en-GB" sz="1000" dirty="0">
                <a:cs typeface="Arial" charset="0"/>
              </a:rPr>
              <a:t>D</a:t>
            </a:r>
            <a:r>
              <a:rPr lang="en-GB" sz="1000" b="0" dirty="0">
                <a:cs typeface="Arial" charset="0"/>
              </a:rPr>
              <a:t>rivers</a:t>
            </a:r>
          </a:p>
        </p:txBody>
      </p:sp>
      <p:sp>
        <p:nvSpPr>
          <p:cNvPr id="29" name="Down Arrow 59">
            <a:extLst>
              <a:ext uri="{FF2B5EF4-FFF2-40B4-BE49-F238E27FC236}">
                <a16:creationId xmlns:a16="http://schemas.microsoft.com/office/drawing/2014/main" id="{F8468370-F3CB-4C8E-8C69-ECDF3BCDC1C3}"/>
              </a:ext>
            </a:extLst>
          </p:cNvPr>
          <p:cNvSpPr/>
          <p:nvPr/>
        </p:nvSpPr>
        <p:spPr bwMode="auto">
          <a:xfrm>
            <a:off x="1493784" y="2627313"/>
            <a:ext cx="327956"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0" name="Down Arrow 62">
            <a:extLst>
              <a:ext uri="{FF2B5EF4-FFF2-40B4-BE49-F238E27FC236}">
                <a16:creationId xmlns:a16="http://schemas.microsoft.com/office/drawing/2014/main" id="{5805670B-FAFB-45B3-AEC4-14ED9785D748}"/>
              </a:ext>
            </a:extLst>
          </p:cNvPr>
          <p:cNvSpPr/>
          <p:nvPr/>
        </p:nvSpPr>
        <p:spPr bwMode="auto">
          <a:xfrm>
            <a:off x="6152863" y="1695450"/>
            <a:ext cx="325839"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1" name="Down Arrow 63">
            <a:extLst>
              <a:ext uri="{FF2B5EF4-FFF2-40B4-BE49-F238E27FC236}">
                <a16:creationId xmlns:a16="http://schemas.microsoft.com/office/drawing/2014/main" id="{54AE6B84-4BB4-46C2-B773-11CA47341854}"/>
              </a:ext>
            </a:extLst>
          </p:cNvPr>
          <p:cNvSpPr/>
          <p:nvPr/>
        </p:nvSpPr>
        <p:spPr bwMode="auto">
          <a:xfrm>
            <a:off x="6188833" y="2627313"/>
            <a:ext cx="325839"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2" name="Down Arrow 66">
            <a:extLst>
              <a:ext uri="{FF2B5EF4-FFF2-40B4-BE49-F238E27FC236}">
                <a16:creationId xmlns:a16="http://schemas.microsoft.com/office/drawing/2014/main" id="{22DCC215-7A82-4966-BE97-30947BFEB6F3}"/>
              </a:ext>
            </a:extLst>
          </p:cNvPr>
          <p:cNvSpPr/>
          <p:nvPr/>
        </p:nvSpPr>
        <p:spPr bwMode="auto">
          <a:xfrm rot="2700000">
            <a:off x="2749224" y="3339383"/>
            <a:ext cx="233363" cy="38719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3" name="Down Arrow 70">
            <a:extLst>
              <a:ext uri="{FF2B5EF4-FFF2-40B4-BE49-F238E27FC236}">
                <a16:creationId xmlns:a16="http://schemas.microsoft.com/office/drawing/2014/main" id="{1226FC40-A597-408D-BD2E-3421762903F9}"/>
              </a:ext>
            </a:extLst>
          </p:cNvPr>
          <p:cNvSpPr/>
          <p:nvPr/>
        </p:nvSpPr>
        <p:spPr bwMode="auto">
          <a:xfrm>
            <a:off x="3865641" y="414972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4" name="Down Arrow 71">
            <a:extLst>
              <a:ext uri="{FF2B5EF4-FFF2-40B4-BE49-F238E27FC236}">
                <a16:creationId xmlns:a16="http://schemas.microsoft.com/office/drawing/2014/main" id="{89B4DE3E-CEDF-4C18-B70A-21AE810913BF}"/>
              </a:ext>
            </a:extLst>
          </p:cNvPr>
          <p:cNvSpPr/>
          <p:nvPr/>
        </p:nvSpPr>
        <p:spPr bwMode="auto">
          <a:xfrm rot="16200000">
            <a:off x="2827247"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5" name="Down Arrow 72">
            <a:extLst>
              <a:ext uri="{FF2B5EF4-FFF2-40B4-BE49-F238E27FC236}">
                <a16:creationId xmlns:a16="http://schemas.microsoft.com/office/drawing/2014/main" id="{4F27DEC3-AB19-4725-8FE8-AEE908C3D139}"/>
              </a:ext>
            </a:extLst>
          </p:cNvPr>
          <p:cNvSpPr/>
          <p:nvPr/>
        </p:nvSpPr>
        <p:spPr bwMode="auto">
          <a:xfrm rot="5400000">
            <a:off x="4930391"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6" name="Down Arrow 73">
            <a:extLst>
              <a:ext uri="{FF2B5EF4-FFF2-40B4-BE49-F238E27FC236}">
                <a16:creationId xmlns:a16="http://schemas.microsoft.com/office/drawing/2014/main" id="{B9A33A9C-1A5F-488A-81C0-846252A48A69}"/>
              </a:ext>
            </a:extLst>
          </p:cNvPr>
          <p:cNvSpPr/>
          <p:nvPr/>
        </p:nvSpPr>
        <p:spPr bwMode="auto">
          <a:xfrm rot="5400000">
            <a:off x="5210741" y="2968702"/>
            <a:ext cx="231775" cy="387199"/>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7" name="Down Arrow 74">
            <a:extLst>
              <a:ext uri="{FF2B5EF4-FFF2-40B4-BE49-F238E27FC236}">
                <a16:creationId xmlns:a16="http://schemas.microsoft.com/office/drawing/2014/main" id="{DA740347-4E74-4CDF-B43D-E36F1CD53E57}"/>
              </a:ext>
            </a:extLst>
          </p:cNvPr>
          <p:cNvSpPr/>
          <p:nvPr/>
        </p:nvSpPr>
        <p:spPr bwMode="auto">
          <a:xfrm rot="16200000">
            <a:off x="2622009" y="29676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8" name="Down Arrow 76">
            <a:extLst>
              <a:ext uri="{FF2B5EF4-FFF2-40B4-BE49-F238E27FC236}">
                <a16:creationId xmlns:a16="http://schemas.microsoft.com/office/drawing/2014/main" id="{93D245D1-20CD-4C2A-B5D9-3331168CCDAD}"/>
              </a:ext>
            </a:extLst>
          </p:cNvPr>
          <p:cNvSpPr/>
          <p:nvPr/>
        </p:nvSpPr>
        <p:spPr bwMode="auto">
          <a:xfrm rot="14220710">
            <a:off x="5133777" y="1496337"/>
            <a:ext cx="233362"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9" name="Down Arrow 77">
            <a:extLst>
              <a:ext uri="{FF2B5EF4-FFF2-40B4-BE49-F238E27FC236}">
                <a16:creationId xmlns:a16="http://schemas.microsoft.com/office/drawing/2014/main" id="{769C24C4-1FBD-4048-B8AF-DC77B88DEED7}"/>
              </a:ext>
            </a:extLst>
          </p:cNvPr>
          <p:cNvSpPr/>
          <p:nvPr/>
        </p:nvSpPr>
        <p:spPr bwMode="auto">
          <a:xfrm rot="7200000">
            <a:off x="2633647" y="1514594"/>
            <a:ext cx="231775"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40" name="Down Arrow 81">
            <a:extLst>
              <a:ext uri="{FF2B5EF4-FFF2-40B4-BE49-F238E27FC236}">
                <a16:creationId xmlns:a16="http://schemas.microsoft.com/office/drawing/2014/main" id="{537A9494-6A34-47F3-84B4-823D6DBC450B}"/>
              </a:ext>
            </a:extLst>
          </p:cNvPr>
          <p:cNvSpPr/>
          <p:nvPr/>
        </p:nvSpPr>
        <p:spPr bwMode="auto">
          <a:xfrm rot="18900000">
            <a:off x="5097060" y="3395664"/>
            <a:ext cx="325839" cy="274637"/>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41" name="TextBox 23">
            <a:extLst>
              <a:ext uri="{FF2B5EF4-FFF2-40B4-BE49-F238E27FC236}">
                <a16:creationId xmlns:a16="http://schemas.microsoft.com/office/drawing/2014/main" id="{D85BBBA5-C6CA-4EA2-A2B0-4EF0639416FA}"/>
              </a:ext>
            </a:extLst>
          </p:cNvPr>
          <p:cNvSpPr txBox="1">
            <a:spLocks noChangeArrowheads="1"/>
          </p:cNvSpPr>
          <p:nvPr/>
        </p:nvSpPr>
        <p:spPr bwMode="auto">
          <a:xfrm>
            <a:off x="9914826" y="1131888"/>
            <a:ext cx="144723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IP Vendors:</a:t>
            </a:r>
          </a:p>
          <a:p>
            <a:pPr eaLnBrk="1" hangingPunct="1"/>
            <a:r>
              <a:rPr lang="en-GB" sz="1200" b="0" dirty="0"/>
              <a:t>Core Design </a:t>
            </a:r>
          </a:p>
        </p:txBody>
      </p:sp>
      <p:sp>
        <p:nvSpPr>
          <p:cNvPr id="42" name="TextBox 23">
            <a:extLst>
              <a:ext uri="{FF2B5EF4-FFF2-40B4-BE49-F238E27FC236}">
                <a16:creationId xmlns:a16="http://schemas.microsoft.com/office/drawing/2014/main" id="{889D8772-2B0C-4223-8D5E-4C9861D2F27E}"/>
              </a:ext>
            </a:extLst>
          </p:cNvPr>
          <p:cNvSpPr txBox="1">
            <a:spLocks noChangeArrowheads="1"/>
          </p:cNvSpPr>
          <p:nvPr/>
        </p:nvSpPr>
        <p:spPr bwMode="auto">
          <a:xfrm>
            <a:off x="9902131" y="2762251"/>
            <a:ext cx="202062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Fabless Vendors: SoC Design</a:t>
            </a:r>
          </a:p>
        </p:txBody>
      </p:sp>
      <p:sp>
        <p:nvSpPr>
          <p:cNvPr id="43" name="TextBox 23">
            <a:extLst>
              <a:ext uri="{FF2B5EF4-FFF2-40B4-BE49-F238E27FC236}">
                <a16:creationId xmlns:a16="http://schemas.microsoft.com/office/drawing/2014/main" id="{1A0969A9-541E-412F-B5A8-22CFA79EC0FA}"/>
              </a:ext>
            </a:extLst>
          </p:cNvPr>
          <p:cNvSpPr txBox="1">
            <a:spLocks noChangeArrowheads="1"/>
          </p:cNvSpPr>
          <p:nvPr/>
        </p:nvSpPr>
        <p:spPr bwMode="auto">
          <a:xfrm>
            <a:off x="9914826" y="4495801"/>
            <a:ext cx="169055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Foundries: </a:t>
            </a:r>
          </a:p>
          <a:p>
            <a:pPr eaLnBrk="1" hangingPunct="1"/>
            <a:r>
              <a:rPr lang="en-GB" sz="1200" b="0" dirty="0"/>
              <a:t>Chip Fabrication</a:t>
            </a:r>
          </a:p>
        </p:txBody>
      </p:sp>
      <p:cxnSp>
        <p:nvCxnSpPr>
          <p:cNvPr id="44" name="Straight Arrow Connector 43">
            <a:extLst>
              <a:ext uri="{FF2B5EF4-FFF2-40B4-BE49-F238E27FC236}">
                <a16:creationId xmlns:a16="http://schemas.microsoft.com/office/drawing/2014/main" id="{646F5021-D6E9-48E7-925C-D8ACA7AAE5C9}"/>
              </a:ext>
            </a:extLst>
          </p:cNvPr>
          <p:cNvCxnSpPr/>
          <p:nvPr/>
        </p:nvCxnSpPr>
        <p:spPr bwMode="auto">
          <a:xfrm flipH="1">
            <a:off x="8844211" y="914400"/>
            <a:ext cx="0" cy="933450"/>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5" name="Straight Arrow Connector 44">
            <a:extLst>
              <a:ext uri="{FF2B5EF4-FFF2-40B4-BE49-F238E27FC236}">
                <a16:creationId xmlns:a16="http://schemas.microsoft.com/office/drawing/2014/main" id="{13ABA9CE-CEED-4371-96D0-A24AECEAD4A1}"/>
              </a:ext>
            </a:extLst>
          </p:cNvPr>
          <p:cNvCxnSpPr/>
          <p:nvPr/>
        </p:nvCxnSpPr>
        <p:spPr bwMode="auto">
          <a:xfrm>
            <a:off x="8844211" y="1936751"/>
            <a:ext cx="0" cy="227806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6" name="Straight Arrow Connector 45">
            <a:extLst>
              <a:ext uri="{FF2B5EF4-FFF2-40B4-BE49-F238E27FC236}">
                <a16:creationId xmlns:a16="http://schemas.microsoft.com/office/drawing/2014/main" id="{DE7F689A-2A2F-46BE-8EAE-603A4C8EDCDC}"/>
              </a:ext>
            </a:extLst>
          </p:cNvPr>
          <p:cNvCxnSpPr/>
          <p:nvPr/>
        </p:nvCxnSpPr>
        <p:spPr bwMode="auto">
          <a:xfrm>
            <a:off x="8844211" y="4273551"/>
            <a:ext cx="0" cy="98901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sp>
        <p:nvSpPr>
          <p:cNvPr id="47" name="Down Arrow 54">
            <a:extLst>
              <a:ext uri="{FF2B5EF4-FFF2-40B4-BE49-F238E27FC236}">
                <a16:creationId xmlns:a16="http://schemas.microsoft.com/office/drawing/2014/main" id="{F8A03C77-317C-461D-9102-31BAB469F961}"/>
              </a:ext>
            </a:extLst>
          </p:cNvPr>
          <p:cNvSpPr/>
          <p:nvPr/>
        </p:nvSpPr>
        <p:spPr bwMode="auto">
          <a:xfrm>
            <a:off x="3865641" y="508317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48" name="Rectangle 47">
            <a:extLst>
              <a:ext uri="{FF2B5EF4-FFF2-40B4-BE49-F238E27FC236}">
                <a16:creationId xmlns:a16="http://schemas.microsoft.com/office/drawing/2014/main" id="{BD14DCA1-747E-4E2B-82C7-F8BA1E81A234}"/>
              </a:ext>
            </a:extLst>
          </p:cNvPr>
          <p:cNvSpPr/>
          <p:nvPr/>
        </p:nvSpPr>
        <p:spPr bwMode="auto">
          <a:xfrm>
            <a:off x="3089126" y="5691188"/>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PCB Manufacture</a:t>
            </a:r>
          </a:p>
          <a:p>
            <a:pPr algn="ctr">
              <a:defRPr/>
            </a:pPr>
            <a:r>
              <a:rPr lang="en-GB" sz="1000" b="0" dirty="0">
                <a:cs typeface="Arial" charset="0"/>
              </a:rPr>
              <a:t>and Device Assembly</a:t>
            </a:r>
          </a:p>
        </p:txBody>
      </p:sp>
      <p:cxnSp>
        <p:nvCxnSpPr>
          <p:cNvPr id="49" name="Straight Arrow Connector 48">
            <a:extLst>
              <a:ext uri="{FF2B5EF4-FFF2-40B4-BE49-F238E27FC236}">
                <a16:creationId xmlns:a16="http://schemas.microsoft.com/office/drawing/2014/main" id="{1E37ED86-25D3-409D-9C2B-101B35F41710}"/>
              </a:ext>
            </a:extLst>
          </p:cNvPr>
          <p:cNvCxnSpPr/>
          <p:nvPr/>
        </p:nvCxnSpPr>
        <p:spPr bwMode="auto">
          <a:xfrm>
            <a:off x="8844211" y="5278439"/>
            <a:ext cx="0" cy="1036637"/>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pic>
        <p:nvPicPr>
          <p:cNvPr id="50" name="Picture 4">
            <a:extLst>
              <a:ext uri="{FF2B5EF4-FFF2-40B4-BE49-F238E27FC236}">
                <a16:creationId xmlns:a16="http://schemas.microsoft.com/office/drawing/2014/main" id="{6C16F828-4D61-4251-838B-D1F3349B9F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847"/>
          <a:stretch/>
        </p:blipFill>
        <p:spPr bwMode="auto">
          <a:xfrm>
            <a:off x="7960908" y="4480626"/>
            <a:ext cx="1766606" cy="553227"/>
          </a:xfrm>
          <a:prstGeom prst="rect">
            <a:avLst/>
          </a:prstGeom>
          <a:ln>
            <a:noFill/>
          </a:ln>
          <a:effectLst>
            <a:softEdge rad="381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7">
            <a:extLst>
              <a:ext uri="{FF2B5EF4-FFF2-40B4-BE49-F238E27FC236}">
                <a16:creationId xmlns:a16="http://schemas.microsoft.com/office/drawing/2014/main" id="{9BC9C8A5-A61B-4373-BE71-6B4B0820D04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1705" y="5408614"/>
            <a:ext cx="1804812" cy="62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TextBox 23">
            <a:extLst>
              <a:ext uri="{FF2B5EF4-FFF2-40B4-BE49-F238E27FC236}">
                <a16:creationId xmlns:a16="http://schemas.microsoft.com/office/drawing/2014/main" id="{F1EA058F-67F2-4BF9-8644-D146B334BEDF}"/>
              </a:ext>
            </a:extLst>
          </p:cNvPr>
          <p:cNvSpPr txBox="1">
            <a:spLocks noChangeArrowheads="1"/>
          </p:cNvSpPr>
          <p:nvPr/>
        </p:nvSpPr>
        <p:spPr bwMode="auto">
          <a:xfrm>
            <a:off x="9914826" y="5535613"/>
            <a:ext cx="20079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Device Vendors: </a:t>
            </a:r>
          </a:p>
          <a:p>
            <a:pPr eaLnBrk="1" hangingPunct="1"/>
            <a:r>
              <a:rPr lang="en-GB" sz="1200" b="0" dirty="0"/>
              <a:t>Final Products</a:t>
            </a:r>
          </a:p>
        </p:txBody>
      </p:sp>
      <p:pic>
        <p:nvPicPr>
          <p:cNvPr id="53" name="Picture 2">
            <a:extLst>
              <a:ext uri="{FF2B5EF4-FFF2-40B4-BE49-F238E27FC236}">
                <a16:creationId xmlns:a16="http://schemas.microsoft.com/office/drawing/2014/main" id="{52531DAE-B593-4F98-A1E8-DB6B896B044B}"/>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7606" b="27414"/>
          <a:stretch/>
        </p:blipFill>
        <p:spPr bwMode="auto">
          <a:xfrm>
            <a:off x="7960908" y="2749278"/>
            <a:ext cx="1749786" cy="587375"/>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53">
            <a:extLst>
              <a:ext uri="{FF2B5EF4-FFF2-40B4-BE49-F238E27FC236}">
                <a16:creationId xmlns:a16="http://schemas.microsoft.com/office/drawing/2014/main" id="{666F4FA9-F05C-4C42-8B25-75523727A2F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290" t="31500" r="6129" b="26555"/>
          <a:stretch/>
        </p:blipFill>
        <p:spPr bwMode="auto">
          <a:xfrm>
            <a:off x="7961905" y="1110738"/>
            <a:ext cx="1765609" cy="514469"/>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ectangle 54">
            <a:extLst>
              <a:ext uri="{FF2B5EF4-FFF2-40B4-BE49-F238E27FC236}">
                <a16:creationId xmlns:a16="http://schemas.microsoft.com/office/drawing/2014/main" id="{E7598945-149B-4151-91ED-6F9AFD1CA536}"/>
              </a:ext>
            </a:extLst>
          </p:cNvPr>
          <p:cNvSpPr/>
          <p:nvPr/>
        </p:nvSpPr>
        <p:spPr bwMode="auto">
          <a:xfrm>
            <a:off x="3171645" y="1957388"/>
            <a:ext cx="1748505" cy="62230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eaLnBrk="1" hangingPunct="1"/>
            <a:r>
              <a:rPr lang="en-GB" sz="1000" b="0" dirty="0"/>
              <a:t>Architecture Design</a:t>
            </a:r>
          </a:p>
          <a:p>
            <a:pPr eaLnBrk="1" hangingPunct="1"/>
            <a:r>
              <a:rPr lang="en-GB" sz="1000" b="0" dirty="0"/>
              <a:t>HW/SW </a:t>
            </a:r>
            <a:r>
              <a:rPr lang="en-GB" sz="1000" dirty="0"/>
              <a:t>P</a:t>
            </a:r>
            <a:r>
              <a:rPr lang="en-GB" sz="1000" b="0" dirty="0"/>
              <a:t>artitioning</a:t>
            </a:r>
          </a:p>
        </p:txBody>
      </p:sp>
      <p:sp>
        <p:nvSpPr>
          <p:cNvPr id="56" name="Rectangle 55">
            <a:extLst>
              <a:ext uri="{FF2B5EF4-FFF2-40B4-BE49-F238E27FC236}">
                <a16:creationId xmlns:a16="http://schemas.microsoft.com/office/drawing/2014/main" id="{918C78FD-F158-424B-907C-CDD3D49F37B5}"/>
              </a:ext>
            </a:extLst>
          </p:cNvPr>
          <p:cNvSpPr/>
          <p:nvPr/>
        </p:nvSpPr>
        <p:spPr bwMode="auto">
          <a:xfrm>
            <a:off x="3137793" y="3532981"/>
            <a:ext cx="1713829" cy="649288"/>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3822370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SoC Design Flow</a:t>
            </a:r>
            <a:endParaRPr lang="en-US" dirty="0"/>
          </a:p>
        </p:txBody>
      </p:sp>
      <p:grpSp>
        <p:nvGrpSpPr>
          <p:cNvPr id="7" name="Group 15">
            <a:extLst>
              <a:ext uri="{FF2B5EF4-FFF2-40B4-BE49-F238E27FC236}">
                <a16:creationId xmlns:a16="http://schemas.microsoft.com/office/drawing/2014/main" id="{75198808-F9CA-4C0E-B38B-AEE639B3B926}"/>
              </a:ext>
            </a:extLst>
          </p:cNvPr>
          <p:cNvGrpSpPr>
            <a:grpSpLocks/>
          </p:cNvGrpSpPr>
          <p:nvPr/>
        </p:nvGrpSpPr>
        <p:grpSpPr bwMode="auto">
          <a:xfrm>
            <a:off x="928855" y="1876425"/>
            <a:ext cx="10598242" cy="3386138"/>
            <a:chOff x="696913" y="1876602"/>
            <a:chExt cx="6407150" cy="3386138"/>
          </a:xfrm>
        </p:grpSpPr>
        <p:cxnSp>
          <p:nvCxnSpPr>
            <p:cNvPr id="57" name="Straight Connector 56">
              <a:extLst>
                <a:ext uri="{FF2B5EF4-FFF2-40B4-BE49-F238E27FC236}">
                  <a16:creationId xmlns:a16="http://schemas.microsoft.com/office/drawing/2014/main" id="{FA5D4D69-3A23-42DD-8E96-BB40C7B7530A}"/>
                </a:ext>
              </a:extLst>
            </p:cNvPr>
            <p:cNvCxnSpPr/>
            <p:nvPr/>
          </p:nvCxnSpPr>
          <p:spPr bwMode="auto">
            <a:xfrm flipH="1">
              <a:off x="696913" y="4243565"/>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8" name="Straight Connector 57">
              <a:extLst>
                <a:ext uri="{FF2B5EF4-FFF2-40B4-BE49-F238E27FC236}">
                  <a16:creationId xmlns:a16="http://schemas.microsoft.com/office/drawing/2014/main" id="{7801DE19-4864-4003-94F9-7101972A9B8C}"/>
                </a:ext>
              </a:extLst>
            </p:cNvPr>
            <p:cNvCxnSpPr/>
            <p:nvPr/>
          </p:nvCxnSpPr>
          <p:spPr bwMode="auto">
            <a:xfrm flipH="1">
              <a:off x="696913" y="1876602"/>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9" name="Straight Connector 58">
              <a:extLst>
                <a:ext uri="{FF2B5EF4-FFF2-40B4-BE49-F238E27FC236}">
                  <a16:creationId xmlns:a16="http://schemas.microsoft.com/office/drawing/2014/main" id="{0B7CF128-3892-438B-8B58-B3412FD9D7EF}"/>
                </a:ext>
              </a:extLst>
            </p:cNvPr>
            <p:cNvCxnSpPr/>
            <p:nvPr/>
          </p:nvCxnSpPr>
          <p:spPr bwMode="auto">
            <a:xfrm flipH="1">
              <a:off x="696913" y="5262740"/>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grpSp>
      <p:sp>
        <p:nvSpPr>
          <p:cNvPr id="8" name="Rectangle 7">
            <a:extLst>
              <a:ext uri="{FF2B5EF4-FFF2-40B4-BE49-F238E27FC236}">
                <a16:creationId xmlns:a16="http://schemas.microsoft.com/office/drawing/2014/main" id="{8EEAC05B-52B2-4CB8-AFAB-85BF3AC3ABFD}"/>
              </a:ext>
            </a:extLst>
          </p:cNvPr>
          <p:cNvSpPr/>
          <p:nvPr/>
        </p:nvSpPr>
        <p:spPr bwMode="auto">
          <a:xfrm>
            <a:off x="1303358" y="1030288"/>
            <a:ext cx="1165828" cy="41116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9" name="Rectangle 8">
            <a:extLst>
              <a:ext uri="{FF2B5EF4-FFF2-40B4-BE49-F238E27FC236}">
                <a16:creationId xmlns:a16="http://schemas.microsoft.com/office/drawing/2014/main" id="{A4D27F74-2212-4AFD-8BC3-9164082B62E6}"/>
              </a:ext>
            </a:extLst>
          </p:cNvPr>
          <p:cNvSpPr/>
          <p:nvPr/>
        </p:nvSpPr>
        <p:spPr bwMode="auto">
          <a:xfrm>
            <a:off x="1206030" y="1085851"/>
            <a:ext cx="1165828" cy="4095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10" name="Rectangle 9">
            <a:extLst>
              <a:ext uri="{FF2B5EF4-FFF2-40B4-BE49-F238E27FC236}">
                <a16:creationId xmlns:a16="http://schemas.microsoft.com/office/drawing/2014/main" id="{519630F2-02EC-491B-8072-42FD815914F4}"/>
              </a:ext>
            </a:extLst>
          </p:cNvPr>
          <p:cNvSpPr/>
          <p:nvPr/>
        </p:nvSpPr>
        <p:spPr bwMode="auto">
          <a:xfrm>
            <a:off x="1127743" y="1157289"/>
            <a:ext cx="1167944" cy="407987"/>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11" name="Rectangle 10">
            <a:extLst>
              <a:ext uri="{FF2B5EF4-FFF2-40B4-BE49-F238E27FC236}">
                <a16:creationId xmlns:a16="http://schemas.microsoft.com/office/drawing/2014/main" id="{52000759-61A8-48BF-B946-A9123BDC4379}"/>
              </a:ext>
            </a:extLst>
          </p:cNvPr>
          <p:cNvSpPr/>
          <p:nvPr/>
        </p:nvSpPr>
        <p:spPr bwMode="auto">
          <a:xfrm>
            <a:off x="1051573" y="1228725"/>
            <a:ext cx="1165827" cy="407988"/>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Hardware </a:t>
            </a:r>
          </a:p>
          <a:p>
            <a:pPr algn="ctr">
              <a:defRPr/>
            </a:pPr>
            <a:r>
              <a:rPr lang="en-GB" sz="1000" b="0" dirty="0">
                <a:cs typeface="Arial" charset="0"/>
              </a:rPr>
              <a:t>IP Cores</a:t>
            </a:r>
          </a:p>
        </p:txBody>
      </p:sp>
      <p:sp>
        <p:nvSpPr>
          <p:cNvPr id="12" name="Down Arrow 12">
            <a:extLst>
              <a:ext uri="{FF2B5EF4-FFF2-40B4-BE49-F238E27FC236}">
                <a16:creationId xmlns:a16="http://schemas.microsoft.com/office/drawing/2014/main" id="{4448712D-B7B6-48DD-8F3A-E7B47D399B7D}"/>
              </a:ext>
            </a:extLst>
          </p:cNvPr>
          <p:cNvSpPr/>
          <p:nvPr/>
        </p:nvSpPr>
        <p:spPr bwMode="auto">
          <a:xfrm>
            <a:off x="1493784" y="1695450"/>
            <a:ext cx="327956"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13" name="Rectangle 12">
            <a:extLst>
              <a:ext uri="{FF2B5EF4-FFF2-40B4-BE49-F238E27FC236}">
                <a16:creationId xmlns:a16="http://schemas.microsoft.com/office/drawing/2014/main" id="{2DF82EFC-EC01-435C-8B4D-BC7E5987C537}"/>
              </a:ext>
            </a:extLst>
          </p:cNvPr>
          <p:cNvSpPr/>
          <p:nvPr/>
        </p:nvSpPr>
        <p:spPr bwMode="auto">
          <a:xfrm>
            <a:off x="3332448" y="954088"/>
            <a:ext cx="1523405" cy="442912"/>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SoC </a:t>
            </a:r>
          </a:p>
          <a:p>
            <a:pPr algn="ctr">
              <a:defRPr/>
            </a:pPr>
            <a:r>
              <a:rPr lang="en-GB" sz="1000" b="0" dirty="0">
                <a:cs typeface="Arial" charset="0"/>
              </a:rPr>
              <a:t>Design </a:t>
            </a:r>
            <a:r>
              <a:rPr lang="en-GB" sz="1000" dirty="0">
                <a:cs typeface="Arial" charset="0"/>
              </a:rPr>
              <a:t>S</a:t>
            </a:r>
            <a:r>
              <a:rPr lang="en-GB" sz="1000" b="0" dirty="0">
                <a:cs typeface="Arial" charset="0"/>
              </a:rPr>
              <a:t>pecifics</a:t>
            </a:r>
          </a:p>
        </p:txBody>
      </p:sp>
      <p:sp>
        <p:nvSpPr>
          <p:cNvPr id="14" name="TextBox 18">
            <a:extLst>
              <a:ext uri="{FF2B5EF4-FFF2-40B4-BE49-F238E27FC236}">
                <a16:creationId xmlns:a16="http://schemas.microsoft.com/office/drawing/2014/main" id="{E673044B-87E6-4C09-A33D-47003574C6BE}"/>
              </a:ext>
            </a:extLst>
          </p:cNvPr>
          <p:cNvSpPr txBox="1">
            <a:spLocks noChangeArrowheads="1"/>
          </p:cNvSpPr>
          <p:nvPr/>
        </p:nvSpPr>
        <p:spPr bwMode="auto">
          <a:xfrm>
            <a:off x="2748475" y="1427163"/>
            <a:ext cx="1125627"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Purchase HW Cores</a:t>
            </a:r>
          </a:p>
        </p:txBody>
      </p:sp>
      <p:sp>
        <p:nvSpPr>
          <p:cNvPr id="15" name="TextBox 23">
            <a:extLst>
              <a:ext uri="{FF2B5EF4-FFF2-40B4-BE49-F238E27FC236}">
                <a16:creationId xmlns:a16="http://schemas.microsoft.com/office/drawing/2014/main" id="{C7E1C33C-1BFA-43FE-B7B2-990E2C124F47}"/>
              </a:ext>
            </a:extLst>
          </p:cNvPr>
          <p:cNvSpPr txBox="1">
            <a:spLocks noChangeArrowheads="1"/>
          </p:cNvSpPr>
          <p:nvPr/>
        </p:nvSpPr>
        <p:spPr bwMode="auto">
          <a:xfrm>
            <a:off x="4388253" y="1397000"/>
            <a:ext cx="11319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Purchase SW Drivers</a:t>
            </a:r>
          </a:p>
        </p:txBody>
      </p:sp>
      <p:sp>
        <p:nvSpPr>
          <p:cNvPr id="16" name="Rectangle 15">
            <a:extLst>
              <a:ext uri="{FF2B5EF4-FFF2-40B4-BE49-F238E27FC236}">
                <a16:creationId xmlns:a16="http://schemas.microsoft.com/office/drawing/2014/main" id="{78FB7DAA-EB49-4C13-A3DF-BD93360B5B46}"/>
              </a:ext>
            </a:extLst>
          </p:cNvPr>
          <p:cNvSpPr/>
          <p:nvPr/>
        </p:nvSpPr>
        <p:spPr bwMode="auto">
          <a:xfrm>
            <a:off x="1051574" y="2116138"/>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Integrated</a:t>
            </a:r>
          </a:p>
          <a:p>
            <a:pPr algn="ctr">
              <a:defRPr/>
            </a:pPr>
            <a:r>
              <a:rPr lang="en-GB" sz="1000" b="0" dirty="0">
                <a:cs typeface="Arial" charset="0"/>
              </a:rPr>
              <a:t>Hardware</a:t>
            </a:r>
          </a:p>
        </p:txBody>
      </p:sp>
      <p:sp>
        <p:nvSpPr>
          <p:cNvPr id="17" name="Rectangle 16">
            <a:extLst>
              <a:ext uri="{FF2B5EF4-FFF2-40B4-BE49-F238E27FC236}">
                <a16:creationId xmlns:a16="http://schemas.microsoft.com/office/drawing/2014/main" id="{E18CA561-0459-4719-BB16-FE1703BC8F97}"/>
              </a:ext>
            </a:extLst>
          </p:cNvPr>
          <p:cNvSpPr/>
          <p:nvPr/>
        </p:nvSpPr>
        <p:spPr bwMode="auto">
          <a:xfrm>
            <a:off x="5727579" y="2116138"/>
            <a:ext cx="1252577"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Integrated</a:t>
            </a:r>
          </a:p>
          <a:p>
            <a:pPr algn="ctr">
              <a:defRPr/>
            </a:pPr>
            <a:r>
              <a:rPr lang="en-GB" sz="1000" b="0" dirty="0">
                <a:cs typeface="Arial" charset="0"/>
              </a:rPr>
              <a:t>Software</a:t>
            </a:r>
          </a:p>
        </p:txBody>
      </p:sp>
      <p:sp>
        <p:nvSpPr>
          <p:cNvPr id="18" name="Rectangle 17">
            <a:extLst>
              <a:ext uri="{FF2B5EF4-FFF2-40B4-BE49-F238E27FC236}">
                <a16:creationId xmlns:a16="http://schemas.microsoft.com/office/drawing/2014/main" id="{1746188E-095E-40DA-8EC7-808F85E9698B}"/>
              </a:ext>
            </a:extLst>
          </p:cNvPr>
          <p:cNvSpPr/>
          <p:nvPr/>
        </p:nvSpPr>
        <p:spPr bwMode="auto">
          <a:xfrm>
            <a:off x="3114516" y="2900363"/>
            <a:ext cx="1830202" cy="493712"/>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Prototype on Platforms</a:t>
            </a:r>
          </a:p>
          <a:p>
            <a:pPr algn="ctr">
              <a:defRPr/>
            </a:pPr>
            <a:r>
              <a:rPr lang="en-GB" sz="1000" b="0" dirty="0">
                <a:cs typeface="Arial" charset="0"/>
              </a:rPr>
              <a:t>e.g., FPGA</a:t>
            </a:r>
          </a:p>
        </p:txBody>
      </p:sp>
      <p:sp>
        <p:nvSpPr>
          <p:cNvPr id="19" name="Rectangle 18">
            <a:extLst>
              <a:ext uri="{FF2B5EF4-FFF2-40B4-BE49-F238E27FC236}">
                <a16:creationId xmlns:a16="http://schemas.microsoft.com/office/drawing/2014/main" id="{EC6F19D7-C66F-4A40-8643-862D1744BE50}"/>
              </a:ext>
            </a:extLst>
          </p:cNvPr>
          <p:cNvSpPr/>
          <p:nvPr/>
        </p:nvSpPr>
        <p:spPr bwMode="auto">
          <a:xfrm>
            <a:off x="1049457" y="2930525"/>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Functional</a:t>
            </a:r>
          </a:p>
          <a:p>
            <a:pPr algn="ctr">
              <a:defRPr/>
            </a:pPr>
            <a:r>
              <a:rPr lang="en-GB" sz="1000" b="0" dirty="0">
                <a:cs typeface="Arial" charset="0"/>
              </a:rPr>
              <a:t>Simulation</a:t>
            </a:r>
          </a:p>
        </p:txBody>
      </p:sp>
      <p:sp>
        <p:nvSpPr>
          <p:cNvPr id="20" name="Rectangle 19">
            <a:extLst>
              <a:ext uri="{FF2B5EF4-FFF2-40B4-BE49-F238E27FC236}">
                <a16:creationId xmlns:a16="http://schemas.microsoft.com/office/drawing/2014/main" id="{47DFDFAF-7EC0-45CB-A1FF-AF39D3EFC67B}"/>
              </a:ext>
            </a:extLst>
          </p:cNvPr>
          <p:cNvSpPr/>
          <p:nvPr/>
        </p:nvSpPr>
        <p:spPr bwMode="auto">
          <a:xfrm>
            <a:off x="5763548" y="2930525"/>
            <a:ext cx="1216609"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Software</a:t>
            </a:r>
          </a:p>
          <a:p>
            <a:pPr algn="ctr">
              <a:defRPr/>
            </a:pPr>
            <a:r>
              <a:rPr lang="en-GB" sz="1000" b="0" dirty="0">
                <a:cs typeface="Arial" charset="0"/>
              </a:rPr>
              <a:t>Simulation</a:t>
            </a:r>
          </a:p>
        </p:txBody>
      </p:sp>
      <p:sp>
        <p:nvSpPr>
          <p:cNvPr id="21" name="Rectangle 20">
            <a:extLst>
              <a:ext uri="{FF2B5EF4-FFF2-40B4-BE49-F238E27FC236}">
                <a16:creationId xmlns:a16="http://schemas.microsoft.com/office/drawing/2014/main" id="{7EC60DBA-D25A-487B-8B12-90BA459C2D89}"/>
              </a:ext>
            </a:extLst>
          </p:cNvPr>
          <p:cNvSpPr/>
          <p:nvPr/>
        </p:nvSpPr>
        <p:spPr bwMode="auto">
          <a:xfrm>
            <a:off x="770166" y="3702051"/>
            <a:ext cx="1773074" cy="3968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Physical Optimization</a:t>
            </a:r>
          </a:p>
          <a:p>
            <a:pPr algn="ctr">
              <a:defRPr/>
            </a:pPr>
            <a:r>
              <a:rPr lang="en-GB" sz="1000" b="0" dirty="0">
                <a:cs typeface="Arial" charset="0"/>
              </a:rPr>
              <a:t>and Fabrication</a:t>
            </a:r>
          </a:p>
        </p:txBody>
      </p:sp>
      <p:sp>
        <p:nvSpPr>
          <p:cNvPr id="22" name="Rectangle 21">
            <a:extLst>
              <a:ext uri="{FF2B5EF4-FFF2-40B4-BE49-F238E27FC236}">
                <a16:creationId xmlns:a16="http://schemas.microsoft.com/office/drawing/2014/main" id="{3ED6A043-3A30-41C7-B9C5-7E022A3A7380}"/>
              </a:ext>
            </a:extLst>
          </p:cNvPr>
          <p:cNvSpPr/>
          <p:nvPr/>
        </p:nvSpPr>
        <p:spPr bwMode="auto">
          <a:xfrm>
            <a:off x="5480026" y="3695700"/>
            <a:ext cx="2010048" cy="3952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Application Development</a:t>
            </a:r>
          </a:p>
          <a:p>
            <a:pPr algn="ctr">
              <a:defRPr/>
            </a:pPr>
            <a:r>
              <a:rPr lang="en-GB" sz="1000" b="0" dirty="0">
                <a:cs typeface="Arial" charset="0"/>
              </a:rPr>
              <a:t>and Test</a:t>
            </a:r>
          </a:p>
        </p:txBody>
      </p:sp>
      <p:sp>
        <p:nvSpPr>
          <p:cNvPr id="23" name="Rectangle 22">
            <a:extLst>
              <a:ext uri="{FF2B5EF4-FFF2-40B4-BE49-F238E27FC236}">
                <a16:creationId xmlns:a16="http://schemas.microsoft.com/office/drawing/2014/main" id="{94C0E92F-96CA-4AA7-9A15-1288D8171A0B}"/>
              </a:ext>
            </a:extLst>
          </p:cNvPr>
          <p:cNvSpPr/>
          <p:nvPr/>
        </p:nvSpPr>
        <p:spPr bwMode="auto">
          <a:xfrm>
            <a:off x="3292247" y="3724275"/>
            <a:ext cx="1413381" cy="3746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HW/SW</a:t>
            </a:r>
          </a:p>
          <a:p>
            <a:pPr algn="ctr">
              <a:defRPr/>
            </a:pPr>
            <a:r>
              <a:rPr lang="en-GB" sz="1000" b="0" dirty="0">
                <a:cs typeface="Arial" charset="0"/>
              </a:rPr>
              <a:t>Co-verification</a:t>
            </a:r>
          </a:p>
        </p:txBody>
      </p:sp>
      <p:sp>
        <p:nvSpPr>
          <p:cNvPr id="24" name="Rectangle 23">
            <a:extLst>
              <a:ext uri="{FF2B5EF4-FFF2-40B4-BE49-F238E27FC236}">
                <a16:creationId xmlns:a16="http://schemas.microsoft.com/office/drawing/2014/main" id="{DE43D0B8-49E0-4B88-A6A1-101941F2F6AC}"/>
              </a:ext>
            </a:extLst>
          </p:cNvPr>
          <p:cNvSpPr/>
          <p:nvPr/>
        </p:nvSpPr>
        <p:spPr bwMode="auto">
          <a:xfrm>
            <a:off x="3089126" y="4684713"/>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Volume Manufacture </a:t>
            </a:r>
          </a:p>
          <a:p>
            <a:pPr algn="ctr">
              <a:defRPr/>
            </a:pPr>
            <a:r>
              <a:rPr lang="en-GB" sz="1000" b="0" dirty="0">
                <a:cs typeface="Arial" charset="0"/>
              </a:rPr>
              <a:t>and Ship</a:t>
            </a:r>
          </a:p>
        </p:txBody>
      </p:sp>
      <p:sp>
        <p:nvSpPr>
          <p:cNvPr id="25" name="Rectangle 24">
            <a:extLst>
              <a:ext uri="{FF2B5EF4-FFF2-40B4-BE49-F238E27FC236}">
                <a16:creationId xmlns:a16="http://schemas.microsoft.com/office/drawing/2014/main" id="{20EC3A88-ECF3-4A57-81D4-85CBB1F1D7D1}"/>
              </a:ext>
            </a:extLst>
          </p:cNvPr>
          <p:cNvSpPr/>
          <p:nvPr/>
        </p:nvSpPr>
        <p:spPr bwMode="auto">
          <a:xfrm>
            <a:off x="5985712" y="1030288"/>
            <a:ext cx="1165827" cy="411162"/>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26" name="Rectangle 25">
            <a:extLst>
              <a:ext uri="{FF2B5EF4-FFF2-40B4-BE49-F238E27FC236}">
                <a16:creationId xmlns:a16="http://schemas.microsoft.com/office/drawing/2014/main" id="{8272837A-6048-409F-9A45-B396E95641C9}"/>
              </a:ext>
            </a:extLst>
          </p:cNvPr>
          <p:cNvSpPr/>
          <p:nvPr/>
        </p:nvSpPr>
        <p:spPr bwMode="auto">
          <a:xfrm>
            <a:off x="5888383" y="1085851"/>
            <a:ext cx="1165827" cy="40957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27" name="Rectangle 26">
            <a:extLst>
              <a:ext uri="{FF2B5EF4-FFF2-40B4-BE49-F238E27FC236}">
                <a16:creationId xmlns:a16="http://schemas.microsoft.com/office/drawing/2014/main" id="{D5642BB9-9C92-4C57-83C5-FDBAF82B1ECD}"/>
              </a:ext>
            </a:extLst>
          </p:cNvPr>
          <p:cNvSpPr/>
          <p:nvPr/>
        </p:nvSpPr>
        <p:spPr bwMode="auto">
          <a:xfrm>
            <a:off x="5810096" y="1157289"/>
            <a:ext cx="1167944" cy="407987"/>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28" name="Rectangle 27">
            <a:extLst>
              <a:ext uri="{FF2B5EF4-FFF2-40B4-BE49-F238E27FC236}">
                <a16:creationId xmlns:a16="http://schemas.microsoft.com/office/drawing/2014/main" id="{F4883E10-D0F8-4BC7-91A7-B0EAEF4554C0}"/>
              </a:ext>
            </a:extLst>
          </p:cNvPr>
          <p:cNvSpPr/>
          <p:nvPr/>
        </p:nvSpPr>
        <p:spPr bwMode="auto">
          <a:xfrm>
            <a:off x="5733927" y="1228725"/>
            <a:ext cx="1165828" cy="4079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Software </a:t>
            </a:r>
          </a:p>
          <a:p>
            <a:pPr algn="ctr">
              <a:defRPr/>
            </a:pPr>
            <a:r>
              <a:rPr lang="en-GB" sz="1000" dirty="0">
                <a:cs typeface="Arial" charset="0"/>
              </a:rPr>
              <a:t>D</a:t>
            </a:r>
            <a:r>
              <a:rPr lang="en-GB" sz="1000" b="0" dirty="0">
                <a:cs typeface="Arial" charset="0"/>
              </a:rPr>
              <a:t>rivers</a:t>
            </a:r>
          </a:p>
        </p:txBody>
      </p:sp>
      <p:sp>
        <p:nvSpPr>
          <p:cNvPr id="29" name="Down Arrow 59">
            <a:extLst>
              <a:ext uri="{FF2B5EF4-FFF2-40B4-BE49-F238E27FC236}">
                <a16:creationId xmlns:a16="http://schemas.microsoft.com/office/drawing/2014/main" id="{D10EDCA3-FED8-4D03-A0D1-E78E7DFEB395}"/>
              </a:ext>
            </a:extLst>
          </p:cNvPr>
          <p:cNvSpPr/>
          <p:nvPr/>
        </p:nvSpPr>
        <p:spPr bwMode="auto">
          <a:xfrm>
            <a:off x="1493784" y="2627313"/>
            <a:ext cx="327956"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0" name="Down Arrow 62">
            <a:extLst>
              <a:ext uri="{FF2B5EF4-FFF2-40B4-BE49-F238E27FC236}">
                <a16:creationId xmlns:a16="http://schemas.microsoft.com/office/drawing/2014/main" id="{1C0393BA-4AFE-43B4-BA36-B55F3A93E07E}"/>
              </a:ext>
            </a:extLst>
          </p:cNvPr>
          <p:cNvSpPr/>
          <p:nvPr/>
        </p:nvSpPr>
        <p:spPr bwMode="auto">
          <a:xfrm>
            <a:off x="6152863" y="1695450"/>
            <a:ext cx="325839"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1" name="Down Arrow 63">
            <a:extLst>
              <a:ext uri="{FF2B5EF4-FFF2-40B4-BE49-F238E27FC236}">
                <a16:creationId xmlns:a16="http://schemas.microsoft.com/office/drawing/2014/main" id="{66B3EFF4-4372-47EB-83D7-71CBB5C799AE}"/>
              </a:ext>
            </a:extLst>
          </p:cNvPr>
          <p:cNvSpPr/>
          <p:nvPr/>
        </p:nvSpPr>
        <p:spPr bwMode="auto">
          <a:xfrm>
            <a:off x="6188833" y="2627313"/>
            <a:ext cx="325839"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2" name="Down Arrow 66">
            <a:extLst>
              <a:ext uri="{FF2B5EF4-FFF2-40B4-BE49-F238E27FC236}">
                <a16:creationId xmlns:a16="http://schemas.microsoft.com/office/drawing/2014/main" id="{B07A28D8-FE68-4785-930C-22C1291D4970}"/>
              </a:ext>
            </a:extLst>
          </p:cNvPr>
          <p:cNvSpPr/>
          <p:nvPr/>
        </p:nvSpPr>
        <p:spPr bwMode="auto">
          <a:xfrm rot="2700000">
            <a:off x="2749224" y="3339383"/>
            <a:ext cx="233363" cy="38719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3" name="Down Arrow 70">
            <a:extLst>
              <a:ext uri="{FF2B5EF4-FFF2-40B4-BE49-F238E27FC236}">
                <a16:creationId xmlns:a16="http://schemas.microsoft.com/office/drawing/2014/main" id="{D29693E3-9B1F-42CC-9255-F3EAD5F7798E}"/>
              </a:ext>
            </a:extLst>
          </p:cNvPr>
          <p:cNvSpPr/>
          <p:nvPr/>
        </p:nvSpPr>
        <p:spPr bwMode="auto">
          <a:xfrm>
            <a:off x="3865641" y="414972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4" name="Down Arrow 71">
            <a:extLst>
              <a:ext uri="{FF2B5EF4-FFF2-40B4-BE49-F238E27FC236}">
                <a16:creationId xmlns:a16="http://schemas.microsoft.com/office/drawing/2014/main" id="{7127EA6F-CF5B-47DA-B8FA-012C16E7A50D}"/>
              </a:ext>
            </a:extLst>
          </p:cNvPr>
          <p:cNvSpPr/>
          <p:nvPr/>
        </p:nvSpPr>
        <p:spPr bwMode="auto">
          <a:xfrm rot="16200000">
            <a:off x="2827247"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5" name="Down Arrow 72">
            <a:extLst>
              <a:ext uri="{FF2B5EF4-FFF2-40B4-BE49-F238E27FC236}">
                <a16:creationId xmlns:a16="http://schemas.microsoft.com/office/drawing/2014/main" id="{5181CB4D-847A-44E8-AB94-AF99B269EDBC}"/>
              </a:ext>
            </a:extLst>
          </p:cNvPr>
          <p:cNvSpPr/>
          <p:nvPr/>
        </p:nvSpPr>
        <p:spPr bwMode="auto">
          <a:xfrm rot="5400000">
            <a:off x="4930391"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6" name="Down Arrow 73">
            <a:extLst>
              <a:ext uri="{FF2B5EF4-FFF2-40B4-BE49-F238E27FC236}">
                <a16:creationId xmlns:a16="http://schemas.microsoft.com/office/drawing/2014/main" id="{C4F4A996-B02D-4A8D-B382-4EB7EFB0C3B7}"/>
              </a:ext>
            </a:extLst>
          </p:cNvPr>
          <p:cNvSpPr/>
          <p:nvPr/>
        </p:nvSpPr>
        <p:spPr bwMode="auto">
          <a:xfrm rot="5400000">
            <a:off x="5210741" y="2968702"/>
            <a:ext cx="231775" cy="387199"/>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7" name="Down Arrow 74">
            <a:extLst>
              <a:ext uri="{FF2B5EF4-FFF2-40B4-BE49-F238E27FC236}">
                <a16:creationId xmlns:a16="http://schemas.microsoft.com/office/drawing/2014/main" id="{5A71DE23-11E3-479F-9AC4-77F06DD4EEC4}"/>
              </a:ext>
            </a:extLst>
          </p:cNvPr>
          <p:cNvSpPr/>
          <p:nvPr/>
        </p:nvSpPr>
        <p:spPr bwMode="auto">
          <a:xfrm rot="16200000">
            <a:off x="2622009" y="29676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8" name="Down Arrow 76">
            <a:extLst>
              <a:ext uri="{FF2B5EF4-FFF2-40B4-BE49-F238E27FC236}">
                <a16:creationId xmlns:a16="http://schemas.microsoft.com/office/drawing/2014/main" id="{908FEBB2-8697-41A6-8B79-C67251385ABE}"/>
              </a:ext>
            </a:extLst>
          </p:cNvPr>
          <p:cNvSpPr/>
          <p:nvPr/>
        </p:nvSpPr>
        <p:spPr bwMode="auto">
          <a:xfrm rot="14220710">
            <a:off x="5133777" y="1496337"/>
            <a:ext cx="233362"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9" name="Down Arrow 77">
            <a:extLst>
              <a:ext uri="{FF2B5EF4-FFF2-40B4-BE49-F238E27FC236}">
                <a16:creationId xmlns:a16="http://schemas.microsoft.com/office/drawing/2014/main" id="{49F092DB-6D88-47FB-BC9C-85EFAE861C64}"/>
              </a:ext>
            </a:extLst>
          </p:cNvPr>
          <p:cNvSpPr/>
          <p:nvPr/>
        </p:nvSpPr>
        <p:spPr bwMode="auto">
          <a:xfrm rot="7200000">
            <a:off x="2633647" y="1514594"/>
            <a:ext cx="231775"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40" name="Down Arrow 81">
            <a:extLst>
              <a:ext uri="{FF2B5EF4-FFF2-40B4-BE49-F238E27FC236}">
                <a16:creationId xmlns:a16="http://schemas.microsoft.com/office/drawing/2014/main" id="{8FCBE0B2-9240-4347-9EF6-CB9CB5D7D441}"/>
              </a:ext>
            </a:extLst>
          </p:cNvPr>
          <p:cNvSpPr/>
          <p:nvPr/>
        </p:nvSpPr>
        <p:spPr bwMode="auto">
          <a:xfrm rot="18900000">
            <a:off x="5097060" y="3395664"/>
            <a:ext cx="325839" cy="274637"/>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41" name="TextBox 23">
            <a:extLst>
              <a:ext uri="{FF2B5EF4-FFF2-40B4-BE49-F238E27FC236}">
                <a16:creationId xmlns:a16="http://schemas.microsoft.com/office/drawing/2014/main" id="{E6B3A08F-0B95-4369-BE5A-67039198E492}"/>
              </a:ext>
            </a:extLst>
          </p:cNvPr>
          <p:cNvSpPr txBox="1">
            <a:spLocks noChangeArrowheads="1"/>
          </p:cNvSpPr>
          <p:nvPr/>
        </p:nvSpPr>
        <p:spPr bwMode="auto">
          <a:xfrm>
            <a:off x="9914826" y="1131888"/>
            <a:ext cx="144723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IP Vendors:</a:t>
            </a:r>
          </a:p>
          <a:p>
            <a:pPr eaLnBrk="1" hangingPunct="1"/>
            <a:r>
              <a:rPr lang="en-GB" sz="1200" b="0" dirty="0"/>
              <a:t>Core Design </a:t>
            </a:r>
          </a:p>
        </p:txBody>
      </p:sp>
      <p:sp>
        <p:nvSpPr>
          <p:cNvPr id="42" name="TextBox 23">
            <a:extLst>
              <a:ext uri="{FF2B5EF4-FFF2-40B4-BE49-F238E27FC236}">
                <a16:creationId xmlns:a16="http://schemas.microsoft.com/office/drawing/2014/main" id="{F56F24A7-E081-4E7E-854A-59EAEF6BB213}"/>
              </a:ext>
            </a:extLst>
          </p:cNvPr>
          <p:cNvSpPr txBox="1">
            <a:spLocks noChangeArrowheads="1"/>
          </p:cNvSpPr>
          <p:nvPr/>
        </p:nvSpPr>
        <p:spPr bwMode="auto">
          <a:xfrm>
            <a:off x="9902131" y="2762251"/>
            <a:ext cx="202062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Fabless Vendors: SoC Design</a:t>
            </a:r>
          </a:p>
        </p:txBody>
      </p:sp>
      <p:sp>
        <p:nvSpPr>
          <p:cNvPr id="43" name="TextBox 23">
            <a:extLst>
              <a:ext uri="{FF2B5EF4-FFF2-40B4-BE49-F238E27FC236}">
                <a16:creationId xmlns:a16="http://schemas.microsoft.com/office/drawing/2014/main" id="{A07FAF1A-4F1C-4F33-8C63-20E2C3E16DA5}"/>
              </a:ext>
            </a:extLst>
          </p:cNvPr>
          <p:cNvSpPr txBox="1">
            <a:spLocks noChangeArrowheads="1"/>
          </p:cNvSpPr>
          <p:nvPr/>
        </p:nvSpPr>
        <p:spPr bwMode="auto">
          <a:xfrm>
            <a:off x="9914826" y="4495801"/>
            <a:ext cx="169055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Foundries: </a:t>
            </a:r>
          </a:p>
          <a:p>
            <a:pPr eaLnBrk="1" hangingPunct="1"/>
            <a:r>
              <a:rPr lang="en-GB" sz="1200" b="0" dirty="0"/>
              <a:t>Chip Fabrication</a:t>
            </a:r>
          </a:p>
        </p:txBody>
      </p:sp>
      <p:cxnSp>
        <p:nvCxnSpPr>
          <p:cNvPr id="44" name="Straight Arrow Connector 43">
            <a:extLst>
              <a:ext uri="{FF2B5EF4-FFF2-40B4-BE49-F238E27FC236}">
                <a16:creationId xmlns:a16="http://schemas.microsoft.com/office/drawing/2014/main" id="{046DDE86-3BA4-424B-B1C5-3A2147AA20FE}"/>
              </a:ext>
            </a:extLst>
          </p:cNvPr>
          <p:cNvCxnSpPr/>
          <p:nvPr/>
        </p:nvCxnSpPr>
        <p:spPr bwMode="auto">
          <a:xfrm flipH="1">
            <a:off x="8844211" y="914400"/>
            <a:ext cx="0" cy="933450"/>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5" name="Straight Arrow Connector 44">
            <a:extLst>
              <a:ext uri="{FF2B5EF4-FFF2-40B4-BE49-F238E27FC236}">
                <a16:creationId xmlns:a16="http://schemas.microsoft.com/office/drawing/2014/main" id="{FCB49939-A44F-4FE2-A7A7-AC5BBC9EA729}"/>
              </a:ext>
            </a:extLst>
          </p:cNvPr>
          <p:cNvCxnSpPr/>
          <p:nvPr/>
        </p:nvCxnSpPr>
        <p:spPr bwMode="auto">
          <a:xfrm>
            <a:off x="8844211" y="1936751"/>
            <a:ext cx="0" cy="227806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6" name="Straight Arrow Connector 45">
            <a:extLst>
              <a:ext uri="{FF2B5EF4-FFF2-40B4-BE49-F238E27FC236}">
                <a16:creationId xmlns:a16="http://schemas.microsoft.com/office/drawing/2014/main" id="{8EC2111D-D871-4A72-BC88-448A80CA4035}"/>
              </a:ext>
            </a:extLst>
          </p:cNvPr>
          <p:cNvCxnSpPr/>
          <p:nvPr/>
        </p:nvCxnSpPr>
        <p:spPr bwMode="auto">
          <a:xfrm>
            <a:off x="8844211" y="4273551"/>
            <a:ext cx="0" cy="98901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sp>
        <p:nvSpPr>
          <p:cNvPr id="47" name="Down Arrow 54">
            <a:extLst>
              <a:ext uri="{FF2B5EF4-FFF2-40B4-BE49-F238E27FC236}">
                <a16:creationId xmlns:a16="http://schemas.microsoft.com/office/drawing/2014/main" id="{470F5514-CCD1-426B-9EAC-4182429FE177}"/>
              </a:ext>
            </a:extLst>
          </p:cNvPr>
          <p:cNvSpPr/>
          <p:nvPr/>
        </p:nvSpPr>
        <p:spPr bwMode="auto">
          <a:xfrm>
            <a:off x="3865641" y="508317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48" name="Rectangle 47">
            <a:extLst>
              <a:ext uri="{FF2B5EF4-FFF2-40B4-BE49-F238E27FC236}">
                <a16:creationId xmlns:a16="http://schemas.microsoft.com/office/drawing/2014/main" id="{362CA2F3-FBF8-4258-9CD9-53F7FD15A80E}"/>
              </a:ext>
            </a:extLst>
          </p:cNvPr>
          <p:cNvSpPr/>
          <p:nvPr/>
        </p:nvSpPr>
        <p:spPr bwMode="auto">
          <a:xfrm>
            <a:off x="3089126" y="5691188"/>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PCB Manufacture</a:t>
            </a:r>
          </a:p>
          <a:p>
            <a:pPr algn="ctr">
              <a:defRPr/>
            </a:pPr>
            <a:r>
              <a:rPr lang="en-GB" sz="1000" b="0" dirty="0">
                <a:cs typeface="Arial" charset="0"/>
              </a:rPr>
              <a:t>and </a:t>
            </a:r>
            <a:r>
              <a:rPr lang="en-GB" sz="1000" dirty="0">
                <a:cs typeface="Arial" charset="0"/>
              </a:rPr>
              <a:t>D</a:t>
            </a:r>
            <a:r>
              <a:rPr lang="en-GB" sz="1000" b="0" dirty="0">
                <a:cs typeface="Arial" charset="0"/>
              </a:rPr>
              <a:t>evice Assembly</a:t>
            </a:r>
          </a:p>
        </p:txBody>
      </p:sp>
      <p:cxnSp>
        <p:nvCxnSpPr>
          <p:cNvPr id="49" name="Straight Arrow Connector 48">
            <a:extLst>
              <a:ext uri="{FF2B5EF4-FFF2-40B4-BE49-F238E27FC236}">
                <a16:creationId xmlns:a16="http://schemas.microsoft.com/office/drawing/2014/main" id="{D5F9AB4F-8A59-4BC9-B86A-AADB6075C877}"/>
              </a:ext>
            </a:extLst>
          </p:cNvPr>
          <p:cNvCxnSpPr/>
          <p:nvPr/>
        </p:nvCxnSpPr>
        <p:spPr bwMode="auto">
          <a:xfrm>
            <a:off x="8844211" y="5278439"/>
            <a:ext cx="0" cy="1036637"/>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pic>
        <p:nvPicPr>
          <p:cNvPr id="50" name="Picture 4">
            <a:extLst>
              <a:ext uri="{FF2B5EF4-FFF2-40B4-BE49-F238E27FC236}">
                <a16:creationId xmlns:a16="http://schemas.microsoft.com/office/drawing/2014/main" id="{4A96A7EE-4C79-4DFD-8C2F-2B8788204A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847"/>
          <a:stretch/>
        </p:blipFill>
        <p:spPr bwMode="auto">
          <a:xfrm>
            <a:off x="7960908" y="4480626"/>
            <a:ext cx="1766606" cy="553227"/>
          </a:xfrm>
          <a:prstGeom prst="rect">
            <a:avLst/>
          </a:prstGeom>
          <a:ln>
            <a:noFill/>
          </a:ln>
          <a:effectLst>
            <a:softEdge rad="381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7">
            <a:extLst>
              <a:ext uri="{FF2B5EF4-FFF2-40B4-BE49-F238E27FC236}">
                <a16:creationId xmlns:a16="http://schemas.microsoft.com/office/drawing/2014/main" id="{B593F4CF-398D-4AD9-B85E-3DCBDF2FAEE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1705" y="5408614"/>
            <a:ext cx="1804812" cy="62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TextBox 23">
            <a:extLst>
              <a:ext uri="{FF2B5EF4-FFF2-40B4-BE49-F238E27FC236}">
                <a16:creationId xmlns:a16="http://schemas.microsoft.com/office/drawing/2014/main" id="{1D2D5B04-88E3-4FE3-98F0-2838274B9A48}"/>
              </a:ext>
            </a:extLst>
          </p:cNvPr>
          <p:cNvSpPr txBox="1">
            <a:spLocks noChangeArrowheads="1"/>
          </p:cNvSpPr>
          <p:nvPr/>
        </p:nvSpPr>
        <p:spPr bwMode="auto">
          <a:xfrm>
            <a:off x="9914826" y="5535613"/>
            <a:ext cx="20079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Device Vendors: </a:t>
            </a:r>
          </a:p>
          <a:p>
            <a:pPr eaLnBrk="1" hangingPunct="1"/>
            <a:r>
              <a:rPr lang="en-GB" sz="1200" b="0" dirty="0"/>
              <a:t>Final Products</a:t>
            </a:r>
          </a:p>
        </p:txBody>
      </p:sp>
      <p:pic>
        <p:nvPicPr>
          <p:cNvPr id="53" name="Picture 2">
            <a:extLst>
              <a:ext uri="{FF2B5EF4-FFF2-40B4-BE49-F238E27FC236}">
                <a16:creationId xmlns:a16="http://schemas.microsoft.com/office/drawing/2014/main" id="{D34A5AD0-986E-4C46-BE14-2D82BD3D6FF6}"/>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7606" b="27414"/>
          <a:stretch/>
        </p:blipFill>
        <p:spPr bwMode="auto">
          <a:xfrm>
            <a:off x="7960908" y="2749278"/>
            <a:ext cx="1749786" cy="587375"/>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53">
            <a:extLst>
              <a:ext uri="{FF2B5EF4-FFF2-40B4-BE49-F238E27FC236}">
                <a16:creationId xmlns:a16="http://schemas.microsoft.com/office/drawing/2014/main" id="{46E8B65D-8BE7-42DD-AE5F-01AEBA4193B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290" t="31500" r="6129" b="26555"/>
          <a:stretch/>
        </p:blipFill>
        <p:spPr bwMode="auto">
          <a:xfrm>
            <a:off x="7961905" y="1110738"/>
            <a:ext cx="1765609" cy="514469"/>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ectangle 54">
            <a:extLst>
              <a:ext uri="{FF2B5EF4-FFF2-40B4-BE49-F238E27FC236}">
                <a16:creationId xmlns:a16="http://schemas.microsoft.com/office/drawing/2014/main" id="{D11ADC41-1C2A-4521-8A1E-ACA415EB8284}"/>
              </a:ext>
            </a:extLst>
          </p:cNvPr>
          <p:cNvSpPr/>
          <p:nvPr/>
        </p:nvSpPr>
        <p:spPr bwMode="auto">
          <a:xfrm>
            <a:off x="3171645" y="1957388"/>
            <a:ext cx="1748505" cy="62230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eaLnBrk="1" hangingPunct="1"/>
            <a:r>
              <a:rPr lang="en-GB" sz="1000" b="0" dirty="0"/>
              <a:t>Architecture Design</a:t>
            </a:r>
          </a:p>
          <a:p>
            <a:pPr eaLnBrk="1" hangingPunct="1"/>
            <a:r>
              <a:rPr lang="en-GB" sz="1000" b="0" dirty="0"/>
              <a:t>HW/SW Partitioning</a:t>
            </a:r>
          </a:p>
        </p:txBody>
      </p:sp>
      <p:sp>
        <p:nvSpPr>
          <p:cNvPr id="56" name="Rectangle 55">
            <a:extLst>
              <a:ext uri="{FF2B5EF4-FFF2-40B4-BE49-F238E27FC236}">
                <a16:creationId xmlns:a16="http://schemas.microsoft.com/office/drawing/2014/main" id="{B3C3D425-7841-49F9-89B4-5F8F355048B9}"/>
              </a:ext>
            </a:extLst>
          </p:cNvPr>
          <p:cNvSpPr/>
          <p:nvPr/>
        </p:nvSpPr>
        <p:spPr bwMode="auto">
          <a:xfrm>
            <a:off x="2932554" y="4627563"/>
            <a:ext cx="2200474" cy="406290"/>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4254242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Module Syllabus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marL="231775" lvl="1" indent="0">
              <a:buNone/>
            </a:pPr>
            <a:r>
              <a:rPr lang="en-GB" sz="2400" dirty="0"/>
              <a:t>Why the SoC Concept Developed</a:t>
            </a:r>
            <a:endParaRPr lang="en-US" altLang="en-US" sz="2400" dirty="0">
              <a:ea typeface="ＭＳ Ｐゴシック" panose="020B0600070205080204" pitchFamily="34" charset="-128"/>
            </a:endParaRPr>
          </a:p>
          <a:p>
            <a:pPr marL="231775" lvl="1" indent="0">
              <a:buNone/>
            </a:pPr>
            <a:r>
              <a:rPr lang="en-GB" sz="2400" dirty="0"/>
              <a:t>Advantages and Limitations of SoCs</a:t>
            </a:r>
          </a:p>
          <a:p>
            <a:pPr marL="231775" lvl="1" indent="0">
              <a:buNone/>
            </a:pPr>
            <a:r>
              <a:rPr lang="en-GB" sz="2400" dirty="0"/>
              <a:t>Differences among SoCs, CPUs and MCUs</a:t>
            </a:r>
          </a:p>
          <a:p>
            <a:pPr marL="231775" lvl="1" indent="0">
              <a:buNone/>
            </a:pPr>
            <a:r>
              <a:rPr lang="en-GB" sz="2400" dirty="0"/>
              <a:t>SoC Design Flow</a:t>
            </a:r>
          </a:p>
          <a:p>
            <a:pPr marL="231775" lvl="1" indent="0">
              <a:buNone/>
            </a:pPr>
            <a:r>
              <a:rPr lang="en-GB" sz="2400" dirty="0"/>
              <a:t>Examples of Commercialized SoCs</a:t>
            </a:r>
            <a:endParaRPr lang="en-US" altLang="en-US" sz="2400" dirty="0">
              <a:ea typeface="ＭＳ Ｐゴシック"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SoC Design Flow</a:t>
            </a:r>
            <a:endParaRPr lang="en-US" dirty="0"/>
          </a:p>
        </p:txBody>
      </p:sp>
      <p:grpSp>
        <p:nvGrpSpPr>
          <p:cNvPr id="7" name="Group 15">
            <a:extLst>
              <a:ext uri="{FF2B5EF4-FFF2-40B4-BE49-F238E27FC236}">
                <a16:creationId xmlns:a16="http://schemas.microsoft.com/office/drawing/2014/main" id="{93E3B15F-7D0C-49A9-892A-C0377E24F3B9}"/>
              </a:ext>
            </a:extLst>
          </p:cNvPr>
          <p:cNvGrpSpPr>
            <a:grpSpLocks/>
          </p:cNvGrpSpPr>
          <p:nvPr/>
        </p:nvGrpSpPr>
        <p:grpSpPr bwMode="auto">
          <a:xfrm>
            <a:off x="928855" y="1876425"/>
            <a:ext cx="10598242" cy="3386138"/>
            <a:chOff x="696913" y="1876602"/>
            <a:chExt cx="6407150" cy="3386138"/>
          </a:xfrm>
        </p:grpSpPr>
        <p:cxnSp>
          <p:nvCxnSpPr>
            <p:cNvPr id="57" name="Straight Connector 56">
              <a:extLst>
                <a:ext uri="{FF2B5EF4-FFF2-40B4-BE49-F238E27FC236}">
                  <a16:creationId xmlns:a16="http://schemas.microsoft.com/office/drawing/2014/main" id="{1EA96CF1-AA03-407F-91DC-29CBD34886B1}"/>
                </a:ext>
              </a:extLst>
            </p:cNvPr>
            <p:cNvCxnSpPr/>
            <p:nvPr/>
          </p:nvCxnSpPr>
          <p:spPr bwMode="auto">
            <a:xfrm flipH="1">
              <a:off x="696913" y="4243565"/>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8" name="Straight Connector 57">
              <a:extLst>
                <a:ext uri="{FF2B5EF4-FFF2-40B4-BE49-F238E27FC236}">
                  <a16:creationId xmlns:a16="http://schemas.microsoft.com/office/drawing/2014/main" id="{7E3A6BE6-302E-48EC-811F-8695BFEE38EB}"/>
                </a:ext>
              </a:extLst>
            </p:cNvPr>
            <p:cNvCxnSpPr/>
            <p:nvPr/>
          </p:nvCxnSpPr>
          <p:spPr bwMode="auto">
            <a:xfrm flipH="1">
              <a:off x="696913" y="1876602"/>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59" name="Straight Connector 58">
              <a:extLst>
                <a:ext uri="{FF2B5EF4-FFF2-40B4-BE49-F238E27FC236}">
                  <a16:creationId xmlns:a16="http://schemas.microsoft.com/office/drawing/2014/main" id="{D72BA5E2-62C0-4508-8B18-E0E44CD22507}"/>
                </a:ext>
              </a:extLst>
            </p:cNvPr>
            <p:cNvCxnSpPr/>
            <p:nvPr/>
          </p:nvCxnSpPr>
          <p:spPr bwMode="auto">
            <a:xfrm flipH="1">
              <a:off x="696913" y="5262740"/>
              <a:ext cx="6407150" cy="0"/>
            </a:xfrm>
            <a:prstGeom prst="line">
              <a:avLst/>
            </a:prstGeom>
            <a:noFill/>
            <a:ln w="19050" cap="flat" cmpd="sng" algn="ctr">
              <a:solidFill>
                <a:schemeClr val="bg1">
                  <a:lumMod val="75000"/>
                </a:schemeClr>
              </a:solidFill>
              <a:prstDash val="sysDash"/>
              <a:round/>
              <a:headEnd type="none" w="med" len="med"/>
              <a:tailEnd type="none" w="med" len="med"/>
            </a:ln>
            <a:effectLst/>
          </p:spPr>
        </p:cxnSp>
      </p:grpSp>
      <p:sp>
        <p:nvSpPr>
          <p:cNvPr id="8" name="Rectangle 7">
            <a:extLst>
              <a:ext uri="{FF2B5EF4-FFF2-40B4-BE49-F238E27FC236}">
                <a16:creationId xmlns:a16="http://schemas.microsoft.com/office/drawing/2014/main" id="{067850A7-9D97-4E89-866F-A76AE4D2F3C4}"/>
              </a:ext>
            </a:extLst>
          </p:cNvPr>
          <p:cNvSpPr/>
          <p:nvPr/>
        </p:nvSpPr>
        <p:spPr bwMode="auto">
          <a:xfrm>
            <a:off x="1303358" y="1030288"/>
            <a:ext cx="1165828" cy="41116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9" name="Rectangle 8">
            <a:extLst>
              <a:ext uri="{FF2B5EF4-FFF2-40B4-BE49-F238E27FC236}">
                <a16:creationId xmlns:a16="http://schemas.microsoft.com/office/drawing/2014/main" id="{B64E8AB3-4B04-4EE9-86F1-23042012B002}"/>
              </a:ext>
            </a:extLst>
          </p:cNvPr>
          <p:cNvSpPr/>
          <p:nvPr/>
        </p:nvSpPr>
        <p:spPr bwMode="auto">
          <a:xfrm>
            <a:off x="1206030" y="1085851"/>
            <a:ext cx="1165828" cy="4095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10" name="Rectangle 9">
            <a:extLst>
              <a:ext uri="{FF2B5EF4-FFF2-40B4-BE49-F238E27FC236}">
                <a16:creationId xmlns:a16="http://schemas.microsoft.com/office/drawing/2014/main" id="{B35C1E15-D1B9-40A8-AB2C-C9DF629771BC}"/>
              </a:ext>
            </a:extLst>
          </p:cNvPr>
          <p:cNvSpPr/>
          <p:nvPr/>
        </p:nvSpPr>
        <p:spPr bwMode="auto">
          <a:xfrm>
            <a:off x="1127743" y="1157289"/>
            <a:ext cx="1167944" cy="407987"/>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11" name="Rectangle 10">
            <a:extLst>
              <a:ext uri="{FF2B5EF4-FFF2-40B4-BE49-F238E27FC236}">
                <a16:creationId xmlns:a16="http://schemas.microsoft.com/office/drawing/2014/main" id="{70B08DF9-3BE9-4513-B931-AE44C6A1F136}"/>
              </a:ext>
            </a:extLst>
          </p:cNvPr>
          <p:cNvSpPr/>
          <p:nvPr/>
        </p:nvSpPr>
        <p:spPr bwMode="auto">
          <a:xfrm>
            <a:off x="1051573" y="1228725"/>
            <a:ext cx="1165827" cy="407988"/>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Hardware </a:t>
            </a:r>
          </a:p>
          <a:p>
            <a:pPr algn="ctr">
              <a:defRPr/>
            </a:pPr>
            <a:r>
              <a:rPr lang="en-GB" sz="1000" b="0" dirty="0">
                <a:cs typeface="Arial" charset="0"/>
              </a:rPr>
              <a:t>IP Cores</a:t>
            </a:r>
          </a:p>
        </p:txBody>
      </p:sp>
      <p:sp>
        <p:nvSpPr>
          <p:cNvPr id="12" name="Down Arrow 12">
            <a:extLst>
              <a:ext uri="{FF2B5EF4-FFF2-40B4-BE49-F238E27FC236}">
                <a16:creationId xmlns:a16="http://schemas.microsoft.com/office/drawing/2014/main" id="{DD66806B-4F78-436E-A8C2-0181796B3507}"/>
              </a:ext>
            </a:extLst>
          </p:cNvPr>
          <p:cNvSpPr/>
          <p:nvPr/>
        </p:nvSpPr>
        <p:spPr bwMode="auto">
          <a:xfrm>
            <a:off x="1493784" y="1695450"/>
            <a:ext cx="327956"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13" name="Rectangle 12">
            <a:extLst>
              <a:ext uri="{FF2B5EF4-FFF2-40B4-BE49-F238E27FC236}">
                <a16:creationId xmlns:a16="http://schemas.microsoft.com/office/drawing/2014/main" id="{D636CAA9-E65D-4BBD-BB04-773C323DC68D}"/>
              </a:ext>
            </a:extLst>
          </p:cNvPr>
          <p:cNvSpPr/>
          <p:nvPr/>
        </p:nvSpPr>
        <p:spPr bwMode="auto">
          <a:xfrm>
            <a:off x="3332448" y="954088"/>
            <a:ext cx="1523405" cy="442912"/>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SoC </a:t>
            </a:r>
          </a:p>
          <a:p>
            <a:pPr algn="ctr">
              <a:defRPr/>
            </a:pPr>
            <a:r>
              <a:rPr lang="en-GB" sz="1000" b="0" dirty="0">
                <a:cs typeface="Arial" charset="0"/>
              </a:rPr>
              <a:t>Design Specifics</a:t>
            </a:r>
          </a:p>
        </p:txBody>
      </p:sp>
      <p:sp>
        <p:nvSpPr>
          <p:cNvPr id="14" name="TextBox 18">
            <a:extLst>
              <a:ext uri="{FF2B5EF4-FFF2-40B4-BE49-F238E27FC236}">
                <a16:creationId xmlns:a16="http://schemas.microsoft.com/office/drawing/2014/main" id="{9146E707-5DE7-4545-AFCD-4A1BCE2AB499}"/>
              </a:ext>
            </a:extLst>
          </p:cNvPr>
          <p:cNvSpPr txBox="1">
            <a:spLocks noChangeArrowheads="1"/>
          </p:cNvSpPr>
          <p:nvPr/>
        </p:nvSpPr>
        <p:spPr bwMode="auto">
          <a:xfrm>
            <a:off x="2748475" y="1427163"/>
            <a:ext cx="1125627"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Purchase HW Cores</a:t>
            </a:r>
          </a:p>
        </p:txBody>
      </p:sp>
      <p:sp>
        <p:nvSpPr>
          <p:cNvPr id="15" name="TextBox 23">
            <a:extLst>
              <a:ext uri="{FF2B5EF4-FFF2-40B4-BE49-F238E27FC236}">
                <a16:creationId xmlns:a16="http://schemas.microsoft.com/office/drawing/2014/main" id="{DF0E4543-0E01-4C81-BB38-BE18769B5D83}"/>
              </a:ext>
            </a:extLst>
          </p:cNvPr>
          <p:cNvSpPr txBox="1">
            <a:spLocks noChangeArrowheads="1"/>
          </p:cNvSpPr>
          <p:nvPr/>
        </p:nvSpPr>
        <p:spPr bwMode="auto">
          <a:xfrm>
            <a:off x="4388253" y="1397000"/>
            <a:ext cx="11319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000" b="0" dirty="0"/>
              <a:t>Purchase SW Drivers</a:t>
            </a:r>
          </a:p>
        </p:txBody>
      </p:sp>
      <p:sp>
        <p:nvSpPr>
          <p:cNvPr id="16" name="Rectangle 15">
            <a:extLst>
              <a:ext uri="{FF2B5EF4-FFF2-40B4-BE49-F238E27FC236}">
                <a16:creationId xmlns:a16="http://schemas.microsoft.com/office/drawing/2014/main" id="{F76FF8AD-2551-402D-A91D-6CFAFEEA0135}"/>
              </a:ext>
            </a:extLst>
          </p:cNvPr>
          <p:cNvSpPr/>
          <p:nvPr/>
        </p:nvSpPr>
        <p:spPr bwMode="auto">
          <a:xfrm>
            <a:off x="1051574" y="2116138"/>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Integrated</a:t>
            </a:r>
          </a:p>
          <a:p>
            <a:pPr algn="ctr">
              <a:defRPr/>
            </a:pPr>
            <a:r>
              <a:rPr lang="en-GB" sz="1000" b="0" dirty="0">
                <a:cs typeface="Arial" charset="0"/>
              </a:rPr>
              <a:t>Hardware</a:t>
            </a:r>
          </a:p>
        </p:txBody>
      </p:sp>
      <p:sp>
        <p:nvSpPr>
          <p:cNvPr id="17" name="Rectangle 16">
            <a:extLst>
              <a:ext uri="{FF2B5EF4-FFF2-40B4-BE49-F238E27FC236}">
                <a16:creationId xmlns:a16="http://schemas.microsoft.com/office/drawing/2014/main" id="{51475058-E893-4CA6-B023-8C94D059524B}"/>
              </a:ext>
            </a:extLst>
          </p:cNvPr>
          <p:cNvSpPr/>
          <p:nvPr/>
        </p:nvSpPr>
        <p:spPr bwMode="auto">
          <a:xfrm>
            <a:off x="5727579" y="2116138"/>
            <a:ext cx="1252577"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Integrated</a:t>
            </a:r>
          </a:p>
          <a:p>
            <a:pPr algn="ctr">
              <a:defRPr/>
            </a:pPr>
            <a:r>
              <a:rPr lang="en-GB" sz="1000" b="0" dirty="0">
                <a:cs typeface="Arial" charset="0"/>
              </a:rPr>
              <a:t>Software</a:t>
            </a:r>
          </a:p>
        </p:txBody>
      </p:sp>
      <p:sp>
        <p:nvSpPr>
          <p:cNvPr id="18" name="Rectangle 17">
            <a:extLst>
              <a:ext uri="{FF2B5EF4-FFF2-40B4-BE49-F238E27FC236}">
                <a16:creationId xmlns:a16="http://schemas.microsoft.com/office/drawing/2014/main" id="{B4EA2E12-8143-4FBE-99AB-4B3D3AABDA25}"/>
              </a:ext>
            </a:extLst>
          </p:cNvPr>
          <p:cNvSpPr/>
          <p:nvPr/>
        </p:nvSpPr>
        <p:spPr bwMode="auto">
          <a:xfrm>
            <a:off x="3114516" y="2900363"/>
            <a:ext cx="1830202" cy="493712"/>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Prototype on Platforms</a:t>
            </a:r>
          </a:p>
          <a:p>
            <a:pPr algn="ctr">
              <a:defRPr/>
            </a:pPr>
            <a:r>
              <a:rPr lang="en-GB" sz="1000" b="0" dirty="0">
                <a:cs typeface="Arial" charset="0"/>
              </a:rPr>
              <a:t>e.g., FPGA</a:t>
            </a:r>
          </a:p>
        </p:txBody>
      </p:sp>
      <p:sp>
        <p:nvSpPr>
          <p:cNvPr id="19" name="Rectangle 18">
            <a:extLst>
              <a:ext uri="{FF2B5EF4-FFF2-40B4-BE49-F238E27FC236}">
                <a16:creationId xmlns:a16="http://schemas.microsoft.com/office/drawing/2014/main" id="{7400F1FC-D8FF-4765-9A43-B85F1B62F287}"/>
              </a:ext>
            </a:extLst>
          </p:cNvPr>
          <p:cNvSpPr/>
          <p:nvPr/>
        </p:nvSpPr>
        <p:spPr bwMode="auto">
          <a:xfrm>
            <a:off x="1049457" y="2930525"/>
            <a:ext cx="1214492" cy="463550"/>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Functional</a:t>
            </a:r>
          </a:p>
          <a:p>
            <a:pPr algn="ctr">
              <a:defRPr/>
            </a:pPr>
            <a:r>
              <a:rPr lang="en-GB" sz="1000" b="0" dirty="0">
                <a:cs typeface="Arial" charset="0"/>
              </a:rPr>
              <a:t>Simulation</a:t>
            </a:r>
          </a:p>
        </p:txBody>
      </p:sp>
      <p:sp>
        <p:nvSpPr>
          <p:cNvPr id="20" name="Rectangle 19">
            <a:extLst>
              <a:ext uri="{FF2B5EF4-FFF2-40B4-BE49-F238E27FC236}">
                <a16:creationId xmlns:a16="http://schemas.microsoft.com/office/drawing/2014/main" id="{D24CD60A-447C-4FB8-BBDB-45F06A0A0DCE}"/>
              </a:ext>
            </a:extLst>
          </p:cNvPr>
          <p:cNvSpPr/>
          <p:nvPr/>
        </p:nvSpPr>
        <p:spPr bwMode="auto">
          <a:xfrm>
            <a:off x="5763548" y="2930525"/>
            <a:ext cx="1216609" cy="463550"/>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Software</a:t>
            </a:r>
          </a:p>
          <a:p>
            <a:pPr algn="ctr">
              <a:defRPr/>
            </a:pPr>
            <a:r>
              <a:rPr lang="en-GB" sz="1000" b="0" dirty="0">
                <a:cs typeface="Arial" charset="0"/>
              </a:rPr>
              <a:t>Simulation</a:t>
            </a:r>
          </a:p>
        </p:txBody>
      </p:sp>
      <p:sp>
        <p:nvSpPr>
          <p:cNvPr id="21" name="Rectangle 20">
            <a:extLst>
              <a:ext uri="{FF2B5EF4-FFF2-40B4-BE49-F238E27FC236}">
                <a16:creationId xmlns:a16="http://schemas.microsoft.com/office/drawing/2014/main" id="{F54EAE89-053C-4B46-86DE-964F9049CBF8}"/>
              </a:ext>
            </a:extLst>
          </p:cNvPr>
          <p:cNvSpPr/>
          <p:nvPr/>
        </p:nvSpPr>
        <p:spPr bwMode="auto">
          <a:xfrm>
            <a:off x="770166" y="3702051"/>
            <a:ext cx="1773074" cy="39687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Physical Optimization</a:t>
            </a:r>
          </a:p>
          <a:p>
            <a:pPr algn="ctr">
              <a:defRPr/>
            </a:pPr>
            <a:r>
              <a:rPr lang="en-GB" sz="1000" b="0" dirty="0">
                <a:cs typeface="Arial" charset="0"/>
              </a:rPr>
              <a:t>and Fabrication</a:t>
            </a:r>
          </a:p>
        </p:txBody>
      </p:sp>
      <p:sp>
        <p:nvSpPr>
          <p:cNvPr id="22" name="Rectangle 21">
            <a:extLst>
              <a:ext uri="{FF2B5EF4-FFF2-40B4-BE49-F238E27FC236}">
                <a16:creationId xmlns:a16="http://schemas.microsoft.com/office/drawing/2014/main" id="{DCD5D22A-025B-4BCB-A56D-B7BA5FDF37BB}"/>
              </a:ext>
            </a:extLst>
          </p:cNvPr>
          <p:cNvSpPr/>
          <p:nvPr/>
        </p:nvSpPr>
        <p:spPr bwMode="auto">
          <a:xfrm>
            <a:off x="5480026" y="3695700"/>
            <a:ext cx="2010048" cy="3952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Application Development</a:t>
            </a:r>
          </a:p>
          <a:p>
            <a:pPr algn="ctr">
              <a:defRPr/>
            </a:pPr>
            <a:r>
              <a:rPr lang="en-GB" sz="1000" b="0" dirty="0">
                <a:cs typeface="Arial" charset="0"/>
              </a:rPr>
              <a:t>and Test</a:t>
            </a:r>
          </a:p>
        </p:txBody>
      </p:sp>
      <p:sp>
        <p:nvSpPr>
          <p:cNvPr id="23" name="Rectangle 22">
            <a:extLst>
              <a:ext uri="{FF2B5EF4-FFF2-40B4-BE49-F238E27FC236}">
                <a16:creationId xmlns:a16="http://schemas.microsoft.com/office/drawing/2014/main" id="{C222CC81-B34C-479B-85FC-38DE59D4DA38}"/>
              </a:ext>
            </a:extLst>
          </p:cNvPr>
          <p:cNvSpPr/>
          <p:nvPr/>
        </p:nvSpPr>
        <p:spPr bwMode="auto">
          <a:xfrm>
            <a:off x="3292247" y="3724275"/>
            <a:ext cx="1413381" cy="3746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HW/SW</a:t>
            </a:r>
          </a:p>
          <a:p>
            <a:pPr algn="ctr">
              <a:defRPr/>
            </a:pPr>
            <a:r>
              <a:rPr lang="en-GB" sz="1000" b="0" dirty="0">
                <a:cs typeface="Arial" charset="0"/>
              </a:rPr>
              <a:t>Co-verification</a:t>
            </a:r>
          </a:p>
        </p:txBody>
      </p:sp>
      <p:sp>
        <p:nvSpPr>
          <p:cNvPr id="24" name="Rectangle 23">
            <a:extLst>
              <a:ext uri="{FF2B5EF4-FFF2-40B4-BE49-F238E27FC236}">
                <a16:creationId xmlns:a16="http://schemas.microsoft.com/office/drawing/2014/main" id="{BB123738-C31A-4843-8DCE-8205248D9767}"/>
              </a:ext>
            </a:extLst>
          </p:cNvPr>
          <p:cNvSpPr/>
          <p:nvPr/>
        </p:nvSpPr>
        <p:spPr bwMode="auto">
          <a:xfrm>
            <a:off x="3089126" y="4684713"/>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Volume Manufacture </a:t>
            </a:r>
          </a:p>
          <a:p>
            <a:pPr algn="ctr">
              <a:defRPr/>
            </a:pPr>
            <a:r>
              <a:rPr lang="en-GB" sz="1000" b="0" dirty="0">
                <a:cs typeface="Arial" charset="0"/>
              </a:rPr>
              <a:t>and Ship</a:t>
            </a:r>
          </a:p>
        </p:txBody>
      </p:sp>
      <p:sp>
        <p:nvSpPr>
          <p:cNvPr id="25" name="Rectangle 24">
            <a:extLst>
              <a:ext uri="{FF2B5EF4-FFF2-40B4-BE49-F238E27FC236}">
                <a16:creationId xmlns:a16="http://schemas.microsoft.com/office/drawing/2014/main" id="{8C06D36F-62B9-4843-AC30-08A2E3E6E9D7}"/>
              </a:ext>
            </a:extLst>
          </p:cNvPr>
          <p:cNvSpPr/>
          <p:nvPr/>
        </p:nvSpPr>
        <p:spPr bwMode="auto">
          <a:xfrm>
            <a:off x="5985712" y="1030288"/>
            <a:ext cx="1165827" cy="411162"/>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26" name="Rectangle 25">
            <a:extLst>
              <a:ext uri="{FF2B5EF4-FFF2-40B4-BE49-F238E27FC236}">
                <a16:creationId xmlns:a16="http://schemas.microsoft.com/office/drawing/2014/main" id="{FCE0AF1F-6D13-4837-9EE4-7571ECD4CC67}"/>
              </a:ext>
            </a:extLst>
          </p:cNvPr>
          <p:cNvSpPr/>
          <p:nvPr/>
        </p:nvSpPr>
        <p:spPr bwMode="auto">
          <a:xfrm>
            <a:off x="5888383" y="1085851"/>
            <a:ext cx="1165827" cy="40957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27" name="Rectangle 26">
            <a:extLst>
              <a:ext uri="{FF2B5EF4-FFF2-40B4-BE49-F238E27FC236}">
                <a16:creationId xmlns:a16="http://schemas.microsoft.com/office/drawing/2014/main" id="{223CAEA7-ACB7-404B-99B0-6FB32708A6F5}"/>
              </a:ext>
            </a:extLst>
          </p:cNvPr>
          <p:cNvSpPr/>
          <p:nvPr/>
        </p:nvSpPr>
        <p:spPr bwMode="auto">
          <a:xfrm>
            <a:off x="5810096" y="1157289"/>
            <a:ext cx="1167944" cy="407987"/>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28" name="Rectangle 27">
            <a:extLst>
              <a:ext uri="{FF2B5EF4-FFF2-40B4-BE49-F238E27FC236}">
                <a16:creationId xmlns:a16="http://schemas.microsoft.com/office/drawing/2014/main" id="{9416CFE6-C2F3-47CC-BDCF-8B1439A4EBA4}"/>
              </a:ext>
            </a:extLst>
          </p:cNvPr>
          <p:cNvSpPr/>
          <p:nvPr/>
        </p:nvSpPr>
        <p:spPr bwMode="auto">
          <a:xfrm>
            <a:off x="5733927" y="1228725"/>
            <a:ext cx="1165828" cy="40798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Software </a:t>
            </a:r>
          </a:p>
          <a:p>
            <a:pPr algn="ctr">
              <a:defRPr/>
            </a:pPr>
            <a:r>
              <a:rPr lang="en-GB" sz="1000" dirty="0">
                <a:cs typeface="Arial" charset="0"/>
              </a:rPr>
              <a:t>D</a:t>
            </a:r>
            <a:r>
              <a:rPr lang="en-GB" sz="1000" b="0" dirty="0">
                <a:cs typeface="Arial" charset="0"/>
              </a:rPr>
              <a:t>rivers</a:t>
            </a:r>
          </a:p>
        </p:txBody>
      </p:sp>
      <p:sp>
        <p:nvSpPr>
          <p:cNvPr id="29" name="Down Arrow 59">
            <a:extLst>
              <a:ext uri="{FF2B5EF4-FFF2-40B4-BE49-F238E27FC236}">
                <a16:creationId xmlns:a16="http://schemas.microsoft.com/office/drawing/2014/main" id="{5734E3A0-120D-417E-973A-380E2277391C}"/>
              </a:ext>
            </a:extLst>
          </p:cNvPr>
          <p:cNvSpPr/>
          <p:nvPr/>
        </p:nvSpPr>
        <p:spPr bwMode="auto">
          <a:xfrm>
            <a:off x="1493784" y="2627313"/>
            <a:ext cx="327956"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0" name="Down Arrow 62">
            <a:extLst>
              <a:ext uri="{FF2B5EF4-FFF2-40B4-BE49-F238E27FC236}">
                <a16:creationId xmlns:a16="http://schemas.microsoft.com/office/drawing/2014/main" id="{5DD1B962-40FB-430F-A59B-979166991795}"/>
              </a:ext>
            </a:extLst>
          </p:cNvPr>
          <p:cNvSpPr/>
          <p:nvPr/>
        </p:nvSpPr>
        <p:spPr bwMode="auto">
          <a:xfrm>
            <a:off x="6152863" y="1695450"/>
            <a:ext cx="325839" cy="3762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1" name="Down Arrow 63">
            <a:extLst>
              <a:ext uri="{FF2B5EF4-FFF2-40B4-BE49-F238E27FC236}">
                <a16:creationId xmlns:a16="http://schemas.microsoft.com/office/drawing/2014/main" id="{FB128AB5-F27C-41DB-A8D9-7330EA8E3001}"/>
              </a:ext>
            </a:extLst>
          </p:cNvPr>
          <p:cNvSpPr/>
          <p:nvPr/>
        </p:nvSpPr>
        <p:spPr bwMode="auto">
          <a:xfrm>
            <a:off x="6188833" y="2627313"/>
            <a:ext cx="325839" cy="273050"/>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2" name="Down Arrow 66">
            <a:extLst>
              <a:ext uri="{FF2B5EF4-FFF2-40B4-BE49-F238E27FC236}">
                <a16:creationId xmlns:a16="http://schemas.microsoft.com/office/drawing/2014/main" id="{95CB006D-1089-4ACA-840B-448A0DC2E0C1}"/>
              </a:ext>
            </a:extLst>
          </p:cNvPr>
          <p:cNvSpPr/>
          <p:nvPr/>
        </p:nvSpPr>
        <p:spPr bwMode="auto">
          <a:xfrm rot="2700000">
            <a:off x="2749224" y="3339383"/>
            <a:ext cx="233363" cy="38719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3" name="Down Arrow 70">
            <a:extLst>
              <a:ext uri="{FF2B5EF4-FFF2-40B4-BE49-F238E27FC236}">
                <a16:creationId xmlns:a16="http://schemas.microsoft.com/office/drawing/2014/main" id="{DDCBFC4F-278F-4CC8-B893-7E4918D5C83E}"/>
              </a:ext>
            </a:extLst>
          </p:cNvPr>
          <p:cNvSpPr/>
          <p:nvPr/>
        </p:nvSpPr>
        <p:spPr bwMode="auto">
          <a:xfrm>
            <a:off x="3865641" y="414972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4" name="Down Arrow 71">
            <a:extLst>
              <a:ext uri="{FF2B5EF4-FFF2-40B4-BE49-F238E27FC236}">
                <a16:creationId xmlns:a16="http://schemas.microsoft.com/office/drawing/2014/main" id="{C4456E3A-4B23-41BC-BFC4-8D9D149282F3}"/>
              </a:ext>
            </a:extLst>
          </p:cNvPr>
          <p:cNvSpPr/>
          <p:nvPr/>
        </p:nvSpPr>
        <p:spPr bwMode="auto">
          <a:xfrm rot="16200000">
            <a:off x="2827247"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5" name="Down Arrow 72">
            <a:extLst>
              <a:ext uri="{FF2B5EF4-FFF2-40B4-BE49-F238E27FC236}">
                <a16:creationId xmlns:a16="http://schemas.microsoft.com/office/drawing/2014/main" id="{D5A40290-0353-4771-ADAB-333ABF2C9DE7}"/>
              </a:ext>
            </a:extLst>
          </p:cNvPr>
          <p:cNvSpPr/>
          <p:nvPr/>
        </p:nvSpPr>
        <p:spPr bwMode="auto">
          <a:xfrm rot="5400000">
            <a:off x="4930391" y="37169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6" name="Down Arrow 73">
            <a:extLst>
              <a:ext uri="{FF2B5EF4-FFF2-40B4-BE49-F238E27FC236}">
                <a16:creationId xmlns:a16="http://schemas.microsoft.com/office/drawing/2014/main" id="{730F7044-31CA-4E68-BB45-74E368BA7D50}"/>
              </a:ext>
            </a:extLst>
          </p:cNvPr>
          <p:cNvSpPr/>
          <p:nvPr/>
        </p:nvSpPr>
        <p:spPr bwMode="auto">
          <a:xfrm rot="5400000">
            <a:off x="5210741" y="2968702"/>
            <a:ext cx="231775" cy="387199"/>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7" name="Down Arrow 74">
            <a:extLst>
              <a:ext uri="{FF2B5EF4-FFF2-40B4-BE49-F238E27FC236}">
                <a16:creationId xmlns:a16="http://schemas.microsoft.com/office/drawing/2014/main" id="{62B43E13-C9A2-488F-BD5F-E8BAAAB9044B}"/>
              </a:ext>
            </a:extLst>
          </p:cNvPr>
          <p:cNvSpPr/>
          <p:nvPr/>
        </p:nvSpPr>
        <p:spPr bwMode="auto">
          <a:xfrm rot="16200000">
            <a:off x="2622009" y="2967644"/>
            <a:ext cx="231775" cy="389315"/>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8" name="Down Arrow 76">
            <a:extLst>
              <a:ext uri="{FF2B5EF4-FFF2-40B4-BE49-F238E27FC236}">
                <a16:creationId xmlns:a16="http://schemas.microsoft.com/office/drawing/2014/main" id="{9FD28097-7043-4AF9-920A-110DE62282F5}"/>
              </a:ext>
            </a:extLst>
          </p:cNvPr>
          <p:cNvSpPr/>
          <p:nvPr/>
        </p:nvSpPr>
        <p:spPr bwMode="auto">
          <a:xfrm rot="14220710">
            <a:off x="5133777" y="1496337"/>
            <a:ext cx="233362"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39" name="Down Arrow 77">
            <a:extLst>
              <a:ext uri="{FF2B5EF4-FFF2-40B4-BE49-F238E27FC236}">
                <a16:creationId xmlns:a16="http://schemas.microsoft.com/office/drawing/2014/main" id="{8A14BE4A-0BC5-40A9-BC92-1FFAA5A1D18E}"/>
              </a:ext>
            </a:extLst>
          </p:cNvPr>
          <p:cNvSpPr/>
          <p:nvPr/>
        </p:nvSpPr>
        <p:spPr bwMode="auto">
          <a:xfrm rot="7200000">
            <a:off x="2633647" y="1514594"/>
            <a:ext cx="231775" cy="603014"/>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40" name="Down Arrow 81">
            <a:extLst>
              <a:ext uri="{FF2B5EF4-FFF2-40B4-BE49-F238E27FC236}">
                <a16:creationId xmlns:a16="http://schemas.microsoft.com/office/drawing/2014/main" id="{50D563DC-523E-4126-BE63-6CDBEC73A1D0}"/>
              </a:ext>
            </a:extLst>
          </p:cNvPr>
          <p:cNvSpPr/>
          <p:nvPr/>
        </p:nvSpPr>
        <p:spPr bwMode="auto">
          <a:xfrm rot="18900000">
            <a:off x="5097060" y="3395664"/>
            <a:ext cx="325839" cy="274637"/>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41" name="TextBox 23">
            <a:extLst>
              <a:ext uri="{FF2B5EF4-FFF2-40B4-BE49-F238E27FC236}">
                <a16:creationId xmlns:a16="http://schemas.microsoft.com/office/drawing/2014/main" id="{5BE792EA-A860-4247-9A8A-CAA09B6CF218}"/>
              </a:ext>
            </a:extLst>
          </p:cNvPr>
          <p:cNvSpPr txBox="1">
            <a:spLocks noChangeArrowheads="1"/>
          </p:cNvSpPr>
          <p:nvPr/>
        </p:nvSpPr>
        <p:spPr bwMode="auto">
          <a:xfrm>
            <a:off x="9914826" y="1131888"/>
            <a:ext cx="144723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IP Vendors:</a:t>
            </a:r>
          </a:p>
          <a:p>
            <a:pPr eaLnBrk="1" hangingPunct="1"/>
            <a:r>
              <a:rPr lang="en-GB" sz="1200" b="0" dirty="0"/>
              <a:t>Core Design </a:t>
            </a:r>
          </a:p>
        </p:txBody>
      </p:sp>
      <p:sp>
        <p:nvSpPr>
          <p:cNvPr id="42" name="TextBox 23">
            <a:extLst>
              <a:ext uri="{FF2B5EF4-FFF2-40B4-BE49-F238E27FC236}">
                <a16:creationId xmlns:a16="http://schemas.microsoft.com/office/drawing/2014/main" id="{20D2F067-BFF3-40CF-BFC0-2D3D2FBACF8C}"/>
              </a:ext>
            </a:extLst>
          </p:cNvPr>
          <p:cNvSpPr txBox="1">
            <a:spLocks noChangeArrowheads="1"/>
          </p:cNvSpPr>
          <p:nvPr/>
        </p:nvSpPr>
        <p:spPr bwMode="auto">
          <a:xfrm>
            <a:off x="9902131" y="2762251"/>
            <a:ext cx="202062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Fabless Vendors: SoC Design</a:t>
            </a:r>
          </a:p>
        </p:txBody>
      </p:sp>
      <p:sp>
        <p:nvSpPr>
          <p:cNvPr id="43" name="TextBox 23">
            <a:extLst>
              <a:ext uri="{FF2B5EF4-FFF2-40B4-BE49-F238E27FC236}">
                <a16:creationId xmlns:a16="http://schemas.microsoft.com/office/drawing/2014/main" id="{51B7A040-1184-4549-AD65-401E820693FE}"/>
              </a:ext>
            </a:extLst>
          </p:cNvPr>
          <p:cNvSpPr txBox="1">
            <a:spLocks noChangeArrowheads="1"/>
          </p:cNvSpPr>
          <p:nvPr/>
        </p:nvSpPr>
        <p:spPr bwMode="auto">
          <a:xfrm>
            <a:off x="9914826" y="4495801"/>
            <a:ext cx="169055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Foundries: </a:t>
            </a:r>
          </a:p>
          <a:p>
            <a:pPr eaLnBrk="1" hangingPunct="1"/>
            <a:r>
              <a:rPr lang="en-GB" sz="1200" b="0" dirty="0"/>
              <a:t>Chip Fabrication</a:t>
            </a:r>
          </a:p>
        </p:txBody>
      </p:sp>
      <p:cxnSp>
        <p:nvCxnSpPr>
          <p:cNvPr id="44" name="Straight Arrow Connector 43">
            <a:extLst>
              <a:ext uri="{FF2B5EF4-FFF2-40B4-BE49-F238E27FC236}">
                <a16:creationId xmlns:a16="http://schemas.microsoft.com/office/drawing/2014/main" id="{52E3DFF4-0C00-4236-9BDC-9001BAA5CD06}"/>
              </a:ext>
            </a:extLst>
          </p:cNvPr>
          <p:cNvCxnSpPr/>
          <p:nvPr/>
        </p:nvCxnSpPr>
        <p:spPr bwMode="auto">
          <a:xfrm flipH="1">
            <a:off x="8844211" y="914400"/>
            <a:ext cx="0" cy="933450"/>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5" name="Straight Arrow Connector 44">
            <a:extLst>
              <a:ext uri="{FF2B5EF4-FFF2-40B4-BE49-F238E27FC236}">
                <a16:creationId xmlns:a16="http://schemas.microsoft.com/office/drawing/2014/main" id="{94DA8A07-4C22-4A7B-B7A8-157253723D7F}"/>
              </a:ext>
            </a:extLst>
          </p:cNvPr>
          <p:cNvCxnSpPr/>
          <p:nvPr/>
        </p:nvCxnSpPr>
        <p:spPr bwMode="auto">
          <a:xfrm>
            <a:off x="8844211" y="1936751"/>
            <a:ext cx="0" cy="227806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cxnSp>
        <p:nvCxnSpPr>
          <p:cNvPr id="46" name="Straight Arrow Connector 45">
            <a:extLst>
              <a:ext uri="{FF2B5EF4-FFF2-40B4-BE49-F238E27FC236}">
                <a16:creationId xmlns:a16="http://schemas.microsoft.com/office/drawing/2014/main" id="{3718EAE4-090A-42AA-905D-E7761D9C17D4}"/>
              </a:ext>
            </a:extLst>
          </p:cNvPr>
          <p:cNvCxnSpPr/>
          <p:nvPr/>
        </p:nvCxnSpPr>
        <p:spPr bwMode="auto">
          <a:xfrm>
            <a:off x="8844211" y="4273551"/>
            <a:ext cx="0" cy="989013"/>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sp>
        <p:nvSpPr>
          <p:cNvPr id="47" name="Down Arrow 54">
            <a:extLst>
              <a:ext uri="{FF2B5EF4-FFF2-40B4-BE49-F238E27FC236}">
                <a16:creationId xmlns:a16="http://schemas.microsoft.com/office/drawing/2014/main" id="{0C56C077-FB4C-4FB7-A459-7020865639F1}"/>
              </a:ext>
            </a:extLst>
          </p:cNvPr>
          <p:cNvSpPr/>
          <p:nvPr/>
        </p:nvSpPr>
        <p:spPr bwMode="auto">
          <a:xfrm>
            <a:off x="3865641" y="5083175"/>
            <a:ext cx="325839" cy="477838"/>
          </a:xfrm>
          <a:prstGeom prst="down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000" b="0" dirty="0">
              <a:cs typeface="Arial" charset="0"/>
            </a:endParaRPr>
          </a:p>
        </p:txBody>
      </p:sp>
      <p:sp>
        <p:nvSpPr>
          <p:cNvPr id="48" name="Rectangle 47">
            <a:extLst>
              <a:ext uri="{FF2B5EF4-FFF2-40B4-BE49-F238E27FC236}">
                <a16:creationId xmlns:a16="http://schemas.microsoft.com/office/drawing/2014/main" id="{9025E2CB-8929-4B53-99A1-DD8E06265FDD}"/>
              </a:ext>
            </a:extLst>
          </p:cNvPr>
          <p:cNvSpPr/>
          <p:nvPr/>
        </p:nvSpPr>
        <p:spPr bwMode="auto">
          <a:xfrm>
            <a:off x="3089126" y="5691188"/>
            <a:ext cx="1855592" cy="31115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000" b="0" dirty="0">
                <a:cs typeface="Arial" charset="0"/>
              </a:rPr>
              <a:t>PCB Manufacture</a:t>
            </a:r>
          </a:p>
          <a:p>
            <a:pPr algn="ctr">
              <a:defRPr/>
            </a:pPr>
            <a:r>
              <a:rPr lang="en-GB" sz="1000" b="0" dirty="0">
                <a:cs typeface="Arial" charset="0"/>
              </a:rPr>
              <a:t>and Device Assembly</a:t>
            </a:r>
          </a:p>
        </p:txBody>
      </p:sp>
      <p:cxnSp>
        <p:nvCxnSpPr>
          <p:cNvPr id="49" name="Straight Arrow Connector 48">
            <a:extLst>
              <a:ext uri="{FF2B5EF4-FFF2-40B4-BE49-F238E27FC236}">
                <a16:creationId xmlns:a16="http://schemas.microsoft.com/office/drawing/2014/main" id="{8D7D4F8F-73F9-4C4D-A6F8-8CFC22B420D0}"/>
              </a:ext>
            </a:extLst>
          </p:cNvPr>
          <p:cNvCxnSpPr/>
          <p:nvPr/>
        </p:nvCxnSpPr>
        <p:spPr bwMode="auto">
          <a:xfrm>
            <a:off x="8844211" y="5278439"/>
            <a:ext cx="0" cy="1036637"/>
          </a:xfrm>
          <a:prstGeom prst="straightConnector1">
            <a:avLst/>
          </a:prstGeom>
          <a:noFill/>
          <a:ln w="19050" cap="flat" cmpd="sng" algn="ctr">
            <a:solidFill>
              <a:schemeClr val="bg1">
                <a:lumMod val="75000"/>
              </a:schemeClr>
            </a:solidFill>
            <a:prstDash val="solid"/>
            <a:round/>
            <a:headEnd type="none" w="med" len="med"/>
            <a:tailEnd type="triangle" w="lg" len="lg"/>
          </a:ln>
          <a:effectLst/>
        </p:spPr>
      </p:cxnSp>
      <p:pic>
        <p:nvPicPr>
          <p:cNvPr id="50" name="Picture 4">
            <a:extLst>
              <a:ext uri="{FF2B5EF4-FFF2-40B4-BE49-F238E27FC236}">
                <a16:creationId xmlns:a16="http://schemas.microsoft.com/office/drawing/2014/main" id="{91BE2EA2-B259-4C28-8737-168DAFA933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847"/>
          <a:stretch/>
        </p:blipFill>
        <p:spPr bwMode="auto">
          <a:xfrm>
            <a:off x="7960908" y="4480626"/>
            <a:ext cx="1766606" cy="553227"/>
          </a:xfrm>
          <a:prstGeom prst="rect">
            <a:avLst/>
          </a:prstGeom>
          <a:ln>
            <a:noFill/>
          </a:ln>
          <a:effectLst>
            <a:softEdge rad="381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47">
            <a:extLst>
              <a:ext uri="{FF2B5EF4-FFF2-40B4-BE49-F238E27FC236}">
                <a16:creationId xmlns:a16="http://schemas.microsoft.com/office/drawing/2014/main" id="{0E3DDE5A-74A8-4999-9BB9-C43CD7611FA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1705" y="5408614"/>
            <a:ext cx="1804812" cy="62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TextBox 23">
            <a:extLst>
              <a:ext uri="{FF2B5EF4-FFF2-40B4-BE49-F238E27FC236}">
                <a16:creationId xmlns:a16="http://schemas.microsoft.com/office/drawing/2014/main" id="{4D43946F-5CD1-4795-BD7F-B6C27B9DC7F9}"/>
              </a:ext>
            </a:extLst>
          </p:cNvPr>
          <p:cNvSpPr txBox="1">
            <a:spLocks noChangeArrowheads="1"/>
          </p:cNvSpPr>
          <p:nvPr/>
        </p:nvSpPr>
        <p:spPr bwMode="auto">
          <a:xfrm>
            <a:off x="9914826" y="5535613"/>
            <a:ext cx="20079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dirty="0"/>
              <a:t>Device Vendors: </a:t>
            </a:r>
          </a:p>
          <a:p>
            <a:pPr eaLnBrk="1" hangingPunct="1"/>
            <a:r>
              <a:rPr lang="en-GB" sz="1200" b="0" dirty="0"/>
              <a:t>Final Products</a:t>
            </a:r>
          </a:p>
        </p:txBody>
      </p:sp>
      <p:pic>
        <p:nvPicPr>
          <p:cNvPr id="53" name="Picture 2">
            <a:extLst>
              <a:ext uri="{FF2B5EF4-FFF2-40B4-BE49-F238E27FC236}">
                <a16:creationId xmlns:a16="http://schemas.microsoft.com/office/drawing/2014/main" id="{2D6F886A-8F52-447B-ABAC-844C14F861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7606" b="27414"/>
          <a:stretch/>
        </p:blipFill>
        <p:spPr bwMode="auto">
          <a:xfrm>
            <a:off x="7960908" y="2749278"/>
            <a:ext cx="1749786" cy="587375"/>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 name="Picture 53">
            <a:extLst>
              <a:ext uri="{FF2B5EF4-FFF2-40B4-BE49-F238E27FC236}">
                <a16:creationId xmlns:a16="http://schemas.microsoft.com/office/drawing/2014/main" id="{2479DCD4-4F6D-486C-A15D-72EA238AC70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290" t="31500" r="6129" b="26555"/>
          <a:stretch/>
        </p:blipFill>
        <p:spPr bwMode="auto">
          <a:xfrm>
            <a:off x="7961905" y="1110738"/>
            <a:ext cx="1765609" cy="514469"/>
          </a:xfrm>
          <a:prstGeom prst="rect">
            <a:avLst/>
          </a:prstGeom>
          <a:ln>
            <a:noFill/>
          </a:ln>
          <a:effectLst>
            <a:softEdge rad="508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ectangle 54">
            <a:extLst>
              <a:ext uri="{FF2B5EF4-FFF2-40B4-BE49-F238E27FC236}">
                <a16:creationId xmlns:a16="http://schemas.microsoft.com/office/drawing/2014/main" id="{286E6E3A-9311-4A1E-939D-AE86EEEF5430}"/>
              </a:ext>
            </a:extLst>
          </p:cNvPr>
          <p:cNvSpPr/>
          <p:nvPr/>
        </p:nvSpPr>
        <p:spPr bwMode="auto">
          <a:xfrm>
            <a:off x="3171645" y="1957388"/>
            <a:ext cx="1748505" cy="622300"/>
          </a:xfrm>
          <a:prstGeom prst="rect">
            <a:avLst/>
          </a:prstGeom>
          <a:solidFill>
            <a:srgbClr val="FBE9E9"/>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eaLnBrk="1" hangingPunct="1"/>
            <a:r>
              <a:rPr lang="en-GB" sz="1000" b="0" dirty="0"/>
              <a:t>Architecture Design</a:t>
            </a:r>
          </a:p>
          <a:p>
            <a:pPr eaLnBrk="1" hangingPunct="1"/>
            <a:r>
              <a:rPr lang="en-GB" sz="1000" b="0" dirty="0"/>
              <a:t>HW/SW Partitioning</a:t>
            </a:r>
          </a:p>
        </p:txBody>
      </p:sp>
      <p:sp>
        <p:nvSpPr>
          <p:cNvPr id="56" name="Rectangle 55">
            <a:extLst>
              <a:ext uri="{FF2B5EF4-FFF2-40B4-BE49-F238E27FC236}">
                <a16:creationId xmlns:a16="http://schemas.microsoft.com/office/drawing/2014/main" id="{9C242F04-EA4B-4FA7-967E-8D2C88117838}"/>
              </a:ext>
            </a:extLst>
          </p:cNvPr>
          <p:cNvSpPr/>
          <p:nvPr/>
        </p:nvSpPr>
        <p:spPr bwMode="auto">
          <a:xfrm>
            <a:off x="2945659" y="5627798"/>
            <a:ext cx="2200474" cy="406290"/>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FF0000"/>
              </a:solidFill>
              <a:effectLst/>
              <a:latin typeface="Arial" charset="0"/>
              <a:ea typeface="MS PGothic" pitchFamily="34" charset="-128"/>
            </a:endParaRPr>
          </a:p>
        </p:txBody>
      </p:sp>
    </p:spTree>
    <p:extLst>
      <p:ext uri="{BB962C8B-B14F-4D97-AF65-F5344CB8AC3E}">
        <p14:creationId xmlns:p14="http://schemas.microsoft.com/office/powerpoint/2010/main" val="1970779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SoC Example: NVIDIA Tegra 2</a:t>
            </a:r>
            <a:endParaRPr lang="en-US" dirty="0"/>
          </a:p>
        </p:txBody>
      </p:sp>
      <p:graphicFrame>
        <p:nvGraphicFramePr>
          <p:cNvPr id="6" name="Content Placeholder 3">
            <a:extLst>
              <a:ext uri="{FF2B5EF4-FFF2-40B4-BE49-F238E27FC236}">
                <a16:creationId xmlns:a16="http://schemas.microsoft.com/office/drawing/2014/main" id="{419FD4CD-E9D3-4237-8356-F8EE316C99DB}"/>
              </a:ext>
            </a:extLst>
          </p:cNvPr>
          <p:cNvGraphicFramePr>
            <a:graphicFrameLocks noGrp="1"/>
          </p:cNvGraphicFramePr>
          <p:nvPr>
            <p:ph idx="1"/>
            <p:extLst>
              <p:ext uri="{D42A27DB-BD31-4B8C-83A1-F6EECF244321}">
                <p14:modId xmlns:p14="http://schemas.microsoft.com/office/powerpoint/2010/main" val="1624264689"/>
              </p:ext>
            </p:extLst>
          </p:nvPr>
        </p:nvGraphicFramePr>
        <p:xfrm>
          <a:off x="632638" y="974725"/>
          <a:ext cx="5537153" cy="5005391"/>
        </p:xfrm>
        <a:graphic>
          <a:graphicData uri="http://schemas.openxmlformats.org/drawingml/2006/table">
            <a:tbl>
              <a:tblPr firstRow="1" bandRow="1">
                <a:tableStyleId>{22838BEF-8BB2-4498-84A7-C5851F593DF1}</a:tableStyleId>
              </a:tblPr>
              <a:tblGrid>
                <a:gridCol w="1842896">
                  <a:extLst>
                    <a:ext uri="{9D8B030D-6E8A-4147-A177-3AD203B41FA5}">
                      <a16:colId xmlns:a16="http://schemas.microsoft.com/office/drawing/2014/main" val="20000"/>
                    </a:ext>
                  </a:extLst>
                </a:gridCol>
                <a:gridCol w="3694257">
                  <a:extLst>
                    <a:ext uri="{9D8B030D-6E8A-4147-A177-3AD203B41FA5}">
                      <a16:colId xmlns:a16="http://schemas.microsoft.com/office/drawing/2014/main" val="20001"/>
                    </a:ext>
                  </a:extLst>
                </a:gridCol>
              </a:tblGrid>
              <a:tr h="341476">
                <a:tc>
                  <a:txBody>
                    <a:bodyPr/>
                    <a:lstStyle/>
                    <a:p>
                      <a:r>
                        <a:rPr lang="en-GB" sz="1600" b="0" dirty="0"/>
                        <a:t>Designer</a:t>
                      </a:r>
                    </a:p>
                  </a:txBody>
                  <a:tcPr marL="121872" marR="121872" marT="45716" marB="45716"/>
                </a:tc>
                <a:tc>
                  <a:txBody>
                    <a:bodyPr/>
                    <a:lstStyle/>
                    <a:p>
                      <a:r>
                        <a:rPr lang="en-GB" sz="1600" b="0" dirty="0"/>
                        <a:t>NVIDIA</a:t>
                      </a:r>
                    </a:p>
                  </a:txBody>
                  <a:tcPr marL="121872" marR="121872" marT="45716" marB="45716"/>
                </a:tc>
                <a:extLst>
                  <a:ext uri="{0D108BD9-81ED-4DB2-BD59-A6C34878D82A}">
                    <a16:rowId xmlns:a16="http://schemas.microsoft.com/office/drawing/2014/main" val="10000"/>
                  </a:ext>
                </a:extLst>
              </a:tr>
              <a:tr h="341476">
                <a:tc>
                  <a:txBody>
                    <a:bodyPr/>
                    <a:lstStyle/>
                    <a:p>
                      <a:r>
                        <a:rPr lang="en-GB" sz="1600" b="0" dirty="0"/>
                        <a:t>Year</a:t>
                      </a:r>
                    </a:p>
                  </a:txBody>
                  <a:tcPr marL="121872" marR="121872" marT="45716" marB="45716"/>
                </a:tc>
                <a:tc>
                  <a:txBody>
                    <a:bodyPr/>
                    <a:lstStyle/>
                    <a:p>
                      <a:r>
                        <a:rPr lang="en-GB" sz="1600" b="0" dirty="0"/>
                        <a:t>2010</a:t>
                      </a:r>
                    </a:p>
                  </a:txBody>
                  <a:tcPr marL="121872" marR="121872" marT="45716" marB="45716"/>
                </a:tc>
                <a:extLst>
                  <a:ext uri="{0D108BD9-81ED-4DB2-BD59-A6C34878D82A}">
                    <a16:rowId xmlns:a16="http://schemas.microsoft.com/office/drawing/2014/main" val="10001"/>
                  </a:ext>
                </a:extLst>
              </a:tr>
              <a:tr h="579112">
                <a:tc>
                  <a:txBody>
                    <a:bodyPr/>
                    <a:lstStyle/>
                    <a:p>
                      <a:r>
                        <a:rPr lang="en-GB" sz="1600" b="0" dirty="0"/>
                        <a:t>Processor</a:t>
                      </a:r>
                    </a:p>
                  </a:txBody>
                  <a:tcPr marL="121872" marR="121872" marT="45716" marB="45716"/>
                </a:tc>
                <a:tc>
                  <a:txBody>
                    <a:bodyPr/>
                    <a:lstStyle/>
                    <a:p>
                      <a:r>
                        <a:rPr lang="en-GB" sz="1600" b="0" dirty="0"/>
                        <a:t>Arm Cortex-A9 </a:t>
                      </a:r>
                    </a:p>
                    <a:p>
                      <a:r>
                        <a:rPr lang="en-GB" sz="1600" b="0" dirty="0"/>
                        <a:t>(dual-core)</a:t>
                      </a:r>
                    </a:p>
                  </a:txBody>
                  <a:tcPr marL="121872" marR="121872" marT="45716" marB="45716"/>
                </a:tc>
                <a:extLst>
                  <a:ext uri="{0D108BD9-81ED-4DB2-BD59-A6C34878D82A}">
                    <a16:rowId xmlns:a16="http://schemas.microsoft.com/office/drawing/2014/main" val="10002"/>
                  </a:ext>
                </a:extLst>
              </a:tr>
              <a:tr h="341476">
                <a:tc>
                  <a:txBody>
                    <a:bodyPr/>
                    <a:lstStyle/>
                    <a:p>
                      <a:r>
                        <a:rPr lang="en-GB" sz="1600" dirty="0"/>
                        <a:t>Frequency</a:t>
                      </a:r>
                    </a:p>
                  </a:txBody>
                  <a:tcPr marL="121872" marR="121872" marT="45716" marB="45716"/>
                </a:tc>
                <a:tc>
                  <a:txBody>
                    <a:bodyPr/>
                    <a:lstStyle/>
                    <a:p>
                      <a:r>
                        <a:rPr lang="en-GB" sz="1600" dirty="0"/>
                        <a:t>Up to 1.2 GHz</a:t>
                      </a:r>
                    </a:p>
                  </a:txBody>
                  <a:tcPr marL="121872" marR="121872" marT="45716" marB="45716"/>
                </a:tc>
                <a:extLst>
                  <a:ext uri="{0D108BD9-81ED-4DB2-BD59-A6C34878D82A}">
                    <a16:rowId xmlns:a16="http://schemas.microsoft.com/office/drawing/2014/main" val="10003"/>
                  </a:ext>
                </a:extLst>
              </a:tr>
              <a:tr h="341476">
                <a:tc>
                  <a:txBody>
                    <a:bodyPr/>
                    <a:lstStyle/>
                    <a:p>
                      <a:r>
                        <a:rPr lang="en-GB" sz="1600" dirty="0"/>
                        <a:t>Memory </a:t>
                      </a:r>
                    </a:p>
                  </a:txBody>
                  <a:tcPr marL="121872" marR="121872" marT="45716" marB="45716"/>
                </a:tc>
                <a:tc>
                  <a:txBody>
                    <a:bodyPr/>
                    <a:lstStyle/>
                    <a:p>
                      <a:r>
                        <a:rPr lang="en-GB" sz="1600" dirty="0"/>
                        <a:t>1 GB 667 MHz LP-DDR2</a:t>
                      </a:r>
                    </a:p>
                  </a:txBody>
                  <a:tcPr marL="121872" marR="121872" marT="45716" marB="45716"/>
                </a:tc>
                <a:extLst>
                  <a:ext uri="{0D108BD9-81ED-4DB2-BD59-A6C34878D82A}">
                    <a16:rowId xmlns:a16="http://schemas.microsoft.com/office/drawing/2014/main" val="10004"/>
                  </a:ext>
                </a:extLst>
              </a:tr>
              <a:tr h="341476">
                <a:tc>
                  <a:txBody>
                    <a:bodyPr/>
                    <a:lstStyle/>
                    <a:p>
                      <a:r>
                        <a:rPr lang="en-GB" sz="1600" dirty="0"/>
                        <a:t>Graphics</a:t>
                      </a:r>
                    </a:p>
                  </a:txBody>
                  <a:tcPr marL="121872" marR="121872" marT="45716" marB="45716"/>
                </a:tc>
                <a:tc>
                  <a:txBody>
                    <a:bodyPr/>
                    <a:lstStyle/>
                    <a:p>
                      <a:r>
                        <a:rPr lang="en-GB" sz="1600" dirty="0"/>
                        <a:t>ULP GeForce</a:t>
                      </a:r>
                    </a:p>
                  </a:txBody>
                  <a:tcPr marL="121872" marR="121872" marT="45716" marB="45716"/>
                </a:tc>
                <a:extLst>
                  <a:ext uri="{0D108BD9-81ED-4DB2-BD59-A6C34878D82A}">
                    <a16:rowId xmlns:a16="http://schemas.microsoft.com/office/drawing/2014/main" val="10005"/>
                  </a:ext>
                </a:extLst>
              </a:tr>
              <a:tr h="341476">
                <a:tc>
                  <a:txBody>
                    <a:bodyPr/>
                    <a:lstStyle/>
                    <a:p>
                      <a:r>
                        <a:rPr lang="en-GB" sz="1600" dirty="0"/>
                        <a:t>Process</a:t>
                      </a:r>
                    </a:p>
                  </a:txBody>
                  <a:tcPr marL="121872" marR="121872" marT="45716" marB="45716"/>
                </a:tc>
                <a:tc>
                  <a:txBody>
                    <a:bodyPr/>
                    <a:lstStyle/>
                    <a:p>
                      <a:r>
                        <a:rPr lang="en-GB" sz="1600" dirty="0"/>
                        <a:t>40 nm</a:t>
                      </a:r>
                    </a:p>
                  </a:txBody>
                  <a:tcPr marL="121872" marR="121872" marT="45716" marB="45716"/>
                </a:tc>
                <a:extLst>
                  <a:ext uri="{0D108BD9-81ED-4DB2-BD59-A6C34878D82A}">
                    <a16:rowId xmlns:a16="http://schemas.microsoft.com/office/drawing/2014/main" val="10006"/>
                  </a:ext>
                </a:extLst>
              </a:tr>
              <a:tr h="579112">
                <a:tc>
                  <a:txBody>
                    <a:bodyPr/>
                    <a:lstStyle/>
                    <a:p>
                      <a:r>
                        <a:rPr lang="en-GB" sz="1600" dirty="0"/>
                        <a:t>Package</a:t>
                      </a:r>
                    </a:p>
                  </a:txBody>
                  <a:tcPr marL="121872" marR="121872" marT="45716" marB="45716"/>
                </a:tc>
                <a:tc>
                  <a:txBody>
                    <a:bodyPr/>
                    <a:lstStyle/>
                    <a:p>
                      <a:r>
                        <a:rPr lang="en-GB" sz="1600" dirty="0"/>
                        <a:t>12 × 12 mm (package on package)</a:t>
                      </a:r>
                    </a:p>
                  </a:txBody>
                  <a:tcPr marL="121872" marR="121872" marT="45716" marB="45716"/>
                </a:tc>
                <a:extLst>
                  <a:ext uri="{0D108BD9-81ED-4DB2-BD59-A6C34878D82A}">
                    <a16:rowId xmlns:a16="http://schemas.microsoft.com/office/drawing/2014/main" val="10007"/>
                  </a:ext>
                </a:extLst>
              </a:tr>
              <a:tr h="1798311">
                <a:tc>
                  <a:txBody>
                    <a:bodyPr/>
                    <a:lstStyle/>
                    <a:p>
                      <a:r>
                        <a:rPr lang="en-GB" sz="1600" dirty="0"/>
                        <a:t>Used in tablets</a:t>
                      </a:r>
                    </a:p>
                  </a:txBody>
                  <a:tcPr marL="121872" marR="121872" marT="45716" marB="45716"/>
                </a:tc>
                <a:tc>
                  <a:txBody>
                    <a:bodyPr/>
                    <a:lstStyle/>
                    <a:p>
                      <a:r>
                        <a:rPr lang="en-GB" sz="1600" dirty="0"/>
                        <a:t>Acer Iconia Tab A500</a:t>
                      </a:r>
                    </a:p>
                    <a:p>
                      <a:r>
                        <a:rPr lang="en-GB" sz="1600" dirty="0"/>
                        <a:t>Asus Eee Pad Transformer</a:t>
                      </a:r>
                    </a:p>
                    <a:p>
                      <a:r>
                        <a:rPr lang="en-GB" sz="1600" dirty="0"/>
                        <a:t>Motorola Xoom</a:t>
                      </a:r>
                    </a:p>
                    <a:p>
                      <a:r>
                        <a:rPr lang="en-GB" sz="1600" dirty="0"/>
                        <a:t>Motorola Xoom Family Edition</a:t>
                      </a:r>
                    </a:p>
                    <a:p>
                      <a:r>
                        <a:rPr lang="en-GB" sz="1600" dirty="0"/>
                        <a:t>Samsung Galaxy Tab 10.1</a:t>
                      </a:r>
                    </a:p>
                    <a:p>
                      <a:r>
                        <a:rPr lang="en-GB" sz="1600" dirty="0"/>
                        <a:t>Toshiba Thrive</a:t>
                      </a:r>
                    </a:p>
                  </a:txBody>
                  <a:tcPr marL="121872" marR="121872" marT="45716" marB="45716"/>
                </a:tc>
                <a:extLst>
                  <a:ext uri="{0D108BD9-81ED-4DB2-BD59-A6C34878D82A}">
                    <a16:rowId xmlns:a16="http://schemas.microsoft.com/office/drawing/2014/main" val="10008"/>
                  </a:ext>
                </a:extLst>
              </a:tr>
            </a:tbl>
          </a:graphicData>
        </a:graphic>
      </p:graphicFrame>
      <p:pic>
        <p:nvPicPr>
          <p:cNvPr id="2" name="Picture 1">
            <a:extLst>
              <a:ext uri="{FF2B5EF4-FFF2-40B4-BE49-F238E27FC236}">
                <a16:creationId xmlns:a16="http://schemas.microsoft.com/office/drawing/2014/main" id="{110450A1-CA58-446C-AE70-0992D59C553B}"/>
              </a:ext>
            </a:extLst>
          </p:cNvPr>
          <p:cNvPicPr>
            <a:picLocks noChangeAspect="1"/>
          </p:cNvPicPr>
          <p:nvPr/>
        </p:nvPicPr>
        <p:blipFill>
          <a:blip r:embed="rId3"/>
          <a:stretch>
            <a:fillRect/>
          </a:stretch>
        </p:blipFill>
        <p:spPr>
          <a:xfrm>
            <a:off x="6453468" y="1182148"/>
            <a:ext cx="4797968" cy="4797968"/>
          </a:xfrm>
          <a:prstGeom prst="rect">
            <a:avLst/>
          </a:prstGeom>
        </p:spPr>
      </p:pic>
    </p:spTree>
    <p:extLst>
      <p:ext uri="{BB962C8B-B14F-4D97-AF65-F5344CB8AC3E}">
        <p14:creationId xmlns:p14="http://schemas.microsoft.com/office/powerpoint/2010/main" val="385850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SoC Example: Apple SoC Families</a:t>
            </a:r>
            <a:endParaRPr lang="en-US" dirty="0"/>
          </a:p>
        </p:txBody>
      </p:sp>
      <p:graphicFrame>
        <p:nvGraphicFramePr>
          <p:cNvPr id="6" name="Content Placeholder 5">
            <a:extLst>
              <a:ext uri="{FF2B5EF4-FFF2-40B4-BE49-F238E27FC236}">
                <a16:creationId xmlns:a16="http://schemas.microsoft.com/office/drawing/2014/main" id="{2593AE13-D48A-4E50-AB15-7805FCD97EC4}"/>
              </a:ext>
            </a:extLst>
          </p:cNvPr>
          <p:cNvGraphicFramePr>
            <a:graphicFrameLocks noGrp="1"/>
          </p:cNvGraphicFramePr>
          <p:nvPr>
            <p:ph idx="1"/>
            <p:extLst>
              <p:ext uri="{D42A27DB-BD31-4B8C-83A1-F6EECF244321}">
                <p14:modId xmlns:p14="http://schemas.microsoft.com/office/powerpoint/2010/main" val="810846235"/>
              </p:ext>
            </p:extLst>
          </p:nvPr>
        </p:nvGraphicFramePr>
        <p:xfrm>
          <a:off x="569162" y="935674"/>
          <a:ext cx="11186445" cy="3915727"/>
        </p:xfrm>
        <a:graphic>
          <a:graphicData uri="http://schemas.openxmlformats.org/drawingml/2006/table">
            <a:tbl>
              <a:tblPr firstRow="1" bandRow="1">
                <a:tableStyleId>{22838BEF-8BB2-4498-84A7-C5851F593DF1}</a:tableStyleId>
              </a:tblPr>
              <a:tblGrid>
                <a:gridCol w="658026">
                  <a:extLst>
                    <a:ext uri="{9D8B030D-6E8A-4147-A177-3AD203B41FA5}">
                      <a16:colId xmlns:a16="http://schemas.microsoft.com/office/drawing/2014/main" val="20000"/>
                    </a:ext>
                  </a:extLst>
                </a:gridCol>
                <a:gridCol w="1261041">
                  <a:extLst>
                    <a:ext uri="{9D8B030D-6E8A-4147-A177-3AD203B41FA5}">
                      <a16:colId xmlns:a16="http://schemas.microsoft.com/office/drawing/2014/main" val="20001"/>
                    </a:ext>
                  </a:extLst>
                </a:gridCol>
                <a:gridCol w="1760379">
                  <a:extLst>
                    <a:ext uri="{9D8B030D-6E8A-4147-A177-3AD203B41FA5}">
                      <a16:colId xmlns:a16="http://schemas.microsoft.com/office/drawing/2014/main" val="20002"/>
                    </a:ext>
                  </a:extLst>
                </a:gridCol>
                <a:gridCol w="1277967">
                  <a:extLst>
                    <a:ext uri="{9D8B030D-6E8A-4147-A177-3AD203B41FA5}">
                      <a16:colId xmlns:a16="http://schemas.microsoft.com/office/drawing/2014/main" val="20003"/>
                    </a:ext>
                  </a:extLst>
                </a:gridCol>
                <a:gridCol w="1421844">
                  <a:extLst>
                    <a:ext uri="{9D8B030D-6E8A-4147-A177-3AD203B41FA5}">
                      <a16:colId xmlns:a16="http://schemas.microsoft.com/office/drawing/2014/main" val="20004"/>
                    </a:ext>
                  </a:extLst>
                </a:gridCol>
                <a:gridCol w="1455698">
                  <a:extLst>
                    <a:ext uri="{9D8B030D-6E8A-4147-A177-3AD203B41FA5}">
                      <a16:colId xmlns:a16="http://schemas.microsoft.com/office/drawing/2014/main" val="20005"/>
                    </a:ext>
                  </a:extLst>
                </a:gridCol>
                <a:gridCol w="1134090">
                  <a:extLst>
                    <a:ext uri="{9D8B030D-6E8A-4147-A177-3AD203B41FA5}">
                      <a16:colId xmlns:a16="http://schemas.microsoft.com/office/drawing/2014/main" val="20006"/>
                    </a:ext>
                  </a:extLst>
                </a:gridCol>
                <a:gridCol w="2217400">
                  <a:extLst>
                    <a:ext uri="{9D8B030D-6E8A-4147-A177-3AD203B41FA5}">
                      <a16:colId xmlns:a16="http://schemas.microsoft.com/office/drawing/2014/main" val="20007"/>
                    </a:ext>
                  </a:extLst>
                </a:gridCol>
              </a:tblGrid>
              <a:tr h="299942">
                <a:tc>
                  <a:txBody>
                    <a:bodyPr/>
                    <a:lstStyle/>
                    <a:p>
                      <a:pPr algn="l"/>
                      <a:r>
                        <a:rPr lang="en-GB" sz="1200" b="1" dirty="0"/>
                        <a:t>SoC</a:t>
                      </a:r>
                    </a:p>
                  </a:txBody>
                  <a:tcPr marL="121872" marR="121872" marT="45727" marB="45727"/>
                </a:tc>
                <a:tc>
                  <a:txBody>
                    <a:bodyPr/>
                    <a:lstStyle/>
                    <a:p>
                      <a:pPr algn="l"/>
                      <a:r>
                        <a:rPr lang="en-GB" sz="1200" b="1" dirty="0"/>
                        <a:t>Model</a:t>
                      </a:r>
                      <a:r>
                        <a:rPr lang="en-GB" sz="1200" b="1" baseline="0" dirty="0"/>
                        <a:t> No.</a:t>
                      </a:r>
                      <a:endParaRPr lang="en-GB" sz="1200" b="1" dirty="0"/>
                    </a:p>
                  </a:txBody>
                  <a:tcPr marL="121872" marR="121872" marT="45727" marB="45727"/>
                </a:tc>
                <a:tc>
                  <a:txBody>
                    <a:bodyPr/>
                    <a:lstStyle/>
                    <a:p>
                      <a:pPr algn="l"/>
                      <a:r>
                        <a:rPr lang="en-GB" sz="1200" b="1" dirty="0"/>
                        <a:t>CPU</a:t>
                      </a:r>
                    </a:p>
                  </a:txBody>
                  <a:tcPr marL="121872" marR="121872" marT="45727" marB="45727"/>
                </a:tc>
                <a:tc>
                  <a:txBody>
                    <a:bodyPr/>
                    <a:lstStyle/>
                    <a:p>
                      <a:pPr algn="l"/>
                      <a:r>
                        <a:rPr lang="en-GB" sz="1200" b="1" dirty="0"/>
                        <a:t>CPU ISA</a:t>
                      </a:r>
                    </a:p>
                  </a:txBody>
                  <a:tcPr marL="121872" marR="121872" marT="45727" marB="45727"/>
                </a:tc>
                <a:tc>
                  <a:txBody>
                    <a:bodyPr/>
                    <a:lstStyle/>
                    <a:p>
                      <a:pPr algn="l"/>
                      <a:r>
                        <a:rPr lang="en-GB" sz="1200" b="1" dirty="0"/>
                        <a:t>Technology</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t>Die size</a:t>
                      </a:r>
                    </a:p>
                  </a:txBody>
                  <a:tcPr marL="121872" marR="121872" marT="45727" marB="45727"/>
                </a:tc>
                <a:tc>
                  <a:txBody>
                    <a:bodyPr/>
                    <a:lstStyle/>
                    <a:p>
                      <a:pPr algn="l"/>
                      <a:r>
                        <a:rPr lang="en-GB" sz="1200" b="1" dirty="0"/>
                        <a:t>Date</a:t>
                      </a:r>
                    </a:p>
                  </a:txBody>
                  <a:tcPr marL="121872" marR="121872" marT="45727" marB="45727"/>
                </a:tc>
                <a:tc>
                  <a:txBody>
                    <a:bodyPr/>
                    <a:lstStyle/>
                    <a:p>
                      <a:pPr algn="l"/>
                      <a:r>
                        <a:rPr lang="en-GB" sz="1200" b="1" dirty="0"/>
                        <a:t>Devices</a:t>
                      </a:r>
                    </a:p>
                  </a:txBody>
                  <a:tcPr marL="121872" marR="121872" marT="45727" marB="45727"/>
                </a:tc>
                <a:extLst>
                  <a:ext uri="{0D108BD9-81ED-4DB2-BD59-A6C34878D82A}">
                    <a16:rowId xmlns:a16="http://schemas.microsoft.com/office/drawing/2014/main" val="10000"/>
                  </a:ext>
                </a:extLst>
              </a:tr>
              <a:tr h="441573">
                <a:tc>
                  <a:txBody>
                    <a:bodyPr/>
                    <a:lstStyle/>
                    <a:p>
                      <a:pPr algn="l"/>
                      <a:r>
                        <a:rPr lang="en-GB" sz="1200" b="0" dirty="0"/>
                        <a:t>N/A</a:t>
                      </a:r>
                    </a:p>
                  </a:txBody>
                  <a:tcPr marL="121872" marR="121872" marT="45727" marB="45727"/>
                </a:tc>
                <a:tc>
                  <a:txBody>
                    <a:bodyPr/>
                    <a:lstStyle/>
                    <a:p>
                      <a:pPr algn="l"/>
                      <a:r>
                        <a:rPr lang="en-GB" sz="1200" b="0" dirty="0"/>
                        <a:t>APL0098</a:t>
                      </a:r>
                    </a:p>
                  </a:txBody>
                  <a:tcPr marL="121872" marR="121872" marT="45727" marB="45727"/>
                </a:tc>
                <a:tc>
                  <a:txBody>
                    <a:bodyPr/>
                    <a:lstStyle/>
                    <a:p>
                      <a:pPr algn="l"/>
                      <a:r>
                        <a:rPr lang="en-GB" sz="1200" b="0" dirty="0"/>
                        <a:t>Arm11</a:t>
                      </a:r>
                    </a:p>
                  </a:txBody>
                  <a:tcPr marL="121872" marR="121872" marT="45727" marB="45727"/>
                </a:tc>
                <a:tc>
                  <a:txBody>
                    <a:bodyPr/>
                    <a:lstStyle/>
                    <a:p>
                      <a:pPr algn="l"/>
                      <a:r>
                        <a:rPr lang="en-GB" sz="1200" b="0" dirty="0"/>
                        <a:t>Armv6</a:t>
                      </a:r>
                    </a:p>
                  </a:txBody>
                  <a:tcPr marL="121872" marR="121872" marT="45727" marB="45727"/>
                </a:tc>
                <a:tc>
                  <a:txBody>
                    <a:bodyPr/>
                    <a:lstStyle/>
                    <a:p>
                      <a:pPr algn="l"/>
                      <a:r>
                        <a:rPr lang="en-GB" sz="1200" b="0" dirty="0"/>
                        <a:t>90 nm</a:t>
                      </a:r>
                    </a:p>
                  </a:txBody>
                  <a:tcPr marL="121872" marR="121872" marT="45727" marB="45727"/>
                </a:tc>
                <a:tc>
                  <a:txBody>
                    <a:bodyPr/>
                    <a:lstStyle/>
                    <a:p>
                      <a:pPr algn="l"/>
                      <a:r>
                        <a:rPr lang="en-GB" sz="1200" b="0" dirty="0"/>
                        <a:t>N/A</a:t>
                      </a:r>
                    </a:p>
                  </a:txBody>
                  <a:tcPr marL="121872" marR="121872" marT="45727" marB="45727"/>
                </a:tc>
                <a:tc>
                  <a:txBody>
                    <a:bodyPr/>
                    <a:lstStyle/>
                    <a:p>
                      <a:pPr algn="l"/>
                      <a:r>
                        <a:rPr lang="en-GB" sz="1200" b="0" dirty="0"/>
                        <a:t>6/2007</a:t>
                      </a:r>
                    </a:p>
                  </a:txBody>
                  <a:tcPr marL="121872" marR="121872" marT="45727" marB="45727"/>
                </a:tc>
                <a:tc>
                  <a:txBody>
                    <a:bodyPr/>
                    <a:lstStyle/>
                    <a:p>
                      <a:pPr algn="l"/>
                      <a:r>
                        <a:rPr lang="en-GB" sz="1200" b="0" dirty="0"/>
                        <a:t>iPhone</a:t>
                      </a:r>
                    </a:p>
                    <a:p>
                      <a:pPr algn="l"/>
                      <a:r>
                        <a:rPr lang="en-GB" sz="1200" b="0" dirty="0"/>
                        <a:t>iPod Touch (1st gen.)</a:t>
                      </a:r>
                    </a:p>
                  </a:txBody>
                  <a:tcPr marL="121872" marR="121872" marT="45727" marB="45727"/>
                </a:tc>
                <a:extLst>
                  <a:ext uri="{0D108BD9-81ED-4DB2-BD59-A6C34878D82A}">
                    <a16:rowId xmlns:a16="http://schemas.microsoft.com/office/drawing/2014/main" val="10001"/>
                  </a:ext>
                </a:extLst>
              </a:tr>
              <a:tr h="451899">
                <a:tc>
                  <a:txBody>
                    <a:bodyPr/>
                    <a:lstStyle/>
                    <a:p>
                      <a:pPr algn="l"/>
                      <a:r>
                        <a:rPr lang="en-GB" sz="1200" b="0" dirty="0"/>
                        <a:t>A4</a:t>
                      </a:r>
                    </a:p>
                  </a:txBody>
                  <a:tcPr marL="121872" marR="121872" marT="45727" marB="45727"/>
                </a:tc>
                <a:tc>
                  <a:txBody>
                    <a:bodyPr/>
                    <a:lstStyle/>
                    <a:p>
                      <a:pPr algn="l"/>
                      <a:r>
                        <a:rPr lang="en-GB" sz="1200" b="0" dirty="0"/>
                        <a:t>APL0398</a:t>
                      </a:r>
                    </a:p>
                  </a:txBody>
                  <a:tcPr marL="121872" marR="121872" marT="45727" marB="45727"/>
                </a:tc>
                <a:tc>
                  <a:txBody>
                    <a:bodyPr/>
                    <a:lstStyle/>
                    <a:p>
                      <a:pPr algn="l"/>
                      <a:r>
                        <a:rPr lang="en-GB" sz="1200" b="0" dirty="0"/>
                        <a:t>Arm</a:t>
                      </a:r>
                      <a:r>
                        <a:rPr lang="en-GB" sz="1200" b="0" baseline="0" dirty="0"/>
                        <a:t> Cortex-A8</a:t>
                      </a:r>
                      <a:endParaRPr lang="en-GB" sz="1200" b="0" dirty="0"/>
                    </a:p>
                  </a:txBody>
                  <a:tcPr marL="121872" marR="121872" marT="45727" marB="45727"/>
                </a:tc>
                <a:tc>
                  <a:txBody>
                    <a:bodyPr/>
                    <a:lstStyle/>
                    <a:p>
                      <a:pPr algn="l"/>
                      <a:r>
                        <a:rPr lang="en-GB" sz="1200" b="0" dirty="0"/>
                        <a:t>Armv7</a:t>
                      </a:r>
                    </a:p>
                  </a:txBody>
                  <a:tcPr marL="121872" marR="121872" marT="45727" marB="45727"/>
                </a:tc>
                <a:tc>
                  <a:txBody>
                    <a:bodyPr/>
                    <a:lstStyle/>
                    <a:p>
                      <a:pPr algn="l"/>
                      <a:r>
                        <a:rPr lang="en-GB" sz="1200" b="0" dirty="0"/>
                        <a:t>45 nm</a:t>
                      </a:r>
                    </a:p>
                  </a:txBody>
                  <a:tcPr marL="121872" marR="121872" marT="45727" marB="45727"/>
                </a:tc>
                <a:tc>
                  <a:txBody>
                    <a:bodyPr/>
                    <a:lstStyle/>
                    <a:p>
                      <a:pPr algn="l"/>
                      <a:r>
                        <a:rPr lang="en-GB" sz="1200" b="0" dirty="0"/>
                        <a:t>53.29 mm</a:t>
                      </a:r>
                      <a:r>
                        <a:rPr lang="en-GB" sz="1200" b="0" baseline="30000" dirty="0"/>
                        <a:t>2</a:t>
                      </a:r>
                      <a:endParaRPr lang="en-GB" sz="1200" b="0" dirty="0"/>
                    </a:p>
                  </a:txBody>
                  <a:tcPr marL="121872" marR="121872" marT="45727" marB="45727"/>
                </a:tc>
                <a:tc>
                  <a:txBody>
                    <a:bodyPr/>
                    <a:lstStyle/>
                    <a:p>
                      <a:pPr algn="l"/>
                      <a:r>
                        <a:rPr lang="en-GB" sz="1200" b="0" dirty="0"/>
                        <a:t>3/2010</a:t>
                      </a:r>
                    </a:p>
                  </a:txBody>
                  <a:tcPr marL="121872" marR="121872" marT="45727" marB="45727"/>
                </a:tc>
                <a:tc>
                  <a:txBody>
                    <a:bodyPr/>
                    <a:lstStyle/>
                    <a:p>
                      <a:pPr algn="l"/>
                      <a:r>
                        <a:rPr lang="en-GB" sz="1200" b="0" dirty="0"/>
                        <a:t>iPad, iPhone 4, </a:t>
                      </a:r>
                    </a:p>
                    <a:p>
                      <a:pPr algn="l"/>
                      <a:r>
                        <a:rPr lang="en-GB" sz="1200" b="0" dirty="0"/>
                        <a:t>Apple TV (2nd gen.)</a:t>
                      </a:r>
                    </a:p>
                  </a:txBody>
                  <a:tcPr marL="121872" marR="121872" marT="45727" marB="45727"/>
                </a:tc>
                <a:extLst>
                  <a:ext uri="{0D108BD9-81ED-4DB2-BD59-A6C34878D82A}">
                    <a16:rowId xmlns:a16="http://schemas.microsoft.com/office/drawing/2014/main" val="10002"/>
                  </a:ext>
                </a:extLst>
              </a:tr>
              <a:tr h="347445">
                <a:tc rowSpan="3">
                  <a:txBody>
                    <a:bodyPr/>
                    <a:lstStyle/>
                    <a:p>
                      <a:pPr algn="l"/>
                      <a:r>
                        <a:rPr lang="en-GB" sz="1200" b="0" dirty="0"/>
                        <a:t>A5</a:t>
                      </a:r>
                    </a:p>
                  </a:txBody>
                  <a:tcPr marL="121872" marR="121872" marT="45727" marB="45727"/>
                </a:tc>
                <a:tc>
                  <a:txBody>
                    <a:bodyPr/>
                    <a:lstStyle/>
                    <a:p>
                      <a:pPr algn="l"/>
                      <a:r>
                        <a:rPr lang="en-GB" sz="1200" b="0" dirty="0"/>
                        <a:t>APL0498</a:t>
                      </a:r>
                    </a:p>
                  </a:txBody>
                  <a:tcPr marL="121872" marR="121872" marT="45727" marB="45727"/>
                </a:tc>
                <a:tc>
                  <a:txBody>
                    <a:bodyPr/>
                    <a:lstStyle/>
                    <a:p>
                      <a:pPr algn="l"/>
                      <a:r>
                        <a:rPr lang="en-GB" sz="1200" b="0" dirty="0"/>
                        <a:t>Arm Cortex-A9</a:t>
                      </a:r>
                    </a:p>
                  </a:txBody>
                  <a:tcPr marL="121872" marR="121872" marT="45727" marB="45727"/>
                </a:tc>
                <a:tc>
                  <a:txBody>
                    <a:bodyPr/>
                    <a:lstStyle/>
                    <a:p>
                      <a:pPr algn="l"/>
                      <a:r>
                        <a:rPr lang="en-GB" sz="1200" b="0" dirty="0"/>
                        <a:t>Armv7</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45 nm</a:t>
                      </a:r>
                    </a:p>
                  </a:txBody>
                  <a:tcPr marL="121872" marR="121872" marT="45727" marB="45727"/>
                </a:tc>
                <a:tc>
                  <a:txBody>
                    <a:bodyPr/>
                    <a:lstStyle/>
                    <a:p>
                      <a:pPr algn="l"/>
                      <a:r>
                        <a:rPr lang="en-GB" sz="1200" b="0" dirty="0"/>
                        <a:t>122.6 mm</a:t>
                      </a:r>
                      <a:r>
                        <a:rPr lang="en-GB" sz="1200" b="0" baseline="30000" dirty="0"/>
                        <a:t>2</a:t>
                      </a:r>
                      <a:endParaRPr lang="en-GB" sz="1200" b="0" dirty="0"/>
                    </a:p>
                  </a:txBody>
                  <a:tcPr marL="121872" marR="121872" marT="45727" marB="45727"/>
                </a:tc>
                <a:tc>
                  <a:txBody>
                    <a:bodyPr/>
                    <a:lstStyle/>
                    <a:p>
                      <a:pPr algn="l"/>
                      <a:r>
                        <a:rPr lang="en-GB" sz="1200" b="0" dirty="0"/>
                        <a:t>3/2011</a:t>
                      </a:r>
                    </a:p>
                  </a:txBody>
                  <a:tcPr marL="121872" marR="121872" marT="45727" marB="45727"/>
                </a:tc>
                <a:tc>
                  <a:txBody>
                    <a:bodyPr/>
                    <a:lstStyle/>
                    <a:p>
                      <a:pPr algn="l"/>
                      <a:r>
                        <a:rPr lang="en-GB" sz="1200" b="0" dirty="0"/>
                        <a:t>iPad 2, iPhone 4S</a:t>
                      </a:r>
                    </a:p>
                  </a:txBody>
                  <a:tcPr marL="121872" marR="121872" marT="45727" marB="45727"/>
                </a:tc>
                <a:extLst>
                  <a:ext uri="{0D108BD9-81ED-4DB2-BD59-A6C34878D82A}">
                    <a16:rowId xmlns:a16="http://schemas.microsoft.com/office/drawing/2014/main" val="10003"/>
                  </a:ext>
                </a:extLst>
              </a:tr>
              <a:tr h="331170">
                <a:tc vMerge="1">
                  <a:txBody>
                    <a:bodyPr/>
                    <a:lstStyle/>
                    <a:p>
                      <a:pPr algn="l"/>
                      <a:endParaRPr lang="en-GB" sz="1200" b="0" dirty="0"/>
                    </a:p>
                  </a:txBody>
                  <a:tcPr/>
                </a:tc>
                <a:tc>
                  <a:txBody>
                    <a:bodyPr/>
                    <a:lstStyle/>
                    <a:p>
                      <a:pPr algn="l"/>
                      <a:r>
                        <a:rPr lang="en-GB" sz="1200" b="0" dirty="0"/>
                        <a:t>APL2498</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Arm Cortex-A9</a:t>
                      </a:r>
                    </a:p>
                  </a:txBody>
                  <a:tcPr marL="121872" marR="121872" marT="45727" marB="45727"/>
                </a:tc>
                <a:tc>
                  <a:txBody>
                    <a:bodyPr/>
                    <a:lstStyle/>
                    <a:p>
                      <a:pPr algn="l"/>
                      <a:r>
                        <a:rPr lang="en-GB" sz="1200" b="0" dirty="0"/>
                        <a:t>Armv7</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32 nm</a:t>
                      </a:r>
                    </a:p>
                  </a:txBody>
                  <a:tcPr marL="121872" marR="121872" marT="45727" marB="45727"/>
                </a:tc>
                <a:tc>
                  <a:txBody>
                    <a:bodyPr/>
                    <a:lstStyle/>
                    <a:p>
                      <a:pPr algn="l"/>
                      <a:r>
                        <a:rPr lang="en-GB" sz="1200" b="0" dirty="0"/>
                        <a:t>71.1 mm</a:t>
                      </a:r>
                      <a:r>
                        <a:rPr lang="en-GB" sz="1200" b="0" baseline="30000" dirty="0"/>
                        <a:t>2</a:t>
                      </a:r>
                      <a:endParaRPr lang="en-GB" sz="1200" b="0" dirty="0"/>
                    </a:p>
                  </a:txBody>
                  <a:tcPr marL="121872" marR="121872" marT="45727" marB="45727"/>
                </a:tc>
                <a:tc>
                  <a:txBody>
                    <a:bodyPr/>
                    <a:lstStyle/>
                    <a:p>
                      <a:pPr algn="l"/>
                      <a:r>
                        <a:rPr lang="en-GB" sz="1200" b="0" dirty="0"/>
                        <a:t>3/2012</a:t>
                      </a:r>
                    </a:p>
                  </a:txBody>
                  <a:tcPr marL="121872" marR="121872" marT="45727" marB="45727"/>
                </a:tc>
                <a:tc>
                  <a:txBody>
                    <a:bodyPr/>
                    <a:lstStyle/>
                    <a:p>
                      <a:pPr algn="l"/>
                      <a:r>
                        <a:rPr lang="en-GB" sz="1200" b="0" dirty="0"/>
                        <a:t>Apple TV (3rd gen.)</a:t>
                      </a:r>
                    </a:p>
                  </a:txBody>
                  <a:tcPr marL="121872" marR="121872" marT="45727" marB="45727"/>
                </a:tc>
                <a:extLst>
                  <a:ext uri="{0D108BD9-81ED-4DB2-BD59-A6C34878D82A}">
                    <a16:rowId xmlns:a16="http://schemas.microsoft.com/office/drawing/2014/main" val="10004"/>
                  </a:ext>
                </a:extLst>
              </a:tr>
              <a:tr h="299942">
                <a:tc vMerge="1">
                  <a:txBody>
                    <a:bodyPr/>
                    <a:lstStyle/>
                    <a:p>
                      <a:pPr algn="l"/>
                      <a:endParaRPr lang="en-GB" sz="1200" b="0" dirty="0"/>
                    </a:p>
                  </a:txBody>
                  <a:tcPr/>
                </a:tc>
                <a:tc>
                  <a:txBody>
                    <a:bodyPr/>
                    <a:lstStyle/>
                    <a:p>
                      <a:pPr algn="l"/>
                      <a:r>
                        <a:rPr lang="en-GB" sz="1200" b="0" dirty="0"/>
                        <a:t>APL7498</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Arm Cortex-A9</a:t>
                      </a:r>
                    </a:p>
                  </a:txBody>
                  <a:tcPr marL="121872" marR="121872" marT="45727" marB="45727"/>
                </a:tc>
                <a:tc>
                  <a:txBody>
                    <a:bodyPr/>
                    <a:lstStyle/>
                    <a:p>
                      <a:pPr algn="l"/>
                      <a:r>
                        <a:rPr lang="en-GB" sz="1200" b="0" dirty="0"/>
                        <a:t>Armv7</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32 nm</a:t>
                      </a:r>
                    </a:p>
                  </a:txBody>
                  <a:tcPr marL="121872" marR="121872" marT="45727" marB="45727"/>
                </a:tc>
                <a:tc>
                  <a:txBody>
                    <a:bodyPr/>
                    <a:lstStyle/>
                    <a:p>
                      <a:pPr algn="l"/>
                      <a:r>
                        <a:rPr lang="en-GB" sz="1200" b="0" dirty="0"/>
                        <a:t>37.8 mm</a:t>
                      </a:r>
                      <a:r>
                        <a:rPr lang="en-GB" sz="1200" b="0" baseline="30000" dirty="0"/>
                        <a:t>2</a:t>
                      </a:r>
                      <a:endParaRPr lang="en-GB" sz="1200" b="0" dirty="0"/>
                    </a:p>
                  </a:txBody>
                  <a:tcPr marL="121872" marR="121872" marT="45727" marB="45727"/>
                </a:tc>
                <a:tc>
                  <a:txBody>
                    <a:bodyPr/>
                    <a:lstStyle/>
                    <a:p>
                      <a:pPr algn="l"/>
                      <a:r>
                        <a:rPr lang="en-GB" sz="1200" b="0" dirty="0"/>
                        <a:t>3/2013</a:t>
                      </a:r>
                    </a:p>
                  </a:txBody>
                  <a:tcPr marL="121872" marR="121872" marT="45727" marB="45727"/>
                </a:tc>
                <a:tc>
                  <a:txBody>
                    <a:bodyPr/>
                    <a:lstStyle/>
                    <a:p>
                      <a:pPr algn="l"/>
                      <a:r>
                        <a:rPr lang="en-GB" sz="1200" b="0" dirty="0"/>
                        <a:t>Apple TV 3</a:t>
                      </a:r>
                    </a:p>
                  </a:txBody>
                  <a:tcPr marL="121872" marR="121872" marT="45727" marB="45727"/>
                </a:tc>
                <a:extLst>
                  <a:ext uri="{0D108BD9-81ED-4DB2-BD59-A6C34878D82A}">
                    <a16:rowId xmlns:a16="http://schemas.microsoft.com/office/drawing/2014/main" val="10005"/>
                  </a:ext>
                </a:extLst>
              </a:tr>
              <a:tr h="299942">
                <a:tc>
                  <a:txBody>
                    <a:bodyPr/>
                    <a:lstStyle/>
                    <a:p>
                      <a:pPr algn="l"/>
                      <a:r>
                        <a:rPr lang="en-GB" sz="1200" b="0" dirty="0"/>
                        <a:t>A5X</a:t>
                      </a:r>
                    </a:p>
                  </a:txBody>
                  <a:tcPr marL="121872" marR="121872" marT="45727" marB="45727"/>
                </a:tc>
                <a:tc>
                  <a:txBody>
                    <a:bodyPr/>
                    <a:lstStyle/>
                    <a:p>
                      <a:pPr algn="l"/>
                      <a:r>
                        <a:rPr lang="en-GB" sz="1200" b="0" dirty="0"/>
                        <a:t>APL5498</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Arm Cortex-A9</a:t>
                      </a:r>
                    </a:p>
                  </a:txBody>
                  <a:tcPr marL="121872" marR="121872" marT="45727" marB="45727"/>
                </a:tc>
                <a:tc>
                  <a:txBody>
                    <a:bodyPr/>
                    <a:lstStyle/>
                    <a:p>
                      <a:pPr algn="l"/>
                      <a:r>
                        <a:rPr lang="en-GB" sz="1200" b="0" dirty="0"/>
                        <a:t>Armv7</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45 nm</a:t>
                      </a:r>
                    </a:p>
                  </a:txBody>
                  <a:tcPr marL="121872" marR="121872" marT="45727" marB="45727"/>
                </a:tc>
                <a:tc>
                  <a:txBody>
                    <a:bodyPr/>
                    <a:lstStyle/>
                    <a:p>
                      <a:pPr algn="l"/>
                      <a:r>
                        <a:rPr lang="en-GB" sz="1200" b="0" dirty="0"/>
                        <a:t>162.94 mm</a:t>
                      </a:r>
                      <a:r>
                        <a:rPr lang="en-GB" sz="1200" b="0" baseline="30000" dirty="0"/>
                        <a:t>2</a:t>
                      </a:r>
                      <a:endParaRPr lang="en-GB" sz="1200" b="0" dirty="0"/>
                    </a:p>
                  </a:txBody>
                  <a:tcPr marL="121872" marR="121872" marT="45727" marB="45727"/>
                </a:tc>
                <a:tc>
                  <a:txBody>
                    <a:bodyPr/>
                    <a:lstStyle/>
                    <a:p>
                      <a:pPr algn="l"/>
                      <a:r>
                        <a:rPr lang="en-GB" sz="1200" b="0" dirty="0"/>
                        <a:t>3/2012</a:t>
                      </a:r>
                    </a:p>
                  </a:txBody>
                  <a:tcPr marL="121872" marR="121872" marT="45727" marB="45727"/>
                </a:tc>
                <a:tc>
                  <a:txBody>
                    <a:bodyPr/>
                    <a:lstStyle/>
                    <a:p>
                      <a:pPr algn="l"/>
                      <a:r>
                        <a:rPr lang="en-GB" sz="1200" b="0" dirty="0"/>
                        <a:t>iPad (3rd gen.)</a:t>
                      </a:r>
                    </a:p>
                  </a:txBody>
                  <a:tcPr marL="121872" marR="121872" marT="45727" marB="45727"/>
                </a:tc>
                <a:extLst>
                  <a:ext uri="{0D108BD9-81ED-4DB2-BD59-A6C34878D82A}">
                    <a16:rowId xmlns:a16="http://schemas.microsoft.com/office/drawing/2014/main" val="10006"/>
                  </a:ext>
                </a:extLst>
              </a:tr>
              <a:tr h="299942">
                <a:tc>
                  <a:txBody>
                    <a:bodyPr/>
                    <a:lstStyle/>
                    <a:p>
                      <a:pPr algn="l"/>
                      <a:r>
                        <a:rPr lang="en-GB" sz="1200" b="0" dirty="0"/>
                        <a:t>A6</a:t>
                      </a:r>
                    </a:p>
                  </a:txBody>
                  <a:tcPr marL="121872" marR="121872" marT="45727" marB="45727"/>
                </a:tc>
                <a:tc>
                  <a:txBody>
                    <a:bodyPr/>
                    <a:lstStyle/>
                    <a:p>
                      <a:pPr algn="l"/>
                      <a:r>
                        <a:rPr lang="en-GB" sz="1200" b="0" dirty="0"/>
                        <a:t>APL0598</a:t>
                      </a:r>
                    </a:p>
                  </a:txBody>
                  <a:tcPr marL="121872" marR="121872" marT="45727" marB="45727"/>
                </a:tc>
                <a:tc>
                  <a:txBody>
                    <a:bodyPr/>
                    <a:lstStyle/>
                    <a:p>
                      <a:pPr algn="l"/>
                      <a:r>
                        <a:rPr lang="en-GB" sz="1200" b="0" dirty="0"/>
                        <a:t>Swift</a:t>
                      </a:r>
                    </a:p>
                  </a:txBody>
                  <a:tcPr marL="121872" marR="121872" marT="45727" marB="45727"/>
                </a:tc>
                <a:tc>
                  <a:txBody>
                    <a:bodyPr/>
                    <a:lstStyle/>
                    <a:p>
                      <a:pPr algn="l"/>
                      <a:r>
                        <a:rPr lang="en-GB" sz="1200" b="0" dirty="0"/>
                        <a:t>Armv7s</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32 nm</a:t>
                      </a:r>
                    </a:p>
                  </a:txBody>
                  <a:tcPr marL="121872" marR="121872" marT="45727" marB="45727"/>
                </a:tc>
                <a:tc>
                  <a:txBody>
                    <a:bodyPr/>
                    <a:lstStyle/>
                    <a:p>
                      <a:pPr algn="l"/>
                      <a:r>
                        <a:rPr lang="en-GB" sz="1200" b="0" dirty="0"/>
                        <a:t>96.71 mm</a:t>
                      </a:r>
                      <a:r>
                        <a:rPr lang="en-GB" sz="1200" b="0" baseline="30000" dirty="0"/>
                        <a:t>2</a:t>
                      </a:r>
                      <a:endParaRPr lang="en-GB" sz="1200" b="0" dirty="0"/>
                    </a:p>
                  </a:txBody>
                  <a:tcPr marL="121872" marR="121872" marT="45727" marB="45727"/>
                </a:tc>
                <a:tc>
                  <a:txBody>
                    <a:bodyPr/>
                    <a:lstStyle/>
                    <a:p>
                      <a:pPr algn="l"/>
                      <a:r>
                        <a:rPr lang="en-GB" sz="1200" b="0" dirty="0"/>
                        <a:t>9/2012</a:t>
                      </a:r>
                    </a:p>
                  </a:txBody>
                  <a:tcPr marL="121872" marR="121872" marT="45727" marB="45727"/>
                </a:tc>
                <a:tc>
                  <a:txBody>
                    <a:bodyPr/>
                    <a:lstStyle/>
                    <a:p>
                      <a:pPr algn="l"/>
                      <a:r>
                        <a:rPr lang="en-GB" sz="1200" b="0" dirty="0"/>
                        <a:t>iPhone 5</a:t>
                      </a:r>
                    </a:p>
                  </a:txBody>
                  <a:tcPr marL="121872" marR="121872" marT="45727" marB="45727"/>
                </a:tc>
                <a:extLst>
                  <a:ext uri="{0D108BD9-81ED-4DB2-BD59-A6C34878D82A}">
                    <a16:rowId xmlns:a16="http://schemas.microsoft.com/office/drawing/2014/main" val="10007"/>
                  </a:ext>
                </a:extLst>
              </a:tr>
              <a:tr h="299942">
                <a:tc>
                  <a:txBody>
                    <a:bodyPr/>
                    <a:lstStyle/>
                    <a:p>
                      <a:pPr algn="l"/>
                      <a:r>
                        <a:rPr lang="en-GB" sz="1200" b="0" dirty="0"/>
                        <a:t>A6X</a:t>
                      </a:r>
                    </a:p>
                  </a:txBody>
                  <a:tcPr marL="121872" marR="121872" marT="45727" marB="45727"/>
                </a:tc>
                <a:tc>
                  <a:txBody>
                    <a:bodyPr/>
                    <a:lstStyle/>
                    <a:p>
                      <a:pPr algn="l"/>
                      <a:r>
                        <a:rPr lang="en-GB" sz="1200" b="0" dirty="0"/>
                        <a:t>APL5598</a:t>
                      </a:r>
                    </a:p>
                  </a:txBody>
                  <a:tcPr marL="121872" marR="121872" marT="45727" marB="45727"/>
                </a:tc>
                <a:tc>
                  <a:txBody>
                    <a:bodyPr/>
                    <a:lstStyle/>
                    <a:p>
                      <a:pPr algn="l"/>
                      <a:r>
                        <a:rPr lang="en-GB" sz="1200" b="0" dirty="0"/>
                        <a:t>Swift</a:t>
                      </a:r>
                    </a:p>
                  </a:txBody>
                  <a:tcPr marL="121872" marR="121872" marT="45727" marB="45727"/>
                </a:tc>
                <a:tc>
                  <a:txBody>
                    <a:bodyPr/>
                    <a:lstStyle/>
                    <a:p>
                      <a:pPr algn="l"/>
                      <a:r>
                        <a:rPr lang="en-GB" sz="1200" b="0" dirty="0"/>
                        <a:t>Armv7s</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32 nm</a:t>
                      </a:r>
                    </a:p>
                  </a:txBody>
                  <a:tcPr marL="121872" marR="121872" marT="45727" marB="45727"/>
                </a:tc>
                <a:tc>
                  <a:txBody>
                    <a:bodyPr/>
                    <a:lstStyle/>
                    <a:p>
                      <a:pPr algn="l"/>
                      <a:r>
                        <a:rPr lang="en-GB" sz="1200" b="0" dirty="0"/>
                        <a:t>123 mm</a:t>
                      </a:r>
                      <a:r>
                        <a:rPr lang="en-GB" sz="1200" b="0" baseline="30000" dirty="0"/>
                        <a:t>2</a:t>
                      </a:r>
                    </a:p>
                  </a:txBody>
                  <a:tcPr marL="121872" marR="121872" marT="45727" marB="45727"/>
                </a:tc>
                <a:tc>
                  <a:txBody>
                    <a:bodyPr/>
                    <a:lstStyle/>
                    <a:p>
                      <a:pPr algn="l"/>
                      <a:r>
                        <a:rPr lang="en-GB" sz="1200" b="0" dirty="0"/>
                        <a:t>10/2012</a:t>
                      </a:r>
                    </a:p>
                  </a:txBody>
                  <a:tcPr marL="121872" marR="121872" marT="45727" marB="45727"/>
                </a:tc>
                <a:tc>
                  <a:txBody>
                    <a:bodyPr/>
                    <a:lstStyle/>
                    <a:p>
                      <a:pPr algn="l"/>
                      <a:r>
                        <a:rPr lang="en-GB" sz="1200" b="0" dirty="0"/>
                        <a:t>iPad (4th gen.)</a:t>
                      </a:r>
                    </a:p>
                  </a:txBody>
                  <a:tcPr marL="121872" marR="121872" marT="45727" marB="45727"/>
                </a:tc>
                <a:extLst>
                  <a:ext uri="{0D108BD9-81ED-4DB2-BD59-A6C34878D82A}">
                    <a16:rowId xmlns:a16="http://schemas.microsoft.com/office/drawing/2014/main" val="10008"/>
                  </a:ext>
                </a:extLst>
              </a:tr>
              <a:tr h="441573">
                <a:tc rowSpan="2">
                  <a:txBody>
                    <a:bodyPr/>
                    <a:lstStyle/>
                    <a:p>
                      <a:pPr algn="l"/>
                      <a:r>
                        <a:rPr lang="en-GB" sz="1200" b="0" dirty="0"/>
                        <a:t>A7</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(64-bit)</a:t>
                      </a:r>
                    </a:p>
                    <a:p>
                      <a:pPr algn="l"/>
                      <a:endParaRPr lang="en-GB" sz="1200" b="0" dirty="0"/>
                    </a:p>
                  </a:txBody>
                  <a:tcPr marL="121872" marR="121872" marT="45727" marB="45727"/>
                </a:tc>
                <a:tc>
                  <a:txBody>
                    <a:bodyPr/>
                    <a:lstStyle/>
                    <a:p>
                      <a:pPr algn="l"/>
                      <a:r>
                        <a:rPr lang="en-GB" sz="1200" b="0" dirty="0"/>
                        <a:t>APL0698</a:t>
                      </a:r>
                    </a:p>
                  </a:txBody>
                  <a:tcPr marL="121872" marR="121872" marT="45727" marB="45727"/>
                </a:tc>
                <a:tc>
                  <a:txBody>
                    <a:bodyPr/>
                    <a:lstStyle/>
                    <a:p>
                      <a:pPr algn="l"/>
                      <a:r>
                        <a:rPr lang="en-GB" sz="1200" b="0" dirty="0"/>
                        <a:t>Cyclone</a:t>
                      </a:r>
                    </a:p>
                  </a:txBody>
                  <a:tcPr marL="121872" marR="121872" marT="45727" marB="45727"/>
                </a:tc>
                <a:tc>
                  <a:txBody>
                    <a:bodyPr/>
                    <a:lstStyle/>
                    <a:p>
                      <a:pPr algn="l"/>
                      <a:r>
                        <a:rPr lang="en-GB" sz="1200" b="0" dirty="0"/>
                        <a:t>Armv8-A</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28 nm</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102 mm</a:t>
                      </a:r>
                      <a:r>
                        <a:rPr lang="en-GB" sz="1200" b="0" baseline="30000" dirty="0"/>
                        <a:t>2</a:t>
                      </a:r>
                    </a:p>
                    <a:p>
                      <a:pPr algn="l"/>
                      <a:endParaRPr lang="en-GB" sz="1200" b="0" baseline="30000" dirty="0"/>
                    </a:p>
                  </a:txBody>
                  <a:tcPr marL="121872" marR="121872" marT="45727" marB="45727"/>
                </a:tc>
                <a:tc>
                  <a:txBody>
                    <a:bodyPr/>
                    <a:lstStyle/>
                    <a:p>
                      <a:pPr algn="l"/>
                      <a:r>
                        <a:rPr lang="en-GB" sz="1200" b="0" dirty="0"/>
                        <a:t>9/2013</a:t>
                      </a:r>
                    </a:p>
                  </a:txBody>
                  <a:tcPr marL="121872" marR="121872" marT="45727" marB="45727"/>
                </a:tc>
                <a:tc>
                  <a:txBody>
                    <a:bodyPr/>
                    <a:lstStyle/>
                    <a:p>
                      <a:pPr algn="l"/>
                      <a:r>
                        <a:rPr lang="en-GB" sz="1200" b="0" dirty="0"/>
                        <a:t>iPhone 5S,</a:t>
                      </a:r>
                      <a:r>
                        <a:rPr lang="en-GB" sz="1200" b="0" baseline="0" dirty="0"/>
                        <a:t> iPad mini (2nd gen.)</a:t>
                      </a:r>
                      <a:endParaRPr lang="en-GB" sz="1200" b="0" dirty="0"/>
                    </a:p>
                  </a:txBody>
                  <a:tcPr marL="121872" marR="121872" marT="45727" marB="45727"/>
                </a:tc>
                <a:extLst>
                  <a:ext uri="{0D108BD9-81ED-4DB2-BD59-A6C34878D82A}">
                    <a16:rowId xmlns:a16="http://schemas.microsoft.com/office/drawing/2014/main" val="10009"/>
                  </a:ext>
                </a:extLst>
              </a:tr>
              <a:tr h="267970">
                <a:tc vMerge="1">
                  <a:txBody>
                    <a:bodyPr/>
                    <a:lstStyle/>
                    <a:p>
                      <a:pPr algn="l"/>
                      <a:endParaRPr lang="en-GB" sz="1200" b="0" dirty="0"/>
                    </a:p>
                  </a:txBody>
                  <a:tcPr marT="45727" marB="45727"/>
                </a:tc>
                <a:tc>
                  <a:txBody>
                    <a:bodyPr/>
                    <a:lstStyle/>
                    <a:p>
                      <a:pPr algn="l"/>
                      <a:r>
                        <a:rPr lang="en-GB" sz="1200" b="0" dirty="0"/>
                        <a:t>APL5698</a:t>
                      </a:r>
                    </a:p>
                  </a:txBody>
                  <a:tcPr marL="121872" marR="121872" marT="45727" marB="45727"/>
                </a:tc>
                <a:tc>
                  <a:txBody>
                    <a:bodyPr/>
                    <a:lstStyle/>
                    <a:p>
                      <a:pPr algn="l"/>
                      <a:r>
                        <a:rPr lang="en-GB" sz="1200" b="0" dirty="0"/>
                        <a:t>Cyclone</a:t>
                      </a:r>
                    </a:p>
                  </a:txBody>
                  <a:tcPr marL="121872" marR="121872" marT="45727" marB="45727"/>
                </a:tc>
                <a:tc>
                  <a:txBody>
                    <a:bodyPr/>
                    <a:lstStyle/>
                    <a:p>
                      <a:pPr algn="l"/>
                      <a:r>
                        <a:rPr lang="en-GB" sz="1200" b="0" dirty="0"/>
                        <a:t>Armv8-A</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28 nm</a:t>
                      </a:r>
                    </a:p>
                  </a:txBody>
                  <a:tcPr marL="121872" marR="121872"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a:t>102 mm</a:t>
                      </a:r>
                      <a:r>
                        <a:rPr lang="en-GB" sz="1200" b="0" baseline="30000" dirty="0"/>
                        <a:t>2</a:t>
                      </a:r>
                    </a:p>
                  </a:txBody>
                  <a:tcPr marL="121872" marR="121872" marT="45727" marB="45727"/>
                </a:tc>
                <a:tc>
                  <a:txBody>
                    <a:bodyPr/>
                    <a:lstStyle/>
                    <a:p>
                      <a:pPr algn="l"/>
                      <a:r>
                        <a:rPr lang="en-GB" sz="1200" b="0" dirty="0"/>
                        <a:t>10/2013</a:t>
                      </a:r>
                    </a:p>
                  </a:txBody>
                  <a:tcPr marL="121872" marR="121872" marT="45727" marB="45727"/>
                </a:tc>
                <a:tc>
                  <a:txBody>
                    <a:bodyPr/>
                    <a:lstStyle/>
                    <a:p>
                      <a:pPr algn="l"/>
                      <a:r>
                        <a:rPr lang="en-GB" sz="1200" b="0" dirty="0"/>
                        <a:t>iPad Air</a:t>
                      </a:r>
                    </a:p>
                  </a:txBody>
                  <a:tcPr marL="121872" marR="121872" marT="45727" marB="45727"/>
                </a:tc>
                <a:extLst>
                  <a:ext uri="{0D108BD9-81ED-4DB2-BD59-A6C34878D82A}">
                    <a16:rowId xmlns:a16="http://schemas.microsoft.com/office/drawing/2014/main" val="10010"/>
                  </a:ext>
                </a:extLst>
              </a:tr>
            </a:tbl>
          </a:graphicData>
        </a:graphic>
      </p:graphicFrame>
      <p:pic>
        <p:nvPicPr>
          <p:cNvPr id="7" name="Picture 2">
            <a:extLst>
              <a:ext uri="{FF2B5EF4-FFF2-40B4-BE49-F238E27FC236}">
                <a16:creationId xmlns:a16="http://schemas.microsoft.com/office/drawing/2014/main" id="{FC672EF7-C43A-4ECB-8967-1939852BC5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23" y="5144303"/>
            <a:ext cx="1247394" cy="936616"/>
          </a:xfrm>
          <a:prstGeom prst="rect">
            <a:avLst/>
          </a:prstGeom>
          <a:ln>
            <a:noFill/>
          </a:ln>
          <a:effectLst>
            <a:softEdge rad="254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a:extLst>
              <a:ext uri="{FF2B5EF4-FFF2-40B4-BE49-F238E27FC236}">
                <a16:creationId xmlns:a16="http://schemas.microsoft.com/office/drawing/2014/main" id="{D5FA5ECB-FE53-433A-B0BD-091F9FC3336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1732" y="5126831"/>
            <a:ext cx="1247394" cy="936616"/>
          </a:xfrm>
          <a:prstGeom prst="rect">
            <a:avLst/>
          </a:prstGeom>
          <a:ln>
            <a:noFill/>
          </a:ln>
          <a:effectLst>
            <a:softEdge rad="254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a:extLst>
              <a:ext uri="{FF2B5EF4-FFF2-40B4-BE49-F238E27FC236}">
                <a16:creationId xmlns:a16="http://schemas.microsoft.com/office/drawing/2014/main" id="{86A17CAF-9228-4584-A7B3-EF83113C6E1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9397" y="5144303"/>
            <a:ext cx="1247394" cy="936616"/>
          </a:xfrm>
          <a:prstGeom prst="rect">
            <a:avLst/>
          </a:prstGeom>
          <a:ln>
            <a:noFill/>
          </a:ln>
          <a:effectLst>
            <a:softEdge rad="254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6">
            <a:extLst>
              <a:ext uri="{FF2B5EF4-FFF2-40B4-BE49-F238E27FC236}">
                <a16:creationId xmlns:a16="http://schemas.microsoft.com/office/drawing/2014/main" id="{F3EF3043-0A05-45E0-8EE7-91F650810527}"/>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7834" y="5144303"/>
            <a:ext cx="1247394" cy="936616"/>
          </a:xfrm>
          <a:prstGeom prst="rect">
            <a:avLst/>
          </a:prstGeom>
          <a:ln>
            <a:noFill/>
          </a:ln>
          <a:effectLst>
            <a:softEdge rad="254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7">
            <a:extLst>
              <a:ext uri="{FF2B5EF4-FFF2-40B4-BE49-F238E27FC236}">
                <a16:creationId xmlns:a16="http://schemas.microsoft.com/office/drawing/2014/main" id="{73F11488-D215-4F1C-9345-6F9AB2CD9482}"/>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73791" y="5144303"/>
            <a:ext cx="1247394" cy="936616"/>
          </a:xfrm>
          <a:prstGeom prst="rect">
            <a:avLst/>
          </a:prstGeom>
          <a:ln>
            <a:noFill/>
          </a:ln>
          <a:effectLst>
            <a:softEdge rad="254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a:extLst>
              <a:ext uri="{FF2B5EF4-FFF2-40B4-BE49-F238E27FC236}">
                <a16:creationId xmlns:a16="http://schemas.microsoft.com/office/drawing/2014/main" id="{A508FECE-9546-4ABA-A0B5-A48DF34C4F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62475" y="5144303"/>
            <a:ext cx="1211800" cy="919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a:extLst>
              <a:ext uri="{FF2B5EF4-FFF2-40B4-BE49-F238E27FC236}">
                <a16:creationId xmlns:a16="http://schemas.microsoft.com/office/drawing/2014/main" id="{4BA85F5C-7673-4FB9-82E6-FDE347DB42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29758" y="5144304"/>
            <a:ext cx="1151017" cy="936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5703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Course Summary</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852404" cy="4086225"/>
          </a:xfrm>
        </p:spPr>
        <p:txBody>
          <a:bodyPr wrap="square" numCol="1" anchor="t" anchorCtr="0" compatLnSpc="1">
            <a:prstTxWarp prst="textNoShape">
              <a:avLst/>
            </a:prstTxWarp>
          </a:bodyPr>
          <a:lstStyle/>
          <a:p>
            <a:r>
              <a:rPr lang="en-GB" dirty="0"/>
              <a:t>In the following modules, you will be:</a:t>
            </a:r>
            <a:endParaRPr lang="en-US" altLang="en-US" dirty="0">
              <a:ea typeface="ＭＳ Ｐゴシック" panose="020B0600070205080204" pitchFamily="34" charset="-128"/>
            </a:endParaRPr>
          </a:p>
          <a:p>
            <a:pPr lvl="1">
              <a:spcBef>
                <a:spcPts val="0"/>
              </a:spcBef>
            </a:pPr>
            <a:r>
              <a:rPr lang="en-GB" dirty="0"/>
              <a:t>Learning about Arm Cortex-M0 processor architecture and AMBA3 AHB bus protocol</a:t>
            </a:r>
          </a:p>
          <a:p>
            <a:pPr lvl="1">
              <a:spcBef>
                <a:spcPts val="0"/>
              </a:spcBef>
            </a:pPr>
            <a:r>
              <a:rPr lang="en-GB" dirty="0"/>
              <a:t>Implementing a basic Arm-based SoC using Cortex-M0 and AHB bus and prototype them onto an FPGA chip</a:t>
            </a:r>
          </a:p>
          <a:p>
            <a:pPr lvl="1">
              <a:spcBef>
                <a:spcPts val="0"/>
              </a:spcBef>
            </a:pPr>
            <a:r>
              <a:rPr lang="en-GB" dirty="0"/>
              <a:t>Developing your own hardware peripherals</a:t>
            </a:r>
          </a:p>
          <a:p>
            <a:pPr lvl="1">
              <a:spcBef>
                <a:spcPts val="0"/>
              </a:spcBef>
            </a:pPr>
            <a:r>
              <a:rPr lang="en-GB" dirty="0"/>
              <a:t>Developing software drivers for your physical IPs</a:t>
            </a:r>
          </a:p>
          <a:p>
            <a:pPr lvl="1">
              <a:spcBef>
                <a:spcPts val="0"/>
              </a:spcBef>
            </a:pPr>
            <a:r>
              <a:rPr lang="en-GB" dirty="0"/>
              <a:t>Demonstrating your SoC through a game application (the SNAKE game as shown in the picture on the right)</a:t>
            </a:r>
            <a:endParaRPr lang="en-US" altLang="en-US" dirty="0">
              <a:ea typeface="ＭＳ Ｐゴシック" panose="020B0600070205080204" pitchFamily="34" charset="-128"/>
            </a:endParaRPr>
          </a:p>
        </p:txBody>
      </p:sp>
      <p:pic>
        <p:nvPicPr>
          <p:cNvPr id="5" name="Picture 5" descr="C:\Users\seahon01\Desktop\image.jpeg">
            <a:extLst>
              <a:ext uri="{FF2B5EF4-FFF2-40B4-BE49-F238E27FC236}">
                <a16:creationId xmlns:a16="http://schemas.microsoft.com/office/drawing/2014/main" id="{B5041398-C8B9-4761-812C-DB70FA001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3807" y="934401"/>
            <a:ext cx="5277656" cy="527971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303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Useful Resources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173708"/>
            <a:ext cx="11180763" cy="4552406"/>
          </a:xfrm>
        </p:spPr>
        <p:txBody>
          <a:bodyPr wrap="square" numCol="1" anchor="t" anchorCtr="0" compatLnSpc="1">
            <a:prstTxWarp prst="textNoShape">
              <a:avLst/>
            </a:prstTxWarp>
          </a:bodyPr>
          <a:lstStyle/>
          <a:p>
            <a:r>
              <a:rPr lang="en-GB" dirty="0"/>
              <a:t>Throughout this course, if you want to dig deeper, you can consult the references </a:t>
            </a:r>
            <a:r>
              <a:rPr lang="en-GB"/>
              <a:t>below.</a:t>
            </a:r>
            <a:endParaRPr lang="en-GB" dirty="0"/>
          </a:p>
          <a:p>
            <a:pPr lvl="1"/>
            <a:r>
              <a:rPr lang="en-GB" dirty="0"/>
              <a:t>L.E.M. Brackenbury, Plana, L.A., and Pepper, J., 2010. “System-on-Chip Design and Implementation,”  </a:t>
            </a:r>
            <a:r>
              <a:rPr lang="en-GB" i="1" dirty="0"/>
              <a:t>IEEE Transactions on Education</a:t>
            </a:r>
            <a:r>
              <a:rPr lang="en-GB" dirty="0"/>
              <a:t> 53, no.2 (May).</a:t>
            </a:r>
          </a:p>
          <a:p>
            <a:pPr lvl="1"/>
            <a:r>
              <a:rPr lang="en-GB" dirty="0"/>
              <a:t>Steve Furber, </a:t>
            </a:r>
            <a:r>
              <a:rPr lang="en-GB" i="1" dirty="0"/>
              <a:t>Arm System-on-chip Architecture, </a:t>
            </a:r>
            <a:r>
              <a:rPr lang="en-GB" dirty="0"/>
              <a:t>(London: Addison Wesley, 2000).</a:t>
            </a:r>
            <a:endParaRPr lang="en-US" altLang="en-US" dirty="0">
              <a:ea typeface="ＭＳ Ｐゴシック" panose="020B0600070205080204" pitchFamily="34" charset="-128"/>
            </a:endParaRPr>
          </a:p>
          <a:p>
            <a:pPr lvl="1"/>
            <a:r>
              <a:rPr lang="en-GB" dirty="0"/>
              <a:t>Joseph Yiu, </a:t>
            </a:r>
            <a:r>
              <a:rPr lang="en-GB" i="1" dirty="0"/>
              <a:t>The Definitive Guide to the ARM Cortex-M0</a:t>
            </a:r>
            <a:r>
              <a:rPr lang="en-GB" dirty="0"/>
              <a:t>, (Amsterdam: Newnes, 2011).</a:t>
            </a:r>
            <a:endParaRPr lang="en-US" altLang="en-US" dirty="0">
              <a:ea typeface="ＭＳ Ｐゴシック" panose="020B0600070205080204" pitchFamily="34" charset="-128"/>
            </a:endParaRPr>
          </a:p>
          <a:p>
            <a:pPr lvl="1"/>
            <a:r>
              <a:rPr lang="en-GB" i="1" dirty="0"/>
              <a:t>Arm AMBA 3 AHB-</a:t>
            </a:r>
            <a:r>
              <a:rPr lang="en-GB" i="1" dirty="0" err="1"/>
              <a:t>Lite</a:t>
            </a:r>
            <a:r>
              <a:rPr lang="en-GB" i="1" dirty="0"/>
              <a:t> Protocol Specification</a:t>
            </a:r>
          </a:p>
          <a:p>
            <a:pPr lvl="1"/>
            <a:r>
              <a:rPr lang="en-GB" i="1" dirty="0"/>
              <a:t>Arm Cortex-M0 Devices Generic Users Guide</a:t>
            </a:r>
          </a:p>
          <a:p>
            <a:pPr lvl="1"/>
            <a:r>
              <a:rPr lang="en-GB" i="1" dirty="0"/>
              <a:t>Arm Cortex-M0 Technical Reference Manual</a:t>
            </a:r>
            <a:endParaRPr lang="en-US" altLang="en-US" i="1" dirty="0">
              <a:ea typeface="ＭＳ Ｐゴシック" panose="020B0600070205080204" pitchFamily="34" charset="-128"/>
            </a:endParaRPr>
          </a:p>
          <a:p>
            <a:pPr lvl="1"/>
            <a:r>
              <a:rPr lang="en-IN" altLang="en-US" i="1" dirty="0">
                <a:ea typeface="ＭＳ Ｐゴシック" panose="020B0600070205080204" pitchFamily="34" charset="-128"/>
              </a:rPr>
              <a:t>ARM v6-M Architecture Reference Manual</a:t>
            </a:r>
          </a:p>
          <a:p>
            <a:pPr lvl="1"/>
            <a:r>
              <a:rPr lang="en-IN" altLang="en-US" i="1" dirty="0">
                <a:ea typeface="ＭＳ Ｐゴシック" panose="020B0600070205080204" pitchFamily="34" charset="-128"/>
              </a:rPr>
              <a:t>Nexys3 Board Reference Manual</a:t>
            </a:r>
          </a:p>
          <a:p>
            <a:pPr lvl="1"/>
            <a:endParaRPr lang="en-US" altLang="en-US" dirty="0">
              <a:ea typeface="ＭＳ Ｐゴシック" panose="020B0600070205080204" pitchFamily="34" charset="-128"/>
            </a:endParaRPr>
          </a:p>
          <a:p>
            <a:pPr marL="231775" lvl="1" indent="0">
              <a:buNone/>
            </a:pP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491734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r>
              <a:rPr lang="en-IN" altLang="en-US" dirty="0">
                <a:ea typeface="ＭＳ Ｐゴシック" panose="020B0600070205080204" pitchFamily="34" charset="-128"/>
              </a:rPr>
              <a:t>Why the SoC Design Concept Developed</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044879" cy="4086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We are living in a post-PC era, with:</a:t>
            </a:r>
            <a:endParaRPr lang="en-US" altLang="en-US" dirty="0">
              <a:ea typeface="ＭＳ Ｐゴシック" panose="020B0600070205080204" pitchFamily="34" charset="-128"/>
            </a:endParaRPr>
          </a:p>
          <a:p>
            <a:pPr lvl="1"/>
            <a:r>
              <a:rPr lang="en-IN" altLang="en-US" dirty="0">
                <a:ea typeface="ＭＳ Ｐゴシック" panose="020B0600070205080204" pitchFamily="34" charset="-128"/>
              </a:rPr>
              <a:t>Smartphones and tablets</a:t>
            </a:r>
          </a:p>
          <a:p>
            <a:pPr lvl="1"/>
            <a:r>
              <a:rPr lang="en-IN" altLang="en-US" dirty="0">
                <a:ea typeface="ＭＳ Ｐゴシック" panose="020B0600070205080204" pitchFamily="34" charset="-128"/>
              </a:rPr>
              <a:t>The Internet of Things, wearable computing, and cyber-physical systems</a:t>
            </a:r>
          </a:p>
          <a:p>
            <a:pPr lvl="1"/>
            <a:r>
              <a:rPr lang="en-IN" altLang="en-US" dirty="0">
                <a:ea typeface="ＭＳ Ｐゴシック" panose="020B0600070205080204" pitchFamily="34" charset="-128"/>
              </a:rPr>
              <a:t>Industry 4.0</a:t>
            </a:r>
          </a:p>
          <a:p>
            <a:pPr>
              <a:buSzPct val="95000"/>
            </a:pPr>
            <a:r>
              <a:rPr lang="en-IN" dirty="0">
                <a:ea typeface="ＭＳ Ｐゴシック" panose="020B0600070205080204" pitchFamily="34" charset="-128"/>
              </a:rPr>
              <a:t>The silicon transistor is still at the heart of this revolution.</a:t>
            </a:r>
          </a:p>
          <a:p>
            <a:pPr>
              <a:buSzPct val="95000"/>
            </a:pPr>
            <a:r>
              <a:rPr lang="en-IN" dirty="0">
                <a:ea typeface="ＭＳ Ｐゴシック" panose="020B0600070205080204" pitchFamily="34" charset="-128"/>
              </a:rPr>
              <a:t>The primary metrics of silicon chips have changed: from clock-frequency to cost, form-factor, and power.</a:t>
            </a:r>
          </a:p>
          <a:p>
            <a:pPr>
              <a:buSzPct val="95000"/>
            </a:pPr>
            <a:r>
              <a:rPr lang="en-IN" dirty="0">
                <a:ea typeface="ＭＳ Ｐゴシック" panose="020B0600070205080204" pitchFamily="34" charset="-128"/>
              </a:rPr>
              <a:t>On-chip integration of functional hardware is now more important than ever.</a:t>
            </a:r>
          </a:p>
          <a:p>
            <a:pPr>
              <a:buSzPct val="95000"/>
            </a:pPr>
            <a:r>
              <a:rPr lang="en-IN" dirty="0">
                <a:ea typeface="ＭＳ Ｐゴシック" panose="020B0600070205080204" pitchFamily="34" charset="-128"/>
              </a:rPr>
              <a:t>How and why have we reached this point?</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105848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a:xfrm>
            <a:off x="492125" y="295275"/>
            <a:ext cx="11180763" cy="666750"/>
          </a:xfrm>
        </p:spPr>
        <p:txBody>
          <a:bodyPr/>
          <a:lstStyle/>
          <a:p>
            <a:pPr>
              <a:defRPr/>
            </a:pPr>
            <a:r>
              <a:rPr lang="en-GB" dirty="0"/>
              <a:t>Moore’s Law</a:t>
            </a:r>
            <a:endParaRPr lang="en-US" dirty="0"/>
          </a:p>
        </p:txBody>
      </p:sp>
      <p:grpSp>
        <p:nvGrpSpPr>
          <p:cNvPr id="5" name="Group 4">
            <a:extLst>
              <a:ext uri="{FF2B5EF4-FFF2-40B4-BE49-F238E27FC236}">
                <a16:creationId xmlns:a16="http://schemas.microsoft.com/office/drawing/2014/main" id="{73B2F3AF-55CE-41D3-9FB4-A37209F2B911}"/>
              </a:ext>
            </a:extLst>
          </p:cNvPr>
          <p:cNvGrpSpPr/>
          <p:nvPr/>
        </p:nvGrpSpPr>
        <p:grpSpPr>
          <a:xfrm>
            <a:off x="2633088" y="839294"/>
            <a:ext cx="6719400" cy="5599084"/>
            <a:chOff x="2633088" y="1095624"/>
            <a:chExt cx="6719400" cy="5090077"/>
          </a:xfrm>
        </p:grpSpPr>
        <p:sp>
          <p:nvSpPr>
            <p:cNvPr id="9" name="TextBox 8">
              <a:extLst>
                <a:ext uri="{FF2B5EF4-FFF2-40B4-BE49-F238E27FC236}">
                  <a16:creationId xmlns:a16="http://schemas.microsoft.com/office/drawing/2014/main" id="{976AD007-7278-4EF2-9856-D6EAF928F3CC}"/>
                </a:ext>
              </a:extLst>
            </p:cNvPr>
            <p:cNvSpPr txBox="1"/>
            <p:nvPr/>
          </p:nvSpPr>
          <p:spPr>
            <a:xfrm>
              <a:off x="4835363" y="5506828"/>
              <a:ext cx="3036887" cy="457200"/>
            </a:xfrm>
            <a:prstGeom prst="rect">
              <a:avLst/>
            </a:prstGeom>
          </p:spPr>
          <p:txBody>
            <a:bodyPr vert="horz" wrap="none" lIns="0" tIns="0" rIns="0" bIns="0" rtlCol="0" anchor="t">
              <a:normAutofit/>
            </a:bodyPr>
            <a:lstStyle/>
            <a:p>
              <a:r>
                <a:rPr lang="en-GB" dirty="0"/>
                <a:t>Prediction of Moore’s Law</a:t>
              </a:r>
              <a:r>
                <a:rPr lang="en-GB" baseline="60000" dirty="0"/>
                <a:t>(*)</a:t>
              </a:r>
            </a:p>
          </p:txBody>
        </p:sp>
        <p:sp>
          <p:nvSpPr>
            <p:cNvPr id="10" name="TextBox 9">
              <a:extLst>
                <a:ext uri="{FF2B5EF4-FFF2-40B4-BE49-F238E27FC236}">
                  <a16:creationId xmlns:a16="http://schemas.microsoft.com/office/drawing/2014/main" id="{243F5BBC-6E8F-4B06-AAE5-E4F5F5B9558B}"/>
                </a:ext>
              </a:extLst>
            </p:cNvPr>
            <p:cNvSpPr txBox="1"/>
            <p:nvPr/>
          </p:nvSpPr>
          <p:spPr>
            <a:xfrm>
              <a:off x="3355126" y="5880901"/>
              <a:ext cx="5997362" cy="304800"/>
            </a:xfrm>
            <a:prstGeom prst="rect">
              <a:avLst/>
            </a:prstGeom>
          </p:spPr>
          <p:txBody>
            <a:bodyPr vert="horz" wrap="square" lIns="0" tIns="0" rIns="0" bIns="0" rtlCol="0" anchor="t">
              <a:normAutofit/>
            </a:bodyPr>
            <a:lstStyle/>
            <a:p>
              <a:r>
                <a:rPr lang="en-GB" sz="1200" dirty="0"/>
                <a:t>(*) Data are based on international semiconductor technology road map (http://www.itrs.net/)</a:t>
              </a:r>
            </a:p>
          </p:txBody>
        </p:sp>
        <p:grpSp>
          <p:nvGrpSpPr>
            <p:cNvPr id="3" name="Group 2">
              <a:extLst>
                <a:ext uri="{FF2B5EF4-FFF2-40B4-BE49-F238E27FC236}">
                  <a16:creationId xmlns:a16="http://schemas.microsoft.com/office/drawing/2014/main" id="{9900247A-230B-488C-8215-BE0555732C67}"/>
                </a:ext>
              </a:extLst>
            </p:cNvPr>
            <p:cNvGrpSpPr/>
            <p:nvPr/>
          </p:nvGrpSpPr>
          <p:grpSpPr>
            <a:xfrm>
              <a:off x="2633088" y="1095624"/>
              <a:ext cx="6357168" cy="4329724"/>
              <a:chOff x="118488" y="1293002"/>
              <a:chExt cx="6357168" cy="4329724"/>
            </a:xfrm>
          </p:grpSpPr>
          <p:pic>
            <p:nvPicPr>
              <p:cNvPr id="8" name="Picture 2" descr="http://betanews.com/wp-content/uploads/2013/10/642px-Moores_law_1970-2011.png">
                <a:extLst>
                  <a:ext uri="{FF2B5EF4-FFF2-40B4-BE49-F238E27FC236}">
                    <a16:creationId xmlns:a16="http://schemas.microsoft.com/office/drawing/2014/main" id="{79643EA7-2CB6-485E-AE6A-E75752E0FD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970"/>
              <a:stretch/>
            </p:blipFill>
            <p:spPr bwMode="auto">
              <a:xfrm>
                <a:off x="118488" y="1475728"/>
                <a:ext cx="6357168" cy="41469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2E01A57-6F01-4CC4-92B4-D7DB0064D0DB}"/>
                  </a:ext>
                </a:extLst>
              </p:cNvPr>
              <p:cNvSpPr txBox="1"/>
              <p:nvPr/>
            </p:nvSpPr>
            <p:spPr>
              <a:xfrm>
                <a:off x="2637177" y="1293002"/>
                <a:ext cx="3445329"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2400" b="1" kern="1200" dirty="0">
                    <a:solidFill>
                      <a:schemeClr val="tx2"/>
                    </a:solidFill>
                    <a:latin typeface="+mn-lt"/>
                    <a:ea typeface="+mn-ea"/>
                    <a:cs typeface="+mn-cs"/>
                  </a:rPr>
                  <a:t>Moore’s Law</a:t>
                </a:r>
              </a:p>
            </p:txBody>
          </p:sp>
        </p:grpSp>
      </p:grpSp>
    </p:spTree>
    <p:extLst>
      <p:ext uri="{BB962C8B-B14F-4D97-AF65-F5344CB8AC3E}">
        <p14:creationId xmlns:p14="http://schemas.microsoft.com/office/powerpoint/2010/main" val="53221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Why Scaling?</a:t>
            </a:r>
            <a:endParaRPr lang="en-US" dirty="0"/>
          </a:p>
        </p:txBody>
      </p:sp>
      <p:pic>
        <p:nvPicPr>
          <p:cNvPr id="6" name="Picture 27">
            <a:extLst>
              <a:ext uri="{FF2B5EF4-FFF2-40B4-BE49-F238E27FC236}">
                <a16:creationId xmlns:a16="http://schemas.microsoft.com/office/drawing/2014/main" id="{8B8C854B-C057-4322-B4A6-FAEAAFF4BE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602" y="965200"/>
            <a:ext cx="8519349" cy="486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a:extLst>
              <a:ext uri="{FF2B5EF4-FFF2-40B4-BE49-F238E27FC236}">
                <a16:creationId xmlns:a16="http://schemas.microsoft.com/office/drawing/2014/main" id="{FC4DED95-01BF-4421-A944-E9A4C3B18130}"/>
              </a:ext>
            </a:extLst>
          </p:cNvPr>
          <p:cNvSpPr/>
          <p:nvPr/>
        </p:nvSpPr>
        <p:spPr>
          <a:xfrm>
            <a:off x="2689982" y="5967513"/>
            <a:ext cx="4920834" cy="369332"/>
          </a:xfrm>
          <a:prstGeom prst="rect">
            <a:avLst/>
          </a:prstGeom>
        </p:spPr>
        <p:txBody>
          <a:bodyPr wrap="none">
            <a:spAutoFit/>
          </a:bodyPr>
          <a:lstStyle/>
          <a:p>
            <a:r>
              <a:rPr lang="en-GB" dirty="0"/>
              <a:t>The virtuous circle of the semiconductor industry </a:t>
            </a:r>
          </a:p>
        </p:txBody>
      </p:sp>
    </p:spTree>
    <p:extLst>
      <p:ext uri="{BB962C8B-B14F-4D97-AF65-F5344CB8AC3E}">
        <p14:creationId xmlns:p14="http://schemas.microsoft.com/office/powerpoint/2010/main" val="17232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The Design Productivity Gap</a:t>
            </a:r>
            <a:endParaRPr lang="en-US" dirty="0"/>
          </a:p>
        </p:txBody>
      </p:sp>
      <p:graphicFrame>
        <p:nvGraphicFramePr>
          <p:cNvPr id="7" name="Object 3">
            <a:extLst>
              <a:ext uri="{FF2B5EF4-FFF2-40B4-BE49-F238E27FC236}">
                <a16:creationId xmlns:a16="http://schemas.microsoft.com/office/drawing/2014/main" id="{B8C9D866-2AB7-47A2-AECE-CC2305568F95}"/>
              </a:ext>
            </a:extLst>
          </p:cNvPr>
          <p:cNvGraphicFramePr>
            <a:graphicFrameLocks noChangeAspect="1"/>
          </p:cNvGraphicFramePr>
          <p:nvPr>
            <p:extLst>
              <p:ext uri="{D42A27DB-BD31-4B8C-83A1-F6EECF244321}">
                <p14:modId xmlns:p14="http://schemas.microsoft.com/office/powerpoint/2010/main" val="2033196453"/>
              </p:ext>
            </p:extLst>
          </p:nvPr>
        </p:nvGraphicFramePr>
        <p:xfrm>
          <a:off x="2162211" y="1095544"/>
          <a:ext cx="7392534" cy="4863138"/>
        </p:xfrm>
        <a:graphic>
          <a:graphicData uri="http://schemas.openxmlformats.org/presentationml/2006/ole">
            <mc:AlternateContent xmlns:mc="http://schemas.openxmlformats.org/markup-compatibility/2006">
              <mc:Choice xmlns:v="urn:schemas-microsoft-com:vml" Requires="v">
                <p:oleObj spid="_x0000_s1026" name="Chart" r:id="rId4" imgW="5009965" imgH="3524086" progId="Excel.Chart.8">
                  <p:embed/>
                </p:oleObj>
              </mc:Choice>
              <mc:Fallback>
                <p:oleObj name="Chart" r:id="rId4" imgW="5009965" imgH="3524086" progId="Excel.Chart.8">
                  <p:embed/>
                  <p:pic>
                    <p:nvPicPr>
                      <p:cNvPr id="7" name="Object 3">
                        <a:extLst>
                          <a:ext uri="{FF2B5EF4-FFF2-40B4-BE49-F238E27FC236}">
                            <a16:creationId xmlns:a16="http://schemas.microsoft.com/office/drawing/2014/main" id="{B8C9D866-2AB7-47A2-AECE-CC2305568F95}"/>
                          </a:ext>
                        </a:extLst>
                      </p:cNvPr>
                      <p:cNvPicPr>
                        <a:picLocks noChangeAspect="1" noChangeArrowheads="1"/>
                      </p:cNvPicPr>
                      <p:nvPr/>
                    </p:nvPicPr>
                    <p:blipFill>
                      <a:blip r:embed="rId5"/>
                      <a:srcRect/>
                      <a:stretch>
                        <a:fillRect/>
                      </a:stretch>
                    </p:blipFill>
                    <p:spPr bwMode="auto">
                      <a:xfrm>
                        <a:off x="2162211" y="1095544"/>
                        <a:ext cx="7392534" cy="4863138"/>
                      </a:xfrm>
                      <a:prstGeom prst="rect">
                        <a:avLst/>
                      </a:prstGeom>
                      <a:noFill/>
                      <a:ln>
                        <a:noFill/>
                      </a:ln>
                      <a:effectLst/>
                      <a:extLst/>
                    </p:spPr>
                  </p:pic>
                </p:oleObj>
              </mc:Fallback>
            </mc:AlternateContent>
          </a:graphicData>
        </a:graphic>
      </p:graphicFrame>
      <p:sp>
        <p:nvSpPr>
          <p:cNvPr id="8" name="Rectangle 4">
            <a:extLst>
              <a:ext uri="{FF2B5EF4-FFF2-40B4-BE49-F238E27FC236}">
                <a16:creationId xmlns:a16="http://schemas.microsoft.com/office/drawing/2014/main" id="{82A2C9EB-C78C-42A9-9BD6-24BD62497433}"/>
              </a:ext>
            </a:extLst>
          </p:cNvPr>
          <p:cNvSpPr>
            <a:spLocks noChangeArrowheads="1"/>
          </p:cNvSpPr>
          <p:nvPr/>
        </p:nvSpPr>
        <p:spPr bwMode="auto">
          <a:xfrm>
            <a:off x="-110379" y="1052512"/>
            <a:ext cx="454518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pPr marL="476250" lvl="1" indent="-285750" algn="just">
              <a:buClr>
                <a:schemeClr val="tx2"/>
              </a:buClr>
              <a:buSzPct val="70000"/>
              <a:buFont typeface="Wingdings" pitchFamily="2" charset="2"/>
              <a:buChar char="§"/>
            </a:pPr>
            <a:endParaRPr lang="en-GB" sz="1800" b="0" dirty="0">
              <a:latin typeface="+mn-lt"/>
              <a:ea typeface="Arial Unicode MS" pitchFamily="34" charset="-128"/>
              <a:cs typeface="Arial Unicode MS" pitchFamily="34" charset="-128"/>
            </a:endParaRPr>
          </a:p>
        </p:txBody>
      </p:sp>
      <p:sp>
        <p:nvSpPr>
          <p:cNvPr id="9" name="Rectangle 1">
            <a:extLst>
              <a:ext uri="{FF2B5EF4-FFF2-40B4-BE49-F238E27FC236}">
                <a16:creationId xmlns:a16="http://schemas.microsoft.com/office/drawing/2014/main" id="{998FE1D7-D1CE-4ED6-ACE5-C863C228BDA6}"/>
              </a:ext>
            </a:extLst>
          </p:cNvPr>
          <p:cNvSpPr>
            <a:spLocks noChangeArrowheads="1"/>
          </p:cNvSpPr>
          <p:nvPr/>
        </p:nvSpPr>
        <p:spPr bwMode="auto">
          <a:xfrm>
            <a:off x="2596951" y="6003925"/>
            <a:ext cx="6093619"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lnSpc>
                <a:spcPct val="90000"/>
              </a:lnSpc>
            </a:pPr>
            <a:r>
              <a:rPr lang="en-US" b="1" dirty="0">
                <a:solidFill>
                  <a:srgbClr val="800000"/>
                </a:solidFill>
              </a:rPr>
              <a:t>Complexity outpaces design productivity</a:t>
            </a:r>
          </a:p>
        </p:txBody>
      </p:sp>
    </p:spTree>
    <p:extLst>
      <p:ext uri="{BB962C8B-B14F-4D97-AF65-F5344CB8AC3E}">
        <p14:creationId xmlns:p14="http://schemas.microsoft.com/office/powerpoint/2010/main" val="77053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Bridging the Design Productivity Gap </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385888"/>
            <a:ext cx="11180763" cy="4340225"/>
          </a:xfrm>
        </p:spPr>
        <p:txBody>
          <a:bodyPr wrap="square" numCol="1" anchor="t" anchorCtr="0" compatLnSpc="1">
            <a:prstTxWarp prst="textNoShape">
              <a:avLst/>
            </a:prstTxWarp>
          </a:bodyPr>
          <a:lstStyle/>
          <a:p>
            <a:r>
              <a:rPr lang="en-IN" altLang="en-US" dirty="0">
                <a:ea typeface="ＭＳ Ｐゴシック" panose="020B0600070205080204" pitchFamily="34" charset="-128"/>
              </a:rPr>
              <a:t>Several strategies exist to reduce the design productivity gap, namely: </a:t>
            </a:r>
            <a:endParaRPr lang="en-US" altLang="en-US" dirty="0">
              <a:ea typeface="ＭＳ Ｐゴシック" panose="020B0600070205080204" pitchFamily="34" charset="-128"/>
            </a:endParaRPr>
          </a:p>
        </p:txBody>
      </p:sp>
      <p:graphicFrame>
        <p:nvGraphicFramePr>
          <p:cNvPr id="5" name="Diagram 4">
            <a:extLst>
              <a:ext uri="{FF2B5EF4-FFF2-40B4-BE49-F238E27FC236}">
                <a16:creationId xmlns:a16="http://schemas.microsoft.com/office/drawing/2014/main" id="{3CE87F65-D3D7-4DF3-BFAA-224660D40309}"/>
              </a:ext>
            </a:extLst>
          </p:cNvPr>
          <p:cNvGraphicFramePr/>
          <p:nvPr>
            <p:extLst>
              <p:ext uri="{D42A27DB-BD31-4B8C-83A1-F6EECF244321}">
                <p14:modId xmlns:p14="http://schemas.microsoft.com/office/powerpoint/2010/main" val="747807872"/>
              </p:ext>
            </p:extLst>
          </p:nvPr>
        </p:nvGraphicFramePr>
        <p:xfrm>
          <a:off x="1624965" y="1943100"/>
          <a:ext cx="812482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0309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What Is an SoC?</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GB" dirty="0"/>
              <a:t>An SoC is an integrated circuit that packages basic computing components into a single chip.</a:t>
            </a:r>
          </a:p>
          <a:p>
            <a:r>
              <a:rPr lang="en-GB" dirty="0"/>
              <a:t>An SoC has most of the components to power a computer.</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pic>
        <p:nvPicPr>
          <p:cNvPr id="6" name="Picture 2">
            <a:extLst>
              <a:ext uri="{FF2B5EF4-FFF2-40B4-BE49-F238E27FC236}">
                <a16:creationId xmlns:a16="http://schemas.microsoft.com/office/drawing/2014/main" id="{6CC70F9D-A3C4-4E38-9162-CE9ECCFC3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362" y="3327400"/>
            <a:ext cx="4081456" cy="191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21">
            <a:extLst>
              <a:ext uri="{FF2B5EF4-FFF2-40B4-BE49-F238E27FC236}">
                <a16:creationId xmlns:a16="http://schemas.microsoft.com/office/drawing/2014/main" id="{4216700D-531F-48CA-81C4-47B43122EBB5}"/>
              </a:ext>
            </a:extLst>
          </p:cNvPr>
          <p:cNvSpPr txBox="1">
            <a:spLocks noChangeArrowheads="1"/>
          </p:cNvSpPr>
          <p:nvPr/>
        </p:nvSpPr>
        <p:spPr bwMode="auto">
          <a:xfrm>
            <a:off x="7646646" y="6167439"/>
            <a:ext cx="4540592"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r" eaLnBrk="1" hangingPunct="1"/>
            <a:r>
              <a:rPr lang="en-GB" sz="700" b="0" dirty="0"/>
              <a:t>Picture source: http://thecustomizewindows.com/, http://www.adafruit.com/</a:t>
            </a:r>
          </a:p>
        </p:txBody>
      </p:sp>
      <p:pic>
        <p:nvPicPr>
          <p:cNvPr id="8" name="Picture 3">
            <a:extLst>
              <a:ext uri="{FF2B5EF4-FFF2-40B4-BE49-F238E27FC236}">
                <a16:creationId xmlns:a16="http://schemas.microsoft.com/office/drawing/2014/main" id="{B9379902-4B26-43D1-ACD3-7175A517B5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852" y="3230563"/>
            <a:ext cx="2856384" cy="2112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ight Arrow 22">
            <a:extLst>
              <a:ext uri="{FF2B5EF4-FFF2-40B4-BE49-F238E27FC236}">
                <a16:creationId xmlns:a16="http://schemas.microsoft.com/office/drawing/2014/main" id="{D09C687C-A668-488F-A81B-88D8F493D773}"/>
              </a:ext>
            </a:extLst>
          </p:cNvPr>
          <p:cNvSpPr/>
          <p:nvPr/>
        </p:nvSpPr>
        <p:spPr bwMode="auto">
          <a:xfrm>
            <a:off x="4661196" y="4108450"/>
            <a:ext cx="880189" cy="355600"/>
          </a:xfrm>
          <a:prstGeom prst="rightArrow">
            <a:avLst>
              <a:gd name="adj1" fmla="val 50000"/>
              <a:gd name="adj2" fmla="val 72834"/>
            </a:avLst>
          </a:prstGeom>
          <a:solidFill>
            <a:schemeClr val="accent2">
              <a:lumMod val="20000"/>
              <a:lumOff val="80000"/>
            </a:schemeClr>
          </a:solidFill>
          <a:ln w="12700" cap="flat" cmpd="sng" algn="ctr">
            <a:solidFill>
              <a:schemeClr val="accent2">
                <a:lumMod val="7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10" name="TextBox 23">
            <a:extLst>
              <a:ext uri="{FF2B5EF4-FFF2-40B4-BE49-F238E27FC236}">
                <a16:creationId xmlns:a16="http://schemas.microsoft.com/office/drawing/2014/main" id="{8D0C7B2E-F160-4A4E-BA5D-BE8F904E419F}"/>
              </a:ext>
            </a:extLst>
          </p:cNvPr>
          <p:cNvSpPr txBox="1">
            <a:spLocks noChangeArrowheads="1"/>
          </p:cNvSpPr>
          <p:nvPr/>
        </p:nvSpPr>
        <p:spPr bwMode="auto">
          <a:xfrm>
            <a:off x="1413381" y="5380038"/>
            <a:ext cx="26998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Motherboard of a PC</a:t>
            </a:r>
          </a:p>
        </p:txBody>
      </p:sp>
      <p:sp>
        <p:nvSpPr>
          <p:cNvPr id="11" name="TextBox 26">
            <a:extLst>
              <a:ext uri="{FF2B5EF4-FFF2-40B4-BE49-F238E27FC236}">
                <a16:creationId xmlns:a16="http://schemas.microsoft.com/office/drawing/2014/main" id="{519B577C-3458-476C-B0E7-86D91966C494}"/>
              </a:ext>
            </a:extLst>
          </p:cNvPr>
          <p:cNvSpPr txBox="1">
            <a:spLocks noChangeArrowheads="1"/>
          </p:cNvSpPr>
          <p:nvPr/>
        </p:nvSpPr>
        <p:spPr bwMode="auto">
          <a:xfrm>
            <a:off x="7553549" y="5380038"/>
            <a:ext cx="212853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dirty="0"/>
              <a:t>SoC</a:t>
            </a:r>
          </a:p>
        </p:txBody>
      </p:sp>
      <p:sp>
        <p:nvSpPr>
          <p:cNvPr id="12" name="Rectangular Callout 1">
            <a:extLst>
              <a:ext uri="{FF2B5EF4-FFF2-40B4-BE49-F238E27FC236}">
                <a16:creationId xmlns:a16="http://schemas.microsoft.com/office/drawing/2014/main" id="{5C7FA2A7-93AA-40D9-AD05-7298CB8B3E99}"/>
              </a:ext>
            </a:extLst>
          </p:cNvPr>
          <p:cNvSpPr/>
          <p:nvPr/>
        </p:nvSpPr>
        <p:spPr bwMode="auto">
          <a:xfrm>
            <a:off x="8890760" y="3646488"/>
            <a:ext cx="2871195" cy="1281112"/>
          </a:xfrm>
          <a:prstGeom prst="wedgeRectCallout">
            <a:avLst>
              <a:gd name="adj1" fmla="val -113949"/>
              <a:gd name="adj2" fmla="val -1194"/>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dirty="0"/>
          </a:p>
        </p:txBody>
      </p:sp>
      <p:sp>
        <p:nvSpPr>
          <p:cNvPr id="13" name="Rectangle 12">
            <a:extLst>
              <a:ext uri="{FF2B5EF4-FFF2-40B4-BE49-F238E27FC236}">
                <a16:creationId xmlns:a16="http://schemas.microsoft.com/office/drawing/2014/main" id="{D8100EE7-308A-4456-9D0A-31A3150B6136}"/>
              </a:ext>
            </a:extLst>
          </p:cNvPr>
          <p:cNvSpPr/>
          <p:nvPr/>
        </p:nvSpPr>
        <p:spPr bwMode="auto">
          <a:xfrm>
            <a:off x="9038869" y="3713163"/>
            <a:ext cx="2528429" cy="263525"/>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b="0" dirty="0"/>
              <a:t>Arm cores</a:t>
            </a:r>
          </a:p>
        </p:txBody>
      </p:sp>
      <p:sp>
        <p:nvSpPr>
          <p:cNvPr id="14" name="Rectangle 13">
            <a:extLst>
              <a:ext uri="{FF2B5EF4-FFF2-40B4-BE49-F238E27FC236}">
                <a16:creationId xmlns:a16="http://schemas.microsoft.com/office/drawing/2014/main" id="{935277EC-7023-45AF-808A-B5D4C6AC7719}"/>
              </a:ext>
            </a:extLst>
          </p:cNvPr>
          <p:cNvSpPr/>
          <p:nvPr/>
        </p:nvSpPr>
        <p:spPr bwMode="auto">
          <a:xfrm>
            <a:off x="9038869" y="4108451"/>
            <a:ext cx="2528429" cy="26352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b="0" dirty="0"/>
              <a:t>AMBA buses</a:t>
            </a:r>
          </a:p>
        </p:txBody>
      </p:sp>
      <p:sp>
        <p:nvSpPr>
          <p:cNvPr id="15" name="Rectangle 14">
            <a:extLst>
              <a:ext uri="{FF2B5EF4-FFF2-40B4-BE49-F238E27FC236}">
                <a16:creationId xmlns:a16="http://schemas.microsoft.com/office/drawing/2014/main" id="{597C0ADA-5A84-4115-A977-488DA4436E6C}"/>
              </a:ext>
            </a:extLst>
          </p:cNvPr>
          <p:cNvSpPr/>
          <p:nvPr/>
        </p:nvSpPr>
        <p:spPr bwMode="auto">
          <a:xfrm>
            <a:off x="9125619" y="4548189"/>
            <a:ext cx="2526313" cy="2635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endParaRPr lang="en-GB" sz="1200" b="0" dirty="0"/>
          </a:p>
        </p:txBody>
      </p:sp>
      <p:sp>
        <p:nvSpPr>
          <p:cNvPr id="16" name="Rectangle 15">
            <a:extLst>
              <a:ext uri="{FF2B5EF4-FFF2-40B4-BE49-F238E27FC236}">
                <a16:creationId xmlns:a16="http://schemas.microsoft.com/office/drawing/2014/main" id="{DD29AA66-98F3-4E49-9FD8-AD2E75776D49}"/>
              </a:ext>
            </a:extLst>
          </p:cNvPr>
          <p:cNvSpPr/>
          <p:nvPr/>
        </p:nvSpPr>
        <p:spPr bwMode="auto">
          <a:xfrm>
            <a:off x="9038869" y="4481514"/>
            <a:ext cx="2528429" cy="26352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a:defRPr/>
            </a:pPr>
            <a:r>
              <a:rPr lang="en-GB" sz="1200" b="0" dirty="0"/>
              <a:t>Physical IPs</a:t>
            </a:r>
          </a:p>
        </p:txBody>
      </p:sp>
    </p:spTree>
    <p:extLst>
      <p:ext uri="{BB962C8B-B14F-4D97-AF65-F5344CB8AC3E}">
        <p14:creationId xmlns:p14="http://schemas.microsoft.com/office/powerpoint/2010/main" val="626459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GB" dirty="0"/>
              <a:t>What Is Inside an SoC?</a:t>
            </a:r>
            <a:endParaRPr lang="en-US" dirty="0"/>
          </a:p>
        </p:txBody>
      </p:sp>
      <p:sp>
        <p:nvSpPr>
          <p:cNvPr id="8" name="Rectangle 7">
            <a:extLst>
              <a:ext uri="{FF2B5EF4-FFF2-40B4-BE49-F238E27FC236}">
                <a16:creationId xmlns:a16="http://schemas.microsoft.com/office/drawing/2014/main" id="{C7533033-595F-4506-A5B9-AB6A99B45C36}"/>
              </a:ext>
            </a:extLst>
          </p:cNvPr>
          <p:cNvSpPr/>
          <p:nvPr/>
        </p:nvSpPr>
        <p:spPr bwMode="auto">
          <a:xfrm>
            <a:off x="368157" y="1735138"/>
            <a:ext cx="10640558" cy="1644650"/>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a:defRPr/>
            </a:pPr>
            <a:endParaRPr lang="en-GB" sz="1200" b="0" dirty="0"/>
          </a:p>
        </p:txBody>
      </p:sp>
      <p:sp>
        <p:nvSpPr>
          <p:cNvPr id="9" name="Down Arrow 27">
            <a:extLst>
              <a:ext uri="{FF2B5EF4-FFF2-40B4-BE49-F238E27FC236}">
                <a16:creationId xmlns:a16="http://schemas.microsoft.com/office/drawing/2014/main" id="{81E09369-BB68-42C0-9039-897C4179244F}"/>
              </a:ext>
            </a:extLst>
          </p:cNvPr>
          <p:cNvSpPr/>
          <p:nvPr/>
        </p:nvSpPr>
        <p:spPr bwMode="auto">
          <a:xfrm rot="10800000">
            <a:off x="5602744" y="2252663"/>
            <a:ext cx="404125"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10" name="Rectangle 9">
            <a:extLst>
              <a:ext uri="{FF2B5EF4-FFF2-40B4-BE49-F238E27FC236}">
                <a16:creationId xmlns:a16="http://schemas.microsoft.com/office/drawing/2014/main" id="{C53EAA19-101D-4A42-9C98-6DA282D8272B}"/>
              </a:ext>
            </a:extLst>
          </p:cNvPr>
          <p:cNvSpPr/>
          <p:nvPr/>
        </p:nvSpPr>
        <p:spPr bwMode="auto">
          <a:xfrm>
            <a:off x="4656963" y="1782763"/>
            <a:ext cx="2185663" cy="46990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System Master</a:t>
            </a:r>
          </a:p>
          <a:p>
            <a:pPr algn="ctr">
              <a:defRPr/>
            </a:pPr>
            <a:r>
              <a:rPr lang="en-GB" sz="1200" b="0" dirty="0"/>
              <a:t>(Processor)</a:t>
            </a:r>
          </a:p>
        </p:txBody>
      </p:sp>
      <p:sp>
        <p:nvSpPr>
          <p:cNvPr id="11" name="Rectangle 10">
            <a:extLst>
              <a:ext uri="{FF2B5EF4-FFF2-40B4-BE49-F238E27FC236}">
                <a16:creationId xmlns:a16="http://schemas.microsoft.com/office/drawing/2014/main" id="{9A695B5A-18F5-431E-A9F4-4A9376A949C0}"/>
              </a:ext>
            </a:extLst>
          </p:cNvPr>
          <p:cNvSpPr/>
          <p:nvPr/>
        </p:nvSpPr>
        <p:spPr bwMode="auto">
          <a:xfrm>
            <a:off x="2511502" y="2906714"/>
            <a:ext cx="1349906" cy="4032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Data </a:t>
            </a:r>
          </a:p>
          <a:p>
            <a:pPr algn="ctr">
              <a:defRPr/>
            </a:pPr>
            <a:r>
              <a:rPr lang="en-GB" sz="1200" b="0" dirty="0"/>
              <a:t>Memory</a:t>
            </a:r>
          </a:p>
        </p:txBody>
      </p:sp>
      <p:sp>
        <p:nvSpPr>
          <p:cNvPr id="12" name="Rectangle 11">
            <a:extLst>
              <a:ext uri="{FF2B5EF4-FFF2-40B4-BE49-F238E27FC236}">
                <a16:creationId xmlns:a16="http://schemas.microsoft.com/office/drawing/2014/main" id="{A0CF067E-FD07-4151-8AA8-968AD05D764B}"/>
              </a:ext>
            </a:extLst>
          </p:cNvPr>
          <p:cNvSpPr/>
          <p:nvPr/>
        </p:nvSpPr>
        <p:spPr bwMode="auto">
          <a:xfrm>
            <a:off x="4229564" y="2906714"/>
            <a:ext cx="1349906" cy="4032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Timer</a:t>
            </a:r>
          </a:p>
        </p:txBody>
      </p:sp>
      <p:sp>
        <p:nvSpPr>
          <p:cNvPr id="13" name="Rectangle 12">
            <a:extLst>
              <a:ext uri="{FF2B5EF4-FFF2-40B4-BE49-F238E27FC236}">
                <a16:creationId xmlns:a16="http://schemas.microsoft.com/office/drawing/2014/main" id="{D44C6A69-AF72-4516-A3F5-DA6554178EED}"/>
              </a:ext>
            </a:extLst>
          </p:cNvPr>
          <p:cNvSpPr/>
          <p:nvPr/>
        </p:nvSpPr>
        <p:spPr bwMode="auto">
          <a:xfrm>
            <a:off x="6006870" y="2906714"/>
            <a:ext cx="1352022" cy="4032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DAC</a:t>
            </a:r>
          </a:p>
        </p:txBody>
      </p:sp>
      <p:sp>
        <p:nvSpPr>
          <p:cNvPr id="14" name="Rectangle 13">
            <a:extLst>
              <a:ext uri="{FF2B5EF4-FFF2-40B4-BE49-F238E27FC236}">
                <a16:creationId xmlns:a16="http://schemas.microsoft.com/office/drawing/2014/main" id="{2257A5D1-39B5-4695-B908-CD0C7B319DAC}"/>
              </a:ext>
            </a:extLst>
          </p:cNvPr>
          <p:cNvSpPr/>
          <p:nvPr/>
        </p:nvSpPr>
        <p:spPr bwMode="auto">
          <a:xfrm>
            <a:off x="7771480" y="2906714"/>
            <a:ext cx="1349906" cy="4032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GPIO</a:t>
            </a:r>
          </a:p>
        </p:txBody>
      </p:sp>
      <p:sp>
        <p:nvSpPr>
          <p:cNvPr id="15" name="Rectangle 14">
            <a:extLst>
              <a:ext uri="{FF2B5EF4-FFF2-40B4-BE49-F238E27FC236}">
                <a16:creationId xmlns:a16="http://schemas.microsoft.com/office/drawing/2014/main" id="{4946FB2C-5C7E-4BBA-BC01-F5F6155F5B36}"/>
              </a:ext>
            </a:extLst>
          </p:cNvPr>
          <p:cNvSpPr/>
          <p:nvPr/>
        </p:nvSpPr>
        <p:spPr bwMode="auto">
          <a:xfrm>
            <a:off x="778630" y="2903539"/>
            <a:ext cx="1349906" cy="4032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Program </a:t>
            </a:r>
          </a:p>
          <a:p>
            <a:pPr algn="ctr">
              <a:defRPr/>
            </a:pPr>
            <a:r>
              <a:rPr lang="en-GB" sz="1200" b="0" dirty="0"/>
              <a:t>Memory</a:t>
            </a:r>
          </a:p>
        </p:txBody>
      </p:sp>
      <p:sp>
        <p:nvSpPr>
          <p:cNvPr id="16" name="Rectangle 15">
            <a:extLst>
              <a:ext uri="{FF2B5EF4-FFF2-40B4-BE49-F238E27FC236}">
                <a16:creationId xmlns:a16="http://schemas.microsoft.com/office/drawing/2014/main" id="{4EEA9CF9-D949-4D8A-ABAA-1E7036ADC43F}"/>
              </a:ext>
            </a:extLst>
          </p:cNvPr>
          <p:cNvSpPr/>
          <p:nvPr/>
        </p:nvSpPr>
        <p:spPr bwMode="auto">
          <a:xfrm>
            <a:off x="9466268" y="2906714"/>
            <a:ext cx="1352021" cy="4032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Watchdog</a:t>
            </a:r>
          </a:p>
        </p:txBody>
      </p:sp>
      <p:sp>
        <p:nvSpPr>
          <p:cNvPr id="17" name="Rectangle 16">
            <a:extLst>
              <a:ext uri="{FF2B5EF4-FFF2-40B4-BE49-F238E27FC236}">
                <a16:creationId xmlns:a16="http://schemas.microsoft.com/office/drawing/2014/main" id="{A23CCA45-78D0-4399-93DB-E1F166673B54}"/>
              </a:ext>
            </a:extLst>
          </p:cNvPr>
          <p:cNvSpPr/>
          <p:nvPr/>
        </p:nvSpPr>
        <p:spPr bwMode="auto">
          <a:xfrm>
            <a:off x="778630" y="2490789"/>
            <a:ext cx="10039660" cy="187325"/>
          </a:xfrm>
          <a:prstGeom prst="rect">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r>
              <a:rPr lang="en-GB" sz="1000" b="0" dirty="0"/>
              <a:t>System Bus</a:t>
            </a:r>
          </a:p>
        </p:txBody>
      </p:sp>
      <p:sp>
        <p:nvSpPr>
          <p:cNvPr id="18" name="Down Arrow 1">
            <a:extLst>
              <a:ext uri="{FF2B5EF4-FFF2-40B4-BE49-F238E27FC236}">
                <a16:creationId xmlns:a16="http://schemas.microsoft.com/office/drawing/2014/main" id="{69B967B7-5B46-4F2F-B390-AFE2A4CD3D0F}"/>
              </a:ext>
            </a:extLst>
          </p:cNvPr>
          <p:cNvSpPr/>
          <p:nvPr/>
        </p:nvSpPr>
        <p:spPr bwMode="auto">
          <a:xfrm>
            <a:off x="1250461" y="2538413"/>
            <a:ext cx="406241"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19" name="Down Arrow 22">
            <a:extLst>
              <a:ext uri="{FF2B5EF4-FFF2-40B4-BE49-F238E27FC236}">
                <a16:creationId xmlns:a16="http://schemas.microsoft.com/office/drawing/2014/main" id="{D4A8961F-AC2B-4932-AE43-6A84F2AE8959}"/>
              </a:ext>
            </a:extLst>
          </p:cNvPr>
          <p:cNvSpPr/>
          <p:nvPr/>
        </p:nvSpPr>
        <p:spPr bwMode="auto">
          <a:xfrm>
            <a:off x="2983334" y="2538413"/>
            <a:ext cx="406241"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20" name="Down Arrow 23">
            <a:extLst>
              <a:ext uri="{FF2B5EF4-FFF2-40B4-BE49-F238E27FC236}">
                <a16:creationId xmlns:a16="http://schemas.microsoft.com/office/drawing/2014/main" id="{AB829C80-8690-46EA-8E39-6C7540A2DA18}"/>
              </a:ext>
            </a:extLst>
          </p:cNvPr>
          <p:cNvSpPr/>
          <p:nvPr/>
        </p:nvSpPr>
        <p:spPr bwMode="auto">
          <a:xfrm>
            <a:off x="4701396" y="2538413"/>
            <a:ext cx="406241"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21" name="Down Arrow 24">
            <a:extLst>
              <a:ext uri="{FF2B5EF4-FFF2-40B4-BE49-F238E27FC236}">
                <a16:creationId xmlns:a16="http://schemas.microsoft.com/office/drawing/2014/main" id="{65F78A85-BDC2-4A70-A2E4-1E04F88BB91F}"/>
              </a:ext>
            </a:extLst>
          </p:cNvPr>
          <p:cNvSpPr/>
          <p:nvPr/>
        </p:nvSpPr>
        <p:spPr bwMode="auto">
          <a:xfrm>
            <a:off x="6480818" y="2538413"/>
            <a:ext cx="404126"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22" name="Down Arrow 25">
            <a:extLst>
              <a:ext uri="{FF2B5EF4-FFF2-40B4-BE49-F238E27FC236}">
                <a16:creationId xmlns:a16="http://schemas.microsoft.com/office/drawing/2014/main" id="{4F76E292-8FBB-4A7E-8C05-6D557F1428AE}"/>
              </a:ext>
            </a:extLst>
          </p:cNvPr>
          <p:cNvSpPr/>
          <p:nvPr/>
        </p:nvSpPr>
        <p:spPr bwMode="auto">
          <a:xfrm>
            <a:off x="8243313" y="2538413"/>
            <a:ext cx="406241"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
        <p:nvSpPr>
          <p:cNvPr id="23" name="Down Arrow 26">
            <a:extLst>
              <a:ext uri="{FF2B5EF4-FFF2-40B4-BE49-F238E27FC236}">
                <a16:creationId xmlns:a16="http://schemas.microsoft.com/office/drawing/2014/main" id="{D3C5C260-C60B-4D3D-AF9D-F3242FBF257B}"/>
              </a:ext>
            </a:extLst>
          </p:cNvPr>
          <p:cNvSpPr/>
          <p:nvPr/>
        </p:nvSpPr>
        <p:spPr bwMode="auto">
          <a:xfrm>
            <a:off x="9940216" y="2538413"/>
            <a:ext cx="404125" cy="374650"/>
          </a:xfrm>
          <a:prstGeom prst="downArrow">
            <a:avLst/>
          </a:prstGeom>
          <a:solidFill>
            <a:schemeClr val="bg1">
              <a:lumMod val="75000"/>
            </a:schemeClr>
          </a:solidFill>
          <a:ln w="19050" cap="flat" cmpd="sng" algn="ctr">
            <a:noFill/>
            <a:prstDash val="solid"/>
            <a:round/>
            <a:headEnd type="none" w="med" len="med"/>
            <a:tailEnd type="none" w="med" len="med"/>
          </a:ln>
          <a:effectLst/>
        </p:spPr>
        <p:txBody>
          <a:bodyPr wrap="none" anchor="ctr"/>
          <a:lstStyle/>
          <a:p>
            <a:pPr algn="ctr">
              <a:defRPr/>
            </a:pPr>
            <a:endParaRPr lang="en-GB" b="0" dirty="0"/>
          </a:p>
        </p:txBody>
      </p:sp>
    </p:spTree>
    <p:extLst>
      <p:ext uri="{BB962C8B-B14F-4D97-AF65-F5344CB8AC3E}">
        <p14:creationId xmlns:p14="http://schemas.microsoft.com/office/powerpoint/2010/main" val="3591774886"/>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6F3D9-27DD-4F07-9983-380B33535F9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3747</Words>
  <Application>Microsoft Office PowerPoint</Application>
  <PresentationFormat>Widescreen</PresentationFormat>
  <Paragraphs>637</Paragraphs>
  <Slides>24</Slides>
  <Notes>20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4" baseType="lpstr">
      <vt:lpstr>Arial Unicode MS</vt:lpstr>
      <vt:lpstr>Mangal</vt:lpstr>
      <vt:lpstr>ＭＳ Ｐゴシック</vt:lpstr>
      <vt:lpstr>ＭＳ Ｐゴシック</vt:lpstr>
      <vt:lpstr>Arial</vt:lpstr>
      <vt:lpstr>Calibri</vt:lpstr>
      <vt:lpstr>Times New Roman</vt:lpstr>
      <vt:lpstr>Wingdings</vt:lpstr>
      <vt:lpstr>ARM PPT template 2017_Confidential</vt:lpstr>
      <vt:lpstr>Chart</vt:lpstr>
      <vt:lpstr>Introduction to  Arm-based  System-on-Chip Design</vt:lpstr>
      <vt:lpstr>Module Syllabus</vt:lpstr>
      <vt:lpstr>Why the SoC Design Concept Developed</vt:lpstr>
      <vt:lpstr>Moore’s Law</vt:lpstr>
      <vt:lpstr>Why Scaling?</vt:lpstr>
      <vt:lpstr>The Design Productivity Gap</vt:lpstr>
      <vt:lpstr>Bridging the Design Productivity Gap </vt:lpstr>
      <vt:lpstr>What Is an SoC?</vt:lpstr>
      <vt:lpstr>What Is Inside an SoC?</vt:lpstr>
      <vt:lpstr>Example Arm-based SoC</vt:lpstr>
      <vt:lpstr>Advantages of SoCs</vt:lpstr>
      <vt:lpstr>Limitations of SoCs</vt:lpstr>
      <vt:lpstr>SoC v Microcontroller v Processor</vt:lpstr>
      <vt:lpstr>SoC Design Flow</vt:lpstr>
      <vt:lpstr>SoC Design Flow</vt:lpstr>
      <vt:lpstr>SoC Design Flow</vt:lpstr>
      <vt:lpstr>SoC Design Flow</vt:lpstr>
      <vt:lpstr>SoC Design Flow</vt:lpstr>
      <vt:lpstr>SoC Design Flow</vt:lpstr>
      <vt:lpstr>SoC Design Flow</vt:lpstr>
      <vt:lpstr>SoC Example: NVIDIA Tegra 2</vt:lpstr>
      <vt:lpstr>SoC Example: Apple SoC Families</vt:lpstr>
      <vt:lpstr>Course Summary</vt:lpstr>
      <vt:lpstr>Useful Resources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2017-12-12T14:38:53Z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