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329" r:id="rId5"/>
    <p:sldId id="337" r:id="rId6"/>
    <p:sldId id="302" r:id="rId7"/>
    <p:sldId id="339" r:id="rId8"/>
    <p:sldId id="340" r:id="rId9"/>
    <p:sldId id="341" r:id="rId10"/>
    <p:sldId id="342" r:id="rId11"/>
    <p:sldId id="344" r:id="rId12"/>
    <p:sldId id="345" r:id="rId13"/>
    <p:sldId id="346" r:id="rId14"/>
    <p:sldId id="347"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0"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52361" autoAdjust="0"/>
  </p:normalViewPr>
  <p:slideViewPr>
    <p:cSldViewPr snapToGrid="0">
      <p:cViewPr varScale="1">
        <p:scale>
          <a:sx n="60" d="100"/>
          <a:sy n="60" d="100"/>
        </p:scale>
        <p:origin x="298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4B81A-12EA-43A3-938F-67462800CEF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324AC727-F954-4E16-9311-9339ABEF0BE5}">
      <dgm:prSet phldrT="[Text]" custT="1"/>
      <dgm:spPr/>
      <dgm:t>
        <a:bodyPr/>
        <a:lstStyle/>
        <a:p>
          <a:r>
            <a:rPr lang="en-GB" sz="4400" dirty="0"/>
            <a:t>Serial</a:t>
          </a:r>
        </a:p>
      </dgm:t>
    </dgm:pt>
    <dgm:pt modelId="{1FA43E36-7B10-4F74-A65F-A7F0A2781E41}" type="parTrans" cxnId="{BEDBE003-BE7B-4696-8E50-3B25378BD012}">
      <dgm:prSet/>
      <dgm:spPr/>
      <dgm:t>
        <a:bodyPr/>
        <a:lstStyle/>
        <a:p>
          <a:endParaRPr lang="en-GB"/>
        </a:p>
      </dgm:t>
    </dgm:pt>
    <dgm:pt modelId="{FAD52BB1-9C04-4538-B514-BA5D057F627D}" type="sibTrans" cxnId="{BEDBE003-BE7B-4696-8E50-3B25378BD012}">
      <dgm:prSet/>
      <dgm:spPr/>
      <dgm:t>
        <a:bodyPr/>
        <a:lstStyle/>
        <a:p>
          <a:endParaRPr lang="en-GB"/>
        </a:p>
      </dgm:t>
    </dgm:pt>
    <dgm:pt modelId="{F2554364-E621-4479-AAB1-F58E1ED85F48}">
      <dgm:prSet phldrT="[Text]"/>
      <dgm:spPr/>
      <dgm:t>
        <a:bodyPr/>
        <a:lstStyle/>
        <a:p>
          <a:r>
            <a:rPr lang="en-GB" dirty="0"/>
            <a:t>Less wire</a:t>
          </a:r>
        </a:p>
        <a:p>
          <a:r>
            <a:rPr lang="en-GB" dirty="0"/>
            <a:t>cost</a:t>
          </a:r>
        </a:p>
      </dgm:t>
    </dgm:pt>
    <dgm:pt modelId="{9A71B405-5214-4D71-B35F-9B243D8877C0}" type="parTrans" cxnId="{BD29160D-2DE0-4F42-AF03-1DD19D8159D1}">
      <dgm:prSet/>
      <dgm:spPr/>
      <dgm:t>
        <a:bodyPr/>
        <a:lstStyle/>
        <a:p>
          <a:endParaRPr lang="en-GB"/>
        </a:p>
      </dgm:t>
    </dgm:pt>
    <dgm:pt modelId="{9F063429-7806-438D-96B8-B5BEC21ADF77}" type="sibTrans" cxnId="{BD29160D-2DE0-4F42-AF03-1DD19D8159D1}">
      <dgm:prSet/>
      <dgm:spPr/>
      <dgm:t>
        <a:bodyPr/>
        <a:lstStyle/>
        <a:p>
          <a:endParaRPr lang="en-GB"/>
        </a:p>
      </dgm:t>
    </dgm:pt>
    <dgm:pt modelId="{7CDC42D5-1D3D-43C9-9A5E-70059AFB7576}">
      <dgm:prSet phldrT="[Text]"/>
      <dgm:spPr/>
      <dgm:t>
        <a:bodyPr/>
        <a:lstStyle/>
        <a:p>
          <a:r>
            <a:rPr lang="en-GB" dirty="0"/>
            <a:t>More</a:t>
          </a:r>
        </a:p>
        <a:p>
          <a:r>
            <a:rPr lang="en-GB" dirty="0"/>
            <a:t>reliability</a:t>
          </a:r>
        </a:p>
      </dgm:t>
    </dgm:pt>
    <dgm:pt modelId="{4942C91B-1DCC-40C2-BAB9-688F8D594BDE}" type="parTrans" cxnId="{85181650-3561-4DFB-BB9D-DC4E2628706D}">
      <dgm:prSet/>
      <dgm:spPr/>
      <dgm:t>
        <a:bodyPr/>
        <a:lstStyle/>
        <a:p>
          <a:endParaRPr lang="en-GB"/>
        </a:p>
      </dgm:t>
    </dgm:pt>
    <dgm:pt modelId="{71589CE2-9579-406E-AF34-0DAE54DDF4FC}" type="sibTrans" cxnId="{85181650-3561-4DFB-BB9D-DC4E2628706D}">
      <dgm:prSet/>
      <dgm:spPr/>
      <dgm:t>
        <a:bodyPr/>
        <a:lstStyle/>
        <a:p>
          <a:endParaRPr lang="en-GB"/>
        </a:p>
      </dgm:t>
    </dgm:pt>
    <dgm:pt modelId="{9BDE217E-EE41-4509-A287-AFD44EB49314}">
      <dgm:prSet phldrT="[Text]" custT="1"/>
      <dgm:spPr/>
      <dgm:t>
        <a:bodyPr/>
        <a:lstStyle/>
        <a:p>
          <a:r>
            <a:rPr lang="en-GB" sz="4400" dirty="0"/>
            <a:t>Parallel</a:t>
          </a:r>
        </a:p>
      </dgm:t>
    </dgm:pt>
    <dgm:pt modelId="{37D9754D-7FA0-4D39-BB71-A77B65DCAE11}" type="parTrans" cxnId="{CBFA18B9-ECA7-4AAE-8D2B-96F005CBEAFA}">
      <dgm:prSet/>
      <dgm:spPr/>
      <dgm:t>
        <a:bodyPr/>
        <a:lstStyle/>
        <a:p>
          <a:endParaRPr lang="en-GB"/>
        </a:p>
      </dgm:t>
    </dgm:pt>
    <dgm:pt modelId="{BF978021-8D34-4F1D-B070-0463506E1605}" type="sibTrans" cxnId="{CBFA18B9-ECA7-4AAE-8D2B-96F005CBEAFA}">
      <dgm:prSet/>
      <dgm:spPr/>
      <dgm:t>
        <a:bodyPr/>
        <a:lstStyle/>
        <a:p>
          <a:endParaRPr lang="en-GB"/>
        </a:p>
      </dgm:t>
    </dgm:pt>
    <dgm:pt modelId="{BB04043B-9171-4AF1-BC1D-56CFF972D5FF}">
      <dgm:prSet phldrT="[Text]"/>
      <dgm:spPr/>
      <dgm:t>
        <a:bodyPr/>
        <a:lstStyle/>
        <a:p>
          <a:r>
            <a:rPr lang="en-GB" dirty="0"/>
            <a:t>More wire</a:t>
          </a:r>
        </a:p>
        <a:p>
          <a:r>
            <a:rPr lang="en-GB" dirty="0"/>
            <a:t>cost</a:t>
          </a:r>
        </a:p>
      </dgm:t>
    </dgm:pt>
    <dgm:pt modelId="{22A50042-51EF-4EEA-8E40-8BA5EDC9B816}" type="parTrans" cxnId="{2B53C4CB-E5B9-4BF3-916A-46633A94F8AB}">
      <dgm:prSet/>
      <dgm:spPr/>
      <dgm:t>
        <a:bodyPr/>
        <a:lstStyle/>
        <a:p>
          <a:endParaRPr lang="en-GB"/>
        </a:p>
      </dgm:t>
    </dgm:pt>
    <dgm:pt modelId="{58B597CB-F9A6-497B-BEAB-26BF5F8DF73D}" type="sibTrans" cxnId="{2B53C4CB-E5B9-4BF3-916A-46633A94F8AB}">
      <dgm:prSet/>
      <dgm:spPr/>
      <dgm:t>
        <a:bodyPr/>
        <a:lstStyle/>
        <a:p>
          <a:endParaRPr lang="en-GB"/>
        </a:p>
      </dgm:t>
    </dgm:pt>
    <dgm:pt modelId="{EC3B9DCA-2B6E-4F46-9B52-B24A26038FAB}">
      <dgm:prSet phldrT="[Text]"/>
      <dgm:spPr/>
      <dgm:t>
        <a:bodyPr/>
        <a:lstStyle/>
        <a:p>
          <a:r>
            <a:rPr lang="en-GB" dirty="0"/>
            <a:t>Less</a:t>
          </a:r>
        </a:p>
        <a:p>
          <a:r>
            <a:rPr lang="en-GB" dirty="0"/>
            <a:t>reliable</a:t>
          </a:r>
        </a:p>
      </dgm:t>
    </dgm:pt>
    <dgm:pt modelId="{EFA46076-BBBD-4D5E-A1C2-EDAE1CB88E19}" type="parTrans" cxnId="{D0DE7445-9971-489B-83A5-615B113AE0C9}">
      <dgm:prSet/>
      <dgm:spPr/>
      <dgm:t>
        <a:bodyPr/>
        <a:lstStyle/>
        <a:p>
          <a:endParaRPr lang="en-GB"/>
        </a:p>
      </dgm:t>
    </dgm:pt>
    <dgm:pt modelId="{53996D71-31DD-4A25-930F-3035B18E0F0C}" type="sibTrans" cxnId="{D0DE7445-9971-489B-83A5-615B113AE0C9}">
      <dgm:prSet/>
      <dgm:spPr/>
      <dgm:t>
        <a:bodyPr/>
        <a:lstStyle/>
        <a:p>
          <a:endParaRPr lang="en-GB"/>
        </a:p>
      </dgm:t>
    </dgm:pt>
    <dgm:pt modelId="{1FAEC212-BAB9-4FA3-9558-164F686EFBFB}">
      <dgm:prSet phldrT="[Text]"/>
      <dgm:spPr/>
      <dgm:t>
        <a:bodyPr/>
        <a:lstStyle/>
        <a:p>
          <a:r>
            <a:rPr lang="en-GB" dirty="0"/>
            <a:t>Higher clock rate</a:t>
          </a:r>
        </a:p>
      </dgm:t>
    </dgm:pt>
    <dgm:pt modelId="{0EF78BCE-5004-454B-B056-5AE18394E02C}" type="parTrans" cxnId="{C2F412C7-5079-4E9E-A8D3-C6806B290370}">
      <dgm:prSet/>
      <dgm:spPr/>
      <dgm:t>
        <a:bodyPr/>
        <a:lstStyle/>
        <a:p>
          <a:endParaRPr lang="en-GB"/>
        </a:p>
      </dgm:t>
    </dgm:pt>
    <dgm:pt modelId="{B5F37C59-FF16-4952-AA77-862BC5026692}" type="sibTrans" cxnId="{C2F412C7-5079-4E9E-A8D3-C6806B290370}">
      <dgm:prSet/>
      <dgm:spPr/>
      <dgm:t>
        <a:bodyPr/>
        <a:lstStyle/>
        <a:p>
          <a:endParaRPr lang="en-GB"/>
        </a:p>
      </dgm:t>
    </dgm:pt>
    <dgm:pt modelId="{D21B6FF1-A3FD-4AE6-8FC5-C99C22B7F0A7}">
      <dgm:prSet phldrT="[Text]"/>
      <dgm:spPr/>
      <dgm:t>
        <a:bodyPr/>
        <a:lstStyle/>
        <a:p>
          <a:r>
            <a:rPr lang="en-GB" dirty="0"/>
            <a:t>Limited throughput</a:t>
          </a:r>
        </a:p>
      </dgm:t>
    </dgm:pt>
    <dgm:pt modelId="{6723B509-6595-415E-99B2-094CC86B2D5B}" type="parTrans" cxnId="{339EE263-6805-47B2-985B-3F71B237F8D8}">
      <dgm:prSet/>
      <dgm:spPr/>
      <dgm:t>
        <a:bodyPr/>
        <a:lstStyle/>
        <a:p>
          <a:endParaRPr lang="en-GB"/>
        </a:p>
      </dgm:t>
    </dgm:pt>
    <dgm:pt modelId="{F78A2C39-9A2D-4D0D-955D-40B377D3BD7D}" type="sibTrans" cxnId="{339EE263-6805-47B2-985B-3F71B237F8D8}">
      <dgm:prSet/>
      <dgm:spPr/>
      <dgm:t>
        <a:bodyPr/>
        <a:lstStyle/>
        <a:p>
          <a:endParaRPr lang="en-GB"/>
        </a:p>
      </dgm:t>
    </dgm:pt>
    <dgm:pt modelId="{2C90261C-C13A-4F09-93E2-3480D017B4CE}">
      <dgm:prSet phldrT="[Text]"/>
      <dgm:spPr/>
      <dgm:t>
        <a:bodyPr/>
        <a:lstStyle/>
        <a:p>
          <a:r>
            <a:rPr lang="en-GB" dirty="0"/>
            <a:t>Slower clock rate</a:t>
          </a:r>
        </a:p>
      </dgm:t>
    </dgm:pt>
    <dgm:pt modelId="{33BC7D35-8AA2-4035-9497-5D3B40C5CB91}" type="parTrans" cxnId="{72FDE452-3DF6-48B9-B46B-FF78E23971CA}">
      <dgm:prSet/>
      <dgm:spPr/>
      <dgm:t>
        <a:bodyPr/>
        <a:lstStyle/>
        <a:p>
          <a:endParaRPr lang="en-GB"/>
        </a:p>
      </dgm:t>
    </dgm:pt>
    <dgm:pt modelId="{B46D75C3-8F06-4D87-BC5E-5374C61A8C78}" type="sibTrans" cxnId="{72FDE452-3DF6-48B9-B46B-FF78E23971CA}">
      <dgm:prSet/>
      <dgm:spPr/>
      <dgm:t>
        <a:bodyPr/>
        <a:lstStyle/>
        <a:p>
          <a:endParaRPr lang="en-GB"/>
        </a:p>
      </dgm:t>
    </dgm:pt>
    <dgm:pt modelId="{BA9D75D2-B2ED-4744-B5AC-6C9686C367E1}">
      <dgm:prSet phldrT="[Text]"/>
      <dgm:spPr/>
      <dgm:t>
        <a:bodyPr/>
        <a:lstStyle/>
        <a:p>
          <a:r>
            <a:rPr lang="en-GB" dirty="0"/>
            <a:t>Higher throughput</a:t>
          </a:r>
        </a:p>
      </dgm:t>
    </dgm:pt>
    <dgm:pt modelId="{01C00511-3350-4E4E-A3F0-BAA7CA24B262}" type="parTrans" cxnId="{5E1D348E-EE83-467C-86ED-3AD74F524E27}">
      <dgm:prSet/>
      <dgm:spPr/>
      <dgm:t>
        <a:bodyPr/>
        <a:lstStyle/>
        <a:p>
          <a:endParaRPr lang="en-GB"/>
        </a:p>
      </dgm:t>
    </dgm:pt>
    <dgm:pt modelId="{479FF340-EDF9-445D-80B9-520ACA7621C9}" type="sibTrans" cxnId="{5E1D348E-EE83-467C-86ED-3AD74F524E27}">
      <dgm:prSet/>
      <dgm:spPr/>
      <dgm:t>
        <a:bodyPr/>
        <a:lstStyle/>
        <a:p>
          <a:endParaRPr lang="en-GB"/>
        </a:p>
      </dgm:t>
    </dgm:pt>
    <dgm:pt modelId="{86280D6A-AF28-4BDA-9519-AF3462B71911}" type="pres">
      <dgm:prSet presAssocID="{EC64B81A-12EA-43A3-938F-67462800CEF9}" presName="theList" presStyleCnt="0">
        <dgm:presLayoutVars>
          <dgm:dir/>
          <dgm:animLvl val="lvl"/>
          <dgm:resizeHandles val="exact"/>
        </dgm:presLayoutVars>
      </dgm:prSet>
      <dgm:spPr/>
    </dgm:pt>
    <dgm:pt modelId="{F4CADD5A-27D7-4A35-AFA4-350136E47229}" type="pres">
      <dgm:prSet presAssocID="{324AC727-F954-4E16-9311-9339ABEF0BE5}" presName="compNode" presStyleCnt="0"/>
      <dgm:spPr/>
    </dgm:pt>
    <dgm:pt modelId="{11DC59AD-D9D8-4E5D-99DB-5AE9E4CC86C5}" type="pres">
      <dgm:prSet presAssocID="{324AC727-F954-4E16-9311-9339ABEF0BE5}" presName="aNode" presStyleLbl="bgShp" presStyleIdx="0" presStyleCnt="2"/>
      <dgm:spPr/>
    </dgm:pt>
    <dgm:pt modelId="{6FA9FC0B-A3DC-48F9-B4E9-10995BBEA7D6}" type="pres">
      <dgm:prSet presAssocID="{324AC727-F954-4E16-9311-9339ABEF0BE5}" presName="textNode" presStyleLbl="bgShp" presStyleIdx="0" presStyleCnt="2"/>
      <dgm:spPr/>
    </dgm:pt>
    <dgm:pt modelId="{798944EC-3658-4EF4-B059-844DC9A2DC6D}" type="pres">
      <dgm:prSet presAssocID="{324AC727-F954-4E16-9311-9339ABEF0BE5}" presName="compChildNode" presStyleCnt="0"/>
      <dgm:spPr/>
    </dgm:pt>
    <dgm:pt modelId="{7E049AC5-CE89-4645-9C20-0ED7E08A38E0}" type="pres">
      <dgm:prSet presAssocID="{324AC727-F954-4E16-9311-9339ABEF0BE5}" presName="theInnerList" presStyleCnt="0"/>
      <dgm:spPr/>
    </dgm:pt>
    <dgm:pt modelId="{C8C23CD3-7381-4D55-A34A-536D88E196F4}" type="pres">
      <dgm:prSet presAssocID="{F2554364-E621-4479-AAB1-F58E1ED85F48}" presName="childNode" presStyleLbl="node1" presStyleIdx="0" presStyleCnt="8">
        <dgm:presLayoutVars>
          <dgm:bulletEnabled val="1"/>
        </dgm:presLayoutVars>
      </dgm:prSet>
      <dgm:spPr/>
    </dgm:pt>
    <dgm:pt modelId="{6591B407-E4A7-4011-8B4E-D6570E6E8C3F}" type="pres">
      <dgm:prSet presAssocID="{F2554364-E621-4479-AAB1-F58E1ED85F48}" presName="aSpace2" presStyleCnt="0"/>
      <dgm:spPr/>
    </dgm:pt>
    <dgm:pt modelId="{1848C33B-89EA-4A51-B1DB-BD41A285410B}" type="pres">
      <dgm:prSet presAssocID="{7CDC42D5-1D3D-43C9-9A5E-70059AFB7576}" presName="childNode" presStyleLbl="node1" presStyleIdx="1" presStyleCnt="8">
        <dgm:presLayoutVars>
          <dgm:bulletEnabled val="1"/>
        </dgm:presLayoutVars>
      </dgm:prSet>
      <dgm:spPr/>
    </dgm:pt>
    <dgm:pt modelId="{F14C997C-1525-462A-9BB9-2B8D911E0120}" type="pres">
      <dgm:prSet presAssocID="{7CDC42D5-1D3D-43C9-9A5E-70059AFB7576}" presName="aSpace2" presStyleCnt="0"/>
      <dgm:spPr/>
    </dgm:pt>
    <dgm:pt modelId="{139F4EAA-11AE-4A5B-99C7-176F4FE8AB27}" type="pres">
      <dgm:prSet presAssocID="{1FAEC212-BAB9-4FA3-9558-164F686EFBFB}" presName="childNode" presStyleLbl="node1" presStyleIdx="2" presStyleCnt="8">
        <dgm:presLayoutVars>
          <dgm:bulletEnabled val="1"/>
        </dgm:presLayoutVars>
      </dgm:prSet>
      <dgm:spPr/>
    </dgm:pt>
    <dgm:pt modelId="{1CBDCA56-B4FB-4445-80C4-9E76720880E4}" type="pres">
      <dgm:prSet presAssocID="{1FAEC212-BAB9-4FA3-9558-164F686EFBFB}" presName="aSpace2" presStyleCnt="0"/>
      <dgm:spPr/>
    </dgm:pt>
    <dgm:pt modelId="{31CEDB61-5720-42E4-8243-CF7133D24F3A}" type="pres">
      <dgm:prSet presAssocID="{D21B6FF1-A3FD-4AE6-8FC5-C99C22B7F0A7}" presName="childNode" presStyleLbl="node1" presStyleIdx="3" presStyleCnt="8">
        <dgm:presLayoutVars>
          <dgm:bulletEnabled val="1"/>
        </dgm:presLayoutVars>
      </dgm:prSet>
      <dgm:spPr/>
    </dgm:pt>
    <dgm:pt modelId="{B52B2B74-3EBD-41FD-8D57-E04C1B206F34}" type="pres">
      <dgm:prSet presAssocID="{324AC727-F954-4E16-9311-9339ABEF0BE5}" presName="aSpace" presStyleCnt="0"/>
      <dgm:spPr/>
    </dgm:pt>
    <dgm:pt modelId="{F4D64C1E-25A1-48FB-90ED-974E2B1E2D9D}" type="pres">
      <dgm:prSet presAssocID="{9BDE217E-EE41-4509-A287-AFD44EB49314}" presName="compNode" presStyleCnt="0"/>
      <dgm:spPr/>
    </dgm:pt>
    <dgm:pt modelId="{28B4BA30-D3F6-48B6-93E6-9F9E3E3DF06D}" type="pres">
      <dgm:prSet presAssocID="{9BDE217E-EE41-4509-A287-AFD44EB49314}" presName="aNode" presStyleLbl="bgShp" presStyleIdx="1" presStyleCnt="2"/>
      <dgm:spPr/>
    </dgm:pt>
    <dgm:pt modelId="{14DECE7F-131C-4547-B5E2-DA5DF9E47FAA}" type="pres">
      <dgm:prSet presAssocID="{9BDE217E-EE41-4509-A287-AFD44EB49314}" presName="textNode" presStyleLbl="bgShp" presStyleIdx="1" presStyleCnt="2"/>
      <dgm:spPr/>
    </dgm:pt>
    <dgm:pt modelId="{BBD17524-EC76-45AF-A5E0-2AA7F692FD46}" type="pres">
      <dgm:prSet presAssocID="{9BDE217E-EE41-4509-A287-AFD44EB49314}" presName="compChildNode" presStyleCnt="0"/>
      <dgm:spPr/>
    </dgm:pt>
    <dgm:pt modelId="{4275F8C5-75BD-4089-A6C7-3E72E20E6BC4}" type="pres">
      <dgm:prSet presAssocID="{9BDE217E-EE41-4509-A287-AFD44EB49314}" presName="theInnerList" presStyleCnt="0"/>
      <dgm:spPr/>
    </dgm:pt>
    <dgm:pt modelId="{4D607653-53B8-4D64-AB36-9E298E136972}" type="pres">
      <dgm:prSet presAssocID="{BB04043B-9171-4AF1-BC1D-56CFF972D5FF}" presName="childNode" presStyleLbl="node1" presStyleIdx="4" presStyleCnt="8">
        <dgm:presLayoutVars>
          <dgm:bulletEnabled val="1"/>
        </dgm:presLayoutVars>
      </dgm:prSet>
      <dgm:spPr/>
    </dgm:pt>
    <dgm:pt modelId="{6B198798-1F5D-4617-9D86-65E2FABC54DF}" type="pres">
      <dgm:prSet presAssocID="{BB04043B-9171-4AF1-BC1D-56CFF972D5FF}" presName="aSpace2" presStyleCnt="0"/>
      <dgm:spPr/>
    </dgm:pt>
    <dgm:pt modelId="{8E92CAE1-E191-4AC7-8BE8-9C42F02F4125}" type="pres">
      <dgm:prSet presAssocID="{EC3B9DCA-2B6E-4F46-9B52-B24A26038FAB}" presName="childNode" presStyleLbl="node1" presStyleIdx="5" presStyleCnt="8">
        <dgm:presLayoutVars>
          <dgm:bulletEnabled val="1"/>
        </dgm:presLayoutVars>
      </dgm:prSet>
      <dgm:spPr/>
    </dgm:pt>
    <dgm:pt modelId="{EAB1EFED-7E99-422B-8329-062250515A60}" type="pres">
      <dgm:prSet presAssocID="{EC3B9DCA-2B6E-4F46-9B52-B24A26038FAB}" presName="aSpace2" presStyleCnt="0"/>
      <dgm:spPr/>
    </dgm:pt>
    <dgm:pt modelId="{22854278-4B90-4FF4-BCC0-EDE91AF817C4}" type="pres">
      <dgm:prSet presAssocID="{2C90261C-C13A-4F09-93E2-3480D017B4CE}" presName="childNode" presStyleLbl="node1" presStyleIdx="6" presStyleCnt="8">
        <dgm:presLayoutVars>
          <dgm:bulletEnabled val="1"/>
        </dgm:presLayoutVars>
      </dgm:prSet>
      <dgm:spPr/>
    </dgm:pt>
    <dgm:pt modelId="{90F91D8C-538C-44B6-BC19-073DE60EF590}" type="pres">
      <dgm:prSet presAssocID="{2C90261C-C13A-4F09-93E2-3480D017B4CE}" presName="aSpace2" presStyleCnt="0"/>
      <dgm:spPr/>
    </dgm:pt>
    <dgm:pt modelId="{E6A95116-C12A-4AAB-9EAB-AD555916058D}" type="pres">
      <dgm:prSet presAssocID="{BA9D75D2-B2ED-4744-B5AC-6C9686C367E1}" presName="childNode" presStyleLbl="node1" presStyleIdx="7" presStyleCnt="8">
        <dgm:presLayoutVars>
          <dgm:bulletEnabled val="1"/>
        </dgm:presLayoutVars>
      </dgm:prSet>
      <dgm:spPr/>
    </dgm:pt>
  </dgm:ptLst>
  <dgm:cxnLst>
    <dgm:cxn modelId="{BEDBE003-BE7B-4696-8E50-3B25378BD012}" srcId="{EC64B81A-12EA-43A3-938F-67462800CEF9}" destId="{324AC727-F954-4E16-9311-9339ABEF0BE5}" srcOrd="0" destOrd="0" parTransId="{1FA43E36-7B10-4F74-A65F-A7F0A2781E41}" sibTransId="{FAD52BB1-9C04-4538-B514-BA5D057F627D}"/>
    <dgm:cxn modelId="{BD29160D-2DE0-4F42-AF03-1DD19D8159D1}" srcId="{324AC727-F954-4E16-9311-9339ABEF0BE5}" destId="{F2554364-E621-4479-AAB1-F58E1ED85F48}" srcOrd="0" destOrd="0" parTransId="{9A71B405-5214-4D71-B35F-9B243D8877C0}" sibTransId="{9F063429-7806-438D-96B8-B5BEC21ADF77}"/>
    <dgm:cxn modelId="{1508BB1F-D98F-45D8-AA82-C955950BDC57}" type="presOf" srcId="{D21B6FF1-A3FD-4AE6-8FC5-C99C22B7F0A7}" destId="{31CEDB61-5720-42E4-8243-CF7133D24F3A}" srcOrd="0" destOrd="0" presId="urn:microsoft.com/office/officeart/2005/8/layout/lProcess2"/>
    <dgm:cxn modelId="{9122C538-A6CE-4297-A8F3-4192E59FA577}" type="presOf" srcId="{BB04043B-9171-4AF1-BC1D-56CFF972D5FF}" destId="{4D607653-53B8-4D64-AB36-9E298E136972}" srcOrd="0" destOrd="0" presId="urn:microsoft.com/office/officeart/2005/8/layout/lProcess2"/>
    <dgm:cxn modelId="{339EE263-6805-47B2-985B-3F71B237F8D8}" srcId="{324AC727-F954-4E16-9311-9339ABEF0BE5}" destId="{D21B6FF1-A3FD-4AE6-8FC5-C99C22B7F0A7}" srcOrd="3" destOrd="0" parTransId="{6723B509-6595-415E-99B2-094CC86B2D5B}" sibTransId="{F78A2C39-9A2D-4D0D-955D-40B377D3BD7D}"/>
    <dgm:cxn modelId="{D0DE7445-9971-489B-83A5-615B113AE0C9}" srcId="{9BDE217E-EE41-4509-A287-AFD44EB49314}" destId="{EC3B9DCA-2B6E-4F46-9B52-B24A26038FAB}" srcOrd="1" destOrd="0" parTransId="{EFA46076-BBBD-4D5E-A1C2-EDAE1CB88E19}" sibTransId="{53996D71-31DD-4A25-930F-3035B18E0F0C}"/>
    <dgm:cxn modelId="{85181650-3561-4DFB-BB9D-DC4E2628706D}" srcId="{324AC727-F954-4E16-9311-9339ABEF0BE5}" destId="{7CDC42D5-1D3D-43C9-9A5E-70059AFB7576}" srcOrd="1" destOrd="0" parTransId="{4942C91B-1DCC-40C2-BAB9-688F8D594BDE}" sibTransId="{71589CE2-9579-406E-AF34-0DAE54DDF4FC}"/>
    <dgm:cxn modelId="{72FDE452-3DF6-48B9-B46B-FF78E23971CA}" srcId="{9BDE217E-EE41-4509-A287-AFD44EB49314}" destId="{2C90261C-C13A-4F09-93E2-3480D017B4CE}" srcOrd="2" destOrd="0" parTransId="{33BC7D35-8AA2-4035-9497-5D3B40C5CB91}" sibTransId="{B46D75C3-8F06-4D87-BC5E-5374C61A8C78}"/>
    <dgm:cxn modelId="{7C2A8F57-37BB-4028-8233-A6F98B7563B4}" type="presOf" srcId="{324AC727-F954-4E16-9311-9339ABEF0BE5}" destId="{6FA9FC0B-A3DC-48F9-B4E9-10995BBEA7D6}" srcOrd="1" destOrd="0" presId="urn:microsoft.com/office/officeart/2005/8/layout/lProcess2"/>
    <dgm:cxn modelId="{5E1D348E-EE83-467C-86ED-3AD74F524E27}" srcId="{9BDE217E-EE41-4509-A287-AFD44EB49314}" destId="{BA9D75D2-B2ED-4744-B5AC-6C9686C367E1}" srcOrd="3" destOrd="0" parTransId="{01C00511-3350-4E4E-A3F0-BAA7CA24B262}" sibTransId="{479FF340-EDF9-445D-80B9-520ACA7621C9}"/>
    <dgm:cxn modelId="{20C00BA2-4352-40E3-A7E2-B94601081CE3}" type="presOf" srcId="{EC64B81A-12EA-43A3-938F-67462800CEF9}" destId="{86280D6A-AF28-4BDA-9519-AF3462B71911}" srcOrd="0" destOrd="0" presId="urn:microsoft.com/office/officeart/2005/8/layout/lProcess2"/>
    <dgm:cxn modelId="{827DAAAC-3907-4BDD-A290-D997838A603B}" type="presOf" srcId="{7CDC42D5-1D3D-43C9-9A5E-70059AFB7576}" destId="{1848C33B-89EA-4A51-B1DB-BD41A285410B}" srcOrd="0" destOrd="0" presId="urn:microsoft.com/office/officeart/2005/8/layout/lProcess2"/>
    <dgm:cxn modelId="{0B3FD1AC-BE0C-4B4F-9C6C-6E57519E0546}" type="presOf" srcId="{F2554364-E621-4479-AAB1-F58E1ED85F48}" destId="{C8C23CD3-7381-4D55-A34A-536D88E196F4}" srcOrd="0" destOrd="0" presId="urn:microsoft.com/office/officeart/2005/8/layout/lProcess2"/>
    <dgm:cxn modelId="{9DF522B0-E659-4FF6-B957-9BAC2E1006AA}" type="presOf" srcId="{2C90261C-C13A-4F09-93E2-3480D017B4CE}" destId="{22854278-4B90-4FF4-BCC0-EDE91AF817C4}" srcOrd="0" destOrd="0" presId="urn:microsoft.com/office/officeart/2005/8/layout/lProcess2"/>
    <dgm:cxn modelId="{CBFA18B9-ECA7-4AAE-8D2B-96F005CBEAFA}" srcId="{EC64B81A-12EA-43A3-938F-67462800CEF9}" destId="{9BDE217E-EE41-4509-A287-AFD44EB49314}" srcOrd="1" destOrd="0" parTransId="{37D9754D-7FA0-4D39-BB71-A77B65DCAE11}" sibTransId="{BF978021-8D34-4F1D-B070-0463506E1605}"/>
    <dgm:cxn modelId="{E7C318C5-951E-4C1C-BF39-8C90A287C27C}" type="presOf" srcId="{1FAEC212-BAB9-4FA3-9558-164F686EFBFB}" destId="{139F4EAA-11AE-4A5B-99C7-176F4FE8AB27}" srcOrd="0" destOrd="0" presId="urn:microsoft.com/office/officeart/2005/8/layout/lProcess2"/>
    <dgm:cxn modelId="{C2F412C7-5079-4E9E-A8D3-C6806B290370}" srcId="{324AC727-F954-4E16-9311-9339ABEF0BE5}" destId="{1FAEC212-BAB9-4FA3-9558-164F686EFBFB}" srcOrd="2" destOrd="0" parTransId="{0EF78BCE-5004-454B-B056-5AE18394E02C}" sibTransId="{B5F37C59-FF16-4952-AA77-862BC5026692}"/>
    <dgm:cxn modelId="{2B53C4CB-E5B9-4BF3-916A-46633A94F8AB}" srcId="{9BDE217E-EE41-4509-A287-AFD44EB49314}" destId="{BB04043B-9171-4AF1-BC1D-56CFF972D5FF}" srcOrd="0" destOrd="0" parTransId="{22A50042-51EF-4EEA-8E40-8BA5EDC9B816}" sibTransId="{58B597CB-F9A6-497B-BEAB-26BF5F8DF73D}"/>
    <dgm:cxn modelId="{985FE2CE-E8A9-41EA-9B65-009F8A8FE745}" type="presOf" srcId="{EC3B9DCA-2B6E-4F46-9B52-B24A26038FAB}" destId="{8E92CAE1-E191-4AC7-8BE8-9C42F02F4125}" srcOrd="0" destOrd="0" presId="urn:microsoft.com/office/officeart/2005/8/layout/lProcess2"/>
    <dgm:cxn modelId="{A3EBF7CF-A67B-443B-8A41-67A83A7D5335}" type="presOf" srcId="{9BDE217E-EE41-4509-A287-AFD44EB49314}" destId="{28B4BA30-D3F6-48B6-93E6-9F9E3E3DF06D}" srcOrd="0" destOrd="0" presId="urn:microsoft.com/office/officeart/2005/8/layout/lProcess2"/>
    <dgm:cxn modelId="{1A2BA6D4-0419-44CE-A6AF-59E0BEFC8BD4}" type="presOf" srcId="{324AC727-F954-4E16-9311-9339ABEF0BE5}" destId="{11DC59AD-D9D8-4E5D-99DB-5AE9E4CC86C5}" srcOrd="0" destOrd="0" presId="urn:microsoft.com/office/officeart/2005/8/layout/lProcess2"/>
    <dgm:cxn modelId="{7A07E5DC-70A8-484E-85C9-EE88F18BB51B}" type="presOf" srcId="{9BDE217E-EE41-4509-A287-AFD44EB49314}" destId="{14DECE7F-131C-4547-B5E2-DA5DF9E47FAA}" srcOrd="1" destOrd="0" presId="urn:microsoft.com/office/officeart/2005/8/layout/lProcess2"/>
    <dgm:cxn modelId="{9A3908E4-E7AC-4E46-B08B-64989B53313A}" type="presOf" srcId="{BA9D75D2-B2ED-4744-B5AC-6C9686C367E1}" destId="{E6A95116-C12A-4AAB-9EAB-AD555916058D}" srcOrd="0" destOrd="0" presId="urn:microsoft.com/office/officeart/2005/8/layout/lProcess2"/>
    <dgm:cxn modelId="{438DD43D-C4C7-4B2B-819A-277FB09A3DB3}" type="presParOf" srcId="{86280D6A-AF28-4BDA-9519-AF3462B71911}" destId="{F4CADD5A-27D7-4A35-AFA4-350136E47229}" srcOrd="0" destOrd="0" presId="urn:microsoft.com/office/officeart/2005/8/layout/lProcess2"/>
    <dgm:cxn modelId="{2642054C-CC87-4AE5-96FC-1C127F339592}" type="presParOf" srcId="{F4CADD5A-27D7-4A35-AFA4-350136E47229}" destId="{11DC59AD-D9D8-4E5D-99DB-5AE9E4CC86C5}" srcOrd="0" destOrd="0" presId="urn:microsoft.com/office/officeart/2005/8/layout/lProcess2"/>
    <dgm:cxn modelId="{6F787435-D51D-4FC5-A95A-3D297A8158E1}" type="presParOf" srcId="{F4CADD5A-27D7-4A35-AFA4-350136E47229}" destId="{6FA9FC0B-A3DC-48F9-B4E9-10995BBEA7D6}" srcOrd="1" destOrd="0" presId="urn:microsoft.com/office/officeart/2005/8/layout/lProcess2"/>
    <dgm:cxn modelId="{FFD31FD8-9EA2-4C33-9933-69E6444E06D4}" type="presParOf" srcId="{F4CADD5A-27D7-4A35-AFA4-350136E47229}" destId="{798944EC-3658-4EF4-B059-844DC9A2DC6D}" srcOrd="2" destOrd="0" presId="urn:microsoft.com/office/officeart/2005/8/layout/lProcess2"/>
    <dgm:cxn modelId="{C7D9F244-7482-4063-A64C-626D71984C96}" type="presParOf" srcId="{798944EC-3658-4EF4-B059-844DC9A2DC6D}" destId="{7E049AC5-CE89-4645-9C20-0ED7E08A38E0}" srcOrd="0" destOrd="0" presId="urn:microsoft.com/office/officeart/2005/8/layout/lProcess2"/>
    <dgm:cxn modelId="{20DEFA9E-8298-4751-8EF3-749BA30D3CD2}" type="presParOf" srcId="{7E049AC5-CE89-4645-9C20-0ED7E08A38E0}" destId="{C8C23CD3-7381-4D55-A34A-536D88E196F4}" srcOrd="0" destOrd="0" presId="urn:microsoft.com/office/officeart/2005/8/layout/lProcess2"/>
    <dgm:cxn modelId="{8088E7B2-0076-4D3D-A688-FA24B494541B}" type="presParOf" srcId="{7E049AC5-CE89-4645-9C20-0ED7E08A38E0}" destId="{6591B407-E4A7-4011-8B4E-D6570E6E8C3F}" srcOrd="1" destOrd="0" presId="urn:microsoft.com/office/officeart/2005/8/layout/lProcess2"/>
    <dgm:cxn modelId="{545E1F05-3E10-47B2-92C8-C3D9FB34D246}" type="presParOf" srcId="{7E049AC5-CE89-4645-9C20-0ED7E08A38E0}" destId="{1848C33B-89EA-4A51-B1DB-BD41A285410B}" srcOrd="2" destOrd="0" presId="urn:microsoft.com/office/officeart/2005/8/layout/lProcess2"/>
    <dgm:cxn modelId="{59B6B1D2-AD5E-4B1D-8106-7354CBE832A9}" type="presParOf" srcId="{7E049AC5-CE89-4645-9C20-0ED7E08A38E0}" destId="{F14C997C-1525-462A-9BB9-2B8D911E0120}" srcOrd="3" destOrd="0" presId="urn:microsoft.com/office/officeart/2005/8/layout/lProcess2"/>
    <dgm:cxn modelId="{B8F1CB99-98CC-4D9D-9546-CC56EA181563}" type="presParOf" srcId="{7E049AC5-CE89-4645-9C20-0ED7E08A38E0}" destId="{139F4EAA-11AE-4A5B-99C7-176F4FE8AB27}" srcOrd="4" destOrd="0" presId="urn:microsoft.com/office/officeart/2005/8/layout/lProcess2"/>
    <dgm:cxn modelId="{232756C6-E6EB-4A41-957A-D81B5E43CE7B}" type="presParOf" srcId="{7E049AC5-CE89-4645-9C20-0ED7E08A38E0}" destId="{1CBDCA56-B4FB-4445-80C4-9E76720880E4}" srcOrd="5" destOrd="0" presId="urn:microsoft.com/office/officeart/2005/8/layout/lProcess2"/>
    <dgm:cxn modelId="{C639DA3E-9743-4D24-AD8A-310EDD6731E5}" type="presParOf" srcId="{7E049AC5-CE89-4645-9C20-0ED7E08A38E0}" destId="{31CEDB61-5720-42E4-8243-CF7133D24F3A}" srcOrd="6" destOrd="0" presId="urn:microsoft.com/office/officeart/2005/8/layout/lProcess2"/>
    <dgm:cxn modelId="{C6405F95-F752-45EE-BE52-E313E58C0314}" type="presParOf" srcId="{86280D6A-AF28-4BDA-9519-AF3462B71911}" destId="{B52B2B74-3EBD-41FD-8D57-E04C1B206F34}" srcOrd="1" destOrd="0" presId="urn:microsoft.com/office/officeart/2005/8/layout/lProcess2"/>
    <dgm:cxn modelId="{D5E71D87-62DB-4E22-A5CB-46B7DEAEFB20}" type="presParOf" srcId="{86280D6A-AF28-4BDA-9519-AF3462B71911}" destId="{F4D64C1E-25A1-48FB-90ED-974E2B1E2D9D}" srcOrd="2" destOrd="0" presId="urn:microsoft.com/office/officeart/2005/8/layout/lProcess2"/>
    <dgm:cxn modelId="{9920807C-4859-4064-B32B-7CA9F3E3D6B1}" type="presParOf" srcId="{F4D64C1E-25A1-48FB-90ED-974E2B1E2D9D}" destId="{28B4BA30-D3F6-48B6-93E6-9F9E3E3DF06D}" srcOrd="0" destOrd="0" presId="urn:microsoft.com/office/officeart/2005/8/layout/lProcess2"/>
    <dgm:cxn modelId="{3F8A5B1A-A8E5-4FD5-BBC4-E7F5D0D6210D}" type="presParOf" srcId="{F4D64C1E-25A1-48FB-90ED-974E2B1E2D9D}" destId="{14DECE7F-131C-4547-B5E2-DA5DF9E47FAA}" srcOrd="1" destOrd="0" presId="urn:microsoft.com/office/officeart/2005/8/layout/lProcess2"/>
    <dgm:cxn modelId="{C4A65400-0EB4-4A8A-A896-A82933D1B148}" type="presParOf" srcId="{F4D64C1E-25A1-48FB-90ED-974E2B1E2D9D}" destId="{BBD17524-EC76-45AF-A5E0-2AA7F692FD46}" srcOrd="2" destOrd="0" presId="urn:microsoft.com/office/officeart/2005/8/layout/lProcess2"/>
    <dgm:cxn modelId="{903FE1AE-661E-4912-A2A6-5AA80092C724}" type="presParOf" srcId="{BBD17524-EC76-45AF-A5E0-2AA7F692FD46}" destId="{4275F8C5-75BD-4089-A6C7-3E72E20E6BC4}" srcOrd="0" destOrd="0" presId="urn:microsoft.com/office/officeart/2005/8/layout/lProcess2"/>
    <dgm:cxn modelId="{49EB20F9-04FB-4007-B927-70396985EBF1}" type="presParOf" srcId="{4275F8C5-75BD-4089-A6C7-3E72E20E6BC4}" destId="{4D607653-53B8-4D64-AB36-9E298E136972}" srcOrd="0" destOrd="0" presId="urn:microsoft.com/office/officeart/2005/8/layout/lProcess2"/>
    <dgm:cxn modelId="{DE6796EB-B12A-41BC-858C-AA3BA884DFFF}" type="presParOf" srcId="{4275F8C5-75BD-4089-A6C7-3E72E20E6BC4}" destId="{6B198798-1F5D-4617-9D86-65E2FABC54DF}" srcOrd="1" destOrd="0" presId="urn:microsoft.com/office/officeart/2005/8/layout/lProcess2"/>
    <dgm:cxn modelId="{0F115280-13BA-4E57-81AC-CED7E32B514A}" type="presParOf" srcId="{4275F8C5-75BD-4089-A6C7-3E72E20E6BC4}" destId="{8E92CAE1-E191-4AC7-8BE8-9C42F02F4125}" srcOrd="2" destOrd="0" presId="urn:microsoft.com/office/officeart/2005/8/layout/lProcess2"/>
    <dgm:cxn modelId="{151D40E3-014C-4714-AACC-96C39951AA83}" type="presParOf" srcId="{4275F8C5-75BD-4089-A6C7-3E72E20E6BC4}" destId="{EAB1EFED-7E99-422B-8329-062250515A60}" srcOrd="3" destOrd="0" presId="urn:microsoft.com/office/officeart/2005/8/layout/lProcess2"/>
    <dgm:cxn modelId="{5583DD36-87D5-493B-9E22-303643350732}" type="presParOf" srcId="{4275F8C5-75BD-4089-A6C7-3E72E20E6BC4}" destId="{22854278-4B90-4FF4-BCC0-EDE91AF817C4}" srcOrd="4" destOrd="0" presId="urn:microsoft.com/office/officeart/2005/8/layout/lProcess2"/>
    <dgm:cxn modelId="{680AE8D1-9322-45C9-9A93-85263015AA54}" type="presParOf" srcId="{4275F8C5-75BD-4089-A6C7-3E72E20E6BC4}" destId="{90F91D8C-538C-44B6-BC19-073DE60EF590}" srcOrd="5" destOrd="0" presId="urn:microsoft.com/office/officeart/2005/8/layout/lProcess2"/>
    <dgm:cxn modelId="{BEC3A28F-A7FD-4A95-8586-6D153040A1D9}" type="presParOf" srcId="{4275F8C5-75BD-4089-A6C7-3E72E20E6BC4}" destId="{E6A95116-C12A-4AAB-9EAB-AD555916058D}"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59AD-D9D8-4E5D-99DB-5AE9E4CC86C5}">
      <dsp:nvSpPr>
        <dsp:cNvPr id="0" name=""/>
        <dsp:cNvSpPr/>
      </dsp:nvSpPr>
      <dsp:spPr>
        <a:xfrm>
          <a:off x="4512" y="0"/>
          <a:ext cx="4340626" cy="4288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GB" sz="4400" kern="1200" dirty="0"/>
            <a:t>Serial</a:t>
          </a:r>
        </a:p>
      </dsp:txBody>
      <dsp:txXfrm>
        <a:off x="4512" y="0"/>
        <a:ext cx="4340626" cy="1286662"/>
      </dsp:txXfrm>
    </dsp:sp>
    <dsp:sp modelId="{C8C23CD3-7381-4D55-A34A-536D88E196F4}">
      <dsp:nvSpPr>
        <dsp:cNvPr id="0" name=""/>
        <dsp:cNvSpPr/>
      </dsp:nvSpPr>
      <dsp:spPr>
        <a:xfrm>
          <a:off x="438574" y="1286766"/>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GB" sz="1500" kern="1200" dirty="0"/>
            <a:t>Less wire</a:t>
          </a:r>
        </a:p>
        <a:p>
          <a:pPr marL="0" lvl="0" indent="0" algn="ctr" defTabSz="666750">
            <a:lnSpc>
              <a:spcPct val="90000"/>
            </a:lnSpc>
            <a:spcBef>
              <a:spcPct val="0"/>
            </a:spcBef>
            <a:spcAft>
              <a:spcPct val="35000"/>
            </a:spcAft>
            <a:buNone/>
          </a:pPr>
          <a:r>
            <a:rPr lang="en-GB" sz="1500" kern="1200" dirty="0"/>
            <a:t>cost</a:t>
          </a:r>
        </a:p>
      </dsp:txBody>
      <dsp:txXfrm>
        <a:off x="456874" y="1305066"/>
        <a:ext cx="3435901" cy="588197"/>
      </dsp:txXfrm>
    </dsp:sp>
    <dsp:sp modelId="{1848C33B-89EA-4A51-B1DB-BD41A285410B}">
      <dsp:nvSpPr>
        <dsp:cNvPr id="0" name=""/>
        <dsp:cNvSpPr/>
      </dsp:nvSpPr>
      <dsp:spPr>
        <a:xfrm>
          <a:off x="438574" y="200768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GB" sz="1500" kern="1200" dirty="0"/>
            <a:t>More</a:t>
          </a:r>
        </a:p>
        <a:p>
          <a:pPr marL="0" lvl="0" indent="0" algn="ctr" defTabSz="666750">
            <a:lnSpc>
              <a:spcPct val="90000"/>
            </a:lnSpc>
            <a:spcBef>
              <a:spcPct val="0"/>
            </a:spcBef>
            <a:spcAft>
              <a:spcPct val="35000"/>
            </a:spcAft>
            <a:buNone/>
          </a:pPr>
          <a:r>
            <a:rPr lang="en-GB" sz="1500" kern="1200" dirty="0"/>
            <a:t>reliability</a:t>
          </a:r>
        </a:p>
      </dsp:txBody>
      <dsp:txXfrm>
        <a:off x="456874" y="2025987"/>
        <a:ext cx="3435901" cy="588197"/>
      </dsp:txXfrm>
    </dsp:sp>
    <dsp:sp modelId="{139F4EAA-11AE-4A5B-99C7-176F4FE8AB27}">
      <dsp:nvSpPr>
        <dsp:cNvPr id="0" name=""/>
        <dsp:cNvSpPr/>
      </dsp:nvSpPr>
      <dsp:spPr>
        <a:xfrm>
          <a:off x="438574" y="272860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GB" sz="1500" kern="1200" dirty="0"/>
            <a:t>Higher clock rate</a:t>
          </a:r>
        </a:p>
      </dsp:txBody>
      <dsp:txXfrm>
        <a:off x="456874" y="2746907"/>
        <a:ext cx="3435901" cy="588197"/>
      </dsp:txXfrm>
    </dsp:sp>
    <dsp:sp modelId="{31CEDB61-5720-42E4-8243-CF7133D24F3A}">
      <dsp:nvSpPr>
        <dsp:cNvPr id="0" name=""/>
        <dsp:cNvSpPr/>
      </dsp:nvSpPr>
      <dsp:spPr>
        <a:xfrm>
          <a:off x="438574" y="344952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GB" sz="1500" kern="1200" dirty="0"/>
            <a:t>Limited throughput</a:t>
          </a:r>
        </a:p>
      </dsp:txBody>
      <dsp:txXfrm>
        <a:off x="456874" y="3467827"/>
        <a:ext cx="3435901" cy="588197"/>
      </dsp:txXfrm>
    </dsp:sp>
    <dsp:sp modelId="{28B4BA30-D3F6-48B6-93E6-9F9E3E3DF06D}">
      <dsp:nvSpPr>
        <dsp:cNvPr id="0" name=""/>
        <dsp:cNvSpPr/>
      </dsp:nvSpPr>
      <dsp:spPr>
        <a:xfrm>
          <a:off x="4670686" y="0"/>
          <a:ext cx="4340626" cy="42888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GB" sz="4400" kern="1200" dirty="0"/>
            <a:t>Parallel</a:t>
          </a:r>
        </a:p>
      </dsp:txBody>
      <dsp:txXfrm>
        <a:off x="4670686" y="0"/>
        <a:ext cx="4340626" cy="1286662"/>
      </dsp:txXfrm>
    </dsp:sp>
    <dsp:sp modelId="{4D607653-53B8-4D64-AB36-9E298E136972}">
      <dsp:nvSpPr>
        <dsp:cNvPr id="0" name=""/>
        <dsp:cNvSpPr/>
      </dsp:nvSpPr>
      <dsp:spPr>
        <a:xfrm>
          <a:off x="5104748" y="1286766"/>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GB" sz="1500" kern="1200" dirty="0"/>
            <a:t>More wire</a:t>
          </a:r>
        </a:p>
        <a:p>
          <a:pPr marL="0" lvl="0" indent="0" algn="ctr" defTabSz="666750">
            <a:lnSpc>
              <a:spcPct val="90000"/>
            </a:lnSpc>
            <a:spcBef>
              <a:spcPct val="0"/>
            </a:spcBef>
            <a:spcAft>
              <a:spcPct val="35000"/>
            </a:spcAft>
            <a:buNone/>
          </a:pPr>
          <a:r>
            <a:rPr lang="en-GB" sz="1500" kern="1200" dirty="0"/>
            <a:t>cost</a:t>
          </a:r>
        </a:p>
      </dsp:txBody>
      <dsp:txXfrm>
        <a:off x="5123048" y="1305066"/>
        <a:ext cx="3435901" cy="588197"/>
      </dsp:txXfrm>
    </dsp:sp>
    <dsp:sp modelId="{8E92CAE1-E191-4AC7-8BE8-9C42F02F4125}">
      <dsp:nvSpPr>
        <dsp:cNvPr id="0" name=""/>
        <dsp:cNvSpPr/>
      </dsp:nvSpPr>
      <dsp:spPr>
        <a:xfrm>
          <a:off x="5104748" y="200768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GB" sz="1500" kern="1200" dirty="0"/>
            <a:t>Less</a:t>
          </a:r>
        </a:p>
        <a:p>
          <a:pPr marL="0" lvl="0" indent="0" algn="ctr" defTabSz="666750">
            <a:lnSpc>
              <a:spcPct val="90000"/>
            </a:lnSpc>
            <a:spcBef>
              <a:spcPct val="0"/>
            </a:spcBef>
            <a:spcAft>
              <a:spcPct val="35000"/>
            </a:spcAft>
            <a:buNone/>
          </a:pPr>
          <a:r>
            <a:rPr lang="en-GB" sz="1500" kern="1200" dirty="0"/>
            <a:t>reliable</a:t>
          </a:r>
        </a:p>
      </dsp:txBody>
      <dsp:txXfrm>
        <a:off x="5123048" y="2025987"/>
        <a:ext cx="3435901" cy="588197"/>
      </dsp:txXfrm>
    </dsp:sp>
    <dsp:sp modelId="{22854278-4B90-4FF4-BCC0-EDE91AF817C4}">
      <dsp:nvSpPr>
        <dsp:cNvPr id="0" name=""/>
        <dsp:cNvSpPr/>
      </dsp:nvSpPr>
      <dsp:spPr>
        <a:xfrm>
          <a:off x="5104748" y="272860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GB" sz="1500" kern="1200" dirty="0"/>
            <a:t>Slower clock rate</a:t>
          </a:r>
        </a:p>
      </dsp:txBody>
      <dsp:txXfrm>
        <a:off x="5123048" y="2746907"/>
        <a:ext cx="3435901" cy="588197"/>
      </dsp:txXfrm>
    </dsp:sp>
    <dsp:sp modelId="{E6A95116-C12A-4AAB-9EAB-AD555916058D}">
      <dsp:nvSpPr>
        <dsp:cNvPr id="0" name=""/>
        <dsp:cNvSpPr/>
      </dsp:nvSpPr>
      <dsp:spPr>
        <a:xfrm>
          <a:off x="5104748" y="3449527"/>
          <a:ext cx="3472501" cy="624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GB" sz="1500" kern="1200" dirty="0"/>
            <a:t>Higher throughput</a:t>
          </a:r>
        </a:p>
      </dsp:txBody>
      <dsp:txXfrm>
        <a:off x="5123048" y="3467827"/>
        <a:ext cx="3435901" cy="58819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 explores </a:t>
            </a:r>
            <a:r>
              <a:rPr lang="en-GB" baseline="0" dirty="0"/>
              <a:t>how to connect our SoC to a computer in order to exchange data. For this, we will use the </a:t>
            </a:r>
            <a:r>
              <a:rPr lang="en-GB" sz="1300" dirty="0"/>
              <a:t>Universal Asynchronous Receiver/Transmitter (UART) protocol.</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3958335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We will now learn how to design and implement an AHB UART peripheral in order to allow our SoC to communicate with a computer.</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2999521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kern="0" dirty="0"/>
              <a:t>The block diagram of the VGA peripheral is illustrated here. </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243838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baseline="0" dirty="0"/>
              <a:t>The AHB interface block is used to manage the flow of data and control signals from the AHB bus to the internal memory space in the UART peripheral, namely the </a:t>
            </a:r>
            <a:r>
              <a:rPr lang="en-US" sz="1300" dirty="0">
                <a:latin typeface="Arial" pitchFamily="100" charset="0"/>
                <a:ea typeface="MS PGothic" pitchFamily="34" charset="-128"/>
              </a:rPr>
              <a:t>transmit/receive FIFO memory.</a:t>
            </a:r>
          </a:p>
          <a:p>
            <a:pPr lvl="0"/>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1347927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role of the baud generator is to provide timing information f</a:t>
            </a:r>
            <a:r>
              <a:rPr lang="en-US" sz="1300" dirty="0">
                <a:latin typeface="Arial" pitchFamily="100" charset="0"/>
                <a:ea typeface="MS PGothic" pitchFamily="34" charset="-128"/>
              </a:rPr>
              <a:t>or UART transmit and receive control. It</a:t>
            </a:r>
            <a:r>
              <a:rPr lang="en-US" baseline="0" dirty="0"/>
              <a:t> takes</a:t>
            </a:r>
            <a:r>
              <a:rPr lang="en-US" dirty="0"/>
              <a:t> a clock signal as an input</a:t>
            </a:r>
            <a:r>
              <a:rPr lang="en-US" baseline="0" dirty="0"/>
              <a:t> from an on-chip clock generator. It then </a:t>
            </a:r>
            <a:r>
              <a:rPr lang="en-US" dirty="0"/>
              <a:t>divides it by a divisor in the range between 1 and (216 - 1) to produce a baud clock (tick).</a:t>
            </a:r>
            <a:r>
              <a:rPr lang="en-US" baseline="0" dirty="0"/>
              <a:t> </a:t>
            </a:r>
            <a:r>
              <a:rPr lang="en-US" dirty="0"/>
              <a:t>The frequency of the baud</a:t>
            </a:r>
            <a:r>
              <a:rPr lang="en-US" baseline="0" dirty="0"/>
              <a:t> clock </a:t>
            </a:r>
            <a:r>
              <a:rPr lang="en-US" dirty="0"/>
              <a:t>is sixteen times (16×) the baud rate. This means each received or transmitted bit lasts 16 baud</a:t>
            </a:r>
            <a:r>
              <a:rPr lang="en-US" baseline="0" dirty="0"/>
              <a:t> clock </a:t>
            </a:r>
            <a:r>
              <a:rPr lang="en-US" dirty="0"/>
              <a:t>cycles (ticks). </a:t>
            </a:r>
            <a:r>
              <a:rPr lang="en-US" sz="1300" dirty="0">
                <a:latin typeface="Arial" pitchFamily="100" charset="0"/>
                <a:ea typeface="MS PGothic" pitchFamily="34" charset="-128"/>
              </a:rPr>
              <a:t>In our implementation, the baud generator contains free-running counters that generate a baud rate of 19200 based on 50MHz system clock.</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2660570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latin typeface="Arial" pitchFamily="100" charset="0"/>
                <a:ea typeface="MS PGothic" pitchFamily="34" charset="-128"/>
              </a:rPr>
              <a:t>The UART transmitter performs parallel-to-serial conversion on the data read from the transmitter FIFO. It then outputs the serial bit stream beginning with a start bit, data bits (with the LSB first), followed by the parity bit (if used), and then the stop bits. The UART transmitter uses the “done” signal to indicate that it is ready for the next character. The speed of the processor is typically much higher than the transmission time of a character through the UART. Therefore, to avoid data loss, it is important for the UART to prevent the host system from depositing new data items until previous transmissions are completed. This is achieved using a busy flag.</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225378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receiver tests the state of the incoming signal on each clock pulse, looking for the beginning of the start bit. If the apparent start bit lasts at least one-half of the bit time, it is valid and signals the start of a new character. If not, it is considered a spurious pulse and is ignored. After waiting a</a:t>
            </a:r>
            <a:r>
              <a:rPr lang="en-US" baseline="0" dirty="0"/>
              <a:t> further bit time</a:t>
            </a:r>
            <a:r>
              <a:rPr lang="en-US" dirty="0"/>
              <a:t>, the state of the line is again sampled and the resulting level clocked into a shift register. After the required number of bit periods for the character length (eight bits, typically) have elapsed, the contents of the shift register are made available (in parallel fashion) to the receiving system. The UART will set a flag indicating new data is available</a:t>
            </a:r>
            <a:r>
              <a:rPr lang="en-US" baseline="0" dirty="0"/>
              <a:t>. In our implementation, the “done” signal at the output of the receiver indicates to the FIFO that a data item is available to be latched.</a:t>
            </a:r>
            <a:endParaRPr lang="en-US"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3755134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sz="1300" dirty="0">
                <a:solidFill>
                  <a:srgbClr val="FF0000"/>
                </a:solidFill>
                <a:latin typeface="Arial" pitchFamily="100" charset="0"/>
                <a:ea typeface="MS PGothic" pitchFamily="34" charset="-128"/>
              </a:rPr>
              <a:t>The FIFO blocks temporarily buffer the data to be sent</a:t>
            </a:r>
            <a:r>
              <a:rPr lang="en-US" sz="1300" dirty="0">
                <a:latin typeface="Arial" pitchFamily="100" charset="0"/>
                <a:ea typeface="MS PGothic" pitchFamily="34" charset="-128"/>
              </a:rPr>
              <a:t>, or the data that has been received</a:t>
            </a:r>
            <a:r>
              <a:rPr lang="en-GB" sz="1300" dirty="0">
                <a:latin typeface="Arial" pitchFamily="100" charset="0"/>
                <a:ea typeface="MS PGothic" pitchFamily="34" charset="-128"/>
              </a:rPr>
              <a:t>.</a:t>
            </a:r>
            <a:r>
              <a:rPr lang="en-GB" sz="1300" baseline="0" dirty="0">
                <a:latin typeface="Arial" pitchFamily="100" charset="0"/>
                <a:ea typeface="MS PGothic" pitchFamily="34" charset="-128"/>
              </a:rPr>
              <a:t> A</a:t>
            </a:r>
            <a:r>
              <a:rPr lang="en-GB" sz="1300" dirty="0">
                <a:latin typeface="Arial" pitchFamily="100" charset="0"/>
                <a:ea typeface="MS PGothic" pitchFamily="34" charset="-128"/>
              </a:rPr>
              <a:t> requirement</a:t>
            </a:r>
            <a:r>
              <a:rPr lang="en-GB" sz="1300" baseline="0" dirty="0">
                <a:latin typeface="Arial" pitchFamily="100" charset="0"/>
                <a:ea typeface="MS PGothic" pitchFamily="34" charset="-128"/>
              </a:rPr>
              <a:t> of </a:t>
            </a:r>
            <a:r>
              <a:rPr lang="en-US" sz="1300" dirty="0">
                <a:latin typeface="Arial" pitchFamily="100" charset="0"/>
                <a:ea typeface="MS PGothic" pitchFamily="34" charset="-128"/>
              </a:rPr>
              <a:t>full-duplex operation is</a:t>
            </a:r>
            <a:r>
              <a:rPr lang="en-US" sz="1300" baseline="0" dirty="0">
                <a:latin typeface="Arial" pitchFamily="100" charset="0"/>
                <a:ea typeface="MS PGothic" pitchFamily="34" charset="-128"/>
              </a:rPr>
              <a:t> that </a:t>
            </a:r>
            <a:r>
              <a:rPr lang="en-US" sz="1300" dirty="0">
                <a:latin typeface="Arial" pitchFamily="100" charset="0"/>
                <a:ea typeface="MS PGothic" pitchFamily="34" charset="-128"/>
              </a:rPr>
              <a:t>characters need to be sent and received at the same time. UARTs use two different shift registers for transmitted and received characters. In this implementation, the transmitter and receiver FIFO is 8-bit wide</a:t>
            </a:r>
            <a:r>
              <a:rPr lang="en-US" sz="1300" baseline="0" dirty="0">
                <a:latin typeface="Arial" pitchFamily="100" charset="0"/>
                <a:ea typeface="MS PGothic" pitchFamily="34" charset="-128"/>
              </a:rPr>
              <a:t> and</a:t>
            </a:r>
            <a:r>
              <a:rPr lang="en-US" sz="1300" dirty="0">
                <a:latin typeface="Arial" pitchFamily="100" charset="0"/>
                <a:ea typeface="MS PGothic" pitchFamily="34" charset="-128"/>
              </a:rPr>
              <a:t> four locations deep. CPU data written across the APB interface is stored in the FIFO until read out by the transmit logic. The ready signal of the transmitter FIFO indicates it is ready to receive data from the AHB block interface. Received data is stored in the receiver FIFO by the receive logic until read out by the CPU across the AHB interface.</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2844477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eaLnBrk="0" fontAlgn="base" hangingPunct="0">
              <a:spcBef>
                <a:spcPct val="30000"/>
              </a:spcBef>
              <a:spcAft>
                <a:spcPct val="0"/>
              </a:spcAft>
              <a:defRPr/>
            </a:pPr>
            <a:r>
              <a:rPr lang="en-US" dirty="0"/>
              <a:t>In this</a:t>
            </a:r>
            <a:r>
              <a:rPr lang="en-US" baseline="0" dirty="0"/>
              <a:t> implementation, the processor clock is 50MHZ, whereas the </a:t>
            </a:r>
            <a:r>
              <a:rPr lang="en-US" sz="1900" dirty="0"/>
              <a:t>UART data is transmitted at</a:t>
            </a:r>
            <a:r>
              <a:rPr lang="en-US" sz="1900" baseline="0" dirty="0"/>
              <a:t> a</a:t>
            </a:r>
            <a:r>
              <a:rPr lang="en-US" sz="1900" dirty="0"/>
              <a:t> lower rate of 19,200 bps. If there was no transmitter FIFO, the processor would</a:t>
            </a:r>
            <a:r>
              <a:rPr lang="en-US" sz="1900" baseline="0" dirty="0"/>
              <a:t> have</a:t>
            </a:r>
            <a:r>
              <a:rPr lang="en-US" sz="1900" dirty="0"/>
              <a:t> to wait a long time for the UART to finish the transmission of each data item before it can deposit a new piece of data. The transmitter FIFO allows the processor to deposit several data items in the FIFO memory to be transmitted later on. This improves system efficiency. </a:t>
            </a:r>
            <a:r>
              <a:rPr lang="en-US" dirty="0"/>
              <a:t>It</a:t>
            </a:r>
            <a:r>
              <a:rPr lang="en-US" baseline="0" dirty="0"/>
              <a:t> is worth noting here that in principle, we can design a UART without a receiver FIFO, but the majority of UART designs</a:t>
            </a:r>
            <a:r>
              <a:rPr lang="en-US" dirty="0"/>
              <a:t> have an FIFO buffer memory that</a:t>
            </a:r>
            <a:r>
              <a:rPr lang="en-US" baseline="0" dirty="0"/>
              <a:t> sits </a:t>
            </a:r>
            <a:r>
              <a:rPr lang="en-US" dirty="0"/>
              <a:t>between the receiver shift register and the host system interface. This allows the host processor more time to handle an interrupt signal from the UART.</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2053107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FIFO refers to a data buffer that outputs its earliest input data, such as a data queue. </a:t>
            </a:r>
            <a:r>
              <a:rPr lang="en-US" sz="1200" dirty="0"/>
              <a:t>In contrast, LIFO is a buffer that outputs its latest input data, e.g., a program stack. </a:t>
            </a:r>
            <a:r>
              <a:rPr lang="en-US" dirty="0"/>
              <a:t>The FIFO can be designed to be synchronous or asynchronous.</a:t>
            </a:r>
            <a:r>
              <a:rPr lang="en-US" baseline="0" dirty="0"/>
              <a:t> </a:t>
            </a:r>
            <a:r>
              <a:rPr lang="en-US" dirty="0"/>
              <a:t>A synchronous FIFO is an FIFO where one</a:t>
            </a:r>
            <a:r>
              <a:rPr lang="en-US" baseline="0" dirty="0"/>
              <a:t> </a:t>
            </a:r>
            <a:r>
              <a:rPr lang="en-US" dirty="0"/>
              <a:t>clock is used for reading and writing</a:t>
            </a:r>
            <a:r>
              <a:rPr lang="en-US" baseline="0" dirty="0"/>
              <a:t> and</a:t>
            </a:r>
            <a:r>
              <a:rPr lang="en-US" dirty="0"/>
              <a:t> an asynchronous FIFO uses</a:t>
            </a:r>
            <a:r>
              <a:rPr lang="en-US" baseline="0" dirty="0"/>
              <a:t> a number of</a:t>
            </a:r>
            <a:r>
              <a:rPr lang="en-US" dirty="0"/>
              <a:t> clocks for reading and writing. Asynchronous FIFOs may</a:t>
            </a:r>
            <a:r>
              <a:rPr lang="en-US" baseline="0" dirty="0"/>
              <a:t> sometimes </a:t>
            </a:r>
            <a:r>
              <a:rPr lang="en-US" dirty="0"/>
              <a:t>introduce metastability issues. The</a:t>
            </a:r>
            <a:r>
              <a:rPr lang="en-US" baseline="0" dirty="0"/>
              <a:t> hardware architecture of the FIFO mainly includes two parts: the storage part that holds that data item; this part can be designed using a memory block or a set of registers or any other forms of data storage devices. The second part is the control logic that manages the interface of the FIFO and interacts with other blocks in the system.</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3993041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sz="1300" dirty="0"/>
              <a:t>For FIFOs of non-trivial size, a </a:t>
            </a:r>
            <a:r>
              <a:rPr lang="en-US" sz="1300"/>
              <a:t>dual-port RAM </a:t>
            </a:r>
            <a:r>
              <a:rPr lang="en-US" sz="1300" dirty="0"/>
              <a:t>is usually used, where one port is dedicated to writing and the other to reading. </a:t>
            </a:r>
            <a:r>
              <a:rPr lang="en-US" dirty="0"/>
              <a:t>Additional flags are used to indicate the status of the FIFO</a:t>
            </a:r>
            <a:r>
              <a:rPr lang="en-US" baseline="0" dirty="0"/>
              <a:t>. These are summarized as follows:</a:t>
            </a:r>
          </a:p>
          <a:p>
            <a:pPr marL="0" indent="0" defTabSz="966612" eaLnBrk="0" fontAlgn="base" hangingPunct="0">
              <a:spcBef>
                <a:spcPct val="30000"/>
              </a:spcBef>
              <a:spcAft>
                <a:spcPct val="0"/>
              </a:spcAft>
              <a:buFont typeface="Arial" panose="020B0604020202020204" pitchFamily="34" charset="0"/>
              <a:buNone/>
              <a:defRPr/>
            </a:pPr>
            <a:r>
              <a:rPr lang="en-US" dirty="0"/>
              <a:t>FIFO Full: All memory space is used; hence, no more data can be written</a:t>
            </a:r>
          </a:p>
          <a:p>
            <a:pPr marL="0" indent="0" defTabSz="966612" eaLnBrk="0" fontAlgn="base" hangingPunct="0">
              <a:spcBef>
                <a:spcPct val="30000"/>
              </a:spcBef>
              <a:spcAft>
                <a:spcPct val="0"/>
              </a:spcAft>
              <a:buFont typeface="Arial" panose="020B0604020202020204" pitchFamily="34" charset="0"/>
              <a:buNone/>
              <a:defRPr/>
            </a:pPr>
            <a:r>
              <a:rPr lang="en-US" dirty="0"/>
              <a:t>FIFO Empty: No data in the memory; thus, no more data can be read</a:t>
            </a:r>
          </a:p>
          <a:p>
            <a:pPr marL="0" indent="0" defTabSz="966612" eaLnBrk="0" fontAlgn="base" hangingPunct="0">
              <a:spcBef>
                <a:spcPct val="30000"/>
              </a:spcBef>
              <a:spcAft>
                <a:spcPct val="0"/>
              </a:spcAft>
              <a:buFont typeface="Arial" panose="020B0604020202020204" pitchFamily="34" charset="0"/>
              <a:buNone/>
              <a:defRPr/>
            </a:pPr>
            <a:r>
              <a:rPr lang="en-US" dirty="0"/>
              <a:t>Some FIFOs also provide half full/empty signals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248111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latin typeface="Arial" pitchFamily="100" charset="0"/>
                <a:ea typeface="MS PGothic" pitchFamily="34" charset="-128"/>
              </a:rPr>
              <a:t>Digital data communication occurs in</a:t>
            </a:r>
            <a:r>
              <a:rPr lang="en-US" sz="1200" b="0" baseline="0" dirty="0">
                <a:latin typeface="Arial" pitchFamily="100" charset="0"/>
                <a:ea typeface="MS PGothic" pitchFamily="34" charset="-128"/>
              </a:rPr>
              <a:t> two</a:t>
            </a:r>
            <a:r>
              <a:rPr lang="en-US" sz="1200" b="0" dirty="0">
                <a:latin typeface="Arial" pitchFamily="100" charset="0"/>
                <a:ea typeface="MS PGothic" pitchFamily="34" charset="-128"/>
              </a:rPr>
              <a:t> basic modes: serial or parallel.</a:t>
            </a:r>
            <a:r>
              <a:rPr lang="en-US" sz="1200" b="0" baseline="0" dirty="0">
                <a:latin typeface="Arial" pitchFamily="100" charset="0"/>
                <a:ea typeface="MS PGothic" pitchFamily="34" charset="-128"/>
              </a:rPr>
              <a:t> </a:t>
            </a:r>
            <a:r>
              <a:rPr lang="en-US" sz="1200" b="0" dirty="0">
                <a:latin typeface="Arial" pitchFamily="100" charset="0"/>
                <a:ea typeface="MS PGothic" pitchFamily="34" charset="-128"/>
              </a:rPr>
              <a:t>The type of transmission mode</a:t>
            </a:r>
            <a:r>
              <a:rPr lang="en-US" sz="1200" b="0" baseline="0" dirty="0">
                <a:latin typeface="Arial" pitchFamily="100" charset="0"/>
                <a:ea typeface="MS PGothic" pitchFamily="34" charset="-128"/>
              </a:rPr>
              <a:t> to be used</a:t>
            </a:r>
            <a:r>
              <a:rPr lang="en-US" sz="1200" b="0" dirty="0">
                <a:latin typeface="Arial" pitchFamily="100" charset="0"/>
                <a:ea typeface="MS PGothic" pitchFamily="34" charset="-128"/>
              </a:rPr>
              <a:t> depends on the wire length required by the communication</a:t>
            </a:r>
            <a:r>
              <a:rPr lang="en-US" sz="1200" b="0" baseline="0" dirty="0">
                <a:latin typeface="Arial" pitchFamily="100" charset="0"/>
                <a:ea typeface="MS PGothic" pitchFamily="34" charset="-128"/>
              </a:rPr>
              <a:t> bandwidth</a:t>
            </a:r>
            <a:r>
              <a:rPr lang="en-US" sz="1200" b="0" dirty="0">
                <a:latin typeface="Arial" pitchFamily="100" charset="0"/>
                <a:ea typeface="MS PGothic" pitchFamily="34" charset="-128"/>
              </a:rPr>
              <a:t>.</a:t>
            </a:r>
          </a:p>
          <a:p>
            <a:endParaRPr lang="en-US" sz="1200" b="0" dirty="0">
              <a:latin typeface="Arial" pitchFamily="100" charset="0"/>
              <a:ea typeface="MS PGothic" pitchFamily="34" charset="-128"/>
            </a:endParaRPr>
          </a:p>
          <a:p>
            <a:r>
              <a:rPr lang="en-US" sz="1200" b="0" dirty="0">
                <a:latin typeface="Arial" pitchFamily="100" charset="0"/>
                <a:ea typeface="MS PGothic" pitchFamily="34" charset="-128"/>
              </a:rPr>
              <a:t>In serial transmission, bits are sent sequentially on the same</a:t>
            </a:r>
            <a:r>
              <a:rPr lang="en-US" sz="1200" b="0" baseline="0" dirty="0">
                <a:latin typeface="Arial" pitchFamily="100" charset="0"/>
                <a:ea typeface="MS PGothic" pitchFamily="34" charset="-128"/>
              </a:rPr>
              <a:t> line. This reduces the wiring costs but also slows the communication speed. </a:t>
            </a:r>
            <a:r>
              <a:rPr lang="en-US" sz="1200" b="0" dirty="0">
                <a:latin typeface="Arial" pitchFamily="100" charset="0"/>
                <a:ea typeface="MS PGothic" pitchFamily="34" charset="-128"/>
              </a:rPr>
              <a:t>Serial transmission is </a:t>
            </a:r>
            <a:r>
              <a:rPr lang="en-GB" sz="1200" b="0" dirty="0">
                <a:latin typeface="Arial" pitchFamily="100" charset="0"/>
                <a:ea typeface="MS PGothic" pitchFamily="34" charset="-128"/>
              </a:rPr>
              <a:t>c</a:t>
            </a:r>
            <a:r>
              <a:rPr lang="en-GB" b="0" dirty="0"/>
              <a:t>ommonly used for long-haul communication, modems, and non-networked communication between devices.</a:t>
            </a:r>
            <a:endParaRPr lang="en-US" sz="1200" b="0" dirty="0">
              <a:latin typeface="Arial" pitchFamily="100" charset="0"/>
              <a:ea typeface="MS PGothic" pitchFamily="34" charset="-128"/>
            </a:endParaRPr>
          </a:p>
          <a:p>
            <a:endParaRPr lang="en-US" sz="1200" b="0" dirty="0">
              <a:latin typeface="Arial" pitchFamily="100" charset="0"/>
              <a:ea typeface="MS PGothic" pitchFamily="34" charset="-128"/>
            </a:endParaRPr>
          </a:p>
          <a:p>
            <a:r>
              <a:rPr lang="en-US" sz="1200" b="0" dirty="0">
                <a:latin typeface="Arial" pitchFamily="100" charset="0"/>
                <a:ea typeface="MS PGothic" pitchFamily="34" charset="-128"/>
              </a:rPr>
              <a:t>Examples of serial mode transmission include connections between a computer and a modem using the RS-232 protocol. Other serial transmission protocols include </a:t>
            </a:r>
            <a:r>
              <a:rPr lang="en-GB" b="0" dirty="0"/>
              <a:t>UART, SPI, I2C, USB, and Ethernet PCI Express.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4099920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sz="1400" dirty="0"/>
              <a:t>When using dual port memory to implement an FIFO, the addresses of the two ports are automatically managed as data move to/from the memory. The address can be coded in either natural binary code or Gray code. The first is the </a:t>
            </a:r>
            <a:r>
              <a:rPr lang="en-GB" sz="1200" dirty="0"/>
              <a:t>traditional way of representing a number. In this scheme, usually, one or multiple bits are changed when incrementing numbers. On the other hand, in the </a:t>
            </a:r>
            <a:r>
              <a:rPr lang="en-GB" sz="1400" dirty="0"/>
              <a:t>Gray code scheme, an example of which is given in this table, </a:t>
            </a:r>
            <a:r>
              <a:rPr lang="en-GB" sz="1200" dirty="0"/>
              <a:t>only one bit is changed in each increment. This means the use of Gray code will reduce the switching activities on the address bus, hence decreasing the current drawn from the supply voltage,</a:t>
            </a:r>
            <a:r>
              <a:rPr lang="en-GB" sz="1200" baseline="0" dirty="0"/>
              <a:t> </a:t>
            </a:r>
            <a:r>
              <a:rPr lang="en-GB" sz="1200" dirty="0"/>
              <a:t>saving</a:t>
            </a:r>
            <a:r>
              <a:rPr lang="en-GB" sz="1200" baseline="0" dirty="0"/>
              <a:t> more</a:t>
            </a:r>
            <a:r>
              <a:rPr lang="en-GB" sz="1200" dirty="0"/>
              <a:t> power compared to the binary scheme.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22</a:t>
            </a:fld>
            <a:endParaRPr lang="en-US" altLang="en-US" dirty="0"/>
          </a:p>
        </p:txBody>
      </p:sp>
    </p:spTree>
    <p:extLst>
      <p:ext uri="{BB962C8B-B14F-4D97-AF65-F5344CB8AC3E}">
        <p14:creationId xmlns:p14="http://schemas.microsoft.com/office/powerpoint/2010/main" val="1046094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design of the UART peripheral is</a:t>
            </a:r>
            <a:r>
              <a:rPr lang="en-GB" baseline="0" dirty="0"/>
              <a:t> finished and its behavior is verified through digital simulations</a:t>
            </a:r>
            <a:r>
              <a:rPr lang="en-GB" dirty="0"/>
              <a:t>,</a:t>
            </a:r>
            <a:r>
              <a:rPr lang="en-GB" baseline="0" dirty="0"/>
              <a:t> it can be integrated with the SoC design we have already implemented in the previous labs. Our example SoC design will now have three peripherals, as shown here. Each of these needs to have its own memory space. The table in this slide shows the base and end addresses allocated to each peripheral.</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23</a:t>
            </a:fld>
            <a:endParaRPr lang="en-US" altLang="en-US" dirty="0"/>
          </a:p>
        </p:txBody>
      </p:sp>
    </p:spTree>
    <p:extLst>
      <p:ext uri="{BB962C8B-B14F-4D97-AF65-F5344CB8AC3E}">
        <p14:creationId xmlns:p14="http://schemas.microsoft.com/office/powerpoint/2010/main" val="176814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66612" eaLnBrk="0" fontAlgn="base" hangingPunct="0">
              <a:spcBef>
                <a:spcPct val="30000"/>
              </a:spcBef>
              <a:spcAft>
                <a:spcPct val="0"/>
              </a:spcAft>
              <a:defRPr/>
            </a:pPr>
            <a:r>
              <a:rPr lang="en-GB" dirty="0"/>
              <a:t>The internal memory space of the</a:t>
            </a:r>
            <a:r>
              <a:rPr lang="en-GB" baseline="0" dirty="0"/>
              <a:t> </a:t>
            </a:r>
            <a:r>
              <a:rPr lang="en-GB" dirty="0"/>
              <a:t>UART peripheral</a:t>
            </a:r>
            <a:r>
              <a:rPr lang="en-GB" baseline="0" dirty="0"/>
              <a:t> </a:t>
            </a:r>
            <a:r>
              <a:rPr lang="en-GB" dirty="0"/>
              <a:t>is divided into two regions:</a:t>
            </a:r>
            <a:r>
              <a:rPr lang="en-GB" baseline="0" dirty="0"/>
              <a:t> a data register and an FIFO status register. </a:t>
            </a:r>
            <a:r>
              <a:rPr lang="en-GB" dirty="0"/>
              <a:t>The data</a:t>
            </a:r>
            <a:r>
              <a:rPr lang="en-GB" baseline="0" dirty="0"/>
              <a:t> register is a 32-bit </a:t>
            </a:r>
            <a:r>
              <a:rPr lang="en-GB" dirty="0"/>
              <a:t>word (four byte) space </a:t>
            </a:r>
            <a:r>
              <a:rPr lang="en-GB" sz="1900" dirty="0"/>
              <a:t>used for both input and output data. The FIFO status register also occupies a 4-byte space in the memory and it stores two flags: </a:t>
            </a:r>
            <a:r>
              <a:rPr lang="en-US" sz="1900" dirty="0"/>
              <a:t>Rx FIFO Empty and Tx FIFO Full. If the Rx FIFO Empty is asserted, it means the processor cannot read from the FIFO. If Tx FIFO Full is asserted, the processor has to wait before writing to the FIFO.</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24</a:t>
            </a:fld>
            <a:endParaRPr lang="en-US" altLang="en-US" dirty="0"/>
          </a:p>
        </p:txBody>
      </p:sp>
    </p:spTree>
    <p:extLst>
      <p:ext uri="{BB962C8B-B14F-4D97-AF65-F5344CB8AC3E}">
        <p14:creationId xmlns:p14="http://schemas.microsoft.com/office/powerpoint/2010/main" val="411201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Serial communications</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can be either synchronous or asynchronous.</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In synchronous serial transmission, </a:t>
            </a:r>
            <a:r>
              <a:rPr lang="en-US" sz="1200" baseline="0" dirty="0">
                <a:latin typeface="Arial" pitchFamily="100" charset="0"/>
                <a:ea typeface="MS PGothic" pitchFamily="34" charset="-128"/>
              </a:rPr>
              <a:t>data transmission is synchronized using a clock signal. Extra wiring is needed in order to distribute the clock signal. </a:t>
            </a:r>
            <a:r>
              <a:rPr lang="en-US" sz="1200" dirty="0">
                <a:latin typeface="Arial" pitchFamily="100" charset="0"/>
                <a:ea typeface="MS PGothic" pitchFamily="34" charset="-128"/>
              </a:rPr>
              <a:t>In asynchronous transmission, </a:t>
            </a:r>
            <a:r>
              <a:rPr lang="en-US" sz="1200" baseline="0" dirty="0">
                <a:latin typeface="Arial" pitchFamily="100" charset="0"/>
                <a:ea typeface="MS PGothic" pitchFamily="34" charset="-128"/>
              </a:rPr>
              <a:t>data transmission is coordinated using </a:t>
            </a:r>
            <a:r>
              <a:rPr lang="en-US" sz="1200" dirty="0">
                <a:latin typeface="Arial" pitchFamily="100" charset="0"/>
                <a:ea typeface="MS PGothic" pitchFamily="34" charset="-128"/>
              </a:rPr>
              <a:t>handshake</a:t>
            </a:r>
            <a:r>
              <a:rPr lang="en-US" sz="1200" baseline="0" dirty="0">
                <a:latin typeface="Arial" pitchFamily="100" charset="0"/>
                <a:ea typeface="MS PGothic" pitchFamily="34" charset="-128"/>
              </a:rPr>
              <a:t> protocols</a:t>
            </a:r>
            <a:r>
              <a:rPr lang="en-US" sz="1200" dirty="0">
                <a:latin typeface="Arial" pitchFamily="100" charset="0"/>
                <a:ea typeface="MS PGothic" pitchFamily="34" charset="-128"/>
              </a:rPr>
              <a:t>, which</a:t>
            </a:r>
            <a:r>
              <a:rPr lang="en-US" sz="1200" baseline="0" dirty="0">
                <a:latin typeface="Arial" pitchFamily="100" charset="0"/>
                <a:ea typeface="MS PGothic" pitchFamily="34" charset="-128"/>
              </a:rPr>
              <a:t> indicate the start and end of the transmission. </a:t>
            </a:r>
            <a:r>
              <a:rPr lang="en-US" dirty="0"/>
              <a:t>This means there is no need for the clock signal to be transmitted; however, both the transmitter and receiver will need to agree on how to coordinate data transfer (e.g., baud rate)</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Asynchronous transmission allows for arbitrary size gaps between frames. </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Asynchronous</a:t>
            </a:r>
            <a:r>
              <a:rPr lang="en-US" sz="1200" baseline="0" dirty="0">
                <a:latin typeface="Arial" pitchFamily="100" charset="0"/>
                <a:ea typeface="MS PGothic" pitchFamily="34" charset="-128"/>
              </a:rPr>
              <a:t> data transmission typically needs more than one wire per data item, as opposed to one wire in the case of synchronous transmission.  </a:t>
            </a:r>
            <a:endParaRPr lang="en-US"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103968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In parallel communication, several data items/bits are transmitted</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simultaneously on different wires.</a:t>
            </a:r>
            <a:r>
              <a:rPr lang="en-US" sz="1200" baseline="0" dirty="0">
                <a:latin typeface="Arial" pitchFamily="100" charset="0"/>
                <a:ea typeface="MS PGothic" pitchFamily="34" charset="-128"/>
              </a:rPr>
              <a:t> Such transmission is </a:t>
            </a:r>
            <a:r>
              <a:rPr lang="en-US" sz="1200" dirty="0">
                <a:latin typeface="Arial" pitchFamily="100" charset="0"/>
                <a:ea typeface="MS PGothic" pitchFamily="34" charset="-128"/>
              </a:rPr>
              <a:t>synchronized by a clock signal. Parallel</a:t>
            </a:r>
            <a:r>
              <a:rPr lang="en-US" sz="1200" baseline="0" dirty="0">
                <a:latin typeface="Arial" pitchFamily="100" charset="0"/>
                <a:ea typeface="MS PGothic" pitchFamily="34" charset="-128"/>
              </a:rPr>
              <a:t> communications</a:t>
            </a:r>
            <a:r>
              <a:rPr lang="en-US" sz="1200" dirty="0">
                <a:latin typeface="Arial" pitchFamily="100" charset="0"/>
                <a:ea typeface="MS PGothic" pitchFamily="34" charset="-128"/>
              </a:rPr>
              <a:t> offer a higher</a:t>
            </a:r>
            <a:r>
              <a:rPr lang="en-US" sz="1200" baseline="0" dirty="0">
                <a:latin typeface="Arial" pitchFamily="100" charset="0"/>
                <a:ea typeface="MS PGothic" pitchFamily="34" charset="-128"/>
              </a:rPr>
              <a:t> bandwidth compared to serial communication; h</a:t>
            </a:r>
            <a:r>
              <a:rPr lang="en-US" sz="1200" dirty="0">
                <a:latin typeface="Arial" pitchFamily="100" charset="0"/>
                <a:ea typeface="MS PGothic" pitchFamily="34" charset="-128"/>
              </a:rPr>
              <a:t>owever, this improved</a:t>
            </a:r>
            <a:r>
              <a:rPr lang="en-US" sz="1200" baseline="0" dirty="0">
                <a:latin typeface="Arial" pitchFamily="100" charset="0"/>
                <a:ea typeface="MS PGothic" pitchFamily="34" charset="-128"/>
              </a:rPr>
              <a:t> speed</a:t>
            </a:r>
            <a:r>
              <a:rPr lang="en-US" sz="1200" dirty="0">
                <a:latin typeface="Arial" pitchFamily="100" charset="0"/>
                <a:ea typeface="MS PGothic" pitchFamily="34" charset="-128"/>
              </a:rPr>
              <a:t> is at the cost of increased wiring overheads. One example of a parallel transmission is the connection between a processor core and the memory, as we have seen previously. Generally, on-chip communication channels are parallel.</a:t>
            </a:r>
            <a:endParaRPr lang="en-GB" b="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1266897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300" dirty="0">
                <a:latin typeface="Arial" pitchFamily="100" charset="0"/>
                <a:ea typeface="MS PGothic" pitchFamily="34" charset="-128"/>
              </a:rPr>
              <a:t>Parallel</a:t>
            </a:r>
            <a:r>
              <a:rPr lang="en-US" sz="1300" baseline="0" dirty="0">
                <a:latin typeface="Arial" pitchFamily="100" charset="0"/>
                <a:ea typeface="MS PGothic" pitchFamily="34" charset="-128"/>
              </a:rPr>
              <a:t> communication</a:t>
            </a:r>
            <a:r>
              <a:rPr lang="en-US" sz="1300" dirty="0">
                <a:latin typeface="Arial" pitchFamily="100" charset="0"/>
                <a:ea typeface="MS PGothic" pitchFamily="34" charset="-128"/>
              </a:rPr>
              <a:t> offers a higher</a:t>
            </a:r>
            <a:r>
              <a:rPr lang="en-US" sz="1300" baseline="0" dirty="0">
                <a:latin typeface="Arial" pitchFamily="100" charset="0"/>
                <a:ea typeface="MS PGothic" pitchFamily="34" charset="-128"/>
              </a:rPr>
              <a:t> bandwidth compared to serial communication; h</a:t>
            </a:r>
            <a:r>
              <a:rPr lang="en-US" sz="1300" dirty="0">
                <a:latin typeface="Arial" pitchFamily="100" charset="0"/>
                <a:ea typeface="MS PGothic" pitchFamily="34" charset="-128"/>
              </a:rPr>
              <a:t>owever, this speed is at the cost of increased wiring overheads.</a:t>
            </a:r>
            <a:r>
              <a:rPr lang="en-US" sz="1300" baseline="0" dirty="0">
                <a:latin typeface="Arial" pitchFamily="100" charset="0"/>
                <a:ea typeface="MS PGothic" pitchFamily="34" charset="-128"/>
              </a:rPr>
              <a:t> </a:t>
            </a:r>
            <a:r>
              <a:rPr lang="en-GB" baseline="0" dirty="0"/>
              <a:t>P</a:t>
            </a:r>
            <a:r>
              <a:rPr lang="en-GB" dirty="0"/>
              <a:t>arallel data</a:t>
            </a:r>
            <a:r>
              <a:rPr lang="en-GB" baseline="0" dirty="0"/>
              <a:t> transmission is vulnerable to errors caused by clock skew and </a:t>
            </a:r>
            <a:r>
              <a:rPr lang="en-GB" dirty="0"/>
              <a:t>crosstalk between different wires.</a:t>
            </a:r>
            <a:r>
              <a:rPr lang="en-GB" baseline="0" dirty="0"/>
              <a:t> On the other hand, serial communication is not as prone to such errors, and therefore is more reliable. This means </a:t>
            </a:r>
            <a:r>
              <a:rPr lang="en-GB" dirty="0"/>
              <a:t>serial communication can be clocked in a higher frequency.</a:t>
            </a:r>
            <a:r>
              <a:rPr lang="en-GB" baseline="0" dirty="0"/>
              <a:t> However, the throughput of serial links is still limited as compared to its parallel counterpart.</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146271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UART is a piece of hardware that </a:t>
            </a:r>
            <a:r>
              <a:rPr lang="en-US" sz="1200" dirty="0">
                <a:latin typeface="Arial" pitchFamily="100" charset="0"/>
                <a:ea typeface="MS PGothic" pitchFamily="34" charset="-128"/>
              </a:rPr>
              <a:t>converts data from serial to parallel and vice versa. It</a:t>
            </a:r>
            <a:r>
              <a:rPr lang="en-US" sz="1200" baseline="0" dirty="0">
                <a:latin typeface="Arial" pitchFamily="100" charset="0"/>
                <a:ea typeface="MS PGothic" pitchFamily="34" charset="-128"/>
              </a:rPr>
              <a:t> uses asynchronous communication between sender and receiver with a pre-agreed baud rate, wherein the communication link has separate transmission and receiving wires. The sender converts data from parallel to serial, which is transferred through a serial cable. The receiver reassembles data back to parallel. One </a:t>
            </a:r>
            <a:r>
              <a:rPr lang="en-US" baseline="0" dirty="0"/>
              <a:t>typical application of UART is the connection of a piece of hardware (e.g., modem) to a computer. </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34960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main stages of a UART transmission are summarised as follows:</a:t>
            </a:r>
          </a:p>
          <a:p>
            <a:endParaRPr lang="en-GB" dirty="0"/>
          </a:p>
          <a:p>
            <a:pPr marL="0" indent="0">
              <a:buFont typeface="+mj-lt"/>
              <a:buNone/>
            </a:pPr>
            <a:r>
              <a:rPr lang="en-GB" dirty="0"/>
              <a:t>A data</a:t>
            </a:r>
            <a:r>
              <a:rPr lang="en-GB" baseline="0" dirty="0"/>
              <a:t> item (typically a word) is applied </a:t>
            </a:r>
            <a:r>
              <a:rPr lang="en-GB" dirty="0"/>
              <a:t>to the UART inputs. </a:t>
            </a:r>
          </a:p>
          <a:p>
            <a:pPr marL="228600" indent="-228600">
              <a:buFont typeface="+mj-lt"/>
              <a:buAutoNum type="arabicPeriod"/>
            </a:pPr>
            <a:endParaRPr lang="en-GB" dirty="0"/>
          </a:p>
          <a:p>
            <a:pPr marL="0" indent="0">
              <a:buFont typeface="+mj-lt"/>
              <a:buNone/>
            </a:pPr>
            <a:r>
              <a:rPr lang="en-GB" baseline="0" dirty="0"/>
              <a:t>A </a:t>
            </a:r>
            <a:r>
              <a:rPr lang="en-GB" dirty="0"/>
              <a:t>“start bit" is added</a:t>
            </a:r>
            <a:r>
              <a:rPr lang="en-GB" baseline="0" dirty="0"/>
              <a:t> </a:t>
            </a:r>
            <a:r>
              <a:rPr lang="en-GB" dirty="0"/>
              <a:t>to the beginning of each word to be transmitted. This bit</a:t>
            </a:r>
            <a:r>
              <a:rPr lang="en-GB" baseline="0" dirty="0"/>
              <a:t> will help synchronise the clock between sender and receiver</a:t>
            </a:r>
            <a:r>
              <a:rPr lang="en-GB" dirty="0"/>
              <a:t>.</a:t>
            </a:r>
            <a:r>
              <a:rPr lang="en-GB" baseline="0" dirty="0"/>
              <a:t> It is worth noting here that the transmitter and receiver </a:t>
            </a:r>
            <a:r>
              <a:rPr lang="en-GB" dirty="0"/>
              <a:t>clocks must not have a</a:t>
            </a:r>
            <a:r>
              <a:rPr lang="en-GB" baseline="0" dirty="0"/>
              <a:t> </a:t>
            </a:r>
            <a:r>
              <a:rPr lang="en-GB" dirty="0"/>
              <a:t>frequency drift by more than 10% during the transmission of the remaining bits in the word.</a:t>
            </a:r>
          </a:p>
          <a:p>
            <a:pPr marL="228600" indent="-228600">
              <a:buFont typeface="+mj-lt"/>
              <a:buAutoNum type="arabicPeriod"/>
            </a:pPr>
            <a:endParaRPr lang="en-GB" dirty="0"/>
          </a:p>
          <a:p>
            <a:pPr marL="0" indent="0">
              <a:buFont typeface="+mj-lt"/>
              <a:buNone/>
            </a:pPr>
            <a:r>
              <a:rPr lang="en-GB" dirty="0"/>
              <a:t>After the “start bit,” the remaining</a:t>
            </a:r>
            <a:r>
              <a:rPr lang="en-GB" baseline="0" dirty="0"/>
              <a:t> bits </a:t>
            </a:r>
            <a:r>
              <a:rPr lang="en-GB" dirty="0"/>
              <a:t>are sent, with the least significant bit (LSB) being sent first. When the entire data word has been sent, the transmitter may add a parity bit that the transmitter generates,</a:t>
            </a:r>
            <a:r>
              <a:rPr lang="en-GB" baseline="0" dirty="0"/>
              <a:t> and finally </a:t>
            </a:r>
            <a:r>
              <a:rPr lang="en-GB" dirty="0"/>
              <a:t>at least one stop bit is sent by the transmitter.</a:t>
            </a:r>
          </a:p>
          <a:p>
            <a:pPr marL="228600" indent="-228600">
              <a:buFont typeface="+mj-lt"/>
              <a:buAutoNum type="arabicPeriod"/>
            </a:pPr>
            <a:endParaRPr lang="en-GB" dirty="0"/>
          </a:p>
          <a:p>
            <a:pPr marL="0" indent="0">
              <a:buFont typeface="+mj-lt"/>
              <a:buNone/>
            </a:pPr>
            <a:r>
              <a:rPr lang="en-US" dirty="0"/>
              <a:t>The receiver expects to get the stop bit at the end of the data item. If the receiver does not find the stop bit where it is supposed to, it will discard the entire word and generate a framing error when the data word is read by the processor. </a:t>
            </a:r>
          </a:p>
          <a:p>
            <a:pPr marL="228600" indent="-228600">
              <a:buFont typeface="+mj-lt"/>
              <a:buAutoNum type="arabicPeriod"/>
            </a:pPr>
            <a:endParaRPr lang="en-GB" dirty="0"/>
          </a:p>
          <a:p>
            <a:pPr marL="0" indent="0">
              <a:buFont typeface="+mj-lt"/>
              <a:buNone/>
            </a:pPr>
            <a:r>
              <a:rPr lang="en-GB" dirty="0"/>
              <a:t>If the stop bits</a:t>
            </a:r>
            <a:r>
              <a:rPr lang="en-GB" baseline="0" dirty="0"/>
              <a:t> appears, the receiver </a:t>
            </a:r>
            <a:r>
              <a:rPr lang="en-GB" dirty="0"/>
              <a:t>passes</a:t>
            </a:r>
            <a:r>
              <a:rPr lang="en-GB" baseline="0" dirty="0"/>
              <a:t> the data</a:t>
            </a:r>
            <a:r>
              <a:rPr lang="en-GB" dirty="0"/>
              <a:t> to the host.</a:t>
            </a:r>
            <a:r>
              <a:rPr lang="en-GB" baseline="0" dirty="0"/>
              <a:t> </a:t>
            </a:r>
          </a:p>
          <a:p>
            <a:pPr marL="0" indent="0">
              <a:buFont typeface="+mj-lt"/>
              <a:buNone/>
            </a:pPr>
            <a:endParaRPr lang="en-GB" baseline="0" dirty="0"/>
          </a:p>
          <a:p>
            <a:pPr marL="0" indent="0">
              <a:buFont typeface="+mj-lt"/>
              <a:buNone/>
            </a:pPr>
            <a:r>
              <a:rPr lang="en-GB" dirty="0"/>
              <a:t>If there is no data to transmit, the transmission line can be idle.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1730631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sz="1300" dirty="0"/>
              <a:t>If we are to transmit text information through the UART interface, the characters need</a:t>
            </a:r>
            <a:r>
              <a:rPr lang="en-US" sz="1300" baseline="0" dirty="0"/>
              <a:t> to be</a:t>
            </a:r>
            <a:r>
              <a:rPr lang="en-US" sz="1300" dirty="0"/>
              <a:t> transferred into binary data. To achieve this, we will need to use a character encoding scheme. </a:t>
            </a:r>
            <a:r>
              <a:rPr lang="en-GB" dirty="0"/>
              <a:t>One</a:t>
            </a:r>
            <a:r>
              <a:rPr lang="en-GB" baseline="0" dirty="0"/>
              <a:t> of the most widely used </a:t>
            </a:r>
            <a:r>
              <a:rPr lang="en-GB" dirty="0"/>
              <a:t>character-encoding schemes is the ASCII code.</a:t>
            </a:r>
            <a:r>
              <a:rPr lang="en-GB" baseline="0" dirty="0"/>
              <a:t> It was o</a:t>
            </a:r>
            <a:r>
              <a:rPr lang="en-GB" dirty="0"/>
              <a:t>riginally based on the English alphabet. It encodes 128 specified characters into 7-bit binary integers.</a:t>
            </a:r>
            <a:r>
              <a:rPr lang="en-GB" baseline="0" dirty="0"/>
              <a:t> </a:t>
            </a:r>
            <a:r>
              <a:rPr lang="en-GB" dirty="0"/>
              <a:t>It defines 95 printable characters, including the space, and 33 non-printing control characters. The first edition of th</a:t>
            </a:r>
            <a:r>
              <a:rPr lang="en-GB" baseline="0" dirty="0"/>
              <a:t>is code s</a:t>
            </a:r>
            <a:r>
              <a:rPr lang="en-GB" dirty="0"/>
              <a:t>tandard was published in</a:t>
            </a:r>
            <a:r>
              <a:rPr lang="en-GB" baseline="0" dirty="0"/>
              <a:t> </a:t>
            </a:r>
            <a:r>
              <a:rPr lang="en-GB" dirty="0"/>
              <a:t>1963, and its most recent update was in 1986. </a:t>
            </a:r>
            <a:r>
              <a:rPr lang="en-GB" sz="1300" dirty="0">
                <a:latin typeface="Arial" pitchFamily="100" charset="0"/>
                <a:ea typeface="MS PGothic" pitchFamily="34" charset="-128"/>
              </a:rPr>
              <a:t>ASCII code can be represented using 7-bit, but</a:t>
            </a:r>
            <a:r>
              <a:rPr lang="en-GB" sz="1300" baseline="0" dirty="0">
                <a:latin typeface="Arial" pitchFamily="100" charset="0"/>
                <a:ea typeface="MS PGothic" pitchFamily="34" charset="-128"/>
              </a:rPr>
              <a:t> </a:t>
            </a:r>
            <a:r>
              <a:rPr lang="en-GB" sz="1300" dirty="0">
                <a:latin typeface="Arial" pitchFamily="100" charset="0"/>
                <a:ea typeface="MS PGothic" pitchFamily="34" charset="-128"/>
              </a:rPr>
              <a:t>it became common practice to use an 8-bit byte to store each character in memory. This led</a:t>
            </a:r>
            <a:r>
              <a:rPr lang="en-GB" sz="1300" baseline="0" dirty="0">
                <a:latin typeface="Arial" pitchFamily="100" charset="0"/>
                <a:ea typeface="MS PGothic" pitchFamily="34" charset="-128"/>
              </a:rPr>
              <a:t> to a new </a:t>
            </a:r>
            <a:r>
              <a:rPr lang="en-GB" sz="1300" dirty="0">
                <a:latin typeface="Arial" pitchFamily="100" charset="0"/>
                <a:ea typeface="MS PGothic" pitchFamily="34" charset="-128"/>
              </a:rPr>
              <a:t>8-bit relative of ASCII,</a:t>
            </a:r>
            <a:r>
              <a:rPr lang="en-GB" sz="1300" baseline="0" dirty="0">
                <a:latin typeface="Arial" pitchFamily="100" charset="0"/>
                <a:ea typeface="MS PGothic" pitchFamily="34" charset="-128"/>
              </a:rPr>
              <a:t> which has the same</a:t>
            </a:r>
            <a:r>
              <a:rPr lang="en-GB" sz="1300" dirty="0">
                <a:latin typeface="Arial" pitchFamily="100" charset="0"/>
                <a:ea typeface="MS PGothic" pitchFamily="34" charset="-128"/>
              </a:rPr>
              <a:t> original character-mapping. The extended 8-bit standar</a:t>
            </a:r>
            <a:r>
              <a:rPr lang="en-GB" sz="1300" baseline="0" dirty="0">
                <a:latin typeface="Arial" pitchFamily="100" charset="0"/>
                <a:ea typeface="MS PGothic" pitchFamily="34" charset="-128"/>
              </a:rPr>
              <a:t>d also has </a:t>
            </a:r>
            <a:r>
              <a:rPr lang="en-GB" sz="1300" dirty="0">
                <a:latin typeface="Arial" pitchFamily="100" charset="0"/>
                <a:ea typeface="MS PGothic" pitchFamily="34" charset="-128"/>
              </a:rPr>
              <a:t>additional character definitions after the first 128 (i.e., 7-bit) characters. </a:t>
            </a:r>
            <a:r>
              <a:rPr lang="en-US" sz="2000" dirty="0"/>
              <a:t>UTF-8 (UCS Transformation Format—8-bit)</a:t>
            </a:r>
            <a:r>
              <a:rPr lang="en-US" sz="2000" baseline="0" dirty="0"/>
              <a:t>  was </a:t>
            </a:r>
            <a:r>
              <a:rPr lang="en-US" sz="1800" baseline="0" dirty="0"/>
              <a:t>d</a:t>
            </a:r>
            <a:r>
              <a:rPr lang="en-US" sz="1800" dirty="0"/>
              <a:t>erived from ASCII</a:t>
            </a:r>
            <a:r>
              <a:rPr lang="en-US" sz="1800" baseline="0" dirty="0"/>
              <a:t> and is </a:t>
            </a:r>
            <a:r>
              <a:rPr lang="en-GB" sz="1800" baseline="0" dirty="0"/>
              <a:t>c</a:t>
            </a:r>
            <a:r>
              <a:rPr lang="en-GB" sz="1800" dirty="0"/>
              <a:t>ompatible with the original ASCII.</a:t>
            </a:r>
            <a:endParaRPr lang="en-GB" sz="1300" dirty="0">
              <a:latin typeface="Arial" pitchFamily="100" charset="0"/>
              <a:ea typeface="MS PGothic" pitchFamily="34" charset="-128"/>
            </a:endParaRP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231508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sz="1200" kern="0" dirty="0"/>
              <a:t>The full table can be found online.</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1821392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253564" y="1563688"/>
            <a:ext cx="8085950" cy="1555750"/>
          </a:xfrm>
        </p:spPr>
        <p:txBody>
          <a:bodyPr wrap="square" numCol="1" compatLnSpc="1">
            <a:prstTxWarp prst="textNoShape">
              <a:avLst/>
            </a:prstTxWarp>
          </a:bodyPr>
          <a:lstStyle/>
          <a:p>
            <a:pPr>
              <a:defRPr/>
            </a:pPr>
            <a:r>
              <a:rPr lang="en-IN"/>
              <a:t>AHB UART Peripheral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Character-Encoding Scheme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Characters are coded in American Standard Code for Information Interchange (ASCII)</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Encodes 128 characters</a:t>
            </a:r>
          </a:p>
          <a:p>
            <a:pPr lvl="1"/>
            <a:r>
              <a:rPr lang="en-IN" altLang="en-US" dirty="0">
                <a:ea typeface="ＭＳ Ｐゴシック" panose="020B0600070205080204" pitchFamily="34" charset="-128"/>
              </a:rPr>
              <a:t>95 printable characters, such as “a,” “b,” “1,” and “2”</a:t>
            </a:r>
          </a:p>
          <a:p>
            <a:pPr lvl="1"/>
            <a:r>
              <a:rPr lang="en-IN" altLang="en-US" dirty="0">
                <a:ea typeface="ＭＳ Ｐゴシック" panose="020B0600070205080204" pitchFamily="34" charset="-128"/>
              </a:rPr>
              <a:t>33 non-printing control characters, e.g., next line, back space, escape</a:t>
            </a:r>
          </a:p>
          <a:p>
            <a:pPr lvl="1"/>
            <a:r>
              <a:rPr lang="en-IN" altLang="en-US" dirty="0">
                <a:ea typeface="ＭＳ Ｐゴシック" panose="020B0600070205080204" pitchFamily="34" charset="-128"/>
              </a:rPr>
              <a:t>Can be represented by seven bits, commonly stored as one byte for storage convenience</a:t>
            </a:r>
          </a:p>
          <a:p>
            <a:r>
              <a:rPr lang="en-US" dirty="0"/>
              <a:t>UTF-8 (UCS Transformation Format—8-bit)</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Derived from ASCII since 2007</a:t>
            </a:r>
          </a:p>
          <a:p>
            <a:pPr lvl="1"/>
            <a:r>
              <a:rPr lang="en-IN" altLang="en-US" dirty="0">
                <a:ea typeface="ＭＳ Ｐゴシック" panose="020B0600070205080204" pitchFamily="34" charset="-128"/>
              </a:rPr>
              <a:t>Variable-width encoding scheme</a:t>
            </a:r>
          </a:p>
          <a:p>
            <a:pPr lvl="1"/>
            <a:r>
              <a:rPr lang="en-IN" altLang="en-US" dirty="0">
                <a:ea typeface="ＭＳ Ｐゴシック" panose="020B0600070205080204" pitchFamily="34" charset="-128"/>
              </a:rPr>
              <a:t>Widely used for the world wide web</a:t>
            </a:r>
          </a:p>
          <a:p>
            <a:pPr lvl="1"/>
            <a:r>
              <a:rPr lang="en-IN" altLang="en-US" dirty="0">
                <a:ea typeface="ＭＳ Ｐゴシック" panose="020B0600070205080204" pitchFamily="34" charset="-128"/>
              </a:rPr>
              <a:t>Compatible with the original ASCII</a:t>
            </a: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895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ASCII Encoded Characters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47670" y="1095376"/>
            <a:ext cx="11180763" cy="674687"/>
          </a:xfrm>
        </p:spPr>
        <p:txBody>
          <a:bodyPr wrap="square" numCol="1" anchor="t" anchorCtr="0" compatLnSpc="1">
            <a:prstTxWarp prst="textNoShape">
              <a:avLst/>
            </a:prstTxWarp>
          </a:bodyPr>
          <a:lstStyle/>
          <a:p>
            <a:r>
              <a:rPr lang="en-GB" kern="0" dirty="0"/>
              <a:t>The table below lists some frequently used characters coded in ASCII. </a:t>
            </a:r>
            <a:endParaRPr lang="en-US" altLang="en-US" dirty="0">
              <a:ea typeface="ＭＳ Ｐゴシック" panose="020B0600070205080204" pitchFamily="34" charset="-128"/>
            </a:endParaRPr>
          </a:p>
        </p:txBody>
      </p:sp>
      <p:graphicFrame>
        <p:nvGraphicFramePr>
          <p:cNvPr id="5" name="Content Placeholder 3">
            <a:extLst>
              <a:ext uri="{FF2B5EF4-FFF2-40B4-BE49-F238E27FC236}">
                <a16:creationId xmlns:a16="http://schemas.microsoft.com/office/drawing/2014/main" id="{02C95ACD-EAF0-4E7A-AD8E-F6738869D2BE}"/>
              </a:ext>
            </a:extLst>
          </p:cNvPr>
          <p:cNvGraphicFramePr>
            <a:graphicFrameLocks/>
          </p:cNvGraphicFramePr>
          <p:nvPr/>
        </p:nvGraphicFramePr>
        <p:xfrm>
          <a:off x="1165829" y="1770063"/>
          <a:ext cx="9944447" cy="4389432"/>
        </p:xfrm>
        <a:graphic>
          <a:graphicData uri="http://schemas.openxmlformats.org/drawingml/2006/table">
            <a:tbl>
              <a:tblPr firstRow="1" bandRow="1">
                <a:tableStyleId>{5C22544A-7EE6-4342-B048-85BDC9FD1C3A}</a:tableStyleId>
              </a:tblPr>
              <a:tblGrid>
                <a:gridCol w="1169743">
                  <a:extLst>
                    <a:ext uri="{9D8B030D-6E8A-4147-A177-3AD203B41FA5}">
                      <a16:colId xmlns:a16="http://schemas.microsoft.com/office/drawing/2014/main" val="20000"/>
                    </a:ext>
                  </a:extLst>
                </a:gridCol>
                <a:gridCol w="1751893">
                  <a:extLst>
                    <a:ext uri="{9D8B030D-6E8A-4147-A177-3AD203B41FA5}">
                      <a16:colId xmlns:a16="http://schemas.microsoft.com/office/drawing/2014/main" val="20001"/>
                    </a:ext>
                  </a:extLst>
                </a:gridCol>
                <a:gridCol w="587593">
                  <a:extLst>
                    <a:ext uri="{9D8B030D-6E8A-4147-A177-3AD203B41FA5}">
                      <a16:colId xmlns:a16="http://schemas.microsoft.com/office/drawing/2014/main" val="20002"/>
                    </a:ext>
                  </a:extLst>
                </a:gridCol>
                <a:gridCol w="1169743">
                  <a:extLst>
                    <a:ext uri="{9D8B030D-6E8A-4147-A177-3AD203B41FA5}">
                      <a16:colId xmlns:a16="http://schemas.microsoft.com/office/drawing/2014/main" val="20003"/>
                    </a:ext>
                  </a:extLst>
                </a:gridCol>
                <a:gridCol w="1783090">
                  <a:extLst>
                    <a:ext uri="{9D8B030D-6E8A-4147-A177-3AD203B41FA5}">
                      <a16:colId xmlns:a16="http://schemas.microsoft.com/office/drawing/2014/main" val="20004"/>
                    </a:ext>
                  </a:extLst>
                </a:gridCol>
                <a:gridCol w="556396">
                  <a:extLst>
                    <a:ext uri="{9D8B030D-6E8A-4147-A177-3AD203B41FA5}">
                      <a16:colId xmlns:a16="http://schemas.microsoft.com/office/drawing/2014/main" val="20005"/>
                    </a:ext>
                  </a:extLst>
                </a:gridCol>
                <a:gridCol w="1169743">
                  <a:extLst>
                    <a:ext uri="{9D8B030D-6E8A-4147-A177-3AD203B41FA5}">
                      <a16:colId xmlns:a16="http://schemas.microsoft.com/office/drawing/2014/main" val="20006"/>
                    </a:ext>
                  </a:extLst>
                </a:gridCol>
                <a:gridCol w="1756246">
                  <a:extLst>
                    <a:ext uri="{9D8B030D-6E8A-4147-A177-3AD203B41FA5}">
                      <a16:colId xmlns:a16="http://schemas.microsoft.com/office/drawing/2014/main" val="20007"/>
                    </a:ext>
                  </a:extLst>
                </a:gridCol>
              </a:tblGrid>
              <a:tr h="365786">
                <a:tc>
                  <a:txBody>
                    <a:bodyPr/>
                    <a:lstStyle/>
                    <a:p>
                      <a:pPr algn="ctr"/>
                      <a:r>
                        <a:rPr lang="en-GB" sz="1800" dirty="0"/>
                        <a:t>Hex </a:t>
                      </a:r>
                    </a:p>
                  </a:txBody>
                  <a:tcPr marL="121883" marR="121883" marT="45723" marB="45723"/>
                </a:tc>
                <a:tc>
                  <a:txBody>
                    <a:bodyPr/>
                    <a:lstStyle/>
                    <a:p>
                      <a:pPr algn="ctr"/>
                      <a:r>
                        <a:rPr lang="en-GB" sz="1800" dirty="0"/>
                        <a:t>Character </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Hex</a:t>
                      </a:r>
                    </a:p>
                  </a:txBody>
                  <a:tcPr marL="121883" marR="121883" marT="45723" marB="45723"/>
                </a:tc>
                <a:tc>
                  <a:txBody>
                    <a:bodyPr/>
                    <a:lstStyle/>
                    <a:p>
                      <a:pPr algn="ctr"/>
                      <a:r>
                        <a:rPr lang="en-GB" sz="1800" dirty="0"/>
                        <a:t>Character </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Hex</a:t>
                      </a:r>
                    </a:p>
                  </a:txBody>
                  <a:tcPr marL="121883" marR="121883" marT="45723" marB="45723"/>
                </a:tc>
                <a:tc>
                  <a:txBody>
                    <a:bodyPr/>
                    <a:lstStyle/>
                    <a:p>
                      <a:pPr algn="ctr"/>
                      <a:r>
                        <a:rPr lang="en-GB" sz="1800" dirty="0"/>
                        <a:t>Character </a:t>
                      </a:r>
                    </a:p>
                  </a:txBody>
                  <a:tcPr marL="121883" marR="121883" marT="45723" marB="45723"/>
                </a:tc>
                <a:extLst>
                  <a:ext uri="{0D108BD9-81ED-4DB2-BD59-A6C34878D82A}">
                    <a16:rowId xmlns:a16="http://schemas.microsoft.com/office/drawing/2014/main" val="10000"/>
                  </a:ext>
                </a:extLst>
              </a:tr>
              <a:tr h="365786">
                <a:tc>
                  <a:txBody>
                    <a:bodyPr/>
                    <a:lstStyle/>
                    <a:p>
                      <a:pPr algn="ctr"/>
                      <a:r>
                        <a:rPr lang="en-GB" sz="1800" dirty="0"/>
                        <a:t>0x30</a:t>
                      </a:r>
                    </a:p>
                  </a:txBody>
                  <a:tcPr marL="121883" marR="121883" marT="45723" marB="45723"/>
                </a:tc>
                <a:tc>
                  <a:txBody>
                    <a:bodyPr/>
                    <a:lstStyle/>
                    <a:p>
                      <a:pPr algn="ctr"/>
                      <a:r>
                        <a:rPr lang="en-GB" sz="1800" dirty="0"/>
                        <a:t>0</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0x41</a:t>
                      </a:r>
                    </a:p>
                  </a:txBody>
                  <a:tcPr marL="121883" marR="121883" marT="45723" marB="45723"/>
                </a:tc>
                <a:tc>
                  <a:txBody>
                    <a:bodyPr/>
                    <a:lstStyle/>
                    <a:p>
                      <a:pPr algn="ctr"/>
                      <a:r>
                        <a:rPr lang="en-GB" sz="1800" dirty="0"/>
                        <a:t>A</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0x61</a:t>
                      </a:r>
                    </a:p>
                  </a:txBody>
                  <a:tcPr marL="121883" marR="121883" marT="45723" marB="45723"/>
                </a:tc>
                <a:tc>
                  <a:txBody>
                    <a:bodyPr/>
                    <a:lstStyle/>
                    <a:p>
                      <a:pPr algn="ctr"/>
                      <a:r>
                        <a:rPr lang="en-GB" sz="1800" dirty="0"/>
                        <a:t>a</a:t>
                      </a:r>
                    </a:p>
                  </a:txBody>
                  <a:tcPr marL="121883" marR="121883" marT="45723" marB="45723"/>
                </a:tc>
                <a:extLst>
                  <a:ext uri="{0D108BD9-81ED-4DB2-BD59-A6C34878D82A}">
                    <a16:rowId xmlns:a16="http://schemas.microsoft.com/office/drawing/2014/main" val="10001"/>
                  </a:ext>
                </a:extLst>
              </a:tr>
              <a:tr h="365786">
                <a:tc>
                  <a:txBody>
                    <a:bodyPr/>
                    <a:lstStyle/>
                    <a:p>
                      <a:pPr algn="ctr"/>
                      <a:r>
                        <a:rPr lang="en-GB" sz="1800" dirty="0"/>
                        <a:t>0x31</a:t>
                      </a:r>
                    </a:p>
                  </a:txBody>
                  <a:tcPr marL="121883" marR="121883" marT="45723" marB="45723"/>
                </a:tc>
                <a:tc>
                  <a:txBody>
                    <a:bodyPr/>
                    <a:lstStyle/>
                    <a:p>
                      <a:pPr algn="ctr"/>
                      <a:r>
                        <a:rPr lang="en-GB" sz="1800" dirty="0"/>
                        <a:t>1</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0x42</a:t>
                      </a:r>
                    </a:p>
                  </a:txBody>
                  <a:tcPr marL="121883" marR="121883" marT="45723" marB="45723"/>
                </a:tc>
                <a:tc>
                  <a:txBody>
                    <a:bodyPr/>
                    <a:lstStyle/>
                    <a:p>
                      <a:pPr algn="ctr"/>
                      <a:r>
                        <a:rPr lang="en-GB" sz="1800" dirty="0"/>
                        <a:t>B</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0x62</a:t>
                      </a:r>
                    </a:p>
                  </a:txBody>
                  <a:tcPr marL="121883" marR="121883" marT="45723" marB="45723"/>
                </a:tc>
                <a:tc>
                  <a:txBody>
                    <a:bodyPr/>
                    <a:lstStyle/>
                    <a:p>
                      <a:pPr algn="ctr"/>
                      <a:r>
                        <a:rPr lang="en-GB" sz="1800" dirty="0"/>
                        <a:t>b</a:t>
                      </a:r>
                    </a:p>
                  </a:txBody>
                  <a:tcPr marL="121883" marR="121883" marT="45723" marB="45723"/>
                </a:tc>
                <a:extLst>
                  <a:ext uri="{0D108BD9-81ED-4DB2-BD59-A6C34878D82A}">
                    <a16:rowId xmlns:a16="http://schemas.microsoft.com/office/drawing/2014/main" val="10002"/>
                  </a:ext>
                </a:extLst>
              </a:tr>
              <a:tr h="365786">
                <a:tc>
                  <a:txBody>
                    <a:bodyPr/>
                    <a:lstStyle/>
                    <a:p>
                      <a:pPr algn="ctr"/>
                      <a:r>
                        <a:rPr lang="en-GB" sz="1800" dirty="0"/>
                        <a:t>0x32</a:t>
                      </a:r>
                    </a:p>
                  </a:txBody>
                  <a:tcPr marL="121883" marR="121883" marT="45723" marB="45723"/>
                </a:tc>
                <a:tc>
                  <a:txBody>
                    <a:bodyPr/>
                    <a:lstStyle/>
                    <a:p>
                      <a:pPr algn="ctr"/>
                      <a:r>
                        <a:rPr lang="en-GB" sz="1800" dirty="0"/>
                        <a:t>2</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0x43</a:t>
                      </a:r>
                    </a:p>
                  </a:txBody>
                  <a:tcPr marL="121883" marR="121883" marT="45723" marB="45723"/>
                </a:tc>
                <a:tc>
                  <a:txBody>
                    <a:bodyPr/>
                    <a:lstStyle/>
                    <a:p>
                      <a:pPr algn="ctr"/>
                      <a:r>
                        <a:rPr lang="en-GB" sz="1800" dirty="0"/>
                        <a:t>C</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0x63</a:t>
                      </a:r>
                    </a:p>
                  </a:txBody>
                  <a:tcPr marL="121883" marR="121883" marT="45723" marB="45723"/>
                </a:tc>
                <a:tc>
                  <a:txBody>
                    <a:bodyPr/>
                    <a:lstStyle/>
                    <a:p>
                      <a:pPr algn="ctr"/>
                      <a:r>
                        <a:rPr lang="en-GB" sz="1800" dirty="0"/>
                        <a:t>c</a:t>
                      </a:r>
                    </a:p>
                  </a:txBody>
                  <a:tcPr marL="121883" marR="121883" marT="45723" marB="45723"/>
                </a:tc>
                <a:extLst>
                  <a:ext uri="{0D108BD9-81ED-4DB2-BD59-A6C34878D82A}">
                    <a16:rowId xmlns:a16="http://schemas.microsoft.com/office/drawing/2014/main" val="10003"/>
                  </a:ext>
                </a:extLst>
              </a:tr>
              <a:tr h="365786">
                <a:tc>
                  <a:txBody>
                    <a:bodyPr/>
                    <a:lstStyle/>
                    <a:p>
                      <a:pPr algn="ctr"/>
                      <a:r>
                        <a:rPr lang="en-GB" sz="1800" dirty="0"/>
                        <a:t>0x33</a:t>
                      </a:r>
                    </a:p>
                  </a:txBody>
                  <a:tcPr marL="121883" marR="121883" marT="45723" marB="45723"/>
                </a:tc>
                <a:tc>
                  <a:txBody>
                    <a:bodyPr/>
                    <a:lstStyle/>
                    <a:p>
                      <a:pPr algn="ctr"/>
                      <a:r>
                        <a:rPr lang="en-GB" sz="1800" dirty="0"/>
                        <a:t>3</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0x44</a:t>
                      </a:r>
                    </a:p>
                  </a:txBody>
                  <a:tcPr marL="121883" marR="121883" marT="45723" marB="45723"/>
                </a:tc>
                <a:tc>
                  <a:txBody>
                    <a:bodyPr/>
                    <a:lstStyle/>
                    <a:p>
                      <a:pPr algn="ctr"/>
                      <a:r>
                        <a:rPr lang="en-GB" sz="1800" dirty="0"/>
                        <a:t>D</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0x64</a:t>
                      </a:r>
                    </a:p>
                  </a:txBody>
                  <a:tcPr marL="121883" marR="121883" marT="45723" marB="45723"/>
                </a:tc>
                <a:tc>
                  <a:txBody>
                    <a:bodyPr/>
                    <a:lstStyle/>
                    <a:p>
                      <a:pPr algn="ctr"/>
                      <a:r>
                        <a:rPr lang="en-GB" sz="1800" dirty="0"/>
                        <a:t>d</a:t>
                      </a:r>
                    </a:p>
                  </a:txBody>
                  <a:tcPr marL="121883" marR="121883" marT="45723" marB="45723"/>
                </a:tc>
                <a:extLst>
                  <a:ext uri="{0D108BD9-81ED-4DB2-BD59-A6C34878D82A}">
                    <a16:rowId xmlns:a16="http://schemas.microsoft.com/office/drawing/2014/main" val="10004"/>
                  </a:ext>
                </a:extLst>
              </a:tr>
              <a:tr h="365786">
                <a:tc>
                  <a:txBody>
                    <a:bodyPr/>
                    <a:lstStyle/>
                    <a:p>
                      <a:pPr algn="ctr"/>
                      <a:r>
                        <a:rPr lang="en-GB" sz="1800" dirty="0"/>
                        <a:t>0x34</a:t>
                      </a:r>
                    </a:p>
                  </a:txBody>
                  <a:tcPr marL="121883" marR="121883" marT="45723" marB="45723"/>
                </a:tc>
                <a:tc>
                  <a:txBody>
                    <a:bodyPr/>
                    <a:lstStyle/>
                    <a:p>
                      <a:pPr algn="ctr"/>
                      <a:r>
                        <a:rPr lang="en-GB" sz="1800" dirty="0"/>
                        <a:t>4</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0x45</a:t>
                      </a:r>
                    </a:p>
                  </a:txBody>
                  <a:tcPr marL="121883" marR="121883" marT="45723" marB="45723"/>
                </a:tc>
                <a:tc>
                  <a:txBody>
                    <a:bodyPr/>
                    <a:lstStyle/>
                    <a:p>
                      <a:pPr algn="ctr"/>
                      <a:r>
                        <a:rPr lang="en-GB" sz="1800" dirty="0"/>
                        <a:t>E</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0x65</a:t>
                      </a:r>
                    </a:p>
                  </a:txBody>
                  <a:tcPr marL="121883" marR="121883" marT="45723" marB="45723"/>
                </a:tc>
                <a:tc>
                  <a:txBody>
                    <a:bodyPr/>
                    <a:lstStyle/>
                    <a:p>
                      <a:pPr algn="ctr"/>
                      <a:r>
                        <a:rPr lang="en-GB" sz="1800" dirty="0"/>
                        <a:t>e</a:t>
                      </a:r>
                    </a:p>
                  </a:txBody>
                  <a:tcPr marL="121883" marR="121883" marT="45723" marB="45723"/>
                </a:tc>
                <a:extLst>
                  <a:ext uri="{0D108BD9-81ED-4DB2-BD59-A6C34878D82A}">
                    <a16:rowId xmlns:a16="http://schemas.microsoft.com/office/drawing/2014/main" val="10005"/>
                  </a:ext>
                </a:extLst>
              </a:tr>
              <a:tr h="365786">
                <a:tc>
                  <a:txBody>
                    <a:bodyPr/>
                    <a:lstStyle/>
                    <a:p>
                      <a:pPr algn="ctr"/>
                      <a:r>
                        <a:rPr lang="en-GB" sz="1800" dirty="0"/>
                        <a:t>0x35</a:t>
                      </a:r>
                    </a:p>
                  </a:txBody>
                  <a:tcPr marL="121883" marR="121883" marT="45723" marB="45723"/>
                </a:tc>
                <a:tc>
                  <a:txBody>
                    <a:bodyPr/>
                    <a:lstStyle/>
                    <a:p>
                      <a:pPr algn="ctr"/>
                      <a:r>
                        <a:rPr lang="en-GB" sz="1800" dirty="0"/>
                        <a:t>5</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0x46</a:t>
                      </a:r>
                    </a:p>
                  </a:txBody>
                  <a:tcPr marL="121883" marR="121883" marT="45723" marB="45723"/>
                </a:tc>
                <a:tc>
                  <a:txBody>
                    <a:bodyPr/>
                    <a:lstStyle/>
                    <a:p>
                      <a:pPr algn="ctr"/>
                      <a:r>
                        <a:rPr lang="en-GB" sz="1800" dirty="0"/>
                        <a:t>F</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0x66</a:t>
                      </a:r>
                    </a:p>
                  </a:txBody>
                  <a:tcPr marL="121883" marR="121883" marT="45723" marB="45723"/>
                </a:tc>
                <a:tc>
                  <a:txBody>
                    <a:bodyPr/>
                    <a:lstStyle/>
                    <a:p>
                      <a:pPr algn="ctr"/>
                      <a:r>
                        <a:rPr lang="en-GB" sz="1800" dirty="0"/>
                        <a:t>f</a:t>
                      </a:r>
                    </a:p>
                  </a:txBody>
                  <a:tcPr marL="121883" marR="121883" marT="45723" marB="45723"/>
                </a:tc>
                <a:extLst>
                  <a:ext uri="{0D108BD9-81ED-4DB2-BD59-A6C34878D82A}">
                    <a16:rowId xmlns:a16="http://schemas.microsoft.com/office/drawing/2014/main" val="10006"/>
                  </a:ext>
                </a:extLst>
              </a:tr>
              <a:tr h="365786">
                <a:tc>
                  <a:txBody>
                    <a:bodyPr/>
                    <a:lstStyle/>
                    <a:p>
                      <a:pPr algn="ctr"/>
                      <a:r>
                        <a:rPr lang="en-GB" sz="1800" dirty="0"/>
                        <a:t>0x36</a:t>
                      </a:r>
                    </a:p>
                  </a:txBody>
                  <a:tcPr marL="121883" marR="121883" marT="45723" marB="45723"/>
                </a:tc>
                <a:tc>
                  <a:txBody>
                    <a:bodyPr/>
                    <a:lstStyle/>
                    <a:p>
                      <a:pPr algn="ctr"/>
                      <a:r>
                        <a:rPr lang="en-GB" sz="1800" dirty="0"/>
                        <a:t>6</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0x47</a:t>
                      </a:r>
                    </a:p>
                  </a:txBody>
                  <a:tcPr marL="121883" marR="121883" marT="45723" marB="45723"/>
                </a:tc>
                <a:tc>
                  <a:txBody>
                    <a:bodyPr/>
                    <a:lstStyle/>
                    <a:p>
                      <a:pPr algn="ctr"/>
                      <a:r>
                        <a:rPr lang="en-GB" sz="1800" dirty="0"/>
                        <a:t>G</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0x67</a:t>
                      </a:r>
                    </a:p>
                  </a:txBody>
                  <a:tcPr marL="121883" marR="121883" marT="45723" marB="45723"/>
                </a:tc>
                <a:tc>
                  <a:txBody>
                    <a:bodyPr/>
                    <a:lstStyle/>
                    <a:p>
                      <a:pPr algn="ctr"/>
                      <a:r>
                        <a:rPr lang="en-GB" sz="1800" dirty="0"/>
                        <a:t>g</a:t>
                      </a:r>
                    </a:p>
                  </a:txBody>
                  <a:tcPr marL="121883" marR="121883" marT="45723" marB="45723"/>
                </a:tc>
                <a:extLst>
                  <a:ext uri="{0D108BD9-81ED-4DB2-BD59-A6C34878D82A}">
                    <a16:rowId xmlns:a16="http://schemas.microsoft.com/office/drawing/2014/main" val="10007"/>
                  </a:ext>
                </a:extLst>
              </a:tr>
              <a:tr h="365786">
                <a:tc>
                  <a:txBody>
                    <a:bodyPr/>
                    <a:lstStyle/>
                    <a:p>
                      <a:pPr algn="ctr"/>
                      <a:r>
                        <a:rPr lang="en-GB" sz="1800" dirty="0"/>
                        <a:t>0x37</a:t>
                      </a:r>
                    </a:p>
                  </a:txBody>
                  <a:tcPr marL="121883" marR="121883" marT="45723" marB="45723"/>
                </a:tc>
                <a:tc>
                  <a:txBody>
                    <a:bodyPr/>
                    <a:lstStyle/>
                    <a:p>
                      <a:pPr algn="ctr"/>
                      <a:r>
                        <a:rPr lang="en-GB" sz="1800" dirty="0"/>
                        <a:t>7</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0x48</a:t>
                      </a:r>
                    </a:p>
                  </a:txBody>
                  <a:tcPr marL="121883" marR="121883" marT="45723" marB="45723"/>
                </a:tc>
                <a:tc>
                  <a:txBody>
                    <a:bodyPr/>
                    <a:lstStyle/>
                    <a:p>
                      <a:pPr algn="ctr"/>
                      <a:r>
                        <a:rPr lang="en-GB" sz="1800" dirty="0"/>
                        <a:t>H</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0x68</a:t>
                      </a:r>
                    </a:p>
                  </a:txBody>
                  <a:tcPr marL="121883" marR="121883" marT="45723" marB="45723"/>
                </a:tc>
                <a:tc>
                  <a:txBody>
                    <a:bodyPr/>
                    <a:lstStyle/>
                    <a:p>
                      <a:pPr algn="ctr"/>
                      <a:r>
                        <a:rPr lang="en-GB" sz="1800" dirty="0"/>
                        <a:t>h</a:t>
                      </a:r>
                    </a:p>
                  </a:txBody>
                  <a:tcPr marL="121883" marR="121883" marT="45723" marB="45723"/>
                </a:tc>
                <a:extLst>
                  <a:ext uri="{0D108BD9-81ED-4DB2-BD59-A6C34878D82A}">
                    <a16:rowId xmlns:a16="http://schemas.microsoft.com/office/drawing/2014/main" val="10008"/>
                  </a:ext>
                </a:extLst>
              </a:tr>
              <a:tr h="365786">
                <a:tc>
                  <a:txBody>
                    <a:bodyPr/>
                    <a:lstStyle/>
                    <a:p>
                      <a:pPr algn="ctr"/>
                      <a:r>
                        <a:rPr lang="en-GB" sz="1800" dirty="0"/>
                        <a:t>0x38</a:t>
                      </a:r>
                    </a:p>
                  </a:txBody>
                  <a:tcPr marL="121883" marR="121883" marT="45723" marB="45723"/>
                </a:tc>
                <a:tc>
                  <a:txBody>
                    <a:bodyPr/>
                    <a:lstStyle/>
                    <a:p>
                      <a:pPr algn="ctr"/>
                      <a:r>
                        <a:rPr lang="en-GB" sz="1800" dirty="0"/>
                        <a:t>8</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0x49</a:t>
                      </a:r>
                    </a:p>
                  </a:txBody>
                  <a:tcPr marL="121883" marR="121883" marT="45723" marB="45723"/>
                </a:tc>
                <a:tc>
                  <a:txBody>
                    <a:bodyPr/>
                    <a:lstStyle/>
                    <a:p>
                      <a:pPr algn="ctr"/>
                      <a:r>
                        <a:rPr lang="en-GB" sz="1800" dirty="0"/>
                        <a:t>I</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0x69</a:t>
                      </a:r>
                    </a:p>
                  </a:txBody>
                  <a:tcPr marL="121883" marR="121883" marT="45723" marB="45723"/>
                </a:tc>
                <a:tc>
                  <a:txBody>
                    <a:bodyPr/>
                    <a:lstStyle/>
                    <a:p>
                      <a:pPr algn="ctr"/>
                      <a:r>
                        <a:rPr lang="en-GB" sz="1800" dirty="0"/>
                        <a:t>i</a:t>
                      </a:r>
                    </a:p>
                  </a:txBody>
                  <a:tcPr marL="121883" marR="121883" marT="45723" marB="45723"/>
                </a:tc>
                <a:extLst>
                  <a:ext uri="{0D108BD9-81ED-4DB2-BD59-A6C34878D82A}">
                    <a16:rowId xmlns:a16="http://schemas.microsoft.com/office/drawing/2014/main" val="10009"/>
                  </a:ext>
                </a:extLst>
              </a:tr>
              <a:tr h="3657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0x39</a:t>
                      </a:r>
                    </a:p>
                  </a:txBody>
                  <a:tcPr marL="121883" marR="121883" marT="45723" marB="45723"/>
                </a:tc>
                <a:tc>
                  <a:txBody>
                    <a:bodyPr/>
                    <a:lstStyle/>
                    <a:p>
                      <a:pPr algn="ctr"/>
                      <a:r>
                        <a:rPr lang="en-GB" sz="1800" dirty="0"/>
                        <a:t>9</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0x4A</a:t>
                      </a:r>
                    </a:p>
                  </a:txBody>
                  <a:tcPr marL="121883" marR="121883" marT="45723" marB="45723"/>
                </a:tc>
                <a:tc>
                  <a:txBody>
                    <a:bodyPr/>
                    <a:lstStyle/>
                    <a:p>
                      <a:pPr algn="ctr"/>
                      <a:r>
                        <a:rPr lang="en-GB" sz="1800" dirty="0"/>
                        <a:t>J</a:t>
                      </a:r>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0x6A</a:t>
                      </a:r>
                    </a:p>
                  </a:txBody>
                  <a:tcPr marL="121883" marR="121883" marT="45723" marB="45723"/>
                </a:tc>
                <a:tc>
                  <a:txBody>
                    <a:bodyPr/>
                    <a:lstStyle/>
                    <a:p>
                      <a:pPr algn="ctr"/>
                      <a:r>
                        <a:rPr lang="en-GB" sz="1800" dirty="0"/>
                        <a:t>J</a:t>
                      </a:r>
                    </a:p>
                  </a:txBody>
                  <a:tcPr marL="121883" marR="121883" marT="45723" marB="45723"/>
                </a:tc>
                <a:extLst>
                  <a:ext uri="{0D108BD9-81ED-4DB2-BD59-A6C34878D82A}">
                    <a16:rowId xmlns:a16="http://schemas.microsoft.com/office/drawing/2014/main" val="10010"/>
                  </a:ext>
                </a:extLst>
              </a:tr>
              <a:tr h="3657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a:t>
                      </a:r>
                    </a:p>
                  </a:txBody>
                  <a:tcPr marL="121883" marR="121883" marT="45723" marB="45723"/>
                </a:tc>
                <a:tc>
                  <a:txBody>
                    <a:bodyPr/>
                    <a:lstStyle/>
                    <a:p>
                      <a:pPr algn="ctr"/>
                      <a:endParaRPr lang="en-GB" sz="1800" dirty="0"/>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a:t>
                      </a:r>
                    </a:p>
                  </a:txBody>
                  <a:tcPr marL="121883" marR="121883" marT="45723" marB="45723"/>
                </a:tc>
                <a:tc>
                  <a:txBody>
                    <a:bodyPr/>
                    <a:lstStyle/>
                    <a:p>
                      <a:pPr algn="ctr"/>
                      <a:endParaRPr lang="en-GB" sz="1800" dirty="0"/>
                    </a:p>
                  </a:txBody>
                  <a:tcPr marL="121883" marR="121883" marT="45723" marB="45723"/>
                </a:tc>
                <a:tc>
                  <a:txBody>
                    <a:bodyPr/>
                    <a:lstStyle/>
                    <a:p>
                      <a:pPr algn="ctr"/>
                      <a:endParaRPr lang="en-GB" sz="1800" dirty="0"/>
                    </a:p>
                  </a:txBody>
                  <a:tcPr marL="121883" marR="121883" marT="45723" marB="45723"/>
                </a:tc>
                <a:tc>
                  <a:txBody>
                    <a:bodyPr/>
                    <a:lstStyle/>
                    <a:p>
                      <a:pPr algn="ctr"/>
                      <a:r>
                        <a:rPr lang="en-GB" sz="1800" dirty="0"/>
                        <a:t>…</a:t>
                      </a:r>
                    </a:p>
                  </a:txBody>
                  <a:tcPr marL="121883" marR="121883" marT="45723" marB="45723"/>
                </a:tc>
                <a:tc>
                  <a:txBody>
                    <a:bodyPr/>
                    <a:lstStyle/>
                    <a:p>
                      <a:pPr algn="ctr"/>
                      <a:endParaRPr lang="en-GB" sz="1800" dirty="0"/>
                    </a:p>
                  </a:txBody>
                  <a:tcPr marL="121883" marR="121883" marT="45723" marB="45723"/>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6667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UART Peripheral</a:t>
            </a:r>
            <a:endParaRPr lang="en-US" dirty="0"/>
          </a:p>
        </p:txBody>
      </p:sp>
      <p:sp>
        <p:nvSpPr>
          <p:cNvPr id="6" name="Rectangle 5">
            <a:extLst>
              <a:ext uri="{FF2B5EF4-FFF2-40B4-BE49-F238E27FC236}">
                <a16:creationId xmlns:a16="http://schemas.microsoft.com/office/drawing/2014/main" id="{C832EDD5-746E-4BF4-9C23-DA09408B84D7}"/>
              </a:ext>
            </a:extLst>
          </p:cNvPr>
          <p:cNvSpPr/>
          <p:nvPr/>
        </p:nvSpPr>
        <p:spPr bwMode="auto">
          <a:xfrm>
            <a:off x="483098" y="2035004"/>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7" name="Down Arrow 39">
            <a:extLst>
              <a:ext uri="{FF2B5EF4-FFF2-40B4-BE49-F238E27FC236}">
                <a16:creationId xmlns:a16="http://schemas.microsoft.com/office/drawing/2014/main" id="{ECC03AF2-EF4C-4875-A971-006A9064F780}"/>
              </a:ext>
            </a:extLst>
          </p:cNvPr>
          <p:cNvSpPr/>
          <p:nvPr/>
        </p:nvSpPr>
        <p:spPr bwMode="auto">
          <a:xfrm>
            <a:off x="5468017" y="29652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8" name="Down Arrow 45">
            <a:extLst>
              <a:ext uri="{FF2B5EF4-FFF2-40B4-BE49-F238E27FC236}">
                <a16:creationId xmlns:a16="http://schemas.microsoft.com/office/drawing/2014/main" id="{363230EA-6FA5-4DB5-BECE-91E41EDB61E2}"/>
              </a:ext>
            </a:extLst>
          </p:cNvPr>
          <p:cNvSpPr/>
          <p:nvPr/>
        </p:nvSpPr>
        <p:spPr bwMode="auto">
          <a:xfrm>
            <a:off x="4981374" y="3204993"/>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9" name="Down Arrow 46">
            <a:extLst>
              <a:ext uri="{FF2B5EF4-FFF2-40B4-BE49-F238E27FC236}">
                <a16:creationId xmlns:a16="http://schemas.microsoft.com/office/drawing/2014/main" id="{A471B02A-61C9-497B-99CA-D32AEBA23111}"/>
              </a:ext>
            </a:extLst>
          </p:cNvPr>
          <p:cNvSpPr/>
          <p:nvPr/>
        </p:nvSpPr>
        <p:spPr bwMode="auto">
          <a:xfrm>
            <a:off x="4556090" y="34478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0" name="Rectangle 9">
            <a:extLst>
              <a:ext uri="{FF2B5EF4-FFF2-40B4-BE49-F238E27FC236}">
                <a16:creationId xmlns:a16="http://schemas.microsoft.com/office/drawing/2014/main" id="{597F758C-3029-4864-99C4-657741252977}"/>
              </a:ext>
            </a:extLst>
          </p:cNvPr>
          <p:cNvSpPr/>
          <p:nvPr/>
        </p:nvSpPr>
        <p:spPr bwMode="auto">
          <a:xfrm>
            <a:off x="895687" y="2930355"/>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1" name="Down Arrow 48">
            <a:extLst>
              <a:ext uri="{FF2B5EF4-FFF2-40B4-BE49-F238E27FC236}">
                <a16:creationId xmlns:a16="http://schemas.microsoft.com/office/drawing/2014/main" id="{980BDE6C-ACFC-4872-A736-1DABF3058768}"/>
              </a:ext>
            </a:extLst>
          </p:cNvPr>
          <p:cNvSpPr/>
          <p:nvPr/>
        </p:nvSpPr>
        <p:spPr bwMode="auto">
          <a:xfrm>
            <a:off x="1813962" y="29652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2" name="Down Arrow 49">
            <a:extLst>
              <a:ext uri="{FF2B5EF4-FFF2-40B4-BE49-F238E27FC236}">
                <a16:creationId xmlns:a16="http://schemas.microsoft.com/office/drawing/2014/main" id="{9F32D0F5-E937-4ED9-A160-8C575CAA7E01}"/>
              </a:ext>
            </a:extLst>
          </p:cNvPr>
          <p:cNvSpPr/>
          <p:nvPr/>
        </p:nvSpPr>
        <p:spPr bwMode="auto">
          <a:xfrm>
            <a:off x="3654743" y="29652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3" name="Rectangle 12">
            <a:extLst>
              <a:ext uri="{FF2B5EF4-FFF2-40B4-BE49-F238E27FC236}">
                <a16:creationId xmlns:a16="http://schemas.microsoft.com/office/drawing/2014/main" id="{48785268-C6FA-4CB1-BD68-0B24EF8A700C}"/>
              </a:ext>
            </a:extLst>
          </p:cNvPr>
          <p:cNvSpPr/>
          <p:nvPr/>
        </p:nvSpPr>
        <p:spPr bwMode="auto">
          <a:xfrm>
            <a:off x="895687" y="3171655"/>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4" name="Down Arrow 51">
            <a:extLst>
              <a:ext uri="{FF2B5EF4-FFF2-40B4-BE49-F238E27FC236}">
                <a16:creationId xmlns:a16="http://schemas.microsoft.com/office/drawing/2014/main" id="{2BB595B6-9F30-4FE7-ABA3-9CCACB018CCF}"/>
              </a:ext>
            </a:extLst>
          </p:cNvPr>
          <p:cNvSpPr/>
          <p:nvPr/>
        </p:nvSpPr>
        <p:spPr bwMode="auto">
          <a:xfrm>
            <a:off x="1346361" y="3204993"/>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5" name="Down Arrow 52">
            <a:extLst>
              <a:ext uri="{FF2B5EF4-FFF2-40B4-BE49-F238E27FC236}">
                <a16:creationId xmlns:a16="http://schemas.microsoft.com/office/drawing/2014/main" id="{3078BF5D-2557-4584-8711-E3D9A8CC79C9}"/>
              </a:ext>
            </a:extLst>
          </p:cNvPr>
          <p:cNvSpPr/>
          <p:nvPr/>
        </p:nvSpPr>
        <p:spPr bwMode="auto">
          <a:xfrm>
            <a:off x="3168100" y="3204993"/>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 name="Rectangle 15">
            <a:extLst>
              <a:ext uri="{FF2B5EF4-FFF2-40B4-BE49-F238E27FC236}">
                <a16:creationId xmlns:a16="http://schemas.microsoft.com/office/drawing/2014/main" id="{0984DE48-8094-41A7-B6DB-E82E8BB84C74}"/>
              </a:ext>
            </a:extLst>
          </p:cNvPr>
          <p:cNvSpPr/>
          <p:nvPr/>
        </p:nvSpPr>
        <p:spPr bwMode="auto">
          <a:xfrm>
            <a:off x="4771907" y="2235030"/>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Arm Cortex-M0</a:t>
            </a:r>
          </a:p>
          <a:p>
            <a:pPr algn="ctr">
              <a:defRPr/>
            </a:pPr>
            <a:r>
              <a:rPr lang="en-GB" sz="1200" dirty="0"/>
              <a:t>Processor</a:t>
            </a:r>
          </a:p>
        </p:txBody>
      </p:sp>
      <p:sp>
        <p:nvSpPr>
          <p:cNvPr id="17" name="Rectangle 16">
            <a:extLst>
              <a:ext uri="{FF2B5EF4-FFF2-40B4-BE49-F238E27FC236}">
                <a16:creationId xmlns:a16="http://schemas.microsoft.com/office/drawing/2014/main" id="{EB3EDB9A-1D6D-4B6F-B819-DE7F5E7762C4}"/>
              </a:ext>
            </a:extLst>
          </p:cNvPr>
          <p:cNvSpPr/>
          <p:nvPr/>
        </p:nvSpPr>
        <p:spPr bwMode="auto">
          <a:xfrm>
            <a:off x="893571" y="374791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BRAM</a:t>
            </a:r>
          </a:p>
        </p:txBody>
      </p:sp>
      <p:sp>
        <p:nvSpPr>
          <p:cNvPr id="18" name="Rectangle 17">
            <a:extLst>
              <a:ext uri="{FF2B5EF4-FFF2-40B4-BE49-F238E27FC236}">
                <a16:creationId xmlns:a16="http://schemas.microsoft.com/office/drawing/2014/main" id="{35F7DF8B-834A-4608-895D-CAD155DFB91A}"/>
              </a:ext>
            </a:extLst>
          </p:cNvPr>
          <p:cNvSpPr/>
          <p:nvPr/>
        </p:nvSpPr>
        <p:spPr bwMode="auto">
          <a:xfrm>
            <a:off x="893571" y="3414543"/>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9" name="TextBox 30">
            <a:extLst>
              <a:ext uri="{FF2B5EF4-FFF2-40B4-BE49-F238E27FC236}">
                <a16:creationId xmlns:a16="http://schemas.microsoft.com/office/drawing/2014/main" id="{41015439-B3DD-4916-A10E-BDC8057FB543}"/>
              </a:ext>
            </a:extLst>
          </p:cNvPr>
          <p:cNvSpPr txBox="1">
            <a:spLocks noChangeArrowheads="1"/>
          </p:cNvSpPr>
          <p:nvPr/>
        </p:nvSpPr>
        <p:spPr bwMode="auto">
          <a:xfrm>
            <a:off x="540226" y="2117555"/>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20" name="TextBox 75">
            <a:extLst>
              <a:ext uri="{FF2B5EF4-FFF2-40B4-BE49-F238E27FC236}">
                <a16:creationId xmlns:a16="http://schemas.microsoft.com/office/drawing/2014/main" id="{41268F5E-65A4-420D-AD2D-DFC7D1DBDFBD}"/>
              </a:ext>
            </a:extLst>
          </p:cNvPr>
          <p:cNvSpPr txBox="1">
            <a:spLocks noChangeArrowheads="1"/>
          </p:cNvSpPr>
          <p:nvPr/>
        </p:nvSpPr>
        <p:spPr bwMode="auto">
          <a:xfrm>
            <a:off x="7446328" y="2649367"/>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Arm AMBA 3 AHB-Lite System Bus</a:t>
            </a:r>
          </a:p>
          <a:p>
            <a:pPr eaLnBrk="1" hangingPunct="1"/>
            <a:endParaRPr lang="en-GB" sz="1100" dirty="0"/>
          </a:p>
        </p:txBody>
      </p:sp>
      <p:sp>
        <p:nvSpPr>
          <p:cNvPr id="21" name="Down Arrow 58">
            <a:extLst>
              <a:ext uri="{FF2B5EF4-FFF2-40B4-BE49-F238E27FC236}">
                <a16:creationId xmlns:a16="http://schemas.microsoft.com/office/drawing/2014/main" id="{5B7FF695-C7B5-49C3-ACC1-C15159E834A2}"/>
              </a:ext>
            </a:extLst>
          </p:cNvPr>
          <p:cNvSpPr/>
          <p:nvPr/>
        </p:nvSpPr>
        <p:spPr bwMode="auto">
          <a:xfrm>
            <a:off x="895687" y="34478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2" name="Down Arrow 59">
            <a:extLst>
              <a:ext uri="{FF2B5EF4-FFF2-40B4-BE49-F238E27FC236}">
                <a16:creationId xmlns:a16="http://schemas.microsoft.com/office/drawing/2014/main" id="{79E2B659-90F3-4E1D-836B-BD017993B956}"/>
              </a:ext>
            </a:extLst>
          </p:cNvPr>
          <p:cNvSpPr/>
          <p:nvPr/>
        </p:nvSpPr>
        <p:spPr bwMode="auto">
          <a:xfrm>
            <a:off x="2742815" y="34478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3" name="Down Arrow 60">
            <a:extLst>
              <a:ext uri="{FF2B5EF4-FFF2-40B4-BE49-F238E27FC236}">
                <a16:creationId xmlns:a16="http://schemas.microsoft.com/office/drawing/2014/main" id="{C1708DA1-F034-40A4-833F-1A5E219BD808}"/>
              </a:ext>
            </a:extLst>
          </p:cNvPr>
          <p:cNvSpPr/>
          <p:nvPr/>
        </p:nvSpPr>
        <p:spPr bwMode="auto">
          <a:xfrm rot="10800000">
            <a:off x="5089282" y="2660480"/>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4" name="Down Arrow 61">
            <a:extLst>
              <a:ext uri="{FF2B5EF4-FFF2-40B4-BE49-F238E27FC236}">
                <a16:creationId xmlns:a16="http://schemas.microsoft.com/office/drawing/2014/main" id="{BE64D7BB-F559-4B5C-97D4-62A9A9E4F4B2}"/>
              </a:ext>
            </a:extLst>
          </p:cNvPr>
          <p:cNvSpPr/>
          <p:nvPr/>
        </p:nvSpPr>
        <p:spPr bwMode="auto">
          <a:xfrm rot="10800000">
            <a:off x="5726150" y="2660480"/>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5" name="Down Arrow 62">
            <a:extLst>
              <a:ext uri="{FF2B5EF4-FFF2-40B4-BE49-F238E27FC236}">
                <a16:creationId xmlns:a16="http://schemas.microsoft.com/office/drawing/2014/main" id="{6F05EBCA-3F68-4F5F-B7D9-5E91488F68C5}"/>
              </a:ext>
            </a:extLst>
          </p:cNvPr>
          <p:cNvSpPr/>
          <p:nvPr/>
        </p:nvSpPr>
        <p:spPr bwMode="auto">
          <a:xfrm rot="10800000">
            <a:off x="6356669" y="2660480"/>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6" name="TextBox 29">
            <a:extLst>
              <a:ext uri="{FF2B5EF4-FFF2-40B4-BE49-F238E27FC236}">
                <a16:creationId xmlns:a16="http://schemas.microsoft.com/office/drawing/2014/main" id="{F722A56C-A664-4F72-823B-ABD7E3771900}"/>
              </a:ext>
            </a:extLst>
          </p:cNvPr>
          <p:cNvSpPr txBox="1">
            <a:spLocks noChangeArrowheads="1"/>
          </p:cNvSpPr>
          <p:nvPr/>
        </p:nvSpPr>
        <p:spPr bwMode="auto">
          <a:xfrm>
            <a:off x="5267013" y="3111330"/>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Address Bus</a:t>
            </a:r>
          </a:p>
        </p:txBody>
      </p:sp>
      <p:sp>
        <p:nvSpPr>
          <p:cNvPr id="27" name="TextBox 28">
            <a:extLst>
              <a:ext uri="{FF2B5EF4-FFF2-40B4-BE49-F238E27FC236}">
                <a16:creationId xmlns:a16="http://schemas.microsoft.com/office/drawing/2014/main" id="{65725CC1-5852-41D2-AC58-1D08393DD3C2}"/>
              </a:ext>
            </a:extLst>
          </p:cNvPr>
          <p:cNvSpPr txBox="1">
            <a:spLocks noChangeArrowheads="1"/>
          </p:cNvSpPr>
          <p:nvPr/>
        </p:nvSpPr>
        <p:spPr bwMode="auto">
          <a:xfrm>
            <a:off x="4458762" y="3354217"/>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Data Bus</a:t>
            </a:r>
          </a:p>
        </p:txBody>
      </p:sp>
      <p:sp>
        <p:nvSpPr>
          <p:cNvPr id="28" name="TextBox 29">
            <a:extLst>
              <a:ext uri="{FF2B5EF4-FFF2-40B4-BE49-F238E27FC236}">
                <a16:creationId xmlns:a16="http://schemas.microsoft.com/office/drawing/2014/main" id="{94CD8990-833B-4A01-8490-581A175B9D85}"/>
              </a:ext>
            </a:extLst>
          </p:cNvPr>
          <p:cNvSpPr txBox="1">
            <a:spLocks noChangeArrowheads="1"/>
          </p:cNvSpPr>
          <p:nvPr/>
        </p:nvSpPr>
        <p:spPr bwMode="auto">
          <a:xfrm>
            <a:off x="5905996" y="2866855"/>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Control Signals</a:t>
            </a:r>
          </a:p>
        </p:txBody>
      </p:sp>
      <p:pic>
        <p:nvPicPr>
          <p:cNvPr id="29" name="Picture 42">
            <a:extLst>
              <a:ext uri="{FF2B5EF4-FFF2-40B4-BE49-F238E27FC236}">
                <a16:creationId xmlns:a16="http://schemas.microsoft.com/office/drawing/2014/main" id="{6582F8BA-CB82-435D-944E-B9393E733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9176" y="2255667"/>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ectangle 29">
            <a:extLst>
              <a:ext uri="{FF2B5EF4-FFF2-40B4-BE49-F238E27FC236}">
                <a16:creationId xmlns:a16="http://schemas.microsoft.com/office/drawing/2014/main" id="{7C54C2B9-5599-46AE-8D44-026ED5F29623}"/>
              </a:ext>
            </a:extLst>
          </p:cNvPr>
          <p:cNvSpPr/>
          <p:nvPr/>
        </p:nvSpPr>
        <p:spPr bwMode="auto">
          <a:xfrm>
            <a:off x="2630677" y="374791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VGA</a:t>
            </a:r>
          </a:p>
          <a:p>
            <a:pPr algn="ctr">
              <a:defRPr/>
            </a:pPr>
            <a:r>
              <a:rPr lang="en-GB" sz="1000" dirty="0"/>
              <a:t>Peripheral</a:t>
            </a:r>
          </a:p>
        </p:txBody>
      </p:sp>
      <p:sp>
        <p:nvSpPr>
          <p:cNvPr id="31" name="Rectangle 30">
            <a:extLst>
              <a:ext uri="{FF2B5EF4-FFF2-40B4-BE49-F238E27FC236}">
                <a16:creationId xmlns:a16="http://schemas.microsoft.com/office/drawing/2014/main" id="{7546FDFB-5E0D-4E55-89F7-7772735444BD}"/>
              </a:ext>
            </a:extLst>
          </p:cNvPr>
          <p:cNvSpPr/>
          <p:nvPr/>
        </p:nvSpPr>
        <p:spPr bwMode="auto">
          <a:xfrm>
            <a:off x="2630677" y="461469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Monitor</a:t>
            </a:r>
          </a:p>
        </p:txBody>
      </p:sp>
      <p:sp>
        <p:nvSpPr>
          <p:cNvPr id="32" name="Up-Down Arrow 74">
            <a:extLst>
              <a:ext uri="{FF2B5EF4-FFF2-40B4-BE49-F238E27FC236}">
                <a16:creationId xmlns:a16="http://schemas.microsoft.com/office/drawing/2014/main" id="{4FF7725A-879E-4C97-8F93-E38777BF8956}"/>
              </a:ext>
            </a:extLst>
          </p:cNvPr>
          <p:cNvSpPr/>
          <p:nvPr/>
        </p:nvSpPr>
        <p:spPr bwMode="auto">
          <a:xfrm>
            <a:off x="3168100" y="4206705"/>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5" name="Rectangle 34">
            <a:extLst>
              <a:ext uri="{FF2B5EF4-FFF2-40B4-BE49-F238E27FC236}">
                <a16:creationId xmlns:a16="http://schemas.microsoft.com/office/drawing/2014/main" id="{8356A1DE-4E6F-412E-95AA-C35B34F02785}"/>
              </a:ext>
            </a:extLst>
          </p:cNvPr>
          <p:cNvSpPr/>
          <p:nvPr/>
        </p:nvSpPr>
        <p:spPr bwMode="auto">
          <a:xfrm>
            <a:off x="4443951" y="3747918"/>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UART</a:t>
            </a:r>
          </a:p>
          <a:p>
            <a:pPr algn="ctr">
              <a:defRPr/>
            </a:pPr>
            <a:r>
              <a:rPr lang="en-GB" sz="1000" dirty="0"/>
              <a:t>Peripheral</a:t>
            </a:r>
          </a:p>
        </p:txBody>
      </p:sp>
      <p:sp>
        <p:nvSpPr>
          <p:cNvPr id="36" name="Rectangle 35">
            <a:extLst>
              <a:ext uri="{FF2B5EF4-FFF2-40B4-BE49-F238E27FC236}">
                <a16:creationId xmlns:a16="http://schemas.microsoft.com/office/drawing/2014/main" id="{7F972477-D4BB-4FBC-8328-972203BF8DF9}"/>
              </a:ext>
            </a:extLst>
          </p:cNvPr>
          <p:cNvSpPr/>
          <p:nvPr/>
        </p:nvSpPr>
        <p:spPr bwMode="auto">
          <a:xfrm>
            <a:off x="4443951" y="4614693"/>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To Host</a:t>
            </a:r>
          </a:p>
        </p:txBody>
      </p:sp>
      <p:sp>
        <p:nvSpPr>
          <p:cNvPr id="37" name="Up-Down Arrow 79">
            <a:extLst>
              <a:ext uri="{FF2B5EF4-FFF2-40B4-BE49-F238E27FC236}">
                <a16:creationId xmlns:a16="http://schemas.microsoft.com/office/drawing/2014/main" id="{9B9AC370-3CCB-4A3B-85EF-256013C34693}"/>
              </a:ext>
            </a:extLst>
          </p:cNvPr>
          <p:cNvSpPr/>
          <p:nvPr/>
        </p:nvSpPr>
        <p:spPr bwMode="auto">
          <a:xfrm>
            <a:off x="4981374" y="4206705"/>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8" name="Rounded Rectangle 91">
            <a:extLst>
              <a:ext uri="{FF2B5EF4-FFF2-40B4-BE49-F238E27FC236}">
                <a16:creationId xmlns:a16="http://schemas.microsoft.com/office/drawing/2014/main" id="{B5E1C858-50E3-425E-9D5D-4609212EBFCC}"/>
              </a:ext>
            </a:extLst>
          </p:cNvPr>
          <p:cNvSpPr>
            <a:spLocks noChangeArrowheads="1"/>
          </p:cNvSpPr>
          <p:nvPr/>
        </p:nvSpPr>
        <p:spPr bwMode="auto">
          <a:xfrm>
            <a:off x="4198513" y="3630443"/>
            <a:ext cx="1840781"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dirty="0"/>
          </a:p>
        </p:txBody>
      </p:sp>
    </p:spTree>
    <p:extLst>
      <p:ext uri="{BB962C8B-B14F-4D97-AF65-F5344CB8AC3E}">
        <p14:creationId xmlns:p14="http://schemas.microsoft.com/office/powerpoint/2010/main" val="139349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UART Peripheral</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68425"/>
            <a:ext cx="11180763" cy="4086225"/>
          </a:xfrm>
        </p:spPr>
        <p:txBody>
          <a:bodyPr wrap="square" numCol="1" anchor="t" anchorCtr="0" compatLnSpc="1">
            <a:prstTxWarp prst="textNoShape">
              <a:avLst/>
            </a:prstTxWarp>
          </a:bodyPr>
          <a:lstStyle/>
          <a:p>
            <a:r>
              <a:rPr lang="en-GB" dirty="0"/>
              <a:t>In our design, the UART peripheral consists of:</a:t>
            </a:r>
            <a:endParaRPr lang="en-US" altLang="en-US" dirty="0">
              <a:ea typeface="ＭＳ Ｐゴシック" panose="020B0600070205080204" pitchFamily="34" charset="-128"/>
            </a:endParaRPr>
          </a:p>
          <a:p>
            <a:pPr lvl="1"/>
            <a:r>
              <a:rPr lang="en-GB" dirty="0"/>
              <a:t>UART transmitter, receiver</a:t>
            </a:r>
          </a:p>
          <a:p>
            <a:pPr lvl="1"/>
            <a:r>
              <a:rPr lang="en-GB" dirty="0"/>
              <a:t>Transmitter FIFO and receiver FIFO</a:t>
            </a:r>
          </a:p>
          <a:p>
            <a:pPr lvl="1"/>
            <a:r>
              <a:rPr lang="en-GB" dirty="0"/>
              <a:t>Baud rate generator</a:t>
            </a:r>
          </a:p>
          <a:p>
            <a:pPr lvl="1"/>
            <a:r>
              <a:rPr lang="en-GB" dirty="0"/>
              <a:t>AHB bus interface</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1A1698F-8769-4D0B-A26C-207652912699}"/>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96971872-1A60-41B5-9FB9-4D2F58213F6D}"/>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id="{750C5586-D559-44BA-B7C9-EF2B8BAE237B}"/>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id="{82CF9083-7ED0-4B58-BD14-5BB95C631543}"/>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a:t>
            </a:r>
            <a:r>
              <a:rPr lang="en-GB" sz="1200" dirty="0"/>
              <a:t>R</a:t>
            </a:r>
            <a:r>
              <a:rPr lang="en-GB" sz="1200" b="0" dirty="0"/>
              <a:t>ate </a:t>
            </a:r>
          </a:p>
          <a:p>
            <a:pPr algn="ctr">
              <a:defRPr/>
            </a:pPr>
            <a:r>
              <a:rPr lang="en-GB" sz="1200" b="0" dirty="0"/>
              <a:t>Generator</a:t>
            </a:r>
          </a:p>
        </p:txBody>
      </p:sp>
      <p:sp>
        <p:nvSpPr>
          <p:cNvPr id="9" name="Rectangle 8">
            <a:extLst>
              <a:ext uri="{FF2B5EF4-FFF2-40B4-BE49-F238E27FC236}">
                <a16:creationId xmlns:a16="http://schemas.microsoft.com/office/drawing/2014/main" id="{0084508C-E727-472D-B7D1-AEB1A376189C}"/>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id="{9CD562ED-7298-4500-893E-81917A0C9616}"/>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id="{65B03BAB-CD04-483D-A486-220D3D179692}"/>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6880807E-9343-476B-BD1E-4C9972DC78EB}"/>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0A9A786F-AD64-4B86-A69D-276CA8509AFA}"/>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412CF6A0-0254-4871-9E3E-AF829EF42F49}"/>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FCFA10D7-0413-4862-8AD5-1E096679DA7B}"/>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048EA47F-7C26-481B-9D1F-9568EE7794F0}"/>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3C07D854-318C-4C1E-A6A5-E5BA17A1DC4C}"/>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2F67BCC3-23D2-4A65-836E-1ED4543F440B}"/>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3683C310-F506-4965-B0D3-1D8D2B4CEA82}"/>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928400F1-4734-441B-A74A-B834AD737EC9}"/>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EE199211-C7EC-420A-B853-E3C0A288C6DD}"/>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90199180-99D7-43A9-8828-298CFF7EB314}"/>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id="{18B2FCA2-81F3-4406-99C5-49AC9F476098}"/>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id="{B3176954-D373-47FC-B117-70710503EF63}"/>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id="{6F559BA2-310C-4F85-9979-B80625882215}"/>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id="{692BDFF9-DF87-4E12-B43B-FFB6A358E2E6}"/>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id="{D7395957-6F43-4858-9E38-4D2AB2A0A2C6}"/>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id="{00223CA7-E519-471E-8857-863FE509D9D5}"/>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id="{0E5C8740-4666-43FF-83B3-DA7C2D505646}"/>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id="{25932C99-85B1-4E75-8DAD-3D6BC8850F1B}"/>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id="{613BFD45-D668-4BAC-A25D-D66C928A743B}"/>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1BCE1C32-DF80-414D-BB26-108227766A02}"/>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id="{02EE5534-C584-46F2-855F-86BC896C7326}"/>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id="{3FF1BE0D-4FCC-4810-8F6D-BAAF7DE15F0E}"/>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D4124758-2C92-43DE-8BE9-30A4F409177D}"/>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id="{ADBD52A2-5D19-42C3-8732-7C49F680B358}"/>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id="{3F083FEB-939C-4C6F-9704-F550EF93DCF8}"/>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D37E6EAA-B6F7-4976-A564-9163A89B4EE9}"/>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id="{2FC937C5-3447-4772-8AD7-499F8F720345}"/>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7821FBC3-E2DB-49C6-AACC-B3D734744C2A}"/>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id="{513408DC-E291-423D-BDCB-5AD6269A45D6}"/>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F21D9DC5-B033-4871-A262-EB37D5F56E87}"/>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id="{394E72FF-4D39-4822-A90E-E986B5BF9C1F}"/>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C48F7A15-19B5-4AA3-807D-340033A40BB3}"/>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id="{91E8DCE6-30FD-439E-BA08-8F6C7D4593D8}"/>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B10049BE-84AD-471E-A7FD-0075328DF606}"/>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id="{197AE085-10DF-4288-AEA8-7DC0F2ED618D}"/>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b="0" dirty="0"/>
              <a:t>Interface</a:t>
            </a:r>
          </a:p>
        </p:txBody>
      </p:sp>
      <p:sp>
        <p:nvSpPr>
          <p:cNvPr id="48" name="Left-Right Arrow 49">
            <a:extLst>
              <a:ext uri="{FF2B5EF4-FFF2-40B4-BE49-F238E27FC236}">
                <a16:creationId xmlns:a16="http://schemas.microsoft.com/office/drawing/2014/main" id="{6B041855-8AC8-42B0-98E1-58C5216E0453}"/>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id="{1FD84183-0134-4EFA-BF19-AAB3EF7C1EC6}"/>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id="{7E37595C-C293-4F78-8084-7A8775787F44}"/>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Tree>
    <p:extLst>
      <p:ext uri="{BB962C8B-B14F-4D97-AF65-F5344CB8AC3E}">
        <p14:creationId xmlns:p14="http://schemas.microsoft.com/office/powerpoint/2010/main" val="284781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UART Peripheral</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84288"/>
            <a:ext cx="11180763" cy="4086225"/>
          </a:xfrm>
        </p:spPr>
        <p:txBody>
          <a:bodyPr wrap="square" numCol="1" anchor="t" anchorCtr="0" compatLnSpc="1">
            <a:prstTxWarp prst="textNoShape">
              <a:avLst/>
            </a:prstTxWarp>
          </a:bodyPr>
          <a:lstStyle/>
          <a:p>
            <a:r>
              <a:rPr lang="en-GB" dirty="0"/>
              <a:t>In our design, the UART peripheral consists of:</a:t>
            </a:r>
            <a:endParaRPr lang="en-US" altLang="en-US" dirty="0">
              <a:ea typeface="ＭＳ Ｐゴシック" panose="020B0600070205080204" pitchFamily="34" charset="-128"/>
            </a:endParaRPr>
          </a:p>
          <a:p>
            <a:pPr lvl="1"/>
            <a:r>
              <a:rPr lang="en-GB" dirty="0"/>
              <a:t>UART transmitter, receiver</a:t>
            </a:r>
          </a:p>
          <a:p>
            <a:pPr lvl="1"/>
            <a:r>
              <a:rPr lang="en-GB" dirty="0"/>
              <a:t>Transmitter FIFO and receiver FIFO</a:t>
            </a:r>
          </a:p>
          <a:p>
            <a:pPr lvl="1"/>
            <a:r>
              <a:rPr lang="en-GB" dirty="0"/>
              <a:t>Baud rate generator</a:t>
            </a:r>
          </a:p>
          <a:p>
            <a:pPr lvl="1"/>
            <a:r>
              <a:rPr lang="en-GB" dirty="0"/>
              <a:t>AHB bus interface</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CCC57CD-38C3-42A7-96F7-B76C4A2F9D93}"/>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6DDB92E2-178F-49E3-ABA1-4D693F0F49EB}"/>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id="{58994F41-3BC6-4472-AAD2-CC8C9B53D3E8}"/>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id="{B786C684-9209-4B6D-B7BE-100B7AB63A7F}"/>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id="{034AAF57-674C-4047-A070-DA77AB718684}"/>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id="{8F11A60F-6D04-4B3F-99BD-2EA9A25294FA}"/>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id="{B6071BC9-1EAA-40E2-99FC-000D593E4025}"/>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E9011442-A4B7-4240-9624-0A9C0AEB415B}"/>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EBD73CBA-8CA6-4D22-B51F-0D4CDA661779}"/>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CC79876D-3DB2-4FE3-B8B5-BD3979E87B34}"/>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BC935E86-68CA-489E-BA89-9032A8B07CE8}"/>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F865E377-8E9A-4259-9CA1-1F0A80A9FE6E}"/>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310058CB-0DC2-439D-9F51-77D0D9E518D5}"/>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3D3EFF78-CFEF-4E0E-86A4-61C43B1C8284}"/>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37642CE9-00A7-4B36-9C8E-E59AA59AAD8B}"/>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E1498E25-38F1-447B-87C9-2C3D4673F109}"/>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9F4213F8-8D2B-404E-AFA3-B98F9AC576CD}"/>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F303EBB9-7A95-4DA7-95F1-032225C4E5B2}"/>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id="{C8E921F9-9F81-41C3-BE26-FE89BC36CCEF}"/>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id="{CEE8B7A2-926A-455B-842F-988CC780E868}"/>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id="{7A5A8F25-7FA9-4518-861D-996213DA57DE}"/>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id="{28E0D224-6621-463C-9141-0C2B53C5C5B3}"/>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id="{40F7D9D1-4660-45BE-B9B6-FFEAA39761AF}"/>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id="{F9A2601B-42AB-4F02-8151-86645377584E}"/>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id="{D22C5F93-34CC-4C08-92C7-59F3350BC935}"/>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id="{59E79BDE-0D55-4C2D-9167-C89CBAB07E0F}"/>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id="{B1514872-F361-43D8-A91C-A44354506B70}"/>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74CD1E3A-1210-405E-8EFD-8FE75BA760C2}"/>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id="{C96ED16D-E807-4A8C-B7C0-562BDB89746F}"/>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id="{F0E58D11-A0D4-4FB6-954F-7D1F273D840D}"/>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5F6AA38A-3C51-484E-93F6-AE6C7982F2F9}"/>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id="{23B46F9B-4B28-41EB-9251-22188EF3DA5D}"/>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id="{C42C89A8-8CE0-450C-81A2-DECD14E45B25}"/>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ACA8178C-429A-4830-B14E-0D45E93C9571}"/>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id="{8F9F58A0-A08E-49C9-A03C-6DE99C2AA223}"/>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8AEA7773-A16A-49D7-9911-56F0E8C0106A}"/>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id="{FB5B2EAB-34F1-41B0-BD5D-795F4CE672C5}"/>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673052E1-65A1-44CD-A4E5-E73468406E22}"/>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id="{BEB78835-CA02-465D-95A1-EDD465D78262}"/>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BB80F0F3-217B-4FF7-B46E-701E5FF98045}"/>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id="{C6E79870-26C3-48C8-83E0-0B4302AB8A22}"/>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B43C4143-4431-4947-84CD-03FB99EA9D89}"/>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id="{E842E8FC-B8E7-4D5B-8821-3572822400DF}"/>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dirty="0"/>
              <a:t>I</a:t>
            </a:r>
            <a:r>
              <a:rPr lang="en-GB" sz="1200" b="0" dirty="0"/>
              <a:t>nterface</a:t>
            </a:r>
          </a:p>
        </p:txBody>
      </p:sp>
      <p:sp>
        <p:nvSpPr>
          <p:cNvPr id="48" name="Left-Right Arrow 49">
            <a:extLst>
              <a:ext uri="{FF2B5EF4-FFF2-40B4-BE49-F238E27FC236}">
                <a16:creationId xmlns:a16="http://schemas.microsoft.com/office/drawing/2014/main" id="{5FE62B8A-2257-404A-9A2A-E527136164B1}"/>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id="{034F2F94-8FD0-4BDD-96C6-D31FAD5FB62B}"/>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id="{32D3E493-9D5F-4645-BB55-301A57F2B27F}"/>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51" name="Rectangle 50">
            <a:extLst>
              <a:ext uri="{FF2B5EF4-FFF2-40B4-BE49-F238E27FC236}">
                <a16:creationId xmlns:a16="http://schemas.microsoft.com/office/drawing/2014/main" id="{CCA73E88-4A8E-46B4-A23E-84FA71E88DDE}"/>
              </a:ext>
            </a:extLst>
          </p:cNvPr>
          <p:cNvSpPr/>
          <p:nvPr/>
        </p:nvSpPr>
        <p:spPr bwMode="auto">
          <a:xfrm>
            <a:off x="1879924" y="3374133"/>
            <a:ext cx="2192010" cy="2544959"/>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102119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Baud Rate Generator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Baud rate generator</a:t>
            </a:r>
            <a:endParaRPr lang="en-US" altLang="en-US" dirty="0">
              <a:ea typeface="ＭＳ Ｐゴシック" panose="020B0600070205080204" pitchFamily="34" charset="-128"/>
            </a:endParaRPr>
          </a:p>
          <a:p>
            <a:pPr lvl="1"/>
            <a:r>
              <a:rPr lang="en-US" dirty="0"/>
              <a:t>Generate system ticks for a fixed transmission baud rate, e.g., 19200 bps byte to the receiver FIFO.</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CD11FA3-7297-48EB-8D63-280D5FF4CB1C}"/>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6303BBA5-2D5F-4CB5-9EC4-CA926BB31216}"/>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id="{E79B76AC-E942-447D-B7EB-EACB39A11481}"/>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id="{027AE773-71E2-449F-8DC3-A20002C4BFD6}"/>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id="{265191BC-2595-43E5-9AFB-D2D5045D2AA9}"/>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id="{6B5384C1-4B3A-4A78-B004-183717299452}"/>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id="{19066E83-662B-431E-8D43-C5E089CFFE80}"/>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4B99F4C7-E522-48F0-8AC6-FAAEF1522800}"/>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987FA7E8-5C5B-47CA-920F-B036E368C939}"/>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F786E2F4-A4AF-49F3-807A-BAE2B3614C74}"/>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B9ECC0E3-9FA6-4816-A9DE-F3EE7F56DA93}"/>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9168FEEC-C972-45EA-8A4F-D611AC4FB3F1}"/>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F6B06B60-E4F0-407C-ABA7-B322E73429E6}"/>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80C1C26D-F740-4F2E-9D9F-486D45F8F4FB}"/>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372A973B-C697-4F65-8E6E-AB412993B77A}"/>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C471E595-3BC3-4235-9E7B-5549C117A91A}"/>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9BA282A9-2887-4CD7-96E6-00E002C8027F}"/>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65EF51FD-0D54-46DA-A0B6-1C36781FDC05}"/>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id="{F30173A5-7F33-497B-9DB7-FCDE6C390616}"/>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id="{A61DC191-87F5-4CAF-8463-4258A4D27B05}"/>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id="{799CEA42-77CB-4B87-90E4-8571D08A1E45}"/>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id="{C105F848-E7B8-43CD-B72E-FA43464E6B17}"/>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id="{A9C6301B-04FD-4AF2-9085-06FB1F1AC4AC}"/>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id="{40275782-C73C-4609-BC03-E08F1E2097A0}"/>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id="{E5C54EC8-FE33-43CE-9C44-A6D449581C57}"/>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id="{13FBA95F-3500-4AE5-94F3-E7E368F0B3E3}"/>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id="{45F12D38-118C-4A42-A255-281CFAC1D340}"/>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F3EA2C07-3AA3-4542-8320-E5CFCC9546B9}"/>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id="{C89FEA68-D8ED-4669-B89C-AA554503EAA3}"/>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id="{B3AE9699-6A85-4262-8524-6C2027596BA4}"/>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C65201E0-4D10-4339-BA80-2A0F0636950F}"/>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id="{694F4F39-B836-48F2-B3F9-5D17943A7ED7}"/>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id="{708AFD7C-0EF7-4066-851D-ECBFD0E75170}"/>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AC23AA2E-5925-463D-8570-EE343E4D15A0}"/>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id="{FEBB96A7-C8B2-40A8-8EEE-B3264069AA8C}"/>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146278CB-4C46-41F1-8FD0-62F08FEDEF61}"/>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id="{CC003D2B-D0E5-47BF-BDDD-570D3F201BE8}"/>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81CF3F1B-826F-4996-8314-24EC5BB41CDD}"/>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id="{EA0CF54B-907D-442C-8385-D3A204C5EFCE}"/>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5A64D206-80B1-475F-BE2E-CC620E06D9D2}"/>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id="{F6642D6D-3CEF-4F85-8C64-F4FD4FE0B3CE}"/>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E7AC4FA0-C8CA-4C73-8362-F0678041079C}"/>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id="{53721F60-A3E6-47A8-AC40-E4E6273B2BFD}"/>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dirty="0"/>
              <a:t>I</a:t>
            </a:r>
            <a:r>
              <a:rPr lang="en-GB" sz="1200" b="0" dirty="0"/>
              <a:t>nterface</a:t>
            </a:r>
          </a:p>
        </p:txBody>
      </p:sp>
      <p:sp>
        <p:nvSpPr>
          <p:cNvPr id="48" name="Left-Right Arrow 49">
            <a:extLst>
              <a:ext uri="{FF2B5EF4-FFF2-40B4-BE49-F238E27FC236}">
                <a16:creationId xmlns:a16="http://schemas.microsoft.com/office/drawing/2014/main" id="{7EFAFB1E-3645-4BE4-941A-644222A75A0D}"/>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id="{AE042D7E-3E44-4DFC-9159-476EF7045477}"/>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id="{AB609947-0469-4235-9F82-A7580283B10F}"/>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51" name="Rectangle 50">
            <a:extLst>
              <a:ext uri="{FF2B5EF4-FFF2-40B4-BE49-F238E27FC236}">
                <a16:creationId xmlns:a16="http://schemas.microsoft.com/office/drawing/2014/main" id="{23C88E75-B35E-4DB9-9AE0-926273452333}"/>
              </a:ext>
            </a:extLst>
          </p:cNvPr>
          <p:cNvSpPr/>
          <p:nvPr/>
        </p:nvSpPr>
        <p:spPr bwMode="auto">
          <a:xfrm>
            <a:off x="7396976" y="4264842"/>
            <a:ext cx="2192010" cy="65246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21965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UART Transmitter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0" lvl="1" indent="0">
              <a:spcAft>
                <a:spcPts val="1600"/>
              </a:spcAft>
              <a:buNone/>
            </a:pPr>
            <a:r>
              <a:rPr lang="en-US" sz="2400" dirty="0"/>
              <a:t>Reads data (in byte) from the transmitter FIFO</a:t>
            </a:r>
          </a:p>
          <a:p>
            <a:pPr marL="0" lvl="1" indent="0">
              <a:spcAft>
                <a:spcPts val="1600"/>
              </a:spcAft>
              <a:buNone/>
            </a:pPr>
            <a:r>
              <a:rPr lang="en-US" sz="2400" dirty="0"/>
              <a:t>Converts a single byte data to sequential bits</a:t>
            </a:r>
          </a:p>
          <a:p>
            <a:pPr marL="0" lvl="1" indent="0">
              <a:spcAft>
                <a:spcPts val="1600"/>
              </a:spcAft>
              <a:buNone/>
            </a:pPr>
            <a:r>
              <a:rPr lang="en-US" sz="2400" dirty="0"/>
              <a:t>Sends bits to the tx pin, clocked in a fixed rate provided from the baud generator</a:t>
            </a:r>
            <a:endParaRPr lang="en-US" altLang="en-US" sz="2400" dirty="0"/>
          </a:p>
        </p:txBody>
      </p:sp>
      <p:sp>
        <p:nvSpPr>
          <p:cNvPr id="5" name="Rectangle 4">
            <a:extLst>
              <a:ext uri="{FF2B5EF4-FFF2-40B4-BE49-F238E27FC236}">
                <a16:creationId xmlns:a16="http://schemas.microsoft.com/office/drawing/2014/main" id="{B64B62D4-8399-4F02-89B8-9E30B493D20D}"/>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1713905D-A6A2-4694-9A8F-D2AAE8E16285}"/>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id="{24BD5DE7-B997-4D4B-B4B7-E849FD77D9D4}"/>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id="{95FBF61B-2049-4CF1-8425-F36E2EE06363}"/>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id="{E395BBB7-0CC4-4D10-B562-F9DE167BAC31}"/>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id="{F4663891-5B6D-418A-B826-256E0A20CF08}"/>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id="{56D9CB61-8B41-4728-8839-E41D5ECF054B}"/>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B7738BA3-8F37-45A7-B6B5-98B358D3CBE5}"/>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ADFBC337-6B2C-4B9C-8DE0-A6ABC2C9EAC8}"/>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316070DF-ACEA-497D-BDBE-B74E223C27E8}"/>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E5FB3780-154B-471D-BB8D-6C0F726AB510}"/>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7FC0B5DC-46B3-44D3-A24E-BBFCD2E533F1}"/>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7D7F6A18-8CFD-44A9-9C09-602F1CC35FBA}"/>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C9B5DFF4-29F9-4D3E-A499-199F591A584B}"/>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0D1CCE92-68A5-462E-8C2E-1495E89C1256}"/>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8B498FFD-6DF2-474C-AB21-B487B76D2E5D}"/>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346D29B2-E33B-4D99-8C0F-87CFEAD14AC1}"/>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54BE7B47-1E7E-4F86-AA21-236E71C9354E}"/>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id="{3D950FB1-3E5B-4DF8-85C7-78BCA38FB7CF}"/>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id="{3E686647-4A68-4287-93AD-8B0CB828AF5F}"/>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id="{435162D8-EA9B-4B08-BE57-F5C624865355}"/>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id="{7F461894-FD54-46C1-B7BA-BB8035B443B2}"/>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id="{C46DBDE1-E7FA-43C3-B051-2A1851620E43}"/>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id="{B58A00BE-DB67-4CAD-96FF-D8C0637A6B43}"/>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id="{45E4D1D2-8AF5-499A-BEAA-2C64E87BA26C}"/>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id="{E769E53F-33B5-4D1C-A159-1967D9DCB331}"/>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id="{14E8E748-94B0-400F-9E8A-9B1B2CAACB09}"/>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5243D6E1-7D3D-4233-9A93-AF4F2D0DDD38}"/>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id="{72FD5BE5-6BB0-4BFF-AAC9-4FDF1642080B}"/>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id="{96EBB4AB-580F-4265-B419-73F28568178A}"/>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EB82F263-68B6-4013-8F5A-D7B30A402F77}"/>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id="{E2EF3D05-4128-410C-B897-5B2FF911415B}"/>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id="{380684A0-2A75-4BAB-BD59-0B7685E593E4}"/>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D7BE89CF-D1FB-4672-ACED-53B809BA27C4}"/>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id="{EF1E600A-F250-4020-8AC3-691ECF33CD6D}"/>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20E301C6-9B21-458F-941C-ED8123473432}"/>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id="{18D7893F-A2C2-42A5-943F-153651AF5B1E}"/>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5F62B769-9842-4F7E-8D5B-A010946864B2}"/>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id="{35204C7A-A073-412A-94C4-BB415866D6C5}"/>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515BEAC4-94DA-4DBA-8F53-9ABC097A470F}"/>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id="{2DE96E14-25D8-4F97-B057-4F693998B3DF}"/>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F977DA44-F4FB-4D5D-B35D-05F3779A007C}"/>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id="{3E55D580-793C-43BA-B37B-00CF4B3174D5}"/>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dirty="0"/>
              <a:t>I</a:t>
            </a:r>
            <a:r>
              <a:rPr lang="en-GB" sz="1200" b="0" dirty="0"/>
              <a:t>nterface</a:t>
            </a:r>
          </a:p>
        </p:txBody>
      </p:sp>
      <p:sp>
        <p:nvSpPr>
          <p:cNvPr id="48" name="Left-Right Arrow 49">
            <a:extLst>
              <a:ext uri="{FF2B5EF4-FFF2-40B4-BE49-F238E27FC236}">
                <a16:creationId xmlns:a16="http://schemas.microsoft.com/office/drawing/2014/main" id="{C33E3271-1D40-4AA6-80E3-BB04F43A12A6}"/>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id="{86455EB3-35EA-4CAF-A3AF-155677B0B908}"/>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id="{81352BC9-B01A-47DE-8106-585AA162F105}"/>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51" name="Rectangle 50">
            <a:extLst>
              <a:ext uri="{FF2B5EF4-FFF2-40B4-BE49-F238E27FC236}">
                <a16:creationId xmlns:a16="http://schemas.microsoft.com/office/drawing/2014/main" id="{BDDD054B-0F14-4837-B5BD-75FAB5489BB5}"/>
              </a:ext>
            </a:extLst>
          </p:cNvPr>
          <p:cNvSpPr/>
          <p:nvPr/>
        </p:nvSpPr>
        <p:spPr bwMode="auto">
          <a:xfrm>
            <a:off x="7411788" y="3560057"/>
            <a:ext cx="2192010" cy="65246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94569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UART Receiver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0" lvl="1" indent="0">
              <a:spcAft>
                <a:spcPts val="1600"/>
              </a:spcAft>
              <a:buNone/>
            </a:pPr>
            <a:r>
              <a:rPr lang="en-US" sz="2400" dirty="0"/>
              <a:t>Receives the sequential bits from the rx pin, using the clock generated from the baud generator</a:t>
            </a:r>
          </a:p>
          <a:p>
            <a:pPr marL="0" lvl="1" indent="0">
              <a:spcAft>
                <a:spcPts val="1600"/>
              </a:spcAft>
              <a:buNone/>
            </a:pPr>
            <a:r>
              <a:rPr lang="en-US" sz="2400" dirty="0"/>
              <a:t>Reassembles the bits to a single byte</a:t>
            </a:r>
          </a:p>
          <a:p>
            <a:pPr marL="0" lvl="1" indent="0">
              <a:spcAft>
                <a:spcPts val="1600"/>
              </a:spcAft>
              <a:buNone/>
            </a:pPr>
            <a:r>
              <a:rPr lang="en-US" sz="2400" dirty="0"/>
              <a:t>Writes the received byte to the receiver FIFO</a:t>
            </a:r>
            <a:endParaRPr lang="en-US" altLang="en-US" sz="2400" dirty="0"/>
          </a:p>
        </p:txBody>
      </p:sp>
      <p:sp>
        <p:nvSpPr>
          <p:cNvPr id="5" name="Rectangle 4">
            <a:extLst>
              <a:ext uri="{FF2B5EF4-FFF2-40B4-BE49-F238E27FC236}">
                <a16:creationId xmlns:a16="http://schemas.microsoft.com/office/drawing/2014/main" id="{8CE07D01-277E-43AD-943E-ED636D988419}"/>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723373D7-8BD4-4CEC-8F48-598A10D43017}"/>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id="{BBE935B7-C2B1-4910-B356-293922D4AE8C}"/>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id="{A305A485-F5EC-4F4B-8AFB-7FB3E02FC19F}"/>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id="{64AC16CC-68A7-42B2-9EF1-EB2760E7AA55}"/>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id="{A914BD7A-0C77-435A-894B-A09B0C21502A}"/>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id="{2D6EBD73-1D3E-4CD6-868D-5892E384A566}"/>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19572A4F-0671-4717-A9E6-E400736ED3AD}"/>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B46271D9-3B8D-4CED-B68F-6B308F750B9A}"/>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75C35C85-AD47-4493-9DD6-00291342FAD5}"/>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E7B2E7D5-171E-4E6E-A927-B16BE052FA99}"/>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5E99AB22-7BF2-4E4F-B80B-7AB8D2E7E7C6}"/>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9A464A22-4511-4516-8386-FA16CBE67B87}"/>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4DE4F73E-621F-4106-8377-783C68354899}"/>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FAD37EB4-D79B-45A8-B79D-CF6FD23626FC}"/>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0723F67B-F383-4C74-91D7-6F9045D7DAA0}"/>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F2CEFCAE-60F5-4C2A-8566-3F7000AE179F}"/>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1D93830E-354C-46AD-A815-2C0117FBFFE6}"/>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id="{6B4EB05C-BA72-456C-B11D-1CC4B06EF702}"/>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id="{B100B2FB-B595-4E4A-A7EA-F9BD5A67581D}"/>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id="{C99DE4FD-3538-4736-91BD-C30D08B11D48}"/>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id="{44795621-66CE-4509-B45A-757C651D6510}"/>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id="{2B9CEB98-C61B-4AD0-A031-D4385737B1FD}"/>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id="{7B036F89-BFFA-4524-B614-4226828EF613}"/>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id="{E9E73C35-F0B5-4E38-A4C4-90D9ECBDFED4}"/>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id="{85424A74-A349-44ED-B9B3-288FC428F1F6}"/>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id="{ACA99F97-D9FD-4D0A-9EED-6601CB671B19}"/>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10478D31-1C6C-4DB0-AB23-72D462443988}"/>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id="{A4545E6A-7356-4AB4-9383-87BF110C4BF0}"/>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id="{7099A4E4-7F0B-49AC-BE48-26A44E142D69}"/>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22219F3F-8EA3-4F8C-B2A1-13F7FDDDA8F8}"/>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id="{AC5FBE4A-1B04-4E9A-BC51-D7458F95F142}"/>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id="{B9425B68-66CF-462A-8588-13D56D27401B}"/>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AE2D709B-51BD-422F-A52A-B1F0FD01F623}"/>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id="{5DAD2827-232D-4864-AE29-B6AF58B2A68C}"/>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E6D154C7-994B-42B6-8ABB-C5F1572A66B8}"/>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id="{0768A66F-D6D4-442C-88D2-C0B014222309}"/>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9248C944-B08D-4940-9FFC-B66B94FE8B77}"/>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id="{84B5505E-AFD8-4FF2-B6FC-F1692B4943BC}"/>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F0CA8275-FECE-4DD9-820A-53E51EB682A6}"/>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id="{5B03B7E1-980B-4484-9563-5E39D95AE5AD}"/>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6CA7871F-CB38-481F-B887-C672EF7F60CD}"/>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id="{67852490-1192-407A-AF96-7AF88C4EB067}"/>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b="0" dirty="0"/>
              <a:t>Interface</a:t>
            </a:r>
          </a:p>
        </p:txBody>
      </p:sp>
      <p:sp>
        <p:nvSpPr>
          <p:cNvPr id="48" name="Left-Right Arrow 49">
            <a:extLst>
              <a:ext uri="{FF2B5EF4-FFF2-40B4-BE49-F238E27FC236}">
                <a16:creationId xmlns:a16="http://schemas.microsoft.com/office/drawing/2014/main" id="{3E2DD256-AD26-446C-A0EB-883642035F0A}"/>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id="{1EDE3FAB-9D53-496F-9625-9E8F178CB3DC}"/>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id="{6C22521F-B663-4F83-804D-DA7526460E55}"/>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51" name="Rectangle 50">
            <a:extLst>
              <a:ext uri="{FF2B5EF4-FFF2-40B4-BE49-F238E27FC236}">
                <a16:creationId xmlns:a16="http://schemas.microsoft.com/office/drawing/2014/main" id="{F14F6274-2BBD-4C97-9153-83E03CB7D9AE}"/>
              </a:ext>
            </a:extLst>
          </p:cNvPr>
          <p:cNvSpPr/>
          <p:nvPr/>
        </p:nvSpPr>
        <p:spPr bwMode="auto">
          <a:xfrm>
            <a:off x="7396976" y="4956968"/>
            <a:ext cx="2192010" cy="652465"/>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68253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First In First Out (FIFO)</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Baud rate generator</a:t>
            </a:r>
            <a:endParaRPr lang="en-US" altLang="en-US" dirty="0">
              <a:ea typeface="ＭＳ Ｐゴシック" panose="020B0600070205080204" pitchFamily="34" charset="-128"/>
            </a:endParaRPr>
          </a:p>
          <a:p>
            <a:pPr lvl="1"/>
            <a:r>
              <a:rPr lang="en-US" dirty="0"/>
              <a:t>Generate system ticks for a fixed transmission baud rate, e.g., 19200 bps byte, to the receiver FIFO.</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22670C1-2356-4235-9C78-F71E9309832D}"/>
              </a:ext>
            </a:extLst>
          </p:cNvPr>
          <p:cNvSpPr/>
          <p:nvPr/>
        </p:nvSpPr>
        <p:spPr bwMode="auto">
          <a:xfrm>
            <a:off x="1904257" y="3422651"/>
            <a:ext cx="8012686" cy="2447925"/>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3E2688B2-0E2A-4B59-8A7D-C79273648D99}"/>
              </a:ext>
            </a:extLst>
          </p:cNvPr>
          <p:cNvSpPr/>
          <p:nvPr/>
        </p:nvSpPr>
        <p:spPr bwMode="auto">
          <a:xfrm>
            <a:off x="7507000" y="3660776"/>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id="{3C1DA4E9-DE62-496D-A84B-4EF5639B09B5}"/>
              </a:ext>
            </a:extLst>
          </p:cNvPr>
          <p:cNvSpPr/>
          <p:nvPr/>
        </p:nvSpPr>
        <p:spPr bwMode="auto">
          <a:xfrm>
            <a:off x="7507000" y="503078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id="{A209C239-D3BA-4871-9EB4-AD66F841C0B7}"/>
              </a:ext>
            </a:extLst>
          </p:cNvPr>
          <p:cNvSpPr/>
          <p:nvPr/>
        </p:nvSpPr>
        <p:spPr bwMode="auto">
          <a:xfrm>
            <a:off x="7507000" y="4405313"/>
            <a:ext cx="1999469" cy="3857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id="{10594A83-C610-48EE-959C-8E8045F89590}"/>
              </a:ext>
            </a:extLst>
          </p:cNvPr>
          <p:cNvSpPr/>
          <p:nvPr/>
        </p:nvSpPr>
        <p:spPr bwMode="auto">
          <a:xfrm>
            <a:off x="4428454" y="3660776"/>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id="{F682EEE0-CB01-4042-9947-0AE4E5793A1A}"/>
              </a:ext>
            </a:extLst>
          </p:cNvPr>
          <p:cNvSpPr/>
          <p:nvPr/>
        </p:nvSpPr>
        <p:spPr bwMode="auto">
          <a:xfrm>
            <a:off x="4428454" y="503078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id="{2C3746C4-7203-4913-9868-0A54A2CE11DC}"/>
              </a:ext>
            </a:extLst>
          </p:cNvPr>
          <p:cNvCxnSpPr/>
          <p:nvPr/>
        </p:nvCxnSpPr>
        <p:spPr bwMode="auto">
          <a:xfrm>
            <a:off x="9506470" y="3892550"/>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CAC243A7-A63D-4EEA-99F7-9CA667FCFC2D}"/>
              </a:ext>
            </a:extLst>
          </p:cNvPr>
          <p:cNvCxnSpPr/>
          <p:nvPr/>
        </p:nvCxnSpPr>
        <p:spPr bwMode="auto">
          <a:xfrm flipH="1">
            <a:off x="9533975" y="5283200"/>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37BC507F-BF64-4BA0-A684-07FC94F008C2}"/>
              </a:ext>
            </a:extLst>
          </p:cNvPr>
          <p:cNvCxnSpPr/>
          <p:nvPr/>
        </p:nvCxnSpPr>
        <p:spPr bwMode="auto">
          <a:xfrm>
            <a:off x="6427922" y="3709988"/>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052CF6EA-84A5-4304-8A6A-4AFAC4287D03}"/>
              </a:ext>
            </a:extLst>
          </p:cNvPr>
          <p:cNvCxnSpPr/>
          <p:nvPr/>
        </p:nvCxnSpPr>
        <p:spPr bwMode="auto">
          <a:xfrm flipH="1">
            <a:off x="6427922" y="41402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815FB271-BFAF-4FD8-AA4A-7D7F8172F811}"/>
              </a:ext>
            </a:extLst>
          </p:cNvPr>
          <p:cNvCxnSpPr/>
          <p:nvPr/>
        </p:nvCxnSpPr>
        <p:spPr bwMode="auto">
          <a:xfrm>
            <a:off x="6427922" y="3935413"/>
            <a:ext cx="10558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54D425DD-5CD8-4323-9C4F-E191A321204E}"/>
              </a:ext>
            </a:extLst>
          </p:cNvPr>
          <p:cNvCxnSpPr/>
          <p:nvPr/>
        </p:nvCxnSpPr>
        <p:spPr bwMode="auto">
          <a:xfrm flipH="1">
            <a:off x="6410996" y="5416550"/>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4DDA113B-9BF4-4377-8055-C1406107A5CA}"/>
              </a:ext>
            </a:extLst>
          </p:cNvPr>
          <p:cNvCxnSpPr/>
          <p:nvPr/>
        </p:nvCxnSpPr>
        <p:spPr bwMode="auto">
          <a:xfrm flipV="1">
            <a:off x="8492981" y="4167188"/>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C52B701B-60DB-4A1C-A2A7-C8308EF13206}"/>
              </a:ext>
            </a:extLst>
          </p:cNvPr>
          <p:cNvCxnSpPr/>
          <p:nvPr/>
        </p:nvCxnSpPr>
        <p:spPr bwMode="auto">
          <a:xfrm>
            <a:off x="8480286" y="4787900"/>
            <a:ext cx="0" cy="242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61A0D68D-A710-4998-937C-4E91DB6CA430}"/>
              </a:ext>
            </a:extLst>
          </p:cNvPr>
          <p:cNvCxnSpPr/>
          <p:nvPr/>
        </p:nvCxnSpPr>
        <p:spPr bwMode="auto">
          <a:xfrm flipH="1">
            <a:off x="3334564" y="4059238"/>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7689BE02-AEC1-4AF0-8536-744686EB3BD1}"/>
              </a:ext>
            </a:extLst>
          </p:cNvPr>
          <p:cNvCxnSpPr/>
          <p:nvPr/>
        </p:nvCxnSpPr>
        <p:spPr bwMode="auto">
          <a:xfrm>
            <a:off x="3374766" y="372586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0139BC47-5866-4BF9-8669-7895FCC0F6AC}"/>
              </a:ext>
            </a:extLst>
          </p:cNvPr>
          <p:cNvCxnSpPr/>
          <p:nvPr/>
        </p:nvCxnSpPr>
        <p:spPr bwMode="auto">
          <a:xfrm flipH="1">
            <a:off x="3334564" y="53054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83296D0D-3903-48D6-8B8D-BAE132B020C6}"/>
              </a:ext>
            </a:extLst>
          </p:cNvPr>
          <p:cNvSpPr txBox="1">
            <a:spLocks noChangeArrowheads="1"/>
          </p:cNvSpPr>
          <p:nvPr/>
        </p:nvSpPr>
        <p:spPr bwMode="auto">
          <a:xfrm>
            <a:off x="9923290" y="3613151"/>
            <a:ext cx="127373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id="{A6C98E69-63CF-4729-A995-8B5E0093A778}"/>
              </a:ext>
            </a:extLst>
          </p:cNvPr>
          <p:cNvSpPr txBox="1">
            <a:spLocks noChangeArrowheads="1"/>
          </p:cNvSpPr>
          <p:nvPr/>
        </p:nvSpPr>
        <p:spPr bwMode="auto">
          <a:xfrm>
            <a:off x="9923290" y="4984751"/>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id="{AFF97228-3A3E-4DFA-9933-F2709D53E4E7}"/>
              </a:ext>
            </a:extLst>
          </p:cNvPr>
          <p:cNvSpPr txBox="1">
            <a:spLocks noChangeArrowheads="1"/>
          </p:cNvSpPr>
          <p:nvPr/>
        </p:nvSpPr>
        <p:spPr bwMode="auto">
          <a:xfrm>
            <a:off x="6732603" y="34671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id="{F9436700-754F-4249-9C1D-3F3B021C6C1F}"/>
              </a:ext>
            </a:extLst>
          </p:cNvPr>
          <p:cNvSpPr txBox="1">
            <a:spLocks noChangeArrowheads="1"/>
          </p:cNvSpPr>
          <p:nvPr/>
        </p:nvSpPr>
        <p:spPr bwMode="auto">
          <a:xfrm>
            <a:off x="6736835" y="36941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id="{B14B74E3-D682-4ECD-A078-0CF70AC3F749}"/>
              </a:ext>
            </a:extLst>
          </p:cNvPr>
          <p:cNvSpPr txBox="1">
            <a:spLocks noChangeArrowheads="1"/>
          </p:cNvSpPr>
          <p:nvPr/>
        </p:nvSpPr>
        <p:spPr bwMode="auto">
          <a:xfrm>
            <a:off x="6736835" y="3922714"/>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id="{E7229D79-39F0-44FA-9062-F42614091459}"/>
              </a:ext>
            </a:extLst>
          </p:cNvPr>
          <p:cNvSpPr txBox="1">
            <a:spLocks noChangeArrowheads="1"/>
          </p:cNvSpPr>
          <p:nvPr/>
        </p:nvSpPr>
        <p:spPr bwMode="auto">
          <a:xfrm>
            <a:off x="8461245" y="414813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id="{47F6490D-1738-451E-A5E3-760BE6E27410}"/>
              </a:ext>
            </a:extLst>
          </p:cNvPr>
          <p:cNvSpPr txBox="1">
            <a:spLocks noChangeArrowheads="1"/>
          </p:cNvSpPr>
          <p:nvPr/>
        </p:nvSpPr>
        <p:spPr bwMode="auto">
          <a:xfrm>
            <a:off x="8461245" y="4772026"/>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id="{3C5F1F29-78D5-49CB-B05E-29CE32C5E5D3}"/>
              </a:ext>
            </a:extLst>
          </p:cNvPr>
          <p:cNvSpPr txBox="1">
            <a:spLocks noChangeArrowheads="1"/>
          </p:cNvSpPr>
          <p:nvPr/>
        </p:nvSpPr>
        <p:spPr bwMode="auto">
          <a:xfrm>
            <a:off x="3491136" y="3789363"/>
            <a:ext cx="93731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id="{CE64BFE1-F770-42B5-9BE9-5F038615EFB3}"/>
              </a:ext>
            </a:extLst>
          </p:cNvPr>
          <p:cNvSpPr txBox="1">
            <a:spLocks noChangeArrowheads="1"/>
          </p:cNvSpPr>
          <p:nvPr/>
        </p:nvSpPr>
        <p:spPr bwMode="auto">
          <a:xfrm>
            <a:off x="3330333" y="3467101"/>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id="{0A8224B7-C1BE-4463-B41B-D9497427F127}"/>
              </a:ext>
            </a:extLst>
          </p:cNvPr>
          <p:cNvCxnSpPr/>
          <p:nvPr/>
        </p:nvCxnSpPr>
        <p:spPr bwMode="auto">
          <a:xfrm flipH="1">
            <a:off x="6410996" y="518636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F6191485-FBDE-401E-B6A3-94805A573E21}"/>
              </a:ext>
            </a:extLst>
          </p:cNvPr>
          <p:cNvSpPr txBox="1">
            <a:spLocks noChangeArrowheads="1"/>
          </p:cNvSpPr>
          <p:nvPr/>
        </p:nvSpPr>
        <p:spPr bwMode="auto">
          <a:xfrm>
            <a:off x="6504092" y="4941888"/>
            <a:ext cx="90769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id="{B5D19179-C960-4A54-AF56-FBE4285740BA}"/>
              </a:ext>
            </a:extLst>
          </p:cNvPr>
          <p:cNvSpPr txBox="1">
            <a:spLocks noChangeArrowheads="1"/>
          </p:cNvSpPr>
          <p:nvPr/>
        </p:nvSpPr>
        <p:spPr bwMode="auto">
          <a:xfrm>
            <a:off x="6521019" y="5194301"/>
            <a:ext cx="9076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id="{6DDDC535-3B76-43B8-802D-9FB9860D1BA8}"/>
              </a:ext>
            </a:extLst>
          </p:cNvPr>
          <p:cNvCxnSpPr/>
          <p:nvPr/>
        </p:nvCxnSpPr>
        <p:spPr bwMode="auto">
          <a:xfrm flipH="1">
            <a:off x="3334564" y="5089525"/>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73FDDBA7-682B-459C-B316-80626E4018E6}"/>
              </a:ext>
            </a:extLst>
          </p:cNvPr>
          <p:cNvSpPr txBox="1">
            <a:spLocks noChangeArrowheads="1"/>
          </p:cNvSpPr>
          <p:nvPr/>
        </p:nvSpPr>
        <p:spPr bwMode="auto">
          <a:xfrm>
            <a:off x="3505948" y="484981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id="{A6E36C7F-FC39-43E1-B0C1-157BF6229B2A}"/>
              </a:ext>
            </a:extLst>
          </p:cNvPr>
          <p:cNvSpPr txBox="1">
            <a:spLocks noChangeArrowheads="1"/>
          </p:cNvSpPr>
          <p:nvPr/>
        </p:nvSpPr>
        <p:spPr bwMode="auto">
          <a:xfrm>
            <a:off x="3512295" y="5078414"/>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id="{EAE1E5F5-3385-4C46-9D23-428AFCB69734}"/>
              </a:ext>
            </a:extLst>
          </p:cNvPr>
          <p:cNvCxnSpPr/>
          <p:nvPr/>
        </p:nvCxnSpPr>
        <p:spPr bwMode="auto">
          <a:xfrm flipH="1">
            <a:off x="3334564" y="5511800"/>
            <a:ext cx="10938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A24FEC5D-3886-40B2-8A0B-7CA3E488F331}"/>
              </a:ext>
            </a:extLst>
          </p:cNvPr>
          <p:cNvSpPr txBox="1">
            <a:spLocks noChangeArrowheads="1"/>
          </p:cNvSpPr>
          <p:nvPr/>
        </p:nvSpPr>
        <p:spPr bwMode="auto">
          <a:xfrm>
            <a:off x="3522874" y="529272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id="{C27388E2-DCFB-4B7A-82BB-45C3C689DDF1}"/>
              </a:ext>
            </a:extLst>
          </p:cNvPr>
          <p:cNvCxnSpPr/>
          <p:nvPr/>
        </p:nvCxnSpPr>
        <p:spPr bwMode="auto">
          <a:xfrm flipV="1">
            <a:off x="6552757" y="362902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1BA150F1-68C9-4F5D-B1EE-1F5120B242F8}"/>
              </a:ext>
            </a:extLst>
          </p:cNvPr>
          <p:cNvSpPr txBox="1">
            <a:spLocks noChangeArrowheads="1"/>
          </p:cNvSpPr>
          <p:nvPr/>
        </p:nvSpPr>
        <p:spPr bwMode="auto">
          <a:xfrm>
            <a:off x="6391953" y="352742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id="{9801316C-964D-4214-A43D-A83D972F0940}"/>
              </a:ext>
            </a:extLst>
          </p:cNvPr>
          <p:cNvCxnSpPr/>
          <p:nvPr/>
        </p:nvCxnSpPr>
        <p:spPr bwMode="auto">
          <a:xfrm flipV="1">
            <a:off x="7301764" y="51085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0114069F-0481-4EE5-9C6D-00D00CBB4F13}"/>
              </a:ext>
            </a:extLst>
          </p:cNvPr>
          <p:cNvSpPr txBox="1">
            <a:spLocks noChangeArrowheads="1"/>
          </p:cNvSpPr>
          <p:nvPr/>
        </p:nvSpPr>
        <p:spPr bwMode="auto">
          <a:xfrm>
            <a:off x="7085949" y="5006975"/>
            <a:ext cx="51414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id="{55102267-86C5-4A60-90B0-72A08D2FBF47}"/>
              </a:ext>
            </a:extLst>
          </p:cNvPr>
          <p:cNvCxnSpPr/>
          <p:nvPr/>
        </p:nvCxnSpPr>
        <p:spPr bwMode="auto">
          <a:xfrm flipV="1">
            <a:off x="4030676" y="3652838"/>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9CF52A11-213A-497E-9156-D3FD8CABCF9B}"/>
              </a:ext>
            </a:extLst>
          </p:cNvPr>
          <p:cNvSpPr txBox="1">
            <a:spLocks noChangeArrowheads="1"/>
          </p:cNvSpPr>
          <p:nvPr/>
        </p:nvSpPr>
        <p:spPr bwMode="auto">
          <a:xfrm>
            <a:off x="3814860" y="35512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id="{3C8C474D-933C-4B2B-BC3F-9CEA3E9E0181}"/>
              </a:ext>
            </a:extLst>
          </p:cNvPr>
          <p:cNvCxnSpPr/>
          <p:nvPr/>
        </p:nvCxnSpPr>
        <p:spPr bwMode="auto">
          <a:xfrm flipV="1">
            <a:off x="4240143" y="5019676"/>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C494AE2A-5C8D-407E-A611-EAB9900B78E7}"/>
              </a:ext>
            </a:extLst>
          </p:cNvPr>
          <p:cNvSpPr txBox="1">
            <a:spLocks noChangeArrowheads="1"/>
          </p:cNvSpPr>
          <p:nvPr/>
        </p:nvSpPr>
        <p:spPr bwMode="auto">
          <a:xfrm>
            <a:off x="4024328" y="4918075"/>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Rectangle 46">
            <a:extLst>
              <a:ext uri="{FF2B5EF4-FFF2-40B4-BE49-F238E27FC236}">
                <a16:creationId xmlns:a16="http://schemas.microsoft.com/office/drawing/2014/main" id="{7FCF2465-22D0-417E-BCAB-F193BB4E6ACE}"/>
              </a:ext>
            </a:extLst>
          </p:cNvPr>
          <p:cNvSpPr/>
          <p:nvPr/>
        </p:nvSpPr>
        <p:spPr bwMode="auto">
          <a:xfrm>
            <a:off x="2445912" y="3629026"/>
            <a:ext cx="928854" cy="190817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b="0" dirty="0"/>
              <a:t>Interface</a:t>
            </a:r>
          </a:p>
        </p:txBody>
      </p:sp>
      <p:sp>
        <p:nvSpPr>
          <p:cNvPr id="48" name="Left-Right Arrow 49">
            <a:extLst>
              <a:ext uri="{FF2B5EF4-FFF2-40B4-BE49-F238E27FC236}">
                <a16:creationId xmlns:a16="http://schemas.microsoft.com/office/drawing/2014/main" id="{4881A6E4-A6FC-4A47-B5B5-ACD4E47E8ED6}"/>
              </a:ext>
            </a:extLst>
          </p:cNvPr>
          <p:cNvSpPr/>
          <p:nvPr/>
        </p:nvSpPr>
        <p:spPr bwMode="auto">
          <a:xfrm>
            <a:off x="966940" y="370363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9" name="Left-Right Arrow 50">
            <a:extLst>
              <a:ext uri="{FF2B5EF4-FFF2-40B4-BE49-F238E27FC236}">
                <a16:creationId xmlns:a16="http://schemas.microsoft.com/office/drawing/2014/main" id="{3E304F3B-D484-47D2-A4C8-D045AD12755D}"/>
              </a:ext>
            </a:extLst>
          </p:cNvPr>
          <p:cNvSpPr/>
          <p:nvPr/>
        </p:nvSpPr>
        <p:spPr bwMode="auto">
          <a:xfrm>
            <a:off x="966940" y="43957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50" name="Left-Right Arrow 51">
            <a:extLst>
              <a:ext uri="{FF2B5EF4-FFF2-40B4-BE49-F238E27FC236}">
                <a16:creationId xmlns:a16="http://schemas.microsoft.com/office/drawing/2014/main" id="{B1397528-FB3A-407D-940D-0405EDAFD359}"/>
              </a:ext>
            </a:extLst>
          </p:cNvPr>
          <p:cNvSpPr/>
          <p:nvPr/>
        </p:nvSpPr>
        <p:spPr bwMode="auto">
          <a:xfrm>
            <a:off x="966940" y="5056189"/>
            <a:ext cx="1466276"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51" name="Rectangle 50">
            <a:extLst>
              <a:ext uri="{FF2B5EF4-FFF2-40B4-BE49-F238E27FC236}">
                <a16:creationId xmlns:a16="http://schemas.microsoft.com/office/drawing/2014/main" id="{61BFD1CB-785F-435A-B3D9-CFEA86EB290E}"/>
              </a:ext>
            </a:extLst>
          </p:cNvPr>
          <p:cNvSpPr/>
          <p:nvPr/>
        </p:nvSpPr>
        <p:spPr bwMode="auto">
          <a:xfrm>
            <a:off x="4300704" y="3325617"/>
            <a:ext cx="2192010" cy="2544959"/>
          </a:xfrm>
          <a:prstGeom prst="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30756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Why Do We Need an FIFO in UART?</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10790"/>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Transmitter FIFO</a:t>
            </a:r>
          </a:p>
          <a:p>
            <a:pPr lvl="1"/>
            <a:r>
              <a:rPr lang="en-IN" altLang="en-US" dirty="0">
                <a:ea typeface="ＭＳ Ｐゴシック" panose="020B0600070205080204" pitchFamily="34" charset="-128"/>
              </a:rPr>
              <a:t>Processor operates in a higher clock frequency, e.g., 50,000,000Hz</a:t>
            </a:r>
          </a:p>
          <a:p>
            <a:pPr lvl="1"/>
            <a:r>
              <a:rPr lang="en-IN" altLang="en-US" dirty="0">
                <a:ea typeface="ＭＳ Ｐゴシック" panose="020B0600070205080204" pitchFamily="34" charset="-128"/>
              </a:rPr>
              <a:t>UART data is transmitted in a much lower frequency, e.g., 19,200 Hz.</a:t>
            </a:r>
          </a:p>
          <a:p>
            <a:pPr lvl="1"/>
            <a:r>
              <a:rPr lang="en-IN" altLang="en-US" dirty="0">
                <a:ea typeface="ＭＳ Ｐゴシック" panose="020B0600070205080204" pitchFamily="34" charset="-128"/>
              </a:rPr>
              <a:t>If the processor waits for the UART, a large amount of time is wasted.</a:t>
            </a:r>
          </a:p>
          <a:p>
            <a:pPr lvl="1"/>
            <a:r>
              <a:rPr lang="en-IN" altLang="en-US" dirty="0">
                <a:ea typeface="ＭＳ Ｐゴシック" panose="020B0600070205080204" pitchFamily="34" charset="-128"/>
              </a:rPr>
              <a:t>Hence, FIFOs are used to improve the system efficiency.</a:t>
            </a:r>
          </a:p>
          <a:p>
            <a:r>
              <a:rPr lang="en-US" altLang="en-US" dirty="0">
                <a:ea typeface="ＭＳ Ｐゴシック" panose="020B0600070205080204" pitchFamily="34" charset="-128"/>
              </a:rPr>
              <a:t>Receiver FIFO:</a:t>
            </a:r>
          </a:p>
          <a:p>
            <a:pPr lvl="1"/>
            <a:r>
              <a:rPr lang="en-IN" altLang="en-US" dirty="0">
                <a:ea typeface="ＭＳ Ｐゴシック" panose="020B0600070205080204" pitchFamily="34" charset="-128"/>
              </a:rPr>
              <a:t>Used to give the processor more time to handle interrupt signals</a:t>
            </a:r>
          </a:p>
          <a:p>
            <a:pPr lvl="1"/>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35B964C-1D96-4566-9BF1-3CD18B32120F}"/>
              </a:ext>
            </a:extLst>
          </p:cNvPr>
          <p:cNvSpPr/>
          <p:nvPr/>
        </p:nvSpPr>
        <p:spPr bwMode="auto">
          <a:xfrm>
            <a:off x="2128534" y="4098003"/>
            <a:ext cx="1339327" cy="368300"/>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6" name="Rectangle 5">
            <a:extLst>
              <a:ext uri="{FF2B5EF4-FFF2-40B4-BE49-F238E27FC236}">
                <a16:creationId xmlns:a16="http://schemas.microsoft.com/office/drawing/2014/main" id="{6D11DFEB-7B33-4E8B-9FF3-3254D194C4AA}"/>
              </a:ext>
            </a:extLst>
          </p:cNvPr>
          <p:cNvSpPr/>
          <p:nvPr/>
        </p:nvSpPr>
        <p:spPr bwMode="auto">
          <a:xfrm>
            <a:off x="4032790" y="4098003"/>
            <a:ext cx="3884682" cy="368300"/>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7" name="Rectangle 6">
            <a:extLst>
              <a:ext uri="{FF2B5EF4-FFF2-40B4-BE49-F238E27FC236}">
                <a16:creationId xmlns:a16="http://schemas.microsoft.com/office/drawing/2014/main" id="{5E66051A-4A12-4C56-AFCC-9353CD393861}"/>
              </a:ext>
            </a:extLst>
          </p:cNvPr>
          <p:cNvSpPr/>
          <p:nvPr/>
        </p:nvSpPr>
        <p:spPr bwMode="auto">
          <a:xfrm>
            <a:off x="7426597" y="4156740"/>
            <a:ext cx="327956" cy="249238"/>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8" name="Rectangle 7">
            <a:extLst>
              <a:ext uri="{FF2B5EF4-FFF2-40B4-BE49-F238E27FC236}">
                <a16:creationId xmlns:a16="http://schemas.microsoft.com/office/drawing/2014/main" id="{86C090E7-150A-4FF6-B650-2A1412266988}"/>
              </a:ext>
            </a:extLst>
          </p:cNvPr>
          <p:cNvSpPr/>
          <p:nvPr/>
        </p:nvSpPr>
        <p:spPr bwMode="auto">
          <a:xfrm>
            <a:off x="6918796" y="4156740"/>
            <a:ext cx="327956" cy="2492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9" name="Rectangle 8">
            <a:extLst>
              <a:ext uri="{FF2B5EF4-FFF2-40B4-BE49-F238E27FC236}">
                <a16:creationId xmlns:a16="http://schemas.microsoft.com/office/drawing/2014/main" id="{625ECDE5-9B10-4517-9725-5970F77CEF21}"/>
              </a:ext>
            </a:extLst>
          </p:cNvPr>
          <p:cNvSpPr/>
          <p:nvPr/>
        </p:nvSpPr>
        <p:spPr bwMode="auto">
          <a:xfrm>
            <a:off x="6421574" y="4156740"/>
            <a:ext cx="325839" cy="2492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0" name="Rectangle 9">
            <a:extLst>
              <a:ext uri="{FF2B5EF4-FFF2-40B4-BE49-F238E27FC236}">
                <a16:creationId xmlns:a16="http://schemas.microsoft.com/office/drawing/2014/main" id="{ADA02441-B80A-429B-97C2-C2A68761A013}"/>
              </a:ext>
            </a:extLst>
          </p:cNvPr>
          <p:cNvSpPr/>
          <p:nvPr/>
        </p:nvSpPr>
        <p:spPr bwMode="auto">
          <a:xfrm>
            <a:off x="5920119" y="4156740"/>
            <a:ext cx="327956"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1" name="Rectangle 10">
            <a:extLst>
              <a:ext uri="{FF2B5EF4-FFF2-40B4-BE49-F238E27FC236}">
                <a16:creationId xmlns:a16="http://schemas.microsoft.com/office/drawing/2014/main" id="{9287C286-C350-4273-BE6F-47C2ED12E42E}"/>
              </a:ext>
            </a:extLst>
          </p:cNvPr>
          <p:cNvSpPr/>
          <p:nvPr/>
        </p:nvSpPr>
        <p:spPr bwMode="auto">
          <a:xfrm>
            <a:off x="5386928" y="4156740"/>
            <a:ext cx="327956" cy="249238"/>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2" name="Rectangle 11">
            <a:extLst>
              <a:ext uri="{FF2B5EF4-FFF2-40B4-BE49-F238E27FC236}">
                <a16:creationId xmlns:a16="http://schemas.microsoft.com/office/drawing/2014/main" id="{ED91E597-2C25-4E6C-8D2E-4F9FB7615E50}"/>
              </a:ext>
            </a:extLst>
          </p:cNvPr>
          <p:cNvSpPr/>
          <p:nvPr/>
        </p:nvSpPr>
        <p:spPr bwMode="auto">
          <a:xfrm>
            <a:off x="4881243" y="4156740"/>
            <a:ext cx="325839" cy="24923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3" name="TextBox 10">
            <a:extLst>
              <a:ext uri="{FF2B5EF4-FFF2-40B4-BE49-F238E27FC236}">
                <a16:creationId xmlns:a16="http://schemas.microsoft.com/office/drawing/2014/main" id="{7A7F74DC-C64D-4CFE-ADD8-7A88804E9DF8}"/>
              </a:ext>
            </a:extLst>
          </p:cNvPr>
          <p:cNvSpPr txBox="1">
            <a:spLocks noChangeArrowheads="1"/>
          </p:cNvSpPr>
          <p:nvPr/>
        </p:nvSpPr>
        <p:spPr bwMode="auto">
          <a:xfrm>
            <a:off x="7392744" y="4128166"/>
            <a:ext cx="41047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a:t>
            </a:r>
          </a:p>
        </p:txBody>
      </p:sp>
      <p:sp>
        <p:nvSpPr>
          <p:cNvPr id="14" name="TextBox 11">
            <a:extLst>
              <a:ext uri="{FF2B5EF4-FFF2-40B4-BE49-F238E27FC236}">
                <a16:creationId xmlns:a16="http://schemas.microsoft.com/office/drawing/2014/main" id="{72A18936-C38B-4239-ADD8-E863EFCB4A7A}"/>
              </a:ext>
            </a:extLst>
          </p:cNvPr>
          <p:cNvSpPr txBox="1">
            <a:spLocks noChangeArrowheads="1"/>
          </p:cNvSpPr>
          <p:nvPr/>
        </p:nvSpPr>
        <p:spPr bwMode="auto">
          <a:xfrm>
            <a:off x="6887059" y="4128166"/>
            <a:ext cx="408356"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t>
            </a:r>
          </a:p>
        </p:txBody>
      </p:sp>
      <p:sp>
        <p:nvSpPr>
          <p:cNvPr id="15" name="TextBox 12">
            <a:extLst>
              <a:ext uri="{FF2B5EF4-FFF2-40B4-BE49-F238E27FC236}">
                <a16:creationId xmlns:a16="http://schemas.microsoft.com/office/drawing/2014/main" id="{530F4862-6EA8-4C0E-8824-21B16C9F0018}"/>
              </a:ext>
            </a:extLst>
          </p:cNvPr>
          <p:cNvSpPr txBox="1">
            <a:spLocks noChangeArrowheads="1"/>
          </p:cNvSpPr>
          <p:nvPr/>
        </p:nvSpPr>
        <p:spPr bwMode="auto">
          <a:xfrm>
            <a:off x="6387721" y="4128166"/>
            <a:ext cx="41047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a:t>
            </a:r>
          </a:p>
        </p:txBody>
      </p:sp>
      <p:sp>
        <p:nvSpPr>
          <p:cNvPr id="16" name="TextBox 13">
            <a:extLst>
              <a:ext uri="{FF2B5EF4-FFF2-40B4-BE49-F238E27FC236}">
                <a16:creationId xmlns:a16="http://schemas.microsoft.com/office/drawing/2014/main" id="{180A1AB7-724B-4DAB-B00C-20A2CE5C8018}"/>
              </a:ext>
            </a:extLst>
          </p:cNvPr>
          <p:cNvSpPr txBox="1">
            <a:spLocks noChangeArrowheads="1"/>
          </p:cNvSpPr>
          <p:nvPr/>
        </p:nvSpPr>
        <p:spPr bwMode="auto">
          <a:xfrm>
            <a:off x="5888383" y="4128166"/>
            <a:ext cx="408356"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
            </a:r>
          </a:p>
        </p:txBody>
      </p:sp>
      <p:sp>
        <p:nvSpPr>
          <p:cNvPr id="17" name="TextBox 14">
            <a:extLst>
              <a:ext uri="{FF2B5EF4-FFF2-40B4-BE49-F238E27FC236}">
                <a16:creationId xmlns:a16="http://schemas.microsoft.com/office/drawing/2014/main" id="{A417F54A-C866-4519-A7BE-EBA29AC4E2CE}"/>
              </a:ext>
            </a:extLst>
          </p:cNvPr>
          <p:cNvSpPr txBox="1">
            <a:spLocks noChangeArrowheads="1"/>
          </p:cNvSpPr>
          <p:nvPr/>
        </p:nvSpPr>
        <p:spPr bwMode="auto">
          <a:xfrm>
            <a:off x="5363654" y="4128166"/>
            <a:ext cx="408356"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a:t>
            </a:r>
          </a:p>
        </p:txBody>
      </p:sp>
      <p:sp>
        <p:nvSpPr>
          <p:cNvPr id="18" name="TextBox 15">
            <a:extLst>
              <a:ext uri="{FF2B5EF4-FFF2-40B4-BE49-F238E27FC236}">
                <a16:creationId xmlns:a16="http://schemas.microsoft.com/office/drawing/2014/main" id="{2B9E412C-13E4-4422-B329-5D153559DF7D}"/>
              </a:ext>
            </a:extLst>
          </p:cNvPr>
          <p:cNvSpPr txBox="1">
            <a:spLocks noChangeArrowheads="1"/>
          </p:cNvSpPr>
          <p:nvPr/>
        </p:nvSpPr>
        <p:spPr bwMode="auto">
          <a:xfrm>
            <a:off x="4855853" y="4128166"/>
            <a:ext cx="41047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a:t>
            </a:r>
          </a:p>
        </p:txBody>
      </p:sp>
      <p:cxnSp>
        <p:nvCxnSpPr>
          <p:cNvPr id="19" name="Straight Arrow Connector 18">
            <a:extLst>
              <a:ext uri="{FF2B5EF4-FFF2-40B4-BE49-F238E27FC236}">
                <a16:creationId xmlns:a16="http://schemas.microsoft.com/office/drawing/2014/main" id="{F97838E1-8394-4E29-8EAC-5F2FF3F58209}"/>
              </a:ext>
            </a:extLst>
          </p:cNvPr>
          <p:cNvCxnSpPr/>
          <p:nvPr/>
        </p:nvCxnSpPr>
        <p:spPr bwMode="auto">
          <a:xfrm>
            <a:off x="3522873" y="4282153"/>
            <a:ext cx="1218724"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20" name="TextBox 19">
            <a:extLst>
              <a:ext uri="{FF2B5EF4-FFF2-40B4-BE49-F238E27FC236}">
                <a16:creationId xmlns:a16="http://schemas.microsoft.com/office/drawing/2014/main" id="{32846A56-BE71-4919-AC2F-BAC7C37445CE}"/>
              </a:ext>
            </a:extLst>
          </p:cNvPr>
          <p:cNvSpPr txBox="1">
            <a:spLocks noChangeArrowheads="1"/>
          </p:cNvSpPr>
          <p:nvPr/>
        </p:nvSpPr>
        <p:spPr bwMode="auto">
          <a:xfrm>
            <a:off x="2122187" y="4129754"/>
            <a:ext cx="150647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Processor</a:t>
            </a:r>
          </a:p>
        </p:txBody>
      </p:sp>
      <p:sp>
        <p:nvSpPr>
          <p:cNvPr id="21" name="Rectangle 20">
            <a:extLst>
              <a:ext uri="{FF2B5EF4-FFF2-40B4-BE49-F238E27FC236}">
                <a16:creationId xmlns:a16="http://schemas.microsoft.com/office/drawing/2014/main" id="{88582BC4-9074-44F5-BFB5-807791E7F061}"/>
              </a:ext>
            </a:extLst>
          </p:cNvPr>
          <p:cNvSpPr/>
          <p:nvPr/>
        </p:nvSpPr>
        <p:spPr bwMode="auto">
          <a:xfrm>
            <a:off x="4032790" y="5323553"/>
            <a:ext cx="3884682" cy="366712"/>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22" name="Rectangle 21">
            <a:extLst>
              <a:ext uri="{FF2B5EF4-FFF2-40B4-BE49-F238E27FC236}">
                <a16:creationId xmlns:a16="http://schemas.microsoft.com/office/drawing/2014/main" id="{33581491-5468-4A10-A2FC-C76FF3E4E12E}"/>
              </a:ext>
            </a:extLst>
          </p:cNvPr>
          <p:cNvSpPr/>
          <p:nvPr/>
        </p:nvSpPr>
        <p:spPr bwMode="auto">
          <a:xfrm>
            <a:off x="8296209" y="5382290"/>
            <a:ext cx="325839" cy="249238"/>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3" name="Rectangle 22">
            <a:extLst>
              <a:ext uri="{FF2B5EF4-FFF2-40B4-BE49-F238E27FC236}">
                <a16:creationId xmlns:a16="http://schemas.microsoft.com/office/drawing/2014/main" id="{E7CCF4EB-F1DC-4290-8DBB-BB6A8C922E3A}"/>
              </a:ext>
            </a:extLst>
          </p:cNvPr>
          <p:cNvSpPr/>
          <p:nvPr/>
        </p:nvSpPr>
        <p:spPr bwMode="auto">
          <a:xfrm>
            <a:off x="7426598" y="5382290"/>
            <a:ext cx="325839" cy="2492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4" name="Rectangle 23">
            <a:extLst>
              <a:ext uri="{FF2B5EF4-FFF2-40B4-BE49-F238E27FC236}">
                <a16:creationId xmlns:a16="http://schemas.microsoft.com/office/drawing/2014/main" id="{74571219-BF5F-4319-A06E-5BD17672AB17}"/>
              </a:ext>
            </a:extLst>
          </p:cNvPr>
          <p:cNvSpPr/>
          <p:nvPr/>
        </p:nvSpPr>
        <p:spPr bwMode="auto">
          <a:xfrm>
            <a:off x="6927259" y="5382290"/>
            <a:ext cx="327956" cy="2492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5" name="Rectangle 24">
            <a:extLst>
              <a:ext uri="{FF2B5EF4-FFF2-40B4-BE49-F238E27FC236}">
                <a16:creationId xmlns:a16="http://schemas.microsoft.com/office/drawing/2014/main" id="{536B278C-0A0B-4256-A604-8A2954BD208F}"/>
              </a:ext>
            </a:extLst>
          </p:cNvPr>
          <p:cNvSpPr/>
          <p:nvPr/>
        </p:nvSpPr>
        <p:spPr bwMode="auto">
          <a:xfrm>
            <a:off x="6427921" y="5382290"/>
            <a:ext cx="325839"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6" name="Rectangle 25">
            <a:extLst>
              <a:ext uri="{FF2B5EF4-FFF2-40B4-BE49-F238E27FC236}">
                <a16:creationId xmlns:a16="http://schemas.microsoft.com/office/drawing/2014/main" id="{A06C75D7-E8C6-4912-BF03-C32A0DD4DA17}"/>
              </a:ext>
            </a:extLst>
          </p:cNvPr>
          <p:cNvSpPr/>
          <p:nvPr/>
        </p:nvSpPr>
        <p:spPr bwMode="auto">
          <a:xfrm>
            <a:off x="5894730" y="5382290"/>
            <a:ext cx="325839" cy="249238"/>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7" name="Rectangle 26">
            <a:extLst>
              <a:ext uri="{FF2B5EF4-FFF2-40B4-BE49-F238E27FC236}">
                <a16:creationId xmlns:a16="http://schemas.microsoft.com/office/drawing/2014/main" id="{D75B130D-2892-4DF7-AC03-4FBC4200F005}"/>
              </a:ext>
            </a:extLst>
          </p:cNvPr>
          <p:cNvSpPr/>
          <p:nvPr/>
        </p:nvSpPr>
        <p:spPr bwMode="auto">
          <a:xfrm>
            <a:off x="5386928" y="5382290"/>
            <a:ext cx="327956" cy="24923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8" name="TextBox 32">
            <a:extLst>
              <a:ext uri="{FF2B5EF4-FFF2-40B4-BE49-F238E27FC236}">
                <a16:creationId xmlns:a16="http://schemas.microsoft.com/office/drawing/2014/main" id="{7EC5A15C-6FEA-484A-A747-381C3288F1A5}"/>
              </a:ext>
            </a:extLst>
          </p:cNvPr>
          <p:cNvSpPr txBox="1">
            <a:spLocks noChangeArrowheads="1"/>
          </p:cNvSpPr>
          <p:nvPr/>
        </p:nvSpPr>
        <p:spPr bwMode="auto">
          <a:xfrm>
            <a:off x="8262355" y="5352129"/>
            <a:ext cx="408356"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a:t>
            </a:r>
          </a:p>
        </p:txBody>
      </p:sp>
      <p:sp>
        <p:nvSpPr>
          <p:cNvPr id="29" name="TextBox 33">
            <a:extLst>
              <a:ext uri="{FF2B5EF4-FFF2-40B4-BE49-F238E27FC236}">
                <a16:creationId xmlns:a16="http://schemas.microsoft.com/office/drawing/2014/main" id="{7849E1DF-FBA6-497D-AE0A-E2F7134FEF3F}"/>
              </a:ext>
            </a:extLst>
          </p:cNvPr>
          <p:cNvSpPr txBox="1">
            <a:spLocks noChangeArrowheads="1"/>
          </p:cNvSpPr>
          <p:nvPr/>
        </p:nvSpPr>
        <p:spPr bwMode="auto">
          <a:xfrm>
            <a:off x="7392744" y="535212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t>
            </a:r>
          </a:p>
        </p:txBody>
      </p:sp>
      <p:sp>
        <p:nvSpPr>
          <p:cNvPr id="30" name="TextBox 34">
            <a:extLst>
              <a:ext uri="{FF2B5EF4-FFF2-40B4-BE49-F238E27FC236}">
                <a16:creationId xmlns:a16="http://schemas.microsoft.com/office/drawing/2014/main" id="{EACFAFF1-97FE-4DD2-831D-821BF0F956A1}"/>
              </a:ext>
            </a:extLst>
          </p:cNvPr>
          <p:cNvSpPr txBox="1">
            <a:spLocks noChangeArrowheads="1"/>
          </p:cNvSpPr>
          <p:nvPr/>
        </p:nvSpPr>
        <p:spPr bwMode="auto">
          <a:xfrm>
            <a:off x="6895523" y="535212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a:t>
            </a:r>
          </a:p>
        </p:txBody>
      </p:sp>
      <p:sp>
        <p:nvSpPr>
          <p:cNvPr id="31" name="TextBox 35">
            <a:extLst>
              <a:ext uri="{FF2B5EF4-FFF2-40B4-BE49-F238E27FC236}">
                <a16:creationId xmlns:a16="http://schemas.microsoft.com/office/drawing/2014/main" id="{879A5574-0D8C-450D-A3BD-FF610F01E105}"/>
              </a:ext>
            </a:extLst>
          </p:cNvPr>
          <p:cNvSpPr txBox="1">
            <a:spLocks noChangeArrowheads="1"/>
          </p:cNvSpPr>
          <p:nvPr/>
        </p:nvSpPr>
        <p:spPr bwMode="auto">
          <a:xfrm>
            <a:off x="6394068" y="535212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
            </a:r>
          </a:p>
        </p:txBody>
      </p:sp>
      <p:sp>
        <p:nvSpPr>
          <p:cNvPr id="32" name="TextBox 36">
            <a:extLst>
              <a:ext uri="{FF2B5EF4-FFF2-40B4-BE49-F238E27FC236}">
                <a16:creationId xmlns:a16="http://schemas.microsoft.com/office/drawing/2014/main" id="{D2C031E0-FCC5-4C5D-8D0E-FD0E93AD08EB}"/>
              </a:ext>
            </a:extLst>
          </p:cNvPr>
          <p:cNvSpPr txBox="1">
            <a:spLocks noChangeArrowheads="1"/>
          </p:cNvSpPr>
          <p:nvPr/>
        </p:nvSpPr>
        <p:spPr bwMode="auto">
          <a:xfrm>
            <a:off x="5869339" y="535212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a:t>
            </a:r>
          </a:p>
        </p:txBody>
      </p:sp>
      <p:sp>
        <p:nvSpPr>
          <p:cNvPr id="33" name="TextBox 37">
            <a:extLst>
              <a:ext uri="{FF2B5EF4-FFF2-40B4-BE49-F238E27FC236}">
                <a16:creationId xmlns:a16="http://schemas.microsoft.com/office/drawing/2014/main" id="{4C0B3577-F472-4884-A549-1CDCC9B7123E}"/>
              </a:ext>
            </a:extLst>
          </p:cNvPr>
          <p:cNvSpPr txBox="1">
            <a:spLocks noChangeArrowheads="1"/>
          </p:cNvSpPr>
          <p:nvPr/>
        </p:nvSpPr>
        <p:spPr bwMode="auto">
          <a:xfrm>
            <a:off x="5363654" y="535212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a:t>
            </a:r>
          </a:p>
        </p:txBody>
      </p:sp>
      <p:cxnSp>
        <p:nvCxnSpPr>
          <p:cNvPr id="34" name="Straight Arrow Connector 33">
            <a:extLst>
              <a:ext uri="{FF2B5EF4-FFF2-40B4-BE49-F238E27FC236}">
                <a16:creationId xmlns:a16="http://schemas.microsoft.com/office/drawing/2014/main" id="{C81C240F-9EFE-403B-A4F1-82DB2A08B8FF}"/>
              </a:ext>
            </a:extLst>
          </p:cNvPr>
          <p:cNvCxnSpPr/>
          <p:nvPr/>
        </p:nvCxnSpPr>
        <p:spPr bwMode="auto">
          <a:xfrm flipV="1">
            <a:off x="7834955" y="5506115"/>
            <a:ext cx="35122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35" name="Straight Arrow Connector 34">
            <a:extLst>
              <a:ext uri="{FF2B5EF4-FFF2-40B4-BE49-F238E27FC236}">
                <a16:creationId xmlns:a16="http://schemas.microsoft.com/office/drawing/2014/main" id="{50A924B0-3A11-45A4-895A-FCF89EF5EA54}"/>
              </a:ext>
            </a:extLst>
          </p:cNvPr>
          <p:cNvCxnSpPr/>
          <p:nvPr/>
        </p:nvCxnSpPr>
        <p:spPr bwMode="auto">
          <a:xfrm>
            <a:off x="1724409" y="4098003"/>
            <a:ext cx="0" cy="213360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36" name="TextBox 46">
            <a:extLst>
              <a:ext uri="{FF2B5EF4-FFF2-40B4-BE49-F238E27FC236}">
                <a16:creationId xmlns:a16="http://schemas.microsoft.com/office/drawing/2014/main" id="{739E2F83-80F2-40F6-A6B8-CFEDF65464E6}"/>
              </a:ext>
            </a:extLst>
          </p:cNvPr>
          <p:cNvSpPr txBox="1">
            <a:spLocks noChangeArrowheads="1"/>
          </p:cNvSpPr>
          <p:nvPr/>
        </p:nvSpPr>
        <p:spPr bwMode="auto">
          <a:xfrm>
            <a:off x="960590" y="5004466"/>
            <a:ext cx="763819"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Time </a:t>
            </a:r>
          </a:p>
        </p:txBody>
      </p:sp>
      <p:sp>
        <p:nvSpPr>
          <p:cNvPr id="37" name="Rectangle 36">
            <a:extLst>
              <a:ext uri="{FF2B5EF4-FFF2-40B4-BE49-F238E27FC236}">
                <a16:creationId xmlns:a16="http://schemas.microsoft.com/office/drawing/2014/main" id="{644CB1BD-0740-45B2-BEB7-8E930E324CBB}"/>
              </a:ext>
            </a:extLst>
          </p:cNvPr>
          <p:cNvSpPr/>
          <p:nvPr/>
        </p:nvSpPr>
        <p:spPr bwMode="auto">
          <a:xfrm>
            <a:off x="9068489" y="5325140"/>
            <a:ext cx="2058713" cy="368300"/>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8" name="TextBox 50">
            <a:extLst>
              <a:ext uri="{FF2B5EF4-FFF2-40B4-BE49-F238E27FC236}">
                <a16:creationId xmlns:a16="http://schemas.microsoft.com/office/drawing/2014/main" id="{43246440-21AC-4C2E-A8C1-A05CD625BD5B}"/>
              </a:ext>
            </a:extLst>
          </p:cNvPr>
          <p:cNvSpPr txBox="1">
            <a:spLocks noChangeArrowheads="1"/>
          </p:cNvSpPr>
          <p:nvPr/>
        </p:nvSpPr>
        <p:spPr bwMode="auto">
          <a:xfrm>
            <a:off x="9060025" y="5358479"/>
            <a:ext cx="2251254"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UART Transmitter </a:t>
            </a:r>
          </a:p>
        </p:txBody>
      </p:sp>
      <p:cxnSp>
        <p:nvCxnSpPr>
          <p:cNvPr id="39" name="Straight Arrow Connector 38">
            <a:extLst>
              <a:ext uri="{FF2B5EF4-FFF2-40B4-BE49-F238E27FC236}">
                <a16:creationId xmlns:a16="http://schemas.microsoft.com/office/drawing/2014/main" id="{5E6981FE-04C8-49D9-BCF1-86DD5C1D322B}"/>
              </a:ext>
            </a:extLst>
          </p:cNvPr>
          <p:cNvCxnSpPr/>
          <p:nvPr/>
        </p:nvCxnSpPr>
        <p:spPr bwMode="auto">
          <a:xfrm flipV="1">
            <a:off x="8672828" y="5506115"/>
            <a:ext cx="35122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40" name="Rectangular Callout 38">
            <a:extLst>
              <a:ext uri="{FF2B5EF4-FFF2-40B4-BE49-F238E27FC236}">
                <a16:creationId xmlns:a16="http://schemas.microsoft.com/office/drawing/2014/main" id="{2C5324C6-2DB2-45E1-ACBA-4C3EB267FEAE}"/>
              </a:ext>
            </a:extLst>
          </p:cNvPr>
          <p:cNvSpPr/>
          <p:nvPr/>
        </p:nvSpPr>
        <p:spPr bwMode="auto">
          <a:xfrm>
            <a:off x="2799256" y="4745703"/>
            <a:ext cx="1942341" cy="354012"/>
          </a:xfrm>
          <a:prstGeom prst="wedgeRectCallout">
            <a:avLst>
              <a:gd name="adj1" fmla="val 819"/>
              <a:gd name="adj2" fmla="val -129144"/>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41" name="TextBox 54">
            <a:extLst>
              <a:ext uri="{FF2B5EF4-FFF2-40B4-BE49-F238E27FC236}">
                <a16:creationId xmlns:a16="http://schemas.microsoft.com/office/drawing/2014/main" id="{EB45C725-A6E6-4F9D-B513-1E634E8155A8}"/>
              </a:ext>
            </a:extLst>
          </p:cNvPr>
          <p:cNvSpPr txBox="1">
            <a:spLocks noChangeArrowheads="1"/>
          </p:cNvSpPr>
          <p:nvPr/>
        </p:nvSpPr>
        <p:spPr bwMode="auto">
          <a:xfrm>
            <a:off x="2729397" y="4717128"/>
            <a:ext cx="2177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Processor quickly pushes data to FIFO</a:t>
            </a:r>
          </a:p>
        </p:txBody>
      </p:sp>
      <p:sp>
        <p:nvSpPr>
          <p:cNvPr id="42" name="Rectangle 41">
            <a:extLst>
              <a:ext uri="{FF2B5EF4-FFF2-40B4-BE49-F238E27FC236}">
                <a16:creationId xmlns:a16="http://schemas.microsoft.com/office/drawing/2014/main" id="{3C80CA21-D57D-4391-95AB-85CA8C87809F}"/>
              </a:ext>
            </a:extLst>
          </p:cNvPr>
          <p:cNvSpPr/>
          <p:nvPr/>
        </p:nvSpPr>
        <p:spPr bwMode="auto">
          <a:xfrm>
            <a:off x="2128534" y="5329903"/>
            <a:ext cx="1339327" cy="368300"/>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43" name="TextBox 60">
            <a:extLst>
              <a:ext uri="{FF2B5EF4-FFF2-40B4-BE49-F238E27FC236}">
                <a16:creationId xmlns:a16="http://schemas.microsoft.com/office/drawing/2014/main" id="{D3D63483-F9DD-40A2-B6BA-B68DA629BCD2}"/>
              </a:ext>
            </a:extLst>
          </p:cNvPr>
          <p:cNvSpPr txBox="1">
            <a:spLocks noChangeArrowheads="1"/>
          </p:cNvSpPr>
          <p:nvPr/>
        </p:nvSpPr>
        <p:spPr bwMode="auto">
          <a:xfrm>
            <a:off x="2122187" y="5363241"/>
            <a:ext cx="150647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Processor</a:t>
            </a:r>
          </a:p>
        </p:txBody>
      </p:sp>
      <p:sp>
        <p:nvSpPr>
          <p:cNvPr id="44" name="Rectangular Callout 42">
            <a:extLst>
              <a:ext uri="{FF2B5EF4-FFF2-40B4-BE49-F238E27FC236}">
                <a16:creationId xmlns:a16="http://schemas.microsoft.com/office/drawing/2014/main" id="{BC1CE5F1-482C-4E89-895F-66BDA2EB197A}"/>
              </a:ext>
            </a:extLst>
          </p:cNvPr>
          <p:cNvSpPr/>
          <p:nvPr/>
        </p:nvSpPr>
        <p:spPr bwMode="auto">
          <a:xfrm>
            <a:off x="2799256" y="5987128"/>
            <a:ext cx="1942341" cy="354012"/>
          </a:xfrm>
          <a:prstGeom prst="wedgeRectCallout">
            <a:avLst>
              <a:gd name="adj1" fmla="val -43439"/>
              <a:gd name="adj2" fmla="val -108388"/>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45" name="TextBox 63">
            <a:extLst>
              <a:ext uri="{FF2B5EF4-FFF2-40B4-BE49-F238E27FC236}">
                <a16:creationId xmlns:a16="http://schemas.microsoft.com/office/drawing/2014/main" id="{B88777F4-0CE5-401E-9650-0CB85733A3AE}"/>
              </a:ext>
            </a:extLst>
          </p:cNvPr>
          <p:cNvSpPr txBox="1">
            <a:spLocks noChangeArrowheads="1"/>
          </p:cNvSpPr>
          <p:nvPr/>
        </p:nvSpPr>
        <p:spPr bwMode="auto">
          <a:xfrm>
            <a:off x="2818298" y="5933153"/>
            <a:ext cx="203755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Now processor can do something else</a:t>
            </a:r>
          </a:p>
        </p:txBody>
      </p:sp>
      <p:sp>
        <p:nvSpPr>
          <p:cNvPr id="46" name="Rectangular Callout 44">
            <a:extLst>
              <a:ext uri="{FF2B5EF4-FFF2-40B4-BE49-F238E27FC236}">
                <a16:creationId xmlns:a16="http://schemas.microsoft.com/office/drawing/2014/main" id="{6418F11D-6F1E-438E-90EB-7AC3FF0D4ED6}"/>
              </a:ext>
            </a:extLst>
          </p:cNvPr>
          <p:cNvSpPr/>
          <p:nvPr/>
        </p:nvSpPr>
        <p:spPr bwMode="auto">
          <a:xfrm>
            <a:off x="8484517" y="5991891"/>
            <a:ext cx="1942341" cy="354013"/>
          </a:xfrm>
          <a:prstGeom prst="wedgeRectCallout">
            <a:avLst>
              <a:gd name="adj1" fmla="val -33915"/>
              <a:gd name="adj2" fmla="val -166043"/>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b="0" dirty="0"/>
          </a:p>
        </p:txBody>
      </p:sp>
      <p:sp>
        <p:nvSpPr>
          <p:cNvPr id="47" name="TextBox 65">
            <a:extLst>
              <a:ext uri="{FF2B5EF4-FFF2-40B4-BE49-F238E27FC236}">
                <a16:creationId xmlns:a16="http://schemas.microsoft.com/office/drawing/2014/main" id="{01764009-D9B8-431B-BFE8-FC77BA60D3EF}"/>
              </a:ext>
            </a:extLst>
          </p:cNvPr>
          <p:cNvSpPr txBox="1">
            <a:spLocks noChangeArrowheads="1"/>
          </p:cNvSpPr>
          <p:nvPr/>
        </p:nvSpPr>
        <p:spPr bwMode="auto">
          <a:xfrm>
            <a:off x="8448549" y="6051869"/>
            <a:ext cx="21771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UART slowly shifts data out</a:t>
            </a:r>
          </a:p>
        </p:txBody>
      </p:sp>
      <p:sp>
        <p:nvSpPr>
          <p:cNvPr id="48" name="TextBox 67">
            <a:extLst>
              <a:ext uri="{FF2B5EF4-FFF2-40B4-BE49-F238E27FC236}">
                <a16:creationId xmlns:a16="http://schemas.microsoft.com/office/drawing/2014/main" id="{396C2051-9D75-4619-B5F6-1287028ECF9F}"/>
              </a:ext>
            </a:extLst>
          </p:cNvPr>
          <p:cNvSpPr txBox="1">
            <a:spLocks noChangeArrowheads="1"/>
          </p:cNvSpPr>
          <p:nvPr/>
        </p:nvSpPr>
        <p:spPr bwMode="auto">
          <a:xfrm>
            <a:off x="4925674" y="4483765"/>
            <a:ext cx="27082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UART Transmitter FIFO</a:t>
            </a:r>
          </a:p>
        </p:txBody>
      </p:sp>
      <p:sp>
        <p:nvSpPr>
          <p:cNvPr id="49" name="TextBox 67">
            <a:extLst>
              <a:ext uri="{FF2B5EF4-FFF2-40B4-BE49-F238E27FC236}">
                <a16:creationId xmlns:a16="http://schemas.microsoft.com/office/drawing/2014/main" id="{B5A0CF20-AD79-4FE4-8AD5-A3DFBC2CEF93}"/>
              </a:ext>
            </a:extLst>
          </p:cNvPr>
          <p:cNvSpPr txBox="1">
            <a:spLocks noChangeArrowheads="1"/>
          </p:cNvSpPr>
          <p:nvPr/>
        </p:nvSpPr>
        <p:spPr bwMode="auto">
          <a:xfrm>
            <a:off x="4925674" y="5725190"/>
            <a:ext cx="27082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UART Transmitter FIFO</a:t>
            </a:r>
          </a:p>
        </p:txBody>
      </p:sp>
    </p:spTree>
    <p:extLst>
      <p:ext uri="{BB962C8B-B14F-4D97-AF65-F5344CB8AC3E}">
        <p14:creationId xmlns:p14="http://schemas.microsoft.com/office/powerpoint/2010/main" val="379757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dirty="0">
                <a:ea typeface="ＭＳ Ｐゴシック" panose="020B0600070205080204" pitchFamily="34" charset="-128"/>
              </a:rPr>
              <a:t>P</a:t>
            </a:r>
            <a:r>
              <a:rPr lang="en-GB" dirty="0"/>
              <a:t>rinciples of Serial and Parallel Communication</a:t>
            </a:r>
            <a:endParaRPr lang="en-US" altLang="en-US" dirty="0">
              <a:ea typeface="ＭＳ Ｐゴシック" panose="020B0600070205080204" pitchFamily="34" charset="-128"/>
            </a:endParaRPr>
          </a:p>
          <a:p>
            <a:pPr marL="0" lvl="1" indent="0">
              <a:spcAft>
                <a:spcPts val="1600"/>
              </a:spcAft>
              <a:buNone/>
            </a:pPr>
            <a:r>
              <a:rPr lang="en-GB" sz="2400" dirty="0">
                <a:ea typeface="ＭＳ Ｐゴシック" panose="020B0600070205080204" pitchFamily="34" charset="-128"/>
              </a:rPr>
              <a:t>The UART (Universal Asynchronous Receiver/Transmitter) Protocol</a:t>
            </a:r>
          </a:p>
          <a:p>
            <a:pPr marL="0" lvl="1" indent="0">
              <a:spcAft>
                <a:spcPts val="1600"/>
              </a:spcAft>
              <a:buNone/>
            </a:pPr>
            <a:r>
              <a:rPr lang="en-GB" sz="2400" dirty="0">
                <a:ea typeface="ＭＳ Ｐゴシック" panose="020B0600070205080204" pitchFamily="34" charset="-128"/>
              </a:rPr>
              <a:t>Design and Implementation of an AHB UART Peripheral</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720368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First In First Out (FIFO)</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65653" y="1171578"/>
            <a:ext cx="11057654"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FIFO refers to a data buffer that outputs its earliest input data, such as a data queue.</a:t>
            </a:r>
          </a:p>
          <a:p>
            <a:r>
              <a:rPr lang="en-IN" altLang="en-US" dirty="0">
                <a:ea typeface="ＭＳ Ｐゴシック" panose="020B0600070205080204" pitchFamily="34" charset="-128"/>
              </a:rPr>
              <a:t>In contrast, last in first out (LIFO) is a buffer that outputs its latest input data, e.g., program stack.</a:t>
            </a:r>
          </a:p>
          <a:p>
            <a:r>
              <a:rPr lang="en-IN" altLang="en-US" dirty="0">
                <a:ea typeface="ＭＳ Ｐゴシック" panose="020B0600070205080204" pitchFamily="34" charset="-128"/>
              </a:rPr>
              <a:t>Synchronous FIFO</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The same clock is used for both reading and writing.</a:t>
            </a:r>
            <a:endParaRPr lang="en-US" altLang="en-US" dirty="0">
              <a:ea typeface="ＭＳ Ｐゴシック" panose="020B0600070205080204" pitchFamily="34" charset="-128"/>
            </a:endParaRPr>
          </a:p>
          <a:p>
            <a:r>
              <a:rPr lang="en-US" dirty="0"/>
              <a:t>Asynchronous FIFO</a:t>
            </a:r>
            <a:endParaRPr lang="en-US" altLang="en-US" dirty="0">
              <a:ea typeface="ＭＳ Ｐゴシック" panose="020B0600070205080204" pitchFamily="34" charset="-128"/>
            </a:endParaRPr>
          </a:p>
          <a:p>
            <a:pPr lvl="1"/>
            <a:r>
              <a:rPr lang="en-US" dirty="0"/>
              <a:t>Different clocks are used for reading and writing.</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C7EC8B8-75A4-41D6-A484-C49B36850A2E}"/>
              </a:ext>
            </a:extLst>
          </p:cNvPr>
          <p:cNvSpPr/>
          <p:nvPr/>
        </p:nvSpPr>
        <p:spPr bwMode="auto">
          <a:xfrm>
            <a:off x="1627082" y="4968875"/>
            <a:ext cx="3213960" cy="368300"/>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6" name="Rectangle 5">
            <a:extLst>
              <a:ext uri="{FF2B5EF4-FFF2-40B4-BE49-F238E27FC236}">
                <a16:creationId xmlns:a16="http://schemas.microsoft.com/office/drawing/2014/main" id="{582E374A-90E4-4F3D-8F11-CD13741CCD07}"/>
              </a:ext>
            </a:extLst>
          </p:cNvPr>
          <p:cNvSpPr/>
          <p:nvPr/>
        </p:nvSpPr>
        <p:spPr bwMode="auto">
          <a:xfrm>
            <a:off x="5486373" y="5027614"/>
            <a:ext cx="327955" cy="249237"/>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7" name="Rectangle 6">
            <a:extLst>
              <a:ext uri="{FF2B5EF4-FFF2-40B4-BE49-F238E27FC236}">
                <a16:creationId xmlns:a16="http://schemas.microsoft.com/office/drawing/2014/main" id="{19A7FCD5-2AD9-4B15-8A7C-6A047466283B}"/>
              </a:ext>
            </a:extLst>
          </p:cNvPr>
          <p:cNvSpPr/>
          <p:nvPr/>
        </p:nvSpPr>
        <p:spPr bwMode="auto">
          <a:xfrm>
            <a:off x="4223217" y="5027614"/>
            <a:ext cx="327956" cy="249237"/>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8" name="Rectangle 7">
            <a:extLst>
              <a:ext uri="{FF2B5EF4-FFF2-40B4-BE49-F238E27FC236}">
                <a16:creationId xmlns:a16="http://schemas.microsoft.com/office/drawing/2014/main" id="{5E662E88-DA42-4FBC-9BD0-90675C1109F4}"/>
              </a:ext>
            </a:extLst>
          </p:cNvPr>
          <p:cNvSpPr/>
          <p:nvPr/>
        </p:nvSpPr>
        <p:spPr bwMode="auto">
          <a:xfrm>
            <a:off x="3725996" y="5027614"/>
            <a:ext cx="325839" cy="249237"/>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9" name="Rectangle 8">
            <a:extLst>
              <a:ext uri="{FF2B5EF4-FFF2-40B4-BE49-F238E27FC236}">
                <a16:creationId xmlns:a16="http://schemas.microsoft.com/office/drawing/2014/main" id="{231D0FF0-913A-423F-9DA5-E06CCE4DEAA6}"/>
              </a:ext>
            </a:extLst>
          </p:cNvPr>
          <p:cNvSpPr/>
          <p:nvPr/>
        </p:nvSpPr>
        <p:spPr bwMode="auto">
          <a:xfrm>
            <a:off x="3224541" y="5027614"/>
            <a:ext cx="327956" cy="249237"/>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0" name="Rectangle 9">
            <a:extLst>
              <a:ext uri="{FF2B5EF4-FFF2-40B4-BE49-F238E27FC236}">
                <a16:creationId xmlns:a16="http://schemas.microsoft.com/office/drawing/2014/main" id="{5CD57588-2A3F-497D-91DD-19DFA3F1A282}"/>
              </a:ext>
            </a:extLst>
          </p:cNvPr>
          <p:cNvSpPr/>
          <p:nvPr/>
        </p:nvSpPr>
        <p:spPr bwMode="auto">
          <a:xfrm>
            <a:off x="2691349" y="5027614"/>
            <a:ext cx="327956" cy="249237"/>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1" name="Rectangle 10">
            <a:extLst>
              <a:ext uri="{FF2B5EF4-FFF2-40B4-BE49-F238E27FC236}">
                <a16:creationId xmlns:a16="http://schemas.microsoft.com/office/drawing/2014/main" id="{C044D4AC-130A-4BCC-8D9C-4958DF18B2F1}"/>
              </a:ext>
            </a:extLst>
          </p:cNvPr>
          <p:cNvSpPr/>
          <p:nvPr/>
        </p:nvSpPr>
        <p:spPr bwMode="auto">
          <a:xfrm>
            <a:off x="916160" y="5027614"/>
            <a:ext cx="325839" cy="24923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2" name="TextBox 10">
            <a:extLst>
              <a:ext uri="{FF2B5EF4-FFF2-40B4-BE49-F238E27FC236}">
                <a16:creationId xmlns:a16="http://schemas.microsoft.com/office/drawing/2014/main" id="{B779604B-6CB0-4BDE-9C93-DEC1562CBA5D}"/>
              </a:ext>
            </a:extLst>
          </p:cNvPr>
          <p:cNvSpPr txBox="1">
            <a:spLocks noChangeArrowheads="1"/>
          </p:cNvSpPr>
          <p:nvPr/>
        </p:nvSpPr>
        <p:spPr bwMode="auto">
          <a:xfrm>
            <a:off x="5452521" y="4999039"/>
            <a:ext cx="410473"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a:t>
            </a:r>
          </a:p>
        </p:txBody>
      </p:sp>
      <p:sp>
        <p:nvSpPr>
          <p:cNvPr id="13" name="TextBox 11">
            <a:extLst>
              <a:ext uri="{FF2B5EF4-FFF2-40B4-BE49-F238E27FC236}">
                <a16:creationId xmlns:a16="http://schemas.microsoft.com/office/drawing/2014/main" id="{637292EA-E035-465B-B2B3-40ADE84BABC0}"/>
              </a:ext>
            </a:extLst>
          </p:cNvPr>
          <p:cNvSpPr txBox="1">
            <a:spLocks noChangeArrowheads="1"/>
          </p:cNvSpPr>
          <p:nvPr/>
        </p:nvSpPr>
        <p:spPr bwMode="auto">
          <a:xfrm>
            <a:off x="4191480" y="499903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t>
            </a:r>
          </a:p>
        </p:txBody>
      </p:sp>
      <p:sp>
        <p:nvSpPr>
          <p:cNvPr id="14" name="TextBox 12">
            <a:extLst>
              <a:ext uri="{FF2B5EF4-FFF2-40B4-BE49-F238E27FC236}">
                <a16:creationId xmlns:a16="http://schemas.microsoft.com/office/drawing/2014/main" id="{B6F937C3-504A-405E-9AD5-6F415D8B7F6C}"/>
              </a:ext>
            </a:extLst>
          </p:cNvPr>
          <p:cNvSpPr txBox="1">
            <a:spLocks noChangeArrowheads="1"/>
          </p:cNvSpPr>
          <p:nvPr/>
        </p:nvSpPr>
        <p:spPr bwMode="auto">
          <a:xfrm>
            <a:off x="3692142" y="499903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a:t>
            </a:r>
          </a:p>
        </p:txBody>
      </p:sp>
      <p:sp>
        <p:nvSpPr>
          <p:cNvPr id="15" name="TextBox 13">
            <a:extLst>
              <a:ext uri="{FF2B5EF4-FFF2-40B4-BE49-F238E27FC236}">
                <a16:creationId xmlns:a16="http://schemas.microsoft.com/office/drawing/2014/main" id="{57EB0369-582F-46B4-A220-0E6DB2E639C9}"/>
              </a:ext>
            </a:extLst>
          </p:cNvPr>
          <p:cNvSpPr txBox="1">
            <a:spLocks noChangeArrowheads="1"/>
          </p:cNvSpPr>
          <p:nvPr/>
        </p:nvSpPr>
        <p:spPr bwMode="auto">
          <a:xfrm>
            <a:off x="3192804" y="499903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
            </a:r>
          </a:p>
        </p:txBody>
      </p:sp>
      <p:sp>
        <p:nvSpPr>
          <p:cNvPr id="16" name="TextBox 14">
            <a:extLst>
              <a:ext uri="{FF2B5EF4-FFF2-40B4-BE49-F238E27FC236}">
                <a16:creationId xmlns:a16="http://schemas.microsoft.com/office/drawing/2014/main" id="{8D5AC13B-6919-4EC2-B2A9-5D0154969C3B}"/>
              </a:ext>
            </a:extLst>
          </p:cNvPr>
          <p:cNvSpPr txBox="1">
            <a:spLocks noChangeArrowheads="1"/>
          </p:cNvSpPr>
          <p:nvPr/>
        </p:nvSpPr>
        <p:spPr bwMode="auto">
          <a:xfrm>
            <a:off x="2668076" y="4999039"/>
            <a:ext cx="4083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a:t>
            </a:r>
          </a:p>
        </p:txBody>
      </p:sp>
      <p:sp>
        <p:nvSpPr>
          <p:cNvPr id="17" name="TextBox 15">
            <a:extLst>
              <a:ext uri="{FF2B5EF4-FFF2-40B4-BE49-F238E27FC236}">
                <a16:creationId xmlns:a16="http://schemas.microsoft.com/office/drawing/2014/main" id="{07143A3E-5BCF-41BF-9A85-C6708FE74CE7}"/>
              </a:ext>
            </a:extLst>
          </p:cNvPr>
          <p:cNvSpPr txBox="1">
            <a:spLocks noChangeArrowheads="1"/>
          </p:cNvSpPr>
          <p:nvPr/>
        </p:nvSpPr>
        <p:spPr bwMode="auto">
          <a:xfrm>
            <a:off x="890770" y="4999039"/>
            <a:ext cx="410473"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a:t>
            </a:r>
          </a:p>
        </p:txBody>
      </p:sp>
      <p:cxnSp>
        <p:nvCxnSpPr>
          <p:cNvPr id="18" name="Straight Arrow Connector 17">
            <a:extLst>
              <a:ext uri="{FF2B5EF4-FFF2-40B4-BE49-F238E27FC236}">
                <a16:creationId xmlns:a16="http://schemas.microsoft.com/office/drawing/2014/main" id="{04E1FB68-4C3B-407E-ACC1-F8E37E0D03D0}"/>
              </a:ext>
            </a:extLst>
          </p:cNvPr>
          <p:cNvCxnSpPr/>
          <p:nvPr/>
        </p:nvCxnSpPr>
        <p:spPr bwMode="auto">
          <a:xfrm>
            <a:off x="1330864" y="5153025"/>
            <a:ext cx="93943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9" name="TextBox 67">
            <a:extLst>
              <a:ext uri="{FF2B5EF4-FFF2-40B4-BE49-F238E27FC236}">
                <a16:creationId xmlns:a16="http://schemas.microsoft.com/office/drawing/2014/main" id="{67C4FC68-CAA5-4853-B874-1AF57FF17998}"/>
              </a:ext>
            </a:extLst>
          </p:cNvPr>
          <p:cNvSpPr txBox="1">
            <a:spLocks noChangeArrowheads="1"/>
          </p:cNvSpPr>
          <p:nvPr/>
        </p:nvSpPr>
        <p:spPr bwMode="auto">
          <a:xfrm>
            <a:off x="1586880" y="5708650"/>
            <a:ext cx="355461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600" b="0" dirty="0"/>
              <a:t>Queue</a:t>
            </a:r>
            <a:r>
              <a:rPr lang="en-GB" sz="1600" dirty="0"/>
              <a:t>: </a:t>
            </a:r>
            <a:r>
              <a:rPr lang="en-GB" sz="1600" b="0" dirty="0"/>
              <a:t>First In First Out</a:t>
            </a:r>
          </a:p>
        </p:txBody>
      </p:sp>
      <p:cxnSp>
        <p:nvCxnSpPr>
          <p:cNvPr id="20" name="Straight Arrow Connector 19">
            <a:extLst>
              <a:ext uri="{FF2B5EF4-FFF2-40B4-BE49-F238E27FC236}">
                <a16:creationId xmlns:a16="http://schemas.microsoft.com/office/drawing/2014/main" id="{A2041360-FB33-4EAE-8FED-507B10EBB767}"/>
              </a:ext>
            </a:extLst>
          </p:cNvPr>
          <p:cNvCxnSpPr/>
          <p:nvPr/>
        </p:nvCxnSpPr>
        <p:spPr bwMode="auto">
          <a:xfrm>
            <a:off x="4716208" y="5153025"/>
            <a:ext cx="609362"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1" name="TextBox 67">
            <a:extLst>
              <a:ext uri="{FF2B5EF4-FFF2-40B4-BE49-F238E27FC236}">
                <a16:creationId xmlns:a16="http://schemas.microsoft.com/office/drawing/2014/main" id="{705A0ADA-9AB2-4B96-81BF-19699B4398F6}"/>
              </a:ext>
            </a:extLst>
          </p:cNvPr>
          <p:cNvSpPr txBox="1">
            <a:spLocks noChangeArrowheads="1"/>
          </p:cNvSpPr>
          <p:nvPr/>
        </p:nvSpPr>
        <p:spPr bwMode="auto">
          <a:xfrm>
            <a:off x="7824531" y="5746750"/>
            <a:ext cx="3349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600" b="0" dirty="0"/>
              <a:t>Stack: Last In First Out</a:t>
            </a:r>
          </a:p>
        </p:txBody>
      </p:sp>
      <p:sp>
        <p:nvSpPr>
          <p:cNvPr id="22" name="Rectangle 21">
            <a:extLst>
              <a:ext uri="{FF2B5EF4-FFF2-40B4-BE49-F238E27FC236}">
                <a16:creationId xmlns:a16="http://schemas.microsoft.com/office/drawing/2014/main" id="{1159FE34-01C8-4E49-8F1D-C0D1CFBF6880}"/>
              </a:ext>
            </a:extLst>
          </p:cNvPr>
          <p:cNvSpPr/>
          <p:nvPr/>
        </p:nvSpPr>
        <p:spPr bwMode="auto">
          <a:xfrm rot="16200000">
            <a:off x="8350940" y="4745663"/>
            <a:ext cx="1435100" cy="490875"/>
          </a:xfrm>
          <a:prstGeom prst="rect">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23" name="Rectangle 22">
            <a:extLst>
              <a:ext uri="{FF2B5EF4-FFF2-40B4-BE49-F238E27FC236}">
                <a16:creationId xmlns:a16="http://schemas.microsoft.com/office/drawing/2014/main" id="{78D87A3E-209C-4524-BEE4-13ECC0BF965E}"/>
              </a:ext>
            </a:extLst>
          </p:cNvPr>
          <p:cNvSpPr/>
          <p:nvPr/>
        </p:nvSpPr>
        <p:spPr bwMode="auto">
          <a:xfrm>
            <a:off x="8905571" y="4995864"/>
            <a:ext cx="327955" cy="249237"/>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4" name="Rectangle 23">
            <a:extLst>
              <a:ext uri="{FF2B5EF4-FFF2-40B4-BE49-F238E27FC236}">
                <a16:creationId xmlns:a16="http://schemas.microsoft.com/office/drawing/2014/main" id="{E7A49C8B-8F85-4CA2-8DF6-75EBEE027219}"/>
              </a:ext>
            </a:extLst>
          </p:cNvPr>
          <p:cNvSpPr/>
          <p:nvPr/>
        </p:nvSpPr>
        <p:spPr bwMode="auto">
          <a:xfrm>
            <a:off x="8892877" y="4659314"/>
            <a:ext cx="325839" cy="249237"/>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5" name="Rectangle 24">
            <a:extLst>
              <a:ext uri="{FF2B5EF4-FFF2-40B4-BE49-F238E27FC236}">
                <a16:creationId xmlns:a16="http://schemas.microsoft.com/office/drawing/2014/main" id="{F3BDCB15-3315-4B69-BEC0-BD643DB7A41D}"/>
              </a:ext>
            </a:extLst>
          </p:cNvPr>
          <p:cNvSpPr/>
          <p:nvPr/>
        </p:nvSpPr>
        <p:spPr bwMode="auto">
          <a:xfrm>
            <a:off x="9512817" y="3876675"/>
            <a:ext cx="327956"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6" name="TextBox 27">
            <a:extLst>
              <a:ext uri="{FF2B5EF4-FFF2-40B4-BE49-F238E27FC236}">
                <a16:creationId xmlns:a16="http://schemas.microsoft.com/office/drawing/2014/main" id="{D8A54322-A203-47BE-BF14-ECE1436C3F3E}"/>
              </a:ext>
            </a:extLst>
          </p:cNvPr>
          <p:cNvSpPr txBox="1">
            <a:spLocks noChangeArrowheads="1"/>
          </p:cNvSpPr>
          <p:nvPr/>
        </p:nvSpPr>
        <p:spPr bwMode="auto">
          <a:xfrm>
            <a:off x="8873833" y="4967289"/>
            <a:ext cx="40835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B</a:t>
            </a:r>
          </a:p>
        </p:txBody>
      </p:sp>
      <p:sp>
        <p:nvSpPr>
          <p:cNvPr id="27" name="TextBox 28">
            <a:extLst>
              <a:ext uri="{FF2B5EF4-FFF2-40B4-BE49-F238E27FC236}">
                <a16:creationId xmlns:a16="http://schemas.microsoft.com/office/drawing/2014/main" id="{BF76FF23-505F-4898-BE92-DA0D70D203A9}"/>
              </a:ext>
            </a:extLst>
          </p:cNvPr>
          <p:cNvSpPr txBox="1">
            <a:spLocks noChangeArrowheads="1"/>
          </p:cNvSpPr>
          <p:nvPr/>
        </p:nvSpPr>
        <p:spPr bwMode="auto">
          <a:xfrm>
            <a:off x="8859023" y="463073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a:t>
            </a:r>
          </a:p>
        </p:txBody>
      </p:sp>
      <p:sp>
        <p:nvSpPr>
          <p:cNvPr id="28" name="TextBox 29">
            <a:extLst>
              <a:ext uri="{FF2B5EF4-FFF2-40B4-BE49-F238E27FC236}">
                <a16:creationId xmlns:a16="http://schemas.microsoft.com/office/drawing/2014/main" id="{CD5A8C0A-EA60-4A9D-902D-89F3604469A1}"/>
              </a:ext>
            </a:extLst>
          </p:cNvPr>
          <p:cNvSpPr txBox="1">
            <a:spLocks noChangeArrowheads="1"/>
          </p:cNvSpPr>
          <p:nvPr/>
        </p:nvSpPr>
        <p:spPr bwMode="auto">
          <a:xfrm>
            <a:off x="9481080" y="3848101"/>
            <a:ext cx="408356"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a:t>
            </a:r>
          </a:p>
        </p:txBody>
      </p:sp>
      <p:sp>
        <p:nvSpPr>
          <p:cNvPr id="29" name="Rectangle 28">
            <a:extLst>
              <a:ext uri="{FF2B5EF4-FFF2-40B4-BE49-F238E27FC236}">
                <a16:creationId xmlns:a16="http://schemas.microsoft.com/office/drawing/2014/main" id="{6375D82A-320B-41F9-BE72-E0CAC2ACBE64}"/>
              </a:ext>
            </a:extLst>
          </p:cNvPr>
          <p:cNvSpPr/>
          <p:nvPr/>
        </p:nvSpPr>
        <p:spPr bwMode="auto">
          <a:xfrm>
            <a:off x="8903455" y="5357814"/>
            <a:ext cx="327956" cy="249237"/>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0" name="TextBox 32">
            <a:extLst>
              <a:ext uri="{FF2B5EF4-FFF2-40B4-BE49-F238E27FC236}">
                <a16:creationId xmlns:a16="http://schemas.microsoft.com/office/drawing/2014/main" id="{B86BE902-B8D9-4784-9B9F-933A750842D2}"/>
              </a:ext>
            </a:extLst>
          </p:cNvPr>
          <p:cNvSpPr txBox="1">
            <a:spLocks noChangeArrowheads="1"/>
          </p:cNvSpPr>
          <p:nvPr/>
        </p:nvSpPr>
        <p:spPr bwMode="auto">
          <a:xfrm>
            <a:off x="8869602" y="5329239"/>
            <a:ext cx="41047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a:t>
            </a:r>
          </a:p>
        </p:txBody>
      </p:sp>
      <p:sp>
        <p:nvSpPr>
          <p:cNvPr id="31" name="Rectangle 30">
            <a:extLst>
              <a:ext uri="{FF2B5EF4-FFF2-40B4-BE49-F238E27FC236}">
                <a16:creationId xmlns:a16="http://schemas.microsoft.com/office/drawing/2014/main" id="{1179109A-FE9F-4D99-86E1-B804EB9947DB}"/>
              </a:ext>
            </a:extLst>
          </p:cNvPr>
          <p:cNvSpPr/>
          <p:nvPr/>
        </p:nvSpPr>
        <p:spPr bwMode="auto">
          <a:xfrm>
            <a:off x="8253892" y="3898900"/>
            <a:ext cx="327955" cy="2492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2" name="TextBox 34">
            <a:extLst>
              <a:ext uri="{FF2B5EF4-FFF2-40B4-BE49-F238E27FC236}">
                <a16:creationId xmlns:a16="http://schemas.microsoft.com/office/drawing/2014/main" id="{372B8F84-CF56-4FF8-AA09-58DC45AC889E}"/>
              </a:ext>
            </a:extLst>
          </p:cNvPr>
          <p:cNvSpPr txBox="1">
            <a:spLocks noChangeArrowheads="1"/>
          </p:cNvSpPr>
          <p:nvPr/>
        </p:nvSpPr>
        <p:spPr bwMode="auto">
          <a:xfrm>
            <a:off x="8243312" y="3870326"/>
            <a:ext cx="408358"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a:t>
            </a:r>
          </a:p>
        </p:txBody>
      </p:sp>
      <p:cxnSp>
        <p:nvCxnSpPr>
          <p:cNvPr id="33" name="Curved Connector 20">
            <a:extLst>
              <a:ext uri="{FF2B5EF4-FFF2-40B4-BE49-F238E27FC236}">
                <a16:creationId xmlns:a16="http://schemas.microsoft.com/office/drawing/2014/main" id="{2CBC2B82-BE3C-48EC-96F1-0F2C1429ED4D}"/>
              </a:ext>
            </a:extLst>
          </p:cNvPr>
          <p:cNvCxnSpPr>
            <a:stCxn id="31" idx="3"/>
          </p:cNvCxnSpPr>
          <p:nvPr/>
        </p:nvCxnSpPr>
        <p:spPr bwMode="auto">
          <a:xfrm>
            <a:off x="8581847" y="4024314"/>
            <a:ext cx="332188" cy="350837"/>
          </a:xfrm>
          <a:prstGeom prst="curvedConnector2">
            <a:avLst/>
          </a:prstGeom>
          <a:noFill/>
          <a:ln w="19050" cap="flat" cmpd="sng" algn="ctr">
            <a:solidFill>
              <a:schemeClr val="tx1">
                <a:lumMod val="65000"/>
                <a:lumOff val="35000"/>
              </a:schemeClr>
            </a:solidFill>
            <a:prstDash val="solid"/>
            <a:round/>
            <a:headEnd type="none" w="med" len="med"/>
            <a:tailEnd type="triangle" w="lg" len="lg"/>
          </a:ln>
          <a:effectLst/>
        </p:spPr>
      </p:cxnSp>
      <p:cxnSp>
        <p:nvCxnSpPr>
          <p:cNvPr id="34" name="Curved Connector 37">
            <a:extLst>
              <a:ext uri="{FF2B5EF4-FFF2-40B4-BE49-F238E27FC236}">
                <a16:creationId xmlns:a16="http://schemas.microsoft.com/office/drawing/2014/main" id="{AD2CED23-5779-45FA-9DDE-57CE1FC3DD1D}"/>
              </a:ext>
            </a:extLst>
          </p:cNvPr>
          <p:cNvCxnSpPr>
            <a:endCxn id="28" idx="1"/>
          </p:cNvCxnSpPr>
          <p:nvPr/>
        </p:nvCxnSpPr>
        <p:spPr bwMode="auto">
          <a:xfrm rot="5400000" flipH="1" flipV="1">
            <a:off x="9136918" y="4030989"/>
            <a:ext cx="373062" cy="315261"/>
          </a:xfrm>
          <a:prstGeom prst="curvedConnector2">
            <a:avLst/>
          </a:prstGeom>
          <a:noFill/>
          <a:ln w="19050" cap="flat" cmpd="sng" algn="ctr">
            <a:solidFill>
              <a:schemeClr val="tx1">
                <a:lumMod val="65000"/>
                <a:lumOff val="35000"/>
              </a:schemeClr>
            </a:solidFill>
            <a:prstDash val="solid"/>
            <a:round/>
            <a:headEnd type="none" w="med" len="med"/>
            <a:tailEnd type="triangle" w="lg" len="lg"/>
          </a:ln>
          <a:effectLst/>
        </p:spPr>
      </p:cxnSp>
    </p:spTree>
    <p:extLst>
      <p:ext uri="{BB962C8B-B14F-4D97-AF65-F5344CB8AC3E}">
        <p14:creationId xmlns:p14="http://schemas.microsoft.com/office/powerpoint/2010/main" val="1272487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FIFO Implementation </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52479" cy="4086225"/>
          </a:xfrm>
        </p:spPr>
        <p:txBody>
          <a:bodyPr wrap="square" numCol="1" anchor="t" anchorCtr="0" compatLnSpc="1">
            <a:prstTxWarp prst="textNoShape">
              <a:avLst/>
            </a:prstTxWarp>
          </a:bodyPr>
          <a:lstStyle/>
          <a:p>
            <a:r>
              <a:rPr lang="en-US" dirty="0"/>
              <a:t>An FIFO is usually implemented on a dual-port memory, as one port is for reading and the other is for writing.</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44BC570E-CB9B-4231-A149-3537F48DE68F}"/>
              </a:ext>
            </a:extLst>
          </p:cNvPr>
          <p:cNvSpPr/>
          <p:nvPr/>
        </p:nvSpPr>
        <p:spPr bwMode="auto">
          <a:xfrm>
            <a:off x="4006144" y="2754057"/>
            <a:ext cx="2244907" cy="165417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FIFO</a:t>
            </a:r>
          </a:p>
          <a:p>
            <a:pPr algn="ctr">
              <a:defRPr/>
            </a:pPr>
            <a:r>
              <a:rPr lang="en-GB" dirty="0">
                <a:cs typeface="+mn-cs"/>
              </a:rPr>
              <a:t>Dual Port Memory</a:t>
            </a:r>
          </a:p>
        </p:txBody>
      </p:sp>
      <p:sp>
        <p:nvSpPr>
          <p:cNvPr id="6" name="Right Arrow 2">
            <a:extLst>
              <a:ext uri="{FF2B5EF4-FFF2-40B4-BE49-F238E27FC236}">
                <a16:creationId xmlns:a16="http://schemas.microsoft.com/office/drawing/2014/main" id="{DB6A3AF3-636A-41C5-B7F5-010703B9B668}"/>
              </a:ext>
            </a:extLst>
          </p:cNvPr>
          <p:cNvSpPr/>
          <p:nvPr/>
        </p:nvSpPr>
        <p:spPr bwMode="auto">
          <a:xfrm>
            <a:off x="2872054" y="2865182"/>
            <a:ext cx="1134090" cy="249237"/>
          </a:xfrm>
          <a:prstGeom prst="rightArrow">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sp>
        <p:nvSpPr>
          <p:cNvPr id="7" name="Right Arrow 35">
            <a:extLst>
              <a:ext uri="{FF2B5EF4-FFF2-40B4-BE49-F238E27FC236}">
                <a16:creationId xmlns:a16="http://schemas.microsoft.com/office/drawing/2014/main" id="{62ABDD0B-C07A-4204-8D2F-D7DACF5F8865}"/>
              </a:ext>
            </a:extLst>
          </p:cNvPr>
          <p:cNvSpPr/>
          <p:nvPr/>
        </p:nvSpPr>
        <p:spPr bwMode="auto">
          <a:xfrm>
            <a:off x="6251051" y="2865182"/>
            <a:ext cx="1134090" cy="249237"/>
          </a:xfrm>
          <a:prstGeom prst="rightArrow">
            <a:avLst/>
          </a:prstGeom>
          <a:solidFill>
            <a:schemeClr val="bg1">
              <a:lumMod val="8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mn-cs"/>
            </a:endParaRPr>
          </a:p>
        </p:txBody>
      </p:sp>
      <p:cxnSp>
        <p:nvCxnSpPr>
          <p:cNvPr id="8" name="Straight Arrow Connector 7">
            <a:extLst>
              <a:ext uri="{FF2B5EF4-FFF2-40B4-BE49-F238E27FC236}">
                <a16:creationId xmlns:a16="http://schemas.microsoft.com/office/drawing/2014/main" id="{01CEF7EB-1502-4C30-9012-762E61578673}"/>
              </a:ext>
            </a:extLst>
          </p:cNvPr>
          <p:cNvCxnSpPr/>
          <p:nvPr/>
        </p:nvCxnSpPr>
        <p:spPr bwMode="auto">
          <a:xfrm>
            <a:off x="6251051" y="3357306"/>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9" name="Straight Arrow Connector 8">
            <a:extLst>
              <a:ext uri="{FF2B5EF4-FFF2-40B4-BE49-F238E27FC236}">
                <a16:creationId xmlns:a16="http://schemas.microsoft.com/office/drawing/2014/main" id="{712BE76F-DDFE-486D-B11B-3ED279FB54F0}"/>
              </a:ext>
            </a:extLst>
          </p:cNvPr>
          <p:cNvCxnSpPr/>
          <p:nvPr/>
        </p:nvCxnSpPr>
        <p:spPr bwMode="auto">
          <a:xfrm>
            <a:off x="6251051" y="3663693"/>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0" name="Straight Arrow Connector 9">
            <a:extLst>
              <a:ext uri="{FF2B5EF4-FFF2-40B4-BE49-F238E27FC236}">
                <a16:creationId xmlns:a16="http://schemas.microsoft.com/office/drawing/2014/main" id="{4984C22F-1DF8-4A8F-BE0C-3A23B5A9680F}"/>
              </a:ext>
            </a:extLst>
          </p:cNvPr>
          <p:cNvCxnSpPr/>
          <p:nvPr/>
        </p:nvCxnSpPr>
        <p:spPr bwMode="auto">
          <a:xfrm>
            <a:off x="6251051" y="3930393"/>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1" name="Straight Arrow Connector 10">
            <a:extLst>
              <a:ext uri="{FF2B5EF4-FFF2-40B4-BE49-F238E27FC236}">
                <a16:creationId xmlns:a16="http://schemas.microsoft.com/office/drawing/2014/main" id="{93C7D0E2-08DF-4355-B210-683AE60DBB01}"/>
              </a:ext>
            </a:extLst>
          </p:cNvPr>
          <p:cNvCxnSpPr/>
          <p:nvPr/>
        </p:nvCxnSpPr>
        <p:spPr bwMode="auto">
          <a:xfrm>
            <a:off x="6251051" y="4236781"/>
            <a:ext cx="113409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2" name="TextBox 36">
            <a:extLst>
              <a:ext uri="{FF2B5EF4-FFF2-40B4-BE49-F238E27FC236}">
                <a16:creationId xmlns:a16="http://schemas.microsoft.com/office/drawing/2014/main" id="{CF566E46-6F3F-4DB5-8EFD-E3131EDD1AEC}"/>
              </a:ext>
            </a:extLst>
          </p:cNvPr>
          <p:cNvSpPr txBox="1">
            <a:spLocks noChangeArrowheads="1"/>
          </p:cNvSpPr>
          <p:nvPr/>
        </p:nvSpPr>
        <p:spPr bwMode="auto">
          <a:xfrm>
            <a:off x="1750659" y="2793744"/>
            <a:ext cx="115101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Data In</a:t>
            </a:r>
          </a:p>
        </p:txBody>
      </p:sp>
      <p:sp>
        <p:nvSpPr>
          <p:cNvPr id="13" name="TextBox 43">
            <a:extLst>
              <a:ext uri="{FF2B5EF4-FFF2-40B4-BE49-F238E27FC236}">
                <a16:creationId xmlns:a16="http://schemas.microsoft.com/office/drawing/2014/main" id="{8DE92B43-D195-461C-B4A4-36626D1A334F}"/>
              </a:ext>
            </a:extLst>
          </p:cNvPr>
          <p:cNvSpPr txBox="1">
            <a:spLocks noChangeArrowheads="1"/>
          </p:cNvSpPr>
          <p:nvPr/>
        </p:nvSpPr>
        <p:spPr bwMode="auto">
          <a:xfrm>
            <a:off x="7402068" y="2811207"/>
            <a:ext cx="1387991"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Data Out</a:t>
            </a:r>
          </a:p>
        </p:txBody>
      </p:sp>
      <p:sp>
        <p:nvSpPr>
          <p:cNvPr id="14" name="TextBox 44">
            <a:extLst>
              <a:ext uri="{FF2B5EF4-FFF2-40B4-BE49-F238E27FC236}">
                <a16:creationId xmlns:a16="http://schemas.microsoft.com/office/drawing/2014/main" id="{826EAFC9-47F1-46E2-B1C3-64AA973D9885}"/>
              </a:ext>
            </a:extLst>
          </p:cNvPr>
          <p:cNvSpPr txBox="1">
            <a:spLocks noChangeArrowheads="1"/>
          </p:cNvSpPr>
          <p:nvPr/>
        </p:nvSpPr>
        <p:spPr bwMode="auto">
          <a:xfrm>
            <a:off x="7402068" y="3203319"/>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FIFO Full</a:t>
            </a:r>
          </a:p>
        </p:txBody>
      </p:sp>
      <p:sp>
        <p:nvSpPr>
          <p:cNvPr id="15" name="TextBox 45">
            <a:extLst>
              <a:ext uri="{FF2B5EF4-FFF2-40B4-BE49-F238E27FC236}">
                <a16:creationId xmlns:a16="http://schemas.microsoft.com/office/drawing/2014/main" id="{23021495-9B4C-4828-B92F-64FC6ED23BF5}"/>
              </a:ext>
            </a:extLst>
          </p:cNvPr>
          <p:cNvSpPr txBox="1">
            <a:spLocks noChangeArrowheads="1"/>
          </p:cNvSpPr>
          <p:nvPr/>
        </p:nvSpPr>
        <p:spPr bwMode="auto">
          <a:xfrm>
            <a:off x="7402067" y="3498594"/>
            <a:ext cx="165881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FIFO Empty</a:t>
            </a:r>
          </a:p>
        </p:txBody>
      </p:sp>
      <p:sp>
        <p:nvSpPr>
          <p:cNvPr id="16" name="TextBox 46">
            <a:extLst>
              <a:ext uri="{FF2B5EF4-FFF2-40B4-BE49-F238E27FC236}">
                <a16:creationId xmlns:a16="http://schemas.microsoft.com/office/drawing/2014/main" id="{2658B349-77F2-4A7D-AC3E-08969B2C1E72}"/>
              </a:ext>
            </a:extLst>
          </p:cNvPr>
          <p:cNvSpPr txBox="1">
            <a:spLocks noChangeArrowheads="1"/>
          </p:cNvSpPr>
          <p:nvPr/>
        </p:nvSpPr>
        <p:spPr bwMode="auto">
          <a:xfrm>
            <a:off x="7402068" y="3763707"/>
            <a:ext cx="247764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FIFO Almost Full</a:t>
            </a:r>
          </a:p>
        </p:txBody>
      </p:sp>
      <p:sp>
        <p:nvSpPr>
          <p:cNvPr id="17" name="TextBox 47">
            <a:extLst>
              <a:ext uri="{FF2B5EF4-FFF2-40B4-BE49-F238E27FC236}">
                <a16:creationId xmlns:a16="http://schemas.microsoft.com/office/drawing/2014/main" id="{2ADFF596-6A58-4E04-9D9C-019A7B23A0CD}"/>
              </a:ext>
            </a:extLst>
          </p:cNvPr>
          <p:cNvSpPr txBox="1">
            <a:spLocks noChangeArrowheads="1"/>
          </p:cNvSpPr>
          <p:nvPr/>
        </p:nvSpPr>
        <p:spPr bwMode="auto">
          <a:xfrm>
            <a:off x="7402068" y="4087557"/>
            <a:ext cx="247764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FIFO Almost Empty</a:t>
            </a:r>
          </a:p>
        </p:txBody>
      </p:sp>
    </p:spTree>
    <p:extLst>
      <p:ext uri="{BB962C8B-B14F-4D97-AF65-F5344CB8AC3E}">
        <p14:creationId xmlns:p14="http://schemas.microsoft.com/office/powerpoint/2010/main" val="371967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FIFO Implementation </a:t>
            </a:r>
          </a:p>
        </p:txBody>
      </p:sp>
      <p:graphicFrame>
        <p:nvGraphicFramePr>
          <p:cNvPr id="6" name="Table 5">
            <a:extLst>
              <a:ext uri="{FF2B5EF4-FFF2-40B4-BE49-F238E27FC236}">
                <a16:creationId xmlns:a16="http://schemas.microsoft.com/office/drawing/2014/main" id="{979271C0-E9C8-4D64-B138-8BA816D04A11}"/>
              </a:ext>
            </a:extLst>
          </p:cNvPr>
          <p:cNvGraphicFramePr>
            <a:graphicFrameLocks noGrp="1"/>
          </p:cNvGraphicFramePr>
          <p:nvPr>
            <p:extLst>
              <p:ext uri="{D42A27DB-BD31-4B8C-83A1-F6EECF244321}">
                <p14:modId xmlns:p14="http://schemas.microsoft.com/office/powerpoint/2010/main" val="3106170821"/>
              </p:ext>
            </p:extLst>
          </p:nvPr>
        </p:nvGraphicFramePr>
        <p:xfrm>
          <a:off x="2490116" y="1090013"/>
          <a:ext cx="7012635" cy="4946658"/>
        </p:xfrm>
        <a:graphic>
          <a:graphicData uri="http://schemas.openxmlformats.org/drawingml/2006/table">
            <a:tbl>
              <a:tblPr firstRow="1" bandRow="1">
                <a:tableStyleId>{5C22544A-7EE6-4342-B048-85BDC9FD1C3A}</a:tableStyleId>
              </a:tblPr>
              <a:tblGrid>
                <a:gridCol w="2337545">
                  <a:extLst>
                    <a:ext uri="{9D8B030D-6E8A-4147-A177-3AD203B41FA5}">
                      <a16:colId xmlns:a16="http://schemas.microsoft.com/office/drawing/2014/main" val="20000"/>
                    </a:ext>
                  </a:extLst>
                </a:gridCol>
                <a:gridCol w="2337545">
                  <a:extLst>
                    <a:ext uri="{9D8B030D-6E8A-4147-A177-3AD203B41FA5}">
                      <a16:colId xmlns:a16="http://schemas.microsoft.com/office/drawing/2014/main" val="20001"/>
                    </a:ext>
                  </a:extLst>
                </a:gridCol>
                <a:gridCol w="2337545">
                  <a:extLst>
                    <a:ext uri="{9D8B030D-6E8A-4147-A177-3AD203B41FA5}">
                      <a16:colId xmlns:a16="http://schemas.microsoft.com/office/drawing/2014/main" val="20002"/>
                    </a:ext>
                  </a:extLst>
                </a:gridCol>
              </a:tblGrid>
              <a:tr h="550271">
                <a:tc>
                  <a:txBody>
                    <a:bodyPr/>
                    <a:lstStyle/>
                    <a:p>
                      <a:r>
                        <a:rPr lang="en-GB" sz="1800" dirty="0"/>
                        <a:t>Dec </a:t>
                      </a:r>
                    </a:p>
                  </a:txBody>
                  <a:tcPr marL="121835" marR="121835" marT="45733" marB="45733"/>
                </a:tc>
                <a:tc>
                  <a:txBody>
                    <a:bodyPr/>
                    <a:lstStyle/>
                    <a:p>
                      <a:r>
                        <a:rPr lang="en-GB" sz="1800" dirty="0"/>
                        <a:t>Gray </a:t>
                      </a:r>
                    </a:p>
                  </a:txBody>
                  <a:tcPr marL="121835" marR="121835" marT="45733" marB="45733"/>
                </a:tc>
                <a:tc>
                  <a:txBody>
                    <a:bodyPr/>
                    <a:lstStyle/>
                    <a:p>
                      <a:r>
                        <a:rPr lang="en-GB" sz="1800" dirty="0"/>
                        <a:t>Binary </a:t>
                      </a:r>
                    </a:p>
                  </a:txBody>
                  <a:tcPr marL="121835" marR="121835" marT="45733" marB="45733"/>
                </a:tc>
                <a:extLst>
                  <a:ext uri="{0D108BD9-81ED-4DB2-BD59-A6C34878D82A}">
                    <a16:rowId xmlns:a16="http://schemas.microsoft.com/office/drawing/2014/main" val="10000"/>
                  </a:ext>
                </a:extLst>
              </a:tr>
              <a:tr h="550271">
                <a:tc>
                  <a:txBody>
                    <a:bodyPr/>
                    <a:lstStyle/>
                    <a:p>
                      <a:r>
                        <a:rPr lang="en-GB" sz="1800" dirty="0"/>
                        <a:t>0</a:t>
                      </a:r>
                    </a:p>
                  </a:txBody>
                  <a:tcPr marL="121835" marR="121835" marT="45733" marB="45733"/>
                </a:tc>
                <a:tc>
                  <a:txBody>
                    <a:bodyPr/>
                    <a:lstStyle/>
                    <a:p>
                      <a:r>
                        <a:rPr lang="en-GB" sz="1800" dirty="0"/>
                        <a:t>000</a:t>
                      </a:r>
                    </a:p>
                  </a:txBody>
                  <a:tcPr marL="121835" marR="121835" marT="45733" marB="45733"/>
                </a:tc>
                <a:tc>
                  <a:txBody>
                    <a:bodyPr/>
                    <a:lstStyle/>
                    <a:p>
                      <a:r>
                        <a:rPr lang="en-GB" sz="1800" dirty="0"/>
                        <a:t>000</a:t>
                      </a:r>
                    </a:p>
                  </a:txBody>
                  <a:tcPr marL="121835" marR="121835" marT="45733" marB="45733"/>
                </a:tc>
                <a:extLst>
                  <a:ext uri="{0D108BD9-81ED-4DB2-BD59-A6C34878D82A}">
                    <a16:rowId xmlns:a16="http://schemas.microsoft.com/office/drawing/2014/main" val="10001"/>
                  </a:ext>
                </a:extLst>
              </a:tr>
              <a:tr h="550271">
                <a:tc>
                  <a:txBody>
                    <a:bodyPr/>
                    <a:lstStyle/>
                    <a:p>
                      <a:r>
                        <a:rPr lang="en-GB" sz="1800" dirty="0"/>
                        <a:t>1</a:t>
                      </a:r>
                    </a:p>
                  </a:txBody>
                  <a:tcPr marL="121835" marR="121835" marT="45733" marB="45733"/>
                </a:tc>
                <a:tc>
                  <a:txBody>
                    <a:bodyPr/>
                    <a:lstStyle/>
                    <a:p>
                      <a:r>
                        <a:rPr lang="en-GB" sz="1800" dirty="0"/>
                        <a:t>001</a:t>
                      </a:r>
                    </a:p>
                  </a:txBody>
                  <a:tcPr marL="121835" marR="121835" marT="45733" marB="45733"/>
                </a:tc>
                <a:tc>
                  <a:txBody>
                    <a:bodyPr/>
                    <a:lstStyle/>
                    <a:p>
                      <a:r>
                        <a:rPr lang="en-GB" sz="1800" dirty="0"/>
                        <a:t>001</a:t>
                      </a:r>
                    </a:p>
                  </a:txBody>
                  <a:tcPr marL="121835" marR="121835" marT="45733" marB="45733"/>
                </a:tc>
                <a:extLst>
                  <a:ext uri="{0D108BD9-81ED-4DB2-BD59-A6C34878D82A}">
                    <a16:rowId xmlns:a16="http://schemas.microsoft.com/office/drawing/2014/main" val="10002"/>
                  </a:ext>
                </a:extLst>
              </a:tr>
              <a:tr h="550271">
                <a:tc>
                  <a:txBody>
                    <a:bodyPr/>
                    <a:lstStyle/>
                    <a:p>
                      <a:r>
                        <a:rPr lang="en-GB" sz="1800" dirty="0"/>
                        <a:t>2</a:t>
                      </a:r>
                    </a:p>
                  </a:txBody>
                  <a:tcPr marL="121835" marR="121835" marT="45733" marB="45733"/>
                </a:tc>
                <a:tc>
                  <a:txBody>
                    <a:bodyPr/>
                    <a:lstStyle/>
                    <a:p>
                      <a:r>
                        <a:rPr lang="en-GB" sz="1800" dirty="0"/>
                        <a:t>011</a:t>
                      </a:r>
                    </a:p>
                  </a:txBody>
                  <a:tcPr marL="121835" marR="121835" marT="45733" marB="45733"/>
                </a:tc>
                <a:tc>
                  <a:txBody>
                    <a:bodyPr/>
                    <a:lstStyle/>
                    <a:p>
                      <a:r>
                        <a:rPr lang="en-GB" sz="1800" dirty="0"/>
                        <a:t>010</a:t>
                      </a:r>
                    </a:p>
                  </a:txBody>
                  <a:tcPr marL="121835" marR="121835" marT="45733" marB="45733"/>
                </a:tc>
                <a:extLst>
                  <a:ext uri="{0D108BD9-81ED-4DB2-BD59-A6C34878D82A}">
                    <a16:rowId xmlns:a16="http://schemas.microsoft.com/office/drawing/2014/main" val="10003"/>
                  </a:ext>
                </a:extLst>
              </a:tr>
              <a:tr h="550271">
                <a:tc>
                  <a:txBody>
                    <a:bodyPr/>
                    <a:lstStyle/>
                    <a:p>
                      <a:r>
                        <a:rPr lang="en-GB" sz="1800" dirty="0"/>
                        <a:t>3</a:t>
                      </a:r>
                    </a:p>
                  </a:txBody>
                  <a:tcPr marL="121835" marR="121835" marT="45733" marB="45733"/>
                </a:tc>
                <a:tc>
                  <a:txBody>
                    <a:bodyPr/>
                    <a:lstStyle/>
                    <a:p>
                      <a:r>
                        <a:rPr lang="en-GB" sz="1800" dirty="0"/>
                        <a:t>010</a:t>
                      </a:r>
                    </a:p>
                  </a:txBody>
                  <a:tcPr marL="121835" marR="121835" marT="45733" marB="45733"/>
                </a:tc>
                <a:tc>
                  <a:txBody>
                    <a:bodyPr/>
                    <a:lstStyle/>
                    <a:p>
                      <a:r>
                        <a:rPr lang="en-GB" sz="1800" dirty="0"/>
                        <a:t>011</a:t>
                      </a:r>
                    </a:p>
                  </a:txBody>
                  <a:tcPr marL="121835" marR="121835" marT="45733" marB="45733"/>
                </a:tc>
                <a:extLst>
                  <a:ext uri="{0D108BD9-81ED-4DB2-BD59-A6C34878D82A}">
                    <a16:rowId xmlns:a16="http://schemas.microsoft.com/office/drawing/2014/main" val="10004"/>
                  </a:ext>
                </a:extLst>
              </a:tr>
              <a:tr h="550271">
                <a:tc>
                  <a:txBody>
                    <a:bodyPr/>
                    <a:lstStyle/>
                    <a:p>
                      <a:r>
                        <a:rPr lang="en-GB" sz="1800" dirty="0"/>
                        <a:t>4</a:t>
                      </a:r>
                    </a:p>
                  </a:txBody>
                  <a:tcPr marL="121835" marR="121835" marT="45733" marB="45733"/>
                </a:tc>
                <a:tc>
                  <a:txBody>
                    <a:bodyPr/>
                    <a:lstStyle/>
                    <a:p>
                      <a:r>
                        <a:rPr lang="en-GB" sz="1800" dirty="0"/>
                        <a:t>110</a:t>
                      </a:r>
                    </a:p>
                  </a:txBody>
                  <a:tcPr marL="121835" marR="121835" marT="45733" marB="45733"/>
                </a:tc>
                <a:tc>
                  <a:txBody>
                    <a:bodyPr/>
                    <a:lstStyle/>
                    <a:p>
                      <a:r>
                        <a:rPr lang="en-GB" sz="1800" dirty="0"/>
                        <a:t>100</a:t>
                      </a:r>
                    </a:p>
                  </a:txBody>
                  <a:tcPr marL="121835" marR="121835" marT="45733" marB="45733"/>
                </a:tc>
                <a:extLst>
                  <a:ext uri="{0D108BD9-81ED-4DB2-BD59-A6C34878D82A}">
                    <a16:rowId xmlns:a16="http://schemas.microsoft.com/office/drawing/2014/main" val="10005"/>
                  </a:ext>
                </a:extLst>
              </a:tr>
              <a:tr h="550271">
                <a:tc>
                  <a:txBody>
                    <a:bodyPr/>
                    <a:lstStyle/>
                    <a:p>
                      <a:r>
                        <a:rPr lang="en-GB" sz="1800" dirty="0"/>
                        <a:t>5</a:t>
                      </a:r>
                    </a:p>
                  </a:txBody>
                  <a:tcPr marL="121835" marR="121835" marT="45733" marB="45733"/>
                </a:tc>
                <a:tc>
                  <a:txBody>
                    <a:bodyPr/>
                    <a:lstStyle/>
                    <a:p>
                      <a:r>
                        <a:rPr lang="en-GB" sz="1800" dirty="0"/>
                        <a:t>111</a:t>
                      </a:r>
                    </a:p>
                  </a:txBody>
                  <a:tcPr marL="121835" marR="121835" marT="45733" marB="45733"/>
                </a:tc>
                <a:tc>
                  <a:txBody>
                    <a:bodyPr/>
                    <a:lstStyle/>
                    <a:p>
                      <a:r>
                        <a:rPr lang="en-GB" sz="1800" dirty="0"/>
                        <a:t>101</a:t>
                      </a:r>
                    </a:p>
                  </a:txBody>
                  <a:tcPr marL="121835" marR="121835" marT="45733" marB="45733"/>
                </a:tc>
                <a:extLst>
                  <a:ext uri="{0D108BD9-81ED-4DB2-BD59-A6C34878D82A}">
                    <a16:rowId xmlns:a16="http://schemas.microsoft.com/office/drawing/2014/main" val="10006"/>
                  </a:ext>
                </a:extLst>
              </a:tr>
              <a:tr h="544490">
                <a:tc>
                  <a:txBody>
                    <a:bodyPr/>
                    <a:lstStyle/>
                    <a:p>
                      <a:r>
                        <a:rPr lang="en-GB" sz="1800" dirty="0"/>
                        <a:t>6</a:t>
                      </a:r>
                    </a:p>
                  </a:txBody>
                  <a:tcPr marL="121835" marR="121835" marT="45733" marB="45733"/>
                </a:tc>
                <a:tc>
                  <a:txBody>
                    <a:bodyPr/>
                    <a:lstStyle/>
                    <a:p>
                      <a:r>
                        <a:rPr lang="en-GB" sz="1800" dirty="0"/>
                        <a:t>101</a:t>
                      </a:r>
                    </a:p>
                  </a:txBody>
                  <a:tcPr marL="121835" marR="121835" marT="45733" marB="45733"/>
                </a:tc>
                <a:tc>
                  <a:txBody>
                    <a:bodyPr/>
                    <a:lstStyle/>
                    <a:p>
                      <a:r>
                        <a:rPr lang="en-GB" sz="1800" dirty="0"/>
                        <a:t>110</a:t>
                      </a:r>
                    </a:p>
                  </a:txBody>
                  <a:tcPr marL="121835" marR="121835" marT="45733" marB="45733"/>
                </a:tc>
                <a:extLst>
                  <a:ext uri="{0D108BD9-81ED-4DB2-BD59-A6C34878D82A}">
                    <a16:rowId xmlns:a16="http://schemas.microsoft.com/office/drawing/2014/main" val="10007"/>
                  </a:ext>
                </a:extLst>
              </a:tr>
              <a:tr h="550271">
                <a:tc>
                  <a:txBody>
                    <a:bodyPr/>
                    <a:lstStyle/>
                    <a:p>
                      <a:r>
                        <a:rPr lang="en-GB" sz="1800" dirty="0"/>
                        <a:t>7</a:t>
                      </a:r>
                    </a:p>
                  </a:txBody>
                  <a:tcPr marL="121835" marR="121835" marT="45733" marB="45733"/>
                </a:tc>
                <a:tc>
                  <a:txBody>
                    <a:bodyPr/>
                    <a:lstStyle/>
                    <a:p>
                      <a:r>
                        <a:rPr lang="en-GB" sz="1800" dirty="0"/>
                        <a:t>100</a:t>
                      </a:r>
                    </a:p>
                  </a:txBody>
                  <a:tcPr marL="121835" marR="121835" marT="45733" marB="45733"/>
                </a:tc>
                <a:tc>
                  <a:txBody>
                    <a:bodyPr/>
                    <a:lstStyle/>
                    <a:p>
                      <a:r>
                        <a:rPr lang="en-GB" sz="1800" dirty="0"/>
                        <a:t>111</a:t>
                      </a:r>
                    </a:p>
                  </a:txBody>
                  <a:tcPr marL="121835" marR="121835" marT="45733" marB="45733"/>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06447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Space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00150"/>
            <a:ext cx="11180763" cy="403225"/>
          </a:xfrm>
        </p:spPr>
        <p:txBody>
          <a:bodyPr wrap="square" numCol="1" anchor="t" anchorCtr="0" compatLnSpc="1">
            <a:prstTxWarp prst="textNoShape">
              <a:avLst/>
            </a:prstTxWarp>
          </a:bodyPr>
          <a:lstStyle/>
          <a:p>
            <a:r>
              <a:rPr lang="en-GB" dirty="0"/>
              <a:t>The memory space is allocated as follows:</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5DAE156E-EAA8-45E3-BCE6-AFDC21D0B372}"/>
              </a:ext>
            </a:extLst>
          </p:cNvPr>
          <p:cNvGraphicFramePr>
            <a:graphicFrameLocks/>
          </p:cNvGraphicFramePr>
          <p:nvPr>
            <p:extLst>
              <p:ext uri="{D42A27DB-BD31-4B8C-83A1-F6EECF244321}">
                <p14:modId xmlns:p14="http://schemas.microsoft.com/office/powerpoint/2010/main" val="611904654"/>
              </p:ext>
            </p:extLst>
          </p:nvPr>
        </p:nvGraphicFramePr>
        <p:xfrm>
          <a:off x="492124" y="1628775"/>
          <a:ext cx="10985440" cy="1484312"/>
        </p:xfrm>
        <a:graphic>
          <a:graphicData uri="http://schemas.openxmlformats.org/drawingml/2006/table">
            <a:tbl>
              <a:tblPr firstRow="1" bandRow="1">
                <a:tableStyleId>{5C22544A-7EE6-4342-B048-85BDC9FD1C3A}</a:tableStyleId>
              </a:tblPr>
              <a:tblGrid>
                <a:gridCol w="2746360">
                  <a:extLst>
                    <a:ext uri="{9D8B030D-6E8A-4147-A177-3AD203B41FA5}">
                      <a16:colId xmlns:a16="http://schemas.microsoft.com/office/drawing/2014/main" val="20000"/>
                    </a:ext>
                  </a:extLst>
                </a:gridCol>
                <a:gridCol w="2746360">
                  <a:extLst>
                    <a:ext uri="{9D8B030D-6E8A-4147-A177-3AD203B41FA5}">
                      <a16:colId xmlns:a16="http://schemas.microsoft.com/office/drawing/2014/main" val="20001"/>
                    </a:ext>
                  </a:extLst>
                </a:gridCol>
                <a:gridCol w="2746360">
                  <a:extLst>
                    <a:ext uri="{9D8B030D-6E8A-4147-A177-3AD203B41FA5}">
                      <a16:colId xmlns:a16="http://schemas.microsoft.com/office/drawing/2014/main" val="20002"/>
                    </a:ext>
                  </a:extLst>
                </a:gridCol>
                <a:gridCol w="2746360">
                  <a:extLst>
                    <a:ext uri="{9D8B030D-6E8A-4147-A177-3AD203B41FA5}">
                      <a16:colId xmlns:a16="http://schemas.microsoft.com/office/drawing/2014/main" val="20003"/>
                    </a:ext>
                  </a:extLst>
                </a:gridCol>
              </a:tblGrid>
              <a:tr h="371078">
                <a:tc>
                  <a:txBody>
                    <a:bodyPr/>
                    <a:lstStyle/>
                    <a:p>
                      <a:r>
                        <a:rPr lang="en-GB" sz="1800" dirty="0"/>
                        <a:t>Peripheral</a:t>
                      </a:r>
                    </a:p>
                  </a:txBody>
                  <a:tcPr marL="121872" marR="121872" marT="45749" marB="45749"/>
                </a:tc>
                <a:tc>
                  <a:txBody>
                    <a:bodyPr/>
                    <a:lstStyle/>
                    <a:p>
                      <a:r>
                        <a:rPr lang="en-GB" sz="1800" dirty="0"/>
                        <a:t>Base</a:t>
                      </a:r>
                      <a:r>
                        <a:rPr lang="en-GB" sz="1800" baseline="0" dirty="0"/>
                        <a:t> address</a:t>
                      </a:r>
                      <a:endParaRPr lang="en-GB" sz="1800" dirty="0"/>
                    </a:p>
                  </a:txBody>
                  <a:tcPr marL="121872" marR="121872" marT="45749" marB="45749"/>
                </a:tc>
                <a:tc>
                  <a:txBody>
                    <a:bodyPr/>
                    <a:lstStyle/>
                    <a:p>
                      <a:r>
                        <a:rPr lang="en-GB" sz="1800" dirty="0"/>
                        <a:t>End address</a:t>
                      </a:r>
                    </a:p>
                  </a:txBody>
                  <a:tcPr marL="121872" marR="121872" marT="45749" marB="45749"/>
                </a:tc>
                <a:tc>
                  <a:txBody>
                    <a:bodyPr/>
                    <a:lstStyle/>
                    <a:p>
                      <a:r>
                        <a:rPr lang="en-GB" sz="1800" dirty="0"/>
                        <a:t>Size</a:t>
                      </a:r>
                    </a:p>
                  </a:txBody>
                  <a:tcPr marL="121872" marR="121872" marT="45749" marB="45749"/>
                </a:tc>
                <a:extLst>
                  <a:ext uri="{0D108BD9-81ED-4DB2-BD59-A6C34878D82A}">
                    <a16:rowId xmlns:a16="http://schemas.microsoft.com/office/drawing/2014/main" val="10000"/>
                  </a:ext>
                </a:extLst>
              </a:tr>
              <a:tr h="371078">
                <a:tc>
                  <a:txBody>
                    <a:bodyPr/>
                    <a:lstStyle/>
                    <a:p>
                      <a:r>
                        <a:rPr lang="en-GB" sz="1800" dirty="0"/>
                        <a:t>MEM</a:t>
                      </a:r>
                    </a:p>
                  </a:txBody>
                  <a:tcPr marL="121872" marR="121872" marT="45733" marB="45733"/>
                </a:tc>
                <a:tc>
                  <a:txBody>
                    <a:bodyPr/>
                    <a:lstStyle/>
                    <a:p>
                      <a:r>
                        <a:rPr lang="en-GB" sz="1800" dirty="0"/>
                        <a:t>0x0000_0000</a:t>
                      </a:r>
                    </a:p>
                  </a:txBody>
                  <a:tcPr marL="121872" marR="121872" marT="45733" marB="45733"/>
                </a:tc>
                <a:tc>
                  <a:txBody>
                    <a:bodyPr/>
                    <a:lstStyle/>
                    <a:p>
                      <a:r>
                        <a:rPr lang="en-GB" sz="1800" dirty="0"/>
                        <a:t>0x0FFF_FFFF</a:t>
                      </a:r>
                    </a:p>
                  </a:txBody>
                  <a:tcPr marL="121872" marR="121872" marT="45733" marB="45733"/>
                </a:tc>
                <a:tc>
                  <a:txBody>
                    <a:bodyPr/>
                    <a:lstStyle/>
                    <a:p>
                      <a:r>
                        <a:rPr lang="en-GB" sz="1800" dirty="0"/>
                        <a:t>16MB</a:t>
                      </a:r>
                    </a:p>
                  </a:txBody>
                  <a:tcPr marL="121872" marR="121872" marT="45733" marB="45733"/>
                </a:tc>
                <a:extLst>
                  <a:ext uri="{0D108BD9-81ED-4DB2-BD59-A6C34878D82A}">
                    <a16:rowId xmlns:a16="http://schemas.microsoft.com/office/drawing/2014/main" val="10001"/>
                  </a:ext>
                </a:extLst>
              </a:tr>
              <a:tr h="371078">
                <a:tc>
                  <a:txBody>
                    <a:bodyPr/>
                    <a:lstStyle/>
                    <a:p>
                      <a:r>
                        <a:rPr lang="en-GB" sz="1800" dirty="0"/>
                        <a:t>VGA</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0x5000_0000</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0x50FF_FFFF</a:t>
                      </a:r>
                    </a:p>
                  </a:txBody>
                  <a:tcPr marL="121872" marR="121872" marT="45749" marB="45749"/>
                </a:tc>
                <a:tc>
                  <a:txBody>
                    <a:bodyPr/>
                    <a:lstStyle/>
                    <a:p>
                      <a:r>
                        <a:rPr lang="en-GB" sz="1800" dirty="0"/>
                        <a:t>16MB</a:t>
                      </a:r>
                    </a:p>
                  </a:txBody>
                  <a:tcPr marL="121872" marR="121872" marT="45749" marB="45749"/>
                </a:tc>
                <a:extLst>
                  <a:ext uri="{0D108BD9-81ED-4DB2-BD59-A6C34878D82A}">
                    <a16:rowId xmlns:a16="http://schemas.microsoft.com/office/drawing/2014/main" val="10002"/>
                  </a:ext>
                </a:extLst>
              </a:tr>
              <a:tr h="371078">
                <a:tc>
                  <a:txBody>
                    <a:bodyPr/>
                    <a:lstStyle/>
                    <a:p>
                      <a:r>
                        <a:rPr lang="en-GB" sz="1800" dirty="0"/>
                        <a:t>UART</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0x5100_0000</a:t>
                      </a:r>
                    </a:p>
                  </a:txBody>
                  <a:tcPr marL="121872" marR="121872"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0x51FF_FFFF</a:t>
                      </a:r>
                    </a:p>
                  </a:txBody>
                  <a:tcPr marL="121872" marR="121872" marT="45749" marB="45749"/>
                </a:tc>
                <a:tc>
                  <a:txBody>
                    <a:bodyPr/>
                    <a:lstStyle/>
                    <a:p>
                      <a:r>
                        <a:rPr lang="en-GB" sz="1800" dirty="0"/>
                        <a:t>16MB</a:t>
                      </a:r>
                    </a:p>
                  </a:txBody>
                  <a:tcPr marL="121872" marR="121872" marT="45749" marB="45749"/>
                </a:tc>
                <a:extLst>
                  <a:ext uri="{0D108BD9-81ED-4DB2-BD59-A6C34878D82A}">
                    <a16:rowId xmlns:a16="http://schemas.microsoft.com/office/drawing/2014/main" val="10003"/>
                  </a:ext>
                </a:extLst>
              </a:tr>
            </a:tbl>
          </a:graphicData>
        </a:graphic>
      </p:graphicFrame>
      <p:sp>
        <p:nvSpPr>
          <p:cNvPr id="6" name="Rectangle 5">
            <a:extLst>
              <a:ext uri="{FF2B5EF4-FFF2-40B4-BE49-F238E27FC236}">
                <a16:creationId xmlns:a16="http://schemas.microsoft.com/office/drawing/2014/main" id="{FBFF0BA6-1E1F-4529-8BF9-B166434FD087}"/>
              </a:ext>
            </a:extLst>
          </p:cNvPr>
          <p:cNvSpPr/>
          <p:nvPr/>
        </p:nvSpPr>
        <p:spPr bwMode="auto">
          <a:xfrm>
            <a:off x="549319" y="3209541"/>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7" name="Down Arrow 5">
            <a:extLst>
              <a:ext uri="{FF2B5EF4-FFF2-40B4-BE49-F238E27FC236}">
                <a16:creationId xmlns:a16="http://schemas.microsoft.com/office/drawing/2014/main" id="{791375C3-D5CB-47F2-B611-E88069AE990B}"/>
              </a:ext>
            </a:extLst>
          </p:cNvPr>
          <p:cNvSpPr/>
          <p:nvPr/>
        </p:nvSpPr>
        <p:spPr bwMode="auto">
          <a:xfrm>
            <a:off x="5534238" y="4139816"/>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8" name="Down Arrow 6">
            <a:extLst>
              <a:ext uri="{FF2B5EF4-FFF2-40B4-BE49-F238E27FC236}">
                <a16:creationId xmlns:a16="http://schemas.microsoft.com/office/drawing/2014/main" id="{B8DE632F-B1BB-4274-AAB0-3B7F62105EE7}"/>
              </a:ext>
            </a:extLst>
          </p:cNvPr>
          <p:cNvSpPr/>
          <p:nvPr/>
        </p:nvSpPr>
        <p:spPr bwMode="auto">
          <a:xfrm>
            <a:off x="5047595" y="4379530"/>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9" name="Down Arrow 7">
            <a:extLst>
              <a:ext uri="{FF2B5EF4-FFF2-40B4-BE49-F238E27FC236}">
                <a16:creationId xmlns:a16="http://schemas.microsoft.com/office/drawing/2014/main" id="{8D3A4C2C-E04C-48AD-8E53-34BB17F5253D}"/>
              </a:ext>
            </a:extLst>
          </p:cNvPr>
          <p:cNvSpPr/>
          <p:nvPr/>
        </p:nvSpPr>
        <p:spPr bwMode="auto">
          <a:xfrm>
            <a:off x="4622311" y="4622416"/>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0" name="Rectangle 9">
            <a:extLst>
              <a:ext uri="{FF2B5EF4-FFF2-40B4-BE49-F238E27FC236}">
                <a16:creationId xmlns:a16="http://schemas.microsoft.com/office/drawing/2014/main" id="{4D194155-87B3-431E-87C1-CD0AB38F85D0}"/>
              </a:ext>
            </a:extLst>
          </p:cNvPr>
          <p:cNvSpPr/>
          <p:nvPr/>
        </p:nvSpPr>
        <p:spPr bwMode="auto">
          <a:xfrm>
            <a:off x="961908" y="4104892"/>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1" name="Down Arrow 9">
            <a:extLst>
              <a:ext uri="{FF2B5EF4-FFF2-40B4-BE49-F238E27FC236}">
                <a16:creationId xmlns:a16="http://schemas.microsoft.com/office/drawing/2014/main" id="{CEB73835-E883-4161-AECE-42FA3DC407DE}"/>
              </a:ext>
            </a:extLst>
          </p:cNvPr>
          <p:cNvSpPr/>
          <p:nvPr/>
        </p:nvSpPr>
        <p:spPr bwMode="auto">
          <a:xfrm>
            <a:off x="1880183" y="4139816"/>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2" name="Down Arrow 10">
            <a:extLst>
              <a:ext uri="{FF2B5EF4-FFF2-40B4-BE49-F238E27FC236}">
                <a16:creationId xmlns:a16="http://schemas.microsoft.com/office/drawing/2014/main" id="{DC4ED241-DAB5-4ED3-8767-C926F7472900}"/>
              </a:ext>
            </a:extLst>
          </p:cNvPr>
          <p:cNvSpPr/>
          <p:nvPr/>
        </p:nvSpPr>
        <p:spPr bwMode="auto">
          <a:xfrm>
            <a:off x="3720963" y="4139816"/>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endParaRPr lang="en-GB" dirty="0"/>
          </a:p>
        </p:txBody>
      </p:sp>
      <p:sp>
        <p:nvSpPr>
          <p:cNvPr id="13" name="Rectangle 12">
            <a:extLst>
              <a:ext uri="{FF2B5EF4-FFF2-40B4-BE49-F238E27FC236}">
                <a16:creationId xmlns:a16="http://schemas.microsoft.com/office/drawing/2014/main" id="{26397881-B477-49F4-AC06-69D2A6E86793}"/>
              </a:ext>
            </a:extLst>
          </p:cNvPr>
          <p:cNvSpPr/>
          <p:nvPr/>
        </p:nvSpPr>
        <p:spPr bwMode="auto">
          <a:xfrm>
            <a:off x="961908" y="4346192"/>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4" name="Down Arrow 12">
            <a:extLst>
              <a:ext uri="{FF2B5EF4-FFF2-40B4-BE49-F238E27FC236}">
                <a16:creationId xmlns:a16="http://schemas.microsoft.com/office/drawing/2014/main" id="{E822620E-F10F-439A-8B88-A7C2FE6CDB72}"/>
              </a:ext>
            </a:extLst>
          </p:cNvPr>
          <p:cNvSpPr/>
          <p:nvPr/>
        </p:nvSpPr>
        <p:spPr bwMode="auto">
          <a:xfrm>
            <a:off x="1412582" y="4379530"/>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5" name="Down Arrow 13">
            <a:extLst>
              <a:ext uri="{FF2B5EF4-FFF2-40B4-BE49-F238E27FC236}">
                <a16:creationId xmlns:a16="http://schemas.microsoft.com/office/drawing/2014/main" id="{F7DABC82-7D44-4F72-8B72-090D006C8B4B}"/>
              </a:ext>
            </a:extLst>
          </p:cNvPr>
          <p:cNvSpPr/>
          <p:nvPr/>
        </p:nvSpPr>
        <p:spPr bwMode="auto">
          <a:xfrm>
            <a:off x="3234320" y="4379530"/>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6" name="Rectangle 15">
            <a:extLst>
              <a:ext uri="{FF2B5EF4-FFF2-40B4-BE49-F238E27FC236}">
                <a16:creationId xmlns:a16="http://schemas.microsoft.com/office/drawing/2014/main" id="{108C7922-D4CC-48CE-A0CF-022FE1A677A0}"/>
              </a:ext>
            </a:extLst>
          </p:cNvPr>
          <p:cNvSpPr/>
          <p:nvPr/>
        </p:nvSpPr>
        <p:spPr bwMode="auto">
          <a:xfrm>
            <a:off x="4838128" y="3409567"/>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Arm Cortex-M0</a:t>
            </a:r>
          </a:p>
          <a:p>
            <a:pPr algn="ctr">
              <a:defRPr/>
            </a:pPr>
            <a:r>
              <a:rPr lang="en-GB" sz="1200" dirty="0"/>
              <a:t>Processor</a:t>
            </a:r>
          </a:p>
        </p:txBody>
      </p:sp>
      <p:sp>
        <p:nvSpPr>
          <p:cNvPr id="17" name="Rectangle 16">
            <a:extLst>
              <a:ext uri="{FF2B5EF4-FFF2-40B4-BE49-F238E27FC236}">
                <a16:creationId xmlns:a16="http://schemas.microsoft.com/office/drawing/2014/main" id="{3E60A8A5-969A-4B56-8793-D2ECAEFE6E57}"/>
              </a:ext>
            </a:extLst>
          </p:cNvPr>
          <p:cNvSpPr/>
          <p:nvPr/>
        </p:nvSpPr>
        <p:spPr bwMode="auto">
          <a:xfrm>
            <a:off x="959792" y="4922455"/>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BRAM</a:t>
            </a:r>
          </a:p>
        </p:txBody>
      </p:sp>
      <p:sp>
        <p:nvSpPr>
          <p:cNvPr id="18" name="Rectangle 17">
            <a:extLst>
              <a:ext uri="{FF2B5EF4-FFF2-40B4-BE49-F238E27FC236}">
                <a16:creationId xmlns:a16="http://schemas.microsoft.com/office/drawing/2014/main" id="{B6EE0C04-DAC4-4191-8CE8-15399A0FC585}"/>
              </a:ext>
            </a:extLst>
          </p:cNvPr>
          <p:cNvSpPr/>
          <p:nvPr/>
        </p:nvSpPr>
        <p:spPr bwMode="auto">
          <a:xfrm>
            <a:off x="959792" y="4589080"/>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19" name="TextBox 30">
            <a:extLst>
              <a:ext uri="{FF2B5EF4-FFF2-40B4-BE49-F238E27FC236}">
                <a16:creationId xmlns:a16="http://schemas.microsoft.com/office/drawing/2014/main" id="{78E00388-9C85-4BAB-BB2A-26B55648B0D8}"/>
              </a:ext>
            </a:extLst>
          </p:cNvPr>
          <p:cNvSpPr txBox="1">
            <a:spLocks noChangeArrowheads="1"/>
          </p:cNvSpPr>
          <p:nvPr/>
        </p:nvSpPr>
        <p:spPr bwMode="auto">
          <a:xfrm>
            <a:off x="606447" y="3292091"/>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System on Chip</a:t>
            </a:r>
          </a:p>
        </p:txBody>
      </p:sp>
      <p:sp>
        <p:nvSpPr>
          <p:cNvPr id="20" name="TextBox 75">
            <a:extLst>
              <a:ext uri="{FF2B5EF4-FFF2-40B4-BE49-F238E27FC236}">
                <a16:creationId xmlns:a16="http://schemas.microsoft.com/office/drawing/2014/main" id="{DE9D8568-ACB9-4997-AF0A-484FAE07E40F}"/>
              </a:ext>
            </a:extLst>
          </p:cNvPr>
          <p:cNvSpPr txBox="1">
            <a:spLocks noChangeArrowheads="1"/>
          </p:cNvSpPr>
          <p:nvPr/>
        </p:nvSpPr>
        <p:spPr bwMode="auto">
          <a:xfrm>
            <a:off x="7512549" y="3823904"/>
            <a:ext cx="358000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dirty="0"/>
              <a:t>Arm AMBA 3 AHB-Lite System Bus</a:t>
            </a:r>
          </a:p>
          <a:p>
            <a:pPr eaLnBrk="1" hangingPunct="1"/>
            <a:endParaRPr lang="en-GB" sz="1100" dirty="0"/>
          </a:p>
        </p:txBody>
      </p:sp>
      <p:sp>
        <p:nvSpPr>
          <p:cNvPr id="21" name="Down Arrow 19">
            <a:extLst>
              <a:ext uri="{FF2B5EF4-FFF2-40B4-BE49-F238E27FC236}">
                <a16:creationId xmlns:a16="http://schemas.microsoft.com/office/drawing/2014/main" id="{111DD9C7-BB1B-4739-988A-D7DAB8ADCB56}"/>
              </a:ext>
            </a:extLst>
          </p:cNvPr>
          <p:cNvSpPr/>
          <p:nvPr/>
        </p:nvSpPr>
        <p:spPr bwMode="auto">
          <a:xfrm>
            <a:off x="961908" y="4622416"/>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2" name="Down Arrow 20">
            <a:extLst>
              <a:ext uri="{FF2B5EF4-FFF2-40B4-BE49-F238E27FC236}">
                <a16:creationId xmlns:a16="http://schemas.microsoft.com/office/drawing/2014/main" id="{BAFE537E-C653-435A-822F-6B2EE71307F0}"/>
              </a:ext>
            </a:extLst>
          </p:cNvPr>
          <p:cNvSpPr/>
          <p:nvPr/>
        </p:nvSpPr>
        <p:spPr bwMode="auto">
          <a:xfrm>
            <a:off x="2809036" y="4622416"/>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3" name="Down Arrow 21">
            <a:extLst>
              <a:ext uri="{FF2B5EF4-FFF2-40B4-BE49-F238E27FC236}">
                <a16:creationId xmlns:a16="http://schemas.microsoft.com/office/drawing/2014/main" id="{0F7AF5C1-44A5-4464-88C9-EF2324322E5E}"/>
              </a:ext>
            </a:extLst>
          </p:cNvPr>
          <p:cNvSpPr/>
          <p:nvPr/>
        </p:nvSpPr>
        <p:spPr bwMode="auto">
          <a:xfrm rot="10800000">
            <a:off x="5155503" y="3835017"/>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4" name="Down Arrow 22">
            <a:extLst>
              <a:ext uri="{FF2B5EF4-FFF2-40B4-BE49-F238E27FC236}">
                <a16:creationId xmlns:a16="http://schemas.microsoft.com/office/drawing/2014/main" id="{55C34349-A6E4-4C17-9446-52A201BE417D}"/>
              </a:ext>
            </a:extLst>
          </p:cNvPr>
          <p:cNvSpPr/>
          <p:nvPr/>
        </p:nvSpPr>
        <p:spPr bwMode="auto">
          <a:xfrm rot="10800000">
            <a:off x="5792371" y="3835017"/>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5" name="Down Arrow 23">
            <a:extLst>
              <a:ext uri="{FF2B5EF4-FFF2-40B4-BE49-F238E27FC236}">
                <a16:creationId xmlns:a16="http://schemas.microsoft.com/office/drawing/2014/main" id="{A63B5451-3CF1-4E01-A7A7-08F5858FA921}"/>
              </a:ext>
            </a:extLst>
          </p:cNvPr>
          <p:cNvSpPr/>
          <p:nvPr/>
        </p:nvSpPr>
        <p:spPr bwMode="auto">
          <a:xfrm rot="10800000">
            <a:off x="6422890" y="3835017"/>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mn-cs"/>
            </a:endParaRPr>
          </a:p>
        </p:txBody>
      </p:sp>
      <p:sp>
        <p:nvSpPr>
          <p:cNvPr id="26" name="TextBox 29">
            <a:extLst>
              <a:ext uri="{FF2B5EF4-FFF2-40B4-BE49-F238E27FC236}">
                <a16:creationId xmlns:a16="http://schemas.microsoft.com/office/drawing/2014/main" id="{0B403187-C789-49E5-A512-2B51DC3CF751}"/>
              </a:ext>
            </a:extLst>
          </p:cNvPr>
          <p:cNvSpPr txBox="1">
            <a:spLocks noChangeArrowheads="1"/>
          </p:cNvSpPr>
          <p:nvPr/>
        </p:nvSpPr>
        <p:spPr bwMode="auto">
          <a:xfrm>
            <a:off x="5333234" y="4285867"/>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Address Bus</a:t>
            </a:r>
          </a:p>
        </p:txBody>
      </p:sp>
      <p:sp>
        <p:nvSpPr>
          <p:cNvPr id="27" name="TextBox 28">
            <a:extLst>
              <a:ext uri="{FF2B5EF4-FFF2-40B4-BE49-F238E27FC236}">
                <a16:creationId xmlns:a16="http://schemas.microsoft.com/office/drawing/2014/main" id="{EAC885FF-E09C-4128-92C7-FD3BA508C74D}"/>
              </a:ext>
            </a:extLst>
          </p:cNvPr>
          <p:cNvSpPr txBox="1">
            <a:spLocks noChangeArrowheads="1"/>
          </p:cNvSpPr>
          <p:nvPr/>
        </p:nvSpPr>
        <p:spPr bwMode="auto">
          <a:xfrm>
            <a:off x="4524983" y="4528755"/>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32-bit Data Bus</a:t>
            </a:r>
          </a:p>
        </p:txBody>
      </p:sp>
      <p:sp>
        <p:nvSpPr>
          <p:cNvPr id="28" name="TextBox 29">
            <a:extLst>
              <a:ext uri="{FF2B5EF4-FFF2-40B4-BE49-F238E27FC236}">
                <a16:creationId xmlns:a16="http://schemas.microsoft.com/office/drawing/2014/main" id="{99EDC0DF-7561-4C18-8B96-0B245130B760}"/>
              </a:ext>
            </a:extLst>
          </p:cNvPr>
          <p:cNvSpPr txBox="1">
            <a:spLocks noChangeArrowheads="1"/>
          </p:cNvSpPr>
          <p:nvPr/>
        </p:nvSpPr>
        <p:spPr bwMode="auto">
          <a:xfrm>
            <a:off x="5972217" y="4041392"/>
            <a:ext cx="183443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Control Signals</a:t>
            </a:r>
          </a:p>
        </p:txBody>
      </p:sp>
      <p:pic>
        <p:nvPicPr>
          <p:cNvPr id="29" name="Picture 42">
            <a:extLst>
              <a:ext uri="{FF2B5EF4-FFF2-40B4-BE49-F238E27FC236}">
                <a16:creationId xmlns:a16="http://schemas.microsoft.com/office/drawing/2014/main" id="{09CD9065-5687-4EEE-B424-5D2585516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5397" y="3430204"/>
            <a:ext cx="165247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ectangle 29">
            <a:extLst>
              <a:ext uri="{FF2B5EF4-FFF2-40B4-BE49-F238E27FC236}">
                <a16:creationId xmlns:a16="http://schemas.microsoft.com/office/drawing/2014/main" id="{D1E8627B-302B-4558-A146-26F194B9B8E6}"/>
              </a:ext>
            </a:extLst>
          </p:cNvPr>
          <p:cNvSpPr/>
          <p:nvPr/>
        </p:nvSpPr>
        <p:spPr bwMode="auto">
          <a:xfrm>
            <a:off x="2696897" y="4922455"/>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VGA</a:t>
            </a:r>
          </a:p>
          <a:p>
            <a:pPr algn="ctr">
              <a:defRPr/>
            </a:pPr>
            <a:r>
              <a:rPr lang="en-GB" sz="1000" dirty="0"/>
              <a:t>Peripheral</a:t>
            </a:r>
          </a:p>
        </p:txBody>
      </p:sp>
      <p:sp>
        <p:nvSpPr>
          <p:cNvPr id="31" name="Rectangle 30">
            <a:extLst>
              <a:ext uri="{FF2B5EF4-FFF2-40B4-BE49-F238E27FC236}">
                <a16:creationId xmlns:a16="http://schemas.microsoft.com/office/drawing/2014/main" id="{31EBDB15-6F73-43A3-8361-D62AFC0C6D2D}"/>
              </a:ext>
            </a:extLst>
          </p:cNvPr>
          <p:cNvSpPr/>
          <p:nvPr/>
        </p:nvSpPr>
        <p:spPr bwMode="auto">
          <a:xfrm>
            <a:off x="2696897" y="578923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Monitor</a:t>
            </a:r>
          </a:p>
        </p:txBody>
      </p:sp>
      <p:sp>
        <p:nvSpPr>
          <p:cNvPr id="32" name="Up-Down Arrow 30">
            <a:extLst>
              <a:ext uri="{FF2B5EF4-FFF2-40B4-BE49-F238E27FC236}">
                <a16:creationId xmlns:a16="http://schemas.microsoft.com/office/drawing/2014/main" id="{A8F23A43-DE3A-4B55-B7C0-230A4D9B7866}"/>
              </a:ext>
            </a:extLst>
          </p:cNvPr>
          <p:cNvSpPr/>
          <p:nvPr/>
        </p:nvSpPr>
        <p:spPr bwMode="auto">
          <a:xfrm>
            <a:off x="3234320" y="5381242"/>
            <a:ext cx="277174"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5" name="Rectangle 34">
            <a:extLst>
              <a:ext uri="{FF2B5EF4-FFF2-40B4-BE49-F238E27FC236}">
                <a16:creationId xmlns:a16="http://schemas.microsoft.com/office/drawing/2014/main" id="{98554395-62DB-4AE3-8730-DDB11BC400A1}"/>
              </a:ext>
            </a:extLst>
          </p:cNvPr>
          <p:cNvSpPr/>
          <p:nvPr/>
        </p:nvSpPr>
        <p:spPr bwMode="auto">
          <a:xfrm>
            <a:off x="4510172" y="4922455"/>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UART</a:t>
            </a:r>
          </a:p>
          <a:p>
            <a:pPr algn="ctr">
              <a:defRPr/>
            </a:pPr>
            <a:r>
              <a:rPr lang="en-GB" sz="1000" dirty="0"/>
              <a:t>Peripheral</a:t>
            </a:r>
          </a:p>
        </p:txBody>
      </p:sp>
      <p:sp>
        <p:nvSpPr>
          <p:cNvPr id="36" name="Rectangle 35">
            <a:extLst>
              <a:ext uri="{FF2B5EF4-FFF2-40B4-BE49-F238E27FC236}">
                <a16:creationId xmlns:a16="http://schemas.microsoft.com/office/drawing/2014/main" id="{60E2B167-A25C-41D7-93FD-1B62E3DD05E8}"/>
              </a:ext>
            </a:extLst>
          </p:cNvPr>
          <p:cNvSpPr/>
          <p:nvPr/>
        </p:nvSpPr>
        <p:spPr bwMode="auto">
          <a:xfrm>
            <a:off x="4510172" y="5789230"/>
            <a:ext cx="1349906" cy="458787"/>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000" dirty="0"/>
              <a:t>To Host</a:t>
            </a:r>
          </a:p>
        </p:txBody>
      </p:sp>
      <p:sp>
        <p:nvSpPr>
          <p:cNvPr id="37" name="Up-Down Arrow 35">
            <a:extLst>
              <a:ext uri="{FF2B5EF4-FFF2-40B4-BE49-F238E27FC236}">
                <a16:creationId xmlns:a16="http://schemas.microsoft.com/office/drawing/2014/main" id="{0C59A9C6-096F-48B2-86C5-6D23ADB77289}"/>
              </a:ext>
            </a:extLst>
          </p:cNvPr>
          <p:cNvSpPr/>
          <p:nvPr/>
        </p:nvSpPr>
        <p:spPr bwMode="auto">
          <a:xfrm>
            <a:off x="5047595" y="5381242"/>
            <a:ext cx="277176" cy="398463"/>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8" name="Rounded Rectangle 91">
            <a:extLst>
              <a:ext uri="{FF2B5EF4-FFF2-40B4-BE49-F238E27FC236}">
                <a16:creationId xmlns:a16="http://schemas.microsoft.com/office/drawing/2014/main" id="{7258AEFA-B4E9-49DB-AC6A-6105B322BC09}"/>
              </a:ext>
            </a:extLst>
          </p:cNvPr>
          <p:cNvSpPr>
            <a:spLocks noChangeArrowheads="1"/>
          </p:cNvSpPr>
          <p:nvPr/>
        </p:nvSpPr>
        <p:spPr bwMode="auto">
          <a:xfrm>
            <a:off x="4264734" y="4804980"/>
            <a:ext cx="1840781" cy="1576387"/>
          </a:xfrm>
          <a:prstGeom prst="roundRect">
            <a:avLst>
              <a:gd name="adj" fmla="val 16667"/>
            </a:avLst>
          </a:prstGeom>
          <a:noFill/>
          <a:ln w="19050" algn="ctr">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dirty="0"/>
          </a:p>
        </p:txBody>
      </p:sp>
    </p:spTree>
    <p:extLst>
      <p:ext uri="{BB962C8B-B14F-4D97-AF65-F5344CB8AC3E}">
        <p14:creationId xmlns:p14="http://schemas.microsoft.com/office/powerpoint/2010/main" val="362845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Memory Space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87450"/>
            <a:ext cx="11180763" cy="3275012"/>
          </a:xfrm>
        </p:spPr>
        <p:txBody>
          <a:bodyPr wrap="square" numCol="1" anchor="t" anchorCtr="0" compatLnSpc="1">
            <a:prstTxWarp prst="textNoShape">
              <a:avLst/>
            </a:prstTxWarp>
          </a:bodyPr>
          <a:lstStyle/>
          <a:p>
            <a:r>
              <a:rPr lang="en-GB" dirty="0"/>
              <a:t>The UART peripheral should have at least two registers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Data register</a:t>
            </a:r>
          </a:p>
          <a:p>
            <a:pPr lvl="1"/>
            <a:r>
              <a:rPr lang="en-IN" altLang="en-US" dirty="0">
                <a:ea typeface="ＭＳ Ｐゴシック" panose="020B0600070205080204" pitchFamily="34" charset="-128"/>
              </a:rPr>
              <a:t>Used for both input and output data</a:t>
            </a:r>
          </a:p>
          <a:p>
            <a:pPr lvl="1"/>
            <a:r>
              <a:rPr lang="en-IN" altLang="en-US" dirty="0">
                <a:ea typeface="ＭＳ Ｐゴシック" panose="020B0600070205080204" pitchFamily="34" charset="-128"/>
              </a:rPr>
              <a:t>FIFO status register</a:t>
            </a:r>
          </a:p>
          <a:p>
            <a:pPr lvl="1"/>
            <a:r>
              <a:rPr lang="en-IN" altLang="en-US" dirty="0">
                <a:ea typeface="ＭＳ Ｐゴシック" panose="020B0600070205080204" pitchFamily="34" charset="-128"/>
              </a:rPr>
              <a:t>Bit0: Rx FIFO Empty</a:t>
            </a:r>
          </a:p>
          <a:p>
            <a:pPr lvl="1"/>
            <a:r>
              <a:rPr lang="en-IN" altLang="en-US" dirty="0">
                <a:ea typeface="ＭＳ Ｐゴシック" panose="020B0600070205080204" pitchFamily="34" charset="-128"/>
              </a:rPr>
              <a:t>If empty, processor cannot read from the FIFO.</a:t>
            </a:r>
          </a:p>
          <a:p>
            <a:pPr lvl="1"/>
            <a:r>
              <a:rPr lang="en-IN" altLang="en-US" dirty="0">
                <a:ea typeface="ＭＳ Ｐゴシック" panose="020B0600070205080204" pitchFamily="34" charset="-128"/>
              </a:rPr>
              <a:t>Bit1: Tx FIFO Full</a:t>
            </a:r>
          </a:p>
          <a:p>
            <a:pPr lvl="1"/>
            <a:r>
              <a:rPr lang="en-IN" altLang="en-US" dirty="0">
                <a:ea typeface="ＭＳ Ｐゴシック" panose="020B0600070205080204" pitchFamily="34" charset="-128"/>
              </a:rPr>
              <a:t>If full, processor has to wait before writing to the FIFO.</a:t>
            </a:r>
            <a:endParaRPr lang="en-US" altLang="en-US" dirty="0">
              <a:ea typeface="ＭＳ Ｐゴシック" panose="020B0600070205080204" pitchFamily="34" charset="-128"/>
            </a:endParaRPr>
          </a:p>
        </p:txBody>
      </p:sp>
      <p:graphicFrame>
        <p:nvGraphicFramePr>
          <p:cNvPr id="5" name="Content Placeholder 5">
            <a:extLst>
              <a:ext uri="{FF2B5EF4-FFF2-40B4-BE49-F238E27FC236}">
                <a16:creationId xmlns:a16="http://schemas.microsoft.com/office/drawing/2014/main" id="{DFB2F7AA-F607-4A0E-9233-8AA46148159A}"/>
              </a:ext>
            </a:extLst>
          </p:cNvPr>
          <p:cNvGraphicFramePr>
            <a:graphicFrameLocks/>
          </p:cNvGraphicFramePr>
          <p:nvPr>
            <p:extLst>
              <p:ext uri="{D42A27DB-BD31-4B8C-83A1-F6EECF244321}">
                <p14:modId xmlns:p14="http://schemas.microsoft.com/office/powerpoint/2010/main" val="3565813191"/>
              </p:ext>
            </p:extLst>
          </p:nvPr>
        </p:nvGraphicFramePr>
        <p:xfrm>
          <a:off x="643216" y="4687888"/>
          <a:ext cx="10693456" cy="1112838"/>
        </p:xfrm>
        <a:graphic>
          <a:graphicData uri="http://schemas.openxmlformats.org/drawingml/2006/table">
            <a:tbl>
              <a:tblPr firstRow="1" bandRow="1">
                <a:tableStyleId>{5C22544A-7EE6-4342-B048-85BDC9FD1C3A}</a:tableStyleId>
              </a:tblPr>
              <a:tblGrid>
                <a:gridCol w="3646870">
                  <a:extLst>
                    <a:ext uri="{9D8B030D-6E8A-4147-A177-3AD203B41FA5}">
                      <a16:colId xmlns:a16="http://schemas.microsoft.com/office/drawing/2014/main" val="20000"/>
                    </a:ext>
                  </a:extLst>
                </a:gridCol>
                <a:gridCol w="3482101">
                  <a:extLst>
                    <a:ext uri="{9D8B030D-6E8A-4147-A177-3AD203B41FA5}">
                      <a16:colId xmlns:a16="http://schemas.microsoft.com/office/drawing/2014/main" val="20001"/>
                    </a:ext>
                  </a:extLst>
                </a:gridCol>
                <a:gridCol w="3564485">
                  <a:extLst>
                    <a:ext uri="{9D8B030D-6E8A-4147-A177-3AD203B41FA5}">
                      <a16:colId xmlns:a16="http://schemas.microsoft.com/office/drawing/2014/main" val="20002"/>
                    </a:ext>
                  </a:extLst>
                </a:gridCol>
              </a:tblGrid>
              <a:tr h="370946">
                <a:tc>
                  <a:txBody>
                    <a:bodyPr/>
                    <a:lstStyle/>
                    <a:p>
                      <a:r>
                        <a:rPr lang="en-GB" sz="1800" dirty="0"/>
                        <a:t>Register</a:t>
                      </a:r>
                      <a:r>
                        <a:rPr lang="en-GB" sz="1800" baseline="0" dirty="0"/>
                        <a:t> </a:t>
                      </a:r>
                      <a:endParaRPr lang="en-GB" sz="1800" dirty="0"/>
                    </a:p>
                  </a:txBody>
                  <a:tcPr marL="121879" marR="121879" marT="45733" marB="45733"/>
                </a:tc>
                <a:tc>
                  <a:txBody>
                    <a:bodyPr/>
                    <a:lstStyle/>
                    <a:p>
                      <a:r>
                        <a:rPr lang="en-GB" sz="1800" dirty="0"/>
                        <a:t>Base</a:t>
                      </a:r>
                      <a:r>
                        <a:rPr lang="en-GB" sz="1800" baseline="0" dirty="0"/>
                        <a:t> address</a:t>
                      </a:r>
                      <a:endParaRPr lang="en-GB" sz="1800" dirty="0"/>
                    </a:p>
                  </a:txBody>
                  <a:tcPr marL="121879" marR="121879" marT="45733" marB="45733"/>
                </a:tc>
                <a:tc>
                  <a:txBody>
                    <a:bodyPr/>
                    <a:lstStyle/>
                    <a:p>
                      <a:r>
                        <a:rPr lang="en-GB" sz="1800" dirty="0"/>
                        <a:t>Size</a:t>
                      </a:r>
                    </a:p>
                  </a:txBody>
                  <a:tcPr marL="121879" marR="121879" marT="45733" marB="45733"/>
                </a:tc>
                <a:extLst>
                  <a:ext uri="{0D108BD9-81ED-4DB2-BD59-A6C34878D82A}">
                    <a16:rowId xmlns:a16="http://schemas.microsoft.com/office/drawing/2014/main" val="10000"/>
                  </a:ext>
                </a:extLst>
              </a:tr>
              <a:tr h="370946">
                <a:tc>
                  <a:txBody>
                    <a:bodyPr/>
                    <a:lstStyle/>
                    <a:p>
                      <a:pPr algn="l"/>
                      <a:r>
                        <a:rPr lang="en-GB" sz="1800" dirty="0"/>
                        <a:t>Data </a:t>
                      </a:r>
                    </a:p>
                  </a:txBody>
                  <a:tcPr marL="121879" marR="121879"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0x5100_0000</a:t>
                      </a:r>
                    </a:p>
                  </a:txBody>
                  <a:tcPr marL="121879" marR="121879" marT="45733" marB="45733"/>
                </a:tc>
                <a:tc>
                  <a:txBody>
                    <a:bodyPr/>
                    <a:lstStyle/>
                    <a:p>
                      <a:r>
                        <a:rPr lang="en-GB" sz="1800" dirty="0"/>
                        <a:t>4 Byte</a:t>
                      </a:r>
                    </a:p>
                  </a:txBody>
                  <a:tcPr marL="121879" marR="121879" marT="45733" marB="45733"/>
                </a:tc>
                <a:extLst>
                  <a:ext uri="{0D108BD9-81ED-4DB2-BD59-A6C34878D82A}">
                    <a16:rowId xmlns:a16="http://schemas.microsoft.com/office/drawing/2014/main" val="10001"/>
                  </a:ext>
                </a:extLst>
              </a:tr>
              <a:tr h="370946">
                <a:tc>
                  <a:txBody>
                    <a:bodyPr/>
                    <a:lstStyle/>
                    <a:p>
                      <a:pPr algn="l"/>
                      <a:r>
                        <a:rPr lang="en-GB" sz="1800" dirty="0"/>
                        <a:t>FIFO status</a:t>
                      </a:r>
                    </a:p>
                  </a:txBody>
                  <a:tcPr marL="121879" marR="121879"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0x5100_0004</a:t>
                      </a:r>
                    </a:p>
                  </a:txBody>
                  <a:tcPr marL="121879" marR="121879" marT="45733" marB="45733"/>
                </a:tc>
                <a:tc>
                  <a:txBody>
                    <a:bodyPr/>
                    <a:lstStyle/>
                    <a:p>
                      <a:r>
                        <a:rPr lang="en-GB" sz="1800" dirty="0"/>
                        <a:t>4</a:t>
                      </a:r>
                      <a:r>
                        <a:rPr lang="en-GB" sz="1800" baseline="0" dirty="0"/>
                        <a:t> </a:t>
                      </a:r>
                      <a:r>
                        <a:rPr lang="en-GB" sz="1800" dirty="0"/>
                        <a:t>Byte</a:t>
                      </a:r>
                    </a:p>
                  </a:txBody>
                  <a:tcPr marL="121879" marR="121879" marT="45733" marB="4573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220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 (SoC)</a:t>
            </a:r>
            <a:endParaRPr lang="en-US" dirty="0"/>
          </a:p>
        </p:txBody>
      </p:sp>
      <p:sp>
        <p:nvSpPr>
          <p:cNvPr id="6" name="Rectangle 5">
            <a:extLst>
              <a:ext uri="{FF2B5EF4-FFF2-40B4-BE49-F238E27FC236}">
                <a16:creationId xmlns:a16="http://schemas.microsoft.com/office/drawing/2014/main" id="{DFB53E63-B11D-4323-9877-E75DE0A5FE4E}"/>
              </a:ext>
            </a:extLst>
          </p:cNvPr>
          <p:cNvSpPr/>
          <p:nvPr/>
        </p:nvSpPr>
        <p:spPr bwMode="auto">
          <a:xfrm>
            <a:off x="6757128" y="3460130"/>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FEAE2A88-B708-4E17-828B-799853F6B225}"/>
              </a:ext>
            </a:extLst>
          </p:cNvPr>
          <p:cNvSpPr/>
          <p:nvPr/>
        </p:nvSpPr>
        <p:spPr bwMode="auto">
          <a:xfrm>
            <a:off x="6907352" y="4020517"/>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altLang="zh-CN" sz="1000" dirty="0">
                <a:cs typeface="Arial" charset="0"/>
              </a:rPr>
              <a:t>Memory</a:t>
            </a:r>
            <a:endParaRPr lang="en-GB" sz="1000" dirty="0">
              <a:cs typeface="Arial" charset="0"/>
            </a:endParaRPr>
          </a:p>
        </p:txBody>
      </p:sp>
      <p:sp>
        <p:nvSpPr>
          <p:cNvPr id="8" name="Rectangle 7">
            <a:extLst>
              <a:ext uri="{FF2B5EF4-FFF2-40B4-BE49-F238E27FC236}">
                <a16:creationId xmlns:a16="http://schemas.microsoft.com/office/drawing/2014/main" id="{883ED766-7A30-4C28-A803-FDBE0FFCBEE7}"/>
              </a:ext>
            </a:extLst>
          </p:cNvPr>
          <p:cNvSpPr/>
          <p:nvPr/>
        </p:nvSpPr>
        <p:spPr bwMode="auto">
          <a:xfrm>
            <a:off x="8327082" y="4020517"/>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BDA006FF-E779-4112-BBA4-5FFDF2A3AC14}"/>
              </a:ext>
            </a:extLst>
          </p:cNvPr>
          <p:cNvSpPr/>
          <p:nvPr/>
        </p:nvSpPr>
        <p:spPr bwMode="auto">
          <a:xfrm>
            <a:off x="9702377" y="4020517"/>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67758060-DD13-40DF-AD13-5C8AAAB045E4}"/>
              </a:ext>
            </a:extLst>
          </p:cNvPr>
          <p:cNvSpPr/>
          <p:nvPr/>
        </p:nvSpPr>
        <p:spPr bwMode="auto">
          <a:xfrm>
            <a:off x="6907352" y="3545854"/>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A4870B42-8828-4AED-85DC-689E434F4B98}"/>
              </a:ext>
            </a:extLst>
          </p:cNvPr>
          <p:cNvSpPr/>
          <p:nvPr/>
        </p:nvSpPr>
        <p:spPr bwMode="auto">
          <a:xfrm>
            <a:off x="8316501" y="3545854"/>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029CE6E1-74A2-4202-BAD3-89975B41F8E8}"/>
              </a:ext>
            </a:extLst>
          </p:cNvPr>
          <p:cNvSpPr/>
          <p:nvPr/>
        </p:nvSpPr>
        <p:spPr bwMode="auto">
          <a:xfrm>
            <a:off x="9685451" y="3545854"/>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A7BC271A-F6BF-4737-BDDB-2052EED825D5}"/>
              </a:ext>
            </a:extLst>
          </p:cNvPr>
          <p:cNvSpPr/>
          <p:nvPr/>
        </p:nvSpPr>
        <p:spPr bwMode="auto">
          <a:xfrm>
            <a:off x="3304077" y="2937842"/>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96309D7C-52B1-401C-8703-7042504301A8}"/>
              </a:ext>
            </a:extLst>
          </p:cNvPr>
          <p:cNvSpPr/>
          <p:nvPr/>
        </p:nvSpPr>
        <p:spPr bwMode="auto">
          <a:xfrm>
            <a:off x="3304077" y="2356816"/>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A3DC6B68-75E8-4FA2-8F98-CF0876593566}"/>
              </a:ext>
            </a:extLst>
          </p:cNvPr>
          <p:cNvSpPr/>
          <p:nvPr/>
        </p:nvSpPr>
        <p:spPr bwMode="auto">
          <a:xfrm>
            <a:off x="3304077" y="1724992"/>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76C4049C-7AF2-4CA9-85A4-E9EA54EF0C9C}"/>
              </a:ext>
            </a:extLst>
          </p:cNvPr>
          <p:cNvSpPr/>
          <p:nvPr/>
        </p:nvSpPr>
        <p:spPr bwMode="auto">
          <a:xfrm>
            <a:off x="3304078" y="3460130"/>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CEF930EB-70DA-4447-864D-AB5AEA13F6E3}"/>
              </a:ext>
            </a:extLst>
          </p:cNvPr>
          <p:cNvSpPr/>
          <p:nvPr/>
        </p:nvSpPr>
        <p:spPr bwMode="auto">
          <a:xfrm>
            <a:off x="4607435" y="320295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38C13998-6D78-40FF-A195-18AB7343CDE6}"/>
              </a:ext>
            </a:extLst>
          </p:cNvPr>
          <p:cNvSpPr/>
          <p:nvPr/>
        </p:nvSpPr>
        <p:spPr bwMode="auto">
          <a:xfrm>
            <a:off x="4607435" y="266003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C00F4D1D-244F-486C-A26D-3A486AF7BFDC}"/>
              </a:ext>
            </a:extLst>
          </p:cNvPr>
          <p:cNvSpPr/>
          <p:nvPr/>
        </p:nvSpPr>
        <p:spPr bwMode="auto">
          <a:xfrm>
            <a:off x="7019492" y="207900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7C1DDE95-8E3D-41E9-B858-EE15DD34878D}"/>
              </a:ext>
            </a:extLst>
          </p:cNvPr>
          <p:cNvSpPr txBox="1">
            <a:spLocks noChangeArrowheads="1"/>
          </p:cNvSpPr>
          <p:nvPr/>
        </p:nvSpPr>
        <p:spPr bwMode="auto">
          <a:xfrm>
            <a:off x="932220" y="3780804"/>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1BA9C157-6BC6-4157-81D8-E90CDAF2C8F4}"/>
              </a:ext>
            </a:extLst>
          </p:cNvPr>
          <p:cNvSpPr txBox="1">
            <a:spLocks noChangeArrowheads="1"/>
          </p:cNvSpPr>
          <p:nvPr/>
        </p:nvSpPr>
        <p:spPr bwMode="auto">
          <a:xfrm>
            <a:off x="932220" y="2507630"/>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low-level drivers &amp; libraries programming </a:t>
            </a:r>
          </a:p>
        </p:txBody>
      </p:sp>
      <p:sp>
        <p:nvSpPr>
          <p:cNvPr id="22" name="TextBox 23">
            <a:extLst>
              <a:ext uri="{FF2B5EF4-FFF2-40B4-BE49-F238E27FC236}">
                <a16:creationId xmlns:a16="http://schemas.microsoft.com/office/drawing/2014/main" id="{FD062754-67C8-4831-94B7-B23FA700A73B}"/>
              </a:ext>
            </a:extLst>
          </p:cNvPr>
          <p:cNvSpPr txBox="1">
            <a:spLocks noChangeArrowheads="1"/>
          </p:cNvSpPr>
          <p:nvPr/>
        </p:nvSpPr>
        <p:spPr bwMode="auto">
          <a:xfrm>
            <a:off x="932220" y="1612280"/>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high-level</a:t>
            </a:r>
          </a:p>
          <a:p>
            <a:pPr eaLnBrk="1" hangingPunct="1"/>
            <a:r>
              <a:rPr lang="en-GB" b="0" dirty="0"/>
              <a:t> application development</a:t>
            </a:r>
          </a:p>
        </p:txBody>
      </p:sp>
      <p:sp>
        <p:nvSpPr>
          <p:cNvPr id="23" name="Up Arrow 40">
            <a:extLst>
              <a:ext uri="{FF2B5EF4-FFF2-40B4-BE49-F238E27FC236}">
                <a16:creationId xmlns:a16="http://schemas.microsoft.com/office/drawing/2014/main" id="{22125C2B-179A-44A1-97F6-E996C70498EF}"/>
              </a:ext>
            </a:extLst>
          </p:cNvPr>
          <p:cNvSpPr/>
          <p:nvPr/>
        </p:nvSpPr>
        <p:spPr bwMode="auto">
          <a:xfrm>
            <a:off x="492125" y="1612280"/>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76F2F586-65F0-4C54-987A-D1909BFA3BB0}"/>
              </a:ext>
            </a:extLst>
          </p:cNvPr>
          <p:cNvSpPr/>
          <p:nvPr/>
        </p:nvSpPr>
        <p:spPr bwMode="auto">
          <a:xfrm rot="5400000">
            <a:off x="6244496" y="3623772"/>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35432192-DF49-4D0D-9FBA-D54E692DD111}"/>
              </a:ext>
            </a:extLst>
          </p:cNvPr>
          <p:cNvSpPr/>
          <p:nvPr/>
        </p:nvSpPr>
        <p:spPr bwMode="auto">
          <a:xfrm>
            <a:off x="6757128" y="2937842"/>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FC0ED160-1A63-4FA1-98A8-5EEE6159D7BE}"/>
              </a:ext>
            </a:extLst>
          </p:cNvPr>
          <p:cNvSpPr/>
          <p:nvPr/>
        </p:nvSpPr>
        <p:spPr bwMode="auto">
          <a:xfrm>
            <a:off x="8847578" y="320295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DBCBF632-631B-4F6F-814D-AD139A62AB0E}"/>
              </a:ext>
            </a:extLst>
          </p:cNvPr>
          <p:cNvSpPr/>
          <p:nvPr/>
        </p:nvSpPr>
        <p:spPr bwMode="auto">
          <a:xfrm>
            <a:off x="8847578" y="266003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A1A4C494-0EEC-4670-A793-C4FF6FEA106F}"/>
              </a:ext>
            </a:extLst>
          </p:cNvPr>
          <p:cNvSpPr txBox="1">
            <a:spLocks noChangeArrowheads="1"/>
          </p:cNvSpPr>
          <p:nvPr/>
        </p:nvSpPr>
        <p:spPr bwMode="auto">
          <a:xfrm>
            <a:off x="6170629" y="3809162"/>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Rectangle 28">
            <a:extLst>
              <a:ext uri="{FF2B5EF4-FFF2-40B4-BE49-F238E27FC236}">
                <a16:creationId xmlns:a16="http://schemas.microsoft.com/office/drawing/2014/main" id="{4D856948-F581-4B5A-9D27-12E2CC5915FF}"/>
              </a:ext>
            </a:extLst>
          </p:cNvPr>
          <p:cNvSpPr/>
          <p:nvPr/>
        </p:nvSpPr>
        <p:spPr bwMode="auto">
          <a:xfrm>
            <a:off x="9621977" y="3950627"/>
            <a:ext cx="1318166" cy="4746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Serial Communication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231775" lvl="1" indent="0">
              <a:buNone/>
            </a:pPr>
            <a:r>
              <a:rPr lang="en-GB" sz="2400" dirty="0"/>
              <a:t>Serial Communication</a:t>
            </a:r>
          </a:p>
          <a:p>
            <a:pPr lvl="1"/>
            <a:r>
              <a:rPr lang="en-GB" dirty="0"/>
              <a:t>Transmits data one bit at a time in a sequential fashion</a:t>
            </a:r>
          </a:p>
          <a:p>
            <a:pPr lvl="1">
              <a:spcBef>
                <a:spcPts val="600"/>
              </a:spcBef>
            </a:pPr>
            <a:r>
              <a:rPr lang="en-GB" dirty="0"/>
              <a:t>Commonly used for long-haul communication, modems, and non-networked communication between devices</a:t>
            </a:r>
          </a:p>
          <a:p>
            <a:pPr lvl="1">
              <a:spcBef>
                <a:spcPts val="600"/>
              </a:spcBef>
            </a:pPr>
            <a:r>
              <a:rPr lang="en-GB" dirty="0"/>
              <a:t>Example are UART, SPI, I2C, USB, Ethernet PCI Express, etc.</a:t>
            </a:r>
            <a:endParaRPr lang="en-US" altLang="en-US" dirty="0">
              <a:ea typeface="ＭＳ Ｐゴシック" panose="020B0600070205080204" pitchFamily="34" charset="-128"/>
            </a:endParaRPr>
          </a:p>
        </p:txBody>
      </p:sp>
      <p:grpSp>
        <p:nvGrpSpPr>
          <p:cNvPr id="5" name="Group 44">
            <a:extLst>
              <a:ext uri="{FF2B5EF4-FFF2-40B4-BE49-F238E27FC236}">
                <a16:creationId xmlns:a16="http://schemas.microsoft.com/office/drawing/2014/main" id="{DAD0AA54-A080-482D-96AD-D535B939C9A5}"/>
              </a:ext>
            </a:extLst>
          </p:cNvPr>
          <p:cNvGrpSpPr>
            <a:grpSpLocks/>
          </p:cNvGrpSpPr>
          <p:nvPr/>
        </p:nvGrpSpPr>
        <p:grpSpPr bwMode="auto">
          <a:xfrm>
            <a:off x="3831286" y="3779140"/>
            <a:ext cx="2084103" cy="317500"/>
            <a:chOff x="644234" y="4204444"/>
            <a:chExt cx="1925320" cy="317500"/>
          </a:xfrm>
          <a:effectLst>
            <a:outerShdw blurRad="50800" dist="38100" dir="2700000" algn="tl" rotWithShape="0">
              <a:prstClr val="black">
                <a:alpha val="40000"/>
              </a:prstClr>
            </a:outerShdw>
          </a:effectLst>
        </p:grpSpPr>
        <p:sp>
          <p:nvSpPr>
            <p:cNvPr id="6" name="Rectangle 5">
              <a:extLst>
                <a:ext uri="{FF2B5EF4-FFF2-40B4-BE49-F238E27FC236}">
                  <a16:creationId xmlns:a16="http://schemas.microsoft.com/office/drawing/2014/main" id="{D5E439FA-5036-4107-B25D-1C23D752F140}"/>
                </a:ext>
              </a:extLst>
            </p:cNvPr>
            <p:cNvSpPr/>
            <p:nvPr/>
          </p:nvSpPr>
          <p:spPr bwMode="auto">
            <a:xfrm>
              <a:off x="644234" y="4204444"/>
              <a:ext cx="240421"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sp>
          <p:nvSpPr>
            <p:cNvPr id="7" name="Rectangle 6">
              <a:extLst>
                <a:ext uri="{FF2B5EF4-FFF2-40B4-BE49-F238E27FC236}">
                  <a16:creationId xmlns:a16="http://schemas.microsoft.com/office/drawing/2014/main" id="{4DFCEF94-6352-43E2-8300-D488E6342D80}"/>
                </a:ext>
              </a:extLst>
            </p:cNvPr>
            <p:cNvSpPr/>
            <p:nvPr/>
          </p:nvSpPr>
          <p:spPr bwMode="auto">
            <a:xfrm>
              <a:off x="884655"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0</a:t>
              </a:r>
            </a:p>
          </p:txBody>
        </p:sp>
        <p:sp>
          <p:nvSpPr>
            <p:cNvPr id="8" name="Rectangle 7">
              <a:extLst>
                <a:ext uri="{FF2B5EF4-FFF2-40B4-BE49-F238E27FC236}">
                  <a16:creationId xmlns:a16="http://schemas.microsoft.com/office/drawing/2014/main" id="{A83C7D17-CB47-46BA-9627-17A8B357F5DC}"/>
                </a:ext>
              </a:extLst>
            </p:cNvPr>
            <p:cNvSpPr/>
            <p:nvPr/>
          </p:nvSpPr>
          <p:spPr bwMode="auto">
            <a:xfrm>
              <a:off x="1127030" y="4204444"/>
              <a:ext cx="24042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sp>
          <p:nvSpPr>
            <p:cNvPr id="9" name="Rectangle 8">
              <a:extLst>
                <a:ext uri="{FF2B5EF4-FFF2-40B4-BE49-F238E27FC236}">
                  <a16:creationId xmlns:a16="http://schemas.microsoft.com/office/drawing/2014/main" id="{D6C10B87-085F-43C6-BFF6-B327508DCBAA}"/>
                </a:ext>
              </a:extLst>
            </p:cNvPr>
            <p:cNvSpPr/>
            <p:nvPr/>
          </p:nvSpPr>
          <p:spPr bwMode="auto">
            <a:xfrm>
              <a:off x="1367450"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sp>
          <p:nvSpPr>
            <p:cNvPr id="10" name="Rectangle 9">
              <a:extLst>
                <a:ext uri="{FF2B5EF4-FFF2-40B4-BE49-F238E27FC236}">
                  <a16:creationId xmlns:a16="http://schemas.microsoft.com/office/drawing/2014/main" id="{312D2FCB-5121-4A03-9B4F-75B43D0D0F16}"/>
                </a:ext>
              </a:extLst>
            </p:cNvPr>
            <p:cNvSpPr/>
            <p:nvPr/>
          </p:nvSpPr>
          <p:spPr bwMode="auto">
            <a:xfrm>
              <a:off x="1603962"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sp>
          <p:nvSpPr>
            <p:cNvPr id="11" name="Rectangle 10">
              <a:extLst>
                <a:ext uri="{FF2B5EF4-FFF2-40B4-BE49-F238E27FC236}">
                  <a16:creationId xmlns:a16="http://schemas.microsoft.com/office/drawing/2014/main" id="{C9ADCBED-A05A-4907-8CDE-86172C5D7BD4}"/>
                </a:ext>
              </a:extLst>
            </p:cNvPr>
            <p:cNvSpPr/>
            <p:nvPr/>
          </p:nvSpPr>
          <p:spPr bwMode="auto">
            <a:xfrm>
              <a:off x="1846338" y="4204444"/>
              <a:ext cx="24042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0</a:t>
              </a:r>
            </a:p>
          </p:txBody>
        </p:sp>
        <p:sp>
          <p:nvSpPr>
            <p:cNvPr id="12" name="Rectangle 11">
              <a:extLst>
                <a:ext uri="{FF2B5EF4-FFF2-40B4-BE49-F238E27FC236}">
                  <a16:creationId xmlns:a16="http://schemas.microsoft.com/office/drawing/2014/main" id="{EB87A4EA-D7F5-43C2-9CBA-3A106899EEDF}"/>
                </a:ext>
              </a:extLst>
            </p:cNvPr>
            <p:cNvSpPr/>
            <p:nvPr/>
          </p:nvSpPr>
          <p:spPr bwMode="auto">
            <a:xfrm>
              <a:off x="2086758" y="4204444"/>
              <a:ext cx="242375"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0</a:t>
              </a:r>
            </a:p>
          </p:txBody>
        </p:sp>
        <p:sp>
          <p:nvSpPr>
            <p:cNvPr id="13" name="Rectangle 12">
              <a:extLst>
                <a:ext uri="{FF2B5EF4-FFF2-40B4-BE49-F238E27FC236}">
                  <a16:creationId xmlns:a16="http://schemas.microsoft.com/office/drawing/2014/main" id="{5040DF8F-3555-44D7-86D0-6A4DFE00F416}"/>
                </a:ext>
              </a:extLst>
            </p:cNvPr>
            <p:cNvSpPr/>
            <p:nvPr/>
          </p:nvSpPr>
          <p:spPr bwMode="auto">
            <a:xfrm>
              <a:off x="2329133" y="4204444"/>
              <a:ext cx="240421"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t>1</a:t>
              </a:r>
            </a:p>
          </p:txBody>
        </p:sp>
      </p:grpSp>
      <p:cxnSp>
        <p:nvCxnSpPr>
          <p:cNvPr id="14" name="Straight Arrow Connector 13">
            <a:extLst>
              <a:ext uri="{FF2B5EF4-FFF2-40B4-BE49-F238E27FC236}">
                <a16:creationId xmlns:a16="http://schemas.microsoft.com/office/drawing/2014/main" id="{960CCD85-8B17-4162-A0EA-28A691DB4E2A}"/>
              </a:ext>
            </a:extLst>
          </p:cNvPr>
          <p:cNvCxnSpPr/>
          <p:nvPr/>
        </p:nvCxnSpPr>
        <p:spPr bwMode="auto">
          <a:xfrm>
            <a:off x="6004255" y="3937890"/>
            <a:ext cx="1747684"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grpSp>
        <p:nvGrpSpPr>
          <p:cNvPr id="15" name="Group 14">
            <a:extLst>
              <a:ext uri="{FF2B5EF4-FFF2-40B4-BE49-F238E27FC236}">
                <a16:creationId xmlns:a16="http://schemas.microsoft.com/office/drawing/2014/main" id="{70801E14-FA69-4F53-AC8B-0BD87A99C132}"/>
              </a:ext>
            </a:extLst>
          </p:cNvPr>
          <p:cNvGrpSpPr/>
          <p:nvPr/>
        </p:nvGrpSpPr>
        <p:grpSpPr>
          <a:xfrm>
            <a:off x="6051592" y="3573337"/>
            <a:ext cx="1561385" cy="317500"/>
            <a:chOff x="644234" y="4204444"/>
            <a:chExt cx="1925320" cy="317500"/>
          </a:xfrm>
          <a:noFill/>
          <a:effectLst>
            <a:outerShdw blurRad="50800" dist="38100" dir="2700000" algn="tl" rotWithShape="0">
              <a:prstClr val="black">
                <a:alpha val="40000"/>
              </a:prstClr>
            </a:outerShdw>
          </a:effectLst>
        </p:grpSpPr>
        <p:sp>
          <p:nvSpPr>
            <p:cNvPr id="16" name="Rectangle 15">
              <a:extLst>
                <a:ext uri="{FF2B5EF4-FFF2-40B4-BE49-F238E27FC236}">
                  <a16:creationId xmlns:a16="http://schemas.microsoft.com/office/drawing/2014/main" id="{58F3A6F6-4F88-41DD-A88E-B20DDD634118}"/>
                </a:ext>
              </a:extLst>
            </p:cNvPr>
            <p:cNvSpPr/>
            <p:nvPr/>
          </p:nvSpPr>
          <p:spPr bwMode="auto">
            <a:xfrm>
              <a:off x="6442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sp>
          <p:nvSpPr>
            <p:cNvPr id="17" name="Rectangle 16">
              <a:extLst>
                <a:ext uri="{FF2B5EF4-FFF2-40B4-BE49-F238E27FC236}">
                  <a16:creationId xmlns:a16="http://schemas.microsoft.com/office/drawing/2014/main" id="{36237B35-1451-4344-9597-09C47FE56074}"/>
                </a:ext>
              </a:extLst>
            </p:cNvPr>
            <p:cNvSpPr/>
            <p:nvPr/>
          </p:nvSpPr>
          <p:spPr bwMode="auto">
            <a:xfrm>
              <a:off x="8855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0</a:t>
              </a:r>
            </a:p>
          </p:txBody>
        </p:sp>
        <p:sp>
          <p:nvSpPr>
            <p:cNvPr id="18" name="Rectangle 17">
              <a:extLst>
                <a:ext uri="{FF2B5EF4-FFF2-40B4-BE49-F238E27FC236}">
                  <a16:creationId xmlns:a16="http://schemas.microsoft.com/office/drawing/2014/main" id="{78C77A33-BC48-4C52-BA50-EC041BD653FD}"/>
                </a:ext>
              </a:extLst>
            </p:cNvPr>
            <p:cNvSpPr/>
            <p:nvPr/>
          </p:nvSpPr>
          <p:spPr bwMode="auto">
            <a:xfrm>
              <a:off x="11268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sp>
          <p:nvSpPr>
            <p:cNvPr id="19" name="Rectangle 18">
              <a:extLst>
                <a:ext uri="{FF2B5EF4-FFF2-40B4-BE49-F238E27FC236}">
                  <a16:creationId xmlns:a16="http://schemas.microsoft.com/office/drawing/2014/main" id="{7CF85D46-6B0A-436D-B353-DC18C96A6013}"/>
                </a:ext>
              </a:extLst>
            </p:cNvPr>
            <p:cNvSpPr/>
            <p:nvPr/>
          </p:nvSpPr>
          <p:spPr bwMode="auto">
            <a:xfrm>
              <a:off x="136813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sp>
          <p:nvSpPr>
            <p:cNvPr id="20" name="Rectangle 19">
              <a:extLst>
                <a:ext uri="{FF2B5EF4-FFF2-40B4-BE49-F238E27FC236}">
                  <a16:creationId xmlns:a16="http://schemas.microsoft.com/office/drawing/2014/main" id="{0290B322-3907-4295-A314-3B5553E25291}"/>
                </a:ext>
              </a:extLst>
            </p:cNvPr>
            <p:cNvSpPr/>
            <p:nvPr/>
          </p:nvSpPr>
          <p:spPr bwMode="auto">
            <a:xfrm>
              <a:off x="16043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sp>
          <p:nvSpPr>
            <p:cNvPr id="21" name="Rectangle 20">
              <a:extLst>
                <a:ext uri="{FF2B5EF4-FFF2-40B4-BE49-F238E27FC236}">
                  <a16:creationId xmlns:a16="http://schemas.microsoft.com/office/drawing/2014/main" id="{53B184E4-C07C-4926-8379-593FFCF45BD8}"/>
                </a:ext>
              </a:extLst>
            </p:cNvPr>
            <p:cNvSpPr/>
            <p:nvPr/>
          </p:nvSpPr>
          <p:spPr bwMode="auto">
            <a:xfrm>
              <a:off x="18456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0</a:t>
              </a:r>
            </a:p>
          </p:txBody>
        </p:sp>
        <p:sp>
          <p:nvSpPr>
            <p:cNvPr id="22" name="Rectangle 21">
              <a:extLst>
                <a:ext uri="{FF2B5EF4-FFF2-40B4-BE49-F238E27FC236}">
                  <a16:creationId xmlns:a16="http://schemas.microsoft.com/office/drawing/2014/main" id="{87278710-D2B3-4F6D-979F-7C4B891B595D}"/>
                </a:ext>
              </a:extLst>
            </p:cNvPr>
            <p:cNvSpPr/>
            <p:nvPr/>
          </p:nvSpPr>
          <p:spPr bwMode="auto">
            <a:xfrm>
              <a:off x="20869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0</a:t>
              </a:r>
            </a:p>
          </p:txBody>
        </p:sp>
        <p:sp>
          <p:nvSpPr>
            <p:cNvPr id="23" name="Rectangle 22">
              <a:extLst>
                <a:ext uri="{FF2B5EF4-FFF2-40B4-BE49-F238E27FC236}">
                  <a16:creationId xmlns:a16="http://schemas.microsoft.com/office/drawing/2014/main" id="{FA0F60D5-47D5-4C81-A7A7-2CE2C58F96C0}"/>
                </a:ext>
              </a:extLst>
            </p:cNvPr>
            <p:cNvSpPr/>
            <p:nvPr/>
          </p:nvSpPr>
          <p:spPr bwMode="auto">
            <a:xfrm>
              <a:off x="2328254" y="4204444"/>
              <a:ext cx="241300" cy="317500"/>
            </a:xfrm>
            <a:prstGeom prst="rect">
              <a:avLst/>
            </a:prstGeom>
            <a:grpFill/>
            <a:ln w="19050" cap="flat" cmpd="sng" algn="ctr">
              <a:noFill/>
              <a:prstDash val="solid"/>
              <a:round/>
              <a:headEnd type="none" w="med" len="med"/>
              <a:tailEnd type="none" w="med" len="med"/>
            </a:ln>
            <a:effectLst/>
          </p:spPr>
          <p:txBody>
            <a:bodyPr wrap="none" anchor="ctr"/>
            <a:lstStyle/>
            <a:p>
              <a:pPr algn="ctr">
                <a:defRPr/>
              </a:pPr>
              <a:r>
                <a:rPr lang="en-GB" dirty="0"/>
                <a:t>1</a:t>
              </a:r>
            </a:p>
          </p:txBody>
        </p:sp>
      </p:grpSp>
      <p:sp>
        <p:nvSpPr>
          <p:cNvPr id="24" name="TextBox 114">
            <a:extLst>
              <a:ext uri="{FF2B5EF4-FFF2-40B4-BE49-F238E27FC236}">
                <a16:creationId xmlns:a16="http://schemas.microsoft.com/office/drawing/2014/main" id="{A4302859-53FA-4A35-81AF-471E7BBAD97E}"/>
              </a:ext>
            </a:extLst>
          </p:cNvPr>
          <p:cNvSpPr txBox="1">
            <a:spLocks noChangeArrowheads="1"/>
          </p:cNvSpPr>
          <p:nvPr/>
        </p:nvSpPr>
        <p:spPr bwMode="auto">
          <a:xfrm>
            <a:off x="4171937" y="4630041"/>
            <a:ext cx="287754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Serial communication </a:t>
            </a:r>
          </a:p>
        </p:txBody>
      </p:sp>
    </p:spTree>
    <p:extLst>
      <p:ext uri="{BB962C8B-B14F-4D97-AF65-F5344CB8AC3E}">
        <p14:creationId xmlns:p14="http://schemas.microsoft.com/office/powerpoint/2010/main" val="352143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Types of Serial Communication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Synchronous serial transmission</a:t>
            </a:r>
            <a:endParaRPr lang="en-US" altLang="en-US" dirty="0">
              <a:ea typeface="ＭＳ Ｐゴシック" panose="020B0600070205080204" pitchFamily="34" charset="-128"/>
            </a:endParaRPr>
          </a:p>
          <a:p>
            <a:pPr lvl="1"/>
            <a:r>
              <a:rPr lang="en-GB" dirty="0"/>
              <a:t>A common clock is shared by both the sender and the receiver.</a:t>
            </a:r>
          </a:p>
          <a:p>
            <a:pPr lvl="1"/>
            <a:r>
              <a:rPr lang="en-GB" dirty="0"/>
              <a:t>More efficient transmission, since one wire is dedicatedly used for data transfer</a:t>
            </a:r>
          </a:p>
          <a:p>
            <a:pPr lvl="1"/>
            <a:r>
              <a:rPr lang="en-GB" dirty="0"/>
              <a:t>More costly, since an extra clock wire is required</a:t>
            </a:r>
          </a:p>
          <a:p>
            <a:r>
              <a:rPr lang="en-GB" dirty="0"/>
              <a:t>Asynchronous serial transmission</a:t>
            </a:r>
            <a:endParaRPr lang="en-US" altLang="en-US" dirty="0">
              <a:ea typeface="ＭＳ Ｐゴシック" panose="020B0600070205080204" pitchFamily="34" charset="-128"/>
            </a:endParaRPr>
          </a:p>
          <a:p>
            <a:pPr lvl="1"/>
            <a:r>
              <a:rPr lang="en-GB" dirty="0"/>
              <a:t>The sender does not have to send a clock signal.</a:t>
            </a:r>
          </a:p>
          <a:p>
            <a:pPr lvl="1"/>
            <a:r>
              <a:rPr lang="en-GB" dirty="0"/>
              <a:t>Both the sender and receiver agree on timing parameters in advance.</a:t>
            </a:r>
          </a:p>
          <a:p>
            <a:pPr lvl="1"/>
            <a:r>
              <a:rPr lang="en-GB" dirty="0"/>
              <a:t>Special bits are added to synchronize transmission.</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1852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Parallel Communication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0" lvl="1" indent="0">
              <a:spcAft>
                <a:spcPts val="1600"/>
              </a:spcAft>
              <a:buNone/>
            </a:pPr>
            <a:r>
              <a:rPr lang="en-IN" altLang="en-US" sz="2400" dirty="0"/>
              <a:t>Multiple bits are sent simultaneously; transmits data one bit at a time in a sequential fashion</a:t>
            </a:r>
          </a:p>
          <a:p>
            <a:pPr marL="0" lvl="1" indent="0">
              <a:spcAft>
                <a:spcPts val="1600"/>
              </a:spcAft>
              <a:buNone/>
            </a:pPr>
            <a:r>
              <a:rPr lang="en-IN" altLang="en-US" sz="2400" dirty="0"/>
              <a:t>Parallel transmission is typically synchronous.</a:t>
            </a:r>
          </a:p>
          <a:p>
            <a:pPr marL="0" lvl="1" indent="0">
              <a:spcAft>
                <a:spcPts val="1600"/>
              </a:spcAft>
              <a:buNone/>
            </a:pPr>
            <a:r>
              <a:rPr lang="en-IN" altLang="en-US" sz="2400" dirty="0"/>
              <a:t>Examples include on-chip buses, such as Arm AHB.</a:t>
            </a:r>
            <a:endParaRPr lang="en-US" altLang="en-US" sz="2400" dirty="0"/>
          </a:p>
        </p:txBody>
      </p:sp>
      <p:grpSp>
        <p:nvGrpSpPr>
          <p:cNvPr id="5" name="Group 68">
            <a:extLst>
              <a:ext uri="{FF2B5EF4-FFF2-40B4-BE49-F238E27FC236}">
                <a16:creationId xmlns:a16="http://schemas.microsoft.com/office/drawing/2014/main" id="{B58933E8-51B5-4A45-9AE0-939A6D38865A}"/>
              </a:ext>
            </a:extLst>
          </p:cNvPr>
          <p:cNvGrpSpPr>
            <a:grpSpLocks/>
          </p:cNvGrpSpPr>
          <p:nvPr/>
        </p:nvGrpSpPr>
        <p:grpSpPr bwMode="auto">
          <a:xfrm rot="5400000">
            <a:off x="3748100" y="4759216"/>
            <a:ext cx="1563687" cy="423168"/>
            <a:chOff x="644234" y="4204444"/>
            <a:chExt cx="1925320" cy="317500"/>
          </a:xfrm>
          <a:effectLst>
            <a:outerShdw blurRad="50800" dist="38100" dir="2700000" algn="tl" rotWithShape="0">
              <a:prstClr val="black">
                <a:alpha val="40000"/>
              </a:prstClr>
            </a:outerShdw>
          </a:effectLst>
        </p:grpSpPr>
        <p:sp>
          <p:nvSpPr>
            <p:cNvPr id="6" name="Rectangle 5">
              <a:extLst>
                <a:ext uri="{FF2B5EF4-FFF2-40B4-BE49-F238E27FC236}">
                  <a16:creationId xmlns:a16="http://schemas.microsoft.com/office/drawing/2014/main" id="{0A179885-8B88-4977-8AF6-AFD5A977C1DD}"/>
                </a:ext>
              </a:extLst>
            </p:cNvPr>
            <p:cNvSpPr/>
            <p:nvPr/>
          </p:nvSpPr>
          <p:spPr bwMode="auto">
            <a:xfrm>
              <a:off x="64423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a:defRPr/>
              </a:pPr>
              <a:r>
                <a:rPr lang="en-GB" dirty="0"/>
                <a:t>1</a:t>
              </a:r>
            </a:p>
          </p:txBody>
        </p:sp>
        <p:sp>
          <p:nvSpPr>
            <p:cNvPr id="7" name="Rectangle 6">
              <a:extLst>
                <a:ext uri="{FF2B5EF4-FFF2-40B4-BE49-F238E27FC236}">
                  <a16:creationId xmlns:a16="http://schemas.microsoft.com/office/drawing/2014/main" id="{9427860E-391A-43A3-8DD0-F7249FE5EE88}"/>
                </a:ext>
              </a:extLst>
            </p:cNvPr>
            <p:cNvSpPr/>
            <p:nvPr/>
          </p:nvSpPr>
          <p:spPr bwMode="auto">
            <a:xfrm>
              <a:off x="88553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a:defRPr/>
              </a:pPr>
              <a:r>
                <a:rPr lang="en-GB" dirty="0"/>
                <a:t>0</a:t>
              </a:r>
            </a:p>
          </p:txBody>
        </p:sp>
        <p:sp>
          <p:nvSpPr>
            <p:cNvPr id="8" name="Rectangle 7">
              <a:extLst>
                <a:ext uri="{FF2B5EF4-FFF2-40B4-BE49-F238E27FC236}">
                  <a16:creationId xmlns:a16="http://schemas.microsoft.com/office/drawing/2014/main" id="{8BECC36E-FAAD-476E-B87E-0F03422A6C0A}"/>
                </a:ext>
              </a:extLst>
            </p:cNvPr>
            <p:cNvSpPr/>
            <p:nvPr/>
          </p:nvSpPr>
          <p:spPr bwMode="auto">
            <a:xfrm>
              <a:off x="112683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a:defRPr/>
              </a:pPr>
              <a:r>
                <a:rPr lang="en-GB" dirty="0"/>
                <a:t>1</a:t>
              </a:r>
            </a:p>
          </p:txBody>
        </p:sp>
        <p:sp>
          <p:nvSpPr>
            <p:cNvPr id="9" name="Rectangle 8">
              <a:extLst>
                <a:ext uri="{FF2B5EF4-FFF2-40B4-BE49-F238E27FC236}">
                  <a16:creationId xmlns:a16="http://schemas.microsoft.com/office/drawing/2014/main" id="{6B809472-E028-4426-937B-6EBC293ECC89}"/>
                </a:ext>
              </a:extLst>
            </p:cNvPr>
            <p:cNvSpPr/>
            <p:nvPr/>
          </p:nvSpPr>
          <p:spPr bwMode="auto">
            <a:xfrm>
              <a:off x="136813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a:defRPr/>
              </a:pPr>
              <a:r>
                <a:rPr lang="en-GB" dirty="0"/>
                <a:t>1</a:t>
              </a:r>
            </a:p>
          </p:txBody>
        </p:sp>
        <p:sp>
          <p:nvSpPr>
            <p:cNvPr id="10" name="Rectangle 9">
              <a:extLst>
                <a:ext uri="{FF2B5EF4-FFF2-40B4-BE49-F238E27FC236}">
                  <a16:creationId xmlns:a16="http://schemas.microsoft.com/office/drawing/2014/main" id="{06449FEE-5466-4593-AA66-1B3C873A8FC5}"/>
                </a:ext>
              </a:extLst>
            </p:cNvPr>
            <p:cNvSpPr/>
            <p:nvPr/>
          </p:nvSpPr>
          <p:spPr bwMode="auto">
            <a:xfrm>
              <a:off x="160435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a:defRPr/>
              </a:pPr>
              <a:r>
                <a:rPr lang="en-GB" dirty="0"/>
                <a:t>1</a:t>
              </a:r>
            </a:p>
          </p:txBody>
        </p:sp>
        <p:sp>
          <p:nvSpPr>
            <p:cNvPr id="11" name="Rectangle 10">
              <a:extLst>
                <a:ext uri="{FF2B5EF4-FFF2-40B4-BE49-F238E27FC236}">
                  <a16:creationId xmlns:a16="http://schemas.microsoft.com/office/drawing/2014/main" id="{8781F7A2-9C27-4EE8-8327-3DD616F0B04D}"/>
                </a:ext>
              </a:extLst>
            </p:cNvPr>
            <p:cNvSpPr/>
            <p:nvPr/>
          </p:nvSpPr>
          <p:spPr bwMode="auto">
            <a:xfrm>
              <a:off x="184565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a:defRPr/>
              </a:pPr>
              <a:r>
                <a:rPr lang="en-GB" dirty="0"/>
                <a:t>0</a:t>
              </a:r>
            </a:p>
          </p:txBody>
        </p:sp>
        <p:sp>
          <p:nvSpPr>
            <p:cNvPr id="12" name="Rectangle 11">
              <a:extLst>
                <a:ext uri="{FF2B5EF4-FFF2-40B4-BE49-F238E27FC236}">
                  <a16:creationId xmlns:a16="http://schemas.microsoft.com/office/drawing/2014/main" id="{EE199308-209B-4CBF-8E6D-3303DE096EDE}"/>
                </a:ext>
              </a:extLst>
            </p:cNvPr>
            <p:cNvSpPr/>
            <p:nvPr/>
          </p:nvSpPr>
          <p:spPr bwMode="auto">
            <a:xfrm>
              <a:off x="208695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a:defRPr/>
              </a:pPr>
              <a:r>
                <a:rPr lang="en-GB" dirty="0"/>
                <a:t>0</a:t>
              </a:r>
            </a:p>
          </p:txBody>
        </p:sp>
        <p:sp>
          <p:nvSpPr>
            <p:cNvPr id="13" name="Rectangle 12">
              <a:extLst>
                <a:ext uri="{FF2B5EF4-FFF2-40B4-BE49-F238E27FC236}">
                  <a16:creationId xmlns:a16="http://schemas.microsoft.com/office/drawing/2014/main" id="{74DE3A11-04DD-48CD-BD41-137DBC366DD7}"/>
                </a:ext>
              </a:extLst>
            </p:cNvPr>
            <p:cNvSpPr/>
            <p:nvPr/>
          </p:nvSpPr>
          <p:spPr bwMode="auto">
            <a:xfrm>
              <a:off x="2328254" y="4204444"/>
              <a:ext cx="241300" cy="3175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vert270" wrap="none" anchor="ctr"/>
            <a:lstStyle/>
            <a:p>
              <a:pPr algn="ctr">
                <a:defRPr/>
              </a:pPr>
              <a:r>
                <a:rPr lang="en-GB" dirty="0"/>
                <a:t>1</a:t>
              </a:r>
            </a:p>
          </p:txBody>
        </p:sp>
      </p:grpSp>
      <p:grpSp>
        <p:nvGrpSpPr>
          <p:cNvPr id="14" name="Group 113">
            <a:extLst>
              <a:ext uri="{FF2B5EF4-FFF2-40B4-BE49-F238E27FC236}">
                <a16:creationId xmlns:a16="http://schemas.microsoft.com/office/drawing/2014/main" id="{EE556C9D-CB33-47D8-8F6C-CAEDA398B929}"/>
              </a:ext>
            </a:extLst>
          </p:cNvPr>
          <p:cNvGrpSpPr>
            <a:grpSpLocks/>
          </p:cNvGrpSpPr>
          <p:nvPr/>
        </p:nvGrpSpPr>
        <p:grpSpPr bwMode="auto">
          <a:xfrm>
            <a:off x="4832510" y="4282618"/>
            <a:ext cx="1914834" cy="1371600"/>
            <a:chOff x="6498529" y="4648828"/>
            <a:chExt cx="729705" cy="1370881"/>
          </a:xfrm>
          <a:effectLst>
            <a:outerShdw blurRad="50800" dist="38100" dir="2700000" algn="tl" rotWithShape="0">
              <a:prstClr val="black">
                <a:alpha val="40000"/>
              </a:prstClr>
            </a:outerShdw>
          </a:effectLst>
        </p:grpSpPr>
        <p:cxnSp>
          <p:nvCxnSpPr>
            <p:cNvPr id="15" name="Straight Arrow Connector 14">
              <a:extLst>
                <a:ext uri="{FF2B5EF4-FFF2-40B4-BE49-F238E27FC236}">
                  <a16:creationId xmlns:a16="http://schemas.microsoft.com/office/drawing/2014/main" id="{5321D2B5-EE76-49AC-A510-1F59D22CC88E}"/>
                </a:ext>
              </a:extLst>
            </p:cNvPr>
            <p:cNvCxnSpPr/>
            <p:nvPr/>
          </p:nvCxnSpPr>
          <p:spPr bwMode="auto">
            <a:xfrm>
              <a:off x="6498529" y="4648828"/>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B96AED43-2BC7-4070-9A93-882F14E78E45}"/>
                </a:ext>
              </a:extLst>
            </p:cNvPr>
            <p:cNvCxnSpPr/>
            <p:nvPr/>
          </p:nvCxnSpPr>
          <p:spPr bwMode="auto">
            <a:xfrm>
              <a:off x="6498529" y="4848748"/>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EB7FE6C6-0A56-4D1E-9A5B-9D8096FC2863}"/>
                </a:ext>
              </a:extLst>
            </p:cNvPr>
            <p:cNvCxnSpPr/>
            <p:nvPr/>
          </p:nvCxnSpPr>
          <p:spPr bwMode="auto">
            <a:xfrm>
              <a:off x="6498529" y="5040735"/>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47753363-BDF6-49C5-AAC7-6BC529ED8A82}"/>
                </a:ext>
              </a:extLst>
            </p:cNvPr>
            <p:cNvCxnSpPr/>
            <p:nvPr/>
          </p:nvCxnSpPr>
          <p:spPr bwMode="auto">
            <a:xfrm>
              <a:off x="6498529" y="5240656"/>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DAFBFD6C-FD81-4FDB-9CE1-960638AEC085}"/>
                </a:ext>
              </a:extLst>
            </p:cNvPr>
            <p:cNvCxnSpPr/>
            <p:nvPr/>
          </p:nvCxnSpPr>
          <p:spPr bwMode="auto">
            <a:xfrm>
              <a:off x="6498529" y="5427882"/>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06045DEB-FD23-4553-A22F-5037F3A5BB76}"/>
                </a:ext>
              </a:extLst>
            </p:cNvPr>
            <p:cNvCxnSpPr/>
            <p:nvPr/>
          </p:nvCxnSpPr>
          <p:spPr bwMode="auto">
            <a:xfrm>
              <a:off x="6498529" y="5627803"/>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A0C494F4-8959-49D9-819C-3DA69879C86B}"/>
                </a:ext>
              </a:extLst>
            </p:cNvPr>
            <p:cNvCxnSpPr/>
            <p:nvPr/>
          </p:nvCxnSpPr>
          <p:spPr bwMode="auto">
            <a:xfrm>
              <a:off x="6498529" y="5819789"/>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9B216AD0-A92D-431F-BD32-0E2103518ED1}"/>
                </a:ext>
              </a:extLst>
            </p:cNvPr>
            <p:cNvCxnSpPr/>
            <p:nvPr/>
          </p:nvCxnSpPr>
          <p:spPr bwMode="auto">
            <a:xfrm>
              <a:off x="6498529" y="6019709"/>
              <a:ext cx="7297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grpSp>
        <p:nvGrpSpPr>
          <p:cNvPr id="23" name="Group 22">
            <a:extLst>
              <a:ext uri="{FF2B5EF4-FFF2-40B4-BE49-F238E27FC236}">
                <a16:creationId xmlns:a16="http://schemas.microsoft.com/office/drawing/2014/main" id="{DB01B804-8FF9-45B7-B722-445E44B6ACB4}"/>
              </a:ext>
            </a:extLst>
          </p:cNvPr>
          <p:cNvGrpSpPr/>
          <p:nvPr/>
        </p:nvGrpSpPr>
        <p:grpSpPr>
          <a:xfrm rot="5400000">
            <a:off x="4911900" y="4669467"/>
            <a:ext cx="1563370" cy="423168"/>
            <a:chOff x="644234" y="4204444"/>
            <a:chExt cx="1925320" cy="317500"/>
          </a:xfrm>
          <a:noFill/>
          <a:effectLst>
            <a:outerShdw blurRad="50800" dist="38100" dir="2700000" algn="tl" rotWithShape="0">
              <a:prstClr val="black">
                <a:alpha val="40000"/>
              </a:prstClr>
            </a:outerShdw>
          </a:effectLst>
        </p:grpSpPr>
        <p:sp>
          <p:nvSpPr>
            <p:cNvPr id="24" name="Rectangle 23">
              <a:extLst>
                <a:ext uri="{FF2B5EF4-FFF2-40B4-BE49-F238E27FC236}">
                  <a16:creationId xmlns:a16="http://schemas.microsoft.com/office/drawing/2014/main" id="{D900425D-DDCB-4588-B04F-098E54DFDB5B}"/>
                </a:ext>
              </a:extLst>
            </p:cNvPr>
            <p:cNvSpPr/>
            <p:nvPr/>
          </p:nvSpPr>
          <p:spPr bwMode="auto">
            <a:xfrm>
              <a:off x="64423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a:defRPr/>
              </a:pPr>
              <a:r>
                <a:rPr lang="en-GB" dirty="0"/>
                <a:t>1</a:t>
              </a:r>
            </a:p>
          </p:txBody>
        </p:sp>
        <p:sp>
          <p:nvSpPr>
            <p:cNvPr id="25" name="Rectangle 24">
              <a:extLst>
                <a:ext uri="{FF2B5EF4-FFF2-40B4-BE49-F238E27FC236}">
                  <a16:creationId xmlns:a16="http://schemas.microsoft.com/office/drawing/2014/main" id="{296B92B5-2926-4E0B-A712-30A428E3C718}"/>
                </a:ext>
              </a:extLst>
            </p:cNvPr>
            <p:cNvSpPr/>
            <p:nvPr/>
          </p:nvSpPr>
          <p:spPr bwMode="auto">
            <a:xfrm>
              <a:off x="88553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a:defRPr/>
              </a:pPr>
              <a:r>
                <a:rPr lang="en-GB" dirty="0"/>
                <a:t>0</a:t>
              </a:r>
            </a:p>
          </p:txBody>
        </p:sp>
        <p:sp>
          <p:nvSpPr>
            <p:cNvPr id="26" name="Rectangle 25">
              <a:extLst>
                <a:ext uri="{FF2B5EF4-FFF2-40B4-BE49-F238E27FC236}">
                  <a16:creationId xmlns:a16="http://schemas.microsoft.com/office/drawing/2014/main" id="{C7F51F4B-825A-47F8-B9DD-02E5B7ECAD45}"/>
                </a:ext>
              </a:extLst>
            </p:cNvPr>
            <p:cNvSpPr/>
            <p:nvPr/>
          </p:nvSpPr>
          <p:spPr bwMode="auto">
            <a:xfrm>
              <a:off x="112683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a:defRPr/>
              </a:pPr>
              <a:r>
                <a:rPr lang="en-GB" dirty="0"/>
                <a:t>1</a:t>
              </a:r>
            </a:p>
          </p:txBody>
        </p:sp>
        <p:sp>
          <p:nvSpPr>
            <p:cNvPr id="27" name="Rectangle 26">
              <a:extLst>
                <a:ext uri="{FF2B5EF4-FFF2-40B4-BE49-F238E27FC236}">
                  <a16:creationId xmlns:a16="http://schemas.microsoft.com/office/drawing/2014/main" id="{1C764A63-E1A0-4706-9678-BD545550DFB0}"/>
                </a:ext>
              </a:extLst>
            </p:cNvPr>
            <p:cNvSpPr/>
            <p:nvPr/>
          </p:nvSpPr>
          <p:spPr bwMode="auto">
            <a:xfrm>
              <a:off x="136813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a:defRPr/>
              </a:pPr>
              <a:r>
                <a:rPr lang="en-GB" dirty="0"/>
                <a:t>1</a:t>
              </a:r>
            </a:p>
          </p:txBody>
        </p:sp>
        <p:sp>
          <p:nvSpPr>
            <p:cNvPr id="28" name="Rectangle 27">
              <a:extLst>
                <a:ext uri="{FF2B5EF4-FFF2-40B4-BE49-F238E27FC236}">
                  <a16:creationId xmlns:a16="http://schemas.microsoft.com/office/drawing/2014/main" id="{004CE0AD-D382-419E-9087-7D25F8D86EE9}"/>
                </a:ext>
              </a:extLst>
            </p:cNvPr>
            <p:cNvSpPr/>
            <p:nvPr/>
          </p:nvSpPr>
          <p:spPr bwMode="auto">
            <a:xfrm>
              <a:off x="160435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a:defRPr/>
              </a:pPr>
              <a:r>
                <a:rPr lang="en-GB" dirty="0"/>
                <a:t>1</a:t>
              </a:r>
            </a:p>
          </p:txBody>
        </p:sp>
        <p:sp>
          <p:nvSpPr>
            <p:cNvPr id="29" name="Rectangle 28">
              <a:extLst>
                <a:ext uri="{FF2B5EF4-FFF2-40B4-BE49-F238E27FC236}">
                  <a16:creationId xmlns:a16="http://schemas.microsoft.com/office/drawing/2014/main" id="{55E68736-0539-4DE3-8265-D62E872E9995}"/>
                </a:ext>
              </a:extLst>
            </p:cNvPr>
            <p:cNvSpPr/>
            <p:nvPr/>
          </p:nvSpPr>
          <p:spPr bwMode="auto">
            <a:xfrm>
              <a:off x="184565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a:defRPr/>
              </a:pPr>
              <a:r>
                <a:rPr lang="en-GB" dirty="0"/>
                <a:t>0</a:t>
              </a:r>
            </a:p>
          </p:txBody>
        </p:sp>
        <p:sp>
          <p:nvSpPr>
            <p:cNvPr id="30" name="Rectangle 29">
              <a:extLst>
                <a:ext uri="{FF2B5EF4-FFF2-40B4-BE49-F238E27FC236}">
                  <a16:creationId xmlns:a16="http://schemas.microsoft.com/office/drawing/2014/main" id="{2EB41517-B9AE-4C29-A74E-72BB4B409328}"/>
                </a:ext>
              </a:extLst>
            </p:cNvPr>
            <p:cNvSpPr/>
            <p:nvPr/>
          </p:nvSpPr>
          <p:spPr bwMode="auto">
            <a:xfrm>
              <a:off x="208695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a:defRPr/>
              </a:pPr>
              <a:r>
                <a:rPr lang="en-GB" dirty="0"/>
                <a:t>0</a:t>
              </a:r>
            </a:p>
          </p:txBody>
        </p:sp>
        <p:sp>
          <p:nvSpPr>
            <p:cNvPr id="31" name="Rectangle 30">
              <a:extLst>
                <a:ext uri="{FF2B5EF4-FFF2-40B4-BE49-F238E27FC236}">
                  <a16:creationId xmlns:a16="http://schemas.microsoft.com/office/drawing/2014/main" id="{B1D19FB8-7706-4D51-92C0-A7B424FA86BD}"/>
                </a:ext>
              </a:extLst>
            </p:cNvPr>
            <p:cNvSpPr/>
            <p:nvPr/>
          </p:nvSpPr>
          <p:spPr bwMode="auto">
            <a:xfrm>
              <a:off x="2328254" y="4204444"/>
              <a:ext cx="241300" cy="317500"/>
            </a:xfrm>
            <a:prstGeom prst="rect">
              <a:avLst/>
            </a:prstGeom>
            <a:grpFill/>
            <a:ln w="19050" cap="flat" cmpd="sng" algn="ctr">
              <a:noFill/>
              <a:prstDash val="solid"/>
              <a:round/>
              <a:headEnd type="none" w="med" len="med"/>
              <a:tailEnd type="none" w="med" len="med"/>
            </a:ln>
            <a:effectLst/>
          </p:spPr>
          <p:txBody>
            <a:bodyPr vert="vert270" wrap="none" anchor="ctr"/>
            <a:lstStyle/>
            <a:p>
              <a:pPr algn="ctr">
                <a:defRPr/>
              </a:pPr>
              <a:r>
                <a:rPr lang="en-GB" dirty="0"/>
                <a:t>1</a:t>
              </a:r>
            </a:p>
          </p:txBody>
        </p:sp>
      </p:grpSp>
      <p:sp>
        <p:nvSpPr>
          <p:cNvPr id="32" name="TextBox 115">
            <a:extLst>
              <a:ext uri="{FF2B5EF4-FFF2-40B4-BE49-F238E27FC236}">
                <a16:creationId xmlns:a16="http://schemas.microsoft.com/office/drawing/2014/main" id="{06AE4320-F454-4EF0-A1BB-9623B8F6E77C}"/>
              </a:ext>
            </a:extLst>
          </p:cNvPr>
          <p:cNvSpPr txBox="1">
            <a:spLocks noChangeArrowheads="1"/>
          </p:cNvSpPr>
          <p:nvPr/>
        </p:nvSpPr>
        <p:spPr bwMode="auto">
          <a:xfrm>
            <a:off x="4011564" y="5844719"/>
            <a:ext cx="330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Parallel communication </a:t>
            </a:r>
          </a:p>
        </p:txBody>
      </p:sp>
    </p:spTree>
    <p:extLst>
      <p:ext uri="{BB962C8B-B14F-4D97-AF65-F5344CB8AC3E}">
        <p14:creationId xmlns:p14="http://schemas.microsoft.com/office/powerpoint/2010/main" val="189157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Serial v Parallel Communication</a:t>
            </a:r>
            <a:endParaRPr lang="en-US" dirty="0"/>
          </a:p>
        </p:txBody>
      </p:sp>
      <p:graphicFrame>
        <p:nvGraphicFramePr>
          <p:cNvPr id="6" name="Content Placeholder 1">
            <a:extLst>
              <a:ext uri="{FF2B5EF4-FFF2-40B4-BE49-F238E27FC236}">
                <a16:creationId xmlns:a16="http://schemas.microsoft.com/office/drawing/2014/main" id="{DFAD9471-0091-4683-B8B4-7093E5AE6577}"/>
              </a:ext>
            </a:extLst>
          </p:cNvPr>
          <p:cNvGraphicFramePr>
            <a:graphicFrameLocks noGrp="1"/>
          </p:cNvGraphicFramePr>
          <p:nvPr>
            <p:ph idx="1"/>
            <p:extLst>
              <p:ext uri="{D42A27DB-BD31-4B8C-83A1-F6EECF244321}">
                <p14:modId xmlns:p14="http://schemas.microsoft.com/office/powerpoint/2010/main" val="784198921"/>
              </p:ext>
            </p:extLst>
          </p:nvPr>
        </p:nvGraphicFramePr>
        <p:xfrm>
          <a:off x="1236534" y="1356794"/>
          <a:ext cx="9015825" cy="4288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55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UART Overview</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83536" y="1168401"/>
            <a:ext cx="11180763" cy="4086225"/>
          </a:xfrm>
        </p:spPr>
        <p:txBody>
          <a:bodyPr wrap="square" numCol="1" anchor="t" anchorCtr="0" compatLnSpc="1">
            <a:prstTxWarp prst="textNoShape">
              <a:avLst/>
            </a:prstTxWarp>
          </a:bodyPr>
          <a:lstStyle/>
          <a:p>
            <a:r>
              <a:rPr lang="en-GB" dirty="0"/>
              <a:t>UART</a:t>
            </a:r>
            <a:endParaRPr lang="en-US" altLang="en-US" dirty="0">
              <a:ea typeface="ＭＳ Ｐゴシック" panose="020B0600070205080204" pitchFamily="34" charset="-128"/>
            </a:endParaRPr>
          </a:p>
          <a:p>
            <a:pPr lvl="1"/>
            <a:r>
              <a:rPr lang="en-GB" dirty="0"/>
              <a:t>Asynchronous communication, no clock wire required, pre-agreed baud rate</a:t>
            </a:r>
          </a:p>
          <a:p>
            <a:pPr lvl="1"/>
            <a:r>
              <a:rPr lang="en-GB" dirty="0"/>
              <a:t>Separate transmission and receiving wires</a:t>
            </a:r>
          </a:p>
          <a:p>
            <a:r>
              <a:rPr lang="en-GB" dirty="0"/>
              <a:t>UART communication</a:t>
            </a:r>
            <a:endParaRPr lang="en-US" altLang="en-US" dirty="0">
              <a:ea typeface="ＭＳ Ｐゴシック" panose="020B0600070205080204" pitchFamily="34" charset="-128"/>
            </a:endParaRPr>
          </a:p>
          <a:p>
            <a:pPr lvl="1"/>
            <a:r>
              <a:rPr lang="en-GB" dirty="0"/>
              <a:t>Converts data from parallel to serial</a:t>
            </a:r>
          </a:p>
          <a:p>
            <a:pPr lvl="1"/>
            <a:r>
              <a:rPr lang="en-GB" dirty="0"/>
              <a:t>Sequential data is transferred through serial cable</a:t>
            </a:r>
          </a:p>
          <a:p>
            <a:pPr lvl="1"/>
            <a:r>
              <a:rPr lang="en-GB" dirty="0"/>
              <a:t>Receives the sequential data and reassembles it back to parallel</a:t>
            </a:r>
          </a:p>
          <a:p>
            <a:pPr lvl="1"/>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46DAF8BA-95C6-4A42-A682-942E173B6D71}"/>
              </a:ext>
            </a:extLst>
          </p:cNvPr>
          <p:cNvSpPr/>
          <p:nvPr/>
        </p:nvSpPr>
        <p:spPr bwMode="auto">
          <a:xfrm>
            <a:off x="1842898" y="4813300"/>
            <a:ext cx="1940225" cy="9779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Device 1</a:t>
            </a:r>
          </a:p>
        </p:txBody>
      </p:sp>
      <p:cxnSp>
        <p:nvCxnSpPr>
          <p:cNvPr id="6" name="Straight Arrow Connector 5">
            <a:extLst>
              <a:ext uri="{FF2B5EF4-FFF2-40B4-BE49-F238E27FC236}">
                <a16:creationId xmlns:a16="http://schemas.microsoft.com/office/drawing/2014/main" id="{081640BD-6256-419E-A9AB-0A68F23FFB7B}"/>
              </a:ext>
            </a:extLst>
          </p:cNvPr>
          <p:cNvCxnSpPr/>
          <p:nvPr/>
        </p:nvCxnSpPr>
        <p:spPr bwMode="auto">
          <a:xfrm>
            <a:off x="3783122" y="5054600"/>
            <a:ext cx="373234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7" name="Straight Arrow Connector 6">
            <a:extLst>
              <a:ext uri="{FF2B5EF4-FFF2-40B4-BE49-F238E27FC236}">
                <a16:creationId xmlns:a16="http://schemas.microsoft.com/office/drawing/2014/main" id="{B4AEDA92-1E0D-4D54-B649-70E621D0B923}"/>
              </a:ext>
            </a:extLst>
          </p:cNvPr>
          <p:cNvCxnSpPr/>
          <p:nvPr/>
        </p:nvCxnSpPr>
        <p:spPr bwMode="auto">
          <a:xfrm flipH="1">
            <a:off x="3783122" y="5562600"/>
            <a:ext cx="3732342"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grpSp>
        <p:nvGrpSpPr>
          <p:cNvPr id="8" name="Group 11">
            <a:extLst>
              <a:ext uri="{FF2B5EF4-FFF2-40B4-BE49-F238E27FC236}">
                <a16:creationId xmlns:a16="http://schemas.microsoft.com/office/drawing/2014/main" id="{BC6889D8-5533-4701-9908-19AB774F643C}"/>
              </a:ext>
            </a:extLst>
          </p:cNvPr>
          <p:cNvGrpSpPr>
            <a:grpSpLocks/>
          </p:cNvGrpSpPr>
          <p:nvPr/>
        </p:nvGrpSpPr>
        <p:grpSpPr bwMode="auto">
          <a:xfrm>
            <a:off x="4333241" y="4813301"/>
            <a:ext cx="2475533" cy="130175"/>
            <a:chOff x="3352800" y="4597400"/>
            <a:chExt cx="2790190" cy="257175"/>
          </a:xfrm>
          <a:effectLst>
            <a:outerShdw blurRad="50800" dist="38100" dir="2700000" algn="tl" rotWithShape="0">
              <a:prstClr val="black">
                <a:alpha val="40000"/>
              </a:prstClr>
            </a:outerShdw>
          </a:effectLst>
        </p:grpSpPr>
        <p:cxnSp>
          <p:nvCxnSpPr>
            <p:cNvPr id="9" name="Straight Connector 8">
              <a:extLst>
                <a:ext uri="{FF2B5EF4-FFF2-40B4-BE49-F238E27FC236}">
                  <a16:creationId xmlns:a16="http://schemas.microsoft.com/office/drawing/2014/main" id="{6AF4715C-3076-48D2-9C40-7C4D2A153BB0}"/>
                </a:ext>
              </a:extLst>
            </p:cNvPr>
            <p:cNvCxnSpPr/>
            <p:nvPr/>
          </p:nvCxnSpPr>
          <p:spPr bwMode="auto">
            <a:xfrm>
              <a:off x="3352800" y="4848302"/>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52117B6B-854A-49D0-A56C-8E2E4C4950B1}"/>
                </a:ext>
              </a:extLst>
            </p:cNvPr>
            <p:cNvCxnSpPr/>
            <p:nvPr/>
          </p:nvCxnSpPr>
          <p:spPr bwMode="auto">
            <a:xfrm flipV="1">
              <a:off x="3660437" y="4597400"/>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0D366CF8-25A7-4BAB-BE48-5EDA31346046}"/>
                </a:ext>
              </a:extLst>
            </p:cNvPr>
            <p:cNvCxnSpPr/>
            <p:nvPr/>
          </p:nvCxnSpPr>
          <p:spPr bwMode="auto">
            <a:xfrm>
              <a:off x="3660437" y="4600537"/>
              <a:ext cx="920524"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4A6E6ADE-488C-4103-A682-B17538F851C9}"/>
                </a:ext>
              </a:extLst>
            </p:cNvPr>
            <p:cNvCxnSpPr/>
            <p:nvPr/>
          </p:nvCxnSpPr>
          <p:spPr bwMode="auto">
            <a:xfrm flipV="1">
              <a:off x="4580961" y="4600537"/>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7F90A61B-E1BE-4C3F-8C04-3BBCB6E85C2D}"/>
                </a:ext>
              </a:extLst>
            </p:cNvPr>
            <p:cNvCxnSpPr/>
            <p:nvPr/>
          </p:nvCxnSpPr>
          <p:spPr bwMode="auto">
            <a:xfrm>
              <a:off x="4595270"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13F1DF7C-AFA7-4EC1-9A3F-0BD8B8898DA7}"/>
                </a:ext>
              </a:extLst>
            </p:cNvPr>
            <p:cNvCxnSpPr/>
            <p:nvPr/>
          </p:nvCxnSpPr>
          <p:spPr bwMode="auto">
            <a:xfrm flipV="1">
              <a:off x="4902906" y="4597400"/>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327C47EE-4F4F-4535-9262-2AD408665A76}"/>
                </a:ext>
              </a:extLst>
            </p:cNvPr>
            <p:cNvCxnSpPr/>
            <p:nvPr/>
          </p:nvCxnSpPr>
          <p:spPr bwMode="auto">
            <a:xfrm>
              <a:off x="4902906" y="4600537"/>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BF225F14-4E95-4EF0-A84E-B60FCD253EFF}"/>
                </a:ext>
              </a:extLst>
            </p:cNvPr>
            <p:cNvCxnSpPr/>
            <p:nvPr/>
          </p:nvCxnSpPr>
          <p:spPr bwMode="auto">
            <a:xfrm flipV="1">
              <a:off x="5210543" y="4600537"/>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FADAB84-BBD0-4DA1-9171-F78F0A08D5EC}"/>
                </a:ext>
              </a:extLst>
            </p:cNvPr>
            <p:cNvCxnSpPr/>
            <p:nvPr/>
          </p:nvCxnSpPr>
          <p:spPr bwMode="auto">
            <a:xfrm>
              <a:off x="5210543"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736A194B-78CF-421E-850C-677856257E44}"/>
                </a:ext>
              </a:extLst>
            </p:cNvPr>
            <p:cNvCxnSpPr/>
            <p:nvPr/>
          </p:nvCxnSpPr>
          <p:spPr bwMode="auto">
            <a:xfrm flipV="1">
              <a:off x="5527717" y="4597400"/>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30815C10-A462-4F44-8537-1C8A0E3EC253}"/>
                </a:ext>
              </a:extLst>
            </p:cNvPr>
            <p:cNvCxnSpPr/>
            <p:nvPr/>
          </p:nvCxnSpPr>
          <p:spPr bwMode="auto">
            <a:xfrm>
              <a:off x="5527717" y="4600537"/>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DFB33AD1-1597-4ED9-8975-335ED772D866}"/>
                </a:ext>
              </a:extLst>
            </p:cNvPr>
            <p:cNvCxnSpPr/>
            <p:nvPr/>
          </p:nvCxnSpPr>
          <p:spPr bwMode="auto">
            <a:xfrm flipV="1">
              <a:off x="5835354" y="4600537"/>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FA028497-13D4-4F14-A570-812434FE1C73}"/>
                </a:ext>
              </a:extLst>
            </p:cNvPr>
            <p:cNvCxnSpPr/>
            <p:nvPr/>
          </p:nvCxnSpPr>
          <p:spPr bwMode="auto">
            <a:xfrm>
              <a:off x="5835354"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Group 59">
            <a:extLst>
              <a:ext uri="{FF2B5EF4-FFF2-40B4-BE49-F238E27FC236}">
                <a16:creationId xmlns:a16="http://schemas.microsoft.com/office/drawing/2014/main" id="{252D0C92-6619-4A68-9EB6-2FBC1D4FA106}"/>
              </a:ext>
            </a:extLst>
          </p:cNvPr>
          <p:cNvGrpSpPr>
            <a:grpSpLocks/>
          </p:cNvGrpSpPr>
          <p:nvPr/>
        </p:nvGrpSpPr>
        <p:grpSpPr bwMode="auto">
          <a:xfrm rot="10800000">
            <a:off x="4394601" y="5661026"/>
            <a:ext cx="2475533" cy="130175"/>
            <a:chOff x="3352800" y="4597400"/>
            <a:chExt cx="2790190" cy="257175"/>
          </a:xfrm>
          <a:effectLst>
            <a:outerShdw blurRad="50800" dist="38100" dir="2700000" algn="tl" rotWithShape="0">
              <a:prstClr val="black">
                <a:alpha val="40000"/>
              </a:prstClr>
            </a:outerShdw>
          </a:effectLst>
        </p:grpSpPr>
        <p:cxnSp>
          <p:nvCxnSpPr>
            <p:cNvPr id="23" name="Straight Connector 22">
              <a:extLst>
                <a:ext uri="{FF2B5EF4-FFF2-40B4-BE49-F238E27FC236}">
                  <a16:creationId xmlns:a16="http://schemas.microsoft.com/office/drawing/2014/main" id="{AAFC9886-F330-47CA-A112-AC5770D78449}"/>
                </a:ext>
              </a:extLst>
            </p:cNvPr>
            <p:cNvCxnSpPr/>
            <p:nvPr/>
          </p:nvCxnSpPr>
          <p:spPr bwMode="auto">
            <a:xfrm>
              <a:off x="3410035" y="4848302"/>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A63A301-7F90-47F8-8570-B7572B5E4E78}"/>
                </a:ext>
              </a:extLst>
            </p:cNvPr>
            <p:cNvCxnSpPr/>
            <p:nvPr/>
          </p:nvCxnSpPr>
          <p:spPr bwMode="auto">
            <a:xfrm flipV="1">
              <a:off x="3689054" y="4635035"/>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B601136E-85D1-4292-90D2-B11DF33A60B3}"/>
                </a:ext>
              </a:extLst>
            </p:cNvPr>
            <p:cNvCxnSpPr/>
            <p:nvPr/>
          </p:nvCxnSpPr>
          <p:spPr bwMode="auto">
            <a:xfrm>
              <a:off x="3689054" y="4600535"/>
              <a:ext cx="920524"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06594910-EEF8-4B7E-A22D-F4134DB5E23A}"/>
                </a:ext>
              </a:extLst>
            </p:cNvPr>
            <p:cNvCxnSpPr/>
            <p:nvPr/>
          </p:nvCxnSpPr>
          <p:spPr bwMode="auto">
            <a:xfrm flipV="1">
              <a:off x="4609579" y="4638171"/>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8BDB7E93-42CA-4946-9799-E795DC9D5F7C}"/>
                </a:ext>
              </a:extLst>
            </p:cNvPr>
            <p:cNvCxnSpPr/>
            <p:nvPr/>
          </p:nvCxnSpPr>
          <p:spPr bwMode="auto">
            <a:xfrm>
              <a:off x="4652505"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5292DC68-0722-4682-93D2-0216BE0A2F2D}"/>
                </a:ext>
              </a:extLst>
            </p:cNvPr>
            <p:cNvCxnSpPr/>
            <p:nvPr/>
          </p:nvCxnSpPr>
          <p:spPr bwMode="auto">
            <a:xfrm flipV="1">
              <a:off x="4931523" y="4635035"/>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4D40664A-E040-43CD-8888-87D8CFDEC121}"/>
                </a:ext>
              </a:extLst>
            </p:cNvPr>
            <p:cNvCxnSpPr/>
            <p:nvPr/>
          </p:nvCxnSpPr>
          <p:spPr bwMode="auto">
            <a:xfrm>
              <a:off x="4960140" y="4600535"/>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C3EB95F6-39E6-43C2-B963-297ACC566ACA}"/>
                </a:ext>
              </a:extLst>
            </p:cNvPr>
            <p:cNvCxnSpPr/>
            <p:nvPr/>
          </p:nvCxnSpPr>
          <p:spPr bwMode="auto">
            <a:xfrm flipV="1">
              <a:off x="5239160" y="4638171"/>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5CBD034D-643C-4AEC-B091-B5A238E17814}"/>
                </a:ext>
              </a:extLst>
            </p:cNvPr>
            <p:cNvCxnSpPr/>
            <p:nvPr/>
          </p:nvCxnSpPr>
          <p:spPr bwMode="auto">
            <a:xfrm>
              <a:off x="5267777"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0AA717D6-CBD6-41E7-99BD-ECF24747D31C}"/>
                </a:ext>
              </a:extLst>
            </p:cNvPr>
            <p:cNvCxnSpPr/>
            <p:nvPr/>
          </p:nvCxnSpPr>
          <p:spPr bwMode="auto">
            <a:xfrm flipV="1">
              <a:off x="5556335" y="4635035"/>
              <a:ext cx="0" cy="25403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3665890-52E1-4CAA-A446-962278CCD49C}"/>
                </a:ext>
              </a:extLst>
            </p:cNvPr>
            <p:cNvCxnSpPr/>
            <p:nvPr/>
          </p:nvCxnSpPr>
          <p:spPr bwMode="auto">
            <a:xfrm>
              <a:off x="5584952" y="4600535"/>
              <a:ext cx="3076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FDA92DCA-02F6-43F6-BB2B-EC308865355D}"/>
                </a:ext>
              </a:extLst>
            </p:cNvPr>
            <p:cNvCxnSpPr/>
            <p:nvPr/>
          </p:nvCxnSpPr>
          <p:spPr bwMode="auto">
            <a:xfrm flipV="1">
              <a:off x="5863972" y="4638171"/>
              <a:ext cx="0" cy="25404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080F8527-45A5-4647-9875-435FA591D88D}"/>
                </a:ext>
              </a:extLst>
            </p:cNvPr>
            <p:cNvCxnSpPr/>
            <p:nvPr/>
          </p:nvCxnSpPr>
          <p:spPr bwMode="auto">
            <a:xfrm>
              <a:off x="5892589" y="4848302"/>
              <a:ext cx="30763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36" name="TextBox 12">
            <a:extLst>
              <a:ext uri="{FF2B5EF4-FFF2-40B4-BE49-F238E27FC236}">
                <a16:creationId xmlns:a16="http://schemas.microsoft.com/office/drawing/2014/main" id="{3C9239EE-3BE6-4DA3-A661-4EB00FA61263}"/>
              </a:ext>
            </a:extLst>
          </p:cNvPr>
          <p:cNvSpPr txBox="1">
            <a:spLocks noChangeArrowheads="1"/>
          </p:cNvSpPr>
          <p:nvPr/>
        </p:nvSpPr>
        <p:spPr bwMode="auto">
          <a:xfrm>
            <a:off x="4377674" y="5151439"/>
            <a:ext cx="681300" cy="307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tx</a:t>
            </a:r>
          </a:p>
        </p:txBody>
      </p:sp>
      <p:sp>
        <p:nvSpPr>
          <p:cNvPr id="37" name="TextBox 74">
            <a:extLst>
              <a:ext uri="{FF2B5EF4-FFF2-40B4-BE49-F238E27FC236}">
                <a16:creationId xmlns:a16="http://schemas.microsoft.com/office/drawing/2014/main" id="{5F315B7D-19F9-4E17-9BBD-633A7C95E251}"/>
              </a:ext>
            </a:extLst>
          </p:cNvPr>
          <p:cNvSpPr txBox="1">
            <a:spLocks noChangeArrowheads="1"/>
          </p:cNvSpPr>
          <p:nvPr/>
        </p:nvSpPr>
        <p:spPr bwMode="auto">
          <a:xfrm>
            <a:off x="3338796" y="4899026"/>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tx</a:t>
            </a:r>
          </a:p>
        </p:txBody>
      </p:sp>
      <p:sp>
        <p:nvSpPr>
          <p:cNvPr id="38" name="TextBox 75">
            <a:extLst>
              <a:ext uri="{FF2B5EF4-FFF2-40B4-BE49-F238E27FC236}">
                <a16:creationId xmlns:a16="http://schemas.microsoft.com/office/drawing/2014/main" id="{0CD122FE-4887-4CC1-B40E-D79932468D85}"/>
              </a:ext>
            </a:extLst>
          </p:cNvPr>
          <p:cNvSpPr txBox="1">
            <a:spLocks noChangeArrowheads="1"/>
          </p:cNvSpPr>
          <p:nvPr/>
        </p:nvSpPr>
        <p:spPr bwMode="auto">
          <a:xfrm>
            <a:off x="3323986" y="5397501"/>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rx</a:t>
            </a:r>
          </a:p>
        </p:txBody>
      </p:sp>
      <p:sp>
        <p:nvSpPr>
          <p:cNvPr id="39" name="Rectangle 38">
            <a:extLst>
              <a:ext uri="{FF2B5EF4-FFF2-40B4-BE49-F238E27FC236}">
                <a16:creationId xmlns:a16="http://schemas.microsoft.com/office/drawing/2014/main" id="{373ED778-85D8-410F-B26E-0E29AF1CA375}"/>
              </a:ext>
            </a:extLst>
          </p:cNvPr>
          <p:cNvSpPr/>
          <p:nvPr/>
        </p:nvSpPr>
        <p:spPr bwMode="auto">
          <a:xfrm>
            <a:off x="7515463" y="4813300"/>
            <a:ext cx="1940226" cy="9779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Device 2</a:t>
            </a:r>
          </a:p>
        </p:txBody>
      </p:sp>
      <p:sp>
        <p:nvSpPr>
          <p:cNvPr id="40" name="TextBox 78">
            <a:extLst>
              <a:ext uri="{FF2B5EF4-FFF2-40B4-BE49-F238E27FC236}">
                <a16:creationId xmlns:a16="http://schemas.microsoft.com/office/drawing/2014/main" id="{5A33A210-2244-447C-ABC9-02AA6A46B09C}"/>
              </a:ext>
            </a:extLst>
          </p:cNvPr>
          <p:cNvSpPr txBox="1">
            <a:spLocks noChangeArrowheads="1"/>
          </p:cNvSpPr>
          <p:nvPr/>
        </p:nvSpPr>
        <p:spPr bwMode="auto">
          <a:xfrm>
            <a:off x="7479496" y="4899026"/>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rx</a:t>
            </a:r>
          </a:p>
        </p:txBody>
      </p:sp>
      <p:sp>
        <p:nvSpPr>
          <p:cNvPr id="41" name="TextBox 79">
            <a:extLst>
              <a:ext uri="{FF2B5EF4-FFF2-40B4-BE49-F238E27FC236}">
                <a16:creationId xmlns:a16="http://schemas.microsoft.com/office/drawing/2014/main" id="{3F7162AB-58C7-4E31-9089-CCEC73D2A471}"/>
              </a:ext>
            </a:extLst>
          </p:cNvPr>
          <p:cNvSpPr txBox="1">
            <a:spLocks noChangeArrowheads="1"/>
          </p:cNvSpPr>
          <p:nvPr/>
        </p:nvSpPr>
        <p:spPr bwMode="auto">
          <a:xfrm>
            <a:off x="7464684" y="5397501"/>
            <a:ext cx="6813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tx</a:t>
            </a:r>
          </a:p>
        </p:txBody>
      </p:sp>
    </p:spTree>
    <p:extLst>
      <p:ext uri="{BB962C8B-B14F-4D97-AF65-F5344CB8AC3E}">
        <p14:creationId xmlns:p14="http://schemas.microsoft.com/office/powerpoint/2010/main" val="2320138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UART Protocol</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Data transfer starts with a starting bit by driving logic to low for one clock cycle.</a:t>
            </a:r>
          </a:p>
          <a:p>
            <a:r>
              <a:rPr lang="en-IN" altLang="en-US" dirty="0">
                <a:ea typeface="ＭＳ Ｐゴシック" panose="020B0600070205080204" pitchFamily="34" charset="-128"/>
              </a:rPr>
              <a:t>In the next eight clock cycles, eight bits are sent sequentially from the transmitter.</a:t>
            </a:r>
          </a:p>
          <a:p>
            <a:r>
              <a:rPr lang="en-IN" altLang="en-US" dirty="0">
                <a:ea typeface="ＭＳ Ｐゴシック" panose="020B0600070205080204" pitchFamily="34" charset="-128"/>
              </a:rPr>
              <a:t>Optionally, one parity bit can be added to improve transfer reliability.</a:t>
            </a:r>
          </a:p>
          <a:p>
            <a:r>
              <a:rPr lang="en-IN" altLang="en-US" dirty="0">
                <a:ea typeface="ＭＳ Ｐゴシック" panose="020B0600070205080204" pitchFamily="34" charset="-128"/>
              </a:rPr>
              <a:t>In the end, the data wire is pulled up high to indicate completion of the transfer.</a:t>
            </a:r>
            <a:endParaRPr lang="en-US" altLang="en-US" dirty="0">
              <a:ea typeface="ＭＳ Ｐゴシック" panose="020B0600070205080204" pitchFamily="34" charset="-128"/>
            </a:endParaRPr>
          </a:p>
        </p:txBody>
      </p:sp>
      <p:grpSp>
        <p:nvGrpSpPr>
          <p:cNvPr id="5" name="Group 100">
            <a:extLst>
              <a:ext uri="{FF2B5EF4-FFF2-40B4-BE49-F238E27FC236}">
                <a16:creationId xmlns:a16="http://schemas.microsoft.com/office/drawing/2014/main" id="{D4E09D19-63E9-4FB3-8970-396B824CC7FF}"/>
              </a:ext>
            </a:extLst>
          </p:cNvPr>
          <p:cNvGrpSpPr>
            <a:grpSpLocks/>
          </p:cNvGrpSpPr>
          <p:nvPr/>
        </p:nvGrpSpPr>
        <p:grpSpPr bwMode="auto">
          <a:xfrm>
            <a:off x="1007140" y="3962403"/>
            <a:ext cx="10043893" cy="354113"/>
            <a:chOff x="865462" y="2956260"/>
            <a:chExt cx="7535588" cy="354330"/>
          </a:xfrm>
          <a:effectLst>
            <a:outerShdw blurRad="50800" dist="38100" dir="2700000" algn="tl" rotWithShape="0">
              <a:prstClr val="black">
                <a:alpha val="40000"/>
              </a:prstClr>
            </a:outerShdw>
          </a:effectLst>
        </p:grpSpPr>
        <p:grpSp>
          <p:nvGrpSpPr>
            <p:cNvPr id="6" name="Group 4">
              <a:extLst>
                <a:ext uri="{FF2B5EF4-FFF2-40B4-BE49-F238E27FC236}">
                  <a16:creationId xmlns:a16="http://schemas.microsoft.com/office/drawing/2014/main" id="{48CDBBD6-4823-4912-B328-C19D91EB1809}"/>
                </a:ext>
              </a:extLst>
            </p:cNvPr>
            <p:cNvGrpSpPr>
              <a:grpSpLocks/>
            </p:cNvGrpSpPr>
            <p:nvPr/>
          </p:nvGrpSpPr>
          <p:grpSpPr bwMode="auto">
            <a:xfrm>
              <a:off x="2111173" y="2956261"/>
              <a:ext cx="639233" cy="354329"/>
              <a:chOff x="1877152" y="4791247"/>
              <a:chExt cx="623208" cy="214429"/>
            </a:xfrm>
          </p:grpSpPr>
          <p:sp>
            <p:nvSpPr>
              <p:cNvPr id="92" name="Rectangle 91">
                <a:extLst>
                  <a:ext uri="{FF2B5EF4-FFF2-40B4-BE49-F238E27FC236}">
                    <a16:creationId xmlns:a16="http://schemas.microsoft.com/office/drawing/2014/main" id="{B0563D52-6D06-42CD-8EF0-FC7BC0ADC7D4}"/>
                  </a:ext>
                </a:extLst>
              </p:cNvPr>
              <p:cNvSpPr/>
              <p:nvPr/>
            </p:nvSpPr>
            <p:spPr bwMode="auto">
              <a:xfrm>
                <a:off x="1910073" y="4791246"/>
                <a:ext cx="557153"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93" name="Isosceles Triangle 92">
                <a:extLst>
                  <a:ext uri="{FF2B5EF4-FFF2-40B4-BE49-F238E27FC236}">
                    <a16:creationId xmlns:a16="http://schemas.microsoft.com/office/drawing/2014/main" id="{2E9F5BB4-8285-4467-9877-878E0FF96440}"/>
                  </a:ext>
                </a:extLst>
              </p:cNvPr>
              <p:cNvSpPr/>
              <p:nvPr/>
            </p:nvSpPr>
            <p:spPr bwMode="auto">
              <a:xfrm rot="16200000">
                <a:off x="1786639" y="4882181"/>
                <a:ext cx="214369" cy="32500"/>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94" name="Isosceles Triangle 93">
                <a:extLst>
                  <a:ext uri="{FF2B5EF4-FFF2-40B4-BE49-F238E27FC236}">
                    <a16:creationId xmlns:a16="http://schemas.microsoft.com/office/drawing/2014/main" id="{BB297C80-E185-47D5-883C-C788D8F5A74E}"/>
                  </a:ext>
                </a:extLst>
              </p:cNvPr>
              <p:cNvSpPr/>
              <p:nvPr/>
            </p:nvSpPr>
            <p:spPr bwMode="auto">
              <a:xfrm rot="5400000">
                <a:off x="2376292" y="4882181"/>
                <a:ext cx="214369" cy="3250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95" name="Straight Connector 94">
                <a:extLst>
                  <a:ext uri="{FF2B5EF4-FFF2-40B4-BE49-F238E27FC236}">
                    <a16:creationId xmlns:a16="http://schemas.microsoft.com/office/drawing/2014/main" id="{97D6F66F-BC86-420F-B0AD-5E19599BD14F}"/>
                  </a:ext>
                </a:extLst>
              </p:cNvPr>
              <p:cNvCxnSpPr>
                <a:stCxn id="93" idx="4"/>
              </p:cNvCxnSpPr>
              <p:nvPr/>
            </p:nvCxnSpPr>
            <p:spPr bwMode="auto">
              <a:xfrm flipH="1">
                <a:off x="1877573" y="4791246"/>
                <a:ext cx="32500"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4B0D4334-DCA0-44E1-9221-BC50A5BEB9F0}"/>
                  </a:ext>
                </a:extLst>
              </p:cNvPr>
              <p:cNvCxnSpPr>
                <a:stCxn id="93" idx="0"/>
                <a:endCxn id="93" idx="2"/>
              </p:cNvCxnSpPr>
              <p:nvPr/>
            </p:nvCxnSpPr>
            <p:spPr bwMode="auto">
              <a:xfrm>
                <a:off x="1877573" y="4898911"/>
                <a:ext cx="32500"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B15C78EE-5F68-4AB6-885F-3FBA47E538AC}"/>
                  </a:ext>
                </a:extLst>
              </p:cNvPr>
              <p:cNvCxnSpPr>
                <a:stCxn id="94" idx="2"/>
              </p:cNvCxnSpPr>
              <p:nvPr/>
            </p:nvCxnSpPr>
            <p:spPr bwMode="auto">
              <a:xfrm>
                <a:off x="2467226" y="4791246"/>
                <a:ext cx="32501"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9542ECD3-93EF-44C9-AB92-7640B891293B}"/>
                  </a:ext>
                </a:extLst>
              </p:cNvPr>
              <p:cNvCxnSpPr>
                <a:endCxn id="94" idx="4"/>
              </p:cNvCxnSpPr>
              <p:nvPr/>
            </p:nvCxnSpPr>
            <p:spPr bwMode="auto">
              <a:xfrm flipH="1">
                <a:off x="2467226" y="4898911"/>
                <a:ext cx="32501"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EDB294B9-6D51-4C41-AC3F-1B8DB7ACD60B}"/>
                  </a:ext>
                </a:extLst>
              </p:cNvPr>
              <p:cNvCxnSpPr>
                <a:stCxn id="93" idx="4"/>
                <a:endCxn id="94" idx="2"/>
              </p:cNvCxnSpPr>
              <p:nvPr/>
            </p:nvCxnSpPr>
            <p:spPr bwMode="auto">
              <a:xfrm>
                <a:off x="1910073" y="4791246"/>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id="{3BEE5CB1-1998-4DCA-9039-9C5651AB5C7A}"/>
                  </a:ext>
                </a:extLst>
              </p:cNvPr>
              <p:cNvCxnSpPr>
                <a:stCxn id="93" idx="2"/>
              </p:cNvCxnSpPr>
              <p:nvPr/>
            </p:nvCxnSpPr>
            <p:spPr bwMode="auto">
              <a:xfrm>
                <a:off x="1910073" y="5005615"/>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7" name="Straight Connector 6">
              <a:extLst>
                <a:ext uri="{FF2B5EF4-FFF2-40B4-BE49-F238E27FC236}">
                  <a16:creationId xmlns:a16="http://schemas.microsoft.com/office/drawing/2014/main" id="{0CFFD596-8FA0-42F2-9634-D73ACA7ABD64}"/>
                </a:ext>
              </a:extLst>
            </p:cNvPr>
            <p:cNvCxnSpPr/>
            <p:nvPr/>
          </p:nvCxnSpPr>
          <p:spPr bwMode="auto">
            <a:xfrm flipH="1">
              <a:off x="2075093" y="3134169"/>
              <a:ext cx="33337" cy="176321"/>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sp>
          <p:nvSpPr>
            <p:cNvPr id="8" name="Rectangle 7">
              <a:extLst>
                <a:ext uri="{FF2B5EF4-FFF2-40B4-BE49-F238E27FC236}">
                  <a16:creationId xmlns:a16="http://schemas.microsoft.com/office/drawing/2014/main" id="{B69A342E-D3D2-4C13-9F01-CFFE124F2C97}"/>
                </a:ext>
              </a:extLst>
            </p:cNvPr>
            <p:cNvSpPr/>
            <p:nvPr/>
          </p:nvSpPr>
          <p:spPr bwMode="auto">
            <a:xfrm>
              <a:off x="6619940" y="2956260"/>
              <a:ext cx="571479" cy="354230"/>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9" name="Isosceles Triangle 8">
              <a:extLst>
                <a:ext uri="{FF2B5EF4-FFF2-40B4-BE49-F238E27FC236}">
                  <a16:creationId xmlns:a16="http://schemas.microsoft.com/office/drawing/2014/main" id="{025A3CF4-6EB9-42BF-A331-416B7A24B8D6}"/>
                </a:ext>
              </a:extLst>
            </p:cNvPr>
            <p:cNvSpPr/>
            <p:nvPr/>
          </p:nvSpPr>
          <p:spPr bwMode="auto">
            <a:xfrm rot="16200000">
              <a:off x="6425363" y="3115913"/>
              <a:ext cx="354230" cy="3492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0" name="Isosceles Triangle 9">
              <a:extLst>
                <a:ext uri="{FF2B5EF4-FFF2-40B4-BE49-F238E27FC236}">
                  <a16:creationId xmlns:a16="http://schemas.microsoft.com/office/drawing/2014/main" id="{4204DC51-7B22-4507-98C6-A9035D664DD9}"/>
                </a:ext>
              </a:extLst>
            </p:cNvPr>
            <p:cNvSpPr/>
            <p:nvPr/>
          </p:nvSpPr>
          <p:spPr bwMode="auto">
            <a:xfrm rot="5400000">
              <a:off x="7030972" y="3116707"/>
              <a:ext cx="354230" cy="3333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1" name="Straight Connector 10">
              <a:extLst>
                <a:ext uri="{FF2B5EF4-FFF2-40B4-BE49-F238E27FC236}">
                  <a16:creationId xmlns:a16="http://schemas.microsoft.com/office/drawing/2014/main" id="{79246FDE-B3D0-41A4-839D-6E1CB875AFBB}"/>
                </a:ext>
              </a:extLst>
            </p:cNvPr>
            <p:cNvCxnSpPr>
              <a:stCxn id="9" idx="4"/>
            </p:cNvCxnSpPr>
            <p:nvPr/>
          </p:nvCxnSpPr>
          <p:spPr bwMode="auto">
            <a:xfrm flipH="1">
              <a:off x="6585016" y="2956260"/>
              <a:ext cx="34924" cy="177909"/>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2451A7EC-74C1-4A03-8A73-12CACD3588A0}"/>
                </a:ext>
              </a:extLst>
            </p:cNvPr>
            <p:cNvCxnSpPr>
              <a:stCxn id="9" idx="0"/>
              <a:endCxn id="9" idx="2"/>
            </p:cNvCxnSpPr>
            <p:nvPr/>
          </p:nvCxnSpPr>
          <p:spPr bwMode="auto">
            <a:xfrm>
              <a:off x="6585016" y="3134169"/>
              <a:ext cx="34924" cy="176321"/>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B7ECE8A4-539D-45FF-B17F-5BCA9EAF1720}"/>
                </a:ext>
              </a:extLst>
            </p:cNvPr>
            <p:cNvCxnSpPr>
              <a:stCxn id="10" idx="2"/>
            </p:cNvCxnSpPr>
            <p:nvPr/>
          </p:nvCxnSpPr>
          <p:spPr bwMode="auto">
            <a:xfrm>
              <a:off x="7191419" y="2956260"/>
              <a:ext cx="33336" cy="177909"/>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B0022469-C6F7-470F-A793-BBD2E754B9FE}"/>
                </a:ext>
              </a:extLst>
            </p:cNvPr>
            <p:cNvCxnSpPr>
              <a:endCxn id="10" idx="4"/>
            </p:cNvCxnSpPr>
            <p:nvPr/>
          </p:nvCxnSpPr>
          <p:spPr bwMode="auto">
            <a:xfrm flipH="1">
              <a:off x="7191419" y="2956260"/>
              <a:ext cx="68260" cy="35423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8762FB15-6A4F-42C2-AE48-44E6812CB0FE}"/>
                </a:ext>
              </a:extLst>
            </p:cNvPr>
            <p:cNvCxnSpPr>
              <a:stCxn id="9" idx="4"/>
              <a:endCxn id="10" idx="2"/>
            </p:cNvCxnSpPr>
            <p:nvPr/>
          </p:nvCxnSpPr>
          <p:spPr bwMode="auto">
            <a:xfrm>
              <a:off x="6619940" y="295626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B377A201-8B11-4B1A-B5FF-531801D2F22F}"/>
                </a:ext>
              </a:extLst>
            </p:cNvPr>
            <p:cNvCxnSpPr>
              <a:stCxn id="9" idx="2"/>
            </p:cNvCxnSpPr>
            <p:nvPr/>
          </p:nvCxnSpPr>
          <p:spPr bwMode="auto">
            <a:xfrm>
              <a:off x="6619940" y="331049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0A735EF6-4FAD-444B-B2FD-96797774F891}"/>
                </a:ext>
              </a:extLst>
            </p:cNvPr>
            <p:cNvCxnSpPr/>
            <p:nvPr/>
          </p:nvCxnSpPr>
          <p:spPr bwMode="auto">
            <a:xfrm>
              <a:off x="1503614" y="331049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31DEEB40-8336-4B69-AFF6-725D3449F87D}"/>
                </a:ext>
              </a:extLst>
            </p:cNvPr>
            <p:cNvCxnSpPr/>
            <p:nvPr/>
          </p:nvCxnSpPr>
          <p:spPr bwMode="auto">
            <a:xfrm>
              <a:off x="1435354" y="2956260"/>
              <a:ext cx="68260" cy="35423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DD76E0A5-2CB3-4332-9396-0E80128CD8AF}"/>
                </a:ext>
              </a:extLst>
            </p:cNvPr>
            <p:cNvCxnSpPr/>
            <p:nvPr/>
          </p:nvCxnSpPr>
          <p:spPr bwMode="auto">
            <a:xfrm>
              <a:off x="865462" y="295626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B601EBA-E081-4601-A55F-E034545B1011}"/>
                </a:ext>
              </a:extLst>
            </p:cNvPr>
            <p:cNvCxnSpPr/>
            <p:nvPr/>
          </p:nvCxnSpPr>
          <p:spPr bwMode="auto">
            <a:xfrm>
              <a:off x="7259679" y="2956260"/>
              <a:ext cx="569892"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nvGrpSpPr>
            <p:cNvPr id="21" name="Group 19">
              <a:extLst>
                <a:ext uri="{FF2B5EF4-FFF2-40B4-BE49-F238E27FC236}">
                  <a16:creationId xmlns:a16="http://schemas.microsoft.com/office/drawing/2014/main" id="{E70D1835-0167-40EA-907A-86C5CDA1DAA4}"/>
                </a:ext>
              </a:extLst>
            </p:cNvPr>
            <p:cNvGrpSpPr>
              <a:grpSpLocks/>
            </p:cNvGrpSpPr>
            <p:nvPr/>
          </p:nvGrpSpPr>
          <p:grpSpPr bwMode="auto">
            <a:xfrm>
              <a:off x="2750405" y="2956261"/>
              <a:ext cx="639233" cy="354329"/>
              <a:chOff x="1877152" y="4791247"/>
              <a:chExt cx="623208" cy="214429"/>
            </a:xfrm>
          </p:grpSpPr>
          <p:sp>
            <p:nvSpPr>
              <p:cNvPr id="83" name="Rectangle 82">
                <a:extLst>
                  <a:ext uri="{FF2B5EF4-FFF2-40B4-BE49-F238E27FC236}">
                    <a16:creationId xmlns:a16="http://schemas.microsoft.com/office/drawing/2014/main" id="{51404396-513C-444E-90C2-EF6E9F8DC524}"/>
                  </a:ext>
                </a:extLst>
              </p:cNvPr>
              <p:cNvSpPr/>
              <p:nvPr/>
            </p:nvSpPr>
            <p:spPr bwMode="auto">
              <a:xfrm>
                <a:off x="1910568" y="4791246"/>
                <a:ext cx="555605"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84" name="Isosceles Triangle 83">
                <a:extLst>
                  <a:ext uri="{FF2B5EF4-FFF2-40B4-BE49-F238E27FC236}">
                    <a16:creationId xmlns:a16="http://schemas.microsoft.com/office/drawing/2014/main" id="{EBF9DD20-8E32-41C6-AC08-A2F9DDB3B058}"/>
                  </a:ext>
                </a:extLst>
              </p:cNvPr>
              <p:cNvSpPr/>
              <p:nvPr/>
            </p:nvSpPr>
            <p:spPr bwMode="auto">
              <a:xfrm rot="16200000">
                <a:off x="1786359"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85" name="Isosceles Triangle 84">
                <a:extLst>
                  <a:ext uri="{FF2B5EF4-FFF2-40B4-BE49-F238E27FC236}">
                    <a16:creationId xmlns:a16="http://schemas.microsoft.com/office/drawing/2014/main" id="{C4E2635B-DD5B-49B5-BD9F-DE824C01F26A}"/>
                  </a:ext>
                </a:extLst>
              </p:cNvPr>
              <p:cNvSpPr/>
              <p:nvPr/>
            </p:nvSpPr>
            <p:spPr bwMode="auto">
              <a:xfrm rot="5400000">
                <a:off x="2376012"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86" name="Straight Connector 85">
                <a:extLst>
                  <a:ext uri="{FF2B5EF4-FFF2-40B4-BE49-F238E27FC236}">
                    <a16:creationId xmlns:a16="http://schemas.microsoft.com/office/drawing/2014/main" id="{59C5DF94-B33F-4B71-BCE5-332A653BFEE3}"/>
                  </a:ext>
                </a:extLst>
              </p:cNvPr>
              <p:cNvCxnSpPr>
                <a:stCxn id="84" idx="4"/>
              </p:cNvCxnSpPr>
              <p:nvPr/>
            </p:nvCxnSpPr>
            <p:spPr bwMode="auto">
              <a:xfrm flipH="1">
                <a:off x="1876519"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1E735B81-538F-4E1B-BB3F-37C59B34E300}"/>
                  </a:ext>
                </a:extLst>
              </p:cNvPr>
              <p:cNvCxnSpPr>
                <a:stCxn id="84" idx="0"/>
                <a:endCxn id="84" idx="2"/>
              </p:cNvCxnSpPr>
              <p:nvPr/>
            </p:nvCxnSpPr>
            <p:spPr bwMode="auto">
              <a:xfrm>
                <a:off x="1876519"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BE48333E-1D42-439B-94DC-9A026CC801AC}"/>
                  </a:ext>
                </a:extLst>
              </p:cNvPr>
              <p:cNvCxnSpPr>
                <a:stCxn id="85" idx="2"/>
              </p:cNvCxnSpPr>
              <p:nvPr/>
            </p:nvCxnSpPr>
            <p:spPr bwMode="auto">
              <a:xfrm>
                <a:off x="2466172"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0F9CCBA7-EBB2-4540-A991-B0C7012C664D}"/>
                  </a:ext>
                </a:extLst>
              </p:cNvPr>
              <p:cNvCxnSpPr>
                <a:endCxn id="85" idx="4"/>
              </p:cNvCxnSpPr>
              <p:nvPr/>
            </p:nvCxnSpPr>
            <p:spPr bwMode="auto">
              <a:xfrm flipH="1">
                <a:off x="2466172"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E48CED9C-E5A2-4527-8DCE-2D56517C7138}"/>
                  </a:ext>
                </a:extLst>
              </p:cNvPr>
              <p:cNvCxnSpPr>
                <a:stCxn id="84" idx="4"/>
                <a:endCxn id="85" idx="2"/>
              </p:cNvCxnSpPr>
              <p:nvPr/>
            </p:nvCxnSpPr>
            <p:spPr bwMode="auto">
              <a:xfrm>
                <a:off x="1910568" y="4791246"/>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C21293A-C086-4C47-945F-509D10B6FB4E}"/>
                  </a:ext>
                </a:extLst>
              </p:cNvPr>
              <p:cNvCxnSpPr>
                <a:stCxn id="84" idx="2"/>
              </p:cNvCxnSpPr>
              <p:nvPr/>
            </p:nvCxnSpPr>
            <p:spPr bwMode="auto">
              <a:xfrm>
                <a:off x="1910568" y="5005615"/>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2" name="Group 20">
              <a:extLst>
                <a:ext uri="{FF2B5EF4-FFF2-40B4-BE49-F238E27FC236}">
                  <a16:creationId xmlns:a16="http://schemas.microsoft.com/office/drawing/2014/main" id="{A3A958CB-B124-4CEE-A9DC-B8695DBDB600}"/>
                </a:ext>
              </a:extLst>
            </p:cNvPr>
            <p:cNvGrpSpPr>
              <a:grpSpLocks/>
            </p:cNvGrpSpPr>
            <p:nvPr/>
          </p:nvGrpSpPr>
          <p:grpSpPr bwMode="auto">
            <a:xfrm>
              <a:off x="3389638" y="2956261"/>
              <a:ext cx="639233" cy="354329"/>
              <a:chOff x="1877152" y="4791247"/>
              <a:chExt cx="623208" cy="214429"/>
            </a:xfrm>
          </p:grpSpPr>
          <p:sp>
            <p:nvSpPr>
              <p:cNvPr id="74" name="Rectangle 73">
                <a:extLst>
                  <a:ext uri="{FF2B5EF4-FFF2-40B4-BE49-F238E27FC236}">
                    <a16:creationId xmlns:a16="http://schemas.microsoft.com/office/drawing/2014/main" id="{0959ED3B-C6FB-4DC5-AA0A-D1BFA1E3809B}"/>
                  </a:ext>
                </a:extLst>
              </p:cNvPr>
              <p:cNvSpPr/>
              <p:nvPr/>
            </p:nvSpPr>
            <p:spPr bwMode="auto">
              <a:xfrm>
                <a:off x="1911061" y="4791246"/>
                <a:ext cx="555606"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75" name="Isosceles Triangle 74">
                <a:extLst>
                  <a:ext uri="{FF2B5EF4-FFF2-40B4-BE49-F238E27FC236}">
                    <a16:creationId xmlns:a16="http://schemas.microsoft.com/office/drawing/2014/main" id="{378B9994-D85A-4BBD-BE55-02D29681CEB8}"/>
                  </a:ext>
                </a:extLst>
              </p:cNvPr>
              <p:cNvSpPr/>
              <p:nvPr/>
            </p:nvSpPr>
            <p:spPr bwMode="auto">
              <a:xfrm rot="16200000">
                <a:off x="1786852"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76" name="Isosceles Triangle 75">
                <a:extLst>
                  <a:ext uri="{FF2B5EF4-FFF2-40B4-BE49-F238E27FC236}">
                    <a16:creationId xmlns:a16="http://schemas.microsoft.com/office/drawing/2014/main" id="{93440E57-00BF-4D92-9333-37263C1884A8}"/>
                  </a:ext>
                </a:extLst>
              </p:cNvPr>
              <p:cNvSpPr/>
              <p:nvPr/>
            </p:nvSpPr>
            <p:spPr bwMode="auto">
              <a:xfrm rot="5400000">
                <a:off x="2376506"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77" name="Straight Connector 76">
                <a:extLst>
                  <a:ext uri="{FF2B5EF4-FFF2-40B4-BE49-F238E27FC236}">
                    <a16:creationId xmlns:a16="http://schemas.microsoft.com/office/drawing/2014/main" id="{DE6D18C4-B740-4D23-A904-02BF9F42565A}"/>
                  </a:ext>
                </a:extLst>
              </p:cNvPr>
              <p:cNvCxnSpPr>
                <a:stCxn id="75" idx="4"/>
              </p:cNvCxnSpPr>
              <p:nvPr/>
            </p:nvCxnSpPr>
            <p:spPr bwMode="auto">
              <a:xfrm flipH="1">
                <a:off x="1877013"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D64778E4-4444-4153-B4DB-FD8CD855550D}"/>
                  </a:ext>
                </a:extLst>
              </p:cNvPr>
              <p:cNvCxnSpPr>
                <a:stCxn id="75" idx="0"/>
                <a:endCxn id="75" idx="2"/>
              </p:cNvCxnSpPr>
              <p:nvPr/>
            </p:nvCxnSpPr>
            <p:spPr bwMode="auto">
              <a:xfrm>
                <a:off x="1877013"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0D3D3294-37F9-49E3-872E-CADBA95FBE3C}"/>
                  </a:ext>
                </a:extLst>
              </p:cNvPr>
              <p:cNvCxnSpPr>
                <a:stCxn id="76" idx="2"/>
              </p:cNvCxnSpPr>
              <p:nvPr/>
            </p:nvCxnSpPr>
            <p:spPr bwMode="auto">
              <a:xfrm>
                <a:off x="2466667"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9A41E5D0-D270-4E02-B28D-195DD801D88C}"/>
                  </a:ext>
                </a:extLst>
              </p:cNvPr>
              <p:cNvCxnSpPr>
                <a:endCxn id="76" idx="4"/>
              </p:cNvCxnSpPr>
              <p:nvPr/>
            </p:nvCxnSpPr>
            <p:spPr bwMode="auto">
              <a:xfrm flipH="1">
                <a:off x="2466667"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C6FBF2E9-761C-456B-B338-9205AED5A89F}"/>
                  </a:ext>
                </a:extLst>
              </p:cNvPr>
              <p:cNvCxnSpPr>
                <a:stCxn id="75" idx="4"/>
                <a:endCxn id="76" idx="2"/>
              </p:cNvCxnSpPr>
              <p:nvPr/>
            </p:nvCxnSpPr>
            <p:spPr bwMode="auto">
              <a:xfrm>
                <a:off x="1911061" y="4791246"/>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4BEFA889-D6BB-4334-B26C-2F6418ADDB94}"/>
                  </a:ext>
                </a:extLst>
              </p:cNvPr>
              <p:cNvCxnSpPr>
                <a:stCxn id="75" idx="2"/>
              </p:cNvCxnSpPr>
              <p:nvPr/>
            </p:nvCxnSpPr>
            <p:spPr bwMode="auto">
              <a:xfrm>
                <a:off x="1911061" y="5005615"/>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3" name="Group 21">
              <a:extLst>
                <a:ext uri="{FF2B5EF4-FFF2-40B4-BE49-F238E27FC236}">
                  <a16:creationId xmlns:a16="http://schemas.microsoft.com/office/drawing/2014/main" id="{2C96B6D4-63F4-41AF-88C6-F0ED9FD848D0}"/>
                </a:ext>
              </a:extLst>
            </p:cNvPr>
            <p:cNvGrpSpPr>
              <a:grpSpLocks/>
            </p:cNvGrpSpPr>
            <p:nvPr/>
          </p:nvGrpSpPr>
          <p:grpSpPr bwMode="auto">
            <a:xfrm>
              <a:off x="4028871" y="2956261"/>
              <a:ext cx="639233" cy="354329"/>
              <a:chOff x="1877152" y="4791247"/>
              <a:chExt cx="623208" cy="214429"/>
            </a:xfrm>
          </p:grpSpPr>
          <p:sp>
            <p:nvSpPr>
              <p:cNvPr id="65" name="Rectangle 64">
                <a:extLst>
                  <a:ext uri="{FF2B5EF4-FFF2-40B4-BE49-F238E27FC236}">
                    <a16:creationId xmlns:a16="http://schemas.microsoft.com/office/drawing/2014/main" id="{71AEC6D5-2038-4DD7-9615-865E17EF979E}"/>
                  </a:ext>
                </a:extLst>
              </p:cNvPr>
              <p:cNvSpPr/>
              <p:nvPr/>
            </p:nvSpPr>
            <p:spPr bwMode="auto">
              <a:xfrm>
                <a:off x="1910007" y="4791246"/>
                <a:ext cx="557153"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66" name="Isosceles Triangle 65">
                <a:extLst>
                  <a:ext uri="{FF2B5EF4-FFF2-40B4-BE49-F238E27FC236}">
                    <a16:creationId xmlns:a16="http://schemas.microsoft.com/office/drawing/2014/main" id="{ED79833D-5355-441E-B7C6-187432EAB992}"/>
                  </a:ext>
                </a:extLst>
              </p:cNvPr>
              <p:cNvSpPr/>
              <p:nvPr/>
            </p:nvSpPr>
            <p:spPr bwMode="auto">
              <a:xfrm rot="16200000">
                <a:off x="1786572" y="4882181"/>
                <a:ext cx="214369" cy="32500"/>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67" name="Isosceles Triangle 66">
                <a:extLst>
                  <a:ext uri="{FF2B5EF4-FFF2-40B4-BE49-F238E27FC236}">
                    <a16:creationId xmlns:a16="http://schemas.microsoft.com/office/drawing/2014/main" id="{C3DA7C4F-A8DF-417A-9111-FB444484F451}"/>
                  </a:ext>
                </a:extLst>
              </p:cNvPr>
              <p:cNvSpPr/>
              <p:nvPr/>
            </p:nvSpPr>
            <p:spPr bwMode="auto">
              <a:xfrm rot="5400000">
                <a:off x="2376225" y="4882181"/>
                <a:ext cx="214369" cy="3250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68" name="Straight Connector 67">
                <a:extLst>
                  <a:ext uri="{FF2B5EF4-FFF2-40B4-BE49-F238E27FC236}">
                    <a16:creationId xmlns:a16="http://schemas.microsoft.com/office/drawing/2014/main" id="{0B9EFDB2-F40B-4A60-A300-F3EC565C98C3}"/>
                  </a:ext>
                </a:extLst>
              </p:cNvPr>
              <p:cNvCxnSpPr>
                <a:stCxn id="66" idx="4"/>
              </p:cNvCxnSpPr>
              <p:nvPr/>
            </p:nvCxnSpPr>
            <p:spPr bwMode="auto">
              <a:xfrm flipH="1">
                <a:off x="1877507" y="4791246"/>
                <a:ext cx="32500"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56B9D58F-85BA-465D-B1C5-996BF4FCB232}"/>
                  </a:ext>
                </a:extLst>
              </p:cNvPr>
              <p:cNvCxnSpPr>
                <a:stCxn id="66" idx="0"/>
                <a:endCxn id="66" idx="2"/>
              </p:cNvCxnSpPr>
              <p:nvPr/>
            </p:nvCxnSpPr>
            <p:spPr bwMode="auto">
              <a:xfrm>
                <a:off x="1877507" y="4898911"/>
                <a:ext cx="32500"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4A3C37A4-A633-4680-BE19-4516372129FA}"/>
                  </a:ext>
                </a:extLst>
              </p:cNvPr>
              <p:cNvCxnSpPr>
                <a:stCxn id="67" idx="2"/>
              </p:cNvCxnSpPr>
              <p:nvPr/>
            </p:nvCxnSpPr>
            <p:spPr bwMode="auto">
              <a:xfrm>
                <a:off x="2467160" y="4791246"/>
                <a:ext cx="32501"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E1D29A2B-6609-4ABB-B13E-183DD0DA30A6}"/>
                  </a:ext>
                </a:extLst>
              </p:cNvPr>
              <p:cNvCxnSpPr>
                <a:endCxn id="67" idx="4"/>
              </p:cNvCxnSpPr>
              <p:nvPr/>
            </p:nvCxnSpPr>
            <p:spPr bwMode="auto">
              <a:xfrm flipH="1">
                <a:off x="2467160" y="4898911"/>
                <a:ext cx="32501"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A2FA6D0F-A664-4A59-8CD6-A9C6B94DF1B4}"/>
                  </a:ext>
                </a:extLst>
              </p:cNvPr>
              <p:cNvCxnSpPr>
                <a:stCxn id="66" idx="4"/>
                <a:endCxn id="67" idx="2"/>
              </p:cNvCxnSpPr>
              <p:nvPr/>
            </p:nvCxnSpPr>
            <p:spPr bwMode="auto">
              <a:xfrm>
                <a:off x="1910007" y="4791246"/>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2BEA5659-83A8-422B-B821-A0CE50F9EB71}"/>
                  </a:ext>
                </a:extLst>
              </p:cNvPr>
              <p:cNvCxnSpPr>
                <a:stCxn id="66" idx="2"/>
              </p:cNvCxnSpPr>
              <p:nvPr/>
            </p:nvCxnSpPr>
            <p:spPr bwMode="auto">
              <a:xfrm>
                <a:off x="1910007" y="5005615"/>
                <a:ext cx="557153"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4" name="Group 22">
              <a:extLst>
                <a:ext uri="{FF2B5EF4-FFF2-40B4-BE49-F238E27FC236}">
                  <a16:creationId xmlns:a16="http://schemas.microsoft.com/office/drawing/2014/main" id="{2F40CD78-506A-431A-8187-B6C4B583E43D}"/>
                </a:ext>
              </a:extLst>
            </p:cNvPr>
            <p:cNvGrpSpPr>
              <a:grpSpLocks/>
            </p:cNvGrpSpPr>
            <p:nvPr/>
          </p:nvGrpSpPr>
          <p:grpSpPr bwMode="auto">
            <a:xfrm>
              <a:off x="4668103" y="2956261"/>
              <a:ext cx="639233" cy="354329"/>
              <a:chOff x="1877152" y="4791247"/>
              <a:chExt cx="623208" cy="214429"/>
            </a:xfrm>
          </p:grpSpPr>
          <p:sp>
            <p:nvSpPr>
              <p:cNvPr id="56" name="Rectangle 55">
                <a:extLst>
                  <a:ext uri="{FF2B5EF4-FFF2-40B4-BE49-F238E27FC236}">
                    <a16:creationId xmlns:a16="http://schemas.microsoft.com/office/drawing/2014/main" id="{6CA16767-B608-44F0-A85C-8B593A2C1722}"/>
                  </a:ext>
                </a:extLst>
              </p:cNvPr>
              <p:cNvSpPr/>
              <p:nvPr/>
            </p:nvSpPr>
            <p:spPr bwMode="auto">
              <a:xfrm>
                <a:off x="1910501" y="4791246"/>
                <a:ext cx="555605"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57" name="Isosceles Triangle 56">
                <a:extLst>
                  <a:ext uri="{FF2B5EF4-FFF2-40B4-BE49-F238E27FC236}">
                    <a16:creationId xmlns:a16="http://schemas.microsoft.com/office/drawing/2014/main" id="{A83B18AB-209D-40A0-BC4F-106ACABD1856}"/>
                  </a:ext>
                </a:extLst>
              </p:cNvPr>
              <p:cNvSpPr/>
              <p:nvPr/>
            </p:nvSpPr>
            <p:spPr bwMode="auto">
              <a:xfrm rot="16200000">
                <a:off x="1786293"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58" name="Isosceles Triangle 57">
                <a:extLst>
                  <a:ext uri="{FF2B5EF4-FFF2-40B4-BE49-F238E27FC236}">
                    <a16:creationId xmlns:a16="http://schemas.microsoft.com/office/drawing/2014/main" id="{B01B2DD2-7048-47AE-ACE9-B4B8CEF715E4}"/>
                  </a:ext>
                </a:extLst>
              </p:cNvPr>
              <p:cNvSpPr/>
              <p:nvPr/>
            </p:nvSpPr>
            <p:spPr bwMode="auto">
              <a:xfrm rot="5400000">
                <a:off x="2375946"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59" name="Straight Connector 58">
                <a:extLst>
                  <a:ext uri="{FF2B5EF4-FFF2-40B4-BE49-F238E27FC236}">
                    <a16:creationId xmlns:a16="http://schemas.microsoft.com/office/drawing/2014/main" id="{CE835F59-7FD9-4642-A878-89B1DEF6FD1F}"/>
                  </a:ext>
                </a:extLst>
              </p:cNvPr>
              <p:cNvCxnSpPr>
                <a:stCxn id="57" idx="4"/>
              </p:cNvCxnSpPr>
              <p:nvPr/>
            </p:nvCxnSpPr>
            <p:spPr bwMode="auto">
              <a:xfrm flipH="1">
                <a:off x="1876453"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7FF98C6F-6874-46AC-AB0B-CEB6ACF07F62}"/>
                  </a:ext>
                </a:extLst>
              </p:cNvPr>
              <p:cNvCxnSpPr>
                <a:stCxn id="57" idx="0"/>
                <a:endCxn id="57" idx="2"/>
              </p:cNvCxnSpPr>
              <p:nvPr/>
            </p:nvCxnSpPr>
            <p:spPr bwMode="auto">
              <a:xfrm>
                <a:off x="1876453"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D6803777-05F0-4423-8C07-249A3512DD01}"/>
                  </a:ext>
                </a:extLst>
              </p:cNvPr>
              <p:cNvCxnSpPr>
                <a:stCxn id="58" idx="2"/>
              </p:cNvCxnSpPr>
              <p:nvPr/>
            </p:nvCxnSpPr>
            <p:spPr bwMode="auto">
              <a:xfrm>
                <a:off x="2466106"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42FC5FD-4D17-49B3-827D-318ADF97A909}"/>
                  </a:ext>
                </a:extLst>
              </p:cNvPr>
              <p:cNvCxnSpPr>
                <a:endCxn id="58" idx="4"/>
              </p:cNvCxnSpPr>
              <p:nvPr/>
            </p:nvCxnSpPr>
            <p:spPr bwMode="auto">
              <a:xfrm flipH="1">
                <a:off x="2466106"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63639803-9865-4A5D-84E7-1BF4056C5CB1}"/>
                  </a:ext>
                </a:extLst>
              </p:cNvPr>
              <p:cNvCxnSpPr>
                <a:stCxn id="57" idx="4"/>
                <a:endCxn id="58" idx="2"/>
              </p:cNvCxnSpPr>
              <p:nvPr/>
            </p:nvCxnSpPr>
            <p:spPr bwMode="auto">
              <a:xfrm>
                <a:off x="1910501" y="4791246"/>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48C8C84F-07C7-45A1-B823-96D3EB141E17}"/>
                  </a:ext>
                </a:extLst>
              </p:cNvPr>
              <p:cNvCxnSpPr>
                <a:stCxn id="57" idx="2"/>
              </p:cNvCxnSpPr>
              <p:nvPr/>
            </p:nvCxnSpPr>
            <p:spPr bwMode="auto">
              <a:xfrm>
                <a:off x="1910501" y="5005615"/>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5" name="Group 23">
              <a:extLst>
                <a:ext uri="{FF2B5EF4-FFF2-40B4-BE49-F238E27FC236}">
                  <a16:creationId xmlns:a16="http://schemas.microsoft.com/office/drawing/2014/main" id="{6A6B974A-7DBE-4842-AC78-AE1B020609AA}"/>
                </a:ext>
              </a:extLst>
            </p:cNvPr>
            <p:cNvGrpSpPr>
              <a:grpSpLocks/>
            </p:cNvGrpSpPr>
            <p:nvPr/>
          </p:nvGrpSpPr>
          <p:grpSpPr bwMode="auto">
            <a:xfrm>
              <a:off x="5309110" y="2956261"/>
              <a:ext cx="639233" cy="354329"/>
              <a:chOff x="1877152" y="4791247"/>
              <a:chExt cx="623208" cy="214429"/>
            </a:xfrm>
          </p:grpSpPr>
          <p:sp>
            <p:nvSpPr>
              <p:cNvPr id="47" name="Rectangle 46">
                <a:extLst>
                  <a:ext uri="{FF2B5EF4-FFF2-40B4-BE49-F238E27FC236}">
                    <a16:creationId xmlns:a16="http://schemas.microsoft.com/office/drawing/2014/main" id="{74B1CADB-393A-4317-A8EC-B1DEC6BC0023}"/>
                  </a:ext>
                </a:extLst>
              </p:cNvPr>
              <p:cNvSpPr/>
              <p:nvPr/>
            </p:nvSpPr>
            <p:spPr bwMode="auto">
              <a:xfrm>
                <a:off x="1910813" y="4791246"/>
                <a:ext cx="555605"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48" name="Isosceles Triangle 47">
                <a:extLst>
                  <a:ext uri="{FF2B5EF4-FFF2-40B4-BE49-F238E27FC236}">
                    <a16:creationId xmlns:a16="http://schemas.microsoft.com/office/drawing/2014/main" id="{C834E909-0DE8-42A0-B083-E8FF4585B335}"/>
                  </a:ext>
                </a:extLst>
              </p:cNvPr>
              <p:cNvSpPr/>
              <p:nvPr/>
            </p:nvSpPr>
            <p:spPr bwMode="auto">
              <a:xfrm rot="16200000">
                <a:off x="1786605"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49" name="Isosceles Triangle 48">
                <a:extLst>
                  <a:ext uri="{FF2B5EF4-FFF2-40B4-BE49-F238E27FC236}">
                    <a16:creationId xmlns:a16="http://schemas.microsoft.com/office/drawing/2014/main" id="{C4C3B28F-14B0-4112-A27E-A176CE35CD96}"/>
                  </a:ext>
                </a:extLst>
              </p:cNvPr>
              <p:cNvSpPr/>
              <p:nvPr/>
            </p:nvSpPr>
            <p:spPr bwMode="auto">
              <a:xfrm rot="5400000">
                <a:off x="2376258"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50" name="Straight Connector 49">
                <a:extLst>
                  <a:ext uri="{FF2B5EF4-FFF2-40B4-BE49-F238E27FC236}">
                    <a16:creationId xmlns:a16="http://schemas.microsoft.com/office/drawing/2014/main" id="{B2AF706F-6147-4AF8-BF84-AB08B2EC737C}"/>
                  </a:ext>
                </a:extLst>
              </p:cNvPr>
              <p:cNvCxnSpPr>
                <a:stCxn id="48" idx="4"/>
              </p:cNvCxnSpPr>
              <p:nvPr/>
            </p:nvCxnSpPr>
            <p:spPr bwMode="auto">
              <a:xfrm flipH="1">
                <a:off x="1876765"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7640ADB5-8B01-46B5-B473-F7881F124EF3}"/>
                  </a:ext>
                </a:extLst>
              </p:cNvPr>
              <p:cNvCxnSpPr>
                <a:stCxn id="48" idx="0"/>
                <a:endCxn id="48" idx="2"/>
              </p:cNvCxnSpPr>
              <p:nvPr/>
            </p:nvCxnSpPr>
            <p:spPr bwMode="auto">
              <a:xfrm>
                <a:off x="1876765"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77BB63A5-280D-4ECD-99DA-34E6CAFA09E2}"/>
                  </a:ext>
                </a:extLst>
              </p:cNvPr>
              <p:cNvCxnSpPr>
                <a:stCxn id="49" idx="2"/>
              </p:cNvCxnSpPr>
              <p:nvPr/>
            </p:nvCxnSpPr>
            <p:spPr bwMode="auto">
              <a:xfrm>
                <a:off x="2466418"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42286265-95A1-4F3E-8917-07FA75F1257F}"/>
                  </a:ext>
                </a:extLst>
              </p:cNvPr>
              <p:cNvCxnSpPr>
                <a:endCxn id="49" idx="4"/>
              </p:cNvCxnSpPr>
              <p:nvPr/>
            </p:nvCxnSpPr>
            <p:spPr bwMode="auto">
              <a:xfrm flipH="1">
                <a:off x="2466418"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0FB51F63-FD43-42C5-A24E-46BD6CB655C4}"/>
                  </a:ext>
                </a:extLst>
              </p:cNvPr>
              <p:cNvCxnSpPr>
                <a:stCxn id="48" idx="4"/>
                <a:endCxn id="49" idx="2"/>
              </p:cNvCxnSpPr>
              <p:nvPr/>
            </p:nvCxnSpPr>
            <p:spPr bwMode="auto">
              <a:xfrm>
                <a:off x="1910813" y="4791246"/>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29474B08-3D0D-4885-9682-CE7D4590FCE0}"/>
                  </a:ext>
                </a:extLst>
              </p:cNvPr>
              <p:cNvCxnSpPr>
                <a:stCxn id="48" idx="2"/>
              </p:cNvCxnSpPr>
              <p:nvPr/>
            </p:nvCxnSpPr>
            <p:spPr bwMode="auto">
              <a:xfrm>
                <a:off x="1910813" y="5005615"/>
                <a:ext cx="55560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26" name="Group 24">
              <a:extLst>
                <a:ext uri="{FF2B5EF4-FFF2-40B4-BE49-F238E27FC236}">
                  <a16:creationId xmlns:a16="http://schemas.microsoft.com/office/drawing/2014/main" id="{588471A9-6AC9-464F-ADE9-CB5D73259F9A}"/>
                </a:ext>
              </a:extLst>
            </p:cNvPr>
            <p:cNvGrpSpPr>
              <a:grpSpLocks/>
            </p:cNvGrpSpPr>
            <p:nvPr/>
          </p:nvGrpSpPr>
          <p:grpSpPr bwMode="auto">
            <a:xfrm>
              <a:off x="5948343" y="2956261"/>
              <a:ext cx="639233" cy="354329"/>
              <a:chOff x="1877152" y="4791247"/>
              <a:chExt cx="623208" cy="214429"/>
            </a:xfrm>
          </p:grpSpPr>
          <p:sp>
            <p:nvSpPr>
              <p:cNvPr id="38" name="Rectangle 37">
                <a:extLst>
                  <a:ext uri="{FF2B5EF4-FFF2-40B4-BE49-F238E27FC236}">
                    <a16:creationId xmlns:a16="http://schemas.microsoft.com/office/drawing/2014/main" id="{7A165016-AF7C-467A-BA0E-BA4457609A2C}"/>
                  </a:ext>
                </a:extLst>
              </p:cNvPr>
              <p:cNvSpPr/>
              <p:nvPr/>
            </p:nvSpPr>
            <p:spPr bwMode="auto">
              <a:xfrm>
                <a:off x="1911307" y="4791246"/>
                <a:ext cx="555606" cy="21436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39" name="Isosceles Triangle 38">
                <a:extLst>
                  <a:ext uri="{FF2B5EF4-FFF2-40B4-BE49-F238E27FC236}">
                    <a16:creationId xmlns:a16="http://schemas.microsoft.com/office/drawing/2014/main" id="{BE202343-1469-47F0-A783-0BB5C2144D37}"/>
                  </a:ext>
                </a:extLst>
              </p:cNvPr>
              <p:cNvSpPr/>
              <p:nvPr/>
            </p:nvSpPr>
            <p:spPr bwMode="auto">
              <a:xfrm rot="16200000">
                <a:off x="1787098"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40" name="Isosceles Triangle 39">
                <a:extLst>
                  <a:ext uri="{FF2B5EF4-FFF2-40B4-BE49-F238E27FC236}">
                    <a16:creationId xmlns:a16="http://schemas.microsoft.com/office/drawing/2014/main" id="{29CC22FC-7F63-41FE-9A99-901D37D24389}"/>
                  </a:ext>
                </a:extLst>
              </p:cNvPr>
              <p:cNvSpPr/>
              <p:nvPr/>
            </p:nvSpPr>
            <p:spPr bwMode="auto">
              <a:xfrm rot="5400000">
                <a:off x="2376752" y="4881407"/>
                <a:ext cx="214369" cy="340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41" name="Straight Connector 40">
                <a:extLst>
                  <a:ext uri="{FF2B5EF4-FFF2-40B4-BE49-F238E27FC236}">
                    <a16:creationId xmlns:a16="http://schemas.microsoft.com/office/drawing/2014/main" id="{FEC7B7FA-3931-4706-A5FF-8AB115B8C5D4}"/>
                  </a:ext>
                </a:extLst>
              </p:cNvPr>
              <p:cNvCxnSpPr>
                <a:stCxn id="39" idx="4"/>
              </p:cNvCxnSpPr>
              <p:nvPr/>
            </p:nvCxnSpPr>
            <p:spPr bwMode="auto">
              <a:xfrm flipH="1">
                <a:off x="1877258"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61FB75D0-DB1B-48A4-9D26-70EAAA0CCB0C}"/>
                  </a:ext>
                </a:extLst>
              </p:cNvPr>
              <p:cNvCxnSpPr>
                <a:stCxn id="39" idx="0"/>
                <a:endCxn id="39" idx="2"/>
              </p:cNvCxnSpPr>
              <p:nvPr/>
            </p:nvCxnSpPr>
            <p:spPr bwMode="auto">
              <a:xfrm>
                <a:off x="1877258"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E2FAFE1C-6486-4844-AC5D-0760F403E34F}"/>
                  </a:ext>
                </a:extLst>
              </p:cNvPr>
              <p:cNvCxnSpPr>
                <a:stCxn id="40" idx="2"/>
              </p:cNvCxnSpPr>
              <p:nvPr/>
            </p:nvCxnSpPr>
            <p:spPr bwMode="auto">
              <a:xfrm>
                <a:off x="2466912" y="4791246"/>
                <a:ext cx="34048" cy="10766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56DB6769-696F-4BBE-8719-F8CF976D6821}"/>
                  </a:ext>
                </a:extLst>
              </p:cNvPr>
              <p:cNvCxnSpPr>
                <a:endCxn id="40" idx="4"/>
              </p:cNvCxnSpPr>
              <p:nvPr/>
            </p:nvCxnSpPr>
            <p:spPr bwMode="auto">
              <a:xfrm flipH="1">
                <a:off x="2466912" y="4898911"/>
                <a:ext cx="34048" cy="10670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ED2D4119-B136-4AE7-A496-282AD906B56A}"/>
                  </a:ext>
                </a:extLst>
              </p:cNvPr>
              <p:cNvCxnSpPr>
                <a:stCxn id="39" idx="4"/>
                <a:endCxn id="40" idx="2"/>
              </p:cNvCxnSpPr>
              <p:nvPr/>
            </p:nvCxnSpPr>
            <p:spPr bwMode="auto">
              <a:xfrm>
                <a:off x="1911307" y="4791246"/>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D2EEE1EB-E170-452D-9725-767626CC2CF2}"/>
                  </a:ext>
                </a:extLst>
              </p:cNvPr>
              <p:cNvCxnSpPr>
                <a:stCxn id="39" idx="2"/>
              </p:cNvCxnSpPr>
              <p:nvPr/>
            </p:nvCxnSpPr>
            <p:spPr bwMode="auto">
              <a:xfrm>
                <a:off x="1911307" y="5005615"/>
                <a:ext cx="55560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27" name="Straight Connector 26">
              <a:extLst>
                <a:ext uri="{FF2B5EF4-FFF2-40B4-BE49-F238E27FC236}">
                  <a16:creationId xmlns:a16="http://schemas.microsoft.com/office/drawing/2014/main" id="{C3AA692D-D323-4114-8CE6-5A46D28E73E9}"/>
                </a:ext>
              </a:extLst>
            </p:cNvPr>
            <p:cNvCxnSpPr/>
            <p:nvPr/>
          </p:nvCxnSpPr>
          <p:spPr bwMode="auto">
            <a:xfrm>
              <a:off x="7829571" y="2956260"/>
              <a:ext cx="57147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sp>
          <p:nvSpPr>
            <p:cNvPr id="28" name="TextBox 26">
              <a:extLst>
                <a:ext uri="{FF2B5EF4-FFF2-40B4-BE49-F238E27FC236}">
                  <a16:creationId xmlns:a16="http://schemas.microsoft.com/office/drawing/2014/main" id="{9684DA8C-29FE-4C82-9054-02BCA2B5C258}"/>
                </a:ext>
              </a:extLst>
            </p:cNvPr>
            <p:cNvSpPr txBox="1">
              <a:spLocks noChangeArrowheads="1"/>
            </p:cNvSpPr>
            <p:nvPr/>
          </p:nvSpPr>
          <p:spPr bwMode="auto">
            <a:xfrm>
              <a:off x="1426211" y="2987568"/>
              <a:ext cx="917437"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 bit</a:t>
              </a:r>
            </a:p>
          </p:txBody>
        </p:sp>
        <p:sp>
          <p:nvSpPr>
            <p:cNvPr id="29" name="TextBox 27">
              <a:extLst>
                <a:ext uri="{FF2B5EF4-FFF2-40B4-BE49-F238E27FC236}">
                  <a16:creationId xmlns:a16="http://schemas.microsoft.com/office/drawing/2014/main" id="{FAA38999-3A3B-4792-B5F6-189E422C0E67}"/>
                </a:ext>
              </a:extLst>
            </p:cNvPr>
            <p:cNvSpPr txBox="1">
              <a:spLocks noChangeArrowheads="1"/>
            </p:cNvSpPr>
            <p:nvPr/>
          </p:nvSpPr>
          <p:spPr bwMode="auto">
            <a:xfrm>
              <a:off x="7259173" y="2963076"/>
              <a:ext cx="917437"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Stop bit</a:t>
              </a:r>
            </a:p>
          </p:txBody>
        </p:sp>
        <p:sp>
          <p:nvSpPr>
            <p:cNvPr id="30" name="TextBox 28">
              <a:extLst>
                <a:ext uri="{FF2B5EF4-FFF2-40B4-BE49-F238E27FC236}">
                  <a16:creationId xmlns:a16="http://schemas.microsoft.com/office/drawing/2014/main" id="{05B6BCE2-F448-43F6-8650-C486D9B05943}"/>
                </a:ext>
              </a:extLst>
            </p:cNvPr>
            <p:cNvSpPr txBox="1">
              <a:spLocks noChangeArrowheads="1"/>
            </p:cNvSpPr>
            <p:nvPr/>
          </p:nvSpPr>
          <p:spPr bwMode="auto">
            <a:xfrm>
              <a:off x="2181517"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0</a:t>
              </a:r>
            </a:p>
          </p:txBody>
        </p:sp>
        <p:sp>
          <p:nvSpPr>
            <p:cNvPr id="31" name="TextBox 29">
              <a:extLst>
                <a:ext uri="{FF2B5EF4-FFF2-40B4-BE49-F238E27FC236}">
                  <a16:creationId xmlns:a16="http://schemas.microsoft.com/office/drawing/2014/main" id="{486BA0E9-C15A-474F-9307-CA1A4B1146E6}"/>
                </a:ext>
              </a:extLst>
            </p:cNvPr>
            <p:cNvSpPr txBox="1">
              <a:spLocks noChangeArrowheads="1"/>
            </p:cNvSpPr>
            <p:nvPr/>
          </p:nvSpPr>
          <p:spPr bwMode="auto">
            <a:xfrm>
              <a:off x="2802651"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1</a:t>
              </a:r>
            </a:p>
          </p:txBody>
        </p:sp>
        <p:sp>
          <p:nvSpPr>
            <p:cNvPr id="32" name="TextBox 30">
              <a:extLst>
                <a:ext uri="{FF2B5EF4-FFF2-40B4-BE49-F238E27FC236}">
                  <a16:creationId xmlns:a16="http://schemas.microsoft.com/office/drawing/2014/main" id="{1D8B7EAD-B3D8-482D-A072-03A276BA1E12}"/>
                </a:ext>
              </a:extLst>
            </p:cNvPr>
            <p:cNvSpPr txBox="1">
              <a:spLocks noChangeArrowheads="1"/>
            </p:cNvSpPr>
            <p:nvPr/>
          </p:nvSpPr>
          <p:spPr bwMode="auto">
            <a:xfrm>
              <a:off x="3441884" y="2995732"/>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2</a:t>
              </a:r>
            </a:p>
          </p:txBody>
        </p:sp>
        <p:sp>
          <p:nvSpPr>
            <p:cNvPr id="33" name="TextBox 31">
              <a:extLst>
                <a:ext uri="{FF2B5EF4-FFF2-40B4-BE49-F238E27FC236}">
                  <a16:creationId xmlns:a16="http://schemas.microsoft.com/office/drawing/2014/main" id="{E426D317-786B-4167-8E1E-9DB3714DCBB2}"/>
                </a:ext>
              </a:extLst>
            </p:cNvPr>
            <p:cNvSpPr txBox="1">
              <a:spLocks noChangeArrowheads="1"/>
            </p:cNvSpPr>
            <p:nvPr/>
          </p:nvSpPr>
          <p:spPr bwMode="auto">
            <a:xfrm>
              <a:off x="4099215" y="2995732"/>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3</a:t>
              </a:r>
            </a:p>
          </p:txBody>
        </p:sp>
        <p:sp>
          <p:nvSpPr>
            <p:cNvPr id="34" name="TextBox 32">
              <a:extLst>
                <a:ext uri="{FF2B5EF4-FFF2-40B4-BE49-F238E27FC236}">
                  <a16:creationId xmlns:a16="http://schemas.microsoft.com/office/drawing/2014/main" id="{6E2AB0CF-987E-45A1-B46C-8A20F5EE1357}"/>
                </a:ext>
              </a:extLst>
            </p:cNvPr>
            <p:cNvSpPr txBox="1">
              <a:spLocks noChangeArrowheads="1"/>
            </p:cNvSpPr>
            <p:nvPr/>
          </p:nvSpPr>
          <p:spPr bwMode="auto">
            <a:xfrm>
              <a:off x="4755521"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4</a:t>
              </a:r>
            </a:p>
          </p:txBody>
        </p:sp>
        <p:sp>
          <p:nvSpPr>
            <p:cNvPr id="35" name="TextBox 33">
              <a:extLst>
                <a:ext uri="{FF2B5EF4-FFF2-40B4-BE49-F238E27FC236}">
                  <a16:creationId xmlns:a16="http://schemas.microsoft.com/office/drawing/2014/main" id="{37D3E814-62EF-42BF-B9F3-D14F28A03ABF}"/>
                </a:ext>
              </a:extLst>
            </p:cNvPr>
            <p:cNvSpPr txBox="1">
              <a:spLocks noChangeArrowheads="1"/>
            </p:cNvSpPr>
            <p:nvPr/>
          </p:nvSpPr>
          <p:spPr bwMode="auto">
            <a:xfrm>
              <a:off x="5396529" y="2979404"/>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5</a:t>
              </a:r>
            </a:p>
          </p:txBody>
        </p:sp>
        <p:sp>
          <p:nvSpPr>
            <p:cNvPr id="36" name="TextBox 34">
              <a:extLst>
                <a:ext uri="{FF2B5EF4-FFF2-40B4-BE49-F238E27FC236}">
                  <a16:creationId xmlns:a16="http://schemas.microsoft.com/office/drawing/2014/main" id="{A49DDB16-D690-445F-B312-D6E2E576A31F}"/>
                </a:ext>
              </a:extLst>
            </p:cNvPr>
            <p:cNvSpPr txBox="1">
              <a:spLocks noChangeArrowheads="1"/>
            </p:cNvSpPr>
            <p:nvPr/>
          </p:nvSpPr>
          <p:spPr bwMode="auto">
            <a:xfrm>
              <a:off x="6027613"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6</a:t>
              </a:r>
            </a:p>
          </p:txBody>
        </p:sp>
        <p:sp>
          <p:nvSpPr>
            <p:cNvPr id="37" name="TextBox 35">
              <a:extLst>
                <a:ext uri="{FF2B5EF4-FFF2-40B4-BE49-F238E27FC236}">
                  <a16:creationId xmlns:a16="http://schemas.microsoft.com/office/drawing/2014/main" id="{2CD4ADD4-1BE8-403D-A885-13AF45FEC9F9}"/>
                </a:ext>
              </a:extLst>
            </p:cNvPr>
            <p:cNvSpPr txBox="1">
              <a:spLocks noChangeArrowheads="1"/>
            </p:cNvSpPr>
            <p:nvPr/>
          </p:nvSpPr>
          <p:spPr bwMode="auto">
            <a:xfrm>
              <a:off x="6666845" y="2987568"/>
              <a:ext cx="534740" cy="27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7</a:t>
              </a:r>
            </a:p>
          </p:txBody>
        </p:sp>
      </p:grpSp>
      <p:grpSp>
        <p:nvGrpSpPr>
          <p:cNvPr id="101" name="Group 100">
            <a:extLst>
              <a:ext uri="{FF2B5EF4-FFF2-40B4-BE49-F238E27FC236}">
                <a16:creationId xmlns:a16="http://schemas.microsoft.com/office/drawing/2014/main" id="{86B3538B-062C-4EB3-B8CA-A53897564A03}"/>
              </a:ext>
            </a:extLst>
          </p:cNvPr>
          <p:cNvGrpSpPr>
            <a:grpSpLocks/>
          </p:cNvGrpSpPr>
          <p:nvPr/>
        </p:nvGrpSpPr>
        <p:grpSpPr bwMode="auto">
          <a:xfrm>
            <a:off x="2503039" y="5264151"/>
            <a:ext cx="852683" cy="354013"/>
            <a:chOff x="1877152" y="4791247"/>
            <a:chExt cx="623208" cy="214429"/>
          </a:xfrm>
          <a:effectLst>
            <a:outerShdw blurRad="50800" dist="38100" dir="2700000" algn="tl" rotWithShape="0">
              <a:prstClr val="black">
                <a:alpha val="40000"/>
              </a:prstClr>
            </a:outerShdw>
          </a:effectLst>
        </p:grpSpPr>
        <p:sp>
          <p:nvSpPr>
            <p:cNvPr id="102" name="Rectangle 101">
              <a:extLst>
                <a:ext uri="{FF2B5EF4-FFF2-40B4-BE49-F238E27FC236}">
                  <a16:creationId xmlns:a16="http://schemas.microsoft.com/office/drawing/2014/main" id="{11536A22-7E8F-452F-B5BF-B6000CE94D89}"/>
                </a:ext>
              </a:extLst>
            </p:cNvPr>
            <p:cNvSpPr/>
            <p:nvPr/>
          </p:nvSpPr>
          <p:spPr bwMode="auto">
            <a:xfrm>
              <a:off x="1909626" y="4791247"/>
              <a:ext cx="558259"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03" name="Isosceles Triangle 102">
              <a:extLst>
                <a:ext uri="{FF2B5EF4-FFF2-40B4-BE49-F238E27FC236}">
                  <a16:creationId xmlns:a16="http://schemas.microsoft.com/office/drawing/2014/main" id="{D2A9E90B-B5AE-497A-9E9E-177A992B6647}"/>
                </a:ext>
              </a:extLst>
            </p:cNvPr>
            <p:cNvSpPr/>
            <p:nvPr/>
          </p:nvSpPr>
          <p:spPr bwMode="auto">
            <a:xfrm rot="16200000">
              <a:off x="1786175"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04" name="Isosceles Triangle 103">
              <a:extLst>
                <a:ext uri="{FF2B5EF4-FFF2-40B4-BE49-F238E27FC236}">
                  <a16:creationId xmlns:a16="http://schemas.microsoft.com/office/drawing/2014/main" id="{51DDAAE9-91BD-4F23-876D-271E2406B6A8}"/>
                </a:ext>
              </a:extLst>
            </p:cNvPr>
            <p:cNvSpPr/>
            <p:nvPr/>
          </p:nvSpPr>
          <p:spPr bwMode="auto">
            <a:xfrm rot="5400000">
              <a:off x="2376908"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05" name="Straight Connector 104">
              <a:extLst>
                <a:ext uri="{FF2B5EF4-FFF2-40B4-BE49-F238E27FC236}">
                  <a16:creationId xmlns:a16="http://schemas.microsoft.com/office/drawing/2014/main" id="{119FAB09-55AA-4CE4-9D7E-22FBE5F213E2}"/>
                </a:ext>
              </a:extLst>
            </p:cNvPr>
            <p:cNvCxnSpPr>
              <a:stCxn id="103" idx="4"/>
            </p:cNvCxnSpPr>
            <p:nvPr/>
          </p:nvCxnSpPr>
          <p:spPr bwMode="auto">
            <a:xfrm flipH="1">
              <a:off x="1877152"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AF6C2047-B5A1-4E30-91DD-DC32BC8945FB}"/>
                </a:ext>
              </a:extLst>
            </p:cNvPr>
            <p:cNvCxnSpPr>
              <a:stCxn id="103" idx="0"/>
              <a:endCxn id="103" idx="2"/>
            </p:cNvCxnSpPr>
            <p:nvPr/>
          </p:nvCxnSpPr>
          <p:spPr bwMode="auto">
            <a:xfrm>
              <a:off x="1877152"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92B98405-BE44-40E8-9E7A-6528277F1054}"/>
                </a:ext>
              </a:extLst>
            </p:cNvPr>
            <p:cNvCxnSpPr>
              <a:stCxn id="104" idx="2"/>
            </p:cNvCxnSpPr>
            <p:nvPr/>
          </p:nvCxnSpPr>
          <p:spPr bwMode="auto">
            <a:xfrm>
              <a:off x="2467886"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0E29B63D-B191-49E8-B448-8B4F7F5E7412}"/>
                </a:ext>
              </a:extLst>
            </p:cNvPr>
            <p:cNvCxnSpPr>
              <a:endCxn id="104" idx="4"/>
            </p:cNvCxnSpPr>
            <p:nvPr/>
          </p:nvCxnSpPr>
          <p:spPr bwMode="auto">
            <a:xfrm flipH="1">
              <a:off x="2467886"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AE793A34-377D-48C3-8202-970A7F180B05}"/>
                </a:ext>
              </a:extLst>
            </p:cNvPr>
            <p:cNvCxnSpPr>
              <a:stCxn id="103" idx="4"/>
              <a:endCxn id="104" idx="2"/>
            </p:cNvCxnSpPr>
            <p:nvPr/>
          </p:nvCxnSpPr>
          <p:spPr bwMode="auto">
            <a:xfrm>
              <a:off x="1909626" y="4791247"/>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04AEEB6A-66BD-41FE-8723-0AC066EF43FC}"/>
                </a:ext>
              </a:extLst>
            </p:cNvPr>
            <p:cNvCxnSpPr>
              <a:stCxn id="103" idx="2"/>
            </p:cNvCxnSpPr>
            <p:nvPr/>
          </p:nvCxnSpPr>
          <p:spPr bwMode="auto">
            <a:xfrm>
              <a:off x="1909626" y="5005676"/>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111" name="Straight Connector 110">
            <a:extLst>
              <a:ext uri="{FF2B5EF4-FFF2-40B4-BE49-F238E27FC236}">
                <a16:creationId xmlns:a16="http://schemas.microsoft.com/office/drawing/2014/main" id="{48617E3F-A57E-4D81-A9C2-8C8FFCC97FCC}"/>
              </a:ext>
            </a:extLst>
          </p:cNvPr>
          <p:cNvCxnSpPr/>
          <p:nvPr/>
        </p:nvCxnSpPr>
        <p:spPr bwMode="auto">
          <a:xfrm flipH="1">
            <a:off x="2456491" y="5441951"/>
            <a:ext cx="44432"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12" name="Rectangle 111">
            <a:extLst>
              <a:ext uri="{FF2B5EF4-FFF2-40B4-BE49-F238E27FC236}">
                <a16:creationId xmlns:a16="http://schemas.microsoft.com/office/drawing/2014/main" id="{4C3456FF-D128-44C5-904D-66E3C4E4A8BB}"/>
              </a:ext>
            </a:extLst>
          </p:cNvPr>
          <p:cNvSpPr/>
          <p:nvPr/>
        </p:nvSpPr>
        <p:spPr bwMode="auto">
          <a:xfrm>
            <a:off x="8514140" y="5264151"/>
            <a:ext cx="761702" cy="354013"/>
          </a:xfrm>
          <a:prstGeom prst="rect">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sp>
        <p:nvSpPr>
          <p:cNvPr id="113" name="Isosceles Triangle 112">
            <a:extLst>
              <a:ext uri="{FF2B5EF4-FFF2-40B4-BE49-F238E27FC236}">
                <a16:creationId xmlns:a16="http://schemas.microsoft.com/office/drawing/2014/main" id="{EDAE6CE0-2019-40E0-8D7F-04E0D96A4E2C}"/>
              </a:ext>
            </a:extLst>
          </p:cNvPr>
          <p:cNvSpPr/>
          <p:nvPr/>
        </p:nvSpPr>
        <p:spPr bwMode="auto">
          <a:xfrm rot="16200000">
            <a:off x="8313860" y="5417883"/>
            <a:ext cx="354013" cy="465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sp>
        <p:nvSpPr>
          <p:cNvPr id="114" name="Isosceles Triangle 113">
            <a:extLst>
              <a:ext uri="{FF2B5EF4-FFF2-40B4-BE49-F238E27FC236}">
                <a16:creationId xmlns:a16="http://schemas.microsoft.com/office/drawing/2014/main" id="{FC86AD54-8D2E-496F-9F1F-20E303C4D88D}"/>
              </a:ext>
            </a:extLst>
          </p:cNvPr>
          <p:cNvSpPr/>
          <p:nvPr/>
        </p:nvSpPr>
        <p:spPr bwMode="auto">
          <a:xfrm rot="5400000">
            <a:off x="9121052" y="5418941"/>
            <a:ext cx="354013" cy="44433"/>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cxnSp>
        <p:nvCxnSpPr>
          <p:cNvPr id="115" name="Straight Connector 114">
            <a:extLst>
              <a:ext uri="{FF2B5EF4-FFF2-40B4-BE49-F238E27FC236}">
                <a16:creationId xmlns:a16="http://schemas.microsoft.com/office/drawing/2014/main" id="{9A2ED625-B47B-4EDB-B9CA-7EBA4C80DEDE}"/>
              </a:ext>
            </a:extLst>
          </p:cNvPr>
          <p:cNvCxnSpPr>
            <a:stCxn id="113" idx="4"/>
          </p:cNvCxnSpPr>
          <p:nvPr/>
        </p:nvCxnSpPr>
        <p:spPr bwMode="auto">
          <a:xfrm flipH="1">
            <a:off x="8467592" y="5264150"/>
            <a:ext cx="46548"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6" name="Straight Connector 115">
            <a:extLst>
              <a:ext uri="{FF2B5EF4-FFF2-40B4-BE49-F238E27FC236}">
                <a16:creationId xmlns:a16="http://schemas.microsoft.com/office/drawing/2014/main" id="{62FF084E-EE79-418A-BC90-9928570984C1}"/>
              </a:ext>
            </a:extLst>
          </p:cNvPr>
          <p:cNvCxnSpPr>
            <a:stCxn id="113" idx="0"/>
            <a:endCxn id="113" idx="2"/>
          </p:cNvCxnSpPr>
          <p:nvPr/>
        </p:nvCxnSpPr>
        <p:spPr bwMode="auto">
          <a:xfrm>
            <a:off x="8467592" y="5441951"/>
            <a:ext cx="46548"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7" name="Straight Connector 116">
            <a:extLst>
              <a:ext uri="{FF2B5EF4-FFF2-40B4-BE49-F238E27FC236}">
                <a16:creationId xmlns:a16="http://schemas.microsoft.com/office/drawing/2014/main" id="{AF908E2E-C5FA-4D46-B62B-5F87E46661D1}"/>
              </a:ext>
            </a:extLst>
          </p:cNvPr>
          <p:cNvCxnSpPr>
            <a:stCxn id="114" idx="2"/>
          </p:cNvCxnSpPr>
          <p:nvPr/>
        </p:nvCxnSpPr>
        <p:spPr bwMode="auto">
          <a:xfrm>
            <a:off x="9275842" y="5264150"/>
            <a:ext cx="44433"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8" name="Straight Connector 117">
            <a:extLst>
              <a:ext uri="{FF2B5EF4-FFF2-40B4-BE49-F238E27FC236}">
                <a16:creationId xmlns:a16="http://schemas.microsoft.com/office/drawing/2014/main" id="{D2AB1C74-1F03-4F5D-BF47-C4AFD826EE9E}"/>
              </a:ext>
            </a:extLst>
          </p:cNvPr>
          <p:cNvCxnSpPr>
            <a:stCxn id="114" idx="0"/>
            <a:endCxn id="114" idx="4"/>
          </p:cNvCxnSpPr>
          <p:nvPr/>
        </p:nvCxnSpPr>
        <p:spPr bwMode="auto">
          <a:xfrm flipH="1">
            <a:off x="9275842" y="5441951"/>
            <a:ext cx="44433"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9" name="Straight Connector 118">
            <a:extLst>
              <a:ext uri="{FF2B5EF4-FFF2-40B4-BE49-F238E27FC236}">
                <a16:creationId xmlns:a16="http://schemas.microsoft.com/office/drawing/2014/main" id="{133513CC-AF54-4760-91C1-CA5E72EDB662}"/>
              </a:ext>
            </a:extLst>
          </p:cNvPr>
          <p:cNvCxnSpPr>
            <a:stCxn id="113" idx="4"/>
            <a:endCxn id="114" idx="2"/>
          </p:cNvCxnSpPr>
          <p:nvPr/>
        </p:nvCxnSpPr>
        <p:spPr bwMode="auto">
          <a:xfrm>
            <a:off x="8514140"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0" name="Straight Connector 119">
            <a:extLst>
              <a:ext uri="{FF2B5EF4-FFF2-40B4-BE49-F238E27FC236}">
                <a16:creationId xmlns:a16="http://schemas.microsoft.com/office/drawing/2014/main" id="{BE8E43A5-59C6-4DA0-9C33-5BA8FE054234}"/>
              </a:ext>
            </a:extLst>
          </p:cNvPr>
          <p:cNvCxnSpPr>
            <a:stCxn id="113" idx="2"/>
          </p:cNvCxnSpPr>
          <p:nvPr/>
        </p:nvCxnSpPr>
        <p:spPr bwMode="auto">
          <a:xfrm>
            <a:off x="8514140" y="5618163"/>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1" name="Straight Connector 120">
            <a:extLst>
              <a:ext uri="{FF2B5EF4-FFF2-40B4-BE49-F238E27FC236}">
                <a16:creationId xmlns:a16="http://schemas.microsoft.com/office/drawing/2014/main" id="{6CE75084-5ED0-454F-A249-89AE31693DD5}"/>
              </a:ext>
            </a:extLst>
          </p:cNvPr>
          <p:cNvCxnSpPr/>
          <p:nvPr/>
        </p:nvCxnSpPr>
        <p:spPr bwMode="auto">
          <a:xfrm>
            <a:off x="1694789" y="5618163"/>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2" name="Straight Connector 121">
            <a:extLst>
              <a:ext uri="{FF2B5EF4-FFF2-40B4-BE49-F238E27FC236}">
                <a16:creationId xmlns:a16="http://schemas.microsoft.com/office/drawing/2014/main" id="{32749426-4906-4AB0-9788-419A645F2583}"/>
              </a:ext>
            </a:extLst>
          </p:cNvPr>
          <p:cNvCxnSpPr/>
          <p:nvPr/>
        </p:nvCxnSpPr>
        <p:spPr bwMode="auto">
          <a:xfrm>
            <a:off x="1603807" y="5264151"/>
            <a:ext cx="90982" cy="3540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3" name="Straight Connector 122">
            <a:extLst>
              <a:ext uri="{FF2B5EF4-FFF2-40B4-BE49-F238E27FC236}">
                <a16:creationId xmlns:a16="http://schemas.microsoft.com/office/drawing/2014/main" id="{84FEA559-BDB3-4E8A-A558-90B8C59F3873}"/>
              </a:ext>
            </a:extLst>
          </p:cNvPr>
          <p:cNvCxnSpPr/>
          <p:nvPr/>
        </p:nvCxnSpPr>
        <p:spPr bwMode="auto">
          <a:xfrm>
            <a:off x="844221"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nvGrpSpPr>
          <p:cNvPr id="124" name="Group 115">
            <a:extLst>
              <a:ext uri="{FF2B5EF4-FFF2-40B4-BE49-F238E27FC236}">
                <a16:creationId xmlns:a16="http://schemas.microsoft.com/office/drawing/2014/main" id="{B904D52F-5EBC-4E85-8080-0A64F7E31A49}"/>
              </a:ext>
            </a:extLst>
          </p:cNvPr>
          <p:cNvGrpSpPr>
            <a:grpSpLocks/>
          </p:cNvGrpSpPr>
          <p:nvPr/>
        </p:nvGrpSpPr>
        <p:grpSpPr bwMode="auto">
          <a:xfrm>
            <a:off x="3355723" y="5264151"/>
            <a:ext cx="852684" cy="354013"/>
            <a:chOff x="1877152" y="4791247"/>
            <a:chExt cx="623208" cy="214429"/>
          </a:xfrm>
          <a:effectLst>
            <a:outerShdw blurRad="50800" dist="38100" dir="2700000" algn="tl" rotWithShape="0">
              <a:prstClr val="black">
                <a:alpha val="40000"/>
              </a:prstClr>
            </a:outerShdw>
          </a:effectLst>
        </p:grpSpPr>
        <p:sp>
          <p:nvSpPr>
            <p:cNvPr id="125" name="Rectangle 124">
              <a:extLst>
                <a:ext uri="{FF2B5EF4-FFF2-40B4-BE49-F238E27FC236}">
                  <a16:creationId xmlns:a16="http://schemas.microsoft.com/office/drawing/2014/main" id="{CD0F6661-393F-4241-9CBC-37330428A795}"/>
                </a:ext>
              </a:extLst>
            </p:cNvPr>
            <p:cNvSpPr/>
            <p:nvPr/>
          </p:nvSpPr>
          <p:spPr bwMode="auto">
            <a:xfrm>
              <a:off x="1911173" y="4791247"/>
              <a:ext cx="555165"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26" name="Isosceles Triangle 125">
              <a:extLst>
                <a:ext uri="{FF2B5EF4-FFF2-40B4-BE49-F238E27FC236}">
                  <a16:creationId xmlns:a16="http://schemas.microsoft.com/office/drawing/2014/main" id="{087589B2-020D-4F63-8CDC-B4B381E514A8}"/>
                </a:ext>
              </a:extLst>
            </p:cNvPr>
            <p:cNvSpPr/>
            <p:nvPr/>
          </p:nvSpPr>
          <p:spPr bwMode="auto">
            <a:xfrm rot="16200000">
              <a:off x="1786948"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27" name="Isosceles Triangle 126">
              <a:extLst>
                <a:ext uri="{FF2B5EF4-FFF2-40B4-BE49-F238E27FC236}">
                  <a16:creationId xmlns:a16="http://schemas.microsoft.com/office/drawing/2014/main" id="{C95DBDBB-E5C9-4C40-B108-906CA070A5E8}"/>
                </a:ext>
              </a:extLst>
            </p:cNvPr>
            <p:cNvSpPr/>
            <p:nvPr/>
          </p:nvSpPr>
          <p:spPr bwMode="auto">
            <a:xfrm rot="5400000">
              <a:off x="2376135"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28" name="Straight Connector 127">
              <a:extLst>
                <a:ext uri="{FF2B5EF4-FFF2-40B4-BE49-F238E27FC236}">
                  <a16:creationId xmlns:a16="http://schemas.microsoft.com/office/drawing/2014/main" id="{22A3A12C-DE51-42B7-9799-10AF43D5C8BB}"/>
                </a:ext>
              </a:extLst>
            </p:cNvPr>
            <p:cNvCxnSpPr>
              <a:stCxn id="126" idx="4"/>
            </p:cNvCxnSpPr>
            <p:nvPr/>
          </p:nvCxnSpPr>
          <p:spPr bwMode="auto">
            <a:xfrm flipH="1">
              <a:off x="1877152"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308F2361-4138-48F7-97F8-0EE2D28B0DF7}"/>
                </a:ext>
              </a:extLst>
            </p:cNvPr>
            <p:cNvCxnSpPr>
              <a:stCxn id="126" idx="0"/>
              <a:endCxn id="126" idx="2"/>
            </p:cNvCxnSpPr>
            <p:nvPr/>
          </p:nvCxnSpPr>
          <p:spPr bwMode="auto">
            <a:xfrm>
              <a:off x="1877152"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DCAFA986-399F-4D53-AC62-12C0DADCF039}"/>
                </a:ext>
              </a:extLst>
            </p:cNvPr>
            <p:cNvCxnSpPr>
              <a:stCxn id="127" idx="2"/>
            </p:cNvCxnSpPr>
            <p:nvPr/>
          </p:nvCxnSpPr>
          <p:spPr bwMode="auto">
            <a:xfrm>
              <a:off x="2466339"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110308C3-2EBD-4AA2-A238-1F3E3350C7E0}"/>
                </a:ext>
              </a:extLst>
            </p:cNvPr>
            <p:cNvCxnSpPr>
              <a:endCxn id="127" idx="4"/>
            </p:cNvCxnSpPr>
            <p:nvPr/>
          </p:nvCxnSpPr>
          <p:spPr bwMode="auto">
            <a:xfrm flipH="1">
              <a:off x="2466339"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A63B0283-97F0-4B62-B69E-BABBB481FA23}"/>
                </a:ext>
              </a:extLst>
            </p:cNvPr>
            <p:cNvCxnSpPr>
              <a:stCxn id="126" idx="4"/>
              <a:endCxn id="127" idx="2"/>
            </p:cNvCxnSpPr>
            <p:nvPr/>
          </p:nvCxnSpPr>
          <p:spPr bwMode="auto">
            <a:xfrm>
              <a:off x="1911173" y="4791247"/>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F1BB9D0F-B955-469B-9BDA-D53D5DA67376}"/>
                </a:ext>
              </a:extLst>
            </p:cNvPr>
            <p:cNvCxnSpPr>
              <a:stCxn id="126" idx="2"/>
            </p:cNvCxnSpPr>
            <p:nvPr/>
          </p:nvCxnSpPr>
          <p:spPr bwMode="auto">
            <a:xfrm>
              <a:off x="1911173" y="5005676"/>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34" name="Group 116">
            <a:extLst>
              <a:ext uri="{FF2B5EF4-FFF2-40B4-BE49-F238E27FC236}">
                <a16:creationId xmlns:a16="http://schemas.microsoft.com/office/drawing/2014/main" id="{1E9FFB16-4CE7-419C-86B8-3E613CEDA51A}"/>
              </a:ext>
            </a:extLst>
          </p:cNvPr>
          <p:cNvGrpSpPr>
            <a:grpSpLocks/>
          </p:cNvGrpSpPr>
          <p:nvPr/>
        </p:nvGrpSpPr>
        <p:grpSpPr bwMode="auto">
          <a:xfrm>
            <a:off x="4208407" y="5264151"/>
            <a:ext cx="850568" cy="354013"/>
            <a:chOff x="1877152" y="4791247"/>
            <a:chExt cx="623208" cy="214429"/>
          </a:xfrm>
          <a:effectLst>
            <a:outerShdw blurRad="50800" dist="38100" dir="2700000" algn="tl" rotWithShape="0">
              <a:prstClr val="black">
                <a:alpha val="40000"/>
              </a:prstClr>
            </a:outerShdw>
          </a:effectLst>
        </p:grpSpPr>
        <p:sp>
          <p:nvSpPr>
            <p:cNvPr id="135" name="Rectangle 134">
              <a:extLst>
                <a:ext uri="{FF2B5EF4-FFF2-40B4-BE49-F238E27FC236}">
                  <a16:creationId xmlns:a16="http://schemas.microsoft.com/office/drawing/2014/main" id="{D5C0851B-1271-4A66-9294-11E628F3D1C9}"/>
                </a:ext>
              </a:extLst>
            </p:cNvPr>
            <p:cNvSpPr/>
            <p:nvPr/>
          </p:nvSpPr>
          <p:spPr bwMode="auto">
            <a:xfrm>
              <a:off x="1911258" y="4791247"/>
              <a:ext cx="554996"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36" name="Isosceles Triangle 135">
              <a:extLst>
                <a:ext uri="{FF2B5EF4-FFF2-40B4-BE49-F238E27FC236}">
                  <a16:creationId xmlns:a16="http://schemas.microsoft.com/office/drawing/2014/main" id="{DBDB3941-AF97-45CC-A680-A0108741BD3F}"/>
                </a:ext>
              </a:extLst>
            </p:cNvPr>
            <p:cNvSpPr/>
            <p:nvPr/>
          </p:nvSpPr>
          <p:spPr bwMode="auto">
            <a:xfrm rot="16200000">
              <a:off x="1786990"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37" name="Isosceles Triangle 136">
              <a:extLst>
                <a:ext uri="{FF2B5EF4-FFF2-40B4-BE49-F238E27FC236}">
                  <a16:creationId xmlns:a16="http://schemas.microsoft.com/office/drawing/2014/main" id="{3273FEDC-3A4E-435B-B8CF-1F2897293F21}"/>
                </a:ext>
              </a:extLst>
            </p:cNvPr>
            <p:cNvSpPr/>
            <p:nvPr/>
          </p:nvSpPr>
          <p:spPr bwMode="auto">
            <a:xfrm rot="5400000">
              <a:off x="2376093"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38" name="Straight Connector 137">
              <a:extLst>
                <a:ext uri="{FF2B5EF4-FFF2-40B4-BE49-F238E27FC236}">
                  <a16:creationId xmlns:a16="http://schemas.microsoft.com/office/drawing/2014/main" id="{92B800B8-10A1-479B-9103-EE7169CF8246}"/>
                </a:ext>
              </a:extLst>
            </p:cNvPr>
            <p:cNvCxnSpPr>
              <a:stCxn id="136" idx="4"/>
            </p:cNvCxnSpPr>
            <p:nvPr/>
          </p:nvCxnSpPr>
          <p:spPr bwMode="auto">
            <a:xfrm flipH="1">
              <a:off x="1877152"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14B39DD3-95EC-4FA9-B940-C44F9C99BC1B}"/>
                </a:ext>
              </a:extLst>
            </p:cNvPr>
            <p:cNvCxnSpPr>
              <a:stCxn id="136" idx="0"/>
              <a:endCxn id="136" idx="2"/>
            </p:cNvCxnSpPr>
            <p:nvPr/>
          </p:nvCxnSpPr>
          <p:spPr bwMode="auto">
            <a:xfrm>
              <a:off x="1877152"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FD18826F-A5FE-4BFD-92C1-72FD37545EB5}"/>
                </a:ext>
              </a:extLst>
            </p:cNvPr>
            <p:cNvCxnSpPr>
              <a:stCxn id="137" idx="2"/>
            </p:cNvCxnSpPr>
            <p:nvPr/>
          </p:nvCxnSpPr>
          <p:spPr bwMode="auto">
            <a:xfrm>
              <a:off x="2466254"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B33546F9-42CA-4830-BCFF-24F62E94074D}"/>
                </a:ext>
              </a:extLst>
            </p:cNvPr>
            <p:cNvCxnSpPr>
              <a:endCxn id="137" idx="4"/>
            </p:cNvCxnSpPr>
            <p:nvPr/>
          </p:nvCxnSpPr>
          <p:spPr bwMode="auto">
            <a:xfrm flipH="1">
              <a:off x="2466254"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B29600AE-E72A-493C-BF3D-2B02E7D5A41D}"/>
                </a:ext>
              </a:extLst>
            </p:cNvPr>
            <p:cNvCxnSpPr>
              <a:stCxn id="136" idx="4"/>
              <a:endCxn id="137" idx="2"/>
            </p:cNvCxnSpPr>
            <p:nvPr/>
          </p:nvCxnSpPr>
          <p:spPr bwMode="auto">
            <a:xfrm>
              <a:off x="1911258" y="4791247"/>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6E02FF63-82FE-41B1-8597-934A0AD13225}"/>
                </a:ext>
              </a:extLst>
            </p:cNvPr>
            <p:cNvCxnSpPr>
              <a:stCxn id="136" idx="2"/>
            </p:cNvCxnSpPr>
            <p:nvPr/>
          </p:nvCxnSpPr>
          <p:spPr bwMode="auto">
            <a:xfrm>
              <a:off x="1911258" y="5005676"/>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44" name="Group 117">
            <a:extLst>
              <a:ext uri="{FF2B5EF4-FFF2-40B4-BE49-F238E27FC236}">
                <a16:creationId xmlns:a16="http://schemas.microsoft.com/office/drawing/2014/main" id="{561E19BD-6ED4-42BB-A809-FF93D4740E6C}"/>
              </a:ext>
            </a:extLst>
          </p:cNvPr>
          <p:cNvGrpSpPr>
            <a:grpSpLocks/>
          </p:cNvGrpSpPr>
          <p:nvPr/>
        </p:nvGrpSpPr>
        <p:grpSpPr bwMode="auto">
          <a:xfrm>
            <a:off x="5058974" y="5264151"/>
            <a:ext cx="852683" cy="354013"/>
            <a:chOff x="1877152" y="4791247"/>
            <a:chExt cx="623208" cy="214429"/>
          </a:xfrm>
          <a:effectLst>
            <a:outerShdw blurRad="50800" dist="38100" dir="2700000" algn="tl" rotWithShape="0">
              <a:prstClr val="black">
                <a:alpha val="40000"/>
              </a:prstClr>
            </a:outerShdw>
          </a:effectLst>
        </p:grpSpPr>
        <p:sp>
          <p:nvSpPr>
            <p:cNvPr id="145" name="Rectangle 144">
              <a:extLst>
                <a:ext uri="{FF2B5EF4-FFF2-40B4-BE49-F238E27FC236}">
                  <a16:creationId xmlns:a16="http://schemas.microsoft.com/office/drawing/2014/main" id="{31A90182-36C5-4FCA-87D1-F6C6C5E73F92}"/>
                </a:ext>
              </a:extLst>
            </p:cNvPr>
            <p:cNvSpPr/>
            <p:nvPr/>
          </p:nvSpPr>
          <p:spPr bwMode="auto">
            <a:xfrm>
              <a:off x="1909626" y="4791247"/>
              <a:ext cx="558259"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46" name="Isosceles Triangle 145">
              <a:extLst>
                <a:ext uri="{FF2B5EF4-FFF2-40B4-BE49-F238E27FC236}">
                  <a16:creationId xmlns:a16="http://schemas.microsoft.com/office/drawing/2014/main" id="{D446122F-5AC9-4667-9375-6B12BC0ADE2E}"/>
                </a:ext>
              </a:extLst>
            </p:cNvPr>
            <p:cNvSpPr/>
            <p:nvPr/>
          </p:nvSpPr>
          <p:spPr bwMode="auto">
            <a:xfrm rot="16200000">
              <a:off x="1786175"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47" name="Isosceles Triangle 146">
              <a:extLst>
                <a:ext uri="{FF2B5EF4-FFF2-40B4-BE49-F238E27FC236}">
                  <a16:creationId xmlns:a16="http://schemas.microsoft.com/office/drawing/2014/main" id="{496E468A-11AC-4F3F-A277-A908E843805D}"/>
                </a:ext>
              </a:extLst>
            </p:cNvPr>
            <p:cNvSpPr/>
            <p:nvPr/>
          </p:nvSpPr>
          <p:spPr bwMode="auto">
            <a:xfrm rot="5400000">
              <a:off x="2376908" y="4882224"/>
              <a:ext cx="214429" cy="32474"/>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48" name="Straight Connector 147">
              <a:extLst>
                <a:ext uri="{FF2B5EF4-FFF2-40B4-BE49-F238E27FC236}">
                  <a16:creationId xmlns:a16="http://schemas.microsoft.com/office/drawing/2014/main" id="{BC3B8D25-2CFD-4A9E-A6B2-EEA041BCE451}"/>
                </a:ext>
              </a:extLst>
            </p:cNvPr>
            <p:cNvCxnSpPr>
              <a:stCxn id="146" idx="4"/>
            </p:cNvCxnSpPr>
            <p:nvPr/>
          </p:nvCxnSpPr>
          <p:spPr bwMode="auto">
            <a:xfrm flipH="1">
              <a:off x="1877152"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9EDD417E-694E-421D-9494-2C299F4718EE}"/>
                </a:ext>
              </a:extLst>
            </p:cNvPr>
            <p:cNvCxnSpPr>
              <a:stCxn id="146" idx="0"/>
              <a:endCxn id="146" idx="2"/>
            </p:cNvCxnSpPr>
            <p:nvPr/>
          </p:nvCxnSpPr>
          <p:spPr bwMode="auto">
            <a:xfrm>
              <a:off x="1877152"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0" name="Straight Connector 149">
              <a:extLst>
                <a:ext uri="{FF2B5EF4-FFF2-40B4-BE49-F238E27FC236}">
                  <a16:creationId xmlns:a16="http://schemas.microsoft.com/office/drawing/2014/main" id="{3ADF4A49-AFFA-446C-9D1C-DCD29DFD8EC0}"/>
                </a:ext>
              </a:extLst>
            </p:cNvPr>
            <p:cNvCxnSpPr>
              <a:stCxn id="147" idx="2"/>
            </p:cNvCxnSpPr>
            <p:nvPr/>
          </p:nvCxnSpPr>
          <p:spPr bwMode="auto">
            <a:xfrm>
              <a:off x="2467886" y="4791247"/>
              <a:ext cx="32474"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3F2272E5-81C7-4A00-9267-E38B8244A42F}"/>
                </a:ext>
              </a:extLst>
            </p:cNvPr>
            <p:cNvCxnSpPr>
              <a:endCxn id="147" idx="4"/>
            </p:cNvCxnSpPr>
            <p:nvPr/>
          </p:nvCxnSpPr>
          <p:spPr bwMode="auto">
            <a:xfrm flipH="1">
              <a:off x="2467886" y="4898942"/>
              <a:ext cx="32474"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8005FE80-8A59-4898-A2DA-0F82FCC55DFD}"/>
                </a:ext>
              </a:extLst>
            </p:cNvPr>
            <p:cNvCxnSpPr>
              <a:stCxn id="146" idx="4"/>
              <a:endCxn id="147" idx="2"/>
            </p:cNvCxnSpPr>
            <p:nvPr/>
          </p:nvCxnSpPr>
          <p:spPr bwMode="auto">
            <a:xfrm>
              <a:off x="1909626" y="4791247"/>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3" name="Straight Connector 152">
              <a:extLst>
                <a:ext uri="{FF2B5EF4-FFF2-40B4-BE49-F238E27FC236}">
                  <a16:creationId xmlns:a16="http://schemas.microsoft.com/office/drawing/2014/main" id="{0589BBB7-1F6F-4FFE-A10E-05E722072548}"/>
                </a:ext>
              </a:extLst>
            </p:cNvPr>
            <p:cNvCxnSpPr>
              <a:stCxn id="146" idx="2"/>
            </p:cNvCxnSpPr>
            <p:nvPr/>
          </p:nvCxnSpPr>
          <p:spPr bwMode="auto">
            <a:xfrm>
              <a:off x="1909626" y="5005676"/>
              <a:ext cx="558259"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54" name="Group 118">
            <a:extLst>
              <a:ext uri="{FF2B5EF4-FFF2-40B4-BE49-F238E27FC236}">
                <a16:creationId xmlns:a16="http://schemas.microsoft.com/office/drawing/2014/main" id="{9B095247-6561-4487-BABE-90FC06BBA355}"/>
              </a:ext>
            </a:extLst>
          </p:cNvPr>
          <p:cNvGrpSpPr>
            <a:grpSpLocks/>
          </p:cNvGrpSpPr>
          <p:nvPr/>
        </p:nvGrpSpPr>
        <p:grpSpPr bwMode="auto">
          <a:xfrm>
            <a:off x="5911658" y="5264151"/>
            <a:ext cx="852684" cy="354013"/>
            <a:chOff x="1877152" y="4791247"/>
            <a:chExt cx="623208" cy="214429"/>
          </a:xfrm>
          <a:effectLst>
            <a:outerShdw blurRad="50800" dist="38100" dir="2700000" algn="tl" rotWithShape="0">
              <a:prstClr val="black">
                <a:alpha val="40000"/>
              </a:prstClr>
            </a:outerShdw>
          </a:effectLst>
        </p:grpSpPr>
        <p:sp>
          <p:nvSpPr>
            <p:cNvPr id="155" name="Rectangle 154">
              <a:extLst>
                <a:ext uri="{FF2B5EF4-FFF2-40B4-BE49-F238E27FC236}">
                  <a16:creationId xmlns:a16="http://schemas.microsoft.com/office/drawing/2014/main" id="{4408BBC8-D1F8-4A56-A419-9020F270F6A6}"/>
                </a:ext>
              </a:extLst>
            </p:cNvPr>
            <p:cNvSpPr/>
            <p:nvPr/>
          </p:nvSpPr>
          <p:spPr bwMode="auto">
            <a:xfrm>
              <a:off x="1911173" y="4791247"/>
              <a:ext cx="555165"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56" name="Isosceles Triangle 155">
              <a:extLst>
                <a:ext uri="{FF2B5EF4-FFF2-40B4-BE49-F238E27FC236}">
                  <a16:creationId xmlns:a16="http://schemas.microsoft.com/office/drawing/2014/main" id="{94AADD7B-DDF7-44DE-B3DC-C221B496E452}"/>
                </a:ext>
              </a:extLst>
            </p:cNvPr>
            <p:cNvSpPr/>
            <p:nvPr/>
          </p:nvSpPr>
          <p:spPr bwMode="auto">
            <a:xfrm rot="16200000">
              <a:off x="1786948"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57" name="Isosceles Triangle 156">
              <a:extLst>
                <a:ext uri="{FF2B5EF4-FFF2-40B4-BE49-F238E27FC236}">
                  <a16:creationId xmlns:a16="http://schemas.microsoft.com/office/drawing/2014/main" id="{F099D824-2A8A-4714-BF80-536FD0F7FC7C}"/>
                </a:ext>
              </a:extLst>
            </p:cNvPr>
            <p:cNvSpPr/>
            <p:nvPr/>
          </p:nvSpPr>
          <p:spPr bwMode="auto">
            <a:xfrm rot="5400000">
              <a:off x="2376135"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58" name="Straight Connector 157">
              <a:extLst>
                <a:ext uri="{FF2B5EF4-FFF2-40B4-BE49-F238E27FC236}">
                  <a16:creationId xmlns:a16="http://schemas.microsoft.com/office/drawing/2014/main" id="{B229FA5E-E84C-4AA0-A20F-BE83A3BF74B7}"/>
                </a:ext>
              </a:extLst>
            </p:cNvPr>
            <p:cNvCxnSpPr>
              <a:stCxn id="156" idx="4"/>
            </p:cNvCxnSpPr>
            <p:nvPr/>
          </p:nvCxnSpPr>
          <p:spPr bwMode="auto">
            <a:xfrm flipH="1">
              <a:off x="1877152"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1B604522-3D1A-4093-92A1-78A8E6F70EF1}"/>
                </a:ext>
              </a:extLst>
            </p:cNvPr>
            <p:cNvCxnSpPr>
              <a:stCxn id="156" idx="0"/>
              <a:endCxn id="156" idx="2"/>
            </p:cNvCxnSpPr>
            <p:nvPr/>
          </p:nvCxnSpPr>
          <p:spPr bwMode="auto">
            <a:xfrm>
              <a:off x="1877152"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4D18C00E-B3EE-492D-9E2B-28D1441D57F3}"/>
                </a:ext>
              </a:extLst>
            </p:cNvPr>
            <p:cNvCxnSpPr>
              <a:stCxn id="157" idx="2"/>
            </p:cNvCxnSpPr>
            <p:nvPr/>
          </p:nvCxnSpPr>
          <p:spPr bwMode="auto">
            <a:xfrm>
              <a:off x="2466339"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38DBB7D3-077C-446D-B668-570A93C92151}"/>
                </a:ext>
              </a:extLst>
            </p:cNvPr>
            <p:cNvCxnSpPr>
              <a:endCxn id="157" idx="4"/>
            </p:cNvCxnSpPr>
            <p:nvPr/>
          </p:nvCxnSpPr>
          <p:spPr bwMode="auto">
            <a:xfrm flipH="1">
              <a:off x="2466339"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10F37881-82FD-4B56-B219-3A84E39876D9}"/>
                </a:ext>
              </a:extLst>
            </p:cNvPr>
            <p:cNvCxnSpPr>
              <a:stCxn id="156" idx="4"/>
              <a:endCxn id="157" idx="2"/>
            </p:cNvCxnSpPr>
            <p:nvPr/>
          </p:nvCxnSpPr>
          <p:spPr bwMode="auto">
            <a:xfrm>
              <a:off x="1911173" y="4791247"/>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3" name="Straight Connector 162">
              <a:extLst>
                <a:ext uri="{FF2B5EF4-FFF2-40B4-BE49-F238E27FC236}">
                  <a16:creationId xmlns:a16="http://schemas.microsoft.com/office/drawing/2014/main" id="{095FDB0D-DE59-4BA0-94AD-1107648C56F9}"/>
                </a:ext>
              </a:extLst>
            </p:cNvPr>
            <p:cNvCxnSpPr>
              <a:stCxn id="156" idx="2"/>
            </p:cNvCxnSpPr>
            <p:nvPr/>
          </p:nvCxnSpPr>
          <p:spPr bwMode="auto">
            <a:xfrm>
              <a:off x="1911173" y="5005676"/>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64" name="Group 119">
            <a:extLst>
              <a:ext uri="{FF2B5EF4-FFF2-40B4-BE49-F238E27FC236}">
                <a16:creationId xmlns:a16="http://schemas.microsoft.com/office/drawing/2014/main" id="{EB7E15B5-88DC-4A4A-B7DD-352A89706523}"/>
              </a:ext>
            </a:extLst>
          </p:cNvPr>
          <p:cNvGrpSpPr>
            <a:grpSpLocks/>
          </p:cNvGrpSpPr>
          <p:nvPr/>
        </p:nvGrpSpPr>
        <p:grpSpPr bwMode="auto">
          <a:xfrm>
            <a:off x="6766457" y="5264151"/>
            <a:ext cx="852684" cy="354013"/>
            <a:chOff x="1877152" y="4791247"/>
            <a:chExt cx="623208" cy="214429"/>
          </a:xfrm>
          <a:effectLst>
            <a:outerShdw blurRad="50800" dist="38100" dir="2700000" algn="tl" rotWithShape="0">
              <a:prstClr val="black">
                <a:alpha val="40000"/>
              </a:prstClr>
            </a:outerShdw>
          </a:effectLst>
        </p:grpSpPr>
        <p:sp>
          <p:nvSpPr>
            <p:cNvPr id="165" name="Rectangle 164">
              <a:extLst>
                <a:ext uri="{FF2B5EF4-FFF2-40B4-BE49-F238E27FC236}">
                  <a16:creationId xmlns:a16="http://schemas.microsoft.com/office/drawing/2014/main" id="{71AAA7CC-4500-4C52-AFEA-3471E6A5ECC2}"/>
                </a:ext>
              </a:extLst>
            </p:cNvPr>
            <p:cNvSpPr/>
            <p:nvPr/>
          </p:nvSpPr>
          <p:spPr bwMode="auto">
            <a:xfrm>
              <a:off x="1911173" y="4791247"/>
              <a:ext cx="555165"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66" name="Isosceles Triangle 165">
              <a:extLst>
                <a:ext uri="{FF2B5EF4-FFF2-40B4-BE49-F238E27FC236}">
                  <a16:creationId xmlns:a16="http://schemas.microsoft.com/office/drawing/2014/main" id="{194AAC3D-421D-4C8B-984A-DB9DE203439B}"/>
                </a:ext>
              </a:extLst>
            </p:cNvPr>
            <p:cNvSpPr/>
            <p:nvPr/>
          </p:nvSpPr>
          <p:spPr bwMode="auto">
            <a:xfrm rot="16200000">
              <a:off x="1786948"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67" name="Isosceles Triangle 166">
              <a:extLst>
                <a:ext uri="{FF2B5EF4-FFF2-40B4-BE49-F238E27FC236}">
                  <a16:creationId xmlns:a16="http://schemas.microsoft.com/office/drawing/2014/main" id="{22E2DF28-2993-4573-B39A-4FBBAFAFFF40}"/>
                </a:ext>
              </a:extLst>
            </p:cNvPr>
            <p:cNvSpPr/>
            <p:nvPr/>
          </p:nvSpPr>
          <p:spPr bwMode="auto">
            <a:xfrm rot="5400000">
              <a:off x="2376135" y="4881451"/>
              <a:ext cx="214429" cy="34021"/>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68" name="Straight Connector 167">
              <a:extLst>
                <a:ext uri="{FF2B5EF4-FFF2-40B4-BE49-F238E27FC236}">
                  <a16:creationId xmlns:a16="http://schemas.microsoft.com/office/drawing/2014/main" id="{E913CFC7-0FD9-4483-A98A-80A234FEEC3F}"/>
                </a:ext>
              </a:extLst>
            </p:cNvPr>
            <p:cNvCxnSpPr>
              <a:stCxn id="166" idx="4"/>
            </p:cNvCxnSpPr>
            <p:nvPr/>
          </p:nvCxnSpPr>
          <p:spPr bwMode="auto">
            <a:xfrm flipH="1">
              <a:off x="1877152"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69" name="Straight Connector 168">
              <a:extLst>
                <a:ext uri="{FF2B5EF4-FFF2-40B4-BE49-F238E27FC236}">
                  <a16:creationId xmlns:a16="http://schemas.microsoft.com/office/drawing/2014/main" id="{942A781A-4BFE-4E54-8042-7754F23BCE20}"/>
                </a:ext>
              </a:extLst>
            </p:cNvPr>
            <p:cNvCxnSpPr>
              <a:stCxn id="166" idx="0"/>
              <a:endCxn id="166" idx="2"/>
            </p:cNvCxnSpPr>
            <p:nvPr/>
          </p:nvCxnSpPr>
          <p:spPr bwMode="auto">
            <a:xfrm>
              <a:off x="1877152"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0" name="Straight Connector 169">
              <a:extLst>
                <a:ext uri="{FF2B5EF4-FFF2-40B4-BE49-F238E27FC236}">
                  <a16:creationId xmlns:a16="http://schemas.microsoft.com/office/drawing/2014/main" id="{5E83185D-9291-4AEE-9468-99F59EB4280D}"/>
                </a:ext>
              </a:extLst>
            </p:cNvPr>
            <p:cNvCxnSpPr>
              <a:stCxn id="167" idx="2"/>
            </p:cNvCxnSpPr>
            <p:nvPr/>
          </p:nvCxnSpPr>
          <p:spPr bwMode="auto">
            <a:xfrm>
              <a:off x="2466339" y="4791247"/>
              <a:ext cx="34021"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2130FADB-BC4A-47B4-856B-56578CAB82F2}"/>
                </a:ext>
              </a:extLst>
            </p:cNvPr>
            <p:cNvCxnSpPr>
              <a:endCxn id="167" idx="4"/>
            </p:cNvCxnSpPr>
            <p:nvPr/>
          </p:nvCxnSpPr>
          <p:spPr bwMode="auto">
            <a:xfrm flipH="1">
              <a:off x="2466339" y="4898942"/>
              <a:ext cx="34021"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6A24588E-2AD8-4B40-9843-904DDEA2C6DF}"/>
                </a:ext>
              </a:extLst>
            </p:cNvPr>
            <p:cNvCxnSpPr>
              <a:stCxn id="166" idx="4"/>
              <a:endCxn id="167" idx="2"/>
            </p:cNvCxnSpPr>
            <p:nvPr/>
          </p:nvCxnSpPr>
          <p:spPr bwMode="auto">
            <a:xfrm>
              <a:off x="1911173" y="4791247"/>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3" name="Straight Connector 172">
              <a:extLst>
                <a:ext uri="{FF2B5EF4-FFF2-40B4-BE49-F238E27FC236}">
                  <a16:creationId xmlns:a16="http://schemas.microsoft.com/office/drawing/2014/main" id="{A07692A0-8F7A-405E-B592-66E4C3EF909D}"/>
                </a:ext>
              </a:extLst>
            </p:cNvPr>
            <p:cNvCxnSpPr>
              <a:stCxn id="166" idx="2"/>
            </p:cNvCxnSpPr>
            <p:nvPr/>
          </p:nvCxnSpPr>
          <p:spPr bwMode="auto">
            <a:xfrm>
              <a:off x="1911173" y="5005676"/>
              <a:ext cx="555165"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grpSp>
        <p:nvGrpSpPr>
          <p:cNvPr id="174" name="Group 120">
            <a:extLst>
              <a:ext uri="{FF2B5EF4-FFF2-40B4-BE49-F238E27FC236}">
                <a16:creationId xmlns:a16="http://schemas.microsoft.com/office/drawing/2014/main" id="{B2025D12-8752-4AB8-9E25-70C57359C9E7}"/>
              </a:ext>
            </a:extLst>
          </p:cNvPr>
          <p:cNvGrpSpPr>
            <a:grpSpLocks/>
          </p:cNvGrpSpPr>
          <p:nvPr/>
        </p:nvGrpSpPr>
        <p:grpSpPr bwMode="auto">
          <a:xfrm>
            <a:off x="7619141" y="5264151"/>
            <a:ext cx="850568" cy="354013"/>
            <a:chOff x="1877152" y="4791247"/>
            <a:chExt cx="623208" cy="214429"/>
          </a:xfrm>
          <a:effectLst>
            <a:outerShdw blurRad="50800" dist="38100" dir="2700000" algn="tl" rotWithShape="0">
              <a:prstClr val="black">
                <a:alpha val="40000"/>
              </a:prstClr>
            </a:outerShdw>
          </a:effectLst>
        </p:grpSpPr>
        <p:sp>
          <p:nvSpPr>
            <p:cNvPr id="175" name="Rectangle 174">
              <a:extLst>
                <a:ext uri="{FF2B5EF4-FFF2-40B4-BE49-F238E27FC236}">
                  <a16:creationId xmlns:a16="http://schemas.microsoft.com/office/drawing/2014/main" id="{47FC2CB6-6696-4E22-8CE7-9298401405E7}"/>
                </a:ext>
              </a:extLst>
            </p:cNvPr>
            <p:cNvSpPr/>
            <p:nvPr/>
          </p:nvSpPr>
          <p:spPr bwMode="auto">
            <a:xfrm>
              <a:off x="1911258" y="4791247"/>
              <a:ext cx="554996" cy="214429"/>
            </a:xfrm>
            <a:prstGeom prst="rect">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76" name="Isosceles Triangle 175">
              <a:extLst>
                <a:ext uri="{FF2B5EF4-FFF2-40B4-BE49-F238E27FC236}">
                  <a16:creationId xmlns:a16="http://schemas.microsoft.com/office/drawing/2014/main" id="{43208F92-1E0B-4C0F-81F7-AF50488D159F}"/>
                </a:ext>
              </a:extLst>
            </p:cNvPr>
            <p:cNvSpPr/>
            <p:nvPr/>
          </p:nvSpPr>
          <p:spPr bwMode="auto">
            <a:xfrm rot="16200000">
              <a:off x="1786990"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sp>
          <p:nvSpPr>
            <p:cNvPr id="177" name="Isosceles Triangle 176">
              <a:extLst>
                <a:ext uri="{FF2B5EF4-FFF2-40B4-BE49-F238E27FC236}">
                  <a16:creationId xmlns:a16="http://schemas.microsoft.com/office/drawing/2014/main" id="{3E364D2A-8462-4FAF-961C-DE2B5F563133}"/>
                </a:ext>
              </a:extLst>
            </p:cNvPr>
            <p:cNvSpPr/>
            <p:nvPr/>
          </p:nvSpPr>
          <p:spPr bwMode="auto">
            <a:xfrm rot="5400000">
              <a:off x="2376093" y="4881409"/>
              <a:ext cx="214429" cy="34106"/>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600" dirty="0"/>
            </a:p>
          </p:txBody>
        </p:sp>
        <p:cxnSp>
          <p:nvCxnSpPr>
            <p:cNvPr id="178" name="Straight Connector 177">
              <a:extLst>
                <a:ext uri="{FF2B5EF4-FFF2-40B4-BE49-F238E27FC236}">
                  <a16:creationId xmlns:a16="http://schemas.microsoft.com/office/drawing/2014/main" id="{393C9EC3-4668-4040-A78E-8C4776247B7C}"/>
                </a:ext>
              </a:extLst>
            </p:cNvPr>
            <p:cNvCxnSpPr>
              <a:stCxn id="176" idx="4"/>
            </p:cNvCxnSpPr>
            <p:nvPr/>
          </p:nvCxnSpPr>
          <p:spPr bwMode="auto">
            <a:xfrm flipH="1">
              <a:off x="1877152"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79" name="Straight Connector 178">
              <a:extLst>
                <a:ext uri="{FF2B5EF4-FFF2-40B4-BE49-F238E27FC236}">
                  <a16:creationId xmlns:a16="http://schemas.microsoft.com/office/drawing/2014/main" id="{7BA74539-A36C-48C9-BFD7-1E1F23476637}"/>
                </a:ext>
              </a:extLst>
            </p:cNvPr>
            <p:cNvCxnSpPr>
              <a:stCxn id="176" idx="0"/>
              <a:endCxn id="176" idx="2"/>
            </p:cNvCxnSpPr>
            <p:nvPr/>
          </p:nvCxnSpPr>
          <p:spPr bwMode="auto">
            <a:xfrm>
              <a:off x="1877152"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0" name="Straight Connector 179">
              <a:extLst>
                <a:ext uri="{FF2B5EF4-FFF2-40B4-BE49-F238E27FC236}">
                  <a16:creationId xmlns:a16="http://schemas.microsoft.com/office/drawing/2014/main" id="{E56144C6-AA6A-46B4-83D8-D5A44A195FEA}"/>
                </a:ext>
              </a:extLst>
            </p:cNvPr>
            <p:cNvCxnSpPr>
              <a:stCxn id="177" idx="2"/>
            </p:cNvCxnSpPr>
            <p:nvPr/>
          </p:nvCxnSpPr>
          <p:spPr bwMode="auto">
            <a:xfrm>
              <a:off x="2466254" y="4791247"/>
              <a:ext cx="34106" cy="107695"/>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1" name="Straight Connector 180">
              <a:extLst>
                <a:ext uri="{FF2B5EF4-FFF2-40B4-BE49-F238E27FC236}">
                  <a16:creationId xmlns:a16="http://schemas.microsoft.com/office/drawing/2014/main" id="{A186F6E5-62A8-412B-B5AE-04AEEBB8C3E5}"/>
                </a:ext>
              </a:extLst>
            </p:cNvPr>
            <p:cNvCxnSpPr>
              <a:endCxn id="177" idx="4"/>
            </p:cNvCxnSpPr>
            <p:nvPr/>
          </p:nvCxnSpPr>
          <p:spPr bwMode="auto">
            <a:xfrm flipH="1">
              <a:off x="2466254" y="4898942"/>
              <a:ext cx="34106" cy="106734"/>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2" name="Straight Connector 181">
              <a:extLst>
                <a:ext uri="{FF2B5EF4-FFF2-40B4-BE49-F238E27FC236}">
                  <a16:creationId xmlns:a16="http://schemas.microsoft.com/office/drawing/2014/main" id="{999B31D1-BC40-4AB3-B386-0A164CF8BE7D}"/>
                </a:ext>
              </a:extLst>
            </p:cNvPr>
            <p:cNvCxnSpPr>
              <a:stCxn id="176" idx="4"/>
              <a:endCxn id="177" idx="2"/>
            </p:cNvCxnSpPr>
            <p:nvPr/>
          </p:nvCxnSpPr>
          <p:spPr bwMode="auto">
            <a:xfrm>
              <a:off x="1911258" y="4791247"/>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cxnSp>
          <p:nvCxnSpPr>
            <p:cNvPr id="183" name="Straight Connector 182">
              <a:extLst>
                <a:ext uri="{FF2B5EF4-FFF2-40B4-BE49-F238E27FC236}">
                  <a16:creationId xmlns:a16="http://schemas.microsoft.com/office/drawing/2014/main" id="{CA7B44F5-7FCA-4580-A00C-14A972B81745}"/>
                </a:ext>
              </a:extLst>
            </p:cNvPr>
            <p:cNvCxnSpPr>
              <a:stCxn id="176" idx="2"/>
            </p:cNvCxnSpPr>
            <p:nvPr/>
          </p:nvCxnSpPr>
          <p:spPr bwMode="auto">
            <a:xfrm>
              <a:off x="1911258" y="5005676"/>
              <a:ext cx="554996" cy="0"/>
            </a:xfrm>
            <a:prstGeom prst="line">
              <a:avLst/>
            </a:prstGeom>
            <a:noFill/>
            <a:ln w="12700" cap="flat" cmpd="sng" algn="ctr">
              <a:solidFill>
                <a:schemeClr val="tx1">
                  <a:lumMod val="50000"/>
                  <a:lumOff val="50000"/>
                </a:schemeClr>
              </a:solidFill>
              <a:prstDash val="solid"/>
              <a:round/>
              <a:headEnd type="none" w="med" len="med"/>
              <a:tailEnd type="none" w="med" len="med"/>
            </a:ln>
            <a:effectLst/>
          </p:spPr>
        </p:cxnSp>
      </p:grpSp>
      <p:cxnSp>
        <p:nvCxnSpPr>
          <p:cNvPr id="184" name="Straight Connector 183">
            <a:extLst>
              <a:ext uri="{FF2B5EF4-FFF2-40B4-BE49-F238E27FC236}">
                <a16:creationId xmlns:a16="http://schemas.microsoft.com/office/drawing/2014/main" id="{DE84AE2E-0725-4ED7-A23C-5A2D5D147D54}"/>
              </a:ext>
            </a:extLst>
          </p:cNvPr>
          <p:cNvCxnSpPr/>
          <p:nvPr/>
        </p:nvCxnSpPr>
        <p:spPr bwMode="auto">
          <a:xfrm>
            <a:off x="10596127"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85" name="TextBox 122">
            <a:extLst>
              <a:ext uri="{FF2B5EF4-FFF2-40B4-BE49-F238E27FC236}">
                <a16:creationId xmlns:a16="http://schemas.microsoft.com/office/drawing/2014/main" id="{60C33AB0-8059-4FAA-828C-0A951A9F8FBA}"/>
              </a:ext>
            </a:extLst>
          </p:cNvPr>
          <p:cNvSpPr txBox="1">
            <a:spLocks noChangeArrowheads="1"/>
          </p:cNvSpPr>
          <p:nvPr/>
        </p:nvSpPr>
        <p:spPr bwMode="auto">
          <a:xfrm>
            <a:off x="1591113" y="5295900"/>
            <a:ext cx="1222955"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 bit</a:t>
            </a:r>
          </a:p>
        </p:txBody>
      </p:sp>
      <p:sp>
        <p:nvSpPr>
          <p:cNvPr id="186" name="TextBox 124">
            <a:extLst>
              <a:ext uri="{FF2B5EF4-FFF2-40B4-BE49-F238E27FC236}">
                <a16:creationId xmlns:a16="http://schemas.microsoft.com/office/drawing/2014/main" id="{F367EEFA-DE11-4680-8DA5-186A36BE0A6C}"/>
              </a:ext>
            </a:extLst>
          </p:cNvPr>
          <p:cNvSpPr txBox="1">
            <a:spLocks noChangeArrowheads="1"/>
          </p:cNvSpPr>
          <p:nvPr/>
        </p:nvSpPr>
        <p:spPr bwMode="auto">
          <a:xfrm>
            <a:off x="2598251" y="5295900"/>
            <a:ext cx="713039"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0</a:t>
            </a:r>
          </a:p>
        </p:txBody>
      </p:sp>
      <p:sp>
        <p:nvSpPr>
          <p:cNvPr id="187" name="TextBox 125">
            <a:extLst>
              <a:ext uri="{FF2B5EF4-FFF2-40B4-BE49-F238E27FC236}">
                <a16:creationId xmlns:a16="http://schemas.microsoft.com/office/drawing/2014/main" id="{A98B9428-5427-4E6B-B93A-5FF793138B29}"/>
              </a:ext>
            </a:extLst>
          </p:cNvPr>
          <p:cNvSpPr txBox="1">
            <a:spLocks noChangeArrowheads="1"/>
          </p:cNvSpPr>
          <p:nvPr/>
        </p:nvSpPr>
        <p:spPr bwMode="auto">
          <a:xfrm>
            <a:off x="3425546" y="5295900"/>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1</a:t>
            </a:r>
          </a:p>
        </p:txBody>
      </p:sp>
      <p:sp>
        <p:nvSpPr>
          <p:cNvPr id="188" name="TextBox 126">
            <a:extLst>
              <a:ext uri="{FF2B5EF4-FFF2-40B4-BE49-F238E27FC236}">
                <a16:creationId xmlns:a16="http://schemas.microsoft.com/office/drawing/2014/main" id="{554E56D1-25A2-4779-9638-BB801E462EC3}"/>
              </a:ext>
            </a:extLst>
          </p:cNvPr>
          <p:cNvSpPr txBox="1">
            <a:spLocks noChangeArrowheads="1"/>
          </p:cNvSpPr>
          <p:nvPr/>
        </p:nvSpPr>
        <p:spPr bwMode="auto">
          <a:xfrm>
            <a:off x="4278228" y="5303838"/>
            <a:ext cx="710922"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2</a:t>
            </a:r>
          </a:p>
        </p:txBody>
      </p:sp>
      <p:sp>
        <p:nvSpPr>
          <p:cNvPr id="189" name="TextBox 127">
            <a:extLst>
              <a:ext uri="{FF2B5EF4-FFF2-40B4-BE49-F238E27FC236}">
                <a16:creationId xmlns:a16="http://schemas.microsoft.com/office/drawing/2014/main" id="{C5B7061B-65BC-46D7-B5B6-71D0C85608CF}"/>
              </a:ext>
            </a:extLst>
          </p:cNvPr>
          <p:cNvSpPr txBox="1">
            <a:spLocks noChangeArrowheads="1"/>
          </p:cNvSpPr>
          <p:nvPr/>
        </p:nvSpPr>
        <p:spPr bwMode="auto">
          <a:xfrm>
            <a:off x="5154186" y="5303838"/>
            <a:ext cx="713039"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3</a:t>
            </a:r>
          </a:p>
        </p:txBody>
      </p:sp>
      <p:sp>
        <p:nvSpPr>
          <p:cNvPr id="190" name="TextBox 128">
            <a:extLst>
              <a:ext uri="{FF2B5EF4-FFF2-40B4-BE49-F238E27FC236}">
                <a16:creationId xmlns:a16="http://schemas.microsoft.com/office/drawing/2014/main" id="{4DD99FCF-8C5E-47D7-B436-39FB027AA4FC}"/>
              </a:ext>
            </a:extLst>
          </p:cNvPr>
          <p:cNvSpPr txBox="1">
            <a:spLocks noChangeArrowheads="1"/>
          </p:cNvSpPr>
          <p:nvPr/>
        </p:nvSpPr>
        <p:spPr bwMode="auto">
          <a:xfrm>
            <a:off x="6028029" y="5295900"/>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4</a:t>
            </a:r>
          </a:p>
        </p:txBody>
      </p:sp>
      <p:sp>
        <p:nvSpPr>
          <p:cNvPr id="191" name="TextBox 129">
            <a:extLst>
              <a:ext uri="{FF2B5EF4-FFF2-40B4-BE49-F238E27FC236}">
                <a16:creationId xmlns:a16="http://schemas.microsoft.com/office/drawing/2014/main" id="{46D3E411-191C-42D6-93EB-7264A0C3D5B2}"/>
              </a:ext>
            </a:extLst>
          </p:cNvPr>
          <p:cNvSpPr txBox="1">
            <a:spLocks noChangeArrowheads="1"/>
          </p:cNvSpPr>
          <p:nvPr/>
        </p:nvSpPr>
        <p:spPr bwMode="auto">
          <a:xfrm>
            <a:off x="6882829" y="5287963"/>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5</a:t>
            </a:r>
          </a:p>
        </p:txBody>
      </p:sp>
      <p:sp>
        <p:nvSpPr>
          <p:cNvPr id="192" name="TextBox 130">
            <a:extLst>
              <a:ext uri="{FF2B5EF4-FFF2-40B4-BE49-F238E27FC236}">
                <a16:creationId xmlns:a16="http://schemas.microsoft.com/office/drawing/2014/main" id="{43017996-848E-45C9-B4DA-8AAEECEEFB3F}"/>
              </a:ext>
            </a:extLst>
          </p:cNvPr>
          <p:cNvSpPr txBox="1">
            <a:spLocks noChangeArrowheads="1"/>
          </p:cNvSpPr>
          <p:nvPr/>
        </p:nvSpPr>
        <p:spPr bwMode="auto">
          <a:xfrm>
            <a:off x="7722816" y="5295900"/>
            <a:ext cx="713039"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6</a:t>
            </a:r>
          </a:p>
        </p:txBody>
      </p:sp>
      <p:sp>
        <p:nvSpPr>
          <p:cNvPr id="193" name="TextBox 131">
            <a:extLst>
              <a:ext uri="{FF2B5EF4-FFF2-40B4-BE49-F238E27FC236}">
                <a16:creationId xmlns:a16="http://schemas.microsoft.com/office/drawing/2014/main" id="{C29BA09A-271B-4BB3-B280-6D4695F9318F}"/>
              </a:ext>
            </a:extLst>
          </p:cNvPr>
          <p:cNvSpPr txBox="1">
            <a:spLocks noChangeArrowheads="1"/>
          </p:cNvSpPr>
          <p:nvPr/>
        </p:nvSpPr>
        <p:spPr bwMode="auto">
          <a:xfrm>
            <a:off x="8575501" y="5295900"/>
            <a:ext cx="713037"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 7</a:t>
            </a:r>
          </a:p>
        </p:txBody>
      </p:sp>
      <p:cxnSp>
        <p:nvCxnSpPr>
          <p:cNvPr id="194" name="Straight Connector 193">
            <a:extLst>
              <a:ext uri="{FF2B5EF4-FFF2-40B4-BE49-F238E27FC236}">
                <a16:creationId xmlns:a16="http://schemas.microsoft.com/office/drawing/2014/main" id="{EE660FCC-78A9-4103-80A2-5C4D1BC1FE5D}"/>
              </a:ext>
            </a:extLst>
          </p:cNvPr>
          <p:cNvCxnSpPr/>
          <p:nvPr/>
        </p:nvCxnSpPr>
        <p:spPr bwMode="auto">
          <a:xfrm flipH="1">
            <a:off x="10126410" y="5264151"/>
            <a:ext cx="90982" cy="3540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5" name="Straight Connector 194">
            <a:extLst>
              <a:ext uri="{FF2B5EF4-FFF2-40B4-BE49-F238E27FC236}">
                <a16:creationId xmlns:a16="http://schemas.microsoft.com/office/drawing/2014/main" id="{7B530746-5666-444A-A192-80FAE4AAFF11}"/>
              </a:ext>
            </a:extLst>
          </p:cNvPr>
          <p:cNvCxnSpPr/>
          <p:nvPr/>
        </p:nvCxnSpPr>
        <p:spPr bwMode="auto">
          <a:xfrm>
            <a:off x="10448018" y="5264150"/>
            <a:ext cx="759587"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6" name="Straight Connector 195">
            <a:extLst>
              <a:ext uri="{FF2B5EF4-FFF2-40B4-BE49-F238E27FC236}">
                <a16:creationId xmlns:a16="http://schemas.microsoft.com/office/drawing/2014/main" id="{903A2945-5C31-4601-87AA-733F43A33878}"/>
              </a:ext>
            </a:extLst>
          </p:cNvPr>
          <p:cNvCxnSpPr/>
          <p:nvPr/>
        </p:nvCxnSpPr>
        <p:spPr bwMode="auto">
          <a:xfrm>
            <a:off x="10208929"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197" name="TextBox 198">
            <a:extLst>
              <a:ext uri="{FF2B5EF4-FFF2-40B4-BE49-F238E27FC236}">
                <a16:creationId xmlns:a16="http://schemas.microsoft.com/office/drawing/2014/main" id="{7F21A697-4E82-4A8C-BAD3-7907366159D3}"/>
              </a:ext>
            </a:extLst>
          </p:cNvPr>
          <p:cNvSpPr txBox="1">
            <a:spLocks noChangeArrowheads="1"/>
          </p:cNvSpPr>
          <p:nvPr/>
        </p:nvSpPr>
        <p:spPr bwMode="auto">
          <a:xfrm>
            <a:off x="10217393" y="5286375"/>
            <a:ext cx="1222955" cy="2769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Stop bit</a:t>
            </a:r>
          </a:p>
        </p:txBody>
      </p:sp>
      <p:sp>
        <p:nvSpPr>
          <p:cNvPr id="198" name="Rectangle 197">
            <a:extLst>
              <a:ext uri="{FF2B5EF4-FFF2-40B4-BE49-F238E27FC236}">
                <a16:creationId xmlns:a16="http://schemas.microsoft.com/office/drawing/2014/main" id="{96B3B5FE-F42A-44D1-A5D3-3F6B57CEF7F8}"/>
              </a:ext>
            </a:extLst>
          </p:cNvPr>
          <p:cNvSpPr/>
          <p:nvPr/>
        </p:nvSpPr>
        <p:spPr bwMode="auto">
          <a:xfrm>
            <a:off x="9366824" y="5264151"/>
            <a:ext cx="761702" cy="354013"/>
          </a:xfrm>
          <a:prstGeom prst="rect">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sp>
        <p:nvSpPr>
          <p:cNvPr id="199" name="Isosceles Triangle 198">
            <a:extLst>
              <a:ext uri="{FF2B5EF4-FFF2-40B4-BE49-F238E27FC236}">
                <a16:creationId xmlns:a16="http://schemas.microsoft.com/office/drawing/2014/main" id="{00745997-C9FA-4BD1-8EB6-83032D4E23E8}"/>
              </a:ext>
            </a:extLst>
          </p:cNvPr>
          <p:cNvSpPr/>
          <p:nvPr/>
        </p:nvSpPr>
        <p:spPr bwMode="auto">
          <a:xfrm rot="16200000">
            <a:off x="9166544" y="5417883"/>
            <a:ext cx="354013" cy="46548"/>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sp>
        <p:nvSpPr>
          <p:cNvPr id="200" name="Isosceles Triangle 199">
            <a:extLst>
              <a:ext uri="{FF2B5EF4-FFF2-40B4-BE49-F238E27FC236}">
                <a16:creationId xmlns:a16="http://schemas.microsoft.com/office/drawing/2014/main" id="{0E5D062B-6ADF-4ACA-BB52-4ACD4D224AF3}"/>
              </a:ext>
            </a:extLst>
          </p:cNvPr>
          <p:cNvSpPr/>
          <p:nvPr/>
        </p:nvSpPr>
        <p:spPr bwMode="auto">
          <a:xfrm rot="5400000">
            <a:off x="9973737" y="5418941"/>
            <a:ext cx="354013" cy="44432"/>
          </a:xfrm>
          <a:prstGeom prst="triangle">
            <a:avLst/>
          </a:prstGeom>
          <a:solidFill>
            <a:schemeClr val="accent5">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600" dirty="0"/>
          </a:p>
        </p:txBody>
      </p:sp>
      <p:cxnSp>
        <p:nvCxnSpPr>
          <p:cNvPr id="201" name="Straight Connector 200">
            <a:extLst>
              <a:ext uri="{FF2B5EF4-FFF2-40B4-BE49-F238E27FC236}">
                <a16:creationId xmlns:a16="http://schemas.microsoft.com/office/drawing/2014/main" id="{BA4B1A5E-E5E7-46EF-BC56-83A808250A30}"/>
              </a:ext>
            </a:extLst>
          </p:cNvPr>
          <p:cNvCxnSpPr>
            <a:stCxn id="199" idx="4"/>
          </p:cNvCxnSpPr>
          <p:nvPr/>
        </p:nvCxnSpPr>
        <p:spPr bwMode="auto">
          <a:xfrm flipH="1">
            <a:off x="9320276" y="5264150"/>
            <a:ext cx="46548"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2" name="Straight Connector 201">
            <a:extLst>
              <a:ext uri="{FF2B5EF4-FFF2-40B4-BE49-F238E27FC236}">
                <a16:creationId xmlns:a16="http://schemas.microsoft.com/office/drawing/2014/main" id="{A872FF39-3C4C-44EC-9B38-F1DBF1AF0102}"/>
              </a:ext>
            </a:extLst>
          </p:cNvPr>
          <p:cNvCxnSpPr>
            <a:stCxn id="199" idx="0"/>
            <a:endCxn id="199" idx="2"/>
          </p:cNvCxnSpPr>
          <p:nvPr/>
        </p:nvCxnSpPr>
        <p:spPr bwMode="auto">
          <a:xfrm>
            <a:off x="9320276" y="5441951"/>
            <a:ext cx="46548"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3" name="Straight Connector 202">
            <a:extLst>
              <a:ext uri="{FF2B5EF4-FFF2-40B4-BE49-F238E27FC236}">
                <a16:creationId xmlns:a16="http://schemas.microsoft.com/office/drawing/2014/main" id="{654C63FF-AD54-4E6A-BC6B-E79DD09178AE}"/>
              </a:ext>
            </a:extLst>
          </p:cNvPr>
          <p:cNvCxnSpPr>
            <a:stCxn id="200" idx="2"/>
          </p:cNvCxnSpPr>
          <p:nvPr/>
        </p:nvCxnSpPr>
        <p:spPr bwMode="auto">
          <a:xfrm>
            <a:off x="10128527" y="5264150"/>
            <a:ext cx="44432" cy="17780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4" name="Straight Connector 203">
            <a:extLst>
              <a:ext uri="{FF2B5EF4-FFF2-40B4-BE49-F238E27FC236}">
                <a16:creationId xmlns:a16="http://schemas.microsoft.com/office/drawing/2014/main" id="{31B2EC19-6A31-4141-9B80-2F69BF343B80}"/>
              </a:ext>
            </a:extLst>
          </p:cNvPr>
          <p:cNvCxnSpPr>
            <a:stCxn id="200" idx="0"/>
            <a:endCxn id="200" idx="4"/>
          </p:cNvCxnSpPr>
          <p:nvPr/>
        </p:nvCxnSpPr>
        <p:spPr bwMode="auto">
          <a:xfrm flipH="1">
            <a:off x="10128527" y="5441951"/>
            <a:ext cx="44432" cy="176213"/>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5" name="Straight Connector 204">
            <a:extLst>
              <a:ext uri="{FF2B5EF4-FFF2-40B4-BE49-F238E27FC236}">
                <a16:creationId xmlns:a16="http://schemas.microsoft.com/office/drawing/2014/main" id="{2125F947-CA22-4434-8AC4-B8ED94D9D887}"/>
              </a:ext>
            </a:extLst>
          </p:cNvPr>
          <p:cNvCxnSpPr>
            <a:stCxn id="199" idx="4"/>
            <a:endCxn id="200" idx="2"/>
          </p:cNvCxnSpPr>
          <p:nvPr/>
        </p:nvCxnSpPr>
        <p:spPr bwMode="auto">
          <a:xfrm>
            <a:off x="9366824" y="5264150"/>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6" name="Straight Connector 205">
            <a:extLst>
              <a:ext uri="{FF2B5EF4-FFF2-40B4-BE49-F238E27FC236}">
                <a16:creationId xmlns:a16="http://schemas.microsoft.com/office/drawing/2014/main" id="{35760AEF-EF9B-4552-A616-6121B6E8714C}"/>
              </a:ext>
            </a:extLst>
          </p:cNvPr>
          <p:cNvCxnSpPr>
            <a:stCxn id="199" idx="2"/>
          </p:cNvCxnSpPr>
          <p:nvPr/>
        </p:nvCxnSpPr>
        <p:spPr bwMode="auto">
          <a:xfrm>
            <a:off x="9366824" y="5618163"/>
            <a:ext cx="761702" cy="0"/>
          </a:xfrm>
          <a:prstGeom prst="line">
            <a:avLst/>
          </a:prstGeom>
          <a:no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207" name="TextBox 217">
            <a:extLst>
              <a:ext uri="{FF2B5EF4-FFF2-40B4-BE49-F238E27FC236}">
                <a16:creationId xmlns:a16="http://schemas.microsoft.com/office/drawing/2014/main" id="{A71A62E0-76A0-4272-9476-6C1EC4A2D59E}"/>
              </a:ext>
            </a:extLst>
          </p:cNvPr>
          <p:cNvSpPr txBox="1">
            <a:spLocks noChangeArrowheads="1"/>
          </p:cNvSpPr>
          <p:nvPr/>
        </p:nvSpPr>
        <p:spPr bwMode="auto">
          <a:xfrm>
            <a:off x="9390098" y="5295901"/>
            <a:ext cx="867494" cy="276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Parity </a:t>
            </a:r>
          </a:p>
        </p:txBody>
      </p:sp>
      <p:sp>
        <p:nvSpPr>
          <p:cNvPr id="208" name="TextBox 218">
            <a:extLst>
              <a:ext uri="{FF2B5EF4-FFF2-40B4-BE49-F238E27FC236}">
                <a16:creationId xmlns:a16="http://schemas.microsoft.com/office/drawing/2014/main" id="{6E1C7B1D-5AF4-4527-975E-62CC0CFDAE2B}"/>
              </a:ext>
            </a:extLst>
          </p:cNvPr>
          <p:cNvSpPr txBox="1">
            <a:spLocks noChangeArrowheads="1"/>
          </p:cNvSpPr>
          <p:nvPr/>
        </p:nvSpPr>
        <p:spPr bwMode="auto">
          <a:xfrm>
            <a:off x="3914304" y="4414839"/>
            <a:ext cx="4940487"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Transfer one byte without parity bit</a:t>
            </a:r>
          </a:p>
        </p:txBody>
      </p:sp>
      <p:sp>
        <p:nvSpPr>
          <p:cNvPr id="209" name="TextBox 219">
            <a:extLst>
              <a:ext uri="{FF2B5EF4-FFF2-40B4-BE49-F238E27FC236}">
                <a16:creationId xmlns:a16="http://schemas.microsoft.com/office/drawing/2014/main" id="{081D68F8-23AB-4550-80B6-E3DAD95F2922}"/>
              </a:ext>
            </a:extLst>
          </p:cNvPr>
          <p:cNvSpPr txBox="1">
            <a:spLocks noChangeArrowheads="1"/>
          </p:cNvSpPr>
          <p:nvPr/>
        </p:nvSpPr>
        <p:spPr bwMode="auto">
          <a:xfrm>
            <a:off x="4087803" y="5753101"/>
            <a:ext cx="3992591"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Transfer one byte with parity bit</a:t>
            </a:r>
          </a:p>
        </p:txBody>
      </p:sp>
    </p:spTree>
    <p:extLst>
      <p:ext uri="{BB962C8B-B14F-4D97-AF65-F5344CB8AC3E}">
        <p14:creationId xmlns:p14="http://schemas.microsoft.com/office/powerpoint/2010/main" val="1698244445"/>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3644</Words>
  <Application>Microsoft Office PowerPoint</Application>
  <PresentationFormat>Widescreen</PresentationFormat>
  <Paragraphs>661</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MS PGothic</vt:lpstr>
      <vt:lpstr>MS PGothic</vt:lpstr>
      <vt:lpstr>Arial</vt:lpstr>
      <vt:lpstr>Calibri</vt:lpstr>
      <vt:lpstr>Mangal</vt:lpstr>
      <vt:lpstr>Wingdings</vt:lpstr>
      <vt:lpstr>ARM PPT template 2017_Confidential</vt:lpstr>
      <vt:lpstr>AHB UART Peripheral</vt:lpstr>
      <vt:lpstr>Module Syllabus</vt:lpstr>
      <vt:lpstr>Building a System on a Chip (SoC)</vt:lpstr>
      <vt:lpstr>Serial Communication</vt:lpstr>
      <vt:lpstr>Types of Serial Communication</vt:lpstr>
      <vt:lpstr>Parallel Communication </vt:lpstr>
      <vt:lpstr>Serial v Parallel Communication</vt:lpstr>
      <vt:lpstr>UART Overview</vt:lpstr>
      <vt:lpstr>UART Protocol</vt:lpstr>
      <vt:lpstr>Character-Encoding Scheme</vt:lpstr>
      <vt:lpstr>ASCII Encoded Characters</vt:lpstr>
      <vt:lpstr>AHB UART Peripheral</vt:lpstr>
      <vt:lpstr>AHB UART Peripheral</vt:lpstr>
      <vt:lpstr>AHB UART Peripheral</vt:lpstr>
      <vt:lpstr>Baud Rate Generator</vt:lpstr>
      <vt:lpstr>UART Transmitter</vt:lpstr>
      <vt:lpstr>UART Receiver</vt:lpstr>
      <vt:lpstr>First In First Out (FIFO)</vt:lpstr>
      <vt:lpstr>Why Do We Need an FIFO in UART?</vt:lpstr>
      <vt:lpstr>First In First Out (FIFO)</vt:lpstr>
      <vt:lpstr>FIFO Implementation </vt:lpstr>
      <vt:lpstr>FIFO Implementation </vt:lpstr>
      <vt:lpstr>Memory Space</vt:lpstr>
      <vt:lpstr>Memory Space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2018-02-06T16:15:35Z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