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5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6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44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9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9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9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9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vision-projects.firebaseapp.com/assignment2" TargetMode="External"/><Relationship Id="rId2" Type="http://schemas.openxmlformats.org/officeDocument/2006/relationships/hyperlink" Target="https://math.stackexchange.com/questions/213658/get-the-equation-of-a-circle-when-given-3-poi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dg002.github.io/ransac-circle/inde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52E59E8D-1414-3978-52C5-2BF70D20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8" b="1544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315C55-6C7C-1137-173E-77AFC783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000"/>
              <a:t>RANSAC for Detecting Circle</a:t>
            </a:r>
            <a:endParaRPr lang="en-GB" sz="500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A3988F6-F943-933F-5D0D-2E3263E00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Student: Cristian Casian-Cristi</a:t>
            </a:r>
          </a:p>
          <a:p>
            <a:r>
              <a:rPr lang="en-US" dirty="0"/>
              <a:t>Group: 30422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5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413FCD-F29B-4055-EA9A-7DD2E0C2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- Pseudocode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4019AE6-3988-966C-6A7D-AC6B6C89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RANSAC_CIRCLE_DETECTION</a:t>
            </a:r>
          </a:p>
          <a:p>
            <a:pPr marL="0" indent="0">
              <a:buNone/>
            </a:pPr>
            <a:r>
              <a:rPr lang="en-GB" dirty="0"/>
              <a:t>Extract edge points from edges image into a list v </a:t>
            </a:r>
          </a:p>
          <a:p>
            <a:pPr marL="0" indent="0">
              <a:buNone/>
            </a:pPr>
            <a:r>
              <a:rPr lang="en-GB" dirty="0"/>
              <a:t>n = Number of edge points </a:t>
            </a:r>
          </a:p>
          <a:p>
            <a:pPr marL="0" indent="0">
              <a:buNone/>
            </a:pPr>
            <a:r>
              <a:rPr lang="en-GB" dirty="0"/>
              <a:t>q = Inlier ratio (estimated probability a point is an inlier) </a:t>
            </a:r>
          </a:p>
          <a:p>
            <a:pPr marL="0" indent="0">
              <a:buNone/>
            </a:pPr>
            <a:r>
              <a:rPr lang="en-GB" dirty="0"/>
              <a:t>T = Minimum inlier count to consider a valid circle </a:t>
            </a:r>
          </a:p>
          <a:p>
            <a:pPr marL="0" indent="0">
              <a:buNone/>
            </a:pPr>
            <a:r>
              <a:rPr lang="en-GB" dirty="0"/>
              <a:t>s = Number of points required to estimate a circle (3 for circle) </a:t>
            </a:r>
          </a:p>
          <a:p>
            <a:pPr marL="0" indent="0">
              <a:buNone/>
            </a:pPr>
            <a:r>
              <a:rPr lang="en-GB" dirty="0"/>
              <a:t>N = Number of iterations = log(1 - </a:t>
            </a:r>
            <a:r>
              <a:rPr lang="en-GB" dirty="0" err="1"/>
              <a:t>confidence_p</a:t>
            </a:r>
            <a:r>
              <a:rPr lang="en-GB" dirty="0"/>
              <a:t>) / log(1 - </a:t>
            </a:r>
            <a:r>
              <a:rPr lang="en-GB" dirty="0" err="1"/>
              <a:t>q^s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Initialize </a:t>
            </a:r>
            <a:r>
              <a:rPr lang="en-GB" dirty="0" err="1"/>
              <a:t>maxInliers</a:t>
            </a:r>
            <a:r>
              <a:rPr lang="en-GB" dirty="0"/>
              <a:t> = 0, </a:t>
            </a:r>
            <a:r>
              <a:rPr lang="en-GB" dirty="0" err="1"/>
              <a:t>best_center</a:t>
            </a:r>
            <a:r>
              <a:rPr lang="en-GB" dirty="0"/>
              <a:t> = None, </a:t>
            </a:r>
            <a:r>
              <a:rPr lang="en-GB" dirty="0" err="1"/>
              <a:t>best_radius</a:t>
            </a:r>
            <a:r>
              <a:rPr lang="en-GB" dirty="0"/>
              <a:t> = None </a:t>
            </a:r>
          </a:p>
          <a:p>
            <a:pPr marL="0" indent="0">
              <a:buNone/>
            </a:pPr>
            <a:r>
              <a:rPr lang="en-GB" dirty="0"/>
              <a:t>FOR trial = 1 to N: </a:t>
            </a:r>
          </a:p>
          <a:p>
            <a:pPr marL="0" indent="0">
              <a:buNone/>
            </a:pPr>
            <a:r>
              <a:rPr lang="en-GB" dirty="0"/>
              <a:t>	Randomly select 3 unique points from v: p1, p2, p3 </a:t>
            </a:r>
          </a:p>
          <a:p>
            <a:pPr marL="0" indent="0">
              <a:buNone/>
            </a:pPr>
            <a:r>
              <a:rPr lang="en-GB" dirty="0"/>
              <a:t>	Compute circle parameters (</a:t>
            </a:r>
            <a:r>
              <a:rPr lang="en-GB" dirty="0" err="1"/>
              <a:t>center</a:t>
            </a:r>
            <a:r>
              <a:rPr lang="en-GB" dirty="0"/>
              <a:t> and radius) from p1, p2, p3 </a:t>
            </a:r>
          </a:p>
          <a:p>
            <a:pPr marL="0" indent="0">
              <a:buNone/>
            </a:pPr>
            <a:r>
              <a:rPr lang="en-GB" dirty="0"/>
              <a:t>	 IF points are collinear: </a:t>
            </a:r>
          </a:p>
          <a:p>
            <a:pPr marL="0" indent="0">
              <a:buNone/>
            </a:pPr>
            <a:r>
              <a:rPr lang="en-GB" dirty="0"/>
              <a:t>                                   	             Skip this iteration </a:t>
            </a:r>
          </a:p>
          <a:p>
            <a:pPr marL="0" indent="0">
              <a:buNone/>
            </a:pPr>
            <a:r>
              <a:rPr lang="en-GB" dirty="0"/>
              <a:t>	Initialize inliers = 0 </a:t>
            </a:r>
          </a:p>
          <a:p>
            <a:pPr marL="0" indent="0">
              <a:buNone/>
            </a:pPr>
            <a:r>
              <a:rPr lang="en-GB" dirty="0"/>
              <a:t>	FOR each point in v: </a:t>
            </a:r>
          </a:p>
          <a:p>
            <a:pPr marL="0" indent="0">
              <a:buNone/>
            </a:pPr>
            <a:r>
              <a:rPr lang="en-GB" dirty="0"/>
              <a:t>	       Compute distance from point to circle </a:t>
            </a:r>
          </a:p>
          <a:p>
            <a:pPr marL="0" indent="0">
              <a:buNone/>
            </a:pPr>
            <a:r>
              <a:rPr lang="en-GB" dirty="0"/>
              <a:t>	       IF distance is within </a:t>
            </a:r>
            <a:r>
              <a:rPr lang="en-GB" dirty="0" err="1"/>
              <a:t>inlier_threshold_t</a:t>
            </a:r>
            <a:r>
              <a:rPr lang="en-GB" dirty="0"/>
              <a:t> of radius: </a:t>
            </a:r>
          </a:p>
          <a:p>
            <a:pPr marL="0" indent="0">
              <a:buNone/>
            </a:pPr>
            <a:r>
              <a:rPr lang="en-GB" dirty="0"/>
              <a:t>	                Increment inliers </a:t>
            </a:r>
          </a:p>
          <a:p>
            <a:pPr marL="0" indent="0">
              <a:buNone/>
            </a:pPr>
            <a:r>
              <a:rPr lang="en-GB" dirty="0"/>
              <a:t>	IF inliers &gt; </a:t>
            </a:r>
            <a:r>
              <a:rPr lang="en-GB" dirty="0" err="1"/>
              <a:t>maxInliers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	                Update </a:t>
            </a:r>
            <a:r>
              <a:rPr lang="en-GB" dirty="0" err="1"/>
              <a:t>maxInliers</a:t>
            </a:r>
            <a:r>
              <a:rPr lang="en-GB" dirty="0"/>
              <a:t>, </a:t>
            </a:r>
            <a:r>
              <a:rPr lang="en-GB" dirty="0" err="1"/>
              <a:t>best_center</a:t>
            </a:r>
            <a:r>
              <a:rPr lang="en-GB" dirty="0"/>
              <a:t>, and </a:t>
            </a:r>
            <a:r>
              <a:rPr lang="en-GB" dirty="0" err="1"/>
              <a:t>best_radius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RETURN </a:t>
            </a:r>
            <a:r>
              <a:rPr lang="en-GB" dirty="0" err="1"/>
              <a:t>best_center</a:t>
            </a:r>
            <a:r>
              <a:rPr lang="en-GB" dirty="0"/>
              <a:t>, </a:t>
            </a:r>
            <a:r>
              <a:rPr lang="en-GB" dirty="0" err="1"/>
              <a:t>best_radius</a:t>
            </a:r>
            <a:r>
              <a:rPr lang="en-GB" dirty="0"/>
              <a:t>, and </a:t>
            </a:r>
            <a:r>
              <a:rPr lang="en-GB" dirty="0" err="1"/>
              <a:t>maxInliers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95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D7121D4-1AE5-4012-D8EC-76836241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Experimental results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91A470D9-0F9D-F571-51F6-7E6545E4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785" y="2169236"/>
            <a:ext cx="9899027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DFF0DEB3-5B6A-17D9-F6B5-72621E46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Experimental results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E0D6E54A-0077-2AE0-4BB9-871DEA72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785" y="2169236"/>
            <a:ext cx="9899027" cy="3712134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8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4857AC-EE52-2FCA-C066-6C73A6AB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works?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E0B72E-252E-E75D-F900-2EA8C821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Edge Detection </a:t>
            </a:r>
            <a:r>
              <a:rPr lang="en-GB" dirty="0"/>
              <a:t>successfully identifies edges in grayscale images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dirty="0"/>
              <a:t>The RANSAC algorithm is applied effectively for detecting circular shapes in edge-detected images</a:t>
            </a:r>
          </a:p>
        </p:txBody>
      </p:sp>
    </p:spTree>
    <p:extLst>
      <p:ext uri="{BB962C8B-B14F-4D97-AF65-F5344CB8AC3E}">
        <p14:creationId xmlns:p14="http://schemas.microsoft.com/office/powerpoint/2010/main" val="133880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5C86A3-E57B-6B90-8C51-4C1E15F5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not work?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A5A5322-2D45-0397-0292-0135FB68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Accuracy of detected circles: this suggests the RANSAC </a:t>
            </a:r>
            <a:r>
              <a:rPr lang="en-GB" dirty="0"/>
              <a:t>algorithm might miss optimal solutions due to suboptimal random </a:t>
            </a:r>
            <a:r>
              <a:rPr lang="en-GB" dirty="0" err="1"/>
              <a:t>samping</a:t>
            </a:r>
            <a:r>
              <a:rPr lang="en-GB" dirty="0"/>
              <a:t> or low number of trials</a:t>
            </a:r>
          </a:p>
          <a:p>
            <a:pPr marL="457200" indent="-457200">
              <a:buAutoNum type="arabicPeriod"/>
            </a:pPr>
            <a:r>
              <a:rPr lang="en-GB" dirty="0"/>
              <a:t>Noise and incomplete edges: Incomplete or fragmented edges due to </a:t>
            </a:r>
            <a:r>
              <a:rPr lang="en-GB" dirty="0" err="1"/>
              <a:t>Canny's</a:t>
            </a:r>
            <a:r>
              <a:rPr lang="en-GB" dirty="0"/>
              <a:t> thresholds can hinder accurate circle fitting.</a:t>
            </a:r>
            <a:endParaRPr lang="en-US" dirty="0"/>
          </a:p>
          <a:p>
            <a:pPr marL="4572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829A71-A1A7-F2EF-AF78-115EB37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82" y="2639019"/>
            <a:ext cx="7335835" cy="126898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3002B1-ABBE-2095-FC89-D8042710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39817F9-F1CC-A8C2-3252-77DCBF7A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aims to detect circles in an image using a combination of Canny Edge Detection and the RANSAC algorithm implemented in OpenCV with C++.</a:t>
            </a:r>
          </a:p>
        </p:txBody>
      </p:sp>
    </p:spTree>
    <p:extLst>
      <p:ext uri="{BB962C8B-B14F-4D97-AF65-F5344CB8AC3E}">
        <p14:creationId xmlns:p14="http://schemas.microsoft.com/office/powerpoint/2010/main" val="3289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59A360-83F8-D43D-A2B3-1A51AFE3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DE61BC7-BFF0-26AF-C570-86EC87BC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Canny Edge Detection</a:t>
            </a:r>
            <a:r>
              <a:rPr lang="en-GB" dirty="0"/>
              <a:t>: A multi-step algorithm to detect edges in an image by finding areas of rapid intensity change.</a:t>
            </a:r>
          </a:p>
          <a:p>
            <a:r>
              <a:rPr lang="en-GB" b="1" dirty="0"/>
              <a:t>RANSAC (Random Sample Consensus)</a:t>
            </a:r>
            <a:r>
              <a:rPr lang="en-GB" dirty="0"/>
              <a:t>: An iterative algorithm to estimate parameters of a mathematical model (e.g., a circle) by excluding outliers.</a:t>
            </a:r>
          </a:p>
        </p:txBody>
      </p:sp>
    </p:spTree>
    <p:extLst>
      <p:ext uri="{BB962C8B-B14F-4D97-AF65-F5344CB8AC3E}">
        <p14:creationId xmlns:p14="http://schemas.microsoft.com/office/powerpoint/2010/main" val="8132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577DA30-2AE8-51DF-2E4E-50220B58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A538DF-9675-474E-A26F-A44A6EC1F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IP LAB 11 </a:t>
            </a:r>
            <a:r>
              <a:rPr lang="en-US" dirty="0"/>
              <a:t>– Canny Edge Detection</a:t>
            </a:r>
          </a:p>
          <a:p>
            <a:r>
              <a:rPr lang="en-US" b="1" dirty="0"/>
              <a:t>PRS LAB 2 </a:t>
            </a:r>
            <a:r>
              <a:rPr lang="en-US" dirty="0"/>
              <a:t>– RANSAC Algorithm</a:t>
            </a:r>
          </a:p>
          <a:p>
            <a:r>
              <a:rPr lang="en-GB" dirty="0">
                <a:hlinkClick r:id="rId2"/>
              </a:rPr>
              <a:t>https://math.stackexchange.com/questions/213658/get-the-equation-of-a-circle-when-given-3-points</a:t>
            </a:r>
            <a:r>
              <a:rPr lang="en-US" dirty="0"/>
              <a:t> - formulas used for finding circle</a:t>
            </a:r>
          </a:p>
          <a:p>
            <a:r>
              <a:rPr lang="en-GB" dirty="0">
                <a:hlinkClick r:id="rId3"/>
              </a:rPr>
              <a:t>https://computervision-projects.firebaseapp.com/assignment2</a:t>
            </a:r>
            <a:r>
              <a:rPr lang="en-GB" dirty="0"/>
              <a:t> - RANSAC Algorithm for detecting circle</a:t>
            </a:r>
          </a:p>
          <a:p>
            <a:r>
              <a:rPr lang="en-GB" dirty="0">
                <a:hlinkClick r:id="rId4"/>
              </a:rPr>
              <a:t>https://sdg002.github.io/ransac-circle/index.html</a:t>
            </a:r>
            <a:r>
              <a:rPr lang="en-GB" dirty="0"/>
              <a:t> - RANSAC Algorithm for detecting circle</a:t>
            </a:r>
          </a:p>
        </p:txBody>
      </p:sp>
    </p:spTree>
    <p:extLst>
      <p:ext uri="{BB962C8B-B14F-4D97-AF65-F5344CB8AC3E}">
        <p14:creationId xmlns:p14="http://schemas.microsoft.com/office/powerpoint/2010/main" val="176320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19433D-A583-4D9D-8DD5-BA0B7E4F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1A78981-04C4-5412-57F9-906DA269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solution involves two key components:</a:t>
            </a:r>
          </a:p>
          <a:p>
            <a:r>
              <a:rPr lang="en-GB" b="1" dirty="0"/>
              <a:t>Canny Edge Detection</a:t>
            </a:r>
            <a:r>
              <a:rPr lang="en-GB" dirty="0"/>
              <a:t>: For detecting edges in an image using gradient magnitudes and non-maximum suppression.</a:t>
            </a:r>
          </a:p>
          <a:p>
            <a:r>
              <a:rPr lang="en-GB" b="1" dirty="0"/>
              <a:t>RANSAC-Based Circle Detection</a:t>
            </a:r>
            <a:r>
              <a:rPr lang="en-GB" dirty="0"/>
              <a:t>: For identifying circular features in edge-detected images.</a:t>
            </a:r>
          </a:p>
        </p:txBody>
      </p:sp>
    </p:spTree>
    <p:extLst>
      <p:ext uri="{BB962C8B-B14F-4D97-AF65-F5344CB8AC3E}">
        <p14:creationId xmlns:p14="http://schemas.microsoft.com/office/powerpoint/2010/main" val="9433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8C4477-6CE6-F8A5-F6F9-307469A4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CEDAF26-4961-BBFD-FB46-837292ED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gradients using Sobel filters.</a:t>
            </a:r>
          </a:p>
          <a:p>
            <a:r>
              <a:rPr lang="en-GB" dirty="0"/>
              <a:t>Calculate gradient magnitude and angle.</a:t>
            </a:r>
          </a:p>
          <a:p>
            <a:r>
              <a:rPr lang="en-GB" dirty="0"/>
              <a:t>Perform non-maximum suppression to thin edges.</a:t>
            </a:r>
          </a:p>
          <a:p>
            <a:r>
              <a:rPr lang="en-GB" dirty="0"/>
              <a:t>Classify edges: strong, weak and non-edges.</a:t>
            </a:r>
          </a:p>
          <a:p>
            <a:r>
              <a:rPr lang="en-GB" dirty="0"/>
              <a:t>Extend strong edges by recursively marking connected weak edges as strong.</a:t>
            </a:r>
          </a:p>
        </p:txBody>
      </p:sp>
    </p:spTree>
    <p:extLst>
      <p:ext uri="{BB962C8B-B14F-4D97-AF65-F5344CB8AC3E}">
        <p14:creationId xmlns:p14="http://schemas.microsoft.com/office/powerpoint/2010/main" val="379963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57981E8-71CE-A6C7-2575-277DB53D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- Pseudocode</a:t>
            </a:r>
            <a:endParaRPr lang="en-GB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CA1BE29-B22C-1340-3E4C-728C0EE80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674" y="2039874"/>
            <a:ext cx="4418526" cy="4108997"/>
          </a:xfrm>
        </p:spPr>
      </p:pic>
    </p:spTree>
    <p:extLst>
      <p:ext uri="{BB962C8B-B14F-4D97-AF65-F5344CB8AC3E}">
        <p14:creationId xmlns:p14="http://schemas.microsoft.com/office/powerpoint/2010/main" val="195385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BCE8A5E-891E-D33E-E75B-C8BB100E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EDE5B1A-DD8C-2FAE-D71C-181910D2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Randomly sample three edge points to hypothesize a circle.</a:t>
            </a:r>
          </a:p>
          <a:p>
            <a:r>
              <a:rPr lang="en-GB" dirty="0"/>
              <a:t>Compute the circle's </a:t>
            </a:r>
            <a:r>
              <a:rPr lang="en-GB" dirty="0" err="1"/>
              <a:t>center</a:t>
            </a:r>
            <a:r>
              <a:rPr lang="en-GB" dirty="0"/>
              <a:t> and radius using determinant-based formulas.</a:t>
            </a:r>
          </a:p>
          <a:p>
            <a:r>
              <a:rPr lang="en-GB" dirty="0"/>
              <a:t>Count inliers: Points close to the hypothesized circle (distance threshold t).</a:t>
            </a:r>
          </a:p>
          <a:p>
            <a:r>
              <a:rPr lang="en-GB" dirty="0"/>
              <a:t>Update the best-fit circle if inliers exceed previous maximum.</a:t>
            </a:r>
          </a:p>
          <a:p>
            <a:r>
              <a:rPr lang="en-GB" dirty="0"/>
              <a:t>Terminate after a sufficient number of trials (N).</a:t>
            </a:r>
          </a:p>
        </p:txBody>
      </p:sp>
    </p:spTree>
    <p:extLst>
      <p:ext uri="{BB962C8B-B14F-4D97-AF65-F5344CB8AC3E}">
        <p14:creationId xmlns:p14="http://schemas.microsoft.com/office/powerpoint/2010/main" val="366398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DE31367-8B31-0E4E-401D-3000AEBA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– Formulas used </a:t>
            </a:r>
            <a:endParaRPr lang="en-GB" dirty="0"/>
          </a:p>
        </p:txBody>
      </p:sp>
      <p:pic>
        <p:nvPicPr>
          <p:cNvPr id="9" name="Substituent conținut 8" descr="O imagine care conține text, captură de ecran, Font, document&#10;&#10;Descriere generată automat">
            <a:extLst>
              <a:ext uri="{FF2B5EF4-FFF2-40B4-BE49-F238E27FC236}">
                <a16:creationId xmlns:a16="http://schemas.microsoft.com/office/drawing/2014/main" id="{1CE87F3D-82D2-C176-86D0-9A50E5DF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1" y="2160588"/>
            <a:ext cx="5333476" cy="3600450"/>
          </a:xfrm>
        </p:spPr>
      </p:pic>
    </p:spTree>
    <p:extLst>
      <p:ext uri="{BB962C8B-B14F-4D97-AF65-F5344CB8AC3E}">
        <p14:creationId xmlns:p14="http://schemas.microsoft.com/office/powerpoint/2010/main" val="51835011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RightStep">
      <a:dk1>
        <a:srgbClr val="000000"/>
      </a:dk1>
      <a:lt1>
        <a:srgbClr val="FFFFFF"/>
      </a:lt1>
      <a:dk2>
        <a:srgbClr val="202D38"/>
      </a:dk2>
      <a:lt2>
        <a:srgbClr val="E2E3E8"/>
      </a:lt2>
      <a:accent1>
        <a:srgbClr val="A6A27E"/>
      </a:accent1>
      <a:accent2>
        <a:srgbClr val="97A872"/>
      </a:accent2>
      <a:accent3>
        <a:srgbClr val="8CAA80"/>
      </a:accent3>
      <a:accent4>
        <a:srgbClr val="76AD7E"/>
      </a:accent4>
      <a:accent5>
        <a:srgbClr val="81AA98"/>
      </a:accent5>
      <a:accent6>
        <a:srgbClr val="73A9A8"/>
      </a:accent6>
      <a:hlink>
        <a:srgbClr val="6971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599</Words>
  <Application>Microsoft Office PowerPoint</Application>
  <PresentationFormat>Ecran lat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9" baseType="lpstr">
      <vt:lpstr>Arial</vt:lpstr>
      <vt:lpstr>Avenir Next</vt:lpstr>
      <vt:lpstr>Neue Haas Grotesk Text Pro</vt:lpstr>
      <vt:lpstr>PunchcardVTI</vt:lpstr>
      <vt:lpstr>RANSAC for Detecting Circle</vt:lpstr>
      <vt:lpstr>Introduction</vt:lpstr>
      <vt:lpstr>Key Terms</vt:lpstr>
      <vt:lpstr>Related work</vt:lpstr>
      <vt:lpstr>Proposed Method</vt:lpstr>
      <vt:lpstr>Canny Edge Detection</vt:lpstr>
      <vt:lpstr>Canny Edge Detection - Pseudocode</vt:lpstr>
      <vt:lpstr>RANSAC</vt:lpstr>
      <vt:lpstr>RANSAC – Formulas used </vt:lpstr>
      <vt:lpstr>RANSAC - Pseudocode</vt:lpstr>
      <vt:lpstr>Experimental results</vt:lpstr>
      <vt:lpstr>Experimental results</vt:lpstr>
      <vt:lpstr>What works? </vt:lpstr>
      <vt:lpstr>What does not work?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Casian-Cristi Cristian</dc:creator>
  <cp:lastModifiedBy>Casian-Cristi Cristian</cp:lastModifiedBy>
  <cp:revision>1</cp:revision>
  <dcterms:created xsi:type="dcterms:W3CDTF">2025-01-14T20:54:05Z</dcterms:created>
  <dcterms:modified xsi:type="dcterms:W3CDTF">2025-01-14T23:31:03Z</dcterms:modified>
</cp:coreProperties>
</file>