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Roboto Light" panose="020B0604020202020204" charset="0"/>
      <p:regular r:id="rId22"/>
      <p:italic r:id="rId23"/>
    </p:embeddedFont>
    <p:embeddedFont>
      <p:font typeface="Roboto Medium" panose="020B060402020202020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148" d="100"/>
          <a:sy n="148" d="100"/>
        </p:scale>
        <p:origin x="516"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10/01/2021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Trial store 77 and 86 had significant increase in number of customers during Trial period compared to Control stores, proving an effective trial run. Whereas trial store 88 customers increase is insignificant.</a:t>
            </a:r>
            <a:endParaRPr lang="en-AU" dirty="0"/>
          </a:p>
        </p:txBody>
      </p:sp>
      <p:pic>
        <p:nvPicPr>
          <p:cNvPr id="5" name="Picture 4" descr="Chart, bar chart&#10;&#10;Description automatically generated">
            <a:extLst>
              <a:ext uri="{FF2B5EF4-FFF2-40B4-BE49-F238E27FC236}">
                <a16:creationId xmlns:a16="http://schemas.microsoft.com/office/drawing/2014/main" id="{D371B182-982A-4AA0-8F66-5DB60B20B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59" y="2726030"/>
            <a:ext cx="3356074" cy="2725846"/>
          </a:xfrm>
          <a:prstGeom prst="rect">
            <a:avLst/>
          </a:prstGeom>
        </p:spPr>
      </p:pic>
      <p:pic>
        <p:nvPicPr>
          <p:cNvPr id="7" name="Picture 6" descr="Chart, bar chart&#10;&#10;Description automatically generated">
            <a:extLst>
              <a:ext uri="{FF2B5EF4-FFF2-40B4-BE49-F238E27FC236}">
                <a16:creationId xmlns:a16="http://schemas.microsoft.com/office/drawing/2014/main" id="{BE4DEAD2-7419-40A0-9E6C-9EED27518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611" y="2726030"/>
            <a:ext cx="3439256" cy="2725846"/>
          </a:xfrm>
          <a:prstGeom prst="rect">
            <a:avLst/>
          </a:prstGeom>
        </p:spPr>
      </p:pic>
      <p:pic>
        <p:nvPicPr>
          <p:cNvPr id="9" name="Picture 8" descr="Chart, bar chart&#10;&#10;Description automatically generated">
            <a:extLst>
              <a:ext uri="{FF2B5EF4-FFF2-40B4-BE49-F238E27FC236}">
                <a16:creationId xmlns:a16="http://schemas.microsoft.com/office/drawing/2014/main" id="{F94147D8-870B-4A58-8666-2AB2E36D3F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6722" y="2726030"/>
            <a:ext cx="3599854" cy="272584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Data Preparation and Customer Analysis</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Experimentation and Uplift Testing</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85750" indent="-285750" algn="l">
              <a:buFont typeface="Arial" panose="020B0604020202020204" pitchFamily="34" charset="0"/>
              <a:buChar char="•"/>
            </a:pPr>
            <a:r>
              <a:rPr lang="en-US" dirty="0"/>
              <a:t>Chips transactions increase substantially prior to Christmas. It is a good time to take advantage of this momentum with promotional offers.</a:t>
            </a:r>
          </a:p>
          <a:p>
            <a:pPr marL="285750" indent="-285750" algn="l">
              <a:buFont typeface="Arial" panose="020B0604020202020204" pitchFamily="34" charset="0"/>
              <a:buChar char="•"/>
            </a:pPr>
            <a:r>
              <a:rPr lang="en-US" dirty="0"/>
              <a:t> Older and Young Family segment have the highest average purchase units per unique customer.</a:t>
            </a:r>
          </a:p>
          <a:p>
            <a:pPr marL="285750" indent="-285750" algn="l">
              <a:buFont typeface="Arial" panose="020B0604020202020204" pitchFamily="34" charset="0"/>
              <a:buChar char="•"/>
            </a:pPr>
            <a:r>
              <a:rPr lang="en-US" dirty="0"/>
              <a:t> Sales mainly came from Budget - older families, Mainstream - young singles/couples, and Mainstream - retirees. In total contributing 25% of sales revenue. </a:t>
            </a:r>
            <a:endParaRPr lang="en-AU"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US" dirty="0"/>
              <a:t>Trial store 77 and 86 experienced significant increase in Total Sales and Customers quantity during the trial period compared to their control stores.</a:t>
            </a:r>
          </a:p>
          <a:p>
            <a:pPr marL="285750" indent="-285750">
              <a:buFont typeface="Arial" panose="020B0604020202020204" pitchFamily="34" charset="0"/>
              <a:buChar char="•"/>
            </a:pPr>
            <a:r>
              <a:rPr lang="en-US" dirty="0"/>
              <a:t>Trial store 88 experience increase as well, but insignificant compared to its’ Control store.</a:t>
            </a:r>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sp>
        <p:nvSpPr>
          <p:cNvPr id="2" name="TextBox 1">
            <a:extLst>
              <a:ext uri="{FF2B5EF4-FFF2-40B4-BE49-F238E27FC236}">
                <a16:creationId xmlns:a16="http://schemas.microsoft.com/office/drawing/2014/main" id="{62DBDC14-7FEC-437F-95CD-BA69DC895926}"/>
              </a:ext>
            </a:extLst>
          </p:cNvPr>
          <p:cNvSpPr txBox="1"/>
          <p:nvPr/>
        </p:nvSpPr>
        <p:spPr>
          <a:xfrm>
            <a:off x="1196974" y="1277771"/>
            <a:ext cx="10259301" cy="1791250"/>
          </a:xfrm>
          <a:prstGeom prst="rect">
            <a:avLst/>
          </a:prstGeom>
          <a:noFill/>
        </p:spPr>
        <p:txBody>
          <a:bodyPr wrap="none" lIns="0" tIns="0" rIns="0" bIns="0" rtlCol="0" anchor="t">
            <a:noAutofit/>
          </a:bodyPr>
          <a:lstStyle/>
          <a:p>
            <a:pPr algn="l"/>
            <a:r>
              <a:rPr lang="en-US" sz="2800" dirty="0">
                <a:latin typeface="Roboto Light" panose="02000000000000000000" pitchFamily="2" charset="0"/>
                <a:ea typeface="Roboto Light" panose="02000000000000000000" pitchFamily="2" charset="0"/>
              </a:rPr>
              <a:t>Looking at the data for December sales, we can see that sales</a:t>
            </a:r>
          </a:p>
          <a:p>
            <a:pPr algn="l"/>
            <a:r>
              <a:rPr lang="en-US" sz="2800" dirty="0">
                <a:latin typeface="Roboto Light" panose="02000000000000000000" pitchFamily="2" charset="0"/>
                <a:ea typeface="Roboto Light" panose="02000000000000000000" pitchFamily="2" charset="0"/>
              </a:rPr>
              <a:t>slowly increase as we get closer to Christmas, but suddenly stop </a:t>
            </a:r>
          </a:p>
          <a:p>
            <a:pPr algn="l"/>
            <a:r>
              <a:rPr lang="en-US" sz="2800" dirty="0">
                <a:latin typeface="Roboto Light" panose="02000000000000000000" pitchFamily="2" charset="0"/>
                <a:ea typeface="Roboto Light" panose="02000000000000000000" pitchFamily="2" charset="0"/>
              </a:rPr>
              <a:t>on the 25</a:t>
            </a:r>
            <a:r>
              <a:rPr lang="en-US" sz="2800" baseline="30000" dirty="0">
                <a:latin typeface="Roboto Light" panose="02000000000000000000" pitchFamily="2" charset="0"/>
                <a:ea typeface="Roboto Light" panose="02000000000000000000" pitchFamily="2" charset="0"/>
              </a:rPr>
              <a:t>th</a:t>
            </a:r>
            <a:r>
              <a:rPr lang="en-US" sz="2800" dirty="0">
                <a:latin typeface="Roboto Light" panose="02000000000000000000" pitchFamily="2" charset="0"/>
                <a:ea typeface="Roboto Light" panose="02000000000000000000" pitchFamily="2" charset="0"/>
              </a:rPr>
              <a:t> due to store closures.</a:t>
            </a:r>
          </a:p>
        </p:txBody>
      </p:sp>
      <p:pic>
        <p:nvPicPr>
          <p:cNvPr id="5" name="Picture 4" descr="Chart, line chart&#10;&#10;Description automatically generated">
            <a:extLst>
              <a:ext uri="{FF2B5EF4-FFF2-40B4-BE49-F238E27FC236}">
                <a16:creationId xmlns:a16="http://schemas.microsoft.com/office/drawing/2014/main" id="{F613DDF4-2619-41F6-BDE1-625B1DFD4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3" y="3069021"/>
            <a:ext cx="9991965" cy="2667608"/>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165222"/>
          </a:xfrm>
        </p:spPr>
        <p:txBody>
          <a:bodyPr/>
          <a:lstStyle/>
          <a:p>
            <a:r>
              <a:rPr lang="en-AU" dirty="0"/>
              <a:t>Affluence does not seem to have much of an impact on the amount of purchases per unique customers. Older families and younger families have the highest average purchases per unique customer.</a:t>
            </a:r>
          </a:p>
        </p:txBody>
      </p:sp>
      <p:pic>
        <p:nvPicPr>
          <p:cNvPr id="5" name="Picture 4" descr="Chart, bar chart&#10;&#10;Description automatically generated">
            <a:extLst>
              <a:ext uri="{FF2B5EF4-FFF2-40B4-BE49-F238E27FC236}">
                <a16:creationId xmlns:a16="http://schemas.microsoft.com/office/drawing/2014/main" id="{F84E004E-5ACC-42A2-92C5-1167D80BC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5" y="2377510"/>
            <a:ext cx="10861943" cy="331359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Sales mainly came from Budget - older families, Mainstream - young singles/couples, and Mainstream - retirees. In total, older customers buy more than younger customers. Non-premium customers buy more than premium customers. </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6" name="Picture 5" descr="Chart, bar chart&#10;&#10;Description automatically generated">
            <a:extLst>
              <a:ext uri="{FF2B5EF4-FFF2-40B4-BE49-F238E27FC236}">
                <a16:creationId xmlns:a16="http://schemas.microsoft.com/office/drawing/2014/main" id="{EB1F37A6-038C-406F-A631-E789DE0D2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380" y="2092482"/>
            <a:ext cx="6974986" cy="398436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Trial store 77 second and third month, and trial store 86 second month had significantly higher sales than Control store. Whereas trial store 88 sales increase is insignificant.</a:t>
            </a:r>
            <a:endParaRPr lang="en-AU" dirty="0"/>
          </a:p>
        </p:txBody>
      </p:sp>
      <p:pic>
        <p:nvPicPr>
          <p:cNvPr id="5" name="Picture 4" descr="Chart, bar chart&#10;&#10;Description automatically generated">
            <a:extLst>
              <a:ext uri="{FF2B5EF4-FFF2-40B4-BE49-F238E27FC236}">
                <a16:creationId xmlns:a16="http://schemas.microsoft.com/office/drawing/2014/main" id="{38AAD689-282E-463C-9965-654FF1256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09" y="2494208"/>
            <a:ext cx="3597788" cy="2919029"/>
          </a:xfrm>
          <a:prstGeom prst="rect">
            <a:avLst/>
          </a:prstGeom>
        </p:spPr>
      </p:pic>
      <p:pic>
        <p:nvPicPr>
          <p:cNvPr id="7" name="Picture 6" descr="Chart, bar chart&#10;&#10;Description automatically generated">
            <a:extLst>
              <a:ext uri="{FF2B5EF4-FFF2-40B4-BE49-F238E27FC236}">
                <a16:creationId xmlns:a16="http://schemas.microsoft.com/office/drawing/2014/main" id="{ABCA2A78-295C-4A0B-A6EB-CF58E384C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749" y="2494208"/>
            <a:ext cx="3477296" cy="2919029"/>
          </a:xfrm>
          <a:prstGeom prst="rect">
            <a:avLst/>
          </a:prstGeom>
        </p:spPr>
      </p:pic>
      <p:pic>
        <p:nvPicPr>
          <p:cNvPr id="9" name="Picture 8" descr="Chart, bar chart&#10;&#10;Description automatically generated">
            <a:extLst>
              <a:ext uri="{FF2B5EF4-FFF2-40B4-BE49-F238E27FC236}">
                <a16:creationId xmlns:a16="http://schemas.microsoft.com/office/drawing/2014/main" id="{57CA9D3A-4001-4211-BD31-9391E41A6D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127" y="2494208"/>
            <a:ext cx="3477297" cy="2919029"/>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6490</TotalTime>
  <Words>575</Words>
  <Application>Microsoft Office PowerPoint</Application>
  <PresentationFormat>Widescreen</PresentationFormat>
  <Paragraphs>42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Calibri</vt:lpstr>
      <vt:lpstr>Roboto Light</vt:lpstr>
      <vt:lpstr>Arial</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Casey Douthitt</cp:lastModifiedBy>
  <cp:revision>475</cp:revision>
  <dcterms:created xsi:type="dcterms:W3CDTF">2018-02-07T23:23:24Z</dcterms:created>
  <dcterms:modified xsi:type="dcterms:W3CDTF">2021-01-10T23:11:23Z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