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67" r:id="rId2"/>
    <p:sldId id="867" r:id="rId3"/>
    <p:sldId id="883" r:id="rId4"/>
    <p:sldId id="873" r:id="rId5"/>
    <p:sldId id="874" r:id="rId6"/>
    <p:sldId id="875" r:id="rId7"/>
    <p:sldId id="884" r:id="rId8"/>
    <p:sldId id="885" r:id="rId9"/>
    <p:sldId id="886" r:id="rId10"/>
    <p:sldId id="887" r:id="rId11"/>
    <p:sldId id="888" r:id="rId12"/>
    <p:sldId id="889" r:id="rId13"/>
    <p:sldId id="890" r:id="rId14"/>
    <p:sldId id="876" r:id="rId15"/>
    <p:sldId id="891" r:id="rId16"/>
    <p:sldId id="877" r:id="rId17"/>
    <p:sldId id="892" r:id="rId18"/>
    <p:sldId id="882" r:id="rId19"/>
    <p:sldId id="880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91" d="100"/>
          <a:sy n="91" d="100"/>
        </p:scale>
        <p:origin x="8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50:10.546"/>
    </inkml:context>
    <inkml:brush xml:id="br0">
      <inkml:brushProperty name="width" value="0.76729" units="cm"/>
      <inkml:brushProperty name="height" value="1.5345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1 252,'69'0,"-7"0,-46 0,3 0,26 0,-19 0,25 0,-25 0,8 0,-2 0,9 0,-13 0,12 0,-13 0,6 0,3 0,-7 0,0 0,0 4,-7-3,11 4,-8-5,-1 0,5 0,0 0,-8 0,12 0,-13 0,5 0,8 0,-7 0,-1 0,6 0,-14 0,20 0,-16 0,7 0,5 0,-15 0,23 0,-19 0,3 0,6 0,-13 0,13 0,-6 0,4 0,-5 0,3 0,-2 0,3 0,0 0,-5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3A42-ACDE-6A42-B683-60350B2C32F1}" type="datetimeFigureOut">
              <a:rPr lang="it-IT" smtClean="0"/>
              <a:t>23/05/21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61EB9-3011-594D-9B9B-5E48662E8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5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959" y="176270"/>
            <a:ext cx="7194018" cy="727113"/>
          </a:xfrm>
        </p:spPr>
        <p:txBody>
          <a:bodyPr lIns="91440" tIns="45720" rIns="91440" bIns="45720" rtlCol="0" anchor="b">
            <a:noAutofit/>
          </a:bodyPr>
          <a:lstStyle>
            <a:lvl1pPr>
              <a:defRPr sz="4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4752387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949689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689E90-9770-40BD-A745-4EA7C74C73C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5009" y="5957455"/>
            <a:ext cx="10491863" cy="31865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[N] </a:t>
            </a:r>
            <a:r>
              <a:rPr lang="it-IT" noProof="0" err="1"/>
              <a:t>Citation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18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1D7EC1AC-C2AF-4108-9E0E-D9B0B9B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02F780C-7AFB-4E48-AA17-65EDB87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5C77AB33-45F7-4E22-9D97-9B86DAE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B56A2E78-24FC-405A-A5C3-2DBAB87011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CB8F3F34-B852-4F97-A553-911AC9275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0DAAEF88-F630-4FD7-8C17-2CBF04393A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72512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237" y="6297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1446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81B46478-33A2-4B8F-97EF-CA06E2E2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70C639B7-5161-4579-9EC9-5375CC062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90A28BD-886C-4B6B-898A-A48FD45042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1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D37D712A-555A-42B1-AD38-87D86131B9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C5F0010-83D4-4034-9DC2-D6CAFD8A8F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7147C48C-E5EF-45A6-B75C-10EF5140B3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21382"/>
            <a:ext cx="9144000" cy="436418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err="1"/>
              <a:t>Presenters</a:t>
            </a:r>
            <a:endParaRPr lang="it-IT" noProof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solidFill>
              <a:srgbClr val="03A0CD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3E12DC2-51B6-47D9-81A0-C68CAEB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5AC6E7B-A020-4632-964E-9166A194D8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423" y="3656879"/>
            <a:ext cx="9136063" cy="434975"/>
          </a:xfrm>
        </p:spPr>
        <p:txBody>
          <a:bodyPr/>
          <a:lstStyle>
            <a:lvl1pPr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err="1"/>
              <a:t>Authors</a:t>
            </a:r>
            <a:r>
              <a:rPr lang="it-IT"/>
              <a:t> – Conference or Journal – </a:t>
            </a:r>
            <a:r>
              <a:rPr lang="it-IT" err="1"/>
              <a:t>Year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82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89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41224F6D-1447-4036-8E27-657036A0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ontserrat" panose="00000500000000000000" pitchFamily="2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3538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C8F8CD4-3FB6-4DC6-A0AC-D99E8F36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C461B7E-2E66-4A2C-A5AD-9CF82E96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6C60B88-1438-4496-A619-D6F25BB7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9D4F74BF-29A1-4B04-AFE2-742F77E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33584880-19EC-4CF4-99F4-7976C936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6429BCDF-EDE9-4C34-8476-21170665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Paper Title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0F143B-4CD2-4DDA-9135-FF8208FC7AE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9214" y="136525"/>
            <a:ext cx="1197745" cy="1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Monserra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5259A-7B4F-4A83-B882-DE0C7F524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97729" cy="2387600"/>
          </a:xfrm>
        </p:spPr>
        <p:txBody>
          <a:bodyPr>
            <a:normAutofit/>
          </a:bodyPr>
          <a:lstStyle/>
          <a:p>
            <a:r>
              <a:rPr lang="en-GB" sz="4800" b="0" dirty="0">
                <a:latin typeface="Montserrat"/>
              </a:rPr>
              <a:t>Playing Atari with deep reinforcement learning</a:t>
            </a:r>
            <a:br>
              <a:rPr lang="en-GB" sz="4800" b="0">
                <a:latin typeface="Montserrat"/>
              </a:rPr>
            </a:br>
            <a:r>
              <a:rPr lang="en-GB" sz="2400" b="0">
                <a:latin typeface="Montserrat"/>
              </a:rPr>
              <a:t>Vladimir </a:t>
            </a:r>
            <a:r>
              <a:rPr lang="en-GB" sz="2400" b="0" dirty="0" err="1">
                <a:latin typeface="Montserrat"/>
              </a:rPr>
              <a:t>Mnih</a:t>
            </a:r>
            <a:r>
              <a:rPr lang="en-GB" sz="2400" b="0" dirty="0">
                <a:latin typeface="Montserrat"/>
              </a:rPr>
              <a:t> ET AL.</a:t>
            </a:r>
            <a:br>
              <a:rPr lang="en-GB" sz="2400" b="0" dirty="0">
                <a:latin typeface="Montserrat"/>
              </a:rPr>
            </a:br>
            <a:r>
              <a:rPr lang="en-GB" sz="2400" b="0" dirty="0">
                <a:latin typeface="Montserrat"/>
              </a:rPr>
              <a:t>published in dec 2013</a:t>
            </a:r>
            <a:endParaRPr lang="en-GB" sz="4800" b="0" noProof="0" dirty="0">
              <a:latin typeface="Montserra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B32BB-B400-43C0-8249-3AC012C062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C14A3A-B4B4-4C6C-882F-57F3FB2D3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7968" y="4498181"/>
            <a:ext cx="9136063" cy="434975"/>
          </a:xfrm>
        </p:spPr>
        <p:txBody>
          <a:bodyPr/>
          <a:lstStyle/>
          <a:p>
            <a:r>
              <a:rPr lang="en-GB" noProof="0" dirty="0">
                <a:latin typeface="Montserrat" panose="020F0502020204030204" pitchFamily="2" charset="0"/>
              </a:rPr>
              <a:t>Presenter: Bruno Casella </a:t>
            </a:r>
          </a:p>
        </p:txBody>
      </p:sp>
    </p:spTree>
    <p:extLst>
      <p:ext uri="{BB962C8B-B14F-4D97-AF65-F5344CB8AC3E}">
        <p14:creationId xmlns:p14="http://schemas.microsoft.com/office/powerpoint/2010/main" val="312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Q</a:t>
            </a:r>
            <a:r>
              <a:rPr lang="it-IT" sz="4400" dirty="0"/>
              <a:t>-Learning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7"/>
            <a:ext cx="10515600" cy="4802188"/>
          </a:xfrm>
        </p:spPr>
        <p:txBody>
          <a:bodyPr>
            <a:normAutofit/>
          </a:bodyPr>
          <a:lstStyle/>
          <a:p>
            <a:r>
              <a:rPr lang="en-US" sz="2400" dirty="0"/>
              <a:t>We build a NN which takes the state and train it to output Q for state s and action 1, Q for state s and action 2, and so 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Of course we do not have a perfect Q function. We need to </a:t>
            </a:r>
            <a:r>
              <a:rPr lang="en-US" sz="2400" b="1" dirty="0"/>
              <a:t>train</a:t>
            </a:r>
            <a:r>
              <a:rPr lang="en-US" sz="2400" dirty="0"/>
              <a:t> it</a:t>
            </a:r>
          </a:p>
          <a:p>
            <a:r>
              <a:rPr lang="en-US" sz="2400" dirty="0"/>
              <a:t>To train you can play an episode, collect the rewards, and then you have a labeled sample in the form (s, a, reward).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59FAE2-7848-0549-9006-AD58862ABF8D}"/>
              </a:ext>
            </a:extLst>
          </p:cNvPr>
          <p:cNvSpPr txBox="1"/>
          <p:nvPr/>
        </p:nvSpPr>
        <p:spPr>
          <a:xfrm>
            <a:off x="6204857" y="64928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1732A017-EB80-6140-873C-821FDEBDE3E1}"/>
              </a:ext>
            </a:extLst>
          </p:cNvPr>
          <p:cNvCxnSpPr/>
          <p:nvPr/>
        </p:nvCxnSpPr>
        <p:spPr>
          <a:xfrm>
            <a:off x="3681268" y="2657807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6B5FA336-1936-FA44-AE23-0578C7543D72}"/>
              </a:ext>
            </a:extLst>
          </p:cNvPr>
          <p:cNvCxnSpPr/>
          <p:nvPr/>
        </p:nvCxnSpPr>
        <p:spPr>
          <a:xfrm>
            <a:off x="3833668" y="2657807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F198F266-7210-C442-866B-058F11D6B4CC}"/>
              </a:ext>
            </a:extLst>
          </p:cNvPr>
          <p:cNvCxnSpPr/>
          <p:nvPr/>
        </p:nvCxnSpPr>
        <p:spPr>
          <a:xfrm>
            <a:off x="3986068" y="2657807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DCE9A396-25A6-7D48-8900-4A3545E823F3}"/>
              </a:ext>
            </a:extLst>
          </p:cNvPr>
          <p:cNvCxnSpPr/>
          <p:nvPr/>
        </p:nvCxnSpPr>
        <p:spPr>
          <a:xfrm>
            <a:off x="4119418" y="2657807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5C73CE3B-D277-FB40-B774-EC2F7D19759E}"/>
              </a:ext>
            </a:extLst>
          </p:cNvPr>
          <p:cNvCxnSpPr/>
          <p:nvPr/>
        </p:nvCxnSpPr>
        <p:spPr>
          <a:xfrm>
            <a:off x="4274993" y="2657807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57753564-4C4F-D541-90CB-839319ACD8C9}"/>
              </a:ext>
            </a:extLst>
          </p:cNvPr>
          <p:cNvCxnSpPr/>
          <p:nvPr/>
        </p:nvCxnSpPr>
        <p:spPr>
          <a:xfrm>
            <a:off x="4424218" y="2657807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196688-4A04-CC41-B84F-385C70254DEA}"/>
              </a:ext>
            </a:extLst>
          </p:cNvPr>
          <p:cNvSpPr txBox="1"/>
          <p:nvPr/>
        </p:nvSpPr>
        <p:spPr>
          <a:xfrm>
            <a:off x="3128577" y="2781602"/>
            <a:ext cx="287383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algn="l"/>
            <a:r>
              <a:rPr lang="it-IT" dirty="0" err="1">
                <a:solidFill>
                  <a:srgbClr val="FF0000"/>
                </a:solidFill>
              </a:rPr>
              <a:t>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0B6A54-752C-9844-A4FE-615C2C76AC5C}"/>
              </a:ext>
            </a:extLst>
          </p:cNvPr>
          <p:cNvSpPr txBox="1"/>
          <p:nvPr/>
        </p:nvSpPr>
        <p:spPr>
          <a:xfrm>
            <a:off x="4872265" y="2972502"/>
            <a:ext cx="500597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it-IT" sz="1400" dirty="0" err="1">
                <a:solidFill>
                  <a:srgbClr val="FF0000"/>
                </a:solidFill>
              </a:rPr>
              <a:t>Q</a:t>
            </a:r>
            <a:endParaRPr lang="it-IT" sz="1400" dirty="0">
              <a:solidFill>
                <a:srgbClr val="FF0000"/>
              </a:solidFill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55A3FB4A-982F-7A47-A37C-1CEA52469206}"/>
              </a:ext>
            </a:extLst>
          </p:cNvPr>
          <p:cNvCxnSpPr>
            <a:cxnSpLocks/>
          </p:cNvCxnSpPr>
          <p:nvPr/>
        </p:nvCxnSpPr>
        <p:spPr>
          <a:xfrm>
            <a:off x="3372973" y="2972502"/>
            <a:ext cx="308295" cy="1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AC81E643-2200-EB41-ACCE-92F650ED486E}"/>
              </a:ext>
            </a:extLst>
          </p:cNvPr>
          <p:cNvCxnSpPr>
            <a:cxnSpLocks/>
          </p:cNvCxnSpPr>
          <p:nvPr/>
        </p:nvCxnSpPr>
        <p:spPr>
          <a:xfrm flipV="1">
            <a:off x="4424218" y="3111840"/>
            <a:ext cx="4880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CD2E7F3-2B4B-8140-B5B2-096E46B560A7}"/>
              </a:ext>
            </a:extLst>
          </p:cNvPr>
          <p:cNvCxnSpPr/>
          <p:nvPr/>
        </p:nvCxnSpPr>
        <p:spPr>
          <a:xfrm>
            <a:off x="7210045" y="2662850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>
            <a:extLst>
              <a:ext uri="{FF2B5EF4-FFF2-40B4-BE49-F238E27FC236}">
                <a16:creationId xmlns:a16="http://schemas.microsoft.com/office/drawing/2014/main" id="{538837F7-36F8-AF4F-B072-B0D74531C0E8}"/>
              </a:ext>
            </a:extLst>
          </p:cNvPr>
          <p:cNvCxnSpPr/>
          <p:nvPr/>
        </p:nvCxnSpPr>
        <p:spPr>
          <a:xfrm>
            <a:off x="7362445" y="2662850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029F45EF-27F7-0A44-A19C-EF73641D2EB9}"/>
              </a:ext>
            </a:extLst>
          </p:cNvPr>
          <p:cNvCxnSpPr/>
          <p:nvPr/>
        </p:nvCxnSpPr>
        <p:spPr>
          <a:xfrm>
            <a:off x="7514845" y="2662850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5B45761A-7532-204B-9279-A2790C8D5A85}"/>
              </a:ext>
            </a:extLst>
          </p:cNvPr>
          <p:cNvCxnSpPr/>
          <p:nvPr/>
        </p:nvCxnSpPr>
        <p:spPr>
          <a:xfrm>
            <a:off x="7648195" y="2662850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42A43B5B-DB2E-AF4E-B595-E7330B9BCCB7}"/>
              </a:ext>
            </a:extLst>
          </p:cNvPr>
          <p:cNvCxnSpPr/>
          <p:nvPr/>
        </p:nvCxnSpPr>
        <p:spPr>
          <a:xfrm>
            <a:off x="7803770" y="2662850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>
            <a:extLst>
              <a:ext uri="{FF2B5EF4-FFF2-40B4-BE49-F238E27FC236}">
                <a16:creationId xmlns:a16="http://schemas.microsoft.com/office/drawing/2014/main" id="{D8B8D28A-E81A-EB4F-BE6C-E669D83C0B02}"/>
              </a:ext>
            </a:extLst>
          </p:cNvPr>
          <p:cNvCxnSpPr/>
          <p:nvPr/>
        </p:nvCxnSpPr>
        <p:spPr>
          <a:xfrm>
            <a:off x="7952995" y="2662850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5EC747A-1252-1242-8232-C1E82FB32C54}"/>
              </a:ext>
            </a:extLst>
          </p:cNvPr>
          <p:cNvSpPr txBox="1"/>
          <p:nvPr/>
        </p:nvSpPr>
        <p:spPr>
          <a:xfrm>
            <a:off x="6655863" y="2977546"/>
            <a:ext cx="287383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algn="l"/>
            <a:r>
              <a:rPr lang="it-IT" dirty="0" err="1">
                <a:solidFill>
                  <a:srgbClr val="FF0000"/>
                </a:solidFill>
              </a:rPr>
              <a:t>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894786CF-705D-ED46-A780-CE6C21A1CEC6}"/>
              </a:ext>
            </a:extLst>
          </p:cNvPr>
          <p:cNvSpPr txBox="1"/>
          <p:nvPr/>
        </p:nvSpPr>
        <p:spPr>
          <a:xfrm>
            <a:off x="8284342" y="3405581"/>
            <a:ext cx="762859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it-IT" sz="1400" dirty="0" err="1">
                <a:solidFill>
                  <a:srgbClr val="FF0000"/>
                </a:solidFill>
              </a:rPr>
              <a:t>Q</a:t>
            </a:r>
            <a:r>
              <a:rPr lang="it-IT" sz="1400" dirty="0">
                <a:solidFill>
                  <a:srgbClr val="FF0000"/>
                </a:solidFill>
              </a:rPr>
              <a:t>(s,a</a:t>
            </a:r>
            <a:r>
              <a:rPr lang="it-IT" sz="1400" baseline="-25000" dirty="0">
                <a:solidFill>
                  <a:srgbClr val="FF0000"/>
                </a:solidFill>
              </a:rPr>
              <a:t>4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C75E732-854A-BE43-ABD7-894F7B8D7963}"/>
              </a:ext>
            </a:extLst>
          </p:cNvPr>
          <p:cNvSpPr txBox="1"/>
          <p:nvPr/>
        </p:nvSpPr>
        <p:spPr>
          <a:xfrm>
            <a:off x="8295735" y="3145905"/>
            <a:ext cx="994445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algn="l"/>
            <a:r>
              <a:rPr lang="it-IT" dirty="0" err="1">
                <a:solidFill>
                  <a:srgbClr val="FF0000"/>
                </a:solidFill>
              </a:rPr>
              <a:t>Q</a:t>
            </a:r>
            <a:r>
              <a:rPr lang="it-IT" dirty="0">
                <a:solidFill>
                  <a:srgbClr val="FF0000"/>
                </a:solidFill>
              </a:rPr>
              <a:t>(s,a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13CA94E-597E-6A45-B4B7-D1965C407C7A}"/>
              </a:ext>
            </a:extLst>
          </p:cNvPr>
          <p:cNvSpPr txBox="1"/>
          <p:nvPr/>
        </p:nvSpPr>
        <p:spPr>
          <a:xfrm>
            <a:off x="8284342" y="2873105"/>
            <a:ext cx="762873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7500" lnSpcReduction="20000"/>
          </a:bodyPr>
          <a:lstStyle/>
          <a:p>
            <a:pPr algn="l"/>
            <a:r>
              <a:rPr lang="it-IT" dirty="0" err="1">
                <a:solidFill>
                  <a:srgbClr val="FF0000"/>
                </a:solidFill>
              </a:rPr>
              <a:t>Q</a:t>
            </a:r>
            <a:r>
              <a:rPr lang="it-IT" dirty="0">
                <a:solidFill>
                  <a:srgbClr val="FF0000"/>
                </a:solidFill>
              </a:rPr>
              <a:t>(s,a</a:t>
            </a:r>
            <a:r>
              <a:rPr lang="it-IT" baseline="-25000" dirty="0">
                <a:solidFill>
                  <a:srgbClr val="FF0000"/>
                </a:solidFill>
              </a:rPr>
              <a:t>2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6F64605-D7FF-4943-B984-D4F4A74ED91F}"/>
              </a:ext>
            </a:extLst>
          </p:cNvPr>
          <p:cNvSpPr txBox="1"/>
          <p:nvPr/>
        </p:nvSpPr>
        <p:spPr>
          <a:xfrm>
            <a:off x="8295735" y="2574949"/>
            <a:ext cx="859691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it-IT" sz="1400" dirty="0" err="1">
                <a:solidFill>
                  <a:srgbClr val="FF0000"/>
                </a:solidFill>
              </a:rPr>
              <a:t>Q</a:t>
            </a:r>
            <a:r>
              <a:rPr lang="it-IT" sz="1400" dirty="0">
                <a:solidFill>
                  <a:srgbClr val="FF0000"/>
                </a:solidFill>
              </a:rPr>
              <a:t>(s,a</a:t>
            </a:r>
            <a:r>
              <a:rPr lang="it-IT" sz="1400" baseline="-25000" dirty="0">
                <a:solidFill>
                  <a:srgbClr val="FF0000"/>
                </a:solidFill>
              </a:rPr>
              <a:t>1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5C9FEC93-E286-FB4F-AE4F-4EA46EF49330}"/>
              </a:ext>
            </a:extLst>
          </p:cNvPr>
          <p:cNvCxnSpPr/>
          <p:nvPr/>
        </p:nvCxnSpPr>
        <p:spPr>
          <a:xfrm>
            <a:off x="6873577" y="3116883"/>
            <a:ext cx="336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4A81D1D-0F7D-9F49-BCE6-E8421C5C85D6}"/>
              </a:ext>
            </a:extLst>
          </p:cNvPr>
          <p:cNvCxnSpPr>
            <a:cxnSpLocks/>
          </p:cNvCxnSpPr>
          <p:nvPr/>
        </p:nvCxnSpPr>
        <p:spPr>
          <a:xfrm flipV="1">
            <a:off x="7952995" y="2724998"/>
            <a:ext cx="415289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A5BE75D6-1599-4B4F-AB92-023E1FA105D7}"/>
              </a:ext>
            </a:extLst>
          </p:cNvPr>
          <p:cNvCxnSpPr>
            <a:cxnSpLocks/>
          </p:cNvCxnSpPr>
          <p:nvPr/>
        </p:nvCxnSpPr>
        <p:spPr>
          <a:xfrm flipV="1">
            <a:off x="7952995" y="3003673"/>
            <a:ext cx="415289" cy="10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F44A4FFB-4A66-9843-8869-D26F0220EF4D}"/>
              </a:ext>
            </a:extLst>
          </p:cNvPr>
          <p:cNvCxnSpPr>
            <a:cxnSpLocks/>
          </p:cNvCxnSpPr>
          <p:nvPr/>
        </p:nvCxnSpPr>
        <p:spPr>
          <a:xfrm>
            <a:off x="7952995" y="3111841"/>
            <a:ext cx="423653" cy="1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AB554AB-58CA-0B4A-A1E1-225A3C5BF7C8}"/>
              </a:ext>
            </a:extLst>
          </p:cNvPr>
          <p:cNvCxnSpPr>
            <a:cxnSpLocks/>
          </p:cNvCxnSpPr>
          <p:nvPr/>
        </p:nvCxnSpPr>
        <p:spPr>
          <a:xfrm>
            <a:off x="7952995" y="3111841"/>
            <a:ext cx="415289" cy="43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0E390A-6D5D-4F4B-85A8-66539505E3BD}"/>
              </a:ext>
            </a:extLst>
          </p:cNvPr>
          <p:cNvSpPr txBox="1"/>
          <p:nvPr/>
        </p:nvSpPr>
        <p:spPr>
          <a:xfrm>
            <a:off x="9104811" y="625710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dirty="0" err="1"/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3B7C9EC7-6711-8D45-9329-091FC6116341}"/>
              </a:ext>
            </a:extLst>
          </p:cNvPr>
          <p:cNvCxnSpPr>
            <a:cxnSpLocks/>
          </p:cNvCxnSpPr>
          <p:nvPr/>
        </p:nvCxnSpPr>
        <p:spPr>
          <a:xfrm flipV="1">
            <a:off x="3359243" y="3128861"/>
            <a:ext cx="321696" cy="17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EB8B33C-B8F6-8C4D-842B-225D4661794B}"/>
              </a:ext>
            </a:extLst>
          </p:cNvPr>
          <p:cNvSpPr txBox="1"/>
          <p:nvPr/>
        </p:nvSpPr>
        <p:spPr>
          <a:xfrm>
            <a:off x="3128576" y="3191609"/>
            <a:ext cx="287383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algn="l"/>
            <a:r>
              <a:rPr lang="it-IT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AE844814-EC3B-BC4E-82F2-C281D79F3934}"/>
              </a:ext>
            </a:extLst>
          </p:cNvPr>
          <p:cNvSpPr/>
          <p:nvPr/>
        </p:nvSpPr>
        <p:spPr>
          <a:xfrm>
            <a:off x="1334852" y="5729117"/>
            <a:ext cx="431074" cy="43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1B5D708B-43BD-184E-A91D-ED932B0764FA}"/>
                  </a:ext>
                </a:extLst>
              </p:cNvPr>
              <p:cNvSpPr txBox="1"/>
              <p:nvPr/>
            </p:nvSpPr>
            <p:spPr>
              <a:xfrm>
                <a:off x="2458256" y="5102101"/>
                <a:ext cx="8459121" cy="53557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0→</m:t>
                    </m:r>
                    <m:r>
                      <a:rPr lang="it-IT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0→</m:t>
                    </m:r>
                    <m:r>
                      <a:rPr lang="it-IT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>
                      <a:rPr lang="it-IT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it-IT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           training sample: </a:t>
                </a:r>
                <a:r>
                  <a:rPr lang="en-US" sz="2200" dirty="0">
                    <a:solidFill>
                      <a:srgbClr val="00B050"/>
                    </a:solidFill>
                  </a:rPr>
                  <a:t>(s, a</a:t>
                </a:r>
                <a:r>
                  <a:rPr lang="en-US" sz="22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sz="2200" dirty="0">
                    <a:solidFill>
                      <a:srgbClr val="00B050"/>
                    </a:solidFill>
                  </a:rPr>
                  <a:t>, 2090)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1B5D708B-43BD-184E-A91D-ED932B07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56" y="5102101"/>
                <a:ext cx="8459121" cy="535577"/>
              </a:xfrm>
              <a:prstGeom prst="rect">
                <a:avLst/>
              </a:prstGeom>
              <a:blipFill>
                <a:blip r:embed="rId2"/>
                <a:stretch>
                  <a:fillRect l="-150" t="-9091" r="-150" b="-11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01BACB-4DAA-1E43-B167-626AF545D9CE}"/>
                  </a:ext>
                </a:extLst>
              </p:cNvPr>
              <p:cNvSpPr txBox="1"/>
              <p:nvPr/>
            </p:nvSpPr>
            <p:spPr>
              <a:xfrm>
                <a:off x="2458257" y="5676866"/>
                <a:ext cx="8583816" cy="53557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0→10→0=60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                     training sample: (s, a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</a:rPr>
                  <a:t>, 60)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01BACB-4DAA-1E43-B167-626AF545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57" y="5676866"/>
                <a:ext cx="8583816" cy="535577"/>
              </a:xfrm>
              <a:prstGeom prst="rect">
                <a:avLst/>
              </a:prstGeom>
              <a:blipFill>
                <a:blip r:embed="rId3"/>
                <a:stretch>
                  <a:fillRect l="-148" t="-6818" b="-11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DD308D48-D692-5E46-83E9-D122A4493194}"/>
                  </a:ext>
                </a:extLst>
              </p:cNvPr>
              <p:cNvSpPr txBox="1"/>
              <p:nvPr/>
            </p:nvSpPr>
            <p:spPr>
              <a:xfrm>
                <a:off x="2458257" y="6212443"/>
                <a:ext cx="8459120" cy="53557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0→0→0=</m:t>
                    </m:r>
                    <m:r>
                      <a:rPr lang="it-IT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                   training sample: (s, a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3</a:t>
                </a:r>
                <a:r>
                  <a:rPr lang="en-US" sz="2400" dirty="0">
                    <a:solidFill>
                      <a:srgbClr val="00B050"/>
                    </a:solidFill>
                  </a:rPr>
                  <a:t>, 100)</a:t>
                </a:r>
              </a:p>
              <a:p>
                <a:pPr algn="l"/>
                <a:endParaRPr lang="it-IT" sz="22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DD308D48-D692-5E46-83E9-D122A4493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57" y="6212443"/>
                <a:ext cx="8459120" cy="535577"/>
              </a:xfrm>
              <a:prstGeom prst="rect">
                <a:avLst/>
              </a:prstGeom>
              <a:blipFill>
                <a:blip r:embed="rId4"/>
                <a:stretch>
                  <a:fillRect l="-150" t="-9302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774ACF44-1258-B643-80F5-A9289ED70C45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 flipV="1">
            <a:off x="1765926" y="5369890"/>
            <a:ext cx="692330" cy="57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C998693-7816-B541-B6AE-84A76E30D5A5}"/>
              </a:ext>
            </a:extLst>
          </p:cNvPr>
          <p:cNvCxnSpPr>
            <a:cxnSpLocks/>
            <a:stCxn id="35" idx="6"/>
            <a:endCxn id="37" idx="1"/>
          </p:cNvCxnSpPr>
          <p:nvPr/>
        </p:nvCxnSpPr>
        <p:spPr>
          <a:xfrm>
            <a:off x="1765926" y="5944654"/>
            <a:ext cx="6923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989478D-D24E-184D-B70C-E92492B911AF}"/>
              </a:ext>
            </a:extLst>
          </p:cNvPr>
          <p:cNvCxnSpPr>
            <a:cxnSpLocks/>
            <a:stCxn id="35" idx="6"/>
            <a:endCxn id="41" idx="1"/>
          </p:cNvCxnSpPr>
          <p:nvPr/>
        </p:nvCxnSpPr>
        <p:spPr>
          <a:xfrm>
            <a:off x="1765926" y="5944654"/>
            <a:ext cx="692331" cy="535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C649E8B-F04B-544C-9E63-3B2962931209}"/>
              </a:ext>
            </a:extLst>
          </p:cNvPr>
          <p:cNvSpPr txBox="1"/>
          <p:nvPr/>
        </p:nvSpPr>
        <p:spPr>
          <a:xfrm rot="18928227">
            <a:off x="1858299" y="5209466"/>
            <a:ext cx="600889" cy="5094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</a:t>
            </a:r>
            <a:r>
              <a:rPr lang="it-IT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CE67BB09-5CD0-C844-958C-8BB259E9BCD7}"/>
              </a:ext>
            </a:extLst>
          </p:cNvPr>
          <p:cNvSpPr txBox="1"/>
          <p:nvPr/>
        </p:nvSpPr>
        <p:spPr>
          <a:xfrm>
            <a:off x="1967918" y="5601753"/>
            <a:ext cx="600889" cy="5094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</a:t>
            </a:r>
            <a:r>
              <a:rPr lang="it-IT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8752C4E-8A20-1443-8A5E-E19C92D50B97}"/>
              </a:ext>
            </a:extLst>
          </p:cNvPr>
          <p:cNvSpPr txBox="1"/>
          <p:nvPr/>
        </p:nvSpPr>
        <p:spPr>
          <a:xfrm rot="1905886">
            <a:off x="1811646" y="6152839"/>
            <a:ext cx="600889" cy="5094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</a:t>
            </a:r>
            <a:r>
              <a:rPr lang="it-IT" baseline="-25000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548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Q</a:t>
            </a:r>
            <a:r>
              <a:rPr lang="it-IT" sz="4400" dirty="0"/>
              <a:t>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10515600" cy="502876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Formally, Q function will be this Bellman Equation: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𝑠</m:t>
                    </m:r>
                    <m:sPre>
                      <m:sPre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</m:sub>
                      <m:sup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sPre>
                  </m:oMath>
                </a14:m>
                <a:r>
                  <a:rPr lang="en-US" sz="2600" dirty="0"/>
                  <a:t> we are in state s, perform action a, and s’ will be the new state. We always take the maximum action</a:t>
                </a:r>
              </a:p>
              <a:p>
                <a:r>
                  <a:rPr lang="en-US" sz="2600" dirty="0"/>
                  <a:t>We can train our NN. Loss function:</a:t>
                </a:r>
              </a:p>
              <a:p>
                <a:endParaRPr lang="en-US" sz="26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where </a:t>
                </a:r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is a previous fixed set of parameters of Q functions. Hence, there are 2 different Q functions involved in the loss.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10515600" cy="5028768"/>
              </a:xfrm>
              <a:blipFill>
                <a:blip r:embed="rId2"/>
                <a:stretch>
                  <a:fillRect l="-844" t="-15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59FAE2-7848-0549-9006-AD58862ABF8D}"/>
              </a:ext>
            </a:extLst>
          </p:cNvPr>
          <p:cNvSpPr txBox="1"/>
          <p:nvPr/>
        </p:nvSpPr>
        <p:spPr>
          <a:xfrm>
            <a:off x="6204857" y="64928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2600F9-F444-F742-831E-CC024C91E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96" y="2122051"/>
            <a:ext cx="7000314" cy="91209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FA4F4E-A3CE-EE42-BF43-7E439DB11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5" y="4273461"/>
            <a:ext cx="6064249" cy="9482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24C4F7-2FC1-3F48-9270-1780581FA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02" y="5313733"/>
            <a:ext cx="5968160" cy="4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3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Experience Replay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7"/>
            <a:ext cx="10515600" cy="5028768"/>
          </a:xfrm>
        </p:spPr>
        <p:txBody>
          <a:bodyPr>
            <a:normAutofit/>
          </a:bodyPr>
          <a:lstStyle/>
          <a:p>
            <a:r>
              <a:rPr lang="en-US" sz="2400" dirty="0"/>
              <a:t>Let’s look at these 2 states: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They are very correlated, especially if you build a mini-batch of size 2, there is almost no variability.</a:t>
            </a:r>
          </a:p>
          <a:p>
            <a:r>
              <a:rPr lang="en-US" sz="2400" dirty="0"/>
              <a:t>Rather than using data samples as we collect, we put them into a buffer, and we </a:t>
            </a:r>
            <a:r>
              <a:rPr lang="en-US" sz="2400" b="1" dirty="0"/>
              <a:t>sample at random</a:t>
            </a:r>
            <a:r>
              <a:rPr lang="en-US" sz="2400" dirty="0"/>
              <a:t>.</a:t>
            </a:r>
          </a:p>
          <a:p>
            <a:r>
              <a:rPr lang="en-US" sz="2400" dirty="0"/>
              <a:t>This means that some samples might not be used, some samples can be used twice or more.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59FAE2-7848-0549-9006-AD58862ABF8D}"/>
              </a:ext>
            </a:extLst>
          </p:cNvPr>
          <p:cNvSpPr txBox="1"/>
          <p:nvPr/>
        </p:nvSpPr>
        <p:spPr>
          <a:xfrm>
            <a:off x="6204857" y="64928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1ED1ACF-A3C9-1C43-BB3C-FB9A2B3B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59" y="2163971"/>
            <a:ext cx="3298421" cy="1725711"/>
          </a:xfrm>
          <a:prstGeom prst="rect">
            <a:avLst/>
          </a:prstGeom>
        </p:spPr>
      </p:pic>
      <p:pic>
        <p:nvPicPr>
          <p:cNvPr id="11" name="Immagine 10" descr="Immagine che contiene testo, calibro, orologio&#10;&#10;Descrizione generata automaticamente">
            <a:extLst>
              <a:ext uri="{FF2B5EF4-FFF2-40B4-BE49-F238E27FC236}">
                <a16:creationId xmlns:a16="http://schemas.microsoft.com/office/drawing/2014/main" id="{B68D98AB-E2AF-2840-B104-85D8B0EC8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12" y="2156310"/>
            <a:ext cx="3298421" cy="17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7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Model Architecture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7"/>
            <a:ext cx="10515600" cy="5028768"/>
          </a:xfrm>
        </p:spPr>
        <p:txBody>
          <a:bodyPr>
            <a:normAutofit/>
          </a:bodyPr>
          <a:lstStyle/>
          <a:p>
            <a:r>
              <a:rPr lang="en-US" sz="2400" dirty="0"/>
              <a:t>NN they used was very small.</a:t>
            </a:r>
          </a:p>
          <a:p>
            <a:r>
              <a:rPr lang="en-US" sz="2400" dirty="0"/>
              <a:t>The input to NN consists in an 84x84x4 image.</a:t>
            </a:r>
          </a:p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hidden layer convolves 16 8x8 filters with stride 4 and applies </a:t>
            </a:r>
            <a:r>
              <a:rPr lang="en-US" sz="2400" dirty="0" err="1"/>
              <a:t>ReLU</a:t>
            </a:r>
            <a:r>
              <a:rPr lang="en-US" sz="2400" dirty="0"/>
              <a:t>.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hidden layer convolves 32 4x4 filters with stride 2 and applies </a:t>
            </a:r>
            <a:r>
              <a:rPr lang="en-US" sz="2400" dirty="0" err="1"/>
              <a:t>ReLU</a:t>
            </a:r>
            <a:r>
              <a:rPr lang="en-US" sz="2400" dirty="0"/>
              <a:t>.</a:t>
            </a:r>
          </a:p>
          <a:p>
            <a:r>
              <a:rPr lang="en-US" sz="2400" dirty="0"/>
              <a:t>Final hidden layer is fully-connected and consists of 256 </a:t>
            </a:r>
            <a:r>
              <a:rPr lang="en-US" sz="2400" dirty="0" err="1"/>
              <a:t>ReLU</a:t>
            </a:r>
            <a:r>
              <a:rPr lang="en-US" sz="2400" dirty="0"/>
              <a:t>.</a:t>
            </a:r>
          </a:p>
          <a:p>
            <a:r>
              <a:rPr lang="en-US" sz="2400" dirty="0"/>
              <a:t>Output is a fully-connected layer with a single output for each valid action (between 4 and 18 actions according to the game considered).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59FAE2-7848-0549-9006-AD58862ABF8D}"/>
              </a:ext>
            </a:extLst>
          </p:cNvPr>
          <p:cNvSpPr txBox="1"/>
          <p:nvPr/>
        </p:nvSpPr>
        <p:spPr>
          <a:xfrm>
            <a:off x="6204857" y="64928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173850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They showed that average reward is </a:t>
            </a:r>
            <a:r>
              <a:rPr lang="en-US" sz="2400" b="1" dirty="0"/>
              <a:t>noisy</a:t>
            </a:r>
            <a:r>
              <a:rPr lang="en-US" sz="2400" dirty="0"/>
              <a:t> but improves over time.</a:t>
            </a:r>
          </a:p>
          <a:p>
            <a:r>
              <a:rPr lang="en-US" sz="2400" dirty="0"/>
              <a:t>This is because small changes to the weights of a policy can lead to large changes in the distribution of states the policy visits.</a:t>
            </a:r>
          </a:p>
          <a:p>
            <a:r>
              <a:rPr lang="en-US" sz="2400" dirty="0"/>
              <a:t>A more stable metric is the average Q function, which provides an estimate of how much discounted reward the agent can obtain by following its policy from any given state.</a:t>
            </a:r>
          </a:p>
          <a:p>
            <a:r>
              <a:rPr lang="en-US" sz="2400" dirty="0"/>
              <a:t>So, it is a </a:t>
            </a:r>
            <a:r>
              <a:rPr lang="en-US" sz="2400" b="1" dirty="0"/>
              <a:t>successful</a:t>
            </a:r>
            <a:r>
              <a:rPr lang="en-US" sz="2400" dirty="0"/>
              <a:t> training.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AFBEFB-DE0A-0C4D-A734-8B3157F31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9" y="4805921"/>
            <a:ext cx="108585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9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pic>
        <p:nvPicPr>
          <p:cNvPr id="4" name="Segnaposto contenuto 3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A4E96441-911E-914F-954E-E7E21038A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390112"/>
            <a:ext cx="10515600" cy="1932195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750991-22B0-5847-9B51-DD28C961DC0F}"/>
              </a:ext>
            </a:extLst>
          </p:cNvPr>
          <p:cNvSpPr txBox="1"/>
          <p:nvPr/>
        </p:nvSpPr>
        <p:spPr>
          <a:xfrm>
            <a:off x="7342909" y="39208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dirty="0" err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129159-883D-BF40-BFCF-19153F2B9D89}"/>
              </a:ext>
            </a:extLst>
          </p:cNvPr>
          <p:cNvSpPr txBox="1"/>
          <p:nvPr/>
        </p:nvSpPr>
        <p:spPr>
          <a:xfrm>
            <a:off x="1842655" y="36160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dirty="0" err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79E9E2-F28F-5449-84C8-16B2C2DF302A}"/>
              </a:ext>
            </a:extLst>
          </p:cNvPr>
          <p:cNvSpPr txBox="1">
            <a:spLocks/>
          </p:cNvSpPr>
          <p:nvPr/>
        </p:nvSpPr>
        <p:spPr>
          <a:xfrm>
            <a:off x="971550" y="3415579"/>
            <a:ext cx="10515600" cy="303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the first frame an enemy has just appeared, and you can see that Q function jumps to A. So, the enemy is not killed yet, but its appearance jumps the Q function because it anticipates a future reward.</a:t>
            </a:r>
          </a:p>
          <a:p>
            <a:r>
              <a:rPr lang="en-US" sz="2400" dirty="0"/>
              <a:t>Then the agent shots and we go from A to B.</a:t>
            </a:r>
          </a:p>
          <a:p>
            <a:r>
              <a:rPr lang="en-US" sz="2400" dirty="0"/>
              <a:t>Once the enemy is shot, there is no more enemy and the Q function drops drastically (point C).</a:t>
            </a:r>
          </a:p>
        </p:txBody>
      </p:sp>
    </p:spTree>
    <p:extLst>
      <p:ext uri="{BB962C8B-B14F-4D97-AF65-F5344CB8AC3E}">
        <p14:creationId xmlns:p14="http://schemas.microsoft.com/office/powerpoint/2010/main" val="9534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Comparison with methods of RL literature: DQN outperformed them almost everywhere. </a:t>
            </a:r>
          </a:p>
          <a:p>
            <a:r>
              <a:rPr lang="en-US" sz="2400" dirty="0"/>
              <a:t>These methods used engineered features or handcrafted object detectors (for example you know all enemies are green, so they make channels for those green enemies)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D30E449-C055-834B-A5B8-EEC6C935A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8" y="3765735"/>
            <a:ext cx="10438842" cy="30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Comparison against an expert human: in some games </a:t>
            </a:r>
            <a:r>
              <a:rPr lang="en-US" sz="2400" b="1" dirty="0"/>
              <a:t>humans</a:t>
            </a:r>
            <a:r>
              <a:rPr lang="en-US" sz="2400" dirty="0"/>
              <a:t> were vastly </a:t>
            </a:r>
            <a:r>
              <a:rPr lang="en-US" sz="2400" b="1" dirty="0"/>
              <a:t>superior</a:t>
            </a:r>
            <a:r>
              <a:rPr lang="en-US" sz="2400" dirty="0"/>
              <a:t>, due to the difficulty of the problem.</a:t>
            </a:r>
          </a:p>
          <a:p>
            <a:r>
              <a:rPr lang="en-US" sz="2400" dirty="0"/>
              <a:t>In Breakout, the agent figured out a strategy of shooting the ball into a hole, so the ball bounces and the agent does nothing anymore.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D30E449-C055-834B-A5B8-EEC6C935A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76"/>
          <a:stretch/>
        </p:blipFill>
        <p:spPr>
          <a:xfrm>
            <a:off x="1048198" y="4827615"/>
            <a:ext cx="10443311" cy="1941892"/>
          </a:xfrm>
          <a:prstGeom prst="rect">
            <a:avLst/>
          </a:prstGeom>
        </p:spPr>
      </p:pic>
      <p:sp>
        <p:nvSpPr>
          <p:cNvPr id="12" name="מחבר ישר 11">
            <a:extLst>
              <a:ext uri="{FF2B5EF4-FFF2-40B4-BE49-F238E27FC236}">
                <a16:creationId xmlns:a16="http://schemas.microsoft.com/office/drawing/2014/main" id="{DF7FA537-DA09-4EDC-A0AB-454AD1841D14}"/>
              </a:ext>
            </a:extLst>
          </p:cNvPr>
          <p:cNvSpPr/>
          <p:nvPr/>
        </p:nvSpPr>
        <p:spPr>
          <a:xfrm>
            <a:off x="7869600" y="6461864"/>
            <a:ext cx="3108960" cy="0"/>
          </a:xfrm>
          <a:prstGeom prst="line">
            <a:avLst/>
          </a:prstGeom>
          <a:solidFill>
            <a:srgbClr val="FF2500">
              <a:alpha val="5000"/>
            </a:srgbClr>
          </a:solidFill>
          <a:ln w="546100">
            <a:solidFill>
              <a:srgbClr val="FF2500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rtlCol="0" anchor="ctr" anchorCtr="1">
            <a:normAutofit fontScale="25000" lnSpcReduction="20000"/>
          </a:bodyPr>
          <a:lstStyle/>
          <a:p>
            <a:pPr algn="l">
              <a:defRPr dirty="0" err="1" smtClean="0"/>
            </a:pPr>
            <a:endParaRPr lang="fr-FR" dirty="0" err="1">
              <a:solidFill>
                <a:srgbClr val="FF25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38DED04-75BB-774B-93D7-46ADADEED36C}"/>
                  </a:ext>
                </a:extLst>
              </p14:cNvPr>
              <p14:cNvContentPartPr/>
              <p14:nvPr/>
            </p14:nvContentPartPr>
            <p14:xfrm>
              <a:off x="4700479" y="6452222"/>
              <a:ext cx="576360" cy="396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38DED04-75BB-774B-93D7-46ADADEED3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2239" y="6176102"/>
                <a:ext cx="852480" cy="5562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11DC58EA-4A27-8349-907B-633B4B297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24" y="3192291"/>
            <a:ext cx="2098523" cy="17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Authors are challenged from these games: Q*</a:t>
            </a:r>
            <a:r>
              <a:rPr lang="en-US" sz="2400" dirty="0" err="1"/>
              <a:t>bert</a:t>
            </a:r>
            <a:r>
              <a:rPr lang="en-US" sz="2400" dirty="0"/>
              <a:t>, </a:t>
            </a:r>
            <a:r>
              <a:rPr lang="en-US" sz="2400" dirty="0" err="1"/>
              <a:t>Seaquest</a:t>
            </a:r>
            <a:r>
              <a:rPr lang="en-US" sz="2400" dirty="0"/>
              <a:t> and Space Invaders.</a:t>
            </a:r>
          </a:p>
          <a:p>
            <a:r>
              <a:rPr lang="en-US" sz="2400" dirty="0"/>
              <a:t>These games require the network to find a strategy that extends over long time scales.</a:t>
            </a:r>
          </a:p>
          <a:p>
            <a:r>
              <a:rPr lang="en-US" sz="2400" dirty="0"/>
              <a:t>Their approach gave state-of-the-art in 6 of 7 games it was tested on, without adjustment of the architecture or hyperparameters.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686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Take-home message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 have noticed some dissimilarities in the network architecture from the trend of today:</a:t>
            </a:r>
          </a:p>
          <a:p>
            <a:pPr lvl="1"/>
            <a:r>
              <a:rPr lang="en-US" sz="2000" dirty="0"/>
              <a:t>No avg/max pooling</a:t>
            </a:r>
          </a:p>
          <a:p>
            <a:pPr lvl="1"/>
            <a:r>
              <a:rPr lang="en-US" sz="2000" dirty="0"/>
              <a:t>A small network</a:t>
            </a:r>
          </a:p>
          <a:p>
            <a:pPr lvl="1"/>
            <a:r>
              <a:rPr lang="en-US" sz="2000" dirty="0"/>
              <a:t>Big filters</a:t>
            </a:r>
            <a:endParaRPr lang="en-US" sz="2400" dirty="0"/>
          </a:p>
          <a:p>
            <a:r>
              <a:rPr lang="en-US" sz="2400" dirty="0"/>
              <a:t>It was pretty interesting also the way in which authors explained the experiments. In particular the correlation between what is happening in the game and the Q function.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68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2091603"/>
          </a:xfrm>
        </p:spPr>
        <p:txBody>
          <a:bodyPr>
            <a:normAutofit/>
          </a:bodyPr>
          <a:lstStyle/>
          <a:p>
            <a:r>
              <a:rPr lang="en-US" sz="2400" dirty="0"/>
              <a:t>The goal is to create a single NN agent that is able to learn to play as many Atari 2600 Games as possible</a:t>
            </a:r>
          </a:p>
          <a:p>
            <a:pPr lvl="1"/>
            <a:r>
              <a:rPr lang="en-US" sz="2000" dirty="0"/>
              <a:t>Learn </a:t>
            </a:r>
            <a:r>
              <a:rPr lang="en-US" sz="2000" b="1" dirty="0"/>
              <a:t>control policies </a:t>
            </a:r>
            <a:r>
              <a:rPr lang="en-US" sz="2000" dirty="0"/>
              <a:t>(state-action mappings, strategies in order to achieve a goal).</a:t>
            </a:r>
            <a:r>
              <a:rPr lang="en-US" sz="2000" b="1" dirty="0"/>
              <a:t> </a:t>
            </a:r>
            <a:r>
              <a:rPr lang="en-US" sz="2000" dirty="0"/>
              <a:t>That’s the task of </a:t>
            </a:r>
            <a:r>
              <a:rPr lang="en-US" sz="2000" b="1" dirty="0"/>
              <a:t>Reinforcement Learning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Games (Atari emulator) are </a:t>
            </a:r>
            <a:r>
              <a:rPr lang="en-US" sz="2000" b="1" dirty="0"/>
              <a:t>learning environment </a:t>
            </a:r>
            <a:r>
              <a:rPr lang="en-US" sz="2000" dirty="0"/>
              <a:t>(you can move inside for example with a joystick).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Immagine 3" descr="Immagine che contiene testo, screenshot, schermo&#10;&#10;Descrizione generata automaticamente">
            <a:extLst>
              <a:ext uri="{FF2B5EF4-FFF2-40B4-BE49-F238E27FC236}">
                <a16:creationId xmlns:a16="http://schemas.microsoft.com/office/drawing/2014/main" id="{E0429F69-1EFE-BC43-8647-661FE56D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8" y="3902334"/>
            <a:ext cx="8766327" cy="114493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6EC708-05BE-F348-8C3F-15250F3EC188}"/>
              </a:ext>
            </a:extLst>
          </p:cNvPr>
          <p:cNvSpPr txBox="1"/>
          <p:nvPr/>
        </p:nvSpPr>
        <p:spPr>
          <a:xfrm>
            <a:off x="1071218" y="6535280"/>
            <a:ext cx="10415822" cy="4987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it-IT" sz="2000" dirty="0">
              <a:solidFill>
                <a:schemeClr val="bg2">
                  <a:lumMod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AE3B41-AFFC-564D-BA5E-744125249A53}"/>
              </a:ext>
            </a:extLst>
          </p:cNvPr>
          <p:cNvSpPr txBox="1">
            <a:spLocks/>
          </p:cNvSpPr>
          <p:nvPr/>
        </p:nvSpPr>
        <p:spPr>
          <a:xfrm>
            <a:off x="971440" y="5264294"/>
            <a:ext cx="10515600" cy="20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b="1" dirty="0">
                <a:solidFill>
                  <a:srgbClr val="00B050"/>
                </a:solidFill>
              </a:rPr>
              <a:t>Pro</a:t>
            </a:r>
            <a:r>
              <a:rPr lang="en-US" sz="2000" dirty="0"/>
              <a:t> about environments: </a:t>
            </a:r>
            <a:r>
              <a:rPr lang="en-US" sz="2000" b="1" dirty="0"/>
              <a:t>actions</a:t>
            </a:r>
            <a:r>
              <a:rPr lang="en-US" sz="2000" dirty="0"/>
              <a:t> are always the same, but they mean different things in different games</a:t>
            </a:r>
          </a:p>
          <a:p>
            <a:pPr lvl="1"/>
            <a:r>
              <a:rPr lang="en-US" sz="2000" dirty="0"/>
              <a:t>The objective is to maximize the </a:t>
            </a:r>
            <a:r>
              <a:rPr lang="en-US" sz="2000" b="1" dirty="0"/>
              <a:t>reward </a:t>
            </a:r>
            <a:r>
              <a:rPr lang="en-US" sz="2000" dirty="0"/>
              <a:t>(for ex. #goals in Pong, or #kills in Breakout, and so on).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AC8582-FBA3-664F-AF11-154A298A9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171" y="3693668"/>
            <a:ext cx="1515109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Motivation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goal is to create a single NN agent that is able to learn to play as many Atari 2600 Games as possible</a:t>
            </a:r>
          </a:p>
          <a:p>
            <a:pPr lvl="1"/>
            <a:r>
              <a:rPr lang="en-US" sz="2000" dirty="0"/>
              <a:t>Reinforcement Learning presents several challenges from a deep learning perspective.</a:t>
            </a:r>
          </a:p>
          <a:p>
            <a:pPr lvl="1"/>
            <a:r>
              <a:rPr lang="en-US" sz="2000" dirty="0"/>
              <a:t>DL applications requires large amounts of hand-labelled training data., while RL algorithms must be able to learn from a scalar </a:t>
            </a:r>
            <a:r>
              <a:rPr lang="en-US" sz="2000" b="1" dirty="0"/>
              <a:t>reward</a:t>
            </a:r>
            <a:r>
              <a:rPr lang="en-US" sz="2000" dirty="0"/>
              <a:t> signal that is frequently </a:t>
            </a:r>
            <a:r>
              <a:rPr lang="en-US" sz="2000" b="1" dirty="0"/>
              <a:t>sparse.</a:t>
            </a:r>
          </a:p>
          <a:p>
            <a:pPr lvl="1"/>
            <a:r>
              <a:rPr lang="en-US" sz="2000" dirty="0"/>
              <a:t>DL algorithms assume the data samples to be independent, while in RL we typically encounter sequences of highly </a:t>
            </a:r>
            <a:r>
              <a:rPr lang="en-US" sz="2000" b="1" dirty="0"/>
              <a:t>correlated states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40042E8-6D3A-3641-A5D8-6ED5A1C2A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59" y="4782486"/>
            <a:ext cx="3298421" cy="1725711"/>
          </a:xfrm>
          <a:prstGeom prst="rect">
            <a:avLst/>
          </a:prstGeom>
        </p:spPr>
      </p:pic>
      <p:pic>
        <p:nvPicPr>
          <p:cNvPr id="8" name="Immagine 7" descr="Immagine che contiene testo, calibro, orologio&#10;&#10;Descrizione generata automaticamente">
            <a:extLst>
              <a:ext uri="{FF2B5EF4-FFF2-40B4-BE49-F238E27FC236}">
                <a16:creationId xmlns:a16="http://schemas.microsoft.com/office/drawing/2014/main" id="{2595735B-BFCE-6545-8D89-7FDA4537A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12" y="4774825"/>
            <a:ext cx="3298421" cy="17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6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Contribution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Power of </a:t>
            </a:r>
            <a:r>
              <a:rPr lang="en-US" sz="2400" b="1" dirty="0"/>
              <a:t>Deep Neural Networks </a:t>
            </a:r>
            <a:r>
              <a:rPr lang="en-US" sz="2400" dirty="0"/>
              <a:t>to Reinforcement Learning</a:t>
            </a:r>
          </a:p>
          <a:p>
            <a:r>
              <a:rPr lang="en-US" sz="2400" dirty="0"/>
              <a:t>Use of CNNs to figure out which of the input images gave a good score.</a:t>
            </a:r>
          </a:p>
          <a:p>
            <a:r>
              <a:rPr lang="en-US" sz="2400" dirty="0"/>
              <a:t>The model is trained with a variant of </a:t>
            </a:r>
            <a:r>
              <a:rPr lang="en-US" sz="2400" b="1" dirty="0"/>
              <a:t>Q-Learning</a:t>
            </a:r>
            <a:r>
              <a:rPr lang="en-US" sz="2400" dirty="0"/>
              <a:t>.</a:t>
            </a:r>
          </a:p>
          <a:p>
            <a:r>
              <a:rPr lang="en-US" sz="2400" dirty="0"/>
              <a:t>The method is applied to the games with </a:t>
            </a:r>
            <a:r>
              <a:rPr lang="en-US" sz="2400" b="1" dirty="0"/>
              <a:t>no adjustment </a:t>
            </a:r>
            <a:r>
              <a:rPr lang="en-US" sz="2400" dirty="0"/>
              <a:t>of the architecture or learning algorithm.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035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State of the art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TD-Gammon[1] was one of the best-known success story of RL. A backgammon-playing program learnt by RL, that achieved a superhuman level of play, using an algorithm similar to Q-learning.</a:t>
            </a:r>
          </a:p>
          <a:p>
            <a:r>
              <a:rPr lang="en-US" sz="2400" dirty="0"/>
              <a:t>Neural fitted Q-learning (NFQ)[2] optimizes the same loss function of this paper.</a:t>
            </a:r>
          </a:p>
          <a:p>
            <a:r>
              <a:rPr lang="en-US" sz="2400" dirty="0"/>
              <a:t>Arcade Learning Environment (ALE)[3] introduced the use of Atari 2600 emulator as RL platform.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3953E-8E28-4DA9-B058-260E91E19181}"/>
              </a:ext>
            </a:extLst>
          </p:cNvPr>
          <p:cNvSpPr txBox="1"/>
          <p:nvPr/>
        </p:nvSpPr>
        <p:spPr>
          <a:xfrm>
            <a:off x="1206332" y="5779911"/>
            <a:ext cx="10515600" cy="97084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l"/>
            <a:r>
              <a:rPr lang="it-IT" sz="1200" dirty="0">
                <a:latin typeface="Montserrat" panose="00000500000000000000" pitchFamily="2" charset="0"/>
              </a:rPr>
              <a:t>[1]. Tesauro G., </a:t>
            </a:r>
            <a:r>
              <a:rPr lang="it-IT" sz="1200" dirty="0" err="1">
                <a:latin typeface="Montserrat" panose="00000500000000000000" pitchFamily="2" charset="0"/>
              </a:rPr>
              <a:t>Temporal</a:t>
            </a:r>
            <a:r>
              <a:rPr lang="it-IT" sz="1200" dirty="0">
                <a:latin typeface="Montserrat" panose="00000500000000000000" pitchFamily="2" charset="0"/>
              </a:rPr>
              <a:t> </a:t>
            </a:r>
            <a:r>
              <a:rPr lang="it-IT" sz="1200" dirty="0" err="1">
                <a:latin typeface="Montserrat" panose="00000500000000000000" pitchFamily="2" charset="0"/>
              </a:rPr>
              <a:t>difference</a:t>
            </a:r>
            <a:r>
              <a:rPr lang="it-IT" sz="1200" dirty="0">
                <a:latin typeface="Montserrat" panose="00000500000000000000" pitchFamily="2" charset="0"/>
              </a:rPr>
              <a:t> learning and </a:t>
            </a:r>
            <a:r>
              <a:rPr lang="it-IT" sz="1200" dirty="0" err="1">
                <a:latin typeface="Montserrat" panose="00000500000000000000" pitchFamily="2" charset="0"/>
              </a:rPr>
              <a:t>td-gammon</a:t>
            </a:r>
            <a:r>
              <a:rPr lang="it-IT" sz="1200" dirty="0">
                <a:latin typeface="Montserrat" panose="00000500000000000000" pitchFamily="2" charset="0"/>
              </a:rPr>
              <a:t>, </a:t>
            </a:r>
            <a:r>
              <a:rPr lang="it-IT" sz="1200" i="1" dirty="0">
                <a:latin typeface="Montserrat" panose="00000500000000000000" pitchFamily="2" charset="0"/>
              </a:rPr>
              <a:t>Communications of the ACM</a:t>
            </a:r>
            <a:r>
              <a:rPr lang="it-IT" sz="1200" dirty="0">
                <a:latin typeface="Montserrat" panose="00000500000000000000" pitchFamily="2" charset="0"/>
              </a:rPr>
              <a:t>, 1995</a:t>
            </a:r>
          </a:p>
          <a:p>
            <a:pPr algn="l"/>
            <a:r>
              <a:rPr lang="it-IT" sz="1200" dirty="0">
                <a:latin typeface="Montserrat" panose="00000500000000000000" pitchFamily="2" charset="0"/>
              </a:rPr>
              <a:t>[2]. </a:t>
            </a:r>
            <a:r>
              <a:rPr lang="it-IT" sz="1200" dirty="0" err="1">
                <a:latin typeface="Montserrat" panose="00000500000000000000" pitchFamily="2" charset="0"/>
              </a:rPr>
              <a:t>Riedmiller</a:t>
            </a:r>
            <a:r>
              <a:rPr lang="it-IT" sz="1200" dirty="0">
                <a:latin typeface="Montserrat" panose="00000500000000000000" pitchFamily="2" charset="0"/>
              </a:rPr>
              <a:t> M., </a:t>
            </a:r>
            <a:r>
              <a:rPr lang="it-IT" sz="1200" dirty="0" err="1">
                <a:latin typeface="Montserrat" panose="00000500000000000000" pitchFamily="2" charset="0"/>
              </a:rPr>
              <a:t>Neural</a:t>
            </a:r>
            <a:r>
              <a:rPr lang="it-IT" sz="1200" dirty="0">
                <a:latin typeface="Montserrat" panose="00000500000000000000" pitchFamily="2" charset="0"/>
              </a:rPr>
              <a:t> </a:t>
            </a:r>
            <a:r>
              <a:rPr lang="it-IT" sz="1200" dirty="0" err="1">
                <a:latin typeface="Montserrat" panose="00000500000000000000" pitchFamily="2" charset="0"/>
              </a:rPr>
              <a:t>fitted</a:t>
            </a:r>
            <a:r>
              <a:rPr lang="it-IT" sz="1200" dirty="0">
                <a:latin typeface="Montserrat" panose="00000500000000000000" pitchFamily="2" charset="0"/>
              </a:rPr>
              <a:t> </a:t>
            </a:r>
            <a:r>
              <a:rPr lang="it-IT" sz="1200" dirty="0" err="1">
                <a:latin typeface="Montserrat" panose="00000500000000000000" pitchFamily="2" charset="0"/>
              </a:rPr>
              <a:t>q</a:t>
            </a:r>
            <a:r>
              <a:rPr lang="it-IT" sz="1200" dirty="0">
                <a:latin typeface="Montserrat" panose="00000500000000000000" pitchFamily="2" charset="0"/>
              </a:rPr>
              <a:t> </a:t>
            </a:r>
            <a:r>
              <a:rPr lang="it-IT" sz="1200" dirty="0" err="1">
                <a:latin typeface="Montserrat" panose="00000500000000000000" pitchFamily="2" charset="0"/>
              </a:rPr>
              <a:t>iteration</a:t>
            </a:r>
            <a:r>
              <a:rPr lang="it-IT" sz="1200" dirty="0">
                <a:latin typeface="Montserrat" panose="00000500000000000000" pitchFamily="2" charset="0"/>
              </a:rPr>
              <a:t>-first </a:t>
            </a:r>
            <a:r>
              <a:rPr lang="it-IT" sz="1200" dirty="0" err="1">
                <a:latin typeface="Montserrat" panose="00000500000000000000" pitchFamily="2" charset="0"/>
              </a:rPr>
              <a:t>experiences</a:t>
            </a:r>
            <a:r>
              <a:rPr lang="it-IT" sz="1200" dirty="0">
                <a:latin typeface="Montserrat" panose="00000500000000000000" pitchFamily="2" charset="0"/>
              </a:rPr>
              <a:t> with a data </a:t>
            </a:r>
            <a:r>
              <a:rPr lang="it-IT" sz="1200" dirty="0" err="1">
                <a:latin typeface="Montserrat" panose="00000500000000000000" pitchFamily="2" charset="0"/>
              </a:rPr>
              <a:t>efficient</a:t>
            </a:r>
            <a:r>
              <a:rPr lang="it-IT" sz="1200" dirty="0">
                <a:latin typeface="Montserrat" panose="00000500000000000000" pitchFamily="2" charset="0"/>
              </a:rPr>
              <a:t> </a:t>
            </a:r>
            <a:r>
              <a:rPr lang="it-IT" sz="1200" dirty="0" err="1">
                <a:latin typeface="Montserrat" panose="00000500000000000000" pitchFamily="2" charset="0"/>
              </a:rPr>
              <a:t>neural</a:t>
            </a:r>
            <a:r>
              <a:rPr lang="it-IT" sz="1200" dirty="0">
                <a:latin typeface="Montserrat" panose="00000500000000000000" pitchFamily="2" charset="0"/>
              </a:rPr>
              <a:t> reinforcement learning </a:t>
            </a:r>
            <a:r>
              <a:rPr lang="it-IT" sz="1200" dirty="0" err="1">
                <a:latin typeface="Montserrat" panose="00000500000000000000" pitchFamily="2" charset="0"/>
              </a:rPr>
              <a:t>method</a:t>
            </a:r>
            <a:r>
              <a:rPr lang="it-IT" sz="1200" dirty="0">
                <a:latin typeface="Montserrat" panose="00000500000000000000" pitchFamily="2" charset="0"/>
              </a:rPr>
              <a:t>, </a:t>
            </a:r>
            <a:r>
              <a:rPr lang="it-IT" sz="1200" i="1" dirty="0">
                <a:latin typeface="Montserrat" panose="00000500000000000000" pitchFamily="2" charset="0"/>
              </a:rPr>
              <a:t>Machine Learning: ECML 2005</a:t>
            </a:r>
            <a:r>
              <a:rPr lang="it-IT" sz="1200" dirty="0">
                <a:latin typeface="Montserrat" panose="00000500000000000000" pitchFamily="2" charset="0"/>
              </a:rPr>
              <a:t>, 2005</a:t>
            </a:r>
            <a:r>
              <a:rPr lang="it-IT" sz="1200" i="1" dirty="0">
                <a:latin typeface="Montserrat" panose="00000500000000000000" pitchFamily="2" charset="0"/>
              </a:rPr>
              <a:t> </a:t>
            </a:r>
          </a:p>
          <a:p>
            <a:pPr algn="l"/>
            <a:r>
              <a:rPr lang="it-IT" sz="1200" dirty="0">
                <a:latin typeface="Montserrat" panose="00000500000000000000" pitchFamily="2" charset="0"/>
              </a:rPr>
              <a:t>[3]. </a:t>
            </a:r>
            <a:r>
              <a:rPr lang="it-IT" sz="1200" dirty="0" err="1">
                <a:latin typeface="Montserrat" panose="00000500000000000000" pitchFamily="2" charset="0"/>
              </a:rPr>
              <a:t>Bellemare</a:t>
            </a:r>
            <a:r>
              <a:rPr lang="it-IT" sz="1200" dirty="0">
                <a:latin typeface="Montserrat" panose="00000500000000000000" pitchFamily="2" charset="0"/>
              </a:rPr>
              <a:t> M. et al., The </a:t>
            </a:r>
            <a:r>
              <a:rPr lang="it-IT" sz="1200" dirty="0" err="1">
                <a:latin typeface="Montserrat" panose="00000500000000000000" pitchFamily="2" charset="0"/>
              </a:rPr>
              <a:t>arcade</a:t>
            </a:r>
            <a:r>
              <a:rPr lang="it-IT" sz="1200" dirty="0">
                <a:latin typeface="Montserrat" panose="00000500000000000000" pitchFamily="2" charset="0"/>
              </a:rPr>
              <a:t> learning environment: an </a:t>
            </a:r>
            <a:r>
              <a:rPr lang="it-IT" sz="1200" dirty="0" err="1">
                <a:latin typeface="Montserrat" panose="00000500000000000000" pitchFamily="2" charset="0"/>
              </a:rPr>
              <a:t>evaluation</a:t>
            </a:r>
            <a:r>
              <a:rPr lang="it-IT" sz="1200" dirty="0">
                <a:latin typeface="Montserrat" panose="00000500000000000000" pitchFamily="2" charset="0"/>
              </a:rPr>
              <a:t> </a:t>
            </a:r>
            <a:r>
              <a:rPr lang="it-IT" sz="1200" dirty="0" err="1">
                <a:latin typeface="Montserrat" panose="00000500000000000000" pitchFamily="2" charset="0"/>
              </a:rPr>
              <a:t>platform</a:t>
            </a:r>
            <a:r>
              <a:rPr lang="it-IT" sz="1200" dirty="0">
                <a:latin typeface="Montserrat" panose="00000500000000000000" pitchFamily="2" charset="0"/>
              </a:rPr>
              <a:t> for general agents, </a:t>
            </a:r>
            <a:r>
              <a:rPr lang="it-IT" sz="1200" i="1" dirty="0">
                <a:latin typeface="Montserrat" panose="00000500000000000000" pitchFamily="2" charset="0"/>
              </a:rPr>
              <a:t>Journal of </a:t>
            </a:r>
            <a:r>
              <a:rPr lang="it-IT" sz="1200" i="1" dirty="0" err="1">
                <a:latin typeface="Montserrat" panose="00000500000000000000" pitchFamily="2" charset="0"/>
              </a:rPr>
              <a:t>Artificial</a:t>
            </a:r>
            <a:r>
              <a:rPr lang="it-IT" sz="1200" i="1" dirty="0">
                <a:latin typeface="Montserrat" panose="00000500000000000000" pitchFamily="2" charset="0"/>
              </a:rPr>
              <a:t> Intelligence </a:t>
            </a:r>
            <a:r>
              <a:rPr lang="it-IT" sz="1200" i="1" dirty="0" err="1">
                <a:latin typeface="Montserrat" panose="00000500000000000000" pitchFamily="2" charset="0"/>
              </a:rPr>
              <a:t>Research</a:t>
            </a:r>
            <a:r>
              <a:rPr lang="it-IT" sz="1200" dirty="0">
                <a:latin typeface="Montserrat" panose="00000500000000000000" pitchFamily="2" charset="0"/>
              </a:rPr>
              <a:t>, 2013</a:t>
            </a:r>
          </a:p>
          <a:p>
            <a:pPr algn="l"/>
            <a:endParaRPr lang="it-IT" sz="1200" i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8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Proposed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 agent interacts with an environment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(the Atari emulator) in a sequence of actions, observations and rewards.</a:t>
                </a:r>
              </a:p>
              <a:p>
                <a:r>
                  <a:rPr lang="en-US" sz="2400" dirty="0"/>
                  <a:t>At each time step the agent selects an action, passes it to the emulator and modifies its internal state and the game score.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state</a:t>
                </a:r>
                <a:r>
                  <a:rPr lang="en-US" sz="2400" dirty="0"/>
                  <a:t> is what you base your decision on, what you see of the environment. The </a:t>
                </a:r>
                <a:r>
                  <a:rPr lang="en-US" sz="2400" b="1" dirty="0"/>
                  <a:t>observation</a:t>
                </a:r>
                <a:r>
                  <a:rPr lang="en-US" sz="2400" dirty="0"/>
                  <a:t> is the pure thing you get from the environment.</a:t>
                </a:r>
              </a:p>
              <a:p>
                <a:r>
                  <a:rPr lang="en-US" sz="2400" dirty="0"/>
                  <a:t>You want to maximize the total sum of all these rewards.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8"/>
                <a:ext cx="10515600" cy="4351338"/>
              </a:xfrm>
              <a:blipFill>
                <a:blip r:embed="rId2"/>
                <a:stretch>
                  <a:fillRect l="-724" t="-1744" r="-1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e 44">
            <a:extLst>
              <a:ext uri="{FF2B5EF4-FFF2-40B4-BE49-F238E27FC236}">
                <a16:creationId xmlns:a16="http://schemas.microsoft.com/office/drawing/2014/main" id="{0F8743A2-2F2B-FF46-B07F-F43F488445EB}"/>
              </a:ext>
            </a:extLst>
          </p:cNvPr>
          <p:cNvSpPr/>
          <p:nvPr/>
        </p:nvSpPr>
        <p:spPr>
          <a:xfrm>
            <a:off x="4547587" y="4890221"/>
            <a:ext cx="554182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A45A8C4-E1A3-5249-BB87-83CEF5CCF034}"/>
              </a:ext>
            </a:extLst>
          </p:cNvPr>
          <p:cNvSpPr/>
          <p:nvPr/>
        </p:nvSpPr>
        <p:spPr>
          <a:xfrm>
            <a:off x="5562727" y="4890221"/>
            <a:ext cx="554182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751ABAC2-317E-1A4C-80E7-91C1E221EE77}"/>
              </a:ext>
            </a:extLst>
          </p:cNvPr>
          <p:cNvSpPr/>
          <p:nvPr/>
        </p:nvSpPr>
        <p:spPr>
          <a:xfrm>
            <a:off x="6577867" y="4890221"/>
            <a:ext cx="554182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DA4AFCA-8DE5-6346-AF40-B1B27312762D}"/>
              </a:ext>
            </a:extLst>
          </p:cNvPr>
          <p:cNvSpPr/>
          <p:nvPr/>
        </p:nvSpPr>
        <p:spPr>
          <a:xfrm>
            <a:off x="7593007" y="4890221"/>
            <a:ext cx="554182" cy="554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85360F5-58DC-B643-8A59-330FF1AA8CA3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5101769" y="5167312"/>
            <a:ext cx="46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A523782-7FC6-9B46-86DD-0472964283E0}"/>
              </a:ext>
            </a:extLst>
          </p:cNvPr>
          <p:cNvCxnSpPr/>
          <p:nvPr/>
        </p:nvCxnSpPr>
        <p:spPr>
          <a:xfrm>
            <a:off x="6116909" y="5167312"/>
            <a:ext cx="46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E78E0798-94CC-9948-AEB3-22EE6D9A81C0}"/>
              </a:ext>
            </a:extLst>
          </p:cNvPr>
          <p:cNvCxnSpPr/>
          <p:nvPr/>
        </p:nvCxnSpPr>
        <p:spPr>
          <a:xfrm>
            <a:off x="7132049" y="5167312"/>
            <a:ext cx="46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20245C0-0124-DB4F-BD88-F4EF5CBA5772}"/>
              </a:ext>
            </a:extLst>
          </p:cNvPr>
          <p:cNvSpPr txBox="1"/>
          <p:nvPr/>
        </p:nvSpPr>
        <p:spPr>
          <a:xfrm>
            <a:off x="5148381" y="4765530"/>
            <a:ext cx="460958" cy="40178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FF0000"/>
                </a:solidFill>
              </a:rPr>
              <a:t>r</a:t>
            </a:r>
            <a:r>
              <a:rPr lang="it-IT" baseline="-25000" dirty="0">
                <a:solidFill>
                  <a:srgbClr val="FF0000"/>
                </a:solidFill>
              </a:rPr>
              <a:t>1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C943386-E93D-8E4C-ABD3-D11114F02D85}"/>
              </a:ext>
            </a:extLst>
          </p:cNvPr>
          <p:cNvSpPr txBox="1"/>
          <p:nvPr/>
        </p:nvSpPr>
        <p:spPr>
          <a:xfrm>
            <a:off x="6163521" y="4765530"/>
            <a:ext cx="460958" cy="40178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FF0000"/>
                </a:solidFill>
              </a:rPr>
              <a:t>r</a:t>
            </a:r>
            <a:r>
              <a:rPr lang="it-IT" baseline="-25000" dirty="0">
                <a:solidFill>
                  <a:srgbClr val="FF0000"/>
                </a:solidFill>
              </a:rPr>
              <a:t>2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33C42C6-5962-3842-B85A-7EA3F3DC8C9E}"/>
              </a:ext>
            </a:extLst>
          </p:cNvPr>
          <p:cNvSpPr txBox="1"/>
          <p:nvPr/>
        </p:nvSpPr>
        <p:spPr>
          <a:xfrm>
            <a:off x="7185716" y="4765530"/>
            <a:ext cx="460958" cy="40178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FF0000"/>
                </a:solidFill>
              </a:rPr>
              <a:t>r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69C52981-958A-9C4F-A2C6-9ACCE615CFFE}"/>
              </a:ext>
            </a:extLst>
          </p:cNvPr>
          <p:cNvSpPr/>
          <p:nvPr/>
        </p:nvSpPr>
        <p:spPr>
          <a:xfrm>
            <a:off x="5891709" y="5793732"/>
            <a:ext cx="911358" cy="9113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C2B47179-E7C0-E741-BCBE-F69800A6EFD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397853" y="5065183"/>
            <a:ext cx="627321" cy="862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C49BE84-3605-4548-9E7F-39D92B15F0A1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331348" y="5065183"/>
            <a:ext cx="16040" cy="728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9B56CE2-60C7-2E42-A117-2C6747483C6C}"/>
              </a:ext>
            </a:extLst>
          </p:cNvPr>
          <p:cNvCxnSpPr>
            <a:cxnSpLocks/>
            <a:endCxn id="59" idx="7"/>
          </p:cNvCxnSpPr>
          <p:nvPr/>
        </p:nvCxnSpPr>
        <p:spPr>
          <a:xfrm flipH="1">
            <a:off x="6669602" y="5065183"/>
            <a:ext cx="653452" cy="862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1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Proposed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want to maximize the reward you get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it-IT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where T is the time step at which the game terminates.</a:t>
                </a:r>
              </a:p>
              <a:p>
                <a:r>
                  <a:rPr lang="en-US" sz="2400" dirty="0"/>
                  <a:t>Future reward are discounted by a factor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. It is like saying that rewards in the future are not as important as rewards now.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8"/>
                <a:ext cx="10515600" cy="4351338"/>
              </a:xfrm>
              <a:blipFill>
                <a:blip r:embed="rId2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10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Proposed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There are 2 main methods in RL:</a:t>
                </a:r>
              </a:p>
              <a:p>
                <a:pPr lvl="1"/>
                <a:r>
                  <a:rPr lang="en-US" sz="2000" b="1" dirty="0"/>
                  <a:t>Policy gradient</a:t>
                </a:r>
              </a:p>
              <a:p>
                <a:pPr lvl="1"/>
                <a:r>
                  <a:rPr lang="en-US" sz="2000" b="1" dirty="0"/>
                  <a:t>Q-learning</a:t>
                </a:r>
                <a:endParaRPr lang="en-US" sz="2400" b="1" dirty="0"/>
              </a:p>
              <a:p>
                <a:r>
                  <a:rPr lang="en-US" sz="2400" dirty="0"/>
                  <a:t>In Policy gradient we have a policy that takes in a state s, and it takes you back an action.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2400" dirty="0"/>
                  <a:t>We will learn a NN to give us the best action: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in this paper is used Q-learning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10515600" cy="4802187"/>
              </a:xfrm>
              <a:blipFill>
                <a:blip r:embed="rId2"/>
                <a:stretch>
                  <a:fillRect l="-724" t="-15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3502976-1344-4946-A3ED-1DA8D071E27D}"/>
              </a:ext>
            </a:extLst>
          </p:cNvPr>
          <p:cNvCxnSpPr/>
          <p:nvPr/>
        </p:nvCxnSpPr>
        <p:spPr>
          <a:xfrm>
            <a:off x="5709656" y="4573942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AF9F44F7-6466-9844-A8C1-4652E96A1B8A}"/>
              </a:ext>
            </a:extLst>
          </p:cNvPr>
          <p:cNvCxnSpPr/>
          <p:nvPr/>
        </p:nvCxnSpPr>
        <p:spPr>
          <a:xfrm>
            <a:off x="5862056" y="4573942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E0A181A-6B83-AF49-B9DE-D99A93D950AF}"/>
              </a:ext>
            </a:extLst>
          </p:cNvPr>
          <p:cNvCxnSpPr/>
          <p:nvPr/>
        </p:nvCxnSpPr>
        <p:spPr>
          <a:xfrm>
            <a:off x="6014456" y="4573942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090EB17C-4012-2D42-8BCA-566CAD403D07}"/>
              </a:ext>
            </a:extLst>
          </p:cNvPr>
          <p:cNvCxnSpPr/>
          <p:nvPr/>
        </p:nvCxnSpPr>
        <p:spPr>
          <a:xfrm>
            <a:off x="6147806" y="4573942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FF3604E8-8E5D-2946-BFC4-774EEE9ABDF1}"/>
              </a:ext>
            </a:extLst>
          </p:cNvPr>
          <p:cNvCxnSpPr/>
          <p:nvPr/>
        </p:nvCxnSpPr>
        <p:spPr>
          <a:xfrm>
            <a:off x="6303381" y="4573942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01434C56-3C52-BB48-9936-C43DC831014C}"/>
              </a:ext>
            </a:extLst>
          </p:cNvPr>
          <p:cNvCxnSpPr/>
          <p:nvPr/>
        </p:nvCxnSpPr>
        <p:spPr>
          <a:xfrm>
            <a:off x="6452606" y="4573942"/>
            <a:ext cx="0" cy="942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37AEDB-B3F3-C041-9ECE-D2B46EFF5BDB}"/>
              </a:ext>
            </a:extLst>
          </p:cNvPr>
          <p:cNvSpPr txBox="1"/>
          <p:nvPr/>
        </p:nvSpPr>
        <p:spPr>
          <a:xfrm>
            <a:off x="5155474" y="4888638"/>
            <a:ext cx="287383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algn="l"/>
            <a:r>
              <a:rPr lang="it-IT" dirty="0" err="1">
                <a:solidFill>
                  <a:srgbClr val="FF0000"/>
                </a:solidFill>
              </a:rPr>
              <a:t>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212F22-3C32-234B-A842-4AB62E55A38E}"/>
              </a:ext>
            </a:extLst>
          </p:cNvPr>
          <p:cNvSpPr txBox="1"/>
          <p:nvPr/>
        </p:nvSpPr>
        <p:spPr>
          <a:xfrm>
            <a:off x="6783954" y="5316673"/>
            <a:ext cx="372264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it-IT" sz="1400" dirty="0">
                <a:solidFill>
                  <a:srgbClr val="FF0000"/>
                </a:solidFill>
              </a:rPr>
              <a:t>a</a:t>
            </a:r>
            <a:r>
              <a:rPr lang="it-IT" sz="1400" baseline="-25000" dirty="0">
                <a:solidFill>
                  <a:srgbClr val="FF0000"/>
                </a:solidFill>
              </a:rPr>
              <a:t>4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0C0130-13A9-0C4F-9392-C27C00509037}"/>
              </a:ext>
            </a:extLst>
          </p:cNvPr>
          <p:cNvSpPr txBox="1"/>
          <p:nvPr/>
        </p:nvSpPr>
        <p:spPr>
          <a:xfrm>
            <a:off x="6795346" y="5056997"/>
            <a:ext cx="352755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7500" lnSpcReduction="20000"/>
          </a:bodyPr>
          <a:lstStyle/>
          <a:p>
            <a:pPr algn="l"/>
            <a:r>
              <a:rPr lang="it-IT" dirty="0">
                <a:solidFill>
                  <a:srgbClr val="FF0000"/>
                </a:solidFill>
              </a:rPr>
              <a:t>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0EAC7F-88E2-0A41-A205-14A82A671BBA}"/>
              </a:ext>
            </a:extLst>
          </p:cNvPr>
          <p:cNvSpPr txBox="1"/>
          <p:nvPr/>
        </p:nvSpPr>
        <p:spPr>
          <a:xfrm>
            <a:off x="6783954" y="4784197"/>
            <a:ext cx="372266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algn="l"/>
            <a:r>
              <a:rPr lang="it-IT" dirty="0">
                <a:solidFill>
                  <a:srgbClr val="FF0000"/>
                </a:solidFill>
              </a:rPr>
              <a:t>a</a:t>
            </a:r>
            <a:r>
              <a:rPr lang="it-IT" baseline="-25000" dirty="0">
                <a:solidFill>
                  <a:srgbClr val="FF0000"/>
                </a:solidFill>
              </a:rPr>
              <a:t>2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CB17FB9-666E-B047-9DC0-1F70C53F176D}"/>
              </a:ext>
            </a:extLst>
          </p:cNvPr>
          <p:cNvSpPr txBox="1"/>
          <p:nvPr/>
        </p:nvSpPr>
        <p:spPr>
          <a:xfrm>
            <a:off x="6795346" y="4486041"/>
            <a:ext cx="500597" cy="2786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it-IT" sz="1400" dirty="0">
                <a:solidFill>
                  <a:srgbClr val="FF0000"/>
                </a:solidFill>
              </a:rPr>
              <a:t>a</a:t>
            </a:r>
            <a:r>
              <a:rPr lang="it-IT" sz="1400" baseline="-25000" dirty="0">
                <a:solidFill>
                  <a:srgbClr val="FF0000"/>
                </a:solidFill>
              </a:rPr>
              <a:t>1</a:t>
            </a:r>
            <a:endParaRPr lang="it-IT" sz="1400" dirty="0">
              <a:solidFill>
                <a:srgbClr val="FF0000"/>
              </a:solidFill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7218229-4305-5A40-B7C0-30B8FB370344}"/>
              </a:ext>
            </a:extLst>
          </p:cNvPr>
          <p:cNvCxnSpPr/>
          <p:nvPr/>
        </p:nvCxnSpPr>
        <p:spPr>
          <a:xfrm>
            <a:off x="5373188" y="5027975"/>
            <a:ext cx="336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2785710-96A7-E248-BC5A-7B3163293A01}"/>
              </a:ext>
            </a:extLst>
          </p:cNvPr>
          <p:cNvCxnSpPr>
            <a:cxnSpLocks/>
          </p:cNvCxnSpPr>
          <p:nvPr/>
        </p:nvCxnSpPr>
        <p:spPr>
          <a:xfrm flipV="1">
            <a:off x="6452606" y="4636090"/>
            <a:ext cx="415289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8EB6D7D-3BA4-7D48-A082-33B178D23D32}"/>
              </a:ext>
            </a:extLst>
          </p:cNvPr>
          <p:cNvCxnSpPr>
            <a:cxnSpLocks/>
          </p:cNvCxnSpPr>
          <p:nvPr/>
        </p:nvCxnSpPr>
        <p:spPr>
          <a:xfrm flipV="1">
            <a:off x="6452606" y="4914765"/>
            <a:ext cx="415289" cy="10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E568AC7-8077-4244-B2F4-2A15E41B7C1E}"/>
              </a:ext>
            </a:extLst>
          </p:cNvPr>
          <p:cNvCxnSpPr>
            <a:cxnSpLocks/>
          </p:cNvCxnSpPr>
          <p:nvPr/>
        </p:nvCxnSpPr>
        <p:spPr>
          <a:xfrm>
            <a:off x="6452606" y="5022933"/>
            <a:ext cx="423653" cy="1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4CAA3FA-2299-5F42-8320-13219F6E2BA1}"/>
              </a:ext>
            </a:extLst>
          </p:cNvPr>
          <p:cNvCxnSpPr>
            <a:cxnSpLocks/>
          </p:cNvCxnSpPr>
          <p:nvPr/>
        </p:nvCxnSpPr>
        <p:spPr>
          <a:xfrm>
            <a:off x="6452606" y="5022933"/>
            <a:ext cx="415289" cy="43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1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Q</a:t>
            </a:r>
            <a:r>
              <a:rPr lang="it-IT" sz="4400" dirty="0"/>
              <a:t>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10515600" cy="30641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train the Q function, that takes in a state and an action and gives you the reward is going to be in future if you are in this state and perform this action. Q function is always conditioned on a policy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Q function says the reward for the </a:t>
                </a:r>
                <a:r>
                  <a:rPr lang="en-US" sz="2400" b="1" dirty="0"/>
                  <a:t>entire</a:t>
                </a:r>
                <a:r>
                  <a:rPr lang="en-US" sz="2400" dirty="0"/>
                  <a:t> rest of the episode.</a:t>
                </a:r>
              </a:p>
              <a:p>
                <a:r>
                  <a:rPr lang="en-US" sz="2400" dirty="0"/>
                  <a:t>If you have a </a:t>
                </a:r>
                <a:r>
                  <a:rPr lang="en-US" sz="2400" b="1" dirty="0"/>
                  <a:t>perfect</a:t>
                </a:r>
                <a:r>
                  <a:rPr lang="en-US" sz="2400" dirty="0"/>
                  <a:t> Q function you can ask about all the action and then pick the action with the highest number.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10515600" cy="3064193"/>
              </a:xfrm>
              <a:blipFill>
                <a:blip r:embed="rId2"/>
                <a:stretch>
                  <a:fillRect l="-724" t="-2469" r="-1086" b="-16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>
            <a:extLst>
              <a:ext uri="{FF2B5EF4-FFF2-40B4-BE49-F238E27FC236}">
                <a16:creationId xmlns:a16="http://schemas.microsoft.com/office/drawing/2014/main" id="{90ED1354-6F6F-CD45-8677-6E1331B62737}"/>
              </a:ext>
            </a:extLst>
          </p:cNvPr>
          <p:cNvSpPr/>
          <p:nvPr/>
        </p:nvSpPr>
        <p:spPr>
          <a:xfrm>
            <a:off x="1742648" y="5394958"/>
            <a:ext cx="431074" cy="43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59FAE2-7848-0549-9006-AD58862ABF8D}"/>
              </a:ext>
            </a:extLst>
          </p:cNvPr>
          <p:cNvSpPr txBox="1"/>
          <p:nvPr/>
        </p:nvSpPr>
        <p:spPr>
          <a:xfrm>
            <a:off x="6204857" y="64928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73FE77D-1BA8-F449-8788-16C8B2E75294}"/>
                  </a:ext>
                </a:extLst>
              </p:cNvPr>
              <p:cNvSpPr txBox="1"/>
              <p:nvPr/>
            </p:nvSpPr>
            <p:spPr>
              <a:xfrm>
                <a:off x="2866053" y="4767942"/>
                <a:ext cx="2063931" cy="53557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baseline="30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t-IT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000" b="0" i="1" baseline="-25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  <a:p>
                <a:pPr algn="l"/>
                <a:endParaRPr lang="it-IT" sz="22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73FE77D-1BA8-F449-8788-16C8B2E75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053" y="4767942"/>
                <a:ext cx="2063931" cy="535577"/>
              </a:xfrm>
              <a:prstGeom prst="rect">
                <a:avLst/>
              </a:prstGeom>
              <a:blipFill>
                <a:blip r:embed="rId3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5122826-5C06-B948-BBE3-B3600260B0D1}"/>
                  </a:ext>
                </a:extLst>
              </p:cNvPr>
              <p:cNvSpPr txBox="1"/>
              <p:nvPr/>
            </p:nvSpPr>
            <p:spPr>
              <a:xfrm>
                <a:off x="2866053" y="5342707"/>
                <a:ext cx="1476103" cy="53557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 baseline="30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t-IT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400" b="0" i="1" baseline="-25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5122826-5C06-B948-BBE3-B3600260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053" y="5342707"/>
                <a:ext cx="1476103" cy="535577"/>
              </a:xfrm>
              <a:prstGeom prst="rect">
                <a:avLst/>
              </a:prstGeom>
              <a:blipFill>
                <a:blip r:embed="rId4"/>
                <a:stretch>
                  <a:fillRect l="-855" r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290E5C0-C3B1-7542-966E-B9CD79ADDD1B}"/>
                  </a:ext>
                </a:extLst>
              </p:cNvPr>
              <p:cNvSpPr txBox="1"/>
              <p:nvPr/>
            </p:nvSpPr>
            <p:spPr>
              <a:xfrm>
                <a:off x="2866054" y="5878284"/>
                <a:ext cx="1476102" cy="53557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 baseline="30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it-IT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400" b="0" i="1" baseline="-25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algn="l"/>
                <a:endParaRPr lang="it-IT" sz="22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290E5C0-C3B1-7542-966E-B9CD79ADD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054" y="5878284"/>
                <a:ext cx="1476102" cy="535577"/>
              </a:xfrm>
              <a:prstGeom prst="rect">
                <a:avLst/>
              </a:prstGeom>
              <a:blipFill>
                <a:blip r:embed="rId5"/>
                <a:stretch>
                  <a:fillRect l="-855" r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914794C-F3CF-F14E-9E8B-32AB180200E0}"/>
              </a:ext>
            </a:extLst>
          </p:cNvPr>
          <p:cNvCxnSpPr>
            <a:cxnSpLocks/>
            <a:stCxn id="3" idx="6"/>
            <a:endCxn id="22" idx="1"/>
          </p:cNvCxnSpPr>
          <p:nvPr/>
        </p:nvCxnSpPr>
        <p:spPr>
          <a:xfrm flipV="1">
            <a:off x="2173722" y="5035731"/>
            <a:ext cx="692331" cy="57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8ADC09-A193-424E-B6FF-8AA64182188B}"/>
              </a:ext>
            </a:extLst>
          </p:cNvPr>
          <p:cNvCxnSpPr>
            <a:cxnSpLocks/>
            <a:stCxn id="3" idx="6"/>
            <a:endCxn id="23" idx="1"/>
          </p:cNvCxnSpPr>
          <p:nvPr/>
        </p:nvCxnSpPr>
        <p:spPr>
          <a:xfrm>
            <a:off x="2173722" y="5610495"/>
            <a:ext cx="6923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6C9950A-4761-4A44-88F2-DD51A74B5DFB}"/>
              </a:ext>
            </a:extLst>
          </p:cNvPr>
          <p:cNvCxnSpPr>
            <a:cxnSpLocks/>
            <a:stCxn id="3" idx="6"/>
            <a:endCxn id="24" idx="1"/>
          </p:cNvCxnSpPr>
          <p:nvPr/>
        </p:nvCxnSpPr>
        <p:spPr>
          <a:xfrm>
            <a:off x="2173722" y="5610495"/>
            <a:ext cx="692332" cy="535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93633A0-38AA-1C4A-9C40-12600D860F24}"/>
              </a:ext>
            </a:extLst>
          </p:cNvPr>
          <p:cNvSpPr txBox="1"/>
          <p:nvPr/>
        </p:nvSpPr>
        <p:spPr>
          <a:xfrm rot="18928227">
            <a:off x="2266095" y="4875307"/>
            <a:ext cx="600889" cy="5094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</a:t>
            </a:r>
            <a:r>
              <a:rPr lang="it-IT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8C9AA1F-75FA-444F-886D-5F03B4090136}"/>
              </a:ext>
            </a:extLst>
          </p:cNvPr>
          <p:cNvSpPr txBox="1"/>
          <p:nvPr/>
        </p:nvSpPr>
        <p:spPr>
          <a:xfrm>
            <a:off x="2375714" y="5267594"/>
            <a:ext cx="600889" cy="5094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</a:t>
            </a:r>
            <a:r>
              <a:rPr lang="it-IT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204250B-0AF9-6947-841B-A13A5B201EF2}"/>
              </a:ext>
            </a:extLst>
          </p:cNvPr>
          <p:cNvSpPr txBox="1"/>
          <p:nvPr/>
        </p:nvSpPr>
        <p:spPr>
          <a:xfrm rot="1905886">
            <a:off x="2219442" y="5818680"/>
            <a:ext cx="600889" cy="5094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</a:t>
            </a:r>
            <a:r>
              <a:rPr lang="it-IT" baseline="-25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F968262-1998-D940-A1A8-1B8CC25CEDD8}"/>
              </a:ext>
            </a:extLst>
          </p:cNvPr>
          <p:cNvSpPr/>
          <p:nvPr/>
        </p:nvSpPr>
        <p:spPr>
          <a:xfrm>
            <a:off x="6096000" y="5394958"/>
            <a:ext cx="431074" cy="43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46E3AA33-26D0-214E-A4D4-B6ECB52751E6}"/>
                  </a:ext>
                </a:extLst>
              </p:cNvPr>
              <p:cNvSpPr txBox="1"/>
              <p:nvPr/>
            </p:nvSpPr>
            <p:spPr>
              <a:xfrm>
                <a:off x="7219405" y="4767942"/>
                <a:ext cx="3322321" cy="53557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it-IT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it-IT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it-IT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it-IT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it-IT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46E3AA33-26D0-214E-A4D4-B6ECB5275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05" y="4767942"/>
                <a:ext cx="3322321" cy="535577"/>
              </a:xfrm>
              <a:prstGeom prst="rect">
                <a:avLst/>
              </a:prstGeom>
              <a:blipFill>
                <a:blip r:embed="rId6"/>
                <a:stretch>
                  <a:fillRect l="-763" r="-41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ADA745DD-278E-0A4C-BAA1-D2A02C19E561}"/>
                  </a:ext>
                </a:extLst>
              </p:cNvPr>
              <p:cNvSpPr txBox="1"/>
              <p:nvPr/>
            </p:nvSpPr>
            <p:spPr>
              <a:xfrm>
                <a:off x="7219405" y="5342707"/>
                <a:ext cx="3322320" cy="53557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0→10→0=60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ADA745DD-278E-0A4C-BAA1-D2A02C19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05" y="5342707"/>
                <a:ext cx="3322320" cy="535577"/>
              </a:xfrm>
              <a:prstGeom prst="rect">
                <a:avLst/>
              </a:prstGeom>
              <a:blipFill>
                <a:blip r:embed="rId7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01E65E1-78AB-5C4F-9C5A-3E86A25D06AC}"/>
                  </a:ext>
                </a:extLst>
              </p:cNvPr>
              <p:cNvSpPr txBox="1"/>
              <p:nvPr/>
            </p:nvSpPr>
            <p:spPr>
              <a:xfrm>
                <a:off x="7219405" y="5878284"/>
                <a:ext cx="3074126" cy="53557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0→0→0=</m:t>
                      </m:r>
                      <m:r>
                        <a:rPr lang="it-IT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it-IT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algn="l"/>
                <a:endParaRPr lang="it-IT" sz="22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01E65E1-78AB-5C4F-9C5A-3E86A25D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05" y="5878284"/>
                <a:ext cx="3074126" cy="535577"/>
              </a:xfrm>
              <a:prstGeom prst="rect">
                <a:avLst/>
              </a:prstGeom>
              <a:blipFill>
                <a:blip r:embed="rId8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C6995484-4459-2E45-8869-A69B577A3EFD}"/>
              </a:ext>
            </a:extLst>
          </p:cNvPr>
          <p:cNvCxnSpPr>
            <a:cxnSpLocks/>
            <a:stCxn id="46" idx="6"/>
            <a:endCxn id="47" idx="1"/>
          </p:cNvCxnSpPr>
          <p:nvPr/>
        </p:nvCxnSpPr>
        <p:spPr>
          <a:xfrm flipV="1">
            <a:off x="6527074" y="5035731"/>
            <a:ext cx="692331" cy="57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7B0C944-1C26-4443-ABC7-2A1B8564BEB9}"/>
              </a:ext>
            </a:extLst>
          </p:cNvPr>
          <p:cNvCxnSpPr>
            <a:cxnSpLocks/>
            <a:stCxn id="46" idx="6"/>
            <a:endCxn id="48" idx="1"/>
          </p:cNvCxnSpPr>
          <p:nvPr/>
        </p:nvCxnSpPr>
        <p:spPr>
          <a:xfrm>
            <a:off x="6527074" y="5610495"/>
            <a:ext cx="6923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0A2C6A45-5E18-A245-918F-F0EB79AD20BB}"/>
              </a:ext>
            </a:extLst>
          </p:cNvPr>
          <p:cNvCxnSpPr>
            <a:cxnSpLocks/>
            <a:stCxn id="46" idx="6"/>
            <a:endCxn id="49" idx="1"/>
          </p:cNvCxnSpPr>
          <p:nvPr/>
        </p:nvCxnSpPr>
        <p:spPr>
          <a:xfrm>
            <a:off x="6527074" y="5610495"/>
            <a:ext cx="692331" cy="535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74FA0F6-23CE-474D-920C-4A03C0D48940}"/>
              </a:ext>
            </a:extLst>
          </p:cNvPr>
          <p:cNvSpPr txBox="1"/>
          <p:nvPr/>
        </p:nvSpPr>
        <p:spPr>
          <a:xfrm rot="18928227">
            <a:off x="6619447" y="4875307"/>
            <a:ext cx="600889" cy="5094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</a:t>
            </a:r>
            <a:r>
              <a:rPr lang="it-IT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AD68C9C-AED0-2044-B18D-D15D7F0A25BD}"/>
              </a:ext>
            </a:extLst>
          </p:cNvPr>
          <p:cNvSpPr txBox="1"/>
          <p:nvPr/>
        </p:nvSpPr>
        <p:spPr>
          <a:xfrm>
            <a:off x="6729066" y="5267594"/>
            <a:ext cx="600889" cy="5094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</a:t>
            </a:r>
            <a:r>
              <a:rPr lang="it-IT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A328C0C-1BDA-FD4F-AF91-7D24C7BDC8E6}"/>
              </a:ext>
            </a:extLst>
          </p:cNvPr>
          <p:cNvSpPr txBox="1"/>
          <p:nvPr/>
        </p:nvSpPr>
        <p:spPr>
          <a:xfrm rot="1905886">
            <a:off x="6572794" y="5818680"/>
            <a:ext cx="600889" cy="5094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</a:t>
            </a:r>
            <a:r>
              <a:rPr lang="it-IT" baseline="-25000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63860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eRCeiVe.potx" id="{EF44B3BB-49E2-4895-9E85-256357A3038B}" vid="{D1054F62-62E9-4DF7-A7E0-A5F114F5C5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 verde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1508</Words>
  <Application>Microsoft Macintosh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Monserrat</vt:lpstr>
      <vt:lpstr>Montserrat</vt:lpstr>
      <vt:lpstr>Univers</vt:lpstr>
      <vt:lpstr>GradientUnivers</vt:lpstr>
      <vt:lpstr>Playing Atari with deep reinforcement learning Vladimir Mnih ET AL. published in dec 2013</vt:lpstr>
      <vt:lpstr>Motivation</vt:lpstr>
      <vt:lpstr>Motivation</vt:lpstr>
      <vt:lpstr>Contribution</vt:lpstr>
      <vt:lpstr>State of the art</vt:lpstr>
      <vt:lpstr>Proposed approach</vt:lpstr>
      <vt:lpstr>Proposed approach</vt:lpstr>
      <vt:lpstr>Proposed approach</vt:lpstr>
      <vt:lpstr>Q-Learning</vt:lpstr>
      <vt:lpstr>Q-Learning</vt:lpstr>
      <vt:lpstr>Q-Learning</vt:lpstr>
      <vt:lpstr>Experience Replay</vt:lpstr>
      <vt:lpstr>Model Architecture</vt:lpstr>
      <vt:lpstr>Experimental Results</vt:lpstr>
      <vt:lpstr>Experimental Results</vt:lpstr>
      <vt:lpstr>Experimental Results</vt:lpstr>
      <vt:lpstr>Experimental Results</vt:lpstr>
      <vt:lpstr>Conclusion</vt:lpstr>
      <vt:lpstr>Take-home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title’s  authors published in</dc:title>
  <dc:creator>Concetto Spampinato</dc:creator>
  <cp:lastModifiedBy>Bruno Casella</cp:lastModifiedBy>
  <cp:revision>48</cp:revision>
  <dcterms:created xsi:type="dcterms:W3CDTF">2021-05-12T06:49:08Z</dcterms:created>
  <dcterms:modified xsi:type="dcterms:W3CDTF">2021-05-23T15:41:51Z</dcterms:modified>
</cp:coreProperties>
</file>