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8"/>
  </p:notesMasterIdLst>
  <p:sldIdLst>
    <p:sldId id="573" r:id="rId2"/>
    <p:sldId id="582" r:id="rId3"/>
    <p:sldId id="583" r:id="rId4"/>
    <p:sldId id="584" r:id="rId5"/>
    <p:sldId id="580" r:id="rId6"/>
    <p:sldId id="581" r:id="rId7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FFFF00"/>
    <a:srgbClr val="FF7C80"/>
    <a:srgbClr val="EAEAEA"/>
    <a:srgbClr val="FFFFFF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1642" autoAdjust="0"/>
  </p:normalViewPr>
  <p:slideViewPr>
    <p:cSldViewPr>
      <p:cViewPr varScale="1">
        <p:scale>
          <a:sx n="110" d="100"/>
          <a:sy n="110" d="100"/>
        </p:scale>
        <p:origin x="3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262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DD878F2-D077-4BBD-826A-EABE1B2A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DEAAEB-EDBF-4C88-B7CD-B83331A21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dirty="0"/>
              <a:t>-90+q2, q3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09243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DD878F2-D077-4BBD-826A-EABE1B2A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DEAAEB-EDBF-4C88-B7CD-B83331A21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dirty="0"/>
              <a:t>-90+q2, q3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61037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DD878F2-D077-4BBD-826A-EABE1B2A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DEAAEB-EDBF-4C88-B7CD-B83331A21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dirty="0"/>
              <a:t>-90+q2, q3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08126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DD878F2-D077-4BBD-826A-EABE1B2A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DEAAEB-EDBF-4C88-B7CD-B83331A21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dirty="0"/>
              <a:t>-90+q2, q3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75933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DD878F2-D077-4BBD-826A-EABE1B2A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DEAAEB-EDBF-4C88-B7CD-B83331A21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dirty="0"/>
              <a:t>-90+q2, q3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045928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DD878F2-D077-4BBD-826A-EABE1B2A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DEAAEB-EDBF-4C88-B7CD-B83331A21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dirty="0"/>
              <a:t>-90+q2, q3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95245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2">
            <a:extLst>
              <a:ext uri="{FF2B5EF4-FFF2-40B4-BE49-F238E27FC236}">
                <a16:creationId xmlns:a16="http://schemas.microsoft.com/office/drawing/2014/main" id="{36C7DAA4-1DB2-4EC7-B72B-581EE78E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52" y="409705"/>
            <a:ext cx="8812767" cy="463011"/>
          </a:xfrm>
          <a:prstGeom prst="rect">
            <a:avLst/>
          </a:prstGeom>
        </p:spPr>
        <p:txBody>
          <a:bodyPr/>
          <a:lstStyle>
            <a:lvl1pPr algn="l" defTabSz="5511800" rtl="0" eaLnBrk="0" fontAlgn="base" hangingPunct="0">
              <a:spcBef>
                <a:spcPct val="0"/>
              </a:spcBef>
              <a:spcAft>
                <a:spcPct val="0"/>
              </a:spcAft>
              <a:defRPr lang="en-US" sz="2800" i="1" kern="0" cap="small" baseline="0" dirty="0">
                <a:solidFill>
                  <a:srgbClr val="87242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it-IT" noProof="0" dirty="0"/>
              <a:t>Fare clic per modificare lo stile</a:t>
            </a:r>
          </a:p>
        </p:txBody>
      </p:sp>
    </p:spTree>
    <p:extLst>
      <p:ext uri="{BB962C8B-B14F-4D97-AF65-F5344CB8AC3E}">
        <p14:creationId xmlns:p14="http://schemas.microsoft.com/office/powerpoint/2010/main" val="361720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7">
            <a:extLst>
              <a:ext uri="{FF2B5EF4-FFF2-40B4-BE49-F238E27FC236}">
                <a16:creationId xmlns:a16="http://schemas.microsoft.com/office/drawing/2014/main" id="{3C19E3D2-A54F-4204-96C8-419D66648B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8588" y="836613"/>
            <a:ext cx="11954020" cy="0"/>
          </a:xfrm>
          <a:prstGeom prst="line">
            <a:avLst/>
          </a:prstGeom>
          <a:noFill/>
          <a:ln w="15875">
            <a:solidFill>
              <a:srgbClr val="9B0014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C2D24B-E4FC-4BC2-AB95-D566B7DF4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" b="8791"/>
          <a:stretch/>
        </p:blipFill>
        <p:spPr>
          <a:xfrm>
            <a:off x="164468" y="108431"/>
            <a:ext cx="755960" cy="65627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8EF57A6A-EBF3-4C45-8EBB-8072034E90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923" y="86016"/>
            <a:ext cx="75597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457212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23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34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46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63547" indent="-363547" algn="l" defTabSz="449274" rtl="0" eaLnBrk="0" fontAlgn="base" hangingPunct="0">
        <a:lnSpc>
          <a:spcPct val="82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4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793770" indent="-301633" algn="l" defTabSz="449274" rtl="0" eaLnBrk="0" fontAlgn="base" hangingPunct="0">
        <a:lnSpc>
          <a:spcPct val="82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223994" indent="-239719" algn="l" defTabSz="449274" rtl="0" eaLnBrk="0" fontAlgn="base" hangingPunct="0">
        <a:lnSpc>
          <a:spcPct val="82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716131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2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208269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665479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6pPr>
      <a:lvl7pPr marL="3122691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7pPr>
      <a:lvl8pPr marL="3579903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8pPr>
      <a:lvl9pPr marL="4037114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D66EB147-A449-45CE-AC71-132D408C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2252522"/>
            <a:ext cx="5067025" cy="250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</a:pPr>
            <a:r>
              <a:rPr lang="it-IT" altLang="it-IT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GRUPPO 01 - </a:t>
            </a:r>
            <a:r>
              <a:rPr lang="it-IT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Ex5: cinematica inversa Da Vinci</a:t>
            </a:r>
            <a:endParaRPr lang="it-IT" altLang="it-IT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Tx/>
              <a:buChar char="-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Caselli Alessandro 	2086355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Tx/>
              <a:buChar char="-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Castellaro Alessandro 	2089331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Tx/>
              <a:buChar char="-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Miah </a:t>
            </a:r>
            <a:r>
              <a:rPr lang="it-IT" altLang="it-IT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Saiok</a:t>
            </a: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2071912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Tx/>
              <a:buChar char="-"/>
            </a:pPr>
            <a:r>
              <a:rPr lang="it-IT" altLang="it-IT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Tassinato</a:t>
            </a: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Irene 	2060669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364C08-A7DB-48B3-9218-BF4810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Robotica Medica 2023/24 – Esercitazione </a:t>
            </a:r>
            <a:r>
              <a:rPr lang="it-IT" dirty="0" err="1"/>
              <a:t>Matlab</a:t>
            </a:r>
            <a:endParaRPr lang="it-IT" dirty="0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9C07A6C-41AE-42FC-891E-D64E5A7E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1502316"/>
            <a:ext cx="4104456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</a:pPr>
            <a:r>
              <a:rPr lang="it-IT" altLang="it-IT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Punti sviluppati</a:t>
            </a: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funzione </a:t>
            </a:r>
            <a:r>
              <a:rPr lang="it-IT" altLang="it-IT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kindirDaVinci</a:t>
            </a:r>
            <a:endParaRPr lang="it-IT" altLang="it-IT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posizionamento braccio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definizione punto target </a:t>
            </a:r>
            <a:r>
              <a:rPr lang="it-IT" altLang="it-IT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Pw</a:t>
            </a: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funzione </a:t>
            </a:r>
            <a:r>
              <a:rPr lang="it-IT" altLang="it-IT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invkinDaVinci</a:t>
            </a:r>
            <a:endParaRPr lang="it-IT" altLang="it-IT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disegno robot in posizione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movimento robot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aggiunta lettino</a:t>
            </a:r>
            <a:endParaRPr lang="it-IT" altLang="it-IT" sz="20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4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64C08-A7DB-48B3-9218-BF4810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Configurazione iniziale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275EE-581D-12BC-0D0C-F9E1D24D1756}"/>
              </a:ext>
            </a:extLst>
          </p:cNvPr>
          <p:cNvSpPr txBox="1"/>
          <p:nvPr/>
        </p:nvSpPr>
        <p:spPr>
          <a:xfrm>
            <a:off x="479376" y="3397045"/>
            <a:ext cx="338437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T" sz="2000" dirty="0">
                <a:latin typeface="Calibri" panose="020F0502020204030204" pitchFamily="34" charset="0"/>
                <a:cs typeface="Calibri" panose="020F0502020204030204" pitchFamily="34" charset="0"/>
              </a:rPr>
              <a:t>Posizionamento del braccio</a:t>
            </a:r>
          </a:p>
        </p:txBody>
      </p:sp>
      <p:pic>
        <p:nvPicPr>
          <p:cNvPr id="6" name="Picture 5" descr="A blue and black machine with a blue and black object&#10;&#10;Description automatically generated with medium confidence">
            <a:extLst>
              <a:ext uri="{FF2B5EF4-FFF2-40B4-BE49-F238E27FC236}">
                <a16:creationId xmlns:a16="http://schemas.microsoft.com/office/drawing/2014/main" id="{B7463D39-DA96-7BDD-9536-DC37EBD8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80" y="880674"/>
            <a:ext cx="7282620" cy="60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6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64C08-A7DB-48B3-9218-BF4810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cinematica inversa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275EE-581D-12BC-0D0C-F9E1D24D1756}"/>
              </a:ext>
            </a:extLst>
          </p:cNvPr>
          <p:cNvSpPr txBox="1"/>
          <p:nvPr/>
        </p:nvSpPr>
        <p:spPr>
          <a:xfrm>
            <a:off x="443372" y="2588086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000" dirty="0">
                <a:latin typeface="Calibri" panose="020F0502020204030204" pitchFamily="34" charset="0"/>
                <a:cs typeface="Calibri" panose="020F0502020204030204" pitchFamily="34" charset="0"/>
              </a:rPr>
              <a:t>Definizione Punto target iniziale:</a:t>
            </a:r>
          </a:p>
          <a:p>
            <a:pPr algn="ctr"/>
            <a:r>
              <a:rPr lang="en-IT" sz="2000" dirty="0">
                <a:latin typeface="Calibri" panose="020F0502020204030204" pitchFamily="34" charset="0"/>
                <a:cs typeface="Calibri" panose="020F0502020204030204" pitchFamily="34" charset="0"/>
              </a:rPr>
              <a:t>(1100, -500, 1200, 1)</a:t>
            </a:r>
          </a:p>
          <a:p>
            <a:pPr algn="ctr"/>
            <a:endParaRPr lang="en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T" sz="2000" dirty="0">
                <a:latin typeface="Calibri" panose="020F0502020204030204" pitchFamily="34" charset="0"/>
                <a:cs typeface="Calibri" panose="020F0502020204030204" pitchFamily="34" charset="0"/>
              </a:rPr>
              <a:t>Definizione Punto target finale:</a:t>
            </a:r>
          </a:p>
          <a:p>
            <a:pPr algn="ctr"/>
            <a:r>
              <a:rPr lang="en-IT" sz="2000" dirty="0">
                <a:latin typeface="Calibri" panose="020F0502020204030204" pitchFamily="34" charset="0"/>
                <a:cs typeface="Calibri" panose="020F0502020204030204" pitchFamily="34" charset="0"/>
              </a:rPr>
              <a:t>(900, -100, 800, 1)</a:t>
            </a:r>
          </a:p>
          <a:p>
            <a:pPr algn="ctr"/>
            <a:endParaRPr lang="en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blue and green machine with a graph&#10;&#10;Description automatically generated with medium confidence">
            <a:extLst>
              <a:ext uri="{FF2B5EF4-FFF2-40B4-BE49-F238E27FC236}">
                <a16:creationId xmlns:a16="http://schemas.microsoft.com/office/drawing/2014/main" id="{CB08B2ED-91A0-CD84-F4AF-F4737210E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06" y="872717"/>
            <a:ext cx="8499594" cy="5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0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64C08-A7DB-48B3-9218-BF4810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i="1" kern="0" dirty="0"/>
              <a:t>Pianificazione di traiettorie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5367E-BD46-0115-82F7-DE2933AFE4E5}"/>
              </a:ext>
            </a:extLst>
          </p:cNvPr>
          <p:cNvSpPr txBox="1"/>
          <p:nvPr/>
        </p:nvSpPr>
        <p:spPr>
          <a:xfrm>
            <a:off x="6326165" y="1081334"/>
            <a:ext cx="347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Legge di moto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dei </a:t>
            </a:r>
            <a:r>
              <a:rPr lang="en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singoli giunti</a:t>
            </a:r>
          </a:p>
        </p:txBody>
      </p:sp>
      <p:pic>
        <p:nvPicPr>
          <p:cNvPr id="5" name="Picture 4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A12F0661-FABC-4633-A8BC-C4DCC3E6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12" y="1481444"/>
            <a:ext cx="8236800" cy="5359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4D10E-BCF5-16A4-40FB-49CA94739C88}"/>
              </a:ext>
            </a:extLst>
          </p:cNvPr>
          <p:cNvSpPr txBox="1"/>
          <p:nvPr/>
        </p:nvSpPr>
        <p:spPr>
          <a:xfrm>
            <a:off x="335360" y="3215596"/>
            <a:ext cx="406845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T" sz="2000" dirty="0">
                <a:latin typeface="Calibri" panose="020F0502020204030204" pitchFamily="34" charset="0"/>
                <a:cs typeface="Calibri" panose="020F0502020204030204" pitchFamily="34" charset="0"/>
              </a:rPr>
              <a:t>Pianificazione nello spazio dei giunti: Moto punto-punto con legge di moto a polinomio cubico normalizzata</a:t>
            </a:r>
          </a:p>
          <a:p>
            <a:pPr algn="ctr">
              <a:lnSpc>
                <a:spcPct val="150000"/>
              </a:lnSpc>
            </a:pPr>
            <a:r>
              <a:rPr lang="en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97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64C08-A7DB-48B3-9218-BF4810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i="1" kern="0" dirty="0"/>
              <a:t>Pianificazione di traiettorie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5367E-BD46-0115-82F7-DE2933AFE4E5}"/>
              </a:ext>
            </a:extLst>
          </p:cNvPr>
          <p:cNvSpPr txBox="1"/>
          <p:nvPr/>
        </p:nvSpPr>
        <p:spPr>
          <a:xfrm>
            <a:off x="6103310" y="1086431"/>
            <a:ext cx="394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Legge di moto dei giunti da 5 a 8</a:t>
            </a: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3C76796-5E66-95DA-7EE7-FF62CC68F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83" y="1486541"/>
            <a:ext cx="8236800" cy="53938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4D10E-BCF5-16A4-40FB-49CA94739C88}"/>
              </a:ext>
            </a:extLst>
          </p:cNvPr>
          <p:cNvSpPr txBox="1"/>
          <p:nvPr/>
        </p:nvSpPr>
        <p:spPr>
          <a:xfrm>
            <a:off x="407368" y="2776173"/>
            <a:ext cx="374441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T" sz="2000" dirty="0">
                <a:latin typeface="Calibri" panose="020F0502020204030204" pitchFamily="34" charset="0"/>
                <a:cs typeface="Calibri" panose="020F0502020204030204" pitchFamily="34" charset="0"/>
              </a:rPr>
              <a:t>Il grafico dei movimenti dai giunti 5 a 8 evidenzia che, sebbene questi giunti si muovano,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T" sz="2000" dirty="0">
                <a:latin typeface="Calibri" panose="020F0502020204030204" pitchFamily="34" charset="0"/>
                <a:cs typeface="Calibri" panose="020F0502020204030204" pitchFamily="34" charset="0"/>
              </a:rPr>
              <a:t> loro spostamenti sono minori rispetto al movimento del giunto 9.</a:t>
            </a:r>
          </a:p>
          <a:p>
            <a:pPr>
              <a:lnSpc>
                <a:spcPct val="150000"/>
              </a:lnSpc>
            </a:pPr>
            <a:endParaRPr lang="en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8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64C08-A7DB-48B3-9218-BF4810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i="1" kern="0" dirty="0"/>
              <a:t>Video movimento</a:t>
            </a:r>
            <a:endParaRPr lang="it-IT" dirty="0"/>
          </a:p>
        </p:txBody>
      </p:sp>
      <p:pic>
        <p:nvPicPr>
          <p:cNvPr id="3" name="video DaVinci">
            <a:extLst>
              <a:ext uri="{FF2B5EF4-FFF2-40B4-BE49-F238E27FC236}">
                <a16:creationId xmlns:a16="http://schemas.microsoft.com/office/drawing/2014/main" id="{277BC58D-3FFF-B357-42DD-144AFF7620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3214" y="878225"/>
            <a:ext cx="10905572" cy="5985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0374-5946-2F0A-AAA7-3AB88035864C}"/>
              </a:ext>
            </a:extLst>
          </p:cNvPr>
          <p:cNvSpPr txBox="1"/>
          <p:nvPr/>
        </p:nvSpPr>
        <p:spPr>
          <a:xfrm>
            <a:off x="479376" y="3132203"/>
            <a:ext cx="1709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500" dirty="0">
                <a:latin typeface="Calibri" panose="020F0502020204030204" pitchFamily="34" charset="0"/>
                <a:cs typeface="Calibri" panose="020F0502020204030204" pitchFamily="34" charset="0"/>
              </a:rPr>
              <a:t>Per avere una visuale migliore abbiamo aggiunto 90° a q5 nella funzione invkinDaVinci</a:t>
            </a:r>
          </a:p>
        </p:txBody>
      </p:sp>
    </p:spTree>
    <p:extLst>
      <p:ext uri="{BB962C8B-B14F-4D97-AF65-F5344CB8AC3E}">
        <p14:creationId xmlns:p14="http://schemas.microsoft.com/office/powerpoint/2010/main" val="112516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19978</TotalTime>
  <Words>210</Words>
  <Application>Microsoft Macintosh PowerPoint</Application>
  <PresentationFormat>Widescreen</PresentationFormat>
  <Paragraphs>37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Times New Roman</vt:lpstr>
      <vt:lpstr>Wingdings</vt:lpstr>
      <vt:lpstr>Tema di Office</vt:lpstr>
      <vt:lpstr>Robotica Medica 2023/24 – Esercitazione Matlab</vt:lpstr>
      <vt:lpstr>Configurazione iniziale</vt:lpstr>
      <vt:lpstr>cinematica inversa</vt:lpstr>
      <vt:lpstr>Pianificazione di traiettorie</vt:lpstr>
      <vt:lpstr>Pianificazione di traiettorie</vt:lpstr>
      <vt:lpstr>Video movimento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notazione DH</dc:title>
  <dc:creator/>
  <cp:lastModifiedBy>Castellaro Alessandro</cp:lastModifiedBy>
  <cp:revision>1439</cp:revision>
  <cp:lastPrinted>1997-10-22T15:51:33Z</cp:lastPrinted>
  <dcterms:created xsi:type="dcterms:W3CDTF">1995-06-17T23:31:02Z</dcterms:created>
  <dcterms:modified xsi:type="dcterms:W3CDTF">2023-12-14T15:50:10Z</dcterms:modified>
</cp:coreProperties>
</file>