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330" r:id="rId14"/>
    <p:sldId id="335" r:id="rId15"/>
    <p:sldId id="336" r:id="rId16"/>
    <p:sldId id="268" r:id="rId17"/>
    <p:sldId id="269" r:id="rId18"/>
    <p:sldId id="270" r:id="rId19"/>
    <p:sldId id="338" r:id="rId20"/>
    <p:sldId id="271" r:id="rId21"/>
    <p:sldId id="274" r:id="rId22"/>
    <p:sldId id="273" r:id="rId23"/>
  </p:sldIdLst>
  <p:sldSz cx="12192000" cy="6858000"/>
  <p:notesSz cx="6858000" cy="9144000"/>
  <p:defaultTextStyle>
    <a:defPPr>
      <a:defRPr lang="en-M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24"/>
    <p:restoredTop sz="78669"/>
  </p:normalViewPr>
  <p:slideViewPr>
    <p:cSldViewPr snapToGrid="0">
      <p:cViewPr varScale="1">
        <p:scale>
          <a:sx n="98" d="100"/>
          <a:sy n="98"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82B27E-1EB7-40DD-B6EF-7268B46025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CC1BBD-0A69-44E1-8878-86BAB74A99EC}">
      <dgm:prSet/>
      <dgm:spPr/>
      <dgm:t>
        <a:bodyPr/>
        <a:lstStyle/>
        <a:p>
          <a:r>
            <a:rPr lang="en-GB" dirty="0"/>
            <a:t>One-to-one qualitative interviews were conducted as the third viewpoint of data collection.</a:t>
          </a:r>
          <a:endParaRPr lang="en-US" dirty="0"/>
        </a:p>
      </dgm:t>
    </dgm:pt>
    <dgm:pt modelId="{30320D27-C829-445A-BA3D-0F1BA7DF9E7F}" type="parTrans" cxnId="{42CE7D38-B5A3-48CD-9132-8B5B063EB497}">
      <dgm:prSet/>
      <dgm:spPr/>
      <dgm:t>
        <a:bodyPr/>
        <a:lstStyle/>
        <a:p>
          <a:endParaRPr lang="en-US"/>
        </a:p>
      </dgm:t>
    </dgm:pt>
    <dgm:pt modelId="{90627E78-273D-45D1-A6BD-7BF7C9E46739}" type="sibTrans" cxnId="{42CE7D38-B5A3-48CD-9132-8B5B063EB497}">
      <dgm:prSet/>
      <dgm:spPr/>
      <dgm:t>
        <a:bodyPr/>
        <a:lstStyle/>
        <a:p>
          <a:endParaRPr lang="en-US"/>
        </a:p>
      </dgm:t>
    </dgm:pt>
    <dgm:pt modelId="{95ECBA4D-3B35-4AFE-97D9-FD0682D7D617}">
      <dgm:prSet/>
      <dgm:spPr/>
      <dgm:t>
        <a:bodyPr/>
        <a:lstStyle/>
        <a:p>
          <a:r>
            <a:rPr lang="en-GB" dirty="0"/>
            <a:t>These interviews offer flexibility in research as questions can be adapted based on the participant's responses.</a:t>
          </a:r>
          <a:endParaRPr lang="en-US" dirty="0"/>
        </a:p>
      </dgm:t>
    </dgm:pt>
    <dgm:pt modelId="{4CAEC7A3-EA63-42D5-B3CF-64C81F3564A1}" type="parTrans" cxnId="{926C339D-00F9-4B15-87D2-09D5CBFEE14A}">
      <dgm:prSet/>
      <dgm:spPr/>
      <dgm:t>
        <a:bodyPr/>
        <a:lstStyle/>
        <a:p>
          <a:endParaRPr lang="en-US"/>
        </a:p>
      </dgm:t>
    </dgm:pt>
    <dgm:pt modelId="{5164C517-ACFA-4C31-BF6D-B765AE7B83BD}" type="sibTrans" cxnId="{926C339D-00F9-4B15-87D2-09D5CBFEE14A}">
      <dgm:prSet/>
      <dgm:spPr/>
      <dgm:t>
        <a:bodyPr/>
        <a:lstStyle/>
        <a:p>
          <a:endParaRPr lang="en-US"/>
        </a:p>
      </dgm:t>
    </dgm:pt>
    <dgm:pt modelId="{179C039D-97D3-40F6-B394-BD2A5D6D8EA4}">
      <dgm:prSet/>
      <dgm:spPr/>
      <dgm:t>
        <a:bodyPr/>
        <a:lstStyle/>
        <a:p>
          <a:r>
            <a:rPr lang="en-GB"/>
            <a:t>All interview participants were ICT professionals from diverse backgrounds and experiences.</a:t>
          </a:r>
          <a:endParaRPr lang="en-US"/>
        </a:p>
      </dgm:t>
    </dgm:pt>
    <dgm:pt modelId="{15DBA3ED-4458-4FAD-9F20-5A35C774BE29}" type="parTrans" cxnId="{FECE4EA6-AE06-4CD8-AE0C-DA8EFB6457FA}">
      <dgm:prSet/>
      <dgm:spPr/>
      <dgm:t>
        <a:bodyPr/>
        <a:lstStyle/>
        <a:p>
          <a:endParaRPr lang="en-US"/>
        </a:p>
      </dgm:t>
    </dgm:pt>
    <dgm:pt modelId="{725B3A0D-AC61-48B5-A4BB-C693626CD7B7}" type="sibTrans" cxnId="{FECE4EA6-AE06-4CD8-AE0C-DA8EFB6457FA}">
      <dgm:prSet/>
      <dgm:spPr/>
      <dgm:t>
        <a:bodyPr/>
        <a:lstStyle/>
        <a:p>
          <a:endParaRPr lang="en-US"/>
        </a:p>
      </dgm:t>
    </dgm:pt>
    <dgm:pt modelId="{F0AE382C-399A-482A-A688-6FBCCAFECBAD}">
      <dgm:prSet/>
      <dgm:spPr/>
      <dgm:t>
        <a:bodyPr/>
        <a:lstStyle/>
        <a:p>
          <a:r>
            <a:rPr lang="en-GB" dirty="0"/>
            <a:t>The interviews aimed to gain insights and a deeper understanding of participants' perspectives on ICT-related topics.</a:t>
          </a:r>
          <a:endParaRPr lang="en-US" dirty="0"/>
        </a:p>
      </dgm:t>
    </dgm:pt>
    <dgm:pt modelId="{50E66AC3-2E16-4B84-9218-2A295DC580CB}" type="parTrans" cxnId="{0E0E60B4-02A1-4BB3-95FE-823C14AB28AC}">
      <dgm:prSet/>
      <dgm:spPr/>
      <dgm:t>
        <a:bodyPr/>
        <a:lstStyle/>
        <a:p>
          <a:endParaRPr lang="en-US"/>
        </a:p>
      </dgm:t>
    </dgm:pt>
    <dgm:pt modelId="{9403C584-AB93-42F8-953B-51A2614111F5}" type="sibTrans" cxnId="{0E0E60B4-02A1-4BB3-95FE-823C14AB28AC}">
      <dgm:prSet/>
      <dgm:spPr/>
      <dgm:t>
        <a:bodyPr/>
        <a:lstStyle/>
        <a:p>
          <a:endParaRPr lang="en-US"/>
        </a:p>
      </dgm:t>
    </dgm:pt>
    <dgm:pt modelId="{71DBD1A4-ECBE-4874-8DBB-8B58A4EBBCC0}" type="pres">
      <dgm:prSet presAssocID="{3882B27E-1EB7-40DD-B6EF-7268B460257D}" presName="root" presStyleCnt="0">
        <dgm:presLayoutVars>
          <dgm:dir/>
          <dgm:resizeHandles val="exact"/>
        </dgm:presLayoutVars>
      </dgm:prSet>
      <dgm:spPr/>
    </dgm:pt>
    <dgm:pt modelId="{AEF296BE-024E-47F9-99BD-B0081419B8F0}" type="pres">
      <dgm:prSet presAssocID="{A1CC1BBD-0A69-44E1-8878-86BAB74A99EC}" presName="compNode" presStyleCnt="0"/>
      <dgm:spPr/>
    </dgm:pt>
    <dgm:pt modelId="{658F8ACF-E54C-4F56-8E64-3CD5828E1468}" type="pres">
      <dgm:prSet presAssocID="{A1CC1BBD-0A69-44E1-8878-86BAB74A99EC}" presName="bgRect" presStyleLbl="bgShp" presStyleIdx="0" presStyleCnt="4"/>
      <dgm:spPr/>
    </dgm:pt>
    <dgm:pt modelId="{02C40A56-9B7B-4E02-939C-DBC108096698}" type="pres">
      <dgm:prSet presAssocID="{A1CC1BBD-0A69-44E1-8878-86BAB74A99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7A105D9-748C-4379-B30D-BC2CD8096EE8}" type="pres">
      <dgm:prSet presAssocID="{A1CC1BBD-0A69-44E1-8878-86BAB74A99EC}" presName="spaceRect" presStyleCnt="0"/>
      <dgm:spPr/>
    </dgm:pt>
    <dgm:pt modelId="{41C5D148-8799-4D74-9ED5-7F58E64A8FAA}" type="pres">
      <dgm:prSet presAssocID="{A1CC1BBD-0A69-44E1-8878-86BAB74A99EC}" presName="parTx" presStyleLbl="revTx" presStyleIdx="0" presStyleCnt="4">
        <dgm:presLayoutVars>
          <dgm:chMax val="0"/>
          <dgm:chPref val="0"/>
        </dgm:presLayoutVars>
      </dgm:prSet>
      <dgm:spPr/>
    </dgm:pt>
    <dgm:pt modelId="{A987EF60-313F-4159-AC25-D0416A778A60}" type="pres">
      <dgm:prSet presAssocID="{90627E78-273D-45D1-A6BD-7BF7C9E46739}" presName="sibTrans" presStyleCnt="0"/>
      <dgm:spPr/>
    </dgm:pt>
    <dgm:pt modelId="{82E104D5-BC01-4A53-BCC9-22CB8ABA3140}" type="pres">
      <dgm:prSet presAssocID="{95ECBA4D-3B35-4AFE-97D9-FD0682D7D617}" presName="compNode" presStyleCnt="0"/>
      <dgm:spPr/>
    </dgm:pt>
    <dgm:pt modelId="{B78319DB-4449-4CE2-9F4A-B7CA1F9AA058}" type="pres">
      <dgm:prSet presAssocID="{95ECBA4D-3B35-4AFE-97D9-FD0682D7D617}" presName="bgRect" presStyleLbl="bgShp" presStyleIdx="1" presStyleCnt="4"/>
      <dgm:spPr/>
    </dgm:pt>
    <dgm:pt modelId="{395EDF7A-8991-4F4D-908C-0AE3731103F1}" type="pres">
      <dgm:prSet presAssocID="{95ECBA4D-3B35-4AFE-97D9-FD0682D7D6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F1392F9C-D802-4A66-9396-7CC72B80855E}" type="pres">
      <dgm:prSet presAssocID="{95ECBA4D-3B35-4AFE-97D9-FD0682D7D617}" presName="spaceRect" presStyleCnt="0"/>
      <dgm:spPr/>
    </dgm:pt>
    <dgm:pt modelId="{8F2DEFE4-FEFF-499B-945B-54E24FB1F8A5}" type="pres">
      <dgm:prSet presAssocID="{95ECBA4D-3B35-4AFE-97D9-FD0682D7D617}" presName="parTx" presStyleLbl="revTx" presStyleIdx="1" presStyleCnt="4">
        <dgm:presLayoutVars>
          <dgm:chMax val="0"/>
          <dgm:chPref val="0"/>
        </dgm:presLayoutVars>
      </dgm:prSet>
      <dgm:spPr/>
    </dgm:pt>
    <dgm:pt modelId="{19B41065-5E1D-4EFB-93F7-572860803B89}" type="pres">
      <dgm:prSet presAssocID="{5164C517-ACFA-4C31-BF6D-B765AE7B83BD}" presName="sibTrans" presStyleCnt="0"/>
      <dgm:spPr/>
    </dgm:pt>
    <dgm:pt modelId="{9E1FAA21-BBBD-4661-B3A7-23C3E7CE629E}" type="pres">
      <dgm:prSet presAssocID="{179C039D-97D3-40F6-B394-BD2A5D6D8EA4}" presName="compNode" presStyleCnt="0"/>
      <dgm:spPr/>
    </dgm:pt>
    <dgm:pt modelId="{660C0BD2-5FB5-4F9A-AA9F-0807F48A1A34}" type="pres">
      <dgm:prSet presAssocID="{179C039D-97D3-40F6-B394-BD2A5D6D8EA4}" presName="bgRect" presStyleLbl="bgShp" presStyleIdx="2" presStyleCnt="4"/>
      <dgm:spPr/>
    </dgm:pt>
    <dgm:pt modelId="{418F272F-4E86-43E9-813C-884C4975E875}" type="pres">
      <dgm:prSet presAssocID="{179C039D-97D3-40F6-B394-BD2A5D6D8E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B307DAEB-9167-4E4C-BA0A-6E092BA53DE9}" type="pres">
      <dgm:prSet presAssocID="{179C039D-97D3-40F6-B394-BD2A5D6D8EA4}" presName="spaceRect" presStyleCnt="0"/>
      <dgm:spPr/>
    </dgm:pt>
    <dgm:pt modelId="{6D58E12B-0035-46A4-B14A-A2E13E7208D3}" type="pres">
      <dgm:prSet presAssocID="{179C039D-97D3-40F6-B394-BD2A5D6D8EA4}" presName="parTx" presStyleLbl="revTx" presStyleIdx="2" presStyleCnt="4">
        <dgm:presLayoutVars>
          <dgm:chMax val="0"/>
          <dgm:chPref val="0"/>
        </dgm:presLayoutVars>
      </dgm:prSet>
      <dgm:spPr/>
    </dgm:pt>
    <dgm:pt modelId="{65D259B5-C655-4CCC-A35B-FC64CD872CBB}" type="pres">
      <dgm:prSet presAssocID="{725B3A0D-AC61-48B5-A4BB-C693626CD7B7}" presName="sibTrans" presStyleCnt="0"/>
      <dgm:spPr/>
    </dgm:pt>
    <dgm:pt modelId="{009550D1-2ED8-4F97-9600-B4316A4CE961}" type="pres">
      <dgm:prSet presAssocID="{F0AE382C-399A-482A-A688-6FBCCAFECBAD}" presName="compNode" presStyleCnt="0"/>
      <dgm:spPr/>
    </dgm:pt>
    <dgm:pt modelId="{ACF716C3-5FC8-4819-B4B0-BF6535E97FBB}" type="pres">
      <dgm:prSet presAssocID="{F0AE382C-399A-482A-A688-6FBCCAFECBAD}" presName="bgRect" presStyleLbl="bgShp" presStyleIdx="3" presStyleCnt="4"/>
      <dgm:spPr/>
    </dgm:pt>
    <dgm:pt modelId="{F6235124-ED6D-40AF-B12B-D2EA392BACAA}" type="pres">
      <dgm:prSet presAssocID="{F0AE382C-399A-482A-A688-6FBCCAFECB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Brainstorm"/>
        </a:ext>
      </dgm:extLst>
    </dgm:pt>
    <dgm:pt modelId="{8A21935D-9359-4FD5-BE8B-22D38C1116FC}" type="pres">
      <dgm:prSet presAssocID="{F0AE382C-399A-482A-A688-6FBCCAFECBAD}" presName="spaceRect" presStyleCnt="0"/>
      <dgm:spPr/>
    </dgm:pt>
    <dgm:pt modelId="{4D9C30BE-2403-4CC2-80EC-507375243A46}" type="pres">
      <dgm:prSet presAssocID="{F0AE382C-399A-482A-A688-6FBCCAFECBAD}" presName="parTx" presStyleLbl="revTx" presStyleIdx="3" presStyleCnt="4">
        <dgm:presLayoutVars>
          <dgm:chMax val="0"/>
          <dgm:chPref val="0"/>
        </dgm:presLayoutVars>
      </dgm:prSet>
      <dgm:spPr/>
    </dgm:pt>
  </dgm:ptLst>
  <dgm:cxnLst>
    <dgm:cxn modelId="{42CE7D38-B5A3-48CD-9132-8B5B063EB497}" srcId="{3882B27E-1EB7-40DD-B6EF-7268B460257D}" destId="{A1CC1BBD-0A69-44E1-8878-86BAB74A99EC}" srcOrd="0" destOrd="0" parTransId="{30320D27-C829-445A-BA3D-0F1BA7DF9E7F}" sibTransId="{90627E78-273D-45D1-A6BD-7BF7C9E46739}"/>
    <dgm:cxn modelId="{BBFDE687-945F-45E9-851C-5B93E01CC3D3}" type="presOf" srcId="{179C039D-97D3-40F6-B394-BD2A5D6D8EA4}" destId="{6D58E12B-0035-46A4-B14A-A2E13E7208D3}" srcOrd="0" destOrd="0" presId="urn:microsoft.com/office/officeart/2018/2/layout/IconVerticalSolidList"/>
    <dgm:cxn modelId="{926C339D-00F9-4B15-87D2-09D5CBFEE14A}" srcId="{3882B27E-1EB7-40DD-B6EF-7268B460257D}" destId="{95ECBA4D-3B35-4AFE-97D9-FD0682D7D617}" srcOrd="1" destOrd="0" parTransId="{4CAEC7A3-EA63-42D5-B3CF-64C81F3564A1}" sibTransId="{5164C517-ACFA-4C31-BF6D-B765AE7B83BD}"/>
    <dgm:cxn modelId="{4293859E-138E-400A-9767-3B255D865994}" type="presOf" srcId="{3882B27E-1EB7-40DD-B6EF-7268B460257D}" destId="{71DBD1A4-ECBE-4874-8DBB-8B58A4EBBCC0}" srcOrd="0" destOrd="0" presId="urn:microsoft.com/office/officeart/2018/2/layout/IconVerticalSolidList"/>
    <dgm:cxn modelId="{FECE4EA6-AE06-4CD8-AE0C-DA8EFB6457FA}" srcId="{3882B27E-1EB7-40DD-B6EF-7268B460257D}" destId="{179C039D-97D3-40F6-B394-BD2A5D6D8EA4}" srcOrd="2" destOrd="0" parTransId="{15DBA3ED-4458-4FAD-9F20-5A35C774BE29}" sibTransId="{725B3A0D-AC61-48B5-A4BB-C693626CD7B7}"/>
    <dgm:cxn modelId="{0E0E60B4-02A1-4BB3-95FE-823C14AB28AC}" srcId="{3882B27E-1EB7-40DD-B6EF-7268B460257D}" destId="{F0AE382C-399A-482A-A688-6FBCCAFECBAD}" srcOrd="3" destOrd="0" parTransId="{50E66AC3-2E16-4B84-9218-2A295DC580CB}" sibTransId="{9403C584-AB93-42F8-953B-51A2614111F5}"/>
    <dgm:cxn modelId="{B1D4B9CD-1026-40D0-A28B-0FBBCEF637DA}" type="presOf" srcId="{F0AE382C-399A-482A-A688-6FBCCAFECBAD}" destId="{4D9C30BE-2403-4CC2-80EC-507375243A46}" srcOrd="0" destOrd="0" presId="urn:microsoft.com/office/officeart/2018/2/layout/IconVerticalSolidList"/>
    <dgm:cxn modelId="{1EAF8FDB-E7F8-443F-9EAE-7FF83E9AE3F2}" type="presOf" srcId="{95ECBA4D-3B35-4AFE-97D9-FD0682D7D617}" destId="{8F2DEFE4-FEFF-499B-945B-54E24FB1F8A5}" srcOrd="0" destOrd="0" presId="urn:microsoft.com/office/officeart/2018/2/layout/IconVerticalSolidList"/>
    <dgm:cxn modelId="{BD6105F8-6D7E-4BF4-ADE4-31A77C1F7742}" type="presOf" srcId="{A1CC1BBD-0A69-44E1-8878-86BAB74A99EC}" destId="{41C5D148-8799-4D74-9ED5-7F58E64A8FAA}" srcOrd="0" destOrd="0" presId="urn:microsoft.com/office/officeart/2018/2/layout/IconVerticalSolidList"/>
    <dgm:cxn modelId="{47B2440F-1255-4E82-88EF-9D9F64DF241F}" type="presParOf" srcId="{71DBD1A4-ECBE-4874-8DBB-8B58A4EBBCC0}" destId="{AEF296BE-024E-47F9-99BD-B0081419B8F0}" srcOrd="0" destOrd="0" presId="urn:microsoft.com/office/officeart/2018/2/layout/IconVerticalSolidList"/>
    <dgm:cxn modelId="{9804BEB7-4811-4A3B-A8BB-2B08531A45AD}" type="presParOf" srcId="{AEF296BE-024E-47F9-99BD-B0081419B8F0}" destId="{658F8ACF-E54C-4F56-8E64-3CD5828E1468}" srcOrd="0" destOrd="0" presId="urn:microsoft.com/office/officeart/2018/2/layout/IconVerticalSolidList"/>
    <dgm:cxn modelId="{012C1ED1-C9EC-4F62-A8AD-0AC0FBD798F2}" type="presParOf" srcId="{AEF296BE-024E-47F9-99BD-B0081419B8F0}" destId="{02C40A56-9B7B-4E02-939C-DBC108096698}" srcOrd="1" destOrd="0" presId="urn:microsoft.com/office/officeart/2018/2/layout/IconVerticalSolidList"/>
    <dgm:cxn modelId="{A4FC593A-6102-4A56-88EC-60CCC24F5F94}" type="presParOf" srcId="{AEF296BE-024E-47F9-99BD-B0081419B8F0}" destId="{97A105D9-748C-4379-B30D-BC2CD8096EE8}" srcOrd="2" destOrd="0" presId="urn:microsoft.com/office/officeart/2018/2/layout/IconVerticalSolidList"/>
    <dgm:cxn modelId="{DF02AFBB-220F-4AB3-B91C-09F12716D22A}" type="presParOf" srcId="{AEF296BE-024E-47F9-99BD-B0081419B8F0}" destId="{41C5D148-8799-4D74-9ED5-7F58E64A8FAA}" srcOrd="3" destOrd="0" presId="urn:microsoft.com/office/officeart/2018/2/layout/IconVerticalSolidList"/>
    <dgm:cxn modelId="{90B68159-C4F5-4ECD-AB7E-38C9E94DE5DB}" type="presParOf" srcId="{71DBD1A4-ECBE-4874-8DBB-8B58A4EBBCC0}" destId="{A987EF60-313F-4159-AC25-D0416A778A60}" srcOrd="1" destOrd="0" presId="urn:microsoft.com/office/officeart/2018/2/layout/IconVerticalSolidList"/>
    <dgm:cxn modelId="{ACE08F38-D65B-4DB8-8566-CAD6590AF402}" type="presParOf" srcId="{71DBD1A4-ECBE-4874-8DBB-8B58A4EBBCC0}" destId="{82E104D5-BC01-4A53-BCC9-22CB8ABA3140}" srcOrd="2" destOrd="0" presId="urn:microsoft.com/office/officeart/2018/2/layout/IconVerticalSolidList"/>
    <dgm:cxn modelId="{56DF321D-C5AC-46AD-A089-E6905EA4D6E1}" type="presParOf" srcId="{82E104D5-BC01-4A53-BCC9-22CB8ABA3140}" destId="{B78319DB-4449-4CE2-9F4A-B7CA1F9AA058}" srcOrd="0" destOrd="0" presId="urn:microsoft.com/office/officeart/2018/2/layout/IconVerticalSolidList"/>
    <dgm:cxn modelId="{DF42820C-8B76-4754-A77A-636069C019A9}" type="presParOf" srcId="{82E104D5-BC01-4A53-BCC9-22CB8ABA3140}" destId="{395EDF7A-8991-4F4D-908C-0AE3731103F1}" srcOrd="1" destOrd="0" presId="urn:microsoft.com/office/officeart/2018/2/layout/IconVerticalSolidList"/>
    <dgm:cxn modelId="{1A769DFE-8172-4850-A739-2ABF1C41FBE4}" type="presParOf" srcId="{82E104D5-BC01-4A53-BCC9-22CB8ABA3140}" destId="{F1392F9C-D802-4A66-9396-7CC72B80855E}" srcOrd="2" destOrd="0" presId="urn:microsoft.com/office/officeart/2018/2/layout/IconVerticalSolidList"/>
    <dgm:cxn modelId="{06DF3C8F-0E60-46E2-AF6D-8C8CF075ECE9}" type="presParOf" srcId="{82E104D5-BC01-4A53-BCC9-22CB8ABA3140}" destId="{8F2DEFE4-FEFF-499B-945B-54E24FB1F8A5}" srcOrd="3" destOrd="0" presId="urn:microsoft.com/office/officeart/2018/2/layout/IconVerticalSolidList"/>
    <dgm:cxn modelId="{455F6C98-8C4C-4893-B4EE-1C1797567DA0}" type="presParOf" srcId="{71DBD1A4-ECBE-4874-8DBB-8B58A4EBBCC0}" destId="{19B41065-5E1D-4EFB-93F7-572860803B89}" srcOrd="3" destOrd="0" presId="urn:microsoft.com/office/officeart/2018/2/layout/IconVerticalSolidList"/>
    <dgm:cxn modelId="{21D50FB1-A80D-464B-AF15-CAD9A6546BE8}" type="presParOf" srcId="{71DBD1A4-ECBE-4874-8DBB-8B58A4EBBCC0}" destId="{9E1FAA21-BBBD-4661-B3A7-23C3E7CE629E}" srcOrd="4" destOrd="0" presId="urn:microsoft.com/office/officeart/2018/2/layout/IconVerticalSolidList"/>
    <dgm:cxn modelId="{536A22D5-B10A-4D87-ADEC-8F2E67BC3CF7}" type="presParOf" srcId="{9E1FAA21-BBBD-4661-B3A7-23C3E7CE629E}" destId="{660C0BD2-5FB5-4F9A-AA9F-0807F48A1A34}" srcOrd="0" destOrd="0" presId="urn:microsoft.com/office/officeart/2018/2/layout/IconVerticalSolidList"/>
    <dgm:cxn modelId="{5A8DA65E-F80A-4AD0-BDB0-AB0104BDC5CF}" type="presParOf" srcId="{9E1FAA21-BBBD-4661-B3A7-23C3E7CE629E}" destId="{418F272F-4E86-43E9-813C-884C4975E875}" srcOrd="1" destOrd="0" presId="urn:microsoft.com/office/officeart/2018/2/layout/IconVerticalSolidList"/>
    <dgm:cxn modelId="{25CD8471-EDF2-4581-A74C-95144ACE7F38}" type="presParOf" srcId="{9E1FAA21-BBBD-4661-B3A7-23C3E7CE629E}" destId="{B307DAEB-9167-4E4C-BA0A-6E092BA53DE9}" srcOrd="2" destOrd="0" presId="urn:microsoft.com/office/officeart/2018/2/layout/IconVerticalSolidList"/>
    <dgm:cxn modelId="{6821BC2B-D7C2-41B3-991C-DEF5B67EACD6}" type="presParOf" srcId="{9E1FAA21-BBBD-4661-B3A7-23C3E7CE629E}" destId="{6D58E12B-0035-46A4-B14A-A2E13E7208D3}" srcOrd="3" destOrd="0" presId="urn:microsoft.com/office/officeart/2018/2/layout/IconVerticalSolidList"/>
    <dgm:cxn modelId="{75EA536C-6097-4735-8F72-05F36A41C10A}" type="presParOf" srcId="{71DBD1A4-ECBE-4874-8DBB-8B58A4EBBCC0}" destId="{65D259B5-C655-4CCC-A35B-FC64CD872CBB}" srcOrd="5" destOrd="0" presId="urn:microsoft.com/office/officeart/2018/2/layout/IconVerticalSolidList"/>
    <dgm:cxn modelId="{55E24041-0F44-47A3-9111-4DF5B9B80178}" type="presParOf" srcId="{71DBD1A4-ECBE-4874-8DBB-8B58A4EBBCC0}" destId="{009550D1-2ED8-4F97-9600-B4316A4CE961}" srcOrd="6" destOrd="0" presId="urn:microsoft.com/office/officeart/2018/2/layout/IconVerticalSolidList"/>
    <dgm:cxn modelId="{7A218A1B-6366-4D02-9DC8-DB6E73E3BF9B}" type="presParOf" srcId="{009550D1-2ED8-4F97-9600-B4316A4CE961}" destId="{ACF716C3-5FC8-4819-B4B0-BF6535E97FBB}" srcOrd="0" destOrd="0" presId="urn:microsoft.com/office/officeart/2018/2/layout/IconVerticalSolidList"/>
    <dgm:cxn modelId="{3FAD51A1-AF38-455B-AA74-50ABE5FEA34E}" type="presParOf" srcId="{009550D1-2ED8-4F97-9600-B4316A4CE961}" destId="{F6235124-ED6D-40AF-B12B-D2EA392BACAA}" srcOrd="1" destOrd="0" presId="urn:microsoft.com/office/officeart/2018/2/layout/IconVerticalSolidList"/>
    <dgm:cxn modelId="{4C65500D-EDE4-47D9-B493-7C50D8D38FD8}" type="presParOf" srcId="{009550D1-2ED8-4F97-9600-B4316A4CE961}" destId="{8A21935D-9359-4FD5-BE8B-22D38C1116FC}" srcOrd="2" destOrd="0" presId="urn:microsoft.com/office/officeart/2018/2/layout/IconVerticalSolidList"/>
    <dgm:cxn modelId="{66C3362A-7870-4296-8803-7C53128E8A8F}" type="presParOf" srcId="{009550D1-2ED8-4F97-9600-B4316A4CE961}" destId="{4D9C30BE-2403-4CC2-80EC-507375243A4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8A27D-1576-4271-9602-1E004BA10C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5DF8E60-0790-471D-8AE4-EF297EEF993A}">
      <dgm:prSet custT="1"/>
      <dgm:spPr/>
      <dgm:t>
        <a:bodyPr/>
        <a:lstStyle/>
        <a:p>
          <a:pPr algn="ctr"/>
          <a:r>
            <a:rPr lang="en-GB" sz="1400" dirty="0"/>
            <a:t>Students value practical experience alongside their ICT degree.</a:t>
          </a:r>
          <a:endParaRPr lang="en-US" sz="1400" dirty="0"/>
        </a:p>
      </dgm:t>
    </dgm:pt>
    <dgm:pt modelId="{941B5F73-F870-4814-8E33-7F6B140F7D9C}" type="parTrans" cxnId="{CDF93063-7D04-4CFF-AE1D-519B8CD39D60}">
      <dgm:prSet/>
      <dgm:spPr/>
      <dgm:t>
        <a:bodyPr/>
        <a:lstStyle/>
        <a:p>
          <a:pPr algn="ctr"/>
          <a:endParaRPr lang="en-US" sz="1400"/>
        </a:p>
      </dgm:t>
    </dgm:pt>
    <dgm:pt modelId="{893356A8-BDD3-4CDD-B3FD-E37AB2C42EBE}" type="sibTrans" cxnId="{CDF93063-7D04-4CFF-AE1D-519B8CD39D60}">
      <dgm:prSet/>
      <dgm:spPr/>
      <dgm:t>
        <a:bodyPr/>
        <a:lstStyle/>
        <a:p>
          <a:pPr algn="ctr"/>
          <a:endParaRPr lang="en-US" sz="1400"/>
        </a:p>
      </dgm:t>
    </dgm:pt>
    <dgm:pt modelId="{AFD7765E-5D44-4029-A157-846D8F4564FC}">
      <dgm:prSet custT="1"/>
      <dgm:spPr/>
      <dgm:t>
        <a:bodyPr/>
        <a:lstStyle/>
        <a:p>
          <a:pPr algn="ctr"/>
          <a:r>
            <a:rPr lang="en-GB" sz="1400" dirty="0"/>
            <a:t>Both educational paths are both positively perceived. Graduates have a strong foundation for career growth &amp; entrepreneurship.</a:t>
          </a:r>
          <a:endParaRPr lang="en-US" sz="1400" dirty="0"/>
        </a:p>
      </dgm:t>
    </dgm:pt>
    <dgm:pt modelId="{E7C36059-3DEB-41E3-9B12-1B41712CD7F1}" type="parTrans" cxnId="{0B41F882-17AB-49C2-AAFC-6FEBAA32F48F}">
      <dgm:prSet/>
      <dgm:spPr/>
      <dgm:t>
        <a:bodyPr/>
        <a:lstStyle/>
        <a:p>
          <a:pPr algn="ctr"/>
          <a:endParaRPr lang="en-US" sz="1400"/>
        </a:p>
      </dgm:t>
    </dgm:pt>
    <dgm:pt modelId="{957905EF-C080-4D0E-AA60-83DC217B92FE}" type="sibTrans" cxnId="{0B41F882-17AB-49C2-AAFC-6FEBAA32F48F}">
      <dgm:prSet/>
      <dgm:spPr/>
      <dgm:t>
        <a:bodyPr/>
        <a:lstStyle/>
        <a:p>
          <a:pPr algn="ctr"/>
          <a:endParaRPr lang="en-US" sz="1400"/>
        </a:p>
      </dgm:t>
    </dgm:pt>
    <dgm:pt modelId="{4A2CCC20-C326-477C-9ECB-58241554A11C}">
      <dgm:prSet custT="1"/>
      <dgm:spPr/>
      <dgm:t>
        <a:bodyPr/>
        <a:lstStyle/>
        <a:p>
          <a:pPr algn="ctr"/>
          <a:r>
            <a:rPr lang="en-GB" sz="1400" dirty="0"/>
            <a:t>Employers value vocational </a:t>
          </a:r>
          <a:r>
            <a:rPr lang="en-GB" sz="1400"/>
            <a:t>education graduates </a:t>
          </a:r>
          <a:r>
            <a:rPr lang="en-GB" sz="1400" dirty="0"/>
            <a:t>for practical skills and industry knowledge.</a:t>
          </a:r>
          <a:endParaRPr lang="en-US" sz="1400" dirty="0"/>
        </a:p>
      </dgm:t>
    </dgm:pt>
    <dgm:pt modelId="{42F8F09B-BE98-4FBC-BD2E-A3EB011628F4}" type="parTrans" cxnId="{0F209E01-1DB4-4021-A89B-F2C3DBBA9CB4}">
      <dgm:prSet/>
      <dgm:spPr/>
      <dgm:t>
        <a:bodyPr/>
        <a:lstStyle/>
        <a:p>
          <a:pPr algn="ctr"/>
          <a:endParaRPr lang="en-US" sz="1400"/>
        </a:p>
      </dgm:t>
    </dgm:pt>
    <dgm:pt modelId="{9D5CA6E4-220E-4F98-A9B7-94F48C10E58F}" type="sibTrans" cxnId="{0F209E01-1DB4-4021-A89B-F2C3DBBA9CB4}">
      <dgm:prSet/>
      <dgm:spPr/>
      <dgm:t>
        <a:bodyPr/>
        <a:lstStyle/>
        <a:p>
          <a:pPr algn="ctr"/>
          <a:endParaRPr lang="en-US" sz="1400"/>
        </a:p>
      </dgm:t>
    </dgm:pt>
    <dgm:pt modelId="{D60353C0-4C88-48BE-99EC-7CB9C972795E}">
      <dgm:prSet custT="1"/>
      <dgm:spPr/>
      <dgm:t>
        <a:bodyPr/>
        <a:lstStyle/>
        <a:p>
          <a:pPr algn="ctr"/>
          <a:r>
            <a:rPr lang="en-GB" sz="1400" dirty="0"/>
            <a:t>Traditional education graduates excel in grasping new approaches and research.</a:t>
          </a:r>
          <a:endParaRPr lang="en-US" sz="1400" dirty="0"/>
        </a:p>
      </dgm:t>
    </dgm:pt>
    <dgm:pt modelId="{B8A79A54-2B3D-483E-B7AC-ACF2B45CEFF4}" type="parTrans" cxnId="{7EEF5D9B-9E26-45A3-8FE5-54A79A2EFA8E}">
      <dgm:prSet/>
      <dgm:spPr/>
      <dgm:t>
        <a:bodyPr/>
        <a:lstStyle/>
        <a:p>
          <a:pPr algn="ctr"/>
          <a:endParaRPr lang="en-US" sz="1400"/>
        </a:p>
      </dgm:t>
    </dgm:pt>
    <dgm:pt modelId="{0F9BB305-DD85-4CBB-B2F2-06E67B4F88C1}" type="sibTrans" cxnId="{7EEF5D9B-9E26-45A3-8FE5-54A79A2EFA8E}">
      <dgm:prSet/>
      <dgm:spPr/>
      <dgm:t>
        <a:bodyPr/>
        <a:lstStyle/>
        <a:p>
          <a:pPr algn="ctr"/>
          <a:endParaRPr lang="en-US" sz="1400"/>
        </a:p>
      </dgm:t>
    </dgm:pt>
    <dgm:pt modelId="{914E32F8-6164-457C-91E8-A5202E65FD14}">
      <dgm:prSet custT="1"/>
      <dgm:spPr/>
      <dgm:t>
        <a:bodyPr/>
        <a:lstStyle/>
        <a:p>
          <a:pPr algn="ctr"/>
          <a:r>
            <a:rPr lang="en-GB" sz="1400" dirty="0"/>
            <a:t>Experience and career progression become more influential over time.</a:t>
          </a:r>
          <a:endParaRPr lang="en-US" sz="1400" dirty="0"/>
        </a:p>
      </dgm:t>
    </dgm:pt>
    <dgm:pt modelId="{05050C3D-602A-4121-BB5C-6A554E6B62F1}" type="parTrans" cxnId="{4D6ADAA4-E1F4-4B96-AB36-94230E0EB2A8}">
      <dgm:prSet/>
      <dgm:spPr/>
      <dgm:t>
        <a:bodyPr/>
        <a:lstStyle/>
        <a:p>
          <a:pPr algn="ctr"/>
          <a:endParaRPr lang="en-US" sz="1400"/>
        </a:p>
      </dgm:t>
    </dgm:pt>
    <dgm:pt modelId="{5C4BE399-C417-4AE1-95AA-CCDF413377EA}" type="sibTrans" cxnId="{4D6ADAA4-E1F4-4B96-AB36-94230E0EB2A8}">
      <dgm:prSet/>
      <dgm:spPr/>
      <dgm:t>
        <a:bodyPr/>
        <a:lstStyle/>
        <a:p>
          <a:pPr algn="ctr"/>
          <a:endParaRPr lang="en-US" sz="1400"/>
        </a:p>
      </dgm:t>
    </dgm:pt>
    <dgm:pt modelId="{4B68CB06-2133-5F49-AF14-4EB732A60CC6}" type="pres">
      <dgm:prSet presAssocID="{CD48A27D-1576-4271-9602-1E004BA10C5C}" presName="diagram" presStyleCnt="0">
        <dgm:presLayoutVars>
          <dgm:dir/>
          <dgm:resizeHandles val="exact"/>
        </dgm:presLayoutVars>
      </dgm:prSet>
      <dgm:spPr/>
    </dgm:pt>
    <dgm:pt modelId="{D6A0D22E-49D4-AC48-A493-92607E4260AB}" type="pres">
      <dgm:prSet presAssocID="{25DF8E60-0790-471D-8AE4-EF297EEF993A}" presName="node" presStyleLbl="node1" presStyleIdx="0" presStyleCnt="5">
        <dgm:presLayoutVars>
          <dgm:bulletEnabled val="1"/>
        </dgm:presLayoutVars>
      </dgm:prSet>
      <dgm:spPr/>
    </dgm:pt>
    <dgm:pt modelId="{F4A82D15-002E-8940-BBEB-14EBFBC57155}" type="pres">
      <dgm:prSet presAssocID="{893356A8-BDD3-4CDD-B3FD-E37AB2C42EBE}" presName="sibTrans" presStyleCnt="0"/>
      <dgm:spPr/>
    </dgm:pt>
    <dgm:pt modelId="{1DED0AD0-9811-D447-9B02-451C68609EDF}" type="pres">
      <dgm:prSet presAssocID="{AFD7765E-5D44-4029-A157-846D8F4564FC}" presName="node" presStyleLbl="node1" presStyleIdx="1" presStyleCnt="5">
        <dgm:presLayoutVars>
          <dgm:bulletEnabled val="1"/>
        </dgm:presLayoutVars>
      </dgm:prSet>
      <dgm:spPr/>
    </dgm:pt>
    <dgm:pt modelId="{5CDBC152-5884-AB47-8FFB-C43000F7569E}" type="pres">
      <dgm:prSet presAssocID="{957905EF-C080-4D0E-AA60-83DC217B92FE}" presName="sibTrans" presStyleCnt="0"/>
      <dgm:spPr/>
    </dgm:pt>
    <dgm:pt modelId="{1A1E43E8-8B48-324C-B539-6F74C6D3577B}" type="pres">
      <dgm:prSet presAssocID="{4A2CCC20-C326-477C-9ECB-58241554A11C}" presName="node" presStyleLbl="node1" presStyleIdx="2" presStyleCnt="5">
        <dgm:presLayoutVars>
          <dgm:bulletEnabled val="1"/>
        </dgm:presLayoutVars>
      </dgm:prSet>
      <dgm:spPr/>
    </dgm:pt>
    <dgm:pt modelId="{5B99299E-4B27-2D46-B657-CB7C69056B5F}" type="pres">
      <dgm:prSet presAssocID="{9D5CA6E4-220E-4F98-A9B7-94F48C10E58F}" presName="sibTrans" presStyleCnt="0"/>
      <dgm:spPr/>
    </dgm:pt>
    <dgm:pt modelId="{404CA54F-40DD-4047-93E1-C74EBFD9376D}" type="pres">
      <dgm:prSet presAssocID="{D60353C0-4C88-48BE-99EC-7CB9C972795E}" presName="node" presStyleLbl="node1" presStyleIdx="3" presStyleCnt="5">
        <dgm:presLayoutVars>
          <dgm:bulletEnabled val="1"/>
        </dgm:presLayoutVars>
      </dgm:prSet>
      <dgm:spPr/>
    </dgm:pt>
    <dgm:pt modelId="{99940D59-5977-B543-8FDA-4A2D3788E58B}" type="pres">
      <dgm:prSet presAssocID="{0F9BB305-DD85-4CBB-B2F2-06E67B4F88C1}" presName="sibTrans" presStyleCnt="0"/>
      <dgm:spPr/>
    </dgm:pt>
    <dgm:pt modelId="{BD855FFC-C338-B042-B229-BAC0C239C119}" type="pres">
      <dgm:prSet presAssocID="{914E32F8-6164-457C-91E8-A5202E65FD14}" presName="node" presStyleLbl="node1" presStyleIdx="4" presStyleCnt="5">
        <dgm:presLayoutVars>
          <dgm:bulletEnabled val="1"/>
        </dgm:presLayoutVars>
      </dgm:prSet>
      <dgm:spPr/>
    </dgm:pt>
  </dgm:ptLst>
  <dgm:cxnLst>
    <dgm:cxn modelId="{0F209E01-1DB4-4021-A89B-F2C3DBBA9CB4}" srcId="{CD48A27D-1576-4271-9602-1E004BA10C5C}" destId="{4A2CCC20-C326-477C-9ECB-58241554A11C}" srcOrd="2" destOrd="0" parTransId="{42F8F09B-BE98-4FBC-BD2E-A3EB011628F4}" sibTransId="{9D5CA6E4-220E-4F98-A9B7-94F48C10E58F}"/>
    <dgm:cxn modelId="{2991C338-585D-924A-89B2-B94AFC86DA4E}" type="presOf" srcId="{CD48A27D-1576-4271-9602-1E004BA10C5C}" destId="{4B68CB06-2133-5F49-AF14-4EB732A60CC6}" srcOrd="0" destOrd="0" presId="urn:microsoft.com/office/officeart/2005/8/layout/default"/>
    <dgm:cxn modelId="{06E82345-2C43-0C4D-86F9-8233BE93638D}" type="presOf" srcId="{4A2CCC20-C326-477C-9ECB-58241554A11C}" destId="{1A1E43E8-8B48-324C-B539-6F74C6D3577B}" srcOrd="0" destOrd="0" presId="urn:microsoft.com/office/officeart/2005/8/layout/default"/>
    <dgm:cxn modelId="{78239B51-D36B-674E-8D8E-F6A86FB95327}" type="presOf" srcId="{AFD7765E-5D44-4029-A157-846D8F4564FC}" destId="{1DED0AD0-9811-D447-9B02-451C68609EDF}" srcOrd="0" destOrd="0" presId="urn:microsoft.com/office/officeart/2005/8/layout/default"/>
    <dgm:cxn modelId="{CDF93063-7D04-4CFF-AE1D-519B8CD39D60}" srcId="{CD48A27D-1576-4271-9602-1E004BA10C5C}" destId="{25DF8E60-0790-471D-8AE4-EF297EEF993A}" srcOrd="0" destOrd="0" parTransId="{941B5F73-F870-4814-8E33-7F6B140F7D9C}" sibTransId="{893356A8-BDD3-4CDD-B3FD-E37AB2C42EBE}"/>
    <dgm:cxn modelId="{0B41F882-17AB-49C2-AAFC-6FEBAA32F48F}" srcId="{CD48A27D-1576-4271-9602-1E004BA10C5C}" destId="{AFD7765E-5D44-4029-A157-846D8F4564FC}" srcOrd="1" destOrd="0" parTransId="{E7C36059-3DEB-41E3-9B12-1B41712CD7F1}" sibTransId="{957905EF-C080-4D0E-AA60-83DC217B92FE}"/>
    <dgm:cxn modelId="{7EEF5D9B-9E26-45A3-8FE5-54A79A2EFA8E}" srcId="{CD48A27D-1576-4271-9602-1E004BA10C5C}" destId="{D60353C0-4C88-48BE-99EC-7CB9C972795E}" srcOrd="3" destOrd="0" parTransId="{B8A79A54-2B3D-483E-B7AC-ACF2B45CEFF4}" sibTransId="{0F9BB305-DD85-4CBB-B2F2-06E67B4F88C1}"/>
    <dgm:cxn modelId="{CDA600A0-BE9A-684A-B3E4-B2500CAE298D}" type="presOf" srcId="{D60353C0-4C88-48BE-99EC-7CB9C972795E}" destId="{404CA54F-40DD-4047-93E1-C74EBFD9376D}" srcOrd="0" destOrd="0" presId="urn:microsoft.com/office/officeart/2005/8/layout/default"/>
    <dgm:cxn modelId="{4D6ADAA4-E1F4-4B96-AB36-94230E0EB2A8}" srcId="{CD48A27D-1576-4271-9602-1E004BA10C5C}" destId="{914E32F8-6164-457C-91E8-A5202E65FD14}" srcOrd="4" destOrd="0" parTransId="{05050C3D-602A-4121-BB5C-6A554E6B62F1}" sibTransId="{5C4BE399-C417-4AE1-95AA-CCDF413377EA}"/>
    <dgm:cxn modelId="{92DFF5EE-FFDD-304E-BEB2-C4793D0833BC}" type="presOf" srcId="{25DF8E60-0790-471D-8AE4-EF297EEF993A}" destId="{D6A0D22E-49D4-AC48-A493-92607E4260AB}" srcOrd="0" destOrd="0" presId="urn:microsoft.com/office/officeart/2005/8/layout/default"/>
    <dgm:cxn modelId="{A595C7F2-AC03-6643-AC1A-A5E8AD68164E}" type="presOf" srcId="{914E32F8-6164-457C-91E8-A5202E65FD14}" destId="{BD855FFC-C338-B042-B229-BAC0C239C119}" srcOrd="0" destOrd="0" presId="urn:microsoft.com/office/officeart/2005/8/layout/default"/>
    <dgm:cxn modelId="{A285B82C-B2A9-1F40-9D6C-FDFD38D72E6B}" type="presParOf" srcId="{4B68CB06-2133-5F49-AF14-4EB732A60CC6}" destId="{D6A0D22E-49D4-AC48-A493-92607E4260AB}" srcOrd="0" destOrd="0" presId="urn:microsoft.com/office/officeart/2005/8/layout/default"/>
    <dgm:cxn modelId="{0A7ABD25-C1D5-D740-9B91-74154971FF3C}" type="presParOf" srcId="{4B68CB06-2133-5F49-AF14-4EB732A60CC6}" destId="{F4A82D15-002E-8940-BBEB-14EBFBC57155}" srcOrd="1" destOrd="0" presId="urn:microsoft.com/office/officeart/2005/8/layout/default"/>
    <dgm:cxn modelId="{BB446CD9-E7F9-AA4B-957B-F73412D91B02}" type="presParOf" srcId="{4B68CB06-2133-5F49-AF14-4EB732A60CC6}" destId="{1DED0AD0-9811-D447-9B02-451C68609EDF}" srcOrd="2" destOrd="0" presId="urn:microsoft.com/office/officeart/2005/8/layout/default"/>
    <dgm:cxn modelId="{9636E1AA-A2E7-A34E-B2BB-83F3B9583726}" type="presParOf" srcId="{4B68CB06-2133-5F49-AF14-4EB732A60CC6}" destId="{5CDBC152-5884-AB47-8FFB-C43000F7569E}" srcOrd="3" destOrd="0" presId="urn:microsoft.com/office/officeart/2005/8/layout/default"/>
    <dgm:cxn modelId="{D9E818F7-AA99-B849-AA66-094FFF35077F}" type="presParOf" srcId="{4B68CB06-2133-5F49-AF14-4EB732A60CC6}" destId="{1A1E43E8-8B48-324C-B539-6F74C6D3577B}" srcOrd="4" destOrd="0" presId="urn:microsoft.com/office/officeart/2005/8/layout/default"/>
    <dgm:cxn modelId="{C71B161D-4EFC-8D4A-8D8E-18BBD50910A8}" type="presParOf" srcId="{4B68CB06-2133-5F49-AF14-4EB732A60CC6}" destId="{5B99299E-4B27-2D46-B657-CB7C69056B5F}" srcOrd="5" destOrd="0" presId="urn:microsoft.com/office/officeart/2005/8/layout/default"/>
    <dgm:cxn modelId="{CD26B57E-F917-EA4C-B5A5-60321ADCC7F1}" type="presParOf" srcId="{4B68CB06-2133-5F49-AF14-4EB732A60CC6}" destId="{404CA54F-40DD-4047-93E1-C74EBFD9376D}" srcOrd="6" destOrd="0" presId="urn:microsoft.com/office/officeart/2005/8/layout/default"/>
    <dgm:cxn modelId="{E24C16E7-F3A4-004A-84CA-582F64FF2C7D}" type="presParOf" srcId="{4B68CB06-2133-5F49-AF14-4EB732A60CC6}" destId="{99940D59-5977-B543-8FDA-4A2D3788E58B}" srcOrd="7" destOrd="0" presId="urn:microsoft.com/office/officeart/2005/8/layout/default"/>
    <dgm:cxn modelId="{5693D421-DA8C-054A-8A81-62B5DB6E28C1}" type="presParOf" srcId="{4B68CB06-2133-5F49-AF14-4EB732A60CC6}" destId="{BD855FFC-C338-B042-B229-BAC0C239C11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56E695-1695-4CEE-9891-40A49D181E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8B837EB-C006-47EF-A959-3A69313D9743}">
      <dgm:prSet/>
      <dgm:spPr/>
      <dgm:t>
        <a:bodyPr/>
        <a:lstStyle/>
        <a:p>
          <a:r>
            <a:rPr lang="en-GB" dirty="0"/>
            <a:t>The research successfully demonstrated the triangulation of viewpoints and employed the Factor Analysis of Mixed Data method.</a:t>
          </a:r>
          <a:endParaRPr lang="en-US" dirty="0"/>
        </a:p>
      </dgm:t>
    </dgm:pt>
    <dgm:pt modelId="{5E22F38A-C04D-4D35-BD05-55E33832F002}" type="parTrans" cxnId="{6976C1CC-9B0D-4DF3-8166-43A82E84C726}">
      <dgm:prSet/>
      <dgm:spPr/>
      <dgm:t>
        <a:bodyPr/>
        <a:lstStyle/>
        <a:p>
          <a:endParaRPr lang="en-US"/>
        </a:p>
      </dgm:t>
    </dgm:pt>
    <dgm:pt modelId="{0C83F977-B595-469C-9668-28B6D9351499}" type="sibTrans" cxnId="{6976C1CC-9B0D-4DF3-8166-43A82E84C726}">
      <dgm:prSet/>
      <dgm:spPr/>
      <dgm:t>
        <a:bodyPr/>
        <a:lstStyle/>
        <a:p>
          <a:endParaRPr lang="en-US"/>
        </a:p>
      </dgm:t>
    </dgm:pt>
    <dgm:pt modelId="{5515B653-190D-4023-93BA-38E9BB756C8F}">
      <dgm:prSet/>
      <dgm:spPr/>
      <dgm:t>
        <a:bodyPr/>
        <a:lstStyle/>
        <a:p>
          <a:r>
            <a:rPr lang="en-GB"/>
            <a:t>The extensive sample size with regards to surveys and interviews greatly enhances the overall validity and reliability of the study.</a:t>
          </a:r>
          <a:endParaRPr lang="en-US"/>
        </a:p>
      </dgm:t>
    </dgm:pt>
    <dgm:pt modelId="{596E2FD7-0588-45E8-ACE4-32FC7D7B9682}" type="parTrans" cxnId="{4F08B304-A35D-44A6-8050-2427298424DA}">
      <dgm:prSet/>
      <dgm:spPr/>
      <dgm:t>
        <a:bodyPr/>
        <a:lstStyle/>
        <a:p>
          <a:endParaRPr lang="en-US"/>
        </a:p>
      </dgm:t>
    </dgm:pt>
    <dgm:pt modelId="{14D868AA-685E-415D-B575-E9C3C14913B7}" type="sibTrans" cxnId="{4F08B304-A35D-44A6-8050-2427298424DA}">
      <dgm:prSet/>
      <dgm:spPr/>
      <dgm:t>
        <a:bodyPr/>
        <a:lstStyle/>
        <a:p>
          <a:endParaRPr lang="en-US"/>
        </a:p>
      </dgm:t>
    </dgm:pt>
    <dgm:pt modelId="{0E9FFAD7-12B9-4C0B-A4A6-18817B82FA4A}" type="pres">
      <dgm:prSet presAssocID="{DA56E695-1695-4CEE-9891-40A49D181E4C}" presName="root" presStyleCnt="0">
        <dgm:presLayoutVars>
          <dgm:dir/>
          <dgm:resizeHandles val="exact"/>
        </dgm:presLayoutVars>
      </dgm:prSet>
      <dgm:spPr/>
    </dgm:pt>
    <dgm:pt modelId="{2AB11BF5-3A07-4135-8F7B-9349CA9816A5}" type="pres">
      <dgm:prSet presAssocID="{F8B837EB-C006-47EF-A959-3A69313D9743}" presName="compNode" presStyleCnt="0"/>
      <dgm:spPr/>
    </dgm:pt>
    <dgm:pt modelId="{11A690C4-260D-461D-9309-AEE340B08ADD}" type="pres">
      <dgm:prSet presAssocID="{F8B837EB-C006-47EF-A959-3A69313D9743}" presName="bgRect" presStyleLbl="bgShp" presStyleIdx="0" presStyleCnt="2"/>
      <dgm:spPr/>
    </dgm:pt>
    <dgm:pt modelId="{ACF83A66-BC2F-42D8-AB0A-BAFF520FB7B4}" type="pres">
      <dgm:prSet presAssocID="{F8B837EB-C006-47EF-A959-3A69313D974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331F23B-AC51-4FDA-BA21-3575CDB2A640}" type="pres">
      <dgm:prSet presAssocID="{F8B837EB-C006-47EF-A959-3A69313D9743}" presName="spaceRect" presStyleCnt="0"/>
      <dgm:spPr/>
    </dgm:pt>
    <dgm:pt modelId="{6DCE3F27-22A4-4EA8-A7EE-1CF7F158D366}" type="pres">
      <dgm:prSet presAssocID="{F8B837EB-C006-47EF-A959-3A69313D9743}" presName="parTx" presStyleLbl="revTx" presStyleIdx="0" presStyleCnt="2">
        <dgm:presLayoutVars>
          <dgm:chMax val="0"/>
          <dgm:chPref val="0"/>
        </dgm:presLayoutVars>
      </dgm:prSet>
      <dgm:spPr/>
    </dgm:pt>
    <dgm:pt modelId="{02B4CE60-EC6C-4BA5-B440-34ACD73E40C6}" type="pres">
      <dgm:prSet presAssocID="{0C83F977-B595-469C-9668-28B6D9351499}" presName="sibTrans" presStyleCnt="0"/>
      <dgm:spPr/>
    </dgm:pt>
    <dgm:pt modelId="{1335A8FB-7E8E-452F-A9D7-5285857C6235}" type="pres">
      <dgm:prSet presAssocID="{5515B653-190D-4023-93BA-38E9BB756C8F}" presName="compNode" presStyleCnt="0"/>
      <dgm:spPr/>
    </dgm:pt>
    <dgm:pt modelId="{42DC792A-1224-4CE4-A410-5C35C72CCA34}" type="pres">
      <dgm:prSet presAssocID="{5515B653-190D-4023-93BA-38E9BB756C8F}" presName="bgRect" presStyleLbl="bgShp" presStyleIdx="1" presStyleCnt="2"/>
      <dgm:spPr/>
    </dgm:pt>
    <dgm:pt modelId="{982A1796-75B3-4BD3-B5D3-2DA3B4FCB833}" type="pres">
      <dgm:prSet presAssocID="{5515B653-190D-4023-93BA-38E9BB756C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DF852705-144E-431E-A8C3-A8D3E79308E2}" type="pres">
      <dgm:prSet presAssocID="{5515B653-190D-4023-93BA-38E9BB756C8F}" presName="spaceRect" presStyleCnt="0"/>
      <dgm:spPr/>
    </dgm:pt>
    <dgm:pt modelId="{8603DA59-7983-4DB4-99B1-5AD09765FF7F}" type="pres">
      <dgm:prSet presAssocID="{5515B653-190D-4023-93BA-38E9BB756C8F}" presName="parTx" presStyleLbl="revTx" presStyleIdx="1" presStyleCnt="2">
        <dgm:presLayoutVars>
          <dgm:chMax val="0"/>
          <dgm:chPref val="0"/>
        </dgm:presLayoutVars>
      </dgm:prSet>
      <dgm:spPr/>
    </dgm:pt>
  </dgm:ptLst>
  <dgm:cxnLst>
    <dgm:cxn modelId="{4F08B304-A35D-44A6-8050-2427298424DA}" srcId="{DA56E695-1695-4CEE-9891-40A49D181E4C}" destId="{5515B653-190D-4023-93BA-38E9BB756C8F}" srcOrd="1" destOrd="0" parTransId="{596E2FD7-0588-45E8-ACE4-32FC7D7B9682}" sibTransId="{14D868AA-685E-415D-B575-E9C3C14913B7}"/>
    <dgm:cxn modelId="{AFBC36BF-AF32-428C-B6E7-473013D38BFC}" type="presOf" srcId="{DA56E695-1695-4CEE-9891-40A49D181E4C}" destId="{0E9FFAD7-12B9-4C0B-A4A6-18817B82FA4A}" srcOrd="0" destOrd="0" presId="urn:microsoft.com/office/officeart/2018/2/layout/IconVerticalSolidList"/>
    <dgm:cxn modelId="{6976C1CC-9B0D-4DF3-8166-43A82E84C726}" srcId="{DA56E695-1695-4CEE-9891-40A49D181E4C}" destId="{F8B837EB-C006-47EF-A959-3A69313D9743}" srcOrd="0" destOrd="0" parTransId="{5E22F38A-C04D-4D35-BD05-55E33832F002}" sibTransId="{0C83F977-B595-469C-9668-28B6D9351499}"/>
    <dgm:cxn modelId="{B3B5ECF7-D329-48B0-9D0E-B557CED0A55C}" type="presOf" srcId="{5515B653-190D-4023-93BA-38E9BB756C8F}" destId="{8603DA59-7983-4DB4-99B1-5AD09765FF7F}" srcOrd="0" destOrd="0" presId="urn:microsoft.com/office/officeart/2018/2/layout/IconVerticalSolidList"/>
    <dgm:cxn modelId="{1A0AF6FF-B196-4518-B6E7-9413DAF7DBE8}" type="presOf" srcId="{F8B837EB-C006-47EF-A959-3A69313D9743}" destId="{6DCE3F27-22A4-4EA8-A7EE-1CF7F158D366}" srcOrd="0" destOrd="0" presId="urn:microsoft.com/office/officeart/2018/2/layout/IconVerticalSolidList"/>
    <dgm:cxn modelId="{9B999940-DD4F-4750-933B-6896BD3EC4BB}" type="presParOf" srcId="{0E9FFAD7-12B9-4C0B-A4A6-18817B82FA4A}" destId="{2AB11BF5-3A07-4135-8F7B-9349CA9816A5}" srcOrd="0" destOrd="0" presId="urn:microsoft.com/office/officeart/2018/2/layout/IconVerticalSolidList"/>
    <dgm:cxn modelId="{1A5AAE7A-9EE6-45A0-BA27-B8606B7ED89D}" type="presParOf" srcId="{2AB11BF5-3A07-4135-8F7B-9349CA9816A5}" destId="{11A690C4-260D-461D-9309-AEE340B08ADD}" srcOrd="0" destOrd="0" presId="urn:microsoft.com/office/officeart/2018/2/layout/IconVerticalSolidList"/>
    <dgm:cxn modelId="{50378128-4FCC-41F7-B9BB-66126DE6C753}" type="presParOf" srcId="{2AB11BF5-3A07-4135-8F7B-9349CA9816A5}" destId="{ACF83A66-BC2F-42D8-AB0A-BAFF520FB7B4}" srcOrd="1" destOrd="0" presId="urn:microsoft.com/office/officeart/2018/2/layout/IconVerticalSolidList"/>
    <dgm:cxn modelId="{B9F1D6A1-D7A8-41DE-AAD4-548B56AF9918}" type="presParOf" srcId="{2AB11BF5-3A07-4135-8F7B-9349CA9816A5}" destId="{3331F23B-AC51-4FDA-BA21-3575CDB2A640}" srcOrd="2" destOrd="0" presId="urn:microsoft.com/office/officeart/2018/2/layout/IconVerticalSolidList"/>
    <dgm:cxn modelId="{C65D3AA2-AA89-4665-9E25-54F4D815F94B}" type="presParOf" srcId="{2AB11BF5-3A07-4135-8F7B-9349CA9816A5}" destId="{6DCE3F27-22A4-4EA8-A7EE-1CF7F158D366}" srcOrd="3" destOrd="0" presId="urn:microsoft.com/office/officeart/2018/2/layout/IconVerticalSolidList"/>
    <dgm:cxn modelId="{78A9CDA4-E28A-4DE6-B26A-20CA7B9A7CB9}" type="presParOf" srcId="{0E9FFAD7-12B9-4C0B-A4A6-18817B82FA4A}" destId="{02B4CE60-EC6C-4BA5-B440-34ACD73E40C6}" srcOrd="1" destOrd="0" presId="urn:microsoft.com/office/officeart/2018/2/layout/IconVerticalSolidList"/>
    <dgm:cxn modelId="{E4D98675-6F9B-447B-B77F-0698257E6FB5}" type="presParOf" srcId="{0E9FFAD7-12B9-4C0B-A4A6-18817B82FA4A}" destId="{1335A8FB-7E8E-452F-A9D7-5285857C6235}" srcOrd="2" destOrd="0" presId="urn:microsoft.com/office/officeart/2018/2/layout/IconVerticalSolidList"/>
    <dgm:cxn modelId="{AD418B08-9CCC-4345-81CC-69BD2D225571}" type="presParOf" srcId="{1335A8FB-7E8E-452F-A9D7-5285857C6235}" destId="{42DC792A-1224-4CE4-A410-5C35C72CCA34}" srcOrd="0" destOrd="0" presId="urn:microsoft.com/office/officeart/2018/2/layout/IconVerticalSolidList"/>
    <dgm:cxn modelId="{65C7E047-C11D-458B-94DE-6BF464014E4B}" type="presParOf" srcId="{1335A8FB-7E8E-452F-A9D7-5285857C6235}" destId="{982A1796-75B3-4BD3-B5D3-2DA3B4FCB833}" srcOrd="1" destOrd="0" presId="urn:microsoft.com/office/officeart/2018/2/layout/IconVerticalSolidList"/>
    <dgm:cxn modelId="{D57CBC38-FD5E-4986-B16A-2160F1C80B34}" type="presParOf" srcId="{1335A8FB-7E8E-452F-A9D7-5285857C6235}" destId="{DF852705-144E-431E-A8C3-A8D3E79308E2}" srcOrd="2" destOrd="0" presId="urn:microsoft.com/office/officeart/2018/2/layout/IconVerticalSolidList"/>
    <dgm:cxn modelId="{3B71E7E8-46D9-40C9-8E58-87301686A563}" type="presParOf" srcId="{1335A8FB-7E8E-452F-A9D7-5285857C6235}" destId="{8603DA59-7983-4DB4-99B1-5AD09765FF7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F8ACF-E54C-4F56-8E64-3CD5828E1468}">
      <dsp:nvSpPr>
        <dsp:cNvPr id="0" name=""/>
        <dsp:cNvSpPr/>
      </dsp:nvSpPr>
      <dsp:spPr>
        <a:xfrm>
          <a:off x="0" y="2125"/>
          <a:ext cx="5343082" cy="107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40A56-9B7B-4E02-939C-DBC108096698}">
      <dsp:nvSpPr>
        <dsp:cNvPr id="0" name=""/>
        <dsp:cNvSpPr/>
      </dsp:nvSpPr>
      <dsp:spPr>
        <a:xfrm>
          <a:off x="325894" y="244526"/>
          <a:ext cx="592535" cy="59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C5D148-8799-4D74-9ED5-7F58E64A8FAA}">
      <dsp:nvSpPr>
        <dsp:cNvPr id="0" name=""/>
        <dsp:cNvSpPr/>
      </dsp:nvSpPr>
      <dsp:spPr>
        <a:xfrm>
          <a:off x="1244325" y="2125"/>
          <a:ext cx="4098757" cy="107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18" tIns="114018" rIns="114018" bIns="114018" numCol="1" spcCol="1270" anchor="ctr" anchorCtr="0">
          <a:noAutofit/>
        </a:bodyPr>
        <a:lstStyle/>
        <a:p>
          <a:pPr marL="0" lvl="0" indent="0" algn="l" defTabSz="800100">
            <a:lnSpc>
              <a:spcPct val="90000"/>
            </a:lnSpc>
            <a:spcBef>
              <a:spcPct val="0"/>
            </a:spcBef>
            <a:spcAft>
              <a:spcPct val="35000"/>
            </a:spcAft>
            <a:buNone/>
          </a:pPr>
          <a:r>
            <a:rPr lang="en-GB" sz="1800" kern="1200" dirty="0"/>
            <a:t>One-to-one qualitative interviews were conducted as the third viewpoint of data collection.</a:t>
          </a:r>
          <a:endParaRPr lang="en-US" sz="1800" kern="1200" dirty="0"/>
        </a:p>
      </dsp:txBody>
      <dsp:txXfrm>
        <a:off x="1244325" y="2125"/>
        <a:ext cx="4098757" cy="1077337"/>
      </dsp:txXfrm>
    </dsp:sp>
    <dsp:sp modelId="{B78319DB-4449-4CE2-9F4A-B7CA1F9AA058}">
      <dsp:nvSpPr>
        <dsp:cNvPr id="0" name=""/>
        <dsp:cNvSpPr/>
      </dsp:nvSpPr>
      <dsp:spPr>
        <a:xfrm>
          <a:off x="0" y="1348797"/>
          <a:ext cx="5343082" cy="107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EDF7A-8991-4F4D-908C-0AE3731103F1}">
      <dsp:nvSpPr>
        <dsp:cNvPr id="0" name=""/>
        <dsp:cNvSpPr/>
      </dsp:nvSpPr>
      <dsp:spPr>
        <a:xfrm>
          <a:off x="325894" y="1591198"/>
          <a:ext cx="592535" cy="59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2DEFE4-FEFF-499B-945B-54E24FB1F8A5}">
      <dsp:nvSpPr>
        <dsp:cNvPr id="0" name=""/>
        <dsp:cNvSpPr/>
      </dsp:nvSpPr>
      <dsp:spPr>
        <a:xfrm>
          <a:off x="1244325" y="1348797"/>
          <a:ext cx="4098757" cy="107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18" tIns="114018" rIns="114018" bIns="114018" numCol="1" spcCol="1270" anchor="ctr" anchorCtr="0">
          <a:noAutofit/>
        </a:bodyPr>
        <a:lstStyle/>
        <a:p>
          <a:pPr marL="0" lvl="0" indent="0" algn="l" defTabSz="800100">
            <a:lnSpc>
              <a:spcPct val="90000"/>
            </a:lnSpc>
            <a:spcBef>
              <a:spcPct val="0"/>
            </a:spcBef>
            <a:spcAft>
              <a:spcPct val="35000"/>
            </a:spcAft>
            <a:buNone/>
          </a:pPr>
          <a:r>
            <a:rPr lang="en-GB" sz="1800" kern="1200" dirty="0"/>
            <a:t>These interviews offer flexibility in research as questions can be adapted based on the participant's responses.</a:t>
          </a:r>
          <a:endParaRPr lang="en-US" sz="1800" kern="1200" dirty="0"/>
        </a:p>
      </dsp:txBody>
      <dsp:txXfrm>
        <a:off x="1244325" y="1348797"/>
        <a:ext cx="4098757" cy="1077337"/>
      </dsp:txXfrm>
    </dsp:sp>
    <dsp:sp modelId="{660C0BD2-5FB5-4F9A-AA9F-0807F48A1A34}">
      <dsp:nvSpPr>
        <dsp:cNvPr id="0" name=""/>
        <dsp:cNvSpPr/>
      </dsp:nvSpPr>
      <dsp:spPr>
        <a:xfrm>
          <a:off x="0" y="2695470"/>
          <a:ext cx="5343082" cy="107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F272F-4E86-43E9-813C-884C4975E875}">
      <dsp:nvSpPr>
        <dsp:cNvPr id="0" name=""/>
        <dsp:cNvSpPr/>
      </dsp:nvSpPr>
      <dsp:spPr>
        <a:xfrm>
          <a:off x="325894" y="2937871"/>
          <a:ext cx="592535" cy="59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8E12B-0035-46A4-B14A-A2E13E7208D3}">
      <dsp:nvSpPr>
        <dsp:cNvPr id="0" name=""/>
        <dsp:cNvSpPr/>
      </dsp:nvSpPr>
      <dsp:spPr>
        <a:xfrm>
          <a:off x="1244325" y="2695470"/>
          <a:ext cx="4098757" cy="107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18" tIns="114018" rIns="114018" bIns="114018" numCol="1" spcCol="1270" anchor="ctr" anchorCtr="0">
          <a:noAutofit/>
        </a:bodyPr>
        <a:lstStyle/>
        <a:p>
          <a:pPr marL="0" lvl="0" indent="0" algn="l" defTabSz="800100">
            <a:lnSpc>
              <a:spcPct val="90000"/>
            </a:lnSpc>
            <a:spcBef>
              <a:spcPct val="0"/>
            </a:spcBef>
            <a:spcAft>
              <a:spcPct val="35000"/>
            </a:spcAft>
            <a:buNone/>
          </a:pPr>
          <a:r>
            <a:rPr lang="en-GB" sz="1800" kern="1200"/>
            <a:t>All interview participants were ICT professionals from diverse backgrounds and experiences.</a:t>
          </a:r>
          <a:endParaRPr lang="en-US" sz="1800" kern="1200"/>
        </a:p>
      </dsp:txBody>
      <dsp:txXfrm>
        <a:off x="1244325" y="2695470"/>
        <a:ext cx="4098757" cy="1077337"/>
      </dsp:txXfrm>
    </dsp:sp>
    <dsp:sp modelId="{ACF716C3-5FC8-4819-B4B0-BF6535E97FBB}">
      <dsp:nvSpPr>
        <dsp:cNvPr id="0" name=""/>
        <dsp:cNvSpPr/>
      </dsp:nvSpPr>
      <dsp:spPr>
        <a:xfrm>
          <a:off x="0" y="4042142"/>
          <a:ext cx="5343082" cy="10773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235124-ED6D-40AF-B12B-D2EA392BACAA}">
      <dsp:nvSpPr>
        <dsp:cNvPr id="0" name=""/>
        <dsp:cNvSpPr/>
      </dsp:nvSpPr>
      <dsp:spPr>
        <a:xfrm>
          <a:off x="325894" y="4284543"/>
          <a:ext cx="592535" cy="5925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C30BE-2403-4CC2-80EC-507375243A46}">
      <dsp:nvSpPr>
        <dsp:cNvPr id="0" name=""/>
        <dsp:cNvSpPr/>
      </dsp:nvSpPr>
      <dsp:spPr>
        <a:xfrm>
          <a:off x="1244325" y="4042142"/>
          <a:ext cx="4098757" cy="107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18" tIns="114018" rIns="114018" bIns="114018" numCol="1" spcCol="1270" anchor="ctr" anchorCtr="0">
          <a:noAutofit/>
        </a:bodyPr>
        <a:lstStyle/>
        <a:p>
          <a:pPr marL="0" lvl="0" indent="0" algn="l" defTabSz="800100">
            <a:lnSpc>
              <a:spcPct val="90000"/>
            </a:lnSpc>
            <a:spcBef>
              <a:spcPct val="0"/>
            </a:spcBef>
            <a:spcAft>
              <a:spcPct val="35000"/>
            </a:spcAft>
            <a:buNone/>
          </a:pPr>
          <a:r>
            <a:rPr lang="en-GB" sz="1800" kern="1200" dirty="0"/>
            <a:t>The interviews aimed to gain insights and a deeper understanding of participants' perspectives on ICT-related topics.</a:t>
          </a:r>
          <a:endParaRPr lang="en-US" sz="1800" kern="1200" dirty="0"/>
        </a:p>
      </dsp:txBody>
      <dsp:txXfrm>
        <a:off x="1244325" y="4042142"/>
        <a:ext cx="4098757" cy="1077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0D22E-49D4-AC48-A493-92607E4260AB}">
      <dsp:nvSpPr>
        <dsp:cNvPr id="0" name=""/>
        <dsp:cNvSpPr/>
      </dsp:nvSpPr>
      <dsp:spPr>
        <a:xfrm>
          <a:off x="94137" y="1834"/>
          <a:ext cx="2391591" cy="14349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Students value practical experience alongside their ICT degree.</a:t>
          </a:r>
          <a:endParaRPr lang="en-US" sz="1400" kern="1200" dirty="0"/>
        </a:p>
      </dsp:txBody>
      <dsp:txXfrm>
        <a:off x="94137" y="1834"/>
        <a:ext cx="2391591" cy="1434954"/>
      </dsp:txXfrm>
    </dsp:sp>
    <dsp:sp modelId="{1DED0AD0-9811-D447-9B02-451C68609EDF}">
      <dsp:nvSpPr>
        <dsp:cNvPr id="0" name=""/>
        <dsp:cNvSpPr/>
      </dsp:nvSpPr>
      <dsp:spPr>
        <a:xfrm>
          <a:off x="2724887" y="1834"/>
          <a:ext cx="2391591" cy="14349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Both educational paths are both positively perceived. Graduates have a strong foundation for career growth &amp; entrepreneurship.</a:t>
          </a:r>
          <a:endParaRPr lang="en-US" sz="1400" kern="1200" dirty="0"/>
        </a:p>
      </dsp:txBody>
      <dsp:txXfrm>
        <a:off x="2724887" y="1834"/>
        <a:ext cx="2391591" cy="1434954"/>
      </dsp:txXfrm>
    </dsp:sp>
    <dsp:sp modelId="{1A1E43E8-8B48-324C-B539-6F74C6D3577B}">
      <dsp:nvSpPr>
        <dsp:cNvPr id="0" name=""/>
        <dsp:cNvSpPr/>
      </dsp:nvSpPr>
      <dsp:spPr>
        <a:xfrm>
          <a:off x="94137" y="1675948"/>
          <a:ext cx="2391591" cy="14349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Employers value vocational </a:t>
          </a:r>
          <a:r>
            <a:rPr lang="en-GB" sz="1400" kern="1200"/>
            <a:t>education graduates </a:t>
          </a:r>
          <a:r>
            <a:rPr lang="en-GB" sz="1400" kern="1200" dirty="0"/>
            <a:t>for practical skills and industry knowledge.</a:t>
          </a:r>
          <a:endParaRPr lang="en-US" sz="1400" kern="1200" dirty="0"/>
        </a:p>
      </dsp:txBody>
      <dsp:txXfrm>
        <a:off x="94137" y="1675948"/>
        <a:ext cx="2391591" cy="1434954"/>
      </dsp:txXfrm>
    </dsp:sp>
    <dsp:sp modelId="{404CA54F-40DD-4047-93E1-C74EBFD9376D}">
      <dsp:nvSpPr>
        <dsp:cNvPr id="0" name=""/>
        <dsp:cNvSpPr/>
      </dsp:nvSpPr>
      <dsp:spPr>
        <a:xfrm>
          <a:off x="2724887" y="1675948"/>
          <a:ext cx="2391591" cy="14349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Traditional education graduates excel in grasping new approaches and research.</a:t>
          </a:r>
          <a:endParaRPr lang="en-US" sz="1400" kern="1200" dirty="0"/>
        </a:p>
      </dsp:txBody>
      <dsp:txXfrm>
        <a:off x="2724887" y="1675948"/>
        <a:ext cx="2391591" cy="1434954"/>
      </dsp:txXfrm>
    </dsp:sp>
    <dsp:sp modelId="{BD855FFC-C338-B042-B229-BAC0C239C119}">
      <dsp:nvSpPr>
        <dsp:cNvPr id="0" name=""/>
        <dsp:cNvSpPr/>
      </dsp:nvSpPr>
      <dsp:spPr>
        <a:xfrm>
          <a:off x="1409512" y="3350062"/>
          <a:ext cx="2391591" cy="14349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Experience and career progression become more influential over time.</a:t>
          </a:r>
          <a:endParaRPr lang="en-US" sz="1400" kern="1200" dirty="0"/>
        </a:p>
      </dsp:txBody>
      <dsp:txXfrm>
        <a:off x="1409512" y="3350062"/>
        <a:ext cx="2391591" cy="1434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90C4-260D-461D-9309-AEE340B08ADD}">
      <dsp:nvSpPr>
        <dsp:cNvPr id="0" name=""/>
        <dsp:cNvSpPr/>
      </dsp:nvSpPr>
      <dsp:spPr>
        <a:xfrm>
          <a:off x="0" y="832260"/>
          <a:ext cx="5343082" cy="1536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83A66-BC2F-42D8-AB0A-BAFF520FB7B4}">
      <dsp:nvSpPr>
        <dsp:cNvPr id="0" name=""/>
        <dsp:cNvSpPr/>
      </dsp:nvSpPr>
      <dsp:spPr>
        <a:xfrm>
          <a:off x="464785" y="1177969"/>
          <a:ext cx="845064" cy="8450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CE3F27-22A4-4EA8-A7EE-1CF7F158D366}">
      <dsp:nvSpPr>
        <dsp:cNvPr id="0" name=""/>
        <dsp:cNvSpPr/>
      </dsp:nvSpPr>
      <dsp:spPr>
        <a:xfrm>
          <a:off x="1774636" y="832260"/>
          <a:ext cx="3568446" cy="153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11" tIns="162611" rIns="162611" bIns="162611" numCol="1" spcCol="1270" anchor="ctr" anchorCtr="0">
          <a:noAutofit/>
        </a:bodyPr>
        <a:lstStyle/>
        <a:p>
          <a:pPr marL="0" lvl="0" indent="0" algn="l" defTabSz="800100">
            <a:lnSpc>
              <a:spcPct val="90000"/>
            </a:lnSpc>
            <a:spcBef>
              <a:spcPct val="0"/>
            </a:spcBef>
            <a:spcAft>
              <a:spcPct val="35000"/>
            </a:spcAft>
            <a:buNone/>
          </a:pPr>
          <a:r>
            <a:rPr lang="en-GB" sz="1800" kern="1200" dirty="0"/>
            <a:t>The research successfully demonstrated the triangulation of viewpoints and employed the Factor Analysis of Mixed Data method.</a:t>
          </a:r>
          <a:endParaRPr lang="en-US" sz="1800" kern="1200" dirty="0"/>
        </a:p>
      </dsp:txBody>
      <dsp:txXfrm>
        <a:off x="1774636" y="832260"/>
        <a:ext cx="3568446" cy="1536481"/>
      </dsp:txXfrm>
    </dsp:sp>
    <dsp:sp modelId="{42DC792A-1224-4CE4-A410-5C35C72CCA34}">
      <dsp:nvSpPr>
        <dsp:cNvPr id="0" name=""/>
        <dsp:cNvSpPr/>
      </dsp:nvSpPr>
      <dsp:spPr>
        <a:xfrm>
          <a:off x="0" y="2752863"/>
          <a:ext cx="5343082" cy="1536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2A1796-75B3-4BD3-B5D3-2DA3B4FCB833}">
      <dsp:nvSpPr>
        <dsp:cNvPr id="0" name=""/>
        <dsp:cNvSpPr/>
      </dsp:nvSpPr>
      <dsp:spPr>
        <a:xfrm>
          <a:off x="464785" y="3098571"/>
          <a:ext cx="845064" cy="8450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03DA59-7983-4DB4-99B1-5AD09765FF7F}">
      <dsp:nvSpPr>
        <dsp:cNvPr id="0" name=""/>
        <dsp:cNvSpPr/>
      </dsp:nvSpPr>
      <dsp:spPr>
        <a:xfrm>
          <a:off x="1774636" y="2752863"/>
          <a:ext cx="3568446" cy="153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11" tIns="162611" rIns="162611" bIns="162611" numCol="1" spcCol="1270" anchor="ctr" anchorCtr="0">
          <a:noAutofit/>
        </a:bodyPr>
        <a:lstStyle/>
        <a:p>
          <a:pPr marL="0" lvl="0" indent="0" algn="l" defTabSz="800100">
            <a:lnSpc>
              <a:spcPct val="90000"/>
            </a:lnSpc>
            <a:spcBef>
              <a:spcPct val="0"/>
            </a:spcBef>
            <a:spcAft>
              <a:spcPct val="35000"/>
            </a:spcAft>
            <a:buNone/>
          </a:pPr>
          <a:r>
            <a:rPr lang="en-GB" sz="1800" kern="1200"/>
            <a:t>The extensive sample size with regards to surveys and interviews greatly enhances the overall validity and reliability of the study.</a:t>
          </a:r>
          <a:endParaRPr lang="en-US" sz="1800" kern="1200"/>
        </a:p>
      </dsp:txBody>
      <dsp:txXfrm>
        <a:off x="1774636" y="2752863"/>
        <a:ext cx="3568446" cy="15364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43705-0C88-3D4F-B457-359F90E56060}" type="datetimeFigureOut">
              <a:rPr lang="en-GB" smtClean="0"/>
              <a:t>20/06/2023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A45F9-7F39-0A45-BB25-9A6375D96B0A}" type="slidenum">
              <a:rPr lang="en-GB" smtClean="0"/>
              <a:t>‹#›</a:t>
            </a:fld>
            <a:endParaRPr lang="en-GB"/>
          </a:p>
        </p:txBody>
      </p:sp>
    </p:spTree>
    <p:extLst>
      <p:ext uri="{BB962C8B-B14F-4D97-AF65-F5344CB8AC3E}">
        <p14:creationId xmlns:p14="http://schemas.microsoft.com/office/powerpoint/2010/main" val="115015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effectLst/>
                <a:latin typeface="Helvetica Neue" panose="02000503000000020004" pitchFamily="2" charset="0"/>
              </a:rPr>
              <a:t>My dissertation is titled the perceptions and impacts of local education within the ICT field</a:t>
            </a:r>
          </a:p>
          <a:p>
            <a:pPr>
              <a:buFont typeface="Arial" panose="020B0604020202020204" pitchFamily="34" charset="0"/>
              <a:buChar char="•"/>
            </a:pPr>
            <a:r>
              <a:rPr lang="en-GB" dirty="0">
                <a:effectLst/>
                <a:latin typeface="Helvetica Neue" panose="02000503000000020004" pitchFamily="2" charset="0"/>
              </a:rPr>
              <a:t>Through this presentation I will be going through the main points that my research has uncovered</a:t>
            </a:r>
          </a:p>
          <a:p>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1</a:t>
            </a:fld>
            <a:endParaRPr lang="en-GB"/>
          </a:p>
        </p:txBody>
      </p:sp>
    </p:spTree>
    <p:extLst>
      <p:ext uri="{BB962C8B-B14F-4D97-AF65-F5344CB8AC3E}">
        <p14:creationId xmlns:p14="http://schemas.microsoft.com/office/powerpoint/2010/main" val="2206682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second perspective we have Two independent quantitative surveys, one targeting students who are currently pursuing a qualification in the ICT field and the other survey targeted individuals who are working or have graduated within the ICT field.</a:t>
            </a:r>
          </a:p>
          <a:p>
            <a:endParaRPr lang="en-GB" dirty="0"/>
          </a:p>
          <a:p>
            <a:r>
              <a:rPr lang="en-GB" dirty="0"/>
              <a:t>It’s also important to mention that both surveys were sectioned into 4 different section:</a:t>
            </a:r>
          </a:p>
          <a:p>
            <a:pPr lvl="1"/>
            <a:r>
              <a:rPr lang="en-GB" dirty="0"/>
              <a:t>Demographic information and details about </a:t>
            </a:r>
          </a:p>
          <a:p>
            <a:pPr lvl="1"/>
            <a:r>
              <a:rPr lang="en-GB" dirty="0"/>
              <a:t>Participants' education background</a:t>
            </a:r>
          </a:p>
          <a:p>
            <a:pPr lvl="1"/>
            <a:r>
              <a:rPr lang="en-GB" dirty="0"/>
              <a:t>Participants’ employment background </a:t>
            </a:r>
          </a:p>
          <a:p>
            <a:pPr lvl="1"/>
            <a:r>
              <a:rPr lang="en-GB" dirty="0"/>
              <a:t>Reflection on their experiences and perceptions</a:t>
            </a:r>
          </a:p>
          <a:p>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10</a:t>
            </a:fld>
            <a:endParaRPr lang="en-GB"/>
          </a:p>
        </p:txBody>
      </p:sp>
    </p:spTree>
    <p:extLst>
      <p:ext uri="{BB962C8B-B14F-4D97-AF65-F5344CB8AC3E}">
        <p14:creationId xmlns:p14="http://schemas.microsoft.com/office/powerpoint/2010/main" val="983702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 regards to the third perspective, I have conducted </a:t>
            </a:r>
            <a:r>
              <a:rPr lang="en-GB" i="0" dirty="0"/>
              <a:t>8 interviews however only 7 were transcribed due to technical issues and the main purpose of this perspective is </a:t>
            </a:r>
            <a:r>
              <a:rPr lang="en-GB" dirty="0"/>
              <a:t>to gain insights and a deeper understanding of participants' perspectives</a:t>
            </a:r>
          </a:p>
          <a:p>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11</a:t>
            </a:fld>
            <a:endParaRPr lang="en-GB"/>
          </a:p>
        </p:txBody>
      </p:sp>
    </p:spTree>
    <p:extLst>
      <p:ext uri="{BB962C8B-B14F-4D97-AF65-F5344CB8AC3E}">
        <p14:creationId xmlns:p14="http://schemas.microsoft.com/office/powerpoint/2010/main" val="3670732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Code Matrix and Two Case Model </a:t>
            </a:r>
          </a:p>
          <a:p>
            <a:endParaRPr lang="en-GB" dirty="0"/>
          </a:p>
          <a:p>
            <a:r>
              <a:rPr lang="en-GB" dirty="0"/>
              <a:t>From the 2 Case model we can see that </a:t>
            </a:r>
          </a:p>
          <a:p>
            <a:pPr marL="171450" indent="-171450">
              <a:buFont typeface="Arial" panose="020B0604020202020204" pitchFamily="34" charset="0"/>
              <a:buChar char="•"/>
            </a:pPr>
            <a:r>
              <a:rPr lang="en-GB" dirty="0"/>
              <a:t>on the left there is the traditional side and its unique themes</a:t>
            </a:r>
          </a:p>
          <a:p>
            <a:pPr marL="171450" indent="-171450">
              <a:buFont typeface="Arial" panose="020B0604020202020204" pitchFamily="34" charset="0"/>
              <a:buChar char="•"/>
            </a:pPr>
            <a:r>
              <a:rPr lang="en-GB" dirty="0"/>
              <a:t>on the right we can see vocational side </a:t>
            </a:r>
          </a:p>
          <a:p>
            <a:pPr marL="171450" indent="-171450">
              <a:buFont typeface="Arial" panose="020B0604020202020204" pitchFamily="34" charset="0"/>
              <a:buChar char="•"/>
            </a:pPr>
            <a:r>
              <a:rPr lang="en-GB" dirty="0"/>
              <a:t>while in the middle there are commonalities such as the amounts of people having current entry level job, mid-level or senior and other aspects and also information relating to masters</a:t>
            </a:r>
          </a:p>
        </p:txBody>
      </p:sp>
      <p:sp>
        <p:nvSpPr>
          <p:cNvPr id="4" name="Slide Number Placeholder 3"/>
          <p:cNvSpPr>
            <a:spLocks noGrp="1"/>
          </p:cNvSpPr>
          <p:nvPr>
            <p:ph type="sldNum" sz="quarter" idx="5"/>
          </p:nvPr>
        </p:nvSpPr>
        <p:spPr/>
        <p:txBody>
          <a:bodyPr/>
          <a:lstStyle/>
          <a:p>
            <a:fld id="{E72A45F9-7F39-0A45-BB25-9A6375D96B0A}" type="slidenum">
              <a:rPr lang="en-GB" smtClean="0"/>
              <a:t>12</a:t>
            </a:fld>
            <a:endParaRPr lang="en-GB"/>
          </a:p>
        </p:txBody>
      </p:sp>
    </p:spTree>
    <p:extLst>
      <p:ext uri="{BB962C8B-B14F-4D97-AF65-F5344CB8AC3E}">
        <p14:creationId xmlns:p14="http://schemas.microsoft.com/office/powerpoint/2010/main" val="4244933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have the FAMD results of Principal Component 1 and 2</a:t>
            </a:r>
          </a:p>
          <a:p>
            <a:endParaRPr lang="en-GB" dirty="0"/>
          </a:p>
          <a:p>
            <a:r>
              <a:rPr lang="en-GB" dirty="0"/>
              <a:t>It is important to mention that not all of the results are included in the slides due to time restrictions</a:t>
            </a:r>
          </a:p>
          <a:p>
            <a:endParaRPr lang="en-GB" dirty="0"/>
          </a:p>
          <a:p>
            <a:r>
              <a:rPr lang="en-GB" dirty="0"/>
              <a:t>From the FAMD analysis we can see that different clusters were UoM being red while MCAST being teal</a:t>
            </a:r>
          </a:p>
          <a:p>
            <a:r>
              <a:rPr lang="en-GB" dirty="0"/>
              <a:t>This analysis represents the current level and we can see that individuals coming from a traditional approach are more likely to be seniors or higher up levels, while vocational individuals mostly attain an entry level. </a:t>
            </a:r>
          </a:p>
          <a:p>
            <a:endParaRPr lang="en-GB" dirty="0"/>
          </a:p>
          <a:p>
            <a:r>
              <a:rPr lang="en-GB" dirty="0"/>
              <a:t>This is mostly due to the fact that UoM has been established for a longer period and so the profiles scraped were of individuals who graduated earlier in time</a:t>
            </a:r>
          </a:p>
        </p:txBody>
      </p:sp>
      <p:sp>
        <p:nvSpPr>
          <p:cNvPr id="4" name="Slide Number Placeholder 3"/>
          <p:cNvSpPr>
            <a:spLocks noGrp="1"/>
          </p:cNvSpPr>
          <p:nvPr>
            <p:ph type="sldNum" sz="quarter" idx="5"/>
          </p:nvPr>
        </p:nvSpPr>
        <p:spPr/>
        <p:txBody>
          <a:bodyPr/>
          <a:lstStyle/>
          <a:p>
            <a:fld id="{E72A45F9-7F39-0A45-BB25-9A6375D96B0A}" type="slidenum">
              <a:rPr lang="en-GB" smtClean="0"/>
              <a:t>13</a:t>
            </a:fld>
            <a:endParaRPr lang="en-GB"/>
          </a:p>
        </p:txBody>
      </p:sp>
    </p:spTree>
    <p:extLst>
      <p:ext uri="{BB962C8B-B14F-4D97-AF65-F5344CB8AC3E}">
        <p14:creationId xmlns:p14="http://schemas.microsoft.com/office/powerpoint/2010/main" val="28292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Surveys Targeting Current ICT Students</a:t>
            </a:r>
          </a:p>
          <a:p>
            <a:pPr marL="171450" indent="-171450">
              <a:buFontTx/>
              <a:buChar char="-"/>
            </a:pPr>
            <a:r>
              <a:rPr lang="en-GB" dirty="0"/>
              <a:t>Majority have undergone traditional approach during bachelor’s</a:t>
            </a:r>
          </a:p>
          <a:p>
            <a:pPr marL="171450" indent="-171450">
              <a:buFontTx/>
              <a:buChar char="-"/>
            </a:pPr>
            <a:r>
              <a:rPr lang="en-GB" dirty="0"/>
              <a:t>However 70% have experienced vocational learning</a:t>
            </a:r>
          </a:p>
          <a:p>
            <a:pPr marL="171450" indent="-171450">
              <a:buFontTx/>
              <a:buChar char="-"/>
            </a:pPr>
            <a:r>
              <a:rPr lang="en-GB" dirty="0"/>
              <a:t>It resulted that participants </a:t>
            </a:r>
            <a:r>
              <a:rPr lang="en-GB" sz="1200" b="0" kern="1200" dirty="0">
                <a:solidFill>
                  <a:schemeClr val="tx1"/>
                </a:solidFill>
              </a:rPr>
              <a:t>believe it is beneficial to combine practical skills with theoretical principles and that it helps in preparation for their first position</a:t>
            </a:r>
          </a:p>
          <a:p>
            <a:pPr marL="171450" indent="-171450">
              <a:buFontTx/>
              <a:buChar char="-"/>
            </a:pPr>
            <a:endParaRPr lang="en-GB" sz="1200" b="0" kern="1200" dirty="0">
              <a:solidFill>
                <a:schemeClr val="tx1"/>
              </a:solidFill>
            </a:endParaRPr>
          </a:p>
          <a:p>
            <a:pPr marL="0" indent="0">
              <a:buFontTx/>
              <a:buNone/>
            </a:pPr>
            <a:r>
              <a:rPr lang="en-GB" sz="1200" b="0" kern="1200" dirty="0">
                <a:solidFill>
                  <a:schemeClr val="tx1"/>
                </a:solidFill>
              </a:rPr>
              <a:t>In agreement the survey targeting the current ICT Professionals</a:t>
            </a:r>
          </a:p>
          <a:p>
            <a:pPr marL="171450" indent="-171450">
              <a:buFontTx/>
              <a:buChar char="-"/>
            </a:pPr>
            <a:r>
              <a:rPr lang="en-GB" sz="1200" b="0" kern="1200" dirty="0">
                <a:solidFill>
                  <a:schemeClr val="tx1"/>
                </a:solidFill>
              </a:rPr>
              <a:t>The participants also believed it is beneficial to gain practice since it bridges the gap </a:t>
            </a:r>
            <a:r>
              <a:rPr lang="en-GB" sz="1200" b="0" kern="1200" dirty="0">
                <a:solidFill>
                  <a:schemeClr val="tx1"/>
                </a:solidFill>
                <a:latin typeface="+mn-lt"/>
                <a:ea typeface="+mn-ea"/>
                <a:cs typeface="+mn-cs"/>
              </a:rPr>
              <a:t>between theoretical knowledge gained in the classroom and real-world application which therefore enhances understanding and skills</a:t>
            </a:r>
          </a:p>
        </p:txBody>
      </p:sp>
      <p:sp>
        <p:nvSpPr>
          <p:cNvPr id="4" name="Slide Number Placeholder 3"/>
          <p:cNvSpPr>
            <a:spLocks noGrp="1"/>
          </p:cNvSpPr>
          <p:nvPr>
            <p:ph type="sldNum" sz="quarter" idx="5"/>
          </p:nvPr>
        </p:nvSpPr>
        <p:spPr/>
        <p:txBody>
          <a:bodyPr/>
          <a:lstStyle/>
          <a:p>
            <a:fld id="{E72A45F9-7F39-0A45-BB25-9A6375D96B0A}" type="slidenum">
              <a:rPr lang="en-GB" smtClean="0"/>
              <a:t>14</a:t>
            </a:fld>
            <a:endParaRPr lang="en-GB"/>
          </a:p>
        </p:txBody>
      </p:sp>
    </p:spTree>
    <p:extLst>
      <p:ext uri="{BB962C8B-B14F-4D97-AF65-F5344CB8AC3E}">
        <p14:creationId xmlns:p14="http://schemas.microsoft.com/office/powerpoint/2010/main" val="138895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regards to the third viewpoint through analysis done in </a:t>
            </a:r>
            <a:r>
              <a:rPr lang="en-GB" dirty="0" err="1"/>
              <a:t>MaxQDA</a:t>
            </a:r>
            <a:r>
              <a:rPr lang="en-GB" dirty="0"/>
              <a:t> a single-case model was generated and the benefits and drawbacks of both educational styles were drawn as shown in the model.</a:t>
            </a:r>
          </a:p>
        </p:txBody>
      </p:sp>
      <p:sp>
        <p:nvSpPr>
          <p:cNvPr id="4" name="Slide Number Placeholder 3"/>
          <p:cNvSpPr>
            <a:spLocks noGrp="1"/>
          </p:cNvSpPr>
          <p:nvPr>
            <p:ph type="sldNum" sz="quarter" idx="5"/>
          </p:nvPr>
        </p:nvSpPr>
        <p:spPr/>
        <p:txBody>
          <a:bodyPr/>
          <a:lstStyle/>
          <a:p>
            <a:fld id="{E72A45F9-7F39-0A45-BB25-9A6375D96B0A}" type="slidenum">
              <a:rPr lang="en-GB" smtClean="0"/>
              <a:t>15</a:t>
            </a:fld>
            <a:endParaRPr lang="en-GB"/>
          </a:p>
        </p:txBody>
      </p:sp>
    </p:spTree>
    <p:extLst>
      <p:ext uri="{BB962C8B-B14F-4D97-AF65-F5344CB8AC3E}">
        <p14:creationId xmlns:p14="http://schemas.microsoft.com/office/powerpoint/2010/main" val="1925442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Answering the Research Questions &amp; Hypothesis </a:t>
            </a:r>
          </a:p>
          <a:p>
            <a:endParaRPr lang="en-GB" dirty="0"/>
          </a:p>
          <a:p>
            <a:r>
              <a:rPr lang="en-GB" dirty="0"/>
              <a:t>All students valued practical experience and recognised its benefits. Having said that it is important to mention that both paths are perceived positively and all graduates have the potential in </a:t>
            </a:r>
            <a:r>
              <a:rPr lang="en-GB" sz="1200" dirty="0">
                <a:solidFill>
                  <a:schemeClr val="tx1"/>
                </a:solidFill>
              </a:rPr>
              <a:t>achieving career progression and venturing into entrepreneurship.</a:t>
            </a:r>
          </a:p>
          <a:p>
            <a:endParaRPr lang="en-GB" sz="1200" dirty="0">
              <a:solidFill>
                <a:schemeClr val="tx1"/>
              </a:solidFill>
            </a:endParaRPr>
          </a:p>
          <a:p>
            <a:r>
              <a:rPr lang="en-GB" sz="1200" dirty="0">
                <a:solidFill>
                  <a:schemeClr val="tx1"/>
                </a:solidFill>
              </a:rPr>
              <a:t>When it comes to organisations, it was discovered that individuals coming from a vocational background are valued for their practical skills and smooth transition while the individuals coming from a traditional background are praised on their tendency to quickly grasp new approaches</a:t>
            </a:r>
          </a:p>
          <a:p>
            <a:endParaRPr lang="en-GB" sz="1200" dirty="0">
              <a:solidFill>
                <a:schemeClr val="tx1"/>
              </a:solidFill>
            </a:endParaRPr>
          </a:p>
          <a:p>
            <a:r>
              <a:rPr lang="en-GB" sz="1200" dirty="0">
                <a:solidFill>
                  <a:schemeClr val="tx1"/>
                </a:solidFill>
              </a:rPr>
              <a:t>Lastly it was also noted that the initial impact of educational paths diminished over time</a:t>
            </a:r>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16</a:t>
            </a:fld>
            <a:endParaRPr lang="en-GB"/>
          </a:p>
        </p:txBody>
      </p:sp>
    </p:spTree>
    <p:extLst>
      <p:ext uri="{BB962C8B-B14F-4D97-AF65-F5344CB8AC3E}">
        <p14:creationId xmlns:p14="http://schemas.microsoft.com/office/powerpoint/2010/main" val="3423386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mentioned when comparing to other studies a qualitative approach was conducted however this research aligns both to </a:t>
            </a:r>
            <a:r>
              <a:rPr lang="en-GB" dirty="0" err="1"/>
              <a:t>Meylan</a:t>
            </a:r>
            <a:r>
              <a:rPr lang="en-GB" dirty="0"/>
              <a:t> and John Dewey’s theory on that practice empower students to seamlessly transition into their preferred job occupations</a:t>
            </a:r>
          </a:p>
        </p:txBody>
      </p:sp>
      <p:sp>
        <p:nvSpPr>
          <p:cNvPr id="4" name="Slide Number Placeholder 3"/>
          <p:cNvSpPr>
            <a:spLocks noGrp="1"/>
          </p:cNvSpPr>
          <p:nvPr>
            <p:ph type="sldNum" sz="quarter" idx="5"/>
          </p:nvPr>
        </p:nvSpPr>
        <p:spPr/>
        <p:txBody>
          <a:bodyPr/>
          <a:lstStyle/>
          <a:p>
            <a:fld id="{E72A45F9-7F39-0A45-BB25-9A6375D96B0A}" type="slidenum">
              <a:rPr lang="en-GB" smtClean="0"/>
              <a:t>17</a:t>
            </a:fld>
            <a:endParaRPr lang="en-GB"/>
          </a:p>
        </p:txBody>
      </p:sp>
    </p:spTree>
    <p:extLst>
      <p:ext uri="{BB962C8B-B14F-4D97-AF65-F5344CB8AC3E}">
        <p14:creationId xmlns:p14="http://schemas.microsoft.com/office/powerpoint/2010/main" val="277454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conclude the main outcomes achieved were that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Students highly value practical experience </a:t>
            </a:r>
            <a:r>
              <a:rPr lang="en-GB" sz="1200" dirty="0"/>
              <a:t>alongside their ICT degree.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a:t>Students with both backgrounds have  are positively perceived and have a strong foundation for career growth &amp; entrepreneurship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a:t>Employers value student with different backgrounds for different but both important reasons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a:t>Experience and career progression become more influential over time.</a:t>
            </a:r>
            <a:endParaRPr lang="en-GB"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dirty="0"/>
          </a:p>
          <a:p>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18</a:t>
            </a:fld>
            <a:endParaRPr lang="en-GB"/>
          </a:p>
        </p:txBody>
      </p:sp>
    </p:spTree>
    <p:extLst>
      <p:ext uri="{BB962C8B-B14F-4D97-AF65-F5344CB8AC3E}">
        <p14:creationId xmlns:p14="http://schemas.microsoft.com/office/powerpoint/2010/main" val="4152692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also must be mentioned that the achievements of this research were that triangulation of viewpoints and implementation the Factor Analysis of Mixed Data method was successfully demonstrated and that this research was backed up with a good sample size.</a:t>
            </a:r>
          </a:p>
          <a:p>
            <a:pPr marL="0" indent="0">
              <a:buFontTx/>
              <a:buNone/>
            </a:pPr>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19</a:t>
            </a:fld>
            <a:endParaRPr lang="en-GB"/>
          </a:p>
        </p:txBody>
      </p:sp>
    </p:spTree>
    <p:extLst>
      <p:ext uri="{BB962C8B-B14F-4D97-AF65-F5344CB8AC3E}">
        <p14:creationId xmlns:p14="http://schemas.microsoft.com/office/powerpoint/2010/main" val="233326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effectLst/>
                <a:latin typeface="Helvetica Neue" panose="02000503000000020004" pitchFamily="2" charset="0"/>
              </a:rPr>
              <a:t>The main problems my research focused to tackle are </a:t>
            </a:r>
          </a:p>
          <a:p>
            <a:pPr lvl="1">
              <a:buFont typeface="Arial" panose="020B0604020202020204" pitchFamily="34" charset="0"/>
              <a:buChar char="•"/>
            </a:pPr>
            <a:r>
              <a:rPr lang="en-GB" dirty="0">
                <a:effectLst/>
                <a:latin typeface="Helvetica Neue" panose="02000503000000020004" pitchFamily="2" charset="0"/>
              </a:rPr>
              <a:t>to analyse different educational paths, therefore traditional education and vocational education</a:t>
            </a:r>
          </a:p>
          <a:p>
            <a:pPr lvl="1">
              <a:buFont typeface="Arial" panose="020B0604020202020204" pitchFamily="34" charset="0"/>
              <a:buChar char="•"/>
            </a:pPr>
            <a:r>
              <a:rPr lang="en-GB" dirty="0">
                <a:effectLst/>
                <a:latin typeface="Helvetica Neue" panose="02000503000000020004" pitchFamily="2" charset="0"/>
              </a:rPr>
              <a:t>Assess the transition between being full-time student to full-time job</a:t>
            </a:r>
          </a:p>
          <a:p>
            <a:pPr lvl="1">
              <a:buFont typeface="Arial" panose="020B0604020202020204" pitchFamily="34" charset="0"/>
              <a:buChar char="•"/>
            </a:pPr>
            <a:r>
              <a:rPr lang="en-GB" b="0" i="0" u="none" strike="noStrike" dirty="0">
                <a:solidFill>
                  <a:srgbClr val="374151"/>
                </a:solidFill>
                <a:effectLst/>
                <a:latin typeface="Söhne"/>
              </a:rPr>
              <a:t>And also to see if there any significant difference among individuals with different educational backgrounds over time</a:t>
            </a:r>
          </a:p>
          <a:p>
            <a:pPr lvl="1">
              <a:buFont typeface="Arial" panose="020B0604020202020204" pitchFamily="34" charset="0"/>
              <a:buChar char="•"/>
            </a:pPr>
            <a:endParaRPr lang="en-GB" b="0" i="0" u="none" strike="noStrike" dirty="0">
              <a:solidFill>
                <a:srgbClr val="374151"/>
              </a:solidFill>
              <a:effectLst/>
              <a:latin typeface="Söhne"/>
            </a:endParaRPr>
          </a:p>
          <a:p>
            <a:pPr lvl="0">
              <a:buFont typeface="Arial" panose="020B0604020202020204" pitchFamily="34" charset="0"/>
              <a:buChar char="•"/>
            </a:pPr>
            <a:r>
              <a:rPr lang="en-GB" b="0" i="0" u="none" strike="noStrike" dirty="0">
                <a:solidFill>
                  <a:srgbClr val="374151"/>
                </a:solidFill>
                <a:effectLst/>
                <a:latin typeface="Söhne"/>
              </a:rPr>
              <a:t>It is also important to mention that in Malta traditional education is predominantly invoked by the university of Malta while vocational education is invoked by MCAST</a:t>
            </a:r>
          </a:p>
        </p:txBody>
      </p:sp>
      <p:sp>
        <p:nvSpPr>
          <p:cNvPr id="4" name="Slide Number Placeholder 3"/>
          <p:cNvSpPr>
            <a:spLocks noGrp="1"/>
          </p:cNvSpPr>
          <p:nvPr>
            <p:ph type="sldNum" sz="quarter" idx="5"/>
          </p:nvPr>
        </p:nvSpPr>
        <p:spPr/>
        <p:txBody>
          <a:bodyPr/>
          <a:lstStyle/>
          <a:p>
            <a:fld id="{E72A45F9-7F39-0A45-BB25-9A6375D96B0A}" type="slidenum">
              <a:rPr lang="en-GB" smtClean="0"/>
              <a:t>2</a:t>
            </a:fld>
            <a:endParaRPr lang="en-GB"/>
          </a:p>
        </p:txBody>
      </p:sp>
    </p:spTree>
    <p:extLst>
      <p:ext uri="{BB962C8B-B14F-4D97-AF65-F5344CB8AC3E}">
        <p14:creationId xmlns:p14="http://schemas.microsoft.com/office/powerpoint/2010/main" val="2870949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Limitations </a:t>
            </a:r>
          </a:p>
          <a:p>
            <a:pPr marL="171450" indent="-171450">
              <a:buFontTx/>
              <a:buChar char="-"/>
            </a:pPr>
            <a:r>
              <a:rPr lang="en-GB" dirty="0"/>
              <a:t>LinkedIn data was taken at face value</a:t>
            </a:r>
          </a:p>
          <a:p>
            <a:pPr marL="171450" indent="-171450">
              <a:buFontTx/>
              <a:buChar char="-"/>
            </a:pPr>
            <a:r>
              <a:rPr lang="en-GB" dirty="0"/>
              <a:t>Limitation to having access to only individuals with </a:t>
            </a:r>
            <a:r>
              <a:rPr lang="en-GB" dirty="0" err="1"/>
              <a:t>linkedin</a:t>
            </a:r>
            <a:r>
              <a:rPr lang="en-GB" dirty="0"/>
              <a:t> profiles </a:t>
            </a:r>
          </a:p>
          <a:p>
            <a:pPr marL="171450" indent="-171450">
              <a:buFontTx/>
              <a:buChar char="-"/>
            </a:pPr>
            <a:r>
              <a:rPr lang="en-GB" dirty="0"/>
              <a:t>Data cleaning was subject to </a:t>
            </a:r>
            <a:r>
              <a:rPr lang="en-GB" sz="1200" dirty="0"/>
              <a:t>human error and bias, despite efforts to ensure consistency.</a:t>
            </a:r>
            <a:endParaRPr lang="en-GB"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There was an </a:t>
            </a:r>
            <a:r>
              <a:rPr lang="en-GB" sz="1200" dirty="0"/>
              <a:t>imbalance of students from different educational backgrounds in the online survey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a:t>The difference in age hindered direct comparisons</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20</a:t>
            </a:fld>
            <a:endParaRPr lang="en-GB"/>
          </a:p>
        </p:txBody>
      </p:sp>
    </p:spTree>
    <p:extLst>
      <p:ext uri="{BB962C8B-B14F-4D97-AF65-F5344CB8AC3E}">
        <p14:creationId xmlns:p14="http://schemas.microsoft.com/office/powerpoint/2010/main" val="1664767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for further recommendations it would be insightful to include other universities with the same approaches (traditional and vocational), while also conducting two types of interviews would give an additional, in-depth perspective </a:t>
            </a:r>
          </a:p>
          <a:p>
            <a:endParaRPr lang="en-GB" dirty="0"/>
          </a:p>
          <a:p>
            <a:endParaRPr lang="en-GB" dirty="0"/>
          </a:p>
          <a:p>
            <a:r>
              <a:rPr lang="en-GB" dirty="0"/>
              <a:t>Junior-level Individuals:</a:t>
            </a:r>
          </a:p>
          <a:p>
            <a:pPr marL="342900" indent="-342900">
              <a:buFont typeface="Arial" panose="020B0604020202020204" pitchFamily="34" charset="0"/>
              <a:buChar char="•"/>
            </a:pPr>
            <a:r>
              <a:rPr lang="en-GB" dirty="0"/>
              <a:t>Gather early-career perspectives.</a:t>
            </a:r>
          </a:p>
          <a:p>
            <a:pPr marL="342900" indent="-342900">
              <a:buFont typeface="Arial" panose="020B0604020202020204" pitchFamily="34" charset="0"/>
              <a:buChar char="•"/>
            </a:pPr>
            <a:r>
              <a:rPr lang="en-GB" dirty="0"/>
              <a:t>Understand educational impact on early stages.</a:t>
            </a:r>
          </a:p>
          <a:p>
            <a:r>
              <a:rPr lang="en-GB" dirty="0"/>
              <a:t>Senior-level Individuals:</a:t>
            </a:r>
          </a:p>
          <a:p>
            <a:pPr marL="342900" indent="-342900">
              <a:buFont typeface="Arial" panose="020B0604020202020204" pitchFamily="34" charset="0"/>
              <a:buChar char="•"/>
            </a:pPr>
            <a:r>
              <a:rPr lang="en-GB" dirty="0"/>
              <a:t>Compare seasoned professionals' views.</a:t>
            </a:r>
          </a:p>
          <a:p>
            <a:pPr marL="342900" indent="-342900">
              <a:buFont typeface="Arial" panose="020B0604020202020204" pitchFamily="34" charset="0"/>
              <a:buChar char="•"/>
            </a:pPr>
            <a:r>
              <a:rPr lang="en-GB" dirty="0"/>
              <a:t>Gain insights into long-term progression.</a:t>
            </a:r>
          </a:p>
          <a:p>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21</a:t>
            </a:fld>
            <a:endParaRPr lang="en-GB"/>
          </a:p>
        </p:txBody>
      </p:sp>
    </p:spTree>
    <p:extLst>
      <p:ext uri="{BB962C8B-B14F-4D97-AF65-F5344CB8AC3E}">
        <p14:creationId xmlns:p14="http://schemas.microsoft.com/office/powerpoint/2010/main" val="3813031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22</a:t>
            </a:fld>
            <a:endParaRPr lang="en-GB"/>
          </a:p>
        </p:txBody>
      </p:sp>
    </p:spTree>
    <p:extLst>
      <p:ext uri="{BB962C8B-B14F-4D97-AF65-F5344CB8AC3E}">
        <p14:creationId xmlns:p14="http://schemas.microsoft.com/office/powerpoint/2010/main" val="759153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With regards to research questions as can be seen in this slide I had 4 research question and the hypothesis of this research </a:t>
            </a:r>
            <a:r>
              <a:rPr lang="en-GB" sz="1200" dirty="0">
                <a:solidFill>
                  <a:schemeClr val="tx2"/>
                </a:solidFill>
              </a:rPr>
              <a:t>was to primarily focus on the local perceptions</a:t>
            </a:r>
          </a:p>
          <a:p>
            <a:pPr algn="l"/>
            <a:r>
              <a:rPr lang="en-GB" sz="1200" dirty="0">
                <a:solidFill>
                  <a:schemeClr val="tx2"/>
                </a:solidFill>
              </a:rPr>
              <a:t>and impacts of educational styles within the local ICT sector.</a:t>
            </a:r>
          </a:p>
          <a:p>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3</a:t>
            </a:fld>
            <a:endParaRPr lang="en-GB"/>
          </a:p>
        </p:txBody>
      </p:sp>
    </p:spTree>
    <p:extLst>
      <p:ext uri="{BB962C8B-B14F-4D97-AF65-F5344CB8AC3E}">
        <p14:creationId xmlns:p14="http://schemas.microsoft.com/office/powerpoint/2010/main" val="2338703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regards to literature, it was difficult to find similar studies which had the same approach however this research aligned to mine since it focused on comparing the research-practice gap between 2 countries, Germany and Australia. However this study focused on the accounting field. </a:t>
            </a:r>
          </a:p>
          <a:p>
            <a:endParaRPr lang="en-GB" dirty="0"/>
          </a:p>
          <a:p>
            <a:r>
              <a:rPr lang="en-GB" dirty="0"/>
              <a:t>It is also important to mention that this research's methodology opted for a qualitative approach by conducting interviews</a:t>
            </a:r>
          </a:p>
          <a:p>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4</a:t>
            </a:fld>
            <a:endParaRPr lang="en-GB"/>
          </a:p>
        </p:txBody>
      </p:sp>
    </p:spTree>
    <p:extLst>
      <p:ext uri="{BB962C8B-B14F-4D97-AF65-F5344CB8AC3E}">
        <p14:creationId xmlns:p14="http://schemas.microsoft.com/office/powerpoint/2010/main" val="129348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aim of this research shed light on any misconceptions or old perceptions which may not be in line with facts and also reveal the benefits with regards to each learning style. </a:t>
            </a:r>
          </a:p>
        </p:txBody>
      </p:sp>
      <p:sp>
        <p:nvSpPr>
          <p:cNvPr id="4" name="Slide Number Placeholder 3"/>
          <p:cNvSpPr>
            <a:spLocks noGrp="1"/>
          </p:cNvSpPr>
          <p:nvPr>
            <p:ph type="sldNum" sz="quarter" idx="5"/>
          </p:nvPr>
        </p:nvSpPr>
        <p:spPr/>
        <p:txBody>
          <a:bodyPr/>
          <a:lstStyle/>
          <a:p>
            <a:fld id="{E72A45F9-7F39-0A45-BB25-9A6375D96B0A}" type="slidenum">
              <a:rPr lang="en-GB" smtClean="0"/>
              <a:t>5</a:t>
            </a:fld>
            <a:endParaRPr lang="en-GB"/>
          </a:p>
        </p:txBody>
      </p:sp>
    </p:spTree>
    <p:extLst>
      <p:ext uri="{BB962C8B-B14F-4D97-AF65-F5344CB8AC3E}">
        <p14:creationId xmlns:p14="http://schemas.microsoft.com/office/powerpoint/2010/main" val="132398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can see the research onion with characteristics which my research mostly aligns to. Interpretivism……………</a:t>
            </a:r>
          </a:p>
          <a:p>
            <a:endParaRPr lang="en-GB" dirty="0"/>
          </a:p>
          <a:p>
            <a:r>
              <a:rPr lang="en-GB" dirty="0"/>
              <a:t>Interpretivism – focuses on </a:t>
            </a:r>
            <a:r>
              <a:rPr lang="en-GB" b="0" i="0" u="none" strike="noStrike" dirty="0">
                <a:solidFill>
                  <a:srgbClr val="374151"/>
                </a:solidFill>
                <a:effectLst/>
                <a:latin typeface="Söhne"/>
              </a:rPr>
              <a:t>understanding and interpreting the meanings, motivations, and subjective experiences of individuals within their social and cultural contexts</a:t>
            </a:r>
          </a:p>
          <a:p>
            <a:r>
              <a:rPr lang="en-GB" b="0" i="0" u="none" strike="noStrike" dirty="0">
                <a:solidFill>
                  <a:srgbClr val="374151"/>
                </a:solidFill>
                <a:effectLst/>
                <a:latin typeface="Söhne"/>
              </a:rPr>
              <a:t>Inductive research - involves generating theories or generalizations based on specific observations or patterns observed in the data.</a:t>
            </a:r>
            <a:endParaRPr lang="en-GB" dirty="0"/>
          </a:p>
        </p:txBody>
      </p:sp>
      <p:sp>
        <p:nvSpPr>
          <p:cNvPr id="4" name="Slide Number Placeholder 3"/>
          <p:cNvSpPr>
            <a:spLocks noGrp="1"/>
          </p:cNvSpPr>
          <p:nvPr>
            <p:ph type="sldNum" sz="quarter" idx="5"/>
          </p:nvPr>
        </p:nvSpPr>
        <p:spPr/>
        <p:txBody>
          <a:bodyPr/>
          <a:lstStyle/>
          <a:p>
            <a:fld id="{E72A45F9-7F39-0A45-BB25-9A6375D96B0A}" type="slidenum">
              <a:rPr lang="en-GB" smtClean="0"/>
              <a:t>6</a:t>
            </a:fld>
            <a:endParaRPr lang="en-GB"/>
          </a:p>
        </p:txBody>
      </p:sp>
    </p:spTree>
    <p:extLst>
      <p:ext uri="{BB962C8B-B14F-4D97-AF65-F5344CB8AC3E}">
        <p14:creationId xmlns:p14="http://schemas.microsoft.com/office/powerpoint/2010/main" val="1446168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for methodology I opted for a triangulation of viewpoints,</a:t>
            </a:r>
          </a:p>
          <a:p>
            <a:pPr marL="171450" indent="-171450">
              <a:buFontTx/>
              <a:buChar char="-"/>
            </a:pPr>
            <a:r>
              <a:rPr lang="en-GB" dirty="0"/>
              <a:t>The first view point is the lead researcher’s which is mine </a:t>
            </a:r>
          </a:p>
          <a:p>
            <a:pPr marL="171450" indent="-171450">
              <a:buFontTx/>
              <a:buChar char="-"/>
            </a:pPr>
            <a:r>
              <a:rPr lang="en-GB" dirty="0"/>
              <a:t>Second - General perspective</a:t>
            </a:r>
          </a:p>
          <a:p>
            <a:pPr marL="171450" indent="-171450">
              <a:buFontTx/>
              <a:buChar char="-"/>
            </a:pPr>
            <a:r>
              <a:rPr lang="en-GB" dirty="0"/>
              <a:t>Third Specific ICT Professionals Experiences</a:t>
            </a:r>
          </a:p>
        </p:txBody>
      </p:sp>
      <p:sp>
        <p:nvSpPr>
          <p:cNvPr id="4" name="Slide Number Placeholder 3"/>
          <p:cNvSpPr>
            <a:spLocks noGrp="1"/>
          </p:cNvSpPr>
          <p:nvPr>
            <p:ph type="sldNum" sz="quarter" idx="5"/>
          </p:nvPr>
        </p:nvSpPr>
        <p:spPr/>
        <p:txBody>
          <a:bodyPr/>
          <a:lstStyle/>
          <a:p>
            <a:fld id="{E72A45F9-7F39-0A45-BB25-9A6375D96B0A}" type="slidenum">
              <a:rPr lang="en-GB" smtClean="0"/>
              <a:t>7</a:t>
            </a:fld>
            <a:endParaRPr lang="en-GB"/>
          </a:p>
        </p:txBody>
      </p:sp>
    </p:spTree>
    <p:extLst>
      <p:ext uri="{BB962C8B-B14F-4D97-AF65-F5344CB8AC3E}">
        <p14:creationId xmlns:p14="http://schemas.microsoft.com/office/powerpoint/2010/main" val="2060677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apply the methodology as for the first perspective a </a:t>
            </a:r>
            <a:r>
              <a:rPr lang="en-GB" dirty="0" err="1"/>
              <a:t>linkedin</a:t>
            </a:r>
            <a:r>
              <a:rPr lang="en-GB" dirty="0"/>
              <a:t> scraper was used to gather data. Then it was extensively cleaned and analysed through different methods which are </a:t>
            </a:r>
            <a:r>
              <a:rPr lang="en-GB" dirty="0" err="1"/>
              <a:t>MaxQDA</a:t>
            </a:r>
            <a:r>
              <a:rPr lang="en-GB" dirty="0"/>
              <a:t> and Factor analysis for mixed data (FAMD) using R.</a:t>
            </a:r>
          </a:p>
          <a:p>
            <a:endParaRPr lang="en-GB" dirty="0"/>
          </a:p>
          <a:p>
            <a:r>
              <a:rPr lang="en-GB" dirty="0"/>
              <a:t>Second perspective was done by distributing surveys while the third was done through conducting one to one interviews.</a:t>
            </a:r>
          </a:p>
        </p:txBody>
      </p:sp>
      <p:sp>
        <p:nvSpPr>
          <p:cNvPr id="4" name="Slide Number Placeholder 3"/>
          <p:cNvSpPr>
            <a:spLocks noGrp="1"/>
          </p:cNvSpPr>
          <p:nvPr>
            <p:ph type="sldNum" sz="quarter" idx="5"/>
          </p:nvPr>
        </p:nvSpPr>
        <p:spPr/>
        <p:txBody>
          <a:bodyPr/>
          <a:lstStyle/>
          <a:p>
            <a:fld id="{E72A45F9-7F39-0A45-BB25-9A6375D96B0A}" type="slidenum">
              <a:rPr lang="en-GB" smtClean="0"/>
              <a:t>8</a:t>
            </a:fld>
            <a:endParaRPr lang="en-GB"/>
          </a:p>
        </p:txBody>
      </p:sp>
    </p:spTree>
    <p:extLst>
      <p:ext uri="{BB962C8B-B14F-4D97-AF65-F5344CB8AC3E}">
        <p14:creationId xmlns:p14="http://schemas.microsoft.com/office/powerpoint/2010/main" val="153668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Going into more depth, 100 UoM and 100 MCAST profiles were scraped through </a:t>
            </a:r>
            <a:r>
              <a:rPr lang="en-GB" dirty="0" err="1"/>
              <a:t>linkedin</a:t>
            </a:r>
            <a:r>
              <a:rPr lang="en-GB" dirty="0"/>
              <a:t> and it must be noted that all of the profiles have a current ICT job.</a:t>
            </a:r>
          </a:p>
          <a:p>
            <a:endParaRPr lang="en-GB" dirty="0"/>
          </a:p>
          <a:p>
            <a:r>
              <a:rPr lang="en-GB" dirty="0"/>
              <a:t>Afterwards, as mentioned data was cleaned, analysed and initial themes were extracted.</a:t>
            </a:r>
          </a:p>
        </p:txBody>
      </p:sp>
      <p:sp>
        <p:nvSpPr>
          <p:cNvPr id="4" name="Slide Number Placeholder 3"/>
          <p:cNvSpPr>
            <a:spLocks noGrp="1"/>
          </p:cNvSpPr>
          <p:nvPr>
            <p:ph type="sldNum" sz="quarter" idx="5"/>
          </p:nvPr>
        </p:nvSpPr>
        <p:spPr/>
        <p:txBody>
          <a:bodyPr/>
          <a:lstStyle/>
          <a:p>
            <a:fld id="{E72A45F9-7F39-0A45-BB25-9A6375D96B0A}" type="slidenum">
              <a:rPr lang="en-GB" smtClean="0"/>
              <a:t>9</a:t>
            </a:fld>
            <a:endParaRPr lang="en-GB"/>
          </a:p>
        </p:txBody>
      </p:sp>
    </p:spTree>
    <p:extLst>
      <p:ext uri="{BB962C8B-B14F-4D97-AF65-F5344CB8AC3E}">
        <p14:creationId xmlns:p14="http://schemas.microsoft.com/office/powerpoint/2010/main" val="179138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164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5965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3905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3977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4457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1960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814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3288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8756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6118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6/20/23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4908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6/20/23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0639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C8606-331F-0B43-5D81-5CE1EF95134C}"/>
              </a:ext>
            </a:extLst>
          </p:cNvPr>
          <p:cNvSpPr>
            <a:spLocks noGrp="1"/>
          </p:cNvSpPr>
          <p:nvPr>
            <p:ph type="ctrTitle"/>
          </p:nvPr>
        </p:nvSpPr>
        <p:spPr>
          <a:xfrm>
            <a:off x="846827" y="1066801"/>
            <a:ext cx="4554747" cy="2077328"/>
          </a:xfrm>
        </p:spPr>
        <p:txBody>
          <a:bodyPr>
            <a:normAutofit/>
          </a:bodyPr>
          <a:lstStyle/>
          <a:p>
            <a:r>
              <a:rPr lang="en-GB" sz="2600"/>
              <a:t>Perceptions and Impacts of Local</a:t>
            </a:r>
            <a:br>
              <a:rPr lang="en-GB" sz="2600"/>
            </a:br>
            <a:r>
              <a:rPr lang="en-GB" sz="2600"/>
              <a:t>Education within the ICT Field</a:t>
            </a:r>
          </a:p>
        </p:txBody>
      </p:sp>
      <p:sp>
        <p:nvSpPr>
          <p:cNvPr id="3" name="Subtitle 2">
            <a:extLst>
              <a:ext uri="{FF2B5EF4-FFF2-40B4-BE49-F238E27FC236}">
                <a16:creationId xmlns:a16="http://schemas.microsoft.com/office/drawing/2014/main" id="{A5E9DF0F-492F-7996-29C7-4406E970E24A}"/>
              </a:ext>
            </a:extLst>
          </p:cNvPr>
          <p:cNvSpPr>
            <a:spLocks noGrp="1"/>
          </p:cNvSpPr>
          <p:nvPr>
            <p:ph type="subTitle" idx="1"/>
          </p:nvPr>
        </p:nvSpPr>
        <p:spPr>
          <a:xfrm>
            <a:off x="1096679" y="4876803"/>
            <a:ext cx="4055042" cy="1233323"/>
          </a:xfrm>
        </p:spPr>
        <p:txBody>
          <a:bodyPr anchor="t">
            <a:normAutofit lnSpcReduction="10000"/>
          </a:bodyPr>
          <a:lstStyle/>
          <a:p>
            <a:pPr>
              <a:lnSpc>
                <a:spcPct val="90000"/>
              </a:lnSpc>
            </a:pPr>
            <a:r>
              <a:rPr lang="en-GB" sz="1300" dirty="0"/>
              <a:t>Jade Vella</a:t>
            </a:r>
          </a:p>
          <a:p>
            <a:pPr>
              <a:lnSpc>
                <a:spcPct val="90000"/>
              </a:lnSpc>
            </a:pPr>
            <a:r>
              <a:rPr lang="en-GB" sz="1300" dirty="0"/>
              <a:t>Mr. Frankie </a:t>
            </a:r>
            <a:r>
              <a:rPr lang="en-GB" sz="1300" dirty="0" err="1"/>
              <a:t>Inguanez</a:t>
            </a:r>
            <a:endParaRPr lang="en-GB" sz="1300" dirty="0"/>
          </a:p>
          <a:p>
            <a:pPr>
              <a:lnSpc>
                <a:spcPct val="90000"/>
              </a:lnSpc>
            </a:pPr>
            <a:endParaRPr lang="en-GB" sz="1300" dirty="0"/>
          </a:p>
          <a:p>
            <a:pPr>
              <a:spcBef>
                <a:spcPts val="0"/>
              </a:spcBef>
            </a:pPr>
            <a:r>
              <a:rPr lang="en-GB" sz="1300" dirty="0"/>
              <a:t>Institute of Information &amp; Communication Technology</a:t>
            </a:r>
          </a:p>
          <a:p>
            <a:pPr>
              <a:spcBef>
                <a:spcPts val="0"/>
              </a:spcBef>
            </a:pPr>
            <a:r>
              <a:rPr lang="en-GB" sz="1300" dirty="0"/>
              <a:t>MCAST, Paola, Malta</a:t>
            </a:r>
          </a:p>
          <a:p>
            <a:pPr>
              <a:lnSpc>
                <a:spcPct val="90000"/>
              </a:lnSpc>
            </a:pPr>
            <a:endParaRPr lang="en-GB" sz="1300" dirty="0"/>
          </a:p>
          <a:p>
            <a:pPr>
              <a:lnSpc>
                <a:spcPct val="90000"/>
              </a:lnSpc>
            </a:pPr>
            <a:endParaRPr lang="en-GB" sz="1300" dirty="0"/>
          </a:p>
        </p:txBody>
      </p:sp>
      <p:pic>
        <p:nvPicPr>
          <p:cNvPr id="4" name="Picture 3" descr="Shape&#10;&#10;Description automatically generated with medium confidence">
            <a:extLst>
              <a:ext uri="{FF2B5EF4-FFF2-40B4-BE49-F238E27FC236}">
                <a16:creationId xmlns:a16="http://schemas.microsoft.com/office/drawing/2014/main" id="{CA99EE4F-F318-39F3-9284-D91DC015D903}"/>
              </a:ext>
            </a:extLst>
          </p:cNvPr>
          <p:cNvPicPr>
            <a:picLocks noChangeAspect="1"/>
          </p:cNvPicPr>
          <p:nvPr/>
        </p:nvPicPr>
        <p:blipFill>
          <a:blip r:embed="rId3"/>
          <a:stretch>
            <a:fillRect/>
          </a:stretch>
        </p:blipFill>
        <p:spPr>
          <a:xfrm>
            <a:off x="6768914" y="2597720"/>
            <a:ext cx="4750173" cy="1662560"/>
          </a:xfrm>
          <a:prstGeom prst="rect">
            <a:avLst/>
          </a:prstGeom>
        </p:spPr>
      </p:pic>
      <p:grpSp>
        <p:nvGrpSpPr>
          <p:cNvPr id="13" name="Group 12">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14" name="Rectangle 13">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955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E8950-3BF2-A6C6-2206-2442B26CD2BE}"/>
              </a:ext>
            </a:extLst>
          </p:cNvPr>
          <p:cNvSpPr>
            <a:spLocks noGrp="1"/>
          </p:cNvSpPr>
          <p:nvPr>
            <p:ph type="title"/>
          </p:nvPr>
        </p:nvSpPr>
        <p:spPr>
          <a:xfrm>
            <a:off x="1028700" y="723901"/>
            <a:ext cx="5836920" cy="1288884"/>
          </a:xfrm>
        </p:spPr>
        <p:txBody>
          <a:bodyPr anchor="b">
            <a:normAutofit/>
          </a:bodyPr>
          <a:lstStyle/>
          <a:p>
            <a:pPr algn="ctr"/>
            <a:r>
              <a:rPr lang="en-GB"/>
              <a:t>Second Perspective</a:t>
            </a:r>
          </a:p>
        </p:txBody>
      </p:sp>
      <p:sp>
        <p:nvSpPr>
          <p:cNvPr id="3" name="Content Placeholder 2">
            <a:extLst>
              <a:ext uri="{FF2B5EF4-FFF2-40B4-BE49-F238E27FC236}">
                <a16:creationId xmlns:a16="http://schemas.microsoft.com/office/drawing/2014/main" id="{7603485C-2B7F-C182-2F64-20CF2B2D7394}"/>
              </a:ext>
            </a:extLst>
          </p:cNvPr>
          <p:cNvSpPr>
            <a:spLocks noGrp="1"/>
          </p:cNvSpPr>
          <p:nvPr>
            <p:ph idx="1"/>
          </p:nvPr>
        </p:nvSpPr>
        <p:spPr>
          <a:xfrm>
            <a:off x="1266529" y="2732545"/>
            <a:ext cx="6896699" cy="3232826"/>
          </a:xfrm>
        </p:spPr>
        <p:txBody>
          <a:bodyPr anchor="t">
            <a:normAutofit/>
          </a:bodyPr>
          <a:lstStyle/>
          <a:p>
            <a:r>
              <a:rPr lang="en-GB" dirty="0"/>
              <a:t>Two independent quantitative surveys were conducted with different cohorts.</a:t>
            </a:r>
          </a:p>
          <a:p>
            <a:r>
              <a:rPr lang="en-GB" dirty="0"/>
              <a:t>Both surveys were sectioned into 4 different sections:</a:t>
            </a:r>
          </a:p>
          <a:p>
            <a:pPr lvl="1"/>
            <a:r>
              <a:rPr lang="en-GB" dirty="0"/>
              <a:t>Demographic information and details about </a:t>
            </a:r>
          </a:p>
          <a:p>
            <a:pPr lvl="1"/>
            <a:r>
              <a:rPr lang="en-GB" dirty="0"/>
              <a:t>Participants' education background</a:t>
            </a:r>
          </a:p>
          <a:p>
            <a:pPr lvl="1"/>
            <a:r>
              <a:rPr lang="en-GB" dirty="0"/>
              <a:t>Participants’ employment background </a:t>
            </a:r>
          </a:p>
          <a:p>
            <a:pPr lvl="1"/>
            <a:r>
              <a:rPr lang="en-GB" dirty="0"/>
              <a:t>Reflection on their experiences and perceptions</a:t>
            </a:r>
          </a:p>
          <a:p>
            <a:pPr algn="ctr"/>
            <a:endParaRPr lang="en-GB" dirty="0"/>
          </a:p>
        </p:txBody>
      </p:sp>
      <p:pic>
        <p:nvPicPr>
          <p:cNvPr id="9" name="Graphic 6" descr="Bar chart">
            <a:extLst>
              <a:ext uri="{FF2B5EF4-FFF2-40B4-BE49-F238E27FC236}">
                <a16:creationId xmlns:a16="http://schemas.microsoft.com/office/drawing/2014/main" id="{F8B24FBC-97BE-ED8E-955F-D5C1FEC91001}"/>
              </a:ext>
            </a:extLst>
          </p:cNvPr>
          <p:cNvPicPr>
            <a:picLocks noChangeAspect="1"/>
          </p:cNvPicPr>
          <p:nvPr/>
        </p:nvPicPr>
        <p:blipFill>
          <a:blip r:embed="rId3">
            <a:alphaModFix/>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228" y="2296277"/>
            <a:ext cx="2902258" cy="2902258"/>
          </a:xfrm>
          <a:prstGeom prst="rect">
            <a:avLst/>
          </a:prstGeom>
        </p:spPr>
      </p:pic>
      <p:grpSp>
        <p:nvGrpSpPr>
          <p:cNvPr id="11" name="Group 15">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13" name="Rectangle 16">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429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E8950-3BF2-A6C6-2206-2442B26CD2BE}"/>
              </a:ext>
            </a:extLst>
          </p:cNvPr>
          <p:cNvSpPr>
            <a:spLocks noGrp="1"/>
          </p:cNvSpPr>
          <p:nvPr>
            <p:ph type="title"/>
          </p:nvPr>
        </p:nvSpPr>
        <p:spPr>
          <a:xfrm>
            <a:off x="1028700" y="1028700"/>
            <a:ext cx="4038600" cy="4800600"/>
          </a:xfrm>
        </p:spPr>
        <p:txBody>
          <a:bodyPr anchor="ctr">
            <a:normAutofit/>
          </a:bodyPr>
          <a:lstStyle/>
          <a:p>
            <a:pPr algn="ctr"/>
            <a:r>
              <a:rPr lang="en-GB" dirty="0"/>
              <a:t>Third Perspective</a:t>
            </a:r>
            <a:endParaRPr lang="en-GB"/>
          </a:p>
        </p:txBody>
      </p:sp>
      <p:graphicFrame>
        <p:nvGraphicFramePr>
          <p:cNvPr id="5" name="Content Placeholder 2">
            <a:extLst>
              <a:ext uri="{FF2B5EF4-FFF2-40B4-BE49-F238E27FC236}">
                <a16:creationId xmlns:a16="http://schemas.microsoft.com/office/drawing/2014/main" id="{C4A0AE7C-F63B-83B7-D650-2BD2F9AAF619}"/>
              </a:ext>
            </a:extLst>
          </p:cNvPr>
          <p:cNvGraphicFramePr>
            <a:graphicFrameLocks noGrp="1"/>
          </p:cNvGraphicFramePr>
          <p:nvPr>
            <p:ph idx="1"/>
            <p:extLst>
              <p:ext uri="{D42A27DB-BD31-4B8C-83A1-F6EECF244321}">
                <p14:modId xmlns:p14="http://schemas.microsoft.com/office/powerpoint/2010/main" val="229238882"/>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791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C4A3-0FCD-D26E-CFDD-6209C079D8F4}"/>
              </a:ext>
            </a:extLst>
          </p:cNvPr>
          <p:cNvSpPr>
            <a:spLocks noGrp="1"/>
          </p:cNvSpPr>
          <p:nvPr>
            <p:ph type="title"/>
          </p:nvPr>
        </p:nvSpPr>
        <p:spPr>
          <a:xfrm>
            <a:off x="1028700" y="723900"/>
            <a:ext cx="3841913" cy="1288489"/>
          </a:xfrm>
        </p:spPr>
        <p:txBody>
          <a:bodyPr>
            <a:normAutofit/>
          </a:bodyPr>
          <a:lstStyle/>
          <a:p>
            <a:r>
              <a:rPr lang="en-GB" dirty="0"/>
              <a:t>Results of the First Viewpoint</a:t>
            </a:r>
          </a:p>
        </p:txBody>
      </p:sp>
      <p:pic>
        <p:nvPicPr>
          <p:cNvPr id="11" name="Content Placeholder 10" descr="A picture containing diagram, line, plot, origami&#10;&#10;Description automatically generated">
            <a:extLst>
              <a:ext uri="{FF2B5EF4-FFF2-40B4-BE49-F238E27FC236}">
                <a16:creationId xmlns:a16="http://schemas.microsoft.com/office/drawing/2014/main" id="{04B85B3B-93DB-A1A1-4D4E-0F3EDBD78E56}"/>
              </a:ext>
            </a:extLst>
          </p:cNvPr>
          <p:cNvPicPr>
            <a:picLocks noGrp="1" noChangeAspect="1"/>
          </p:cNvPicPr>
          <p:nvPr>
            <p:ph idx="1"/>
          </p:nvPr>
        </p:nvPicPr>
        <p:blipFill>
          <a:blip r:embed="rId3"/>
          <a:stretch>
            <a:fillRect/>
          </a:stretch>
        </p:blipFill>
        <p:spPr>
          <a:xfrm>
            <a:off x="5105745" y="723900"/>
            <a:ext cx="6537615" cy="5769291"/>
          </a:xfrm>
        </p:spPr>
      </p:pic>
      <p:pic>
        <p:nvPicPr>
          <p:cNvPr id="18" name="Picture 17" descr="A picture containing text, screenshot, parallel, design&#10;&#10;Description automatically generated">
            <a:extLst>
              <a:ext uri="{FF2B5EF4-FFF2-40B4-BE49-F238E27FC236}">
                <a16:creationId xmlns:a16="http://schemas.microsoft.com/office/drawing/2014/main" id="{25FBF427-026C-FDE6-847E-DA37407366E4}"/>
              </a:ext>
            </a:extLst>
          </p:cNvPr>
          <p:cNvPicPr>
            <a:picLocks noChangeAspect="1"/>
          </p:cNvPicPr>
          <p:nvPr/>
        </p:nvPicPr>
        <p:blipFill>
          <a:blip r:embed="rId4"/>
          <a:stretch>
            <a:fillRect/>
          </a:stretch>
        </p:blipFill>
        <p:spPr>
          <a:xfrm>
            <a:off x="1028699" y="2254249"/>
            <a:ext cx="3841913" cy="3894542"/>
          </a:xfrm>
          <a:prstGeom prst="rect">
            <a:avLst/>
          </a:prstGeom>
        </p:spPr>
      </p:pic>
    </p:spTree>
    <p:extLst>
      <p:ext uri="{BB962C8B-B14F-4D97-AF65-F5344CB8AC3E}">
        <p14:creationId xmlns:p14="http://schemas.microsoft.com/office/powerpoint/2010/main" val="422431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938CCF-5079-07A3-9968-3E34587431B7}"/>
              </a:ext>
            </a:extLst>
          </p:cNvPr>
          <p:cNvSpPr>
            <a:spLocks noGrp="1"/>
          </p:cNvSpPr>
          <p:nvPr>
            <p:ph type="title"/>
          </p:nvPr>
        </p:nvSpPr>
        <p:spPr>
          <a:xfrm>
            <a:off x="715191" y="264321"/>
            <a:ext cx="10134600" cy="1288489"/>
          </a:xfrm>
        </p:spPr>
        <p:txBody>
          <a:bodyPr/>
          <a:lstStyle/>
          <a:p>
            <a:r>
              <a:rPr lang="en-GB" dirty="0"/>
              <a:t>PC 1 and 2</a:t>
            </a:r>
          </a:p>
        </p:txBody>
      </p:sp>
      <p:pic>
        <p:nvPicPr>
          <p:cNvPr id="3" name="Picture 2" descr="A screen shot of a graph&#10;&#10;Description automatically generated with low confidence">
            <a:extLst>
              <a:ext uri="{FF2B5EF4-FFF2-40B4-BE49-F238E27FC236}">
                <a16:creationId xmlns:a16="http://schemas.microsoft.com/office/drawing/2014/main" id="{D06654F5-6DE3-7E8D-AE2D-D21D86D2D9F1}"/>
              </a:ext>
            </a:extLst>
          </p:cNvPr>
          <p:cNvPicPr>
            <a:picLocks noChangeAspect="1"/>
          </p:cNvPicPr>
          <p:nvPr/>
        </p:nvPicPr>
        <p:blipFill rotWithShape="1">
          <a:blip r:embed="rId3">
            <a:extLst>
              <a:ext uri="{28A0092B-C50C-407E-A947-70E740481C1C}">
                <a14:useLocalDpi xmlns:a14="http://schemas.microsoft.com/office/drawing/2010/main" val="0"/>
              </a:ext>
            </a:extLst>
          </a:blip>
          <a:srcRect l="21227" r="21598"/>
          <a:stretch/>
        </p:blipFill>
        <p:spPr>
          <a:xfrm>
            <a:off x="504246" y="2044968"/>
            <a:ext cx="4258882" cy="3904466"/>
          </a:xfrm>
          <a:prstGeom prst="rect">
            <a:avLst/>
          </a:prstGeom>
        </p:spPr>
      </p:pic>
      <p:pic>
        <p:nvPicPr>
          <p:cNvPr id="9" name="Picture 8" descr="A picture containing text, diagram, screenshot, map&#10;&#10;Description automatically generated">
            <a:extLst>
              <a:ext uri="{FF2B5EF4-FFF2-40B4-BE49-F238E27FC236}">
                <a16:creationId xmlns:a16="http://schemas.microsoft.com/office/drawing/2014/main" id="{EE209AB5-031D-76B6-B4DE-761CE0D8E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3128" y="1940298"/>
            <a:ext cx="6797651" cy="4113806"/>
          </a:xfrm>
          <a:prstGeom prst="rect">
            <a:avLst/>
          </a:prstGeom>
        </p:spPr>
      </p:pic>
    </p:spTree>
    <p:extLst>
      <p:ext uri="{BB962C8B-B14F-4D97-AF65-F5344CB8AC3E}">
        <p14:creationId xmlns:p14="http://schemas.microsoft.com/office/powerpoint/2010/main" val="4138555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9F92-1D9C-30D9-4D46-789143367EE5}"/>
              </a:ext>
            </a:extLst>
          </p:cNvPr>
          <p:cNvSpPr>
            <a:spLocks noGrp="1"/>
          </p:cNvSpPr>
          <p:nvPr>
            <p:ph type="title"/>
          </p:nvPr>
        </p:nvSpPr>
        <p:spPr/>
        <p:txBody>
          <a:bodyPr/>
          <a:lstStyle/>
          <a:p>
            <a:r>
              <a:rPr lang="en-GB" dirty="0"/>
              <a:t>Results of the Second Viewpoint</a:t>
            </a:r>
          </a:p>
        </p:txBody>
      </p:sp>
      <p:graphicFrame>
        <p:nvGraphicFramePr>
          <p:cNvPr id="4" name="Table 4">
            <a:extLst>
              <a:ext uri="{FF2B5EF4-FFF2-40B4-BE49-F238E27FC236}">
                <a16:creationId xmlns:a16="http://schemas.microsoft.com/office/drawing/2014/main" id="{4845DDAA-1D59-C879-909A-43722AC2FC67}"/>
              </a:ext>
            </a:extLst>
          </p:cNvPr>
          <p:cNvGraphicFramePr>
            <a:graphicFrameLocks noGrp="1"/>
          </p:cNvGraphicFramePr>
          <p:nvPr>
            <p:ph idx="1"/>
            <p:extLst>
              <p:ext uri="{D42A27DB-BD31-4B8C-83A1-F6EECF244321}">
                <p14:modId xmlns:p14="http://schemas.microsoft.com/office/powerpoint/2010/main" val="1691554349"/>
              </p:ext>
            </p:extLst>
          </p:nvPr>
        </p:nvGraphicFramePr>
        <p:xfrm>
          <a:off x="1092530" y="2162175"/>
          <a:ext cx="10070770" cy="4082000"/>
        </p:xfrm>
        <a:graphic>
          <a:graphicData uri="http://schemas.openxmlformats.org/drawingml/2006/table">
            <a:tbl>
              <a:tblPr firstRow="1" bandRow="1">
                <a:tableStyleId>{72833802-FEF1-4C79-8D5D-14CF1EAF98D9}</a:tableStyleId>
              </a:tblPr>
              <a:tblGrid>
                <a:gridCol w="4821382">
                  <a:extLst>
                    <a:ext uri="{9D8B030D-6E8A-4147-A177-3AD203B41FA5}">
                      <a16:colId xmlns:a16="http://schemas.microsoft.com/office/drawing/2014/main" val="1581375648"/>
                    </a:ext>
                  </a:extLst>
                </a:gridCol>
                <a:gridCol w="5249388">
                  <a:extLst>
                    <a:ext uri="{9D8B030D-6E8A-4147-A177-3AD203B41FA5}">
                      <a16:colId xmlns:a16="http://schemas.microsoft.com/office/drawing/2014/main" val="2280391139"/>
                    </a:ext>
                  </a:extLst>
                </a:gridCol>
              </a:tblGrid>
              <a:tr h="461092">
                <a:tc>
                  <a:txBody>
                    <a:bodyPr/>
                    <a:lstStyle/>
                    <a:p>
                      <a:r>
                        <a:rPr lang="en-GB" b="0" dirty="0"/>
                        <a:t>Survey Targeting Current ICT Students</a:t>
                      </a:r>
                    </a:p>
                  </a:txBody>
                  <a:tcPr/>
                </a:tc>
                <a:tc>
                  <a:txBody>
                    <a:bodyPr/>
                    <a:lstStyle/>
                    <a:p>
                      <a:r>
                        <a:rPr lang="en-GB" b="0" dirty="0"/>
                        <a:t>Survey Targeting Current ICT Professionals</a:t>
                      </a:r>
                    </a:p>
                  </a:txBody>
                  <a:tcPr/>
                </a:tc>
                <a:extLst>
                  <a:ext uri="{0D108BD9-81ED-4DB2-BD59-A6C34878D82A}">
                    <a16:rowId xmlns:a16="http://schemas.microsoft.com/office/drawing/2014/main" val="607594255"/>
                  </a:ext>
                </a:extLst>
              </a:tr>
              <a:tr h="877708">
                <a:tc>
                  <a:txBody>
                    <a:bodyPr/>
                    <a:lstStyle/>
                    <a:p>
                      <a:pPr algn="just">
                        <a:buFont typeface="Arial" panose="020B0604020202020204" pitchFamily="34" charset="0"/>
                        <a:buNone/>
                      </a:pPr>
                      <a:r>
                        <a:rPr lang="en-GB" sz="1800" b="0" kern="1200" dirty="0">
                          <a:solidFill>
                            <a:schemeClr val="tx1"/>
                          </a:solidFill>
                        </a:rPr>
                        <a:t>Majority of students experienced a traditional learning approach during their bachelor's degree.</a:t>
                      </a:r>
                      <a:endParaRPr lang="en-GB" sz="1800" b="0" kern="1200" dirty="0">
                        <a:solidFill>
                          <a:schemeClr val="tx1"/>
                        </a:solidFill>
                        <a:latin typeface="+mn-lt"/>
                        <a:ea typeface="+mn-ea"/>
                        <a:cs typeface="+mn-cs"/>
                      </a:endParaRPr>
                    </a:p>
                  </a:txBody>
                  <a:tcPr/>
                </a:tc>
                <a:tc>
                  <a:txBody>
                    <a:bodyPr/>
                    <a:lstStyle/>
                    <a:p>
                      <a:pPr algn="l">
                        <a:buFont typeface="Arial" panose="020B0604020202020204" pitchFamily="34" charset="0"/>
                        <a:buNone/>
                      </a:pPr>
                      <a:r>
                        <a:rPr lang="en-GB" sz="1800" b="0" kern="1200" dirty="0">
                          <a:solidFill>
                            <a:schemeClr val="tx1"/>
                          </a:solidFill>
                          <a:latin typeface="+mn-lt"/>
                          <a:ea typeface="+mn-ea"/>
                          <a:cs typeface="+mn-cs"/>
                        </a:rPr>
                        <a:t>Majority of participants strongly agreed that gaining practical experience while pursuing their degree was beneficial.</a:t>
                      </a:r>
                    </a:p>
                  </a:txBody>
                  <a:tcPr/>
                </a:tc>
                <a:extLst>
                  <a:ext uri="{0D108BD9-81ED-4DB2-BD59-A6C34878D82A}">
                    <a16:rowId xmlns:a16="http://schemas.microsoft.com/office/drawing/2014/main" val="2026698439"/>
                  </a:ext>
                </a:extLst>
              </a:tr>
              <a:tr h="877708">
                <a:tc>
                  <a:txBody>
                    <a:bodyPr/>
                    <a:lstStyle/>
                    <a:p>
                      <a:pPr algn="just">
                        <a:buFont typeface="Arial" panose="020B0604020202020204" pitchFamily="34" charset="0"/>
                        <a:buNone/>
                      </a:pPr>
                      <a:r>
                        <a:rPr lang="en-GB" sz="1800" b="0" kern="1200" dirty="0">
                          <a:solidFill>
                            <a:schemeClr val="tx1"/>
                          </a:solidFill>
                        </a:rPr>
                        <a:t>70% of respondents have also experienced vocational learning.</a:t>
                      </a:r>
                      <a:endParaRPr lang="en-GB" sz="1800" b="0" kern="1200" dirty="0">
                        <a:solidFill>
                          <a:schemeClr val="tx1"/>
                        </a:solidFill>
                        <a:latin typeface="+mn-lt"/>
                        <a:ea typeface="+mn-ea"/>
                        <a:cs typeface="+mn-cs"/>
                      </a:endParaRPr>
                    </a:p>
                  </a:txBody>
                  <a:tcPr/>
                </a:tc>
                <a:tc>
                  <a:txBody>
                    <a:bodyPr/>
                    <a:lstStyle/>
                    <a:p>
                      <a:pPr algn="l">
                        <a:buFont typeface="Arial" panose="020B0604020202020204" pitchFamily="34" charset="0"/>
                        <a:buNone/>
                      </a:pPr>
                      <a:r>
                        <a:rPr lang="en-GB" sz="1800" b="0" kern="1200" dirty="0">
                          <a:solidFill>
                            <a:schemeClr val="tx1"/>
                          </a:solidFill>
                          <a:latin typeface="+mn-lt"/>
                          <a:ea typeface="+mn-ea"/>
                          <a:cs typeface="+mn-cs"/>
                        </a:rPr>
                        <a:t>They recognized the significance of bridging the gap between theoretical knowledge gained in the classroom and real-world application.</a:t>
                      </a:r>
                    </a:p>
                  </a:txBody>
                  <a:tcPr/>
                </a:tc>
                <a:extLst>
                  <a:ext uri="{0D108BD9-81ED-4DB2-BD59-A6C34878D82A}">
                    <a16:rowId xmlns:a16="http://schemas.microsoft.com/office/drawing/2014/main" val="3071477511"/>
                  </a:ext>
                </a:extLst>
              </a:tr>
              <a:tr h="347696">
                <a:tc>
                  <a:txBody>
                    <a:bodyPr/>
                    <a:lstStyle/>
                    <a:p>
                      <a:pPr algn="just">
                        <a:buFont typeface="Arial" panose="020B0604020202020204" pitchFamily="34" charset="0"/>
                        <a:buNone/>
                      </a:pPr>
                      <a:r>
                        <a:rPr lang="en-GB" sz="1800" b="0" kern="1200" dirty="0">
                          <a:solidFill>
                            <a:schemeClr val="tx1"/>
                          </a:solidFill>
                        </a:rPr>
                        <a:t>Participants highly value vocational learning and believe it is beneficial to combine practical skills with theoretical principles.</a:t>
                      </a:r>
                      <a:endParaRPr lang="en-GB" sz="1800" b="0" kern="1200" dirty="0">
                        <a:solidFill>
                          <a:schemeClr val="tx1"/>
                        </a:solidFill>
                        <a:latin typeface="+mn-lt"/>
                        <a:ea typeface="+mn-ea"/>
                        <a:cs typeface="+mn-cs"/>
                      </a:endParaRPr>
                    </a:p>
                  </a:txBody>
                  <a:tcPr/>
                </a:tc>
                <a:tc>
                  <a:txBody>
                    <a:bodyPr/>
                    <a:lstStyle/>
                    <a:p>
                      <a:pPr algn="l">
                        <a:buFont typeface="Arial" panose="020B0604020202020204" pitchFamily="34" charset="0"/>
                        <a:buNone/>
                      </a:pPr>
                      <a:r>
                        <a:rPr lang="en-GB" sz="1800" b="0" kern="1200" dirty="0">
                          <a:solidFill>
                            <a:schemeClr val="tx1"/>
                          </a:solidFill>
                          <a:latin typeface="+mn-lt"/>
                          <a:ea typeface="+mn-ea"/>
                          <a:cs typeface="+mn-cs"/>
                        </a:rPr>
                        <a:t>Participants emphasized the need to apply theoretical knowledge in practical settings to enhance their understanding and skills.</a:t>
                      </a:r>
                    </a:p>
                  </a:txBody>
                  <a:tcPr/>
                </a:tc>
                <a:extLst>
                  <a:ext uri="{0D108BD9-81ED-4DB2-BD59-A6C34878D82A}">
                    <a16:rowId xmlns:a16="http://schemas.microsoft.com/office/drawing/2014/main" val="560016854"/>
                  </a:ext>
                </a:extLst>
              </a:tr>
              <a:tr h="877708">
                <a:tc>
                  <a:txBody>
                    <a:bodyPr/>
                    <a:lstStyle/>
                    <a:p>
                      <a:pPr algn="just">
                        <a:buFont typeface="Arial" panose="020B0604020202020204" pitchFamily="34" charset="0"/>
                        <a:buNone/>
                      </a:pPr>
                      <a:r>
                        <a:rPr lang="en-GB" sz="1800" b="0" kern="1200" dirty="0">
                          <a:solidFill>
                            <a:schemeClr val="tx1"/>
                          </a:solidFill>
                        </a:rPr>
                        <a:t>Vocational learning helps individuals to be more prepared for their first position.</a:t>
                      </a:r>
                      <a:endParaRPr lang="en-GB" sz="1800" b="0" kern="1200" dirty="0">
                        <a:solidFill>
                          <a:schemeClr val="tx1"/>
                        </a:solidFill>
                        <a:latin typeface="+mn-lt"/>
                        <a:ea typeface="+mn-ea"/>
                        <a:cs typeface="+mn-cs"/>
                      </a:endParaRPr>
                    </a:p>
                  </a:txBody>
                  <a:tcPr/>
                </a:tc>
                <a:tc>
                  <a:txBody>
                    <a:bodyPr/>
                    <a:lstStyle/>
                    <a:p>
                      <a:endParaRPr lang="en-GB" dirty="0"/>
                    </a:p>
                  </a:txBody>
                  <a:tcPr/>
                </a:tc>
                <a:extLst>
                  <a:ext uri="{0D108BD9-81ED-4DB2-BD59-A6C34878D82A}">
                    <a16:rowId xmlns:a16="http://schemas.microsoft.com/office/drawing/2014/main" val="3294981500"/>
                  </a:ext>
                </a:extLst>
              </a:tr>
            </a:tbl>
          </a:graphicData>
        </a:graphic>
      </p:graphicFrame>
    </p:spTree>
    <p:extLst>
      <p:ext uri="{BB962C8B-B14F-4D97-AF65-F5344CB8AC3E}">
        <p14:creationId xmlns:p14="http://schemas.microsoft.com/office/powerpoint/2010/main" val="1811793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 line, origami&#10;&#10;Description automatically generated">
            <a:extLst>
              <a:ext uri="{FF2B5EF4-FFF2-40B4-BE49-F238E27FC236}">
                <a16:creationId xmlns:a16="http://schemas.microsoft.com/office/drawing/2014/main" id="{96A1284E-B252-88F7-4C7C-3871BDE27C9B}"/>
              </a:ext>
            </a:extLst>
          </p:cNvPr>
          <p:cNvPicPr>
            <a:picLocks noGrp="1" noChangeAspect="1"/>
          </p:cNvPicPr>
          <p:nvPr>
            <p:ph idx="1"/>
          </p:nvPr>
        </p:nvPicPr>
        <p:blipFill>
          <a:blip r:embed="rId3"/>
          <a:stretch>
            <a:fillRect/>
          </a:stretch>
        </p:blipFill>
        <p:spPr>
          <a:xfrm>
            <a:off x="3599971" y="1453056"/>
            <a:ext cx="7308120" cy="4689613"/>
          </a:xfrm>
        </p:spPr>
      </p:pic>
      <p:sp>
        <p:nvSpPr>
          <p:cNvPr id="2" name="Title 1">
            <a:extLst>
              <a:ext uri="{FF2B5EF4-FFF2-40B4-BE49-F238E27FC236}">
                <a16:creationId xmlns:a16="http://schemas.microsoft.com/office/drawing/2014/main" id="{5677899A-3A4C-C0C7-79E1-95E4681BF31F}"/>
              </a:ext>
            </a:extLst>
          </p:cNvPr>
          <p:cNvSpPr>
            <a:spLocks noGrp="1"/>
          </p:cNvSpPr>
          <p:nvPr>
            <p:ph type="title"/>
          </p:nvPr>
        </p:nvSpPr>
        <p:spPr/>
        <p:txBody>
          <a:bodyPr/>
          <a:lstStyle/>
          <a:p>
            <a:r>
              <a:rPr lang="en-GB" dirty="0"/>
              <a:t>Results of  Third Viewpoint</a:t>
            </a:r>
          </a:p>
        </p:txBody>
      </p:sp>
    </p:spTree>
    <p:extLst>
      <p:ext uri="{BB962C8B-B14F-4D97-AF65-F5344CB8AC3E}">
        <p14:creationId xmlns:p14="http://schemas.microsoft.com/office/powerpoint/2010/main" val="315376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27FF-A1E7-893E-4A5F-265E9132413B}"/>
              </a:ext>
            </a:extLst>
          </p:cNvPr>
          <p:cNvSpPr>
            <a:spLocks noGrp="1"/>
          </p:cNvSpPr>
          <p:nvPr>
            <p:ph type="title"/>
          </p:nvPr>
        </p:nvSpPr>
        <p:spPr>
          <a:xfrm>
            <a:off x="1028700" y="290763"/>
            <a:ext cx="10134600" cy="1288489"/>
          </a:xfrm>
        </p:spPr>
        <p:txBody>
          <a:bodyPr/>
          <a:lstStyle/>
          <a:p>
            <a:r>
              <a:rPr lang="en-GB" dirty="0"/>
              <a:t>Answering the Research Questions &amp; Hypothesis</a:t>
            </a:r>
          </a:p>
        </p:txBody>
      </p:sp>
      <p:sp>
        <p:nvSpPr>
          <p:cNvPr id="3" name="Content Placeholder 2">
            <a:extLst>
              <a:ext uri="{FF2B5EF4-FFF2-40B4-BE49-F238E27FC236}">
                <a16:creationId xmlns:a16="http://schemas.microsoft.com/office/drawing/2014/main" id="{65F0468A-62C8-A20D-28B4-E94F9D7C948A}"/>
              </a:ext>
            </a:extLst>
          </p:cNvPr>
          <p:cNvSpPr>
            <a:spLocks noGrp="1"/>
          </p:cNvSpPr>
          <p:nvPr>
            <p:ph idx="1"/>
          </p:nvPr>
        </p:nvSpPr>
        <p:spPr/>
        <p:txBody>
          <a:bodyPr/>
          <a:lstStyle/>
          <a:p>
            <a:pPr marL="285750" indent="-285750" algn="just">
              <a:buFont typeface="Arial" panose="020B0604020202020204" pitchFamily="34" charset="0"/>
              <a:buChar char="•"/>
            </a:pPr>
            <a:r>
              <a:rPr lang="en-GB" sz="1800" dirty="0">
                <a:solidFill>
                  <a:schemeClr val="tx1"/>
                </a:solidFill>
              </a:rPr>
              <a:t>Students value practical experience and recognize the benefits of gaining practice while pursuing their first ICT degree.</a:t>
            </a:r>
          </a:p>
          <a:p>
            <a:pPr marL="285750" indent="-285750" algn="just">
              <a:buFont typeface="Arial" panose="020B0604020202020204" pitchFamily="34" charset="0"/>
              <a:buChar char="•"/>
            </a:pPr>
            <a:r>
              <a:rPr lang="en-GB" sz="1800" dirty="0">
                <a:solidFill>
                  <a:schemeClr val="tx1"/>
                </a:solidFill>
              </a:rPr>
              <a:t>Both traditional and vocational education paths are perceived positively, with UoM graduates showing a strong foundation for career growth and MCAST graduates achieving career progression and venturing into entrepreneurship.</a:t>
            </a:r>
          </a:p>
          <a:p>
            <a:pPr marL="285750" indent="-285750" algn="just">
              <a:buFont typeface="Arial" panose="020B0604020202020204" pitchFamily="34" charset="0"/>
              <a:buChar char="•"/>
            </a:pPr>
            <a:r>
              <a:rPr lang="en-GB" sz="1800" dirty="0">
                <a:solidFill>
                  <a:schemeClr val="tx1"/>
                </a:solidFill>
              </a:rPr>
              <a:t>Organisations value candidates with a vocational background for their practical skills and industry knowledge, while candidates from a traditional educational background tend to grasp new approaches and engage in research more efficiently.</a:t>
            </a:r>
          </a:p>
          <a:p>
            <a:pPr marL="285750" indent="-285750" algn="just">
              <a:buFont typeface="Arial" panose="020B0604020202020204" pitchFamily="34" charset="0"/>
              <a:buChar char="•"/>
            </a:pPr>
            <a:r>
              <a:rPr lang="en-GB" sz="1800" dirty="0">
                <a:solidFill>
                  <a:schemeClr val="tx1"/>
                </a:solidFill>
              </a:rPr>
              <a:t>The initial impact of the educational path may diminish over time as experience and career progression become more influential factors.</a:t>
            </a:r>
          </a:p>
          <a:p>
            <a:endParaRPr lang="en-GB" dirty="0"/>
          </a:p>
        </p:txBody>
      </p:sp>
    </p:spTree>
    <p:extLst>
      <p:ext uri="{BB962C8B-B14F-4D97-AF65-F5344CB8AC3E}">
        <p14:creationId xmlns:p14="http://schemas.microsoft.com/office/powerpoint/2010/main" val="338280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8B3A-50E2-555A-6B8F-57D5332E8D45}"/>
              </a:ext>
            </a:extLst>
          </p:cNvPr>
          <p:cNvSpPr>
            <a:spLocks noGrp="1"/>
          </p:cNvSpPr>
          <p:nvPr>
            <p:ph type="title"/>
          </p:nvPr>
        </p:nvSpPr>
        <p:spPr/>
        <p:txBody>
          <a:bodyPr/>
          <a:lstStyle/>
          <a:p>
            <a:r>
              <a:rPr lang="en-GB" dirty="0"/>
              <a:t>Comparison with 3rd party papers</a:t>
            </a:r>
          </a:p>
        </p:txBody>
      </p:sp>
      <p:graphicFrame>
        <p:nvGraphicFramePr>
          <p:cNvPr id="4" name="Table 4">
            <a:extLst>
              <a:ext uri="{FF2B5EF4-FFF2-40B4-BE49-F238E27FC236}">
                <a16:creationId xmlns:a16="http://schemas.microsoft.com/office/drawing/2014/main" id="{1849366C-999F-2DAD-0B98-501FF2BC1FE1}"/>
              </a:ext>
            </a:extLst>
          </p:cNvPr>
          <p:cNvGraphicFramePr>
            <a:graphicFrameLocks noGrp="1"/>
          </p:cNvGraphicFramePr>
          <p:nvPr>
            <p:ph idx="1"/>
            <p:extLst>
              <p:ext uri="{D42A27DB-BD31-4B8C-83A1-F6EECF244321}">
                <p14:modId xmlns:p14="http://schemas.microsoft.com/office/powerpoint/2010/main" val="2554306569"/>
              </p:ext>
            </p:extLst>
          </p:nvPr>
        </p:nvGraphicFramePr>
        <p:xfrm>
          <a:off x="1028700" y="2547186"/>
          <a:ext cx="10134600" cy="2926080"/>
        </p:xfrm>
        <a:graphic>
          <a:graphicData uri="http://schemas.openxmlformats.org/drawingml/2006/table">
            <a:tbl>
              <a:tblPr firstRow="1" bandRow="1">
                <a:tableStyleId>{2D5ABB26-0587-4C30-8999-92F81FD0307C}</a:tableStyleId>
              </a:tblPr>
              <a:tblGrid>
                <a:gridCol w="1570121">
                  <a:extLst>
                    <a:ext uri="{9D8B030D-6E8A-4147-A177-3AD203B41FA5}">
                      <a16:colId xmlns:a16="http://schemas.microsoft.com/office/drawing/2014/main" val="576113736"/>
                    </a:ext>
                  </a:extLst>
                </a:gridCol>
                <a:gridCol w="8564479">
                  <a:extLst>
                    <a:ext uri="{9D8B030D-6E8A-4147-A177-3AD203B41FA5}">
                      <a16:colId xmlns:a16="http://schemas.microsoft.com/office/drawing/2014/main" val="1328289944"/>
                    </a:ext>
                  </a:extLst>
                </a:gridCol>
              </a:tblGrid>
              <a:tr h="370840">
                <a:tc>
                  <a:txBody>
                    <a:bodyPr/>
                    <a:lstStyle/>
                    <a:p>
                      <a:r>
                        <a:rPr lang="en-GB" b="0" u="none" dirty="0">
                          <a:solidFill>
                            <a:schemeClr val="tx1"/>
                          </a:solidFill>
                        </a:rPr>
                        <a:t>Methodology</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u="none" dirty="0">
                          <a:solidFill>
                            <a:schemeClr val="tx1"/>
                          </a:solidFill>
                        </a:rPr>
                        <a:t>Similar studies adopted for a qualitative approach by conducting interviews.</a:t>
                      </a:r>
                    </a:p>
                    <a:p>
                      <a:pPr algn="just"/>
                      <a:endParaRPr lang="en-GB" b="0" u="none" dirty="0">
                        <a:solidFill>
                          <a:schemeClr val="tx1"/>
                        </a:solidFill>
                      </a:endParaRPr>
                    </a:p>
                  </a:txBody>
                  <a:tcPr/>
                </a:tc>
                <a:extLst>
                  <a:ext uri="{0D108BD9-81ED-4DB2-BD59-A6C34878D82A}">
                    <a16:rowId xmlns:a16="http://schemas.microsoft.com/office/drawing/2014/main" val="3307681721"/>
                  </a:ext>
                </a:extLst>
              </a:tr>
              <a:tr h="370840">
                <a:tc>
                  <a:txBody>
                    <a:bodyPr/>
                    <a:lstStyle/>
                    <a:p>
                      <a:r>
                        <a:rPr lang="en-GB" dirty="0"/>
                        <a:t>Findings</a:t>
                      </a:r>
                    </a:p>
                  </a:txBody>
                  <a:tcPr/>
                </a:tc>
                <a:tc>
                  <a:txBody>
                    <a:bodyPr/>
                    <a:lstStyle/>
                    <a:p>
                      <a:pPr algn="just"/>
                      <a:r>
                        <a:rPr lang="en-GB" b="0" dirty="0"/>
                        <a:t>Meylan’s</a:t>
                      </a:r>
                      <a:r>
                        <a:rPr lang="en-GB" dirty="0"/>
                        <a:t>  [2] suggestion of blended learning programs providing industry-specific skills aligns with existing research on effective educational practices and finds support in Dewey’s [3] philosophy of experiential learning. </a:t>
                      </a:r>
                    </a:p>
                    <a:p>
                      <a:pPr algn="just"/>
                      <a:endParaRPr lang="en-GB" dirty="0"/>
                    </a:p>
                    <a:p>
                      <a:pPr algn="just"/>
                      <a:r>
                        <a:rPr lang="en-GB" dirty="0"/>
                        <a:t>By adopting this approach, educational institutions can empower students to seamlessly transition into their preferred job occupations while fostering their overall personal and professional development.</a:t>
                      </a:r>
                    </a:p>
                    <a:p>
                      <a:pPr algn="just"/>
                      <a:endParaRPr lang="en-GB" dirty="0"/>
                    </a:p>
                  </a:txBody>
                  <a:tcPr/>
                </a:tc>
                <a:extLst>
                  <a:ext uri="{0D108BD9-81ED-4DB2-BD59-A6C34878D82A}">
                    <a16:rowId xmlns:a16="http://schemas.microsoft.com/office/drawing/2014/main" val="3563292020"/>
                  </a:ext>
                </a:extLst>
              </a:tr>
            </a:tbl>
          </a:graphicData>
        </a:graphic>
      </p:graphicFrame>
    </p:spTree>
    <p:extLst>
      <p:ext uri="{BB962C8B-B14F-4D97-AF65-F5344CB8AC3E}">
        <p14:creationId xmlns:p14="http://schemas.microsoft.com/office/powerpoint/2010/main" val="296234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0FB93E80-269D-A6AB-084A-38C7096FCA6A}"/>
              </a:ext>
            </a:extLst>
          </p:cNvPr>
          <p:cNvSpPr>
            <a:spLocks noGrp="1"/>
          </p:cNvSpPr>
          <p:nvPr>
            <p:ph type="title"/>
          </p:nvPr>
        </p:nvSpPr>
        <p:spPr>
          <a:xfrm>
            <a:off x="1424940" y="1653540"/>
            <a:ext cx="3246119" cy="2608006"/>
          </a:xfrm>
        </p:spPr>
        <p:txBody>
          <a:bodyPr anchor="ctr">
            <a:normAutofit/>
          </a:bodyPr>
          <a:lstStyle/>
          <a:p>
            <a:pPr algn="ctr"/>
            <a:r>
              <a:rPr lang="en-GB" dirty="0"/>
              <a:t>Conclusions - Outcomes</a:t>
            </a:r>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6E1563D-C42D-C5F3-35A2-5ADA6A2D724E}"/>
              </a:ext>
            </a:extLst>
          </p:cNvPr>
          <p:cNvGraphicFramePr>
            <a:graphicFrameLocks noGrp="1"/>
          </p:cNvGraphicFramePr>
          <p:nvPr>
            <p:ph idx="1"/>
            <p:extLst>
              <p:ext uri="{D42A27DB-BD31-4B8C-83A1-F6EECF244321}">
                <p14:modId xmlns:p14="http://schemas.microsoft.com/office/powerpoint/2010/main" val="918036370"/>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500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AC95B-2ED7-F6A8-FF91-F658988CA741}"/>
              </a:ext>
            </a:extLst>
          </p:cNvPr>
          <p:cNvSpPr>
            <a:spLocks noGrp="1"/>
          </p:cNvSpPr>
          <p:nvPr>
            <p:ph type="title"/>
          </p:nvPr>
        </p:nvSpPr>
        <p:spPr>
          <a:xfrm>
            <a:off x="1028700" y="1028700"/>
            <a:ext cx="4038600" cy="4800600"/>
          </a:xfrm>
        </p:spPr>
        <p:txBody>
          <a:bodyPr anchor="ctr">
            <a:normAutofit/>
          </a:bodyPr>
          <a:lstStyle/>
          <a:p>
            <a:pPr algn="ctr"/>
            <a:r>
              <a:rPr lang="en-GB" dirty="0"/>
              <a:t>Conclusion - Achievements</a:t>
            </a:r>
          </a:p>
        </p:txBody>
      </p:sp>
      <p:graphicFrame>
        <p:nvGraphicFramePr>
          <p:cNvPr id="17" name="Content Placeholder 2">
            <a:extLst>
              <a:ext uri="{FF2B5EF4-FFF2-40B4-BE49-F238E27FC236}">
                <a16:creationId xmlns:a16="http://schemas.microsoft.com/office/drawing/2014/main" id="{99B42F22-1D4E-E1D4-A51C-F67D4C992EBF}"/>
              </a:ext>
            </a:extLst>
          </p:cNvPr>
          <p:cNvGraphicFramePr>
            <a:graphicFrameLocks noGrp="1"/>
          </p:cNvGraphicFramePr>
          <p:nvPr>
            <p:ph idx="1"/>
            <p:extLst>
              <p:ext uri="{D42A27DB-BD31-4B8C-83A1-F6EECF244321}">
                <p14:modId xmlns:p14="http://schemas.microsoft.com/office/powerpoint/2010/main" val="2193468748"/>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334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97F34F9-F7CE-4D62-8F8B-2E98B0394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51AEC8AF-1896-43A9-BF10-CE06FD254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1E199BD9-A6EE-4972-BFB5-2AAE2828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7F4CC-FDE9-851A-07CD-ACE841485CFF}"/>
              </a:ext>
            </a:extLst>
          </p:cNvPr>
          <p:cNvSpPr>
            <a:spLocks noGrp="1"/>
          </p:cNvSpPr>
          <p:nvPr>
            <p:ph type="title"/>
          </p:nvPr>
        </p:nvSpPr>
        <p:spPr>
          <a:xfrm>
            <a:off x="1324533" y="1066798"/>
            <a:ext cx="3301255" cy="2668172"/>
          </a:xfrm>
        </p:spPr>
        <p:txBody>
          <a:bodyPr anchor="b">
            <a:normAutofit/>
          </a:bodyPr>
          <a:lstStyle/>
          <a:p>
            <a:pPr algn="ctr"/>
            <a:r>
              <a:rPr lang="en-GB"/>
              <a:t>Problem Definition</a:t>
            </a:r>
          </a:p>
        </p:txBody>
      </p:sp>
      <p:sp>
        <p:nvSpPr>
          <p:cNvPr id="3" name="Content Placeholder 2">
            <a:extLst>
              <a:ext uri="{FF2B5EF4-FFF2-40B4-BE49-F238E27FC236}">
                <a16:creationId xmlns:a16="http://schemas.microsoft.com/office/drawing/2014/main" id="{59AE179E-C89B-C0C3-C26B-535F462B73F7}"/>
              </a:ext>
            </a:extLst>
          </p:cNvPr>
          <p:cNvSpPr>
            <a:spLocks noGrp="1"/>
          </p:cNvSpPr>
          <p:nvPr>
            <p:ph idx="1"/>
          </p:nvPr>
        </p:nvSpPr>
        <p:spPr>
          <a:xfrm>
            <a:off x="5952974" y="1066799"/>
            <a:ext cx="5172227" cy="4696495"/>
          </a:xfrm>
        </p:spPr>
        <p:txBody>
          <a:bodyPr anchor="ctr">
            <a:normAutofit/>
          </a:bodyPr>
          <a:lstStyle/>
          <a:p>
            <a:pPr algn="just"/>
            <a:br>
              <a:rPr lang="en-GB" dirty="0">
                <a:latin typeface="+mj-lt"/>
              </a:rPr>
            </a:br>
            <a:r>
              <a:rPr lang="en-GB" b="0" i="0" u="none" strike="noStrike" dirty="0">
                <a:effectLst/>
                <a:latin typeface="+mj-lt"/>
              </a:rPr>
              <a:t>The primary problem is to determine the educational path that maximizes the potential in different aspects, including a smooth transition to full-time employment, and assesses the difference different educational paths make on a long-term basis. Therefore, assessing the benefits and impacts of such an approach to education is essential.</a:t>
            </a:r>
            <a:br>
              <a:rPr lang="en-GB" dirty="0">
                <a:latin typeface="+mj-lt"/>
              </a:rPr>
            </a:br>
            <a:endParaRPr lang="en-GB" dirty="0">
              <a:latin typeface="+mj-lt"/>
            </a:endParaRPr>
          </a:p>
        </p:txBody>
      </p:sp>
      <p:grpSp>
        <p:nvGrpSpPr>
          <p:cNvPr id="22"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41417" y="4244117"/>
            <a:ext cx="867485" cy="115439"/>
            <a:chOff x="8910933" y="1861308"/>
            <a:chExt cx="867485" cy="115439"/>
          </a:xfrm>
        </p:grpSpPr>
        <p:sp>
          <p:nvSpPr>
            <p:cNvPr id="23"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8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7EAC95B-2ED7-F6A8-FF91-F658988CA741}"/>
              </a:ext>
            </a:extLst>
          </p:cNvPr>
          <p:cNvSpPr>
            <a:spLocks noGrp="1"/>
          </p:cNvSpPr>
          <p:nvPr>
            <p:ph type="title"/>
          </p:nvPr>
        </p:nvSpPr>
        <p:spPr>
          <a:xfrm>
            <a:off x="1411357" y="1351429"/>
            <a:ext cx="3369365" cy="2871320"/>
          </a:xfrm>
        </p:spPr>
        <p:txBody>
          <a:bodyPr anchor="ctr">
            <a:normAutofit/>
          </a:bodyPr>
          <a:lstStyle/>
          <a:p>
            <a:pPr algn="ctr"/>
            <a:r>
              <a:rPr lang="en-GB" dirty="0"/>
              <a:t>Conclusion - Limitations</a:t>
            </a:r>
            <a:endParaRPr lang="en-GB"/>
          </a:p>
        </p:txBody>
      </p:sp>
      <p:sp>
        <p:nvSpPr>
          <p:cNvPr id="3" name="Content Placeholder 2">
            <a:extLst>
              <a:ext uri="{FF2B5EF4-FFF2-40B4-BE49-F238E27FC236}">
                <a16:creationId xmlns:a16="http://schemas.microsoft.com/office/drawing/2014/main" id="{13923769-9AE5-D123-1167-11AE4F9EE3B9}"/>
              </a:ext>
            </a:extLst>
          </p:cNvPr>
          <p:cNvSpPr>
            <a:spLocks noGrp="1"/>
          </p:cNvSpPr>
          <p:nvPr>
            <p:ph idx="1"/>
          </p:nvPr>
        </p:nvSpPr>
        <p:spPr>
          <a:xfrm>
            <a:off x="6096000" y="1028700"/>
            <a:ext cx="5706532" cy="5410200"/>
          </a:xfrm>
        </p:spPr>
        <p:txBody>
          <a:bodyPr anchor="ctr">
            <a:normAutofit/>
          </a:bodyPr>
          <a:lstStyle/>
          <a:p>
            <a:pPr algn="just">
              <a:lnSpc>
                <a:spcPct val="100000"/>
              </a:lnSpc>
            </a:pPr>
            <a:r>
              <a:rPr lang="en-GB" sz="1800" dirty="0"/>
              <a:t>Limitations from the 1</a:t>
            </a:r>
            <a:r>
              <a:rPr lang="en-GB" sz="1800" baseline="30000" dirty="0"/>
              <a:t>st</a:t>
            </a:r>
            <a:r>
              <a:rPr lang="en-GB" sz="1800" dirty="0"/>
              <a:t> Perspective:</a:t>
            </a:r>
          </a:p>
          <a:p>
            <a:pPr marL="342900" indent="-342900" algn="just">
              <a:lnSpc>
                <a:spcPct val="100000"/>
              </a:lnSpc>
              <a:buFont typeface="Arial" panose="020B0604020202020204" pitchFamily="34" charset="0"/>
              <a:buChar char="•"/>
            </a:pPr>
            <a:r>
              <a:rPr lang="en-GB" sz="1800" dirty="0"/>
              <a:t>Reliance on scraped data without verification, posing the risk of including inaccurate or incomplete information.</a:t>
            </a:r>
          </a:p>
          <a:p>
            <a:pPr marL="342900" indent="-342900" algn="just">
              <a:lnSpc>
                <a:spcPct val="100000"/>
              </a:lnSpc>
              <a:buFont typeface="Arial" panose="020B0604020202020204" pitchFamily="34" charset="0"/>
              <a:buChar char="•"/>
            </a:pPr>
            <a:r>
              <a:rPr lang="en-GB" sz="1800" dirty="0"/>
              <a:t>Limitation to individuals with LinkedIn profiles, introducing potential sample bias.</a:t>
            </a:r>
          </a:p>
          <a:p>
            <a:pPr marL="342900" indent="-342900" algn="just">
              <a:lnSpc>
                <a:spcPct val="100000"/>
              </a:lnSpc>
              <a:buFont typeface="Arial" panose="020B0604020202020204" pitchFamily="34" charset="0"/>
              <a:buChar char="•"/>
            </a:pPr>
            <a:r>
              <a:rPr lang="en-GB" sz="1800" dirty="0"/>
              <a:t>Data cleaning subject to human error and bias, despite efforts to ensure consistency.</a:t>
            </a:r>
          </a:p>
          <a:p>
            <a:pPr algn="just">
              <a:lnSpc>
                <a:spcPct val="100000"/>
              </a:lnSpc>
            </a:pPr>
            <a:r>
              <a:rPr lang="en-GB" sz="1800" dirty="0"/>
              <a:t>Limitations in the 2nd &amp; 3</a:t>
            </a:r>
            <a:r>
              <a:rPr lang="en-GB" sz="1800" baseline="30000" dirty="0"/>
              <a:t>rd</a:t>
            </a:r>
            <a:r>
              <a:rPr lang="en-GB" sz="1800" dirty="0"/>
              <a:t>  Viewpoint:</a:t>
            </a:r>
          </a:p>
          <a:p>
            <a:pPr marL="342900" indent="-342900" algn="just">
              <a:lnSpc>
                <a:spcPct val="100000"/>
              </a:lnSpc>
              <a:buFont typeface="Arial" panose="020B0604020202020204" pitchFamily="34" charset="0"/>
              <a:buChar char="•"/>
            </a:pPr>
            <a:r>
              <a:rPr lang="en-GB" sz="1800" dirty="0"/>
              <a:t>Online surveys based on a convenience sample, resulting in an imbalance of students from different educational backgrounds.</a:t>
            </a:r>
          </a:p>
          <a:p>
            <a:pPr marL="342900" indent="-342900" algn="just">
              <a:lnSpc>
                <a:spcPct val="100000"/>
              </a:lnSpc>
              <a:buFont typeface="Arial" panose="020B0604020202020204" pitchFamily="34" charset="0"/>
              <a:buChar char="•"/>
            </a:pPr>
            <a:r>
              <a:rPr lang="en-GB" sz="1800" dirty="0"/>
              <a:t>Exclusion of age brackets hindering direct comparison among individuals with similar demographics.</a:t>
            </a:r>
          </a:p>
          <a:p>
            <a:pPr>
              <a:lnSpc>
                <a:spcPct val="100000"/>
              </a:lnSpc>
            </a:pPr>
            <a:endParaRPr lang="en-GB" sz="1600" dirty="0"/>
          </a:p>
        </p:txBody>
      </p:sp>
    </p:spTree>
    <p:extLst>
      <p:ext uri="{BB962C8B-B14F-4D97-AF65-F5344CB8AC3E}">
        <p14:creationId xmlns:p14="http://schemas.microsoft.com/office/powerpoint/2010/main" val="375488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E5238-14E3-9A48-79B9-D731AC2F0D5F}"/>
              </a:ext>
            </a:extLst>
          </p:cNvPr>
          <p:cNvSpPr>
            <a:spLocks noGrp="1"/>
          </p:cNvSpPr>
          <p:nvPr>
            <p:ph type="title"/>
          </p:nvPr>
        </p:nvSpPr>
        <p:spPr>
          <a:xfrm>
            <a:off x="1028700" y="723901"/>
            <a:ext cx="5836920" cy="1288884"/>
          </a:xfrm>
        </p:spPr>
        <p:txBody>
          <a:bodyPr anchor="b">
            <a:normAutofit/>
          </a:bodyPr>
          <a:lstStyle/>
          <a:p>
            <a:pPr algn="ctr"/>
            <a:r>
              <a:rPr lang="en-GB" dirty="0"/>
              <a:t>Further Recommendations</a:t>
            </a:r>
          </a:p>
        </p:txBody>
      </p:sp>
      <p:sp>
        <p:nvSpPr>
          <p:cNvPr id="23" name="Content Placeholder 2">
            <a:extLst>
              <a:ext uri="{FF2B5EF4-FFF2-40B4-BE49-F238E27FC236}">
                <a16:creationId xmlns:a16="http://schemas.microsoft.com/office/drawing/2014/main" id="{07204F08-E017-1247-824B-20DFC6F2E1DA}"/>
              </a:ext>
            </a:extLst>
          </p:cNvPr>
          <p:cNvSpPr>
            <a:spLocks noGrp="1"/>
          </p:cNvSpPr>
          <p:nvPr>
            <p:ph idx="1"/>
          </p:nvPr>
        </p:nvSpPr>
        <p:spPr>
          <a:xfrm>
            <a:off x="1266529" y="2732545"/>
            <a:ext cx="6251871" cy="3232826"/>
          </a:xfrm>
        </p:spPr>
        <p:txBody>
          <a:bodyPr anchor="t">
            <a:normAutofit/>
          </a:bodyPr>
          <a:lstStyle/>
          <a:p>
            <a:pPr>
              <a:lnSpc>
                <a:spcPct val="100000"/>
              </a:lnSpc>
            </a:pPr>
            <a:r>
              <a:rPr lang="en-GB" sz="1900" dirty="0"/>
              <a:t>Involving Additional Traditional &amp; Vocational Universities:</a:t>
            </a:r>
          </a:p>
          <a:p>
            <a:pPr marL="342900" indent="-342900">
              <a:lnSpc>
                <a:spcPct val="100000"/>
              </a:lnSpc>
              <a:buFont typeface="Arial" panose="020B0604020202020204" pitchFamily="34" charset="0"/>
              <a:buChar char="•"/>
            </a:pPr>
            <a:r>
              <a:rPr lang="en-GB" sz="1900" dirty="0"/>
              <a:t>Obtain a comprehensive perspective.</a:t>
            </a:r>
          </a:p>
          <a:p>
            <a:pPr marL="342900" indent="-342900">
              <a:lnSpc>
                <a:spcPct val="100000"/>
              </a:lnSpc>
              <a:buFont typeface="Arial" panose="020B0604020202020204" pitchFamily="34" charset="0"/>
              <a:buChar char="•"/>
            </a:pPr>
            <a:r>
              <a:rPr lang="en-GB" sz="1900" dirty="0"/>
              <a:t>Research on a larger, diverse sample.</a:t>
            </a:r>
          </a:p>
          <a:p>
            <a:pPr>
              <a:lnSpc>
                <a:spcPct val="100000"/>
              </a:lnSpc>
            </a:pPr>
            <a:endParaRPr lang="en-GB" sz="1900" dirty="0"/>
          </a:p>
          <a:p>
            <a:pPr>
              <a:lnSpc>
                <a:spcPct val="100000"/>
              </a:lnSpc>
            </a:pPr>
            <a:r>
              <a:rPr lang="en-GB" sz="1900" dirty="0"/>
              <a:t>Two Types of one-to-one Interviews:</a:t>
            </a:r>
          </a:p>
          <a:p>
            <a:pPr marL="457200" indent="-457200">
              <a:lnSpc>
                <a:spcPct val="100000"/>
              </a:lnSpc>
              <a:buFont typeface="Arial" panose="020B0604020202020204" pitchFamily="34" charset="0"/>
              <a:buChar char="•"/>
            </a:pPr>
            <a:r>
              <a:rPr lang="en-GB" sz="1900" dirty="0"/>
              <a:t>Junior-level Individuals.</a:t>
            </a:r>
          </a:p>
          <a:p>
            <a:pPr marL="457200" indent="-457200">
              <a:lnSpc>
                <a:spcPct val="100000"/>
              </a:lnSpc>
              <a:buFont typeface="Arial" panose="020B0604020202020204" pitchFamily="34" charset="0"/>
              <a:buChar char="•"/>
            </a:pPr>
            <a:r>
              <a:rPr lang="en-GB" sz="1900" dirty="0"/>
              <a:t>Senior-level Individuals.</a:t>
            </a:r>
          </a:p>
          <a:p>
            <a:pPr algn="ctr">
              <a:lnSpc>
                <a:spcPct val="100000"/>
              </a:lnSpc>
            </a:pPr>
            <a:endParaRPr lang="en-GB" sz="1900" dirty="0"/>
          </a:p>
        </p:txBody>
      </p:sp>
      <p:pic>
        <p:nvPicPr>
          <p:cNvPr id="5" name="Picture 4" descr="Glasses on top of a book">
            <a:extLst>
              <a:ext uri="{FF2B5EF4-FFF2-40B4-BE49-F238E27FC236}">
                <a16:creationId xmlns:a16="http://schemas.microsoft.com/office/drawing/2014/main" id="{10FDE622-D816-C2B8-48C2-D750E780E2B3}"/>
              </a:ext>
            </a:extLst>
          </p:cNvPr>
          <p:cNvPicPr>
            <a:picLocks noChangeAspect="1"/>
          </p:cNvPicPr>
          <p:nvPr/>
        </p:nvPicPr>
        <p:blipFill rotWithShape="1">
          <a:blip r:embed="rId3">
            <a:alphaModFix/>
          </a:blip>
          <a:srcRect l="15250" r="40583" b="-1"/>
          <a:stretch/>
        </p:blipFill>
        <p:spPr>
          <a:xfrm>
            <a:off x="7803105" y="723901"/>
            <a:ext cx="3542659" cy="5314004"/>
          </a:xfrm>
          <a:prstGeom prst="rect">
            <a:avLst/>
          </a:prstGeom>
        </p:spPr>
      </p:pic>
      <p:grpSp>
        <p:nvGrpSpPr>
          <p:cNvPr id="35" name="Group 3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36" name="Rectangle 3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7" name="Straight Connector 3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8863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BA38-8638-2591-FC42-D84510F76AC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E5BDB090-398D-DC94-81AB-DBAD72A33FC9}"/>
              </a:ext>
            </a:extLst>
          </p:cNvPr>
          <p:cNvSpPr>
            <a:spLocks noGrp="1"/>
          </p:cNvSpPr>
          <p:nvPr>
            <p:ph idx="1"/>
          </p:nvPr>
        </p:nvSpPr>
        <p:spPr/>
        <p:txBody>
          <a:bodyPr/>
          <a:lstStyle/>
          <a:p>
            <a:pPr algn="just"/>
            <a:r>
              <a:rPr lang="en-GB" dirty="0"/>
              <a:t>[1] Basil P Tucker and Stefan </a:t>
            </a:r>
            <a:r>
              <a:rPr lang="en-GB" dirty="0" err="1"/>
              <a:t>Schaltegger</a:t>
            </a:r>
            <a:r>
              <a:rPr lang="en-GB" dirty="0"/>
              <a:t>. Comparing the research-practice gap in management accounting: A view from professional accounting bodies in Australia and Germany. </a:t>
            </a:r>
            <a:r>
              <a:rPr lang="en-GB" i="1" dirty="0"/>
              <a:t>Accounting, Auditing &amp; Accountability Journal, 2016.</a:t>
            </a:r>
          </a:p>
          <a:p>
            <a:pPr algn="just"/>
            <a:r>
              <a:rPr lang="en-GB" dirty="0"/>
              <a:t>[2] Christophe </a:t>
            </a:r>
            <a:r>
              <a:rPr lang="en-GB" dirty="0" err="1"/>
              <a:t>Meylan</a:t>
            </a:r>
            <a:r>
              <a:rPr lang="en-GB" dirty="0"/>
              <a:t>. What is vocational education? </a:t>
            </a:r>
            <a:r>
              <a:rPr lang="en-GB" i="1" dirty="0"/>
              <a:t>https://</a:t>
            </a:r>
            <a:r>
              <a:rPr lang="en-GB" i="1" dirty="0" err="1"/>
              <a:t>hospitalityinsights.ehl.edu</a:t>
            </a:r>
            <a:r>
              <a:rPr lang="en-GB" i="1" dirty="0"/>
              <a:t>/what-is-</a:t>
            </a:r>
            <a:r>
              <a:rPr lang="en-GB" i="1" dirty="0" err="1"/>
              <a:t>vocationaleducation</a:t>
            </a:r>
            <a:r>
              <a:rPr lang="en-GB" i="1" dirty="0"/>
              <a:t>#:˜:text=The%20vocational%20type%20of%20education,your%20profession%20and%20get%20started.</a:t>
            </a:r>
          </a:p>
          <a:p>
            <a:pPr algn="just"/>
            <a:r>
              <a:rPr lang="en-GB" dirty="0"/>
              <a:t>[3] John Dewey. Democracy and education: An introduction to the philosophy of education. </a:t>
            </a:r>
            <a:r>
              <a:rPr lang="en-GB" dirty="0" err="1"/>
              <a:t>Aakar</a:t>
            </a:r>
            <a:r>
              <a:rPr lang="en-GB" dirty="0"/>
              <a:t> Books, 1915.</a:t>
            </a:r>
          </a:p>
          <a:p>
            <a:endParaRPr lang="en-GB" dirty="0"/>
          </a:p>
        </p:txBody>
      </p:sp>
    </p:spTree>
    <p:extLst>
      <p:ext uri="{BB962C8B-B14F-4D97-AF65-F5344CB8AC3E}">
        <p14:creationId xmlns:p14="http://schemas.microsoft.com/office/powerpoint/2010/main" val="32780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188A-37AD-1DD6-34CC-D79C35F8A346}"/>
              </a:ext>
            </a:extLst>
          </p:cNvPr>
          <p:cNvSpPr>
            <a:spLocks noGrp="1"/>
          </p:cNvSpPr>
          <p:nvPr>
            <p:ph type="title"/>
          </p:nvPr>
        </p:nvSpPr>
        <p:spPr>
          <a:xfrm>
            <a:off x="1028700" y="307285"/>
            <a:ext cx="10134600" cy="1288489"/>
          </a:xfrm>
        </p:spPr>
        <p:txBody>
          <a:bodyPr/>
          <a:lstStyle/>
          <a:p>
            <a:r>
              <a:rPr lang="en-GB" dirty="0"/>
              <a:t>Research Questions &amp; Hypothesis</a:t>
            </a:r>
          </a:p>
        </p:txBody>
      </p:sp>
      <p:sp>
        <p:nvSpPr>
          <p:cNvPr id="3" name="Content Placeholder 2">
            <a:extLst>
              <a:ext uri="{FF2B5EF4-FFF2-40B4-BE49-F238E27FC236}">
                <a16:creationId xmlns:a16="http://schemas.microsoft.com/office/drawing/2014/main" id="{1E69B46A-21D6-9818-B6BB-62BD65DE80F1}"/>
              </a:ext>
            </a:extLst>
          </p:cNvPr>
          <p:cNvSpPr>
            <a:spLocks noGrp="1"/>
          </p:cNvSpPr>
          <p:nvPr>
            <p:ph idx="1"/>
          </p:nvPr>
        </p:nvSpPr>
        <p:spPr/>
        <p:txBody>
          <a:bodyPr/>
          <a:lstStyle/>
          <a:p>
            <a:pPr marL="342900" indent="-342900">
              <a:buFont typeface="Arial" panose="020B0604020202020204" pitchFamily="34" charset="0"/>
              <a:buChar char="•"/>
            </a:pPr>
            <a:r>
              <a:rPr lang="en-GB" dirty="0"/>
              <a:t>What is the student opinion before and after taking each educational path?</a:t>
            </a:r>
          </a:p>
          <a:p>
            <a:pPr marL="342900" indent="-342900">
              <a:buFont typeface="Arial" panose="020B0604020202020204" pitchFamily="34" charset="0"/>
              <a:buChar char="•"/>
            </a:pPr>
            <a:r>
              <a:rPr lang="en-GB" dirty="0"/>
              <a:t>What is the perception of ICT organisations on the two different educational styles?</a:t>
            </a:r>
          </a:p>
          <a:p>
            <a:pPr marL="342900" indent="-342900">
              <a:buFont typeface="Arial" panose="020B0604020202020204" pitchFamily="34" charset="0"/>
              <a:buChar char="•"/>
            </a:pPr>
            <a:r>
              <a:rPr lang="en-GB" dirty="0"/>
              <a:t>How does the difference in impact of the educational styles ware off?</a:t>
            </a:r>
          </a:p>
          <a:p>
            <a:pPr marL="342900" indent="-342900">
              <a:buFont typeface="Arial" panose="020B0604020202020204" pitchFamily="34" charset="0"/>
              <a:buChar char="•"/>
            </a:pPr>
            <a:r>
              <a:rPr lang="en-GB" dirty="0"/>
              <a:t>Is there a correlation between an educational path and job or entrepreneurial opportunities?</a:t>
            </a:r>
          </a:p>
          <a:p>
            <a:endParaRPr lang="en-GB" dirty="0"/>
          </a:p>
        </p:txBody>
      </p:sp>
      <p:sp>
        <p:nvSpPr>
          <p:cNvPr id="4" name="TextBox 3">
            <a:extLst>
              <a:ext uri="{FF2B5EF4-FFF2-40B4-BE49-F238E27FC236}">
                <a16:creationId xmlns:a16="http://schemas.microsoft.com/office/drawing/2014/main" id="{D3DED195-29E6-972C-A640-1AAA245F81A5}"/>
              </a:ext>
            </a:extLst>
          </p:cNvPr>
          <p:cNvSpPr txBox="1"/>
          <p:nvPr/>
        </p:nvSpPr>
        <p:spPr>
          <a:xfrm>
            <a:off x="1028700" y="4272454"/>
            <a:ext cx="10134600" cy="1292662"/>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endParaRPr lang="en-GB" sz="2000" dirty="0">
              <a:solidFill>
                <a:schemeClr val="tx2"/>
              </a:solidFill>
            </a:endParaRPr>
          </a:p>
          <a:p>
            <a:pPr algn="ctr"/>
            <a:r>
              <a:rPr lang="en-GB" sz="2000" dirty="0">
                <a:solidFill>
                  <a:schemeClr val="tx2"/>
                </a:solidFill>
              </a:rPr>
              <a:t>The hypothesis of this research was to primarily focus on the local perceptions</a:t>
            </a:r>
          </a:p>
          <a:p>
            <a:pPr algn="ctr"/>
            <a:r>
              <a:rPr lang="en-GB" sz="2000" dirty="0">
                <a:solidFill>
                  <a:schemeClr val="tx2"/>
                </a:solidFill>
              </a:rPr>
              <a:t>and impacts of educational styles within the local ICT sector.</a:t>
            </a:r>
          </a:p>
          <a:p>
            <a:endParaRPr lang="en-GB" dirty="0"/>
          </a:p>
        </p:txBody>
      </p:sp>
    </p:spTree>
    <p:extLst>
      <p:ext uri="{BB962C8B-B14F-4D97-AF65-F5344CB8AC3E}">
        <p14:creationId xmlns:p14="http://schemas.microsoft.com/office/powerpoint/2010/main" val="2976803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81BF-90E7-ADD8-8DFD-BF6AE6DBE557}"/>
              </a:ext>
            </a:extLst>
          </p:cNvPr>
          <p:cNvSpPr>
            <a:spLocks noGrp="1"/>
          </p:cNvSpPr>
          <p:nvPr>
            <p:ph type="title"/>
          </p:nvPr>
        </p:nvSpPr>
        <p:spPr>
          <a:xfrm>
            <a:off x="1028700" y="279057"/>
            <a:ext cx="10134600" cy="1288489"/>
          </a:xfrm>
        </p:spPr>
        <p:txBody>
          <a:bodyPr/>
          <a:lstStyle/>
          <a:p>
            <a:r>
              <a:rPr lang="en-GB" dirty="0"/>
              <a:t>Literature</a:t>
            </a:r>
          </a:p>
        </p:txBody>
      </p:sp>
      <p:sp>
        <p:nvSpPr>
          <p:cNvPr id="3" name="Content Placeholder 2">
            <a:extLst>
              <a:ext uri="{FF2B5EF4-FFF2-40B4-BE49-F238E27FC236}">
                <a16:creationId xmlns:a16="http://schemas.microsoft.com/office/drawing/2014/main" id="{55C5F497-8910-A2E6-0BCE-7A887D2140C2}"/>
              </a:ext>
            </a:extLst>
          </p:cNvPr>
          <p:cNvSpPr>
            <a:spLocks noGrp="1"/>
          </p:cNvSpPr>
          <p:nvPr>
            <p:ph idx="1"/>
          </p:nvPr>
        </p:nvSpPr>
        <p:spPr/>
        <p:txBody>
          <a:bodyPr/>
          <a:lstStyle/>
          <a:p>
            <a:r>
              <a:rPr lang="en-GB" dirty="0"/>
              <a:t>Perceptions of the Research-Practice Gap in Management Accounting: A Comparison between Australia and Germany. [1]</a:t>
            </a:r>
          </a:p>
          <a:p>
            <a:pPr marL="342900" indent="-342900">
              <a:buFont typeface="Arial" panose="020B0604020202020204" pitchFamily="34" charset="0"/>
              <a:buChar char="•"/>
            </a:pPr>
            <a:r>
              <a:rPr lang="en-GB" dirty="0"/>
              <a:t>Data Collection: Interviews with 19 senior representatives from Australian professional bodies and 14 representatives of German professional accounting bodies.</a:t>
            </a:r>
          </a:p>
          <a:p>
            <a:pPr marL="342900" indent="-342900">
              <a:buFont typeface="Arial" panose="020B0604020202020204" pitchFamily="34" charset="0"/>
              <a:buChar char="•"/>
            </a:pPr>
            <a:r>
              <a:rPr lang="en-GB" dirty="0"/>
              <a:t>Common Barrier: Both countries perceive that the communication of research poses a significant barrier to bridging the research-practice gap.</a:t>
            </a:r>
          </a:p>
          <a:p>
            <a:pPr marL="342900" indent="-342900">
              <a:buFont typeface="Arial" panose="020B0604020202020204" pitchFamily="34" charset="0"/>
              <a:buChar char="•"/>
            </a:pPr>
            <a:r>
              <a:rPr lang="en-GB" dirty="0"/>
              <a:t>Unique Barrier - Australia: Practitioner Access to Academic Research</a:t>
            </a:r>
          </a:p>
          <a:p>
            <a:pPr marL="342900" indent="-342900">
              <a:buFont typeface="Arial" panose="020B0604020202020204" pitchFamily="34" charset="0"/>
              <a:buChar char="•"/>
            </a:pPr>
            <a:r>
              <a:rPr lang="en-GB" dirty="0"/>
              <a:t>Unique Barrier - Germany: Relevance of Research Topics</a:t>
            </a:r>
          </a:p>
          <a:p>
            <a:endParaRPr lang="en-GB" dirty="0"/>
          </a:p>
        </p:txBody>
      </p:sp>
    </p:spTree>
    <p:extLst>
      <p:ext uri="{BB962C8B-B14F-4D97-AF65-F5344CB8AC3E}">
        <p14:creationId xmlns:p14="http://schemas.microsoft.com/office/powerpoint/2010/main" val="27670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3C5B6F8-BDAF-384A-EDED-14B6A4E3F34F}"/>
              </a:ext>
            </a:extLst>
          </p:cNvPr>
          <p:cNvSpPr>
            <a:spLocks noGrp="1"/>
          </p:cNvSpPr>
          <p:nvPr>
            <p:ph type="title"/>
          </p:nvPr>
        </p:nvSpPr>
        <p:spPr>
          <a:xfrm>
            <a:off x="1411357" y="1351429"/>
            <a:ext cx="3369365" cy="2871320"/>
          </a:xfrm>
        </p:spPr>
        <p:txBody>
          <a:bodyPr anchor="ctr">
            <a:normAutofit/>
          </a:bodyPr>
          <a:lstStyle/>
          <a:p>
            <a:pPr algn="ctr"/>
            <a:r>
              <a:rPr lang="en-GB">
                <a:latin typeface="Bembo" panose="02020502050201020203" pitchFamily="18" charset="0"/>
                <a:ea typeface="Raleway"/>
                <a:cs typeface="Raleway"/>
                <a:sym typeface="Raleway"/>
              </a:rPr>
              <a:t>Aim of Research</a:t>
            </a:r>
            <a:endParaRPr lang="en-GB">
              <a:latin typeface="Bembo" panose="02020502050201020203" pitchFamily="18" charset="0"/>
            </a:endParaRPr>
          </a:p>
        </p:txBody>
      </p:sp>
      <p:sp>
        <p:nvSpPr>
          <p:cNvPr id="3" name="Content Placeholder 2">
            <a:extLst>
              <a:ext uri="{FF2B5EF4-FFF2-40B4-BE49-F238E27FC236}">
                <a16:creationId xmlns:a16="http://schemas.microsoft.com/office/drawing/2014/main" id="{AA9B64DD-FBA8-1B4F-B38D-69818F410405}"/>
              </a:ext>
            </a:extLst>
          </p:cNvPr>
          <p:cNvSpPr>
            <a:spLocks noGrp="1"/>
          </p:cNvSpPr>
          <p:nvPr>
            <p:ph idx="1"/>
          </p:nvPr>
        </p:nvSpPr>
        <p:spPr>
          <a:xfrm>
            <a:off x="6389825" y="723900"/>
            <a:ext cx="4735375" cy="5410200"/>
          </a:xfrm>
        </p:spPr>
        <p:txBody>
          <a:bodyPr anchor="ctr">
            <a:normAutofit/>
          </a:bodyPr>
          <a:lstStyle/>
          <a:p>
            <a:pPr algn="just"/>
            <a:r>
              <a:rPr lang="en-GB" dirty="0"/>
              <a:t>This study aims to shed light on any misconceptions or old perceptions which may not be in line with facts and also reveal the benefits with regards to each learning style. As to approach this a triangulation of research methods is being planned. </a:t>
            </a:r>
          </a:p>
          <a:p>
            <a:pPr algn="ctr"/>
            <a:endParaRPr lang="en-GB" dirty="0"/>
          </a:p>
        </p:txBody>
      </p:sp>
    </p:spTree>
    <p:extLst>
      <p:ext uri="{BB962C8B-B14F-4D97-AF65-F5344CB8AC3E}">
        <p14:creationId xmlns:p14="http://schemas.microsoft.com/office/powerpoint/2010/main" val="399319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4C1F-5829-2C24-13DA-461D7C00C2DD}"/>
              </a:ext>
            </a:extLst>
          </p:cNvPr>
          <p:cNvSpPr>
            <a:spLocks noGrp="1"/>
          </p:cNvSpPr>
          <p:nvPr>
            <p:ph type="title"/>
          </p:nvPr>
        </p:nvSpPr>
        <p:spPr>
          <a:xfrm>
            <a:off x="1028700" y="233083"/>
            <a:ext cx="10134600" cy="1288489"/>
          </a:xfrm>
        </p:spPr>
        <p:txBody>
          <a:bodyPr/>
          <a:lstStyle/>
          <a:p>
            <a:r>
              <a:rPr lang="en-GB" dirty="0">
                <a:ea typeface="Raleway"/>
                <a:cs typeface="Raleway"/>
                <a:sym typeface="Raleway"/>
              </a:rPr>
              <a:t>Methodology – Research Onion</a:t>
            </a:r>
            <a:endParaRPr lang="en-GB" dirty="0"/>
          </a:p>
        </p:txBody>
      </p:sp>
      <p:pic>
        <p:nvPicPr>
          <p:cNvPr id="4" name="Picture 3" descr="A picture containing circle, screenshot, diagram, design&#10;&#10;Description automatically generated">
            <a:extLst>
              <a:ext uri="{FF2B5EF4-FFF2-40B4-BE49-F238E27FC236}">
                <a16:creationId xmlns:a16="http://schemas.microsoft.com/office/drawing/2014/main" id="{D4A6A35E-C691-0318-94F0-785167D81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005" y="2374213"/>
            <a:ext cx="6127989" cy="3507603"/>
          </a:xfrm>
          <a:prstGeom prst="rect">
            <a:avLst/>
          </a:prstGeom>
        </p:spPr>
      </p:pic>
    </p:spTree>
    <p:extLst>
      <p:ext uri="{BB962C8B-B14F-4D97-AF65-F5344CB8AC3E}">
        <p14:creationId xmlns:p14="http://schemas.microsoft.com/office/powerpoint/2010/main" val="147328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21BA-DBD3-C446-B967-B350BF5EF6F2}"/>
              </a:ext>
            </a:extLst>
          </p:cNvPr>
          <p:cNvSpPr>
            <a:spLocks noGrp="1"/>
          </p:cNvSpPr>
          <p:nvPr>
            <p:ph type="title"/>
          </p:nvPr>
        </p:nvSpPr>
        <p:spPr>
          <a:xfrm>
            <a:off x="1026943" y="221455"/>
            <a:ext cx="10134600" cy="1288489"/>
          </a:xfrm>
        </p:spPr>
        <p:txBody>
          <a:bodyPr/>
          <a:lstStyle/>
          <a:p>
            <a:r>
              <a:rPr lang="en-GB" dirty="0"/>
              <a:t>Methodology – Triangulation of view points</a:t>
            </a:r>
          </a:p>
        </p:txBody>
      </p:sp>
      <p:sp>
        <p:nvSpPr>
          <p:cNvPr id="3" name="Triangle 2">
            <a:extLst>
              <a:ext uri="{FF2B5EF4-FFF2-40B4-BE49-F238E27FC236}">
                <a16:creationId xmlns:a16="http://schemas.microsoft.com/office/drawing/2014/main" id="{3B569F15-EE0C-3801-FE4B-8EA6B865C76D}"/>
              </a:ext>
            </a:extLst>
          </p:cNvPr>
          <p:cNvSpPr/>
          <p:nvPr/>
        </p:nvSpPr>
        <p:spPr>
          <a:xfrm>
            <a:off x="4510608" y="2298699"/>
            <a:ext cx="3917775" cy="2888973"/>
          </a:xfrm>
          <a:prstGeom prst="triangle">
            <a:avLst>
              <a:gd name="adj" fmla="val 49078"/>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Perceptions and Impacts of Local Education within the ICT Field</a:t>
            </a:r>
          </a:p>
          <a:p>
            <a:pPr algn="ctr"/>
            <a:endParaRPr lang="en-GB" dirty="0"/>
          </a:p>
          <a:p>
            <a:pPr algn="ctr"/>
            <a:endParaRPr lang="en-GB" dirty="0"/>
          </a:p>
        </p:txBody>
      </p:sp>
      <p:sp>
        <p:nvSpPr>
          <p:cNvPr id="5" name="TextBox 4">
            <a:extLst>
              <a:ext uri="{FF2B5EF4-FFF2-40B4-BE49-F238E27FC236}">
                <a16:creationId xmlns:a16="http://schemas.microsoft.com/office/drawing/2014/main" id="{E30A32F2-9B01-A7C2-9BDD-465423FA69E3}"/>
              </a:ext>
            </a:extLst>
          </p:cNvPr>
          <p:cNvSpPr txBox="1"/>
          <p:nvPr/>
        </p:nvSpPr>
        <p:spPr>
          <a:xfrm>
            <a:off x="7504453" y="5220654"/>
            <a:ext cx="2553948" cy="646331"/>
          </a:xfrm>
          <a:prstGeom prst="rect">
            <a:avLst/>
          </a:prstGeom>
          <a:noFill/>
        </p:spPr>
        <p:txBody>
          <a:bodyPr wrap="square" rtlCol="0">
            <a:spAutoFit/>
          </a:bodyPr>
          <a:lstStyle/>
          <a:p>
            <a:pPr algn="ctr"/>
            <a:r>
              <a:rPr lang="en-GB" dirty="0"/>
              <a:t>Specific ICT Professional Experiences</a:t>
            </a:r>
          </a:p>
        </p:txBody>
      </p:sp>
      <p:sp>
        <p:nvSpPr>
          <p:cNvPr id="6" name="TextBox 5">
            <a:extLst>
              <a:ext uri="{FF2B5EF4-FFF2-40B4-BE49-F238E27FC236}">
                <a16:creationId xmlns:a16="http://schemas.microsoft.com/office/drawing/2014/main" id="{D5504CDC-5522-93C3-8853-3B50C90D4200}"/>
              </a:ext>
            </a:extLst>
          </p:cNvPr>
          <p:cNvSpPr txBox="1"/>
          <p:nvPr/>
        </p:nvSpPr>
        <p:spPr>
          <a:xfrm>
            <a:off x="5400035" y="1929367"/>
            <a:ext cx="2138919" cy="369332"/>
          </a:xfrm>
          <a:prstGeom prst="rect">
            <a:avLst/>
          </a:prstGeom>
          <a:noFill/>
        </p:spPr>
        <p:txBody>
          <a:bodyPr wrap="none" rtlCol="0">
            <a:spAutoFit/>
          </a:bodyPr>
          <a:lstStyle/>
          <a:p>
            <a:r>
              <a:rPr lang="en-GB" dirty="0"/>
              <a:t>The Lead Researcher</a:t>
            </a:r>
          </a:p>
        </p:txBody>
      </p:sp>
      <p:sp>
        <p:nvSpPr>
          <p:cNvPr id="7" name="TextBox 6">
            <a:extLst>
              <a:ext uri="{FF2B5EF4-FFF2-40B4-BE49-F238E27FC236}">
                <a16:creationId xmlns:a16="http://schemas.microsoft.com/office/drawing/2014/main" id="{37245D8C-5908-BE3D-21D3-4168C2AEC674}"/>
              </a:ext>
            </a:extLst>
          </p:cNvPr>
          <p:cNvSpPr txBox="1"/>
          <p:nvPr/>
        </p:nvSpPr>
        <p:spPr>
          <a:xfrm>
            <a:off x="3717603" y="5220654"/>
            <a:ext cx="1939890" cy="369332"/>
          </a:xfrm>
          <a:prstGeom prst="rect">
            <a:avLst/>
          </a:prstGeom>
          <a:noFill/>
        </p:spPr>
        <p:txBody>
          <a:bodyPr wrap="none" rtlCol="0">
            <a:spAutoFit/>
          </a:bodyPr>
          <a:lstStyle/>
          <a:p>
            <a:r>
              <a:rPr lang="en-GB" dirty="0"/>
              <a:t>General Perception</a:t>
            </a:r>
          </a:p>
        </p:txBody>
      </p:sp>
      <p:sp>
        <p:nvSpPr>
          <p:cNvPr id="9" name="Content Placeholder 8">
            <a:extLst>
              <a:ext uri="{FF2B5EF4-FFF2-40B4-BE49-F238E27FC236}">
                <a16:creationId xmlns:a16="http://schemas.microsoft.com/office/drawing/2014/main" id="{6EDF5C16-3259-6DE6-A0F3-FEFAD13BD1D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45392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C462-337F-0994-B24F-2E665774FE85}"/>
              </a:ext>
            </a:extLst>
          </p:cNvPr>
          <p:cNvSpPr>
            <a:spLocks noGrp="1"/>
          </p:cNvSpPr>
          <p:nvPr>
            <p:ph type="title"/>
          </p:nvPr>
        </p:nvSpPr>
        <p:spPr>
          <a:xfrm>
            <a:off x="790160" y="0"/>
            <a:ext cx="10134600" cy="1288489"/>
          </a:xfrm>
        </p:spPr>
        <p:txBody>
          <a:bodyPr/>
          <a:lstStyle/>
          <a:p>
            <a:r>
              <a:rPr lang="en-GB" dirty="0"/>
              <a:t>Methodology – Triangulation research methods</a:t>
            </a:r>
          </a:p>
        </p:txBody>
      </p:sp>
      <p:pic>
        <p:nvPicPr>
          <p:cNvPr id="4" name="Picture 3" descr="A picture containing screenshot, text, font, logo&#10;&#10;Description automatically generated">
            <a:extLst>
              <a:ext uri="{FF2B5EF4-FFF2-40B4-BE49-F238E27FC236}">
                <a16:creationId xmlns:a16="http://schemas.microsoft.com/office/drawing/2014/main" id="{58708D19-9DBA-8044-AE5F-7A2808B2C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229" y="1520473"/>
            <a:ext cx="5172461" cy="1094020"/>
          </a:xfrm>
          <a:prstGeom prst="rect">
            <a:avLst/>
          </a:prstGeom>
        </p:spPr>
      </p:pic>
      <p:sp>
        <p:nvSpPr>
          <p:cNvPr id="5" name="Isosceles Triangle 9">
            <a:extLst>
              <a:ext uri="{FF2B5EF4-FFF2-40B4-BE49-F238E27FC236}">
                <a16:creationId xmlns:a16="http://schemas.microsoft.com/office/drawing/2014/main" id="{7C4F97D5-1E60-0BC0-BF2D-15C6D65C975A}"/>
              </a:ext>
            </a:extLst>
          </p:cNvPr>
          <p:cNvSpPr/>
          <p:nvPr/>
        </p:nvSpPr>
        <p:spPr>
          <a:xfrm>
            <a:off x="3787885" y="2067483"/>
            <a:ext cx="4616229" cy="397231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 local study on impact of divergent education types</a:t>
            </a: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p:txBody>
      </p:sp>
      <p:pic>
        <p:nvPicPr>
          <p:cNvPr id="6" name="Picture 5" descr="A picture containing black, screenshot&#10;&#10;Description automatically generated">
            <a:extLst>
              <a:ext uri="{FF2B5EF4-FFF2-40B4-BE49-F238E27FC236}">
                <a16:creationId xmlns:a16="http://schemas.microsoft.com/office/drawing/2014/main" id="{BD3895A7-1FE2-B214-0736-D36692A5A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2531" y="5481478"/>
            <a:ext cx="919440" cy="919440"/>
          </a:xfrm>
          <a:prstGeom prst="rect">
            <a:avLst/>
          </a:prstGeom>
        </p:spPr>
      </p:pic>
      <p:pic>
        <p:nvPicPr>
          <p:cNvPr id="1026" name="Picture 2" descr="Interview Chat Conversation Job Hire Comments - Face To Face Icon - 954x980  PNG Download - PNGkit">
            <a:extLst>
              <a:ext uri="{FF2B5EF4-FFF2-40B4-BE49-F238E27FC236}">
                <a16:creationId xmlns:a16="http://schemas.microsoft.com/office/drawing/2014/main" id="{4E0B6736-E0F1-18E5-06E8-FD2347AC7B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6467" y="5307935"/>
            <a:ext cx="1016070" cy="1092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477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C5F7-787A-2AEA-F9EB-C0FD12C5F51B}"/>
              </a:ext>
            </a:extLst>
          </p:cNvPr>
          <p:cNvSpPr>
            <a:spLocks noGrp="1"/>
          </p:cNvSpPr>
          <p:nvPr>
            <p:ph type="title"/>
          </p:nvPr>
        </p:nvSpPr>
        <p:spPr>
          <a:xfrm>
            <a:off x="1028700" y="229629"/>
            <a:ext cx="10134600" cy="1288489"/>
          </a:xfrm>
        </p:spPr>
        <p:txBody>
          <a:bodyPr/>
          <a:lstStyle/>
          <a:p>
            <a:r>
              <a:rPr lang="en-GB"/>
              <a:t>First Perspective</a:t>
            </a:r>
            <a:endParaRPr lang="en-GB" dirty="0"/>
          </a:p>
        </p:txBody>
      </p:sp>
      <p:sp>
        <p:nvSpPr>
          <p:cNvPr id="3" name="Content Placeholder 2">
            <a:extLst>
              <a:ext uri="{FF2B5EF4-FFF2-40B4-BE49-F238E27FC236}">
                <a16:creationId xmlns:a16="http://schemas.microsoft.com/office/drawing/2014/main" id="{2D880BC7-C958-B6A7-2619-0E9A90B5917D}"/>
              </a:ext>
            </a:extLst>
          </p:cNvPr>
          <p:cNvSpPr>
            <a:spLocks noGrp="1"/>
          </p:cNvSpPr>
          <p:nvPr>
            <p:ph idx="1"/>
          </p:nvPr>
        </p:nvSpPr>
        <p:spPr>
          <a:xfrm>
            <a:off x="774700" y="1796056"/>
            <a:ext cx="4070432" cy="3969342"/>
          </a:xfrm>
        </p:spPr>
        <p:txBody>
          <a:bodyPr>
            <a:normAutofit lnSpcReduction="10000"/>
          </a:bodyPr>
          <a:lstStyle/>
          <a:p>
            <a:pPr marL="342900" indent="-342900" algn="just">
              <a:buFont typeface="Arial" panose="020B0604020202020204" pitchFamily="34" charset="0"/>
              <a:buChar char="•"/>
            </a:pPr>
            <a:r>
              <a:rPr lang="en-GB" dirty="0"/>
              <a:t>Profiles of 100 LinkedIn UoM graduates</a:t>
            </a:r>
          </a:p>
          <a:p>
            <a:pPr marL="342900" indent="-342900" algn="just">
              <a:buFont typeface="Arial" panose="020B0604020202020204" pitchFamily="34" charset="0"/>
              <a:buChar char="•"/>
            </a:pPr>
            <a:r>
              <a:rPr lang="en-GB" dirty="0"/>
              <a:t>Profiles of 100 LinkedIn MCAST graduates</a:t>
            </a:r>
          </a:p>
          <a:p>
            <a:pPr marL="342900" indent="-342900" algn="just">
              <a:buFont typeface="Arial" panose="020B0604020202020204" pitchFamily="34" charset="0"/>
              <a:buChar char="•"/>
            </a:pPr>
            <a:r>
              <a:rPr lang="en-GB" dirty="0"/>
              <a:t>All with current ICT jobs</a:t>
            </a:r>
          </a:p>
          <a:p>
            <a:pPr marL="342900" indent="-342900" algn="just">
              <a:buFont typeface="Arial" panose="020B0604020202020204" pitchFamily="34" charset="0"/>
              <a:buChar char="•"/>
            </a:pPr>
            <a:r>
              <a:rPr lang="en-GB" dirty="0"/>
              <a:t>Data was extensively cleaned, coded and analysed in different ways, </a:t>
            </a:r>
            <a:r>
              <a:rPr lang="en-GB" dirty="0" err="1"/>
              <a:t>MaxQDA</a:t>
            </a:r>
            <a:r>
              <a:rPr lang="en-GB" dirty="0"/>
              <a:t> &amp; FAMD.</a:t>
            </a:r>
          </a:p>
          <a:p>
            <a:pPr marL="342900" indent="-342900" algn="just">
              <a:buFont typeface="Arial" panose="020B0604020202020204" pitchFamily="34" charset="0"/>
              <a:buChar char="•"/>
            </a:pPr>
            <a:r>
              <a:rPr lang="en-GB" dirty="0"/>
              <a:t>Initial themes were extracted in order to further analyse in subsequent viewpoints</a:t>
            </a:r>
          </a:p>
          <a:p>
            <a:endParaRPr lang="en-GB" dirty="0"/>
          </a:p>
        </p:txBody>
      </p:sp>
      <p:pic>
        <p:nvPicPr>
          <p:cNvPr id="5" name="Picture 4" descr="A screenshot of a computer&#10;&#10;Description automatically generated">
            <a:extLst>
              <a:ext uri="{FF2B5EF4-FFF2-40B4-BE49-F238E27FC236}">
                <a16:creationId xmlns:a16="http://schemas.microsoft.com/office/drawing/2014/main" id="{304F3E8B-2BCF-1368-E38A-1D78FD80F921}"/>
              </a:ext>
            </a:extLst>
          </p:cNvPr>
          <p:cNvPicPr>
            <a:picLocks noChangeAspect="1"/>
          </p:cNvPicPr>
          <p:nvPr/>
        </p:nvPicPr>
        <p:blipFill>
          <a:blip r:embed="rId3"/>
          <a:stretch>
            <a:fillRect/>
          </a:stretch>
        </p:blipFill>
        <p:spPr>
          <a:xfrm>
            <a:off x="5092700" y="2050586"/>
            <a:ext cx="6332216" cy="3460282"/>
          </a:xfrm>
          <a:prstGeom prst="rect">
            <a:avLst/>
          </a:prstGeom>
        </p:spPr>
      </p:pic>
    </p:spTree>
    <p:extLst>
      <p:ext uri="{BB962C8B-B14F-4D97-AF65-F5344CB8AC3E}">
        <p14:creationId xmlns:p14="http://schemas.microsoft.com/office/powerpoint/2010/main" val="2220383826"/>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12924</TotalTime>
  <Words>2392</Words>
  <Application>Microsoft Macintosh PowerPoint</Application>
  <PresentationFormat>Widescreen</PresentationFormat>
  <Paragraphs>214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Bembo</vt:lpstr>
      <vt:lpstr>Calibri</vt:lpstr>
      <vt:lpstr>Helvetica Neue</vt:lpstr>
      <vt:lpstr>Söhne</vt:lpstr>
      <vt:lpstr>AdornVTI</vt:lpstr>
      <vt:lpstr>Perceptions and Impacts of Local Education within the ICT Field</vt:lpstr>
      <vt:lpstr>Problem Definition</vt:lpstr>
      <vt:lpstr>Research Questions &amp; Hypothesis</vt:lpstr>
      <vt:lpstr>Literature</vt:lpstr>
      <vt:lpstr>Aim of Research</vt:lpstr>
      <vt:lpstr>Methodology – Research Onion</vt:lpstr>
      <vt:lpstr>Methodology – Triangulation of view points</vt:lpstr>
      <vt:lpstr>Methodology – Triangulation research methods</vt:lpstr>
      <vt:lpstr>First Perspective</vt:lpstr>
      <vt:lpstr>Second Perspective</vt:lpstr>
      <vt:lpstr>Third Perspective</vt:lpstr>
      <vt:lpstr>Results of the First Viewpoint</vt:lpstr>
      <vt:lpstr>PC 1 and 2</vt:lpstr>
      <vt:lpstr>Results of the Second Viewpoint</vt:lpstr>
      <vt:lpstr>Results of  Third Viewpoint</vt:lpstr>
      <vt:lpstr>Answering the Research Questions &amp; Hypothesis</vt:lpstr>
      <vt:lpstr>Comparison with 3rd party papers</vt:lpstr>
      <vt:lpstr>Conclusions - Outcomes</vt:lpstr>
      <vt:lpstr>Conclusion - Achievements</vt:lpstr>
      <vt:lpstr>Conclusion - Limitations</vt:lpstr>
      <vt:lpstr>Further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Perceptions and Impacts of Local Education within the ICT Field</dc:title>
  <dc:creator>Jade Vella</dc:creator>
  <cp:lastModifiedBy>Jade Vella</cp:lastModifiedBy>
  <cp:revision>10</cp:revision>
  <dcterms:created xsi:type="dcterms:W3CDTF">2023-06-05T18:02:11Z</dcterms:created>
  <dcterms:modified xsi:type="dcterms:W3CDTF">2023-06-21T06:16:37Z</dcterms:modified>
</cp:coreProperties>
</file>