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3"/>
  </p:notesMasterIdLst>
  <p:sldIdLst>
    <p:sldId id="422" r:id="rId2"/>
    <p:sldId id="354" r:id="rId3"/>
    <p:sldId id="355" r:id="rId4"/>
    <p:sldId id="356" r:id="rId5"/>
    <p:sldId id="357" r:id="rId6"/>
    <p:sldId id="358" r:id="rId7"/>
    <p:sldId id="359" r:id="rId8"/>
    <p:sldId id="360" r:id="rId9"/>
    <p:sldId id="361" r:id="rId10"/>
    <p:sldId id="429" r:id="rId11"/>
    <p:sldId id="363" r:id="rId12"/>
    <p:sldId id="364" r:id="rId13"/>
    <p:sldId id="365" r:id="rId14"/>
    <p:sldId id="366" r:id="rId15"/>
    <p:sldId id="367" r:id="rId16"/>
    <p:sldId id="368" r:id="rId17"/>
    <p:sldId id="369" r:id="rId18"/>
    <p:sldId id="370" r:id="rId19"/>
    <p:sldId id="378" r:id="rId20"/>
    <p:sldId id="379" r:id="rId21"/>
    <p:sldId id="430" r:id="rId22"/>
    <p:sldId id="380" r:id="rId23"/>
    <p:sldId id="381" r:id="rId24"/>
    <p:sldId id="382" r:id="rId25"/>
    <p:sldId id="383" r:id="rId26"/>
    <p:sldId id="384" r:id="rId27"/>
    <p:sldId id="385" r:id="rId28"/>
    <p:sldId id="431" r:id="rId29"/>
    <p:sldId id="432" r:id="rId30"/>
    <p:sldId id="433" r:id="rId31"/>
    <p:sldId id="386" r:id="rId32"/>
    <p:sldId id="387" r:id="rId33"/>
    <p:sldId id="388" r:id="rId34"/>
    <p:sldId id="389" r:id="rId35"/>
    <p:sldId id="402" r:id="rId36"/>
    <p:sldId id="403" r:id="rId37"/>
    <p:sldId id="404" r:id="rId38"/>
    <p:sldId id="405" r:id="rId39"/>
    <p:sldId id="390" r:id="rId40"/>
    <p:sldId id="434" r:id="rId41"/>
    <p:sldId id="435" r:id="rId42"/>
    <p:sldId id="436" r:id="rId43"/>
    <p:sldId id="437" r:id="rId44"/>
    <p:sldId id="394" r:id="rId45"/>
    <p:sldId id="395" r:id="rId46"/>
    <p:sldId id="396" r:id="rId47"/>
    <p:sldId id="397" r:id="rId48"/>
    <p:sldId id="398" r:id="rId49"/>
    <p:sldId id="399" r:id="rId50"/>
    <p:sldId id="400" r:id="rId51"/>
    <p:sldId id="401"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Lucida Sans Unicode" pitchFamily="34" charset="0"/>
        <a:ea typeface="+mn-ea"/>
        <a:cs typeface="Arial" charset="0"/>
      </a:defRPr>
    </a:lvl1pPr>
    <a:lvl2pPr marL="457200" algn="l" rtl="0" fontAlgn="base">
      <a:spcBef>
        <a:spcPct val="0"/>
      </a:spcBef>
      <a:spcAft>
        <a:spcPct val="0"/>
      </a:spcAft>
      <a:defRPr kern="1200">
        <a:solidFill>
          <a:schemeClr val="tx1"/>
        </a:solidFill>
        <a:latin typeface="Lucida Sans Unicode" pitchFamily="34" charset="0"/>
        <a:ea typeface="+mn-ea"/>
        <a:cs typeface="Arial" charset="0"/>
      </a:defRPr>
    </a:lvl2pPr>
    <a:lvl3pPr marL="914400" algn="l" rtl="0" fontAlgn="base">
      <a:spcBef>
        <a:spcPct val="0"/>
      </a:spcBef>
      <a:spcAft>
        <a:spcPct val="0"/>
      </a:spcAft>
      <a:defRPr kern="1200">
        <a:solidFill>
          <a:schemeClr val="tx1"/>
        </a:solidFill>
        <a:latin typeface="Lucida Sans Unicode" pitchFamily="34" charset="0"/>
        <a:ea typeface="+mn-ea"/>
        <a:cs typeface="Arial" charset="0"/>
      </a:defRPr>
    </a:lvl3pPr>
    <a:lvl4pPr marL="1371600" algn="l" rtl="0" fontAlgn="base">
      <a:spcBef>
        <a:spcPct val="0"/>
      </a:spcBef>
      <a:spcAft>
        <a:spcPct val="0"/>
      </a:spcAft>
      <a:defRPr kern="1200">
        <a:solidFill>
          <a:schemeClr val="tx1"/>
        </a:solidFill>
        <a:latin typeface="Lucida Sans Unicode" pitchFamily="34" charset="0"/>
        <a:ea typeface="+mn-ea"/>
        <a:cs typeface="Arial" charset="0"/>
      </a:defRPr>
    </a:lvl4pPr>
    <a:lvl5pPr marL="1828800" algn="l" rtl="0" fontAlgn="base">
      <a:spcBef>
        <a:spcPct val="0"/>
      </a:spcBef>
      <a:spcAft>
        <a:spcPct val="0"/>
      </a:spcAft>
      <a:defRPr kern="1200">
        <a:solidFill>
          <a:schemeClr val="tx1"/>
        </a:solidFill>
        <a:latin typeface="Lucida Sans Unicode" pitchFamily="34" charset="0"/>
        <a:ea typeface="+mn-ea"/>
        <a:cs typeface="Arial" charset="0"/>
      </a:defRPr>
    </a:lvl5pPr>
    <a:lvl6pPr marL="2286000" algn="l" defTabSz="914400" rtl="0" eaLnBrk="1" latinLnBrk="0" hangingPunct="1">
      <a:defRPr kern="1200">
        <a:solidFill>
          <a:schemeClr val="tx1"/>
        </a:solidFill>
        <a:latin typeface="Lucida Sans Unicode" pitchFamily="34" charset="0"/>
        <a:ea typeface="+mn-ea"/>
        <a:cs typeface="Arial" charset="0"/>
      </a:defRPr>
    </a:lvl6pPr>
    <a:lvl7pPr marL="2743200" algn="l" defTabSz="914400" rtl="0" eaLnBrk="1" latinLnBrk="0" hangingPunct="1">
      <a:defRPr kern="1200">
        <a:solidFill>
          <a:schemeClr val="tx1"/>
        </a:solidFill>
        <a:latin typeface="Lucida Sans Unicode" pitchFamily="34" charset="0"/>
        <a:ea typeface="+mn-ea"/>
        <a:cs typeface="Arial" charset="0"/>
      </a:defRPr>
    </a:lvl7pPr>
    <a:lvl8pPr marL="3200400" algn="l" defTabSz="914400" rtl="0" eaLnBrk="1" latinLnBrk="0" hangingPunct="1">
      <a:defRPr kern="1200">
        <a:solidFill>
          <a:schemeClr val="tx1"/>
        </a:solidFill>
        <a:latin typeface="Lucida Sans Unicode" pitchFamily="34" charset="0"/>
        <a:ea typeface="+mn-ea"/>
        <a:cs typeface="Arial" charset="0"/>
      </a:defRPr>
    </a:lvl8pPr>
    <a:lvl9pPr marL="3657600" algn="l" defTabSz="914400" rtl="0" eaLnBrk="1" latinLnBrk="0" hangingPunct="1">
      <a:defRPr kern="1200">
        <a:solidFill>
          <a:schemeClr val="tx1"/>
        </a:solidFill>
        <a:latin typeface="Lucida Sans Unicode"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aximized">
    <p:restoredLeft sz="15620"/>
    <p:restoredTop sz="94660"/>
  </p:normalViewPr>
  <p:slideViewPr>
    <p:cSldViewPr>
      <p:cViewPr varScale="1">
        <p:scale>
          <a:sx n="70" d="100"/>
          <a:sy n="70" d="100"/>
        </p:scale>
        <p:origin x="-1128" y="-102"/>
      </p:cViewPr>
      <p:guideLst>
        <p:guide orient="horz" pos="2160"/>
        <p:guide pos="2880"/>
      </p:guideLst>
    </p:cSldViewPr>
  </p:slideViewPr>
  <p:notesTextViewPr>
    <p:cViewPr>
      <p:scale>
        <a:sx n="1" d="1"/>
        <a:sy n="1" d="1"/>
      </p:scale>
      <p:origin x="0" y="0"/>
    </p:cViewPr>
  </p:notesTextViewPr>
  <p:sorterViewPr>
    <p:cViewPr>
      <p:scale>
        <a:sx n="100" d="100"/>
        <a:sy n="100" d="100"/>
      </p:scale>
      <p:origin x="0" y="1089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64ACCD34-CAA9-4EB5-896D-12FBBCC6E0AA}" type="datetimeFigureOut">
              <a:rPr lang="en-US"/>
              <a:pPr>
                <a:defRPr/>
              </a:pPr>
              <a:t>12/12/2013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50A5009-FFF4-4203-A4C8-85EC47562444}" type="slidenum">
              <a:rPr lang="en-US"/>
              <a:pPr>
                <a:defRPr/>
              </a:pPr>
              <a:t>‹#›</a:t>
            </a:fld>
            <a:endParaRPr lang="en-US"/>
          </a:p>
        </p:txBody>
      </p:sp>
    </p:spTree>
    <p:extLst>
      <p:ext uri="{BB962C8B-B14F-4D97-AF65-F5344CB8AC3E}">
        <p14:creationId xmlns:p14="http://schemas.microsoft.com/office/powerpoint/2010/main" val="25615551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Group 18"/>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7" name="Freeform 20"/>
            <p:cNvSpPr>
              <a:spLocks/>
            </p:cNvSpPr>
            <p:nvPr/>
          </p:nvSpPr>
          <p:spPr bwMode="auto">
            <a:xfrm>
              <a:off x="35443" y="5135526"/>
              <a:ext cx="9108557" cy="838200"/>
            </a:xfrm>
            <a:custGeom>
              <a:avLst/>
              <a:gdLst>
                <a:gd name="T0" fmla="*/ 0 w 5760"/>
                <a:gd name="T1" fmla="*/ 0 h 528"/>
                <a:gd name="T2" fmla="*/ 9108557 w 5760"/>
                <a:gd name="T3" fmla="*/ 0 h 528"/>
                <a:gd name="T4" fmla="*/ 9108557 w 5760"/>
                <a:gd name="T5" fmla="*/ 838200 h 528"/>
                <a:gd name="T6" fmla="*/ 75905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1" name="Action Button: Forward or Next 10">
            <a:hlinkClick r:id="" action="ppaction://hlinkshowjump?jump=nextslide" highlightClick="1"/>
          </p:cNvPr>
          <p:cNvSpPr/>
          <p:nvPr/>
        </p:nvSpPr>
        <p:spPr>
          <a:xfrm>
            <a:off x="8686800" y="152400"/>
            <a:ext cx="3048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a:p>
        </p:txBody>
      </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pPr>
              <a:defRPr/>
            </a:pPr>
            <a:fld id="{73427488-E57B-4470-B552-A745185501F9}" type="datetime1">
              <a:rPr lang="en-US"/>
              <a:pPr>
                <a:defRPr/>
              </a:pPr>
              <a:t>12/12/2013</a:t>
            </a:fld>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extLst/>
          </a:lstStyle>
          <a:p>
            <a:pPr>
              <a:defRPr/>
            </a:pPr>
            <a:fld id="{7514721D-FA62-410C-9749-C14BA4DAF096}" type="slidenum">
              <a:rPr lang="en-US"/>
              <a:pPr>
                <a:defRPr/>
              </a:pPr>
              <a:t>‹#›</a:t>
            </a:fld>
            <a:endParaRPr lang="en-US"/>
          </a:p>
        </p:txBody>
      </p:sp>
      <p:sp>
        <p:nvSpPr>
          <p:cNvPr id="14" name="Footer Placeholder 18"/>
          <p:cNvSpPr>
            <a:spLocks noGrp="1"/>
          </p:cNvSpPr>
          <p:nvPr>
            <p:ph type="ftr" sz="quarter" idx="12"/>
          </p:nvPr>
        </p:nvSpPr>
        <p:spPr>
          <a:xfrm>
            <a:off x="2743200" y="6408738"/>
            <a:ext cx="3987800" cy="365125"/>
          </a:xfrm>
        </p:spPr>
        <p:txBody>
          <a:bodyPr/>
          <a:lstStyle>
            <a:lvl1pPr>
              <a:defRPr smtClean="0">
                <a:solidFill>
                  <a:schemeClr val="accent1">
                    <a:tint val="20000"/>
                  </a:schemeClr>
                </a:solidFill>
              </a:defRPr>
            </a:lvl1pPr>
            <a:extLst/>
          </a:lstStyle>
          <a:p>
            <a:pPr>
              <a:defRPr/>
            </a:pPr>
            <a:r>
              <a:rPr lang="en-US"/>
              <a:t>©1992-2014 by Pearson Education, Inc. All Rights Reserved.</a:t>
            </a:r>
          </a:p>
        </p:txBody>
      </p:sp>
    </p:spTree>
    <p:extLst>
      <p:ext uri="{BB962C8B-B14F-4D97-AF65-F5344CB8AC3E}">
        <p14:creationId xmlns:p14="http://schemas.microsoft.com/office/powerpoint/2010/main" val="1384763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BFAF8EA9-AD44-43BD-873C-966E9E0B2D54}" type="datetime1">
              <a:rPr lang="en-US"/>
              <a:pPr>
                <a:defRPr/>
              </a:pPr>
              <a:t>12/12/2013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©1992-2014 by Pearson Education, Inc. All Rights Reserved.</a:t>
            </a:r>
          </a:p>
        </p:txBody>
      </p:sp>
      <p:sp>
        <p:nvSpPr>
          <p:cNvPr id="6" name="Slide Number Placeholder 17"/>
          <p:cNvSpPr>
            <a:spLocks noGrp="1"/>
          </p:cNvSpPr>
          <p:nvPr>
            <p:ph type="sldNum" sz="quarter" idx="12"/>
          </p:nvPr>
        </p:nvSpPr>
        <p:spPr/>
        <p:txBody>
          <a:bodyPr/>
          <a:lstStyle>
            <a:lvl1pPr>
              <a:defRPr/>
            </a:lvl1pPr>
          </a:lstStyle>
          <a:p>
            <a:pPr>
              <a:defRPr/>
            </a:pPr>
            <a:fld id="{C73AC53E-28BF-4574-8BC5-17E0B8C67EC2}" type="slidenum">
              <a:rPr lang="en-US"/>
              <a:pPr>
                <a:defRPr/>
              </a:pPr>
              <a:t>‹#›</a:t>
            </a:fld>
            <a:endParaRPr lang="en-US"/>
          </a:p>
        </p:txBody>
      </p:sp>
    </p:spTree>
    <p:extLst>
      <p:ext uri="{BB962C8B-B14F-4D97-AF65-F5344CB8AC3E}">
        <p14:creationId xmlns:p14="http://schemas.microsoft.com/office/powerpoint/2010/main" val="3243124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FB014F44-B0EA-4576-89A7-BF86B8C7CC76}" type="datetime1">
              <a:rPr lang="en-US"/>
              <a:pPr>
                <a:defRPr/>
              </a:pPr>
              <a:t>12/12/2013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©1992-2014 by Pearson Education, Inc. All Rights Reserved.</a:t>
            </a:r>
          </a:p>
        </p:txBody>
      </p:sp>
      <p:sp>
        <p:nvSpPr>
          <p:cNvPr id="6" name="Slide Number Placeholder 17"/>
          <p:cNvSpPr>
            <a:spLocks noGrp="1"/>
          </p:cNvSpPr>
          <p:nvPr>
            <p:ph type="sldNum" sz="quarter" idx="12"/>
          </p:nvPr>
        </p:nvSpPr>
        <p:spPr/>
        <p:txBody>
          <a:bodyPr/>
          <a:lstStyle>
            <a:lvl1pPr>
              <a:defRPr/>
            </a:lvl1pPr>
          </a:lstStyle>
          <a:p>
            <a:pPr>
              <a:defRPr/>
            </a:pPr>
            <a:fld id="{BB4A4DBC-5625-4AEB-AF5A-D16DCB92411A}" type="slidenum">
              <a:rPr lang="en-US"/>
              <a:pPr>
                <a:defRPr/>
              </a:pPr>
              <a:t>‹#›</a:t>
            </a:fld>
            <a:endParaRPr lang="en-US"/>
          </a:p>
        </p:txBody>
      </p:sp>
    </p:spTree>
    <p:extLst>
      <p:ext uri="{BB962C8B-B14F-4D97-AF65-F5344CB8AC3E}">
        <p14:creationId xmlns:p14="http://schemas.microsoft.com/office/powerpoint/2010/main" val="1762433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CFF845EE-79EA-4D2E-86E5-B808572C5BE2}" type="datetime1">
              <a:rPr lang="en-US"/>
              <a:pPr>
                <a:defRPr/>
              </a:pPr>
              <a:t>12/12/2013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©1992-2014 by Pearson Education, Inc. All Rights Reserved.</a:t>
            </a:r>
          </a:p>
        </p:txBody>
      </p:sp>
      <p:sp>
        <p:nvSpPr>
          <p:cNvPr id="6" name="Slide Number Placeholder 17"/>
          <p:cNvSpPr>
            <a:spLocks noGrp="1"/>
          </p:cNvSpPr>
          <p:nvPr>
            <p:ph type="sldNum" sz="quarter" idx="12"/>
          </p:nvPr>
        </p:nvSpPr>
        <p:spPr/>
        <p:txBody>
          <a:bodyPr/>
          <a:lstStyle>
            <a:lvl1pPr>
              <a:defRPr/>
            </a:lvl1pPr>
          </a:lstStyle>
          <a:p>
            <a:pPr>
              <a:defRPr/>
            </a:pPr>
            <a:fld id="{5E89D089-70AF-4E6D-999E-6971B2F263F6}" type="slidenum">
              <a:rPr lang="en-US"/>
              <a:pPr>
                <a:defRPr/>
              </a:pPr>
              <a:t>‹#›</a:t>
            </a:fld>
            <a:endParaRPr lang="en-US"/>
          </a:p>
        </p:txBody>
      </p:sp>
    </p:spTree>
    <p:extLst>
      <p:ext uri="{BB962C8B-B14F-4D97-AF65-F5344CB8AC3E}">
        <p14:creationId xmlns:p14="http://schemas.microsoft.com/office/powerpoint/2010/main" val="46780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Action Button: Back or Previous 3">
            <a:hlinkClick r:id="" action="ppaction://hlinkshowjump?jump=previousslide" highlightClick="1"/>
          </p:cNvPr>
          <p:cNvSpPr/>
          <p:nvPr/>
        </p:nvSpPr>
        <p:spPr>
          <a:xfrm>
            <a:off x="8305800" y="152400"/>
            <a:ext cx="304800" cy="304800"/>
          </a:xfrm>
          <a:prstGeom prst="actionButtonBackPrevious">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a:p>
        </p:txBody>
      </p:sp>
      <p:sp>
        <p:nvSpPr>
          <p:cNvPr id="5" name="Action Button: Forward or Next 4">
            <a:hlinkClick r:id="" action="ppaction://hlinkshowjump?jump=nextslide" highlightClick="1"/>
          </p:cNvPr>
          <p:cNvSpPr/>
          <p:nvPr/>
        </p:nvSpPr>
        <p:spPr>
          <a:xfrm>
            <a:off x="8686800" y="152400"/>
            <a:ext cx="3048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a:p>
        </p:txBody>
      </p:sp>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6" name="Date Placeholder 3"/>
          <p:cNvSpPr>
            <a:spLocks noGrp="1"/>
          </p:cNvSpPr>
          <p:nvPr>
            <p:ph type="dt" sz="half" idx="10"/>
          </p:nvPr>
        </p:nvSpPr>
        <p:spPr/>
        <p:txBody>
          <a:bodyPr/>
          <a:lstStyle>
            <a:lvl1pPr>
              <a:defRPr smtClean="0"/>
            </a:lvl1pPr>
            <a:extLst/>
          </a:lstStyle>
          <a:p>
            <a:pPr>
              <a:defRPr/>
            </a:pPr>
            <a:fld id="{4B5CDC2E-F44C-4750-B9FA-71FD361E3B65}" type="datetime1">
              <a:rPr lang="en-US"/>
              <a:pPr>
                <a:defRPr/>
              </a:pPr>
              <a:t>12/12/2013</a:t>
            </a:fld>
            <a:endParaRPr lang="en-US"/>
          </a:p>
        </p:txBody>
      </p:sp>
      <p:sp>
        <p:nvSpPr>
          <p:cNvPr id="8" name="Footer Placeholder 4"/>
          <p:cNvSpPr>
            <a:spLocks noGrp="1"/>
          </p:cNvSpPr>
          <p:nvPr>
            <p:ph type="ftr" sz="quarter" idx="11"/>
          </p:nvPr>
        </p:nvSpPr>
        <p:spPr>
          <a:xfrm>
            <a:off x="4114800" y="6408738"/>
            <a:ext cx="2616200" cy="365125"/>
          </a:xfrm>
        </p:spPr>
        <p:txBody>
          <a:bodyPr/>
          <a:lstStyle>
            <a:lvl1pPr>
              <a:defRPr smtClean="0"/>
            </a:lvl1pPr>
            <a:extLst/>
          </a:lstStyle>
          <a:p>
            <a:pPr>
              <a:defRPr/>
            </a:pPr>
            <a:r>
              <a:rPr lang="en-US"/>
              <a:t>©1992-2014 by Pearson Education, Inc. All Rights Reserved.</a:t>
            </a:r>
            <a:endParaRPr lang="en-US"/>
          </a:p>
        </p:txBody>
      </p:sp>
      <p:sp>
        <p:nvSpPr>
          <p:cNvPr id="9" name="Slide Number Placeholder 5"/>
          <p:cNvSpPr>
            <a:spLocks noGrp="1"/>
          </p:cNvSpPr>
          <p:nvPr>
            <p:ph type="sldNum" sz="quarter" idx="12"/>
          </p:nvPr>
        </p:nvSpPr>
        <p:spPr/>
        <p:txBody>
          <a:bodyPr/>
          <a:lstStyle>
            <a:lvl1pPr>
              <a:defRPr/>
            </a:lvl1pPr>
            <a:extLst/>
          </a:lstStyle>
          <a:p>
            <a:pPr>
              <a:defRPr/>
            </a:pPr>
            <a:fld id="{52A3A06C-1A87-4E83-BBA2-B330138BDCBA}" type="slidenum">
              <a:rPr lang="en-US"/>
              <a:pPr>
                <a:defRPr/>
              </a:pPr>
              <a:t>‹#›</a:t>
            </a:fld>
            <a:endParaRPr lang="en-US"/>
          </a:p>
        </p:txBody>
      </p:sp>
    </p:spTree>
    <p:extLst>
      <p:ext uri="{BB962C8B-B14F-4D97-AF65-F5344CB8AC3E}">
        <p14:creationId xmlns:p14="http://schemas.microsoft.com/office/powerpoint/2010/main" val="2027805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smtClean="0"/>
            </a:lvl1pPr>
            <a:extLst/>
          </a:lstStyle>
          <a:p>
            <a:pPr>
              <a:defRPr/>
            </a:pPr>
            <a:fld id="{ACAAD515-C7C2-401D-967A-6A5ED97BE434}" type="datetime1">
              <a:rPr lang="en-US"/>
              <a:pPr>
                <a:defRPr/>
              </a:pPr>
              <a:t>12/12/2013</a:t>
            </a:fld>
            <a:endParaRPr lang="en-US"/>
          </a:p>
        </p:txBody>
      </p:sp>
      <p:sp>
        <p:nvSpPr>
          <p:cNvPr id="7" name="Footer Placeholder 4"/>
          <p:cNvSpPr>
            <a:spLocks noGrp="1"/>
          </p:cNvSpPr>
          <p:nvPr>
            <p:ph type="ftr" sz="quarter" idx="11"/>
          </p:nvPr>
        </p:nvSpPr>
        <p:spPr/>
        <p:txBody>
          <a:bodyPr/>
          <a:lstStyle>
            <a:lvl1pPr>
              <a:defRPr smtClean="0"/>
            </a:lvl1pPr>
            <a:extLst/>
          </a:lstStyle>
          <a:p>
            <a:pPr>
              <a:defRPr/>
            </a:pPr>
            <a:r>
              <a:rPr lang="en-US"/>
              <a:t>©1992-2014 by Pearson Education, Inc. All Rights Reserved.</a:t>
            </a: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C54EADDE-AF44-49CA-9F7D-B600CE8BEE7A}" type="slidenum">
              <a:rPr lang="en-US"/>
              <a:pPr>
                <a:defRPr/>
              </a:pPr>
              <a:t>‹#›</a:t>
            </a:fld>
            <a:endParaRPr lang="en-US"/>
          </a:p>
        </p:txBody>
      </p:sp>
    </p:spTree>
    <p:extLst>
      <p:ext uri="{BB962C8B-B14F-4D97-AF65-F5344CB8AC3E}">
        <p14:creationId xmlns:p14="http://schemas.microsoft.com/office/powerpoint/2010/main" val="95298966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smtClean="0"/>
            </a:lvl1pPr>
            <a:extLst/>
          </a:lstStyle>
          <a:p>
            <a:pPr>
              <a:defRPr/>
            </a:pPr>
            <a:fld id="{F9C5778D-EEB7-431E-BE48-F5BC51291342}" type="datetime1">
              <a:rPr lang="en-US"/>
              <a:pPr>
                <a:defRPr/>
              </a:pPr>
              <a:t>12/12/2013</a:t>
            </a:fld>
            <a:endParaRPr lang="en-US"/>
          </a:p>
        </p:txBody>
      </p:sp>
      <p:sp>
        <p:nvSpPr>
          <p:cNvPr id="6" name="Footer Placeholder 5"/>
          <p:cNvSpPr>
            <a:spLocks noGrp="1"/>
          </p:cNvSpPr>
          <p:nvPr>
            <p:ph type="ftr" sz="quarter" idx="11"/>
          </p:nvPr>
        </p:nvSpPr>
        <p:spPr/>
        <p:txBody>
          <a:bodyPr/>
          <a:lstStyle>
            <a:lvl1pPr>
              <a:defRPr smtClean="0"/>
            </a:lvl1pPr>
            <a:extLst/>
          </a:lstStyle>
          <a:p>
            <a:pPr>
              <a:defRPr/>
            </a:pPr>
            <a:r>
              <a:rPr lang="en-US"/>
              <a:t>©1992-2014 by Pearson Education, Inc. All Rights Reserved.</a:t>
            </a: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9E0ED37A-1854-4FC3-88AF-9184770D0ECC}" type="slidenum">
              <a:rPr lang="en-US"/>
              <a:pPr>
                <a:defRPr/>
              </a:pPr>
              <a:t>‹#›</a:t>
            </a:fld>
            <a:endParaRPr lang="en-US"/>
          </a:p>
        </p:txBody>
      </p:sp>
    </p:spTree>
    <p:extLst>
      <p:ext uri="{BB962C8B-B14F-4D97-AF65-F5344CB8AC3E}">
        <p14:creationId xmlns:p14="http://schemas.microsoft.com/office/powerpoint/2010/main" val="2941715664"/>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smtClean="0"/>
            </a:lvl1pPr>
            <a:extLst/>
          </a:lstStyle>
          <a:p>
            <a:pPr>
              <a:defRPr/>
            </a:pPr>
            <a:fld id="{C13F6865-ABF2-4515-ADB5-CAE0658CAAC3}" type="datetime1">
              <a:rPr lang="en-US"/>
              <a:pPr>
                <a:defRPr/>
              </a:pPr>
              <a:t>12/12/2013</a:t>
            </a:fld>
            <a:endParaRPr lang="en-US"/>
          </a:p>
        </p:txBody>
      </p:sp>
      <p:sp>
        <p:nvSpPr>
          <p:cNvPr id="8" name="Footer Placeholder 7"/>
          <p:cNvSpPr>
            <a:spLocks noGrp="1"/>
          </p:cNvSpPr>
          <p:nvPr>
            <p:ph type="ftr" sz="quarter" idx="11"/>
          </p:nvPr>
        </p:nvSpPr>
        <p:spPr/>
        <p:txBody>
          <a:bodyPr/>
          <a:lstStyle>
            <a:lvl1pPr>
              <a:defRPr smtClean="0"/>
            </a:lvl1pPr>
            <a:extLst/>
          </a:lstStyle>
          <a:p>
            <a:pPr>
              <a:defRPr/>
            </a:pPr>
            <a:r>
              <a:rPr lang="en-US"/>
              <a:t>©1992-2014 by Pearson Education, Inc. All Rights Reserved.</a:t>
            </a: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569BAEB7-CFDC-458B-BB73-165008302E30}" type="slidenum">
              <a:rPr lang="en-US"/>
              <a:pPr>
                <a:defRPr/>
              </a:pPr>
              <a:t>‹#›</a:t>
            </a:fld>
            <a:endParaRPr lang="en-US"/>
          </a:p>
        </p:txBody>
      </p:sp>
    </p:spTree>
    <p:extLst>
      <p:ext uri="{BB962C8B-B14F-4D97-AF65-F5344CB8AC3E}">
        <p14:creationId xmlns:p14="http://schemas.microsoft.com/office/powerpoint/2010/main" val="405558077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extLst/>
          </a:lstStyle>
          <a:p>
            <a:pPr>
              <a:defRPr/>
            </a:pPr>
            <a:fld id="{6702FA15-C7F9-4C0D-B8BD-FBCEC9213C28}" type="datetime1">
              <a:rPr lang="en-US"/>
              <a:pPr>
                <a:defRPr/>
              </a:pPr>
              <a:t>12/12/2013</a:t>
            </a:fld>
            <a:endParaRPr lang="en-US"/>
          </a:p>
        </p:txBody>
      </p:sp>
      <p:sp>
        <p:nvSpPr>
          <p:cNvPr id="4" name="Footer Placeholder 3"/>
          <p:cNvSpPr>
            <a:spLocks noGrp="1"/>
          </p:cNvSpPr>
          <p:nvPr>
            <p:ph type="ftr" sz="quarter" idx="11"/>
          </p:nvPr>
        </p:nvSpPr>
        <p:spPr/>
        <p:txBody>
          <a:bodyPr/>
          <a:lstStyle>
            <a:lvl1pPr>
              <a:defRPr smtClean="0"/>
            </a:lvl1pPr>
            <a:extLst/>
          </a:lstStyle>
          <a:p>
            <a:pPr>
              <a:defRPr/>
            </a:pPr>
            <a:r>
              <a:rPr lang="en-US"/>
              <a:t>©1992-2014 by Pearson Education, Inc. All Rights Reserved.</a:t>
            </a: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B61BBDD3-9172-40F5-AAA5-84C6C3D53261}" type="slidenum">
              <a:rPr lang="en-US"/>
              <a:pPr>
                <a:defRPr/>
              </a:pPr>
              <a:t>‹#›</a:t>
            </a:fld>
            <a:endParaRPr lang="en-US"/>
          </a:p>
        </p:txBody>
      </p:sp>
    </p:spTree>
    <p:extLst>
      <p:ext uri="{BB962C8B-B14F-4D97-AF65-F5344CB8AC3E}">
        <p14:creationId xmlns:p14="http://schemas.microsoft.com/office/powerpoint/2010/main" val="209642321"/>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A846DEAF-B5FD-45D9-971F-5753F370BFA4}" type="datetime1">
              <a:rPr lang="en-US"/>
              <a:pPr>
                <a:defRPr/>
              </a:pPr>
              <a:t>12/12/2013</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©1992-2014 by Pearson Education, Inc. All Rights Reserved.</a:t>
            </a:r>
          </a:p>
        </p:txBody>
      </p:sp>
      <p:sp>
        <p:nvSpPr>
          <p:cNvPr id="4" name="Slide Number Placeholder 17"/>
          <p:cNvSpPr>
            <a:spLocks noGrp="1"/>
          </p:cNvSpPr>
          <p:nvPr>
            <p:ph type="sldNum" sz="quarter" idx="12"/>
          </p:nvPr>
        </p:nvSpPr>
        <p:spPr/>
        <p:txBody>
          <a:bodyPr/>
          <a:lstStyle>
            <a:lvl1pPr>
              <a:defRPr/>
            </a:lvl1pPr>
          </a:lstStyle>
          <a:p>
            <a:pPr>
              <a:defRPr/>
            </a:pPr>
            <a:fld id="{9049CD7D-9D1C-4C70-8834-C81F7746B418}" type="slidenum">
              <a:rPr lang="en-US"/>
              <a:pPr>
                <a:defRPr/>
              </a:pPr>
              <a:t>‹#›</a:t>
            </a:fld>
            <a:endParaRPr lang="en-US"/>
          </a:p>
        </p:txBody>
      </p:sp>
    </p:spTree>
    <p:extLst>
      <p:ext uri="{BB962C8B-B14F-4D97-AF65-F5344CB8AC3E}">
        <p14:creationId xmlns:p14="http://schemas.microsoft.com/office/powerpoint/2010/main" val="3069799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smtClean="0"/>
            </a:lvl1pPr>
            <a:extLst/>
          </a:lstStyle>
          <a:p>
            <a:pPr>
              <a:defRPr/>
            </a:pPr>
            <a:fld id="{FA173C0B-59AC-4534-B965-175BF740E553}" type="datetime1">
              <a:rPr lang="en-US"/>
              <a:pPr>
                <a:defRPr/>
              </a:pPr>
              <a:t>12/12/2013</a:t>
            </a:fld>
            <a:endParaRPr lang="en-US"/>
          </a:p>
        </p:txBody>
      </p:sp>
      <p:sp>
        <p:nvSpPr>
          <p:cNvPr id="6" name="Footer Placeholder 5"/>
          <p:cNvSpPr>
            <a:spLocks noGrp="1"/>
          </p:cNvSpPr>
          <p:nvPr>
            <p:ph type="ftr" sz="quarter" idx="11"/>
          </p:nvPr>
        </p:nvSpPr>
        <p:spPr/>
        <p:txBody>
          <a:bodyPr/>
          <a:lstStyle>
            <a:lvl1pPr>
              <a:defRPr smtClean="0"/>
            </a:lvl1pPr>
            <a:extLst/>
          </a:lstStyle>
          <a:p>
            <a:pPr>
              <a:defRPr/>
            </a:pPr>
            <a:r>
              <a:rPr lang="en-US"/>
              <a:t>©1992-2014 by Pearson Education, Inc. All Rights Reserved.</a:t>
            </a: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1C65BEE7-C41D-40B5-8F4F-604A99B8C793}" type="slidenum">
              <a:rPr lang="en-US"/>
              <a:pPr>
                <a:defRPr/>
              </a:pPr>
              <a:t>‹#›</a:t>
            </a:fld>
            <a:endParaRPr lang="en-US"/>
          </a:p>
        </p:txBody>
      </p:sp>
    </p:spTree>
    <p:extLst>
      <p:ext uri="{BB962C8B-B14F-4D97-AF65-F5344CB8AC3E}">
        <p14:creationId xmlns:p14="http://schemas.microsoft.com/office/powerpoint/2010/main" val="3840288836"/>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6" name="Freeform 18"/>
          <p:cNvSpPr>
            <a:spLocks/>
          </p:cNvSpPr>
          <p:nvPr/>
        </p:nvSpPr>
        <p:spPr bwMode="auto">
          <a:xfrm>
            <a:off x="485775" y="5938838"/>
            <a:ext cx="3690938" cy="933450"/>
          </a:xfrm>
          <a:custGeom>
            <a:avLst/>
            <a:gdLst>
              <a:gd name="T0" fmla="*/ 0 w 5591"/>
              <a:gd name="T1" fmla="*/ 0 h 588"/>
              <a:gd name="T2" fmla="*/ 3802505 w 5591"/>
              <a:gd name="T3" fmla="*/ 0 h 588"/>
              <a:gd name="T4" fmla="*/ 3802505 w 5591"/>
              <a:gd name="T5" fmla="*/ 838200 h 588"/>
              <a:gd name="T6" fmla="*/ 3168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7" name="Right Triangle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smtClean="0">
                <a:solidFill>
                  <a:schemeClr val="tx1"/>
                </a:solidFill>
              </a:defRPr>
            </a:lvl1pPr>
            <a:extLst/>
          </a:lstStyle>
          <a:p>
            <a:pPr>
              <a:defRPr/>
            </a:pPr>
            <a:fld id="{AA4E10BC-CF70-4504-8EF6-B73A1520AD58}" type="datetime1">
              <a:rPr lang="en-US"/>
              <a:pPr>
                <a:defRPr/>
              </a:pPr>
              <a:t>12/12/2013</a:t>
            </a:fld>
            <a:endParaRPr lang="en-US"/>
          </a:p>
        </p:txBody>
      </p:sp>
      <p:sp>
        <p:nvSpPr>
          <p:cNvPr id="12" name="Footer Placeholder 5"/>
          <p:cNvSpPr>
            <a:spLocks noGrp="1"/>
          </p:cNvSpPr>
          <p:nvPr>
            <p:ph type="ftr" sz="quarter" idx="11"/>
          </p:nvPr>
        </p:nvSpPr>
        <p:spPr>
          <a:xfrm>
            <a:off x="4379913" y="6408738"/>
            <a:ext cx="2351087" cy="365125"/>
          </a:xfrm>
        </p:spPr>
        <p:txBody>
          <a:bodyPr/>
          <a:lstStyle>
            <a:lvl1pPr>
              <a:defRPr smtClean="0">
                <a:solidFill>
                  <a:schemeClr val="tx1"/>
                </a:solidFill>
              </a:defRPr>
            </a:lvl1pPr>
            <a:extLst/>
          </a:lstStyle>
          <a:p>
            <a:pPr>
              <a:defRPr/>
            </a:pPr>
            <a:r>
              <a:rPr lang="en-US"/>
              <a:t>©1992-2014 by Pearson Education, Inc. All Rights Reserved.</a:t>
            </a:r>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9F848923-37E2-41DB-BC64-A277472457F0}" type="slidenum">
              <a:rPr lang="en-US"/>
              <a:pPr>
                <a:defRPr/>
              </a:pPr>
              <a:t>‹#›</a:t>
            </a:fld>
            <a:endParaRPr lang="en-US"/>
          </a:p>
        </p:txBody>
      </p:sp>
    </p:spTree>
    <p:extLst>
      <p:ext uri="{BB962C8B-B14F-4D97-AF65-F5344CB8AC3E}">
        <p14:creationId xmlns:p14="http://schemas.microsoft.com/office/powerpoint/2010/main" val="957582150"/>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027" name="Freeform 11"/>
          <p:cNvSpPr>
            <a:spLocks/>
          </p:cNvSpPr>
          <p:nvPr/>
        </p:nvSpPr>
        <p:spPr bwMode="auto">
          <a:xfrm>
            <a:off x="485775" y="5938838"/>
            <a:ext cx="3690938" cy="933450"/>
          </a:xfrm>
          <a:custGeom>
            <a:avLst/>
            <a:gdLst>
              <a:gd name="T0" fmla="*/ 0 w 5591"/>
              <a:gd name="T1" fmla="*/ 0 h 588"/>
              <a:gd name="T2" fmla="*/ 3802505 w 5591"/>
              <a:gd name="T3" fmla="*/ 0 h 588"/>
              <a:gd name="T4" fmla="*/ 3802505 w 5591"/>
              <a:gd name="T5" fmla="*/ 838200 h 588"/>
              <a:gd name="T6" fmla="*/ 3168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cs typeface="+mn-cs"/>
              </a:defRPr>
            </a:lvl1pPr>
            <a:extLst/>
          </a:lstStyle>
          <a:p>
            <a:pPr>
              <a:defRPr/>
            </a:pPr>
            <a:fld id="{29412443-4961-43F8-8554-0CC10EE6EEA3}" type="datetime1">
              <a:rPr lang="en-US"/>
              <a:pPr>
                <a:defRPr/>
              </a:pPr>
              <a:t>12/12/2013</a:t>
            </a:fld>
            <a:endParaRPr lang="en-US"/>
          </a:p>
        </p:txBody>
      </p:sp>
      <p:sp>
        <p:nvSpPr>
          <p:cNvPr id="22" name="Footer Placeholder 21"/>
          <p:cNvSpPr>
            <a:spLocks noGrp="1"/>
          </p:cNvSpPr>
          <p:nvPr>
            <p:ph type="ftr" sz="quarter" idx="3"/>
          </p:nvPr>
        </p:nvSpPr>
        <p:spPr>
          <a:xfrm>
            <a:off x="3962400" y="6408738"/>
            <a:ext cx="2768600" cy="365125"/>
          </a:xfrm>
          <a:prstGeom prst="rect">
            <a:avLst/>
          </a:prstGeom>
        </p:spPr>
        <p:txBody>
          <a:bodyPr vert="horz" anchor="b"/>
          <a:lstStyle>
            <a:lvl1pPr algn="r" eaLnBrk="1" fontAlgn="auto" latinLnBrk="0" hangingPunct="1">
              <a:spcBef>
                <a:spcPts val="0"/>
              </a:spcBef>
              <a:spcAft>
                <a:spcPts val="0"/>
              </a:spcAft>
              <a:defRPr kumimoji="0" sz="1000" smtClean="0">
                <a:solidFill>
                  <a:schemeClr val="tx1"/>
                </a:solidFill>
                <a:latin typeface="+mn-lt"/>
                <a:cs typeface="+mn-cs"/>
              </a:defRPr>
            </a:lvl1pPr>
            <a:extLst/>
          </a:lstStyle>
          <a:p>
            <a:pPr>
              <a:defRPr/>
            </a:pPr>
            <a:r>
              <a:rPr lang="en-US"/>
              <a:t>©1992-2014 by Pearson Education, Inc. All Rights Reserved.</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a:solidFill>
                  <a:schemeClr val="tx1"/>
                </a:solidFill>
                <a:latin typeface="+mn-lt"/>
                <a:cs typeface="+mn-cs"/>
              </a:defRPr>
            </a:lvl1pPr>
            <a:extLst/>
          </a:lstStyle>
          <a:p>
            <a:pPr>
              <a:defRPr/>
            </a:pPr>
            <a:fld id="{8988B4F2-CB33-4E12-90C9-8BA6ADA1497A}" type="slidenum">
              <a:rPr lang="en-US"/>
              <a:pPr>
                <a:defRPr/>
              </a:pPr>
              <a:t>‹#›</a:t>
            </a:fld>
            <a:endParaRPr lang="en-US"/>
          </a:p>
        </p:txBody>
      </p:sp>
      <p:sp>
        <p:nvSpPr>
          <p:cNvPr id="11" name="Action Button: Back or Previous 10">
            <a:hlinkClick r:id="" action="ppaction://hlinkshowjump?jump=previousslide" highlightClick="1"/>
          </p:cNvPr>
          <p:cNvSpPr/>
          <p:nvPr/>
        </p:nvSpPr>
        <p:spPr>
          <a:xfrm>
            <a:off x="8305800" y="152400"/>
            <a:ext cx="304800" cy="304800"/>
          </a:xfrm>
          <a:prstGeom prst="actionButtonBackPrevious">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a:p>
        </p:txBody>
      </p:sp>
      <p:sp>
        <p:nvSpPr>
          <p:cNvPr id="16" name="Action Button: Forward or Next 15">
            <a:hlinkClick r:id="" action="ppaction://hlinkshowjump?jump=nextslide" highlightClick="1"/>
          </p:cNvPr>
          <p:cNvSpPr/>
          <p:nvPr/>
        </p:nvSpPr>
        <p:spPr>
          <a:xfrm>
            <a:off x="8686800" y="152400"/>
            <a:ext cx="3048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02" r:id="rId7"/>
    <p:sldLayoutId id="2147483712" r:id="rId8"/>
    <p:sldLayoutId id="2147483713" r:id="rId9"/>
    <p:sldLayoutId id="2147483703" r:id="rId10"/>
    <p:sldLayoutId id="2147483704" r:id="rId11"/>
    <p:sldLayoutId id="2147483705" r:id="rId12"/>
  </p:sldLayoutIdLst>
  <p:hf sldNum="0"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1" descr="cshtp5_01_Page_01"/>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a:t>©1992-2014 by Pearson Education, Inc. All Rights Reserved.</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1" descr="cshtp5_01_Page_08"/>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a:t>©1992-2014 by Pearson Education, Inc. All Rights Reserved.</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1.6  Object Technology (Cont.)</a:t>
            </a:r>
          </a:p>
        </p:txBody>
      </p:sp>
      <p:sp>
        <p:nvSpPr>
          <p:cNvPr id="59395" name="Text Placeholder 2"/>
          <p:cNvSpPr>
            <a:spLocks noGrp="1"/>
          </p:cNvSpPr>
          <p:nvPr>
            <p:ph type="body" idx="1"/>
          </p:nvPr>
        </p:nvSpPr>
        <p:spPr/>
        <p:txBody>
          <a:bodyPr/>
          <a:lstStyle/>
          <a:p>
            <a:pPr marL="109537" indent="0" eaLnBrk="1" hangingPunct="1">
              <a:buFont typeface="Wingdings 3" pitchFamily="18" charset="2"/>
              <a:buNone/>
              <a:defRPr/>
            </a:pPr>
            <a:r>
              <a:rPr lang="en-US" b="1" i="1" dirty="0" smtClean="0">
                <a:solidFill>
                  <a:srgbClr val="000000"/>
                </a:solidFill>
                <a:latin typeface="Times New Roman" pitchFamily="18" charset="0"/>
              </a:rPr>
              <a:t>Messages and Method Calls</a:t>
            </a:r>
          </a:p>
          <a:p>
            <a:pPr eaLnBrk="1" hangingPunct="1">
              <a:defRPr/>
            </a:pPr>
            <a:r>
              <a:rPr lang="en-US" dirty="0" smtClean="0">
                <a:solidFill>
                  <a:srgbClr val="000000"/>
                </a:solidFill>
                <a:latin typeface="Times New Roman" pitchFamily="18" charset="0"/>
              </a:rPr>
              <a:t>When you drive a car, pressing its gas pedal sends a </a:t>
            </a:r>
            <a:r>
              <a:rPr lang="en-US" i="1" dirty="0" smtClean="0">
                <a:solidFill>
                  <a:srgbClr val="000000"/>
                </a:solidFill>
                <a:latin typeface="Times New Roman" pitchFamily="18" charset="0"/>
              </a:rPr>
              <a:t>message </a:t>
            </a:r>
            <a:r>
              <a:rPr lang="en-US" dirty="0" smtClean="0">
                <a:solidFill>
                  <a:srgbClr val="000000"/>
                </a:solidFill>
                <a:latin typeface="Times New Roman" pitchFamily="18" charset="0"/>
              </a:rPr>
              <a:t>to the car to perform a task—that is, to go faster. </a:t>
            </a:r>
          </a:p>
          <a:p>
            <a:pPr eaLnBrk="1" hangingPunct="1">
              <a:defRPr/>
            </a:pPr>
            <a:r>
              <a:rPr lang="en-US" dirty="0" smtClean="0">
                <a:solidFill>
                  <a:srgbClr val="000000"/>
                </a:solidFill>
                <a:latin typeface="Times New Roman" pitchFamily="18" charset="0"/>
              </a:rPr>
              <a:t>Similarly, you </a:t>
            </a:r>
            <a:r>
              <a:rPr lang="en-US" i="1" dirty="0" smtClean="0">
                <a:solidFill>
                  <a:srgbClr val="000000"/>
                </a:solidFill>
                <a:latin typeface="Times New Roman" pitchFamily="18" charset="0"/>
              </a:rPr>
              <a:t>send messages</a:t>
            </a:r>
            <a:r>
              <a:rPr lang="en-US" i="1" dirty="0" smtClean="0">
                <a:solidFill>
                  <a:srgbClr val="3380E6"/>
                </a:solidFill>
                <a:latin typeface="AGaramond Bold" pitchFamily="50" charset="0"/>
              </a:rPr>
              <a:t> </a:t>
            </a:r>
            <a:r>
              <a:rPr lang="en-US" i="1" dirty="0" smtClean="0">
                <a:solidFill>
                  <a:srgbClr val="000000"/>
                </a:solidFill>
                <a:latin typeface="Times New Roman" pitchFamily="18" charset="0"/>
              </a:rPr>
              <a:t>to an object. </a:t>
            </a:r>
          </a:p>
          <a:p>
            <a:pPr eaLnBrk="1" hangingPunct="1">
              <a:defRPr/>
            </a:pPr>
            <a:r>
              <a:rPr lang="en-US" dirty="0" smtClean="0">
                <a:solidFill>
                  <a:srgbClr val="000000"/>
                </a:solidFill>
                <a:latin typeface="Times New Roman" pitchFamily="18" charset="0"/>
              </a:rPr>
              <a:t>Each message is implemented as a </a:t>
            </a:r>
            <a:r>
              <a:rPr lang="en-US" dirty="0" smtClean="0">
                <a:solidFill>
                  <a:srgbClr val="0000FF"/>
                </a:solidFill>
                <a:latin typeface="Times New Roman" pitchFamily="18" charset="0"/>
              </a:rPr>
              <a:t>method call</a:t>
            </a:r>
            <a:r>
              <a:rPr lang="en-US" dirty="0" smtClean="0">
                <a:solidFill>
                  <a:srgbClr val="000000"/>
                </a:solidFill>
                <a:latin typeface="Times New Roman" pitchFamily="18" charset="0"/>
              </a:rPr>
              <a:t> that tells a method of the object to perform its task. </a:t>
            </a:r>
          </a:p>
        </p:txBody>
      </p:sp>
      <p:sp>
        <p:nvSpPr>
          <p:cNvPr id="5939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©1992-2014 by Pearson Education, Inc. All Rights Reserved.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1.6  Object Technology (Cont.)</a:t>
            </a:r>
          </a:p>
        </p:txBody>
      </p:sp>
      <p:sp>
        <p:nvSpPr>
          <p:cNvPr id="60419" name="Text Placeholder 2"/>
          <p:cNvSpPr>
            <a:spLocks noGrp="1"/>
          </p:cNvSpPr>
          <p:nvPr>
            <p:ph type="body" idx="1"/>
          </p:nvPr>
        </p:nvSpPr>
        <p:spPr/>
        <p:txBody>
          <a:bodyPr/>
          <a:lstStyle/>
          <a:p>
            <a:pPr marL="109537" indent="0" eaLnBrk="1" hangingPunct="1">
              <a:buFont typeface="Wingdings 3" pitchFamily="18" charset="2"/>
              <a:buNone/>
              <a:defRPr/>
            </a:pPr>
            <a:r>
              <a:rPr lang="en-US" b="1" i="1" dirty="0" smtClean="0">
                <a:solidFill>
                  <a:srgbClr val="000000"/>
                </a:solidFill>
                <a:latin typeface="Times New Roman" pitchFamily="18" charset="0"/>
              </a:rPr>
              <a:t>Attributes and Instance Variables</a:t>
            </a:r>
          </a:p>
          <a:p>
            <a:pPr eaLnBrk="1" hangingPunct="1">
              <a:defRPr/>
            </a:pPr>
            <a:r>
              <a:rPr lang="en-US" dirty="0" smtClean="0">
                <a:solidFill>
                  <a:srgbClr val="000000"/>
                </a:solidFill>
                <a:latin typeface="Times New Roman" pitchFamily="18" charset="0"/>
              </a:rPr>
              <a:t>A car has </a:t>
            </a:r>
            <a:r>
              <a:rPr lang="en-US" i="1" dirty="0" smtClean="0">
                <a:solidFill>
                  <a:srgbClr val="000000"/>
                </a:solidFill>
                <a:latin typeface="Times New Roman" pitchFamily="18" charset="0"/>
              </a:rPr>
              <a:t>attributes</a:t>
            </a:r>
          </a:p>
          <a:p>
            <a:pPr lvl="1" eaLnBrk="1" hangingPunct="1">
              <a:defRPr/>
            </a:pPr>
            <a:r>
              <a:rPr lang="en-US" dirty="0" smtClean="0">
                <a:solidFill>
                  <a:srgbClr val="000000"/>
                </a:solidFill>
                <a:latin typeface="Times New Roman" pitchFamily="18" charset="0"/>
              </a:rPr>
              <a:t>Its color, its number of doors, the amount of gas in its tank, its current speed and its record of total miles driven (i.e., its odometer reading). </a:t>
            </a:r>
          </a:p>
          <a:p>
            <a:pPr eaLnBrk="1" hangingPunct="1">
              <a:defRPr/>
            </a:pPr>
            <a:r>
              <a:rPr lang="en-US" dirty="0" smtClean="0">
                <a:solidFill>
                  <a:srgbClr val="000000"/>
                </a:solidFill>
                <a:latin typeface="Times New Roman" pitchFamily="18" charset="0"/>
              </a:rPr>
              <a:t>The car’s attributes are represented as part of its design in its engineering diagrams. </a:t>
            </a:r>
          </a:p>
          <a:p>
            <a:pPr eaLnBrk="1" hangingPunct="1">
              <a:defRPr/>
            </a:pPr>
            <a:r>
              <a:rPr lang="en-US" dirty="0" smtClean="0">
                <a:solidFill>
                  <a:srgbClr val="000000"/>
                </a:solidFill>
                <a:latin typeface="Times New Roman" pitchFamily="18" charset="0"/>
              </a:rPr>
              <a:t>Every car maintains its </a:t>
            </a:r>
            <a:r>
              <a:rPr lang="en-US" i="1" dirty="0" smtClean="0">
                <a:solidFill>
                  <a:srgbClr val="000000"/>
                </a:solidFill>
                <a:latin typeface="Times New Roman" pitchFamily="18" charset="0"/>
              </a:rPr>
              <a:t>own </a:t>
            </a:r>
            <a:r>
              <a:rPr lang="en-US" dirty="0" smtClean="0">
                <a:solidFill>
                  <a:srgbClr val="000000"/>
                </a:solidFill>
                <a:latin typeface="Times New Roman" pitchFamily="18" charset="0"/>
              </a:rPr>
              <a:t>attributes.</a:t>
            </a:r>
            <a:r>
              <a:rPr lang="en-US" i="1" dirty="0" smtClean="0">
                <a:solidFill>
                  <a:srgbClr val="000000"/>
                </a:solidFill>
                <a:latin typeface="Times New Roman" pitchFamily="18" charset="0"/>
              </a:rPr>
              <a:t> </a:t>
            </a:r>
          </a:p>
          <a:p>
            <a:pPr eaLnBrk="1" hangingPunct="1">
              <a:defRPr/>
            </a:pPr>
            <a:r>
              <a:rPr lang="en-US" dirty="0" smtClean="0">
                <a:solidFill>
                  <a:srgbClr val="000000"/>
                </a:solidFill>
                <a:latin typeface="Times New Roman" pitchFamily="18" charset="0"/>
              </a:rPr>
              <a:t>Each car knows how much gas is in its own gas tank, but </a:t>
            </a:r>
            <a:r>
              <a:rPr lang="en-US" i="1" dirty="0" smtClean="0">
                <a:solidFill>
                  <a:srgbClr val="000000"/>
                </a:solidFill>
                <a:latin typeface="Times New Roman" pitchFamily="18" charset="0"/>
              </a:rPr>
              <a:t>not </a:t>
            </a:r>
            <a:r>
              <a:rPr lang="en-US" dirty="0" smtClean="0">
                <a:solidFill>
                  <a:srgbClr val="000000"/>
                </a:solidFill>
                <a:latin typeface="Times New Roman" pitchFamily="18" charset="0"/>
              </a:rPr>
              <a:t>how much is in the tanks of </a:t>
            </a:r>
            <a:r>
              <a:rPr lang="en-US" i="1" dirty="0" smtClean="0">
                <a:solidFill>
                  <a:srgbClr val="000000"/>
                </a:solidFill>
                <a:latin typeface="Times New Roman" pitchFamily="18" charset="0"/>
              </a:rPr>
              <a:t>other</a:t>
            </a:r>
            <a:r>
              <a:rPr lang="en-US" dirty="0" smtClean="0">
                <a:solidFill>
                  <a:srgbClr val="000000"/>
                </a:solidFill>
                <a:latin typeface="Times New Roman" pitchFamily="18" charset="0"/>
              </a:rPr>
              <a:t> cars. </a:t>
            </a:r>
          </a:p>
        </p:txBody>
      </p:sp>
      <p:sp>
        <p:nvSpPr>
          <p:cNvPr id="60420"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©1992-2014 by Pearson Education, Inc. All Rights Reserved.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1.6  Object Technology (Cont.)</a:t>
            </a:r>
          </a:p>
        </p:txBody>
      </p:sp>
      <p:sp>
        <p:nvSpPr>
          <p:cNvPr id="52227" name="Text Placeholder 2"/>
          <p:cNvSpPr>
            <a:spLocks noGrp="1"/>
          </p:cNvSpPr>
          <p:nvPr>
            <p:ph type="body" idx="1"/>
          </p:nvPr>
        </p:nvSpPr>
        <p:spPr/>
        <p:txBody>
          <a:bodyPr/>
          <a:lstStyle/>
          <a:p>
            <a:pPr eaLnBrk="1" hangingPunct="1"/>
            <a:r>
              <a:rPr lang="en-US" altLang="en-US" smtClean="0">
                <a:solidFill>
                  <a:srgbClr val="000000"/>
                </a:solidFill>
                <a:latin typeface="Times New Roman" pitchFamily="18" charset="0"/>
              </a:rPr>
              <a:t>An object has attributes that it carries along as it’s used in a program. </a:t>
            </a:r>
          </a:p>
          <a:p>
            <a:pPr eaLnBrk="1" hangingPunct="1"/>
            <a:r>
              <a:rPr lang="en-US" altLang="en-US" smtClean="0">
                <a:solidFill>
                  <a:srgbClr val="000000"/>
                </a:solidFill>
                <a:latin typeface="Times New Roman" pitchFamily="18" charset="0"/>
              </a:rPr>
              <a:t>Specified as part of the object’s class. </a:t>
            </a:r>
          </a:p>
          <a:p>
            <a:pPr eaLnBrk="1" hangingPunct="1"/>
            <a:r>
              <a:rPr lang="en-US" altLang="en-US" smtClean="0">
                <a:solidFill>
                  <a:srgbClr val="000000"/>
                </a:solidFill>
                <a:latin typeface="Times New Roman" pitchFamily="18" charset="0"/>
              </a:rPr>
              <a:t>A bank account object has a </a:t>
            </a:r>
            <a:r>
              <a:rPr lang="en-US" altLang="en-US" i="1" smtClean="0">
                <a:solidFill>
                  <a:srgbClr val="000000"/>
                </a:solidFill>
                <a:latin typeface="Times New Roman" pitchFamily="18" charset="0"/>
              </a:rPr>
              <a:t>balance attribute </a:t>
            </a:r>
            <a:r>
              <a:rPr lang="en-US" altLang="en-US" smtClean="0">
                <a:solidFill>
                  <a:srgbClr val="000000"/>
                </a:solidFill>
                <a:latin typeface="Times New Roman" pitchFamily="18" charset="0"/>
              </a:rPr>
              <a:t>that represents the amount of money in the account. </a:t>
            </a:r>
          </a:p>
          <a:p>
            <a:pPr eaLnBrk="1" hangingPunct="1"/>
            <a:r>
              <a:rPr lang="en-US" altLang="en-US" smtClean="0">
                <a:solidFill>
                  <a:srgbClr val="000000"/>
                </a:solidFill>
                <a:latin typeface="Times New Roman" pitchFamily="18" charset="0"/>
              </a:rPr>
              <a:t>Each bank account object knows the balance in the account it represents, but </a:t>
            </a:r>
            <a:r>
              <a:rPr lang="en-US" altLang="en-US" i="1" smtClean="0">
                <a:solidFill>
                  <a:srgbClr val="000000"/>
                </a:solidFill>
                <a:latin typeface="Times New Roman" pitchFamily="18" charset="0"/>
              </a:rPr>
              <a:t>not </a:t>
            </a:r>
            <a:r>
              <a:rPr lang="en-US" altLang="en-US" smtClean="0">
                <a:solidFill>
                  <a:srgbClr val="000000"/>
                </a:solidFill>
                <a:latin typeface="Times New Roman" pitchFamily="18" charset="0"/>
              </a:rPr>
              <a:t>the balances of the </a:t>
            </a:r>
            <a:r>
              <a:rPr lang="en-US" altLang="en-US" i="1" smtClean="0">
                <a:solidFill>
                  <a:srgbClr val="000000"/>
                </a:solidFill>
                <a:latin typeface="Times New Roman" pitchFamily="18" charset="0"/>
              </a:rPr>
              <a:t>other </a:t>
            </a:r>
            <a:r>
              <a:rPr lang="en-US" altLang="en-US" smtClean="0">
                <a:solidFill>
                  <a:srgbClr val="000000"/>
                </a:solidFill>
                <a:latin typeface="Times New Roman" pitchFamily="18" charset="0"/>
              </a:rPr>
              <a:t>accounts in the bank. </a:t>
            </a:r>
          </a:p>
          <a:p>
            <a:pPr eaLnBrk="1" hangingPunct="1"/>
            <a:r>
              <a:rPr lang="en-US" altLang="en-US" smtClean="0">
                <a:solidFill>
                  <a:srgbClr val="000000"/>
                </a:solidFill>
                <a:latin typeface="Times New Roman" pitchFamily="18" charset="0"/>
              </a:rPr>
              <a:t>Attributes are specified by the class’s </a:t>
            </a:r>
            <a:r>
              <a:rPr lang="en-US" altLang="en-US" smtClean="0">
                <a:solidFill>
                  <a:srgbClr val="0000FF"/>
                </a:solidFill>
                <a:latin typeface="Times New Roman" pitchFamily="18" charset="0"/>
              </a:rPr>
              <a:t>instance variables</a:t>
            </a:r>
            <a:r>
              <a:rPr lang="en-US" altLang="en-US" smtClean="0">
                <a:solidFill>
                  <a:srgbClr val="000000"/>
                </a:solidFill>
                <a:latin typeface="Times New Roman" pitchFamily="18" charset="0"/>
              </a:rPr>
              <a:t>.</a:t>
            </a:r>
          </a:p>
        </p:txBody>
      </p:sp>
      <p:sp>
        <p:nvSpPr>
          <p:cNvPr id="61444"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©1992-2014 by Pearson Education, Inc. All Rights Reserved.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1.6  Object Technology (Cont.)</a:t>
            </a:r>
          </a:p>
        </p:txBody>
      </p:sp>
      <p:sp>
        <p:nvSpPr>
          <p:cNvPr id="62467" name="Text Placeholder 2"/>
          <p:cNvSpPr>
            <a:spLocks noGrp="1"/>
          </p:cNvSpPr>
          <p:nvPr>
            <p:ph type="body" idx="1"/>
          </p:nvPr>
        </p:nvSpPr>
        <p:spPr/>
        <p:txBody>
          <a:bodyPr/>
          <a:lstStyle/>
          <a:p>
            <a:pPr marL="109537" indent="0" eaLnBrk="1" hangingPunct="1">
              <a:buFont typeface="Wingdings 3" pitchFamily="18" charset="2"/>
              <a:buNone/>
              <a:defRPr/>
            </a:pPr>
            <a:r>
              <a:rPr lang="en-US" b="1" i="1" dirty="0" smtClean="0">
                <a:solidFill>
                  <a:srgbClr val="000000"/>
                </a:solidFill>
                <a:latin typeface="Times New Roman" pitchFamily="18" charset="0"/>
              </a:rPr>
              <a:t>Encapsulation</a:t>
            </a:r>
          </a:p>
          <a:p>
            <a:pPr eaLnBrk="1" hangingPunct="1">
              <a:defRPr/>
            </a:pPr>
            <a:r>
              <a:rPr lang="en-US" dirty="0" smtClean="0">
                <a:solidFill>
                  <a:srgbClr val="000000"/>
                </a:solidFill>
                <a:latin typeface="Times New Roman" pitchFamily="18" charset="0"/>
              </a:rPr>
              <a:t>Classes </a:t>
            </a:r>
            <a:r>
              <a:rPr lang="en-US" dirty="0" smtClean="0">
                <a:solidFill>
                  <a:srgbClr val="0000FF"/>
                </a:solidFill>
                <a:latin typeface="Times New Roman" pitchFamily="18" charset="0"/>
              </a:rPr>
              <a:t>encapsulate</a:t>
            </a:r>
            <a:r>
              <a:rPr lang="en-US" dirty="0" smtClean="0">
                <a:solidFill>
                  <a:srgbClr val="000000"/>
                </a:solidFill>
                <a:latin typeface="Times New Roman" pitchFamily="18" charset="0"/>
              </a:rPr>
              <a:t> (i.e., wrap) attributes and methods into objects—an object’s attributes and operations are intimately related. </a:t>
            </a:r>
          </a:p>
          <a:p>
            <a:pPr eaLnBrk="1" hangingPunct="1">
              <a:defRPr/>
            </a:pPr>
            <a:r>
              <a:rPr lang="en-US" dirty="0" smtClean="0">
                <a:solidFill>
                  <a:srgbClr val="000000"/>
                </a:solidFill>
                <a:latin typeface="Times New Roman" pitchFamily="18" charset="0"/>
              </a:rPr>
              <a:t>Objects may communicate with one another, but they’re normally not allowed to know how other objects are implemented—implementation details are</a:t>
            </a:r>
            <a:r>
              <a:rPr lang="en-US" i="1" dirty="0" smtClean="0">
                <a:solidFill>
                  <a:srgbClr val="000000"/>
                </a:solidFill>
                <a:latin typeface="Times New Roman" pitchFamily="18" charset="0"/>
              </a:rPr>
              <a:t> hidden </a:t>
            </a:r>
            <a:r>
              <a:rPr lang="en-US" dirty="0" smtClean="0">
                <a:solidFill>
                  <a:srgbClr val="000000"/>
                </a:solidFill>
                <a:latin typeface="Times New Roman" pitchFamily="18" charset="0"/>
              </a:rPr>
              <a:t>within the objects themselves. </a:t>
            </a:r>
          </a:p>
          <a:p>
            <a:pPr eaLnBrk="1" hangingPunct="1">
              <a:defRPr/>
            </a:pPr>
            <a:r>
              <a:rPr lang="en-US" dirty="0" smtClean="0">
                <a:solidFill>
                  <a:srgbClr val="0000FF"/>
                </a:solidFill>
                <a:latin typeface="Times New Roman" pitchFamily="18" charset="0"/>
              </a:rPr>
              <a:t>Information hiding</a:t>
            </a:r>
            <a:r>
              <a:rPr lang="en-US" dirty="0" smtClean="0">
                <a:solidFill>
                  <a:srgbClr val="000000"/>
                </a:solidFill>
                <a:latin typeface="Times New Roman" pitchFamily="18" charset="0"/>
              </a:rPr>
              <a:t> is crucial to good software engineering. </a:t>
            </a:r>
          </a:p>
        </p:txBody>
      </p:sp>
      <p:sp>
        <p:nvSpPr>
          <p:cNvPr id="6246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©1992-2014 by Pearson Education, Inc. All Rights Reserved.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1.6  Object Technology (Cont.)</a:t>
            </a:r>
          </a:p>
        </p:txBody>
      </p:sp>
      <p:sp>
        <p:nvSpPr>
          <p:cNvPr id="63491" name="Text Placeholder 2"/>
          <p:cNvSpPr>
            <a:spLocks noGrp="1"/>
          </p:cNvSpPr>
          <p:nvPr>
            <p:ph type="body" idx="1"/>
          </p:nvPr>
        </p:nvSpPr>
        <p:spPr/>
        <p:txBody>
          <a:bodyPr/>
          <a:lstStyle/>
          <a:p>
            <a:pPr marL="109537" indent="0" eaLnBrk="1" hangingPunct="1">
              <a:buFont typeface="Wingdings 3" pitchFamily="18" charset="2"/>
              <a:buNone/>
              <a:defRPr/>
            </a:pPr>
            <a:r>
              <a:rPr lang="en-US" b="1" i="1" dirty="0" smtClean="0">
                <a:solidFill>
                  <a:srgbClr val="000000"/>
                </a:solidFill>
                <a:latin typeface="Times New Roman" pitchFamily="18" charset="0"/>
              </a:rPr>
              <a:t>Inheritance</a:t>
            </a:r>
          </a:p>
          <a:p>
            <a:pPr eaLnBrk="1" hangingPunct="1">
              <a:defRPr/>
            </a:pPr>
            <a:r>
              <a:rPr lang="en-US" dirty="0" smtClean="0">
                <a:solidFill>
                  <a:srgbClr val="000000"/>
                </a:solidFill>
                <a:latin typeface="Times New Roman" pitchFamily="18" charset="0"/>
              </a:rPr>
              <a:t>A new class of objects can be created quickly and conveniently by </a:t>
            </a:r>
            <a:r>
              <a:rPr lang="en-US" dirty="0" smtClean="0">
                <a:solidFill>
                  <a:srgbClr val="0000FF"/>
                </a:solidFill>
                <a:latin typeface="Times New Roman" pitchFamily="18" charset="0"/>
              </a:rPr>
              <a:t>inheritance</a:t>
            </a:r>
            <a:r>
              <a:rPr lang="en-US" dirty="0" smtClean="0">
                <a:solidFill>
                  <a:srgbClr val="000000"/>
                </a:solidFill>
                <a:latin typeface="Times New Roman" pitchFamily="18" charset="0"/>
              </a:rPr>
              <a:t>—the new class absorbs the characteristics of an existing class, possibly customizing them and adding unique characteristics of its own. </a:t>
            </a:r>
          </a:p>
          <a:p>
            <a:pPr eaLnBrk="1" hangingPunct="1">
              <a:defRPr/>
            </a:pPr>
            <a:r>
              <a:rPr lang="en-US" dirty="0" smtClean="0">
                <a:solidFill>
                  <a:srgbClr val="000000"/>
                </a:solidFill>
                <a:latin typeface="Times New Roman" pitchFamily="18" charset="0"/>
              </a:rPr>
              <a:t>In our car analogy, an object of class “convertible” certainly </a:t>
            </a:r>
            <a:r>
              <a:rPr lang="en-US" i="1" dirty="0" smtClean="0">
                <a:solidFill>
                  <a:srgbClr val="000000"/>
                </a:solidFill>
                <a:latin typeface="Times New Roman" pitchFamily="18" charset="0"/>
              </a:rPr>
              <a:t>is an </a:t>
            </a:r>
            <a:r>
              <a:rPr lang="en-US" dirty="0" smtClean="0">
                <a:solidFill>
                  <a:srgbClr val="000000"/>
                </a:solidFill>
                <a:latin typeface="Times New Roman" pitchFamily="18" charset="0"/>
              </a:rPr>
              <a:t>object of the more </a:t>
            </a:r>
            <a:r>
              <a:rPr lang="en-US" i="1" dirty="0" smtClean="0">
                <a:solidFill>
                  <a:srgbClr val="000000"/>
                </a:solidFill>
                <a:latin typeface="Times New Roman" pitchFamily="18" charset="0"/>
              </a:rPr>
              <a:t>general </a:t>
            </a:r>
            <a:r>
              <a:rPr lang="en-US" dirty="0" smtClean="0">
                <a:solidFill>
                  <a:srgbClr val="000000"/>
                </a:solidFill>
                <a:latin typeface="Times New Roman" pitchFamily="18" charset="0"/>
              </a:rPr>
              <a:t>class “automobile,” but more </a:t>
            </a:r>
            <a:r>
              <a:rPr lang="en-US" i="1" dirty="0" smtClean="0">
                <a:solidFill>
                  <a:srgbClr val="000000"/>
                </a:solidFill>
                <a:latin typeface="Times New Roman" pitchFamily="18" charset="0"/>
              </a:rPr>
              <a:t>specifically</a:t>
            </a:r>
            <a:r>
              <a:rPr lang="en-US" dirty="0" smtClean="0">
                <a:solidFill>
                  <a:srgbClr val="000000"/>
                </a:solidFill>
                <a:latin typeface="Times New Roman" pitchFamily="18" charset="0"/>
              </a:rPr>
              <a:t>, the roof can be raised or lowered. </a:t>
            </a:r>
          </a:p>
        </p:txBody>
      </p:sp>
      <p:sp>
        <p:nvSpPr>
          <p:cNvPr id="63492"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©1992-2014 by Pearson Education, Inc. All Rights Reserved.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1.6  Object Technology (Cont.)</a:t>
            </a:r>
          </a:p>
        </p:txBody>
      </p:sp>
      <p:sp>
        <p:nvSpPr>
          <p:cNvPr id="64515" name="Text Placeholder 2"/>
          <p:cNvSpPr>
            <a:spLocks noGrp="1"/>
          </p:cNvSpPr>
          <p:nvPr>
            <p:ph type="body" idx="1"/>
          </p:nvPr>
        </p:nvSpPr>
        <p:spPr/>
        <p:txBody>
          <a:bodyPr/>
          <a:lstStyle/>
          <a:p>
            <a:pPr marL="109537" indent="0" eaLnBrk="1" hangingPunct="1">
              <a:buFont typeface="Wingdings 3" pitchFamily="18" charset="2"/>
              <a:buNone/>
              <a:defRPr/>
            </a:pPr>
            <a:r>
              <a:rPr lang="en-US" b="1" i="1" dirty="0" smtClean="0">
                <a:solidFill>
                  <a:srgbClr val="000000"/>
                </a:solidFill>
                <a:latin typeface="Times New Roman" pitchFamily="18" charset="0"/>
              </a:rPr>
              <a:t>Object-Oriented Analysis and Design (OOAD)</a:t>
            </a:r>
          </a:p>
          <a:p>
            <a:pPr eaLnBrk="1" hangingPunct="1">
              <a:defRPr/>
            </a:pPr>
            <a:r>
              <a:rPr lang="en-US" sz="2400" dirty="0">
                <a:solidFill>
                  <a:srgbClr val="000000"/>
                </a:solidFill>
                <a:latin typeface="Times New Roman" pitchFamily="18" charset="0"/>
              </a:rPr>
              <a:t>To create the best solutions, you </a:t>
            </a:r>
            <a:r>
              <a:rPr lang="en-US" sz="2400" dirty="0" smtClean="0">
                <a:solidFill>
                  <a:srgbClr val="000000"/>
                </a:solidFill>
                <a:latin typeface="Times New Roman" pitchFamily="18" charset="0"/>
              </a:rPr>
              <a:t>should follow a detailed </a:t>
            </a:r>
            <a:r>
              <a:rPr lang="en-US" sz="2400" dirty="0" smtClean="0">
                <a:solidFill>
                  <a:srgbClr val="0000FF"/>
                </a:solidFill>
                <a:latin typeface="Times New Roman" pitchFamily="18" charset="0"/>
              </a:rPr>
              <a:t>analysis</a:t>
            </a:r>
            <a:r>
              <a:rPr lang="en-US" sz="2400" dirty="0" smtClean="0">
                <a:solidFill>
                  <a:srgbClr val="000000"/>
                </a:solidFill>
                <a:latin typeface="Times New Roman" pitchFamily="18" charset="0"/>
              </a:rPr>
              <a:t> process for determining your project’s </a:t>
            </a:r>
            <a:r>
              <a:rPr lang="en-US" sz="2400" dirty="0" smtClean="0">
                <a:solidFill>
                  <a:srgbClr val="0000FF"/>
                </a:solidFill>
                <a:latin typeface="Times New Roman" pitchFamily="18" charset="0"/>
              </a:rPr>
              <a:t>requirements</a:t>
            </a:r>
            <a:r>
              <a:rPr lang="en-US" sz="2400" dirty="0" smtClean="0">
                <a:solidFill>
                  <a:srgbClr val="000000"/>
                </a:solidFill>
                <a:latin typeface="Times New Roman" pitchFamily="18" charset="0"/>
              </a:rPr>
              <a:t> (i.e., defining </a:t>
            </a:r>
            <a:r>
              <a:rPr lang="en-US" sz="2400" i="1" dirty="0" smtClean="0">
                <a:solidFill>
                  <a:srgbClr val="000000"/>
                </a:solidFill>
                <a:latin typeface="Times New Roman" pitchFamily="18" charset="0"/>
              </a:rPr>
              <a:t>what </a:t>
            </a:r>
            <a:r>
              <a:rPr lang="en-US" sz="2400" dirty="0" smtClean="0">
                <a:solidFill>
                  <a:srgbClr val="000000"/>
                </a:solidFill>
                <a:latin typeface="Times New Roman" pitchFamily="18" charset="0"/>
              </a:rPr>
              <a:t>the system is supposed to do)</a:t>
            </a:r>
          </a:p>
          <a:p>
            <a:pPr eaLnBrk="1" hangingPunct="1">
              <a:defRPr/>
            </a:pPr>
            <a:r>
              <a:rPr lang="en-US" sz="2400" dirty="0" smtClean="0">
                <a:solidFill>
                  <a:srgbClr val="000000"/>
                </a:solidFill>
                <a:latin typeface="Times New Roman" pitchFamily="18" charset="0"/>
              </a:rPr>
              <a:t>Develop a </a:t>
            </a:r>
            <a:r>
              <a:rPr lang="en-US" sz="2400" dirty="0" smtClean="0">
                <a:solidFill>
                  <a:srgbClr val="0000FF"/>
                </a:solidFill>
                <a:latin typeface="Times New Roman" pitchFamily="18" charset="0"/>
              </a:rPr>
              <a:t>design</a:t>
            </a:r>
            <a:r>
              <a:rPr lang="en-US" sz="2400" dirty="0" smtClean="0">
                <a:solidFill>
                  <a:srgbClr val="000000"/>
                </a:solidFill>
                <a:latin typeface="Times New Roman" pitchFamily="18" charset="0"/>
              </a:rPr>
              <a:t> that satisfies them (i.e., deciding </a:t>
            </a:r>
            <a:r>
              <a:rPr lang="en-US" sz="2400" i="1" dirty="0" smtClean="0">
                <a:solidFill>
                  <a:srgbClr val="000000"/>
                </a:solidFill>
                <a:latin typeface="Times New Roman" pitchFamily="18" charset="0"/>
              </a:rPr>
              <a:t>how </a:t>
            </a:r>
            <a:r>
              <a:rPr lang="en-US" sz="2400" dirty="0" smtClean="0">
                <a:solidFill>
                  <a:srgbClr val="000000"/>
                </a:solidFill>
                <a:latin typeface="Times New Roman" pitchFamily="18" charset="0"/>
              </a:rPr>
              <a:t>the system should do it). </a:t>
            </a:r>
          </a:p>
          <a:p>
            <a:pPr eaLnBrk="1" hangingPunct="1">
              <a:defRPr/>
            </a:pPr>
            <a:r>
              <a:rPr lang="en-US" sz="2400" dirty="0" smtClean="0">
                <a:solidFill>
                  <a:srgbClr val="000000"/>
                </a:solidFill>
                <a:latin typeface="Times New Roman" pitchFamily="18" charset="0"/>
              </a:rPr>
              <a:t>Carefully review the design (and have your design reviewed by other software professionals) before writing any code. </a:t>
            </a:r>
          </a:p>
        </p:txBody>
      </p:sp>
      <p:sp>
        <p:nvSpPr>
          <p:cNvPr id="6451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©1992-2014 by Pearson Education, Inc. All Rights Reserved.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1.6  Object Technology (Cont.)</a:t>
            </a:r>
          </a:p>
        </p:txBody>
      </p:sp>
      <p:sp>
        <p:nvSpPr>
          <p:cNvPr id="56323" name="Text Placeholder 2"/>
          <p:cNvSpPr>
            <a:spLocks noGrp="1"/>
          </p:cNvSpPr>
          <p:nvPr>
            <p:ph type="body" idx="1"/>
          </p:nvPr>
        </p:nvSpPr>
        <p:spPr/>
        <p:txBody>
          <a:bodyPr/>
          <a:lstStyle/>
          <a:p>
            <a:pPr eaLnBrk="1" hangingPunct="1"/>
            <a:r>
              <a:rPr lang="en-US" altLang="en-US" smtClean="0">
                <a:solidFill>
                  <a:srgbClr val="000000"/>
                </a:solidFill>
                <a:latin typeface="Times New Roman" pitchFamily="18" charset="0"/>
              </a:rPr>
              <a:t>If this process involves analyzing and designing your system from an object-oriented point of view, it’s called an </a:t>
            </a:r>
            <a:r>
              <a:rPr lang="en-US" altLang="en-US" smtClean="0">
                <a:solidFill>
                  <a:srgbClr val="0000FF"/>
                </a:solidFill>
                <a:latin typeface="Times New Roman" pitchFamily="18" charset="0"/>
              </a:rPr>
              <a:t>object-oriented analysis and design (OOAD) process</a:t>
            </a:r>
            <a:r>
              <a:rPr lang="en-US" altLang="en-US" smtClean="0">
                <a:solidFill>
                  <a:srgbClr val="000000"/>
                </a:solidFill>
                <a:latin typeface="Times New Roman" pitchFamily="18" charset="0"/>
              </a:rPr>
              <a:t>. </a:t>
            </a:r>
          </a:p>
          <a:p>
            <a:pPr eaLnBrk="1" hangingPunct="1"/>
            <a:r>
              <a:rPr lang="en-US" altLang="en-US" smtClean="0">
                <a:solidFill>
                  <a:srgbClr val="000000"/>
                </a:solidFill>
                <a:latin typeface="Times New Roman" pitchFamily="18" charset="0"/>
              </a:rPr>
              <a:t>Languages like C# are object oriented. </a:t>
            </a:r>
          </a:p>
          <a:p>
            <a:pPr eaLnBrk="1" hangingPunct="1"/>
            <a:r>
              <a:rPr lang="en-US" altLang="en-US" smtClean="0">
                <a:solidFill>
                  <a:srgbClr val="0000FF"/>
                </a:solidFill>
                <a:latin typeface="Times New Roman" pitchFamily="18" charset="0"/>
              </a:rPr>
              <a:t>Object-oriented programming (OOP)</a:t>
            </a:r>
            <a:r>
              <a:rPr lang="en-US" altLang="en-US" smtClean="0">
                <a:solidFill>
                  <a:srgbClr val="000000"/>
                </a:solidFill>
                <a:latin typeface="Times New Roman" pitchFamily="18" charset="0"/>
              </a:rPr>
              <a:t> allows you to implement an object-oriented design as a working system. </a:t>
            </a:r>
          </a:p>
        </p:txBody>
      </p:sp>
      <p:sp>
        <p:nvSpPr>
          <p:cNvPr id="65540"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©1992-2014 by Pearson Education, Inc. All Rights Reserved.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1.6  Object Technology (Cont.)</a:t>
            </a:r>
          </a:p>
        </p:txBody>
      </p:sp>
      <p:sp>
        <p:nvSpPr>
          <p:cNvPr id="66563" name="Text Placeholder 2"/>
          <p:cNvSpPr>
            <a:spLocks noGrp="1"/>
          </p:cNvSpPr>
          <p:nvPr>
            <p:ph type="body" idx="1"/>
          </p:nvPr>
        </p:nvSpPr>
        <p:spPr/>
        <p:txBody>
          <a:bodyPr/>
          <a:lstStyle/>
          <a:p>
            <a:pPr marL="109537" indent="0" eaLnBrk="1" hangingPunct="1">
              <a:buFont typeface="Wingdings 3" pitchFamily="18" charset="2"/>
              <a:buNone/>
              <a:defRPr/>
            </a:pPr>
            <a:r>
              <a:rPr lang="en-US" b="1" i="1" dirty="0" smtClean="0">
                <a:solidFill>
                  <a:srgbClr val="000000"/>
                </a:solidFill>
                <a:latin typeface="Times New Roman" pitchFamily="18" charset="0"/>
              </a:rPr>
              <a:t>The UML (Unified Modeling Language)</a:t>
            </a:r>
          </a:p>
          <a:p>
            <a:pPr eaLnBrk="1" hangingPunct="1">
              <a:defRPr/>
            </a:pPr>
            <a:r>
              <a:rPr lang="en-US" dirty="0" smtClean="0">
                <a:solidFill>
                  <a:srgbClr val="000000"/>
                </a:solidFill>
                <a:latin typeface="Times New Roman" pitchFamily="18" charset="0"/>
              </a:rPr>
              <a:t>The Unified Modeling Language (UML) is now the most widely used graphical scheme for modeling object-oriented systems. </a:t>
            </a:r>
          </a:p>
        </p:txBody>
      </p:sp>
      <p:sp>
        <p:nvSpPr>
          <p:cNvPr id="66564"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©1992-2014 by Pearson Education, Inc. All Rights Reserved.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1.8  C#</a:t>
            </a:r>
          </a:p>
        </p:txBody>
      </p:sp>
      <p:sp>
        <p:nvSpPr>
          <p:cNvPr id="65539" name="Text Placeholder 2"/>
          <p:cNvSpPr>
            <a:spLocks noGrp="1"/>
          </p:cNvSpPr>
          <p:nvPr>
            <p:ph type="body" idx="1"/>
          </p:nvPr>
        </p:nvSpPr>
        <p:spPr/>
        <p:txBody>
          <a:bodyPr/>
          <a:lstStyle/>
          <a:p>
            <a:pPr eaLnBrk="1" hangingPunct="1">
              <a:lnSpc>
                <a:spcPct val="90000"/>
              </a:lnSpc>
            </a:pPr>
            <a:r>
              <a:rPr lang="en-US" altLang="en-US" sz="2500" smtClean="0">
                <a:solidFill>
                  <a:srgbClr val="000000"/>
                </a:solidFill>
                <a:latin typeface="Times New Roman" pitchFamily="18" charset="0"/>
              </a:rPr>
              <a:t>In 2000, Microsoft announced the </a:t>
            </a:r>
            <a:r>
              <a:rPr lang="en-US" altLang="en-US" sz="2500" smtClean="0">
                <a:solidFill>
                  <a:srgbClr val="0000FF"/>
                </a:solidFill>
                <a:latin typeface="Times New Roman" pitchFamily="18" charset="0"/>
              </a:rPr>
              <a:t>C#</a:t>
            </a:r>
            <a:r>
              <a:rPr lang="en-US" altLang="en-US" sz="2500" smtClean="0">
                <a:solidFill>
                  <a:srgbClr val="000000"/>
                </a:solidFill>
                <a:latin typeface="Times New Roman" pitchFamily="18" charset="0"/>
              </a:rPr>
              <a:t> programming language. </a:t>
            </a:r>
          </a:p>
          <a:p>
            <a:pPr eaLnBrk="1" hangingPunct="1">
              <a:lnSpc>
                <a:spcPct val="90000"/>
              </a:lnSpc>
            </a:pPr>
            <a:r>
              <a:rPr lang="en-US" altLang="en-US" sz="2500" smtClean="0">
                <a:solidFill>
                  <a:srgbClr val="000000"/>
                </a:solidFill>
                <a:latin typeface="Times New Roman" pitchFamily="18" charset="0"/>
              </a:rPr>
              <a:t>C# has roots in C, C++ and Java. </a:t>
            </a:r>
          </a:p>
          <a:p>
            <a:pPr eaLnBrk="1" hangingPunct="1">
              <a:lnSpc>
                <a:spcPct val="90000"/>
              </a:lnSpc>
            </a:pPr>
            <a:r>
              <a:rPr lang="en-US" altLang="en-US" sz="2500" smtClean="0">
                <a:solidFill>
                  <a:srgbClr val="000000"/>
                </a:solidFill>
                <a:latin typeface="Times New Roman" pitchFamily="18" charset="0"/>
              </a:rPr>
              <a:t>C# has similar capabilities to Java and is appropriate for the most demanding app-development tasks, especially for building today’s large-scale enterprise apps, and web-based, mobile and “cloud”-based apps.</a:t>
            </a:r>
          </a:p>
        </p:txBody>
      </p:sp>
      <p:sp>
        <p:nvSpPr>
          <p:cNvPr id="3686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©1992-2014 by Pearson Education, Inc. All Rights Reserved.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1.6  Object Technology</a:t>
            </a:r>
          </a:p>
        </p:txBody>
      </p:sp>
      <p:sp>
        <p:nvSpPr>
          <p:cNvPr id="40963" name="Text Placeholder 2"/>
          <p:cNvSpPr>
            <a:spLocks noGrp="1"/>
          </p:cNvSpPr>
          <p:nvPr>
            <p:ph type="body" idx="1"/>
          </p:nvPr>
        </p:nvSpPr>
        <p:spPr/>
        <p:txBody>
          <a:bodyPr/>
          <a:lstStyle/>
          <a:p>
            <a:pPr eaLnBrk="1" hangingPunct="1">
              <a:lnSpc>
                <a:spcPct val="80000"/>
              </a:lnSpc>
            </a:pPr>
            <a:r>
              <a:rPr lang="en-US" altLang="en-US" sz="2500" smtClean="0">
                <a:solidFill>
                  <a:srgbClr val="0000FF"/>
                </a:solidFill>
                <a:latin typeface="Times New Roman" pitchFamily="18" charset="0"/>
              </a:rPr>
              <a:t>Objects</a:t>
            </a:r>
            <a:r>
              <a:rPr lang="en-US" altLang="en-US" sz="2500" smtClean="0">
                <a:solidFill>
                  <a:srgbClr val="000000"/>
                </a:solidFill>
                <a:latin typeface="Times New Roman" pitchFamily="18" charset="0"/>
              </a:rPr>
              <a:t>, or more precisely the </a:t>
            </a:r>
            <a:r>
              <a:rPr lang="en-US" altLang="en-US" sz="2500" i="1" smtClean="0">
                <a:solidFill>
                  <a:srgbClr val="000000"/>
                </a:solidFill>
                <a:latin typeface="Times New Roman" pitchFamily="18" charset="0"/>
              </a:rPr>
              <a:t>classes</a:t>
            </a:r>
            <a:r>
              <a:rPr lang="en-US" altLang="en-US" sz="2500" smtClean="0">
                <a:solidFill>
                  <a:srgbClr val="000000"/>
                </a:solidFill>
                <a:latin typeface="Times New Roman" pitchFamily="18" charset="0"/>
              </a:rPr>
              <a:t> objects come from, are essentially </a:t>
            </a:r>
            <a:r>
              <a:rPr lang="en-US" altLang="en-US" sz="2500" i="1" smtClean="0">
                <a:solidFill>
                  <a:srgbClr val="000000"/>
                </a:solidFill>
                <a:latin typeface="Times New Roman" pitchFamily="18" charset="0"/>
              </a:rPr>
              <a:t>reusable</a:t>
            </a:r>
            <a:r>
              <a:rPr lang="en-US" altLang="en-US" sz="2500" smtClean="0">
                <a:solidFill>
                  <a:srgbClr val="000000"/>
                </a:solidFill>
                <a:latin typeface="Times New Roman" pitchFamily="18" charset="0"/>
              </a:rPr>
              <a:t> software components. </a:t>
            </a:r>
          </a:p>
          <a:p>
            <a:pPr lvl="1" eaLnBrk="1" hangingPunct="1">
              <a:lnSpc>
                <a:spcPct val="80000"/>
              </a:lnSpc>
            </a:pPr>
            <a:r>
              <a:rPr lang="en-US" altLang="en-US" sz="2100" smtClean="0">
                <a:solidFill>
                  <a:srgbClr val="000000"/>
                </a:solidFill>
                <a:latin typeface="Times New Roman" pitchFamily="18" charset="0"/>
              </a:rPr>
              <a:t>There are date objects, time objects, audio objects, video objects, automobile objects, people objects, etc. </a:t>
            </a:r>
          </a:p>
          <a:p>
            <a:pPr lvl="1" eaLnBrk="1" hangingPunct="1">
              <a:lnSpc>
                <a:spcPct val="80000"/>
              </a:lnSpc>
            </a:pPr>
            <a:r>
              <a:rPr lang="en-US" altLang="en-US" sz="2100" smtClean="0">
                <a:solidFill>
                  <a:srgbClr val="000000"/>
                </a:solidFill>
                <a:latin typeface="Times New Roman" pitchFamily="18" charset="0"/>
              </a:rPr>
              <a:t>Almost any </a:t>
            </a:r>
            <a:r>
              <a:rPr lang="en-US" altLang="en-US" sz="2100" i="1" smtClean="0">
                <a:solidFill>
                  <a:srgbClr val="000000"/>
                </a:solidFill>
                <a:latin typeface="Times New Roman" pitchFamily="18" charset="0"/>
              </a:rPr>
              <a:t>noun </a:t>
            </a:r>
            <a:r>
              <a:rPr lang="en-US" altLang="en-US" sz="2100" smtClean="0">
                <a:solidFill>
                  <a:srgbClr val="000000"/>
                </a:solidFill>
                <a:latin typeface="Times New Roman" pitchFamily="18" charset="0"/>
              </a:rPr>
              <a:t>can be reasonably represented as a software object in terms of </a:t>
            </a:r>
            <a:r>
              <a:rPr lang="en-US" altLang="en-US" sz="2100" i="1" smtClean="0">
                <a:solidFill>
                  <a:srgbClr val="000000"/>
                </a:solidFill>
                <a:latin typeface="Times New Roman" pitchFamily="18" charset="0"/>
              </a:rPr>
              <a:t>attributes</a:t>
            </a:r>
            <a:r>
              <a:rPr lang="en-US" altLang="en-US" sz="2100" smtClean="0">
                <a:solidFill>
                  <a:srgbClr val="000000"/>
                </a:solidFill>
                <a:latin typeface="Times New Roman" pitchFamily="18" charset="0"/>
              </a:rPr>
              <a:t> (e.g., name, color and size) and </a:t>
            </a:r>
            <a:r>
              <a:rPr lang="en-US" altLang="en-US" sz="2100" i="1" smtClean="0">
                <a:solidFill>
                  <a:srgbClr val="000000"/>
                </a:solidFill>
                <a:latin typeface="Times New Roman" pitchFamily="18" charset="0"/>
              </a:rPr>
              <a:t>behaviors</a:t>
            </a:r>
            <a:r>
              <a:rPr lang="en-US" altLang="en-US" sz="2100" smtClean="0">
                <a:solidFill>
                  <a:srgbClr val="000000"/>
                </a:solidFill>
                <a:latin typeface="Times New Roman" pitchFamily="18" charset="0"/>
              </a:rPr>
              <a:t> (e.g., calculating, moving and communicating). </a:t>
            </a:r>
          </a:p>
          <a:p>
            <a:pPr eaLnBrk="1" hangingPunct="1">
              <a:lnSpc>
                <a:spcPct val="80000"/>
              </a:lnSpc>
            </a:pPr>
            <a:r>
              <a:rPr lang="en-US" altLang="en-US" sz="2500" smtClean="0">
                <a:solidFill>
                  <a:srgbClr val="000000"/>
                </a:solidFill>
                <a:latin typeface="Times New Roman" pitchFamily="18" charset="0"/>
              </a:rPr>
              <a:t>Using a modular, object-oriented design-and-implementation approach can make software-development groups much more productive than was possible with earlier techniques—object-oriented programs are often easier to understand, correct and modify.</a:t>
            </a:r>
          </a:p>
        </p:txBody>
      </p:sp>
      <p:sp>
        <p:nvSpPr>
          <p:cNvPr id="5222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©1992-2014 by Pearson Education, Inc. All Rights Reserved.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00B050"/>
                </a:solidFill>
                <a:latin typeface="Arial"/>
              </a:rPr>
              <a:t>1.8.1  Object-Oriented Programming</a:t>
            </a:r>
          </a:p>
        </p:txBody>
      </p:sp>
      <p:sp>
        <p:nvSpPr>
          <p:cNvPr id="66563" name="Text Placeholder 2"/>
          <p:cNvSpPr>
            <a:spLocks noGrp="1"/>
          </p:cNvSpPr>
          <p:nvPr>
            <p:ph type="body" idx="1"/>
          </p:nvPr>
        </p:nvSpPr>
        <p:spPr/>
        <p:txBody>
          <a:bodyPr/>
          <a:lstStyle/>
          <a:p>
            <a:pPr eaLnBrk="1" hangingPunct="1">
              <a:lnSpc>
                <a:spcPct val="80000"/>
              </a:lnSpc>
            </a:pPr>
            <a:r>
              <a:rPr lang="en-US" altLang="en-US" sz="2500" smtClean="0">
                <a:solidFill>
                  <a:srgbClr val="000000"/>
                </a:solidFill>
                <a:latin typeface="Times New Roman" pitchFamily="18" charset="0"/>
              </a:rPr>
              <a:t>C# is </a:t>
            </a:r>
            <a:r>
              <a:rPr lang="en-US" altLang="en-US" sz="2500" i="1" smtClean="0">
                <a:solidFill>
                  <a:srgbClr val="000000"/>
                </a:solidFill>
                <a:latin typeface="Times New Roman" pitchFamily="18" charset="0"/>
              </a:rPr>
              <a:t>object oriented</a:t>
            </a:r>
            <a:r>
              <a:rPr lang="en-US" altLang="en-US" sz="2500" smtClean="0">
                <a:solidFill>
                  <a:srgbClr val="000000"/>
                </a:solidFill>
                <a:latin typeface="Times New Roman" pitchFamily="18" charset="0"/>
              </a:rPr>
              <a:t>. </a:t>
            </a:r>
          </a:p>
          <a:p>
            <a:pPr eaLnBrk="1" hangingPunct="1">
              <a:lnSpc>
                <a:spcPct val="80000"/>
              </a:lnSpc>
            </a:pPr>
            <a:r>
              <a:rPr lang="en-US" altLang="en-US" sz="2500" smtClean="0">
                <a:solidFill>
                  <a:srgbClr val="000000"/>
                </a:solidFill>
                <a:latin typeface="Times New Roman" pitchFamily="18" charset="0"/>
              </a:rPr>
              <a:t>C# has access to the powerful </a:t>
            </a:r>
            <a:r>
              <a:rPr lang="en-US" altLang="en-US" sz="2500" smtClean="0">
                <a:solidFill>
                  <a:srgbClr val="0000FF"/>
                </a:solidFill>
                <a:latin typeface="Times New Roman" pitchFamily="18" charset="0"/>
              </a:rPr>
              <a:t>.NET Framework Class Library</a:t>
            </a:r>
            <a:r>
              <a:rPr lang="en-US" altLang="en-US" sz="2500" smtClean="0">
                <a:solidFill>
                  <a:srgbClr val="000000"/>
                </a:solidFill>
                <a:latin typeface="Times New Roman" pitchFamily="18" charset="0"/>
              </a:rPr>
              <a:t>—a vast collection of prebuilt classes that enable you to develop apps quickly. </a:t>
            </a:r>
          </a:p>
        </p:txBody>
      </p:sp>
      <p:sp>
        <p:nvSpPr>
          <p:cNvPr id="37892"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©1992-2014 by Pearson Education, Inc. All Rights Reserved.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1" descr="cshtp5_01_Page_09"/>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a:t>©1992-2014 by Pearson Education, Inc. All Rights Reserved.</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00B050"/>
                </a:solidFill>
                <a:latin typeface="Arial"/>
              </a:rPr>
              <a:t>1.8.2  Event-Driven Programming</a:t>
            </a:r>
          </a:p>
        </p:txBody>
      </p:sp>
      <p:sp>
        <p:nvSpPr>
          <p:cNvPr id="68611" name="Text Placeholder 2"/>
          <p:cNvSpPr>
            <a:spLocks noGrp="1"/>
          </p:cNvSpPr>
          <p:nvPr>
            <p:ph type="body" idx="1"/>
          </p:nvPr>
        </p:nvSpPr>
        <p:spPr/>
        <p:txBody>
          <a:bodyPr/>
          <a:lstStyle/>
          <a:p>
            <a:pPr eaLnBrk="1" hangingPunct="1">
              <a:lnSpc>
                <a:spcPct val="80000"/>
              </a:lnSpc>
            </a:pPr>
            <a:r>
              <a:rPr lang="en-US" altLang="en-US" smtClean="0">
                <a:solidFill>
                  <a:srgbClr val="000000"/>
                </a:solidFill>
                <a:latin typeface="Times New Roman" pitchFamily="18" charset="0"/>
              </a:rPr>
              <a:t>C# is </a:t>
            </a:r>
            <a:r>
              <a:rPr lang="en-US" altLang="en-US" smtClean="0">
                <a:solidFill>
                  <a:srgbClr val="0000FF"/>
                </a:solidFill>
                <a:latin typeface="Times New Roman" pitchFamily="18" charset="0"/>
                <a:cs typeface="Times New Roman" pitchFamily="18" charset="0"/>
              </a:rPr>
              <a:t>event driven</a:t>
            </a:r>
            <a:r>
              <a:rPr lang="en-US" altLang="en-US" smtClean="0">
                <a:solidFill>
                  <a:srgbClr val="000000"/>
                </a:solidFill>
                <a:latin typeface="Times New Roman" pitchFamily="18" charset="0"/>
              </a:rPr>
              <a:t>.</a:t>
            </a:r>
          </a:p>
          <a:p>
            <a:pPr eaLnBrk="1" hangingPunct="1">
              <a:lnSpc>
                <a:spcPct val="80000"/>
              </a:lnSpc>
            </a:pPr>
            <a:r>
              <a:rPr lang="en-US" altLang="en-US" smtClean="0">
                <a:solidFill>
                  <a:srgbClr val="000000"/>
                </a:solidFill>
                <a:latin typeface="Times New Roman" pitchFamily="18" charset="0"/>
              </a:rPr>
              <a:t>You’ll write programs that respond to user-initiated </a:t>
            </a:r>
            <a:r>
              <a:rPr lang="en-US" altLang="en-US" smtClean="0">
                <a:solidFill>
                  <a:srgbClr val="0000FF"/>
                </a:solidFill>
                <a:latin typeface="Times New Roman" pitchFamily="18" charset="0"/>
              </a:rPr>
              <a:t>events</a:t>
            </a:r>
            <a:r>
              <a:rPr lang="en-US" altLang="en-US" smtClean="0">
                <a:solidFill>
                  <a:srgbClr val="000000"/>
                </a:solidFill>
                <a:latin typeface="Times New Roman" pitchFamily="18" charset="0"/>
              </a:rPr>
              <a:t> such as mouse clicks, keystrokes, timer expirations and—new in Visual C# 2012—touches and finger swipes—gestures that are widely used on smartphones and tablets. </a:t>
            </a:r>
          </a:p>
        </p:txBody>
      </p:sp>
      <p:sp>
        <p:nvSpPr>
          <p:cNvPr id="37892"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©1992-2014 by Pearson Education, Inc. All Rights Reserved.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00B050"/>
                </a:solidFill>
                <a:latin typeface="Arial"/>
              </a:rPr>
              <a:t>1.8.3  Visual Programming</a:t>
            </a:r>
          </a:p>
        </p:txBody>
      </p:sp>
      <p:sp>
        <p:nvSpPr>
          <p:cNvPr id="69635" name="Text Placeholder 2"/>
          <p:cNvSpPr>
            <a:spLocks noGrp="1"/>
          </p:cNvSpPr>
          <p:nvPr>
            <p:ph type="body" idx="1"/>
          </p:nvPr>
        </p:nvSpPr>
        <p:spPr/>
        <p:txBody>
          <a:bodyPr/>
          <a:lstStyle/>
          <a:p>
            <a:pPr eaLnBrk="1" hangingPunct="1">
              <a:lnSpc>
                <a:spcPct val="80000"/>
              </a:lnSpc>
            </a:pPr>
            <a:r>
              <a:rPr lang="en-US" altLang="en-US" sz="2800" smtClean="0">
                <a:solidFill>
                  <a:srgbClr val="000000"/>
                </a:solidFill>
                <a:latin typeface="Times New Roman" pitchFamily="18" charset="0"/>
              </a:rPr>
              <a:t>Microsoft’s Visual C# is a </a:t>
            </a:r>
            <a:r>
              <a:rPr lang="en-US" altLang="en-US" sz="2800" i="1" smtClean="0">
                <a:solidFill>
                  <a:srgbClr val="000000"/>
                </a:solidFill>
                <a:latin typeface="Times New Roman" pitchFamily="18" charset="0"/>
              </a:rPr>
              <a:t>visual programming language</a:t>
            </a:r>
            <a:r>
              <a:rPr lang="en-US" altLang="en-US" sz="2800" smtClean="0">
                <a:solidFill>
                  <a:srgbClr val="000000"/>
                </a:solidFill>
                <a:latin typeface="Times New Roman" pitchFamily="18" charset="0"/>
              </a:rPr>
              <a:t>—in addition to writing program statements to build portions of your apps, you’ll also use Visual Studio’s graphical user interface to conveniently drag and drop predefined objects like </a:t>
            </a:r>
            <a:r>
              <a:rPr lang="en-US" altLang="en-US" sz="2800" i="1" smtClean="0">
                <a:solidFill>
                  <a:srgbClr val="000000"/>
                </a:solidFill>
                <a:latin typeface="Times New Roman" pitchFamily="18" charset="0"/>
              </a:rPr>
              <a:t>buttons</a:t>
            </a:r>
            <a:r>
              <a:rPr lang="en-US" altLang="en-US" sz="2800" smtClean="0">
                <a:solidFill>
                  <a:srgbClr val="000000"/>
                </a:solidFill>
                <a:latin typeface="Times New Roman" pitchFamily="18" charset="0"/>
              </a:rPr>
              <a:t> and </a:t>
            </a:r>
            <a:r>
              <a:rPr lang="en-US" altLang="en-US" sz="2800" i="1" smtClean="0">
                <a:solidFill>
                  <a:srgbClr val="000000"/>
                </a:solidFill>
                <a:latin typeface="Times New Roman" pitchFamily="18" charset="0"/>
              </a:rPr>
              <a:t>textboxes</a:t>
            </a:r>
            <a:r>
              <a:rPr lang="en-US" altLang="en-US" sz="2800" smtClean="0">
                <a:solidFill>
                  <a:srgbClr val="000000"/>
                </a:solidFill>
                <a:latin typeface="Times New Roman" pitchFamily="18" charset="0"/>
              </a:rPr>
              <a:t> into place on your screen, and label and resize them. </a:t>
            </a:r>
          </a:p>
          <a:p>
            <a:pPr eaLnBrk="1" hangingPunct="1">
              <a:lnSpc>
                <a:spcPct val="80000"/>
              </a:lnSpc>
            </a:pPr>
            <a:r>
              <a:rPr lang="en-US" altLang="en-US" sz="2800" smtClean="0">
                <a:solidFill>
                  <a:srgbClr val="000000"/>
                </a:solidFill>
                <a:latin typeface="Times New Roman" pitchFamily="18" charset="0"/>
              </a:rPr>
              <a:t>Visual Studio will write much of the GUI code for you.</a:t>
            </a:r>
          </a:p>
        </p:txBody>
      </p:sp>
      <p:sp>
        <p:nvSpPr>
          <p:cNvPr id="37892"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©1992-2014 by Pearson Education, Inc. All Rights Reserved.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00B050"/>
                </a:solidFill>
                <a:latin typeface="Arial"/>
              </a:rPr>
              <a:t>1.8.4  An International Standard; Other C# Implementations</a:t>
            </a:r>
          </a:p>
        </p:txBody>
      </p:sp>
      <p:sp>
        <p:nvSpPr>
          <p:cNvPr id="3" name="Text Placeholder 2"/>
          <p:cNvSpPr>
            <a:spLocks noGrp="1"/>
          </p:cNvSpPr>
          <p:nvPr>
            <p:ph type="body" idx="1"/>
          </p:nvPr>
        </p:nvSpPr>
        <p:spPr/>
        <p:txBody>
          <a:bodyPr>
            <a:normAutofit/>
          </a:bodyPr>
          <a:lstStyle/>
          <a:p>
            <a:pPr eaLnBrk="1" hangingPunct="1">
              <a:lnSpc>
                <a:spcPct val="80000"/>
              </a:lnSpc>
              <a:defRPr/>
            </a:pPr>
            <a:r>
              <a:rPr lang="en-US" sz="2800" dirty="0" smtClean="0">
                <a:solidFill>
                  <a:srgbClr val="000000"/>
                </a:solidFill>
                <a:latin typeface="Times New Roman" pitchFamily="18" charset="0"/>
              </a:rPr>
              <a:t>C# has been standardized internationally. </a:t>
            </a:r>
          </a:p>
          <a:p>
            <a:pPr eaLnBrk="1" hangingPunct="1">
              <a:lnSpc>
                <a:spcPct val="80000"/>
              </a:lnSpc>
              <a:defRPr/>
            </a:pPr>
            <a:r>
              <a:rPr lang="en-US" sz="2800" dirty="0" smtClean="0">
                <a:solidFill>
                  <a:srgbClr val="000000"/>
                </a:solidFill>
                <a:latin typeface="Times New Roman" pitchFamily="18" charset="0"/>
              </a:rPr>
              <a:t>This enables other implementations of the language besides Microsoft’s Visual C#, such as Mono (</a:t>
            </a:r>
            <a:r>
              <a:rPr lang="en-US" sz="2400" dirty="0" smtClean="0">
                <a:solidFill>
                  <a:srgbClr val="000000"/>
                </a:solidFill>
                <a:latin typeface="+mj-lt"/>
              </a:rPr>
              <a:t>www.mono-project.com</a:t>
            </a:r>
            <a:r>
              <a:rPr lang="en-US" sz="2800" dirty="0" smtClean="0">
                <a:solidFill>
                  <a:srgbClr val="000000"/>
                </a:solidFill>
                <a:latin typeface="Times New Roman" pitchFamily="18" charset="0"/>
              </a:rPr>
              <a:t>) that runs on Linux systems, </a:t>
            </a:r>
            <a:r>
              <a:rPr lang="en-US" sz="2800" dirty="0" err="1" smtClean="0">
                <a:solidFill>
                  <a:srgbClr val="000000"/>
                </a:solidFill>
                <a:latin typeface="Times New Roman" pitchFamily="18" charset="0"/>
              </a:rPr>
              <a:t>iOS</a:t>
            </a:r>
            <a:r>
              <a:rPr lang="en-US" sz="2800" dirty="0" smtClean="0">
                <a:solidFill>
                  <a:srgbClr val="000000"/>
                </a:solidFill>
                <a:latin typeface="Times New Roman" pitchFamily="18" charset="0"/>
              </a:rPr>
              <a:t> (for Apple’s iPhone, </a:t>
            </a:r>
            <a:r>
              <a:rPr lang="en-US" sz="2800" dirty="0" err="1" smtClean="0">
                <a:solidFill>
                  <a:srgbClr val="000000"/>
                </a:solidFill>
                <a:latin typeface="Times New Roman" pitchFamily="18" charset="0"/>
              </a:rPr>
              <a:t>iPad</a:t>
            </a:r>
            <a:r>
              <a:rPr lang="en-US" sz="2800" dirty="0" smtClean="0">
                <a:solidFill>
                  <a:srgbClr val="000000"/>
                </a:solidFill>
                <a:latin typeface="Times New Roman" pitchFamily="18" charset="0"/>
              </a:rPr>
              <a:t> and iPod touch), Google’s Android and Windows. </a:t>
            </a:r>
          </a:p>
          <a:p>
            <a:pPr eaLnBrk="1" hangingPunct="1">
              <a:lnSpc>
                <a:spcPct val="80000"/>
              </a:lnSpc>
              <a:defRPr/>
            </a:pPr>
            <a:r>
              <a:rPr lang="en-US" sz="2800" dirty="0" smtClean="0">
                <a:solidFill>
                  <a:srgbClr val="000000"/>
                </a:solidFill>
                <a:latin typeface="Times New Roman" pitchFamily="18" charset="0"/>
              </a:rPr>
              <a:t>You can find the C# standard document at:</a:t>
            </a:r>
            <a:br>
              <a:rPr lang="en-US" sz="2800" dirty="0" smtClean="0">
                <a:solidFill>
                  <a:srgbClr val="000000"/>
                </a:solidFill>
                <a:latin typeface="Times New Roman" pitchFamily="18" charset="0"/>
              </a:rPr>
            </a:br>
            <a:r>
              <a:rPr lang="en-US" sz="2800" dirty="0" smtClean="0">
                <a:solidFill>
                  <a:srgbClr val="000000"/>
                </a:solidFill>
                <a:latin typeface="Times New Roman" pitchFamily="18" charset="0"/>
              </a:rPr>
              <a:t/>
            </a:r>
            <a:br>
              <a:rPr lang="en-US" sz="2800" dirty="0" smtClean="0">
                <a:solidFill>
                  <a:srgbClr val="000000"/>
                </a:solidFill>
                <a:latin typeface="Times New Roman" pitchFamily="18" charset="0"/>
              </a:rPr>
            </a:br>
            <a:r>
              <a:rPr lang="en-US" sz="2400" dirty="0" smtClean="0">
                <a:solidFill>
                  <a:srgbClr val="000000"/>
                </a:solidFill>
                <a:latin typeface="+mj-lt"/>
              </a:rPr>
              <a:t>www.ecma-international.org/publications/</a:t>
            </a:r>
            <a:br>
              <a:rPr lang="en-US" sz="2400" dirty="0" smtClean="0">
                <a:solidFill>
                  <a:srgbClr val="000000"/>
                </a:solidFill>
                <a:latin typeface="+mj-lt"/>
              </a:rPr>
            </a:br>
            <a:r>
              <a:rPr lang="en-US" sz="2400" dirty="0" smtClean="0">
                <a:solidFill>
                  <a:srgbClr val="000000"/>
                </a:solidFill>
                <a:latin typeface="+mj-lt"/>
              </a:rPr>
              <a:t>standards/Ecma-334.htm</a:t>
            </a:r>
          </a:p>
        </p:txBody>
      </p:sp>
      <p:sp>
        <p:nvSpPr>
          <p:cNvPr id="37892"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©1992-2014 by Pearson Education, Inc. All Rights Reserved.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00B050"/>
                </a:solidFill>
                <a:latin typeface="Arial"/>
              </a:rPr>
              <a:t>1.8.5  Internet and Web Programming</a:t>
            </a:r>
          </a:p>
        </p:txBody>
      </p:sp>
      <p:sp>
        <p:nvSpPr>
          <p:cNvPr id="3" name="Text Placeholder 2"/>
          <p:cNvSpPr>
            <a:spLocks noGrp="1"/>
          </p:cNvSpPr>
          <p:nvPr>
            <p:ph type="body" idx="1"/>
          </p:nvPr>
        </p:nvSpPr>
        <p:spPr/>
        <p:txBody>
          <a:bodyPr>
            <a:normAutofit/>
          </a:bodyPr>
          <a:lstStyle/>
          <a:p>
            <a:pPr eaLnBrk="1" hangingPunct="1">
              <a:lnSpc>
                <a:spcPct val="80000"/>
              </a:lnSpc>
              <a:defRPr/>
            </a:pPr>
            <a:r>
              <a:rPr lang="en-US" sz="2800" dirty="0" smtClean="0">
                <a:solidFill>
                  <a:srgbClr val="000000"/>
                </a:solidFill>
                <a:latin typeface="Times New Roman" pitchFamily="18" charset="0"/>
              </a:rPr>
              <a:t>Today’s apps can be written with the aim of communicating among the world’s computers. </a:t>
            </a:r>
          </a:p>
          <a:p>
            <a:pPr eaLnBrk="1" hangingPunct="1">
              <a:lnSpc>
                <a:spcPct val="80000"/>
              </a:lnSpc>
              <a:defRPr/>
            </a:pPr>
            <a:r>
              <a:rPr lang="en-US" sz="2800" dirty="0" smtClean="0">
                <a:solidFill>
                  <a:srgbClr val="000000"/>
                </a:solidFill>
                <a:latin typeface="Times New Roman" pitchFamily="18" charset="0"/>
              </a:rPr>
              <a:t>As you’ll see, this is the focus of Microsoft’s .NET strategy. </a:t>
            </a:r>
          </a:p>
          <a:p>
            <a:pPr eaLnBrk="1" hangingPunct="1">
              <a:lnSpc>
                <a:spcPct val="80000"/>
              </a:lnSpc>
              <a:defRPr/>
            </a:pPr>
            <a:r>
              <a:rPr lang="en-US" sz="2800" dirty="0" smtClean="0">
                <a:solidFill>
                  <a:srgbClr val="000000"/>
                </a:solidFill>
                <a:latin typeface="Times New Roman" pitchFamily="18" charset="0"/>
              </a:rPr>
              <a:t>In Chapters 23, 29 and 30, you’ll build web-based apps with C# and Microsoft’s </a:t>
            </a:r>
            <a:r>
              <a:rPr lang="en-US" sz="2800" dirty="0" smtClean="0">
                <a:solidFill>
                  <a:srgbClr val="0000FF"/>
                </a:solidFill>
                <a:latin typeface="Times New Roman" pitchFamily="18" charset="0"/>
              </a:rPr>
              <a:t>ASP.NET</a:t>
            </a:r>
            <a:r>
              <a:rPr lang="en-US" sz="2800" dirty="0" smtClean="0">
                <a:solidFill>
                  <a:srgbClr val="000000"/>
                </a:solidFill>
                <a:latin typeface="Times New Roman" pitchFamily="18" charset="0"/>
              </a:rPr>
              <a:t> technology.</a:t>
            </a:r>
            <a:br>
              <a:rPr lang="en-US" sz="2800" dirty="0" smtClean="0">
                <a:solidFill>
                  <a:srgbClr val="000000"/>
                </a:solidFill>
                <a:latin typeface="Times New Roman" pitchFamily="18" charset="0"/>
              </a:rPr>
            </a:br>
            <a:endParaRPr lang="en-US" sz="2400" dirty="0" smtClean="0">
              <a:solidFill>
                <a:srgbClr val="000000"/>
              </a:solidFill>
              <a:latin typeface="+mj-lt"/>
            </a:endParaRPr>
          </a:p>
        </p:txBody>
      </p:sp>
      <p:sp>
        <p:nvSpPr>
          <p:cNvPr id="37892"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©1992-2014 by Pearson Education, Inc. All Rights Reserved.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00B050"/>
                </a:solidFill>
                <a:latin typeface="Arial"/>
              </a:rPr>
              <a:t>1.8.6  Introducing </a:t>
            </a:r>
            <a:r>
              <a:rPr lang="en-US" sz="3200" dirty="0" err="1" smtClean="0">
                <a:solidFill>
                  <a:srgbClr val="00B050"/>
                </a:solidFill>
              </a:rPr>
              <a:t>async</a:t>
            </a:r>
            <a:r>
              <a:rPr lang="en-US" dirty="0" smtClean="0">
                <a:solidFill>
                  <a:srgbClr val="00B050"/>
                </a:solidFill>
                <a:latin typeface="Arial"/>
              </a:rPr>
              <a:t>/</a:t>
            </a:r>
            <a:r>
              <a:rPr lang="en-US" sz="3200" dirty="0" smtClean="0">
                <a:solidFill>
                  <a:srgbClr val="00B050"/>
                </a:solidFill>
              </a:rPr>
              <a:t>await</a:t>
            </a:r>
            <a:endParaRPr lang="en-US" dirty="0" smtClean="0">
              <a:solidFill>
                <a:srgbClr val="00B050"/>
              </a:solidFill>
            </a:endParaRPr>
          </a:p>
        </p:txBody>
      </p:sp>
      <p:sp>
        <p:nvSpPr>
          <p:cNvPr id="3" name="Text Placeholder 2"/>
          <p:cNvSpPr>
            <a:spLocks noGrp="1"/>
          </p:cNvSpPr>
          <p:nvPr>
            <p:ph type="body" idx="1"/>
          </p:nvPr>
        </p:nvSpPr>
        <p:spPr/>
        <p:txBody>
          <a:bodyPr>
            <a:noAutofit/>
          </a:bodyPr>
          <a:lstStyle/>
          <a:p>
            <a:pPr eaLnBrk="1" hangingPunct="1">
              <a:lnSpc>
                <a:spcPct val="80000"/>
              </a:lnSpc>
              <a:defRPr/>
            </a:pPr>
            <a:r>
              <a:rPr lang="en-US" sz="2600" dirty="0" smtClean="0">
                <a:solidFill>
                  <a:srgbClr val="000000"/>
                </a:solidFill>
                <a:latin typeface="Times New Roman" pitchFamily="18" charset="0"/>
              </a:rPr>
              <a:t>In most programming today, each task in a program must finish executing before the next task can begin. </a:t>
            </a:r>
          </a:p>
          <a:p>
            <a:pPr eaLnBrk="1" hangingPunct="1">
              <a:lnSpc>
                <a:spcPct val="80000"/>
              </a:lnSpc>
              <a:defRPr/>
            </a:pPr>
            <a:r>
              <a:rPr lang="en-US" sz="2600" dirty="0" smtClean="0">
                <a:solidFill>
                  <a:srgbClr val="000000"/>
                </a:solidFill>
                <a:latin typeface="Times New Roman" pitchFamily="18" charset="0"/>
              </a:rPr>
              <a:t>This is called </a:t>
            </a:r>
            <a:r>
              <a:rPr lang="en-US" sz="2600" i="1" dirty="0" smtClean="0">
                <a:solidFill>
                  <a:srgbClr val="000000"/>
                </a:solidFill>
                <a:latin typeface="Times New Roman" pitchFamily="18" charset="0"/>
              </a:rPr>
              <a:t>synchronous programming </a:t>
            </a:r>
            <a:r>
              <a:rPr lang="en-US" sz="2600" dirty="0" smtClean="0">
                <a:solidFill>
                  <a:srgbClr val="000000"/>
                </a:solidFill>
                <a:latin typeface="Times New Roman" pitchFamily="18" charset="0"/>
              </a:rPr>
              <a:t>and is the style we use for most of this book. </a:t>
            </a:r>
          </a:p>
          <a:p>
            <a:pPr eaLnBrk="1" hangingPunct="1">
              <a:lnSpc>
                <a:spcPct val="80000"/>
              </a:lnSpc>
              <a:defRPr/>
            </a:pPr>
            <a:r>
              <a:rPr lang="en-US" sz="2600" dirty="0" smtClean="0">
                <a:solidFill>
                  <a:srgbClr val="000000"/>
                </a:solidFill>
                <a:latin typeface="Times New Roman" pitchFamily="18" charset="0"/>
              </a:rPr>
              <a:t>C# also allows </a:t>
            </a:r>
            <a:r>
              <a:rPr lang="en-US" sz="2600" i="1" dirty="0" smtClean="0">
                <a:solidFill>
                  <a:srgbClr val="000000"/>
                </a:solidFill>
                <a:latin typeface="Times New Roman" pitchFamily="18" charset="0"/>
              </a:rPr>
              <a:t>asynchronous programming</a:t>
            </a:r>
            <a:r>
              <a:rPr lang="en-US" sz="2600" dirty="0" smtClean="0">
                <a:solidFill>
                  <a:srgbClr val="000000"/>
                </a:solidFill>
                <a:latin typeface="Times New Roman" pitchFamily="18" charset="0"/>
              </a:rPr>
              <a:t> in which multiple tasks can be performed at the </a:t>
            </a:r>
            <a:r>
              <a:rPr lang="en-US" sz="2600" i="1" dirty="0" smtClean="0">
                <a:solidFill>
                  <a:srgbClr val="000000"/>
                </a:solidFill>
                <a:latin typeface="Times New Roman" pitchFamily="18" charset="0"/>
              </a:rPr>
              <a:t>same</a:t>
            </a:r>
            <a:r>
              <a:rPr lang="en-US" sz="2600" dirty="0" smtClean="0">
                <a:solidFill>
                  <a:srgbClr val="000000"/>
                </a:solidFill>
                <a:latin typeface="Times New Roman" pitchFamily="18" charset="0"/>
              </a:rPr>
              <a:t> time. </a:t>
            </a:r>
          </a:p>
          <a:p>
            <a:pPr eaLnBrk="1" hangingPunct="1">
              <a:lnSpc>
                <a:spcPct val="80000"/>
              </a:lnSpc>
              <a:defRPr/>
            </a:pPr>
            <a:r>
              <a:rPr lang="en-US" sz="2600" dirty="0" smtClean="0">
                <a:solidFill>
                  <a:srgbClr val="000000"/>
                </a:solidFill>
                <a:latin typeface="Times New Roman" pitchFamily="18" charset="0"/>
              </a:rPr>
              <a:t>Asynchronous programming can help you make your apps more responsive to user interactions, such as mouse clicks and keystrokes, among many other uses. </a:t>
            </a:r>
          </a:p>
          <a:p>
            <a:pPr eaLnBrk="1" hangingPunct="1">
              <a:lnSpc>
                <a:spcPct val="80000"/>
              </a:lnSpc>
              <a:defRPr/>
            </a:pPr>
            <a:r>
              <a:rPr lang="en-US" sz="2600" dirty="0" smtClean="0">
                <a:solidFill>
                  <a:srgbClr val="000000"/>
                </a:solidFill>
                <a:latin typeface="Times New Roman" pitchFamily="18" charset="0"/>
              </a:rPr>
              <a:t>Visual C# 2012’s new </a:t>
            </a:r>
            <a:r>
              <a:rPr lang="en-US" sz="2600" dirty="0" err="1" smtClean="0">
                <a:solidFill>
                  <a:srgbClr val="0000FF"/>
                </a:solidFill>
                <a:latin typeface="+mj-lt"/>
              </a:rPr>
              <a:t>async</a:t>
            </a:r>
            <a:r>
              <a:rPr lang="en-US" sz="2600" dirty="0" smtClean="0">
                <a:solidFill>
                  <a:srgbClr val="0000FF"/>
                </a:solidFill>
                <a:latin typeface="Times New Roman" pitchFamily="18" charset="0"/>
              </a:rPr>
              <a:t> </a:t>
            </a:r>
            <a:r>
              <a:rPr lang="en-US" sz="2600" dirty="0" smtClean="0">
                <a:solidFill>
                  <a:srgbClr val="000000"/>
                </a:solidFill>
                <a:latin typeface="Times New Roman" pitchFamily="18" charset="0"/>
              </a:rPr>
              <a:t>and </a:t>
            </a:r>
            <a:r>
              <a:rPr lang="en-US" sz="2600" dirty="0" smtClean="0">
                <a:solidFill>
                  <a:srgbClr val="0000FF"/>
                </a:solidFill>
                <a:latin typeface="+mj-lt"/>
              </a:rPr>
              <a:t>await</a:t>
            </a:r>
            <a:r>
              <a:rPr lang="en-US" sz="2600" dirty="0" smtClean="0">
                <a:solidFill>
                  <a:srgbClr val="0000FF"/>
                </a:solidFill>
                <a:latin typeface="Times New Roman" pitchFamily="18" charset="0"/>
              </a:rPr>
              <a:t> </a:t>
            </a:r>
            <a:r>
              <a:rPr lang="en-US" sz="2600" dirty="0" smtClean="0">
                <a:solidFill>
                  <a:srgbClr val="000000"/>
                </a:solidFill>
                <a:latin typeface="Times New Roman" pitchFamily="18" charset="0"/>
              </a:rPr>
              <a:t>capabilities simplify asynchronous programming, because the compiler hides much of the associated complexity from the developer.</a:t>
            </a:r>
            <a:br>
              <a:rPr lang="en-US" sz="2600" dirty="0" smtClean="0">
                <a:solidFill>
                  <a:srgbClr val="000000"/>
                </a:solidFill>
                <a:latin typeface="Times New Roman" pitchFamily="18" charset="0"/>
              </a:rPr>
            </a:br>
            <a:endParaRPr lang="en-US" sz="2600" dirty="0" smtClean="0">
              <a:solidFill>
                <a:srgbClr val="000000"/>
              </a:solidFill>
              <a:latin typeface="+mj-lt"/>
            </a:endParaRPr>
          </a:p>
        </p:txBody>
      </p:sp>
      <p:sp>
        <p:nvSpPr>
          <p:cNvPr id="37892"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©1992-2014 by Pearson Education, Inc. All Rights Reserved.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00B050"/>
                </a:solidFill>
                <a:latin typeface="Arial"/>
              </a:rPr>
              <a:t>1.8.7  Other Key Contemporary Programming Languages</a:t>
            </a:r>
            <a:endParaRPr lang="en-US" dirty="0" smtClean="0">
              <a:solidFill>
                <a:srgbClr val="00B050"/>
              </a:solidFill>
            </a:endParaRPr>
          </a:p>
        </p:txBody>
      </p:sp>
      <p:sp>
        <p:nvSpPr>
          <p:cNvPr id="3" name="Text Placeholder 2"/>
          <p:cNvSpPr>
            <a:spLocks noGrp="1"/>
          </p:cNvSpPr>
          <p:nvPr>
            <p:ph type="body" idx="1"/>
          </p:nvPr>
        </p:nvSpPr>
        <p:spPr/>
        <p:txBody>
          <a:bodyPr>
            <a:noAutofit/>
          </a:bodyPr>
          <a:lstStyle/>
          <a:p>
            <a:pPr eaLnBrk="1" hangingPunct="1">
              <a:lnSpc>
                <a:spcPct val="80000"/>
              </a:lnSpc>
              <a:defRPr/>
            </a:pPr>
            <a:r>
              <a:rPr lang="en-US" sz="2600" dirty="0" smtClean="0">
                <a:solidFill>
                  <a:srgbClr val="000000"/>
                </a:solidFill>
                <a:latin typeface="Times New Roman" pitchFamily="18" charset="0"/>
              </a:rPr>
              <a:t>Figure 1.4 summarizes some popular programming languages with features comparable to those of C#.</a:t>
            </a:r>
            <a:br>
              <a:rPr lang="en-US" sz="2600" dirty="0" smtClean="0">
                <a:solidFill>
                  <a:srgbClr val="000000"/>
                </a:solidFill>
                <a:latin typeface="Times New Roman" pitchFamily="18" charset="0"/>
              </a:rPr>
            </a:br>
            <a:endParaRPr lang="en-US" sz="2600" dirty="0" smtClean="0">
              <a:solidFill>
                <a:srgbClr val="000000"/>
              </a:solidFill>
              <a:latin typeface="+mj-lt"/>
            </a:endParaRPr>
          </a:p>
        </p:txBody>
      </p:sp>
      <p:sp>
        <p:nvSpPr>
          <p:cNvPr id="37892"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©1992-2014 by Pearson Education, Inc. All Rights Reserved.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1" descr="cshtp5_01_Page_10"/>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a:t>©1992-2014 by Pearson Education, Inc. All Rights Reserved.</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1" descr="cshtp5_01_Page_11"/>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a:t>©1992-2014 by Pearson Education, Inc. All Rights Reserved.</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1.6  Object Technology (Cont.)</a:t>
            </a:r>
          </a:p>
        </p:txBody>
      </p:sp>
      <p:sp>
        <p:nvSpPr>
          <p:cNvPr id="65539" name="Text Placeholder 2"/>
          <p:cNvSpPr>
            <a:spLocks noGrp="1"/>
          </p:cNvSpPr>
          <p:nvPr>
            <p:ph type="body" idx="1"/>
          </p:nvPr>
        </p:nvSpPr>
        <p:spPr/>
        <p:txBody>
          <a:bodyPr/>
          <a:lstStyle/>
          <a:p>
            <a:pPr marL="109537" indent="0" eaLnBrk="1" hangingPunct="1">
              <a:lnSpc>
                <a:spcPct val="90000"/>
              </a:lnSpc>
              <a:buFont typeface="Wingdings 3" pitchFamily="18" charset="2"/>
              <a:buNone/>
              <a:defRPr/>
            </a:pPr>
            <a:r>
              <a:rPr lang="en-US" b="1" i="1" dirty="0" smtClean="0">
                <a:solidFill>
                  <a:srgbClr val="000000"/>
                </a:solidFill>
                <a:latin typeface="Times New Roman" pitchFamily="18" charset="0"/>
              </a:rPr>
              <a:t>The Automobile as an Object</a:t>
            </a:r>
          </a:p>
          <a:p>
            <a:pPr eaLnBrk="1" hangingPunct="1">
              <a:lnSpc>
                <a:spcPct val="90000"/>
              </a:lnSpc>
              <a:defRPr/>
            </a:pPr>
            <a:r>
              <a:rPr lang="en-US" sz="2400" dirty="0" smtClean="0">
                <a:solidFill>
                  <a:srgbClr val="000000"/>
                </a:solidFill>
                <a:latin typeface="Times New Roman" pitchFamily="18" charset="0"/>
              </a:rPr>
              <a:t>Let’s begin with a simple analogy. </a:t>
            </a:r>
          </a:p>
          <a:p>
            <a:pPr eaLnBrk="1" hangingPunct="1">
              <a:lnSpc>
                <a:spcPct val="90000"/>
              </a:lnSpc>
              <a:defRPr/>
            </a:pPr>
            <a:r>
              <a:rPr lang="en-US" sz="2400" dirty="0" smtClean="0">
                <a:solidFill>
                  <a:srgbClr val="000000"/>
                </a:solidFill>
                <a:latin typeface="Times New Roman" pitchFamily="18" charset="0"/>
              </a:rPr>
              <a:t>Suppose you want to </a:t>
            </a:r>
            <a:r>
              <a:rPr lang="en-US" sz="2400" i="1" dirty="0" smtClean="0">
                <a:solidFill>
                  <a:srgbClr val="000000"/>
                </a:solidFill>
                <a:latin typeface="Times New Roman" pitchFamily="18" charset="0"/>
              </a:rPr>
              <a:t>drive a car and make it go faster by pressing its accelerator pedal. </a:t>
            </a:r>
          </a:p>
          <a:p>
            <a:pPr eaLnBrk="1" hangingPunct="1">
              <a:lnSpc>
                <a:spcPct val="90000"/>
              </a:lnSpc>
              <a:defRPr/>
            </a:pPr>
            <a:r>
              <a:rPr lang="en-US" sz="2400" dirty="0" smtClean="0">
                <a:solidFill>
                  <a:srgbClr val="000000"/>
                </a:solidFill>
                <a:latin typeface="Times New Roman" pitchFamily="18" charset="0"/>
              </a:rPr>
              <a:t>Before you can drive a car, someone has to </a:t>
            </a:r>
            <a:r>
              <a:rPr lang="en-US" sz="2400" i="1" dirty="0" smtClean="0">
                <a:solidFill>
                  <a:srgbClr val="000000"/>
                </a:solidFill>
                <a:latin typeface="Times New Roman" pitchFamily="18" charset="0"/>
              </a:rPr>
              <a:t>design </a:t>
            </a:r>
            <a:r>
              <a:rPr lang="en-US" sz="2400" dirty="0" smtClean="0">
                <a:solidFill>
                  <a:srgbClr val="000000"/>
                </a:solidFill>
                <a:latin typeface="Times New Roman" pitchFamily="18" charset="0"/>
              </a:rPr>
              <a:t>it.</a:t>
            </a:r>
            <a:r>
              <a:rPr lang="en-US" sz="2400" i="1" dirty="0" smtClean="0">
                <a:solidFill>
                  <a:srgbClr val="000000"/>
                </a:solidFill>
                <a:latin typeface="Times New Roman" pitchFamily="18" charset="0"/>
              </a:rPr>
              <a:t> </a:t>
            </a:r>
          </a:p>
          <a:p>
            <a:pPr eaLnBrk="1" hangingPunct="1">
              <a:lnSpc>
                <a:spcPct val="90000"/>
              </a:lnSpc>
              <a:defRPr/>
            </a:pPr>
            <a:r>
              <a:rPr lang="en-US" sz="2400" dirty="0" smtClean="0">
                <a:solidFill>
                  <a:srgbClr val="000000"/>
                </a:solidFill>
                <a:latin typeface="Times New Roman" pitchFamily="18" charset="0"/>
              </a:rPr>
              <a:t>A car typically begins as engineering drawings, similar to the </a:t>
            </a:r>
            <a:r>
              <a:rPr lang="en-US" sz="2400" i="1" dirty="0" smtClean="0">
                <a:solidFill>
                  <a:srgbClr val="000000"/>
                </a:solidFill>
                <a:latin typeface="Times New Roman" pitchFamily="18" charset="0"/>
              </a:rPr>
              <a:t>blueprints </a:t>
            </a:r>
            <a:r>
              <a:rPr lang="en-US" sz="2400" dirty="0" smtClean="0">
                <a:solidFill>
                  <a:srgbClr val="000000"/>
                </a:solidFill>
                <a:latin typeface="Times New Roman" pitchFamily="18" charset="0"/>
              </a:rPr>
              <a:t>that describe the design of a house. </a:t>
            </a:r>
          </a:p>
          <a:p>
            <a:pPr eaLnBrk="1" hangingPunct="1">
              <a:lnSpc>
                <a:spcPct val="90000"/>
              </a:lnSpc>
              <a:defRPr/>
            </a:pPr>
            <a:r>
              <a:rPr lang="en-US" sz="2400" dirty="0" smtClean="0">
                <a:solidFill>
                  <a:srgbClr val="000000"/>
                </a:solidFill>
                <a:latin typeface="Times New Roman" pitchFamily="18" charset="0"/>
              </a:rPr>
              <a:t>Drawings include the design for an accelerator pedal. </a:t>
            </a:r>
          </a:p>
          <a:p>
            <a:pPr eaLnBrk="1" hangingPunct="1">
              <a:lnSpc>
                <a:spcPct val="90000"/>
              </a:lnSpc>
              <a:defRPr/>
            </a:pPr>
            <a:r>
              <a:rPr lang="en-US" sz="2400" dirty="0" smtClean="0">
                <a:solidFill>
                  <a:srgbClr val="000000"/>
                </a:solidFill>
                <a:latin typeface="Times New Roman" pitchFamily="18" charset="0"/>
              </a:rPr>
              <a:t>Pedal </a:t>
            </a:r>
            <a:r>
              <a:rPr lang="en-US" sz="2400" i="1" dirty="0" smtClean="0">
                <a:solidFill>
                  <a:srgbClr val="000000"/>
                </a:solidFill>
                <a:latin typeface="Times New Roman" pitchFamily="18" charset="0"/>
              </a:rPr>
              <a:t>hides </a:t>
            </a:r>
            <a:r>
              <a:rPr lang="en-US" sz="2400" dirty="0" smtClean="0">
                <a:solidFill>
                  <a:srgbClr val="000000"/>
                </a:solidFill>
                <a:latin typeface="Times New Roman" pitchFamily="18" charset="0"/>
              </a:rPr>
              <a:t>from the driver the complex mechanisms that actually make the car go faster, just as the brake pedal hides the mechanisms that slow the car, and the steering wheel hides the mechanisms that turn the car. </a:t>
            </a:r>
          </a:p>
        </p:txBody>
      </p:sp>
      <p:sp>
        <p:nvSpPr>
          <p:cNvPr id="53252"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©1992-2014 by Pearson Education, Inc. All Rights Reserved.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1" descr="cshtp5_01_Page_12"/>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a:t>©1992-2014 by Pearson Education, Inc. All Rights Reserved.</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1.9  Microsoft’s .NET</a:t>
            </a:r>
          </a:p>
        </p:txBody>
      </p:sp>
      <p:sp>
        <p:nvSpPr>
          <p:cNvPr id="77827" name="Text Placeholder 2"/>
          <p:cNvSpPr>
            <a:spLocks noGrp="1"/>
          </p:cNvSpPr>
          <p:nvPr>
            <p:ph type="body" idx="1"/>
          </p:nvPr>
        </p:nvSpPr>
        <p:spPr/>
        <p:txBody>
          <a:bodyPr/>
          <a:lstStyle/>
          <a:p>
            <a:pPr eaLnBrk="1" hangingPunct="1">
              <a:lnSpc>
                <a:spcPct val="90000"/>
              </a:lnSpc>
            </a:pPr>
            <a:r>
              <a:rPr lang="en-US" altLang="en-US" sz="2500" smtClean="0">
                <a:solidFill>
                  <a:srgbClr val="000000"/>
                </a:solidFill>
                <a:latin typeface="Times New Roman" pitchFamily="18" charset="0"/>
              </a:rPr>
              <a:t>In 2000, Microsoft announced its </a:t>
            </a:r>
            <a:r>
              <a:rPr lang="en-US" altLang="en-US" sz="2500" smtClean="0">
                <a:solidFill>
                  <a:srgbClr val="0000FF"/>
                </a:solidFill>
                <a:latin typeface="Times New Roman" pitchFamily="18" charset="0"/>
              </a:rPr>
              <a:t>.NET initiative</a:t>
            </a:r>
            <a:r>
              <a:rPr lang="en-US" altLang="en-US" sz="2500" smtClean="0">
                <a:solidFill>
                  <a:srgbClr val="000000"/>
                </a:solidFill>
                <a:latin typeface="Times New Roman" pitchFamily="18" charset="0"/>
              </a:rPr>
              <a:t>, a broad vision for using the Internet and the web in the development, engineering, distribution and use of software.</a:t>
            </a:r>
          </a:p>
          <a:p>
            <a:pPr eaLnBrk="1" hangingPunct="1">
              <a:lnSpc>
                <a:spcPct val="90000"/>
              </a:lnSpc>
            </a:pPr>
            <a:r>
              <a:rPr lang="en-US" altLang="en-US" sz="2500" smtClean="0">
                <a:solidFill>
                  <a:srgbClr val="000000"/>
                </a:solidFill>
                <a:latin typeface="Times New Roman" pitchFamily="18" charset="0"/>
              </a:rPr>
              <a:t>.NET  permits developers to create apps in </a:t>
            </a:r>
            <a:r>
              <a:rPr lang="en-US" altLang="en-US" sz="2500" i="1" smtClean="0">
                <a:solidFill>
                  <a:srgbClr val="000000"/>
                </a:solidFill>
                <a:latin typeface="Times New Roman" pitchFamily="18" charset="0"/>
              </a:rPr>
              <a:t>any</a:t>
            </a:r>
            <a:r>
              <a:rPr lang="en-US" altLang="en-US" sz="2500" smtClean="0">
                <a:solidFill>
                  <a:srgbClr val="000000"/>
                </a:solidFill>
                <a:latin typeface="Times New Roman" pitchFamily="18" charset="0"/>
              </a:rPr>
              <a:t> .NET-compatible language (such as C#, Visual Basic and many others).</a:t>
            </a:r>
          </a:p>
          <a:p>
            <a:pPr eaLnBrk="1" hangingPunct="1">
              <a:lnSpc>
                <a:spcPct val="90000"/>
              </a:lnSpc>
            </a:pPr>
            <a:r>
              <a:rPr lang="en-US" altLang="en-US" sz="2500" smtClean="0">
                <a:solidFill>
                  <a:srgbClr val="000000"/>
                </a:solidFill>
                <a:latin typeface="Times New Roman" pitchFamily="18" charset="0"/>
              </a:rPr>
              <a:t>Part of the initiative includes Microsoft’s </a:t>
            </a:r>
            <a:r>
              <a:rPr lang="en-US" altLang="en-US" sz="2500" smtClean="0">
                <a:latin typeface="Times New Roman" pitchFamily="18" charset="0"/>
              </a:rPr>
              <a:t>ASP.NET </a:t>
            </a:r>
            <a:r>
              <a:rPr lang="en-US" altLang="en-US" sz="2500" smtClean="0">
                <a:solidFill>
                  <a:srgbClr val="000000"/>
                </a:solidFill>
                <a:latin typeface="Times New Roman" pitchFamily="18" charset="0"/>
              </a:rPr>
              <a:t>technology, which is used to create web apps that users interact with via their web browsers. </a:t>
            </a:r>
          </a:p>
        </p:txBody>
      </p:sp>
      <p:sp>
        <p:nvSpPr>
          <p:cNvPr id="53252"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©1992-2014 by Pearson Education, Inc. All Rights Reserved.</a:t>
            </a:r>
            <a:endParaRPr lang="en-US"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00B050"/>
                </a:solidFill>
                <a:latin typeface="Arial"/>
              </a:rPr>
              <a:t>1.9.1  .NET Framework</a:t>
            </a:r>
          </a:p>
        </p:txBody>
      </p:sp>
      <p:sp>
        <p:nvSpPr>
          <p:cNvPr id="78851" name="Text Placeholder 2"/>
          <p:cNvSpPr>
            <a:spLocks noGrp="1"/>
          </p:cNvSpPr>
          <p:nvPr>
            <p:ph type="body" idx="1"/>
          </p:nvPr>
        </p:nvSpPr>
        <p:spPr/>
        <p:txBody>
          <a:bodyPr/>
          <a:lstStyle/>
          <a:p>
            <a:pPr eaLnBrk="1" hangingPunct="1"/>
            <a:r>
              <a:rPr lang="en-US" altLang="en-US" sz="2500" smtClean="0">
                <a:solidFill>
                  <a:srgbClr val="000000"/>
                </a:solidFill>
                <a:latin typeface="Times New Roman" pitchFamily="18" charset="0"/>
              </a:rPr>
              <a:t>The </a:t>
            </a:r>
            <a:r>
              <a:rPr lang="en-US" altLang="en-US" sz="2500" smtClean="0">
                <a:solidFill>
                  <a:srgbClr val="0000FF"/>
                </a:solidFill>
                <a:latin typeface="Times New Roman" pitchFamily="18" charset="0"/>
              </a:rPr>
              <a:t>.NET Framework</a:t>
            </a:r>
            <a:r>
              <a:rPr lang="en-US" altLang="en-US" sz="2500" smtClean="0">
                <a:solidFill>
                  <a:srgbClr val="000000"/>
                </a:solidFill>
                <a:latin typeface="Times New Roman" pitchFamily="18" charset="0"/>
              </a:rPr>
              <a:t> contains the .NET Framework </a:t>
            </a:r>
            <a:r>
              <a:rPr lang="en-US" altLang="en-US" sz="2500" smtClean="0">
                <a:solidFill>
                  <a:srgbClr val="0000FF"/>
                </a:solidFill>
                <a:latin typeface="Times New Roman" pitchFamily="18" charset="0"/>
              </a:rPr>
              <a:t>Class Library</a:t>
            </a:r>
            <a:r>
              <a:rPr lang="en-US" altLang="en-US" sz="2500" smtClean="0">
                <a:solidFill>
                  <a:srgbClr val="000000"/>
                </a:solidFill>
                <a:latin typeface="Times New Roman" pitchFamily="18" charset="0"/>
              </a:rPr>
              <a:t>, which provides many capabilities that you’ll use to build substantial C# apps quickly and easily. </a:t>
            </a:r>
          </a:p>
          <a:p>
            <a:pPr eaLnBrk="1" hangingPunct="1"/>
            <a:r>
              <a:rPr lang="en-US" altLang="en-US" sz="2500" smtClean="0">
                <a:solidFill>
                  <a:srgbClr val="000000"/>
                </a:solidFill>
                <a:latin typeface="Times New Roman" pitchFamily="18" charset="0"/>
              </a:rPr>
              <a:t>The .NET Framework Class Library has </a:t>
            </a:r>
            <a:r>
              <a:rPr lang="en-US" altLang="en-US" sz="2500" i="1" smtClean="0">
                <a:solidFill>
                  <a:srgbClr val="000000"/>
                </a:solidFill>
                <a:latin typeface="Times New Roman" pitchFamily="18" charset="0"/>
              </a:rPr>
              <a:t>thousands</a:t>
            </a:r>
            <a:r>
              <a:rPr lang="en-US" altLang="en-US" sz="2500" smtClean="0">
                <a:solidFill>
                  <a:srgbClr val="000000"/>
                </a:solidFill>
                <a:latin typeface="Times New Roman" pitchFamily="18" charset="0"/>
              </a:rPr>
              <a:t> of valuable </a:t>
            </a:r>
            <a:r>
              <a:rPr lang="en-US" altLang="en-US" sz="2500" i="1" smtClean="0">
                <a:solidFill>
                  <a:srgbClr val="000000"/>
                </a:solidFill>
                <a:latin typeface="Times New Roman" pitchFamily="18" charset="0"/>
              </a:rPr>
              <a:t>prebuilt</a:t>
            </a:r>
            <a:r>
              <a:rPr lang="en-US" altLang="en-US" sz="2500" smtClean="0">
                <a:solidFill>
                  <a:srgbClr val="000000"/>
                </a:solidFill>
                <a:latin typeface="Times New Roman" pitchFamily="18" charset="0"/>
              </a:rPr>
              <a:t> classes that have been tested and tuned to maximize performance. </a:t>
            </a:r>
          </a:p>
          <a:p>
            <a:pPr eaLnBrk="1" hangingPunct="1"/>
            <a:r>
              <a:rPr lang="en-US" altLang="en-US" sz="2500" smtClean="0">
                <a:solidFill>
                  <a:srgbClr val="000000"/>
                </a:solidFill>
                <a:latin typeface="Times New Roman" pitchFamily="18" charset="0"/>
              </a:rPr>
              <a:t>You’ll learn how to create your own classes, but you should </a:t>
            </a:r>
            <a:r>
              <a:rPr lang="en-US" altLang="en-US" sz="2500" i="1" smtClean="0">
                <a:solidFill>
                  <a:srgbClr val="000000"/>
                </a:solidFill>
                <a:latin typeface="Times New Roman" pitchFamily="18" charset="0"/>
              </a:rPr>
              <a:t>re-use</a:t>
            </a:r>
            <a:r>
              <a:rPr lang="en-US" altLang="en-US" sz="2500" smtClean="0">
                <a:solidFill>
                  <a:srgbClr val="000000"/>
                </a:solidFill>
                <a:latin typeface="Times New Roman" pitchFamily="18" charset="0"/>
              </a:rPr>
              <a:t> the .NET Framework classes when possible to speed up the software development process, while enhancing the quality and performance of the software you develop. </a:t>
            </a:r>
          </a:p>
        </p:txBody>
      </p:sp>
      <p:sp>
        <p:nvSpPr>
          <p:cNvPr id="5427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©1992-2014 by Pearson Education, Inc. All Rights Reserved.</a:t>
            </a:r>
            <a:endParaRPr lang="en-US"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00B050"/>
                </a:solidFill>
                <a:latin typeface="Arial"/>
              </a:rPr>
              <a:t>1.9.2  Common Language Runtime</a:t>
            </a:r>
          </a:p>
        </p:txBody>
      </p:sp>
      <p:sp>
        <p:nvSpPr>
          <p:cNvPr id="79875" name="Text Placeholder 2"/>
          <p:cNvSpPr>
            <a:spLocks noGrp="1"/>
          </p:cNvSpPr>
          <p:nvPr>
            <p:ph type="body" idx="1"/>
          </p:nvPr>
        </p:nvSpPr>
        <p:spPr/>
        <p:txBody>
          <a:bodyPr/>
          <a:lstStyle/>
          <a:p>
            <a:pPr eaLnBrk="1" hangingPunct="1"/>
            <a:r>
              <a:rPr lang="en-US" altLang="en-US" sz="2500" smtClean="0">
                <a:solidFill>
                  <a:srgbClr val="000000"/>
                </a:solidFill>
                <a:latin typeface="Times New Roman" pitchFamily="18" charset="0"/>
              </a:rPr>
              <a:t>The </a:t>
            </a:r>
            <a:r>
              <a:rPr lang="en-US" altLang="en-US" sz="2500" smtClean="0">
                <a:solidFill>
                  <a:srgbClr val="0000FF"/>
                </a:solidFill>
                <a:latin typeface="Times New Roman" pitchFamily="18" charset="0"/>
              </a:rPr>
              <a:t>Common Language Runtime (CLR)</a:t>
            </a:r>
            <a:r>
              <a:rPr lang="en-US" altLang="en-US" sz="2500" smtClean="0">
                <a:solidFill>
                  <a:srgbClr val="000000"/>
                </a:solidFill>
                <a:latin typeface="Times New Roman" pitchFamily="18" charset="0"/>
              </a:rPr>
              <a:t> executes .NET programs and provides functionality to make them easier to develop and debug. </a:t>
            </a:r>
          </a:p>
          <a:p>
            <a:pPr eaLnBrk="1" hangingPunct="1"/>
            <a:r>
              <a:rPr lang="en-US" altLang="en-US" sz="2500" smtClean="0">
                <a:solidFill>
                  <a:srgbClr val="000000"/>
                </a:solidFill>
                <a:latin typeface="Times New Roman" pitchFamily="18" charset="0"/>
              </a:rPr>
              <a:t>The CLR is a </a:t>
            </a:r>
            <a:r>
              <a:rPr lang="en-US" altLang="en-US" sz="2500" smtClean="0">
                <a:solidFill>
                  <a:srgbClr val="0000FF"/>
                </a:solidFill>
                <a:latin typeface="Times New Roman" pitchFamily="18" charset="0"/>
              </a:rPr>
              <a:t>virtual machine (VM)</a:t>
            </a:r>
            <a:r>
              <a:rPr lang="en-US" altLang="en-US" sz="2500" smtClean="0">
                <a:solidFill>
                  <a:srgbClr val="000000"/>
                </a:solidFill>
                <a:latin typeface="Times New Roman" pitchFamily="18" charset="0"/>
              </a:rPr>
              <a:t>—software that manages the execution of programs and hides from them the underlying operating system and hardware. </a:t>
            </a:r>
          </a:p>
          <a:p>
            <a:pPr eaLnBrk="1" hangingPunct="1"/>
            <a:r>
              <a:rPr lang="en-US" altLang="en-US" sz="2500" smtClean="0">
                <a:solidFill>
                  <a:srgbClr val="000000"/>
                </a:solidFill>
                <a:latin typeface="Times New Roman" pitchFamily="18" charset="0"/>
              </a:rPr>
              <a:t>The source code for programs that are executed and managed by the CLR is called </a:t>
            </a:r>
            <a:r>
              <a:rPr lang="en-US" altLang="en-US" sz="2500" i="1" smtClean="0">
                <a:solidFill>
                  <a:srgbClr val="000000"/>
                </a:solidFill>
                <a:latin typeface="Times New Roman" pitchFamily="18" charset="0"/>
              </a:rPr>
              <a:t>managed code</a:t>
            </a:r>
            <a:r>
              <a:rPr lang="en-US" altLang="en-US" sz="2500" smtClean="0">
                <a:solidFill>
                  <a:srgbClr val="000000"/>
                </a:solidFill>
                <a:latin typeface="Times New Roman" pitchFamily="18" charset="0"/>
              </a:rPr>
              <a:t>. </a:t>
            </a:r>
          </a:p>
        </p:txBody>
      </p:sp>
      <p:sp>
        <p:nvSpPr>
          <p:cNvPr id="5427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©1992-2014 by Pearson Education, Inc. All Rights Reserved.</a:t>
            </a:r>
            <a:endParaRPr lang="en-US"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00B050"/>
                </a:solidFill>
                <a:latin typeface="Arial"/>
              </a:rPr>
              <a:t>1.9.2  Common Language Runtime (Cont.)</a:t>
            </a:r>
          </a:p>
        </p:txBody>
      </p:sp>
      <p:sp>
        <p:nvSpPr>
          <p:cNvPr id="82947" name="Text Placeholder 2"/>
          <p:cNvSpPr>
            <a:spLocks noGrp="1"/>
          </p:cNvSpPr>
          <p:nvPr>
            <p:ph type="body" idx="1"/>
          </p:nvPr>
        </p:nvSpPr>
        <p:spPr/>
        <p:txBody>
          <a:bodyPr/>
          <a:lstStyle/>
          <a:p>
            <a:pPr eaLnBrk="1" hangingPunct="1">
              <a:defRPr/>
            </a:pPr>
            <a:r>
              <a:rPr lang="en-US" sz="2500" dirty="0" smtClean="0">
                <a:solidFill>
                  <a:srgbClr val="000000"/>
                </a:solidFill>
                <a:latin typeface="Times New Roman" pitchFamily="18" charset="0"/>
              </a:rPr>
              <a:t>The CLR provides various services to managed code, such as integrating software components written in different .NET languages, error handling between such components, enhanced security, automatic memory management and more. </a:t>
            </a:r>
          </a:p>
          <a:p>
            <a:pPr eaLnBrk="1" hangingPunct="1">
              <a:defRPr/>
            </a:pPr>
            <a:r>
              <a:rPr lang="en-US" sz="2500" dirty="0" smtClean="0">
                <a:solidFill>
                  <a:srgbClr val="000000"/>
                </a:solidFill>
                <a:latin typeface="Times New Roman" pitchFamily="18" charset="0"/>
              </a:rPr>
              <a:t>Unmanaged-code programs do not have access to the CLR’s services, which makes unmanaged code more difficult to write. (</a:t>
            </a:r>
            <a:r>
              <a:rPr lang="en-US" sz="2000" dirty="0" smtClean="0">
                <a:solidFill>
                  <a:srgbClr val="000000"/>
                </a:solidFill>
                <a:latin typeface="+mj-lt"/>
              </a:rPr>
              <a:t>msdn.microsoft.com/en-us/library/8bs2ecf4.aspx</a:t>
            </a:r>
            <a:r>
              <a:rPr lang="en-US" sz="2500" dirty="0" smtClean="0">
                <a:solidFill>
                  <a:srgbClr val="000000"/>
                </a:solidFill>
                <a:latin typeface="Times New Roman" pitchFamily="18" charset="0"/>
              </a:rPr>
              <a:t>)</a:t>
            </a:r>
          </a:p>
          <a:p>
            <a:pPr eaLnBrk="1" hangingPunct="1">
              <a:defRPr/>
            </a:pPr>
            <a:endParaRPr lang="en-US" sz="2500" dirty="0" smtClean="0">
              <a:solidFill>
                <a:srgbClr val="000000"/>
              </a:solidFill>
              <a:latin typeface="Times New Roman" pitchFamily="18" charset="0"/>
            </a:endParaRPr>
          </a:p>
        </p:txBody>
      </p:sp>
      <p:sp>
        <p:nvSpPr>
          <p:cNvPr id="5427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©1992-2014 by Pearson Education, Inc. All Rights Reserved.</a:t>
            </a:r>
            <a:endParaRPr lang="en-US"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00B050"/>
                </a:solidFill>
                <a:latin typeface="Arial"/>
              </a:rPr>
              <a:t>1.9.2  Common Language Runtime (Cont.)</a:t>
            </a:r>
          </a:p>
        </p:txBody>
      </p:sp>
      <p:sp>
        <p:nvSpPr>
          <p:cNvPr id="81923" name="Text Placeholder 2"/>
          <p:cNvSpPr>
            <a:spLocks noGrp="1"/>
          </p:cNvSpPr>
          <p:nvPr>
            <p:ph type="body" idx="1"/>
          </p:nvPr>
        </p:nvSpPr>
        <p:spPr/>
        <p:txBody>
          <a:bodyPr/>
          <a:lstStyle/>
          <a:p>
            <a:pPr eaLnBrk="1" hangingPunct="1"/>
            <a:r>
              <a:rPr lang="en-US" altLang="en-US" sz="2500" smtClean="0">
                <a:solidFill>
                  <a:srgbClr val="000000"/>
                </a:solidFill>
                <a:latin typeface="Times New Roman" pitchFamily="18" charset="0"/>
              </a:rPr>
              <a:t>Managed code is compiled into machine-specific instructions in the following steps: </a:t>
            </a:r>
          </a:p>
          <a:p>
            <a:pPr lvl="1" eaLnBrk="1" hangingPunct="1"/>
            <a:r>
              <a:rPr lang="en-US" altLang="en-US" sz="2100" smtClean="0">
                <a:solidFill>
                  <a:srgbClr val="000000"/>
                </a:solidFill>
                <a:latin typeface="Times New Roman" pitchFamily="18" charset="0"/>
              </a:rPr>
              <a:t>First, the code is compiled into Microsoft Intermediate Language (MSIL). Code converted into MSIL from other languages and sources can be woven together by the CLR—this allows programmers to work in their preferred .NET programming language. The MSIL for an app’s components is placed into the app’s executable file—the file that causes the computer to perform the app’s tasks. </a:t>
            </a:r>
          </a:p>
        </p:txBody>
      </p:sp>
      <p:sp>
        <p:nvSpPr>
          <p:cNvPr id="5427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©1992-2014 by Pearson Education, Inc. All Rights Reserved.</a:t>
            </a:r>
            <a:endParaRPr lang="en-US"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00B050"/>
                </a:solidFill>
                <a:latin typeface="Arial"/>
              </a:rPr>
              <a:t>1.9.2  Common Language Runtime (Cont.)</a:t>
            </a:r>
          </a:p>
        </p:txBody>
      </p:sp>
      <p:sp>
        <p:nvSpPr>
          <p:cNvPr id="82947" name="Text Placeholder 2"/>
          <p:cNvSpPr>
            <a:spLocks noGrp="1"/>
          </p:cNvSpPr>
          <p:nvPr>
            <p:ph type="body" idx="1"/>
          </p:nvPr>
        </p:nvSpPr>
        <p:spPr/>
        <p:txBody>
          <a:bodyPr/>
          <a:lstStyle/>
          <a:p>
            <a:pPr lvl="1" eaLnBrk="1" hangingPunct="1"/>
            <a:r>
              <a:rPr lang="en-US" altLang="en-US" sz="2100" smtClean="0">
                <a:solidFill>
                  <a:srgbClr val="000000"/>
                </a:solidFill>
                <a:latin typeface="Times New Roman" pitchFamily="18" charset="0"/>
              </a:rPr>
              <a:t>When the app executes, another compiler (known as the just-in-time compiler or JIT compiler) in the CLR translates the MSIL in the executable file into machine-language code (for a particular platform).</a:t>
            </a:r>
          </a:p>
          <a:p>
            <a:pPr lvl="1" eaLnBrk="1" hangingPunct="1"/>
            <a:r>
              <a:rPr lang="en-US" altLang="en-US" sz="2100" smtClean="0">
                <a:solidFill>
                  <a:srgbClr val="000000"/>
                </a:solidFill>
                <a:latin typeface="Times New Roman" pitchFamily="18" charset="0"/>
              </a:rPr>
              <a:t>The machine-language code executes on that platform.</a:t>
            </a:r>
          </a:p>
        </p:txBody>
      </p:sp>
      <p:sp>
        <p:nvSpPr>
          <p:cNvPr id="5427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©1992-2014 by Pearson Education, Inc. All Rights Reserved.</a:t>
            </a:r>
            <a:endParaRPr lang="en-US"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00B050"/>
                </a:solidFill>
                <a:latin typeface="Arial"/>
              </a:rPr>
              <a:t>1.9.3  Platform Independence</a:t>
            </a:r>
          </a:p>
        </p:txBody>
      </p:sp>
      <p:sp>
        <p:nvSpPr>
          <p:cNvPr id="83971" name="Text Placeholder 2"/>
          <p:cNvSpPr>
            <a:spLocks noGrp="1"/>
          </p:cNvSpPr>
          <p:nvPr>
            <p:ph type="body" idx="1"/>
          </p:nvPr>
        </p:nvSpPr>
        <p:spPr/>
        <p:txBody>
          <a:bodyPr/>
          <a:lstStyle/>
          <a:p>
            <a:pPr eaLnBrk="1" hangingPunct="1"/>
            <a:r>
              <a:rPr lang="en-US" altLang="en-US" sz="2100" smtClean="0">
                <a:solidFill>
                  <a:srgbClr val="000000"/>
                </a:solidFill>
                <a:latin typeface="Times New Roman" pitchFamily="18" charset="0"/>
              </a:rPr>
              <a:t>If the .NET Framework exists and is installed for a platform, that platform can run </a:t>
            </a:r>
            <a:r>
              <a:rPr lang="en-US" altLang="en-US" sz="2100" i="1" smtClean="0">
                <a:solidFill>
                  <a:srgbClr val="000000"/>
                </a:solidFill>
                <a:latin typeface="Times New Roman" pitchFamily="18" charset="0"/>
              </a:rPr>
              <a:t>any</a:t>
            </a:r>
            <a:r>
              <a:rPr lang="en-US" altLang="en-US" sz="2100" smtClean="0">
                <a:solidFill>
                  <a:srgbClr val="000000"/>
                </a:solidFill>
                <a:latin typeface="Times New Roman" pitchFamily="18" charset="0"/>
              </a:rPr>
              <a:t> .NET program. </a:t>
            </a:r>
          </a:p>
          <a:p>
            <a:pPr eaLnBrk="1" hangingPunct="1"/>
            <a:r>
              <a:rPr lang="en-US" altLang="en-US" sz="2100" smtClean="0">
                <a:solidFill>
                  <a:srgbClr val="000000"/>
                </a:solidFill>
                <a:latin typeface="Times New Roman" pitchFamily="18" charset="0"/>
              </a:rPr>
              <a:t>The ability of a program to run without modification across multiple platforms is known as </a:t>
            </a:r>
            <a:r>
              <a:rPr lang="en-US" altLang="en-US" sz="2100" smtClean="0">
                <a:solidFill>
                  <a:srgbClr val="0000FF"/>
                </a:solidFill>
                <a:latin typeface="Times New Roman" pitchFamily="18" charset="0"/>
              </a:rPr>
              <a:t>platform independence</a:t>
            </a:r>
            <a:r>
              <a:rPr lang="en-US" altLang="en-US" sz="2100" smtClean="0">
                <a:solidFill>
                  <a:srgbClr val="000000"/>
                </a:solidFill>
                <a:latin typeface="Times New Roman" pitchFamily="18" charset="0"/>
              </a:rPr>
              <a:t>. </a:t>
            </a:r>
          </a:p>
          <a:p>
            <a:pPr eaLnBrk="1" hangingPunct="1"/>
            <a:r>
              <a:rPr lang="en-US" altLang="en-US" sz="2100" smtClean="0">
                <a:solidFill>
                  <a:srgbClr val="000000"/>
                </a:solidFill>
                <a:latin typeface="Times New Roman" pitchFamily="18" charset="0"/>
              </a:rPr>
              <a:t>Code written once can be used on another type of computer without modification, saving time and money. </a:t>
            </a:r>
          </a:p>
          <a:p>
            <a:pPr eaLnBrk="1" hangingPunct="1"/>
            <a:r>
              <a:rPr lang="en-US" altLang="en-US" sz="2100" smtClean="0">
                <a:solidFill>
                  <a:srgbClr val="000000"/>
                </a:solidFill>
                <a:latin typeface="Times New Roman" pitchFamily="18" charset="0"/>
              </a:rPr>
              <a:t>Previously, companies had to decide whether converting their programs to different platforms—a process called </a:t>
            </a:r>
            <a:r>
              <a:rPr lang="en-US" altLang="en-US" sz="2100" smtClean="0">
                <a:solidFill>
                  <a:srgbClr val="0000FF"/>
                </a:solidFill>
                <a:latin typeface="Times New Roman" pitchFamily="18" charset="0"/>
              </a:rPr>
              <a:t>porting</a:t>
            </a:r>
            <a:r>
              <a:rPr lang="en-US" altLang="en-US" sz="2100" smtClean="0">
                <a:solidFill>
                  <a:srgbClr val="000000"/>
                </a:solidFill>
                <a:latin typeface="Times New Roman" pitchFamily="18" charset="0"/>
              </a:rPr>
              <a:t>—was worth the cost. </a:t>
            </a:r>
          </a:p>
          <a:p>
            <a:pPr eaLnBrk="1" hangingPunct="1"/>
            <a:r>
              <a:rPr lang="en-US" altLang="en-US" sz="2100" smtClean="0">
                <a:solidFill>
                  <a:srgbClr val="000000"/>
                </a:solidFill>
                <a:latin typeface="Times New Roman" pitchFamily="18" charset="0"/>
              </a:rPr>
              <a:t>With .NET, porting programs is no longer an issue, at least once .NET itself has been made available on the platforms.</a:t>
            </a:r>
          </a:p>
        </p:txBody>
      </p:sp>
      <p:sp>
        <p:nvSpPr>
          <p:cNvPr id="5427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©1992-2014 by Pearson Education, Inc. All Rights Reserved.</a:t>
            </a:r>
            <a:endParaRPr lang="en-US"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00B050"/>
                </a:solidFill>
                <a:latin typeface="Arial"/>
              </a:rPr>
              <a:t>1.9.4  Language Interoperability</a:t>
            </a:r>
          </a:p>
        </p:txBody>
      </p:sp>
      <p:sp>
        <p:nvSpPr>
          <p:cNvPr id="84995" name="Text Placeholder 2"/>
          <p:cNvSpPr>
            <a:spLocks noGrp="1"/>
          </p:cNvSpPr>
          <p:nvPr>
            <p:ph type="body" idx="1"/>
          </p:nvPr>
        </p:nvSpPr>
        <p:spPr/>
        <p:txBody>
          <a:bodyPr/>
          <a:lstStyle/>
          <a:p>
            <a:pPr eaLnBrk="1" hangingPunct="1"/>
            <a:r>
              <a:rPr lang="en-US" altLang="en-US" sz="2100" smtClean="0">
                <a:solidFill>
                  <a:srgbClr val="000000"/>
                </a:solidFill>
                <a:latin typeface="Times New Roman" pitchFamily="18" charset="0"/>
              </a:rPr>
              <a:t>The .NET Framework provides a high level of </a:t>
            </a:r>
            <a:r>
              <a:rPr lang="en-US" altLang="en-US" sz="2100" smtClean="0">
                <a:solidFill>
                  <a:srgbClr val="0000FF"/>
                </a:solidFill>
                <a:latin typeface="Times New Roman" pitchFamily="18" charset="0"/>
              </a:rPr>
              <a:t>language interoperability</a:t>
            </a:r>
            <a:r>
              <a:rPr lang="en-US" altLang="en-US" sz="2100" smtClean="0">
                <a:solidFill>
                  <a:srgbClr val="000000"/>
                </a:solidFill>
                <a:latin typeface="Times New Roman" pitchFamily="18" charset="0"/>
              </a:rPr>
              <a:t>. </a:t>
            </a:r>
          </a:p>
          <a:p>
            <a:pPr eaLnBrk="1" hangingPunct="1"/>
            <a:r>
              <a:rPr lang="en-US" altLang="en-US" sz="2100" smtClean="0">
                <a:solidFill>
                  <a:srgbClr val="000000"/>
                </a:solidFill>
                <a:latin typeface="Times New Roman" pitchFamily="18" charset="0"/>
              </a:rPr>
              <a:t>Because software components written in different .NET languages (such as C# and Visual Basic) are all compiled into MSIL, the components can be combined to create a single unified program. </a:t>
            </a:r>
          </a:p>
          <a:p>
            <a:pPr eaLnBrk="1" hangingPunct="1"/>
            <a:r>
              <a:rPr lang="en-US" altLang="en-US" sz="2100" smtClean="0">
                <a:solidFill>
                  <a:srgbClr val="000000"/>
                </a:solidFill>
                <a:latin typeface="Times New Roman" pitchFamily="18" charset="0"/>
              </a:rPr>
              <a:t>Thus, MSIL allows the .NET Framework to be </a:t>
            </a:r>
            <a:r>
              <a:rPr lang="en-US" altLang="en-US" sz="2100" smtClean="0">
                <a:solidFill>
                  <a:srgbClr val="0000FF"/>
                </a:solidFill>
                <a:latin typeface="Times New Roman" pitchFamily="18" charset="0"/>
              </a:rPr>
              <a:t>language independent</a:t>
            </a:r>
            <a:r>
              <a:rPr lang="en-US" altLang="en-US" sz="2100" smtClean="0">
                <a:solidFill>
                  <a:srgbClr val="000000"/>
                </a:solidFill>
                <a:latin typeface="Times New Roman" pitchFamily="18" charset="0"/>
              </a:rPr>
              <a:t>. </a:t>
            </a:r>
          </a:p>
          <a:p>
            <a:pPr eaLnBrk="1" hangingPunct="1"/>
            <a:r>
              <a:rPr lang="en-US" altLang="en-US" sz="2100" smtClean="0">
                <a:solidFill>
                  <a:srgbClr val="000000"/>
                </a:solidFill>
                <a:latin typeface="Times New Roman" pitchFamily="18" charset="0"/>
              </a:rPr>
              <a:t>.NET 4.5 features </a:t>
            </a:r>
            <a:r>
              <a:rPr lang="en-US" altLang="en-US" sz="2100" smtClean="0">
                <a:solidFill>
                  <a:srgbClr val="0000FF"/>
                </a:solidFill>
                <a:latin typeface="Times New Roman" pitchFamily="18" charset="0"/>
              </a:rPr>
              <a:t>.NET for Windows Store Apps</a:t>
            </a:r>
            <a:r>
              <a:rPr lang="en-US" altLang="en-US" sz="2100" smtClean="0">
                <a:solidFill>
                  <a:srgbClr val="000000"/>
                </a:solidFill>
                <a:latin typeface="Times New Roman" pitchFamily="18" charset="0"/>
              </a:rPr>
              <a:t>—a subset of .NET that’s used to create Windows 8 UI (user interface) style apps. </a:t>
            </a:r>
          </a:p>
        </p:txBody>
      </p:sp>
      <p:sp>
        <p:nvSpPr>
          <p:cNvPr id="5427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©1992-2014 by Pearson Education, Inc. All Rights Reserved.</a:t>
            </a:r>
            <a:endParaRPr lang="en-US"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1.10  Microsoft’s Windows</a:t>
            </a:r>
            <a:r>
              <a:rPr lang="en-US" baseline="30000" dirty="0" smtClean="0">
                <a:solidFill>
                  <a:srgbClr val="3380E6"/>
                </a:solidFill>
                <a:latin typeface="Arial"/>
              </a:rPr>
              <a:t>®</a:t>
            </a:r>
            <a:r>
              <a:rPr lang="en-US" dirty="0" smtClean="0">
                <a:solidFill>
                  <a:srgbClr val="3380E6"/>
                </a:solidFill>
                <a:latin typeface="Arial"/>
              </a:rPr>
              <a:t> Operating System</a:t>
            </a:r>
          </a:p>
        </p:txBody>
      </p:sp>
      <p:sp>
        <p:nvSpPr>
          <p:cNvPr id="86019" name="Text Placeholder 2"/>
          <p:cNvSpPr>
            <a:spLocks noGrp="1"/>
          </p:cNvSpPr>
          <p:nvPr>
            <p:ph type="body" idx="1"/>
          </p:nvPr>
        </p:nvSpPr>
        <p:spPr/>
        <p:txBody>
          <a:bodyPr/>
          <a:lstStyle/>
          <a:p>
            <a:pPr eaLnBrk="1" hangingPunct="1">
              <a:lnSpc>
                <a:spcPct val="90000"/>
              </a:lnSpc>
            </a:pPr>
            <a:r>
              <a:rPr lang="en-US" altLang="en-US" sz="2500" smtClean="0">
                <a:solidFill>
                  <a:srgbClr val="000000"/>
                </a:solidFill>
                <a:latin typeface="Times New Roman" pitchFamily="18" charset="0"/>
              </a:rPr>
              <a:t>Windows is the most widely used desktop operating system worldwide. </a:t>
            </a:r>
          </a:p>
          <a:p>
            <a:pPr eaLnBrk="1" hangingPunct="1">
              <a:lnSpc>
                <a:spcPct val="90000"/>
              </a:lnSpc>
            </a:pPr>
            <a:r>
              <a:rPr lang="en-US" altLang="en-US" sz="2500" smtClean="0">
                <a:solidFill>
                  <a:srgbClr val="0000FF"/>
                </a:solidFill>
                <a:latin typeface="Times New Roman" pitchFamily="18" charset="0"/>
              </a:rPr>
              <a:t>Operating systems</a:t>
            </a:r>
            <a:r>
              <a:rPr lang="en-US" altLang="en-US" sz="2500" smtClean="0">
                <a:solidFill>
                  <a:srgbClr val="000000"/>
                </a:solidFill>
                <a:latin typeface="Times New Roman" pitchFamily="18" charset="0"/>
              </a:rPr>
              <a:t> are software systems that make using computers more convenient for users, app developers and system administrators. </a:t>
            </a:r>
          </a:p>
          <a:p>
            <a:pPr eaLnBrk="1" hangingPunct="1">
              <a:lnSpc>
                <a:spcPct val="90000"/>
              </a:lnSpc>
            </a:pPr>
            <a:r>
              <a:rPr lang="en-US" altLang="en-US" sz="2500" smtClean="0">
                <a:solidFill>
                  <a:srgbClr val="000000"/>
                </a:solidFill>
                <a:latin typeface="Times New Roman" pitchFamily="18" charset="0"/>
              </a:rPr>
              <a:t>They provide </a:t>
            </a:r>
            <a:r>
              <a:rPr lang="en-US" altLang="en-US" sz="2500" i="1" smtClean="0">
                <a:solidFill>
                  <a:srgbClr val="000000"/>
                </a:solidFill>
                <a:latin typeface="Times New Roman" pitchFamily="18" charset="0"/>
              </a:rPr>
              <a:t>services</a:t>
            </a:r>
            <a:r>
              <a:rPr lang="en-US" altLang="en-US" sz="2500" smtClean="0">
                <a:solidFill>
                  <a:srgbClr val="000000"/>
                </a:solidFill>
                <a:latin typeface="Times New Roman" pitchFamily="18" charset="0"/>
              </a:rPr>
              <a:t> that allow each app to execute safely, efficiently and </a:t>
            </a:r>
            <a:r>
              <a:rPr lang="en-US" altLang="en-US" sz="2500" i="1" smtClean="0">
                <a:solidFill>
                  <a:srgbClr val="000000"/>
                </a:solidFill>
                <a:latin typeface="Times New Roman" pitchFamily="18" charset="0"/>
              </a:rPr>
              <a:t>concurrently</a:t>
            </a:r>
            <a:r>
              <a:rPr lang="en-US" altLang="en-US" sz="2500" smtClean="0">
                <a:solidFill>
                  <a:srgbClr val="000000"/>
                </a:solidFill>
                <a:latin typeface="Times New Roman" pitchFamily="18" charset="0"/>
              </a:rPr>
              <a:t> (i.e., in parallel) with other apps. </a:t>
            </a:r>
          </a:p>
        </p:txBody>
      </p:sp>
      <p:sp>
        <p:nvSpPr>
          <p:cNvPr id="25604"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©1992-2014 by Pearson Education, Inc. All Rights Reserved.</a:t>
            </a: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1.6  Object Technology (Cont.)</a:t>
            </a:r>
          </a:p>
        </p:txBody>
      </p:sp>
      <p:sp>
        <p:nvSpPr>
          <p:cNvPr id="43011" name="Text Placeholder 2"/>
          <p:cNvSpPr>
            <a:spLocks noGrp="1"/>
          </p:cNvSpPr>
          <p:nvPr>
            <p:ph type="body" idx="1"/>
          </p:nvPr>
        </p:nvSpPr>
        <p:spPr/>
        <p:txBody>
          <a:bodyPr/>
          <a:lstStyle/>
          <a:p>
            <a:pPr eaLnBrk="1" hangingPunct="1"/>
            <a:r>
              <a:rPr lang="en-US" altLang="en-US" smtClean="0">
                <a:solidFill>
                  <a:srgbClr val="000000"/>
                </a:solidFill>
                <a:latin typeface="Times New Roman" pitchFamily="18" charset="0"/>
              </a:rPr>
              <a:t>Enables people with little or no knowledge of how engines, braking and steering mechanisms work to drive a car easily.</a:t>
            </a:r>
          </a:p>
          <a:p>
            <a:pPr eaLnBrk="1" hangingPunct="1"/>
            <a:r>
              <a:rPr lang="en-US" altLang="en-US" smtClean="0">
                <a:solidFill>
                  <a:srgbClr val="000000"/>
                </a:solidFill>
                <a:latin typeface="Times New Roman" pitchFamily="18" charset="0"/>
              </a:rPr>
              <a:t>Before you can drive a car, it must be </a:t>
            </a:r>
            <a:r>
              <a:rPr lang="en-US" altLang="en-US" i="1" smtClean="0">
                <a:solidFill>
                  <a:srgbClr val="000000"/>
                </a:solidFill>
                <a:latin typeface="Times New Roman" pitchFamily="18" charset="0"/>
              </a:rPr>
              <a:t>built </a:t>
            </a:r>
            <a:r>
              <a:rPr lang="en-US" altLang="en-US" smtClean="0">
                <a:solidFill>
                  <a:srgbClr val="000000"/>
                </a:solidFill>
                <a:latin typeface="Times New Roman" pitchFamily="18" charset="0"/>
              </a:rPr>
              <a:t>from the engineering drawings that describe it. </a:t>
            </a:r>
          </a:p>
          <a:p>
            <a:pPr eaLnBrk="1" hangingPunct="1"/>
            <a:r>
              <a:rPr lang="en-US" altLang="en-US" smtClean="0">
                <a:solidFill>
                  <a:srgbClr val="000000"/>
                </a:solidFill>
                <a:latin typeface="Times New Roman" pitchFamily="18" charset="0"/>
              </a:rPr>
              <a:t>A completed car has an </a:t>
            </a:r>
            <a:r>
              <a:rPr lang="en-US" altLang="en-US" i="1" smtClean="0">
                <a:solidFill>
                  <a:srgbClr val="000000"/>
                </a:solidFill>
                <a:latin typeface="Times New Roman" pitchFamily="18" charset="0"/>
              </a:rPr>
              <a:t>actual </a:t>
            </a:r>
            <a:r>
              <a:rPr lang="en-US" altLang="en-US" smtClean="0">
                <a:solidFill>
                  <a:srgbClr val="000000"/>
                </a:solidFill>
                <a:latin typeface="Times New Roman" pitchFamily="18" charset="0"/>
              </a:rPr>
              <a:t>accelerator pedal to make the car go faster, but even that’s not enough—the car won’t accelerate on its own (we hope), so the driver must </a:t>
            </a:r>
            <a:r>
              <a:rPr lang="en-US" altLang="en-US" i="1" smtClean="0">
                <a:solidFill>
                  <a:srgbClr val="000000"/>
                </a:solidFill>
                <a:latin typeface="Times New Roman" pitchFamily="18" charset="0"/>
              </a:rPr>
              <a:t>press </a:t>
            </a:r>
            <a:r>
              <a:rPr lang="en-US" altLang="en-US" smtClean="0">
                <a:solidFill>
                  <a:srgbClr val="000000"/>
                </a:solidFill>
                <a:latin typeface="Times New Roman" pitchFamily="18" charset="0"/>
              </a:rPr>
              <a:t>the pedal to accelerate the car.</a:t>
            </a:r>
          </a:p>
        </p:txBody>
      </p:sp>
      <p:sp>
        <p:nvSpPr>
          <p:cNvPr id="5427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©1992-2014 by Pearson Education, Inc. All Rights Reserved.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1" descr="cshtp5_01_Page_13"/>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a:t>©1992-2014 by Pearson Education, Inc. All Rights Reserved.</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1" descr="cshtp5_01_Page_14"/>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a:t>©1992-2014 by Pearson Education, Inc. All Rights Reserved.</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1" descr="cshtp5_01_Page_15"/>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a:t>©1992-2014 by Pearson Education, Inc. All Rights Reserved.</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1" descr="cshtp5_01_Page_16"/>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a:t>©1992-2014 by Pearson Education, Inc. All Rights Reserved.</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1.10  Microsoft’s Windows</a:t>
            </a:r>
            <a:r>
              <a:rPr lang="en-US" baseline="30000" dirty="0" smtClean="0">
                <a:solidFill>
                  <a:srgbClr val="3380E6"/>
                </a:solidFill>
                <a:latin typeface="Arial"/>
              </a:rPr>
              <a:t>®</a:t>
            </a:r>
            <a:r>
              <a:rPr lang="en-US" dirty="0" smtClean="0">
                <a:solidFill>
                  <a:srgbClr val="3380E6"/>
                </a:solidFill>
                <a:latin typeface="Arial"/>
              </a:rPr>
              <a:t> Operating System (Cont.)</a:t>
            </a:r>
          </a:p>
        </p:txBody>
      </p:sp>
      <p:sp>
        <p:nvSpPr>
          <p:cNvPr id="3" name="Text Placeholder 2"/>
          <p:cNvSpPr>
            <a:spLocks noGrp="1"/>
          </p:cNvSpPr>
          <p:nvPr>
            <p:ph type="body" idx="1"/>
          </p:nvPr>
        </p:nvSpPr>
        <p:spPr/>
        <p:txBody>
          <a:bodyPr>
            <a:normAutofit/>
          </a:bodyPr>
          <a:lstStyle/>
          <a:p>
            <a:pPr marL="109537" indent="0" eaLnBrk="1" hangingPunct="1">
              <a:lnSpc>
                <a:spcPct val="90000"/>
              </a:lnSpc>
              <a:buFont typeface="Wingdings 3" pitchFamily="18" charset="2"/>
              <a:buNone/>
              <a:defRPr/>
            </a:pPr>
            <a:r>
              <a:rPr lang="en-US" sz="2500" b="1" i="1" dirty="0" smtClean="0">
                <a:solidFill>
                  <a:srgbClr val="000000"/>
                </a:solidFill>
                <a:latin typeface="Times New Roman" pitchFamily="18" charset="0"/>
              </a:rPr>
              <a:t>Windows Store</a:t>
            </a:r>
          </a:p>
          <a:p>
            <a:pPr eaLnBrk="1" hangingPunct="1">
              <a:lnSpc>
                <a:spcPct val="90000"/>
              </a:lnSpc>
              <a:defRPr/>
            </a:pPr>
            <a:r>
              <a:rPr lang="en-US" sz="2500" dirty="0" smtClean="0">
                <a:solidFill>
                  <a:srgbClr val="000000"/>
                </a:solidFill>
                <a:latin typeface="Times New Roman" pitchFamily="18" charset="0"/>
              </a:rPr>
              <a:t>You can sell Windows 8 UI desktop and tablet apps or offer them for free in the Windows Store. </a:t>
            </a:r>
          </a:p>
          <a:p>
            <a:pPr eaLnBrk="1" hangingPunct="1">
              <a:lnSpc>
                <a:spcPct val="90000"/>
              </a:lnSpc>
              <a:defRPr/>
            </a:pPr>
            <a:r>
              <a:rPr lang="en-US" sz="2500" dirty="0" smtClean="0">
                <a:solidFill>
                  <a:srgbClr val="000000"/>
                </a:solidFill>
                <a:latin typeface="Times New Roman" pitchFamily="18" charset="0"/>
              </a:rPr>
              <a:t>The fee is waived for Microsoft </a:t>
            </a:r>
            <a:r>
              <a:rPr lang="en-US" sz="2500" dirty="0" err="1" smtClean="0">
                <a:solidFill>
                  <a:srgbClr val="000000"/>
                </a:solidFill>
                <a:latin typeface="Times New Roman" pitchFamily="18" charset="0"/>
              </a:rPr>
              <a:t>DreamSpark</a:t>
            </a:r>
            <a:r>
              <a:rPr lang="en-US" sz="2500" dirty="0" smtClean="0">
                <a:solidFill>
                  <a:srgbClr val="000000"/>
                </a:solidFill>
                <a:latin typeface="Times New Roman" pitchFamily="18" charset="0"/>
              </a:rPr>
              <a:t> program students (see the Preface). </a:t>
            </a:r>
          </a:p>
          <a:p>
            <a:pPr eaLnBrk="1" hangingPunct="1">
              <a:lnSpc>
                <a:spcPct val="90000"/>
              </a:lnSpc>
              <a:defRPr/>
            </a:pPr>
            <a:r>
              <a:rPr lang="en-US" sz="2500" dirty="0" smtClean="0">
                <a:solidFill>
                  <a:srgbClr val="000000"/>
                </a:solidFill>
                <a:latin typeface="Times New Roman" pitchFamily="18" charset="0"/>
              </a:rPr>
              <a:t>To learn more about the Windows Store and monetizing your apps, visit </a:t>
            </a:r>
            <a:br>
              <a:rPr lang="en-US" sz="2500" dirty="0" smtClean="0">
                <a:solidFill>
                  <a:srgbClr val="000000"/>
                </a:solidFill>
                <a:latin typeface="Times New Roman" pitchFamily="18" charset="0"/>
              </a:rPr>
            </a:br>
            <a:r>
              <a:rPr lang="en-US" sz="2000" dirty="0" smtClean="0">
                <a:solidFill>
                  <a:srgbClr val="000000"/>
                </a:solidFill>
                <a:latin typeface="+mj-lt"/>
              </a:rPr>
              <a:t>msdn.microsoft.com/en-us/library/windows/</a:t>
            </a:r>
            <a:br>
              <a:rPr lang="en-US" sz="2000" dirty="0" smtClean="0">
                <a:solidFill>
                  <a:srgbClr val="000000"/>
                </a:solidFill>
                <a:latin typeface="+mj-lt"/>
              </a:rPr>
            </a:br>
            <a:r>
              <a:rPr lang="en-US" sz="2000" dirty="0" smtClean="0">
                <a:solidFill>
                  <a:srgbClr val="000000"/>
                </a:solidFill>
                <a:latin typeface="+mj-lt"/>
              </a:rPr>
              <a:t>apps/br229519.aspx</a:t>
            </a:r>
            <a:r>
              <a:rPr lang="en-US" sz="2500" dirty="0" smtClean="0">
                <a:solidFill>
                  <a:srgbClr val="000000"/>
                </a:solidFill>
                <a:latin typeface="Times New Roman" pitchFamily="18" charset="0"/>
              </a:rPr>
              <a:t>.</a:t>
            </a:r>
          </a:p>
        </p:txBody>
      </p:sp>
      <p:sp>
        <p:nvSpPr>
          <p:cNvPr id="25604"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©1992-2014 by Pearson Education, Inc. All Rights Reserved.</a:t>
            </a:r>
            <a:endParaRPr lang="en-US" dirty="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1.11  Windows Phone 8 for Smartphones</a:t>
            </a:r>
          </a:p>
        </p:txBody>
      </p:sp>
      <p:sp>
        <p:nvSpPr>
          <p:cNvPr id="92163" name="Text Placeholder 2"/>
          <p:cNvSpPr>
            <a:spLocks noGrp="1"/>
          </p:cNvSpPr>
          <p:nvPr>
            <p:ph type="body" idx="1"/>
          </p:nvPr>
        </p:nvSpPr>
        <p:spPr/>
        <p:txBody>
          <a:bodyPr/>
          <a:lstStyle/>
          <a:p>
            <a:pPr eaLnBrk="1" hangingPunct="1">
              <a:lnSpc>
                <a:spcPct val="90000"/>
              </a:lnSpc>
            </a:pPr>
            <a:r>
              <a:rPr lang="en-US" altLang="en-US" sz="2500" smtClean="0">
                <a:solidFill>
                  <a:srgbClr val="0000FF"/>
                </a:solidFill>
                <a:latin typeface="Times New Roman" pitchFamily="18" charset="0"/>
              </a:rPr>
              <a:t>Windows Phone 8 </a:t>
            </a:r>
            <a:r>
              <a:rPr lang="en-US" altLang="en-US" sz="2500" smtClean="0">
                <a:solidFill>
                  <a:srgbClr val="000000"/>
                </a:solidFill>
                <a:latin typeface="Times New Roman" pitchFamily="18" charset="0"/>
              </a:rPr>
              <a:t>is a pared down version of Windows 8 designed for </a:t>
            </a:r>
            <a:r>
              <a:rPr lang="en-US" altLang="en-US" sz="2500" i="1" smtClean="0">
                <a:solidFill>
                  <a:srgbClr val="000000"/>
                </a:solidFill>
                <a:latin typeface="Times New Roman" pitchFamily="18" charset="0"/>
              </a:rPr>
              <a:t>smartphones</a:t>
            </a:r>
            <a:r>
              <a:rPr lang="en-US" altLang="en-US" sz="2500" smtClean="0">
                <a:solidFill>
                  <a:srgbClr val="000000"/>
                </a:solidFill>
                <a:latin typeface="Times New Roman" pitchFamily="18" charset="0"/>
              </a:rPr>
              <a:t>. </a:t>
            </a:r>
          </a:p>
          <a:p>
            <a:pPr eaLnBrk="1" hangingPunct="1">
              <a:lnSpc>
                <a:spcPct val="90000"/>
              </a:lnSpc>
            </a:pPr>
            <a:r>
              <a:rPr lang="en-US" altLang="en-US" sz="2500" smtClean="0">
                <a:solidFill>
                  <a:srgbClr val="000000"/>
                </a:solidFill>
                <a:latin typeface="Times New Roman" pitchFamily="18" charset="0"/>
              </a:rPr>
              <a:t>Windows Phone 8 has the same core operating systems services as Windows 8, including a common file system, security, networking, media and Internet Explorer 10 (IE10) web browser technology. </a:t>
            </a:r>
          </a:p>
          <a:p>
            <a:pPr eaLnBrk="1" hangingPunct="1">
              <a:lnSpc>
                <a:spcPct val="90000"/>
              </a:lnSpc>
            </a:pPr>
            <a:r>
              <a:rPr lang="en-US" altLang="en-US" sz="2500" smtClean="0">
                <a:solidFill>
                  <a:srgbClr val="000000"/>
                </a:solidFill>
                <a:latin typeface="Times New Roman" pitchFamily="18" charset="0"/>
              </a:rPr>
              <a:t>However, Windows Phone 8 has only the features necessary for smartphones, allowing them to run efficiently, minimizing the burden on the device’s resources.</a:t>
            </a:r>
          </a:p>
        </p:txBody>
      </p:sp>
      <p:sp>
        <p:nvSpPr>
          <p:cNvPr id="25604"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©1992-2014 by Pearson Education, Inc. All Rights Reserved.</a:t>
            </a:r>
            <a:endParaRPr lang="en-US"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00B050"/>
                </a:solidFill>
                <a:latin typeface="Arial"/>
              </a:rPr>
              <a:t>1.11.1  Selling Your Apps in the Windows Phone Marketplace</a:t>
            </a:r>
          </a:p>
        </p:txBody>
      </p:sp>
      <p:sp>
        <p:nvSpPr>
          <p:cNvPr id="3" name="Text Placeholder 2"/>
          <p:cNvSpPr>
            <a:spLocks noGrp="1"/>
          </p:cNvSpPr>
          <p:nvPr>
            <p:ph type="body" idx="1"/>
          </p:nvPr>
        </p:nvSpPr>
        <p:spPr/>
        <p:txBody>
          <a:bodyPr>
            <a:normAutofit/>
          </a:bodyPr>
          <a:lstStyle/>
          <a:p>
            <a:pPr eaLnBrk="1" hangingPunct="1">
              <a:lnSpc>
                <a:spcPct val="90000"/>
              </a:lnSpc>
              <a:defRPr/>
            </a:pPr>
            <a:r>
              <a:rPr lang="en-US" sz="2500" dirty="0" smtClean="0">
                <a:latin typeface="Times New Roman" pitchFamily="18" charset="0"/>
              </a:rPr>
              <a:t>You can sell your own Windows Phone apps in the </a:t>
            </a:r>
            <a:r>
              <a:rPr lang="en-US" sz="2500" dirty="0" smtClean="0">
                <a:solidFill>
                  <a:srgbClr val="0000FF"/>
                </a:solidFill>
                <a:latin typeface="Times New Roman" pitchFamily="18" charset="0"/>
              </a:rPr>
              <a:t>Windows Phone Marketplace </a:t>
            </a:r>
            <a:r>
              <a:rPr lang="en-US" sz="2500" dirty="0" smtClean="0">
                <a:latin typeface="Times New Roman" pitchFamily="18" charset="0"/>
              </a:rPr>
              <a:t>(</a:t>
            </a:r>
            <a:r>
              <a:rPr lang="en-US" sz="2000" dirty="0" smtClean="0">
                <a:latin typeface="+mj-lt"/>
              </a:rPr>
              <a:t>www.windowsphone.com/marketplace</a:t>
            </a:r>
            <a:r>
              <a:rPr lang="en-US" sz="2500" dirty="0" smtClean="0">
                <a:latin typeface="Times New Roman" pitchFamily="18" charset="0"/>
              </a:rPr>
              <a:t>). </a:t>
            </a:r>
          </a:p>
          <a:p>
            <a:pPr eaLnBrk="1" hangingPunct="1">
              <a:lnSpc>
                <a:spcPct val="90000"/>
              </a:lnSpc>
              <a:defRPr/>
            </a:pPr>
            <a:r>
              <a:rPr lang="en-US" sz="2500" dirty="0" smtClean="0">
                <a:latin typeface="Times New Roman" pitchFamily="18" charset="0"/>
              </a:rPr>
              <a:t>You can also earn money by making your apps free for download and selling virtual goods (e.g., additional content, game levels, e-gifts and add-on features) using in-app purchase. </a:t>
            </a:r>
          </a:p>
        </p:txBody>
      </p:sp>
      <p:sp>
        <p:nvSpPr>
          <p:cNvPr id="25604"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©1992-2014 by Pearson Education, Inc. All Rights Reserved.</a:t>
            </a:r>
            <a:endParaRPr lang="en-US" dirty="0"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00B050"/>
                </a:solidFill>
                <a:latin typeface="Arial"/>
              </a:rPr>
              <a:t>1.11.2  Free vs. Paid Apps</a:t>
            </a:r>
          </a:p>
        </p:txBody>
      </p:sp>
      <p:sp>
        <p:nvSpPr>
          <p:cNvPr id="94211" name="Text Placeholder 2"/>
          <p:cNvSpPr>
            <a:spLocks noGrp="1"/>
          </p:cNvSpPr>
          <p:nvPr>
            <p:ph type="body" idx="1"/>
          </p:nvPr>
        </p:nvSpPr>
        <p:spPr/>
        <p:txBody>
          <a:bodyPr/>
          <a:lstStyle/>
          <a:p>
            <a:pPr eaLnBrk="1" hangingPunct="1">
              <a:lnSpc>
                <a:spcPct val="90000"/>
              </a:lnSpc>
            </a:pPr>
            <a:r>
              <a:rPr lang="en-US" altLang="en-US" sz="2500" smtClean="0">
                <a:latin typeface="Times New Roman" pitchFamily="18" charset="0"/>
              </a:rPr>
              <a:t>Paid Windows Phone 8 apps range in price from $1.49 (which is higher than the $0.99 starting price for apps in Google Play and Apple’s App Store) to $999.99. </a:t>
            </a:r>
          </a:p>
          <a:p>
            <a:pPr eaLnBrk="1" hangingPunct="1">
              <a:lnSpc>
                <a:spcPct val="90000"/>
              </a:lnSpc>
            </a:pPr>
            <a:r>
              <a:rPr lang="en-US" altLang="en-US" sz="2500" smtClean="0">
                <a:latin typeface="Times New Roman" pitchFamily="18" charset="0"/>
              </a:rPr>
              <a:t>The average price for mobile apps is approximately $1.50 to $3, depending on the platform. </a:t>
            </a:r>
          </a:p>
          <a:p>
            <a:pPr eaLnBrk="1" hangingPunct="1">
              <a:lnSpc>
                <a:spcPct val="90000"/>
              </a:lnSpc>
            </a:pPr>
            <a:r>
              <a:rPr lang="en-US" altLang="en-US" sz="2500" smtClean="0">
                <a:latin typeface="Times New Roman" pitchFamily="18" charset="0"/>
              </a:rPr>
              <a:t>For Windows Phone apps, Microsoft retains 30% of the purchase price and distributes 70% to you. </a:t>
            </a:r>
          </a:p>
        </p:txBody>
      </p:sp>
      <p:sp>
        <p:nvSpPr>
          <p:cNvPr id="25604"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©1992-2014 by Pearson Education, Inc. All Rights Reserved.</a:t>
            </a:r>
            <a:endParaRPr lang="en-US" dirty="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00B050"/>
                </a:solidFill>
                <a:latin typeface="Arial"/>
              </a:rPr>
              <a:t>1.11.3  Testing Your Windows Phone Apps</a:t>
            </a:r>
          </a:p>
        </p:txBody>
      </p:sp>
      <p:sp>
        <p:nvSpPr>
          <p:cNvPr id="3" name="Text Placeholder 2"/>
          <p:cNvSpPr>
            <a:spLocks noGrp="1"/>
          </p:cNvSpPr>
          <p:nvPr>
            <p:ph type="body" idx="1"/>
          </p:nvPr>
        </p:nvSpPr>
        <p:spPr/>
        <p:txBody>
          <a:bodyPr>
            <a:normAutofit/>
          </a:bodyPr>
          <a:lstStyle/>
          <a:p>
            <a:pPr eaLnBrk="1" hangingPunct="1">
              <a:lnSpc>
                <a:spcPct val="90000"/>
              </a:lnSpc>
              <a:defRPr/>
            </a:pPr>
            <a:r>
              <a:rPr lang="en-US" sz="2500" dirty="0" smtClean="0">
                <a:latin typeface="Times New Roman" pitchFamily="18" charset="0"/>
              </a:rPr>
              <a:t>You can test your phone apps on the Windows Phone Emulator that Microsoft provides with the Windows Phone 8 SDK (software development kit). </a:t>
            </a:r>
          </a:p>
          <a:p>
            <a:pPr eaLnBrk="1" hangingPunct="1">
              <a:lnSpc>
                <a:spcPct val="90000"/>
              </a:lnSpc>
              <a:defRPr/>
            </a:pPr>
            <a:r>
              <a:rPr lang="en-US" sz="2500" dirty="0" smtClean="0">
                <a:latin typeface="Times New Roman" pitchFamily="18" charset="0"/>
              </a:rPr>
              <a:t>To test your apps on a Windows phone and to sell your apps or distribute your free apps through the Windows Phone Marketplace, you'll need to join the Windows Phone </a:t>
            </a:r>
            <a:r>
              <a:rPr lang="en-US" sz="2500" dirty="0" err="1" smtClean="0">
                <a:latin typeface="Times New Roman" pitchFamily="18" charset="0"/>
              </a:rPr>
              <a:t>Dev</a:t>
            </a:r>
            <a:r>
              <a:rPr lang="en-US" sz="2500" dirty="0" smtClean="0">
                <a:latin typeface="Times New Roman" pitchFamily="18" charset="0"/>
              </a:rPr>
              <a:t> Center. </a:t>
            </a:r>
          </a:p>
          <a:p>
            <a:pPr eaLnBrk="1" hangingPunct="1">
              <a:lnSpc>
                <a:spcPct val="90000"/>
              </a:lnSpc>
              <a:defRPr/>
            </a:pPr>
            <a:r>
              <a:rPr lang="en-US" sz="2500" dirty="0" smtClean="0">
                <a:latin typeface="Times New Roman" pitchFamily="18" charset="0"/>
              </a:rPr>
              <a:t>The program is </a:t>
            </a:r>
            <a:r>
              <a:rPr lang="en-US" sz="2500" i="1" dirty="0" smtClean="0">
                <a:latin typeface="Times New Roman" pitchFamily="18" charset="0"/>
              </a:rPr>
              <a:t>free</a:t>
            </a:r>
            <a:r>
              <a:rPr lang="en-US" sz="2500" dirty="0" smtClean="0">
                <a:latin typeface="Times New Roman" pitchFamily="18" charset="0"/>
              </a:rPr>
              <a:t> to </a:t>
            </a:r>
            <a:r>
              <a:rPr lang="en-US" sz="2500" dirty="0" err="1" smtClean="0">
                <a:latin typeface="Times New Roman" pitchFamily="18" charset="0"/>
              </a:rPr>
              <a:t>DreamSpark</a:t>
            </a:r>
            <a:r>
              <a:rPr lang="en-US" sz="2500" dirty="0" smtClean="0">
                <a:latin typeface="Times New Roman" pitchFamily="18" charset="0"/>
              </a:rPr>
              <a:t> students. </a:t>
            </a:r>
          </a:p>
          <a:p>
            <a:pPr eaLnBrk="1" hangingPunct="1">
              <a:lnSpc>
                <a:spcPct val="90000"/>
              </a:lnSpc>
              <a:defRPr/>
            </a:pPr>
            <a:r>
              <a:rPr lang="en-US" sz="2500" dirty="0" smtClean="0">
                <a:latin typeface="Times New Roman" pitchFamily="18" charset="0"/>
              </a:rPr>
              <a:t>The website includes development tools, sample code, tips for selling your apps, design guidelines and more. </a:t>
            </a:r>
          </a:p>
          <a:p>
            <a:pPr eaLnBrk="1" hangingPunct="1">
              <a:lnSpc>
                <a:spcPct val="90000"/>
              </a:lnSpc>
              <a:defRPr/>
            </a:pPr>
            <a:r>
              <a:rPr lang="en-US" sz="2500" dirty="0" smtClean="0">
                <a:latin typeface="Times New Roman" pitchFamily="18" charset="0"/>
              </a:rPr>
              <a:t>To join the Windows Phone </a:t>
            </a:r>
            <a:r>
              <a:rPr lang="en-US" sz="2500" dirty="0" err="1" smtClean="0">
                <a:latin typeface="Times New Roman" pitchFamily="18" charset="0"/>
              </a:rPr>
              <a:t>Dev</a:t>
            </a:r>
            <a:r>
              <a:rPr lang="en-US" sz="2500" dirty="0" smtClean="0">
                <a:latin typeface="Times New Roman" pitchFamily="18" charset="0"/>
              </a:rPr>
              <a:t> Center and submit apps, visit </a:t>
            </a:r>
            <a:r>
              <a:rPr lang="en-US" sz="2200" dirty="0" smtClean="0">
                <a:latin typeface="+mj-lt"/>
              </a:rPr>
              <a:t>dev.windowsphone.com/en-us/</a:t>
            </a:r>
            <a:r>
              <a:rPr lang="en-US" sz="2200" dirty="0" err="1" smtClean="0">
                <a:latin typeface="+mj-lt"/>
              </a:rPr>
              <a:t>downloadsdk</a:t>
            </a:r>
            <a:r>
              <a:rPr lang="en-US" sz="2500" dirty="0" smtClean="0">
                <a:latin typeface="Times New Roman" pitchFamily="18" charset="0"/>
              </a:rPr>
              <a:t>.</a:t>
            </a:r>
          </a:p>
        </p:txBody>
      </p:sp>
      <p:sp>
        <p:nvSpPr>
          <p:cNvPr id="25604"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©1992-2014 by Pearson Education, Inc. All Rights Reserved.</a:t>
            </a:r>
            <a:endParaRPr lang="en-US" dirty="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1.12  Windows Azure™ and Cloud Computing</a:t>
            </a:r>
          </a:p>
        </p:txBody>
      </p:sp>
      <p:sp>
        <p:nvSpPr>
          <p:cNvPr id="96259" name="Text Placeholder 2"/>
          <p:cNvSpPr>
            <a:spLocks noGrp="1"/>
          </p:cNvSpPr>
          <p:nvPr>
            <p:ph type="body" idx="1"/>
          </p:nvPr>
        </p:nvSpPr>
        <p:spPr/>
        <p:txBody>
          <a:bodyPr/>
          <a:lstStyle/>
          <a:p>
            <a:pPr eaLnBrk="1" hangingPunct="1"/>
            <a:r>
              <a:rPr lang="en-US" altLang="en-US" sz="2600" smtClean="0">
                <a:solidFill>
                  <a:srgbClr val="0000FF"/>
                </a:solidFill>
                <a:latin typeface="Times New Roman" pitchFamily="18" charset="0"/>
              </a:rPr>
              <a:t>Cloud computing </a:t>
            </a:r>
            <a:r>
              <a:rPr lang="en-US" altLang="en-US" sz="2600" smtClean="0">
                <a:solidFill>
                  <a:srgbClr val="000000"/>
                </a:solidFill>
                <a:latin typeface="Times New Roman" pitchFamily="18" charset="0"/>
              </a:rPr>
              <a:t>allows you to use software and data stored in the cloud—i.e., accessed on remote computers (or servers) via the Internet and available on demand—rather than having it stored on your desktop, notebook computer or mobile device. </a:t>
            </a:r>
          </a:p>
          <a:p>
            <a:pPr eaLnBrk="1" hangingPunct="1"/>
            <a:r>
              <a:rPr lang="en-US" altLang="en-US" sz="2600" smtClean="0">
                <a:solidFill>
                  <a:srgbClr val="000000"/>
                </a:solidFill>
                <a:latin typeface="Times New Roman" pitchFamily="18" charset="0"/>
              </a:rPr>
              <a:t>Gives you the flexibility to increase or decrease computing resources to meet your resource needs at any given time.</a:t>
            </a:r>
          </a:p>
          <a:p>
            <a:pPr eaLnBrk="1" hangingPunct="1"/>
            <a:r>
              <a:rPr lang="en-US" altLang="en-US" sz="2600" smtClean="0">
                <a:solidFill>
                  <a:srgbClr val="000000"/>
                </a:solidFill>
                <a:latin typeface="Times New Roman" pitchFamily="18" charset="0"/>
              </a:rPr>
              <a:t>More cost effective than purchasing expensive hardware to ensure that you have enough storage and processing power at their occasional peak levels. </a:t>
            </a:r>
          </a:p>
        </p:txBody>
      </p:sp>
      <p:sp>
        <p:nvSpPr>
          <p:cNvPr id="2662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©1992-2014 by Pearson Education, Inc. All Rights Reserved.</a:t>
            </a: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1.6  Object Technology (Cont.)</a:t>
            </a:r>
          </a:p>
        </p:txBody>
      </p:sp>
      <p:sp>
        <p:nvSpPr>
          <p:cNvPr id="55299" name="Text Placeholder 2"/>
          <p:cNvSpPr>
            <a:spLocks noGrp="1"/>
          </p:cNvSpPr>
          <p:nvPr>
            <p:ph type="body" idx="1"/>
          </p:nvPr>
        </p:nvSpPr>
        <p:spPr/>
        <p:txBody>
          <a:bodyPr/>
          <a:lstStyle/>
          <a:p>
            <a:pPr marL="109537" indent="0" eaLnBrk="1" hangingPunct="1">
              <a:buFont typeface="Wingdings 3" pitchFamily="18" charset="2"/>
              <a:buNone/>
              <a:defRPr/>
            </a:pPr>
            <a:r>
              <a:rPr lang="en-US" b="1" i="1" dirty="0" smtClean="0">
                <a:solidFill>
                  <a:srgbClr val="000000"/>
                </a:solidFill>
                <a:latin typeface="Times New Roman" pitchFamily="18" charset="0"/>
              </a:rPr>
              <a:t>Methods and Classes</a:t>
            </a:r>
          </a:p>
          <a:p>
            <a:pPr eaLnBrk="1" hangingPunct="1">
              <a:defRPr/>
            </a:pPr>
            <a:r>
              <a:rPr lang="en-US" dirty="0" smtClean="0">
                <a:solidFill>
                  <a:srgbClr val="000000"/>
                </a:solidFill>
                <a:latin typeface="Times New Roman" pitchFamily="18" charset="0"/>
              </a:rPr>
              <a:t>Performing a task in a program requires a </a:t>
            </a:r>
            <a:r>
              <a:rPr lang="en-US" dirty="0" smtClean="0">
                <a:solidFill>
                  <a:srgbClr val="0000FF"/>
                </a:solidFill>
                <a:latin typeface="Times New Roman" pitchFamily="18" charset="0"/>
              </a:rPr>
              <a:t>method</a:t>
            </a:r>
            <a:r>
              <a:rPr lang="en-US" dirty="0" smtClean="0">
                <a:latin typeface="Times New Roman" pitchFamily="18" charset="0"/>
              </a:rPr>
              <a:t>.</a:t>
            </a:r>
          </a:p>
          <a:p>
            <a:pPr eaLnBrk="1" hangingPunct="1">
              <a:defRPr/>
            </a:pPr>
            <a:r>
              <a:rPr lang="en-US" dirty="0" smtClean="0">
                <a:solidFill>
                  <a:srgbClr val="000000"/>
                </a:solidFill>
                <a:latin typeface="Times New Roman" pitchFamily="18" charset="0"/>
              </a:rPr>
              <a:t>Houses the program statements that actually perform its task. </a:t>
            </a:r>
          </a:p>
          <a:p>
            <a:pPr eaLnBrk="1" hangingPunct="1">
              <a:defRPr/>
            </a:pPr>
            <a:r>
              <a:rPr lang="en-US" i="1" dirty="0" smtClean="0">
                <a:solidFill>
                  <a:srgbClr val="000000"/>
                </a:solidFill>
                <a:latin typeface="Times New Roman" pitchFamily="18" charset="0"/>
              </a:rPr>
              <a:t>Hides</a:t>
            </a:r>
            <a:r>
              <a:rPr lang="en-US" dirty="0" smtClean="0">
                <a:solidFill>
                  <a:srgbClr val="000000"/>
                </a:solidFill>
                <a:latin typeface="Times New Roman" pitchFamily="18" charset="0"/>
              </a:rPr>
              <a:t> these statements from its user, just as the accelerator pedal of a car hides from the driver the mechanisms of making the car go faster. </a:t>
            </a:r>
          </a:p>
        </p:txBody>
      </p:sp>
      <p:sp>
        <p:nvSpPr>
          <p:cNvPr id="55300"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©1992-2014 by Pearson Education, Inc. All Rights Reserved.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1.12  Windows Azure™ and Cloud Computing (Cont.)</a:t>
            </a:r>
          </a:p>
        </p:txBody>
      </p:sp>
      <p:sp>
        <p:nvSpPr>
          <p:cNvPr id="26627" name="Text Placeholder 2"/>
          <p:cNvSpPr>
            <a:spLocks noGrp="1"/>
          </p:cNvSpPr>
          <p:nvPr>
            <p:ph type="body" idx="1"/>
          </p:nvPr>
        </p:nvSpPr>
        <p:spPr/>
        <p:txBody>
          <a:bodyPr/>
          <a:lstStyle/>
          <a:p>
            <a:pPr eaLnBrk="1" hangingPunct="1">
              <a:defRPr/>
            </a:pPr>
            <a:r>
              <a:rPr lang="en-US" sz="2400" dirty="0" smtClean="0">
                <a:solidFill>
                  <a:srgbClr val="000000"/>
                </a:solidFill>
                <a:latin typeface="Times New Roman" pitchFamily="18" charset="0"/>
              </a:rPr>
              <a:t>Also saves money by shifting the burden of managing these apps to the service provider. </a:t>
            </a:r>
          </a:p>
          <a:p>
            <a:pPr eaLnBrk="1" hangingPunct="1">
              <a:defRPr/>
            </a:pPr>
            <a:r>
              <a:rPr lang="en-US" sz="2400" dirty="0" smtClean="0">
                <a:solidFill>
                  <a:srgbClr val="000000"/>
                </a:solidFill>
                <a:latin typeface="Times New Roman" pitchFamily="18" charset="0"/>
              </a:rPr>
              <a:t>With Windows Azure, your apps can store their data in the cloud so that the data is available at all times from any of your desktop computer and mobile devices. </a:t>
            </a:r>
          </a:p>
          <a:p>
            <a:pPr eaLnBrk="1" hangingPunct="1">
              <a:defRPr/>
            </a:pPr>
            <a:r>
              <a:rPr lang="en-US" sz="2400" dirty="0" smtClean="0">
                <a:solidFill>
                  <a:srgbClr val="000000"/>
                </a:solidFill>
                <a:latin typeface="Times New Roman" pitchFamily="18" charset="0"/>
              </a:rPr>
              <a:t>Verified </a:t>
            </a:r>
            <a:r>
              <a:rPr lang="en-US" sz="2400" dirty="0" err="1" smtClean="0">
                <a:solidFill>
                  <a:srgbClr val="000000"/>
                </a:solidFill>
                <a:latin typeface="Times New Roman" pitchFamily="18" charset="0"/>
              </a:rPr>
              <a:t>DreamSpark</a:t>
            </a:r>
            <a:r>
              <a:rPr lang="en-US" sz="2400" dirty="0" smtClean="0">
                <a:solidFill>
                  <a:srgbClr val="000000"/>
                </a:solidFill>
                <a:latin typeface="Times New Roman" pitchFamily="18" charset="0"/>
              </a:rPr>
              <a:t> students can download Visual Studio 2012 Professional which includes built-in support for Windows 8 and Windows Azure. </a:t>
            </a:r>
          </a:p>
          <a:p>
            <a:pPr eaLnBrk="1" hangingPunct="1">
              <a:defRPr/>
            </a:pPr>
            <a:r>
              <a:rPr lang="en-US" sz="2400" dirty="0" smtClean="0">
                <a:solidFill>
                  <a:srgbClr val="000000"/>
                </a:solidFill>
                <a:latin typeface="Times New Roman" pitchFamily="18" charset="0"/>
              </a:rPr>
              <a:t>You can sign up for a free 90-day trial of Windows Azure at </a:t>
            </a:r>
            <a:r>
              <a:rPr lang="en-US" sz="2000" dirty="0" smtClean="0">
                <a:solidFill>
                  <a:srgbClr val="000000"/>
                </a:solidFill>
                <a:latin typeface="+mj-lt"/>
              </a:rPr>
              <a:t>www.windowsazure.com/en-us/pricing/free-trial</a:t>
            </a:r>
            <a:r>
              <a:rPr lang="en-US" sz="2400" dirty="0" smtClean="0">
                <a:solidFill>
                  <a:srgbClr val="000000"/>
                </a:solidFill>
                <a:latin typeface="Times New Roman" pitchFamily="18" charset="0"/>
              </a:rPr>
              <a:t>/.</a:t>
            </a:r>
          </a:p>
        </p:txBody>
      </p:sp>
      <p:sp>
        <p:nvSpPr>
          <p:cNvPr id="2662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©1992-2014 by Pearson Education, Inc. All Rights Reserved.</a:t>
            </a:r>
            <a:endParaRPr lang="en-US" dirty="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1.13  </a:t>
            </a:r>
            <a:r>
              <a:rPr lang="en-US" dirty="0">
                <a:solidFill>
                  <a:srgbClr val="3380E6"/>
                </a:solidFill>
                <a:latin typeface="Arial"/>
              </a:rPr>
              <a:t>Visual Studio Integrated Development Environment</a:t>
            </a:r>
            <a:endParaRPr lang="en-US" dirty="0" smtClean="0">
              <a:solidFill>
                <a:srgbClr val="3380E6"/>
              </a:solidFill>
              <a:latin typeface="Arial"/>
            </a:endParaRPr>
          </a:p>
        </p:txBody>
      </p:sp>
      <p:sp>
        <p:nvSpPr>
          <p:cNvPr id="26627" name="Text Placeholder 2"/>
          <p:cNvSpPr>
            <a:spLocks noGrp="1"/>
          </p:cNvSpPr>
          <p:nvPr>
            <p:ph type="body" idx="1"/>
          </p:nvPr>
        </p:nvSpPr>
        <p:spPr/>
        <p:txBody>
          <a:bodyPr/>
          <a:lstStyle/>
          <a:p>
            <a:pPr eaLnBrk="1" hangingPunct="1">
              <a:defRPr/>
            </a:pPr>
            <a:r>
              <a:rPr lang="en-US" sz="2400" dirty="0" smtClean="0">
                <a:solidFill>
                  <a:srgbClr val="000000"/>
                </a:solidFill>
                <a:latin typeface="Times New Roman" pitchFamily="18" charset="0"/>
              </a:rPr>
              <a:t>C# programs are created using Microsoft’s Visual Studio—a collection of software tools called an </a:t>
            </a:r>
            <a:r>
              <a:rPr lang="en-US" sz="2400" dirty="0" smtClean="0">
                <a:solidFill>
                  <a:srgbClr val="0000FF"/>
                </a:solidFill>
                <a:latin typeface="Times New Roman" pitchFamily="18" charset="0"/>
              </a:rPr>
              <a:t>Integrated Development Environment (IDE)</a:t>
            </a:r>
            <a:r>
              <a:rPr lang="en-US" sz="2400" dirty="0" smtClean="0">
                <a:solidFill>
                  <a:srgbClr val="000000"/>
                </a:solidFill>
                <a:latin typeface="Times New Roman" pitchFamily="18" charset="0"/>
              </a:rPr>
              <a:t>. </a:t>
            </a:r>
          </a:p>
          <a:p>
            <a:pPr eaLnBrk="1" hangingPunct="1">
              <a:defRPr/>
            </a:pPr>
            <a:r>
              <a:rPr lang="en-US" sz="2400" dirty="0" smtClean="0">
                <a:solidFill>
                  <a:srgbClr val="000000"/>
                </a:solidFill>
                <a:latin typeface="Times New Roman" pitchFamily="18" charset="0"/>
              </a:rPr>
              <a:t>The </a:t>
            </a:r>
            <a:r>
              <a:rPr lang="en-US" sz="2400" dirty="0" smtClean="0">
                <a:solidFill>
                  <a:srgbClr val="0000FF"/>
                </a:solidFill>
                <a:latin typeface="Times New Roman" pitchFamily="18" charset="0"/>
              </a:rPr>
              <a:t>Visual Studio 2012 </a:t>
            </a:r>
            <a:r>
              <a:rPr lang="en-US" sz="2400" dirty="0" smtClean="0">
                <a:solidFill>
                  <a:srgbClr val="000000"/>
                </a:solidFill>
                <a:latin typeface="Times New Roman" pitchFamily="18" charset="0"/>
              </a:rPr>
              <a:t>IDE enables you to </a:t>
            </a:r>
            <a:r>
              <a:rPr lang="en-US" sz="2400" i="1" dirty="0" smtClean="0">
                <a:solidFill>
                  <a:srgbClr val="000000"/>
                </a:solidFill>
                <a:latin typeface="Times New Roman" pitchFamily="18" charset="0"/>
              </a:rPr>
              <a:t>write</a:t>
            </a:r>
            <a:r>
              <a:rPr lang="en-US" sz="2400" dirty="0" smtClean="0">
                <a:solidFill>
                  <a:srgbClr val="000000"/>
                </a:solidFill>
                <a:latin typeface="Times New Roman" pitchFamily="18" charset="0"/>
              </a:rPr>
              <a:t>, </a:t>
            </a:r>
            <a:r>
              <a:rPr lang="en-US" sz="2400" i="1" dirty="0" smtClean="0">
                <a:solidFill>
                  <a:srgbClr val="000000"/>
                </a:solidFill>
                <a:latin typeface="Times New Roman" pitchFamily="18" charset="0"/>
              </a:rPr>
              <a:t>run</a:t>
            </a:r>
            <a:r>
              <a:rPr lang="en-US" sz="2400" dirty="0" smtClean="0">
                <a:solidFill>
                  <a:srgbClr val="000000"/>
                </a:solidFill>
                <a:latin typeface="Times New Roman" pitchFamily="18" charset="0"/>
              </a:rPr>
              <a:t>, </a:t>
            </a:r>
            <a:r>
              <a:rPr lang="en-US" sz="2400" i="1" dirty="0" smtClean="0">
                <a:solidFill>
                  <a:srgbClr val="000000"/>
                </a:solidFill>
                <a:latin typeface="Times New Roman" pitchFamily="18" charset="0"/>
              </a:rPr>
              <a:t>test</a:t>
            </a:r>
            <a:r>
              <a:rPr lang="en-US" sz="2400" dirty="0" smtClean="0">
                <a:solidFill>
                  <a:srgbClr val="000000"/>
                </a:solidFill>
                <a:latin typeface="Times New Roman" pitchFamily="18" charset="0"/>
              </a:rPr>
              <a:t> and </a:t>
            </a:r>
            <a:r>
              <a:rPr lang="en-US" sz="2400" i="1" dirty="0" smtClean="0">
                <a:solidFill>
                  <a:srgbClr val="000000"/>
                </a:solidFill>
                <a:latin typeface="Times New Roman" pitchFamily="18" charset="0"/>
              </a:rPr>
              <a:t>debug</a:t>
            </a:r>
            <a:r>
              <a:rPr lang="en-US" sz="2400" dirty="0" smtClean="0">
                <a:solidFill>
                  <a:srgbClr val="000000"/>
                </a:solidFill>
                <a:latin typeface="Times New Roman" pitchFamily="18" charset="0"/>
              </a:rPr>
              <a:t> C# programs quickly and conveniently. </a:t>
            </a:r>
          </a:p>
          <a:p>
            <a:pPr marL="109537" indent="0" eaLnBrk="1" hangingPunct="1">
              <a:buFont typeface="Wingdings 3" pitchFamily="18" charset="2"/>
              <a:buNone/>
              <a:defRPr/>
            </a:pPr>
            <a:r>
              <a:rPr lang="en-US" sz="2400" dirty="0" smtClean="0">
                <a:solidFill>
                  <a:srgbClr val="000000"/>
                </a:solidFill>
                <a:latin typeface="Times New Roman" pitchFamily="18" charset="0"/>
              </a:rPr>
              <a:t> </a:t>
            </a:r>
          </a:p>
        </p:txBody>
      </p:sp>
      <p:sp>
        <p:nvSpPr>
          <p:cNvPr id="2662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©1992-2014 by Pearson Education, Inc. All Rights Reserved.</a:t>
            </a: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1.6  Object Technology (Cont.)</a:t>
            </a:r>
          </a:p>
        </p:txBody>
      </p:sp>
      <p:sp>
        <p:nvSpPr>
          <p:cNvPr id="45059" name="Text Placeholder 2"/>
          <p:cNvSpPr>
            <a:spLocks noGrp="1"/>
          </p:cNvSpPr>
          <p:nvPr>
            <p:ph type="body" idx="1"/>
          </p:nvPr>
        </p:nvSpPr>
        <p:spPr/>
        <p:txBody>
          <a:bodyPr/>
          <a:lstStyle/>
          <a:p>
            <a:pPr eaLnBrk="1" hangingPunct="1"/>
            <a:r>
              <a:rPr lang="en-US" altLang="en-US" smtClean="0">
                <a:solidFill>
                  <a:srgbClr val="000000"/>
                </a:solidFill>
                <a:latin typeface="Times New Roman" pitchFamily="18" charset="0"/>
              </a:rPr>
              <a:t>In object-oriented programming languages, we create a program unit called a </a:t>
            </a:r>
            <a:r>
              <a:rPr lang="en-US" altLang="en-US" smtClean="0">
                <a:solidFill>
                  <a:srgbClr val="0000FF"/>
                </a:solidFill>
                <a:latin typeface="Times New Roman" pitchFamily="18" charset="0"/>
              </a:rPr>
              <a:t>class</a:t>
            </a:r>
            <a:r>
              <a:rPr lang="en-US" altLang="en-US" smtClean="0">
                <a:solidFill>
                  <a:srgbClr val="000000"/>
                </a:solidFill>
                <a:latin typeface="Times New Roman" pitchFamily="18" charset="0"/>
              </a:rPr>
              <a:t> to house the set of methods that perform the class’s tasks. </a:t>
            </a:r>
          </a:p>
          <a:p>
            <a:pPr eaLnBrk="1" hangingPunct="1"/>
            <a:r>
              <a:rPr lang="en-US" altLang="en-US" smtClean="0">
                <a:solidFill>
                  <a:srgbClr val="000000"/>
                </a:solidFill>
                <a:latin typeface="Times New Roman" pitchFamily="18" charset="0"/>
              </a:rPr>
              <a:t>A class is similar in concept to a car’s engineering drawings, which house the design of an accelerator pedal, steering wheel, and so on. </a:t>
            </a:r>
          </a:p>
        </p:txBody>
      </p:sp>
      <p:sp>
        <p:nvSpPr>
          <p:cNvPr id="55300"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©1992-2014 by Pearson Education, Inc. All Rights Reserved.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1.6  Object Technology (Cont.)</a:t>
            </a:r>
          </a:p>
        </p:txBody>
      </p:sp>
      <p:sp>
        <p:nvSpPr>
          <p:cNvPr id="56323" name="Text Placeholder 2"/>
          <p:cNvSpPr>
            <a:spLocks noGrp="1"/>
          </p:cNvSpPr>
          <p:nvPr>
            <p:ph type="body" idx="1"/>
          </p:nvPr>
        </p:nvSpPr>
        <p:spPr/>
        <p:txBody>
          <a:bodyPr/>
          <a:lstStyle/>
          <a:p>
            <a:pPr marL="109537" indent="0" eaLnBrk="1" hangingPunct="1">
              <a:buFont typeface="Wingdings 3" pitchFamily="18" charset="2"/>
              <a:buNone/>
              <a:defRPr/>
            </a:pPr>
            <a:r>
              <a:rPr lang="en-US" b="1" i="1" dirty="0" smtClean="0">
                <a:solidFill>
                  <a:srgbClr val="000000"/>
                </a:solidFill>
                <a:latin typeface="Times New Roman" pitchFamily="18" charset="0"/>
              </a:rPr>
              <a:t>Making Objects from Classes</a:t>
            </a:r>
          </a:p>
          <a:p>
            <a:pPr eaLnBrk="1" hangingPunct="1">
              <a:defRPr/>
            </a:pPr>
            <a:r>
              <a:rPr lang="en-US" dirty="0" smtClean="0">
                <a:solidFill>
                  <a:srgbClr val="000000"/>
                </a:solidFill>
                <a:latin typeface="Times New Roman" pitchFamily="18" charset="0"/>
              </a:rPr>
              <a:t>Just as someone has to </a:t>
            </a:r>
            <a:r>
              <a:rPr lang="en-US" i="1" dirty="0" smtClean="0">
                <a:solidFill>
                  <a:srgbClr val="000000"/>
                </a:solidFill>
                <a:latin typeface="Times New Roman" pitchFamily="18" charset="0"/>
              </a:rPr>
              <a:t>build </a:t>
            </a:r>
            <a:r>
              <a:rPr lang="en-US" dirty="0" smtClean="0">
                <a:solidFill>
                  <a:srgbClr val="000000"/>
                </a:solidFill>
                <a:latin typeface="Times New Roman" pitchFamily="18" charset="0"/>
              </a:rPr>
              <a:t>a car from its engineering drawings before you can actually drive a car, you must </a:t>
            </a:r>
            <a:r>
              <a:rPr lang="en-US" i="1" dirty="0" smtClean="0">
                <a:solidFill>
                  <a:srgbClr val="000000"/>
                </a:solidFill>
                <a:latin typeface="Times New Roman" pitchFamily="18" charset="0"/>
              </a:rPr>
              <a:t>build an object</a:t>
            </a:r>
            <a:r>
              <a:rPr lang="en-US" dirty="0" smtClean="0">
                <a:solidFill>
                  <a:srgbClr val="000000"/>
                </a:solidFill>
                <a:latin typeface="Times New Roman" pitchFamily="18" charset="0"/>
              </a:rPr>
              <a:t> from a class before a program can perform the tasks that the class’s methods define. </a:t>
            </a:r>
          </a:p>
          <a:p>
            <a:pPr eaLnBrk="1" hangingPunct="1">
              <a:defRPr/>
            </a:pPr>
            <a:r>
              <a:rPr lang="en-US" dirty="0">
                <a:solidFill>
                  <a:srgbClr val="000000"/>
                </a:solidFill>
                <a:latin typeface="Times New Roman" pitchFamily="18" charset="0"/>
              </a:rPr>
              <a:t>The process of doing this is called </a:t>
            </a:r>
            <a:r>
              <a:rPr lang="en-US" i="1" dirty="0">
                <a:solidFill>
                  <a:srgbClr val="000000"/>
                </a:solidFill>
                <a:latin typeface="Times New Roman" pitchFamily="18" charset="0"/>
              </a:rPr>
              <a:t>instantiation</a:t>
            </a:r>
            <a:r>
              <a:rPr lang="en-US" dirty="0">
                <a:solidFill>
                  <a:srgbClr val="000000"/>
                </a:solidFill>
                <a:latin typeface="Times New Roman" pitchFamily="18" charset="0"/>
              </a:rPr>
              <a:t>.</a:t>
            </a:r>
            <a:endParaRPr lang="en-US" dirty="0" smtClean="0">
              <a:solidFill>
                <a:srgbClr val="000000"/>
              </a:solidFill>
              <a:latin typeface="Times New Roman" pitchFamily="18" charset="0"/>
            </a:endParaRPr>
          </a:p>
          <a:p>
            <a:pPr eaLnBrk="1" hangingPunct="1">
              <a:defRPr/>
            </a:pPr>
            <a:r>
              <a:rPr lang="en-US" dirty="0" smtClean="0">
                <a:solidFill>
                  <a:srgbClr val="000000"/>
                </a:solidFill>
                <a:latin typeface="Times New Roman" pitchFamily="18" charset="0"/>
              </a:rPr>
              <a:t>An object is then referred to as an </a:t>
            </a:r>
            <a:r>
              <a:rPr lang="en-US" dirty="0" smtClean="0">
                <a:solidFill>
                  <a:srgbClr val="0000FF"/>
                </a:solidFill>
                <a:latin typeface="Times New Roman" pitchFamily="18" charset="0"/>
              </a:rPr>
              <a:t>instance</a:t>
            </a:r>
            <a:r>
              <a:rPr lang="en-US" dirty="0" smtClean="0">
                <a:solidFill>
                  <a:srgbClr val="000000"/>
                </a:solidFill>
                <a:latin typeface="Times New Roman" pitchFamily="18" charset="0"/>
              </a:rPr>
              <a:t> of its class. </a:t>
            </a:r>
          </a:p>
        </p:txBody>
      </p:sp>
      <p:sp>
        <p:nvSpPr>
          <p:cNvPr id="56324"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©1992-2014 by Pearson Education, Inc. All Rights Reserved.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1.6  Object Technology (Cont.)</a:t>
            </a:r>
          </a:p>
        </p:txBody>
      </p:sp>
      <p:sp>
        <p:nvSpPr>
          <p:cNvPr id="57347" name="Text Placeholder 2"/>
          <p:cNvSpPr>
            <a:spLocks noGrp="1"/>
          </p:cNvSpPr>
          <p:nvPr>
            <p:ph type="body" idx="1"/>
          </p:nvPr>
        </p:nvSpPr>
        <p:spPr/>
        <p:txBody>
          <a:bodyPr/>
          <a:lstStyle/>
          <a:p>
            <a:pPr marL="109537" indent="0" eaLnBrk="1" hangingPunct="1">
              <a:buFont typeface="Wingdings 3" pitchFamily="18" charset="2"/>
              <a:buNone/>
              <a:defRPr/>
            </a:pPr>
            <a:r>
              <a:rPr lang="en-US" b="1" i="1" dirty="0" smtClean="0">
                <a:solidFill>
                  <a:srgbClr val="000000"/>
                </a:solidFill>
                <a:latin typeface="Times New Roman" pitchFamily="18" charset="0"/>
              </a:rPr>
              <a:t>Reuse</a:t>
            </a:r>
          </a:p>
          <a:p>
            <a:pPr eaLnBrk="1" hangingPunct="1">
              <a:defRPr/>
            </a:pPr>
            <a:r>
              <a:rPr lang="en-US" dirty="0" smtClean="0">
                <a:solidFill>
                  <a:srgbClr val="000000"/>
                </a:solidFill>
                <a:latin typeface="Times New Roman" pitchFamily="18" charset="0"/>
              </a:rPr>
              <a:t>Just as a car’s engineering drawings can be </a:t>
            </a:r>
            <a:r>
              <a:rPr lang="en-US" i="1" dirty="0" smtClean="0">
                <a:solidFill>
                  <a:srgbClr val="000000"/>
                </a:solidFill>
                <a:latin typeface="Times New Roman" pitchFamily="18" charset="0"/>
              </a:rPr>
              <a:t>reused </a:t>
            </a:r>
            <a:r>
              <a:rPr lang="en-US" dirty="0" smtClean="0">
                <a:solidFill>
                  <a:srgbClr val="000000"/>
                </a:solidFill>
                <a:latin typeface="Times New Roman" pitchFamily="18" charset="0"/>
              </a:rPr>
              <a:t>many times to build many cars, you can </a:t>
            </a:r>
            <a:r>
              <a:rPr lang="en-US" i="1" dirty="0" smtClean="0">
                <a:solidFill>
                  <a:srgbClr val="000000"/>
                </a:solidFill>
                <a:latin typeface="Times New Roman" pitchFamily="18" charset="0"/>
              </a:rPr>
              <a:t>reuse</a:t>
            </a:r>
            <a:r>
              <a:rPr lang="en-US" dirty="0" smtClean="0">
                <a:solidFill>
                  <a:srgbClr val="000000"/>
                </a:solidFill>
                <a:latin typeface="Times New Roman" pitchFamily="18" charset="0"/>
              </a:rPr>
              <a:t> a class many times to build many objects. </a:t>
            </a:r>
          </a:p>
          <a:p>
            <a:pPr eaLnBrk="1" hangingPunct="1">
              <a:defRPr/>
            </a:pPr>
            <a:r>
              <a:rPr lang="en-US" dirty="0" smtClean="0">
                <a:solidFill>
                  <a:srgbClr val="000000"/>
                </a:solidFill>
                <a:latin typeface="Times New Roman" pitchFamily="18" charset="0"/>
              </a:rPr>
              <a:t>Reuse of existing classes when building new classes and programs saves time and effort. </a:t>
            </a:r>
          </a:p>
          <a:p>
            <a:pPr eaLnBrk="1" hangingPunct="1">
              <a:defRPr/>
            </a:pPr>
            <a:endParaRPr lang="en-US" dirty="0" smtClean="0">
              <a:solidFill>
                <a:srgbClr val="000000"/>
              </a:solidFill>
              <a:latin typeface="Times New Roman" pitchFamily="18" charset="0"/>
            </a:endParaRPr>
          </a:p>
        </p:txBody>
      </p:sp>
      <p:sp>
        <p:nvSpPr>
          <p:cNvPr id="5734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©1992-2014 by Pearson Education, Inc. All Rights Reserved.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1.6  Object Technology (Cont.)</a:t>
            </a:r>
          </a:p>
        </p:txBody>
      </p:sp>
      <p:sp>
        <p:nvSpPr>
          <p:cNvPr id="48131" name="Text Placeholder 2"/>
          <p:cNvSpPr>
            <a:spLocks noGrp="1"/>
          </p:cNvSpPr>
          <p:nvPr>
            <p:ph type="body" idx="1"/>
          </p:nvPr>
        </p:nvSpPr>
        <p:spPr/>
        <p:txBody>
          <a:bodyPr/>
          <a:lstStyle/>
          <a:p>
            <a:pPr eaLnBrk="1" hangingPunct="1"/>
            <a:r>
              <a:rPr lang="en-US" altLang="en-US" smtClean="0">
                <a:solidFill>
                  <a:srgbClr val="000000"/>
                </a:solidFill>
                <a:latin typeface="Times New Roman" pitchFamily="18" charset="0"/>
              </a:rPr>
              <a:t>Reuse also helps you build more reliable and effective systems, because existing classes and components often have gone through extensive </a:t>
            </a:r>
            <a:r>
              <a:rPr lang="en-US" altLang="en-US" i="1" smtClean="0">
                <a:solidFill>
                  <a:srgbClr val="000000"/>
                </a:solidFill>
                <a:latin typeface="Times New Roman" pitchFamily="18" charset="0"/>
              </a:rPr>
              <a:t>testing, debugging </a:t>
            </a:r>
            <a:r>
              <a:rPr lang="en-US" altLang="en-US" smtClean="0">
                <a:solidFill>
                  <a:srgbClr val="000000"/>
                </a:solidFill>
                <a:latin typeface="Times New Roman" pitchFamily="18" charset="0"/>
              </a:rPr>
              <a:t>and</a:t>
            </a:r>
            <a:r>
              <a:rPr lang="en-US" altLang="en-US" i="1" smtClean="0">
                <a:solidFill>
                  <a:srgbClr val="000000"/>
                </a:solidFill>
                <a:latin typeface="Times New Roman" pitchFamily="18" charset="0"/>
              </a:rPr>
              <a:t> performance tuning</a:t>
            </a:r>
            <a:r>
              <a:rPr lang="en-US" altLang="en-US" smtClean="0">
                <a:solidFill>
                  <a:srgbClr val="000000"/>
                </a:solidFill>
                <a:latin typeface="Times New Roman" pitchFamily="18" charset="0"/>
              </a:rPr>
              <a:t>.</a:t>
            </a:r>
            <a:r>
              <a:rPr lang="en-US" altLang="en-US" i="1" smtClean="0">
                <a:solidFill>
                  <a:srgbClr val="000000"/>
                </a:solidFill>
                <a:latin typeface="Times New Roman" pitchFamily="18" charset="0"/>
              </a:rPr>
              <a:t> </a:t>
            </a:r>
          </a:p>
          <a:p>
            <a:pPr eaLnBrk="1" hangingPunct="1"/>
            <a:r>
              <a:rPr lang="en-US" altLang="en-US" smtClean="0">
                <a:solidFill>
                  <a:srgbClr val="000000"/>
                </a:solidFill>
                <a:latin typeface="Times New Roman" pitchFamily="18" charset="0"/>
              </a:rPr>
              <a:t>Just as the notion of </a:t>
            </a:r>
            <a:r>
              <a:rPr lang="en-US" altLang="en-US" i="1" smtClean="0">
                <a:solidFill>
                  <a:srgbClr val="000000"/>
                </a:solidFill>
                <a:latin typeface="Times New Roman" pitchFamily="18" charset="0"/>
              </a:rPr>
              <a:t>interchangeable parts</a:t>
            </a:r>
            <a:r>
              <a:rPr lang="en-US" altLang="en-US" smtClean="0">
                <a:solidFill>
                  <a:srgbClr val="000000"/>
                </a:solidFill>
                <a:latin typeface="Times New Roman" pitchFamily="18" charset="0"/>
              </a:rPr>
              <a:t> was crucial to the Industrial Revolution, reusable classes are crucial to the software revolution that has been spurred by object technology.</a:t>
            </a:r>
          </a:p>
          <a:p>
            <a:pPr eaLnBrk="1" hangingPunct="1"/>
            <a:endParaRPr lang="en-US" altLang="en-US" smtClean="0">
              <a:solidFill>
                <a:srgbClr val="000000"/>
              </a:solidFill>
              <a:latin typeface="Times New Roman" pitchFamily="18" charset="0"/>
            </a:endParaRPr>
          </a:p>
        </p:txBody>
      </p:sp>
      <p:sp>
        <p:nvSpPr>
          <p:cNvPr id="5734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smtClean="0"/>
              <a:t>©1992-2014 by Pearson Education, Inc. All Rights Reserved.</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DeitelPowerPointTemplate</Template>
  <TotalTime>1229</TotalTime>
  <Words>3387</Words>
  <Application>Microsoft Office PowerPoint</Application>
  <PresentationFormat>On-screen Show (4:3)</PresentationFormat>
  <Paragraphs>227</Paragraphs>
  <Slides>51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Lucida Sans Unicode</vt:lpstr>
      <vt:lpstr>Arial</vt:lpstr>
      <vt:lpstr>Wingdings 3</vt:lpstr>
      <vt:lpstr>Verdana</vt:lpstr>
      <vt:lpstr>Wingdings 2</vt:lpstr>
      <vt:lpstr>Calibri</vt:lpstr>
      <vt:lpstr>Times New Roman</vt:lpstr>
      <vt:lpstr>AGaramond</vt:lpstr>
      <vt:lpstr>AGaramond Bold</vt:lpstr>
      <vt:lpstr>Concourse</vt:lpstr>
      <vt:lpstr>PowerPoint Presentation</vt:lpstr>
      <vt:lpstr>1.6  Object Technology</vt:lpstr>
      <vt:lpstr>1.6  Object Technology (Cont.)</vt:lpstr>
      <vt:lpstr>1.6  Object Technology (Cont.)</vt:lpstr>
      <vt:lpstr>1.6  Object Technology (Cont.)</vt:lpstr>
      <vt:lpstr>1.6  Object Technology (Cont.)</vt:lpstr>
      <vt:lpstr>1.6  Object Technology (Cont.)</vt:lpstr>
      <vt:lpstr>1.6  Object Technology (Cont.)</vt:lpstr>
      <vt:lpstr>1.6  Object Technology (Cont.)</vt:lpstr>
      <vt:lpstr>PowerPoint Presentation</vt:lpstr>
      <vt:lpstr>1.6  Object Technology (Cont.)</vt:lpstr>
      <vt:lpstr>1.6  Object Technology (Cont.)</vt:lpstr>
      <vt:lpstr>1.6  Object Technology (Cont.)</vt:lpstr>
      <vt:lpstr>1.6  Object Technology (Cont.)</vt:lpstr>
      <vt:lpstr>1.6  Object Technology (Cont.)</vt:lpstr>
      <vt:lpstr>1.6  Object Technology (Cont.)</vt:lpstr>
      <vt:lpstr>1.6  Object Technology (Cont.)</vt:lpstr>
      <vt:lpstr>1.6  Object Technology (Cont.)</vt:lpstr>
      <vt:lpstr>1.8  C#</vt:lpstr>
      <vt:lpstr>1.8.1  Object-Oriented Programming</vt:lpstr>
      <vt:lpstr>PowerPoint Presentation</vt:lpstr>
      <vt:lpstr>1.8.2  Event-Driven Programming</vt:lpstr>
      <vt:lpstr>1.8.3  Visual Programming</vt:lpstr>
      <vt:lpstr>1.8.4  An International Standard; Other C# Implementations</vt:lpstr>
      <vt:lpstr>1.8.5  Internet and Web Programming</vt:lpstr>
      <vt:lpstr>1.8.6  Introducing async/await</vt:lpstr>
      <vt:lpstr>1.8.7  Other Key Contemporary Programming Languages</vt:lpstr>
      <vt:lpstr>PowerPoint Presentation</vt:lpstr>
      <vt:lpstr>PowerPoint Presentation</vt:lpstr>
      <vt:lpstr>PowerPoint Presentation</vt:lpstr>
      <vt:lpstr>1.9  Microsoft’s .NET</vt:lpstr>
      <vt:lpstr>1.9.1  .NET Framework</vt:lpstr>
      <vt:lpstr>1.9.2  Common Language Runtime</vt:lpstr>
      <vt:lpstr>1.9.2  Common Language Runtime (Cont.)</vt:lpstr>
      <vt:lpstr>1.9.2  Common Language Runtime (Cont.)</vt:lpstr>
      <vt:lpstr>1.9.2  Common Language Runtime (Cont.)</vt:lpstr>
      <vt:lpstr>1.9.3  Platform Independence</vt:lpstr>
      <vt:lpstr>1.9.4  Language Interoperability</vt:lpstr>
      <vt:lpstr>1.10  Microsoft’s Windows® Operating System</vt:lpstr>
      <vt:lpstr>PowerPoint Presentation</vt:lpstr>
      <vt:lpstr>PowerPoint Presentation</vt:lpstr>
      <vt:lpstr>PowerPoint Presentation</vt:lpstr>
      <vt:lpstr>PowerPoint Presentation</vt:lpstr>
      <vt:lpstr>1.10  Microsoft’s Windows® Operating System (Cont.)</vt:lpstr>
      <vt:lpstr>1.11  Windows Phone 8 for Smartphones</vt:lpstr>
      <vt:lpstr>1.11.1  Selling Your Apps in the Windows Phone Marketplace</vt:lpstr>
      <vt:lpstr>1.11.2  Free vs. Paid Apps</vt:lpstr>
      <vt:lpstr>1.11.3  Testing Your Windows Phone Apps</vt:lpstr>
      <vt:lpstr>1.12  Windows Azure™ and Cloud Computing</vt:lpstr>
      <vt:lpstr>1.12  Windows Azure™ and Cloud Computing (Cont.)</vt:lpstr>
      <vt:lpstr>1.13  Visual Studio Integrated Development Environment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Computers, the Internet and Visual C#</dc:title>
  <dc:creator>Windows User</dc:creator>
  <cp:lastModifiedBy>comptech</cp:lastModifiedBy>
  <cp:revision>28</cp:revision>
  <dcterms:created xsi:type="dcterms:W3CDTF">2011-08-03T15:41:16Z</dcterms:created>
  <dcterms:modified xsi:type="dcterms:W3CDTF">2013-12-12T22:20:24Z</dcterms:modified>
</cp:coreProperties>
</file>