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95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93" r:id="rId26"/>
    <p:sldId id="294" r:id="rId27"/>
    <p:sldId id="284" r:id="rId28"/>
    <p:sldId id="285" r:id="rId29"/>
    <p:sldId id="298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 autoAdjust="0"/>
    <p:restoredTop sz="94622" autoAdjust="0"/>
  </p:normalViewPr>
  <p:slideViewPr>
    <p:cSldViewPr>
      <p:cViewPr varScale="1">
        <p:scale>
          <a:sx n="72" d="100"/>
          <a:sy n="72" d="100"/>
        </p:scale>
        <p:origin x="13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5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CC2317-8FD0-45CE-9BA7-20D8ECE21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A8162D-2E0B-4BAC-921E-B1CE3E658F00}" type="datetimeFigureOut">
              <a:rPr lang="en-US"/>
              <a:pPr>
                <a:defRPr/>
              </a:pPr>
              <a:t>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3AF738C-D2E1-4B05-948B-1ED48E66C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2E13EB-FDEB-408D-931E-797311901A4A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65754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EFA6F4-2F25-4E8B-8093-765A42E23490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526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292F71-5068-4674-9F10-3D8030CDA98F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958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675804-8B26-4792-8630-CA252D932621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8522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325FC-5A7A-4091-84AA-18EF08EB24CD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55161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0B6137-6B7B-4C09-A5A6-AB60E6BBEF06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08615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B8A9A8-56C4-4598-8223-51966F8508A3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7938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4A907C-843A-4DD5-AC0D-B2872541C911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1212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0D6F3B-3FB2-4C24-B87D-C306C8DD6B63}" type="slidenum">
              <a:rPr lang="en-US" sz="120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6688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217EB-6F25-4BED-808C-020E6257A040}" type="slidenum">
              <a:rPr lang="en-US" sz="120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33787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C37927-AFBD-41E5-A4F6-D814E201600E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3961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BD2E8F-0346-44F7-8B5F-8BA2AE4A12A5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76500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F55635-6811-4B76-B54A-3A170A6A3537}" type="slidenum">
              <a:rPr lang="en-US" sz="120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03530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BCB78B-92B4-46D9-A577-8C2541815914}" type="slidenum">
              <a:rPr lang="en-US" sz="120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6233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4FCA72-DDD9-44A5-8ABE-83C87F5B4067}" type="slidenum">
              <a:rPr lang="en-US" sz="120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71823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068C6-BBCB-43F9-A653-C5AE2168C73B}" type="slidenum">
              <a:rPr lang="en-US" sz="120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1401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41FF3-CE8E-4462-A915-9C849695EC1B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59361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5C3DC-A3E0-40BF-91E8-79233CAADB85}" type="slidenum">
              <a:rPr lang="en-US" sz="120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06783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75D7D6-59AB-4847-820D-46C13CE56AAE}" type="slidenum">
              <a:rPr lang="en-US" sz="120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6835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8F9C18-0CCB-4D25-BAA7-DC9D88D71BCB}" type="slidenum">
              <a:rPr lang="en-US" sz="1200"/>
              <a:pPr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94008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F05752-27F7-4AA0-A87F-91C6C14D5DC1}" type="slidenum">
              <a:rPr lang="en-US" sz="120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9311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3CFAF1-EB31-423F-B650-2599FE3BAC2C}" type="slidenum">
              <a:rPr lang="en-US" sz="120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2829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136887-A7E2-4D01-B740-CDF545E9AE1D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70483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6E8B8A-6FF5-4EDD-BF67-64B1E7BA68D0}" type="slidenum">
              <a:rPr lang="en-US" sz="1200"/>
              <a:pPr/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62801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902E4B-4C60-433B-A0ED-1CC74E4E83A8}" type="slidenum">
              <a:rPr lang="en-US" sz="1200"/>
              <a:pPr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4432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20A93C-893E-4B07-8E1C-C7DA24F61BCD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3981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D044C4-CA66-4BEC-B40D-37D31EEBE281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3931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FE8AD4-4032-4271-85D8-CCC11D661E10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4262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C4DE2E-7B09-4D16-915D-F21C0266E619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6551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E226BB-D2A0-40ED-B606-086D10FD77E0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472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9CFA18-F669-44B5-80B8-18C89F0031B3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135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4EC46C-A3B2-4E08-AB03-DFF7ED315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314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3722-6969-4080-9033-18B2D1834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547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48569-B661-4631-9DBB-720E434B1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898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67545-AEDF-4333-8B74-C6BF846A4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878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1AF1D3-CBCA-46C1-9B06-D67CFD48E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095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1E02-43FD-4531-8A8C-5C5800A01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3419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8781A-FA31-4DC7-BEED-5C14687CE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573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9947B-06AF-49A5-843B-58E01BF21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025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EB7B29-BEDC-4D26-82B8-4E1E05A9C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282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063EC4-F890-4695-942B-DEF58AA4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695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7D78B-59AD-4746-9CEE-BAAC637D2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471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9BAFBF"/>
                </a:solidFill>
              </a:defRPr>
            </a:lvl1pPr>
          </a:lstStyle>
          <a:p>
            <a:pPr>
              <a:defRPr/>
            </a:pPr>
            <a:fld id="{6CEBDB14-135D-4470-AE78-1EC72D6B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9" r:id="rId2"/>
    <p:sldLayoutId id="2147483895" r:id="rId3"/>
    <p:sldLayoutId id="2147483890" r:id="rId4"/>
    <p:sldLayoutId id="2147483896" r:id="rId5"/>
    <p:sldLayoutId id="2147483891" r:id="rId6"/>
    <p:sldLayoutId id="2147483897" r:id="rId7"/>
    <p:sldLayoutId id="2147483898" r:id="rId8"/>
    <p:sldLayoutId id="2147483899" r:id="rId9"/>
    <p:sldLayoutId id="2147483892" r:id="rId10"/>
    <p:sldLayoutId id="2147483893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08355C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anose="020B0502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anose="020B0502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anose="020B0502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anose="020B05020201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anose="020B05020201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anose="020B05020201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anose="020B05020201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anose="020B0502020104020203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39070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60254D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95400"/>
            <a:ext cx="7924800" cy="94773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Forms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HTML&lt;input /&gt; Radio Button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676400"/>
            <a:ext cx="7467600" cy="4191000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/>
              <a:t>Allows the user to select exactly one from a group of predetermined items</a:t>
            </a:r>
            <a:br>
              <a:rPr lang="en-US" sz="2800" smtClean="0"/>
            </a:br>
            <a:endParaRPr lang="en-US" sz="280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/>
              <a:t>Each radio button in a group is given the same name and a unique value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80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/>
              <a:t>Attributes: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type=“radio”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name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id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checked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value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29E407-601C-41FC-BC83-676182371795}" type="slidenum">
              <a:rPr lang="en-US" sz="1200">
                <a:solidFill>
                  <a:srgbClr val="9BAFBF"/>
                </a:solidFill>
              </a:rPr>
              <a:pPr/>
              <a:t>10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2868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6200"/>
            <a:ext cx="2935288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817245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textarea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&gt; Scrolling Text Box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7239000" cy="4191000"/>
          </a:xfrm>
        </p:spPr>
        <p:txBody>
          <a:bodyPr/>
          <a:lstStyle/>
          <a:p>
            <a:pPr eaLnBrk="1" hangingPunct="1"/>
            <a:r>
              <a:rPr lang="en-US" smtClean="0"/>
              <a:t>Configures a scrolling text box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Attributes:</a:t>
            </a:r>
          </a:p>
          <a:p>
            <a:pPr lvl="1" eaLnBrk="1" hangingPunct="1"/>
            <a:r>
              <a:rPr lang="en-US" sz="2400" smtClean="0"/>
              <a:t>name</a:t>
            </a:r>
          </a:p>
          <a:p>
            <a:pPr lvl="1" eaLnBrk="1" hangingPunct="1"/>
            <a:r>
              <a:rPr lang="en-US" sz="2400" smtClean="0"/>
              <a:t>id</a:t>
            </a:r>
          </a:p>
          <a:p>
            <a:pPr lvl="1" eaLnBrk="1" hangingPunct="1"/>
            <a:r>
              <a:rPr lang="en-US" sz="2400" smtClean="0"/>
              <a:t>cols</a:t>
            </a:r>
          </a:p>
          <a:p>
            <a:pPr lvl="1" eaLnBrk="1" hangingPunct="1"/>
            <a:r>
              <a:rPr lang="en-US" sz="2400" smtClean="0"/>
              <a:t>rows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807783-C03D-4CD9-86AB-C9CAB0C78036}" type="slidenum">
              <a:rPr lang="en-US" sz="1200">
                <a:solidFill>
                  <a:srgbClr val="9BAFBF"/>
                </a:solidFill>
              </a:rPr>
              <a:pPr/>
              <a:t>11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24586" name="Picture 9" descr="figure5_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502025"/>
            <a:ext cx="48244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HTML&lt;select&gt; Select List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76400"/>
            <a:ext cx="7620000" cy="45720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Arial" pitchFamily="34" charset="0"/>
              </a:rPr>
              <a:t>Configures a select list </a:t>
            </a:r>
            <a:r>
              <a:rPr lang="en-US" sz="2000" smtClean="0">
                <a:cs typeface="Arial" pitchFamily="34" charset="0"/>
              </a:rPr>
              <a:t>(along with </a:t>
            </a:r>
            <a:r>
              <a:rPr lang="en-US" sz="2000" smtClean="0">
                <a:cs typeface="Times New Roman" pitchFamily="18" charset="0"/>
              </a:rPr>
              <a:t>&lt;option&gt;</a:t>
            </a:r>
            <a:r>
              <a:rPr lang="en-US" sz="2000" smtClean="0">
                <a:cs typeface="Arial" pitchFamily="34" charset="0"/>
              </a:rPr>
              <a:t> tags)</a:t>
            </a:r>
            <a:br>
              <a:rPr lang="en-US" sz="2000" smtClean="0">
                <a:cs typeface="Arial" pitchFamily="34" charset="0"/>
              </a:rPr>
            </a:br>
            <a:endParaRPr lang="en-US" sz="800" smtClean="0">
              <a:cs typeface="Arial" pitchFamily="34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Arial" pitchFamily="34" charset="0"/>
              </a:rPr>
              <a:t>Also known as: Select Box, Drop-Down List, Drop-Down Box, and Option Box. </a:t>
            </a:r>
            <a:br>
              <a:rPr lang="en-US" sz="2800" smtClean="0">
                <a:cs typeface="Arial" pitchFamily="34" charset="0"/>
              </a:rPr>
            </a:br>
            <a:endParaRPr lang="en-US" sz="800" smtClean="0">
              <a:cs typeface="Arial" pitchFamily="34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Arial" pitchFamily="34" charset="0"/>
              </a:rPr>
              <a:t>Allows the user to select one or more items from a list of predetermined choices. </a:t>
            </a:r>
            <a:br>
              <a:rPr lang="en-US" sz="2800" smtClean="0">
                <a:cs typeface="Arial" pitchFamily="34" charset="0"/>
              </a:rPr>
            </a:br>
            <a:endParaRPr lang="en-US" sz="280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/>
              <a:t>Attributes: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name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id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size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multiple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F6B2A0-93B8-402A-9125-D08464973C8A}" type="slidenum">
              <a:rPr lang="en-US" sz="1200">
                <a:solidFill>
                  <a:srgbClr val="9BAFBF"/>
                </a:solidFill>
              </a:rPr>
              <a:pPr/>
              <a:t>12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25611" name="Picture 10" descr="figure5_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495800"/>
            <a:ext cx="34671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HTML&lt;option&gt; 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Options in a Select List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7620000" cy="46482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panose="020B0604020202020204" pitchFamily="34" charset="0"/>
              </a:rPr>
              <a:t>Configures the options in a Select List</a:t>
            </a:r>
            <a:br>
              <a:rPr lang="en-US" smtClean="0">
                <a:cs typeface="Arial" panose="020B0604020202020204" pitchFamily="34" charset="0"/>
              </a:rPr>
            </a:br>
            <a:endParaRPr 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smtClean="0"/>
              <a:t>Attributes:</a:t>
            </a:r>
          </a:p>
          <a:p>
            <a:pPr lvl="1" eaLnBrk="1" hangingPunct="1"/>
            <a:r>
              <a:rPr lang="en-US" sz="2400" smtClean="0"/>
              <a:t>value</a:t>
            </a:r>
          </a:p>
          <a:p>
            <a:pPr lvl="1" eaLnBrk="1" hangingPunct="1"/>
            <a:r>
              <a:rPr lang="en-US" sz="2400" smtClean="0"/>
              <a:t>selected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1CD007-00D4-4299-A7DB-E4DEFD23F39C}" type="slidenum">
              <a:rPr lang="en-US" sz="1200">
                <a:solidFill>
                  <a:srgbClr val="9BAFBF"/>
                </a:solidFill>
              </a:rPr>
              <a:pPr/>
              <a:t>13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7" name="Rectangle 14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3482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0"/>
            <a:ext cx="38147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275272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HTML&lt;input /&gt; Submit Button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Arial" panose="020B0604020202020204" pitchFamily="34" charset="0"/>
              </a:rPr>
              <a:t>Submits the form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When clicked: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Triggers the </a:t>
            </a:r>
            <a:r>
              <a:rPr lang="en-US" sz="2400" b="1" smtClean="0">
                <a:cs typeface="Times New Roman" panose="02020603050405020304" pitchFamily="18" charset="0"/>
              </a:rPr>
              <a:t>action</a:t>
            </a:r>
            <a:r>
              <a:rPr lang="en-US" sz="2400" smtClean="0">
                <a:cs typeface="Times New Roman" panose="02020603050405020304" pitchFamily="18" charset="0"/>
              </a:rPr>
              <a:t> method on the &lt;</a:t>
            </a:r>
            <a:r>
              <a:rPr lang="en-US" sz="2400" b="1" smtClean="0">
                <a:cs typeface="Times New Roman" panose="02020603050405020304" pitchFamily="18" charset="0"/>
              </a:rPr>
              <a:t>form&gt;</a:t>
            </a:r>
            <a:r>
              <a:rPr lang="en-US" sz="2400" smtClean="0">
                <a:cs typeface="Times New Roman" panose="02020603050405020304" pitchFamily="18" charset="0"/>
              </a:rPr>
              <a:t> tag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Sends the form data (the name=value pair for each form element) to the web server.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Attributes: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type=“submit”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value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D78DFD-8D9A-4D88-A8F6-7EAFF80D134D}" type="slidenum">
              <a:rPr lang="en-US" sz="1200">
                <a:solidFill>
                  <a:srgbClr val="9BAFBF"/>
                </a:solidFill>
              </a:rPr>
              <a:pPr/>
              <a:t>14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3687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200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HTML&lt;input /&gt; Reset Button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81200"/>
            <a:ext cx="7315200" cy="41910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panose="020B0604020202020204" pitchFamily="34" charset="0"/>
              </a:rPr>
              <a:t>Resets the form fields to their initial values</a:t>
            </a:r>
          </a:p>
          <a:p>
            <a:pPr eaLnBrk="1" hangingPunct="1"/>
            <a:endParaRPr 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smtClean="0"/>
              <a:t>Attributes:</a:t>
            </a:r>
          </a:p>
          <a:p>
            <a:pPr lvl="1" eaLnBrk="1" hangingPunct="1"/>
            <a:r>
              <a:rPr lang="en-US" sz="2400" smtClean="0"/>
              <a:t>type=“reset”</a:t>
            </a:r>
          </a:p>
          <a:p>
            <a:pPr lvl="1" eaLnBrk="1" hangingPunct="1"/>
            <a:r>
              <a:rPr lang="en-US" sz="2400" smtClean="0"/>
              <a:t>name</a:t>
            </a:r>
          </a:p>
          <a:p>
            <a:pPr lvl="1" eaLnBrk="1" hangingPunct="1"/>
            <a:r>
              <a:rPr lang="en-US" sz="2400" smtClean="0"/>
              <a:t>id</a:t>
            </a:r>
          </a:p>
          <a:p>
            <a:pPr lvl="1" eaLnBrk="1" hangingPunct="1"/>
            <a:r>
              <a:rPr lang="en-US" sz="2400" smtClean="0"/>
              <a:t>value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4E9B84-327E-4E29-8BED-87B176FE4989}" type="slidenum">
              <a:rPr lang="en-US" sz="1200">
                <a:solidFill>
                  <a:srgbClr val="9BAFBF"/>
                </a:solidFill>
              </a:rPr>
              <a:pPr/>
              <a:t>15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3892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35306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HTML&lt;input /&gt; Button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95400"/>
            <a:ext cx="7162800" cy="4191000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Times New Roman" pitchFamily="18" charset="0"/>
              </a:rPr>
              <a:t>Offers a flexible user interface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Times New Roman" pitchFamily="18" charset="0"/>
              </a:rPr>
              <a:t>There is no default action when the button is clicked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Times New Roman" pitchFamily="18" charset="0"/>
              </a:rPr>
              <a:t>Usually a JavaScript function is invoked when a button is clicked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800" smtClean="0"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/>
              <a:t>Attributes: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type=“button”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name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id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value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F89050-B987-43CA-BF31-0DBDFF01CA26}" type="slidenum">
              <a:rPr lang="en-US" sz="1200">
                <a:solidFill>
                  <a:srgbClr val="9BAFBF"/>
                </a:solidFill>
              </a:rPr>
              <a:pPr/>
              <a:t>16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3833813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4097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2970213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HTML&lt;input /&gt; Hidden form data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001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This form control is </a:t>
            </a:r>
            <a:r>
              <a:rPr lang="en-US" sz="2800" i="1" smtClean="0">
                <a:cs typeface="Times New Roman" panose="02020603050405020304" pitchFamily="18" charset="0"/>
              </a:rPr>
              <a:t>not</a:t>
            </a:r>
            <a:r>
              <a:rPr lang="en-US" sz="2800" smtClean="0">
                <a:cs typeface="Times New Roman" panose="02020603050405020304" pitchFamily="18" charset="0"/>
              </a:rPr>
              <a:t> displayed on the Web page.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Hidden form fields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Can be accessed by both client-side and server-side scripting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Sometimes used to contain information needed as the visitor moves from page to page. 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Attributes: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type=“hidden”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value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7B343B-6CE6-4743-B00B-8FD09E4BE541}" type="slidenum">
              <a:rPr lang="en-US" sz="1200">
                <a:solidFill>
                  <a:srgbClr val="9BAFBF"/>
                </a:solidFill>
              </a:rPr>
              <a:pPr/>
              <a:t>17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3833813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6858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228600"/>
            <a:ext cx="2133600" cy="38862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Using a 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 to 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Format 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 Form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"/>
            <a:ext cx="7467600" cy="67818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&lt;table border="0" width="75%"&gt;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&lt;tr&gt;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&lt;td align="right" width="10%"&gt;Name: 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&lt;td&gt;</a:t>
            </a:r>
            <a:br>
              <a:rPr lang="en-US" sz="2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&lt;input type="text" name= "CustName" </a:t>
            </a:r>
            <a:br>
              <a:rPr lang="en-US" sz="2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     id= "CustName "  size="30" /&gt;&lt;/td&gt;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&lt;/tr&gt;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&lt;tr&gt;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&lt;td align="right" width="10%"&gt;Email: 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&lt;td&gt;</a:t>
            </a:r>
            <a:br>
              <a:rPr lang="en-US" sz="2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 &lt;input type="text" name="CustEmail" </a:t>
            </a:r>
            <a:br>
              <a:rPr lang="en-US" sz="2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     id="CustEmail"  /&gt;&lt;/td&gt;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&lt;/tr&gt;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&lt;tr&gt;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&lt;td align="right" width="10%"&gt;</a:t>
            </a:r>
            <a:br>
              <a:rPr lang="en-US" sz="2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&lt;input type="submit" value="Submit" /&gt;&lt;/td&gt;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  &lt;td&gt;&lt;input type="reset" /&gt;&lt;/td&gt;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&lt;/tr&gt;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&lt;/table&gt;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&lt;/form&gt;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D2111F-321B-4874-8EAE-0A00FE6C2640}" type="slidenum">
              <a:rPr lang="en-US" sz="1200">
                <a:solidFill>
                  <a:srgbClr val="9BAFBF"/>
                </a:solidFill>
              </a:rPr>
              <a:pPr/>
              <a:t>18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Form Enhancements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&lt;label&gt; Tag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8077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cs typeface="Times New Roman" panose="02020603050405020304" pitchFamily="18" charset="0"/>
              </a:rPr>
              <a:t>Associates a text label with a form control</a:t>
            </a:r>
            <a:br>
              <a:rPr lang="en-US" smtClean="0">
                <a:cs typeface="Times New Roman" panose="02020603050405020304" pitchFamily="18" charset="0"/>
              </a:rPr>
            </a:br>
            <a:r>
              <a:rPr lang="en-US" sz="800" smtClean="0">
                <a:cs typeface="Times New Roman" panose="02020603050405020304" pitchFamily="18" charset="0"/>
              </a:rPr>
              <a:t/>
            </a:r>
            <a:br>
              <a:rPr lang="en-US" sz="800" smtClean="0">
                <a:cs typeface="Times New Roman" panose="02020603050405020304" pitchFamily="18" charset="0"/>
              </a:rPr>
            </a:br>
            <a:endParaRPr lang="en-US" sz="8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cs typeface="Times New Roman" panose="02020603050405020304" pitchFamily="18" charset="0"/>
              </a:rPr>
              <a:t>Two Different Formats:</a:t>
            </a:r>
            <a:r>
              <a:rPr lang="en-US" sz="800" smtClean="0">
                <a:cs typeface="Times New Roman" panose="02020603050405020304" pitchFamily="18" charset="0"/>
              </a:rPr>
              <a:t/>
            </a:r>
            <a:br>
              <a:rPr lang="en-US" sz="800" smtClean="0">
                <a:cs typeface="Times New Roman" panose="02020603050405020304" pitchFamily="18" charset="0"/>
              </a:rPr>
            </a:br>
            <a:r>
              <a:rPr lang="en-US" sz="800" smtClean="0">
                <a:cs typeface="Times New Roman" panose="02020603050405020304" pitchFamily="18" charset="0"/>
              </a:rPr>
              <a:t/>
            </a:r>
            <a:br>
              <a:rPr lang="en-US" sz="800" smtClean="0">
                <a:cs typeface="Times New Roman" panose="02020603050405020304" pitchFamily="18" charset="0"/>
              </a:rPr>
            </a:b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&lt;label&gt;Email: &lt;input type="text" name="CustEmail"  id ="CustEmail" /&gt;&lt;/label&gt; </a:t>
            </a:r>
            <a:b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80000"/>
              </a:lnSpc>
              <a:buFontTx/>
              <a:buNone/>
            </a:pPr>
            <a:r>
              <a:rPr lang="en-US" sz="3200" smtClean="0">
                <a:cs typeface="Times New Roman" panose="02020603050405020304" pitchFamily="18" charset="0"/>
              </a:rPr>
              <a:t>Or</a:t>
            </a:r>
            <a:br>
              <a:rPr lang="en-US" sz="3200" smtClean="0">
                <a:cs typeface="Times New Roman" panose="02020603050405020304" pitchFamily="18" charset="0"/>
              </a:rPr>
            </a:br>
            <a:r>
              <a:rPr lang="en-US" sz="3200" smtClean="0">
                <a:cs typeface="Times New Roman" panose="02020603050405020304" pitchFamily="18" charset="0"/>
              </a:rPr>
              <a:t/>
            </a:r>
            <a:br>
              <a:rPr lang="en-US" sz="3200" smtClean="0">
                <a:cs typeface="Times New Roman" panose="02020603050405020304" pitchFamily="18" charset="0"/>
              </a:rPr>
            </a:b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&lt;label for="email"&gt;Email: &lt;/label&gt;</a:t>
            </a:r>
            <a:b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 name="CustEmail" id= "email" /&gt; 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26DFEA-4319-4AFA-94E4-7DCCCD7278BE}" type="slidenum">
              <a:rPr lang="en-US" sz="1200">
                <a:solidFill>
                  <a:srgbClr val="9BAFBF"/>
                </a:solidFill>
              </a:rPr>
              <a:pPr/>
              <a:t>19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Overview of Forms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76400"/>
            <a:ext cx="7391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Forms are used all over the Web 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Accept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Provide interactivity</a:t>
            </a:r>
            <a:br>
              <a:rPr lang="en-US" sz="2400" smtClean="0">
                <a:cs typeface="Times New Roman" panose="02020603050405020304" pitchFamily="18" charset="0"/>
              </a:rPr>
            </a:br>
            <a:endParaRPr lang="en-US" sz="240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Types of forms: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Search form, Order form, Newsletter sign-up form, Survey form,  Add to Cart form, and so on…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AA581D-F66D-4B8C-9BC1-5B8B0CF2E71A}" type="slidenum">
              <a:rPr lang="en-US" sz="1200">
                <a:solidFill>
                  <a:srgbClr val="9BAFBF"/>
                </a:solidFill>
              </a:rPr>
              <a:pPr/>
              <a:t>2</a:t>
            </a:fld>
            <a:endParaRPr lang="en-US" sz="1200">
              <a:solidFill>
                <a:srgbClr val="9BAFBF"/>
              </a:solidFill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561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828800" y="3962400"/>
            <a:ext cx="7086600" cy="26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96275" cy="10668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Form Enhancements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fieldset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&gt; &amp; &lt;legend&gt; Tags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76200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>
                <a:cs typeface="Times New Roman" panose="02020603050405020304" pitchFamily="18" charset="0"/>
              </a:rPr>
              <a:t>The Fieldset Element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>
                <a:cs typeface="Times New Roman" panose="02020603050405020304" pitchFamily="18" charset="0"/>
              </a:rPr>
              <a:t>Container 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>
                <a:cs typeface="Times New Roman" panose="02020603050405020304" pitchFamily="18" charset="0"/>
              </a:rPr>
              <a:t>Creates a visual group of form elements on a web page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cs typeface="Times New Roman" panose="02020603050405020304" pitchFamily="18" charset="0"/>
              </a:rPr>
              <a:t>The Legend Element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>
                <a:cs typeface="Times New Roman" panose="02020603050405020304" pitchFamily="18" charset="0"/>
              </a:rPr>
              <a:t>Container 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>
                <a:cs typeface="Times New Roman" panose="02020603050405020304" pitchFamily="18" charset="0"/>
              </a:rPr>
              <a:t>Creates a text label within the fieldset</a:t>
            </a:r>
            <a:r>
              <a:rPr lang="en-US" sz="2000" smtClean="0">
                <a:cs typeface="Times New Roman" panose="02020603050405020304" pitchFamily="18" charset="0"/>
              </a:rPr>
              <a:t/>
            </a:r>
            <a:br>
              <a:rPr lang="en-US" sz="2000" smtClean="0">
                <a:cs typeface="Times New Roman" panose="02020603050405020304" pitchFamily="18" charset="0"/>
              </a:rPr>
            </a:br>
            <a:endParaRPr lang="en-US" sz="2000" smtClean="0">
              <a:cs typeface="Times New Roman" panose="02020603050405020304" pitchFamily="18" charset="0"/>
            </a:endParaRP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0CD1FF-85C1-40E2-9848-AEEB8FC39D5F}" type="slidenum">
              <a:rPr lang="en-US" sz="1200">
                <a:solidFill>
                  <a:srgbClr val="9BAFBF"/>
                </a:solidFill>
              </a:rPr>
              <a:pPr/>
              <a:t>20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1736725" y="4032250"/>
            <a:ext cx="74072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b="1">
                <a:cs typeface="Times New Roman" panose="02020603050405020304" pitchFamily="18" charset="0"/>
              </a:rPr>
              <a:t>&lt;fieldset&gt;&lt;legend&gt;Customer Information&lt;/legend&gt;</a:t>
            </a:r>
          </a:p>
          <a:p>
            <a:pPr lvl="1">
              <a:lnSpc>
                <a:spcPct val="80000"/>
              </a:lnSpc>
            </a:pPr>
            <a:r>
              <a:rPr lang="en-US" b="1">
                <a:cs typeface="Times New Roman" panose="02020603050405020304" pitchFamily="18" charset="0"/>
              </a:rPr>
              <a:t>   &lt;label&gt;Name: </a:t>
            </a:r>
            <a:br>
              <a:rPr lang="en-US" b="1">
                <a:cs typeface="Times New Roman" panose="02020603050405020304" pitchFamily="18" charset="0"/>
              </a:rPr>
            </a:br>
            <a:r>
              <a:rPr lang="en-US" b="1">
                <a:cs typeface="Times New Roman" panose="02020603050405020304" pitchFamily="18" charset="0"/>
              </a:rPr>
              <a:t>  &lt;input type="text" name="CustName"  </a:t>
            </a:r>
            <a:br>
              <a:rPr lang="en-US" b="1">
                <a:cs typeface="Times New Roman" panose="02020603050405020304" pitchFamily="18" charset="0"/>
              </a:rPr>
            </a:br>
            <a:r>
              <a:rPr lang="en-US" b="1">
                <a:cs typeface="Times New Roman" panose="02020603050405020304" pitchFamily="18" charset="0"/>
              </a:rPr>
              <a:t>     id="CustName" size="30" /&gt;&lt;/label&gt;&lt;br /&gt;</a:t>
            </a:r>
          </a:p>
          <a:p>
            <a:pPr lvl="1">
              <a:lnSpc>
                <a:spcPct val="80000"/>
              </a:lnSpc>
            </a:pPr>
            <a:r>
              <a:rPr lang="en-US" b="1">
                <a:cs typeface="Times New Roman" panose="02020603050405020304" pitchFamily="18" charset="0"/>
              </a:rPr>
              <a:t>   &lt;label&gt;Email: </a:t>
            </a:r>
            <a:br>
              <a:rPr lang="en-US" b="1">
                <a:cs typeface="Times New Roman" panose="02020603050405020304" pitchFamily="18" charset="0"/>
              </a:rPr>
            </a:br>
            <a:r>
              <a:rPr lang="en-US" b="1">
                <a:cs typeface="Times New Roman" panose="02020603050405020304" pitchFamily="18" charset="0"/>
              </a:rPr>
              <a:t>  &lt;input type="text" name="CustEmail"  </a:t>
            </a:r>
            <a:br>
              <a:rPr lang="en-US" b="1">
                <a:cs typeface="Times New Roman" panose="02020603050405020304" pitchFamily="18" charset="0"/>
              </a:rPr>
            </a:br>
            <a:r>
              <a:rPr lang="en-US" b="1">
                <a:cs typeface="Times New Roman" panose="02020603050405020304" pitchFamily="18" charset="0"/>
              </a:rPr>
              <a:t>     id="CustEmail" /&gt;&lt;/label&gt;</a:t>
            </a:r>
          </a:p>
          <a:p>
            <a:pPr lvl="1">
              <a:lnSpc>
                <a:spcPct val="80000"/>
              </a:lnSpc>
            </a:pPr>
            <a:r>
              <a:rPr lang="en-US" b="1">
                <a:cs typeface="Times New Roman" panose="02020603050405020304" pitchFamily="18" charset="0"/>
              </a:rPr>
              <a:t> &lt;/fieldset&gt;</a:t>
            </a:r>
          </a:p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Form Enhancements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attribute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543800" cy="4724400"/>
          </a:xfrm>
        </p:spPr>
        <p:txBody>
          <a:bodyPr/>
          <a:lstStyle/>
          <a:p>
            <a:pPr eaLnBrk="1" hangingPunct="1"/>
            <a:r>
              <a:rPr lang="en-US" sz="2800" smtClean="0">
                <a:cs typeface="Times New Roman" panose="02020603050405020304" pitchFamily="18" charset="0"/>
              </a:rPr>
              <a:t>Attribute that can be used on form controls and anchor tags</a:t>
            </a:r>
            <a:br>
              <a:rPr lang="en-US" sz="2800" smtClean="0">
                <a:cs typeface="Times New Roman" panose="02020603050405020304" pitchFamily="18" charset="0"/>
              </a:rPr>
            </a:br>
            <a:endParaRPr lang="en-US" sz="7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smtClean="0">
                <a:cs typeface="Times New Roman" panose="02020603050405020304" pitchFamily="18" charset="0"/>
              </a:rPr>
              <a:t>Modifies the default tab order</a:t>
            </a:r>
          </a:p>
          <a:p>
            <a:pPr eaLnBrk="1" hangingPunct="1"/>
            <a:r>
              <a:rPr lang="en-US" sz="2800" smtClean="0">
                <a:cs typeface="Times New Roman" panose="02020603050405020304" pitchFamily="18" charset="0"/>
              </a:rPr>
              <a:t>Assign a numeric value</a:t>
            </a:r>
            <a:r>
              <a:rPr lang="en-US" smtClean="0">
                <a:cs typeface="Times New Roman" panose="02020603050405020304" pitchFamily="18" charset="0"/>
              </a:rPr>
              <a:t/>
            </a:r>
            <a:br>
              <a:rPr lang="en-US" smtClean="0">
                <a:cs typeface="Times New Roman" panose="02020603050405020304" pitchFamily="18" charset="0"/>
              </a:rPr>
            </a:br>
            <a:endParaRPr lang="en-US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  type="text" name="CustEmail" id="CustEmail"   tabindex="1"  /&gt;</a:t>
            </a:r>
            <a:endParaRPr lang="en-US" smtClean="0">
              <a:cs typeface="Times New Roman" panose="02020603050405020304" pitchFamily="18" charset="0"/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D12306-F917-426B-8AAB-5A1805D59505}" type="slidenum">
              <a:rPr lang="en-US" sz="1200">
                <a:solidFill>
                  <a:srgbClr val="9BAFBF"/>
                </a:solidFill>
              </a:rPr>
              <a:pPr/>
              <a:t>21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Form Enhancements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accesskey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attribute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7162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Attribute that can be used on form controls and anchor tags</a:t>
            </a:r>
            <a:r>
              <a:rPr lang="en-US" sz="800" smtClean="0">
                <a:cs typeface="Times New Roman" panose="02020603050405020304" pitchFamily="18" charset="0"/>
              </a:rPr>
              <a:t/>
            </a:r>
            <a:br>
              <a:rPr lang="en-US" sz="800" smtClean="0">
                <a:cs typeface="Times New Roman" panose="02020603050405020304" pitchFamily="18" charset="0"/>
              </a:rPr>
            </a:br>
            <a:endParaRPr lang="en-US" sz="8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Create a “hot-key” combination to place the focus on the component</a:t>
            </a:r>
            <a:br>
              <a:rPr lang="en-US" sz="2800" smtClean="0">
                <a:cs typeface="Times New Roman" panose="02020603050405020304" pitchFamily="18" charset="0"/>
              </a:rPr>
            </a:br>
            <a:endParaRPr lang="en-US" sz="28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Assign a value of a keyboard letter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On Windows use the CTRL  and the “hot-key” to move the cursor</a:t>
            </a:r>
            <a:br>
              <a:rPr lang="en-US" sz="2800" smtClean="0">
                <a:cs typeface="Times New Roman" panose="02020603050405020304" pitchFamily="18" charset="0"/>
              </a:rPr>
            </a:br>
            <a:endParaRPr lang="en-US" sz="28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  type="text" name="CustEmail" id="CustEmail" accesskey="E" /&gt; 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7EA0CD-D20C-48E2-8043-7E4748325F2B}" type="slidenum">
              <a:rPr lang="en-US" sz="1200">
                <a:solidFill>
                  <a:srgbClr val="9BAFBF"/>
                </a:solidFill>
              </a:rPr>
              <a:pPr/>
              <a:t>22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143875" cy="10668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Form Enhancements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&lt;input /&gt; Image Button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7696200" cy="41910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Arial" pitchFamily="34" charset="0"/>
              </a:rPr>
              <a:t>Submits the form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Arial" pitchFamily="34" charset="0"/>
              </a:rPr>
              <a:t>When clicked: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>
                <a:cs typeface="Times New Roman" pitchFamily="18" charset="0"/>
              </a:rPr>
              <a:t>Triggers the </a:t>
            </a:r>
            <a:r>
              <a:rPr lang="en-US" sz="2400" b="1" smtClean="0">
                <a:cs typeface="Times New Roman" pitchFamily="18" charset="0"/>
              </a:rPr>
              <a:t>action</a:t>
            </a:r>
            <a:r>
              <a:rPr lang="en-US" sz="2400" smtClean="0">
                <a:cs typeface="Times New Roman" pitchFamily="18" charset="0"/>
              </a:rPr>
              <a:t> method on the &lt;</a:t>
            </a:r>
            <a:r>
              <a:rPr lang="en-US" sz="2400" b="1" smtClean="0">
                <a:cs typeface="Times New Roman" pitchFamily="18" charset="0"/>
              </a:rPr>
              <a:t>form&gt;</a:t>
            </a:r>
            <a:r>
              <a:rPr lang="en-US" sz="2400" smtClean="0">
                <a:cs typeface="Times New Roman" pitchFamily="18" charset="0"/>
              </a:rPr>
              <a:t> tag 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>
                <a:cs typeface="Times New Roman" pitchFamily="18" charset="0"/>
              </a:rPr>
              <a:t>Sends the form data (the name=value pair for each form element) to the Web server. 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/>
              <a:t>Attributes: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type=“image”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name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id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src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C18B91-DB58-42B5-B37E-8AF7D2BA4743}" type="slidenum">
              <a:rPr lang="en-US" sz="1200">
                <a:solidFill>
                  <a:srgbClr val="9BAFBF"/>
                </a:solidFill>
              </a:rPr>
              <a:pPr/>
              <a:t>23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5307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3186113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5531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32273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Form Enhancements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&lt;button&gt; Element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828800"/>
            <a:ext cx="7391400" cy="41910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Arial" pitchFamily="34" charset="0"/>
              </a:rPr>
              <a:t>A container tag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Arial" pitchFamily="34" charset="0"/>
              </a:rPr>
              <a:t>When clicked, its function depends on the value of the type attribute.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Arial" pitchFamily="34" charset="0"/>
              </a:rPr>
              <a:t>Can contain a combination of text, images, and media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/>
              <a:t>Attributes: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type=“submit”, type=“reset”, type=“button”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name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id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alt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value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D7AB73-85CE-4E9D-87FB-23C7FDBFB3FD}" type="slidenum">
              <a:rPr lang="en-US" sz="1200">
                <a:solidFill>
                  <a:srgbClr val="9BAFBF"/>
                </a:solidFill>
              </a:rPr>
              <a:pPr/>
              <a:t>24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3186113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5735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00600"/>
            <a:ext cx="2465388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75" y="304800"/>
            <a:ext cx="5470525" cy="6858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Using CSS to Style a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219200"/>
            <a:ext cx="6858000" cy="4724400"/>
          </a:xfrm>
        </p:spPr>
        <p:txBody>
          <a:bodyPr/>
          <a:lstStyle/>
          <a:p>
            <a:pPr eaLnBrk="1" hangingPunct="1"/>
            <a:r>
              <a:rPr lang="en-US" b="1" smtClean="0">
                <a:cs typeface="Times New Roman" panose="02020603050405020304" pitchFamily="18" charset="0"/>
              </a:rPr>
              <a:t>Moderate Approach</a:t>
            </a:r>
          </a:p>
          <a:p>
            <a:pPr lvl="1" eaLnBrk="1" hangingPunct="1"/>
            <a:r>
              <a:rPr lang="en-US" sz="3200" b="1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</a:rPr>
              <a:t>Use a table to format the form but configure styles instead of HTML table attributes.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21B689-B09B-4B9C-9926-F0DF5CF0C547}" type="slidenum">
              <a:rPr lang="en-US" sz="1200">
                <a:solidFill>
                  <a:srgbClr val="9BAFBF"/>
                </a:solidFill>
              </a:rPr>
              <a:pPr/>
              <a:t>25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0" y="2971800"/>
            <a:ext cx="6569075" cy="1938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latin typeface="Courier-Bold" charset="0"/>
              </a:rPr>
              <a:t>table { border: 3px solid #000000;</a:t>
            </a:r>
          </a:p>
          <a:p>
            <a:pPr eaLnBrk="1" hangingPunct="1">
              <a:defRPr/>
            </a:pPr>
            <a:r>
              <a:rPr lang="en-US" b="1">
                <a:latin typeface="Courier-Bold" charset="0"/>
              </a:rPr>
              <a:t>            width: 100%;}</a:t>
            </a:r>
          </a:p>
          <a:p>
            <a:pPr eaLnBrk="1" hangingPunct="1">
              <a:defRPr/>
            </a:pPr>
            <a:r>
              <a:rPr lang="en-US" b="1">
                <a:latin typeface="Courier-Bold" charset="0"/>
              </a:rPr>
              <a:t>td     { padding: 5px;</a:t>
            </a:r>
          </a:p>
          <a:p>
            <a:pPr eaLnBrk="1" hangingPunct="1">
              <a:defRPr/>
            </a:pPr>
            <a:r>
              <a:rPr lang="en-US" b="1">
                <a:latin typeface="Courier-Bold" charset="0"/>
              </a:rPr>
              <a:t>           margin: 0px;}</a:t>
            </a:r>
          </a:p>
          <a:p>
            <a:pPr eaLnBrk="1" hangingPunct="1">
              <a:defRPr/>
            </a:pPr>
            <a:r>
              <a:rPr lang="en-US" b="1">
                <a:latin typeface="Courier-Bold" charset="0"/>
              </a:rPr>
              <a:t>.mylabel { text-align: right;}</a:t>
            </a:r>
            <a:endParaRPr lang="en-US">
              <a:latin typeface="Verdana" pitchFamily="34" charset="0"/>
            </a:endParaRPr>
          </a:p>
        </p:txBody>
      </p:sp>
      <p:pic>
        <p:nvPicPr>
          <p:cNvPr id="593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3962400"/>
            <a:ext cx="47704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75" y="304800"/>
            <a:ext cx="5470525" cy="14478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Using CSS to</a:t>
            </a:r>
            <a:br>
              <a:rPr lang="en-US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 Style a Form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1905000"/>
            <a:ext cx="4800600" cy="4724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cs typeface="Times New Roman" panose="02020603050405020304" pitchFamily="18" charset="0"/>
              </a:rPr>
              <a:t>“Pure" CSS Approach</a:t>
            </a:r>
            <a:r>
              <a:rPr lang="en-US" sz="3600" b="1" smtClean="0"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sz="3200" b="1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</a:rPr>
              <a:t>Do not use a table to format the form. </a:t>
            </a:r>
          </a:p>
          <a:p>
            <a:pPr lvl="1" eaLnBrk="1" hangingPunct="1"/>
            <a:r>
              <a:rPr lang="en-US" sz="2400" smtClean="0">
                <a:cs typeface="Times New Roman" panose="02020603050405020304" pitchFamily="18" charset="0"/>
              </a:rPr>
              <a:t>Use CSS divs and spans with positioning properties to configure the page.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A5B772-3691-43B0-B999-A72BFAD4F634}" type="slidenum">
              <a:rPr lang="en-US" sz="1200">
                <a:solidFill>
                  <a:srgbClr val="9BAFBF"/>
                </a:solidFill>
              </a:rPr>
              <a:pPr/>
              <a:t>26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61445" name="Text Box 7"/>
          <p:cNvSpPr txBox="1">
            <a:spLocks noChangeArrowheads="1"/>
          </p:cNvSpPr>
          <p:nvPr/>
        </p:nvSpPr>
        <p:spPr bwMode="auto">
          <a:xfrm>
            <a:off x="0" y="4724400"/>
            <a:ext cx="7327900" cy="157003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ourier-Bold" charset="0"/>
              </a:rPr>
              <a:t>#myForm {border:3px solid #000000;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-Bold" charset="0"/>
              </a:rPr>
              <a:t>                  padding:10px;margin:10px;}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-Bold" charset="0"/>
              </a:rPr>
              <a:t>.myRow {padding-bottom: 20px;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-Bold" charset="0"/>
              </a:rPr>
              <a:t>.labelCol {float:left;width:100px; text-align:right;}</a:t>
            </a:r>
            <a:endParaRPr lang="en-US">
              <a:latin typeface="Verdana" panose="020B0604030504040204" pitchFamily="34" charset="0"/>
            </a:endParaRPr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41767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Server-Side</a:t>
            </a:r>
            <a:br>
              <a:rPr lang="en-US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2667000"/>
            <a:ext cx="7118350" cy="36576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Times New Roman" pitchFamily="18" charset="0"/>
              </a:rPr>
              <a:t>Your web browser requests web pages and their related files from a web server.</a:t>
            </a:r>
            <a:br>
              <a:rPr lang="en-US" sz="2800" smtClean="0">
                <a:cs typeface="Times New Roman" pitchFamily="18" charset="0"/>
              </a:rPr>
            </a:br>
            <a:r>
              <a:rPr lang="en-US" sz="2800" smtClean="0">
                <a:cs typeface="Times New Roman" pitchFamily="18" charset="0"/>
              </a:rPr>
              <a:t>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Times New Roman" pitchFamily="18" charset="0"/>
              </a:rPr>
              <a:t>The web server locates the files and sends them to your web browser. </a:t>
            </a:r>
            <a:br>
              <a:rPr lang="en-US" sz="2800" smtClean="0">
                <a:cs typeface="Times New Roman" pitchFamily="18" charset="0"/>
              </a:rPr>
            </a:br>
            <a:endParaRPr lang="en-US" sz="2800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>
                <a:cs typeface="Times New Roman" pitchFamily="18" charset="0"/>
              </a:rPr>
              <a:t>The web browser then renders the returned files and displays the requested web pages for you to use. </a:t>
            </a:r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62D14C-FA23-4D63-9C0B-CC64401322EA}" type="slidenum">
              <a:rPr lang="en-US" sz="1200">
                <a:solidFill>
                  <a:srgbClr val="9BAFBF"/>
                </a:solidFill>
              </a:rPr>
              <a:pPr/>
              <a:t>27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828800" y="1804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3162300" y="2714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44039" name="Picture 6" descr="figure5_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1000"/>
            <a:ext cx="39624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CGI</a:t>
            </a:r>
            <a:br>
              <a:rPr lang="en-US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Common Gateway Interface</a:t>
            </a:r>
          </a:p>
        </p:txBody>
      </p:sp>
      <p:sp>
        <p:nvSpPr>
          <p:cNvPr id="65539" name="Rectangle 4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315200" cy="4038600"/>
          </a:xfrm>
        </p:spPr>
        <p:txBody>
          <a:bodyPr/>
          <a:lstStyle/>
          <a:p>
            <a:pPr eaLnBrk="1" hangingPunct="1"/>
            <a:r>
              <a:rPr lang="en-US" sz="2800" smtClean="0">
                <a:cs typeface="Times New Roman" panose="02020603050405020304" pitchFamily="18" charset="0"/>
              </a:rPr>
              <a:t>A protocol for a web server to pass a web page user's request to an application program and accept information to send to the user.</a:t>
            </a:r>
          </a:p>
          <a:p>
            <a:pPr eaLnBrk="1" hangingPunct="1"/>
            <a:endParaRPr lang="en-US" sz="2400" smtClean="0">
              <a:cs typeface="Times New Roman" panose="02020603050405020304" pitchFamily="18" charset="0"/>
            </a:endParaRP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C2FFBE-C359-4823-9B6A-00CAF53E032A}" type="slidenum">
              <a:rPr lang="en-US" sz="1200">
                <a:solidFill>
                  <a:srgbClr val="9BAFBF"/>
                </a:solidFill>
              </a:rPr>
              <a:pPr/>
              <a:t>28</a:t>
            </a:fld>
            <a:endParaRPr lang="en-US" sz="1200">
              <a:solidFill>
                <a:srgbClr val="9BAFBF"/>
              </a:solidFill>
            </a:endParaRPr>
          </a:p>
        </p:txBody>
      </p:sp>
      <p:pic>
        <p:nvPicPr>
          <p:cNvPr id="6" name="Picture 6" descr="figure5_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733800"/>
            <a:ext cx="39624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Server-Side Scripting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315200" cy="5029200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One of many technologies in which a server-side script is embedded within a Web page document saved with a file extension such as: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.php (PHP)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.asp (Active Server Pages)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.cfm (Adobe ColdFusion)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.jsp (Sun JavaServer Pages)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.aspx (ASP.Net).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smtClean="0"/>
              <a:t>Uses direct execution — the script is run either by the Web server itself or by an extension module to the Web server.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smtClean="0">
              <a:cs typeface="Times New Roman" pitchFamily="18" charset="0"/>
            </a:endParaRP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8BCF9F-A988-4F2B-8B70-F4DB9D78E70D}" type="slidenum">
              <a:rPr lang="en-US" sz="1200">
                <a:solidFill>
                  <a:srgbClr val="9BAFBF"/>
                </a:solidFill>
              </a:rPr>
              <a:pPr/>
              <a:t>29</a:t>
            </a:fld>
            <a:endParaRPr lang="en-US" sz="1200">
              <a:solidFill>
                <a:srgbClr val="9BAFBF"/>
              </a:solidFill>
            </a:endParaRPr>
          </a:p>
        </p:txBody>
      </p:sp>
      <p:pic>
        <p:nvPicPr>
          <p:cNvPr id="6" name="Picture 6" descr="figure5_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639" y="3124200"/>
            <a:ext cx="331036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Overview of Forms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76400"/>
            <a:ext cx="7391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smtClean="0">
                <a:cs typeface="Times New Roman" panose="02020603050405020304" pitchFamily="18" charset="0"/>
              </a:rPr>
              <a:t>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An HTML element that contains and organizes </a:t>
            </a:r>
            <a:r>
              <a:rPr lang="en-US" b="1" smtClean="0">
                <a:cs typeface="Times New Roman" panose="02020603050405020304" pitchFamily="18" charset="0"/>
              </a:rPr>
              <a:t>form controls </a:t>
            </a:r>
            <a:r>
              <a:rPr lang="en-US" smtClean="0">
                <a:cs typeface="Times New Roman" panose="02020603050405020304" pitchFamily="18" charset="0"/>
              </a:rPr>
              <a:t>such as</a:t>
            </a:r>
            <a:r>
              <a:rPr lang="en-US" sz="800" smtClean="0">
                <a:cs typeface="Times New Roman" panose="02020603050405020304" pitchFamily="18" charset="0"/>
              </a:rPr>
              <a:t/>
            </a:r>
            <a:br>
              <a:rPr lang="en-US" sz="800" smtClean="0">
                <a:cs typeface="Times New Roman" panose="02020603050405020304" pitchFamily="18" charset="0"/>
              </a:rPr>
            </a:br>
            <a:r>
              <a:rPr lang="en-US" sz="800" smtClean="0">
                <a:cs typeface="Times New Roman" panose="02020603050405020304" pitchFamily="18" charset="0"/>
              </a:rPr>
              <a:t/>
            </a:r>
            <a:br>
              <a:rPr lang="en-US" sz="800" smtClean="0">
                <a:cs typeface="Times New Roman" panose="02020603050405020304" pitchFamily="18" charset="0"/>
              </a:rPr>
            </a:br>
            <a:r>
              <a:rPr lang="en-US" sz="800" smtClean="0">
                <a:cs typeface="Times New Roman" panose="02020603050405020304" pitchFamily="18" charset="0"/>
              </a:rPr>
              <a:t>   </a:t>
            </a:r>
            <a:r>
              <a:rPr lang="en-US" smtClean="0">
                <a:cs typeface="Times New Roman" panose="02020603050405020304" pitchFamily="18" charset="0"/>
              </a:rPr>
              <a:t>text boxes, </a:t>
            </a:r>
            <a:br>
              <a:rPr lang="en-US" smtClean="0">
                <a:cs typeface="Times New Roman" panose="02020603050405020304" pitchFamily="18" charset="0"/>
              </a:rPr>
            </a:br>
            <a:r>
              <a:rPr lang="en-US" smtClean="0">
                <a:cs typeface="Times New Roman" panose="02020603050405020304" pitchFamily="18" charset="0"/>
              </a:rPr>
              <a:t> check boxes, </a:t>
            </a:r>
            <a:br>
              <a:rPr lang="en-US" smtClean="0">
                <a:cs typeface="Times New Roman" panose="02020603050405020304" pitchFamily="18" charset="0"/>
              </a:rPr>
            </a:br>
            <a:r>
              <a:rPr lang="en-US" smtClean="0">
                <a:cs typeface="Times New Roman" panose="02020603050405020304" pitchFamily="18" charset="0"/>
              </a:rPr>
              <a:t> and buttons </a:t>
            </a:r>
            <a:r>
              <a:rPr lang="en-US" sz="800" smtClean="0">
                <a:cs typeface="Times New Roman" panose="02020603050405020304" pitchFamily="18" charset="0"/>
              </a:rPr>
              <a:t/>
            </a:r>
            <a:br>
              <a:rPr lang="en-US" sz="800" smtClean="0">
                <a:cs typeface="Times New Roman" panose="02020603050405020304" pitchFamily="18" charset="0"/>
              </a:rPr>
            </a:br>
            <a:r>
              <a:rPr lang="en-US" sz="800" smtClean="0">
                <a:cs typeface="Times New Roman" panose="02020603050405020304" pitchFamily="18" charset="0"/>
              </a:rPr>
              <a:t/>
            </a:r>
            <a:br>
              <a:rPr lang="en-US" sz="800" smtClean="0">
                <a:cs typeface="Times New Roman" panose="02020603050405020304" pitchFamily="18" charset="0"/>
              </a:rPr>
            </a:br>
            <a:r>
              <a:rPr lang="en-US" smtClean="0">
                <a:cs typeface="Times New Roman" panose="02020603050405020304" pitchFamily="18" charset="0"/>
              </a:rPr>
              <a:t>that can accept information from Web site visitors. 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1E0B22-AAC8-42CF-9193-44F17E874CD6}" type="slidenum">
              <a:rPr lang="en-US" sz="1200">
                <a:solidFill>
                  <a:srgbClr val="9BAFBF"/>
                </a:solidFill>
              </a:rPr>
              <a:pPr/>
              <a:t>3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2192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Steps in Utilizing Server-Side Processing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447800"/>
            <a:ext cx="6934200" cy="3886200"/>
          </a:xfrm>
        </p:spPr>
        <p:txBody>
          <a:bodyPr/>
          <a:lstStyle/>
          <a:p>
            <a:pPr marL="423863" indent="-342900" eaLnBrk="1" hangingPunct="1">
              <a:buFont typeface="Gill Sans MT" panose="020B0502020104020203" pitchFamily="34" charset="0"/>
              <a:buAutoNum type="arabicPeriod"/>
            </a:pPr>
            <a:r>
              <a:rPr lang="en-US" sz="2800" smtClean="0"/>
              <a:t>Web page invokes server-side processing by a form or hyperlink.</a:t>
            </a:r>
          </a:p>
          <a:p>
            <a:pPr marL="423863" indent="-342900" eaLnBrk="1" hangingPunct="1">
              <a:buFont typeface="Gill Sans MT" panose="020B0502020104020203" pitchFamily="34" charset="0"/>
              <a:buAutoNum type="arabicPeriod"/>
            </a:pPr>
            <a:r>
              <a:rPr lang="en-US" sz="2800" smtClean="0"/>
              <a:t>Web server executes a server-side script.</a:t>
            </a:r>
          </a:p>
          <a:p>
            <a:pPr marL="423863" indent="-342900" eaLnBrk="1" hangingPunct="1">
              <a:buFont typeface="Gill Sans MT" panose="020B0502020104020203" pitchFamily="34" charset="0"/>
              <a:buAutoNum type="arabicPeriod"/>
            </a:pPr>
            <a:r>
              <a:rPr lang="en-US" sz="2800" smtClean="0"/>
              <a:t>Server-side script accesses requested database, file, or process.</a:t>
            </a:r>
          </a:p>
          <a:p>
            <a:pPr marL="423863" indent="-342900" eaLnBrk="1" hangingPunct="1">
              <a:buFont typeface="Gill Sans MT" panose="020B0502020104020203" pitchFamily="34" charset="0"/>
              <a:buAutoNum type="arabicPeriod"/>
            </a:pPr>
            <a:r>
              <a:rPr lang="en-US" sz="2800" smtClean="0"/>
              <a:t>Web server returns Web page with requested information or confirmation of action.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DD6A52-C391-445B-99DB-9C33CED5B266}" type="slidenum">
              <a:rPr lang="en-US" sz="1200">
                <a:solidFill>
                  <a:srgbClr val="9BAFBF"/>
                </a:solidFill>
              </a:rPr>
              <a:pPr/>
              <a:t>30</a:t>
            </a:fld>
            <a:endParaRPr lang="en-US" sz="1200">
              <a:solidFill>
                <a:srgbClr val="9BAFBF"/>
              </a:solidFill>
            </a:endParaRPr>
          </a:p>
        </p:txBody>
      </p:sp>
      <p:pic>
        <p:nvPicPr>
          <p:cNvPr id="5" name="Picture 6" descr="figure5_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5029200"/>
            <a:ext cx="2743200" cy="138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6367463" cy="8382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Common Uses of </a:t>
            </a:r>
            <a:br>
              <a:rPr lang="en-US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Server-Side Scripting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7086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Search a database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Place an order at an online store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Send a web page to a friend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Subscribe to a newsletter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EC7780-0E55-41A3-A28F-A2E7F10A9164}" type="slidenum">
              <a:rPr lang="en-US" sz="1200">
                <a:solidFill>
                  <a:srgbClr val="9BAFBF"/>
                </a:solidFill>
              </a:rPr>
              <a:pPr/>
              <a:t>31</a:t>
            </a:fld>
            <a:endParaRPr lang="en-US" sz="1200">
              <a:solidFill>
                <a:srgbClr val="9BAFBF"/>
              </a:solidFill>
            </a:endParaRPr>
          </a:p>
        </p:txBody>
      </p:sp>
      <p:pic>
        <p:nvPicPr>
          <p:cNvPr id="5" name="Picture 6" descr="figure5_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5029200"/>
            <a:ext cx="2743200" cy="138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2088"/>
            <a:ext cx="9034463" cy="87471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Two Components of Using Forms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6172200" cy="4191000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1.  The HTML form</a:t>
            </a:r>
          </a:p>
          <a:p>
            <a:pPr marL="914400" lvl="1" indent="-51435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-- the Web page user interface </a:t>
            </a: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endParaRPr lang="en-US" sz="800" dirty="0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and </a:t>
            </a: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endParaRPr lang="en-US" sz="800" dirty="0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2.  The server-side processing</a:t>
            </a: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endParaRPr lang="en-US" sz="800" dirty="0" smtClean="0">
              <a:cs typeface="Times New Roman" pitchFamily="18" charset="0"/>
            </a:endParaRP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cs typeface="Times New Roman" pitchFamily="18" charset="0"/>
              </a:rPr>
              <a:t>	</a:t>
            </a:r>
            <a:br>
              <a:rPr lang="en-US" sz="800" dirty="0" smtClean="0">
                <a:cs typeface="Times New Roman" pitchFamily="18" charset="0"/>
              </a:rPr>
            </a:b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Server-side processing works with the form data and sends e-mail, writes to a text file, updates a database, or performs some other type of processing on the server.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3EF29C-5BBC-43FD-8328-5614A3BD377B}" type="slidenum">
              <a:rPr lang="en-US" sz="1200">
                <a:solidFill>
                  <a:srgbClr val="9BAFBF"/>
                </a:solidFill>
              </a:rPr>
              <a:pPr/>
              <a:t>4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Using Forms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295400"/>
            <a:ext cx="7391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&lt;form&gt; tag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Contains the form elements on a web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Container tag 	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&lt;input /&gt; tag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Configures a variety of form elements including text boxes, radio buttons, check boxes, and buttons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Stand alone tag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&lt;textarea&gt; tag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Configures a scrolling text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Container tag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&lt;select&gt; tag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Configures a select box (drop down list)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Container tag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&lt;option&gt; tag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Configures an option in the select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Container tag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C510B8-122C-42E6-97C0-503CAB133DCC}" type="slidenum">
              <a:rPr lang="en-US" sz="1200">
                <a:solidFill>
                  <a:srgbClr val="9BAFBF"/>
                </a:solidFill>
              </a:rPr>
              <a:pPr/>
              <a:t>5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&lt;form&gt; element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371600"/>
            <a:ext cx="7543800" cy="50292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The form tag attributes: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action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mtClean="0"/>
              <a:t>Specifies the server-side program or script that will process your form data 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method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mtClean="0"/>
              <a:t>get – default value, </a:t>
            </a:r>
            <a:br>
              <a:rPr lang="en-US" smtClean="0"/>
            </a:br>
            <a:r>
              <a:rPr lang="en-US" smtClean="0"/>
              <a:t>         form data passed in URL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mtClean="0"/>
              <a:t>post – more secure, </a:t>
            </a:r>
            <a:br>
              <a:rPr lang="en-US" smtClean="0"/>
            </a:br>
            <a:r>
              <a:rPr lang="en-US" smtClean="0"/>
              <a:t>         form data passed in HTTP Entity Body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name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mtClean="0"/>
              <a:t>Identifies the form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id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mtClean="0"/>
              <a:t>Identifies the form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FF6998-3945-442D-A658-1BE2107D60E3}" type="slidenum">
              <a:rPr lang="en-US" sz="1200">
                <a:solidFill>
                  <a:srgbClr val="9BAFBF"/>
                </a:solidFill>
              </a:rPr>
              <a:pPr/>
              <a:t>6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HTML&lt;input /&gt;  Text box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00200"/>
            <a:ext cx="6586538" cy="41910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Accepts text information</a:t>
            </a:r>
            <a:br>
              <a:rPr lang="en-US" smtClean="0"/>
            </a:br>
            <a:endParaRPr lang="en-US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Attributes: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type=“text”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name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id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size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maxlength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value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BEF0D7-3F9A-4F68-85B5-0011E2CA77AE}" type="slidenum">
              <a:rPr lang="en-US" sz="1200">
                <a:solidFill>
                  <a:srgbClr val="9BAFBF"/>
                </a:solidFill>
              </a:rPr>
              <a:pPr/>
              <a:t>7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20486" name="Picture 4" descr="figure5_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505200"/>
            <a:ext cx="50292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497763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HTML&lt;input /&gt; Password box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7086600" cy="41910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Accepts text information that needs to be hidden as it is entered</a:t>
            </a:r>
            <a:br>
              <a:rPr lang="en-US" smtClean="0"/>
            </a:br>
            <a:endParaRPr lang="en-US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Attributes: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type=“password”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name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id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size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maxlength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value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3D418D-C17D-48B5-B849-24B308508850}" type="slidenum">
              <a:rPr lang="en-US" sz="1200">
                <a:solidFill>
                  <a:srgbClr val="9BAFBF"/>
                </a:solidFill>
              </a:rPr>
              <a:pPr/>
              <a:t>8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67200"/>
            <a:ext cx="4191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HTML&lt;input /&gt; Check box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7315200" cy="41910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Allows the user to select one or more of a group of predetermined items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Attributes: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type=“checkbox”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name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id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checked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value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5029FB-EA27-4C75-992D-8FD0750FA8C9}" type="slidenum">
              <a:rPr lang="en-US" sz="1200">
                <a:solidFill>
                  <a:srgbClr val="9BAFBF"/>
                </a:solidFill>
              </a:rPr>
              <a:pPr/>
              <a:t>9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2663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2703513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ailored">
      <a:dk1>
        <a:sysClr val="windowText" lastClr="000000"/>
      </a:dk1>
      <a:lt1>
        <a:sysClr val="window" lastClr="FFFFFF"/>
      </a:lt1>
      <a:dk2>
        <a:srgbClr val="123452"/>
      </a:dk2>
      <a:lt2>
        <a:srgbClr val="E0EDF8"/>
      </a:lt2>
      <a:accent1>
        <a:srgbClr val="2254A6"/>
      </a:accent1>
      <a:accent2>
        <a:srgbClr val="9B6261"/>
      </a:accent2>
      <a:accent3>
        <a:srgbClr val="939070"/>
      </a:accent3>
      <a:accent4>
        <a:srgbClr val="60254D"/>
      </a:accent4>
      <a:accent5>
        <a:srgbClr val="9FC6E9"/>
      </a:accent5>
      <a:accent6>
        <a:srgbClr val="8BA7B3"/>
      </a:accent6>
      <a:hlink>
        <a:srgbClr val="3286D2"/>
      </a:hlink>
      <a:folHlink>
        <a:srgbClr val="D99BB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722</TotalTime>
  <Words>935</Words>
  <Application>Microsoft Office PowerPoint</Application>
  <PresentationFormat>On-screen Show (4:3)</PresentationFormat>
  <Paragraphs>309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Times New Roman</vt:lpstr>
      <vt:lpstr>Arial</vt:lpstr>
      <vt:lpstr>Gill Sans MT</vt:lpstr>
      <vt:lpstr>Wingdings 2</vt:lpstr>
      <vt:lpstr>Verdana</vt:lpstr>
      <vt:lpstr>Calibri</vt:lpstr>
      <vt:lpstr>Wingdings</vt:lpstr>
      <vt:lpstr>Courier-Bold</vt:lpstr>
      <vt:lpstr>Solstice</vt:lpstr>
      <vt:lpstr>Forms</vt:lpstr>
      <vt:lpstr>Overview of Forms</vt:lpstr>
      <vt:lpstr>Overview of Forms (2)</vt:lpstr>
      <vt:lpstr>Two Components of Using Forms</vt:lpstr>
      <vt:lpstr>HTML Using Forms</vt:lpstr>
      <vt:lpstr>HTML &lt;form&gt; element</vt:lpstr>
      <vt:lpstr>HTML&lt;input /&gt;  Text box</vt:lpstr>
      <vt:lpstr>HTML&lt;input /&gt; Password box</vt:lpstr>
      <vt:lpstr>HTML&lt;input /&gt; Check box</vt:lpstr>
      <vt:lpstr>HTML&lt;input /&gt; Radio Button</vt:lpstr>
      <vt:lpstr>HTML&lt;textarea&gt; Scrolling Text Box</vt:lpstr>
      <vt:lpstr>HTML&lt;select&gt; Select List</vt:lpstr>
      <vt:lpstr>HTML&lt;option&gt;  Options in a Select List</vt:lpstr>
      <vt:lpstr>HTML&lt;input /&gt; Submit Button</vt:lpstr>
      <vt:lpstr>HTML&lt;input /&gt; Reset Button</vt:lpstr>
      <vt:lpstr>HTML&lt;input /&gt; Button</vt:lpstr>
      <vt:lpstr>HTML&lt;input /&gt; Hidden form data</vt:lpstr>
      <vt:lpstr>HTML  Using a  Table to  Format    a Form</vt:lpstr>
      <vt:lpstr>HTML Form Enhancements &lt;label&gt; Tag</vt:lpstr>
      <vt:lpstr>HTML Form Enhancements &lt;fieldset&gt; &amp; &lt;legend&gt; Tags</vt:lpstr>
      <vt:lpstr>HTML Form Enhancements tabindex attribute</vt:lpstr>
      <vt:lpstr>HTML Form Enhancements accesskey attribute</vt:lpstr>
      <vt:lpstr>HTML Form Enhancements &lt;input /&gt; Image Button</vt:lpstr>
      <vt:lpstr>HTML Form Enhancements &lt;button&gt; Element</vt:lpstr>
      <vt:lpstr>Using CSS to Style a Form</vt:lpstr>
      <vt:lpstr>Using CSS to  Style a Form</vt:lpstr>
      <vt:lpstr>Server-Side Processing</vt:lpstr>
      <vt:lpstr>CGI Common Gateway Interface</vt:lpstr>
      <vt:lpstr>Server-Side Scripting</vt:lpstr>
      <vt:lpstr>Steps in Utilizing Server-Side Processing</vt:lpstr>
      <vt:lpstr>Common Uses of  Server-Side Scripting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150!</dc:title>
  <dc:creator>Terry Morris</dc:creator>
  <cp:lastModifiedBy>Yurii Boreisha</cp:lastModifiedBy>
  <cp:revision>92</cp:revision>
  <dcterms:created xsi:type="dcterms:W3CDTF">2006-08-22T00:41:45Z</dcterms:created>
  <dcterms:modified xsi:type="dcterms:W3CDTF">2014-02-17T18:05:30Z</dcterms:modified>
</cp:coreProperties>
</file>