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heme/theme2.xml" ContentType="application/vnd.openxmlformats-officedocument.them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40"/>
  </p:notesMasterIdLst>
  <p:sldIdLst>
    <p:sldId id="258" r:id="rId2"/>
    <p:sldId id="341" r:id="rId3"/>
    <p:sldId id="342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81" r:id="rId27"/>
    <p:sldId id="367" r:id="rId28"/>
    <p:sldId id="368" r:id="rId29"/>
    <p:sldId id="369" r:id="rId30"/>
    <p:sldId id="370" r:id="rId31"/>
    <p:sldId id="371" r:id="rId32"/>
    <p:sldId id="372" r:id="rId33"/>
    <p:sldId id="375" r:id="rId34"/>
    <p:sldId id="376" r:id="rId35"/>
    <p:sldId id="377" r:id="rId36"/>
    <p:sldId id="378" r:id="rId37"/>
    <p:sldId id="379" r:id="rId38"/>
    <p:sldId id="380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990033"/>
    <a:srgbClr val="CC0000"/>
    <a:srgbClr val="FFFFFF"/>
    <a:srgbClr val="EAEAEA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5217" autoAdjust="0"/>
  </p:normalViewPr>
  <p:slideViewPr>
    <p:cSldViewPr>
      <p:cViewPr varScale="1">
        <p:scale>
          <a:sx n="71" d="100"/>
          <a:sy n="71" d="100"/>
        </p:scale>
        <p:origin x="-135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8FD0BC6-8D0F-4AA6-92ED-A084BB254B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710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-24114" y="31242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4DB848"/>
                </a:solidFill>
                <a:latin typeface="Century" pitchFamily="18" charset="0"/>
              </a:rPr>
              <a:t>CSS</a:t>
            </a:r>
            <a:endParaRPr lang="en-US" sz="5400" dirty="0">
              <a:solidFill>
                <a:srgbClr val="4DB848"/>
              </a:solidFill>
              <a:latin typeface="Century" pitchFamily="18" charset="0"/>
            </a:endParaRPr>
          </a:p>
        </p:txBody>
      </p:sp>
      <p:sp>
        <p:nvSpPr>
          <p:cNvPr id="11" name="Rectangle 10"/>
          <p:cNvSpPr/>
          <p:nvPr>
            <p:custDataLst>
              <p:tags r:id="rId2"/>
            </p:custDataLst>
          </p:nvPr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4DB848"/>
          </a:solidFill>
          <a:ln>
            <a:solidFill>
              <a:srgbClr val="4DB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39" b="19964"/>
          <a:stretch/>
        </p:blipFill>
        <p:spPr bwMode="auto">
          <a:xfrm>
            <a:off x="0" y="4343401"/>
            <a:ext cx="9144000" cy="182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68308-05FC-4E0E-B40C-6888CC4CB7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515100" y="152400"/>
            <a:ext cx="2171700" cy="5973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0" y="152400"/>
            <a:ext cx="6362700" cy="5973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F1A2F-29E8-4233-ACB0-F4A9653797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52400"/>
            <a:ext cx="83058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0" y="1219200"/>
            <a:ext cx="42672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419600" y="1219200"/>
            <a:ext cx="42672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76FCD-123C-43DF-9841-58750E1848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219200"/>
            <a:ext cx="83058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>
          <a:xfrm>
            <a:off x="8610600" y="6400800"/>
            <a:ext cx="533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67854-6943-4EA1-A35F-6D0D6AF6D2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0" y="1219200"/>
            <a:ext cx="42672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419600" y="1219200"/>
            <a:ext cx="42672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69E21-BE48-430B-900D-611290B0DB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E895E-8795-47A2-AC5D-08DF663D8F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D0548-38AA-46C2-A9F1-2327DE3493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DDAD3-53C8-432F-AA8D-8B36CD6B77D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FCC15-0FF2-464A-88D5-4891C16B5D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0E3A4-01D6-4927-AB27-24638F64E5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8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tags" Target="../tags/tag7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23" Type="http://schemas.openxmlformats.org/officeDocument/2006/relationships/tags" Target="../tags/tag10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Relationship Id="rId22" Type="http://schemas.openxmlformats.org/officeDocument/2006/relationships/tags" Target="../tags/tag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>
            <p:custDataLst>
              <p:tags r:id="rId14"/>
            </p:custDataLst>
          </p:nvPr>
        </p:nvSpPr>
        <p:spPr>
          <a:xfrm>
            <a:off x="8763000" y="0"/>
            <a:ext cx="381000" cy="6858000"/>
          </a:xfrm>
          <a:prstGeom prst="rect">
            <a:avLst/>
          </a:prstGeom>
          <a:gradFill flip="none" rotWithShape="1">
            <a:gsLst>
              <a:gs pos="36000">
                <a:schemeClr val="bg1"/>
              </a:gs>
              <a:gs pos="100000">
                <a:srgbClr val="4DB848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>
            <p:custDataLst>
              <p:tags r:id="rId15"/>
            </p:custDataLst>
          </p:nvPr>
        </p:nvSpPr>
        <p:spPr>
          <a:xfrm>
            <a:off x="0" y="0"/>
            <a:ext cx="381000" cy="6858000"/>
          </a:xfrm>
          <a:prstGeom prst="rect">
            <a:avLst/>
          </a:prstGeom>
          <a:gradFill flip="none" rotWithShape="1">
            <a:gsLst>
              <a:gs pos="0">
                <a:srgbClr val="4DB848"/>
              </a:gs>
              <a:gs pos="65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>
            <p:custDataLst>
              <p:tags r:id="rId16"/>
            </p:custDataLst>
          </p:nvPr>
        </p:nvCxnSpPr>
        <p:spPr>
          <a:xfrm>
            <a:off x="457200" y="1143000"/>
            <a:ext cx="8686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9" name="Title Placeholder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 bwMode="auto">
          <a:xfrm>
            <a:off x="457200" y="152400"/>
            <a:ext cx="83058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610600" y="6400800"/>
            <a:ext cx="5334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725BB79-D32A-467B-BABB-CD11575A6E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6683" name="Text Box 1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  <p:sp>
        <p:nvSpPr>
          <p:cNvPr id="12" name="Text Box 11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  <p:sp>
        <p:nvSpPr>
          <p:cNvPr id="13" name="Text Box 11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  <p:sp>
        <p:nvSpPr>
          <p:cNvPr id="14" name="Text Box 11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  <p:sp>
        <p:nvSpPr>
          <p:cNvPr id="18" name="Text Box 11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20409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5" Type="http://schemas.openxmlformats.org/officeDocument/2006/relationships/image" Target="../media/image14.png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6" Type="http://schemas.openxmlformats.org/officeDocument/2006/relationships/image" Target="../media/image1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" Type="http://schemas.openxmlformats.org/officeDocument/2006/relationships/tags" Target="../tags/tag17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6" Type="http://schemas.openxmlformats.org/officeDocument/2006/relationships/image" Target="../media/image1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5" Type="http://schemas.openxmlformats.org/officeDocument/2006/relationships/image" Target="../media/image20.png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Exploring the Style Cascade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If you need browsers to enforce a style, you can append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!important </a:t>
            </a:r>
            <a:r>
              <a:rPr lang="en-US" dirty="0" smtClean="0"/>
              <a:t>keyword </a:t>
            </a:r>
            <a:r>
              <a:rPr lang="en-US" dirty="0"/>
              <a:t>to </a:t>
            </a:r>
            <a:r>
              <a:rPr lang="en-US" dirty="0" smtClean="0"/>
              <a:t>the style </a:t>
            </a:r>
            <a:r>
              <a:rPr lang="en-US" dirty="0"/>
              <a:t>property, using the </a:t>
            </a:r>
            <a:r>
              <a:rPr lang="en-US" dirty="0" smtClean="0"/>
              <a:t>syntax</a:t>
            </a:r>
          </a:p>
          <a:p>
            <a:pPr marL="0" indent="0">
              <a:buNone/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property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value !important;</a:t>
            </a:r>
          </a:p>
          <a:p>
            <a:r>
              <a:rPr lang="en-US" dirty="0">
                <a:latin typeface="+mj-lt"/>
                <a:cs typeface="Courier New" pitchFamily="49" charset="0"/>
              </a:rPr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!important</a:t>
            </a:r>
            <a:r>
              <a:rPr lang="en-US" dirty="0">
                <a:latin typeface="+mj-lt"/>
                <a:cs typeface="Courier New" pitchFamily="49" charset="0"/>
              </a:rPr>
              <a:t> keyword is often necessary for visually impaired users who </a:t>
            </a:r>
            <a:r>
              <a:rPr lang="en-US" dirty="0" smtClean="0">
                <a:latin typeface="+mj-lt"/>
                <a:cs typeface="Courier New" pitchFamily="49" charset="0"/>
              </a:rPr>
              <a:t>require their </a:t>
            </a:r>
            <a:r>
              <a:rPr lang="en-US" dirty="0">
                <a:latin typeface="+mj-lt"/>
                <a:cs typeface="Courier New" pitchFamily="49" charset="0"/>
              </a:rPr>
              <a:t>pages rendered with large, clear text and highly contrasting colors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7741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Writing Style Comments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41" y="3160486"/>
            <a:ext cx="6957317" cy="102439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02541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Defining Color in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color value </a:t>
            </a:r>
            <a:r>
              <a:rPr lang="en-US" dirty="0"/>
              <a:t>is a numerical expression that describes the properties of a </a:t>
            </a:r>
            <a:r>
              <a:rPr lang="en-US" dirty="0" smtClean="0"/>
              <a:t>color</a:t>
            </a:r>
          </a:p>
          <a:p>
            <a:r>
              <a:rPr lang="en-US" dirty="0"/>
              <a:t>CSS represents these intensities mathematically as a set of </a:t>
            </a:r>
            <a:r>
              <a:rPr lang="en-US" dirty="0" smtClean="0"/>
              <a:t>numbers called </a:t>
            </a:r>
            <a:r>
              <a:rPr lang="en-US" dirty="0"/>
              <a:t>an </a:t>
            </a:r>
            <a:r>
              <a:rPr lang="en-US" b="1" dirty="0"/>
              <a:t>RGB triplet</a:t>
            </a:r>
            <a:r>
              <a:rPr lang="en-US" dirty="0"/>
              <a:t>, which has the format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rgb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green, blue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+mj-lt"/>
                <a:cs typeface="Courier New" pitchFamily="49" charset="0"/>
              </a:rPr>
              <a:t>CSS also allows RGB values to be entered as </a:t>
            </a:r>
            <a:r>
              <a:rPr lang="en-US" b="1" dirty="0">
                <a:latin typeface="+mj-lt"/>
                <a:cs typeface="Courier New" pitchFamily="49" charset="0"/>
              </a:rPr>
              <a:t>hexadecimal</a:t>
            </a:r>
            <a:r>
              <a:rPr lang="en-US" dirty="0">
                <a:latin typeface="+mj-lt"/>
                <a:cs typeface="Courier New" pitchFamily="49" charset="0"/>
              </a:rPr>
              <a:t> </a:t>
            </a:r>
            <a:r>
              <a:rPr lang="en-US" dirty="0" smtClean="0">
                <a:latin typeface="+mj-lt"/>
                <a:cs typeface="Courier New" pitchFamily="49" charset="0"/>
              </a:rPr>
              <a:t>numbers</a:t>
            </a:r>
          </a:p>
          <a:p>
            <a:pPr marL="0" indent="0">
              <a:buNone/>
            </a:pPr>
            <a:r>
              <a:rPr lang="en-US" dirty="0">
                <a:latin typeface="+mj-lt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redgreenblue</a:t>
            </a:r>
            <a:endParaRPr lang="en-US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234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Defining Color in CSS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41" y="2950120"/>
            <a:ext cx="6957317" cy="1445122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99357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Setting Foreground </a:t>
            </a:r>
            <a:br>
              <a:rPr lang="en-US" dirty="0" smtClean="0"/>
            </a:br>
            <a:r>
              <a:rPr lang="en-US" dirty="0" smtClean="0"/>
              <a:t>and Background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To set the background color of an element, use the property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background-color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where </a:t>
            </a:r>
            <a:r>
              <a:rPr lang="en-US" i="1" dirty="0"/>
              <a:t>color </a:t>
            </a:r>
            <a:r>
              <a:rPr lang="en-US" dirty="0"/>
              <a:t>is a color name or a color value.</a:t>
            </a:r>
          </a:p>
          <a:p>
            <a:r>
              <a:rPr lang="en-US" dirty="0" smtClean="0"/>
              <a:t>To </a:t>
            </a:r>
            <a:r>
              <a:rPr lang="en-US" dirty="0"/>
              <a:t>set the foreground or text color of an element, use the following </a:t>
            </a:r>
            <a:r>
              <a:rPr lang="en-US" dirty="0" smtClean="0"/>
              <a:t>property: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1581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Enhancements to Color in CSS3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CSS3 also supports the </a:t>
            </a:r>
            <a:r>
              <a:rPr lang="en-US" dirty="0" smtClean="0"/>
              <a:t>Hue Saturation </a:t>
            </a:r>
            <a:r>
              <a:rPr lang="en-US" dirty="0"/>
              <a:t>Lightness (HSL) model that describes colors based on </a:t>
            </a:r>
            <a:r>
              <a:rPr lang="en-US" b="1" dirty="0"/>
              <a:t>hue</a:t>
            </a:r>
            <a:r>
              <a:rPr lang="en-US" dirty="0"/>
              <a:t>, </a:t>
            </a:r>
            <a:r>
              <a:rPr lang="en-US" b="1" dirty="0"/>
              <a:t>saturation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b="1" dirty="0" smtClean="0"/>
              <a:t>lightness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saturation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lightness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9835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Enhancements to Color in CSS3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41" y="1965364"/>
            <a:ext cx="6957317" cy="3414634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82896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Enhancements to Color in CSS3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CSS3 also allows page designers to augment RGB and HSL color values by specifying </a:t>
            </a:r>
            <a:r>
              <a:rPr lang="en-US" dirty="0" smtClean="0"/>
              <a:t>a color’s </a:t>
            </a:r>
            <a:r>
              <a:rPr lang="en-US" dirty="0"/>
              <a:t>opacity. Opacity defines how much of the colors below the surface of the </a:t>
            </a:r>
            <a:r>
              <a:rPr lang="en-US" dirty="0" smtClean="0"/>
              <a:t>current object </a:t>
            </a:r>
            <a:r>
              <a:rPr lang="en-US" dirty="0"/>
              <a:t>show through to affect its </a:t>
            </a:r>
            <a:r>
              <a:rPr lang="en-US" dirty="0" smtClean="0"/>
              <a:t>appearance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rgba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i="1" dirty="0"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i="1" dirty="0">
                <a:latin typeface="Courier New" pitchFamily="49" charset="0"/>
                <a:cs typeface="Courier New" pitchFamily="49" charset="0"/>
              </a:rPr>
              <a:t>green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i="1" dirty="0">
                <a:latin typeface="Courier New" pitchFamily="49" charset="0"/>
                <a:cs typeface="Courier New" pitchFamily="49" charset="0"/>
              </a:rPr>
              <a:t>blue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i="1" dirty="0">
                <a:latin typeface="Courier New" pitchFamily="49" charset="0"/>
                <a:cs typeface="Courier New" pitchFamily="49" charset="0"/>
              </a:rPr>
              <a:t>opacity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hsla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i="1" dirty="0" smtClean="0">
                <a:latin typeface="Courier New" pitchFamily="49" charset="0"/>
                <a:cs typeface="Courier New" pitchFamily="49" charset="0"/>
              </a:rPr>
              <a:t>hue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satu</a:t>
            </a:r>
            <a:r>
              <a:rPr lang="en-US" sz="2800" i="1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ation, </a:t>
            </a:r>
            <a:r>
              <a:rPr lang="en-US" sz="2800" i="1" dirty="0">
                <a:latin typeface="Courier New" pitchFamily="49" charset="0"/>
                <a:cs typeface="Courier New" pitchFamily="49" charset="0"/>
              </a:rPr>
              <a:t>lightness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i="1" dirty="0">
                <a:latin typeface="Courier New" pitchFamily="49" charset="0"/>
                <a:cs typeface="Courier New" pitchFamily="49" charset="0"/>
              </a:rPr>
              <a:t>opacity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7955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Enhancements to Color in CSS3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28800"/>
            <a:ext cx="6957317" cy="847561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733800"/>
            <a:ext cx="6957317" cy="11829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4519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Contextual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z="2800" dirty="0"/>
              <a:t>Web pages are structured documents in which elements are nested within other elements</a:t>
            </a:r>
            <a:r>
              <a:rPr lang="en-US" sz="2800" dirty="0" smtClean="0"/>
              <a:t>,  forming </a:t>
            </a:r>
            <a:r>
              <a:rPr lang="en-US" sz="2800" dirty="0"/>
              <a:t>a hierarchy of </a:t>
            </a:r>
            <a:r>
              <a:rPr lang="en-US" sz="2800" dirty="0" smtClean="0"/>
              <a:t>elements</a:t>
            </a:r>
          </a:p>
          <a:p>
            <a:r>
              <a:rPr lang="en-US" sz="2800" dirty="0"/>
              <a:t>To create styles that take advantage of this tree structure, CSS allows you to </a:t>
            </a:r>
            <a:r>
              <a:rPr lang="en-US" sz="2800" dirty="0" smtClean="0"/>
              <a:t>create contextual </a:t>
            </a:r>
            <a:r>
              <a:rPr lang="en-US" sz="2800" dirty="0"/>
              <a:t>selectors whose values represent the locations of elements within the </a:t>
            </a:r>
            <a:r>
              <a:rPr lang="en-US" sz="2800" dirty="0" smtClean="0"/>
              <a:t>hierarchy</a:t>
            </a:r>
          </a:p>
          <a:p>
            <a:pPr lvl="1"/>
            <a:r>
              <a:rPr lang="en-US" sz="2400" b="1" dirty="0" smtClean="0"/>
              <a:t>Parent elements</a:t>
            </a:r>
          </a:p>
          <a:p>
            <a:pPr lvl="1"/>
            <a:r>
              <a:rPr lang="en-US" sz="2400" b="1" dirty="0" smtClean="0"/>
              <a:t>Child elements</a:t>
            </a:r>
          </a:p>
          <a:p>
            <a:pPr lvl="1"/>
            <a:r>
              <a:rPr lang="en-US" sz="2400" b="1" dirty="0" smtClean="0"/>
              <a:t>Sibling elements</a:t>
            </a:r>
          </a:p>
          <a:p>
            <a:pPr lvl="1"/>
            <a:r>
              <a:rPr lang="en-US" sz="2400" b="1" dirty="0" smtClean="0"/>
              <a:t>Descendant elements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8263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Introducing CSS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z="2800" dirty="0"/>
              <a:t>To render a document, the device </a:t>
            </a:r>
            <a:r>
              <a:rPr lang="en-US" sz="2800" dirty="0" smtClean="0"/>
              <a:t>displaying the </a:t>
            </a:r>
            <a:r>
              <a:rPr lang="en-US" sz="2800" dirty="0"/>
              <a:t>page needs a style sheet that specifies the appearance of each page </a:t>
            </a:r>
            <a:r>
              <a:rPr lang="en-US" sz="2800" dirty="0" smtClean="0"/>
              <a:t>element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style sheet language used on the Web is the Cascading Style Sheets language, </a:t>
            </a:r>
            <a:r>
              <a:rPr lang="en-US" sz="2800" dirty="0" smtClean="0"/>
              <a:t>also known </a:t>
            </a:r>
            <a:r>
              <a:rPr lang="en-US" sz="2800" dirty="0"/>
              <a:t>as </a:t>
            </a:r>
            <a:r>
              <a:rPr lang="en-US" sz="2800" dirty="0" smtClean="0"/>
              <a:t>CSS</a:t>
            </a:r>
          </a:p>
          <a:p>
            <a:pPr lvl="1"/>
            <a:r>
              <a:rPr lang="en-US" dirty="0" smtClean="0"/>
              <a:t>Versions include </a:t>
            </a:r>
            <a:r>
              <a:rPr lang="en-US" b="1" dirty="0" smtClean="0"/>
              <a:t>CSS1</a:t>
            </a:r>
            <a:r>
              <a:rPr lang="en-US" dirty="0" smtClean="0"/>
              <a:t>, </a:t>
            </a:r>
            <a:r>
              <a:rPr lang="en-US" b="1" dirty="0" smtClean="0"/>
              <a:t>CSS2</a:t>
            </a:r>
            <a:r>
              <a:rPr lang="en-US" dirty="0" smtClean="0"/>
              <a:t>, </a:t>
            </a:r>
            <a:r>
              <a:rPr lang="en-US" b="1" dirty="0" smtClean="0"/>
              <a:t>CSS 2.1</a:t>
            </a:r>
            <a:r>
              <a:rPr lang="en-US" dirty="0" smtClean="0"/>
              <a:t>, and </a:t>
            </a:r>
            <a:r>
              <a:rPr lang="en-US" b="1" dirty="0" smtClean="0"/>
              <a:t>CSS3</a:t>
            </a:r>
          </a:p>
          <a:p>
            <a:r>
              <a:rPr lang="en-US" sz="2800" dirty="0"/>
              <a:t>With CSS, as with HTML, Web page designers need to be aware of </a:t>
            </a:r>
            <a:r>
              <a:rPr lang="en-US" sz="2800" dirty="0" smtClean="0"/>
              <a:t>compatibility issues </a:t>
            </a:r>
            <a:r>
              <a:rPr lang="en-US" sz="2800" dirty="0"/>
              <a:t>that arise not just among different versions of the language, but also among </a:t>
            </a:r>
            <a:r>
              <a:rPr lang="en-US" sz="2800" dirty="0" smtClean="0"/>
              <a:t>different versions </a:t>
            </a:r>
            <a:r>
              <a:rPr lang="en-US" sz="2800" dirty="0"/>
              <a:t>of the same browser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/>
          <a:p>
            <a:fld id="{E9069E21-BE48-430B-900D-611290B0DBE4}" type="slidenum">
              <a:rPr lang="en-US" smtClean="0"/>
              <a:pPr/>
              <a:t>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9192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Contextual Selectors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828800"/>
            <a:ext cx="6957317" cy="1920732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00" y="4572000"/>
            <a:ext cx="7640244" cy="8658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49296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Attribute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Selectors also can be defined based on attributes and attribute values associated </a:t>
            </a:r>
            <a:r>
              <a:rPr lang="en-US" dirty="0" smtClean="0"/>
              <a:t>with elements</a:t>
            </a:r>
          </a:p>
          <a:p>
            <a:r>
              <a:rPr lang="en-US" dirty="0"/>
              <a:t>Two attributes,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id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/>
              <a:t>, are often key in targeting styles to a </a:t>
            </a:r>
            <a:r>
              <a:rPr lang="en-US" dirty="0" smtClean="0"/>
              <a:t>specific element </a:t>
            </a:r>
            <a:r>
              <a:rPr lang="en-US" dirty="0"/>
              <a:t>or group of elements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1743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Attribute Selectors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920" y="1219200"/>
            <a:ext cx="6132360" cy="4906963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97739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Styling Web Page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The default </a:t>
            </a:r>
            <a:r>
              <a:rPr lang="en-US" dirty="0"/>
              <a:t>font used by most browsers is Times New Roman, but you can specify a </a:t>
            </a:r>
            <a:r>
              <a:rPr lang="en-US" dirty="0" smtClean="0"/>
              <a:t>different font </a:t>
            </a:r>
            <a:r>
              <a:rPr lang="en-US" dirty="0"/>
              <a:t>for any page element using the property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font-family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fonts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onts</a:t>
            </a:r>
            <a:r>
              <a:rPr lang="en-US" dirty="0" smtClean="0">
                <a:latin typeface="+mj-lt"/>
                <a:cs typeface="Courier New" pitchFamily="49" charset="0"/>
              </a:rPr>
              <a:t> is a comma-separated list of specific or generic font names</a:t>
            </a:r>
            <a:endParaRPr lang="en-US" dirty="0">
              <a:latin typeface="+mj-lt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2413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Styling Web Page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00" y="1953169"/>
            <a:ext cx="7750000" cy="3439025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7173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Setting Font Face and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z="2800" dirty="0"/>
              <a:t>To define a font face, use the style </a:t>
            </a:r>
            <a:r>
              <a:rPr lang="en-US" sz="2800" dirty="0" smtClean="0"/>
              <a:t>property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font-family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800" i="1" dirty="0">
                <a:latin typeface="Courier New" pitchFamily="49" charset="0"/>
                <a:cs typeface="Courier New" pitchFamily="49" charset="0"/>
              </a:rPr>
              <a:t>fonts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 smtClean="0"/>
              <a:t>	where </a:t>
            </a:r>
            <a:r>
              <a:rPr lang="en-US" sz="2800" i="1" dirty="0">
                <a:latin typeface="Courier New" pitchFamily="49" charset="0"/>
                <a:cs typeface="Courier New" pitchFamily="49" charset="0"/>
              </a:rPr>
              <a:t>fonts</a:t>
            </a:r>
            <a:r>
              <a:rPr lang="en-US" sz="2800" i="1" dirty="0"/>
              <a:t> </a:t>
            </a:r>
            <a:r>
              <a:rPr lang="en-US" sz="2800" dirty="0"/>
              <a:t>is a comma-separated list of fonts that the browser can use with the </a:t>
            </a:r>
            <a:r>
              <a:rPr lang="en-US" sz="2800" dirty="0" smtClean="0"/>
              <a:t>element. List </a:t>
            </a:r>
            <a:r>
              <a:rPr lang="en-US" sz="2800" dirty="0"/>
              <a:t>specific fonts first and complete the list with a generic font.</a:t>
            </a:r>
          </a:p>
          <a:p>
            <a:r>
              <a:rPr lang="en-US" sz="2800" dirty="0" smtClean="0"/>
              <a:t>To </a:t>
            </a:r>
            <a:r>
              <a:rPr lang="en-US" sz="2800" dirty="0"/>
              <a:t>set a font size, use the style property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font-size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800" i="1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 smtClean="0"/>
              <a:t>	where </a:t>
            </a:r>
            <a:r>
              <a:rPr lang="en-US" sz="2800" i="1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2800" i="1" dirty="0"/>
              <a:t> </a:t>
            </a:r>
            <a:r>
              <a:rPr lang="en-US" sz="2800" dirty="0"/>
              <a:t>is a CSS unit of length in either relative or absolute units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6467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Setting Font Face and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z="2800" dirty="0" smtClean="0"/>
              <a:t>To </a:t>
            </a:r>
            <a:r>
              <a:rPr lang="en-US" sz="2800" dirty="0"/>
              <a:t>set kerning (the space between letters), use the following style property: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letter-spacing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800" i="1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800" dirty="0" smtClean="0"/>
              <a:t>To </a:t>
            </a:r>
            <a:r>
              <a:rPr lang="en-US" sz="2800" dirty="0"/>
              <a:t>set tracking (the space between words), use the following style property: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word-spacing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800" i="1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6467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Setting the Line Height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00" y="2172681"/>
            <a:ext cx="7750000" cy="30000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88187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Setting Font and Text Appearance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z="2800" dirty="0"/>
              <a:t>To specify the font style, use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font-style: </a:t>
            </a:r>
            <a:r>
              <a:rPr lang="en-US" sz="2800" i="1" dirty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 smtClean="0"/>
              <a:t>	where </a:t>
            </a:r>
            <a:r>
              <a:rPr lang="en-US" sz="2800" i="1" dirty="0"/>
              <a:t>t</a:t>
            </a:r>
            <a:r>
              <a:rPr lang="en-US" sz="2800" i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800" i="1" dirty="0"/>
              <a:t>pe </a:t>
            </a:r>
            <a:r>
              <a:rPr lang="en-US" sz="2800" dirty="0"/>
              <a:t>is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normal</a:t>
            </a:r>
            <a:r>
              <a:rPr lang="en-US" sz="2800" dirty="0"/>
              <a:t>,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italic</a:t>
            </a:r>
            <a:r>
              <a:rPr lang="en-US" sz="2800" dirty="0"/>
              <a:t>, or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oblique</a:t>
            </a:r>
            <a:r>
              <a:rPr lang="en-US" sz="2800" dirty="0"/>
              <a:t>.</a:t>
            </a:r>
          </a:p>
          <a:p>
            <a:r>
              <a:rPr lang="en-US" sz="2800" dirty="0" smtClean="0"/>
              <a:t>To </a:t>
            </a:r>
            <a:r>
              <a:rPr lang="en-US" sz="2800" dirty="0"/>
              <a:t>specify the font weight, use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font-weight: </a:t>
            </a:r>
            <a:r>
              <a:rPr lang="en-US" sz="2800" i="1" dirty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 smtClean="0"/>
              <a:t>	where </a:t>
            </a:r>
            <a:r>
              <a:rPr lang="en-US" sz="2800" i="1" dirty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2800" i="1" dirty="0"/>
              <a:t> </a:t>
            </a:r>
            <a:r>
              <a:rPr lang="en-US" sz="2800" dirty="0"/>
              <a:t>is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normal</a:t>
            </a:r>
            <a:r>
              <a:rPr lang="en-US" sz="2800" dirty="0"/>
              <a:t>,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bold</a:t>
            </a:r>
            <a:r>
              <a:rPr lang="en-US" sz="2800" dirty="0"/>
              <a:t>,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bolder</a:t>
            </a:r>
            <a:r>
              <a:rPr lang="en-US" sz="2800" dirty="0"/>
              <a:t>,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light</a:t>
            </a:r>
            <a:r>
              <a:rPr lang="en-US" sz="2800" dirty="0"/>
              <a:t>,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lighter</a:t>
            </a:r>
            <a:r>
              <a:rPr lang="en-US" sz="2800" dirty="0"/>
              <a:t>, or a font weight value.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6607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Setting Font and Text Appearance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z="2600" dirty="0"/>
              <a:t>To specify a text decoration, use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text-decoration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600" i="1" dirty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dirty="0" smtClean="0"/>
              <a:t>	where </a:t>
            </a:r>
            <a:r>
              <a:rPr lang="en-US" sz="2600" i="1" dirty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2600" i="1" dirty="0"/>
              <a:t> </a:t>
            </a:r>
            <a:r>
              <a:rPr lang="en-US" sz="2600" dirty="0"/>
              <a:t>is none,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underline</a:t>
            </a:r>
            <a:r>
              <a:rPr lang="en-US" sz="2600" dirty="0"/>
              <a:t>,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overline</a:t>
            </a:r>
            <a:r>
              <a:rPr lang="en-US" sz="2600" dirty="0"/>
              <a:t>, or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line-through</a:t>
            </a:r>
            <a:r>
              <a:rPr lang="en-US" sz="2600" dirty="0"/>
              <a:t>.</a:t>
            </a:r>
          </a:p>
          <a:p>
            <a:r>
              <a:rPr lang="en-US" sz="2600" dirty="0" smtClean="0"/>
              <a:t>To </a:t>
            </a:r>
            <a:r>
              <a:rPr lang="en-US" sz="2600" dirty="0"/>
              <a:t>transform text, use</a:t>
            </a:r>
          </a:p>
          <a:p>
            <a:pPr marL="0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text-transform: </a:t>
            </a:r>
            <a:r>
              <a:rPr lang="en-US" sz="2600" i="1" dirty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dirty="0" smtClean="0"/>
              <a:t>	where </a:t>
            </a:r>
            <a:r>
              <a:rPr lang="en-US" sz="2600" i="1" dirty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2600" i="1" dirty="0"/>
              <a:t> </a:t>
            </a:r>
            <a:r>
              <a:rPr lang="en-US" sz="2600" dirty="0"/>
              <a:t>is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capitalize</a:t>
            </a:r>
            <a:r>
              <a:rPr lang="en-US" sz="2600" dirty="0"/>
              <a:t>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uppercase</a:t>
            </a:r>
            <a:r>
              <a:rPr lang="en-US" sz="2600" dirty="0"/>
              <a:t>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lowercase</a:t>
            </a:r>
            <a:r>
              <a:rPr lang="en-US" sz="2600" dirty="0"/>
              <a:t>, or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2600" dirty="0"/>
              <a:t>.</a:t>
            </a:r>
          </a:p>
          <a:p>
            <a:r>
              <a:rPr lang="en-US" sz="2600" dirty="0" smtClean="0"/>
              <a:t>To </a:t>
            </a:r>
            <a:r>
              <a:rPr lang="en-US" sz="2600" dirty="0"/>
              <a:t>display a font variant of text, use</a:t>
            </a:r>
          </a:p>
          <a:p>
            <a:pPr marL="0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font-variant: </a:t>
            </a:r>
            <a:r>
              <a:rPr lang="en-US" sz="2600" i="1" dirty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dirty="0" smtClean="0"/>
              <a:t>	where </a:t>
            </a:r>
            <a:r>
              <a:rPr lang="en-US" sz="2600" i="1" dirty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2600" i="1" dirty="0"/>
              <a:t> </a:t>
            </a:r>
            <a:r>
              <a:rPr lang="en-US" sz="2600" dirty="0"/>
              <a:t>is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normal</a:t>
            </a:r>
            <a:r>
              <a:rPr lang="en-US" sz="2600" dirty="0"/>
              <a:t> or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small-caps</a:t>
            </a:r>
            <a:r>
              <a:rPr lang="en-US" sz="2600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173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Defining a Style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The general syntax of a CSS </a:t>
            </a:r>
            <a:r>
              <a:rPr lang="en-US" dirty="0" smtClean="0"/>
              <a:t>style rule </a:t>
            </a:r>
            <a:r>
              <a:rPr lang="en-US" dirty="0"/>
              <a:t>is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selector {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property1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value1;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property2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value2;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property3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value3;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87512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Aligning Text Vertically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41" y="2334267"/>
            <a:ext cx="6957317" cy="2676829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48757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Combining All Text Formatting </a:t>
            </a:r>
            <a:br>
              <a:rPr lang="en-US" dirty="0" smtClean="0"/>
            </a:br>
            <a:r>
              <a:rPr lang="en-US" dirty="0" smtClean="0"/>
              <a:t>in a Single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You can combine most of </a:t>
            </a:r>
            <a:r>
              <a:rPr lang="en-US" dirty="0" smtClean="0"/>
              <a:t>the text and font styles into a single </a:t>
            </a:r>
            <a:r>
              <a:rPr lang="en-US" dirty="0"/>
              <a:t>property using the shortcut font </a:t>
            </a:r>
            <a:r>
              <a:rPr lang="en-US" dirty="0" smtClean="0"/>
              <a:t>property</a:t>
            </a:r>
          </a:p>
          <a:p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font: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font-style font-variant font-weight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font-size/line-height font-family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6303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Combining All Text Formatting </a:t>
            </a:r>
            <a:br>
              <a:rPr lang="en-US" dirty="0"/>
            </a:br>
            <a:r>
              <a:rPr lang="en-US" dirty="0"/>
              <a:t>in a Single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81200"/>
            <a:ext cx="7750000" cy="1548781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191000"/>
            <a:ext cx="7750000" cy="18780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20791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Designing Styles for Lists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To change the marker displayed in ordered or unordered lists, you apply the style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list-style-type: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E9069E21-BE48-430B-900D-611290B0DBE4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00" y="3048000"/>
            <a:ext cx="7695122" cy="31890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234802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Designing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z="2600" dirty="0"/>
              <a:t>To define the appearance of the list marker, use the style</a:t>
            </a:r>
          </a:p>
          <a:p>
            <a:pPr marL="0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list-style-type: </a:t>
            </a:r>
            <a:r>
              <a:rPr lang="en-US" sz="2600" i="1" dirty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dirty="0" smtClean="0"/>
              <a:t>	where </a:t>
            </a:r>
            <a:r>
              <a:rPr lang="en-US" sz="2600" i="1" dirty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2600" i="1" dirty="0"/>
              <a:t> </a:t>
            </a:r>
            <a:r>
              <a:rPr lang="en-US" sz="2600" dirty="0"/>
              <a:t>is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disc, circle, square, decimal,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decimal-leading-zero, lower-roman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 upper-roman, lower-alpha, upper-alpha,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lower-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greek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 upper-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greek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600" dirty="0">
                <a:latin typeface="+mj-lt"/>
                <a:cs typeface="Courier New" pitchFamily="49" charset="0"/>
              </a:rPr>
              <a:t>or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none.</a:t>
            </a:r>
          </a:p>
          <a:p>
            <a:r>
              <a:rPr lang="en-US" sz="2600" dirty="0" smtClean="0"/>
              <a:t>To </a:t>
            </a:r>
            <a:r>
              <a:rPr lang="en-US" sz="2600" dirty="0"/>
              <a:t>insert a graphic image as a list marker, use the style</a:t>
            </a:r>
          </a:p>
          <a:p>
            <a:pPr marL="0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list-style-image: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i="1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600" dirty="0" smtClean="0"/>
              <a:t>	where </a:t>
            </a:r>
            <a:r>
              <a:rPr lang="en-US" sz="2600" i="1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600" i="1" dirty="0"/>
              <a:t> </a:t>
            </a:r>
            <a:r>
              <a:rPr lang="en-US" sz="2600" dirty="0"/>
              <a:t>is the URL of the graphic image file.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83397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Designing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z="2800" dirty="0"/>
              <a:t>To set the position of list markers, use the style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list-style-position: </a:t>
            </a:r>
            <a:r>
              <a:rPr lang="en-US" sz="2800" i="1" dirty="0"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 smtClean="0"/>
              <a:t>	where </a:t>
            </a:r>
            <a:r>
              <a:rPr lang="en-US" sz="2800" i="1" dirty="0"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2800" i="1" dirty="0"/>
              <a:t> </a:t>
            </a:r>
            <a:r>
              <a:rPr lang="en-US" sz="2800" dirty="0"/>
              <a:t>is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inside</a:t>
            </a:r>
            <a:r>
              <a:rPr lang="en-US" sz="2800" dirty="0"/>
              <a:t> or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outside</a:t>
            </a:r>
            <a:r>
              <a:rPr lang="en-US" sz="2800" dirty="0"/>
              <a:t>.</a:t>
            </a:r>
          </a:p>
          <a:p>
            <a:r>
              <a:rPr lang="en-US" sz="2800" dirty="0" smtClean="0"/>
              <a:t>To </a:t>
            </a:r>
            <a:r>
              <a:rPr lang="en-US" sz="2800" dirty="0"/>
              <a:t>define all of the list style properties in a single style, use the following style: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list-style: </a:t>
            </a:r>
            <a:r>
              <a:rPr lang="en-US" sz="2800" i="1" dirty="0">
                <a:latin typeface="Courier New" pitchFamily="49" charset="0"/>
                <a:cs typeface="Courier New" pitchFamily="49" charset="0"/>
              </a:rPr>
              <a:t>type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i="1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800" i="1" dirty="0"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800" dirty="0" smtClean="0"/>
              <a:t>To </a:t>
            </a:r>
            <a:r>
              <a:rPr lang="en-US" sz="2800" dirty="0"/>
              <a:t>set the indentation of a list, apply the style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padding-left: </a:t>
            </a:r>
            <a:r>
              <a:rPr lang="en-US" sz="2800" i="1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 smtClean="0"/>
              <a:t>	where </a:t>
            </a:r>
            <a:r>
              <a:rPr lang="en-US" sz="2800" i="1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2800" i="1" dirty="0"/>
              <a:t> </a:t>
            </a:r>
            <a:r>
              <a:rPr lang="en-US" sz="2800" dirty="0"/>
              <a:t>is the length that the list should be indented.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277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Using Pseudo-Classes </a:t>
            </a:r>
            <a:br>
              <a:rPr lang="en-US" dirty="0" smtClean="0"/>
            </a:br>
            <a:r>
              <a:rPr lang="en-US" dirty="0" smtClean="0"/>
              <a:t>and Pseudo-Elements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A pseudo-class </a:t>
            </a:r>
            <a:r>
              <a:rPr lang="en-US" dirty="0"/>
              <a:t>is a </a:t>
            </a:r>
            <a:r>
              <a:rPr lang="en-US" dirty="0" smtClean="0"/>
              <a:t>classification of </a:t>
            </a:r>
            <a:r>
              <a:rPr lang="en-US" dirty="0"/>
              <a:t>an element based on its current status, position, or use in the </a:t>
            </a:r>
            <a:r>
              <a:rPr lang="en-US" dirty="0" smtClean="0"/>
              <a:t>document</a:t>
            </a:r>
          </a:p>
          <a:p>
            <a:pPr marL="457200" lvl="1" indent="0">
              <a:buNone/>
            </a:pP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selector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pseudo-class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styles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1" y="3429000"/>
            <a:ext cx="6963415" cy="25365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757811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Using Pseudo-Classes </a:t>
            </a:r>
            <a:br>
              <a:rPr lang="en-US" dirty="0"/>
            </a:br>
            <a:r>
              <a:rPr lang="en-US" dirty="0"/>
              <a:t>and Pseudo-Elements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41" y="2239754"/>
            <a:ext cx="6957317" cy="2865854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135165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Pseudo-Elements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80" y="2645242"/>
            <a:ext cx="7402439" cy="2054878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68981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Applying a Style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The design you apply to a Web site is usually a combination of several style </a:t>
            </a:r>
            <a:r>
              <a:rPr lang="en-US" dirty="0" smtClean="0"/>
              <a:t>sheets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37" y="2743200"/>
            <a:ext cx="6957317" cy="23963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89665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User-Defined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Almost all browsers allow users to modify the default settings of the internal style </a:t>
            </a:r>
            <a:r>
              <a:rPr lang="en-US" dirty="0" smtClean="0"/>
              <a:t>sheet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41" y="2971800"/>
            <a:ext cx="6957317" cy="22012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521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External Style Sheets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41" y="3133047"/>
            <a:ext cx="6957317" cy="1079268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471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Embedded Style 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z="2800" dirty="0"/>
              <a:t>Another type of style sheet created by a Web page author is an embedded style </a:t>
            </a:r>
            <a:r>
              <a:rPr lang="en-US" sz="2800" dirty="0" smtClean="0"/>
              <a:t>sheet, in </a:t>
            </a:r>
            <a:r>
              <a:rPr lang="en-US" sz="2800" dirty="0"/>
              <a:t>which the styles are inserted directly within the head element of an HTML </a:t>
            </a:r>
            <a:r>
              <a:rPr lang="en-US" sz="2800" dirty="0" smtClean="0"/>
              <a:t>document using </a:t>
            </a:r>
            <a:r>
              <a:rPr lang="en-US" sz="2800" dirty="0"/>
              <a:t>the style element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&lt;style type=”text/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i="1" dirty="0" smtClean="0">
                <a:latin typeface="Courier New" pitchFamily="49" charset="0"/>
                <a:cs typeface="Courier New" pitchFamily="49" charset="0"/>
              </a:rPr>
              <a:t>styles</a:t>
            </a:r>
            <a:endParaRPr lang="en-US" sz="2800" i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style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2800" dirty="0">
                <a:latin typeface="+mj-lt"/>
                <a:cs typeface="Courier New" pitchFamily="49" charset="0"/>
              </a:rPr>
              <a:t>The exact order in which external style sheets and embedded style sheets are </a:t>
            </a:r>
            <a:r>
              <a:rPr lang="en-US" sz="2800" dirty="0" smtClean="0">
                <a:latin typeface="+mj-lt"/>
                <a:cs typeface="Courier New" pitchFamily="49" charset="0"/>
              </a:rPr>
              <a:t>processed by </a:t>
            </a:r>
            <a:r>
              <a:rPr lang="en-US" sz="2800" dirty="0">
                <a:latin typeface="+mj-lt"/>
                <a:cs typeface="Courier New" pitchFamily="49" charset="0"/>
              </a:rPr>
              <a:t>the browser depends on the order in which they are listed within the </a:t>
            </a:r>
            <a:r>
              <a:rPr lang="en-US" sz="2800" dirty="0" smtClean="0">
                <a:latin typeface="+mj-lt"/>
                <a:cs typeface="Courier New" pitchFamily="49" charset="0"/>
              </a:rPr>
              <a:t>HTML file</a:t>
            </a:r>
            <a:endParaRPr lang="en-US" sz="2800" dirty="0">
              <a:latin typeface="+mj-lt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1703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Inline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The very last styles to be interpreted by the browser are inline styles, which are </a:t>
            </a:r>
            <a:r>
              <a:rPr lang="en-US" dirty="0" smtClean="0"/>
              <a:t>styles applied </a:t>
            </a:r>
            <a:r>
              <a:rPr lang="en-US" dirty="0"/>
              <a:t>directly to specific elements using the style attribute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&lt;element style=”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style rules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”&gt; … &lt;/element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>
                <a:latin typeface="+mj-lt"/>
                <a:cs typeface="Courier New" pitchFamily="49" charset="0"/>
              </a:rPr>
              <a:t>It </a:t>
            </a:r>
            <a:r>
              <a:rPr lang="en-US" dirty="0">
                <a:latin typeface="+mj-lt"/>
                <a:cs typeface="Courier New" pitchFamily="49" charset="0"/>
              </a:rPr>
              <a:t>is clear exactly what page element </a:t>
            </a:r>
            <a:r>
              <a:rPr lang="en-US" dirty="0" smtClean="0">
                <a:latin typeface="+mj-lt"/>
                <a:cs typeface="Courier New" pitchFamily="49" charset="0"/>
              </a:rPr>
              <a:t>is being formatted</a:t>
            </a:r>
          </a:p>
          <a:p>
            <a:r>
              <a:rPr lang="en-US" dirty="0" smtClean="0">
                <a:latin typeface="+mj-lt"/>
                <a:cs typeface="Courier New" pitchFamily="49" charset="0"/>
              </a:rPr>
              <a:t>Not recommended in most cases and considered inefficient</a:t>
            </a:r>
            <a:endParaRPr lang="en-US" dirty="0">
              <a:latin typeface="+mj-lt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541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Exploring the Style Cascade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/>
              <a:t>a </a:t>
            </a:r>
            <a:r>
              <a:rPr lang="en-US" dirty="0" smtClean="0"/>
              <a:t>general rule </a:t>
            </a:r>
            <a:r>
              <a:rPr lang="en-US" dirty="0"/>
              <a:t>of thumb, all other things being equal, the more specific style is applied instead </a:t>
            </a:r>
            <a:r>
              <a:rPr lang="en-US" dirty="0" smtClean="0"/>
              <a:t>of the </a:t>
            </a:r>
            <a:r>
              <a:rPr lang="en-US" dirty="0"/>
              <a:t>more </a:t>
            </a:r>
            <a:r>
              <a:rPr lang="en-US" dirty="0" smtClean="0"/>
              <a:t>general</a:t>
            </a:r>
          </a:p>
          <a:p>
            <a:r>
              <a:rPr lang="en-US" dirty="0"/>
              <a:t>An additional factor in applying a style sheet is that properties are passed from a </a:t>
            </a:r>
            <a:r>
              <a:rPr lang="en-US" dirty="0" smtClean="0"/>
              <a:t>parent element </a:t>
            </a:r>
            <a:r>
              <a:rPr lang="en-US" dirty="0"/>
              <a:t>to its children in a process known as </a:t>
            </a:r>
            <a:r>
              <a:rPr lang="en-US" b="1" dirty="0"/>
              <a:t>style </a:t>
            </a:r>
            <a:r>
              <a:rPr lang="en-US" b="1" dirty="0" smtClean="0"/>
              <a:t>inheritance</a:t>
            </a:r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body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{color: blue;}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h1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{text-align: center;}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58954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LEmR8P5AGQYllycyWfb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5te4kF2DK5IlFh2J55GXw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3m09AEghMQhaEPccm9Iok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jBIOrIaSLUQ50ARBLVFOx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U8JpVbGt0LsiOCXvS5rHK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zpf5hO3VhNuZ7Gg4SUNqN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ou7kGu1bREPA1jzmqmOQD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9wEWvwtrBW3lT6Ru8l86C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32RwNrDwGqzxU3MbDzI2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8jOntegXx7KRWwobxhzu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wq4ZKuphm8YkrIDaEFnl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1KJHKEiOEMT94HxooePu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Ot3F4L3CpV3nXj1hHSM5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aeZJCCCvAUWDNQY0Fbw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IXceRdWb1fflfULKKMFKD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GhyVdfUpQWskwH92Tgvk5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JgIUIHrSYHHT07M5GZeRM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R8stXf1h3jPLONgnspMK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SmRVI77n5EuCZcZXYBIH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sbGqBjxPfceWDXVD3cHtt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DcL2qpUtzkdZJOfe6B7qc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9eKn0kXsyGNmZKZVmZoA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cnPvfae81CANcA6w7hgKi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vyc9yVCgJ6ABSjBdaPdpO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8N06k6Q3Du0YrhModDRXnj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W1HrDkzN4XAvXTEGq0zgB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gUrQSCtFHngJ2D4HZ1ozQ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L3P1Vjxa4jIkoFjhcHMCI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vj9nIzvRSIwEqIM2ydMuk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RVpsSHHjqxI3o8HvUTaQu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WmjDl3jTjtEjI2fwLKQfK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XbF9eQzQw6PTf3u5VK6jW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b2GsxEcnGVfdrQ2hCqRT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YRELjJUdd4BY40kCFxhjF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l4TUNzzwOO62EL1EBgA7G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IXoITlEgBGbx5ElL4GBdN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eoVqVT1DBvxRwJKJaovaD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cnsWh1nN0SxADgQTO1bAt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jW5tSgztY2M6WfsF9rq73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vuqgN7M2wohisIKvWdbgu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PF4hWQpbkEzLTxwn36kkv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aCq5YsMBgIZ2yrlAM4q4B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8IHXQJ9FpIIS6sTiDyxuya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KZWqV5oArbSl0Jv3NVxbs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7qqdTKGh5bziRq9xwHcFh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SKBcYpcOu0KVP5PJTntO5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HS4UgpPZMwjgdMhFX0AD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8IHXQJ9FpIIS6sTiDyxuya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KZWqV5oArbSl0Jv3NVxbs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7qqdTKGh5bziRq9xwHcFh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HS4UgpPZMwjgdMhFX0AD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gNbC1zKn2x7mMIiWoDm6G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STyDxNvyL6HuqJJ0O05Hq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rPUKtxhtn0B0WtYTmjN8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qmgQdiFELVXWr9E676EkG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SzvwSXJIQctpkX7NbBJ0y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spwLQlaGqwiwGsylWc4UC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Dt3UMXfg2NakXkfXFkKE9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Z0NxeWpgTzeWvLLbG8Qo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Y57zkB9Rc46InOmalrIo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MOpdtH9XbzfRi9ZY1Te0J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zH5XcoAMrjg3ccojKffjI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AeXNAH9ZKqWyI0JADn7dH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pPh9hhvgslR5naJDX3vUJ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C3XGbdKuViS2uZEYBX5CD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NMnL8Hr9nnxz0jA2Ysd8M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PIMQJXKdCizMGhhbkRmW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RXuwnrWQVZUihcGcyRDNz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s11ydrupTxCIRKmaw4HYG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2ignuoRUJScDklJzu0FYu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vep0rWAGiIn2lZWDI3XBq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QhqcrItESRsv0ymrxxveI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9Km0hF3zpvccMdqFmZxLu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SF9K1VkC7Lsj7e5a5kN48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2CJzPwG11apFVm2XQjNWR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6ubgw0lDiMu9gVe4RXKKW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oJXYgOQAvoy6BgImi1lYO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BajXluEIoYAoS8QqUqf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CoalFKDcgO0Ckb7ZfoqEf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6XynQHK5VzhkS37tauMtJ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dUah3KhOb6IKdXxW4Q5rs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6HzaHjBlrvSUWpN4rUqAM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Rj179Zpb0R7C1reOqDZ1P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oBoMAZ00Wq2LvM0sFYhW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FCBkmxQsoXPtfCRLOn0uM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cargEexyQCmLEovPCRkyt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6tYsfZK9adU2mS42gSJfB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nBtYPm8i9nx6zXY37K4VC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smY4VwYIED3ArIDvpPQR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kpE7UeTU2YDkG0dPSFDxT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nn401Ql16RB41Ctb3ebsz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ZmG11eMCGIw7niyFszyct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h7ylsIOObMLxdNiC9DREh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dFDRa7J35WIOM4FmJe7M3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6DVEXzasSqwfsFbSQzWJf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dpd3tCRxRjdxjmquUqtlb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j3bCwBTZejG1sSyk7g9CO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nyFRMdA3Ucm2TMXxwnGz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RVe6cYtmaW3T3LHxQpjm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M6tTPwUBkeWqoDlZ1mwjs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gNWs7lPdexmQVeB4b3QqV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3RdYE2mnV5djJHakiaUN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PGNEbXJnPoKUJ5e9GMRQB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DBvUTRKGv8SL1wb0QoExf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2Y4IYGWsb41O2GWOMAdnc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5ssZRykMU6VWMZ0nbMbt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xf9rle52VwpMSBfZPn7p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T6UWNoprbJOtVdPpd6GRb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xZ6p8cXOm1rDl3xoqHCuk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YpF19pa1JiJtyVPogdtn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rG7tbBW352E2SgneZzG4v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URuBy2rp0Xjbon9mxlmJ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pIU8D8aWJ2uRo0ihfCyPF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GwZ94g6Jbenia5QhauVr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t9BBz77K9McJLsByFgwV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pUV4UlSbfPzU2nVZg58P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3q0Ud35VHrdHKGFudLRY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aQqdCF0qMOljQv4Z8P5k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lrQaqeD2Sbf194AoleypP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J9fUv8oGqQth0co9lEKV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re0pp24GIfzsHGVvIuDc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pVazcWePprgoENLlliFg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yR4oZcTUETikI1T5JlCK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9nYTCDKiA1gj8wTiX3ZoC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HFlKJIjKXlD3o6JkdhvZN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l0O7KUJNb3eGiyRT1YQ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Z9qqMlnt1WyRFVFkbhT5i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5Bqz8Yrq0Qnd5Ym8RukpB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w0jOfgmyjr9y3O0ddo2A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4wUx7EgVm0fPwRZyhi8U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I9JBXTERxvbyniMrVM8Px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FfSokbTKiBfONLNwGmgu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MlL4CMmXDoRHgcjBoZPfC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DYtGMQmmMRITutIzztYMc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6UgjN7NNwGx4FUaLdXh1i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3UPLT41imvMQBIf0ThwB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wdqEdDoIPgE7t98DQQk2U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xqAijCbPiTPZoBmQD62uB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ATvpSH7US9BZEXaHIEVOt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ooXoFVnnzNROghFzaXBW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HxXiLBcU6jNMYbPQMvbvt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Fs7uUPUr55KWPll7tnyDj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k2qveajKM4yFIvgb0ys8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wXxz2JUFqTizzht2kIJfZ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n9CPRinZabOyY63UWggz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8nLTAOPam18ygwSHVSMvU9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gyna7BXJ0mtmVjGobbQok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lz6XlGMR4I0jS3sGaL2r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mBrDVv04mS3TvvLBseNYZ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jGaXN03ORoMy9cpaNnKKi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zPQEC0vLu2ajfziACy4EV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ZkiyoEOIkjLE1BMhT0zAo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yBxGNlE35ktXB7jclW75o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dIEX8RDo0zY3rcqQ1aid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5K2tNgFoM9oTWE2SAutJO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QiLgVQpIEBjRDEEC3fBQf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pvUpGwONbSMoebK5RM6N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tXIuwHZ7ao1EtrjQRcas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Vmb2cKHEa1UXkYK81m3Gm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BEEaW07qx9yvzxdEk45xI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pPpcUn2YBPBQanjaEnENo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z6KcKWmAs5n3eGeDkVpTp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YXMGfigo0YhHR0m9PnHL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0Um1ID295GmiRrpe8KIdP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lz9VKBfX3CSmlTvpPxAN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dAfwEi6KJySTRMxyWD02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1NJYxai62OMgnCKjX3KA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2BuxUTa4RYKY8W9SKX28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nAwqIaOOg50BxyqcHlNY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XwoBsxgHkCStX8F9VR1Ck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gpdCCdRf3uOZ4XsMochl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s9kvbe9NHHcXpeaEten37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vKWSN14o15kp3fgWm1xxU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C0bUnxSlvACluW9m3N0fQ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hYiCT1Yl8PD4wkLUy4fM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Y7CHn3BpNBu9nJf3TQU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bGkPZr7eMfOoxsegBmh1q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SNHbLdG59F4irL3JX6276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soxMRaEyiATH8ejZjQgH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hThX4pUcLVINsKIVdGufM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3uTQHaAeNbXxwNTO8haWT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PUeU2oyc4PJVTfxo9ylrx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lZr81tDc6gNZvU47aNHAw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ZQX6KTzqkm03Oo36ZuOqM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34tF83Q9N8dy03myZxtk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bObwByLow3Vt2ykI9aU5u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qEtVHGroOfcALnEEUw1tj"/>
</p:tagLst>
</file>

<file path=ppt/theme/theme1.xml><?xml version="1.0" encoding="utf-8"?>
<a:theme xmlns:a="http://schemas.openxmlformats.org/drawingml/2006/main" name="2_Office Theme">
  <a:themeElements>
    <a:clrScheme name="2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Tutorial.01</Template>
  <TotalTime>5398</TotalTime>
  <Words>837</Words>
  <Application>Microsoft Office PowerPoint</Application>
  <PresentationFormat>On-screen Show (4:3)</PresentationFormat>
  <Paragraphs>175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2_Office Theme</vt:lpstr>
      <vt:lpstr>PowerPoint Presentation</vt:lpstr>
      <vt:lpstr>Introducing CSS</vt:lpstr>
      <vt:lpstr>Defining a Style Rule</vt:lpstr>
      <vt:lpstr>Applying a Style Sheet</vt:lpstr>
      <vt:lpstr>User-Defined Styles</vt:lpstr>
      <vt:lpstr>External Style Sheets</vt:lpstr>
      <vt:lpstr>Embedded Style Sheets</vt:lpstr>
      <vt:lpstr>Inline Styles</vt:lpstr>
      <vt:lpstr>Exploring the Style Cascade</vt:lpstr>
      <vt:lpstr>Exploring the Style Cascade</vt:lpstr>
      <vt:lpstr>Writing Style Comments</vt:lpstr>
      <vt:lpstr>Defining Color in CSS</vt:lpstr>
      <vt:lpstr>Defining Color in CSS</vt:lpstr>
      <vt:lpstr>Setting Foreground  and Background Color</vt:lpstr>
      <vt:lpstr>Enhancements to Color in CSS3</vt:lpstr>
      <vt:lpstr>Enhancements to Color in CSS3</vt:lpstr>
      <vt:lpstr>Enhancements to Color in CSS3</vt:lpstr>
      <vt:lpstr>Enhancements to Color in CSS3</vt:lpstr>
      <vt:lpstr>Contextual Selectors</vt:lpstr>
      <vt:lpstr>Contextual Selectors</vt:lpstr>
      <vt:lpstr>Attribute Selectors</vt:lpstr>
      <vt:lpstr>Attribute Selectors</vt:lpstr>
      <vt:lpstr>Styling Web Page Text</vt:lpstr>
      <vt:lpstr>Styling Web Page Text</vt:lpstr>
      <vt:lpstr>Setting Font Face and Sizes</vt:lpstr>
      <vt:lpstr>Setting Font Face and Sizes</vt:lpstr>
      <vt:lpstr>Setting the Line Height</vt:lpstr>
      <vt:lpstr>Setting Font and Text Appearance</vt:lpstr>
      <vt:lpstr>Setting Font and Text Appearance</vt:lpstr>
      <vt:lpstr>Aligning Text Vertically</vt:lpstr>
      <vt:lpstr>Combining All Text Formatting  in a Single Style</vt:lpstr>
      <vt:lpstr>Combining All Text Formatting  in a Single Style</vt:lpstr>
      <vt:lpstr>Designing Styles for Lists</vt:lpstr>
      <vt:lpstr>Designing a List</vt:lpstr>
      <vt:lpstr>Designing a List</vt:lpstr>
      <vt:lpstr>Using Pseudo-Classes  and Pseudo-Elements</vt:lpstr>
      <vt:lpstr>Using Pseudo-Classes  and Pseudo-Elements</vt:lpstr>
      <vt:lpstr>Pseudo-Elements</vt:lpstr>
    </vt:vector>
  </TitlesOfParts>
  <Company>Course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Course Technology</dc:creator>
  <cp:lastModifiedBy>comptech</cp:lastModifiedBy>
  <cp:revision>510</cp:revision>
  <dcterms:created xsi:type="dcterms:W3CDTF">2001-08-29T21:35:42Z</dcterms:created>
  <dcterms:modified xsi:type="dcterms:W3CDTF">2013-09-18T18:14:29Z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1-msZHeavFpns7XDBLQhy7D2HHxp6WyIPfkYnZeLjR4o</vt:lpwstr>
  </property>
  <property fmtid="{D5CDD505-2E9C-101B-9397-08002B2CF9AE}" pid="4" name="Google.Documents.RevisionId">
    <vt:lpwstr>08247036519663079581</vt:lpwstr>
  </property>
  <property fmtid="{D5CDD505-2E9C-101B-9397-08002B2CF9AE}" pid="5" name="Google.Documents.PluginVersion">
    <vt:lpwstr>2.0.2026.3768</vt:lpwstr>
  </property>
  <property fmtid="{D5CDD505-2E9C-101B-9397-08002B2CF9AE}" pid="6" name="Google.Documents.MergeIncapabilityFlags">
    <vt:i4>0</vt:i4>
  </property>
</Properties>
</file>